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86" autoAdjust="0"/>
  </p:normalViewPr>
  <p:slideViewPr>
    <p:cSldViewPr>
      <p:cViewPr varScale="1">
        <p:scale>
          <a:sx n="76" d="100"/>
          <a:sy n="76" d="100"/>
        </p:scale>
        <p:origin x="1642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20/05/2020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20/05/2020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20/05/2020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20/05/2020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20/05/2020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4Td5WSnRx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ed.com/playlists/431/the_power_of_collaboration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err="1"/>
              <a:t>Ally</a:t>
            </a:r>
            <a:r>
              <a:rPr lang="it-IT" dirty="0"/>
              <a:t> or </a:t>
            </a:r>
            <a:r>
              <a:rPr lang="it-IT" dirty="0" err="1"/>
              <a:t>acquire</a:t>
            </a:r>
            <a:r>
              <a:rPr lang="it-IT" dirty="0"/>
              <a:t>?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Prof. B. Orlando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0632CA2-FC45-4666-9042-2335E58D5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Case study: Telstra Cisco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309FDAB-F014-4B0D-BA22-3423ECF757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>
                <a:hlinkClick r:id="rId2"/>
              </a:rPr>
              <a:t>https://www.youtube.com/watch?v=K4Td5WSnRxM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8121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dirty="0" err="1"/>
              <a:t>Inorganic</a:t>
            </a:r>
            <a:r>
              <a:rPr lang="it-IT" sz="3600" dirty="0"/>
              <a:t> </a:t>
            </a:r>
            <a:r>
              <a:rPr lang="it-IT" sz="3600" dirty="0" err="1"/>
              <a:t>growth</a:t>
            </a:r>
            <a:r>
              <a:rPr lang="it-IT" sz="3600" dirty="0"/>
              <a:t>: the </a:t>
            </a:r>
            <a:r>
              <a:rPr lang="it-IT" sz="3600" dirty="0" err="1"/>
              <a:t>costs</a:t>
            </a:r>
            <a:r>
              <a:rPr lang="it-IT" sz="3600" dirty="0"/>
              <a:t> and </a:t>
            </a:r>
            <a:r>
              <a:rPr lang="it-IT" sz="3600" dirty="0" err="1"/>
              <a:t>benefits</a:t>
            </a:r>
            <a:r>
              <a:rPr lang="it-IT" sz="3600" dirty="0"/>
              <a:t> </a:t>
            </a:r>
            <a:r>
              <a:rPr lang="it-IT" sz="3600" dirty="0" err="1"/>
              <a:t>of</a:t>
            </a:r>
            <a:r>
              <a:rPr lang="it-IT" sz="3600" dirty="0"/>
              <a:t> </a:t>
            </a:r>
            <a:r>
              <a:rPr lang="it-IT" sz="3600" dirty="0" err="1"/>
              <a:t>equity</a:t>
            </a:r>
            <a:r>
              <a:rPr lang="it-IT" sz="3600" dirty="0"/>
              <a:t> </a:t>
            </a:r>
            <a:r>
              <a:rPr lang="it-IT" sz="3600" dirty="0" err="1"/>
              <a:t>ownership</a:t>
            </a:r>
            <a:r>
              <a:rPr lang="it-IT" sz="3600" dirty="0"/>
              <a:t> in </a:t>
            </a:r>
            <a:r>
              <a:rPr lang="it-IT" sz="3600" dirty="0" err="1"/>
              <a:t>strategic</a:t>
            </a:r>
            <a:r>
              <a:rPr lang="it-IT" sz="3600" dirty="0"/>
              <a:t> </a:t>
            </a:r>
            <a:r>
              <a:rPr lang="it-IT" sz="3600" dirty="0" err="1"/>
              <a:t>partnerships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 err="1"/>
              <a:t>Inorganic</a:t>
            </a:r>
            <a:r>
              <a:rPr lang="it-IT" sz="2400" dirty="0"/>
              <a:t> </a:t>
            </a:r>
            <a:r>
              <a:rPr lang="it-IT" sz="2400" dirty="0" err="1"/>
              <a:t>growth</a:t>
            </a:r>
            <a:r>
              <a:rPr lang="it-IT" sz="2400" dirty="0"/>
              <a:t>: </a:t>
            </a:r>
            <a:r>
              <a:rPr lang="it-IT" sz="2400" dirty="0" err="1"/>
              <a:t>equity</a:t>
            </a:r>
            <a:r>
              <a:rPr lang="it-IT" sz="2400" dirty="0"/>
              <a:t> and </a:t>
            </a:r>
            <a:r>
              <a:rPr lang="it-IT" sz="2400" dirty="0" err="1"/>
              <a:t>non-equity</a:t>
            </a:r>
            <a:r>
              <a:rPr lang="it-IT" sz="2400" dirty="0"/>
              <a:t> </a:t>
            </a:r>
            <a:r>
              <a:rPr lang="it-IT" sz="2400" dirty="0" err="1"/>
              <a:t>alliances</a:t>
            </a:r>
            <a:r>
              <a:rPr lang="it-IT" sz="2400" dirty="0"/>
              <a:t>; </a:t>
            </a:r>
            <a:r>
              <a:rPr lang="it-IT" sz="2400" dirty="0" err="1"/>
              <a:t>acquisition</a:t>
            </a:r>
            <a:endParaRPr lang="it-IT" sz="2400" dirty="0"/>
          </a:p>
          <a:p>
            <a:r>
              <a:rPr lang="it-IT" sz="2400" dirty="0" err="1"/>
              <a:t>Alliances</a:t>
            </a:r>
            <a:r>
              <a:rPr lang="it-IT" sz="2400" dirty="0"/>
              <a:t> are </a:t>
            </a:r>
            <a:r>
              <a:rPr lang="it-IT" sz="2400" dirty="0" err="1"/>
              <a:t>based</a:t>
            </a:r>
            <a:r>
              <a:rPr lang="it-IT" sz="2400" dirty="0"/>
              <a:t> on </a:t>
            </a:r>
            <a:r>
              <a:rPr lang="it-IT" sz="2400" dirty="0" err="1"/>
              <a:t>contracts</a:t>
            </a:r>
            <a:r>
              <a:rPr lang="it-IT" sz="2400" dirty="0"/>
              <a:t>, </a:t>
            </a:r>
            <a:r>
              <a:rPr lang="it-IT" sz="2400" dirty="0" err="1"/>
              <a:t>but</a:t>
            </a:r>
            <a:r>
              <a:rPr lang="it-IT" sz="2400" dirty="0"/>
              <a:t> </a:t>
            </a:r>
            <a:r>
              <a:rPr lang="it-IT" sz="2400" dirty="0" err="1"/>
              <a:t>such</a:t>
            </a:r>
            <a:r>
              <a:rPr lang="it-IT" sz="2400" dirty="0"/>
              <a:t> </a:t>
            </a:r>
            <a:r>
              <a:rPr lang="it-IT" sz="2400" dirty="0" err="1"/>
              <a:t>contracts</a:t>
            </a:r>
            <a:r>
              <a:rPr lang="it-IT" sz="2400" dirty="0"/>
              <a:t> are incomplete. </a:t>
            </a:r>
            <a:r>
              <a:rPr lang="it-IT" sz="2400" dirty="0" err="1"/>
              <a:t>Hence</a:t>
            </a:r>
            <a:r>
              <a:rPr lang="it-IT" sz="2400" dirty="0"/>
              <a:t>, </a:t>
            </a:r>
            <a:r>
              <a:rPr lang="it-IT" sz="2400" dirty="0" err="1"/>
              <a:t>partners</a:t>
            </a:r>
            <a:r>
              <a:rPr lang="it-IT" sz="2400" dirty="0"/>
              <a:t> </a:t>
            </a:r>
            <a:r>
              <a:rPr lang="it-IT" sz="2400" dirty="0" err="1"/>
              <a:t>need</a:t>
            </a:r>
            <a:r>
              <a:rPr lang="it-IT" sz="2400" dirty="0"/>
              <a:t> </a:t>
            </a:r>
            <a:r>
              <a:rPr lang="it-IT" sz="2400" dirty="0" err="1"/>
              <a:t>to</a:t>
            </a:r>
            <a:r>
              <a:rPr lang="it-IT" sz="2400" dirty="0"/>
              <a:t> </a:t>
            </a:r>
            <a:r>
              <a:rPr lang="it-IT" sz="2400" dirty="0" err="1"/>
              <a:t>adapt</a:t>
            </a:r>
            <a:r>
              <a:rPr lang="it-IT" sz="2400" dirty="0"/>
              <a:t> </a:t>
            </a:r>
            <a:r>
              <a:rPr lang="it-IT" sz="2400" dirty="0" err="1"/>
              <a:t>to</a:t>
            </a:r>
            <a:r>
              <a:rPr lang="it-IT" sz="2400" dirty="0"/>
              <a:t> </a:t>
            </a:r>
            <a:r>
              <a:rPr lang="it-IT" sz="2400" dirty="0" err="1"/>
              <a:t>changing</a:t>
            </a:r>
            <a:r>
              <a:rPr lang="it-IT" sz="2400" dirty="0"/>
              <a:t> </a:t>
            </a:r>
            <a:r>
              <a:rPr lang="it-IT" sz="2400" dirty="0" err="1"/>
              <a:t>circumstances</a:t>
            </a:r>
            <a:r>
              <a:rPr lang="it-IT" sz="2400" dirty="0"/>
              <a:t> and </a:t>
            </a:r>
            <a:r>
              <a:rPr lang="it-IT" sz="2400" dirty="0" err="1"/>
              <a:t>other</a:t>
            </a:r>
            <a:r>
              <a:rPr lang="it-IT" sz="2400" dirty="0"/>
              <a:t> </a:t>
            </a:r>
            <a:r>
              <a:rPr lang="it-IT" sz="2400" dirty="0" err="1"/>
              <a:t>issues</a:t>
            </a:r>
            <a:r>
              <a:rPr lang="it-IT" sz="2400" dirty="0"/>
              <a:t> </a:t>
            </a:r>
            <a:r>
              <a:rPr lang="it-IT" sz="2400" dirty="0" err="1"/>
              <a:t>not</a:t>
            </a:r>
            <a:r>
              <a:rPr lang="it-IT" sz="2400" dirty="0"/>
              <a:t> </a:t>
            </a:r>
            <a:r>
              <a:rPr lang="it-IT" sz="2400" dirty="0" err="1"/>
              <a:t>specified</a:t>
            </a:r>
            <a:r>
              <a:rPr lang="it-IT" sz="2400" dirty="0"/>
              <a:t> in </a:t>
            </a:r>
            <a:r>
              <a:rPr lang="it-IT" sz="2400" dirty="0" err="1"/>
              <a:t>contract</a:t>
            </a:r>
            <a:r>
              <a:rPr lang="it-IT" sz="2400" dirty="0"/>
              <a:t>.</a:t>
            </a:r>
          </a:p>
          <a:p>
            <a:r>
              <a:rPr lang="it-IT" sz="2400" dirty="0" err="1"/>
              <a:t>Equity</a:t>
            </a:r>
            <a:r>
              <a:rPr lang="it-IT" sz="2400" dirty="0"/>
              <a:t> </a:t>
            </a:r>
            <a:r>
              <a:rPr lang="it-IT" sz="2400" dirty="0" err="1"/>
              <a:t>means</a:t>
            </a:r>
            <a:r>
              <a:rPr lang="it-IT" sz="2400" dirty="0"/>
              <a:t> </a:t>
            </a:r>
            <a:r>
              <a:rPr lang="it-IT" sz="2400" dirty="0" err="1"/>
              <a:t>acquiring</a:t>
            </a:r>
            <a:r>
              <a:rPr lang="it-IT" sz="2400" dirty="0"/>
              <a:t> </a:t>
            </a:r>
            <a:r>
              <a:rPr lang="it-IT" sz="2400" dirty="0" err="1"/>
              <a:t>stakes</a:t>
            </a:r>
            <a:r>
              <a:rPr lang="it-IT" sz="2400" dirty="0"/>
              <a:t> in </a:t>
            </a:r>
            <a:r>
              <a:rPr lang="it-IT" sz="2400" dirty="0" err="1"/>
              <a:t>other</a:t>
            </a:r>
            <a:r>
              <a:rPr lang="it-IT" sz="2400" dirty="0"/>
              <a:t> </a:t>
            </a:r>
            <a:r>
              <a:rPr lang="it-IT" sz="2400" dirty="0" err="1"/>
              <a:t>companies</a:t>
            </a:r>
            <a:r>
              <a:rPr lang="it-IT" sz="2400" dirty="0"/>
              <a:t>: </a:t>
            </a:r>
            <a:r>
              <a:rPr lang="it-IT" sz="2400" dirty="0" err="1"/>
              <a:t>when</a:t>
            </a:r>
            <a:r>
              <a:rPr lang="it-IT" sz="2400" dirty="0"/>
              <a:t> the </a:t>
            </a:r>
            <a:r>
              <a:rPr lang="it-IT" sz="2400" dirty="0" err="1"/>
              <a:t>stake</a:t>
            </a:r>
            <a:r>
              <a:rPr lang="it-IT" sz="2400" dirty="0"/>
              <a:t> </a:t>
            </a:r>
            <a:r>
              <a:rPr lang="it-IT" sz="2400" dirty="0" err="1"/>
              <a:t>exceeds</a:t>
            </a:r>
            <a:r>
              <a:rPr lang="it-IT" sz="2400" dirty="0"/>
              <a:t> the 25% more or </a:t>
            </a:r>
            <a:r>
              <a:rPr lang="it-IT" sz="2400" dirty="0" err="1"/>
              <a:t>less</a:t>
            </a:r>
            <a:r>
              <a:rPr lang="it-IT" sz="2400" dirty="0"/>
              <a:t> – </a:t>
            </a:r>
            <a:r>
              <a:rPr lang="it-IT" sz="2400" dirty="0" err="1"/>
              <a:t>according</a:t>
            </a:r>
            <a:r>
              <a:rPr lang="it-IT" sz="2400" dirty="0"/>
              <a:t> </a:t>
            </a:r>
            <a:r>
              <a:rPr lang="it-IT" sz="2400" dirty="0" err="1"/>
              <a:t>to</a:t>
            </a:r>
            <a:r>
              <a:rPr lang="it-IT" sz="2400" dirty="0"/>
              <a:t> </a:t>
            </a:r>
            <a:r>
              <a:rPr lang="it-IT" sz="2400" dirty="0" err="1"/>
              <a:t>country</a:t>
            </a:r>
            <a:r>
              <a:rPr lang="it-IT" sz="2400" dirty="0"/>
              <a:t> </a:t>
            </a:r>
            <a:r>
              <a:rPr lang="it-IT" sz="2400" dirty="0" err="1"/>
              <a:t>rule-</a:t>
            </a:r>
            <a:r>
              <a:rPr lang="it-IT" sz="2400" dirty="0"/>
              <a:t> </a:t>
            </a:r>
            <a:r>
              <a:rPr lang="it-IT" sz="2400" dirty="0" err="1"/>
              <a:t>than</a:t>
            </a:r>
            <a:r>
              <a:rPr lang="it-IT" sz="2400" dirty="0"/>
              <a:t> a right </a:t>
            </a:r>
            <a:r>
              <a:rPr lang="it-IT" sz="2400" dirty="0" err="1"/>
              <a:t>to</a:t>
            </a:r>
            <a:r>
              <a:rPr lang="it-IT" sz="2400" dirty="0"/>
              <a:t> veto </a:t>
            </a:r>
            <a:r>
              <a:rPr lang="it-IT" sz="2400" dirty="0" err="1"/>
              <a:t>is</a:t>
            </a:r>
            <a:r>
              <a:rPr lang="it-IT" sz="2400" dirty="0"/>
              <a:t> </a:t>
            </a:r>
            <a:r>
              <a:rPr lang="it-IT" sz="2400" dirty="0" err="1"/>
              <a:t>created</a:t>
            </a:r>
            <a:r>
              <a:rPr lang="it-IT" sz="2400" dirty="0"/>
              <a:t>. </a:t>
            </a:r>
            <a:r>
              <a:rPr lang="it-IT" sz="2400" dirty="0" err="1"/>
              <a:t>If</a:t>
            </a:r>
            <a:r>
              <a:rPr lang="it-IT" sz="2400" dirty="0"/>
              <a:t> the </a:t>
            </a:r>
            <a:r>
              <a:rPr lang="it-IT" sz="2400" dirty="0" err="1"/>
              <a:t>stake</a:t>
            </a:r>
            <a:r>
              <a:rPr lang="it-IT" sz="2400" dirty="0"/>
              <a:t> </a:t>
            </a:r>
            <a:r>
              <a:rPr lang="it-IT" sz="2400" dirty="0" err="1"/>
              <a:t>exceeds</a:t>
            </a:r>
            <a:r>
              <a:rPr lang="it-IT" sz="2400" dirty="0"/>
              <a:t> the 50%, </a:t>
            </a:r>
            <a:r>
              <a:rPr lang="it-IT" sz="2400" dirty="0" err="1"/>
              <a:t>than</a:t>
            </a:r>
            <a:r>
              <a:rPr lang="it-IT" sz="2400" dirty="0"/>
              <a:t> the </a:t>
            </a:r>
            <a:r>
              <a:rPr lang="it-IT" sz="2400" dirty="0" err="1"/>
              <a:t>control</a:t>
            </a:r>
            <a:r>
              <a:rPr lang="it-IT" sz="2400" dirty="0"/>
              <a:t> </a:t>
            </a:r>
            <a:r>
              <a:rPr lang="it-IT" sz="2400" dirty="0" err="1"/>
              <a:t>over</a:t>
            </a:r>
            <a:r>
              <a:rPr lang="it-IT" sz="2400" dirty="0"/>
              <a:t> the company </a:t>
            </a:r>
            <a:r>
              <a:rPr lang="it-IT" sz="2400" dirty="0" err="1"/>
              <a:t>is</a:t>
            </a:r>
            <a:r>
              <a:rPr lang="it-IT" sz="2400" dirty="0"/>
              <a:t> </a:t>
            </a:r>
            <a:r>
              <a:rPr lang="it-IT" sz="2400" dirty="0" err="1"/>
              <a:t>gained</a:t>
            </a:r>
            <a:r>
              <a:rPr lang="it-IT" sz="2400" dirty="0"/>
              <a:t>. </a:t>
            </a:r>
            <a:r>
              <a:rPr lang="it-IT" sz="2400" dirty="0" err="1"/>
              <a:t>Aquisition</a:t>
            </a:r>
            <a:r>
              <a:rPr lang="it-IT" sz="2400" dirty="0"/>
              <a:t> </a:t>
            </a:r>
            <a:r>
              <a:rPr lang="it-IT" sz="2400" dirty="0" err="1"/>
              <a:t>entails</a:t>
            </a:r>
            <a:r>
              <a:rPr lang="it-IT" sz="2400" dirty="0"/>
              <a:t> </a:t>
            </a:r>
            <a:r>
              <a:rPr lang="it-IT" sz="2400" dirty="0" err="1"/>
              <a:t>incorporation</a:t>
            </a:r>
            <a:r>
              <a:rPr lang="it-IT" sz="2400" dirty="0"/>
              <a:t>; </a:t>
            </a:r>
            <a:r>
              <a:rPr lang="it-IT" sz="2400" dirty="0" err="1"/>
              <a:t>thus</a:t>
            </a:r>
            <a:r>
              <a:rPr lang="it-IT" sz="2400" dirty="0"/>
              <a:t>, no more </a:t>
            </a:r>
            <a:r>
              <a:rPr lang="it-IT" sz="2400" dirty="0" err="1"/>
              <a:t>contracts</a:t>
            </a:r>
            <a:r>
              <a:rPr lang="it-IT" sz="2400" dirty="0"/>
              <a:t> are </a:t>
            </a:r>
            <a:r>
              <a:rPr lang="it-IT" sz="2400" dirty="0" err="1"/>
              <a:t>needed</a:t>
            </a:r>
            <a:r>
              <a:rPr lang="it-IT" sz="2400" dirty="0"/>
              <a:t> </a:t>
            </a:r>
            <a:r>
              <a:rPr lang="it-IT" sz="2400" dirty="0" err="1"/>
              <a:t>after</a:t>
            </a:r>
            <a:r>
              <a:rPr lang="it-IT" sz="2400" dirty="0"/>
              <a:t> </a:t>
            </a:r>
            <a:r>
              <a:rPr lang="it-IT" sz="2400" dirty="0" err="1"/>
              <a:t>that</a:t>
            </a:r>
            <a:r>
              <a:rPr lang="it-IT" sz="2400" dirty="0"/>
              <a:t>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E21BB7-11F5-42B3-8811-69339C15C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/>
              <a:t>Ted</a:t>
            </a:r>
            <a:r>
              <a:rPr lang="it-IT" dirty="0"/>
              <a:t> talk: </a:t>
            </a:r>
            <a:r>
              <a:rPr lang="it-IT" dirty="0" err="1"/>
              <a:t>how</a:t>
            </a:r>
            <a:r>
              <a:rPr lang="it-IT" dirty="0"/>
              <a:t> to </a:t>
            </a:r>
            <a:r>
              <a:rPr lang="it-IT" dirty="0" err="1"/>
              <a:t>manage</a:t>
            </a:r>
            <a:r>
              <a:rPr lang="it-IT" dirty="0"/>
              <a:t> for </a:t>
            </a:r>
            <a:r>
              <a:rPr lang="it-IT" dirty="0" err="1"/>
              <a:t>collective</a:t>
            </a:r>
            <a:r>
              <a:rPr lang="it-IT" dirty="0"/>
              <a:t> </a:t>
            </a:r>
            <a:r>
              <a:rPr lang="it-IT" dirty="0" err="1"/>
              <a:t>creativity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30C7822-1CB6-48BE-9F5C-B50FFBCAFD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hlinkClick r:id="rId2"/>
              </a:rPr>
              <a:t>https://www.ted.com/playlists/431/the_power_of_collaboration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5887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Choosing</a:t>
            </a:r>
            <a:r>
              <a:rPr lang="it-IT" dirty="0"/>
              <a:t> the </a:t>
            </a:r>
            <a:r>
              <a:rPr lang="it-IT" dirty="0" err="1"/>
              <a:t>optimal</a:t>
            </a:r>
            <a:r>
              <a:rPr lang="it-IT" dirty="0"/>
              <a:t> </a:t>
            </a:r>
            <a:r>
              <a:rPr lang="it-IT" dirty="0" err="1"/>
              <a:t>governance</a:t>
            </a:r>
            <a:r>
              <a:rPr lang="it-IT" dirty="0"/>
              <a:t> </a:t>
            </a:r>
            <a:r>
              <a:rPr lang="it-IT" dirty="0" err="1"/>
              <a:t>structure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choosing</a:t>
            </a:r>
            <a:r>
              <a:rPr lang="it-IT" dirty="0"/>
              <a:t> the </a:t>
            </a:r>
            <a:r>
              <a:rPr lang="it-IT" dirty="0" err="1"/>
              <a:t>optimal</a:t>
            </a:r>
            <a:r>
              <a:rPr lang="it-IT" dirty="0"/>
              <a:t> </a:t>
            </a:r>
            <a:r>
              <a:rPr lang="it-IT" dirty="0" err="1"/>
              <a:t>level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equity</a:t>
            </a:r>
            <a:r>
              <a:rPr lang="it-IT" dirty="0"/>
              <a:t> and </a:t>
            </a:r>
            <a:r>
              <a:rPr lang="it-IT" dirty="0" err="1"/>
              <a:t>consolidation</a:t>
            </a:r>
            <a:r>
              <a:rPr lang="it-IT" dirty="0"/>
              <a:t> </a:t>
            </a:r>
            <a:r>
              <a:rPr lang="it-IT" dirty="0" err="1"/>
              <a:t>matter</a:t>
            </a:r>
            <a:r>
              <a:rPr lang="it-IT" dirty="0"/>
              <a:t> </a:t>
            </a:r>
            <a:r>
              <a:rPr lang="it-IT" dirty="0" err="1"/>
              <a:t>basing</a:t>
            </a:r>
            <a:r>
              <a:rPr lang="it-IT" dirty="0"/>
              <a:t> on accounting </a:t>
            </a:r>
            <a:r>
              <a:rPr lang="it-IT" dirty="0" err="1"/>
              <a:t>reasons</a:t>
            </a:r>
            <a:r>
              <a:rPr lang="it-IT" dirty="0"/>
              <a:t> </a:t>
            </a:r>
            <a:r>
              <a:rPr lang="it-IT" dirty="0" err="1"/>
              <a:t>for</a:t>
            </a:r>
            <a:r>
              <a:rPr lang="it-IT" dirty="0"/>
              <a:t> </a:t>
            </a:r>
            <a:r>
              <a:rPr lang="it-IT" dirty="0" err="1"/>
              <a:t>Country</a:t>
            </a:r>
            <a:r>
              <a:rPr lang="it-IT" dirty="0"/>
              <a:t>:</a:t>
            </a:r>
          </a:p>
          <a:p>
            <a:pPr lvl="1"/>
            <a:r>
              <a:rPr lang="it-IT" dirty="0" err="1"/>
              <a:t>Non-equity</a:t>
            </a:r>
            <a:r>
              <a:rPr lang="it-IT" dirty="0"/>
              <a:t>: </a:t>
            </a:r>
            <a:r>
              <a:rPr lang="it-IT" dirty="0" err="1"/>
              <a:t>licensing</a:t>
            </a:r>
            <a:r>
              <a:rPr lang="it-IT" dirty="0"/>
              <a:t>; </a:t>
            </a:r>
            <a:r>
              <a:rPr lang="it-IT" dirty="0" err="1"/>
              <a:t>strategic</a:t>
            </a:r>
            <a:r>
              <a:rPr lang="it-IT" dirty="0"/>
              <a:t> </a:t>
            </a:r>
            <a:r>
              <a:rPr lang="it-IT" dirty="0" err="1"/>
              <a:t>supplier</a:t>
            </a:r>
            <a:r>
              <a:rPr lang="it-IT" dirty="0"/>
              <a:t>; joint </a:t>
            </a:r>
            <a:r>
              <a:rPr lang="it-IT" dirty="0" err="1"/>
              <a:t>R&amp;D</a:t>
            </a:r>
            <a:r>
              <a:rPr lang="it-IT" dirty="0"/>
              <a:t>, </a:t>
            </a:r>
            <a:r>
              <a:rPr lang="it-IT" dirty="0" err="1"/>
              <a:t>manifacturing</a:t>
            </a:r>
            <a:r>
              <a:rPr lang="it-IT" dirty="0"/>
              <a:t> or </a:t>
            </a:r>
            <a:r>
              <a:rPr lang="it-IT" dirty="0" err="1"/>
              <a:t>ddistribution</a:t>
            </a:r>
            <a:r>
              <a:rPr lang="it-IT" dirty="0"/>
              <a:t>.</a:t>
            </a:r>
          </a:p>
          <a:p>
            <a:pPr lvl="1"/>
            <a:r>
              <a:rPr lang="it-IT" dirty="0" err="1"/>
              <a:t>Equity</a:t>
            </a:r>
            <a:r>
              <a:rPr lang="it-IT" dirty="0"/>
              <a:t>: minor </a:t>
            </a:r>
            <a:r>
              <a:rPr lang="it-IT" dirty="0" err="1"/>
              <a:t>equity</a:t>
            </a:r>
            <a:r>
              <a:rPr lang="it-IT" dirty="0"/>
              <a:t> </a:t>
            </a:r>
            <a:r>
              <a:rPr lang="it-IT" dirty="0" err="1"/>
              <a:t>stake</a:t>
            </a:r>
            <a:r>
              <a:rPr lang="it-IT" dirty="0"/>
              <a:t>; </a:t>
            </a:r>
            <a:r>
              <a:rPr lang="it-IT" dirty="0" err="1"/>
              <a:t>cross-equity</a:t>
            </a:r>
            <a:r>
              <a:rPr lang="it-IT" dirty="0"/>
              <a:t> </a:t>
            </a:r>
            <a:r>
              <a:rPr lang="it-IT" dirty="0" err="1"/>
              <a:t>stake</a:t>
            </a:r>
            <a:r>
              <a:rPr lang="it-IT" dirty="0"/>
              <a:t>; joint venture; M&amp;A.</a:t>
            </a:r>
          </a:p>
          <a:p>
            <a:pPr>
              <a:buNone/>
            </a:pPr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The </a:t>
            </a:r>
            <a:r>
              <a:rPr lang="it-IT" dirty="0" err="1"/>
              <a:t>benefits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increasing</a:t>
            </a:r>
            <a:r>
              <a:rPr lang="it-IT" dirty="0"/>
              <a:t> </a:t>
            </a:r>
            <a:r>
              <a:rPr lang="it-IT" dirty="0" err="1"/>
              <a:t>equity</a:t>
            </a:r>
            <a:r>
              <a:rPr lang="it-IT" dirty="0"/>
              <a:t> </a:t>
            </a:r>
            <a:r>
              <a:rPr lang="it-IT" dirty="0" err="1"/>
              <a:t>ownership</a:t>
            </a:r>
            <a:r>
              <a:rPr lang="it-IT" dirty="0"/>
              <a:t> in </a:t>
            </a:r>
            <a:r>
              <a:rPr lang="it-IT" dirty="0" err="1"/>
              <a:t>strategic</a:t>
            </a:r>
            <a:r>
              <a:rPr lang="it-IT" dirty="0"/>
              <a:t> </a:t>
            </a:r>
            <a:r>
              <a:rPr lang="it-IT" dirty="0" err="1"/>
              <a:t>relationships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Exclusivity</a:t>
            </a:r>
            <a:r>
              <a:rPr lang="it-IT" dirty="0"/>
              <a:t>:</a:t>
            </a:r>
          </a:p>
          <a:p>
            <a:pPr lvl="1"/>
            <a:r>
              <a:rPr lang="it-IT" dirty="0" err="1"/>
              <a:t>Rivals</a:t>
            </a:r>
            <a:r>
              <a:rPr lang="it-IT" dirty="0"/>
              <a:t> are </a:t>
            </a:r>
            <a:r>
              <a:rPr lang="it-IT" dirty="0" err="1"/>
              <a:t>unlikely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create </a:t>
            </a:r>
            <a:r>
              <a:rPr lang="it-IT" dirty="0" err="1"/>
              <a:t>relationships</a:t>
            </a:r>
            <a:r>
              <a:rPr lang="it-IT" dirty="0"/>
              <a:t> </a:t>
            </a:r>
            <a:r>
              <a:rPr lang="it-IT" dirty="0" err="1"/>
              <a:t>with</a:t>
            </a:r>
            <a:r>
              <a:rPr lang="it-IT" dirty="0"/>
              <a:t> </a:t>
            </a:r>
            <a:r>
              <a:rPr lang="it-IT" dirty="0" err="1"/>
              <a:t>focal</a:t>
            </a:r>
            <a:r>
              <a:rPr lang="it-IT" dirty="0"/>
              <a:t> </a:t>
            </a:r>
            <a:r>
              <a:rPr lang="it-IT" dirty="0" err="1"/>
              <a:t>partners</a:t>
            </a:r>
            <a:r>
              <a:rPr lang="it-IT" dirty="0"/>
              <a:t>. </a:t>
            </a:r>
            <a:r>
              <a:rPr lang="it-IT" dirty="0" err="1"/>
              <a:t>Thus</a:t>
            </a:r>
            <a:r>
              <a:rPr lang="it-IT" dirty="0"/>
              <a:t>, full </a:t>
            </a:r>
            <a:r>
              <a:rPr lang="it-IT" dirty="0" err="1"/>
              <a:t>exclusivity</a:t>
            </a:r>
            <a:r>
              <a:rPr lang="it-IT" dirty="0"/>
              <a:t> can </a:t>
            </a:r>
            <a:r>
              <a:rPr lang="it-IT" dirty="0" err="1"/>
              <a:t>only</a:t>
            </a:r>
            <a:r>
              <a:rPr lang="it-IT" dirty="0"/>
              <a:t> </a:t>
            </a:r>
            <a:r>
              <a:rPr lang="it-IT" dirty="0" err="1"/>
              <a:t>be</a:t>
            </a:r>
            <a:r>
              <a:rPr lang="it-IT" dirty="0"/>
              <a:t> </a:t>
            </a:r>
            <a:r>
              <a:rPr lang="it-IT" dirty="0" err="1"/>
              <a:t>reached</a:t>
            </a:r>
            <a:r>
              <a:rPr lang="it-IT" dirty="0"/>
              <a:t> </a:t>
            </a:r>
            <a:r>
              <a:rPr lang="it-IT" dirty="0" err="1"/>
              <a:t>through</a:t>
            </a:r>
            <a:r>
              <a:rPr lang="it-IT" dirty="0"/>
              <a:t> </a:t>
            </a:r>
            <a:r>
              <a:rPr lang="it-IT" dirty="0" err="1"/>
              <a:t>ownership</a:t>
            </a:r>
            <a:r>
              <a:rPr lang="it-IT" dirty="0"/>
              <a:t>.</a:t>
            </a:r>
          </a:p>
          <a:p>
            <a:r>
              <a:rPr lang="it-IT" dirty="0" err="1"/>
              <a:t>Cooperation</a:t>
            </a:r>
            <a:r>
              <a:rPr lang="it-IT" dirty="0"/>
              <a:t>:</a:t>
            </a:r>
          </a:p>
          <a:p>
            <a:pPr lvl="1"/>
            <a:r>
              <a:rPr lang="it-IT" dirty="0" err="1"/>
              <a:t>Equity</a:t>
            </a:r>
            <a:r>
              <a:rPr lang="it-IT" dirty="0"/>
              <a:t> </a:t>
            </a:r>
            <a:r>
              <a:rPr lang="it-IT" dirty="0" err="1"/>
              <a:t>ownership</a:t>
            </a:r>
            <a:r>
              <a:rPr lang="it-IT" dirty="0"/>
              <a:t> </a:t>
            </a:r>
            <a:r>
              <a:rPr lang="it-IT" dirty="0" err="1"/>
              <a:t>aligns</a:t>
            </a:r>
            <a:r>
              <a:rPr lang="it-IT" dirty="0"/>
              <a:t> the </a:t>
            </a:r>
            <a:r>
              <a:rPr lang="it-IT" dirty="0" err="1"/>
              <a:t>interests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the </a:t>
            </a:r>
            <a:r>
              <a:rPr lang="it-IT" dirty="0" err="1"/>
              <a:t>two</a:t>
            </a:r>
            <a:r>
              <a:rPr lang="it-IT" dirty="0"/>
              <a:t> </a:t>
            </a:r>
            <a:r>
              <a:rPr lang="it-IT" dirty="0" err="1"/>
              <a:t>partners</a:t>
            </a:r>
            <a:r>
              <a:rPr lang="it-IT" dirty="0"/>
              <a:t>, </a:t>
            </a:r>
            <a:r>
              <a:rPr lang="it-IT" dirty="0" err="1"/>
              <a:t>especially</a:t>
            </a:r>
            <a:r>
              <a:rPr lang="it-IT" dirty="0"/>
              <a:t> </a:t>
            </a:r>
            <a:r>
              <a:rPr lang="it-IT" dirty="0" err="1"/>
              <a:t>when</a:t>
            </a:r>
            <a:r>
              <a:rPr lang="it-IT" dirty="0"/>
              <a:t> intense </a:t>
            </a:r>
            <a:r>
              <a:rPr lang="it-IT" dirty="0" err="1"/>
              <a:t>modifications</a:t>
            </a:r>
            <a:r>
              <a:rPr lang="it-IT" dirty="0"/>
              <a:t> are </a:t>
            </a:r>
            <a:r>
              <a:rPr lang="it-IT" dirty="0" err="1"/>
              <a:t>required</a:t>
            </a:r>
            <a:r>
              <a:rPr lang="it-IT" dirty="0"/>
              <a:t> </a:t>
            </a:r>
            <a:r>
              <a:rPr lang="it-IT" dirty="0" err="1"/>
              <a:t>for</a:t>
            </a:r>
            <a:r>
              <a:rPr lang="it-IT" dirty="0"/>
              <a:t> </a:t>
            </a:r>
            <a:r>
              <a:rPr lang="it-IT" dirty="0" err="1"/>
              <a:t>sinergies</a:t>
            </a:r>
            <a:r>
              <a:rPr lang="it-IT" dirty="0"/>
              <a:t>’ </a:t>
            </a:r>
            <a:r>
              <a:rPr lang="it-IT" dirty="0" err="1"/>
              <a:t>benefits</a:t>
            </a:r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Coordination</a:t>
            </a:r>
            <a:r>
              <a:rPr lang="it-IT" dirty="0"/>
              <a:t>:</a:t>
            </a:r>
          </a:p>
          <a:p>
            <a:pPr lvl="1"/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needed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meet</a:t>
            </a:r>
            <a:r>
              <a:rPr lang="it-IT" dirty="0"/>
              <a:t> the </a:t>
            </a:r>
            <a:r>
              <a:rPr lang="it-IT" dirty="0" err="1"/>
              <a:t>aims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the partnership. Greater </a:t>
            </a:r>
            <a:r>
              <a:rPr lang="it-IT" dirty="0" err="1"/>
              <a:t>equity</a:t>
            </a:r>
            <a:r>
              <a:rPr lang="it-IT" dirty="0"/>
              <a:t> </a:t>
            </a:r>
            <a:r>
              <a:rPr lang="it-IT" dirty="0" err="1"/>
              <a:t>ownership</a:t>
            </a:r>
            <a:r>
              <a:rPr lang="it-IT" dirty="0"/>
              <a:t> </a:t>
            </a:r>
            <a:r>
              <a:rPr lang="it-IT" dirty="0" err="1"/>
              <a:t>gives</a:t>
            </a:r>
            <a:r>
              <a:rPr lang="it-IT" dirty="0"/>
              <a:t> a </a:t>
            </a:r>
            <a:r>
              <a:rPr lang="it-IT" dirty="0" err="1"/>
              <a:t>firm</a:t>
            </a:r>
            <a:r>
              <a:rPr lang="it-IT" dirty="0"/>
              <a:t> the authority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implement</a:t>
            </a:r>
            <a:r>
              <a:rPr lang="it-IT" dirty="0"/>
              <a:t> more elaborate </a:t>
            </a:r>
            <a:r>
              <a:rPr lang="it-IT" dirty="0" err="1"/>
              <a:t>coordination</a:t>
            </a:r>
            <a:r>
              <a:rPr lang="it-IT" dirty="0"/>
              <a:t> </a:t>
            </a:r>
            <a:r>
              <a:rPr lang="it-IT" dirty="0" err="1"/>
              <a:t>mechanism</a:t>
            </a:r>
            <a:r>
              <a:rPr lang="it-IT" dirty="0"/>
              <a:t>.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allows</a:t>
            </a:r>
            <a:r>
              <a:rPr lang="it-IT" dirty="0"/>
              <a:t> </a:t>
            </a:r>
            <a:r>
              <a:rPr lang="it-IT" dirty="0" err="1"/>
              <a:t>also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keep</a:t>
            </a:r>
            <a:r>
              <a:rPr lang="it-IT" dirty="0"/>
              <a:t> under </a:t>
            </a:r>
            <a:r>
              <a:rPr lang="it-IT" dirty="0" err="1"/>
              <a:t>control</a:t>
            </a:r>
            <a:r>
              <a:rPr lang="it-IT" dirty="0"/>
              <a:t> </a:t>
            </a:r>
            <a:r>
              <a:rPr lang="it-IT" dirty="0" err="1"/>
              <a:t>governance</a:t>
            </a:r>
            <a:r>
              <a:rPr lang="it-IT" dirty="0"/>
              <a:t> </a:t>
            </a:r>
            <a:r>
              <a:rPr lang="it-IT" dirty="0" err="1"/>
              <a:t>costs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coordination</a:t>
            </a:r>
            <a:r>
              <a:rPr lang="it-IT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The </a:t>
            </a:r>
            <a:r>
              <a:rPr lang="it-IT" dirty="0" err="1"/>
              <a:t>costs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increasing</a:t>
            </a:r>
            <a:r>
              <a:rPr lang="it-IT" dirty="0"/>
              <a:t> </a:t>
            </a:r>
            <a:r>
              <a:rPr lang="it-IT" dirty="0" err="1"/>
              <a:t>equity</a:t>
            </a:r>
            <a:r>
              <a:rPr lang="it-IT" dirty="0"/>
              <a:t> </a:t>
            </a:r>
            <a:r>
              <a:rPr lang="it-IT" dirty="0" err="1"/>
              <a:t>ownership</a:t>
            </a:r>
            <a:r>
              <a:rPr lang="it-IT" dirty="0"/>
              <a:t> in </a:t>
            </a:r>
            <a:r>
              <a:rPr lang="it-IT" dirty="0" err="1"/>
              <a:t>strategic</a:t>
            </a:r>
            <a:r>
              <a:rPr lang="it-IT" dirty="0"/>
              <a:t> </a:t>
            </a:r>
            <a:r>
              <a:rPr lang="it-IT" dirty="0" err="1"/>
              <a:t>relationships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2400" dirty="0" err="1"/>
              <a:t>Lowered</a:t>
            </a:r>
            <a:r>
              <a:rPr lang="it-IT" sz="2400" dirty="0"/>
              <a:t> </a:t>
            </a:r>
            <a:r>
              <a:rPr lang="it-IT" sz="2400" dirty="0" err="1"/>
              <a:t>motivation</a:t>
            </a:r>
            <a:r>
              <a:rPr lang="it-IT" sz="2400" dirty="0"/>
              <a:t>:</a:t>
            </a:r>
          </a:p>
          <a:p>
            <a:pPr lvl="1"/>
            <a:r>
              <a:rPr lang="it-IT" sz="2400" dirty="0" err="1"/>
              <a:t>Managers</a:t>
            </a:r>
            <a:r>
              <a:rPr lang="it-IT" sz="2400" dirty="0"/>
              <a:t> </a:t>
            </a:r>
            <a:r>
              <a:rPr lang="it-IT" sz="2400" dirty="0" err="1"/>
              <a:t>with</a:t>
            </a:r>
            <a:r>
              <a:rPr lang="it-IT" sz="2400" dirty="0"/>
              <a:t> stock </a:t>
            </a:r>
            <a:r>
              <a:rPr lang="it-IT" sz="2400" dirty="0" err="1"/>
              <a:t>options</a:t>
            </a:r>
            <a:r>
              <a:rPr lang="it-IT" sz="2400" dirty="0"/>
              <a:t> are  </a:t>
            </a:r>
            <a:r>
              <a:rPr lang="it-IT" sz="2400" dirty="0" err="1"/>
              <a:t>less</a:t>
            </a:r>
            <a:r>
              <a:rPr lang="it-IT" sz="2400" dirty="0"/>
              <a:t> </a:t>
            </a:r>
            <a:r>
              <a:rPr lang="it-IT" sz="2400" dirty="0" err="1"/>
              <a:t>motivated</a:t>
            </a:r>
            <a:r>
              <a:rPr lang="it-IT" sz="2400" dirty="0"/>
              <a:t>, </a:t>
            </a:r>
            <a:r>
              <a:rPr lang="it-IT" sz="2400" dirty="0" err="1"/>
              <a:t>because</a:t>
            </a:r>
            <a:r>
              <a:rPr lang="it-IT" sz="2400" dirty="0"/>
              <a:t> </a:t>
            </a:r>
            <a:r>
              <a:rPr lang="it-IT" sz="2400" dirty="0" err="1"/>
              <a:t>they</a:t>
            </a:r>
            <a:r>
              <a:rPr lang="it-IT" sz="2400" dirty="0"/>
              <a:t> </a:t>
            </a:r>
            <a:r>
              <a:rPr lang="it-IT" sz="2400" dirty="0" err="1"/>
              <a:t>have</a:t>
            </a:r>
            <a:r>
              <a:rPr lang="it-IT" sz="2400" dirty="0"/>
              <a:t> </a:t>
            </a:r>
            <a:r>
              <a:rPr lang="it-IT" sz="2400" dirty="0" err="1"/>
              <a:t>to</a:t>
            </a:r>
            <a:r>
              <a:rPr lang="it-IT" sz="2400" dirty="0"/>
              <a:t> </a:t>
            </a:r>
            <a:r>
              <a:rPr lang="it-IT" sz="2400" dirty="0" err="1"/>
              <a:t>give</a:t>
            </a:r>
            <a:r>
              <a:rPr lang="it-IT" sz="2400" dirty="0"/>
              <a:t> up part </a:t>
            </a:r>
            <a:r>
              <a:rPr lang="it-IT" sz="2400" dirty="0" err="1"/>
              <a:t>of</a:t>
            </a:r>
            <a:r>
              <a:rPr lang="it-IT" sz="2400" dirty="0"/>
              <a:t> </a:t>
            </a:r>
            <a:r>
              <a:rPr lang="it-IT" sz="2400" dirty="0" err="1"/>
              <a:t>their</a:t>
            </a:r>
            <a:r>
              <a:rPr lang="it-IT" sz="2400" dirty="0"/>
              <a:t> </a:t>
            </a:r>
            <a:r>
              <a:rPr lang="it-IT" sz="2400" dirty="0" err="1"/>
              <a:t>rights</a:t>
            </a:r>
            <a:r>
              <a:rPr lang="it-IT" sz="2400" dirty="0"/>
              <a:t>. </a:t>
            </a:r>
            <a:r>
              <a:rPr lang="it-IT" sz="2400" dirty="0" err="1"/>
              <a:t>Furthermore</a:t>
            </a:r>
            <a:r>
              <a:rPr lang="it-IT" sz="2400" dirty="0"/>
              <a:t>, </a:t>
            </a:r>
            <a:r>
              <a:rPr lang="it-IT" sz="2400" dirty="0" err="1"/>
              <a:t>when</a:t>
            </a:r>
            <a:r>
              <a:rPr lang="it-IT" sz="2400" dirty="0"/>
              <a:t> </a:t>
            </a:r>
            <a:r>
              <a:rPr lang="it-IT" sz="2400" dirty="0" err="1"/>
              <a:t>acquired</a:t>
            </a:r>
            <a:r>
              <a:rPr lang="it-IT" sz="2400" dirty="0"/>
              <a:t>, </a:t>
            </a:r>
            <a:r>
              <a:rPr lang="it-IT" sz="2400" dirty="0" err="1"/>
              <a:t>they</a:t>
            </a:r>
            <a:r>
              <a:rPr lang="it-IT" sz="2400" dirty="0"/>
              <a:t> can </a:t>
            </a:r>
            <a:r>
              <a:rPr lang="it-IT" sz="2400" dirty="0" err="1"/>
              <a:t>be</a:t>
            </a:r>
            <a:r>
              <a:rPr lang="it-IT" sz="2400" dirty="0"/>
              <a:t> </a:t>
            </a:r>
            <a:r>
              <a:rPr lang="it-IT" sz="2400" dirty="0" err="1"/>
              <a:t>directed</a:t>
            </a:r>
            <a:r>
              <a:rPr lang="it-IT" sz="2400" dirty="0"/>
              <a:t> </a:t>
            </a:r>
            <a:r>
              <a:rPr lang="it-IT" sz="2400" dirty="0" err="1"/>
              <a:t>from</a:t>
            </a:r>
            <a:r>
              <a:rPr lang="it-IT" sz="2400" dirty="0"/>
              <a:t> the </a:t>
            </a:r>
            <a:r>
              <a:rPr lang="it-IT" sz="2400" dirty="0" err="1"/>
              <a:t>other</a:t>
            </a:r>
            <a:r>
              <a:rPr lang="it-IT" sz="2400" dirty="0"/>
              <a:t> company.</a:t>
            </a:r>
          </a:p>
          <a:p>
            <a:r>
              <a:rPr lang="it-IT" sz="2400" dirty="0" err="1"/>
              <a:t>Uncertainty</a:t>
            </a:r>
            <a:r>
              <a:rPr lang="it-IT" sz="2400" dirty="0"/>
              <a:t> and </a:t>
            </a:r>
            <a:r>
              <a:rPr lang="it-IT" sz="2400" dirty="0" err="1"/>
              <a:t>commitment</a:t>
            </a:r>
            <a:r>
              <a:rPr lang="it-IT" sz="2400" dirty="0"/>
              <a:t>:</a:t>
            </a:r>
          </a:p>
          <a:p>
            <a:pPr lvl="1"/>
            <a:r>
              <a:rPr lang="it-IT" sz="2400" dirty="0" err="1"/>
              <a:t>Viewing</a:t>
            </a:r>
            <a:r>
              <a:rPr lang="it-IT" sz="2400" dirty="0"/>
              <a:t> </a:t>
            </a:r>
            <a:r>
              <a:rPr lang="it-IT" sz="2400" dirty="0" err="1"/>
              <a:t>stakes</a:t>
            </a:r>
            <a:r>
              <a:rPr lang="it-IT" sz="2400" dirty="0"/>
              <a:t> </a:t>
            </a:r>
            <a:r>
              <a:rPr lang="it-IT" sz="2400" dirty="0" err="1"/>
              <a:t>as</a:t>
            </a:r>
            <a:r>
              <a:rPr lang="it-IT" sz="2400" dirty="0"/>
              <a:t> </a:t>
            </a:r>
            <a:r>
              <a:rPr lang="it-IT" sz="2400" dirty="0" err="1"/>
              <a:t>real</a:t>
            </a:r>
            <a:r>
              <a:rPr lang="it-IT" sz="2400" dirty="0"/>
              <a:t> </a:t>
            </a:r>
            <a:r>
              <a:rPr lang="it-IT" sz="2400" dirty="0" err="1"/>
              <a:t>options</a:t>
            </a:r>
            <a:r>
              <a:rPr lang="it-IT" sz="2400" dirty="0"/>
              <a:t> </a:t>
            </a:r>
            <a:r>
              <a:rPr lang="it-IT" sz="2400" dirty="0" err="1"/>
              <a:t>provides</a:t>
            </a:r>
            <a:r>
              <a:rPr lang="it-IT" sz="2400" dirty="0"/>
              <a:t> </a:t>
            </a:r>
            <a:r>
              <a:rPr lang="it-IT" sz="2400" dirty="0" err="1"/>
              <a:t>insights</a:t>
            </a:r>
            <a:r>
              <a:rPr lang="it-IT" sz="2400" dirty="0"/>
              <a:t> </a:t>
            </a:r>
            <a:r>
              <a:rPr lang="it-IT" sz="2400" dirty="0" err="1"/>
              <a:t>into</a:t>
            </a:r>
            <a:r>
              <a:rPr lang="it-IT" sz="2400" dirty="0"/>
              <a:t> </a:t>
            </a:r>
            <a:r>
              <a:rPr lang="it-IT" sz="2400" dirty="0" err="1"/>
              <a:t>determining</a:t>
            </a:r>
            <a:r>
              <a:rPr lang="it-IT" sz="2400" dirty="0"/>
              <a:t> the </a:t>
            </a:r>
            <a:r>
              <a:rPr lang="it-IT" sz="2400" dirty="0" err="1"/>
              <a:t>optimal</a:t>
            </a:r>
            <a:r>
              <a:rPr lang="it-IT" sz="2400" dirty="0"/>
              <a:t> </a:t>
            </a:r>
            <a:r>
              <a:rPr lang="it-IT" sz="2400" dirty="0" err="1"/>
              <a:t>level</a:t>
            </a:r>
            <a:r>
              <a:rPr lang="it-IT" sz="2400" dirty="0"/>
              <a:t> </a:t>
            </a:r>
            <a:r>
              <a:rPr lang="it-IT" sz="2400" dirty="0" err="1"/>
              <a:t>of</a:t>
            </a:r>
            <a:r>
              <a:rPr lang="it-IT" sz="2400" dirty="0"/>
              <a:t> </a:t>
            </a:r>
            <a:r>
              <a:rPr lang="it-IT" sz="2400" dirty="0" err="1"/>
              <a:t>equity</a:t>
            </a:r>
            <a:r>
              <a:rPr lang="it-IT" sz="2400" dirty="0"/>
              <a:t> </a:t>
            </a:r>
            <a:r>
              <a:rPr lang="it-IT" sz="2400" dirty="0" err="1"/>
              <a:t>ownership</a:t>
            </a:r>
            <a:r>
              <a:rPr lang="it-IT" sz="2400" dirty="0"/>
              <a:t> in a </a:t>
            </a:r>
            <a:r>
              <a:rPr lang="it-IT" sz="2400" dirty="0" err="1"/>
              <a:t>stategic</a:t>
            </a:r>
            <a:r>
              <a:rPr lang="it-IT" sz="2400" dirty="0"/>
              <a:t> </a:t>
            </a:r>
            <a:r>
              <a:rPr lang="it-IT" sz="2400" dirty="0" err="1"/>
              <a:t>relationship</a:t>
            </a:r>
            <a:r>
              <a:rPr lang="it-IT" sz="2400" dirty="0"/>
              <a:t>. </a:t>
            </a:r>
            <a:r>
              <a:rPr lang="it-IT" sz="2400" dirty="0" err="1"/>
              <a:t>With</a:t>
            </a:r>
            <a:r>
              <a:rPr lang="it-IT" sz="2400" dirty="0"/>
              <a:t> a minor </a:t>
            </a:r>
            <a:r>
              <a:rPr lang="it-IT" sz="2400" dirty="0" err="1"/>
              <a:t>equity</a:t>
            </a:r>
            <a:r>
              <a:rPr lang="it-IT" sz="2400" dirty="0"/>
              <a:t> </a:t>
            </a:r>
            <a:r>
              <a:rPr lang="it-IT" sz="2400" dirty="0" err="1"/>
              <a:t>option</a:t>
            </a:r>
            <a:r>
              <a:rPr lang="it-IT" sz="2400" dirty="0"/>
              <a:t>, the company </a:t>
            </a:r>
            <a:r>
              <a:rPr lang="it-IT" sz="2400" dirty="0" err="1"/>
              <a:t>has</a:t>
            </a:r>
            <a:r>
              <a:rPr lang="it-IT" sz="2400" dirty="0"/>
              <a:t> the future right </a:t>
            </a:r>
            <a:r>
              <a:rPr lang="it-IT" sz="2400" dirty="0" err="1"/>
              <a:t>of</a:t>
            </a:r>
            <a:r>
              <a:rPr lang="it-IT" sz="2400" dirty="0"/>
              <a:t> </a:t>
            </a:r>
            <a:r>
              <a:rPr lang="it-IT" sz="2400" dirty="0" err="1"/>
              <a:t>acquiring</a:t>
            </a:r>
            <a:r>
              <a:rPr lang="it-IT" sz="2400" dirty="0"/>
              <a:t> the target </a:t>
            </a:r>
            <a:r>
              <a:rPr lang="it-IT" sz="2400" dirty="0" err="1"/>
              <a:t>later</a:t>
            </a:r>
            <a:r>
              <a:rPr lang="it-IT" sz="2400" dirty="0"/>
              <a:t>. </a:t>
            </a:r>
            <a:r>
              <a:rPr lang="it-IT" sz="2400" dirty="0" err="1"/>
              <a:t>Since</a:t>
            </a:r>
            <a:r>
              <a:rPr lang="it-IT" sz="2400" dirty="0"/>
              <a:t> </a:t>
            </a:r>
            <a:r>
              <a:rPr lang="it-IT" sz="2400" dirty="0" err="1"/>
              <a:t>options</a:t>
            </a:r>
            <a:r>
              <a:rPr lang="it-IT" sz="2400" dirty="0"/>
              <a:t> </a:t>
            </a:r>
            <a:r>
              <a:rPr lang="it-IT" sz="2400" dirty="0" err="1"/>
              <a:t>gains</a:t>
            </a:r>
            <a:r>
              <a:rPr lang="it-IT" sz="2400" dirty="0"/>
              <a:t> </a:t>
            </a:r>
            <a:r>
              <a:rPr lang="it-IT" sz="2400" dirty="0" err="1"/>
              <a:t>value</a:t>
            </a:r>
            <a:r>
              <a:rPr lang="it-IT" sz="2400" dirty="0"/>
              <a:t> </a:t>
            </a:r>
            <a:r>
              <a:rPr lang="it-IT" sz="2400" dirty="0" err="1"/>
              <a:t>with</a:t>
            </a:r>
            <a:r>
              <a:rPr lang="it-IT" sz="2400" dirty="0"/>
              <a:t> </a:t>
            </a:r>
            <a:r>
              <a:rPr lang="it-IT" sz="2400" dirty="0" err="1"/>
              <a:t>uncertainty</a:t>
            </a:r>
            <a:r>
              <a:rPr lang="it-IT" sz="2400" dirty="0"/>
              <a:t>, the </a:t>
            </a:r>
            <a:r>
              <a:rPr lang="it-IT" sz="2400" dirty="0" err="1"/>
              <a:t>less</a:t>
            </a:r>
            <a:r>
              <a:rPr lang="it-IT" sz="2400" dirty="0"/>
              <a:t> the </a:t>
            </a:r>
            <a:r>
              <a:rPr lang="it-IT" sz="2400" dirty="0" err="1"/>
              <a:t>equity</a:t>
            </a:r>
            <a:r>
              <a:rPr lang="it-IT" sz="2400" dirty="0"/>
              <a:t> </a:t>
            </a:r>
            <a:r>
              <a:rPr lang="it-IT" sz="2400" dirty="0" err="1"/>
              <a:t>stake</a:t>
            </a:r>
            <a:r>
              <a:rPr lang="it-IT" sz="2400" dirty="0"/>
              <a:t>, the </a:t>
            </a:r>
            <a:r>
              <a:rPr lang="it-IT" sz="2400" dirty="0" err="1"/>
              <a:t>better</a:t>
            </a:r>
            <a:r>
              <a:rPr lang="it-IT" sz="2400" dirty="0"/>
              <a:t>; and the converse.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…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 err="1"/>
              <a:t>Cost</a:t>
            </a:r>
            <a:r>
              <a:rPr lang="it-IT" sz="2400" dirty="0"/>
              <a:t> </a:t>
            </a:r>
            <a:r>
              <a:rPr lang="it-IT" sz="2400" dirty="0" err="1"/>
              <a:t>of</a:t>
            </a:r>
            <a:r>
              <a:rPr lang="it-IT" sz="2400" dirty="0"/>
              <a:t> </a:t>
            </a:r>
            <a:r>
              <a:rPr lang="it-IT" sz="2400" dirty="0" err="1"/>
              <a:t>control</a:t>
            </a:r>
            <a:r>
              <a:rPr lang="it-IT" sz="2400" dirty="0"/>
              <a:t>:</a:t>
            </a:r>
          </a:p>
          <a:p>
            <a:pPr lvl="1"/>
            <a:r>
              <a:rPr lang="it-IT" sz="2400" dirty="0" err="1"/>
              <a:t>It</a:t>
            </a:r>
            <a:r>
              <a:rPr lang="it-IT" sz="2400" dirty="0"/>
              <a:t> </a:t>
            </a:r>
            <a:r>
              <a:rPr lang="it-IT" sz="2400" dirty="0" err="1"/>
              <a:t>depends</a:t>
            </a:r>
            <a:r>
              <a:rPr lang="it-IT" sz="2400" dirty="0"/>
              <a:t> on the </a:t>
            </a:r>
            <a:r>
              <a:rPr lang="it-IT" sz="2400" dirty="0" err="1"/>
              <a:t>alternatives</a:t>
            </a:r>
            <a:r>
              <a:rPr lang="it-IT" sz="2400" dirty="0"/>
              <a:t> </a:t>
            </a:r>
            <a:r>
              <a:rPr lang="it-IT" sz="2400" dirty="0" err="1"/>
              <a:t>available</a:t>
            </a:r>
            <a:r>
              <a:rPr lang="it-IT" sz="2400" dirty="0"/>
              <a:t> </a:t>
            </a:r>
            <a:r>
              <a:rPr lang="it-IT" sz="2400" dirty="0" err="1"/>
              <a:t>to</a:t>
            </a:r>
            <a:r>
              <a:rPr lang="it-IT" sz="2400" dirty="0"/>
              <a:t> the </a:t>
            </a:r>
            <a:r>
              <a:rPr lang="it-IT" sz="2400" dirty="0" err="1"/>
              <a:t>potential</a:t>
            </a:r>
            <a:r>
              <a:rPr lang="it-IT" sz="2400" dirty="0"/>
              <a:t> </a:t>
            </a:r>
            <a:r>
              <a:rPr lang="it-IT" sz="2400" dirty="0" err="1"/>
              <a:t>collaborator</a:t>
            </a:r>
            <a:r>
              <a:rPr lang="it-IT" sz="2400" dirty="0"/>
              <a:t>. </a:t>
            </a:r>
            <a:r>
              <a:rPr lang="it-IT" sz="2400" dirty="0" err="1"/>
              <a:t>Hence</a:t>
            </a:r>
            <a:r>
              <a:rPr lang="it-IT" sz="2400" dirty="0"/>
              <a:t>, the </a:t>
            </a:r>
            <a:r>
              <a:rPr lang="it-IT" sz="2400" dirty="0" err="1"/>
              <a:t>cost</a:t>
            </a:r>
            <a:r>
              <a:rPr lang="it-IT" sz="2400" dirty="0"/>
              <a:t> </a:t>
            </a:r>
            <a:r>
              <a:rPr lang="it-IT" sz="2400" dirty="0" err="1"/>
              <a:t>of</a:t>
            </a:r>
            <a:r>
              <a:rPr lang="it-IT" sz="2400" dirty="0"/>
              <a:t> entry </a:t>
            </a:r>
            <a:r>
              <a:rPr lang="it-IT" sz="2400" dirty="0" err="1"/>
              <a:t>increases</a:t>
            </a:r>
            <a:r>
              <a:rPr lang="it-IT" sz="2400" dirty="0"/>
              <a:t> </a:t>
            </a:r>
            <a:r>
              <a:rPr lang="it-IT" sz="2400" dirty="0" err="1"/>
              <a:t>with</a:t>
            </a:r>
            <a:r>
              <a:rPr lang="it-IT" sz="2400" dirty="0"/>
              <a:t> the </a:t>
            </a:r>
            <a:r>
              <a:rPr lang="it-IT" sz="2400" dirty="0" err="1"/>
              <a:t>increase</a:t>
            </a:r>
            <a:r>
              <a:rPr lang="it-IT" sz="2400" dirty="0"/>
              <a:t> </a:t>
            </a:r>
            <a:r>
              <a:rPr lang="it-IT" sz="2400" dirty="0" err="1"/>
              <a:t>of</a:t>
            </a:r>
            <a:r>
              <a:rPr lang="it-IT" sz="2400" dirty="0"/>
              <a:t> the </a:t>
            </a:r>
            <a:r>
              <a:rPr lang="it-IT" sz="2400" dirty="0" err="1"/>
              <a:t>equity</a:t>
            </a:r>
            <a:r>
              <a:rPr lang="it-IT" sz="2400" dirty="0"/>
              <a:t> </a:t>
            </a:r>
            <a:r>
              <a:rPr lang="it-IT" sz="2400" dirty="0" err="1"/>
              <a:t>stake</a:t>
            </a:r>
            <a:r>
              <a:rPr lang="it-IT" sz="2400" dirty="0"/>
              <a:t>. </a:t>
            </a:r>
          </a:p>
          <a:p>
            <a:r>
              <a:rPr lang="it-IT" sz="2400" dirty="0" err="1"/>
              <a:t>Sinergies</a:t>
            </a:r>
            <a:r>
              <a:rPr lang="it-IT" sz="2400" dirty="0"/>
              <a:t> </a:t>
            </a:r>
            <a:r>
              <a:rPr lang="it-IT" sz="2400" dirty="0" err="1"/>
              <a:t>independent</a:t>
            </a:r>
            <a:r>
              <a:rPr lang="it-IT" sz="2400" dirty="0"/>
              <a:t> </a:t>
            </a:r>
            <a:r>
              <a:rPr lang="it-IT" sz="2400" dirty="0" err="1"/>
              <a:t>cost</a:t>
            </a:r>
            <a:r>
              <a:rPr lang="it-IT" sz="2400" dirty="0"/>
              <a:t> </a:t>
            </a:r>
            <a:r>
              <a:rPr lang="it-IT" sz="2400" dirty="0" err="1"/>
              <a:t>of</a:t>
            </a:r>
            <a:r>
              <a:rPr lang="it-IT" sz="2400" dirty="0"/>
              <a:t> </a:t>
            </a:r>
            <a:r>
              <a:rPr lang="it-IT" sz="2400" dirty="0" err="1"/>
              <a:t>integration</a:t>
            </a:r>
            <a:r>
              <a:rPr lang="it-IT" sz="2400" dirty="0"/>
              <a:t>:</a:t>
            </a:r>
          </a:p>
          <a:p>
            <a:pPr lvl="1"/>
            <a:r>
              <a:rPr lang="it-IT" sz="2400" dirty="0" err="1"/>
              <a:t>With</a:t>
            </a:r>
            <a:r>
              <a:rPr lang="it-IT" sz="2400" dirty="0"/>
              <a:t> </a:t>
            </a:r>
            <a:r>
              <a:rPr lang="it-IT" sz="2400" dirty="0" err="1"/>
              <a:t>aquisition</a:t>
            </a:r>
            <a:r>
              <a:rPr lang="it-IT" sz="2400" dirty="0"/>
              <a:t>, </a:t>
            </a:r>
            <a:r>
              <a:rPr lang="it-IT" sz="2400" dirty="0" err="1"/>
              <a:t>all</a:t>
            </a:r>
            <a:r>
              <a:rPr lang="it-IT" sz="2400" dirty="0"/>
              <a:t> </a:t>
            </a:r>
            <a:r>
              <a:rPr lang="it-IT" sz="2400" dirty="0" err="1"/>
              <a:t>assets</a:t>
            </a:r>
            <a:r>
              <a:rPr lang="it-IT" sz="2400" dirty="0"/>
              <a:t> are </a:t>
            </a:r>
            <a:r>
              <a:rPr lang="it-IT" sz="2400" dirty="0" err="1"/>
              <a:t>being</a:t>
            </a:r>
            <a:r>
              <a:rPr lang="it-IT" sz="2400" dirty="0"/>
              <a:t> </a:t>
            </a:r>
            <a:r>
              <a:rPr lang="it-IT" sz="2400" dirty="0" err="1"/>
              <a:t>incorporated</a:t>
            </a:r>
            <a:r>
              <a:rPr lang="it-IT" sz="2400" dirty="0"/>
              <a:t>. </a:t>
            </a:r>
            <a:r>
              <a:rPr lang="it-IT" sz="2400" dirty="0" err="1"/>
              <a:t>However</a:t>
            </a:r>
            <a:r>
              <a:rPr lang="it-IT" sz="2400" dirty="0"/>
              <a:t>, </a:t>
            </a:r>
            <a:r>
              <a:rPr lang="it-IT" sz="2400" dirty="0" err="1"/>
              <a:t>not</a:t>
            </a:r>
            <a:r>
              <a:rPr lang="it-IT" sz="2400" dirty="0"/>
              <a:t> </a:t>
            </a:r>
            <a:r>
              <a:rPr lang="it-IT" sz="2400" dirty="0" err="1"/>
              <a:t>all</a:t>
            </a:r>
            <a:r>
              <a:rPr lang="it-IT" sz="2400" dirty="0"/>
              <a:t> </a:t>
            </a:r>
            <a:r>
              <a:rPr lang="it-IT" sz="2400" dirty="0" err="1"/>
              <a:t>of</a:t>
            </a:r>
            <a:r>
              <a:rPr lang="it-IT" sz="2400" dirty="0"/>
              <a:t> </a:t>
            </a:r>
            <a:r>
              <a:rPr lang="it-IT" sz="2400" dirty="0" err="1"/>
              <a:t>them</a:t>
            </a:r>
            <a:r>
              <a:rPr lang="it-IT" sz="2400" dirty="0"/>
              <a:t> are </a:t>
            </a:r>
            <a:r>
              <a:rPr lang="it-IT" sz="2400" dirty="0" err="1"/>
              <a:t>valuable</a:t>
            </a:r>
            <a:r>
              <a:rPr lang="it-IT" sz="2400" dirty="0"/>
              <a:t> </a:t>
            </a:r>
            <a:r>
              <a:rPr lang="it-IT" sz="2400" dirty="0" err="1"/>
              <a:t>for</a:t>
            </a:r>
            <a:r>
              <a:rPr lang="it-IT" sz="2400" dirty="0"/>
              <a:t> the </a:t>
            </a:r>
            <a:r>
              <a:rPr lang="it-IT" sz="2400" dirty="0" err="1"/>
              <a:t>firm</a:t>
            </a:r>
            <a:r>
              <a:rPr lang="it-IT" sz="2400" dirty="0"/>
              <a:t>. </a:t>
            </a:r>
            <a:r>
              <a:rPr lang="it-IT" sz="2400" dirty="0" err="1"/>
              <a:t>It</a:t>
            </a:r>
            <a:r>
              <a:rPr lang="it-IT" sz="2400" dirty="0"/>
              <a:t> </a:t>
            </a:r>
            <a:r>
              <a:rPr lang="it-IT" sz="2400" dirty="0" err="1"/>
              <a:t>is</a:t>
            </a:r>
            <a:r>
              <a:rPr lang="it-IT" sz="2400" dirty="0"/>
              <a:t> </a:t>
            </a:r>
            <a:r>
              <a:rPr lang="it-IT" sz="2400" dirty="0" err="1"/>
              <a:t>needed</a:t>
            </a:r>
            <a:r>
              <a:rPr lang="it-IT" sz="2400" dirty="0"/>
              <a:t> </a:t>
            </a:r>
            <a:r>
              <a:rPr lang="it-IT" sz="2400" dirty="0" err="1"/>
              <a:t>to</a:t>
            </a:r>
            <a:r>
              <a:rPr lang="it-IT" sz="2400" dirty="0"/>
              <a:t> </a:t>
            </a:r>
            <a:r>
              <a:rPr lang="it-IT" sz="2400" dirty="0" err="1"/>
              <a:t>disentagle</a:t>
            </a:r>
            <a:r>
              <a:rPr lang="it-IT" sz="2400" dirty="0"/>
              <a:t> </a:t>
            </a:r>
            <a:r>
              <a:rPr lang="it-IT" sz="2400" dirty="0" err="1"/>
              <a:t>valuable</a:t>
            </a:r>
            <a:r>
              <a:rPr lang="it-IT" sz="2400" dirty="0"/>
              <a:t> </a:t>
            </a:r>
            <a:r>
              <a:rPr lang="it-IT" sz="2400" dirty="0" err="1"/>
              <a:t>from</a:t>
            </a:r>
            <a:r>
              <a:rPr lang="it-IT" sz="2400" dirty="0"/>
              <a:t> non </a:t>
            </a:r>
            <a:r>
              <a:rPr lang="it-IT" sz="2400" dirty="0" err="1"/>
              <a:t>valuable</a:t>
            </a:r>
            <a:r>
              <a:rPr lang="it-IT" sz="2400" dirty="0"/>
              <a:t> </a:t>
            </a:r>
            <a:r>
              <a:rPr lang="it-IT" sz="2400" dirty="0" err="1"/>
              <a:t>ones</a:t>
            </a:r>
            <a:r>
              <a:rPr lang="it-IT" sz="2400" dirty="0"/>
              <a:t>: </a:t>
            </a:r>
            <a:r>
              <a:rPr lang="it-IT" sz="2400" dirty="0" err="1"/>
              <a:t>there</a:t>
            </a:r>
            <a:r>
              <a:rPr lang="it-IT" sz="2400" dirty="0"/>
              <a:t>’s a </a:t>
            </a:r>
            <a:r>
              <a:rPr lang="it-IT" sz="2400" dirty="0" err="1"/>
              <a:t>cost</a:t>
            </a:r>
            <a:r>
              <a:rPr lang="it-IT" sz="2400" dirty="0"/>
              <a:t> </a:t>
            </a:r>
            <a:r>
              <a:rPr lang="it-IT" sz="2400" dirty="0" err="1"/>
              <a:t>of</a:t>
            </a:r>
            <a:r>
              <a:rPr lang="it-IT" sz="2400" dirty="0"/>
              <a:t> </a:t>
            </a:r>
            <a:r>
              <a:rPr lang="it-IT" sz="2400" dirty="0" err="1"/>
              <a:t>restructuring</a:t>
            </a:r>
            <a:r>
              <a:rPr lang="it-IT" sz="2400" dirty="0"/>
              <a:t>. The </a:t>
            </a:r>
            <a:r>
              <a:rPr lang="it-IT" sz="2400" dirty="0" err="1"/>
              <a:t>larger</a:t>
            </a:r>
            <a:r>
              <a:rPr lang="it-IT" sz="2400" dirty="0"/>
              <a:t> </a:t>
            </a:r>
            <a:r>
              <a:rPr lang="it-IT" sz="2400" dirty="0" err="1"/>
              <a:t>is</a:t>
            </a:r>
            <a:r>
              <a:rPr lang="it-IT" sz="2400" dirty="0"/>
              <a:t> the company, the </a:t>
            </a:r>
            <a:r>
              <a:rPr lang="it-IT" sz="2400" dirty="0" err="1"/>
              <a:t>greater</a:t>
            </a:r>
            <a:r>
              <a:rPr lang="it-IT" sz="2400" dirty="0"/>
              <a:t> the </a:t>
            </a:r>
            <a:r>
              <a:rPr lang="it-IT" sz="2400" dirty="0" err="1"/>
              <a:t>effort</a:t>
            </a:r>
            <a:r>
              <a:rPr lang="it-IT" sz="2400" dirty="0"/>
              <a:t>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The case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vertical</a:t>
            </a:r>
            <a:r>
              <a:rPr lang="it-IT" dirty="0"/>
              <a:t> </a:t>
            </a:r>
            <a:r>
              <a:rPr lang="it-IT" dirty="0" err="1"/>
              <a:t>integration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The </a:t>
            </a:r>
            <a:r>
              <a:rPr lang="it-IT" dirty="0" err="1"/>
              <a:t>choice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between</a:t>
            </a:r>
            <a:r>
              <a:rPr lang="it-IT" dirty="0"/>
              <a:t> </a:t>
            </a:r>
            <a:r>
              <a:rPr lang="it-IT" dirty="0" err="1"/>
              <a:t>defining</a:t>
            </a:r>
            <a:r>
              <a:rPr lang="it-IT" dirty="0"/>
              <a:t> a </a:t>
            </a:r>
            <a:r>
              <a:rPr lang="it-IT" dirty="0" err="1"/>
              <a:t>contract</a:t>
            </a:r>
            <a:r>
              <a:rPr lang="it-IT" dirty="0"/>
              <a:t> </a:t>
            </a:r>
            <a:r>
              <a:rPr lang="it-IT" dirty="0" err="1"/>
              <a:t>with</a:t>
            </a:r>
            <a:r>
              <a:rPr lang="it-IT" dirty="0"/>
              <a:t> a </a:t>
            </a:r>
            <a:r>
              <a:rPr lang="it-IT" dirty="0" err="1"/>
              <a:t>supplier</a:t>
            </a:r>
            <a:r>
              <a:rPr lang="it-IT" dirty="0"/>
              <a:t> vs. </a:t>
            </a:r>
            <a:r>
              <a:rPr lang="it-IT" dirty="0" err="1"/>
              <a:t>acquiring</a:t>
            </a:r>
            <a:r>
              <a:rPr lang="it-IT" dirty="0"/>
              <a:t> </a:t>
            </a:r>
            <a:r>
              <a:rPr lang="it-IT" dirty="0" err="1"/>
              <a:t>it</a:t>
            </a:r>
            <a:r>
              <a:rPr lang="it-IT" dirty="0"/>
              <a:t>: the </a:t>
            </a:r>
            <a:r>
              <a:rPr lang="it-IT" dirty="0" err="1"/>
              <a:t>two</a:t>
            </a:r>
            <a:r>
              <a:rPr lang="it-IT" dirty="0"/>
              <a:t> </a:t>
            </a:r>
            <a:r>
              <a:rPr lang="it-IT" dirty="0" err="1"/>
              <a:t>partners</a:t>
            </a:r>
            <a:r>
              <a:rPr lang="it-IT" dirty="0"/>
              <a:t> </a:t>
            </a:r>
            <a:r>
              <a:rPr lang="it-IT" dirty="0" err="1"/>
              <a:t>have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make</a:t>
            </a:r>
            <a:r>
              <a:rPr lang="it-IT" dirty="0"/>
              <a:t> </a:t>
            </a:r>
            <a:r>
              <a:rPr lang="it-IT" dirty="0" err="1"/>
              <a:t>significant</a:t>
            </a:r>
            <a:r>
              <a:rPr lang="it-IT" dirty="0"/>
              <a:t> </a:t>
            </a:r>
            <a:r>
              <a:rPr lang="it-IT" dirty="0" err="1"/>
              <a:t>modification</a:t>
            </a:r>
            <a:r>
              <a:rPr lang="it-IT" dirty="0"/>
              <a:t> </a:t>
            </a:r>
            <a:r>
              <a:rPr lang="it-IT" dirty="0" err="1"/>
              <a:t>for</a:t>
            </a:r>
            <a:r>
              <a:rPr lang="it-IT" dirty="0"/>
              <a:t> </a:t>
            </a:r>
            <a:r>
              <a:rPr lang="it-IT" dirty="0" err="1"/>
              <a:t>customization</a:t>
            </a:r>
            <a:r>
              <a:rPr lang="it-IT" dirty="0"/>
              <a:t>, in </a:t>
            </a:r>
            <a:r>
              <a:rPr lang="it-IT" dirty="0" err="1"/>
              <a:t>order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gain</a:t>
            </a:r>
            <a:r>
              <a:rPr lang="it-IT" dirty="0"/>
              <a:t> </a:t>
            </a:r>
            <a:r>
              <a:rPr lang="it-IT" dirty="0" err="1"/>
              <a:t>benefits</a:t>
            </a:r>
            <a:r>
              <a:rPr lang="it-IT" dirty="0"/>
              <a:t> </a:t>
            </a:r>
            <a:r>
              <a:rPr lang="it-IT" dirty="0" err="1"/>
              <a:t>from</a:t>
            </a:r>
            <a:r>
              <a:rPr lang="it-IT"/>
              <a:t> the deal. </a:t>
            </a:r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550</Words>
  <Application>Microsoft Office PowerPoint</Application>
  <PresentationFormat>Presentazione su schermo (4:3)</PresentationFormat>
  <Paragraphs>34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3" baseType="lpstr">
      <vt:lpstr>Arial</vt:lpstr>
      <vt:lpstr>Calibri</vt:lpstr>
      <vt:lpstr>Tema di Office</vt:lpstr>
      <vt:lpstr>Ally or acquire?</vt:lpstr>
      <vt:lpstr>Inorganic growth: the costs and benefits of equity ownership in strategic partnerships</vt:lpstr>
      <vt:lpstr>Ted talk: how to manage for collective creativity</vt:lpstr>
      <vt:lpstr>…</vt:lpstr>
      <vt:lpstr>The benefits of increasing equity ownership in strategic relationships</vt:lpstr>
      <vt:lpstr>…</vt:lpstr>
      <vt:lpstr>The costs of increasing equity ownership in strategic relationships</vt:lpstr>
      <vt:lpstr>…</vt:lpstr>
      <vt:lpstr>The case of vertical integration</vt:lpstr>
      <vt:lpstr>Case study: Telstra Cisco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Synergies</dc:title>
  <dc:creator>Beatrice</dc:creator>
  <cp:lastModifiedBy>beatrice orlando</cp:lastModifiedBy>
  <cp:revision>26</cp:revision>
  <dcterms:created xsi:type="dcterms:W3CDTF">2016-10-14T10:55:23Z</dcterms:created>
  <dcterms:modified xsi:type="dcterms:W3CDTF">2020-05-20T15:34:14Z</dcterms:modified>
</cp:coreProperties>
</file>