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4Td5WSnRx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playlists/431/the_power_of_collabo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Ally</a:t>
            </a:r>
            <a:r>
              <a:rPr lang="it-IT" dirty="0"/>
              <a:t> or </a:t>
            </a:r>
            <a:r>
              <a:rPr lang="it-IT" dirty="0" err="1"/>
              <a:t>acquire</a:t>
            </a:r>
            <a:r>
              <a:rPr lang="it-IT" dirty="0"/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32CA2-FC45-4666-9042-2335E58D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Telstra Cisco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09FDAB-F014-4B0D-BA22-3423ECF75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https://www.youtube.com/watch?v=K4Td5WSnRxM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2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err="1"/>
              <a:t>Inorganic</a:t>
            </a:r>
            <a:r>
              <a:rPr lang="it-IT" sz="3600" dirty="0"/>
              <a:t> </a:t>
            </a:r>
            <a:r>
              <a:rPr lang="it-IT" sz="3600" dirty="0" err="1"/>
              <a:t>growth</a:t>
            </a:r>
            <a:r>
              <a:rPr lang="it-IT" sz="3600" dirty="0"/>
              <a:t>: the </a:t>
            </a:r>
            <a:r>
              <a:rPr lang="it-IT" sz="3600" dirty="0" err="1"/>
              <a:t>costs</a:t>
            </a:r>
            <a:r>
              <a:rPr lang="it-IT" sz="3600" dirty="0"/>
              <a:t> and </a:t>
            </a:r>
            <a:r>
              <a:rPr lang="it-IT" sz="3600" dirty="0" err="1"/>
              <a:t>benefits</a:t>
            </a:r>
            <a:r>
              <a:rPr lang="it-IT" sz="3600" dirty="0"/>
              <a:t> </a:t>
            </a:r>
            <a:r>
              <a:rPr lang="it-IT" sz="3600" dirty="0" err="1"/>
              <a:t>of</a:t>
            </a:r>
            <a:r>
              <a:rPr lang="it-IT" sz="3600" dirty="0"/>
              <a:t> </a:t>
            </a:r>
            <a:r>
              <a:rPr lang="it-IT" sz="3600" dirty="0" err="1"/>
              <a:t>equity</a:t>
            </a:r>
            <a:r>
              <a:rPr lang="it-IT" sz="3600" dirty="0"/>
              <a:t> </a:t>
            </a:r>
            <a:r>
              <a:rPr lang="it-IT" sz="3600" dirty="0" err="1"/>
              <a:t>ownership</a:t>
            </a:r>
            <a:r>
              <a:rPr lang="it-IT" sz="3600" dirty="0"/>
              <a:t> in </a:t>
            </a:r>
            <a:r>
              <a:rPr lang="it-IT" sz="3600" dirty="0" err="1"/>
              <a:t>strategic</a:t>
            </a:r>
            <a:r>
              <a:rPr lang="it-IT" sz="3600" dirty="0"/>
              <a:t> </a:t>
            </a:r>
            <a:r>
              <a:rPr lang="it-IT" sz="3600" dirty="0" err="1"/>
              <a:t>partnerships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Inorganic</a:t>
            </a:r>
            <a:r>
              <a:rPr lang="it-IT" sz="2400" dirty="0"/>
              <a:t> </a:t>
            </a:r>
            <a:r>
              <a:rPr lang="it-IT" sz="2400" dirty="0" err="1"/>
              <a:t>growth</a:t>
            </a:r>
            <a:r>
              <a:rPr lang="it-IT" sz="2400" dirty="0"/>
              <a:t>: </a:t>
            </a:r>
            <a:r>
              <a:rPr lang="it-IT" sz="2400" dirty="0" err="1"/>
              <a:t>equity</a:t>
            </a:r>
            <a:r>
              <a:rPr lang="it-IT" sz="2400" dirty="0"/>
              <a:t> and </a:t>
            </a:r>
            <a:r>
              <a:rPr lang="it-IT" sz="2400" dirty="0" err="1"/>
              <a:t>non-equity</a:t>
            </a:r>
            <a:r>
              <a:rPr lang="it-IT" sz="2400" dirty="0"/>
              <a:t> </a:t>
            </a:r>
            <a:r>
              <a:rPr lang="it-IT" sz="2400" dirty="0" err="1"/>
              <a:t>alliances</a:t>
            </a:r>
            <a:r>
              <a:rPr lang="it-IT" sz="2400" dirty="0"/>
              <a:t>; </a:t>
            </a:r>
            <a:r>
              <a:rPr lang="it-IT" sz="2400" dirty="0" err="1"/>
              <a:t>acquisition</a:t>
            </a:r>
            <a:endParaRPr lang="it-IT" sz="2400" dirty="0"/>
          </a:p>
          <a:p>
            <a:r>
              <a:rPr lang="it-IT" sz="2400" dirty="0" err="1"/>
              <a:t>Alliances</a:t>
            </a:r>
            <a:r>
              <a:rPr lang="it-IT" sz="2400" dirty="0"/>
              <a:t> are </a:t>
            </a:r>
            <a:r>
              <a:rPr lang="it-IT" sz="2400" dirty="0" err="1"/>
              <a:t>based</a:t>
            </a:r>
            <a:r>
              <a:rPr lang="it-IT" sz="2400" dirty="0"/>
              <a:t> on </a:t>
            </a:r>
            <a:r>
              <a:rPr lang="it-IT" sz="2400" dirty="0" err="1"/>
              <a:t>contracts</a:t>
            </a:r>
            <a:r>
              <a:rPr lang="it-IT" sz="2400" dirty="0"/>
              <a:t>,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such</a:t>
            </a:r>
            <a:r>
              <a:rPr lang="it-IT" sz="2400" dirty="0"/>
              <a:t> </a:t>
            </a:r>
            <a:r>
              <a:rPr lang="it-IT" sz="2400" dirty="0" err="1"/>
              <a:t>contracts</a:t>
            </a:r>
            <a:r>
              <a:rPr lang="it-IT" sz="2400" dirty="0"/>
              <a:t> are incomplete. </a:t>
            </a:r>
            <a:r>
              <a:rPr lang="it-IT" sz="2400" dirty="0" err="1"/>
              <a:t>Hence</a:t>
            </a:r>
            <a:r>
              <a:rPr lang="it-IT" sz="2400" dirty="0"/>
              <a:t>, </a:t>
            </a:r>
            <a:r>
              <a:rPr lang="it-IT" sz="2400" dirty="0" err="1"/>
              <a:t>partners</a:t>
            </a:r>
            <a:r>
              <a:rPr lang="it-IT" sz="2400" dirty="0"/>
              <a:t> </a:t>
            </a:r>
            <a:r>
              <a:rPr lang="it-IT" sz="2400" dirty="0" err="1"/>
              <a:t>need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adapt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changing</a:t>
            </a:r>
            <a:r>
              <a:rPr lang="it-IT" sz="2400" dirty="0"/>
              <a:t> </a:t>
            </a:r>
            <a:r>
              <a:rPr lang="it-IT" sz="2400" dirty="0" err="1"/>
              <a:t>circumstances</a:t>
            </a:r>
            <a:r>
              <a:rPr lang="it-IT" sz="2400" dirty="0"/>
              <a:t> and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/>
              <a:t>issues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specified</a:t>
            </a:r>
            <a:r>
              <a:rPr lang="it-IT" sz="2400" dirty="0"/>
              <a:t> in </a:t>
            </a:r>
            <a:r>
              <a:rPr lang="it-IT" sz="2400" dirty="0" err="1"/>
              <a:t>contract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Equity</a:t>
            </a:r>
            <a:r>
              <a:rPr lang="it-IT" sz="2400" dirty="0"/>
              <a:t> </a:t>
            </a:r>
            <a:r>
              <a:rPr lang="it-IT" sz="2400" dirty="0" err="1"/>
              <a:t>means</a:t>
            </a:r>
            <a:r>
              <a:rPr lang="it-IT" sz="2400" dirty="0"/>
              <a:t> </a:t>
            </a:r>
            <a:r>
              <a:rPr lang="it-IT" sz="2400" dirty="0" err="1"/>
              <a:t>acquiring</a:t>
            </a:r>
            <a:r>
              <a:rPr lang="it-IT" sz="2400" dirty="0"/>
              <a:t> </a:t>
            </a:r>
            <a:r>
              <a:rPr lang="it-IT" sz="2400" dirty="0" err="1"/>
              <a:t>stakes</a:t>
            </a:r>
            <a:r>
              <a:rPr lang="it-IT" sz="2400" dirty="0"/>
              <a:t> in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/>
              <a:t>companies</a:t>
            </a:r>
            <a:r>
              <a:rPr lang="it-IT" sz="2400" dirty="0"/>
              <a:t>: </a:t>
            </a:r>
            <a:r>
              <a:rPr lang="it-IT" sz="2400" dirty="0" err="1"/>
              <a:t>when</a:t>
            </a:r>
            <a:r>
              <a:rPr lang="it-IT" sz="2400" dirty="0"/>
              <a:t> the </a:t>
            </a:r>
            <a:r>
              <a:rPr lang="it-IT" sz="2400" dirty="0" err="1"/>
              <a:t>stake</a:t>
            </a:r>
            <a:r>
              <a:rPr lang="it-IT" sz="2400" dirty="0"/>
              <a:t> </a:t>
            </a:r>
            <a:r>
              <a:rPr lang="it-IT" sz="2400" dirty="0" err="1"/>
              <a:t>exceeds</a:t>
            </a:r>
            <a:r>
              <a:rPr lang="it-IT" sz="2400" dirty="0"/>
              <a:t> the 25% more or </a:t>
            </a:r>
            <a:r>
              <a:rPr lang="it-IT" sz="2400" dirty="0" err="1"/>
              <a:t>less</a:t>
            </a:r>
            <a:r>
              <a:rPr lang="it-IT" sz="2400" dirty="0"/>
              <a:t> – </a:t>
            </a:r>
            <a:r>
              <a:rPr lang="it-IT" sz="2400" dirty="0" err="1"/>
              <a:t>according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country</a:t>
            </a:r>
            <a:r>
              <a:rPr lang="it-IT" sz="2400" dirty="0"/>
              <a:t> </a:t>
            </a:r>
            <a:r>
              <a:rPr lang="it-IT" sz="2400" dirty="0" err="1"/>
              <a:t>rule-</a:t>
            </a:r>
            <a:r>
              <a:rPr lang="it-IT" sz="2400" dirty="0"/>
              <a:t> </a:t>
            </a:r>
            <a:r>
              <a:rPr lang="it-IT" sz="2400" dirty="0" err="1"/>
              <a:t>than</a:t>
            </a:r>
            <a:r>
              <a:rPr lang="it-IT" sz="2400" dirty="0"/>
              <a:t> a right </a:t>
            </a:r>
            <a:r>
              <a:rPr lang="it-IT" sz="2400" dirty="0" err="1"/>
              <a:t>to</a:t>
            </a:r>
            <a:r>
              <a:rPr lang="it-IT" sz="2400" dirty="0"/>
              <a:t> veto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created</a:t>
            </a:r>
            <a:r>
              <a:rPr lang="it-IT" sz="2400" dirty="0"/>
              <a:t>. </a:t>
            </a:r>
            <a:r>
              <a:rPr lang="it-IT" sz="2400" dirty="0" err="1"/>
              <a:t>If</a:t>
            </a:r>
            <a:r>
              <a:rPr lang="it-IT" sz="2400" dirty="0"/>
              <a:t> the </a:t>
            </a:r>
            <a:r>
              <a:rPr lang="it-IT" sz="2400" dirty="0" err="1"/>
              <a:t>stake</a:t>
            </a:r>
            <a:r>
              <a:rPr lang="it-IT" sz="2400" dirty="0"/>
              <a:t> </a:t>
            </a:r>
            <a:r>
              <a:rPr lang="it-IT" sz="2400" dirty="0" err="1"/>
              <a:t>exceeds</a:t>
            </a:r>
            <a:r>
              <a:rPr lang="it-IT" sz="2400" dirty="0"/>
              <a:t> the 50%, </a:t>
            </a:r>
            <a:r>
              <a:rPr lang="it-IT" sz="2400" dirty="0" err="1"/>
              <a:t>than</a:t>
            </a:r>
            <a:r>
              <a:rPr lang="it-IT" sz="2400" dirty="0"/>
              <a:t> the </a:t>
            </a:r>
            <a:r>
              <a:rPr lang="it-IT" sz="2400" dirty="0" err="1"/>
              <a:t>control</a:t>
            </a:r>
            <a:r>
              <a:rPr lang="it-IT" sz="2400" dirty="0"/>
              <a:t> </a:t>
            </a:r>
            <a:r>
              <a:rPr lang="it-IT" sz="2400" dirty="0" err="1"/>
              <a:t>over</a:t>
            </a:r>
            <a:r>
              <a:rPr lang="it-IT" sz="2400" dirty="0"/>
              <a:t> the company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gained</a:t>
            </a:r>
            <a:r>
              <a:rPr lang="it-IT" sz="2400" dirty="0"/>
              <a:t>. </a:t>
            </a:r>
            <a:r>
              <a:rPr lang="it-IT" sz="2400" dirty="0" err="1"/>
              <a:t>Aquisition</a:t>
            </a:r>
            <a:r>
              <a:rPr lang="it-IT" sz="2400" dirty="0"/>
              <a:t> </a:t>
            </a:r>
            <a:r>
              <a:rPr lang="it-IT" sz="2400" dirty="0" err="1"/>
              <a:t>entails</a:t>
            </a:r>
            <a:r>
              <a:rPr lang="it-IT" sz="2400" dirty="0"/>
              <a:t> </a:t>
            </a:r>
            <a:r>
              <a:rPr lang="it-IT" sz="2400" dirty="0" err="1"/>
              <a:t>incorporation</a:t>
            </a:r>
            <a:r>
              <a:rPr lang="it-IT" sz="2400" dirty="0"/>
              <a:t>; </a:t>
            </a:r>
            <a:r>
              <a:rPr lang="it-IT" sz="2400" dirty="0" err="1"/>
              <a:t>thus</a:t>
            </a:r>
            <a:r>
              <a:rPr lang="it-IT" sz="2400" dirty="0"/>
              <a:t>, no more </a:t>
            </a:r>
            <a:r>
              <a:rPr lang="it-IT" sz="2400" dirty="0" err="1"/>
              <a:t>contracts</a:t>
            </a:r>
            <a:r>
              <a:rPr lang="it-IT" sz="2400" dirty="0"/>
              <a:t> are </a:t>
            </a:r>
            <a:r>
              <a:rPr lang="it-IT" sz="2400" dirty="0" err="1"/>
              <a:t>needed</a:t>
            </a:r>
            <a:r>
              <a:rPr lang="it-IT" sz="2400" dirty="0"/>
              <a:t> </a:t>
            </a:r>
            <a:r>
              <a:rPr lang="it-IT" sz="2400" dirty="0" err="1"/>
              <a:t>after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E21BB7-11F5-42B3-8811-69339C15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Ted</a:t>
            </a:r>
            <a:r>
              <a:rPr lang="it-IT" dirty="0"/>
              <a:t> talk: </a:t>
            </a:r>
            <a:r>
              <a:rPr lang="it-IT" dirty="0" err="1"/>
              <a:t>how</a:t>
            </a:r>
            <a:r>
              <a:rPr lang="it-IT" dirty="0"/>
              <a:t> to </a:t>
            </a:r>
            <a:r>
              <a:rPr lang="it-IT" dirty="0" err="1"/>
              <a:t>manage</a:t>
            </a:r>
            <a:r>
              <a:rPr lang="it-IT" dirty="0"/>
              <a:t> for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creativity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0C7822-1CB6-48BE-9F5C-B50FFBCA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https://www.ted.com/playlists/431/the_power_of_collaboration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88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Choosing</a:t>
            </a:r>
            <a:r>
              <a:rPr lang="it-IT" dirty="0"/>
              <a:t> the </a:t>
            </a:r>
            <a:r>
              <a:rPr lang="it-IT" dirty="0" err="1"/>
              <a:t>optimal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choosing</a:t>
            </a:r>
            <a:r>
              <a:rPr lang="it-IT" dirty="0"/>
              <a:t> the </a:t>
            </a:r>
            <a:r>
              <a:rPr lang="it-IT" dirty="0" err="1"/>
              <a:t>optimal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equity</a:t>
            </a:r>
            <a:r>
              <a:rPr lang="it-IT" dirty="0"/>
              <a:t> and </a:t>
            </a:r>
            <a:r>
              <a:rPr lang="it-IT" dirty="0" err="1"/>
              <a:t>consolidation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basing</a:t>
            </a:r>
            <a:r>
              <a:rPr lang="it-IT" dirty="0"/>
              <a:t> on accounting </a:t>
            </a:r>
            <a:r>
              <a:rPr lang="it-IT" dirty="0" err="1"/>
              <a:t>reasons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Country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Non-equity</a:t>
            </a:r>
            <a:r>
              <a:rPr lang="it-IT" dirty="0"/>
              <a:t>: </a:t>
            </a:r>
            <a:r>
              <a:rPr lang="it-IT" dirty="0" err="1"/>
              <a:t>licensing</a:t>
            </a:r>
            <a:r>
              <a:rPr lang="it-IT" dirty="0"/>
              <a:t>;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supplier</a:t>
            </a:r>
            <a:r>
              <a:rPr lang="it-IT" dirty="0"/>
              <a:t>; joint </a:t>
            </a:r>
            <a:r>
              <a:rPr lang="it-IT" dirty="0" err="1"/>
              <a:t>R&amp;D</a:t>
            </a:r>
            <a:r>
              <a:rPr lang="it-IT" dirty="0"/>
              <a:t>, </a:t>
            </a:r>
            <a:r>
              <a:rPr lang="it-IT" dirty="0" err="1"/>
              <a:t>manifacturing</a:t>
            </a:r>
            <a:r>
              <a:rPr lang="it-IT" dirty="0"/>
              <a:t> or </a:t>
            </a:r>
            <a:r>
              <a:rPr lang="it-IT" dirty="0" err="1"/>
              <a:t>ddistribution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Equity</a:t>
            </a:r>
            <a:r>
              <a:rPr lang="it-IT" dirty="0"/>
              <a:t>: minor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stake</a:t>
            </a:r>
            <a:r>
              <a:rPr lang="it-IT" dirty="0"/>
              <a:t>; </a:t>
            </a:r>
            <a:r>
              <a:rPr lang="it-IT" dirty="0" err="1"/>
              <a:t>cross-equity</a:t>
            </a:r>
            <a:r>
              <a:rPr lang="it-IT" dirty="0"/>
              <a:t> </a:t>
            </a:r>
            <a:r>
              <a:rPr lang="it-IT" dirty="0" err="1"/>
              <a:t>stake</a:t>
            </a:r>
            <a:r>
              <a:rPr lang="it-IT" dirty="0"/>
              <a:t>; joint venture; M&amp;A.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benefits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increasing</a:t>
            </a:r>
            <a:r>
              <a:rPr lang="it-IT" dirty="0"/>
              <a:t>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in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relationships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Exclusivity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Rivals</a:t>
            </a:r>
            <a:r>
              <a:rPr lang="it-IT" dirty="0"/>
              <a:t> are </a:t>
            </a:r>
            <a:r>
              <a:rPr lang="it-IT" dirty="0" err="1"/>
              <a:t>unlikely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create </a:t>
            </a:r>
            <a:r>
              <a:rPr lang="it-IT" dirty="0" err="1"/>
              <a:t>relationships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focal</a:t>
            </a:r>
            <a:r>
              <a:rPr lang="it-IT" dirty="0"/>
              <a:t> </a:t>
            </a:r>
            <a:r>
              <a:rPr lang="it-IT" dirty="0" err="1"/>
              <a:t>partners</a:t>
            </a:r>
            <a:r>
              <a:rPr lang="it-IT" dirty="0"/>
              <a:t>. </a:t>
            </a:r>
            <a:r>
              <a:rPr lang="it-IT" dirty="0" err="1"/>
              <a:t>Thus</a:t>
            </a:r>
            <a:r>
              <a:rPr lang="it-IT" dirty="0"/>
              <a:t>, full </a:t>
            </a:r>
            <a:r>
              <a:rPr lang="it-IT" dirty="0" err="1"/>
              <a:t>exclusivity</a:t>
            </a:r>
            <a:r>
              <a:rPr lang="it-IT" dirty="0"/>
              <a:t> can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reached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.</a:t>
            </a:r>
          </a:p>
          <a:p>
            <a:r>
              <a:rPr lang="it-IT" dirty="0" err="1"/>
              <a:t>Cooperation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aligns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partners</a:t>
            </a:r>
            <a:r>
              <a:rPr lang="it-IT" dirty="0"/>
              <a:t>, </a:t>
            </a:r>
            <a:r>
              <a:rPr lang="it-IT" dirty="0" err="1"/>
              <a:t>especially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intense </a:t>
            </a:r>
            <a:r>
              <a:rPr lang="it-IT" dirty="0" err="1"/>
              <a:t>modifications</a:t>
            </a:r>
            <a:r>
              <a:rPr lang="it-IT" dirty="0"/>
              <a:t> are </a:t>
            </a:r>
            <a:r>
              <a:rPr lang="it-IT" dirty="0" err="1"/>
              <a:t>required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sinergies</a:t>
            </a:r>
            <a:r>
              <a:rPr lang="it-IT" dirty="0"/>
              <a:t>’ </a:t>
            </a:r>
            <a:r>
              <a:rPr lang="it-IT" dirty="0" err="1"/>
              <a:t>benefits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Coordination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meet</a:t>
            </a:r>
            <a:r>
              <a:rPr lang="it-IT" dirty="0"/>
              <a:t> the </a:t>
            </a:r>
            <a:r>
              <a:rPr lang="it-IT" dirty="0" err="1"/>
              <a:t>aims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partnership. Greater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gives</a:t>
            </a:r>
            <a:r>
              <a:rPr lang="it-IT" dirty="0"/>
              <a:t> a </a:t>
            </a:r>
            <a:r>
              <a:rPr lang="it-IT" dirty="0" err="1"/>
              <a:t>firm</a:t>
            </a:r>
            <a:r>
              <a:rPr lang="it-IT" dirty="0"/>
              <a:t> the authority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implement</a:t>
            </a:r>
            <a:r>
              <a:rPr lang="it-IT" dirty="0"/>
              <a:t> more elaborate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mechanism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allows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under </a:t>
            </a:r>
            <a:r>
              <a:rPr lang="it-IT" dirty="0" err="1"/>
              <a:t>control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increasing</a:t>
            </a:r>
            <a:r>
              <a:rPr lang="it-IT" dirty="0"/>
              <a:t>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in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relationships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err="1"/>
              <a:t>Lowered</a:t>
            </a:r>
            <a:r>
              <a:rPr lang="it-IT" sz="2400" dirty="0"/>
              <a:t> </a:t>
            </a:r>
            <a:r>
              <a:rPr lang="it-IT" sz="2400" dirty="0" err="1"/>
              <a:t>motivation</a:t>
            </a:r>
            <a:r>
              <a:rPr lang="it-IT" sz="2400" dirty="0"/>
              <a:t>:</a:t>
            </a:r>
          </a:p>
          <a:p>
            <a:pPr lvl="1"/>
            <a:r>
              <a:rPr lang="it-IT" sz="2400" dirty="0" err="1"/>
              <a:t>Managers</a:t>
            </a:r>
            <a:r>
              <a:rPr lang="it-IT" sz="2400" dirty="0"/>
              <a:t> </a:t>
            </a:r>
            <a:r>
              <a:rPr lang="it-IT" sz="2400" dirty="0" err="1"/>
              <a:t>with</a:t>
            </a:r>
            <a:r>
              <a:rPr lang="it-IT" sz="2400" dirty="0"/>
              <a:t> stock </a:t>
            </a:r>
            <a:r>
              <a:rPr lang="it-IT" sz="2400" dirty="0" err="1"/>
              <a:t>options</a:t>
            </a:r>
            <a:r>
              <a:rPr lang="it-IT" sz="2400" dirty="0"/>
              <a:t> are  </a:t>
            </a:r>
            <a:r>
              <a:rPr lang="it-IT" sz="2400" dirty="0" err="1"/>
              <a:t>less</a:t>
            </a:r>
            <a:r>
              <a:rPr lang="it-IT" sz="2400" dirty="0"/>
              <a:t> </a:t>
            </a:r>
            <a:r>
              <a:rPr lang="it-IT" sz="2400" dirty="0" err="1"/>
              <a:t>motivated</a:t>
            </a:r>
            <a:r>
              <a:rPr lang="it-IT" sz="2400" dirty="0"/>
              <a:t>, </a:t>
            </a:r>
            <a:r>
              <a:rPr lang="it-IT" sz="2400" dirty="0" err="1"/>
              <a:t>because</a:t>
            </a:r>
            <a:r>
              <a:rPr lang="it-IT" sz="2400" dirty="0"/>
              <a:t> </a:t>
            </a:r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have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give</a:t>
            </a:r>
            <a:r>
              <a:rPr lang="it-IT" sz="2400" dirty="0"/>
              <a:t> up part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rights</a:t>
            </a:r>
            <a:r>
              <a:rPr lang="it-IT" sz="2400" dirty="0"/>
              <a:t>. </a:t>
            </a:r>
            <a:r>
              <a:rPr lang="it-IT" sz="2400" dirty="0" err="1"/>
              <a:t>Furthermore</a:t>
            </a:r>
            <a:r>
              <a:rPr lang="it-IT" sz="2400" dirty="0"/>
              <a:t>, </a:t>
            </a:r>
            <a:r>
              <a:rPr lang="it-IT" sz="2400" dirty="0" err="1"/>
              <a:t>when</a:t>
            </a:r>
            <a:r>
              <a:rPr lang="it-IT" sz="2400" dirty="0"/>
              <a:t> </a:t>
            </a:r>
            <a:r>
              <a:rPr lang="it-IT" sz="2400" dirty="0" err="1"/>
              <a:t>acquired</a:t>
            </a:r>
            <a:r>
              <a:rPr lang="it-IT" sz="2400" dirty="0"/>
              <a:t>, </a:t>
            </a:r>
            <a:r>
              <a:rPr lang="it-IT" sz="2400" dirty="0" err="1"/>
              <a:t>they</a:t>
            </a:r>
            <a:r>
              <a:rPr lang="it-IT" sz="2400" dirty="0"/>
              <a:t> can </a:t>
            </a:r>
            <a:r>
              <a:rPr lang="it-IT" sz="2400" dirty="0" err="1"/>
              <a:t>be</a:t>
            </a:r>
            <a:r>
              <a:rPr lang="it-IT" sz="2400" dirty="0"/>
              <a:t> </a:t>
            </a:r>
            <a:r>
              <a:rPr lang="it-IT" sz="2400" dirty="0" err="1"/>
              <a:t>directed</a:t>
            </a:r>
            <a:r>
              <a:rPr lang="it-IT" sz="2400" dirty="0"/>
              <a:t> </a:t>
            </a:r>
            <a:r>
              <a:rPr lang="it-IT" sz="2400" dirty="0" err="1"/>
              <a:t>from</a:t>
            </a:r>
            <a:r>
              <a:rPr lang="it-IT" sz="2400" dirty="0"/>
              <a:t> the </a:t>
            </a:r>
            <a:r>
              <a:rPr lang="it-IT" sz="2400" dirty="0" err="1"/>
              <a:t>other</a:t>
            </a:r>
            <a:r>
              <a:rPr lang="it-IT" sz="2400" dirty="0"/>
              <a:t> company.</a:t>
            </a:r>
          </a:p>
          <a:p>
            <a:r>
              <a:rPr lang="it-IT" sz="2400" dirty="0" err="1"/>
              <a:t>Uncertainty</a:t>
            </a:r>
            <a:r>
              <a:rPr lang="it-IT" sz="2400" dirty="0"/>
              <a:t> and </a:t>
            </a:r>
            <a:r>
              <a:rPr lang="it-IT" sz="2400" dirty="0" err="1"/>
              <a:t>commitment</a:t>
            </a:r>
            <a:r>
              <a:rPr lang="it-IT" sz="2400" dirty="0"/>
              <a:t>:</a:t>
            </a:r>
          </a:p>
          <a:p>
            <a:pPr lvl="1"/>
            <a:r>
              <a:rPr lang="it-IT" sz="2400" dirty="0" err="1"/>
              <a:t>Viewing</a:t>
            </a:r>
            <a:r>
              <a:rPr lang="it-IT" sz="2400" dirty="0"/>
              <a:t> </a:t>
            </a:r>
            <a:r>
              <a:rPr lang="it-IT" sz="2400" dirty="0" err="1"/>
              <a:t>stakes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real</a:t>
            </a:r>
            <a:r>
              <a:rPr lang="it-IT" sz="2400" dirty="0"/>
              <a:t> </a:t>
            </a:r>
            <a:r>
              <a:rPr lang="it-IT" sz="2400" dirty="0" err="1"/>
              <a:t>options</a:t>
            </a:r>
            <a:r>
              <a:rPr lang="it-IT" sz="2400" dirty="0"/>
              <a:t> </a:t>
            </a:r>
            <a:r>
              <a:rPr lang="it-IT" sz="2400" dirty="0" err="1"/>
              <a:t>provides</a:t>
            </a:r>
            <a:r>
              <a:rPr lang="it-IT" sz="2400" dirty="0"/>
              <a:t> </a:t>
            </a:r>
            <a:r>
              <a:rPr lang="it-IT" sz="2400" dirty="0" err="1"/>
              <a:t>insights</a:t>
            </a:r>
            <a:r>
              <a:rPr lang="it-IT" sz="2400" dirty="0"/>
              <a:t> </a:t>
            </a:r>
            <a:r>
              <a:rPr lang="it-IT" sz="2400" dirty="0" err="1"/>
              <a:t>into</a:t>
            </a:r>
            <a:r>
              <a:rPr lang="it-IT" sz="2400" dirty="0"/>
              <a:t> </a:t>
            </a:r>
            <a:r>
              <a:rPr lang="it-IT" sz="2400" dirty="0" err="1"/>
              <a:t>determining</a:t>
            </a:r>
            <a:r>
              <a:rPr lang="it-IT" sz="2400" dirty="0"/>
              <a:t> the </a:t>
            </a:r>
            <a:r>
              <a:rPr lang="it-IT" sz="2400" dirty="0" err="1"/>
              <a:t>optimal</a:t>
            </a:r>
            <a:r>
              <a:rPr lang="it-IT" sz="2400" dirty="0"/>
              <a:t> </a:t>
            </a:r>
            <a:r>
              <a:rPr lang="it-IT" sz="2400" dirty="0" err="1"/>
              <a:t>level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equity</a:t>
            </a:r>
            <a:r>
              <a:rPr lang="it-IT" sz="2400" dirty="0"/>
              <a:t> </a:t>
            </a:r>
            <a:r>
              <a:rPr lang="it-IT" sz="2400" dirty="0" err="1"/>
              <a:t>ownership</a:t>
            </a:r>
            <a:r>
              <a:rPr lang="it-IT" sz="2400" dirty="0"/>
              <a:t> in a </a:t>
            </a:r>
            <a:r>
              <a:rPr lang="it-IT" sz="2400" dirty="0" err="1"/>
              <a:t>stategic</a:t>
            </a:r>
            <a:r>
              <a:rPr lang="it-IT" sz="2400" dirty="0"/>
              <a:t> </a:t>
            </a:r>
            <a:r>
              <a:rPr lang="it-IT" sz="2400" dirty="0" err="1"/>
              <a:t>relationship</a:t>
            </a:r>
            <a:r>
              <a:rPr lang="it-IT" sz="2400" dirty="0"/>
              <a:t>. </a:t>
            </a:r>
            <a:r>
              <a:rPr lang="it-IT" sz="2400" dirty="0" err="1"/>
              <a:t>With</a:t>
            </a:r>
            <a:r>
              <a:rPr lang="it-IT" sz="2400" dirty="0"/>
              <a:t> a minor </a:t>
            </a:r>
            <a:r>
              <a:rPr lang="it-IT" sz="2400" dirty="0" err="1"/>
              <a:t>equity</a:t>
            </a:r>
            <a:r>
              <a:rPr lang="it-IT" sz="2400" dirty="0"/>
              <a:t> </a:t>
            </a:r>
            <a:r>
              <a:rPr lang="it-IT" sz="2400" dirty="0" err="1"/>
              <a:t>option</a:t>
            </a:r>
            <a:r>
              <a:rPr lang="it-IT" sz="2400" dirty="0"/>
              <a:t>, the company </a:t>
            </a:r>
            <a:r>
              <a:rPr lang="it-IT" sz="2400" dirty="0" err="1"/>
              <a:t>has</a:t>
            </a:r>
            <a:r>
              <a:rPr lang="it-IT" sz="2400" dirty="0"/>
              <a:t> the future right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acquiring</a:t>
            </a:r>
            <a:r>
              <a:rPr lang="it-IT" sz="2400" dirty="0"/>
              <a:t> the target </a:t>
            </a:r>
            <a:r>
              <a:rPr lang="it-IT" sz="2400" dirty="0" err="1"/>
              <a:t>later</a:t>
            </a:r>
            <a:r>
              <a:rPr lang="it-IT" sz="2400" dirty="0"/>
              <a:t>. </a:t>
            </a:r>
            <a:r>
              <a:rPr lang="it-IT" sz="2400" dirty="0" err="1"/>
              <a:t>Since</a:t>
            </a:r>
            <a:r>
              <a:rPr lang="it-IT" sz="2400" dirty="0"/>
              <a:t> </a:t>
            </a:r>
            <a:r>
              <a:rPr lang="it-IT" sz="2400" dirty="0" err="1"/>
              <a:t>options</a:t>
            </a:r>
            <a:r>
              <a:rPr lang="it-IT" sz="2400" dirty="0"/>
              <a:t> </a:t>
            </a:r>
            <a:r>
              <a:rPr lang="it-IT" sz="2400" dirty="0" err="1"/>
              <a:t>gains</a:t>
            </a:r>
            <a:r>
              <a:rPr lang="it-IT" sz="2400" dirty="0"/>
              <a:t> </a:t>
            </a:r>
            <a:r>
              <a:rPr lang="it-IT" sz="2400" dirty="0" err="1"/>
              <a:t>value</a:t>
            </a:r>
            <a:r>
              <a:rPr lang="it-IT" sz="2400" dirty="0"/>
              <a:t> </a:t>
            </a:r>
            <a:r>
              <a:rPr lang="it-IT" sz="2400" dirty="0" err="1"/>
              <a:t>with</a:t>
            </a:r>
            <a:r>
              <a:rPr lang="it-IT" sz="2400" dirty="0"/>
              <a:t> </a:t>
            </a:r>
            <a:r>
              <a:rPr lang="it-IT" sz="2400" dirty="0" err="1"/>
              <a:t>uncertainty</a:t>
            </a:r>
            <a:r>
              <a:rPr lang="it-IT" sz="2400" dirty="0"/>
              <a:t>, the </a:t>
            </a:r>
            <a:r>
              <a:rPr lang="it-IT" sz="2400" dirty="0" err="1"/>
              <a:t>less</a:t>
            </a:r>
            <a:r>
              <a:rPr lang="it-IT" sz="2400" dirty="0"/>
              <a:t> the </a:t>
            </a:r>
            <a:r>
              <a:rPr lang="it-IT" sz="2400" dirty="0" err="1"/>
              <a:t>equity</a:t>
            </a:r>
            <a:r>
              <a:rPr lang="it-IT" sz="2400" dirty="0"/>
              <a:t> </a:t>
            </a:r>
            <a:r>
              <a:rPr lang="it-IT" sz="2400" dirty="0" err="1"/>
              <a:t>stake</a:t>
            </a:r>
            <a:r>
              <a:rPr lang="it-IT" sz="2400" dirty="0"/>
              <a:t>, the </a:t>
            </a:r>
            <a:r>
              <a:rPr lang="it-IT" sz="2400" dirty="0" err="1"/>
              <a:t>better</a:t>
            </a:r>
            <a:r>
              <a:rPr lang="it-IT" sz="2400" dirty="0"/>
              <a:t>; and the converse.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Cost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control</a:t>
            </a:r>
            <a:r>
              <a:rPr lang="it-IT" sz="2400" dirty="0"/>
              <a:t>:</a:t>
            </a:r>
          </a:p>
          <a:p>
            <a:pPr lvl="1"/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depends</a:t>
            </a:r>
            <a:r>
              <a:rPr lang="it-IT" sz="2400" dirty="0"/>
              <a:t> on the </a:t>
            </a:r>
            <a:r>
              <a:rPr lang="it-IT" sz="2400" dirty="0" err="1"/>
              <a:t>alternatives</a:t>
            </a:r>
            <a:r>
              <a:rPr lang="it-IT" sz="2400" dirty="0"/>
              <a:t> </a:t>
            </a:r>
            <a:r>
              <a:rPr lang="it-IT" sz="2400" dirty="0" err="1"/>
              <a:t>available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the </a:t>
            </a:r>
            <a:r>
              <a:rPr lang="it-IT" sz="2400" dirty="0" err="1"/>
              <a:t>potential</a:t>
            </a:r>
            <a:r>
              <a:rPr lang="it-IT" sz="2400" dirty="0"/>
              <a:t> </a:t>
            </a:r>
            <a:r>
              <a:rPr lang="it-IT" sz="2400" dirty="0" err="1"/>
              <a:t>collaborator</a:t>
            </a:r>
            <a:r>
              <a:rPr lang="it-IT" sz="2400" dirty="0"/>
              <a:t>. </a:t>
            </a:r>
            <a:r>
              <a:rPr lang="it-IT" sz="2400" dirty="0" err="1"/>
              <a:t>Hence</a:t>
            </a:r>
            <a:r>
              <a:rPr lang="it-IT" sz="2400" dirty="0"/>
              <a:t>, the </a:t>
            </a:r>
            <a:r>
              <a:rPr lang="it-IT" sz="2400" dirty="0" err="1"/>
              <a:t>cost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entry </a:t>
            </a:r>
            <a:r>
              <a:rPr lang="it-IT" sz="2400" dirty="0" err="1"/>
              <a:t>increases</a:t>
            </a:r>
            <a:r>
              <a:rPr lang="it-IT" sz="2400" dirty="0"/>
              <a:t> </a:t>
            </a:r>
            <a:r>
              <a:rPr lang="it-IT" sz="2400" dirty="0" err="1"/>
              <a:t>with</a:t>
            </a:r>
            <a:r>
              <a:rPr lang="it-IT" sz="2400" dirty="0"/>
              <a:t> the </a:t>
            </a:r>
            <a:r>
              <a:rPr lang="it-IT" sz="2400" dirty="0" err="1"/>
              <a:t>increase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the </a:t>
            </a:r>
            <a:r>
              <a:rPr lang="it-IT" sz="2400" dirty="0" err="1"/>
              <a:t>equity</a:t>
            </a:r>
            <a:r>
              <a:rPr lang="it-IT" sz="2400" dirty="0"/>
              <a:t> </a:t>
            </a:r>
            <a:r>
              <a:rPr lang="it-IT" sz="2400" dirty="0" err="1"/>
              <a:t>stake</a:t>
            </a:r>
            <a:r>
              <a:rPr lang="it-IT" sz="2400" dirty="0"/>
              <a:t>. </a:t>
            </a:r>
          </a:p>
          <a:p>
            <a:r>
              <a:rPr lang="it-IT" sz="2400" dirty="0" err="1"/>
              <a:t>Sinergies</a:t>
            </a:r>
            <a:r>
              <a:rPr lang="it-IT" sz="2400" dirty="0"/>
              <a:t> </a:t>
            </a:r>
            <a:r>
              <a:rPr lang="it-IT" sz="2400" dirty="0" err="1"/>
              <a:t>independent</a:t>
            </a:r>
            <a:r>
              <a:rPr lang="it-IT" sz="2400" dirty="0"/>
              <a:t> </a:t>
            </a:r>
            <a:r>
              <a:rPr lang="it-IT" sz="2400" dirty="0" err="1"/>
              <a:t>cost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integration</a:t>
            </a:r>
            <a:r>
              <a:rPr lang="it-IT" sz="2400" dirty="0"/>
              <a:t>:</a:t>
            </a:r>
          </a:p>
          <a:p>
            <a:pPr lvl="1"/>
            <a:r>
              <a:rPr lang="it-IT" sz="2400" dirty="0" err="1"/>
              <a:t>With</a:t>
            </a:r>
            <a:r>
              <a:rPr lang="it-IT" sz="2400" dirty="0"/>
              <a:t> </a:t>
            </a:r>
            <a:r>
              <a:rPr lang="it-IT" sz="2400" dirty="0" err="1"/>
              <a:t>aquisition</a:t>
            </a:r>
            <a:r>
              <a:rPr lang="it-IT" sz="2400" dirty="0"/>
              <a:t>,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assets</a:t>
            </a:r>
            <a:r>
              <a:rPr lang="it-IT" sz="2400" dirty="0"/>
              <a:t> are </a:t>
            </a:r>
            <a:r>
              <a:rPr lang="it-IT" sz="2400" dirty="0" err="1"/>
              <a:t>being</a:t>
            </a:r>
            <a:r>
              <a:rPr lang="it-IT" sz="2400" dirty="0"/>
              <a:t> </a:t>
            </a:r>
            <a:r>
              <a:rPr lang="it-IT" sz="2400" dirty="0" err="1"/>
              <a:t>incorporated</a:t>
            </a:r>
            <a:r>
              <a:rPr lang="it-IT" sz="2400" dirty="0"/>
              <a:t>. </a:t>
            </a:r>
            <a:r>
              <a:rPr lang="it-IT" sz="2400" dirty="0" err="1"/>
              <a:t>However</a:t>
            </a:r>
            <a:r>
              <a:rPr lang="it-IT" sz="2400" dirty="0"/>
              <a:t>,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them</a:t>
            </a:r>
            <a:r>
              <a:rPr lang="it-IT" sz="2400" dirty="0"/>
              <a:t> are </a:t>
            </a:r>
            <a:r>
              <a:rPr lang="it-IT" sz="2400" dirty="0" err="1"/>
              <a:t>valuable</a:t>
            </a:r>
            <a:r>
              <a:rPr lang="it-IT" sz="2400" dirty="0"/>
              <a:t> </a:t>
            </a:r>
            <a:r>
              <a:rPr lang="it-IT" sz="2400" dirty="0" err="1"/>
              <a:t>for</a:t>
            </a:r>
            <a:r>
              <a:rPr lang="it-IT" sz="2400" dirty="0"/>
              <a:t> the </a:t>
            </a:r>
            <a:r>
              <a:rPr lang="it-IT" sz="2400" dirty="0" err="1"/>
              <a:t>firm</a:t>
            </a:r>
            <a:r>
              <a:rPr lang="it-IT" sz="2400" dirty="0"/>
              <a:t>.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needed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disentagle</a:t>
            </a:r>
            <a:r>
              <a:rPr lang="it-IT" sz="2400" dirty="0"/>
              <a:t> </a:t>
            </a:r>
            <a:r>
              <a:rPr lang="it-IT" sz="2400" dirty="0" err="1"/>
              <a:t>valuable</a:t>
            </a:r>
            <a:r>
              <a:rPr lang="it-IT" sz="2400" dirty="0"/>
              <a:t> </a:t>
            </a:r>
            <a:r>
              <a:rPr lang="it-IT" sz="2400" dirty="0" err="1"/>
              <a:t>from</a:t>
            </a:r>
            <a:r>
              <a:rPr lang="it-IT" sz="2400" dirty="0"/>
              <a:t> non </a:t>
            </a:r>
            <a:r>
              <a:rPr lang="it-IT" sz="2400" dirty="0" err="1"/>
              <a:t>valuable</a:t>
            </a:r>
            <a:r>
              <a:rPr lang="it-IT" sz="2400" dirty="0"/>
              <a:t> </a:t>
            </a:r>
            <a:r>
              <a:rPr lang="it-IT" sz="2400" dirty="0" err="1"/>
              <a:t>ones</a:t>
            </a:r>
            <a:r>
              <a:rPr lang="it-IT" sz="2400" dirty="0"/>
              <a:t>: </a:t>
            </a:r>
            <a:r>
              <a:rPr lang="it-IT" sz="2400" dirty="0" err="1"/>
              <a:t>there</a:t>
            </a:r>
            <a:r>
              <a:rPr lang="it-IT" sz="2400" dirty="0"/>
              <a:t>’s a </a:t>
            </a:r>
            <a:r>
              <a:rPr lang="it-IT" sz="2400" dirty="0" err="1"/>
              <a:t>cost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restructuring</a:t>
            </a:r>
            <a:r>
              <a:rPr lang="it-IT" sz="2400" dirty="0"/>
              <a:t>. The </a:t>
            </a:r>
            <a:r>
              <a:rPr lang="it-IT" sz="2400" dirty="0" err="1"/>
              <a:t>larger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the company, the </a:t>
            </a:r>
            <a:r>
              <a:rPr lang="it-IT" sz="2400" dirty="0" err="1"/>
              <a:t>greater</a:t>
            </a:r>
            <a:r>
              <a:rPr lang="it-IT" sz="2400" dirty="0"/>
              <a:t> the </a:t>
            </a:r>
            <a:r>
              <a:rPr lang="it-IT" sz="2400" dirty="0" err="1"/>
              <a:t>effort</a:t>
            </a:r>
            <a:r>
              <a:rPr lang="it-IT" sz="24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case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vertical</a:t>
            </a:r>
            <a:r>
              <a:rPr lang="it-IT" dirty="0"/>
              <a:t> </a:t>
            </a:r>
            <a:r>
              <a:rPr lang="it-IT" dirty="0" err="1"/>
              <a:t>integration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choice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defining</a:t>
            </a:r>
            <a:r>
              <a:rPr lang="it-IT" dirty="0"/>
              <a:t> a </a:t>
            </a:r>
            <a:r>
              <a:rPr lang="it-IT" dirty="0" err="1"/>
              <a:t>contract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a </a:t>
            </a:r>
            <a:r>
              <a:rPr lang="it-IT" dirty="0" err="1"/>
              <a:t>supplier</a:t>
            </a:r>
            <a:r>
              <a:rPr lang="it-IT" dirty="0"/>
              <a:t> vs. </a:t>
            </a:r>
            <a:r>
              <a:rPr lang="it-IT" dirty="0" err="1"/>
              <a:t>acquiring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: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partners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modification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customization</a:t>
            </a:r>
            <a:r>
              <a:rPr lang="it-IT" dirty="0"/>
              <a:t>, in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gain</a:t>
            </a:r>
            <a:r>
              <a:rPr lang="it-IT" dirty="0"/>
              <a:t> </a:t>
            </a:r>
            <a:r>
              <a:rPr lang="it-IT" dirty="0" err="1"/>
              <a:t>benefits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/>
              <a:t> the deal.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550</Words>
  <Application>Microsoft Office PowerPoint</Application>
  <PresentationFormat>Presentazione su schermo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Ally or acquire?</vt:lpstr>
      <vt:lpstr>Inorganic growth: the costs and benefits of equity ownership in strategic partnerships</vt:lpstr>
      <vt:lpstr>Ted talk: how to manage for collective creativity</vt:lpstr>
      <vt:lpstr>…</vt:lpstr>
      <vt:lpstr>The benefits of increasing equity ownership in strategic relationships</vt:lpstr>
      <vt:lpstr>…</vt:lpstr>
      <vt:lpstr>The costs of increasing equity ownership in strategic relationships</vt:lpstr>
      <vt:lpstr>…</vt:lpstr>
      <vt:lpstr>The case of vertical integration</vt:lpstr>
      <vt:lpstr>Case study: Telstra Cisco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26</cp:revision>
  <dcterms:created xsi:type="dcterms:W3CDTF">2016-10-14T10:55:23Z</dcterms:created>
  <dcterms:modified xsi:type="dcterms:W3CDTF">2020-05-20T15:34:14Z</dcterms:modified>
</cp:coreProperties>
</file>