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71" r:id="rId3"/>
    <p:sldId id="272" r:id="rId4"/>
    <p:sldId id="273" r:id="rId5"/>
    <p:sldId id="275" r:id="rId6"/>
    <p:sldId id="274" r:id="rId7"/>
    <p:sldId id="263" r:id="rId8"/>
    <p:sldId id="257" r:id="rId9"/>
    <p:sldId id="258" r:id="rId10"/>
    <p:sldId id="259" r:id="rId11"/>
    <p:sldId id="260" r:id="rId12"/>
    <p:sldId id="261" r:id="rId13"/>
    <p:sldId id="262" r:id="rId14"/>
    <p:sldId id="264" r:id="rId15"/>
    <p:sldId id="265" r:id="rId16"/>
    <p:sldId id="266" r:id="rId17"/>
    <p:sldId id="267" r:id="rId18"/>
    <p:sldId id="268" r:id="rId19"/>
    <p:sldId id="269" r:id="rId20"/>
    <p:sldId id="270" r:id="rId21"/>
    <p:sldId id="276" r:id="rId22"/>
    <p:sldId id="277" r:id="rId23"/>
    <p:sldId id="278" r:id="rId24"/>
    <p:sldId id="279" r:id="rId25"/>
    <p:sldId id="280" r:id="rId26"/>
    <p:sldId id="281" r:id="rId27"/>
    <p:sldId id="282" r:id="rId28"/>
    <p:sldId id="283" r:id="rId29"/>
    <p:sldId id="284" r:id="rId30"/>
    <p:sldId id="286" r:id="rId31"/>
    <p:sldId id="285"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8" r:id="rId49"/>
    <p:sldId id="303" r:id="rId50"/>
    <p:sldId id="304" r:id="rId51"/>
    <p:sldId id="305" r:id="rId52"/>
    <p:sldId id="306" r:id="rId53"/>
    <p:sldId id="307"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7" r:id="rId87"/>
    <p:sldId id="341" r:id="rId88"/>
    <p:sldId id="342" r:id="rId89"/>
    <p:sldId id="343" r:id="rId90"/>
    <p:sldId id="344" r:id="rId91"/>
    <p:sldId id="345" r:id="rId92"/>
    <p:sldId id="346" r:id="rId93"/>
    <p:sldId id="348" r:id="rId94"/>
    <p:sldId id="349" r:id="rId95"/>
    <p:sldId id="350" r:id="rId96"/>
    <p:sldId id="351" r:id="rId97"/>
    <p:sldId id="352" r:id="rId98"/>
    <p:sldId id="360" r:id="rId99"/>
    <p:sldId id="353" r:id="rId100"/>
    <p:sldId id="354" r:id="rId101"/>
    <p:sldId id="355" r:id="rId102"/>
    <p:sldId id="356" r:id="rId103"/>
    <p:sldId id="357" r:id="rId104"/>
    <p:sldId id="358" r:id="rId105"/>
    <p:sldId id="359" r:id="rId106"/>
    <p:sldId id="363" r:id="rId107"/>
    <p:sldId id="361" r:id="rId108"/>
  </p:sldIdLst>
  <p:sldSz cx="9144000" cy="6858000" type="screen4x3"/>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713"/>
  </p:normalViewPr>
  <p:slideViewPr>
    <p:cSldViewPr snapToGrid="0" snapToObjects="1">
      <p:cViewPr varScale="1">
        <p:scale>
          <a:sx n="108" d="100"/>
          <a:sy n="108" d="100"/>
        </p:scale>
        <p:origin x="1760" y="1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tableStyles" Target="tableStyle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presProps" Target="presProps.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stile</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E985AA80-43CC-1F47-BF1D-381E62EB3C5D}" type="datetimeFigureOut">
              <a:rPr lang="it-IT" smtClean="0"/>
              <a:t>07/04/20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B93CC57-FF66-2C46-B2D7-A585C028C48A}" type="slidenum">
              <a:rPr lang="it-IT" smtClean="0"/>
              <a:t>‹N›</a:t>
            </a:fld>
            <a:endParaRPr lang="it-IT"/>
          </a:p>
        </p:txBody>
      </p:sp>
    </p:spTree>
    <p:extLst>
      <p:ext uri="{BB962C8B-B14F-4D97-AF65-F5344CB8AC3E}">
        <p14:creationId xmlns:p14="http://schemas.microsoft.com/office/powerpoint/2010/main" val="8786548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E985AA80-43CC-1F47-BF1D-381E62EB3C5D}" type="datetimeFigureOut">
              <a:rPr lang="it-IT" smtClean="0"/>
              <a:t>07/04/20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B93CC57-FF66-2C46-B2D7-A585C028C48A}" type="slidenum">
              <a:rPr lang="it-IT" smtClean="0"/>
              <a:t>‹N›</a:t>
            </a:fld>
            <a:endParaRPr lang="it-IT"/>
          </a:p>
        </p:txBody>
      </p:sp>
    </p:spTree>
    <p:extLst>
      <p:ext uri="{BB962C8B-B14F-4D97-AF65-F5344CB8AC3E}">
        <p14:creationId xmlns:p14="http://schemas.microsoft.com/office/powerpoint/2010/main" val="2103155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stile</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E985AA80-43CC-1F47-BF1D-381E62EB3C5D}" type="datetimeFigureOut">
              <a:rPr lang="it-IT" smtClean="0"/>
              <a:t>07/04/20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B93CC57-FF66-2C46-B2D7-A585C028C48A}" type="slidenum">
              <a:rPr lang="it-IT" smtClean="0"/>
              <a:t>‹N›</a:t>
            </a:fld>
            <a:endParaRPr lang="it-IT"/>
          </a:p>
        </p:txBody>
      </p:sp>
    </p:spTree>
    <p:extLst>
      <p:ext uri="{BB962C8B-B14F-4D97-AF65-F5344CB8AC3E}">
        <p14:creationId xmlns:p14="http://schemas.microsoft.com/office/powerpoint/2010/main" val="27349448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E985AA80-43CC-1F47-BF1D-381E62EB3C5D}" type="datetimeFigureOut">
              <a:rPr lang="it-IT" smtClean="0"/>
              <a:t>07/04/20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B93CC57-FF66-2C46-B2D7-A585C028C48A}" type="slidenum">
              <a:rPr lang="it-IT" smtClean="0"/>
              <a:t>‹N›</a:t>
            </a:fld>
            <a:endParaRPr lang="it-IT"/>
          </a:p>
        </p:txBody>
      </p:sp>
    </p:spTree>
    <p:extLst>
      <p:ext uri="{BB962C8B-B14F-4D97-AF65-F5344CB8AC3E}">
        <p14:creationId xmlns:p14="http://schemas.microsoft.com/office/powerpoint/2010/main" val="1351537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stile</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Segnaposto data 3"/>
          <p:cNvSpPr>
            <a:spLocks noGrp="1"/>
          </p:cNvSpPr>
          <p:nvPr>
            <p:ph type="dt" sz="half" idx="10"/>
          </p:nvPr>
        </p:nvSpPr>
        <p:spPr/>
        <p:txBody>
          <a:bodyPr/>
          <a:lstStyle/>
          <a:p>
            <a:fld id="{E985AA80-43CC-1F47-BF1D-381E62EB3C5D}" type="datetimeFigureOut">
              <a:rPr lang="it-IT" smtClean="0"/>
              <a:t>07/04/20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B93CC57-FF66-2C46-B2D7-A585C028C48A}" type="slidenum">
              <a:rPr lang="it-IT" smtClean="0"/>
              <a:t>‹N›</a:t>
            </a:fld>
            <a:endParaRPr lang="it-IT"/>
          </a:p>
        </p:txBody>
      </p:sp>
    </p:spTree>
    <p:extLst>
      <p:ext uri="{BB962C8B-B14F-4D97-AF65-F5344CB8AC3E}">
        <p14:creationId xmlns:p14="http://schemas.microsoft.com/office/powerpoint/2010/main" val="34552488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E985AA80-43CC-1F47-BF1D-381E62EB3C5D}" type="datetimeFigureOut">
              <a:rPr lang="it-IT" smtClean="0"/>
              <a:t>07/04/20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B93CC57-FF66-2C46-B2D7-A585C028C48A}" type="slidenum">
              <a:rPr lang="it-IT" smtClean="0"/>
              <a:t>‹N›</a:t>
            </a:fld>
            <a:endParaRPr lang="it-IT"/>
          </a:p>
        </p:txBody>
      </p:sp>
    </p:spTree>
    <p:extLst>
      <p:ext uri="{BB962C8B-B14F-4D97-AF65-F5344CB8AC3E}">
        <p14:creationId xmlns:p14="http://schemas.microsoft.com/office/powerpoint/2010/main" val="2741470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stile</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E985AA80-43CC-1F47-BF1D-381E62EB3C5D}" type="datetimeFigureOut">
              <a:rPr lang="it-IT" smtClean="0"/>
              <a:t>07/04/20</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8B93CC57-FF66-2C46-B2D7-A585C028C48A}" type="slidenum">
              <a:rPr lang="it-IT" smtClean="0"/>
              <a:t>‹N›</a:t>
            </a:fld>
            <a:endParaRPr lang="it-IT"/>
          </a:p>
        </p:txBody>
      </p:sp>
    </p:spTree>
    <p:extLst>
      <p:ext uri="{BB962C8B-B14F-4D97-AF65-F5344CB8AC3E}">
        <p14:creationId xmlns:p14="http://schemas.microsoft.com/office/powerpoint/2010/main" val="38532597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data 2"/>
          <p:cNvSpPr>
            <a:spLocks noGrp="1"/>
          </p:cNvSpPr>
          <p:nvPr>
            <p:ph type="dt" sz="half" idx="10"/>
          </p:nvPr>
        </p:nvSpPr>
        <p:spPr/>
        <p:txBody>
          <a:bodyPr/>
          <a:lstStyle/>
          <a:p>
            <a:fld id="{E985AA80-43CC-1F47-BF1D-381E62EB3C5D}" type="datetimeFigureOut">
              <a:rPr lang="it-IT" smtClean="0"/>
              <a:t>07/04/20</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8B93CC57-FF66-2C46-B2D7-A585C028C48A}" type="slidenum">
              <a:rPr lang="it-IT" smtClean="0"/>
              <a:t>‹N›</a:t>
            </a:fld>
            <a:endParaRPr lang="it-IT"/>
          </a:p>
        </p:txBody>
      </p:sp>
    </p:spTree>
    <p:extLst>
      <p:ext uri="{BB962C8B-B14F-4D97-AF65-F5344CB8AC3E}">
        <p14:creationId xmlns:p14="http://schemas.microsoft.com/office/powerpoint/2010/main" val="8418174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E985AA80-43CC-1F47-BF1D-381E62EB3C5D}" type="datetimeFigureOut">
              <a:rPr lang="it-IT" smtClean="0"/>
              <a:t>07/04/20</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8B93CC57-FF66-2C46-B2D7-A585C028C48A}" type="slidenum">
              <a:rPr lang="it-IT" smtClean="0"/>
              <a:t>‹N›</a:t>
            </a:fld>
            <a:endParaRPr lang="it-IT"/>
          </a:p>
        </p:txBody>
      </p:sp>
    </p:spTree>
    <p:extLst>
      <p:ext uri="{BB962C8B-B14F-4D97-AF65-F5344CB8AC3E}">
        <p14:creationId xmlns:p14="http://schemas.microsoft.com/office/powerpoint/2010/main" val="16622173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stile</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E985AA80-43CC-1F47-BF1D-381E62EB3C5D}" type="datetimeFigureOut">
              <a:rPr lang="it-IT" smtClean="0"/>
              <a:t>07/04/20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B93CC57-FF66-2C46-B2D7-A585C028C48A}" type="slidenum">
              <a:rPr lang="it-IT" smtClean="0"/>
              <a:t>‹N›</a:t>
            </a:fld>
            <a:endParaRPr lang="it-IT"/>
          </a:p>
        </p:txBody>
      </p:sp>
    </p:spTree>
    <p:extLst>
      <p:ext uri="{BB962C8B-B14F-4D97-AF65-F5344CB8AC3E}">
        <p14:creationId xmlns:p14="http://schemas.microsoft.com/office/powerpoint/2010/main" val="41596133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stile</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E985AA80-43CC-1F47-BF1D-381E62EB3C5D}" type="datetimeFigureOut">
              <a:rPr lang="it-IT" smtClean="0"/>
              <a:t>07/04/20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B93CC57-FF66-2C46-B2D7-A585C028C48A}" type="slidenum">
              <a:rPr lang="it-IT" smtClean="0"/>
              <a:t>‹N›</a:t>
            </a:fld>
            <a:endParaRPr lang="it-IT"/>
          </a:p>
        </p:txBody>
      </p:sp>
    </p:spTree>
    <p:extLst>
      <p:ext uri="{BB962C8B-B14F-4D97-AF65-F5344CB8AC3E}">
        <p14:creationId xmlns:p14="http://schemas.microsoft.com/office/powerpoint/2010/main" val="27171859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a:t>Fare clic per modificare stile</a:t>
            </a:r>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85AA80-43CC-1F47-BF1D-381E62EB3C5D}" type="datetimeFigureOut">
              <a:rPr lang="it-IT" smtClean="0"/>
              <a:t>07/04/20</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93CC57-FF66-2C46-B2D7-A585C028C48A}" type="slidenum">
              <a:rPr lang="it-IT" smtClean="0"/>
              <a:t>‹N›</a:t>
            </a:fld>
            <a:endParaRPr lang="it-IT"/>
          </a:p>
        </p:txBody>
      </p:sp>
    </p:spTree>
    <p:extLst>
      <p:ext uri="{BB962C8B-B14F-4D97-AF65-F5344CB8AC3E}">
        <p14:creationId xmlns:p14="http://schemas.microsoft.com/office/powerpoint/2010/main" val="9664593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alberto.defranceschi@unife.it"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hyperlink" Target="mailto:alberto.defranceschi@unife.it" TargetMode="External"/><Relationship Id="rId1" Type="http://schemas.openxmlformats.org/officeDocument/2006/relationships/slideLayout" Target="../slideLayouts/slideLayout1.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en.wikipedia.org/wiki/Sovereign_state" TargetMode="External"/><Relationship Id="rId2" Type="http://schemas.openxmlformats.org/officeDocument/2006/relationships/hyperlink" Target="https://en.wikipedia.org/wiki/Treaty" TargetMode="External"/><Relationship Id="rId1" Type="http://schemas.openxmlformats.org/officeDocument/2006/relationships/slideLayout" Target="../slideLayouts/slideLayout2.xml"/><Relationship Id="rId4" Type="http://schemas.openxmlformats.org/officeDocument/2006/relationships/hyperlink" Target="https://en.wikipedia.org/wiki/Customary_international_law"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en.wikipedia.org/wiki/United_States" TargetMode="External"/><Relationship Id="rId2" Type="http://schemas.openxmlformats.org/officeDocument/2006/relationships/hyperlink" Target="https://en.wikipedia.org/wiki/Sovereign_state" TargetMode="External"/><Relationship Id="rId1" Type="http://schemas.openxmlformats.org/officeDocument/2006/relationships/slideLayout" Target="../slideLayouts/slideLayout2.xml"/><Relationship Id="rId4" Type="http://schemas.openxmlformats.org/officeDocument/2006/relationships/hyperlink" Target="https://en.wikipedia.org/wiki/Customary_law"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mailto:alberto.defranceschi@unife.it" TargetMode="Externa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8" Type="http://schemas.openxmlformats.org/officeDocument/2006/relationships/hyperlink" Target="https://en.wikipedia.org/wiki/Ecosystem_services" TargetMode="External"/><Relationship Id="rId3" Type="http://schemas.openxmlformats.org/officeDocument/2006/relationships/hyperlink" Target="https://en.wikipedia.org/wiki/United_Nations_Conference_on_the_Human_Environment%23cite_note-8" TargetMode="External"/><Relationship Id="rId7" Type="http://schemas.openxmlformats.org/officeDocument/2006/relationships/hyperlink" Target="https://en.wikipedia.org/wiki/Natural_resources" TargetMode="External"/><Relationship Id="rId2" Type="http://schemas.openxmlformats.org/officeDocument/2006/relationships/hyperlink" Target="https://en.wikipedia.org/wiki/Declaration_of_the_United_Nations_Conference_on_the_Human_Environment" TargetMode="External"/><Relationship Id="rId1" Type="http://schemas.openxmlformats.org/officeDocument/2006/relationships/slideLayout" Target="../slideLayouts/slideLayout2.xml"/><Relationship Id="rId6" Type="http://schemas.openxmlformats.org/officeDocument/2006/relationships/hyperlink" Target="https://en.wikipedia.org/wiki/Colonialism" TargetMode="External"/><Relationship Id="rId11" Type="http://schemas.openxmlformats.org/officeDocument/2006/relationships/hyperlink" Target="https://en.wikipedia.org/wiki/Non-renewable_resource" TargetMode="External"/><Relationship Id="rId5" Type="http://schemas.openxmlformats.org/officeDocument/2006/relationships/hyperlink" Target="https://en.wikipedia.org/wiki/Apartheid" TargetMode="External"/><Relationship Id="rId10" Type="http://schemas.openxmlformats.org/officeDocument/2006/relationships/hyperlink" Target="https://en.wikipedia.org/wiki/Wildlife" TargetMode="External"/><Relationship Id="rId4" Type="http://schemas.openxmlformats.org/officeDocument/2006/relationships/hyperlink" Target="https://en.wikipedia.org/wiki/Human_rights" TargetMode="External"/><Relationship Id="rId9" Type="http://schemas.openxmlformats.org/officeDocument/2006/relationships/hyperlink" Target="https://en.wikipedia.org/wiki/Renewable_resource" TargetMode="External"/></Relationships>
</file>

<file path=ppt/slides/_rels/slide46.xml.rels><?xml version="1.0" encoding="UTF-8" standalone="yes"?>
<Relationships xmlns="http://schemas.openxmlformats.org/package/2006/relationships"><Relationship Id="rId3" Type="http://schemas.openxmlformats.org/officeDocument/2006/relationships/hyperlink" Target="https://en.wikipedia.org/w/index.php?title=Oceanic_pollution&amp;action=edit&amp;redlink=1" TargetMode="External"/><Relationship Id="rId2" Type="http://schemas.openxmlformats.org/officeDocument/2006/relationships/hyperlink" Target="https://en.wikipedia.org/wiki/Pollution"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hyperlink" Target="https://en.wikipedia.org/wiki/Environmental_management" TargetMode="External"/><Relationship Id="rId2" Type="http://schemas.openxmlformats.org/officeDocument/2006/relationships/hyperlink" Target="https://en.wikipedia.org/wiki/Developing_countries" TargetMode="External"/><Relationship Id="rId1" Type="http://schemas.openxmlformats.org/officeDocument/2006/relationships/slideLayout" Target="../slideLayouts/slideLayout2.xml"/><Relationship Id="rId4" Type="http://schemas.openxmlformats.org/officeDocument/2006/relationships/hyperlink" Target="https://en.wikipedia.org/wiki/Environmental_policy" TargetMode="External"/></Relationships>
</file>

<file path=ppt/slides/_rels/slide48.xml.rels><?xml version="1.0" encoding="UTF-8" standalone="yes"?>
<Relationships xmlns="http://schemas.openxmlformats.org/package/2006/relationships"><Relationship Id="rId2" Type="http://schemas.openxmlformats.org/officeDocument/2006/relationships/hyperlink" Target="mailto:alberto.defranceschi@unife.it" TargetMode="Externa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3" Type="http://schemas.openxmlformats.org/officeDocument/2006/relationships/hyperlink" Target="https://en.wikipedia.org/wiki/Human_population_planning" TargetMode="External"/><Relationship Id="rId2" Type="http://schemas.openxmlformats.org/officeDocument/2006/relationships/hyperlink" Target="https://en.wikipedia.org/wiki/Environmental_problem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hyperlink" Target="https://en.wikipedia.org/wiki/Environmental_education" TargetMode="Externa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hyperlink" Target="https://en.wikipedia.org/wiki/Weapon_of_mass_destruction" TargetMode="External"/><Relationship Id="rId2" Type="http://schemas.openxmlformats.org/officeDocument/2006/relationships/hyperlink" Target="https://en.wikipedia.org/wiki/International_organization"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hyperlink" Target="https://en.wikipedia.org/wiki/Ozone_layer" TargetMode="External"/><Relationship Id="rId2" Type="http://schemas.openxmlformats.org/officeDocument/2006/relationships/hyperlink" Target="https://en.wikipedia.org/wiki/International_environmental_agreement" TargetMode="Externa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hyperlink" Target="https://en.wikipedia.org/wiki/Mediterranean_Sea" TargetMode="Externa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hyperlink" Target="http://www.unep.org/Documents.Multilingual/Default.asp?DocumentID=97" TargetMode="External"/><Relationship Id="rId2" Type="http://schemas.openxmlformats.org/officeDocument/2006/relationships/hyperlink" Target="http://www.uncsd2012.org/history.html" TargetMode="External"/><Relationship Id="rId1" Type="http://schemas.openxmlformats.org/officeDocument/2006/relationships/slideLayout" Target="../slideLayouts/slideLayout2.xml"/><Relationship Id="rId4" Type="http://schemas.openxmlformats.org/officeDocument/2006/relationships/hyperlink" Target="https://www.un.org/en/events/pastevents/pdfs/Agenda21.pdf" TargetMode="Externa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hyperlink" Target="http://www.unep.org/Documents.Multilingual/Default.asp?documentid=78&amp;articleid=1163" TargetMode="Externa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hyperlink" Target="mailto:alberto.defranceschi@unife.it" TargetMode="External"/><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hyperlink" Target="mailto:alberto.defranceschi@unife.it" TargetMode="External"/><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1406501"/>
            <a:ext cx="7772400" cy="1848414"/>
          </a:xfrm>
        </p:spPr>
        <p:txBody>
          <a:bodyPr>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br>
              <a:rPr lang="it-IT" b="1" dirty="0">
                <a:ln/>
                <a:solidFill>
                  <a:srgbClr val="008000"/>
                </a:solidFill>
              </a:rPr>
            </a:br>
            <a:r>
              <a:rPr lang="it-IT" b="1" dirty="0">
                <a:ln/>
                <a:solidFill>
                  <a:srgbClr val="008000"/>
                </a:solidFill>
              </a:rPr>
              <a:t>COURSE OF ENVIRONMENTAL LAW</a:t>
            </a:r>
            <a:br>
              <a:rPr lang="it-IT" b="1" dirty="0">
                <a:ln/>
                <a:solidFill>
                  <a:srgbClr val="008000"/>
                </a:solidFill>
              </a:rPr>
            </a:br>
            <a:r>
              <a:rPr lang="it-IT" b="1" dirty="0">
                <a:ln/>
                <a:solidFill>
                  <a:srgbClr val="008000"/>
                </a:solidFill>
              </a:rPr>
              <a:t>and </a:t>
            </a:r>
            <a:br>
              <a:rPr lang="it-IT" b="1" dirty="0">
                <a:ln/>
                <a:solidFill>
                  <a:srgbClr val="008000"/>
                </a:solidFill>
              </a:rPr>
            </a:br>
            <a:r>
              <a:rPr lang="it-IT" b="1" dirty="0">
                <a:ln/>
                <a:solidFill>
                  <a:srgbClr val="008000"/>
                </a:solidFill>
              </a:rPr>
              <a:t>INTELLECTUAL PROPERTY RIGHTS</a:t>
            </a:r>
            <a:br>
              <a:rPr lang="it-IT" b="1" dirty="0">
                <a:ln/>
                <a:solidFill>
                  <a:srgbClr val="008000"/>
                </a:solidFill>
              </a:rPr>
            </a:br>
            <a:r>
              <a:rPr lang="it-IT" b="1" dirty="0">
                <a:ln/>
                <a:solidFill>
                  <a:srgbClr val="008000"/>
                </a:solidFill>
              </a:rPr>
              <a:t>2019/2020</a:t>
            </a:r>
            <a:br>
              <a:rPr lang="it-IT" b="1" dirty="0">
                <a:ln/>
                <a:solidFill>
                  <a:schemeClr val="accent3"/>
                </a:solidFill>
              </a:rPr>
            </a:br>
            <a:r>
              <a:rPr lang="it-IT" b="1" dirty="0" err="1">
                <a:ln/>
                <a:solidFill>
                  <a:schemeClr val="accent3"/>
                </a:solidFill>
              </a:rPr>
              <a:t>Lecture</a:t>
            </a:r>
            <a:r>
              <a:rPr lang="it-IT" b="1" dirty="0">
                <a:ln/>
                <a:solidFill>
                  <a:schemeClr val="accent3"/>
                </a:solidFill>
              </a:rPr>
              <a:t> 1</a:t>
            </a:r>
            <a:br>
              <a:rPr lang="it-IT" b="1" dirty="0">
                <a:ln/>
                <a:solidFill>
                  <a:schemeClr val="accent3"/>
                </a:solidFill>
              </a:rPr>
            </a:br>
            <a:br>
              <a:rPr lang="it-IT" b="1" dirty="0">
                <a:ln/>
                <a:solidFill>
                  <a:schemeClr val="accent3"/>
                </a:solidFill>
              </a:rPr>
            </a:br>
            <a:endParaRPr lang="it-IT" b="1" dirty="0">
              <a:ln/>
              <a:solidFill>
                <a:schemeClr val="accent3"/>
              </a:solidFill>
            </a:endParaRPr>
          </a:p>
        </p:txBody>
      </p:sp>
      <p:sp>
        <p:nvSpPr>
          <p:cNvPr id="3" name="Sottotitolo 2"/>
          <p:cNvSpPr>
            <a:spLocks noGrp="1"/>
          </p:cNvSpPr>
          <p:nvPr>
            <p:ph type="subTitle" idx="1"/>
          </p:nvPr>
        </p:nvSpPr>
        <p:spPr>
          <a:xfrm>
            <a:off x="1371600" y="4140679"/>
            <a:ext cx="6400800" cy="2369151"/>
          </a:xfrm>
        </p:spPr>
        <p:txBody>
          <a:bodyPr>
            <a:normAutofit fontScale="92500" lnSpcReduction="20000"/>
          </a:bodyPr>
          <a:lstStyle/>
          <a:p>
            <a:r>
              <a:rPr lang="it-IT" dirty="0"/>
              <a:t>Prof. Alberto De Franceschi</a:t>
            </a:r>
          </a:p>
          <a:p>
            <a:r>
              <a:rPr lang="it-IT" dirty="0">
                <a:hlinkClick r:id="rId2"/>
              </a:rPr>
              <a:t>alberto.defranceschi@unife.it</a:t>
            </a:r>
            <a:endParaRPr lang="it-IT" dirty="0"/>
          </a:p>
          <a:p>
            <a:endParaRPr lang="it-IT" dirty="0"/>
          </a:p>
          <a:p>
            <a:r>
              <a:rPr lang="it-IT" dirty="0"/>
              <a:t>The Professor </a:t>
            </a:r>
            <a:r>
              <a:rPr lang="it-IT" dirty="0" err="1"/>
              <a:t>is</a:t>
            </a:r>
            <a:r>
              <a:rPr lang="it-IT" dirty="0"/>
              <a:t> </a:t>
            </a:r>
            <a:r>
              <a:rPr lang="it-IT" dirty="0" err="1"/>
              <a:t>available</a:t>
            </a:r>
            <a:r>
              <a:rPr lang="it-IT" dirty="0"/>
              <a:t> for </a:t>
            </a:r>
            <a:r>
              <a:rPr lang="it-IT" dirty="0" err="1"/>
              <a:t>any</a:t>
            </a:r>
            <a:r>
              <a:rPr lang="it-IT" dirty="0"/>
              <a:t> </a:t>
            </a:r>
            <a:r>
              <a:rPr lang="it-IT" dirty="0" err="1"/>
              <a:t>question</a:t>
            </a:r>
            <a:r>
              <a:rPr lang="it-IT" dirty="0"/>
              <a:t> by email or Skype call</a:t>
            </a:r>
          </a:p>
          <a:p>
            <a:endParaRPr lang="it-IT" dirty="0"/>
          </a:p>
        </p:txBody>
      </p:sp>
    </p:spTree>
    <p:extLst>
      <p:ext uri="{BB962C8B-B14F-4D97-AF65-F5344CB8AC3E}">
        <p14:creationId xmlns:p14="http://schemas.microsoft.com/office/powerpoint/2010/main" val="22173990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Alpine convention</a:t>
            </a:r>
          </a:p>
        </p:txBody>
      </p:sp>
      <p:sp>
        <p:nvSpPr>
          <p:cNvPr id="3" name="Segnaposto contenuto 2"/>
          <p:cNvSpPr>
            <a:spLocks noGrp="1"/>
          </p:cNvSpPr>
          <p:nvPr>
            <p:ph idx="1"/>
          </p:nvPr>
        </p:nvSpPr>
        <p:spPr/>
        <p:txBody>
          <a:bodyPr>
            <a:normAutofit/>
          </a:bodyPr>
          <a:lstStyle/>
          <a:p>
            <a:r>
              <a:rPr lang="it-IT" dirty="0"/>
              <a:t>In the </a:t>
            </a:r>
            <a:r>
              <a:rPr lang="it-IT" dirty="0" err="1"/>
              <a:t>nineties</a:t>
            </a:r>
            <a:r>
              <a:rPr lang="it-IT" dirty="0"/>
              <a:t>, the </a:t>
            </a:r>
            <a:r>
              <a:rPr lang="it-IT" b="1" dirty="0"/>
              <a:t>Alpine Convention</a:t>
            </a:r>
            <a:r>
              <a:rPr lang="it-IT" dirty="0"/>
              <a:t> </a:t>
            </a:r>
            <a:r>
              <a:rPr lang="it-IT" dirty="0" err="1"/>
              <a:t>was</a:t>
            </a:r>
            <a:r>
              <a:rPr lang="it-IT" dirty="0"/>
              <a:t> a </a:t>
            </a:r>
            <a:r>
              <a:rPr lang="it-IT" dirty="0" err="1"/>
              <a:t>pioneer</a:t>
            </a:r>
            <a:r>
              <a:rPr lang="it-IT" dirty="0"/>
              <a:t> of </a:t>
            </a:r>
            <a:r>
              <a:rPr lang="it-IT" dirty="0" err="1"/>
              <a:t>its</a:t>
            </a:r>
            <a:r>
              <a:rPr lang="it-IT" dirty="0"/>
              <a:t> </a:t>
            </a:r>
            <a:r>
              <a:rPr lang="it-IT" dirty="0" err="1"/>
              <a:t>kind</a:t>
            </a:r>
            <a:r>
              <a:rPr lang="it-IT" dirty="0"/>
              <a:t> by </a:t>
            </a:r>
            <a:r>
              <a:rPr lang="it-IT" dirty="0" err="1"/>
              <a:t>being</a:t>
            </a:r>
            <a:r>
              <a:rPr lang="it-IT" dirty="0"/>
              <a:t> the </a:t>
            </a:r>
            <a:r>
              <a:rPr lang="it-IT" dirty="0" err="1"/>
              <a:t>world’s</a:t>
            </a:r>
            <a:r>
              <a:rPr lang="it-IT" dirty="0"/>
              <a:t> first </a:t>
            </a:r>
            <a:r>
              <a:rPr lang="it-IT" dirty="0" err="1"/>
              <a:t>international</a:t>
            </a:r>
            <a:r>
              <a:rPr lang="it-IT" dirty="0"/>
              <a:t> </a:t>
            </a:r>
            <a:r>
              <a:rPr lang="it-IT" dirty="0" err="1"/>
              <a:t>treaty</a:t>
            </a:r>
            <a:r>
              <a:rPr lang="it-IT" dirty="0"/>
              <a:t> </a:t>
            </a:r>
            <a:r>
              <a:rPr lang="it-IT" dirty="0" err="1"/>
              <a:t>considering</a:t>
            </a:r>
            <a:r>
              <a:rPr lang="it-IT" dirty="0"/>
              <a:t> a </a:t>
            </a:r>
            <a:r>
              <a:rPr lang="it-IT" dirty="0" err="1"/>
              <a:t>transnational</a:t>
            </a:r>
            <a:r>
              <a:rPr lang="it-IT" dirty="0"/>
              <a:t> mountain area in </a:t>
            </a:r>
            <a:r>
              <a:rPr lang="it-IT" dirty="0" err="1"/>
              <a:t>its</a:t>
            </a:r>
            <a:r>
              <a:rPr lang="it-IT" dirty="0"/>
              <a:t> </a:t>
            </a:r>
            <a:r>
              <a:rPr lang="it-IT" dirty="0" err="1"/>
              <a:t>geographical</a:t>
            </a:r>
            <a:r>
              <a:rPr lang="it-IT" dirty="0"/>
              <a:t> </a:t>
            </a:r>
            <a:r>
              <a:rPr lang="it-IT" dirty="0" err="1"/>
              <a:t>entirety</a:t>
            </a:r>
            <a:r>
              <a:rPr lang="it-IT" dirty="0"/>
              <a:t>.</a:t>
            </a:r>
            <a:br>
              <a:rPr lang="it-IT" dirty="0"/>
            </a:br>
            <a:endParaRPr lang="it-IT" dirty="0"/>
          </a:p>
        </p:txBody>
      </p:sp>
    </p:spTree>
    <p:extLst>
      <p:ext uri="{BB962C8B-B14F-4D97-AF65-F5344CB8AC3E}">
        <p14:creationId xmlns:p14="http://schemas.microsoft.com/office/powerpoint/2010/main" val="2007706157"/>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2E99E1B-DE30-C442-A631-5F077AD5E776}"/>
              </a:ext>
            </a:extLst>
          </p:cNvPr>
          <p:cNvSpPr>
            <a:spLocks noGrp="1"/>
          </p:cNvSpPr>
          <p:nvPr>
            <p:ph type="title"/>
          </p:nvPr>
        </p:nvSpPr>
        <p:spPr/>
        <p:txBody>
          <a:bodyPr>
            <a:normAutofit fontScale="90000"/>
          </a:bodyPr>
          <a:lstStyle/>
          <a:p>
            <a:r>
              <a:rPr lang="it-IT" b="1" dirty="0"/>
              <a:t>17 UN </a:t>
            </a:r>
            <a:r>
              <a:rPr lang="it-IT" b="1" dirty="0" err="1"/>
              <a:t>Sustainable</a:t>
            </a:r>
            <a:r>
              <a:rPr lang="it-IT" b="1" dirty="0"/>
              <a:t> Development </a:t>
            </a:r>
            <a:r>
              <a:rPr lang="it-IT" b="1" dirty="0" err="1"/>
              <a:t>Goals</a:t>
            </a:r>
            <a:endParaRPr lang="it-IT" dirty="0"/>
          </a:p>
        </p:txBody>
      </p:sp>
      <p:sp>
        <p:nvSpPr>
          <p:cNvPr id="3" name="Segnaposto contenuto 2">
            <a:extLst>
              <a:ext uri="{FF2B5EF4-FFF2-40B4-BE49-F238E27FC236}">
                <a16:creationId xmlns:a16="http://schemas.microsoft.com/office/drawing/2014/main" id="{3E52C03F-B568-4945-8042-80DF0580B141}"/>
              </a:ext>
            </a:extLst>
          </p:cNvPr>
          <p:cNvSpPr>
            <a:spLocks noGrp="1"/>
          </p:cNvSpPr>
          <p:nvPr>
            <p:ph idx="1"/>
          </p:nvPr>
        </p:nvSpPr>
        <p:spPr/>
        <p:txBody>
          <a:bodyPr>
            <a:normAutofit lnSpcReduction="10000"/>
          </a:bodyPr>
          <a:lstStyle/>
          <a:p>
            <a:r>
              <a:rPr lang="it-IT" dirty="0"/>
              <a:t>4. </a:t>
            </a:r>
            <a:r>
              <a:rPr lang="it-IT" dirty="0" err="1"/>
              <a:t>Ensure</a:t>
            </a:r>
            <a:r>
              <a:rPr lang="it-IT" dirty="0"/>
              <a:t> inclusive and </a:t>
            </a:r>
            <a:r>
              <a:rPr lang="it-IT" dirty="0" err="1"/>
              <a:t>equitable</a:t>
            </a:r>
            <a:r>
              <a:rPr lang="it-IT" dirty="0"/>
              <a:t> </a:t>
            </a:r>
            <a:r>
              <a:rPr lang="it-IT" dirty="0" err="1"/>
              <a:t>quality</a:t>
            </a:r>
            <a:r>
              <a:rPr lang="it-IT" dirty="0"/>
              <a:t> </a:t>
            </a:r>
            <a:r>
              <a:rPr lang="it-IT" dirty="0" err="1"/>
              <a:t>education</a:t>
            </a:r>
            <a:r>
              <a:rPr lang="it-IT" dirty="0"/>
              <a:t> and </a:t>
            </a:r>
            <a:r>
              <a:rPr lang="it-IT" dirty="0" err="1"/>
              <a:t>promote</a:t>
            </a:r>
            <a:r>
              <a:rPr lang="it-IT" dirty="0"/>
              <a:t> </a:t>
            </a:r>
            <a:r>
              <a:rPr lang="it-IT" dirty="0" err="1"/>
              <a:t>lifelong</a:t>
            </a:r>
            <a:r>
              <a:rPr lang="it-IT" dirty="0"/>
              <a:t> </a:t>
            </a:r>
            <a:r>
              <a:rPr lang="it-IT" dirty="0" err="1"/>
              <a:t>learning</a:t>
            </a:r>
            <a:r>
              <a:rPr lang="it-IT" dirty="0"/>
              <a:t> </a:t>
            </a:r>
            <a:r>
              <a:rPr lang="it-IT" dirty="0" err="1"/>
              <a:t>opportunities</a:t>
            </a:r>
            <a:r>
              <a:rPr lang="it-IT" dirty="0"/>
              <a:t> for </a:t>
            </a:r>
            <a:r>
              <a:rPr lang="it-IT" dirty="0" err="1"/>
              <a:t>all</a:t>
            </a:r>
            <a:endParaRPr lang="it-IT" dirty="0"/>
          </a:p>
          <a:p>
            <a:endParaRPr lang="it-IT" dirty="0"/>
          </a:p>
          <a:p>
            <a:r>
              <a:rPr lang="it-IT" dirty="0"/>
              <a:t>5. </a:t>
            </a:r>
            <a:r>
              <a:rPr lang="it-IT" dirty="0" err="1"/>
              <a:t>Achieve</a:t>
            </a:r>
            <a:r>
              <a:rPr lang="it-IT" dirty="0"/>
              <a:t> Gender </a:t>
            </a:r>
            <a:r>
              <a:rPr lang="it-IT" dirty="0" err="1"/>
              <a:t>Equality</a:t>
            </a:r>
            <a:r>
              <a:rPr lang="it-IT" dirty="0"/>
              <a:t> and </a:t>
            </a:r>
            <a:r>
              <a:rPr lang="it-IT" dirty="0" err="1"/>
              <a:t>empower</a:t>
            </a:r>
            <a:r>
              <a:rPr lang="it-IT" dirty="0"/>
              <a:t> </a:t>
            </a:r>
            <a:r>
              <a:rPr lang="it-IT" dirty="0" err="1"/>
              <a:t>all</a:t>
            </a:r>
            <a:r>
              <a:rPr lang="it-IT" dirty="0"/>
              <a:t> </a:t>
            </a:r>
            <a:r>
              <a:rPr lang="it-IT" dirty="0" err="1"/>
              <a:t>women</a:t>
            </a:r>
            <a:r>
              <a:rPr lang="it-IT" dirty="0"/>
              <a:t> and girl</a:t>
            </a:r>
          </a:p>
          <a:p>
            <a:endParaRPr lang="it-IT" dirty="0"/>
          </a:p>
          <a:p>
            <a:r>
              <a:rPr lang="it-IT" dirty="0"/>
              <a:t>6. </a:t>
            </a:r>
            <a:r>
              <a:rPr lang="it-IT" dirty="0" err="1"/>
              <a:t>Ensure</a:t>
            </a:r>
            <a:r>
              <a:rPr lang="it-IT" dirty="0"/>
              <a:t> </a:t>
            </a:r>
            <a:r>
              <a:rPr lang="it-IT" dirty="0" err="1"/>
              <a:t>availability</a:t>
            </a:r>
            <a:r>
              <a:rPr lang="it-IT" dirty="0"/>
              <a:t> and </a:t>
            </a:r>
            <a:r>
              <a:rPr lang="it-IT" dirty="0" err="1"/>
              <a:t>sustainable</a:t>
            </a:r>
            <a:r>
              <a:rPr lang="it-IT" dirty="0"/>
              <a:t> management of water and </a:t>
            </a:r>
            <a:r>
              <a:rPr lang="it-IT" dirty="0" err="1"/>
              <a:t>sanitation</a:t>
            </a:r>
            <a:r>
              <a:rPr lang="it-IT" dirty="0"/>
              <a:t> for </a:t>
            </a:r>
            <a:r>
              <a:rPr lang="it-IT" dirty="0" err="1"/>
              <a:t>all</a:t>
            </a:r>
            <a:endParaRPr lang="it-IT" dirty="0"/>
          </a:p>
        </p:txBody>
      </p:sp>
    </p:spTree>
    <p:extLst>
      <p:ext uri="{BB962C8B-B14F-4D97-AF65-F5344CB8AC3E}">
        <p14:creationId xmlns:p14="http://schemas.microsoft.com/office/powerpoint/2010/main" val="4249920637"/>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2E99E1B-DE30-C442-A631-5F077AD5E776}"/>
              </a:ext>
            </a:extLst>
          </p:cNvPr>
          <p:cNvSpPr>
            <a:spLocks noGrp="1"/>
          </p:cNvSpPr>
          <p:nvPr>
            <p:ph type="title"/>
          </p:nvPr>
        </p:nvSpPr>
        <p:spPr/>
        <p:txBody>
          <a:bodyPr>
            <a:normAutofit fontScale="90000"/>
          </a:bodyPr>
          <a:lstStyle/>
          <a:p>
            <a:r>
              <a:rPr lang="it-IT" b="1" dirty="0"/>
              <a:t>17 UN </a:t>
            </a:r>
            <a:r>
              <a:rPr lang="it-IT" b="1" dirty="0" err="1"/>
              <a:t>Sustainable</a:t>
            </a:r>
            <a:r>
              <a:rPr lang="it-IT" b="1" dirty="0"/>
              <a:t> Development </a:t>
            </a:r>
            <a:r>
              <a:rPr lang="it-IT" b="1" dirty="0" err="1"/>
              <a:t>Goals</a:t>
            </a:r>
            <a:endParaRPr lang="it-IT" dirty="0"/>
          </a:p>
        </p:txBody>
      </p:sp>
      <p:sp>
        <p:nvSpPr>
          <p:cNvPr id="3" name="Segnaposto contenuto 2">
            <a:extLst>
              <a:ext uri="{FF2B5EF4-FFF2-40B4-BE49-F238E27FC236}">
                <a16:creationId xmlns:a16="http://schemas.microsoft.com/office/drawing/2014/main" id="{3E52C03F-B568-4945-8042-80DF0580B141}"/>
              </a:ext>
            </a:extLst>
          </p:cNvPr>
          <p:cNvSpPr>
            <a:spLocks noGrp="1"/>
          </p:cNvSpPr>
          <p:nvPr>
            <p:ph idx="1"/>
          </p:nvPr>
        </p:nvSpPr>
        <p:spPr/>
        <p:txBody>
          <a:bodyPr/>
          <a:lstStyle/>
          <a:p>
            <a:r>
              <a:rPr lang="it-IT" dirty="0"/>
              <a:t>7. </a:t>
            </a:r>
            <a:r>
              <a:rPr lang="it-IT" dirty="0" err="1"/>
              <a:t>Ensure</a:t>
            </a:r>
            <a:r>
              <a:rPr lang="it-IT" dirty="0"/>
              <a:t> </a:t>
            </a:r>
            <a:r>
              <a:rPr lang="it-IT" dirty="0" err="1"/>
              <a:t>access</a:t>
            </a:r>
            <a:r>
              <a:rPr lang="it-IT" dirty="0"/>
              <a:t> to </a:t>
            </a:r>
            <a:r>
              <a:rPr lang="it-IT" dirty="0" err="1"/>
              <a:t>affordable</a:t>
            </a:r>
            <a:r>
              <a:rPr lang="it-IT" dirty="0"/>
              <a:t>, </a:t>
            </a:r>
            <a:r>
              <a:rPr lang="it-IT" dirty="0" err="1"/>
              <a:t>reliable</a:t>
            </a:r>
            <a:r>
              <a:rPr lang="it-IT" dirty="0"/>
              <a:t>, </a:t>
            </a:r>
            <a:r>
              <a:rPr lang="it-IT" dirty="0" err="1"/>
              <a:t>sustainable</a:t>
            </a:r>
            <a:r>
              <a:rPr lang="it-IT" dirty="0"/>
              <a:t> and </a:t>
            </a:r>
            <a:r>
              <a:rPr lang="it-IT" dirty="0" err="1"/>
              <a:t>modern</a:t>
            </a:r>
            <a:r>
              <a:rPr lang="it-IT" dirty="0"/>
              <a:t> </a:t>
            </a:r>
            <a:r>
              <a:rPr lang="it-IT" dirty="0" err="1"/>
              <a:t>energy</a:t>
            </a:r>
            <a:r>
              <a:rPr lang="it-IT" dirty="0"/>
              <a:t> for </a:t>
            </a:r>
            <a:r>
              <a:rPr lang="it-IT" dirty="0" err="1"/>
              <a:t>all</a:t>
            </a:r>
            <a:endParaRPr lang="it-IT" dirty="0"/>
          </a:p>
          <a:p>
            <a:endParaRPr lang="it-IT" dirty="0"/>
          </a:p>
          <a:p>
            <a:r>
              <a:rPr lang="it-IT" dirty="0"/>
              <a:t>8. </a:t>
            </a:r>
            <a:r>
              <a:rPr lang="it-IT" dirty="0" err="1"/>
              <a:t>Promote</a:t>
            </a:r>
            <a:r>
              <a:rPr lang="it-IT" dirty="0"/>
              <a:t> </a:t>
            </a:r>
            <a:r>
              <a:rPr lang="it-IT" dirty="0" err="1"/>
              <a:t>sustained</a:t>
            </a:r>
            <a:r>
              <a:rPr lang="it-IT" dirty="0"/>
              <a:t>, </a:t>
            </a:r>
            <a:r>
              <a:rPr lang="it-IT" dirty="0" err="1"/>
              <a:t>includive</a:t>
            </a:r>
            <a:r>
              <a:rPr lang="it-IT" dirty="0"/>
              <a:t> and </a:t>
            </a:r>
            <a:r>
              <a:rPr lang="it-IT" dirty="0" err="1"/>
              <a:t>sustainable</a:t>
            </a:r>
            <a:r>
              <a:rPr lang="it-IT" dirty="0"/>
              <a:t> </a:t>
            </a:r>
            <a:r>
              <a:rPr lang="it-IT" dirty="0" err="1"/>
              <a:t>economic</a:t>
            </a:r>
            <a:r>
              <a:rPr lang="it-IT" dirty="0"/>
              <a:t> </a:t>
            </a:r>
            <a:r>
              <a:rPr lang="it-IT" dirty="0" err="1"/>
              <a:t>growth</a:t>
            </a:r>
            <a:r>
              <a:rPr lang="it-IT" dirty="0"/>
              <a:t>, full and </a:t>
            </a:r>
            <a:r>
              <a:rPr lang="it-IT" dirty="0" err="1"/>
              <a:t>productive</a:t>
            </a:r>
            <a:r>
              <a:rPr lang="it-IT" dirty="0"/>
              <a:t> </a:t>
            </a:r>
            <a:r>
              <a:rPr lang="it-IT" dirty="0" err="1"/>
              <a:t>employment</a:t>
            </a:r>
            <a:r>
              <a:rPr lang="it-IT" dirty="0"/>
              <a:t> and </a:t>
            </a:r>
            <a:r>
              <a:rPr lang="it-IT" dirty="0" err="1"/>
              <a:t>decent</a:t>
            </a:r>
            <a:r>
              <a:rPr lang="it-IT" dirty="0"/>
              <a:t> work for </a:t>
            </a:r>
            <a:r>
              <a:rPr lang="it-IT" dirty="0" err="1"/>
              <a:t>all</a:t>
            </a:r>
            <a:endParaRPr lang="it-IT" dirty="0"/>
          </a:p>
        </p:txBody>
      </p:sp>
    </p:spTree>
    <p:extLst>
      <p:ext uri="{BB962C8B-B14F-4D97-AF65-F5344CB8AC3E}">
        <p14:creationId xmlns:p14="http://schemas.microsoft.com/office/powerpoint/2010/main" val="3396454481"/>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2E99E1B-DE30-C442-A631-5F077AD5E776}"/>
              </a:ext>
            </a:extLst>
          </p:cNvPr>
          <p:cNvSpPr>
            <a:spLocks noGrp="1"/>
          </p:cNvSpPr>
          <p:nvPr>
            <p:ph type="title"/>
          </p:nvPr>
        </p:nvSpPr>
        <p:spPr/>
        <p:txBody>
          <a:bodyPr>
            <a:normAutofit fontScale="90000"/>
          </a:bodyPr>
          <a:lstStyle/>
          <a:p>
            <a:r>
              <a:rPr lang="it-IT" b="1" dirty="0"/>
              <a:t>17 UN </a:t>
            </a:r>
            <a:r>
              <a:rPr lang="it-IT" b="1" dirty="0" err="1"/>
              <a:t>Sustainable</a:t>
            </a:r>
            <a:r>
              <a:rPr lang="it-IT" b="1" dirty="0"/>
              <a:t> Development </a:t>
            </a:r>
            <a:r>
              <a:rPr lang="it-IT" b="1" dirty="0" err="1"/>
              <a:t>Goals</a:t>
            </a:r>
            <a:endParaRPr lang="it-IT" dirty="0"/>
          </a:p>
        </p:txBody>
      </p:sp>
      <p:sp>
        <p:nvSpPr>
          <p:cNvPr id="3" name="Segnaposto contenuto 2">
            <a:extLst>
              <a:ext uri="{FF2B5EF4-FFF2-40B4-BE49-F238E27FC236}">
                <a16:creationId xmlns:a16="http://schemas.microsoft.com/office/drawing/2014/main" id="{3E52C03F-B568-4945-8042-80DF0580B141}"/>
              </a:ext>
            </a:extLst>
          </p:cNvPr>
          <p:cNvSpPr>
            <a:spLocks noGrp="1"/>
          </p:cNvSpPr>
          <p:nvPr>
            <p:ph idx="1"/>
          </p:nvPr>
        </p:nvSpPr>
        <p:spPr/>
        <p:txBody>
          <a:bodyPr/>
          <a:lstStyle/>
          <a:p>
            <a:r>
              <a:rPr lang="it-IT" dirty="0"/>
              <a:t>9. </a:t>
            </a:r>
            <a:r>
              <a:rPr lang="it-IT" dirty="0" err="1"/>
              <a:t>Build</a:t>
            </a:r>
            <a:r>
              <a:rPr lang="it-IT" dirty="0"/>
              <a:t> </a:t>
            </a:r>
            <a:r>
              <a:rPr lang="it-IT" dirty="0" err="1"/>
              <a:t>resilient</a:t>
            </a:r>
            <a:r>
              <a:rPr lang="it-IT" dirty="0"/>
              <a:t> </a:t>
            </a:r>
            <a:r>
              <a:rPr lang="it-IT" dirty="0" err="1"/>
              <a:t>infrastructure</a:t>
            </a:r>
            <a:r>
              <a:rPr lang="it-IT" dirty="0"/>
              <a:t>, </a:t>
            </a:r>
            <a:r>
              <a:rPr lang="it-IT" dirty="0" err="1"/>
              <a:t>promote</a:t>
            </a:r>
            <a:r>
              <a:rPr lang="it-IT" dirty="0"/>
              <a:t> inclusive and </a:t>
            </a:r>
            <a:r>
              <a:rPr lang="it-IT" dirty="0" err="1"/>
              <a:t>sustainable</a:t>
            </a:r>
            <a:r>
              <a:rPr lang="it-IT" dirty="0"/>
              <a:t> </a:t>
            </a:r>
            <a:r>
              <a:rPr lang="it-IT" dirty="0" err="1"/>
              <a:t>industrialization</a:t>
            </a:r>
            <a:r>
              <a:rPr lang="it-IT" dirty="0"/>
              <a:t> and </a:t>
            </a:r>
            <a:r>
              <a:rPr lang="it-IT" dirty="0" err="1"/>
              <a:t>foster</a:t>
            </a:r>
            <a:r>
              <a:rPr lang="it-IT" dirty="0"/>
              <a:t> </a:t>
            </a:r>
            <a:r>
              <a:rPr lang="it-IT" dirty="0" err="1"/>
              <a:t>innovation</a:t>
            </a:r>
            <a:endParaRPr lang="it-IT" dirty="0"/>
          </a:p>
          <a:p>
            <a:endParaRPr lang="it-IT" dirty="0"/>
          </a:p>
          <a:p>
            <a:r>
              <a:rPr lang="it-IT" dirty="0"/>
              <a:t>10. Reduce </a:t>
            </a:r>
            <a:r>
              <a:rPr lang="it-IT" dirty="0" err="1"/>
              <a:t>inequality</a:t>
            </a:r>
            <a:r>
              <a:rPr lang="it-IT" dirty="0"/>
              <a:t> </a:t>
            </a:r>
            <a:r>
              <a:rPr lang="it-IT" dirty="0" err="1"/>
              <a:t>within</a:t>
            </a:r>
            <a:r>
              <a:rPr lang="it-IT" dirty="0"/>
              <a:t> and </a:t>
            </a:r>
            <a:r>
              <a:rPr lang="it-IT" dirty="0" err="1"/>
              <a:t>among</a:t>
            </a:r>
            <a:r>
              <a:rPr lang="it-IT" dirty="0"/>
              <a:t> </a:t>
            </a:r>
            <a:r>
              <a:rPr lang="it-IT" dirty="0" err="1"/>
              <a:t>countries</a:t>
            </a:r>
            <a:endParaRPr lang="it-IT" dirty="0"/>
          </a:p>
        </p:txBody>
      </p:sp>
    </p:spTree>
    <p:extLst>
      <p:ext uri="{BB962C8B-B14F-4D97-AF65-F5344CB8AC3E}">
        <p14:creationId xmlns:p14="http://schemas.microsoft.com/office/powerpoint/2010/main" val="1049338983"/>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2E99E1B-DE30-C442-A631-5F077AD5E776}"/>
              </a:ext>
            </a:extLst>
          </p:cNvPr>
          <p:cNvSpPr>
            <a:spLocks noGrp="1"/>
          </p:cNvSpPr>
          <p:nvPr>
            <p:ph type="title"/>
          </p:nvPr>
        </p:nvSpPr>
        <p:spPr/>
        <p:txBody>
          <a:bodyPr>
            <a:normAutofit fontScale="90000"/>
          </a:bodyPr>
          <a:lstStyle/>
          <a:p>
            <a:r>
              <a:rPr lang="it-IT" b="1" dirty="0"/>
              <a:t>17 UN </a:t>
            </a:r>
            <a:r>
              <a:rPr lang="it-IT" b="1" dirty="0" err="1"/>
              <a:t>Sustainable</a:t>
            </a:r>
            <a:r>
              <a:rPr lang="it-IT" b="1" dirty="0"/>
              <a:t> Development </a:t>
            </a:r>
            <a:r>
              <a:rPr lang="it-IT" b="1" dirty="0" err="1"/>
              <a:t>Goals</a:t>
            </a:r>
            <a:endParaRPr lang="it-IT" dirty="0"/>
          </a:p>
        </p:txBody>
      </p:sp>
      <p:sp>
        <p:nvSpPr>
          <p:cNvPr id="3" name="Segnaposto contenuto 2">
            <a:extLst>
              <a:ext uri="{FF2B5EF4-FFF2-40B4-BE49-F238E27FC236}">
                <a16:creationId xmlns:a16="http://schemas.microsoft.com/office/drawing/2014/main" id="{3E52C03F-B568-4945-8042-80DF0580B141}"/>
              </a:ext>
            </a:extLst>
          </p:cNvPr>
          <p:cNvSpPr>
            <a:spLocks noGrp="1"/>
          </p:cNvSpPr>
          <p:nvPr>
            <p:ph idx="1"/>
          </p:nvPr>
        </p:nvSpPr>
        <p:spPr/>
        <p:txBody>
          <a:bodyPr/>
          <a:lstStyle/>
          <a:p>
            <a:r>
              <a:rPr lang="it-IT" dirty="0"/>
              <a:t>11. </a:t>
            </a:r>
            <a:r>
              <a:rPr lang="it-IT" dirty="0" err="1"/>
              <a:t>Make</a:t>
            </a:r>
            <a:r>
              <a:rPr lang="it-IT" dirty="0"/>
              <a:t> </a:t>
            </a:r>
            <a:r>
              <a:rPr lang="it-IT" dirty="0" err="1"/>
              <a:t>cities</a:t>
            </a:r>
            <a:r>
              <a:rPr lang="it-IT" dirty="0"/>
              <a:t> and human </a:t>
            </a:r>
            <a:r>
              <a:rPr lang="it-IT" dirty="0" err="1"/>
              <a:t>settlements</a:t>
            </a:r>
            <a:r>
              <a:rPr lang="it-IT" dirty="0"/>
              <a:t> inclusive, </a:t>
            </a:r>
            <a:r>
              <a:rPr lang="it-IT" dirty="0" err="1"/>
              <a:t>safe</a:t>
            </a:r>
            <a:r>
              <a:rPr lang="it-IT" dirty="0"/>
              <a:t>, </a:t>
            </a:r>
            <a:r>
              <a:rPr lang="it-IT" dirty="0" err="1"/>
              <a:t>resilient</a:t>
            </a:r>
            <a:r>
              <a:rPr lang="it-IT" dirty="0"/>
              <a:t> and </a:t>
            </a:r>
            <a:r>
              <a:rPr lang="it-IT" dirty="0" err="1"/>
              <a:t>sustainable</a:t>
            </a:r>
            <a:endParaRPr lang="it-IT" dirty="0"/>
          </a:p>
          <a:p>
            <a:endParaRPr lang="it-IT" dirty="0"/>
          </a:p>
          <a:p>
            <a:r>
              <a:rPr lang="it-IT" dirty="0"/>
              <a:t>12. </a:t>
            </a:r>
            <a:r>
              <a:rPr lang="it-IT" dirty="0" err="1"/>
              <a:t>Ensure</a:t>
            </a:r>
            <a:r>
              <a:rPr lang="it-IT" dirty="0"/>
              <a:t> </a:t>
            </a:r>
            <a:r>
              <a:rPr lang="it-IT" dirty="0" err="1"/>
              <a:t>sustainable</a:t>
            </a:r>
            <a:r>
              <a:rPr lang="it-IT" dirty="0"/>
              <a:t> </a:t>
            </a:r>
            <a:r>
              <a:rPr lang="it-IT" dirty="0" err="1"/>
              <a:t>consumption</a:t>
            </a:r>
            <a:r>
              <a:rPr lang="it-IT" dirty="0"/>
              <a:t> and production </a:t>
            </a:r>
            <a:r>
              <a:rPr lang="it-IT" dirty="0" err="1"/>
              <a:t>patterns</a:t>
            </a:r>
            <a:endParaRPr lang="it-IT" dirty="0"/>
          </a:p>
          <a:p>
            <a:endParaRPr lang="it-IT" dirty="0"/>
          </a:p>
          <a:p>
            <a:r>
              <a:rPr lang="it-IT" dirty="0"/>
              <a:t>13. Take </a:t>
            </a:r>
            <a:r>
              <a:rPr lang="it-IT" dirty="0" err="1"/>
              <a:t>urgent</a:t>
            </a:r>
            <a:r>
              <a:rPr lang="it-IT" dirty="0"/>
              <a:t> </a:t>
            </a:r>
            <a:r>
              <a:rPr lang="it-IT" dirty="0" err="1"/>
              <a:t>action</a:t>
            </a:r>
            <a:r>
              <a:rPr lang="it-IT" dirty="0"/>
              <a:t> to </a:t>
            </a:r>
            <a:r>
              <a:rPr lang="it-IT" dirty="0" err="1"/>
              <a:t>combat</a:t>
            </a:r>
            <a:r>
              <a:rPr lang="it-IT" dirty="0"/>
              <a:t> </a:t>
            </a:r>
            <a:r>
              <a:rPr lang="it-IT" dirty="0" err="1"/>
              <a:t>climate</a:t>
            </a:r>
            <a:r>
              <a:rPr lang="it-IT" dirty="0"/>
              <a:t> </a:t>
            </a:r>
            <a:r>
              <a:rPr lang="it-IT" dirty="0" err="1"/>
              <a:t>change</a:t>
            </a:r>
            <a:r>
              <a:rPr lang="it-IT" dirty="0"/>
              <a:t> and </a:t>
            </a:r>
            <a:r>
              <a:rPr lang="it-IT" dirty="0" err="1"/>
              <a:t>its</a:t>
            </a:r>
            <a:r>
              <a:rPr lang="it-IT" dirty="0"/>
              <a:t> </a:t>
            </a:r>
            <a:r>
              <a:rPr lang="it-IT" dirty="0" err="1"/>
              <a:t>impacts</a:t>
            </a:r>
            <a:endParaRPr lang="it-IT" dirty="0"/>
          </a:p>
        </p:txBody>
      </p:sp>
    </p:spTree>
    <p:extLst>
      <p:ext uri="{BB962C8B-B14F-4D97-AF65-F5344CB8AC3E}">
        <p14:creationId xmlns:p14="http://schemas.microsoft.com/office/powerpoint/2010/main" val="891714588"/>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2E99E1B-DE30-C442-A631-5F077AD5E776}"/>
              </a:ext>
            </a:extLst>
          </p:cNvPr>
          <p:cNvSpPr>
            <a:spLocks noGrp="1"/>
          </p:cNvSpPr>
          <p:nvPr>
            <p:ph type="title"/>
          </p:nvPr>
        </p:nvSpPr>
        <p:spPr/>
        <p:txBody>
          <a:bodyPr>
            <a:normAutofit fontScale="90000"/>
          </a:bodyPr>
          <a:lstStyle/>
          <a:p>
            <a:r>
              <a:rPr lang="it-IT" b="1" dirty="0"/>
              <a:t>17 UN </a:t>
            </a:r>
            <a:r>
              <a:rPr lang="it-IT" b="1" dirty="0" err="1"/>
              <a:t>Sustainable</a:t>
            </a:r>
            <a:r>
              <a:rPr lang="it-IT" b="1" dirty="0"/>
              <a:t> Development </a:t>
            </a:r>
            <a:r>
              <a:rPr lang="it-IT" b="1" dirty="0" err="1"/>
              <a:t>Goals</a:t>
            </a:r>
            <a:endParaRPr lang="it-IT" dirty="0"/>
          </a:p>
        </p:txBody>
      </p:sp>
      <p:sp>
        <p:nvSpPr>
          <p:cNvPr id="3" name="Segnaposto contenuto 2">
            <a:extLst>
              <a:ext uri="{FF2B5EF4-FFF2-40B4-BE49-F238E27FC236}">
                <a16:creationId xmlns:a16="http://schemas.microsoft.com/office/drawing/2014/main" id="{3E52C03F-B568-4945-8042-80DF0580B141}"/>
              </a:ext>
            </a:extLst>
          </p:cNvPr>
          <p:cNvSpPr>
            <a:spLocks noGrp="1"/>
          </p:cNvSpPr>
          <p:nvPr>
            <p:ph idx="1"/>
          </p:nvPr>
        </p:nvSpPr>
        <p:spPr/>
        <p:txBody>
          <a:bodyPr>
            <a:normAutofit lnSpcReduction="10000"/>
          </a:bodyPr>
          <a:lstStyle/>
          <a:p>
            <a:r>
              <a:rPr lang="it-IT" dirty="0"/>
              <a:t>14. Conserve and </a:t>
            </a:r>
            <a:r>
              <a:rPr lang="it-IT" dirty="0" err="1"/>
              <a:t>sustainably</a:t>
            </a:r>
            <a:r>
              <a:rPr lang="it-IT" dirty="0"/>
              <a:t> use </a:t>
            </a:r>
            <a:r>
              <a:rPr lang="it-IT" dirty="0" err="1"/>
              <a:t>oceans</a:t>
            </a:r>
            <a:r>
              <a:rPr lang="it-IT" dirty="0"/>
              <a:t>, </a:t>
            </a:r>
            <a:r>
              <a:rPr lang="it-IT" dirty="0" err="1"/>
              <a:t>seas</a:t>
            </a:r>
            <a:r>
              <a:rPr lang="it-IT" dirty="0"/>
              <a:t> and marine </a:t>
            </a:r>
            <a:r>
              <a:rPr lang="it-IT" dirty="0" err="1"/>
              <a:t>resources</a:t>
            </a:r>
            <a:r>
              <a:rPr lang="it-IT" dirty="0"/>
              <a:t> for </a:t>
            </a:r>
            <a:r>
              <a:rPr lang="it-IT" dirty="0" err="1"/>
              <a:t>sustainable</a:t>
            </a:r>
            <a:r>
              <a:rPr lang="it-IT" dirty="0"/>
              <a:t> </a:t>
            </a:r>
            <a:r>
              <a:rPr lang="it-IT" dirty="0" err="1"/>
              <a:t>development</a:t>
            </a:r>
            <a:endParaRPr lang="it-IT" dirty="0"/>
          </a:p>
          <a:p>
            <a:endParaRPr lang="it-IT" dirty="0"/>
          </a:p>
          <a:p>
            <a:r>
              <a:rPr lang="it-IT" dirty="0"/>
              <a:t>15. </a:t>
            </a:r>
            <a:r>
              <a:rPr lang="it-IT" dirty="0" err="1"/>
              <a:t>Protect</a:t>
            </a:r>
            <a:r>
              <a:rPr lang="it-IT" dirty="0"/>
              <a:t>, </a:t>
            </a:r>
            <a:r>
              <a:rPr lang="it-IT" dirty="0" err="1"/>
              <a:t>restore</a:t>
            </a:r>
            <a:r>
              <a:rPr lang="it-IT" dirty="0"/>
              <a:t> and </a:t>
            </a:r>
            <a:r>
              <a:rPr lang="it-IT" dirty="0" err="1"/>
              <a:t>promote</a:t>
            </a:r>
            <a:r>
              <a:rPr lang="it-IT" dirty="0"/>
              <a:t> </a:t>
            </a:r>
            <a:r>
              <a:rPr lang="it-IT" dirty="0" err="1"/>
              <a:t>sustainable</a:t>
            </a:r>
            <a:r>
              <a:rPr lang="it-IT" dirty="0"/>
              <a:t> use of </a:t>
            </a:r>
            <a:r>
              <a:rPr lang="it-IT" dirty="0" err="1"/>
              <a:t>terrestrial</a:t>
            </a:r>
            <a:r>
              <a:rPr lang="it-IT" dirty="0"/>
              <a:t> </a:t>
            </a:r>
            <a:r>
              <a:rPr lang="it-IT" dirty="0" err="1"/>
              <a:t>ecosystems</a:t>
            </a:r>
            <a:r>
              <a:rPr lang="it-IT" dirty="0"/>
              <a:t>, </a:t>
            </a:r>
            <a:r>
              <a:rPr lang="it-IT" dirty="0" err="1"/>
              <a:t>sustainably</a:t>
            </a:r>
            <a:r>
              <a:rPr lang="it-IT" dirty="0"/>
              <a:t> </a:t>
            </a:r>
            <a:r>
              <a:rPr lang="it-IT" dirty="0" err="1"/>
              <a:t>manage</a:t>
            </a:r>
            <a:r>
              <a:rPr lang="it-IT" dirty="0"/>
              <a:t> </a:t>
            </a:r>
            <a:r>
              <a:rPr lang="it-IT" dirty="0" err="1"/>
              <a:t>forests</a:t>
            </a:r>
            <a:r>
              <a:rPr lang="it-IT" dirty="0"/>
              <a:t>, </a:t>
            </a:r>
            <a:r>
              <a:rPr lang="it-IT" dirty="0" err="1"/>
              <a:t>combat</a:t>
            </a:r>
            <a:r>
              <a:rPr lang="it-IT" dirty="0"/>
              <a:t> </a:t>
            </a:r>
            <a:r>
              <a:rPr lang="it-IT" dirty="0" err="1"/>
              <a:t>desertification</a:t>
            </a:r>
            <a:r>
              <a:rPr lang="it-IT" dirty="0"/>
              <a:t>, and </a:t>
            </a:r>
            <a:r>
              <a:rPr lang="it-IT" dirty="0" err="1"/>
              <a:t>halt</a:t>
            </a:r>
            <a:r>
              <a:rPr lang="it-IT" dirty="0"/>
              <a:t> and </a:t>
            </a:r>
            <a:r>
              <a:rPr lang="it-IT" dirty="0" err="1"/>
              <a:t>revere</a:t>
            </a:r>
            <a:r>
              <a:rPr lang="it-IT" dirty="0"/>
              <a:t> </a:t>
            </a:r>
            <a:r>
              <a:rPr lang="it-IT" dirty="0" err="1"/>
              <a:t>land</a:t>
            </a:r>
            <a:r>
              <a:rPr lang="it-IT" dirty="0"/>
              <a:t> </a:t>
            </a:r>
            <a:r>
              <a:rPr lang="it-IT" dirty="0" err="1"/>
              <a:t>degradation</a:t>
            </a:r>
            <a:r>
              <a:rPr lang="it-IT" dirty="0"/>
              <a:t> and </a:t>
            </a:r>
            <a:r>
              <a:rPr lang="it-IT" dirty="0" err="1"/>
              <a:t>halt</a:t>
            </a:r>
            <a:r>
              <a:rPr lang="it-IT" dirty="0"/>
              <a:t> </a:t>
            </a:r>
            <a:r>
              <a:rPr lang="it-IT" dirty="0" err="1"/>
              <a:t>biodiversity</a:t>
            </a:r>
            <a:r>
              <a:rPr lang="it-IT" dirty="0"/>
              <a:t> </a:t>
            </a:r>
            <a:r>
              <a:rPr lang="it-IT" dirty="0" err="1"/>
              <a:t>loss</a:t>
            </a:r>
            <a:endParaRPr lang="it-IT" dirty="0"/>
          </a:p>
        </p:txBody>
      </p:sp>
    </p:spTree>
    <p:extLst>
      <p:ext uri="{BB962C8B-B14F-4D97-AF65-F5344CB8AC3E}">
        <p14:creationId xmlns:p14="http://schemas.microsoft.com/office/powerpoint/2010/main" val="3942444228"/>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2E99E1B-DE30-C442-A631-5F077AD5E776}"/>
              </a:ext>
            </a:extLst>
          </p:cNvPr>
          <p:cNvSpPr>
            <a:spLocks noGrp="1"/>
          </p:cNvSpPr>
          <p:nvPr>
            <p:ph type="title"/>
          </p:nvPr>
        </p:nvSpPr>
        <p:spPr/>
        <p:txBody>
          <a:bodyPr>
            <a:normAutofit fontScale="90000"/>
          </a:bodyPr>
          <a:lstStyle/>
          <a:p>
            <a:r>
              <a:rPr lang="it-IT" b="1" dirty="0"/>
              <a:t>17 UN </a:t>
            </a:r>
            <a:r>
              <a:rPr lang="it-IT" b="1" dirty="0" err="1"/>
              <a:t>Sustainable</a:t>
            </a:r>
            <a:r>
              <a:rPr lang="it-IT" b="1" dirty="0"/>
              <a:t> Development </a:t>
            </a:r>
            <a:r>
              <a:rPr lang="it-IT" b="1" dirty="0" err="1"/>
              <a:t>Goals</a:t>
            </a:r>
            <a:endParaRPr lang="it-IT" dirty="0"/>
          </a:p>
        </p:txBody>
      </p:sp>
      <p:sp>
        <p:nvSpPr>
          <p:cNvPr id="3" name="Segnaposto contenuto 2">
            <a:extLst>
              <a:ext uri="{FF2B5EF4-FFF2-40B4-BE49-F238E27FC236}">
                <a16:creationId xmlns:a16="http://schemas.microsoft.com/office/drawing/2014/main" id="{3E52C03F-B568-4945-8042-80DF0580B141}"/>
              </a:ext>
            </a:extLst>
          </p:cNvPr>
          <p:cNvSpPr>
            <a:spLocks noGrp="1"/>
          </p:cNvSpPr>
          <p:nvPr>
            <p:ph idx="1"/>
          </p:nvPr>
        </p:nvSpPr>
        <p:spPr/>
        <p:txBody>
          <a:bodyPr>
            <a:normAutofit lnSpcReduction="10000"/>
          </a:bodyPr>
          <a:lstStyle/>
          <a:p>
            <a:r>
              <a:rPr lang="it-IT" dirty="0"/>
              <a:t>16. </a:t>
            </a:r>
            <a:r>
              <a:rPr lang="it-IT" dirty="0" err="1"/>
              <a:t>Promote</a:t>
            </a:r>
            <a:r>
              <a:rPr lang="it-IT" dirty="0"/>
              <a:t> </a:t>
            </a:r>
            <a:r>
              <a:rPr lang="it-IT" dirty="0" err="1"/>
              <a:t>peaceful</a:t>
            </a:r>
            <a:r>
              <a:rPr lang="it-IT" dirty="0"/>
              <a:t> and inclusive societies for </a:t>
            </a:r>
            <a:r>
              <a:rPr lang="it-IT" dirty="0" err="1"/>
              <a:t>sustainable</a:t>
            </a:r>
            <a:r>
              <a:rPr lang="it-IT" dirty="0"/>
              <a:t> </a:t>
            </a:r>
            <a:r>
              <a:rPr lang="it-IT" dirty="0" err="1"/>
              <a:t>development</a:t>
            </a:r>
            <a:r>
              <a:rPr lang="it-IT" dirty="0"/>
              <a:t>, </a:t>
            </a:r>
            <a:r>
              <a:rPr lang="it-IT" dirty="0" err="1"/>
              <a:t>provide</a:t>
            </a:r>
            <a:r>
              <a:rPr lang="it-IT" dirty="0"/>
              <a:t> </a:t>
            </a:r>
            <a:r>
              <a:rPr lang="it-IT" dirty="0" err="1"/>
              <a:t>access</a:t>
            </a:r>
            <a:r>
              <a:rPr lang="it-IT" dirty="0"/>
              <a:t> to </a:t>
            </a:r>
            <a:r>
              <a:rPr lang="it-IT" dirty="0" err="1"/>
              <a:t>justice</a:t>
            </a:r>
            <a:r>
              <a:rPr lang="it-IT" dirty="0"/>
              <a:t> for </a:t>
            </a:r>
            <a:r>
              <a:rPr lang="it-IT" dirty="0" err="1"/>
              <a:t>all</a:t>
            </a:r>
            <a:r>
              <a:rPr lang="it-IT" dirty="0"/>
              <a:t> and </a:t>
            </a:r>
            <a:r>
              <a:rPr lang="it-IT" dirty="0" err="1"/>
              <a:t>build</a:t>
            </a:r>
            <a:r>
              <a:rPr lang="it-IT" dirty="0"/>
              <a:t> </a:t>
            </a:r>
            <a:r>
              <a:rPr lang="it-IT" dirty="0" err="1"/>
              <a:t>effective</a:t>
            </a:r>
            <a:r>
              <a:rPr lang="it-IT" dirty="0"/>
              <a:t>, </a:t>
            </a:r>
            <a:r>
              <a:rPr lang="it-IT" dirty="0" err="1"/>
              <a:t>accountable</a:t>
            </a:r>
            <a:r>
              <a:rPr lang="it-IT" dirty="0"/>
              <a:t> and inclusive </a:t>
            </a:r>
            <a:r>
              <a:rPr lang="it-IT" dirty="0" err="1"/>
              <a:t>institutions</a:t>
            </a:r>
            <a:r>
              <a:rPr lang="it-IT" dirty="0"/>
              <a:t> </a:t>
            </a:r>
            <a:r>
              <a:rPr lang="it-IT" dirty="0" err="1"/>
              <a:t>at</a:t>
            </a:r>
            <a:r>
              <a:rPr lang="it-IT" dirty="0"/>
              <a:t> </a:t>
            </a:r>
            <a:r>
              <a:rPr lang="it-IT" dirty="0" err="1"/>
              <a:t>all</a:t>
            </a:r>
            <a:r>
              <a:rPr lang="it-IT" dirty="0"/>
              <a:t> </a:t>
            </a:r>
            <a:r>
              <a:rPr lang="it-IT" dirty="0" err="1"/>
              <a:t>levels</a:t>
            </a:r>
            <a:endParaRPr lang="it-IT" dirty="0"/>
          </a:p>
          <a:p>
            <a:endParaRPr lang="it-IT" dirty="0"/>
          </a:p>
          <a:p>
            <a:r>
              <a:rPr lang="it-IT" dirty="0" err="1"/>
              <a:t>Stregthen</a:t>
            </a:r>
            <a:r>
              <a:rPr lang="it-IT" dirty="0"/>
              <a:t> the </a:t>
            </a:r>
            <a:r>
              <a:rPr lang="it-IT" dirty="0" err="1"/>
              <a:t>means</a:t>
            </a:r>
            <a:r>
              <a:rPr lang="it-IT" dirty="0"/>
              <a:t> of </a:t>
            </a:r>
            <a:r>
              <a:rPr lang="it-IT" dirty="0" err="1"/>
              <a:t>implementation</a:t>
            </a:r>
            <a:r>
              <a:rPr lang="it-IT" dirty="0"/>
              <a:t> and </a:t>
            </a:r>
            <a:r>
              <a:rPr lang="it-IT" dirty="0" err="1"/>
              <a:t>revitalize</a:t>
            </a:r>
            <a:r>
              <a:rPr lang="it-IT" dirty="0"/>
              <a:t> the global partnership for </a:t>
            </a:r>
            <a:r>
              <a:rPr lang="it-IT" dirty="0" err="1"/>
              <a:t>sustainable</a:t>
            </a:r>
            <a:r>
              <a:rPr lang="it-IT" dirty="0"/>
              <a:t> </a:t>
            </a:r>
            <a:r>
              <a:rPr lang="it-IT" dirty="0" err="1"/>
              <a:t>development</a:t>
            </a:r>
            <a:endParaRPr lang="it-IT" dirty="0"/>
          </a:p>
        </p:txBody>
      </p:sp>
    </p:spTree>
    <p:extLst>
      <p:ext uri="{BB962C8B-B14F-4D97-AF65-F5344CB8AC3E}">
        <p14:creationId xmlns:p14="http://schemas.microsoft.com/office/powerpoint/2010/main" val="2656479087"/>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1406501"/>
            <a:ext cx="7772400" cy="1848414"/>
          </a:xfrm>
        </p:spPr>
        <p:txBody>
          <a:bodyPr>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br>
              <a:rPr lang="it-IT" b="1" dirty="0">
                <a:ln/>
                <a:solidFill>
                  <a:srgbClr val="008000"/>
                </a:solidFill>
              </a:rPr>
            </a:br>
            <a:r>
              <a:rPr lang="it-IT" b="1" dirty="0">
                <a:ln/>
                <a:solidFill>
                  <a:srgbClr val="008000"/>
                </a:solidFill>
              </a:rPr>
              <a:t>COURSE OF ENVIRONMENTAL LAW</a:t>
            </a:r>
            <a:br>
              <a:rPr lang="it-IT" b="1" dirty="0">
                <a:ln/>
                <a:solidFill>
                  <a:srgbClr val="008000"/>
                </a:solidFill>
              </a:rPr>
            </a:br>
            <a:r>
              <a:rPr lang="it-IT" b="1" dirty="0">
                <a:ln/>
                <a:solidFill>
                  <a:srgbClr val="008000"/>
                </a:solidFill>
              </a:rPr>
              <a:t>and </a:t>
            </a:r>
            <a:br>
              <a:rPr lang="it-IT" b="1" dirty="0">
                <a:ln/>
                <a:solidFill>
                  <a:srgbClr val="008000"/>
                </a:solidFill>
              </a:rPr>
            </a:br>
            <a:r>
              <a:rPr lang="it-IT" b="1" dirty="0">
                <a:ln/>
                <a:solidFill>
                  <a:srgbClr val="008000"/>
                </a:solidFill>
              </a:rPr>
              <a:t>INTELLECTUAL PROPERTY RIGHTS</a:t>
            </a:r>
            <a:br>
              <a:rPr lang="it-IT" b="1" dirty="0">
                <a:ln/>
                <a:solidFill>
                  <a:srgbClr val="008000"/>
                </a:solidFill>
              </a:rPr>
            </a:br>
            <a:r>
              <a:rPr lang="it-IT" b="1" dirty="0">
                <a:ln/>
                <a:solidFill>
                  <a:srgbClr val="008000"/>
                </a:solidFill>
              </a:rPr>
              <a:t>2019/2020</a:t>
            </a:r>
            <a:br>
              <a:rPr lang="it-IT" b="1" dirty="0">
                <a:ln/>
                <a:solidFill>
                  <a:schemeClr val="accent3"/>
                </a:solidFill>
              </a:rPr>
            </a:br>
            <a:r>
              <a:rPr lang="it-IT" b="1" dirty="0">
                <a:ln/>
                <a:solidFill>
                  <a:schemeClr val="accent3"/>
                </a:solidFill>
              </a:rPr>
              <a:t>10 March 2020 – Part 2</a:t>
            </a:r>
            <a:br>
              <a:rPr lang="it-IT" b="1" dirty="0">
                <a:ln/>
                <a:solidFill>
                  <a:schemeClr val="accent3"/>
                </a:solidFill>
              </a:rPr>
            </a:br>
            <a:br>
              <a:rPr lang="it-IT" b="1" dirty="0">
                <a:ln/>
                <a:solidFill>
                  <a:schemeClr val="accent3"/>
                </a:solidFill>
              </a:rPr>
            </a:br>
            <a:endParaRPr lang="it-IT" b="1" dirty="0">
              <a:ln/>
              <a:solidFill>
                <a:schemeClr val="accent3"/>
              </a:solidFill>
            </a:endParaRPr>
          </a:p>
        </p:txBody>
      </p:sp>
      <p:sp>
        <p:nvSpPr>
          <p:cNvPr id="3" name="Sottotitolo 2"/>
          <p:cNvSpPr>
            <a:spLocks noGrp="1"/>
          </p:cNvSpPr>
          <p:nvPr>
            <p:ph type="subTitle" idx="1"/>
          </p:nvPr>
        </p:nvSpPr>
        <p:spPr>
          <a:xfrm>
            <a:off x="1371600" y="4140679"/>
            <a:ext cx="6400800" cy="2369151"/>
          </a:xfrm>
        </p:spPr>
        <p:txBody>
          <a:bodyPr>
            <a:normAutofit fontScale="92500" lnSpcReduction="20000"/>
          </a:bodyPr>
          <a:lstStyle/>
          <a:p>
            <a:r>
              <a:rPr lang="it-IT" dirty="0"/>
              <a:t>Prof. Alberto De Franceschi</a:t>
            </a:r>
          </a:p>
          <a:p>
            <a:r>
              <a:rPr lang="it-IT" dirty="0">
                <a:hlinkClick r:id="rId2"/>
              </a:rPr>
              <a:t>alberto.defranceschi@unife.it</a:t>
            </a:r>
            <a:endParaRPr lang="it-IT" dirty="0"/>
          </a:p>
          <a:p>
            <a:endParaRPr lang="it-IT" dirty="0"/>
          </a:p>
          <a:p>
            <a:r>
              <a:rPr lang="it-IT" dirty="0"/>
              <a:t>The Professor </a:t>
            </a:r>
            <a:r>
              <a:rPr lang="it-IT" dirty="0" err="1"/>
              <a:t>is</a:t>
            </a:r>
            <a:r>
              <a:rPr lang="it-IT" dirty="0"/>
              <a:t> </a:t>
            </a:r>
            <a:r>
              <a:rPr lang="it-IT" dirty="0" err="1"/>
              <a:t>available</a:t>
            </a:r>
            <a:r>
              <a:rPr lang="it-IT" dirty="0"/>
              <a:t> for </a:t>
            </a:r>
            <a:r>
              <a:rPr lang="it-IT" dirty="0" err="1"/>
              <a:t>any</a:t>
            </a:r>
            <a:r>
              <a:rPr lang="it-IT" dirty="0"/>
              <a:t> </a:t>
            </a:r>
            <a:r>
              <a:rPr lang="it-IT" dirty="0" err="1"/>
              <a:t>question</a:t>
            </a:r>
            <a:r>
              <a:rPr lang="it-IT" dirty="0"/>
              <a:t> by email or </a:t>
            </a:r>
            <a:r>
              <a:rPr lang="it-IT" dirty="0" err="1"/>
              <a:t>Skype</a:t>
            </a:r>
            <a:r>
              <a:rPr lang="it-IT" dirty="0"/>
              <a:t> call</a:t>
            </a:r>
          </a:p>
          <a:p>
            <a:endParaRPr lang="it-IT" dirty="0"/>
          </a:p>
        </p:txBody>
      </p:sp>
    </p:spTree>
    <p:extLst>
      <p:ext uri="{BB962C8B-B14F-4D97-AF65-F5344CB8AC3E}">
        <p14:creationId xmlns:p14="http://schemas.microsoft.com/office/powerpoint/2010/main" val="2528733322"/>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CB3175F-9CE1-A743-A72D-07E77D7940EB}"/>
              </a:ext>
            </a:extLst>
          </p:cNvPr>
          <p:cNvSpPr>
            <a:spLocks noGrp="1"/>
          </p:cNvSpPr>
          <p:nvPr>
            <p:ph type="title"/>
          </p:nvPr>
        </p:nvSpPr>
        <p:spPr/>
        <p:txBody>
          <a:bodyPr/>
          <a:lstStyle/>
          <a:p>
            <a:r>
              <a:rPr lang="it-IT" dirty="0" err="1"/>
              <a:t>European</a:t>
            </a:r>
            <a:r>
              <a:rPr lang="it-IT" dirty="0"/>
              <a:t> Green Deal </a:t>
            </a:r>
          </a:p>
        </p:txBody>
      </p:sp>
      <p:sp>
        <p:nvSpPr>
          <p:cNvPr id="3" name="Segnaposto contenuto 2">
            <a:extLst>
              <a:ext uri="{FF2B5EF4-FFF2-40B4-BE49-F238E27FC236}">
                <a16:creationId xmlns:a16="http://schemas.microsoft.com/office/drawing/2014/main" id="{B30A6715-904A-8447-B717-49B2940396AF}"/>
              </a:ext>
            </a:extLst>
          </p:cNvPr>
          <p:cNvSpPr>
            <a:spLocks noGrp="1"/>
          </p:cNvSpPr>
          <p:nvPr>
            <p:ph idx="1"/>
          </p:nvPr>
        </p:nvSpPr>
        <p:spPr/>
        <p:txBody>
          <a:bodyPr/>
          <a:lstStyle/>
          <a:p>
            <a:r>
              <a:rPr lang="it-IT" dirty="0" err="1"/>
              <a:t>Implementing</a:t>
            </a:r>
            <a:r>
              <a:rPr lang="it-IT" dirty="0"/>
              <a:t> the UN </a:t>
            </a:r>
            <a:r>
              <a:rPr lang="it-IT" dirty="0" err="1"/>
              <a:t>Sustainable</a:t>
            </a:r>
            <a:r>
              <a:rPr lang="it-IT" dirty="0"/>
              <a:t> Agenda 2030 and the UN </a:t>
            </a:r>
            <a:r>
              <a:rPr lang="it-IT" dirty="0" err="1"/>
              <a:t>Sustainable</a:t>
            </a:r>
            <a:r>
              <a:rPr lang="it-IT" dirty="0"/>
              <a:t> </a:t>
            </a:r>
            <a:r>
              <a:rPr lang="it-IT" dirty="0" err="1"/>
              <a:t>Goals</a:t>
            </a:r>
            <a:endParaRPr lang="it-IT" dirty="0"/>
          </a:p>
          <a:p>
            <a:r>
              <a:rPr lang="it-IT" dirty="0" err="1"/>
              <a:t>Achieve</a:t>
            </a:r>
            <a:r>
              <a:rPr lang="it-IT" dirty="0"/>
              <a:t> </a:t>
            </a:r>
            <a:r>
              <a:rPr lang="it-IT" dirty="0" err="1"/>
              <a:t>climate</a:t>
            </a:r>
            <a:r>
              <a:rPr lang="it-IT" dirty="0"/>
              <a:t> </a:t>
            </a:r>
            <a:r>
              <a:rPr lang="it-IT" dirty="0" err="1"/>
              <a:t>neutrality</a:t>
            </a:r>
            <a:r>
              <a:rPr lang="it-IT" dirty="0"/>
              <a:t> by 2050</a:t>
            </a:r>
          </a:p>
          <a:p>
            <a:r>
              <a:rPr lang="it-IT" dirty="0" err="1"/>
              <a:t>Transforming</a:t>
            </a:r>
            <a:r>
              <a:rPr lang="it-IT" dirty="0"/>
              <a:t> economy with the </a:t>
            </a:r>
            <a:r>
              <a:rPr lang="it-IT" dirty="0" err="1"/>
              <a:t>aim</a:t>
            </a:r>
            <a:r>
              <a:rPr lang="it-IT" dirty="0"/>
              <a:t> of </a:t>
            </a:r>
            <a:r>
              <a:rPr lang="it-IT" dirty="0" err="1"/>
              <a:t>climate</a:t>
            </a:r>
            <a:r>
              <a:rPr lang="it-IT" dirty="0"/>
              <a:t> </a:t>
            </a:r>
            <a:r>
              <a:rPr lang="it-IT" dirty="0" err="1"/>
              <a:t>neutrality</a:t>
            </a:r>
            <a:endParaRPr lang="it-IT" dirty="0"/>
          </a:p>
          <a:p>
            <a:r>
              <a:rPr lang="it-IT" dirty="0" err="1"/>
              <a:t>Ensure</a:t>
            </a:r>
            <a:r>
              <a:rPr lang="it-IT" dirty="0"/>
              <a:t> </a:t>
            </a:r>
            <a:r>
              <a:rPr lang="it-IT" dirty="0" err="1"/>
              <a:t>effective</a:t>
            </a:r>
            <a:r>
              <a:rPr lang="it-IT" dirty="0"/>
              <a:t> carbon </a:t>
            </a:r>
            <a:r>
              <a:rPr lang="it-IT" dirty="0" err="1"/>
              <a:t>pricing</a:t>
            </a:r>
            <a:endParaRPr lang="it-IT" dirty="0"/>
          </a:p>
          <a:p>
            <a:r>
              <a:rPr lang="it-IT" dirty="0"/>
              <a:t>Adaptation to </a:t>
            </a:r>
            <a:r>
              <a:rPr lang="it-IT" dirty="0" err="1"/>
              <a:t>climate</a:t>
            </a:r>
            <a:r>
              <a:rPr lang="it-IT" dirty="0"/>
              <a:t> </a:t>
            </a:r>
            <a:r>
              <a:rPr lang="it-IT" dirty="0" err="1"/>
              <a:t>change</a:t>
            </a:r>
            <a:endParaRPr lang="it-IT" dirty="0"/>
          </a:p>
        </p:txBody>
      </p:sp>
    </p:spTree>
    <p:extLst>
      <p:ext uri="{BB962C8B-B14F-4D97-AF65-F5344CB8AC3E}">
        <p14:creationId xmlns:p14="http://schemas.microsoft.com/office/powerpoint/2010/main" val="21440002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Alpine convention</a:t>
            </a:r>
          </a:p>
        </p:txBody>
      </p:sp>
      <p:sp>
        <p:nvSpPr>
          <p:cNvPr id="3" name="Segnaposto contenuto 2"/>
          <p:cNvSpPr>
            <a:spLocks noGrp="1"/>
          </p:cNvSpPr>
          <p:nvPr>
            <p:ph idx="1"/>
          </p:nvPr>
        </p:nvSpPr>
        <p:spPr/>
        <p:txBody>
          <a:bodyPr/>
          <a:lstStyle/>
          <a:p>
            <a:r>
              <a:rPr lang="it-IT" dirty="0"/>
              <a:t>The Convention </a:t>
            </a:r>
            <a:r>
              <a:rPr lang="it-IT" dirty="0" err="1"/>
              <a:t>was</a:t>
            </a:r>
            <a:r>
              <a:rPr lang="it-IT" dirty="0"/>
              <a:t> </a:t>
            </a:r>
            <a:r>
              <a:rPr lang="it-IT" dirty="0" err="1"/>
              <a:t>signed</a:t>
            </a:r>
            <a:r>
              <a:rPr lang="it-IT" dirty="0"/>
              <a:t> by the </a:t>
            </a:r>
            <a:r>
              <a:rPr lang="it-IT" dirty="0" err="1"/>
              <a:t>eight</a:t>
            </a:r>
            <a:r>
              <a:rPr lang="it-IT" dirty="0"/>
              <a:t> Alpine </a:t>
            </a:r>
            <a:r>
              <a:rPr lang="it-IT" dirty="0" err="1"/>
              <a:t>countries</a:t>
            </a:r>
            <a:r>
              <a:rPr lang="it-IT" dirty="0"/>
              <a:t>: </a:t>
            </a:r>
          </a:p>
          <a:p>
            <a:pPr lvl="1"/>
            <a:r>
              <a:rPr lang="it-IT" dirty="0"/>
              <a:t>Austria, France, Germany, </a:t>
            </a:r>
            <a:r>
              <a:rPr lang="it-IT" dirty="0" err="1"/>
              <a:t>Italy</a:t>
            </a:r>
            <a:r>
              <a:rPr lang="it-IT" dirty="0"/>
              <a:t>, </a:t>
            </a:r>
            <a:r>
              <a:rPr lang="it-IT" dirty="0" err="1"/>
              <a:t>Switzerland</a:t>
            </a:r>
            <a:r>
              <a:rPr lang="it-IT" dirty="0"/>
              <a:t>, Liechtenstein, Slovenia and Monaco and the </a:t>
            </a:r>
            <a:r>
              <a:rPr lang="it-IT" dirty="0" err="1"/>
              <a:t>European</a:t>
            </a:r>
            <a:r>
              <a:rPr lang="it-IT" dirty="0"/>
              <a:t> Union and </a:t>
            </a:r>
            <a:r>
              <a:rPr lang="it-IT" dirty="0" err="1"/>
              <a:t>came</a:t>
            </a:r>
            <a:r>
              <a:rPr lang="it-IT" dirty="0"/>
              <a:t> </a:t>
            </a:r>
            <a:r>
              <a:rPr lang="it-IT" dirty="0" err="1"/>
              <a:t>into</a:t>
            </a:r>
            <a:r>
              <a:rPr lang="it-IT" dirty="0"/>
              <a:t> </a:t>
            </a:r>
            <a:r>
              <a:rPr lang="it-IT" dirty="0" err="1"/>
              <a:t>effect</a:t>
            </a:r>
            <a:r>
              <a:rPr lang="it-IT" dirty="0"/>
              <a:t> in 1995.</a:t>
            </a:r>
          </a:p>
          <a:p>
            <a:endParaRPr lang="it-IT" dirty="0"/>
          </a:p>
        </p:txBody>
      </p:sp>
    </p:spTree>
    <p:extLst>
      <p:ext uri="{BB962C8B-B14F-4D97-AF65-F5344CB8AC3E}">
        <p14:creationId xmlns:p14="http://schemas.microsoft.com/office/powerpoint/2010/main" val="36882665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Alpine Convention</a:t>
            </a:r>
          </a:p>
        </p:txBody>
      </p:sp>
      <p:sp>
        <p:nvSpPr>
          <p:cNvPr id="3" name="Segnaposto contenuto 2"/>
          <p:cNvSpPr>
            <a:spLocks noGrp="1"/>
          </p:cNvSpPr>
          <p:nvPr>
            <p:ph idx="1"/>
          </p:nvPr>
        </p:nvSpPr>
        <p:spPr/>
        <p:txBody>
          <a:bodyPr>
            <a:normAutofit lnSpcReduction="10000"/>
          </a:bodyPr>
          <a:lstStyle/>
          <a:p>
            <a:r>
              <a:rPr lang="it-IT" dirty="0" err="1"/>
              <a:t>Since</a:t>
            </a:r>
            <a:r>
              <a:rPr lang="it-IT" dirty="0"/>
              <a:t> the </a:t>
            </a:r>
            <a:r>
              <a:rPr lang="it-IT" dirty="0" err="1"/>
              <a:t>Contracting</a:t>
            </a:r>
            <a:r>
              <a:rPr lang="it-IT" dirty="0"/>
              <a:t> Parties share a common </a:t>
            </a:r>
            <a:r>
              <a:rPr lang="it-IT" dirty="0" err="1"/>
              <a:t>territory</a:t>
            </a:r>
            <a:r>
              <a:rPr lang="it-IT" dirty="0"/>
              <a:t> with common </a:t>
            </a:r>
            <a:r>
              <a:rPr lang="it-IT" dirty="0" err="1"/>
              <a:t>challenges</a:t>
            </a:r>
            <a:r>
              <a:rPr lang="it-IT" dirty="0"/>
              <a:t>, the Alpine Convention </a:t>
            </a:r>
            <a:r>
              <a:rPr lang="it-IT" dirty="0" err="1"/>
              <a:t>aims</a:t>
            </a:r>
            <a:r>
              <a:rPr lang="it-IT" dirty="0"/>
              <a:t> </a:t>
            </a:r>
            <a:r>
              <a:rPr lang="it-IT" dirty="0" err="1"/>
              <a:t>at</a:t>
            </a:r>
            <a:r>
              <a:rPr lang="it-IT" dirty="0"/>
              <a:t> the </a:t>
            </a:r>
            <a:r>
              <a:rPr lang="it-IT" dirty="0" err="1"/>
              <a:t>protection</a:t>
            </a:r>
            <a:r>
              <a:rPr lang="it-IT" dirty="0"/>
              <a:t> and </a:t>
            </a:r>
            <a:r>
              <a:rPr lang="it-IT" dirty="0" err="1"/>
              <a:t>sustainable</a:t>
            </a:r>
            <a:r>
              <a:rPr lang="it-IT" dirty="0"/>
              <a:t> </a:t>
            </a:r>
            <a:r>
              <a:rPr lang="it-IT" dirty="0" err="1"/>
              <a:t>development</a:t>
            </a:r>
            <a:r>
              <a:rPr lang="it-IT" dirty="0"/>
              <a:t> of the </a:t>
            </a:r>
            <a:r>
              <a:rPr lang="it-IT" dirty="0" err="1"/>
              <a:t>Alps</a:t>
            </a:r>
            <a:r>
              <a:rPr lang="it-IT" dirty="0"/>
              <a:t>.</a:t>
            </a:r>
            <a:br>
              <a:rPr lang="it-IT" dirty="0"/>
            </a:br>
            <a:endParaRPr lang="it-IT" dirty="0"/>
          </a:p>
          <a:p>
            <a:r>
              <a:rPr lang="it-IT" dirty="0" err="1"/>
              <a:t>This</a:t>
            </a:r>
            <a:r>
              <a:rPr lang="it-IT" dirty="0"/>
              <a:t> mountain area in the </a:t>
            </a:r>
            <a:r>
              <a:rPr lang="it-IT" dirty="0" err="1"/>
              <a:t>heart</a:t>
            </a:r>
            <a:r>
              <a:rPr lang="it-IT" dirty="0"/>
              <a:t> of Europe </a:t>
            </a:r>
            <a:r>
              <a:rPr lang="it-IT" dirty="0" err="1"/>
              <a:t>is</a:t>
            </a:r>
            <a:r>
              <a:rPr lang="it-IT" dirty="0"/>
              <a:t> the </a:t>
            </a:r>
            <a:r>
              <a:rPr lang="it-IT" dirty="0" err="1"/>
              <a:t>natural</a:t>
            </a:r>
            <a:r>
              <a:rPr lang="it-IT" dirty="0"/>
              <a:t>, cultural, living </a:t>
            </a:r>
            <a:r>
              <a:rPr lang="it-IT" dirty="0" err="1"/>
              <a:t>as</a:t>
            </a:r>
            <a:r>
              <a:rPr lang="it-IT" dirty="0"/>
              <a:t> </a:t>
            </a:r>
            <a:r>
              <a:rPr lang="it-IT" dirty="0" err="1"/>
              <a:t>well</a:t>
            </a:r>
            <a:r>
              <a:rPr lang="it-IT" dirty="0"/>
              <a:t> </a:t>
            </a:r>
            <a:r>
              <a:rPr lang="it-IT" dirty="0" err="1"/>
              <a:t>as</a:t>
            </a:r>
            <a:r>
              <a:rPr lang="it-IT" dirty="0"/>
              <a:t> </a:t>
            </a:r>
            <a:r>
              <a:rPr lang="it-IT" dirty="0" err="1"/>
              <a:t>economic</a:t>
            </a:r>
            <a:r>
              <a:rPr lang="it-IT" dirty="0"/>
              <a:t> </a:t>
            </a:r>
            <a:r>
              <a:rPr lang="it-IT" dirty="0" err="1"/>
              <a:t>environment</a:t>
            </a:r>
            <a:r>
              <a:rPr lang="it-IT" dirty="0"/>
              <a:t> for more </a:t>
            </a:r>
            <a:r>
              <a:rPr lang="it-IT" dirty="0" err="1"/>
              <a:t>than</a:t>
            </a:r>
            <a:r>
              <a:rPr lang="it-IT" dirty="0"/>
              <a:t> 14 </a:t>
            </a:r>
            <a:r>
              <a:rPr lang="it-IT" dirty="0" err="1"/>
              <a:t>million</a:t>
            </a:r>
            <a:r>
              <a:rPr lang="it-IT" dirty="0"/>
              <a:t> </a:t>
            </a:r>
            <a:r>
              <a:rPr lang="it-IT" dirty="0" err="1"/>
              <a:t>people</a:t>
            </a:r>
            <a:r>
              <a:rPr lang="it-IT" dirty="0"/>
              <a:t> and a </a:t>
            </a:r>
            <a:r>
              <a:rPr lang="it-IT" dirty="0" err="1"/>
              <a:t>manifold</a:t>
            </a:r>
            <a:r>
              <a:rPr lang="it-IT" dirty="0"/>
              <a:t> </a:t>
            </a:r>
            <a:r>
              <a:rPr lang="it-IT" dirty="0" err="1"/>
              <a:t>number</a:t>
            </a:r>
            <a:r>
              <a:rPr lang="it-IT" dirty="0"/>
              <a:t> of </a:t>
            </a:r>
            <a:r>
              <a:rPr lang="it-IT" dirty="0" err="1"/>
              <a:t>guests</a:t>
            </a:r>
            <a:r>
              <a:rPr lang="it-IT" dirty="0"/>
              <a:t> per </a:t>
            </a:r>
            <a:r>
              <a:rPr lang="it-IT" dirty="0" err="1"/>
              <a:t>annum</a:t>
            </a:r>
            <a:r>
              <a:rPr lang="it-IT" dirty="0"/>
              <a:t>.</a:t>
            </a:r>
          </a:p>
          <a:p>
            <a:endParaRPr lang="it-IT" dirty="0"/>
          </a:p>
        </p:txBody>
      </p:sp>
    </p:spTree>
    <p:extLst>
      <p:ext uri="{BB962C8B-B14F-4D97-AF65-F5344CB8AC3E}">
        <p14:creationId xmlns:p14="http://schemas.microsoft.com/office/powerpoint/2010/main" val="30352656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br>
              <a:rPr lang="it-IT" dirty="0"/>
            </a:br>
            <a:r>
              <a:rPr lang="it-IT" dirty="0"/>
              <a:t>The Vienna Convention for the </a:t>
            </a:r>
            <a:r>
              <a:rPr lang="it-IT" dirty="0" err="1"/>
              <a:t>Protection</a:t>
            </a:r>
            <a:r>
              <a:rPr lang="it-IT" dirty="0"/>
              <a:t> of the </a:t>
            </a:r>
            <a:r>
              <a:rPr lang="it-IT" dirty="0" err="1"/>
              <a:t>Ozone</a:t>
            </a:r>
            <a:r>
              <a:rPr lang="it-IT" dirty="0"/>
              <a:t> </a:t>
            </a:r>
            <a:r>
              <a:rPr lang="it-IT" dirty="0" err="1"/>
              <a:t>Layer</a:t>
            </a:r>
            <a:br>
              <a:rPr lang="it-IT" dirty="0"/>
            </a:br>
            <a:endParaRPr lang="it-IT" dirty="0"/>
          </a:p>
        </p:txBody>
      </p:sp>
      <p:sp>
        <p:nvSpPr>
          <p:cNvPr id="3" name="Segnaposto contenuto 2"/>
          <p:cNvSpPr>
            <a:spLocks noGrp="1"/>
          </p:cNvSpPr>
          <p:nvPr>
            <p:ph idx="1"/>
          </p:nvPr>
        </p:nvSpPr>
        <p:spPr/>
        <p:txBody>
          <a:bodyPr>
            <a:normAutofit fontScale="77500" lnSpcReduction="20000"/>
          </a:bodyPr>
          <a:lstStyle/>
          <a:p>
            <a:endParaRPr lang="it-IT" dirty="0"/>
          </a:p>
          <a:p>
            <a:pPr algn="just"/>
            <a:r>
              <a:rPr lang="it-IT" dirty="0" err="1"/>
              <a:t>When</a:t>
            </a:r>
            <a:r>
              <a:rPr lang="it-IT" dirty="0"/>
              <a:t> </a:t>
            </a:r>
            <a:r>
              <a:rPr lang="it-IT" dirty="0" err="1"/>
              <a:t>did</a:t>
            </a:r>
            <a:r>
              <a:rPr lang="it-IT" dirty="0"/>
              <a:t> </a:t>
            </a:r>
            <a:r>
              <a:rPr lang="it-IT" dirty="0" err="1"/>
              <a:t>we</a:t>
            </a:r>
            <a:r>
              <a:rPr lang="it-IT" dirty="0"/>
              <a:t> </a:t>
            </a:r>
            <a:r>
              <a:rPr lang="it-IT" dirty="0" err="1"/>
              <a:t>realize</a:t>
            </a:r>
            <a:r>
              <a:rPr lang="it-IT" dirty="0"/>
              <a:t> </a:t>
            </a:r>
            <a:r>
              <a:rPr lang="it-IT" dirty="0" err="1"/>
              <a:t>ozone</a:t>
            </a:r>
            <a:r>
              <a:rPr lang="it-IT" dirty="0"/>
              <a:t> </a:t>
            </a:r>
            <a:r>
              <a:rPr lang="it-IT" dirty="0" err="1"/>
              <a:t>depletion</a:t>
            </a:r>
            <a:r>
              <a:rPr lang="it-IT" dirty="0"/>
              <a:t> </a:t>
            </a:r>
            <a:r>
              <a:rPr lang="it-IT" dirty="0" err="1"/>
              <a:t>was</a:t>
            </a:r>
            <a:r>
              <a:rPr lang="it-IT" dirty="0"/>
              <a:t> an </a:t>
            </a:r>
            <a:r>
              <a:rPr lang="it-IT" dirty="0" err="1"/>
              <a:t>issue</a:t>
            </a:r>
            <a:r>
              <a:rPr lang="it-IT" dirty="0"/>
              <a:t>, and </a:t>
            </a:r>
            <a:r>
              <a:rPr lang="it-IT" dirty="0" err="1"/>
              <a:t>how</a:t>
            </a:r>
            <a:r>
              <a:rPr lang="it-IT" dirty="0"/>
              <a:t> </a:t>
            </a:r>
            <a:r>
              <a:rPr lang="it-IT" dirty="0" err="1"/>
              <a:t>did</a:t>
            </a:r>
            <a:r>
              <a:rPr lang="it-IT" dirty="0"/>
              <a:t> </a:t>
            </a:r>
            <a:r>
              <a:rPr lang="it-IT" dirty="0" err="1"/>
              <a:t>we</a:t>
            </a:r>
            <a:r>
              <a:rPr lang="it-IT" dirty="0"/>
              <a:t> </a:t>
            </a:r>
            <a:r>
              <a:rPr lang="it-IT" dirty="0" err="1"/>
              <a:t>fix</a:t>
            </a:r>
            <a:r>
              <a:rPr lang="it-IT" dirty="0"/>
              <a:t> </a:t>
            </a:r>
            <a:r>
              <a:rPr lang="it-IT" dirty="0" err="1"/>
              <a:t>it</a:t>
            </a:r>
            <a:r>
              <a:rPr lang="it-IT" dirty="0"/>
              <a:t>? By 1985, the globe </a:t>
            </a:r>
            <a:r>
              <a:rPr lang="it-IT" dirty="0" err="1"/>
              <a:t>had</a:t>
            </a:r>
            <a:r>
              <a:rPr lang="it-IT" dirty="0"/>
              <a:t> </a:t>
            </a:r>
            <a:r>
              <a:rPr lang="it-IT" dirty="0" err="1"/>
              <a:t>already</a:t>
            </a:r>
            <a:r>
              <a:rPr lang="it-IT" dirty="0"/>
              <a:t> </a:t>
            </a:r>
            <a:r>
              <a:rPr lang="it-IT" dirty="0" err="1"/>
              <a:t>seen</a:t>
            </a:r>
            <a:r>
              <a:rPr lang="it-IT" dirty="0"/>
              <a:t> </a:t>
            </a:r>
            <a:r>
              <a:rPr lang="it-IT" dirty="0" err="1"/>
              <a:t>advancements</a:t>
            </a:r>
            <a:r>
              <a:rPr lang="it-IT" dirty="0"/>
              <a:t> in the </a:t>
            </a:r>
            <a:r>
              <a:rPr lang="it-IT" dirty="0" err="1"/>
              <a:t>scientific</a:t>
            </a:r>
            <a:r>
              <a:rPr lang="it-IT" dirty="0"/>
              <a:t> </a:t>
            </a:r>
            <a:r>
              <a:rPr lang="it-IT" dirty="0" err="1"/>
              <a:t>understanding</a:t>
            </a:r>
            <a:r>
              <a:rPr lang="it-IT" dirty="0"/>
              <a:t> of </a:t>
            </a:r>
            <a:r>
              <a:rPr lang="it-IT" dirty="0" err="1"/>
              <a:t>ozone</a:t>
            </a:r>
            <a:r>
              <a:rPr lang="it-IT" dirty="0"/>
              <a:t> </a:t>
            </a:r>
            <a:r>
              <a:rPr lang="it-IT" dirty="0" err="1"/>
              <a:t>depletion</a:t>
            </a:r>
            <a:r>
              <a:rPr lang="it-IT" dirty="0"/>
              <a:t> and </a:t>
            </a:r>
            <a:r>
              <a:rPr lang="it-IT" dirty="0" err="1"/>
              <a:t>its</a:t>
            </a:r>
            <a:r>
              <a:rPr lang="it-IT" dirty="0"/>
              <a:t> </a:t>
            </a:r>
            <a:r>
              <a:rPr lang="it-IT" dirty="0" err="1"/>
              <a:t>impacts</a:t>
            </a:r>
            <a:r>
              <a:rPr lang="it-IT" dirty="0"/>
              <a:t> on human </a:t>
            </a:r>
            <a:r>
              <a:rPr lang="it-IT" dirty="0" err="1"/>
              <a:t>health</a:t>
            </a:r>
            <a:r>
              <a:rPr lang="it-IT" dirty="0"/>
              <a:t> and the </a:t>
            </a:r>
            <a:r>
              <a:rPr lang="it-IT" dirty="0" err="1"/>
              <a:t>environment</a:t>
            </a:r>
            <a:r>
              <a:rPr lang="it-IT" dirty="0"/>
              <a:t>. </a:t>
            </a:r>
            <a:r>
              <a:rPr lang="it-IT" dirty="0" err="1"/>
              <a:t>It</a:t>
            </a:r>
            <a:r>
              <a:rPr lang="it-IT" dirty="0"/>
              <a:t> </a:t>
            </a:r>
            <a:r>
              <a:rPr lang="it-IT" dirty="0" err="1"/>
              <a:t>was</a:t>
            </a:r>
            <a:r>
              <a:rPr lang="it-IT" dirty="0"/>
              <a:t> </a:t>
            </a:r>
            <a:r>
              <a:rPr lang="it-IT" dirty="0" err="1"/>
              <a:t>then</a:t>
            </a:r>
            <a:r>
              <a:rPr lang="it-IT" dirty="0"/>
              <a:t> </a:t>
            </a:r>
            <a:r>
              <a:rPr lang="it-IT" dirty="0" err="1"/>
              <a:t>that</a:t>
            </a:r>
            <a:r>
              <a:rPr lang="it-IT" dirty="0"/>
              <a:t> the Vienna Convention for the </a:t>
            </a:r>
            <a:r>
              <a:rPr lang="it-IT" dirty="0" err="1"/>
              <a:t>Protection</a:t>
            </a:r>
            <a:r>
              <a:rPr lang="it-IT" dirty="0"/>
              <a:t> of the </a:t>
            </a:r>
            <a:r>
              <a:rPr lang="it-IT" dirty="0" err="1"/>
              <a:t>Ozone</a:t>
            </a:r>
            <a:r>
              <a:rPr lang="it-IT" dirty="0"/>
              <a:t> </a:t>
            </a:r>
            <a:r>
              <a:rPr lang="it-IT" dirty="0" err="1"/>
              <a:t>Layer</a:t>
            </a:r>
            <a:r>
              <a:rPr lang="it-IT" dirty="0"/>
              <a:t> </a:t>
            </a:r>
            <a:r>
              <a:rPr lang="it-IT" dirty="0" err="1"/>
              <a:t>was</a:t>
            </a:r>
            <a:r>
              <a:rPr lang="it-IT" dirty="0"/>
              <a:t> </a:t>
            </a:r>
            <a:r>
              <a:rPr lang="it-IT" dirty="0" err="1"/>
              <a:t>created</a:t>
            </a:r>
            <a:r>
              <a:rPr lang="it-IT" dirty="0"/>
              <a:t> in </a:t>
            </a:r>
            <a:r>
              <a:rPr lang="it-IT" dirty="0" err="1"/>
              <a:t>response</a:t>
            </a:r>
            <a:r>
              <a:rPr lang="it-IT" dirty="0"/>
              <a:t>. </a:t>
            </a:r>
          </a:p>
          <a:p>
            <a:pPr algn="just"/>
            <a:endParaRPr lang="it-IT" dirty="0"/>
          </a:p>
          <a:p>
            <a:pPr algn="just"/>
            <a:r>
              <a:rPr lang="it-IT" dirty="0" err="1"/>
              <a:t>This</a:t>
            </a:r>
            <a:r>
              <a:rPr lang="it-IT" dirty="0"/>
              <a:t> </a:t>
            </a:r>
            <a:r>
              <a:rPr lang="it-IT" dirty="0" err="1"/>
              <a:t>agreement</a:t>
            </a:r>
            <a:r>
              <a:rPr lang="it-IT" dirty="0"/>
              <a:t> </a:t>
            </a:r>
            <a:r>
              <a:rPr lang="it-IT" dirty="0" err="1"/>
              <a:t>is</a:t>
            </a:r>
            <a:r>
              <a:rPr lang="it-IT" dirty="0"/>
              <a:t> a </a:t>
            </a:r>
            <a:r>
              <a:rPr lang="it-IT" dirty="0" err="1"/>
              <a:t>framework</a:t>
            </a:r>
            <a:r>
              <a:rPr lang="it-IT" dirty="0"/>
              <a:t> convention </a:t>
            </a:r>
            <a:r>
              <a:rPr lang="it-IT" dirty="0" err="1"/>
              <a:t>that</a:t>
            </a:r>
            <a:r>
              <a:rPr lang="it-IT" dirty="0"/>
              <a:t> </a:t>
            </a:r>
            <a:r>
              <a:rPr lang="it-IT" dirty="0" err="1"/>
              <a:t>lays</a:t>
            </a:r>
            <a:r>
              <a:rPr lang="it-IT" dirty="0"/>
              <a:t> out </a:t>
            </a:r>
            <a:r>
              <a:rPr lang="it-IT" dirty="0" err="1"/>
              <a:t>principles</a:t>
            </a:r>
            <a:r>
              <a:rPr lang="it-IT" dirty="0"/>
              <a:t> </a:t>
            </a:r>
            <a:r>
              <a:rPr lang="it-IT" dirty="0" err="1"/>
              <a:t>agreed</a:t>
            </a:r>
            <a:r>
              <a:rPr lang="it-IT" dirty="0"/>
              <a:t> </a:t>
            </a:r>
            <a:r>
              <a:rPr lang="it-IT" dirty="0" err="1"/>
              <a:t>upon</a:t>
            </a:r>
            <a:r>
              <a:rPr lang="it-IT" dirty="0"/>
              <a:t> by </a:t>
            </a:r>
            <a:r>
              <a:rPr lang="it-IT" dirty="0" err="1"/>
              <a:t>many</a:t>
            </a:r>
            <a:r>
              <a:rPr lang="it-IT" dirty="0"/>
              <a:t> parties. </a:t>
            </a:r>
            <a:r>
              <a:rPr lang="it-IT" dirty="0" err="1"/>
              <a:t>It</a:t>
            </a:r>
            <a:r>
              <a:rPr lang="it-IT" dirty="0"/>
              <a:t> </a:t>
            </a:r>
            <a:r>
              <a:rPr lang="it-IT" dirty="0" err="1"/>
              <a:t>does</a:t>
            </a:r>
            <a:r>
              <a:rPr lang="it-IT" dirty="0"/>
              <a:t> </a:t>
            </a:r>
            <a:r>
              <a:rPr lang="it-IT" dirty="0" err="1"/>
              <a:t>not</a:t>
            </a:r>
            <a:r>
              <a:rPr lang="it-IT" dirty="0"/>
              <a:t>, </a:t>
            </a:r>
            <a:r>
              <a:rPr lang="it-IT" dirty="0" err="1"/>
              <a:t>however</a:t>
            </a:r>
            <a:r>
              <a:rPr lang="it-IT" dirty="0"/>
              <a:t>, </a:t>
            </a:r>
            <a:r>
              <a:rPr lang="it-IT" dirty="0" err="1"/>
              <a:t>require</a:t>
            </a:r>
            <a:r>
              <a:rPr lang="it-IT" dirty="0"/>
              <a:t> </a:t>
            </a:r>
            <a:r>
              <a:rPr lang="it-IT" dirty="0" err="1"/>
              <a:t>countries</a:t>
            </a:r>
            <a:r>
              <a:rPr lang="it-IT" dirty="0"/>
              <a:t> to take control </a:t>
            </a:r>
            <a:r>
              <a:rPr lang="it-IT" dirty="0" err="1"/>
              <a:t>actions</a:t>
            </a:r>
            <a:r>
              <a:rPr lang="it-IT" dirty="0"/>
              <a:t> to </a:t>
            </a:r>
            <a:r>
              <a:rPr lang="it-IT" dirty="0" err="1"/>
              <a:t>protect</a:t>
            </a:r>
            <a:r>
              <a:rPr lang="it-IT" dirty="0"/>
              <a:t> the </a:t>
            </a:r>
            <a:r>
              <a:rPr lang="it-IT" dirty="0" err="1"/>
              <a:t>ozone</a:t>
            </a:r>
            <a:r>
              <a:rPr lang="it-IT" dirty="0"/>
              <a:t> </a:t>
            </a:r>
            <a:r>
              <a:rPr lang="it-IT" dirty="0" err="1"/>
              <a:t>layer</a:t>
            </a:r>
            <a:r>
              <a:rPr lang="it-IT" dirty="0"/>
              <a:t>. </a:t>
            </a:r>
            <a:r>
              <a:rPr lang="it-IT" dirty="0" err="1"/>
              <a:t>This</a:t>
            </a:r>
            <a:r>
              <a:rPr lang="it-IT" dirty="0"/>
              <a:t> </a:t>
            </a:r>
            <a:r>
              <a:rPr lang="it-IT" dirty="0" err="1"/>
              <a:t>would</a:t>
            </a:r>
            <a:r>
              <a:rPr lang="it-IT" dirty="0"/>
              <a:t> come </a:t>
            </a:r>
            <a:r>
              <a:rPr lang="it-IT" dirty="0" err="1"/>
              <a:t>later</a:t>
            </a:r>
            <a:r>
              <a:rPr lang="it-IT" dirty="0"/>
              <a:t> in the </a:t>
            </a:r>
            <a:r>
              <a:rPr lang="it-IT" dirty="0" err="1"/>
              <a:t>form</a:t>
            </a:r>
            <a:r>
              <a:rPr lang="it-IT" dirty="0"/>
              <a:t> of the Montreal </a:t>
            </a:r>
            <a:r>
              <a:rPr lang="it-IT" dirty="0" err="1"/>
              <a:t>Protocol</a:t>
            </a:r>
            <a:r>
              <a:rPr lang="it-IT" dirty="0"/>
              <a:t>.</a:t>
            </a:r>
          </a:p>
          <a:p>
            <a:endParaRPr lang="it-IT" dirty="0"/>
          </a:p>
        </p:txBody>
      </p:sp>
    </p:spTree>
    <p:extLst>
      <p:ext uri="{BB962C8B-B14F-4D97-AF65-F5344CB8AC3E}">
        <p14:creationId xmlns:p14="http://schemas.microsoft.com/office/powerpoint/2010/main" val="24289198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Treaties</a:t>
            </a:r>
            <a:r>
              <a:rPr lang="it-IT" dirty="0"/>
              <a:t> and </a:t>
            </a:r>
            <a:r>
              <a:rPr lang="it-IT" dirty="0" err="1"/>
              <a:t>Conventions</a:t>
            </a:r>
            <a:endParaRPr lang="it-IT" dirty="0"/>
          </a:p>
        </p:txBody>
      </p:sp>
      <p:sp>
        <p:nvSpPr>
          <p:cNvPr id="3" name="Segnaposto contenuto 2"/>
          <p:cNvSpPr>
            <a:spLocks noGrp="1"/>
          </p:cNvSpPr>
          <p:nvPr>
            <p:ph idx="1"/>
          </p:nvPr>
        </p:nvSpPr>
        <p:spPr/>
        <p:txBody>
          <a:bodyPr>
            <a:normAutofit fontScale="92500" lnSpcReduction="10000"/>
          </a:bodyPr>
          <a:lstStyle/>
          <a:p>
            <a:r>
              <a:rPr lang="it-IT" dirty="0"/>
              <a:t>The Vienna Convention on the Law of </a:t>
            </a:r>
            <a:r>
              <a:rPr lang="it-IT" dirty="0" err="1"/>
              <a:t>Treaties</a:t>
            </a:r>
            <a:r>
              <a:rPr lang="it-IT" dirty="0"/>
              <a:t> (VCLT) </a:t>
            </a:r>
            <a:r>
              <a:rPr lang="it-IT" dirty="0" err="1"/>
              <a:t>is</a:t>
            </a:r>
            <a:r>
              <a:rPr lang="it-IT" dirty="0"/>
              <a:t> an </a:t>
            </a:r>
            <a:r>
              <a:rPr lang="it-IT" dirty="0">
                <a:hlinkClick r:id="rId2" tooltip="Treaty"/>
              </a:rPr>
              <a:t>international agreement</a:t>
            </a:r>
            <a:r>
              <a:rPr lang="it-IT" dirty="0"/>
              <a:t> </a:t>
            </a:r>
            <a:r>
              <a:rPr lang="it-IT" dirty="0" err="1"/>
              <a:t>regulating</a:t>
            </a:r>
            <a:r>
              <a:rPr lang="it-IT" dirty="0"/>
              <a:t> </a:t>
            </a:r>
            <a:r>
              <a:rPr lang="it-IT" dirty="0" err="1"/>
              <a:t>treaties</a:t>
            </a:r>
            <a:r>
              <a:rPr lang="it-IT" dirty="0"/>
              <a:t> </a:t>
            </a:r>
            <a:r>
              <a:rPr lang="it-IT" dirty="0" err="1"/>
              <a:t>between</a:t>
            </a:r>
            <a:r>
              <a:rPr lang="it-IT" dirty="0"/>
              <a:t> </a:t>
            </a:r>
            <a:r>
              <a:rPr lang="it-IT" dirty="0">
                <a:hlinkClick r:id="rId3" tooltip="Sovereign state"/>
              </a:rPr>
              <a:t>states</a:t>
            </a:r>
            <a:r>
              <a:rPr lang="it-IT" dirty="0"/>
              <a:t>. </a:t>
            </a:r>
            <a:r>
              <a:rPr lang="it-IT" dirty="0" err="1"/>
              <a:t>Known</a:t>
            </a:r>
            <a:r>
              <a:rPr lang="it-IT" dirty="0"/>
              <a:t> </a:t>
            </a:r>
            <a:r>
              <a:rPr lang="it-IT" dirty="0" err="1"/>
              <a:t>as</a:t>
            </a:r>
            <a:r>
              <a:rPr lang="it-IT" dirty="0"/>
              <a:t> the "</a:t>
            </a:r>
            <a:r>
              <a:rPr lang="it-IT" dirty="0" err="1"/>
              <a:t>treaty</a:t>
            </a:r>
            <a:r>
              <a:rPr lang="it-IT" dirty="0"/>
              <a:t> on </a:t>
            </a:r>
            <a:r>
              <a:rPr lang="it-IT" dirty="0" err="1"/>
              <a:t>treaties</a:t>
            </a:r>
            <a:r>
              <a:rPr lang="it-IT" dirty="0"/>
              <a:t>", </a:t>
            </a:r>
            <a:r>
              <a:rPr lang="it-IT" dirty="0" err="1"/>
              <a:t>it</a:t>
            </a:r>
            <a:r>
              <a:rPr lang="it-IT" dirty="0"/>
              <a:t> </a:t>
            </a:r>
            <a:r>
              <a:rPr lang="it-IT" dirty="0" err="1"/>
              <a:t>establishes</a:t>
            </a:r>
            <a:r>
              <a:rPr lang="it-IT" dirty="0"/>
              <a:t> </a:t>
            </a:r>
            <a:r>
              <a:rPr lang="it-IT" dirty="0" err="1"/>
              <a:t>comprehensive</a:t>
            </a:r>
            <a:r>
              <a:rPr lang="it-IT" dirty="0"/>
              <a:t> </a:t>
            </a:r>
            <a:r>
              <a:rPr lang="it-IT" dirty="0" err="1"/>
              <a:t>rules</a:t>
            </a:r>
            <a:r>
              <a:rPr lang="it-IT" dirty="0"/>
              <a:t>, </a:t>
            </a:r>
            <a:r>
              <a:rPr lang="it-IT" dirty="0" err="1"/>
              <a:t>procedures</a:t>
            </a:r>
            <a:r>
              <a:rPr lang="it-IT" dirty="0"/>
              <a:t>, and </a:t>
            </a:r>
            <a:r>
              <a:rPr lang="it-IT" dirty="0" err="1"/>
              <a:t>guidelines</a:t>
            </a:r>
            <a:r>
              <a:rPr lang="it-IT" dirty="0"/>
              <a:t> for </a:t>
            </a:r>
            <a:r>
              <a:rPr lang="it-IT" dirty="0" err="1"/>
              <a:t>how</a:t>
            </a:r>
            <a:r>
              <a:rPr lang="it-IT" dirty="0"/>
              <a:t> </a:t>
            </a:r>
            <a:r>
              <a:rPr lang="it-IT" dirty="0" err="1"/>
              <a:t>treaties</a:t>
            </a:r>
            <a:r>
              <a:rPr lang="it-IT" dirty="0"/>
              <a:t> are </a:t>
            </a:r>
            <a:r>
              <a:rPr lang="it-IT" dirty="0" err="1"/>
              <a:t>defined</a:t>
            </a:r>
            <a:r>
              <a:rPr lang="it-IT" dirty="0"/>
              <a:t>, </a:t>
            </a:r>
            <a:r>
              <a:rPr lang="it-IT" dirty="0" err="1"/>
              <a:t>drafted</a:t>
            </a:r>
            <a:r>
              <a:rPr lang="it-IT" dirty="0"/>
              <a:t>, </a:t>
            </a:r>
            <a:r>
              <a:rPr lang="it-IT" dirty="0" err="1"/>
              <a:t>amended</a:t>
            </a:r>
            <a:r>
              <a:rPr lang="it-IT" dirty="0"/>
              <a:t>, </a:t>
            </a:r>
            <a:r>
              <a:rPr lang="it-IT" dirty="0" err="1"/>
              <a:t>interpreted</a:t>
            </a:r>
            <a:r>
              <a:rPr lang="it-IT" dirty="0"/>
              <a:t>, and </a:t>
            </a:r>
            <a:r>
              <a:rPr lang="it-IT" dirty="0" err="1"/>
              <a:t>generally</a:t>
            </a:r>
            <a:r>
              <a:rPr lang="it-IT" dirty="0"/>
              <a:t> operate. The VCLT </a:t>
            </a:r>
            <a:r>
              <a:rPr lang="it-IT" dirty="0" err="1"/>
              <a:t>is</a:t>
            </a:r>
            <a:r>
              <a:rPr lang="it-IT" dirty="0"/>
              <a:t> </a:t>
            </a:r>
            <a:r>
              <a:rPr lang="it-IT" dirty="0" err="1"/>
              <a:t>considered</a:t>
            </a:r>
            <a:r>
              <a:rPr lang="it-IT" dirty="0"/>
              <a:t> a </a:t>
            </a:r>
            <a:r>
              <a:rPr lang="it-IT" dirty="0" err="1"/>
              <a:t>codification</a:t>
            </a:r>
            <a:r>
              <a:rPr lang="it-IT" dirty="0"/>
              <a:t> of </a:t>
            </a:r>
            <a:r>
              <a:rPr lang="it-IT" dirty="0">
                <a:hlinkClick r:id="rId4" tooltip="Customary international law"/>
              </a:rPr>
              <a:t>customary international law</a:t>
            </a:r>
            <a:r>
              <a:rPr lang="it-IT" dirty="0"/>
              <a:t> and state </a:t>
            </a:r>
            <a:r>
              <a:rPr lang="it-IT" dirty="0" err="1"/>
              <a:t>practice</a:t>
            </a:r>
            <a:r>
              <a:rPr lang="it-IT" dirty="0"/>
              <a:t> </a:t>
            </a:r>
            <a:r>
              <a:rPr lang="it-IT" dirty="0" err="1"/>
              <a:t>concerning</a:t>
            </a:r>
            <a:r>
              <a:rPr lang="it-IT" dirty="0"/>
              <a:t> </a:t>
            </a:r>
            <a:r>
              <a:rPr lang="it-IT" dirty="0" err="1"/>
              <a:t>treaties</a:t>
            </a:r>
            <a:r>
              <a:rPr lang="it-IT" dirty="0"/>
              <a:t>.</a:t>
            </a:r>
          </a:p>
          <a:p>
            <a:endParaRPr lang="it-IT" dirty="0"/>
          </a:p>
        </p:txBody>
      </p:sp>
    </p:spTree>
    <p:extLst>
      <p:ext uri="{BB962C8B-B14F-4D97-AF65-F5344CB8AC3E}">
        <p14:creationId xmlns:p14="http://schemas.microsoft.com/office/powerpoint/2010/main" val="37902803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Treaties</a:t>
            </a:r>
            <a:r>
              <a:rPr lang="it-IT" dirty="0"/>
              <a:t> and </a:t>
            </a:r>
            <a:r>
              <a:rPr lang="it-IT" dirty="0" err="1"/>
              <a:t>Conventions</a:t>
            </a:r>
            <a:endParaRPr lang="it-IT" dirty="0"/>
          </a:p>
        </p:txBody>
      </p:sp>
      <p:sp>
        <p:nvSpPr>
          <p:cNvPr id="3" name="Segnaposto contenuto 2"/>
          <p:cNvSpPr>
            <a:spLocks noGrp="1"/>
          </p:cNvSpPr>
          <p:nvPr>
            <p:ph idx="1"/>
          </p:nvPr>
        </p:nvSpPr>
        <p:spPr/>
        <p:txBody>
          <a:bodyPr>
            <a:normAutofit lnSpcReduction="10000"/>
          </a:bodyPr>
          <a:lstStyle/>
          <a:p>
            <a:endParaRPr lang="it-IT" dirty="0"/>
          </a:p>
          <a:p>
            <a:r>
              <a:rPr lang="it-IT" dirty="0"/>
              <a:t>The Convention </a:t>
            </a:r>
            <a:r>
              <a:rPr lang="it-IT" dirty="0" err="1"/>
              <a:t>was</a:t>
            </a:r>
            <a:r>
              <a:rPr lang="it-IT" dirty="0"/>
              <a:t> </a:t>
            </a:r>
            <a:r>
              <a:rPr lang="it-IT" dirty="0" err="1"/>
              <a:t>adopted</a:t>
            </a:r>
            <a:r>
              <a:rPr lang="it-IT" dirty="0"/>
              <a:t> and </a:t>
            </a:r>
            <a:r>
              <a:rPr lang="it-IT" dirty="0" err="1"/>
              <a:t>opened</a:t>
            </a:r>
            <a:r>
              <a:rPr lang="it-IT" dirty="0"/>
              <a:t> to </a:t>
            </a:r>
            <a:r>
              <a:rPr lang="it-IT" dirty="0" err="1"/>
              <a:t>signature</a:t>
            </a:r>
            <a:r>
              <a:rPr lang="it-IT" dirty="0"/>
              <a:t> on 23 </a:t>
            </a:r>
            <a:r>
              <a:rPr lang="it-IT" dirty="0" err="1"/>
              <a:t>May</a:t>
            </a:r>
            <a:r>
              <a:rPr lang="it-IT" dirty="0"/>
              <a:t> 1969,</a:t>
            </a:r>
            <a:r>
              <a:rPr lang="it-IT" baseline="30000" dirty="0"/>
              <a:t> </a:t>
            </a:r>
            <a:r>
              <a:rPr lang="it-IT" dirty="0"/>
              <a:t>and </a:t>
            </a:r>
            <a:r>
              <a:rPr lang="it-IT" dirty="0" err="1"/>
              <a:t>entered</a:t>
            </a:r>
            <a:r>
              <a:rPr lang="it-IT" dirty="0"/>
              <a:t> </a:t>
            </a:r>
            <a:r>
              <a:rPr lang="it-IT" dirty="0" err="1"/>
              <a:t>into</a:t>
            </a:r>
            <a:r>
              <a:rPr lang="it-IT" dirty="0"/>
              <a:t> force on 27 </a:t>
            </a:r>
            <a:r>
              <a:rPr lang="it-IT" dirty="0" err="1"/>
              <a:t>January</a:t>
            </a:r>
            <a:r>
              <a:rPr lang="it-IT" dirty="0"/>
              <a:t> 1980.</a:t>
            </a:r>
            <a:r>
              <a:rPr lang="it-IT" baseline="30000" dirty="0"/>
              <a:t> </a:t>
            </a:r>
            <a:r>
              <a:rPr lang="it-IT" dirty="0" err="1"/>
              <a:t>It</a:t>
            </a:r>
            <a:r>
              <a:rPr lang="it-IT" dirty="0"/>
              <a:t> </a:t>
            </a:r>
            <a:r>
              <a:rPr lang="it-IT" dirty="0" err="1"/>
              <a:t>has</a:t>
            </a:r>
            <a:r>
              <a:rPr lang="it-IT" dirty="0"/>
              <a:t> </a:t>
            </a:r>
            <a:r>
              <a:rPr lang="it-IT" dirty="0" err="1"/>
              <a:t>been</a:t>
            </a:r>
            <a:r>
              <a:rPr lang="it-IT" dirty="0"/>
              <a:t> </a:t>
            </a:r>
            <a:r>
              <a:rPr lang="it-IT" dirty="0" err="1"/>
              <a:t>ratified</a:t>
            </a:r>
            <a:r>
              <a:rPr lang="it-IT" dirty="0"/>
              <a:t> by 116 </a:t>
            </a:r>
            <a:r>
              <a:rPr lang="it-IT" dirty="0">
                <a:hlinkClick r:id="rId2" tooltip="Sovereign state"/>
              </a:rPr>
              <a:t>states</a:t>
            </a:r>
            <a:r>
              <a:rPr lang="it-IT" dirty="0"/>
              <a:t> </a:t>
            </a:r>
            <a:r>
              <a:rPr lang="it-IT" dirty="0" err="1"/>
              <a:t>as</a:t>
            </a:r>
            <a:r>
              <a:rPr lang="it-IT" dirty="0"/>
              <a:t> of </a:t>
            </a:r>
            <a:r>
              <a:rPr lang="it-IT" dirty="0" err="1"/>
              <a:t>January</a:t>
            </a:r>
            <a:r>
              <a:rPr lang="it-IT" dirty="0"/>
              <a:t> 2018.</a:t>
            </a:r>
            <a:r>
              <a:rPr lang="it-IT" baseline="30000" dirty="0"/>
              <a:t> </a:t>
            </a:r>
            <a:r>
              <a:rPr lang="it-IT" dirty="0"/>
              <a:t>Some non-</a:t>
            </a:r>
            <a:r>
              <a:rPr lang="it-IT" dirty="0" err="1"/>
              <a:t>ratifying</a:t>
            </a:r>
            <a:r>
              <a:rPr lang="it-IT" dirty="0"/>
              <a:t> parties, </a:t>
            </a:r>
            <a:r>
              <a:rPr lang="it-IT" dirty="0" err="1"/>
              <a:t>such</a:t>
            </a:r>
            <a:r>
              <a:rPr lang="it-IT" dirty="0"/>
              <a:t> </a:t>
            </a:r>
            <a:r>
              <a:rPr lang="it-IT" dirty="0" err="1"/>
              <a:t>as</a:t>
            </a:r>
            <a:r>
              <a:rPr lang="it-IT" dirty="0"/>
              <a:t> the </a:t>
            </a:r>
            <a:r>
              <a:rPr lang="it-IT" dirty="0">
                <a:hlinkClick r:id="rId3" tooltip="United States"/>
              </a:rPr>
              <a:t>United States</a:t>
            </a:r>
            <a:r>
              <a:rPr lang="it-IT" dirty="0"/>
              <a:t>, </a:t>
            </a:r>
            <a:r>
              <a:rPr lang="it-IT" dirty="0" err="1"/>
              <a:t>recognize</a:t>
            </a:r>
            <a:r>
              <a:rPr lang="it-IT" dirty="0"/>
              <a:t> </a:t>
            </a:r>
            <a:r>
              <a:rPr lang="it-IT" dirty="0" err="1"/>
              <a:t>parts</a:t>
            </a:r>
            <a:r>
              <a:rPr lang="it-IT" dirty="0"/>
              <a:t> of </a:t>
            </a:r>
            <a:r>
              <a:rPr lang="it-IT" dirty="0" err="1"/>
              <a:t>it</a:t>
            </a:r>
            <a:r>
              <a:rPr lang="it-IT" dirty="0"/>
              <a:t> </a:t>
            </a:r>
            <a:r>
              <a:rPr lang="it-IT" dirty="0" err="1"/>
              <a:t>as</a:t>
            </a:r>
            <a:r>
              <a:rPr lang="it-IT" dirty="0"/>
              <a:t> a </a:t>
            </a:r>
            <a:r>
              <a:rPr lang="it-IT" dirty="0" err="1"/>
              <a:t>restatement</a:t>
            </a:r>
            <a:r>
              <a:rPr lang="it-IT" dirty="0"/>
              <a:t> of </a:t>
            </a:r>
            <a:r>
              <a:rPr lang="it-IT" dirty="0">
                <a:hlinkClick r:id="rId4" tooltip="Customary law"/>
              </a:rPr>
              <a:t>customary law</a:t>
            </a:r>
            <a:r>
              <a:rPr lang="it-IT" dirty="0"/>
              <a:t> and </a:t>
            </a:r>
            <a:r>
              <a:rPr lang="it-IT" dirty="0" err="1"/>
              <a:t>binding</a:t>
            </a:r>
            <a:r>
              <a:rPr lang="it-IT" dirty="0"/>
              <a:t> </a:t>
            </a:r>
            <a:r>
              <a:rPr lang="it-IT" dirty="0" err="1"/>
              <a:t>upon</a:t>
            </a:r>
            <a:r>
              <a:rPr lang="it-IT" dirty="0"/>
              <a:t> </a:t>
            </a:r>
            <a:r>
              <a:rPr lang="it-IT" dirty="0" err="1"/>
              <a:t>them</a:t>
            </a:r>
            <a:r>
              <a:rPr lang="it-IT" dirty="0"/>
              <a:t> </a:t>
            </a:r>
            <a:r>
              <a:rPr lang="it-IT" dirty="0" err="1"/>
              <a:t>as</a:t>
            </a:r>
            <a:r>
              <a:rPr lang="it-IT" dirty="0"/>
              <a:t> </a:t>
            </a:r>
            <a:r>
              <a:rPr lang="it-IT" dirty="0" err="1"/>
              <a:t>such</a:t>
            </a:r>
            <a:r>
              <a:rPr lang="it-IT" dirty="0"/>
              <a:t>.</a:t>
            </a:r>
          </a:p>
          <a:p>
            <a:endParaRPr lang="it-IT" dirty="0"/>
          </a:p>
        </p:txBody>
      </p:sp>
    </p:spTree>
    <p:extLst>
      <p:ext uri="{BB962C8B-B14F-4D97-AF65-F5344CB8AC3E}">
        <p14:creationId xmlns:p14="http://schemas.microsoft.com/office/powerpoint/2010/main" val="33850389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Treaties</a:t>
            </a:r>
            <a:r>
              <a:rPr lang="it-IT" dirty="0"/>
              <a:t> and </a:t>
            </a:r>
            <a:r>
              <a:rPr lang="it-IT" dirty="0" err="1"/>
              <a:t>Conventions</a:t>
            </a:r>
            <a:endParaRPr lang="it-IT" dirty="0"/>
          </a:p>
        </p:txBody>
      </p:sp>
      <p:sp>
        <p:nvSpPr>
          <p:cNvPr id="3" name="Segnaposto contenuto 2"/>
          <p:cNvSpPr>
            <a:spLocks noGrp="1"/>
          </p:cNvSpPr>
          <p:nvPr>
            <p:ph idx="1"/>
          </p:nvPr>
        </p:nvSpPr>
        <p:spPr/>
        <p:txBody>
          <a:bodyPr/>
          <a:lstStyle/>
          <a:p>
            <a:r>
              <a:rPr lang="it-IT" dirty="0" err="1"/>
              <a:t>Negotiation</a:t>
            </a:r>
            <a:endParaRPr lang="it-IT" dirty="0"/>
          </a:p>
          <a:p>
            <a:r>
              <a:rPr lang="it-IT" dirty="0"/>
              <a:t>Subscription</a:t>
            </a:r>
          </a:p>
          <a:p>
            <a:r>
              <a:rPr lang="it-IT" dirty="0" err="1"/>
              <a:t>Ratification</a:t>
            </a:r>
            <a:endParaRPr lang="it-IT" dirty="0"/>
          </a:p>
        </p:txBody>
      </p:sp>
    </p:spTree>
    <p:extLst>
      <p:ext uri="{BB962C8B-B14F-4D97-AF65-F5344CB8AC3E}">
        <p14:creationId xmlns:p14="http://schemas.microsoft.com/office/powerpoint/2010/main" val="30824506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EU </a:t>
            </a:r>
            <a:r>
              <a:rPr lang="it-IT" dirty="0" err="1"/>
              <a:t>politics</a:t>
            </a:r>
            <a:r>
              <a:rPr lang="it-IT" dirty="0"/>
              <a:t> and the </a:t>
            </a:r>
            <a:r>
              <a:rPr lang="it-IT" dirty="0" err="1"/>
              <a:t>Principles</a:t>
            </a:r>
            <a:r>
              <a:rPr lang="it-IT" dirty="0"/>
              <a:t> of </a:t>
            </a:r>
            <a:r>
              <a:rPr lang="it-IT" dirty="0" err="1"/>
              <a:t>international</a:t>
            </a:r>
            <a:r>
              <a:rPr lang="it-IT" dirty="0"/>
              <a:t> </a:t>
            </a:r>
            <a:r>
              <a:rPr lang="it-IT" dirty="0" err="1"/>
              <a:t>environmental</a:t>
            </a:r>
            <a:r>
              <a:rPr lang="it-IT" dirty="0"/>
              <a:t> law</a:t>
            </a:r>
          </a:p>
        </p:txBody>
      </p:sp>
      <p:sp>
        <p:nvSpPr>
          <p:cNvPr id="3" name="Segnaposto contenuto 2"/>
          <p:cNvSpPr>
            <a:spLocks noGrp="1"/>
          </p:cNvSpPr>
          <p:nvPr>
            <p:ph idx="1"/>
          </p:nvPr>
        </p:nvSpPr>
        <p:spPr/>
        <p:txBody>
          <a:bodyPr/>
          <a:lstStyle/>
          <a:p>
            <a:r>
              <a:rPr lang="it-IT" dirty="0"/>
              <a:t>UN Convention, </a:t>
            </a:r>
            <a:r>
              <a:rPr lang="it-IT" dirty="0" err="1"/>
              <a:t>Stockholm</a:t>
            </a:r>
            <a:r>
              <a:rPr lang="it-IT" dirty="0"/>
              <a:t> 16 </a:t>
            </a:r>
            <a:r>
              <a:rPr lang="it-IT" dirty="0" err="1"/>
              <a:t>June</a:t>
            </a:r>
            <a:r>
              <a:rPr lang="it-IT" dirty="0"/>
              <a:t> 1972;</a:t>
            </a:r>
          </a:p>
          <a:p>
            <a:pPr marL="0" indent="0">
              <a:buNone/>
            </a:pPr>
            <a:endParaRPr lang="it-IT" dirty="0"/>
          </a:p>
          <a:p>
            <a:r>
              <a:rPr lang="it-IT" dirty="0"/>
              <a:t>22 </a:t>
            </a:r>
            <a:r>
              <a:rPr lang="it-IT" dirty="0" err="1"/>
              <a:t>June</a:t>
            </a:r>
            <a:r>
              <a:rPr lang="it-IT" dirty="0"/>
              <a:t> 1973: first joint </a:t>
            </a:r>
            <a:r>
              <a:rPr lang="it-IT" dirty="0" err="1"/>
              <a:t>action</a:t>
            </a:r>
            <a:r>
              <a:rPr lang="it-IT" dirty="0"/>
              <a:t> </a:t>
            </a:r>
            <a:r>
              <a:rPr lang="it-IT" dirty="0" err="1"/>
              <a:t>programme</a:t>
            </a:r>
            <a:r>
              <a:rPr lang="it-IT" dirty="0"/>
              <a:t> in </a:t>
            </a:r>
            <a:r>
              <a:rPr lang="it-IT" dirty="0" err="1"/>
              <a:t>environmental</a:t>
            </a:r>
            <a:r>
              <a:rPr lang="it-IT" dirty="0"/>
              <a:t> </a:t>
            </a:r>
            <a:r>
              <a:rPr lang="it-IT" dirty="0" err="1"/>
              <a:t>politics</a:t>
            </a:r>
            <a:r>
              <a:rPr lang="it-IT" dirty="0"/>
              <a:t>;</a:t>
            </a:r>
          </a:p>
          <a:p>
            <a:endParaRPr lang="it-IT" dirty="0"/>
          </a:p>
          <a:p>
            <a:endParaRPr lang="it-IT" dirty="0"/>
          </a:p>
          <a:p>
            <a:endParaRPr lang="it-IT" dirty="0"/>
          </a:p>
          <a:p>
            <a:endParaRPr lang="it-IT" dirty="0"/>
          </a:p>
        </p:txBody>
      </p:sp>
    </p:spTree>
    <p:extLst>
      <p:ext uri="{BB962C8B-B14F-4D97-AF65-F5344CB8AC3E}">
        <p14:creationId xmlns:p14="http://schemas.microsoft.com/office/powerpoint/2010/main" val="30889833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EU </a:t>
            </a:r>
            <a:r>
              <a:rPr lang="it-IT" dirty="0" err="1"/>
              <a:t>politics</a:t>
            </a:r>
            <a:r>
              <a:rPr lang="it-IT" dirty="0"/>
              <a:t> and the </a:t>
            </a:r>
            <a:r>
              <a:rPr lang="it-IT" dirty="0" err="1"/>
              <a:t>Principles</a:t>
            </a:r>
            <a:r>
              <a:rPr lang="it-IT" dirty="0"/>
              <a:t> of </a:t>
            </a:r>
            <a:r>
              <a:rPr lang="it-IT" dirty="0" err="1"/>
              <a:t>international</a:t>
            </a:r>
            <a:r>
              <a:rPr lang="it-IT" dirty="0"/>
              <a:t> </a:t>
            </a:r>
            <a:r>
              <a:rPr lang="it-IT" dirty="0" err="1"/>
              <a:t>environmental</a:t>
            </a:r>
            <a:r>
              <a:rPr lang="it-IT" dirty="0"/>
              <a:t> law</a:t>
            </a:r>
          </a:p>
        </p:txBody>
      </p:sp>
      <p:sp>
        <p:nvSpPr>
          <p:cNvPr id="3" name="Segnaposto contenuto 2"/>
          <p:cNvSpPr>
            <a:spLocks noGrp="1"/>
          </p:cNvSpPr>
          <p:nvPr>
            <p:ph idx="1"/>
          </p:nvPr>
        </p:nvSpPr>
        <p:spPr/>
        <p:txBody>
          <a:bodyPr/>
          <a:lstStyle/>
          <a:p>
            <a:r>
              <a:rPr lang="it-IT" dirty="0"/>
              <a:t>1987: </a:t>
            </a:r>
            <a:r>
              <a:rPr lang="it-IT" dirty="0" err="1"/>
              <a:t>modification</a:t>
            </a:r>
            <a:r>
              <a:rPr lang="it-IT" dirty="0"/>
              <a:t> of the EEC </a:t>
            </a:r>
            <a:r>
              <a:rPr lang="it-IT" dirty="0" err="1"/>
              <a:t>Treaty</a:t>
            </a:r>
            <a:r>
              <a:rPr lang="it-IT" dirty="0"/>
              <a:t>: </a:t>
            </a:r>
            <a:r>
              <a:rPr lang="it-IT" dirty="0" err="1"/>
              <a:t>specific</a:t>
            </a:r>
            <a:r>
              <a:rPr lang="it-IT" dirty="0"/>
              <a:t> </a:t>
            </a:r>
            <a:r>
              <a:rPr lang="it-IT" dirty="0" err="1"/>
              <a:t>competences</a:t>
            </a:r>
            <a:r>
              <a:rPr lang="it-IT" dirty="0"/>
              <a:t> to the </a:t>
            </a:r>
            <a:r>
              <a:rPr lang="it-IT" dirty="0" err="1"/>
              <a:t>European</a:t>
            </a:r>
            <a:r>
              <a:rPr lang="it-IT" dirty="0"/>
              <a:t> Union </a:t>
            </a:r>
            <a:r>
              <a:rPr lang="it-IT" dirty="0" err="1"/>
              <a:t>relating</a:t>
            </a:r>
            <a:r>
              <a:rPr lang="it-IT" dirty="0"/>
              <a:t> to </a:t>
            </a:r>
            <a:r>
              <a:rPr lang="it-IT" dirty="0" err="1"/>
              <a:t>environmental</a:t>
            </a:r>
            <a:r>
              <a:rPr lang="it-IT" dirty="0"/>
              <a:t> </a:t>
            </a:r>
            <a:r>
              <a:rPr lang="it-IT" dirty="0" err="1"/>
              <a:t>protection</a:t>
            </a:r>
            <a:r>
              <a:rPr lang="it-IT" dirty="0"/>
              <a:t>:</a:t>
            </a:r>
          </a:p>
          <a:p>
            <a:endParaRPr lang="it-IT" dirty="0"/>
          </a:p>
          <a:p>
            <a:pPr lvl="1"/>
            <a:r>
              <a:rPr lang="it-IT" dirty="0"/>
              <a:t>Art. 130R: EU </a:t>
            </a:r>
            <a:r>
              <a:rPr lang="it-IT" dirty="0" err="1"/>
              <a:t>Environmental</a:t>
            </a:r>
            <a:r>
              <a:rPr lang="it-IT" dirty="0"/>
              <a:t> </a:t>
            </a:r>
            <a:r>
              <a:rPr lang="it-IT" dirty="0" err="1"/>
              <a:t>Politics</a:t>
            </a:r>
            <a:r>
              <a:rPr lang="it-IT" dirty="0"/>
              <a:t>;</a:t>
            </a:r>
          </a:p>
          <a:p>
            <a:pPr lvl="1"/>
            <a:r>
              <a:rPr lang="it-IT" dirty="0"/>
              <a:t>Art. 130S: </a:t>
            </a:r>
            <a:r>
              <a:rPr lang="it-IT" dirty="0" err="1"/>
              <a:t>legal</a:t>
            </a:r>
            <a:r>
              <a:rPr lang="it-IT" dirty="0"/>
              <a:t> </a:t>
            </a:r>
            <a:r>
              <a:rPr lang="it-IT" dirty="0" err="1"/>
              <a:t>basis</a:t>
            </a:r>
            <a:r>
              <a:rPr lang="it-IT" dirty="0"/>
              <a:t>;</a:t>
            </a:r>
          </a:p>
          <a:p>
            <a:pPr lvl="1"/>
            <a:r>
              <a:rPr lang="it-IT" dirty="0"/>
              <a:t>Art. 130 T: </a:t>
            </a:r>
            <a:r>
              <a:rPr lang="it-IT" dirty="0" err="1"/>
              <a:t>intensified</a:t>
            </a:r>
            <a:r>
              <a:rPr lang="it-IT" dirty="0"/>
              <a:t> State </a:t>
            </a:r>
            <a:r>
              <a:rPr lang="it-IT" dirty="0" err="1"/>
              <a:t>protection</a:t>
            </a:r>
            <a:r>
              <a:rPr lang="it-IT" dirty="0"/>
              <a:t> in </a:t>
            </a:r>
            <a:r>
              <a:rPr lang="it-IT" dirty="0" err="1"/>
              <a:t>environmental</a:t>
            </a:r>
            <a:r>
              <a:rPr lang="it-IT" dirty="0"/>
              <a:t> law </a:t>
            </a:r>
            <a:r>
              <a:rPr lang="it-IT" dirty="0" err="1"/>
              <a:t>issues</a:t>
            </a:r>
            <a:r>
              <a:rPr lang="it-IT" dirty="0"/>
              <a:t>;</a:t>
            </a:r>
          </a:p>
          <a:p>
            <a:endParaRPr lang="it-IT" dirty="0"/>
          </a:p>
          <a:p>
            <a:endParaRPr lang="it-IT" dirty="0"/>
          </a:p>
          <a:p>
            <a:endParaRPr lang="it-IT" dirty="0"/>
          </a:p>
        </p:txBody>
      </p:sp>
    </p:spTree>
    <p:extLst>
      <p:ext uri="{BB962C8B-B14F-4D97-AF65-F5344CB8AC3E}">
        <p14:creationId xmlns:p14="http://schemas.microsoft.com/office/powerpoint/2010/main" val="39093518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err="1"/>
              <a:t>Principles</a:t>
            </a:r>
            <a:r>
              <a:rPr lang="it-IT" dirty="0"/>
              <a:t> of EU </a:t>
            </a:r>
            <a:r>
              <a:rPr lang="it-IT" dirty="0" err="1"/>
              <a:t>Environmental</a:t>
            </a:r>
            <a:r>
              <a:rPr lang="it-IT" dirty="0"/>
              <a:t> Law</a:t>
            </a:r>
          </a:p>
        </p:txBody>
      </p:sp>
      <p:sp>
        <p:nvSpPr>
          <p:cNvPr id="3" name="Segnaposto contenuto 2"/>
          <p:cNvSpPr>
            <a:spLocks noGrp="1"/>
          </p:cNvSpPr>
          <p:nvPr>
            <p:ph idx="1"/>
          </p:nvPr>
        </p:nvSpPr>
        <p:spPr/>
        <p:txBody>
          <a:bodyPr/>
          <a:lstStyle/>
          <a:p>
            <a:r>
              <a:rPr lang="it-IT" dirty="0"/>
              <a:t>Art. 191 TFEU, art. 11 TFEU</a:t>
            </a:r>
          </a:p>
          <a:p>
            <a:endParaRPr lang="it-IT" dirty="0"/>
          </a:p>
          <a:p>
            <a:pPr lvl="1"/>
            <a:r>
              <a:rPr lang="it-IT" dirty="0" err="1"/>
              <a:t>Principle</a:t>
            </a:r>
            <a:r>
              <a:rPr lang="it-IT" dirty="0"/>
              <a:t> of the </a:t>
            </a:r>
            <a:r>
              <a:rPr lang="it-IT" dirty="0" err="1"/>
              <a:t>sustainable</a:t>
            </a:r>
            <a:r>
              <a:rPr lang="it-IT" dirty="0"/>
              <a:t> </a:t>
            </a:r>
            <a:r>
              <a:rPr lang="it-IT" dirty="0" err="1"/>
              <a:t>development</a:t>
            </a:r>
            <a:r>
              <a:rPr lang="it-IT" dirty="0"/>
              <a:t>: </a:t>
            </a:r>
            <a:r>
              <a:rPr lang="it-IT" dirty="0" err="1"/>
              <a:t>founding</a:t>
            </a:r>
            <a:r>
              <a:rPr lang="it-IT" dirty="0"/>
              <a:t> </a:t>
            </a:r>
            <a:r>
              <a:rPr lang="it-IT" dirty="0" err="1"/>
              <a:t>principle</a:t>
            </a:r>
            <a:r>
              <a:rPr lang="it-IT" dirty="0"/>
              <a:t> of the </a:t>
            </a:r>
            <a:r>
              <a:rPr lang="it-IT" dirty="0" err="1"/>
              <a:t>European</a:t>
            </a:r>
            <a:r>
              <a:rPr lang="it-IT" dirty="0"/>
              <a:t> Union (Art. 2 </a:t>
            </a:r>
            <a:r>
              <a:rPr lang="it-IT" dirty="0" err="1"/>
              <a:t>Treaty</a:t>
            </a:r>
            <a:r>
              <a:rPr lang="it-IT" dirty="0"/>
              <a:t> of the </a:t>
            </a:r>
            <a:r>
              <a:rPr lang="it-IT" dirty="0" err="1"/>
              <a:t>European</a:t>
            </a:r>
            <a:r>
              <a:rPr lang="it-IT" dirty="0"/>
              <a:t> Union)</a:t>
            </a:r>
          </a:p>
        </p:txBody>
      </p:sp>
    </p:spTree>
    <p:extLst>
      <p:ext uri="{BB962C8B-B14F-4D97-AF65-F5344CB8AC3E}">
        <p14:creationId xmlns:p14="http://schemas.microsoft.com/office/powerpoint/2010/main" val="25142165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Scope and </a:t>
            </a:r>
            <a:r>
              <a:rPr lang="it-IT" dirty="0" err="1"/>
              <a:t>Aims</a:t>
            </a:r>
            <a:r>
              <a:rPr lang="it-IT" dirty="0"/>
              <a:t> of the Course</a:t>
            </a:r>
          </a:p>
        </p:txBody>
      </p:sp>
      <p:sp>
        <p:nvSpPr>
          <p:cNvPr id="3" name="Segnaposto contenuto 2"/>
          <p:cNvSpPr>
            <a:spLocks noGrp="1"/>
          </p:cNvSpPr>
          <p:nvPr>
            <p:ph idx="1"/>
          </p:nvPr>
        </p:nvSpPr>
        <p:spPr/>
        <p:txBody>
          <a:bodyPr>
            <a:normAutofit fontScale="92500"/>
          </a:bodyPr>
          <a:lstStyle/>
          <a:p>
            <a:r>
              <a:rPr lang="it-IT" dirty="0" err="1"/>
              <a:t>Acquire</a:t>
            </a:r>
            <a:r>
              <a:rPr lang="it-IT" dirty="0"/>
              <a:t> </a:t>
            </a:r>
            <a:r>
              <a:rPr lang="it-IT" dirty="0" err="1"/>
              <a:t>basic</a:t>
            </a:r>
            <a:r>
              <a:rPr lang="it-IT" dirty="0"/>
              <a:t> </a:t>
            </a:r>
            <a:r>
              <a:rPr lang="it-IT" dirty="0" err="1"/>
              <a:t>legal</a:t>
            </a:r>
            <a:r>
              <a:rPr lang="it-IT" dirty="0"/>
              <a:t> </a:t>
            </a:r>
            <a:r>
              <a:rPr lang="it-IT" dirty="0" err="1"/>
              <a:t>skills</a:t>
            </a:r>
            <a:r>
              <a:rPr lang="it-IT" dirty="0"/>
              <a:t>: </a:t>
            </a:r>
            <a:r>
              <a:rPr lang="it-IT" dirty="0" err="1"/>
              <a:t>analyzing</a:t>
            </a:r>
            <a:r>
              <a:rPr lang="it-IT" dirty="0"/>
              <a:t> </a:t>
            </a:r>
            <a:r>
              <a:rPr lang="it-IT" dirty="0" err="1"/>
              <a:t>legislation</a:t>
            </a:r>
            <a:r>
              <a:rPr lang="it-IT" dirty="0"/>
              <a:t> and case law and </a:t>
            </a:r>
            <a:r>
              <a:rPr lang="it-IT" dirty="0" err="1"/>
              <a:t>applying</a:t>
            </a:r>
            <a:r>
              <a:rPr lang="it-IT" dirty="0"/>
              <a:t> the </a:t>
            </a:r>
            <a:r>
              <a:rPr lang="it-IT" dirty="0" err="1"/>
              <a:t>relevant</a:t>
            </a:r>
            <a:r>
              <a:rPr lang="it-IT" dirty="0"/>
              <a:t> </a:t>
            </a:r>
            <a:r>
              <a:rPr lang="it-IT" dirty="0" err="1"/>
              <a:t>legal</a:t>
            </a:r>
            <a:r>
              <a:rPr lang="it-IT" dirty="0"/>
              <a:t> </a:t>
            </a:r>
            <a:r>
              <a:rPr lang="it-IT" dirty="0" err="1"/>
              <a:t>rules</a:t>
            </a:r>
            <a:r>
              <a:rPr lang="it-IT" dirty="0"/>
              <a:t> to solve </a:t>
            </a:r>
            <a:r>
              <a:rPr lang="it-IT" dirty="0" err="1"/>
              <a:t>legal</a:t>
            </a:r>
            <a:r>
              <a:rPr lang="it-IT" dirty="0"/>
              <a:t> </a:t>
            </a:r>
            <a:r>
              <a:rPr lang="it-IT" dirty="0" err="1"/>
              <a:t>questions</a:t>
            </a:r>
            <a:br>
              <a:rPr lang="it-IT" dirty="0"/>
            </a:br>
            <a:endParaRPr lang="it-IT" dirty="0"/>
          </a:p>
          <a:p>
            <a:r>
              <a:rPr lang="it-IT" dirty="0" err="1"/>
              <a:t>Acquire</a:t>
            </a:r>
            <a:r>
              <a:rPr lang="it-IT" dirty="0"/>
              <a:t> </a:t>
            </a:r>
            <a:r>
              <a:rPr lang="it-IT" dirty="0" err="1"/>
              <a:t>knowledge</a:t>
            </a:r>
            <a:r>
              <a:rPr lang="it-IT" dirty="0"/>
              <a:t> of and </a:t>
            </a:r>
            <a:r>
              <a:rPr lang="it-IT" dirty="0" err="1"/>
              <a:t>insight</a:t>
            </a:r>
            <a:r>
              <a:rPr lang="it-IT" dirty="0"/>
              <a:t> in the </a:t>
            </a:r>
            <a:r>
              <a:rPr lang="it-IT" dirty="0" err="1"/>
              <a:t>structure</a:t>
            </a:r>
            <a:r>
              <a:rPr lang="it-IT" dirty="0"/>
              <a:t> and </a:t>
            </a:r>
            <a:r>
              <a:rPr lang="it-IT" dirty="0" err="1"/>
              <a:t>content</a:t>
            </a:r>
            <a:r>
              <a:rPr lang="it-IT" dirty="0"/>
              <a:t> of </a:t>
            </a:r>
            <a:r>
              <a:rPr lang="it-IT" dirty="0" err="1"/>
              <a:t>European</a:t>
            </a:r>
            <a:r>
              <a:rPr lang="it-IT" dirty="0"/>
              <a:t> </a:t>
            </a:r>
            <a:r>
              <a:rPr lang="it-IT" dirty="0" err="1"/>
              <a:t>Environmental</a:t>
            </a:r>
            <a:r>
              <a:rPr lang="it-IT" dirty="0"/>
              <a:t> Law and the </a:t>
            </a:r>
            <a:r>
              <a:rPr lang="it-IT" dirty="0" err="1"/>
              <a:t>interplay</a:t>
            </a:r>
            <a:r>
              <a:rPr lang="it-IT" dirty="0"/>
              <a:t> </a:t>
            </a:r>
            <a:r>
              <a:rPr lang="it-IT" dirty="0" err="1"/>
              <a:t>between</a:t>
            </a:r>
            <a:r>
              <a:rPr lang="it-IT" dirty="0"/>
              <a:t> </a:t>
            </a:r>
            <a:r>
              <a:rPr lang="it-IT" dirty="0" err="1"/>
              <a:t>international</a:t>
            </a:r>
            <a:r>
              <a:rPr lang="it-IT" dirty="0"/>
              <a:t>, </a:t>
            </a:r>
            <a:r>
              <a:rPr lang="it-IT" dirty="0" err="1"/>
              <a:t>European</a:t>
            </a:r>
            <a:r>
              <a:rPr lang="it-IT" dirty="0"/>
              <a:t> and </a:t>
            </a:r>
            <a:r>
              <a:rPr lang="it-IT" dirty="0" err="1"/>
              <a:t>national</a:t>
            </a:r>
            <a:r>
              <a:rPr lang="it-IT" dirty="0"/>
              <a:t> </a:t>
            </a:r>
            <a:r>
              <a:rPr lang="it-IT" dirty="0" err="1"/>
              <a:t>environmental</a:t>
            </a:r>
            <a:r>
              <a:rPr lang="it-IT" dirty="0"/>
              <a:t> law.</a:t>
            </a:r>
            <a:br>
              <a:rPr lang="it-IT" dirty="0"/>
            </a:br>
            <a:endParaRPr lang="it-IT" dirty="0"/>
          </a:p>
        </p:txBody>
      </p:sp>
    </p:spTree>
    <p:extLst>
      <p:ext uri="{BB962C8B-B14F-4D97-AF65-F5344CB8AC3E}">
        <p14:creationId xmlns:p14="http://schemas.microsoft.com/office/powerpoint/2010/main" val="22758494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Principles</a:t>
            </a:r>
            <a:r>
              <a:rPr lang="it-IT" dirty="0"/>
              <a:t> of EU </a:t>
            </a:r>
            <a:r>
              <a:rPr lang="it-IT" dirty="0" err="1"/>
              <a:t>Environmental</a:t>
            </a:r>
            <a:r>
              <a:rPr lang="it-IT" dirty="0"/>
              <a:t> Law</a:t>
            </a:r>
          </a:p>
        </p:txBody>
      </p:sp>
      <p:sp>
        <p:nvSpPr>
          <p:cNvPr id="3" name="Segnaposto contenuto 2"/>
          <p:cNvSpPr>
            <a:spLocks noGrp="1"/>
          </p:cNvSpPr>
          <p:nvPr>
            <p:ph idx="1"/>
          </p:nvPr>
        </p:nvSpPr>
        <p:spPr/>
        <p:txBody>
          <a:bodyPr>
            <a:normAutofit fontScale="85000" lnSpcReduction="20000"/>
          </a:bodyPr>
          <a:lstStyle/>
          <a:p>
            <a:pPr marL="0" indent="0">
              <a:buNone/>
            </a:pPr>
            <a:r>
              <a:rPr lang="it-IT" b="1" dirty="0" err="1"/>
              <a:t>Article</a:t>
            </a:r>
            <a:r>
              <a:rPr lang="it-IT" b="1" dirty="0"/>
              <a:t> 191 TFEU</a:t>
            </a:r>
          </a:p>
          <a:p>
            <a:pPr marL="0" indent="0">
              <a:buNone/>
            </a:pPr>
            <a:r>
              <a:rPr lang="it-IT" b="1" dirty="0"/>
              <a:t>(ex </a:t>
            </a:r>
            <a:r>
              <a:rPr lang="it-IT" b="1" dirty="0" err="1"/>
              <a:t>Article</a:t>
            </a:r>
            <a:r>
              <a:rPr lang="it-IT" b="1" dirty="0"/>
              <a:t> 174 TEC)</a:t>
            </a:r>
          </a:p>
          <a:p>
            <a:pPr marL="0" indent="0">
              <a:buNone/>
            </a:pPr>
            <a:r>
              <a:rPr lang="it-IT" dirty="0"/>
              <a:t>1. Union policy on the </a:t>
            </a:r>
            <a:r>
              <a:rPr lang="it-IT" dirty="0" err="1"/>
              <a:t>environment</a:t>
            </a:r>
            <a:r>
              <a:rPr lang="it-IT" dirty="0"/>
              <a:t> </a:t>
            </a:r>
            <a:r>
              <a:rPr lang="it-IT" dirty="0" err="1"/>
              <a:t>shall</a:t>
            </a:r>
            <a:r>
              <a:rPr lang="it-IT" dirty="0"/>
              <a:t> </a:t>
            </a:r>
            <a:r>
              <a:rPr lang="it-IT" dirty="0" err="1"/>
              <a:t>contribute</a:t>
            </a:r>
            <a:r>
              <a:rPr lang="it-IT" dirty="0"/>
              <a:t> to </a:t>
            </a:r>
            <a:r>
              <a:rPr lang="it-IT" dirty="0" err="1"/>
              <a:t>pursuit</a:t>
            </a:r>
            <a:r>
              <a:rPr lang="it-IT" dirty="0"/>
              <a:t> of the </a:t>
            </a:r>
            <a:r>
              <a:rPr lang="it-IT" dirty="0" err="1"/>
              <a:t>following</a:t>
            </a:r>
            <a:r>
              <a:rPr lang="it-IT" dirty="0"/>
              <a:t> </a:t>
            </a:r>
            <a:r>
              <a:rPr lang="it-IT" dirty="0" err="1"/>
              <a:t>objectives</a:t>
            </a:r>
            <a:r>
              <a:rPr lang="it-IT" dirty="0"/>
              <a:t>:</a:t>
            </a:r>
          </a:p>
          <a:p>
            <a:r>
              <a:rPr lang="it-IT" dirty="0"/>
              <a:t>- </a:t>
            </a:r>
            <a:r>
              <a:rPr lang="it-IT" dirty="0" err="1"/>
              <a:t>preserving</a:t>
            </a:r>
            <a:r>
              <a:rPr lang="it-IT" dirty="0"/>
              <a:t>, </a:t>
            </a:r>
            <a:r>
              <a:rPr lang="it-IT" dirty="0" err="1"/>
              <a:t>protecting</a:t>
            </a:r>
            <a:r>
              <a:rPr lang="it-IT" dirty="0"/>
              <a:t> and </a:t>
            </a:r>
            <a:r>
              <a:rPr lang="it-IT" dirty="0" err="1"/>
              <a:t>improving</a:t>
            </a:r>
            <a:r>
              <a:rPr lang="it-IT" dirty="0"/>
              <a:t> the </a:t>
            </a:r>
            <a:r>
              <a:rPr lang="it-IT" dirty="0" err="1"/>
              <a:t>quality</a:t>
            </a:r>
            <a:r>
              <a:rPr lang="it-IT" dirty="0"/>
              <a:t> of the </a:t>
            </a:r>
            <a:r>
              <a:rPr lang="it-IT" dirty="0" err="1"/>
              <a:t>environment</a:t>
            </a:r>
            <a:r>
              <a:rPr lang="it-IT" dirty="0"/>
              <a:t>,</a:t>
            </a:r>
          </a:p>
          <a:p>
            <a:r>
              <a:rPr lang="it-IT" dirty="0"/>
              <a:t>- </a:t>
            </a:r>
            <a:r>
              <a:rPr lang="it-IT" dirty="0" err="1"/>
              <a:t>protecting</a:t>
            </a:r>
            <a:r>
              <a:rPr lang="it-IT" dirty="0"/>
              <a:t> human </a:t>
            </a:r>
            <a:r>
              <a:rPr lang="it-IT" dirty="0" err="1"/>
              <a:t>health</a:t>
            </a:r>
            <a:r>
              <a:rPr lang="it-IT" dirty="0"/>
              <a:t>,</a:t>
            </a:r>
          </a:p>
          <a:p>
            <a:r>
              <a:rPr lang="it-IT" dirty="0"/>
              <a:t>- </a:t>
            </a:r>
            <a:r>
              <a:rPr lang="it-IT" dirty="0" err="1"/>
              <a:t>prudent</a:t>
            </a:r>
            <a:r>
              <a:rPr lang="it-IT" dirty="0"/>
              <a:t> and </a:t>
            </a:r>
            <a:r>
              <a:rPr lang="it-IT" dirty="0" err="1"/>
              <a:t>rational</a:t>
            </a:r>
            <a:r>
              <a:rPr lang="it-IT" dirty="0"/>
              <a:t> </a:t>
            </a:r>
            <a:r>
              <a:rPr lang="it-IT" dirty="0" err="1"/>
              <a:t>utilisation</a:t>
            </a:r>
            <a:r>
              <a:rPr lang="it-IT" dirty="0"/>
              <a:t> of </a:t>
            </a:r>
            <a:r>
              <a:rPr lang="it-IT" dirty="0" err="1"/>
              <a:t>natural</a:t>
            </a:r>
            <a:r>
              <a:rPr lang="it-IT" dirty="0"/>
              <a:t> </a:t>
            </a:r>
            <a:r>
              <a:rPr lang="it-IT" dirty="0" err="1"/>
              <a:t>resources</a:t>
            </a:r>
            <a:r>
              <a:rPr lang="it-IT" dirty="0"/>
              <a:t>,</a:t>
            </a:r>
          </a:p>
          <a:p>
            <a:r>
              <a:rPr lang="it-IT" dirty="0"/>
              <a:t>- </a:t>
            </a:r>
            <a:r>
              <a:rPr lang="it-IT" dirty="0" err="1"/>
              <a:t>promoting</a:t>
            </a:r>
            <a:r>
              <a:rPr lang="it-IT" dirty="0"/>
              <a:t> </a:t>
            </a:r>
            <a:r>
              <a:rPr lang="it-IT" dirty="0" err="1"/>
              <a:t>measures</a:t>
            </a:r>
            <a:r>
              <a:rPr lang="it-IT" dirty="0"/>
              <a:t> </a:t>
            </a:r>
            <a:r>
              <a:rPr lang="it-IT" dirty="0" err="1"/>
              <a:t>at</a:t>
            </a:r>
            <a:r>
              <a:rPr lang="it-IT" dirty="0"/>
              <a:t> </a:t>
            </a:r>
            <a:r>
              <a:rPr lang="it-IT" dirty="0" err="1"/>
              <a:t>international</a:t>
            </a:r>
            <a:r>
              <a:rPr lang="it-IT" dirty="0"/>
              <a:t> </a:t>
            </a:r>
            <a:r>
              <a:rPr lang="it-IT" dirty="0" err="1"/>
              <a:t>level</a:t>
            </a:r>
            <a:r>
              <a:rPr lang="it-IT" dirty="0"/>
              <a:t> to deal with </a:t>
            </a:r>
            <a:r>
              <a:rPr lang="it-IT" dirty="0" err="1"/>
              <a:t>regional</a:t>
            </a:r>
            <a:r>
              <a:rPr lang="it-IT" dirty="0"/>
              <a:t> or </a:t>
            </a:r>
            <a:r>
              <a:rPr lang="it-IT" dirty="0" err="1"/>
              <a:t>worldwide</a:t>
            </a:r>
            <a:r>
              <a:rPr lang="it-IT" dirty="0"/>
              <a:t> </a:t>
            </a:r>
            <a:r>
              <a:rPr lang="it-IT" dirty="0" err="1"/>
              <a:t>environmental</a:t>
            </a:r>
            <a:r>
              <a:rPr lang="it-IT" dirty="0"/>
              <a:t> </a:t>
            </a:r>
            <a:r>
              <a:rPr lang="it-IT" dirty="0" err="1"/>
              <a:t>problems</a:t>
            </a:r>
            <a:r>
              <a:rPr lang="it-IT" dirty="0"/>
              <a:t>, and in </a:t>
            </a:r>
            <a:r>
              <a:rPr lang="it-IT" dirty="0" err="1"/>
              <a:t>particular</a:t>
            </a:r>
            <a:r>
              <a:rPr lang="it-IT" dirty="0"/>
              <a:t> </a:t>
            </a:r>
            <a:r>
              <a:rPr lang="it-IT" dirty="0" err="1"/>
              <a:t>combating</a:t>
            </a:r>
            <a:r>
              <a:rPr lang="it-IT" dirty="0"/>
              <a:t> </a:t>
            </a:r>
            <a:r>
              <a:rPr lang="it-IT" dirty="0" err="1"/>
              <a:t>climate</a:t>
            </a:r>
            <a:r>
              <a:rPr lang="it-IT" dirty="0"/>
              <a:t> </a:t>
            </a:r>
            <a:r>
              <a:rPr lang="it-IT" dirty="0" err="1"/>
              <a:t>change</a:t>
            </a:r>
            <a:r>
              <a:rPr lang="it-IT" dirty="0"/>
              <a:t>.</a:t>
            </a:r>
          </a:p>
        </p:txBody>
      </p:sp>
    </p:spTree>
    <p:extLst>
      <p:ext uri="{BB962C8B-B14F-4D97-AF65-F5344CB8AC3E}">
        <p14:creationId xmlns:p14="http://schemas.microsoft.com/office/powerpoint/2010/main" val="9410219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Principles</a:t>
            </a:r>
            <a:r>
              <a:rPr lang="it-IT" dirty="0"/>
              <a:t> of EU </a:t>
            </a:r>
            <a:r>
              <a:rPr lang="it-IT" dirty="0" err="1"/>
              <a:t>Environmental</a:t>
            </a:r>
            <a:r>
              <a:rPr lang="it-IT" dirty="0"/>
              <a:t> Law</a:t>
            </a:r>
          </a:p>
        </p:txBody>
      </p:sp>
      <p:sp>
        <p:nvSpPr>
          <p:cNvPr id="3" name="Segnaposto contenuto 2"/>
          <p:cNvSpPr>
            <a:spLocks noGrp="1"/>
          </p:cNvSpPr>
          <p:nvPr>
            <p:ph idx="1"/>
          </p:nvPr>
        </p:nvSpPr>
        <p:spPr/>
        <p:txBody>
          <a:bodyPr>
            <a:normAutofit fontScale="77500" lnSpcReduction="20000"/>
          </a:bodyPr>
          <a:lstStyle/>
          <a:p>
            <a:r>
              <a:rPr lang="it-IT" dirty="0"/>
              <a:t>2. Union policy on the </a:t>
            </a:r>
            <a:r>
              <a:rPr lang="it-IT" dirty="0" err="1"/>
              <a:t>environment</a:t>
            </a:r>
            <a:r>
              <a:rPr lang="it-IT" dirty="0"/>
              <a:t> </a:t>
            </a:r>
            <a:r>
              <a:rPr lang="it-IT" dirty="0" err="1"/>
              <a:t>shall</a:t>
            </a:r>
            <a:r>
              <a:rPr lang="it-IT" dirty="0"/>
              <a:t> </a:t>
            </a:r>
            <a:r>
              <a:rPr lang="it-IT" dirty="0" err="1"/>
              <a:t>aim</a:t>
            </a:r>
            <a:r>
              <a:rPr lang="it-IT" dirty="0"/>
              <a:t> </a:t>
            </a:r>
            <a:r>
              <a:rPr lang="it-IT" dirty="0" err="1"/>
              <a:t>at</a:t>
            </a:r>
            <a:r>
              <a:rPr lang="it-IT" dirty="0"/>
              <a:t> a high </a:t>
            </a:r>
            <a:r>
              <a:rPr lang="it-IT" dirty="0" err="1"/>
              <a:t>level</a:t>
            </a:r>
            <a:r>
              <a:rPr lang="it-IT" dirty="0"/>
              <a:t> of </a:t>
            </a:r>
            <a:r>
              <a:rPr lang="it-IT" dirty="0" err="1"/>
              <a:t>protection</a:t>
            </a:r>
            <a:r>
              <a:rPr lang="it-IT" dirty="0"/>
              <a:t> </a:t>
            </a:r>
            <a:r>
              <a:rPr lang="it-IT" dirty="0" err="1"/>
              <a:t>taking</a:t>
            </a:r>
            <a:r>
              <a:rPr lang="it-IT" dirty="0"/>
              <a:t> </a:t>
            </a:r>
            <a:r>
              <a:rPr lang="it-IT" dirty="0" err="1"/>
              <a:t>into</a:t>
            </a:r>
            <a:r>
              <a:rPr lang="it-IT" dirty="0"/>
              <a:t> account the </a:t>
            </a:r>
            <a:r>
              <a:rPr lang="it-IT" dirty="0" err="1"/>
              <a:t>diversity</a:t>
            </a:r>
            <a:r>
              <a:rPr lang="it-IT" dirty="0"/>
              <a:t> of </a:t>
            </a:r>
            <a:r>
              <a:rPr lang="it-IT" dirty="0" err="1"/>
              <a:t>situations</a:t>
            </a:r>
            <a:r>
              <a:rPr lang="it-IT" dirty="0"/>
              <a:t> in the </a:t>
            </a:r>
            <a:r>
              <a:rPr lang="it-IT" dirty="0" err="1"/>
              <a:t>various</a:t>
            </a:r>
            <a:r>
              <a:rPr lang="it-IT" dirty="0"/>
              <a:t> </a:t>
            </a:r>
            <a:r>
              <a:rPr lang="it-IT" dirty="0" err="1"/>
              <a:t>regions</a:t>
            </a:r>
            <a:r>
              <a:rPr lang="it-IT" dirty="0"/>
              <a:t> of the Union. </a:t>
            </a:r>
            <a:r>
              <a:rPr lang="it-IT" dirty="0" err="1"/>
              <a:t>It</a:t>
            </a:r>
            <a:r>
              <a:rPr lang="it-IT" dirty="0"/>
              <a:t> </a:t>
            </a:r>
            <a:r>
              <a:rPr lang="it-IT" dirty="0" err="1"/>
              <a:t>shall</a:t>
            </a:r>
            <a:r>
              <a:rPr lang="it-IT" dirty="0"/>
              <a:t> be </a:t>
            </a:r>
            <a:r>
              <a:rPr lang="it-IT" dirty="0" err="1"/>
              <a:t>based</a:t>
            </a:r>
            <a:r>
              <a:rPr lang="it-IT" dirty="0"/>
              <a:t> on the </a:t>
            </a:r>
            <a:r>
              <a:rPr lang="it-IT" dirty="0" err="1"/>
              <a:t>precautionary</a:t>
            </a:r>
            <a:r>
              <a:rPr lang="it-IT" dirty="0"/>
              <a:t> </a:t>
            </a:r>
            <a:r>
              <a:rPr lang="it-IT" dirty="0" err="1"/>
              <a:t>principle</a:t>
            </a:r>
            <a:r>
              <a:rPr lang="it-IT" dirty="0"/>
              <a:t> and on the </a:t>
            </a:r>
            <a:r>
              <a:rPr lang="it-IT" dirty="0" err="1"/>
              <a:t>principles</a:t>
            </a:r>
            <a:r>
              <a:rPr lang="it-IT" dirty="0"/>
              <a:t> </a:t>
            </a:r>
            <a:r>
              <a:rPr lang="it-IT" dirty="0" err="1"/>
              <a:t>that</a:t>
            </a:r>
            <a:r>
              <a:rPr lang="it-IT" dirty="0"/>
              <a:t> preventive </a:t>
            </a:r>
            <a:r>
              <a:rPr lang="it-IT" dirty="0" err="1"/>
              <a:t>action</a:t>
            </a:r>
            <a:r>
              <a:rPr lang="it-IT" dirty="0"/>
              <a:t> </a:t>
            </a:r>
            <a:r>
              <a:rPr lang="it-IT" dirty="0" err="1"/>
              <a:t>should</a:t>
            </a:r>
            <a:r>
              <a:rPr lang="it-IT" dirty="0"/>
              <a:t> be </a:t>
            </a:r>
            <a:r>
              <a:rPr lang="it-IT" dirty="0" err="1"/>
              <a:t>taken</a:t>
            </a:r>
            <a:r>
              <a:rPr lang="it-IT" dirty="0"/>
              <a:t>, </a:t>
            </a:r>
            <a:r>
              <a:rPr lang="it-IT" dirty="0" err="1"/>
              <a:t>that</a:t>
            </a:r>
            <a:r>
              <a:rPr lang="it-IT" dirty="0"/>
              <a:t> </a:t>
            </a:r>
            <a:r>
              <a:rPr lang="it-IT" dirty="0" err="1"/>
              <a:t>environmental</a:t>
            </a:r>
            <a:r>
              <a:rPr lang="it-IT" dirty="0"/>
              <a:t> </a:t>
            </a:r>
            <a:r>
              <a:rPr lang="it-IT" dirty="0" err="1"/>
              <a:t>damage</a:t>
            </a:r>
            <a:r>
              <a:rPr lang="it-IT" dirty="0"/>
              <a:t> </a:t>
            </a:r>
            <a:r>
              <a:rPr lang="it-IT" dirty="0" err="1"/>
              <a:t>should</a:t>
            </a:r>
            <a:r>
              <a:rPr lang="it-IT" dirty="0"/>
              <a:t> </a:t>
            </a:r>
            <a:r>
              <a:rPr lang="it-IT" dirty="0" err="1"/>
              <a:t>as</a:t>
            </a:r>
            <a:r>
              <a:rPr lang="it-IT" dirty="0"/>
              <a:t> a </a:t>
            </a:r>
            <a:r>
              <a:rPr lang="it-IT" dirty="0" err="1"/>
              <a:t>priority</a:t>
            </a:r>
            <a:r>
              <a:rPr lang="it-IT" dirty="0"/>
              <a:t> be </a:t>
            </a:r>
            <a:r>
              <a:rPr lang="it-IT" dirty="0" err="1"/>
              <a:t>rectified</a:t>
            </a:r>
            <a:r>
              <a:rPr lang="it-IT" dirty="0"/>
              <a:t> </a:t>
            </a:r>
            <a:r>
              <a:rPr lang="it-IT" dirty="0" err="1"/>
              <a:t>at</a:t>
            </a:r>
            <a:r>
              <a:rPr lang="it-IT" dirty="0"/>
              <a:t> source and </a:t>
            </a:r>
            <a:r>
              <a:rPr lang="it-IT" dirty="0" err="1"/>
              <a:t>that</a:t>
            </a:r>
            <a:r>
              <a:rPr lang="it-IT" dirty="0"/>
              <a:t> the </a:t>
            </a:r>
            <a:r>
              <a:rPr lang="it-IT" dirty="0" err="1"/>
              <a:t>polluter</a:t>
            </a:r>
            <a:r>
              <a:rPr lang="it-IT" dirty="0"/>
              <a:t> </a:t>
            </a:r>
            <a:r>
              <a:rPr lang="it-IT" dirty="0" err="1"/>
              <a:t>should</a:t>
            </a:r>
            <a:r>
              <a:rPr lang="it-IT" dirty="0"/>
              <a:t> </a:t>
            </a:r>
            <a:r>
              <a:rPr lang="it-IT" dirty="0" err="1"/>
              <a:t>pay</a:t>
            </a:r>
            <a:r>
              <a:rPr lang="it-IT" dirty="0"/>
              <a:t>.</a:t>
            </a:r>
          </a:p>
          <a:p>
            <a:pPr marL="0" indent="0">
              <a:buNone/>
            </a:pPr>
            <a:r>
              <a:rPr lang="it-IT" dirty="0"/>
              <a:t>	</a:t>
            </a:r>
          </a:p>
          <a:p>
            <a:pPr marL="0" indent="0">
              <a:buNone/>
            </a:pPr>
            <a:r>
              <a:rPr lang="it-IT" dirty="0"/>
              <a:t>	In </a:t>
            </a:r>
            <a:r>
              <a:rPr lang="it-IT" dirty="0" err="1"/>
              <a:t>this</a:t>
            </a:r>
            <a:r>
              <a:rPr lang="it-IT" dirty="0"/>
              <a:t> </a:t>
            </a:r>
            <a:r>
              <a:rPr lang="it-IT" dirty="0" err="1"/>
              <a:t>context</a:t>
            </a:r>
            <a:r>
              <a:rPr lang="it-IT" dirty="0"/>
              <a:t>, </a:t>
            </a:r>
            <a:r>
              <a:rPr lang="it-IT" dirty="0" err="1"/>
              <a:t>harmonisation</a:t>
            </a:r>
            <a:r>
              <a:rPr lang="it-IT" dirty="0"/>
              <a:t> </a:t>
            </a:r>
            <a:r>
              <a:rPr lang="it-IT" dirty="0" err="1"/>
              <a:t>measures</a:t>
            </a:r>
            <a:r>
              <a:rPr lang="it-IT" dirty="0"/>
              <a:t> </a:t>
            </a:r>
            <a:r>
              <a:rPr lang="it-IT" dirty="0" err="1"/>
              <a:t>answering</a:t>
            </a:r>
            <a:r>
              <a:rPr lang="it-IT" dirty="0"/>
              <a:t> 	</a:t>
            </a:r>
            <a:r>
              <a:rPr lang="it-IT" dirty="0" err="1"/>
              <a:t>environmental</a:t>
            </a:r>
            <a:r>
              <a:rPr lang="it-IT" dirty="0"/>
              <a:t> </a:t>
            </a:r>
            <a:r>
              <a:rPr lang="it-IT" dirty="0" err="1"/>
              <a:t>protection</a:t>
            </a:r>
            <a:r>
              <a:rPr lang="it-IT" dirty="0"/>
              <a:t> </a:t>
            </a:r>
            <a:r>
              <a:rPr lang="it-IT" dirty="0" err="1"/>
              <a:t>requirements</a:t>
            </a:r>
            <a:r>
              <a:rPr lang="it-IT" dirty="0"/>
              <a:t> </a:t>
            </a:r>
            <a:r>
              <a:rPr lang="it-IT" dirty="0" err="1"/>
              <a:t>shall</a:t>
            </a:r>
            <a:r>
              <a:rPr lang="it-IT" dirty="0"/>
              <a:t> include, 	</a:t>
            </a:r>
            <a:r>
              <a:rPr lang="it-IT" dirty="0" err="1"/>
              <a:t>where</a:t>
            </a:r>
            <a:r>
              <a:rPr lang="it-IT" dirty="0"/>
              <a:t> appropriate, a </a:t>
            </a:r>
            <a:r>
              <a:rPr lang="it-IT" dirty="0" err="1"/>
              <a:t>safeguard</a:t>
            </a:r>
            <a:r>
              <a:rPr lang="it-IT" dirty="0"/>
              <a:t> </a:t>
            </a:r>
            <a:r>
              <a:rPr lang="it-IT" dirty="0" err="1"/>
              <a:t>clause</a:t>
            </a:r>
            <a:r>
              <a:rPr lang="it-IT" dirty="0"/>
              <a:t> </a:t>
            </a:r>
            <a:r>
              <a:rPr lang="it-IT" dirty="0" err="1"/>
              <a:t>allowing</a:t>
            </a:r>
            <a:r>
              <a:rPr lang="it-IT" dirty="0"/>
              <a:t> 	</a:t>
            </a:r>
            <a:r>
              <a:rPr lang="it-IT" dirty="0" err="1"/>
              <a:t>Member</a:t>
            </a:r>
            <a:r>
              <a:rPr lang="it-IT" dirty="0"/>
              <a:t> 	</a:t>
            </a:r>
            <a:r>
              <a:rPr lang="it-IT" dirty="0" err="1"/>
              <a:t>States</a:t>
            </a:r>
            <a:r>
              <a:rPr lang="it-IT" dirty="0"/>
              <a:t> to take </a:t>
            </a:r>
            <a:r>
              <a:rPr lang="it-IT" dirty="0" err="1"/>
              <a:t>provisional</a:t>
            </a:r>
            <a:r>
              <a:rPr lang="it-IT" dirty="0"/>
              <a:t> </a:t>
            </a:r>
            <a:r>
              <a:rPr lang="it-IT" dirty="0" err="1"/>
              <a:t>measures</a:t>
            </a:r>
            <a:r>
              <a:rPr lang="it-IT" dirty="0"/>
              <a:t>, for non-	</a:t>
            </a:r>
            <a:r>
              <a:rPr lang="it-IT" dirty="0" err="1"/>
              <a:t>economic</a:t>
            </a:r>
            <a:r>
              <a:rPr lang="it-IT" dirty="0"/>
              <a:t> 	</a:t>
            </a:r>
            <a:r>
              <a:rPr lang="it-IT" dirty="0" err="1"/>
              <a:t>environmental</a:t>
            </a:r>
            <a:r>
              <a:rPr lang="it-IT" dirty="0"/>
              <a:t> </a:t>
            </a:r>
            <a:r>
              <a:rPr lang="it-IT" dirty="0" err="1"/>
              <a:t>reasons</a:t>
            </a:r>
            <a:r>
              <a:rPr lang="it-IT" dirty="0"/>
              <a:t>, </a:t>
            </a:r>
            <a:r>
              <a:rPr lang="it-IT" dirty="0" err="1"/>
              <a:t>subject</a:t>
            </a:r>
            <a:r>
              <a:rPr lang="it-IT" dirty="0"/>
              <a:t> to a 	procedure of 	</a:t>
            </a:r>
            <a:r>
              <a:rPr lang="it-IT" dirty="0" err="1"/>
              <a:t>inspection</a:t>
            </a:r>
            <a:r>
              <a:rPr lang="it-IT" dirty="0"/>
              <a:t> by the Union.</a:t>
            </a:r>
          </a:p>
          <a:p>
            <a:endParaRPr lang="it-IT" dirty="0"/>
          </a:p>
        </p:txBody>
      </p:sp>
    </p:spTree>
    <p:extLst>
      <p:ext uri="{BB962C8B-B14F-4D97-AF65-F5344CB8AC3E}">
        <p14:creationId xmlns:p14="http://schemas.microsoft.com/office/powerpoint/2010/main" val="9762992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Principles</a:t>
            </a:r>
            <a:r>
              <a:rPr lang="it-IT" dirty="0"/>
              <a:t> of EU </a:t>
            </a:r>
            <a:r>
              <a:rPr lang="it-IT" dirty="0" err="1"/>
              <a:t>Environmental</a:t>
            </a:r>
            <a:r>
              <a:rPr lang="it-IT" dirty="0"/>
              <a:t> Law</a:t>
            </a:r>
          </a:p>
        </p:txBody>
      </p:sp>
      <p:sp>
        <p:nvSpPr>
          <p:cNvPr id="3" name="Segnaposto contenuto 2"/>
          <p:cNvSpPr>
            <a:spLocks noGrp="1"/>
          </p:cNvSpPr>
          <p:nvPr>
            <p:ph idx="1"/>
          </p:nvPr>
        </p:nvSpPr>
        <p:spPr/>
        <p:txBody>
          <a:bodyPr>
            <a:normAutofit fontScale="92500" lnSpcReduction="20000"/>
          </a:bodyPr>
          <a:lstStyle/>
          <a:p>
            <a:r>
              <a:rPr lang="it-IT" dirty="0"/>
              <a:t>3. In </a:t>
            </a:r>
            <a:r>
              <a:rPr lang="it-IT" dirty="0" err="1"/>
              <a:t>preparing</a:t>
            </a:r>
            <a:r>
              <a:rPr lang="it-IT" dirty="0"/>
              <a:t> </a:t>
            </a:r>
            <a:r>
              <a:rPr lang="it-IT" dirty="0" err="1"/>
              <a:t>its</a:t>
            </a:r>
            <a:r>
              <a:rPr lang="it-IT" dirty="0"/>
              <a:t> policy on the </a:t>
            </a:r>
            <a:r>
              <a:rPr lang="it-IT" dirty="0" err="1"/>
              <a:t>environment</a:t>
            </a:r>
            <a:r>
              <a:rPr lang="it-IT" dirty="0"/>
              <a:t>, the Union </a:t>
            </a:r>
            <a:r>
              <a:rPr lang="it-IT" dirty="0" err="1"/>
              <a:t>shall</a:t>
            </a:r>
            <a:r>
              <a:rPr lang="it-IT" dirty="0"/>
              <a:t> take account of:</a:t>
            </a:r>
          </a:p>
          <a:p>
            <a:r>
              <a:rPr lang="it-IT" dirty="0"/>
              <a:t>- </a:t>
            </a:r>
            <a:r>
              <a:rPr lang="it-IT" dirty="0" err="1"/>
              <a:t>available</a:t>
            </a:r>
            <a:r>
              <a:rPr lang="it-IT" dirty="0"/>
              <a:t> </a:t>
            </a:r>
            <a:r>
              <a:rPr lang="it-IT" dirty="0" err="1"/>
              <a:t>scientific</a:t>
            </a:r>
            <a:r>
              <a:rPr lang="it-IT" dirty="0"/>
              <a:t> and </a:t>
            </a:r>
            <a:r>
              <a:rPr lang="it-IT" dirty="0" err="1"/>
              <a:t>technical</a:t>
            </a:r>
            <a:r>
              <a:rPr lang="it-IT" dirty="0"/>
              <a:t> data,</a:t>
            </a:r>
          </a:p>
          <a:p>
            <a:r>
              <a:rPr lang="it-IT" dirty="0"/>
              <a:t>- </a:t>
            </a:r>
            <a:r>
              <a:rPr lang="it-IT" dirty="0" err="1"/>
              <a:t>environmental</a:t>
            </a:r>
            <a:r>
              <a:rPr lang="it-IT" dirty="0"/>
              <a:t> </a:t>
            </a:r>
            <a:r>
              <a:rPr lang="it-IT" dirty="0" err="1"/>
              <a:t>conditions</a:t>
            </a:r>
            <a:r>
              <a:rPr lang="it-IT" dirty="0"/>
              <a:t> in the </a:t>
            </a:r>
            <a:r>
              <a:rPr lang="it-IT" dirty="0" err="1"/>
              <a:t>various</a:t>
            </a:r>
            <a:r>
              <a:rPr lang="it-IT" dirty="0"/>
              <a:t> </a:t>
            </a:r>
            <a:r>
              <a:rPr lang="it-IT" dirty="0" err="1"/>
              <a:t>regions</a:t>
            </a:r>
            <a:r>
              <a:rPr lang="it-IT" dirty="0"/>
              <a:t> of the Union,</a:t>
            </a:r>
          </a:p>
          <a:p>
            <a:r>
              <a:rPr lang="it-IT" dirty="0"/>
              <a:t>- the </a:t>
            </a:r>
            <a:r>
              <a:rPr lang="it-IT" dirty="0" err="1"/>
              <a:t>potential</a:t>
            </a:r>
            <a:r>
              <a:rPr lang="it-IT" dirty="0"/>
              <a:t> benefits and </a:t>
            </a:r>
            <a:r>
              <a:rPr lang="it-IT" dirty="0" err="1"/>
              <a:t>costs</a:t>
            </a:r>
            <a:r>
              <a:rPr lang="it-IT" dirty="0"/>
              <a:t> of </a:t>
            </a:r>
            <a:r>
              <a:rPr lang="it-IT" dirty="0" err="1"/>
              <a:t>action</a:t>
            </a:r>
            <a:r>
              <a:rPr lang="it-IT" dirty="0"/>
              <a:t> or </a:t>
            </a:r>
            <a:r>
              <a:rPr lang="it-IT" dirty="0" err="1"/>
              <a:t>lack</a:t>
            </a:r>
            <a:r>
              <a:rPr lang="it-IT" dirty="0"/>
              <a:t> of </a:t>
            </a:r>
            <a:r>
              <a:rPr lang="it-IT" dirty="0" err="1"/>
              <a:t>action</a:t>
            </a:r>
            <a:r>
              <a:rPr lang="it-IT" dirty="0"/>
              <a:t>,</a:t>
            </a:r>
          </a:p>
          <a:p>
            <a:r>
              <a:rPr lang="it-IT" dirty="0"/>
              <a:t>- the </a:t>
            </a:r>
            <a:r>
              <a:rPr lang="it-IT" dirty="0" err="1"/>
              <a:t>economic</a:t>
            </a:r>
            <a:r>
              <a:rPr lang="it-IT" dirty="0"/>
              <a:t> and social </a:t>
            </a:r>
            <a:r>
              <a:rPr lang="it-IT" dirty="0" err="1"/>
              <a:t>development</a:t>
            </a:r>
            <a:r>
              <a:rPr lang="it-IT" dirty="0"/>
              <a:t> of the Union </a:t>
            </a:r>
            <a:r>
              <a:rPr lang="it-IT" dirty="0" err="1"/>
              <a:t>as</a:t>
            </a:r>
            <a:r>
              <a:rPr lang="it-IT" dirty="0"/>
              <a:t> a </a:t>
            </a:r>
            <a:r>
              <a:rPr lang="it-IT" dirty="0" err="1"/>
              <a:t>whole</a:t>
            </a:r>
            <a:r>
              <a:rPr lang="it-IT" dirty="0"/>
              <a:t> and the </a:t>
            </a:r>
            <a:r>
              <a:rPr lang="it-IT" dirty="0" err="1"/>
              <a:t>balanced</a:t>
            </a:r>
            <a:r>
              <a:rPr lang="it-IT" dirty="0"/>
              <a:t> </a:t>
            </a:r>
            <a:r>
              <a:rPr lang="it-IT" dirty="0" err="1"/>
              <a:t>development</a:t>
            </a:r>
            <a:r>
              <a:rPr lang="it-IT" dirty="0"/>
              <a:t> of </a:t>
            </a:r>
            <a:r>
              <a:rPr lang="it-IT" dirty="0" err="1"/>
              <a:t>its</a:t>
            </a:r>
            <a:r>
              <a:rPr lang="it-IT" dirty="0"/>
              <a:t> </a:t>
            </a:r>
            <a:r>
              <a:rPr lang="it-IT" dirty="0" err="1"/>
              <a:t>regions</a:t>
            </a:r>
            <a:r>
              <a:rPr lang="it-IT" dirty="0"/>
              <a:t>.</a:t>
            </a:r>
          </a:p>
          <a:p>
            <a:endParaRPr lang="it-IT" dirty="0"/>
          </a:p>
        </p:txBody>
      </p:sp>
    </p:spTree>
    <p:extLst>
      <p:ext uri="{BB962C8B-B14F-4D97-AF65-F5344CB8AC3E}">
        <p14:creationId xmlns:p14="http://schemas.microsoft.com/office/powerpoint/2010/main" val="41504828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Principles</a:t>
            </a:r>
            <a:r>
              <a:rPr lang="it-IT" dirty="0"/>
              <a:t> of EU </a:t>
            </a:r>
            <a:r>
              <a:rPr lang="it-IT" dirty="0" err="1"/>
              <a:t>Environmental</a:t>
            </a:r>
            <a:r>
              <a:rPr lang="it-IT" dirty="0"/>
              <a:t> Law</a:t>
            </a:r>
          </a:p>
        </p:txBody>
      </p:sp>
      <p:sp>
        <p:nvSpPr>
          <p:cNvPr id="3" name="Segnaposto contenuto 2"/>
          <p:cNvSpPr>
            <a:spLocks noGrp="1"/>
          </p:cNvSpPr>
          <p:nvPr>
            <p:ph idx="1"/>
          </p:nvPr>
        </p:nvSpPr>
        <p:spPr/>
        <p:txBody>
          <a:bodyPr>
            <a:normAutofit fontScale="92500" lnSpcReduction="20000"/>
          </a:bodyPr>
          <a:lstStyle/>
          <a:p>
            <a:r>
              <a:rPr lang="it-IT" dirty="0"/>
              <a:t>4. </a:t>
            </a:r>
            <a:r>
              <a:rPr lang="it-IT" dirty="0" err="1"/>
              <a:t>Within</a:t>
            </a:r>
            <a:r>
              <a:rPr lang="it-IT" dirty="0"/>
              <a:t> </a:t>
            </a:r>
            <a:r>
              <a:rPr lang="it-IT" dirty="0" err="1"/>
              <a:t>their</a:t>
            </a:r>
            <a:r>
              <a:rPr lang="it-IT" dirty="0"/>
              <a:t> </a:t>
            </a:r>
            <a:r>
              <a:rPr lang="it-IT" dirty="0" err="1"/>
              <a:t>respective</a:t>
            </a:r>
            <a:r>
              <a:rPr lang="it-IT" dirty="0"/>
              <a:t> </a:t>
            </a:r>
            <a:r>
              <a:rPr lang="it-IT" dirty="0" err="1"/>
              <a:t>spheres</a:t>
            </a:r>
            <a:r>
              <a:rPr lang="it-IT" dirty="0"/>
              <a:t> of </a:t>
            </a:r>
            <a:r>
              <a:rPr lang="it-IT" dirty="0" err="1"/>
              <a:t>competence</a:t>
            </a:r>
            <a:r>
              <a:rPr lang="it-IT" dirty="0"/>
              <a:t>, the Union and the </a:t>
            </a:r>
            <a:r>
              <a:rPr lang="it-IT" dirty="0" err="1"/>
              <a:t>Member</a:t>
            </a:r>
            <a:r>
              <a:rPr lang="it-IT" dirty="0"/>
              <a:t> </a:t>
            </a:r>
            <a:r>
              <a:rPr lang="it-IT" dirty="0" err="1"/>
              <a:t>States</a:t>
            </a:r>
            <a:r>
              <a:rPr lang="it-IT" dirty="0"/>
              <a:t> </a:t>
            </a:r>
            <a:r>
              <a:rPr lang="it-IT" dirty="0" err="1"/>
              <a:t>shall</a:t>
            </a:r>
            <a:r>
              <a:rPr lang="it-IT" dirty="0"/>
              <a:t> cooperate with </a:t>
            </a:r>
            <a:r>
              <a:rPr lang="it-IT" dirty="0" err="1"/>
              <a:t>third</a:t>
            </a:r>
            <a:r>
              <a:rPr lang="it-IT" dirty="0"/>
              <a:t> </a:t>
            </a:r>
            <a:r>
              <a:rPr lang="it-IT" dirty="0" err="1"/>
              <a:t>countries</a:t>
            </a:r>
            <a:r>
              <a:rPr lang="it-IT" dirty="0"/>
              <a:t> and with the </a:t>
            </a:r>
            <a:r>
              <a:rPr lang="it-IT" dirty="0" err="1"/>
              <a:t>competent</a:t>
            </a:r>
            <a:r>
              <a:rPr lang="it-IT" dirty="0"/>
              <a:t> </a:t>
            </a:r>
            <a:r>
              <a:rPr lang="it-IT" dirty="0" err="1"/>
              <a:t>international</a:t>
            </a:r>
            <a:r>
              <a:rPr lang="it-IT" dirty="0"/>
              <a:t> </a:t>
            </a:r>
            <a:r>
              <a:rPr lang="it-IT" dirty="0" err="1"/>
              <a:t>organisations</a:t>
            </a:r>
            <a:r>
              <a:rPr lang="it-IT" dirty="0"/>
              <a:t>. The </a:t>
            </a:r>
            <a:r>
              <a:rPr lang="it-IT" dirty="0" err="1"/>
              <a:t>arrangements</a:t>
            </a:r>
            <a:r>
              <a:rPr lang="it-IT" dirty="0"/>
              <a:t> for Union </a:t>
            </a:r>
            <a:r>
              <a:rPr lang="it-IT" dirty="0" err="1"/>
              <a:t>cooperation</a:t>
            </a:r>
            <a:r>
              <a:rPr lang="it-IT" dirty="0"/>
              <a:t> </a:t>
            </a:r>
            <a:r>
              <a:rPr lang="it-IT" dirty="0" err="1"/>
              <a:t>may</a:t>
            </a:r>
            <a:r>
              <a:rPr lang="it-IT" dirty="0"/>
              <a:t> be the </a:t>
            </a:r>
            <a:r>
              <a:rPr lang="it-IT" dirty="0" err="1"/>
              <a:t>subject</a:t>
            </a:r>
            <a:r>
              <a:rPr lang="it-IT" dirty="0"/>
              <a:t> of </a:t>
            </a:r>
            <a:r>
              <a:rPr lang="it-IT" dirty="0" err="1"/>
              <a:t>agreements</a:t>
            </a:r>
            <a:r>
              <a:rPr lang="it-IT" dirty="0"/>
              <a:t> </a:t>
            </a:r>
            <a:r>
              <a:rPr lang="it-IT" dirty="0" err="1"/>
              <a:t>between</a:t>
            </a:r>
            <a:r>
              <a:rPr lang="it-IT" dirty="0"/>
              <a:t> the Union and the </a:t>
            </a:r>
            <a:r>
              <a:rPr lang="it-IT" dirty="0" err="1"/>
              <a:t>third</a:t>
            </a:r>
            <a:r>
              <a:rPr lang="it-IT" dirty="0"/>
              <a:t> parties </a:t>
            </a:r>
            <a:r>
              <a:rPr lang="it-IT" dirty="0" err="1"/>
              <a:t>concerned</a:t>
            </a:r>
            <a:r>
              <a:rPr lang="it-IT" dirty="0"/>
              <a:t>.</a:t>
            </a:r>
          </a:p>
          <a:p>
            <a:r>
              <a:rPr lang="it-IT" dirty="0"/>
              <a:t>The </a:t>
            </a:r>
            <a:r>
              <a:rPr lang="it-IT" dirty="0" err="1"/>
              <a:t>previous</a:t>
            </a:r>
            <a:r>
              <a:rPr lang="it-IT" dirty="0"/>
              <a:t> </a:t>
            </a:r>
            <a:r>
              <a:rPr lang="it-IT" dirty="0" err="1"/>
              <a:t>subparagraph</a:t>
            </a:r>
            <a:r>
              <a:rPr lang="it-IT" dirty="0"/>
              <a:t> </a:t>
            </a:r>
            <a:r>
              <a:rPr lang="it-IT" dirty="0" err="1"/>
              <a:t>shall</a:t>
            </a:r>
            <a:r>
              <a:rPr lang="it-IT" dirty="0"/>
              <a:t> be </a:t>
            </a:r>
            <a:r>
              <a:rPr lang="it-IT" dirty="0" err="1"/>
              <a:t>without</a:t>
            </a:r>
            <a:r>
              <a:rPr lang="it-IT" dirty="0"/>
              <a:t> </a:t>
            </a:r>
            <a:r>
              <a:rPr lang="it-IT" dirty="0" err="1"/>
              <a:t>prejudice</a:t>
            </a:r>
            <a:r>
              <a:rPr lang="it-IT" dirty="0"/>
              <a:t> to </a:t>
            </a:r>
            <a:r>
              <a:rPr lang="it-IT" dirty="0" err="1"/>
              <a:t>Member</a:t>
            </a:r>
            <a:r>
              <a:rPr lang="it-IT" dirty="0"/>
              <a:t> </a:t>
            </a:r>
            <a:r>
              <a:rPr lang="it-IT" dirty="0" err="1"/>
              <a:t>States</a:t>
            </a:r>
            <a:r>
              <a:rPr lang="it-IT" dirty="0"/>
              <a:t>' </a:t>
            </a:r>
            <a:r>
              <a:rPr lang="it-IT" dirty="0" err="1"/>
              <a:t>competence</a:t>
            </a:r>
            <a:r>
              <a:rPr lang="it-IT" dirty="0"/>
              <a:t> to </a:t>
            </a:r>
            <a:r>
              <a:rPr lang="it-IT" dirty="0" err="1"/>
              <a:t>negotiate</a:t>
            </a:r>
            <a:r>
              <a:rPr lang="it-IT" dirty="0"/>
              <a:t> in </a:t>
            </a:r>
            <a:r>
              <a:rPr lang="it-IT" dirty="0" err="1"/>
              <a:t>international</a:t>
            </a:r>
            <a:r>
              <a:rPr lang="it-IT" dirty="0"/>
              <a:t> </a:t>
            </a:r>
            <a:r>
              <a:rPr lang="it-IT" dirty="0" err="1"/>
              <a:t>bodies</a:t>
            </a:r>
            <a:r>
              <a:rPr lang="it-IT" dirty="0"/>
              <a:t> and to conclude </a:t>
            </a:r>
            <a:r>
              <a:rPr lang="it-IT" dirty="0" err="1"/>
              <a:t>international</a:t>
            </a:r>
            <a:r>
              <a:rPr lang="it-IT" dirty="0"/>
              <a:t> </a:t>
            </a:r>
            <a:r>
              <a:rPr lang="it-IT" dirty="0" err="1"/>
              <a:t>agreements</a:t>
            </a:r>
            <a:r>
              <a:rPr lang="it-IT" dirty="0"/>
              <a:t>.</a:t>
            </a:r>
          </a:p>
          <a:p>
            <a:endParaRPr lang="it-IT" dirty="0"/>
          </a:p>
        </p:txBody>
      </p:sp>
    </p:spTree>
    <p:extLst>
      <p:ext uri="{BB962C8B-B14F-4D97-AF65-F5344CB8AC3E}">
        <p14:creationId xmlns:p14="http://schemas.microsoft.com/office/powerpoint/2010/main" val="23630446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Relationships</a:t>
            </a:r>
            <a:r>
              <a:rPr lang="it-IT" dirty="0"/>
              <a:t> </a:t>
            </a:r>
            <a:r>
              <a:rPr lang="it-IT" dirty="0" err="1"/>
              <a:t>between</a:t>
            </a:r>
            <a:r>
              <a:rPr lang="it-IT" dirty="0"/>
              <a:t> </a:t>
            </a:r>
            <a:r>
              <a:rPr lang="it-IT" dirty="0" err="1"/>
              <a:t>sources</a:t>
            </a:r>
            <a:endParaRPr lang="it-IT" dirty="0"/>
          </a:p>
        </p:txBody>
      </p:sp>
      <p:sp>
        <p:nvSpPr>
          <p:cNvPr id="3" name="Segnaposto contenuto 2"/>
          <p:cNvSpPr>
            <a:spLocks noGrp="1"/>
          </p:cNvSpPr>
          <p:nvPr>
            <p:ph idx="1"/>
          </p:nvPr>
        </p:nvSpPr>
        <p:spPr/>
        <p:txBody>
          <a:bodyPr/>
          <a:lstStyle/>
          <a:p>
            <a:r>
              <a:rPr lang="it-IT" dirty="0" err="1"/>
              <a:t>Prevalence</a:t>
            </a:r>
            <a:r>
              <a:rPr lang="it-IT" dirty="0"/>
              <a:t> of EU Law over EU </a:t>
            </a:r>
            <a:r>
              <a:rPr lang="it-IT" dirty="0" err="1"/>
              <a:t>Member</a:t>
            </a:r>
            <a:r>
              <a:rPr lang="it-IT" dirty="0"/>
              <a:t> </a:t>
            </a:r>
            <a:r>
              <a:rPr lang="it-IT" dirty="0" err="1"/>
              <a:t>States</a:t>
            </a:r>
            <a:r>
              <a:rPr lang="it-IT" dirty="0"/>
              <a:t> </a:t>
            </a:r>
            <a:r>
              <a:rPr lang="it-IT" dirty="0" err="1"/>
              <a:t>Legislation</a:t>
            </a:r>
            <a:r>
              <a:rPr lang="it-IT" dirty="0"/>
              <a:t>:</a:t>
            </a:r>
          </a:p>
          <a:p>
            <a:endParaRPr lang="it-IT" dirty="0"/>
          </a:p>
          <a:p>
            <a:pPr lvl="1"/>
            <a:r>
              <a:rPr lang="it-IT" dirty="0" err="1"/>
              <a:t>See</a:t>
            </a:r>
            <a:r>
              <a:rPr lang="it-IT" dirty="0"/>
              <a:t> e.g. </a:t>
            </a:r>
            <a:r>
              <a:rPr lang="it-IT" dirty="0" err="1"/>
              <a:t>European</a:t>
            </a:r>
            <a:r>
              <a:rPr lang="it-IT" dirty="0"/>
              <a:t> Court of </a:t>
            </a:r>
            <a:r>
              <a:rPr lang="it-IT" dirty="0" err="1"/>
              <a:t>Justice</a:t>
            </a:r>
            <a:r>
              <a:rPr lang="it-IT" dirty="0"/>
              <a:t>, 15 </a:t>
            </a:r>
            <a:r>
              <a:rPr lang="it-IT" dirty="0" err="1"/>
              <a:t>July</a:t>
            </a:r>
            <a:r>
              <a:rPr lang="it-IT" dirty="0"/>
              <a:t> 1964, in C. 6/64, </a:t>
            </a:r>
            <a:r>
              <a:rPr lang="it-IT" i="1" dirty="0"/>
              <a:t>Costa v Enel</a:t>
            </a:r>
            <a:r>
              <a:rPr lang="it-IT" dirty="0"/>
              <a:t>. </a:t>
            </a:r>
          </a:p>
          <a:p>
            <a:pPr lvl="1"/>
            <a:r>
              <a:rPr lang="it-IT" dirty="0"/>
              <a:t>and </a:t>
            </a:r>
            <a:r>
              <a:rPr lang="it-IT" dirty="0" err="1"/>
              <a:t>European</a:t>
            </a:r>
            <a:r>
              <a:rPr lang="it-IT" dirty="0"/>
              <a:t> Court of </a:t>
            </a:r>
            <a:r>
              <a:rPr lang="it-IT" dirty="0" err="1"/>
              <a:t>Justice</a:t>
            </a:r>
            <a:r>
              <a:rPr lang="it-IT" dirty="0"/>
              <a:t>, 9 March 1978, in C. 196/77, </a:t>
            </a:r>
            <a:r>
              <a:rPr lang="it-IT" i="1" dirty="0" err="1"/>
              <a:t>Simmenthal</a:t>
            </a:r>
            <a:endParaRPr lang="it-IT" i="1" dirty="0"/>
          </a:p>
        </p:txBody>
      </p:sp>
    </p:spTree>
    <p:extLst>
      <p:ext uri="{BB962C8B-B14F-4D97-AF65-F5344CB8AC3E}">
        <p14:creationId xmlns:p14="http://schemas.microsoft.com/office/powerpoint/2010/main" val="8955664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Relationships</a:t>
            </a:r>
            <a:r>
              <a:rPr lang="it-IT" dirty="0"/>
              <a:t> </a:t>
            </a:r>
            <a:r>
              <a:rPr lang="it-IT" dirty="0" err="1"/>
              <a:t>between</a:t>
            </a:r>
            <a:r>
              <a:rPr lang="it-IT" dirty="0"/>
              <a:t> </a:t>
            </a:r>
            <a:r>
              <a:rPr lang="it-IT" dirty="0" err="1"/>
              <a:t>sources</a:t>
            </a:r>
            <a:endParaRPr lang="it-IT" dirty="0"/>
          </a:p>
        </p:txBody>
      </p:sp>
      <p:sp>
        <p:nvSpPr>
          <p:cNvPr id="3" name="Segnaposto contenuto 2"/>
          <p:cNvSpPr>
            <a:spLocks noGrp="1"/>
          </p:cNvSpPr>
          <p:nvPr>
            <p:ph idx="1"/>
          </p:nvPr>
        </p:nvSpPr>
        <p:spPr/>
        <p:txBody>
          <a:bodyPr>
            <a:normAutofit lnSpcReduction="10000"/>
          </a:bodyPr>
          <a:lstStyle/>
          <a:p>
            <a:r>
              <a:rPr lang="it-IT" dirty="0"/>
              <a:t>Art. 11 of </a:t>
            </a:r>
            <a:r>
              <a:rPr lang="it-IT" dirty="0" err="1"/>
              <a:t>Italian</a:t>
            </a:r>
            <a:r>
              <a:rPr lang="it-IT" dirty="0"/>
              <a:t> </a:t>
            </a:r>
            <a:r>
              <a:rPr lang="it-IT" dirty="0" err="1"/>
              <a:t>Constitution</a:t>
            </a:r>
            <a:r>
              <a:rPr lang="it-IT" dirty="0"/>
              <a:t>:</a:t>
            </a:r>
          </a:p>
          <a:p>
            <a:endParaRPr lang="it-IT" dirty="0"/>
          </a:p>
          <a:p>
            <a:pPr algn="just"/>
            <a:r>
              <a:rPr lang="it-IT" dirty="0"/>
              <a:t>[…] </a:t>
            </a:r>
            <a:r>
              <a:rPr lang="it-IT" dirty="0" err="1"/>
              <a:t>Italy</a:t>
            </a:r>
            <a:r>
              <a:rPr lang="it-IT" dirty="0"/>
              <a:t> </a:t>
            </a:r>
            <a:r>
              <a:rPr lang="it-IT" dirty="0" err="1"/>
              <a:t>agrees</a:t>
            </a:r>
            <a:r>
              <a:rPr lang="it-IT" dirty="0"/>
              <a:t>, on </a:t>
            </a:r>
            <a:r>
              <a:rPr lang="it-IT" dirty="0" err="1"/>
              <a:t>conditions</a:t>
            </a:r>
            <a:r>
              <a:rPr lang="it-IT" dirty="0"/>
              <a:t> of </a:t>
            </a:r>
            <a:r>
              <a:rPr lang="it-IT" dirty="0" err="1"/>
              <a:t>equality</a:t>
            </a:r>
            <a:r>
              <a:rPr lang="it-IT" dirty="0"/>
              <a:t> with </a:t>
            </a:r>
            <a:r>
              <a:rPr lang="it-IT" dirty="0" err="1"/>
              <a:t>other</a:t>
            </a:r>
            <a:r>
              <a:rPr lang="it-IT" dirty="0"/>
              <a:t> </a:t>
            </a:r>
            <a:r>
              <a:rPr lang="it-IT" dirty="0" err="1"/>
              <a:t>States</a:t>
            </a:r>
            <a:r>
              <a:rPr lang="it-IT" dirty="0"/>
              <a:t>, to the </a:t>
            </a:r>
            <a:r>
              <a:rPr lang="it-IT" b="1" dirty="0" err="1"/>
              <a:t>limitations</a:t>
            </a:r>
            <a:r>
              <a:rPr lang="it-IT" b="1" dirty="0"/>
              <a:t> of </a:t>
            </a:r>
            <a:r>
              <a:rPr lang="it-IT" b="1" dirty="0" err="1"/>
              <a:t>sovereignty</a:t>
            </a:r>
            <a:r>
              <a:rPr lang="it-IT" b="1" dirty="0"/>
              <a:t> </a:t>
            </a:r>
            <a:r>
              <a:rPr lang="it-IT" dirty="0" err="1"/>
              <a:t>that</a:t>
            </a:r>
            <a:r>
              <a:rPr lang="it-IT" dirty="0"/>
              <a:t> </a:t>
            </a:r>
            <a:r>
              <a:rPr lang="it-IT" dirty="0" err="1"/>
              <a:t>may</a:t>
            </a:r>
            <a:r>
              <a:rPr lang="it-IT" dirty="0"/>
              <a:t> be </a:t>
            </a:r>
            <a:r>
              <a:rPr lang="it-IT" dirty="0" err="1"/>
              <a:t>necessary</a:t>
            </a:r>
            <a:r>
              <a:rPr lang="it-IT" dirty="0"/>
              <a:t> to a world </a:t>
            </a:r>
            <a:r>
              <a:rPr lang="it-IT" dirty="0" err="1"/>
              <a:t>order</a:t>
            </a:r>
            <a:r>
              <a:rPr lang="it-IT" dirty="0"/>
              <a:t> </a:t>
            </a:r>
            <a:r>
              <a:rPr lang="it-IT" dirty="0" err="1"/>
              <a:t>ensuring</a:t>
            </a:r>
            <a:r>
              <a:rPr lang="it-IT" dirty="0"/>
              <a:t> </a:t>
            </a:r>
            <a:r>
              <a:rPr lang="it-IT" dirty="0" err="1"/>
              <a:t>peace</a:t>
            </a:r>
            <a:r>
              <a:rPr lang="it-IT" dirty="0"/>
              <a:t> and </a:t>
            </a:r>
            <a:r>
              <a:rPr lang="it-IT" dirty="0" err="1"/>
              <a:t>justice</a:t>
            </a:r>
            <a:r>
              <a:rPr lang="it-IT" dirty="0"/>
              <a:t> </a:t>
            </a:r>
            <a:r>
              <a:rPr lang="it-IT" dirty="0" err="1"/>
              <a:t>among</a:t>
            </a:r>
            <a:r>
              <a:rPr lang="it-IT" dirty="0"/>
              <a:t> the Nations. </a:t>
            </a:r>
            <a:r>
              <a:rPr lang="it-IT" dirty="0" err="1"/>
              <a:t>Italy</a:t>
            </a:r>
            <a:r>
              <a:rPr lang="it-IT" dirty="0"/>
              <a:t> </a:t>
            </a:r>
            <a:r>
              <a:rPr lang="it-IT" dirty="0" err="1"/>
              <a:t>promotes</a:t>
            </a:r>
            <a:r>
              <a:rPr lang="it-IT" dirty="0"/>
              <a:t> and </a:t>
            </a:r>
            <a:r>
              <a:rPr lang="it-IT" dirty="0" err="1"/>
              <a:t>encourages</a:t>
            </a:r>
            <a:r>
              <a:rPr lang="it-IT" dirty="0"/>
              <a:t> </a:t>
            </a:r>
            <a:r>
              <a:rPr lang="it-IT" dirty="0" err="1"/>
              <a:t>international</a:t>
            </a:r>
            <a:r>
              <a:rPr lang="it-IT" dirty="0"/>
              <a:t> </a:t>
            </a:r>
            <a:r>
              <a:rPr lang="it-IT" dirty="0" err="1"/>
              <a:t>organisations</a:t>
            </a:r>
            <a:r>
              <a:rPr lang="it-IT" dirty="0"/>
              <a:t> </a:t>
            </a:r>
            <a:r>
              <a:rPr lang="it-IT" dirty="0" err="1"/>
              <a:t>furthering</a:t>
            </a:r>
            <a:r>
              <a:rPr lang="it-IT" dirty="0"/>
              <a:t> </a:t>
            </a:r>
            <a:r>
              <a:rPr lang="it-IT" dirty="0" err="1"/>
              <a:t>such</a:t>
            </a:r>
            <a:r>
              <a:rPr lang="it-IT" dirty="0"/>
              <a:t> </a:t>
            </a:r>
            <a:r>
              <a:rPr lang="it-IT" dirty="0" err="1"/>
              <a:t>ends</a:t>
            </a:r>
            <a:r>
              <a:rPr lang="it-IT" dirty="0"/>
              <a:t>. </a:t>
            </a:r>
          </a:p>
          <a:p>
            <a:endParaRPr lang="it-IT" dirty="0"/>
          </a:p>
          <a:p>
            <a:endParaRPr lang="it-IT" i="1" dirty="0"/>
          </a:p>
          <a:p>
            <a:endParaRPr lang="it-IT" i="1" dirty="0"/>
          </a:p>
        </p:txBody>
      </p:sp>
    </p:spTree>
    <p:extLst>
      <p:ext uri="{BB962C8B-B14F-4D97-AF65-F5344CB8AC3E}">
        <p14:creationId xmlns:p14="http://schemas.microsoft.com/office/powerpoint/2010/main" val="34282512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err="1"/>
              <a:t>Environmental</a:t>
            </a:r>
            <a:r>
              <a:rPr lang="it-IT" dirty="0"/>
              <a:t> </a:t>
            </a:r>
            <a:r>
              <a:rPr lang="it-IT" dirty="0" err="1"/>
              <a:t>Protection</a:t>
            </a:r>
            <a:r>
              <a:rPr lang="it-IT" dirty="0"/>
              <a:t> in the </a:t>
            </a:r>
            <a:r>
              <a:rPr lang="it-IT" dirty="0" err="1"/>
              <a:t>Italian</a:t>
            </a:r>
            <a:r>
              <a:rPr lang="it-IT" dirty="0"/>
              <a:t> </a:t>
            </a:r>
            <a:r>
              <a:rPr lang="it-IT" dirty="0" err="1"/>
              <a:t>Constitution</a:t>
            </a:r>
            <a:endParaRPr lang="it-IT" dirty="0"/>
          </a:p>
        </p:txBody>
      </p:sp>
      <p:sp>
        <p:nvSpPr>
          <p:cNvPr id="3" name="Segnaposto contenuto 2"/>
          <p:cNvSpPr>
            <a:spLocks noGrp="1"/>
          </p:cNvSpPr>
          <p:nvPr>
            <p:ph idx="1"/>
          </p:nvPr>
        </p:nvSpPr>
        <p:spPr/>
        <p:txBody>
          <a:bodyPr/>
          <a:lstStyle/>
          <a:p>
            <a:r>
              <a:rPr lang="it-IT" dirty="0" err="1"/>
              <a:t>Italian</a:t>
            </a:r>
            <a:r>
              <a:rPr lang="it-IT" dirty="0"/>
              <a:t> </a:t>
            </a:r>
            <a:r>
              <a:rPr lang="it-IT" dirty="0" err="1"/>
              <a:t>Constitution</a:t>
            </a:r>
            <a:r>
              <a:rPr lang="it-IT" dirty="0"/>
              <a:t>: in force </a:t>
            </a:r>
            <a:r>
              <a:rPr lang="it-IT" dirty="0" err="1"/>
              <a:t>as</a:t>
            </a:r>
            <a:r>
              <a:rPr lang="it-IT" dirty="0"/>
              <a:t> of the 1° </a:t>
            </a:r>
            <a:r>
              <a:rPr lang="it-IT" dirty="0" err="1"/>
              <a:t>January</a:t>
            </a:r>
            <a:r>
              <a:rPr lang="it-IT" dirty="0"/>
              <a:t> 1948.</a:t>
            </a:r>
          </a:p>
          <a:p>
            <a:r>
              <a:rPr lang="it-IT" dirty="0"/>
              <a:t>No </a:t>
            </a:r>
            <a:r>
              <a:rPr lang="it-IT" dirty="0" err="1"/>
              <a:t>mention</a:t>
            </a:r>
            <a:r>
              <a:rPr lang="it-IT" dirty="0"/>
              <a:t> of the Environment in the </a:t>
            </a:r>
            <a:r>
              <a:rPr lang="it-IT" dirty="0" err="1"/>
              <a:t>Italian</a:t>
            </a:r>
            <a:r>
              <a:rPr lang="it-IT" dirty="0"/>
              <a:t> </a:t>
            </a:r>
            <a:r>
              <a:rPr lang="it-IT" dirty="0" err="1"/>
              <a:t>Constitution</a:t>
            </a:r>
            <a:r>
              <a:rPr lang="it-IT" dirty="0"/>
              <a:t>, </a:t>
            </a:r>
            <a:r>
              <a:rPr lang="it-IT" dirty="0" err="1"/>
              <a:t>but</a:t>
            </a:r>
            <a:endParaRPr lang="it-IT" dirty="0"/>
          </a:p>
          <a:p>
            <a:pPr lvl="1"/>
            <a:r>
              <a:rPr lang="it-IT" dirty="0"/>
              <a:t>ART. 9: The Republic </a:t>
            </a:r>
            <a:r>
              <a:rPr lang="it-IT" dirty="0" err="1"/>
              <a:t>promotes</a:t>
            </a:r>
            <a:r>
              <a:rPr lang="it-IT" dirty="0"/>
              <a:t> the </a:t>
            </a:r>
            <a:r>
              <a:rPr lang="it-IT" dirty="0" err="1"/>
              <a:t>development</a:t>
            </a:r>
            <a:r>
              <a:rPr lang="it-IT" dirty="0"/>
              <a:t> of culture and of </a:t>
            </a:r>
            <a:r>
              <a:rPr lang="it-IT" dirty="0" err="1"/>
              <a:t>scientific</a:t>
            </a:r>
            <a:r>
              <a:rPr lang="it-IT" dirty="0"/>
              <a:t> and </a:t>
            </a:r>
            <a:r>
              <a:rPr lang="it-IT" dirty="0" err="1"/>
              <a:t>technical</a:t>
            </a:r>
            <a:r>
              <a:rPr lang="it-IT" dirty="0"/>
              <a:t> </a:t>
            </a:r>
            <a:r>
              <a:rPr lang="it-IT" dirty="0" err="1"/>
              <a:t>research</a:t>
            </a:r>
            <a:r>
              <a:rPr lang="it-IT" dirty="0"/>
              <a:t>.</a:t>
            </a:r>
            <a:br>
              <a:rPr lang="it-IT" dirty="0"/>
            </a:br>
            <a:r>
              <a:rPr lang="it-IT" dirty="0" err="1"/>
              <a:t>It</a:t>
            </a:r>
            <a:r>
              <a:rPr lang="it-IT" dirty="0"/>
              <a:t> </a:t>
            </a:r>
            <a:r>
              <a:rPr lang="it-IT" dirty="0" err="1"/>
              <a:t>safeguards</a:t>
            </a:r>
            <a:r>
              <a:rPr lang="it-IT" dirty="0"/>
              <a:t> </a:t>
            </a:r>
            <a:r>
              <a:rPr lang="it-IT" dirty="0" err="1"/>
              <a:t>natural</a:t>
            </a:r>
            <a:r>
              <a:rPr lang="it-IT" dirty="0"/>
              <a:t> </a:t>
            </a:r>
            <a:r>
              <a:rPr lang="it-IT" dirty="0" err="1"/>
              <a:t>landscape</a:t>
            </a:r>
            <a:r>
              <a:rPr lang="it-IT" dirty="0"/>
              <a:t> and the </a:t>
            </a:r>
            <a:r>
              <a:rPr lang="it-IT" dirty="0" err="1"/>
              <a:t>historical</a:t>
            </a:r>
            <a:r>
              <a:rPr lang="it-IT" dirty="0"/>
              <a:t> and </a:t>
            </a:r>
            <a:r>
              <a:rPr lang="it-IT" dirty="0" err="1"/>
              <a:t>artistic</a:t>
            </a:r>
            <a:r>
              <a:rPr lang="it-IT" dirty="0"/>
              <a:t> </a:t>
            </a:r>
            <a:r>
              <a:rPr lang="it-IT" dirty="0" err="1"/>
              <a:t>heritage</a:t>
            </a:r>
            <a:r>
              <a:rPr lang="it-IT" dirty="0"/>
              <a:t> of the </a:t>
            </a:r>
            <a:r>
              <a:rPr lang="it-IT" dirty="0" err="1"/>
              <a:t>Nation</a:t>
            </a:r>
            <a:r>
              <a:rPr lang="it-IT" dirty="0"/>
              <a:t>. </a:t>
            </a:r>
          </a:p>
          <a:p>
            <a:pPr marL="457200" lvl="1" indent="0">
              <a:buNone/>
            </a:pPr>
            <a:endParaRPr lang="it-IT" dirty="0"/>
          </a:p>
        </p:txBody>
      </p:sp>
    </p:spTree>
    <p:extLst>
      <p:ext uri="{BB962C8B-B14F-4D97-AF65-F5344CB8AC3E}">
        <p14:creationId xmlns:p14="http://schemas.microsoft.com/office/powerpoint/2010/main" val="12248626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err="1"/>
              <a:t>Environmental</a:t>
            </a:r>
            <a:r>
              <a:rPr lang="it-IT" dirty="0"/>
              <a:t> </a:t>
            </a:r>
            <a:r>
              <a:rPr lang="it-IT" dirty="0" err="1"/>
              <a:t>Protection</a:t>
            </a:r>
            <a:r>
              <a:rPr lang="it-IT" dirty="0"/>
              <a:t> in the </a:t>
            </a:r>
            <a:r>
              <a:rPr lang="it-IT" dirty="0" err="1"/>
              <a:t>Italian</a:t>
            </a:r>
            <a:r>
              <a:rPr lang="it-IT" dirty="0"/>
              <a:t> </a:t>
            </a:r>
            <a:r>
              <a:rPr lang="it-IT" dirty="0" err="1"/>
              <a:t>Constitution</a:t>
            </a:r>
            <a:endParaRPr lang="it-IT" dirty="0"/>
          </a:p>
        </p:txBody>
      </p:sp>
      <p:sp>
        <p:nvSpPr>
          <p:cNvPr id="3" name="Segnaposto contenuto 2"/>
          <p:cNvSpPr>
            <a:spLocks noGrp="1"/>
          </p:cNvSpPr>
          <p:nvPr>
            <p:ph idx="1"/>
          </p:nvPr>
        </p:nvSpPr>
        <p:spPr/>
        <p:txBody>
          <a:bodyPr>
            <a:normAutofit/>
          </a:bodyPr>
          <a:lstStyle/>
          <a:p>
            <a:pPr lvl="1"/>
            <a:r>
              <a:rPr lang="it-IT" dirty="0"/>
              <a:t>ART. 32: The Republic </a:t>
            </a:r>
            <a:r>
              <a:rPr lang="it-IT" dirty="0" err="1"/>
              <a:t>safeguards</a:t>
            </a:r>
            <a:r>
              <a:rPr lang="it-IT" dirty="0"/>
              <a:t> </a:t>
            </a:r>
            <a:r>
              <a:rPr lang="it-IT" dirty="0" err="1"/>
              <a:t>health</a:t>
            </a:r>
            <a:r>
              <a:rPr lang="it-IT" dirty="0"/>
              <a:t> </a:t>
            </a:r>
            <a:r>
              <a:rPr lang="it-IT" dirty="0" err="1"/>
              <a:t>as</a:t>
            </a:r>
            <a:r>
              <a:rPr lang="it-IT" dirty="0"/>
              <a:t> a </a:t>
            </a:r>
            <a:r>
              <a:rPr lang="it-IT" dirty="0" err="1"/>
              <a:t>fundamental</a:t>
            </a:r>
            <a:r>
              <a:rPr lang="it-IT" dirty="0"/>
              <a:t> right of the </a:t>
            </a:r>
            <a:r>
              <a:rPr lang="it-IT" dirty="0" err="1"/>
              <a:t>individual</a:t>
            </a:r>
            <a:r>
              <a:rPr lang="it-IT" dirty="0"/>
              <a:t> and </a:t>
            </a:r>
            <a:r>
              <a:rPr lang="it-IT" dirty="0" err="1"/>
              <a:t>as</a:t>
            </a:r>
            <a:r>
              <a:rPr lang="it-IT" dirty="0"/>
              <a:t> a </a:t>
            </a:r>
            <a:r>
              <a:rPr lang="it-IT" dirty="0" err="1"/>
              <a:t>collective</a:t>
            </a:r>
            <a:r>
              <a:rPr lang="it-IT" dirty="0"/>
              <a:t> </a:t>
            </a:r>
            <a:r>
              <a:rPr lang="it-IT" dirty="0" err="1"/>
              <a:t>interest</a:t>
            </a:r>
            <a:r>
              <a:rPr lang="it-IT" dirty="0"/>
              <a:t>, and </a:t>
            </a:r>
            <a:r>
              <a:rPr lang="it-IT" dirty="0" err="1"/>
              <a:t>guarantees</a:t>
            </a:r>
            <a:r>
              <a:rPr lang="it-IT" dirty="0"/>
              <a:t> free </a:t>
            </a:r>
            <a:r>
              <a:rPr lang="it-IT" dirty="0" err="1"/>
              <a:t>medical</a:t>
            </a:r>
            <a:r>
              <a:rPr lang="it-IT" dirty="0"/>
              <a:t> care to the </a:t>
            </a:r>
            <a:r>
              <a:rPr lang="it-IT" dirty="0" err="1"/>
              <a:t>indigent</a:t>
            </a:r>
            <a:r>
              <a:rPr lang="it-IT" dirty="0"/>
              <a:t>.</a:t>
            </a:r>
            <a:br>
              <a:rPr lang="it-IT" dirty="0"/>
            </a:br>
            <a:endParaRPr lang="it-IT" dirty="0"/>
          </a:p>
          <a:p>
            <a:pPr marL="457200" lvl="1" indent="0">
              <a:buNone/>
            </a:pPr>
            <a:r>
              <a:rPr lang="it-IT" dirty="0"/>
              <a:t>	No </a:t>
            </a:r>
            <a:r>
              <a:rPr lang="it-IT" dirty="0" err="1"/>
              <a:t>one</a:t>
            </a:r>
            <a:r>
              <a:rPr lang="it-IT" dirty="0"/>
              <a:t> </a:t>
            </a:r>
            <a:r>
              <a:rPr lang="it-IT" dirty="0" err="1"/>
              <a:t>may</a:t>
            </a:r>
            <a:r>
              <a:rPr lang="it-IT" dirty="0"/>
              <a:t> be </a:t>
            </a:r>
            <a:r>
              <a:rPr lang="it-IT" dirty="0" err="1"/>
              <a:t>obliged</a:t>
            </a:r>
            <a:r>
              <a:rPr lang="it-IT" dirty="0"/>
              <a:t> to </a:t>
            </a:r>
            <a:r>
              <a:rPr lang="it-IT" dirty="0" err="1"/>
              <a:t>undergo</a:t>
            </a:r>
            <a:r>
              <a:rPr lang="it-IT" dirty="0"/>
              <a:t> </a:t>
            </a:r>
            <a:r>
              <a:rPr lang="it-IT" dirty="0" err="1"/>
              <a:t>any</a:t>
            </a:r>
            <a:r>
              <a:rPr lang="it-IT" dirty="0"/>
              <a:t> </a:t>
            </a:r>
            <a:r>
              <a:rPr lang="it-IT" dirty="0" err="1"/>
              <a:t>health</a:t>
            </a:r>
            <a:r>
              <a:rPr lang="it-IT" dirty="0"/>
              <a:t> 	treatment </a:t>
            </a:r>
            <a:r>
              <a:rPr lang="it-IT" dirty="0" err="1"/>
              <a:t>except</a:t>
            </a:r>
            <a:r>
              <a:rPr lang="it-IT" dirty="0"/>
              <a:t> under the </a:t>
            </a:r>
            <a:r>
              <a:rPr lang="it-IT" dirty="0" err="1"/>
              <a:t>provisions</a:t>
            </a:r>
            <a:r>
              <a:rPr lang="it-IT" dirty="0"/>
              <a:t> of the 	law. The law </a:t>
            </a:r>
            <a:r>
              <a:rPr lang="it-IT" dirty="0" err="1"/>
              <a:t>may</a:t>
            </a:r>
            <a:r>
              <a:rPr lang="it-IT" dirty="0"/>
              <a:t> </a:t>
            </a:r>
            <a:r>
              <a:rPr lang="it-IT" dirty="0" err="1"/>
              <a:t>not</a:t>
            </a:r>
            <a:r>
              <a:rPr lang="it-IT" dirty="0"/>
              <a:t> under </a:t>
            </a:r>
            <a:r>
              <a:rPr lang="it-IT" dirty="0" err="1"/>
              <a:t>any</a:t>
            </a:r>
            <a:r>
              <a:rPr lang="it-IT" dirty="0"/>
              <a:t> </a:t>
            </a:r>
            <a:r>
              <a:rPr lang="it-IT" dirty="0" err="1"/>
              <a:t>circumstances</a:t>
            </a:r>
            <a:r>
              <a:rPr lang="it-IT" dirty="0"/>
              <a:t> 	violate the </a:t>
            </a:r>
            <a:r>
              <a:rPr lang="it-IT" dirty="0" err="1"/>
              <a:t>limits</a:t>
            </a:r>
            <a:r>
              <a:rPr lang="it-IT" dirty="0"/>
              <a:t> </a:t>
            </a:r>
            <a:r>
              <a:rPr lang="it-IT" dirty="0" err="1"/>
              <a:t>imposed</a:t>
            </a:r>
            <a:r>
              <a:rPr lang="it-IT" dirty="0"/>
              <a:t> by </a:t>
            </a:r>
            <a:r>
              <a:rPr lang="it-IT" dirty="0" err="1"/>
              <a:t>respect</a:t>
            </a:r>
            <a:r>
              <a:rPr lang="it-IT" dirty="0"/>
              <a:t> for the 	human </a:t>
            </a:r>
            <a:r>
              <a:rPr lang="it-IT" dirty="0" err="1"/>
              <a:t>person</a:t>
            </a:r>
            <a:r>
              <a:rPr lang="it-IT" dirty="0"/>
              <a:t>. </a:t>
            </a:r>
          </a:p>
        </p:txBody>
      </p:sp>
    </p:spTree>
    <p:extLst>
      <p:ext uri="{BB962C8B-B14F-4D97-AF65-F5344CB8AC3E}">
        <p14:creationId xmlns:p14="http://schemas.microsoft.com/office/powerpoint/2010/main" val="37214352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err="1"/>
              <a:t>Environmental</a:t>
            </a:r>
            <a:r>
              <a:rPr lang="it-IT" dirty="0"/>
              <a:t> </a:t>
            </a:r>
            <a:r>
              <a:rPr lang="it-IT" dirty="0" err="1"/>
              <a:t>Protection</a:t>
            </a:r>
            <a:r>
              <a:rPr lang="it-IT" dirty="0"/>
              <a:t> in the </a:t>
            </a:r>
            <a:r>
              <a:rPr lang="it-IT" dirty="0" err="1"/>
              <a:t>Italian</a:t>
            </a:r>
            <a:r>
              <a:rPr lang="it-IT" dirty="0"/>
              <a:t> </a:t>
            </a:r>
            <a:r>
              <a:rPr lang="it-IT" dirty="0" err="1"/>
              <a:t>Constitution</a:t>
            </a:r>
            <a:endParaRPr lang="it-IT" dirty="0"/>
          </a:p>
        </p:txBody>
      </p:sp>
      <p:sp>
        <p:nvSpPr>
          <p:cNvPr id="3" name="Segnaposto contenuto 2"/>
          <p:cNvSpPr>
            <a:spLocks noGrp="1"/>
          </p:cNvSpPr>
          <p:nvPr>
            <p:ph idx="1"/>
          </p:nvPr>
        </p:nvSpPr>
        <p:spPr/>
        <p:txBody>
          <a:bodyPr>
            <a:normAutofit/>
          </a:bodyPr>
          <a:lstStyle/>
          <a:p>
            <a:pPr lvl="1"/>
            <a:r>
              <a:rPr lang="it-IT" dirty="0" err="1"/>
              <a:t>Italian</a:t>
            </a:r>
            <a:r>
              <a:rPr lang="it-IT" dirty="0"/>
              <a:t> </a:t>
            </a:r>
            <a:r>
              <a:rPr lang="it-IT" dirty="0" err="1"/>
              <a:t>Constitutional</a:t>
            </a:r>
            <a:r>
              <a:rPr lang="it-IT" dirty="0"/>
              <a:t> Court </a:t>
            </a:r>
            <a:r>
              <a:rPr lang="it-IT" dirty="0" err="1"/>
              <a:t>Judgements</a:t>
            </a:r>
            <a:r>
              <a:rPr lang="it-IT" dirty="0"/>
              <a:t>:</a:t>
            </a:r>
          </a:p>
          <a:p>
            <a:pPr lvl="1"/>
            <a:endParaRPr lang="it-IT" dirty="0"/>
          </a:p>
          <a:p>
            <a:pPr lvl="1"/>
            <a:r>
              <a:rPr lang="it-IT" dirty="0"/>
              <a:t>28 </a:t>
            </a:r>
            <a:r>
              <a:rPr lang="it-IT" dirty="0" err="1"/>
              <a:t>May</a:t>
            </a:r>
            <a:r>
              <a:rPr lang="it-IT" dirty="0"/>
              <a:t> 1987, No. 210 and 30 </a:t>
            </a:r>
            <a:r>
              <a:rPr lang="it-IT" dirty="0" err="1"/>
              <a:t>December</a:t>
            </a:r>
            <a:r>
              <a:rPr lang="it-IT" dirty="0"/>
              <a:t> 1987:</a:t>
            </a:r>
          </a:p>
          <a:p>
            <a:pPr marL="457200" lvl="1" indent="0">
              <a:buNone/>
            </a:pPr>
            <a:r>
              <a:rPr lang="it-IT" dirty="0"/>
              <a:t>    “</a:t>
            </a:r>
            <a:r>
              <a:rPr lang="it-IT" dirty="0" err="1"/>
              <a:t>Environmental</a:t>
            </a:r>
            <a:r>
              <a:rPr lang="it-IT" dirty="0"/>
              <a:t> </a:t>
            </a:r>
            <a:r>
              <a:rPr lang="it-IT" dirty="0" err="1"/>
              <a:t>Protection</a:t>
            </a:r>
            <a:r>
              <a:rPr lang="it-IT" dirty="0"/>
              <a:t> </a:t>
            </a:r>
            <a:r>
              <a:rPr lang="it-IT" dirty="0" err="1"/>
              <a:t>is</a:t>
            </a:r>
            <a:endParaRPr lang="it-IT" dirty="0"/>
          </a:p>
          <a:p>
            <a:pPr lvl="2">
              <a:buFontTx/>
              <a:buChar char="-"/>
            </a:pPr>
            <a:r>
              <a:rPr lang="it-IT" dirty="0"/>
              <a:t>due to </a:t>
            </a:r>
            <a:r>
              <a:rPr lang="it-IT" dirty="0" err="1"/>
              <a:t>costitutional</a:t>
            </a:r>
            <a:r>
              <a:rPr lang="it-IT" dirty="0"/>
              <a:t> 	</a:t>
            </a:r>
            <a:r>
              <a:rPr lang="it-IT" dirty="0" err="1"/>
              <a:t>principles</a:t>
            </a:r>
            <a:r>
              <a:rPr lang="it-IT" dirty="0"/>
              <a:t>” (art. 9 and 32 of the </a:t>
            </a:r>
            <a:r>
              <a:rPr lang="it-IT" dirty="0" err="1"/>
              <a:t>Constitution</a:t>
            </a:r>
            <a:r>
              <a:rPr lang="it-IT" dirty="0"/>
              <a:t>)</a:t>
            </a:r>
          </a:p>
          <a:p>
            <a:pPr lvl="2">
              <a:buFontTx/>
              <a:buChar char="-"/>
            </a:pPr>
            <a:r>
              <a:rPr lang="it-IT" dirty="0"/>
              <a:t>an </a:t>
            </a:r>
            <a:r>
              <a:rPr lang="it-IT" dirty="0" err="1"/>
              <a:t>absolute</a:t>
            </a:r>
            <a:r>
              <a:rPr lang="it-IT" dirty="0"/>
              <a:t> and </a:t>
            </a:r>
            <a:r>
              <a:rPr lang="it-IT" dirty="0" err="1"/>
              <a:t>primary</a:t>
            </a:r>
            <a:r>
              <a:rPr lang="it-IT" dirty="0"/>
              <a:t> </a:t>
            </a:r>
            <a:r>
              <a:rPr lang="it-IT" dirty="0" err="1"/>
              <a:t>value</a:t>
            </a:r>
            <a:r>
              <a:rPr lang="it-IT" dirty="0"/>
              <a:t>;</a:t>
            </a:r>
          </a:p>
          <a:p>
            <a:pPr lvl="2">
              <a:buFontTx/>
              <a:buChar char="-"/>
            </a:pPr>
            <a:r>
              <a:rPr lang="it-IT" dirty="0"/>
              <a:t>a </a:t>
            </a:r>
            <a:r>
              <a:rPr lang="it-IT" dirty="0" err="1"/>
              <a:t>fundamental</a:t>
            </a:r>
            <a:r>
              <a:rPr lang="it-IT" dirty="0"/>
              <a:t> right.</a:t>
            </a:r>
          </a:p>
          <a:p>
            <a:pPr lvl="2">
              <a:buFontTx/>
              <a:buChar char="-"/>
            </a:pPr>
            <a:endParaRPr lang="it-IT" dirty="0"/>
          </a:p>
          <a:p>
            <a:pPr lvl="1">
              <a:buFontTx/>
              <a:buChar char="-"/>
            </a:pPr>
            <a:endParaRPr lang="it-IT" dirty="0"/>
          </a:p>
        </p:txBody>
      </p:sp>
    </p:spTree>
    <p:extLst>
      <p:ext uri="{BB962C8B-B14F-4D97-AF65-F5344CB8AC3E}">
        <p14:creationId xmlns:p14="http://schemas.microsoft.com/office/powerpoint/2010/main" val="29605769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err="1"/>
              <a:t>Environmental</a:t>
            </a:r>
            <a:r>
              <a:rPr lang="it-IT" dirty="0"/>
              <a:t> </a:t>
            </a:r>
            <a:r>
              <a:rPr lang="it-IT" dirty="0" err="1"/>
              <a:t>Protection</a:t>
            </a:r>
            <a:r>
              <a:rPr lang="it-IT" dirty="0"/>
              <a:t> </a:t>
            </a:r>
            <a:br>
              <a:rPr lang="it-IT" dirty="0"/>
            </a:br>
            <a:r>
              <a:rPr lang="it-IT" dirty="0"/>
              <a:t>in </a:t>
            </a:r>
            <a:r>
              <a:rPr lang="it-IT" dirty="0" err="1"/>
              <a:t>other</a:t>
            </a:r>
            <a:r>
              <a:rPr lang="it-IT" dirty="0"/>
              <a:t> EU </a:t>
            </a:r>
            <a:r>
              <a:rPr lang="it-IT" dirty="0" err="1"/>
              <a:t>Constitutions</a:t>
            </a:r>
            <a:endParaRPr lang="it-IT" dirty="0"/>
          </a:p>
        </p:txBody>
      </p:sp>
      <p:sp>
        <p:nvSpPr>
          <p:cNvPr id="3" name="Segnaposto contenuto 2"/>
          <p:cNvSpPr>
            <a:spLocks noGrp="1"/>
          </p:cNvSpPr>
          <p:nvPr>
            <p:ph idx="1"/>
          </p:nvPr>
        </p:nvSpPr>
        <p:spPr/>
        <p:txBody>
          <a:bodyPr/>
          <a:lstStyle/>
          <a:p>
            <a:r>
              <a:rPr lang="it-IT" dirty="0"/>
              <a:t>Art. 45 of Spanish </a:t>
            </a:r>
            <a:r>
              <a:rPr lang="it-IT" dirty="0" err="1"/>
              <a:t>Constitution</a:t>
            </a:r>
            <a:r>
              <a:rPr lang="it-IT" dirty="0"/>
              <a:t>: </a:t>
            </a:r>
            <a:r>
              <a:rPr lang="it-IT" dirty="0" err="1"/>
              <a:t>everyone’s</a:t>
            </a:r>
            <a:r>
              <a:rPr lang="it-IT" dirty="0"/>
              <a:t> right to a </a:t>
            </a:r>
            <a:r>
              <a:rPr lang="it-IT" dirty="0" err="1"/>
              <a:t>healthy</a:t>
            </a:r>
            <a:r>
              <a:rPr lang="it-IT" dirty="0"/>
              <a:t> </a:t>
            </a:r>
            <a:r>
              <a:rPr lang="it-IT" dirty="0" err="1"/>
              <a:t>environment</a:t>
            </a:r>
            <a:r>
              <a:rPr lang="it-IT" dirty="0"/>
              <a:t>;</a:t>
            </a:r>
          </a:p>
          <a:p>
            <a:endParaRPr lang="it-IT" dirty="0"/>
          </a:p>
          <a:p>
            <a:r>
              <a:rPr lang="it-IT" dirty="0"/>
              <a:t>Art. 66 of </a:t>
            </a:r>
            <a:r>
              <a:rPr lang="it-IT" dirty="0" err="1"/>
              <a:t>Portuguese</a:t>
            </a:r>
            <a:r>
              <a:rPr lang="it-IT" dirty="0"/>
              <a:t> </a:t>
            </a:r>
            <a:r>
              <a:rPr lang="it-IT" dirty="0" err="1"/>
              <a:t>Constitution</a:t>
            </a:r>
            <a:r>
              <a:rPr lang="it-IT" dirty="0"/>
              <a:t>: right to an </a:t>
            </a:r>
            <a:r>
              <a:rPr lang="it-IT" dirty="0" err="1"/>
              <a:t>ecologically</a:t>
            </a:r>
            <a:r>
              <a:rPr lang="it-IT" dirty="0"/>
              <a:t> </a:t>
            </a:r>
            <a:r>
              <a:rPr lang="it-IT" dirty="0" err="1"/>
              <a:t>balanced</a:t>
            </a:r>
            <a:r>
              <a:rPr lang="it-IT" dirty="0"/>
              <a:t> </a:t>
            </a:r>
            <a:r>
              <a:rPr lang="it-IT" dirty="0" err="1"/>
              <a:t>environment</a:t>
            </a:r>
            <a:r>
              <a:rPr lang="it-IT" dirty="0"/>
              <a:t>;</a:t>
            </a:r>
          </a:p>
          <a:p>
            <a:endParaRPr lang="it-IT" dirty="0"/>
          </a:p>
          <a:p>
            <a:r>
              <a:rPr lang="it-IT" dirty="0"/>
              <a:t>Art. 1 of </a:t>
            </a:r>
            <a:r>
              <a:rPr lang="it-IT" dirty="0" err="1"/>
              <a:t>Finnish</a:t>
            </a:r>
            <a:r>
              <a:rPr lang="it-IT" dirty="0"/>
              <a:t> </a:t>
            </a:r>
            <a:r>
              <a:rPr lang="it-IT" dirty="0" err="1"/>
              <a:t>Constitution</a:t>
            </a:r>
            <a:r>
              <a:rPr lang="it-IT" dirty="0"/>
              <a:t>: </a:t>
            </a:r>
            <a:r>
              <a:rPr lang="it-IT" dirty="0" err="1"/>
              <a:t>everyone</a:t>
            </a:r>
            <a:r>
              <a:rPr lang="it-IT" dirty="0"/>
              <a:t> </a:t>
            </a:r>
            <a:r>
              <a:rPr lang="it-IT" dirty="0" err="1"/>
              <a:t>is</a:t>
            </a:r>
            <a:r>
              <a:rPr lang="it-IT" dirty="0"/>
              <a:t> </a:t>
            </a:r>
            <a:r>
              <a:rPr lang="it-IT" dirty="0" err="1"/>
              <a:t>responsible</a:t>
            </a:r>
            <a:r>
              <a:rPr lang="it-IT" dirty="0"/>
              <a:t> for </a:t>
            </a:r>
            <a:r>
              <a:rPr lang="it-IT" dirty="0" err="1"/>
              <a:t>environment</a:t>
            </a:r>
            <a:r>
              <a:rPr lang="it-IT" dirty="0"/>
              <a:t> and </a:t>
            </a:r>
            <a:r>
              <a:rPr lang="it-IT" dirty="0" err="1"/>
              <a:t>health</a:t>
            </a:r>
            <a:r>
              <a:rPr lang="it-IT" dirty="0"/>
              <a:t>.</a:t>
            </a:r>
          </a:p>
        </p:txBody>
      </p:sp>
    </p:spTree>
    <p:extLst>
      <p:ext uri="{BB962C8B-B14F-4D97-AF65-F5344CB8AC3E}">
        <p14:creationId xmlns:p14="http://schemas.microsoft.com/office/powerpoint/2010/main" val="32830734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Scope and </a:t>
            </a:r>
            <a:r>
              <a:rPr lang="it-IT" dirty="0" err="1"/>
              <a:t>Aims</a:t>
            </a:r>
            <a:r>
              <a:rPr lang="it-IT" dirty="0"/>
              <a:t> of the Course</a:t>
            </a:r>
          </a:p>
        </p:txBody>
      </p:sp>
      <p:sp>
        <p:nvSpPr>
          <p:cNvPr id="3" name="Segnaposto contenuto 2"/>
          <p:cNvSpPr>
            <a:spLocks noGrp="1"/>
          </p:cNvSpPr>
          <p:nvPr>
            <p:ph idx="1"/>
          </p:nvPr>
        </p:nvSpPr>
        <p:spPr/>
        <p:txBody>
          <a:bodyPr>
            <a:normAutofit lnSpcReduction="10000"/>
          </a:bodyPr>
          <a:lstStyle/>
          <a:p>
            <a:r>
              <a:rPr lang="it-IT" dirty="0"/>
              <a:t>Gain more in-</a:t>
            </a:r>
            <a:r>
              <a:rPr lang="it-IT" dirty="0" err="1"/>
              <a:t>depth</a:t>
            </a:r>
            <a:r>
              <a:rPr lang="it-IT" dirty="0"/>
              <a:t> </a:t>
            </a:r>
            <a:r>
              <a:rPr lang="it-IT" dirty="0" err="1"/>
              <a:t>knowledge</a:t>
            </a:r>
            <a:r>
              <a:rPr lang="it-IT" dirty="0"/>
              <a:t> of a </a:t>
            </a:r>
            <a:r>
              <a:rPr lang="it-IT" dirty="0" err="1"/>
              <a:t>few</a:t>
            </a:r>
            <a:r>
              <a:rPr lang="it-IT" dirty="0"/>
              <a:t> </a:t>
            </a:r>
            <a:r>
              <a:rPr lang="it-IT" dirty="0" err="1"/>
              <a:t>specific</a:t>
            </a:r>
            <a:r>
              <a:rPr lang="it-IT" dirty="0"/>
              <a:t> </a:t>
            </a:r>
            <a:r>
              <a:rPr lang="it-IT" dirty="0" err="1"/>
              <a:t>areas</a:t>
            </a:r>
            <a:r>
              <a:rPr lang="it-IT" dirty="0"/>
              <a:t> of </a:t>
            </a:r>
            <a:r>
              <a:rPr lang="it-IT" dirty="0" err="1"/>
              <a:t>environmental</a:t>
            </a:r>
            <a:r>
              <a:rPr lang="it-IT" dirty="0"/>
              <a:t> law, e.g. </a:t>
            </a:r>
            <a:r>
              <a:rPr lang="it-IT" dirty="0" err="1"/>
              <a:t>biodiversity</a:t>
            </a:r>
            <a:r>
              <a:rPr lang="it-IT" dirty="0"/>
              <a:t> </a:t>
            </a:r>
            <a:r>
              <a:rPr lang="it-IT" dirty="0" err="1"/>
              <a:t>protection</a:t>
            </a:r>
            <a:r>
              <a:rPr lang="it-IT" dirty="0"/>
              <a:t>, </a:t>
            </a:r>
            <a:r>
              <a:rPr lang="it-IT" dirty="0" err="1"/>
              <a:t>environment</a:t>
            </a:r>
            <a:r>
              <a:rPr lang="it-IT" dirty="0"/>
              <a:t> and </a:t>
            </a:r>
            <a:r>
              <a:rPr lang="it-IT" dirty="0" err="1"/>
              <a:t>trade</a:t>
            </a:r>
            <a:r>
              <a:rPr lang="it-IT" dirty="0"/>
              <a:t>, the </a:t>
            </a:r>
            <a:r>
              <a:rPr lang="it-IT" dirty="0" err="1"/>
              <a:t>circular</a:t>
            </a:r>
            <a:r>
              <a:rPr lang="it-IT" dirty="0"/>
              <a:t> economy and </a:t>
            </a:r>
            <a:r>
              <a:rPr lang="it-IT" dirty="0" err="1"/>
              <a:t>climate</a:t>
            </a:r>
            <a:r>
              <a:rPr lang="it-IT" dirty="0"/>
              <a:t> </a:t>
            </a:r>
            <a:r>
              <a:rPr lang="it-IT" dirty="0" err="1"/>
              <a:t>change</a:t>
            </a:r>
            <a:r>
              <a:rPr lang="it-IT" dirty="0"/>
              <a:t> </a:t>
            </a:r>
            <a:r>
              <a:rPr lang="it-IT" dirty="0" err="1"/>
              <a:t>mitigation</a:t>
            </a:r>
            <a:r>
              <a:rPr lang="it-IT" dirty="0"/>
              <a:t> and </a:t>
            </a:r>
            <a:r>
              <a:rPr lang="it-IT" dirty="0" err="1"/>
              <a:t>adaptation</a:t>
            </a:r>
            <a:r>
              <a:rPr lang="it-IT" dirty="0"/>
              <a:t>.</a:t>
            </a:r>
            <a:br>
              <a:rPr lang="it-IT" dirty="0"/>
            </a:br>
            <a:endParaRPr lang="it-IT" dirty="0"/>
          </a:p>
          <a:p>
            <a:r>
              <a:rPr lang="it-IT" dirty="0" err="1"/>
              <a:t>Understand</a:t>
            </a:r>
            <a:r>
              <a:rPr lang="it-IT" dirty="0"/>
              <a:t> the </a:t>
            </a:r>
            <a:r>
              <a:rPr lang="it-IT" dirty="0" err="1"/>
              <a:t>importance</a:t>
            </a:r>
            <a:r>
              <a:rPr lang="it-IT" dirty="0"/>
              <a:t> of </a:t>
            </a:r>
            <a:r>
              <a:rPr lang="it-IT" dirty="0" err="1"/>
              <a:t>environmental</a:t>
            </a:r>
            <a:r>
              <a:rPr lang="it-IT" dirty="0"/>
              <a:t> law in </a:t>
            </a:r>
            <a:r>
              <a:rPr lang="it-IT" dirty="0" err="1"/>
              <a:t>solving</a:t>
            </a:r>
            <a:r>
              <a:rPr lang="it-IT" dirty="0"/>
              <a:t> </a:t>
            </a:r>
            <a:r>
              <a:rPr lang="it-IT" dirty="0" err="1"/>
              <a:t>environmental</a:t>
            </a:r>
            <a:r>
              <a:rPr lang="it-IT" dirty="0"/>
              <a:t> </a:t>
            </a:r>
            <a:r>
              <a:rPr lang="it-IT" dirty="0" err="1"/>
              <a:t>problems</a:t>
            </a:r>
            <a:r>
              <a:rPr lang="it-IT" dirty="0"/>
              <a:t>.</a:t>
            </a:r>
            <a:br>
              <a:rPr lang="it-IT" dirty="0"/>
            </a:br>
            <a:endParaRPr lang="it-IT" dirty="0"/>
          </a:p>
          <a:p>
            <a:endParaRPr lang="it-IT" dirty="0"/>
          </a:p>
        </p:txBody>
      </p:sp>
    </p:spTree>
    <p:extLst>
      <p:ext uri="{BB962C8B-B14F-4D97-AF65-F5344CB8AC3E}">
        <p14:creationId xmlns:p14="http://schemas.microsoft.com/office/powerpoint/2010/main" val="23167449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1406501"/>
            <a:ext cx="7772400" cy="1848414"/>
          </a:xfrm>
        </p:spPr>
        <p:txBody>
          <a:bodyPr>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br>
              <a:rPr lang="it-IT" b="1" dirty="0">
                <a:ln/>
                <a:solidFill>
                  <a:srgbClr val="008000"/>
                </a:solidFill>
              </a:rPr>
            </a:br>
            <a:r>
              <a:rPr lang="it-IT" b="1" dirty="0">
                <a:ln/>
                <a:solidFill>
                  <a:srgbClr val="008000"/>
                </a:solidFill>
              </a:rPr>
              <a:t>COURSE OF ENVIRONMENTAL LAW</a:t>
            </a:r>
            <a:br>
              <a:rPr lang="it-IT" b="1" dirty="0">
                <a:ln/>
                <a:solidFill>
                  <a:srgbClr val="008000"/>
                </a:solidFill>
              </a:rPr>
            </a:br>
            <a:r>
              <a:rPr lang="it-IT" b="1" dirty="0">
                <a:ln/>
                <a:solidFill>
                  <a:srgbClr val="008000"/>
                </a:solidFill>
              </a:rPr>
              <a:t>and </a:t>
            </a:r>
            <a:br>
              <a:rPr lang="it-IT" b="1" dirty="0">
                <a:ln/>
                <a:solidFill>
                  <a:srgbClr val="008000"/>
                </a:solidFill>
              </a:rPr>
            </a:br>
            <a:r>
              <a:rPr lang="it-IT" b="1" dirty="0">
                <a:ln/>
                <a:solidFill>
                  <a:srgbClr val="008000"/>
                </a:solidFill>
              </a:rPr>
              <a:t>INTELLECTUAL PROPERTY RIGHTS</a:t>
            </a:r>
            <a:br>
              <a:rPr lang="it-IT" b="1" dirty="0">
                <a:ln/>
                <a:solidFill>
                  <a:srgbClr val="008000"/>
                </a:solidFill>
              </a:rPr>
            </a:br>
            <a:r>
              <a:rPr lang="it-IT" b="1" dirty="0">
                <a:ln/>
                <a:solidFill>
                  <a:srgbClr val="008000"/>
                </a:solidFill>
              </a:rPr>
              <a:t>2019/2020</a:t>
            </a:r>
            <a:br>
              <a:rPr lang="it-IT" b="1" dirty="0">
                <a:ln/>
                <a:solidFill>
                  <a:schemeClr val="accent3"/>
                </a:solidFill>
              </a:rPr>
            </a:br>
            <a:r>
              <a:rPr lang="it-IT" b="1" dirty="0" err="1">
                <a:ln/>
                <a:solidFill>
                  <a:schemeClr val="accent3"/>
                </a:solidFill>
              </a:rPr>
              <a:t>Lecture</a:t>
            </a:r>
            <a:r>
              <a:rPr lang="it-IT" b="1" dirty="0">
                <a:ln/>
                <a:solidFill>
                  <a:schemeClr val="accent3"/>
                </a:solidFill>
              </a:rPr>
              <a:t> 2</a:t>
            </a:r>
            <a:br>
              <a:rPr lang="it-IT" b="1" dirty="0">
                <a:ln/>
                <a:solidFill>
                  <a:schemeClr val="accent3"/>
                </a:solidFill>
              </a:rPr>
            </a:br>
            <a:br>
              <a:rPr lang="it-IT" b="1" dirty="0">
                <a:ln/>
                <a:solidFill>
                  <a:schemeClr val="accent3"/>
                </a:solidFill>
              </a:rPr>
            </a:br>
            <a:endParaRPr lang="it-IT" b="1" dirty="0">
              <a:ln/>
              <a:solidFill>
                <a:schemeClr val="accent3"/>
              </a:solidFill>
            </a:endParaRPr>
          </a:p>
        </p:txBody>
      </p:sp>
      <p:sp>
        <p:nvSpPr>
          <p:cNvPr id="3" name="Sottotitolo 2"/>
          <p:cNvSpPr>
            <a:spLocks noGrp="1"/>
          </p:cNvSpPr>
          <p:nvPr>
            <p:ph type="subTitle" idx="1"/>
          </p:nvPr>
        </p:nvSpPr>
        <p:spPr>
          <a:xfrm>
            <a:off x="1371600" y="4140679"/>
            <a:ext cx="6400800" cy="2369151"/>
          </a:xfrm>
        </p:spPr>
        <p:txBody>
          <a:bodyPr>
            <a:normAutofit fontScale="92500" lnSpcReduction="20000"/>
          </a:bodyPr>
          <a:lstStyle/>
          <a:p>
            <a:r>
              <a:rPr lang="it-IT" dirty="0"/>
              <a:t>Prof. Alberto De Franceschi</a:t>
            </a:r>
          </a:p>
          <a:p>
            <a:r>
              <a:rPr lang="it-IT" dirty="0">
                <a:hlinkClick r:id="rId2"/>
              </a:rPr>
              <a:t>alberto.defranceschi@unife.it</a:t>
            </a:r>
            <a:endParaRPr lang="it-IT" dirty="0"/>
          </a:p>
          <a:p>
            <a:endParaRPr lang="it-IT" dirty="0"/>
          </a:p>
          <a:p>
            <a:r>
              <a:rPr lang="it-IT" dirty="0"/>
              <a:t>The Professor </a:t>
            </a:r>
            <a:r>
              <a:rPr lang="it-IT" dirty="0" err="1"/>
              <a:t>is</a:t>
            </a:r>
            <a:r>
              <a:rPr lang="it-IT" dirty="0"/>
              <a:t> </a:t>
            </a:r>
            <a:r>
              <a:rPr lang="it-IT" dirty="0" err="1"/>
              <a:t>available</a:t>
            </a:r>
            <a:r>
              <a:rPr lang="it-IT" dirty="0"/>
              <a:t> for </a:t>
            </a:r>
            <a:r>
              <a:rPr lang="it-IT" dirty="0" err="1"/>
              <a:t>any</a:t>
            </a:r>
            <a:r>
              <a:rPr lang="it-IT" dirty="0"/>
              <a:t> </a:t>
            </a:r>
            <a:r>
              <a:rPr lang="it-IT" dirty="0" err="1"/>
              <a:t>question</a:t>
            </a:r>
            <a:r>
              <a:rPr lang="it-IT" dirty="0"/>
              <a:t> by email or </a:t>
            </a:r>
            <a:r>
              <a:rPr lang="it-IT" dirty="0" err="1"/>
              <a:t>Skype</a:t>
            </a:r>
            <a:r>
              <a:rPr lang="it-IT" dirty="0"/>
              <a:t> call</a:t>
            </a:r>
          </a:p>
          <a:p>
            <a:endParaRPr lang="it-IT" dirty="0"/>
          </a:p>
        </p:txBody>
      </p:sp>
    </p:spTree>
    <p:extLst>
      <p:ext uri="{BB962C8B-B14F-4D97-AF65-F5344CB8AC3E}">
        <p14:creationId xmlns:p14="http://schemas.microsoft.com/office/powerpoint/2010/main" val="21489596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International </a:t>
            </a:r>
            <a:r>
              <a:rPr lang="it-IT" dirty="0" err="1"/>
              <a:t>Treaties</a:t>
            </a:r>
            <a:r>
              <a:rPr lang="it-IT" dirty="0"/>
              <a:t>: </a:t>
            </a:r>
            <a:br>
              <a:rPr lang="it-IT" dirty="0"/>
            </a:br>
            <a:r>
              <a:rPr lang="it-IT" dirty="0" err="1"/>
              <a:t>Duties</a:t>
            </a:r>
            <a:r>
              <a:rPr lang="it-IT" dirty="0"/>
              <a:t> for the </a:t>
            </a:r>
            <a:r>
              <a:rPr lang="it-IT" dirty="0" err="1"/>
              <a:t>Italian</a:t>
            </a:r>
            <a:r>
              <a:rPr lang="it-IT" dirty="0"/>
              <a:t> Legislator</a:t>
            </a:r>
          </a:p>
        </p:txBody>
      </p:sp>
      <p:sp>
        <p:nvSpPr>
          <p:cNvPr id="3" name="Segnaposto contenuto 2"/>
          <p:cNvSpPr>
            <a:spLocks noGrp="1"/>
          </p:cNvSpPr>
          <p:nvPr>
            <p:ph idx="1"/>
          </p:nvPr>
        </p:nvSpPr>
        <p:spPr/>
        <p:txBody>
          <a:bodyPr/>
          <a:lstStyle/>
          <a:p>
            <a:r>
              <a:rPr lang="it-IT" dirty="0"/>
              <a:t>Art. 117 </a:t>
            </a:r>
            <a:r>
              <a:rPr lang="it-IT" dirty="0" err="1"/>
              <a:t>Italian</a:t>
            </a:r>
            <a:r>
              <a:rPr lang="it-IT" dirty="0"/>
              <a:t> </a:t>
            </a:r>
            <a:r>
              <a:rPr lang="it-IT" dirty="0" err="1"/>
              <a:t>Constitution</a:t>
            </a:r>
            <a:r>
              <a:rPr lang="it-IT" dirty="0"/>
              <a:t>, </a:t>
            </a:r>
            <a:r>
              <a:rPr lang="it-IT" dirty="0" err="1"/>
              <a:t>as</a:t>
            </a:r>
            <a:r>
              <a:rPr lang="it-IT" dirty="0"/>
              <a:t> </a:t>
            </a:r>
            <a:r>
              <a:rPr lang="it-IT" dirty="0" err="1"/>
              <a:t>modified</a:t>
            </a:r>
            <a:r>
              <a:rPr lang="it-IT" dirty="0"/>
              <a:t> by law 18.10.2001, Nr. 3:</a:t>
            </a:r>
          </a:p>
          <a:p>
            <a:r>
              <a:rPr lang="it-IT" dirty="0"/>
              <a:t>“Legislative </a:t>
            </a:r>
            <a:r>
              <a:rPr lang="it-IT" dirty="0" err="1"/>
              <a:t>powers</a:t>
            </a:r>
            <a:r>
              <a:rPr lang="it-IT" dirty="0"/>
              <a:t> </a:t>
            </a:r>
            <a:r>
              <a:rPr lang="it-IT" dirty="0" err="1"/>
              <a:t>shall</a:t>
            </a:r>
            <a:r>
              <a:rPr lang="it-IT" dirty="0"/>
              <a:t> be </a:t>
            </a:r>
            <a:r>
              <a:rPr lang="it-IT" dirty="0" err="1"/>
              <a:t>vested</a:t>
            </a:r>
            <a:r>
              <a:rPr lang="it-IT" dirty="0"/>
              <a:t> in the State and the </a:t>
            </a:r>
            <a:r>
              <a:rPr lang="it-IT" dirty="0" err="1"/>
              <a:t>Regions</a:t>
            </a:r>
            <a:r>
              <a:rPr lang="it-IT" dirty="0"/>
              <a:t> in </a:t>
            </a:r>
            <a:r>
              <a:rPr lang="it-IT" dirty="0" err="1"/>
              <a:t>compliance</a:t>
            </a:r>
            <a:r>
              <a:rPr lang="it-IT" dirty="0"/>
              <a:t> with the </a:t>
            </a:r>
            <a:r>
              <a:rPr lang="it-IT" dirty="0" err="1"/>
              <a:t>Constitution</a:t>
            </a:r>
            <a:r>
              <a:rPr lang="it-IT" dirty="0"/>
              <a:t> and with the </a:t>
            </a:r>
            <a:r>
              <a:rPr lang="it-IT" dirty="0" err="1"/>
              <a:t>constraints</a:t>
            </a:r>
            <a:r>
              <a:rPr lang="it-IT" dirty="0"/>
              <a:t> </a:t>
            </a:r>
            <a:r>
              <a:rPr lang="it-IT" dirty="0" err="1"/>
              <a:t>deriving</a:t>
            </a:r>
            <a:r>
              <a:rPr lang="it-IT" dirty="0"/>
              <a:t> from EU </a:t>
            </a:r>
            <a:r>
              <a:rPr lang="it-IT" dirty="0" err="1"/>
              <a:t>legislation</a:t>
            </a:r>
            <a:r>
              <a:rPr lang="it-IT" dirty="0"/>
              <a:t> and </a:t>
            </a:r>
            <a:r>
              <a:rPr lang="it-IT" dirty="0" err="1"/>
              <a:t>international</a:t>
            </a:r>
            <a:r>
              <a:rPr lang="it-IT" dirty="0"/>
              <a:t> </a:t>
            </a:r>
            <a:r>
              <a:rPr lang="it-IT" dirty="0" err="1"/>
              <a:t>obligations</a:t>
            </a:r>
            <a:r>
              <a:rPr lang="it-IT" dirty="0"/>
              <a:t>”.</a:t>
            </a:r>
            <a:br>
              <a:rPr lang="it-IT" dirty="0"/>
            </a:br>
            <a:endParaRPr lang="it-IT" dirty="0"/>
          </a:p>
          <a:p>
            <a:endParaRPr lang="it-IT" dirty="0"/>
          </a:p>
        </p:txBody>
      </p:sp>
    </p:spTree>
    <p:extLst>
      <p:ext uri="{BB962C8B-B14F-4D97-AF65-F5344CB8AC3E}">
        <p14:creationId xmlns:p14="http://schemas.microsoft.com/office/powerpoint/2010/main" val="28901571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International </a:t>
            </a:r>
            <a:r>
              <a:rPr lang="it-IT" dirty="0" err="1"/>
              <a:t>Treaties</a:t>
            </a:r>
            <a:r>
              <a:rPr lang="it-IT" dirty="0"/>
              <a:t>: </a:t>
            </a:r>
            <a:br>
              <a:rPr lang="it-IT" dirty="0"/>
            </a:br>
            <a:r>
              <a:rPr lang="it-IT" dirty="0" err="1"/>
              <a:t>Duties</a:t>
            </a:r>
            <a:r>
              <a:rPr lang="it-IT" dirty="0"/>
              <a:t> for the </a:t>
            </a:r>
            <a:r>
              <a:rPr lang="it-IT" dirty="0" err="1"/>
              <a:t>Italian</a:t>
            </a:r>
            <a:r>
              <a:rPr lang="it-IT" dirty="0"/>
              <a:t> Legislator</a:t>
            </a:r>
          </a:p>
        </p:txBody>
      </p:sp>
      <p:sp>
        <p:nvSpPr>
          <p:cNvPr id="3" name="Segnaposto contenuto 2"/>
          <p:cNvSpPr>
            <a:spLocks noGrp="1"/>
          </p:cNvSpPr>
          <p:nvPr>
            <p:ph idx="1"/>
          </p:nvPr>
        </p:nvSpPr>
        <p:spPr/>
        <p:txBody>
          <a:bodyPr/>
          <a:lstStyle/>
          <a:p>
            <a:r>
              <a:rPr lang="it-IT" dirty="0"/>
              <a:t>Art. 117 </a:t>
            </a:r>
            <a:r>
              <a:rPr lang="it-IT" dirty="0" err="1"/>
              <a:t>Italian</a:t>
            </a:r>
            <a:r>
              <a:rPr lang="it-IT" dirty="0"/>
              <a:t> </a:t>
            </a:r>
            <a:r>
              <a:rPr lang="it-IT" dirty="0" err="1"/>
              <a:t>Constitution</a:t>
            </a:r>
            <a:r>
              <a:rPr lang="it-IT" dirty="0"/>
              <a:t>: </a:t>
            </a:r>
            <a:r>
              <a:rPr lang="it-IT" dirty="0" err="1"/>
              <a:t>confirmed</a:t>
            </a:r>
            <a:r>
              <a:rPr lang="it-IT" dirty="0"/>
              <a:t> </a:t>
            </a:r>
            <a:r>
              <a:rPr lang="it-IT" dirty="0" err="1"/>
              <a:t>what</a:t>
            </a:r>
            <a:r>
              <a:rPr lang="it-IT" dirty="0"/>
              <a:t> the </a:t>
            </a:r>
            <a:r>
              <a:rPr lang="it-IT" dirty="0" err="1"/>
              <a:t>constitutional</a:t>
            </a:r>
            <a:r>
              <a:rPr lang="it-IT" dirty="0"/>
              <a:t> Court </a:t>
            </a:r>
            <a:r>
              <a:rPr lang="it-IT" dirty="0" err="1"/>
              <a:t>stated</a:t>
            </a:r>
            <a:r>
              <a:rPr lang="it-IT" dirty="0"/>
              <a:t> in the </a:t>
            </a:r>
            <a:r>
              <a:rPr lang="it-IT" dirty="0" err="1"/>
              <a:t>Granital</a:t>
            </a:r>
            <a:r>
              <a:rPr lang="it-IT" dirty="0"/>
              <a:t> </a:t>
            </a:r>
            <a:r>
              <a:rPr lang="it-IT" dirty="0" err="1"/>
              <a:t>judgement</a:t>
            </a:r>
            <a:r>
              <a:rPr lang="it-IT" dirty="0"/>
              <a:t> (n. 170/1984):</a:t>
            </a:r>
          </a:p>
          <a:p>
            <a:endParaRPr lang="it-IT" dirty="0"/>
          </a:p>
          <a:p>
            <a:pPr lvl="1"/>
            <a:r>
              <a:rPr lang="it-IT" dirty="0"/>
              <a:t>the </a:t>
            </a:r>
            <a:r>
              <a:rPr lang="it-IT" dirty="0" err="1"/>
              <a:t>internal</a:t>
            </a:r>
            <a:r>
              <a:rPr lang="it-IT" dirty="0"/>
              <a:t> </a:t>
            </a:r>
            <a:r>
              <a:rPr lang="it-IT" dirty="0" err="1"/>
              <a:t>legal</a:t>
            </a:r>
            <a:r>
              <a:rPr lang="it-IT" dirty="0"/>
              <a:t> </a:t>
            </a:r>
            <a:r>
              <a:rPr lang="it-IT" dirty="0" err="1"/>
              <a:t>order</a:t>
            </a:r>
            <a:r>
              <a:rPr lang="it-IT" dirty="0"/>
              <a:t> </a:t>
            </a:r>
            <a:r>
              <a:rPr lang="it-IT" dirty="0" err="1"/>
              <a:t>has</a:t>
            </a:r>
            <a:r>
              <a:rPr lang="it-IT" dirty="0"/>
              <a:t> to </a:t>
            </a:r>
            <a:r>
              <a:rPr lang="it-IT" dirty="0" err="1"/>
              <a:t>adapt</a:t>
            </a:r>
            <a:r>
              <a:rPr lang="it-IT" dirty="0"/>
              <a:t> to the </a:t>
            </a:r>
            <a:r>
              <a:rPr lang="it-IT" dirty="0" err="1"/>
              <a:t>international</a:t>
            </a:r>
            <a:r>
              <a:rPr lang="it-IT" dirty="0"/>
              <a:t> </a:t>
            </a:r>
            <a:r>
              <a:rPr lang="it-IT" dirty="0" err="1"/>
              <a:t>legal</a:t>
            </a:r>
            <a:r>
              <a:rPr lang="it-IT" dirty="0"/>
              <a:t> </a:t>
            </a:r>
            <a:r>
              <a:rPr lang="it-IT" dirty="0" err="1"/>
              <a:t>order</a:t>
            </a:r>
            <a:r>
              <a:rPr lang="it-IT" dirty="0"/>
              <a:t>.</a:t>
            </a:r>
          </a:p>
        </p:txBody>
      </p:sp>
    </p:spTree>
    <p:extLst>
      <p:ext uri="{BB962C8B-B14F-4D97-AF65-F5344CB8AC3E}">
        <p14:creationId xmlns:p14="http://schemas.microsoft.com/office/powerpoint/2010/main" val="394318501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Italian</a:t>
            </a:r>
            <a:r>
              <a:rPr lang="it-IT" dirty="0"/>
              <a:t> </a:t>
            </a:r>
            <a:r>
              <a:rPr lang="it-IT" dirty="0" err="1"/>
              <a:t>legislation</a:t>
            </a:r>
            <a:endParaRPr lang="it-IT" dirty="0"/>
          </a:p>
        </p:txBody>
      </p:sp>
      <p:sp>
        <p:nvSpPr>
          <p:cNvPr id="3" name="Segnaposto contenuto 2"/>
          <p:cNvSpPr>
            <a:spLocks noGrp="1"/>
          </p:cNvSpPr>
          <p:nvPr>
            <p:ph idx="1"/>
          </p:nvPr>
        </p:nvSpPr>
        <p:spPr/>
        <p:txBody>
          <a:bodyPr/>
          <a:lstStyle/>
          <a:p>
            <a:r>
              <a:rPr lang="it-IT" dirty="0"/>
              <a:t>Legislative </a:t>
            </a:r>
            <a:r>
              <a:rPr lang="it-IT" dirty="0" err="1"/>
              <a:t>Decree</a:t>
            </a:r>
            <a:r>
              <a:rPr lang="it-IT" dirty="0"/>
              <a:t> 3 April 2006, No. 152 (“Norme in materia ambientale”):</a:t>
            </a:r>
          </a:p>
          <a:p>
            <a:r>
              <a:rPr lang="it-IT" dirty="0" err="1"/>
              <a:t>Goals</a:t>
            </a:r>
            <a:r>
              <a:rPr lang="it-IT" dirty="0"/>
              <a:t>:</a:t>
            </a:r>
          </a:p>
          <a:p>
            <a:pPr lvl="1"/>
            <a:r>
              <a:rPr lang="it-IT" dirty="0"/>
              <a:t>Enhancement of life </a:t>
            </a:r>
            <a:r>
              <a:rPr lang="it-IT" dirty="0" err="1"/>
              <a:t>quality</a:t>
            </a:r>
            <a:r>
              <a:rPr lang="it-IT" dirty="0"/>
              <a:t> </a:t>
            </a:r>
            <a:r>
              <a:rPr lang="it-IT" dirty="0" err="1"/>
              <a:t>throughout</a:t>
            </a:r>
            <a:r>
              <a:rPr lang="it-IT" dirty="0"/>
              <a:t>: </a:t>
            </a:r>
          </a:p>
          <a:p>
            <a:pPr lvl="2"/>
            <a:r>
              <a:rPr lang="it-IT" dirty="0"/>
              <a:t>1) </a:t>
            </a:r>
            <a:r>
              <a:rPr lang="it-IT" dirty="0" err="1"/>
              <a:t>safeguard</a:t>
            </a:r>
            <a:r>
              <a:rPr lang="it-IT" dirty="0"/>
              <a:t> and </a:t>
            </a:r>
            <a:r>
              <a:rPr lang="it-IT" dirty="0" err="1"/>
              <a:t>enhancement</a:t>
            </a:r>
            <a:r>
              <a:rPr lang="it-IT" dirty="0"/>
              <a:t> of </a:t>
            </a:r>
            <a:r>
              <a:rPr lang="it-IT" dirty="0" err="1"/>
              <a:t>environmental</a:t>
            </a:r>
            <a:r>
              <a:rPr lang="it-IT" dirty="0"/>
              <a:t> </a:t>
            </a:r>
            <a:r>
              <a:rPr lang="it-IT" dirty="0" err="1"/>
              <a:t>conditions</a:t>
            </a:r>
            <a:r>
              <a:rPr lang="it-IT" dirty="0"/>
              <a:t>;</a:t>
            </a:r>
          </a:p>
          <a:p>
            <a:pPr lvl="2"/>
            <a:r>
              <a:rPr lang="it-IT" dirty="0"/>
              <a:t>2) </a:t>
            </a:r>
            <a:r>
              <a:rPr lang="it-IT" dirty="0" err="1"/>
              <a:t>rational</a:t>
            </a:r>
            <a:r>
              <a:rPr lang="it-IT" dirty="0"/>
              <a:t> use of </a:t>
            </a:r>
            <a:r>
              <a:rPr lang="it-IT" dirty="0" err="1"/>
              <a:t>natural</a:t>
            </a:r>
            <a:r>
              <a:rPr lang="it-IT" dirty="0"/>
              <a:t> </a:t>
            </a:r>
            <a:r>
              <a:rPr lang="it-IT"/>
              <a:t>resources</a:t>
            </a:r>
            <a:endParaRPr lang="it-IT" dirty="0"/>
          </a:p>
          <a:p>
            <a:pPr lvl="1"/>
            <a:endParaRPr lang="it-IT" dirty="0"/>
          </a:p>
          <a:p>
            <a:pPr lvl="1"/>
            <a:endParaRPr lang="it-IT" dirty="0"/>
          </a:p>
        </p:txBody>
      </p:sp>
    </p:spTree>
    <p:extLst>
      <p:ext uri="{BB962C8B-B14F-4D97-AF65-F5344CB8AC3E}">
        <p14:creationId xmlns:p14="http://schemas.microsoft.com/office/powerpoint/2010/main" val="429489090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Italian</a:t>
            </a:r>
            <a:r>
              <a:rPr lang="it-IT" dirty="0"/>
              <a:t> </a:t>
            </a:r>
            <a:r>
              <a:rPr lang="it-IT" dirty="0" err="1"/>
              <a:t>legislation</a:t>
            </a:r>
            <a:endParaRPr lang="it-IT" dirty="0"/>
          </a:p>
        </p:txBody>
      </p:sp>
      <p:sp>
        <p:nvSpPr>
          <p:cNvPr id="3" name="Segnaposto contenuto 2"/>
          <p:cNvSpPr>
            <a:spLocks noGrp="1"/>
          </p:cNvSpPr>
          <p:nvPr>
            <p:ph idx="1"/>
          </p:nvPr>
        </p:nvSpPr>
        <p:spPr/>
        <p:txBody>
          <a:bodyPr/>
          <a:lstStyle/>
          <a:p>
            <a:r>
              <a:rPr lang="it-IT" dirty="0"/>
              <a:t>Legislative </a:t>
            </a:r>
            <a:r>
              <a:rPr lang="it-IT" dirty="0" err="1"/>
              <a:t>Decree</a:t>
            </a:r>
            <a:r>
              <a:rPr lang="it-IT" dirty="0"/>
              <a:t> 3 April 2006, No. 152 (“Norme in materia ambientale”):</a:t>
            </a:r>
          </a:p>
          <a:p>
            <a:r>
              <a:rPr lang="it-IT" dirty="0" err="1"/>
              <a:t>Structure</a:t>
            </a:r>
            <a:r>
              <a:rPr lang="it-IT" dirty="0"/>
              <a:t>:</a:t>
            </a:r>
          </a:p>
          <a:p>
            <a:pPr lvl="1">
              <a:buFontTx/>
              <a:buChar char="-"/>
            </a:pPr>
            <a:r>
              <a:rPr lang="it-IT" dirty="0"/>
              <a:t>Part 1: General </a:t>
            </a:r>
            <a:r>
              <a:rPr lang="it-IT" dirty="0" err="1"/>
              <a:t>principles</a:t>
            </a:r>
            <a:r>
              <a:rPr lang="it-IT" dirty="0"/>
              <a:t>;</a:t>
            </a:r>
          </a:p>
          <a:p>
            <a:pPr lvl="1">
              <a:buFontTx/>
              <a:buChar char="-"/>
            </a:pPr>
            <a:r>
              <a:rPr lang="it-IT" dirty="0"/>
              <a:t>Part 2: </a:t>
            </a:r>
            <a:r>
              <a:rPr lang="it-IT" dirty="0" err="1"/>
              <a:t>Procedures</a:t>
            </a:r>
            <a:r>
              <a:rPr lang="it-IT" dirty="0"/>
              <a:t> for; Strategic </a:t>
            </a:r>
            <a:r>
              <a:rPr lang="it-IT" dirty="0" err="1"/>
              <a:t>Environmental</a:t>
            </a:r>
            <a:r>
              <a:rPr lang="it-IT" dirty="0"/>
              <a:t> Evaluation (VAS); </a:t>
            </a:r>
            <a:r>
              <a:rPr lang="it-IT" dirty="0" err="1"/>
              <a:t>Environmental</a:t>
            </a:r>
            <a:r>
              <a:rPr lang="it-IT" dirty="0"/>
              <a:t> Impact Evaluation (VIA); </a:t>
            </a:r>
            <a:r>
              <a:rPr lang="it-IT" dirty="0" err="1"/>
              <a:t>Integrated</a:t>
            </a:r>
            <a:r>
              <a:rPr lang="it-IT" dirty="0"/>
              <a:t> </a:t>
            </a:r>
            <a:r>
              <a:rPr lang="it-IT" dirty="0" err="1"/>
              <a:t>Environmental</a:t>
            </a:r>
            <a:r>
              <a:rPr lang="it-IT" dirty="0"/>
              <a:t> </a:t>
            </a:r>
            <a:r>
              <a:rPr lang="it-IT" dirty="0" err="1"/>
              <a:t>Authorisation</a:t>
            </a:r>
            <a:r>
              <a:rPr lang="it-IT" dirty="0"/>
              <a:t> (IPPC)</a:t>
            </a:r>
          </a:p>
          <a:p>
            <a:pPr lvl="1"/>
            <a:endParaRPr lang="it-IT" dirty="0"/>
          </a:p>
        </p:txBody>
      </p:sp>
    </p:spTree>
    <p:extLst>
      <p:ext uri="{BB962C8B-B14F-4D97-AF65-F5344CB8AC3E}">
        <p14:creationId xmlns:p14="http://schemas.microsoft.com/office/powerpoint/2010/main" val="32937856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Italian</a:t>
            </a:r>
            <a:r>
              <a:rPr lang="it-IT" dirty="0"/>
              <a:t> </a:t>
            </a:r>
            <a:r>
              <a:rPr lang="it-IT" dirty="0" err="1"/>
              <a:t>legislation</a:t>
            </a:r>
            <a:endParaRPr lang="it-IT" dirty="0"/>
          </a:p>
        </p:txBody>
      </p:sp>
      <p:sp>
        <p:nvSpPr>
          <p:cNvPr id="3" name="Segnaposto contenuto 2"/>
          <p:cNvSpPr>
            <a:spLocks noGrp="1"/>
          </p:cNvSpPr>
          <p:nvPr>
            <p:ph idx="1"/>
          </p:nvPr>
        </p:nvSpPr>
        <p:spPr/>
        <p:txBody>
          <a:bodyPr>
            <a:normAutofit/>
          </a:bodyPr>
          <a:lstStyle/>
          <a:p>
            <a:r>
              <a:rPr lang="it-IT" dirty="0"/>
              <a:t>Legislative </a:t>
            </a:r>
            <a:r>
              <a:rPr lang="it-IT" dirty="0" err="1"/>
              <a:t>Decree</a:t>
            </a:r>
            <a:r>
              <a:rPr lang="it-IT" dirty="0"/>
              <a:t> 3 April 2006, No. 152 (“Norme in materia ambientale”):</a:t>
            </a:r>
          </a:p>
          <a:p>
            <a:r>
              <a:rPr lang="it-IT" dirty="0" err="1"/>
              <a:t>Structure</a:t>
            </a:r>
            <a:r>
              <a:rPr lang="it-IT" dirty="0"/>
              <a:t>:</a:t>
            </a:r>
          </a:p>
          <a:p>
            <a:pPr lvl="1">
              <a:buFontTx/>
              <a:buChar char="-"/>
            </a:pPr>
            <a:r>
              <a:rPr lang="it-IT" dirty="0"/>
              <a:t>Part 3: </a:t>
            </a:r>
            <a:r>
              <a:rPr lang="it-IT" dirty="0" err="1"/>
              <a:t>Protection</a:t>
            </a:r>
            <a:r>
              <a:rPr lang="it-IT" dirty="0"/>
              <a:t> of </a:t>
            </a:r>
            <a:r>
              <a:rPr lang="it-IT" dirty="0" err="1"/>
              <a:t>soil</a:t>
            </a:r>
            <a:r>
              <a:rPr lang="it-IT" dirty="0"/>
              <a:t> and </a:t>
            </a:r>
            <a:r>
              <a:rPr lang="it-IT" dirty="0" err="1"/>
              <a:t>fight</a:t>
            </a:r>
            <a:r>
              <a:rPr lang="it-IT" dirty="0"/>
              <a:t> </a:t>
            </a:r>
            <a:r>
              <a:rPr lang="it-IT" dirty="0" err="1"/>
              <a:t>against</a:t>
            </a:r>
            <a:r>
              <a:rPr lang="it-IT" dirty="0"/>
              <a:t> </a:t>
            </a:r>
            <a:r>
              <a:rPr lang="it-IT" dirty="0" err="1"/>
              <a:t>desertification</a:t>
            </a:r>
            <a:r>
              <a:rPr lang="it-IT" dirty="0"/>
              <a:t>; </a:t>
            </a:r>
            <a:r>
              <a:rPr lang="it-IT" dirty="0" err="1"/>
              <a:t>protection</a:t>
            </a:r>
            <a:r>
              <a:rPr lang="it-IT" dirty="0"/>
              <a:t> of water </a:t>
            </a:r>
            <a:r>
              <a:rPr lang="it-IT" dirty="0" err="1"/>
              <a:t>against</a:t>
            </a:r>
            <a:r>
              <a:rPr lang="it-IT" dirty="0"/>
              <a:t> </a:t>
            </a:r>
            <a:r>
              <a:rPr lang="it-IT" dirty="0" err="1"/>
              <a:t>pollution</a:t>
            </a:r>
            <a:r>
              <a:rPr lang="it-IT" dirty="0"/>
              <a:t>;</a:t>
            </a:r>
          </a:p>
          <a:p>
            <a:pPr lvl="1">
              <a:buFontTx/>
              <a:buChar char="-"/>
            </a:pPr>
            <a:r>
              <a:rPr lang="it-IT" dirty="0"/>
              <a:t>Part 4: </a:t>
            </a:r>
            <a:r>
              <a:rPr lang="it-IT" dirty="0" err="1"/>
              <a:t>waste</a:t>
            </a:r>
            <a:r>
              <a:rPr lang="it-IT" dirty="0"/>
              <a:t> management; </a:t>
            </a:r>
            <a:r>
              <a:rPr lang="it-IT" dirty="0" err="1"/>
              <a:t>remediation</a:t>
            </a:r>
            <a:r>
              <a:rPr lang="it-IT" dirty="0"/>
              <a:t> of </a:t>
            </a:r>
            <a:r>
              <a:rPr lang="it-IT" dirty="0" err="1"/>
              <a:t>contaminated</a:t>
            </a:r>
            <a:r>
              <a:rPr lang="it-IT" dirty="0"/>
              <a:t> </a:t>
            </a:r>
            <a:r>
              <a:rPr lang="it-IT" dirty="0" err="1"/>
              <a:t>sites</a:t>
            </a:r>
            <a:r>
              <a:rPr lang="it-IT" dirty="0"/>
              <a:t>;</a:t>
            </a:r>
          </a:p>
          <a:p>
            <a:pPr lvl="1"/>
            <a:endParaRPr lang="it-IT" dirty="0"/>
          </a:p>
        </p:txBody>
      </p:sp>
    </p:spTree>
    <p:extLst>
      <p:ext uri="{BB962C8B-B14F-4D97-AF65-F5344CB8AC3E}">
        <p14:creationId xmlns:p14="http://schemas.microsoft.com/office/powerpoint/2010/main" val="117679437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Italian</a:t>
            </a:r>
            <a:r>
              <a:rPr lang="it-IT" dirty="0"/>
              <a:t> </a:t>
            </a:r>
            <a:r>
              <a:rPr lang="it-IT" dirty="0" err="1"/>
              <a:t>legislation</a:t>
            </a:r>
            <a:endParaRPr lang="it-IT" dirty="0"/>
          </a:p>
        </p:txBody>
      </p:sp>
      <p:sp>
        <p:nvSpPr>
          <p:cNvPr id="3" name="Segnaposto contenuto 2"/>
          <p:cNvSpPr>
            <a:spLocks noGrp="1"/>
          </p:cNvSpPr>
          <p:nvPr>
            <p:ph idx="1"/>
          </p:nvPr>
        </p:nvSpPr>
        <p:spPr/>
        <p:txBody>
          <a:bodyPr>
            <a:normAutofit/>
          </a:bodyPr>
          <a:lstStyle/>
          <a:p>
            <a:r>
              <a:rPr lang="it-IT" dirty="0"/>
              <a:t>Legislative </a:t>
            </a:r>
            <a:r>
              <a:rPr lang="it-IT" dirty="0" err="1"/>
              <a:t>Decree</a:t>
            </a:r>
            <a:r>
              <a:rPr lang="it-IT" dirty="0"/>
              <a:t> 3 April 2006, No. 152 (“Norme in materia ambientale”):</a:t>
            </a:r>
          </a:p>
          <a:p>
            <a:r>
              <a:rPr lang="it-IT" dirty="0" err="1"/>
              <a:t>Structure</a:t>
            </a:r>
            <a:r>
              <a:rPr lang="it-IT" dirty="0"/>
              <a:t>:</a:t>
            </a:r>
          </a:p>
          <a:p>
            <a:pPr lvl="1">
              <a:buFontTx/>
              <a:buChar char="-"/>
            </a:pPr>
            <a:r>
              <a:rPr lang="it-IT" dirty="0"/>
              <a:t>Part 5: air </a:t>
            </a:r>
            <a:r>
              <a:rPr lang="it-IT" dirty="0" err="1"/>
              <a:t>protection</a:t>
            </a:r>
            <a:r>
              <a:rPr lang="it-IT" dirty="0"/>
              <a:t>; </a:t>
            </a:r>
            <a:r>
              <a:rPr lang="it-IT" dirty="0" err="1"/>
              <a:t>emissions</a:t>
            </a:r>
            <a:r>
              <a:rPr lang="it-IT" dirty="0"/>
              <a:t> </a:t>
            </a:r>
            <a:r>
              <a:rPr lang="it-IT" dirty="0" err="1"/>
              <a:t>reduction</a:t>
            </a:r>
            <a:r>
              <a:rPr lang="it-IT" dirty="0"/>
              <a:t> in the </a:t>
            </a:r>
            <a:r>
              <a:rPr lang="it-IT" dirty="0" err="1"/>
              <a:t>atmosphere</a:t>
            </a:r>
            <a:r>
              <a:rPr lang="it-IT" dirty="0"/>
              <a:t>; </a:t>
            </a:r>
          </a:p>
          <a:p>
            <a:pPr lvl="1">
              <a:buFontTx/>
              <a:buChar char="-"/>
            </a:pPr>
            <a:r>
              <a:rPr lang="it-IT" dirty="0"/>
              <a:t>Part 6: </a:t>
            </a:r>
            <a:r>
              <a:rPr lang="it-IT" dirty="0" err="1"/>
              <a:t>compensation</a:t>
            </a:r>
            <a:r>
              <a:rPr lang="it-IT" dirty="0"/>
              <a:t> for </a:t>
            </a:r>
            <a:r>
              <a:rPr lang="it-IT" dirty="0" err="1"/>
              <a:t>environmental</a:t>
            </a:r>
            <a:r>
              <a:rPr lang="it-IT" dirty="0"/>
              <a:t> </a:t>
            </a:r>
            <a:r>
              <a:rPr lang="it-IT"/>
              <a:t>damages;</a:t>
            </a:r>
            <a:endParaRPr lang="it-IT" dirty="0"/>
          </a:p>
          <a:p>
            <a:pPr lvl="1"/>
            <a:endParaRPr lang="it-IT" dirty="0"/>
          </a:p>
        </p:txBody>
      </p:sp>
    </p:spTree>
    <p:extLst>
      <p:ext uri="{BB962C8B-B14F-4D97-AF65-F5344CB8AC3E}">
        <p14:creationId xmlns:p14="http://schemas.microsoft.com/office/powerpoint/2010/main" val="30111518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Italian</a:t>
            </a:r>
            <a:r>
              <a:rPr lang="it-IT" dirty="0"/>
              <a:t> </a:t>
            </a:r>
            <a:r>
              <a:rPr lang="it-IT" dirty="0" err="1"/>
              <a:t>legislation</a:t>
            </a:r>
            <a:endParaRPr lang="it-IT" dirty="0"/>
          </a:p>
        </p:txBody>
      </p:sp>
      <p:sp>
        <p:nvSpPr>
          <p:cNvPr id="3" name="Segnaposto contenuto 2"/>
          <p:cNvSpPr>
            <a:spLocks noGrp="1"/>
          </p:cNvSpPr>
          <p:nvPr>
            <p:ph idx="1"/>
          </p:nvPr>
        </p:nvSpPr>
        <p:spPr/>
        <p:txBody>
          <a:bodyPr>
            <a:normAutofit/>
          </a:bodyPr>
          <a:lstStyle/>
          <a:p>
            <a:r>
              <a:rPr lang="it-IT" dirty="0" err="1"/>
              <a:t>Rules</a:t>
            </a:r>
            <a:r>
              <a:rPr lang="it-IT" dirty="0"/>
              <a:t> </a:t>
            </a:r>
            <a:r>
              <a:rPr lang="it-IT" dirty="0" err="1"/>
              <a:t>contained</a:t>
            </a:r>
            <a:r>
              <a:rPr lang="it-IT" dirty="0"/>
              <a:t> in Legislative </a:t>
            </a:r>
            <a:r>
              <a:rPr lang="it-IT" dirty="0" err="1"/>
              <a:t>Decree</a:t>
            </a:r>
            <a:r>
              <a:rPr lang="it-IT" dirty="0"/>
              <a:t> 3 April 2006, No. 152 (“Norme in materia ambientale”) are </a:t>
            </a:r>
            <a:r>
              <a:rPr lang="it-IT" dirty="0" err="1"/>
              <a:t>expression</a:t>
            </a:r>
            <a:r>
              <a:rPr lang="it-IT" dirty="0"/>
              <a:t> of </a:t>
            </a:r>
            <a:r>
              <a:rPr lang="it-IT" dirty="0" err="1"/>
              <a:t>fundamental</a:t>
            </a:r>
            <a:r>
              <a:rPr lang="it-IT" dirty="0"/>
              <a:t> </a:t>
            </a:r>
            <a:r>
              <a:rPr lang="it-IT" dirty="0" err="1"/>
              <a:t>principles</a:t>
            </a:r>
            <a:r>
              <a:rPr lang="it-IT" dirty="0"/>
              <a:t> </a:t>
            </a:r>
            <a:r>
              <a:rPr lang="it-IT" dirty="0" err="1"/>
              <a:t>which</a:t>
            </a:r>
            <a:r>
              <a:rPr lang="it-IT" dirty="0"/>
              <a:t> </a:t>
            </a:r>
            <a:r>
              <a:rPr lang="it-IT" dirty="0" err="1"/>
              <a:t>regulate</a:t>
            </a:r>
            <a:r>
              <a:rPr lang="it-IT" dirty="0"/>
              <a:t> the </a:t>
            </a:r>
            <a:r>
              <a:rPr lang="it-IT" dirty="0" err="1"/>
              <a:t>entire</a:t>
            </a:r>
            <a:r>
              <a:rPr lang="it-IT" dirty="0"/>
              <a:t> </a:t>
            </a:r>
            <a:r>
              <a:rPr lang="it-IT" dirty="0" err="1"/>
              <a:t>field</a:t>
            </a:r>
            <a:r>
              <a:rPr lang="it-IT" dirty="0"/>
              <a:t> and are </a:t>
            </a:r>
            <a:r>
              <a:rPr lang="it-IT" dirty="0" err="1"/>
              <a:t>derived</a:t>
            </a:r>
            <a:r>
              <a:rPr lang="it-IT" dirty="0"/>
              <a:t> from </a:t>
            </a:r>
            <a:r>
              <a:rPr lang="it-IT" dirty="0" err="1"/>
              <a:t>international</a:t>
            </a:r>
            <a:r>
              <a:rPr lang="it-IT" dirty="0"/>
              <a:t> </a:t>
            </a:r>
            <a:r>
              <a:rPr lang="it-IT" dirty="0" err="1"/>
              <a:t>principles</a:t>
            </a:r>
            <a:endParaRPr lang="it-IT" dirty="0"/>
          </a:p>
        </p:txBody>
      </p:sp>
    </p:spTree>
    <p:extLst>
      <p:ext uri="{BB962C8B-B14F-4D97-AF65-F5344CB8AC3E}">
        <p14:creationId xmlns:p14="http://schemas.microsoft.com/office/powerpoint/2010/main" val="9072608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Italian</a:t>
            </a:r>
            <a:r>
              <a:rPr lang="it-IT" dirty="0"/>
              <a:t> </a:t>
            </a:r>
            <a:r>
              <a:rPr lang="it-IT" dirty="0" err="1"/>
              <a:t>legislation</a:t>
            </a:r>
            <a:endParaRPr lang="it-IT" dirty="0"/>
          </a:p>
        </p:txBody>
      </p:sp>
      <p:sp>
        <p:nvSpPr>
          <p:cNvPr id="3" name="Segnaposto contenuto 2"/>
          <p:cNvSpPr>
            <a:spLocks noGrp="1"/>
          </p:cNvSpPr>
          <p:nvPr>
            <p:ph idx="1"/>
          </p:nvPr>
        </p:nvSpPr>
        <p:spPr/>
        <p:txBody>
          <a:bodyPr>
            <a:normAutofit/>
          </a:bodyPr>
          <a:lstStyle/>
          <a:p>
            <a:r>
              <a:rPr lang="it-IT" dirty="0"/>
              <a:t>Art. 3-ter, d.lgs. 152/2006:</a:t>
            </a:r>
          </a:p>
          <a:p>
            <a:pPr marL="457200" lvl="1" indent="0">
              <a:buNone/>
            </a:pPr>
            <a:r>
              <a:rPr lang="it-IT" dirty="0" err="1"/>
              <a:t>Environmental</a:t>
            </a:r>
            <a:r>
              <a:rPr lang="it-IT" dirty="0"/>
              <a:t> </a:t>
            </a:r>
            <a:r>
              <a:rPr lang="it-IT" dirty="0" err="1"/>
              <a:t>protection</a:t>
            </a:r>
            <a:r>
              <a:rPr lang="it-IT" dirty="0"/>
              <a:t> </a:t>
            </a:r>
            <a:r>
              <a:rPr lang="it-IT" dirty="0" err="1"/>
              <a:t>has</a:t>
            </a:r>
            <a:r>
              <a:rPr lang="it-IT" dirty="0"/>
              <a:t> to be </a:t>
            </a:r>
            <a:r>
              <a:rPr lang="it-IT" dirty="0" err="1"/>
              <a:t>guaranteed</a:t>
            </a:r>
            <a:r>
              <a:rPr lang="it-IT" dirty="0"/>
              <a:t> by </a:t>
            </a:r>
            <a:r>
              <a:rPr lang="it-IT" dirty="0" err="1"/>
              <a:t>means</a:t>
            </a:r>
            <a:r>
              <a:rPr lang="it-IT" dirty="0"/>
              <a:t> of a </a:t>
            </a:r>
            <a:r>
              <a:rPr lang="it-IT" dirty="0" err="1"/>
              <a:t>adequate</a:t>
            </a:r>
            <a:r>
              <a:rPr lang="it-IT" dirty="0"/>
              <a:t> </a:t>
            </a:r>
            <a:r>
              <a:rPr lang="it-IT" dirty="0" err="1"/>
              <a:t>action</a:t>
            </a:r>
            <a:r>
              <a:rPr lang="it-IT" dirty="0"/>
              <a:t> </a:t>
            </a:r>
            <a:r>
              <a:rPr lang="it-IT" dirty="0" err="1"/>
              <a:t>informed</a:t>
            </a:r>
            <a:r>
              <a:rPr lang="it-IT" dirty="0"/>
              <a:t> to the </a:t>
            </a:r>
            <a:r>
              <a:rPr lang="it-IT" dirty="0" err="1"/>
              <a:t>principles</a:t>
            </a:r>
            <a:r>
              <a:rPr lang="it-IT" dirty="0"/>
              <a:t> </a:t>
            </a:r>
            <a:r>
              <a:rPr lang="it-IT" dirty="0" err="1"/>
              <a:t>enunciated</a:t>
            </a:r>
            <a:r>
              <a:rPr lang="it-IT" dirty="0"/>
              <a:t>  in Art. 191, para 2, TFEU;</a:t>
            </a:r>
          </a:p>
          <a:p>
            <a:pPr marL="457200" lvl="1" indent="0">
              <a:buNone/>
            </a:pPr>
            <a:endParaRPr lang="it-IT" dirty="0"/>
          </a:p>
          <a:p>
            <a:pPr marL="457200" lvl="1" indent="0">
              <a:buNone/>
            </a:pPr>
            <a:endParaRPr lang="it-IT" dirty="0"/>
          </a:p>
        </p:txBody>
      </p:sp>
    </p:spTree>
    <p:extLst>
      <p:ext uri="{BB962C8B-B14F-4D97-AF65-F5344CB8AC3E}">
        <p14:creationId xmlns:p14="http://schemas.microsoft.com/office/powerpoint/2010/main" val="413491697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Italian</a:t>
            </a:r>
            <a:r>
              <a:rPr lang="it-IT" dirty="0"/>
              <a:t> </a:t>
            </a:r>
            <a:r>
              <a:rPr lang="it-IT" dirty="0" err="1"/>
              <a:t>legislation</a:t>
            </a:r>
            <a:endParaRPr lang="it-IT" dirty="0"/>
          </a:p>
        </p:txBody>
      </p:sp>
      <p:sp>
        <p:nvSpPr>
          <p:cNvPr id="3" name="Segnaposto contenuto 2"/>
          <p:cNvSpPr>
            <a:spLocks noGrp="1"/>
          </p:cNvSpPr>
          <p:nvPr>
            <p:ph idx="1"/>
          </p:nvPr>
        </p:nvSpPr>
        <p:spPr/>
        <p:txBody>
          <a:bodyPr>
            <a:normAutofit/>
          </a:bodyPr>
          <a:lstStyle/>
          <a:p>
            <a:r>
              <a:rPr lang="it-IT" dirty="0"/>
              <a:t>Art. 3-quater, d.lgs. 152/2006:</a:t>
            </a:r>
          </a:p>
          <a:p>
            <a:pPr marL="457200" lvl="1" indent="0">
              <a:buNone/>
            </a:pPr>
            <a:r>
              <a:rPr lang="it-IT" dirty="0" err="1"/>
              <a:t>Principle</a:t>
            </a:r>
            <a:r>
              <a:rPr lang="it-IT" dirty="0"/>
              <a:t> of </a:t>
            </a:r>
            <a:r>
              <a:rPr lang="it-IT" dirty="0" err="1"/>
              <a:t>Sustainable</a:t>
            </a:r>
            <a:r>
              <a:rPr lang="it-IT" dirty="0"/>
              <a:t> Development.</a:t>
            </a:r>
          </a:p>
          <a:p>
            <a:pPr marL="457200" lvl="1" indent="0">
              <a:buNone/>
            </a:pPr>
            <a:endParaRPr lang="it-IT" dirty="0"/>
          </a:p>
          <a:p>
            <a:pPr marL="457200" lvl="1" indent="0">
              <a:buNone/>
            </a:pPr>
            <a:endParaRPr lang="it-IT" dirty="0"/>
          </a:p>
        </p:txBody>
      </p:sp>
    </p:spTree>
    <p:extLst>
      <p:ext uri="{BB962C8B-B14F-4D97-AF65-F5344CB8AC3E}">
        <p14:creationId xmlns:p14="http://schemas.microsoft.com/office/powerpoint/2010/main" val="31425314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Scope and </a:t>
            </a:r>
            <a:r>
              <a:rPr lang="it-IT" dirty="0" err="1"/>
              <a:t>Aims</a:t>
            </a:r>
            <a:r>
              <a:rPr lang="it-IT" dirty="0"/>
              <a:t> of the Course</a:t>
            </a:r>
          </a:p>
        </p:txBody>
      </p:sp>
      <p:sp>
        <p:nvSpPr>
          <p:cNvPr id="3" name="Segnaposto contenuto 2"/>
          <p:cNvSpPr>
            <a:spLocks noGrp="1"/>
          </p:cNvSpPr>
          <p:nvPr>
            <p:ph idx="1"/>
          </p:nvPr>
        </p:nvSpPr>
        <p:spPr/>
        <p:txBody>
          <a:bodyPr>
            <a:normAutofit/>
          </a:bodyPr>
          <a:lstStyle/>
          <a:p>
            <a:r>
              <a:rPr lang="it-IT" dirty="0" err="1"/>
              <a:t>Environmental</a:t>
            </a:r>
            <a:r>
              <a:rPr lang="it-IT" dirty="0"/>
              <a:t> law can </a:t>
            </a:r>
            <a:r>
              <a:rPr lang="it-IT" dirty="0" err="1"/>
              <a:t>stimulate</a:t>
            </a:r>
            <a:r>
              <a:rPr lang="it-IT" dirty="0"/>
              <a:t> or </a:t>
            </a:r>
            <a:r>
              <a:rPr lang="it-IT" dirty="0" err="1"/>
              <a:t>hamper</a:t>
            </a:r>
            <a:r>
              <a:rPr lang="it-IT" dirty="0"/>
              <a:t> </a:t>
            </a:r>
            <a:r>
              <a:rPr lang="it-IT" dirty="0" err="1"/>
              <a:t>societal</a:t>
            </a:r>
            <a:r>
              <a:rPr lang="it-IT" dirty="0"/>
              <a:t> </a:t>
            </a:r>
            <a:r>
              <a:rPr lang="it-IT" dirty="0" err="1"/>
              <a:t>transformations</a:t>
            </a:r>
            <a:r>
              <a:rPr lang="it-IT" dirty="0"/>
              <a:t>. </a:t>
            </a:r>
          </a:p>
          <a:p>
            <a:endParaRPr lang="it-IT" dirty="0"/>
          </a:p>
          <a:p>
            <a:r>
              <a:rPr lang="it-IT" dirty="0"/>
              <a:t>The focus of </a:t>
            </a:r>
            <a:r>
              <a:rPr lang="it-IT" dirty="0" err="1"/>
              <a:t>this</a:t>
            </a:r>
            <a:r>
              <a:rPr lang="it-IT" dirty="0"/>
              <a:t> </a:t>
            </a:r>
            <a:r>
              <a:rPr lang="it-IT" dirty="0" err="1"/>
              <a:t>course</a:t>
            </a:r>
            <a:r>
              <a:rPr lang="it-IT" dirty="0"/>
              <a:t> </a:t>
            </a:r>
            <a:r>
              <a:rPr lang="it-IT" dirty="0" err="1"/>
              <a:t>is</a:t>
            </a:r>
            <a:r>
              <a:rPr lang="it-IT" dirty="0"/>
              <a:t> on </a:t>
            </a:r>
            <a:r>
              <a:rPr lang="it-IT" dirty="0" err="1"/>
              <a:t>European</a:t>
            </a:r>
            <a:r>
              <a:rPr lang="it-IT" dirty="0"/>
              <a:t> </a:t>
            </a:r>
            <a:r>
              <a:rPr lang="it-IT" dirty="0" err="1"/>
              <a:t>environmental</a:t>
            </a:r>
            <a:r>
              <a:rPr lang="it-IT" dirty="0"/>
              <a:t> law. For EU </a:t>
            </a:r>
            <a:r>
              <a:rPr lang="it-IT" dirty="0" err="1"/>
              <a:t>Member</a:t>
            </a:r>
            <a:r>
              <a:rPr lang="it-IT" dirty="0"/>
              <a:t> </a:t>
            </a:r>
            <a:r>
              <a:rPr lang="it-IT" dirty="0" err="1"/>
              <a:t>States</a:t>
            </a:r>
            <a:r>
              <a:rPr lang="it-IT" dirty="0"/>
              <a:t>, the </a:t>
            </a:r>
            <a:r>
              <a:rPr lang="it-IT" dirty="0" err="1"/>
              <a:t>importance</a:t>
            </a:r>
            <a:r>
              <a:rPr lang="it-IT" dirty="0"/>
              <a:t> of EU </a:t>
            </a:r>
            <a:r>
              <a:rPr lang="it-IT" dirty="0" err="1"/>
              <a:t>environmental</a:t>
            </a:r>
            <a:r>
              <a:rPr lang="it-IT" dirty="0"/>
              <a:t> law </a:t>
            </a:r>
            <a:r>
              <a:rPr lang="it-IT" dirty="0" err="1"/>
              <a:t>cannot</a:t>
            </a:r>
            <a:r>
              <a:rPr lang="it-IT" dirty="0"/>
              <a:t> be </a:t>
            </a:r>
            <a:r>
              <a:rPr lang="it-IT" dirty="0" err="1"/>
              <a:t>overestimated</a:t>
            </a:r>
            <a:r>
              <a:rPr lang="it-IT" dirty="0"/>
              <a:t>. </a:t>
            </a:r>
          </a:p>
          <a:p>
            <a:endParaRPr lang="it-IT" dirty="0"/>
          </a:p>
        </p:txBody>
      </p:sp>
    </p:spTree>
    <p:extLst>
      <p:ext uri="{BB962C8B-B14F-4D97-AF65-F5344CB8AC3E}">
        <p14:creationId xmlns:p14="http://schemas.microsoft.com/office/powerpoint/2010/main" val="386351968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Italian</a:t>
            </a:r>
            <a:r>
              <a:rPr lang="it-IT" dirty="0"/>
              <a:t> </a:t>
            </a:r>
            <a:r>
              <a:rPr lang="it-IT" dirty="0" err="1"/>
              <a:t>legislation</a:t>
            </a:r>
            <a:endParaRPr lang="it-IT" dirty="0"/>
          </a:p>
        </p:txBody>
      </p:sp>
      <p:sp>
        <p:nvSpPr>
          <p:cNvPr id="3" name="Segnaposto contenuto 2"/>
          <p:cNvSpPr>
            <a:spLocks noGrp="1"/>
          </p:cNvSpPr>
          <p:nvPr>
            <p:ph idx="1"/>
          </p:nvPr>
        </p:nvSpPr>
        <p:spPr/>
        <p:txBody>
          <a:bodyPr>
            <a:normAutofit/>
          </a:bodyPr>
          <a:lstStyle/>
          <a:p>
            <a:r>
              <a:rPr lang="it-IT" dirty="0"/>
              <a:t>Art. 3-sexies, d.lgs. 152/2006:</a:t>
            </a:r>
          </a:p>
          <a:p>
            <a:pPr marL="457200" lvl="1" indent="0">
              <a:buNone/>
            </a:pPr>
            <a:r>
              <a:rPr lang="it-IT" dirty="0"/>
              <a:t>Right to </a:t>
            </a:r>
            <a:r>
              <a:rPr lang="it-IT" dirty="0" err="1"/>
              <a:t>access</a:t>
            </a:r>
            <a:r>
              <a:rPr lang="it-IT" dirty="0"/>
              <a:t> to </a:t>
            </a:r>
            <a:r>
              <a:rPr lang="it-IT" dirty="0" err="1"/>
              <a:t>access</a:t>
            </a:r>
            <a:r>
              <a:rPr lang="it-IT" dirty="0"/>
              <a:t> to </a:t>
            </a:r>
            <a:r>
              <a:rPr lang="it-IT" dirty="0" err="1"/>
              <a:t>environmental</a:t>
            </a:r>
            <a:r>
              <a:rPr lang="it-IT" dirty="0"/>
              <a:t> information (</a:t>
            </a:r>
            <a:r>
              <a:rPr lang="it-IT" dirty="0" err="1"/>
              <a:t>cf</a:t>
            </a:r>
            <a:r>
              <a:rPr lang="it-IT" dirty="0"/>
              <a:t>. </a:t>
            </a:r>
            <a:r>
              <a:rPr lang="it-IT" dirty="0" err="1"/>
              <a:t>Aarhus</a:t>
            </a:r>
            <a:r>
              <a:rPr lang="it-IT" dirty="0"/>
              <a:t> Convention Convention on Access to Information, Public </a:t>
            </a:r>
            <a:r>
              <a:rPr lang="it-IT" dirty="0" err="1"/>
              <a:t>Participation</a:t>
            </a:r>
            <a:r>
              <a:rPr lang="it-IT" dirty="0"/>
              <a:t> in </a:t>
            </a:r>
            <a:r>
              <a:rPr lang="it-IT" dirty="0" err="1"/>
              <a:t>Decision-making</a:t>
            </a:r>
            <a:r>
              <a:rPr lang="it-IT" dirty="0"/>
              <a:t> and Access to </a:t>
            </a:r>
            <a:r>
              <a:rPr lang="it-IT" dirty="0" err="1"/>
              <a:t>Justice</a:t>
            </a:r>
            <a:r>
              <a:rPr lang="it-IT" dirty="0"/>
              <a:t> in </a:t>
            </a:r>
            <a:r>
              <a:rPr lang="it-IT" dirty="0" err="1"/>
              <a:t>Environmental</a:t>
            </a:r>
            <a:r>
              <a:rPr lang="it-IT" dirty="0"/>
              <a:t> </a:t>
            </a:r>
            <a:r>
              <a:rPr lang="it-IT" dirty="0" err="1"/>
              <a:t>Matters</a:t>
            </a:r>
            <a:r>
              <a:rPr lang="it-IT" dirty="0"/>
              <a:t> of 25 </a:t>
            </a:r>
            <a:r>
              <a:rPr lang="it-IT" dirty="0" err="1"/>
              <a:t>June</a:t>
            </a:r>
            <a:r>
              <a:rPr lang="it-IT" dirty="0"/>
              <a:t> 1998).</a:t>
            </a:r>
          </a:p>
          <a:p>
            <a:pPr marL="457200" lvl="1" indent="0">
              <a:buNone/>
            </a:pPr>
            <a:endParaRPr lang="it-IT" dirty="0"/>
          </a:p>
          <a:p>
            <a:pPr marL="457200" lvl="1" indent="0">
              <a:buNone/>
            </a:pPr>
            <a:endParaRPr lang="it-IT" dirty="0"/>
          </a:p>
        </p:txBody>
      </p:sp>
    </p:spTree>
    <p:extLst>
      <p:ext uri="{BB962C8B-B14F-4D97-AF65-F5344CB8AC3E}">
        <p14:creationId xmlns:p14="http://schemas.microsoft.com/office/powerpoint/2010/main" val="171032222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Italian</a:t>
            </a:r>
            <a:r>
              <a:rPr lang="it-IT" dirty="0"/>
              <a:t> </a:t>
            </a:r>
            <a:r>
              <a:rPr lang="it-IT" dirty="0" err="1"/>
              <a:t>legislation</a:t>
            </a:r>
            <a:endParaRPr lang="it-IT" dirty="0"/>
          </a:p>
        </p:txBody>
      </p:sp>
      <p:sp>
        <p:nvSpPr>
          <p:cNvPr id="3" name="Segnaposto contenuto 2"/>
          <p:cNvSpPr>
            <a:spLocks noGrp="1"/>
          </p:cNvSpPr>
          <p:nvPr>
            <p:ph idx="1"/>
          </p:nvPr>
        </p:nvSpPr>
        <p:spPr/>
        <p:txBody>
          <a:bodyPr>
            <a:normAutofit/>
          </a:bodyPr>
          <a:lstStyle/>
          <a:p>
            <a:r>
              <a:rPr lang="it-IT" dirty="0"/>
              <a:t>Consiglio di Stato, Opinion No. 3838 of 5 </a:t>
            </a:r>
            <a:r>
              <a:rPr lang="it-IT" dirty="0" err="1"/>
              <a:t>November</a:t>
            </a:r>
            <a:r>
              <a:rPr lang="it-IT" dirty="0"/>
              <a:t> 2007: the </a:t>
            </a:r>
            <a:r>
              <a:rPr lang="it-IT" dirty="0" err="1"/>
              <a:t>above</a:t>
            </a:r>
            <a:r>
              <a:rPr lang="it-IT" dirty="0"/>
              <a:t> </a:t>
            </a:r>
            <a:r>
              <a:rPr lang="it-IT" dirty="0" err="1"/>
              <a:t>mentioned</a:t>
            </a:r>
            <a:r>
              <a:rPr lang="it-IT" dirty="0"/>
              <a:t> art. 3-ter </a:t>
            </a:r>
            <a:r>
              <a:rPr lang="it-IT" dirty="0" err="1"/>
              <a:t>introduced</a:t>
            </a:r>
            <a:r>
              <a:rPr lang="it-IT" dirty="0"/>
              <a:t> in </a:t>
            </a:r>
            <a:r>
              <a:rPr lang="it-IT" dirty="0" err="1"/>
              <a:t>our</a:t>
            </a:r>
            <a:r>
              <a:rPr lang="it-IT" dirty="0"/>
              <a:t> </a:t>
            </a:r>
            <a:r>
              <a:rPr lang="it-IT" dirty="0" err="1"/>
              <a:t>system</a:t>
            </a:r>
            <a:r>
              <a:rPr lang="it-IT" dirty="0"/>
              <a:t> </a:t>
            </a:r>
            <a:r>
              <a:rPr lang="it-IT" dirty="0" err="1"/>
              <a:t>three</a:t>
            </a:r>
            <a:r>
              <a:rPr lang="it-IT" dirty="0"/>
              <a:t> </a:t>
            </a:r>
            <a:r>
              <a:rPr lang="it-IT" dirty="0" err="1"/>
              <a:t>principles</a:t>
            </a:r>
            <a:r>
              <a:rPr lang="it-IT" dirty="0"/>
              <a:t>:</a:t>
            </a:r>
          </a:p>
          <a:p>
            <a:pPr lvl="1"/>
            <a:r>
              <a:rPr lang="it-IT" dirty="0"/>
              <a:t>1. The </a:t>
            </a:r>
            <a:r>
              <a:rPr lang="it-IT" dirty="0" err="1"/>
              <a:t>principle</a:t>
            </a:r>
            <a:r>
              <a:rPr lang="it-IT" dirty="0"/>
              <a:t> of </a:t>
            </a:r>
            <a:r>
              <a:rPr lang="it-IT" dirty="0" err="1"/>
              <a:t>prevention</a:t>
            </a:r>
            <a:r>
              <a:rPr lang="it-IT" dirty="0"/>
              <a:t> and </a:t>
            </a:r>
            <a:r>
              <a:rPr lang="it-IT" dirty="0" err="1"/>
              <a:t>repair</a:t>
            </a:r>
            <a:r>
              <a:rPr lang="it-IT" dirty="0"/>
              <a:t> of </a:t>
            </a:r>
            <a:r>
              <a:rPr lang="it-IT" dirty="0" err="1"/>
              <a:t>damages</a:t>
            </a:r>
            <a:r>
              <a:rPr lang="it-IT" dirty="0"/>
              <a:t> to the </a:t>
            </a:r>
            <a:r>
              <a:rPr lang="it-IT" dirty="0" err="1"/>
              <a:t>environment</a:t>
            </a:r>
            <a:r>
              <a:rPr lang="it-IT" dirty="0"/>
              <a:t>;</a:t>
            </a:r>
          </a:p>
          <a:p>
            <a:pPr lvl="1"/>
            <a:r>
              <a:rPr lang="it-IT" dirty="0"/>
              <a:t>2. The </a:t>
            </a:r>
            <a:r>
              <a:rPr lang="it-IT" dirty="0" err="1"/>
              <a:t>principle</a:t>
            </a:r>
            <a:r>
              <a:rPr lang="it-IT" dirty="0"/>
              <a:t> “</a:t>
            </a:r>
            <a:r>
              <a:rPr lang="it-IT" dirty="0" err="1"/>
              <a:t>who</a:t>
            </a:r>
            <a:r>
              <a:rPr lang="it-IT" dirty="0"/>
              <a:t> </a:t>
            </a:r>
            <a:r>
              <a:rPr lang="it-IT" dirty="0" err="1"/>
              <a:t>pollutes</a:t>
            </a:r>
            <a:r>
              <a:rPr lang="it-IT" dirty="0"/>
              <a:t> </a:t>
            </a:r>
            <a:r>
              <a:rPr lang="it-IT" dirty="0" err="1"/>
              <a:t>pays</a:t>
            </a:r>
            <a:r>
              <a:rPr lang="it-IT" dirty="0"/>
              <a:t>”;</a:t>
            </a:r>
          </a:p>
          <a:p>
            <a:pPr lvl="1"/>
            <a:r>
              <a:rPr lang="it-IT" dirty="0"/>
              <a:t>3. The </a:t>
            </a:r>
            <a:r>
              <a:rPr lang="it-IT" dirty="0" err="1"/>
              <a:t>principle</a:t>
            </a:r>
            <a:r>
              <a:rPr lang="it-IT" dirty="0"/>
              <a:t> of </a:t>
            </a:r>
            <a:r>
              <a:rPr lang="it-IT" dirty="0" err="1"/>
              <a:t>precaution</a:t>
            </a:r>
            <a:r>
              <a:rPr lang="it-IT" dirty="0"/>
              <a:t>.</a:t>
            </a:r>
          </a:p>
          <a:p>
            <a:pPr lvl="1"/>
            <a:endParaRPr lang="it-IT" dirty="0"/>
          </a:p>
          <a:p>
            <a:pPr marL="457200" lvl="1" indent="0">
              <a:buNone/>
            </a:pPr>
            <a:endParaRPr lang="it-IT" dirty="0"/>
          </a:p>
        </p:txBody>
      </p:sp>
    </p:spTree>
    <p:extLst>
      <p:ext uri="{BB962C8B-B14F-4D97-AF65-F5344CB8AC3E}">
        <p14:creationId xmlns:p14="http://schemas.microsoft.com/office/powerpoint/2010/main" val="424994337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Italian</a:t>
            </a:r>
            <a:r>
              <a:rPr lang="it-IT" dirty="0"/>
              <a:t> </a:t>
            </a:r>
            <a:r>
              <a:rPr lang="it-IT" dirty="0" err="1"/>
              <a:t>legislation</a:t>
            </a:r>
            <a:endParaRPr lang="it-IT" dirty="0"/>
          </a:p>
        </p:txBody>
      </p:sp>
      <p:sp>
        <p:nvSpPr>
          <p:cNvPr id="3" name="Segnaposto contenuto 2"/>
          <p:cNvSpPr>
            <a:spLocks noGrp="1"/>
          </p:cNvSpPr>
          <p:nvPr>
            <p:ph idx="1"/>
          </p:nvPr>
        </p:nvSpPr>
        <p:spPr/>
        <p:txBody>
          <a:bodyPr>
            <a:normAutofit/>
          </a:bodyPr>
          <a:lstStyle/>
          <a:p>
            <a:r>
              <a:rPr lang="it-IT" dirty="0"/>
              <a:t>Consiglio di Stato, Opinion No. 3838 of 5 </a:t>
            </a:r>
            <a:r>
              <a:rPr lang="it-IT" dirty="0" err="1"/>
              <a:t>November</a:t>
            </a:r>
            <a:r>
              <a:rPr lang="it-IT" dirty="0"/>
              <a:t> 2007: </a:t>
            </a:r>
          </a:p>
          <a:p>
            <a:pPr lvl="1"/>
            <a:r>
              <a:rPr lang="it-IT" dirty="0"/>
              <a:t>The statement </a:t>
            </a:r>
            <a:r>
              <a:rPr lang="it-IT" dirty="0" err="1"/>
              <a:t>is</a:t>
            </a:r>
            <a:r>
              <a:rPr lang="it-IT" dirty="0"/>
              <a:t> </a:t>
            </a:r>
            <a:r>
              <a:rPr lang="it-IT" dirty="0" err="1"/>
              <a:t>particularly</a:t>
            </a:r>
            <a:r>
              <a:rPr lang="it-IT" dirty="0"/>
              <a:t> </a:t>
            </a:r>
            <a:r>
              <a:rPr lang="it-IT" dirty="0" err="1"/>
              <a:t>important</a:t>
            </a:r>
            <a:r>
              <a:rPr lang="it-IT" dirty="0"/>
              <a:t>, </a:t>
            </a:r>
            <a:r>
              <a:rPr lang="it-IT" dirty="0" err="1"/>
              <a:t>as</a:t>
            </a:r>
            <a:r>
              <a:rPr lang="it-IT" dirty="0"/>
              <a:t> in </a:t>
            </a:r>
            <a:r>
              <a:rPr lang="it-IT" dirty="0" err="1"/>
              <a:t>Italian</a:t>
            </a:r>
            <a:r>
              <a:rPr lang="it-IT" dirty="0"/>
              <a:t> </a:t>
            </a:r>
            <a:r>
              <a:rPr lang="it-IT" dirty="0" err="1"/>
              <a:t>Constitution</a:t>
            </a:r>
            <a:r>
              <a:rPr lang="it-IT" dirty="0"/>
              <a:t> are </a:t>
            </a:r>
            <a:r>
              <a:rPr lang="it-IT" dirty="0" err="1"/>
              <a:t>missing</a:t>
            </a:r>
            <a:r>
              <a:rPr lang="it-IT" dirty="0"/>
              <a:t> </a:t>
            </a:r>
            <a:r>
              <a:rPr lang="it-IT" dirty="0" err="1"/>
              <a:t>principles</a:t>
            </a:r>
            <a:r>
              <a:rPr lang="it-IT" dirty="0"/>
              <a:t> </a:t>
            </a:r>
            <a:r>
              <a:rPr lang="it-IT" dirty="0" err="1"/>
              <a:t>substantial</a:t>
            </a:r>
            <a:r>
              <a:rPr lang="it-IT" dirty="0"/>
              <a:t> </a:t>
            </a:r>
            <a:r>
              <a:rPr lang="it-IT" dirty="0" err="1"/>
              <a:t>details</a:t>
            </a:r>
            <a:r>
              <a:rPr lang="it-IT" dirty="0"/>
              <a:t> </a:t>
            </a:r>
            <a:r>
              <a:rPr lang="it-IT" dirty="0" err="1"/>
              <a:t>provisions</a:t>
            </a:r>
            <a:r>
              <a:rPr lang="it-IT" dirty="0"/>
              <a:t> </a:t>
            </a:r>
            <a:r>
              <a:rPr lang="it-IT" dirty="0" err="1"/>
              <a:t>concerning</a:t>
            </a:r>
            <a:r>
              <a:rPr lang="it-IT" dirty="0"/>
              <a:t> the </a:t>
            </a:r>
            <a:r>
              <a:rPr lang="it-IT" dirty="0" err="1"/>
              <a:t>environment</a:t>
            </a:r>
            <a:r>
              <a:rPr lang="it-IT" dirty="0"/>
              <a:t>.</a:t>
            </a:r>
          </a:p>
          <a:p>
            <a:pPr marL="457200" lvl="1" indent="0">
              <a:buNone/>
            </a:pPr>
            <a:endParaRPr lang="it-IT" dirty="0"/>
          </a:p>
        </p:txBody>
      </p:sp>
    </p:spTree>
    <p:extLst>
      <p:ext uri="{BB962C8B-B14F-4D97-AF65-F5344CB8AC3E}">
        <p14:creationId xmlns:p14="http://schemas.microsoft.com/office/powerpoint/2010/main" val="79337164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World </a:t>
            </a:r>
            <a:r>
              <a:rPr lang="it-IT" dirty="0" err="1"/>
              <a:t>conferences</a:t>
            </a:r>
            <a:r>
              <a:rPr lang="it-IT" dirty="0"/>
              <a:t> on Environment: </a:t>
            </a:r>
            <a:r>
              <a:rPr lang="it-IT" dirty="0" err="1"/>
              <a:t>Stockholm</a:t>
            </a:r>
            <a:r>
              <a:rPr lang="it-IT" dirty="0"/>
              <a:t> Conference of 1972</a:t>
            </a:r>
          </a:p>
        </p:txBody>
      </p:sp>
      <p:sp>
        <p:nvSpPr>
          <p:cNvPr id="3" name="Segnaposto contenuto 2"/>
          <p:cNvSpPr>
            <a:spLocks noGrp="1"/>
          </p:cNvSpPr>
          <p:nvPr>
            <p:ph idx="1"/>
          </p:nvPr>
        </p:nvSpPr>
        <p:spPr/>
        <p:txBody>
          <a:bodyPr>
            <a:normAutofit/>
          </a:bodyPr>
          <a:lstStyle/>
          <a:p>
            <a:pPr marL="457200" lvl="1" indent="0">
              <a:buNone/>
            </a:pPr>
            <a:r>
              <a:rPr lang="it-IT" dirty="0" err="1"/>
              <a:t>United</a:t>
            </a:r>
            <a:r>
              <a:rPr lang="it-IT" dirty="0"/>
              <a:t> Nations Conference on the Human Environment of 5-16 </a:t>
            </a:r>
            <a:r>
              <a:rPr lang="it-IT" dirty="0" err="1"/>
              <a:t>June</a:t>
            </a:r>
            <a:r>
              <a:rPr lang="it-IT" dirty="0"/>
              <a:t> 1972:</a:t>
            </a:r>
          </a:p>
          <a:p>
            <a:pPr marL="457200" lvl="1" indent="0">
              <a:buNone/>
            </a:pPr>
            <a:endParaRPr lang="it-IT" dirty="0"/>
          </a:p>
          <a:p>
            <a:pPr lvl="1"/>
            <a:r>
              <a:rPr lang="it-IT" dirty="0"/>
              <a:t>	first </a:t>
            </a:r>
            <a:r>
              <a:rPr lang="it-IT" dirty="0" err="1"/>
              <a:t>real</a:t>
            </a:r>
            <a:r>
              <a:rPr lang="it-IT" dirty="0"/>
              <a:t> </a:t>
            </a:r>
            <a:r>
              <a:rPr lang="it-IT" dirty="0" err="1"/>
              <a:t>assessment</a:t>
            </a:r>
            <a:r>
              <a:rPr lang="it-IT" dirty="0"/>
              <a:t> of </a:t>
            </a:r>
            <a:r>
              <a:rPr lang="it-IT" dirty="0" err="1"/>
              <a:t>environmental</a:t>
            </a:r>
            <a:r>
              <a:rPr lang="it-IT" dirty="0"/>
              <a:t> </a:t>
            </a:r>
            <a:r>
              <a:rPr lang="it-IT" dirty="0" err="1"/>
              <a:t>harms</a:t>
            </a:r>
            <a:r>
              <a:rPr lang="it-IT" dirty="0"/>
              <a:t>;</a:t>
            </a:r>
          </a:p>
          <a:p>
            <a:pPr lvl="1"/>
            <a:r>
              <a:rPr lang="it-IT" dirty="0"/>
              <a:t>  </a:t>
            </a:r>
            <a:r>
              <a:rPr lang="it-IT" dirty="0" err="1"/>
              <a:t>highlights</a:t>
            </a:r>
            <a:r>
              <a:rPr lang="it-IT" dirty="0"/>
              <a:t> the </a:t>
            </a:r>
            <a:r>
              <a:rPr lang="it-IT" dirty="0" err="1"/>
              <a:t>need</a:t>
            </a:r>
            <a:r>
              <a:rPr lang="it-IT" dirty="0"/>
              <a:t> </a:t>
            </a:r>
            <a:r>
              <a:rPr lang="it-IT" dirty="0" err="1"/>
              <a:t>states</a:t>
            </a:r>
            <a:r>
              <a:rPr lang="it-IT" dirty="0"/>
              <a:t> </a:t>
            </a:r>
            <a:r>
              <a:rPr lang="it-IT" dirty="0" err="1"/>
              <a:t>find</a:t>
            </a:r>
            <a:r>
              <a:rPr lang="it-IT" dirty="0"/>
              <a:t> a joint </a:t>
            </a:r>
            <a:r>
              <a:rPr lang="it-IT" dirty="0" err="1"/>
              <a:t>strategy</a:t>
            </a:r>
            <a:r>
              <a:rPr lang="it-IT" dirty="0"/>
              <a:t> for </a:t>
            </a:r>
            <a:r>
              <a:rPr lang="it-IT" dirty="0" err="1"/>
              <a:t>tackling</a:t>
            </a:r>
            <a:r>
              <a:rPr lang="it-IT" dirty="0"/>
              <a:t> </a:t>
            </a:r>
            <a:r>
              <a:rPr lang="it-IT" dirty="0" err="1"/>
              <a:t>such</a:t>
            </a:r>
            <a:r>
              <a:rPr lang="it-IT" dirty="0"/>
              <a:t> </a:t>
            </a:r>
            <a:r>
              <a:rPr lang="it-IT" dirty="0" err="1"/>
              <a:t>harms</a:t>
            </a:r>
            <a:r>
              <a:rPr lang="it-IT" dirty="0"/>
              <a:t>;</a:t>
            </a:r>
          </a:p>
        </p:txBody>
      </p:sp>
    </p:spTree>
    <p:extLst>
      <p:ext uri="{BB962C8B-B14F-4D97-AF65-F5344CB8AC3E}">
        <p14:creationId xmlns:p14="http://schemas.microsoft.com/office/powerpoint/2010/main" val="213997107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World </a:t>
            </a:r>
            <a:r>
              <a:rPr lang="it-IT" dirty="0" err="1"/>
              <a:t>conferences</a:t>
            </a:r>
            <a:r>
              <a:rPr lang="it-IT" dirty="0"/>
              <a:t> on Environment: </a:t>
            </a:r>
            <a:r>
              <a:rPr lang="it-IT" dirty="0" err="1"/>
              <a:t>Stockholm</a:t>
            </a:r>
            <a:r>
              <a:rPr lang="it-IT" dirty="0"/>
              <a:t> Conference of 1972</a:t>
            </a:r>
          </a:p>
        </p:txBody>
      </p:sp>
      <p:sp>
        <p:nvSpPr>
          <p:cNvPr id="3" name="Segnaposto contenuto 2"/>
          <p:cNvSpPr>
            <a:spLocks noGrp="1"/>
          </p:cNvSpPr>
          <p:nvPr>
            <p:ph idx="1"/>
          </p:nvPr>
        </p:nvSpPr>
        <p:spPr/>
        <p:txBody>
          <a:bodyPr>
            <a:normAutofit/>
          </a:bodyPr>
          <a:lstStyle/>
          <a:p>
            <a:pPr marL="457200" lvl="1" indent="0">
              <a:buNone/>
            </a:pPr>
            <a:r>
              <a:rPr lang="it-IT" dirty="0" err="1"/>
              <a:t>Outcomes</a:t>
            </a:r>
            <a:r>
              <a:rPr lang="it-IT" dirty="0"/>
              <a:t>: </a:t>
            </a:r>
          </a:p>
          <a:p>
            <a:pPr marL="457200" lvl="1" indent="0">
              <a:buNone/>
            </a:pPr>
            <a:endParaRPr lang="it-IT" dirty="0"/>
          </a:p>
          <a:p>
            <a:pPr lvl="1"/>
            <a:r>
              <a:rPr lang="it-IT" dirty="0"/>
              <a:t>	first </a:t>
            </a:r>
            <a:r>
              <a:rPr lang="it-IT" dirty="0" err="1"/>
              <a:t>real</a:t>
            </a:r>
            <a:r>
              <a:rPr lang="it-IT" dirty="0"/>
              <a:t> </a:t>
            </a:r>
            <a:r>
              <a:rPr lang="it-IT" dirty="0" err="1"/>
              <a:t>assessment</a:t>
            </a:r>
            <a:r>
              <a:rPr lang="it-IT" dirty="0"/>
              <a:t> of </a:t>
            </a:r>
            <a:r>
              <a:rPr lang="it-IT" dirty="0" err="1"/>
              <a:t>environmental</a:t>
            </a:r>
            <a:r>
              <a:rPr lang="it-IT" dirty="0"/>
              <a:t> </a:t>
            </a:r>
            <a:r>
              <a:rPr lang="it-IT" dirty="0" err="1"/>
              <a:t>harms</a:t>
            </a:r>
            <a:r>
              <a:rPr lang="it-IT" dirty="0"/>
              <a:t>;</a:t>
            </a:r>
          </a:p>
          <a:p>
            <a:pPr lvl="1"/>
            <a:r>
              <a:rPr lang="it-IT" dirty="0"/>
              <a:t>  </a:t>
            </a:r>
            <a:r>
              <a:rPr lang="it-IT" dirty="0" err="1"/>
              <a:t>highlights</a:t>
            </a:r>
            <a:r>
              <a:rPr lang="it-IT" dirty="0"/>
              <a:t> the </a:t>
            </a:r>
            <a:r>
              <a:rPr lang="it-IT" dirty="0" err="1"/>
              <a:t>need</a:t>
            </a:r>
            <a:r>
              <a:rPr lang="it-IT" dirty="0"/>
              <a:t> </a:t>
            </a:r>
            <a:r>
              <a:rPr lang="it-IT" dirty="0" err="1"/>
              <a:t>states</a:t>
            </a:r>
            <a:r>
              <a:rPr lang="it-IT" dirty="0"/>
              <a:t> </a:t>
            </a:r>
            <a:r>
              <a:rPr lang="it-IT" dirty="0" err="1"/>
              <a:t>find</a:t>
            </a:r>
            <a:r>
              <a:rPr lang="it-IT" dirty="0"/>
              <a:t> a joint </a:t>
            </a:r>
            <a:r>
              <a:rPr lang="it-IT" dirty="0" err="1"/>
              <a:t>strategy</a:t>
            </a:r>
            <a:r>
              <a:rPr lang="it-IT" dirty="0"/>
              <a:t> for </a:t>
            </a:r>
            <a:r>
              <a:rPr lang="it-IT" dirty="0" err="1"/>
              <a:t>tackling</a:t>
            </a:r>
            <a:r>
              <a:rPr lang="it-IT" dirty="0"/>
              <a:t> </a:t>
            </a:r>
            <a:r>
              <a:rPr lang="it-IT" dirty="0" err="1"/>
              <a:t>such</a:t>
            </a:r>
            <a:r>
              <a:rPr lang="it-IT" dirty="0"/>
              <a:t> </a:t>
            </a:r>
            <a:r>
              <a:rPr lang="it-IT" dirty="0" err="1"/>
              <a:t>harms</a:t>
            </a:r>
            <a:r>
              <a:rPr lang="it-IT" dirty="0"/>
              <a:t>;</a:t>
            </a:r>
          </a:p>
        </p:txBody>
      </p:sp>
    </p:spTree>
    <p:extLst>
      <p:ext uri="{BB962C8B-B14F-4D97-AF65-F5344CB8AC3E}">
        <p14:creationId xmlns:p14="http://schemas.microsoft.com/office/powerpoint/2010/main" val="400320146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World </a:t>
            </a:r>
            <a:r>
              <a:rPr lang="it-IT" dirty="0" err="1"/>
              <a:t>conferences</a:t>
            </a:r>
            <a:r>
              <a:rPr lang="it-IT" dirty="0"/>
              <a:t> on Environment: </a:t>
            </a:r>
            <a:r>
              <a:rPr lang="it-IT" dirty="0" err="1"/>
              <a:t>Stockholm</a:t>
            </a:r>
            <a:r>
              <a:rPr lang="it-IT" dirty="0"/>
              <a:t> Conference of 1972</a:t>
            </a:r>
          </a:p>
        </p:txBody>
      </p:sp>
      <p:sp>
        <p:nvSpPr>
          <p:cNvPr id="3" name="Segnaposto contenuto 2"/>
          <p:cNvSpPr>
            <a:spLocks noGrp="1"/>
          </p:cNvSpPr>
          <p:nvPr>
            <p:ph idx="1"/>
          </p:nvPr>
        </p:nvSpPr>
        <p:spPr/>
        <p:txBody>
          <a:bodyPr>
            <a:normAutofit fontScale="77500" lnSpcReduction="20000"/>
          </a:bodyPr>
          <a:lstStyle/>
          <a:p>
            <a:pPr marL="0" indent="0">
              <a:buNone/>
            </a:pPr>
            <a:r>
              <a:rPr lang="it-IT" dirty="0"/>
              <a:t>The meeting </a:t>
            </a:r>
            <a:r>
              <a:rPr lang="it-IT" dirty="0" err="1"/>
              <a:t>agreed</a:t>
            </a:r>
            <a:r>
              <a:rPr lang="it-IT" dirty="0"/>
              <a:t> </a:t>
            </a:r>
            <a:r>
              <a:rPr lang="it-IT" dirty="0" err="1"/>
              <a:t>upon</a:t>
            </a:r>
            <a:r>
              <a:rPr lang="it-IT" dirty="0"/>
              <a:t> a </a:t>
            </a:r>
            <a:r>
              <a:rPr lang="it-IT" dirty="0">
                <a:hlinkClick r:id="rId2" tooltip="Declaration of the United Nations Conference on the Human Environment"/>
              </a:rPr>
              <a:t>Declaration containing 26 principles concerning the environment and development</a:t>
            </a:r>
            <a:r>
              <a:rPr lang="it-IT" dirty="0"/>
              <a:t>; an Action Plan with 109 </a:t>
            </a:r>
            <a:r>
              <a:rPr lang="it-IT" dirty="0" err="1"/>
              <a:t>recommendations</a:t>
            </a:r>
            <a:r>
              <a:rPr lang="it-IT" dirty="0"/>
              <a:t>, and a </a:t>
            </a:r>
            <a:r>
              <a:rPr lang="it-IT" dirty="0" err="1"/>
              <a:t>Resolution</a:t>
            </a:r>
            <a:r>
              <a:rPr lang="it-IT" dirty="0"/>
              <a:t>.</a:t>
            </a:r>
          </a:p>
          <a:p>
            <a:pPr marL="0" indent="0">
              <a:buNone/>
            </a:pPr>
            <a:r>
              <a:rPr lang="it-IT" dirty="0" err="1"/>
              <a:t>Principles</a:t>
            </a:r>
            <a:r>
              <a:rPr lang="it-IT" dirty="0"/>
              <a:t> of the </a:t>
            </a:r>
            <a:r>
              <a:rPr lang="it-IT" dirty="0" err="1"/>
              <a:t>Stockholm</a:t>
            </a:r>
            <a:r>
              <a:rPr lang="it-IT" dirty="0"/>
              <a:t> </a:t>
            </a:r>
            <a:r>
              <a:rPr lang="it-IT" dirty="0" err="1"/>
              <a:t>Declaration</a:t>
            </a:r>
            <a:r>
              <a:rPr lang="it-IT" dirty="0"/>
              <a:t>:</a:t>
            </a:r>
            <a:r>
              <a:rPr lang="it-IT" baseline="30000" dirty="0">
                <a:hlinkClick r:id="rId3"/>
              </a:rPr>
              <a:t>[8]</a:t>
            </a:r>
            <a:endParaRPr lang="it-IT" dirty="0"/>
          </a:p>
          <a:p>
            <a:pPr marL="514350" lvl="0" indent="-514350">
              <a:buFont typeface="+mj-lt"/>
              <a:buAutoNum type="arabicPeriod"/>
            </a:pPr>
            <a:r>
              <a:rPr lang="it-IT" dirty="0">
                <a:hlinkClick r:id="rId4" tooltip="Human rights"/>
              </a:rPr>
              <a:t>Human rights</a:t>
            </a:r>
            <a:r>
              <a:rPr lang="it-IT" dirty="0"/>
              <a:t> must be </a:t>
            </a:r>
            <a:r>
              <a:rPr lang="it-IT" dirty="0" err="1"/>
              <a:t>asserted</a:t>
            </a:r>
            <a:r>
              <a:rPr lang="it-IT" dirty="0"/>
              <a:t>, </a:t>
            </a:r>
            <a:r>
              <a:rPr lang="it-IT" dirty="0">
                <a:hlinkClick r:id="rId5" tooltip="Apartheid"/>
              </a:rPr>
              <a:t>apartheid</a:t>
            </a:r>
            <a:r>
              <a:rPr lang="it-IT" dirty="0"/>
              <a:t> and </a:t>
            </a:r>
            <a:r>
              <a:rPr lang="it-IT" dirty="0">
                <a:hlinkClick r:id="rId6" tooltip="Colonialism"/>
              </a:rPr>
              <a:t>colonialism</a:t>
            </a:r>
            <a:r>
              <a:rPr lang="it-IT" dirty="0"/>
              <a:t> </a:t>
            </a:r>
            <a:r>
              <a:rPr lang="it-IT" dirty="0" err="1"/>
              <a:t>condemned</a:t>
            </a:r>
            <a:endParaRPr lang="it-IT" dirty="0"/>
          </a:p>
          <a:p>
            <a:pPr marL="514350" lvl="0" indent="-514350">
              <a:buFont typeface="+mj-lt"/>
              <a:buAutoNum type="arabicPeriod"/>
            </a:pPr>
            <a:r>
              <a:rPr lang="it-IT" dirty="0">
                <a:hlinkClick r:id="rId7" tooltip="Natural resources"/>
              </a:rPr>
              <a:t>Natural resources</a:t>
            </a:r>
            <a:r>
              <a:rPr lang="it-IT" dirty="0"/>
              <a:t> must be </a:t>
            </a:r>
            <a:r>
              <a:rPr lang="it-IT" dirty="0" err="1"/>
              <a:t>safeguarded</a:t>
            </a:r>
            <a:endParaRPr lang="it-IT" dirty="0"/>
          </a:p>
          <a:p>
            <a:pPr marL="514350" lvl="0" indent="-514350">
              <a:buFont typeface="+mj-lt"/>
              <a:buAutoNum type="arabicPeriod"/>
            </a:pPr>
            <a:r>
              <a:rPr lang="it-IT" dirty="0"/>
              <a:t>The </a:t>
            </a:r>
            <a:r>
              <a:rPr lang="it-IT" dirty="0" err="1"/>
              <a:t>Earth's</a:t>
            </a:r>
            <a:r>
              <a:rPr lang="it-IT" dirty="0"/>
              <a:t> </a:t>
            </a:r>
            <a:r>
              <a:rPr lang="it-IT" dirty="0" err="1"/>
              <a:t>capacity</a:t>
            </a:r>
            <a:r>
              <a:rPr lang="it-IT" dirty="0"/>
              <a:t> to </a:t>
            </a:r>
            <a:r>
              <a:rPr lang="it-IT" dirty="0">
                <a:hlinkClick r:id="rId8" tooltip="Ecosystem services"/>
              </a:rPr>
              <a:t>produce</a:t>
            </a:r>
            <a:r>
              <a:rPr lang="it-IT" dirty="0"/>
              <a:t> </a:t>
            </a:r>
            <a:r>
              <a:rPr lang="it-IT" dirty="0">
                <a:hlinkClick r:id="rId9" tooltip="Renewable resource"/>
              </a:rPr>
              <a:t>renewable resources</a:t>
            </a:r>
            <a:r>
              <a:rPr lang="it-IT" dirty="0"/>
              <a:t> must be </a:t>
            </a:r>
            <a:r>
              <a:rPr lang="it-IT" dirty="0" err="1"/>
              <a:t>maintained</a:t>
            </a:r>
            <a:endParaRPr lang="it-IT" dirty="0"/>
          </a:p>
          <a:p>
            <a:pPr marL="514350" lvl="0" indent="-514350">
              <a:buFont typeface="+mj-lt"/>
              <a:buAutoNum type="arabicPeriod"/>
            </a:pPr>
            <a:r>
              <a:rPr lang="it-IT" dirty="0">
                <a:hlinkClick r:id="rId10" tooltip="Wildlife"/>
              </a:rPr>
              <a:t>Wildlife</a:t>
            </a:r>
            <a:r>
              <a:rPr lang="it-IT" dirty="0"/>
              <a:t> must be </a:t>
            </a:r>
            <a:r>
              <a:rPr lang="it-IT" dirty="0" err="1"/>
              <a:t>safeguarded</a:t>
            </a:r>
            <a:endParaRPr lang="it-IT" dirty="0"/>
          </a:p>
          <a:p>
            <a:pPr marL="514350" lvl="0" indent="-514350">
              <a:buFont typeface="+mj-lt"/>
              <a:buAutoNum type="arabicPeriod"/>
            </a:pPr>
            <a:r>
              <a:rPr lang="it-IT" dirty="0">
                <a:hlinkClick r:id="rId11" tooltip="Non-renewable resource"/>
              </a:rPr>
              <a:t>Non-renewable resources</a:t>
            </a:r>
            <a:r>
              <a:rPr lang="it-IT" dirty="0"/>
              <a:t> must be </a:t>
            </a:r>
            <a:r>
              <a:rPr lang="it-IT" dirty="0" err="1"/>
              <a:t>shared</a:t>
            </a:r>
            <a:r>
              <a:rPr lang="it-IT" dirty="0"/>
              <a:t> and </a:t>
            </a:r>
            <a:r>
              <a:rPr lang="it-IT" dirty="0" err="1"/>
              <a:t>not</a:t>
            </a:r>
            <a:r>
              <a:rPr lang="it-IT" dirty="0"/>
              <a:t> </a:t>
            </a:r>
            <a:r>
              <a:rPr lang="it-IT" dirty="0" err="1"/>
              <a:t>exhausted</a:t>
            </a:r>
            <a:endParaRPr lang="it-IT" dirty="0"/>
          </a:p>
        </p:txBody>
      </p:sp>
    </p:spTree>
    <p:extLst>
      <p:ext uri="{BB962C8B-B14F-4D97-AF65-F5344CB8AC3E}">
        <p14:creationId xmlns:p14="http://schemas.microsoft.com/office/powerpoint/2010/main" val="109705373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World </a:t>
            </a:r>
            <a:r>
              <a:rPr lang="it-IT" dirty="0" err="1"/>
              <a:t>conferences</a:t>
            </a:r>
            <a:r>
              <a:rPr lang="it-IT" dirty="0"/>
              <a:t> on Environment: </a:t>
            </a:r>
            <a:r>
              <a:rPr lang="it-IT" dirty="0" err="1"/>
              <a:t>Stockholm</a:t>
            </a:r>
            <a:r>
              <a:rPr lang="it-IT" dirty="0"/>
              <a:t> Conference of 1972</a:t>
            </a:r>
          </a:p>
        </p:txBody>
      </p:sp>
      <p:sp>
        <p:nvSpPr>
          <p:cNvPr id="3" name="Segnaposto contenuto 2"/>
          <p:cNvSpPr>
            <a:spLocks noGrp="1"/>
          </p:cNvSpPr>
          <p:nvPr>
            <p:ph idx="1"/>
          </p:nvPr>
        </p:nvSpPr>
        <p:spPr/>
        <p:txBody>
          <a:bodyPr/>
          <a:lstStyle/>
          <a:p>
            <a:pPr marL="514350" lvl="0" indent="-514350">
              <a:buFont typeface="+mj-lt"/>
              <a:buAutoNum type="arabicPeriod" startAt="6"/>
            </a:pPr>
            <a:r>
              <a:rPr lang="it-IT" dirty="0">
                <a:hlinkClick r:id="rId2" tooltip="Pollution"/>
              </a:rPr>
              <a:t>Pollution</a:t>
            </a:r>
            <a:r>
              <a:rPr lang="it-IT" dirty="0"/>
              <a:t> must </a:t>
            </a:r>
            <a:r>
              <a:rPr lang="it-IT" dirty="0" err="1"/>
              <a:t>not</a:t>
            </a:r>
            <a:r>
              <a:rPr lang="it-IT" dirty="0"/>
              <a:t> </a:t>
            </a:r>
            <a:r>
              <a:rPr lang="it-IT" dirty="0" err="1"/>
              <a:t>exceed</a:t>
            </a:r>
            <a:r>
              <a:rPr lang="it-IT" dirty="0"/>
              <a:t> the </a:t>
            </a:r>
            <a:r>
              <a:rPr lang="it-IT" dirty="0" err="1"/>
              <a:t>environment's</a:t>
            </a:r>
            <a:r>
              <a:rPr lang="it-IT" dirty="0"/>
              <a:t> </a:t>
            </a:r>
            <a:r>
              <a:rPr lang="it-IT" dirty="0" err="1"/>
              <a:t>capacity</a:t>
            </a:r>
            <a:r>
              <a:rPr lang="it-IT" dirty="0"/>
              <a:t> to </a:t>
            </a:r>
            <a:r>
              <a:rPr lang="it-IT" dirty="0" err="1"/>
              <a:t>clean</a:t>
            </a:r>
            <a:r>
              <a:rPr lang="it-IT" dirty="0"/>
              <a:t> </a:t>
            </a:r>
            <a:r>
              <a:rPr lang="it-IT" dirty="0" err="1"/>
              <a:t>itself</a:t>
            </a:r>
            <a:endParaRPr lang="it-IT" dirty="0"/>
          </a:p>
          <a:p>
            <a:pPr marL="514350" lvl="0" indent="-514350">
              <a:buFont typeface="+mj-lt"/>
              <a:buAutoNum type="arabicPeriod" startAt="6"/>
            </a:pPr>
            <a:r>
              <a:rPr lang="it-IT" dirty="0" err="1"/>
              <a:t>Damaging</a:t>
            </a:r>
            <a:r>
              <a:rPr lang="it-IT" dirty="0"/>
              <a:t> </a:t>
            </a:r>
            <a:r>
              <a:rPr lang="it-IT" dirty="0">
                <a:hlinkClick r:id="rId3" tooltip="Oceanic pollution (page does not exist)"/>
              </a:rPr>
              <a:t>oceanic pollution</a:t>
            </a:r>
            <a:r>
              <a:rPr lang="it-IT" dirty="0"/>
              <a:t> must be </a:t>
            </a:r>
            <a:r>
              <a:rPr lang="it-IT" dirty="0" err="1"/>
              <a:t>prevented</a:t>
            </a:r>
            <a:endParaRPr lang="it-IT" dirty="0"/>
          </a:p>
          <a:p>
            <a:pPr marL="514350" lvl="0" indent="-514350">
              <a:buFont typeface="+mj-lt"/>
              <a:buAutoNum type="arabicPeriod" startAt="6"/>
            </a:pPr>
            <a:r>
              <a:rPr lang="it-IT" dirty="0"/>
              <a:t>Development </a:t>
            </a:r>
            <a:r>
              <a:rPr lang="it-IT" dirty="0" err="1"/>
              <a:t>is</a:t>
            </a:r>
            <a:r>
              <a:rPr lang="it-IT" dirty="0"/>
              <a:t> </a:t>
            </a:r>
            <a:r>
              <a:rPr lang="it-IT" dirty="0" err="1"/>
              <a:t>needed</a:t>
            </a:r>
            <a:r>
              <a:rPr lang="it-IT" dirty="0"/>
              <a:t> to </a:t>
            </a:r>
            <a:r>
              <a:rPr lang="it-IT" dirty="0" err="1"/>
              <a:t>improve</a:t>
            </a:r>
            <a:r>
              <a:rPr lang="it-IT" dirty="0"/>
              <a:t> the </a:t>
            </a:r>
            <a:r>
              <a:rPr lang="it-IT" dirty="0" err="1"/>
              <a:t>environment</a:t>
            </a:r>
            <a:endParaRPr lang="it-IT" dirty="0"/>
          </a:p>
          <a:p>
            <a:endParaRPr lang="it-IT" dirty="0"/>
          </a:p>
        </p:txBody>
      </p:sp>
    </p:spTree>
    <p:extLst>
      <p:ext uri="{BB962C8B-B14F-4D97-AF65-F5344CB8AC3E}">
        <p14:creationId xmlns:p14="http://schemas.microsoft.com/office/powerpoint/2010/main" val="282339982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World </a:t>
            </a:r>
            <a:r>
              <a:rPr lang="it-IT" dirty="0" err="1"/>
              <a:t>conferences</a:t>
            </a:r>
            <a:r>
              <a:rPr lang="it-IT" dirty="0"/>
              <a:t> on Environment: </a:t>
            </a:r>
            <a:r>
              <a:rPr lang="it-IT" dirty="0" err="1"/>
              <a:t>Stockholm</a:t>
            </a:r>
            <a:r>
              <a:rPr lang="it-IT" dirty="0"/>
              <a:t> Conference of 1972</a:t>
            </a:r>
          </a:p>
        </p:txBody>
      </p:sp>
      <p:sp>
        <p:nvSpPr>
          <p:cNvPr id="3" name="Segnaposto contenuto 2"/>
          <p:cNvSpPr>
            <a:spLocks noGrp="1"/>
          </p:cNvSpPr>
          <p:nvPr>
            <p:ph idx="1"/>
          </p:nvPr>
        </p:nvSpPr>
        <p:spPr/>
        <p:txBody>
          <a:bodyPr>
            <a:normAutofit fontScale="92500" lnSpcReduction="10000"/>
          </a:bodyPr>
          <a:lstStyle/>
          <a:p>
            <a:pPr marL="514350" lvl="0" indent="-514350">
              <a:buFont typeface="+mj-lt"/>
              <a:buAutoNum type="arabicPeriod" startAt="9"/>
            </a:pPr>
            <a:r>
              <a:rPr lang="it-IT" dirty="0">
                <a:hlinkClick r:id="rId2" tooltip="Developing countries"/>
              </a:rPr>
              <a:t>Developing countries</a:t>
            </a:r>
            <a:r>
              <a:rPr lang="it-IT" dirty="0"/>
              <a:t> </a:t>
            </a:r>
            <a:r>
              <a:rPr lang="it-IT" dirty="0" err="1"/>
              <a:t>therefore</a:t>
            </a:r>
            <a:r>
              <a:rPr lang="it-IT" dirty="0"/>
              <a:t> </a:t>
            </a:r>
            <a:r>
              <a:rPr lang="it-IT" dirty="0" err="1"/>
              <a:t>need</a:t>
            </a:r>
            <a:r>
              <a:rPr lang="it-IT" dirty="0"/>
              <a:t> </a:t>
            </a:r>
            <a:r>
              <a:rPr lang="it-IT" dirty="0" err="1"/>
              <a:t>assistance</a:t>
            </a:r>
            <a:endParaRPr lang="it-IT" dirty="0"/>
          </a:p>
          <a:p>
            <a:pPr marL="514350" lvl="0" indent="-514350">
              <a:buFont typeface="+mj-lt"/>
              <a:buAutoNum type="arabicPeriod" startAt="9"/>
            </a:pPr>
            <a:r>
              <a:rPr lang="it-IT" dirty="0" err="1"/>
              <a:t>Developing</a:t>
            </a:r>
            <a:r>
              <a:rPr lang="it-IT" dirty="0"/>
              <a:t> </a:t>
            </a:r>
            <a:r>
              <a:rPr lang="it-IT" dirty="0" err="1"/>
              <a:t>countries</a:t>
            </a:r>
            <a:r>
              <a:rPr lang="it-IT" dirty="0"/>
              <a:t> </a:t>
            </a:r>
            <a:r>
              <a:rPr lang="it-IT" dirty="0" err="1"/>
              <a:t>need</a:t>
            </a:r>
            <a:r>
              <a:rPr lang="it-IT" dirty="0"/>
              <a:t> </a:t>
            </a:r>
            <a:r>
              <a:rPr lang="it-IT" dirty="0" err="1"/>
              <a:t>reasonable</a:t>
            </a:r>
            <a:r>
              <a:rPr lang="it-IT" dirty="0"/>
              <a:t> </a:t>
            </a:r>
            <a:r>
              <a:rPr lang="it-IT" dirty="0" err="1"/>
              <a:t>prices</a:t>
            </a:r>
            <a:r>
              <a:rPr lang="it-IT" dirty="0"/>
              <a:t> for </a:t>
            </a:r>
            <a:r>
              <a:rPr lang="it-IT" dirty="0" err="1"/>
              <a:t>exports</a:t>
            </a:r>
            <a:r>
              <a:rPr lang="it-IT" dirty="0"/>
              <a:t> to </a:t>
            </a:r>
            <a:r>
              <a:rPr lang="it-IT" dirty="0" err="1"/>
              <a:t>carry</a:t>
            </a:r>
            <a:r>
              <a:rPr lang="it-IT" dirty="0"/>
              <a:t> out </a:t>
            </a:r>
            <a:r>
              <a:rPr lang="it-IT" dirty="0">
                <a:hlinkClick r:id="rId3" tooltip="Environmental management"/>
              </a:rPr>
              <a:t>environmental management</a:t>
            </a:r>
            <a:endParaRPr lang="it-IT" dirty="0"/>
          </a:p>
          <a:p>
            <a:pPr marL="514350" lvl="0" indent="-514350">
              <a:buFont typeface="+mj-lt"/>
              <a:buAutoNum type="arabicPeriod" startAt="9"/>
            </a:pPr>
            <a:r>
              <a:rPr lang="it-IT" dirty="0">
                <a:hlinkClick r:id="rId4" tooltip="Environmental policy"/>
              </a:rPr>
              <a:t>Environment policy</a:t>
            </a:r>
            <a:r>
              <a:rPr lang="it-IT" dirty="0"/>
              <a:t> must </a:t>
            </a:r>
            <a:r>
              <a:rPr lang="it-IT" dirty="0" err="1"/>
              <a:t>not</a:t>
            </a:r>
            <a:r>
              <a:rPr lang="it-IT" dirty="0"/>
              <a:t> </a:t>
            </a:r>
            <a:r>
              <a:rPr lang="it-IT" dirty="0" err="1"/>
              <a:t>hamper</a:t>
            </a:r>
            <a:r>
              <a:rPr lang="it-IT" dirty="0"/>
              <a:t> </a:t>
            </a:r>
            <a:r>
              <a:rPr lang="it-IT" dirty="0" err="1"/>
              <a:t>development</a:t>
            </a:r>
            <a:endParaRPr lang="it-IT" dirty="0"/>
          </a:p>
          <a:p>
            <a:pPr marL="514350" lvl="0" indent="-514350">
              <a:buFont typeface="+mj-lt"/>
              <a:buAutoNum type="arabicPeriod" startAt="9"/>
            </a:pPr>
            <a:r>
              <a:rPr lang="it-IT" dirty="0" err="1"/>
              <a:t>Developing</a:t>
            </a:r>
            <a:r>
              <a:rPr lang="it-IT" dirty="0"/>
              <a:t> </a:t>
            </a:r>
            <a:r>
              <a:rPr lang="it-IT" dirty="0" err="1"/>
              <a:t>countries</a:t>
            </a:r>
            <a:r>
              <a:rPr lang="it-IT" dirty="0"/>
              <a:t> </a:t>
            </a:r>
            <a:r>
              <a:rPr lang="it-IT" dirty="0" err="1"/>
              <a:t>need</a:t>
            </a:r>
            <a:r>
              <a:rPr lang="it-IT" dirty="0"/>
              <a:t> </a:t>
            </a:r>
            <a:r>
              <a:rPr lang="it-IT" dirty="0" err="1"/>
              <a:t>money</a:t>
            </a:r>
            <a:r>
              <a:rPr lang="it-IT" dirty="0"/>
              <a:t> to </a:t>
            </a:r>
            <a:r>
              <a:rPr lang="it-IT" dirty="0" err="1"/>
              <a:t>develop</a:t>
            </a:r>
            <a:r>
              <a:rPr lang="it-IT" dirty="0"/>
              <a:t> </a:t>
            </a:r>
            <a:r>
              <a:rPr lang="it-IT" dirty="0" err="1"/>
              <a:t>environmental</a:t>
            </a:r>
            <a:r>
              <a:rPr lang="it-IT" dirty="0"/>
              <a:t> </a:t>
            </a:r>
            <a:r>
              <a:rPr lang="it-IT" dirty="0" err="1"/>
              <a:t>safeguards</a:t>
            </a:r>
            <a:endParaRPr lang="it-IT" dirty="0"/>
          </a:p>
          <a:p>
            <a:pPr marL="514350" lvl="0" indent="-514350">
              <a:buFont typeface="+mj-lt"/>
              <a:buAutoNum type="arabicPeriod" startAt="9"/>
            </a:pPr>
            <a:r>
              <a:rPr lang="it-IT" dirty="0" err="1"/>
              <a:t>Integrated</a:t>
            </a:r>
            <a:r>
              <a:rPr lang="it-IT" dirty="0"/>
              <a:t> </a:t>
            </a:r>
            <a:r>
              <a:rPr lang="it-IT" dirty="0" err="1"/>
              <a:t>development</a:t>
            </a:r>
            <a:r>
              <a:rPr lang="it-IT" dirty="0"/>
              <a:t> planning </a:t>
            </a:r>
            <a:r>
              <a:rPr lang="it-IT" dirty="0" err="1"/>
              <a:t>is</a:t>
            </a:r>
            <a:r>
              <a:rPr lang="it-IT" dirty="0"/>
              <a:t> </a:t>
            </a:r>
            <a:r>
              <a:rPr lang="it-IT" dirty="0" err="1"/>
              <a:t>needed</a:t>
            </a:r>
            <a:endParaRPr lang="it-IT" dirty="0"/>
          </a:p>
          <a:p>
            <a:endParaRPr lang="it-IT" dirty="0"/>
          </a:p>
        </p:txBody>
      </p:sp>
    </p:spTree>
    <p:extLst>
      <p:ext uri="{BB962C8B-B14F-4D97-AF65-F5344CB8AC3E}">
        <p14:creationId xmlns:p14="http://schemas.microsoft.com/office/powerpoint/2010/main" val="78092668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1406501"/>
            <a:ext cx="7772400" cy="1848414"/>
          </a:xfrm>
        </p:spPr>
        <p:txBody>
          <a:bodyPr>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br>
              <a:rPr lang="it-IT" b="1" dirty="0">
                <a:ln/>
                <a:solidFill>
                  <a:srgbClr val="008000"/>
                </a:solidFill>
              </a:rPr>
            </a:br>
            <a:r>
              <a:rPr lang="it-IT" b="1" dirty="0">
                <a:ln/>
                <a:solidFill>
                  <a:srgbClr val="008000"/>
                </a:solidFill>
              </a:rPr>
              <a:t>COURSE OF ENVIRONMENTAL LAW</a:t>
            </a:r>
            <a:br>
              <a:rPr lang="it-IT" b="1" dirty="0">
                <a:ln/>
                <a:solidFill>
                  <a:srgbClr val="008000"/>
                </a:solidFill>
              </a:rPr>
            </a:br>
            <a:r>
              <a:rPr lang="it-IT" b="1" dirty="0">
                <a:ln/>
                <a:solidFill>
                  <a:srgbClr val="008000"/>
                </a:solidFill>
              </a:rPr>
              <a:t>and </a:t>
            </a:r>
            <a:br>
              <a:rPr lang="it-IT" b="1" dirty="0">
                <a:ln/>
                <a:solidFill>
                  <a:srgbClr val="008000"/>
                </a:solidFill>
              </a:rPr>
            </a:br>
            <a:r>
              <a:rPr lang="it-IT" b="1" dirty="0">
                <a:ln/>
                <a:solidFill>
                  <a:srgbClr val="008000"/>
                </a:solidFill>
              </a:rPr>
              <a:t>INTELLECTUAL PROPERTY RIGHTS</a:t>
            </a:r>
            <a:br>
              <a:rPr lang="it-IT" b="1" dirty="0">
                <a:ln/>
                <a:solidFill>
                  <a:srgbClr val="008000"/>
                </a:solidFill>
              </a:rPr>
            </a:br>
            <a:r>
              <a:rPr lang="it-IT" b="1" dirty="0">
                <a:ln/>
                <a:solidFill>
                  <a:srgbClr val="008000"/>
                </a:solidFill>
              </a:rPr>
              <a:t>2019/2020</a:t>
            </a:r>
            <a:br>
              <a:rPr lang="it-IT" b="1" dirty="0">
                <a:ln/>
                <a:solidFill>
                  <a:schemeClr val="accent3"/>
                </a:solidFill>
              </a:rPr>
            </a:br>
            <a:r>
              <a:rPr lang="it-IT" b="1" dirty="0" err="1">
                <a:ln/>
                <a:solidFill>
                  <a:schemeClr val="accent3"/>
                </a:solidFill>
              </a:rPr>
              <a:t>Lecture</a:t>
            </a:r>
            <a:r>
              <a:rPr lang="it-IT" b="1" dirty="0">
                <a:ln/>
                <a:solidFill>
                  <a:schemeClr val="accent3"/>
                </a:solidFill>
              </a:rPr>
              <a:t> 3</a:t>
            </a:r>
            <a:br>
              <a:rPr lang="it-IT" b="1" dirty="0">
                <a:ln/>
                <a:solidFill>
                  <a:schemeClr val="accent3"/>
                </a:solidFill>
              </a:rPr>
            </a:br>
            <a:br>
              <a:rPr lang="it-IT" b="1" dirty="0">
                <a:ln/>
                <a:solidFill>
                  <a:schemeClr val="accent3"/>
                </a:solidFill>
              </a:rPr>
            </a:br>
            <a:endParaRPr lang="it-IT" b="1" dirty="0">
              <a:ln/>
              <a:solidFill>
                <a:schemeClr val="accent3"/>
              </a:solidFill>
            </a:endParaRPr>
          </a:p>
        </p:txBody>
      </p:sp>
      <p:sp>
        <p:nvSpPr>
          <p:cNvPr id="3" name="Sottotitolo 2"/>
          <p:cNvSpPr>
            <a:spLocks noGrp="1"/>
          </p:cNvSpPr>
          <p:nvPr>
            <p:ph type="subTitle" idx="1"/>
          </p:nvPr>
        </p:nvSpPr>
        <p:spPr>
          <a:xfrm>
            <a:off x="1371600" y="4140679"/>
            <a:ext cx="6400800" cy="2369151"/>
          </a:xfrm>
        </p:spPr>
        <p:txBody>
          <a:bodyPr>
            <a:normAutofit fontScale="92500" lnSpcReduction="20000"/>
          </a:bodyPr>
          <a:lstStyle/>
          <a:p>
            <a:r>
              <a:rPr lang="it-IT" dirty="0"/>
              <a:t>Prof. Alberto De Franceschi</a:t>
            </a:r>
          </a:p>
          <a:p>
            <a:r>
              <a:rPr lang="it-IT" dirty="0">
                <a:hlinkClick r:id="rId2"/>
              </a:rPr>
              <a:t>alberto.defranceschi@unife.it</a:t>
            </a:r>
            <a:endParaRPr lang="it-IT" dirty="0"/>
          </a:p>
          <a:p>
            <a:endParaRPr lang="it-IT" dirty="0"/>
          </a:p>
          <a:p>
            <a:r>
              <a:rPr lang="it-IT" dirty="0"/>
              <a:t>The Professor </a:t>
            </a:r>
            <a:r>
              <a:rPr lang="it-IT" dirty="0" err="1"/>
              <a:t>is</a:t>
            </a:r>
            <a:r>
              <a:rPr lang="it-IT" dirty="0"/>
              <a:t> </a:t>
            </a:r>
            <a:r>
              <a:rPr lang="it-IT" dirty="0" err="1"/>
              <a:t>available</a:t>
            </a:r>
            <a:r>
              <a:rPr lang="it-IT" dirty="0"/>
              <a:t> for </a:t>
            </a:r>
            <a:r>
              <a:rPr lang="it-IT" dirty="0" err="1"/>
              <a:t>any</a:t>
            </a:r>
            <a:r>
              <a:rPr lang="it-IT" dirty="0"/>
              <a:t> </a:t>
            </a:r>
            <a:r>
              <a:rPr lang="it-IT" dirty="0" err="1"/>
              <a:t>question</a:t>
            </a:r>
            <a:r>
              <a:rPr lang="it-IT" dirty="0"/>
              <a:t> by email or </a:t>
            </a:r>
            <a:r>
              <a:rPr lang="it-IT" dirty="0" err="1"/>
              <a:t>Skype</a:t>
            </a:r>
            <a:r>
              <a:rPr lang="it-IT" dirty="0"/>
              <a:t> call</a:t>
            </a:r>
          </a:p>
          <a:p>
            <a:endParaRPr lang="it-IT" dirty="0"/>
          </a:p>
        </p:txBody>
      </p:sp>
    </p:spTree>
    <p:extLst>
      <p:ext uri="{BB962C8B-B14F-4D97-AF65-F5344CB8AC3E}">
        <p14:creationId xmlns:p14="http://schemas.microsoft.com/office/powerpoint/2010/main" val="259889405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World </a:t>
            </a:r>
            <a:r>
              <a:rPr lang="it-IT" dirty="0" err="1"/>
              <a:t>conferences</a:t>
            </a:r>
            <a:r>
              <a:rPr lang="it-IT" dirty="0"/>
              <a:t> on Environment: </a:t>
            </a:r>
            <a:r>
              <a:rPr lang="it-IT" dirty="0" err="1"/>
              <a:t>Stockholm</a:t>
            </a:r>
            <a:r>
              <a:rPr lang="it-IT" dirty="0"/>
              <a:t> Conference of 1972</a:t>
            </a:r>
          </a:p>
        </p:txBody>
      </p:sp>
      <p:sp>
        <p:nvSpPr>
          <p:cNvPr id="3" name="Segnaposto contenuto 2"/>
          <p:cNvSpPr>
            <a:spLocks noGrp="1"/>
          </p:cNvSpPr>
          <p:nvPr>
            <p:ph idx="1"/>
          </p:nvPr>
        </p:nvSpPr>
        <p:spPr/>
        <p:txBody>
          <a:bodyPr>
            <a:normAutofit fontScale="92500" lnSpcReduction="20000"/>
          </a:bodyPr>
          <a:lstStyle/>
          <a:p>
            <a:pPr marL="514350" lvl="0" indent="-514350">
              <a:buFont typeface="+mj-lt"/>
              <a:buAutoNum type="arabicPeriod" startAt="14"/>
            </a:pPr>
            <a:r>
              <a:rPr lang="it-IT" dirty="0" err="1"/>
              <a:t>Rational</a:t>
            </a:r>
            <a:r>
              <a:rPr lang="it-IT" dirty="0"/>
              <a:t> planning </a:t>
            </a:r>
            <a:r>
              <a:rPr lang="it-IT" dirty="0" err="1"/>
              <a:t>should</a:t>
            </a:r>
            <a:r>
              <a:rPr lang="it-IT" dirty="0"/>
              <a:t> </a:t>
            </a:r>
            <a:r>
              <a:rPr lang="it-IT" dirty="0" err="1"/>
              <a:t>resolve</a:t>
            </a:r>
            <a:r>
              <a:rPr lang="it-IT" dirty="0"/>
              <a:t> </a:t>
            </a:r>
            <a:r>
              <a:rPr lang="it-IT" dirty="0" err="1"/>
              <a:t>conflicts</a:t>
            </a:r>
            <a:r>
              <a:rPr lang="it-IT" dirty="0"/>
              <a:t> </a:t>
            </a:r>
            <a:r>
              <a:rPr lang="it-IT" dirty="0" err="1"/>
              <a:t>between</a:t>
            </a:r>
            <a:r>
              <a:rPr lang="it-IT" dirty="0"/>
              <a:t> </a:t>
            </a:r>
            <a:r>
              <a:rPr lang="it-IT" dirty="0" err="1"/>
              <a:t>environment</a:t>
            </a:r>
            <a:r>
              <a:rPr lang="it-IT" dirty="0"/>
              <a:t> and </a:t>
            </a:r>
            <a:r>
              <a:rPr lang="it-IT" dirty="0" err="1"/>
              <a:t>development</a:t>
            </a:r>
            <a:endParaRPr lang="it-IT" dirty="0"/>
          </a:p>
          <a:p>
            <a:pPr marL="514350" lvl="0" indent="-514350">
              <a:buFont typeface="+mj-lt"/>
              <a:buAutoNum type="arabicPeriod" startAt="14"/>
            </a:pPr>
            <a:r>
              <a:rPr lang="it-IT" dirty="0"/>
              <a:t>Human </a:t>
            </a:r>
            <a:r>
              <a:rPr lang="it-IT" dirty="0" err="1"/>
              <a:t>settlements</a:t>
            </a:r>
            <a:r>
              <a:rPr lang="it-IT" dirty="0"/>
              <a:t> must be </a:t>
            </a:r>
            <a:r>
              <a:rPr lang="it-IT" dirty="0" err="1"/>
              <a:t>planned</a:t>
            </a:r>
            <a:r>
              <a:rPr lang="it-IT" dirty="0"/>
              <a:t> to eliminate </a:t>
            </a:r>
            <a:r>
              <a:rPr lang="it-IT" dirty="0">
                <a:hlinkClick r:id="rId2" tooltip="Environmental problems"/>
              </a:rPr>
              <a:t>environmental problems</a:t>
            </a:r>
            <a:endParaRPr lang="it-IT" dirty="0"/>
          </a:p>
          <a:p>
            <a:pPr marL="514350" lvl="0" indent="-514350">
              <a:buFont typeface="+mj-lt"/>
              <a:buAutoNum type="arabicPeriod" startAt="14"/>
            </a:pPr>
            <a:r>
              <a:rPr lang="it-IT" dirty="0" err="1"/>
              <a:t>Governments</a:t>
            </a:r>
            <a:r>
              <a:rPr lang="it-IT" dirty="0"/>
              <a:t> </a:t>
            </a:r>
            <a:r>
              <a:rPr lang="it-IT" dirty="0" err="1"/>
              <a:t>should</a:t>
            </a:r>
            <a:r>
              <a:rPr lang="it-IT" dirty="0"/>
              <a:t> </a:t>
            </a:r>
            <a:r>
              <a:rPr lang="it-IT" dirty="0" err="1"/>
              <a:t>plan</a:t>
            </a:r>
            <a:r>
              <a:rPr lang="it-IT" dirty="0"/>
              <a:t> </a:t>
            </a:r>
            <a:r>
              <a:rPr lang="it-IT" dirty="0" err="1"/>
              <a:t>their</a:t>
            </a:r>
            <a:r>
              <a:rPr lang="it-IT" dirty="0"/>
              <a:t> </a:t>
            </a:r>
            <a:r>
              <a:rPr lang="it-IT" dirty="0" err="1"/>
              <a:t>own</a:t>
            </a:r>
            <a:r>
              <a:rPr lang="it-IT" dirty="0"/>
              <a:t> appropriate </a:t>
            </a:r>
            <a:r>
              <a:rPr lang="it-IT" dirty="0">
                <a:hlinkClick r:id="rId3" tooltip="Human population planning"/>
              </a:rPr>
              <a:t>population policies</a:t>
            </a:r>
            <a:endParaRPr lang="it-IT" dirty="0"/>
          </a:p>
          <a:p>
            <a:pPr marL="514350" lvl="0" indent="-514350">
              <a:buFont typeface="+mj-lt"/>
              <a:buAutoNum type="arabicPeriod" startAt="14"/>
            </a:pPr>
            <a:r>
              <a:rPr lang="it-IT" dirty="0"/>
              <a:t>National </a:t>
            </a:r>
            <a:r>
              <a:rPr lang="it-IT" dirty="0" err="1"/>
              <a:t>institutions</a:t>
            </a:r>
            <a:r>
              <a:rPr lang="it-IT" dirty="0"/>
              <a:t> must </a:t>
            </a:r>
            <a:r>
              <a:rPr lang="it-IT" dirty="0" err="1"/>
              <a:t>plan</a:t>
            </a:r>
            <a:r>
              <a:rPr lang="it-IT" dirty="0"/>
              <a:t> </a:t>
            </a:r>
            <a:r>
              <a:rPr lang="it-IT" dirty="0" err="1"/>
              <a:t>development</a:t>
            </a:r>
            <a:r>
              <a:rPr lang="it-IT" dirty="0"/>
              <a:t> of </a:t>
            </a:r>
            <a:r>
              <a:rPr lang="it-IT" dirty="0" err="1"/>
              <a:t>states</a:t>
            </a:r>
            <a:r>
              <a:rPr lang="it-IT" dirty="0"/>
              <a:t>' </a:t>
            </a:r>
            <a:r>
              <a:rPr lang="it-IT" dirty="0" err="1"/>
              <a:t>natural</a:t>
            </a:r>
            <a:r>
              <a:rPr lang="it-IT" dirty="0"/>
              <a:t> </a:t>
            </a:r>
            <a:r>
              <a:rPr lang="it-IT" dirty="0" err="1"/>
              <a:t>resources</a:t>
            </a:r>
            <a:endParaRPr lang="it-IT" dirty="0"/>
          </a:p>
          <a:p>
            <a:pPr marL="514350" lvl="0" indent="-514350">
              <a:buFont typeface="+mj-lt"/>
              <a:buAutoNum type="arabicPeriod" startAt="14"/>
            </a:pPr>
            <a:r>
              <a:rPr lang="it-IT" dirty="0"/>
              <a:t>Science and </a:t>
            </a:r>
            <a:r>
              <a:rPr lang="it-IT" dirty="0" err="1"/>
              <a:t>technology</a:t>
            </a:r>
            <a:r>
              <a:rPr lang="it-IT" dirty="0"/>
              <a:t> must be </a:t>
            </a:r>
            <a:r>
              <a:rPr lang="it-IT" dirty="0" err="1"/>
              <a:t>used</a:t>
            </a:r>
            <a:r>
              <a:rPr lang="it-IT" dirty="0"/>
              <a:t> to </a:t>
            </a:r>
            <a:r>
              <a:rPr lang="it-IT" dirty="0" err="1"/>
              <a:t>improve</a:t>
            </a:r>
            <a:r>
              <a:rPr lang="it-IT" dirty="0"/>
              <a:t> the </a:t>
            </a:r>
            <a:r>
              <a:rPr lang="it-IT" dirty="0" err="1"/>
              <a:t>environment</a:t>
            </a:r>
            <a:endParaRPr lang="it-IT" dirty="0"/>
          </a:p>
          <a:p>
            <a:endParaRPr lang="it-IT" dirty="0"/>
          </a:p>
        </p:txBody>
      </p:sp>
    </p:spTree>
    <p:extLst>
      <p:ext uri="{BB962C8B-B14F-4D97-AF65-F5344CB8AC3E}">
        <p14:creationId xmlns:p14="http://schemas.microsoft.com/office/powerpoint/2010/main" val="785099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Scope and </a:t>
            </a:r>
            <a:r>
              <a:rPr lang="it-IT" dirty="0" err="1"/>
              <a:t>Aims</a:t>
            </a:r>
            <a:r>
              <a:rPr lang="it-IT" dirty="0"/>
              <a:t> of the Course</a:t>
            </a:r>
          </a:p>
        </p:txBody>
      </p:sp>
      <p:sp>
        <p:nvSpPr>
          <p:cNvPr id="3" name="Segnaposto contenuto 2"/>
          <p:cNvSpPr>
            <a:spLocks noGrp="1"/>
          </p:cNvSpPr>
          <p:nvPr>
            <p:ph idx="1"/>
          </p:nvPr>
        </p:nvSpPr>
        <p:spPr/>
        <p:txBody>
          <a:bodyPr/>
          <a:lstStyle/>
          <a:p>
            <a:r>
              <a:rPr lang="it-IT" dirty="0" err="1"/>
              <a:t>It</a:t>
            </a:r>
            <a:r>
              <a:rPr lang="it-IT" dirty="0"/>
              <a:t> </a:t>
            </a:r>
            <a:r>
              <a:rPr lang="it-IT" dirty="0" err="1"/>
              <a:t>aims</a:t>
            </a:r>
            <a:r>
              <a:rPr lang="it-IT" dirty="0"/>
              <a:t> to </a:t>
            </a:r>
            <a:r>
              <a:rPr lang="it-IT" dirty="0" err="1"/>
              <a:t>offer</a:t>
            </a:r>
            <a:r>
              <a:rPr lang="it-IT" dirty="0"/>
              <a:t> a high </a:t>
            </a:r>
            <a:r>
              <a:rPr lang="it-IT" dirty="0" err="1"/>
              <a:t>level</a:t>
            </a:r>
            <a:r>
              <a:rPr lang="it-IT" dirty="0"/>
              <a:t> of </a:t>
            </a:r>
            <a:r>
              <a:rPr lang="it-IT" dirty="0" err="1"/>
              <a:t>environmental</a:t>
            </a:r>
            <a:r>
              <a:rPr lang="it-IT" dirty="0"/>
              <a:t> </a:t>
            </a:r>
            <a:r>
              <a:rPr lang="it-IT" dirty="0" err="1"/>
              <a:t>protection</a:t>
            </a:r>
            <a:r>
              <a:rPr lang="it-IT" dirty="0"/>
              <a:t> with </a:t>
            </a:r>
            <a:r>
              <a:rPr lang="it-IT" dirty="0" err="1"/>
              <a:t>regard</a:t>
            </a:r>
            <a:r>
              <a:rPr lang="it-IT" dirty="0"/>
              <a:t> to </a:t>
            </a:r>
            <a:r>
              <a:rPr lang="it-IT" dirty="0" err="1"/>
              <a:t>goods</a:t>
            </a:r>
            <a:r>
              <a:rPr lang="it-IT" dirty="0"/>
              <a:t> on the </a:t>
            </a:r>
            <a:r>
              <a:rPr lang="it-IT" dirty="0" err="1"/>
              <a:t>internal</a:t>
            </a:r>
            <a:r>
              <a:rPr lang="it-IT" dirty="0"/>
              <a:t> market (from </a:t>
            </a:r>
            <a:r>
              <a:rPr lang="it-IT" dirty="0" err="1"/>
              <a:t>organic</a:t>
            </a:r>
            <a:r>
              <a:rPr lang="it-IT" dirty="0"/>
              <a:t> </a:t>
            </a:r>
            <a:r>
              <a:rPr lang="it-IT" dirty="0" err="1"/>
              <a:t>wine</a:t>
            </a:r>
            <a:r>
              <a:rPr lang="it-IT" dirty="0"/>
              <a:t> to </a:t>
            </a:r>
            <a:r>
              <a:rPr lang="it-IT" dirty="0" err="1"/>
              <a:t>cars</a:t>
            </a:r>
            <a:r>
              <a:rPr lang="it-IT" dirty="0"/>
              <a:t> and </a:t>
            </a:r>
            <a:r>
              <a:rPr lang="it-IT" dirty="0" err="1"/>
              <a:t>toys</a:t>
            </a:r>
            <a:r>
              <a:rPr lang="it-IT" dirty="0"/>
              <a:t>), the </a:t>
            </a:r>
            <a:r>
              <a:rPr lang="it-IT" dirty="0" err="1"/>
              <a:t>regulation</a:t>
            </a:r>
            <a:r>
              <a:rPr lang="it-IT" dirty="0"/>
              <a:t> of </a:t>
            </a:r>
            <a:r>
              <a:rPr lang="it-IT" dirty="0" err="1"/>
              <a:t>industries</a:t>
            </a:r>
            <a:r>
              <a:rPr lang="it-IT" dirty="0"/>
              <a:t> and </a:t>
            </a:r>
            <a:r>
              <a:rPr lang="it-IT" dirty="0" err="1"/>
              <a:t>farms</a:t>
            </a:r>
            <a:r>
              <a:rPr lang="it-IT" dirty="0"/>
              <a:t>, </a:t>
            </a:r>
            <a:r>
              <a:rPr lang="it-IT" dirty="0" err="1"/>
              <a:t>climate</a:t>
            </a:r>
            <a:r>
              <a:rPr lang="it-IT" dirty="0"/>
              <a:t> </a:t>
            </a:r>
            <a:r>
              <a:rPr lang="it-IT" dirty="0" err="1"/>
              <a:t>change</a:t>
            </a:r>
            <a:r>
              <a:rPr lang="it-IT" dirty="0"/>
              <a:t>, the </a:t>
            </a:r>
            <a:r>
              <a:rPr lang="it-IT" dirty="0" err="1"/>
              <a:t>protection</a:t>
            </a:r>
            <a:r>
              <a:rPr lang="it-IT" dirty="0"/>
              <a:t> of </a:t>
            </a:r>
            <a:r>
              <a:rPr lang="it-IT" dirty="0" err="1"/>
              <a:t>biodiversity</a:t>
            </a:r>
            <a:r>
              <a:rPr lang="it-IT" dirty="0"/>
              <a:t>, etc. </a:t>
            </a:r>
            <a:r>
              <a:rPr lang="it-IT" dirty="0" err="1"/>
              <a:t>There</a:t>
            </a:r>
            <a:r>
              <a:rPr lang="it-IT" dirty="0"/>
              <a:t> </a:t>
            </a:r>
            <a:r>
              <a:rPr lang="it-IT" dirty="0" err="1"/>
              <a:t>is</a:t>
            </a:r>
            <a:r>
              <a:rPr lang="it-IT" dirty="0"/>
              <a:t> a </a:t>
            </a:r>
            <a:r>
              <a:rPr lang="it-IT" dirty="0" err="1"/>
              <a:t>huge</a:t>
            </a:r>
            <a:r>
              <a:rPr lang="it-IT" dirty="0"/>
              <a:t> body of EU </a:t>
            </a:r>
            <a:r>
              <a:rPr lang="it-IT" dirty="0" err="1"/>
              <a:t>legislation</a:t>
            </a:r>
            <a:r>
              <a:rPr lang="it-IT" dirty="0"/>
              <a:t> on a wide array of </a:t>
            </a:r>
            <a:r>
              <a:rPr lang="it-IT" dirty="0" err="1"/>
              <a:t>topics</a:t>
            </a:r>
            <a:r>
              <a:rPr lang="it-IT" dirty="0"/>
              <a:t>. </a:t>
            </a:r>
          </a:p>
          <a:p>
            <a:pPr marL="0" indent="0">
              <a:buNone/>
            </a:pPr>
            <a:endParaRPr lang="it-IT" dirty="0"/>
          </a:p>
        </p:txBody>
      </p:sp>
    </p:spTree>
    <p:extLst>
      <p:ext uri="{BB962C8B-B14F-4D97-AF65-F5344CB8AC3E}">
        <p14:creationId xmlns:p14="http://schemas.microsoft.com/office/powerpoint/2010/main" val="396817048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World </a:t>
            </a:r>
            <a:r>
              <a:rPr lang="it-IT" dirty="0" err="1"/>
              <a:t>conferences</a:t>
            </a:r>
            <a:r>
              <a:rPr lang="it-IT" dirty="0"/>
              <a:t> on Environment: </a:t>
            </a:r>
            <a:r>
              <a:rPr lang="it-IT" dirty="0" err="1"/>
              <a:t>Stockholm</a:t>
            </a:r>
            <a:r>
              <a:rPr lang="it-IT" dirty="0"/>
              <a:t> Conference of 1972</a:t>
            </a:r>
          </a:p>
        </p:txBody>
      </p:sp>
      <p:sp>
        <p:nvSpPr>
          <p:cNvPr id="3" name="Segnaposto contenuto 2"/>
          <p:cNvSpPr>
            <a:spLocks noGrp="1"/>
          </p:cNvSpPr>
          <p:nvPr>
            <p:ph idx="1"/>
          </p:nvPr>
        </p:nvSpPr>
        <p:spPr/>
        <p:txBody>
          <a:bodyPr/>
          <a:lstStyle/>
          <a:p>
            <a:pPr marL="514350" lvl="0" indent="-514350">
              <a:buFont typeface="+mj-lt"/>
              <a:buAutoNum type="arabicPeriod" startAt="19"/>
            </a:pPr>
            <a:r>
              <a:rPr lang="it-IT" dirty="0">
                <a:hlinkClick r:id="rId2" tooltip="Environmental education"/>
              </a:rPr>
              <a:t>Environmental education</a:t>
            </a:r>
            <a:r>
              <a:rPr lang="it-IT" dirty="0"/>
              <a:t> </a:t>
            </a:r>
            <a:r>
              <a:rPr lang="it-IT" dirty="0" err="1"/>
              <a:t>is</a:t>
            </a:r>
            <a:r>
              <a:rPr lang="it-IT" dirty="0"/>
              <a:t> </a:t>
            </a:r>
            <a:r>
              <a:rPr lang="it-IT" dirty="0" err="1"/>
              <a:t>essential</a:t>
            </a:r>
            <a:endParaRPr lang="it-IT" dirty="0"/>
          </a:p>
          <a:p>
            <a:pPr marL="514350" lvl="0" indent="-514350">
              <a:buFont typeface="+mj-lt"/>
              <a:buAutoNum type="arabicPeriod" startAt="19"/>
            </a:pPr>
            <a:r>
              <a:rPr lang="it-IT" dirty="0" err="1"/>
              <a:t>Environmental</a:t>
            </a:r>
            <a:r>
              <a:rPr lang="it-IT" dirty="0"/>
              <a:t> </a:t>
            </a:r>
            <a:r>
              <a:rPr lang="it-IT" dirty="0" err="1"/>
              <a:t>research</a:t>
            </a:r>
            <a:r>
              <a:rPr lang="it-IT" dirty="0"/>
              <a:t> must be </a:t>
            </a:r>
            <a:r>
              <a:rPr lang="it-IT" dirty="0" err="1"/>
              <a:t>promoted</a:t>
            </a:r>
            <a:r>
              <a:rPr lang="it-IT" dirty="0"/>
              <a:t>, </a:t>
            </a:r>
            <a:r>
              <a:rPr lang="it-IT" dirty="0" err="1"/>
              <a:t>particularly</a:t>
            </a:r>
            <a:r>
              <a:rPr lang="it-IT" dirty="0"/>
              <a:t> in </a:t>
            </a:r>
            <a:r>
              <a:rPr lang="it-IT" dirty="0" err="1"/>
              <a:t>developing</a:t>
            </a:r>
            <a:r>
              <a:rPr lang="it-IT" dirty="0"/>
              <a:t> </a:t>
            </a:r>
            <a:r>
              <a:rPr lang="it-IT" dirty="0" err="1"/>
              <a:t>countries</a:t>
            </a:r>
            <a:endParaRPr lang="it-IT" dirty="0"/>
          </a:p>
          <a:p>
            <a:pPr marL="514350" lvl="0" indent="-514350">
              <a:buFont typeface="+mj-lt"/>
              <a:buAutoNum type="arabicPeriod" startAt="19"/>
            </a:pPr>
            <a:r>
              <a:rPr lang="it-IT" dirty="0" err="1"/>
              <a:t>States</a:t>
            </a:r>
            <a:r>
              <a:rPr lang="it-IT" dirty="0"/>
              <a:t> </a:t>
            </a:r>
            <a:r>
              <a:rPr lang="it-IT" dirty="0" err="1"/>
              <a:t>may</a:t>
            </a:r>
            <a:r>
              <a:rPr lang="it-IT" dirty="0"/>
              <a:t> exploit </a:t>
            </a:r>
            <a:r>
              <a:rPr lang="it-IT" dirty="0" err="1"/>
              <a:t>their</a:t>
            </a:r>
            <a:r>
              <a:rPr lang="it-IT" dirty="0"/>
              <a:t> </a:t>
            </a:r>
            <a:r>
              <a:rPr lang="it-IT" dirty="0" err="1"/>
              <a:t>resources</a:t>
            </a:r>
            <a:r>
              <a:rPr lang="it-IT" dirty="0"/>
              <a:t> </a:t>
            </a:r>
            <a:r>
              <a:rPr lang="it-IT" dirty="0" err="1"/>
              <a:t>as</a:t>
            </a:r>
            <a:r>
              <a:rPr lang="it-IT" dirty="0"/>
              <a:t> </a:t>
            </a:r>
            <a:r>
              <a:rPr lang="it-IT" dirty="0" err="1"/>
              <a:t>they</a:t>
            </a:r>
            <a:r>
              <a:rPr lang="it-IT" dirty="0"/>
              <a:t> </a:t>
            </a:r>
            <a:r>
              <a:rPr lang="it-IT" dirty="0" err="1"/>
              <a:t>wish</a:t>
            </a:r>
            <a:r>
              <a:rPr lang="it-IT" dirty="0"/>
              <a:t> </a:t>
            </a:r>
            <a:r>
              <a:rPr lang="it-IT" dirty="0" err="1"/>
              <a:t>but</a:t>
            </a:r>
            <a:r>
              <a:rPr lang="it-IT" dirty="0"/>
              <a:t> must </a:t>
            </a:r>
            <a:r>
              <a:rPr lang="it-IT" dirty="0" err="1"/>
              <a:t>not</a:t>
            </a:r>
            <a:r>
              <a:rPr lang="it-IT" dirty="0"/>
              <a:t> </a:t>
            </a:r>
            <a:r>
              <a:rPr lang="it-IT" dirty="0" err="1"/>
              <a:t>endanger</a:t>
            </a:r>
            <a:r>
              <a:rPr lang="it-IT" dirty="0"/>
              <a:t> </a:t>
            </a:r>
            <a:r>
              <a:rPr lang="it-IT" dirty="0" err="1"/>
              <a:t>others</a:t>
            </a:r>
            <a:endParaRPr lang="it-IT" dirty="0"/>
          </a:p>
          <a:p>
            <a:pPr marL="0" lvl="0" indent="0">
              <a:buNone/>
            </a:pPr>
            <a:r>
              <a:rPr lang="it-IT" dirty="0"/>
              <a:t> 22. </a:t>
            </a:r>
            <a:r>
              <a:rPr lang="it-IT" dirty="0" err="1"/>
              <a:t>Compensation</a:t>
            </a:r>
            <a:r>
              <a:rPr lang="it-IT" dirty="0"/>
              <a:t> </a:t>
            </a:r>
            <a:r>
              <a:rPr lang="it-IT" dirty="0" err="1"/>
              <a:t>is</a:t>
            </a:r>
            <a:r>
              <a:rPr lang="it-IT" dirty="0"/>
              <a:t> due to </a:t>
            </a:r>
            <a:r>
              <a:rPr lang="it-IT" dirty="0" err="1"/>
              <a:t>states</a:t>
            </a:r>
            <a:r>
              <a:rPr lang="it-IT" dirty="0"/>
              <a:t> </a:t>
            </a:r>
            <a:r>
              <a:rPr lang="it-IT" dirty="0" err="1"/>
              <a:t>thus</a:t>
            </a:r>
            <a:r>
              <a:rPr lang="it-IT" dirty="0"/>
              <a:t> </a:t>
            </a:r>
            <a:r>
              <a:rPr lang="it-IT" dirty="0" err="1"/>
              <a:t>endangered</a:t>
            </a:r>
            <a:endParaRPr lang="it-IT" dirty="0"/>
          </a:p>
          <a:p>
            <a:pPr marL="0" indent="0">
              <a:buNone/>
            </a:pPr>
            <a:endParaRPr lang="it-IT" dirty="0"/>
          </a:p>
        </p:txBody>
      </p:sp>
    </p:spTree>
    <p:extLst>
      <p:ext uri="{BB962C8B-B14F-4D97-AF65-F5344CB8AC3E}">
        <p14:creationId xmlns:p14="http://schemas.microsoft.com/office/powerpoint/2010/main" val="178963672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World </a:t>
            </a:r>
            <a:r>
              <a:rPr lang="it-IT" dirty="0" err="1"/>
              <a:t>conferences</a:t>
            </a:r>
            <a:r>
              <a:rPr lang="it-IT" dirty="0"/>
              <a:t> on Environment: </a:t>
            </a:r>
            <a:r>
              <a:rPr lang="it-IT" dirty="0" err="1"/>
              <a:t>Stockholm</a:t>
            </a:r>
            <a:r>
              <a:rPr lang="it-IT" dirty="0"/>
              <a:t> Conference of 1972</a:t>
            </a:r>
          </a:p>
        </p:txBody>
      </p:sp>
      <p:sp>
        <p:nvSpPr>
          <p:cNvPr id="3" name="Segnaposto contenuto 2"/>
          <p:cNvSpPr>
            <a:spLocks noGrp="1"/>
          </p:cNvSpPr>
          <p:nvPr>
            <p:ph idx="1"/>
          </p:nvPr>
        </p:nvSpPr>
        <p:spPr/>
        <p:txBody>
          <a:bodyPr/>
          <a:lstStyle/>
          <a:p>
            <a:pPr marL="514350" lvl="0" indent="-514350">
              <a:buFont typeface="+mj-lt"/>
              <a:buAutoNum type="arabicPeriod" startAt="23"/>
            </a:pPr>
            <a:r>
              <a:rPr lang="it-IT" dirty="0" err="1"/>
              <a:t>Each</a:t>
            </a:r>
            <a:r>
              <a:rPr lang="it-IT" dirty="0"/>
              <a:t> </a:t>
            </a:r>
            <a:r>
              <a:rPr lang="it-IT" dirty="0" err="1"/>
              <a:t>nation</a:t>
            </a:r>
            <a:r>
              <a:rPr lang="it-IT" dirty="0"/>
              <a:t> must </a:t>
            </a:r>
            <a:r>
              <a:rPr lang="it-IT" dirty="0" err="1"/>
              <a:t>establish</a:t>
            </a:r>
            <a:r>
              <a:rPr lang="it-IT" dirty="0"/>
              <a:t> </a:t>
            </a:r>
            <a:r>
              <a:rPr lang="it-IT" dirty="0" err="1"/>
              <a:t>its</a:t>
            </a:r>
            <a:r>
              <a:rPr lang="it-IT" dirty="0"/>
              <a:t> </a:t>
            </a:r>
            <a:r>
              <a:rPr lang="it-IT" dirty="0" err="1"/>
              <a:t>own</a:t>
            </a:r>
            <a:r>
              <a:rPr lang="it-IT" dirty="0"/>
              <a:t> </a:t>
            </a:r>
            <a:r>
              <a:rPr lang="it-IT" dirty="0" err="1"/>
              <a:t>standards</a:t>
            </a:r>
            <a:endParaRPr lang="it-IT" dirty="0"/>
          </a:p>
          <a:p>
            <a:pPr marL="514350" lvl="0" indent="-514350">
              <a:buFont typeface="+mj-lt"/>
              <a:buAutoNum type="arabicPeriod" startAt="23"/>
            </a:pPr>
            <a:r>
              <a:rPr lang="it-IT" dirty="0" err="1"/>
              <a:t>There</a:t>
            </a:r>
            <a:r>
              <a:rPr lang="it-IT" dirty="0"/>
              <a:t> must be </a:t>
            </a:r>
            <a:r>
              <a:rPr lang="it-IT" dirty="0" err="1"/>
              <a:t>cooperation</a:t>
            </a:r>
            <a:r>
              <a:rPr lang="it-IT" dirty="0"/>
              <a:t> on </a:t>
            </a:r>
            <a:r>
              <a:rPr lang="it-IT" dirty="0" err="1"/>
              <a:t>international</a:t>
            </a:r>
            <a:r>
              <a:rPr lang="it-IT" dirty="0"/>
              <a:t> </a:t>
            </a:r>
            <a:r>
              <a:rPr lang="it-IT" dirty="0" err="1"/>
              <a:t>issues</a:t>
            </a:r>
            <a:endParaRPr lang="it-IT" dirty="0"/>
          </a:p>
          <a:p>
            <a:pPr marL="514350" lvl="0" indent="-514350">
              <a:buFont typeface="+mj-lt"/>
              <a:buAutoNum type="arabicPeriod" startAt="23"/>
            </a:pPr>
            <a:r>
              <a:rPr lang="it-IT" dirty="0">
                <a:hlinkClick r:id="rId2" tooltip="International organization"/>
              </a:rPr>
              <a:t>International organizations</a:t>
            </a:r>
            <a:r>
              <a:rPr lang="it-IT" dirty="0"/>
              <a:t> </a:t>
            </a:r>
            <a:r>
              <a:rPr lang="it-IT" dirty="0" err="1"/>
              <a:t>should</a:t>
            </a:r>
            <a:r>
              <a:rPr lang="it-IT" dirty="0"/>
              <a:t> help to </a:t>
            </a:r>
            <a:r>
              <a:rPr lang="it-IT" dirty="0" err="1"/>
              <a:t>improve</a:t>
            </a:r>
            <a:r>
              <a:rPr lang="it-IT" dirty="0"/>
              <a:t> the </a:t>
            </a:r>
            <a:r>
              <a:rPr lang="it-IT" dirty="0" err="1"/>
              <a:t>environment</a:t>
            </a:r>
            <a:endParaRPr lang="it-IT" dirty="0"/>
          </a:p>
          <a:p>
            <a:pPr marL="514350" lvl="0" indent="-514350">
              <a:buFont typeface="+mj-lt"/>
              <a:buAutoNum type="arabicPeriod" startAt="23"/>
            </a:pPr>
            <a:r>
              <a:rPr lang="it-IT" dirty="0">
                <a:hlinkClick r:id="rId3" tooltip="Weapon of mass destruction"/>
              </a:rPr>
              <a:t>Weapons of mass destruction</a:t>
            </a:r>
            <a:r>
              <a:rPr lang="it-IT" dirty="0"/>
              <a:t> must be </a:t>
            </a:r>
            <a:r>
              <a:rPr lang="it-IT" dirty="0" err="1"/>
              <a:t>eliminated</a:t>
            </a:r>
            <a:endParaRPr lang="it-IT" dirty="0"/>
          </a:p>
          <a:p>
            <a:pPr marL="0" indent="0">
              <a:buNone/>
            </a:pPr>
            <a:endParaRPr lang="it-IT" dirty="0"/>
          </a:p>
        </p:txBody>
      </p:sp>
    </p:spTree>
    <p:extLst>
      <p:ext uri="{BB962C8B-B14F-4D97-AF65-F5344CB8AC3E}">
        <p14:creationId xmlns:p14="http://schemas.microsoft.com/office/powerpoint/2010/main" val="295216578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World </a:t>
            </a:r>
            <a:r>
              <a:rPr lang="it-IT" dirty="0" err="1"/>
              <a:t>conferences</a:t>
            </a:r>
            <a:r>
              <a:rPr lang="it-IT" dirty="0"/>
              <a:t> on Environment: </a:t>
            </a:r>
            <a:r>
              <a:rPr lang="it-IT" dirty="0" err="1"/>
              <a:t>Stockholm</a:t>
            </a:r>
            <a:r>
              <a:rPr lang="it-IT" dirty="0"/>
              <a:t> Conference of 1972</a:t>
            </a:r>
          </a:p>
        </p:txBody>
      </p:sp>
      <p:sp>
        <p:nvSpPr>
          <p:cNvPr id="3" name="Segnaposto contenuto 2"/>
          <p:cNvSpPr>
            <a:spLocks noGrp="1"/>
          </p:cNvSpPr>
          <p:nvPr>
            <p:ph idx="1"/>
          </p:nvPr>
        </p:nvSpPr>
        <p:spPr/>
        <p:txBody>
          <a:bodyPr/>
          <a:lstStyle/>
          <a:p>
            <a:r>
              <a:rPr lang="it-IT" dirty="0" err="1"/>
              <a:t>Main</a:t>
            </a:r>
            <a:r>
              <a:rPr lang="it-IT" dirty="0"/>
              <a:t> output:</a:t>
            </a:r>
          </a:p>
          <a:p>
            <a:r>
              <a:rPr lang="it-IT" b="1" dirty="0"/>
              <a:t>The UNEP – </a:t>
            </a:r>
            <a:r>
              <a:rPr lang="it-IT" b="1" dirty="0" err="1"/>
              <a:t>United</a:t>
            </a:r>
            <a:r>
              <a:rPr lang="it-IT" b="1" dirty="0"/>
              <a:t> Nations Environment </a:t>
            </a:r>
            <a:r>
              <a:rPr lang="it-IT" b="1" dirty="0" err="1"/>
              <a:t>Programme</a:t>
            </a:r>
            <a:r>
              <a:rPr lang="it-IT" dirty="0"/>
              <a:t>: </a:t>
            </a:r>
            <a:r>
              <a:rPr lang="it-IT" dirty="0" err="1"/>
              <a:t>created</a:t>
            </a:r>
            <a:r>
              <a:rPr lang="it-IT" dirty="0"/>
              <a:t> by the General Assembly with </a:t>
            </a:r>
            <a:r>
              <a:rPr lang="it-IT" dirty="0" err="1"/>
              <a:t>resolution</a:t>
            </a:r>
            <a:r>
              <a:rPr lang="it-IT" dirty="0"/>
              <a:t> No. 2997 of 15 </a:t>
            </a:r>
            <a:r>
              <a:rPr lang="it-IT" dirty="0" err="1"/>
              <a:t>December</a:t>
            </a:r>
            <a:r>
              <a:rPr lang="it-IT" dirty="0"/>
              <a:t> 1972 </a:t>
            </a:r>
            <a:r>
              <a:rPr lang="it-IT" dirty="0" err="1"/>
              <a:t>as</a:t>
            </a:r>
            <a:r>
              <a:rPr lang="it-IT" dirty="0"/>
              <a:t> a </a:t>
            </a:r>
            <a:r>
              <a:rPr lang="it-IT" dirty="0" err="1"/>
              <a:t>subsidiary</a:t>
            </a:r>
            <a:r>
              <a:rPr lang="it-IT" dirty="0"/>
              <a:t> </a:t>
            </a:r>
            <a:r>
              <a:rPr lang="it-IT" dirty="0" err="1"/>
              <a:t>Organ</a:t>
            </a:r>
            <a:r>
              <a:rPr lang="it-IT" dirty="0"/>
              <a:t> of the General Assembly</a:t>
            </a:r>
          </a:p>
        </p:txBody>
      </p:sp>
    </p:spTree>
    <p:extLst>
      <p:ext uri="{BB962C8B-B14F-4D97-AF65-F5344CB8AC3E}">
        <p14:creationId xmlns:p14="http://schemas.microsoft.com/office/powerpoint/2010/main" val="242630417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The UNEP – </a:t>
            </a:r>
            <a:r>
              <a:rPr lang="it-IT" dirty="0" err="1"/>
              <a:t>United</a:t>
            </a:r>
            <a:r>
              <a:rPr lang="it-IT" dirty="0"/>
              <a:t> Nations Environment </a:t>
            </a:r>
            <a:r>
              <a:rPr lang="it-IT" dirty="0" err="1"/>
              <a:t>Programme</a:t>
            </a:r>
            <a:endParaRPr lang="it-IT" dirty="0"/>
          </a:p>
        </p:txBody>
      </p:sp>
      <p:sp>
        <p:nvSpPr>
          <p:cNvPr id="3" name="Segnaposto contenuto 2"/>
          <p:cNvSpPr>
            <a:spLocks noGrp="1"/>
          </p:cNvSpPr>
          <p:nvPr>
            <p:ph idx="1"/>
          </p:nvPr>
        </p:nvSpPr>
        <p:spPr/>
        <p:txBody>
          <a:bodyPr>
            <a:normAutofit/>
          </a:bodyPr>
          <a:lstStyle/>
          <a:p>
            <a:pPr lvl="0"/>
            <a:r>
              <a:rPr lang="it-IT" dirty="0"/>
              <a:t>The </a:t>
            </a:r>
            <a:r>
              <a:rPr lang="it-IT" dirty="0" err="1"/>
              <a:t>United</a:t>
            </a:r>
            <a:r>
              <a:rPr lang="it-IT" dirty="0"/>
              <a:t> Nations Environment </a:t>
            </a:r>
            <a:r>
              <a:rPr lang="it-IT" dirty="0" err="1"/>
              <a:t>Programme</a:t>
            </a:r>
            <a:r>
              <a:rPr lang="it-IT" dirty="0"/>
              <a:t> (UNEP) </a:t>
            </a:r>
            <a:r>
              <a:rPr lang="it-IT" dirty="0" err="1"/>
              <a:t>is</a:t>
            </a:r>
            <a:r>
              <a:rPr lang="it-IT" dirty="0"/>
              <a:t> the </a:t>
            </a:r>
            <a:r>
              <a:rPr lang="it-IT" b="1" dirty="0" err="1"/>
              <a:t>leading</a:t>
            </a:r>
            <a:r>
              <a:rPr lang="it-IT" b="1" dirty="0"/>
              <a:t> global </a:t>
            </a:r>
            <a:r>
              <a:rPr lang="it-IT" b="1" dirty="0" err="1"/>
              <a:t>environmental</a:t>
            </a:r>
            <a:r>
              <a:rPr lang="it-IT" b="1" dirty="0"/>
              <a:t> authority </a:t>
            </a:r>
            <a:r>
              <a:rPr lang="it-IT" b="1" dirty="0" err="1"/>
              <a:t>that</a:t>
            </a:r>
            <a:r>
              <a:rPr lang="it-IT" b="1" dirty="0"/>
              <a:t>:</a:t>
            </a:r>
          </a:p>
          <a:p>
            <a:pPr lvl="1"/>
            <a:r>
              <a:rPr lang="it-IT" b="1" dirty="0"/>
              <a:t> sets the global </a:t>
            </a:r>
            <a:r>
              <a:rPr lang="it-IT" b="1" dirty="0" err="1"/>
              <a:t>environmental</a:t>
            </a:r>
            <a:r>
              <a:rPr lang="it-IT" b="1" dirty="0"/>
              <a:t> agenda</a:t>
            </a:r>
            <a:r>
              <a:rPr lang="it-IT" dirty="0"/>
              <a:t>, </a:t>
            </a:r>
          </a:p>
          <a:p>
            <a:pPr lvl="1"/>
            <a:r>
              <a:rPr lang="it-IT" dirty="0"/>
              <a:t> </a:t>
            </a:r>
            <a:r>
              <a:rPr lang="it-IT" dirty="0" err="1"/>
              <a:t>promotes</a:t>
            </a:r>
            <a:r>
              <a:rPr lang="it-IT" dirty="0"/>
              <a:t> the </a:t>
            </a:r>
            <a:r>
              <a:rPr lang="it-IT" dirty="0" err="1"/>
              <a:t>coherent</a:t>
            </a:r>
            <a:r>
              <a:rPr lang="it-IT" dirty="0"/>
              <a:t> </a:t>
            </a:r>
            <a:r>
              <a:rPr lang="it-IT" dirty="0" err="1"/>
              <a:t>implementation</a:t>
            </a:r>
            <a:r>
              <a:rPr lang="it-IT" dirty="0"/>
              <a:t> of the </a:t>
            </a:r>
            <a:r>
              <a:rPr lang="it-IT" dirty="0" err="1"/>
              <a:t>environmental</a:t>
            </a:r>
            <a:r>
              <a:rPr lang="it-IT" dirty="0"/>
              <a:t> </a:t>
            </a:r>
            <a:r>
              <a:rPr lang="it-IT" dirty="0" err="1"/>
              <a:t>dimension</a:t>
            </a:r>
            <a:r>
              <a:rPr lang="it-IT" dirty="0"/>
              <a:t> of </a:t>
            </a:r>
            <a:r>
              <a:rPr lang="it-IT" dirty="0" err="1"/>
              <a:t>sustainable</a:t>
            </a:r>
            <a:r>
              <a:rPr lang="it-IT" dirty="0"/>
              <a:t> </a:t>
            </a:r>
            <a:r>
              <a:rPr lang="it-IT" dirty="0" err="1"/>
              <a:t>development</a:t>
            </a:r>
            <a:r>
              <a:rPr lang="it-IT" dirty="0"/>
              <a:t> </a:t>
            </a:r>
            <a:r>
              <a:rPr lang="it-IT" dirty="0" err="1"/>
              <a:t>within</a:t>
            </a:r>
            <a:r>
              <a:rPr lang="it-IT" dirty="0"/>
              <a:t> the </a:t>
            </a:r>
            <a:r>
              <a:rPr lang="it-IT" dirty="0" err="1"/>
              <a:t>United</a:t>
            </a:r>
            <a:r>
              <a:rPr lang="it-IT" dirty="0"/>
              <a:t> Nations </a:t>
            </a:r>
            <a:r>
              <a:rPr lang="it-IT" dirty="0" err="1"/>
              <a:t>system</a:t>
            </a:r>
            <a:r>
              <a:rPr lang="it-IT" dirty="0"/>
              <a:t>,</a:t>
            </a:r>
          </a:p>
          <a:p>
            <a:pPr lvl="1"/>
            <a:r>
              <a:rPr lang="it-IT" dirty="0"/>
              <a:t>and </a:t>
            </a:r>
            <a:r>
              <a:rPr lang="it-IT" dirty="0" err="1"/>
              <a:t>serves</a:t>
            </a:r>
            <a:r>
              <a:rPr lang="it-IT" dirty="0"/>
              <a:t> </a:t>
            </a:r>
            <a:r>
              <a:rPr lang="it-IT" dirty="0" err="1"/>
              <a:t>as</a:t>
            </a:r>
            <a:r>
              <a:rPr lang="it-IT" dirty="0"/>
              <a:t> an </a:t>
            </a:r>
            <a:r>
              <a:rPr lang="it-IT" dirty="0" err="1"/>
              <a:t>authoritative</a:t>
            </a:r>
            <a:r>
              <a:rPr lang="it-IT" dirty="0"/>
              <a:t> </a:t>
            </a:r>
            <a:r>
              <a:rPr lang="it-IT" dirty="0" err="1"/>
              <a:t>advocate</a:t>
            </a:r>
            <a:r>
              <a:rPr lang="it-IT" dirty="0"/>
              <a:t> for the global </a:t>
            </a:r>
            <a:r>
              <a:rPr lang="it-IT" dirty="0" err="1"/>
              <a:t>environment</a:t>
            </a:r>
            <a:r>
              <a:rPr lang="it-IT" dirty="0"/>
              <a:t>.</a:t>
            </a:r>
          </a:p>
          <a:p>
            <a:endParaRPr lang="it-IT" dirty="0"/>
          </a:p>
          <a:p>
            <a:endParaRPr lang="it-IT" dirty="0"/>
          </a:p>
          <a:p>
            <a:endParaRPr lang="it-IT" dirty="0"/>
          </a:p>
        </p:txBody>
      </p:sp>
    </p:spTree>
    <p:extLst>
      <p:ext uri="{BB962C8B-B14F-4D97-AF65-F5344CB8AC3E}">
        <p14:creationId xmlns:p14="http://schemas.microsoft.com/office/powerpoint/2010/main" val="422191384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The UNEP – </a:t>
            </a:r>
            <a:r>
              <a:rPr lang="it-IT" dirty="0" err="1"/>
              <a:t>United</a:t>
            </a:r>
            <a:r>
              <a:rPr lang="it-IT" dirty="0"/>
              <a:t> Nations Environment </a:t>
            </a:r>
            <a:r>
              <a:rPr lang="it-IT" dirty="0" err="1"/>
              <a:t>Programme</a:t>
            </a:r>
            <a:endParaRPr lang="it-IT" dirty="0"/>
          </a:p>
        </p:txBody>
      </p:sp>
      <p:sp>
        <p:nvSpPr>
          <p:cNvPr id="3" name="Segnaposto contenuto 2"/>
          <p:cNvSpPr>
            <a:spLocks noGrp="1"/>
          </p:cNvSpPr>
          <p:nvPr>
            <p:ph idx="1"/>
          </p:nvPr>
        </p:nvSpPr>
        <p:spPr/>
        <p:txBody>
          <a:bodyPr>
            <a:normAutofit fontScale="92500"/>
          </a:bodyPr>
          <a:lstStyle/>
          <a:p>
            <a:pPr lvl="0"/>
            <a:r>
              <a:rPr lang="it-IT" dirty="0"/>
              <a:t>The </a:t>
            </a:r>
            <a:r>
              <a:rPr lang="it-IT" dirty="0" err="1"/>
              <a:t>United</a:t>
            </a:r>
            <a:r>
              <a:rPr lang="it-IT" dirty="0"/>
              <a:t> Nations Environment </a:t>
            </a:r>
            <a:r>
              <a:rPr lang="it-IT" dirty="0" err="1"/>
              <a:t>Programme</a:t>
            </a:r>
            <a:r>
              <a:rPr lang="it-IT" dirty="0"/>
              <a:t> (UNEP) </a:t>
            </a:r>
            <a:r>
              <a:rPr lang="it-IT" dirty="0" err="1"/>
              <a:t>inspired</a:t>
            </a:r>
            <a:r>
              <a:rPr lang="it-IT" dirty="0"/>
              <a:t> some </a:t>
            </a:r>
            <a:r>
              <a:rPr lang="it-IT" dirty="0" err="1"/>
              <a:t>important</a:t>
            </a:r>
            <a:r>
              <a:rPr lang="it-IT" dirty="0"/>
              <a:t> </a:t>
            </a:r>
            <a:r>
              <a:rPr lang="it-IT" dirty="0" err="1"/>
              <a:t>developments</a:t>
            </a:r>
            <a:r>
              <a:rPr lang="it-IT" b="1" dirty="0"/>
              <a:t>:</a:t>
            </a:r>
          </a:p>
          <a:p>
            <a:pPr lvl="1"/>
            <a:r>
              <a:rPr lang="it-IT" b="1" dirty="0"/>
              <a:t> </a:t>
            </a:r>
            <a:r>
              <a:rPr lang="it-IT" dirty="0"/>
              <a:t>The </a:t>
            </a:r>
            <a:r>
              <a:rPr lang="it-IT" b="1" dirty="0"/>
              <a:t>Vienna Convention for the </a:t>
            </a:r>
            <a:r>
              <a:rPr lang="it-IT" b="1" dirty="0" err="1"/>
              <a:t>Protection</a:t>
            </a:r>
            <a:r>
              <a:rPr lang="it-IT" b="1" dirty="0"/>
              <a:t> of the </a:t>
            </a:r>
            <a:r>
              <a:rPr lang="it-IT" b="1" dirty="0" err="1"/>
              <a:t>Ozone</a:t>
            </a:r>
            <a:r>
              <a:rPr lang="it-IT" b="1" dirty="0"/>
              <a:t> </a:t>
            </a:r>
            <a:r>
              <a:rPr lang="it-IT" b="1" dirty="0" err="1"/>
              <a:t>Layer</a:t>
            </a:r>
            <a:r>
              <a:rPr lang="it-IT" dirty="0"/>
              <a:t> </a:t>
            </a:r>
            <a:r>
              <a:rPr lang="it-IT" dirty="0" err="1"/>
              <a:t>is</a:t>
            </a:r>
            <a:r>
              <a:rPr lang="it-IT" dirty="0"/>
              <a:t> a </a:t>
            </a:r>
            <a:r>
              <a:rPr lang="it-IT" dirty="0">
                <a:hlinkClick r:id="rId2" tooltip="International environmental agreement"/>
              </a:rPr>
              <a:t>multilateral environmental agreement</a:t>
            </a:r>
            <a:r>
              <a:rPr lang="it-IT" dirty="0"/>
              <a:t> </a:t>
            </a:r>
            <a:r>
              <a:rPr lang="it-IT" dirty="0" err="1"/>
              <a:t>signed</a:t>
            </a:r>
            <a:r>
              <a:rPr lang="it-IT" dirty="0"/>
              <a:t> in 1985 </a:t>
            </a:r>
            <a:r>
              <a:rPr lang="it-IT" dirty="0" err="1"/>
              <a:t>that</a:t>
            </a:r>
            <a:r>
              <a:rPr lang="it-IT" dirty="0"/>
              <a:t> </a:t>
            </a:r>
            <a:r>
              <a:rPr lang="it-IT" dirty="0" err="1"/>
              <a:t>provided</a:t>
            </a:r>
            <a:r>
              <a:rPr lang="it-IT" dirty="0"/>
              <a:t> </a:t>
            </a:r>
            <a:r>
              <a:rPr lang="it-IT" dirty="0" err="1"/>
              <a:t>frameworks</a:t>
            </a:r>
            <a:r>
              <a:rPr lang="it-IT" dirty="0"/>
              <a:t> for </a:t>
            </a:r>
            <a:r>
              <a:rPr lang="it-IT" dirty="0" err="1"/>
              <a:t>international</a:t>
            </a:r>
            <a:r>
              <a:rPr lang="it-IT" dirty="0"/>
              <a:t> </a:t>
            </a:r>
            <a:r>
              <a:rPr lang="it-IT" dirty="0" err="1"/>
              <a:t>reductions</a:t>
            </a:r>
            <a:r>
              <a:rPr lang="it-IT" dirty="0"/>
              <a:t> in the production of </a:t>
            </a:r>
            <a:r>
              <a:rPr lang="it-IT" dirty="0" err="1"/>
              <a:t>chlorofluorocarbons</a:t>
            </a:r>
            <a:r>
              <a:rPr lang="it-IT" dirty="0"/>
              <a:t> due to </a:t>
            </a:r>
            <a:r>
              <a:rPr lang="it-IT" dirty="0" err="1"/>
              <a:t>their</a:t>
            </a:r>
            <a:r>
              <a:rPr lang="it-IT" dirty="0"/>
              <a:t> </a:t>
            </a:r>
            <a:r>
              <a:rPr lang="it-IT" dirty="0" err="1"/>
              <a:t>contribution</a:t>
            </a:r>
            <a:r>
              <a:rPr lang="it-IT" dirty="0"/>
              <a:t> to the </a:t>
            </a:r>
            <a:r>
              <a:rPr lang="it-IT" dirty="0" err="1"/>
              <a:t>destruction</a:t>
            </a:r>
            <a:r>
              <a:rPr lang="it-IT" dirty="0"/>
              <a:t> of the </a:t>
            </a:r>
            <a:r>
              <a:rPr lang="it-IT" dirty="0">
                <a:hlinkClick r:id="rId3" tooltip="Ozone layer"/>
              </a:rPr>
              <a:t>ozone layer</a:t>
            </a:r>
            <a:r>
              <a:rPr lang="it-IT" dirty="0"/>
              <a:t>, </a:t>
            </a:r>
            <a:r>
              <a:rPr lang="it-IT" dirty="0" err="1"/>
              <a:t>resulting</a:t>
            </a:r>
            <a:r>
              <a:rPr lang="it-IT" dirty="0"/>
              <a:t> in an </a:t>
            </a:r>
            <a:r>
              <a:rPr lang="it-IT" dirty="0" err="1"/>
              <a:t>increased</a:t>
            </a:r>
            <a:r>
              <a:rPr lang="it-IT" dirty="0"/>
              <a:t> </a:t>
            </a:r>
            <a:r>
              <a:rPr lang="it-IT" dirty="0" err="1"/>
              <a:t>threat</a:t>
            </a:r>
            <a:r>
              <a:rPr lang="it-IT" dirty="0"/>
              <a:t> of </a:t>
            </a:r>
            <a:r>
              <a:rPr lang="it-IT" dirty="0" err="1"/>
              <a:t>skin</a:t>
            </a:r>
            <a:r>
              <a:rPr lang="it-IT" dirty="0"/>
              <a:t> </a:t>
            </a:r>
            <a:r>
              <a:rPr lang="it-IT" dirty="0" err="1"/>
              <a:t>cancer</a:t>
            </a:r>
            <a:r>
              <a:rPr lang="it-IT" dirty="0"/>
              <a:t>.</a:t>
            </a:r>
          </a:p>
          <a:p>
            <a:pPr lvl="1"/>
            <a:endParaRPr lang="it-IT" dirty="0"/>
          </a:p>
          <a:p>
            <a:endParaRPr lang="it-IT" dirty="0"/>
          </a:p>
          <a:p>
            <a:endParaRPr lang="it-IT" dirty="0"/>
          </a:p>
        </p:txBody>
      </p:sp>
    </p:spTree>
    <p:extLst>
      <p:ext uri="{BB962C8B-B14F-4D97-AF65-F5344CB8AC3E}">
        <p14:creationId xmlns:p14="http://schemas.microsoft.com/office/powerpoint/2010/main" val="340641658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The UNEP – </a:t>
            </a:r>
            <a:r>
              <a:rPr lang="it-IT" dirty="0" err="1"/>
              <a:t>United</a:t>
            </a:r>
            <a:r>
              <a:rPr lang="it-IT" dirty="0"/>
              <a:t> Nations Environment </a:t>
            </a:r>
            <a:r>
              <a:rPr lang="it-IT" dirty="0" err="1"/>
              <a:t>Programme</a:t>
            </a:r>
            <a:endParaRPr lang="it-IT" dirty="0"/>
          </a:p>
        </p:txBody>
      </p:sp>
      <p:sp>
        <p:nvSpPr>
          <p:cNvPr id="3" name="Segnaposto contenuto 2"/>
          <p:cNvSpPr>
            <a:spLocks noGrp="1"/>
          </p:cNvSpPr>
          <p:nvPr>
            <p:ph idx="1"/>
          </p:nvPr>
        </p:nvSpPr>
        <p:spPr>
          <a:xfrm>
            <a:off x="457200" y="1600200"/>
            <a:ext cx="8229600" cy="5109527"/>
          </a:xfrm>
        </p:spPr>
        <p:txBody>
          <a:bodyPr>
            <a:normAutofit fontScale="77500" lnSpcReduction="20000"/>
          </a:bodyPr>
          <a:lstStyle/>
          <a:p>
            <a:pPr lvl="0"/>
            <a:r>
              <a:rPr lang="it-IT" dirty="0"/>
              <a:t>The </a:t>
            </a:r>
            <a:r>
              <a:rPr lang="it-IT" dirty="0" err="1"/>
              <a:t>United</a:t>
            </a:r>
            <a:r>
              <a:rPr lang="it-IT" dirty="0"/>
              <a:t> Nations Environment </a:t>
            </a:r>
            <a:r>
              <a:rPr lang="it-IT" dirty="0" err="1"/>
              <a:t>Programme</a:t>
            </a:r>
            <a:r>
              <a:rPr lang="it-IT" dirty="0"/>
              <a:t> (UNEP) </a:t>
            </a:r>
            <a:r>
              <a:rPr lang="it-IT" dirty="0" err="1"/>
              <a:t>inspired</a:t>
            </a:r>
            <a:r>
              <a:rPr lang="it-IT" dirty="0"/>
              <a:t> some </a:t>
            </a:r>
            <a:r>
              <a:rPr lang="it-IT" dirty="0" err="1"/>
              <a:t>important</a:t>
            </a:r>
            <a:r>
              <a:rPr lang="it-IT" dirty="0"/>
              <a:t> </a:t>
            </a:r>
            <a:r>
              <a:rPr lang="it-IT" dirty="0" err="1"/>
              <a:t>developments</a:t>
            </a:r>
            <a:r>
              <a:rPr lang="it-IT" b="1" dirty="0"/>
              <a:t>:</a:t>
            </a:r>
          </a:p>
          <a:p>
            <a:pPr lvl="1" algn="just"/>
            <a:r>
              <a:rPr lang="it-IT" sz="3200" b="1" dirty="0"/>
              <a:t> </a:t>
            </a:r>
            <a:r>
              <a:rPr lang="it-IT" sz="3200" dirty="0"/>
              <a:t>The </a:t>
            </a:r>
            <a:r>
              <a:rPr lang="it-IT" sz="3200" b="1" dirty="0"/>
              <a:t>Convention for the </a:t>
            </a:r>
            <a:r>
              <a:rPr lang="it-IT" sz="3200" b="1" dirty="0" err="1"/>
              <a:t>Protection</a:t>
            </a:r>
            <a:r>
              <a:rPr lang="it-IT" sz="3200" b="1" dirty="0"/>
              <a:t> of the Marine Environment and the </a:t>
            </a:r>
            <a:r>
              <a:rPr lang="it-IT" sz="3200" b="1" dirty="0" err="1"/>
              <a:t>Coastal</a:t>
            </a:r>
            <a:r>
              <a:rPr lang="it-IT" sz="3200" b="1" dirty="0"/>
              <a:t> </a:t>
            </a:r>
            <a:r>
              <a:rPr lang="it-IT" sz="3200" b="1" dirty="0" err="1"/>
              <a:t>Region</a:t>
            </a:r>
            <a:r>
              <a:rPr lang="it-IT" sz="3200" b="1" dirty="0"/>
              <a:t> of the </a:t>
            </a:r>
            <a:r>
              <a:rPr lang="it-IT" sz="3200" b="1" dirty="0" err="1"/>
              <a:t>Mediterranean</a:t>
            </a:r>
            <a:r>
              <a:rPr lang="it-IT" sz="3200" dirty="0"/>
              <a:t>,</a:t>
            </a:r>
            <a:r>
              <a:rPr lang="it-IT" sz="3200" baseline="30000" dirty="0"/>
              <a:t> </a:t>
            </a:r>
            <a:r>
              <a:rPr lang="it-IT" sz="3200" dirty="0" err="1"/>
              <a:t>originally</a:t>
            </a:r>
            <a:r>
              <a:rPr lang="it-IT" sz="3200" dirty="0"/>
              <a:t> the </a:t>
            </a:r>
            <a:r>
              <a:rPr lang="it-IT" sz="3200" b="1" dirty="0"/>
              <a:t>Convention for </a:t>
            </a:r>
            <a:r>
              <a:rPr lang="it-IT" sz="3200" b="1" dirty="0" err="1"/>
              <a:t>Protection</a:t>
            </a:r>
            <a:r>
              <a:rPr lang="it-IT" sz="3200" b="1" dirty="0"/>
              <a:t> of the </a:t>
            </a:r>
            <a:r>
              <a:rPr lang="it-IT" sz="3200" b="1" dirty="0" err="1"/>
              <a:t>Mediterranean</a:t>
            </a:r>
            <a:r>
              <a:rPr lang="it-IT" sz="3200" b="1" dirty="0"/>
              <a:t> Sea </a:t>
            </a:r>
            <a:r>
              <a:rPr lang="it-IT" sz="3200" b="1" dirty="0" err="1"/>
              <a:t>against</a:t>
            </a:r>
            <a:r>
              <a:rPr lang="it-IT" sz="3200" b="1" dirty="0"/>
              <a:t> </a:t>
            </a:r>
            <a:r>
              <a:rPr lang="it-IT" sz="3200" b="1" dirty="0" err="1"/>
              <a:t>Pollution</a:t>
            </a:r>
            <a:r>
              <a:rPr lang="it-IT" sz="3200" dirty="0"/>
              <a:t>,</a:t>
            </a:r>
            <a:r>
              <a:rPr lang="it-IT" sz="3200" baseline="30000" dirty="0"/>
              <a:t> </a:t>
            </a:r>
            <a:r>
              <a:rPr lang="it-IT" sz="3200" dirty="0"/>
              <a:t>and </a:t>
            </a:r>
            <a:r>
              <a:rPr lang="it-IT" sz="3200" dirty="0" err="1"/>
              <a:t>often</a:t>
            </a:r>
            <a:r>
              <a:rPr lang="it-IT" sz="3200" dirty="0"/>
              <a:t> </a:t>
            </a:r>
            <a:r>
              <a:rPr lang="it-IT" sz="3200" dirty="0" err="1"/>
              <a:t>simply</a:t>
            </a:r>
            <a:r>
              <a:rPr lang="it-IT" sz="3200" dirty="0"/>
              <a:t> </a:t>
            </a:r>
            <a:r>
              <a:rPr lang="it-IT" sz="3200" dirty="0" err="1"/>
              <a:t>referred</a:t>
            </a:r>
            <a:r>
              <a:rPr lang="it-IT" sz="3200" dirty="0"/>
              <a:t> to </a:t>
            </a:r>
            <a:r>
              <a:rPr lang="it-IT" sz="3200" dirty="0" err="1"/>
              <a:t>as</a:t>
            </a:r>
            <a:r>
              <a:rPr lang="it-IT" sz="3200" dirty="0"/>
              <a:t> the </a:t>
            </a:r>
            <a:r>
              <a:rPr lang="it-IT" sz="3200" b="1" dirty="0" err="1"/>
              <a:t>Barcelona</a:t>
            </a:r>
            <a:r>
              <a:rPr lang="it-IT" sz="3200" b="1" dirty="0"/>
              <a:t> Convention</a:t>
            </a:r>
            <a:r>
              <a:rPr lang="it-IT" sz="3200" dirty="0"/>
              <a:t>,</a:t>
            </a:r>
            <a:r>
              <a:rPr lang="it-IT" sz="3200" baseline="30000" dirty="0"/>
              <a:t> </a:t>
            </a:r>
            <a:r>
              <a:rPr lang="it-IT" sz="3200" dirty="0" err="1"/>
              <a:t>is</a:t>
            </a:r>
            <a:r>
              <a:rPr lang="it-IT" sz="3200" dirty="0"/>
              <a:t> a </a:t>
            </a:r>
            <a:r>
              <a:rPr lang="it-IT" sz="3200" dirty="0" err="1"/>
              <a:t>regional</a:t>
            </a:r>
            <a:r>
              <a:rPr lang="it-IT" sz="3200" dirty="0"/>
              <a:t> convention </a:t>
            </a:r>
            <a:r>
              <a:rPr lang="it-IT" sz="3200" dirty="0" err="1"/>
              <a:t>adopted</a:t>
            </a:r>
            <a:r>
              <a:rPr lang="it-IT" sz="3200" dirty="0"/>
              <a:t> in 1976 to </a:t>
            </a:r>
            <a:r>
              <a:rPr lang="it-IT" sz="3200" dirty="0" err="1"/>
              <a:t>prevent</a:t>
            </a:r>
            <a:r>
              <a:rPr lang="it-IT" sz="3200" dirty="0"/>
              <a:t> and abate </a:t>
            </a:r>
            <a:r>
              <a:rPr lang="it-IT" sz="3200" dirty="0" err="1"/>
              <a:t>pollution</a:t>
            </a:r>
            <a:r>
              <a:rPr lang="it-IT" sz="3200" dirty="0"/>
              <a:t> from </a:t>
            </a:r>
            <a:r>
              <a:rPr lang="it-IT" sz="3200" dirty="0" err="1"/>
              <a:t>ships</a:t>
            </a:r>
            <a:r>
              <a:rPr lang="it-IT" sz="3200" dirty="0"/>
              <a:t>, </a:t>
            </a:r>
            <a:r>
              <a:rPr lang="it-IT" sz="3200" dirty="0" err="1"/>
              <a:t>aircraft</a:t>
            </a:r>
            <a:r>
              <a:rPr lang="it-IT" sz="3200" dirty="0"/>
              <a:t> and </a:t>
            </a:r>
            <a:r>
              <a:rPr lang="it-IT" sz="3200" dirty="0" err="1"/>
              <a:t>land</a:t>
            </a:r>
            <a:r>
              <a:rPr lang="it-IT" sz="3200" dirty="0"/>
              <a:t> </a:t>
            </a:r>
            <a:r>
              <a:rPr lang="it-IT" sz="3200" dirty="0" err="1"/>
              <a:t>based</a:t>
            </a:r>
            <a:r>
              <a:rPr lang="it-IT" sz="3200" dirty="0"/>
              <a:t> </a:t>
            </a:r>
            <a:r>
              <a:rPr lang="it-IT" sz="3200" dirty="0" err="1"/>
              <a:t>sources</a:t>
            </a:r>
            <a:r>
              <a:rPr lang="it-IT" sz="3200" dirty="0"/>
              <a:t> in the </a:t>
            </a:r>
            <a:r>
              <a:rPr lang="it-IT" sz="3200" dirty="0">
                <a:hlinkClick r:id="rId2" tooltip="Mediterranean Sea"/>
              </a:rPr>
              <a:t>Mediterranean Sea</a:t>
            </a:r>
            <a:r>
              <a:rPr lang="it-IT" sz="3200" dirty="0"/>
              <a:t>. </a:t>
            </a:r>
            <a:r>
              <a:rPr lang="it-IT" sz="3200" dirty="0" err="1"/>
              <a:t>This</a:t>
            </a:r>
            <a:r>
              <a:rPr lang="it-IT" sz="3200" dirty="0"/>
              <a:t> </a:t>
            </a:r>
            <a:r>
              <a:rPr lang="it-IT" sz="3200" dirty="0" err="1"/>
              <a:t>includes</a:t>
            </a:r>
            <a:r>
              <a:rPr lang="it-IT" sz="3200" dirty="0"/>
              <a:t> </a:t>
            </a:r>
            <a:r>
              <a:rPr lang="it-IT" sz="3200" dirty="0" err="1"/>
              <a:t>but</a:t>
            </a:r>
            <a:r>
              <a:rPr lang="it-IT" sz="3200" dirty="0"/>
              <a:t> </a:t>
            </a:r>
            <a:r>
              <a:rPr lang="it-IT" sz="3200" dirty="0" err="1"/>
              <a:t>is</a:t>
            </a:r>
            <a:r>
              <a:rPr lang="it-IT" sz="3200" dirty="0"/>
              <a:t> </a:t>
            </a:r>
            <a:r>
              <a:rPr lang="it-IT" sz="3200" dirty="0" err="1"/>
              <a:t>not</a:t>
            </a:r>
            <a:r>
              <a:rPr lang="it-IT" sz="3200" dirty="0"/>
              <a:t> </a:t>
            </a:r>
            <a:r>
              <a:rPr lang="it-IT" sz="3200" dirty="0" err="1"/>
              <a:t>limited</a:t>
            </a:r>
            <a:r>
              <a:rPr lang="it-IT" sz="3200" dirty="0"/>
              <a:t> to dumping, </a:t>
            </a:r>
            <a:r>
              <a:rPr lang="it-IT" sz="3200" dirty="0" err="1"/>
              <a:t>run</a:t>
            </a:r>
            <a:r>
              <a:rPr lang="it-IT" sz="3200" dirty="0"/>
              <a:t>-off and </a:t>
            </a:r>
            <a:r>
              <a:rPr lang="it-IT" sz="3200" dirty="0" err="1"/>
              <a:t>discharges</a:t>
            </a:r>
            <a:r>
              <a:rPr lang="it-IT" sz="3200" dirty="0"/>
              <a:t>. </a:t>
            </a:r>
            <a:r>
              <a:rPr lang="it-IT" sz="3200" dirty="0" err="1"/>
              <a:t>Signers</a:t>
            </a:r>
            <a:r>
              <a:rPr lang="it-IT" sz="3200" dirty="0"/>
              <a:t> </a:t>
            </a:r>
            <a:r>
              <a:rPr lang="it-IT" sz="3200" dirty="0" err="1"/>
              <a:t>agreed</a:t>
            </a:r>
            <a:r>
              <a:rPr lang="it-IT" sz="3200" dirty="0"/>
              <a:t> to cooperate and assist in </a:t>
            </a:r>
            <a:r>
              <a:rPr lang="it-IT" sz="3200" dirty="0" err="1"/>
              <a:t>dealing</a:t>
            </a:r>
            <a:r>
              <a:rPr lang="it-IT" sz="3200" dirty="0"/>
              <a:t> with </a:t>
            </a:r>
            <a:r>
              <a:rPr lang="it-IT" sz="3200" dirty="0" err="1"/>
              <a:t>pollution</a:t>
            </a:r>
            <a:r>
              <a:rPr lang="it-IT" sz="3200" dirty="0"/>
              <a:t> </a:t>
            </a:r>
            <a:r>
              <a:rPr lang="it-IT" sz="3200" dirty="0" err="1"/>
              <a:t>emergencies</a:t>
            </a:r>
            <a:r>
              <a:rPr lang="it-IT" sz="3200" dirty="0"/>
              <a:t>, </a:t>
            </a:r>
            <a:r>
              <a:rPr lang="it-IT" sz="3200" dirty="0" err="1"/>
              <a:t>monitoring</a:t>
            </a:r>
            <a:r>
              <a:rPr lang="it-IT" sz="3200" dirty="0"/>
              <a:t> and </a:t>
            </a:r>
            <a:r>
              <a:rPr lang="it-IT" sz="3200" dirty="0" err="1"/>
              <a:t>scientific</a:t>
            </a:r>
            <a:r>
              <a:rPr lang="it-IT" sz="3200" dirty="0"/>
              <a:t> </a:t>
            </a:r>
            <a:r>
              <a:rPr lang="it-IT" sz="3200" dirty="0" err="1"/>
              <a:t>research</a:t>
            </a:r>
            <a:r>
              <a:rPr lang="it-IT" sz="3200" dirty="0"/>
              <a:t>. The convention </a:t>
            </a:r>
            <a:r>
              <a:rPr lang="it-IT" sz="3200" dirty="0" err="1"/>
              <a:t>was</a:t>
            </a:r>
            <a:r>
              <a:rPr lang="it-IT" sz="3200" dirty="0"/>
              <a:t> </a:t>
            </a:r>
            <a:r>
              <a:rPr lang="it-IT" sz="3200" dirty="0" err="1"/>
              <a:t>adopted</a:t>
            </a:r>
            <a:r>
              <a:rPr lang="it-IT" sz="3200" dirty="0"/>
              <a:t> on 16 </a:t>
            </a:r>
            <a:r>
              <a:rPr lang="it-IT" sz="3200" dirty="0" err="1"/>
              <a:t>February</a:t>
            </a:r>
            <a:r>
              <a:rPr lang="it-IT" sz="3200" dirty="0"/>
              <a:t> 1976 and </a:t>
            </a:r>
            <a:r>
              <a:rPr lang="it-IT" sz="3200" dirty="0" err="1"/>
              <a:t>amended</a:t>
            </a:r>
            <a:r>
              <a:rPr lang="it-IT" sz="3200" dirty="0"/>
              <a:t> on 10 </a:t>
            </a:r>
            <a:r>
              <a:rPr lang="it-IT" sz="3200" dirty="0" err="1"/>
              <a:t>June</a:t>
            </a:r>
            <a:r>
              <a:rPr lang="it-IT" sz="3200" dirty="0"/>
              <a:t> 1995.</a:t>
            </a:r>
          </a:p>
          <a:p>
            <a:endParaRPr lang="it-IT" dirty="0"/>
          </a:p>
          <a:p>
            <a:endParaRPr lang="it-IT" dirty="0"/>
          </a:p>
        </p:txBody>
      </p:sp>
    </p:spTree>
    <p:extLst>
      <p:ext uri="{BB962C8B-B14F-4D97-AF65-F5344CB8AC3E}">
        <p14:creationId xmlns:p14="http://schemas.microsoft.com/office/powerpoint/2010/main" val="34472171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Rio Conference of 1972</a:t>
            </a:r>
          </a:p>
        </p:txBody>
      </p:sp>
      <p:sp>
        <p:nvSpPr>
          <p:cNvPr id="3" name="Segnaposto contenuto 2"/>
          <p:cNvSpPr>
            <a:spLocks noGrp="1"/>
          </p:cNvSpPr>
          <p:nvPr>
            <p:ph idx="1"/>
          </p:nvPr>
        </p:nvSpPr>
        <p:spPr>
          <a:xfrm>
            <a:off x="457200" y="1600200"/>
            <a:ext cx="8229600" cy="5109527"/>
          </a:xfrm>
        </p:spPr>
        <p:txBody>
          <a:bodyPr>
            <a:normAutofit fontScale="77500" lnSpcReduction="20000"/>
          </a:bodyPr>
          <a:lstStyle/>
          <a:p>
            <a:r>
              <a:rPr lang="it-IT" dirty="0"/>
              <a:t>The </a:t>
            </a:r>
            <a:r>
              <a:rPr lang="it-IT" u="sng" dirty="0">
                <a:hlinkClick r:id="rId2"/>
              </a:rPr>
              <a:t>history</a:t>
            </a:r>
            <a:r>
              <a:rPr lang="it-IT" dirty="0"/>
              <a:t> of </a:t>
            </a:r>
            <a:r>
              <a:rPr lang="it-IT" dirty="0" err="1"/>
              <a:t>sustainable</a:t>
            </a:r>
            <a:r>
              <a:rPr lang="it-IT" dirty="0"/>
              <a:t> </a:t>
            </a:r>
            <a:r>
              <a:rPr lang="it-IT" dirty="0" err="1"/>
              <a:t>development</a:t>
            </a:r>
            <a:r>
              <a:rPr lang="it-IT" dirty="0"/>
              <a:t> in the </a:t>
            </a:r>
            <a:r>
              <a:rPr lang="it-IT" dirty="0" err="1"/>
              <a:t>United</a:t>
            </a:r>
            <a:r>
              <a:rPr lang="it-IT" dirty="0"/>
              <a:t> Nations </a:t>
            </a:r>
            <a:r>
              <a:rPr lang="it-IT" dirty="0" err="1"/>
              <a:t>dates</a:t>
            </a:r>
            <a:r>
              <a:rPr lang="it-IT" dirty="0"/>
              <a:t> back to the </a:t>
            </a:r>
            <a:r>
              <a:rPr lang="it-IT" u="sng" dirty="0">
                <a:hlinkClick r:id="rId3"/>
              </a:rPr>
              <a:t>United Nations Conference on the Human Environment</a:t>
            </a:r>
            <a:r>
              <a:rPr lang="it-IT" dirty="0"/>
              <a:t>, </a:t>
            </a:r>
            <a:r>
              <a:rPr lang="it-IT" dirty="0" err="1"/>
              <a:t>held</a:t>
            </a:r>
            <a:r>
              <a:rPr lang="it-IT" dirty="0"/>
              <a:t> in </a:t>
            </a:r>
            <a:r>
              <a:rPr lang="it-IT" dirty="0" err="1"/>
              <a:t>Stockholm</a:t>
            </a:r>
            <a:r>
              <a:rPr lang="it-IT" dirty="0"/>
              <a:t>, </a:t>
            </a:r>
            <a:r>
              <a:rPr lang="it-IT" dirty="0" err="1"/>
              <a:t>Sweden</a:t>
            </a:r>
            <a:r>
              <a:rPr lang="it-IT" dirty="0"/>
              <a:t>, in 1972.</a:t>
            </a:r>
            <a:br>
              <a:rPr lang="it-IT" dirty="0"/>
            </a:br>
            <a:br>
              <a:rPr lang="it-IT" dirty="0"/>
            </a:br>
            <a:r>
              <a:rPr lang="it-IT" dirty="0" err="1"/>
              <a:t>Twenty</a:t>
            </a:r>
            <a:r>
              <a:rPr lang="it-IT" dirty="0"/>
              <a:t> </a:t>
            </a:r>
            <a:r>
              <a:rPr lang="it-IT" dirty="0" err="1"/>
              <a:t>years</a:t>
            </a:r>
            <a:r>
              <a:rPr lang="it-IT" dirty="0"/>
              <a:t> </a:t>
            </a:r>
            <a:r>
              <a:rPr lang="it-IT" dirty="0" err="1"/>
              <a:t>later</a:t>
            </a:r>
            <a:r>
              <a:rPr lang="it-IT" dirty="0"/>
              <a:t>, </a:t>
            </a:r>
            <a:r>
              <a:rPr lang="it-IT" dirty="0" err="1"/>
              <a:t>at</a:t>
            </a:r>
            <a:r>
              <a:rPr lang="it-IT" dirty="0"/>
              <a:t> the Earth Summit in Rio de Janeiro, Brazil, the </a:t>
            </a:r>
            <a:r>
              <a:rPr lang="it-IT" dirty="0" err="1"/>
              <a:t>United</a:t>
            </a:r>
            <a:r>
              <a:rPr lang="it-IT" dirty="0"/>
              <a:t> Nations </a:t>
            </a:r>
            <a:r>
              <a:rPr lang="it-IT" dirty="0" err="1"/>
              <a:t>sought</a:t>
            </a:r>
            <a:r>
              <a:rPr lang="it-IT" dirty="0"/>
              <a:t> to help </a:t>
            </a:r>
            <a:r>
              <a:rPr lang="it-IT" dirty="0" err="1"/>
              <a:t>Governments</a:t>
            </a:r>
            <a:r>
              <a:rPr lang="it-IT" dirty="0"/>
              <a:t> </a:t>
            </a:r>
            <a:r>
              <a:rPr lang="it-IT" dirty="0" err="1"/>
              <a:t>rethink</a:t>
            </a:r>
            <a:r>
              <a:rPr lang="it-IT" dirty="0"/>
              <a:t> </a:t>
            </a:r>
            <a:r>
              <a:rPr lang="it-IT" dirty="0" err="1"/>
              <a:t>economic</a:t>
            </a:r>
            <a:r>
              <a:rPr lang="it-IT" dirty="0"/>
              <a:t> </a:t>
            </a:r>
            <a:r>
              <a:rPr lang="it-IT" dirty="0" err="1"/>
              <a:t>development</a:t>
            </a:r>
            <a:r>
              <a:rPr lang="it-IT" dirty="0"/>
              <a:t> and </a:t>
            </a:r>
            <a:r>
              <a:rPr lang="it-IT" dirty="0" err="1"/>
              <a:t>find</a:t>
            </a:r>
            <a:r>
              <a:rPr lang="it-IT" dirty="0"/>
              <a:t> ways to stop </a:t>
            </a:r>
            <a:r>
              <a:rPr lang="it-IT" dirty="0" err="1"/>
              <a:t>polluting</a:t>
            </a:r>
            <a:r>
              <a:rPr lang="it-IT" dirty="0"/>
              <a:t> the </a:t>
            </a:r>
            <a:r>
              <a:rPr lang="it-IT" dirty="0" err="1"/>
              <a:t>planet</a:t>
            </a:r>
            <a:r>
              <a:rPr lang="it-IT" dirty="0"/>
              <a:t> and </a:t>
            </a:r>
            <a:r>
              <a:rPr lang="it-IT" dirty="0" err="1"/>
              <a:t>depleting</a:t>
            </a:r>
            <a:r>
              <a:rPr lang="it-IT" dirty="0"/>
              <a:t> </a:t>
            </a:r>
            <a:r>
              <a:rPr lang="it-IT" dirty="0" err="1"/>
              <a:t>it's</a:t>
            </a:r>
            <a:r>
              <a:rPr lang="it-IT" dirty="0"/>
              <a:t> </a:t>
            </a:r>
            <a:r>
              <a:rPr lang="it-IT" dirty="0" err="1"/>
              <a:t>natural</a:t>
            </a:r>
            <a:r>
              <a:rPr lang="it-IT" dirty="0"/>
              <a:t> </a:t>
            </a:r>
            <a:r>
              <a:rPr lang="it-IT" dirty="0" err="1"/>
              <a:t>resources</a:t>
            </a:r>
            <a:r>
              <a:rPr lang="it-IT" dirty="0"/>
              <a:t>.</a:t>
            </a:r>
          </a:p>
          <a:p>
            <a:r>
              <a:rPr lang="it-IT" dirty="0"/>
              <a:t>The </a:t>
            </a:r>
            <a:r>
              <a:rPr lang="it-IT" dirty="0" err="1"/>
              <a:t>two</a:t>
            </a:r>
            <a:r>
              <a:rPr lang="it-IT" dirty="0"/>
              <a:t>-week "Earth Summit" </a:t>
            </a:r>
            <a:r>
              <a:rPr lang="it-IT" dirty="0" err="1"/>
              <a:t>was</a:t>
            </a:r>
            <a:r>
              <a:rPr lang="it-IT" dirty="0"/>
              <a:t> the climax of a </a:t>
            </a:r>
            <a:r>
              <a:rPr lang="it-IT" dirty="0" err="1"/>
              <a:t>process</a:t>
            </a:r>
            <a:r>
              <a:rPr lang="it-IT" dirty="0"/>
              <a:t> </a:t>
            </a:r>
            <a:r>
              <a:rPr lang="it-IT" dirty="0" err="1"/>
              <a:t>that</a:t>
            </a:r>
            <a:r>
              <a:rPr lang="it-IT" dirty="0"/>
              <a:t> </a:t>
            </a:r>
            <a:r>
              <a:rPr lang="it-IT" dirty="0" err="1"/>
              <a:t>had</a:t>
            </a:r>
            <a:r>
              <a:rPr lang="it-IT" dirty="0"/>
              <a:t> </a:t>
            </a:r>
            <a:r>
              <a:rPr lang="it-IT" dirty="0" err="1"/>
              <a:t>begun</a:t>
            </a:r>
            <a:r>
              <a:rPr lang="it-IT" dirty="0"/>
              <a:t> in </a:t>
            </a:r>
            <a:r>
              <a:rPr lang="it-IT" dirty="0" err="1"/>
              <a:t>December</a:t>
            </a:r>
            <a:r>
              <a:rPr lang="it-IT" dirty="0"/>
              <a:t> 1989, of planning, </a:t>
            </a:r>
            <a:r>
              <a:rPr lang="it-IT" dirty="0" err="1"/>
              <a:t>education</a:t>
            </a:r>
            <a:r>
              <a:rPr lang="it-IT" dirty="0"/>
              <a:t> and </a:t>
            </a:r>
            <a:r>
              <a:rPr lang="it-IT" dirty="0" err="1"/>
              <a:t>negotiations</a:t>
            </a:r>
            <a:r>
              <a:rPr lang="it-IT" dirty="0"/>
              <a:t> </a:t>
            </a:r>
            <a:r>
              <a:rPr lang="it-IT" dirty="0" err="1"/>
              <a:t>among</a:t>
            </a:r>
            <a:r>
              <a:rPr lang="it-IT" dirty="0"/>
              <a:t> </a:t>
            </a:r>
            <a:r>
              <a:rPr lang="it-IT" dirty="0" err="1"/>
              <a:t>all</a:t>
            </a:r>
            <a:r>
              <a:rPr lang="it-IT" dirty="0"/>
              <a:t> </a:t>
            </a:r>
            <a:r>
              <a:rPr lang="it-IT" dirty="0" err="1"/>
              <a:t>Member</a:t>
            </a:r>
            <a:r>
              <a:rPr lang="it-IT" dirty="0"/>
              <a:t> </a:t>
            </a:r>
            <a:r>
              <a:rPr lang="it-IT" dirty="0" err="1"/>
              <a:t>States</a:t>
            </a:r>
            <a:r>
              <a:rPr lang="it-IT" dirty="0"/>
              <a:t> of the </a:t>
            </a:r>
            <a:r>
              <a:rPr lang="it-IT" dirty="0" err="1"/>
              <a:t>United</a:t>
            </a:r>
            <a:r>
              <a:rPr lang="it-IT" dirty="0"/>
              <a:t> Nations, </a:t>
            </a:r>
            <a:r>
              <a:rPr lang="it-IT" dirty="0" err="1"/>
              <a:t>leading</a:t>
            </a:r>
            <a:r>
              <a:rPr lang="it-IT" dirty="0"/>
              <a:t> to the </a:t>
            </a:r>
            <a:r>
              <a:rPr lang="it-IT" dirty="0" err="1"/>
              <a:t>adoption</a:t>
            </a:r>
            <a:r>
              <a:rPr lang="it-IT" dirty="0"/>
              <a:t> of </a:t>
            </a:r>
            <a:r>
              <a:rPr lang="it-IT" u="sng" dirty="0">
                <a:hlinkClick r:id="rId4"/>
              </a:rPr>
              <a:t>Agenda 21</a:t>
            </a:r>
            <a:r>
              <a:rPr lang="it-IT" dirty="0"/>
              <a:t>, an </a:t>
            </a:r>
            <a:r>
              <a:rPr lang="it-IT" dirty="0" err="1"/>
              <a:t>official</a:t>
            </a:r>
            <a:r>
              <a:rPr lang="it-IT" dirty="0"/>
              <a:t> global </a:t>
            </a:r>
            <a:r>
              <a:rPr lang="it-IT" dirty="0" err="1"/>
              <a:t>consensus</a:t>
            </a:r>
            <a:r>
              <a:rPr lang="it-IT" dirty="0"/>
              <a:t> on </a:t>
            </a:r>
            <a:r>
              <a:rPr lang="it-IT" dirty="0" err="1"/>
              <a:t>development</a:t>
            </a:r>
            <a:r>
              <a:rPr lang="it-IT" dirty="0"/>
              <a:t> and </a:t>
            </a:r>
            <a:r>
              <a:rPr lang="it-IT" dirty="0" err="1"/>
              <a:t>environmental</a:t>
            </a:r>
            <a:r>
              <a:rPr lang="it-IT" dirty="0"/>
              <a:t> </a:t>
            </a:r>
            <a:r>
              <a:rPr lang="it-IT" dirty="0" err="1"/>
              <a:t>cooperation</a:t>
            </a:r>
            <a:r>
              <a:rPr lang="it-IT" dirty="0"/>
              <a:t>.</a:t>
            </a:r>
          </a:p>
          <a:p>
            <a:endParaRPr lang="it-IT" dirty="0"/>
          </a:p>
          <a:p>
            <a:endParaRPr lang="it-IT" dirty="0"/>
          </a:p>
        </p:txBody>
      </p:sp>
    </p:spTree>
    <p:extLst>
      <p:ext uri="{BB962C8B-B14F-4D97-AF65-F5344CB8AC3E}">
        <p14:creationId xmlns:p14="http://schemas.microsoft.com/office/powerpoint/2010/main" val="149695714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Rio Conference of 1972</a:t>
            </a:r>
          </a:p>
        </p:txBody>
      </p:sp>
      <p:sp>
        <p:nvSpPr>
          <p:cNvPr id="3" name="Segnaposto contenuto 2"/>
          <p:cNvSpPr>
            <a:spLocks noGrp="1"/>
          </p:cNvSpPr>
          <p:nvPr>
            <p:ph idx="1"/>
          </p:nvPr>
        </p:nvSpPr>
        <p:spPr>
          <a:xfrm>
            <a:off x="457200" y="1600200"/>
            <a:ext cx="8229600" cy="5109527"/>
          </a:xfrm>
        </p:spPr>
        <p:txBody>
          <a:bodyPr>
            <a:normAutofit fontScale="92500" lnSpcReduction="20000"/>
          </a:bodyPr>
          <a:lstStyle/>
          <a:p>
            <a:pPr algn="just"/>
            <a:r>
              <a:rPr lang="it-IT" dirty="0"/>
              <a:t>Basic to Agenda 21 </a:t>
            </a:r>
            <a:r>
              <a:rPr lang="it-IT" dirty="0" err="1"/>
              <a:t>was</a:t>
            </a:r>
            <a:r>
              <a:rPr lang="it-IT" dirty="0"/>
              <a:t> the </a:t>
            </a:r>
            <a:r>
              <a:rPr lang="it-IT" dirty="0" err="1"/>
              <a:t>acknowledgement</a:t>
            </a:r>
            <a:r>
              <a:rPr lang="it-IT" dirty="0"/>
              <a:t> </a:t>
            </a:r>
            <a:r>
              <a:rPr lang="it-IT" dirty="0" err="1"/>
              <a:t>that</a:t>
            </a:r>
            <a:r>
              <a:rPr lang="it-IT" dirty="0"/>
              <a:t> </a:t>
            </a:r>
            <a:r>
              <a:rPr lang="it-IT" dirty="0" err="1"/>
              <a:t>protecting</a:t>
            </a:r>
            <a:r>
              <a:rPr lang="it-IT" dirty="0"/>
              <a:t> the </a:t>
            </a:r>
            <a:r>
              <a:rPr lang="it-IT" dirty="0" err="1"/>
              <a:t>environment</a:t>
            </a:r>
            <a:r>
              <a:rPr lang="it-IT" dirty="0"/>
              <a:t> </a:t>
            </a:r>
            <a:r>
              <a:rPr lang="it-IT" dirty="0" err="1"/>
              <a:t>required</a:t>
            </a:r>
            <a:r>
              <a:rPr lang="it-IT" dirty="0"/>
              <a:t> </a:t>
            </a:r>
            <a:r>
              <a:rPr lang="it-IT" dirty="0" err="1"/>
              <a:t>collaboration</a:t>
            </a:r>
            <a:r>
              <a:rPr lang="it-IT" dirty="0"/>
              <a:t> </a:t>
            </a:r>
            <a:r>
              <a:rPr lang="it-IT" dirty="0" err="1"/>
              <a:t>across</a:t>
            </a:r>
            <a:r>
              <a:rPr lang="it-IT" dirty="0"/>
              <a:t> </a:t>
            </a:r>
            <a:r>
              <a:rPr lang="it-IT" dirty="0" err="1"/>
              <a:t>boundaries</a:t>
            </a:r>
            <a:r>
              <a:rPr lang="it-IT" dirty="0"/>
              <a:t>. Agenda 21 </a:t>
            </a:r>
            <a:r>
              <a:rPr lang="it-IT" dirty="0" err="1"/>
              <a:t>was</a:t>
            </a:r>
            <a:r>
              <a:rPr lang="it-IT" dirty="0"/>
              <a:t> </a:t>
            </a:r>
            <a:r>
              <a:rPr lang="it-IT" dirty="0" err="1"/>
              <a:t>meant</a:t>
            </a:r>
            <a:r>
              <a:rPr lang="it-IT" dirty="0"/>
              <a:t> to </a:t>
            </a:r>
            <a:r>
              <a:rPr lang="it-IT" dirty="0" err="1"/>
              <a:t>reflect</a:t>
            </a:r>
            <a:r>
              <a:rPr lang="it-IT" dirty="0"/>
              <a:t> an </a:t>
            </a:r>
            <a:r>
              <a:rPr lang="it-IT" dirty="0" err="1"/>
              <a:t>international</a:t>
            </a:r>
            <a:r>
              <a:rPr lang="it-IT" dirty="0"/>
              <a:t> </a:t>
            </a:r>
            <a:r>
              <a:rPr lang="it-IT" dirty="0" err="1"/>
              <a:t>consensus</a:t>
            </a:r>
            <a:r>
              <a:rPr lang="it-IT" dirty="0"/>
              <a:t> to </a:t>
            </a:r>
            <a:r>
              <a:rPr lang="it-IT" dirty="0" err="1"/>
              <a:t>support</a:t>
            </a:r>
            <a:r>
              <a:rPr lang="it-IT" dirty="0"/>
              <a:t> and </a:t>
            </a:r>
            <a:r>
              <a:rPr lang="it-IT" dirty="0" err="1"/>
              <a:t>supplement</a:t>
            </a:r>
            <a:r>
              <a:rPr lang="it-IT" dirty="0"/>
              <a:t> </a:t>
            </a:r>
            <a:r>
              <a:rPr lang="it-IT" dirty="0" err="1"/>
              <a:t>national</a:t>
            </a:r>
            <a:r>
              <a:rPr lang="it-IT" dirty="0"/>
              <a:t> </a:t>
            </a:r>
            <a:r>
              <a:rPr lang="it-IT" dirty="0" err="1"/>
              <a:t>strategies</a:t>
            </a:r>
            <a:r>
              <a:rPr lang="it-IT" dirty="0"/>
              <a:t> and </a:t>
            </a:r>
            <a:r>
              <a:rPr lang="it-IT" dirty="0" err="1"/>
              <a:t>plans</a:t>
            </a:r>
            <a:r>
              <a:rPr lang="it-IT" dirty="0"/>
              <a:t> for </a:t>
            </a:r>
            <a:r>
              <a:rPr lang="it-IT" dirty="0" err="1"/>
              <a:t>sustainable</a:t>
            </a:r>
            <a:r>
              <a:rPr lang="it-IT" dirty="0"/>
              <a:t> </a:t>
            </a:r>
            <a:r>
              <a:rPr lang="it-IT" dirty="0" err="1"/>
              <a:t>development</a:t>
            </a:r>
            <a:r>
              <a:rPr lang="it-IT" dirty="0"/>
              <a:t>. </a:t>
            </a:r>
          </a:p>
          <a:p>
            <a:pPr algn="just"/>
            <a:r>
              <a:rPr lang="it-IT" dirty="0" err="1"/>
              <a:t>It</a:t>
            </a:r>
            <a:r>
              <a:rPr lang="it-IT" dirty="0"/>
              <a:t> </a:t>
            </a:r>
            <a:r>
              <a:rPr lang="it-IT" dirty="0" err="1"/>
              <a:t>calls</a:t>
            </a:r>
            <a:r>
              <a:rPr lang="it-IT" dirty="0"/>
              <a:t> for </a:t>
            </a:r>
            <a:r>
              <a:rPr lang="it-IT" dirty="0" err="1"/>
              <a:t>all</a:t>
            </a:r>
            <a:r>
              <a:rPr lang="it-IT" dirty="0"/>
              <a:t> </a:t>
            </a:r>
            <a:r>
              <a:rPr lang="it-IT" dirty="0" err="1"/>
              <a:t>States</a:t>
            </a:r>
            <a:r>
              <a:rPr lang="it-IT" dirty="0"/>
              <a:t> to </a:t>
            </a:r>
            <a:r>
              <a:rPr lang="it-IT" dirty="0" err="1"/>
              <a:t>participate</a:t>
            </a:r>
            <a:r>
              <a:rPr lang="it-IT" dirty="0"/>
              <a:t> in </a:t>
            </a:r>
            <a:r>
              <a:rPr lang="it-IT" dirty="0" err="1"/>
              <a:t>improving</a:t>
            </a:r>
            <a:r>
              <a:rPr lang="it-IT" dirty="0"/>
              <a:t>, </a:t>
            </a:r>
            <a:r>
              <a:rPr lang="it-IT" dirty="0" err="1"/>
              <a:t>protecting</a:t>
            </a:r>
            <a:r>
              <a:rPr lang="it-IT" dirty="0"/>
              <a:t> and </a:t>
            </a:r>
            <a:r>
              <a:rPr lang="it-IT" dirty="0" err="1"/>
              <a:t>better</a:t>
            </a:r>
            <a:r>
              <a:rPr lang="it-IT" dirty="0"/>
              <a:t> </a:t>
            </a:r>
            <a:r>
              <a:rPr lang="it-IT" dirty="0" err="1"/>
              <a:t>managing</a:t>
            </a:r>
            <a:r>
              <a:rPr lang="it-IT" dirty="0"/>
              <a:t> </a:t>
            </a:r>
            <a:r>
              <a:rPr lang="it-IT" dirty="0" err="1"/>
              <a:t>ecosystems</a:t>
            </a:r>
            <a:r>
              <a:rPr lang="it-IT" dirty="0"/>
              <a:t>, and </a:t>
            </a:r>
            <a:r>
              <a:rPr lang="it-IT" dirty="0" err="1"/>
              <a:t>taking</a:t>
            </a:r>
            <a:r>
              <a:rPr lang="it-IT" dirty="0"/>
              <a:t> common </a:t>
            </a:r>
            <a:r>
              <a:rPr lang="it-IT" dirty="0" err="1"/>
              <a:t>responsibility</a:t>
            </a:r>
            <a:r>
              <a:rPr lang="it-IT" dirty="0"/>
              <a:t> for the future. </a:t>
            </a:r>
            <a:r>
              <a:rPr lang="it-IT" dirty="0" err="1"/>
              <a:t>As</a:t>
            </a:r>
            <a:r>
              <a:rPr lang="it-IT" dirty="0"/>
              <a:t> </a:t>
            </a:r>
            <a:r>
              <a:rPr lang="it-IT" dirty="0" err="1"/>
              <a:t>stated</a:t>
            </a:r>
            <a:r>
              <a:rPr lang="it-IT" dirty="0"/>
              <a:t> in the </a:t>
            </a:r>
            <a:r>
              <a:rPr lang="it-IT" dirty="0" err="1"/>
              <a:t>preamble</a:t>
            </a:r>
            <a:r>
              <a:rPr lang="it-IT" dirty="0"/>
              <a:t> to Agenda 21, “No </a:t>
            </a:r>
            <a:r>
              <a:rPr lang="it-IT" dirty="0" err="1"/>
              <a:t>nation</a:t>
            </a:r>
            <a:r>
              <a:rPr lang="it-IT" dirty="0"/>
              <a:t> can </a:t>
            </a:r>
            <a:r>
              <a:rPr lang="it-IT" dirty="0" err="1"/>
              <a:t>achieve</a:t>
            </a:r>
            <a:r>
              <a:rPr lang="it-IT" dirty="0"/>
              <a:t> </a:t>
            </a:r>
            <a:r>
              <a:rPr lang="it-IT" dirty="0" err="1"/>
              <a:t>this</a:t>
            </a:r>
            <a:r>
              <a:rPr lang="it-IT" dirty="0"/>
              <a:t> on </a:t>
            </a:r>
            <a:r>
              <a:rPr lang="it-IT" dirty="0" err="1"/>
              <a:t>its</a:t>
            </a:r>
            <a:r>
              <a:rPr lang="it-IT" dirty="0"/>
              <a:t> </a:t>
            </a:r>
            <a:r>
              <a:rPr lang="it-IT" dirty="0" err="1"/>
              <a:t>own</a:t>
            </a:r>
            <a:r>
              <a:rPr lang="it-IT" dirty="0"/>
              <a:t>. </a:t>
            </a:r>
            <a:r>
              <a:rPr lang="it-IT" dirty="0" err="1"/>
              <a:t>Together</a:t>
            </a:r>
            <a:r>
              <a:rPr lang="it-IT" dirty="0"/>
              <a:t> </a:t>
            </a:r>
            <a:r>
              <a:rPr lang="it-IT" dirty="0" err="1"/>
              <a:t>we</a:t>
            </a:r>
            <a:r>
              <a:rPr lang="it-IT" dirty="0"/>
              <a:t> can—in a global partnership for </a:t>
            </a:r>
            <a:r>
              <a:rPr lang="it-IT" dirty="0" err="1"/>
              <a:t>sustainable</a:t>
            </a:r>
            <a:r>
              <a:rPr lang="it-IT" dirty="0"/>
              <a:t> </a:t>
            </a:r>
            <a:r>
              <a:rPr lang="it-IT" dirty="0" err="1"/>
              <a:t>development</a:t>
            </a:r>
            <a:r>
              <a:rPr lang="it-IT" dirty="0"/>
              <a:t>.”</a:t>
            </a:r>
          </a:p>
          <a:p>
            <a:endParaRPr lang="it-IT" dirty="0"/>
          </a:p>
          <a:p>
            <a:endParaRPr lang="it-IT" dirty="0"/>
          </a:p>
        </p:txBody>
      </p:sp>
    </p:spTree>
    <p:extLst>
      <p:ext uri="{BB962C8B-B14F-4D97-AF65-F5344CB8AC3E}">
        <p14:creationId xmlns:p14="http://schemas.microsoft.com/office/powerpoint/2010/main" val="26851548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Rio Conference of 1972</a:t>
            </a:r>
          </a:p>
        </p:txBody>
      </p:sp>
      <p:sp>
        <p:nvSpPr>
          <p:cNvPr id="3" name="Segnaposto contenuto 2"/>
          <p:cNvSpPr>
            <a:spLocks noGrp="1"/>
          </p:cNvSpPr>
          <p:nvPr>
            <p:ph idx="1"/>
          </p:nvPr>
        </p:nvSpPr>
        <p:spPr>
          <a:xfrm>
            <a:off x="457200" y="1600200"/>
            <a:ext cx="8229600" cy="5109527"/>
          </a:xfrm>
        </p:spPr>
        <p:txBody>
          <a:bodyPr>
            <a:normAutofit fontScale="92500" lnSpcReduction="20000"/>
          </a:bodyPr>
          <a:lstStyle/>
          <a:p>
            <a:r>
              <a:rPr lang="it-IT" dirty="0"/>
              <a:t>The Earth Summit </a:t>
            </a:r>
            <a:r>
              <a:rPr lang="it-IT" dirty="0" err="1"/>
              <a:t>produced</a:t>
            </a:r>
            <a:r>
              <a:rPr lang="it-IT" dirty="0"/>
              <a:t> 27 </a:t>
            </a:r>
            <a:r>
              <a:rPr lang="it-IT" dirty="0" err="1"/>
              <a:t>principles</a:t>
            </a:r>
            <a:r>
              <a:rPr lang="it-IT" dirty="0"/>
              <a:t>—the ‘</a:t>
            </a:r>
            <a:r>
              <a:rPr lang="it-IT" dirty="0">
                <a:hlinkClick r:id="rId2"/>
              </a:rPr>
              <a:t>Rio Declaration</a:t>
            </a:r>
            <a:r>
              <a:rPr lang="it-IT" dirty="0"/>
              <a:t>’—on new and </a:t>
            </a:r>
            <a:r>
              <a:rPr lang="it-IT" dirty="0" err="1"/>
              <a:t>equitable</a:t>
            </a:r>
            <a:r>
              <a:rPr lang="it-IT" dirty="0"/>
              <a:t> </a:t>
            </a:r>
            <a:r>
              <a:rPr lang="it-IT" dirty="0" err="1"/>
              <a:t>partnerships</a:t>
            </a:r>
            <a:r>
              <a:rPr lang="it-IT" dirty="0"/>
              <a:t> and </a:t>
            </a:r>
            <a:r>
              <a:rPr lang="it-IT" dirty="0" err="1"/>
              <a:t>development</a:t>
            </a:r>
            <a:r>
              <a:rPr lang="it-IT" dirty="0"/>
              <a:t> </a:t>
            </a:r>
            <a:r>
              <a:rPr lang="it-IT" dirty="0" err="1"/>
              <a:t>through</a:t>
            </a:r>
            <a:r>
              <a:rPr lang="it-IT" dirty="0"/>
              <a:t> </a:t>
            </a:r>
            <a:r>
              <a:rPr lang="it-IT" dirty="0" err="1"/>
              <a:t>cooperation</a:t>
            </a:r>
            <a:r>
              <a:rPr lang="it-IT" dirty="0"/>
              <a:t> </a:t>
            </a:r>
            <a:r>
              <a:rPr lang="it-IT" dirty="0" err="1"/>
              <a:t>among</a:t>
            </a:r>
            <a:r>
              <a:rPr lang="it-IT" dirty="0"/>
              <a:t> </a:t>
            </a:r>
            <a:r>
              <a:rPr lang="it-IT" dirty="0" err="1"/>
              <a:t>States</a:t>
            </a:r>
            <a:r>
              <a:rPr lang="it-IT" dirty="0"/>
              <a:t>, social </a:t>
            </a:r>
            <a:r>
              <a:rPr lang="it-IT" dirty="0" err="1"/>
              <a:t>sectors</a:t>
            </a:r>
            <a:r>
              <a:rPr lang="it-IT" dirty="0"/>
              <a:t> and </a:t>
            </a:r>
            <a:r>
              <a:rPr lang="it-IT" dirty="0" err="1"/>
              <a:t>individuals</a:t>
            </a:r>
            <a:r>
              <a:rPr lang="it-IT" dirty="0"/>
              <a:t>. </a:t>
            </a:r>
            <a:r>
              <a:rPr lang="it-IT" dirty="0" err="1"/>
              <a:t>They</a:t>
            </a:r>
            <a:r>
              <a:rPr lang="it-IT" dirty="0"/>
              <a:t> </a:t>
            </a:r>
            <a:r>
              <a:rPr lang="it-IT" dirty="0" err="1"/>
              <a:t>reflect</a:t>
            </a:r>
            <a:r>
              <a:rPr lang="it-IT" dirty="0"/>
              <a:t> human </a:t>
            </a:r>
            <a:r>
              <a:rPr lang="it-IT" dirty="0" err="1"/>
              <a:t>beings</a:t>
            </a:r>
            <a:r>
              <a:rPr lang="it-IT" dirty="0"/>
              <a:t>’ </a:t>
            </a:r>
            <a:r>
              <a:rPr lang="it-IT" dirty="0" err="1"/>
              <a:t>responsibility</a:t>
            </a:r>
            <a:r>
              <a:rPr lang="it-IT" dirty="0"/>
              <a:t> for </a:t>
            </a:r>
            <a:r>
              <a:rPr lang="it-IT" dirty="0" err="1"/>
              <a:t>sustainable</a:t>
            </a:r>
            <a:r>
              <a:rPr lang="it-IT" dirty="0"/>
              <a:t> </a:t>
            </a:r>
            <a:r>
              <a:rPr lang="it-IT" dirty="0" err="1"/>
              <a:t>development</a:t>
            </a:r>
            <a:r>
              <a:rPr lang="it-IT" dirty="0"/>
              <a:t>; the right of </a:t>
            </a:r>
            <a:r>
              <a:rPr lang="it-IT" dirty="0" err="1"/>
              <a:t>States</a:t>
            </a:r>
            <a:r>
              <a:rPr lang="it-IT" dirty="0"/>
              <a:t> to use </a:t>
            </a:r>
            <a:r>
              <a:rPr lang="it-IT" dirty="0" err="1"/>
              <a:t>their</a:t>
            </a:r>
            <a:r>
              <a:rPr lang="it-IT" dirty="0"/>
              <a:t> </a:t>
            </a:r>
            <a:r>
              <a:rPr lang="it-IT" dirty="0" err="1"/>
              <a:t>own</a:t>
            </a:r>
            <a:r>
              <a:rPr lang="it-IT" dirty="0"/>
              <a:t> </a:t>
            </a:r>
            <a:r>
              <a:rPr lang="it-IT" dirty="0" err="1"/>
              <a:t>resources</a:t>
            </a:r>
            <a:r>
              <a:rPr lang="it-IT" dirty="0"/>
              <a:t> for </a:t>
            </a:r>
            <a:r>
              <a:rPr lang="it-IT" dirty="0" err="1"/>
              <a:t>their</a:t>
            </a:r>
            <a:r>
              <a:rPr lang="it-IT" dirty="0"/>
              <a:t> </a:t>
            </a:r>
            <a:r>
              <a:rPr lang="it-IT" dirty="0" err="1"/>
              <a:t>environmental</a:t>
            </a:r>
            <a:r>
              <a:rPr lang="it-IT" dirty="0"/>
              <a:t> and </a:t>
            </a:r>
            <a:r>
              <a:rPr lang="it-IT" dirty="0" err="1"/>
              <a:t>development</a:t>
            </a:r>
            <a:r>
              <a:rPr lang="it-IT" dirty="0"/>
              <a:t> </a:t>
            </a:r>
            <a:r>
              <a:rPr lang="it-IT" dirty="0" err="1"/>
              <a:t>policies</a:t>
            </a:r>
            <a:r>
              <a:rPr lang="it-IT" dirty="0"/>
              <a:t>; and the </a:t>
            </a:r>
            <a:r>
              <a:rPr lang="it-IT" dirty="0" err="1"/>
              <a:t>need</a:t>
            </a:r>
            <a:r>
              <a:rPr lang="it-IT" dirty="0"/>
              <a:t> for State </a:t>
            </a:r>
            <a:r>
              <a:rPr lang="it-IT" dirty="0" err="1"/>
              <a:t>cooperation</a:t>
            </a:r>
            <a:r>
              <a:rPr lang="it-IT" dirty="0"/>
              <a:t> in </a:t>
            </a:r>
            <a:r>
              <a:rPr lang="it-IT" dirty="0" err="1"/>
              <a:t>poverty</a:t>
            </a:r>
            <a:r>
              <a:rPr lang="it-IT" dirty="0"/>
              <a:t> </a:t>
            </a:r>
            <a:r>
              <a:rPr lang="it-IT" dirty="0" err="1"/>
              <a:t>eradication</a:t>
            </a:r>
            <a:r>
              <a:rPr lang="it-IT" dirty="0"/>
              <a:t> and </a:t>
            </a:r>
            <a:r>
              <a:rPr lang="it-IT" dirty="0" err="1"/>
              <a:t>environmental</a:t>
            </a:r>
            <a:r>
              <a:rPr lang="it-IT" dirty="0"/>
              <a:t> </a:t>
            </a:r>
            <a:r>
              <a:rPr lang="it-IT" dirty="0" err="1"/>
              <a:t>protection</a:t>
            </a:r>
            <a:r>
              <a:rPr lang="it-IT" dirty="0"/>
              <a:t>. </a:t>
            </a:r>
          </a:p>
          <a:p>
            <a:r>
              <a:rPr lang="it-IT" dirty="0"/>
              <a:t>The idea </a:t>
            </a:r>
            <a:r>
              <a:rPr lang="it-IT" dirty="0" err="1"/>
              <a:t>is</a:t>
            </a:r>
            <a:r>
              <a:rPr lang="it-IT" dirty="0"/>
              <a:t> </a:t>
            </a:r>
            <a:r>
              <a:rPr lang="it-IT" dirty="0" err="1"/>
              <a:t>that</a:t>
            </a:r>
            <a:r>
              <a:rPr lang="it-IT" dirty="0"/>
              <a:t> </a:t>
            </a:r>
            <a:r>
              <a:rPr lang="it-IT" dirty="0" err="1"/>
              <a:t>States</a:t>
            </a:r>
            <a:r>
              <a:rPr lang="it-IT" dirty="0"/>
              <a:t> must </a:t>
            </a:r>
            <a:r>
              <a:rPr lang="it-IT" dirty="0" err="1"/>
              <a:t>act</a:t>
            </a:r>
            <a:r>
              <a:rPr lang="it-IT" dirty="0"/>
              <a:t> in a </a:t>
            </a:r>
            <a:r>
              <a:rPr lang="it-IT" dirty="0" err="1"/>
              <a:t>spirit</a:t>
            </a:r>
            <a:r>
              <a:rPr lang="it-IT" dirty="0"/>
              <a:t> of global partnership to conserve, </a:t>
            </a:r>
            <a:r>
              <a:rPr lang="it-IT" dirty="0" err="1"/>
              <a:t>protect</a:t>
            </a:r>
            <a:r>
              <a:rPr lang="it-IT" dirty="0"/>
              <a:t> and </a:t>
            </a:r>
            <a:r>
              <a:rPr lang="it-IT" dirty="0" err="1"/>
              <a:t>restore</a:t>
            </a:r>
            <a:r>
              <a:rPr lang="it-IT" dirty="0"/>
              <a:t> the </a:t>
            </a:r>
            <a:r>
              <a:rPr lang="it-IT" dirty="0" err="1"/>
              <a:t>integrity</a:t>
            </a:r>
            <a:r>
              <a:rPr lang="it-IT" dirty="0"/>
              <a:t> of the </a:t>
            </a:r>
            <a:r>
              <a:rPr lang="it-IT" dirty="0" err="1"/>
              <a:t>Earth’s</a:t>
            </a:r>
            <a:r>
              <a:rPr lang="it-IT" dirty="0"/>
              <a:t> </a:t>
            </a:r>
            <a:r>
              <a:rPr lang="it-IT" dirty="0" err="1"/>
              <a:t>ecosystem</a:t>
            </a:r>
            <a:endParaRPr lang="it-IT" dirty="0"/>
          </a:p>
          <a:p>
            <a:endParaRPr lang="it-IT" dirty="0"/>
          </a:p>
          <a:p>
            <a:endParaRPr lang="it-IT" dirty="0"/>
          </a:p>
        </p:txBody>
      </p:sp>
    </p:spTree>
    <p:extLst>
      <p:ext uri="{BB962C8B-B14F-4D97-AF65-F5344CB8AC3E}">
        <p14:creationId xmlns:p14="http://schemas.microsoft.com/office/powerpoint/2010/main" val="173054154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Agenda 21</a:t>
            </a:r>
          </a:p>
        </p:txBody>
      </p:sp>
      <p:sp>
        <p:nvSpPr>
          <p:cNvPr id="3" name="Segnaposto contenuto 2"/>
          <p:cNvSpPr>
            <a:spLocks noGrp="1"/>
          </p:cNvSpPr>
          <p:nvPr>
            <p:ph idx="1"/>
          </p:nvPr>
        </p:nvSpPr>
        <p:spPr/>
        <p:txBody>
          <a:bodyPr/>
          <a:lstStyle/>
          <a:p>
            <a:r>
              <a:rPr lang="it-IT" dirty="0"/>
              <a:t>SECTION I. SOCIAL AND ECONOMIC DIMENSIONS </a:t>
            </a:r>
          </a:p>
          <a:p>
            <a:r>
              <a:rPr lang="it-IT" dirty="0"/>
              <a:t>SECTION II. CONSERVATION AND MANAGEMENT OF RESOURCES FOR DEVELOPMENT </a:t>
            </a:r>
          </a:p>
          <a:p>
            <a:r>
              <a:rPr lang="it-IT" dirty="0"/>
              <a:t>SECTION III. STRENGTHENING THE ROLE OF MAJOR GROUPS </a:t>
            </a:r>
          </a:p>
          <a:p>
            <a:r>
              <a:rPr lang="it-IT" dirty="0"/>
              <a:t>SECTION IV. MEANS OF IMPLEMENTATION </a:t>
            </a:r>
          </a:p>
          <a:p>
            <a:endParaRPr lang="it-IT" dirty="0"/>
          </a:p>
        </p:txBody>
      </p:sp>
    </p:spTree>
    <p:extLst>
      <p:ext uri="{BB962C8B-B14F-4D97-AF65-F5344CB8AC3E}">
        <p14:creationId xmlns:p14="http://schemas.microsoft.com/office/powerpoint/2010/main" val="29241901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Scope and </a:t>
            </a:r>
            <a:r>
              <a:rPr lang="it-IT" dirty="0" err="1"/>
              <a:t>Aims</a:t>
            </a:r>
            <a:r>
              <a:rPr lang="it-IT" dirty="0"/>
              <a:t> of the Course</a:t>
            </a:r>
          </a:p>
        </p:txBody>
      </p:sp>
      <p:sp>
        <p:nvSpPr>
          <p:cNvPr id="3" name="Segnaposto contenuto 2"/>
          <p:cNvSpPr>
            <a:spLocks noGrp="1"/>
          </p:cNvSpPr>
          <p:nvPr>
            <p:ph idx="1"/>
          </p:nvPr>
        </p:nvSpPr>
        <p:spPr/>
        <p:txBody>
          <a:bodyPr>
            <a:normAutofit fontScale="85000" lnSpcReduction="10000"/>
          </a:bodyPr>
          <a:lstStyle/>
          <a:p>
            <a:pPr algn="just"/>
            <a:r>
              <a:rPr lang="it-IT" dirty="0" err="1"/>
              <a:t>Most</a:t>
            </a:r>
            <a:r>
              <a:rPr lang="it-IT" dirty="0"/>
              <a:t> EU </a:t>
            </a:r>
            <a:r>
              <a:rPr lang="it-IT" dirty="0" err="1"/>
              <a:t>environmental</a:t>
            </a:r>
            <a:r>
              <a:rPr lang="it-IT" dirty="0"/>
              <a:t> law </a:t>
            </a:r>
            <a:r>
              <a:rPr lang="it-IT" dirty="0" err="1"/>
              <a:t>is</a:t>
            </a:r>
            <a:r>
              <a:rPr lang="it-IT" dirty="0"/>
              <a:t> first </a:t>
            </a:r>
            <a:r>
              <a:rPr lang="it-IT" dirty="0" err="1"/>
              <a:t>transposed</a:t>
            </a:r>
            <a:r>
              <a:rPr lang="it-IT" dirty="0"/>
              <a:t> </a:t>
            </a:r>
            <a:r>
              <a:rPr lang="it-IT" dirty="0" err="1"/>
              <a:t>into</a:t>
            </a:r>
            <a:r>
              <a:rPr lang="it-IT" dirty="0"/>
              <a:t> </a:t>
            </a:r>
            <a:r>
              <a:rPr lang="it-IT" dirty="0" err="1"/>
              <a:t>national</a:t>
            </a:r>
            <a:r>
              <a:rPr lang="it-IT" dirty="0"/>
              <a:t> law and </a:t>
            </a:r>
            <a:r>
              <a:rPr lang="it-IT" dirty="0" err="1"/>
              <a:t>then</a:t>
            </a:r>
            <a:r>
              <a:rPr lang="it-IT" dirty="0"/>
              <a:t> </a:t>
            </a:r>
            <a:r>
              <a:rPr lang="it-IT" dirty="0" err="1"/>
              <a:t>implemented</a:t>
            </a:r>
            <a:r>
              <a:rPr lang="it-IT" dirty="0"/>
              <a:t> by the </a:t>
            </a:r>
            <a:r>
              <a:rPr lang="it-IT" dirty="0" err="1"/>
              <a:t>Member</a:t>
            </a:r>
            <a:r>
              <a:rPr lang="it-IT" dirty="0"/>
              <a:t> </a:t>
            </a:r>
            <a:r>
              <a:rPr lang="it-IT" dirty="0" err="1"/>
              <a:t>States</a:t>
            </a:r>
            <a:r>
              <a:rPr lang="it-IT" dirty="0"/>
              <a:t>. </a:t>
            </a:r>
            <a:r>
              <a:rPr lang="it-IT" dirty="0" err="1"/>
              <a:t>It</a:t>
            </a:r>
            <a:r>
              <a:rPr lang="it-IT" dirty="0"/>
              <a:t> </a:t>
            </a:r>
            <a:r>
              <a:rPr lang="it-IT" dirty="0" err="1"/>
              <a:t>is</a:t>
            </a:r>
            <a:r>
              <a:rPr lang="it-IT" dirty="0"/>
              <a:t> </a:t>
            </a:r>
            <a:r>
              <a:rPr lang="it-IT" dirty="0" err="1"/>
              <a:t>therefore</a:t>
            </a:r>
            <a:r>
              <a:rPr lang="it-IT" dirty="0"/>
              <a:t> </a:t>
            </a:r>
            <a:r>
              <a:rPr lang="it-IT" dirty="0" err="1"/>
              <a:t>necessary</a:t>
            </a:r>
            <a:r>
              <a:rPr lang="it-IT" dirty="0"/>
              <a:t> to </a:t>
            </a:r>
            <a:r>
              <a:rPr lang="it-IT" dirty="0" err="1"/>
              <a:t>also</a:t>
            </a:r>
            <a:r>
              <a:rPr lang="it-IT" dirty="0"/>
              <a:t> </a:t>
            </a:r>
            <a:r>
              <a:rPr lang="it-IT" dirty="0" err="1"/>
              <a:t>consider</a:t>
            </a:r>
            <a:r>
              <a:rPr lang="it-IT" dirty="0"/>
              <a:t> the impact of EU law in </a:t>
            </a:r>
            <a:r>
              <a:rPr lang="it-IT" dirty="0" err="1"/>
              <a:t>national</a:t>
            </a:r>
            <a:r>
              <a:rPr lang="it-IT" dirty="0"/>
              <a:t> </a:t>
            </a:r>
            <a:r>
              <a:rPr lang="it-IT" dirty="0" err="1"/>
              <a:t>situations</a:t>
            </a:r>
            <a:r>
              <a:rPr lang="it-IT" dirty="0"/>
              <a:t>. </a:t>
            </a:r>
          </a:p>
          <a:p>
            <a:pPr algn="just"/>
            <a:endParaRPr lang="it-IT" dirty="0"/>
          </a:p>
          <a:p>
            <a:pPr algn="just"/>
            <a:r>
              <a:rPr lang="it-IT" dirty="0" err="1"/>
              <a:t>We</a:t>
            </a:r>
            <a:r>
              <a:rPr lang="it-IT" dirty="0"/>
              <a:t> </a:t>
            </a:r>
            <a:r>
              <a:rPr lang="it-IT" dirty="0" err="1"/>
              <a:t>also</a:t>
            </a:r>
            <a:r>
              <a:rPr lang="it-IT" dirty="0"/>
              <a:t> look </a:t>
            </a:r>
            <a:r>
              <a:rPr lang="it-IT" dirty="0" err="1"/>
              <a:t>at</a:t>
            </a:r>
            <a:r>
              <a:rPr lang="it-IT" dirty="0"/>
              <a:t> </a:t>
            </a:r>
            <a:r>
              <a:rPr lang="it-IT" dirty="0" err="1"/>
              <a:t>international</a:t>
            </a:r>
            <a:r>
              <a:rPr lang="it-IT" dirty="0"/>
              <a:t> </a:t>
            </a:r>
            <a:r>
              <a:rPr lang="it-IT" dirty="0" err="1"/>
              <a:t>conventions</a:t>
            </a:r>
            <a:r>
              <a:rPr lang="it-IT" dirty="0"/>
              <a:t> to </a:t>
            </a:r>
            <a:r>
              <a:rPr lang="it-IT" dirty="0" err="1"/>
              <a:t>which</a:t>
            </a:r>
            <a:r>
              <a:rPr lang="it-IT" dirty="0"/>
              <a:t> the EU </a:t>
            </a:r>
            <a:r>
              <a:rPr lang="it-IT" dirty="0" err="1"/>
              <a:t>is</a:t>
            </a:r>
            <a:r>
              <a:rPr lang="it-IT" dirty="0"/>
              <a:t> a party, </a:t>
            </a:r>
            <a:r>
              <a:rPr lang="it-IT" dirty="0" err="1"/>
              <a:t>as</a:t>
            </a:r>
            <a:r>
              <a:rPr lang="it-IT" dirty="0"/>
              <a:t> the EU </a:t>
            </a:r>
            <a:r>
              <a:rPr lang="it-IT" dirty="0" err="1"/>
              <a:t>is</a:t>
            </a:r>
            <a:r>
              <a:rPr lang="it-IT" dirty="0"/>
              <a:t> an </a:t>
            </a:r>
            <a:r>
              <a:rPr lang="it-IT" dirty="0" err="1"/>
              <a:t>important</a:t>
            </a:r>
            <a:r>
              <a:rPr lang="it-IT" dirty="0"/>
              <a:t> player </a:t>
            </a:r>
            <a:r>
              <a:rPr lang="it-IT" dirty="0" err="1"/>
              <a:t>which</a:t>
            </a:r>
            <a:r>
              <a:rPr lang="it-IT" dirty="0"/>
              <a:t> </a:t>
            </a:r>
            <a:r>
              <a:rPr lang="it-IT" dirty="0" err="1"/>
              <a:t>influences</a:t>
            </a:r>
            <a:r>
              <a:rPr lang="it-IT" dirty="0"/>
              <a:t> the </a:t>
            </a:r>
            <a:r>
              <a:rPr lang="it-IT" dirty="0" err="1"/>
              <a:t>development</a:t>
            </a:r>
            <a:r>
              <a:rPr lang="it-IT" dirty="0"/>
              <a:t> of </a:t>
            </a:r>
            <a:r>
              <a:rPr lang="it-IT" dirty="0" err="1"/>
              <a:t>international</a:t>
            </a:r>
            <a:r>
              <a:rPr lang="it-IT" dirty="0"/>
              <a:t> law and </a:t>
            </a:r>
            <a:r>
              <a:rPr lang="it-IT" dirty="0" err="1"/>
              <a:t>implements</a:t>
            </a:r>
            <a:r>
              <a:rPr lang="it-IT" dirty="0"/>
              <a:t> </a:t>
            </a:r>
            <a:r>
              <a:rPr lang="it-IT" dirty="0" err="1"/>
              <a:t>international</a:t>
            </a:r>
            <a:r>
              <a:rPr lang="it-IT" dirty="0"/>
              <a:t> law </a:t>
            </a:r>
            <a:r>
              <a:rPr lang="it-IT" dirty="0" err="1"/>
              <a:t>through</a:t>
            </a:r>
            <a:r>
              <a:rPr lang="it-IT" dirty="0"/>
              <a:t> EU law and </a:t>
            </a:r>
            <a:r>
              <a:rPr lang="it-IT" dirty="0" err="1"/>
              <a:t>national</a:t>
            </a:r>
            <a:r>
              <a:rPr lang="it-IT" dirty="0"/>
              <a:t> </a:t>
            </a:r>
            <a:r>
              <a:rPr lang="it-IT" dirty="0" err="1"/>
              <a:t>laws</a:t>
            </a:r>
            <a:r>
              <a:rPr lang="it-IT" dirty="0"/>
              <a:t> of </a:t>
            </a:r>
            <a:r>
              <a:rPr lang="it-IT" dirty="0" err="1"/>
              <a:t>its</a:t>
            </a:r>
            <a:r>
              <a:rPr lang="it-IT" dirty="0"/>
              <a:t> </a:t>
            </a:r>
            <a:r>
              <a:rPr lang="it-IT" dirty="0" err="1"/>
              <a:t>Member</a:t>
            </a:r>
            <a:r>
              <a:rPr lang="it-IT" dirty="0"/>
              <a:t> </a:t>
            </a:r>
            <a:r>
              <a:rPr lang="it-IT" dirty="0" err="1"/>
              <a:t>States</a:t>
            </a:r>
            <a:r>
              <a:rPr lang="it-IT" dirty="0"/>
              <a:t>.</a:t>
            </a:r>
          </a:p>
          <a:p>
            <a:pPr marL="0" indent="0">
              <a:buNone/>
            </a:pPr>
            <a:endParaRPr lang="it-IT" dirty="0"/>
          </a:p>
        </p:txBody>
      </p:sp>
    </p:spTree>
    <p:extLst>
      <p:ext uri="{BB962C8B-B14F-4D97-AF65-F5344CB8AC3E}">
        <p14:creationId xmlns:p14="http://schemas.microsoft.com/office/powerpoint/2010/main" val="132918292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Agenda 21</a:t>
            </a:r>
          </a:p>
        </p:txBody>
      </p:sp>
      <p:sp>
        <p:nvSpPr>
          <p:cNvPr id="3" name="Segnaposto contenuto 2"/>
          <p:cNvSpPr>
            <a:spLocks noGrp="1"/>
          </p:cNvSpPr>
          <p:nvPr>
            <p:ph idx="1"/>
          </p:nvPr>
        </p:nvSpPr>
        <p:spPr/>
        <p:txBody>
          <a:bodyPr/>
          <a:lstStyle/>
          <a:p>
            <a:r>
              <a:rPr lang="it-IT" dirty="0"/>
              <a:t>SECTION I. SOCIAL AND ECONOMIC DIMENSIONS </a:t>
            </a:r>
          </a:p>
          <a:p>
            <a:r>
              <a:rPr lang="it-IT" dirty="0"/>
              <a:t>SECTION II. CONSERVATION AND MANAGEMENT OF RESOURCES FOR DEVELOPMENT </a:t>
            </a:r>
          </a:p>
          <a:p>
            <a:r>
              <a:rPr lang="it-IT" dirty="0"/>
              <a:t>SECTION III. STRENGTHENING THE ROLE OF MAJOR GROUPS </a:t>
            </a:r>
          </a:p>
          <a:p>
            <a:r>
              <a:rPr lang="it-IT" dirty="0"/>
              <a:t>SECTION IV. MEANS OF IMPLEMENTATION </a:t>
            </a:r>
          </a:p>
          <a:p>
            <a:endParaRPr lang="it-IT" dirty="0"/>
          </a:p>
        </p:txBody>
      </p:sp>
    </p:spTree>
    <p:extLst>
      <p:ext uri="{BB962C8B-B14F-4D97-AF65-F5344CB8AC3E}">
        <p14:creationId xmlns:p14="http://schemas.microsoft.com/office/powerpoint/2010/main" val="396788588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Agenda 21</a:t>
            </a:r>
          </a:p>
        </p:txBody>
      </p:sp>
      <p:sp>
        <p:nvSpPr>
          <p:cNvPr id="3" name="Segnaposto contenuto 2"/>
          <p:cNvSpPr>
            <a:spLocks noGrp="1"/>
          </p:cNvSpPr>
          <p:nvPr>
            <p:ph idx="1"/>
          </p:nvPr>
        </p:nvSpPr>
        <p:spPr/>
        <p:txBody>
          <a:bodyPr>
            <a:normAutofit fontScale="85000" lnSpcReduction="10000"/>
          </a:bodyPr>
          <a:lstStyle/>
          <a:p>
            <a:r>
              <a:rPr lang="it-IT" dirty="0"/>
              <a:t> </a:t>
            </a:r>
            <a:r>
              <a:rPr lang="en-US" b="1" dirty="0"/>
              <a:t>- Chapter 1 PREAMBLE</a:t>
            </a:r>
            <a:endParaRPr lang="it-IT" b="1" dirty="0"/>
          </a:p>
          <a:p>
            <a:pPr lvl="1"/>
            <a:r>
              <a:rPr lang="en-US" dirty="0"/>
              <a:t>Humanity stands at a defining moment in history. We are confronted with a perpetuation of disparities between and within nations, a worsening of poverty, hunger, ill health and illiteracy, and the continuing deterioration of the ecosystems on which we depend for our well-being. However, integration of environment and development concerns and greater attention to them will lead to the </a:t>
            </a:r>
            <a:r>
              <a:rPr lang="en-US" dirty="0" err="1"/>
              <a:t>fulfilment</a:t>
            </a:r>
            <a:r>
              <a:rPr lang="en-US" dirty="0"/>
              <a:t> of basic needs, improved living standards for all, better protected and managed ecosystems and a safer, more prosperous future. No nation can achieve this on its own; but together we can - in a global partnership for sustainable development.</a:t>
            </a:r>
            <a:endParaRPr lang="it-IT" dirty="0"/>
          </a:p>
          <a:p>
            <a:endParaRPr lang="it-IT" dirty="0"/>
          </a:p>
          <a:p>
            <a:endParaRPr lang="it-IT" dirty="0"/>
          </a:p>
        </p:txBody>
      </p:sp>
    </p:spTree>
    <p:extLst>
      <p:ext uri="{BB962C8B-B14F-4D97-AF65-F5344CB8AC3E}">
        <p14:creationId xmlns:p14="http://schemas.microsoft.com/office/powerpoint/2010/main" val="181961989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Agenda 21</a:t>
            </a:r>
          </a:p>
        </p:txBody>
      </p:sp>
      <p:sp>
        <p:nvSpPr>
          <p:cNvPr id="3" name="Segnaposto contenuto 2"/>
          <p:cNvSpPr>
            <a:spLocks noGrp="1"/>
          </p:cNvSpPr>
          <p:nvPr>
            <p:ph idx="1"/>
          </p:nvPr>
        </p:nvSpPr>
        <p:spPr/>
        <p:txBody>
          <a:bodyPr>
            <a:normAutofit/>
          </a:bodyPr>
          <a:lstStyle/>
          <a:p>
            <a:pPr marL="342900" lvl="1" indent="-342900">
              <a:buFont typeface="Arial"/>
              <a:buChar char="•"/>
            </a:pPr>
            <a:r>
              <a:rPr lang="it-IT" dirty="0"/>
              <a:t> </a:t>
            </a:r>
            <a:r>
              <a:rPr lang="en-US" dirty="0"/>
              <a:t>This global partnership must build on the premises of General Assembly resolution 44/228 of 22 December 1989, which was adopted when the nations of the world called for the United Nations Conference on Environment and Development, and on the acceptance of the need to take a balanced and integrated approach to environment and development questions.</a:t>
            </a:r>
            <a:endParaRPr lang="it-IT" dirty="0"/>
          </a:p>
          <a:p>
            <a:pPr marL="0" indent="0">
              <a:buNone/>
            </a:pPr>
            <a:endParaRPr lang="it-IT" dirty="0"/>
          </a:p>
          <a:p>
            <a:endParaRPr lang="it-IT" dirty="0"/>
          </a:p>
        </p:txBody>
      </p:sp>
    </p:spTree>
    <p:extLst>
      <p:ext uri="{BB962C8B-B14F-4D97-AF65-F5344CB8AC3E}">
        <p14:creationId xmlns:p14="http://schemas.microsoft.com/office/powerpoint/2010/main" val="116019621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Agenda 21</a:t>
            </a:r>
          </a:p>
        </p:txBody>
      </p:sp>
      <p:sp>
        <p:nvSpPr>
          <p:cNvPr id="3" name="Segnaposto contenuto 2"/>
          <p:cNvSpPr>
            <a:spLocks noGrp="1"/>
          </p:cNvSpPr>
          <p:nvPr>
            <p:ph idx="1"/>
          </p:nvPr>
        </p:nvSpPr>
        <p:spPr/>
        <p:txBody>
          <a:bodyPr>
            <a:normAutofit fontScale="85000" lnSpcReduction="20000"/>
          </a:bodyPr>
          <a:lstStyle/>
          <a:p>
            <a:pPr lvl="1" algn="just"/>
            <a:r>
              <a:rPr lang="en-US" dirty="0"/>
              <a:t>Agenda 21 addresses the pressing problems of today and also aims at preparing the world for the challenges of the next century. It reflects a global consensus and political commitment at the highest level on development and environment cooperation. Its successful implementation is first and foremost the responsibility of Governments. National strategies, plans, policies and processes are crucial in achieving this. International cooperation should support and supplement such national efforts. In this context, the United Nations system has a key role to play. Other international, regional and </a:t>
            </a:r>
            <a:r>
              <a:rPr lang="en-US" dirty="0" err="1"/>
              <a:t>subregional</a:t>
            </a:r>
            <a:r>
              <a:rPr lang="en-US" dirty="0"/>
              <a:t> organizations are also called upon to contribute to this effort. The broadest public participation and the active involvement of the non-governmental organizations and other groups should also been </a:t>
            </a:r>
            <a:r>
              <a:rPr lang="en-US" dirty="0" err="1"/>
              <a:t>couraged</a:t>
            </a:r>
            <a:r>
              <a:rPr lang="en-US" dirty="0"/>
              <a:t>.</a:t>
            </a:r>
            <a:endParaRPr lang="it-IT" dirty="0"/>
          </a:p>
          <a:p>
            <a:pPr marL="0" indent="0">
              <a:buNone/>
            </a:pPr>
            <a:endParaRPr lang="it-IT" dirty="0"/>
          </a:p>
          <a:p>
            <a:endParaRPr lang="it-IT" dirty="0"/>
          </a:p>
        </p:txBody>
      </p:sp>
    </p:spTree>
    <p:extLst>
      <p:ext uri="{BB962C8B-B14F-4D97-AF65-F5344CB8AC3E}">
        <p14:creationId xmlns:p14="http://schemas.microsoft.com/office/powerpoint/2010/main" val="367613165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Agenda 21</a:t>
            </a:r>
          </a:p>
        </p:txBody>
      </p:sp>
      <p:sp>
        <p:nvSpPr>
          <p:cNvPr id="3" name="Segnaposto contenuto 2"/>
          <p:cNvSpPr>
            <a:spLocks noGrp="1"/>
          </p:cNvSpPr>
          <p:nvPr>
            <p:ph idx="1"/>
          </p:nvPr>
        </p:nvSpPr>
        <p:spPr/>
        <p:txBody>
          <a:bodyPr>
            <a:normAutofit fontScale="92500" lnSpcReduction="20000"/>
          </a:bodyPr>
          <a:lstStyle/>
          <a:p>
            <a:pPr marL="0" lvl="1" indent="0">
              <a:buNone/>
            </a:pPr>
            <a:r>
              <a:rPr lang="en-US" dirty="0"/>
              <a:t>The developmental and environmental objectives of Agenda 21 will require a substantial flow of new and additional financial resources to developing countries, in order to cover the incremental costs for the actions they have to undertake to deal with global environmental problems and to accelerate sustainable development. Financial resources are also required for strengthening the capacity of international institutions for the implementation of Agenda 21. </a:t>
            </a:r>
          </a:p>
          <a:p>
            <a:pPr marL="0" lvl="1" indent="0">
              <a:buNone/>
            </a:pPr>
            <a:r>
              <a:rPr lang="en-US" dirty="0"/>
              <a:t>An indicative order-of-magnitude assessment of costs is included in each of the </a:t>
            </a:r>
            <a:r>
              <a:rPr lang="en-US" dirty="0" err="1"/>
              <a:t>programme</a:t>
            </a:r>
            <a:r>
              <a:rPr lang="en-US" dirty="0"/>
              <a:t> areas. This assessment will need to be examined and refined by the relevant implementing agencies and organizations.</a:t>
            </a:r>
            <a:endParaRPr lang="it-IT" dirty="0"/>
          </a:p>
          <a:p>
            <a:pPr marL="0" indent="0">
              <a:buNone/>
            </a:pPr>
            <a:endParaRPr lang="it-IT" dirty="0"/>
          </a:p>
          <a:p>
            <a:endParaRPr lang="it-IT" dirty="0"/>
          </a:p>
        </p:txBody>
      </p:sp>
    </p:spTree>
    <p:extLst>
      <p:ext uri="{BB962C8B-B14F-4D97-AF65-F5344CB8AC3E}">
        <p14:creationId xmlns:p14="http://schemas.microsoft.com/office/powerpoint/2010/main" val="226673834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Agenda 21</a:t>
            </a:r>
          </a:p>
        </p:txBody>
      </p:sp>
      <p:sp>
        <p:nvSpPr>
          <p:cNvPr id="3" name="Segnaposto contenuto 2"/>
          <p:cNvSpPr>
            <a:spLocks noGrp="1"/>
          </p:cNvSpPr>
          <p:nvPr>
            <p:ph idx="1"/>
          </p:nvPr>
        </p:nvSpPr>
        <p:spPr/>
        <p:txBody>
          <a:bodyPr>
            <a:normAutofit/>
          </a:bodyPr>
          <a:lstStyle/>
          <a:p>
            <a:pPr marL="0" lvl="1" indent="0">
              <a:buNone/>
            </a:pPr>
            <a:r>
              <a:rPr lang="en-US" dirty="0"/>
              <a:t>In the implementation of the relevant </a:t>
            </a:r>
            <a:r>
              <a:rPr lang="en-US" dirty="0" err="1"/>
              <a:t>programme</a:t>
            </a:r>
            <a:r>
              <a:rPr lang="en-US" dirty="0"/>
              <a:t> areas identified in Agenda 21, special attention should be given to the particular circumstances facing the economies in transition. It must also be recognized that these countries are facing unprecedented challenges in transforming their economies, in some cases in the midst of considerable social and political tension.</a:t>
            </a:r>
            <a:endParaRPr lang="it-IT" dirty="0"/>
          </a:p>
          <a:p>
            <a:pPr marL="0" indent="0">
              <a:buNone/>
            </a:pPr>
            <a:endParaRPr lang="it-IT" dirty="0"/>
          </a:p>
          <a:p>
            <a:endParaRPr lang="it-IT" dirty="0"/>
          </a:p>
        </p:txBody>
      </p:sp>
    </p:spTree>
    <p:extLst>
      <p:ext uri="{BB962C8B-B14F-4D97-AF65-F5344CB8AC3E}">
        <p14:creationId xmlns:p14="http://schemas.microsoft.com/office/powerpoint/2010/main" val="404668581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Agenda 21</a:t>
            </a:r>
          </a:p>
        </p:txBody>
      </p:sp>
      <p:sp>
        <p:nvSpPr>
          <p:cNvPr id="3" name="Segnaposto contenuto 2"/>
          <p:cNvSpPr>
            <a:spLocks noGrp="1"/>
          </p:cNvSpPr>
          <p:nvPr>
            <p:ph idx="1"/>
          </p:nvPr>
        </p:nvSpPr>
        <p:spPr/>
        <p:txBody>
          <a:bodyPr>
            <a:normAutofit lnSpcReduction="10000"/>
          </a:bodyPr>
          <a:lstStyle/>
          <a:p>
            <a:pPr marL="0" lvl="1" indent="0">
              <a:buNone/>
            </a:pPr>
            <a:r>
              <a:rPr lang="en-US" dirty="0"/>
              <a:t>The </a:t>
            </a:r>
            <a:r>
              <a:rPr lang="en-US" dirty="0" err="1"/>
              <a:t>programme</a:t>
            </a:r>
            <a:r>
              <a:rPr lang="en-US" dirty="0"/>
              <a:t> areas that constitute Agenda 21 are described in terms of the basis for action, objectives, activities and means of implementation. </a:t>
            </a:r>
          </a:p>
          <a:p>
            <a:pPr marL="0" lvl="1" indent="0">
              <a:buNone/>
            </a:pPr>
            <a:r>
              <a:rPr lang="en-US" dirty="0"/>
              <a:t>Agenda 21 is a dynamic </a:t>
            </a:r>
            <a:r>
              <a:rPr lang="en-US" dirty="0" err="1"/>
              <a:t>programme</a:t>
            </a:r>
            <a:r>
              <a:rPr lang="en-US" dirty="0"/>
              <a:t>. It will be carried out by the various actors according to the different situations, capacities and priorities of countries and regions in full respect of all the principles contained in the Rio Declaration on Environment and Development. It could evolve over time in the light of changing needs and circumstances. This process marks the beginning of a new global partnership for sustainable development.</a:t>
            </a:r>
            <a:endParaRPr lang="it-IT" dirty="0"/>
          </a:p>
          <a:p>
            <a:pPr marL="0" indent="0">
              <a:buNone/>
            </a:pPr>
            <a:endParaRPr lang="it-IT" dirty="0"/>
          </a:p>
          <a:p>
            <a:endParaRPr lang="it-IT" dirty="0"/>
          </a:p>
        </p:txBody>
      </p:sp>
    </p:spTree>
    <p:extLst>
      <p:ext uri="{BB962C8B-B14F-4D97-AF65-F5344CB8AC3E}">
        <p14:creationId xmlns:p14="http://schemas.microsoft.com/office/powerpoint/2010/main" val="336017958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Agenda 21</a:t>
            </a:r>
          </a:p>
        </p:txBody>
      </p:sp>
      <p:sp>
        <p:nvSpPr>
          <p:cNvPr id="3" name="Segnaposto contenuto 2"/>
          <p:cNvSpPr>
            <a:spLocks noGrp="1"/>
          </p:cNvSpPr>
          <p:nvPr>
            <p:ph idx="1"/>
          </p:nvPr>
        </p:nvSpPr>
        <p:spPr/>
        <p:txBody>
          <a:bodyPr>
            <a:normAutofit/>
          </a:bodyPr>
          <a:lstStyle/>
          <a:p>
            <a:r>
              <a:rPr lang="en-US" b="1" dirty="0"/>
              <a:t>Chapter 2</a:t>
            </a:r>
            <a:endParaRPr lang="it-IT" b="1" dirty="0"/>
          </a:p>
          <a:p>
            <a:r>
              <a:rPr lang="en-US" b="1" dirty="0"/>
              <a:t>INTERNATIONAL COOPERATION TO ACCELERATE SUSTAINABLE DEVELOPMENT IN DEVELOPING COUNTRIES AND RELATED DOMESTIC POLICIES</a:t>
            </a:r>
            <a:endParaRPr lang="it-IT" dirty="0"/>
          </a:p>
          <a:p>
            <a:pPr marL="0" indent="0">
              <a:buNone/>
            </a:pPr>
            <a:endParaRPr lang="it-IT" dirty="0"/>
          </a:p>
          <a:p>
            <a:endParaRPr lang="it-IT" dirty="0"/>
          </a:p>
        </p:txBody>
      </p:sp>
    </p:spTree>
    <p:extLst>
      <p:ext uri="{BB962C8B-B14F-4D97-AF65-F5344CB8AC3E}">
        <p14:creationId xmlns:p14="http://schemas.microsoft.com/office/powerpoint/2010/main" val="91912290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Agenda 21</a:t>
            </a:r>
          </a:p>
        </p:txBody>
      </p:sp>
      <p:sp>
        <p:nvSpPr>
          <p:cNvPr id="3" name="Segnaposto contenuto 2"/>
          <p:cNvSpPr>
            <a:spLocks noGrp="1"/>
          </p:cNvSpPr>
          <p:nvPr>
            <p:ph idx="1"/>
          </p:nvPr>
        </p:nvSpPr>
        <p:spPr/>
        <p:txBody>
          <a:bodyPr>
            <a:normAutofit fontScale="85000" lnSpcReduction="10000"/>
          </a:bodyPr>
          <a:lstStyle/>
          <a:p>
            <a:pPr marL="0" lvl="1" indent="0">
              <a:buNone/>
            </a:pPr>
            <a:r>
              <a:rPr lang="en-US" dirty="0"/>
              <a:t>In order to meet the challenges of environment and development, States have decided to establish a new global partnership. This partnership commits all States to engage in a continuous and constructive dialogue, inspired by the need to achieve a more efficient and equitable world economy, keeping in view the increasing interdependence of the community of nations and that sustainable development should become a priority item on the agenda of the international community. It is recognized that, for the success of this new partnership, it is important to overcome confrontation and to foster a climate of genuine cooperation and solidarity. It is equally important to strengthen national and international policies and multinational cooperation to adapt to the new realities.</a:t>
            </a:r>
            <a:endParaRPr lang="it-IT" dirty="0"/>
          </a:p>
          <a:p>
            <a:pPr marL="0" indent="0">
              <a:buNone/>
            </a:pPr>
            <a:endParaRPr lang="it-IT" dirty="0"/>
          </a:p>
          <a:p>
            <a:endParaRPr lang="it-IT" dirty="0"/>
          </a:p>
        </p:txBody>
      </p:sp>
    </p:spTree>
    <p:extLst>
      <p:ext uri="{BB962C8B-B14F-4D97-AF65-F5344CB8AC3E}">
        <p14:creationId xmlns:p14="http://schemas.microsoft.com/office/powerpoint/2010/main" val="315486676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Agenda 21</a:t>
            </a:r>
          </a:p>
        </p:txBody>
      </p:sp>
      <p:sp>
        <p:nvSpPr>
          <p:cNvPr id="3" name="Segnaposto contenuto 2"/>
          <p:cNvSpPr>
            <a:spLocks noGrp="1"/>
          </p:cNvSpPr>
          <p:nvPr>
            <p:ph idx="1"/>
          </p:nvPr>
        </p:nvSpPr>
        <p:spPr/>
        <p:txBody>
          <a:bodyPr>
            <a:normAutofit fontScale="77500" lnSpcReduction="20000"/>
          </a:bodyPr>
          <a:lstStyle/>
          <a:p>
            <a:r>
              <a:rPr lang="en-US" b="1" dirty="0"/>
              <a:t>PROGRAMME  AREAS</a:t>
            </a:r>
            <a:endParaRPr lang="it-IT" b="1" dirty="0"/>
          </a:p>
          <a:p>
            <a:r>
              <a:rPr lang="en-US" b="1" dirty="0"/>
              <a:t> </a:t>
            </a:r>
            <a:endParaRPr lang="it-IT" sz="3600" dirty="0"/>
          </a:p>
          <a:p>
            <a:pPr lvl="2"/>
            <a:r>
              <a:rPr lang="en-US" b="1" dirty="0"/>
              <a:t>Promoting sustainable development through trade  Basis for action</a:t>
            </a:r>
            <a:endParaRPr lang="it-IT" sz="3200" dirty="0"/>
          </a:p>
          <a:p>
            <a:r>
              <a:rPr lang="en-US" b="1" dirty="0"/>
              <a:t> </a:t>
            </a:r>
            <a:endParaRPr lang="it-IT" sz="3600" dirty="0"/>
          </a:p>
          <a:p>
            <a:pPr lvl="1"/>
            <a:r>
              <a:rPr lang="en-US" dirty="0"/>
              <a:t>An open, equitable, secure, non-discriminatory and predictable multilateral trading system that is consistent with the goals of sustainable development and leads to the optimal distribution of global production in accordance with comparative advantage is of benefit to all trading partners. Moreover, improved market access for developing countries' exports in conjunction with sound macroeconomic and environmental policies would have a positive environmental impact and therefore make an important contribution towards sustainable development.</a:t>
            </a:r>
            <a:endParaRPr lang="it-IT" dirty="0"/>
          </a:p>
          <a:p>
            <a:pPr marL="0" indent="0">
              <a:buNone/>
            </a:pPr>
            <a:endParaRPr lang="it-IT" dirty="0"/>
          </a:p>
          <a:p>
            <a:endParaRPr lang="it-IT" dirty="0"/>
          </a:p>
        </p:txBody>
      </p:sp>
    </p:spTree>
    <p:extLst>
      <p:ext uri="{BB962C8B-B14F-4D97-AF65-F5344CB8AC3E}">
        <p14:creationId xmlns:p14="http://schemas.microsoft.com/office/powerpoint/2010/main" val="31548667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Index</a:t>
            </a:r>
          </a:p>
        </p:txBody>
      </p:sp>
      <p:sp>
        <p:nvSpPr>
          <p:cNvPr id="3" name="Segnaposto contenuto 2"/>
          <p:cNvSpPr>
            <a:spLocks noGrp="1"/>
          </p:cNvSpPr>
          <p:nvPr>
            <p:ph idx="1"/>
          </p:nvPr>
        </p:nvSpPr>
        <p:spPr/>
        <p:txBody>
          <a:bodyPr/>
          <a:lstStyle/>
          <a:p>
            <a:r>
              <a:rPr lang="it-IT" dirty="0" err="1"/>
              <a:t>Multilevel</a:t>
            </a:r>
            <a:r>
              <a:rPr lang="it-IT" dirty="0"/>
              <a:t> </a:t>
            </a:r>
            <a:r>
              <a:rPr lang="it-IT" dirty="0" err="1"/>
              <a:t>Sources</a:t>
            </a:r>
            <a:r>
              <a:rPr lang="it-IT" dirty="0"/>
              <a:t> </a:t>
            </a:r>
            <a:br>
              <a:rPr lang="it-IT" dirty="0"/>
            </a:br>
            <a:r>
              <a:rPr lang="it-IT" dirty="0"/>
              <a:t>of </a:t>
            </a:r>
            <a:r>
              <a:rPr lang="it-IT" dirty="0" err="1"/>
              <a:t>Environmental</a:t>
            </a:r>
            <a:r>
              <a:rPr lang="it-IT" dirty="0"/>
              <a:t> Law</a:t>
            </a:r>
          </a:p>
          <a:p>
            <a:endParaRPr lang="it-IT" dirty="0"/>
          </a:p>
          <a:p>
            <a:r>
              <a:rPr lang="it-IT" dirty="0"/>
              <a:t>EU </a:t>
            </a:r>
            <a:r>
              <a:rPr lang="it-IT" dirty="0" err="1"/>
              <a:t>Regulation</a:t>
            </a:r>
            <a:r>
              <a:rPr lang="it-IT" dirty="0"/>
              <a:t>: </a:t>
            </a:r>
            <a:r>
              <a:rPr lang="it-IT" dirty="0" err="1"/>
              <a:t>European</a:t>
            </a:r>
            <a:r>
              <a:rPr lang="it-IT" dirty="0"/>
              <a:t> Agenda 2030 and “The </a:t>
            </a:r>
            <a:r>
              <a:rPr lang="it-IT" dirty="0" err="1"/>
              <a:t>European</a:t>
            </a:r>
            <a:r>
              <a:rPr lang="it-IT" dirty="0"/>
              <a:t> Green Deal”</a:t>
            </a:r>
          </a:p>
          <a:p>
            <a:endParaRPr lang="it-IT" dirty="0"/>
          </a:p>
          <a:p>
            <a:r>
              <a:rPr lang="it-IT" dirty="0" err="1"/>
              <a:t>Intellectual</a:t>
            </a:r>
            <a:r>
              <a:rPr lang="it-IT" dirty="0"/>
              <a:t> </a:t>
            </a:r>
            <a:r>
              <a:rPr lang="it-IT" dirty="0" err="1"/>
              <a:t>Property</a:t>
            </a:r>
            <a:r>
              <a:rPr lang="it-IT" dirty="0"/>
              <a:t> </a:t>
            </a:r>
            <a:r>
              <a:rPr lang="it-IT" dirty="0" err="1"/>
              <a:t>Rights</a:t>
            </a:r>
            <a:endParaRPr lang="it-IT" dirty="0"/>
          </a:p>
        </p:txBody>
      </p:sp>
    </p:spTree>
    <p:extLst>
      <p:ext uri="{BB962C8B-B14F-4D97-AF65-F5344CB8AC3E}">
        <p14:creationId xmlns:p14="http://schemas.microsoft.com/office/powerpoint/2010/main" val="310061565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Agenda 21</a:t>
            </a:r>
          </a:p>
        </p:txBody>
      </p:sp>
      <p:sp>
        <p:nvSpPr>
          <p:cNvPr id="3" name="Segnaposto contenuto 2"/>
          <p:cNvSpPr>
            <a:spLocks noGrp="1"/>
          </p:cNvSpPr>
          <p:nvPr>
            <p:ph idx="1"/>
          </p:nvPr>
        </p:nvSpPr>
        <p:spPr/>
        <p:txBody>
          <a:bodyPr>
            <a:normAutofit fontScale="77500" lnSpcReduction="20000"/>
          </a:bodyPr>
          <a:lstStyle/>
          <a:p>
            <a:r>
              <a:rPr lang="en-US" b="1" dirty="0"/>
              <a:t>PROGRAMME  AREAS</a:t>
            </a:r>
            <a:endParaRPr lang="it-IT" b="1" dirty="0"/>
          </a:p>
          <a:p>
            <a:r>
              <a:rPr lang="en-US" b="1" dirty="0"/>
              <a:t> </a:t>
            </a:r>
            <a:endParaRPr lang="it-IT" sz="3600" dirty="0"/>
          </a:p>
          <a:p>
            <a:pPr lvl="2"/>
            <a:r>
              <a:rPr lang="en-US" b="1" dirty="0"/>
              <a:t>Promoting sustainable development through trade  Basis for action</a:t>
            </a:r>
            <a:endParaRPr lang="it-IT" sz="3200" dirty="0"/>
          </a:p>
          <a:p>
            <a:r>
              <a:rPr lang="en-US" b="1" dirty="0"/>
              <a:t> </a:t>
            </a:r>
            <a:endParaRPr lang="it-IT" sz="3600" dirty="0"/>
          </a:p>
          <a:p>
            <a:pPr lvl="1"/>
            <a:r>
              <a:rPr lang="en-US" dirty="0"/>
              <a:t>An open, equitable, secure, non-discriminatory and predictable multilateral trading system that is consistent with the goals of sustainable development and leads to the optimal distribution of global production in accordance with comparative advantage is of benefit to all trading partners. Moreover, improved market access for developing countries' exports in conjunction with sound macroeconomic and environmental policies would have a positive environmental impact and therefore make an important contribution towards sustainable development.</a:t>
            </a:r>
            <a:endParaRPr lang="it-IT" dirty="0"/>
          </a:p>
          <a:p>
            <a:pPr marL="0" indent="0">
              <a:buNone/>
            </a:pPr>
            <a:endParaRPr lang="it-IT" dirty="0"/>
          </a:p>
          <a:p>
            <a:endParaRPr lang="it-IT" dirty="0"/>
          </a:p>
        </p:txBody>
      </p:sp>
    </p:spTree>
    <p:extLst>
      <p:ext uri="{BB962C8B-B14F-4D97-AF65-F5344CB8AC3E}">
        <p14:creationId xmlns:p14="http://schemas.microsoft.com/office/powerpoint/2010/main" val="50362791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Agenda 21</a:t>
            </a:r>
          </a:p>
        </p:txBody>
      </p:sp>
      <p:sp>
        <p:nvSpPr>
          <p:cNvPr id="3" name="Segnaposto contenuto 2"/>
          <p:cNvSpPr>
            <a:spLocks noGrp="1"/>
          </p:cNvSpPr>
          <p:nvPr>
            <p:ph idx="1"/>
          </p:nvPr>
        </p:nvSpPr>
        <p:spPr/>
        <p:txBody>
          <a:bodyPr>
            <a:normAutofit fontScale="70000" lnSpcReduction="20000"/>
          </a:bodyPr>
          <a:lstStyle/>
          <a:p>
            <a:r>
              <a:rPr lang="en-US" b="1" dirty="0"/>
              <a:t>Objectives</a:t>
            </a:r>
            <a:endParaRPr lang="it-IT" b="1" dirty="0"/>
          </a:p>
          <a:p>
            <a:r>
              <a:rPr lang="en-US" b="1" dirty="0"/>
              <a:t> </a:t>
            </a:r>
            <a:endParaRPr lang="it-IT" sz="3600" dirty="0"/>
          </a:p>
          <a:p>
            <a:pPr lvl="1"/>
            <a:r>
              <a:rPr lang="en-US" dirty="0"/>
              <a:t>In the years ahead, and taking into account the results of the Uruguay Round of multilateral trade negotiations, Governments should continue to strive to meet the following objectives:</a:t>
            </a:r>
            <a:endParaRPr lang="it-IT" dirty="0"/>
          </a:p>
          <a:p>
            <a:r>
              <a:rPr lang="en-US" dirty="0"/>
              <a:t> </a:t>
            </a:r>
            <a:endParaRPr lang="it-IT" sz="2400" dirty="0"/>
          </a:p>
          <a:p>
            <a:pPr lvl="2"/>
            <a:r>
              <a:rPr lang="en-US" dirty="0"/>
              <a:t>To promote an open, non-discriminatory and equitable multilateral trading system that will enable all countries - in particular, the developing countries - to improve their economic structures and improve the standard of living of their populations through sustained economic development;</a:t>
            </a:r>
            <a:endParaRPr lang="it-IT" dirty="0"/>
          </a:p>
          <a:p>
            <a:r>
              <a:rPr lang="en-US" dirty="0"/>
              <a:t> </a:t>
            </a:r>
            <a:endParaRPr lang="it-IT" sz="4400" dirty="0"/>
          </a:p>
          <a:p>
            <a:pPr lvl="2"/>
            <a:r>
              <a:rPr lang="en-US" dirty="0"/>
              <a:t>To improve access to markets for exports of developing countries;</a:t>
            </a:r>
            <a:endParaRPr lang="it-IT" dirty="0"/>
          </a:p>
          <a:p>
            <a:r>
              <a:rPr lang="en-US" dirty="0"/>
              <a:t> </a:t>
            </a:r>
            <a:endParaRPr lang="it-IT" sz="4400" dirty="0"/>
          </a:p>
          <a:p>
            <a:pPr lvl="2"/>
            <a:r>
              <a:rPr lang="en-US" dirty="0"/>
              <a:t>To improve the functioning of commodity markets and achieve sound, compatible and consistent commodity policies at national and international levels with a view to optimizing the contribution of the commodity sector to sustainable development, taking into account environmental considerations;</a:t>
            </a:r>
            <a:endParaRPr lang="it-IT" dirty="0"/>
          </a:p>
          <a:p>
            <a:endParaRPr lang="it-IT" sz="4800" dirty="0"/>
          </a:p>
        </p:txBody>
      </p:sp>
    </p:spTree>
    <p:extLst>
      <p:ext uri="{BB962C8B-B14F-4D97-AF65-F5344CB8AC3E}">
        <p14:creationId xmlns:p14="http://schemas.microsoft.com/office/powerpoint/2010/main" val="129842009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Agenda 21</a:t>
            </a:r>
          </a:p>
        </p:txBody>
      </p:sp>
      <p:sp>
        <p:nvSpPr>
          <p:cNvPr id="3" name="Segnaposto contenuto 2"/>
          <p:cNvSpPr>
            <a:spLocks noGrp="1"/>
          </p:cNvSpPr>
          <p:nvPr>
            <p:ph idx="1"/>
          </p:nvPr>
        </p:nvSpPr>
        <p:spPr/>
        <p:txBody>
          <a:bodyPr>
            <a:normAutofit fontScale="70000" lnSpcReduction="20000"/>
          </a:bodyPr>
          <a:lstStyle/>
          <a:p>
            <a:r>
              <a:rPr lang="it-IT" dirty="0" err="1"/>
              <a:t>Activities</a:t>
            </a:r>
            <a:r>
              <a:rPr lang="it-IT" dirty="0"/>
              <a:t>:</a:t>
            </a:r>
          </a:p>
          <a:p>
            <a:pPr lvl="2"/>
            <a:r>
              <a:rPr lang="en-US" dirty="0"/>
              <a:t>Halt and reverse protectionism in order to bring about further liberalization and expansion of world trade, to the benefit of all countries, in particular the developing countries;</a:t>
            </a:r>
            <a:endParaRPr lang="it-IT" dirty="0"/>
          </a:p>
          <a:p>
            <a:r>
              <a:rPr lang="en-US" dirty="0"/>
              <a:t> </a:t>
            </a:r>
            <a:endParaRPr lang="it-IT" sz="4400" dirty="0"/>
          </a:p>
          <a:p>
            <a:pPr lvl="2"/>
            <a:r>
              <a:rPr lang="en-US" dirty="0"/>
              <a:t>Provide for an equitable, secure, non-discriminatory and predictable international trading system;</a:t>
            </a:r>
            <a:endParaRPr lang="it-IT" dirty="0"/>
          </a:p>
          <a:p>
            <a:r>
              <a:rPr lang="en-US" dirty="0"/>
              <a:t> </a:t>
            </a:r>
            <a:endParaRPr lang="it-IT" sz="4400" dirty="0"/>
          </a:p>
          <a:p>
            <a:pPr lvl="2"/>
            <a:r>
              <a:rPr lang="en-US" dirty="0"/>
              <a:t>Facilitate, in a timely way, the integration of all countries into the world economy and the international trading system;</a:t>
            </a:r>
            <a:endParaRPr lang="it-IT" dirty="0"/>
          </a:p>
          <a:p>
            <a:r>
              <a:rPr lang="en-US" dirty="0"/>
              <a:t> </a:t>
            </a:r>
            <a:endParaRPr lang="it-IT" sz="4400" dirty="0"/>
          </a:p>
          <a:p>
            <a:pPr lvl="2"/>
            <a:r>
              <a:rPr lang="en-US" dirty="0"/>
              <a:t>Ensure that environment and trade policies are mutually supportive, with a view to achieving sustainable development;</a:t>
            </a:r>
            <a:endParaRPr lang="it-IT" dirty="0"/>
          </a:p>
          <a:p>
            <a:r>
              <a:rPr lang="en-US" dirty="0"/>
              <a:t> </a:t>
            </a:r>
            <a:endParaRPr lang="it-IT" sz="4400" dirty="0"/>
          </a:p>
          <a:p>
            <a:pPr lvl="2"/>
            <a:r>
              <a:rPr lang="en-US" dirty="0"/>
              <a:t>Strengthen the international trade policies system through an early, balanced, comprehensive and successful outcome of the Uruguay Round of multilateral trade negotiations.</a:t>
            </a:r>
            <a:endParaRPr lang="it-IT" dirty="0"/>
          </a:p>
          <a:p>
            <a:endParaRPr lang="it-IT" dirty="0"/>
          </a:p>
        </p:txBody>
      </p:sp>
    </p:spTree>
    <p:extLst>
      <p:ext uri="{BB962C8B-B14F-4D97-AF65-F5344CB8AC3E}">
        <p14:creationId xmlns:p14="http://schemas.microsoft.com/office/powerpoint/2010/main" val="198659706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Agenda 21</a:t>
            </a:r>
          </a:p>
        </p:txBody>
      </p:sp>
      <p:sp>
        <p:nvSpPr>
          <p:cNvPr id="3" name="Segnaposto contenuto 2"/>
          <p:cNvSpPr>
            <a:spLocks noGrp="1"/>
          </p:cNvSpPr>
          <p:nvPr>
            <p:ph idx="1"/>
          </p:nvPr>
        </p:nvSpPr>
        <p:spPr/>
        <p:txBody>
          <a:bodyPr>
            <a:normAutofit lnSpcReduction="10000"/>
          </a:bodyPr>
          <a:lstStyle/>
          <a:p>
            <a:pPr lvl="1"/>
            <a:r>
              <a:rPr lang="en-US" dirty="0"/>
              <a:t>2.13: For developing countries to benefit from the liberalization of trading systems, they should implement the following policies, as appropriate:</a:t>
            </a:r>
            <a:endParaRPr lang="it-IT" dirty="0"/>
          </a:p>
          <a:p>
            <a:pPr lvl="2"/>
            <a:r>
              <a:rPr lang="en-US" dirty="0"/>
              <a:t>Create a domestic environment supportive of an optimal balance between production for the domestic and export markets and remove biases against exports and discourage inefficient import-substitution;</a:t>
            </a:r>
            <a:endParaRPr lang="it-IT" dirty="0"/>
          </a:p>
          <a:p>
            <a:r>
              <a:rPr lang="en-US" dirty="0"/>
              <a:t> </a:t>
            </a:r>
            <a:endParaRPr lang="it-IT" sz="4400" dirty="0"/>
          </a:p>
          <a:p>
            <a:pPr lvl="2"/>
            <a:r>
              <a:rPr lang="en-US" dirty="0"/>
              <a:t>Promote the policy framework and the infrastructure required to improve the efficiency of export and import trade as well as the functioning of domestic markets.</a:t>
            </a:r>
            <a:endParaRPr lang="it-IT" dirty="0"/>
          </a:p>
          <a:p>
            <a:endParaRPr lang="it-IT" dirty="0"/>
          </a:p>
        </p:txBody>
      </p:sp>
    </p:spTree>
    <p:extLst>
      <p:ext uri="{BB962C8B-B14F-4D97-AF65-F5344CB8AC3E}">
        <p14:creationId xmlns:p14="http://schemas.microsoft.com/office/powerpoint/2010/main" val="360570956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Agenda 21</a:t>
            </a:r>
          </a:p>
        </p:txBody>
      </p:sp>
      <p:sp>
        <p:nvSpPr>
          <p:cNvPr id="3" name="Segnaposto contenuto 2"/>
          <p:cNvSpPr>
            <a:spLocks noGrp="1"/>
          </p:cNvSpPr>
          <p:nvPr>
            <p:ph idx="1"/>
          </p:nvPr>
        </p:nvSpPr>
        <p:spPr/>
        <p:txBody>
          <a:bodyPr>
            <a:normAutofit fontScale="92500" lnSpcReduction="20000"/>
          </a:bodyPr>
          <a:lstStyle/>
          <a:p>
            <a:pPr marL="457200" lvl="1" indent="0">
              <a:buNone/>
            </a:pPr>
            <a:r>
              <a:rPr lang="en-US" dirty="0"/>
              <a:t>2.14. The following policies should be adopted by developing countries with respect to commodities consistent with market efficiency:</a:t>
            </a:r>
            <a:endParaRPr lang="it-IT" dirty="0"/>
          </a:p>
          <a:p>
            <a:r>
              <a:rPr lang="en-US" dirty="0"/>
              <a:t> </a:t>
            </a:r>
            <a:endParaRPr lang="it-IT" sz="2400" dirty="0"/>
          </a:p>
          <a:p>
            <a:pPr lvl="2"/>
            <a:r>
              <a:rPr lang="en-US" dirty="0"/>
              <a:t>Expand processing, distribution and imp rove marketing practices and the competitiveness of the commodity sector;</a:t>
            </a:r>
            <a:endParaRPr lang="it-IT" dirty="0"/>
          </a:p>
          <a:p>
            <a:r>
              <a:rPr lang="en-US" dirty="0"/>
              <a:t> </a:t>
            </a:r>
            <a:endParaRPr lang="it-IT" sz="4400" dirty="0"/>
          </a:p>
          <a:p>
            <a:pPr lvl="2"/>
            <a:r>
              <a:rPr lang="en-US" dirty="0"/>
              <a:t>Diversify in order to reduce dependence on commodity exports;</a:t>
            </a:r>
            <a:endParaRPr lang="it-IT" dirty="0"/>
          </a:p>
          <a:p>
            <a:r>
              <a:rPr lang="en-US" dirty="0"/>
              <a:t> </a:t>
            </a:r>
            <a:endParaRPr lang="it-IT" sz="4400" dirty="0"/>
          </a:p>
          <a:p>
            <a:pPr lvl="2"/>
            <a:r>
              <a:rPr lang="en-US" dirty="0"/>
              <a:t>Reflect efficient and sustainable use of factors of production in the formation of commodity prices, including the reflection of environmental, social and resources costs.</a:t>
            </a:r>
            <a:endParaRPr lang="it-IT" dirty="0"/>
          </a:p>
          <a:p>
            <a:endParaRPr lang="it-IT" dirty="0"/>
          </a:p>
        </p:txBody>
      </p:sp>
    </p:spTree>
    <p:extLst>
      <p:ext uri="{BB962C8B-B14F-4D97-AF65-F5344CB8AC3E}">
        <p14:creationId xmlns:p14="http://schemas.microsoft.com/office/powerpoint/2010/main" val="139632938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Agenda 21</a:t>
            </a:r>
          </a:p>
        </p:txBody>
      </p:sp>
      <p:sp>
        <p:nvSpPr>
          <p:cNvPr id="3" name="Segnaposto contenuto 2"/>
          <p:cNvSpPr>
            <a:spLocks noGrp="1"/>
          </p:cNvSpPr>
          <p:nvPr>
            <p:ph idx="1"/>
          </p:nvPr>
        </p:nvSpPr>
        <p:spPr/>
        <p:txBody>
          <a:bodyPr>
            <a:normAutofit fontScale="85000" lnSpcReduction="20000"/>
          </a:bodyPr>
          <a:lstStyle/>
          <a:p>
            <a:pPr marL="457200" lvl="1" indent="0">
              <a:buNone/>
            </a:pPr>
            <a:r>
              <a:rPr lang="en-US" dirty="0"/>
              <a:t>2.16. With regard to commodity trade, Governments should, directly or through appropriate international organizations, where appropriate:</a:t>
            </a:r>
            <a:endParaRPr lang="it-IT" dirty="0"/>
          </a:p>
          <a:p>
            <a:pPr lvl="2"/>
            <a:r>
              <a:rPr lang="en-US" dirty="0"/>
              <a:t>Seek optimal functioning of commodity markets, inter alia,  through improved market transparency involving exchanges of views and information on investment plans, prospects and markets for individual commodities. Substantive negotiations between producers and consumers should be pursued with a view to achieving viable and more efficient international agreements that take into account market trends, or arrangements, as well as study groups. In this regard, particular attention should be paid to the agreements on cocoa, coffee, sugar and tropical timber. The importance of international commodity agreements and arrangements is underlined. Occupational health and safety matters, technology transfer and services associated with the production, marketing and promotion of commodities, as well as environmental considerations, should be taken into account;</a:t>
            </a:r>
            <a:endParaRPr lang="it-IT" dirty="0"/>
          </a:p>
          <a:p>
            <a:endParaRPr lang="it-IT" dirty="0"/>
          </a:p>
        </p:txBody>
      </p:sp>
    </p:spTree>
    <p:extLst>
      <p:ext uri="{BB962C8B-B14F-4D97-AF65-F5344CB8AC3E}">
        <p14:creationId xmlns:p14="http://schemas.microsoft.com/office/powerpoint/2010/main" val="360133547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Agenda 21</a:t>
            </a:r>
          </a:p>
        </p:txBody>
      </p:sp>
      <p:sp>
        <p:nvSpPr>
          <p:cNvPr id="3" name="Segnaposto contenuto 2"/>
          <p:cNvSpPr>
            <a:spLocks noGrp="1"/>
          </p:cNvSpPr>
          <p:nvPr>
            <p:ph idx="1"/>
          </p:nvPr>
        </p:nvSpPr>
        <p:spPr/>
        <p:txBody>
          <a:bodyPr>
            <a:normAutofit fontScale="85000" lnSpcReduction="20000"/>
          </a:bodyPr>
          <a:lstStyle/>
          <a:p>
            <a:pPr lvl="2"/>
            <a:endParaRPr lang="en-US" dirty="0"/>
          </a:p>
          <a:p>
            <a:pPr lvl="2"/>
            <a:r>
              <a:rPr lang="en-US" dirty="0"/>
              <a:t>Continue to apply compensation mechanisms for shortfalls in commodity export earnings of developing countries in order to encourage diversification efforts;</a:t>
            </a:r>
          </a:p>
          <a:p>
            <a:pPr lvl="2"/>
            <a:endParaRPr lang="en-US" dirty="0"/>
          </a:p>
          <a:p>
            <a:pPr lvl="2"/>
            <a:r>
              <a:rPr lang="en-US" dirty="0"/>
              <a:t>Provide assistance to developing countries upon request in the design and implementation of commodity policies and the gathering and utilization of information on commodity markets;</a:t>
            </a:r>
            <a:endParaRPr lang="it-IT" dirty="0"/>
          </a:p>
          <a:p>
            <a:r>
              <a:rPr lang="en-US" dirty="0"/>
              <a:t> </a:t>
            </a:r>
            <a:endParaRPr lang="it-IT" sz="4400" dirty="0"/>
          </a:p>
          <a:p>
            <a:pPr lvl="2"/>
            <a:r>
              <a:rPr lang="en-US" dirty="0"/>
              <a:t>Support the efforts of developing countries to promote the policy framework and infrastructure required to improve the efficiency of export and import trade;</a:t>
            </a:r>
            <a:endParaRPr lang="it-IT" dirty="0"/>
          </a:p>
          <a:p>
            <a:r>
              <a:rPr lang="en-US" sz="800" dirty="0"/>
              <a:t> </a:t>
            </a:r>
            <a:endParaRPr lang="it-IT" sz="4800" dirty="0"/>
          </a:p>
          <a:p>
            <a:br>
              <a:rPr lang="en-US" sz="800" dirty="0"/>
            </a:br>
            <a:r>
              <a:rPr lang="en-US" sz="4000" dirty="0"/>
              <a:t> </a:t>
            </a:r>
            <a:endParaRPr lang="it-IT" sz="4800" dirty="0"/>
          </a:p>
          <a:p>
            <a:endParaRPr lang="it-IT" dirty="0"/>
          </a:p>
        </p:txBody>
      </p:sp>
    </p:spTree>
    <p:extLst>
      <p:ext uri="{BB962C8B-B14F-4D97-AF65-F5344CB8AC3E}">
        <p14:creationId xmlns:p14="http://schemas.microsoft.com/office/powerpoint/2010/main" val="178734163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Agenda 21 - </a:t>
            </a:r>
            <a:r>
              <a:rPr lang="it-IT" dirty="0" err="1"/>
              <a:t>Means</a:t>
            </a:r>
            <a:r>
              <a:rPr lang="it-IT" dirty="0"/>
              <a:t> of </a:t>
            </a:r>
            <a:r>
              <a:rPr lang="it-IT" dirty="0" err="1"/>
              <a:t>Implementation</a:t>
            </a:r>
            <a:endParaRPr lang="it-IT" dirty="0"/>
          </a:p>
        </p:txBody>
      </p:sp>
      <p:sp>
        <p:nvSpPr>
          <p:cNvPr id="3" name="Segnaposto contenuto 2"/>
          <p:cNvSpPr>
            <a:spLocks noGrp="1"/>
          </p:cNvSpPr>
          <p:nvPr>
            <p:ph idx="1"/>
          </p:nvPr>
        </p:nvSpPr>
        <p:spPr/>
        <p:txBody>
          <a:bodyPr>
            <a:normAutofit fontScale="92500" lnSpcReduction="20000"/>
          </a:bodyPr>
          <a:lstStyle/>
          <a:p>
            <a:r>
              <a:rPr lang="en-US" dirty="0"/>
              <a:t> The Conference secretariat has estimated the average total annual cost (1993-2000) of implementing the activities in this </a:t>
            </a:r>
            <a:r>
              <a:rPr lang="en-US" dirty="0" err="1"/>
              <a:t>programme</a:t>
            </a:r>
            <a:r>
              <a:rPr lang="en-US" dirty="0"/>
              <a:t> area to be about $8.8 billion from the international community on grant or concessional terms. These are indicative and order-of-magnitude estimates only and have not been reviewed by Governments. Actual costs and financial terms, including any that are non-concessional, will depend upon, inter alia, the specific strategies and </a:t>
            </a:r>
            <a:r>
              <a:rPr lang="en-US" dirty="0" err="1"/>
              <a:t>programmes</a:t>
            </a:r>
            <a:r>
              <a:rPr lang="en-US" dirty="0"/>
              <a:t> Governments decide upon for implementation.</a:t>
            </a:r>
            <a:endParaRPr lang="it-IT" dirty="0"/>
          </a:p>
          <a:p>
            <a:endParaRPr lang="it-IT" dirty="0"/>
          </a:p>
        </p:txBody>
      </p:sp>
    </p:spTree>
    <p:extLst>
      <p:ext uri="{BB962C8B-B14F-4D97-AF65-F5344CB8AC3E}">
        <p14:creationId xmlns:p14="http://schemas.microsoft.com/office/powerpoint/2010/main" val="417033444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Agenda 21</a:t>
            </a:r>
          </a:p>
        </p:txBody>
      </p:sp>
      <p:sp>
        <p:nvSpPr>
          <p:cNvPr id="3" name="Segnaposto contenuto 2"/>
          <p:cNvSpPr>
            <a:spLocks noGrp="1"/>
          </p:cNvSpPr>
          <p:nvPr>
            <p:ph idx="1"/>
          </p:nvPr>
        </p:nvSpPr>
        <p:spPr/>
        <p:txBody>
          <a:bodyPr>
            <a:normAutofit fontScale="77500" lnSpcReduction="20000"/>
          </a:bodyPr>
          <a:lstStyle/>
          <a:p>
            <a:pPr marL="342900" lvl="1" indent="-342900">
              <a:buFont typeface="Arial"/>
              <a:buChar char="•"/>
            </a:pPr>
            <a:r>
              <a:rPr lang="en-US" b="1" dirty="0"/>
              <a:t>Providing resources for developing countries</a:t>
            </a:r>
          </a:p>
          <a:p>
            <a:pPr marL="342900" lvl="1" indent="-342900">
              <a:buFont typeface="Arial"/>
              <a:buChar char="•"/>
            </a:pPr>
            <a:r>
              <a:rPr lang="en-US" dirty="0"/>
              <a:t>Investment is critical to the ability of developing countries to achieve needed economic growth to improve the welfare of their populations and to meet their basic needs in a sustainable manner, all without deteriorating or depleting the resource base that underpins development. Sustainable development requires increased investment, for which domestic and external financial resources are needed. Foreign private investment and the return of flight capital, which depend on a healthy investment climate, are an important source of financial resources. Many developing countries have experienced a decade-long situation of negative net transfer of financial resources, during which their financial receipts were exceeded by payments they had to make, in particular for debt-servicing. As a result, domestically mobilized resources had to be transferred abroad instead of being invested locally in order to promote sustainable economic development.</a:t>
            </a:r>
            <a:endParaRPr lang="it-IT" dirty="0"/>
          </a:p>
          <a:p>
            <a:endParaRPr lang="it-IT" dirty="0"/>
          </a:p>
        </p:txBody>
      </p:sp>
    </p:spTree>
    <p:extLst>
      <p:ext uri="{BB962C8B-B14F-4D97-AF65-F5344CB8AC3E}">
        <p14:creationId xmlns:p14="http://schemas.microsoft.com/office/powerpoint/2010/main" val="163829635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Agenda 21</a:t>
            </a:r>
          </a:p>
        </p:txBody>
      </p:sp>
      <p:sp>
        <p:nvSpPr>
          <p:cNvPr id="3" name="Segnaposto contenuto 2"/>
          <p:cNvSpPr>
            <a:spLocks noGrp="1"/>
          </p:cNvSpPr>
          <p:nvPr>
            <p:ph idx="1"/>
          </p:nvPr>
        </p:nvSpPr>
        <p:spPr/>
        <p:txBody>
          <a:bodyPr>
            <a:normAutofit fontScale="92500"/>
          </a:bodyPr>
          <a:lstStyle/>
          <a:p>
            <a:r>
              <a:rPr lang="it-IT" dirty="0" err="1"/>
              <a:t>Addressing</a:t>
            </a:r>
            <a:r>
              <a:rPr lang="it-IT" dirty="0"/>
              <a:t> the </a:t>
            </a:r>
            <a:r>
              <a:rPr lang="it-IT" dirty="0" err="1"/>
              <a:t>debt</a:t>
            </a:r>
            <a:r>
              <a:rPr lang="it-IT" dirty="0"/>
              <a:t> </a:t>
            </a:r>
            <a:r>
              <a:rPr lang="it-IT" dirty="0" err="1"/>
              <a:t>issue</a:t>
            </a:r>
            <a:r>
              <a:rPr lang="it-IT" dirty="0"/>
              <a:t>:</a:t>
            </a:r>
          </a:p>
          <a:p>
            <a:pPr lvl="1"/>
            <a:r>
              <a:rPr lang="en-US" dirty="0"/>
              <a:t>In regard to the external debt incurred with commercial banks, the progress being made under the strengthened debt strategy is recognized and a more rapid implementation of this strategy is encouraged. Some countries have already benefited from the combination of sound adjustment policies and commercial bank debt reduction or equivalent measures. The international community</a:t>
            </a:r>
            <a:endParaRPr lang="it-IT" dirty="0"/>
          </a:p>
          <a:p>
            <a:r>
              <a:rPr lang="en-US" dirty="0"/>
              <a:t>encourages:</a:t>
            </a:r>
            <a:endParaRPr lang="it-IT" dirty="0"/>
          </a:p>
          <a:p>
            <a:endParaRPr lang="it-IT" dirty="0"/>
          </a:p>
        </p:txBody>
      </p:sp>
    </p:spTree>
    <p:extLst>
      <p:ext uri="{BB962C8B-B14F-4D97-AF65-F5344CB8AC3E}">
        <p14:creationId xmlns:p14="http://schemas.microsoft.com/office/powerpoint/2010/main" val="4093273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err="1"/>
              <a:t>Multilevel</a:t>
            </a:r>
            <a:r>
              <a:rPr lang="it-IT" dirty="0"/>
              <a:t> </a:t>
            </a:r>
            <a:r>
              <a:rPr lang="it-IT" dirty="0" err="1"/>
              <a:t>Sources</a:t>
            </a:r>
            <a:r>
              <a:rPr lang="it-IT" dirty="0"/>
              <a:t> </a:t>
            </a:r>
            <a:br>
              <a:rPr lang="it-IT" dirty="0"/>
            </a:br>
            <a:r>
              <a:rPr lang="it-IT" dirty="0"/>
              <a:t>of </a:t>
            </a:r>
            <a:r>
              <a:rPr lang="it-IT" dirty="0" err="1"/>
              <a:t>Environmental</a:t>
            </a:r>
            <a:r>
              <a:rPr lang="it-IT" dirty="0"/>
              <a:t> Law</a:t>
            </a:r>
          </a:p>
        </p:txBody>
      </p:sp>
      <p:sp>
        <p:nvSpPr>
          <p:cNvPr id="3" name="Segnaposto contenuto 2"/>
          <p:cNvSpPr>
            <a:spLocks noGrp="1"/>
          </p:cNvSpPr>
          <p:nvPr>
            <p:ph idx="1"/>
          </p:nvPr>
        </p:nvSpPr>
        <p:spPr>
          <a:solidFill>
            <a:srgbClr val="CCFFCC"/>
          </a:solidFill>
        </p:spPr>
        <p:txBody>
          <a:bodyPr/>
          <a:lstStyle/>
          <a:p>
            <a:endParaRPr lang="it-IT" dirty="0"/>
          </a:p>
          <a:p>
            <a:r>
              <a:rPr lang="it-IT" dirty="0"/>
              <a:t>International Law</a:t>
            </a:r>
          </a:p>
          <a:p>
            <a:pPr marL="0" indent="0">
              <a:buNone/>
            </a:pPr>
            <a:endParaRPr lang="it-IT" dirty="0"/>
          </a:p>
          <a:p>
            <a:r>
              <a:rPr lang="it-IT" dirty="0" err="1"/>
              <a:t>European</a:t>
            </a:r>
            <a:r>
              <a:rPr lang="it-IT" dirty="0"/>
              <a:t> Law</a:t>
            </a:r>
          </a:p>
          <a:p>
            <a:pPr marL="0" indent="0">
              <a:buNone/>
            </a:pPr>
            <a:endParaRPr lang="it-IT" dirty="0"/>
          </a:p>
          <a:p>
            <a:r>
              <a:rPr lang="it-IT" dirty="0" err="1"/>
              <a:t>Italian</a:t>
            </a:r>
            <a:r>
              <a:rPr lang="it-IT" dirty="0"/>
              <a:t> Law</a:t>
            </a:r>
          </a:p>
        </p:txBody>
      </p:sp>
    </p:spTree>
    <p:extLst>
      <p:ext uri="{BB962C8B-B14F-4D97-AF65-F5344CB8AC3E}">
        <p14:creationId xmlns:p14="http://schemas.microsoft.com/office/powerpoint/2010/main" val="113208269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Agenda 21</a:t>
            </a:r>
          </a:p>
        </p:txBody>
      </p:sp>
      <p:sp>
        <p:nvSpPr>
          <p:cNvPr id="3" name="Segnaposto contenuto 2"/>
          <p:cNvSpPr>
            <a:spLocks noGrp="1"/>
          </p:cNvSpPr>
          <p:nvPr>
            <p:ph idx="1"/>
          </p:nvPr>
        </p:nvSpPr>
        <p:spPr/>
        <p:txBody>
          <a:bodyPr>
            <a:normAutofit fontScale="70000" lnSpcReduction="20000"/>
          </a:bodyPr>
          <a:lstStyle/>
          <a:p>
            <a:pPr lvl="2"/>
            <a:r>
              <a:rPr lang="en-US" dirty="0"/>
              <a:t>Other countries with heavy debts to banks to negotiate similar commercial bank debt reduction with their creditors;</a:t>
            </a:r>
            <a:endParaRPr lang="it-IT" dirty="0"/>
          </a:p>
          <a:p>
            <a:r>
              <a:rPr lang="en-US" dirty="0"/>
              <a:t> </a:t>
            </a:r>
            <a:endParaRPr lang="it-IT" sz="4400" dirty="0"/>
          </a:p>
          <a:p>
            <a:pPr lvl="2"/>
            <a:r>
              <a:rPr lang="en-US" dirty="0"/>
              <a:t>The parties to such a negotiation to take due account of both the medium-term debt reduction and new money requirements of the debtor country;</a:t>
            </a:r>
            <a:endParaRPr lang="it-IT" dirty="0"/>
          </a:p>
          <a:p>
            <a:r>
              <a:rPr lang="en-US" dirty="0"/>
              <a:t> </a:t>
            </a:r>
            <a:endParaRPr lang="it-IT" sz="4400" dirty="0"/>
          </a:p>
          <a:p>
            <a:pPr lvl="2"/>
            <a:r>
              <a:rPr lang="en-US" dirty="0"/>
              <a:t>Multilateral institutions actively engaged in the strengthened international debt strategy to continue to support debt-reduction packages related to commercial bank debt with a view to ensuring that the magnitude of such financing is consonant with the evolving debt strategy;</a:t>
            </a:r>
            <a:endParaRPr lang="it-IT" dirty="0"/>
          </a:p>
          <a:p>
            <a:r>
              <a:rPr lang="en-US" dirty="0"/>
              <a:t> </a:t>
            </a:r>
            <a:endParaRPr lang="it-IT" sz="4400" dirty="0"/>
          </a:p>
          <a:p>
            <a:pPr lvl="2"/>
            <a:r>
              <a:rPr lang="en-US" dirty="0"/>
              <a:t>Creditor banks to participate in debt and debt -service reduction;</a:t>
            </a:r>
            <a:endParaRPr lang="it-IT" dirty="0"/>
          </a:p>
          <a:p>
            <a:r>
              <a:rPr lang="en-US" dirty="0"/>
              <a:t> </a:t>
            </a:r>
            <a:endParaRPr lang="it-IT" sz="4400" dirty="0"/>
          </a:p>
          <a:p>
            <a:pPr lvl="2"/>
            <a:r>
              <a:rPr lang="en-US" dirty="0"/>
              <a:t>Strengthened policies to attract direct investment, avoid unsustainable levels of debt and foster the return of flight capital.</a:t>
            </a:r>
            <a:endParaRPr lang="it-IT" dirty="0"/>
          </a:p>
          <a:p>
            <a:endParaRPr lang="it-IT" dirty="0"/>
          </a:p>
        </p:txBody>
      </p:sp>
    </p:spTree>
    <p:extLst>
      <p:ext uri="{BB962C8B-B14F-4D97-AF65-F5344CB8AC3E}">
        <p14:creationId xmlns:p14="http://schemas.microsoft.com/office/powerpoint/2010/main" val="390506903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Agenda 21</a:t>
            </a:r>
          </a:p>
        </p:txBody>
      </p:sp>
      <p:sp>
        <p:nvSpPr>
          <p:cNvPr id="3" name="Segnaposto contenuto 2"/>
          <p:cNvSpPr>
            <a:spLocks noGrp="1"/>
          </p:cNvSpPr>
          <p:nvPr>
            <p:ph idx="1"/>
          </p:nvPr>
        </p:nvSpPr>
        <p:spPr/>
        <p:txBody>
          <a:bodyPr>
            <a:normAutofit fontScale="70000" lnSpcReduction="20000"/>
          </a:bodyPr>
          <a:lstStyle/>
          <a:p>
            <a:pPr marL="342900" lvl="2" indent="-342900"/>
            <a:r>
              <a:rPr lang="en-US" b="1" dirty="0"/>
              <a:t>Encouraging economic policies conducive to sustainable development</a:t>
            </a:r>
            <a:endParaRPr lang="it-IT" b="1" dirty="0"/>
          </a:p>
          <a:p>
            <a:r>
              <a:rPr lang="en-US" b="1" dirty="0"/>
              <a:t> </a:t>
            </a:r>
            <a:endParaRPr lang="it-IT" sz="3600" dirty="0"/>
          </a:p>
          <a:p>
            <a:r>
              <a:rPr lang="en-US" b="1" dirty="0"/>
              <a:t>Basis for action</a:t>
            </a:r>
            <a:endParaRPr lang="it-IT" sz="4000" dirty="0"/>
          </a:p>
          <a:p>
            <a:r>
              <a:rPr lang="en-US" b="1" dirty="0"/>
              <a:t> </a:t>
            </a:r>
            <a:endParaRPr lang="it-IT" sz="3600" dirty="0"/>
          </a:p>
          <a:p>
            <a:pPr lvl="1"/>
            <a:r>
              <a:rPr lang="en-US" dirty="0"/>
              <a:t>The </a:t>
            </a:r>
            <a:r>
              <a:rPr lang="en-US" dirty="0" err="1"/>
              <a:t>unfavourable</a:t>
            </a:r>
            <a:r>
              <a:rPr lang="en-US" dirty="0"/>
              <a:t> external environment facing developing countries makes domestic resource mobilization and efficient allocation and utilization of domestically mobilized resources all the more important for the promotion of sustainable development. In a number of countries, policies are necessary to correct misdirected public spending, large budget deficits and other macroeconomic imbalances, restrictive policies and distortions in the areas of exchange rates, investment and finance, and obstacles to entrepreneurship. In developed countries, continuing policy reform and adjustment, including appropriate savings rates, would help generate resources to support the transition to sustainable development both domestically and in developing countries.</a:t>
            </a:r>
            <a:endParaRPr lang="it-IT" dirty="0"/>
          </a:p>
          <a:p>
            <a:endParaRPr lang="it-IT" dirty="0"/>
          </a:p>
        </p:txBody>
      </p:sp>
    </p:spTree>
    <p:extLst>
      <p:ext uri="{BB962C8B-B14F-4D97-AF65-F5344CB8AC3E}">
        <p14:creationId xmlns:p14="http://schemas.microsoft.com/office/powerpoint/2010/main" val="427689091"/>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Agenda 21</a:t>
            </a:r>
          </a:p>
        </p:txBody>
      </p:sp>
      <p:sp>
        <p:nvSpPr>
          <p:cNvPr id="3" name="Segnaposto contenuto 2"/>
          <p:cNvSpPr>
            <a:spLocks noGrp="1"/>
          </p:cNvSpPr>
          <p:nvPr>
            <p:ph idx="1"/>
          </p:nvPr>
        </p:nvSpPr>
        <p:spPr/>
        <p:txBody>
          <a:bodyPr>
            <a:normAutofit fontScale="92500"/>
          </a:bodyPr>
          <a:lstStyle/>
          <a:p>
            <a:r>
              <a:rPr lang="en-US" b="1" dirty="0"/>
              <a:t>Objectives</a:t>
            </a:r>
            <a:endParaRPr lang="it-IT" b="1" dirty="0"/>
          </a:p>
          <a:p>
            <a:r>
              <a:rPr lang="en-US" b="1" dirty="0"/>
              <a:t> </a:t>
            </a:r>
            <a:endParaRPr lang="it-IT" sz="3600" dirty="0"/>
          </a:p>
          <a:p>
            <a:pPr lvl="1"/>
            <a:r>
              <a:rPr lang="en-US" dirty="0"/>
              <a:t>It is necessary to establish, in the light of the country-specific conditions, economic policy reforms that promote the efficient planning and utilization of resources for sustainable development through sound economic and social policies, foster entrepreneurship and the incorporation of social and environmental costs in resource pricing, and remove sources of distortion in the area of trade and investment.</a:t>
            </a:r>
            <a:endParaRPr lang="it-IT" dirty="0"/>
          </a:p>
          <a:p>
            <a:endParaRPr lang="it-IT" dirty="0"/>
          </a:p>
        </p:txBody>
      </p:sp>
    </p:spTree>
    <p:extLst>
      <p:ext uri="{BB962C8B-B14F-4D97-AF65-F5344CB8AC3E}">
        <p14:creationId xmlns:p14="http://schemas.microsoft.com/office/powerpoint/2010/main" val="287377753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Agenda 21 </a:t>
            </a:r>
          </a:p>
        </p:txBody>
      </p:sp>
      <p:sp>
        <p:nvSpPr>
          <p:cNvPr id="3" name="Segnaposto contenuto 2"/>
          <p:cNvSpPr>
            <a:spLocks noGrp="1"/>
          </p:cNvSpPr>
          <p:nvPr>
            <p:ph idx="1"/>
          </p:nvPr>
        </p:nvSpPr>
        <p:spPr/>
        <p:txBody>
          <a:bodyPr>
            <a:normAutofit fontScale="77500" lnSpcReduction="20000"/>
          </a:bodyPr>
          <a:lstStyle/>
          <a:p>
            <a:pPr lvl="0"/>
            <a:r>
              <a:rPr lang="en-US" dirty="0"/>
              <a:t>Promotion of entrepreneurship.</a:t>
            </a:r>
            <a:endParaRPr lang="it-IT" dirty="0"/>
          </a:p>
          <a:p>
            <a:r>
              <a:rPr lang="en-US" dirty="0"/>
              <a:t> </a:t>
            </a:r>
            <a:endParaRPr lang="it-IT" sz="3600" dirty="0"/>
          </a:p>
          <a:p>
            <a:pPr lvl="1"/>
            <a:r>
              <a:rPr lang="en-US" dirty="0"/>
              <a:t>International financial and development institutions should further review their policies and </a:t>
            </a:r>
            <a:r>
              <a:rPr lang="en-US" dirty="0" err="1"/>
              <a:t>programmes</a:t>
            </a:r>
            <a:r>
              <a:rPr lang="en-US" dirty="0"/>
              <a:t> in the light of the objective of sustainable development.</a:t>
            </a:r>
            <a:endParaRPr lang="it-IT" dirty="0"/>
          </a:p>
          <a:p>
            <a:r>
              <a:rPr lang="en-US" dirty="0"/>
              <a:t> </a:t>
            </a:r>
            <a:endParaRPr lang="it-IT" sz="4000" dirty="0"/>
          </a:p>
          <a:p>
            <a:pPr lvl="1"/>
            <a:r>
              <a:rPr lang="en-US" dirty="0"/>
              <a:t>Stronger economic cooperation among developing countries has long been accepted as an important component of efforts to promote economic growth and technological capabilities and to accelerate development in the developing world. Therefore, the efforts of the developing countries to promote economic cooperation among themselves should be enhanced and continue to be supported by the international community.</a:t>
            </a:r>
            <a:endParaRPr lang="it-IT" dirty="0"/>
          </a:p>
          <a:p>
            <a:endParaRPr lang="it-IT" dirty="0"/>
          </a:p>
        </p:txBody>
      </p:sp>
    </p:spTree>
    <p:extLst>
      <p:ext uri="{BB962C8B-B14F-4D97-AF65-F5344CB8AC3E}">
        <p14:creationId xmlns:p14="http://schemas.microsoft.com/office/powerpoint/2010/main" val="392131071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br>
              <a:rPr lang="en-US" b="1" dirty="0"/>
            </a:br>
            <a:br>
              <a:rPr lang="en-US" b="1" dirty="0"/>
            </a:br>
            <a:r>
              <a:rPr lang="en-US" dirty="0"/>
              <a:t>Agenda 21 - Chapter 3 </a:t>
            </a:r>
            <a:br>
              <a:rPr lang="en-US" dirty="0"/>
            </a:br>
            <a:r>
              <a:rPr lang="en-US" dirty="0"/>
              <a:t>COMBATING POVERTY</a:t>
            </a:r>
            <a:br>
              <a:rPr lang="it-IT" dirty="0"/>
            </a:br>
            <a:br>
              <a:rPr lang="en-US" dirty="0"/>
            </a:br>
            <a:endParaRPr lang="it-IT" dirty="0"/>
          </a:p>
        </p:txBody>
      </p:sp>
      <p:sp>
        <p:nvSpPr>
          <p:cNvPr id="3" name="Segnaposto contenuto 2"/>
          <p:cNvSpPr>
            <a:spLocks noGrp="1"/>
          </p:cNvSpPr>
          <p:nvPr>
            <p:ph idx="1"/>
          </p:nvPr>
        </p:nvSpPr>
        <p:spPr/>
        <p:txBody>
          <a:bodyPr>
            <a:normAutofit fontScale="92500" lnSpcReduction="20000"/>
          </a:bodyPr>
          <a:lstStyle/>
          <a:p>
            <a:r>
              <a:rPr lang="it-IT" dirty="0" err="1"/>
              <a:t>Basis</a:t>
            </a:r>
            <a:r>
              <a:rPr lang="it-IT" dirty="0"/>
              <a:t> for </a:t>
            </a:r>
            <a:r>
              <a:rPr lang="it-IT" dirty="0" err="1"/>
              <a:t>action</a:t>
            </a:r>
            <a:r>
              <a:rPr lang="it-IT" dirty="0"/>
              <a:t>:</a:t>
            </a:r>
          </a:p>
          <a:p>
            <a:pPr marL="342900" lvl="1" indent="-342900">
              <a:buFont typeface="Arial"/>
              <a:buChar char="•"/>
            </a:pPr>
            <a:r>
              <a:rPr lang="en-US" dirty="0"/>
              <a:t>Poverty is a complex multidimensional problem with origins in both the national and international domains. No uniform solution can be found for global application. Rather, country-specific </a:t>
            </a:r>
            <a:r>
              <a:rPr lang="en-US" dirty="0" err="1"/>
              <a:t>programmes</a:t>
            </a:r>
            <a:r>
              <a:rPr lang="en-US" dirty="0"/>
              <a:t> to tackle poverty and international efforts supporting national efforts, as well as the parallel process of creating a supportive international environment, are crucial for a solution to this problem. The eradication of poverty and hunger, greater equity in income distribution and human resource development remain major challenges everywhere. The struggle against poverty is the shared responsibility of all countries.</a:t>
            </a:r>
            <a:endParaRPr lang="it-IT" dirty="0"/>
          </a:p>
          <a:p>
            <a:endParaRPr lang="it-IT" dirty="0"/>
          </a:p>
        </p:txBody>
      </p:sp>
    </p:spTree>
    <p:extLst>
      <p:ext uri="{BB962C8B-B14F-4D97-AF65-F5344CB8AC3E}">
        <p14:creationId xmlns:p14="http://schemas.microsoft.com/office/powerpoint/2010/main" val="14510582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br>
              <a:rPr lang="en-US" b="1" dirty="0"/>
            </a:br>
            <a:br>
              <a:rPr lang="en-US" b="1" dirty="0"/>
            </a:br>
            <a:r>
              <a:rPr lang="en-US" dirty="0"/>
              <a:t>Agenda 21 - Chapter 3 </a:t>
            </a:r>
            <a:br>
              <a:rPr lang="en-US" dirty="0"/>
            </a:br>
            <a:r>
              <a:rPr lang="en-US" dirty="0"/>
              <a:t>COMBATING POVERTY</a:t>
            </a:r>
            <a:br>
              <a:rPr lang="it-IT" dirty="0"/>
            </a:br>
            <a:br>
              <a:rPr lang="en-US" dirty="0"/>
            </a:br>
            <a:endParaRPr lang="it-IT" dirty="0"/>
          </a:p>
        </p:txBody>
      </p:sp>
      <p:sp>
        <p:nvSpPr>
          <p:cNvPr id="3" name="Segnaposto contenuto 2"/>
          <p:cNvSpPr>
            <a:spLocks noGrp="1"/>
          </p:cNvSpPr>
          <p:nvPr>
            <p:ph idx="1"/>
          </p:nvPr>
        </p:nvSpPr>
        <p:spPr/>
        <p:txBody>
          <a:bodyPr>
            <a:normAutofit fontScale="55000" lnSpcReduction="20000"/>
          </a:bodyPr>
          <a:lstStyle/>
          <a:p>
            <a:r>
              <a:rPr lang="it-IT" dirty="0" err="1"/>
              <a:t>Objectives</a:t>
            </a:r>
            <a:r>
              <a:rPr lang="it-IT" dirty="0"/>
              <a:t>:</a:t>
            </a:r>
          </a:p>
          <a:p>
            <a:pPr lvl="1"/>
            <a:r>
              <a:rPr lang="en-US" dirty="0"/>
              <a:t>The long-term objective of enabling all people to achieve sustainable livelihoods should provide an integrating factor that allows policies to address issues of development, sustainable resource management and poverty eradication simultaneously. The objectives of this </a:t>
            </a:r>
            <a:r>
              <a:rPr lang="en-US" dirty="0" err="1"/>
              <a:t>programme</a:t>
            </a:r>
            <a:r>
              <a:rPr lang="en-US" dirty="0"/>
              <a:t> area are:</a:t>
            </a:r>
            <a:endParaRPr lang="it-IT" dirty="0"/>
          </a:p>
          <a:p>
            <a:pPr lvl="2"/>
            <a:r>
              <a:rPr lang="en-US" dirty="0"/>
              <a:t>To provide all persons urgently with the opportunity to earn a sustainable livelihood;</a:t>
            </a:r>
            <a:endParaRPr lang="it-IT" dirty="0"/>
          </a:p>
          <a:p>
            <a:r>
              <a:rPr lang="en-US" dirty="0"/>
              <a:t> </a:t>
            </a:r>
            <a:endParaRPr lang="it-IT" sz="4400" dirty="0"/>
          </a:p>
          <a:p>
            <a:pPr lvl="2"/>
            <a:r>
              <a:rPr lang="en-US" dirty="0"/>
              <a:t>To implement policies and strategies that promote adequate levels of funding and focus on integrated human development policies, including income generation, increased local control of resources, local institution-strengthening and capacity-building and greater involvement of non-governmental organizations and local levels of government as delivery mechanisms;</a:t>
            </a:r>
            <a:endParaRPr lang="it-IT" dirty="0"/>
          </a:p>
          <a:p>
            <a:r>
              <a:rPr lang="en-US" dirty="0"/>
              <a:t> </a:t>
            </a:r>
            <a:endParaRPr lang="it-IT" sz="4400" dirty="0"/>
          </a:p>
          <a:p>
            <a:pPr lvl="2"/>
            <a:r>
              <a:rPr lang="en-US" dirty="0"/>
              <a:t>To develop for all poverty-stricken areas integrated strategies and </a:t>
            </a:r>
            <a:r>
              <a:rPr lang="en-US" dirty="0" err="1"/>
              <a:t>programmes</a:t>
            </a:r>
            <a:r>
              <a:rPr lang="en-US" dirty="0"/>
              <a:t> of sound and sustainable management of the environment, resource mobilization, poverty eradication and alleviation, employment and income generation;</a:t>
            </a:r>
            <a:endParaRPr lang="it-IT" dirty="0"/>
          </a:p>
          <a:p>
            <a:r>
              <a:rPr lang="en-US" dirty="0"/>
              <a:t> </a:t>
            </a:r>
            <a:endParaRPr lang="it-IT" sz="4400" dirty="0"/>
          </a:p>
          <a:p>
            <a:r>
              <a:rPr lang="en-US" dirty="0"/>
              <a:t>To create a focus in national development plans and budgets on investment in human capital, with special policies and </a:t>
            </a:r>
            <a:r>
              <a:rPr lang="en-US" dirty="0" err="1"/>
              <a:t>programmes</a:t>
            </a:r>
            <a:r>
              <a:rPr lang="en-US" dirty="0"/>
              <a:t> directed at rural areas, the urban poor, women and children. </a:t>
            </a:r>
            <a:endParaRPr lang="it-IT" dirty="0"/>
          </a:p>
          <a:p>
            <a:endParaRPr lang="it-IT" dirty="0"/>
          </a:p>
        </p:txBody>
      </p:sp>
    </p:spTree>
    <p:extLst>
      <p:ext uri="{BB962C8B-B14F-4D97-AF65-F5344CB8AC3E}">
        <p14:creationId xmlns:p14="http://schemas.microsoft.com/office/powerpoint/2010/main" val="426692249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1406501"/>
            <a:ext cx="7772400" cy="1848414"/>
          </a:xfrm>
        </p:spPr>
        <p:txBody>
          <a:bodyPr>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br>
              <a:rPr lang="it-IT" b="1" dirty="0">
                <a:ln/>
                <a:solidFill>
                  <a:srgbClr val="008000"/>
                </a:solidFill>
              </a:rPr>
            </a:br>
            <a:r>
              <a:rPr lang="it-IT" b="1" dirty="0">
                <a:ln/>
                <a:solidFill>
                  <a:srgbClr val="008000"/>
                </a:solidFill>
              </a:rPr>
              <a:t>COURSE OF ENVIRONMENTAL LAW</a:t>
            </a:r>
            <a:br>
              <a:rPr lang="it-IT" b="1" dirty="0">
                <a:ln/>
                <a:solidFill>
                  <a:srgbClr val="008000"/>
                </a:solidFill>
              </a:rPr>
            </a:br>
            <a:r>
              <a:rPr lang="it-IT" b="1" dirty="0">
                <a:ln/>
                <a:solidFill>
                  <a:srgbClr val="008000"/>
                </a:solidFill>
              </a:rPr>
              <a:t>and </a:t>
            </a:r>
            <a:br>
              <a:rPr lang="it-IT" b="1" dirty="0">
                <a:ln/>
                <a:solidFill>
                  <a:srgbClr val="008000"/>
                </a:solidFill>
              </a:rPr>
            </a:br>
            <a:r>
              <a:rPr lang="it-IT" b="1" dirty="0">
                <a:ln/>
                <a:solidFill>
                  <a:srgbClr val="008000"/>
                </a:solidFill>
              </a:rPr>
              <a:t>INTELLECTUAL PROPERTY RIGHTS</a:t>
            </a:r>
            <a:br>
              <a:rPr lang="it-IT" b="1" dirty="0">
                <a:ln/>
                <a:solidFill>
                  <a:srgbClr val="008000"/>
                </a:solidFill>
              </a:rPr>
            </a:br>
            <a:r>
              <a:rPr lang="it-IT" b="1" dirty="0">
                <a:ln/>
                <a:solidFill>
                  <a:srgbClr val="008000"/>
                </a:solidFill>
              </a:rPr>
              <a:t>2019/2020</a:t>
            </a:r>
            <a:br>
              <a:rPr lang="it-IT" b="1" dirty="0">
                <a:ln/>
                <a:solidFill>
                  <a:schemeClr val="accent3"/>
                </a:solidFill>
              </a:rPr>
            </a:br>
            <a:r>
              <a:rPr lang="it-IT" b="1" dirty="0">
                <a:ln/>
                <a:solidFill>
                  <a:schemeClr val="accent3"/>
                </a:solidFill>
              </a:rPr>
              <a:t>09 March 2020 – Part 4</a:t>
            </a:r>
            <a:br>
              <a:rPr lang="it-IT" b="1" dirty="0">
                <a:ln/>
                <a:solidFill>
                  <a:schemeClr val="accent3"/>
                </a:solidFill>
              </a:rPr>
            </a:br>
            <a:br>
              <a:rPr lang="it-IT" b="1" dirty="0">
                <a:ln/>
                <a:solidFill>
                  <a:schemeClr val="accent3"/>
                </a:solidFill>
              </a:rPr>
            </a:br>
            <a:endParaRPr lang="it-IT" b="1" dirty="0">
              <a:ln/>
              <a:solidFill>
                <a:schemeClr val="accent3"/>
              </a:solidFill>
            </a:endParaRPr>
          </a:p>
        </p:txBody>
      </p:sp>
      <p:sp>
        <p:nvSpPr>
          <p:cNvPr id="3" name="Sottotitolo 2"/>
          <p:cNvSpPr>
            <a:spLocks noGrp="1"/>
          </p:cNvSpPr>
          <p:nvPr>
            <p:ph type="subTitle" idx="1"/>
          </p:nvPr>
        </p:nvSpPr>
        <p:spPr>
          <a:xfrm>
            <a:off x="1371600" y="4140679"/>
            <a:ext cx="6400800" cy="2369151"/>
          </a:xfrm>
        </p:spPr>
        <p:txBody>
          <a:bodyPr>
            <a:normAutofit fontScale="92500" lnSpcReduction="20000"/>
          </a:bodyPr>
          <a:lstStyle/>
          <a:p>
            <a:r>
              <a:rPr lang="it-IT" dirty="0"/>
              <a:t>Prof. Alberto De Franceschi</a:t>
            </a:r>
          </a:p>
          <a:p>
            <a:r>
              <a:rPr lang="it-IT" dirty="0">
                <a:hlinkClick r:id="rId2"/>
              </a:rPr>
              <a:t>alberto.defranceschi@unife.it</a:t>
            </a:r>
            <a:endParaRPr lang="it-IT" dirty="0"/>
          </a:p>
          <a:p>
            <a:endParaRPr lang="it-IT" dirty="0"/>
          </a:p>
          <a:p>
            <a:r>
              <a:rPr lang="it-IT" dirty="0"/>
              <a:t>The Professor </a:t>
            </a:r>
            <a:r>
              <a:rPr lang="it-IT" dirty="0" err="1"/>
              <a:t>is</a:t>
            </a:r>
            <a:r>
              <a:rPr lang="it-IT" dirty="0"/>
              <a:t> </a:t>
            </a:r>
            <a:r>
              <a:rPr lang="it-IT" dirty="0" err="1"/>
              <a:t>available</a:t>
            </a:r>
            <a:r>
              <a:rPr lang="it-IT" dirty="0"/>
              <a:t> for </a:t>
            </a:r>
            <a:r>
              <a:rPr lang="it-IT" dirty="0" err="1"/>
              <a:t>any</a:t>
            </a:r>
            <a:r>
              <a:rPr lang="it-IT" dirty="0"/>
              <a:t> </a:t>
            </a:r>
            <a:r>
              <a:rPr lang="it-IT" dirty="0" err="1"/>
              <a:t>question</a:t>
            </a:r>
            <a:r>
              <a:rPr lang="it-IT" dirty="0"/>
              <a:t> by email or </a:t>
            </a:r>
            <a:r>
              <a:rPr lang="it-IT" dirty="0" err="1"/>
              <a:t>Skype</a:t>
            </a:r>
            <a:r>
              <a:rPr lang="it-IT" dirty="0"/>
              <a:t> call</a:t>
            </a:r>
          </a:p>
          <a:p>
            <a:endParaRPr lang="it-IT" dirty="0"/>
          </a:p>
        </p:txBody>
      </p:sp>
    </p:spTree>
    <p:extLst>
      <p:ext uri="{BB962C8B-B14F-4D97-AF65-F5344CB8AC3E}">
        <p14:creationId xmlns:p14="http://schemas.microsoft.com/office/powerpoint/2010/main" val="78207909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br>
              <a:rPr lang="en-US" b="1" dirty="0"/>
            </a:br>
            <a:r>
              <a:rPr lang="en-US" dirty="0"/>
              <a:t>Agenda 21 - Chapter 4 CHANGING CONSUMPTION PATTERNS</a:t>
            </a:r>
            <a:br>
              <a:rPr lang="it-IT" dirty="0"/>
            </a:br>
            <a:endParaRPr lang="it-IT" dirty="0"/>
          </a:p>
        </p:txBody>
      </p:sp>
      <p:sp>
        <p:nvSpPr>
          <p:cNvPr id="3" name="Segnaposto contenuto 2"/>
          <p:cNvSpPr>
            <a:spLocks noGrp="1"/>
          </p:cNvSpPr>
          <p:nvPr>
            <p:ph idx="1"/>
          </p:nvPr>
        </p:nvSpPr>
        <p:spPr/>
        <p:txBody>
          <a:bodyPr/>
          <a:lstStyle/>
          <a:p>
            <a:pPr lvl="1"/>
            <a:r>
              <a:rPr lang="en-US" dirty="0"/>
              <a:t>This chapter contains the following </a:t>
            </a:r>
            <a:r>
              <a:rPr lang="en-US" dirty="0" err="1"/>
              <a:t>programme</a:t>
            </a:r>
            <a:r>
              <a:rPr lang="en-US" dirty="0"/>
              <a:t> areas:</a:t>
            </a:r>
            <a:endParaRPr lang="it-IT" dirty="0"/>
          </a:p>
          <a:p>
            <a:pPr lvl="2"/>
            <a:r>
              <a:rPr lang="en-US" dirty="0"/>
              <a:t>Focusing on unsustainable patterns of production and consumption;</a:t>
            </a:r>
            <a:endParaRPr lang="it-IT" dirty="0"/>
          </a:p>
          <a:p>
            <a:r>
              <a:rPr lang="en-US" dirty="0"/>
              <a:t> </a:t>
            </a:r>
            <a:endParaRPr lang="it-IT" sz="4400" dirty="0"/>
          </a:p>
          <a:p>
            <a:pPr lvl="2"/>
            <a:r>
              <a:rPr lang="en-US" dirty="0"/>
              <a:t>Developing national policies and strategies to encourage changes in unsustainable consumption patterns.</a:t>
            </a:r>
            <a:endParaRPr lang="it-IT" dirty="0"/>
          </a:p>
          <a:p>
            <a:endParaRPr lang="it-IT" dirty="0"/>
          </a:p>
        </p:txBody>
      </p:sp>
    </p:spTree>
    <p:extLst>
      <p:ext uri="{BB962C8B-B14F-4D97-AF65-F5344CB8AC3E}">
        <p14:creationId xmlns:p14="http://schemas.microsoft.com/office/powerpoint/2010/main" val="1196481997"/>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br>
              <a:rPr lang="en-US" b="1" dirty="0"/>
            </a:br>
            <a:r>
              <a:rPr lang="en-US" dirty="0"/>
              <a:t>Agenda 21 - Chapter 4 CHANGING CONSUMPTION PATTERNS</a:t>
            </a:r>
            <a:br>
              <a:rPr lang="it-IT" dirty="0"/>
            </a:br>
            <a:endParaRPr lang="it-IT" dirty="0"/>
          </a:p>
        </p:txBody>
      </p:sp>
      <p:sp>
        <p:nvSpPr>
          <p:cNvPr id="3" name="Segnaposto contenuto 2"/>
          <p:cNvSpPr>
            <a:spLocks noGrp="1"/>
          </p:cNvSpPr>
          <p:nvPr>
            <p:ph idx="1"/>
          </p:nvPr>
        </p:nvSpPr>
        <p:spPr/>
        <p:txBody>
          <a:bodyPr>
            <a:normAutofit fontScale="92500" lnSpcReduction="20000"/>
          </a:bodyPr>
          <a:lstStyle/>
          <a:p>
            <a:r>
              <a:rPr lang="en-US" b="1" dirty="0"/>
              <a:t>PROGRAMME  AREAS</a:t>
            </a:r>
          </a:p>
          <a:p>
            <a:endParaRPr lang="it-IT" dirty="0"/>
          </a:p>
          <a:p>
            <a:pPr lvl="0"/>
            <a:r>
              <a:rPr lang="en-US" b="1" dirty="0"/>
              <a:t>Focusing on unsustainable patterns of production and consumption</a:t>
            </a:r>
          </a:p>
          <a:p>
            <a:pPr lvl="0"/>
            <a:r>
              <a:rPr lang="it-IT" dirty="0" err="1"/>
              <a:t>Objectives</a:t>
            </a:r>
            <a:r>
              <a:rPr lang="it-IT" dirty="0"/>
              <a:t>:</a:t>
            </a:r>
          </a:p>
          <a:p>
            <a:pPr lvl="2"/>
            <a:r>
              <a:rPr lang="en-US" dirty="0"/>
              <a:t>To promote patterns of consumption and production that reduce environmental stress and will meet the basic needs of humanity;</a:t>
            </a:r>
            <a:endParaRPr lang="it-IT" dirty="0"/>
          </a:p>
          <a:p>
            <a:r>
              <a:rPr lang="en-US" dirty="0"/>
              <a:t> </a:t>
            </a:r>
            <a:endParaRPr lang="it-IT" sz="4400" dirty="0"/>
          </a:p>
          <a:p>
            <a:pPr lvl="2"/>
            <a:r>
              <a:rPr lang="en-US" dirty="0"/>
              <a:t>To develop a better understanding of the role of consumption and how to bring about more sustainable consumption patterns.</a:t>
            </a:r>
            <a:endParaRPr lang="it-IT" dirty="0"/>
          </a:p>
          <a:p>
            <a:pPr lvl="0"/>
            <a:endParaRPr lang="it-IT" dirty="0"/>
          </a:p>
          <a:p>
            <a:endParaRPr lang="it-IT" dirty="0"/>
          </a:p>
          <a:p>
            <a:endParaRPr lang="it-IT" dirty="0"/>
          </a:p>
        </p:txBody>
      </p:sp>
    </p:spTree>
    <p:extLst>
      <p:ext uri="{BB962C8B-B14F-4D97-AF65-F5344CB8AC3E}">
        <p14:creationId xmlns:p14="http://schemas.microsoft.com/office/powerpoint/2010/main" val="12040414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br>
              <a:rPr lang="en-US" b="1" dirty="0"/>
            </a:br>
            <a:r>
              <a:rPr lang="en-US" dirty="0"/>
              <a:t>Agenda 21 - Chapter 4 CHANGING CONSUMPTION PATTERNS</a:t>
            </a:r>
            <a:br>
              <a:rPr lang="it-IT" dirty="0"/>
            </a:br>
            <a:endParaRPr lang="it-IT" dirty="0"/>
          </a:p>
        </p:txBody>
      </p:sp>
      <p:sp>
        <p:nvSpPr>
          <p:cNvPr id="3" name="Segnaposto contenuto 2"/>
          <p:cNvSpPr>
            <a:spLocks noGrp="1"/>
          </p:cNvSpPr>
          <p:nvPr>
            <p:ph idx="1"/>
          </p:nvPr>
        </p:nvSpPr>
        <p:spPr/>
        <p:txBody>
          <a:bodyPr>
            <a:normAutofit fontScale="92500" lnSpcReduction="10000"/>
          </a:bodyPr>
          <a:lstStyle/>
          <a:p>
            <a:r>
              <a:rPr lang="en-US" b="1" dirty="0"/>
              <a:t>PROGRAMME  AREAS</a:t>
            </a:r>
          </a:p>
          <a:p>
            <a:pPr lvl="1"/>
            <a:r>
              <a:rPr lang="en-US" dirty="0"/>
              <a:t>Governments, working with appropriate organizations, should strive to meet the following broad objectives:</a:t>
            </a:r>
            <a:endParaRPr lang="it-IT" dirty="0"/>
          </a:p>
          <a:p>
            <a:pPr lvl="2"/>
            <a:r>
              <a:rPr lang="en-US" dirty="0"/>
              <a:t>To promote efficiency in production processes and reduce wasteful consumption in the process of economic growth, taking into account the development needs of developing countries;</a:t>
            </a:r>
            <a:endParaRPr lang="it-IT" dirty="0"/>
          </a:p>
          <a:p>
            <a:r>
              <a:rPr lang="en-US" dirty="0"/>
              <a:t> </a:t>
            </a:r>
            <a:endParaRPr lang="it-IT" sz="4400" dirty="0"/>
          </a:p>
          <a:p>
            <a:pPr lvl="2"/>
            <a:r>
              <a:rPr lang="en-US" dirty="0"/>
              <a:t>To develop a domestic policy framework that will encourage a shift to more sustainable patterns of production and consumption;</a:t>
            </a:r>
            <a:endParaRPr lang="it-IT" dirty="0"/>
          </a:p>
          <a:p>
            <a:endParaRPr lang="en-US" b="1" dirty="0"/>
          </a:p>
          <a:p>
            <a:endParaRPr lang="it-IT" dirty="0"/>
          </a:p>
          <a:p>
            <a:pPr lvl="0"/>
            <a:endParaRPr lang="it-IT" dirty="0"/>
          </a:p>
          <a:p>
            <a:endParaRPr lang="it-IT" dirty="0"/>
          </a:p>
          <a:p>
            <a:endParaRPr lang="it-IT" dirty="0"/>
          </a:p>
        </p:txBody>
      </p:sp>
    </p:spTree>
    <p:extLst>
      <p:ext uri="{BB962C8B-B14F-4D97-AF65-F5344CB8AC3E}">
        <p14:creationId xmlns:p14="http://schemas.microsoft.com/office/powerpoint/2010/main" val="30808868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International Law </a:t>
            </a:r>
            <a:r>
              <a:rPr lang="it-IT" dirty="0" err="1"/>
              <a:t>Sources</a:t>
            </a:r>
            <a:endParaRPr lang="it-IT" dirty="0"/>
          </a:p>
        </p:txBody>
      </p:sp>
      <p:sp>
        <p:nvSpPr>
          <p:cNvPr id="3" name="Segnaposto contenuto 2"/>
          <p:cNvSpPr>
            <a:spLocks noGrp="1"/>
          </p:cNvSpPr>
          <p:nvPr>
            <p:ph idx="1"/>
          </p:nvPr>
        </p:nvSpPr>
        <p:spPr>
          <a:solidFill>
            <a:srgbClr val="CCFFCC"/>
          </a:solidFill>
        </p:spPr>
        <p:txBody>
          <a:bodyPr/>
          <a:lstStyle/>
          <a:p>
            <a:endParaRPr lang="it-IT" dirty="0"/>
          </a:p>
          <a:p>
            <a:r>
              <a:rPr lang="it-IT" dirty="0"/>
              <a:t>International </a:t>
            </a:r>
            <a:r>
              <a:rPr lang="it-IT" dirty="0" err="1"/>
              <a:t>Treaties</a:t>
            </a:r>
            <a:endParaRPr lang="it-IT" dirty="0"/>
          </a:p>
          <a:p>
            <a:r>
              <a:rPr lang="it-IT" dirty="0" err="1"/>
              <a:t>Protocols</a:t>
            </a:r>
            <a:r>
              <a:rPr lang="it-IT" dirty="0"/>
              <a:t> </a:t>
            </a:r>
          </a:p>
          <a:p>
            <a:pPr lvl="1"/>
            <a:r>
              <a:rPr lang="it-IT" dirty="0"/>
              <a:t>e.g. Kyoto </a:t>
            </a:r>
            <a:r>
              <a:rPr lang="it-IT" dirty="0" err="1"/>
              <a:t>Protocol</a:t>
            </a:r>
            <a:r>
              <a:rPr lang="it-IT" dirty="0"/>
              <a:t> on </a:t>
            </a:r>
            <a:r>
              <a:rPr lang="it-IT" dirty="0" err="1"/>
              <a:t>climate</a:t>
            </a:r>
            <a:r>
              <a:rPr lang="it-IT" dirty="0"/>
              <a:t> </a:t>
            </a:r>
            <a:r>
              <a:rPr lang="it-IT" dirty="0" err="1"/>
              <a:t>change</a:t>
            </a:r>
            <a:endParaRPr lang="it-IT" dirty="0"/>
          </a:p>
          <a:p>
            <a:pPr lvl="1"/>
            <a:r>
              <a:rPr lang="it-IT" dirty="0"/>
              <a:t>e.g. Alpine convention </a:t>
            </a:r>
            <a:r>
              <a:rPr lang="it-IT" dirty="0" err="1"/>
              <a:t>protocols</a:t>
            </a:r>
            <a:endParaRPr lang="it-IT" dirty="0"/>
          </a:p>
          <a:p>
            <a:pPr lvl="1"/>
            <a:endParaRPr lang="it-IT" dirty="0"/>
          </a:p>
          <a:p>
            <a:endParaRPr lang="it-IT" dirty="0"/>
          </a:p>
        </p:txBody>
      </p:sp>
    </p:spTree>
    <p:extLst>
      <p:ext uri="{BB962C8B-B14F-4D97-AF65-F5344CB8AC3E}">
        <p14:creationId xmlns:p14="http://schemas.microsoft.com/office/powerpoint/2010/main" val="3365138721"/>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br>
              <a:rPr lang="en-US" b="1" dirty="0"/>
            </a:br>
            <a:r>
              <a:rPr lang="en-US" dirty="0"/>
              <a:t>Agenda 21 - Chapter 4 CHANGING CONSUMPTION PATTERNS</a:t>
            </a:r>
            <a:br>
              <a:rPr lang="it-IT" dirty="0"/>
            </a:br>
            <a:endParaRPr lang="it-IT" dirty="0"/>
          </a:p>
        </p:txBody>
      </p:sp>
      <p:sp>
        <p:nvSpPr>
          <p:cNvPr id="3" name="Segnaposto contenuto 2"/>
          <p:cNvSpPr>
            <a:spLocks noGrp="1"/>
          </p:cNvSpPr>
          <p:nvPr>
            <p:ph idx="1"/>
          </p:nvPr>
        </p:nvSpPr>
        <p:spPr/>
        <p:txBody>
          <a:bodyPr>
            <a:normAutofit fontScale="85000" lnSpcReduction="10000"/>
          </a:bodyPr>
          <a:lstStyle/>
          <a:p>
            <a:r>
              <a:rPr lang="en-US" b="1" dirty="0"/>
              <a:t>ACTIVITIES:</a:t>
            </a:r>
          </a:p>
          <a:p>
            <a:pPr lvl="0"/>
            <a:r>
              <a:rPr lang="en-US" dirty="0"/>
              <a:t>Encouraging greater efficiency in the use of energy and resources</a:t>
            </a:r>
            <a:endParaRPr lang="it-IT" dirty="0"/>
          </a:p>
          <a:p>
            <a:r>
              <a:rPr lang="en-US" dirty="0"/>
              <a:t> </a:t>
            </a:r>
            <a:endParaRPr lang="it-IT" sz="3600" dirty="0"/>
          </a:p>
          <a:p>
            <a:pPr lvl="1"/>
            <a:r>
              <a:rPr lang="en-US" dirty="0"/>
              <a:t>Reducing the amount of energy and materials used per unit in the production of goods and services can contribute both to the alleviation of environmental stress and to greater economic and industrial productivity and competitiveness. Governments, in cooperation with industry, should therefore intensify efforts to use energy and resources in an economically efficient and environmentally sound manner by:</a:t>
            </a:r>
            <a:endParaRPr lang="it-IT" dirty="0"/>
          </a:p>
          <a:p>
            <a:endParaRPr lang="en-US" b="1" dirty="0"/>
          </a:p>
          <a:p>
            <a:pPr lvl="0"/>
            <a:endParaRPr lang="it-IT" dirty="0"/>
          </a:p>
          <a:p>
            <a:endParaRPr lang="it-IT" dirty="0"/>
          </a:p>
          <a:p>
            <a:endParaRPr lang="it-IT" dirty="0"/>
          </a:p>
        </p:txBody>
      </p:sp>
    </p:spTree>
    <p:extLst>
      <p:ext uri="{BB962C8B-B14F-4D97-AF65-F5344CB8AC3E}">
        <p14:creationId xmlns:p14="http://schemas.microsoft.com/office/powerpoint/2010/main" val="3080886808"/>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br>
              <a:rPr lang="en-US" dirty="0"/>
            </a:br>
            <a:r>
              <a:rPr lang="en-US" dirty="0"/>
              <a:t>Agenda 21 - Chapter 4 CHANGING CONSUMPTION PATTERNS</a:t>
            </a:r>
            <a:br>
              <a:rPr lang="it-IT" dirty="0"/>
            </a:br>
            <a:endParaRPr lang="it-IT" dirty="0"/>
          </a:p>
        </p:txBody>
      </p:sp>
      <p:sp>
        <p:nvSpPr>
          <p:cNvPr id="3" name="Segnaposto contenuto 2"/>
          <p:cNvSpPr>
            <a:spLocks noGrp="1"/>
          </p:cNvSpPr>
          <p:nvPr>
            <p:ph idx="1"/>
          </p:nvPr>
        </p:nvSpPr>
        <p:spPr/>
        <p:txBody>
          <a:bodyPr>
            <a:normAutofit fontScale="77500" lnSpcReduction="20000"/>
          </a:bodyPr>
          <a:lstStyle/>
          <a:p>
            <a:pPr lvl="2"/>
            <a:r>
              <a:rPr lang="en-US" dirty="0"/>
              <a:t>Encouraging the dissemination of existing environmentally sound technologies;</a:t>
            </a:r>
            <a:endParaRPr lang="it-IT" dirty="0"/>
          </a:p>
          <a:p>
            <a:r>
              <a:rPr lang="en-US" dirty="0"/>
              <a:t> </a:t>
            </a:r>
            <a:endParaRPr lang="it-IT" sz="4400" dirty="0"/>
          </a:p>
          <a:p>
            <a:pPr lvl="2"/>
            <a:r>
              <a:rPr lang="en-US" dirty="0"/>
              <a:t>Promoting research and development in environmentally sound technologies;</a:t>
            </a:r>
            <a:endParaRPr lang="it-IT" dirty="0"/>
          </a:p>
          <a:p>
            <a:r>
              <a:rPr lang="en-US" dirty="0"/>
              <a:t> </a:t>
            </a:r>
            <a:endParaRPr lang="it-IT" sz="4400" dirty="0"/>
          </a:p>
          <a:p>
            <a:pPr lvl="2"/>
            <a:r>
              <a:rPr lang="en-US" dirty="0"/>
              <a:t>Assisting developing countries to use these technologies efficiently and to develop technologies suited to their particular circumstances;</a:t>
            </a:r>
            <a:endParaRPr lang="it-IT" dirty="0"/>
          </a:p>
          <a:p>
            <a:r>
              <a:rPr lang="en-US" dirty="0"/>
              <a:t> </a:t>
            </a:r>
            <a:endParaRPr lang="it-IT" sz="4400" dirty="0"/>
          </a:p>
          <a:p>
            <a:pPr lvl="2"/>
            <a:r>
              <a:rPr lang="en-US" dirty="0"/>
              <a:t>Encouraging the environmentally sound use of new and renewable sources of energy;</a:t>
            </a:r>
            <a:endParaRPr lang="it-IT" dirty="0"/>
          </a:p>
          <a:p>
            <a:r>
              <a:rPr lang="en-US" dirty="0"/>
              <a:t> </a:t>
            </a:r>
            <a:endParaRPr lang="it-IT" sz="4400" dirty="0"/>
          </a:p>
          <a:p>
            <a:pPr lvl="2"/>
            <a:r>
              <a:rPr lang="en-US" dirty="0"/>
              <a:t>Encouraging the environmentally sound and sustainable use of renewable natural resources.</a:t>
            </a:r>
            <a:endParaRPr lang="it-IT" dirty="0"/>
          </a:p>
          <a:p>
            <a:endParaRPr lang="it-IT" dirty="0"/>
          </a:p>
        </p:txBody>
      </p:sp>
    </p:spTree>
    <p:extLst>
      <p:ext uri="{BB962C8B-B14F-4D97-AF65-F5344CB8AC3E}">
        <p14:creationId xmlns:p14="http://schemas.microsoft.com/office/powerpoint/2010/main" val="1607120030"/>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br>
              <a:rPr lang="en-US" dirty="0"/>
            </a:br>
            <a:r>
              <a:rPr lang="en-US" dirty="0"/>
              <a:t>Agenda 21 - Chapter 4 CHANGING CONSUMPTION PATTERNS</a:t>
            </a:r>
            <a:br>
              <a:rPr lang="it-IT" dirty="0"/>
            </a:br>
            <a:endParaRPr lang="it-IT" dirty="0"/>
          </a:p>
        </p:txBody>
      </p:sp>
      <p:sp>
        <p:nvSpPr>
          <p:cNvPr id="3" name="Segnaposto contenuto 2"/>
          <p:cNvSpPr>
            <a:spLocks noGrp="1"/>
          </p:cNvSpPr>
          <p:nvPr>
            <p:ph idx="1"/>
          </p:nvPr>
        </p:nvSpPr>
        <p:spPr/>
        <p:txBody>
          <a:bodyPr>
            <a:normAutofit/>
          </a:bodyPr>
          <a:lstStyle/>
          <a:p>
            <a:pPr lvl="2"/>
            <a:endParaRPr lang="de-DE" dirty="0"/>
          </a:p>
          <a:p>
            <a:pPr lvl="2"/>
            <a:r>
              <a:rPr lang="de-DE" dirty="0" err="1"/>
              <a:t>Minimizing</a:t>
            </a:r>
            <a:r>
              <a:rPr lang="de-DE" dirty="0"/>
              <a:t> </a:t>
            </a:r>
            <a:r>
              <a:rPr lang="de-DE" dirty="0" err="1"/>
              <a:t>the</a:t>
            </a:r>
            <a:r>
              <a:rPr lang="de-DE" dirty="0"/>
              <a:t> </a:t>
            </a:r>
            <a:r>
              <a:rPr lang="de-DE" dirty="0" err="1"/>
              <a:t>generation</a:t>
            </a:r>
            <a:r>
              <a:rPr lang="de-DE" dirty="0"/>
              <a:t> </a:t>
            </a:r>
            <a:r>
              <a:rPr lang="de-DE" dirty="0" err="1"/>
              <a:t>of</a:t>
            </a:r>
            <a:r>
              <a:rPr lang="de-DE" dirty="0"/>
              <a:t> </a:t>
            </a:r>
            <a:r>
              <a:rPr lang="de-DE" dirty="0" err="1"/>
              <a:t>waste</a:t>
            </a:r>
            <a:endParaRPr lang="it-IT" dirty="0"/>
          </a:p>
          <a:p>
            <a:pPr lvl="3"/>
            <a:r>
              <a:rPr lang="en-US" dirty="0"/>
              <a:t>Encouraging recycling in industrial processes and at the consumed level;</a:t>
            </a:r>
            <a:endParaRPr lang="it-IT" dirty="0"/>
          </a:p>
          <a:p>
            <a:r>
              <a:rPr lang="en-US" dirty="0"/>
              <a:t> </a:t>
            </a:r>
            <a:endParaRPr lang="it-IT" sz="4400" dirty="0"/>
          </a:p>
          <a:p>
            <a:pPr lvl="3"/>
            <a:r>
              <a:rPr lang="en-US" dirty="0"/>
              <a:t>Reducing wasteful packaging of products;</a:t>
            </a:r>
            <a:endParaRPr lang="it-IT" dirty="0"/>
          </a:p>
          <a:p>
            <a:r>
              <a:rPr lang="en-US" dirty="0"/>
              <a:t> </a:t>
            </a:r>
            <a:endParaRPr lang="it-IT" sz="4400" dirty="0"/>
          </a:p>
          <a:p>
            <a:pPr lvl="3"/>
            <a:r>
              <a:rPr lang="en-US" dirty="0"/>
              <a:t>Encouraging the introduction of more environmentally sound products.</a:t>
            </a:r>
            <a:endParaRPr lang="it-IT" dirty="0"/>
          </a:p>
          <a:p>
            <a:endParaRPr lang="it-IT" dirty="0"/>
          </a:p>
        </p:txBody>
      </p:sp>
    </p:spTree>
    <p:extLst>
      <p:ext uri="{BB962C8B-B14F-4D97-AF65-F5344CB8AC3E}">
        <p14:creationId xmlns:p14="http://schemas.microsoft.com/office/powerpoint/2010/main" val="1428871334"/>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A62985E-CBE2-2646-8066-625BD9201783}"/>
              </a:ext>
            </a:extLst>
          </p:cNvPr>
          <p:cNvSpPr>
            <a:spLocks noGrp="1"/>
          </p:cNvSpPr>
          <p:nvPr>
            <p:ph type="title"/>
          </p:nvPr>
        </p:nvSpPr>
        <p:spPr/>
        <p:txBody>
          <a:bodyPr/>
          <a:lstStyle/>
          <a:p>
            <a:r>
              <a:rPr lang="it-IT" dirty="0"/>
              <a:t>Conference of </a:t>
            </a:r>
            <a:r>
              <a:rPr lang="it-IT" dirty="0" err="1"/>
              <a:t>Joannesburg</a:t>
            </a:r>
            <a:r>
              <a:rPr lang="it-IT" dirty="0"/>
              <a:t> 2002</a:t>
            </a:r>
          </a:p>
        </p:txBody>
      </p:sp>
      <p:sp>
        <p:nvSpPr>
          <p:cNvPr id="3" name="Segnaposto contenuto 2">
            <a:extLst>
              <a:ext uri="{FF2B5EF4-FFF2-40B4-BE49-F238E27FC236}">
                <a16:creationId xmlns:a16="http://schemas.microsoft.com/office/drawing/2014/main" id="{65DBCF50-B979-D644-B7E1-0C9DA3F3942A}"/>
              </a:ext>
            </a:extLst>
          </p:cNvPr>
          <p:cNvSpPr>
            <a:spLocks noGrp="1"/>
          </p:cNvSpPr>
          <p:nvPr>
            <p:ph idx="1"/>
          </p:nvPr>
        </p:nvSpPr>
        <p:spPr/>
        <p:txBody>
          <a:bodyPr/>
          <a:lstStyle/>
          <a:p>
            <a:r>
              <a:rPr lang="it-IT" dirty="0"/>
              <a:t>UE </a:t>
            </a:r>
            <a:r>
              <a:rPr lang="it-IT" dirty="0" err="1"/>
              <a:t>Resolution</a:t>
            </a:r>
            <a:r>
              <a:rPr lang="it-IT" dirty="0"/>
              <a:t> 55/1999: </a:t>
            </a:r>
            <a:r>
              <a:rPr lang="it-IT" dirty="0" err="1"/>
              <a:t>Revision</a:t>
            </a:r>
            <a:r>
              <a:rPr lang="it-IT" dirty="0"/>
              <a:t> of the Rio </a:t>
            </a:r>
            <a:r>
              <a:rPr lang="it-IT" dirty="0" err="1"/>
              <a:t>achievements</a:t>
            </a:r>
            <a:endParaRPr lang="it-IT" dirty="0"/>
          </a:p>
          <a:p>
            <a:endParaRPr lang="it-IT" dirty="0"/>
          </a:p>
          <a:p>
            <a:r>
              <a:rPr lang="it-IT" dirty="0"/>
              <a:t>26 August – 4 </a:t>
            </a:r>
            <a:r>
              <a:rPr lang="it-IT" dirty="0" err="1"/>
              <a:t>September</a:t>
            </a:r>
            <a:r>
              <a:rPr lang="it-IT" dirty="0"/>
              <a:t> 2002: World Summit on </a:t>
            </a:r>
            <a:r>
              <a:rPr lang="it-IT" dirty="0" err="1"/>
              <a:t>Sustainable</a:t>
            </a:r>
            <a:r>
              <a:rPr lang="it-IT" dirty="0"/>
              <a:t> Development: for the </a:t>
            </a:r>
            <a:r>
              <a:rPr lang="it-IT" dirty="0" err="1"/>
              <a:t>implementation</a:t>
            </a:r>
            <a:r>
              <a:rPr lang="it-IT" dirty="0"/>
              <a:t> of Agenda 21</a:t>
            </a:r>
          </a:p>
        </p:txBody>
      </p:sp>
    </p:spTree>
    <p:extLst>
      <p:ext uri="{BB962C8B-B14F-4D97-AF65-F5344CB8AC3E}">
        <p14:creationId xmlns:p14="http://schemas.microsoft.com/office/powerpoint/2010/main" val="155879318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A62985E-CBE2-2646-8066-625BD9201783}"/>
              </a:ext>
            </a:extLst>
          </p:cNvPr>
          <p:cNvSpPr>
            <a:spLocks noGrp="1"/>
          </p:cNvSpPr>
          <p:nvPr>
            <p:ph type="title"/>
          </p:nvPr>
        </p:nvSpPr>
        <p:spPr/>
        <p:txBody>
          <a:bodyPr/>
          <a:lstStyle/>
          <a:p>
            <a:r>
              <a:rPr lang="it-IT" dirty="0"/>
              <a:t>Conference of </a:t>
            </a:r>
            <a:r>
              <a:rPr lang="it-IT" dirty="0" err="1"/>
              <a:t>Joannesburg</a:t>
            </a:r>
            <a:r>
              <a:rPr lang="it-IT" dirty="0"/>
              <a:t> 2002</a:t>
            </a:r>
          </a:p>
        </p:txBody>
      </p:sp>
      <p:sp>
        <p:nvSpPr>
          <p:cNvPr id="3" name="Segnaposto contenuto 2">
            <a:extLst>
              <a:ext uri="{FF2B5EF4-FFF2-40B4-BE49-F238E27FC236}">
                <a16:creationId xmlns:a16="http://schemas.microsoft.com/office/drawing/2014/main" id="{65DBCF50-B979-D644-B7E1-0C9DA3F3942A}"/>
              </a:ext>
            </a:extLst>
          </p:cNvPr>
          <p:cNvSpPr>
            <a:spLocks noGrp="1"/>
          </p:cNvSpPr>
          <p:nvPr>
            <p:ph idx="1"/>
          </p:nvPr>
        </p:nvSpPr>
        <p:spPr/>
        <p:txBody>
          <a:bodyPr/>
          <a:lstStyle/>
          <a:p>
            <a:r>
              <a:rPr lang="it-IT" dirty="0" err="1"/>
              <a:t>Outputs</a:t>
            </a:r>
            <a:r>
              <a:rPr lang="it-IT" dirty="0"/>
              <a:t>:</a:t>
            </a:r>
          </a:p>
          <a:p>
            <a:pPr lvl="1"/>
            <a:r>
              <a:rPr lang="it-IT" dirty="0"/>
              <a:t>Johannesburg </a:t>
            </a:r>
            <a:r>
              <a:rPr lang="it-IT" dirty="0" err="1"/>
              <a:t>Declaration</a:t>
            </a:r>
            <a:r>
              <a:rPr lang="it-IT" dirty="0"/>
              <a:t> on </a:t>
            </a:r>
            <a:r>
              <a:rPr lang="it-IT" dirty="0" err="1"/>
              <a:t>Sustainable</a:t>
            </a:r>
            <a:r>
              <a:rPr lang="it-IT" dirty="0"/>
              <a:t> </a:t>
            </a:r>
            <a:r>
              <a:rPr lang="it-IT" dirty="0" err="1"/>
              <a:t>Deveolpment</a:t>
            </a:r>
            <a:endParaRPr lang="it-IT" dirty="0"/>
          </a:p>
          <a:p>
            <a:pPr lvl="1"/>
            <a:r>
              <a:rPr lang="it-IT" dirty="0"/>
              <a:t>Plan of </a:t>
            </a:r>
            <a:r>
              <a:rPr lang="it-IT" dirty="0" err="1"/>
              <a:t>Implementation</a:t>
            </a:r>
            <a:r>
              <a:rPr lang="it-IT" dirty="0"/>
              <a:t> (c.d. Soft Law)</a:t>
            </a:r>
          </a:p>
        </p:txBody>
      </p:sp>
    </p:spTree>
    <p:extLst>
      <p:ext uri="{BB962C8B-B14F-4D97-AF65-F5344CB8AC3E}">
        <p14:creationId xmlns:p14="http://schemas.microsoft.com/office/powerpoint/2010/main" val="188915343"/>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A62985E-CBE2-2646-8066-625BD9201783}"/>
              </a:ext>
            </a:extLst>
          </p:cNvPr>
          <p:cNvSpPr>
            <a:spLocks noGrp="1"/>
          </p:cNvSpPr>
          <p:nvPr>
            <p:ph type="title"/>
          </p:nvPr>
        </p:nvSpPr>
        <p:spPr/>
        <p:txBody>
          <a:bodyPr/>
          <a:lstStyle/>
          <a:p>
            <a:r>
              <a:rPr lang="it-IT" dirty="0"/>
              <a:t>Conference of </a:t>
            </a:r>
            <a:r>
              <a:rPr lang="it-IT" dirty="0" err="1"/>
              <a:t>Joannesburg</a:t>
            </a:r>
            <a:r>
              <a:rPr lang="it-IT" dirty="0"/>
              <a:t> 2002</a:t>
            </a:r>
          </a:p>
        </p:txBody>
      </p:sp>
      <p:sp>
        <p:nvSpPr>
          <p:cNvPr id="3" name="Segnaposto contenuto 2">
            <a:extLst>
              <a:ext uri="{FF2B5EF4-FFF2-40B4-BE49-F238E27FC236}">
                <a16:creationId xmlns:a16="http://schemas.microsoft.com/office/drawing/2014/main" id="{65DBCF50-B979-D644-B7E1-0C9DA3F3942A}"/>
              </a:ext>
            </a:extLst>
          </p:cNvPr>
          <p:cNvSpPr>
            <a:spLocks noGrp="1"/>
          </p:cNvSpPr>
          <p:nvPr>
            <p:ph idx="1"/>
          </p:nvPr>
        </p:nvSpPr>
        <p:spPr/>
        <p:txBody>
          <a:bodyPr/>
          <a:lstStyle/>
          <a:p>
            <a:r>
              <a:rPr lang="it-IT" dirty="0"/>
              <a:t>Plan on </a:t>
            </a:r>
            <a:r>
              <a:rPr lang="it-IT" dirty="0" err="1"/>
              <a:t>implementation</a:t>
            </a:r>
            <a:r>
              <a:rPr lang="it-IT" dirty="0"/>
              <a:t>:</a:t>
            </a:r>
          </a:p>
          <a:p>
            <a:pPr lvl="1"/>
            <a:r>
              <a:rPr lang="it-IT" dirty="0"/>
              <a:t>Full </a:t>
            </a:r>
            <a:r>
              <a:rPr lang="it-IT" dirty="0" err="1"/>
              <a:t>implementation</a:t>
            </a:r>
            <a:r>
              <a:rPr lang="it-IT" dirty="0"/>
              <a:t> of Rio Conference 1992 and of Agenda 21</a:t>
            </a:r>
          </a:p>
          <a:p>
            <a:pPr lvl="1"/>
            <a:r>
              <a:rPr lang="it-IT" dirty="0" err="1"/>
              <a:t>United</a:t>
            </a:r>
            <a:r>
              <a:rPr lang="it-IT" dirty="0"/>
              <a:t> Nations Millennium </a:t>
            </a:r>
            <a:r>
              <a:rPr lang="it-IT" dirty="0" err="1"/>
              <a:t>Declaration</a:t>
            </a:r>
            <a:r>
              <a:rPr lang="it-IT" dirty="0"/>
              <a:t>, </a:t>
            </a:r>
            <a:r>
              <a:rPr lang="it-IT" dirty="0" err="1"/>
              <a:t>containing</a:t>
            </a:r>
            <a:r>
              <a:rPr lang="it-IT" dirty="0"/>
              <a:t> the Millennium Development </a:t>
            </a:r>
            <a:r>
              <a:rPr lang="it-IT" dirty="0" err="1"/>
              <a:t>Goals</a:t>
            </a:r>
            <a:r>
              <a:rPr lang="it-IT" dirty="0"/>
              <a:t>, </a:t>
            </a:r>
            <a:r>
              <a:rPr lang="it-IT" dirty="0" err="1"/>
              <a:t>concerning</a:t>
            </a:r>
            <a:r>
              <a:rPr lang="it-IT" dirty="0"/>
              <a:t>: </a:t>
            </a:r>
            <a:r>
              <a:rPr lang="it-IT" dirty="0" err="1"/>
              <a:t>poverty</a:t>
            </a:r>
            <a:r>
              <a:rPr lang="it-IT" dirty="0"/>
              <a:t>, </a:t>
            </a:r>
            <a:r>
              <a:rPr lang="it-IT" dirty="0" err="1"/>
              <a:t>education</a:t>
            </a:r>
            <a:r>
              <a:rPr lang="it-IT" dirty="0"/>
              <a:t>, gender </a:t>
            </a:r>
            <a:r>
              <a:rPr lang="it-IT" dirty="0" err="1"/>
              <a:t>equality</a:t>
            </a:r>
            <a:r>
              <a:rPr lang="it-IT" dirty="0"/>
              <a:t>, </a:t>
            </a:r>
            <a:r>
              <a:rPr lang="it-IT" dirty="0" err="1"/>
              <a:t>child</a:t>
            </a:r>
            <a:r>
              <a:rPr lang="it-IT" dirty="0"/>
              <a:t> </a:t>
            </a:r>
            <a:r>
              <a:rPr lang="it-IT" dirty="0" err="1"/>
              <a:t>death</a:t>
            </a:r>
            <a:r>
              <a:rPr lang="it-IT" dirty="0"/>
              <a:t> rate, HIV, </a:t>
            </a:r>
            <a:r>
              <a:rPr lang="it-IT" dirty="0" err="1"/>
              <a:t>environmental</a:t>
            </a:r>
            <a:r>
              <a:rPr lang="it-IT" dirty="0"/>
              <a:t> </a:t>
            </a:r>
            <a:r>
              <a:rPr lang="it-IT" dirty="0" err="1"/>
              <a:t>sustainability</a:t>
            </a:r>
            <a:r>
              <a:rPr lang="it-IT" dirty="0"/>
              <a:t>, global </a:t>
            </a:r>
            <a:r>
              <a:rPr lang="it-IT" dirty="0" err="1"/>
              <a:t>cooperation</a:t>
            </a:r>
            <a:r>
              <a:rPr lang="it-IT" dirty="0"/>
              <a:t>.</a:t>
            </a:r>
          </a:p>
        </p:txBody>
      </p:sp>
    </p:spTree>
    <p:extLst>
      <p:ext uri="{BB962C8B-B14F-4D97-AF65-F5344CB8AC3E}">
        <p14:creationId xmlns:p14="http://schemas.microsoft.com/office/powerpoint/2010/main" val="1874665523"/>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AAF4C05-440B-D64B-A713-7B0EAD7D7F75}"/>
              </a:ext>
            </a:extLst>
          </p:cNvPr>
          <p:cNvSpPr>
            <a:spLocks noGrp="1"/>
          </p:cNvSpPr>
          <p:nvPr>
            <p:ph type="title"/>
          </p:nvPr>
        </p:nvSpPr>
        <p:spPr/>
        <p:txBody>
          <a:bodyPr>
            <a:normAutofit fontScale="90000"/>
          </a:bodyPr>
          <a:lstStyle/>
          <a:p>
            <a:r>
              <a:rPr lang="it-IT" dirty="0"/>
              <a:t>Millennium Development </a:t>
            </a:r>
            <a:br>
              <a:rPr lang="it-IT" dirty="0"/>
            </a:br>
            <a:r>
              <a:rPr lang="it-IT" dirty="0" err="1"/>
              <a:t>Goals</a:t>
            </a:r>
            <a:r>
              <a:rPr lang="it-IT" dirty="0"/>
              <a:t> Report 2015</a:t>
            </a:r>
          </a:p>
        </p:txBody>
      </p:sp>
      <p:sp>
        <p:nvSpPr>
          <p:cNvPr id="3" name="Segnaposto contenuto 2">
            <a:extLst>
              <a:ext uri="{FF2B5EF4-FFF2-40B4-BE49-F238E27FC236}">
                <a16:creationId xmlns:a16="http://schemas.microsoft.com/office/drawing/2014/main" id="{FAA8E4D0-34F6-D546-96D6-88F844D60A4B}"/>
              </a:ext>
            </a:extLst>
          </p:cNvPr>
          <p:cNvSpPr>
            <a:spLocks noGrp="1"/>
          </p:cNvSpPr>
          <p:nvPr>
            <p:ph idx="1"/>
          </p:nvPr>
        </p:nvSpPr>
        <p:spPr/>
        <p:txBody>
          <a:bodyPr/>
          <a:lstStyle/>
          <a:p>
            <a:endParaRPr lang="it-IT" dirty="0"/>
          </a:p>
          <a:p>
            <a:r>
              <a:rPr lang="it-IT" dirty="0"/>
              <a:t>Global </a:t>
            </a:r>
            <a:r>
              <a:rPr lang="it-IT" dirty="0" err="1"/>
              <a:t>assessment</a:t>
            </a:r>
            <a:r>
              <a:rPr lang="it-IT" dirty="0"/>
              <a:t> of the </a:t>
            </a:r>
            <a:r>
              <a:rPr lang="it-IT" dirty="0" err="1"/>
              <a:t>achievements</a:t>
            </a:r>
            <a:r>
              <a:rPr lang="it-IT" dirty="0"/>
              <a:t>:</a:t>
            </a:r>
          </a:p>
          <a:p>
            <a:pPr lvl="1"/>
            <a:r>
              <a:rPr lang="it-IT" dirty="0" err="1"/>
              <a:t>Progresses</a:t>
            </a:r>
            <a:endParaRPr lang="it-IT" dirty="0"/>
          </a:p>
          <a:p>
            <a:pPr lvl="1"/>
            <a:r>
              <a:rPr lang="it-IT" dirty="0" err="1"/>
              <a:t>But</a:t>
            </a:r>
            <a:r>
              <a:rPr lang="it-IT" dirty="0"/>
              <a:t> </a:t>
            </a:r>
            <a:r>
              <a:rPr lang="it-IT" dirty="0" err="1"/>
              <a:t>inequality</a:t>
            </a:r>
            <a:r>
              <a:rPr lang="it-IT" dirty="0"/>
              <a:t> </a:t>
            </a:r>
            <a:r>
              <a:rPr lang="it-IT" dirty="0" err="1"/>
              <a:t>between</a:t>
            </a:r>
            <a:r>
              <a:rPr lang="it-IT" dirty="0"/>
              <a:t> the </a:t>
            </a:r>
            <a:r>
              <a:rPr lang="it-IT" dirty="0" err="1"/>
              <a:t>regions</a:t>
            </a:r>
            <a:r>
              <a:rPr lang="it-IT" dirty="0"/>
              <a:t> (</a:t>
            </a:r>
            <a:r>
              <a:rPr lang="it-IT" dirty="0" err="1"/>
              <a:t>still</a:t>
            </a:r>
            <a:r>
              <a:rPr lang="it-IT" dirty="0"/>
              <a:t> 800 </a:t>
            </a:r>
            <a:r>
              <a:rPr lang="it-IT" dirty="0" err="1"/>
              <a:t>millions</a:t>
            </a:r>
            <a:r>
              <a:rPr lang="it-IT" dirty="0"/>
              <a:t> of </a:t>
            </a:r>
            <a:r>
              <a:rPr lang="it-IT" dirty="0" err="1"/>
              <a:t>people</a:t>
            </a:r>
            <a:r>
              <a:rPr lang="it-IT" dirty="0"/>
              <a:t> in a situation of </a:t>
            </a:r>
            <a:r>
              <a:rPr lang="it-IT" dirty="0" err="1"/>
              <a:t>extreme</a:t>
            </a:r>
            <a:r>
              <a:rPr lang="it-IT" dirty="0"/>
              <a:t> </a:t>
            </a:r>
            <a:r>
              <a:rPr lang="it-IT" dirty="0" err="1"/>
              <a:t>poverty</a:t>
            </a:r>
            <a:r>
              <a:rPr lang="it-IT" dirty="0"/>
              <a:t> and </a:t>
            </a:r>
            <a:r>
              <a:rPr lang="it-IT" dirty="0" err="1"/>
              <a:t>hunger</a:t>
            </a:r>
            <a:r>
              <a:rPr lang="it-IT" dirty="0"/>
              <a:t>); CO2 </a:t>
            </a:r>
            <a:r>
              <a:rPr lang="it-IT" dirty="0" err="1"/>
              <a:t>emission</a:t>
            </a:r>
            <a:r>
              <a:rPr lang="it-IT" dirty="0"/>
              <a:t>; water </a:t>
            </a:r>
            <a:r>
              <a:rPr lang="it-IT" dirty="0" err="1"/>
              <a:t>scarcity</a:t>
            </a:r>
            <a:r>
              <a:rPr lang="it-IT" dirty="0"/>
              <a:t>.</a:t>
            </a:r>
          </a:p>
        </p:txBody>
      </p:sp>
    </p:spTree>
    <p:extLst>
      <p:ext uri="{BB962C8B-B14F-4D97-AF65-F5344CB8AC3E}">
        <p14:creationId xmlns:p14="http://schemas.microsoft.com/office/powerpoint/2010/main" val="3893051710"/>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FD69BA-EFA6-B24A-B7EB-AF4EC4BB6A44}"/>
              </a:ext>
            </a:extLst>
          </p:cNvPr>
          <p:cNvSpPr>
            <a:spLocks noGrp="1"/>
          </p:cNvSpPr>
          <p:nvPr>
            <p:ph type="title"/>
          </p:nvPr>
        </p:nvSpPr>
        <p:spPr/>
        <p:txBody>
          <a:bodyPr/>
          <a:lstStyle/>
          <a:p>
            <a:r>
              <a:rPr lang="it-IT" dirty="0"/>
              <a:t>Agenda 2030</a:t>
            </a:r>
          </a:p>
        </p:txBody>
      </p:sp>
      <p:sp>
        <p:nvSpPr>
          <p:cNvPr id="3" name="Segnaposto contenuto 2">
            <a:extLst>
              <a:ext uri="{FF2B5EF4-FFF2-40B4-BE49-F238E27FC236}">
                <a16:creationId xmlns:a16="http://schemas.microsoft.com/office/drawing/2014/main" id="{AD81673B-C205-8640-B2BF-02CE9B21E038}"/>
              </a:ext>
            </a:extLst>
          </p:cNvPr>
          <p:cNvSpPr>
            <a:spLocks noGrp="1"/>
          </p:cNvSpPr>
          <p:nvPr>
            <p:ph idx="1"/>
          </p:nvPr>
        </p:nvSpPr>
        <p:spPr/>
        <p:txBody>
          <a:bodyPr/>
          <a:lstStyle/>
          <a:p>
            <a:r>
              <a:rPr lang="it-IT" dirty="0"/>
              <a:t>Agenda 2030 </a:t>
            </a:r>
            <a:r>
              <a:rPr lang="it-IT" dirty="0" err="1"/>
              <a:t>Transforming</a:t>
            </a:r>
            <a:r>
              <a:rPr lang="it-IT" dirty="0"/>
              <a:t> </a:t>
            </a:r>
            <a:r>
              <a:rPr lang="it-IT" dirty="0" err="1"/>
              <a:t>Our</a:t>
            </a:r>
            <a:r>
              <a:rPr lang="it-IT" dirty="0"/>
              <a:t> World: the 2030 Agenda for </a:t>
            </a:r>
            <a:r>
              <a:rPr lang="it-IT" dirty="0" err="1"/>
              <a:t>Sustainable</a:t>
            </a:r>
            <a:r>
              <a:rPr lang="it-IT" dirty="0"/>
              <a:t> Development, </a:t>
            </a:r>
            <a:r>
              <a:rPr lang="it-IT" dirty="0" err="1"/>
              <a:t>adopted</a:t>
            </a:r>
            <a:r>
              <a:rPr lang="it-IT" dirty="0"/>
              <a:t> by the General Assembly of the </a:t>
            </a:r>
            <a:r>
              <a:rPr lang="it-IT" dirty="0" err="1"/>
              <a:t>United</a:t>
            </a:r>
            <a:r>
              <a:rPr lang="it-IT" dirty="0"/>
              <a:t> Nations (25-27 </a:t>
            </a:r>
            <a:r>
              <a:rPr lang="it-IT" dirty="0" err="1"/>
              <a:t>September</a:t>
            </a:r>
            <a:r>
              <a:rPr lang="it-IT" dirty="0"/>
              <a:t> 2015): </a:t>
            </a:r>
            <a:r>
              <a:rPr lang="it-IT" b="1" dirty="0"/>
              <a:t>17 new </a:t>
            </a:r>
            <a:r>
              <a:rPr lang="it-IT" b="1" dirty="0" err="1"/>
              <a:t>Sustainable</a:t>
            </a:r>
            <a:r>
              <a:rPr lang="it-IT" b="1" dirty="0"/>
              <a:t> Development </a:t>
            </a:r>
            <a:r>
              <a:rPr lang="it-IT" b="1" dirty="0" err="1"/>
              <a:t>Goals</a:t>
            </a:r>
            <a:endParaRPr lang="it-IT" b="1" dirty="0"/>
          </a:p>
        </p:txBody>
      </p:sp>
    </p:spTree>
    <p:extLst>
      <p:ext uri="{BB962C8B-B14F-4D97-AF65-F5344CB8AC3E}">
        <p14:creationId xmlns:p14="http://schemas.microsoft.com/office/powerpoint/2010/main" val="1186637908"/>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1406501"/>
            <a:ext cx="7772400" cy="1848414"/>
          </a:xfrm>
        </p:spPr>
        <p:txBody>
          <a:bodyPr>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br>
              <a:rPr lang="it-IT" b="1" dirty="0">
                <a:ln/>
                <a:solidFill>
                  <a:srgbClr val="008000"/>
                </a:solidFill>
              </a:rPr>
            </a:br>
            <a:r>
              <a:rPr lang="it-IT" b="1" dirty="0">
                <a:ln/>
                <a:solidFill>
                  <a:srgbClr val="008000"/>
                </a:solidFill>
              </a:rPr>
              <a:t>COURSE OF ENVIRONMENTAL LAW</a:t>
            </a:r>
            <a:br>
              <a:rPr lang="it-IT" b="1" dirty="0">
                <a:ln/>
                <a:solidFill>
                  <a:srgbClr val="008000"/>
                </a:solidFill>
              </a:rPr>
            </a:br>
            <a:r>
              <a:rPr lang="it-IT" b="1" dirty="0">
                <a:ln/>
                <a:solidFill>
                  <a:srgbClr val="008000"/>
                </a:solidFill>
              </a:rPr>
              <a:t>and </a:t>
            </a:r>
            <a:br>
              <a:rPr lang="it-IT" b="1" dirty="0">
                <a:ln/>
                <a:solidFill>
                  <a:srgbClr val="008000"/>
                </a:solidFill>
              </a:rPr>
            </a:br>
            <a:r>
              <a:rPr lang="it-IT" b="1" dirty="0">
                <a:ln/>
                <a:solidFill>
                  <a:srgbClr val="008000"/>
                </a:solidFill>
              </a:rPr>
              <a:t>INTELLECTUAL PROPERTY RIGHTS</a:t>
            </a:r>
            <a:br>
              <a:rPr lang="it-IT" b="1" dirty="0">
                <a:ln/>
                <a:solidFill>
                  <a:srgbClr val="008000"/>
                </a:solidFill>
              </a:rPr>
            </a:br>
            <a:r>
              <a:rPr lang="it-IT" b="1" dirty="0">
                <a:ln/>
                <a:solidFill>
                  <a:srgbClr val="008000"/>
                </a:solidFill>
              </a:rPr>
              <a:t>2019/2020</a:t>
            </a:r>
            <a:br>
              <a:rPr lang="it-IT" b="1" dirty="0">
                <a:ln/>
                <a:solidFill>
                  <a:schemeClr val="accent3"/>
                </a:solidFill>
              </a:rPr>
            </a:br>
            <a:r>
              <a:rPr lang="it-IT" b="1" dirty="0">
                <a:ln/>
                <a:solidFill>
                  <a:schemeClr val="accent3"/>
                </a:solidFill>
              </a:rPr>
              <a:t>10 March 2020 – Part 1</a:t>
            </a:r>
            <a:br>
              <a:rPr lang="it-IT" b="1" dirty="0">
                <a:ln/>
                <a:solidFill>
                  <a:schemeClr val="accent3"/>
                </a:solidFill>
              </a:rPr>
            </a:br>
            <a:br>
              <a:rPr lang="it-IT" b="1" dirty="0">
                <a:ln/>
                <a:solidFill>
                  <a:schemeClr val="accent3"/>
                </a:solidFill>
              </a:rPr>
            </a:br>
            <a:endParaRPr lang="it-IT" b="1" dirty="0">
              <a:ln/>
              <a:solidFill>
                <a:schemeClr val="accent3"/>
              </a:solidFill>
            </a:endParaRPr>
          </a:p>
        </p:txBody>
      </p:sp>
      <p:sp>
        <p:nvSpPr>
          <p:cNvPr id="3" name="Sottotitolo 2"/>
          <p:cNvSpPr>
            <a:spLocks noGrp="1"/>
          </p:cNvSpPr>
          <p:nvPr>
            <p:ph type="subTitle" idx="1"/>
          </p:nvPr>
        </p:nvSpPr>
        <p:spPr>
          <a:xfrm>
            <a:off x="1371600" y="4140679"/>
            <a:ext cx="6400800" cy="2369151"/>
          </a:xfrm>
        </p:spPr>
        <p:txBody>
          <a:bodyPr>
            <a:normAutofit fontScale="92500" lnSpcReduction="20000"/>
          </a:bodyPr>
          <a:lstStyle/>
          <a:p>
            <a:r>
              <a:rPr lang="it-IT" dirty="0"/>
              <a:t>Prof. Alberto De Franceschi</a:t>
            </a:r>
          </a:p>
          <a:p>
            <a:r>
              <a:rPr lang="it-IT" dirty="0">
                <a:hlinkClick r:id="rId2"/>
              </a:rPr>
              <a:t>alberto.defranceschi@unife.it</a:t>
            </a:r>
            <a:endParaRPr lang="it-IT" dirty="0"/>
          </a:p>
          <a:p>
            <a:endParaRPr lang="it-IT" dirty="0"/>
          </a:p>
          <a:p>
            <a:r>
              <a:rPr lang="it-IT" dirty="0"/>
              <a:t>The Professor </a:t>
            </a:r>
            <a:r>
              <a:rPr lang="it-IT" dirty="0" err="1"/>
              <a:t>is</a:t>
            </a:r>
            <a:r>
              <a:rPr lang="it-IT" dirty="0"/>
              <a:t> </a:t>
            </a:r>
            <a:r>
              <a:rPr lang="it-IT" dirty="0" err="1"/>
              <a:t>available</a:t>
            </a:r>
            <a:r>
              <a:rPr lang="it-IT" dirty="0"/>
              <a:t> for </a:t>
            </a:r>
            <a:r>
              <a:rPr lang="it-IT" dirty="0" err="1"/>
              <a:t>any</a:t>
            </a:r>
            <a:r>
              <a:rPr lang="it-IT" dirty="0"/>
              <a:t> </a:t>
            </a:r>
            <a:r>
              <a:rPr lang="it-IT" dirty="0" err="1"/>
              <a:t>question</a:t>
            </a:r>
            <a:r>
              <a:rPr lang="it-IT" dirty="0"/>
              <a:t> by email or </a:t>
            </a:r>
            <a:r>
              <a:rPr lang="it-IT" dirty="0" err="1"/>
              <a:t>Skype</a:t>
            </a:r>
            <a:r>
              <a:rPr lang="it-IT" dirty="0"/>
              <a:t> call</a:t>
            </a:r>
          </a:p>
          <a:p>
            <a:endParaRPr lang="it-IT" dirty="0"/>
          </a:p>
        </p:txBody>
      </p:sp>
    </p:spTree>
    <p:extLst>
      <p:ext uri="{BB962C8B-B14F-4D97-AF65-F5344CB8AC3E}">
        <p14:creationId xmlns:p14="http://schemas.microsoft.com/office/powerpoint/2010/main" val="4093189855"/>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2E99E1B-DE30-C442-A631-5F077AD5E776}"/>
              </a:ext>
            </a:extLst>
          </p:cNvPr>
          <p:cNvSpPr>
            <a:spLocks noGrp="1"/>
          </p:cNvSpPr>
          <p:nvPr>
            <p:ph type="title"/>
          </p:nvPr>
        </p:nvSpPr>
        <p:spPr/>
        <p:txBody>
          <a:bodyPr>
            <a:normAutofit fontScale="90000"/>
          </a:bodyPr>
          <a:lstStyle/>
          <a:p>
            <a:r>
              <a:rPr lang="it-IT" b="1" dirty="0"/>
              <a:t>17 UN </a:t>
            </a:r>
            <a:r>
              <a:rPr lang="it-IT" b="1" dirty="0" err="1"/>
              <a:t>Sustainable</a:t>
            </a:r>
            <a:r>
              <a:rPr lang="it-IT" b="1" dirty="0"/>
              <a:t> Development </a:t>
            </a:r>
            <a:r>
              <a:rPr lang="it-IT" b="1" dirty="0" err="1"/>
              <a:t>Goals</a:t>
            </a:r>
            <a:endParaRPr lang="it-IT" dirty="0"/>
          </a:p>
        </p:txBody>
      </p:sp>
      <p:sp>
        <p:nvSpPr>
          <p:cNvPr id="3" name="Segnaposto contenuto 2">
            <a:extLst>
              <a:ext uri="{FF2B5EF4-FFF2-40B4-BE49-F238E27FC236}">
                <a16:creationId xmlns:a16="http://schemas.microsoft.com/office/drawing/2014/main" id="{3E52C03F-B568-4945-8042-80DF0580B141}"/>
              </a:ext>
            </a:extLst>
          </p:cNvPr>
          <p:cNvSpPr>
            <a:spLocks noGrp="1"/>
          </p:cNvSpPr>
          <p:nvPr>
            <p:ph idx="1"/>
          </p:nvPr>
        </p:nvSpPr>
        <p:spPr/>
        <p:txBody>
          <a:bodyPr/>
          <a:lstStyle/>
          <a:p>
            <a:r>
              <a:rPr lang="it-IT" dirty="0"/>
              <a:t>1. End </a:t>
            </a:r>
            <a:r>
              <a:rPr lang="it-IT" dirty="0" err="1"/>
              <a:t>Poverty</a:t>
            </a:r>
            <a:r>
              <a:rPr lang="it-IT" dirty="0"/>
              <a:t> in </a:t>
            </a:r>
            <a:r>
              <a:rPr lang="it-IT" dirty="0" err="1"/>
              <a:t>all</a:t>
            </a:r>
            <a:r>
              <a:rPr lang="it-IT" dirty="0"/>
              <a:t> </a:t>
            </a:r>
            <a:r>
              <a:rPr lang="it-IT" dirty="0" err="1"/>
              <a:t>its</a:t>
            </a:r>
            <a:r>
              <a:rPr lang="it-IT" dirty="0"/>
              <a:t> Forms </a:t>
            </a:r>
            <a:r>
              <a:rPr lang="it-IT" dirty="0" err="1"/>
              <a:t>Everywhere</a:t>
            </a:r>
            <a:endParaRPr lang="it-IT" dirty="0"/>
          </a:p>
          <a:p>
            <a:endParaRPr lang="it-IT" dirty="0"/>
          </a:p>
          <a:p>
            <a:r>
              <a:rPr lang="it-IT" dirty="0"/>
              <a:t>2. End </a:t>
            </a:r>
            <a:r>
              <a:rPr lang="it-IT" dirty="0" err="1"/>
              <a:t>hunger</a:t>
            </a:r>
            <a:r>
              <a:rPr lang="it-IT" dirty="0"/>
              <a:t>, </a:t>
            </a:r>
            <a:r>
              <a:rPr lang="it-IT" dirty="0" err="1"/>
              <a:t>achieve</a:t>
            </a:r>
            <a:r>
              <a:rPr lang="it-IT" dirty="0"/>
              <a:t> </a:t>
            </a:r>
            <a:r>
              <a:rPr lang="it-IT" dirty="0" err="1"/>
              <a:t>food</a:t>
            </a:r>
            <a:r>
              <a:rPr lang="it-IT" dirty="0"/>
              <a:t> security and </a:t>
            </a:r>
            <a:r>
              <a:rPr lang="it-IT" dirty="0" err="1"/>
              <a:t>improved</a:t>
            </a:r>
            <a:r>
              <a:rPr lang="it-IT" dirty="0"/>
              <a:t> </a:t>
            </a:r>
            <a:r>
              <a:rPr lang="it-IT" dirty="0" err="1"/>
              <a:t>nutrition</a:t>
            </a:r>
            <a:r>
              <a:rPr lang="it-IT" dirty="0"/>
              <a:t> and </a:t>
            </a:r>
            <a:r>
              <a:rPr lang="it-IT" dirty="0" err="1"/>
              <a:t>promote</a:t>
            </a:r>
            <a:r>
              <a:rPr lang="it-IT" dirty="0"/>
              <a:t> </a:t>
            </a:r>
            <a:r>
              <a:rPr lang="it-IT" dirty="0" err="1"/>
              <a:t>sustainable</a:t>
            </a:r>
            <a:r>
              <a:rPr lang="it-IT" dirty="0"/>
              <a:t> </a:t>
            </a:r>
            <a:r>
              <a:rPr lang="it-IT" dirty="0" err="1"/>
              <a:t>agriculture</a:t>
            </a:r>
            <a:endParaRPr lang="it-IT" dirty="0"/>
          </a:p>
          <a:p>
            <a:endParaRPr lang="it-IT" dirty="0"/>
          </a:p>
          <a:p>
            <a:r>
              <a:rPr lang="it-IT" dirty="0"/>
              <a:t>3. </a:t>
            </a:r>
            <a:r>
              <a:rPr lang="it-IT" dirty="0" err="1"/>
              <a:t>Ensure</a:t>
            </a:r>
            <a:r>
              <a:rPr lang="it-IT" dirty="0"/>
              <a:t> </a:t>
            </a:r>
            <a:r>
              <a:rPr lang="it-IT" dirty="0" err="1"/>
              <a:t>healty</a:t>
            </a:r>
            <a:r>
              <a:rPr lang="it-IT" dirty="0"/>
              <a:t> </a:t>
            </a:r>
            <a:r>
              <a:rPr lang="it-IT" dirty="0" err="1"/>
              <a:t>lives</a:t>
            </a:r>
            <a:r>
              <a:rPr lang="it-IT" dirty="0"/>
              <a:t> and </a:t>
            </a:r>
            <a:r>
              <a:rPr lang="it-IT" dirty="0" err="1"/>
              <a:t>promote</a:t>
            </a:r>
            <a:r>
              <a:rPr lang="it-IT" dirty="0"/>
              <a:t> </a:t>
            </a:r>
            <a:r>
              <a:rPr lang="it-IT" dirty="0" err="1"/>
              <a:t>well-being</a:t>
            </a:r>
            <a:r>
              <a:rPr lang="it-IT" dirty="0"/>
              <a:t> for </a:t>
            </a:r>
            <a:r>
              <a:rPr lang="it-IT" dirty="0" err="1"/>
              <a:t>all</a:t>
            </a:r>
            <a:r>
              <a:rPr lang="it-IT" dirty="0"/>
              <a:t> </a:t>
            </a:r>
            <a:r>
              <a:rPr lang="it-IT" dirty="0" err="1"/>
              <a:t>at</a:t>
            </a:r>
            <a:r>
              <a:rPr lang="it-IT" dirty="0"/>
              <a:t> </a:t>
            </a:r>
            <a:r>
              <a:rPr lang="it-IT" dirty="0" err="1"/>
              <a:t>all</a:t>
            </a:r>
            <a:r>
              <a:rPr lang="it-IT" dirty="0"/>
              <a:t> </a:t>
            </a:r>
            <a:r>
              <a:rPr lang="it-IT" dirty="0" err="1"/>
              <a:t>ages</a:t>
            </a:r>
            <a:endParaRPr lang="it-IT" dirty="0"/>
          </a:p>
        </p:txBody>
      </p:sp>
    </p:spTree>
    <p:extLst>
      <p:ext uri="{BB962C8B-B14F-4D97-AF65-F5344CB8AC3E}">
        <p14:creationId xmlns:p14="http://schemas.microsoft.com/office/powerpoint/2010/main" val="3583841247"/>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5771</TotalTime>
  <Words>6837</Words>
  <Application>Microsoft Macintosh PowerPoint</Application>
  <PresentationFormat>Presentazione su schermo (4:3)</PresentationFormat>
  <Paragraphs>515</Paragraphs>
  <Slides>107</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107</vt:i4>
      </vt:variant>
    </vt:vector>
  </HeadingPairs>
  <TitlesOfParts>
    <vt:vector size="110" baseType="lpstr">
      <vt:lpstr>Arial</vt:lpstr>
      <vt:lpstr>Calibri</vt:lpstr>
      <vt:lpstr>Tema di Office</vt:lpstr>
      <vt:lpstr> COURSE OF ENVIRONMENTAL LAW and  INTELLECTUAL PROPERTY RIGHTS 2019/2020 Lecture 1  </vt:lpstr>
      <vt:lpstr>Scope and Aims of the Course</vt:lpstr>
      <vt:lpstr>Scope and Aims of the Course</vt:lpstr>
      <vt:lpstr>Scope and Aims of the Course</vt:lpstr>
      <vt:lpstr>Scope and Aims of the Course</vt:lpstr>
      <vt:lpstr>Scope and Aims of the Course</vt:lpstr>
      <vt:lpstr>Index</vt:lpstr>
      <vt:lpstr>Multilevel Sources  of Environmental Law</vt:lpstr>
      <vt:lpstr>International Law Sources</vt:lpstr>
      <vt:lpstr>Alpine convention</vt:lpstr>
      <vt:lpstr>Alpine convention</vt:lpstr>
      <vt:lpstr>Alpine Convention</vt:lpstr>
      <vt:lpstr> The Vienna Convention for the Protection of the Ozone Layer </vt:lpstr>
      <vt:lpstr>Treaties and Conventions</vt:lpstr>
      <vt:lpstr>Treaties and Conventions</vt:lpstr>
      <vt:lpstr>Treaties and Conventions</vt:lpstr>
      <vt:lpstr>EU politics and the Principles of international environmental law</vt:lpstr>
      <vt:lpstr>EU politics and the Principles of international environmental law</vt:lpstr>
      <vt:lpstr>Principles of EU Environmental Law</vt:lpstr>
      <vt:lpstr>Principles of EU Environmental Law</vt:lpstr>
      <vt:lpstr>Principles of EU Environmental Law</vt:lpstr>
      <vt:lpstr>Principles of EU Environmental Law</vt:lpstr>
      <vt:lpstr>Principles of EU Environmental Law</vt:lpstr>
      <vt:lpstr>Relationships between sources</vt:lpstr>
      <vt:lpstr>Relationships between sources</vt:lpstr>
      <vt:lpstr>Environmental Protection in the Italian Constitution</vt:lpstr>
      <vt:lpstr>Environmental Protection in the Italian Constitution</vt:lpstr>
      <vt:lpstr>Environmental Protection in the Italian Constitution</vt:lpstr>
      <vt:lpstr>Environmental Protection  in other EU Constitutions</vt:lpstr>
      <vt:lpstr> COURSE OF ENVIRONMENTAL LAW and  INTELLECTUAL PROPERTY RIGHTS 2019/2020 Lecture 2  </vt:lpstr>
      <vt:lpstr>International Treaties:  Duties for the Italian Legislator</vt:lpstr>
      <vt:lpstr>International Treaties:  Duties for the Italian Legislator</vt:lpstr>
      <vt:lpstr>Italian legislation</vt:lpstr>
      <vt:lpstr>Italian legislation</vt:lpstr>
      <vt:lpstr>Italian legislation</vt:lpstr>
      <vt:lpstr>Italian legislation</vt:lpstr>
      <vt:lpstr>Italian legislation</vt:lpstr>
      <vt:lpstr>Italian legislation</vt:lpstr>
      <vt:lpstr>Italian legislation</vt:lpstr>
      <vt:lpstr>Italian legislation</vt:lpstr>
      <vt:lpstr>Italian legislation</vt:lpstr>
      <vt:lpstr>Italian legislation</vt:lpstr>
      <vt:lpstr>World conferences on Environment: Stockholm Conference of 1972</vt:lpstr>
      <vt:lpstr>World conferences on Environment: Stockholm Conference of 1972</vt:lpstr>
      <vt:lpstr>World conferences on Environment: Stockholm Conference of 1972</vt:lpstr>
      <vt:lpstr>World conferences on Environment: Stockholm Conference of 1972</vt:lpstr>
      <vt:lpstr>World conferences on Environment: Stockholm Conference of 1972</vt:lpstr>
      <vt:lpstr> COURSE OF ENVIRONMENTAL LAW and  INTELLECTUAL PROPERTY RIGHTS 2019/2020 Lecture 3  </vt:lpstr>
      <vt:lpstr>World conferences on Environment: Stockholm Conference of 1972</vt:lpstr>
      <vt:lpstr>World conferences on Environment: Stockholm Conference of 1972</vt:lpstr>
      <vt:lpstr>World conferences on Environment: Stockholm Conference of 1972</vt:lpstr>
      <vt:lpstr>World conferences on Environment: Stockholm Conference of 1972</vt:lpstr>
      <vt:lpstr>The UNEP – United Nations Environment Programme</vt:lpstr>
      <vt:lpstr>The UNEP – United Nations Environment Programme</vt:lpstr>
      <vt:lpstr>The UNEP – United Nations Environment Programme</vt:lpstr>
      <vt:lpstr>Rio Conference of 1972</vt:lpstr>
      <vt:lpstr>Rio Conference of 1972</vt:lpstr>
      <vt:lpstr>Rio Conference of 1972</vt:lpstr>
      <vt:lpstr>Agenda 21</vt:lpstr>
      <vt:lpstr>Agenda 21</vt:lpstr>
      <vt:lpstr>Agenda 21</vt:lpstr>
      <vt:lpstr>Agenda 21</vt:lpstr>
      <vt:lpstr>Agenda 21</vt:lpstr>
      <vt:lpstr>Agenda 21</vt:lpstr>
      <vt:lpstr>Agenda 21</vt:lpstr>
      <vt:lpstr>Agenda 21</vt:lpstr>
      <vt:lpstr>Agenda 21</vt:lpstr>
      <vt:lpstr>Agenda 21</vt:lpstr>
      <vt:lpstr>Agenda 21</vt:lpstr>
      <vt:lpstr>Agenda 21</vt:lpstr>
      <vt:lpstr>Agenda 21</vt:lpstr>
      <vt:lpstr>Agenda 21</vt:lpstr>
      <vt:lpstr>Agenda 21</vt:lpstr>
      <vt:lpstr>Agenda 21</vt:lpstr>
      <vt:lpstr>Agenda 21</vt:lpstr>
      <vt:lpstr>Agenda 21</vt:lpstr>
      <vt:lpstr>Agenda 21 - Means of Implementation</vt:lpstr>
      <vt:lpstr>Agenda 21</vt:lpstr>
      <vt:lpstr>Agenda 21</vt:lpstr>
      <vt:lpstr>Agenda 21</vt:lpstr>
      <vt:lpstr>Agenda 21</vt:lpstr>
      <vt:lpstr>Agenda 21</vt:lpstr>
      <vt:lpstr>Agenda 21 </vt:lpstr>
      <vt:lpstr>  Agenda 21 - Chapter 3  COMBATING POVERTY  </vt:lpstr>
      <vt:lpstr>  Agenda 21 - Chapter 3  COMBATING POVERTY  </vt:lpstr>
      <vt:lpstr> COURSE OF ENVIRONMENTAL LAW and  INTELLECTUAL PROPERTY RIGHTS 2019/2020 09 March 2020 – Part 4  </vt:lpstr>
      <vt:lpstr> Agenda 21 - Chapter 4 CHANGING CONSUMPTION PATTERNS </vt:lpstr>
      <vt:lpstr> Agenda 21 - Chapter 4 CHANGING CONSUMPTION PATTERNS </vt:lpstr>
      <vt:lpstr> Agenda 21 - Chapter 4 CHANGING CONSUMPTION PATTERNS </vt:lpstr>
      <vt:lpstr> Agenda 21 - Chapter 4 CHANGING CONSUMPTION PATTERNS </vt:lpstr>
      <vt:lpstr> Agenda 21 - Chapter 4 CHANGING CONSUMPTION PATTERNS </vt:lpstr>
      <vt:lpstr> Agenda 21 - Chapter 4 CHANGING CONSUMPTION PATTERNS </vt:lpstr>
      <vt:lpstr>Conference of Joannesburg 2002</vt:lpstr>
      <vt:lpstr>Conference of Joannesburg 2002</vt:lpstr>
      <vt:lpstr>Conference of Joannesburg 2002</vt:lpstr>
      <vt:lpstr>Millennium Development  Goals Report 2015</vt:lpstr>
      <vt:lpstr>Agenda 2030</vt:lpstr>
      <vt:lpstr> COURSE OF ENVIRONMENTAL LAW and  INTELLECTUAL PROPERTY RIGHTS 2019/2020 10 March 2020 – Part 1  </vt:lpstr>
      <vt:lpstr>17 UN Sustainable Development Goals</vt:lpstr>
      <vt:lpstr>17 UN Sustainable Development Goals</vt:lpstr>
      <vt:lpstr>17 UN Sustainable Development Goals</vt:lpstr>
      <vt:lpstr>17 UN Sustainable Development Goals</vt:lpstr>
      <vt:lpstr>17 UN Sustainable Development Goals</vt:lpstr>
      <vt:lpstr>17 UN Sustainable Development Goals</vt:lpstr>
      <vt:lpstr>17 UN Sustainable Development Goals</vt:lpstr>
      <vt:lpstr> COURSE OF ENVIRONMENTAL LAW and  INTELLECTUAL PROPERTY RIGHTS 2019/2020 10 March 2020 – Part 2  </vt:lpstr>
      <vt:lpstr>European Green Deal </vt:lpstr>
    </vt:vector>
  </TitlesOfParts>
  <Company>Università degli studi di Ferrara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COURSE OF ENVIRONMENTAL LAW  2019/2020 </dc:title>
  <dc:creator>Alberto De Franceschi</dc:creator>
  <cp:lastModifiedBy>De Franceschi, Alberto</cp:lastModifiedBy>
  <cp:revision>112</cp:revision>
  <dcterms:created xsi:type="dcterms:W3CDTF">2020-03-13T05:58:18Z</dcterms:created>
  <dcterms:modified xsi:type="dcterms:W3CDTF">2020-04-07T02:46:44Z</dcterms:modified>
</cp:coreProperties>
</file>