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3" r:id="rId1"/>
  </p:sld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8" r:id="rId12"/>
    <p:sldId id="309" r:id="rId13"/>
    <p:sldId id="310" r:id="rId14"/>
    <p:sldId id="311" r:id="rId1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 snapToGrid="0" snapToObjects="1">
      <p:cViewPr varScale="1">
        <p:scale>
          <a:sx n="149" d="100"/>
          <a:sy n="149" d="100"/>
        </p:scale>
        <p:origin x="-1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1E78E19-284E-544A-A04A-11B4FAFA509A}" type="datetimeFigureOut">
              <a:rPr lang="it-IT" smtClean="0"/>
              <a:t>17/04/20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6</a:t>
            </a:r>
            <a:r>
              <a:rPr lang="it-IT" sz="3600" b="1" dirty="0" smtClean="0">
                <a:ln/>
                <a:solidFill>
                  <a:schemeClr val="accent3"/>
                </a:solidFill>
              </a:rPr>
              <a:t> April 2020 – Part 1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875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Environmental</a:t>
            </a:r>
            <a:r>
              <a:rPr lang="it-IT" dirty="0"/>
              <a:t> Impact </a:t>
            </a:r>
            <a:r>
              <a:rPr lang="it-IT" dirty="0" err="1"/>
              <a:t>Assessment</a:t>
            </a:r>
            <a:r>
              <a:rPr lang="it-IT" dirty="0"/>
              <a:t> (EIA)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56325"/>
            <a:ext cx="7620000" cy="4800600"/>
          </a:xfrm>
        </p:spPr>
        <p:txBody>
          <a:bodyPr>
            <a:normAutofit/>
          </a:bodyPr>
          <a:lstStyle/>
          <a:p>
            <a:r>
              <a:rPr lang="it-IT" i="1" dirty="0" err="1" smtClean="0"/>
              <a:t>Article</a:t>
            </a:r>
            <a:r>
              <a:rPr lang="it-IT" i="1" dirty="0" smtClean="0"/>
              <a:t> 3, </a:t>
            </a:r>
            <a:r>
              <a:rPr lang="it-IT" i="1" dirty="0" err="1"/>
              <a:t>directive</a:t>
            </a:r>
            <a:r>
              <a:rPr lang="it-IT" i="1" dirty="0"/>
              <a:t> 2011/92/</a:t>
            </a:r>
            <a:r>
              <a:rPr lang="it-IT" i="1" dirty="0" smtClean="0"/>
              <a:t>EU</a:t>
            </a:r>
            <a:endParaRPr lang="it-IT" dirty="0" smtClean="0"/>
          </a:p>
          <a:p>
            <a:pPr algn="just"/>
            <a:r>
              <a:rPr lang="it-IT" dirty="0" smtClean="0"/>
              <a:t>The </a:t>
            </a:r>
            <a:r>
              <a:rPr lang="it-IT" dirty="0" err="1"/>
              <a:t>environmental</a:t>
            </a:r>
            <a:r>
              <a:rPr lang="it-IT" dirty="0"/>
              <a:t> impact </a:t>
            </a:r>
            <a:r>
              <a:rPr lang="it-IT" dirty="0" err="1"/>
              <a:t>assessment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identify</a:t>
            </a:r>
            <a:r>
              <a:rPr lang="it-IT" dirty="0"/>
              <a:t>, </a:t>
            </a:r>
            <a:r>
              <a:rPr lang="it-IT" dirty="0" err="1"/>
              <a:t>describe</a:t>
            </a:r>
            <a:r>
              <a:rPr lang="it-IT" dirty="0"/>
              <a:t> and </a:t>
            </a:r>
            <a:r>
              <a:rPr lang="it-IT" dirty="0" err="1"/>
              <a:t>assess</a:t>
            </a:r>
            <a:r>
              <a:rPr lang="it-IT" dirty="0"/>
              <a:t> in an appropriate </a:t>
            </a:r>
            <a:r>
              <a:rPr lang="it-IT" dirty="0" err="1"/>
              <a:t>manner</a:t>
            </a:r>
            <a:r>
              <a:rPr lang="it-IT" dirty="0"/>
              <a:t>, in the light of </a:t>
            </a: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case and in </a:t>
            </a:r>
            <a:r>
              <a:rPr lang="it-IT" dirty="0" err="1"/>
              <a:t>accordance</a:t>
            </a:r>
            <a:r>
              <a:rPr lang="it-IT" dirty="0"/>
              <a:t> with </a:t>
            </a:r>
            <a:r>
              <a:rPr lang="it-IT" dirty="0" err="1"/>
              <a:t>Articles</a:t>
            </a:r>
            <a:r>
              <a:rPr lang="it-IT" dirty="0"/>
              <a:t> 4 to 12, the </a:t>
            </a:r>
            <a:r>
              <a:rPr lang="it-IT" dirty="0" err="1"/>
              <a:t>direct</a:t>
            </a:r>
            <a:r>
              <a:rPr lang="it-IT" dirty="0"/>
              <a:t> and </a:t>
            </a:r>
            <a:r>
              <a:rPr lang="it-IT" dirty="0" err="1"/>
              <a:t>indirect</a:t>
            </a:r>
            <a:r>
              <a:rPr lang="it-IT" dirty="0"/>
              <a:t> </a:t>
            </a:r>
            <a:r>
              <a:rPr lang="it-IT" dirty="0" err="1"/>
              <a:t>effects</a:t>
            </a:r>
            <a:r>
              <a:rPr lang="it-IT" dirty="0"/>
              <a:t> of a </a:t>
            </a:r>
            <a:r>
              <a:rPr lang="it-IT" dirty="0" err="1"/>
              <a:t>project</a:t>
            </a:r>
            <a:r>
              <a:rPr lang="it-IT" dirty="0"/>
              <a:t> on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factors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(a</a:t>
            </a:r>
            <a:r>
              <a:rPr lang="it-IT" dirty="0" smtClean="0"/>
              <a:t>) human </a:t>
            </a:r>
            <a:r>
              <a:rPr lang="it-IT" dirty="0" err="1"/>
              <a:t>beings</a:t>
            </a:r>
            <a:r>
              <a:rPr lang="it-IT" dirty="0"/>
              <a:t>, fauna and flora</a:t>
            </a:r>
            <a:r>
              <a:rPr lang="it-IT" dirty="0" smtClean="0"/>
              <a:t>;</a:t>
            </a:r>
            <a:endParaRPr lang="it-IT" dirty="0"/>
          </a:p>
          <a:p>
            <a:pPr algn="just"/>
            <a:r>
              <a:rPr lang="it-IT" dirty="0"/>
              <a:t>(b</a:t>
            </a:r>
            <a:r>
              <a:rPr lang="it-IT" dirty="0" smtClean="0"/>
              <a:t>) </a:t>
            </a:r>
            <a:r>
              <a:rPr lang="it-IT" dirty="0" err="1" smtClean="0"/>
              <a:t>soil</a:t>
            </a:r>
            <a:r>
              <a:rPr lang="it-IT" dirty="0"/>
              <a:t>, water, air, </a:t>
            </a:r>
            <a:r>
              <a:rPr lang="it-IT" dirty="0" err="1"/>
              <a:t>climate</a:t>
            </a:r>
            <a:r>
              <a:rPr lang="it-IT" dirty="0"/>
              <a:t> and the </a:t>
            </a:r>
            <a:r>
              <a:rPr lang="it-IT" dirty="0" err="1"/>
              <a:t>landscape</a:t>
            </a:r>
            <a:r>
              <a:rPr lang="it-IT" dirty="0"/>
              <a:t>;</a:t>
            </a:r>
          </a:p>
          <a:p>
            <a:pPr algn="just"/>
            <a:r>
              <a:rPr lang="it-IT" dirty="0" smtClean="0"/>
              <a:t>(c) </a:t>
            </a:r>
            <a:r>
              <a:rPr lang="it-IT" dirty="0" err="1" smtClean="0"/>
              <a:t>material</a:t>
            </a:r>
            <a:r>
              <a:rPr lang="it-IT" dirty="0" smtClean="0"/>
              <a:t> </a:t>
            </a:r>
            <a:r>
              <a:rPr lang="it-IT" dirty="0" err="1"/>
              <a:t>assets</a:t>
            </a:r>
            <a:r>
              <a:rPr lang="it-IT" dirty="0"/>
              <a:t> and the cultural </a:t>
            </a:r>
            <a:r>
              <a:rPr lang="it-IT" dirty="0" err="1"/>
              <a:t>heritage</a:t>
            </a:r>
            <a:r>
              <a:rPr lang="it-IT" dirty="0"/>
              <a:t>;</a:t>
            </a:r>
          </a:p>
          <a:p>
            <a:pPr algn="just"/>
            <a:r>
              <a:rPr lang="it-IT" dirty="0" smtClean="0"/>
              <a:t>(</a:t>
            </a:r>
            <a:r>
              <a:rPr lang="it-IT" dirty="0"/>
              <a:t>d</a:t>
            </a:r>
            <a:r>
              <a:rPr lang="it-IT" dirty="0" smtClean="0"/>
              <a:t>) the </a:t>
            </a:r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factors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points</a:t>
            </a:r>
            <a:r>
              <a:rPr lang="it-IT" dirty="0"/>
              <a:t> (a), (b) and (c).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653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Waste </a:t>
            </a:r>
            <a:r>
              <a:rPr lang="it-IT" dirty="0" err="1" smtClean="0"/>
              <a:t>Prevention</a:t>
            </a:r>
            <a:r>
              <a:rPr lang="it-IT" dirty="0" smtClean="0"/>
              <a:t> </a:t>
            </a:r>
            <a:r>
              <a:rPr lang="it-IT" dirty="0" err="1" smtClean="0"/>
              <a:t>Programmes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Directive </a:t>
            </a:r>
            <a:r>
              <a:rPr lang="it-IT" dirty="0"/>
              <a:t>2008/98/EC of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 and of the </a:t>
            </a:r>
            <a:r>
              <a:rPr lang="it-IT" dirty="0" err="1"/>
              <a:t>Council</a:t>
            </a:r>
            <a:r>
              <a:rPr lang="it-IT" dirty="0"/>
              <a:t> of 19 </a:t>
            </a:r>
            <a:r>
              <a:rPr lang="it-IT" dirty="0" err="1"/>
              <a:t>November</a:t>
            </a:r>
            <a:r>
              <a:rPr lang="it-IT" dirty="0"/>
              <a:t> 2008 on </a:t>
            </a:r>
            <a:r>
              <a:rPr lang="it-IT" dirty="0" err="1"/>
              <a:t>waste</a:t>
            </a:r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686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049095" cy="1143000"/>
          </a:xfrm>
        </p:spPr>
        <p:txBody>
          <a:bodyPr/>
          <a:lstStyle/>
          <a:p>
            <a:r>
              <a:rPr lang="it-IT" dirty="0"/>
              <a:t>Waste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Programmes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Art. 29, </a:t>
            </a:r>
            <a:r>
              <a:rPr lang="it-IT" dirty="0" err="1" smtClean="0"/>
              <a:t>directive</a:t>
            </a:r>
            <a:r>
              <a:rPr lang="it-IT" dirty="0" smtClean="0"/>
              <a:t> </a:t>
            </a:r>
            <a:r>
              <a:rPr lang="it-IT" dirty="0"/>
              <a:t>2008/98/EC </a:t>
            </a:r>
            <a:r>
              <a:rPr lang="it-IT" dirty="0" smtClean="0"/>
              <a:t>on </a:t>
            </a:r>
            <a:r>
              <a:rPr lang="it-IT" dirty="0" err="1" smtClean="0"/>
              <a:t>waste</a:t>
            </a:r>
            <a:endParaRPr lang="it-IT" dirty="0" smtClean="0"/>
          </a:p>
          <a:p>
            <a:r>
              <a:rPr lang="it-IT" dirty="0" smtClean="0"/>
              <a:t>1</a:t>
            </a:r>
            <a:r>
              <a:rPr lang="it-IT" dirty="0"/>
              <a:t>.   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establish</a:t>
            </a:r>
            <a:r>
              <a:rPr lang="it-IT" dirty="0"/>
              <a:t>, in </a:t>
            </a:r>
            <a:r>
              <a:rPr lang="it-IT" dirty="0" err="1"/>
              <a:t>accordance</a:t>
            </a:r>
            <a:r>
              <a:rPr lang="it-IT" dirty="0"/>
              <a:t> with </a:t>
            </a:r>
            <a:r>
              <a:rPr lang="it-IT" dirty="0" err="1"/>
              <a:t>Articles</a:t>
            </a:r>
            <a:r>
              <a:rPr lang="it-IT" dirty="0"/>
              <a:t> 1 and 4,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programmes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later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12 </a:t>
            </a:r>
            <a:r>
              <a:rPr lang="it-IT" dirty="0" err="1"/>
              <a:t>December</a:t>
            </a:r>
            <a:r>
              <a:rPr lang="it-IT" dirty="0"/>
              <a:t> 2013.</a:t>
            </a:r>
          </a:p>
          <a:p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programmes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integrated</a:t>
            </a:r>
            <a:r>
              <a:rPr lang="it-IT" dirty="0"/>
              <a:t> </a:t>
            </a:r>
            <a:r>
              <a:rPr lang="it-IT" dirty="0" err="1"/>
              <a:t>either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waste</a:t>
            </a:r>
            <a:r>
              <a:rPr lang="it-IT" dirty="0"/>
              <a:t> management </a:t>
            </a:r>
            <a:r>
              <a:rPr lang="it-IT" dirty="0" err="1"/>
              <a:t>plans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for in </a:t>
            </a:r>
            <a:r>
              <a:rPr lang="it-IT" dirty="0" err="1"/>
              <a:t>Article</a:t>
            </a:r>
            <a:r>
              <a:rPr lang="it-IT" dirty="0"/>
              <a:t> 28 or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policy </a:t>
            </a:r>
            <a:r>
              <a:rPr lang="it-IT" dirty="0" err="1"/>
              <a:t>programmes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appropriate, or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function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separate </a:t>
            </a:r>
            <a:r>
              <a:rPr lang="it-IT" dirty="0" err="1"/>
              <a:t>programmes</a:t>
            </a:r>
            <a:r>
              <a:rPr lang="it-IT" dirty="0"/>
              <a:t>.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programme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integrated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waste</a:t>
            </a:r>
            <a:r>
              <a:rPr lang="it-IT" dirty="0"/>
              <a:t> management </a:t>
            </a:r>
            <a:r>
              <a:rPr lang="it-IT" dirty="0" err="1"/>
              <a:t>plan</a:t>
            </a:r>
            <a:r>
              <a:rPr lang="it-IT" dirty="0"/>
              <a:t> or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programmes</a:t>
            </a:r>
            <a:r>
              <a:rPr lang="it-IT" dirty="0"/>
              <a:t>, the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clearly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.</a:t>
            </a:r>
          </a:p>
          <a:p>
            <a:r>
              <a:rPr lang="it-IT" dirty="0"/>
              <a:t>2.   The </a:t>
            </a:r>
            <a:r>
              <a:rPr lang="it-IT" dirty="0" err="1"/>
              <a:t>programmes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for in </a:t>
            </a:r>
            <a:r>
              <a:rPr lang="it-IT" dirty="0" err="1"/>
              <a:t>paragraph</a:t>
            </a:r>
            <a:r>
              <a:rPr lang="it-IT" dirty="0"/>
              <a:t> 1 </a:t>
            </a:r>
            <a:r>
              <a:rPr lang="it-IT" dirty="0" err="1"/>
              <a:t>shall</a:t>
            </a:r>
            <a:r>
              <a:rPr lang="it-IT" dirty="0"/>
              <a:t> set out the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objectives</a:t>
            </a:r>
            <a:r>
              <a:rPr lang="it-IT" dirty="0"/>
              <a:t>.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describe</a:t>
            </a:r>
            <a:r>
              <a:rPr lang="it-IT" dirty="0"/>
              <a:t> the </a:t>
            </a:r>
            <a:r>
              <a:rPr lang="it-IT" dirty="0" err="1"/>
              <a:t>existing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and </a:t>
            </a:r>
            <a:r>
              <a:rPr lang="it-IT" dirty="0" err="1"/>
              <a:t>evaluate</a:t>
            </a:r>
            <a:r>
              <a:rPr lang="it-IT" dirty="0"/>
              <a:t> the </a:t>
            </a:r>
            <a:r>
              <a:rPr lang="it-IT" dirty="0" err="1"/>
              <a:t>usefulness</a:t>
            </a:r>
            <a:r>
              <a:rPr lang="it-IT" dirty="0"/>
              <a:t> of the </a:t>
            </a:r>
            <a:r>
              <a:rPr lang="it-IT" dirty="0" err="1"/>
              <a:t>examples</a:t>
            </a:r>
            <a:r>
              <a:rPr lang="it-IT" dirty="0"/>
              <a:t> of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indicated</a:t>
            </a:r>
            <a:r>
              <a:rPr lang="it-IT" dirty="0"/>
              <a:t> in </a:t>
            </a:r>
            <a:r>
              <a:rPr lang="it-IT" dirty="0" err="1"/>
              <a:t>Annex</a:t>
            </a:r>
            <a:r>
              <a:rPr lang="it-IT" dirty="0"/>
              <a:t> IV or </a:t>
            </a:r>
            <a:r>
              <a:rPr lang="it-IT" dirty="0" err="1"/>
              <a:t>other</a:t>
            </a:r>
            <a:r>
              <a:rPr lang="it-IT" dirty="0"/>
              <a:t> appropriate </a:t>
            </a:r>
            <a:r>
              <a:rPr lang="it-IT" dirty="0" err="1" smtClean="0"/>
              <a:t>measures</a:t>
            </a:r>
            <a:r>
              <a:rPr lang="it-IT" dirty="0" smtClean="0"/>
              <a:t>. The </a:t>
            </a:r>
            <a:r>
              <a:rPr lang="it-IT" dirty="0" err="1"/>
              <a:t>aim</a:t>
            </a:r>
            <a:r>
              <a:rPr lang="it-IT" dirty="0"/>
              <a:t> of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objectives</a:t>
            </a:r>
            <a:r>
              <a:rPr lang="it-IT" dirty="0"/>
              <a:t> and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to break the link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growth</a:t>
            </a:r>
            <a:r>
              <a:rPr lang="it-IT" dirty="0"/>
              <a:t> and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impacts</a:t>
            </a:r>
            <a:r>
              <a:rPr lang="it-IT" dirty="0"/>
              <a:t> </a:t>
            </a:r>
            <a:r>
              <a:rPr lang="it-IT" dirty="0" err="1"/>
              <a:t>associated</a:t>
            </a:r>
            <a:r>
              <a:rPr lang="it-IT" dirty="0"/>
              <a:t> with the generation of </a:t>
            </a:r>
            <a:r>
              <a:rPr lang="it-IT" dirty="0" err="1"/>
              <a:t>waste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5874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049095" cy="1143000"/>
          </a:xfrm>
        </p:spPr>
        <p:txBody>
          <a:bodyPr/>
          <a:lstStyle/>
          <a:p>
            <a:r>
              <a:rPr lang="it-IT" dirty="0"/>
              <a:t>Waste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Programmes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Art. 29, </a:t>
            </a:r>
            <a:r>
              <a:rPr lang="it-IT" dirty="0" err="1" smtClean="0"/>
              <a:t>directive</a:t>
            </a:r>
            <a:r>
              <a:rPr lang="it-IT" dirty="0" smtClean="0"/>
              <a:t> </a:t>
            </a:r>
            <a:r>
              <a:rPr lang="it-IT" dirty="0"/>
              <a:t>2008/98/EC </a:t>
            </a:r>
            <a:r>
              <a:rPr lang="it-IT" dirty="0" smtClean="0"/>
              <a:t>on </a:t>
            </a:r>
            <a:r>
              <a:rPr lang="it-IT" dirty="0" err="1" smtClean="0"/>
              <a:t>waste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3</a:t>
            </a:r>
            <a:r>
              <a:rPr lang="it-IT" dirty="0"/>
              <a:t>.   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determine</a:t>
            </a:r>
            <a:r>
              <a:rPr lang="it-IT" dirty="0"/>
              <a:t> appropriate </a:t>
            </a:r>
            <a:r>
              <a:rPr lang="it-IT" dirty="0" err="1"/>
              <a:t>specific</a:t>
            </a:r>
            <a:r>
              <a:rPr lang="it-IT" dirty="0"/>
              <a:t> qualitative or quantitative </a:t>
            </a:r>
            <a:r>
              <a:rPr lang="it-IT" dirty="0" err="1"/>
              <a:t>benchmarks</a:t>
            </a:r>
            <a:r>
              <a:rPr lang="it-IT" dirty="0"/>
              <a:t> for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adopted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monitor and </a:t>
            </a:r>
            <a:r>
              <a:rPr lang="it-IT" dirty="0" err="1"/>
              <a:t>assess</a:t>
            </a:r>
            <a:r>
              <a:rPr lang="it-IT" dirty="0"/>
              <a:t> the progress of the </a:t>
            </a:r>
            <a:r>
              <a:rPr lang="it-IT" dirty="0" err="1"/>
              <a:t>measures</a:t>
            </a:r>
            <a:r>
              <a:rPr lang="it-IT" dirty="0"/>
              <a:t> and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determine</a:t>
            </a:r>
            <a:r>
              <a:rPr lang="it-IT" dirty="0"/>
              <a:t> </a:t>
            </a:r>
            <a:r>
              <a:rPr lang="it-IT" dirty="0" err="1"/>
              <a:t>specific</a:t>
            </a:r>
            <a:r>
              <a:rPr lang="it-IT" dirty="0"/>
              <a:t> qualitative or quantitative targets and </a:t>
            </a:r>
            <a:r>
              <a:rPr lang="it-IT" dirty="0" err="1"/>
              <a:t>indicators</a:t>
            </a:r>
            <a:r>
              <a:rPr lang="it-IT" dirty="0"/>
              <a:t>,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paragraph</a:t>
            </a:r>
            <a:r>
              <a:rPr lang="it-IT" dirty="0"/>
              <a:t> 4, for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purpose</a:t>
            </a:r>
            <a:r>
              <a:rPr lang="it-IT" dirty="0"/>
              <a:t>.</a:t>
            </a:r>
          </a:p>
          <a:p>
            <a:r>
              <a:rPr lang="it-IT" dirty="0"/>
              <a:t>4.   </a:t>
            </a:r>
            <a:r>
              <a:rPr lang="it-IT" dirty="0" err="1"/>
              <a:t>Indicators</a:t>
            </a:r>
            <a:r>
              <a:rPr lang="it-IT" dirty="0"/>
              <a:t> for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adopted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the </a:t>
            </a:r>
            <a:r>
              <a:rPr lang="it-IT" dirty="0" err="1"/>
              <a:t>regulatory</a:t>
            </a:r>
            <a:r>
              <a:rPr lang="it-IT" dirty="0"/>
              <a:t> procedure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Article</a:t>
            </a:r>
            <a:r>
              <a:rPr lang="it-IT" dirty="0"/>
              <a:t> 39(3).</a:t>
            </a:r>
          </a:p>
          <a:p>
            <a:r>
              <a:rPr lang="it-IT" dirty="0"/>
              <a:t>5.   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create a </a:t>
            </a:r>
            <a:r>
              <a:rPr lang="it-IT" dirty="0" err="1"/>
              <a:t>system</a:t>
            </a:r>
            <a:r>
              <a:rPr lang="it-IT" dirty="0"/>
              <a:t> for </a:t>
            </a:r>
            <a:r>
              <a:rPr lang="it-IT" dirty="0" err="1"/>
              <a:t>sharing</a:t>
            </a:r>
            <a:r>
              <a:rPr lang="it-IT" dirty="0"/>
              <a:t> information on best </a:t>
            </a:r>
            <a:r>
              <a:rPr lang="it-IT" dirty="0" err="1"/>
              <a:t>practice</a:t>
            </a:r>
            <a:r>
              <a:rPr lang="it-IT" dirty="0"/>
              <a:t> </a:t>
            </a:r>
            <a:r>
              <a:rPr lang="it-IT" dirty="0" err="1"/>
              <a:t>regarding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and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develop</a:t>
            </a:r>
            <a:r>
              <a:rPr lang="it-IT" dirty="0"/>
              <a:t> </a:t>
            </a:r>
            <a:r>
              <a:rPr lang="it-IT" dirty="0" err="1"/>
              <a:t>guidelines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assist the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in the </a:t>
            </a:r>
            <a:r>
              <a:rPr lang="it-IT" dirty="0" err="1"/>
              <a:t>preparation</a:t>
            </a:r>
            <a:r>
              <a:rPr lang="it-IT" dirty="0"/>
              <a:t> of the </a:t>
            </a:r>
            <a:r>
              <a:rPr lang="it-IT" dirty="0" err="1"/>
              <a:t>Programmes</a:t>
            </a:r>
            <a:r>
              <a:rPr lang="it-IT" dirty="0"/>
              <a:t>.</a:t>
            </a:r>
          </a:p>
          <a:p>
            <a:r>
              <a:rPr lang="it-IT" dirty="0"/>
              <a:t> </a:t>
            </a:r>
          </a:p>
          <a:p>
            <a:r>
              <a:rPr lang="it-IT" b="1" dirty="0"/>
              <a:t> </a:t>
            </a:r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93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049095" cy="1143000"/>
          </a:xfrm>
        </p:spPr>
        <p:txBody>
          <a:bodyPr/>
          <a:lstStyle/>
          <a:p>
            <a:r>
              <a:rPr lang="it-IT" dirty="0" smtClean="0"/>
              <a:t>Evaluation and </a:t>
            </a:r>
            <a:r>
              <a:rPr lang="it-IT" dirty="0" err="1" smtClean="0"/>
              <a:t>Review</a:t>
            </a:r>
            <a:r>
              <a:rPr lang="it-IT" dirty="0" smtClean="0"/>
              <a:t> of </a:t>
            </a:r>
            <a:r>
              <a:rPr lang="it-IT" dirty="0" err="1" smtClean="0"/>
              <a:t>Plans</a:t>
            </a:r>
            <a:r>
              <a:rPr lang="it-IT" dirty="0" smtClean="0"/>
              <a:t> and </a:t>
            </a:r>
            <a:r>
              <a:rPr lang="it-IT" dirty="0" err="1" smtClean="0"/>
              <a:t>Programmes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Art. </a:t>
            </a:r>
            <a:r>
              <a:rPr lang="it-IT" dirty="0" smtClean="0"/>
              <a:t>30, </a:t>
            </a:r>
            <a:r>
              <a:rPr lang="it-IT" dirty="0" err="1"/>
              <a:t>directive</a:t>
            </a:r>
            <a:r>
              <a:rPr lang="it-IT" dirty="0"/>
              <a:t> 2008/98/EC on </a:t>
            </a:r>
            <a:r>
              <a:rPr lang="it-IT" dirty="0" err="1"/>
              <a:t>waste</a:t>
            </a:r>
            <a:endParaRPr lang="it-IT" dirty="0"/>
          </a:p>
          <a:p>
            <a:endParaRPr lang="it-IT" dirty="0"/>
          </a:p>
          <a:p>
            <a:r>
              <a:rPr lang="it-IT" dirty="0"/>
              <a:t>1.   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waste</a:t>
            </a:r>
            <a:r>
              <a:rPr lang="it-IT" dirty="0"/>
              <a:t> management </a:t>
            </a:r>
            <a:r>
              <a:rPr lang="it-IT" dirty="0" err="1"/>
              <a:t>plans</a:t>
            </a:r>
            <a:r>
              <a:rPr lang="it-IT" dirty="0"/>
              <a:t> and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programmes</a:t>
            </a:r>
            <a:r>
              <a:rPr lang="it-IT" dirty="0"/>
              <a:t> are </a:t>
            </a:r>
            <a:r>
              <a:rPr lang="it-IT" dirty="0" err="1"/>
              <a:t>evaluated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least</a:t>
            </a:r>
            <a:r>
              <a:rPr lang="it-IT" dirty="0"/>
              <a:t> </a:t>
            </a:r>
            <a:r>
              <a:rPr lang="it-IT" dirty="0" err="1"/>
              <a:t>every</a:t>
            </a:r>
            <a:r>
              <a:rPr lang="it-IT" dirty="0"/>
              <a:t> </a:t>
            </a:r>
            <a:r>
              <a:rPr lang="it-IT" dirty="0" err="1"/>
              <a:t>sixth</a:t>
            </a:r>
            <a:r>
              <a:rPr lang="it-IT" dirty="0"/>
              <a:t> </a:t>
            </a:r>
            <a:r>
              <a:rPr lang="it-IT" dirty="0" err="1"/>
              <a:t>year</a:t>
            </a:r>
            <a:r>
              <a:rPr lang="it-IT" dirty="0"/>
              <a:t> and </a:t>
            </a:r>
            <a:r>
              <a:rPr lang="it-IT" dirty="0" err="1"/>
              <a:t>revised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appropriate and,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relevant</a:t>
            </a:r>
            <a:r>
              <a:rPr lang="it-IT" dirty="0"/>
              <a:t>, in </a:t>
            </a:r>
            <a:r>
              <a:rPr lang="it-IT" dirty="0" err="1"/>
              <a:t>accordance</a:t>
            </a:r>
            <a:r>
              <a:rPr lang="it-IT" dirty="0"/>
              <a:t> with </a:t>
            </a:r>
            <a:r>
              <a:rPr lang="it-IT" dirty="0" err="1"/>
              <a:t>Articles</a:t>
            </a:r>
            <a:r>
              <a:rPr lang="it-IT" dirty="0"/>
              <a:t> 9 and 11.</a:t>
            </a:r>
          </a:p>
          <a:p>
            <a:r>
              <a:rPr lang="it-IT" dirty="0"/>
              <a:t>2.   The </a:t>
            </a:r>
            <a:r>
              <a:rPr lang="it-IT" dirty="0" err="1"/>
              <a:t>European</a:t>
            </a:r>
            <a:r>
              <a:rPr lang="it-IT" dirty="0"/>
              <a:t> Environment Agency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invited</a:t>
            </a:r>
            <a:r>
              <a:rPr lang="it-IT" dirty="0"/>
              <a:t> to include in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annual</a:t>
            </a:r>
            <a:r>
              <a:rPr lang="it-IT" dirty="0"/>
              <a:t> report a </a:t>
            </a:r>
            <a:r>
              <a:rPr lang="it-IT" dirty="0" err="1"/>
              <a:t>review</a:t>
            </a:r>
            <a:r>
              <a:rPr lang="it-IT" dirty="0"/>
              <a:t> of progress in the </a:t>
            </a:r>
            <a:r>
              <a:rPr lang="it-IT" dirty="0" err="1"/>
              <a:t>completion</a:t>
            </a:r>
            <a:r>
              <a:rPr lang="it-IT" dirty="0"/>
              <a:t> and </a:t>
            </a:r>
            <a:r>
              <a:rPr lang="it-IT" dirty="0" err="1"/>
              <a:t>implementation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programmes</a:t>
            </a:r>
            <a:r>
              <a:rPr lang="it-IT" dirty="0"/>
              <a:t>.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135681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2B1C25B-2AFE-7143-B9CF-31DF4594C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 </a:t>
            </a:r>
            <a:r>
              <a:rPr lang="it-IT" dirty="0" err="1"/>
              <a:t>Environmental</a:t>
            </a:r>
            <a:r>
              <a:rPr lang="it-IT" dirty="0"/>
              <a:t> Law and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application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BE78CFF-5FF3-744E-A296-82014DFA2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600" dirty="0" smtClean="0"/>
              <a:t>Promotion of </a:t>
            </a:r>
            <a:r>
              <a:rPr lang="it-IT" sz="2600" dirty="0" err="1" smtClean="0"/>
              <a:t>sustainable</a:t>
            </a:r>
            <a:r>
              <a:rPr lang="it-IT" sz="2600" dirty="0" smtClean="0"/>
              <a:t> </a:t>
            </a:r>
            <a:r>
              <a:rPr lang="it-IT" sz="2600" dirty="0" err="1" smtClean="0"/>
              <a:t>development</a:t>
            </a:r>
            <a:r>
              <a:rPr lang="it-IT" sz="2600" dirty="0" smtClean="0"/>
              <a:t> </a:t>
            </a:r>
            <a:r>
              <a:rPr lang="it-IT" sz="2600" dirty="0" err="1" smtClean="0"/>
              <a:t>models</a:t>
            </a:r>
            <a:endParaRPr lang="it-IT" sz="2600" dirty="0" smtClean="0"/>
          </a:p>
          <a:p>
            <a:endParaRPr lang="it-IT" sz="2600" dirty="0"/>
          </a:p>
          <a:p>
            <a:r>
              <a:rPr lang="it-IT" sz="2600" dirty="0" err="1" smtClean="0"/>
              <a:t>Sustainable</a:t>
            </a:r>
            <a:r>
              <a:rPr lang="it-IT" sz="2600" dirty="0" smtClean="0"/>
              <a:t> </a:t>
            </a:r>
            <a:r>
              <a:rPr lang="it-IT" sz="2600" dirty="0" err="1" smtClean="0"/>
              <a:t>Transports</a:t>
            </a:r>
            <a:endParaRPr lang="it-IT" sz="2600" dirty="0" smtClean="0"/>
          </a:p>
          <a:p>
            <a:endParaRPr lang="it-IT" sz="2600" dirty="0"/>
          </a:p>
          <a:p>
            <a:r>
              <a:rPr lang="it-IT" sz="2600" dirty="0" err="1" smtClean="0"/>
              <a:t>Sustainable</a:t>
            </a:r>
            <a:r>
              <a:rPr lang="it-IT" sz="2600" dirty="0" smtClean="0"/>
              <a:t> </a:t>
            </a:r>
            <a:r>
              <a:rPr lang="it-IT" sz="2600" dirty="0" err="1" smtClean="0"/>
              <a:t>Cities</a:t>
            </a:r>
            <a:endParaRPr lang="it-IT" sz="2600" dirty="0" smtClean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599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29F3EA8-B96F-6B4B-BF76-493D4FA4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 </a:t>
            </a:r>
            <a:r>
              <a:rPr lang="it-IT" dirty="0" err="1"/>
              <a:t>Environmental</a:t>
            </a:r>
            <a:r>
              <a:rPr lang="it-IT" dirty="0"/>
              <a:t> Law and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application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A10F79A-6AB0-B64C-A244-3560BD921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600" dirty="0" smtClean="0"/>
          </a:p>
          <a:p>
            <a:r>
              <a:rPr lang="it-IT" sz="2600" dirty="0" err="1" smtClean="0"/>
              <a:t>Sustainable</a:t>
            </a:r>
            <a:r>
              <a:rPr lang="it-IT" sz="2600" dirty="0" smtClean="0"/>
              <a:t> Packaging</a:t>
            </a:r>
          </a:p>
          <a:p>
            <a:endParaRPr lang="it-IT" sz="2600" dirty="0"/>
          </a:p>
          <a:p>
            <a:r>
              <a:rPr lang="it-IT" sz="2600" dirty="0" err="1" smtClean="0"/>
              <a:t>Sustainable</a:t>
            </a:r>
            <a:r>
              <a:rPr lang="it-IT" sz="2600" dirty="0" smtClean="0"/>
              <a:t> </a:t>
            </a:r>
            <a:r>
              <a:rPr lang="it-IT" sz="2600" dirty="0" err="1" smtClean="0"/>
              <a:t>Turism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28860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 smtClean="0">
                <a:ln/>
                <a:solidFill>
                  <a:schemeClr val="accent3"/>
                </a:solidFill>
              </a:rPr>
              <a:t>06 April </a:t>
            </a:r>
            <a:r>
              <a:rPr lang="it-IT" sz="3600" b="1" dirty="0">
                <a:ln/>
                <a:solidFill>
                  <a:schemeClr val="accent3"/>
                </a:solidFill>
              </a:rPr>
              <a:t>2020 – Part 2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0847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5ADB67A-D436-9B43-831A-F8571112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82398" cy="1143000"/>
          </a:xfrm>
        </p:spPr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Key</a:t>
            </a:r>
            <a:r>
              <a:rPr lang="it-IT" dirty="0" smtClean="0"/>
              <a:t> of EU </a:t>
            </a:r>
            <a:r>
              <a:rPr lang="it-IT" dirty="0" err="1" smtClean="0"/>
              <a:t>Environmental</a:t>
            </a:r>
            <a:r>
              <a:rPr lang="it-IT" dirty="0" smtClean="0"/>
              <a:t> Policy: the </a:t>
            </a:r>
            <a:r>
              <a:rPr lang="it-IT" dirty="0" err="1" smtClean="0"/>
              <a:t>Prevention</a:t>
            </a:r>
            <a:r>
              <a:rPr lang="it-IT" dirty="0" smtClean="0"/>
              <a:t> </a:t>
            </a:r>
            <a:r>
              <a:rPr lang="it-IT" dirty="0" err="1" smtClean="0"/>
              <a:t>Principle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3F4B0795-E725-8342-80CB-759BAC701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/>
          </a:p>
          <a:p>
            <a:pPr algn="just"/>
            <a:r>
              <a:rPr lang="it-IT" sz="2800" b="1" dirty="0" err="1" smtClean="0"/>
              <a:t>Prevention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principle</a:t>
            </a:r>
            <a:r>
              <a:rPr lang="it-IT" sz="2800" dirty="0" smtClean="0"/>
              <a:t>: </a:t>
            </a:r>
            <a:r>
              <a:rPr lang="it-IT" sz="2800" dirty="0" err="1" smtClean="0"/>
              <a:t>allows</a:t>
            </a:r>
            <a:r>
              <a:rPr lang="it-IT" sz="2800" dirty="0" smtClean="0"/>
              <a:t> </a:t>
            </a:r>
            <a:r>
              <a:rPr lang="it-IT" sz="2800" dirty="0" err="1"/>
              <a:t>action</a:t>
            </a:r>
            <a:r>
              <a:rPr lang="it-IT" sz="2800" dirty="0"/>
              <a:t> to be </a:t>
            </a:r>
            <a:r>
              <a:rPr lang="it-IT" sz="2800" dirty="0" err="1"/>
              <a:t>taken</a:t>
            </a:r>
            <a:r>
              <a:rPr lang="it-IT" sz="2800" dirty="0"/>
              <a:t> to </a:t>
            </a:r>
            <a:r>
              <a:rPr lang="it-IT" sz="2800" dirty="0" err="1"/>
              <a:t>protect</a:t>
            </a:r>
            <a:r>
              <a:rPr lang="it-IT" sz="2800" dirty="0"/>
              <a:t> the </a:t>
            </a:r>
            <a:r>
              <a:rPr lang="it-IT" sz="2800" dirty="0" err="1"/>
              <a:t>environment</a:t>
            </a:r>
            <a:r>
              <a:rPr lang="it-IT" sz="2800" dirty="0"/>
              <a:t> </a:t>
            </a:r>
            <a:r>
              <a:rPr lang="it-IT" sz="2800" dirty="0" err="1"/>
              <a:t>at</a:t>
            </a:r>
            <a:r>
              <a:rPr lang="it-IT" sz="2800" dirty="0"/>
              <a:t> an </a:t>
            </a:r>
            <a:r>
              <a:rPr lang="it-IT" sz="2800" dirty="0" err="1"/>
              <a:t>early</a:t>
            </a:r>
            <a:r>
              <a:rPr lang="it-IT" sz="2800" dirty="0"/>
              <a:t> stage.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now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only</a:t>
            </a:r>
            <a:r>
              <a:rPr lang="it-IT" sz="2800" dirty="0"/>
              <a:t> a </a:t>
            </a:r>
            <a:r>
              <a:rPr lang="it-IT" sz="2800" dirty="0" err="1"/>
              <a:t>question</a:t>
            </a:r>
            <a:r>
              <a:rPr lang="it-IT" sz="2800" dirty="0"/>
              <a:t> of </a:t>
            </a:r>
            <a:r>
              <a:rPr lang="it-IT" sz="2800" dirty="0" err="1"/>
              <a:t>repairing</a:t>
            </a:r>
            <a:r>
              <a:rPr lang="it-IT" sz="2800" dirty="0"/>
              <a:t> </a:t>
            </a:r>
            <a:r>
              <a:rPr lang="it-IT" sz="2800" dirty="0" err="1"/>
              <a:t>damages</a:t>
            </a:r>
            <a:r>
              <a:rPr lang="it-IT" sz="2800" dirty="0"/>
              <a:t> </a:t>
            </a:r>
            <a:r>
              <a:rPr lang="it-IT" sz="2800" dirty="0" err="1"/>
              <a:t>after</a:t>
            </a:r>
            <a:r>
              <a:rPr lang="it-IT" sz="2800" dirty="0"/>
              <a:t> </a:t>
            </a:r>
            <a:r>
              <a:rPr lang="it-IT" sz="2800" dirty="0" err="1"/>
              <a:t>they</a:t>
            </a:r>
            <a:r>
              <a:rPr lang="it-IT" sz="2800" dirty="0"/>
              <a:t>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occurred</a:t>
            </a:r>
            <a:r>
              <a:rPr lang="it-IT" sz="2800" dirty="0"/>
              <a:t>, </a:t>
            </a:r>
            <a:r>
              <a:rPr lang="it-IT" sz="2800" dirty="0" err="1"/>
              <a:t>but</a:t>
            </a:r>
            <a:r>
              <a:rPr lang="it-IT" sz="2800" dirty="0"/>
              <a:t> to </a:t>
            </a:r>
            <a:r>
              <a:rPr lang="it-IT" sz="2800" dirty="0" err="1"/>
              <a:t>prevent</a:t>
            </a:r>
            <a:r>
              <a:rPr lang="it-IT" sz="2800" dirty="0"/>
              <a:t> </a:t>
            </a:r>
            <a:r>
              <a:rPr lang="it-IT" sz="2800" dirty="0" err="1"/>
              <a:t>those</a:t>
            </a:r>
            <a:r>
              <a:rPr lang="it-IT" sz="2800" dirty="0"/>
              <a:t> </a:t>
            </a:r>
            <a:r>
              <a:rPr lang="it-IT" sz="2800" dirty="0" err="1"/>
              <a:t>damages</a:t>
            </a:r>
            <a:r>
              <a:rPr lang="it-IT" sz="2800" dirty="0"/>
              <a:t> </a:t>
            </a:r>
            <a:r>
              <a:rPr lang="it-IT" sz="2800" dirty="0" err="1"/>
              <a:t>occurring</a:t>
            </a:r>
            <a:r>
              <a:rPr lang="it-IT" sz="2800" dirty="0"/>
              <a:t> </a:t>
            </a:r>
            <a:r>
              <a:rPr lang="it-IT" sz="2800" dirty="0" err="1"/>
              <a:t>at</a:t>
            </a:r>
            <a:r>
              <a:rPr lang="it-IT" sz="2800" dirty="0"/>
              <a:t> </a:t>
            </a:r>
            <a:r>
              <a:rPr lang="it-IT" sz="2800" dirty="0" err="1"/>
              <a:t>all</a:t>
            </a:r>
            <a:r>
              <a:rPr lang="it-IT" sz="2800" dirty="0"/>
              <a:t>. </a:t>
            </a:r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principle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far-</a:t>
            </a:r>
            <a:r>
              <a:rPr lang="it-IT" sz="2800" dirty="0" err="1"/>
              <a:t>reaching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the </a:t>
            </a:r>
            <a:r>
              <a:rPr lang="it-IT" sz="2800" dirty="0" err="1"/>
              <a:t>precautionary</a:t>
            </a:r>
            <a:r>
              <a:rPr lang="it-IT" sz="2800" dirty="0"/>
              <a:t> </a:t>
            </a:r>
            <a:r>
              <a:rPr lang="it-IT" sz="2800" dirty="0" err="1"/>
              <a:t>principle</a:t>
            </a:r>
            <a:r>
              <a:rPr lang="it-IT" sz="2800" dirty="0"/>
              <a:t>.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means</a:t>
            </a:r>
            <a:r>
              <a:rPr lang="it-IT" sz="2800" dirty="0"/>
              <a:t> in short </a:t>
            </a:r>
            <a:r>
              <a:rPr lang="it-IT" sz="2800" dirty="0" err="1"/>
              <a:t>terms</a:t>
            </a:r>
            <a:r>
              <a:rPr lang="it-IT" sz="2800" dirty="0"/>
              <a:t>: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better</a:t>
            </a:r>
            <a:r>
              <a:rPr lang="it-IT" sz="2800" dirty="0"/>
              <a:t> to </a:t>
            </a:r>
            <a:r>
              <a:rPr lang="it-IT" sz="2800" dirty="0" err="1"/>
              <a:t>prevent</a:t>
            </a:r>
            <a:r>
              <a:rPr lang="it-IT" sz="2800" dirty="0"/>
              <a:t> </a:t>
            </a:r>
            <a:r>
              <a:rPr lang="it-IT" sz="2800" dirty="0" err="1"/>
              <a:t>than</a:t>
            </a:r>
            <a:r>
              <a:rPr lang="it-IT" sz="2800" dirty="0"/>
              <a:t> </a:t>
            </a:r>
            <a:r>
              <a:rPr lang="it-IT" sz="2800" dirty="0" err="1"/>
              <a:t>repair</a:t>
            </a:r>
            <a:r>
              <a:rPr lang="it-IT" sz="2800" dirty="0"/>
              <a:t>.</a:t>
            </a:r>
          </a:p>
          <a:p>
            <a:endParaRPr lang="it-IT" sz="2800" dirty="0"/>
          </a:p>
          <a:p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357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FC427AA-A385-164F-9C9A-356E2BEE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Principle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ACDFFBB-AC32-B34C-8079-F120028B3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600" b="1" dirty="0" err="1" smtClean="0"/>
              <a:t>Principle</a:t>
            </a:r>
            <a:r>
              <a:rPr lang="it-IT" sz="2600" b="1" dirty="0" smtClean="0"/>
              <a:t> 24 of the </a:t>
            </a:r>
            <a:r>
              <a:rPr lang="it-IT" sz="2600" b="1" dirty="0" err="1" smtClean="0"/>
              <a:t>Stockholm</a:t>
            </a:r>
            <a:r>
              <a:rPr lang="it-IT" sz="2600" b="1" dirty="0" smtClean="0"/>
              <a:t> </a:t>
            </a:r>
            <a:r>
              <a:rPr lang="it-IT" sz="2600" b="1" dirty="0" err="1" smtClean="0"/>
              <a:t>Declaration</a:t>
            </a:r>
            <a:r>
              <a:rPr lang="it-IT" sz="2600" b="1" dirty="0" smtClean="0"/>
              <a:t> of the </a:t>
            </a:r>
            <a:r>
              <a:rPr lang="it-IT" sz="2600" b="1" dirty="0" err="1"/>
              <a:t>United</a:t>
            </a:r>
            <a:r>
              <a:rPr lang="it-IT" sz="2600" b="1" dirty="0"/>
              <a:t> Nations Conference on the Human Environment</a:t>
            </a:r>
            <a:endParaRPr lang="it-IT" sz="2600" b="1" dirty="0" smtClean="0"/>
          </a:p>
          <a:p>
            <a:endParaRPr lang="it-IT" sz="2800" dirty="0"/>
          </a:p>
          <a:p>
            <a:pPr algn="just"/>
            <a:r>
              <a:rPr lang="it-IT" sz="2800" dirty="0" smtClean="0"/>
              <a:t>«International </a:t>
            </a:r>
            <a:r>
              <a:rPr lang="it-IT" sz="2800" dirty="0" err="1"/>
              <a:t>matters</a:t>
            </a:r>
            <a:r>
              <a:rPr lang="it-IT" sz="2800" dirty="0"/>
              <a:t> </a:t>
            </a:r>
            <a:r>
              <a:rPr lang="it-IT" sz="2800" dirty="0" err="1"/>
              <a:t>concerning</a:t>
            </a:r>
            <a:r>
              <a:rPr lang="it-IT" sz="2800" dirty="0"/>
              <a:t> the </a:t>
            </a:r>
            <a:r>
              <a:rPr lang="it-IT" sz="2800" dirty="0" err="1"/>
              <a:t>protection</a:t>
            </a:r>
            <a:r>
              <a:rPr lang="it-IT" sz="2800" dirty="0"/>
              <a:t> and </a:t>
            </a:r>
            <a:r>
              <a:rPr lang="it-IT" sz="2800" dirty="0" err="1"/>
              <a:t>improvement</a:t>
            </a:r>
            <a:r>
              <a:rPr lang="it-IT" sz="2800" dirty="0"/>
              <a:t> of the </a:t>
            </a:r>
            <a:r>
              <a:rPr lang="it-IT" sz="2800" dirty="0" err="1"/>
              <a:t>environment</a:t>
            </a:r>
            <a:r>
              <a:rPr lang="it-IT" sz="2800" dirty="0"/>
              <a:t> </a:t>
            </a:r>
            <a:r>
              <a:rPr lang="it-IT" sz="2800" dirty="0" err="1"/>
              <a:t>should</a:t>
            </a:r>
            <a:r>
              <a:rPr lang="it-IT" sz="2800" dirty="0"/>
              <a:t> be </a:t>
            </a:r>
            <a:r>
              <a:rPr lang="it-IT" sz="2800" dirty="0" err="1"/>
              <a:t>handled</a:t>
            </a:r>
            <a:r>
              <a:rPr lang="it-IT" sz="2800" dirty="0"/>
              <a:t> in </a:t>
            </a:r>
            <a:r>
              <a:rPr lang="it-IT" sz="2800" dirty="0" smtClean="0"/>
              <a:t>a cooperative </a:t>
            </a:r>
            <a:r>
              <a:rPr lang="it-IT" sz="2800" dirty="0" err="1"/>
              <a:t>spirit</a:t>
            </a:r>
            <a:r>
              <a:rPr lang="it-IT" sz="2800" dirty="0"/>
              <a:t> by </a:t>
            </a:r>
            <a:r>
              <a:rPr lang="it-IT" sz="2800" dirty="0" err="1"/>
              <a:t>all</a:t>
            </a:r>
            <a:r>
              <a:rPr lang="it-IT" sz="2800" dirty="0"/>
              <a:t> </a:t>
            </a:r>
            <a:r>
              <a:rPr lang="it-IT" sz="2800" dirty="0" err="1"/>
              <a:t>countries</a:t>
            </a:r>
            <a:r>
              <a:rPr lang="it-IT" sz="2800" dirty="0"/>
              <a:t>, big and small, on an </a:t>
            </a:r>
            <a:r>
              <a:rPr lang="it-IT" sz="2800" dirty="0" err="1"/>
              <a:t>equal</a:t>
            </a:r>
            <a:r>
              <a:rPr lang="it-IT" sz="2800" dirty="0"/>
              <a:t> footing.</a:t>
            </a:r>
          </a:p>
          <a:p>
            <a:pPr algn="just"/>
            <a:r>
              <a:rPr lang="it-IT" sz="2800" dirty="0" err="1"/>
              <a:t>Cooperation</a:t>
            </a:r>
            <a:r>
              <a:rPr lang="it-IT" sz="2800" dirty="0"/>
              <a:t> </a:t>
            </a:r>
            <a:r>
              <a:rPr lang="it-IT" sz="2800" dirty="0" err="1"/>
              <a:t>through</a:t>
            </a:r>
            <a:r>
              <a:rPr lang="it-IT" sz="2800" dirty="0"/>
              <a:t> </a:t>
            </a:r>
            <a:r>
              <a:rPr lang="it-IT" sz="2800" dirty="0" err="1"/>
              <a:t>multilateral</a:t>
            </a:r>
            <a:r>
              <a:rPr lang="it-IT" sz="2800" dirty="0"/>
              <a:t> or </a:t>
            </a:r>
            <a:r>
              <a:rPr lang="it-IT" sz="2800" dirty="0" err="1"/>
              <a:t>bilateral</a:t>
            </a:r>
            <a:r>
              <a:rPr lang="it-IT" sz="2800" dirty="0"/>
              <a:t> </a:t>
            </a:r>
            <a:r>
              <a:rPr lang="it-IT" sz="2800" dirty="0" err="1"/>
              <a:t>arrangements</a:t>
            </a:r>
            <a:r>
              <a:rPr lang="it-IT" sz="2800" dirty="0"/>
              <a:t> or </a:t>
            </a:r>
            <a:r>
              <a:rPr lang="it-IT" sz="2800" dirty="0" err="1"/>
              <a:t>other</a:t>
            </a:r>
            <a:r>
              <a:rPr lang="it-IT" sz="2800" dirty="0"/>
              <a:t> appropriate </a:t>
            </a:r>
            <a:r>
              <a:rPr lang="it-IT" sz="2800" dirty="0" err="1"/>
              <a:t>means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essential</a:t>
            </a:r>
            <a:r>
              <a:rPr lang="it-IT" sz="2800" dirty="0"/>
              <a:t> to </a:t>
            </a:r>
            <a:r>
              <a:rPr lang="it-IT" sz="2800" dirty="0" err="1" smtClean="0"/>
              <a:t>effectively</a:t>
            </a:r>
            <a:r>
              <a:rPr lang="it-IT" sz="2800" dirty="0"/>
              <a:t> </a:t>
            </a:r>
            <a:r>
              <a:rPr lang="it-IT" sz="2800" dirty="0" smtClean="0"/>
              <a:t>control</a:t>
            </a:r>
            <a:r>
              <a:rPr lang="it-IT" sz="2800" dirty="0"/>
              <a:t>, </a:t>
            </a:r>
            <a:r>
              <a:rPr lang="it-IT" sz="2800" dirty="0" err="1"/>
              <a:t>prevent</a:t>
            </a:r>
            <a:r>
              <a:rPr lang="it-IT" sz="2800" dirty="0"/>
              <a:t>, reduce and eliminate </a:t>
            </a:r>
            <a:r>
              <a:rPr lang="it-IT" sz="2800" dirty="0" err="1"/>
              <a:t>adverse</a:t>
            </a:r>
            <a:r>
              <a:rPr lang="it-IT" sz="2800" dirty="0"/>
              <a:t> </a:t>
            </a:r>
            <a:r>
              <a:rPr lang="it-IT" sz="2800" dirty="0" err="1"/>
              <a:t>environmental</a:t>
            </a:r>
            <a:r>
              <a:rPr lang="it-IT" sz="2800" dirty="0"/>
              <a:t> </a:t>
            </a:r>
            <a:r>
              <a:rPr lang="it-IT" sz="2800" dirty="0" err="1"/>
              <a:t>effects</a:t>
            </a:r>
            <a:r>
              <a:rPr lang="it-IT" sz="2800" dirty="0"/>
              <a:t> </a:t>
            </a:r>
            <a:r>
              <a:rPr lang="it-IT" sz="2800" dirty="0" err="1"/>
              <a:t>resulting</a:t>
            </a:r>
            <a:r>
              <a:rPr lang="it-IT" sz="2800" dirty="0"/>
              <a:t> from </a:t>
            </a:r>
            <a:r>
              <a:rPr lang="it-IT" sz="2800" dirty="0" err="1"/>
              <a:t>activities</a:t>
            </a:r>
            <a:r>
              <a:rPr lang="it-IT" sz="2800" dirty="0"/>
              <a:t> </a:t>
            </a:r>
            <a:r>
              <a:rPr lang="it-IT" sz="2800" dirty="0" err="1"/>
              <a:t>conducted</a:t>
            </a:r>
            <a:r>
              <a:rPr lang="it-IT" sz="2800" dirty="0"/>
              <a:t> in </a:t>
            </a:r>
            <a:r>
              <a:rPr lang="it-IT" sz="2800" dirty="0" err="1" smtClean="0"/>
              <a:t>all</a:t>
            </a:r>
            <a:r>
              <a:rPr lang="it-IT" sz="2800" dirty="0"/>
              <a:t> </a:t>
            </a:r>
            <a:r>
              <a:rPr lang="it-IT" sz="2800" dirty="0" err="1" smtClean="0"/>
              <a:t>spheres</a:t>
            </a:r>
            <a:r>
              <a:rPr lang="it-IT" sz="2800" dirty="0"/>
              <a:t>, in </a:t>
            </a:r>
            <a:r>
              <a:rPr lang="it-IT" sz="2800" dirty="0" err="1"/>
              <a:t>such</a:t>
            </a:r>
            <a:r>
              <a:rPr lang="it-IT" sz="2800" dirty="0"/>
              <a:t> a way </a:t>
            </a:r>
            <a:r>
              <a:rPr lang="it-IT" sz="2800" dirty="0" err="1"/>
              <a:t>that</a:t>
            </a:r>
            <a:r>
              <a:rPr lang="it-IT" sz="2800" dirty="0"/>
              <a:t> due account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taken</a:t>
            </a:r>
            <a:r>
              <a:rPr lang="it-IT" sz="2800" dirty="0"/>
              <a:t> of the </a:t>
            </a:r>
            <a:r>
              <a:rPr lang="it-IT" sz="2800" dirty="0" err="1"/>
              <a:t>sovereignty</a:t>
            </a:r>
            <a:r>
              <a:rPr lang="it-IT" sz="2800" dirty="0"/>
              <a:t> and </a:t>
            </a:r>
            <a:r>
              <a:rPr lang="it-IT" sz="2800" dirty="0" err="1"/>
              <a:t>interests</a:t>
            </a:r>
            <a:r>
              <a:rPr lang="it-IT" sz="2800" dirty="0"/>
              <a:t> of </a:t>
            </a:r>
            <a:r>
              <a:rPr lang="it-IT" sz="2800" dirty="0" err="1"/>
              <a:t>all</a:t>
            </a:r>
            <a:r>
              <a:rPr lang="it-IT" sz="2800" dirty="0"/>
              <a:t> </a:t>
            </a:r>
            <a:r>
              <a:rPr lang="it-IT" sz="2800" dirty="0" err="1" smtClean="0"/>
              <a:t>States</a:t>
            </a:r>
            <a:r>
              <a:rPr lang="it-IT" sz="2800" dirty="0" smtClean="0"/>
              <a:t>».</a:t>
            </a:r>
            <a:endParaRPr lang="it-IT" sz="2800" dirty="0"/>
          </a:p>
          <a:p>
            <a:endParaRPr lang="it-IT" sz="2800" dirty="0"/>
          </a:p>
          <a:p>
            <a:pPr lvl="1"/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982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FC427AA-A385-164F-9C9A-356E2BEE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/>
              <a:t>Prevention</a:t>
            </a:r>
            <a:r>
              <a:rPr lang="it-IT" dirty="0"/>
              <a:t> </a:t>
            </a:r>
            <a:r>
              <a:rPr lang="it-IT" dirty="0" err="1"/>
              <a:t>Principle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ACDFFBB-AC32-B34C-8079-F120028B3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600" b="1" dirty="0" smtClean="0"/>
              <a:t>Directive 2011/92/EU </a:t>
            </a:r>
            <a:r>
              <a:rPr lang="it-IT" sz="2800" dirty="0"/>
              <a:t>on the </a:t>
            </a:r>
            <a:r>
              <a:rPr lang="it-IT" sz="2800" dirty="0" err="1"/>
              <a:t>assessment</a:t>
            </a:r>
            <a:r>
              <a:rPr lang="it-IT" sz="2800" dirty="0"/>
              <a:t> of the </a:t>
            </a:r>
            <a:r>
              <a:rPr lang="it-IT" sz="2800" dirty="0" err="1"/>
              <a:t>effects</a:t>
            </a:r>
            <a:r>
              <a:rPr lang="it-IT" sz="2800" dirty="0"/>
              <a:t> of </a:t>
            </a:r>
            <a:r>
              <a:rPr lang="it-IT" sz="2800" dirty="0" err="1"/>
              <a:t>certain</a:t>
            </a:r>
            <a:r>
              <a:rPr lang="it-IT" sz="2800" dirty="0"/>
              <a:t> public and private </a:t>
            </a:r>
            <a:r>
              <a:rPr lang="it-IT" sz="2800" dirty="0" err="1"/>
              <a:t>projects</a:t>
            </a:r>
            <a:r>
              <a:rPr lang="it-IT" sz="2800" dirty="0"/>
              <a:t> on the </a:t>
            </a:r>
            <a:r>
              <a:rPr lang="it-IT" sz="2800" dirty="0" err="1"/>
              <a:t>environment</a:t>
            </a:r>
            <a:r>
              <a:rPr lang="it-IT" sz="2800" dirty="0"/>
              <a:t>. </a:t>
            </a:r>
            <a:endParaRPr lang="it-IT" sz="2800" dirty="0" smtClean="0"/>
          </a:p>
          <a:p>
            <a:endParaRPr lang="it-IT" sz="2800" i="1" dirty="0" smtClean="0"/>
          </a:p>
          <a:p>
            <a:pPr marL="114300" indent="0">
              <a:buNone/>
            </a:pPr>
            <a:endParaRPr lang="it-IT" sz="2800" dirty="0"/>
          </a:p>
          <a:p>
            <a:pPr algn="just"/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pPr lvl="1"/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257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Environmental</a:t>
            </a:r>
            <a:r>
              <a:rPr lang="it-IT" dirty="0" smtClean="0"/>
              <a:t> Impact </a:t>
            </a:r>
            <a:r>
              <a:rPr lang="it-IT" dirty="0" err="1" smtClean="0"/>
              <a:t>Assessment</a:t>
            </a:r>
            <a:r>
              <a:rPr lang="it-IT" dirty="0" smtClean="0"/>
              <a:t> (EIA)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i="1" dirty="0" err="1"/>
              <a:t>Article</a:t>
            </a:r>
            <a:r>
              <a:rPr lang="it-IT" sz="2400" i="1" dirty="0"/>
              <a:t> </a:t>
            </a:r>
            <a:r>
              <a:rPr lang="it-IT" sz="2400" i="1" dirty="0" smtClean="0"/>
              <a:t>2, </a:t>
            </a:r>
            <a:r>
              <a:rPr lang="it-IT" sz="2400" i="1" dirty="0" err="1" smtClean="0"/>
              <a:t>directive</a:t>
            </a:r>
            <a:r>
              <a:rPr lang="it-IT" sz="2400" i="1" dirty="0" smtClean="0"/>
              <a:t> 2011/92/EU</a:t>
            </a:r>
            <a:endParaRPr lang="it-IT" sz="2400" dirty="0"/>
          </a:p>
          <a:p>
            <a:pPr algn="just"/>
            <a:r>
              <a:rPr lang="it-IT" sz="2400" dirty="0"/>
              <a:t>1.   </a:t>
            </a:r>
            <a:r>
              <a:rPr lang="it-IT" sz="2400" dirty="0" err="1"/>
              <a:t>Member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 </a:t>
            </a:r>
            <a:r>
              <a:rPr lang="it-IT" sz="2400" dirty="0" err="1"/>
              <a:t>shall</a:t>
            </a:r>
            <a:r>
              <a:rPr lang="it-IT" sz="2400" dirty="0"/>
              <a:t> </a:t>
            </a:r>
            <a:r>
              <a:rPr lang="it-IT" sz="2400" dirty="0" err="1"/>
              <a:t>adopt</a:t>
            </a:r>
            <a:r>
              <a:rPr lang="it-IT" sz="2400" dirty="0"/>
              <a:t> </a:t>
            </a: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measures</a:t>
            </a:r>
            <a:r>
              <a:rPr lang="it-IT" sz="2400" dirty="0"/>
              <a:t> </a:t>
            </a:r>
            <a:r>
              <a:rPr lang="it-IT" sz="2400" dirty="0" err="1"/>
              <a:t>necessary</a:t>
            </a:r>
            <a:r>
              <a:rPr lang="it-IT" sz="2400" dirty="0"/>
              <a:t> to </a:t>
            </a:r>
            <a:r>
              <a:rPr lang="it-IT" sz="2400" dirty="0" err="1"/>
              <a:t>ensure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, </a:t>
            </a:r>
            <a:r>
              <a:rPr lang="it-IT" sz="2400" dirty="0" err="1"/>
              <a:t>before</a:t>
            </a:r>
            <a:r>
              <a:rPr lang="it-IT" sz="2400" dirty="0"/>
              <a:t> </a:t>
            </a:r>
            <a:r>
              <a:rPr lang="it-IT" sz="2400" dirty="0" err="1"/>
              <a:t>consent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given</a:t>
            </a:r>
            <a:r>
              <a:rPr lang="it-IT" sz="2400" dirty="0"/>
              <a:t>, </a:t>
            </a:r>
            <a:r>
              <a:rPr lang="it-IT" sz="2400" b="1" dirty="0" err="1"/>
              <a:t>projects</a:t>
            </a:r>
            <a:r>
              <a:rPr lang="it-IT" sz="2400" b="1" dirty="0"/>
              <a:t> </a:t>
            </a:r>
            <a:r>
              <a:rPr lang="it-IT" sz="2400" b="1" dirty="0" err="1"/>
              <a:t>likely</a:t>
            </a:r>
            <a:r>
              <a:rPr lang="it-IT" sz="2400" b="1" dirty="0"/>
              <a:t> to </a:t>
            </a:r>
            <a:r>
              <a:rPr lang="it-IT" sz="2400" b="1" dirty="0" err="1"/>
              <a:t>have</a:t>
            </a:r>
            <a:r>
              <a:rPr lang="it-IT" sz="2400" b="1" dirty="0"/>
              <a:t> </a:t>
            </a:r>
            <a:r>
              <a:rPr lang="it-IT" sz="2400" b="1" dirty="0" err="1"/>
              <a:t>significant</a:t>
            </a:r>
            <a:r>
              <a:rPr lang="it-IT" sz="2400" b="1" dirty="0"/>
              <a:t> </a:t>
            </a:r>
            <a:r>
              <a:rPr lang="it-IT" sz="2400" b="1" dirty="0" err="1"/>
              <a:t>effects</a:t>
            </a:r>
            <a:r>
              <a:rPr lang="it-IT" sz="2400" b="1" dirty="0"/>
              <a:t> on the </a:t>
            </a:r>
            <a:r>
              <a:rPr lang="it-IT" sz="2400" b="1" dirty="0" err="1"/>
              <a:t>environment</a:t>
            </a:r>
            <a:r>
              <a:rPr lang="it-IT" sz="2400" dirty="0"/>
              <a:t> by </a:t>
            </a:r>
            <a:r>
              <a:rPr lang="it-IT" sz="2400" dirty="0" err="1"/>
              <a:t>virtue</a:t>
            </a:r>
            <a:r>
              <a:rPr lang="it-IT" sz="2400" dirty="0"/>
              <a:t>, inter alia, of </a:t>
            </a:r>
            <a:r>
              <a:rPr lang="it-IT" sz="2400" dirty="0" err="1"/>
              <a:t>their</a:t>
            </a:r>
            <a:r>
              <a:rPr lang="it-IT" sz="2400" dirty="0"/>
              <a:t> nature, </a:t>
            </a:r>
            <a:r>
              <a:rPr lang="it-IT" sz="2400" dirty="0" err="1"/>
              <a:t>size</a:t>
            </a:r>
            <a:r>
              <a:rPr lang="it-IT" sz="2400" dirty="0"/>
              <a:t> or location are made </a:t>
            </a:r>
            <a:r>
              <a:rPr lang="it-IT" sz="2400" dirty="0" err="1"/>
              <a:t>subject</a:t>
            </a:r>
            <a:r>
              <a:rPr lang="it-IT" sz="2400" dirty="0"/>
              <a:t> to a </a:t>
            </a:r>
            <a:r>
              <a:rPr lang="it-IT" sz="2400" dirty="0" err="1"/>
              <a:t>requirement</a:t>
            </a:r>
            <a:r>
              <a:rPr lang="it-IT" sz="2400" dirty="0"/>
              <a:t> for </a:t>
            </a:r>
            <a:r>
              <a:rPr lang="it-IT" sz="2400" dirty="0" err="1"/>
              <a:t>development</a:t>
            </a:r>
            <a:r>
              <a:rPr lang="it-IT" sz="2400" dirty="0"/>
              <a:t> </a:t>
            </a:r>
            <a:r>
              <a:rPr lang="it-IT" sz="2400" dirty="0" err="1"/>
              <a:t>consent</a:t>
            </a:r>
            <a:r>
              <a:rPr lang="it-IT" sz="2400" dirty="0"/>
              <a:t> and an </a:t>
            </a:r>
            <a:r>
              <a:rPr lang="it-IT" sz="2400" b="1" dirty="0" err="1"/>
              <a:t>assessment</a:t>
            </a:r>
            <a:r>
              <a:rPr lang="it-IT" sz="2400" b="1" dirty="0"/>
              <a:t> with </a:t>
            </a:r>
            <a:r>
              <a:rPr lang="it-IT" sz="2400" b="1" dirty="0" err="1"/>
              <a:t>regard</a:t>
            </a:r>
            <a:r>
              <a:rPr lang="it-IT" sz="2400" b="1" dirty="0"/>
              <a:t> to </a:t>
            </a:r>
            <a:r>
              <a:rPr lang="it-IT" sz="2400" b="1" dirty="0" err="1"/>
              <a:t>their</a:t>
            </a:r>
            <a:r>
              <a:rPr lang="it-IT" sz="2400" b="1" dirty="0"/>
              <a:t> </a:t>
            </a:r>
            <a:r>
              <a:rPr lang="it-IT" sz="2400" b="1" dirty="0" err="1"/>
              <a:t>effects</a:t>
            </a:r>
            <a:r>
              <a:rPr lang="it-IT" sz="2400" dirty="0"/>
              <a:t>. </a:t>
            </a:r>
            <a:r>
              <a:rPr lang="it-IT" sz="2400" dirty="0" err="1"/>
              <a:t>Those</a:t>
            </a:r>
            <a:r>
              <a:rPr lang="it-IT" sz="2400" dirty="0"/>
              <a:t> </a:t>
            </a:r>
            <a:r>
              <a:rPr lang="it-IT" sz="2400" dirty="0" err="1"/>
              <a:t>projects</a:t>
            </a:r>
            <a:r>
              <a:rPr lang="it-IT" sz="2400" dirty="0"/>
              <a:t> are </a:t>
            </a:r>
            <a:r>
              <a:rPr lang="it-IT" sz="2400" dirty="0" err="1"/>
              <a:t>defined</a:t>
            </a:r>
            <a:r>
              <a:rPr lang="it-IT" sz="2400" dirty="0"/>
              <a:t> in </a:t>
            </a:r>
            <a:r>
              <a:rPr lang="it-IT" sz="2400" dirty="0" err="1"/>
              <a:t>Article</a:t>
            </a:r>
            <a:r>
              <a:rPr lang="it-IT" sz="2400" dirty="0"/>
              <a:t> 4.</a:t>
            </a:r>
          </a:p>
          <a:p>
            <a:pPr algn="just"/>
            <a:r>
              <a:rPr lang="it-IT" sz="2400" dirty="0"/>
              <a:t>2.   The </a:t>
            </a:r>
            <a:r>
              <a:rPr lang="it-IT" sz="2400" dirty="0" err="1"/>
              <a:t>environmental</a:t>
            </a:r>
            <a:r>
              <a:rPr lang="it-IT" sz="2400" dirty="0"/>
              <a:t> impact </a:t>
            </a:r>
            <a:r>
              <a:rPr lang="it-IT" sz="2400" dirty="0" err="1"/>
              <a:t>assessment</a:t>
            </a:r>
            <a:r>
              <a:rPr lang="it-IT" sz="2400" dirty="0"/>
              <a:t> </a:t>
            </a:r>
            <a:r>
              <a:rPr lang="it-IT" sz="2400" dirty="0" err="1"/>
              <a:t>may</a:t>
            </a:r>
            <a:r>
              <a:rPr lang="it-IT" sz="2400" dirty="0"/>
              <a:t> be </a:t>
            </a:r>
            <a:r>
              <a:rPr lang="it-IT" sz="2400" dirty="0" err="1"/>
              <a:t>integrated</a:t>
            </a:r>
            <a:r>
              <a:rPr lang="it-IT" sz="2400" dirty="0"/>
              <a:t> </a:t>
            </a:r>
            <a:r>
              <a:rPr lang="it-IT" sz="2400" dirty="0" err="1"/>
              <a:t>into</a:t>
            </a:r>
            <a:r>
              <a:rPr lang="it-IT" sz="2400" dirty="0"/>
              <a:t> the </a:t>
            </a:r>
            <a:r>
              <a:rPr lang="it-IT" sz="2400" dirty="0" err="1"/>
              <a:t>existing</a:t>
            </a:r>
            <a:r>
              <a:rPr lang="it-IT" sz="2400" dirty="0"/>
              <a:t> </a:t>
            </a:r>
            <a:r>
              <a:rPr lang="it-IT" sz="2400" dirty="0" err="1"/>
              <a:t>procedures</a:t>
            </a:r>
            <a:r>
              <a:rPr lang="it-IT" sz="2400" dirty="0"/>
              <a:t> for </a:t>
            </a:r>
            <a:r>
              <a:rPr lang="it-IT" sz="2400" dirty="0" err="1"/>
              <a:t>consent</a:t>
            </a:r>
            <a:r>
              <a:rPr lang="it-IT" sz="2400" dirty="0"/>
              <a:t> to </a:t>
            </a:r>
            <a:r>
              <a:rPr lang="it-IT" sz="2400" dirty="0" err="1"/>
              <a:t>projects</a:t>
            </a:r>
            <a:r>
              <a:rPr lang="it-IT" sz="2400" dirty="0"/>
              <a:t> in the </a:t>
            </a:r>
            <a:r>
              <a:rPr lang="it-IT" sz="2400" dirty="0" err="1"/>
              <a:t>Member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, or, </a:t>
            </a:r>
            <a:r>
              <a:rPr lang="it-IT" sz="2400" dirty="0" err="1"/>
              <a:t>failing</a:t>
            </a:r>
            <a:r>
              <a:rPr lang="it-IT" sz="2400" dirty="0"/>
              <a:t> </a:t>
            </a:r>
            <a:r>
              <a:rPr lang="it-IT" sz="2400" dirty="0" err="1"/>
              <a:t>this</a:t>
            </a:r>
            <a:r>
              <a:rPr lang="it-IT" sz="2400" dirty="0"/>
              <a:t>, </a:t>
            </a:r>
            <a:r>
              <a:rPr lang="it-IT" sz="2400" dirty="0" err="1"/>
              <a:t>into</a:t>
            </a:r>
            <a:r>
              <a:rPr lang="it-IT" sz="2400" dirty="0"/>
              <a:t> </a:t>
            </a:r>
            <a:r>
              <a:rPr lang="it-IT" sz="2400" dirty="0" err="1"/>
              <a:t>other</a:t>
            </a:r>
            <a:r>
              <a:rPr lang="it-IT" sz="2400" dirty="0"/>
              <a:t> </a:t>
            </a:r>
            <a:r>
              <a:rPr lang="it-IT" sz="2400" dirty="0" err="1"/>
              <a:t>procedures</a:t>
            </a:r>
            <a:r>
              <a:rPr lang="it-IT" sz="2400" dirty="0"/>
              <a:t> or </a:t>
            </a:r>
            <a:r>
              <a:rPr lang="it-IT" sz="2400" dirty="0" err="1"/>
              <a:t>into</a:t>
            </a:r>
            <a:r>
              <a:rPr lang="it-IT" sz="2400" dirty="0"/>
              <a:t> </a:t>
            </a:r>
            <a:r>
              <a:rPr lang="it-IT" sz="2400" dirty="0" err="1"/>
              <a:t>procedures</a:t>
            </a:r>
            <a:r>
              <a:rPr lang="it-IT" sz="2400" dirty="0"/>
              <a:t> to be </a:t>
            </a:r>
            <a:r>
              <a:rPr lang="it-IT" sz="2400" dirty="0" err="1"/>
              <a:t>established</a:t>
            </a:r>
            <a:r>
              <a:rPr lang="it-IT" sz="2400" dirty="0"/>
              <a:t> to </a:t>
            </a:r>
            <a:r>
              <a:rPr lang="it-IT" sz="2400" dirty="0" err="1"/>
              <a:t>comply</a:t>
            </a:r>
            <a:r>
              <a:rPr lang="it-IT" sz="2400" dirty="0"/>
              <a:t> with the </a:t>
            </a:r>
            <a:r>
              <a:rPr lang="it-IT" sz="2400" dirty="0" err="1"/>
              <a:t>aims</a:t>
            </a:r>
            <a:r>
              <a:rPr lang="it-IT" sz="2400" dirty="0"/>
              <a:t> of </a:t>
            </a:r>
            <a:r>
              <a:rPr lang="it-IT" sz="2400" dirty="0" err="1"/>
              <a:t>this</a:t>
            </a:r>
            <a:r>
              <a:rPr lang="it-IT" sz="2400" dirty="0"/>
              <a:t> Directive.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4691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Environmental</a:t>
            </a:r>
            <a:r>
              <a:rPr lang="it-IT" dirty="0" smtClean="0"/>
              <a:t> Impact </a:t>
            </a:r>
            <a:r>
              <a:rPr lang="it-IT" dirty="0" err="1" smtClean="0"/>
              <a:t>Assessment</a:t>
            </a:r>
            <a:r>
              <a:rPr lang="it-IT" dirty="0" smtClean="0"/>
              <a:t> (EIA)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23068"/>
          </a:xfrm>
        </p:spPr>
        <p:txBody>
          <a:bodyPr>
            <a:normAutofit fontScale="92500" lnSpcReduction="20000"/>
          </a:bodyPr>
          <a:lstStyle/>
          <a:p>
            <a:r>
              <a:rPr lang="it-IT" sz="2400" i="1" dirty="0" err="1"/>
              <a:t>Article</a:t>
            </a:r>
            <a:r>
              <a:rPr lang="it-IT" sz="2400" i="1" dirty="0"/>
              <a:t> </a:t>
            </a:r>
            <a:r>
              <a:rPr lang="it-IT" sz="2400" i="1" dirty="0" smtClean="0"/>
              <a:t>2, </a:t>
            </a:r>
            <a:r>
              <a:rPr lang="it-IT" sz="2400" i="1" dirty="0" err="1" smtClean="0"/>
              <a:t>directive</a:t>
            </a:r>
            <a:r>
              <a:rPr lang="it-IT" sz="2400" i="1" dirty="0" smtClean="0"/>
              <a:t> 2011/92/EU</a:t>
            </a:r>
            <a:endParaRPr lang="it-IT" sz="2400" dirty="0"/>
          </a:p>
          <a:p>
            <a:r>
              <a:rPr lang="it-IT" dirty="0"/>
              <a:t>4.   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prejudice</a:t>
            </a:r>
            <a:r>
              <a:rPr lang="it-IT" dirty="0"/>
              <a:t> to </a:t>
            </a:r>
            <a:r>
              <a:rPr lang="it-IT" dirty="0" err="1"/>
              <a:t>Article</a:t>
            </a:r>
            <a:r>
              <a:rPr lang="it-IT" dirty="0"/>
              <a:t> 7,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, in </a:t>
            </a:r>
            <a:r>
              <a:rPr lang="it-IT" dirty="0" err="1"/>
              <a:t>exceptional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, </a:t>
            </a:r>
            <a:r>
              <a:rPr lang="it-IT" dirty="0" err="1"/>
              <a:t>exempt</a:t>
            </a:r>
            <a:r>
              <a:rPr lang="it-IT" dirty="0"/>
              <a:t> a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project</a:t>
            </a:r>
            <a:r>
              <a:rPr lang="it-IT" dirty="0"/>
              <a:t> in </a:t>
            </a:r>
            <a:r>
              <a:rPr lang="it-IT" dirty="0" err="1"/>
              <a:t>whole</a:t>
            </a:r>
            <a:r>
              <a:rPr lang="it-IT" dirty="0"/>
              <a:t> or in part from the </a:t>
            </a:r>
            <a:r>
              <a:rPr lang="it-IT" dirty="0" err="1"/>
              <a:t>provisions</a:t>
            </a:r>
            <a:r>
              <a:rPr lang="it-IT" dirty="0"/>
              <a:t> </a:t>
            </a:r>
            <a:r>
              <a:rPr lang="it-IT" dirty="0" err="1"/>
              <a:t>laid</a:t>
            </a:r>
            <a:r>
              <a:rPr lang="it-IT" dirty="0"/>
              <a:t> down in </a:t>
            </a:r>
            <a:r>
              <a:rPr lang="it-IT" dirty="0" err="1"/>
              <a:t>this</a:t>
            </a:r>
            <a:r>
              <a:rPr lang="it-IT" dirty="0"/>
              <a:t> Directive.</a:t>
            </a:r>
          </a:p>
          <a:p>
            <a:r>
              <a:rPr lang="it-IT" dirty="0"/>
              <a:t>In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, the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:</a:t>
            </a:r>
          </a:p>
          <a:p>
            <a:r>
              <a:rPr lang="it-IT" dirty="0"/>
              <a:t>(a</a:t>
            </a:r>
            <a:r>
              <a:rPr lang="it-IT" dirty="0" smtClean="0"/>
              <a:t>) </a:t>
            </a:r>
            <a:r>
              <a:rPr lang="it-IT" dirty="0" err="1" smtClean="0"/>
              <a:t>consider</a:t>
            </a:r>
            <a:r>
              <a:rPr lang="it-IT" dirty="0" smtClean="0"/>
              <a:t> </a:t>
            </a:r>
            <a:r>
              <a:rPr lang="it-IT" dirty="0" err="1"/>
              <a:t>whether</a:t>
            </a:r>
            <a:r>
              <a:rPr lang="it-IT" dirty="0"/>
              <a:t> </a:t>
            </a:r>
            <a:r>
              <a:rPr lang="it-IT" dirty="0" err="1"/>
              <a:t>another</a:t>
            </a:r>
            <a:r>
              <a:rPr lang="it-IT" dirty="0"/>
              <a:t> </a:t>
            </a:r>
            <a:r>
              <a:rPr lang="it-IT" dirty="0" err="1"/>
              <a:t>form</a:t>
            </a:r>
            <a:r>
              <a:rPr lang="it-IT" dirty="0"/>
              <a:t> of </a:t>
            </a:r>
            <a:r>
              <a:rPr lang="it-IT" dirty="0" err="1"/>
              <a:t>assessment</a:t>
            </a:r>
            <a:r>
              <a:rPr lang="it-IT" dirty="0"/>
              <a:t> </a:t>
            </a:r>
            <a:r>
              <a:rPr lang="it-IT" dirty="0" err="1"/>
              <a:t>would</a:t>
            </a:r>
            <a:r>
              <a:rPr lang="it-IT" dirty="0"/>
              <a:t> be appropriate</a:t>
            </a:r>
            <a:r>
              <a:rPr lang="it-IT" dirty="0" smtClean="0"/>
              <a:t>;</a:t>
            </a:r>
            <a:endParaRPr lang="it-IT" dirty="0"/>
          </a:p>
          <a:p>
            <a:r>
              <a:rPr lang="it-IT" dirty="0"/>
              <a:t>(b</a:t>
            </a:r>
            <a:r>
              <a:rPr lang="it-IT" dirty="0" smtClean="0"/>
              <a:t>) </a:t>
            </a:r>
            <a:r>
              <a:rPr lang="it-IT" dirty="0" err="1" smtClean="0"/>
              <a:t>make</a:t>
            </a:r>
            <a:r>
              <a:rPr lang="it-IT" dirty="0" smtClean="0"/>
              <a:t> </a:t>
            </a:r>
            <a:r>
              <a:rPr lang="it-IT" dirty="0" err="1"/>
              <a:t>available</a:t>
            </a:r>
            <a:r>
              <a:rPr lang="it-IT" dirty="0"/>
              <a:t> to the public </a:t>
            </a:r>
            <a:r>
              <a:rPr lang="it-IT" dirty="0" err="1"/>
              <a:t>concerned</a:t>
            </a:r>
            <a:r>
              <a:rPr lang="it-IT" dirty="0"/>
              <a:t> the information </a:t>
            </a:r>
            <a:r>
              <a:rPr lang="it-IT" dirty="0" err="1"/>
              <a:t>obtained</a:t>
            </a:r>
            <a:r>
              <a:rPr lang="it-IT" dirty="0"/>
              <a:t> under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forms</a:t>
            </a:r>
            <a:r>
              <a:rPr lang="it-IT" dirty="0"/>
              <a:t> of </a:t>
            </a:r>
            <a:r>
              <a:rPr lang="it-IT" dirty="0" err="1"/>
              <a:t>assessment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point</a:t>
            </a:r>
            <a:r>
              <a:rPr lang="it-IT" dirty="0"/>
              <a:t> (a), the information </a:t>
            </a:r>
            <a:r>
              <a:rPr lang="it-IT" dirty="0" err="1"/>
              <a:t>relating</a:t>
            </a:r>
            <a:r>
              <a:rPr lang="it-IT" dirty="0"/>
              <a:t> to the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granting</a:t>
            </a:r>
            <a:r>
              <a:rPr lang="it-IT" dirty="0"/>
              <a:t> </a:t>
            </a:r>
            <a:r>
              <a:rPr lang="it-IT" dirty="0" err="1"/>
              <a:t>exemption</a:t>
            </a:r>
            <a:r>
              <a:rPr lang="it-IT" dirty="0"/>
              <a:t> and the </a:t>
            </a:r>
            <a:r>
              <a:rPr lang="it-IT" dirty="0" err="1"/>
              <a:t>reasons</a:t>
            </a:r>
            <a:r>
              <a:rPr lang="it-IT" dirty="0"/>
              <a:t> for </a:t>
            </a:r>
            <a:r>
              <a:rPr lang="it-IT" dirty="0" err="1"/>
              <a:t>granting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;</a:t>
            </a:r>
          </a:p>
          <a:p>
            <a:r>
              <a:rPr lang="it-IT" dirty="0" smtClean="0"/>
              <a:t>(c) </a:t>
            </a:r>
            <a:r>
              <a:rPr lang="it-IT" dirty="0" err="1" smtClean="0"/>
              <a:t>inform</a:t>
            </a:r>
            <a:r>
              <a:rPr lang="it-IT" dirty="0" smtClean="0"/>
              <a:t> </a:t>
            </a: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, </a:t>
            </a:r>
            <a:r>
              <a:rPr lang="it-IT" dirty="0" err="1"/>
              <a:t>prior</a:t>
            </a:r>
            <a:r>
              <a:rPr lang="it-IT" dirty="0"/>
              <a:t> to </a:t>
            </a:r>
            <a:r>
              <a:rPr lang="it-IT" dirty="0" err="1"/>
              <a:t>granting</a:t>
            </a:r>
            <a:r>
              <a:rPr lang="it-IT" dirty="0"/>
              <a:t> </a:t>
            </a:r>
            <a:r>
              <a:rPr lang="it-IT" dirty="0" err="1"/>
              <a:t>consent</a:t>
            </a:r>
            <a:r>
              <a:rPr lang="it-IT" dirty="0"/>
              <a:t>, of the </a:t>
            </a:r>
            <a:r>
              <a:rPr lang="it-IT" dirty="0" err="1"/>
              <a:t>reasons</a:t>
            </a:r>
            <a:r>
              <a:rPr lang="it-IT" dirty="0"/>
              <a:t> </a:t>
            </a:r>
            <a:r>
              <a:rPr lang="it-IT" dirty="0" err="1"/>
              <a:t>justifying</a:t>
            </a:r>
            <a:r>
              <a:rPr lang="it-IT" dirty="0"/>
              <a:t> the </a:t>
            </a:r>
            <a:r>
              <a:rPr lang="it-IT" dirty="0" err="1"/>
              <a:t>exemption</a:t>
            </a:r>
            <a:r>
              <a:rPr lang="it-IT" dirty="0"/>
              <a:t> </a:t>
            </a:r>
            <a:r>
              <a:rPr lang="it-IT" dirty="0" err="1"/>
              <a:t>granted</a:t>
            </a:r>
            <a:r>
              <a:rPr lang="it-IT" dirty="0"/>
              <a:t>, and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with the information made </a:t>
            </a:r>
            <a:r>
              <a:rPr lang="it-IT" dirty="0" err="1"/>
              <a:t>available</a:t>
            </a:r>
            <a:r>
              <a:rPr lang="it-IT" dirty="0"/>
              <a:t>,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applicable</a:t>
            </a:r>
            <a:r>
              <a:rPr lang="it-IT" dirty="0"/>
              <a:t>, to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own</a:t>
            </a:r>
            <a:r>
              <a:rPr lang="it-IT" dirty="0"/>
              <a:t> </a:t>
            </a:r>
            <a:r>
              <a:rPr lang="it-IT" dirty="0" err="1" smtClean="0"/>
              <a:t>nationals</a:t>
            </a:r>
            <a:r>
              <a:rPr lang="it-IT" dirty="0" smtClean="0"/>
              <a:t>. 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immediately</a:t>
            </a:r>
            <a:r>
              <a:rPr lang="it-IT" dirty="0"/>
              <a:t> </a:t>
            </a:r>
            <a:r>
              <a:rPr lang="it-IT" dirty="0" err="1"/>
              <a:t>forward</a:t>
            </a:r>
            <a:r>
              <a:rPr lang="it-IT" dirty="0"/>
              <a:t> the </a:t>
            </a:r>
            <a:r>
              <a:rPr lang="it-IT" dirty="0" err="1"/>
              <a:t>documents</a:t>
            </a:r>
            <a:r>
              <a:rPr lang="it-IT" dirty="0"/>
              <a:t> </a:t>
            </a:r>
            <a:r>
              <a:rPr lang="it-IT" dirty="0" err="1"/>
              <a:t>received</a:t>
            </a:r>
            <a:r>
              <a:rPr lang="it-IT" dirty="0"/>
              <a:t> to the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 smtClean="0"/>
              <a:t>States</a:t>
            </a:r>
            <a:r>
              <a:rPr lang="it-IT" dirty="0" smtClean="0"/>
              <a:t>. 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report </a:t>
            </a:r>
            <a:r>
              <a:rPr lang="it-IT" dirty="0" err="1"/>
              <a:t>annually</a:t>
            </a:r>
            <a:r>
              <a:rPr lang="it-IT" dirty="0"/>
              <a:t> to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 and to the </a:t>
            </a:r>
            <a:r>
              <a:rPr lang="it-IT" dirty="0" err="1"/>
              <a:t>Council</a:t>
            </a:r>
            <a:r>
              <a:rPr lang="it-IT" dirty="0"/>
              <a:t> on the </a:t>
            </a:r>
            <a:r>
              <a:rPr lang="it-IT" dirty="0" err="1"/>
              <a:t>application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paragraph</a:t>
            </a:r>
            <a:r>
              <a:rPr lang="it-IT" dirty="0"/>
              <a:t>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3279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Adiacenz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iacenz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z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33176</TotalTime>
  <Words>502</Words>
  <Application>Microsoft Macintosh PowerPoint</Application>
  <PresentationFormat>Presentazione su schermo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Adiacenza</vt:lpstr>
      <vt:lpstr>   COURSE OF ENVIRONMENTAL LAW and  INTELLECTUAL PROPERTY RIGHTS 2019/2020 6 April 2020 – Part 1  </vt:lpstr>
      <vt:lpstr>EU Environmental Law and its practical application</vt:lpstr>
      <vt:lpstr>EU Environmental Law and its practical application</vt:lpstr>
      <vt:lpstr>   COURSE OF ENVIRONMENTAL LAW and  INTELLECTUAL PROPERTY RIGHTS 2019/2020 06 April 2020 – Part 2  </vt:lpstr>
      <vt:lpstr>The Key of EU Environmental Policy: the Prevention Principle</vt:lpstr>
      <vt:lpstr>The Prevention Principle</vt:lpstr>
      <vt:lpstr>The Prevention Principle</vt:lpstr>
      <vt:lpstr>The Environmental Impact Assessment (EIA)</vt:lpstr>
      <vt:lpstr>The Environmental Impact Assessment (EIA)</vt:lpstr>
      <vt:lpstr>The Environmental Impact Assessment (EIA)</vt:lpstr>
      <vt:lpstr>Waste Prevention Programmes</vt:lpstr>
      <vt:lpstr>Waste Prevention Programmes</vt:lpstr>
      <vt:lpstr>Waste Prevention Programmes</vt:lpstr>
      <vt:lpstr>Evaluation and Review of Plans and Programmes</vt:lpstr>
    </vt:vector>
  </TitlesOfParts>
  <Company>Università degli studi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Challenges of the  Circular Economy</dc:title>
  <dc:creator>Alberto De Franceschi</dc:creator>
  <cp:lastModifiedBy>Alberto De Franceschi</cp:lastModifiedBy>
  <cp:revision>88</cp:revision>
  <dcterms:created xsi:type="dcterms:W3CDTF">2018-09-16T07:31:43Z</dcterms:created>
  <dcterms:modified xsi:type="dcterms:W3CDTF">2020-04-17T14:00:17Z</dcterms:modified>
</cp:coreProperties>
</file>