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43" r:id="rId1"/>
  </p:sldMasterIdLst>
  <p:sldIdLst>
    <p:sldId id="296" r:id="rId2"/>
    <p:sldId id="297" r:id="rId3"/>
    <p:sldId id="298" r:id="rId4"/>
    <p:sldId id="299" r:id="rId5"/>
    <p:sldId id="300" r:id="rId6"/>
    <p:sldId id="301" r:id="rId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1"/>
  </p:normalViewPr>
  <p:slideViewPr>
    <p:cSldViewPr snapToGrid="0" snapToObjects="1">
      <p:cViewPr varScale="1">
        <p:scale>
          <a:sx n="96" d="100"/>
          <a:sy n="96" d="100"/>
        </p:scale>
        <p:origin x="-1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48FB07E4-1AE0-8649-96C0-59EFFF80C256}" type="slidenum">
              <a:rPr lang="it-IT" smtClean="0"/>
              <a:t>‹n.›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1E78E19-284E-544A-A04A-11B4FAFA509A}" type="datetimeFigureOut">
              <a:rPr lang="it-IT" smtClean="0"/>
              <a:t>10/04/20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lberto.defranceschi@unife.i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31 March 2020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8751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2B1C25B-2AFE-7143-B9CF-31DF4594C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 </a:t>
            </a:r>
            <a:r>
              <a:rPr lang="it-IT" dirty="0" err="1"/>
              <a:t>Environmental</a:t>
            </a:r>
            <a:r>
              <a:rPr lang="it-IT" dirty="0"/>
              <a:t> Law and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application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BE78CFF-5FF3-744E-A296-82014DFA2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600" dirty="0" err="1"/>
              <a:t>Treaty</a:t>
            </a:r>
            <a:r>
              <a:rPr lang="it-IT" sz="2600" dirty="0"/>
              <a:t> for the </a:t>
            </a:r>
            <a:r>
              <a:rPr lang="it-IT" sz="2600" dirty="0" err="1"/>
              <a:t>foundation</a:t>
            </a:r>
            <a:r>
              <a:rPr lang="it-IT" sz="2600" dirty="0"/>
              <a:t> of the </a:t>
            </a:r>
            <a:r>
              <a:rPr lang="it-IT" sz="2600" dirty="0" err="1"/>
              <a:t>European</a:t>
            </a:r>
            <a:r>
              <a:rPr lang="it-IT" sz="2600" dirty="0"/>
              <a:t> </a:t>
            </a:r>
            <a:r>
              <a:rPr lang="it-IT" sz="2600" dirty="0" err="1"/>
              <a:t>Economic</a:t>
            </a:r>
            <a:r>
              <a:rPr lang="it-IT" sz="2600" dirty="0"/>
              <a:t> Community</a:t>
            </a:r>
          </a:p>
          <a:p>
            <a:endParaRPr lang="it-IT" sz="2600" dirty="0"/>
          </a:p>
          <a:p>
            <a:r>
              <a:rPr lang="it-IT" sz="2600" dirty="0"/>
              <a:t>UN Conference of 1972</a:t>
            </a:r>
          </a:p>
          <a:p>
            <a:endParaRPr lang="it-IT" sz="2600" dirty="0"/>
          </a:p>
          <a:p>
            <a:r>
              <a:rPr lang="it-IT" sz="2600" dirty="0"/>
              <a:t>22 </a:t>
            </a:r>
            <a:r>
              <a:rPr lang="it-IT" sz="2600" dirty="0" err="1"/>
              <a:t>November</a:t>
            </a:r>
            <a:r>
              <a:rPr lang="it-IT" sz="2600" dirty="0"/>
              <a:t> 1973: </a:t>
            </a:r>
            <a:r>
              <a:rPr lang="it-IT" sz="2600" dirty="0" err="1"/>
              <a:t>programme</a:t>
            </a:r>
            <a:r>
              <a:rPr lang="it-IT" sz="2600" dirty="0"/>
              <a:t> of </a:t>
            </a:r>
            <a:r>
              <a:rPr lang="it-IT" sz="2600" dirty="0" err="1"/>
              <a:t>action</a:t>
            </a:r>
            <a:r>
              <a:rPr lang="it-IT" sz="2600" dirty="0"/>
              <a:t> of the </a:t>
            </a:r>
            <a:r>
              <a:rPr lang="it-IT" sz="2600" dirty="0" err="1"/>
              <a:t>European</a:t>
            </a:r>
            <a:r>
              <a:rPr lang="it-IT" sz="2600" dirty="0"/>
              <a:t> </a:t>
            </a:r>
            <a:r>
              <a:rPr lang="it-IT" sz="2600" dirty="0" err="1"/>
              <a:t>Communities</a:t>
            </a:r>
            <a:r>
              <a:rPr lang="it-IT" sz="2600" dirty="0"/>
              <a:t> on the Environment</a:t>
            </a:r>
          </a:p>
          <a:p>
            <a:endParaRPr lang="it-IT" sz="2600" dirty="0"/>
          </a:p>
          <a:p>
            <a:r>
              <a:rPr lang="it-IT" sz="2600" dirty="0"/>
              <a:t>The Single </a:t>
            </a:r>
            <a:r>
              <a:rPr lang="it-IT" sz="2600" dirty="0" err="1"/>
              <a:t>European</a:t>
            </a:r>
            <a:r>
              <a:rPr lang="it-IT" sz="2600" dirty="0"/>
              <a:t> </a:t>
            </a:r>
            <a:r>
              <a:rPr lang="it-IT" sz="2600" dirty="0" err="1"/>
              <a:t>Act</a:t>
            </a:r>
            <a:r>
              <a:rPr lang="it-IT" sz="2600" dirty="0"/>
              <a:t> 1986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5996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29F3EA8-B96F-6B4B-BF76-493D4FA4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EU </a:t>
            </a:r>
            <a:r>
              <a:rPr lang="it-IT" dirty="0" err="1"/>
              <a:t>Environmental</a:t>
            </a:r>
            <a:r>
              <a:rPr lang="it-IT" dirty="0"/>
              <a:t> Law and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practical</a:t>
            </a:r>
            <a:r>
              <a:rPr lang="it-IT" dirty="0"/>
              <a:t> </a:t>
            </a:r>
            <a:r>
              <a:rPr lang="it-IT" dirty="0" err="1"/>
              <a:t>application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A10F79A-6AB0-B64C-A244-3560BD921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sz="2600" dirty="0"/>
          </a:p>
          <a:p>
            <a:r>
              <a:rPr lang="it-IT" sz="2600" dirty="0"/>
              <a:t>The Maastricht </a:t>
            </a:r>
            <a:r>
              <a:rPr lang="it-IT" sz="2600" dirty="0" err="1"/>
              <a:t>Treaty</a:t>
            </a:r>
            <a:r>
              <a:rPr lang="it-IT" sz="2600" dirty="0"/>
              <a:t> 1992</a:t>
            </a:r>
          </a:p>
          <a:p>
            <a:endParaRPr lang="it-IT" sz="2600" dirty="0"/>
          </a:p>
          <a:p>
            <a:r>
              <a:rPr lang="it-IT" sz="2600" dirty="0"/>
              <a:t>The Amsterdam </a:t>
            </a:r>
            <a:r>
              <a:rPr lang="it-IT" sz="2600" dirty="0" err="1"/>
              <a:t>Treaty</a:t>
            </a:r>
            <a:r>
              <a:rPr lang="it-IT" sz="2600" dirty="0"/>
              <a:t> 1997</a:t>
            </a:r>
          </a:p>
          <a:p>
            <a:endParaRPr lang="it-IT" sz="2600" dirty="0"/>
          </a:p>
          <a:p>
            <a:r>
              <a:rPr lang="it-IT" sz="2600" dirty="0"/>
              <a:t>The </a:t>
            </a:r>
            <a:r>
              <a:rPr lang="it-IT" sz="2600" dirty="0" err="1"/>
              <a:t>Lisbon</a:t>
            </a:r>
            <a:r>
              <a:rPr lang="it-IT" sz="2600" dirty="0"/>
              <a:t> </a:t>
            </a:r>
            <a:r>
              <a:rPr lang="it-IT" sz="2600" dirty="0" err="1"/>
              <a:t>Treaty</a:t>
            </a:r>
            <a:r>
              <a:rPr lang="it-IT" sz="2600" dirty="0"/>
              <a:t>: major </a:t>
            </a:r>
            <a:r>
              <a:rPr lang="it-IT" sz="2600" dirty="0" err="1"/>
              <a:t>innovations</a:t>
            </a:r>
            <a:endParaRPr lang="it-IT" sz="2600" dirty="0"/>
          </a:p>
          <a:p>
            <a:endParaRPr lang="it-IT" sz="2600" dirty="0"/>
          </a:p>
          <a:p>
            <a:r>
              <a:rPr lang="it-IT" sz="2600" dirty="0"/>
              <a:t>The </a:t>
            </a:r>
            <a:r>
              <a:rPr lang="it-IT" sz="2600" dirty="0" err="1"/>
              <a:t>evolution</a:t>
            </a:r>
            <a:r>
              <a:rPr lang="it-IT" sz="2600" dirty="0"/>
              <a:t> of the </a:t>
            </a:r>
            <a:r>
              <a:rPr lang="it-IT" sz="2600" dirty="0" err="1"/>
              <a:t>concept</a:t>
            </a:r>
            <a:r>
              <a:rPr lang="it-IT" sz="2600" dirty="0"/>
              <a:t> of </a:t>
            </a:r>
            <a:r>
              <a:rPr lang="it-IT" sz="2600" dirty="0" err="1"/>
              <a:t>sustainable</a:t>
            </a:r>
            <a:r>
              <a:rPr lang="it-IT" sz="2600" dirty="0"/>
              <a:t> </a:t>
            </a:r>
            <a:r>
              <a:rPr lang="it-IT" sz="2600" dirty="0" err="1"/>
              <a:t>development</a:t>
            </a:r>
            <a:endParaRPr lang="it-IT" sz="2600" dirty="0"/>
          </a:p>
        </p:txBody>
      </p:sp>
    </p:spTree>
    <p:extLst>
      <p:ext uri="{BB962C8B-B14F-4D97-AF65-F5344CB8AC3E}">
        <p14:creationId xmlns:p14="http://schemas.microsoft.com/office/powerpoint/2010/main" val="2288608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3033421"/>
            <a:ext cx="7772400" cy="1848414"/>
          </a:xfrm>
        </p:spPr>
        <p:txBody>
          <a:bodyPr>
            <a:normAutofit fontScale="90000"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b="1" dirty="0">
                <a:ln/>
                <a:solidFill>
                  <a:srgbClr val="008000"/>
                </a:solidFill>
              </a:rPr>
              <a:t/>
            </a:r>
            <a:br>
              <a:rPr lang="it-IT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COURSE OF ENVIRONMENTAL LAW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and 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INTELLECTUAL PROPERTY RIGHTS</a:t>
            </a:r>
            <a:br>
              <a:rPr lang="it-IT" sz="3600" b="1" dirty="0">
                <a:ln/>
                <a:solidFill>
                  <a:srgbClr val="008000"/>
                </a:solidFill>
              </a:rPr>
            </a:br>
            <a:r>
              <a:rPr lang="it-IT" sz="3600" b="1" dirty="0">
                <a:ln/>
                <a:solidFill>
                  <a:srgbClr val="008000"/>
                </a:solidFill>
              </a:rPr>
              <a:t>2019/2020</a:t>
            </a: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>31 March 2020 – Part 2</a:t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r>
              <a:rPr lang="it-IT" sz="3600" b="1" dirty="0">
                <a:ln/>
                <a:solidFill>
                  <a:schemeClr val="accent3"/>
                </a:solidFill>
              </a:rPr>
              <a:t/>
            </a:r>
            <a:br>
              <a:rPr lang="it-IT" sz="3600" b="1" dirty="0">
                <a:ln/>
                <a:solidFill>
                  <a:schemeClr val="accent3"/>
                </a:solidFill>
              </a:rPr>
            </a:br>
            <a:endParaRPr lang="it-IT" sz="3600" b="1" dirty="0">
              <a:ln/>
              <a:solidFill>
                <a:schemeClr val="accent3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40679"/>
            <a:ext cx="6400800" cy="2369151"/>
          </a:xfrm>
        </p:spPr>
        <p:txBody>
          <a:bodyPr>
            <a:normAutofit/>
          </a:bodyPr>
          <a:lstStyle/>
          <a:p>
            <a:pPr algn="ctr"/>
            <a:r>
              <a:rPr lang="it-IT" dirty="0"/>
              <a:t>Prof. Alberto De Franceschi</a:t>
            </a:r>
          </a:p>
          <a:p>
            <a:pPr algn="ctr"/>
            <a:r>
              <a:rPr lang="it-IT" dirty="0">
                <a:hlinkClick r:id="rId2"/>
              </a:rPr>
              <a:t>alberto.defranceschi@unife.it</a:t>
            </a:r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dirty="0"/>
              <a:t>The Professor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available</a:t>
            </a:r>
            <a:r>
              <a:rPr lang="it-IT" dirty="0"/>
              <a:t> for </a:t>
            </a:r>
            <a:r>
              <a:rPr lang="it-IT" dirty="0" err="1"/>
              <a:t>any</a:t>
            </a:r>
            <a:r>
              <a:rPr lang="it-IT" dirty="0"/>
              <a:t> </a:t>
            </a:r>
            <a:r>
              <a:rPr lang="it-IT" dirty="0" err="1"/>
              <a:t>question</a:t>
            </a:r>
            <a:r>
              <a:rPr lang="it-IT"/>
              <a:t> </a:t>
            </a:r>
          </a:p>
          <a:p>
            <a:pPr algn="ctr"/>
            <a:r>
              <a:rPr lang="it-IT"/>
              <a:t>by </a:t>
            </a:r>
            <a:r>
              <a:rPr lang="it-IT" dirty="0"/>
              <a:t>email or </a:t>
            </a:r>
            <a:r>
              <a:rPr lang="it-IT" dirty="0" err="1"/>
              <a:t>Skype</a:t>
            </a:r>
            <a:r>
              <a:rPr lang="it-IT" dirty="0"/>
              <a:t> call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0847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5ADB67A-D436-9B43-831A-F8571112F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principle</a:t>
            </a:r>
            <a:r>
              <a:rPr lang="it-IT" dirty="0"/>
              <a:t> of </a:t>
            </a:r>
            <a:r>
              <a:rPr lang="it-IT" dirty="0" err="1"/>
              <a:t>sustainable</a:t>
            </a:r>
            <a:r>
              <a:rPr lang="it-IT" dirty="0"/>
              <a:t> </a:t>
            </a:r>
            <a:r>
              <a:rPr lang="it-IT" dirty="0" err="1"/>
              <a:t>development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3F4B0795-E725-8342-80CB-759BAC701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/>
          </a:p>
          <a:p>
            <a:r>
              <a:rPr lang="it-IT" sz="2800" dirty="0"/>
              <a:t>The </a:t>
            </a:r>
            <a:r>
              <a:rPr lang="it-IT" sz="2800" dirty="0" err="1"/>
              <a:t>evolution</a:t>
            </a:r>
            <a:r>
              <a:rPr lang="it-IT" sz="2800" dirty="0"/>
              <a:t> of the </a:t>
            </a:r>
            <a:r>
              <a:rPr lang="it-IT" sz="2800" dirty="0" err="1"/>
              <a:t>concept</a:t>
            </a:r>
            <a:r>
              <a:rPr lang="it-IT" sz="2800" dirty="0"/>
              <a:t> of </a:t>
            </a:r>
            <a:r>
              <a:rPr lang="it-IT" sz="2800" dirty="0" err="1"/>
              <a:t>sustainable</a:t>
            </a:r>
            <a:r>
              <a:rPr lang="it-IT" sz="2800" dirty="0"/>
              <a:t> </a:t>
            </a:r>
            <a:r>
              <a:rPr lang="it-IT" sz="2800" dirty="0" err="1"/>
              <a:t>development</a:t>
            </a:r>
            <a:r>
              <a:rPr lang="it-IT" sz="2800" dirty="0"/>
              <a:t>: from the </a:t>
            </a:r>
            <a:r>
              <a:rPr lang="it-IT" sz="2800" dirty="0" err="1"/>
              <a:t>international</a:t>
            </a:r>
            <a:r>
              <a:rPr lang="it-IT" sz="2800" dirty="0"/>
              <a:t> </a:t>
            </a:r>
            <a:r>
              <a:rPr lang="it-IT" sz="2800" dirty="0" err="1"/>
              <a:t>level</a:t>
            </a:r>
            <a:r>
              <a:rPr lang="it-IT" sz="2800" dirty="0"/>
              <a:t> to the </a:t>
            </a:r>
            <a:r>
              <a:rPr lang="it-IT" sz="2800" dirty="0" err="1"/>
              <a:t>European</a:t>
            </a:r>
            <a:r>
              <a:rPr lang="it-IT" sz="2800" dirty="0"/>
              <a:t> </a:t>
            </a:r>
            <a:r>
              <a:rPr lang="it-IT" sz="2800" dirty="0" err="1"/>
              <a:t>level</a:t>
            </a:r>
            <a:endParaRPr lang="it-IT" sz="2800" dirty="0"/>
          </a:p>
          <a:p>
            <a:endParaRPr lang="it-IT" sz="2800" dirty="0"/>
          </a:p>
          <a:p>
            <a:r>
              <a:rPr lang="it-IT" sz="2800" dirty="0"/>
              <a:t>The </a:t>
            </a:r>
            <a:r>
              <a:rPr lang="it-IT" sz="2800" dirty="0" err="1"/>
              <a:t>implementation</a:t>
            </a:r>
            <a:r>
              <a:rPr lang="it-IT" sz="2800" dirty="0"/>
              <a:t> of the </a:t>
            </a:r>
            <a:r>
              <a:rPr lang="it-IT" sz="2800" dirty="0" err="1"/>
              <a:t>concept</a:t>
            </a:r>
            <a:r>
              <a:rPr lang="it-IT" sz="2800" dirty="0"/>
              <a:t> of </a:t>
            </a:r>
            <a:r>
              <a:rPr lang="it-IT" sz="2800" dirty="0" err="1"/>
              <a:t>sustainable</a:t>
            </a:r>
            <a:r>
              <a:rPr lang="it-IT" sz="2800" dirty="0"/>
              <a:t> </a:t>
            </a:r>
            <a:r>
              <a:rPr lang="it-IT" sz="2800" dirty="0" err="1"/>
              <a:t>development</a:t>
            </a:r>
            <a:r>
              <a:rPr lang="it-IT" sz="2800" dirty="0"/>
              <a:t> in the </a:t>
            </a:r>
            <a:r>
              <a:rPr lang="it-IT" sz="2800" dirty="0" err="1"/>
              <a:t>primary</a:t>
            </a:r>
            <a:r>
              <a:rPr lang="it-IT" sz="2800" dirty="0"/>
              <a:t> EU Law and in the </a:t>
            </a:r>
            <a:r>
              <a:rPr lang="it-IT" sz="2800" dirty="0" err="1"/>
              <a:t>Lisbon</a:t>
            </a:r>
            <a:r>
              <a:rPr lang="it-IT" sz="2800" dirty="0"/>
              <a:t> </a:t>
            </a:r>
            <a:r>
              <a:rPr lang="it-IT" sz="2800" dirty="0" err="1"/>
              <a:t>Treaty</a:t>
            </a:r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357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FC427AA-A385-164F-9C9A-356E2BEE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principle</a:t>
            </a:r>
            <a:r>
              <a:rPr lang="it-IT" dirty="0"/>
              <a:t> of </a:t>
            </a:r>
            <a:r>
              <a:rPr lang="it-IT" dirty="0" err="1"/>
              <a:t>sustainable</a:t>
            </a:r>
            <a:r>
              <a:rPr lang="it-IT" dirty="0"/>
              <a:t> </a:t>
            </a:r>
            <a:r>
              <a:rPr lang="it-IT" dirty="0" err="1"/>
              <a:t>development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CACDFFBB-AC32-B34C-8079-F120028B3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z="2800" dirty="0"/>
          </a:p>
          <a:p>
            <a:r>
              <a:rPr lang="it-IT" sz="2800" dirty="0"/>
              <a:t>The </a:t>
            </a:r>
            <a:r>
              <a:rPr lang="it-IT" sz="2800" dirty="0" err="1"/>
              <a:t>debate</a:t>
            </a:r>
            <a:r>
              <a:rPr lang="it-IT" sz="2800" dirty="0"/>
              <a:t> </a:t>
            </a:r>
            <a:r>
              <a:rPr lang="it-IT" sz="2800" dirty="0" err="1"/>
              <a:t>about</a:t>
            </a:r>
            <a:r>
              <a:rPr lang="it-IT" sz="2800" dirty="0"/>
              <a:t> the </a:t>
            </a:r>
            <a:r>
              <a:rPr lang="it-IT" sz="2800" dirty="0" err="1"/>
              <a:t>concept</a:t>
            </a:r>
            <a:r>
              <a:rPr lang="it-IT" sz="2800" dirty="0"/>
              <a:t> of </a:t>
            </a:r>
            <a:r>
              <a:rPr lang="it-IT" sz="2800" dirty="0" err="1"/>
              <a:t>sustainable</a:t>
            </a:r>
            <a:r>
              <a:rPr lang="it-IT" sz="2800" dirty="0"/>
              <a:t> </a:t>
            </a:r>
            <a:r>
              <a:rPr lang="it-IT" sz="2800" dirty="0" err="1"/>
              <a:t>development</a:t>
            </a:r>
            <a:r>
              <a:rPr lang="it-IT" sz="2800" dirty="0"/>
              <a:t> and </a:t>
            </a:r>
            <a:r>
              <a:rPr lang="it-IT" sz="2800" dirty="0" err="1"/>
              <a:t>its</a:t>
            </a:r>
            <a:r>
              <a:rPr lang="it-IT" sz="2800" dirty="0"/>
              <a:t> </a:t>
            </a:r>
            <a:r>
              <a:rPr lang="it-IT" sz="2800" dirty="0" err="1"/>
              <a:t>qualification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a </a:t>
            </a:r>
            <a:r>
              <a:rPr lang="it-IT" sz="2800" dirty="0" err="1" smtClean="0"/>
              <a:t>principle</a:t>
            </a:r>
            <a:endParaRPr lang="it-IT" sz="2800" dirty="0" smtClean="0"/>
          </a:p>
          <a:p>
            <a:endParaRPr lang="it-IT" sz="2800" dirty="0"/>
          </a:p>
          <a:p>
            <a:r>
              <a:rPr lang="it-IT" sz="2800" dirty="0" err="1" smtClean="0"/>
              <a:t>Sustainable</a:t>
            </a:r>
            <a:r>
              <a:rPr lang="it-IT" sz="2800" dirty="0" smtClean="0"/>
              <a:t> Agricolture</a:t>
            </a:r>
          </a:p>
          <a:p>
            <a:endParaRPr lang="it-IT" sz="2800" dirty="0"/>
          </a:p>
          <a:p>
            <a:r>
              <a:rPr lang="it-IT" sz="2800" dirty="0" smtClean="0"/>
              <a:t>Precision Agricolture</a:t>
            </a:r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pPr lvl="1"/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9829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za">
  <a:themeElements>
    <a:clrScheme name="Adiacenz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iacenz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z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Adiacenza.thmx</Template>
  <TotalTime>30760</TotalTime>
  <Words>171</Words>
  <Application>Microsoft Macintosh PowerPoint</Application>
  <PresentationFormat>Presentazione su schermo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Adiacenza</vt:lpstr>
      <vt:lpstr>   COURSE OF ENVIRONMENTAL LAW and  INTELLECTUAL PROPERTY RIGHTS 2019/2020 31 March 2020  </vt:lpstr>
      <vt:lpstr>EU Environmental Law and its practical application</vt:lpstr>
      <vt:lpstr>EU Environmental Law and its practical application</vt:lpstr>
      <vt:lpstr>   COURSE OF ENVIRONMENTAL LAW and  INTELLECTUAL PROPERTY RIGHTS 2019/2020 31 March 2020 – Part 2  </vt:lpstr>
      <vt:lpstr>The principle of sustainable development</vt:lpstr>
      <vt:lpstr>The principle of sustainable development</vt:lpstr>
    </vt:vector>
  </TitlesOfParts>
  <Company>Università degli studi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Challenges of the  Circular Economy</dc:title>
  <dc:creator>Alberto De Franceschi</dc:creator>
  <cp:lastModifiedBy>Alberto De Franceschi</cp:lastModifiedBy>
  <cp:revision>69</cp:revision>
  <dcterms:created xsi:type="dcterms:W3CDTF">2018-09-16T07:31:43Z</dcterms:created>
  <dcterms:modified xsi:type="dcterms:W3CDTF">2020-04-14T07:16:41Z</dcterms:modified>
</cp:coreProperties>
</file>