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13" d="100"/>
          <a:sy n="113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30 March 2020 – Part 1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36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err="1"/>
              <a:t>Examples</a:t>
            </a:r>
            <a:r>
              <a:rPr lang="it-IT" sz="3200" dirty="0"/>
              <a:t> of </a:t>
            </a:r>
            <a:r>
              <a:rPr lang="it-IT" sz="3200" dirty="0" err="1"/>
              <a:t>Criticisms</a:t>
            </a:r>
            <a:r>
              <a:rPr lang="it-IT" sz="3200" dirty="0"/>
              <a:t> of </a:t>
            </a:r>
            <a:r>
              <a:rPr lang="it-IT" sz="3200" dirty="0" err="1"/>
              <a:t>eu</a:t>
            </a:r>
            <a:r>
              <a:rPr lang="it-IT" sz="3200" dirty="0"/>
              <a:t> consumer law:</a:t>
            </a:r>
            <a:br>
              <a:rPr lang="it-IT" sz="3200" dirty="0"/>
            </a:br>
            <a:r>
              <a:rPr lang="it-IT" sz="3200" dirty="0"/>
              <a:t>The </a:t>
            </a:r>
            <a:r>
              <a:rPr lang="it-IT" sz="3200" dirty="0" err="1"/>
              <a:t>italian</a:t>
            </a:r>
            <a:r>
              <a:rPr lang="it-IT" sz="3200" dirty="0"/>
              <a:t> </a:t>
            </a:r>
            <a:r>
              <a:rPr lang="it-IT" sz="3200" dirty="0" err="1"/>
              <a:t>apple</a:t>
            </a:r>
            <a:r>
              <a:rPr lang="it-IT" sz="3200" dirty="0"/>
              <a:t> and </a:t>
            </a:r>
            <a:r>
              <a:rPr lang="it-IT" sz="3200" dirty="0" err="1"/>
              <a:t>samsung</a:t>
            </a:r>
            <a:r>
              <a:rPr lang="it-IT" sz="3200" dirty="0"/>
              <a:t> </a:t>
            </a:r>
            <a:r>
              <a:rPr lang="it-IT" sz="3200" dirty="0" err="1"/>
              <a:t>cases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sz="3200" i="1" dirty="0"/>
          </a:p>
          <a:p>
            <a:r>
              <a:rPr lang="it-IT" sz="3200" i="1" dirty="0" smtClean="0"/>
              <a:t>Apple</a:t>
            </a:r>
            <a:r>
              <a:rPr lang="it-IT" sz="3200" dirty="0" smtClean="0"/>
              <a:t> </a:t>
            </a:r>
            <a:r>
              <a:rPr lang="it-IT" sz="3200" dirty="0"/>
              <a:t>and </a:t>
            </a:r>
            <a:r>
              <a:rPr lang="it-IT" sz="3200" i="1" dirty="0"/>
              <a:t>Samsung</a:t>
            </a:r>
            <a:r>
              <a:rPr lang="it-IT" sz="3200" dirty="0"/>
              <a:t> </a:t>
            </a:r>
            <a:r>
              <a:rPr lang="it-IT" sz="3200" dirty="0" err="1"/>
              <a:t>cases</a:t>
            </a:r>
            <a:r>
              <a:rPr lang="it-IT" sz="3200" dirty="0"/>
              <a:t> (ICA 25 </a:t>
            </a:r>
            <a:r>
              <a:rPr lang="it-IT" sz="3200" dirty="0" err="1"/>
              <a:t>September</a:t>
            </a:r>
            <a:r>
              <a:rPr lang="it-IT" sz="3200" dirty="0"/>
              <a:t> 2018, PS 11039): </a:t>
            </a:r>
            <a:r>
              <a:rPr lang="it-IT" sz="3200" dirty="0" err="1"/>
              <a:t>misleading</a:t>
            </a:r>
            <a:r>
              <a:rPr lang="it-IT" sz="3200" dirty="0"/>
              <a:t> and aggressive commercial </a:t>
            </a:r>
            <a:r>
              <a:rPr lang="it-IT" sz="3200" dirty="0" err="1"/>
              <a:t>practices</a:t>
            </a:r>
            <a:r>
              <a:rPr lang="it-IT" sz="3200" dirty="0"/>
              <a:t> </a:t>
            </a:r>
            <a:r>
              <a:rPr lang="it-IT" sz="3200" dirty="0" err="1"/>
              <a:t>concerning</a:t>
            </a:r>
            <a:r>
              <a:rPr lang="it-IT" sz="3200" dirty="0"/>
              <a:t> software </a:t>
            </a:r>
            <a:r>
              <a:rPr lang="it-IT" sz="3200" dirty="0" err="1"/>
              <a:t>updates</a:t>
            </a:r>
            <a:r>
              <a:rPr lang="it-IT" sz="3200" dirty="0"/>
              <a:t> (&gt;</a:t>
            </a:r>
            <a:r>
              <a:rPr lang="it-IT" sz="3200" dirty="0" err="1"/>
              <a:t>malfunctionings</a:t>
            </a:r>
            <a:r>
              <a:rPr lang="it-IT" sz="3200" dirty="0"/>
              <a:t>)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53804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851522" cy="1478570"/>
          </a:xfrm>
        </p:spPr>
        <p:txBody>
          <a:bodyPr>
            <a:normAutofit/>
          </a:bodyPr>
          <a:lstStyle/>
          <a:p>
            <a:r>
              <a:rPr lang="it-IT" dirty="0"/>
              <a:t>Apple case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284048"/>
          </a:xfrm>
        </p:spPr>
        <p:txBody>
          <a:bodyPr>
            <a:normAutofit lnSpcReduction="10000"/>
          </a:bodyPr>
          <a:lstStyle/>
          <a:p>
            <a:r>
              <a:rPr lang="it-IT" sz="3200" dirty="0"/>
              <a:t>1. For </a:t>
            </a:r>
            <a:r>
              <a:rPr lang="it-IT" sz="3200" dirty="0" err="1"/>
              <a:t>iPhone</a:t>
            </a:r>
            <a:r>
              <a:rPr lang="it-IT" sz="3200" dirty="0"/>
              <a:t> 6, 6s and 6s Plus: </a:t>
            </a:r>
            <a:r>
              <a:rPr lang="it-IT" sz="3200" dirty="0" err="1"/>
              <a:t>insistent</a:t>
            </a:r>
            <a:r>
              <a:rPr lang="it-IT" sz="3200" dirty="0"/>
              <a:t> </a:t>
            </a:r>
            <a:r>
              <a:rPr lang="it-IT" sz="3200" dirty="0" err="1"/>
              <a:t>request</a:t>
            </a:r>
            <a:r>
              <a:rPr lang="it-IT" sz="3200" dirty="0"/>
              <a:t> to update </a:t>
            </a:r>
            <a:r>
              <a:rPr lang="it-IT" sz="3200" dirty="0" err="1"/>
              <a:t>their</a:t>
            </a:r>
            <a:r>
              <a:rPr lang="it-IT" sz="3200" dirty="0"/>
              <a:t> </a:t>
            </a:r>
            <a:r>
              <a:rPr lang="it-IT" sz="3200" dirty="0" err="1"/>
              <a:t>operating</a:t>
            </a:r>
            <a:r>
              <a:rPr lang="it-IT" sz="3200" dirty="0"/>
              <a:t> </a:t>
            </a:r>
            <a:r>
              <a:rPr lang="it-IT" sz="3200" dirty="0" err="1"/>
              <a:t>system</a:t>
            </a:r>
            <a:r>
              <a:rPr lang="it-IT" sz="3200" dirty="0"/>
              <a:t> to </a:t>
            </a:r>
            <a:r>
              <a:rPr lang="it-IT" sz="3200" dirty="0" err="1"/>
              <a:t>iOS</a:t>
            </a:r>
            <a:r>
              <a:rPr lang="it-IT" sz="3200" dirty="0"/>
              <a:t> 10 and </a:t>
            </a:r>
            <a:r>
              <a:rPr lang="it-IT" sz="3200" dirty="0" err="1"/>
              <a:t>iOS</a:t>
            </a:r>
            <a:r>
              <a:rPr lang="it-IT" sz="3200" dirty="0"/>
              <a:t> 10.2.1 &gt; </a:t>
            </a:r>
            <a:r>
              <a:rPr lang="it-IT" sz="3200" dirty="0" err="1"/>
              <a:t>modification</a:t>
            </a:r>
            <a:r>
              <a:rPr lang="it-IT" sz="3200" dirty="0"/>
              <a:t> of </a:t>
            </a:r>
            <a:r>
              <a:rPr lang="it-IT" sz="3200" dirty="0" err="1"/>
              <a:t>functional</a:t>
            </a:r>
            <a:r>
              <a:rPr lang="it-IT" sz="3200" dirty="0"/>
              <a:t> </a:t>
            </a:r>
            <a:r>
              <a:rPr lang="it-IT" sz="3200" dirty="0" err="1"/>
              <a:t>characteristics</a:t>
            </a:r>
            <a:r>
              <a:rPr lang="it-IT" sz="3200" dirty="0"/>
              <a:t> and reduce performances &gt; no information </a:t>
            </a:r>
            <a:r>
              <a:rPr lang="it-IT" sz="3200" dirty="0" err="1"/>
              <a:t>about</a:t>
            </a:r>
            <a:r>
              <a:rPr lang="it-IT" sz="3200" dirty="0"/>
              <a:t> </a:t>
            </a:r>
            <a:r>
              <a:rPr lang="it-IT" sz="3200" dirty="0" err="1"/>
              <a:t>duration</a:t>
            </a:r>
            <a:r>
              <a:rPr lang="it-IT" sz="3200" dirty="0"/>
              <a:t> and </a:t>
            </a:r>
            <a:r>
              <a:rPr lang="it-IT" sz="3200" dirty="0" err="1"/>
              <a:t>inconveniences</a:t>
            </a:r>
            <a:r>
              <a:rPr lang="it-IT" sz="3200" dirty="0"/>
              <a:t>.</a:t>
            </a:r>
          </a:p>
          <a:p>
            <a:r>
              <a:rPr lang="it-IT" sz="3200" dirty="0"/>
              <a:t>2. </a:t>
            </a:r>
            <a:r>
              <a:rPr lang="it-IT" sz="3200" dirty="0" err="1"/>
              <a:t>Undue</a:t>
            </a:r>
            <a:r>
              <a:rPr lang="it-IT" sz="3200" dirty="0"/>
              <a:t> </a:t>
            </a:r>
            <a:r>
              <a:rPr lang="it-IT" sz="3200" dirty="0" err="1"/>
              <a:t>influence</a:t>
            </a:r>
            <a:r>
              <a:rPr lang="it-IT" sz="3200" dirty="0"/>
              <a:t> in </a:t>
            </a:r>
            <a:r>
              <a:rPr lang="it-IT" sz="3200" dirty="0" err="1"/>
              <a:t>inducing</a:t>
            </a:r>
            <a:r>
              <a:rPr lang="it-IT" sz="3200" dirty="0"/>
              <a:t> consumers to </a:t>
            </a:r>
            <a:r>
              <a:rPr lang="it-IT" sz="3200" dirty="0" err="1"/>
              <a:t>install</a:t>
            </a:r>
            <a:r>
              <a:rPr lang="it-IT" sz="3200" dirty="0"/>
              <a:t> </a:t>
            </a:r>
            <a:r>
              <a:rPr lang="it-IT" sz="3200" dirty="0" err="1"/>
              <a:t>updates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             &gt;&gt; 5 Mio </a:t>
            </a:r>
            <a:r>
              <a:rPr lang="it-IT" sz="3200" dirty="0" err="1"/>
              <a:t>Eur</a:t>
            </a:r>
            <a:r>
              <a:rPr lang="it-IT" sz="3200" dirty="0"/>
              <a:t> Penalty</a:t>
            </a:r>
          </a:p>
        </p:txBody>
      </p:sp>
    </p:spTree>
    <p:extLst>
      <p:ext uri="{BB962C8B-B14F-4D97-AF65-F5344CB8AC3E}">
        <p14:creationId xmlns:p14="http://schemas.microsoft.com/office/powerpoint/2010/main" val="182995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851522" cy="1478570"/>
          </a:xfrm>
        </p:spPr>
        <p:txBody>
          <a:bodyPr>
            <a:normAutofit/>
          </a:bodyPr>
          <a:lstStyle/>
          <a:p>
            <a:r>
              <a:rPr lang="it-IT" dirty="0" err="1"/>
              <a:t>samsung</a:t>
            </a:r>
            <a:r>
              <a:rPr lang="it-IT" dirty="0"/>
              <a:t> case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328294"/>
          </a:xfrm>
        </p:spPr>
        <p:txBody>
          <a:bodyPr>
            <a:normAutofit/>
          </a:bodyPr>
          <a:lstStyle/>
          <a:p>
            <a:r>
              <a:rPr lang="it-IT" sz="3200" dirty="0"/>
              <a:t>1. </a:t>
            </a:r>
            <a:r>
              <a:rPr lang="it-IT" sz="3200" dirty="0" err="1"/>
              <a:t>Insistent</a:t>
            </a:r>
            <a:r>
              <a:rPr lang="it-IT" sz="3200" dirty="0"/>
              <a:t> </a:t>
            </a:r>
            <a:r>
              <a:rPr lang="it-IT" sz="3200" dirty="0" err="1"/>
              <a:t>suggestion</a:t>
            </a:r>
            <a:r>
              <a:rPr lang="it-IT" sz="3200" dirty="0"/>
              <a:t> to </a:t>
            </a:r>
            <a:r>
              <a:rPr lang="it-IT" sz="3200" dirty="0" err="1"/>
              <a:t>provide</a:t>
            </a:r>
            <a:r>
              <a:rPr lang="it-IT" sz="3200" dirty="0"/>
              <a:t> firmware </a:t>
            </a:r>
            <a:r>
              <a:rPr lang="it-IT" sz="3200" dirty="0" err="1"/>
              <a:t>updates</a:t>
            </a:r>
            <a:r>
              <a:rPr lang="it-IT" sz="3200" dirty="0"/>
              <a:t> &gt; </a:t>
            </a:r>
            <a:r>
              <a:rPr lang="it-IT" sz="3200" dirty="0" err="1"/>
              <a:t>modification</a:t>
            </a:r>
            <a:r>
              <a:rPr lang="it-IT" sz="3200" dirty="0"/>
              <a:t> of </a:t>
            </a:r>
            <a:r>
              <a:rPr lang="it-IT" sz="3200" dirty="0" err="1"/>
              <a:t>functional</a:t>
            </a:r>
            <a:r>
              <a:rPr lang="it-IT" sz="3200" dirty="0"/>
              <a:t> </a:t>
            </a:r>
            <a:r>
              <a:rPr lang="it-IT" sz="3200" dirty="0" err="1"/>
              <a:t>characteristics</a:t>
            </a:r>
            <a:r>
              <a:rPr lang="it-IT" sz="3200" dirty="0"/>
              <a:t> and reduce performances &gt; no information </a:t>
            </a:r>
            <a:r>
              <a:rPr lang="it-IT" sz="3200" dirty="0" err="1"/>
              <a:t>about</a:t>
            </a:r>
            <a:r>
              <a:rPr lang="it-IT" sz="3200" dirty="0"/>
              <a:t> </a:t>
            </a:r>
            <a:r>
              <a:rPr lang="it-IT" sz="3200" dirty="0" err="1"/>
              <a:t>duration</a:t>
            </a:r>
            <a:r>
              <a:rPr lang="it-IT" sz="3200" dirty="0"/>
              <a:t> and </a:t>
            </a:r>
            <a:r>
              <a:rPr lang="it-IT" sz="3200" dirty="0" err="1"/>
              <a:t>inconveniences</a:t>
            </a:r>
            <a:endParaRPr lang="it-IT" sz="3200" dirty="0"/>
          </a:p>
          <a:p>
            <a:r>
              <a:rPr lang="it-IT" sz="3200" dirty="0"/>
              <a:t>2. </a:t>
            </a:r>
            <a:r>
              <a:rPr lang="it-IT" sz="3200" dirty="0" err="1"/>
              <a:t>Decision</a:t>
            </a:r>
            <a:r>
              <a:rPr lang="it-IT" sz="3200" dirty="0"/>
              <a:t> </a:t>
            </a:r>
            <a:r>
              <a:rPr lang="it-IT" sz="3200" dirty="0" err="1"/>
              <a:t>not</a:t>
            </a:r>
            <a:r>
              <a:rPr lang="it-IT" sz="3200" dirty="0"/>
              <a:t> to </a:t>
            </a:r>
            <a:r>
              <a:rPr lang="it-IT" sz="3200" dirty="0" err="1"/>
              <a:t>provide</a:t>
            </a:r>
            <a:r>
              <a:rPr lang="it-IT" sz="3200" dirty="0"/>
              <a:t> </a:t>
            </a:r>
            <a:r>
              <a:rPr lang="it-IT" sz="3200" dirty="0" err="1"/>
              <a:t>assistance</a:t>
            </a:r>
            <a:r>
              <a:rPr lang="it-IT" sz="3200" dirty="0"/>
              <a:t> and </a:t>
            </a:r>
            <a:r>
              <a:rPr lang="it-IT" sz="3200" dirty="0" err="1"/>
              <a:t>updates</a:t>
            </a:r>
            <a:r>
              <a:rPr lang="it-IT" sz="3200" dirty="0"/>
              <a:t>; no </a:t>
            </a:r>
            <a:r>
              <a:rPr lang="it-IT" sz="3200" dirty="0" err="1"/>
              <a:t>possibility</a:t>
            </a:r>
            <a:r>
              <a:rPr lang="it-IT" sz="3200" dirty="0"/>
              <a:t> for </a:t>
            </a:r>
            <a:r>
              <a:rPr lang="it-IT" sz="3200" dirty="0" err="1"/>
              <a:t>downgrading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       &gt;&gt;10 Mio </a:t>
            </a:r>
            <a:r>
              <a:rPr lang="it-IT" sz="3200" dirty="0" err="1"/>
              <a:t>Euros</a:t>
            </a:r>
            <a:r>
              <a:rPr lang="it-IT" sz="3200" dirty="0"/>
              <a:t> Penalty</a:t>
            </a:r>
          </a:p>
        </p:txBody>
      </p:sp>
    </p:spTree>
    <p:extLst>
      <p:ext uri="{BB962C8B-B14F-4D97-AF65-F5344CB8AC3E}">
        <p14:creationId xmlns:p14="http://schemas.microsoft.com/office/powerpoint/2010/main" val="92456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57350" y="3033421"/>
            <a:ext cx="58293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30 March 2020 – Part 3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71700" y="4140681"/>
            <a:ext cx="48006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cap="none" dirty="0">
                <a:hlinkClick r:id="rId2"/>
              </a:rPr>
              <a:t>alberto.defranceschi@unife.it</a:t>
            </a:r>
            <a:endParaRPr lang="it-IT" cap="none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3467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criticisms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1. </a:t>
            </a:r>
            <a:r>
              <a:rPr lang="it-IT" sz="3200" dirty="0" err="1"/>
              <a:t>Doubts</a:t>
            </a:r>
            <a:r>
              <a:rPr lang="it-IT" sz="3200" dirty="0"/>
              <a:t> </a:t>
            </a:r>
            <a:r>
              <a:rPr lang="it-IT" sz="3200" dirty="0" err="1"/>
              <a:t>concerning</a:t>
            </a:r>
            <a:r>
              <a:rPr lang="it-IT" sz="3200" dirty="0"/>
              <a:t> the </a:t>
            </a:r>
            <a:r>
              <a:rPr lang="it-IT" sz="3200" dirty="0" err="1"/>
              <a:t>aptitude</a:t>
            </a:r>
            <a:r>
              <a:rPr lang="it-IT" sz="3200" dirty="0"/>
              <a:t> of </a:t>
            </a:r>
            <a:r>
              <a:rPr lang="it-IT" sz="3200" dirty="0" err="1"/>
              <a:t>existing</a:t>
            </a:r>
            <a:r>
              <a:rPr lang="it-IT" sz="3200" dirty="0"/>
              <a:t> </a:t>
            </a:r>
            <a:r>
              <a:rPr lang="it-IT" sz="3200" dirty="0" err="1"/>
              <a:t>penalties</a:t>
            </a:r>
            <a:r>
              <a:rPr lang="it-IT" sz="3200" dirty="0"/>
              <a:t> for </a:t>
            </a:r>
            <a:r>
              <a:rPr lang="it-IT" sz="3200" dirty="0" err="1"/>
              <a:t>effectively</a:t>
            </a:r>
            <a:r>
              <a:rPr lang="it-IT" sz="3200" dirty="0"/>
              <a:t> </a:t>
            </a:r>
            <a:r>
              <a:rPr lang="it-IT" sz="3200" dirty="0" err="1"/>
              <a:t>tackling</a:t>
            </a:r>
            <a:r>
              <a:rPr lang="it-IT" sz="3200" dirty="0"/>
              <a:t> </a:t>
            </a:r>
            <a:r>
              <a:rPr lang="it-IT" sz="3200" dirty="0" err="1"/>
              <a:t>planned</a:t>
            </a:r>
            <a:r>
              <a:rPr lang="it-IT" sz="3200" dirty="0"/>
              <a:t> </a:t>
            </a:r>
            <a:r>
              <a:rPr lang="it-IT" sz="3200" dirty="0" err="1"/>
              <a:t>obsolescence</a:t>
            </a:r>
          </a:p>
          <a:p>
            <a:endParaRPr lang="it-IT" sz="3200" dirty="0"/>
          </a:p>
          <a:p>
            <a:r>
              <a:rPr lang="it-IT" sz="3200" dirty="0"/>
              <a:t>2. How </a:t>
            </a:r>
            <a:r>
              <a:rPr lang="it-IT" sz="3200" dirty="0" err="1"/>
              <a:t>could</a:t>
            </a:r>
            <a:r>
              <a:rPr lang="it-IT" sz="3200" dirty="0"/>
              <a:t> consumer </a:t>
            </a:r>
            <a:r>
              <a:rPr lang="it-IT" sz="3200" dirty="0" err="1"/>
              <a:t>contract</a:t>
            </a:r>
            <a:r>
              <a:rPr lang="it-IT" sz="3200" dirty="0"/>
              <a:t> law be </a:t>
            </a:r>
            <a:r>
              <a:rPr lang="it-IT" sz="3200" dirty="0" err="1"/>
              <a:t>improved</a:t>
            </a:r>
            <a:r>
              <a:rPr lang="it-IT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55965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Effectivity</a:t>
            </a:r>
            <a:r>
              <a:rPr lang="it-IT" dirty="0"/>
              <a:t> of consumer </a:t>
            </a:r>
            <a:r>
              <a:rPr lang="it-IT" dirty="0" err="1"/>
              <a:t>contract</a:t>
            </a:r>
            <a:r>
              <a:rPr lang="it-IT" dirty="0"/>
              <a:t> law?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180810"/>
          </a:xfrm>
        </p:spPr>
        <p:txBody>
          <a:bodyPr>
            <a:normAutofit/>
          </a:bodyPr>
          <a:lstStyle/>
          <a:p>
            <a:r>
              <a:rPr lang="it-IT" sz="3200" dirty="0"/>
              <a:t>Directive 1999/44/EC on consumer sales</a:t>
            </a:r>
          </a:p>
          <a:p>
            <a:pPr lvl="1"/>
            <a:r>
              <a:rPr lang="it-IT" sz="3200" dirty="0"/>
              <a:t>Art. 2: the </a:t>
            </a:r>
            <a:r>
              <a:rPr lang="it-IT" sz="3200" dirty="0" err="1"/>
              <a:t>goods</a:t>
            </a:r>
            <a:r>
              <a:rPr lang="it-IT" sz="3200" dirty="0"/>
              <a:t> </a:t>
            </a:r>
            <a:r>
              <a:rPr lang="it-IT" sz="3200" dirty="0" err="1"/>
              <a:t>shall</a:t>
            </a:r>
            <a:r>
              <a:rPr lang="it-IT" sz="3200" dirty="0"/>
              <a:t> show the </a:t>
            </a:r>
            <a:r>
              <a:rPr lang="it-IT" sz="3200" dirty="0" err="1"/>
              <a:t>quality</a:t>
            </a:r>
            <a:r>
              <a:rPr lang="it-IT" sz="3200" dirty="0"/>
              <a:t> and performance </a:t>
            </a:r>
            <a:r>
              <a:rPr lang="it-IT" sz="3200" dirty="0" err="1"/>
              <a:t>which</a:t>
            </a:r>
            <a:r>
              <a:rPr lang="it-IT" sz="3200" dirty="0"/>
              <a:t> are </a:t>
            </a:r>
            <a:r>
              <a:rPr lang="it-IT" sz="3200" dirty="0" err="1"/>
              <a:t>normal</a:t>
            </a:r>
            <a:r>
              <a:rPr lang="it-IT" sz="3200" dirty="0"/>
              <a:t> in </a:t>
            </a:r>
            <a:r>
              <a:rPr lang="it-IT" sz="3200" dirty="0" err="1"/>
              <a:t>goods</a:t>
            </a:r>
            <a:r>
              <a:rPr lang="it-IT" sz="3200" dirty="0"/>
              <a:t> of the </a:t>
            </a:r>
            <a:r>
              <a:rPr lang="it-IT" sz="3200" dirty="0" err="1"/>
              <a:t>same</a:t>
            </a:r>
            <a:r>
              <a:rPr lang="it-IT" sz="3200" dirty="0"/>
              <a:t> </a:t>
            </a:r>
            <a:r>
              <a:rPr lang="it-IT" sz="3200" dirty="0" err="1"/>
              <a:t>type</a:t>
            </a:r>
            <a:r>
              <a:rPr lang="it-IT" sz="3200" dirty="0"/>
              <a:t> and </a:t>
            </a:r>
            <a:r>
              <a:rPr lang="it-IT" sz="3200" dirty="0" err="1"/>
              <a:t>which</a:t>
            </a:r>
            <a:r>
              <a:rPr lang="it-IT" sz="3200" dirty="0"/>
              <a:t> the consumer can </a:t>
            </a:r>
            <a:r>
              <a:rPr lang="it-IT" sz="3200" dirty="0" err="1"/>
              <a:t>reasonably</a:t>
            </a:r>
            <a:r>
              <a:rPr lang="it-IT" sz="3200" dirty="0"/>
              <a:t> </a:t>
            </a:r>
            <a:r>
              <a:rPr lang="it-IT" sz="3200" dirty="0" err="1"/>
              <a:t>expect</a:t>
            </a:r>
            <a:r>
              <a:rPr lang="it-IT" sz="3200" dirty="0"/>
              <a:t> (</a:t>
            </a:r>
            <a:r>
              <a:rPr lang="it-IT" sz="3200" dirty="0" err="1"/>
              <a:t>cf</a:t>
            </a:r>
            <a:r>
              <a:rPr lang="it-IT" sz="3200" dirty="0"/>
              <a:t>. </a:t>
            </a:r>
            <a:r>
              <a:rPr lang="it-IT" sz="3200" dirty="0" err="1"/>
              <a:t>Austrian</a:t>
            </a:r>
            <a:r>
              <a:rPr lang="it-IT" sz="3200" dirty="0"/>
              <a:t> Supreme Court, 23 April 2015, 1Ob71/15w).</a:t>
            </a:r>
          </a:p>
          <a:p>
            <a:pPr lvl="1"/>
            <a:endParaRPr lang="it-IT" sz="3800" dirty="0"/>
          </a:p>
          <a:p>
            <a:pPr lvl="1"/>
            <a:endParaRPr lang="it-IT" sz="28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64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Effectivity</a:t>
            </a:r>
            <a:r>
              <a:rPr lang="it-IT" dirty="0"/>
              <a:t> of consumer </a:t>
            </a:r>
            <a:r>
              <a:rPr lang="it-IT" dirty="0" err="1"/>
              <a:t>contract</a:t>
            </a:r>
            <a:r>
              <a:rPr lang="it-IT" dirty="0"/>
              <a:t> law?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180810"/>
          </a:xfrm>
        </p:spPr>
        <p:txBody>
          <a:bodyPr>
            <a:normAutofit/>
          </a:bodyPr>
          <a:lstStyle/>
          <a:p>
            <a:pPr lvl="1"/>
            <a:r>
              <a:rPr lang="it-IT" sz="3200" dirty="0"/>
              <a:t>Art. 9 UK Consumer </a:t>
            </a:r>
            <a:r>
              <a:rPr lang="it-IT" sz="3200" dirty="0" err="1"/>
              <a:t>Rights</a:t>
            </a:r>
            <a:r>
              <a:rPr lang="it-IT" sz="3200" dirty="0"/>
              <a:t> </a:t>
            </a:r>
            <a:r>
              <a:rPr lang="it-IT" sz="3200" dirty="0" err="1"/>
              <a:t>Act</a:t>
            </a:r>
            <a:r>
              <a:rPr lang="it-IT" sz="3200" dirty="0"/>
              <a:t> 2015: «The </a:t>
            </a:r>
            <a:r>
              <a:rPr lang="it-IT" sz="3200" dirty="0" err="1"/>
              <a:t>quality</a:t>
            </a:r>
            <a:r>
              <a:rPr lang="it-IT" sz="3200" dirty="0"/>
              <a:t> of </a:t>
            </a:r>
            <a:r>
              <a:rPr lang="it-IT" sz="3200" dirty="0" err="1"/>
              <a:t>goods</a:t>
            </a:r>
            <a:r>
              <a:rPr lang="it-IT" sz="3200" dirty="0"/>
              <a:t> </a:t>
            </a:r>
            <a:r>
              <a:rPr lang="it-IT" sz="3200" dirty="0" err="1"/>
              <a:t>includes</a:t>
            </a:r>
            <a:r>
              <a:rPr lang="it-IT" sz="3200" dirty="0"/>
              <a:t> </a:t>
            </a:r>
            <a:r>
              <a:rPr lang="it-IT" sz="3200" dirty="0" err="1"/>
              <a:t>their</a:t>
            </a:r>
            <a:r>
              <a:rPr lang="it-IT" sz="3200" dirty="0"/>
              <a:t> state and </a:t>
            </a:r>
            <a:r>
              <a:rPr lang="it-IT" sz="3200" dirty="0" err="1"/>
              <a:t>condition</a:t>
            </a:r>
            <a:r>
              <a:rPr lang="it-IT" sz="3200" dirty="0"/>
              <a:t>; and the </a:t>
            </a:r>
            <a:r>
              <a:rPr lang="it-IT" sz="3200" dirty="0" err="1"/>
              <a:t>following</a:t>
            </a:r>
            <a:r>
              <a:rPr lang="it-IT" sz="3200" dirty="0"/>
              <a:t> </a:t>
            </a:r>
            <a:r>
              <a:rPr lang="it-IT" sz="3200" dirty="0" err="1"/>
              <a:t>aspects</a:t>
            </a:r>
            <a:r>
              <a:rPr lang="it-IT" sz="3200" dirty="0"/>
              <a:t> (</a:t>
            </a:r>
            <a:r>
              <a:rPr lang="it-IT" sz="3200" dirty="0" err="1"/>
              <a:t>among</a:t>
            </a:r>
            <a:r>
              <a:rPr lang="it-IT" sz="3200" dirty="0"/>
              <a:t> </a:t>
            </a:r>
            <a:r>
              <a:rPr lang="it-IT" sz="3200" dirty="0" err="1"/>
              <a:t>others</a:t>
            </a:r>
            <a:r>
              <a:rPr lang="it-IT" sz="3200" dirty="0"/>
              <a:t>) are in appropriate </a:t>
            </a:r>
            <a:r>
              <a:rPr lang="it-IT" sz="3200" dirty="0" err="1"/>
              <a:t>cases</a:t>
            </a:r>
            <a:r>
              <a:rPr lang="it-IT" sz="3200" dirty="0"/>
              <a:t> </a:t>
            </a:r>
            <a:r>
              <a:rPr lang="it-IT" sz="3200" dirty="0" err="1"/>
              <a:t>aspects</a:t>
            </a:r>
            <a:r>
              <a:rPr lang="it-IT" sz="3200" dirty="0"/>
              <a:t> of the </a:t>
            </a:r>
            <a:r>
              <a:rPr lang="it-IT" sz="3200" dirty="0" err="1"/>
              <a:t>quality</a:t>
            </a:r>
            <a:r>
              <a:rPr lang="it-IT" sz="3200" dirty="0"/>
              <a:t> of </a:t>
            </a:r>
            <a:r>
              <a:rPr lang="it-IT" sz="3200" dirty="0" err="1"/>
              <a:t>goods</a:t>
            </a:r>
            <a:r>
              <a:rPr lang="it-IT" sz="3200" dirty="0"/>
              <a:t>: … (6) </a:t>
            </a:r>
            <a:r>
              <a:rPr lang="it-IT" sz="3200" dirty="0" err="1"/>
              <a:t>durability</a:t>
            </a:r>
            <a:r>
              <a:rPr lang="it-IT" sz="3200" dirty="0"/>
              <a:t>»</a:t>
            </a:r>
          </a:p>
          <a:p>
            <a:pPr lvl="1"/>
            <a:endParaRPr lang="it-IT" sz="3800" dirty="0"/>
          </a:p>
          <a:p>
            <a:pPr marL="457200" lvl="1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17754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Effectivity</a:t>
            </a:r>
            <a:r>
              <a:rPr lang="it-IT" dirty="0"/>
              <a:t> of consumer </a:t>
            </a:r>
            <a:r>
              <a:rPr lang="it-IT" dirty="0" err="1"/>
              <a:t>contract</a:t>
            </a:r>
            <a:r>
              <a:rPr lang="it-IT" dirty="0"/>
              <a:t> law?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EU Directive 22 </a:t>
            </a:r>
            <a:r>
              <a:rPr lang="it-IT" sz="3200" dirty="0" err="1"/>
              <a:t>May</a:t>
            </a:r>
            <a:r>
              <a:rPr lang="it-IT" sz="3200" dirty="0"/>
              <a:t> 2019 No. 2019/770 (Supply of Digital Content and Digital Services): new </a:t>
            </a:r>
            <a:r>
              <a:rPr lang="it-IT" sz="3200" dirty="0" err="1"/>
              <a:t>rules</a:t>
            </a:r>
            <a:r>
              <a:rPr lang="it-IT" sz="3200" dirty="0"/>
              <a:t> on the </a:t>
            </a:r>
            <a:r>
              <a:rPr lang="it-IT" sz="3200" dirty="0" err="1"/>
              <a:t>supply</a:t>
            </a:r>
            <a:r>
              <a:rPr lang="it-IT" sz="3200" dirty="0"/>
              <a:t> of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content</a:t>
            </a:r>
            <a:r>
              <a:rPr lang="it-IT" sz="3200" dirty="0"/>
              <a:t> and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services</a:t>
            </a:r>
            <a:endParaRPr lang="it-IT" sz="3200" dirty="0"/>
          </a:p>
          <a:p>
            <a:pPr marL="0" indent="0">
              <a:buNone/>
            </a:pPr>
            <a:endParaRPr lang="it-IT" sz="3200" dirty="0"/>
          </a:p>
          <a:p>
            <a:r>
              <a:rPr lang="it-IT" sz="3200" dirty="0"/>
              <a:t>EU Directive 22 </a:t>
            </a:r>
            <a:r>
              <a:rPr lang="it-IT" sz="3200" dirty="0" err="1"/>
              <a:t>May</a:t>
            </a:r>
            <a:r>
              <a:rPr lang="it-IT" sz="3200" dirty="0"/>
              <a:t> 2019 No. 2019/771 (Sale of </a:t>
            </a:r>
            <a:r>
              <a:rPr lang="it-IT" sz="3200" dirty="0" err="1"/>
              <a:t>Goods</a:t>
            </a:r>
            <a:r>
              <a:rPr lang="it-IT" sz="3200" dirty="0"/>
              <a:t>): new </a:t>
            </a:r>
            <a:r>
              <a:rPr lang="it-IT" sz="3200" dirty="0" err="1"/>
              <a:t>rules</a:t>
            </a:r>
            <a:r>
              <a:rPr lang="it-IT" sz="3200" dirty="0"/>
              <a:t> </a:t>
            </a:r>
            <a:r>
              <a:rPr lang="it-IT" sz="3200" dirty="0" err="1"/>
              <a:t>i.a</a:t>
            </a:r>
            <a:r>
              <a:rPr lang="it-IT" sz="3200" dirty="0"/>
              <a:t>. for «</a:t>
            </a:r>
            <a:r>
              <a:rPr lang="it-IT" sz="3200" dirty="0" err="1"/>
              <a:t>smart</a:t>
            </a:r>
            <a:r>
              <a:rPr lang="it-IT" sz="3200" dirty="0"/>
              <a:t> </a:t>
            </a:r>
            <a:r>
              <a:rPr lang="it-IT" sz="3200" dirty="0" err="1"/>
              <a:t>goods</a:t>
            </a:r>
            <a:r>
              <a:rPr lang="it-IT" sz="3200" dirty="0"/>
              <a:t>»</a:t>
            </a:r>
          </a:p>
          <a:p>
            <a:pPr marL="0" indent="0">
              <a:buNone/>
            </a:pPr>
            <a:r>
              <a:rPr lang="it-IT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627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944836"/>
          </a:xfrm>
        </p:spPr>
        <p:txBody>
          <a:bodyPr>
            <a:normAutofit fontScale="85000" lnSpcReduction="20000"/>
          </a:bodyPr>
          <a:lstStyle/>
          <a:p>
            <a:r>
              <a:rPr lang="it-IT" sz="3200" dirty="0"/>
              <a:t>&gt; Art. 7, dir. 2019/771/EU: The </a:t>
            </a:r>
            <a:r>
              <a:rPr lang="it-IT" sz="3200" dirty="0" err="1"/>
              <a:t>goods</a:t>
            </a:r>
            <a:r>
              <a:rPr lang="it-IT" sz="3200" dirty="0"/>
              <a:t> </a:t>
            </a:r>
            <a:r>
              <a:rPr lang="it-IT" sz="3200" dirty="0" err="1"/>
              <a:t>shall</a:t>
            </a:r>
            <a:r>
              <a:rPr lang="it-IT" sz="3200" dirty="0"/>
              <a:t> … «be of the </a:t>
            </a:r>
            <a:r>
              <a:rPr lang="it-IT" sz="3200" dirty="0" err="1"/>
              <a:t>quantity</a:t>
            </a:r>
            <a:r>
              <a:rPr lang="it-IT" sz="3200" dirty="0"/>
              <a:t> and </a:t>
            </a:r>
            <a:r>
              <a:rPr lang="it-IT" sz="3200" dirty="0" err="1"/>
              <a:t>possess</a:t>
            </a:r>
            <a:r>
              <a:rPr lang="it-IT" sz="3200" dirty="0"/>
              <a:t> the </a:t>
            </a:r>
            <a:r>
              <a:rPr lang="it-IT" sz="3200" dirty="0" err="1"/>
              <a:t>qualities</a:t>
            </a:r>
            <a:r>
              <a:rPr lang="it-IT" sz="3200" dirty="0"/>
              <a:t> and </a:t>
            </a:r>
            <a:r>
              <a:rPr lang="it-IT" sz="3200" dirty="0" err="1"/>
              <a:t>other</a:t>
            </a:r>
            <a:r>
              <a:rPr lang="it-IT" sz="3200" dirty="0"/>
              <a:t> </a:t>
            </a:r>
            <a:r>
              <a:rPr lang="it-IT" sz="3200" dirty="0" err="1"/>
              <a:t>features</a:t>
            </a:r>
            <a:r>
              <a:rPr lang="it-IT" sz="3200" dirty="0"/>
              <a:t>, </a:t>
            </a:r>
            <a:r>
              <a:rPr lang="it-IT" sz="3200" dirty="0" err="1"/>
              <a:t>including</a:t>
            </a:r>
            <a:r>
              <a:rPr lang="it-IT" sz="3200" dirty="0"/>
              <a:t> in relation to </a:t>
            </a:r>
            <a:r>
              <a:rPr lang="it-IT" sz="3200" b="1" u="sng" dirty="0" err="1"/>
              <a:t>durability</a:t>
            </a:r>
            <a:r>
              <a:rPr lang="it-IT" sz="3200" dirty="0"/>
              <a:t>, </a:t>
            </a:r>
            <a:r>
              <a:rPr lang="it-IT" sz="3200" dirty="0" err="1"/>
              <a:t>functionality</a:t>
            </a:r>
            <a:r>
              <a:rPr lang="it-IT" sz="3200" dirty="0"/>
              <a:t>, </a:t>
            </a:r>
            <a:r>
              <a:rPr lang="it-IT" sz="3200" dirty="0" err="1"/>
              <a:t>compatibility</a:t>
            </a:r>
            <a:r>
              <a:rPr lang="it-IT" sz="3200" dirty="0"/>
              <a:t> and security </a:t>
            </a:r>
            <a:r>
              <a:rPr lang="it-IT" sz="3200" dirty="0" err="1"/>
              <a:t>normal</a:t>
            </a:r>
            <a:r>
              <a:rPr lang="it-IT" sz="3200" dirty="0"/>
              <a:t> for </a:t>
            </a:r>
            <a:r>
              <a:rPr lang="it-IT" sz="3200" dirty="0" err="1"/>
              <a:t>goods</a:t>
            </a:r>
            <a:r>
              <a:rPr lang="it-IT" sz="3200" dirty="0"/>
              <a:t> of the </a:t>
            </a:r>
            <a:r>
              <a:rPr lang="it-IT" sz="3200" dirty="0" err="1"/>
              <a:t>same</a:t>
            </a:r>
            <a:r>
              <a:rPr lang="it-IT" sz="3200" dirty="0"/>
              <a:t> </a:t>
            </a:r>
            <a:r>
              <a:rPr lang="it-IT" sz="3200" dirty="0" err="1"/>
              <a:t>type</a:t>
            </a:r>
            <a:r>
              <a:rPr lang="it-IT" sz="3200" dirty="0"/>
              <a:t> and </a:t>
            </a:r>
            <a:r>
              <a:rPr lang="it-IT" sz="3200" dirty="0" err="1"/>
              <a:t>which</a:t>
            </a:r>
            <a:r>
              <a:rPr lang="it-IT" sz="3200" dirty="0"/>
              <a:t> the </a:t>
            </a:r>
            <a:r>
              <a:rPr lang="it-IT" sz="3200" b="1" u="sng" dirty="0"/>
              <a:t>consumer </a:t>
            </a:r>
            <a:r>
              <a:rPr lang="it-IT" sz="3200" b="1" u="sng" dirty="0" err="1"/>
              <a:t>may</a:t>
            </a:r>
            <a:r>
              <a:rPr lang="it-IT" sz="3200" b="1" u="sng" dirty="0"/>
              <a:t> </a:t>
            </a:r>
            <a:r>
              <a:rPr lang="it-IT" sz="3200" b="1" u="sng" dirty="0" err="1"/>
              <a:t>reasonably</a:t>
            </a:r>
            <a:r>
              <a:rPr lang="it-IT" sz="3200" b="1" u="sng" dirty="0"/>
              <a:t> </a:t>
            </a:r>
            <a:r>
              <a:rPr lang="it-IT" sz="3200" b="1" u="sng" dirty="0" err="1"/>
              <a:t>expect</a:t>
            </a:r>
            <a:r>
              <a:rPr lang="it-IT" sz="3200" dirty="0"/>
              <a:t> </a:t>
            </a:r>
            <a:r>
              <a:rPr lang="it-IT" sz="3200" dirty="0" err="1"/>
              <a:t>given</a:t>
            </a:r>
            <a:r>
              <a:rPr lang="it-IT" sz="3200" dirty="0"/>
              <a:t> the nature of the </a:t>
            </a:r>
            <a:r>
              <a:rPr lang="it-IT" sz="3200" dirty="0" err="1"/>
              <a:t>goods</a:t>
            </a:r>
            <a:r>
              <a:rPr lang="it-IT" sz="3200" dirty="0"/>
              <a:t> and </a:t>
            </a:r>
            <a:r>
              <a:rPr lang="it-IT" sz="3200" dirty="0" err="1"/>
              <a:t>taking</a:t>
            </a:r>
            <a:r>
              <a:rPr lang="it-IT" sz="3200" dirty="0"/>
              <a:t> </a:t>
            </a:r>
            <a:r>
              <a:rPr lang="it-IT" sz="3200" dirty="0" err="1"/>
              <a:t>into</a:t>
            </a:r>
            <a:r>
              <a:rPr lang="it-IT" sz="3200" dirty="0"/>
              <a:t> account </a:t>
            </a:r>
            <a:r>
              <a:rPr lang="it-IT" sz="3200" dirty="0" err="1"/>
              <a:t>any</a:t>
            </a:r>
            <a:r>
              <a:rPr lang="it-IT" sz="3200" dirty="0"/>
              <a:t> public statement made by or on </a:t>
            </a:r>
            <a:r>
              <a:rPr lang="it-IT" sz="3200" dirty="0" err="1"/>
              <a:t>behalf</a:t>
            </a:r>
            <a:r>
              <a:rPr lang="it-IT" sz="3200" dirty="0"/>
              <a:t> of the seller, or </a:t>
            </a:r>
            <a:r>
              <a:rPr lang="it-IT" sz="3200" dirty="0" err="1"/>
              <a:t>other</a:t>
            </a:r>
            <a:r>
              <a:rPr lang="it-IT" sz="3200" dirty="0"/>
              <a:t> </a:t>
            </a:r>
            <a:r>
              <a:rPr lang="it-IT" sz="3200" dirty="0" err="1"/>
              <a:t>persons</a:t>
            </a:r>
            <a:r>
              <a:rPr lang="it-IT" sz="3200" dirty="0"/>
              <a:t> in </a:t>
            </a:r>
            <a:r>
              <a:rPr lang="it-IT" sz="3200" dirty="0" err="1"/>
              <a:t>previous</a:t>
            </a:r>
            <a:r>
              <a:rPr lang="it-IT" sz="3200" dirty="0"/>
              <a:t> </a:t>
            </a:r>
            <a:r>
              <a:rPr lang="it-IT" sz="3200" dirty="0" err="1"/>
              <a:t>links</a:t>
            </a:r>
            <a:r>
              <a:rPr lang="it-IT" sz="3200" dirty="0"/>
              <a:t> of the </a:t>
            </a:r>
            <a:r>
              <a:rPr lang="it-IT" sz="3200" dirty="0" err="1"/>
              <a:t>chain</a:t>
            </a:r>
            <a:r>
              <a:rPr lang="it-IT" sz="3200" dirty="0"/>
              <a:t> of </a:t>
            </a:r>
            <a:r>
              <a:rPr lang="it-IT" sz="3200" dirty="0" err="1"/>
              <a:t>transactions</a:t>
            </a:r>
            <a:r>
              <a:rPr lang="it-IT" sz="3200" dirty="0"/>
              <a:t>, </a:t>
            </a:r>
            <a:r>
              <a:rPr lang="it-IT" sz="3200" dirty="0" err="1"/>
              <a:t>including</a:t>
            </a:r>
            <a:r>
              <a:rPr lang="it-IT" sz="3200" dirty="0"/>
              <a:t> the producer, </a:t>
            </a:r>
            <a:r>
              <a:rPr lang="it-IT" sz="3200" dirty="0" err="1"/>
              <a:t>particularly</a:t>
            </a:r>
            <a:r>
              <a:rPr lang="it-IT" sz="3200" dirty="0"/>
              <a:t> in advertising or on </a:t>
            </a:r>
            <a:r>
              <a:rPr lang="it-IT" sz="3200" dirty="0" err="1"/>
              <a:t>labelling</a:t>
            </a:r>
            <a:r>
              <a:rPr lang="it-IT" sz="32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642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944836"/>
          </a:xfrm>
        </p:spPr>
        <p:txBody>
          <a:bodyPr>
            <a:normAutofit lnSpcReduction="10000"/>
          </a:bodyPr>
          <a:lstStyle/>
          <a:p>
            <a:r>
              <a:rPr lang="it-IT" sz="3200" dirty="0" err="1"/>
              <a:t>Durability</a:t>
            </a:r>
            <a:r>
              <a:rPr lang="it-IT" sz="3200" dirty="0"/>
              <a:t> </a:t>
            </a:r>
            <a:r>
              <a:rPr lang="it-IT" sz="3200" dirty="0" err="1"/>
              <a:t>requirement</a:t>
            </a:r>
            <a:r>
              <a:rPr lang="it-IT" sz="3200" dirty="0"/>
              <a:t> in relation to </a:t>
            </a:r>
            <a:r>
              <a:rPr lang="it-IT" sz="3200" dirty="0" err="1"/>
              <a:t>specific</a:t>
            </a:r>
            <a:r>
              <a:rPr lang="it-IT" sz="3200" dirty="0"/>
              <a:t> </a:t>
            </a:r>
            <a:r>
              <a:rPr lang="it-IT" sz="3200" dirty="0" err="1"/>
              <a:t>groups</a:t>
            </a:r>
            <a:r>
              <a:rPr lang="it-IT" sz="3200" dirty="0"/>
              <a:t> of </a:t>
            </a:r>
            <a:r>
              <a:rPr lang="it-IT" sz="3200" dirty="0" err="1"/>
              <a:t>products</a:t>
            </a:r>
            <a:r>
              <a:rPr lang="it-IT" sz="3200" dirty="0"/>
              <a:t>: </a:t>
            </a:r>
            <a:r>
              <a:rPr lang="it-IT" sz="3200" dirty="0" err="1"/>
              <a:t>ability</a:t>
            </a:r>
            <a:r>
              <a:rPr lang="it-IT" sz="3200" dirty="0"/>
              <a:t> to </a:t>
            </a:r>
            <a:r>
              <a:rPr lang="it-IT" sz="3200" dirty="0" err="1"/>
              <a:t>maintain</a:t>
            </a:r>
            <a:r>
              <a:rPr lang="it-IT" sz="3200" dirty="0"/>
              <a:t> </a:t>
            </a:r>
            <a:r>
              <a:rPr lang="it-IT" sz="3200" dirty="0" err="1"/>
              <a:t>their</a:t>
            </a:r>
            <a:r>
              <a:rPr lang="it-IT" sz="3200" dirty="0"/>
              <a:t> </a:t>
            </a:r>
            <a:r>
              <a:rPr lang="it-IT" sz="3200" dirty="0" err="1"/>
              <a:t>functions</a:t>
            </a:r>
            <a:r>
              <a:rPr lang="it-IT" sz="3200" dirty="0"/>
              <a:t> for a </a:t>
            </a:r>
            <a:r>
              <a:rPr lang="it-IT" sz="3200" dirty="0" err="1"/>
              <a:t>certain</a:t>
            </a:r>
            <a:r>
              <a:rPr lang="it-IT" sz="3200" dirty="0"/>
              <a:t> </a:t>
            </a:r>
            <a:r>
              <a:rPr lang="it-IT" sz="3200" dirty="0" err="1"/>
              <a:t>amount</a:t>
            </a:r>
            <a:r>
              <a:rPr lang="it-IT" sz="3200" dirty="0"/>
              <a:t> of time </a:t>
            </a:r>
            <a:r>
              <a:rPr lang="it-IT" sz="3200" dirty="0" err="1"/>
              <a:t>while</a:t>
            </a:r>
            <a:r>
              <a:rPr lang="it-IT" sz="3200" dirty="0"/>
              <a:t> </a:t>
            </a:r>
            <a:r>
              <a:rPr lang="it-IT" sz="3200" dirty="0" err="1"/>
              <a:t>they</a:t>
            </a:r>
            <a:r>
              <a:rPr lang="it-IT" sz="3200" dirty="0"/>
              <a:t> are </a:t>
            </a:r>
            <a:r>
              <a:rPr lang="it-IT" sz="3200" dirty="0" err="1"/>
              <a:t>used</a:t>
            </a:r>
            <a:r>
              <a:rPr lang="it-IT" sz="3200" dirty="0"/>
              <a:t> </a:t>
            </a:r>
            <a:r>
              <a:rPr lang="it-IT" sz="3200" dirty="0" err="1"/>
              <a:t>normally</a:t>
            </a:r>
            <a:endParaRPr lang="it-IT" sz="3200" dirty="0"/>
          </a:p>
          <a:p>
            <a:r>
              <a:rPr lang="it-IT" sz="3200" dirty="0" err="1"/>
              <a:t>Elements</a:t>
            </a:r>
            <a:r>
              <a:rPr lang="it-IT" sz="3200" dirty="0"/>
              <a:t> for the </a:t>
            </a:r>
            <a:r>
              <a:rPr lang="it-IT" sz="3200" dirty="0" err="1"/>
              <a:t>assessment</a:t>
            </a:r>
            <a:r>
              <a:rPr lang="it-IT" sz="3200" dirty="0"/>
              <a:t>: </a:t>
            </a:r>
            <a:r>
              <a:rPr lang="it-IT" sz="3200" dirty="0" err="1"/>
              <a:t>price</a:t>
            </a:r>
            <a:r>
              <a:rPr lang="it-IT" sz="3200" dirty="0"/>
              <a:t> of the </a:t>
            </a:r>
            <a:r>
              <a:rPr lang="it-IT" sz="3200" dirty="0" err="1"/>
              <a:t>goods</a:t>
            </a:r>
            <a:r>
              <a:rPr lang="it-IT" sz="3200" dirty="0"/>
              <a:t>, </a:t>
            </a:r>
            <a:r>
              <a:rPr lang="it-IT" sz="3200" dirty="0" err="1"/>
              <a:t>intensity</a:t>
            </a:r>
            <a:r>
              <a:rPr lang="it-IT" sz="3200" dirty="0"/>
              <a:t> or </a:t>
            </a:r>
            <a:r>
              <a:rPr lang="it-IT" sz="3200" dirty="0" err="1"/>
              <a:t>frequency</a:t>
            </a:r>
            <a:r>
              <a:rPr lang="it-IT" sz="3200" dirty="0"/>
              <a:t> of the </a:t>
            </a:r>
            <a:r>
              <a:rPr lang="it-IT" sz="3200" dirty="0" err="1"/>
              <a:t>normal</a:t>
            </a:r>
            <a:r>
              <a:rPr lang="it-IT" sz="3200" dirty="0"/>
              <a:t> use.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3490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2FDDFB5-CEFD-5F43-9B2C-5C87ABE4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consumption</a:t>
            </a:r>
            <a:r>
              <a:rPr lang="it-IT" dirty="0"/>
              <a:t> for the market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6695BA3-5BCB-B643-A1EF-F6E83B01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Consumer Law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tied</a:t>
            </a:r>
            <a:r>
              <a:rPr lang="it-IT" sz="2600" dirty="0"/>
              <a:t> to the market </a:t>
            </a:r>
          </a:p>
          <a:p>
            <a:r>
              <a:rPr lang="it-IT" sz="2600" dirty="0"/>
              <a:t>54,4% of </a:t>
            </a:r>
            <a:r>
              <a:rPr lang="it-IT" sz="2600" dirty="0" err="1"/>
              <a:t>gross</a:t>
            </a:r>
            <a:r>
              <a:rPr lang="it-IT" sz="2600" dirty="0"/>
              <a:t> </a:t>
            </a:r>
            <a:r>
              <a:rPr lang="it-IT" sz="2600" dirty="0" err="1"/>
              <a:t>income</a:t>
            </a:r>
            <a:r>
              <a:rPr lang="it-IT" sz="2600" dirty="0"/>
              <a:t> in the EU </a:t>
            </a:r>
            <a:r>
              <a:rPr lang="it-IT" sz="2600" dirty="0" err="1"/>
              <a:t>results</a:t>
            </a:r>
            <a:r>
              <a:rPr lang="it-IT" sz="2600" dirty="0"/>
              <a:t> from </a:t>
            </a:r>
            <a:r>
              <a:rPr lang="it-IT" sz="2600" dirty="0" err="1"/>
              <a:t>consumption</a:t>
            </a:r>
            <a:endParaRPr lang="it-IT" sz="2600" dirty="0"/>
          </a:p>
          <a:p>
            <a:r>
              <a:rPr lang="it-IT" sz="2600" dirty="0" err="1"/>
              <a:t>Consumption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also</a:t>
            </a:r>
            <a:r>
              <a:rPr lang="it-IT" sz="2600" dirty="0"/>
              <a:t> </a:t>
            </a:r>
            <a:r>
              <a:rPr lang="it-IT" sz="2600" dirty="0" err="1"/>
              <a:t>needed</a:t>
            </a:r>
            <a:r>
              <a:rPr lang="it-IT" sz="2600" dirty="0"/>
              <a:t> to </a:t>
            </a:r>
            <a:r>
              <a:rPr lang="it-IT" sz="2600" dirty="0" err="1"/>
              <a:t>sustaining</a:t>
            </a:r>
            <a:r>
              <a:rPr lang="it-IT" sz="2600" dirty="0"/>
              <a:t> and </a:t>
            </a:r>
            <a:r>
              <a:rPr lang="it-IT" sz="2600" dirty="0" err="1"/>
              <a:t>growing</a:t>
            </a:r>
            <a:r>
              <a:rPr lang="it-IT" sz="2600" dirty="0"/>
              <a:t> the economy</a:t>
            </a:r>
          </a:p>
          <a:p>
            <a:r>
              <a:rPr lang="it-IT" sz="2600" dirty="0"/>
              <a:t>The more the consumer </a:t>
            </a:r>
            <a:r>
              <a:rPr lang="it-IT" sz="2600" dirty="0" err="1"/>
              <a:t>buys</a:t>
            </a:r>
            <a:r>
              <a:rPr lang="it-IT" sz="2600" dirty="0"/>
              <a:t>, the </a:t>
            </a:r>
            <a:r>
              <a:rPr lang="it-IT" sz="2600" dirty="0" err="1"/>
              <a:t>better</a:t>
            </a:r>
            <a:r>
              <a:rPr lang="it-IT" sz="2600" dirty="0"/>
              <a:t> </a:t>
            </a:r>
            <a:r>
              <a:rPr lang="it-IT" sz="2600" dirty="0" err="1"/>
              <a:t>it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for the economy</a:t>
            </a:r>
          </a:p>
        </p:txBody>
      </p:sp>
    </p:spTree>
    <p:extLst>
      <p:ext uri="{BB962C8B-B14F-4D97-AF65-F5344CB8AC3E}">
        <p14:creationId xmlns:p14="http://schemas.microsoft.com/office/powerpoint/2010/main" val="1835682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944836"/>
          </a:xfrm>
        </p:spPr>
        <p:txBody>
          <a:bodyPr>
            <a:normAutofit lnSpcReduction="10000"/>
          </a:bodyPr>
          <a:lstStyle/>
          <a:p>
            <a:r>
              <a:rPr lang="it-IT" sz="3200" dirty="0" err="1"/>
              <a:t>Durability</a:t>
            </a:r>
            <a:r>
              <a:rPr lang="it-IT" sz="3200" dirty="0"/>
              <a:t> </a:t>
            </a:r>
            <a:r>
              <a:rPr lang="it-IT" sz="3200" dirty="0" err="1"/>
              <a:t>requirement</a:t>
            </a:r>
            <a:r>
              <a:rPr lang="it-IT" sz="3200" dirty="0"/>
              <a:t> in relation to </a:t>
            </a:r>
            <a:r>
              <a:rPr lang="it-IT" sz="3200" dirty="0" err="1"/>
              <a:t>specific</a:t>
            </a:r>
            <a:r>
              <a:rPr lang="it-IT" sz="3200" dirty="0"/>
              <a:t> </a:t>
            </a:r>
            <a:r>
              <a:rPr lang="it-IT" sz="3200" dirty="0" err="1"/>
              <a:t>groups</a:t>
            </a:r>
            <a:r>
              <a:rPr lang="it-IT" sz="3200" dirty="0"/>
              <a:t> of </a:t>
            </a:r>
            <a:r>
              <a:rPr lang="it-IT" sz="3200" dirty="0" err="1"/>
              <a:t>products</a:t>
            </a:r>
            <a:r>
              <a:rPr lang="it-IT" sz="3200" dirty="0"/>
              <a:t>: </a:t>
            </a:r>
            <a:r>
              <a:rPr lang="it-IT" sz="3200" dirty="0" err="1"/>
              <a:t>ability</a:t>
            </a:r>
            <a:r>
              <a:rPr lang="it-IT" sz="3200" dirty="0"/>
              <a:t> to </a:t>
            </a:r>
            <a:r>
              <a:rPr lang="it-IT" sz="3200" dirty="0" err="1"/>
              <a:t>maintain</a:t>
            </a:r>
            <a:r>
              <a:rPr lang="it-IT" sz="3200" dirty="0"/>
              <a:t> </a:t>
            </a:r>
            <a:r>
              <a:rPr lang="it-IT" sz="3200" dirty="0" err="1"/>
              <a:t>their</a:t>
            </a:r>
            <a:r>
              <a:rPr lang="it-IT" sz="3200" dirty="0"/>
              <a:t> </a:t>
            </a:r>
            <a:r>
              <a:rPr lang="it-IT" sz="3200" dirty="0" err="1"/>
              <a:t>functions</a:t>
            </a:r>
            <a:r>
              <a:rPr lang="it-IT" sz="3200" dirty="0"/>
              <a:t> for a </a:t>
            </a:r>
            <a:r>
              <a:rPr lang="it-IT" sz="3200" dirty="0" err="1"/>
              <a:t>certain</a:t>
            </a:r>
            <a:r>
              <a:rPr lang="it-IT" sz="3200" dirty="0"/>
              <a:t> </a:t>
            </a:r>
            <a:r>
              <a:rPr lang="it-IT" sz="3200" dirty="0" err="1"/>
              <a:t>amount</a:t>
            </a:r>
            <a:r>
              <a:rPr lang="it-IT" sz="3200" dirty="0"/>
              <a:t> of time </a:t>
            </a:r>
            <a:r>
              <a:rPr lang="it-IT" sz="3200" dirty="0" err="1"/>
              <a:t>while</a:t>
            </a:r>
            <a:r>
              <a:rPr lang="it-IT" sz="3200" dirty="0"/>
              <a:t> </a:t>
            </a:r>
            <a:r>
              <a:rPr lang="it-IT" sz="3200" dirty="0" err="1"/>
              <a:t>they</a:t>
            </a:r>
            <a:r>
              <a:rPr lang="it-IT" sz="3200" dirty="0"/>
              <a:t> are </a:t>
            </a:r>
            <a:r>
              <a:rPr lang="it-IT" sz="3200" dirty="0" err="1"/>
              <a:t>used</a:t>
            </a:r>
            <a:r>
              <a:rPr lang="it-IT" sz="3200" dirty="0"/>
              <a:t> </a:t>
            </a:r>
            <a:r>
              <a:rPr lang="it-IT" sz="3200" dirty="0" err="1"/>
              <a:t>normally</a:t>
            </a:r>
            <a:endParaRPr lang="it-IT" sz="3200" dirty="0"/>
          </a:p>
          <a:p>
            <a:r>
              <a:rPr lang="it-IT" sz="3200" dirty="0" err="1"/>
              <a:t>Elements</a:t>
            </a:r>
            <a:r>
              <a:rPr lang="it-IT" sz="3200" dirty="0"/>
              <a:t> for the </a:t>
            </a:r>
            <a:r>
              <a:rPr lang="it-IT" sz="3200" dirty="0" err="1"/>
              <a:t>assessment</a:t>
            </a:r>
            <a:r>
              <a:rPr lang="it-IT" sz="3200" dirty="0"/>
              <a:t>: </a:t>
            </a:r>
            <a:r>
              <a:rPr lang="it-IT" sz="3200" dirty="0" err="1"/>
              <a:t>price</a:t>
            </a:r>
            <a:r>
              <a:rPr lang="it-IT" sz="3200" dirty="0"/>
              <a:t> of the </a:t>
            </a:r>
            <a:r>
              <a:rPr lang="it-IT" sz="3200" dirty="0" err="1"/>
              <a:t>goods</a:t>
            </a:r>
            <a:r>
              <a:rPr lang="it-IT" sz="3200" dirty="0"/>
              <a:t>, </a:t>
            </a:r>
            <a:r>
              <a:rPr lang="it-IT" sz="3200" dirty="0" err="1"/>
              <a:t>intensity</a:t>
            </a:r>
            <a:r>
              <a:rPr lang="it-IT" sz="3200" dirty="0"/>
              <a:t> or </a:t>
            </a:r>
            <a:r>
              <a:rPr lang="it-IT" sz="3200" dirty="0" err="1"/>
              <a:t>frequency</a:t>
            </a:r>
            <a:r>
              <a:rPr lang="it-IT" sz="3200" dirty="0"/>
              <a:t> of the </a:t>
            </a:r>
            <a:r>
              <a:rPr lang="it-IT" sz="3200" dirty="0" err="1"/>
              <a:t>normal</a:t>
            </a:r>
            <a:r>
              <a:rPr lang="it-IT" sz="3200" dirty="0"/>
              <a:t> use.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57672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Art. 10, para 2 SGD: «In the case of </a:t>
            </a:r>
            <a:r>
              <a:rPr lang="it-IT" sz="3200" dirty="0" err="1"/>
              <a:t>goods</a:t>
            </a:r>
            <a:r>
              <a:rPr lang="it-IT" sz="3200" dirty="0"/>
              <a:t> with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elements</a:t>
            </a:r>
            <a:r>
              <a:rPr lang="it-IT" sz="3200" dirty="0"/>
              <a:t>, </a:t>
            </a:r>
            <a:r>
              <a:rPr lang="it-IT" sz="3200" dirty="0" err="1"/>
              <a:t>where</a:t>
            </a:r>
            <a:r>
              <a:rPr lang="it-IT" sz="3200" dirty="0"/>
              <a:t> the sales </a:t>
            </a:r>
            <a:r>
              <a:rPr lang="it-IT" sz="3200" dirty="0" err="1"/>
              <a:t>contract</a:t>
            </a:r>
            <a:r>
              <a:rPr lang="it-IT" sz="3200" dirty="0"/>
              <a:t> </a:t>
            </a:r>
            <a:r>
              <a:rPr lang="it-IT" sz="3200" dirty="0" err="1"/>
              <a:t>provides</a:t>
            </a:r>
            <a:r>
              <a:rPr lang="it-IT" sz="3200" dirty="0"/>
              <a:t> for a </a:t>
            </a:r>
            <a:r>
              <a:rPr lang="it-IT" sz="3200" dirty="0" err="1"/>
              <a:t>continuous</a:t>
            </a:r>
            <a:r>
              <a:rPr lang="it-IT" sz="3200" dirty="0"/>
              <a:t> </a:t>
            </a:r>
            <a:r>
              <a:rPr lang="it-IT" sz="3200" dirty="0" err="1"/>
              <a:t>supply</a:t>
            </a:r>
            <a:r>
              <a:rPr lang="it-IT" sz="3200" dirty="0"/>
              <a:t> of the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content</a:t>
            </a:r>
            <a:r>
              <a:rPr lang="it-IT" sz="3200" dirty="0"/>
              <a:t> or </a:t>
            </a:r>
            <a:r>
              <a:rPr lang="it-IT" sz="3200" dirty="0" err="1"/>
              <a:t>digital</a:t>
            </a:r>
            <a:r>
              <a:rPr lang="it-IT" sz="3200" dirty="0"/>
              <a:t> service over a </a:t>
            </a:r>
            <a:r>
              <a:rPr lang="it-IT" sz="3200" dirty="0" err="1"/>
              <a:t>period</a:t>
            </a:r>
            <a:r>
              <a:rPr lang="it-IT" sz="3200" dirty="0"/>
              <a:t> of time, the seller </a:t>
            </a:r>
            <a:r>
              <a:rPr lang="it-IT" sz="3200" dirty="0" err="1"/>
              <a:t>shall</a:t>
            </a:r>
            <a:r>
              <a:rPr lang="it-IT" sz="3200" dirty="0"/>
              <a:t> be </a:t>
            </a:r>
            <a:r>
              <a:rPr lang="it-IT" sz="3200" dirty="0" err="1"/>
              <a:t>liable</a:t>
            </a:r>
            <a:r>
              <a:rPr lang="it-IT" sz="3200" dirty="0"/>
              <a:t> for </a:t>
            </a: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lack</a:t>
            </a:r>
            <a:r>
              <a:rPr lang="it-IT" sz="3200" dirty="0"/>
              <a:t> of </a:t>
            </a:r>
            <a:r>
              <a:rPr lang="it-IT" sz="3200" dirty="0" err="1"/>
              <a:t>conformity</a:t>
            </a:r>
            <a:r>
              <a:rPr lang="it-IT" sz="3200" dirty="0"/>
              <a:t> </a:t>
            </a:r>
            <a:r>
              <a:rPr lang="it-IT" sz="3200" dirty="0" err="1"/>
              <a:t>which</a:t>
            </a:r>
            <a:r>
              <a:rPr lang="it-IT" sz="3200" dirty="0"/>
              <a:t> </a:t>
            </a:r>
            <a:r>
              <a:rPr lang="it-IT" sz="3200" dirty="0" err="1"/>
              <a:t>becomes</a:t>
            </a:r>
            <a:r>
              <a:rPr lang="it-IT" sz="3200" dirty="0"/>
              <a:t> </a:t>
            </a:r>
            <a:r>
              <a:rPr lang="it-IT" sz="3200" dirty="0" err="1"/>
              <a:t>apparent</a:t>
            </a:r>
            <a:r>
              <a:rPr lang="it-IT" sz="3200" dirty="0"/>
              <a:t> </a:t>
            </a:r>
            <a:r>
              <a:rPr lang="it-IT" sz="3200" dirty="0" err="1"/>
              <a:t>within</a:t>
            </a:r>
            <a:r>
              <a:rPr lang="it-IT" sz="3200" dirty="0"/>
              <a:t> </a:t>
            </a:r>
            <a:r>
              <a:rPr lang="it-IT" sz="3200" dirty="0" err="1"/>
              <a:t>two</a:t>
            </a:r>
            <a:r>
              <a:rPr lang="it-IT" sz="3200" dirty="0"/>
              <a:t> </a:t>
            </a:r>
            <a:r>
              <a:rPr lang="it-IT" sz="3200" dirty="0" err="1"/>
              <a:t>years</a:t>
            </a:r>
            <a:r>
              <a:rPr lang="it-IT" sz="3200" dirty="0"/>
              <a:t> of the time </a:t>
            </a:r>
            <a:r>
              <a:rPr lang="it-IT" sz="3200" dirty="0" err="1"/>
              <a:t>when</a:t>
            </a:r>
            <a:r>
              <a:rPr lang="it-IT" sz="3200" dirty="0"/>
              <a:t> the </a:t>
            </a:r>
            <a:r>
              <a:rPr lang="it-IT" sz="3200" dirty="0" err="1"/>
              <a:t>goods</a:t>
            </a:r>
            <a:r>
              <a:rPr lang="it-IT" sz="3200" dirty="0"/>
              <a:t> with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elements</a:t>
            </a:r>
            <a:r>
              <a:rPr lang="it-IT" sz="3200" dirty="0"/>
              <a:t> </a:t>
            </a:r>
            <a:r>
              <a:rPr lang="it-IT" sz="3200" dirty="0" err="1"/>
              <a:t>were</a:t>
            </a:r>
            <a:r>
              <a:rPr lang="it-IT" sz="3200" dirty="0"/>
              <a:t> </a:t>
            </a:r>
            <a:r>
              <a:rPr lang="it-IT" sz="3200" dirty="0" err="1"/>
              <a:t>delivered</a:t>
            </a:r>
            <a:r>
              <a:rPr lang="it-IT" sz="32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283419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Recital 30 SGD: «In </a:t>
            </a:r>
            <a:r>
              <a:rPr lang="it-IT" sz="3200" dirty="0" err="1"/>
              <a:t>addition</a:t>
            </a:r>
            <a:r>
              <a:rPr lang="it-IT" sz="3200" dirty="0"/>
              <a:t> to </a:t>
            </a:r>
            <a:r>
              <a:rPr lang="it-IT" sz="3200" dirty="0" err="1"/>
              <a:t>contractually</a:t>
            </a:r>
            <a:r>
              <a:rPr lang="it-IT" sz="3200" dirty="0"/>
              <a:t> </a:t>
            </a:r>
            <a:r>
              <a:rPr lang="it-IT" sz="3200" dirty="0" err="1"/>
              <a:t>agreed</a:t>
            </a:r>
            <a:r>
              <a:rPr lang="it-IT" sz="3200" dirty="0"/>
              <a:t> </a:t>
            </a:r>
            <a:r>
              <a:rPr lang="it-IT" sz="3200" dirty="0" err="1"/>
              <a:t>updates</a:t>
            </a:r>
            <a:r>
              <a:rPr lang="it-IT" sz="3200" dirty="0"/>
              <a:t>, the </a:t>
            </a:r>
            <a:r>
              <a:rPr lang="it-IT" sz="3200" b="1" u="sng" dirty="0"/>
              <a:t>seller </a:t>
            </a:r>
            <a:r>
              <a:rPr lang="it-IT" sz="3200" b="1" u="sng" dirty="0" err="1"/>
              <a:t>should</a:t>
            </a:r>
            <a:r>
              <a:rPr lang="it-IT" sz="3200" b="1" u="sng" dirty="0"/>
              <a:t> </a:t>
            </a:r>
            <a:r>
              <a:rPr lang="it-IT" sz="3200" b="1" u="sng" dirty="0" err="1"/>
              <a:t>also</a:t>
            </a:r>
            <a:r>
              <a:rPr lang="it-IT" sz="3200" b="1" u="sng" dirty="0"/>
              <a:t> </a:t>
            </a:r>
            <a:r>
              <a:rPr lang="it-IT" sz="3200" b="1" u="sng" dirty="0" err="1"/>
              <a:t>provide</a:t>
            </a:r>
            <a:r>
              <a:rPr lang="it-IT" sz="3200" b="1" u="sng" dirty="0"/>
              <a:t> </a:t>
            </a:r>
            <a:r>
              <a:rPr lang="it-IT" sz="3200" dirty="0" err="1"/>
              <a:t>updates</a:t>
            </a:r>
            <a:r>
              <a:rPr lang="it-IT" sz="3200" dirty="0"/>
              <a:t>, </a:t>
            </a:r>
            <a:r>
              <a:rPr lang="it-IT" sz="3200" dirty="0" err="1"/>
              <a:t>including</a:t>
            </a:r>
            <a:r>
              <a:rPr lang="it-IT" sz="3200" dirty="0"/>
              <a:t> security </a:t>
            </a:r>
            <a:r>
              <a:rPr lang="it-IT" sz="3200" b="1" u="sng" dirty="0" err="1"/>
              <a:t>updates</a:t>
            </a:r>
            <a:r>
              <a:rPr lang="it-IT" sz="3200" b="1" u="sng" dirty="0"/>
              <a:t>, in </a:t>
            </a:r>
            <a:r>
              <a:rPr lang="it-IT" sz="3200" b="1" u="sng" dirty="0" err="1"/>
              <a:t>order</a:t>
            </a:r>
            <a:r>
              <a:rPr lang="it-IT" sz="3200" b="1" u="sng" dirty="0"/>
              <a:t> to </a:t>
            </a:r>
            <a:r>
              <a:rPr lang="it-IT" sz="3200" b="1" u="sng" dirty="0" err="1"/>
              <a:t>ensure</a:t>
            </a:r>
            <a:r>
              <a:rPr lang="it-IT" sz="3200" b="1" u="sng" dirty="0"/>
              <a:t> </a:t>
            </a:r>
            <a:r>
              <a:rPr lang="it-IT" sz="3200" b="1" u="sng" dirty="0" err="1"/>
              <a:t>that</a:t>
            </a:r>
            <a:r>
              <a:rPr lang="it-IT" sz="3200" b="1" u="sng" dirty="0"/>
              <a:t> </a:t>
            </a:r>
            <a:r>
              <a:rPr lang="it-IT" sz="3200" b="1" u="sng" dirty="0" err="1"/>
              <a:t>goods</a:t>
            </a:r>
            <a:r>
              <a:rPr lang="it-IT" sz="3200" b="1" u="sng" dirty="0"/>
              <a:t> with </a:t>
            </a:r>
            <a:r>
              <a:rPr lang="it-IT" sz="3200" b="1" u="sng" dirty="0" err="1"/>
              <a:t>digital</a:t>
            </a:r>
            <a:r>
              <a:rPr lang="it-IT" sz="3200" b="1" u="sng" dirty="0"/>
              <a:t> </a:t>
            </a:r>
            <a:r>
              <a:rPr lang="it-IT" sz="3200" b="1" u="sng" dirty="0" err="1"/>
              <a:t>elements</a:t>
            </a:r>
            <a:r>
              <a:rPr lang="it-IT" sz="3200" b="1" u="sng" dirty="0"/>
              <a:t> </a:t>
            </a:r>
            <a:r>
              <a:rPr lang="it-IT" sz="3200" b="1" u="sng" dirty="0" err="1"/>
              <a:t>remain</a:t>
            </a:r>
            <a:r>
              <a:rPr lang="it-IT" sz="3200" b="1" u="sng" dirty="0"/>
              <a:t> in </a:t>
            </a:r>
            <a:r>
              <a:rPr lang="it-IT" sz="3200" b="1" u="sng" dirty="0" err="1"/>
              <a:t>conformity</a:t>
            </a:r>
            <a:r>
              <a:rPr lang="it-IT" sz="32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608934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Recital 30 SGD: «The </a:t>
            </a:r>
            <a:r>
              <a:rPr lang="it-IT" sz="3200" dirty="0" err="1"/>
              <a:t>seller’s</a:t>
            </a:r>
            <a:r>
              <a:rPr lang="it-IT" sz="3200" dirty="0"/>
              <a:t> </a:t>
            </a:r>
            <a:r>
              <a:rPr lang="it-IT" sz="3200" dirty="0" err="1"/>
              <a:t>obligation</a:t>
            </a:r>
            <a:r>
              <a:rPr lang="it-IT" sz="3200" dirty="0"/>
              <a:t> </a:t>
            </a:r>
            <a:r>
              <a:rPr lang="it-IT" sz="3200" dirty="0" err="1"/>
              <a:t>should</a:t>
            </a:r>
            <a:r>
              <a:rPr lang="it-IT" sz="3200" dirty="0"/>
              <a:t> be </a:t>
            </a:r>
            <a:r>
              <a:rPr lang="it-IT" sz="3200" u="sng" dirty="0" err="1"/>
              <a:t>limited</a:t>
            </a:r>
            <a:r>
              <a:rPr lang="it-IT" sz="3200" u="sng" dirty="0"/>
              <a:t> to </a:t>
            </a:r>
            <a:r>
              <a:rPr lang="it-IT" sz="3200" u="sng" dirty="0" err="1"/>
              <a:t>updates</a:t>
            </a:r>
            <a:r>
              <a:rPr lang="it-IT" sz="3200" u="sng" dirty="0"/>
              <a:t> </a:t>
            </a:r>
            <a:r>
              <a:rPr lang="it-IT" sz="3200" u="sng" dirty="0" err="1"/>
              <a:t>which</a:t>
            </a:r>
            <a:r>
              <a:rPr lang="it-IT" sz="3200" u="sng" dirty="0"/>
              <a:t> are </a:t>
            </a:r>
            <a:r>
              <a:rPr lang="it-IT" sz="3200" u="sng" dirty="0" err="1"/>
              <a:t>necessary</a:t>
            </a:r>
            <a:r>
              <a:rPr lang="it-IT" sz="3200" u="sng" dirty="0"/>
              <a:t> for </a:t>
            </a:r>
            <a:r>
              <a:rPr lang="it-IT" sz="3200" u="sng" dirty="0" err="1"/>
              <a:t>such</a:t>
            </a:r>
            <a:r>
              <a:rPr lang="it-IT" sz="3200" u="sng" dirty="0"/>
              <a:t> </a:t>
            </a:r>
            <a:r>
              <a:rPr lang="it-IT" sz="3200" u="sng" dirty="0" err="1"/>
              <a:t>goods</a:t>
            </a:r>
            <a:r>
              <a:rPr lang="it-IT" sz="3200" u="sng" dirty="0"/>
              <a:t> to </a:t>
            </a:r>
            <a:r>
              <a:rPr lang="it-IT" sz="3200" u="sng" dirty="0" err="1"/>
              <a:t>maintain</a:t>
            </a:r>
            <a:r>
              <a:rPr lang="it-IT" sz="3200" u="sng" dirty="0"/>
              <a:t> </a:t>
            </a:r>
            <a:r>
              <a:rPr lang="it-IT" sz="3200" u="sng" dirty="0" err="1"/>
              <a:t>their</a:t>
            </a:r>
            <a:r>
              <a:rPr lang="it-IT" sz="3200" u="sng" dirty="0"/>
              <a:t> </a:t>
            </a:r>
            <a:r>
              <a:rPr lang="it-IT" sz="3200" u="sng" dirty="0" err="1"/>
              <a:t>conformity</a:t>
            </a:r>
            <a:r>
              <a:rPr lang="it-IT" sz="3200" dirty="0"/>
              <a:t> with the </a:t>
            </a:r>
            <a:r>
              <a:rPr lang="it-IT" sz="3200" dirty="0" err="1"/>
              <a:t>objective</a:t>
            </a:r>
            <a:r>
              <a:rPr lang="it-IT" sz="3200" dirty="0"/>
              <a:t> and </a:t>
            </a:r>
            <a:r>
              <a:rPr lang="it-IT" sz="3200" dirty="0" err="1"/>
              <a:t>subjective</a:t>
            </a:r>
            <a:r>
              <a:rPr lang="it-IT" sz="3200" dirty="0"/>
              <a:t> </a:t>
            </a:r>
            <a:r>
              <a:rPr lang="it-IT" sz="3200" dirty="0" err="1"/>
              <a:t>requirements</a:t>
            </a:r>
            <a:r>
              <a:rPr lang="it-IT" sz="3200" dirty="0"/>
              <a:t> for </a:t>
            </a:r>
            <a:r>
              <a:rPr lang="it-IT" sz="3200" dirty="0" err="1"/>
              <a:t>conformity</a:t>
            </a:r>
            <a:r>
              <a:rPr lang="it-IT" sz="3200" dirty="0"/>
              <a:t> </a:t>
            </a:r>
            <a:r>
              <a:rPr lang="it-IT" sz="3200" dirty="0" err="1"/>
              <a:t>laid</a:t>
            </a:r>
            <a:r>
              <a:rPr lang="it-IT" sz="3200" dirty="0"/>
              <a:t> down in </a:t>
            </a:r>
            <a:r>
              <a:rPr lang="it-IT" sz="3200" dirty="0" err="1"/>
              <a:t>this</a:t>
            </a:r>
            <a:r>
              <a:rPr lang="it-IT" sz="3200" dirty="0"/>
              <a:t> </a:t>
            </a:r>
            <a:r>
              <a:rPr lang="it-IT" sz="3200" dirty="0" err="1"/>
              <a:t>directive</a:t>
            </a:r>
            <a:r>
              <a:rPr lang="it-IT" sz="3200" dirty="0"/>
              <a:t>»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26359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contract</a:t>
            </a:r>
            <a:r>
              <a:rPr lang="it-IT" dirty="0"/>
              <a:t> law </a:t>
            </a:r>
            <a:r>
              <a:rPr lang="it-IT" dirty="0" err="1"/>
              <a:t>provisions</a:t>
            </a:r>
            <a:r>
              <a:rPr lang="it-IT" dirty="0"/>
              <a:t> for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Recital 30 SGD: «</a:t>
            </a:r>
            <a:r>
              <a:rPr lang="it-IT" sz="3200" dirty="0" err="1"/>
              <a:t>Unless</a:t>
            </a:r>
            <a:r>
              <a:rPr lang="it-IT" sz="3200" dirty="0"/>
              <a:t> the parties </a:t>
            </a:r>
            <a:r>
              <a:rPr lang="it-IT" sz="3200" dirty="0" err="1"/>
              <a:t>have</a:t>
            </a:r>
            <a:r>
              <a:rPr lang="it-IT" sz="3200" dirty="0"/>
              <a:t> </a:t>
            </a:r>
            <a:r>
              <a:rPr lang="it-IT" sz="3200" dirty="0" err="1"/>
              <a:t>contractually</a:t>
            </a:r>
            <a:r>
              <a:rPr lang="it-IT" sz="3200" dirty="0"/>
              <a:t> </a:t>
            </a:r>
            <a:r>
              <a:rPr lang="it-IT" sz="3200" dirty="0" err="1"/>
              <a:t>agreed</a:t>
            </a:r>
            <a:r>
              <a:rPr lang="it-IT" sz="3200" dirty="0"/>
              <a:t> </a:t>
            </a:r>
            <a:r>
              <a:rPr lang="it-IT" sz="3200" dirty="0" err="1"/>
              <a:t>otherwise</a:t>
            </a:r>
            <a:r>
              <a:rPr lang="it-IT" sz="3200" dirty="0"/>
              <a:t>, the seller </a:t>
            </a:r>
            <a:r>
              <a:rPr lang="it-IT" sz="3200" dirty="0" err="1"/>
              <a:t>should</a:t>
            </a:r>
            <a:r>
              <a:rPr lang="it-IT" sz="3200" dirty="0"/>
              <a:t> </a:t>
            </a:r>
            <a:r>
              <a:rPr lang="it-IT" sz="3200" b="1" u="sng" dirty="0" err="1"/>
              <a:t>not</a:t>
            </a:r>
            <a:r>
              <a:rPr lang="it-IT" sz="3200" b="1" u="sng" dirty="0"/>
              <a:t> be </a:t>
            </a:r>
            <a:r>
              <a:rPr lang="it-IT" sz="3200" b="1" u="sng" dirty="0" err="1"/>
              <a:t>obliged</a:t>
            </a:r>
            <a:r>
              <a:rPr lang="it-IT" sz="3200" b="1" u="sng" dirty="0"/>
              <a:t> to </a:t>
            </a:r>
            <a:r>
              <a:rPr lang="it-IT" sz="3200" b="1" u="sng" dirty="0" err="1"/>
              <a:t>provide</a:t>
            </a:r>
            <a:r>
              <a:rPr lang="it-IT" sz="3200" b="1" u="sng" dirty="0"/>
              <a:t> </a:t>
            </a:r>
            <a:r>
              <a:rPr lang="it-IT" sz="3200" u="sng" dirty="0" err="1"/>
              <a:t>upgraded</a:t>
            </a:r>
            <a:r>
              <a:rPr lang="it-IT" sz="3200" u="sng" dirty="0"/>
              <a:t> </a:t>
            </a:r>
            <a:r>
              <a:rPr lang="it-IT" sz="3200" u="sng" dirty="0" err="1"/>
              <a:t>versions</a:t>
            </a:r>
            <a:r>
              <a:rPr lang="it-IT" sz="3200" u="sng" dirty="0"/>
              <a:t> of the </a:t>
            </a:r>
            <a:r>
              <a:rPr lang="it-IT" sz="3200" u="sng" dirty="0" err="1"/>
              <a:t>digital</a:t>
            </a:r>
            <a:r>
              <a:rPr lang="it-IT" sz="3200" u="sng" dirty="0"/>
              <a:t> </a:t>
            </a:r>
            <a:r>
              <a:rPr lang="it-IT" sz="3200" u="sng" dirty="0" err="1"/>
              <a:t>content</a:t>
            </a:r>
            <a:r>
              <a:rPr lang="it-IT" sz="3200" u="sng" dirty="0"/>
              <a:t> or </a:t>
            </a:r>
            <a:r>
              <a:rPr lang="it-IT" sz="3200" u="sng" dirty="0" err="1"/>
              <a:t>digital</a:t>
            </a:r>
            <a:r>
              <a:rPr lang="it-IT" sz="3200" u="sng" dirty="0"/>
              <a:t> service of the </a:t>
            </a:r>
            <a:r>
              <a:rPr lang="it-IT" sz="3200" u="sng" dirty="0" err="1"/>
              <a:t>goods</a:t>
            </a:r>
            <a:r>
              <a:rPr lang="it-IT" sz="3200" u="sng" dirty="0"/>
              <a:t> or to </a:t>
            </a:r>
            <a:r>
              <a:rPr lang="it-IT" sz="3200" u="sng" dirty="0" err="1"/>
              <a:t>improve</a:t>
            </a:r>
            <a:r>
              <a:rPr lang="it-IT" sz="3200" u="sng" dirty="0"/>
              <a:t> or </a:t>
            </a:r>
            <a:r>
              <a:rPr lang="it-IT" sz="3200" u="sng" dirty="0" err="1"/>
              <a:t>extend</a:t>
            </a:r>
            <a:r>
              <a:rPr lang="it-IT" sz="3200" u="sng" dirty="0"/>
              <a:t> the </a:t>
            </a:r>
            <a:r>
              <a:rPr lang="it-IT" sz="3200" u="sng" dirty="0" err="1"/>
              <a:t>functionalities</a:t>
            </a:r>
            <a:r>
              <a:rPr lang="it-IT" sz="3200" dirty="0"/>
              <a:t> of </a:t>
            </a:r>
            <a:r>
              <a:rPr lang="it-IT" sz="3200" dirty="0" err="1"/>
              <a:t>goods</a:t>
            </a:r>
            <a:r>
              <a:rPr lang="it-IT" sz="3200" dirty="0"/>
              <a:t> </a:t>
            </a:r>
            <a:r>
              <a:rPr lang="it-IT" sz="3200" dirty="0" err="1"/>
              <a:t>beyond</a:t>
            </a:r>
            <a:r>
              <a:rPr lang="it-IT" sz="3200" dirty="0"/>
              <a:t> the </a:t>
            </a:r>
            <a:r>
              <a:rPr lang="it-IT" sz="3200" dirty="0" err="1"/>
              <a:t>conformity</a:t>
            </a:r>
            <a:r>
              <a:rPr lang="it-IT" sz="3200" dirty="0"/>
              <a:t> </a:t>
            </a:r>
            <a:r>
              <a:rPr lang="it-IT" sz="3200" dirty="0" err="1"/>
              <a:t>requirements</a:t>
            </a:r>
            <a:r>
              <a:rPr lang="it-IT" sz="3200" dirty="0"/>
              <a:t>»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40310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618519"/>
            <a:ext cx="7429499" cy="1246233"/>
          </a:xfrm>
        </p:spPr>
        <p:txBody>
          <a:bodyPr/>
          <a:lstStyle/>
          <a:p>
            <a:r>
              <a:rPr lang="it-IT" dirty="0"/>
              <a:t>A new </a:t>
            </a:r>
            <a:r>
              <a:rPr lang="it-IT" dirty="0" err="1"/>
              <a:t>trojan</a:t>
            </a:r>
            <a:r>
              <a:rPr lang="it-IT" dirty="0"/>
              <a:t> </a:t>
            </a:r>
            <a:r>
              <a:rPr lang="it-IT" dirty="0" err="1"/>
              <a:t>horse</a:t>
            </a:r>
            <a:r>
              <a:rPr lang="it-IT" dirty="0"/>
              <a:t> for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obsolescence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8500" y="1926935"/>
            <a:ext cx="7429499" cy="458457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Art. 7, par. 3 SGD:</a:t>
            </a:r>
          </a:p>
          <a:p>
            <a:pPr marL="0" indent="0">
              <a:buNone/>
            </a:pPr>
            <a:r>
              <a:rPr lang="it-IT" dirty="0"/>
              <a:t>In the case of </a:t>
            </a:r>
            <a:r>
              <a:rPr lang="it-IT" dirty="0" err="1"/>
              <a:t>goods</a:t>
            </a:r>
            <a:r>
              <a:rPr lang="it-IT" dirty="0"/>
              <a:t> with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, the seller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consumer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informed</a:t>
            </a:r>
            <a:r>
              <a:rPr lang="it-IT" dirty="0"/>
              <a:t> of and </a:t>
            </a:r>
            <a:r>
              <a:rPr lang="it-IT" dirty="0" err="1"/>
              <a:t>supplied</a:t>
            </a:r>
            <a:r>
              <a:rPr lang="it-IT" dirty="0"/>
              <a:t> with </a:t>
            </a:r>
            <a:r>
              <a:rPr lang="it-IT" dirty="0" err="1"/>
              <a:t>updates</a:t>
            </a:r>
            <a:r>
              <a:rPr lang="it-IT" dirty="0"/>
              <a:t>, </a:t>
            </a:r>
            <a:r>
              <a:rPr lang="it-IT" dirty="0" err="1"/>
              <a:t>including</a:t>
            </a:r>
            <a:r>
              <a:rPr lang="it-IT" dirty="0"/>
              <a:t> security </a:t>
            </a:r>
            <a:r>
              <a:rPr lang="it-IT" dirty="0" err="1"/>
              <a:t>updates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goods</a:t>
            </a:r>
            <a:r>
              <a:rPr lang="it-IT" dirty="0"/>
              <a:t> in </a:t>
            </a:r>
            <a:r>
              <a:rPr lang="it-IT" dirty="0" err="1"/>
              <a:t>conformity</a:t>
            </a:r>
            <a:r>
              <a:rPr lang="it-IT" dirty="0"/>
              <a:t>, for the </a:t>
            </a:r>
            <a:r>
              <a:rPr lang="it-IT" dirty="0" err="1"/>
              <a:t>period</a:t>
            </a:r>
            <a:r>
              <a:rPr lang="it-IT" dirty="0"/>
              <a:t> of time:</a:t>
            </a:r>
          </a:p>
          <a:p>
            <a:pPr marL="0" indent="0">
              <a:buNone/>
            </a:pPr>
            <a:r>
              <a:rPr lang="it-IT" dirty="0"/>
              <a:t>	(a) </a:t>
            </a:r>
            <a:r>
              <a:rPr lang="it-IT" dirty="0" err="1"/>
              <a:t>that</a:t>
            </a:r>
            <a:r>
              <a:rPr lang="it-IT" dirty="0"/>
              <a:t> the consumer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reasonably</a:t>
            </a:r>
            <a:r>
              <a:rPr lang="it-IT" dirty="0"/>
              <a:t> </a:t>
            </a:r>
            <a:r>
              <a:rPr lang="it-IT" dirty="0" err="1"/>
              <a:t>expect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the </a:t>
            </a:r>
            <a:r>
              <a:rPr lang="it-IT" dirty="0" err="1"/>
              <a:t>type</a:t>
            </a:r>
            <a:r>
              <a:rPr lang="it-IT" dirty="0"/>
              <a:t> and </a:t>
            </a:r>
            <a:r>
              <a:rPr lang="it-IT" dirty="0" err="1"/>
              <a:t>purpose</a:t>
            </a:r>
            <a:r>
              <a:rPr lang="it-IT" dirty="0"/>
              <a:t> of the </a:t>
            </a:r>
            <a:r>
              <a:rPr lang="it-IT" dirty="0" err="1"/>
              <a:t>goods</a:t>
            </a:r>
            <a:r>
              <a:rPr lang="it-IT" dirty="0"/>
              <a:t> and the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, and </a:t>
            </a:r>
            <a:r>
              <a:rPr lang="it-IT" dirty="0" err="1"/>
              <a:t>taking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account the </a:t>
            </a:r>
            <a:r>
              <a:rPr lang="it-IT" dirty="0" err="1"/>
              <a:t>circumstances</a:t>
            </a:r>
            <a:r>
              <a:rPr lang="it-IT" dirty="0"/>
              <a:t> and nature of the </a:t>
            </a:r>
            <a:r>
              <a:rPr lang="it-IT" dirty="0" err="1"/>
              <a:t>contract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the sales </a:t>
            </a:r>
            <a:r>
              <a:rPr lang="it-IT" dirty="0" err="1"/>
              <a:t>contract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for a single </a:t>
            </a:r>
            <a:r>
              <a:rPr lang="it-IT" dirty="0" err="1"/>
              <a:t>act</a:t>
            </a:r>
            <a:r>
              <a:rPr lang="it-IT" dirty="0"/>
              <a:t> of </a:t>
            </a:r>
            <a:r>
              <a:rPr lang="it-IT" dirty="0" err="1"/>
              <a:t>supply</a:t>
            </a:r>
            <a:r>
              <a:rPr lang="it-IT" dirty="0"/>
              <a:t> of the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content</a:t>
            </a:r>
            <a:r>
              <a:rPr lang="it-IT" dirty="0"/>
              <a:t> or </a:t>
            </a:r>
            <a:r>
              <a:rPr lang="it-IT" dirty="0" err="1"/>
              <a:t>digital</a:t>
            </a:r>
            <a:r>
              <a:rPr lang="it-IT" dirty="0"/>
              <a:t> service; or</a:t>
            </a:r>
          </a:p>
          <a:p>
            <a:pPr marL="0" indent="0">
              <a:buNone/>
            </a:pPr>
            <a:r>
              <a:rPr lang="it-IT" dirty="0"/>
              <a:t>	(b) </a:t>
            </a:r>
            <a:r>
              <a:rPr lang="it-IT" dirty="0" err="1"/>
              <a:t>indicated</a:t>
            </a:r>
            <a:r>
              <a:rPr lang="it-IT" dirty="0"/>
              <a:t> in </a:t>
            </a:r>
            <a:r>
              <a:rPr lang="it-IT" dirty="0" err="1"/>
              <a:t>Article</a:t>
            </a:r>
            <a:r>
              <a:rPr lang="it-IT" dirty="0"/>
              <a:t> 10(2) or (5),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the sales </a:t>
            </a:r>
            <a:r>
              <a:rPr lang="it-IT" dirty="0" err="1"/>
              <a:t>contract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for a </a:t>
            </a:r>
            <a:r>
              <a:rPr lang="it-IT" dirty="0" err="1"/>
              <a:t>continuous</a:t>
            </a:r>
            <a:r>
              <a:rPr lang="it-IT" dirty="0"/>
              <a:t> </a:t>
            </a:r>
            <a:r>
              <a:rPr lang="it-IT" dirty="0" err="1"/>
              <a:t>supply</a:t>
            </a:r>
            <a:r>
              <a:rPr lang="it-IT" dirty="0"/>
              <a:t> of the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content</a:t>
            </a:r>
            <a:r>
              <a:rPr lang="it-IT" dirty="0"/>
              <a:t> or </a:t>
            </a:r>
            <a:r>
              <a:rPr lang="it-IT" dirty="0" err="1"/>
              <a:t>digital</a:t>
            </a:r>
            <a:r>
              <a:rPr lang="it-IT" dirty="0"/>
              <a:t> service over a </a:t>
            </a:r>
            <a:r>
              <a:rPr lang="it-IT" dirty="0" err="1"/>
              <a:t>period</a:t>
            </a:r>
            <a:r>
              <a:rPr lang="it-IT" dirty="0"/>
              <a:t> of time.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8745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618519"/>
            <a:ext cx="7429499" cy="1246233"/>
          </a:xfrm>
        </p:spPr>
        <p:txBody>
          <a:bodyPr/>
          <a:lstStyle/>
          <a:p>
            <a:r>
              <a:rPr lang="it-IT" dirty="0"/>
              <a:t>A new </a:t>
            </a:r>
            <a:r>
              <a:rPr lang="it-IT" dirty="0" err="1"/>
              <a:t>trojan</a:t>
            </a:r>
            <a:r>
              <a:rPr lang="it-IT" dirty="0"/>
              <a:t> </a:t>
            </a:r>
            <a:r>
              <a:rPr lang="it-IT" dirty="0" err="1"/>
              <a:t>horse</a:t>
            </a:r>
            <a:r>
              <a:rPr lang="it-IT" dirty="0"/>
              <a:t> for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obsolescence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8500" y="1926935"/>
            <a:ext cx="7429499" cy="4584574"/>
          </a:xfrm>
        </p:spPr>
        <p:txBody>
          <a:bodyPr>
            <a:normAutofit/>
          </a:bodyPr>
          <a:lstStyle/>
          <a:p>
            <a:r>
              <a:rPr lang="it-IT" dirty="0"/>
              <a:t>Art. 7, par. 4 SGD:</a:t>
            </a:r>
          </a:p>
          <a:p>
            <a:pPr marL="0" indent="0">
              <a:buNone/>
            </a:pPr>
            <a:r>
              <a:rPr lang="it-IT" dirty="0" err="1"/>
              <a:t>Where</a:t>
            </a:r>
            <a:r>
              <a:rPr lang="it-IT" dirty="0"/>
              <a:t> the consumer </a:t>
            </a:r>
            <a:r>
              <a:rPr lang="it-IT" dirty="0" err="1"/>
              <a:t>fails</a:t>
            </a:r>
            <a:r>
              <a:rPr lang="it-IT" dirty="0"/>
              <a:t> to </a:t>
            </a:r>
            <a:r>
              <a:rPr lang="it-IT" dirty="0" err="1"/>
              <a:t>install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a </a:t>
            </a:r>
            <a:r>
              <a:rPr lang="it-IT" dirty="0" err="1"/>
              <a:t>reasonable</a:t>
            </a:r>
            <a:r>
              <a:rPr lang="it-IT" dirty="0"/>
              <a:t> time </a:t>
            </a:r>
            <a:r>
              <a:rPr lang="it-IT" dirty="0" err="1"/>
              <a:t>updates</a:t>
            </a:r>
            <a:r>
              <a:rPr lang="it-IT" dirty="0"/>
              <a:t> </a:t>
            </a:r>
            <a:r>
              <a:rPr lang="it-IT" dirty="0" err="1"/>
              <a:t>supplied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</a:t>
            </a:r>
            <a:r>
              <a:rPr lang="it-IT" dirty="0" err="1"/>
              <a:t>paragraph</a:t>
            </a:r>
            <a:r>
              <a:rPr lang="it-IT" dirty="0"/>
              <a:t> 3, </a:t>
            </a:r>
            <a:r>
              <a:rPr lang="it-IT" b="1" u="sng" dirty="0"/>
              <a:t>the seller </a:t>
            </a:r>
            <a:r>
              <a:rPr lang="it-IT" b="1" u="sng" dirty="0" err="1"/>
              <a:t>shall</a:t>
            </a:r>
            <a:r>
              <a:rPr lang="it-IT" b="1" u="sng" dirty="0"/>
              <a:t> </a:t>
            </a:r>
            <a:r>
              <a:rPr lang="it-IT" b="1" u="sng" dirty="0" err="1"/>
              <a:t>not</a:t>
            </a:r>
            <a:r>
              <a:rPr lang="it-IT" b="1" u="sng" dirty="0"/>
              <a:t> be </a:t>
            </a:r>
            <a:r>
              <a:rPr lang="it-IT" b="1" u="sng" dirty="0" err="1"/>
              <a:t>liable</a:t>
            </a:r>
            <a:r>
              <a:rPr lang="it-IT" b="1" u="sng" dirty="0"/>
              <a:t> for </a:t>
            </a:r>
            <a:r>
              <a:rPr lang="it-IT" b="1" u="sng" dirty="0" err="1"/>
              <a:t>any</a:t>
            </a:r>
            <a:r>
              <a:rPr lang="it-IT" b="1" u="sng" dirty="0"/>
              <a:t> </a:t>
            </a:r>
            <a:r>
              <a:rPr lang="it-IT" b="1" u="sng" dirty="0" err="1"/>
              <a:t>lack</a:t>
            </a:r>
            <a:r>
              <a:rPr lang="it-IT" b="1" u="sng" dirty="0"/>
              <a:t> of </a:t>
            </a:r>
            <a:r>
              <a:rPr lang="it-IT" b="1" u="sng" dirty="0" err="1"/>
              <a:t>conformity</a:t>
            </a:r>
            <a:r>
              <a:rPr lang="it-IT" b="1" u="sng" dirty="0"/>
              <a:t> </a:t>
            </a:r>
            <a:r>
              <a:rPr lang="it-IT" b="1" u="sng" dirty="0" err="1"/>
              <a:t>resulting</a:t>
            </a:r>
            <a:r>
              <a:rPr lang="it-IT" b="1" u="sng" dirty="0"/>
              <a:t> </a:t>
            </a:r>
            <a:r>
              <a:rPr lang="it-IT" b="1" u="sng" dirty="0" err="1"/>
              <a:t>solely</a:t>
            </a:r>
            <a:r>
              <a:rPr lang="it-IT" b="1" u="sng" dirty="0"/>
              <a:t> from the </a:t>
            </a:r>
            <a:r>
              <a:rPr lang="it-IT" b="1" u="sng" dirty="0" err="1"/>
              <a:t>lack</a:t>
            </a:r>
            <a:r>
              <a:rPr lang="it-IT" b="1" u="sng" dirty="0"/>
              <a:t> of the </a:t>
            </a:r>
            <a:r>
              <a:rPr lang="it-IT" b="1" u="sng" dirty="0" err="1"/>
              <a:t>relevant</a:t>
            </a:r>
            <a:r>
              <a:rPr lang="it-IT" b="1" u="sng" dirty="0"/>
              <a:t> update</a:t>
            </a:r>
            <a:r>
              <a:rPr lang="it-IT" dirty="0"/>
              <a:t>,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:</a:t>
            </a:r>
          </a:p>
          <a:p>
            <a:pPr marL="457200" indent="-457200">
              <a:buAutoNum type="alphaLcParenBoth"/>
            </a:pPr>
            <a:r>
              <a:rPr lang="it-IT" dirty="0"/>
              <a:t>the seller </a:t>
            </a:r>
            <a:r>
              <a:rPr lang="it-IT" dirty="0" err="1"/>
              <a:t>informed</a:t>
            </a:r>
            <a:r>
              <a:rPr lang="it-IT" dirty="0"/>
              <a:t> the consumer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availability</a:t>
            </a:r>
            <a:r>
              <a:rPr lang="it-IT" dirty="0"/>
              <a:t> of the update and the </a:t>
            </a:r>
            <a:r>
              <a:rPr lang="it-IT" dirty="0" err="1"/>
              <a:t>consequences</a:t>
            </a:r>
            <a:r>
              <a:rPr lang="it-IT" dirty="0"/>
              <a:t> of the </a:t>
            </a:r>
            <a:r>
              <a:rPr lang="it-IT" dirty="0" err="1"/>
              <a:t>failure</a:t>
            </a:r>
            <a:r>
              <a:rPr lang="it-IT" dirty="0"/>
              <a:t> of the consumer to </a:t>
            </a:r>
            <a:r>
              <a:rPr lang="it-IT" dirty="0" err="1"/>
              <a:t>install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; and</a:t>
            </a:r>
          </a:p>
          <a:p>
            <a:pPr marL="457200" indent="-457200">
              <a:buAutoNum type="alphaLcParenBoth"/>
            </a:pPr>
            <a:r>
              <a:rPr lang="it-IT" dirty="0"/>
              <a:t>the </a:t>
            </a:r>
            <a:r>
              <a:rPr lang="it-IT" dirty="0" err="1"/>
              <a:t>failure</a:t>
            </a:r>
            <a:r>
              <a:rPr lang="it-IT" dirty="0"/>
              <a:t> of the consumer to </a:t>
            </a:r>
            <a:r>
              <a:rPr lang="it-IT" dirty="0" err="1"/>
              <a:t>install</a:t>
            </a:r>
            <a:r>
              <a:rPr lang="it-IT" dirty="0"/>
              <a:t> or the </a:t>
            </a:r>
            <a:r>
              <a:rPr lang="it-IT" dirty="0" err="1"/>
              <a:t>incorrect</a:t>
            </a:r>
            <a:r>
              <a:rPr lang="it-IT" dirty="0"/>
              <a:t> </a:t>
            </a:r>
            <a:r>
              <a:rPr lang="it-IT" dirty="0" err="1"/>
              <a:t>installation</a:t>
            </a:r>
            <a:r>
              <a:rPr lang="it-IT" dirty="0"/>
              <a:t> by the consumer of the update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due to </a:t>
            </a:r>
            <a:r>
              <a:rPr lang="it-IT" dirty="0" err="1"/>
              <a:t>shortcomings</a:t>
            </a:r>
            <a:r>
              <a:rPr lang="it-IT" dirty="0"/>
              <a:t> in the </a:t>
            </a:r>
            <a:r>
              <a:rPr lang="it-IT" dirty="0" err="1"/>
              <a:t>installation</a:t>
            </a:r>
            <a:r>
              <a:rPr lang="it-IT" dirty="0"/>
              <a:t> </a:t>
            </a:r>
            <a:r>
              <a:rPr lang="it-IT" dirty="0" err="1"/>
              <a:t>instructions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to the consumer.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3142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618519"/>
            <a:ext cx="7429499" cy="1246233"/>
          </a:xfrm>
        </p:spPr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effectivity</a:t>
            </a:r>
            <a:r>
              <a:rPr lang="it-IT" dirty="0"/>
              <a:t> of consumer </a:t>
            </a:r>
            <a:r>
              <a:rPr lang="it-IT" dirty="0" err="1"/>
              <a:t>contract</a:t>
            </a:r>
            <a:r>
              <a:rPr lang="it-IT" dirty="0"/>
              <a:t> law?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8500" y="1926935"/>
            <a:ext cx="7429499" cy="45845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i="1" dirty="0" err="1"/>
              <a:t>Key</a:t>
            </a:r>
            <a:r>
              <a:rPr lang="it-IT" sz="2800" i="1" dirty="0"/>
              <a:t>: </a:t>
            </a:r>
            <a:r>
              <a:rPr lang="it-IT" sz="2800" i="1" dirty="0" err="1"/>
              <a:t>Sinergy</a:t>
            </a:r>
            <a:r>
              <a:rPr lang="it-IT" sz="2800" i="1" dirty="0"/>
              <a:t> </a:t>
            </a:r>
            <a:r>
              <a:rPr lang="it-IT" sz="2800" i="1" dirty="0" err="1"/>
              <a:t>between</a:t>
            </a:r>
            <a:r>
              <a:rPr lang="it-IT" sz="2800" i="1" dirty="0"/>
              <a:t> consumer </a:t>
            </a:r>
            <a:r>
              <a:rPr lang="it-IT" sz="2800" i="1" dirty="0" err="1"/>
              <a:t>contract</a:t>
            </a:r>
            <a:r>
              <a:rPr lang="it-IT" sz="2800" i="1" dirty="0"/>
              <a:t> and </a:t>
            </a:r>
            <a:r>
              <a:rPr lang="it-IT" sz="2800" i="1" dirty="0" err="1"/>
              <a:t>unfair</a:t>
            </a:r>
            <a:r>
              <a:rPr lang="it-IT" sz="2800" i="1" dirty="0"/>
              <a:t> commercial </a:t>
            </a:r>
            <a:r>
              <a:rPr lang="it-IT" sz="2800" i="1" dirty="0" err="1"/>
              <a:t>practices</a:t>
            </a:r>
            <a:r>
              <a:rPr lang="it-IT" sz="2800" i="1" dirty="0"/>
              <a:t> law.</a:t>
            </a:r>
          </a:p>
          <a:p>
            <a:pPr marL="0" indent="0" algn="just">
              <a:buNone/>
            </a:pPr>
            <a:r>
              <a:rPr lang="it-IT" sz="2200" dirty="0"/>
              <a:t>Art. 6, par. 1, </a:t>
            </a:r>
            <a:r>
              <a:rPr lang="it-IT" sz="2200" dirty="0" err="1"/>
              <a:t>lett</a:t>
            </a:r>
            <a:r>
              <a:rPr lang="it-IT" sz="2200" dirty="0"/>
              <a:t>. e dir. 2005/29/EC </a:t>
            </a:r>
            <a:r>
              <a:rPr lang="it-IT" sz="2200" dirty="0" err="1"/>
              <a:t>qualifies</a:t>
            </a:r>
            <a:r>
              <a:rPr lang="it-IT" sz="2200" dirty="0"/>
              <a:t> </a:t>
            </a:r>
            <a:r>
              <a:rPr lang="it-IT" sz="2200" dirty="0" err="1"/>
              <a:t>as</a:t>
            </a:r>
            <a:r>
              <a:rPr lang="it-IT" sz="2200" dirty="0"/>
              <a:t> </a:t>
            </a:r>
            <a:r>
              <a:rPr lang="it-IT" sz="2200" dirty="0" err="1"/>
              <a:t>misleading</a:t>
            </a:r>
            <a:r>
              <a:rPr lang="it-IT" sz="2200" dirty="0"/>
              <a:t> a commercial </a:t>
            </a:r>
            <a:r>
              <a:rPr lang="it-IT" sz="2200" dirty="0" err="1"/>
              <a:t>practice</a:t>
            </a:r>
            <a:r>
              <a:rPr lang="it-IT" sz="2200" dirty="0"/>
              <a:t> </a:t>
            </a:r>
            <a:r>
              <a:rPr lang="it-IT" sz="2200" dirty="0" err="1"/>
              <a:t>which</a:t>
            </a:r>
            <a:r>
              <a:rPr lang="it-IT" sz="2200" dirty="0"/>
              <a:t> </a:t>
            </a:r>
            <a:r>
              <a:rPr lang="it-IT" sz="2200" dirty="0" err="1"/>
              <a:t>deceives</a:t>
            </a:r>
            <a:r>
              <a:rPr lang="it-IT" sz="2200" dirty="0"/>
              <a:t> or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likely</a:t>
            </a:r>
            <a:r>
              <a:rPr lang="it-IT" sz="2200" dirty="0"/>
              <a:t> to </a:t>
            </a:r>
            <a:r>
              <a:rPr lang="it-IT" sz="2200" dirty="0" err="1"/>
              <a:t>deceive</a:t>
            </a:r>
            <a:r>
              <a:rPr lang="it-IT" sz="2200" dirty="0"/>
              <a:t> the </a:t>
            </a:r>
            <a:r>
              <a:rPr lang="it-IT" sz="2200" dirty="0" err="1"/>
              <a:t>average</a:t>
            </a:r>
            <a:r>
              <a:rPr lang="it-IT" sz="2200" dirty="0"/>
              <a:t> consumer, </a:t>
            </a:r>
            <a:r>
              <a:rPr lang="it-IT" sz="2200" dirty="0" err="1"/>
              <a:t>even</a:t>
            </a:r>
            <a:r>
              <a:rPr lang="it-IT" sz="2200" dirty="0"/>
              <a:t> </a:t>
            </a:r>
            <a:r>
              <a:rPr lang="it-IT" sz="2200" dirty="0" err="1"/>
              <a:t>if</a:t>
            </a:r>
            <a:r>
              <a:rPr lang="it-IT" sz="2200" dirty="0"/>
              <a:t> the information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factually</a:t>
            </a:r>
            <a:r>
              <a:rPr lang="it-IT" sz="2200" dirty="0"/>
              <a:t> </a:t>
            </a:r>
            <a:r>
              <a:rPr lang="it-IT" sz="2200" dirty="0" err="1"/>
              <a:t>correct</a:t>
            </a:r>
            <a:r>
              <a:rPr lang="it-IT" sz="2200" dirty="0"/>
              <a:t>, in relation to </a:t>
            </a:r>
            <a:r>
              <a:rPr lang="it-IT" sz="2200" dirty="0" err="1"/>
              <a:t>one</a:t>
            </a:r>
            <a:r>
              <a:rPr lang="it-IT" sz="2200" dirty="0"/>
              <a:t> or more of the </a:t>
            </a:r>
            <a:r>
              <a:rPr lang="it-IT" sz="2200" dirty="0" err="1"/>
              <a:t>following</a:t>
            </a:r>
            <a:r>
              <a:rPr lang="it-IT" sz="2200" dirty="0"/>
              <a:t> </a:t>
            </a:r>
            <a:r>
              <a:rPr lang="it-IT" sz="2200" dirty="0" err="1"/>
              <a:t>elements</a:t>
            </a:r>
            <a:r>
              <a:rPr lang="it-IT" sz="2200" dirty="0"/>
              <a:t>, and in </a:t>
            </a:r>
            <a:r>
              <a:rPr lang="it-IT" sz="2200" dirty="0" err="1"/>
              <a:t>either</a:t>
            </a:r>
            <a:r>
              <a:rPr lang="it-IT" sz="2200" dirty="0"/>
              <a:t> case </a:t>
            </a:r>
            <a:r>
              <a:rPr lang="it-IT" sz="2200" dirty="0" err="1"/>
              <a:t>causes</a:t>
            </a:r>
            <a:r>
              <a:rPr lang="it-IT" sz="2200" dirty="0"/>
              <a:t> or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likely</a:t>
            </a:r>
            <a:r>
              <a:rPr lang="it-IT" sz="2200" dirty="0"/>
              <a:t> to cause </a:t>
            </a:r>
            <a:r>
              <a:rPr lang="it-IT" sz="2200" dirty="0" err="1"/>
              <a:t>him</a:t>
            </a:r>
            <a:r>
              <a:rPr lang="it-IT" sz="2200" dirty="0"/>
              <a:t> to take a </a:t>
            </a:r>
            <a:r>
              <a:rPr lang="it-IT" sz="2200" dirty="0" err="1"/>
              <a:t>transactional</a:t>
            </a:r>
            <a:r>
              <a:rPr lang="it-IT" sz="2200" dirty="0"/>
              <a:t> </a:t>
            </a:r>
            <a:r>
              <a:rPr lang="it-IT" sz="2200" dirty="0" err="1"/>
              <a:t>decision</a:t>
            </a:r>
            <a:r>
              <a:rPr lang="it-IT" sz="2200" dirty="0"/>
              <a:t> </a:t>
            </a:r>
            <a:r>
              <a:rPr lang="it-IT" sz="2200" dirty="0" err="1"/>
              <a:t>that</a:t>
            </a:r>
            <a:r>
              <a:rPr lang="it-IT" sz="2200" dirty="0"/>
              <a:t> he </a:t>
            </a:r>
            <a:r>
              <a:rPr lang="it-IT" sz="2200" dirty="0" err="1"/>
              <a:t>would</a:t>
            </a:r>
            <a:r>
              <a:rPr lang="it-IT" sz="2200" dirty="0"/>
              <a:t> </a:t>
            </a:r>
            <a:r>
              <a:rPr lang="it-IT" sz="2200" dirty="0" err="1"/>
              <a:t>not</a:t>
            </a:r>
            <a:r>
              <a:rPr lang="it-IT" sz="2200" dirty="0"/>
              <a:t> </a:t>
            </a:r>
            <a:r>
              <a:rPr lang="it-IT" sz="2200" dirty="0" err="1"/>
              <a:t>have</a:t>
            </a:r>
            <a:r>
              <a:rPr lang="it-IT" sz="2200" dirty="0"/>
              <a:t> </a:t>
            </a:r>
            <a:r>
              <a:rPr lang="it-IT" sz="2200" dirty="0" err="1"/>
              <a:t>taken</a:t>
            </a:r>
            <a:r>
              <a:rPr lang="it-IT" sz="2200" dirty="0"/>
              <a:t> </a:t>
            </a:r>
            <a:r>
              <a:rPr lang="it-IT" sz="2200" dirty="0" err="1"/>
              <a:t>otherwise</a:t>
            </a:r>
            <a:r>
              <a:rPr lang="it-IT" sz="2200" dirty="0"/>
              <a:t>: […]</a:t>
            </a:r>
          </a:p>
          <a:p>
            <a:pPr marL="457200" lvl="1" indent="0" algn="just">
              <a:buNone/>
            </a:pPr>
            <a:r>
              <a:rPr lang="it-IT" sz="2200" dirty="0"/>
              <a:t>     </a:t>
            </a:r>
            <a:r>
              <a:rPr lang="it-IT" sz="2200" i="1" dirty="0"/>
              <a:t>the </a:t>
            </a:r>
            <a:r>
              <a:rPr lang="it-IT" sz="2200" i="1" u="sng" dirty="0" err="1"/>
              <a:t>consumer's</a:t>
            </a:r>
            <a:r>
              <a:rPr lang="it-IT" sz="2200" i="1" u="sng" dirty="0"/>
              <a:t> </a:t>
            </a:r>
            <a:r>
              <a:rPr lang="it-IT" sz="2200" i="1" u="sng" dirty="0" err="1"/>
              <a:t>rights</a:t>
            </a:r>
            <a:r>
              <a:rPr lang="it-IT" sz="2200" i="1" u="sng" dirty="0"/>
              <a:t>, </a:t>
            </a:r>
            <a:r>
              <a:rPr lang="it-IT" sz="2200" i="1" u="sng" dirty="0" err="1"/>
              <a:t>including</a:t>
            </a:r>
            <a:r>
              <a:rPr lang="it-IT" sz="2200" i="1" u="sng" dirty="0"/>
              <a:t> the right to </a:t>
            </a:r>
            <a:r>
              <a:rPr lang="it-IT" sz="2200" i="1" u="sng" dirty="0" err="1"/>
              <a:t>replacement</a:t>
            </a:r>
            <a:r>
              <a:rPr lang="it-IT" sz="2200" i="1" u="sng" dirty="0"/>
              <a:t> or </a:t>
            </a:r>
            <a:r>
              <a:rPr lang="it-IT" sz="2200" i="1" u="sng" dirty="0" err="1"/>
              <a:t>reimbursement</a:t>
            </a:r>
            <a:r>
              <a:rPr lang="it-IT" sz="2200" i="1" u="sng" dirty="0"/>
              <a:t> under </a:t>
            </a:r>
            <a:r>
              <a:rPr lang="it-IT" sz="2200" i="1" dirty="0"/>
              <a:t>	</a:t>
            </a:r>
            <a:r>
              <a:rPr lang="it-IT" sz="2200" i="1" u="sng" dirty="0"/>
              <a:t>Directive 1999/44/EC </a:t>
            </a:r>
            <a:r>
              <a:rPr lang="it-IT" sz="2200" i="1" dirty="0"/>
              <a:t>of the </a:t>
            </a:r>
            <a:r>
              <a:rPr lang="it-IT" sz="2200" i="1" dirty="0" err="1"/>
              <a:t>European</a:t>
            </a:r>
            <a:r>
              <a:rPr lang="it-IT" sz="2200" i="1" dirty="0"/>
              <a:t> </a:t>
            </a:r>
            <a:r>
              <a:rPr lang="it-IT" sz="2200" i="1" dirty="0" err="1"/>
              <a:t>Parliament</a:t>
            </a:r>
            <a:r>
              <a:rPr lang="it-IT" sz="2200" i="1" dirty="0"/>
              <a:t> and of the </a:t>
            </a:r>
            <a:r>
              <a:rPr lang="it-IT" sz="2200" i="1" dirty="0" err="1"/>
              <a:t>Council</a:t>
            </a:r>
            <a:r>
              <a:rPr lang="it-IT" sz="2200" i="1" dirty="0"/>
              <a:t> of 	25 </a:t>
            </a:r>
            <a:r>
              <a:rPr lang="it-IT" sz="2200" i="1" dirty="0" err="1"/>
              <a:t>May</a:t>
            </a:r>
            <a:r>
              <a:rPr lang="it-IT" sz="2200" i="1" dirty="0"/>
              <a:t> 1999 on </a:t>
            </a:r>
            <a:r>
              <a:rPr lang="it-IT" sz="2200" i="1" dirty="0" err="1"/>
              <a:t>certain</a:t>
            </a:r>
            <a:r>
              <a:rPr lang="it-IT" sz="2200" i="1" dirty="0"/>
              <a:t> </a:t>
            </a:r>
            <a:r>
              <a:rPr lang="it-IT" sz="2200" i="1" dirty="0" err="1"/>
              <a:t>aspects</a:t>
            </a:r>
            <a:r>
              <a:rPr lang="it-IT" sz="2200" i="1" dirty="0"/>
              <a:t> of the sale of consumer </a:t>
            </a:r>
            <a:r>
              <a:rPr lang="it-IT" sz="2200" i="1" dirty="0" err="1"/>
              <a:t>goods</a:t>
            </a:r>
            <a:r>
              <a:rPr lang="it-IT" sz="2200" i="1" dirty="0"/>
              <a:t> and </a:t>
            </a:r>
            <a:r>
              <a:rPr lang="it-IT" sz="2200" i="1" dirty="0" err="1"/>
              <a:t>associated</a:t>
            </a:r>
            <a:r>
              <a:rPr lang="it-IT" sz="2200" i="1" dirty="0"/>
              <a:t> 	</a:t>
            </a:r>
            <a:r>
              <a:rPr lang="it-IT" sz="2200" i="1" dirty="0" err="1"/>
              <a:t>guarantee</a:t>
            </a:r>
            <a:r>
              <a:rPr lang="it-IT" sz="2200" i="1" dirty="0"/>
              <a:t>, or the </a:t>
            </a:r>
            <a:r>
              <a:rPr lang="it-IT" sz="2200" i="1" dirty="0" err="1"/>
              <a:t>risks</a:t>
            </a:r>
            <a:r>
              <a:rPr lang="it-IT" sz="2200" i="1" dirty="0"/>
              <a:t> he </a:t>
            </a:r>
            <a:r>
              <a:rPr lang="it-IT" sz="2200" i="1" dirty="0" err="1"/>
              <a:t>may</a:t>
            </a:r>
            <a:r>
              <a:rPr lang="it-IT" sz="2200" i="1" dirty="0"/>
              <a:t> face” (</a:t>
            </a:r>
            <a:r>
              <a:rPr lang="it-IT" sz="2200" dirty="0"/>
              <a:t>Art. 6, dir. 2005/29/EC)</a:t>
            </a:r>
          </a:p>
          <a:p>
            <a:pPr lvl="1" algn="just"/>
            <a:endParaRPr lang="it-IT" sz="2200" dirty="0"/>
          </a:p>
          <a:p>
            <a:pPr lvl="1" algn="just"/>
            <a:endParaRPr lang="it-IT" sz="26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02650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Effectivity</a:t>
            </a:r>
            <a:r>
              <a:rPr lang="it-IT" dirty="0"/>
              <a:t> of </a:t>
            </a:r>
            <a:r>
              <a:rPr lang="it-IT" dirty="0" err="1"/>
              <a:t>rules</a:t>
            </a:r>
            <a:r>
              <a:rPr lang="it-IT" dirty="0"/>
              <a:t> on </a:t>
            </a:r>
            <a:r>
              <a:rPr lang="it-IT" dirty="0" err="1"/>
              <a:t>Unfair</a:t>
            </a:r>
            <a:r>
              <a:rPr lang="it-IT" dirty="0"/>
              <a:t> commercial </a:t>
            </a:r>
            <a:r>
              <a:rPr lang="it-IT" dirty="0" err="1"/>
              <a:t>pratices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03332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Art. 13 UCPD: </a:t>
            </a:r>
            <a:r>
              <a:rPr lang="it-IT" sz="2800" dirty="0" err="1"/>
              <a:t>Member</a:t>
            </a:r>
            <a:r>
              <a:rPr lang="it-IT" sz="2800" dirty="0"/>
              <a:t> </a:t>
            </a:r>
            <a:r>
              <a:rPr lang="it-IT" sz="2800" dirty="0" err="1"/>
              <a:t>States</a:t>
            </a:r>
            <a:r>
              <a:rPr lang="it-IT" sz="2800" dirty="0"/>
              <a:t> </a:t>
            </a:r>
            <a:r>
              <a:rPr lang="it-IT" sz="2800" dirty="0" err="1"/>
              <a:t>shall</a:t>
            </a:r>
            <a:r>
              <a:rPr lang="it-IT" sz="2800" dirty="0"/>
              <a:t> </a:t>
            </a:r>
            <a:r>
              <a:rPr lang="it-IT" sz="2800" dirty="0" err="1"/>
              <a:t>lay</a:t>
            </a:r>
            <a:r>
              <a:rPr lang="it-IT" sz="2800" dirty="0"/>
              <a:t> down </a:t>
            </a:r>
            <a:r>
              <a:rPr lang="it-IT" sz="2800" dirty="0" err="1"/>
              <a:t>penalties</a:t>
            </a:r>
            <a:r>
              <a:rPr lang="it-IT" sz="2800" dirty="0"/>
              <a:t> for </a:t>
            </a:r>
            <a:r>
              <a:rPr lang="it-IT" sz="2800" dirty="0" err="1"/>
              <a:t>infringement</a:t>
            </a:r>
            <a:r>
              <a:rPr lang="it-IT" sz="2800" dirty="0"/>
              <a:t> </a:t>
            </a:r>
            <a:r>
              <a:rPr lang="it-IT" sz="2800" dirty="0" err="1"/>
              <a:t>which</a:t>
            </a:r>
            <a:r>
              <a:rPr lang="it-IT" sz="2800" dirty="0"/>
              <a:t> must be </a:t>
            </a:r>
            <a:r>
              <a:rPr lang="it-IT" sz="2800" dirty="0" err="1"/>
              <a:t>effective</a:t>
            </a:r>
            <a:r>
              <a:rPr lang="it-IT" sz="2800" dirty="0"/>
              <a:t>, </a:t>
            </a:r>
            <a:r>
              <a:rPr lang="it-IT" sz="2800" dirty="0" err="1"/>
              <a:t>proportionate</a:t>
            </a:r>
            <a:r>
              <a:rPr lang="it-IT" sz="2800" dirty="0"/>
              <a:t> and dissuasive»</a:t>
            </a:r>
          </a:p>
          <a:p>
            <a:pPr lvl="1" algn="just"/>
            <a:r>
              <a:rPr lang="it-IT" sz="2800" dirty="0" err="1"/>
              <a:t>Fragmentation</a:t>
            </a:r>
            <a:r>
              <a:rPr lang="it-IT" sz="2800" dirty="0"/>
              <a:t> of </a:t>
            </a:r>
            <a:r>
              <a:rPr lang="it-IT" sz="2800" dirty="0" err="1"/>
              <a:t>national</a:t>
            </a:r>
            <a:r>
              <a:rPr lang="it-IT" sz="2800" dirty="0"/>
              <a:t> </a:t>
            </a:r>
            <a:r>
              <a:rPr lang="it-IT" sz="2800" dirty="0" err="1"/>
              <a:t>solutions</a:t>
            </a:r>
            <a:r>
              <a:rPr lang="it-IT" sz="2800" dirty="0"/>
              <a:t> in way of </a:t>
            </a:r>
            <a:r>
              <a:rPr lang="it-IT" sz="2800" dirty="0" err="1"/>
              <a:t>implementation</a:t>
            </a:r>
            <a:r>
              <a:rPr lang="it-IT" sz="2800" dirty="0"/>
              <a:t> &gt; </a:t>
            </a:r>
            <a:r>
              <a:rPr lang="it-IT" sz="2800" dirty="0" err="1"/>
              <a:t>impairs</a:t>
            </a:r>
            <a:r>
              <a:rPr lang="it-IT" sz="2800" dirty="0"/>
              <a:t> </a:t>
            </a:r>
            <a:r>
              <a:rPr lang="it-IT" sz="2800" dirty="0" err="1"/>
              <a:t>consistency</a:t>
            </a:r>
            <a:endParaRPr lang="it-IT" sz="2800" dirty="0"/>
          </a:p>
          <a:p>
            <a:pPr lvl="1" algn="just"/>
            <a:r>
              <a:rPr lang="it-IT" sz="2800" dirty="0" err="1"/>
              <a:t>Proportionality</a:t>
            </a:r>
            <a:r>
              <a:rPr lang="it-IT" sz="2800" dirty="0"/>
              <a:t> of </a:t>
            </a:r>
            <a:r>
              <a:rPr lang="it-IT" sz="2800" dirty="0" err="1"/>
              <a:t>penalties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essential</a:t>
            </a:r>
            <a:r>
              <a:rPr lang="it-IT" sz="2800" dirty="0"/>
              <a:t> in </a:t>
            </a:r>
            <a:r>
              <a:rPr lang="it-IT" sz="2800" dirty="0" err="1"/>
              <a:t>order</a:t>
            </a:r>
            <a:r>
              <a:rPr lang="it-IT" sz="2800" dirty="0"/>
              <a:t> to </a:t>
            </a:r>
            <a:r>
              <a:rPr lang="it-IT" sz="2800" dirty="0" err="1"/>
              <a:t>achieve</a:t>
            </a:r>
            <a:r>
              <a:rPr lang="it-IT" sz="2800" dirty="0"/>
              <a:t> </a:t>
            </a:r>
            <a:r>
              <a:rPr lang="it-IT" sz="2800" dirty="0" err="1"/>
              <a:t>effectiveness</a:t>
            </a:r>
            <a:r>
              <a:rPr lang="it-IT" sz="2800" dirty="0"/>
              <a:t> and </a:t>
            </a:r>
            <a:r>
              <a:rPr lang="it-IT" sz="2800" dirty="0" err="1"/>
              <a:t>dissuasiveness</a:t>
            </a:r>
            <a:endParaRPr lang="it-IT" sz="2800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8033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Effectivity</a:t>
            </a:r>
            <a:r>
              <a:rPr lang="it-IT" dirty="0"/>
              <a:t> of </a:t>
            </a:r>
            <a:r>
              <a:rPr lang="it-IT" dirty="0" err="1"/>
              <a:t>rules</a:t>
            </a:r>
            <a:r>
              <a:rPr lang="it-IT" dirty="0"/>
              <a:t> on </a:t>
            </a:r>
            <a:r>
              <a:rPr lang="it-IT" dirty="0" err="1"/>
              <a:t>Unfair</a:t>
            </a:r>
            <a:r>
              <a:rPr lang="it-IT" dirty="0"/>
              <a:t> commercial </a:t>
            </a:r>
            <a:r>
              <a:rPr lang="it-IT" dirty="0" err="1"/>
              <a:t>pratices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59" y="2249487"/>
            <a:ext cx="7727502" cy="3541714"/>
          </a:xfrm>
        </p:spPr>
        <p:txBody>
          <a:bodyPr>
            <a:normAutofit fontScale="92500"/>
          </a:bodyPr>
          <a:lstStyle/>
          <a:p>
            <a:r>
              <a:rPr lang="it-IT" sz="3200" dirty="0" err="1"/>
              <a:t>Proposal</a:t>
            </a:r>
            <a:r>
              <a:rPr lang="it-IT" sz="3200" dirty="0"/>
              <a:t>  &gt; </a:t>
            </a:r>
            <a:r>
              <a:rPr lang="it-IT" sz="3200" dirty="0" err="1"/>
              <a:t>Improving</a:t>
            </a:r>
            <a:r>
              <a:rPr lang="it-IT" sz="3200" dirty="0"/>
              <a:t> </a:t>
            </a:r>
            <a:r>
              <a:rPr lang="it-IT" sz="3200" dirty="0" err="1"/>
              <a:t>consistency</a:t>
            </a:r>
            <a:r>
              <a:rPr lang="it-IT" sz="3200" dirty="0"/>
              <a:t> of the </a:t>
            </a:r>
            <a:r>
              <a:rPr lang="it-IT" sz="3200" dirty="0" err="1"/>
              <a:t>rules</a:t>
            </a:r>
            <a:r>
              <a:rPr lang="it-IT" sz="3200" dirty="0"/>
              <a:t> on UCP</a:t>
            </a:r>
          </a:p>
          <a:p>
            <a:pPr lvl="1"/>
            <a:endParaRPr lang="it-IT" dirty="0"/>
          </a:p>
          <a:p>
            <a:pPr lvl="1"/>
            <a:r>
              <a:rPr lang="it-IT" sz="3200" dirty="0" err="1"/>
              <a:t>Introducing</a:t>
            </a:r>
            <a:r>
              <a:rPr lang="it-IT" sz="3200" dirty="0"/>
              <a:t> </a:t>
            </a:r>
            <a:r>
              <a:rPr lang="it-IT" sz="3200" dirty="0" err="1"/>
              <a:t>proportionality</a:t>
            </a:r>
            <a:r>
              <a:rPr lang="it-IT" sz="3200" dirty="0"/>
              <a:t> of </a:t>
            </a:r>
            <a:r>
              <a:rPr lang="it-IT" sz="3200" dirty="0" err="1"/>
              <a:t>penalties</a:t>
            </a:r>
            <a:r>
              <a:rPr lang="it-IT" sz="3200" dirty="0"/>
              <a:t>: </a:t>
            </a:r>
            <a:r>
              <a:rPr lang="it-IT" sz="3200" dirty="0" err="1"/>
              <a:t>creating</a:t>
            </a:r>
            <a:r>
              <a:rPr lang="it-IT" sz="3200" dirty="0"/>
              <a:t> a link to the </a:t>
            </a:r>
            <a:r>
              <a:rPr lang="it-IT" sz="3200" dirty="0" err="1"/>
              <a:t>annual</a:t>
            </a:r>
            <a:r>
              <a:rPr lang="it-IT" sz="3200" dirty="0"/>
              <a:t> turnover of the trader </a:t>
            </a:r>
            <a:r>
              <a:rPr lang="it-IT" sz="3200" dirty="0" err="1"/>
              <a:t>being</a:t>
            </a:r>
            <a:r>
              <a:rPr lang="it-IT" sz="3200" dirty="0"/>
              <a:t> </a:t>
            </a:r>
            <a:r>
              <a:rPr lang="it-IT" sz="3200" dirty="0" err="1"/>
              <a:t>fined</a:t>
            </a:r>
            <a:r>
              <a:rPr lang="it-IT" sz="3200" dirty="0"/>
              <a:t> for an </a:t>
            </a:r>
            <a:r>
              <a:rPr lang="it-IT" sz="3200" dirty="0" err="1"/>
              <a:t>unfair</a:t>
            </a:r>
            <a:r>
              <a:rPr lang="it-IT" sz="3200" dirty="0"/>
              <a:t> commercial </a:t>
            </a:r>
            <a:r>
              <a:rPr lang="it-IT" sz="3200" dirty="0" err="1"/>
              <a:t>practice</a:t>
            </a:r>
            <a:r>
              <a:rPr lang="it-IT" sz="3200" dirty="0"/>
              <a:t> (</a:t>
            </a:r>
            <a:r>
              <a:rPr lang="it-IT" sz="3200" dirty="0" err="1"/>
              <a:t>avoids</a:t>
            </a:r>
            <a:r>
              <a:rPr lang="it-IT" sz="3200" dirty="0"/>
              <a:t> over- and </a:t>
            </a:r>
            <a:r>
              <a:rPr lang="it-IT" sz="3200" dirty="0" err="1"/>
              <a:t>undersanctioning</a:t>
            </a:r>
            <a:r>
              <a:rPr lang="it-IT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428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2FDDFB5-CEFD-5F43-9B2C-5C87ABE4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consumption</a:t>
            </a:r>
            <a:r>
              <a:rPr lang="it-IT" dirty="0"/>
              <a:t> for the market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6695BA3-5BCB-B643-A1EF-F6E83B01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 err="1"/>
              <a:t>Planned</a:t>
            </a:r>
            <a:r>
              <a:rPr lang="it-IT" sz="2600" dirty="0"/>
              <a:t> </a:t>
            </a:r>
            <a:r>
              <a:rPr lang="it-IT" sz="2600" dirty="0" err="1"/>
              <a:t>obsolescence</a:t>
            </a:r>
            <a:r>
              <a:rPr lang="it-IT" sz="2600" dirty="0"/>
              <a:t>: a </a:t>
            </a:r>
            <a:r>
              <a:rPr lang="it-IT" sz="2600" dirty="0" err="1"/>
              <a:t>motor</a:t>
            </a:r>
            <a:r>
              <a:rPr lang="it-IT" sz="2600" dirty="0"/>
              <a:t> for the economy?</a:t>
            </a:r>
          </a:p>
          <a:p>
            <a:r>
              <a:rPr lang="it-IT" sz="2600" dirty="0" err="1"/>
              <a:t>Shall</a:t>
            </a:r>
            <a:r>
              <a:rPr lang="it-IT" sz="2600" dirty="0"/>
              <a:t> </a:t>
            </a:r>
            <a:r>
              <a:rPr lang="it-IT" sz="2600" dirty="0" err="1"/>
              <a:t>we</a:t>
            </a:r>
            <a:r>
              <a:rPr lang="it-IT" sz="2600" dirty="0"/>
              <a:t> </a:t>
            </a:r>
            <a:r>
              <a:rPr lang="it-IT" sz="2600" dirty="0" err="1"/>
              <a:t>steer</a:t>
            </a:r>
            <a:r>
              <a:rPr lang="it-IT" sz="2600" dirty="0"/>
              <a:t> consumers </a:t>
            </a:r>
            <a:r>
              <a:rPr lang="it-IT" sz="2600" dirty="0" err="1"/>
              <a:t>into</a:t>
            </a:r>
            <a:r>
              <a:rPr lang="it-IT" sz="2600" dirty="0"/>
              <a:t> a </a:t>
            </a:r>
            <a:r>
              <a:rPr lang="it-IT" sz="2600" dirty="0" err="1"/>
              <a:t>sustainable</a:t>
            </a:r>
            <a:r>
              <a:rPr lang="it-IT" sz="2600" dirty="0"/>
              <a:t> </a:t>
            </a:r>
            <a:r>
              <a:rPr lang="it-IT" sz="2600" dirty="0" err="1"/>
              <a:t>behaviour</a:t>
            </a:r>
            <a:r>
              <a:rPr lang="it-IT" sz="2600" dirty="0"/>
              <a:t>?</a:t>
            </a:r>
          </a:p>
          <a:p>
            <a:r>
              <a:rPr lang="it-IT" sz="2600" dirty="0"/>
              <a:t>The </a:t>
            </a:r>
            <a:r>
              <a:rPr lang="it-IT" sz="2600" dirty="0" err="1"/>
              <a:t>role</a:t>
            </a:r>
            <a:r>
              <a:rPr lang="it-IT" sz="2600" dirty="0"/>
              <a:t> of </a:t>
            </a:r>
            <a:r>
              <a:rPr lang="it-IT" sz="2600" dirty="0" err="1"/>
              <a:t>technology</a:t>
            </a:r>
            <a:r>
              <a:rPr lang="it-IT" sz="2600" dirty="0"/>
              <a:t>: machine </a:t>
            </a:r>
            <a:r>
              <a:rPr lang="it-IT" sz="2600" dirty="0" err="1"/>
              <a:t>learning</a:t>
            </a:r>
            <a:r>
              <a:rPr lang="it-IT" sz="2600" dirty="0"/>
              <a:t>, </a:t>
            </a:r>
            <a:r>
              <a:rPr lang="it-IT" sz="2600" dirty="0" err="1"/>
              <a:t>artificial</a:t>
            </a:r>
            <a:r>
              <a:rPr lang="it-IT" sz="2600" dirty="0"/>
              <a:t> intelligence, </a:t>
            </a:r>
            <a:r>
              <a:rPr lang="it-IT" sz="2600" dirty="0" err="1"/>
              <a:t>algorithms</a:t>
            </a:r>
            <a:r>
              <a:rPr lang="it-IT" sz="2600" dirty="0"/>
              <a:t>, big data </a:t>
            </a:r>
            <a:r>
              <a:rPr lang="it-IT" sz="2600" dirty="0" err="1"/>
              <a:t>analytics</a:t>
            </a:r>
            <a:r>
              <a:rPr lang="it-IT" sz="2600" dirty="0"/>
              <a:t>, </a:t>
            </a:r>
            <a:r>
              <a:rPr lang="it-IT" sz="2600" dirty="0" err="1"/>
              <a:t>blockchain</a:t>
            </a:r>
            <a:r>
              <a:rPr lang="it-IT" sz="2600" dirty="0"/>
              <a:t> </a:t>
            </a:r>
            <a:r>
              <a:rPr lang="it-IT" sz="2600" dirty="0" err="1"/>
              <a:t>technology</a:t>
            </a:r>
            <a:endParaRPr lang="it-IT" sz="2600" dirty="0"/>
          </a:p>
          <a:p>
            <a:r>
              <a:rPr lang="it-IT" sz="2600" dirty="0"/>
              <a:t>Connect </a:t>
            </a:r>
            <a:r>
              <a:rPr lang="it-IT" sz="2600" dirty="0" err="1"/>
              <a:t>environmental</a:t>
            </a:r>
            <a:r>
              <a:rPr lang="it-IT" sz="2600" dirty="0"/>
              <a:t> law and consumer law</a:t>
            </a:r>
          </a:p>
          <a:p>
            <a:r>
              <a:rPr lang="it-IT" sz="2600" dirty="0"/>
              <a:t>The </a:t>
            </a:r>
            <a:r>
              <a:rPr lang="it-IT" sz="2600" dirty="0" err="1"/>
              <a:t>role</a:t>
            </a:r>
            <a:r>
              <a:rPr lang="it-IT" sz="2600" dirty="0"/>
              <a:t> of 3D </a:t>
            </a:r>
            <a:r>
              <a:rPr lang="it-IT" sz="2600" dirty="0" err="1"/>
              <a:t>printing</a:t>
            </a:r>
            <a:endParaRPr lang="it-IT" sz="2600" dirty="0"/>
          </a:p>
          <a:p>
            <a:r>
              <a:rPr lang="it-IT" sz="2600" dirty="0" err="1"/>
              <a:t>Personalised</a:t>
            </a:r>
            <a:r>
              <a:rPr lang="it-IT" sz="2600" dirty="0"/>
              <a:t> consumer law for </a:t>
            </a:r>
            <a:r>
              <a:rPr lang="it-IT" sz="2600" dirty="0" err="1"/>
              <a:t>environmental</a:t>
            </a:r>
            <a:r>
              <a:rPr lang="it-IT" sz="2600" dirty="0"/>
              <a:t> </a:t>
            </a:r>
            <a:r>
              <a:rPr lang="it-IT" sz="2600" dirty="0" err="1"/>
              <a:t>purposes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904656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transparency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L213-4-1 </a:t>
            </a:r>
            <a:r>
              <a:rPr lang="fr-FR" i="1" dirty="0"/>
              <a:t>Code de la Consommation</a:t>
            </a:r>
            <a:r>
              <a:rPr lang="fr-FR" dirty="0"/>
              <a:t>:</a:t>
            </a:r>
            <a:r>
              <a:rPr lang="fr-FR" b="1" dirty="0"/>
              <a:t> </a:t>
            </a:r>
            <a:r>
              <a:rPr lang="fr-FR" dirty="0"/>
              <a:t>«L’obsolescence programmée se définit par l’ensemble des techniques par lesquelles un metteur sur le marché vise à réduire délibérément la durée de vie d'un produit pour en augmenter le taux de remplacement. L’obsolescence programmée est punie d'une peine de deux ans d'emprisonnement et de 300 000 € d'amende. Le montant de l’amende peut être porté, de manière proportionnée aux avantages tirés du manquement, à 5 % du chiffre d'affaires moyen annuel, calculé sur les trois derniers chiffres d’affaires annuels connus à la date des faits»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9795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transparency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L’ordonnance n. 2016-301 </a:t>
            </a:r>
            <a:r>
              <a:rPr lang="fr-FR" dirty="0" err="1"/>
              <a:t>del</a:t>
            </a:r>
            <a:r>
              <a:rPr lang="fr-FR" dirty="0"/>
              <a:t> 14 </a:t>
            </a:r>
            <a:r>
              <a:rPr lang="fr-FR" dirty="0" err="1"/>
              <a:t>marzo</a:t>
            </a:r>
            <a:r>
              <a:rPr lang="fr-FR" dirty="0"/>
              <a:t> 2016 ha </a:t>
            </a:r>
            <a:r>
              <a:rPr lang="fr-FR" dirty="0" err="1"/>
              <a:t>introdotto</a:t>
            </a:r>
            <a:r>
              <a:rPr lang="fr-FR" dirty="0"/>
              <a:t> il </a:t>
            </a:r>
            <a:r>
              <a:rPr lang="fr-FR" dirty="0" err="1"/>
              <a:t>nuovo</a:t>
            </a:r>
            <a:r>
              <a:rPr lang="fr-FR" dirty="0"/>
              <a:t> art. L-441-2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i="1" dirty="0"/>
              <a:t>Code de la Consommation</a:t>
            </a:r>
            <a:r>
              <a:rPr lang="fr-FR" dirty="0"/>
              <a:t>, il </a:t>
            </a:r>
            <a:r>
              <a:rPr lang="fr-FR" dirty="0" err="1"/>
              <a:t>quale</a:t>
            </a:r>
            <a:r>
              <a:rPr lang="fr-FR" dirty="0"/>
              <a:t> non contempla più né la </a:t>
            </a:r>
            <a:r>
              <a:rPr lang="fr-FR" dirty="0" err="1"/>
              <a:t>sanzione</a:t>
            </a:r>
            <a:r>
              <a:rPr lang="fr-FR" dirty="0"/>
              <a:t> </a:t>
            </a:r>
            <a:r>
              <a:rPr lang="fr-FR" dirty="0" err="1"/>
              <a:t>penale</a:t>
            </a:r>
            <a:r>
              <a:rPr lang="fr-FR" dirty="0"/>
              <a:t> né il </a:t>
            </a:r>
            <a:r>
              <a:rPr lang="fr-FR" dirty="0" err="1"/>
              <a:t>carattere</a:t>
            </a:r>
            <a:r>
              <a:rPr lang="fr-FR" dirty="0"/>
              <a:t> </a:t>
            </a:r>
            <a:r>
              <a:rPr lang="fr-FR" dirty="0" err="1"/>
              <a:t>proporzionale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sanzione</a:t>
            </a:r>
            <a:r>
              <a:rPr lang="fr-FR" dirty="0"/>
              <a:t> </a:t>
            </a:r>
            <a:r>
              <a:rPr lang="fr-FR" dirty="0" err="1"/>
              <a:t>pecuniaria</a:t>
            </a:r>
            <a:r>
              <a:rPr lang="fr-FR" dirty="0"/>
              <a:t>, </a:t>
            </a:r>
            <a:r>
              <a:rPr lang="fr-FR" dirty="0" err="1"/>
              <a:t>prevedendo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 : «</a:t>
            </a:r>
            <a:r>
              <a:rPr lang="it-IT" dirty="0"/>
              <a:t>Est interdite la </a:t>
            </a:r>
            <a:r>
              <a:rPr lang="it-IT" dirty="0" err="1"/>
              <a:t>pratique</a:t>
            </a:r>
            <a:r>
              <a:rPr lang="it-IT" dirty="0"/>
              <a:t> de l’</a:t>
            </a:r>
            <a:r>
              <a:rPr lang="it-IT" dirty="0" err="1"/>
              <a:t>obsolescence</a:t>
            </a:r>
            <a:r>
              <a:rPr lang="it-IT" dirty="0"/>
              <a:t> </a:t>
            </a:r>
            <a:r>
              <a:rPr lang="it-IT" dirty="0" err="1"/>
              <a:t>programmée</a:t>
            </a:r>
            <a:r>
              <a:rPr lang="it-IT" dirty="0"/>
              <a:t> qui se </a:t>
            </a:r>
            <a:r>
              <a:rPr lang="it-IT" dirty="0" err="1"/>
              <a:t>définit</a:t>
            </a:r>
            <a:r>
              <a:rPr lang="it-IT" dirty="0"/>
              <a:t> par le </a:t>
            </a:r>
            <a:r>
              <a:rPr lang="it-IT" dirty="0" err="1"/>
              <a:t>recours</a:t>
            </a:r>
            <a:r>
              <a:rPr lang="it-IT" dirty="0"/>
              <a:t> à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techniques</a:t>
            </a:r>
            <a:r>
              <a:rPr lang="it-IT" dirty="0"/>
              <a:t> par </a:t>
            </a:r>
            <a:r>
              <a:rPr lang="it-IT" dirty="0" err="1"/>
              <a:t>lesquelles</a:t>
            </a:r>
            <a:r>
              <a:rPr lang="it-IT" dirty="0"/>
              <a:t> le </a:t>
            </a:r>
            <a:r>
              <a:rPr lang="it-IT" dirty="0" err="1"/>
              <a:t>responsable</a:t>
            </a:r>
            <a:r>
              <a:rPr lang="it-IT" dirty="0"/>
              <a:t> de la mise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marché</a:t>
            </a:r>
            <a:r>
              <a:rPr lang="it-IT" dirty="0"/>
              <a:t> d’un </a:t>
            </a:r>
            <a:r>
              <a:rPr lang="it-IT" dirty="0" err="1"/>
              <a:t>produit</a:t>
            </a:r>
            <a:r>
              <a:rPr lang="it-IT" dirty="0"/>
              <a:t> </a:t>
            </a:r>
            <a:r>
              <a:rPr lang="it-IT" dirty="0" err="1"/>
              <a:t>vise</a:t>
            </a:r>
            <a:r>
              <a:rPr lang="it-IT" dirty="0"/>
              <a:t> à en </a:t>
            </a:r>
            <a:r>
              <a:rPr lang="it-IT" dirty="0" err="1"/>
              <a:t>réduire</a:t>
            </a:r>
            <a:r>
              <a:rPr lang="it-IT" dirty="0"/>
              <a:t> </a:t>
            </a:r>
            <a:r>
              <a:rPr lang="it-IT" dirty="0" err="1"/>
              <a:t>délibérément</a:t>
            </a:r>
            <a:r>
              <a:rPr lang="it-IT" dirty="0"/>
              <a:t> la </a:t>
            </a:r>
            <a:r>
              <a:rPr lang="it-IT" dirty="0" err="1"/>
              <a:t>durée</a:t>
            </a:r>
            <a:r>
              <a:rPr lang="it-IT" dirty="0"/>
              <a:t> de vie pour en </a:t>
            </a:r>
            <a:r>
              <a:rPr lang="it-IT" dirty="0" err="1"/>
              <a:t>augmenter</a:t>
            </a:r>
            <a:r>
              <a:rPr lang="it-IT" dirty="0"/>
              <a:t> le </a:t>
            </a:r>
            <a:r>
              <a:rPr lang="it-IT" dirty="0" err="1"/>
              <a:t>taux</a:t>
            </a:r>
            <a:r>
              <a:rPr lang="it-IT" dirty="0"/>
              <a:t> de </a:t>
            </a:r>
            <a:r>
              <a:rPr lang="it-IT" dirty="0" err="1"/>
              <a:t>remplacement</a:t>
            </a:r>
            <a:r>
              <a:rPr lang="it-IT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657357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transparency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18081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it-IT" sz="3800" dirty="0"/>
              <a:t>Art. 1, </a:t>
            </a:r>
            <a:r>
              <a:rPr lang="it-IT" sz="3800" dirty="0" err="1"/>
              <a:t>d.d.l.</a:t>
            </a:r>
            <a:r>
              <a:rPr lang="it-IT" sz="3800" dirty="0"/>
              <a:t> 615 del 9 luglio 2018:</a:t>
            </a:r>
          </a:p>
          <a:p>
            <a:pPr marL="457200" lvl="1" indent="0">
              <a:buNone/>
            </a:pPr>
            <a:r>
              <a:rPr lang="it-IT" sz="3800" dirty="0"/>
              <a:t> </a:t>
            </a:r>
            <a:r>
              <a:rPr lang="it-IT" sz="3800" dirty="0" err="1"/>
              <a:t>Concept</a:t>
            </a:r>
            <a:r>
              <a:rPr lang="it-IT" sz="3800" dirty="0"/>
              <a:t> of “</a:t>
            </a:r>
            <a:r>
              <a:rPr lang="it-IT" sz="3800" i="1" dirty="0" err="1"/>
              <a:t>Planned</a:t>
            </a:r>
            <a:r>
              <a:rPr lang="it-IT" sz="3800" i="1" dirty="0"/>
              <a:t> </a:t>
            </a:r>
            <a:r>
              <a:rPr lang="it-IT" sz="3800" i="1" dirty="0" err="1"/>
              <a:t>obsolescence</a:t>
            </a:r>
            <a:r>
              <a:rPr lang="it-IT" sz="3800" dirty="0"/>
              <a:t>”:</a:t>
            </a:r>
          </a:p>
          <a:p>
            <a:pPr marL="457200" lvl="1" indent="0" algn="just">
              <a:buNone/>
            </a:pPr>
            <a:r>
              <a:rPr lang="it-IT" sz="3800" dirty="0"/>
              <a:t>«</a:t>
            </a:r>
            <a:r>
              <a:rPr lang="it-IT" sz="4000" dirty="0"/>
              <a:t>l’insieme di tecniche e di tecnologie tramite cui il produttore, come definito dall’articolo 103, comma 1, lettera </a:t>
            </a:r>
            <a:r>
              <a:rPr lang="it-IT" sz="4000" i="1" dirty="0"/>
              <a:t>d)</a:t>
            </a:r>
            <a:r>
              <a:rPr lang="it-IT" sz="4000" dirty="0"/>
              <a:t>, del codice del consumo, di cui al decreto legislativo 6 settembre 2005, n. 206, di seguito denominato «codice», nella progettazione di un bene di consumo, volutamente accorcia la vita o l’uso potenziale del medesimo bene, al fine di aumentarne il tasso di sostituzione». </a:t>
            </a:r>
          </a:p>
          <a:p>
            <a:pPr marL="457200" lvl="1" indent="0">
              <a:buNone/>
            </a:pPr>
            <a:endParaRPr lang="it-IT" sz="3800" dirty="0"/>
          </a:p>
          <a:p>
            <a:pPr marL="457200" lvl="1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79223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transparency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18081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it-IT" sz="2800" dirty="0"/>
              <a:t>Art. 9, </a:t>
            </a:r>
            <a:r>
              <a:rPr lang="it-IT" sz="2800" dirty="0" err="1"/>
              <a:t>d.d.l.</a:t>
            </a:r>
            <a:r>
              <a:rPr lang="it-IT" sz="2800" dirty="0"/>
              <a:t> 615 del 9 luglio 2018:</a:t>
            </a:r>
          </a:p>
          <a:p>
            <a:pPr marL="457200" lvl="1" indent="0">
              <a:buNone/>
            </a:pPr>
            <a:r>
              <a:rPr lang="it-IT" sz="2800" dirty="0"/>
              <a:t> Penalty for “</a:t>
            </a:r>
            <a:r>
              <a:rPr lang="it-IT" sz="2800" i="1" dirty="0" err="1"/>
              <a:t>Planned</a:t>
            </a:r>
            <a:r>
              <a:rPr lang="it-IT" sz="2800" i="1" dirty="0"/>
              <a:t> </a:t>
            </a:r>
            <a:r>
              <a:rPr lang="it-IT" sz="2800" i="1" dirty="0" err="1"/>
              <a:t>obsolescence</a:t>
            </a:r>
            <a:r>
              <a:rPr lang="it-IT" sz="2800" dirty="0"/>
              <a:t>”:</a:t>
            </a:r>
          </a:p>
          <a:p>
            <a:r>
              <a:rPr lang="it-IT" sz="2800" dirty="0"/>
              <a:t>«Salvo che il fatto costituisca più grave reato, il produttore o il distributore di beni di consumo è punito con la reclusione fino a due anni e con una multa di 300.000 euro se ha ingannato o tentato di ingannare il consumatore, con qualsiasi mezzo o procedimento, anche attraverso terzi: </a:t>
            </a:r>
          </a:p>
          <a:p>
            <a:pPr marL="0" indent="0">
              <a:buNone/>
            </a:pPr>
            <a:r>
              <a:rPr lang="it-IT" sz="2800" i="1" dirty="0"/>
              <a:t>   a) </a:t>
            </a:r>
            <a:r>
              <a:rPr lang="it-IT" sz="2800" dirty="0"/>
              <a:t>sul ricorso a tecniche di obsolescenza programmata;». </a:t>
            </a:r>
          </a:p>
          <a:p>
            <a:pPr marL="457200" lvl="1" indent="0">
              <a:buNone/>
            </a:pPr>
            <a:endParaRPr lang="it-IT" sz="3800" dirty="0"/>
          </a:p>
          <a:p>
            <a:pPr marL="457200" lvl="1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41101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Effectivity</a:t>
            </a:r>
            <a:r>
              <a:rPr lang="it-IT" dirty="0"/>
              <a:t> of </a:t>
            </a:r>
            <a:r>
              <a:rPr lang="it-IT" dirty="0" err="1"/>
              <a:t>rules</a:t>
            </a:r>
            <a:r>
              <a:rPr lang="it-IT" dirty="0"/>
              <a:t> on </a:t>
            </a:r>
            <a:r>
              <a:rPr lang="it-IT" dirty="0" err="1"/>
              <a:t>Unfair</a:t>
            </a:r>
            <a:r>
              <a:rPr lang="it-IT" dirty="0"/>
              <a:t> commercial </a:t>
            </a:r>
            <a:r>
              <a:rPr lang="it-IT" dirty="0" err="1"/>
              <a:t>pratices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err="1"/>
              <a:t>Possible</a:t>
            </a:r>
            <a:r>
              <a:rPr lang="it-IT" sz="3200" dirty="0"/>
              <a:t> </a:t>
            </a:r>
            <a:r>
              <a:rPr lang="it-IT" sz="3200" dirty="0" err="1"/>
              <a:t>outcomes</a:t>
            </a:r>
            <a:r>
              <a:rPr lang="it-IT" sz="3200" dirty="0"/>
              <a:t> &gt;</a:t>
            </a:r>
          </a:p>
          <a:p>
            <a:pPr lvl="1"/>
            <a:r>
              <a:rPr lang="it-IT" sz="3200" dirty="0" err="1"/>
              <a:t>Effectiveness</a:t>
            </a:r>
            <a:r>
              <a:rPr lang="it-IT" sz="3200" dirty="0"/>
              <a:t> of private consumer law</a:t>
            </a:r>
          </a:p>
          <a:p>
            <a:pPr lvl="1"/>
            <a:r>
              <a:rPr lang="it-IT" sz="3200" dirty="0" err="1"/>
              <a:t>Encouraging</a:t>
            </a:r>
            <a:r>
              <a:rPr lang="it-IT" sz="3200" dirty="0"/>
              <a:t> fair trading </a:t>
            </a:r>
            <a:r>
              <a:rPr lang="it-IT" sz="3200" dirty="0" err="1"/>
              <a:t>behaviour</a:t>
            </a:r>
            <a:r>
              <a:rPr lang="it-IT" sz="3200" dirty="0"/>
              <a:t> (pressure </a:t>
            </a:r>
            <a:r>
              <a:rPr lang="it-IT" sz="3200" dirty="0" err="1"/>
              <a:t>generated</a:t>
            </a:r>
            <a:r>
              <a:rPr lang="it-IT" sz="3200" dirty="0"/>
              <a:t> by </a:t>
            </a:r>
            <a:r>
              <a:rPr lang="it-IT" sz="3200" dirty="0" err="1"/>
              <a:t>prospective</a:t>
            </a:r>
            <a:r>
              <a:rPr lang="it-IT" sz="3200" dirty="0"/>
              <a:t> or </a:t>
            </a:r>
            <a:r>
              <a:rPr lang="it-IT" sz="3200" dirty="0" err="1"/>
              <a:t>actual</a:t>
            </a:r>
            <a:r>
              <a:rPr lang="it-IT" sz="3200" dirty="0"/>
              <a:t> ICA </a:t>
            </a:r>
            <a:r>
              <a:rPr lang="it-IT" sz="3200" dirty="0" err="1"/>
              <a:t>proceedings</a:t>
            </a:r>
            <a:r>
              <a:rPr lang="it-IT" sz="3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22705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374074"/>
            <a:ext cx="7429499" cy="1723015"/>
          </a:xfrm>
        </p:spPr>
        <p:txBody>
          <a:bodyPr/>
          <a:lstStyle/>
          <a:p>
            <a:r>
              <a:rPr lang="it-IT" dirty="0" err="1"/>
              <a:t>Innovation</a:t>
            </a:r>
            <a:r>
              <a:rPr lang="it-IT" dirty="0"/>
              <a:t> in </a:t>
            </a:r>
            <a:r>
              <a:rPr lang="it-IT" dirty="0" err="1"/>
              <a:t>contract</a:t>
            </a:r>
            <a:r>
              <a:rPr lang="it-IT" dirty="0"/>
              <a:t>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1593274"/>
            <a:ext cx="7429499" cy="4980522"/>
          </a:xfrm>
        </p:spPr>
        <p:txBody>
          <a:bodyPr>
            <a:normAutofit/>
          </a:bodyPr>
          <a:lstStyle/>
          <a:p>
            <a:pPr lvl="1"/>
            <a:endParaRPr lang="it-IT" sz="2800" dirty="0"/>
          </a:p>
          <a:p>
            <a:pPr lvl="1"/>
            <a:r>
              <a:rPr lang="it-IT" sz="3200" dirty="0"/>
              <a:t>&gt; </a:t>
            </a:r>
            <a:r>
              <a:rPr lang="it-IT" sz="3200" dirty="0" err="1"/>
              <a:t>Durability</a:t>
            </a:r>
            <a:r>
              <a:rPr lang="it-IT" sz="3200" dirty="0"/>
              <a:t> of </a:t>
            </a:r>
            <a:r>
              <a:rPr lang="it-IT" sz="3200" dirty="0" err="1"/>
              <a:t>Goods</a:t>
            </a:r>
            <a:r>
              <a:rPr lang="it-IT" sz="3200" dirty="0"/>
              <a:t> </a:t>
            </a:r>
          </a:p>
          <a:p>
            <a:pPr lvl="1"/>
            <a:r>
              <a:rPr lang="it-IT" sz="3200" dirty="0"/>
              <a:t>&gt; </a:t>
            </a:r>
            <a:r>
              <a:rPr lang="it-IT" sz="3200" dirty="0" err="1"/>
              <a:t>Improvement</a:t>
            </a:r>
            <a:r>
              <a:rPr lang="it-IT" sz="3200" dirty="0"/>
              <a:t> of </a:t>
            </a:r>
            <a:r>
              <a:rPr lang="it-IT" sz="3200" dirty="0" err="1"/>
              <a:t>Substantial</a:t>
            </a:r>
            <a:r>
              <a:rPr lang="it-IT" sz="3200" dirty="0"/>
              <a:t> Consumer </a:t>
            </a:r>
            <a:r>
              <a:rPr lang="it-IT" sz="3200" dirty="0" err="1"/>
              <a:t>Rights</a:t>
            </a:r>
            <a:r>
              <a:rPr lang="it-IT" sz="3200" dirty="0"/>
              <a:t>  </a:t>
            </a:r>
          </a:p>
          <a:p>
            <a:pPr lvl="1"/>
            <a:r>
              <a:rPr lang="it-IT" sz="3200" dirty="0"/>
              <a:t>&gt; </a:t>
            </a:r>
            <a:r>
              <a:rPr lang="it-IT" sz="3200" dirty="0" err="1"/>
              <a:t>Better</a:t>
            </a:r>
            <a:r>
              <a:rPr lang="it-IT" sz="3200" dirty="0"/>
              <a:t> </a:t>
            </a:r>
            <a:r>
              <a:rPr lang="it-IT" sz="3200" dirty="0" err="1"/>
              <a:t>enforcement</a:t>
            </a:r>
            <a:r>
              <a:rPr lang="it-IT" sz="3200" dirty="0"/>
              <a:t> of consumer </a:t>
            </a:r>
            <a:r>
              <a:rPr lang="it-IT" sz="3200" dirty="0" err="1"/>
              <a:t>rights</a:t>
            </a:r>
            <a:r>
              <a:rPr lang="it-IT" sz="3200" dirty="0"/>
              <a:t> </a:t>
            </a:r>
          </a:p>
          <a:p>
            <a:pPr lvl="1"/>
            <a:endParaRPr lang="it-IT" sz="3200" dirty="0"/>
          </a:p>
          <a:p>
            <a:pPr lvl="1"/>
            <a:r>
              <a:rPr lang="it-IT" sz="3200" dirty="0"/>
              <a:t>&gt; </a:t>
            </a:r>
            <a:r>
              <a:rPr lang="it-IT" sz="3200" dirty="0" err="1"/>
              <a:t>Environmental</a:t>
            </a:r>
            <a:r>
              <a:rPr lang="it-IT" sz="3200" dirty="0"/>
              <a:t> </a:t>
            </a:r>
            <a:r>
              <a:rPr lang="it-IT" sz="3200" dirty="0" err="1"/>
              <a:t>advantages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56843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59410"/>
            <a:ext cx="7429499" cy="1723015"/>
          </a:xfrm>
        </p:spPr>
        <p:txBody>
          <a:bodyPr/>
          <a:lstStyle/>
          <a:p>
            <a:r>
              <a:rPr lang="it-IT" dirty="0" err="1"/>
              <a:t>Concluding</a:t>
            </a:r>
            <a:r>
              <a:rPr lang="it-IT" dirty="0"/>
              <a:t> </a:t>
            </a:r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6060" y="1593274"/>
            <a:ext cx="7694318" cy="4980522"/>
          </a:xfrm>
        </p:spPr>
        <p:txBody>
          <a:bodyPr>
            <a:normAutofit fontScale="85000" lnSpcReduction="10000"/>
          </a:bodyPr>
          <a:lstStyle/>
          <a:p>
            <a:r>
              <a:rPr lang="it-IT" sz="3500" dirty="0" err="1"/>
              <a:t>Improvement</a:t>
            </a:r>
            <a:r>
              <a:rPr lang="it-IT" sz="3500" dirty="0"/>
              <a:t> of consumer </a:t>
            </a:r>
            <a:r>
              <a:rPr lang="it-IT" sz="3500" dirty="0" err="1"/>
              <a:t>contract</a:t>
            </a:r>
            <a:r>
              <a:rPr lang="it-IT" sz="3500" dirty="0"/>
              <a:t> law (EU dir. 2019/771): </a:t>
            </a:r>
            <a:r>
              <a:rPr lang="it-IT" sz="3500" b="1" u="sng" dirty="0"/>
              <a:t>Right to </a:t>
            </a:r>
            <a:r>
              <a:rPr lang="it-IT" sz="3500" b="1" u="sng" dirty="0" err="1"/>
              <a:t>durability</a:t>
            </a:r>
            <a:r>
              <a:rPr lang="it-IT" sz="3500" dirty="0"/>
              <a:t> of consumer </a:t>
            </a:r>
            <a:r>
              <a:rPr lang="it-IT" sz="3500" dirty="0" err="1"/>
              <a:t>goods</a:t>
            </a:r>
            <a:r>
              <a:rPr lang="it-IT" sz="3500" dirty="0"/>
              <a:t> (</a:t>
            </a:r>
            <a:r>
              <a:rPr lang="it-IT" sz="3500" dirty="0" err="1"/>
              <a:t>esp</a:t>
            </a:r>
            <a:r>
              <a:rPr lang="it-IT" sz="3500" dirty="0"/>
              <a:t>. «</a:t>
            </a:r>
            <a:r>
              <a:rPr lang="it-IT" sz="3500" dirty="0" err="1"/>
              <a:t>smart</a:t>
            </a:r>
            <a:r>
              <a:rPr lang="it-IT" sz="3500" dirty="0"/>
              <a:t> </a:t>
            </a:r>
            <a:r>
              <a:rPr lang="it-IT" sz="3500" dirty="0" err="1"/>
              <a:t>goods</a:t>
            </a:r>
            <a:r>
              <a:rPr lang="it-IT" sz="3500" dirty="0"/>
              <a:t>»)</a:t>
            </a:r>
          </a:p>
          <a:p>
            <a:r>
              <a:rPr lang="it-IT" sz="3500" dirty="0"/>
              <a:t>More </a:t>
            </a:r>
            <a:r>
              <a:rPr lang="it-IT" sz="3500" dirty="0" err="1"/>
              <a:t>efficient</a:t>
            </a:r>
            <a:r>
              <a:rPr lang="it-IT" sz="3500" dirty="0"/>
              <a:t> </a:t>
            </a:r>
            <a:r>
              <a:rPr lang="it-IT" sz="3500" dirty="0" err="1"/>
              <a:t>enforcement</a:t>
            </a:r>
            <a:r>
              <a:rPr lang="it-IT" sz="3500" dirty="0"/>
              <a:t>: </a:t>
            </a:r>
          </a:p>
          <a:p>
            <a:pPr lvl="1"/>
            <a:r>
              <a:rPr lang="it-IT" sz="3500" dirty="0"/>
              <a:t>New </a:t>
            </a:r>
            <a:r>
              <a:rPr lang="it-IT" sz="3500" dirty="0" err="1"/>
              <a:t>black</a:t>
            </a:r>
            <a:r>
              <a:rPr lang="it-IT" sz="3500" dirty="0"/>
              <a:t> list </a:t>
            </a:r>
            <a:r>
              <a:rPr lang="it-IT" sz="3500" dirty="0" err="1"/>
              <a:t>provision</a:t>
            </a:r>
            <a:r>
              <a:rPr lang="it-IT" sz="3500" dirty="0"/>
              <a:t> </a:t>
            </a:r>
            <a:r>
              <a:rPr lang="it-IT" sz="3500" dirty="0" err="1"/>
              <a:t>concerning</a:t>
            </a:r>
            <a:r>
              <a:rPr lang="it-IT" sz="3500" dirty="0"/>
              <a:t> </a:t>
            </a:r>
            <a:r>
              <a:rPr lang="it-IT" sz="3500" dirty="0" err="1"/>
              <a:t>planned</a:t>
            </a:r>
            <a:r>
              <a:rPr lang="it-IT" sz="3500" dirty="0"/>
              <a:t> </a:t>
            </a:r>
            <a:r>
              <a:rPr lang="it-IT" sz="3500" dirty="0" err="1"/>
              <a:t>obsolescence</a:t>
            </a:r>
            <a:r>
              <a:rPr lang="it-IT" sz="3500" dirty="0"/>
              <a:t> (aggressive commercial </a:t>
            </a:r>
            <a:r>
              <a:rPr lang="it-IT" sz="3500" dirty="0" err="1"/>
              <a:t>practice</a:t>
            </a:r>
            <a:r>
              <a:rPr lang="it-IT" sz="3500" dirty="0"/>
              <a:t>)</a:t>
            </a:r>
          </a:p>
          <a:p>
            <a:pPr lvl="1"/>
            <a:r>
              <a:rPr lang="it-IT" sz="3500" dirty="0" err="1"/>
              <a:t>Harmonising</a:t>
            </a:r>
            <a:r>
              <a:rPr lang="it-IT" sz="3500" dirty="0"/>
              <a:t> and </a:t>
            </a:r>
            <a:r>
              <a:rPr lang="it-IT" sz="3500" dirty="0" err="1"/>
              <a:t>creating</a:t>
            </a:r>
            <a:r>
              <a:rPr lang="it-IT" sz="3500" dirty="0"/>
              <a:t> </a:t>
            </a:r>
            <a:r>
              <a:rPr lang="it-IT" sz="3500" b="1" u="sng" dirty="0" err="1"/>
              <a:t>proportionality</a:t>
            </a:r>
            <a:r>
              <a:rPr lang="it-IT" sz="3500" b="1" u="sng" dirty="0"/>
              <a:t> of </a:t>
            </a:r>
            <a:r>
              <a:rPr lang="it-IT" sz="3500" b="1" u="sng" dirty="0" err="1"/>
              <a:t>penalties</a:t>
            </a:r>
            <a:r>
              <a:rPr lang="it-IT" sz="3500" b="1" u="sng" dirty="0"/>
              <a:t> for </a:t>
            </a:r>
            <a:r>
              <a:rPr lang="it-IT" sz="3500" b="1" u="sng" dirty="0" err="1"/>
              <a:t>unfair</a:t>
            </a:r>
            <a:r>
              <a:rPr lang="it-IT" sz="3500" b="1" u="sng" dirty="0"/>
              <a:t> commercial </a:t>
            </a:r>
            <a:r>
              <a:rPr lang="it-IT" sz="3500" b="1" u="sng" dirty="0" err="1"/>
              <a:t>practices</a:t>
            </a:r>
            <a:r>
              <a:rPr lang="it-IT" sz="3500" dirty="0"/>
              <a:t>: link to the </a:t>
            </a:r>
            <a:r>
              <a:rPr lang="it-IT" sz="3500" dirty="0" err="1"/>
              <a:t>annual</a:t>
            </a:r>
            <a:r>
              <a:rPr lang="it-IT" sz="3500" dirty="0"/>
              <a:t> turnover (</a:t>
            </a:r>
            <a:r>
              <a:rPr lang="it-IT" sz="3500" dirty="0" err="1"/>
              <a:t>avoid</a:t>
            </a:r>
            <a:r>
              <a:rPr lang="it-IT" sz="3500" dirty="0"/>
              <a:t> over and </a:t>
            </a:r>
            <a:r>
              <a:rPr lang="it-IT" sz="3500" dirty="0" err="1"/>
              <a:t>undersanctioning</a:t>
            </a:r>
            <a:r>
              <a:rPr lang="it-IT" sz="3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799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2FDDFB5-CEFD-5F43-9B2C-5C87ABE4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foundations</a:t>
            </a:r>
            <a:r>
              <a:rPr lang="it-IT" dirty="0"/>
              <a:t> of consumer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6695BA3-5BCB-B643-A1EF-F6E83B01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 err="1"/>
              <a:t>Triad</a:t>
            </a:r>
            <a:r>
              <a:rPr lang="it-IT" sz="2600" dirty="0"/>
              <a:t> of the </a:t>
            </a:r>
            <a:r>
              <a:rPr lang="it-IT" sz="2600" dirty="0" err="1"/>
              <a:t>responsible</a:t>
            </a:r>
            <a:r>
              <a:rPr lang="it-IT" sz="2600" dirty="0"/>
              <a:t>, </a:t>
            </a:r>
            <a:r>
              <a:rPr lang="it-IT" sz="2600" dirty="0" err="1"/>
              <a:t>vulnerable</a:t>
            </a:r>
            <a:r>
              <a:rPr lang="it-IT" sz="2600" dirty="0"/>
              <a:t> and </a:t>
            </a:r>
            <a:r>
              <a:rPr lang="it-IT" sz="2600" dirty="0" err="1"/>
              <a:t>confident</a:t>
            </a:r>
            <a:r>
              <a:rPr lang="it-IT" sz="2600" dirty="0"/>
              <a:t> consumer</a:t>
            </a:r>
          </a:p>
          <a:p>
            <a:r>
              <a:rPr lang="it-IT" sz="2600" dirty="0"/>
              <a:t>The building of consumer law: from minimum to full </a:t>
            </a:r>
            <a:r>
              <a:rPr lang="it-IT" sz="2600" dirty="0" err="1"/>
              <a:t>harmonisation</a:t>
            </a:r>
            <a:endParaRPr lang="it-IT" sz="2600" dirty="0"/>
          </a:p>
          <a:p>
            <a:r>
              <a:rPr lang="it-IT" sz="2600" dirty="0" err="1"/>
              <a:t>Ethics</a:t>
            </a:r>
            <a:r>
              <a:rPr lang="it-IT" sz="2600" dirty="0"/>
              <a:t> of consumer law</a:t>
            </a:r>
          </a:p>
          <a:p>
            <a:r>
              <a:rPr lang="it-IT" sz="2600" dirty="0" err="1"/>
              <a:t>Ethics</a:t>
            </a:r>
            <a:r>
              <a:rPr lang="it-IT" sz="2600" dirty="0"/>
              <a:t> of </a:t>
            </a:r>
            <a:r>
              <a:rPr lang="it-IT" sz="2600" dirty="0" err="1"/>
              <a:t>circular</a:t>
            </a:r>
            <a:r>
              <a:rPr lang="it-IT" sz="2600" dirty="0"/>
              <a:t> consumer law</a:t>
            </a:r>
          </a:p>
          <a:p>
            <a:r>
              <a:rPr lang="it-IT" sz="2600" dirty="0" err="1"/>
              <a:t>Digitalisation</a:t>
            </a:r>
            <a:r>
              <a:rPr lang="it-IT" sz="2600" dirty="0"/>
              <a:t> for building a </a:t>
            </a:r>
            <a:r>
              <a:rPr lang="it-IT" sz="2600" dirty="0" err="1"/>
              <a:t>circular</a:t>
            </a:r>
            <a:r>
              <a:rPr lang="it-IT" sz="2600" dirty="0"/>
              <a:t> economy</a:t>
            </a:r>
          </a:p>
        </p:txBody>
      </p:sp>
    </p:spTree>
    <p:extLst>
      <p:ext uri="{BB962C8B-B14F-4D97-AF65-F5344CB8AC3E}">
        <p14:creationId xmlns:p14="http://schemas.microsoft.com/office/powerpoint/2010/main" val="140332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57350" y="3033421"/>
            <a:ext cx="58293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30 March 2020 – Part 2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71700" y="4140681"/>
            <a:ext cx="48006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cap="none" dirty="0">
                <a:hlinkClick r:id="rId2"/>
              </a:rPr>
              <a:t>alberto.defranceschi@unife.it</a:t>
            </a:r>
            <a:endParaRPr lang="it-IT" cap="none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188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3856" y="336285"/>
            <a:ext cx="7429499" cy="1478570"/>
          </a:xfrm>
        </p:spPr>
        <p:txBody>
          <a:bodyPr/>
          <a:lstStyle/>
          <a:p>
            <a:r>
              <a:rPr lang="it-IT" dirty="0" err="1"/>
              <a:t>Obsolescence</a:t>
            </a:r>
            <a:r>
              <a:rPr lang="it-IT" dirty="0"/>
              <a:t> and market </a:t>
            </a:r>
            <a:r>
              <a:rPr lang="it-IT" dirty="0" err="1"/>
              <a:t>practices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8738" y="1886616"/>
            <a:ext cx="7429499" cy="4312421"/>
          </a:xfrm>
        </p:spPr>
        <p:txBody>
          <a:bodyPr>
            <a:noAutofit/>
          </a:bodyPr>
          <a:lstStyle/>
          <a:p>
            <a:r>
              <a:rPr lang="it-IT" sz="3200" dirty="0"/>
              <a:t>The </a:t>
            </a:r>
            <a:r>
              <a:rPr lang="it-IT" sz="3200" dirty="0" err="1"/>
              <a:t>gross</a:t>
            </a:r>
            <a:r>
              <a:rPr lang="it-IT" sz="3200" dirty="0"/>
              <a:t> </a:t>
            </a:r>
            <a:r>
              <a:rPr lang="it-IT" sz="3200" dirty="0" err="1"/>
              <a:t>income</a:t>
            </a:r>
            <a:r>
              <a:rPr lang="it-IT" sz="3200" dirty="0"/>
              <a:t> in the EU </a:t>
            </a:r>
            <a:r>
              <a:rPr lang="it-IT" sz="3200" dirty="0" err="1"/>
              <a:t>results</a:t>
            </a:r>
            <a:r>
              <a:rPr lang="it-IT" sz="3200" dirty="0"/>
              <a:t> </a:t>
            </a:r>
            <a:r>
              <a:rPr lang="it-IT" sz="3200" dirty="0" err="1"/>
              <a:t>basically</a:t>
            </a:r>
            <a:r>
              <a:rPr lang="it-IT" sz="3200" dirty="0"/>
              <a:t> from </a:t>
            </a:r>
            <a:r>
              <a:rPr lang="it-IT" sz="3200" dirty="0" err="1"/>
              <a:t>consumption</a:t>
            </a:r>
            <a:r>
              <a:rPr lang="it-IT" sz="3200" dirty="0"/>
              <a:t> (54,4 %): </a:t>
            </a:r>
            <a:r>
              <a:rPr lang="it-IT" sz="3200" dirty="0" err="1"/>
              <a:t>consumption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needed</a:t>
            </a:r>
            <a:r>
              <a:rPr lang="it-IT" sz="3200" dirty="0"/>
              <a:t> for </a:t>
            </a:r>
            <a:r>
              <a:rPr lang="it-IT" sz="3200" dirty="0" err="1"/>
              <a:t>sustaining</a:t>
            </a:r>
            <a:r>
              <a:rPr lang="it-IT" sz="3200" dirty="0"/>
              <a:t> and </a:t>
            </a:r>
            <a:r>
              <a:rPr lang="it-IT" sz="3200" dirty="0" err="1"/>
              <a:t>growing</a:t>
            </a:r>
            <a:r>
              <a:rPr lang="it-IT" sz="3200" dirty="0"/>
              <a:t> the economy</a:t>
            </a:r>
          </a:p>
          <a:p>
            <a:r>
              <a:rPr lang="it-IT" sz="3200" dirty="0"/>
              <a:t>The more the consumer </a:t>
            </a:r>
            <a:r>
              <a:rPr lang="it-IT" sz="3200" dirty="0" err="1"/>
              <a:t>buys</a:t>
            </a:r>
            <a:r>
              <a:rPr lang="it-IT" sz="3200" dirty="0"/>
              <a:t>, the </a:t>
            </a:r>
            <a:r>
              <a:rPr lang="it-IT" sz="3200" dirty="0" err="1"/>
              <a:t>better</a:t>
            </a:r>
            <a:r>
              <a:rPr lang="it-IT" sz="3200" dirty="0"/>
              <a:t> </a:t>
            </a:r>
            <a:r>
              <a:rPr lang="it-IT" sz="3200" dirty="0" err="1"/>
              <a:t>it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for the economy</a:t>
            </a:r>
          </a:p>
          <a:p>
            <a:r>
              <a:rPr lang="it-IT" sz="3200" dirty="0"/>
              <a:t>The consumer </a:t>
            </a:r>
            <a:r>
              <a:rPr lang="it-IT" sz="3200" dirty="0" err="1"/>
              <a:t>shall</a:t>
            </a:r>
            <a:r>
              <a:rPr lang="it-IT" sz="3200" dirty="0"/>
              <a:t> </a:t>
            </a:r>
            <a:r>
              <a:rPr lang="it-IT" sz="3200" dirty="0" err="1"/>
              <a:t>not</a:t>
            </a:r>
            <a:r>
              <a:rPr lang="it-IT" sz="3200" dirty="0"/>
              <a:t> </a:t>
            </a:r>
            <a:r>
              <a:rPr lang="it-IT" sz="3200" dirty="0" err="1"/>
              <a:t>repair</a:t>
            </a:r>
            <a:r>
              <a:rPr lang="it-IT" sz="3200" dirty="0"/>
              <a:t> </a:t>
            </a:r>
            <a:r>
              <a:rPr lang="it-IT" sz="3200" dirty="0" err="1"/>
              <a:t>products</a:t>
            </a:r>
            <a:r>
              <a:rPr lang="it-IT" sz="3200" dirty="0"/>
              <a:t>, </a:t>
            </a:r>
            <a:r>
              <a:rPr lang="it-IT" sz="3200" dirty="0" err="1"/>
              <a:t>but</a:t>
            </a:r>
            <a:r>
              <a:rPr lang="it-IT" sz="3200" dirty="0"/>
              <a:t> </a:t>
            </a:r>
            <a:r>
              <a:rPr lang="it-IT" sz="3200" dirty="0" err="1"/>
              <a:t>replace</a:t>
            </a:r>
            <a:r>
              <a:rPr lang="it-IT" sz="3200" dirty="0"/>
              <a:t> </a:t>
            </a:r>
            <a:r>
              <a:rPr lang="it-IT" sz="3200" dirty="0" err="1"/>
              <a:t>them</a:t>
            </a:r>
            <a:r>
              <a:rPr lang="it-IT" sz="3200" dirty="0"/>
              <a:t> </a:t>
            </a:r>
            <a:r>
              <a:rPr lang="it-IT" sz="3200" dirty="0" err="1"/>
              <a:t>immediately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44220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6297" y="74212"/>
            <a:ext cx="7429499" cy="1478570"/>
          </a:xfrm>
        </p:spPr>
        <p:txBody>
          <a:bodyPr/>
          <a:lstStyle/>
          <a:p>
            <a:r>
              <a:rPr lang="it-IT" dirty="0" err="1"/>
              <a:t>Obsolescence</a:t>
            </a:r>
            <a:r>
              <a:rPr lang="it-IT" dirty="0"/>
              <a:t> and market </a:t>
            </a:r>
            <a:r>
              <a:rPr lang="it-IT" dirty="0" err="1"/>
              <a:t>practices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6298" y="1816058"/>
            <a:ext cx="7429499" cy="4312421"/>
          </a:xfrm>
        </p:spPr>
        <p:txBody>
          <a:bodyPr>
            <a:noAutofit/>
          </a:bodyPr>
          <a:lstStyle/>
          <a:p>
            <a:r>
              <a:rPr lang="it-IT" sz="3200" dirty="0"/>
              <a:t>&gt;&gt;&gt; </a:t>
            </a:r>
            <a:r>
              <a:rPr lang="it-IT" sz="3200" i="1" dirty="0"/>
              <a:t>From a </a:t>
            </a:r>
            <a:r>
              <a:rPr lang="it-IT" sz="3200" i="1" dirty="0" err="1"/>
              <a:t>purely</a:t>
            </a:r>
            <a:r>
              <a:rPr lang="it-IT" sz="3200" i="1" dirty="0"/>
              <a:t> </a:t>
            </a:r>
            <a:r>
              <a:rPr lang="it-IT" sz="3200" i="1" dirty="0" err="1"/>
              <a:t>economics</a:t>
            </a:r>
            <a:r>
              <a:rPr lang="it-IT" sz="3200" i="1" dirty="0"/>
              <a:t> </a:t>
            </a:r>
            <a:r>
              <a:rPr lang="it-IT" sz="3200" i="1" dirty="0" err="1"/>
              <a:t>point</a:t>
            </a:r>
            <a:r>
              <a:rPr lang="it-IT" sz="3200" i="1" dirty="0"/>
              <a:t> of </a:t>
            </a:r>
            <a:r>
              <a:rPr lang="it-IT" sz="3200" i="1" dirty="0" err="1"/>
              <a:t>view</a:t>
            </a:r>
            <a:r>
              <a:rPr lang="it-IT" sz="3200" i="1" dirty="0"/>
              <a:t>, </a:t>
            </a:r>
            <a:r>
              <a:rPr lang="it-IT" sz="3200" i="1" dirty="0" err="1"/>
              <a:t>planned</a:t>
            </a:r>
            <a:r>
              <a:rPr lang="it-IT" sz="3200" i="1" dirty="0"/>
              <a:t> </a:t>
            </a:r>
            <a:r>
              <a:rPr lang="it-IT" sz="3200" i="1" dirty="0" err="1"/>
              <a:t>obsolescence</a:t>
            </a:r>
            <a:r>
              <a:rPr lang="it-IT" sz="3200" i="1" dirty="0"/>
              <a:t> </a:t>
            </a:r>
            <a:r>
              <a:rPr lang="it-IT" sz="3200" i="1" dirty="0" err="1"/>
              <a:t>makes</a:t>
            </a:r>
            <a:r>
              <a:rPr lang="it-IT" sz="3200" i="1" dirty="0"/>
              <a:t> </a:t>
            </a:r>
            <a:r>
              <a:rPr lang="it-IT" sz="3200" i="1" dirty="0" err="1"/>
              <a:t>perfect</a:t>
            </a:r>
            <a:r>
              <a:rPr lang="it-IT" sz="3200" i="1" dirty="0"/>
              <a:t> </a:t>
            </a:r>
            <a:r>
              <a:rPr lang="it-IT" sz="3200" i="1" dirty="0" err="1"/>
              <a:t>sense</a:t>
            </a:r>
            <a:r>
              <a:rPr lang="it-IT" sz="3200" i="1" dirty="0"/>
              <a:t>: </a:t>
            </a:r>
            <a:r>
              <a:rPr lang="it-IT" sz="3200" i="1" dirty="0" err="1"/>
              <a:t>it</a:t>
            </a:r>
            <a:r>
              <a:rPr lang="it-IT" sz="3200" i="1" dirty="0"/>
              <a:t> </a:t>
            </a:r>
            <a:r>
              <a:rPr lang="it-IT" sz="3200" i="1" dirty="0" err="1"/>
              <a:t>keeps</a:t>
            </a:r>
            <a:r>
              <a:rPr lang="it-IT" sz="3200" i="1" dirty="0"/>
              <a:t> the economy </a:t>
            </a:r>
            <a:r>
              <a:rPr lang="it-IT" sz="3200" i="1" dirty="0" err="1"/>
              <a:t>going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759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6060" y="295966"/>
            <a:ext cx="7429499" cy="1478570"/>
          </a:xfrm>
        </p:spPr>
        <p:txBody>
          <a:bodyPr/>
          <a:lstStyle/>
          <a:p>
            <a:r>
              <a:rPr lang="it-IT" dirty="0" err="1"/>
              <a:t>Obsolescence</a:t>
            </a:r>
            <a:r>
              <a:rPr lang="it-IT" dirty="0"/>
              <a:t> and market </a:t>
            </a:r>
            <a:r>
              <a:rPr lang="it-IT" dirty="0" err="1"/>
              <a:t>practices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3381" y="1745500"/>
            <a:ext cx="7429499" cy="4251942"/>
          </a:xfrm>
        </p:spPr>
        <p:txBody>
          <a:bodyPr>
            <a:noAutofit/>
          </a:bodyPr>
          <a:lstStyle/>
          <a:p>
            <a:r>
              <a:rPr lang="it-IT" sz="3200" dirty="0" err="1"/>
              <a:t>Obsolescence</a:t>
            </a:r>
            <a:r>
              <a:rPr lang="it-IT" sz="3200" dirty="0"/>
              <a:t> </a:t>
            </a:r>
            <a:r>
              <a:rPr lang="it-IT" sz="3200" dirty="0" err="1"/>
              <a:t>promotes</a:t>
            </a:r>
            <a:r>
              <a:rPr lang="it-IT" sz="3200" dirty="0"/>
              <a:t> </a:t>
            </a:r>
            <a:r>
              <a:rPr lang="it-IT" sz="3200" dirty="0" err="1"/>
              <a:t>economic</a:t>
            </a:r>
            <a:r>
              <a:rPr lang="it-IT" sz="3200" dirty="0"/>
              <a:t> </a:t>
            </a:r>
            <a:r>
              <a:rPr lang="it-IT" sz="3200" dirty="0" err="1"/>
              <a:t>efficiency</a:t>
            </a:r>
            <a:r>
              <a:rPr lang="it-IT" sz="3200" dirty="0"/>
              <a:t>: </a:t>
            </a:r>
            <a:r>
              <a:rPr lang="it-IT" sz="3200" dirty="0" err="1"/>
              <a:t>this</a:t>
            </a:r>
            <a:r>
              <a:rPr lang="it-IT" sz="3200" dirty="0"/>
              <a:t> </a:t>
            </a:r>
            <a:r>
              <a:rPr lang="it-IT" sz="3200" dirty="0" err="1"/>
              <a:t>steers</a:t>
            </a:r>
            <a:r>
              <a:rPr lang="it-IT" sz="3200" dirty="0"/>
              <a:t> the consumer </a:t>
            </a:r>
            <a:r>
              <a:rPr lang="it-IT" sz="3200" dirty="0" err="1"/>
              <a:t>into</a:t>
            </a:r>
            <a:r>
              <a:rPr lang="it-IT" sz="3200" dirty="0"/>
              <a:t> </a:t>
            </a:r>
            <a:r>
              <a:rPr lang="it-IT" sz="3200" dirty="0" err="1"/>
              <a:t>one</a:t>
            </a:r>
            <a:r>
              <a:rPr lang="it-IT" sz="3200" dirty="0"/>
              <a:t> </a:t>
            </a:r>
            <a:r>
              <a:rPr lang="it-IT" sz="3200" dirty="0" err="1"/>
              <a:t>particular</a:t>
            </a:r>
            <a:r>
              <a:rPr lang="it-IT" sz="3200" dirty="0"/>
              <a:t> </a:t>
            </a:r>
            <a:r>
              <a:rPr lang="it-IT" sz="3200" dirty="0" err="1"/>
              <a:t>direction</a:t>
            </a:r>
            <a:endParaRPr lang="it-IT" sz="3200" dirty="0"/>
          </a:p>
          <a:p>
            <a:r>
              <a:rPr lang="it-IT" sz="3200" dirty="0"/>
              <a:t>Frank </a:t>
            </a:r>
            <a:r>
              <a:rPr lang="it-IT" sz="3200" dirty="0" err="1"/>
              <a:t>Trentmann</a:t>
            </a:r>
            <a:r>
              <a:rPr lang="it-IT" sz="3200" dirty="0"/>
              <a:t>: «Consumers are </a:t>
            </a:r>
            <a:r>
              <a:rPr lang="it-IT" sz="3200" dirty="0" err="1"/>
              <a:t>longing</a:t>
            </a:r>
            <a:r>
              <a:rPr lang="it-IT" sz="3200" dirty="0"/>
              <a:t> for </a:t>
            </a:r>
            <a:r>
              <a:rPr lang="it-IT" sz="3200" dirty="0" err="1"/>
              <a:t>ever</a:t>
            </a:r>
            <a:r>
              <a:rPr lang="it-IT" sz="3200" dirty="0"/>
              <a:t> more </a:t>
            </a:r>
            <a:r>
              <a:rPr lang="it-IT" sz="3200" dirty="0" err="1"/>
              <a:t>consumption</a:t>
            </a:r>
            <a:r>
              <a:rPr lang="it-IT" sz="3200" dirty="0"/>
              <a:t>»</a:t>
            </a:r>
          </a:p>
          <a:p>
            <a:r>
              <a:rPr lang="it-IT" sz="3200" dirty="0"/>
              <a:t>A </a:t>
            </a:r>
            <a:r>
              <a:rPr lang="it-IT" sz="3200" dirty="0" err="1"/>
              <a:t>shift</a:t>
            </a:r>
            <a:r>
              <a:rPr lang="it-IT" sz="3200" dirty="0"/>
              <a:t> </a:t>
            </a:r>
            <a:r>
              <a:rPr lang="it-IT" sz="3200" dirty="0" err="1"/>
              <a:t>towards</a:t>
            </a:r>
            <a:r>
              <a:rPr lang="it-IT" sz="3200" dirty="0"/>
              <a:t> more </a:t>
            </a:r>
            <a:r>
              <a:rPr lang="it-IT" sz="3200" dirty="0" err="1"/>
              <a:t>sustainable</a:t>
            </a:r>
            <a:r>
              <a:rPr lang="it-IT" sz="3200" dirty="0"/>
              <a:t> </a:t>
            </a:r>
            <a:r>
              <a:rPr lang="it-IT" sz="3200" dirty="0" err="1"/>
              <a:t>consumption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necessary</a:t>
            </a:r>
            <a:endParaRPr lang="it-IT" sz="3200" dirty="0"/>
          </a:p>
          <a:p>
            <a:r>
              <a:rPr lang="it-IT" sz="3200" dirty="0"/>
              <a:t>Digital </a:t>
            </a:r>
            <a:r>
              <a:rPr lang="it-IT" sz="3200" dirty="0" err="1"/>
              <a:t>technology</a:t>
            </a:r>
            <a:r>
              <a:rPr lang="it-IT" sz="3200" dirty="0"/>
              <a:t> </a:t>
            </a:r>
            <a:r>
              <a:rPr lang="it-IT" sz="3200" dirty="0" err="1"/>
              <a:t>has</a:t>
            </a:r>
            <a:r>
              <a:rPr lang="it-IT" sz="3200" dirty="0"/>
              <a:t> a </a:t>
            </a:r>
            <a:r>
              <a:rPr lang="it-IT" sz="3200" dirty="0" err="1"/>
              <a:t>relevant</a:t>
            </a:r>
            <a:r>
              <a:rPr lang="it-IT" sz="3200" dirty="0"/>
              <a:t> impact in </a:t>
            </a:r>
            <a:r>
              <a:rPr lang="it-IT" sz="3200" dirty="0" err="1"/>
              <a:t>this</a:t>
            </a:r>
            <a:r>
              <a:rPr lang="it-IT" sz="3200" dirty="0"/>
              <a:t> </a:t>
            </a:r>
            <a:r>
              <a:rPr lang="it-IT" sz="3200" dirty="0" err="1"/>
              <a:t>regard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35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Planned</a:t>
            </a:r>
            <a:r>
              <a:rPr lang="it-IT" dirty="0"/>
              <a:t> </a:t>
            </a:r>
            <a:r>
              <a:rPr lang="it-IT" dirty="0" err="1"/>
              <a:t>obsolescence</a:t>
            </a:r>
            <a:r>
              <a:rPr lang="it-IT" dirty="0"/>
              <a:t> in the </a:t>
            </a:r>
            <a:r>
              <a:rPr lang="it-IT" dirty="0" err="1"/>
              <a:t>digital</a:t>
            </a:r>
            <a:r>
              <a:rPr lang="it-IT" dirty="0"/>
              <a:t> economy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New </a:t>
            </a:r>
            <a:r>
              <a:rPr lang="it-IT" sz="3200" dirty="0" err="1"/>
              <a:t>shape</a:t>
            </a:r>
            <a:r>
              <a:rPr lang="it-IT" sz="3200" dirty="0"/>
              <a:t> of </a:t>
            </a:r>
            <a:r>
              <a:rPr lang="it-IT" sz="3200" dirty="0" err="1"/>
              <a:t>planned</a:t>
            </a:r>
            <a:r>
              <a:rPr lang="it-IT" sz="3200" dirty="0"/>
              <a:t> </a:t>
            </a:r>
            <a:r>
              <a:rPr lang="it-IT" sz="3200" dirty="0" err="1"/>
              <a:t>obsolescence</a:t>
            </a:r>
            <a:r>
              <a:rPr lang="it-IT" sz="3200" dirty="0"/>
              <a:t> in the </a:t>
            </a:r>
            <a:r>
              <a:rPr lang="it-IT" sz="3200" dirty="0" err="1"/>
              <a:t>digital</a:t>
            </a:r>
            <a:r>
              <a:rPr lang="it-IT" sz="3200" dirty="0"/>
              <a:t> </a:t>
            </a:r>
            <a:r>
              <a:rPr lang="it-IT" sz="3200" dirty="0" err="1"/>
              <a:t>age</a:t>
            </a:r>
            <a:endParaRPr lang="it-IT" sz="3200" dirty="0"/>
          </a:p>
          <a:p>
            <a:r>
              <a:rPr lang="it-IT" sz="3200" dirty="0" err="1"/>
              <a:t>Shattering</a:t>
            </a:r>
            <a:r>
              <a:rPr lang="it-IT" sz="3200" dirty="0"/>
              <a:t> the </a:t>
            </a:r>
            <a:r>
              <a:rPr lang="it-IT" sz="3200" dirty="0" err="1"/>
              <a:t>basis</a:t>
            </a:r>
            <a:r>
              <a:rPr lang="it-IT" sz="3200" dirty="0"/>
              <a:t> of consumer law / </a:t>
            </a:r>
            <a:r>
              <a:rPr lang="it-IT" sz="3200" dirty="0" err="1"/>
              <a:t>enviromental</a:t>
            </a:r>
            <a:r>
              <a:rPr lang="it-IT" sz="3200" dirty="0"/>
              <a:t> </a:t>
            </a:r>
            <a:r>
              <a:rPr lang="it-IT" sz="3200" dirty="0" err="1"/>
              <a:t>issues</a:t>
            </a:r>
            <a:r>
              <a:rPr lang="it-IT" sz="3200" dirty="0"/>
              <a:t> </a:t>
            </a:r>
          </a:p>
          <a:p>
            <a:r>
              <a:rPr lang="it-IT" sz="3200" dirty="0" err="1"/>
              <a:t>Approach</a:t>
            </a:r>
            <a:r>
              <a:rPr lang="it-IT" sz="3200" dirty="0"/>
              <a:t> of the EU legislator: </a:t>
            </a:r>
            <a:r>
              <a:rPr lang="it-IT" sz="3200" dirty="0" err="1"/>
              <a:t>lack</a:t>
            </a:r>
            <a:r>
              <a:rPr lang="it-IT" sz="3200" dirty="0"/>
              <a:t> of </a:t>
            </a:r>
            <a:r>
              <a:rPr lang="it-IT" sz="3200" dirty="0" err="1"/>
              <a:t>effectiveness</a:t>
            </a:r>
            <a:r>
              <a:rPr lang="it-IT" sz="3200" dirty="0"/>
              <a:t> of:</a:t>
            </a:r>
          </a:p>
          <a:p>
            <a:pPr lvl="1"/>
            <a:r>
              <a:rPr lang="it-IT" sz="3200" dirty="0"/>
              <a:t> consumer </a:t>
            </a:r>
            <a:r>
              <a:rPr lang="it-IT" sz="3200" dirty="0" err="1"/>
              <a:t>contract</a:t>
            </a:r>
            <a:r>
              <a:rPr lang="it-IT" sz="3200" dirty="0"/>
              <a:t> law</a:t>
            </a:r>
          </a:p>
          <a:p>
            <a:pPr lvl="1"/>
            <a:r>
              <a:rPr lang="it-IT" sz="3200" dirty="0"/>
              <a:t> </a:t>
            </a:r>
            <a:r>
              <a:rPr lang="it-IT" sz="3200" dirty="0" err="1"/>
              <a:t>unfair</a:t>
            </a:r>
            <a:r>
              <a:rPr lang="it-IT" sz="3200" dirty="0"/>
              <a:t> commercial </a:t>
            </a:r>
            <a:r>
              <a:rPr lang="it-IT" sz="3200" dirty="0" err="1"/>
              <a:t>practices</a:t>
            </a:r>
            <a:r>
              <a:rPr lang="it-IT" sz="3200" dirty="0"/>
              <a:t> law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43812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Adiacenz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8437</TotalTime>
  <Words>2000</Words>
  <Application>Microsoft Macintosh PowerPoint</Application>
  <PresentationFormat>Presentazione su schermo (4:3)</PresentationFormat>
  <Paragraphs>150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Adiacenza</vt:lpstr>
      <vt:lpstr>   COURSE OF ENVIRONMENTAL LAW and  INTELLECTUAL PROPERTY RIGHTS 2019/2020 30 March 2020 – Part 1  </vt:lpstr>
      <vt:lpstr>The role of consumption for the market</vt:lpstr>
      <vt:lpstr>The role of consumption for the market</vt:lpstr>
      <vt:lpstr>The economic foundations of consumer law</vt:lpstr>
      <vt:lpstr>   COURSE OF ENVIRONMENTAL LAW and  INTELLECTUAL PROPERTY RIGHTS 2019/2020 30 March 2020 – Part 2  </vt:lpstr>
      <vt:lpstr>Obsolescence and market practices</vt:lpstr>
      <vt:lpstr>Obsolescence and market practices</vt:lpstr>
      <vt:lpstr>Obsolescence and market practices</vt:lpstr>
      <vt:lpstr>Planned obsolescence in the digital economy</vt:lpstr>
      <vt:lpstr>Examples of Criticisms of eu consumer law: The italian apple and samsung cases</vt:lpstr>
      <vt:lpstr>Apple case</vt:lpstr>
      <vt:lpstr>samsung case</vt:lpstr>
      <vt:lpstr>   COURSE OF ENVIRONMENTAL LAW and  INTELLECTUAL PROPERTY RIGHTS 2019/2020 30 March 2020 – Part 3  </vt:lpstr>
      <vt:lpstr>Two fundamental criticisms</vt:lpstr>
      <vt:lpstr>Effectivity of consumer contract law?</vt:lpstr>
      <vt:lpstr>Effectivity of consumer contract law?</vt:lpstr>
      <vt:lpstr>Effectivity of consumer contract law?</vt:lpstr>
      <vt:lpstr>New eu contract law provisions for smart goods</vt:lpstr>
      <vt:lpstr>New eu contract law provisions for smart goods</vt:lpstr>
      <vt:lpstr>New eu contract law provisions for smart goods</vt:lpstr>
      <vt:lpstr>New eu contract law provisions for smart goods</vt:lpstr>
      <vt:lpstr>New eu contract law provisions for smart goods</vt:lpstr>
      <vt:lpstr>New eu contract law provisions for smart goods</vt:lpstr>
      <vt:lpstr>New eu contract law provisions for smart goods</vt:lpstr>
      <vt:lpstr>A new trojan horse for digital obsolescence</vt:lpstr>
      <vt:lpstr>A new trojan horse for digital obsolescence</vt:lpstr>
      <vt:lpstr>How to ensure effectivity of consumer contract law?</vt:lpstr>
      <vt:lpstr>Effectivity of rules on Unfair commercial pratices?</vt:lpstr>
      <vt:lpstr>Improving Effectivity of rules on Unfair commercial pratices </vt:lpstr>
      <vt:lpstr>Improving transparency</vt:lpstr>
      <vt:lpstr>Improving transparency</vt:lpstr>
      <vt:lpstr>Improving transparency</vt:lpstr>
      <vt:lpstr>Improving transparency</vt:lpstr>
      <vt:lpstr>Improving Effectivity of rules on Unfair commercial pratices </vt:lpstr>
      <vt:lpstr>Innovation in contract law</vt:lpstr>
      <vt:lpstr>Concluding remarks</vt:lpstr>
    </vt:vector>
  </TitlesOfParts>
  <Company>Università degli studi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Challenges of the  Circular Economy</dc:title>
  <dc:creator>Alberto De Franceschi</dc:creator>
  <cp:lastModifiedBy>Alberto De Franceschi</cp:lastModifiedBy>
  <cp:revision>88</cp:revision>
  <dcterms:created xsi:type="dcterms:W3CDTF">2018-09-16T07:31:43Z</dcterms:created>
  <dcterms:modified xsi:type="dcterms:W3CDTF">2020-04-10T14:49:10Z</dcterms:modified>
</cp:coreProperties>
</file>