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43" r:id="rId1"/>
  </p:sldMasterIdLst>
  <p:sldIdLst>
    <p:sldId id="289" r:id="rId2"/>
    <p:sldId id="284" r:id="rId3"/>
    <p:sldId id="285" r:id="rId4"/>
    <p:sldId id="290" r:id="rId5"/>
    <p:sldId id="291" r:id="rId6"/>
    <p:sldId id="292" r:id="rId7"/>
    <p:sldId id="293" r:id="rId8"/>
    <p:sldId id="294" r:id="rId9"/>
    <p:sldId id="295" r:id="rId10"/>
    <p:sldId id="296" r:id="rId11"/>
    <p:sldId id="297" r:id="rId12"/>
    <p:sldId id="279" r:id="rId13"/>
    <p:sldId id="270" r:id="rId14"/>
    <p:sldId id="287" r:id="rId15"/>
    <p:sldId id="298" r:id="rId16"/>
    <p:sldId id="299" r:id="rId17"/>
    <p:sldId id="300" r:id="rId18"/>
    <p:sldId id="301" r:id="rId19"/>
    <p:sldId id="302" r:id="rId20"/>
    <p:sldId id="303" r:id="rId21"/>
    <p:sldId id="304" r:id="rId22"/>
    <p:sldId id="305" r:id="rId23"/>
    <p:sldId id="306" r:id="rId24"/>
    <p:sldId id="307" r:id="rId25"/>
    <p:sldId id="308" r:id="rId26"/>
    <p:sldId id="309" r:id="rId27"/>
    <p:sldId id="310" r:id="rId28"/>
    <p:sldId id="331" r:id="rId29"/>
    <p:sldId id="311" r:id="rId30"/>
    <p:sldId id="312" r:id="rId31"/>
    <p:sldId id="313" r:id="rId32"/>
    <p:sldId id="314" r:id="rId33"/>
    <p:sldId id="315" r:id="rId34"/>
    <p:sldId id="316" r:id="rId35"/>
    <p:sldId id="317" r:id="rId36"/>
    <p:sldId id="318" r:id="rId37"/>
    <p:sldId id="319" r:id="rId38"/>
    <p:sldId id="320" r:id="rId39"/>
    <p:sldId id="321" r:id="rId40"/>
    <p:sldId id="322" r:id="rId41"/>
    <p:sldId id="323" r:id="rId42"/>
    <p:sldId id="324" r:id="rId43"/>
    <p:sldId id="330" r:id="rId44"/>
    <p:sldId id="325" r:id="rId45"/>
    <p:sldId id="326" r:id="rId46"/>
    <p:sldId id="327" r:id="rId47"/>
    <p:sldId id="328" r:id="rId48"/>
    <p:sldId id="329" r:id="rId49"/>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21"/>
  </p:normalViewPr>
  <p:slideViewPr>
    <p:cSldViewPr snapToGrid="0" snapToObjects="1">
      <p:cViewPr varScale="1">
        <p:scale>
          <a:sx n="108" d="100"/>
          <a:sy n="108" d="100"/>
        </p:scale>
        <p:origin x="1760" y="2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it-IT"/>
              <a:t>Fare clic per modificare stile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A1E78E19-284E-544A-A04A-11B4FAFA509A}" type="datetimeFigureOut">
              <a:rPr lang="it-IT" smtClean="0"/>
              <a:t>07/04/20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E2D2B3B-882E-40F3-A32F-6DD516915044}" type="slidenum">
              <a:rPr lang="en-US" smtClean="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A1E78E19-284E-544A-A04A-11B4FAFA509A}" type="datetimeFigureOut">
              <a:rPr lang="it-IT" smtClean="0"/>
              <a:t>07/04/20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8FB07E4-1AE0-8649-96C0-59EFFF80C256}"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it-IT"/>
              <a:t>Fare clic per modificare stile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A1E78E19-284E-544A-A04A-11B4FAFA509A}" type="datetimeFigureOut">
              <a:rPr lang="it-IT" smtClean="0"/>
              <a:t>07/04/20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8FB07E4-1AE0-8649-96C0-59EFFF80C256}"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A1E78E19-284E-544A-A04A-11B4FAFA509A}" type="datetimeFigureOut">
              <a:rPr lang="it-IT" smtClean="0"/>
              <a:t>07/04/20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8FB07E4-1AE0-8649-96C0-59EFFF80C256}"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it-IT"/>
              <a:t>Fare clic per modificare stile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A1E78E19-284E-544A-A04A-11B4FAFA509A}" type="datetimeFigureOut">
              <a:rPr lang="it-IT" smtClean="0"/>
              <a:t>07/04/20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48FB07E4-1AE0-8649-96C0-59EFFF80C256}" type="slidenum">
              <a:rPr lang="it-IT" smtClean="0"/>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A1E78E19-284E-544A-A04A-11B4FAFA509A}" type="datetimeFigureOut">
              <a:rPr lang="it-IT" smtClean="0"/>
              <a:t>07/04/20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48FB07E4-1AE0-8649-96C0-59EFFF80C256}"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stile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Date Placeholder 6"/>
          <p:cNvSpPr>
            <a:spLocks noGrp="1"/>
          </p:cNvSpPr>
          <p:nvPr>
            <p:ph type="dt" sz="half" idx="10"/>
          </p:nvPr>
        </p:nvSpPr>
        <p:spPr/>
        <p:txBody>
          <a:bodyPr/>
          <a:lstStyle/>
          <a:p>
            <a:fld id="{A1E78E19-284E-544A-A04A-11B4FAFA509A}" type="datetimeFigureOut">
              <a:rPr lang="it-IT" smtClean="0"/>
              <a:t>07/04/20</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48FB07E4-1AE0-8649-96C0-59EFFF80C256}"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a:p>
        </p:txBody>
      </p:sp>
      <p:sp>
        <p:nvSpPr>
          <p:cNvPr id="3" name="Date Placeholder 2"/>
          <p:cNvSpPr>
            <a:spLocks noGrp="1"/>
          </p:cNvSpPr>
          <p:nvPr>
            <p:ph type="dt" sz="half" idx="10"/>
          </p:nvPr>
        </p:nvSpPr>
        <p:spPr/>
        <p:txBody>
          <a:bodyPr/>
          <a:lstStyle/>
          <a:p>
            <a:fld id="{A1E78E19-284E-544A-A04A-11B4FAFA509A}" type="datetimeFigureOut">
              <a:rPr lang="it-IT" smtClean="0"/>
              <a:t>07/04/20</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48FB07E4-1AE0-8649-96C0-59EFFF80C256}"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E78E19-284E-544A-A04A-11B4FAFA509A}" type="datetimeFigureOut">
              <a:rPr lang="it-IT" smtClean="0"/>
              <a:t>07/04/20</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48FB07E4-1AE0-8649-96C0-59EFFF80C256}"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it-IT"/>
              <a:t>Fare clic per modificare stile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A1E78E19-284E-544A-A04A-11B4FAFA509A}" type="datetimeFigureOut">
              <a:rPr lang="it-IT" smtClean="0"/>
              <a:t>07/04/20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48FB07E4-1AE0-8649-96C0-59EFFF80C256}" type="slidenum">
              <a:rPr lang="it-IT" smtClean="0"/>
              <a:t>‹N›</a:t>
            </a:fld>
            <a:endParaRPr lang="it-IT"/>
          </a:p>
        </p:txBody>
      </p:sp>
      <p:sp>
        <p:nvSpPr>
          <p:cNvPr id="9" name="Content Placeholder 8"/>
          <p:cNvSpPr>
            <a:spLocks noGrp="1"/>
          </p:cNvSpPr>
          <p:nvPr>
            <p:ph sz="quarter" idx="13"/>
          </p:nvPr>
        </p:nvSpPr>
        <p:spPr>
          <a:xfrm>
            <a:off x="304800" y="381000"/>
            <a:ext cx="7772400" cy="494284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it-IT"/>
              <a:t>Fare clic per modificare stile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Trascinare l'immagine su un segnaposto o fare clic sull'icona per aggiungerla</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8" name="Date Placeholder 7"/>
          <p:cNvSpPr>
            <a:spLocks noGrp="1"/>
          </p:cNvSpPr>
          <p:nvPr>
            <p:ph type="dt" sz="half" idx="10"/>
          </p:nvPr>
        </p:nvSpPr>
        <p:spPr/>
        <p:txBody>
          <a:bodyPr/>
          <a:lstStyle/>
          <a:p>
            <a:fld id="{A1E78E19-284E-544A-A04A-11B4FAFA509A}" type="datetimeFigureOut">
              <a:rPr lang="it-IT" smtClean="0"/>
              <a:t>07/04/20</a:t>
            </a:fld>
            <a:endParaRPr lang="it-IT"/>
          </a:p>
        </p:txBody>
      </p:sp>
      <p:sp>
        <p:nvSpPr>
          <p:cNvPr id="9" name="Slide Number Placeholder 8"/>
          <p:cNvSpPr>
            <a:spLocks noGrp="1"/>
          </p:cNvSpPr>
          <p:nvPr>
            <p:ph type="sldNum" sz="quarter" idx="11"/>
          </p:nvPr>
        </p:nvSpPr>
        <p:spPr/>
        <p:txBody>
          <a:bodyPr/>
          <a:lstStyle/>
          <a:p>
            <a:fld id="{48FB07E4-1AE0-8649-96C0-59EFFF80C256}" type="slidenum">
              <a:rPr lang="it-IT" smtClean="0"/>
              <a:t>‹N›</a:t>
            </a:fld>
            <a:endParaRPr lang="it-IT"/>
          </a:p>
        </p:txBody>
      </p:sp>
      <p:sp>
        <p:nvSpPr>
          <p:cNvPr id="10" name="Footer Placeholder 9"/>
          <p:cNvSpPr>
            <a:spLocks noGrp="1"/>
          </p:cNvSpPr>
          <p:nvPr>
            <p:ph type="ftr" sz="quarter" idx="12"/>
          </p:nvPr>
        </p:nvSpPr>
        <p:spPr/>
        <p:txBody>
          <a:bodyPr/>
          <a:lstStyle/>
          <a:p>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it-IT"/>
              <a:t>Fare clic per modificare stile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48FB07E4-1AE0-8649-96C0-59EFFF80C256}" type="slidenum">
              <a:rPr lang="it-IT" smtClean="0"/>
              <a:t>‹N›</a:t>
            </a:fld>
            <a:endParaRPr lang="it-IT"/>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it-IT"/>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1E78E19-284E-544A-A04A-11B4FAFA509A}" type="datetimeFigureOut">
              <a:rPr lang="it-IT" smtClean="0"/>
              <a:t>07/04/20</a:t>
            </a:fld>
            <a:endParaRPr lang="it-IT"/>
          </a:p>
        </p:txBody>
      </p:sp>
    </p:spTree>
  </p:cSld>
  <p:clrMap bg1="lt1" tx1="dk1" bg2="lt2" tx2="dk2" accent1="accent1" accent2="accent2" accent3="accent3" accent4="accent4" accent5="accent5" accent6="accent6" hlink="hlink" folHlink="folHlink"/>
  <p:sldLayoutIdLst>
    <p:sldLayoutId id="2147484044" r:id="rId1"/>
    <p:sldLayoutId id="2147484045" r:id="rId2"/>
    <p:sldLayoutId id="2147484046" r:id="rId3"/>
    <p:sldLayoutId id="2147484047" r:id="rId4"/>
    <p:sldLayoutId id="2147484048" r:id="rId5"/>
    <p:sldLayoutId id="2147484049" r:id="rId6"/>
    <p:sldLayoutId id="2147484050" r:id="rId7"/>
    <p:sldLayoutId id="2147484051" r:id="rId8"/>
    <p:sldLayoutId id="2147484052" r:id="rId9"/>
    <p:sldLayoutId id="2147484053" r:id="rId10"/>
    <p:sldLayoutId id="2147484054"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alberto.defranceschi@unife.it"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mailto:alberto.defranceschi@unife.it"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hyperlink" Target="#_Toc34419490"/><Relationship Id="rId13" Type="http://schemas.openxmlformats.org/officeDocument/2006/relationships/hyperlink" Target="#_Toc34419495"/><Relationship Id="rId3" Type="http://schemas.openxmlformats.org/officeDocument/2006/relationships/hyperlink" Target="#_Toc34419485"/><Relationship Id="rId7" Type="http://schemas.openxmlformats.org/officeDocument/2006/relationships/hyperlink" Target="#_Toc34419489"/><Relationship Id="rId12" Type="http://schemas.openxmlformats.org/officeDocument/2006/relationships/hyperlink" Target="#_Toc34419494"/><Relationship Id="rId2" Type="http://schemas.openxmlformats.org/officeDocument/2006/relationships/hyperlink" Target="#_Toc34419484"/><Relationship Id="rId1" Type="http://schemas.openxmlformats.org/officeDocument/2006/relationships/slideLayout" Target="../slideLayouts/slideLayout2.xml"/><Relationship Id="rId6" Type="http://schemas.openxmlformats.org/officeDocument/2006/relationships/hyperlink" Target="#_Toc34419488"/><Relationship Id="rId11" Type="http://schemas.openxmlformats.org/officeDocument/2006/relationships/hyperlink" Target="#_Toc34419493"/><Relationship Id="rId5" Type="http://schemas.openxmlformats.org/officeDocument/2006/relationships/hyperlink" Target="#_Toc34419487"/><Relationship Id="rId10" Type="http://schemas.openxmlformats.org/officeDocument/2006/relationships/hyperlink" Target="#_Toc34419492"/><Relationship Id="rId4" Type="http://schemas.openxmlformats.org/officeDocument/2006/relationships/hyperlink" Target="#_Toc34419486"/><Relationship Id="rId9" Type="http://schemas.openxmlformats.org/officeDocument/2006/relationships/hyperlink" Target="#_Toc34419491"/><Relationship Id="rId14" Type="http://schemas.openxmlformats.org/officeDocument/2006/relationships/hyperlink" Target="#_Toc34419496"/></Relationships>
</file>

<file path=ppt/slides/_rels/slide18.xml.rels><?xml version="1.0" encoding="UTF-8" standalone="yes"?>
<Relationships xmlns="http://schemas.openxmlformats.org/package/2006/relationships"><Relationship Id="rId8" Type="http://schemas.openxmlformats.org/officeDocument/2006/relationships/hyperlink" Target="#_Toc34419503"/><Relationship Id="rId13" Type="http://schemas.openxmlformats.org/officeDocument/2006/relationships/hyperlink" Target="#_Toc34419508"/><Relationship Id="rId3" Type="http://schemas.openxmlformats.org/officeDocument/2006/relationships/hyperlink" Target="#_Toc34419498"/><Relationship Id="rId7" Type="http://schemas.openxmlformats.org/officeDocument/2006/relationships/hyperlink" Target="#_Toc34419502"/><Relationship Id="rId12" Type="http://schemas.openxmlformats.org/officeDocument/2006/relationships/hyperlink" Target="#_Toc34419507"/><Relationship Id="rId2" Type="http://schemas.openxmlformats.org/officeDocument/2006/relationships/hyperlink" Target="#_Toc34419497"/><Relationship Id="rId1" Type="http://schemas.openxmlformats.org/officeDocument/2006/relationships/slideLayout" Target="../slideLayouts/slideLayout2.xml"/><Relationship Id="rId6" Type="http://schemas.openxmlformats.org/officeDocument/2006/relationships/hyperlink" Target="#_Toc34419501"/><Relationship Id="rId11" Type="http://schemas.openxmlformats.org/officeDocument/2006/relationships/hyperlink" Target="#_Toc34419506"/><Relationship Id="rId5" Type="http://schemas.openxmlformats.org/officeDocument/2006/relationships/hyperlink" Target="#_Toc34419500"/><Relationship Id="rId10" Type="http://schemas.openxmlformats.org/officeDocument/2006/relationships/hyperlink" Target="#_Toc34419505"/><Relationship Id="rId4" Type="http://schemas.openxmlformats.org/officeDocument/2006/relationships/hyperlink" Target="#_Toc34419499"/><Relationship Id="rId9" Type="http://schemas.openxmlformats.org/officeDocument/2006/relationships/hyperlink" Target="#_Toc34419504"/></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op.europa.eu/en/publication-detail/-/publication/4d42d597-4f92-4498-8e1d-857cc157e6db"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mailto:alberto.defranceschi@unife.it" TargetMode="Externa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mailto:alberto.defranceschi@unife.it" TargetMode="Externa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3033421"/>
            <a:ext cx="7772400" cy="1848414"/>
          </a:xfrm>
        </p:spPr>
        <p:txBody>
          <a:bodyPr>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br>
              <a:rPr lang="it-IT" b="1" dirty="0">
                <a:ln/>
                <a:solidFill>
                  <a:srgbClr val="008000"/>
                </a:solidFill>
              </a:rPr>
            </a:br>
            <a:br>
              <a:rPr lang="it-IT" b="1" dirty="0">
                <a:ln/>
                <a:solidFill>
                  <a:srgbClr val="008000"/>
                </a:solidFill>
              </a:rPr>
            </a:br>
            <a:br>
              <a:rPr lang="it-IT" b="1" dirty="0">
                <a:ln/>
                <a:solidFill>
                  <a:srgbClr val="008000"/>
                </a:solidFill>
              </a:rPr>
            </a:br>
            <a:r>
              <a:rPr lang="it-IT" sz="3600" b="1" dirty="0">
                <a:ln/>
                <a:solidFill>
                  <a:srgbClr val="008000"/>
                </a:solidFill>
              </a:rPr>
              <a:t>COURSE OF ENVIRONMENTAL LAW</a:t>
            </a:r>
            <a:br>
              <a:rPr lang="it-IT" sz="3600" b="1" dirty="0">
                <a:ln/>
                <a:solidFill>
                  <a:srgbClr val="008000"/>
                </a:solidFill>
              </a:rPr>
            </a:br>
            <a:r>
              <a:rPr lang="it-IT" sz="3600" b="1" dirty="0">
                <a:ln/>
                <a:solidFill>
                  <a:srgbClr val="008000"/>
                </a:solidFill>
              </a:rPr>
              <a:t>and </a:t>
            </a:r>
            <a:br>
              <a:rPr lang="it-IT" sz="3600" b="1" dirty="0">
                <a:ln/>
                <a:solidFill>
                  <a:srgbClr val="008000"/>
                </a:solidFill>
              </a:rPr>
            </a:br>
            <a:r>
              <a:rPr lang="it-IT" sz="3600" b="1" dirty="0">
                <a:ln/>
                <a:solidFill>
                  <a:srgbClr val="008000"/>
                </a:solidFill>
              </a:rPr>
              <a:t>INTELLECTUAL PROPERTY RIGHTS</a:t>
            </a:r>
            <a:br>
              <a:rPr lang="it-IT" sz="3600" b="1" dirty="0">
                <a:ln/>
                <a:solidFill>
                  <a:srgbClr val="008000"/>
                </a:solidFill>
              </a:rPr>
            </a:br>
            <a:r>
              <a:rPr lang="it-IT" sz="3600" b="1" dirty="0">
                <a:ln/>
                <a:solidFill>
                  <a:srgbClr val="008000"/>
                </a:solidFill>
              </a:rPr>
              <a:t>2019/2020</a:t>
            </a:r>
            <a:br>
              <a:rPr lang="it-IT" sz="3600" b="1" dirty="0">
                <a:ln/>
                <a:solidFill>
                  <a:schemeClr val="accent3"/>
                </a:solidFill>
              </a:rPr>
            </a:br>
            <a:r>
              <a:rPr lang="it-IT" sz="3600" b="1" dirty="0">
                <a:ln/>
                <a:solidFill>
                  <a:schemeClr val="accent3"/>
                </a:solidFill>
              </a:rPr>
              <a:t>23 March 2020 – Part 1</a:t>
            </a:r>
            <a:br>
              <a:rPr lang="it-IT" sz="3600" b="1" dirty="0">
                <a:ln/>
                <a:solidFill>
                  <a:schemeClr val="accent3"/>
                </a:solidFill>
              </a:rPr>
            </a:br>
            <a:br>
              <a:rPr lang="it-IT" sz="3600" b="1" dirty="0">
                <a:ln/>
                <a:solidFill>
                  <a:schemeClr val="accent3"/>
                </a:solidFill>
              </a:rPr>
            </a:br>
            <a:endParaRPr lang="it-IT" sz="3600" b="1" dirty="0">
              <a:ln/>
              <a:solidFill>
                <a:schemeClr val="accent3"/>
              </a:solidFill>
            </a:endParaRPr>
          </a:p>
        </p:txBody>
      </p:sp>
      <p:sp>
        <p:nvSpPr>
          <p:cNvPr id="3" name="Sottotitolo 2"/>
          <p:cNvSpPr>
            <a:spLocks noGrp="1"/>
          </p:cNvSpPr>
          <p:nvPr>
            <p:ph type="subTitle" idx="1"/>
          </p:nvPr>
        </p:nvSpPr>
        <p:spPr>
          <a:xfrm>
            <a:off x="1371600" y="4140679"/>
            <a:ext cx="6400800" cy="2369151"/>
          </a:xfrm>
        </p:spPr>
        <p:txBody>
          <a:bodyPr>
            <a:normAutofit/>
          </a:bodyPr>
          <a:lstStyle/>
          <a:p>
            <a:pPr algn="ctr"/>
            <a:r>
              <a:rPr lang="it-IT" dirty="0"/>
              <a:t>Prof. Alberto De Franceschi</a:t>
            </a:r>
          </a:p>
          <a:p>
            <a:pPr algn="ctr"/>
            <a:r>
              <a:rPr lang="it-IT" dirty="0">
                <a:hlinkClick r:id="rId2"/>
              </a:rPr>
              <a:t>alberto.defranceschi@unife.it</a:t>
            </a:r>
            <a:endParaRPr lang="it-IT" dirty="0"/>
          </a:p>
          <a:p>
            <a:pPr algn="ctr"/>
            <a:endParaRPr lang="it-IT" dirty="0"/>
          </a:p>
          <a:p>
            <a:pPr algn="ctr"/>
            <a:r>
              <a:rPr lang="it-IT" dirty="0"/>
              <a:t>The Professor </a:t>
            </a:r>
            <a:r>
              <a:rPr lang="it-IT" dirty="0" err="1"/>
              <a:t>is</a:t>
            </a:r>
            <a:r>
              <a:rPr lang="it-IT" dirty="0"/>
              <a:t> </a:t>
            </a:r>
            <a:r>
              <a:rPr lang="it-IT" dirty="0" err="1"/>
              <a:t>available</a:t>
            </a:r>
            <a:r>
              <a:rPr lang="it-IT" dirty="0"/>
              <a:t> for </a:t>
            </a:r>
            <a:r>
              <a:rPr lang="it-IT" dirty="0" err="1"/>
              <a:t>any</a:t>
            </a:r>
            <a:r>
              <a:rPr lang="it-IT" dirty="0"/>
              <a:t> </a:t>
            </a:r>
            <a:r>
              <a:rPr lang="it-IT" dirty="0" err="1"/>
              <a:t>question</a:t>
            </a:r>
            <a:r>
              <a:rPr lang="it-IT" dirty="0"/>
              <a:t> </a:t>
            </a:r>
          </a:p>
          <a:p>
            <a:pPr algn="ctr"/>
            <a:r>
              <a:rPr lang="it-IT" dirty="0"/>
              <a:t>by email or </a:t>
            </a:r>
            <a:r>
              <a:rPr lang="it-IT" dirty="0" err="1"/>
              <a:t>Skype</a:t>
            </a:r>
            <a:r>
              <a:rPr lang="it-IT" dirty="0"/>
              <a:t> call</a:t>
            </a:r>
          </a:p>
          <a:p>
            <a:endParaRPr lang="it-IT" dirty="0"/>
          </a:p>
        </p:txBody>
      </p:sp>
    </p:spTree>
    <p:extLst>
      <p:ext uri="{BB962C8B-B14F-4D97-AF65-F5344CB8AC3E}">
        <p14:creationId xmlns:p14="http://schemas.microsoft.com/office/powerpoint/2010/main" val="36433609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4. </a:t>
            </a:r>
            <a:r>
              <a:rPr lang="it-IT" dirty="0" err="1"/>
              <a:t>Stimulating</a:t>
            </a:r>
            <a:r>
              <a:rPr lang="it-IT" dirty="0"/>
              <a:t> Green Public </a:t>
            </a:r>
            <a:r>
              <a:rPr lang="it-IT" dirty="0" err="1"/>
              <a:t>Procurement</a:t>
            </a:r>
            <a:endParaRPr lang="it-IT" dirty="0"/>
          </a:p>
        </p:txBody>
      </p:sp>
      <p:sp>
        <p:nvSpPr>
          <p:cNvPr id="3" name="Segnaposto contenuto 2"/>
          <p:cNvSpPr>
            <a:spLocks noGrp="1"/>
          </p:cNvSpPr>
          <p:nvPr>
            <p:ph idx="1"/>
          </p:nvPr>
        </p:nvSpPr>
        <p:spPr/>
        <p:txBody>
          <a:bodyPr/>
          <a:lstStyle/>
          <a:p>
            <a:endParaRPr lang="it-IT" dirty="0"/>
          </a:p>
          <a:p>
            <a:r>
              <a:rPr lang="it-IT" dirty="0" err="1"/>
              <a:t>Article</a:t>
            </a:r>
            <a:r>
              <a:rPr lang="it-IT" dirty="0"/>
              <a:t> 31 PPD, </a:t>
            </a:r>
            <a:r>
              <a:rPr lang="it-IT" dirty="0" err="1"/>
              <a:t>which</a:t>
            </a:r>
            <a:r>
              <a:rPr lang="it-IT" dirty="0"/>
              <a:t> </a:t>
            </a:r>
            <a:r>
              <a:rPr lang="it-IT" dirty="0" err="1"/>
              <a:t>makes</a:t>
            </a:r>
            <a:r>
              <a:rPr lang="it-IT" dirty="0"/>
              <a:t> </a:t>
            </a:r>
            <a:r>
              <a:rPr lang="it-IT" dirty="0" err="1"/>
              <a:t>it</a:t>
            </a:r>
            <a:r>
              <a:rPr lang="it-IT" dirty="0"/>
              <a:t> </a:t>
            </a:r>
            <a:r>
              <a:rPr lang="it-IT" dirty="0" err="1"/>
              <a:t>possible</a:t>
            </a:r>
            <a:r>
              <a:rPr lang="it-IT" dirty="0"/>
              <a:t> to set up ‘</a:t>
            </a:r>
            <a:r>
              <a:rPr lang="it-IT" dirty="0" err="1"/>
              <a:t>innovation</a:t>
            </a:r>
            <a:r>
              <a:rPr lang="it-IT" dirty="0"/>
              <a:t> </a:t>
            </a:r>
            <a:r>
              <a:rPr lang="it-IT" dirty="0" err="1"/>
              <a:t>partnerships</a:t>
            </a:r>
            <a:r>
              <a:rPr lang="it-IT" dirty="0"/>
              <a:t>’. </a:t>
            </a:r>
          </a:p>
          <a:p>
            <a:endParaRPr lang="it-IT" dirty="0"/>
          </a:p>
          <a:p>
            <a:r>
              <a:rPr lang="it-IT" dirty="0" err="1"/>
              <a:t>Such</a:t>
            </a:r>
            <a:r>
              <a:rPr lang="it-IT" dirty="0"/>
              <a:t> an </a:t>
            </a:r>
            <a:r>
              <a:rPr lang="it-IT" dirty="0" err="1"/>
              <a:t>innovation</a:t>
            </a:r>
            <a:r>
              <a:rPr lang="it-IT" dirty="0"/>
              <a:t> partnership </a:t>
            </a:r>
            <a:r>
              <a:rPr lang="it-IT" dirty="0" err="1"/>
              <a:t>is</a:t>
            </a:r>
            <a:r>
              <a:rPr lang="it-IT" dirty="0"/>
              <a:t> a long-</a:t>
            </a:r>
            <a:r>
              <a:rPr lang="it-IT" dirty="0" err="1"/>
              <a:t>term</a:t>
            </a:r>
            <a:r>
              <a:rPr lang="it-IT" dirty="0"/>
              <a:t> </a:t>
            </a:r>
            <a:r>
              <a:rPr lang="it-IT" dirty="0" err="1"/>
              <a:t>coalition</a:t>
            </a:r>
            <a:r>
              <a:rPr lang="it-IT" dirty="0"/>
              <a:t> </a:t>
            </a:r>
            <a:r>
              <a:rPr lang="it-IT" dirty="0" err="1"/>
              <a:t>between</a:t>
            </a:r>
            <a:r>
              <a:rPr lang="it-IT" dirty="0"/>
              <a:t> the public authority and </a:t>
            </a:r>
            <a:r>
              <a:rPr lang="it-IT" dirty="0" err="1"/>
              <a:t>one</a:t>
            </a:r>
            <a:r>
              <a:rPr lang="it-IT" dirty="0"/>
              <a:t> or more </a:t>
            </a:r>
            <a:r>
              <a:rPr lang="it-IT" dirty="0" err="1"/>
              <a:t>enterprises</a:t>
            </a:r>
            <a:r>
              <a:rPr lang="it-IT" dirty="0"/>
              <a:t>. </a:t>
            </a:r>
            <a:r>
              <a:rPr lang="it-IT" dirty="0" err="1"/>
              <a:t>According</a:t>
            </a:r>
            <a:r>
              <a:rPr lang="it-IT" dirty="0"/>
              <a:t> to </a:t>
            </a:r>
            <a:r>
              <a:rPr lang="it-IT" dirty="0" err="1"/>
              <a:t>Article</a:t>
            </a:r>
            <a:r>
              <a:rPr lang="it-IT" dirty="0"/>
              <a:t> 31 Public </a:t>
            </a:r>
            <a:r>
              <a:rPr lang="it-IT" dirty="0" err="1"/>
              <a:t>Procurement</a:t>
            </a:r>
            <a:r>
              <a:rPr lang="it-IT" dirty="0"/>
              <a:t> Directive, “in the </a:t>
            </a:r>
            <a:r>
              <a:rPr lang="it-IT" dirty="0" err="1"/>
              <a:t>procurement</a:t>
            </a:r>
            <a:r>
              <a:rPr lang="it-IT" dirty="0"/>
              <a:t> </a:t>
            </a:r>
            <a:r>
              <a:rPr lang="it-IT" dirty="0" err="1"/>
              <a:t>documents</a:t>
            </a:r>
            <a:r>
              <a:rPr lang="it-IT" dirty="0"/>
              <a:t>, the </a:t>
            </a:r>
            <a:r>
              <a:rPr lang="it-IT" dirty="0" err="1"/>
              <a:t>contracting</a:t>
            </a:r>
            <a:r>
              <a:rPr lang="it-IT" dirty="0"/>
              <a:t> authority </a:t>
            </a:r>
            <a:r>
              <a:rPr lang="it-IT" dirty="0" err="1"/>
              <a:t>shall</a:t>
            </a:r>
            <a:r>
              <a:rPr lang="it-IT" dirty="0"/>
              <a:t> </a:t>
            </a:r>
            <a:r>
              <a:rPr lang="it-IT" dirty="0" err="1"/>
              <a:t>iden</a:t>
            </a:r>
            <a:r>
              <a:rPr lang="it-IT" dirty="0"/>
              <a:t>- </a:t>
            </a:r>
            <a:r>
              <a:rPr lang="it-IT" dirty="0" err="1"/>
              <a:t>tify</a:t>
            </a:r>
            <a:r>
              <a:rPr lang="it-IT" dirty="0"/>
              <a:t> the </a:t>
            </a:r>
            <a:r>
              <a:rPr lang="it-IT" dirty="0" err="1"/>
              <a:t>need</a:t>
            </a:r>
            <a:r>
              <a:rPr lang="it-IT" dirty="0"/>
              <a:t> for an innovative </a:t>
            </a:r>
            <a:r>
              <a:rPr lang="it-IT" dirty="0" err="1"/>
              <a:t>product</a:t>
            </a:r>
            <a:r>
              <a:rPr lang="it-IT" dirty="0"/>
              <a:t>, service or </a:t>
            </a:r>
            <a:r>
              <a:rPr lang="it-IT" dirty="0" err="1"/>
              <a:t>works</a:t>
            </a:r>
            <a:r>
              <a:rPr lang="it-IT" dirty="0"/>
              <a:t> </a:t>
            </a:r>
            <a:r>
              <a:rPr lang="it-IT" dirty="0" err="1"/>
              <a:t>that</a:t>
            </a:r>
            <a:r>
              <a:rPr lang="it-IT" dirty="0"/>
              <a:t> </a:t>
            </a:r>
            <a:r>
              <a:rPr lang="it-IT" dirty="0" err="1"/>
              <a:t>cannot</a:t>
            </a:r>
            <a:r>
              <a:rPr lang="it-IT" dirty="0"/>
              <a:t> be </a:t>
            </a:r>
            <a:r>
              <a:rPr lang="it-IT" dirty="0" err="1"/>
              <a:t>met</a:t>
            </a:r>
            <a:r>
              <a:rPr lang="it-IT" dirty="0"/>
              <a:t> by </a:t>
            </a:r>
            <a:r>
              <a:rPr lang="it-IT" dirty="0" err="1"/>
              <a:t>purchasing</a:t>
            </a:r>
            <a:r>
              <a:rPr lang="it-IT" dirty="0"/>
              <a:t> </a:t>
            </a:r>
            <a:r>
              <a:rPr lang="it-IT" dirty="0" err="1"/>
              <a:t>products</a:t>
            </a:r>
            <a:r>
              <a:rPr lang="it-IT" dirty="0"/>
              <a:t>, </a:t>
            </a:r>
            <a:r>
              <a:rPr lang="it-IT" dirty="0" err="1"/>
              <a:t>services</a:t>
            </a:r>
            <a:r>
              <a:rPr lang="it-IT" dirty="0"/>
              <a:t> or </a:t>
            </a:r>
            <a:r>
              <a:rPr lang="it-IT" dirty="0" err="1"/>
              <a:t>works</a:t>
            </a:r>
            <a:r>
              <a:rPr lang="it-IT" dirty="0"/>
              <a:t> </a:t>
            </a:r>
            <a:r>
              <a:rPr lang="it-IT" dirty="0" err="1"/>
              <a:t>already</a:t>
            </a:r>
            <a:r>
              <a:rPr lang="it-IT" dirty="0"/>
              <a:t> </a:t>
            </a:r>
            <a:r>
              <a:rPr lang="it-IT" dirty="0" err="1"/>
              <a:t>available</a:t>
            </a:r>
            <a:r>
              <a:rPr lang="it-IT" dirty="0"/>
              <a:t> on the market”. </a:t>
            </a:r>
          </a:p>
          <a:p>
            <a:endParaRPr lang="it-IT" dirty="0"/>
          </a:p>
        </p:txBody>
      </p:sp>
    </p:spTree>
    <p:extLst>
      <p:ext uri="{BB962C8B-B14F-4D97-AF65-F5344CB8AC3E}">
        <p14:creationId xmlns:p14="http://schemas.microsoft.com/office/powerpoint/2010/main" val="4151852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3033421"/>
            <a:ext cx="7772400" cy="1848414"/>
          </a:xfrm>
        </p:spPr>
        <p:txBody>
          <a:bodyPr>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br>
              <a:rPr lang="it-IT" b="1" dirty="0">
                <a:ln/>
                <a:solidFill>
                  <a:srgbClr val="008000"/>
                </a:solidFill>
              </a:rPr>
            </a:br>
            <a:br>
              <a:rPr lang="it-IT" b="1" dirty="0">
                <a:ln/>
                <a:solidFill>
                  <a:srgbClr val="008000"/>
                </a:solidFill>
              </a:rPr>
            </a:br>
            <a:br>
              <a:rPr lang="it-IT" b="1" dirty="0">
                <a:ln/>
                <a:solidFill>
                  <a:srgbClr val="008000"/>
                </a:solidFill>
              </a:rPr>
            </a:br>
            <a:r>
              <a:rPr lang="it-IT" sz="3600" b="1" dirty="0">
                <a:ln/>
                <a:solidFill>
                  <a:srgbClr val="008000"/>
                </a:solidFill>
              </a:rPr>
              <a:t>COURSE OF ENVIRONMENTAL LAW</a:t>
            </a:r>
            <a:br>
              <a:rPr lang="it-IT" sz="3600" b="1" dirty="0">
                <a:ln/>
                <a:solidFill>
                  <a:srgbClr val="008000"/>
                </a:solidFill>
              </a:rPr>
            </a:br>
            <a:r>
              <a:rPr lang="it-IT" sz="3600" b="1" dirty="0">
                <a:ln/>
                <a:solidFill>
                  <a:srgbClr val="008000"/>
                </a:solidFill>
              </a:rPr>
              <a:t>and </a:t>
            </a:r>
            <a:br>
              <a:rPr lang="it-IT" sz="3600" b="1" dirty="0">
                <a:ln/>
                <a:solidFill>
                  <a:srgbClr val="008000"/>
                </a:solidFill>
              </a:rPr>
            </a:br>
            <a:r>
              <a:rPr lang="it-IT" sz="3600" b="1" dirty="0">
                <a:ln/>
                <a:solidFill>
                  <a:srgbClr val="008000"/>
                </a:solidFill>
              </a:rPr>
              <a:t>INTELLECTUAL PROPERTY RIGHTS</a:t>
            </a:r>
            <a:br>
              <a:rPr lang="it-IT" sz="3600" b="1" dirty="0">
                <a:ln/>
                <a:solidFill>
                  <a:srgbClr val="008000"/>
                </a:solidFill>
              </a:rPr>
            </a:br>
            <a:r>
              <a:rPr lang="it-IT" sz="3600" b="1" dirty="0">
                <a:ln/>
                <a:solidFill>
                  <a:srgbClr val="008000"/>
                </a:solidFill>
              </a:rPr>
              <a:t>2019/2020</a:t>
            </a:r>
            <a:br>
              <a:rPr lang="it-IT" sz="3600" b="1" dirty="0">
                <a:ln/>
                <a:solidFill>
                  <a:schemeClr val="accent3"/>
                </a:solidFill>
              </a:rPr>
            </a:br>
            <a:r>
              <a:rPr lang="it-IT" sz="3600" b="1" dirty="0">
                <a:ln/>
                <a:solidFill>
                  <a:schemeClr val="accent3"/>
                </a:solidFill>
              </a:rPr>
              <a:t>23 March 2020 – Part 2</a:t>
            </a:r>
            <a:br>
              <a:rPr lang="it-IT" sz="3600" b="1" dirty="0">
                <a:ln/>
                <a:solidFill>
                  <a:schemeClr val="accent3"/>
                </a:solidFill>
              </a:rPr>
            </a:br>
            <a:br>
              <a:rPr lang="it-IT" sz="3600" b="1" dirty="0">
                <a:ln/>
                <a:solidFill>
                  <a:schemeClr val="accent3"/>
                </a:solidFill>
              </a:rPr>
            </a:br>
            <a:endParaRPr lang="it-IT" sz="3600" b="1" dirty="0">
              <a:ln/>
              <a:solidFill>
                <a:schemeClr val="accent3"/>
              </a:solidFill>
            </a:endParaRPr>
          </a:p>
        </p:txBody>
      </p:sp>
      <p:sp>
        <p:nvSpPr>
          <p:cNvPr id="3" name="Sottotitolo 2"/>
          <p:cNvSpPr>
            <a:spLocks noGrp="1"/>
          </p:cNvSpPr>
          <p:nvPr>
            <p:ph type="subTitle" idx="1"/>
          </p:nvPr>
        </p:nvSpPr>
        <p:spPr>
          <a:xfrm>
            <a:off x="1371600" y="4140679"/>
            <a:ext cx="6400800" cy="2369151"/>
          </a:xfrm>
        </p:spPr>
        <p:txBody>
          <a:bodyPr>
            <a:normAutofit/>
          </a:bodyPr>
          <a:lstStyle/>
          <a:p>
            <a:pPr algn="ctr"/>
            <a:r>
              <a:rPr lang="it-IT" dirty="0"/>
              <a:t>Prof. Alberto De Franceschi</a:t>
            </a:r>
          </a:p>
          <a:p>
            <a:pPr algn="ctr"/>
            <a:r>
              <a:rPr lang="it-IT" dirty="0">
                <a:hlinkClick r:id="rId2"/>
              </a:rPr>
              <a:t>alberto.defranceschi@unife.it</a:t>
            </a:r>
            <a:endParaRPr lang="it-IT" dirty="0"/>
          </a:p>
          <a:p>
            <a:pPr algn="ctr"/>
            <a:endParaRPr lang="it-IT" dirty="0"/>
          </a:p>
          <a:p>
            <a:pPr algn="ctr"/>
            <a:r>
              <a:rPr lang="it-IT" dirty="0"/>
              <a:t>The Professor </a:t>
            </a:r>
            <a:r>
              <a:rPr lang="it-IT" dirty="0" err="1"/>
              <a:t>is</a:t>
            </a:r>
            <a:r>
              <a:rPr lang="it-IT" dirty="0"/>
              <a:t> </a:t>
            </a:r>
            <a:r>
              <a:rPr lang="it-IT" dirty="0" err="1"/>
              <a:t>available</a:t>
            </a:r>
            <a:r>
              <a:rPr lang="it-IT" dirty="0"/>
              <a:t> for </a:t>
            </a:r>
            <a:r>
              <a:rPr lang="it-IT" dirty="0" err="1"/>
              <a:t>any</a:t>
            </a:r>
            <a:r>
              <a:rPr lang="it-IT" dirty="0"/>
              <a:t> </a:t>
            </a:r>
            <a:r>
              <a:rPr lang="it-IT" dirty="0" err="1"/>
              <a:t>question</a:t>
            </a:r>
            <a:r>
              <a:rPr lang="it-IT" dirty="0"/>
              <a:t> </a:t>
            </a:r>
          </a:p>
          <a:p>
            <a:pPr algn="ctr"/>
            <a:r>
              <a:rPr lang="it-IT" dirty="0"/>
              <a:t>by email or </a:t>
            </a:r>
            <a:r>
              <a:rPr lang="it-IT" dirty="0" err="1"/>
              <a:t>Skype</a:t>
            </a:r>
            <a:r>
              <a:rPr lang="it-IT" dirty="0"/>
              <a:t> call</a:t>
            </a:r>
          </a:p>
          <a:p>
            <a:endParaRPr lang="it-IT" dirty="0"/>
          </a:p>
        </p:txBody>
      </p:sp>
    </p:spTree>
    <p:extLst>
      <p:ext uri="{BB962C8B-B14F-4D97-AF65-F5344CB8AC3E}">
        <p14:creationId xmlns:p14="http://schemas.microsoft.com/office/powerpoint/2010/main" val="298764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Waste Law </a:t>
            </a:r>
            <a:br>
              <a:rPr lang="it-IT" dirty="0"/>
            </a:br>
            <a:r>
              <a:rPr lang="it-IT" dirty="0"/>
              <a:t>and </a:t>
            </a:r>
            <a:r>
              <a:rPr lang="it-IT" dirty="0" err="1"/>
              <a:t>Ecodesign</a:t>
            </a:r>
            <a:r>
              <a:rPr lang="it-IT" dirty="0"/>
              <a:t> Directive</a:t>
            </a:r>
          </a:p>
        </p:txBody>
      </p:sp>
      <p:sp>
        <p:nvSpPr>
          <p:cNvPr id="3" name="Segnaposto contenuto 2"/>
          <p:cNvSpPr>
            <a:spLocks noGrp="1"/>
          </p:cNvSpPr>
          <p:nvPr>
            <p:ph idx="1"/>
          </p:nvPr>
        </p:nvSpPr>
        <p:spPr>
          <a:xfrm>
            <a:off x="457200" y="1600200"/>
            <a:ext cx="7620000" cy="5065114"/>
          </a:xfrm>
        </p:spPr>
        <p:txBody>
          <a:bodyPr/>
          <a:lstStyle/>
          <a:p>
            <a:pPr marL="571500" indent="-457200">
              <a:buFont typeface="+mj-lt"/>
              <a:buAutoNum type="arabicPeriod"/>
            </a:pPr>
            <a:endParaRPr lang="it-IT" b="1" dirty="0"/>
          </a:p>
          <a:p>
            <a:pPr marL="571500" indent="-457200">
              <a:buFont typeface="+mj-lt"/>
              <a:buAutoNum type="arabicPeriod"/>
            </a:pPr>
            <a:r>
              <a:rPr lang="it-IT" b="1" dirty="0"/>
              <a:t>REFIT OF WASTE LAW: </a:t>
            </a:r>
            <a:r>
              <a:rPr lang="it-IT" dirty="0" err="1"/>
              <a:t>narrowing</a:t>
            </a:r>
            <a:r>
              <a:rPr lang="it-IT" dirty="0"/>
              <a:t> the </a:t>
            </a:r>
            <a:r>
              <a:rPr lang="it-IT" dirty="0" err="1"/>
              <a:t>category</a:t>
            </a:r>
            <a:r>
              <a:rPr lang="it-IT" dirty="0"/>
              <a:t> of </a:t>
            </a:r>
            <a:r>
              <a:rPr lang="it-IT" dirty="0" err="1"/>
              <a:t>waste</a:t>
            </a:r>
            <a:r>
              <a:rPr lang="it-IT" dirty="0"/>
              <a:t> and 			</a:t>
            </a:r>
            <a:r>
              <a:rPr lang="it-IT" dirty="0" err="1"/>
              <a:t>broadening</a:t>
            </a:r>
            <a:r>
              <a:rPr lang="it-IT" dirty="0"/>
              <a:t> the </a:t>
            </a:r>
            <a:r>
              <a:rPr lang="it-IT" dirty="0" err="1"/>
              <a:t>category</a:t>
            </a:r>
            <a:r>
              <a:rPr lang="it-IT" dirty="0"/>
              <a:t> of by-</a:t>
            </a:r>
            <a:r>
              <a:rPr lang="it-IT" dirty="0" err="1"/>
              <a:t>products</a:t>
            </a:r>
            <a:endParaRPr lang="it-IT" dirty="0"/>
          </a:p>
          <a:p>
            <a:pPr marL="571500" indent="-457200">
              <a:buFont typeface="+mj-lt"/>
              <a:buAutoNum type="arabicPeriod"/>
            </a:pPr>
            <a:endParaRPr lang="it-IT" dirty="0"/>
          </a:p>
          <a:p>
            <a:pPr marL="114300" indent="0">
              <a:buNone/>
            </a:pPr>
            <a:endParaRPr lang="it-IT" dirty="0"/>
          </a:p>
          <a:p>
            <a:pPr marL="571500" indent="-457200">
              <a:buFont typeface="+mj-lt"/>
              <a:buAutoNum type="arabicPeriod"/>
            </a:pPr>
            <a:r>
              <a:rPr lang="it-IT" b="1" dirty="0"/>
              <a:t>REFIT OF THE ECODESIGN DIRECTIVE </a:t>
            </a:r>
            <a:r>
              <a:rPr lang="it-IT" dirty="0"/>
              <a:t>(</a:t>
            </a:r>
            <a:r>
              <a:rPr lang="it-IT" dirty="0" err="1"/>
              <a:t>Avoiding</a:t>
            </a:r>
            <a:r>
              <a:rPr lang="it-IT" dirty="0"/>
              <a:t> </a:t>
            </a:r>
            <a:r>
              <a:rPr lang="it-IT" dirty="0" err="1"/>
              <a:t>programmed</a:t>
            </a:r>
            <a:r>
              <a:rPr lang="it-IT" dirty="0"/>
              <a:t> </a:t>
            </a:r>
            <a:r>
              <a:rPr lang="it-IT" dirty="0" err="1"/>
              <a:t>obsolescence</a:t>
            </a:r>
            <a:r>
              <a:rPr lang="it-IT" dirty="0"/>
              <a:t>; </a:t>
            </a:r>
            <a:r>
              <a:rPr lang="it-IT" dirty="0" err="1"/>
              <a:t>Priority</a:t>
            </a:r>
            <a:r>
              <a:rPr lang="it-IT" dirty="0"/>
              <a:t> of </a:t>
            </a:r>
            <a:r>
              <a:rPr lang="it-IT" dirty="0" err="1"/>
              <a:t>repair</a:t>
            </a:r>
            <a:r>
              <a:rPr lang="it-IT" dirty="0"/>
              <a:t> over </a:t>
            </a:r>
            <a:r>
              <a:rPr lang="it-IT" dirty="0" err="1"/>
              <a:t>replacement</a:t>
            </a:r>
            <a:r>
              <a:rPr lang="it-IT" dirty="0"/>
              <a:t>)</a:t>
            </a:r>
          </a:p>
          <a:p>
            <a:pPr marL="571500" indent="-457200">
              <a:buFont typeface="+mj-lt"/>
              <a:buAutoNum type="arabicPeriod"/>
            </a:pPr>
            <a:endParaRPr lang="it-IT" dirty="0"/>
          </a:p>
          <a:p>
            <a:pPr marL="571500" indent="-457200">
              <a:buFont typeface="+mj-lt"/>
              <a:buAutoNum type="arabicPeriod"/>
            </a:pPr>
            <a:endParaRPr lang="it-IT" dirty="0"/>
          </a:p>
          <a:p>
            <a:pPr marL="571500" indent="-457200">
              <a:buFont typeface="+mj-lt"/>
              <a:buAutoNum type="arabicPeriod"/>
            </a:pPr>
            <a:endParaRPr lang="it-IT" dirty="0"/>
          </a:p>
          <a:p>
            <a:pPr marL="571500" indent="-457200">
              <a:buFont typeface="+mj-lt"/>
              <a:buAutoNum type="arabicPeriod"/>
            </a:pPr>
            <a:endParaRPr lang="it-IT" dirty="0"/>
          </a:p>
          <a:p>
            <a:pPr marL="571500" indent="-457200">
              <a:buFont typeface="+mj-lt"/>
              <a:buAutoNum type="arabicPeriod"/>
            </a:pPr>
            <a:endParaRPr lang="it-IT" dirty="0"/>
          </a:p>
          <a:p>
            <a:pPr marL="571500" indent="-457200">
              <a:buFont typeface="+mj-lt"/>
              <a:buAutoNum type="arabicPeriod"/>
            </a:pPr>
            <a:endParaRPr lang="it-IT" dirty="0"/>
          </a:p>
        </p:txBody>
      </p:sp>
    </p:spTree>
    <p:extLst>
      <p:ext uri="{BB962C8B-B14F-4D97-AF65-F5344CB8AC3E}">
        <p14:creationId xmlns:p14="http://schemas.microsoft.com/office/powerpoint/2010/main" val="38847906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Waste Law </a:t>
            </a:r>
            <a:br>
              <a:rPr lang="it-IT" dirty="0"/>
            </a:br>
            <a:r>
              <a:rPr lang="it-IT" dirty="0"/>
              <a:t>and </a:t>
            </a:r>
            <a:r>
              <a:rPr lang="it-IT" dirty="0" err="1"/>
              <a:t>Ecodesign</a:t>
            </a:r>
            <a:r>
              <a:rPr lang="it-IT" dirty="0"/>
              <a:t> Directive</a:t>
            </a:r>
          </a:p>
        </p:txBody>
      </p:sp>
      <p:sp>
        <p:nvSpPr>
          <p:cNvPr id="3" name="Segnaposto contenuto 2"/>
          <p:cNvSpPr>
            <a:spLocks noGrp="1"/>
          </p:cNvSpPr>
          <p:nvPr>
            <p:ph idx="1"/>
          </p:nvPr>
        </p:nvSpPr>
        <p:spPr/>
        <p:txBody>
          <a:bodyPr>
            <a:normAutofit/>
          </a:bodyPr>
          <a:lstStyle/>
          <a:p>
            <a:pPr marL="571500" indent="-457200">
              <a:buFont typeface="+mj-lt"/>
              <a:buAutoNum type="arabicPeriod" startAt="3"/>
            </a:pPr>
            <a:r>
              <a:rPr lang="it-IT" b="1" dirty="0"/>
              <a:t>REFIT OF THE BUILDING SECTOR LAW: The focus </a:t>
            </a:r>
            <a:r>
              <a:rPr lang="it-IT" b="1" dirty="0" err="1"/>
              <a:t>should</a:t>
            </a:r>
            <a:r>
              <a:rPr lang="it-IT" b="1" dirty="0"/>
              <a:t> </a:t>
            </a:r>
            <a:r>
              <a:rPr lang="it-IT" b="1" dirty="0" err="1"/>
              <a:t>change</a:t>
            </a:r>
            <a:r>
              <a:rPr lang="it-IT" b="1" dirty="0"/>
              <a:t> </a:t>
            </a:r>
            <a:r>
              <a:rPr lang="it-IT" dirty="0"/>
              <a:t>from the </a:t>
            </a:r>
            <a:r>
              <a:rPr lang="it-IT" dirty="0" err="1"/>
              <a:t>amount</a:t>
            </a:r>
            <a:r>
              <a:rPr lang="it-IT" dirty="0"/>
              <a:t> of </a:t>
            </a:r>
            <a:r>
              <a:rPr lang="it-IT" dirty="0" err="1"/>
              <a:t>materials</a:t>
            </a:r>
            <a:r>
              <a:rPr lang="it-IT" dirty="0"/>
              <a:t> </a:t>
            </a:r>
            <a:r>
              <a:rPr lang="it-IT" dirty="0" err="1"/>
              <a:t>which</a:t>
            </a:r>
            <a:r>
              <a:rPr lang="it-IT" dirty="0"/>
              <a:t> are </a:t>
            </a:r>
            <a:r>
              <a:rPr lang="it-IT" dirty="0" err="1"/>
              <a:t>reused</a:t>
            </a:r>
            <a:r>
              <a:rPr lang="it-IT" dirty="0"/>
              <a:t> and the </a:t>
            </a:r>
            <a:r>
              <a:rPr lang="it-IT" dirty="0" err="1"/>
              <a:t>level</a:t>
            </a:r>
            <a:r>
              <a:rPr lang="it-IT" dirty="0"/>
              <a:t> of </a:t>
            </a:r>
            <a:r>
              <a:rPr lang="it-IT" dirty="0" err="1"/>
              <a:t>that</a:t>
            </a:r>
            <a:r>
              <a:rPr lang="it-IT" dirty="0"/>
              <a:t> </a:t>
            </a:r>
            <a:r>
              <a:rPr lang="it-IT" dirty="0" err="1"/>
              <a:t>recycling</a:t>
            </a:r>
            <a:r>
              <a:rPr lang="it-IT" dirty="0"/>
              <a:t> and </a:t>
            </a:r>
            <a:r>
              <a:rPr lang="it-IT" dirty="0" err="1"/>
              <a:t>reuse</a:t>
            </a:r>
            <a:r>
              <a:rPr lang="it-IT" dirty="0"/>
              <a:t> </a:t>
            </a:r>
            <a:r>
              <a:rPr lang="it-IT" b="1" dirty="0"/>
              <a:t>to </a:t>
            </a:r>
            <a:r>
              <a:rPr lang="it-IT" dirty="0"/>
              <a:t>the </a:t>
            </a:r>
            <a:r>
              <a:rPr lang="it-IT" dirty="0" err="1"/>
              <a:t>very</a:t>
            </a:r>
            <a:r>
              <a:rPr lang="it-IT" dirty="0"/>
              <a:t> first </a:t>
            </a:r>
            <a:r>
              <a:rPr lang="it-IT" dirty="0" err="1"/>
              <a:t>phase</a:t>
            </a:r>
            <a:r>
              <a:rPr lang="it-IT" dirty="0"/>
              <a:t> of the </a:t>
            </a:r>
            <a:r>
              <a:rPr lang="it-IT" dirty="0" err="1"/>
              <a:t>cycle</a:t>
            </a:r>
            <a:r>
              <a:rPr lang="it-IT" dirty="0"/>
              <a:t>: </a:t>
            </a:r>
            <a:r>
              <a:rPr lang="it-IT" b="1" dirty="0"/>
              <a:t>the design </a:t>
            </a:r>
            <a:r>
              <a:rPr lang="it-IT" dirty="0"/>
              <a:t>of the </a:t>
            </a:r>
            <a:r>
              <a:rPr lang="it-IT" dirty="0" err="1"/>
              <a:t>construction</a:t>
            </a:r>
            <a:r>
              <a:rPr lang="it-IT" dirty="0"/>
              <a:t> of </a:t>
            </a:r>
            <a:r>
              <a:rPr lang="it-IT" dirty="0" err="1"/>
              <a:t>products</a:t>
            </a:r>
            <a:r>
              <a:rPr lang="it-IT" dirty="0"/>
              <a:t> and </a:t>
            </a:r>
            <a:r>
              <a:rPr lang="it-IT" dirty="0" err="1"/>
              <a:t>buildings</a:t>
            </a:r>
            <a:endParaRPr lang="it-IT" dirty="0"/>
          </a:p>
          <a:p>
            <a:pPr marL="114300" indent="0">
              <a:buNone/>
            </a:pPr>
            <a:endParaRPr lang="it-IT" dirty="0"/>
          </a:p>
          <a:p>
            <a:pPr marL="114300" lvl="2" indent="0">
              <a:buClr>
                <a:schemeClr val="accent1"/>
              </a:buClr>
              <a:buNone/>
            </a:pPr>
            <a:r>
              <a:rPr lang="it-IT" dirty="0"/>
              <a:t>	</a:t>
            </a:r>
            <a:r>
              <a:rPr lang="it-IT" sz="2200" dirty="0"/>
              <a:t>&gt; the Energy </a:t>
            </a:r>
            <a:r>
              <a:rPr lang="it-IT" sz="2200" dirty="0" err="1"/>
              <a:t>Efficiency</a:t>
            </a:r>
            <a:r>
              <a:rPr lang="it-IT" sz="2200" dirty="0"/>
              <a:t> Directive </a:t>
            </a:r>
            <a:r>
              <a:rPr lang="it-IT" sz="2200" dirty="0" err="1"/>
              <a:t>could</a:t>
            </a:r>
            <a:r>
              <a:rPr lang="it-IT" sz="2200" dirty="0"/>
              <a:t> be </a:t>
            </a:r>
            <a:r>
              <a:rPr lang="it-IT" sz="2200" dirty="0" err="1"/>
              <a:t>broadened</a:t>
            </a:r>
            <a:r>
              <a:rPr lang="it-IT" sz="2200" dirty="0"/>
              <a:t> and 	</a:t>
            </a:r>
            <a:r>
              <a:rPr lang="it-IT" sz="2200" dirty="0" err="1"/>
              <a:t>should</a:t>
            </a:r>
            <a:r>
              <a:rPr lang="it-IT" sz="2200" dirty="0"/>
              <a:t> take </a:t>
            </a:r>
            <a:r>
              <a:rPr lang="it-IT" sz="2200" dirty="0" err="1"/>
              <a:t>into</a:t>
            </a:r>
            <a:r>
              <a:rPr lang="it-IT" sz="2200" dirty="0"/>
              <a:t> account </a:t>
            </a:r>
            <a:r>
              <a:rPr lang="it-IT" sz="2200" dirty="0" err="1"/>
              <a:t>all</a:t>
            </a:r>
            <a:r>
              <a:rPr lang="it-IT" sz="2200" dirty="0"/>
              <a:t> </a:t>
            </a:r>
            <a:r>
              <a:rPr lang="it-IT" sz="2200" dirty="0" err="1"/>
              <a:t>enviromental</a:t>
            </a:r>
            <a:r>
              <a:rPr lang="it-IT" sz="2200" dirty="0"/>
              <a:t> </a:t>
            </a:r>
            <a:r>
              <a:rPr lang="it-IT" sz="2200" dirty="0" err="1"/>
              <a:t>effects</a:t>
            </a:r>
            <a:r>
              <a:rPr lang="it-IT" sz="2200" dirty="0"/>
              <a:t> of </a:t>
            </a:r>
            <a:r>
              <a:rPr lang="it-IT" sz="2200" dirty="0" err="1"/>
              <a:t>buildings</a:t>
            </a:r>
            <a:r>
              <a:rPr lang="it-IT" sz="2200" dirty="0"/>
              <a:t> </a:t>
            </a:r>
          </a:p>
          <a:p>
            <a:pPr marL="114300" lvl="2" indent="0">
              <a:buClr>
                <a:schemeClr val="accent1"/>
              </a:buClr>
              <a:buNone/>
            </a:pPr>
            <a:endParaRPr lang="it-IT" sz="2200" dirty="0"/>
          </a:p>
          <a:p>
            <a:pPr marL="114300" lvl="2" indent="0">
              <a:buClr>
                <a:schemeClr val="accent1"/>
              </a:buClr>
              <a:buNone/>
            </a:pPr>
            <a:r>
              <a:rPr lang="it-IT" sz="2200" dirty="0"/>
              <a:t>	&gt; the Construction </a:t>
            </a:r>
            <a:r>
              <a:rPr lang="it-IT" sz="2200" dirty="0" err="1"/>
              <a:t>Products</a:t>
            </a:r>
            <a:r>
              <a:rPr lang="it-IT" sz="2200" dirty="0"/>
              <a:t> </a:t>
            </a:r>
            <a:r>
              <a:rPr lang="it-IT" sz="2200" dirty="0" err="1"/>
              <a:t>Regulation</a:t>
            </a:r>
            <a:r>
              <a:rPr lang="it-IT" sz="2200" dirty="0"/>
              <a:t>: chance to </a:t>
            </a:r>
            <a:r>
              <a:rPr lang="it-IT" sz="2200" dirty="0" err="1"/>
              <a:t>specify</a:t>
            </a:r>
            <a:r>
              <a:rPr lang="it-IT" sz="2200" dirty="0"/>
              <a:t> 	the </a:t>
            </a:r>
            <a:r>
              <a:rPr lang="it-IT" sz="2200" dirty="0" err="1"/>
              <a:t>criteria</a:t>
            </a:r>
            <a:r>
              <a:rPr lang="it-IT" sz="2200" dirty="0"/>
              <a:t> </a:t>
            </a:r>
            <a:r>
              <a:rPr lang="it-IT" sz="2200" dirty="0" err="1"/>
              <a:t>listed</a:t>
            </a:r>
            <a:r>
              <a:rPr lang="it-IT" sz="2200" dirty="0"/>
              <a:t> in </a:t>
            </a:r>
            <a:r>
              <a:rPr lang="it-IT" sz="2200" dirty="0" err="1"/>
              <a:t>Annex</a:t>
            </a:r>
            <a:r>
              <a:rPr lang="it-IT" sz="2200" dirty="0"/>
              <a:t> I, sub 7 (</a:t>
            </a:r>
            <a:r>
              <a:rPr lang="it-IT" sz="2200" dirty="0" err="1"/>
              <a:t>reuse</a:t>
            </a:r>
            <a:r>
              <a:rPr lang="it-IT" sz="2200" dirty="0"/>
              <a:t> and </a:t>
            </a:r>
          </a:p>
          <a:p>
            <a:pPr marL="114300" lvl="2" indent="0">
              <a:buClr>
                <a:schemeClr val="accent1"/>
              </a:buClr>
              <a:buNone/>
            </a:pPr>
            <a:r>
              <a:rPr lang="it-IT" sz="2200" dirty="0"/>
              <a:t>	</a:t>
            </a:r>
            <a:r>
              <a:rPr lang="it-IT" sz="2200" dirty="0" err="1"/>
              <a:t>recyclability</a:t>
            </a:r>
            <a:r>
              <a:rPr lang="it-IT" sz="2200" dirty="0"/>
              <a:t>; </a:t>
            </a:r>
            <a:r>
              <a:rPr lang="it-IT" sz="2200" dirty="0" err="1"/>
              <a:t>durability</a:t>
            </a:r>
            <a:r>
              <a:rPr lang="it-IT" sz="2200" dirty="0"/>
              <a:t>; use of </a:t>
            </a:r>
            <a:r>
              <a:rPr lang="it-IT" sz="2200" dirty="0" err="1"/>
              <a:t>enviromentally</a:t>
            </a:r>
            <a:r>
              <a:rPr lang="it-IT" sz="2200" dirty="0"/>
              <a:t> </a:t>
            </a:r>
            <a:r>
              <a:rPr lang="it-IT" sz="2200" dirty="0" err="1"/>
              <a:t>compatible</a:t>
            </a:r>
            <a:r>
              <a:rPr lang="it-IT" sz="2200" dirty="0"/>
              <a:t> 	</a:t>
            </a:r>
            <a:r>
              <a:rPr lang="it-IT" sz="2200" dirty="0" err="1"/>
              <a:t>raw</a:t>
            </a:r>
            <a:r>
              <a:rPr lang="it-IT" sz="2200" dirty="0"/>
              <a:t> and </a:t>
            </a:r>
            <a:r>
              <a:rPr lang="it-IT" sz="2200" dirty="0" err="1"/>
              <a:t>secondary</a:t>
            </a:r>
            <a:r>
              <a:rPr lang="it-IT" sz="2200" dirty="0"/>
              <a:t> </a:t>
            </a:r>
            <a:r>
              <a:rPr lang="it-IT" sz="2200" dirty="0" err="1"/>
              <a:t>materials</a:t>
            </a:r>
            <a:r>
              <a:rPr lang="it-IT" sz="2200" dirty="0"/>
              <a:t>) &gt; </a:t>
            </a:r>
            <a:r>
              <a:rPr lang="it-IT" sz="2200" dirty="0" err="1"/>
              <a:t>creation</a:t>
            </a:r>
            <a:r>
              <a:rPr lang="it-IT" sz="2200" dirty="0"/>
              <a:t> of a “building 	</a:t>
            </a:r>
            <a:r>
              <a:rPr lang="it-IT" sz="2200" dirty="0" err="1"/>
              <a:t>passport</a:t>
            </a:r>
            <a:r>
              <a:rPr lang="it-IT" sz="2200" dirty="0"/>
              <a:t>”)</a:t>
            </a:r>
          </a:p>
          <a:p>
            <a:pPr marL="114300" indent="0">
              <a:buNone/>
            </a:pPr>
            <a:endParaRPr lang="it-IT" dirty="0"/>
          </a:p>
          <a:p>
            <a:pPr marL="571500" indent="-457200">
              <a:buFont typeface="+mj-lt"/>
              <a:buAutoNum type="arabicPeriod" startAt="3"/>
            </a:pPr>
            <a:endParaRPr lang="it-IT" dirty="0"/>
          </a:p>
        </p:txBody>
      </p:sp>
    </p:spTree>
    <p:extLst>
      <p:ext uri="{BB962C8B-B14F-4D97-AF65-F5344CB8AC3E}">
        <p14:creationId xmlns:p14="http://schemas.microsoft.com/office/powerpoint/2010/main" val="37448111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Stimulating</a:t>
            </a:r>
            <a:r>
              <a:rPr lang="it-IT" dirty="0"/>
              <a:t> Public </a:t>
            </a:r>
            <a:r>
              <a:rPr lang="it-IT" dirty="0" err="1"/>
              <a:t>Procurement</a:t>
            </a:r>
            <a:r>
              <a:rPr lang="it-IT" dirty="0"/>
              <a:t> Law</a:t>
            </a:r>
          </a:p>
        </p:txBody>
      </p:sp>
      <p:sp>
        <p:nvSpPr>
          <p:cNvPr id="3" name="Segnaposto contenuto 2"/>
          <p:cNvSpPr>
            <a:spLocks noGrp="1"/>
          </p:cNvSpPr>
          <p:nvPr>
            <p:ph idx="1"/>
          </p:nvPr>
        </p:nvSpPr>
        <p:spPr/>
        <p:txBody>
          <a:bodyPr/>
          <a:lstStyle/>
          <a:p>
            <a:endParaRPr lang="it-IT" dirty="0"/>
          </a:p>
          <a:p>
            <a:r>
              <a:rPr lang="it-IT" b="1" dirty="0"/>
              <a:t>STIMULATING GREEN PUBLIC PROCUREMENT LAW:</a:t>
            </a:r>
            <a:r>
              <a:rPr lang="it-IT" dirty="0"/>
              <a:t> Art. 68 PPD, para 1, </a:t>
            </a:r>
            <a:r>
              <a:rPr lang="it-IT" dirty="0" err="1"/>
              <a:t>lett</a:t>
            </a:r>
            <a:r>
              <a:rPr lang="it-IT" dirty="0"/>
              <a:t>. B: </a:t>
            </a:r>
            <a:r>
              <a:rPr lang="it-IT" b="1" dirty="0"/>
              <a:t>end life </a:t>
            </a:r>
            <a:r>
              <a:rPr lang="it-IT" b="1" dirty="0" err="1"/>
              <a:t>costs</a:t>
            </a:r>
            <a:r>
              <a:rPr lang="it-IT" b="1" dirty="0"/>
              <a:t> </a:t>
            </a:r>
            <a:r>
              <a:rPr lang="it-IT" b="1" dirty="0" err="1"/>
              <a:t>belong</a:t>
            </a:r>
            <a:r>
              <a:rPr lang="it-IT" b="1" dirty="0"/>
              <a:t> to the ‘</a:t>
            </a:r>
            <a:r>
              <a:rPr lang="it-IT" b="1" dirty="0" err="1"/>
              <a:t>lifecycle</a:t>
            </a:r>
            <a:r>
              <a:rPr lang="it-IT" b="1" dirty="0"/>
              <a:t> </a:t>
            </a:r>
            <a:r>
              <a:rPr lang="it-IT" b="1" dirty="0" err="1"/>
              <a:t>costing</a:t>
            </a:r>
            <a:r>
              <a:rPr lang="it-IT" b="1" dirty="0"/>
              <a:t>’</a:t>
            </a:r>
            <a:r>
              <a:rPr lang="it-IT" dirty="0"/>
              <a:t>: </a:t>
            </a:r>
            <a:r>
              <a:rPr lang="it-IT" dirty="0" err="1"/>
              <a:t>comprises</a:t>
            </a:r>
            <a:r>
              <a:rPr lang="it-IT" dirty="0"/>
              <a:t> ‘</a:t>
            </a:r>
            <a:r>
              <a:rPr lang="it-IT" dirty="0" err="1"/>
              <a:t>such</a:t>
            </a:r>
            <a:r>
              <a:rPr lang="it-IT" dirty="0"/>
              <a:t> </a:t>
            </a:r>
            <a:r>
              <a:rPr lang="it-IT" dirty="0" err="1"/>
              <a:t>as</a:t>
            </a:r>
            <a:r>
              <a:rPr lang="it-IT" dirty="0"/>
              <a:t> </a:t>
            </a:r>
            <a:r>
              <a:rPr lang="it-IT" dirty="0" err="1"/>
              <a:t>pollution</a:t>
            </a:r>
            <a:r>
              <a:rPr lang="it-IT" dirty="0"/>
              <a:t> </a:t>
            </a:r>
            <a:r>
              <a:rPr lang="it-IT" dirty="0" err="1"/>
              <a:t>caused</a:t>
            </a:r>
            <a:r>
              <a:rPr lang="it-IT" dirty="0"/>
              <a:t> by </a:t>
            </a:r>
            <a:r>
              <a:rPr lang="it-IT" dirty="0" err="1"/>
              <a:t>extraction</a:t>
            </a:r>
            <a:r>
              <a:rPr lang="it-IT" dirty="0"/>
              <a:t> of the </a:t>
            </a:r>
            <a:r>
              <a:rPr lang="it-IT" dirty="0" err="1"/>
              <a:t>raw</a:t>
            </a:r>
            <a:r>
              <a:rPr lang="it-IT" dirty="0"/>
              <a:t> </a:t>
            </a:r>
            <a:r>
              <a:rPr lang="it-IT" dirty="0" err="1"/>
              <a:t>materials</a:t>
            </a:r>
            <a:r>
              <a:rPr lang="it-IT" dirty="0"/>
              <a:t> </a:t>
            </a:r>
            <a:r>
              <a:rPr lang="it-IT" dirty="0" err="1"/>
              <a:t>used</a:t>
            </a:r>
            <a:r>
              <a:rPr lang="it-IT" dirty="0"/>
              <a:t> in the </a:t>
            </a:r>
            <a:r>
              <a:rPr lang="it-IT" dirty="0" err="1"/>
              <a:t>product</a:t>
            </a:r>
            <a:r>
              <a:rPr lang="it-IT" dirty="0"/>
              <a:t>’</a:t>
            </a:r>
          </a:p>
          <a:p>
            <a:endParaRPr lang="it-IT" dirty="0"/>
          </a:p>
          <a:p>
            <a:pPr lvl="1"/>
            <a:r>
              <a:rPr lang="it-IT" sz="2200" dirty="0"/>
              <a:t>&gt; </a:t>
            </a:r>
            <a:r>
              <a:rPr lang="it-IT" sz="2200" dirty="0" err="1"/>
              <a:t>It</a:t>
            </a:r>
            <a:r>
              <a:rPr lang="it-IT" sz="2200" dirty="0"/>
              <a:t> </a:t>
            </a:r>
            <a:r>
              <a:rPr lang="it-IT" sz="2200" dirty="0" err="1"/>
              <a:t>is</a:t>
            </a:r>
            <a:r>
              <a:rPr lang="it-IT" sz="2200" dirty="0"/>
              <a:t> </a:t>
            </a:r>
            <a:r>
              <a:rPr lang="it-IT" sz="2200" dirty="0" err="1"/>
              <a:t>now</a:t>
            </a:r>
            <a:r>
              <a:rPr lang="it-IT" sz="2200" dirty="0"/>
              <a:t> </a:t>
            </a:r>
            <a:r>
              <a:rPr lang="it-IT" sz="2200" dirty="0" err="1"/>
              <a:t>possible</a:t>
            </a:r>
            <a:r>
              <a:rPr lang="it-IT" sz="2200" dirty="0"/>
              <a:t> to </a:t>
            </a:r>
            <a:r>
              <a:rPr lang="it-IT" sz="2200" b="1" dirty="0"/>
              <a:t>take </a:t>
            </a:r>
            <a:r>
              <a:rPr lang="it-IT" sz="2200" b="1" dirty="0" err="1"/>
              <a:t>all</a:t>
            </a:r>
            <a:r>
              <a:rPr lang="it-IT" sz="2200" b="1" dirty="0"/>
              <a:t> </a:t>
            </a:r>
            <a:r>
              <a:rPr lang="it-IT" sz="2200" b="1" dirty="0" err="1"/>
              <a:t>enviromental</a:t>
            </a:r>
            <a:r>
              <a:rPr lang="it-IT" sz="2200" b="1" dirty="0"/>
              <a:t> </a:t>
            </a:r>
            <a:r>
              <a:rPr lang="it-IT" sz="2200" b="1" dirty="0" err="1"/>
              <a:t>costs</a:t>
            </a:r>
            <a:r>
              <a:rPr lang="it-IT" sz="2200" b="1" dirty="0"/>
              <a:t> of </a:t>
            </a:r>
            <a:r>
              <a:rPr lang="it-IT" sz="2200" b="1" dirty="0" err="1"/>
              <a:t>products</a:t>
            </a:r>
            <a:r>
              <a:rPr lang="it-IT" sz="2200" b="1" dirty="0"/>
              <a:t> or </a:t>
            </a:r>
            <a:r>
              <a:rPr lang="it-IT" sz="2200" b="1" dirty="0" err="1"/>
              <a:t>services</a:t>
            </a:r>
            <a:r>
              <a:rPr lang="it-IT" sz="2200" b="1" dirty="0"/>
              <a:t> </a:t>
            </a:r>
            <a:r>
              <a:rPr lang="it-IT" sz="2200" b="1" dirty="0" err="1"/>
              <a:t>into</a:t>
            </a:r>
            <a:r>
              <a:rPr lang="it-IT" sz="2200" b="1" dirty="0"/>
              <a:t> account </a:t>
            </a:r>
            <a:r>
              <a:rPr lang="it-IT" sz="2200" b="1" dirty="0" err="1"/>
              <a:t>when</a:t>
            </a:r>
            <a:r>
              <a:rPr lang="it-IT" sz="2200" b="1" dirty="0"/>
              <a:t> </a:t>
            </a:r>
            <a:r>
              <a:rPr lang="it-IT" sz="2200" b="1" dirty="0" err="1"/>
              <a:t>awarding</a:t>
            </a:r>
            <a:r>
              <a:rPr lang="it-IT" sz="2200" b="1" dirty="0"/>
              <a:t> a </a:t>
            </a:r>
            <a:r>
              <a:rPr lang="it-IT" sz="2200" b="1" dirty="0" err="1"/>
              <a:t>contract</a:t>
            </a:r>
            <a:r>
              <a:rPr lang="it-IT" sz="2200" dirty="0"/>
              <a:t>, </a:t>
            </a:r>
            <a:r>
              <a:rPr lang="it-IT" sz="2200" dirty="0" err="1"/>
              <a:t>including</a:t>
            </a:r>
            <a:r>
              <a:rPr lang="it-IT" sz="2200" dirty="0"/>
              <a:t> (</a:t>
            </a:r>
            <a:r>
              <a:rPr lang="it-IT" sz="2200" dirty="0" err="1"/>
              <a:t>raw</a:t>
            </a:r>
            <a:r>
              <a:rPr lang="it-IT" sz="2200" dirty="0"/>
              <a:t>) </a:t>
            </a:r>
            <a:r>
              <a:rPr lang="it-IT" sz="2200" dirty="0" err="1"/>
              <a:t>material</a:t>
            </a:r>
            <a:r>
              <a:rPr lang="it-IT" sz="2200" dirty="0"/>
              <a:t> </a:t>
            </a:r>
            <a:r>
              <a:rPr lang="it-IT" sz="2200" dirty="0" err="1"/>
              <a:t>efficiency</a:t>
            </a:r>
            <a:r>
              <a:rPr lang="it-IT" sz="2200" dirty="0"/>
              <a:t> and use of </a:t>
            </a:r>
            <a:r>
              <a:rPr lang="it-IT" sz="2200" dirty="0" err="1"/>
              <a:t>secondary</a:t>
            </a:r>
            <a:r>
              <a:rPr lang="it-IT" sz="2200" dirty="0"/>
              <a:t> </a:t>
            </a:r>
            <a:r>
              <a:rPr lang="it-IT" sz="2200" dirty="0" err="1"/>
              <a:t>materials</a:t>
            </a:r>
            <a:endParaRPr lang="it-IT" sz="2200" dirty="0"/>
          </a:p>
          <a:p>
            <a:pPr lvl="1"/>
            <a:endParaRPr lang="it-IT" sz="2200" dirty="0"/>
          </a:p>
          <a:p>
            <a:pPr lvl="1"/>
            <a:r>
              <a:rPr lang="it-IT" sz="2200" dirty="0"/>
              <a:t>&gt; </a:t>
            </a:r>
            <a:r>
              <a:rPr lang="it-IT" sz="2200" dirty="0" err="1"/>
              <a:t>possible</a:t>
            </a:r>
            <a:r>
              <a:rPr lang="it-IT" sz="2200" dirty="0"/>
              <a:t> to set the </a:t>
            </a:r>
            <a:r>
              <a:rPr lang="it-IT" sz="2200" dirty="0" err="1"/>
              <a:t>accent</a:t>
            </a:r>
            <a:r>
              <a:rPr lang="it-IT" sz="2200" dirty="0"/>
              <a:t> on </a:t>
            </a:r>
            <a:r>
              <a:rPr lang="it-IT" sz="2200" dirty="0" err="1"/>
              <a:t>circularity</a:t>
            </a:r>
            <a:endParaRPr lang="it-IT" sz="2200" dirty="0"/>
          </a:p>
          <a:p>
            <a:endParaRPr lang="it-IT" dirty="0"/>
          </a:p>
          <a:p>
            <a:endParaRPr lang="it-IT" dirty="0"/>
          </a:p>
        </p:txBody>
      </p:sp>
    </p:spTree>
    <p:extLst>
      <p:ext uri="{BB962C8B-B14F-4D97-AF65-F5344CB8AC3E}">
        <p14:creationId xmlns:p14="http://schemas.microsoft.com/office/powerpoint/2010/main" val="41260313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New </a:t>
            </a:r>
            <a:r>
              <a:rPr lang="it-IT" dirty="0" err="1"/>
              <a:t>Circular</a:t>
            </a:r>
            <a:r>
              <a:rPr lang="it-IT" dirty="0"/>
              <a:t> Economy </a:t>
            </a:r>
            <a:r>
              <a:rPr lang="it-IT" dirty="0" err="1"/>
              <a:t>Strategy</a:t>
            </a:r>
            <a:r>
              <a:rPr lang="it-IT" dirty="0"/>
              <a:t> 2020</a:t>
            </a:r>
          </a:p>
        </p:txBody>
      </p:sp>
      <p:sp>
        <p:nvSpPr>
          <p:cNvPr id="3" name="Segnaposto contenuto 2"/>
          <p:cNvSpPr>
            <a:spLocks noGrp="1"/>
          </p:cNvSpPr>
          <p:nvPr>
            <p:ph idx="1"/>
          </p:nvPr>
        </p:nvSpPr>
        <p:spPr/>
        <p:txBody>
          <a:bodyPr/>
          <a:lstStyle/>
          <a:p>
            <a:endParaRPr lang="it-IT" dirty="0"/>
          </a:p>
          <a:p>
            <a:r>
              <a:rPr lang="it-IT" dirty="0" err="1"/>
              <a:t>Brussels</a:t>
            </a:r>
            <a:r>
              <a:rPr lang="it-IT" dirty="0"/>
              <a:t>, 11 March – COM(2020) 98 </a:t>
            </a:r>
            <a:r>
              <a:rPr lang="it-IT" dirty="0" err="1"/>
              <a:t>final</a:t>
            </a:r>
            <a:endParaRPr lang="it-IT" dirty="0"/>
          </a:p>
          <a:p>
            <a:r>
              <a:rPr lang="it-IT" dirty="0" err="1"/>
              <a:t>Communication</a:t>
            </a:r>
            <a:r>
              <a:rPr lang="it-IT" dirty="0"/>
              <a:t> from the </a:t>
            </a:r>
            <a:r>
              <a:rPr lang="it-IT" dirty="0" err="1"/>
              <a:t>Commission</a:t>
            </a:r>
            <a:r>
              <a:rPr lang="it-IT" dirty="0"/>
              <a:t> to the </a:t>
            </a:r>
            <a:r>
              <a:rPr lang="it-IT" dirty="0" err="1"/>
              <a:t>European</a:t>
            </a:r>
            <a:r>
              <a:rPr lang="it-IT" dirty="0"/>
              <a:t> </a:t>
            </a:r>
            <a:r>
              <a:rPr lang="it-IT" dirty="0" err="1"/>
              <a:t>Parliament</a:t>
            </a:r>
            <a:r>
              <a:rPr lang="it-IT" dirty="0"/>
              <a:t>, the </a:t>
            </a:r>
            <a:r>
              <a:rPr lang="it-IT" dirty="0" err="1"/>
              <a:t>Council</a:t>
            </a:r>
            <a:r>
              <a:rPr lang="it-IT" dirty="0"/>
              <a:t>, the </a:t>
            </a:r>
            <a:r>
              <a:rPr lang="it-IT" dirty="0" err="1"/>
              <a:t>European</a:t>
            </a:r>
            <a:r>
              <a:rPr lang="it-IT" dirty="0"/>
              <a:t> </a:t>
            </a:r>
            <a:r>
              <a:rPr lang="it-IT" dirty="0" err="1"/>
              <a:t>Economic</a:t>
            </a:r>
            <a:r>
              <a:rPr lang="it-IT" dirty="0"/>
              <a:t> and Social </a:t>
            </a:r>
            <a:r>
              <a:rPr lang="it-IT" dirty="0" err="1"/>
              <a:t>Committee</a:t>
            </a:r>
            <a:r>
              <a:rPr lang="it-IT" dirty="0"/>
              <a:t> and the </a:t>
            </a:r>
            <a:r>
              <a:rPr lang="it-IT" dirty="0" err="1"/>
              <a:t>Committee</a:t>
            </a:r>
            <a:r>
              <a:rPr lang="it-IT" dirty="0"/>
              <a:t> of the </a:t>
            </a:r>
            <a:r>
              <a:rPr lang="it-IT" dirty="0" err="1"/>
              <a:t>Regions</a:t>
            </a:r>
            <a:endParaRPr lang="it-IT" dirty="0"/>
          </a:p>
          <a:p>
            <a:endParaRPr lang="it-IT" dirty="0"/>
          </a:p>
          <a:p>
            <a:pPr lvl="1"/>
            <a:r>
              <a:rPr lang="it-IT" sz="3200" b="1" dirty="0"/>
              <a:t>A new </a:t>
            </a:r>
            <a:r>
              <a:rPr lang="it-IT" sz="3200" b="1" dirty="0" err="1"/>
              <a:t>Circular</a:t>
            </a:r>
            <a:r>
              <a:rPr lang="it-IT" sz="3200" b="1" dirty="0"/>
              <a:t> Economy Action Plan for a </a:t>
            </a:r>
            <a:r>
              <a:rPr lang="it-IT" sz="3200" b="1" dirty="0" err="1"/>
              <a:t>Cleaner</a:t>
            </a:r>
            <a:r>
              <a:rPr lang="it-IT" sz="3200" b="1" dirty="0"/>
              <a:t> and more Competitive Europe</a:t>
            </a:r>
          </a:p>
        </p:txBody>
      </p:sp>
    </p:spTree>
    <p:extLst>
      <p:ext uri="{BB962C8B-B14F-4D97-AF65-F5344CB8AC3E}">
        <p14:creationId xmlns:p14="http://schemas.microsoft.com/office/powerpoint/2010/main" val="10330108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New </a:t>
            </a:r>
            <a:r>
              <a:rPr lang="it-IT" dirty="0" err="1"/>
              <a:t>Circular</a:t>
            </a:r>
            <a:r>
              <a:rPr lang="it-IT" dirty="0"/>
              <a:t> Economy </a:t>
            </a:r>
            <a:r>
              <a:rPr lang="it-IT" dirty="0" err="1"/>
              <a:t>Strategy</a:t>
            </a:r>
            <a:r>
              <a:rPr lang="it-IT" dirty="0"/>
              <a:t> 2020</a:t>
            </a:r>
          </a:p>
        </p:txBody>
      </p:sp>
      <p:sp>
        <p:nvSpPr>
          <p:cNvPr id="3" name="Segnaposto contenuto 2"/>
          <p:cNvSpPr>
            <a:spLocks noGrp="1"/>
          </p:cNvSpPr>
          <p:nvPr>
            <p:ph idx="1"/>
          </p:nvPr>
        </p:nvSpPr>
        <p:spPr/>
        <p:txBody>
          <a:bodyPr/>
          <a:lstStyle/>
          <a:p>
            <a:endParaRPr lang="it-IT" dirty="0"/>
          </a:p>
          <a:p>
            <a:r>
              <a:rPr lang="it-IT" dirty="0" err="1"/>
              <a:t>Brussels</a:t>
            </a:r>
            <a:r>
              <a:rPr lang="it-IT" dirty="0"/>
              <a:t>, 11 March – COM(2020) 98 </a:t>
            </a:r>
            <a:r>
              <a:rPr lang="it-IT" dirty="0" err="1"/>
              <a:t>final</a:t>
            </a:r>
            <a:endParaRPr lang="it-IT" dirty="0"/>
          </a:p>
          <a:p>
            <a:r>
              <a:rPr lang="it-IT" dirty="0" err="1"/>
              <a:t>Communication</a:t>
            </a:r>
            <a:r>
              <a:rPr lang="it-IT" dirty="0"/>
              <a:t> from the </a:t>
            </a:r>
            <a:r>
              <a:rPr lang="it-IT" dirty="0" err="1"/>
              <a:t>Commission</a:t>
            </a:r>
            <a:r>
              <a:rPr lang="it-IT" dirty="0"/>
              <a:t> to the </a:t>
            </a:r>
            <a:r>
              <a:rPr lang="it-IT" dirty="0" err="1"/>
              <a:t>European</a:t>
            </a:r>
            <a:r>
              <a:rPr lang="it-IT" dirty="0"/>
              <a:t> </a:t>
            </a:r>
            <a:r>
              <a:rPr lang="it-IT" dirty="0" err="1"/>
              <a:t>Parliament</a:t>
            </a:r>
            <a:r>
              <a:rPr lang="it-IT" dirty="0"/>
              <a:t>, the </a:t>
            </a:r>
            <a:r>
              <a:rPr lang="it-IT" dirty="0" err="1"/>
              <a:t>Council</a:t>
            </a:r>
            <a:r>
              <a:rPr lang="it-IT" dirty="0"/>
              <a:t>, the </a:t>
            </a:r>
            <a:r>
              <a:rPr lang="it-IT" dirty="0" err="1"/>
              <a:t>European</a:t>
            </a:r>
            <a:r>
              <a:rPr lang="it-IT" dirty="0"/>
              <a:t> </a:t>
            </a:r>
            <a:r>
              <a:rPr lang="it-IT" dirty="0" err="1"/>
              <a:t>Economic</a:t>
            </a:r>
            <a:r>
              <a:rPr lang="it-IT" dirty="0"/>
              <a:t> and Social </a:t>
            </a:r>
            <a:r>
              <a:rPr lang="it-IT" dirty="0" err="1"/>
              <a:t>Committee</a:t>
            </a:r>
            <a:r>
              <a:rPr lang="it-IT" dirty="0"/>
              <a:t> and the </a:t>
            </a:r>
            <a:r>
              <a:rPr lang="it-IT" dirty="0" err="1"/>
              <a:t>Committee</a:t>
            </a:r>
            <a:r>
              <a:rPr lang="it-IT" dirty="0"/>
              <a:t> of the </a:t>
            </a:r>
            <a:r>
              <a:rPr lang="it-IT" dirty="0" err="1"/>
              <a:t>Regions</a:t>
            </a:r>
            <a:endParaRPr lang="it-IT" dirty="0"/>
          </a:p>
          <a:p>
            <a:endParaRPr lang="it-IT" dirty="0"/>
          </a:p>
          <a:p>
            <a:pPr lvl="1"/>
            <a:r>
              <a:rPr lang="it-IT" sz="3200" b="1" dirty="0"/>
              <a:t>A new </a:t>
            </a:r>
            <a:r>
              <a:rPr lang="it-IT" sz="3200" b="1" dirty="0" err="1"/>
              <a:t>Circular</a:t>
            </a:r>
            <a:r>
              <a:rPr lang="it-IT" sz="3200" b="1" dirty="0"/>
              <a:t> Economy Action Plan for a </a:t>
            </a:r>
            <a:r>
              <a:rPr lang="it-IT" sz="3200" b="1" dirty="0" err="1"/>
              <a:t>Cleaner</a:t>
            </a:r>
            <a:r>
              <a:rPr lang="it-IT" sz="3200" b="1" dirty="0"/>
              <a:t> and more Competitive Europe</a:t>
            </a:r>
          </a:p>
        </p:txBody>
      </p:sp>
      <p:sp>
        <p:nvSpPr>
          <p:cNvPr id="4" name="CasellaDiTesto 3"/>
          <p:cNvSpPr txBox="1"/>
          <p:nvPr/>
        </p:nvSpPr>
        <p:spPr>
          <a:xfrm>
            <a:off x="1926399" y="2957559"/>
            <a:ext cx="184666" cy="369332"/>
          </a:xfrm>
          <a:prstGeom prst="rect">
            <a:avLst/>
          </a:prstGeom>
          <a:noFill/>
        </p:spPr>
        <p:txBody>
          <a:bodyPr wrap="none" rtlCol="0">
            <a:spAutoFit/>
          </a:bodyPr>
          <a:lstStyle/>
          <a:p>
            <a:endParaRPr lang="it-IT" dirty="0"/>
          </a:p>
        </p:txBody>
      </p:sp>
    </p:spTree>
    <p:extLst>
      <p:ext uri="{BB962C8B-B14F-4D97-AF65-F5344CB8AC3E}">
        <p14:creationId xmlns:p14="http://schemas.microsoft.com/office/powerpoint/2010/main" val="2358634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New </a:t>
            </a:r>
            <a:r>
              <a:rPr lang="it-IT" dirty="0" err="1"/>
              <a:t>Circular</a:t>
            </a:r>
            <a:r>
              <a:rPr lang="it-IT" dirty="0"/>
              <a:t> Economy </a:t>
            </a:r>
            <a:r>
              <a:rPr lang="it-IT" dirty="0" err="1"/>
              <a:t>Strategy</a:t>
            </a:r>
            <a:r>
              <a:rPr lang="it-IT" dirty="0"/>
              <a:t> 2020</a:t>
            </a:r>
          </a:p>
        </p:txBody>
      </p:sp>
      <p:sp>
        <p:nvSpPr>
          <p:cNvPr id="3" name="Segnaposto contenuto 2"/>
          <p:cNvSpPr>
            <a:spLocks noGrp="1"/>
          </p:cNvSpPr>
          <p:nvPr>
            <p:ph idx="1"/>
          </p:nvPr>
        </p:nvSpPr>
        <p:spPr/>
        <p:txBody>
          <a:bodyPr>
            <a:normAutofit fontScale="92500" lnSpcReduction="10000"/>
          </a:bodyPr>
          <a:lstStyle/>
          <a:p>
            <a:r>
              <a:rPr lang="en-GB" b="1" cap="all" dirty="0"/>
              <a:t> </a:t>
            </a:r>
            <a:endParaRPr lang="it-IT" b="1" cap="all" dirty="0"/>
          </a:p>
          <a:p>
            <a:r>
              <a:rPr lang="en-GB" u="sng" cap="all" dirty="0">
                <a:hlinkClick r:id="rId2" action="ppaction://hlinkfile"/>
              </a:rPr>
              <a:t>1.</a:t>
            </a:r>
            <a:r>
              <a:rPr lang="fr-BE" cap="all" dirty="0">
                <a:hlinkClick r:id="rId2" action="ppaction://hlinkfile"/>
              </a:rPr>
              <a:t>	</a:t>
            </a:r>
            <a:r>
              <a:rPr lang="en-GB" u="sng" cap="all" dirty="0">
                <a:hlinkClick r:id="rId2" action="ppaction://hlinkfile"/>
              </a:rPr>
              <a:t>INTRODUCTION</a:t>
            </a:r>
            <a:r>
              <a:rPr lang="en-GB" cap="all" dirty="0">
                <a:hlinkClick r:id="rId2" action="ppaction://hlinkfile"/>
              </a:rPr>
              <a:t>	2</a:t>
            </a:r>
            <a:endParaRPr lang="it-IT" cap="all" dirty="0"/>
          </a:p>
          <a:p>
            <a:r>
              <a:rPr lang="en-GB" u="sng" cap="all" dirty="0">
                <a:hlinkClick r:id="rId3" action="ppaction://hlinkfile"/>
              </a:rPr>
              <a:t>2.</a:t>
            </a:r>
            <a:r>
              <a:rPr lang="fr-BE" cap="all" dirty="0">
                <a:hlinkClick r:id="rId3" action="ppaction://hlinkfile"/>
              </a:rPr>
              <a:t>	</a:t>
            </a:r>
            <a:r>
              <a:rPr lang="en-GB" u="sng" cap="all" dirty="0">
                <a:hlinkClick r:id="rId3" action="ppaction://hlinkfile"/>
              </a:rPr>
              <a:t>A Sustainable Product Policy Framework</a:t>
            </a:r>
            <a:r>
              <a:rPr lang="en-GB" cap="all" dirty="0">
                <a:hlinkClick r:id="rId3" action="ppaction://hlinkfile"/>
              </a:rPr>
              <a:t>	3</a:t>
            </a:r>
            <a:endParaRPr lang="it-IT" cap="all" dirty="0"/>
          </a:p>
          <a:p>
            <a:r>
              <a:rPr lang="en-GB" u="sng" dirty="0">
                <a:hlinkClick r:id="rId4" action="ppaction://hlinkfile"/>
              </a:rPr>
              <a:t>2.1.</a:t>
            </a:r>
            <a:r>
              <a:rPr lang="fr-BE" dirty="0">
                <a:hlinkClick r:id="rId4" action="ppaction://hlinkfile"/>
              </a:rPr>
              <a:t>	</a:t>
            </a:r>
            <a:r>
              <a:rPr lang="en-GB" u="sng" dirty="0">
                <a:hlinkClick r:id="rId4" action="ppaction://hlinkfile"/>
              </a:rPr>
              <a:t>Designing sustainable products</a:t>
            </a:r>
            <a:r>
              <a:rPr lang="en-GB" dirty="0">
                <a:hlinkClick r:id="rId4" action="ppaction://hlinkfile"/>
              </a:rPr>
              <a:t>	3</a:t>
            </a:r>
            <a:endParaRPr lang="it-IT" dirty="0"/>
          </a:p>
          <a:p>
            <a:r>
              <a:rPr lang="en-GB" u="sng" dirty="0">
                <a:hlinkClick r:id="rId5" action="ppaction://hlinkfile"/>
              </a:rPr>
              <a:t>2.2.</a:t>
            </a:r>
            <a:r>
              <a:rPr lang="fr-BE" dirty="0">
                <a:hlinkClick r:id="rId5" action="ppaction://hlinkfile"/>
              </a:rPr>
              <a:t>	</a:t>
            </a:r>
            <a:r>
              <a:rPr lang="en-GB" u="sng" dirty="0">
                <a:hlinkClick r:id="rId5" action="ppaction://hlinkfile"/>
              </a:rPr>
              <a:t>Empowering consumers and public buyers</a:t>
            </a:r>
            <a:r>
              <a:rPr lang="en-GB" dirty="0">
                <a:hlinkClick r:id="rId5" action="ppaction://hlinkfile"/>
              </a:rPr>
              <a:t>	5</a:t>
            </a:r>
            <a:endParaRPr lang="it-IT" dirty="0"/>
          </a:p>
          <a:p>
            <a:r>
              <a:rPr lang="en-GB" u="sng" dirty="0">
                <a:hlinkClick r:id="rId6" action="ppaction://hlinkfile"/>
              </a:rPr>
              <a:t>2.3.</a:t>
            </a:r>
            <a:r>
              <a:rPr lang="fr-BE" dirty="0">
                <a:hlinkClick r:id="rId6" action="ppaction://hlinkfile"/>
              </a:rPr>
              <a:t>	</a:t>
            </a:r>
            <a:r>
              <a:rPr lang="en-GB" u="sng" dirty="0">
                <a:hlinkClick r:id="rId6" action="ppaction://hlinkfile"/>
              </a:rPr>
              <a:t>Circularity in production processes</a:t>
            </a:r>
            <a:r>
              <a:rPr lang="en-GB" dirty="0">
                <a:hlinkClick r:id="rId6" action="ppaction://hlinkfile"/>
              </a:rPr>
              <a:t>	6</a:t>
            </a:r>
            <a:endParaRPr lang="it-IT" dirty="0"/>
          </a:p>
          <a:p>
            <a:r>
              <a:rPr lang="en-GB" u="sng" cap="all" dirty="0">
                <a:hlinkClick r:id="rId7" action="ppaction://hlinkfile"/>
              </a:rPr>
              <a:t>3.</a:t>
            </a:r>
            <a:r>
              <a:rPr lang="fr-BE" cap="all" dirty="0">
                <a:hlinkClick r:id="rId7" action="ppaction://hlinkfile"/>
              </a:rPr>
              <a:t>	</a:t>
            </a:r>
            <a:r>
              <a:rPr lang="en-GB" u="sng" cap="all" dirty="0">
                <a:hlinkClick r:id="rId7" action="ppaction://hlinkfile"/>
              </a:rPr>
              <a:t>Key Product Value Chains</a:t>
            </a:r>
            <a:r>
              <a:rPr lang="en-GB" cap="all" dirty="0">
                <a:hlinkClick r:id="rId7" action="ppaction://hlinkfile"/>
              </a:rPr>
              <a:t>	6</a:t>
            </a:r>
            <a:endParaRPr lang="it-IT" cap="all" dirty="0"/>
          </a:p>
          <a:p>
            <a:r>
              <a:rPr lang="en-GB" u="sng" dirty="0">
                <a:hlinkClick r:id="rId8" action="ppaction://hlinkfile"/>
              </a:rPr>
              <a:t>3.1.</a:t>
            </a:r>
            <a:r>
              <a:rPr lang="fr-BE" dirty="0">
                <a:hlinkClick r:id="rId8" action="ppaction://hlinkfile"/>
              </a:rPr>
              <a:t>	</a:t>
            </a:r>
            <a:r>
              <a:rPr lang="en-GB" u="sng" dirty="0">
                <a:hlinkClick r:id="rId8" action="ppaction://hlinkfile"/>
              </a:rPr>
              <a:t>Electronics and ICT</a:t>
            </a:r>
            <a:r>
              <a:rPr lang="en-GB" dirty="0">
                <a:hlinkClick r:id="rId8" action="ppaction://hlinkfile"/>
              </a:rPr>
              <a:t>	7</a:t>
            </a:r>
            <a:endParaRPr lang="it-IT" dirty="0"/>
          </a:p>
          <a:p>
            <a:r>
              <a:rPr lang="en-GB" u="sng" dirty="0">
                <a:hlinkClick r:id="rId9" action="ppaction://hlinkfile"/>
              </a:rPr>
              <a:t>3.2.</a:t>
            </a:r>
            <a:r>
              <a:rPr lang="fr-BE" dirty="0">
                <a:hlinkClick r:id="rId9" action="ppaction://hlinkfile"/>
              </a:rPr>
              <a:t>	</a:t>
            </a:r>
            <a:r>
              <a:rPr lang="en-GB" u="sng" dirty="0">
                <a:hlinkClick r:id="rId9" action="ppaction://hlinkfile"/>
              </a:rPr>
              <a:t>Batteries and vehicles</a:t>
            </a:r>
            <a:r>
              <a:rPr lang="en-GB" dirty="0">
                <a:hlinkClick r:id="rId9" action="ppaction://hlinkfile"/>
              </a:rPr>
              <a:t>	8</a:t>
            </a:r>
            <a:endParaRPr lang="it-IT" dirty="0"/>
          </a:p>
          <a:p>
            <a:r>
              <a:rPr lang="en-GB" u="sng" dirty="0">
                <a:hlinkClick r:id="rId10" action="ppaction://hlinkfile"/>
              </a:rPr>
              <a:t>3.3.</a:t>
            </a:r>
            <a:r>
              <a:rPr lang="fr-BE" dirty="0">
                <a:hlinkClick r:id="rId10" action="ppaction://hlinkfile"/>
              </a:rPr>
              <a:t>	</a:t>
            </a:r>
            <a:r>
              <a:rPr lang="en-GB" u="sng" dirty="0">
                <a:hlinkClick r:id="rId10" action="ppaction://hlinkfile"/>
              </a:rPr>
              <a:t>Packaging</a:t>
            </a:r>
            <a:r>
              <a:rPr lang="en-GB" dirty="0">
                <a:hlinkClick r:id="rId10" action="ppaction://hlinkfile"/>
              </a:rPr>
              <a:t>	8</a:t>
            </a:r>
            <a:endParaRPr lang="it-IT" dirty="0"/>
          </a:p>
          <a:p>
            <a:r>
              <a:rPr lang="en-GB" u="sng" dirty="0">
                <a:hlinkClick r:id="rId11" action="ppaction://hlinkfile"/>
              </a:rPr>
              <a:t>3.4.</a:t>
            </a:r>
            <a:r>
              <a:rPr lang="fr-BE" dirty="0">
                <a:hlinkClick r:id="rId11" action="ppaction://hlinkfile"/>
              </a:rPr>
              <a:t>	</a:t>
            </a:r>
            <a:r>
              <a:rPr lang="en-GB" u="sng" dirty="0">
                <a:hlinkClick r:id="rId11" action="ppaction://hlinkfile"/>
              </a:rPr>
              <a:t>Plastics</a:t>
            </a:r>
            <a:r>
              <a:rPr lang="en-GB" dirty="0">
                <a:hlinkClick r:id="rId11" action="ppaction://hlinkfile"/>
              </a:rPr>
              <a:t>	9</a:t>
            </a:r>
            <a:endParaRPr lang="it-IT" dirty="0"/>
          </a:p>
          <a:p>
            <a:r>
              <a:rPr lang="en-GB" u="sng" dirty="0">
                <a:hlinkClick r:id="rId12" action="ppaction://hlinkfile"/>
              </a:rPr>
              <a:t>3.5.</a:t>
            </a:r>
            <a:r>
              <a:rPr lang="fr-BE" dirty="0">
                <a:hlinkClick r:id="rId12" action="ppaction://hlinkfile"/>
              </a:rPr>
              <a:t>	</a:t>
            </a:r>
            <a:r>
              <a:rPr lang="en-GB" u="sng" dirty="0">
                <a:hlinkClick r:id="rId12" action="ppaction://hlinkfile"/>
              </a:rPr>
              <a:t>Textiles</a:t>
            </a:r>
            <a:r>
              <a:rPr lang="en-GB" dirty="0">
                <a:hlinkClick r:id="rId12" action="ppaction://hlinkfile"/>
              </a:rPr>
              <a:t>	10</a:t>
            </a:r>
            <a:endParaRPr lang="it-IT" dirty="0"/>
          </a:p>
          <a:p>
            <a:r>
              <a:rPr lang="en-GB" u="sng" dirty="0">
                <a:hlinkClick r:id="rId13" action="ppaction://hlinkfile"/>
              </a:rPr>
              <a:t>3.6.</a:t>
            </a:r>
            <a:r>
              <a:rPr lang="fr-BE" dirty="0">
                <a:hlinkClick r:id="rId13" action="ppaction://hlinkfile"/>
              </a:rPr>
              <a:t>	</a:t>
            </a:r>
            <a:r>
              <a:rPr lang="en-GB" u="sng" dirty="0">
                <a:hlinkClick r:id="rId13" action="ppaction://hlinkfile"/>
              </a:rPr>
              <a:t>Construction and buildings</a:t>
            </a:r>
            <a:r>
              <a:rPr lang="en-GB" dirty="0">
                <a:hlinkClick r:id="rId13" action="ppaction://hlinkfile"/>
              </a:rPr>
              <a:t>	11</a:t>
            </a:r>
            <a:endParaRPr lang="it-IT" dirty="0"/>
          </a:p>
          <a:p>
            <a:r>
              <a:rPr lang="en-GB" u="sng" dirty="0">
                <a:hlinkClick r:id="rId14" action="ppaction://hlinkfile"/>
              </a:rPr>
              <a:t>3.7.</a:t>
            </a:r>
            <a:r>
              <a:rPr lang="fr-BE" dirty="0">
                <a:hlinkClick r:id="rId14" action="ppaction://hlinkfile"/>
              </a:rPr>
              <a:t>	</a:t>
            </a:r>
            <a:r>
              <a:rPr lang="en-GB" u="sng" dirty="0">
                <a:hlinkClick r:id="rId14" action="ppaction://hlinkfile"/>
              </a:rPr>
              <a:t>Food, water and nutrients</a:t>
            </a:r>
            <a:r>
              <a:rPr lang="en-GB" dirty="0">
                <a:hlinkClick r:id="rId14" action="ppaction://hlinkfile"/>
              </a:rPr>
              <a:t>	12</a:t>
            </a:r>
            <a:endParaRPr lang="it-IT" dirty="0"/>
          </a:p>
          <a:p>
            <a:pPr marL="114300" indent="0">
              <a:buNone/>
            </a:pPr>
            <a:endParaRPr lang="it-IT" dirty="0"/>
          </a:p>
        </p:txBody>
      </p:sp>
    </p:spTree>
    <p:extLst>
      <p:ext uri="{BB962C8B-B14F-4D97-AF65-F5344CB8AC3E}">
        <p14:creationId xmlns:p14="http://schemas.microsoft.com/office/powerpoint/2010/main" val="40035931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New </a:t>
            </a:r>
            <a:r>
              <a:rPr lang="it-IT" dirty="0" err="1"/>
              <a:t>Circular</a:t>
            </a:r>
            <a:r>
              <a:rPr lang="it-IT" dirty="0"/>
              <a:t> Economy </a:t>
            </a:r>
            <a:r>
              <a:rPr lang="it-IT" dirty="0" err="1"/>
              <a:t>Strategy</a:t>
            </a:r>
            <a:r>
              <a:rPr lang="it-IT" dirty="0"/>
              <a:t> 2020</a:t>
            </a:r>
          </a:p>
        </p:txBody>
      </p:sp>
      <p:sp>
        <p:nvSpPr>
          <p:cNvPr id="3" name="Segnaposto contenuto 2"/>
          <p:cNvSpPr>
            <a:spLocks noGrp="1"/>
          </p:cNvSpPr>
          <p:nvPr>
            <p:ph idx="1"/>
          </p:nvPr>
        </p:nvSpPr>
        <p:spPr/>
        <p:txBody>
          <a:bodyPr>
            <a:normAutofit fontScale="85000" lnSpcReduction="20000"/>
          </a:bodyPr>
          <a:lstStyle/>
          <a:p>
            <a:r>
              <a:rPr lang="en-GB" u="sng" cap="all" dirty="0">
                <a:hlinkClick r:id="rId2" action="ppaction://hlinkfile"/>
              </a:rPr>
              <a:t>4.</a:t>
            </a:r>
            <a:r>
              <a:rPr lang="fr-BE" cap="all" dirty="0">
                <a:hlinkClick r:id="rId2" action="ppaction://hlinkfile"/>
              </a:rPr>
              <a:t>	</a:t>
            </a:r>
            <a:r>
              <a:rPr lang="en-GB" u="sng" cap="all" dirty="0">
                <a:hlinkClick r:id="rId2" action="ppaction://hlinkfile"/>
              </a:rPr>
              <a:t>LESS WASTE, MORE VALUE</a:t>
            </a:r>
            <a:r>
              <a:rPr lang="en-GB" cap="all" dirty="0">
                <a:hlinkClick r:id="rId2" action="ppaction://hlinkfile"/>
              </a:rPr>
              <a:t>	12</a:t>
            </a:r>
            <a:endParaRPr lang="it-IT" cap="all" dirty="0"/>
          </a:p>
          <a:p>
            <a:r>
              <a:rPr lang="en-GB" u="sng" dirty="0">
                <a:hlinkClick r:id="rId3" action="ppaction://hlinkfile"/>
              </a:rPr>
              <a:t>4.1.</a:t>
            </a:r>
            <a:r>
              <a:rPr lang="fr-BE" dirty="0">
                <a:hlinkClick r:id="rId3" action="ppaction://hlinkfile"/>
              </a:rPr>
              <a:t>	</a:t>
            </a:r>
            <a:r>
              <a:rPr lang="en-GB" u="sng" dirty="0">
                <a:hlinkClick r:id="rId3" action="ppaction://hlinkfile"/>
              </a:rPr>
              <a:t>Enhanced waste policy in support of waste prevention and circularity</a:t>
            </a:r>
            <a:r>
              <a:rPr lang="en-GB" dirty="0">
                <a:hlinkClick r:id="rId3" action="ppaction://hlinkfile"/>
              </a:rPr>
              <a:t>	12</a:t>
            </a:r>
            <a:endParaRPr lang="it-IT" dirty="0"/>
          </a:p>
          <a:p>
            <a:r>
              <a:rPr lang="en-GB" u="sng" dirty="0">
                <a:hlinkClick r:id="rId4" action="ppaction://hlinkfile"/>
              </a:rPr>
              <a:t>4.2.</a:t>
            </a:r>
            <a:r>
              <a:rPr lang="fr-BE" dirty="0">
                <a:hlinkClick r:id="rId4" action="ppaction://hlinkfile"/>
              </a:rPr>
              <a:t>	</a:t>
            </a:r>
            <a:r>
              <a:rPr lang="en-GB" u="sng" dirty="0">
                <a:hlinkClick r:id="rId4" action="ppaction://hlinkfile"/>
              </a:rPr>
              <a:t>Enhancing circularity in a toxic-free environment</a:t>
            </a:r>
            <a:r>
              <a:rPr lang="en-GB" dirty="0">
                <a:hlinkClick r:id="rId4" action="ppaction://hlinkfile"/>
              </a:rPr>
              <a:t>	13</a:t>
            </a:r>
            <a:endParaRPr lang="it-IT" dirty="0"/>
          </a:p>
          <a:p>
            <a:r>
              <a:rPr lang="en-GB" u="sng" dirty="0">
                <a:hlinkClick r:id="rId5" action="ppaction://hlinkfile"/>
              </a:rPr>
              <a:t>4.3.</a:t>
            </a:r>
            <a:r>
              <a:rPr lang="fr-BE" dirty="0">
                <a:hlinkClick r:id="rId5" action="ppaction://hlinkfile"/>
              </a:rPr>
              <a:t>	</a:t>
            </a:r>
            <a:r>
              <a:rPr lang="en-GB" u="sng" dirty="0">
                <a:hlinkClick r:id="rId5" action="ppaction://hlinkfile"/>
              </a:rPr>
              <a:t>Creating a well-functioning EU market for secondary raw materials</a:t>
            </a:r>
            <a:r>
              <a:rPr lang="en-GB" dirty="0">
                <a:hlinkClick r:id="rId5" action="ppaction://hlinkfile"/>
              </a:rPr>
              <a:t>	14</a:t>
            </a:r>
            <a:endParaRPr lang="it-IT" dirty="0"/>
          </a:p>
          <a:p>
            <a:r>
              <a:rPr lang="en-GB" u="sng" dirty="0">
                <a:hlinkClick r:id="rId6" action="ppaction://hlinkfile"/>
              </a:rPr>
              <a:t>4.4.</a:t>
            </a:r>
            <a:r>
              <a:rPr lang="fr-BE" dirty="0">
                <a:hlinkClick r:id="rId6" action="ppaction://hlinkfile"/>
              </a:rPr>
              <a:t>	</a:t>
            </a:r>
            <a:r>
              <a:rPr lang="en-GB" u="sng" dirty="0">
                <a:hlinkClick r:id="rId6" action="ppaction://hlinkfile"/>
              </a:rPr>
              <a:t>Addressing waste exports from the EU</a:t>
            </a:r>
            <a:r>
              <a:rPr lang="en-GB" dirty="0">
                <a:hlinkClick r:id="rId6" action="ppaction://hlinkfile"/>
              </a:rPr>
              <a:t>	15</a:t>
            </a:r>
            <a:endParaRPr lang="it-IT" dirty="0"/>
          </a:p>
          <a:p>
            <a:r>
              <a:rPr lang="en-GB" u="sng" cap="all" dirty="0">
                <a:hlinkClick r:id="rId7" action="ppaction://hlinkfile"/>
              </a:rPr>
              <a:t>5.</a:t>
            </a:r>
            <a:r>
              <a:rPr lang="fr-BE" cap="all" dirty="0">
                <a:hlinkClick r:id="rId7" action="ppaction://hlinkfile"/>
              </a:rPr>
              <a:t>	</a:t>
            </a:r>
            <a:r>
              <a:rPr lang="en-GB" u="sng" cap="all" dirty="0">
                <a:hlinkClick r:id="rId7" action="ppaction://hlinkfile"/>
              </a:rPr>
              <a:t>Making circularity work for people, regions and cities</a:t>
            </a:r>
            <a:r>
              <a:rPr lang="en-GB" cap="all" dirty="0">
                <a:hlinkClick r:id="rId7" action="ppaction://hlinkfile"/>
              </a:rPr>
              <a:t>	15</a:t>
            </a:r>
            <a:endParaRPr lang="it-IT" cap="all" dirty="0"/>
          </a:p>
          <a:p>
            <a:r>
              <a:rPr lang="en-GB" u="sng" cap="all" dirty="0">
                <a:hlinkClick r:id="rId8" action="ppaction://hlinkfile"/>
              </a:rPr>
              <a:t>6.</a:t>
            </a:r>
            <a:r>
              <a:rPr lang="fr-BE" cap="all" dirty="0">
                <a:hlinkClick r:id="rId8" action="ppaction://hlinkfile"/>
              </a:rPr>
              <a:t>	</a:t>
            </a:r>
            <a:r>
              <a:rPr lang="en-GB" u="sng" cap="all" dirty="0">
                <a:hlinkClick r:id="rId8" action="ppaction://hlinkfile"/>
              </a:rPr>
              <a:t>CROSSCUTTING ACTIONS</a:t>
            </a:r>
            <a:r>
              <a:rPr lang="en-GB" cap="all" dirty="0">
                <a:hlinkClick r:id="rId8" action="ppaction://hlinkfile"/>
              </a:rPr>
              <a:t>	16</a:t>
            </a:r>
            <a:endParaRPr lang="it-IT" cap="all" dirty="0"/>
          </a:p>
          <a:p>
            <a:r>
              <a:rPr lang="en-GB" u="sng" dirty="0">
                <a:hlinkClick r:id="rId9" action="ppaction://hlinkfile"/>
              </a:rPr>
              <a:t>6.1.</a:t>
            </a:r>
            <a:r>
              <a:rPr lang="fr-BE" dirty="0">
                <a:hlinkClick r:id="rId9" action="ppaction://hlinkfile"/>
              </a:rPr>
              <a:t>	</a:t>
            </a:r>
            <a:r>
              <a:rPr lang="en-GB" u="sng" dirty="0">
                <a:hlinkClick r:id="rId9" action="ppaction://hlinkfile"/>
              </a:rPr>
              <a:t>Circularity as a prerequisite for climate neutrality</a:t>
            </a:r>
            <a:r>
              <a:rPr lang="en-GB" dirty="0">
                <a:hlinkClick r:id="rId9" action="ppaction://hlinkfile"/>
              </a:rPr>
              <a:t>	16</a:t>
            </a:r>
            <a:endParaRPr lang="it-IT" dirty="0"/>
          </a:p>
          <a:p>
            <a:r>
              <a:rPr lang="en-GB" u="sng" dirty="0">
                <a:hlinkClick r:id="rId10" action="ppaction://hlinkfile"/>
              </a:rPr>
              <a:t>6.2.</a:t>
            </a:r>
            <a:r>
              <a:rPr lang="fr-BE" dirty="0">
                <a:hlinkClick r:id="rId10" action="ppaction://hlinkfile"/>
              </a:rPr>
              <a:t>	</a:t>
            </a:r>
            <a:r>
              <a:rPr lang="en-GB" u="sng" dirty="0">
                <a:hlinkClick r:id="rId10" action="ppaction://hlinkfile"/>
              </a:rPr>
              <a:t>Getting the economics right</a:t>
            </a:r>
            <a:r>
              <a:rPr lang="en-GB" dirty="0">
                <a:hlinkClick r:id="rId10" action="ppaction://hlinkfile"/>
              </a:rPr>
              <a:t>	17</a:t>
            </a:r>
            <a:endParaRPr lang="it-IT" dirty="0"/>
          </a:p>
          <a:p>
            <a:r>
              <a:rPr lang="en-GB" u="sng" dirty="0">
                <a:hlinkClick r:id="rId11" action="ppaction://hlinkfile"/>
              </a:rPr>
              <a:t>6.3.</a:t>
            </a:r>
            <a:r>
              <a:rPr lang="fr-BE" dirty="0">
                <a:hlinkClick r:id="rId11" action="ppaction://hlinkfile"/>
              </a:rPr>
              <a:t>	</a:t>
            </a:r>
            <a:r>
              <a:rPr lang="en-GB" u="sng" dirty="0">
                <a:hlinkClick r:id="rId11" action="ppaction://hlinkfile"/>
              </a:rPr>
              <a:t>Driving the transition through research, innovation and digitalisation</a:t>
            </a:r>
            <a:r>
              <a:rPr lang="en-GB" dirty="0">
                <a:hlinkClick r:id="rId11" action="ppaction://hlinkfile"/>
              </a:rPr>
              <a:t>	17</a:t>
            </a:r>
            <a:endParaRPr lang="it-IT" dirty="0"/>
          </a:p>
          <a:p>
            <a:r>
              <a:rPr lang="en-GB" u="sng" cap="all" dirty="0">
                <a:hlinkClick r:id="rId12" action="ppaction://hlinkfile"/>
              </a:rPr>
              <a:t>7.</a:t>
            </a:r>
            <a:r>
              <a:rPr lang="fr-BE" cap="all" dirty="0">
                <a:hlinkClick r:id="rId12" action="ppaction://hlinkfile"/>
              </a:rPr>
              <a:t>	</a:t>
            </a:r>
            <a:r>
              <a:rPr lang="en-GB" u="sng" cap="all" dirty="0">
                <a:hlinkClick r:id="rId12" action="ppaction://hlinkfile"/>
              </a:rPr>
              <a:t>LEADING EFFORTS AT GLOBAL LEVEL</a:t>
            </a:r>
            <a:r>
              <a:rPr lang="en-GB" cap="all" dirty="0">
                <a:hlinkClick r:id="rId12" action="ppaction://hlinkfile"/>
              </a:rPr>
              <a:t>	18</a:t>
            </a:r>
            <a:endParaRPr lang="it-IT" cap="all" dirty="0"/>
          </a:p>
          <a:p>
            <a:r>
              <a:rPr lang="en-GB" u="sng" cap="all" dirty="0">
                <a:hlinkClick r:id="rId13" action="ppaction://hlinkfile"/>
              </a:rPr>
              <a:t>8.</a:t>
            </a:r>
            <a:r>
              <a:rPr lang="fr-BE" cap="all" dirty="0">
                <a:hlinkClick r:id="rId13" action="ppaction://hlinkfile"/>
              </a:rPr>
              <a:t>	</a:t>
            </a:r>
            <a:r>
              <a:rPr lang="en-GB" u="sng" cap="all" dirty="0">
                <a:hlinkClick r:id="rId13" action="ppaction://hlinkfile"/>
              </a:rPr>
              <a:t>MONITORING PROGRESS</a:t>
            </a:r>
            <a:r>
              <a:rPr lang="en-GB" cap="all" dirty="0">
                <a:hlinkClick r:id="rId13" action="ppaction://hlinkfile"/>
              </a:rPr>
              <a:t>	19</a:t>
            </a:r>
            <a:endParaRPr lang="it-IT" cap="all" dirty="0"/>
          </a:p>
          <a:p>
            <a:r>
              <a:rPr lang="en-GB" dirty="0"/>
              <a:t> </a:t>
            </a:r>
            <a:endParaRPr lang="it-IT" dirty="0"/>
          </a:p>
          <a:p>
            <a:endParaRPr lang="it-IT" dirty="0"/>
          </a:p>
        </p:txBody>
      </p:sp>
    </p:spTree>
    <p:extLst>
      <p:ext uri="{BB962C8B-B14F-4D97-AF65-F5344CB8AC3E}">
        <p14:creationId xmlns:p14="http://schemas.microsoft.com/office/powerpoint/2010/main" val="34995307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Sustainable</a:t>
            </a:r>
            <a:r>
              <a:rPr lang="it-IT" dirty="0"/>
              <a:t> Production Policy Framework</a:t>
            </a:r>
          </a:p>
        </p:txBody>
      </p:sp>
      <p:sp>
        <p:nvSpPr>
          <p:cNvPr id="3" name="Segnaposto contenuto 2"/>
          <p:cNvSpPr>
            <a:spLocks noGrp="1"/>
          </p:cNvSpPr>
          <p:nvPr>
            <p:ph idx="1"/>
          </p:nvPr>
        </p:nvSpPr>
        <p:spPr/>
        <p:txBody>
          <a:bodyPr/>
          <a:lstStyle/>
          <a:p>
            <a:r>
              <a:rPr lang="en-GB" b="1" dirty="0"/>
              <a:t>By 2050, the world will be consuming as if there were three</a:t>
            </a:r>
            <a:r>
              <a:rPr lang="en-GB" dirty="0"/>
              <a:t>. </a:t>
            </a:r>
          </a:p>
          <a:p>
            <a:pPr marL="114300" indent="0">
              <a:buNone/>
            </a:pPr>
            <a:endParaRPr lang="en-GB" dirty="0"/>
          </a:p>
          <a:p>
            <a:r>
              <a:rPr lang="en-GB" dirty="0"/>
              <a:t>Global consumption of materials such as biomass, fossil fuels, metals and minerals is expected to double in the next forty years, while annual waste generation is projected to increase by 70% by 2050.</a:t>
            </a:r>
            <a:r>
              <a:rPr lang="it-IT" dirty="0"/>
              <a:t> </a:t>
            </a:r>
            <a:r>
              <a:rPr lang="en-GB" dirty="0"/>
              <a:t>	</a:t>
            </a:r>
          </a:p>
          <a:p>
            <a:endParaRPr lang="en-GB" dirty="0"/>
          </a:p>
          <a:p>
            <a:r>
              <a:rPr lang="en-GB" b="1" dirty="0"/>
              <a:t>Scaling up the circular economy from front-runners to the mainstream economic players</a:t>
            </a:r>
            <a:r>
              <a:rPr lang="en-GB" dirty="0"/>
              <a:t> will make a decisive contribution to achieving </a:t>
            </a:r>
            <a:r>
              <a:rPr lang="en-GB" b="1" dirty="0"/>
              <a:t>climate neutrality by 2050</a:t>
            </a:r>
            <a:r>
              <a:rPr lang="en-GB" dirty="0"/>
              <a:t> </a:t>
            </a:r>
            <a:endParaRPr lang="it-IT" dirty="0"/>
          </a:p>
        </p:txBody>
      </p:sp>
    </p:spTree>
    <p:extLst>
      <p:ext uri="{BB962C8B-B14F-4D97-AF65-F5344CB8AC3E}">
        <p14:creationId xmlns:p14="http://schemas.microsoft.com/office/powerpoint/2010/main" val="3489146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4. </a:t>
            </a:r>
            <a:r>
              <a:rPr lang="it-IT" dirty="0" err="1"/>
              <a:t>Stimulating</a:t>
            </a:r>
            <a:r>
              <a:rPr lang="it-IT" dirty="0"/>
              <a:t> Green Public </a:t>
            </a:r>
            <a:r>
              <a:rPr lang="it-IT" dirty="0" err="1"/>
              <a:t>Procurement</a:t>
            </a:r>
            <a:endParaRPr lang="it-IT" dirty="0"/>
          </a:p>
        </p:txBody>
      </p:sp>
      <p:sp>
        <p:nvSpPr>
          <p:cNvPr id="3" name="Segnaposto contenuto 2"/>
          <p:cNvSpPr>
            <a:spLocks noGrp="1"/>
          </p:cNvSpPr>
          <p:nvPr>
            <p:ph idx="1"/>
          </p:nvPr>
        </p:nvSpPr>
        <p:spPr/>
        <p:txBody>
          <a:bodyPr/>
          <a:lstStyle/>
          <a:p>
            <a:endParaRPr lang="it-IT" dirty="0"/>
          </a:p>
          <a:p>
            <a:r>
              <a:rPr lang="it-IT" dirty="0"/>
              <a:t>Public </a:t>
            </a:r>
            <a:r>
              <a:rPr lang="it-IT" dirty="0" err="1"/>
              <a:t>Procurement</a:t>
            </a:r>
            <a:r>
              <a:rPr lang="it-IT" dirty="0"/>
              <a:t> accounts for a </a:t>
            </a:r>
            <a:r>
              <a:rPr lang="it-IT" b="1" dirty="0"/>
              <a:t>large </a:t>
            </a:r>
            <a:r>
              <a:rPr lang="it-IT" b="1" dirty="0" err="1"/>
              <a:t>proportion</a:t>
            </a:r>
            <a:r>
              <a:rPr lang="it-IT" b="1" dirty="0"/>
              <a:t> of </a:t>
            </a:r>
            <a:r>
              <a:rPr lang="it-IT" b="1" dirty="0" err="1"/>
              <a:t>European</a:t>
            </a:r>
            <a:r>
              <a:rPr lang="it-IT" b="1" dirty="0"/>
              <a:t> </a:t>
            </a:r>
            <a:r>
              <a:rPr lang="it-IT" b="1" dirty="0" err="1"/>
              <a:t>Consumption</a:t>
            </a:r>
            <a:r>
              <a:rPr lang="it-IT" dirty="0"/>
              <a:t> (</a:t>
            </a:r>
            <a:r>
              <a:rPr lang="it-IT" dirty="0" err="1"/>
              <a:t>nearly</a:t>
            </a:r>
            <a:r>
              <a:rPr lang="it-IT" dirty="0"/>
              <a:t> 20% of EU GDP)</a:t>
            </a:r>
          </a:p>
          <a:p>
            <a:endParaRPr lang="it-IT" dirty="0"/>
          </a:p>
          <a:p>
            <a:r>
              <a:rPr lang="it-IT" dirty="0"/>
              <a:t>PP can play an </a:t>
            </a:r>
            <a:r>
              <a:rPr lang="it-IT" dirty="0" err="1"/>
              <a:t>important</a:t>
            </a:r>
            <a:r>
              <a:rPr lang="it-IT" dirty="0"/>
              <a:t> </a:t>
            </a:r>
            <a:r>
              <a:rPr lang="it-IT" dirty="0" err="1"/>
              <a:t>role</a:t>
            </a:r>
            <a:r>
              <a:rPr lang="it-IT" dirty="0"/>
              <a:t> </a:t>
            </a:r>
            <a:r>
              <a:rPr lang="it-IT" dirty="0" err="1"/>
              <a:t>as</a:t>
            </a:r>
            <a:r>
              <a:rPr lang="it-IT" dirty="0"/>
              <a:t> an </a:t>
            </a:r>
            <a:r>
              <a:rPr lang="it-IT" dirty="0" err="1"/>
              <a:t>engine</a:t>
            </a:r>
            <a:r>
              <a:rPr lang="it-IT" dirty="0"/>
              <a:t> on the way of the </a:t>
            </a:r>
            <a:r>
              <a:rPr lang="it-IT" dirty="0" err="1"/>
              <a:t>transition</a:t>
            </a:r>
            <a:r>
              <a:rPr lang="it-IT" dirty="0"/>
              <a:t> to a </a:t>
            </a:r>
            <a:r>
              <a:rPr lang="it-IT" dirty="0" err="1"/>
              <a:t>circular</a:t>
            </a:r>
            <a:r>
              <a:rPr lang="it-IT" dirty="0"/>
              <a:t> economy</a:t>
            </a:r>
          </a:p>
          <a:p>
            <a:endParaRPr lang="it-IT" dirty="0"/>
          </a:p>
          <a:p>
            <a:r>
              <a:rPr lang="it-IT" dirty="0" err="1"/>
              <a:t>Relevant</a:t>
            </a:r>
            <a:r>
              <a:rPr lang="it-IT" dirty="0"/>
              <a:t> </a:t>
            </a:r>
            <a:r>
              <a:rPr lang="it-IT" dirty="0" err="1"/>
              <a:t>laws</a:t>
            </a:r>
            <a:r>
              <a:rPr lang="it-IT" dirty="0"/>
              <a:t>: </a:t>
            </a:r>
            <a:r>
              <a:rPr lang="it-IT" dirty="0" err="1"/>
              <a:t>directives</a:t>
            </a:r>
            <a:r>
              <a:rPr lang="it-IT" dirty="0"/>
              <a:t> 2014/23/EU, 2014/24/EU and 2014/25/EU</a:t>
            </a:r>
          </a:p>
          <a:p>
            <a:endParaRPr lang="it-IT" dirty="0"/>
          </a:p>
          <a:p>
            <a:endParaRPr lang="it-IT" dirty="0"/>
          </a:p>
        </p:txBody>
      </p:sp>
    </p:spTree>
    <p:extLst>
      <p:ext uri="{BB962C8B-B14F-4D97-AF65-F5344CB8AC3E}">
        <p14:creationId xmlns:p14="http://schemas.microsoft.com/office/powerpoint/2010/main" val="39479596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Sustainable</a:t>
            </a:r>
            <a:r>
              <a:rPr lang="it-IT" dirty="0"/>
              <a:t> Production Policy Framework</a:t>
            </a:r>
          </a:p>
        </p:txBody>
      </p:sp>
      <p:sp>
        <p:nvSpPr>
          <p:cNvPr id="3" name="Segnaposto contenuto 2"/>
          <p:cNvSpPr>
            <a:spLocks noGrp="1"/>
          </p:cNvSpPr>
          <p:nvPr>
            <p:ph idx="1"/>
          </p:nvPr>
        </p:nvSpPr>
        <p:spPr/>
        <p:txBody>
          <a:bodyPr/>
          <a:lstStyle/>
          <a:p>
            <a:r>
              <a:rPr lang="en-GB" b="1" dirty="0"/>
              <a:t>By 2050, the world will be consuming as if there were three</a:t>
            </a:r>
            <a:r>
              <a:rPr lang="en-GB" dirty="0"/>
              <a:t>. </a:t>
            </a:r>
          </a:p>
          <a:p>
            <a:pPr marL="114300" indent="0">
              <a:buNone/>
            </a:pPr>
            <a:endParaRPr lang="en-GB" dirty="0"/>
          </a:p>
          <a:p>
            <a:r>
              <a:rPr lang="en-GB" dirty="0"/>
              <a:t>Global consumption of materials such as biomass, fossil fuels, metals and minerals is expected to double in the next forty years, while annual waste generation is projected to increase by 70% by 2050.</a:t>
            </a:r>
            <a:r>
              <a:rPr lang="it-IT" dirty="0"/>
              <a:t> </a:t>
            </a:r>
            <a:r>
              <a:rPr lang="en-GB" dirty="0"/>
              <a:t>	</a:t>
            </a:r>
          </a:p>
          <a:p>
            <a:endParaRPr lang="en-GB" dirty="0"/>
          </a:p>
          <a:p>
            <a:r>
              <a:rPr lang="en-GB" b="1" dirty="0"/>
              <a:t>Scaling up the circular economy from front-runners to the mainstream economic players</a:t>
            </a:r>
            <a:r>
              <a:rPr lang="en-GB" dirty="0"/>
              <a:t> will make a decisive contribution to achieving </a:t>
            </a:r>
            <a:r>
              <a:rPr lang="en-GB" b="1" dirty="0"/>
              <a:t>climate neutrality by 2050</a:t>
            </a:r>
            <a:r>
              <a:rPr lang="en-GB" dirty="0"/>
              <a:t> </a:t>
            </a:r>
            <a:endParaRPr lang="it-IT" dirty="0"/>
          </a:p>
        </p:txBody>
      </p:sp>
    </p:spTree>
    <p:extLst>
      <p:ext uri="{BB962C8B-B14F-4D97-AF65-F5344CB8AC3E}">
        <p14:creationId xmlns:p14="http://schemas.microsoft.com/office/powerpoint/2010/main" val="24174985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Sustainable</a:t>
            </a:r>
            <a:r>
              <a:rPr lang="it-IT" dirty="0"/>
              <a:t> Production Policy Framework</a:t>
            </a:r>
          </a:p>
        </p:txBody>
      </p:sp>
      <p:sp>
        <p:nvSpPr>
          <p:cNvPr id="3" name="Segnaposto contenuto 2"/>
          <p:cNvSpPr>
            <a:spLocks noGrp="1"/>
          </p:cNvSpPr>
          <p:nvPr>
            <p:ph idx="1"/>
          </p:nvPr>
        </p:nvSpPr>
        <p:spPr/>
        <p:txBody>
          <a:bodyPr/>
          <a:lstStyle/>
          <a:p>
            <a:endParaRPr lang="en-GB" dirty="0"/>
          </a:p>
          <a:p>
            <a:pPr algn="just"/>
            <a:r>
              <a:rPr lang="en-GB" dirty="0"/>
              <a:t>Building on the single market and the potential of digital technologies, the circular economy can </a:t>
            </a:r>
            <a:r>
              <a:rPr lang="en-GB" b="1" dirty="0"/>
              <a:t>strengthen the EU’s industrial base</a:t>
            </a:r>
            <a:r>
              <a:rPr lang="en-GB" dirty="0"/>
              <a:t> and </a:t>
            </a:r>
            <a:r>
              <a:rPr lang="en-GB" b="1" dirty="0"/>
              <a:t>foster business creation and entrepreneurship among SMEs</a:t>
            </a:r>
            <a:r>
              <a:rPr lang="en-GB" dirty="0"/>
              <a:t>. Innovative models based on a closer relationship with customers, mass customisation, the sharing and collaborative economy, and powered by digital technologies, such as the internet of things, big data, </a:t>
            </a:r>
            <a:r>
              <a:rPr lang="en-GB" dirty="0" err="1"/>
              <a:t>blockchain</a:t>
            </a:r>
            <a:r>
              <a:rPr lang="en-GB" dirty="0"/>
              <a:t> and artificial intelligence, will not only accelerate circularity but also the dematerialisation of our economy and make Europe less dependent on primary materials. </a:t>
            </a:r>
            <a:endParaRPr lang="it-IT" dirty="0"/>
          </a:p>
          <a:p>
            <a:pPr algn="just"/>
            <a:endParaRPr lang="it-IT" dirty="0"/>
          </a:p>
        </p:txBody>
      </p:sp>
    </p:spTree>
    <p:extLst>
      <p:ext uri="{BB962C8B-B14F-4D97-AF65-F5344CB8AC3E}">
        <p14:creationId xmlns:p14="http://schemas.microsoft.com/office/powerpoint/2010/main" val="21728075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Sustainable</a:t>
            </a:r>
            <a:r>
              <a:rPr lang="it-IT" dirty="0"/>
              <a:t> Production Policy Framework</a:t>
            </a:r>
          </a:p>
        </p:txBody>
      </p:sp>
      <p:sp>
        <p:nvSpPr>
          <p:cNvPr id="3" name="Segnaposto contenuto 2"/>
          <p:cNvSpPr>
            <a:spLocks noGrp="1"/>
          </p:cNvSpPr>
          <p:nvPr>
            <p:ph idx="1"/>
          </p:nvPr>
        </p:nvSpPr>
        <p:spPr/>
        <p:txBody>
          <a:bodyPr/>
          <a:lstStyle/>
          <a:p>
            <a:endParaRPr lang="en-GB" b="1" dirty="0"/>
          </a:p>
          <a:p>
            <a:r>
              <a:rPr lang="en-GB" b="1" dirty="0"/>
              <a:t>For citizens</a:t>
            </a:r>
            <a:r>
              <a:rPr lang="en-GB" dirty="0"/>
              <a:t>, the circular economy will provide </a:t>
            </a:r>
            <a:r>
              <a:rPr lang="en-GB" b="1" dirty="0"/>
              <a:t>high-quality, functional and safe products, which are efficient and affordable</a:t>
            </a:r>
            <a:r>
              <a:rPr lang="en-GB" dirty="0"/>
              <a:t>, last longer and are designed for reuse, repair, and high-quality recycling. A whole </a:t>
            </a:r>
            <a:r>
              <a:rPr lang="en-GB" b="1" dirty="0"/>
              <a:t>new range of sustainable services</a:t>
            </a:r>
            <a:r>
              <a:rPr lang="en-GB" dirty="0"/>
              <a:t>, product-as-service models and digital solutions will bring about a better quality of life, innovative jobs and upgraded knowledge and skills. </a:t>
            </a:r>
            <a:endParaRPr lang="it-IT" dirty="0"/>
          </a:p>
          <a:p>
            <a:endParaRPr lang="it-IT" dirty="0"/>
          </a:p>
        </p:txBody>
      </p:sp>
    </p:spTree>
    <p:extLst>
      <p:ext uri="{BB962C8B-B14F-4D97-AF65-F5344CB8AC3E}">
        <p14:creationId xmlns:p14="http://schemas.microsoft.com/office/powerpoint/2010/main" val="38520865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Sustainable</a:t>
            </a:r>
            <a:r>
              <a:rPr lang="it-IT" dirty="0"/>
              <a:t> Production Policy Framework</a:t>
            </a:r>
          </a:p>
        </p:txBody>
      </p:sp>
      <p:sp>
        <p:nvSpPr>
          <p:cNvPr id="3" name="Segnaposto contenuto 2"/>
          <p:cNvSpPr>
            <a:spLocks noGrp="1"/>
          </p:cNvSpPr>
          <p:nvPr>
            <p:ph idx="1"/>
          </p:nvPr>
        </p:nvSpPr>
        <p:spPr/>
        <p:txBody>
          <a:bodyPr/>
          <a:lstStyle/>
          <a:p>
            <a:r>
              <a:rPr lang="en-GB" dirty="0"/>
              <a:t>The plan presents a set of interrelated initiatives to establish</a:t>
            </a:r>
            <a:r>
              <a:rPr lang="en-GB" b="1" dirty="0"/>
              <a:t> a strong and coherent product policy framework that will make sustainable products, services and business models the norm</a:t>
            </a:r>
            <a:r>
              <a:rPr lang="en-GB" dirty="0"/>
              <a:t> and </a:t>
            </a:r>
            <a:r>
              <a:rPr lang="en-GB" b="1" dirty="0"/>
              <a:t>transform consumption patterns so that no waste is produced in the first place</a:t>
            </a:r>
            <a:r>
              <a:rPr lang="en-GB" dirty="0"/>
              <a:t>. </a:t>
            </a:r>
          </a:p>
          <a:p>
            <a:endParaRPr lang="en-GB" dirty="0"/>
          </a:p>
          <a:p>
            <a:r>
              <a:rPr lang="en-GB" dirty="0"/>
              <a:t>This product policy framework will be progressively rolled out, while key product value chains will be addressed as a matter of priority. Further measures will be put in place to </a:t>
            </a:r>
            <a:r>
              <a:rPr lang="en-GB" b="1" dirty="0"/>
              <a:t>reduce waste</a:t>
            </a:r>
            <a:r>
              <a:rPr lang="en-GB" dirty="0"/>
              <a:t> and ensure that the EU has a </a:t>
            </a:r>
            <a:r>
              <a:rPr lang="en-GB" b="1" dirty="0"/>
              <a:t>well-functioning internal market for high quality secondary raw materials</a:t>
            </a:r>
            <a:r>
              <a:rPr lang="en-GB" dirty="0"/>
              <a:t>. </a:t>
            </a:r>
            <a:endParaRPr lang="it-IT" dirty="0"/>
          </a:p>
        </p:txBody>
      </p:sp>
    </p:spTree>
    <p:extLst>
      <p:ext uri="{BB962C8B-B14F-4D97-AF65-F5344CB8AC3E}">
        <p14:creationId xmlns:p14="http://schemas.microsoft.com/office/powerpoint/2010/main" val="3151966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Designing</a:t>
            </a:r>
            <a:r>
              <a:rPr lang="it-IT" dirty="0"/>
              <a:t> </a:t>
            </a:r>
            <a:r>
              <a:rPr lang="it-IT" dirty="0" err="1"/>
              <a:t>Sustainable</a:t>
            </a:r>
            <a:r>
              <a:rPr lang="it-IT" dirty="0"/>
              <a:t> </a:t>
            </a:r>
            <a:r>
              <a:rPr lang="it-IT" dirty="0" err="1"/>
              <a:t>Products</a:t>
            </a:r>
            <a:endParaRPr lang="it-IT" dirty="0"/>
          </a:p>
        </p:txBody>
      </p:sp>
      <p:sp>
        <p:nvSpPr>
          <p:cNvPr id="3" name="Segnaposto contenuto 2"/>
          <p:cNvSpPr>
            <a:spLocks noGrp="1"/>
          </p:cNvSpPr>
          <p:nvPr>
            <p:ph idx="1"/>
          </p:nvPr>
        </p:nvSpPr>
        <p:spPr/>
        <p:txBody>
          <a:bodyPr/>
          <a:lstStyle/>
          <a:p>
            <a:endParaRPr lang="en-GB" dirty="0"/>
          </a:p>
          <a:p>
            <a:r>
              <a:rPr lang="en-GB" dirty="0"/>
              <a:t>While up to 80% of products’ environmental impacts are determined at the design phase, </a:t>
            </a:r>
            <a:r>
              <a:rPr lang="en-GB" b="1" dirty="0"/>
              <a:t>the linear pattern of “take-make-use-dispose” does not provide producers with sufficient incentives to make their products more circular</a:t>
            </a:r>
            <a:r>
              <a:rPr lang="en-GB" dirty="0"/>
              <a:t>. 	</a:t>
            </a:r>
            <a:r>
              <a:rPr lang="en-GB" u="sng" dirty="0">
                <a:hlinkClick r:id="rId2"/>
              </a:rPr>
              <a:t>https://op.europa.eu/en/publication-detail/-/publication/4d42d597-4f92-4498-8e1d-857cc157e6db</a:t>
            </a:r>
            <a:endParaRPr lang="it-IT" dirty="0"/>
          </a:p>
          <a:p>
            <a:endParaRPr lang="it-IT" dirty="0"/>
          </a:p>
        </p:txBody>
      </p:sp>
    </p:spTree>
    <p:extLst>
      <p:ext uri="{BB962C8B-B14F-4D97-AF65-F5344CB8AC3E}">
        <p14:creationId xmlns:p14="http://schemas.microsoft.com/office/powerpoint/2010/main" val="19097359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2.1. </a:t>
            </a:r>
            <a:r>
              <a:rPr lang="it-IT" dirty="0" err="1"/>
              <a:t>Designing</a:t>
            </a:r>
            <a:r>
              <a:rPr lang="it-IT" dirty="0"/>
              <a:t> </a:t>
            </a:r>
            <a:r>
              <a:rPr lang="it-IT" dirty="0" err="1"/>
              <a:t>Sustainable</a:t>
            </a:r>
            <a:r>
              <a:rPr lang="it-IT" dirty="0"/>
              <a:t> </a:t>
            </a:r>
            <a:r>
              <a:rPr lang="it-IT" dirty="0" err="1"/>
              <a:t>Products</a:t>
            </a:r>
            <a:endParaRPr lang="it-IT" dirty="0"/>
          </a:p>
        </p:txBody>
      </p:sp>
      <p:sp>
        <p:nvSpPr>
          <p:cNvPr id="3" name="Segnaposto contenuto 2"/>
          <p:cNvSpPr>
            <a:spLocks noGrp="1"/>
          </p:cNvSpPr>
          <p:nvPr>
            <p:ph idx="1"/>
          </p:nvPr>
        </p:nvSpPr>
        <p:spPr/>
        <p:txBody>
          <a:bodyPr>
            <a:normAutofit/>
          </a:bodyPr>
          <a:lstStyle/>
          <a:p>
            <a:r>
              <a:rPr lang="en-GB" b="1" dirty="0"/>
              <a:t>EU initiatives and legislation already address to a certain extent sustainability aspects of products, either on a mandatory or voluntary basis</a:t>
            </a:r>
            <a:r>
              <a:rPr lang="en-GB" dirty="0"/>
              <a:t>. Notably, the </a:t>
            </a:r>
            <a:r>
              <a:rPr lang="en-GB" dirty="0" err="1"/>
              <a:t>Ecodesign</a:t>
            </a:r>
            <a:r>
              <a:rPr lang="en-GB" dirty="0"/>
              <a:t> Directive successfully regulates energy efficiency and some circularity features of energy-related products. At the same time, instruments such as the EU </a:t>
            </a:r>
            <a:r>
              <a:rPr lang="en-GB" dirty="0" err="1"/>
              <a:t>Ecolabel</a:t>
            </a:r>
            <a:r>
              <a:rPr lang="en-GB" dirty="0"/>
              <a:t> or the EU green public procurement (GPP) criteria are broader in scope but have reduced impact due to the limitations of voluntary approaches. </a:t>
            </a:r>
          </a:p>
          <a:p>
            <a:endParaRPr lang="en-GB" dirty="0"/>
          </a:p>
          <a:p>
            <a:r>
              <a:rPr lang="en-GB" dirty="0"/>
              <a:t>In fact, there is</a:t>
            </a:r>
            <a:r>
              <a:rPr lang="en-GB" b="1" dirty="0"/>
              <a:t> no comprehensive set of requirements</a:t>
            </a:r>
            <a:r>
              <a:rPr lang="en-GB" dirty="0"/>
              <a:t> to ensure that all products placed on the EU market become increasingly sustainable and stand the test of circularity.</a:t>
            </a:r>
            <a:endParaRPr lang="it-IT" dirty="0"/>
          </a:p>
          <a:p>
            <a:pPr marL="114300" indent="0">
              <a:buNone/>
            </a:pPr>
            <a:endParaRPr lang="it-IT" dirty="0"/>
          </a:p>
        </p:txBody>
      </p:sp>
    </p:spTree>
    <p:extLst>
      <p:ext uri="{BB962C8B-B14F-4D97-AF65-F5344CB8AC3E}">
        <p14:creationId xmlns:p14="http://schemas.microsoft.com/office/powerpoint/2010/main" val="10256077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Designing</a:t>
            </a:r>
            <a:r>
              <a:rPr lang="it-IT" dirty="0"/>
              <a:t> </a:t>
            </a:r>
            <a:r>
              <a:rPr lang="it-IT" dirty="0" err="1"/>
              <a:t>Sustainable</a:t>
            </a:r>
            <a:r>
              <a:rPr lang="it-IT" dirty="0"/>
              <a:t> </a:t>
            </a:r>
            <a:r>
              <a:rPr lang="it-IT" dirty="0" err="1"/>
              <a:t>Products</a:t>
            </a:r>
            <a:endParaRPr lang="it-IT" dirty="0"/>
          </a:p>
        </p:txBody>
      </p:sp>
      <p:sp>
        <p:nvSpPr>
          <p:cNvPr id="3" name="Segnaposto contenuto 2"/>
          <p:cNvSpPr>
            <a:spLocks noGrp="1"/>
          </p:cNvSpPr>
          <p:nvPr>
            <p:ph idx="1"/>
          </p:nvPr>
        </p:nvSpPr>
        <p:spPr/>
        <p:txBody>
          <a:bodyPr/>
          <a:lstStyle/>
          <a:p>
            <a:endParaRPr lang="en-GB" dirty="0"/>
          </a:p>
          <a:p>
            <a:r>
              <a:rPr lang="en-GB" dirty="0"/>
              <a:t>The </a:t>
            </a:r>
            <a:r>
              <a:rPr lang="en-GB" b="1" dirty="0"/>
              <a:t>core of this legislative</a:t>
            </a:r>
            <a:r>
              <a:rPr lang="en-GB" dirty="0"/>
              <a:t> initiative will be to widen the </a:t>
            </a:r>
            <a:r>
              <a:rPr lang="en-GB" dirty="0" err="1"/>
              <a:t>Ecodesign</a:t>
            </a:r>
            <a:r>
              <a:rPr lang="en-GB" dirty="0"/>
              <a:t> Directive beyond energy-related products so as to </a:t>
            </a:r>
            <a:r>
              <a:rPr lang="en-GB" b="1" dirty="0"/>
              <a:t>make the </a:t>
            </a:r>
            <a:r>
              <a:rPr lang="en-GB" b="1" dirty="0" err="1"/>
              <a:t>Ecodesign</a:t>
            </a:r>
            <a:r>
              <a:rPr lang="en-GB" b="1" dirty="0"/>
              <a:t> framework applicable to the broadest possible range of products and make it deliver on circularity</a:t>
            </a:r>
            <a:r>
              <a:rPr lang="en-GB" dirty="0"/>
              <a:t>. </a:t>
            </a:r>
            <a:endParaRPr lang="it-IT" dirty="0"/>
          </a:p>
          <a:p>
            <a:endParaRPr lang="it-IT" dirty="0"/>
          </a:p>
        </p:txBody>
      </p:sp>
    </p:spTree>
    <p:extLst>
      <p:ext uri="{BB962C8B-B14F-4D97-AF65-F5344CB8AC3E}">
        <p14:creationId xmlns:p14="http://schemas.microsoft.com/office/powerpoint/2010/main" val="40030938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New </a:t>
            </a:r>
            <a:r>
              <a:rPr lang="it-IT" dirty="0" err="1"/>
              <a:t>Sustainability</a:t>
            </a:r>
            <a:r>
              <a:rPr lang="it-IT" dirty="0"/>
              <a:t> </a:t>
            </a:r>
            <a:r>
              <a:rPr lang="it-IT" dirty="0" err="1"/>
              <a:t>Principles</a:t>
            </a:r>
            <a:endParaRPr lang="it-IT" dirty="0"/>
          </a:p>
        </p:txBody>
      </p:sp>
      <p:sp>
        <p:nvSpPr>
          <p:cNvPr id="3" name="Segnaposto contenuto 2"/>
          <p:cNvSpPr>
            <a:spLocks noGrp="1"/>
          </p:cNvSpPr>
          <p:nvPr>
            <p:ph idx="1"/>
          </p:nvPr>
        </p:nvSpPr>
        <p:spPr/>
        <p:txBody>
          <a:bodyPr>
            <a:normAutofit fontScale="92500" lnSpcReduction="20000"/>
          </a:bodyPr>
          <a:lstStyle/>
          <a:p>
            <a:pPr lvl="1"/>
            <a:r>
              <a:rPr lang="en-GB" dirty="0"/>
              <a:t>improving product </a:t>
            </a:r>
            <a:r>
              <a:rPr lang="en-GB" b="1" dirty="0"/>
              <a:t>durability, reusability, upgradability and reparability</a:t>
            </a:r>
            <a:r>
              <a:rPr lang="en-GB" dirty="0"/>
              <a:t>, addressing the presence of </a:t>
            </a:r>
            <a:r>
              <a:rPr lang="en-GB" b="1" dirty="0"/>
              <a:t>hazardous chemicals </a:t>
            </a:r>
            <a:r>
              <a:rPr lang="en-GB" dirty="0"/>
              <a:t>in products, and increasing their</a:t>
            </a:r>
            <a:r>
              <a:rPr lang="en-GB" b="1" dirty="0"/>
              <a:t> energy and resource efficiency</a:t>
            </a:r>
            <a:r>
              <a:rPr lang="en-GB" dirty="0"/>
              <a:t>;</a:t>
            </a:r>
            <a:endParaRPr lang="it-IT" dirty="0"/>
          </a:p>
          <a:p>
            <a:pPr lvl="1"/>
            <a:r>
              <a:rPr lang="en-GB" dirty="0"/>
              <a:t>increasing </a:t>
            </a:r>
            <a:r>
              <a:rPr lang="en-GB" b="1" dirty="0"/>
              <a:t>recycled content in products</a:t>
            </a:r>
            <a:r>
              <a:rPr lang="en-GB" dirty="0"/>
              <a:t>, while ensuring their performance and safety;</a:t>
            </a:r>
            <a:endParaRPr lang="it-IT" dirty="0"/>
          </a:p>
          <a:p>
            <a:pPr lvl="1"/>
            <a:r>
              <a:rPr lang="en-GB" dirty="0"/>
              <a:t>enabling </a:t>
            </a:r>
            <a:r>
              <a:rPr lang="en-GB" b="1" dirty="0"/>
              <a:t>remanufacturing </a:t>
            </a:r>
            <a:r>
              <a:rPr lang="en-GB" dirty="0"/>
              <a:t>and</a:t>
            </a:r>
            <a:r>
              <a:rPr lang="en-GB" b="1" dirty="0"/>
              <a:t> high-quality recycling</a:t>
            </a:r>
            <a:r>
              <a:rPr lang="en-GB" dirty="0"/>
              <a:t>;</a:t>
            </a:r>
            <a:endParaRPr lang="it-IT" dirty="0"/>
          </a:p>
          <a:p>
            <a:pPr lvl="1"/>
            <a:r>
              <a:rPr lang="en-GB" dirty="0"/>
              <a:t>reducing </a:t>
            </a:r>
            <a:r>
              <a:rPr lang="en-GB" b="1" dirty="0"/>
              <a:t>carbon and environmental footprints</a:t>
            </a:r>
            <a:r>
              <a:rPr lang="en-GB" dirty="0"/>
              <a:t>;</a:t>
            </a:r>
            <a:endParaRPr lang="it-IT" dirty="0"/>
          </a:p>
          <a:p>
            <a:pPr lvl="1"/>
            <a:r>
              <a:rPr lang="en-GB" dirty="0"/>
              <a:t>restricting </a:t>
            </a:r>
            <a:r>
              <a:rPr lang="en-GB" b="1" dirty="0"/>
              <a:t>single-use</a:t>
            </a:r>
            <a:r>
              <a:rPr lang="en-GB" dirty="0"/>
              <a:t> and countering </a:t>
            </a:r>
            <a:r>
              <a:rPr lang="en-GB" b="1" dirty="0"/>
              <a:t>premature obsolescence</a:t>
            </a:r>
            <a:r>
              <a:rPr lang="en-GB" dirty="0"/>
              <a:t>;</a:t>
            </a:r>
            <a:endParaRPr lang="it-IT" dirty="0"/>
          </a:p>
          <a:p>
            <a:pPr lvl="1"/>
            <a:r>
              <a:rPr lang="en-GB" dirty="0"/>
              <a:t>introducing a </a:t>
            </a:r>
            <a:r>
              <a:rPr lang="en-GB" b="1" dirty="0"/>
              <a:t>ban on the destruction of unsold durable goods;</a:t>
            </a:r>
            <a:endParaRPr lang="it-IT" dirty="0"/>
          </a:p>
          <a:p>
            <a:pPr lvl="1"/>
            <a:r>
              <a:rPr lang="en-GB" dirty="0"/>
              <a:t>incentivising </a:t>
            </a:r>
            <a:r>
              <a:rPr lang="en-GB" b="1" dirty="0"/>
              <a:t>product-as-a-service</a:t>
            </a:r>
            <a:r>
              <a:rPr lang="en-GB" dirty="0"/>
              <a:t> or other models where </a:t>
            </a:r>
            <a:r>
              <a:rPr lang="en-GB" b="1" dirty="0"/>
              <a:t>producers keep the</a:t>
            </a:r>
            <a:r>
              <a:rPr lang="en-GB" dirty="0"/>
              <a:t> </a:t>
            </a:r>
            <a:r>
              <a:rPr lang="en-GB" b="1" dirty="0"/>
              <a:t>ownership of the product</a:t>
            </a:r>
            <a:r>
              <a:rPr lang="en-GB" dirty="0"/>
              <a:t> or the responsibility for its performance throughout its lifecycle;</a:t>
            </a:r>
            <a:endParaRPr lang="it-IT" dirty="0"/>
          </a:p>
          <a:p>
            <a:pPr lvl="1"/>
            <a:r>
              <a:rPr lang="en-GB" dirty="0"/>
              <a:t>mobilising the potential of </a:t>
            </a:r>
            <a:r>
              <a:rPr lang="en-GB" b="1" dirty="0"/>
              <a:t>digitalisation</a:t>
            </a:r>
            <a:r>
              <a:rPr lang="en-GB" dirty="0"/>
              <a:t> of product information, including solutions such as </a:t>
            </a:r>
            <a:r>
              <a:rPr lang="en-GB" b="1" dirty="0"/>
              <a:t>digital passports, tagging and watermarks;</a:t>
            </a:r>
            <a:endParaRPr lang="it-IT" dirty="0"/>
          </a:p>
          <a:p>
            <a:pPr lvl="1"/>
            <a:r>
              <a:rPr lang="en-GB" dirty="0"/>
              <a:t>rewarding products based on their </a:t>
            </a:r>
            <a:r>
              <a:rPr lang="en-GB" b="1" dirty="0"/>
              <a:t>different</a:t>
            </a:r>
            <a:r>
              <a:rPr lang="en-GB" dirty="0"/>
              <a:t> </a:t>
            </a:r>
            <a:r>
              <a:rPr lang="en-GB" b="1" dirty="0"/>
              <a:t>sustainability performance</a:t>
            </a:r>
            <a:r>
              <a:rPr lang="en-GB" dirty="0"/>
              <a:t>, including by linking high performance levels to incentives.</a:t>
            </a:r>
            <a:endParaRPr lang="it-IT" dirty="0"/>
          </a:p>
          <a:p>
            <a:endParaRPr lang="it-IT" dirty="0"/>
          </a:p>
        </p:txBody>
      </p:sp>
    </p:spTree>
    <p:extLst>
      <p:ext uri="{BB962C8B-B14F-4D97-AF65-F5344CB8AC3E}">
        <p14:creationId xmlns:p14="http://schemas.microsoft.com/office/powerpoint/2010/main" val="14266591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3033421"/>
            <a:ext cx="7772400" cy="1848414"/>
          </a:xfrm>
        </p:spPr>
        <p:txBody>
          <a:bodyPr>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br>
              <a:rPr lang="it-IT" b="1" dirty="0">
                <a:ln/>
                <a:solidFill>
                  <a:srgbClr val="008000"/>
                </a:solidFill>
              </a:rPr>
            </a:br>
            <a:br>
              <a:rPr lang="it-IT" b="1" dirty="0">
                <a:ln/>
                <a:solidFill>
                  <a:srgbClr val="008000"/>
                </a:solidFill>
              </a:rPr>
            </a:br>
            <a:br>
              <a:rPr lang="it-IT" b="1" dirty="0">
                <a:ln/>
                <a:solidFill>
                  <a:srgbClr val="008000"/>
                </a:solidFill>
              </a:rPr>
            </a:br>
            <a:r>
              <a:rPr lang="it-IT" sz="3600" b="1" dirty="0">
                <a:ln/>
                <a:solidFill>
                  <a:srgbClr val="008000"/>
                </a:solidFill>
              </a:rPr>
              <a:t>COURSE OF ENVIRONMENTAL LAW</a:t>
            </a:r>
            <a:br>
              <a:rPr lang="it-IT" sz="3600" b="1" dirty="0">
                <a:ln/>
                <a:solidFill>
                  <a:srgbClr val="008000"/>
                </a:solidFill>
              </a:rPr>
            </a:br>
            <a:r>
              <a:rPr lang="it-IT" sz="3600" b="1" dirty="0">
                <a:ln/>
                <a:solidFill>
                  <a:srgbClr val="008000"/>
                </a:solidFill>
              </a:rPr>
              <a:t>and </a:t>
            </a:r>
            <a:br>
              <a:rPr lang="it-IT" sz="3600" b="1" dirty="0">
                <a:ln/>
                <a:solidFill>
                  <a:srgbClr val="008000"/>
                </a:solidFill>
              </a:rPr>
            </a:br>
            <a:r>
              <a:rPr lang="it-IT" sz="3600" b="1" dirty="0">
                <a:ln/>
                <a:solidFill>
                  <a:srgbClr val="008000"/>
                </a:solidFill>
              </a:rPr>
              <a:t>INTELLECTUAL PROPERTY RIGHTS</a:t>
            </a:r>
            <a:br>
              <a:rPr lang="it-IT" sz="3600" b="1" dirty="0">
                <a:ln/>
                <a:solidFill>
                  <a:srgbClr val="008000"/>
                </a:solidFill>
              </a:rPr>
            </a:br>
            <a:r>
              <a:rPr lang="it-IT" sz="3600" b="1" dirty="0">
                <a:ln/>
                <a:solidFill>
                  <a:srgbClr val="008000"/>
                </a:solidFill>
              </a:rPr>
              <a:t>2019/2020</a:t>
            </a:r>
            <a:br>
              <a:rPr lang="it-IT" sz="3600" b="1" dirty="0">
                <a:ln/>
                <a:solidFill>
                  <a:schemeClr val="accent3"/>
                </a:solidFill>
              </a:rPr>
            </a:br>
            <a:r>
              <a:rPr lang="it-IT" sz="3600" b="1" dirty="0">
                <a:ln/>
                <a:solidFill>
                  <a:schemeClr val="accent3"/>
                </a:solidFill>
              </a:rPr>
              <a:t>23 March 2020 – </a:t>
            </a:r>
            <a:r>
              <a:rPr lang="it-IT" sz="3600" b="1">
                <a:ln/>
                <a:solidFill>
                  <a:schemeClr val="accent3"/>
                </a:solidFill>
              </a:rPr>
              <a:t>Part </a:t>
            </a:r>
            <a:r>
              <a:rPr lang="it-IT" sz="3600" b="1" dirty="0">
                <a:ln/>
                <a:solidFill>
                  <a:schemeClr val="accent3"/>
                </a:solidFill>
              </a:rPr>
              <a:t>3</a:t>
            </a:r>
            <a:br>
              <a:rPr lang="it-IT" sz="3600" b="1" dirty="0">
                <a:ln/>
                <a:solidFill>
                  <a:schemeClr val="accent3"/>
                </a:solidFill>
              </a:rPr>
            </a:br>
            <a:br>
              <a:rPr lang="it-IT" sz="3600" b="1" dirty="0">
                <a:ln/>
                <a:solidFill>
                  <a:schemeClr val="accent3"/>
                </a:solidFill>
              </a:rPr>
            </a:br>
            <a:endParaRPr lang="it-IT" sz="3600" b="1" dirty="0">
              <a:ln/>
              <a:solidFill>
                <a:schemeClr val="accent3"/>
              </a:solidFill>
            </a:endParaRPr>
          </a:p>
        </p:txBody>
      </p:sp>
      <p:sp>
        <p:nvSpPr>
          <p:cNvPr id="3" name="Sottotitolo 2"/>
          <p:cNvSpPr>
            <a:spLocks noGrp="1"/>
          </p:cNvSpPr>
          <p:nvPr>
            <p:ph type="subTitle" idx="1"/>
          </p:nvPr>
        </p:nvSpPr>
        <p:spPr>
          <a:xfrm>
            <a:off x="1371600" y="4140679"/>
            <a:ext cx="6400800" cy="2369151"/>
          </a:xfrm>
        </p:spPr>
        <p:txBody>
          <a:bodyPr>
            <a:normAutofit/>
          </a:bodyPr>
          <a:lstStyle/>
          <a:p>
            <a:pPr algn="ctr"/>
            <a:r>
              <a:rPr lang="it-IT" dirty="0"/>
              <a:t>Prof. Alberto De Franceschi</a:t>
            </a:r>
          </a:p>
          <a:p>
            <a:pPr algn="ctr"/>
            <a:r>
              <a:rPr lang="it-IT" dirty="0">
                <a:hlinkClick r:id="rId2"/>
              </a:rPr>
              <a:t>alberto.defranceschi@unife.it</a:t>
            </a:r>
            <a:endParaRPr lang="it-IT" dirty="0"/>
          </a:p>
          <a:p>
            <a:pPr algn="ctr"/>
            <a:endParaRPr lang="it-IT" dirty="0"/>
          </a:p>
          <a:p>
            <a:pPr algn="ctr"/>
            <a:r>
              <a:rPr lang="it-IT" dirty="0"/>
              <a:t>The Professor </a:t>
            </a:r>
            <a:r>
              <a:rPr lang="it-IT" dirty="0" err="1"/>
              <a:t>is</a:t>
            </a:r>
            <a:r>
              <a:rPr lang="it-IT" dirty="0"/>
              <a:t> </a:t>
            </a:r>
            <a:r>
              <a:rPr lang="it-IT" dirty="0" err="1"/>
              <a:t>available</a:t>
            </a:r>
            <a:r>
              <a:rPr lang="it-IT" dirty="0"/>
              <a:t> for </a:t>
            </a:r>
            <a:r>
              <a:rPr lang="it-IT" dirty="0" err="1"/>
              <a:t>any</a:t>
            </a:r>
            <a:r>
              <a:rPr lang="it-IT" dirty="0"/>
              <a:t> </a:t>
            </a:r>
            <a:r>
              <a:rPr lang="it-IT" dirty="0" err="1"/>
              <a:t>question</a:t>
            </a:r>
            <a:r>
              <a:rPr lang="it-IT" dirty="0"/>
              <a:t> </a:t>
            </a:r>
          </a:p>
          <a:p>
            <a:pPr algn="ctr"/>
            <a:r>
              <a:rPr lang="it-IT" dirty="0"/>
              <a:t>by email or </a:t>
            </a:r>
            <a:r>
              <a:rPr lang="it-IT" dirty="0" err="1"/>
              <a:t>Skype</a:t>
            </a:r>
            <a:r>
              <a:rPr lang="it-IT" dirty="0"/>
              <a:t> call</a:t>
            </a:r>
          </a:p>
          <a:p>
            <a:endParaRPr lang="it-IT" dirty="0"/>
          </a:p>
        </p:txBody>
      </p:sp>
    </p:spTree>
    <p:extLst>
      <p:ext uri="{BB962C8B-B14F-4D97-AF65-F5344CB8AC3E}">
        <p14:creationId xmlns:p14="http://schemas.microsoft.com/office/powerpoint/2010/main" val="41008144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Empowering</a:t>
            </a:r>
            <a:r>
              <a:rPr lang="it-IT" dirty="0"/>
              <a:t> consumers </a:t>
            </a:r>
            <a:r>
              <a:rPr lang="it-IT" dirty="0" err="1"/>
              <a:t>as</a:t>
            </a:r>
            <a:r>
              <a:rPr lang="it-IT" dirty="0"/>
              <a:t> public buyers</a:t>
            </a:r>
          </a:p>
        </p:txBody>
      </p:sp>
      <p:sp>
        <p:nvSpPr>
          <p:cNvPr id="3" name="Segnaposto contenuto 2"/>
          <p:cNvSpPr>
            <a:spLocks noGrp="1"/>
          </p:cNvSpPr>
          <p:nvPr>
            <p:ph idx="1"/>
          </p:nvPr>
        </p:nvSpPr>
        <p:spPr/>
        <p:txBody>
          <a:bodyPr/>
          <a:lstStyle/>
          <a:p>
            <a:r>
              <a:rPr lang="en-GB" dirty="0"/>
              <a:t>The Commission will propose a revision of EU consumer law to ensure that </a:t>
            </a:r>
            <a:r>
              <a:rPr lang="en-GB" b="1" dirty="0"/>
              <a:t>consumers receive trustworthy and relevant information on products at the point of sale</a:t>
            </a:r>
            <a:r>
              <a:rPr lang="en-GB" dirty="0"/>
              <a:t>, including on their </a:t>
            </a:r>
            <a:r>
              <a:rPr lang="en-GB" b="1" dirty="0"/>
              <a:t>lifespan</a:t>
            </a:r>
            <a:r>
              <a:rPr lang="en-GB" dirty="0"/>
              <a:t> and on the </a:t>
            </a:r>
            <a:r>
              <a:rPr lang="en-GB" b="1" dirty="0"/>
              <a:t>availability of repair services, spare parts and repair manuals. </a:t>
            </a:r>
            <a:r>
              <a:rPr lang="en-GB" dirty="0"/>
              <a:t>The Commission will also consider further </a:t>
            </a:r>
            <a:r>
              <a:rPr lang="en-GB" b="1" dirty="0"/>
              <a:t>strengthening consumer protection against green washing and premature obsolescence, </a:t>
            </a:r>
            <a:r>
              <a:rPr lang="en-GB" dirty="0"/>
              <a:t>setting minimum requirements for </a:t>
            </a:r>
            <a:r>
              <a:rPr lang="en-GB" b="1" dirty="0"/>
              <a:t>sustainability labels/logos </a:t>
            </a:r>
            <a:r>
              <a:rPr lang="en-GB" dirty="0"/>
              <a:t>and for</a:t>
            </a:r>
            <a:r>
              <a:rPr lang="en-GB" b="1" dirty="0"/>
              <a:t> information tools.</a:t>
            </a:r>
            <a:endParaRPr lang="it-IT" dirty="0"/>
          </a:p>
          <a:p>
            <a:endParaRPr lang="it-IT" dirty="0"/>
          </a:p>
        </p:txBody>
      </p:sp>
    </p:spTree>
    <p:extLst>
      <p:ext uri="{BB962C8B-B14F-4D97-AF65-F5344CB8AC3E}">
        <p14:creationId xmlns:p14="http://schemas.microsoft.com/office/powerpoint/2010/main" val="27379910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4. </a:t>
            </a:r>
            <a:r>
              <a:rPr lang="it-IT" dirty="0" err="1"/>
              <a:t>Stimulating</a:t>
            </a:r>
            <a:r>
              <a:rPr lang="it-IT" dirty="0"/>
              <a:t> Green Public </a:t>
            </a:r>
            <a:r>
              <a:rPr lang="it-IT" dirty="0" err="1"/>
              <a:t>Procurement</a:t>
            </a:r>
            <a:endParaRPr lang="it-IT" dirty="0"/>
          </a:p>
        </p:txBody>
      </p:sp>
      <p:sp>
        <p:nvSpPr>
          <p:cNvPr id="3" name="Segnaposto contenuto 2"/>
          <p:cNvSpPr>
            <a:spLocks noGrp="1"/>
          </p:cNvSpPr>
          <p:nvPr>
            <p:ph idx="1"/>
          </p:nvPr>
        </p:nvSpPr>
        <p:spPr/>
        <p:txBody>
          <a:bodyPr/>
          <a:lstStyle/>
          <a:p>
            <a:endParaRPr lang="it-IT" dirty="0"/>
          </a:p>
          <a:p>
            <a:r>
              <a:rPr lang="it-IT" i="1" dirty="0"/>
              <a:t>The </a:t>
            </a:r>
            <a:r>
              <a:rPr lang="it-IT" i="1" dirty="0" err="1"/>
              <a:t>most</a:t>
            </a:r>
            <a:r>
              <a:rPr lang="it-IT" i="1" dirty="0"/>
              <a:t> </a:t>
            </a:r>
            <a:r>
              <a:rPr lang="it-IT" i="1" dirty="0" err="1"/>
              <a:t>important</a:t>
            </a:r>
            <a:r>
              <a:rPr lang="it-IT" i="1" dirty="0"/>
              <a:t> </a:t>
            </a:r>
            <a:r>
              <a:rPr lang="it-IT" i="1" dirty="0" err="1"/>
              <a:t>piece</a:t>
            </a:r>
            <a:r>
              <a:rPr lang="it-IT" i="1" dirty="0"/>
              <a:t> of </a:t>
            </a:r>
            <a:r>
              <a:rPr lang="it-IT" i="1" dirty="0" err="1"/>
              <a:t>legislation</a:t>
            </a:r>
            <a:r>
              <a:rPr lang="it-IT" i="1" dirty="0"/>
              <a:t> </a:t>
            </a:r>
            <a:r>
              <a:rPr lang="it-IT" i="1" dirty="0" err="1"/>
              <a:t>is</a:t>
            </a:r>
            <a:r>
              <a:rPr lang="it-IT" i="1" dirty="0"/>
              <a:t> Directive 2014/24/EU on public </a:t>
            </a:r>
            <a:r>
              <a:rPr lang="it-IT" i="1" dirty="0" err="1"/>
              <a:t>procurement</a:t>
            </a:r>
            <a:r>
              <a:rPr lang="it-IT" i="1" dirty="0"/>
              <a:t> (PPD)</a:t>
            </a:r>
          </a:p>
          <a:p>
            <a:endParaRPr lang="it-IT" i="1" dirty="0"/>
          </a:p>
          <a:p>
            <a:r>
              <a:rPr lang="it-IT" dirty="0"/>
              <a:t>Green public </a:t>
            </a:r>
            <a:r>
              <a:rPr lang="it-IT" dirty="0" err="1"/>
              <a:t>procurement</a:t>
            </a:r>
            <a:r>
              <a:rPr lang="it-IT" dirty="0"/>
              <a:t> (GPP): “a </a:t>
            </a:r>
            <a:r>
              <a:rPr lang="it-IT" dirty="0" err="1"/>
              <a:t>process</a:t>
            </a:r>
            <a:r>
              <a:rPr lang="it-IT" dirty="0"/>
              <a:t> </a:t>
            </a:r>
            <a:r>
              <a:rPr lang="it-IT" dirty="0" err="1"/>
              <a:t>whereby</a:t>
            </a:r>
            <a:r>
              <a:rPr lang="it-IT" dirty="0"/>
              <a:t> public </a:t>
            </a:r>
            <a:r>
              <a:rPr lang="it-IT" dirty="0" err="1"/>
              <a:t>authorities</a:t>
            </a:r>
            <a:r>
              <a:rPr lang="it-IT" dirty="0"/>
              <a:t> </a:t>
            </a:r>
            <a:r>
              <a:rPr lang="it-IT" dirty="0" err="1"/>
              <a:t>seek</a:t>
            </a:r>
            <a:r>
              <a:rPr lang="it-IT" dirty="0"/>
              <a:t> to procure </a:t>
            </a:r>
            <a:r>
              <a:rPr lang="it-IT" dirty="0" err="1"/>
              <a:t>goods</a:t>
            </a:r>
            <a:r>
              <a:rPr lang="it-IT" dirty="0"/>
              <a:t>, </a:t>
            </a:r>
            <a:r>
              <a:rPr lang="it-IT" dirty="0" err="1"/>
              <a:t>services</a:t>
            </a:r>
            <a:r>
              <a:rPr lang="it-IT" dirty="0"/>
              <a:t> and </a:t>
            </a:r>
            <a:r>
              <a:rPr lang="it-IT" dirty="0" err="1"/>
              <a:t>works</a:t>
            </a:r>
            <a:r>
              <a:rPr lang="it-IT" dirty="0"/>
              <a:t> with a </a:t>
            </a:r>
            <a:r>
              <a:rPr lang="it-IT" dirty="0" err="1"/>
              <a:t>reduced</a:t>
            </a:r>
            <a:r>
              <a:rPr lang="it-IT" dirty="0"/>
              <a:t> </a:t>
            </a:r>
            <a:r>
              <a:rPr lang="it-IT" dirty="0" err="1"/>
              <a:t>environmental</a:t>
            </a:r>
            <a:r>
              <a:rPr lang="it-IT" dirty="0"/>
              <a:t> impact </a:t>
            </a:r>
            <a:r>
              <a:rPr lang="it-IT" dirty="0" err="1"/>
              <a:t>throughout</a:t>
            </a:r>
            <a:r>
              <a:rPr lang="it-IT" dirty="0"/>
              <a:t> </a:t>
            </a:r>
            <a:r>
              <a:rPr lang="it-IT" dirty="0" err="1"/>
              <a:t>their</a:t>
            </a:r>
            <a:r>
              <a:rPr lang="it-IT" dirty="0"/>
              <a:t> </a:t>
            </a:r>
            <a:r>
              <a:rPr lang="it-IT" dirty="0" err="1"/>
              <a:t>lifecycle</a:t>
            </a:r>
            <a:r>
              <a:rPr lang="it-IT" dirty="0"/>
              <a:t> </a:t>
            </a:r>
            <a:r>
              <a:rPr lang="it-IT" dirty="0" err="1"/>
              <a:t>when</a:t>
            </a:r>
            <a:r>
              <a:rPr lang="it-IT" dirty="0"/>
              <a:t> </a:t>
            </a:r>
            <a:r>
              <a:rPr lang="it-IT" dirty="0" err="1"/>
              <a:t>compared</a:t>
            </a:r>
            <a:r>
              <a:rPr lang="it-IT" dirty="0"/>
              <a:t> to </a:t>
            </a:r>
            <a:r>
              <a:rPr lang="it-IT" dirty="0" err="1"/>
              <a:t>goods</a:t>
            </a:r>
            <a:r>
              <a:rPr lang="it-IT" dirty="0"/>
              <a:t>, </a:t>
            </a:r>
            <a:r>
              <a:rPr lang="it-IT" dirty="0" err="1"/>
              <a:t>services</a:t>
            </a:r>
            <a:r>
              <a:rPr lang="it-IT" dirty="0"/>
              <a:t> and </a:t>
            </a:r>
            <a:r>
              <a:rPr lang="it-IT" dirty="0" err="1"/>
              <a:t>works</a:t>
            </a:r>
            <a:r>
              <a:rPr lang="it-IT" dirty="0"/>
              <a:t> with the </a:t>
            </a:r>
            <a:r>
              <a:rPr lang="it-IT" dirty="0" err="1"/>
              <a:t>same</a:t>
            </a:r>
            <a:r>
              <a:rPr lang="it-IT" dirty="0"/>
              <a:t> </a:t>
            </a:r>
            <a:r>
              <a:rPr lang="it-IT" dirty="0" err="1"/>
              <a:t>pri</a:t>
            </a:r>
            <a:r>
              <a:rPr lang="it-IT" dirty="0"/>
              <a:t>- </a:t>
            </a:r>
            <a:r>
              <a:rPr lang="it-IT" dirty="0" err="1"/>
              <a:t>mary</a:t>
            </a:r>
            <a:r>
              <a:rPr lang="it-IT" dirty="0"/>
              <a:t> </a:t>
            </a:r>
            <a:r>
              <a:rPr lang="it-IT" dirty="0" err="1"/>
              <a:t>function</a:t>
            </a:r>
            <a:r>
              <a:rPr lang="it-IT" dirty="0"/>
              <a:t> </a:t>
            </a:r>
            <a:r>
              <a:rPr lang="it-IT" dirty="0" err="1"/>
              <a:t>that</a:t>
            </a:r>
            <a:r>
              <a:rPr lang="it-IT" dirty="0"/>
              <a:t> </a:t>
            </a:r>
            <a:r>
              <a:rPr lang="it-IT" dirty="0" err="1"/>
              <a:t>would</a:t>
            </a:r>
            <a:r>
              <a:rPr lang="it-IT" dirty="0"/>
              <a:t> </a:t>
            </a:r>
            <a:r>
              <a:rPr lang="it-IT" dirty="0" err="1"/>
              <a:t>otherwise</a:t>
            </a:r>
            <a:r>
              <a:rPr lang="it-IT" dirty="0"/>
              <a:t> be </a:t>
            </a:r>
            <a:r>
              <a:rPr lang="it-IT" dirty="0" err="1"/>
              <a:t>procured</a:t>
            </a:r>
            <a:r>
              <a:rPr lang="it-IT" dirty="0"/>
              <a:t>” </a:t>
            </a:r>
          </a:p>
          <a:p>
            <a:endParaRPr lang="it-IT" dirty="0"/>
          </a:p>
          <a:p>
            <a:endParaRPr lang="it-IT" dirty="0"/>
          </a:p>
        </p:txBody>
      </p:sp>
    </p:spTree>
    <p:extLst>
      <p:ext uri="{BB962C8B-B14F-4D97-AF65-F5344CB8AC3E}">
        <p14:creationId xmlns:p14="http://schemas.microsoft.com/office/powerpoint/2010/main" val="4949165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2.2. </a:t>
            </a:r>
            <a:r>
              <a:rPr lang="it-IT" dirty="0" err="1"/>
              <a:t>Empowering</a:t>
            </a:r>
            <a:r>
              <a:rPr lang="it-IT" dirty="0"/>
              <a:t> consumers and public buyers</a:t>
            </a:r>
          </a:p>
        </p:txBody>
      </p:sp>
      <p:sp>
        <p:nvSpPr>
          <p:cNvPr id="3" name="Segnaposto contenuto 2"/>
          <p:cNvSpPr>
            <a:spLocks noGrp="1"/>
          </p:cNvSpPr>
          <p:nvPr>
            <p:ph idx="1"/>
          </p:nvPr>
        </p:nvSpPr>
        <p:spPr/>
        <p:txBody>
          <a:bodyPr/>
          <a:lstStyle/>
          <a:p>
            <a:r>
              <a:rPr lang="en-GB" dirty="0"/>
              <a:t>the Commission will work towards </a:t>
            </a:r>
            <a:r>
              <a:rPr lang="en-GB" b="1" dirty="0"/>
              <a:t>establishing a new ‘right to repair’</a:t>
            </a:r>
            <a:r>
              <a:rPr lang="en-GB" dirty="0"/>
              <a:t> and consider </a:t>
            </a:r>
            <a:r>
              <a:rPr lang="en-GB" b="1" dirty="0"/>
              <a:t>new horizontal material rights for consumers</a:t>
            </a:r>
            <a:r>
              <a:rPr lang="en-GB" dirty="0"/>
              <a:t> for instance as regards availability of spare parts or access to repair and, in the case of ICT and electronics, to upgrading services. </a:t>
            </a:r>
          </a:p>
          <a:p>
            <a:endParaRPr lang="en-GB" dirty="0"/>
          </a:p>
          <a:p>
            <a:r>
              <a:rPr lang="en-GB" dirty="0"/>
              <a:t>Regarding the role that </a:t>
            </a:r>
            <a:r>
              <a:rPr lang="en-GB" b="1" dirty="0"/>
              <a:t>guarantees</a:t>
            </a:r>
            <a:r>
              <a:rPr lang="en-GB" dirty="0"/>
              <a:t> can play in providing more circular products, the Commission will explore possible changes also in the context of the review of Directive 2019/771. </a:t>
            </a:r>
            <a:endParaRPr lang="it-IT" dirty="0"/>
          </a:p>
          <a:p>
            <a:pPr marL="114300" indent="0">
              <a:buNone/>
            </a:pPr>
            <a:endParaRPr lang="it-IT" dirty="0"/>
          </a:p>
        </p:txBody>
      </p:sp>
    </p:spTree>
    <p:extLst>
      <p:ext uri="{BB962C8B-B14F-4D97-AF65-F5344CB8AC3E}">
        <p14:creationId xmlns:p14="http://schemas.microsoft.com/office/powerpoint/2010/main" val="26879971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Companies </a:t>
            </a:r>
            <a:r>
              <a:rPr lang="it-IT" dirty="0" err="1"/>
              <a:t>behaviour</a:t>
            </a:r>
            <a:r>
              <a:rPr lang="it-IT" dirty="0"/>
              <a:t> and </a:t>
            </a:r>
            <a:r>
              <a:rPr lang="it-IT" dirty="0" err="1"/>
              <a:t>environmental</a:t>
            </a:r>
            <a:r>
              <a:rPr lang="it-IT" dirty="0"/>
              <a:t> </a:t>
            </a:r>
            <a:r>
              <a:rPr lang="it-IT" dirty="0" err="1"/>
              <a:t>claims</a:t>
            </a:r>
            <a:endParaRPr lang="it-IT" dirty="0"/>
          </a:p>
        </p:txBody>
      </p:sp>
      <p:sp>
        <p:nvSpPr>
          <p:cNvPr id="3" name="Segnaposto contenuto 2"/>
          <p:cNvSpPr>
            <a:spLocks noGrp="1"/>
          </p:cNvSpPr>
          <p:nvPr>
            <p:ph idx="1"/>
          </p:nvPr>
        </p:nvSpPr>
        <p:spPr/>
        <p:txBody>
          <a:bodyPr/>
          <a:lstStyle/>
          <a:p>
            <a:r>
              <a:rPr lang="en-GB" dirty="0"/>
              <a:t>The Commission will also propose that </a:t>
            </a:r>
            <a:r>
              <a:rPr lang="en-GB" b="1" dirty="0"/>
              <a:t>companies substantiate their environmental claims </a:t>
            </a:r>
            <a:r>
              <a:rPr lang="en-GB" dirty="0"/>
              <a:t>using Product and Organisation Environmental Footprint methods. The Commission will test the integration of these methods in the EU </a:t>
            </a:r>
            <a:r>
              <a:rPr lang="en-GB" dirty="0" err="1"/>
              <a:t>Ecolabel</a:t>
            </a:r>
            <a:r>
              <a:rPr lang="en-GB" dirty="0"/>
              <a:t> and include more systematically durability, recyclability and recycled content in the EU </a:t>
            </a:r>
            <a:r>
              <a:rPr lang="en-GB" dirty="0" err="1"/>
              <a:t>Ecolabel</a:t>
            </a:r>
            <a:r>
              <a:rPr lang="en-GB" dirty="0"/>
              <a:t> criteria.</a:t>
            </a:r>
            <a:endParaRPr lang="it-IT" dirty="0"/>
          </a:p>
          <a:p>
            <a:endParaRPr lang="it-IT" dirty="0"/>
          </a:p>
        </p:txBody>
      </p:sp>
    </p:spTree>
    <p:extLst>
      <p:ext uri="{BB962C8B-B14F-4D97-AF65-F5344CB8AC3E}">
        <p14:creationId xmlns:p14="http://schemas.microsoft.com/office/powerpoint/2010/main" val="23088540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Minimum </a:t>
            </a:r>
            <a:r>
              <a:rPr lang="it-IT" dirty="0" err="1"/>
              <a:t>Mandatory</a:t>
            </a:r>
            <a:r>
              <a:rPr lang="it-IT" dirty="0"/>
              <a:t> Green Public </a:t>
            </a:r>
            <a:r>
              <a:rPr lang="it-IT" dirty="0" err="1"/>
              <a:t>Procurement</a:t>
            </a:r>
            <a:endParaRPr lang="it-IT" dirty="0"/>
          </a:p>
        </p:txBody>
      </p:sp>
      <p:sp>
        <p:nvSpPr>
          <p:cNvPr id="3" name="Segnaposto contenuto 2"/>
          <p:cNvSpPr>
            <a:spLocks noGrp="1"/>
          </p:cNvSpPr>
          <p:nvPr>
            <p:ph idx="1"/>
          </p:nvPr>
        </p:nvSpPr>
        <p:spPr/>
        <p:txBody>
          <a:bodyPr/>
          <a:lstStyle/>
          <a:p>
            <a:r>
              <a:rPr lang="en-GB" dirty="0"/>
              <a:t>Public authorities’ purchasing power represents 14% of EU GDP and can serve as a powerful driver of the demand for sustainable products. To tap into this potential, the Commission will propose </a:t>
            </a:r>
            <a:r>
              <a:rPr lang="en-GB" b="1" dirty="0"/>
              <a:t>minimum mandatory green public procurement (GPP) criteria and targets in </a:t>
            </a:r>
            <a:r>
              <a:rPr lang="en-GB" b="1" dirty="0" err="1"/>
              <a:t>sectoral</a:t>
            </a:r>
            <a:r>
              <a:rPr lang="en-GB" b="1"/>
              <a:t> legislation</a:t>
            </a:r>
            <a:r>
              <a:rPr lang="en-GB"/>
              <a:t> and phase in </a:t>
            </a:r>
            <a:r>
              <a:rPr lang="en-GB" b="1"/>
              <a:t>compulsory reporting to monitor the uptake of Green Public Procurement</a:t>
            </a:r>
            <a:r>
              <a:rPr lang="en-GB"/>
              <a:t> (GPP) without creating unjustified administrative burden for public buyers. </a:t>
            </a:r>
            <a:endParaRPr lang="it-IT"/>
          </a:p>
        </p:txBody>
      </p:sp>
    </p:spTree>
    <p:extLst>
      <p:ext uri="{BB962C8B-B14F-4D97-AF65-F5344CB8AC3E}">
        <p14:creationId xmlns:p14="http://schemas.microsoft.com/office/powerpoint/2010/main" val="29476365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2.3. </a:t>
            </a:r>
            <a:r>
              <a:rPr lang="it-IT" dirty="0" err="1"/>
              <a:t>Circularity</a:t>
            </a:r>
            <a:r>
              <a:rPr lang="it-IT" dirty="0"/>
              <a:t> in Production </a:t>
            </a:r>
            <a:r>
              <a:rPr lang="it-IT" dirty="0" err="1"/>
              <a:t>Processes</a:t>
            </a:r>
            <a:endParaRPr lang="it-IT" dirty="0"/>
          </a:p>
        </p:txBody>
      </p:sp>
      <p:sp>
        <p:nvSpPr>
          <p:cNvPr id="3" name="Segnaposto contenuto 2"/>
          <p:cNvSpPr>
            <a:spLocks noGrp="1"/>
          </p:cNvSpPr>
          <p:nvPr>
            <p:ph idx="1"/>
          </p:nvPr>
        </p:nvSpPr>
        <p:spPr/>
        <p:txBody>
          <a:bodyPr>
            <a:normAutofit/>
          </a:bodyPr>
          <a:lstStyle/>
          <a:p>
            <a:pPr lvl="0"/>
            <a:r>
              <a:rPr lang="en-GB" dirty="0"/>
              <a:t>assessing options for further promoting circularity in industrial processes in the context of the review of the</a:t>
            </a:r>
            <a:r>
              <a:rPr lang="en-GB" b="1" dirty="0"/>
              <a:t> Industrial Emissions Directive</a:t>
            </a:r>
            <a:r>
              <a:rPr lang="en-GB" dirty="0"/>
              <a:t>, including the integration of circular economy practices in upcoming Best Available Techniques reference documents;</a:t>
            </a:r>
            <a:endParaRPr lang="it-IT" dirty="0"/>
          </a:p>
          <a:p>
            <a:pPr lvl="0"/>
            <a:r>
              <a:rPr lang="en-GB" dirty="0"/>
              <a:t>facilitating industrial symbiosis by developing an </a:t>
            </a:r>
            <a:r>
              <a:rPr lang="en-GB" b="1" dirty="0"/>
              <a:t>industry-led reporting and certification system, </a:t>
            </a:r>
            <a:r>
              <a:rPr lang="en-GB" dirty="0"/>
              <a:t>and enabling the implementation of industrial symbiosis; </a:t>
            </a:r>
            <a:endParaRPr lang="it-IT" dirty="0"/>
          </a:p>
        </p:txBody>
      </p:sp>
    </p:spTree>
    <p:extLst>
      <p:ext uri="{BB962C8B-B14F-4D97-AF65-F5344CB8AC3E}">
        <p14:creationId xmlns:p14="http://schemas.microsoft.com/office/powerpoint/2010/main" val="18677031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2.3. </a:t>
            </a:r>
            <a:r>
              <a:rPr lang="it-IT" dirty="0" err="1"/>
              <a:t>Circularity</a:t>
            </a:r>
            <a:r>
              <a:rPr lang="it-IT" dirty="0"/>
              <a:t> in Production </a:t>
            </a:r>
            <a:r>
              <a:rPr lang="it-IT" dirty="0" err="1"/>
              <a:t>Processes</a:t>
            </a:r>
            <a:endParaRPr lang="it-IT" dirty="0"/>
          </a:p>
        </p:txBody>
      </p:sp>
      <p:sp>
        <p:nvSpPr>
          <p:cNvPr id="3" name="Segnaposto contenuto 2"/>
          <p:cNvSpPr>
            <a:spLocks noGrp="1"/>
          </p:cNvSpPr>
          <p:nvPr>
            <p:ph idx="1"/>
          </p:nvPr>
        </p:nvSpPr>
        <p:spPr/>
        <p:txBody>
          <a:bodyPr>
            <a:normAutofit/>
          </a:bodyPr>
          <a:lstStyle/>
          <a:p>
            <a:pPr lvl="0"/>
            <a:r>
              <a:rPr lang="en-GB" dirty="0"/>
              <a:t>supporting the </a:t>
            </a:r>
            <a:r>
              <a:rPr lang="en-GB" b="1" dirty="0"/>
              <a:t>sustainable and circular bio-based sector</a:t>
            </a:r>
            <a:r>
              <a:rPr lang="en-GB" dirty="0"/>
              <a:t> through the implementation of the </a:t>
            </a:r>
            <a:r>
              <a:rPr lang="en-GB" dirty="0" err="1"/>
              <a:t>Bioeconomy</a:t>
            </a:r>
            <a:r>
              <a:rPr lang="en-GB" dirty="0"/>
              <a:t> Action Plan;</a:t>
            </a:r>
            <a:endParaRPr lang="it-IT" dirty="0"/>
          </a:p>
          <a:p>
            <a:pPr lvl="0"/>
            <a:r>
              <a:rPr lang="en-GB" dirty="0"/>
              <a:t>promoting the use of </a:t>
            </a:r>
            <a:r>
              <a:rPr lang="en-GB" b="1" dirty="0"/>
              <a:t>digital technologies for tracking, tracing and mapping of resources</a:t>
            </a:r>
            <a:r>
              <a:rPr lang="en-GB" dirty="0"/>
              <a:t>;</a:t>
            </a:r>
            <a:endParaRPr lang="it-IT" dirty="0"/>
          </a:p>
          <a:p>
            <a:pPr lvl="0"/>
            <a:r>
              <a:rPr lang="en-GB" dirty="0"/>
              <a:t>promoting the uptake of green technologies through a system of solid verification   by </a:t>
            </a:r>
            <a:r>
              <a:rPr lang="en-GB" b="1" dirty="0"/>
              <a:t>registering the EU Environmental Technology Verification scheme</a:t>
            </a:r>
            <a:r>
              <a:rPr lang="en-GB" dirty="0"/>
              <a:t> as an EU certification mark. </a:t>
            </a:r>
            <a:endParaRPr lang="it-IT" dirty="0"/>
          </a:p>
          <a:p>
            <a:pPr marL="114300" indent="0">
              <a:buNone/>
            </a:pPr>
            <a:endParaRPr lang="it-IT" dirty="0"/>
          </a:p>
        </p:txBody>
      </p:sp>
    </p:spTree>
    <p:extLst>
      <p:ext uri="{BB962C8B-B14F-4D97-AF65-F5344CB8AC3E}">
        <p14:creationId xmlns:p14="http://schemas.microsoft.com/office/powerpoint/2010/main" val="22374191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3. KEY PRODUCT VALUE CHAINS</a:t>
            </a:r>
          </a:p>
        </p:txBody>
      </p:sp>
      <p:sp>
        <p:nvSpPr>
          <p:cNvPr id="3" name="Segnaposto contenuto 2"/>
          <p:cNvSpPr>
            <a:spLocks noGrp="1"/>
          </p:cNvSpPr>
          <p:nvPr>
            <p:ph idx="1"/>
          </p:nvPr>
        </p:nvSpPr>
        <p:spPr/>
        <p:txBody>
          <a:bodyPr/>
          <a:lstStyle/>
          <a:p>
            <a:endParaRPr lang="it-IT" dirty="0"/>
          </a:p>
          <a:p>
            <a:r>
              <a:rPr lang="it-IT" dirty="0" err="1"/>
              <a:t>Electronics</a:t>
            </a:r>
            <a:r>
              <a:rPr lang="it-IT" dirty="0"/>
              <a:t> and ICT</a:t>
            </a:r>
          </a:p>
          <a:p>
            <a:r>
              <a:rPr lang="it-IT" dirty="0" err="1"/>
              <a:t>Batteries</a:t>
            </a:r>
            <a:r>
              <a:rPr lang="it-IT" dirty="0"/>
              <a:t> and </a:t>
            </a:r>
            <a:r>
              <a:rPr lang="it-IT" dirty="0" err="1"/>
              <a:t>Vehicles</a:t>
            </a:r>
            <a:endParaRPr lang="it-IT" dirty="0"/>
          </a:p>
          <a:p>
            <a:r>
              <a:rPr lang="it-IT" dirty="0"/>
              <a:t>Packaging</a:t>
            </a:r>
          </a:p>
          <a:p>
            <a:r>
              <a:rPr lang="it-IT" dirty="0" err="1"/>
              <a:t>Plastics</a:t>
            </a:r>
            <a:endParaRPr lang="it-IT" dirty="0"/>
          </a:p>
          <a:p>
            <a:r>
              <a:rPr lang="it-IT" dirty="0" err="1"/>
              <a:t>Textiles</a:t>
            </a:r>
            <a:endParaRPr lang="it-IT" dirty="0"/>
          </a:p>
          <a:p>
            <a:r>
              <a:rPr lang="it-IT" dirty="0"/>
              <a:t>Construction and </a:t>
            </a:r>
            <a:r>
              <a:rPr lang="it-IT" dirty="0" err="1"/>
              <a:t>Buildings</a:t>
            </a:r>
            <a:endParaRPr lang="it-IT" dirty="0"/>
          </a:p>
          <a:p>
            <a:r>
              <a:rPr lang="it-IT" dirty="0" err="1"/>
              <a:t>Food</a:t>
            </a:r>
            <a:r>
              <a:rPr lang="it-IT" dirty="0"/>
              <a:t>, Water and </a:t>
            </a:r>
            <a:r>
              <a:rPr lang="it-IT" dirty="0" err="1"/>
              <a:t>Nutrients</a:t>
            </a:r>
            <a:endParaRPr lang="it-IT" dirty="0"/>
          </a:p>
        </p:txBody>
      </p:sp>
    </p:spTree>
    <p:extLst>
      <p:ext uri="{BB962C8B-B14F-4D97-AF65-F5344CB8AC3E}">
        <p14:creationId xmlns:p14="http://schemas.microsoft.com/office/powerpoint/2010/main" val="5214682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3.1. </a:t>
            </a:r>
            <a:r>
              <a:rPr lang="it-IT" dirty="0" err="1"/>
              <a:t>Electronics</a:t>
            </a:r>
            <a:r>
              <a:rPr lang="it-IT" dirty="0"/>
              <a:t> and ICT</a:t>
            </a:r>
          </a:p>
        </p:txBody>
      </p:sp>
      <p:sp>
        <p:nvSpPr>
          <p:cNvPr id="3" name="Segnaposto contenuto 2"/>
          <p:cNvSpPr>
            <a:spLocks noGrp="1"/>
          </p:cNvSpPr>
          <p:nvPr>
            <p:ph idx="1"/>
          </p:nvPr>
        </p:nvSpPr>
        <p:spPr/>
        <p:txBody>
          <a:bodyPr>
            <a:normAutofit fontScale="77500" lnSpcReduction="20000"/>
          </a:bodyPr>
          <a:lstStyle/>
          <a:p>
            <a:pPr lvl="0"/>
            <a:r>
              <a:rPr lang="en-GB" dirty="0"/>
              <a:t>regulatory measures for electronics and ICT including</a:t>
            </a:r>
            <a:r>
              <a:rPr lang="en-GB" b="1" dirty="0"/>
              <a:t> mobile phones, tablets and laptops</a:t>
            </a:r>
            <a:r>
              <a:rPr lang="en-GB" dirty="0"/>
              <a:t> under the </a:t>
            </a:r>
            <a:r>
              <a:rPr lang="en-GB" dirty="0" err="1"/>
              <a:t>Ecodesign</a:t>
            </a:r>
            <a:r>
              <a:rPr lang="en-GB" dirty="0"/>
              <a:t> Directive so that devices are designed for energy efficiency and durability, reparability, upgradability, maintenance, reuse and recycling. The upcoming </a:t>
            </a:r>
            <a:r>
              <a:rPr lang="en-GB" dirty="0" err="1"/>
              <a:t>Ecodesign</a:t>
            </a:r>
            <a:r>
              <a:rPr lang="en-GB" dirty="0"/>
              <a:t> Working Plan will set out further details on this. </a:t>
            </a:r>
            <a:r>
              <a:rPr lang="en-GB" b="1" dirty="0"/>
              <a:t>Printers and consumables such as cartridges </a:t>
            </a:r>
            <a:r>
              <a:rPr lang="en-GB" dirty="0"/>
              <a:t>will also be covered unless the sector reaches an ambitious voluntary agreement within the next six months; </a:t>
            </a:r>
            <a:endParaRPr lang="it-IT" dirty="0"/>
          </a:p>
          <a:p>
            <a:pPr lvl="0"/>
            <a:r>
              <a:rPr lang="en-GB" dirty="0"/>
              <a:t>focus on electronics and ICT as a </a:t>
            </a:r>
            <a:r>
              <a:rPr lang="en-GB" b="1" dirty="0"/>
              <a:t>priority sector for implementing the ‘right to repair’</a:t>
            </a:r>
            <a:r>
              <a:rPr lang="en-GB" dirty="0"/>
              <a:t>, including a right to update obsolete software;</a:t>
            </a:r>
            <a:endParaRPr lang="it-IT" dirty="0"/>
          </a:p>
          <a:p>
            <a:pPr lvl="0"/>
            <a:r>
              <a:rPr lang="en-GB" dirty="0"/>
              <a:t>regulatory measures on </a:t>
            </a:r>
            <a:r>
              <a:rPr lang="en-GB" b="1" dirty="0"/>
              <a:t>chargers for mobile phones and similar devices</a:t>
            </a:r>
            <a:r>
              <a:rPr lang="en-GB" dirty="0"/>
              <a:t>, including the</a:t>
            </a:r>
            <a:r>
              <a:rPr lang="en-GB" b="1" dirty="0"/>
              <a:t> introduction of a common charger</a:t>
            </a:r>
            <a:r>
              <a:rPr lang="en-GB" dirty="0"/>
              <a:t>, improving the durability of charging cables, and incentives to decouple the purchase of chargers from the purchase of new devices;</a:t>
            </a:r>
            <a:endParaRPr lang="it-IT" dirty="0"/>
          </a:p>
          <a:p>
            <a:pPr lvl="0"/>
            <a:r>
              <a:rPr lang="en-GB" dirty="0"/>
              <a:t>improving the collection and treatment of waste electrical and electronic equipment including by exploring options for </a:t>
            </a:r>
            <a:r>
              <a:rPr lang="en-GB" b="1" dirty="0"/>
              <a:t>an EU-wide take back scheme to return or sell back old mobile phones, tablets and chargers;</a:t>
            </a:r>
            <a:r>
              <a:rPr lang="en-GB" dirty="0"/>
              <a:t> </a:t>
            </a:r>
            <a:endParaRPr lang="it-IT" dirty="0"/>
          </a:p>
          <a:p>
            <a:pPr lvl="0"/>
            <a:r>
              <a:rPr lang="en-GB" dirty="0"/>
              <a:t>review of EU rules on </a:t>
            </a:r>
            <a:r>
              <a:rPr lang="en-GB" b="1" dirty="0"/>
              <a:t>restrictions of hazardous substances in electrical and electronic equipment</a:t>
            </a:r>
            <a:r>
              <a:rPr lang="en-GB" dirty="0"/>
              <a:t> and provide guidance to improve coherence with relevant legislation, including REACH and </a:t>
            </a:r>
            <a:r>
              <a:rPr lang="en-GB" dirty="0" err="1"/>
              <a:t>Ecodesign</a:t>
            </a:r>
            <a:r>
              <a:rPr lang="en-GB" dirty="0"/>
              <a:t>.     </a:t>
            </a:r>
            <a:endParaRPr lang="it-IT" dirty="0"/>
          </a:p>
          <a:p>
            <a:pPr marL="114300" indent="0">
              <a:buNone/>
            </a:pPr>
            <a:endParaRPr lang="it-IT" dirty="0"/>
          </a:p>
        </p:txBody>
      </p:sp>
    </p:spTree>
    <p:extLst>
      <p:ext uri="{BB962C8B-B14F-4D97-AF65-F5344CB8AC3E}">
        <p14:creationId xmlns:p14="http://schemas.microsoft.com/office/powerpoint/2010/main" val="38797784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3.2. </a:t>
            </a:r>
            <a:r>
              <a:rPr lang="it-IT" dirty="0" err="1"/>
              <a:t>Batteries</a:t>
            </a:r>
            <a:r>
              <a:rPr lang="it-IT" dirty="0"/>
              <a:t> and </a:t>
            </a:r>
            <a:r>
              <a:rPr lang="it-IT" dirty="0" err="1"/>
              <a:t>Vehicles</a:t>
            </a:r>
            <a:endParaRPr lang="it-IT" dirty="0"/>
          </a:p>
        </p:txBody>
      </p:sp>
      <p:sp>
        <p:nvSpPr>
          <p:cNvPr id="3" name="Segnaposto contenuto 2"/>
          <p:cNvSpPr>
            <a:spLocks noGrp="1"/>
          </p:cNvSpPr>
          <p:nvPr>
            <p:ph idx="1"/>
          </p:nvPr>
        </p:nvSpPr>
        <p:spPr/>
        <p:txBody>
          <a:bodyPr>
            <a:normAutofit fontScale="70000" lnSpcReduction="20000"/>
          </a:bodyPr>
          <a:lstStyle/>
          <a:p>
            <a:r>
              <a:rPr lang="en-GB" dirty="0"/>
              <a:t>Sustainable batteries and vehicles underpin the mobility of the future. To progress swiftly on enhancing the sustainability of the emerging battery value chain for electro-mobility and boost the circular potential of all batteries, this year the Commission will propose a </a:t>
            </a:r>
            <a:r>
              <a:rPr lang="en-GB" b="1" dirty="0"/>
              <a:t>new regulatory framework for batteries</a:t>
            </a:r>
            <a:r>
              <a:rPr lang="en-GB" dirty="0"/>
              <a:t>. This legislative proposal will build on the evaluation of the Batteries Directive and the work of the Batteries Alliance with the consideration of the following elements:</a:t>
            </a:r>
            <a:endParaRPr lang="it-IT" dirty="0"/>
          </a:p>
          <a:p>
            <a:pPr lvl="0"/>
            <a:r>
              <a:rPr lang="en-GB" b="1" dirty="0"/>
              <a:t>rules on recycled content </a:t>
            </a:r>
            <a:r>
              <a:rPr lang="en-GB" dirty="0"/>
              <a:t>and measures to improve the</a:t>
            </a:r>
            <a:r>
              <a:rPr lang="en-GB" b="1" dirty="0"/>
              <a:t> collection and recycling rates of all batteries</a:t>
            </a:r>
            <a:r>
              <a:rPr lang="en-GB" dirty="0"/>
              <a:t>, ensure the </a:t>
            </a:r>
            <a:r>
              <a:rPr lang="en-GB" b="1" dirty="0"/>
              <a:t>recovery of valuable materials</a:t>
            </a:r>
            <a:r>
              <a:rPr lang="en-GB" dirty="0"/>
              <a:t> and provide </a:t>
            </a:r>
            <a:r>
              <a:rPr lang="en-GB" b="1" dirty="0"/>
              <a:t>guidance to consumers</a:t>
            </a:r>
            <a:r>
              <a:rPr lang="en-GB" dirty="0"/>
              <a:t>; </a:t>
            </a:r>
            <a:endParaRPr lang="it-IT" dirty="0"/>
          </a:p>
          <a:p>
            <a:pPr lvl="0"/>
            <a:r>
              <a:rPr lang="en-GB" dirty="0"/>
              <a:t>addressing </a:t>
            </a:r>
            <a:r>
              <a:rPr lang="en-GB" b="1" dirty="0"/>
              <a:t>non-rechargeable batteries</a:t>
            </a:r>
            <a:r>
              <a:rPr lang="en-GB" dirty="0"/>
              <a:t> with a view to progressively phasing out their use where alternatives exists;</a:t>
            </a:r>
            <a:endParaRPr lang="it-IT" dirty="0"/>
          </a:p>
          <a:p>
            <a:pPr lvl="0"/>
            <a:r>
              <a:rPr lang="en-GB" b="1" dirty="0"/>
              <a:t>sustainability and transparency requirements for batteries</a:t>
            </a:r>
            <a:r>
              <a:rPr lang="en-GB" dirty="0"/>
              <a:t> taking account of, for instance, the carbon footprint of battery manufacturing, ethical sourcing of raw materials and security of supply, and facilitating reuse, repurposing and recycling.</a:t>
            </a:r>
            <a:endParaRPr lang="it-IT" dirty="0"/>
          </a:p>
          <a:p>
            <a:r>
              <a:rPr lang="en-GB" dirty="0"/>
              <a:t>The Commission will also propose to revise the rules on </a:t>
            </a:r>
            <a:r>
              <a:rPr lang="en-GB" b="1" dirty="0"/>
              <a:t>end-of-life vehicles</a:t>
            </a:r>
            <a:r>
              <a:rPr lang="en-GB" dirty="0"/>
              <a:t> with a view to promoting more circular business models by </a:t>
            </a:r>
            <a:r>
              <a:rPr lang="en-GB" b="1" dirty="0"/>
              <a:t>linking design issues to end-of-life treatment</a:t>
            </a:r>
            <a:r>
              <a:rPr lang="en-GB" dirty="0"/>
              <a:t>, considering </a:t>
            </a:r>
            <a:r>
              <a:rPr lang="en-GB" b="1" dirty="0"/>
              <a:t>rules on mandatory recycled content for certain materials</a:t>
            </a:r>
            <a:r>
              <a:rPr lang="en-GB" dirty="0"/>
              <a:t> of components, and </a:t>
            </a:r>
            <a:r>
              <a:rPr lang="en-GB" b="1" dirty="0"/>
              <a:t>improving recycling efficiency</a:t>
            </a:r>
            <a:r>
              <a:rPr lang="en-GB" dirty="0"/>
              <a:t>. Moreover, the Commission will consider the most effective measures to ensure the collection and the environmentally sound treatment of </a:t>
            </a:r>
            <a:r>
              <a:rPr lang="en-GB" b="1" dirty="0"/>
              <a:t>waste oils</a:t>
            </a:r>
            <a:r>
              <a:rPr lang="en-GB" dirty="0"/>
              <a:t>.</a:t>
            </a:r>
            <a:endParaRPr lang="it-IT" dirty="0"/>
          </a:p>
          <a:p>
            <a:r>
              <a:rPr lang="en-GB" dirty="0"/>
              <a:t>From a broader perspective, the forthcoming </a:t>
            </a:r>
            <a:r>
              <a:rPr lang="en-US" dirty="0"/>
              <a:t>Comprehensive European Strategy on </a:t>
            </a:r>
            <a:r>
              <a:rPr lang="en-GB" b="1" dirty="0"/>
              <a:t>Sustainable and Smart Mobility</a:t>
            </a:r>
            <a:r>
              <a:rPr lang="en-GB" dirty="0"/>
              <a:t> will look into enhancing synergies with the circular economy transition, in particular by applying product-as-service solutions to reduce virgin material consumption, use sustainable alternative transport fuels, optimise infrastructure and vehicle use, increase occupancy rates and load factors, and eliminate waste and pollution.</a:t>
            </a:r>
            <a:endParaRPr lang="it-IT" dirty="0"/>
          </a:p>
          <a:p>
            <a:endParaRPr lang="it-IT" dirty="0"/>
          </a:p>
        </p:txBody>
      </p:sp>
    </p:spTree>
    <p:extLst>
      <p:ext uri="{BB962C8B-B14F-4D97-AF65-F5344CB8AC3E}">
        <p14:creationId xmlns:p14="http://schemas.microsoft.com/office/powerpoint/2010/main" val="38523676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3.3. Packaging</a:t>
            </a:r>
          </a:p>
        </p:txBody>
      </p:sp>
      <p:sp>
        <p:nvSpPr>
          <p:cNvPr id="3" name="Segnaposto contenuto 2"/>
          <p:cNvSpPr>
            <a:spLocks noGrp="1"/>
          </p:cNvSpPr>
          <p:nvPr>
            <p:ph idx="1"/>
          </p:nvPr>
        </p:nvSpPr>
        <p:spPr/>
        <p:txBody>
          <a:bodyPr>
            <a:normAutofit fontScale="70000" lnSpcReduction="20000"/>
          </a:bodyPr>
          <a:lstStyle/>
          <a:p>
            <a:r>
              <a:rPr lang="en-GB" dirty="0"/>
              <a:t>The amount of materials used for packaging is growing continuously and in 2017 packaging waste in Europe reached a record – 173 kg per inhabitant, the highest level ever. In order to ensure that all packaging on the EU market is reusable or recyclable in an economically viable way by 2030, the Commission will review Directive 94/62/EC to </a:t>
            </a:r>
            <a:r>
              <a:rPr lang="en-GB" b="1" dirty="0"/>
              <a:t>reinforce the mandatory essential requirements for packaging </a:t>
            </a:r>
            <a:r>
              <a:rPr lang="en-GB" dirty="0"/>
              <a:t>to be allowed on the EU market and consider other measures, with a focus on:</a:t>
            </a:r>
            <a:endParaRPr lang="it-IT" dirty="0"/>
          </a:p>
          <a:p>
            <a:pPr lvl="0"/>
            <a:r>
              <a:rPr lang="en-GB" b="1" dirty="0"/>
              <a:t>reducing (over)packaging and packaging</a:t>
            </a:r>
            <a:r>
              <a:rPr lang="en-GB" dirty="0"/>
              <a:t> </a:t>
            </a:r>
            <a:r>
              <a:rPr lang="en-GB" b="1" dirty="0"/>
              <a:t>waste</a:t>
            </a:r>
            <a:r>
              <a:rPr lang="en-GB" dirty="0"/>
              <a:t>, including by setting targets and other waste prevention measures;</a:t>
            </a:r>
            <a:endParaRPr lang="it-IT" dirty="0"/>
          </a:p>
          <a:p>
            <a:pPr lvl="0"/>
            <a:r>
              <a:rPr lang="en-GB" dirty="0"/>
              <a:t>driving </a:t>
            </a:r>
            <a:r>
              <a:rPr lang="en-GB" b="1" dirty="0"/>
              <a:t>design for re-use and recyclability of packaging, </a:t>
            </a:r>
            <a:r>
              <a:rPr lang="en-GB" dirty="0"/>
              <a:t>including considering restrictions on the use of some packaging materials for certain applications, in particular where alternative reusable products or systems are possible or consumer goods can be handled safely without packaging; </a:t>
            </a:r>
            <a:endParaRPr lang="it-IT" dirty="0"/>
          </a:p>
          <a:p>
            <a:pPr lvl="0"/>
            <a:r>
              <a:rPr lang="en-GB" dirty="0"/>
              <a:t>considering </a:t>
            </a:r>
            <a:r>
              <a:rPr lang="en-GB" b="1" dirty="0"/>
              <a:t>reducing the complexity of packaging materials</a:t>
            </a:r>
            <a:r>
              <a:rPr lang="en-GB" dirty="0"/>
              <a:t>, including the number of materials and polymers used.</a:t>
            </a:r>
            <a:endParaRPr lang="it-IT" dirty="0"/>
          </a:p>
          <a:p>
            <a:r>
              <a:rPr lang="en-GB" dirty="0"/>
              <a:t>As part of the initiative to harmonise separate collection systems referred to in section 4.1, the Commission will assess the feasibility of EU-wide </a:t>
            </a:r>
            <a:r>
              <a:rPr lang="en-GB" b="1" dirty="0"/>
              <a:t>labelling that facilitates the correct separation of packaging waste at source</a:t>
            </a:r>
            <a:r>
              <a:rPr lang="en-GB" dirty="0"/>
              <a:t>. </a:t>
            </a:r>
            <a:endParaRPr lang="it-IT" dirty="0"/>
          </a:p>
          <a:p>
            <a:r>
              <a:rPr lang="en-GB" dirty="0"/>
              <a:t>The Commission will also establish </a:t>
            </a:r>
            <a:r>
              <a:rPr lang="en-GB" b="1" dirty="0"/>
              <a:t>rules for the safe recycling into food contact materials</a:t>
            </a:r>
            <a:r>
              <a:rPr lang="en-GB" dirty="0"/>
              <a:t> of plastic materials other than PET.</a:t>
            </a:r>
            <a:endParaRPr lang="it-IT" dirty="0"/>
          </a:p>
          <a:p>
            <a:r>
              <a:rPr lang="en-GB" dirty="0"/>
              <a:t>The Commission will also strictly monitor and support the implementation of the requirements of the Drinking Water Directive to </a:t>
            </a:r>
            <a:r>
              <a:rPr lang="en-GB" b="1" dirty="0"/>
              <a:t>make drinkable tap water accessible in public places</a:t>
            </a:r>
            <a:r>
              <a:rPr lang="en-GB" dirty="0"/>
              <a:t>, which will reduce dependence on bottled water and prevent packaging waste. </a:t>
            </a:r>
            <a:endParaRPr lang="it-IT" dirty="0"/>
          </a:p>
          <a:p>
            <a:endParaRPr lang="it-IT" dirty="0"/>
          </a:p>
        </p:txBody>
      </p:sp>
    </p:spTree>
    <p:extLst>
      <p:ext uri="{BB962C8B-B14F-4D97-AF65-F5344CB8AC3E}">
        <p14:creationId xmlns:p14="http://schemas.microsoft.com/office/powerpoint/2010/main" val="7078748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3.4. </a:t>
            </a:r>
            <a:r>
              <a:rPr lang="it-IT" dirty="0" err="1"/>
              <a:t>Plastics</a:t>
            </a:r>
            <a:endParaRPr lang="it-IT" dirty="0"/>
          </a:p>
        </p:txBody>
      </p:sp>
      <p:sp>
        <p:nvSpPr>
          <p:cNvPr id="3" name="Segnaposto contenuto 2"/>
          <p:cNvSpPr>
            <a:spLocks noGrp="1"/>
          </p:cNvSpPr>
          <p:nvPr>
            <p:ph idx="1"/>
          </p:nvPr>
        </p:nvSpPr>
        <p:spPr/>
        <p:txBody>
          <a:bodyPr>
            <a:normAutofit fontScale="70000" lnSpcReduction="20000"/>
          </a:bodyPr>
          <a:lstStyle/>
          <a:p>
            <a:r>
              <a:rPr lang="en-GB" dirty="0"/>
              <a:t>The amount of materials used for packaging is growing continuously and in 2017 packaging waste in Europe reached a record – 173 kg per inhabitant, the highest level ever. In order to ensure that all packaging on the EU market is reusable or recyclable in an economically viable way by 2030, the Commission will review Directive 94/62/EC to </a:t>
            </a:r>
            <a:r>
              <a:rPr lang="en-GB" b="1" dirty="0"/>
              <a:t>reinforce the mandatory essential requirements for packaging </a:t>
            </a:r>
            <a:r>
              <a:rPr lang="en-GB" dirty="0"/>
              <a:t>to be allowed on the EU market and consider other measures, with a focus on:</a:t>
            </a:r>
            <a:endParaRPr lang="it-IT" dirty="0"/>
          </a:p>
          <a:p>
            <a:pPr lvl="0"/>
            <a:r>
              <a:rPr lang="en-GB" b="1" dirty="0"/>
              <a:t>reducing (over)packaging and packaging</a:t>
            </a:r>
            <a:r>
              <a:rPr lang="en-GB" dirty="0"/>
              <a:t> </a:t>
            </a:r>
            <a:r>
              <a:rPr lang="en-GB" b="1" dirty="0"/>
              <a:t>waste</a:t>
            </a:r>
            <a:r>
              <a:rPr lang="en-GB" dirty="0"/>
              <a:t>, including by setting targets and other waste prevention measures;</a:t>
            </a:r>
            <a:endParaRPr lang="it-IT" dirty="0"/>
          </a:p>
          <a:p>
            <a:pPr lvl="0"/>
            <a:r>
              <a:rPr lang="en-GB" dirty="0"/>
              <a:t>driving </a:t>
            </a:r>
            <a:r>
              <a:rPr lang="en-GB" b="1" dirty="0"/>
              <a:t>design for re-use and recyclability of packaging, </a:t>
            </a:r>
            <a:r>
              <a:rPr lang="en-GB" dirty="0"/>
              <a:t>including considering restrictions on the use of some packaging materials for certain applications, in particular where alternative reusable products or systems are possible or consumer goods can be handled safely without packaging; </a:t>
            </a:r>
            <a:endParaRPr lang="it-IT" dirty="0"/>
          </a:p>
          <a:p>
            <a:pPr lvl="0"/>
            <a:r>
              <a:rPr lang="en-GB" dirty="0"/>
              <a:t>considering </a:t>
            </a:r>
            <a:r>
              <a:rPr lang="en-GB" b="1" dirty="0"/>
              <a:t>reducing the complexity of packaging materials</a:t>
            </a:r>
            <a:r>
              <a:rPr lang="en-GB" dirty="0"/>
              <a:t>, including the number of materials and polymers used.</a:t>
            </a:r>
            <a:endParaRPr lang="it-IT" dirty="0"/>
          </a:p>
          <a:p>
            <a:r>
              <a:rPr lang="en-GB" dirty="0"/>
              <a:t>As part of the initiative to harmonise separate collection systems referred to in section 4.1, the Commission will assess the feasibility of EU-wide </a:t>
            </a:r>
            <a:r>
              <a:rPr lang="en-GB" b="1" dirty="0"/>
              <a:t>labelling that facilitates the correct separation of packaging waste at source</a:t>
            </a:r>
            <a:r>
              <a:rPr lang="en-GB" dirty="0"/>
              <a:t>. </a:t>
            </a:r>
            <a:endParaRPr lang="it-IT" dirty="0"/>
          </a:p>
          <a:p>
            <a:r>
              <a:rPr lang="en-GB" dirty="0"/>
              <a:t>The Commission will also establish </a:t>
            </a:r>
            <a:r>
              <a:rPr lang="en-GB" b="1" dirty="0"/>
              <a:t>rules for the safe recycling into food contact materials</a:t>
            </a:r>
            <a:r>
              <a:rPr lang="en-GB" dirty="0"/>
              <a:t> of plastic materials other than PET.</a:t>
            </a:r>
            <a:endParaRPr lang="it-IT" dirty="0"/>
          </a:p>
          <a:p>
            <a:r>
              <a:rPr lang="en-GB" dirty="0"/>
              <a:t>The Commission will also strictly monitor and support the implementation of the requirements of the Drinking Water Directive to </a:t>
            </a:r>
            <a:r>
              <a:rPr lang="en-GB" b="1" dirty="0"/>
              <a:t>make drinkable tap water accessible in public places</a:t>
            </a:r>
            <a:r>
              <a:rPr lang="en-GB" dirty="0"/>
              <a:t>, which will reduce dependence on bottled water and prevent packaging waste. </a:t>
            </a:r>
            <a:endParaRPr lang="it-IT" dirty="0"/>
          </a:p>
          <a:p>
            <a:endParaRPr lang="it-IT" dirty="0"/>
          </a:p>
        </p:txBody>
      </p:sp>
    </p:spTree>
    <p:extLst>
      <p:ext uri="{BB962C8B-B14F-4D97-AF65-F5344CB8AC3E}">
        <p14:creationId xmlns:p14="http://schemas.microsoft.com/office/powerpoint/2010/main" val="1668669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4. </a:t>
            </a:r>
            <a:r>
              <a:rPr lang="it-IT" dirty="0" err="1"/>
              <a:t>Stimulating</a:t>
            </a:r>
            <a:r>
              <a:rPr lang="it-IT" dirty="0"/>
              <a:t> Green Public </a:t>
            </a:r>
            <a:r>
              <a:rPr lang="it-IT" dirty="0" err="1"/>
              <a:t>Procurement</a:t>
            </a:r>
            <a:endParaRPr lang="it-IT" dirty="0"/>
          </a:p>
        </p:txBody>
      </p:sp>
      <p:sp>
        <p:nvSpPr>
          <p:cNvPr id="3" name="Segnaposto contenuto 2"/>
          <p:cNvSpPr>
            <a:spLocks noGrp="1"/>
          </p:cNvSpPr>
          <p:nvPr>
            <p:ph idx="1"/>
          </p:nvPr>
        </p:nvSpPr>
        <p:spPr/>
        <p:txBody>
          <a:bodyPr/>
          <a:lstStyle/>
          <a:p>
            <a:endParaRPr lang="it-IT" dirty="0"/>
          </a:p>
          <a:p>
            <a:r>
              <a:rPr lang="it-IT" i="1" dirty="0"/>
              <a:t>The </a:t>
            </a:r>
            <a:r>
              <a:rPr lang="it-IT" i="1" dirty="0" err="1"/>
              <a:t>most</a:t>
            </a:r>
            <a:r>
              <a:rPr lang="it-IT" i="1" dirty="0"/>
              <a:t> </a:t>
            </a:r>
            <a:r>
              <a:rPr lang="it-IT" i="1" dirty="0" err="1"/>
              <a:t>important</a:t>
            </a:r>
            <a:r>
              <a:rPr lang="it-IT" i="1" dirty="0"/>
              <a:t> </a:t>
            </a:r>
            <a:r>
              <a:rPr lang="it-IT" i="1" dirty="0" err="1"/>
              <a:t>piece</a:t>
            </a:r>
            <a:r>
              <a:rPr lang="it-IT" i="1" dirty="0"/>
              <a:t> of </a:t>
            </a:r>
            <a:r>
              <a:rPr lang="it-IT" i="1" dirty="0" err="1"/>
              <a:t>legislation</a:t>
            </a:r>
            <a:r>
              <a:rPr lang="it-IT" i="1" dirty="0"/>
              <a:t> </a:t>
            </a:r>
            <a:r>
              <a:rPr lang="it-IT" i="1" dirty="0" err="1"/>
              <a:t>is</a:t>
            </a:r>
            <a:r>
              <a:rPr lang="it-IT" i="1" dirty="0"/>
              <a:t> Directive 2014/24/EU on public </a:t>
            </a:r>
            <a:r>
              <a:rPr lang="it-IT" i="1" dirty="0" err="1"/>
              <a:t>procurement</a:t>
            </a:r>
            <a:r>
              <a:rPr lang="it-IT" i="1" dirty="0"/>
              <a:t> (PPD)</a:t>
            </a:r>
          </a:p>
          <a:p>
            <a:endParaRPr lang="it-IT" i="1" dirty="0"/>
          </a:p>
          <a:p>
            <a:r>
              <a:rPr lang="it-IT" dirty="0"/>
              <a:t>Art. 67, para 1 PPD: </a:t>
            </a:r>
            <a:r>
              <a:rPr lang="it-IT" dirty="0" err="1"/>
              <a:t>contracting</a:t>
            </a:r>
            <a:r>
              <a:rPr lang="it-IT" dirty="0"/>
              <a:t> </a:t>
            </a:r>
            <a:r>
              <a:rPr lang="it-IT" dirty="0" err="1"/>
              <a:t>authorities</a:t>
            </a:r>
            <a:r>
              <a:rPr lang="it-IT" dirty="0"/>
              <a:t> </a:t>
            </a:r>
            <a:r>
              <a:rPr lang="it-IT" dirty="0" err="1"/>
              <a:t>shall</a:t>
            </a:r>
            <a:r>
              <a:rPr lang="it-IT" dirty="0"/>
              <a:t> base the award of public </a:t>
            </a:r>
            <a:r>
              <a:rPr lang="it-IT" dirty="0" err="1"/>
              <a:t>contracts</a:t>
            </a:r>
            <a:r>
              <a:rPr lang="it-IT" dirty="0"/>
              <a:t> on </a:t>
            </a:r>
            <a:r>
              <a:rPr lang="it-IT" b="1" dirty="0"/>
              <a:t>the </a:t>
            </a:r>
            <a:r>
              <a:rPr lang="it-IT" b="1" dirty="0" err="1"/>
              <a:t>most</a:t>
            </a:r>
            <a:r>
              <a:rPr lang="it-IT" b="1" dirty="0"/>
              <a:t> </a:t>
            </a:r>
            <a:r>
              <a:rPr lang="it-IT" b="1" dirty="0" err="1"/>
              <a:t>economically</a:t>
            </a:r>
            <a:r>
              <a:rPr lang="it-IT" b="1" dirty="0"/>
              <a:t> </a:t>
            </a:r>
            <a:r>
              <a:rPr lang="it-IT" b="1" dirty="0" err="1"/>
              <a:t>advantageous</a:t>
            </a:r>
            <a:r>
              <a:rPr lang="it-IT" b="1" dirty="0"/>
              <a:t> tender</a:t>
            </a:r>
          </a:p>
          <a:p>
            <a:endParaRPr lang="it-IT" dirty="0"/>
          </a:p>
          <a:p>
            <a:pPr marL="114300" indent="0">
              <a:buNone/>
            </a:pPr>
            <a:r>
              <a:rPr lang="it-IT" dirty="0"/>
              <a:t>	&gt; </a:t>
            </a:r>
            <a:r>
              <a:rPr lang="it-IT" dirty="0" err="1"/>
              <a:t>This</a:t>
            </a:r>
            <a:r>
              <a:rPr lang="it-IT" dirty="0"/>
              <a:t> </a:t>
            </a:r>
            <a:r>
              <a:rPr lang="it-IT" dirty="0" err="1"/>
              <a:t>shall</a:t>
            </a:r>
            <a:r>
              <a:rPr lang="it-IT" dirty="0"/>
              <a:t> be </a:t>
            </a:r>
            <a:r>
              <a:rPr lang="it-IT" dirty="0" err="1"/>
              <a:t>identified</a:t>
            </a:r>
            <a:r>
              <a:rPr lang="it-IT" dirty="0"/>
              <a:t> </a:t>
            </a:r>
            <a:r>
              <a:rPr lang="it-IT" b="1" dirty="0"/>
              <a:t>on the </a:t>
            </a:r>
            <a:r>
              <a:rPr lang="it-IT" b="1" dirty="0" err="1"/>
              <a:t>basis</a:t>
            </a:r>
            <a:r>
              <a:rPr lang="it-IT" b="1" dirty="0"/>
              <a:t> of the </a:t>
            </a:r>
            <a:r>
              <a:rPr lang="it-IT" b="1" dirty="0" err="1"/>
              <a:t>price</a:t>
            </a:r>
            <a:r>
              <a:rPr lang="it-IT" b="1" dirty="0"/>
              <a:t> or </a:t>
            </a:r>
            <a:r>
              <a:rPr lang="it-IT" b="1" dirty="0" err="1"/>
              <a:t>cost</a:t>
            </a:r>
            <a:r>
              <a:rPr lang="it-IT" dirty="0"/>
              <a:t>, 	</a:t>
            </a:r>
            <a:r>
              <a:rPr lang="it-IT" dirty="0" err="1"/>
              <a:t>using</a:t>
            </a:r>
            <a:r>
              <a:rPr lang="it-IT" dirty="0"/>
              <a:t> a </a:t>
            </a:r>
            <a:r>
              <a:rPr lang="it-IT" dirty="0" err="1"/>
              <a:t>cost-effectiveness</a:t>
            </a:r>
            <a:r>
              <a:rPr lang="it-IT" dirty="0"/>
              <a:t> </a:t>
            </a:r>
            <a:r>
              <a:rPr lang="it-IT" dirty="0" err="1"/>
              <a:t>approach</a:t>
            </a:r>
            <a:r>
              <a:rPr lang="it-IT" dirty="0"/>
              <a:t>, </a:t>
            </a:r>
            <a:r>
              <a:rPr lang="it-IT" b="1" dirty="0" err="1"/>
              <a:t>such</a:t>
            </a:r>
            <a:r>
              <a:rPr lang="it-IT" b="1" dirty="0"/>
              <a:t> </a:t>
            </a:r>
            <a:r>
              <a:rPr lang="it-IT" b="1" dirty="0" err="1"/>
              <a:t>as</a:t>
            </a:r>
            <a:r>
              <a:rPr lang="it-IT" b="1" dirty="0"/>
              <a:t> </a:t>
            </a:r>
            <a:r>
              <a:rPr lang="it-IT" b="1" dirty="0" err="1"/>
              <a:t>lifecycle</a:t>
            </a:r>
            <a:r>
              <a:rPr lang="it-IT" b="1" dirty="0"/>
              <a:t> 	</a:t>
            </a:r>
            <a:r>
              <a:rPr lang="it-IT" b="1" dirty="0" err="1"/>
              <a:t>cost</a:t>
            </a:r>
            <a:r>
              <a:rPr lang="it-IT" dirty="0"/>
              <a:t>.</a:t>
            </a:r>
          </a:p>
          <a:p>
            <a:endParaRPr lang="it-IT" dirty="0"/>
          </a:p>
          <a:p>
            <a:endParaRPr lang="it-IT" dirty="0"/>
          </a:p>
        </p:txBody>
      </p:sp>
    </p:spTree>
    <p:extLst>
      <p:ext uri="{BB962C8B-B14F-4D97-AF65-F5344CB8AC3E}">
        <p14:creationId xmlns:p14="http://schemas.microsoft.com/office/powerpoint/2010/main" val="36016102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3.5. </a:t>
            </a:r>
            <a:r>
              <a:rPr lang="it-IT" dirty="0" err="1"/>
              <a:t>Textiles</a:t>
            </a:r>
            <a:endParaRPr lang="it-IT" dirty="0"/>
          </a:p>
        </p:txBody>
      </p:sp>
      <p:sp>
        <p:nvSpPr>
          <p:cNvPr id="3" name="Segnaposto contenuto 2"/>
          <p:cNvSpPr>
            <a:spLocks noGrp="1"/>
          </p:cNvSpPr>
          <p:nvPr>
            <p:ph idx="1"/>
          </p:nvPr>
        </p:nvSpPr>
        <p:spPr/>
        <p:txBody>
          <a:bodyPr>
            <a:normAutofit fontScale="62500" lnSpcReduction="20000"/>
          </a:bodyPr>
          <a:lstStyle/>
          <a:p>
            <a:r>
              <a:rPr lang="en-GB" dirty="0"/>
              <a:t>Textiles are the fourth highest-pressure category for the use of primary raw materials and water, after food, housing and transport, and fifth for GHG emissions. It is estimated that less than 1% of all textiles worldwide are recycled into new textiles. The EU textile sector, predominantly composed of SMEs, has started to recover after a long period of restructuring, while 60% by value of clothing in the EU is produced elsewhere. </a:t>
            </a:r>
            <a:endParaRPr lang="it-IT" dirty="0"/>
          </a:p>
          <a:p>
            <a:r>
              <a:rPr lang="en-GB" dirty="0"/>
              <a:t>In the light of the complexity of the textile value chain, to respond to these challenges the Commission will propose </a:t>
            </a:r>
            <a:r>
              <a:rPr lang="en-GB" b="1" dirty="0"/>
              <a:t>a comprehensive EU Strategy for Textiles</a:t>
            </a:r>
            <a:r>
              <a:rPr lang="en-GB" dirty="0"/>
              <a:t>, based on input from industry and other stakeholders. The strategy will aim at strengthening industrial competitiveness and innovation in the sector, boosting the EU market for sustainable and circular textiles, including the market for textile reuse, addressing fast fashion and driving new business models. This will be achieved by a comprehensive set of measures, including:</a:t>
            </a:r>
            <a:endParaRPr lang="it-IT" dirty="0"/>
          </a:p>
          <a:p>
            <a:pPr lvl="0"/>
            <a:r>
              <a:rPr lang="en-GB" dirty="0"/>
              <a:t>applying the </a:t>
            </a:r>
            <a:r>
              <a:rPr lang="en-GB" b="1" dirty="0"/>
              <a:t>new sustainable product framework</a:t>
            </a:r>
            <a:r>
              <a:rPr lang="en-GB" dirty="0"/>
              <a:t> as set out in section 2 to textiles, including developing </a:t>
            </a:r>
            <a:r>
              <a:rPr lang="en-GB" b="1" dirty="0" err="1"/>
              <a:t>ecodesign</a:t>
            </a:r>
            <a:r>
              <a:rPr lang="en-GB" b="1" dirty="0"/>
              <a:t> measures </a:t>
            </a:r>
            <a:r>
              <a:rPr lang="en-GB" dirty="0"/>
              <a:t>to ensure that textile products are fit for circularity, ensuring the uptake of secondary raw materials, tackling the presence of hazardous chemicals, and </a:t>
            </a:r>
            <a:r>
              <a:rPr lang="en-GB" b="1" dirty="0"/>
              <a:t>empowering business and private consumers</a:t>
            </a:r>
            <a:r>
              <a:rPr lang="en-GB" dirty="0"/>
              <a:t> </a:t>
            </a:r>
            <a:r>
              <a:rPr lang="en-GB" b="1" dirty="0"/>
              <a:t>to choose sustainable textiles</a:t>
            </a:r>
            <a:r>
              <a:rPr lang="en-GB" dirty="0"/>
              <a:t> and have </a:t>
            </a:r>
            <a:r>
              <a:rPr lang="en-GB" b="1" dirty="0"/>
              <a:t>easy access to re-use and repair services</a:t>
            </a:r>
            <a:r>
              <a:rPr lang="en-GB" dirty="0"/>
              <a:t>;</a:t>
            </a:r>
            <a:endParaRPr lang="it-IT" dirty="0"/>
          </a:p>
          <a:p>
            <a:pPr lvl="0"/>
            <a:r>
              <a:rPr lang="en-GB" dirty="0"/>
              <a:t>improving the business and regulatory environment for sustainable and circular textiles in the EU, in particular by providing </a:t>
            </a:r>
            <a:r>
              <a:rPr lang="en-GB" b="1" dirty="0"/>
              <a:t>incentives and support to product-as-service models, circular materials and production processes, </a:t>
            </a:r>
            <a:r>
              <a:rPr lang="en-GB" dirty="0"/>
              <a:t>and increasing transparency through</a:t>
            </a:r>
            <a:r>
              <a:rPr lang="en-GB" b="1" dirty="0"/>
              <a:t> international cooperation</a:t>
            </a:r>
            <a:r>
              <a:rPr lang="en-GB" dirty="0"/>
              <a:t>;</a:t>
            </a:r>
            <a:endParaRPr lang="it-IT" dirty="0"/>
          </a:p>
          <a:p>
            <a:pPr lvl="0"/>
            <a:r>
              <a:rPr lang="en-GB" dirty="0"/>
              <a:t>providing guidance to achieve </a:t>
            </a:r>
            <a:r>
              <a:rPr lang="en-GB" b="1" dirty="0"/>
              <a:t>high levels of separate collection of textile waste</a:t>
            </a:r>
            <a:r>
              <a:rPr lang="en-GB" dirty="0"/>
              <a:t>, which Member States have to ensure by 2025; </a:t>
            </a:r>
            <a:endParaRPr lang="it-IT" dirty="0"/>
          </a:p>
          <a:p>
            <a:pPr lvl="0"/>
            <a:r>
              <a:rPr lang="en-GB" dirty="0"/>
              <a:t>boosting the </a:t>
            </a:r>
            <a:r>
              <a:rPr lang="en-GB" b="1" dirty="0"/>
              <a:t>sorting, re-use and recycling of textiles,</a:t>
            </a:r>
            <a:r>
              <a:rPr lang="en-GB" dirty="0"/>
              <a:t> including</a:t>
            </a:r>
            <a:r>
              <a:rPr lang="en-GB" b="1" dirty="0"/>
              <a:t> </a:t>
            </a:r>
            <a:r>
              <a:rPr lang="en-GB" dirty="0"/>
              <a:t>through </a:t>
            </a:r>
            <a:r>
              <a:rPr lang="en-GB" b="1" dirty="0"/>
              <a:t>innovation,</a:t>
            </a:r>
            <a:r>
              <a:rPr lang="en-GB" dirty="0"/>
              <a:t> </a:t>
            </a:r>
            <a:r>
              <a:rPr lang="en-GB" b="1" dirty="0"/>
              <a:t>encouraging industrial applications and regulatory measures</a:t>
            </a:r>
            <a:r>
              <a:rPr lang="en-GB" dirty="0"/>
              <a:t> such as extended producer responsibility.</a:t>
            </a:r>
            <a:endParaRPr lang="it-IT" dirty="0"/>
          </a:p>
        </p:txBody>
      </p:sp>
    </p:spTree>
    <p:extLst>
      <p:ext uri="{BB962C8B-B14F-4D97-AF65-F5344CB8AC3E}">
        <p14:creationId xmlns:p14="http://schemas.microsoft.com/office/powerpoint/2010/main" val="166866921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3.6. Construction and </a:t>
            </a:r>
            <a:r>
              <a:rPr lang="it-IT" dirty="0" err="1"/>
              <a:t>Buildings</a:t>
            </a:r>
            <a:endParaRPr lang="it-IT" dirty="0"/>
          </a:p>
        </p:txBody>
      </p:sp>
      <p:sp>
        <p:nvSpPr>
          <p:cNvPr id="3" name="Segnaposto contenuto 2"/>
          <p:cNvSpPr>
            <a:spLocks noGrp="1"/>
          </p:cNvSpPr>
          <p:nvPr>
            <p:ph idx="1"/>
          </p:nvPr>
        </p:nvSpPr>
        <p:spPr/>
        <p:txBody>
          <a:bodyPr>
            <a:normAutofit fontScale="55000" lnSpcReduction="20000"/>
          </a:bodyPr>
          <a:lstStyle/>
          <a:p>
            <a:r>
              <a:rPr lang="en-GB" dirty="0"/>
              <a:t>The built environment has a significant impact on many sectors of the economy, on local jobs and quality of life. It requires vast amounts of resources and accounts for about 50% of all extracted material. The construction sector is responsible for over 35% of the EU’s total waste generation. Greenhouse gas emissions from material extraction, manufacturing of construction products, construction and renovation of buildings are estimated at 5-12% of total national GHG emissions. Greater material efficiency could save 80% of those emissions.  </a:t>
            </a:r>
            <a:endParaRPr lang="it-IT" dirty="0"/>
          </a:p>
          <a:p>
            <a:r>
              <a:rPr lang="en-GB" dirty="0"/>
              <a:t>To exploit the potential for increasing material efficiency and reducing climate impacts, the Commission will launch a new comprehensive</a:t>
            </a:r>
            <a:r>
              <a:rPr lang="en-GB" b="1" dirty="0"/>
              <a:t> Strategy for a Sustainable Built Environment</a:t>
            </a:r>
            <a:r>
              <a:rPr lang="en-GB" dirty="0"/>
              <a:t>. This Strategy will ensure coherence across the relevant policy areas such as climate, energy and resource efficiency, management of construction and demolition waste, accessibility, digitalisation and skills. It will promote circularity principles throughout the lifecycle of buildings by: </a:t>
            </a:r>
            <a:endParaRPr lang="it-IT" dirty="0"/>
          </a:p>
          <a:p>
            <a:pPr lvl="0"/>
            <a:r>
              <a:rPr lang="en-GB" dirty="0"/>
              <a:t>addressing the sustainability performance of construction products in the context of the revision of the </a:t>
            </a:r>
            <a:r>
              <a:rPr lang="en-GB" b="1" dirty="0"/>
              <a:t>Construction Product Regulation, </a:t>
            </a:r>
            <a:r>
              <a:rPr lang="en-GB" dirty="0"/>
              <a:t>including the possible introduction of </a:t>
            </a:r>
            <a:r>
              <a:rPr lang="en-GB" b="1" dirty="0"/>
              <a:t>recycled content requirements </a:t>
            </a:r>
            <a:r>
              <a:rPr lang="en-GB" dirty="0"/>
              <a:t>for certain construction products, taking into account their safety and functionality;</a:t>
            </a:r>
            <a:endParaRPr lang="it-IT" dirty="0"/>
          </a:p>
          <a:p>
            <a:pPr lvl="0"/>
            <a:r>
              <a:rPr lang="en-GB" dirty="0"/>
              <a:t>promoting measures to improve the durability and adaptability of built assets in line with the circular economy principles for buildings design and developing </a:t>
            </a:r>
            <a:r>
              <a:rPr lang="en-GB" b="1" dirty="0"/>
              <a:t>digital logbooks</a:t>
            </a:r>
            <a:r>
              <a:rPr lang="en-GB" dirty="0"/>
              <a:t> for buildings; </a:t>
            </a:r>
            <a:endParaRPr lang="it-IT" dirty="0"/>
          </a:p>
          <a:p>
            <a:pPr lvl="0"/>
            <a:r>
              <a:rPr lang="en-GB" dirty="0"/>
              <a:t>using Level(s) to </a:t>
            </a:r>
            <a:r>
              <a:rPr lang="en-GB" b="1" dirty="0"/>
              <a:t>integrate life cycle assessment in public procurement</a:t>
            </a:r>
            <a:r>
              <a:rPr lang="en-GB" dirty="0"/>
              <a:t> and the </a:t>
            </a:r>
            <a:r>
              <a:rPr lang="en-GB" b="1" dirty="0"/>
              <a:t>EU sustainable finance framework</a:t>
            </a:r>
            <a:r>
              <a:rPr lang="en-GB" dirty="0"/>
              <a:t> and exploring the appropriateness of setting of carbon reduction targets and the potential of carbon storage</a:t>
            </a:r>
            <a:r>
              <a:rPr lang="en-GB" b="1" dirty="0"/>
              <a:t>;</a:t>
            </a:r>
            <a:endParaRPr lang="it-IT" dirty="0"/>
          </a:p>
          <a:p>
            <a:pPr lvl="0"/>
            <a:r>
              <a:rPr lang="en-GB" dirty="0"/>
              <a:t>considering a revision of</a:t>
            </a:r>
            <a:r>
              <a:rPr lang="en-GB" b="1" dirty="0"/>
              <a:t> material recovery targets set in EU legislation for construction and demolition waste and its material-specific fractions;</a:t>
            </a:r>
            <a:r>
              <a:rPr lang="en-GB" dirty="0"/>
              <a:t> </a:t>
            </a:r>
            <a:endParaRPr lang="it-IT" dirty="0"/>
          </a:p>
          <a:p>
            <a:pPr lvl="0"/>
            <a:r>
              <a:rPr lang="en-GB" dirty="0"/>
              <a:t>promoting initiatives to </a:t>
            </a:r>
            <a:r>
              <a:rPr lang="en-GB" b="1" dirty="0"/>
              <a:t>reduce soil sealing</a:t>
            </a:r>
            <a:r>
              <a:rPr lang="en-GB" dirty="0"/>
              <a:t>, rehabilitate abandoned or contaminated brownfields and increase the safe, sustainable and circular use of </a:t>
            </a:r>
            <a:r>
              <a:rPr lang="en-GB" b="1" dirty="0"/>
              <a:t>excavated soils</a:t>
            </a:r>
            <a:r>
              <a:rPr lang="en-GB" dirty="0"/>
              <a:t>.</a:t>
            </a:r>
            <a:endParaRPr lang="it-IT" dirty="0"/>
          </a:p>
          <a:p>
            <a:r>
              <a:rPr lang="en-GB" dirty="0"/>
              <a:t>Furthermore, the ‘</a:t>
            </a:r>
            <a:r>
              <a:rPr lang="en-GB" b="1" dirty="0"/>
              <a:t>Renovation Wave’ initiative</a:t>
            </a:r>
            <a:r>
              <a:rPr lang="en-GB" dirty="0"/>
              <a:t> announced in the European Green Deal to lead to significant improvements in energy efficiency in the EU will be implemented in line with circular economy principles, notably optimised lifecycle performance, and longer life expectancy of build assets. As part of the revision of the recovery targets for construction and demolition waste, the Commission will pay special attention to insulation materials, which generate a growing waste stream.   </a:t>
            </a:r>
            <a:endParaRPr lang="it-IT" dirty="0"/>
          </a:p>
        </p:txBody>
      </p:sp>
      <p:sp>
        <p:nvSpPr>
          <p:cNvPr id="4" name="CasellaDiTesto 3"/>
          <p:cNvSpPr txBox="1"/>
          <p:nvPr/>
        </p:nvSpPr>
        <p:spPr>
          <a:xfrm>
            <a:off x="3980655" y="980171"/>
            <a:ext cx="184666" cy="369332"/>
          </a:xfrm>
          <a:prstGeom prst="rect">
            <a:avLst/>
          </a:prstGeom>
          <a:noFill/>
        </p:spPr>
        <p:txBody>
          <a:bodyPr wrap="none" rtlCol="0">
            <a:spAutoFit/>
          </a:bodyPr>
          <a:lstStyle/>
          <a:p>
            <a:endParaRPr lang="it-IT" dirty="0"/>
          </a:p>
        </p:txBody>
      </p:sp>
    </p:spTree>
    <p:extLst>
      <p:ext uri="{BB962C8B-B14F-4D97-AF65-F5344CB8AC3E}">
        <p14:creationId xmlns:p14="http://schemas.microsoft.com/office/powerpoint/2010/main" val="33925624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3.6. </a:t>
            </a:r>
            <a:r>
              <a:rPr lang="it-IT" dirty="0" err="1"/>
              <a:t>Food</a:t>
            </a:r>
            <a:r>
              <a:rPr lang="it-IT" dirty="0"/>
              <a:t>, Water and </a:t>
            </a:r>
            <a:r>
              <a:rPr lang="it-IT" dirty="0" err="1"/>
              <a:t>Nutrients</a:t>
            </a:r>
            <a:endParaRPr lang="it-IT" dirty="0"/>
          </a:p>
        </p:txBody>
      </p:sp>
      <p:sp>
        <p:nvSpPr>
          <p:cNvPr id="3" name="Segnaposto contenuto 2"/>
          <p:cNvSpPr>
            <a:spLocks noGrp="1"/>
          </p:cNvSpPr>
          <p:nvPr>
            <p:ph idx="1"/>
          </p:nvPr>
        </p:nvSpPr>
        <p:spPr/>
        <p:txBody>
          <a:bodyPr>
            <a:normAutofit fontScale="62500" lnSpcReduction="20000"/>
          </a:bodyPr>
          <a:lstStyle/>
          <a:p>
            <a:r>
              <a:rPr lang="en-GB" dirty="0"/>
              <a:t>The circular economy can significantly reduce the negative impacts of resource extraction and use on the environment and  contribute to restoring biodiversity and natural capital in Europe. Biological resources are a key input to the economy of the EU and will play an even more important role in the future. The Commission will aim at ensuring the sustainability of renewable bio-based materials, including through actions following the </a:t>
            </a:r>
            <a:r>
              <a:rPr lang="en-GB" dirty="0" err="1"/>
              <a:t>Bioeconomy</a:t>
            </a:r>
            <a:r>
              <a:rPr lang="en-GB" dirty="0"/>
              <a:t> Strategy and Action Plan.</a:t>
            </a:r>
            <a:endParaRPr lang="it-IT" dirty="0"/>
          </a:p>
          <a:p>
            <a:r>
              <a:rPr lang="en-GB" dirty="0"/>
              <a:t>While the food value chain is responsible for significant resource and environmental pressures, an estimated 20% of the total food produced is lost or wasted in the EU.  Therefore, in line with the Sustainable Development Goals and as part of the review of Directive 2008/98/EC referred to in section 4.1, the Commission will propose a </a:t>
            </a:r>
            <a:r>
              <a:rPr lang="en-GB" b="1" dirty="0"/>
              <a:t>target on food waste reduction</a:t>
            </a:r>
            <a:r>
              <a:rPr lang="en-GB" dirty="0"/>
              <a:t>, as a key action under the forthcoming EU Farm-to-Fork Strategy, which will address comprehensively the food value chain. </a:t>
            </a:r>
            <a:endParaRPr lang="it-IT" dirty="0"/>
          </a:p>
          <a:p>
            <a:r>
              <a:rPr lang="en-GB" dirty="0"/>
              <a:t>The Commission will also consider specific measures to increase the sustainability of food distribution and consumption. Under the sustainable products initiative, the Commission will launch the analytical work to determine the scope of a legislative initiative on reuse to </a:t>
            </a:r>
            <a:r>
              <a:rPr lang="en-GB" b="1" dirty="0"/>
              <a:t>substitute single-use packaging, tableware and cutlery by reusable products in food services</a:t>
            </a:r>
            <a:r>
              <a:rPr lang="en-GB" dirty="0"/>
              <a:t>.  </a:t>
            </a:r>
            <a:endParaRPr lang="it-IT" dirty="0"/>
          </a:p>
          <a:p>
            <a:r>
              <a:rPr lang="en-GB" dirty="0"/>
              <a:t>The new Water Reuse Regulation will encourage circular approaches to water reuse in agriculture. The Commission will </a:t>
            </a:r>
            <a:r>
              <a:rPr lang="en-GB" b="1" dirty="0"/>
              <a:t>facilitate water reuse</a:t>
            </a:r>
            <a:r>
              <a:rPr lang="en-GB" dirty="0"/>
              <a:t> </a:t>
            </a:r>
            <a:r>
              <a:rPr lang="en-GB" b="1" dirty="0"/>
              <a:t>and efficiency, including in industrial processes</a:t>
            </a:r>
            <a:r>
              <a:rPr lang="en-GB" dirty="0"/>
              <a:t>.</a:t>
            </a:r>
            <a:endParaRPr lang="it-IT" dirty="0"/>
          </a:p>
          <a:p>
            <a:r>
              <a:rPr lang="en-GB" dirty="0"/>
              <a:t>Furthermore, the Commission will develop an </a:t>
            </a:r>
            <a:r>
              <a:rPr lang="en-GB" b="1" dirty="0"/>
              <a:t>Integrated Nutrient Management Plan</a:t>
            </a:r>
            <a:r>
              <a:rPr lang="en-GB" dirty="0"/>
              <a:t>, with a view to ensuring more sustainable application of nutrients and stimulating the markets for recovered nutrients. The Commission will also consider</a:t>
            </a:r>
            <a:r>
              <a:rPr lang="en-GB" b="1" dirty="0"/>
              <a:t> reviewing directives on wastewater treatment and sewage sludge</a:t>
            </a:r>
            <a:r>
              <a:rPr lang="en-GB" dirty="0"/>
              <a:t> and will assess</a:t>
            </a:r>
            <a:r>
              <a:rPr lang="en-GB" b="1" dirty="0"/>
              <a:t> natural means of nutrient removal such as algae</a:t>
            </a:r>
            <a:r>
              <a:rPr lang="en-GB" dirty="0"/>
              <a:t>.</a:t>
            </a:r>
            <a:endParaRPr lang="it-IT" dirty="0"/>
          </a:p>
        </p:txBody>
      </p:sp>
      <p:sp>
        <p:nvSpPr>
          <p:cNvPr id="4" name="CasellaDiTesto 3"/>
          <p:cNvSpPr txBox="1"/>
          <p:nvPr/>
        </p:nvSpPr>
        <p:spPr>
          <a:xfrm>
            <a:off x="3980655" y="980171"/>
            <a:ext cx="184666" cy="369332"/>
          </a:xfrm>
          <a:prstGeom prst="rect">
            <a:avLst/>
          </a:prstGeom>
          <a:noFill/>
        </p:spPr>
        <p:txBody>
          <a:bodyPr wrap="none" rtlCol="0">
            <a:spAutoFit/>
          </a:bodyPr>
          <a:lstStyle/>
          <a:p>
            <a:endParaRPr lang="it-IT" dirty="0"/>
          </a:p>
        </p:txBody>
      </p:sp>
    </p:spTree>
    <p:extLst>
      <p:ext uri="{BB962C8B-B14F-4D97-AF65-F5344CB8AC3E}">
        <p14:creationId xmlns:p14="http://schemas.microsoft.com/office/powerpoint/2010/main" val="244097986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3033421"/>
            <a:ext cx="7772400" cy="1848414"/>
          </a:xfrm>
        </p:spPr>
        <p:txBody>
          <a:bodyPr>
            <a:normAutofit fontScale="9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br>
              <a:rPr lang="it-IT" b="1" dirty="0">
                <a:ln/>
                <a:solidFill>
                  <a:srgbClr val="008000"/>
                </a:solidFill>
              </a:rPr>
            </a:br>
            <a:br>
              <a:rPr lang="it-IT" b="1" dirty="0">
                <a:ln/>
                <a:solidFill>
                  <a:srgbClr val="008000"/>
                </a:solidFill>
              </a:rPr>
            </a:br>
            <a:br>
              <a:rPr lang="it-IT" b="1" dirty="0">
                <a:ln/>
                <a:solidFill>
                  <a:srgbClr val="008000"/>
                </a:solidFill>
              </a:rPr>
            </a:br>
            <a:r>
              <a:rPr lang="it-IT" sz="3600" b="1" dirty="0">
                <a:ln/>
                <a:solidFill>
                  <a:srgbClr val="008000"/>
                </a:solidFill>
              </a:rPr>
              <a:t>COURSE OF ENVIRONMENTAL LAW</a:t>
            </a:r>
            <a:br>
              <a:rPr lang="it-IT" sz="3600" b="1" dirty="0">
                <a:ln/>
                <a:solidFill>
                  <a:srgbClr val="008000"/>
                </a:solidFill>
              </a:rPr>
            </a:br>
            <a:r>
              <a:rPr lang="it-IT" sz="3600" b="1" dirty="0">
                <a:ln/>
                <a:solidFill>
                  <a:srgbClr val="008000"/>
                </a:solidFill>
              </a:rPr>
              <a:t>and </a:t>
            </a:r>
            <a:br>
              <a:rPr lang="it-IT" sz="3600" b="1" dirty="0">
                <a:ln/>
                <a:solidFill>
                  <a:srgbClr val="008000"/>
                </a:solidFill>
              </a:rPr>
            </a:br>
            <a:r>
              <a:rPr lang="it-IT" sz="3600" b="1" dirty="0">
                <a:ln/>
                <a:solidFill>
                  <a:srgbClr val="008000"/>
                </a:solidFill>
              </a:rPr>
              <a:t>INTELLECTUAL PROPERTY RIGHTS</a:t>
            </a:r>
            <a:br>
              <a:rPr lang="it-IT" sz="3600" b="1" dirty="0">
                <a:ln/>
                <a:solidFill>
                  <a:srgbClr val="008000"/>
                </a:solidFill>
              </a:rPr>
            </a:br>
            <a:r>
              <a:rPr lang="it-IT" sz="3600" b="1" dirty="0">
                <a:ln/>
                <a:solidFill>
                  <a:srgbClr val="008000"/>
                </a:solidFill>
              </a:rPr>
              <a:t>2019/2020</a:t>
            </a:r>
            <a:br>
              <a:rPr lang="it-IT" sz="3600" b="1" dirty="0">
                <a:ln/>
                <a:solidFill>
                  <a:schemeClr val="accent3"/>
                </a:solidFill>
              </a:rPr>
            </a:br>
            <a:r>
              <a:rPr lang="it-IT" sz="3600" b="1" dirty="0">
                <a:ln/>
                <a:solidFill>
                  <a:schemeClr val="accent3"/>
                </a:solidFill>
              </a:rPr>
              <a:t>23 March 2020 – Part 4</a:t>
            </a:r>
            <a:br>
              <a:rPr lang="it-IT" sz="3600" b="1" dirty="0">
                <a:ln/>
                <a:solidFill>
                  <a:schemeClr val="accent3"/>
                </a:solidFill>
              </a:rPr>
            </a:br>
            <a:br>
              <a:rPr lang="it-IT" sz="3600" b="1" dirty="0">
                <a:ln/>
                <a:solidFill>
                  <a:schemeClr val="accent3"/>
                </a:solidFill>
              </a:rPr>
            </a:br>
            <a:endParaRPr lang="it-IT" sz="3600" b="1" dirty="0">
              <a:ln/>
              <a:solidFill>
                <a:schemeClr val="accent3"/>
              </a:solidFill>
            </a:endParaRPr>
          </a:p>
        </p:txBody>
      </p:sp>
      <p:sp>
        <p:nvSpPr>
          <p:cNvPr id="3" name="Sottotitolo 2"/>
          <p:cNvSpPr>
            <a:spLocks noGrp="1"/>
          </p:cNvSpPr>
          <p:nvPr>
            <p:ph type="subTitle" idx="1"/>
          </p:nvPr>
        </p:nvSpPr>
        <p:spPr>
          <a:xfrm>
            <a:off x="1371600" y="4140679"/>
            <a:ext cx="6400800" cy="2369151"/>
          </a:xfrm>
        </p:spPr>
        <p:txBody>
          <a:bodyPr>
            <a:normAutofit/>
          </a:bodyPr>
          <a:lstStyle/>
          <a:p>
            <a:pPr algn="ctr"/>
            <a:r>
              <a:rPr lang="it-IT" dirty="0"/>
              <a:t>Prof. Alberto De Franceschi</a:t>
            </a:r>
          </a:p>
          <a:p>
            <a:pPr algn="ctr"/>
            <a:r>
              <a:rPr lang="it-IT" dirty="0">
                <a:hlinkClick r:id="rId2"/>
              </a:rPr>
              <a:t>alberto.defranceschi@unife.it</a:t>
            </a:r>
            <a:endParaRPr lang="it-IT" dirty="0"/>
          </a:p>
          <a:p>
            <a:pPr algn="ctr"/>
            <a:endParaRPr lang="it-IT" dirty="0"/>
          </a:p>
          <a:p>
            <a:pPr algn="ctr"/>
            <a:r>
              <a:rPr lang="it-IT" dirty="0"/>
              <a:t>The Professor </a:t>
            </a:r>
            <a:r>
              <a:rPr lang="it-IT" dirty="0" err="1"/>
              <a:t>is</a:t>
            </a:r>
            <a:r>
              <a:rPr lang="it-IT" dirty="0"/>
              <a:t> </a:t>
            </a:r>
            <a:r>
              <a:rPr lang="it-IT" dirty="0" err="1"/>
              <a:t>available</a:t>
            </a:r>
            <a:r>
              <a:rPr lang="it-IT" dirty="0"/>
              <a:t> for </a:t>
            </a:r>
            <a:r>
              <a:rPr lang="it-IT" dirty="0" err="1"/>
              <a:t>any</a:t>
            </a:r>
            <a:r>
              <a:rPr lang="it-IT" dirty="0"/>
              <a:t> </a:t>
            </a:r>
            <a:r>
              <a:rPr lang="it-IT" dirty="0" err="1"/>
              <a:t>question</a:t>
            </a:r>
            <a:r>
              <a:rPr lang="it-IT" dirty="0"/>
              <a:t> </a:t>
            </a:r>
          </a:p>
          <a:p>
            <a:pPr algn="ctr"/>
            <a:r>
              <a:rPr lang="it-IT" dirty="0"/>
              <a:t>by email or </a:t>
            </a:r>
            <a:r>
              <a:rPr lang="it-IT" dirty="0" err="1"/>
              <a:t>Skype</a:t>
            </a:r>
            <a:r>
              <a:rPr lang="it-IT" dirty="0"/>
              <a:t> call</a:t>
            </a:r>
          </a:p>
          <a:p>
            <a:endParaRPr lang="it-IT" dirty="0"/>
          </a:p>
        </p:txBody>
      </p:sp>
    </p:spTree>
    <p:extLst>
      <p:ext uri="{BB962C8B-B14F-4D97-AF65-F5344CB8AC3E}">
        <p14:creationId xmlns:p14="http://schemas.microsoft.com/office/powerpoint/2010/main" val="29311615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4. </a:t>
            </a:r>
            <a:r>
              <a:rPr lang="it-IT" dirty="0" err="1"/>
              <a:t>Less</a:t>
            </a:r>
            <a:r>
              <a:rPr lang="it-IT" dirty="0"/>
              <a:t> Waste, more Value</a:t>
            </a:r>
          </a:p>
        </p:txBody>
      </p:sp>
      <p:sp>
        <p:nvSpPr>
          <p:cNvPr id="3" name="Segnaposto contenuto 2"/>
          <p:cNvSpPr>
            <a:spLocks noGrp="1"/>
          </p:cNvSpPr>
          <p:nvPr>
            <p:ph idx="1"/>
          </p:nvPr>
        </p:nvSpPr>
        <p:spPr/>
        <p:txBody>
          <a:bodyPr/>
          <a:lstStyle/>
          <a:p>
            <a:r>
              <a:rPr lang="it-IT" dirty="0"/>
              <a:t>Waste </a:t>
            </a:r>
            <a:r>
              <a:rPr lang="it-IT" dirty="0" err="1"/>
              <a:t>prevention</a:t>
            </a:r>
            <a:r>
              <a:rPr lang="it-IT" dirty="0"/>
              <a:t> and </a:t>
            </a:r>
            <a:r>
              <a:rPr lang="it-IT" dirty="0" err="1"/>
              <a:t>circularity</a:t>
            </a:r>
            <a:endParaRPr lang="it-IT" dirty="0"/>
          </a:p>
          <a:p>
            <a:r>
              <a:rPr lang="it-IT" dirty="0" err="1"/>
              <a:t>Enhancing</a:t>
            </a:r>
            <a:r>
              <a:rPr lang="it-IT" dirty="0"/>
              <a:t> </a:t>
            </a:r>
            <a:r>
              <a:rPr lang="it-IT" dirty="0" err="1"/>
              <a:t>circularity</a:t>
            </a:r>
            <a:r>
              <a:rPr lang="it-IT" dirty="0"/>
              <a:t> in a </a:t>
            </a:r>
            <a:r>
              <a:rPr lang="it-IT" dirty="0" err="1"/>
              <a:t>toxic</a:t>
            </a:r>
            <a:r>
              <a:rPr lang="it-IT" dirty="0"/>
              <a:t>-free </a:t>
            </a:r>
            <a:r>
              <a:rPr lang="it-IT" dirty="0" err="1"/>
              <a:t>environment</a:t>
            </a:r>
            <a:endParaRPr lang="it-IT" dirty="0"/>
          </a:p>
          <a:p>
            <a:r>
              <a:rPr lang="it-IT" dirty="0" err="1"/>
              <a:t>Creating</a:t>
            </a:r>
            <a:r>
              <a:rPr lang="it-IT" dirty="0"/>
              <a:t> a </a:t>
            </a:r>
            <a:r>
              <a:rPr lang="it-IT" dirty="0" err="1"/>
              <a:t>well</a:t>
            </a:r>
            <a:r>
              <a:rPr lang="it-IT" dirty="0"/>
              <a:t> </a:t>
            </a:r>
            <a:r>
              <a:rPr lang="it-IT" dirty="0" err="1"/>
              <a:t>functioning</a:t>
            </a:r>
            <a:r>
              <a:rPr lang="it-IT" dirty="0"/>
              <a:t> EU market for </a:t>
            </a:r>
            <a:r>
              <a:rPr lang="it-IT" dirty="0" err="1"/>
              <a:t>secondary</a:t>
            </a:r>
            <a:r>
              <a:rPr lang="it-IT" dirty="0"/>
              <a:t> </a:t>
            </a:r>
            <a:r>
              <a:rPr lang="it-IT" dirty="0" err="1"/>
              <a:t>raw</a:t>
            </a:r>
            <a:r>
              <a:rPr lang="it-IT" dirty="0"/>
              <a:t> </a:t>
            </a:r>
            <a:r>
              <a:rPr lang="it-IT" dirty="0" err="1"/>
              <a:t>materials</a:t>
            </a:r>
            <a:endParaRPr lang="it-IT" dirty="0"/>
          </a:p>
          <a:p>
            <a:r>
              <a:rPr lang="it-IT" dirty="0" err="1"/>
              <a:t>Addressing</a:t>
            </a:r>
            <a:r>
              <a:rPr lang="it-IT" dirty="0"/>
              <a:t> </a:t>
            </a:r>
            <a:r>
              <a:rPr lang="it-IT" dirty="0" err="1"/>
              <a:t>waste</a:t>
            </a:r>
            <a:r>
              <a:rPr lang="it-IT" dirty="0"/>
              <a:t> export from the EU</a:t>
            </a:r>
          </a:p>
          <a:p>
            <a:r>
              <a:rPr lang="it-IT" dirty="0" err="1"/>
              <a:t>Making</a:t>
            </a:r>
            <a:r>
              <a:rPr lang="it-IT" dirty="0"/>
              <a:t> </a:t>
            </a:r>
            <a:r>
              <a:rPr lang="it-IT" dirty="0" err="1"/>
              <a:t>Circularity</a:t>
            </a:r>
            <a:r>
              <a:rPr lang="it-IT" dirty="0"/>
              <a:t> work for </a:t>
            </a:r>
            <a:r>
              <a:rPr lang="it-IT" dirty="0" err="1"/>
              <a:t>people</a:t>
            </a:r>
            <a:r>
              <a:rPr lang="it-IT" dirty="0"/>
              <a:t>, </a:t>
            </a:r>
            <a:r>
              <a:rPr lang="it-IT" dirty="0" err="1"/>
              <a:t>regions</a:t>
            </a:r>
            <a:r>
              <a:rPr lang="it-IT" dirty="0"/>
              <a:t> and </a:t>
            </a:r>
            <a:r>
              <a:rPr lang="it-IT" dirty="0" err="1"/>
              <a:t>cities</a:t>
            </a:r>
            <a:endParaRPr lang="it-IT" dirty="0"/>
          </a:p>
          <a:p>
            <a:r>
              <a:rPr lang="it-IT" dirty="0" err="1"/>
              <a:t>Circularity</a:t>
            </a:r>
            <a:r>
              <a:rPr lang="it-IT" dirty="0"/>
              <a:t> </a:t>
            </a:r>
            <a:r>
              <a:rPr lang="it-IT" dirty="0" err="1"/>
              <a:t>as</a:t>
            </a:r>
            <a:r>
              <a:rPr lang="it-IT" dirty="0"/>
              <a:t> a </a:t>
            </a:r>
            <a:r>
              <a:rPr lang="it-IT" dirty="0" err="1"/>
              <a:t>prerequisite</a:t>
            </a:r>
            <a:r>
              <a:rPr lang="it-IT" dirty="0"/>
              <a:t> for </a:t>
            </a:r>
            <a:r>
              <a:rPr lang="it-IT" dirty="0" err="1"/>
              <a:t>climate</a:t>
            </a:r>
            <a:r>
              <a:rPr lang="it-IT" dirty="0"/>
              <a:t> </a:t>
            </a:r>
            <a:r>
              <a:rPr lang="it-IT" dirty="0" err="1"/>
              <a:t>neutrality</a:t>
            </a:r>
            <a:endParaRPr lang="it-IT" dirty="0"/>
          </a:p>
        </p:txBody>
      </p:sp>
    </p:spTree>
    <p:extLst>
      <p:ext uri="{BB962C8B-B14F-4D97-AF65-F5344CB8AC3E}">
        <p14:creationId xmlns:p14="http://schemas.microsoft.com/office/powerpoint/2010/main" val="37355753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5. </a:t>
            </a:r>
            <a:r>
              <a:rPr lang="it-IT" dirty="0" err="1"/>
              <a:t>Making</a:t>
            </a:r>
            <a:r>
              <a:rPr lang="it-IT" dirty="0"/>
              <a:t> </a:t>
            </a:r>
            <a:r>
              <a:rPr lang="it-IT" dirty="0" err="1"/>
              <a:t>Circularity</a:t>
            </a:r>
            <a:r>
              <a:rPr lang="it-IT" dirty="0"/>
              <a:t> Work for People, </a:t>
            </a:r>
            <a:r>
              <a:rPr lang="it-IT" dirty="0" err="1"/>
              <a:t>Regions</a:t>
            </a:r>
            <a:r>
              <a:rPr lang="it-IT" dirty="0"/>
              <a:t> and </a:t>
            </a:r>
            <a:r>
              <a:rPr lang="it-IT" dirty="0" err="1"/>
              <a:t>Cities</a:t>
            </a:r>
            <a:endParaRPr lang="it-IT" dirty="0"/>
          </a:p>
        </p:txBody>
      </p:sp>
      <p:sp>
        <p:nvSpPr>
          <p:cNvPr id="3" name="Segnaposto contenuto 2"/>
          <p:cNvSpPr>
            <a:spLocks noGrp="1"/>
          </p:cNvSpPr>
          <p:nvPr>
            <p:ph idx="1"/>
          </p:nvPr>
        </p:nvSpPr>
        <p:spPr/>
        <p:txBody>
          <a:bodyPr>
            <a:normAutofit fontScale="77500" lnSpcReduction="20000"/>
          </a:bodyPr>
          <a:lstStyle/>
          <a:p>
            <a:pPr lvl="0"/>
            <a:r>
              <a:rPr lang="en-GB" dirty="0"/>
              <a:t>support the development of solutions for </a:t>
            </a:r>
            <a:r>
              <a:rPr lang="en-GB" b="1" dirty="0"/>
              <a:t>high-quality sorting and removing contaminants from waste</a:t>
            </a:r>
            <a:r>
              <a:rPr lang="en-GB" dirty="0"/>
              <a:t>, including those resulting from incidental contamination;</a:t>
            </a:r>
            <a:endParaRPr lang="it-IT" dirty="0"/>
          </a:p>
          <a:p>
            <a:pPr lvl="0"/>
            <a:r>
              <a:rPr lang="en-GB" dirty="0"/>
              <a:t>develop </a:t>
            </a:r>
            <a:r>
              <a:rPr lang="en-GB" b="1" dirty="0"/>
              <a:t>methodologies to minimise the presence of substances </a:t>
            </a:r>
            <a:r>
              <a:rPr lang="en-US" b="1" dirty="0"/>
              <a:t>that pose problems to </a:t>
            </a:r>
            <a:r>
              <a:rPr lang="en-US" b="1" dirty="0" err="1"/>
              <a:t>heatlh</a:t>
            </a:r>
            <a:r>
              <a:rPr lang="en-US" b="1" dirty="0"/>
              <a:t> or the environment  </a:t>
            </a:r>
            <a:r>
              <a:rPr lang="en-GB" b="1" dirty="0"/>
              <a:t>in recycled materials and articles made thereof</a:t>
            </a:r>
            <a:r>
              <a:rPr lang="en-GB" dirty="0"/>
              <a:t>;</a:t>
            </a:r>
            <a:endParaRPr lang="it-IT" dirty="0"/>
          </a:p>
          <a:p>
            <a:pPr lvl="0"/>
            <a:r>
              <a:rPr lang="en-GB" dirty="0"/>
              <a:t>co-operate with industry to progressively develop </a:t>
            </a:r>
            <a:r>
              <a:rPr lang="en-GB" b="1" dirty="0"/>
              <a:t>harmonised systems to track and manage information on substances </a:t>
            </a:r>
            <a:r>
              <a:rPr lang="en-US" dirty="0"/>
              <a:t>identified as being of very high concern and other relevant substances, in particular those with chronic effects</a:t>
            </a:r>
            <a:r>
              <a:rPr lang="en-GB" dirty="0"/>
              <a:t>,</a:t>
            </a:r>
            <a:r>
              <a:rPr lang="en-GB" b="1" dirty="0"/>
              <a:t> </a:t>
            </a:r>
            <a:r>
              <a:rPr lang="en-GB" dirty="0"/>
              <a:t>and substances posing technical problems for recovery operations present along supply chains, and </a:t>
            </a:r>
            <a:r>
              <a:rPr lang="en-GB" b="1" dirty="0"/>
              <a:t>identify those substances in waste</a:t>
            </a:r>
            <a:r>
              <a:rPr lang="en-GB" dirty="0"/>
              <a:t>, in synergy with measures under the sustainable products policy framework and with the ECHA Database on articles containing substances of very high concern;</a:t>
            </a:r>
            <a:endParaRPr lang="it-IT" dirty="0"/>
          </a:p>
          <a:p>
            <a:pPr lvl="0"/>
            <a:r>
              <a:rPr lang="en-GB" dirty="0"/>
              <a:t>propose amending the </a:t>
            </a:r>
            <a:r>
              <a:rPr lang="en-GB" b="1" dirty="0"/>
              <a:t>annexes to the Regulation on Persistent Organic Pollutants</a:t>
            </a:r>
            <a:r>
              <a:rPr lang="en-GB" dirty="0"/>
              <a:t>, in line with scientific and technical progress and the international obligations under the Stockholm Convention;  </a:t>
            </a:r>
            <a:endParaRPr lang="it-IT" dirty="0"/>
          </a:p>
          <a:p>
            <a:pPr lvl="0"/>
            <a:r>
              <a:rPr lang="en-GB" dirty="0"/>
              <a:t>improve the </a:t>
            </a:r>
            <a:r>
              <a:rPr lang="en-GB" b="1" dirty="0"/>
              <a:t>classification and management of hazardous waste</a:t>
            </a:r>
            <a:r>
              <a:rPr lang="en-GB" dirty="0"/>
              <a:t> so as to maintain clean recycling streams, including through further alignment with the classification of chemical substances and mixtures where necessary.</a:t>
            </a:r>
            <a:endParaRPr lang="it-IT" dirty="0"/>
          </a:p>
        </p:txBody>
      </p:sp>
    </p:spTree>
    <p:extLst>
      <p:ext uri="{BB962C8B-B14F-4D97-AF65-F5344CB8AC3E}">
        <p14:creationId xmlns:p14="http://schemas.microsoft.com/office/powerpoint/2010/main" val="381017673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5. </a:t>
            </a:r>
            <a:r>
              <a:rPr lang="it-IT" dirty="0" err="1"/>
              <a:t>Making</a:t>
            </a:r>
            <a:r>
              <a:rPr lang="it-IT" dirty="0"/>
              <a:t> </a:t>
            </a:r>
            <a:r>
              <a:rPr lang="it-IT" dirty="0" err="1"/>
              <a:t>Circularity</a:t>
            </a:r>
            <a:r>
              <a:rPr lang="it-IT" dirty="0"/>
              <a:t> Work for People, </a:t>
            </a:r>
            <a:r>
              <a:rPr lang="it-IT" dirty="0" err="1"/>
              <a:t>Regions</a:t>
            </a:r>
            <a:r>
              <a:rPr lang="it-IT" dirty="0"/>
              <a:t> and </a:t>
            </a:r>
            <a:r>
              <a:rPr lang="it-IT" dirty="0" err="1"/>
              <a:t>Cities</a:t>
            </a:r>
            <a:endParaRPr lang="it-IT" dirty="0"/>
          </a:p>
        </p:txBody>
      </p:sp>
      <p:sp>
        <p:nvSpPr>
          <p:cNvPr id="3" name="Segnaposto contenuto 2"/>
          <p:cNvSpPr>
            <a:spLocks noGrp="1"/>
          </p:cNvSpPr>
          <p:nvPr>
            <p:ph idx="1"/>
          </p:nvPr>
        </p:nvSpPr>
        <p:spPr/>
        <p:txBody>
          <a:bodyPr>
            <a:normAutofit fontScale="77500" lnSpcReduction="20000"/>
          </a:bodyPr>
          <a:lstStyle/>
          <a:p>
            <a:r>
              <a:rPr lang="en-GB" dirty="0"/>
              <a:t>support the development of solutions for </a:t>
            </a:r>
            <a:r>
              <a:rPr lang="en-GB" b="1" dirty="0"/>
              <a:t>high-quality sorting and removing contaminants from waste</a:t>
            </a:r>
            <a:r>
              <a:rPr lang="en-GB" dirty="0"/>
              <a:t>, including those resulting from incidental contamination;</a:t>
            </a:r>
            <a:endParaRPr lang="it-IT" dirty="0"/>
          </a:p>
          <a:p>
            <a:pPr lvl="0"/>
            <a:r>
              <a:rPr lang="en-GB" dirty="0"/>
              <a:t>develop </a:t>
            </a:r>
            <a:r>
              <a:rPr lang="en-GB" b="1" dirty="0"/>
              <a:t>methodologies to minimise the presence of substances </a:t>
            </a:r>
            <a:r>
              <a:rPr lang="en-US" b="1" dirty="0"/>
              <a:t>that pose problems to </a:t>
            </a:r>
            <a:r>
              <a:rPr lang="en-US" b="1" dirty="0" err="1"/>
              <a:t>heatlh</a:t>
            </a:r>
            <a:r>
              <a:rPr lang="en-US" b="1" dirty="0"/>
              <a:t> or the environment  </a:t>
            </a:r>
            <a:r>
              <a:rPr lang="en-GB" b="1" dirty="0"/>
              <a:t>in recycled materials and articles made thereof</a:t>
            </a:r>
            <a:r>
              <a:rPr lang="en-GB" dirty="0"/>
              <a:t>;</a:t>
            </a:r>
            <a:endParaRPr lang="it-IT" dirty="0"/>
          </a:p>
          <a:p>
            <a:pPr lvl="0"/>
            <a:r>
              <a:rPr lang="en-GB" dirty="0"/>
              <a:t>co-operate with industry to progressively develop </a:t>
            </a:r>
            <a:r>
              <a:rPr lang="en-GB" b="1" dirty="0"/>
              <a:t>harmonised systems to track and manage information on substances </a:t>
            </a:r>
            <a:r>
              <a:rPr lang="en-US" dirty="0"/>
              <a:t>identified as being of very high concern and other relevant substances, in particular those with chronic effects</a:t>
            </a:r>
            <a:r>
              <a:rPr lang="en-GB" dirty="0"/>
              <a:t>,</a:t>
            </a:r>
            <a:r>
              <a:rPr lang="en-GB" b="1" dirty="0"/>
              <a:t> </a:t>
            </a:r>
            <a:r>
              <a:rPr lang="en-GB" dirty="0"/>
              <a:t>and substances posing technical problems for recovery operations present along supply chains, and </a:t>
            </a:r>
            <a:r>
              <a:rPr lang="en-GB" b="1" dirty="0"/>
              <a:t>identify those substances in waste</a:t>
            </a:r>
            <a:r>
              <a:rPr lang="en-GB" dirty="0"/>
              <a:t>, in synergy with measures under the sustainable products policy framework and with the ECHA Database on articles containing substances of very high concern;</a:t>
            </a:r>
            <a:endParaRPr lang="it-IT" dirty="0"/>
          </a:p>
          <a:p>
            <a:pPr lvl="0"/>
            <a:r>
              <a:rPr lang="en-GB" dirty="0"/>
              <a:t>propose amending the </a:t>
            </a:r>
            <a:r>
              <a:rPr lang="en-GB" b="1" dirty="0"/>
              <a:t>annexes to the Regulation on Persistent Organic Pollutants</a:t>
            </a:r>
            <a:r>
              <a:rPr lang="en-GB" dirty="0"/>
              <a:t>, in line with scientific and technical progress and the international obligations under the Stockholm Convention;  </a:t>
            </a:r>
            <a:endParaRPr lang="it-IT" dirty="0"/>
          </a:p>
          <a:p>
            <a:pPr lvl="0"/>
            <a:r>
              <a:rPr lang="en-GB" dirty="0"/>
              <a:t>improve the </a:t>
            </a:r>
            <a:r>
              <a:rPr lang="en-GB" b="1" dirty="0"/>
              <a:t>classification and management of hazardous waste</a:t>
            </a:r>
            <a:r>
              <a:rPr lang="en-GB" dirty="0"/>
              <a:t> so as to maintain clean recycling streams, including through further alignment with the classification of chemical substances and mixtures where necessary.</a:t>
            </a:r>
            <a:endParaRPr lang="it-IT" dirty="0"/>
          </a:p>
          <a:p>
            <a:endParaRPr lang="it-IT" dirty="0"/>
          </a:p>
        </p:txBody>
      </p:sp>
    </p:spTree>
    <p:extLst>
      <p:ext uri="{BB962C8B-B14F-4D97-AF65-F5344CB8AC3E}">
        <p14:creationId xmlns:p14="http://schemas.microsoft.com/office/powerpoint/2010/main" val="386605752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6. CROSSCUTTING ACTIONS</a:t>
            </a:r>
          </a:p>
        </p:txBody>
      </p:sp>
      <p:sp>
        <p:nvSpPr>
          <p:cNvPr id="3" name="Segnaposto contenuto 2"/>
          <p:cNvSpPr>
            <a:spLocks noGrp="1"/>
          </p:cNvSpPr>
          <p:nvPr>
            <p:ph idx="1"/>
          </p:nvPr>
        </p:nvSpPr>
        <p:spPr/>
        <p:txBody>
          <a:bodyPr/>
          <a:lstStyle/>
          <a:p>
            <a:r>
              <a:rPr lang="en-GB" dirty="0"/>
              <a:t>In order to achieve climate neutrality, the synergies between circularity and reduction of greenhouse gas emissions need to be stepped up. The Commission will: </a:t>
            </a:r>
            <a:endParaRPr lang="it-IT" dirty="0"/>
          </a:p>
          <a:p>
            <a:pPr lvl="0"/>
            <a:r>
              <a:rPr lang="en-GB" dirty="0"/>
              <a:t>analyse how the </a:t>
            </a:r>
            <a:r>
              <a:rPr lang="en-GB" b="1" dirty="0"/>
              <a:t>impact of circularity on climate change mitigation and adaptation</a:t>
            </a:r>
            <a:r>
              <a:rPr lang="en-GB" dirty="0"/>
              <a:t> can be measured in a systematic way; </a:t>
            </a:r>
            <a:endParaRPr lang="it-IT" dirty="0"/>
          </a:p>
          <a:p>
            <a:pPr lvl="0"/>
            <a:r>
              <a:rPr lang="en-GB" dirty="0"/>
              <a:t>improve </a:t>
            </a:r>
            <a:r>
              <a:rPr lang="en-GB" b="1" dirty="0"/>
              <a:t>modelling tools to</a:t>
            </a:r>
            <a:r>
              <a:rPr lang="en-GB" dirty="0"/>
              <a:t> </a:t>
            </a:r>
            <a:r>
              <a:rPr lang="en-GB" b="1" dirty="0"/>
              <a:t>capture the benefits of the circular economy  on greenhouse gas emission reduction </a:t>
            </a:r>
            <a:r>
              <a:rPr lang="en-GB" dirty="0"/>
              <a:t>at EU and national levels;</a:t>
            </a:r>
            <a:endParaRPr lang="it-IT" dirty="0"/>
          </a:p>
          <a:p>
            <a:pPr lvl="0"/>
            <a:r>
              <a:rPr lang="en-GB" dirty="0"/>
              <a:t>promote strengthening </a:t>
            </a:r>
            <a:r>
              <a:rPr lang="en-GB" b="1" dirty="0"/>
              <a:t>the role of circularity in future revisions of the National Energy and Climate Plans</a:t>
            </a:r>
            <a:r>
              <a:rPr lang="en-GB" dirty="0"/>
              <a:t> and, where appropriate, in other climate policies.</a:t>
            </a:r>
            <a:endParaRPr lang="it-IT" dirty="0"/>
          </a:p>
          <a:p>
            <a:endParaRPr lang="it-IT" dirty="0"/>
          </a:p>
        </p:txBody>
      </p:sp>
    </p:spTree>
    <p:extLst>
      <p:ext uri="{BB962C8B-B14F-4D97-AF65-F5344CB8AC3E}">
        <p14:creationId xmlns:p14="http://schemas.microsoft.com/office/powerpoint/2010/main" val="141682951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7. CROSSCUTTING ACTIONS</a:t>
            </a:r>
          </a:p>
        </p:txBody>
      </p:sp>
      <p:sp>
        <p:nvSpPr>
          <p:cNvPr id="3" name="Segnaposto contenuto 2"/>
          <p:cNvSpPr>
            <a:spLocks noGrp="1"/>
          </p:cNvSpPr>
          <p:nvPr>
            <p:ph idx="1"/>
          </p:nvPr>
        </p:nvSpPr>
        <p:spPr/>
        <p:txBody>
          <a:bodyPr>
            <a:normAutofit fontScale="92500" lnSpcReduction="10000"/>
          </a:bodyPr>
          <a:lstStyle/>
          <a:p>
            <a:pPr lvl="0"/>
            <a:r>
              <a:rPr lang="en-GB" dirty="0"/>
              <a:t>enhance disclosure of environmental data by companies in the upcoming </a:t>
            </a:r>
            <a:r>
              <a:rPr lang="en-GB" b="1" dirty="0"/>
              <a:t>review of the non-financial reporting </a:t>
            </a:r>
            <a:r>
              <a:rPr lang="en-GB" dirty="0"/>
              <a:t>directive; </a:t>
            </a:r>
            <a:endParaRPr lang="it-IT" dirty="0"/>
          </a:p>
          <a:p>
            <a:pPr lvl="0"/>
            <a:r>
              <a:rPr lang="en-GB" dirty="0"/>
              <a:t>support a </a:t>
            </a:r>
            <a:r>
              <a:rPr lang="en-GB" b="1" dirty="0"/>
              <a:t>business led initiative to develop environmental accounting principles</a:t>
            </a:r>
            <a:r>
              <a:rPr lang="en-GB" dirty="0"/>
              <a:t> that complement financial data with circular economy performance data;</a:t>
            </a:r>
            <a:endParaRPr lang="it-IT" dirty="0"/>
          </a:p>
          <a:p>
            <a:pPr lvl="0"/>
            <a:r>
              <a:rPr lang="en-GB" dirty="0"/>
              <a:t>encourage the </a:t>
            </a:r>
            <a:r>
              <a:rPr lang="en-GB" b="1" dirty="0"/>
              <a:t>integration of sustainability criteria into business strategies</a:t>
            </a:r>
            <a:r>
              <a:rPr lang="en-GB" dirty="0"/>
              <a:t> by improving the corporate governance framework; </a:t>
            </a:r>
            <a:endParaRPr lang="it-IT" dirty="0"/>
          </a:p>
          <a:p>
            <a:pPr lvl="0"/>
            <a:r>
              <a:rPr lang="en-GB" dirty="0"/>
              <a:t>reflect objectives linked to the circular economy as part of the </a:t>
            </a:r>
            <a:r>
              <a:rPr lang="en-GB" b="1" dirty="0"/>
              <a:t>refocusing of the European Semester</a:t>
            </a:r>
            <a:r>
              <a:rPr lang="en-GB" dirty="0"/>
              <a:t> and in the context of the forthcoming revision of the </a:t>
            </a:r>
            <a:r>
              <a:rPr lang="en-GB" b="1" dirty="0"/>
              <a:t>State Aid Guidelines in the field of the environment and energy</a:t>
            </a:r>
            <a:r>
              <a:rPr lang="en-GB" dirty="0"/>
              <a:t>;</a:t>
            </a:r>
            <a:endParaRPr lang="it-IT" dirty="0"/>
          </a:p>
          <a:p>
            <a:r>
              <a:rPr lang="en-GB" dirty="0"/>
              <a:t>continue to encourage the broader application of</a:t>
            </a:r>
            <a:r>
              <a:rPr lang="en-GB" b="1" dirty="0"/>
              <a:t> </a:t>
            </a:r>
            <a:r>
              <a:rPr lang="en-GB" dirty="0"/>
              <a:t>well-designed</a:t>
            </a:r>
            <a:r>
              <a:rPr lang="en-GB" b="1" dirty="0"/>
              <a:t> economic instruments, </a:t>
            </a:r>
            <a:r>
              <a:rPr lang="en-GB" dirty="0"/>
              <a:t>such as</a:t>
            </a:r>
            <a:r>
              <a:rPr lang="en-GB" b="1" dirty="0"/>
              <a:t> environmental taxation, including landfill and incineration taxes, and </a:t>
            </a:r>
            <a:r>
              <a:rPr lang="en-GB" dirty="0"/>
              <a:t>enable Member States to use </a:t>
            </a:r>
            <a:r>
              <a:rPr lang="en-GB" b="1" dirty="0"/>
              <a:t>value added tax (VAT) rates</a:t>
            </a:r>
            <a:r>
              <a:rPr lang="en-GB" dirty="0"/>
              <a:t> to promote circular economy activities that target final consumers, notably repair services</a:t>
            </a:r>
            <a:r>
              <a:rPr lang="it-IT" dirty="0"/>
              <a:t>.</a:t>
            </a:r>
          </a:p>
        </p:txBody>
      </p:sp>
    </p:spTree>
    <p:extLst>
      <p:ext uri="{BB962C8B-B14F-4D97-AF65-F5344CB8AC3E}">
        <p14:creationId xmlns:p14="http://schemas.microsoft.com/office/powerpoint/2010/main" val="1116101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4. </a:t>
            </a:r>
            <a:r>
              <a:rPr lang="it-IT" dirty="0" err="1"/>
              <a:t>Stimulating</a:t>
            </a:r>
            <a:r>
              <a:rPr lang="it-IT" dirty="0"/>
              <a:t> Green Public </a:t>
            </a:r>
            <a:r>
              <a:rPr lang="it-IT" dirty="0" err="1"/>
              <a:t>Procurement</a:t>
            </a:r>
            <a:endParaRPr lang="it-IT" dirty="0"/>
          </a:p>
        </p:txBody>
      </p:sp>
      <p:sp>
        <p:nvSpPr>
          <p:cNvPr id="3" name="Segnaposto contenuto 2"/>
          <p:cNvSpPr>
            <a:spLocks noGrp="1"/>
          </p:cNvSpPr>
          <p:nvPr>
            <p:ph idx="1"/>
          </p:nvPr>
        </p:nvSpPr>
        <p:spPr/>
        <p:txBody>
          <a:bodyPr/>
          <a:lstStyle/>
          <a:p>
            <a:endParaRPr lang="it-IT" dirty="0"/>
          </a:p>
          <a:p>
            <a:r>
              <a:rPr lang="it-IT" dirty="0" err="1"/>
              <a:t>This</a:t>
            </a:r>
            <a:r>
              <a:rPr lang="it-IT" dirty="0"/>
              <a:t> </a:t>
            </a:r>
            <a:r>
              <a:rPr lang="it-IT" dirty="0" err="1"/>
              <a:t>crucial</a:t>
            </a:r>
            <a:r>
              <a:rPr lang="it-IT" dirty="0"/>
              <a:t> </a:t>
            </a:r>
            <a:r>
              <a:rPr lang="it-IT" dirty="0" err="1"/>
              <a:t>provision</a:t>
            </a:r>
            <a:r>
              <a:rPr lang="it-IT" dirty="0"/>
              <a:t> </a:t>
            </a:r>
            <a:r>
              <a:rPr lang="it-IT" dirty="0" err="1"/>
              <a:t>is</a:t>
            </a:r>
            <a:r>
              <a:rPr lang="it-IT" dirty="0"/>
              <a:t> </a:t>
            </a:r>
            <a:r>
              <a:rPr lang="it-IT" dirty="0" err="1"/>
              <a:t>elaborated</a:t>
            </a:r>
            <a:r>
              <a:rPr lang="it-IT" dirty="0"/>
              <a:t> </a:t>
            </a:r>
            <a:r>
              <a:rPr lang="it-IT" dirty="0" err="1"/>
              <a:t>further</a:t>
            </a:r>
            <a:r>
              <a:rPr lang="it-IT" dirty="0"/>
              <a:t> in </a:t>
            </a:r>
            <a:r>
              <a:rPr lang="it-IT" dirty="0" err="1"/>
              <a:t>Article</a:t>
            </a:r>
            <a:r>
              <a:rPr lang="it-IT" dirty="0"/>
              <a:t> 68 Public </a:t>
            </a:r>
            <a:r>
              <a:rPr lang="it-IT" dirty="0" err="1"/>
              <a:t>Procurement</a:t>
            </a:r>
            <a:r>
              <a:rPr lang="it-IT" dirty="0"/>
              <a:t> Directive, </a:t>
            </a:r>
            <a:r>
              <a:rPr lang="it-IT" dirty="0" err="1"/>
              <a:t>which</a:t>
            </a:r>
            <a:r>
              <a:rPr lang="it-IT" dirty="0"/>
              <a:t> </a:t>
            </a:r>
            <a:r>
              <a:rPr lang="it-IT" dirty="0" err="1"/>
              <a:t>clarifies</a:t>
            </a:r>
            <a:r>
              <a:rPr lang="it-IT" dirty="0"/>
              <a:t> </a:t>
            </a:r>
            <a:r>
              <a:rPr lang="it-IT" dirty="0" err="1"/>
              <a:t>amongst</a:t>
            </a:r>
            <a:r>
              <a:rPr lang="it-IT" dirty="0"/>
              <a:t> </a:t>
            </a:r>
            <a:r>
              <a:rPr lang="it-IT" dirty="0" err="1"/>
              <a:t>others</a:t>
            </a:r>
            <a:r>
              <a:rPr lang="it-IT" dirty="0"/>
              <a:t>, </a:t>
            </a:r>
            <a:r>
              <a:rPr lang="it-IT" dirty="0" err="1"/>
              <a:t>that</a:t>
            </a:r>
            <a:r>
              <a:rPr lang="it-IT" dirty="0"/>
              <a:t>: </a:t>
            </a:r>
          </a:p>
          <a:p>
            <a:endParaRPr lang="it-IT" dirty="0"/>
          </a:p>
          <a:p>
            <a:pPr lvl="1" algn="just"/>
            <a:r>
              <a:rPr lang="it-IT" sz="2200" dirty="0"/>
              <a:t>end of life </a:t>
            </a:r>
            <a:r>
              <a:rPr lang="it-IT" sz="2200" dirty="0" err="1"/>
              <a:t>costs</a:t>
            </a:r>
            <a:r>
              <a:rPr lang="it-IT" sz="2200" dirty="0"/>
              <a:t>, </a:t>
            </a:r>
            <a:r>
              <a:rPr lang="it-IT" sz="2200" dirty="0" err="1"/>
              <a:t>such</a:t>
            </a:r>
            <a:r>
              <a:rPr lang="it-IT" sz="2200" dirty="0"/>
              <a:t> </a:t>
            </a:r>
            <a:r>
              <a:rPr lang="it-IT" sz="2200" dirty="0" err="1"/>
              <a:t>as</a:t>
            </a:r>
            <a:r>
              <a:rPr lang="it-IT" sz="2200" dirty="0"/>
              <a:t> </a:t>
            </a:r>
            <a:r>
              <a:rPr lang="it-IT" sz="2200" dirty="0" err="1"/>
              <a:t>collection</a:t>
            </a:r>
            <a:r>
              <a:rPr lang="it-IT" sz="2200" dirty="0"/>
              <a:t> and </a:t>
            </a:r>
            <a:r>
              <a:rPr lang="it-IT" sz="2200" dirty="0" err="1"/>
              <a:t>recycling</a:t>
            </a:r>
            <a:r>
              <a:rPr lang="it-IT" sz="2200" dirty="0"/>
              <a:t> </a:t>
            </a:r>
            <a:r>
              <a:rPr lang="it-IT" sz="2200" dirty="0" err="1"/>
              <a:t>costs</a:t>
            </a:r>
            <a:r>
              <a:rPr lang="it-IT" sz="2200" dirty="0"/>
              <a:t> (</a:t>
            </a:r>
            <a:r>
              <a:rPr lang="it-IT" sz="2200" dirty="0" err="1"/>
              <a:t>Article</a:t>
            </a:r>
            <a:r>
              <a:rPr lang="it-IT" sz="2200" dirty="0"/>
              <a:t> 68 (1) (a) (iii) PPD) and </a:t>
            </a:r>
            <a:r>
              <a:rPr lang="it-IT" sz="2200" dirty="0" err="1"/>
              <a:t>costs</a:t>
            </a:r>
            <a:r>
              <a:rPr lang="it-IT" sz="2200" dirty="0"/>
              <a:t> </a:t>
            </a:r>
            <a:r>
              <a:rPr lang="it-IT" sz="2200" dirty="0" err="1"/>
              <a:t>imputed</a:t>
            </a:r>
            <a:r>
              <a:rPr lang="it-IT" sz="2200" dirty="0"/>
              <a:t> to </a:t>
            </a:r>
            <a:r>
              <a:rPr lang="it-IT" sz="2200" dirty="0" err="1"/>
              <a:t>environmental</a:t>
            </a:r>
            <a:r>
              <a:rPr lang="it-IT" sz="2200" dirty="0"/>
              <a:t> </a:t>
            </a:r>
            <a:r>
              <a:rPr lang="it-IT" sz="2200" dirty="0" err="1"/>
              <a:t>externalities</a:t>
            </a:r>
            <a:r>
              <a:rPr lang="it-IT" sz="2200" dirty="0"/>
              <a:t> </a:t>
            </a:r>
            <a:r>
              <a:rPr lang="it-IT" sz="2200" dirty="0" err="1"/>
              <a:t>linked</a:t>
            </a:r>
            <a:r>
              <a:rPr lang="it-IT" sz="2200" dirty="0"/>
              <a:t> to the </a:t>
            </a:r>
            <a:r>
              <a:rPr lang="it-IT" sz="2200" dirty="0" err="1"/>
              <a:t>product</a:t>
            </a:r>
            <a:r>
              <a:rPr lang="it-IT" sz="2200" dirty="0"/>
              <a:t>, service or </a:t>
            </a:r>
            <a:r>
              <a:rPr lang="it-IT" sz="2200" dirty="0" err="1"/>
              <a:t>works</a:t>
            </a:r>
            <a:r>
              <a:rPr lang="it-IT" sz="2200" dirty="0"/>
              <a:t> </a:t>
            </a:r>
            <a:r>
              <a:rPr lang="it-IT" sz="2200" dirty="0" err="1"/>
              <a:t>during</a:t>
            </a:r>
            <a:r>
              <a:rPr lang="it-IT" sz="2200" dirty="0"/>
              <a:t> </a:t>
            </a:r>
            <a:r>
              <a:rPr lang="it-IT" sz="2200" dirty="0" err="1"/>
              <a:t>its</a:t>
            </a:r>
            <a:r>
              <a:rPr lang="it-IT" sz="2200" dirty="0"/>
              <a:t> </a:t>
            </a:r>
            <a:r>
              <a:rPr lang="it-IT" sz="2200" dirty="0" err="1"/>
              <a:t>lifecycle</a:t>
            </a:r>
            <a:r>
              <a:rPr lang="it-IT" sz="2200" dirty="0"/>
              <a:t> (</a:t>
            </a:r>
            <a:r>
              <a:rPr lang="it-IT" sz="2200" dirty="0" err="1"/>
              <a:t>Article</a:t>
            </a:r>
            <a:r>
              <a:rPr lang="it-IT" sz="2200" dirty="0"/>
              <a:t> 68 (1) (b) PPD) </a:t>
            </a:r>
            <a:r>
              <a:rPr lang="it-IT" sz="2200" dirty="0" err="1"/>
              <a:t>belong</a:t>
            </a:r>
            <a:r>
              <a:rPr lang="it-IT" sz="2200" dirty="0"/>
              <a:t> to the ‘</a:t>
            </a:r>
            <a:r>
              <a:rPr lang="it-IT" sz="2200" dirty="0" err="1"/>
              <a:t>lifecycle</a:t>
            </a:r>
            <a:r>
              <a:rPr lang="it-IT" sz="2200" dirty="0"/>
              <a:t> </a:t>
            </a:r>
            <a:r>
              <a:rPr lang="it-IT" sz="2200" dirty="0" err="1"/>
              <a:t>costing</a:t>
            </a:r>
            <a:r>
              <a:rPr lang="it-IT" sz="2200" dirty="0"/>
              <a:t>’.</a:t>
            </a:r>
          </a:p>
          <a:p>
            <a:pPr lvl="1" algn="just"/>
            <a:r>
              <a:rPr lang="it-IT" sz="2400" dirty="0" err="1"/>
              <a:t>lifecycle</a:t>
            </a:r>
            <a:r>
              <a:rPr lang="it-IT" sz="2400" dirty="0"/>
              <a:t> </a:t>
            </a:r>
            <a:r>
              <a:rPr lang="it-IT" sz="2400" dirty="0" err="1"/>
              <a:t>costing</a:t>
            </a:r>
            <a:r>
              <a:rPr lang="it-IT" sz="2400" dirty="0"/>
              <a:t> </a:t>
            </a:r>
            <a:r>
              <a:rPr lang="it-IT" sz="2400" dirty="0" err="1"/>
              <a:t>also</a:t>
            </a:r>
            <a:r>
              <a:rPr lang="it-IT" sz="2400" dirty="0"/>
              <a:t> </a:t>
            </a:r>
            <a:r>
              <a:rPr lang="it-IT" sz="2400" dirty="0" err="1"/>
              <a:t>comprises</a:t>
            </a:r>
            <a:r>
              <a:rPr lang="it-IT" sz="2400" dirty="0"/>
              <a:t> </a:t>
            </a:r>
            <a:r>
              <a:rPr lang="it-IT" sz="2400" dirty="0" err="1"/>
              <a:t>costs</a:t>
            </a:r>
            <a:r>
              <a:rPr lang="it-IT" sz="2400" dirty="0"/>
              <a:t> “</a:t>
            </a:r>
            <a:r>
              <a:rPr lang="it-IT" sz="2400" dirty="0" err="1"/>
              <a:t>such</a:t>
            </a:r>
            <a:r>
              <a:rPr lang="it-IT" sz="2400" dirty="0"/>
              <a:t> </a:t>
            </a:r>
            <a:r>
              <a:rPr lang="it-IT" sz="2400" dirty="0" err="1"/>
              <a:t>as</a:t>
            </a:r>
            <a:r>
              <a:rPr lang="it-IT" sz="2400" dirty="0"/>
              <a:t> </a:t>
            </a:r>
            <a:r>
              <a:rPr lang="it-IT" sz="2400" dirty="0" err="1"/>
              <a:t>pollution</a:t>
            </a:r>
            <a:r>
              <a:rPr lang="it-IT" sz="2400" dirty="0"/>
              <a:t> </a:t>
            </a:r>
            <a:r>
              <a:rPr lang="it-IT" sz="2400" dirty="0" err="1"/>
              <a:t>caused</a:t>
            </a:r>
            <a:r>
              <a:rPr lang="it-IT" sz="2400" dirty="0"/>
              <a:t> by </a:t>
            </a:r>
            <a:r>
              <a:rPr lang="it-IT" sz="2400" dirty="0" err="1"/>
              <a:t>extraction</a:t>
            </a:r>
            <a:r>
              <a:rPr lang="it-IT" sz="2400" dirty="0"/>
              <a:t> of the </a:t>
            </a:r>
            <a:r>
              <a:rPr lang="it-IT" sz="2400" dirty="0" err="1"/>
              <a:t>raw</a:t>
            </a:r>
            <a:r>
              <a:rPr lang="it-IT" sz="2400" dirty="0"/>
              <a:t> </a:t>
            </a:r>
            <a:r>
              <a:rPr lang="it-IT" sz="2400" dirty="0" err="1"/>
              <a:t>materials</a:t>
            </a:r>
            <a:r>
              <a:rPr lang="it-IT" sz="2400" dirty="0"/>
              <a:t> </a:t>
            </a:r>
            <a:r>
              <a:rPr lang="it-IT" sz="2400" dirty="0" err="1"/>
              <a:t>used</a:t>
            </a:r>
            <a:r>
              <a:rPr lang="it-IT" sz="2400" dirty="0"/>
              <a:t> in the </a:t>
            </a:r>
            <a:r>
              <a:rPr lang="it-IT" sz="2400" dirty="0" err="1"/>
              <a:t>product</a:t>
            </a:r>
            <a:r>
              <a:rPr lang="it-IT" sz="2400" dirty="0"/>
              <a:t>.</a:t>
            </a:r>
          </a:p>
          <a:p>
            <a:pPr lvl="1" algn="just"/>
            <a:endParaRPr lang="it-IT" sz="2200" dirty="0"/>
          </a:p>
          <a:p>
            <a:pPr algn="just"/>
            <a:endParaRPr lang="it-IT" dirty="0"/>
          </a:p>
          <a:p>
            <a:endParaRPr lang="it-IT" dirty="0"/>
          </a:p>
        </p:txBody>
      </p:sp>
    </p:spTree>
    <p:extLst>
      <p:ext uri="{BB962C8B-B14F-4D97-AF65-F5344CB8AC3E}">
        <p14:creationId xmlns:p14="http://schemas.microsoft.com/office/powerpoint/2010/main" val="13012934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4. </a:t>
            </a:r>
            <a:r>
              <a:rPr lang="it-IT" dirty="0" err="1"/>
              <a:t>Stimulating</a:t>
            </a:r>
            <a:r>
              <a:rPr lang="it-IT" dirty="0"/>
              <a:t> Green Public </a:t>
            </a:r>
            <a:r>
              <a:rPr lang="it-IT" dirty="0" err="1"/>
              <a:t>Procurement</a:t>
            </a:r>
            <a:endParaRPr lang="it-IT" dirty="0"/>
          </a:p>
        </p:txBody>
      </p:sp>
      <p:sp>
        <p:nvSpPr>
          <p:cNvPr id="3" name="Segnaposto contenuto 2"/>
          <p:cNvSpPr>
            <a:spLocks noGrp="1"/>
          </p:cNvSpPr>
          <p:nvPr>
            <p:ph idx="1"/>
          </p:nvPr>
        </p:nvSpPr>
        <p:spPr/>
        <p:txBody>
          <a:bodyPr/>
          <a:lstStyle/>
          <a:p>
            <a:endParaRPr lang="it-IT" dirty="0"/>
          </a:p>
          <a:p>
            <a:pPr algn="just"/>
            <a:r>
              <a:rPr lang="it-IT" dirty="0"/>
              <a:t>On the </a:t>
            </a:r>
            <a:r>
              <a:rPr lang="it-IT" dirty="0" err="1"/>
              <a:t>basis</a:t>
            </a:r>
            <a:r>
              <a:rPr lang="it-IT" dirty="0"/>
              <a:t> of </a:t>
            </a:r>
            <a:r>
              <a:rPr lang="it-IT" dirty="0" err="1"/>
              <a:t>this</a:t>
            </a:r>
            <a:r>
              <a:rPr lang="it-IT" dirty="0"/>
              <a:t> </a:t>
            </a:r>
            <a:r>
              <a:rPr lang="it-IT" dirty="0" err="1"/>
              <a:t>amend</a:t>
            </a:r>
            <a:r>
              <a:rPr lang="it-IT" dirty="0"/>
              <a:t>- </a:t>
            </a:r>
            <a:r>
              <a:rPr lang="it-IT" dirty="0" err="1"/>
              <a:t>ment</a:t>
            </a:r>
            <a:r>
              <a:rPr lang="it-IT" dirty="0"/>
              <a:t> and </a:t>
            </a:r>
            <a:r>
              <a:rPr lang="it-IT" dirty="0" err="1"/>
              <a:t>enlargement</a:t>
            </a:r>
            <a:r>
              <a:rPr lang="it-IT" dirty="0"/>
              <a:t> of the scope of the public </a:t>
            </a:r>
            <a:r>
              <a:rPr lang="it-IT" dirty="0" err="1"/>
              <a:t>procurement</a:t>
            </a:r>
            <a:r>
              <a:rPr lang="it-IT" dirty="0"/>
              <a:t> </a:t>
            </a:r>
            <a:r>
              <a:rPr lang="it-IT" dirty="0" err="1"/>
              <a:t>rules</a:t>
            </a:r>
            <a:r>
              <a:rPr lang="it-IT" dirty="0"/>
              <a:t>, </a:t>
            </a:r>
            <a:r>
              <a:rPr lang="it-IT" dirty="0" err="1"/>
              <a:t>it</a:t>
            </a:r>
            <a:r>
              <a:rPr lang="it-IT" dirty="0"/>
              <a:t> </a:t>
            </a:r>
            <a:r>
              <a:rPr lang="it-IT" dirty="0" err="1"/>
              <a:t>is</a:t>
            </a:r>
            <a:r>
              <a:rPr lang="it-IT" dirty="0"/>
              <a:t> </a:t>
            </a:r>
            <a:r>
              <a:rPr lang="it-IT" dirty="0" err="1"/>
              <a:t>now</a:t>
            </a:r>
            <a:r>
              <a:rPr lang="it-IT" dirty="0"/>
              <a:t> </a:t>
            </a:r>
            <a:r>
              <a:rPr lang="it-IT" dirty="0" err="1"/>
              <a:t>possible</a:t>
            </a:r>
            <a:r>
              <a:rPr lang="it-IT" dirty="0"/>
              <a:t> to take </a:t>
            </a:r>
            <a:r>
              <a:rPr lang="it-IT" dirty="0" err="1"/>
              <a:t>all</a:t>
            </a:r>
            <a:r>
              <a:rPr lang="it-IT" dirty="0"/>
              <a:t> </a:t>
            </a:r>
            <a:r>
              <a:rPr lang="it-IT" dirty="0" err="1"/>
              <a:t>environmental</a:t>
            </a:r>
            <a:r>
              <a:rPr lang="it-IT" dirty="0"/>
              <a:t> </a:t>
            </a:r>
            <a:r>
              <a:rPr lang="it-IT" dirty="0" err="1"/>
              <a:t>costs</a:t>
            </a:r>
            <a:r>
              <a:rPr lang="it-IT" dirty="0"/>
              <a:t> of </a:t>
            </a:r>
            <a:r>
              <a:rPr lang="it-IT" dirty="0" err="1"/>
              <a:t>products</a:t>
            </a:r>
            <a:r>
              <a:rPr lang="it-IT" dirty="0"/>
              <a:t> or </a:t>
            </a:r>
            <a:r>
              <a:rPr lang="it-IT" dirty="0" err="1"/>
              <a:t>services</a:t>
            </a:r>
            <a:r>
              <a:rPr lang="it-IT" dirty="0"/>
              <a:t> </a:t>
            </a:r>
            <a:r>
              <a:rPr lang="it-IT" dirty="0" err="1"/>
              <a:t>into</a:t>
            </a:r>
            <a:r>
              <a:rPr lang="it-IT" dirty="0"/>
              <a:t> account </a:t>
            </a:r>
            <a:r>
              <a:rPr lang="it-IT" dirty="0" err="1"/>
              <a:t>when</a:t>
            </a:r>
            <a:r>
              <a:rPr lang="it-IT" dirty="0"/>
              <a:t> </a:t>
            </a:r>
            <a:r>
              <a:rPr lang="it-IT" dirty="0" err="1"/>
              <a:t>awarding</a:t>
            </a:r>
            <a:r>
              <a:rPr lang="it-IT" dirty="0"/>
              <a:t> a </a:t>
            </a:r>
            <a:r>
              <a:rPr lang="it-IT" dirty="0" err="1"/>
              <a:t>contract</a:t>
            </a:r>
            <a:r>
              <a:rPr lang="it-IT" dirty="0"/>
              <a:t>, </a:t>
            </a:r>
            <a:r>
              <a:rPr lang="it-IT" dirty="0" err="1"/>
              <a:t>includ</a:t>
            </a:r>
            <a:r>
              <a:rPr lang="it-IT" dirty="0"/>
              <a:t>- </a:t>
            </a:r>
            <a:r>
              <a:rPr lang="it-IT" dirty="0" err="1"/>
              <a:t>ing</a:t>
            </a:r>
            <a:r>
              <a:rPr lang="it-IT" dirty="0"/>
              <a:t> (</a:t>
            </a:r>
            <a:r>
              <a:rPr lang="it-IT" dirty="0" err="1"/>
              <a:t>raw</a:t>
            </a:r>
            <a:r>
              <a:rPr lang="it-IT" dirty="0"/>
              <a:t>) </a:t>
            </a:r>
            <a:r>
              <a:rPr lang="it-IT" dirty="0" err="1"/>
              <a:t>material</a:t>
            </a:r>
            <a:r>
              <a:rPr lang="it-IT" dirty="0"/>
              <a:t> </a:t>
            </a:r>
            <a:r>
              <a:rPr lang="it-IT" dirty="0" err="1"/>
              <a:t>efficiency</a:t>
            </a:r>
            <a:r>
              <a:rPr lang="it-IT" dirty="0"/>
              <a:t> and use of </a:t>
            </a:r>
            <a:r>
              <a:rPr lang="it-IT" dirty="0" err="1"/>
              <a:t>secondary</a:t>
            </a:r>
            <a:r>
              <a:rPr lang="it-IT" dirty="0"/>
              <a:t> </a:t>
            </a:r>
            <a:r>
              <a:rPr lang="it-IT" dirty="0" err="1"/>
              <a:t>material</a:t>
            </a:r>
            <a:r>
              <a:rPr lang="it-IT" dirty="0"/>
              <a:t>. </a:t>
            </a:r>
          </a:p>
          <a:p>
            <a:pPr algn="just"/>
            <a:endParaRPr lang="it-IT" dirty="0"/>
          </a:p>
          <a:p>
            <a:pPr algn="just"/>
            <a:r>
              <a:rPr lang="it-IT" dirty="0" err="1"/>
              <a:t>That</a:t>
            </a:r>
            <a:r>
              <a:rPr lang="it-IT" dirty="0"/>
              <a:t> </a:t>
            </a:r>
            <a:r>
              <a:rPr lang="it-IT" dirty="0" err="1"/>
              <a:t>is</a:t>
            </a:r>
            <a:r>
              <a:rPr lang="it-IT" dirty="0"/>
              <a:t> an </a:t>
            </a:r>
            <a:r>
              <a:rPr lang="it-IT" dirty="0" err="1"/>
              <a:t>enormous</a:t>
            </a:r>
            <a:r>
              <a:rPr lang="it-IT" dirty="0"/>
              <a:t> </a:t>
            </a:r>
            <a:r>
              <a:rPr lang="it-IT" dirty="0" err="1"/>
              <a:t>step</a:t>
            </a:r>
            <a:r>
              <a:rPr lang="it-IT" dirty="0"/>
              <a:t> </a:t>
            </a:r>
            <a:r>
              <a:rPr lang="it-IT" dirty="0" err="1"/>
              <a:t>forward</a:t>
            </a:r>
            <a:r>
              <a:rPr lang="it-IT" dirty="0"/>
              <a:t>. </a:t>
            </a:r>
          </a:p>
          <a:p>
            <a:endParaRPr lang="it-IT" dirty="0"/>
          </a:p>
        </p:txBody>
      </p:sp>
    </p:spTree>
    <p:extLst>
      <p:ext uri="{BB962C8B-B14F-4D97-AF65-F5344CB8AC3E}">
        <p14:creationId xmlns:p14="http://schemas.microsoft.com/office/powerpoint/2010/main" val="4233781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4. </a:t>
            </a:r>
            <a:r>
              <a:rPr lang="it-IT" dirty="0" err="1"/>
              <a:t>Stimulating</a:t>
            </a:r>
            <a:r>
              <a:rPr lang="it-IT" dirty="0"/>
              <a:t> Green Public </a:t>
            </a:r>
            <a:r>
              <a:rPr lang="it-IT" dirty="0" err="1"/>
              <a:t>Procurement</a:t>
            </a:r>
            <a:endParaRPr lang="it-IT" dirty="0"/>
          </a:p>
        </p:txBody>
      </p:sp>
      <p:sp>
        <p:nvSpPr>
          <p:cNvPr id="3" name="Segnaposto contenuto 2"/>
          <p:cNvSpPr>
            <a:spLocks noGrp="1"/>
          </p:cNvSpPr>
          <p:nvPr>
            <p:ph idx="1"/>
          </p:nvPr>
        </p:nvSpPr>
        <p:spPr/>
        <p:txBody>
          <a:bodyPr/>
          <a:lstStyle/>
          <a:p>
            <a:endParaRPr lang="it-IT" dirty="0"/>
          </a:p>
          <a:p>
            <a:r>
              <a:rPr lang="it-IT" dirty="0" err="1"/>
              <a:t>That</a:t>
            </a:r>
            <a:r>
              <a:rPr lang="it-IT" dirty="0"/>
              <a:t> </a:t>
            </a:r>
            <a:r>
              <a:rPr lang="it-IT" dirty="0" err="1"/>
              <a:t>is</a:t>
            </a:r>
            <a:r>
              <a:rPr lang="it-IT" dirty="0"/>
              <a:t> an </a:t>
            </a:r>
            <a:r>
              <a:rPr lang="it-IT" dirty="0" err="1"/>
              <a:t>enormous</a:t>
            </a:r>
            <a:r>
              <a:rPr lang="it-IT" dirty="0"/>
              <a:t> </a:t>
            </a:r>
            <a:r>
              <a:rPr lang="it-IT" dirty="0" err="1"/>
              <a:t>step</a:t>
            </a:r>
            <a:r>
              <a:rPr lang="it-IT" dirty="0"/>
              <a:t> </a:t>
            </a:r>
            <a:r>
              <a:rPr lang="it-IT" dirty="0" err="1"/>
              <a:t>forward</a:t>
            </a:r>
            <a:r>
              <a:rPr lang="it-IT" dirty="0"/>
              <a:t>. </a:t>
            </a:r>
          </a:p>
          <a:p>
            <a:endParaRPr lang="it-IT" dirty="0"/>
          </a:p>
          <a:p>
            <a:r>
              <a:rPr lang="it-IT" dirty="0" err="1"/>
              <a:t>However</a:t>
            </a:r>
            <a:r>
              <a:rPr lang="it-IT" dirty="0"/>
              <a:t>, a </a:t>
            </a:r>
            <a:r>
              <a:rPr lang="it-IT" dirty="0" err="1"/>
              <a:t>prerequisite</a:t>
            </a:r>
            <a:r>
              <a:rPr lang="it-IT" dirty="0"/>
              <a:t> </a:t>
            </a:r>
            <a:r>
              <a:rPr lang="it-IT" dirty="0" err="1"/>
              <a:t>is</a:t>
            </a:r>
            <a:r>
              <a:rPr lang="it-IT" dirty="0"/>
              <a:t> </a:t>
            </a:r>
            <a:r>
              <a:rPr lang="it-IT" dirty="0" err="1"/>
              <a:t>that</a:t>
            </a:r>
            <a:r>
              <a:rPr lang="it-IT" dirty="0"/>
              <a:t> the </a:t>
            </a:r>
            <a:r>
              <a:rPr lang="it-IT" dirty="0" err="1"/>
              <a:t>environmental</a:t>
            </a:r>
            <a:r>
              <a:rPr lang="it-IT" dirty="0"/>
              <a:t> </a:t>
            </a:r>
            <a:r>
              <a:rPr lang="it-IT" dirty="0" err="1"/>
              <a:t>effects</a:t>
            </a:r>
            <a:r>
              <a:rPr lang="it-IT" dirty="0"/>
              <a:t>, </a:t>
            </a:r>
            <a:r>
              <a:rPr lang="it-IT" dirty="0" err="1"/>
              <a:t>like</a:t>
            </a:r>
            <a:r>
              <a:rPr lang="it-IT" dirty="0"/>
              <a:t> </a:t>
            </a:r>
            <a:r>
              <a:rPr lang="it-IT" dirty="0" err="1"/>
              <a:t>circularity</a:t>
            </a:r>
            <a:r>
              <a:rPr lang="it-IT" dirty="0"/>
              <a:t> </a:t>
            </a:r>
            <a:r>
              <a:rPr lang="it-IT" dirty="0" err="1"/>
              <a:t>criteria</a:t>
            </a:r>
            <a:r>
              <a:rPr lang="it-IT" dirty="0"/>
              <a:t>, can be </a:t>
            </a:r>
            <a:r>
              <a:rPr lang="it-IT" dirty="0" err="1"/>
              <a:t>expressed</a:t>
            </a:r>
            <a:r>
              <a:rPr lang="it-IT" dirty="0"/>
              <a:t> in </a:t>
            </a:r>
            <a:r>
              <a:rPr lang="it-IT" dirty="0" err="1"/>
              <a:t>objective</a:t>
            </a:r>
            <a:r>
              <a:rPr lang="it-IT" dirty="0"/>
              <a:t> </a:t>
            </a:r>
            <a:r>
              <a:rPr lang="it-IT" dirty="0" err="1"/>
              <a:t>monetary</a:t>
            </a:r>
            <a:r>
              <a:rPr lang="it-IT" dirty="0"/>
              <a:t> </a:t>
            </a:r>
            <a:r>
              <a:rPr lang="it-IT" dirty="0" err="1"/>
              <a:t>terms</a:t>
            </a:r>
            <a:r>
              <a:rPr lang="it-IT" dirty="0"/>
              <a:t>. </a:t>
            </a:r>
          </a:p>
          <a:p>
            <a:endParaRPr lang="it-IT" dirty="0"/>
          </a:p>
          <a:p>
            <a:r>
              <a:rPr lang="it-IT" dirty="0" err="1"/>
              <a:t>Innovation</a:t>
            </a:r>
            <a:r>
              <a:rPr lang="it-IT" dirty="0"/>
              <a:t> can be </a:t>
            </a:r>
            <a:r>
              <a:rPr lang="it-IT" dirty="0" err="1"/>
              <a:t>fostered</a:t>
            </a:r>
            <a:r>
              <a:rPr lang="it-IT" dirty="0"/>
              <a:t> </a:t>
            </a:r>
            <a:r>
              <a:rPr lang="it-IT" dirty="0" err="1"/>
              <a:t>if</a:t>
            </a:r>
            <a:r>
              <a:rPr lang="it-IT" dirty="0"/>
              <a:t> </a:t>
            </a:r>
            <a:r>
              <a:rPr lang="it-IT" dirty="0" err="1"/>
              <a:t>awarding</a:t>
            </a:r>
            <a:r>
              <a:rPr lang="it-IT" dirty="0"/>
              <a:t> </a:t>
            </a:r>
            <a:r>
              <a:rPr lang="it-IT" dirty="0" err="1"/>
              <a:t>criteria</a:t>
            </a:r>
            <a:r>
              <a:rPr lang="it-IT" dirty="0"/>
              <a:t> are </a:t>
            </a:r>
            <a:r>
              <a:rPr lang="it-IT" dirty="0" err="1"/>
              <a:t>drafted</a:t>
            </a:r>
            <a:r>
              <a:rPr lang="it-IT" dirty="0"/>
              <a:t> </a:t>
            </a:r>
            <a:r>
              <a:rPr lang="it-IT" dirty="0" err="1"/>
              <a:t>as</a:t>
            </a:r>
            <a:r>
              <a:rPr lang="it-IT" dirty="0"/>
              <a:t> </a:t>
            </a:r>
            <a:r>
              <a:rPr lang="it-IT" dirty="0" err="1"/>
              <a:t>functional</a:t>
            </a:r>
            <a:r>
              <a:rPr lang="it-IT" dirty="0"/>
              <a:t> or performance </a:t>
            </a:r>
            <a:r>
              <a:rPr lang="it-IT" dirty="0" err="1"/>
              <a:t>criteria</a:t>
            </a:r>
            <a:r>
              <a:rPr lang="it-IT" dirty="0"/>
              <a:t> and </a:t>
            </a:r>
            <a:r>
              <a:rPr lang="it-IT" dirty="0" err="1"/>
              <a:t>not</a:t>
            </a:r>
            <a:r>
              <a:rPr lang="it-IT" dirty="0"/>
              <a:t> </a:t>
            </a:r>
            <a:r>
              <a:rPr lang="it-IT" dirty="0" err="1"/>
              <a:t>as</a:t>
            </a:r>
            <a:r>
              <a:rPr lang="it-IT" dirty="0"/>
              <a:t> </a:t>
            </a:r>
            <a:r>
              <a:rPr lang="it-IT" dirty="0" err="1"/>
              <a:t>technical</a:t>
            </a:r>
            <a:r>
              <a:rPr lang="it-IT" dirty="0"/>
              <a:t> </a:t>
            </a:r>
            <a:r>
              <a:rPr lang="it-IT" dirty="0" err="1"/>
              <a:t>stan</a:t>
            </a:r>
            <a:r>
              <a:rPr lang="it-IT" dirty="0"/>
              <a:t>- </a:t>
            </a:r>
            <a:r>
              <a:rPr lang="it-IT" dirty="0" err="1"/>
              <a:t>dards</a:t>
            </a:r>
            <a:r>
              <a:rPr lang="it-IT" dirty="0"/>
              <a:t>. </a:t>
            </a:r>
          </a:p>
          <a:p>
            <a:endParaRPr lang="it-IT" dirty="0"/>
          </a:p>
          <a:p>
            <a:endParaRPr lang="it-IT" dirty="0"/>
          </a:p>
        </p:txBody>
      </p:sp>
    </p:spTree>
    <p:extLst>
      <p:ext uri="{BB962C8B-B14F-4D97-AF65-F5344CB8AC3E}">
        <p14:creationId xmlns:p14="http://schemas.microsoft.com/office/powerpoint/2010/main" val="2847820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4. </a:t>
            </a:r>
            <a:r>
              <a:rPr lang="it-IT" dirty="0" err="1"/>
              <a:t>Stimulating</a:t>
            </a:r>
            <a:r>
              <a:rPr lang="it-IT" dirty="0"/>
              <a:t> Green Public </a:t>
            </a:r>
            <a:r>
              <a:rPr lang="it-IT" dirty="0" err="1"/>
              <a:t>Procurement</a:t>
            </a:r>
            <a:endParaRPr lang="it-IT" dirty="0"/>
          </a:p>
        </p:txBody>
      </p:sp>
      <p:sp>
        <p:nvSpPr>
          <p:cNvPr id="3" name="Segnaposto contenuto 2"/>
          <p:cNvSpPr>
            <a:spLocks noGrp="1"/>
          </p:cNvSpPr>
          <p:nvPr>
            <p:ph idx="1"/>
          </p:nvPr>
        </p:nvSpPr>
        <p:spPr/>
        <p:txBody>
          <a:bodyPr/>
          <a:lstStyle/>
          <a:p>
            <a:endParaRPr lang="it-IT" dirty="0"/>
          </a:p>
          <a:p>
            <a:r>
              <a:rPr lang="it-IT" dirty="0" err="1"/>
              <a:t>If</a:t>
            </a:r>
            <a:r>
              <a:rPr lang="it-IT" dirty="0"/>
              <a:t> </a:t>
            </a:r>
            <a:r>
              <a:rPr lang="it-IT" dirty="0" err="1"/>
              <a:t>functional</a:t>
            </a:r>
            <a:r>
              <a:rPr lang="it-IT" dirty="0"/>
              <a:t> and performance </a:t>
            </a:r>
            <a:r>
              <a:rPr lang="it-IT" dirty="0" err="1"/>
              <a:t>criteria</a:t>
            </a:r>
            <a:r>
              <a:rPr lang="it-IT" dirty="0"/>
              <a:t> are </a:t>
            </a:r>
            <a:r>
              <a:rPr lang="it-IT" dirty="0" err="1"/>
              <a:t>used</a:t>
            </a:r>
            <a:r>
              <a:rPr lang="it-IT" dirty="0"/>
              <a:t> </a:t>
            </a:r>
            <a:r>
              <a:rPr lang="it-IT" dirty="0" err="1"/>
              <a:t>instead</a:t>
            </a:r>
            <a:r>
              <a:rPr lang="it-IT" dirty="0"/>
              <a:t> of precise </a:t>
            </a:r>
            <a:r>
              <a:rPr lang="it-IT" dirty="0" err="1"/>
              <a:t>technical</a:t>
            </a:r>
            <a:r>
              <a:rPr lang="it-IT" dirty="0"/>
              <a:t> </a:t>
            </a:r>
            <a:r>
              <a:rPr lang="it-IT" dirty="0" err="1"/>
              <a:t>standards</a:t>
            </a:r>
            <a:r>
              <a:rPr lang="it-IT" dirty="0"/>
              <a:t>, </a:t>
            </a:r>
            <a:r>
              <a:rPr lang="it-IT" dirty="0" err="1"/>
              <a:t>artificially</a:t>
            </a:r>
            <a:r>
              <a:rPr lang="it-IT" dirty="0"/>
              <a:t> </a:t>
            </a:r>
            <a:r>
              <a:rPr lang="it-IT" dirty="0" err="1"/>
              <a:t>narrow</a:t>
            </a:r>
            <a:r>
              <a:rPr lang="it-IT" dirty="0"/>
              <a:t>- </a:t>
            </a:r>
            <a:r>
              <a:rPr lang="it-IT" dirty="0" err="1"/>
              <a:t>ing</a:t>
            </a:r>
            <a:r>
              <a:rPr lang="it-IT" dirty="0"/>
              <a:t> down </a:t>
            </a:r>
            <a:r>
              <a:rPr lang="it-IT" dirty="0" err="1"/>
              <a:t>competition</a:t>
            </a:r>
            <a:r>
              <a:rPr lang="it-IT" dirty="0"/>
              <a:t> </a:t>
            </a:r>
            <a:r>
              <a:rPr lang="it-IT" dirty="0" err="1"/>
              <a:t>is</a:t>
            </a:r>
            <a:r>
              <a:rPr lang="it-IT" dirty="0"/>
              <a:t> </a:t>
            </a:r>
            <a:r>
              <a:rPr lang="it-IT" dirty="0" err="1"/>
              <a:t>avoided</a:t>
            </a:r>
            <a:r>
              <a:rPr lang="it-IT" dirty="0"/>
              <a:t> and </a:t>
            </a:r>
            <a:r>
              <a:rPr lang="it-IT" dirty="0" err="1"/>
              <a:t>innovation</a:t>
            </a:r>
            <a:r>
              <a:rPr lang="it-IT" dirty="0"/>
              <a:t> </a:t>
            </a:r>
            <a:r>
              <a:rPr lang="it-IT" dirty="0" err="1"/>
              <a:t>is</a:t>
            </a:r>
            <a:r>
              <a:rPr lang="it-IT" dirty="0"/>
              <a:t> </a:t>
            </a:r>
            <a:r>
              <a:rPr lang="it-IT" dirty="0" err="1"/>
              <a:t>favoured</a:t>
            </a:r>
            <a:r>
              <a:rPr lang="it-IT" dirty="0"/>
              <a:t> </a:t>
            </a:r>
            <a:r>
              <a:rPr lang="it-IT" dirty="0" err="1"/>
              <a:t>as</a:t>
            </a:r>
            <a:r>
              <a:rPr lang="it-IT" dirty="0"/>
              <a:t> </a:t>
            </a:r>
            <a:r>
              <a:rPr lang="it-IT" dirty="0" err="1"/>
              <a:t>much</a:t>
            </a:r>
            <a:r>
              <a:rPr lang="it-IT" dirty="0"/>
              <a:t> </a:t>
            </a:r>
            <a:r>
              <a:rPr lang="it-IT" dirty="0" err="1"/>
              <a:t>as</a:t>
            </a:r>
            <a:r>
              <a:rPr lang="it-IT" dirty="0"/>
              <a:t> </a:t>
            </a:r>
            <a:r>
              <a:rPr lang="it-IT" dirty="0" err="1"/>
              <a:t>possible</a:t>
            </a:r>
            <a:r>
              <a:rPr lang="it-IT" dirty="0"/>
              <a:t>. </a:t>
            </a:r>
          </a:p>
          <a:p>
            <a:endParaRPr lang="it-IT" dirty="0"/>
          </a:p>
        </p:txBody>
      </p:sp>
    </p:spTree>
    <p:extLst>
      <p:ext uri="{BB962C8B-B14F-4D97-AF65-F5344CB8AC3E}">
        <p14:creationId xmlns:p14="http://schemas.microsoft.com/office/powerpoint/2010/main" val="21051081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4. </a:t>
            </a:r>
            <a:r>
              <a:rPr lang="it-IT" dirty="0" err="1"/>
              <a:t>Stimulating</a:t>
            </a:r>
            <a:r>
              <a:rPr lang="it-IT" dirty="0"/>
              <a:t> Green Public </a:t>
            </a:r>
            <a:r>
              <a:rPr lang="it-IT" dirty="0" err="1"/>
              <a:t>Procurement</a:t>
            </a:r>
            <a:endParaRPr lang="it-IT" dirty="0"/>
          </a:p>
        </p:txBody>
      </p:sp>
      <p:sp>
        <p:nvSpPr>
          <p:cNvPr id="3" name="Segnaposto contenuto 2"/>
          <p:cNvSpPr>
            <a:spLocks noGrp="1"/>
          </p:cNvSpPr>
          <p:nvPr>
            <p:ph idx="1"/>
          </p:nvPr>
        </p:nvSpPr>
        <p:spPr/>
        <p:txBody>
          <a:bodyPr/>
          <a:lstStyle/>
          <a:p>
            <a:endParaRPr lang="it-IT" dirty="0"/>
          </a:p>
          <a:p>
            <a:r>
              <a:rPr lang="it-IT" dirty="0" err="1"/>
              <a:t>If</a:t>
            </a:r>
            <a:r>
              <a:rPr lang="it-IT" dirty="0"/>
              <a:t> </a:t>
            </a:r>
            <a:r>
              <a:rPr lang="it-IT" dirty="0" err="1"/>
              <a:t>functional</a:t>
            </a:r>
            <a:r>
              <a:rPr lang="it-IT" dirty="0"/>
              <a:t> and performance </a:t>
            </a:r>
            <a:r>
              <a:rPr lang="it-IT" dirty="0" err="1"/>
              <a:t>criteria</a:t>
            </a:r>
            <a:r>
              <a:rPr lang="it-IT" dirty="0"/>
              <a:t> are </a:t>
            </a:r>
            <a:r>
              <a:rPr lang="it-IT" dirty="0" err="1"/>
              <a:t>used</a:t>
            </a:r>
            <a:r>
              <a:rPr lang="it-IT" dirty="0"/>
              <a:t> </a:t>
            </a:r>
            <a:r>
              <a:rPr lang="it-IT" dirty="0" err="1"/>
              <a:t>instead</a:t>
            </a:r>
            <a:r>
              <a:rPr lang="it-IT" dirty="0"/>
              <a:t> of precise </a:t>
            </a:r>
            <a:r>
              <a:rPr lang="it-IT" dirty="0" err="1"/>
              <a:t>technical</a:t>
            </a:r>
            <a:r>
              <a:rPr lang="it-IT" dirty="0"/>
              <a:t> </a:t>
            </a:r>
            <a:r>
              <a:rPr lang="it-IT" dirty="0" err="1"/>
              <a:t>standards</a:t>
            </a:r>
            <a:r>
              <a:rPr lang="it-IT" dirty="0"/>
              <a:t>, </a:t>
            </a:r>
            <a:r>
              <a:rPr lang="it-IT" dirty="0" err="1"/>
              <a:t>artificially</a:t>
            </a:r>
            <a:r>
              <a:rPr lang="it-IT" dirty="0"/>
              <a:t> </a:t>
            </a:r>
            <a:r>
              <a:rPr lang="it-IT" dirty="0" err="1"/>
              <a:t>narrow</a:t>
            </a:r>
            <a:r>
              <a:rPr lang="it-IT" dirty="0"/>
              <a:t>- </a:t>
            </a:r>
            <a:r>
              <a:rPr lang="it-IT" dirty="0" err="1"/>
              <a:t>ing</a:t>
            </a:r>
            <a:r>
              <a:rPr lang="it-IT" dirty="0"/>
              <a:t> down </a:t>
            </a:r>
            <a:r>
              <a:rPr lang="it-IT" dirty="0" err="1"/>
              <a:t>competition</a:t>
            </a:r>
            <a:r>
              <a:rPr lang="it-IT" dirty="0"/>
              <a:t> </a:t>
            </a:r>
            <a:r>
              <a:rPr lang="it-IT" dirty="0" err="1"/>
              <a:t>is</a:t>
            </a:r>
            <a:r>
              <a:rPr lang="it-IT" dirty="0"/>
              <a:t> </a:t>
            </a:r>
            <a:r>
              <a:rPr lang="it-IT" dirty="0" err="1"/>
              <a:t>avoided</a:t>
            </a:r>
            <a:r>
              <a:rPr lang="it-IT" dirty="0"/>
              <a:t> and </a:t>
            </a:r>
            <a:r>
              <a:rPr lang="it-IT" dirty="0" err="1"/>
              <a:t>innovation</a:t>
            </a:r>
            <a:r>
              <a:rPr lang="it-IT" dirty="0"/>
              <a:t> </a:t>
            </a:r>
            <a:r>
              <a:rPr lang="it-IT" dirty="0" err="1"/>
              <a:t>is</a:t>
            </a:r>
            <a:r>
              <a:rPr lang="it-IT" dirty="0"/>
              <a:t> </a:t>
            </a:r>
            <a:r>
              <a:rPr lang="it-IT" dirty="0" err="1"/>
              <a:t>favoured</a:t>
            </a:r>
            <a:r>
              <a:rPr lang="it-IT" dirty="0"/>
              <a:t> </a:t>
            </a:r>
            <a:r>
              <a:rPr lang="it-IT" dirty="0" err="1"/>
              <a:t>as</a:t>
            </a:r>
            <a:r>
              <a:rPr lang="it-IT" dirty="0"/>
              <a:t> </a:t>
            </a:r>
            <a:r>
              <a:rPr lang="it-IT" dirty="0" err="1"/>
              <a:t>much</a:t>
            </a:r>
            <a:r>
              <a:rPr lang="it-IT" dirty="0"/>
              <a:t> </a:t>
            </a:r>
            <a:r>
              <a:rPr lang="it-IT" dirty="0" err="1"/>
              <a:t>as</a:t>
            </a:r>
            <a:r>
              <a:rPr lang="it-IT" dirty="0"/>
              <a:t> </a:t>
            </a:r>
            <a:r>
              <a:rPr lang="it-IT" dirty="0" err="1"/>
              <a:t>possible</a:t>
            </a:r>
            <a:r>
              <a:rPr lang="it-IT" dirty="0"/>
              <a:t>. </a:t>
            </a:r>
          </a:p>
          <a:p>
            <a:endParaRPr lang="it-IT" dirty="0"/>
          </a:p>
        </p:txBody>
      </p:sp>
    </p:spTree>
    <p:extLst>
      <p:ext uri="{BB962C8B-B14F-4D97-AF65-F5344CB8AC3E}">
        <p14:creationId xmlns:p14="http://schemas.microsoft.com/office/powerpoint/2010/main" val="15186907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iacenza">
  <a:themeElements>
    <a:clrScheme name="Adiacenz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iacenza">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iacenz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Adiacenza.thmx</Template>
  <TotalTime>8392</TotalTime>
  <Words>5341</Words>
  <Application>Microsoft Macintosh PowerPoint</Application>
  <PresentationFormat>Presentazione su schermo (4:3)</PresentationFormat>
  <Paragraphs>287</Paragraphs>
  <Slides>48</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48</vt:i4>
      </vt:variant>
    </vt:vector>
  </HeadingPairs>
  <TitlesOfParts>
    <vt:vector size="52" baseType="lpstr">
      <vt:lpstr>Arial</vt:lpstr>
      <vt:lpstr>Calibri</vt:lpstr>
      <vt:lpstr>Cambria</vt:lpstr>
      <vt:lpstr>Adiacenza</vt:lpstr>
      <vt:lpstr>   COURSE OF ENVIRONMENTAL LAW and  INTELLECTUAL PROPERTY RIGHTS 2019/2020 23 March 2020 – Part 1  </vt:lpstr>
      <vt:lpstr>4. Stimulating Green Public Procurement</vt:lpstr>
      <vt:lpstr>4. Stimulating Green Public Procurement</vt:lpstr>
      <vt:lpstr>4. Stimulating Green Public Procurement</vt:lpstr>
      <vt:lpstr>4. Stimulating Green Public Procurement</vt:lpstr>
      <vt:lpstr>4. Stimulating Green Public Procurement</vt:lpstr>
      <vt:lpstr>4. Stimulating Green Public Procurement</vt:lpstr>
      <vt:lpstr>4. Stimulating Green Public Procurement</vt:lpstr>
      <vt:lpstr>4. Stimulating Green Public Procurement</vt:lpstr>
      <vt:lpstr>4. Stimulating Green Public Procurement</vt:lpstr>
      <vt:lpstr>   COURSE OF ENVIRONMENTAL LAW and  INTELLECTUAL PROPERTY RIGHTS 2019/2020 23 March 2020 – Part 2  </vt:lpstr>
      <vt:lpstr>Waste Law  and Ecodesign Directive</vt:lpstr>
      <vt:lpstr>Waste Law  and Ecodesign Directive</vt:lpstr>
      <vt:lpstr>Stimulating Public Procurement Law</vt:lpstr>
      <vt:lpstr>New Circular Economy Strategy 2020</vt:lpstr>
      <vt:lpstr>New Circular Economy Strategy 2020</vt:lpstr>
      <vt:lpstr>New Circular Economy Strategy 2020</vt:lpstr>
      <vt:lpstr>New Circular Economy Strategy 2020</vt:lpstr>
      <vt:lpstr>Sustainable Production Policy Framework</vt:lpstr>
      <vt:lpstr>Sustainable Production Policy Framework</vt:lpstr>
      <vt:lpstr>Sustainable Production Policy Framework</vt:lpstr>
      <vt:lpstr>Sustainable Production Policy Framework</vt:lpstr>
      <vt:lpstr>Sustainable Production Policy Framework</vt:lpstr>
      <vt:lpstr>Designing Sustainable Products</vt:lpstr>
      <vt:lpstr>2.1. Designing Sustainable Products</vt:lpstr>
      <vt:lpstr>Designing Sustainable Products</vt:lpstr>
      <vt:lpstr>New Sustainability Principles</vt:lpstr>
      <vt:lpstr>   COURSE OF ENVIRONMENTAL LAW and  INTELLECTUAL PROPERTY RIGHTS 2019/2020 23 March 2020 – Part 3  </vt:lpstr>
      <vt:lpstr>Empowering consumers as public buyers</vt:lpstr>
      <vt:lpstr>2.2. Empowering consumers and public buyers</vt:lpstr>
      <vt:lpstr>Companies behaviour and environmental claims</vt:lpstr>
      <vt:lpstr>Minimum Mandatory Green Public Procurement</vt:lpstr>
      <vt:lpstr>2.3. Circularity in Production Processes</vt:lpstr>
      <vt:lpstr>2.3. Circularity in Production Processes</vt:lpstr>
      <vt:lpstr>3. KEY PRODUCT VALUE CHAINS</vt:lpstr>
      <vt:lpstr>3.1. Electronics and ICT</vt:lpstr>
      <vt:lpstr>3.2. Batteries and Vehicles</vt:lpstr>
      <vt:lpstr>3.3. Packaging</vt:lpstr>
      <vt:lpstr>3.4. Plastics</vt:lpstr>
      <vt:lpstr>3.5. Textiles</vt:lpstr>
      <vt:lpstr>3.6. Construction and Buildings</vt:lpstr>
      <vt:lpstr>3.6. Food, Water and Nutrients</vt:lpstr>
      <vt:lpstr>   COURSE OF ENVIRONMENTAL LAW and  INTELLECTUAL PROPERTY RIGHTS 2019/2020 23 March 2020 – Part 4  </vt:lpstr>
      <vt:lpstr>4. Less Waste, more Value</vt:lpstr>
      <vt:lpstr>5. Making Circularity Work for People, Regions and Cities</vt:lpstr>
      <vt:lpstr>5. Making Circularity Work for People, Regions and Cities</vt:lpstr>
      <vt:lpstr>6. CROSSCUTTING ACTIONS</vt:lpstr>
      <vt:lpstr>7. CROSSCUTTING ACTIONS</vt:lpstr>
    </vt:vector>
  </TitlesOfParts>
  <Company>Università degli studi di Ferrara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Legal Challenges of the  Circular Economy</dc:title>
  <dc:creator>Alberto De Franceschi</dc:creator>
  <cp:lastModifiedBy>De Franceschi, Alberto</cp:lastModifiedBy>
  <cp:revision>83</cp:revision>
  <dcterms:created xsi:type="dcterms:W3CDTF">2018-09-16T07:31:43Z</dcterms:created>
  <dcterms:modified xsi:type="dcterms:W3CDTF">2020-04-07T02:52:05Z</dcterms:modified>
</cp:coreProperties>
</file>