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3" r:id="rId1"/>
  </p:sldMasterIdLst>
  <p:sldIdLst>
    <p:sldId id="296" r:id="rId2"/>
    <p:sldId id="297" r:id="rId3"/>
    <p:sldId id="298" r:id="rId4"/>
    <p:sldId id="289" r:id="rId5"/>
    <p:sldId id="290" r:id="rId6"/>
    <p:sldId id="291" r:id="rId7"/>
    <p:sldId id="257" r:id="rId8"/>
    <p:sldId id="259" r:id="rId9"/>
    <p:sldId id="292" r:id="rId10"/>
    <p:sldId id="288" r:id="rId11"/>
    <p:sldId id="260" r:id="rId12"/>
    <p:sldId id="261" r:id="rId13"/>
    <p:sldId id="262" r:id="rId14"/>
    <p:sldId id="264" r:id="rId15"/>
    <p:sldId id="263" r:id="rId16"/>
    <p:sldId id="265" r:id="rId17"/>
    <p:sldId id="266" r:id="rId18"/>
    <p:sldId id="267" r:id="rId19"/>
    <p:sldId id="268" r:id="rId20"/>
    <p:sldId id="269" r:id="rId21"/>
    <p:sldId id="293" r:id="rId22"/>
    <p:sldId id="271" r:id="rId23"/>
    <p:sldId id="273" r:id="rId24"/>
    <p:sldId id="274" r:id="rId25"/>
    <p:sldId id="294" r:id="rId26"/>
    <p:sldId id="275" r:id="rId27"/>
    <p:sldId id="276" r:id="rId28"/>
    <p:sldId id="277" r:id="rId29"/>
    <p:sldId id="272" r:id="rId30"/>
    <p:sldId id="295" r:id="rId31"/>
    <p:sldId id="278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79" r:id="rId40"/>
    <p:sldId id="270" r:id="rId41"/>
    <p:sldId id="287" r:id="rId4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1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8FB07E4-1AE0-8649-96C0-59EFFF80C256}" type="slidenum">
              <a:rPr lang="it-IT" smtClean="0"/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1E78E19-284E-544A-A04A-11B4FAFA509A}" type="datetimeFigureOut">
              <a:rPr lang="it-IT" smtClean="0"/>
              <a:t>07/04/20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.defranceschi@unife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.defranceschi@unife.it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.defranceschi@unife.it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.defranceschi@unife.it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.defranceschi@unife.it" TargetMode="Externa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lberto.defranceschi@unife.i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16 March 2020 – Part 1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8751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Agenda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and critically assess </a:t>
            </a:r>
            <a:r>
              <a:rPr lang="en-US" b="1" dirty="0"/>
              <a:t>“circular economy” legal instruments</a:t>
            </a:r>
            <a:r>
              <a:rPr lang="en-US" dirty="0"/>
              <a:t> in </a:t>
            </a:r>
            <a:r>
              <a:rPr lang="en-US" b="1" dirty="0"/>
              <a:t>various steps of the value chain</a:t>
            </a:r>
            <a:r>
              <a:rPr lang="en-US" dirty="0"/>
              <a:t>. </a:t>
            </a:r>
          </a:p>
          <a:p>
            <a:pPr marL="114300" indent="0">
              <a:buNone/>
            </a:pPr>
            <a:endParaRPr lang="en-US" b="1" dirty="0"/>
          </a:p>
          <a:p>
            <a:pPr marL="114300" indent="0">
              <a:buNone/>
            </a:pPr>
            <a:r>
              <a:rPr lang="en-US" b="1" dirty="0"/>
              <a:t>     1. Production</a:t>
            </a:r>
            <a:r>
              <a:rPr lang="en-US" dirty="0"/>
              <a:t>, </a:t>
            </a:r>
            <a:r>
              <a:rPr lang="en-US" b="1" dirty="0"/>
              <a:t>utilization</a:t>
            </a:r>
            <a:r>
              <a:rPr lang="en-US" dirty="0"/>
              <a:t>, </a:t>
            </a:r>
            <a:r>
              <a:rPr lang="en-US" b="1" dirty="0"/>
              <a:t>repair </a:t>
            </a:r>
            <a:r>
              <a:rPr lang="en-US" dirty="0"/>
              <a:t>and </a:t>
            </a:r>
            <a:r>
              <a:rPr lang="en-US" b="1" dirty="0"/>
              <a:t>remanufacturing</a:t>
            </a:r>
            <a:r>
              <a:rPr lang="en-US" dirty="0"/>
              <a:t> </a:t>
            </a:r>
          </a:p>
          <a:p>
            <a:pPr lvl="1"/>
            <a:r>
              <a:rPr lang="en-US" b="1" dirty="0"/>
              <a:t>Concerning movable, immovable goods</a:t>
            </a:r>
            <a:r>
              <a:rPr lang="it-IT" dirty="0"/>
              <a:t> </a:t>
            </a:r>
          </a:p>
          <a:p>
            <a:pPr lvl="1"/>
            <a:r>
              <a:rPr lang="it-IT" b="1" dirty="0"/>
              <a:t>High </a:t>
            </a:r>
            <a:r>
              <a:rPr lang="it-IT" b="1" dirty="0" err="1"/>
              <a:t>potential</a:t>
            </a:r>
            <a:r>
              <a:rPr lang="it-IT" b="1" dirty="0"/>
              <a:t> of the building </a:t>
            </a:r>
            <a:r>
              <a:rPr lang="it-IT" b="1" dirty="0" err="1"/>
              <a:t>sector</a:t>
            </a:r>
            <a:r>
              <a:rPr lang="it-IT" dirty="0"/>
              <a:t> for the </a:t>
            </a:r>
            <a:r>
              <a:rPr lang="it-IT" dirty="0" err="1"/>
              <a:t>reduction</a:t>
            </a:r>
            <a:r>
              <a:rPr lang="it-IT" dirty="0"/>
              <a:t> of the use of (</a:t>
            </a:r>
            <a:r>
              <a:rPr lang="it-IT" dirty="0" err="1"/>
              <a:t>raw</a:t>
            </a:r>
            <a:r>
              <a:rPr lang="it-IT" dirty="0"/>
              <a:t>) </a:t>
            </a:r>
            <a:r>
              <a:rPr lang="it-IT" dirty="0" err="1"/>
              <a:t>materials</a:t>
            </a:r>
            <a:r>
              <a:rPr lang="it-IT" dirty="0"/>
              <a:t>, </a:t>
            </a:r>
            <a:r>
              <a:rPr lang="it-IT" dirty="0" err="1"/>
              <a:t>energy</a:t>
            </a:r>
            <a:r>
              <a:rPr lang="it-IT" dirty="0"/>
              <a:t>, water and </a:t>
            </a:r>
            <a:r>
              <a:rPr lang="it-IT" dirty="0" err="1"/>
              <a:t>emissions</a:t>
            </a:r>
            <a:r>
              <a:rPr lang="it-IT" dirty="0"/>
              <a:t> </a:t>
            </a:r>
          </a:p>
          <a:p>
            <a:pPr marL="411480" lvl="1" indent="0">
              <a:buNone/>
            </a:pPr>
            <a:endParaRPr lang="it-IT" dirty="0"/>
          </a:p>
          <a:p>
            <a:pPr marL="114300" indent="0">
              <a:buNone/>
            </a:pPr>
            <a:r>
              <a:rPr lang="en-US" b="1" dirty="0"/>
              <a:t>     2. Legal challenges of the “</a:t>
            </a:r>
            <a:r>
              <a:rPr lang="en-US" b="1" dirty="0" err="1"/>
              <a:t>servitization</a:t>
            </a:r>
            <a:r>
              <a:rPr lang="en-US" b="1" dirty="0"/>
              <a:t>”: sharing economy</a:t>
            </a:r>
          </a:p>
          <a:p>
            <a:pPr marL="114300" indent="0">
              <a:buNone/>
            </a:pPr>
            <a:r>
              <a:rPr lang="en-US" b="1" dirty="0"/>
              <a:t>         </a:t>
            </a:r>
            <a:r>
              <a:rPr lang="en-US" dirty="0"/>
              <a:t> as a tool </a:t>
            </a:r>
            <a:r>
              <a:rPr lang="en-US" b="1" dirty="0"/>
              <a:t>for </a:t>
            </a:r>
            <a:r>
              <a:rPr lang="en-US" dirty="0"/>
              <a:t>the </a:t>
            </a:r>
            <a:r>
              <a:rPr lang="en-US" dirty="0" err="1"/>
              <a:t>realisation</a:t>
            </a:r>
            <a:r>
              <a:rPr lang="en-US" dirty="0"/>
              <a:t> of </a:t>
            </a:r>
            <a:r>
              <a:rPr lang="en-US" b="1" dirty="0"/>
              <a:t>the circular economy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472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Transdisciplinary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challenges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b="1" dirty="0"/>
              <a:t>Waste Law </a:t>
            </a:r>
            <a:r>
              <a:rPr lang="it-IT" dirty="0"/>
              <a:t>be </a:t>
            </a:r>
            <a:r>
              <a:rPr lang="it-IT" dirty="0" err="1"/>
              <a:t>substituted</a:t>
            </a:r>
            <a:r>
              <a:rPr lang="it-IT" dirty="0"/>
              <a:t> by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norms</a:t>
            </a:r>
            <a:r>
              <a:rPr lang="it-IT" dirty="0"/>
              <a:t> </a:t>
            </a:r>
            <a:r>
              <a:rPr lang="it-IT" dirty="0" err="1"/>
              <a:t>governing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?</a:t>
            </a:r>
          </a:p>
          <a:p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b="1" dirty="0" err="1"/>
              <a:t>Ecodesign</a:t>
            </a:r>
            <a:r>
              <a:rPr lang="it-IT" b="1" dirty="0"/>
              <a:t> Directive </a:t>
            </a:r>
            <a:r>
              <a:rPr lang="it-IT" dirty="0" err="1"/>
              <a:t>fit</a:t>
            </a:r>
            <a:r>
              <a:rPr lang="it-IT" dirty="0"/>
              <a:t> for </a:t>
            </a:r>
            <a:r>
              <a:rPr lang="it-IT" dirty="0" err="1"/>
              <a:t>fostering</a:t>
            </a:r>
            <a:r>
              <a:rPr lang="it-IT" dirty="0"/>
              <a:t> the </a:t>
            </a:r>
            <a:r>
              <a:rPr lang="it-IT" dirty="0" err="1"/>
              <a:t>transition</a:t>
            </a:r>
            <a:r>
              <a:rPr lang="it-IT" dirty="0"/>
              <a:t> to a </a:t>
            </a:r>
            <a:r>
              <a:rPr lang="it-IT" dirty="0" err="1"/>
              <a:t>circular</a:t>
            </a:r>
            <a:r>
              <a:rPr lang="it-IT" dirty="0"/>
              <a:t> economy or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be </a:t>
            </a:r>
            <a:r>
              <a:rPr lang="it-IT" dirty="0" err="1"/>
              <a:t>broadened</a:t>
            </a:r>
            <a:r>
              <a:rPr lang="it-IT" dirty="0"/>
              <a:t>?</a:t>
            </a:r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b="1" dirty="0" err="1"/>
              <a:t>Supporting</a:t>
            </a:r>
            <a:r>
              <a:rPr lang="it-IT" b="1" dirty="0"/>
              <a:t> the </a:t>
            </a:r>
            <a:r>
              <a:rPr lang="it-IT" b="1" dirty="0" err="1"/>
              <a:t>utilization</a:t>
            </a:r>
            <a:r>
              <a:rPr lang="it-IT" b="1" dirty="0"/>
              <a:t> of </a:t>
            </a:r>
            <a:r>
              <a:rPr lang="it-IT" b="1" dirty="0" err="1"/>
              <a:t>Circular</a:t>
            </a:r>
            <a:r>
              <a:rPr lang="it-IT" b="1" dirty="0"/>
              <a:t> Building </a:t>
            </a:r>
            <a:r>
              <a:rPr lang="it-IT" b="1" dirty="0" err="1"/>
              <a:t>materials</a:t>
            </a:r>
            <a:endParaRPr lang="it-IT" b="1" dirty="0"/>
          </a:p>
          <a:p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b="1" dirty="0" err="1"/>
              <a:t>Stimulating</a:t>
            </a:r>
            <a:r>
              <a:rPr lang="it-IT" b="1" dirty="0"/>
              <a:t> Green Public </a:t>
            </a:r>
            <a:r>
              <a:rPr lang="it-IT" b="1" dirty="0" err="1"/>
              <a:t>Procurement</a:t>
            </a:r>
            <a:r>
              <a:rPr lang="it-IT" b="1" dirty="0"/>
              <a:t> Law</a:t>
            </a:r>
          </a:p>
          <a:p>
            <a:pPr marL="114300" indent="0">
              <a:buNone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b="1" dirty="0" err="1"/>
              <a:t>Sharing</a:t>
            </a:r>
            <a:r>
              <a:rPr lang="it-IT" b="1" dirty="0"/>
              <a:t> Economy and </a:t>
            </a:r>
            <a:r>
              <a:rPr lang="it-IT" b="1" dirty="0" err="1"/>
              <a:t>Issues</a:t>
            </a:r>
            <a:r>
              <a:rPr lang="it-IT" b="1" dirty="0"/>
              <a:t> of Consumer Law</a:t>
            </a:r>
            <a:endParaRPr lang="it-IT" dirty="0"/>
          </a:p>
          <a:p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4096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Waste Law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yet</a:t>
            </a:r>
            <a:r>
              <a:rPr lang="it-IT" dirty="0"/>
              <a:t> </a:t>
            </a:r>
            <a:r>
              <a:rPr lang="it-IT" dirty="0" err="1"/>
              <a:t>declined</a:t>
            </a:r>
            <a:r>
              <a:rPr lang="it-IT" dirty="0"/>
              <a:t> in a </a:t>
            </a:r>
            <a:r>
              <a:rPr lang="it-IT" dirty="0" err="1"/>
              <a:t>circular</a:t>
            </a:r>
            <a:r>
              <a:rPr lang="it-IT" dirty="0"/>
              <a:t> </a:t>
            </a:r>
            <a:r>
              <a:rPr lang="it-IT" dirty="0" err="1"/>
              <a:t>perspective</a:t>
            </a:r>
            <a:endParaRPr lang="it-IT" dirty="0"/>
          </a:p>
          <a:p>
            <a:pPr marL="114300" indent="0">
              <a:buNone/>
            </a:pPr>
            <a:endParaRPr lang="it-IT" dirty="0"/>
          </a:p>
          <a:p>
            <a:r>
              <a:rPr lang="it-IT" dirty="0"/>
              <a:t>Chance to </a:t>
            </a:r>
            <a:r>
              <a:rPr lang="it-IT" dirty="0" err="1"/>
              <a:t>substitute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law by </a:t>
            </a:r>
            <a:r>
              <a:rPr lang="it-IT" dirty="0" err="1"/>
              <a:t>material</a:t>
            </a:r>
            <a:r>
              <a:rPr lang="it-IT" dirty="0"/>
              <a:t> and </a:t>
            </a:r>
            <a:r>
              <a:rPr lang="it-IT" dirty="0" err="1"/>
              <a:t>product</a:t>
            </a:r>
            <a:r>
              <a:rPr lang="it-IT" dirty="0"/>
              <a:t> </a:t>
            </a:r>
            <a:r>
              <a:rPr lang="it-IT" dirty="0" err="1"/>
              <a:t>regulation</a:t>
            </a:r>
            <a:r>
              <a:rPr lang="it-IT" dirty="0"/>
              <a:t> </a:t>
            </a:r>
          </a:p>
          <a:p>
            <a:pPr lvl="1"/>
            <a:r>
              <a:rPr lang="it-IT" sz="2200" dirty="0"/>
              <a:t>&gt; </a:t>
            </a:r>
            <a:r>
              <a:rPr lang="it-IT" sz="2200" b="1" dirty="0" err="1"/>
              <a:t>towards</a:t>
            </a:r>
            <a:r>
              <a:rPr lang="it-IT" sz="2200" b="1" dirty="0"/>
              <a:t> a “zero-</a:t>
            </a:r>
            <a:r>
              <a:rPr lang="it-IT" sz="2200" b="1" dirty="0" err="1"/>
              <a:t>waste</a:t>
            </a:r>
            <a:r>
              <a:rPr lang="it-IT" sz="2200" b="1" dirty="0"/>
              <a:t> society”: from </a:t>
            </a:r>
            <a:r>
              <a:rPr lang="it-IT" sz="2200" b="1" dirty="0" err="1"/>
              <a:t>waste</a:t>
            </a:r>
            <a:r>
              <a:rPr lang="it-IT" sz="2200" b="1" dirty="0"/>
              <a:t> to </a:t>
            </a:r>
            <a:r>
              <a:rPr lang="it-IT" sz="2200" b="1" dirty="0" err="1"/>
              <a:t>secondary</a:t>
            </a:r>
            <a:r>
              <a:rPr lang="it-IT" sz="2200" b="1" dirty="0"/>
              <a:t> </a:t>
            </a:r>
            <a:r>
              <a:rPr lang="it-IT" sz="2200" b="1" dirty="0" err="1"/>
              <a:t>materials</a:t>
            </a:r>
            <a:endParaRPr lang="it-IT" sz="2200" b="1" dirty="0"/>
          </a:p>
          <a:p>
            <a:endParaRPr 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1716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Law: </a:t>
            </a:r>
            <a:r>
              <a:rPr lang="it-IT" dirty="0" err="1"/>
              <a:t>three</a:t>
            </a:r>
            <a:r>
              <a:rPr lang="it-IT" dirty="0"/>
              <a:t> </a:t>
            </a:r>
            <a:r>
              <a:rPr lang="it-IT" dirty="0" err="1"/>
              <a:t>reasons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dirty="0"/>
              <a:t>Waste </a:t>
            </a:r>
            <a:r>
              <a:rPr lang="it-IT" dirty="0" err="1"/>
              <a:t>has</a:t>
            </a:r>
            <a:r>
              <a:rPr lang="it-IT" dirty="0"/>
              <a:t> a </a:t>
            </a:r>
            <a:r>
              <a:rPr lang="it-IT" b="1" dirty="0"/>
              <a:t>negative image</a:t>
            </a:r>
            <a:r>
              <a:rPr lang="it-IT" dirty="0"/>
              <a:t>: </a:t>
            </a:r>
            <a:r>
              <a:rPr lang="it-IT" dirty="0" err="1"/>
              <a:t>several</a:t>
            </a:r>
            <a:r>
              <a:rPr lang="it-IT" dirty="0"/>
              <a:t> companies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want</a:t>
            </a:r>
            <a:r>
              <a:rPr lang="it-IT" dirty="0"/>
              <a:t> to be </a:t>
            </a:r>
            <a:r>
              <a:rPr lang="it-IT" dirty="0" err="1"/>
              <a:t>associated</a:t>
            </a:r>
            <a:r>
              <a:rPr lang="it-IT" dirty="0"/>
              <a:t> with </a:t>
            </a:r>
            <a:r>
              <a:rPr lang="it-IT" dirty="0" err="1"/>
              <a:t>waste</a:t>
            </a:r>
            <a:r>
              <a:rPr lang="it-IT" dirty="0"/>
              <a:t> processors</a:t>
            </a:r>
          </a:p>
          <a:p>
            <a:pPr marL="114300" indent="0">
              <a:buNone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dirty="0"/>
              <a:t>Handling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means</a:t>
            </a:r>
            <a:r>
              <a:rPr lang="it-IT" dirty="0"/>
              <a:t> </a:t>
            </a:r>
            <a:r>
              <a:rPr lang="it-IT" b="1" dirty="0"/>
              <a:t>extra </a:t>
            </a:r>
            <a:r>
              <a:rPr lang="it-IT" b="1" dirty="0" err="1"/>
              <a:t>administrative</a:t>
            </a:r>
            <a:r>
              <a:rPr lang="it-IT" b="1" dirty="0"/>
              <a:t> </a:t>
            </a:r>
            <a:r>
              <a:rPr lang="it-IT" b="1" dirty="0" err="1"/>
              <a:t>burdens</a:t>
            </a:r>
            <a:r>
              <a:rPr lang="it-IT" b="1" dirty="0"/>
              <a:t> </a:t>
            </a:r>
            <a:r>
              <a:rPr lang="it-IT" dirty="0"/>
              <a:t>(special </a:t>
            </a:r>
            <a:r>
              <a:rPr lang="it-IT" dirty="0" err="1"/>
              <a:t>permits</a:t>
            </a:r>
            <a:r>
              <a:rPr lang="it-IT" dirty="0"/>
              <a:t>,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burdens</a:t>
            </a:r>
            <a:r>
              <a:rPr lang="it-IT" dirty="0"/>
              <a:t>, </a:t>
            </a:r>
            <a:r>
              <a:rPr lang="it-IT" dirty="0" err="1"/>
              <a:t>hinders</a:t>
            </a:r>
            <a:r>
              <a:rPr lang="it-IT" dirty="0"/>
              <a:t> </a:t>
            </a:r>
            <a:r>
              <a:rPr lang="it-IT" dirty="0" err="1"/>
              <a:t>innovation</a:t>
            </a:r>
            <a:r>
              <a:rPr lang="it-IT" dirty="0"/>
              <a:t>)</a:t>
            </a:r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dirty="0"/>
              <a:t>Waste law </a:t>
            </a:r>
            <a:r>
              <a:rPr lang="it-IT" dirty="0" err="1"/>
              <a:t>is</a:t>
            </a:r>
            <a:r>
              <a:rPr lang="it-IT" dirty="0"/>
              <a:t> an ‘</a:t>
            </a:r>
            <a:r>
              <a:rPr lang="it-IT" b="1" dirty="0" err="1"/>
              <a:t>unsafe</a:t>
            </a:r>
            <a:r>
              <a:rPr lang="it-IT" b="1" dirty="0"/>
              <a:t> area</a:t>
            </a:r>
            <a:r>
              <a:rPr lang="it-IT" dirty="0"/>
              <a:t>’: the </a:t>
            </a:r>
            <a:r>
              <a:rPr lang="it-IT" dirty="0" err="1"/>
              <a:t>interpretation</a:t>
            </a:r>
            <a:r>
              <a:rPr lang="it-IT" dirty="0"/>
              <a:t> of ‘</a:t>
            </a:r>
            <a:r>
              <a:rPr lang="it-IT" dirty="0" err="1"/>
              <a:t>waste</a:t>
            </a:r>
            <a:r>
              <a:rPr lang="it-IT" dirty="0"/>
              <a:t>’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crucial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law </a:t>
            </a:r>
            <a:r>
              <a:rPr lang="it-IT" dirty="0" err="1"/>
              <a:t>terms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clear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5217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function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 law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twofold</a:t>
            </a:r>
            <a:r>
              <a:rPr lang="it-IT" dirty="0"/>
              <a:t>:</a:t>
            </a:r>
          </a:p>
          <a:p>
            <a:endParaRPr lang="it-IT" dirty="0"/>
          </a:p>
          <a:p>
            <a:pPr lvl="1"/>
            <a:r>
              <a:rPr lang="it-IT" sz="2200" dirty="0" err="1"/>
              <a:t>Wants</a:t>
            </a:r>
            <a:r>
              <a:rPr lang="it-IT" sz="2200" dirty="0"/>
              <a:t> </a:t>
            </a:r>
            <a:r>
              <a:rPr lang="it-IT" sz="2200" b="1" dirty="0"/>
              <a:t>to </a:t>
            </a:r>
            <a:r>
              <a:rPr lang="it-IT" sz="2200" b="1" dirty="0" err="1"/>
              <a:t>prevent</a:t>
            </a:r>
            <a:r>
              <a:rPr lang="it-IT" sz="2200" b="1" dirty="0"/>
              <a:t> </a:t>
            </a:r>
            <a:r>
              <a:rPr lang="it-IT" sz="2200" b="1" dirty="0" err="1"/>
              <a:t>enviromental</a:t>
            </a:r>
            <a:r>
              <a:rPr lang="it-IT" sz="2200" b="1" dirty="0"/>
              <a:t> </a:t>
            </a:r>
            <a:r>
              <a:rPr lang="it-IT" sz="2200" b="1" dirty="0" err="1"/>
              <a:t>risks</a:t>
            </a:r>
            <a:r>
              <a:rPr lang="it-IT" sz="2200" b="1" dirty="0"/>
              <a:t> </a:t>
            </a:r>
            <a:r>
              <a:rPr lang="it-IT" sz="2200" dirty="0"/>
              <a:t>due to the </a:t>
            </a:r>
            <a:r>
              <a:rPr lang="it-IT" sz="2200" dirty="0" err="1"/>
              <a:t>fact</a:t>
            </a:r>
            <a:r>
              <a:rPr lang="it-IT" sz="2200" dirty="0"/>
              <a:t> </a:t>
            </a:r>
            <a:r>
              <a:rPr lang="it-IT" sz="2200" dirty="0" err="1"/>
              <a:t>that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r>
              <a:rPr lang="it-IT" sz="2200" dirty="0"/>
              <a:t> </a:t>
            </a:r>
            <a:r>
              <a:rPr lang="it-IT" sz="2200" dirty="0" err="1"/>
              <a:t>which</a:t>
            </a:r>
            <a:r>
              <a:rPr lang="it-IT" sz="2200" dirty="0"/>
              <a:t> are </a:t>
            </a:r>
            <a:r>
              <a:rPr lang="it-IT" sz="2200" dirty="0" err="1"/>
              <a:t>waste</a:t>
            </a:r>
            <a:r>
              <a:rPr lang="it-IT" sz="2200" dirty="0"/>
              <a:t> </a:t>
            </a:r>
            <a:r>
              <a:rPr lang="it-IT" sz="2200" dirty="0" err="1"/>
              <a:t>may</a:t>
            </a:r>
            <a:r>
              <a:rPr lang="it-IT" sz="2200" dirty="0"/>
              <a:t> be a </a:t>
            </a:r>
            <a:r>
              <a:rPr lang="it-IT" sz="2200" dirty="0" err="1"/>
              <a:t>burden</a:t>
            </a:r>
            <a:r>
              <a:rPr lang="it-IT" sz="2200" dirty="0"/>
              <a:t> for the </a:t>
            </a:r>
            <a:r>
              <a:rPr lang="it-IT" sz="2200" dirty="0" err="1"/>
              <a:t>holder</a:t>
            </a:r>
            <a:endParaRPr lang="it-IT" sz="2200" dirty="0"/>
          </a:p>
          <a:p>
            <a:pPr lvl="1"/>
            <a:endParaRPr lang="it-IT" sz="2200" dirty="0"/>
          </a:p>
          <a:p>
            <a:pPr lvl="1"/>
            <a:r>
              <a:rPr lang="it-IT" sz="2200" dirty="0"/>
              <a:t>By </a:t>
            </a:r>
            <a:r>
              <a:rPr lang="it-IT" sz="2200" dirty="0" err="1"/>
              <a:t>regulating</a:t>
            </a:r>
            <a:r>
              <a:rPr lang="it-IT" sz="2200" dirty="0"/>
              <a:t> </a:t>
            </a:r>
            <a:r>
              <a:rPr lang="it-IT" sz="2200" dirty="0" err="1"/>
              <a:t>waste</a:t>
            </a:r>
            <a:r>
              <a:rPr lang="it-IT" sz="2200" dirty="0"/>
              <a:t>, </a:t>
            </a:r>
            <a:r>
              <a:rPr lang="it-IT" sz="2200" dirty="0" err="1"/>
              <a:t>governments</a:t>
            </a:r>
            <a:r>
              <a:rPr lang="it-IT" sz="2200" dirty="0"/>
              <a:t> </a:t>
            </a:r>
            <a:r>
              <a:rPr lang="it-IT" sz="2200" dirty="0" err="1"/>
              <a:t>try</a:t>
            </a:r>
            <a:r>
              <a:rPr lang="it-IT" sz="2200" dirty="0"/>
              <a:t> to </a:t>
            </a:r>
            <a:r>
              <a:rPr lang="it-IT" sz="2200" dirty="0" err="1"/>
              <a:t>ensure</a:t>
            </a:r>
            <a:r>
              <a:rPr lang="it-IT" sz="2200" dirty="0"/>
              <a:t> a high </a:t>
            </a:r>
            <a:r>
              <a:rPr lang="it-IT" sz="2200" dirty="0" err="1"/>
              <a:t>level</a:t>
            </a:r>
            <a:r>
              <a:rPr lang="it-IT" sz="2200" dirty="0"/>
              <a:t> and high </a:t>
            </a:r>
            <a:r>
              <a:rPr lang="it-IT" sz="2200" dirty="0" err="1"/>
              <a:t>quality</a:t>
            </a:r>
            <a:r>
              <a:rPr lang="it-IT" sz="2200" dirty="0"/>
              <a:t> of </a:t>
            </a:r>
            <a:r>
              <a:rPr lang="it-IT" sz="2200" dirty="0" err="1"/>
              <a:t>recycle</a:t>
            </a:r>
            <a:r>
              <a:rPr lang="it-IT" sz="2200" dirty="0"/>
              <a:t> </a:t>
            </a:r>
            <a:r>
              <a:rPr lang="it-IT" sz="2200" dirty="0" err="1"/>
              <a:t>operations</a:t>
            </a:r>
            <a:endParaRPr lang="it-IT" sz="2200" dirty="0"/>
          </a:p>
          <a:p>
            <a:pPr marL="411480" lvl="1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3101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it-IT" b="1" dirty="0"/>
              <a:t>Waste Law </a:t>
            </a:r>
            <a:r>
              <a:rPr lang="it-IT" b="1" dirty="0" err="1"/>
              <a:t>is</a:t>
            </a:r>
            <a:r>
              <a:rPr lang="it-IT" b="1" dirty="0"/>
              <a:t> </a:t>
            </a:r>
            <a:r>
              <a:rPr lang="it-IT" b="1" dirty="0" err="1"/>
              <a:t>redundant</a:t>
            </a:r>
            <a:r>
              <a:rPr lang="it-IT" b="1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soon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assured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:</a:t>
            </a:r>
          </a:p>
          <a:p>
            <a:endParaRPr lang="it-IT" dirty="0"/>
          </a:p>
          <a:p>
            <a:pPr lvl="1"/>
            <a:r>
              <a:rPr lang="it-IT" sz="2200" dirty="0" err="1"/>
              <a:t>Goods</a:t>
            </a:r>
            <a:r>
              <a:rPr lang="it-IT" sz="2200" dirty="0"/>
              <a:t> or </a:t>
            </a:r>
            <a:r>
              <a:rPr lang="it-IT" sz="2200" dirty="0" err="1"/>
              <a:t>materials</a:t>
            </a:r>
            <a:r>
              <a:rPr lang="it-IT" sz="2200" dirty="0"/>
              <a:t> are </a:t>
            </a:r>
            <a:r>
              <a:rPr lang="it-IT" sz="2200" dirty="0" err="1"/>
              <a:t>reused</a:t>
            </a:r>
            <a:r>
              <a:rPr lang="it-IT" sz="2200" dirty="0"/>
              <a:t> or </a:t>
            </a:r>
            <a:r>
              <a:rPr lang="it-IT" sz="2200" dirty="0" err="1"/>
              <a:t>recycled</a:t>
            </a:r>
            <a:endParaRPr lang="it-IT" sz="2200" dirty="0"/>
          </a:p>
          <a:p>
            <a:pPr lvl="1"/>
            <a:endParaRPr lang="it-IT" sz="2200" dirty="0"/>
          </a:p>
          <a:p>
            <a:pPr lvl="1"/>
            <a:r>
              <a:rPr lang="it-IT" sz="2200" dirty="0" err="1"/>
              <a:t>This</a:t>
            </a:r>
            <a:r>
              <a:rPr lang="it-IT" sz="2200" dirty="0"/>
              <a:t> </a:t>
            </a:r>
            <a:r>
              <a:rPr lang="it-IT" sz="2200" dirty="0" err="1"/>
              <a:t>reuse</a:t>
            </a:r>
            <a:r>
              <a:rPr lang="it-IT" sz="2200" dirty="0"/>
              <a:t> or </a:t>
            </a:r>
            <a:r>
              <a:rPr lang="it-IT" sz="2200" dirty="0" err="1"/>
              <a:t>recycling</a:t>
            </a:r>
            <a:r>
              <a:rPr lang="it-IT" sz="2200" dirty="0"/>
              <a:t> </a:t>
            </a:r>
            <a:r>
              <a:rPr lang="it-IT" sz="2200" dirty="0" err="1"/>
              <a:t>is</a:t>
            </a:r>
            <a:r>
              <a:rPr lang="it-IT" sz="2200" dirty="0"/>
              <a:t> in </a:t>
            </a:r>
            <a:r>
              <a:rPr lang="it-IT" sz="2200" dirty="0" err="1"/>
              <a:t>accordance</a:t>
            </a:r>
            <a:r>
              <a:rPr lang="it-IT" sz="2200" dirty="0"/>
              <a:t> with </a:t>
            </a:r>
            <a:r>
              <a:rPr lang="it-IT" sz="2200" dirty="0" err="1"/>
              <a:t>all</a:t>
            </a:r>
            <a:r>
              <a:rPr lang="it-IT" sz="2200" dirty="0"/>
              <a:t> </a:t>
            </a:r>
            <a:r>
              <a:rPr lang="it-IT" sz="2200" dirty="0" err="1"/>
              <a:t>legal</a:t>
            </a:r>
            <a:r>
              <a:rPr lang="it-IT" sz="2200" dirty="0"/>
              <a:t> </a:t>
            </a:r>
            <a:r>
              <a:rPr lang="it-IT" sz="2200" dirty="0" err="1"/>
              <a:t>requirements</a:t>
            </a:r>
            <a:endParaRPr lang="it-IT" sz="2200" dirty="0"/>
          </a:p>
          <a:p>
            <a:pPr lvl="1"/>
            <a:endParaRPr lang="it-IT" sz="2200" dirty="0"/>
          </a:p>
          <a:p>
            <a:pPr lvl="1"/>
            <a:r>
              <a:rPr lang="it-IT" sz="2200" dirty="0" err="1"/>
              <a:t>Goods</a:t>
            </a:r>
            <a:r>
              <a:rPr lang="it-IT" sz="2200" dirty="0"/>
              <a:t> or </a:t>
            </a:r>
            <a:r>
              <a:rPr lang="it-IT" sz="2200" dirty="0" err="1"/>
              <a:t>materials</a:t>
            </a:r>
            <a:r>
              <a:rPr lang="it-IT" sz="2200" dirty="0"/>
              <a:t> </a:t>
            </a:r>
            <a:r>
              <a:rPr lang="it-IT" sz="2200" dirty="0" err="1"/>
              <a:t>have</a:t>
            </a:r>
            <a:r>
              <a:rPr lang="it-IT" sz="2200" dirty="0"/>
              <a:t> </a:t>
            </a:r>
            <a:r>
              <a:rPr lang="it-IT" sz="2200" dirty="0" err="1"/>
              <a:t>still</a:t>
            </a:r>
            <a:r>
              <a:rPr lang="it-IT" sz="2200" dirty="0"/>
              <a:t> a positive </a:t>
            </a:r>
            <a:r>
              <a:rPr lang="it-IT" sz="2200" dirty="0" err="1"/>
              <a:t>value</a:t>
            </a:r>
            <a:r>
              <a:rPr lang="it-IT" sz="2200" dirty="0"/>
              <a:t> for the </a:t>
            </a:r>
            <a:r>
              <a:rPr lang="it-IT" sz="2200" dirty="0" err="1"/>
              <a:t>holder</a:t>
            </a:r>
            <a:endParaRPr lang="it-IT" sz="2200" dirty="0"/>
          </a:p>
          <a:p>
            <a:pPr marL="411480" lvl="1" indent="0">
              <a:buNone/>
            </a:pPr>
            <a:endParaRPr lang="it-IT" sz="2200" dirty="0"/>
          </a:p>
          <a:p>
            <a:pPr marL="411480" lvl="1" indent="0">
              <a:buNone/>
            </a:pPr>
            <a:r>
              <a:rPr lang="it-IT" sz="2200" dirty="0"/>
              <a:t>&gt;&gt; </a:t>
            </a:r>
            <a:r>
              <a:rPr lang="it-IT" sz="2200" u="sng" dirty="0" err="1"/>
              <a:t>Possible</a:t>
            </a:r>
            <a:r>
              <a:rPr lang="it-IT" sz="2200" u="sng" dirty="0"/>
              <a:t> </a:t>
            </a:r>
            <a:r>
              <a:rPr lang="it-IT" sz="2200" u="sng" dirty="0" err="1"/>
              <a:t>reduction</a:t>
            </a:r>
            <a:r>
              <a:rPr lang="it-IT" sz="2200" u="sng" dirty="0"/>
              <a:t> of the </a:t>
            </a:r>
            <a:r>
              <a:rPr lang="it-IT" sz="2200" u="sng" dirty="0" err="1"/>
              <a:t>concept</a:t>
            </a:r>
            <a:r>
              <a:rPr lang="it-IT" sz="2200" u="sng" dirty="0"/>
              <a:t> of “</a:t>
            </a:r>
            <a:r>
              <a:rPr lang="it-IT" sz="2200" u="sng" dirty="0" err="1"/>
              <a:t>waste</a:t>
            </a:r>
            <a:r>
              <a:rPr lang="it-IT" sz="2200" u="sng" dirty="0"/>
              <a:t>”</a:t>
            </a:r>
            <a:r>
              <a:rPr lang="it-IT" sz="2200" dirty="0"/>
              <a:t>: </a:t>
            </a:r>
            <a:r>
              <a:rPr lang="it-IT" sz="2200" dirty="0" err="1"/>
              <a:t>act</a:t>
            </a:r>
            <a:r>
              <a:rPr lang="it-IT" sz="2200" dirty="0"/>
              <a:t> on the </a:t>
            </a:r>
            <a:r>
              <a:rPr lang="it-IT" sz="2200" dirty="0" err="1"/>
              <a:t>factors</a:t>
            </a:r>
            <a:r>
              <a:rPr lang="it-IT" sz="2200" dirty="0"/>
              <a:t>, </a:t>
            </a:r>
            <a:r>
              <a:rPr lang="it-IT" sz="2200" dirty="0" err="1"/>
              <a:t>which</a:t>
            </a:r>
            <a:r>
              <a:rPr lang="it-IT" sz="2200" dirty="0"/>
              <a:t> </a:t>
            </a:r>
            <a:r>
              <a:rPr lang="it-IT" sz="2200" dirty="0" err="1"/>
              <a:t>impede</a:t>
            </a:r>
            <a:r>
              <a:rPr lang="it-IT" sz="2200" dirty="0"/>
              <a:t> </a:t>
            </a:r>
            <a:r>
              <a:rPr lang="it-IT" sz="2200" dirty="0" err="1"/>
              <a:t>that</a:t>
            </a:r>
            <a:r>
              <a:rPr lang="it-IT" sz="2200" dirty="0"/>
              <a:t> </a:t>
            </a:r>
            <a:r>
              <a:rPr lang="it-IT" sz="2200" dirty="0" err="1"/>
              <a:t>it</a:t>
            </a:r>
            <a:r>
              <a:rPr lang="it-IT" sz="2200" dirty="0"/>
              <a:t> </a:t>
            </a:r>
            <a:r>
              <a:rPr lang="it-IT" sz="2200" dirty="0" err="1"/>
              <a:t>comes</a:t>
            </a:r>
            <a:r>
              <a:rPr lang="it-IT" sz="2200" dirty="0"/>
              <a:t> to </a:t>
            </a:r>
            <a:r>
              <a:rPr lang="it-IT" sz="2200" dirty="0" err="1"/>
              <a:t>waste</a:t>
            </a:r>
            <a:r>
              <a:rPr lang="it-IT" sz="2200" dirty="0"/>
              <a:t> &gt;&gt; </a:t>
            </a:r>
            <a:r>
              <a:rPr lang="it-IT" sz="2200" b="1" dirty="0" err="1"/>
              <a:t>Encouraging</a:t>
            </a:r>
            <a:r>
              <a:rPr lang="it-IT" sz="2200" b="1" dirty="0"/>
              <a:t> market </a:t>
            </a:r>
            <a:r>
              <a:rPr lang="it-IT" sz="2200" b="1" dirty="0" err="1"/>
              <a:t>solutions</a:t>
            </a:r>
            <a:r>
              <a:rPr lang="it-IT" sz="2200" b="1" dirty="0"/>
              <a:t> for a high </a:t>
            </a:r>
            <a:r>
              <a:rPr lang="it-IT" sz="2200" b="1" dirty="0" err="1"/>
              <a:t>level</a:t>
            </a:r>
            <a:r>
              <a:rPr lang="it-IT" sz="2200" b="1" dirty="0"/>
              <a:t> of </a:t>
            </a:r>
            <a:r>
              <a:rPr lang="it-IT" sz="2200" b="1" dirty="0" err="1"/>
              <a:t>reuse</a:t>
            </a:r>
            <a:endParaRPr lang="it-IT" sz="2200" b="1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87498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b="1" i="1" dirty="0"/>
              <a:t>Plus</a:t>
            </a:r>
            <a:r>
              <a:rPr lang="it-IT" b="1" dirty="0"/>
              <a:t>:</a:t>
            </a:r>
            <a:r>
              <a:rPr lang="it-IT" dirty="0"/>
              <a:t> Waste Law: </a:t>
            </a:r>
            <a:r>
              <a:rPr lang="it-IT" dirty="0" err="1"/>
              <a:t>stimulates</a:t>
            </a:r>
            <a:r>
              <a:rPr lang="it-IT" dirty="0"/>
              <a:t> and </a:t>
            </a:r>
            <a:r>
              <a:rPr lang="it-IT" dirty="0" err="1"/>
              <a:t>guarantees</a:t>
            </a:r>
            <a:r>
              <a:rPr lang="it-IT" dirty="0"/>
              <a:t> a high </a:t>
            </a:r>
            <a:r>
              <a:rPr lang="it-IT" dirty="0" err="1"/>
              <a:t>level</a:t>
            </a:r>
            <a:r>
              <a:rPr lang="it-IT" dirty="0"/>
              <a:t> of </a:t>
            </a:r>
            <a:r>
              <a:rPr lang="it-IT" dirty="0" err="1"/>
              <a:t>circular</a:t>
            </a:r>
            <a:r>
              <a:rPr lang="it-IT" dirty="0"/>
              <a:t> use of </a:t>
            </a:r>
            <a:r>
              <a:rPr lang="it-IT" dirty="0" err="1"/>
              <a:t>materials</a:t>
            </a:r>
            <a:endParaRPr lang="it-IT" dirty="0"/>
          </a:p>
          <a:p>
            <a:endParaRPr lang="it-IT" dirty="0"/>
          </a:p>
          <a:p>
            <a:r>
              <a:rPr lang="it-IT" b="1" i="1" dirty="0" err="1"/>
              <a:t>Minus</a:t>
            </a:r>
            <a:r>
              <a:rPr lang="it-IT" dirty="0"/>
              <a:t>: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because</a:t>
            </a:r>
            <a:r>
              <a:rPr lang="it-IT" dirty="0"/>
              <a:t> of the </a:t>
            </a:r>
            <a:r>
              <a:rPr lang="it-IT" dirty="0" err="1"/>
              <a:t>applicability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 law: </a:t>
            </a:r>
            <a:r>
              <a:rPr lang="it-IT" dirty="0" err="1"/>
              <a:t>markets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develop</a:t>
            </a:r>
            <a:r>
              <a:rPr lang="it-IT" dirty="0"/>
              <a:t> the </a:t>
            </a:r>
            <a:r>
              <a:rPr lang="it-IT" dirty="0" err="1"/>
              <a:t>highest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circular</a:t>
            </a:r>
            <a:r>
              <a:rPr lang="it-IT" dirty="0"/>
              <a:t> use of </a:t>
            </a:r>
            <a:r>
              <a:rPr lang="it-IT" dirty="0" err="1"/>
              <a:t>materials</a:t>
            </a:r>
            <a:endParaRPr lang="it-IT" dirty="0"/>
          </a:p>
          <a:p>
            <a:endParaRPr lang="it-IT" dirty="0"/>
          </a:p>
          <a:p>
            <a:r>
              <a:rPr lang="it-IT" b="1" i="1" u="sng" dirty="0"/>
              <a:t>Way </a:t>
            </a:r>
            <a:r>
              <a:rPr lang="it-IT" b="1" i="1" u="sng" dirty="0" err="1"/>
              <a:t>forward</a:t>
            </a:r>
            <a:r>
              <a:rPr lang="it-IT" dirty="0"/>
              <a:t>: </a:t>
            </a:r>
            <a:r>
              <a:rPr lang="it-IT" dirty="0" err="1"/>
              <a:t>replacing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law with ‘</a:t>
            </a:r>
            <a:r>
              <a:rPr lang="it-IT" dirty="0" err="1"/>
              <a:t>resources</a:t>
            </a:r>
            <a:r>
              <a:rPr lang="it-IT" dirty="0"/>
              <a:t> law’,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ensures</a:t>
            </a:r>
            <a:r>
              <a:rPr lang="it-IT" dirty="0"/>
              <a:t> the </a:t>
            </a:r>
            <a:r>
              <a:rPr lang="it-IT" dirty="0" err="1"/>
              <a:t>highest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 of </a:t>
            </a:r>
            <a:r>
              <a:rPr lang="it-IT" dirty="0" err="1"/>
              <a:t>reuse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6845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definition</a:t>
            </a:r>
            <a:r>
              <a:rPr lang="it-IT" dirty="0"/>
              <a:t> of Waste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further</a:t>
            </a:r>
            <a:r>
              <a:rPr lang="it-IT" dirty="0"/>
              <a:t> </a:t>
            </a:r>
            <a:r>
              <a:rPr lang="it-IT" dirty="0" err="1"/>
              <a:t>clarified</a:t>
            </a:r>
            <a:r>
              <a:rPr lang="it-IT" dirty="0"/>
              <a:t> (Art. 3, par. 1 dir. 2008/98/EC - Waste Framework Directive: “</a:t>
            </a:r>
            <a:r>
              <a:rPr lang="it-IT" i="1" dirty="0" err="1"/>
              <a:t>any</a:t>
            </a:r>
            <a:r>
              <a:rPr lang="it-IT" i="1" dirty="0"/>
              <a:t> </a:t>
            </a:r>
            <a:r>
              <a:rPr lang="it-IT" i="1" dirty="0" err="1"/>
              <a:t>substance</a:t>
            </a:r>
            <a:r>
              <a:rPr lang="it-IT" i="1" dirty="0"/>
              <a:t> or </a:t>
            </a:r>
            <a:r>
              <a:rPr lang="it-IT" i="1" dirty="0" err="1"/>
              <a:t>object</a:t>
            </a:r>
            <a:r>
              <a:rPr lang="it-IT" i="1" dirty="0"/>
              <a:t> </a:t>
            </a:r>
            <a:r>
              <a:rPr lang="it-IT" i="1" dirty="0" err="1"/>
              <a:t>which</a:t>
            </a:r>
            <a:r>
              <a:rPr lang="it-IT" i="1" dirty="0"/>
              <a:t> the </a:t>
            </a:r>
            <a:r>
              <a:rPr lang="it-IT" i="1" dirty="0" err="1"/>
              <a:t>holder</a:t>
            </a:r>
            <a:r>
              <a:rPr lang="it-IT" i="1" dirty="0"/>
              <a:t> </a:t>
            </a:r>
            <a:r>
              <a:rPr lang="it-IT" i="1" dirty="0" err="1"/>
              <a:t>discards</a:t>
            </a:r>
            <a:r>
              <a:rPr lang="it-IT" i="1" dirty="0"/>
              <a:t> or </a:t>
            </a:r>
            <a:r>
              <a:rPr lang="it-IT" i="1" dirty="0" err="1"/>
              <a:t>intends</a:t>
            </a:r>
            <a:r>
              <a:rPr lang="it-IT" i="1" dirty="0"/>
              <a:t> to </a:t>
            </a:r>
            <a:r>
              <a:rPr lang="it-IT" i="1" dirty="0" err="1"/>
              <a:t>discard</a:t>
            </a:r>
            <a:r>
              <a:rPr lang="it-IT" dirty="0"/>
              <a:t>”)</a:t>
            </a:r>
          </a:p>
          <a:p>
            <a:endParaRPr lang="it-IT" dirty="0"/>
          </a:p>
          <a:p>
            <a:r>
              <a:rPr lang="it-IT" dirty="0" err="1"/>
              <a:t>Whether</a:t>
            </a:r>
            <a:r>
              <a:rPr lang="it-IT" dirty="0"/>
              <a:t> the </a:t>
            </a:r>
            <a:r>
              <a:rPr lang="it-IT" dirty="0" err="1"/>
              <a:t>exception</a:t>
            </a:r>
            <a:r>
              <a:rPr lang="it-IT" dirty="0"/>
              <a:t> for By-</a:t>
            </a:r>
            <a:r>
              <a:rPr lang="it-IT" dirty="0" err="1"/>
              <a:t>Products</a:t>
            </a:r>
            <a:r>
              <a:rPr lang="it-IT" dirty="0"/>
              <a:t> (Art. 5 Waste Framework Directive)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still</a:t>
            </a:r>
            <a:r>
              <a:rPr lang="it-IT" dirty="0"/>
              <a:t> </a:t>
            </a:r>
            <a:r>
              <a:rPr lang="it-IT" dirty="0" err="1"/>
              <a:t>adequate</a:t>
            </a:r>
            <a:r>
              <a:rPr lang="it-IT" dirty="0"/>
              <a:t>: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5032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endParaRPr lang="it-IT" i="1" dirty="0"/>
          </a:p>
          <a:p>
            <a:pPr marL="114300" indent="0">
              <a:buNone/>
            </a:pPr>
            <a:r>
              <a:rPr lang="it-IT" i="1" dirty="0" err="1"/>
              <a:t>Article</a:t>
            </a:r>
            <a:r>
              <a:rPr lang="it-IT" i="1" dirty="0"/>
              <a:t> 5</a:t>
            </a:r>
            <a:endParaRPr lang="it-IT" dirty="0"/>
          </a:p>
          <a:p>
            <a:pPr marL="114300" indent="0">
              <a:buNone/>
            </a:pPr>
            <a:r>
              <a:rPr lang="it-IT" b="1" dirty="0"/>
              <a:t>By-</a:t>
            </a:r>
            <a:r>
              <a:rPr lang="it-IT" b="1" dirty="0" err="1"/>
              <a:t>products</a:t>
            </a:r>
            <a:endParaRPr lang="it-IT" b="1" dirty="0"/>
          </a:p>
          <a:p>
            <a:pPr marL="114300" indent="0">
              <a:buNone/>
            </a:pPr>
            <a:endParaRPr lang="it-IT" dirty="0"/>
          </a:p>
          <a:p>
            <a:pPr marL="114300" indent="0">
              <a:buNone/>
            </a:pPr>
            <a:r>
              <a:rPr lang="it-IT" dirty="0"/>
              <a:t>1.   A </a:t>
            </a:r>
            <a:r>
              <a:rPr lang="it-IT" dirty="0" err="1"/>
              <a:t>substance</a:t>
            </a:r>
            <a:r>
              <a:rPr lang="it-IT" dirty="0"/>
              <a:t> or </a:t>
            </a:r>
            <a:r>
              <a:rPr lang="it-IT" dirty="0" err="1"/>
              <a:t>object</a:t>
            </a:r>
            <a:r>
              <a:rPr lang="it-IT" dirty="0"/>
              <a:t>, </a:t>
            </a:r>
            <a:r>
              <a:rPr lang="it-IT" dirty="0" err="1"/>
              <a:t>resulting</a:t>
            </a:r>
            <a:r>
              <a:rPr lang="it-IT" dirty="0"/>
              <a:t> from a production </a:t>
            </a:r>
            <a:r>
              <a:rPr lang="it-IT" dirty="0" err="1"/>
              <a:t>process</a:t>
            </a:r>
            <a:r>
              <a:rPr lang="it-IT" dirty="0"/>
              <a:t>, the </a:t>
            </a:r>
            <a:r>
              <a:rPr lang="it-IT" dirty="0" err="1"/>
              <a:t>primary</a:t>
            </a:r>
            <a:r>
              <a:rPr lang="it-IT" dirty="0"/>
              <a:t> </a:t>
            </a:r>
            <a:r>
              <a:rPr lang="it-IT" dirty="0" err="1"/>
              <a:t>aim</a:t>
            </a:r>
            <a:r>
              <a:rPr lang="it-IT" dirty="0"/>
              <a:t> of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the production of </a:t>
            </a:r>
            <a:r>
              <a:rPr lang="it-IT" dirty="0" err="1"/>
              <a:t>that</a:t>
            </a:r>
            <a:r>
              <a:rPr lang="it-IT" dirty="0"/>
              <a:t> item,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regarded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point</a:t>
            </a:r>
            <a:r>
              <a:rPr lang="it-IT" dirty="0"/>
              <a:t> (1) of </a:t>
            </a:r>
            <a:r>
              <a:rPr lang="it-IT" dirty="0" err="1"/>
              <a:t>Article</a:t>
            </a:r>
            <a:r>
              <a:rPr lang="it-IT" dirty="0"/>
              <a:t> 3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a by-</a:t>
            </a:r>
            <a:r>
              <a:rPr lang="it-IT" dirty="0" err="1"/>
              <a:t>product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the </a:t>
            </a:r>
            <a:r>
              <a:rPr lang="it-IT" dirty="0" err="1"/>
              <a:t>following</a:t>
            </a:r>
            <a:r>
              <a:rPr lang="it-IT" dirty="0"/>
              <a:t> </a:t>
            </a:r>
            <a:r>
              <a:rPr lang="it-IT" dirty="0" err="1"/>
              <a:t>conditions</a:t>
            </a:r>
            <a:r>
              <a:rPr lang="it-IT" dirty="0"/>
              <a:t> are </a:t>
            </a:r>
            <a:r>
              <a:rPr lang="it-IT" dirty="0" err="1"/>
              <a:t>met</a:t>
            </a:r>
            <a:r>
              <a:rPr lang="it-IT" dirty="0"/>
              <a:t>:</a:t>
            </a:r>
          </a:p>
          <a:p>
            <a:pPr marL="114300" indent="0">
              <a:buNone/>
            </a:pPr>
            <a:r>
              <a:rPr lang="it-IT" b="1" dirty="0"/>
              <a:t>(a) </a:t>
            </a:r>
            <a:r>
              <a:rPr lang="it-IT" b="1" dirty="0" err="1"/>
              <a:t>further</a:t>
            </a:r>
            <a:r>
              <a:rPr lang="it-IT" b="1" dirty="0"/>
              <a:t> use of the </a:t>
            </a:r>
            <a:r>
              <a:rPr lang="it-IT" b="1" dirty="0" err="1"/>
              <a:t>substance</a:t>
            </a:r>
            <a:r>
              <a:rPr lang="it-IT" b="1" dirty="0"/>
              <a:t> or </a:t>
            </a:r>
            <a:r>
              <a:rPr lang="it-IT" b="1" dirty="0" err="1"/>
              <a:t>object</a:t>
            </a:r>
            <a:r>
              <a:rPr lang="it-IT" b="1" dirty="0"/>
              <a:t> </a:t>
            </a:r>
            <a:r>
              <a:rPr lang="it-IT" b="1" dirty="0" err="1"/>
              <a:t>is</a:t>
            </a:r>
            <a:r>
              <a:rPr lang="it-IT" b="1" dirty="0"/>
              <a:t> </a:t>
            </a:r>
            <a:r>
              <a:rPr lang="it-IT" b="1" dirty="0" err="1"/>
              <a:t>certain</a:t>
            </a:r>
            <a:r>
              <a:rPr lang="it-IT" b="1" dirty="0"/>
              <a:t>;</a:t>
            </a:r>
          </a:p>
          <a:p>
            <a:pPr marL="114300" indent="0">
              <a:buNone/>
            </a:pPr>
            <a:r>
              <a:rPr lang="it-IT" dirty="0"/>
              <a:t> </a:t>
            </a:r>
          </a:p>
          <a:p>
            <a:pPr marL="114300" indent="0">
              <a:buNone/>
            </a:pPr>
            <a:r>
              <a:rPr lang="it-IT" dirty="0"/>
              <a:t>(b) the </a:t>
            </a:r>
            <a:r>
              <a:rPr lang="it-IT" dirty="0" err="1"/>
              <a:t>substance</a:t>
            </a:r>
            <a:r>
              <a:rPr lang="it-IT" dirty="0"/>
              <a:t> or </a:t>
            </a:r>
            <a:r>
              <a:rPr lang="it-IT" dirty="0" err="1"/>
              <a:t>object</a:t>
            </a:r>
            <a:r>
              <a:rPr lang="it-IT" dirty="0"/>
              <a:t> can be </a:t>
            </a:r>
            <a:r>
              <a:rPr lang="it-IT" dirty="0" err="1"/>
              <a:t>used</a:t>
            </a:r>
            <a:r>
              <a:rPr lang="it-IT" dirty="0"/>
              <a:t> </a:t>
            </a:r>
            <a:r>
              <a:rPr lang="it-IT" dirty="0" err="1"/>
              <a:t>directly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processing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normal</a:t>
            </a:r>
            <a:r>
              <a:rPr lang="it-IT" dirty="0"/>
              <a:t> industrial </a:t>
            </a:r>
            <a:r>
              <a:rPr lang="it-IT" dirty="0" err="1"/>
              <a:t>practice</a:t>
            </a:r>
            <a:r>
              <a:rPr lang="it-IT" dirty="0"/>
              <a:t>;</a:t>
            </a:r>
          </a:p>
          <a:p>
            <a:pPr marL="114300" indent="0">
              <a:buNone/>
            </a:pPr>
            <a:r>
              <a:rPr lang="it-IT" dirty="0"/>
              <a:t> </a:t>
            </a:r>
          </a:p>
          <a:p>
            <a:pPr marL="114300" indent="0">
              <a:buNone/>
            </a:pPr>
            <a:r>
              <a:rPr lang="it-IT" dirty="0"/>
              <a:t>(c) </a:t>
            </a:r>
            <a:r>
              <a:rPr lang="it-IT" b="1" dirty="0"/>
              <a:t>the </a:t>
            </a:r>
            <a:r>
              <a:rPr lang="it-IT" b="1" dirty="0" err="1"/>
              <a:t>substance</a:t>
            </a:r>
            <a:r>
              <a:rPr lang="it-IT" b="1" dirty="0"/>
              <a:t> or </a:t>
            </a:r>
            <a:r>
              <a:rPr lang="it-IT" b="1" dirty="0" err="1"/>
              <a:t>object</a:t>
            </a:r>
            <a:r>
              <a:rPr lang="it-IT" b="1" dirty="0"/>
              <a:t> </a:t>
            </a:r>
            <a:r>
              <a:rPr lang="it-IT" b="1" dirty="0" err="1"/>
              <a:t>is</a:t>
            </a:r>
            <a:r>
              <a:rPr lang="it-IT" b="1" dirty="0"/>
              <a:t> </a:t>
            </a:r>
            <a:r>
              <a:rPr lang="it-IT" b="1" dirty="0" err="1"/>
              <a:t>produced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an </a:t>
            </a:r>
            <a:r>
              <a:rPr lang="it-IT" b="1" dirty="0" err="1"/>
              <a:t>integral</a:t>
            </a:r>
            <a:r>
              <a:rPr lang="it-IT" b="1" dirty="0"/>
              <a:t> part of a production </a:t>
            </a:r>
            <a:r>
              <a:rPr lang="it-IT" b="1" dirty="0" err="1"/>
              <a:t>process</a:t>
            </a:r>
            <a:r>
              <a:rPr lang="it-IT" dirty="0"/>
              <a:t>; and</a:t>
            </a:r>
          </a:p>
          <a:p>
            <a:pPr marL="114300" indent="0">
              <a:buNone/>
            </a:pPr>
            <a:r>
              <a:rPr lang="it-IT" dirty="0"/>
              <a:t> </a:t>
            </a:r>
          </a:p>
          <a:p>
            <a:pPr marL="114300" indent="0">
              <a:buNone/>
            </a:pPr>
            <a:r>
              <a:rPr lang="it-IT" dirty="0"/>
              <a:t>(d) </a:t>
            </a:r>
            <a:r>
              <a:rPr lang="it-IT" dirty="0" err="1"/>
              <a:t>further</a:t>
            </a:r>
            <a:r>
              <a:rPr lang="it-IT" dirty="0"/>
              <a:t> use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lawful</a:t>
            </a:r>
            <a:r>
              <a:rPr lang="it-IT" dirty="0"/>
              <a:t>, i.e. the </a:t>
            </a:r>
            <a:r>
              <a:rPr lang="it-IT" dirty="0" err="1"/>
              <a:t>substance</a:t>
            </a:r>
            <a:r>
              <a:rPr lang="it-IT" dirty="0"/>
              <a:t> or </a:t>
            </a:r>
            <a:r>
              <a:rPr lang="it-IT" dirty="0" err="1"/>
              <a:t>object</a:t>
            </a:r>
            <a:r>
              <a:rPr lang="it-IT" dirty="0"/>
              <a:t> </a:t>
            </a:r>
            <a:r>
              <a:rPr lang="it-IT" dirty="0" err="1"/>
              <a:t>fulfils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product</a:t>
            </a:r>
            <a:r>
              <a:rPr lang="it-IT" dirty="0"/>
              <a:t>, </a:t>
            </a:r>
            <a:r>
              <a:rPr lang="it-IT" dirty="0" err="1"/>
              <a:t>environmental</a:t>
            </a:r>
            <a:r>
              <a:rPr lang="it-IT" dirty="0"/>
              <a:t> and </a:t>
            </a:r>
            <a:r>
              <a:rPr lang="it-IT" dirty="0" err="1"/>
              <a:t>health</a:t>
            </a:r>
            <a:r>
              <a:rPr lang="it-IT" dirty="0"/>
              <a:t> </a:t>
            </a:r>
            <a:r>
              <a:rPr lang="it-IT" dirty="0" err="1"/>
              <a:t>protection</a:t>
            </a:r>
            <a:r>
              <a:rPr lang="it-IT" dirty="0"/>
              <a:t> </a:t>
            </a:r>
            <a:r>
              <a:rPr lang="it-IT" dirty="0" err="1"/>
              <a:t>requirements</a:t>
            </a:r>
            <a:r>
              <a:rPr lang="it-IT" dirty="0"/>
              <a:t> for the </a:t>
            </a:r>
            <a:r>
              <a:rPr lang="it-IT" dirty="0" err="1"/>
              <a:t>specific</a:t>
            </a:r>
            <a:r>
              <a:rPr lang="it-IT" dirty="0"/>
              <a:t> use and </a:t>
            </a:r>
            <a:r>
              <a:rPr lang="it-IT" dirty="0" err="1"/>
              <a:t>will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lead</a:t>
            </a:r>
            <a:r>
              <a:rPr lang="it-IT" dirty="0"/>
              <a:t> to </a:t>
            </a:r>
            <a:r>
              <a:rPr lang="it-IT" dirty="0" err="1"/>
              <a:t>overall</a:t>
            </a:r>
            <a:r>
              <a:rPr lang="it-IT" dirty="0"/>
              <a:t> </a:t>
            </a:r>
            <a:r>
              <a:rPr lang="it-IT" dirty="0" err="1"/>
              <a:t>adverse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or human </a:t>
            </a:r>
            <a:r>
              <a:rPr lang="it-IT" dirty="0" err="1"/>
              <a:t>health</a:t>
            </a:r>
            <a:r>
              <a:rPr lang="it-IT" dirty="0"/>
              <a:t> </a:t>
            </a:r>
            <a:r>
              <a:rPr lang="it-IT" dirty="0" err="1"/>
              <a:t>impacts</a:t>
            </a:r>
            <a:r>
              <a:rPr lang="it-IT" dirty="0"/>
              <a:t>.</a:t>
            </a:r>
          </a:p>
          <a:p>
            <a:pPr marL="114300" indent="0">
              <a:buNone/>
            </a:pPr>
            <a:endParaRPr lang="it-IT" dirty="0"/>
          </a:p>
          <a:p>
            <a:pPr marL="114300" indent="0" algn="just">
              <a:buNone/>
            </a:pPr>
            <a:r>
              <a:rPr lang="it-IT" dirty="0"/>
              <a:t>2.   </a:t>
            </a:r>
            <a:r>
              <a:rPr lang="it-IT" b="1" dirty="0"/>
              <a:t>On the </a:t>
            </a:r>
            <a:r>
              <a:rPr lang="it-IT" b="1" dirty="0" err="1"/>
              <a:t>basis</a:t>
            </a:r>
            <a:r>
              <a:rPr lang="it-IT" b="1" dirty="0"/>
              <a:t> of the </a:t>
            </a:r>
            <a:r>
              <a:rPr lang="it-IT" b="1" dirty="0" err="1"/>
              <a:t>conditions</a:t>
            </a:r>
            <a:r>
              <a:rPr lang="it-IT" b="1" dirty="0"/>
              <a:t> </a:t>
            </a:r>
            <a:r>
              <a:rPr lang="it-IT" b="1" dirty="0" err="1"/>
              <a:t>laid</a:t>
            </a:r>
            <a:r>
              <a:rPr lang="it-IT" b="1" dirty="0"/>
              <a:t> down in </a:t>
            </a:r>
            <a:r>
              <a:rPr lang="it-IT" b="1" dirty="0" err="1"/>
              <a:t>paragraph</a:t>
            </a:r>
            <a:r>
              <a:rPr lang="it-IT" b="1" dirty="0"/>
              <a:t> 1, </a:t>
            </a:r>
            <a:r>
              <a:rPr lang="it-IT" b="1" dirty="0" err="1"/>
              <a:t>measures</a:t>
            </a:r>
            <a:r>
              <a:rPr lang="it-IT" b="1" dirty="0"/>
              <a:t> </a:t>
            </a:r>
            <a:r>
              <a:rPr lang="it-IT" b="1" dirty="0" err="1"/>
              <a:t>may</a:t>
            </a:r>
            <a:r>
              <a:rPr lang="it-IT" b="1" dirty="0"/>
              <a:t> be </a:t>
            </a:r>
            <a:r>
              <a:rPr lang="it-IT" b="1" dirty="0" err="1"/>
              <a:t>adopted</a:t>
            </a:r>
            <a:r>
              <a:rPr lang="it-IT" b="1" dirty="0"/>
              <a:t> to </a:t>
            </a:r>
            <a:r>
              <a:rPr lang="it-IT" b="1" dirty="0" err="1"/>
              <a:t>determine</a:t>
            </a:r>
            <a:r>
              <a:rPr lang="it-IT" b="1" dirty="0"/>
              <a:t> the </a:t>
            </a:r>
            <a:r>
              <a:rPr lang="it-IT" b="1" dirty="0" err="1"/>
              <a:t>criteria</a:t>
            </a:r>
            <a:r>
              <a:rPr lang="it-IT" b="1" dirty="0"/>
              <a:t> to be </a:t>
            </a:r>
            <a:r>
              <a:rPr lang="it-IT" b="1" dirty="0" err="1"/>
              <a:t>met</a:t>
            </a:r>
            <a:r>
              <a:rPr lang="it-IT" b="1" dirty="0"/>
              <a:t> for </a:t>
            </a:r>
            <a:r>
              <a:rPr lang="it-IT" b="1" dirty="0" err="1"/>
              <a:t>specific</a:t>
            </a:r>
            <a:r>
              <a:rPr lang="it-IT" b="1" dirty="0"/>
              <a:t> </a:t>
            </a:r>
            <a:r>
              <a:rPr lang="it-IT" b="1" dirty="0" err="1"/>
              <a:t>substances</a:t>
            </a:r>
            <a:r>
              <a:rPr lang="it-IT" b="1" dirty="0"/>
              <a:t> or </a:t>
            </a:r>
            <a:r>
              <a:rPr lang="it-IT" b="1" dirty="0" err="1"/>
              <a:t>objects</a:t>
            </a:r>
            <a:r>
              <a:rPr lang="it-IT" b="1" dirty="0"/>
              <a:t> to be </a:t>
            </a:r>
            <a:r>
              <a:rPr lang="it-IT" b="1" dirty="0" err="1"/>
              <a:t>regarded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a by-</a:t>
            </a:r>
            <a:r>
              <a:rPr lang="it-IT" b="1" dirty="0" err="1"/>
              <a:t>product</a:t>
            </a:r>
            <a:r>
              <a:rPr lang="it-IT" b="1" dirty="0"/>
              <a:t> and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</a:t>
            </a:r>
            <a:r>
              <a:rPr lang="it-IT" b="1" dirty="0" err="1"/>
              <a:t>waste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point</a:t>
            </a:r>
            <a:r>
              <a:rPr lang="it-IT" dirty="0"/>
              <a:t> (1) of </a:t>
            </a:r>
            <a:r>
              <a:rPr lang="it-IT" dirty="0" err="1"/>
              <a:t>Article</a:t>
            </a:r>
            <a:r>
              <a:rPr lang="it-IT" dirty="0"/>
              <a:t> 3.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, </a:t>
            </a:r>
            <a:r>
              <a:rPr lang="it-IT" dirty="0" err="1"/>
              <a:t>designed</a:t>
            </a:r>
            <a:r>
              <a:rPr lang="it-IT" dirty="0"/>
              <a:t> to </a:t>
            </a:r>
            <a:r>
              <a:rPr lang="it-IT" dirty="0" err="1"/>
              <a:t>amend</a:t>
            </a:r>
            <a:r>
              <a:rPr lang="it-IT" dirty="0"/>
              <a:t> non-</a:t>
            </a:r>
            <a:r>
              <a:rPr lang="it-IT" dirty="0" err="1"/>
              <a:t>essential</a:t>
            </a:r>
            <a:r>
              <a:rPr lang="it-IT" dirty="0"/>
              <a:t> </a:t>
            </a:r>
            <a:r>
              <a:rPr lang="it-IT" dirty="0" err="1"/>
              <a:t>elements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Directive by </a:t>
            </a:r>
            <a:r>
              <a:rPr lang="it-IT" dirty="0" err="1"/>
              <a:t>supplementing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,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adopted</a:t>
            </a:r>
            <a:r>
              <a:rPr lang="it-IT" dirty="0"/>
              <a:t> in </a:t>
            </a:r>
            <a:r>
              <a:rPr lang="it-IT" dirty="0" err="1"/>
              <a:t>accordance</a:t>
            </a:r>
            <a:r>
              <a:rPr lang="it-IT" dirty="0"/>
              <a:t> with the </a:t>
            </a:r>
            <a:r>
              <a:rPr lang="it-IT" dirty="0" err="1"/>
              <a:t>regulatory</a:t>
            </a:r>
            <a:r>
              <a:rPr lang="it-IT" dirty="0"/>
              <a:t> procedure with </a:t>
            </a:r>
            <a:r>
              <a:rPr lang="it-IT" dirty="0" err="1"/>
              <a:t>scrutiny</a:t>
            </a:r>
            <a:r>
              <a:rPr lang="it-IT" dirty="0"/>
              <a:t> </a:t>
            </a:r>
            <a:r>
              <a:rPr lang="it-IT" dirty="0" err="1"/>
              <a:t>referred</a:t>
            </a:r>
            <a:r>
              <a:rPr lang="it-IT" dirty="0"/>
              <a:t> to in </a:t>
            </a:r>
            <a:r>
              <a:rPr lang="it-IT" dirty="0" err="1"/>
              <a:t>Article</a:t>
            </a:r>
            <a:r>
              <a:rPr lang="it-IT" dirty="0"/>
              <a:t> 39(2).</a:t>
            </a:r>
          </a:p>
          <a:p>
            <a:pPr marL="114300" indent="0">
              <a:buNone/>
            </a:pPr>
            <a:r>
              <a:rPr lang="it-IT" dirty="0"/>
              <a:t> </a:t>
            </a:r>
          </a:p>
          <a:p>
            <a:pPr marL="11430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2025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r>
              <a:rPr lang="it-IT" dirty="0"/>
              <a:t>In the </a:t>
            </a:r>
            <a:r>
              <a:rPr lang="it-IT" dirty="0" err="1"/>
              <a:t>later</a:t>
            </a:r>
            <a:r>
              <a:rPr lang="it-IT" dirty="0"/>
              <a:t> </a:t>
            </a:r>
            <a:r>
              <a:rPr lang="it-IT" dirty="0" err="1"/>
              <a:t>withdrawn</a:t>
            </a:r>
            <a:r>
              <a:rPr lang="it-IT" dirty="0"/>
              <a:t> </a:t>
            </a:r>
            <a:r>
              <a:rPr lang="it-IT" dirty="0" err="1"/>
              <a:t>proposal</a:t>
            </a:r>
            <a:r>
              <a:rPr lang="it-IT" dirty="0"/>
              <a:t> for a </a:t>
            </a:r>
            <a:r>
              <a:rPr lang="it-IT" dirty="0" err="1"/>
              <a:t>refit</a:t>
            </a:r>
            <a:r>
              <a:rPr lang="it-IT" dirty="0"/>
              <a:t> of the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directive</a:t>
            </a:r>
            <a:r>
              <a:rPr lang="it-IT" dirty="0"/>
              <a:t>, the EU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did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change</a:t>
            </a:r>
            <a:r>
              <a:rPr lang="it-IT" dirty="0"/>
              <a:t> the </a:t>
            </a:r>
            <a:r>
              <a:rPr lang="it-IT" dirty="0" err="1"/>
              <a:t>definition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clarified</a:t>
            </a:r>
            <a:r>
              <a:rPr lang="it-IT" dirty="0"/>
              <a:t>, </a:t>
            </a:r>
            <a:r>
              <a:rPr lang="it-IT" dirty="0" err="1"/>
              <a:t>strengthened</a:t>
            </a:r>
            <a:r>
              <a:rPr lang="it-IT" dirty="0"/>
              <a:t> the </a:t>
            </a:r>
            <a:r>
              <a:rPr lang="it-IT" dirty="0" err="1"/>
              <a:t>definitions</a:t>
            </a:r>
            <a:r>
              <a:rPr lang="it-IT" dirty="0"/>
              <a:t> of the </a:t>
            </a:r>
            <a:r>
              <a:rPr lang="it-IT" dirty="0" err="1"/>
              <a:t>exceptions</a:t>
            </a:r>
            <a:r>
              <a:rPr lang="it-IT" dirty="0"/>
              <a:t> of the </a:t>
            </a:r>
            <a:r>
              <a:rPr lang="it-IT" dirty="0" err="1"/>
              <a:t>qualification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‘</a:t>
            </a:r>
            <a:r>
              <a:rPr lang="it-IT" dirty="0" err="1"/>
              <a:t>waste</a:t>
            </a:r>
            <a:r>
              <a:rPr lang="it-IT" dirty="0"/>
              <a:t>’ in Art. 5 and 6, dir. 2008/98/EC (by </a:t>
            </a:r>
            <a:r>
              <a:rPr lang="it-IT" dirty="0" err="1"/>
              <a:t>broadening</a:t>
            </a:r>
            <a:r>
              <a:rPr lang="it-IT" dirty="0"/>
              <a:t> the </a:t>
            </a:r>
            <a:r>
              <a:rPr lang="it-IT" dirty="0" err="1"/>
              <a:t>concept</a:t>
            </a:r>
            <a:r>
              <a:rPr lang="it-IT" dirty="0"/>
              <a:t> of “by-</a:t>
            </a:r>
            <a:r>
              <a:rPr lang="it-IT" dirty="0" err="1"/>
              <a:t>product</a:t>
            </a:r>
            <a:r>
              <a:rPr lang="it-IT" dirty="0"/>
              <a:t>”).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9622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European</a:t>
            </a:r>
            <a:r>
              <a:rPr lang="it-IT" dirty="0"/>
              <a:t> Green Deal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Building and </a:t>
            </a:r>
            <a:r>
              <a:rPr lang="it-IT" sz="2800" dirty="0" err="1"/>
              <a:t>renovating</a:t>
            </a:r>
            <a:r>
              <a:rPr lang="it-IT" sz="2800" dirty="0"/>
              <a:t> in an </a:t>
            </a:r>
            <a:r>
              <a:rPr lang="it-IT" sz="2800" dirty="0" err="1"/>
              <a:t>energy</a:t>
            </a:r>
            <a:r>
              <a:rPr lang="it-IT" sz="2800" dirty="0"/>
              <a:t> and </a:t>
            </a:r>
            <a:r>
              <a:rPr lang="it-IT" sz="2800" dirty="0" err="1"/>
              <a:t>resource</a:t>
            </a:r>
            <a:r>
              <a:rPr lang="it-IT" sz="2800" dirty="0"/>
              <a:t> </a:t>
            </a:r>
            <a:r>
              <a:rPr lang="it-IT" sz="2800" dirty="0" err="1"/>
              <a:t>efficient</a:t>
            </a:r>
            <a:r>
              <a:rPr lang="it-IT" sz="2800" dirty="0"/>
              <a:t> way</a:t>
            </a:r>
          </a:p>
          <a:p>
            <a:r>
              <a:rPr lang="it-IT" sz="2800" dirty="0" err="1"/>
              <a:t>Accelerating</a:t>
            </a:r>
            <a:r>
              <a:rPr lang="it-IT" sz="2800" dirty="0"/>
              <a:t> the </a:t>
            </a:r>
            <a:r>
              <a:rPr lang="it-IT" sz="2800" dirty="0" err="1"/>
              <a:t>shift</a:t>
            </a:r>
            <a:r>
              <a:rPr lang="it-IT" sz="2800" dirty="0"/>
              <a:t> to </a:t>
            </a:r>
            <a:r>
              <a:rPr lang="it-IT" sz="2800" dirty="0" err="1"/>
              <a:t>sustainable</a:t>
            </a:r>
            <a:r>
              <a:rPr lang="it-IT" sz="2800" dirty="0"/>
              <a:t> and </a:t>
            </a:r>
            <a:r>
              <a:rPr lang="it-IT" sz="2800" dirty="0" err="1"/>
              <a:t>smart</a:t>
            </a:r>
            <a:r>
              <a:rPr lang="it-IT" sz="2800" dirty="0"/>
              <a:t> </a:t>
            </a:r>
            <a:r>
              <a:rPr lang="it-IT" sz="2800" dirty="0" err="1"/>
              <a:t>mobility</a:t>
            </a:r>
            <a:endParaRPr lang="it-IT" sz="2800" dirty="0"/>
          </a:p>
          <a:p>
            <a:r>
              <a:rPr lang="it-IT" sz="2800" dirty="0"/>
              <a:t>From “Farm to </a:t>
            </a:r>
            <a:r>
              <a:rPr lang="it-IT" sz="2800" dirty="0" err="1"/>
              <a:t>Fork</a:t>
            </a:r>
            <a:r>
              <a:rPr lang="it-IT" sz="2800" dirty="0"/>
              <a:t>”: </a:t>
            </a:r>
            <a:r>
              <a:rPr lang="it-IT" sz="2800" dirty="0" err="1"/>
              <a:t>designing</a:t>
            </a:r>
            <a:r>
              <a:rPr lang="it-IT" sz="2800" dirty="0"/>
              <a:t> a fair, </a:t>
            </a:r>
            <a:r>
              <a:rPr lang="it-IT" sz="2800" dirty="0" err="1"/>
              <a:t>healthy</a:t>
            </a:r>
            <a:r>
              <a:rPr lang="it-IT" sz="2800" dirty="0"/>
              <a:t> and </a:t>
            </a:r>
            <a:r>
              <a:rPr lang="it-IT" sz="2800" dirty="0" err="1"/>
              <a:t>environmentally</a:t>
            </a:r>
            <a:r>
              <a:rPr lang="it-IT" sz="2800" dirty="0"/>
              <a:t> </a:t>
            </a:r>
            <a:r>
              <a:rPr lang="it-IT" sz="2800" dirty="0" err="1"/>
              <a:t>friendly</a:t>
            </a:r>
            <a:r>
              <a:rPr lang="it-IT" sz="2800" dirty="0"/>
              <a:t> </a:t>
            </a:r>
            <a:r>
              <a:rPr lang="it-IT" sz="2800" dirty="0" err="1"/>
              <a:t>food</a:t>
            </a:r>
            <a:r>
              <a:rPr lang="it-IT" sz="2800" dirty="0"/>
              <a:t> </a:t>
            </a:r>
            <a:r>
              <a:rPr lang="it-IT" sz="2800" dirty="0" err="1"/>
              <a:t>system</a:t>
            </a:r>
            <a:endParaRPr lang="it-IT" sz="2800" dirty="0"/>
          </a:p>
          <a:p>
            <a:r>
              <a:rPr lang="it-IT" sz="2800" dirty="0" err="1"/>
              <a:t>Preserving</a:t>
            </a:r>
            <a:r>
              <a:rPr lang="it-IT" sz="2800" dirty="0"/>
              <a:t> and </a:t>
            </a:r>
            <a:r>
              <a:rPr lang="it-IT" sz="2800" dirty="0" err="1"/>
              <a:t>restoring</a:t>
            </a:r>
            <a:r>
              <a:rPr lang="it-IT" sz="2800" dirty="0"/>
              <a:t> </a:t>
            </a:r>
            <a:r>
              <a:rPr lang="it-IT" sz="2800" dirty="0" err="1"/>
              <a:t>ecosystems</a:t>
            </a:r>
            <a:r>
              <a:rPr lang="it-IT" sz="2800" dirty="0"/>
              <a:t> and </a:t>
            </a:r>
            <a:r>
              <a:rPr lang="it-IT" sz="2800" dirty="0" err="1"/>
              <a:t>biodiversity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486146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1. </a:t>
            </a:r>
            <a:r>
              <a:rPr lang="it-IT" dirty="0" err="1"/>
              <a:t>Refit</a:t>
            </a:r>
            <a:r>
              <a:rPr lang="it-IT" dirty="0"/>
              <a:t> of Waste Law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Opening the </a:t>
            </a:r>
            <a:r>
              <a:rPr lang="it-IT" dirty="0" err="1"/>
              <a:t>possibility</a:t>
            </a:r>
            <a:r>
              <a:rPr lang="it-IT" dirty="0"/>
              <a:t> for the </a:t>
            </a:r>
            <a:r>
              <a:rPr lang="it-IT" dirty="0" err="1"/>
              <a:t>Commission</a:t>
            </a:r>
            <a:r>
              <a:rPr lang="it-IT" dirty="0"/>
              <a:t> to </a:t>
            </a:r>
            <a:r>
              <a:rPr lang="it-IT" dirty="0" err="1"/>
              <a:t>exclude</a:t>
            </a:r>
            <a:r>
              <a:rPr lang="it-IT" dirty="0"/>
              <a:t>, on a case by case </a:t>
            </a:r>
            <a:r>
              <a:rPr lang="it-IT" dirty="0" err="1"/>
              <a:t>basis</a:t>
            </a:r>
            <a:r>
              <a:rPr lang="it-IT" dirty="0"/>
              <a:t>,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substances</a:t>
            </a:r>
            <a:r>
              <a:rPr lang="it-IT" dirty="0"/>
              <a:t> or </a:t>
            </a:r>
            <a:r>
              <a:rPr lang="it-IT" dirty="0" err="1"/>
              <a:t>goods</a:t>
            </a:r>
            <a:r>
              <a:rPr lang="it-IT" dirty="0"/>
              <a:t> from the </a:t>
            </a:r>
            <a:r>
              <a:rPr lang="it-IT" dirty="0" err="1"/>
              <a:t>waste</a:t>
            </a:r>
            <a:r>
              <a:rPr lang="it-IT" dirty="0"/>
              <a:t> regime </a:t>
            </a:r>
            <a:r>
              <a:rPr lang="it-IT" dirty="0" err="1"/>
              <a:t>if</a:t>
            </a:r>
            <a:r>
              <a:rPr lang="it-IT" dirty="0"/>
              <a:t>:</a:t>
            </a:r>
          </a:p>
          <a:p>
            <a:endParaRPr lang="it-IT" dirty="0"/>
          </a:p>
          <a:p>
            <a:pPr marL="411480" lvl="1" indent="0">
              <a:buNone/>
            </a:pPr>
            <a:r>
              <a:rPr lang="it-IT" dirty="0"/>
              <a:t>	(a)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 use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certain</a:t>
            </a:r>
            <a:endParaRPr lang="it-IT" dirty="0"/>
          </a:p>
          <a:p>
            <a:pPr marL="411480" lvl="1" indent="0">
              <a:buNone/>
            </a:pPr>
            <a:endParaRPr lang="it-IT" dirty="0"/>
          </a:p>
          <a:p>
            <a:pPr marL="411480" lvl="1" indent="0">
              <a:buNone/>
            </a:pPr>
            <a:r>
              <a:rPr lang="it-IT" dirty="0"/>
              <a:t>	(b) </a:t>
            </a:r>
            <a:r>
              <a:rPr lang="it-IT" dirty="0" err="1"/>
              <a:t>lawful</a:t>
            </a:r>
            <a:endParaRPr lang="it-IT" dirty="0"/>
          </a:p>
          <a:p>
            <a:pPr marL="411480" lvl="1" indent="0">
              <a:buNone/>
            </a:pPr>
            <a:endParaRPr lang="it-IT" dirty="0"/>
          </a:p>
          <a:p>
            <a:pPr marL="411480" lvl="1" indent="0">
              <a:buNone/>
            </a:pPr>
            <a:r>
              <a:rPr lang="it-IT" dirty="0"/>
              <a:t>	(c) </a:t>
            </a:r>
            <a:r>
              <a:rPr lang="it-IT" dirty="0" err="1"/>
              <a:t>contributes</a:t>
            </a:r>
            <a:r>
              <a:rPr lang="it-IT" dirty="0"/>
              <a:t> to the </a:t>
            </a:r>
            <a:r>
              <a:rPr lang="it-IT" dirty="0" err="1"/>
              <a:t>highest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 of </a:t>
            </a:r>
            <a:r>
              <a:rPr lang="it-IT" dirty="0" err="1"/>
              <a:t>efficient</a:t>
            </a:r>
            <a:r>
              <a:rPr lang="it-IT" dirty="0"/>
              <a:t> use of </a:t>
            </a:r>
            <a:r>
              <a:rPr lang="it-IT" dirty="0" err="1"/>
              <a:t>primary</a:t>
            </a:r>
            <a:r>
              <a:rPr lang="it-IT" dirty="0"/>
              <a:t> 	</a:t>
            </a:r>
            <a:r>
              <a:rPr lang="it-IT" dirty="0" err="1"/>
              <a:t>materials</a:t>
            </a:r>
            <a:endParaRPr lang="it-IT" dirty="0"/>
          </a:p>
          <a:p>
            <a:pPr marL="411480" lvl="1" indent="0">
              <a:buNone/>
            </a:pPr>
            <a:endParaRPr lang="it-IT" dirty="0"/>
          </a:p>
          <a:p>
            <a:pPr marL="411480" lvl="1" indent="0">
              <a:buNone/>
            </a:pPr>
            <a:r>
              <a:rPr lang="it-IT" dirty="0"/>
              <a:t>&gt;&gt;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foster</a:t>
            </a:r>
            <a:r>
              <a:rPr lang="it-IT" dirty="0"/>
              <a:t> </a:t>
            </a:r>
            <a:r>
              <a:rPr lang="it-IT" dirty="0" err="1"/>
              <a:t>competition</a:t>
            </a:r>
            <a:r>
              <a:rPr lang="it-IT" dirty="0"/>
              <a:t> in the EU </a:t>
            </a:r>
          </a:p>
        </p:txBody>
      </p:sp>
    </p:spTree>
    <p:extLst>
      <p:ext uri="{BB962C8B-B14F-4D97-AF65-F5344CB8AC3E}">
        <p14:creationId xmlns:p14="http://schemas.microsoft.com/office/powerpoint/2010/main" val="1683617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16 March 2020 – Part 4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by email or Skype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1212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28528"/>
            <a:ext cx="7620000" cy="4372272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Directive 2009/125/EC of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 and of the </a:t>
            </a:r>
            <a:r>
              <a:rPr lang="it-IT" dirty="0" err="1"/>
              <a:t>Council</a:t>
            </a:r>
            <a:r>
              <a:rPr lang="it-IT" dirty="0"/>
              <a:t> of 21 </a:t>
            </a:r>
            <a:r>
              <a:rPr lang="it-IT" dirty="0" err="1"/>
              <a:t>October</a:t>
            </a:r>
            <a:r>
              <a:rPr lang="it-IT" dirty="0"/>
              <a:t> 2009 </a:t>
            </a:r>
            <a:r>
              <a:rPr lang="it-IT" dirty="0" err="1"/>
              <a:t>establishing</a:t>
            </a:r>
            <a:r>
              <a:rPr lang="it-IT" dirty="0"/>
              <a:t> a </a:t>
            </a:r>
            <a:r>
              <a:rPr lang="it-IT" dirty="0" err="1"/>
              <a:t>framework</a:t>
            </a:r>
            <a:r>
              <a:rPr lang="it-IT" dirty="0"/>
              <a:t> for the </a:t>
            </a:r>
            <a:r>
              <a:rPr lang="it-IT" dirty="0" err="1"/>
              <a:t>setting</a:t>
            </a:r>
            <a:r>
              <a:rPr lang="it-IT" dirty="0"/>
              <a:t> of </a:t>
            </a:r>
            <a:r>
              <a:rPr lang="it-IT" dirty="0" err="1"/>
              <a:t>ecodesign</a:t>
            </a:r>
            <a:r>
              <a:rPr lang="it-IT" dirty="0"/>
              <a:t> </a:t>
            </a:r>
            <a:r>
              <a:rPr lang="it-IT" dirty="0" err="1"/>
              <a:t>requirements</a:t>
            </a:r>
            <a:r>
              <a:rPr lang="it-IT" dirty="0"/>
              <a:t> for </a:t>
            </a:r>
            <a:r>
              <a:rPr lang="it-IT" dirty="0" err="1"/>
              <a:t>energy-related</a:t>
            </a:r>
            <a:r>
              <a:rPr lang="it-IT" dirty="0"/>
              <a:t> </a:t>
            </a:r>
            <a:r>
              <a:rPr lang="it-IT" dirty="0" err="1"/>
              <a:t>products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Regulation</a:t>
            </a:r>
            <a:r>
              <a:rPr lang="it-IT" dirty="0"/>
              <a:t> (EU) 2017/1369 of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 and of the </a:t>
            </a:r>
            <a:r>
              <a:rPr lang="it-IT" dirty="0" err="1"/>
              <a:t>Council</a:t>
            </a:r>
            <a:r>
              <a:rPr lang="it-IT" dirty="0"/>
              <a:t> of 4 </a:t>
            </a:r>
            <a:r>
              <a:rPr lang="it-IT" dirty="0" err="1"/>
              <a:t>July</a:t>
            </a:r>
            <a:r>
              <a:rPr lang="it-IT" dirty="0"/>
              <a:t> 2017 </a:t>
            </a:r>
            <a:r>
              <a:rPr lang="it-IT" dirty="0" err="1"/>
              <a:t>setting</a:t>
            </a:r>
            <a:r>
              <a:rPr lang="it-IT" dirty="0"/>
              <a:t> a </a:t>
            </a:r>
            <a:r>
              <a:rPr lang="it-IT" dirty="0" err="1"/>
              <a:t>framework</a:t>
            </a:r>
            <a:r>
              <a:rPr lang="it-IT" dirty="0"/>
              <a:t> for </a:t>
            </a:r>
            <a:r>
              <a:rPr lang="it-IT" dirty="0" err="1"/>
              <a:t>energy</a:t>
            </a:r>
            <a:r>
              <a:rPr lang="it-IT" dirty="0"/>
              <a:t> </a:t>
            </a:r>
            <a:r>
              <a:rPr lang="it-IT" dirty="0" err="1"/>
              <a:t>labelling</a:t>
            </a:r>
            <a:r>
              <a:rPr lang="it-IT" dirty="0"/>
              <a:t> and </a:t>
            </a:r>
            <a:r>
              <a:rPr lang="it-IT" dirty="0" err="1"/>
              <a:t>repealing</a:t>
            </a:r>
            <a:r>
              <a:rPr lang="it-IT" dirty="0"/>
              <a:t> Directive 2010/30/EU</a:t>
            </a:r>
          </a:p>
          <a:p>
            <a:endParaRPr lang="it-IT" dirty="0"/>
          </a:p>
          <a:p>
            <a:r>
              <a:rPr lang="it-IT" dirty="0"/>
              <a:t>REACH </a:t>
            </a:r>
            <a:r>
              <a:rPr lang="it-IT" dirty="0" err="1"/>
              <a:t>Regulation</a:t>
            </a:r>
            <a:r>
              <a:rPr lang="it-IT" dirty="0"/>
              <a:t>, </a:t>
            </a:r>
            <a:r>
              <a:rPr lang="it-IT" dirty="0" err="1"/>
              <a:t>Regulation</a:t>
            </a:r>
            <a:r>
              <a:rPr lang="it-IT" dirty="0"/>
              <a:t> 1907/2006/EC</a:t>
            </a:r>
          </a:p>
          <a:p>
            <a:endParaRPr lang="it-IT" dirty="0"/>
          </a:p>
          <a:p>
            <a:r>
              <a:rPr lang="it-IT" dirty="0"/>
              <a:t>Construction </a:t>
            </a:r>
            <a:r>
              <a:rPr lang="it-IT" dirty="0" err="1"/>
              <a:t>Products</a:t>
            </a:r>
            <a:r>
              <a:rPr lang="it-IT" dirty="0"/>
              <a:t> </a:t>
            </a:r>
            <a:r>
              <a:rPr lang="it-IT" dirty="0" err="1"/>
              <a:t>Regulation</a:t>
            </a:r>
            <a:r>
              <a:rPr lang="it-IT" dirty="0"/>
              <a:t> , Reg. 305/2011/EU</a:t>
            </a:r>
          </a:p>
          <a:p>
            <a:endParaRPr lang="it-IT" dirty="0"/>
          </a:p>
          <a:p>
            <a:r>
              <a:rPr lang="it-IT" dirty="0"/>
              <a:t>Waste </a:t>
            </a:r>
            <a:r>
              <a:rPr lang="it-IT" dirty="0" err="1"/>
              <a:t>Electrical</a:t>
            </a:r>
            <a:r>
              <a:rPr lang="it-IT" dirty="0"/>
              <a:t> and </a:t>
            </a:r>
            <a:r>
              <a:rPr lang="it-IT" dirty="0" err="1"/>
              <a:t>Electronical</a:t>
            </a:r>
            <a:r>
              <a:rPr lang="it-IT" dirty="0"/>
              <a:t> </a:t>
            </a:r>
            <a:r>
              <a:rPr lang="it-IT" dirty="0" err="1"/>
              <a:t>Equipment</a:t>
            </a:r>
            <a:r>
              <a:rPr lang="it-IT" dirty="0"/>
              <a:t>, Directive 2012/19/EU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9926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Ecodesign</a:t>
            </a:r>
            <a:r>
              <a:rPr lang="it-IT" dirty="0"/>
              <a:t> Directive </a:t>
            </a:r>
            <a:r>
              <a:rPr lang="it-IT" dirty="0" err="1"/>
              <a:t>has</a:t>
            </a:r>
            <a:r>
              <a:rPr lang="it-IT" dirty="0"/>
              <a:t> the </a:t>
            </a:r>
            <a:r>
              <a:rPr lang="it-IT" dirty="0" err="1"/>
              <a:t>highest</a:t>
            </a:r>
            <a:r>
              <a:rPr lang="it-IT" dirty="0"/>
              <a:t> </a:t>
            </a:r>
            <a:r>
              <a:rPr lang="it-IT" dirty="0" err="1"/>
              <a:t>potential</a:t>
            </a:r>
            <a:r>
              <a:rPr lang="it-IT" dirty="0"/>
              <a:t> for </a:t>
            </a:r>
            <a:r>
              <a:rPr lang="it-IT" dirty="0" err="1"/>
              <a:t>promoting</a:t>
            </a:r>
            <a:r>
              <a:rPr lang="it-IT" dirty="0"/>
              <a:t> </a:t>
            </a:r>
            <a:r>
              <a:rPr lang="it-IT" dirty="0" err="1"/>
              <a:t>circular</a:t>
            </a:r>
            <a:r>
              <a:rPr lang="it-IT" dirty="0"/>
              <a:t> economy </a:t>
            </a:r>
            <a:r>
              <a:rPr lang="it-IT" dirty="0" err="1"/>
              <a:t>issues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Goals</a:t>
            </a:r>
            <a:r>
              <a:rPr lang="it-IT" dirty="0"/>
              <a:t>: </a:t>
            </a:r>
          </a:p>
          <a:p>
            <a:pPr lvl="1"/>
            <a:r>
              <a:rPr lang="it-IT" b="1" dirty="0" err="1"/>
              <a:t>Prevent</a:t>
            </a:r>
            <a:r>
              <a:rPr lang="it-IT" b="1" dirty="0"/>
              <a:t> </a:t>
            </a:r>
            <a:r>
              <a:rPr lang="it-IT" b="1" dirty="0" err="1"/>
              <a:t>barriers</a:t>
            </a:r>
            <a:r>
              <a:rPr lang="it-IT" b="1" dirty="0"/>
              <a:t> to </a:t>
            </a:r>
            <a:r>
              <a:rPr lang="it-IT" b="1" dirty="0" err="1"/>
              <a:t>trade</a:t>
            </a:r>
            <a:r>
              <a:rPr lang="it-IT" b="1" dirty="0"/>
              <a:t> and </a:t>
            </a:r>
            <a:r>
              <a:rPr lang="it-IT" b="1" dirty="0" err="1"/>
              <a:t>unfair</a:t>
            </a:r>
            <a:r>
              <a:rPr lang="it-IT" b="1" dirty="0"/>
              <a:t> </a:t>
            </a:r>
            <a:r>
              <a:rPr lang="it-IT" b="1" dirty="0" err="1"/>
              <a:t>competition</a:t>
            </a:r>
            <a:r>
              <a:rPr lang="it-IT" b="1" dirty="0"/>
              <a:t> </a:t>
            </a:r>
            <a:r>
              <a:rPr lang="it-IT" dirty="0" err="1"/>
              <a:t>caused</a:t>
            </a:r>
            <a:r>
              <a:rPr lang="it-IT" dirty="0"/>
              <a:t> by </a:t>
            </a:r>
            <a:r>
              <a:rPr lang="it-IT" dirty="0" err="1"/>
              <a:t>disparities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</a:t>
            </a:r>
            <a:r>
              <a:rPr lang="it-IT" dirty="0" err="1"/>
              <a:t>laws</a:t>
            </a:r>
            <a:r>
              <a:rPr lang="it-IT" dirty="0"/>
              <a:t> or </a:t>
            </a:r>
            <a:r>
              <a:rPr lang="it-IT" dirty="0" err="1"/>
              <a:t>administrative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adopted</a:t>
            </a:r>
            <a:r>
              <a:rPr lang="it-IT" dirty="0"/>
              <a:t> by the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in relation to the </a:t>
            </a:r>
            <a:r>
              <a:rPr lang="it-IT" dirty="0" err="1"/>
              <a:t>ecodesign</a:t>
            </a:r>
            <a:r>
              <a:rPr lang="it-IT" dirty="0"/>
              <a:t> of </a:t>
            </a:r>
            <a:r>
              <a:rPr lang="it-IT" dirty="0" err="1"/>
              <a:t>energy-related</a:t>
            </a:r>
            <a:r>
              <a:rPr lang="it-IT" dirty="0"/>
              <a:t> </a:t>
            </a:r>
            <a:r>
              <a:rPr lang="it-IT" dirty="0" err="1"/>
              <a:t>products</a:t>
            </a:r>
            <a:endParaRPr lang="it-IT" dirty="0"/>
          </a:p>
          <a:p>
            <a:pPr marL="411480" lvl="1" indent="0">
              <a:buNone/>
            </a:pPr>
            <a:endParaRPr lang="it-IT" dirty="0"/>
          </a:p>
          <a:p>
            <a:pPr lvl="1"/>
            <a:r>
              <a:rPr lang="it-IT" b="1" dirty="0" err="1"/>
              <a:t>Encourage</a:t>
            </a:r>
            <a:r>
              <a:rPr lang="it-IT" b="1" dirty="0"/>
              <a:t> </a:t>
            </a:r>
            <a:r>
              <a:rPr lang="it-IT" b="1" dirty="0" err="1"/>
              <a:t>improvement</a:t>
            </a:r>
            <a:r>
              <a:rPr lang="it-IT" b="1" dirty="0"/>
              <a:t> of </a:t>
            </a:r>
            <a:r>
              <a:rPr lang="it-IT" dirty="0"/>
              <a:t>the </a:t>
            </a:r>
            <a:r>
              <a:rPr lang="it-IT" dirty="0" err="1"/>
              <a:t>overall</a:t>
            </a:r>
            <a:r>
              <a:rPr lang="it-IT" dirty="0"/>
              <a:t> </a:t>
            </a:r>
            <a:r>
              <a:rPr lang="it-IT" dirty="0" err="1"/>
              <a:t>enviromental</a:t>
            </a:r>
            <a:r>
              <a:rPr lang="it-IT" dirty="0"/>
              <a:t> </a:t>
            </a:r>
            <a:r>
              <a:rPr lang="it-IT" b="1" dirty="0"/>
              <a:t>impact of </a:t>
            </a:r>
            <a:r>
              <a:rPr lang="it-IT" b="1" dirty="0" err="1"/>
              <a:t>energy-related</a:t>
            </a:r>
            <a:r>
              <a:rPr lang="it-IT" b="1" dirty="0"/>
              <a:t> </a:t>
            </a:r>
            <a:r>
              <a:rPr lang="it-IT" b="1" dirty="0" err="1"/>
              <a:t>products</a:t>
            </a:r>
            <a:r>
              <a:rPr lang="it-IT" b="1" dirty="0"/>
              <a:t> </a:t>
            </a:r>
            <a:r>
              <a:rPr lang="it-IT" dirty="0"/>
              <a:t>“in the </a:t>
            </a:r>
            <a:r>
              <a:rPr lang="it-IT" dirty="0" err="1"/>
              <a:t>interest</a:t>
            </a:r>
            <a:r>
              <a:rPr lang="it-IT" dirty="0"/>
              <a:t> of </a:t>
            </a:r>
            <a:r>
              <a:rPr lang="it-IT" dirty="0" err="1"/>
              <a:t>sustainable</a:t>
            </a:r>
            <a:r>
              <a:rPr lang="it-IT" dirty="0"/>
              <a:t> </a:t>
            </a:r>
            <a:r>
              <a:rPr lang="it-IT" dirty="0" err="1"/>
              <a:t>development</a:t>
            </a:r>
            <a:r>
              <a:rPr lang="it-IT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99738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Annex</a:t>
            </a:r>
            <a:r>
              <a:rPr lang="it-IT" dirty="0"/>
              <a:t> I of the </a:t>
            </a:r>
            <a:r>
              <a:rPr lang="it-IT" dirty="0" err="1"/>
              <a:t>Ecodesign</a:t>
            </a:r>
            <a:r>
              <a:rPr lang="it-IT" dirty="0"/>
              <a:t> Directive </a:t>
            </a:r>
            <a:r>
              <a:rPr lang="it-IT" dirty="0" err="1"/>
              <a:t>demonstrates</a:t>
            </a:r>
            <a:r>
              <a:rPr lang="it-IT" dirty="0"/>
              <a:t>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things</a:t>
            </a:r>
            <a:r>
              <a:rPr lang="it-IT" dirty="0"/>
              <a:t>:</a:t>
            </a:r>
          </a:p>
          <a:p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dirty="0"/>
              <a:t>The </a:t>
            </a:r>
            <a:r>
              <a:rPr lang="it-IT" dirty="0" err="1"/>
              <a:t>directive</a:t>
            </a:r>
            <a:r>
              <a:rPr lang="it-IT" dirty="0"/>
              <a:t> </a:t>
            </a:r>
            <a:r>
              <a:rPr lang="it-IT" dirty="0" err="1"/>
              <a:t>potentially</a:t>
            </a:r>
            <a:r>
              <a:rPr lang="it-IT" dirty="0"/>
              <a:t> </a:t>
            </a:r>
            <a:r>
              <a:rPr lang="it-IT" b="1" dirty="0" err="1"/>
              <a:t>addresses</a:t>
            </a:r>
            <a:r>
              <a:rPr lang="it-IT" b="1" dirty="0"/>
              <a:t> </a:t>
            </a:r>
            <a:r>
              <a:rPr lang="it-IT" b="1" dirty="0" err="1"/>
              <a:t>all</a:t>
            </a:r>
            <a:r>
              <a:rPr lang="it-IT" b="1" dirty="0"/>
              <a:t> </a:t>
            </a:r>
            <a:r>
              <a:rPr lang="it-IT" b="1" dirty="0" err="1"/>
              <a:t>aspects</a:t>
            </a:r>
            <a:r>
              <a:rPr lang="it-IT" b="1" dirty="0"/>
              <a:t> </a:t>
            </a:r>
            <a:r>
              <a:rPr lang="it-IT" b="1" dirty="0" err="1"/>
              <a:t>relevant</a:t>
            </a:r>
            <a:r>
              <a:rPr lang="it-IT" b="1" dirty="0"/>
              <a:t> </a:t>
            </a:r>
            <a:r>
              <a:rPr lang="it-IT" dirty="0"/>
              <a:t>with </a:t>
            </a:r>
            <a:r>
              <a:rPr lang="it-IT" dirty="0" err="1"/>
              <a:t>regards</a:t>
            </a:r>
            <a:r>
              <a:rPr lang="it-IT" dirty="0"/>
              <a:t> to a more </a:t>
            </a:r>
            <a:r>
              <a:rPr lang="it-IT" dirty="0" err="1"/>
              <a:t>circular</a:t>
            </a:r>
            <a:r>
              <a:rPr lang="it-IT" dirty="0"/>
              <a:t> design of </a:t>
            </a:r>
            <a:r>
              <a:rPr lang="it-IT" dirty="0" err="1"/>
              <a:t>products</a:t>
            </a: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b="1" dirty="0" err="1"/>
              <a:t>Regulating</a:t>
            </a:r>
            <a:r>
              <a:rPr lang="it-IT" b="1" dirty="0"/>
              <a:t> </a:t>
            </a:r>
            <a:r>
              <a:rPr lang="it-IT" b="1" dirty="0" err="1"/>
              <a:t>products</a:t>
            </a:r>
            <a:r>
              <a:rPr lang="it-IT" b="1" dirty="0"/>
              <a:t> </a:t>
            </a:r>
            <a:r>
              <a:rPr lang="it-IT" dirty="0"/>
              <a:t>on the </a:t>
            </a:r>
            <a:r>
              <a:rPr lang="it-IT" dirty="0" err="1"/>
              <a:t>basis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directive</a:t>
            </a:r>
            <a:r>
              <a:rPr lang="it-IT" dirty="0"/>
              <a:t> </a:t>
            </a:r>
            <a:r>
              <a:rPr lang="it-IT" b="1" dirty="0" err="1"/>
              <a:t>may</a:t>
            </a:r>
            <a:r>
              <a:rPr lang="it-IT" b="1" dirty="0"/>
              <a:t> </a:t>
            </a:r>
            <a:r>
              <a:rPr lang="it-IT" b="1" dirty="0" err="1"/>
              <a:t>become</a:t>
            </a:r>
            <a:r>
              <a:rPr lang="it-IT" b="1" dirty="0"/>
              <a:t> </a:t>
            </a:r>
            <a:r>
              <a:rPr lang="it-IT" b="1" dirty="0" err="1"/>
              <a:t>very</a:t>
            </a:r>
            <a:r>
              <a:rPr lang="it-IT" b="1" dirty="0"/>
              <a:t> </a:t>
            </a:r>
            <a:r>
              <a:rPr lang="it-IT" b="1" dirty="0" err="1"/>
              <a:t>complex</a:t>
            </a:r>
            <a:r>
              <a:rPr lang="it-IT" b="1" dirty="0"/>
              <a:t> and </a:t>
            </a:r>
            <a:r>
              <a:rPr lang="it-IT" b="1" dirty="0" err="1"/>
              <a:t>detailed</a:t>
            </a:r>
            <a:endParaRPr lang="it-IT" b="1" dirty="0"/>
          </a:p>
          <a:p>
            <a:pPr marL="411480" lvl="1" indent="0">
              <a:buNone/>
            </a:pPr>
            <a:endParaRPr lang="it-IT" dirty="0"/>
          </a:p>
          <a:p>
            <a:pPr marL="411480" lvl="1" indent="0" algn="just">
              <a:buNone/>
            </a:pPr>
            <a:r>
              <a:rPr lang="it-IT" dirty="0"/>
              <a:t>General statement: </a:t>
            </a:r>
            <a:r>
              <a:rPr lang="it-IT" b="1" i="1" dirty="0"/>
              <a:t>the </a:t>
            </a:r>
            <a:r>
              <a:rPr lang="it-IT" b="1" i="1" dirty="0" err="1"/>
              <a:t>regulator</a:t>
            </a:r>
            <a:r>
              <a:rPr lang="it-IT" b="1" i="1" dirty="0"/>
              <a:t> </a:t>
            </a:r>
            <a:r>
              <a:rPr lang="it-IT" b="1" i="1" dirty="0" err="1"/>
              <a:t>has</a:t>
            </a:r>
            <a:r>
              <a:rPr lang="it-IT" b="1" i="1" dirty="0"/>
              <a:t> to </a:t>
            </a:r>
            <a:r>
              <a:rPr lang="it-IT" b="1" i="1" dirty="0" err="1"/>
              <a:t>make</a:t>
            </a:r>
            <a:r>
              <a:rPr lang="it-IT" b="1" i="1" dirty="0"/>
              <a:t> </a:t>
            </a:r>
            <a:r>
              <a:rPr lang="it-IT" b="1" i="1" dirty="0" err="1"/>
              <a:t>sure</a:t>
            </a:r>
            <a:r>
              <a:rPr lang="it-IT" b="1" i="1" dirty="0"/>
              <a:t> – </a:t>
            </a:r>
            <a:r>
              <a:rPr lang="it-IT" b="1" i="1" dirty="0" err="1"/>
              <a:t>if</a:t>
            </a:r>
            <a:r>
              <a:rPr lang="it-IT" b="1" i="1" dirty="0"/>
              <a:t> a </a:t>
            </a:r>
            <a:r>
              <a:rPr lang="it-IT" b="1" i="1" dirty="0" err="1"/>
              <a:t>holistic</a:t>
            </a:r>
            <a:r>
              <a:rPr lang="it-IT" b="1" i="1" dirty="0"/>
              <a:t> </a:t>
            </a:r>
            <a:r>
              <a:rPr lang="it-IT" b="1" i="1" dirty="0" err="1"/>
              <a:t>view</a:t>
            </a:r>
            <a:r>
              <a:rPr lang="it-IT" b="1" i="1" dirty="0"/>
              <a:t> of the </a:t>
            </a:r>
            <a:r>
              <a:rPr lang="it-IT" b="1" i="1" dirty="0" err="1"/>
              <a:t>enviromental</a:t>
            </a:r>
            <a:r>
              <a:rPr lang="it-IT" b="1" i="1" dirty="0"/>
              <a:t> </a:t>
            </a:r>
            <a:r>
              <a:rPr lang="it-IT" b="1" i="1" dirty="0" err="1"/>
              <a:t>aspects</a:t>
            </a:r>
            <a:r>
              <a:rPr lang="it-IT" b="1" i="1" dirty="0"/>
              <a:t> </a:t>
            </a:r>
            <a:r>
              <a:rPr lang="it-IT" b="1" i="1" dirty="0" err="1"/>
              <a:t>is</a:t>
            </a:r>
            <a:r>
              <a:rPr lang="it-IT" b="1" i="1" dirty="0"/>
              <a:t> </a:t>
            </a:r>
            <a:r>
              <a:rPr lang="it-IT" b="1" i="1" dirty="0" err="1"/>
              <a:t>aimed</a:t>
            </a:r>
            <a:r>
              <a:rPr lang="it-IT" b="1" i="1" dirty="0"/>
              <a:t> </a:t>
            </a:r>
            <a:r>
              <a:rPr lang="it-IT" b="1" i="1" dirty="0" err="1"/>
              <a:t>at</a:t>
            </a:r>
            <a:r>
              <a:rPr lang="it-IT" b="1" i="1" dirty="0"/>
              <a:t>, the </a:t>
            </a:r>
            <a:r>
              <a:rPr lang="it-IT" b="1" i="1" dirty="0" err="1"/>
              <a:t>rules</a:t>
            </a:r>
            <a:r>
              <a:rPr lang="it-IT" b="1" i="1" dirty="0"/>
              <a:t> do </a:t>
            </a:r>
            <a:r>
              <a:rPr lang="it-IT" b="1" i="1" dirty="0" err="1"/>
              <a:t>not</a:t>
            </a:r>
            <a:r>
              <a:rPr lang="it-IT" b="1" i="1" dirty="0"/>
              <a:t> </a:t>
            </a:r>
            <a:r>
              <a:rPr lang="it-IT" b="1" i="1" dirty="0" err="1"/>
              <a:t>prescribe</a:t>
            </a:r>
            <a:r>
              <a:rPr lang="it-IT" b="1" i="1" dirty="0"/>
              <a:t> </a:t>
            </a:r>
            <a:r>
              <a:rPr lang="it-IT" b="1" i="1" dirty="0" err="1"/>
              <a:t>certain</a:t>
            </a:r>
            <a:r>
              <a:rPr lang="it-IT" b="1" i="1" dirty="0"/>
              <a:t> </a:t>
            </a:r>
            <a:r>
              <a:rPr lang="it-IT" b="1" i="1" dirty="0" err="1"/>
              <a:t>techniques</a:t>
            </a:r>
            <a:r>
              <a:rPr lang="it-IT" b="1" i="1" dirty="0"/>
              <a:t> and </a:t>
            </a:r>
            <a:r>
              <a:rPr lang="it-IT" b="1" i="1" dirty="0" err="1"/>
              <a:t>processes</a:t>
            </a:r>
            <a:r>
              <a:rPr lang="it-IT" b="1" i="1" dirty="0"/>
              <a:t>, </a:t>
            </a:r>
            <a:r>
              <a:rPr lang="it-IT" b="1" i="1" dirty="0" err="1"/>
              <a:t>but</a:t>
            </a:r>
            <a:r>
              <a:rPr lang="it-IT" b="1" i="1" dirty="0"/>
              <a:t> </a:t>
            </a:r>
            <a:r>
              <a:rPr lang="it-IT" b="1" i="1" dirty="0" err="1"/>
              <a:t>only</a:t>
            </a:r>
            <a:r>
              <a:rPr lang="it-IT" b="1" i="1" dirty="0"/>
              <a:t> </a:t>
            </a:r>
            <a:r>
              <a:rPr lang="it-IT" b="1" i="1" dirty="0" err="1"/>
              <a:t>define</a:t>
            </a:r>
            <a:r>
              <a:rPr lang="it-IT" b="1" i="1" dirty="0"/>
              <a:t> </a:t>
            </a:r>
            <a:r>
              <a:rPr lang="it-IT" b="1" i="1" dirty="0" err="1"/>
              <a:t>results</a:t>
            </a:r>
            <a:r>
              <a:rPr lang="it-IT" b="1" i="1" dirty="0"/>
              <a:t> and </a:t>
            </a:r>
            <a:r>
              <a:rPr lang="it-IT" b="1" i="1" dirty="0" err="1"/>
              <a:t>outcomes</a:t>
            </a:r>
            <a:r>
              <a:rPr lang="it-IT" b="1" i="1" dirty="0"/>
              <a:t> to be </a:t>
            </a:r>
            <a:r>
              <a:rPr lang="it-IT" b="1" i="1" dirty="0" err="1"/>
              <a:t>reached</a:t>
            </a:r>
            <a:r>
              <a:rPr lang="it-IT" b="1" i="1" dirty="0"/>
              <a:t>. </a:t>
            </a:r>
            <a:r>
              <a:rPr lang="it-IT" b="1" i="1" dirty="0" err="1"/>
              <a:t>Otherwise</a:t>
            </a:r>
            <a:r>
              <a:rPr lang="it-IT" b="1" i="1" dirty="0"/>
              <a:t>, </a:t>
            </a:r>
            <a:r>
              <a:rPr lang="it-IT" b="1" i="1" dirty="0" err="1"/>
              <a:t>it</a:t>
            </a:r>
            <a:r>
              <a:rPr lang="it-IT" b="1" i="1" dirty="0"/>
              <a:t> </a:t>
            </a:r>
            <a:r>
              <a:rPr lang="it-IT" b="1" i="1" dirty="0" err="1"/>
              <a:t>will</a:t>
            </a:r>
            <a:r>
              <a:rPr lang="it-IT" b="1" i="1" dirty="0"/>
              <a:t> </a:t>
            </a:r>
            <a:r>
              <a:rPr lang="it-IT" b="1" i="1" dirty="0" err="1"/>
              <a:t>hinder</a:t>
            </a:r>
            <a:r>
              <a:rPr lang="it-IT" b="1" i="1" dirty="0"/>
              <a:t> </a:t>
            </a:r>
            <a:r>
              <a:rPr lang="it-IT" b="1" i="1" dirty="0" err="1"/>
              <a:t>innovation</a:t>
            </a:r>
            <a:endParaRPr lang="it-IT" b="1" i="1" dirty="0"/>
          </a:p>
          <a:p>
            <a:pPr lvl="1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824023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17 March 2020 – Part 1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by email or Skype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829774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Criticism</a:t>
            </a:r>
            <a:r>
              <a:rPr lang="it-IT" dirty="0"/>
              <a:t>: the scope of the </a:t>
            </a:r>
            <a:r>
              <a:rPr lang="it-IT" dirty="0" err="1"/>
              <a:t>requirements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on the </a:t>
            </a:r>
            <a:r>
              <a:rPr lang="it-IT" dirty="0" err="1"/>
              <a:t>Ecodesign</a:t>
            </a:r>
            <a:r>
              <a:rPr lang="it-IT" dirty="0"/>
              <a:t> Directive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much</a:t>
            </a:r>
            <a:r>
              <a:rPr lang="it-IT" dirty="0"/>
              <a:t> </a:t>
            </a:r>
            <a:r>
              <a:rPr lang="it-IT" dirty="0" err="1"/>
              <a:t>limited</a:t>
            </a:r>
            <a:r>
              <a:rPr lang="it-IT" dirty="0"/>
              <a:t> to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energy</a:t>
            </a:r>
            <a:r>
              <a:rPr lang="it-IT" dirty="0"/>
              <a:t> </a:t>
            </a:r>
            <a:r>
              <a:rPr lang="it-IT" dirty="0" err="1"/>
              <a:t>efficiency</a:t>
            </a:r>
            <a:r>
              <a:rPr lang="it-IT" dirty="0"/>
              <a:t> targets</a:t>
            </a:r>
          </a:p>
          <a:p>
            <a:r>
              <a:rPr lang="it-IT" dirty="0"/>
              <a:t>The </a:t>
            </a:r>
            <a:r>
              <a:rPr lang="it-IT" dirty="0" err="1"/>
              <a:t>Lawmaker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use the </a:t>
            </a:r>
            <a:r>
              <a:rPr lang="it-IT" dirty="0" err="1"/>
              <a:t>Ecodesign</a:t>
            </a:r>
            <a:r>
              <a:rPr lang="it-IT" dirty="0"/>
              <a:t> Directive to </a:t>
            </a:r>
            <a:r>
              <a:rPr lang="it-IT" dirty="0" err="1"/>
              <a:t>promote</a:t>
            </a:r>
            <a:r>
              <a:rPr lang="it-IT" dirty="0"/>
              <a:t> </a:t>
            </a:r>
            <a:r>
              <a:rPr lang="it-IT" dirty="0" err="1"/>
              <a:t>circular</a:t>
            </a:r>
            <a:r>
              <a:rPr lang="it-IT" dirty="0"/>
              <a:t> </a:t>
            </a:r>
            <a:r>
              <a:rPr lang="it-IT" dirty="0" err="1"/>
              <a:t>products</a:t>
            </a:r>
            <a:r>
              <a:rPr lang="it-IT" dirty="0"/>
              <a:t> and to </a:t>
            </a:r>
            <a:r>
              <a:rPr lang="it-IT" dirty="0" err="1"/>
              <a:t>encourage</a:t>
            </a:r>
            <a:r>
              <a:rPr lang="it-IT" dirty="0"/>
              <a:t> </a:t>
            </a:r>
            <a:r>
              <a:rPr lang="it-IT" dirty="0" err="1"/>
              <a:t>innovation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 err="1"/>
              <a:t>Two</a:t>
            </a:r>
            <a:r>
              <a:rPr lang="it-IT" dirty="0"/>
              <a:t> ways </a:t>
            </a:r>
            <a:r>
              <a:rPr lang="it-IT" dirty="0" err="1"/>
              <a:t>forward</a:t>
            </a:r>
            <a:r>
              <a:rPr lang="it-IT" dirty="0"/>
              <a:t>:</a:t>
            </a:r>
          </a:p>
          <a:p>
            <a:pPr marL="868680" lvl="1" indent="-457200">
              <a:buFont typeface="+mj-lt"/>
              <a:buAutoNum type="arabicPeriod"/>
            </a:pPr>
            <a:r>
              <a:rPr lang="it-IT" dirty="0"/>
              <a:t>Concentrate on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aspects</a:t>
            </a:r>
            <a:r>
              <a:rPr lang="it-IT" dirty="0"/>
              <a:t> of </a:t>
            </a:r>
            <a:r>
              <a:rPr lang="it-IT" dirty="0" err="1"/>
              <a:t>certain</a:t>
            </a:r>
            <a:r>
              <a:rPr lang="it-IT" dirty="0"/>
              <a:t> (</a:t>
            </a:r>
            <a:r>
              <a:rPr lang="it-IT" dirty="0" err="1"/>
              <a:t>groups</a:t>
            </a:r>
            <a:r>
              <a:rPr lang="it-IT" dirty="0"/>
              <a:t> of) </a:t>
            </a:r>
            <a:r>
              <a:rPr lang="it-IT" dirty="0" err="1"/>
              <a:t>products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regulation</a:t>
            </a:r>
            <a:r>
              <a:rPr lang="it-IT" dirty="0"/>
              <a:t> i </a:t>
            </a:r>
            <a:r>
              <a:rPr lang="it-IT" dirty="0" err="1"/>
              <a:t>urgent</a:t>
            </a:r>
            <a:r>
              <a:rPr lang="it-IT" dirty="0"/>
              <a:t> and </a:t>
            </a:r>
            <a:r>
              <a:rPr lang="it-IT" dirty="0" err="1"/>
              <a:t>promises</a:t>
            </a:r>
            <a:r>
              <a:rPr lang="it-IT" dirty="0"/>
              <a:t> to be </a:t>
            </a:r>
            <a:r>
              <a:rPr lang="it-IT" dirty="0" err="1"/>
              <a:t>very</a:t>
            </a:r>
            <a:r>
              <a:rPr lang="it-IT" dirty="0"/>
              <a:t> </a:t>
            </a:r>
            <a:r>
              <a:rPr lang="it-IT" dirty="0" err="1"/>
              <a:t>efficient</a:t>
            </a:r>
            <a:r>
              <a:rPr lang="it-IT" dirty="0"/>
              <a:t> (</a:t>
            </a:r>
            <a:r>
              <a:rPr lang="it-IT" dirty="0" err="1"/>
              <a:t>could</a:t>
            </a:r>
            <a:r>
              <a:rPr lang="it-IT" dirty="0"/>
              <a:t> </a:t>
            </a:r>
            <a:r>
              <a:rPr lang="it-IT" dirty="0" err="1"/>
              <a:t>concern</a:t>
            </a:r>
            <a:r>
              <a:rPr lang="it-IT" dirty="0"/>
              <a:t> the </a:t>
            </a:r>
            <a:r>
              <a:rPr lang="it-IT" dirty="0" err="1"/>
              <a:t>amount</a:t>
            </a:r>
            <a:r>
              <a:rPr lang="it-IT" dirty="0"/>
              <a:t> of </a:t>
            </a:r>
            <a:r>
              <a:rPr lang="it-IT" dirty="0" err="1"/>
              <a:t>secundary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or the </a:t>
            </a:r>
            <a:r>
              <a:rPr lang="it-IT" dirty="0" err="1"/>
              <a:t>ease</a:t>
            </a:r>
            <a:r>
              <a:rPr lang="it-IT" dirty="0"/>
              <a:t> to be </a:t>
            </a:r>
            <a:r>
              <a:rPr lang="it-IT" dirty="0" err="1"/>
              <a:t>disassembled</a:t>
            </a:r>
            <a:r>
              <a:rPr lang="it-IT" dirty="0"/>
              <a:t> and </a:t>
            </a:r>
            <a:r>
              <a:rPr lang="it-IT" dirty="0" err="1"/>
              <a:t>reused</a:t>
            </a:r>
            <a:r>
              <a:rPr lang="it-IT" dirty="0"/>
              <a:t>)</a:t>
            </a:r>
          </a:p>
          <a:p>
            <a:pPr marL="868680" lvl="1" indent="-457200">
              <a:buFont typeface="+mj-lt"/>
              <a:buAutoNum type="arabicPeriod"/>
            </a:pPr>
            <a:r>
              <a:rPr lang="it-IT" dirty="0" err="1"/>
              <a:t>Setting</a:t>
            </a:r>
            <a:r>
              <a:rPr lang="it-IT" dirty="0"/>
              <a:t> </a:t>
            </a:r>
            <a:r>
              <a:rPr lang="it-IT" dirty="0" err="1"/>
              <a:t>standards</a:t>
            </a:r>
            <a:r>
              <a:rPr lang="it-IT" dirty="0"/>
              <a:t> for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products</a:t>
            </a:r>
            <a:r>
              <a:rPr lang="it-IT" dirty="0"/>
              <a:t> on the </a:t>
            </a:r>
            <a:r>
              <a:rPr lang="it-IT" dirty="0" err="1"/>
              <a:t>basis</a:t>
            </a:r>
            <a:r>
              <a:rPr lang="it-IT" dirty="0"/>
              <a:t> of </a:t>
            </a:r>
            <a:r>
              <a:rPr lang="it-IT" dirty="0" err="1"/>
              <a:t>holystic</a:t>
            </a:r>
            <a:r>
              <a:rPr lang="it-IT" dirty="0"/>
              <a:t> </a:t>
            </a:r>
            <a:r>
              <a:rPr lang="it-IT" dirty="0" err="1"/>
              <a:t>lifecycle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182888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algn="just"/>
            <a:r>
              <a:rPr lang="it-IT" dirty="0"/>
              <a:t>The scope of the </a:t>
            </a:r>
            <a:r>
              <a:rPr lang="it-IT" dirty="0" err="1"/>
              <a:t>Ecodesign</a:t>
            </a:r>
            <a:r>
              <a:rPr lang="it-IT" dirty="0"/>
              <a:t> Directive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limited</a:t>
            </a:r>
            <a:r>
              <a:rPr lang="it-IT" dirty="0"/>
              <a:t> to </a:t>
            </a:r>
            <a:r>
              <a:rPr lang="it-IT" dirty="0" err="1"/>
              <a:t>energy-related</a:t>
            </a:r>
            <a:r>
              <a:rPr lang="it-IT" dirty="0"/>
              <a:t> </a:t>
            </a:r>
            <a:r>
              <a:rPr lang="it-IT" dirty="0" err="1"/>
              <a:t>products</a:t>
            </a:r>
            <a:r>
              <a:rPr lang="it-IT" dirty="0"/>
              <a:t> (</a:t>
            </a:r>
            <a:r>
              <a:rPr lang="it-IT" i="1" dirty="0"/>
              <a:t>Art. 2: “</a:t>
            </a:r>
            <a:r>
              <a:rPr lang="it-IT" i="1" dirty="0" err="1"/>
              <a:t>ernergy</a:t>
            </a:r>
            <a:r>
              <a:rPr lang="it-IT" i="1" dirty="0"/>
              <a:t> </a:t>
            </a:r>
            <a:r>
              <a:rPr lang="it-IT" i="1" dirty="0" err="1"/>
              <a:t>related</a:t>
            </a:r>
            <a:r>
              <a:rPr lang="it-IT" i="1" dirty="0"/>
              <a:t> </a:t>
            </a:r>
            <a:r>
              <a:rPr lang="it-IT" i="1" dirty="0" err="1"/>
              <a:t>product</a:t>
            </a:r>
            <a:r>
              <a:rPr lang="it-IT" i="1" dirty="0"/>
              <a:t> </a:t>
            </a:r>
            <a:r>
              <a:rPr lang="it-IT" i="1" dirty="0" err="1"/>
              <a:t>is</a:t>
            </a:r>
            <a:r>
              <a:rPr lang="it-IT" i="1" dirty="0"/>
              <a:t> </a:t>
            </a:r>
            <a:r>
              <a:rPr lang="it-IT" i="1" dirty="0" err="1"/>
              <a:t>defined</a:t>
            </a:r>
            <a:r>
              <a:rPr lang="it-IT" i="1" dirty="0"/>
              <a:t> </a:t>
            </a:r>
            <a:r>
              <a:rPr lang="it-IT" i="1" dirty="0" err="1"/>
              <a:t>as</a:t>
            </a:r>
            <a:r>
              <a:rPr lang="it-IT" i="1" dirty="0"/>
              <a:t> a </a:t>
            </a:r>
            <a:r>
              <a:rPr lang="it-IT" i="1" dirty="0" err="1"/>
              <a:t>good</a:t>
            </a:r>
            <a:r>
              <a:rPr lang="it-IT" i="1" dirty="0"/>
              <a:t> </a:t>
            </a:r>
            <a:r>
              <a:rPr lang="it-IT" i="1" dirty="0" err="1"/>
              <a:t>that</a:t>
            </a:r>
            <a:r>
              <a:rPr lang="it-IT" i="1" dirty="0"/>
              <a:t> </a:t>
            </a:r>
            <a:r>
              <a:rPr lang="it-IT" i="1" dirty="0" err="1"/>
              <a:t>has</a:t>
            </a:r>
            <a:r>
              <a:rPr lang="it-IT" i="1" dirty="0"/>
              <a:t> an impact on </a:t>
            </a:r>
            <a:r>
              <a:rPr lang="it-IT" i="1" dirty="0" err="1"/>
              <a:t>energy</a:t>
            </a:r>
            <a:r>
              <a:rPr lang="it-IT" i="1" dirty="0"/>
              <a:t> </a:t>
            </a:r>
            <a:r>
              <a:rPr lang="it-IT" i="1" dirty="0" err="1"/>
              <a:t>consumption</a:t>
            </a:r>
            <a:r>
              <a:rPr lang="it-IT" i="1" dirty="0"/>
              <a:t> </a:t>
            </a:r>
            <a:r>
              <a:rPr lang="it-IT" i="1" dirty="0" err="1"/>
              <a:t>during</a:t>
            </a:r>
            <a:r>
              <a:rPr lang="it-IT" i="1" dirty="0"/>
              <a:t> use”</a:t>
            </a:r>
            <a:r>
              <a:rPr lang="it-IT" dirty="0"/>
              <a:t>) (e.g. </a:t>
            </a:r>
            <a:r>
              <a:rPr lang="it-IT" dirty="0" err="1"/>
              <a:t>televisions</a:t>
            </a:r>
            <a:r>
              <a:rPr lang="it-IT" dirty="0"/>
              <a:t>, consumer </a:t>
            </a:r>
            <a:r>
              <a:rPr lang="it-IT" dirty="0" err="1"/>
              <a:t>refrigerators</a:t>
            </a:r>
            <a:r>
              <a:rPr lang="it-IT" dirty="0"/>
              <a:t>, </a:t>
            </a:r>
            <a:r>
              <a:rPr lang="it-IT" dirty="0" err="1"/>
              <a:t>washing</a:t>
            </a:r>
            <a:r>
              <a:rPr lang="it-IT" dirty="0"/>
              <a:t> </a:t>
            </a:r>
            <a:r>
              <a:rPr lang="it-IT" dirty="0" err="1"/>
              <a:t>machines</a:t>
            </a:r>
            <a:r>
              <a:rPr lang="it-IT" dirty="0"/>
              <a:t>, </a:t>
            </a:r>
            <a:r>
              <a:rPr lang="it-IT" dirty="0" err="1"/>
              <a:t>dishwashers</a:t>
            </a:r>
            <a:r>
              <a:rPr lang="it-IT" dirty="0"/>
              <a:t>). </a:t>
            </a:r>
          </a:p>
          <a:p>
            <a:pPr lvl="2" algn="just"/>
            <a:r>
              <a:rPr lang="it-IT" sz="2200" dirty="0"/>
              <a:t>The </a:t>
            </a:r>
            <a:r>
              <a:rPr lang="it-IT" sz="2200" dirty="0" err="1"/>
              <a:t>purpose</a:t>
            </a:r>
            <a:r>
              <a:rPr lang="it-IT" sz="2200" dirty="0"/>
              <a:t>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limited</a:t>
            </a:r>
            <a:r>
              <a:rPr lang="it-IT" sz="2200" dirty="0"/>
              <a:t> to </a:t>
            </a:r>
            <a:r>
              <a:rPr lang="it-IT" sz="2200" dirty="0" err="1"/>
              <a:t>lowering</a:t>
            </a:r>
            <a:r>
              <a:rPr lang="it-IT" sz="2200" dirty="0"/>
              <a:t> the use of </a:t>
            </a:r>
            <a:r>
              <a:rPr lang="it-IT" sz="2200" dirty="0" err="1"/>
              <a:t>energy</a:t>
            </a:r>
            <a:endParaRPr lang="it-IT" sz="2200" dirty="0"/>
          </a:p>
          <a:p>
            <a:pPr lvl="2" algn="just"/>
            <a:r>
              <a:rPr lang="it-IT" sz="2200" dirty="0"/>
              <a:t>None of the </a:t>
            </a:r>
            <a:r>
              <a:rPr lang="it-IT" sz="2200" dirty="0" err="1"/>
              <a:t>regulations</a:t>
            </a:r>
            <a:r>
              <a:rPr lang="it-IT" sz="2200" dirty="0"/>
              <a:t> </a:t>
            </a:r>
            <a:r>
              <a:rPr lang="it-IT" sz="2200" dirty="0" err="1"/>
              <a:t>at</a:t>
            </a:r>
            <a:r>
              <a:rPr lang="it-IT" sz="2200" dirty="0"/>
              <a:t> </a:t>
            </a:r>
            <a:r>
              <a:rPr lang="it-IT" sz="2200" dirty="0" err="1"/>
              <a:t>issue</a:t>
            </a:r>
            <a:r>
              <a:rPr lang="it-IT" sz="2200" dirty="0"/>
              <a:t> </a:t>
            </a:r>
            <a:r>
              <a:rPr lang="it-IT" sz="2200" dirty="0" err="1"/>
              <a:t>aim</a:t>
            </a:r>
            <a:r>
              <a:rPr lang="it-IT" sz="2200" dirty="0"/>
              <a:t> </a:t>
            </a:r>
            <a:r>
              <a:rPr lang="it-IT" sz="2200" dirty="0" err="1"/>
              <a:t>at</a:t>
            </a:r>
            <a:r>
              <a:rPr lang="it-IT" sz="2200" dirty="0"/>
              <a:t> </a:t>
            </a:r>
            <a:r>
              <a:rPr lang="it-IT" sz="2200" dirty="0" err="1"/>
              <a:t>encouraging</a:t>
            </a:r>
            <a:r>
              <a:rPr lang="it-IT" sz="2200" dirty="0"/>
              <a:t> the </a:t>
            </a:r>
            <a:r>
              <a:rPr lang="it-IT" sz="2200" dirty="0" err="1"/>
              <a:t>reuse</a:t>
            </a:r>
            <a:r>
              <a:rPr lang="it-IT" sz="2200" dirty="0"/>
              <a:t> of </a:t>
            </a:r>
            <a:r>
              <a:rPr lang="it-IT" sz="2200" dirty="0" err="1"/>
              <a:t>recycled</a:t>
            </a:r>
            <a:r>
              <a:rPr lang="it-IT" sz="2200" dirty="0"/>
              <a:t> or </a:t>
            </a:r>
            <a:r>
              <a:rPr lang="it-IT" sz="2200" dirty="0" err="1"/>
              <a:t>other</a:t>
            </a:r>
            <a:r>
              <a:rPr lang="it-IT" sz="2200" dirty="0"/>
              <a:t> </a:t>
            </a:r>
            <a:r>
              <a:rPr lang="it-IT" sz="2200" dirty="0" err="1"/>
              <a:t>secondary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endParaRPr lang="it-IT" sz="2200" dirty="0"/>
          </a:p>
          <a:p>
            <a:pPr lvl="2" algn="just"/>
            <a:r>
              <a:rPr lang="it-IT" sz="2200" dirty="0" err="1"/>
              <a:t>Not</a:t>
            </a:r>
            <a:r>
              <a:rPr lang="it-IT" sz="2200" dirty="0"/>
              <a:t> </a:t>
            </a:r>
            <a:r>
              <a:rPr lang="it-IT" sz="2200" dirty="0" err="1"/>
              <a:t>only</a:t>
            </a:r>
            <a:r>
              <a:rPr lang="it-IT" sz="2200" dirty="0"/>
              <a:t> </a:t>
            </a:r>
            <a:r>
              <a:rPr lang="it-IT" sz="2200" dirty="0" err="1"/>
              <a:t>goods</a:t>
            </a:r>
            <a:r>
              <a:rPr lang="it-IT" sz="2200" dirty="0"/>
              <a:t> </a:t>
            </a:r>
            <a:r>
              <a:rPr lang="it-IT" sz="2200" dirty="0" err="1"/>
              <a:t>which</a:t>
            </a:r>
            <a:r>
              <a:rPr lang="it-IT" sz="2200" dirty="0"/>
              <a:t> </a:t>
            </a:r>
            <a:r>
              <a:rPr lang="it-IT" sz="2200" dirty="0" err="1"/>
              <a:t>consume</a:t>
            </a:r>
            <a:r>
              <a:rPr lang="it-IT" sz="2200" dirty="0"/>
              <a:t> </a:t>
            </a:r>
            <a:r>
              <a:rPr lang="it-IT" sz="2200" dirty="0" err="1"/>
              <a:t>energy</a:t>
            </a:r>
            <a:r>
              <a:rPr lang="it-IT" sz="2200" dirty="0"/>
              <a:t> </a:t>
            </a:r>
            <a:r>
              <a:rPr lang="it-IT" sz="2200" b="1" dirty="0" err="1"/>
              <a:t>fall</a:t>
            </a:r>
            <a:r>
              <a:rPr lang="it-IT" sz="2200" b="1" dirty="0"/>
              <a:t> </a:t>
            </a:r>
            <a:r>
              <a:rPr lang="it-IT" sz="2200" b="1" dirty="0" err="1"/>
              <a:t>into</a:t>
            </a:r>
            <a:r>
              <a:rPr lang="it-IT" sz="2200" b="1" dirty="0"/>
              <a:t> the scope of </a:t>
            </a:r>
            <a:r>
              <a:rPr lang="it-IT" sz="2200" b="1" dirty="0" err="1"/>
              <a:t>application</a:t>
            </a:r>
            <a:r>
              <a:rPr lang="it-IT" sz="2200" b="1" dirty="0"/>
              <a:t> of </a:t>
            </a:r>
            <a:r>
              <a:rPr lang="it-IT" sz="2200" b="1" dirty="0" err="1"/>
              <a:t>this</a:t>
            </a:r>
            <a:r>
              <a:rPr lang="it-IT" sz="2200" b="1" dirty="0"/>
              <a:t> </a:t>
            </a:r>
            <a:r>
              <a:rPr lang="it-IT" sz="2200" b="1" dirty="0" err="1"/>
              <a:t>directive</a:t>
            </a:r>
            <a:r>
              <a:rPr lang="it-IT" sz="2200" dirty="0"/>
              <a:t>, </a:t>
            </a:r>
            <a:r>
              <a:rPr lang="it-IT" sz="2200" dirty="0" err="1"/>
              <a:t>but</a:t>
            </a:r>
            <a:r>
              <a:rPr lang="it-IT" sz="2200" dirty="0"/>
              <a:t> </a:t>
            </a:r>
            <a:r>
              <a:rPr lang="it-IT" sz="2200" b="1" dirty="0" err="1"/>
              <a:t>also</a:t>
            </a:r>
            <a:r>
              <a:rPr lang="it-IT" sz="2200" b="1" dirty="0"/>
              <a:t> </a:t>
            </a:r>
            <a:r>
              <a:rPr lang="it-IT" sz="2200" b="1" dirty="0" err="1"/>
              <a:t>products</a:t>
            </a:r>
            <a:r>
              <a:rPr lang="it-IT" sz="2200" b="1" dirty="0"/>
              <a:t> </a:t>
            </a:r>
            <a:r>
              <a:rPr lang="it-IT" sz="2200" b="1" dirty="0" err="1"/>
              <a:t>which</a:t>
            </a:r>
            <a:r>
              <a:rPr lang="it-IT" sz="2200" b="1" dirty="0"/>
              <a:t> </a:t>
            </a:r>
            <a:r>
              <a:rPr lang="it-IT" sz="2200" b="1" dirty="0" err="1"/>
              <a:t>have</a:t>
            </a:r>
            <a:r>
              <a:rPr lang="it-IT" sz="2200" b="1" dirty="0"/>
              <a:t> </a:t>
            </a:r>
            <a:r>
              <a:rPr lang="it-IT" sz="2200" b="1" dirty="0" err="1"/>
              <a:t>any</a:t>
            </a:r>
            <a:r>
              <a:rPr lang="it-IT" sz="2200" b="1" dirty="0"/>
              <a:t> </a:t>
            </a:r>
            <a:r>
              <a:rPr lang="it-IT" sz="2200" b="1" dirty="0" err="1"/>
              <a:t>effect</a:t>
            </a:r>
            <a:r>
              <a:rPr lang="it-IT" sz="2200" b="1" dirty="0"/>
              <a:t> on the use of </a:t>
            </a:r>
            <a:r>
              <a:rPr lang="it-IT" sz="2200" b="1" dirty="0" err="1"/>
              <a:t>energy</a:t>
            </a:r>
            <a:r>
              <a:rPr lang="it-IT" sz="2200" dirty="0"/>
              <a:t>, for </a:t>
            </a:r>
            <a:r>
              <a:rPr lang="it-IT" sz="2200" dirty="0" err="1"/>
              <a:t>example</a:t>
            </a:r>
            <a:r>
              <a:rPr lang="it-IT" sz="2200" dirty="0"/>
              <a:t> </a:t>
            </a:r>
            <a:r>
              <a:rPr lang="it-IT" sz="2200" dirty="0" err="1"/>
              <a:t>isolation</a:t>
            </a:r>
            <a:r>
              <a:rPr lang="it-IT" sz="2200" dirty="0"/>
              <a:t> </a:t>
            </a:r>
            <a:r>
              <a:rPr lang="it-IT" sz="2200" dirty="0" err="1"/>
              <a:t>material</a:t>
            </a:r>
            <a:r>
              <a:rPr lang="it-IT" sz="2200" dirty="0"/>
              <a:t>, </a:t>
            </a:r>
            <a:r>
              <a:rPr lang="it-IT" sz="2200" dirty="0" err="1"/>
              <a:t>wirings</a:t>
            </a:r>
            <a:r>
              <a:rPr lang="it-IT" sz="2200" dirty="0"/>
              <a:t> and </a:t>
            </a:r>
            <a:r>
              <a:rPr lang="it-IT" sz="2200" dirty="0" err="1"/>
              <a:t>windows</a:t>
            </a:r>
            <a:r>
              <a:rPr lang="it-IT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53840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b="1" dirty="0"/>
          </a:p>
          <a:p>
            <a:r>
              <a:rPr lang="it-IT" b="1" dirty="0" err="1"/>
              <a:t>Supporting</a:t>
            </a:r>
            <a:r>
              <a:rPr lang="it-IT" b="1" dirty="0"/>
              <a:t> the </a:t>
            </a:r>
            <a:r>
              <a:rPr lang="it-IT" b="1" dirty="0" err="1"/>
              <a:t>transformation</a:t>
            </a:r>
            <a:r>
              <a:rPr lang="it-IT" b="1" dirty="0"/>
              <a:t> to a </a:t>
            </a:r>
            <a:r>
              <a:rPr lang="it-IT" b="1" dirty="0" err="1"/>
              <a:t>circular</a:t>
            </a:r>
            <a:r>
              <a:rPr lang="it-IT" b="1" dirty="0"/>
              <a:t> economy &gt; </a:t>
            </a:r>
            <a:r>
              <a:rPr lang="it-IT" b="1" dirty="0" err="1"/>
              <a:t>enlargement</a:t>
            </a:r>
            <a:r>
              <a:rPr lang="it-IT" b="1" dirty="0"/>
              <a:t> of the scope of </a:t>
            </a:r>
            <a:r>
              <a:rPr lang="it-IT" b="1" dirty="0" err="1"/>
              <a:t>application</a:t>
            </a:r>
            <a:r>
              <a:rPr lang="it-IT" b="1" dirty="0"/>
              <a:t> of the Directive &gt; </a:t>
            </a:r>
            <a:r>
              <a:rPr lang="it-IT" dirty="0"/>
              <a:t>		</a:t>
            </a:r>
          </a:p>
          <a:p>
            <a:pPr marL="411480" lvl="1" indent="0">
              <a:buNone/>
            </a:pPr>
            <a:r>
              <a:rPr lang="it-IT" sz="2200" dirty="0"/>
              <a:t>	</a:t>
            </a:r>
            <a:r>
              <a:rPr lang="it-IT" sz="2200" dirty="0" err="1"/>
              <a:t>Originally</a:t>
            </a:r>
            <a:r>
              <a:rPr lang="it-IT" sz="2200" dirty="0"/>
              <a:t>: </a:t>
            </a:r>
            <a:r>
              <a:rPr lang="it-IT" sz="2200" dirty="0" err="1"/>
              <a:t>only</a:t>
            </a:r>
            <a:r>
              <a:rPr lang="it-IT" sz="2200" dirty="0"/>
              <a:t> </a:t>
            </a:r>
            <a:r>
              <a:rPr lang="it-IT" sz="2200" dirty="0" err="1"/>
              <a:t>energy</a:t>
            </a:r>
            <a:r>
              <a:rPr lang="it-IT" sz="2200" dirty="0"/>
              <a:t> </a:t>
            </a:r>
            <a:r>
              <a:rPr lang="it-IT" sz="2200" dirty="0" err="1"/>
              <a:t>efficiency</a:t>
            </a:r>
            <a:endParaRPr lang="it-IT" sz="2200" dirty="0"/>
          </a:p>
          <a:p>
            <a:pPr marL="777240" lvl="2" indent="0">
              <a:buNone/>
            </a:pPr>
            <a:r>
              <a:rPr lang="it-IT" sz="2200" dirty="0"/>
              <a:t>	</a:t>
            </a:r>
            <a:r>
              <a:rPr lang="it-IT" sz="2200" dirty="0" err="1"/>
              <a:t>Now</a:t>
            </a:r>
            <a:r>
              <a:rPr lang="it-IT" sz="2200" dirty="0"/>
              <a:t>: </a:t>
            </a:r>
            <a:r>
              <a:rPr lang="it-IT" sz="2200" dirty="0" err="1"/>
              <a:t>resource</a:t>
            </a:r>
            <a:r>
              <a:rPr lang="it-IT" sz="2200" dirty="0"/>
              <a:t> and </a:t>
            </a:r>
            <a:r>
              <a:rPr lang="it-IT" sz="2200" dirty="0" err="1"/>
              <a:t>raw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r>
              <a:rPr lang="it-IT" sz="2200" dirty="0"/>
              <a:t> </a:t>
            </a:r>
            <a:r>
              <a:rPr lang="it-IT" sz="2200" dirty="0" err="1"/>
              <a:t>efficiency</a:t>
            </a:r>
            <a:r>
              <a:rPr lang="it-IT" sz="2200" dirty="0"/>
              <a:t> </a:t>
            </a:r>
            <a:r>
              <a:rPr lang="it-IT" sz="2200" dirty="0" err="1"/>
              <a:t>has</a:t>
            </a:r>
            <a:r>
              <a:rPr lang="it-IT" sz="2200" dirty="0"/>
              <a:t> </a:t>
            </a:r>
            <a:r>
              <a:rPr lang="it-IT" sz="2200" dirty="0" err="1"/>
              <a:t>become</a:t>
            </a:r>
            <a:endParaRPr lang="it-IT" sz="2200" dirty="0"/>
          </a:p>
          <a:p>
            <a:pPr marL="777240" lvl="2" indent="0">
              <a:buNone/>
            </a:pPr>
            <a:r>
              <a:rPr lang="it-IT" sz="2200" dirty="0"/>
              <a:t>             an </a:t>
            </a:r>
            <a:r>
              <a:rPr lang="it-IT" sz="2200" dirty="0" err="1"/>
              <a:t>important</a:t>
            </a:r>
            <a:r>
              <a:rPr lang="it-IT" sz="2200" dirty="0"/>
              <a:t> </a:t>
            </a:r>
            <a:r>
              <a:rPr lang="it-IT" sz="2200" dirty="0" err="1"/>
              <a:t>topic</a:t>
            </a:r>
            <a:r>
              <a:rPr lang="it-IT" sz="2200" dirty="0"/>
              <a:t> of EU policy</a:t>
            </a:r>
          </a:p>
        </p:txBody>
      </p:sp>
    </p:spTree>
    <p:extLst>
      <p:ext uri="{BB962C8B-B14F-4D97-AF65-F5344CB8AC3E}">
        <p14:creationId xmlns:p14="http://schemas.microsoft.com/office/powerpoint/2010/main" val="37228198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2. </a:t>
            </a:r>
            <a:r>
              <a:rPr lang="it-IT" dirty="0" err="1"/>
              <a:t>Regulation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and </a:t>
            </a:r>
            <a:r>
              <a:rPr lang="it-IT" dirty="0" err="1"/>
              <a:t>Products</a:t>
            </a:r>
            <a:r>
              <a:rPr lang="it-IT" dirty="0"/>
              <a:t>: The </a:t>
            </a:r>
            <a:r>
              <a:rPr lang="it-IT" dirty="0" err="1"/>
              <a:t>Ecodesign</a:t>
            </a:r>
            <a:r>
              <a:rPr lang="it-IT" dirty="0"/>
              <a:t> Dir.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257800"/>
          </a:xfrm>
        </p:spPr>
        <p:txBody>
          <a:bodyPr>
            <a:noAutofit/>
          </a:bodyPr>
          <a:lstStyle/>
          <a:p>
            <a:r>
              <a:rPr lang="it-IT" dirty="0"/>
              <a:t>To </a:t>
            </a:r>
            <a:r>
              <a:rPr lang="it-IT" dirty="0" err="1"/>
              <a:t>enlarge</a:t>
            </a:r>
            <a:r>
              <a:rPr lang="it-IT" dirty="0"/>
              <a:t> the scope of </a:t>
            </a:r>
            <a:r>
              <a:rPr lang="it-IT" dirty="0" err="1"/>
              <a:t>application</a:t>
            </a:r>
            <a:r>
              <a:rPr lang="it-IT" dirty="0"/>
              <a:t> of the </a:t>
            </a:r>
            <a:r>
              <a:rPr lang="it-IT" dirty="0" err="1"/>
              <a:t>Ecodesign</a:t>
            </a:r>
            <a:r>
              <a:rPr lang="it-IT" dirty="0"/>
              <a:t> Directive  and to </a:t>
            </a:r>
            <a:r>
              <a:rPr lang="it-IT" dirty="0" err="1"/>
              <a:t>let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serve </a:t>
            </a:r>
            <a:r>
              <a:rPr lang="it-IT" dirty="0" err="1"/>
              <a:t>circular</a:t>
            </a:r>
            <a:r>
              <a:rPr lang="it-IT" dirty="0"/>
              <a:t> economy </a:t>
            </a:r>
            <a:r>
              <a:rPr lang="it-IT" dirty="0" err="1"/>
              <a:t>purposes</a:t>
            </a:r>
            <a:r>
              <a:rPr lang="it-IT" dirty="0"/>
              <a:t>:</a:t>
            </a:r>
          </a:p>
          <a:p>
            <a:pPr lvl="1"/>
            <a:r>
              <a:rPr lang="it-IT" sz="2200" dirty="0"/>
              <a:t>the </a:t>
            </a:r>
            <a:r>
              <a:rPr lang="it-IT" sz="2200" dirty="0" err="1"/>
              <a:t>possibility</a:t>
            </a:r>
            <a:r>
              <a:rPr lang="it-IT" sz="2200" dirty="0"/>
              <a:t> of </a:t>
            </a:r>
            <a:r>
              <a:rPr lang="it-IT" sz="2200" dirty="0" err="1"/>
              <a:t>establishing</a:t>
            </a:r>
            <a:r>
              <a:rPr lang="it-IT" sz="2200" dirty="0"/>
              <a:t> more </a:t>
            </a:r>
            <a:r>
              <a:rPr lang="it-IT" sz="2200" dirty="0" err="1"/>
              <a:t>product-specific</a:t>
            </a:r>
            <a:r>
              <a:rPr lang="it-IT" sz="2200" dirty="0"/>
              <a:t> and/or </a:t>
            </a:r>
            <a:r>
              <a:rPr lang="it-IT" sz="2200" dirty="0" err="1"/>
              <a:t>horizontal</a:t>
            </a:r>
            <a:r>
              <a:rPr lang="it-IT" sz="2200" dirty="0"/>
              <a:t> </a:t>
            </a:r>
            <a:r>
              <a:rPr lang="it-IT" sz="2200" dirty="0" err="1"/>
              <a:t>requirements</a:t>
            </a:r>
            <a:r>
              <a:rPr lang="it-IT" sz="2200" dirty="0"/>
              <a:t> in </a:t>
            </a:r>
            <a:r>
              <a:rPr lang="it-IT" sz="2200" dirty="0" err="1"/>
              <a:t>areas</a:t>
            </a:r>
            <a:r>
              <a:rPr lang="it-IT" sz="2200" dirty="0"/>
              <a:t> </a:t>
            </a:r>
            <a:r>
              <a:rPr lang="it-IT" sz="2200" dirty="0" err="1"/>
              <a:t>such</a:t>
            </a:r>
            <a:r>
              <a:rPr lang="it-IT" sz="2200" dirty="0"/>
              <a:t> </a:t>
            </a:r>
            <a:r>
              <a:rPr lang="it-IT" sz="2200" dirty="0" err="1"/>
              <a:t>as</a:t>
            </a:r>
            <a:endParaRPr lang="it-IT" sz="2200" dirty="0"/>
          </a:p>
          <a:p>
            <a:pPr lvl="3"/>
            <a:r>
              <a:rPr lang="it-IT" sz="2200" dirty="0"/>
              <a:t> </a:t>
            </a:r>
            <a:r>
              <a:rPr lang="it-IT" sz="2200" dirty="0" err="1"/>
              <a:t>durability</a:t>
            </a:r>
            <a:r>
              <a:rPr lang="it-IT" sz="2200" dirty="0"/>
              <a:t> (</a:t>
            </a:r>
            <a:r>
              <a:rPr lang="it-IT" sz="2200" dirty="0" err="1"/>
              <a:t>against</a:t>
            </a:r>
            <a:r>
              <a:rPr lang="it-IT" sz="2200" dirty="0"/>
              <a:t> </a:t>
            </a:r>
            <a:r>
              <a:rPr lang="it-IT" sz="2200" dirty="0" err="1"/>
              <a:t>planned</a:t>
            </a:r>
            <a:r>
              <a:rPr lang="it-IT" sz="2200" dirty="0"/>
              <a:t> </a:t>
            </a:r>
            <a:r>
              <a:rPr lang="it-IT" sz="2200" dirty="0" err="1"/>
              <a:t>obsolescence</a:t>
            </a:r>
            <a:r>
              <a:rPr lang="it-IT" sz="2200" dirty="0"/>
              <a:t>)</a:t>
            </a:r>
          </a:p>
          <a:p>
            <a:pPr lvl="3"/>
            <a:r>
              <a:rPr lang="it-IT" sz="2200" dirty="0"/>
              <a:t> </a:t>
            </a:r>
            <a:r>
              <a:rPr lang="it-IT" sz="2200" dirty="0" err="1"/>
              <a:t>reparability</a:t>
            </a:r>
            <a:r>
              <a:rPr lang="it-IT" sz="2200" dirty="0"/>
              <a:t> (</a:t>
            </a:r>
            <a:r>
              <a:rPr lang="it-IT" sz="2200" dirty="0" err="1"/>
              <a:t>priority</a:t>
            </a:r>
            <a:r>
              <a:rPr lang="it-IT" sz="2200" dirty="0"/>
              <a:t> of </a:t>
            </a:r>
            <a:r>
              <a:rPr lang="it-IT" sz="2200" dirty="0" err="1"/>
              <a:t>repair</a:t>
            </a:r>
            <a:r>
              <a:rPr lang="it-IT" sz="2200" dirty="0"/>
              <a:t> over </a:t>
            </a:r>
            <a:r>
              <a:rPr lang="it-IT" sz="2200" dirty="0" err="1"/>
              <a:t>replacement</a:t>
            </a:r>
            <a:r>
              <a:rPr lang="it-IT" sz="2200" dirty="0"/>
              <a:t>?)</a:t>
            </a:r>
          </a:p>
          <a:p>
            <a:pPr lvl="3"/>
            <a:r>
              <a:rPr lang="it-IT" sz="2200" dirty="0"/>
              <a:t> </a:t>
            </a:r>
            <a:r>
              <a:rPr lang="it-IT" sz="2200" dirty="0" err="1"/>
              <a:t>upgradeability</a:t>
            </a:r>
            <a:endParaRPr lang="it-IT" sz="2200" dirty="0"/>
          </a:p>
          <a:p>
            <a:pPr lvl="3"/>
            <a:r>
              <a:rPr lang="it-IT" sz="2200" dirty="0"/>
              <a:t> design for </a:t>
            </a:r>
            <a:r>
              <a:rPr lang="it-IT" sz="2200" dirty="0" err="1"/>
              <a:t>disassembly</a:t>
            </a:r>
            <a:endParaRPr lang="it-IT" sz="2200" dirty="0"/>
          </a:p>
          <a:p>
            <a:pPr lvl="3"/>
            <a:r>
              <a:rPr lang="it-IT" sz="2200" dirty="0"/>
              <a:t> information</a:t>
            </a:r>
          </a:p>
          <a:p>
            <a:pPr lvl="3"/>
            <a:r>
              <a:rPr lang="it-IT" sz="2200" dirty="0"/>
              <a:t> </a:t>
            </a:r>
            <a:r>
              <a:rPr lang="it-IT" sz="2200" dirty="0" err="1"/>
              <a:t>ease</a:t>
            </a:r>
            <a:r>
              <a:rPr lang="it-IT" sz="2200" dirty="0"/>
              <a:t> of </a:t>
            </a:r>
            <a:r>
              <a:rPr lang="it-IT" sz="2200" dirty="0" err="1"/>
              <a:t>reuse</a:t>
            </a:r>
            <a:r>
              <a:rPr lang="it-IT" sz="2200" dirty="0"/>
              <a:t> and </a:t>
            </a:r>
            <a:r>
              <a:rPr lang="it-IT" sz="2200" dirty="0" err="1"/>
              <a:t>recycling</a:t>
            </a:r>
            <a:r>
              <a:rPr lang="it-IT" sz="2200" dirty="0"/>
              <a:t> (</a:t>
            </a:r>
            <a:r>
              <a:rPr lang="it-IT" sz="2200" dirty="0" err="1"/>
              <a:t>cf</a:t>
            </a:r>
            <a:r>
              <a:rPr lang="it-IT" sz="2200" dirty="0"/>
              <a:t>. </a:t>
            </a:r>
            <a:r>
              <a:rPr lang="it-IT" sz="2200" dirty="0" err="1"/>
              <a:t>Circular</a:t>
            </a:r>
            <a:r>
              <a:rPr lang="it-IT" sz="2200" dirty="0"/>
              <a:t> Economy Action Plan 2017: </a:t>
            </a:r>
            <a:r>
              <a:rPr lang="it-IT" sz="2200" dirty="0" err="1"/>
              <a:t>asked</a:t>
            </a:r>
            <a:r>
              <a:rPr lang="it-IT" sz="2200" dirty="0"/>
              <a:t> </a:t>
            </a:r>
            <a:r>
              <a:rPr lang="it-IT" sz="2200" dirty="0" err="1"/>
              <a:t>standardisation</a:t>
            </a:r>
            <a:r>
              <a:rPr lang="it-IT" sz="2200" dirty="0"/>
              <a:t> </a:t>
            </a:r>
            <a:r>
              <a:rPr lang="it-IT" sz="2200" dirty="0" err="1"/>
              <a:t>organisations</a:t>
            </a:r>
            <a:r>
              <a:rPr lang="it-IT" sz="2200" dirty="0"/>
              <a:t> to </a:t>
            </a:r>
            <a:r>
              <a:rPr lang="it-IT" sz="2200" dirty="0" err="1"/>
              <a:t>develop</a:t>
            </a:r>
            <a:r>
              <a:rPr lang="it-IT" sz="2200" dirty="0"/>
              <a:t> </a:t>
            </a:r>
            <a:r>
              <a:rPr lang="it-IT" sz="2200" dirty="0" err="1"/>
              <a:t>generic</a:t>
            </a:r>
            <a:r>
              <a:rPr lang="it-IT" sz="2200" dirty="0"/>
              <a:t> </a:t>
            </a:r>
            <a:r>
              <a:rPr lang="it-IT" sz="2200" dirty="0" err="1"/>
              <a:t>standards</a:t>
            </a:r>
            <a:r>
              <a:rPr lang="it-IT" sz="2200" dirty="0"/>
              <a:t> on </a:t>
            </a:r>
            <a:r>
              <a:rPr lang="it-IT" sz="2200" dirty="0" err="1"/>
              <a:t>reusab</a:t>
            </a:r>
            <a:r>
              <a:rPr lang="it-IT" sz="2200" dirty="0"/>
              <a:t>. and </a:t>
            </a:r>
            <a:r>
              <a:rPr lang="it-IT" sz="2200" dirty="0" err="1"/>
              <a:t>recycl</a:t>
            </a:r>
            <a:r>
              <a:rPr lang="it-IT" sz="2200" dirty="0"/>
              <a:t>.: </a:t>
            </a:r>
            <a:r>
              <a:rPr lang="it-IT" sz="2200" dirty="0" err="1"/>
              <a:t>but</a:t>
            </a:r>
            <a:r>
              <a:rPr lang="it-IT" sz="2200" dirty="0"/>
              <a:t> </a:t>
            </a:r>
            <a:r>
              <a:rPr lang="it-IT" sz="2200" dirty="0" err="1"/>
              <a:t>nothing</a:t>
            </a:r>
            <a:r>
              <a:rPr lang="it-IT" sz="2200" dirty="0"/>
              <a:t>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said</a:t>
            </a:r>
            <a:r>
              <a:rPr lang="it-IT" sz="2200" dirty="0"/>
              <a:t> </a:t>
            </a:r>
            <a:r>
              <a:rPr lang="it-IT" sz="2200" dirty="0" err="1"/>
              <a:t>about</a:t>
            </a:r>
            <a:r>
              <a:rPr lang="it-IT" sz="2200" dirty="0"/>
              <a:t> </a:t>
            </a:r>
            <a:r>
              <a:rPr lang="it-IT" sz="2200" dirty="0" err="1"/>
              <a:t>standards</a:t>
            </a:r>
            <a:r>
              <a:rPr lang="it-IT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900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European</a:t>
            </a:r>
            <a:r>
              <a:rPr lang="it-IT" dirty="0"/>
              <a:t> Green Deal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Zero </a:t>
            </a:r>
            <a:r>
              <a:rPr lang="it-IT" sz="2800" dirty="0" err="1"/>
              <a:t>pollution</a:t>
            </a:r>
            <a:r>
              <a:rPr lang="it-IT" sz="2800" dirty="0"/>
              <a:t> </a:t>
            </a:r>
            <a:r>
              <a:rPr lang="it-IT" sz="2800" dirty="0" err="1"/>
              <a:t>ambition</a:t>
            </a:r>
            <a:r>
              <a:rPr lang="it-IT" sz="2800" dirty="0"/>
              <a:t> for </a:t>
            </a:r>
            <a:r>
              <a:rPr lang="it-IT" sz="2800" dirty="0" err="1"/>
              <a:t>toxic</a:t>
            </a:r>
            <a:r>
              <a:rPr lang="it-IT" sz="2800" dirty="0"/>
              <a:t>-free </a:t>
            </a:r>
            <a:r>
              <a:rPr lang="it-IT" sz="2800" dirty="0" err="1"/>
              <a:t>environment</a:t>
            </a:r>
            <a:endParaRPr lang="it-IT" sz="2800" dirty="0"/>
          </a:p>
          <a:p>
            <a:endParaRPr lang="it-IT" sz="2800" dirty="0"/>
          </a:p>
          <a:p>
            <a:r>
              <a:rPr lang="it-IT" sz="2800" dirty="0"/>
              <a:t>Green Finance and </a:t>
            </a:r>
            <a:r>
              <a:rPr lang="it-IT" sz="2800" dirty="0" err="1"/>
              <a:t>investment</a:t>
            </a:r>
            <a:endParaRPr lang="it-IT" sz="2800" dirty="0"/>
          </a:p>
          <a:p>
            <a:endParaRPr lang="it-IT" sz="2800" dirty="0"/>
          </a:p>
          <a:p>
            <a:r>
              <a:rPr lang="it-IT" sz="2800" dirty="0" err="1"/>
              <a:t>Greening</a:t>
            </a:r>
            <a:r>
              <a:rPr lang="it-IT" sz="2800" dirty="0"/>
              <a:t> </a:t>
            </a:r>
            <a:r>
              <a:rPr lang="it-IT" sz="2800" dirty="0" err="1"/>
              <a:t>national</a:t>
            </a:r>
            <a:r>
              <a:rPr lang="it-IT" sz="2800" dirty="0"/>
              <a:t> </a:t>
            </a:r>
            <a:r>
              <a:rPr lang="it-IT" sz="2800" dirty="0" err="1"/>
              <a:t>budgets</a:t>
            </a:r>
            <a:endParaRPr lang="it-IT" sz="2800" dirty="0"/>
          </a:p>
          <a:p>
            <a:endParaRPr lang="it-IT" sz="2800" dirty="0"/>
          </a:p>
          <a:p>
            <a:r>
              <a:rPr lang="it-IT" sz="2800" dirty="0" err="1"/>
              <a:t>Mobilising</a:t>
            </a:r>
            <a:r>
              <a:rPr lang="it-IT" sz="2800" dirty="0"/>
              <a:t> </a:t>
            </a:r>
            <a:r>
              <a:rPr lang="it-IT" sz="2800" dirty="0" err="1"/>
              <a:t>research</a:t>
            </a:r>
            <a:r>
              <a:rPr lang="it-IT" sz="2800" dirty="0"/>
              <a:t> and </a:t>
            </a:r>
            <a:r>
              <a:rPr lang="it-IT" sz="2800" dirty="0" err="1"/>
              <a:t>fostering</a:t>
            </a:r>
            <a:r>
              <a:rPr lang="it-IT" sz="2800" dirty="0"/>
              <a:t> </a:t>
            </a:r>
            <a:r>
              <a:rPr lang="it-IT" sz="2800" dirty="0" err="1"/>
              <a:t>innovation</a:t>
            </a:r>
            <a:endParaRPr lang="it-IT" sz="2800" dirty="0"/>
          </a:p>
          <a:p>
            <a:endParaRPr lang="it-IT" sz="2800" dirty="0"/>
          </a:p>
          <a:p>
            <a:r>
              <a:rPr lang="it-IT" sz="2800" dirty="0" err="1"/>
              <a:t>Activating</a:t>
            </a:r>
            <a:r>
              <a:rPr lang="it-IT" sz="2800" dirty="0"/>
              <a:t> </a:t>
            </a:r>
            <a:r>
              <a:rPr lang="it-IT" sz="2800" dirty="0" err="1"/>
              <a:t>education</a:t>
            </a:r>
            <a:r>
              <a:rPr lang="it-IT" sz="2800" dirty="0"/>
              <a:t> and training</a:t>
            </a:r>
          </a:p>
        </p:txBody>
      </p:sp>
    </p:spTree>
    <p:extLst>
      <p:ext uri="{BB962C8B-B14F-4D97-AF65-F5344CB8AC3E}">
        <p14:creationId xmlns:p14="http://schemas.microsoft.com/office/powerpoint/2010/main" val="2288240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17 March 2020 – Part 2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 dirty="0"/>
              <a:t> </a:t>
            </a:r>
          </a:p>
          <a:p>
            <a:pPr algn="ctr"/>
            <a:r>
              <a:rPr lang="it-IT" dirty="0"/>
              <a:t>by email or Skype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68245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</a:t>
            </a:r>
            <a:r>
              <a:rPr lang="it-IT" dirty="0" err="1"/>
              <a:t>Circular</a:t>
            </a:r>
            <a:r>
              <a:rPr lang="it-IT" dirty="0"/>
              <a:t> Building </a:t>
            </a:r>
            <a:r>
              <a:rPr lang="it-IT" dirty="0" err="1"/>
              <a:t>Materials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Construction and </a:t>
            </a:r>
            <a:r>
              <a:rPr lang="it-IT" b="1" dirty="0" err="1"/>
              <a:t>demolition</a:t>
            </a:r>
            <a:r>
              <a:rPr lang="it-IT" b="1" dirty="0"/>
              <a:t> </a:t>
            </a:r>
            <a:r>
              <a:rPr lang="it-IT" dirty="0"/>
              <a:t>are </a:t>
            </a:r>
            <a:r>
              <a:rPr lang="it-IT" dirty="0" err="1"/>
              <a:t>amongst</a:t>
            </a:r>
            <a:r>
              <a:rPr lang="it-IT" dirty="0"/>
              <a:t> the </a:t>
            </a:r>
            <a:r>
              <a:rPr lang="it-IT" dirty="0" err="1"/>
              <a:t>biggest</a:t>
            </a:r>
            <a:r>
              <a:rPr lang="it-IT" dirty="0"/>
              <a:t> </a:t>
            </a:r>
            <a:r>
              <a:rPr lang="it-IT" dirty="0" err="1"/>
              <a:t>sources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within</a:t>
            </a:r>
            <a:r>
              <a:rPr lang="it-IT" dirty="0"/>
              <a:t> Europe (25%-30% of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generated</a:t>
            </a:r>
            <a:r>
              <a:rPr lang="it-IT" dirty="0"/>
              <a:t> in the EU: CDW)</a:t>
            </a:r>
          </a:p>
          <a:p>
            <a:endParaRPr lang="it-IT" dirty="0"/>
          </a:p>
          <a:p>
            <a:r>
              <a:rPr lang="it-IT" b="1" dirty="0" err="1"/>
              <a:t>Two</a:t>
            </a:r>
            <a:r>
              <a:rPr lang="it-IT" b="1" dirty="0"/>
              <a:t> </a:t>
            </a:r>
            <a:r>
              <a:rPr lang="it-IT" b="1" dirty="0" err="1"/>
              <a:t>categories</a:t>
            </a:r>
            <a:r>
              <a:rPr lang="it-IT" b="1" dirty="0"/>
              <a:t> of CDW: </a:t>
            </a:r>
          </a:p>
          <a:p>
            <a:pPr lvl="1"/>
            <a:r>
              <a:rPr lang="it-IT" b="1" dirty="0" err="1"/>
              <a:t>Groundworks</a:t>
            </a:r>
            <a:r>
              <a:rPr lang="it-IT" b="1" dirty="0"/>
              <a:t> and road-</a:t>
            </a:r>
            <a:r>
              <a:rPr lang="it-IT" b="1" dirty="0" err="1"/>
              <a:t>construction</a:t>
            </a:r>
            <a:r>
              <a:rPr lang="it-IT" b="1" dirty="0"/>
              <a:t> </a:t>
            </a:r>
            <a:r>
              <a:rPr lang="it-IT" b="1" dirty="0" err="1"/>
              <a:t>sector</a:t>
            </a:r>
            <a:r>
              <a:rPr lang="it-IT" b="1" dirty="0"/>
              <a:t>: </a:t>
            </a:r>
            <a:r>
              <a:rPr lang="it-IT" dirty="0" err="1"/>
              <a:t>material</a:t>
            </a:r>
            <a:r>
              <a:rPr lang="it-IT" dirty="0"/>
              <a:t> </a:t>
            </a:r>
            <a:r>
              <a:rPr lang="it-IT" dirty="0" err="1"/>
              <a:t>maintain</a:t>
            </a:r>
            <a:r>
              <a:rPr lang="it-IT" dirty="0"/>
              <a:t> </a:t>
            </a:r>
            <a:r>
              <a:rPr lang="it-IT" dirty="0" err="1"/>
              <a:t>same</a:t>
            </a:r>
            <a:r>
              <a:rPr lang="it-IT" dirty="0"/>
              <a:t> or </a:t>
            </a:r>
            <a:r>
              <a:rPr lang="it-IT" dirty="0" err="1"/>
              <a:t>comparable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 of </a:t>
            </a:r>
            <a:r>
              <a:rPr lang="it-IT" dirty="0" err="1"/>
              <a:t>quality</a:t>
            </a:r>
            <a:endParaRPr lang="it-IT" dirty="0"/>
          </a:p>
          <a:p>
            <a:pPr lvl="1"/>
            <a:endParaRPr lang="it-IT" dirty="0"/>
          </a:p>
          <a:p>
            <a:pPr lvl="1"/>
            <a:r>
              <a:rPr lang="it-IT" b="1" dirty="0"/>
              <a:t>Construction of </a:t>
            </a:r>
            <a:r>
              <a:rPr lang="it-IT" b="1" dirty="0" err="1"/>
              <a:t>buildings</a:t>
            </a:r>
            <a:r>
              <a:rPr lang="it-IT" b="1" dirty="0"/>
              <a:t> </a:t>
            </a:r>
            <a:r>
              <a:rPr lang="it-IT" b="1" dirty="0" err="1"/>
              <a:t>sector</a:t>
            </a:r>
            <a:r>
              <a:rPr lang="it-IT" b="1" dirty="0"/>
              <a:t>: </a:t>
            </a:r>
            <a:r>
              <a:rPr lang="it-IT" b="1" dirty="0" err="1"/>
              <a:t>materials</a:t>
            </a:r>
            <a:r>
              <a:rPr lang="it-IT" dirty="0"/>
              <a:t> from </a:t>
            </a:r>
            <a:r>
              <a:rPr lang="it-IT" dirty="0" err="1"/>
              <a:t>old</a:t>
            </a:r>
            <a:r>
              <a:rPr lang="it-IT" dirty="0"/>
              <a:t> </a:t>
            </a:r>
            <a:r>
              <a:rPr lang="it-IT" dirty="0" err="1"/>
              <a:t>buildings</a:t>
            </a:r>
            <a:r>
              <a:rPr lang="it-IT" dirty="0"/>
              <a:t> are </a:t>
            </a:r>
            <a:r>
              <a:rPr lang="it-IT" b="1" dirty="0" err="1"/>
              <a:t>usually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used</a:t>
            </a:r>
            <a:r>
              <a:rPr lang="it-IT" b="1" dirty="0"/>
              <a:t> </a:t>
            </a:r>
            <a:r>
              <a:rPr lang="it-IT" b="1" dirty="0" err="1"/>
              <a:t>again</a:t>
            </a:r>
            <a:r>
              <a:rPr lang="it-IT" b="1" dirty="0"/>
              <a:t> for the </a:t>
            </a:r>
            <a:r>
              <a:rPr lang="it-IT" b="1" dirty="0" err="1"/>
              <a:t>construction</a:t>
            </a:r>
            <a:r>
              <a:rPr lang="it-IT" b="1" dirty="0"/>
              <a:t> </a:t>
            </a:r>
            <a:r>
              <a:rPr lang="it-IT" dirty="0"/>
              <a:t>of new </a:t>
            </a:r>
            <a:r>
              <a:rPr lang="it-IT" dirty="0" err="1"/>
              <a:t>buildings</a:t>
            </a:r>
            <a:r>
              <a:rPr lang="it-IT" dirty="0"/>
              <a:t>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often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filling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in </a:t>
            </a:r>
            <a:r>
              <a:rPr lang="it-IT" dirty="0" err="1"/>
              <a:t>groundworks</a:t>
            </a:r>
            <a:r>
              <a:rPr lang="it-IT" dirty="0"/>
              <a:t> – </a:t>
            </a:r>
            <a:r>
              <a:rPr lang="it-IT" dirty="0" err="1"/>
              <a:t>thus</a:t>
            </a:r>
            <a:r>
              <a:rPr lang="it-IT" dirty="0"/>
              <a:t> for a </a:t>
            </a:r>
            <a:r>
              <a:rPr lang="it-IT" dirty="0" err="1"/>
              <a:t>lower</a:t>
            </a:r>
            <a:r>
              <a:rPr lang="it-IT" dirty="0"/>
              <a:t> </a:t>
            </a:r>
            <a:r>
              <a:rPr lang="it-IT" dirty="0" err="1"/>
              <a:t>purpose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591661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</a:t>
            </a:r>
            <a:r>
              <a:rPr lang="it-IT" dirty="0" err="1"/>
              <a:t>Circular</a:t>
            </a:r>
            <a:r>
              <a:rPr lang="it-IT" dirty="0"/>
              <a:t> Building </a:t>
            </a:r>
            <a:r>
              <a:rPr lang="it-IT" dirty="0" err="1"/>
              <a:t>Materials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Art. 11 Waste Framework Directive (2008/98/EC – WFD) </a:t>
            </a:r>
            <a:r>
              <a:rPr lang="it-IT" b="1" dirty="0" err="1"/>
              <a:t>addresses</a:t>
            </a:r>
            <a:r>
              <a:rPr lang="it-IT" b="1" dirty="0"/>
              <a:t> CDW. Art. 11 (2) WFD: </a:t>
            </a:r>
            <a:r>
              <a:rPr lang="it-IT" dirty="0"/>
              <a:t>“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take the </a:t>
            </a:r>
            <a:r>
              <a:rPr lang="it-IT" dirty="0" err="1"/>
              <a:t>necessary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</a:t>
            </a:r>
            <a:r>
              <a:rPr lang="it-IT" dirty="0" err="1"/>
              <a:t>designed</a:t>
            </a:r>
            <a:r>
              <a:rPr lang="it-IT" dirty="0"/>
              <a:t> to </a:t>
            </a:r>
            <a:r>
              <a:rPr lang="it-IT" dirty="0" err="1"/>
              <a:t>achieve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by 2020 a minimum of 20% (by </a:t>
            </a:r>
            <a:r>
              <a:rPr lang="it-IT" dirty="0" err="1"/>
              <a:t>weight</a:t>
            </a:r>
            <a:r>
              <a:rPr lang="it-IT" dirty="0"/>
              <a:t>) of non-</a:t>
            </a:r>
            <a:r>
              <a:rPr lang="it-IT" dirty="0" err="1"/>
              <a:t>hazardous</a:t>
            </a:r>
            <a:r>
              <a:rPr lang="it-IT" dirty="0"/>
              <a:t> </a:t>
            </a:r>
            <a:r>
              <a:rPr lang="it-IT" dirty="0" err="1"/>
              <a:t>construction</a:t>
            </a:r>
            <a:r>
              <a:rPr lang="it-IT" dirty="0"/>
              <a:t> and </a:t>
            </a:r>
            <a:r>
              <a:rPr lang="it-IT" dirty="0" err="1"/>
              <a:t>demolition</a:t>
            </a:r>
            <a:r>
              <a:rPr lang="it-IT" dirty="0"/>
              <a:t> </a:t>
            </a:r>
            <a:r>
              <a:rPr lang="it-IT" dirty="0" err="1"/>
              <a:t>waste</a:t>
            </a:r>
            <a:r>
              <a:rPr lang="it-IT" dirty="0"/>
              <a:t> …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prepared</a:t>
            </a:r>
            <a:r>
              <a:rPr lang="it-IT" dirty="0"/>
              <a:t> for </a:t>
            </a:r>
            <a:r>
              <a:rPr lang="it-IT" dirty="0" err="1"/>
              <a:t>reuse</a:t>
            </a:r>
            <a:r>
              <a:rPr lang="it-IT" dirty="0"/>
              <a:t>, </a:t>
            </a:r>
            <a:r>
              <a:rPr lang="it-IT" dirty="0" err="1"/>
              <a:t>recycled</a:t>
            </a:r>
            <a:r>
              <a:rPr lang="it-IT" dirty="0"/>
              <a:t> or </a:t>
            </a:r>
            <a:r>
              <a:rPr lang="it-IT" dirty="0" err="1"/>
              <a:t>undergo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material</a:t>
            </a:r>
            <a:r>
              <a:rPr lang="it-IT" dirty="0"/>
              <a:t> </a:t>
            </a:r>
            <a:r>
              <a:rPr lang="it-IT" dirty="0" err="1"/>
              <a:t>recovery</a:t>
            </a:r>
            <a:r>
              <a:rPr lang="it-IT" dirty="0"/>
              <a:t>” </a:t>
            </a:r>
          </a:p>
          <a:p>
            <a:endParaRPr lang="it-IT" dirty="0"/>
          </a:p>
          <a:p>
            <a:r>
              <a:rPr lang="it-IT" b="1" dirty="0" err="1"/>
              <a:t>But</a:t>
            </a:r>
            <a:r>
              <a:rPr lang="it-IT" b="1" dirty="0"/>
              <a:t>: </a:t>
            </a:r>
            <a:r>
              <a:rPr lang="it-IT" b="1" dirty="0" err="1"/>
              <a:t>focusing</a:t>
            </a:r>
            <a:r>
              <a:rPr lang="it-IT" b="1" dirty="0"/>
              <a:t> </a:t>
            </a:r>
            <a:r>
              <a:rPr lang="it-IT" b="1" dirty="0" err="1"/>
              <a:t>only</a:t>
            </a:r>
            <a:r>
              <a:rPr lang="it-IT" b="1" dirty="0"/>
              <a:t> on the </a:t>
            </a:r>
            <a:r>
              <a:rPr lang="it-IT" b="1" dirty="0" err="1"/>
              <a:t>percentages</a:t>
            </a:r>
            <a:r>
              <a:rPr lang="it-IT" b="1" dirty="0"/>
              <a:t> of </a:t>
            </a:r>
            <a:r>
              <a:rPr lang="it-IT" b="1" dirty="0" err="1"/>
              <a:t>reuse</a:t>
            </a:r>
            <a:r>
              <a:rPr lang="it-IT" b="1" dirty="0"/>
              <a:t> of </a:t>
            </a:r>
            <a:r>
              <a:rPr lang="it-IT" b="1" dirty="0" err="1"/>
              <a:t>materials</a:t>
            </a:r>
            <a:r>
              <a:rPr lang="it-IT" b="1" dirty="0"/>
              <a:t> </a:t>
            </a:r>
            <a:r>
              <a:rPr lang="it-IT" b="1" dirty="0" err="1"/>
              <a:t>is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sufficient</a:t>
            </a:r>
            <a:endParaRPr lang="it-IT" b="1" dirty="0"/>
          </a:p>
          <a:p>
            <a:endParaRPr lang="it-IT" b="1" dirty="0"/>
          </a:p>
          <a:p>
            <a:r>
              <a:rPr lang="it-IT" b="1" dirty="0"/>
              <a:t>The </a:t>
            </a:r>
            <a:r>
              <a:rPr lang="it-IT" b="1" dirty="0" err="1"/>
              <a:t>challenge</a:t>
            </a:r>
            <a:r>
              <a:rPr lang="it-IT" b="1" dirty="0"/>
              <a:t> for the </a:t>
            </a:r>
            <a:r>
              <a:rPr lang="it-IT" b="1" dirty="0" err="1"/>
              <a:t>years</a:t>
            </a:r>
            <a:r>
              <a:rPr lang="it-IT" b="1" dirty="0"/>
              <a:t> to come </a:t>
            </a:r>
            <a:r>
              <a:rPr lang="it-IT" b="1" dirty="0" err="1"/>
              <a:t>it</a:t>
            </a:r>
            <a:r>
              <a:rPr lang="it-IT" b="1" dirty="0"/>
              <a:t> to </a:t>
            </a:r>
            <a:r>
              <a:rPr lang="it-IT" b="1" dirty="0" err="1"/>
              <a:t>extend</a:t>
            </a:r>
            <a:r>
              <a:rPr lang="it-IT" b="1" dirty="0"/>
              <a:t> the high </a:t>
            </a:r>
            <a:r>
              <a:rPr lang="it-IT" b="1" dirty="0" err="1"/>
              <a:t>quality</a:t>
            </a:r>
            <a:r>
              <a:rPr lang="it-IT" b="1" dirty="0"/>
              <a:t> </a:t>
            </a:r>
            <a:r>
              <a:rPr lang="it-IT" b="1" dirty="0" err="1"/>
              <a:t>reuse</a:t>
            </a:r>
            <a:r>
              <a:rPr lang="it-IT" b="1" dirty="0"/>
              <a:t> of CDW </a:t>
            </a:r>
            <a:r>
              <a:rPr lang="it-IT" dirty="0"/>
              <a:t>(</a:t>
            </a:r>
            <a:r>
              <a:rPr lang="it-IT" dirty="0" err="1"/>
              <a:t>savings</a:t>
            </a:r>
            <a:r>
              <a:rPr lang="it-IT" dirty="0"/>
              <a:t> of </a:t>
            </a:r>
            <a:r>
              <a:rPr lang="it-IT" dirty="0" err="1"/>
              <a:t>energy</a:t>
            </a:r>
            <a:r>
              <a:rPr lang="it-IT" dirty="0"/>
              <a:t> + </a:t>
            </a:r>
            <a:r>
              <a:rPr lang="it-IT" dirty="0" err="1"/>
              <a:t>prevent</a:t>
            </a:r>
            <a:r>
              <a:rPr lang="it-IT" dirty="0"/>
              <a:t> a surplus of CDW)</a:t>
            </a:r>
          </a:p>
          <a:p>
            <a:endParaRPr lang="it-IT" b="1" dirty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1904990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</a:t>
            </a:r>
            <a:r>
              <a:rPr lang="it-IT" dirty="0" err="1"/>
              <a:t>Circular</a:t>
            </a:r>
            <a:r>
              <a:rPr lang="it-IT" dirty="0"/>
              <a:t> Building </a:t>
            </a:r>
            <a:r>
              <a:rPr lang="it-IT" dirty="0" err="1"/>
              <a:t>Materials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dirty="0"/>
          </a:p>
          <a:p>
            <a:endParaRPr lang="it-IT" b="1" dirty="0"/>
          </a:p>
          <a:p>
            <a:r>
              <a:rPr lang="it-IT" b="1" dirty="0" err="1"/>
              <a:t>Circular</a:t>
            </a:r>
            <a:r>
              <a:rPr lang="it-IT" b="1" dirty="0"/>
              <a:t> </a:t>
            </a:r>
            <a:r>
              <a:rPr lang="it-IT" b="1" dirty="0" err="1"/>
              <a:t>Buildings</a:t>
            </a:r>
            <a:r>
              <a:rPr lang="it-IT" b="1" dirty="0"/>
              <a:t>: </a:t>
            </a:r>
            <a:r>
              <a:rPr lang="it-IT" dirty="0"/>
              <a:t>are </a:t>
            </a:r>
            <a:r>
              <a:rPr lang="it-IT" dirty="0" err="1"/>
              <a:t>designed</a:t>
            </a:r>
            <a:r>
              <a:rPr lang="it-IT" dirty="0"/>
              <a:t> in a way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are </a:t>
            </a:r>
            <a:r>
              <a:rPr lang="it-IT" dirty="0" err="1"/>
              <a:t>suitable</a:t>
            </a:r>
            <a:r>
              <a:rPr lang="it-IT" dirty="0"/>
              <a:t> for high </a:t>
            </a:r>
            <a:r>
              <a:rPr lang="it-IT" dirty="0" err="1"/>
              <a:t>quality</a:t>
            </a:r>
            <a:r>
              <a:rPr lang="it-IT" dirty="0"/>
              <a:t> </a:t>
            </a:r>
            <a:r>
              <a:rPr lang="it-IT" dirty="0" err="1"/>
              <a:t>reuse</a:t>
            </a:r>
            <a:r>
              <a:rPr lang="it-IT" dirty="0"/>
              <a:t> or </a:t>
            </a:r>
            <a:r>
              <a:rPr lang="it-IT" dirty="0" err="1"/>
              <a:t>recycling</a:t>
            </a:r>
            <a:endParaRPr lang="it-IT" dirty="0"/>
          </a:p>
          <a:p>
            <a:endParaRPr lang="it-IT" dirty="0"/>
          </a:p>
          <a:p>
            <a:r>
              <a:rPr lang="it-IT" b="1" dirty="0"/>
              <a:t>“</a:t>
            </a:r>
            <a:r>
              <a:rPr lang="it-IT" b="1" dirty="0" err="1"/>
              <a:t>Circularity</a:t>
            </a:r>
            <a:r>
              <a:rPr lang="it-IT" b="1" dirty="0"/>
              <a:t> by design”: </a:t>
            </a:r>
          </a:p>
          <a:p>
            <a:pPr lvl="1"/>
            <a:r>
              <a:rPr lang="it-IT" dirty="0"/>
              <a:t>Know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</a:t>
            </a:r>
            <a:r>
              <a:rPr lang="it-IT" dirty="0" err="1"/>
              <a:t>were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in a building</a:t>
            </a:r>
          </a:p>
          <a:p>
            <a:pPr lvl="1"/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these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can be </a:t>
            </a:r>
            <a:r>
              <a:rPr lang="it-IT" dirty="0" err="1"/>
              <a:t>disassembled</a:t>
            </a:r>
            <a:r>
              <a:rPr lang="it-IT" dirty="0"/>
              <a:t> and </a:t>
            </a:r>
            <a:r>
              <a:rPr lang="it-IT" dirty="0" err="1"/>
              <a:t>separated</a:t>
            </a:r>
            <a:r>
              <a:rPr lang="it-IT" dirty="0"/>
              <a:t> </a:t>
            </a:r>
            <a:r>
              <a:rPr lang="it-IT" dirty="0" err="1"/>
              <a:t>easily</a:t>
            </a:r>
            <a:endParaRPr lang="it-IT" dirty="0"/>
          </a:p>
          <a:p>
            <a:pPr lvl="1"/>
            <a:r>
              <a:rPr lang="it-IT" dirty="0"/>
              <a:t>Are </a:t>
            </a:r>
            <a:r>
              <a:rPr lang="it-IT" dirty="0" err="1"/>
              <a:t>suitable</a:t>
            </a:r>
            <a:r>
              <a:rPr lang="it-IT" dirty="0"/>
              <a:t> for high </a:t>
            </a:r>
            <a:r>
              <a:rPr lang="it-IT" dirty="0" err="1"/>
              <a:t>quality</a:t>
            </a:r>
            <a:r>
              <a:rPr lang="it-IT" dirty="0"/>
              <a:t> </a:t>
            </a:r>
            <a:r>
              <a:rPr lang="it-IT" dirty="0" err="1"/>
              <a:t>reuse</a:t>
            </a:r>
            <a:endParaRPr lang="it-IT" dirty="0"/>
          </a:p>
          <a:p>
            <a:pPr marL="411480" lvl="1" indent="0">
              <a:buNone/>
            </a:pPr>
            <a:endParaRPr lang="it-IT" dirty="0"/>
          </a:p>
          <a:p>
            <a:endParaRPr lang="it-IT" b="1" dirty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9587401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</a:t>
            </a:r>
            <a:r>
              <a:rPr lang="it-IT" dirty="0" err="1"/>
              <a:t>Circular</a:t>
            </a:r>
            <a:r>
              <a:rPr lang="it-IT" dirty="0"/>
              <a:t> Building </a:t>
            </a:r>
            <a:r>
              <a:rPr lang="it-IT" dirty="0" err="1"/>
              <a:t>Materials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it-IT" b="1" dirty="0"/>
          </a:p>
          <a:p>
            <a:r>
              <a:rPr lang="it-IT" b="1" dirty="0"/>
              <a:t>The EU </a:t>
            </a:r>
            <a:r>
              <a:rPr lang="it-IT" b="1" dirty="0" err="1"/>
              <a:t>Commission</a:t>
            </a:r>
            <a:r>
              <a:rPr lang="it-IT" b="1" dirty="0"/>
              <a:t> Action Plan 2015 </a:t>
            </a:r>
            <a:r>
              <a:rPr lang="it-IT" b="1" dirty="0" err="1"/>
              <a:t>does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set concrete targets </a:t>
            </a:r>
            <a:r>
              <a:rPr lang="it-IT" dirty="0"/>
              <a:t>for the </a:t>
            </a:r>
            <a:r>
              <a:rPr lang="it-IT" dirty="0" err="1"/>
              <a:t>resource</a:t>
            </a:r>
            <a:r>
              <a:rPr lang="it-IT" dirty="0"/>
              <a:t> </a:t>
            </a:r>
            <a:r>
              <a:rPr lang="it-IT" dirty="0" err="1"/>
              <a:t>efficiency</a:t>
            </a:r>
            <a:r>
              <a:rPr lang="it-IT" dirty="0"/>
              <a:t> or </a:t>
            </a:r>
            <a:r>
              <a:rPr lang="it-IT" dirty="0" err="1"/>
              <a:t>circularity</a:t>
            </a:r>
            <a:r>
              <a:rPr lang="it-IT" dirty="0"/>
              <a:t> of </a:t>
            </a:r>
            <a:r>
              <a:rPr lang="it-IT" dirty="0" err="1"/>
              <a:t>constructions</a:t>
            </a:r>
            <a:r>
              <a:rPr lang="it-IT" dirty="0"/>
              <a:t> and </a:t>
            </a:r>
            <a:r>
              <a:rPr lang="it-IT" dirty="0" err="1"/>
              <a:t>buildings</a:t>
            </a:r>
            <a:r>
              <a:rPr lang="it-IT" dirty="0"/>
              <a:t>: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omission</a:t>
            </a:r>
            <a:endParaRPr lang="it-IT" dirty="0"/>
          </a:p>
          <a:p>
            <a:pPr marL="411480" lvl="1" indent="0">
              <a:buNone/>
            </a:pPr>
            <a:endParaRPr lang="it-IT" sz="2200" dirty="0"/>
          </a:p>
          <a:p>
            <a:pPr lvl="1"/>
            <a:r>
              <a:rPr lang="it-IT" sz="2200" b="1" dirty="0"/>
              <a:t>An </a:t>
            </a:r>
            <a:r>
              <a:rPr lang="it-IT" sz="2200" b="1" dirty="0" err="1"/>
              <a:t>example</a:t>
            </a:r>
            <a:r>
              <a:rPr lang="it-IT" sz="2200" b="1" dirty="0"/>
              <a:t> </a:t>
            </a:r>
            <a:r>
              <a:rPr lang="it-IT" sz="2200" b="1" dirty="0" err="1"/>
              <a:t>could</a:t>
            </a:r>
            <a:r>
              <a:rPr lang="it-IT" sz="2200" b="1" dirty="0"/>
              <a:t> be </a:t>
            </a:r>
            <a:r>
              <a:rPr lang="it-IT" sz="2200" b="1" dirty="0" err="1"/>
              <a:t>drawn</a:t>
            </a:r>
            <a:r>
              <a:rPr lang="it-IT" sz="2200" b="1" dirty="0"/>
              <a:t> from the Energy </a:t>
            </a:r>
            <a:r>
              <a:rPr lang="it-IT" sz="2200" b="1" dirty="0" err="1"/>
              <a:t>Efficiency</a:t>
            </a:r>
            <a:r>
              <a:rPr lang="it-IT" sz="2200" b="1" dirty="0"/>
              <a:t> Directive (dir. 2012/27/EU: </a:t>
            </a:r>
            <a:r>
              <a:rPr lang="it-IT" sz="2200" b="1" dirty="0" err="1"/>
              <a:t>cf</a:t>
            </a:r>
            <a:r>
              <a:rPr lang="it-IT" sz="2200" b="1" dirty="0"/>
              <a:t>. Art. 5</a:t>
            </a:r>
            <a:r>
              <a:rPr lang="it-IT" sz="2200" dirty="0"/>
              <a:t>: 3% of </a:t>
            </a:r>
            <a:r>
              <a:rPr lang="it-IT" sz="2200" dirty="0" err="1"/>
              <a:t>buildings</a:t>
            </a:r>
            <a:r>
              <a:rPr lang="it-IT" sz="2200" dirty="0"/>
              <a:t> </a:t>
            </a:r>
            <a:r>
              <a:rPr lang="it-IT" sz="2200" dirty="0" err="1"/>
              <a:t>owned</a:t>
            </a:r>
            <a:r>
              <a:rPr lang="it-IT" sz="2200" dirty="0"/>
              <a:t> and </a:t>
            </a:r>
            <a:r>
              <a:rPr lang="it-IT" sz="2200" dirty="0" err="1"/>
              <a:t>occupied</a:t>
            </a:r>
            <a:r>
              <a:rPr lang="it-IT" sz="2200" dirty="0"/>
              <a:t> by </a:t>
            </a:r>
            <a:r>
              <a:rPr lang="it-IT" sz="2200" dirty="0" err="1"/>
              <a:t>central</a:t>
            </a:r>
            <a:r>
              <a:rPr lang="it-IT" sz="2200" dirty="0"/>
              <a:t> </a:t>
            </a:r>
            <a:r>
              <a:rPr lang="it-IT" sz="2200" dirty="0" err="1"/>
              <a:t>governments</a:t>
            </a:r>
            <a:r>
              <a:rPr lang="it-IT" sz="2200" dirty="0"/>
              <a:t> </a:t>
            </a:r>
            <a:r>
              <a:rPr lang="it-IT" sz="2200" dirty="0" err="1"/>
              <a:t>have</a:t>
            </a:r>
            <a:r>
              <a:rPr lang="it-IT" sz="2200" dirty="0"/>
              <a:t> to be </a:t>
            </a:r>
            <a:r>
              <a:rPr lang="it-IT" sz="2200" dirty="0" err="1"/>
              <a:t>renovated</a:t>
            </a:r>
            <a:r>
              <a:rPr lang="it-IT" sz="2200" dirty="0"/>
              <a:t> </a:t>
            </a:r>
            <a:r>
              <a:rPr lang="it-IT" sz="2200" dirty="0" err="1"/>
              <a:t>each</a:t>
            </a:r>
            <a:r>
              <a:rPr lang="it-IT" sz="2200" dirty="0"/>
              <a:t> </a:t>
            </a:r>
            <a:r>
              <a:rPr lang="it-IT" sz="2200" dirty="0" err="1"/>
              <a:t>year</a:t>
            </a:r>
            <a:r>
              <a:rPr lang="it-IT" sz="2200" dirty="0"/>
              <a:t> to </a:t>
            </a:r>
            <a:r>
              <a:rPr lang="it-IT" sz="2200" dirty="0" err="1"/>
              <a:t>meet</a:t>
            </a:r>
            <a:r>
              <a:rPr lang="it-IT" sz="2200" dirty="0"/>
              <a:t> the minimum </a:t>
            </a:r>
            <a:r>
              <a:rPr lang="it-IT" sz="2200" dirty="0" err="1"/>
              <a:t>energy</a:t>
            </a:r>
            <a:r>
              <a:rPr lang="it-IT" sz="2200" dirty="0"/>
              <a:t> performance </a:t>
            </a:r>
            <a:r>
              <a:rPr lang="it-IT" sz="2200" dirty="0" err="1"/>
              <a:t>requirements</a:t>
            </a:r>
            <a:r>
              <a:rPr lang="it-IT" sz="2200" dirty="0"/>
              <a:t> </a:t>
            </a:r>
            <a:r>
              <a:rPr lang="it-IT" sz="2200" dirty="0" err="1"/>
              <a:t>laid</a:t>
            </a:r>
            <a:r>
              <a:rPr lang="it-IT" sz="2200" dirty="0"/>
              <a:t> down in </a:t>
            </a:r>
            <a:r>
              <a:rPr lang="it-IT" sz="2200" dirty="0" err="1"/>
              <a:t>at</a:t>
            </a:r>
            <a:r>
              <a:rPr lang="it-IT" sz="2200" dirty="0"/>
              <a:t> 4, dir. 2010/31/EU)</a:t>
            </a:r>
          </a:p>
          <a:p>
            <a:pPr marL="777240" lvl="2" indent="0">
              <a:buNone/>
            </a:pPr>
            <a:endParaRPr lang="it-IT" sz="2200" dirty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990011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</a:t>
            </a:r>
            <a:r>
              <a:rPr lang="it-IT" dirty="0" err="1"/>
              <a:t>Circular</a:t>
            </a:r>
            <a:r>
              <a:rPr lang="it-IT" dirty="0"/>
              <a:t> Building </a:t>
            </a:r>
            <a:r>
              <a:rPr lang="it-IT" dirty="0" err="1"/>
              <a:t>Materials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77240" lvl="2" indent="0">
              <a:buNone/>
            </a:pPr>
            <a:endParaRPr lang="it-IT" sz="2200" dirty="0"/>
          </a:p>
          <a:p>
            <a:pPr marL="777240" lvl="2" indent="0">
              <a:buNone/>
            </a:pPr>
            <a:r>
              <a:rPr lang="it-IT" sz="2200" dirty="0"/>
              <a:t>&gt; the </a:t>
            </a:r>
            <a:r>
              <a:rPr lang="it-IT" sz="2200" b="1" dirty="0"/>
              <a:t>Energy </a:t>
            </a:r>
            <a:r>
              <a:rPr lang="it-IT" sz="2200" b="1" dirty="0" err="1"/>
              <a:t>Efficiency</a:t>
            </a:r>
            <a:r>
              <a:rPr lang="it-IT" sz="2200" b="1" dirty="0"/>
              <a:t> Directive </a:t>
            </a:r>
            <a:r>
              <a:rPr lang="it-IT" sz="2200" dirty="0" err="1"/>
              <a:t>could</a:t>
            </a:r>
            <a:r>
              <a:rPr lang="it-IT" sz="2200" dirty="0"/>
              <a:t> be </a:t>
            </a:r>
            <a:r>
              <a:rPr lang="it-IT" sz="2200" dirty="0" err="1"/>
              <a:t>broadened</a:t>
            </a:r>
            <a:r>
              <a:rPr lang="it-IT" sz="2200" dirty="0"/>
              <a:t> and </a:t>
            </a:r>
            <a:r>
              <a:rPr lang="it-IT" sz="2200" dirty="0" err="1"/>
              <a:t>should</a:t>
            </a:r>
            <a:r>
              <a:rPr lang="it-IT" sz="2200" dirty="0"/>
              <a:t> take </a:t>
            </a:r>
            <a:r>
              <a:rPr lang="it-IT" sz="2200" dirty="0" err="1"/>
              <a:t>into</a:t>
            </a:r>
            <a:r>
              <a:rPr lang="it-IT" sz="2200" dirty="0"/>
              <a:t> account </a:t>
            </a:r>
            <a:r>
              <a:rPr lang="it-IT" sz="2200" dirty="0" err="1"/>
              <a:t>all</a:t>
            </a:r>
            <a:r>
              <a:rPr lang="it-IT" sz="2200" dirty="0"/>
              <a:t> </a:t>
            </a:r>
            <a:r>
              <a:rPr lang="it-IT" sz="2200" dirty="0" err="1"/>
              <a:t>enviromental</a:t>
            </a:r>
            <a:r>
              <a:rPr lang="it-IT" sz="2200" dirty="0"/>
              <a:t> </a:t>
            </a:r>
            <a:r>
              <a:rPr lang="it-IT" sz="2200" dirty="0" err="1"/>
              <a:t>effects</a:t>
            </a:r>
            <a:r>
              <a:rPr lang="it-IT" sz="2200" dirty="0"/>
              <a:t> of </a:t>
            </a:r>
            <a:r>
              <a:rPr lang="it-IT" sz="2200" dirty="0" err="1"/>
              <a:t>buildings</a:t>
            </a:r>
            <a:r>
              <a:rPr lang="it-IT" sz="2200" dirty="0"/>
              <a:t> </a:t>
            </a:r>
          </a:p>
          <a:p>
            <a:pPr marL="114300" lvl="2" indent="0">
              <a:buClr>
                <a:schemeClr val="accent1"/>
              </a:buClr>
              <a:buNone/>
            </a:pPr>
            <a:endParaRPr lang="it-IT" sz="2200" dirty="0"/>
          </a:p>
          <a:p>
            <a:pPr marL="114300" lvl="2" indent="0">
              <a:buClr>
                <a:schemeClr val="accent1"/>
              </a:buClr>
              <a:buNone/>
            </a:pPr>
            <a:r>
              <a:rPr lang="it-IT" sz="2200" dirty="0"/>
              <a:t>	&gt; the </a:t>
            </a:r>
            <a:r>
              <a:rPr lang="it-IT" sz="2200" b="1" dirty="0"/>
              <a:t>Construction </a:t>
            </a:r>
            <a:r>
              <a:rPr lang="it-IT" sz="2200" b="1" dirty="0" err="1"/>
              <a:t>Products</a:t>
            </a:r>
            <a:r>
              <a:rPr lang="it-IT" sz="2200" b="1" dirty="0"/>
              <a:t> </a:t>
            </a:r>
            <a:r>
              <a:rPr lang="it-IT" sz="2200" b="1" dirty="0" err="1"/>
              <a:t>Regulation</a:t>
            </a:r>
            <a:r>
              <a:rPr lang="it-IT" sz="2200" b="1" dirty="0"/>
              <a:t> </a:t>
            </a:r>
            <a:r>
              <a:rPr lang="it-IT" sz="2200" dirty="0"/>
              <a:t>(reg. 2011/305/	EU): chance to </a:t>
            </a:r>
            <a:r>
              <a:rPr lang="it-IT" sz="2200" dirty="0" err="1"/>
              <a:t>specify</a:t>
            </a:r>
            <a:r>
              <a:rPr lang="it-IT" sz="2200" dirty="0"/>
              <a:t> the </a:t>
            </a:r>
            <a:r>
              <a:rPr lang="it-IT" sz="2200" dirty="0" err="1"/>
              <a:t>criteria</a:t>
            </a:r>
            <a:r>
              <a:rPr lang="it-IT" sz="2200" dirty="0"/>
              <a:t> </a:t>
            </a:r>
            <a:r>
              <a:rPr lang="it-IT" sz="2200" dirty="0" err="1"/>
              <a:t>listed</a:t>
            </a:r>
            <a:r>
              <a:rPr lang="it-IT" sz="2200" dirty="0"/>
              <a:t> in </a:t>
            </a:r>
            <a:r>
              <a:rPr lang="it-IT" sz="2200" dirty="0" err="1"/>
              <a:t>Annex</a:t>
            </a:r>
            <a:r>
              <a:rPr lang="it-IT" sz="2200" dirty="0"/>
              <a:t> I, 	sub 7 (</a:t>
            </a:r>
            <a:r>
              <a:rPr lang="it-IT" sz="2200" dirty="0" err="1"/>
              <a:t>reuse</a:t>
            </a:r>
            <a:r>
              <a:rPr lang="it-IT" sz="2200" dirty="0"/>
              <a:t> and </a:t>
            </a:r>
            <a:r>
              <a:rPr lang="it-IT" sz="2200" dirty="0" err="1"/>
              <a:t>recyclability</a:t>
            </a:r>
            <a:r>
              <a:rPr lang="it-IT" sz="2200" dirty="0"/>
              <a:t>; </a:t>
            </a:r>
            <a:r>
              <a:rPr lang="it-IT" sz="2200" dirty="0" err="1"/>
              <a:t>durability</a:t>
            </a:r>
            <a:r>
              <a:rPr lang="it-IT" sz="2200" dirty="0"/>
              <a:t>; use of 	</a:t>
            </a:r>
            <a:r>
              <a:rPr lang="it-IT" sz="2200" dirty="0" err="1"/>
              <a:t>enviromentally</a:t>
            </a:r>
            <a:r>
              <a:rPr lang="it-IT" sz="2200" dirty="0"/>
              <a:t> </a:t>
            </a:r>
            <a:r>
              <a:rPr lang="it-IT" sz="2200" dirty="0" err="1"/>
              <a:t>compatible</a:t>
            </a:r>
            <a:r>
              <a:rPr lang="it-IT" sz="2200" dirty="0"/>
              <a:t> </a:t>
            </a:r>
            <a:r>
              <a:rPr lang="it-IT" sz="2200" dirty="0" err="1"/>
              <a:t>raw</a:t>
            </a:r>
            <a:r>
              <a:rPr lang="it-IT" sz="2200" dirty="0"/>
              <a:t> and </a:t>
            </a:r>
            <a:r>
              <a:rPr lang="it-IT" sz="2200" dirty="0" err="1"/>
              <a:t>secondary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r>
              <a:rPr lang="it-IT" sz="2200" dirty="0"/>
              <a:t>) 	</a:t>
            </a:r>
          </a:p>
          <a:p>
            <a:pPr marL="114300" lvl="2" indent="0">
              <a:buClr>
                <a:schemeClr val="accent1"/>
              </a:buClr>
              <a:buNone/>
            </a:pPr>
            <a:r>
              <a:rPr lang="it-IT" sz="2200" dirty="0"/>
              <a:t>	&gt; </a:t>
            </a:r>
            <a:r>
              <a:rPr lang="it-IT" sz="2200" dirty="0" err="1"/>
              <a:t>creation</a:t>
            </a:r>
            <a:r>
              <a:rPr lang="it-IT" sz="2200" dirty="0"/>
              <a:t> of a “</a:t>
            </a:r>
            <a:r>
              <a:rPr lang="it-IT" sz="2200" i="1" dirty="0"/>
              <a:t>building </a:t>
            </a:r>
            <a:r>
              <a:rPr lang="it-IT" sz="2200" i="1" dirty="0" err="1"/>
              <a:t>passport</a:t>
            </a:r>
            <a:r>
              <a:rPr lang="it-IT" sz="2200" dirty="0"/>
              <a:t>”)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67647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4. </a:t>
            </a:r>
            <a:r>
              <a:rPr lang="it-IT" dirty="0" err="1"/>
              <a:t>Stimulating</a:t>
            </a:r>
            <a:r>
              <a:rPr lang="it-IT" dirty="0"/>
              <a:t> Green Public </a:t>
            </a:r>
            <a:r>
              <a:rPr lang="it-IT" dirty="0" err="1"/>
              <a:t>Procurement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Public </a:t>
            </a:r>
            <a:r>
              <a:rPr lang="it-IT" dirty="0" err="1"/>
              <a:t>Procurement</a:t>
            </a:r>
            <a:r>
              <a:rPr lang="it-IT" dirty="0"/>
              <a:t> accounts for a </a:t>
            </a:r>
            <a:r>
              <a:rPr lang="it-IT" b="1" dirty="0"/>
              <a:t>large </a:t>
            </a:r>
            <a:r>
              <a:rPr lang="it-IT" b="1" dirty="0" err="1"/>
              <a:t>proportion</a:t>
            </a:r>
            <a:r>
              <a:rPr lang="it-IT" b="1" dirty="0"/>
              <a:t> of </a:t>
            </a:r>
            <a:r>
              <a:rPr lang="it-IT" b="1" dirty="0" err="1"/>
              <a:t>European</a:t>
            </a:r>
            <a:r>
              <a:rPr lang="it-IT" b="1" dirty="0"/>
              <a:t> </a:t>
            </a:r>
            <a:r>
              <a:rPr lang="it-IT" b="1" dirty="0" err="1"/>
              <a:t>Consumption</a:t>
            </a:r>
            <a:r>
              <a:rPr lang="it-IT" dirty="0"/>
              <a:t> (</a:t>
            </a:r>
            <a:r>
              <a:rPr lang="it-IT" dirty="0" err="1"/>
              <a:t>nearly</a:t>
            </a:r>
            <a:r>
              <a:rPr lang="it-IT" dirty="0"/>
              <a:t> 20% of EU GDP)</a:t>
            </a:r>
          </a:p>
          <a:p>
            <a:endParaRPr lang="it-IT" dirty="0"/>
          </a:p>
          <a:p>
            <a:r>
              <a:rPr lang="it-IT" dirty="0"/>
              <a:t>PP can play an </a:t>
            </a:r>
            <a:r>
              <a:rPr lang="it-IT" dirty="0" err="1"/>
              <a:t>important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an </a:t>
            </a:r>
            <a:r>
              <a:rPr lang="it-IT" dirty="0" err="1"/>
              <a:t>engine</a:t>
            </a:r>
            <a:r>
              <a:rPr lang="it-IT" dirty="0"/>
              <a:t> on the way of the </a:t>
            </a:r>
            <a:r>
              <a:rPr lang="it-IT" dirty="0" err="1"/>
              <a:t>transition</a:t>
            </a:r>
            <a:r>
              <a:rPr lang="it-IT" dirty="0"/>
              <a:t> to a </a:t>
            </a:r>
            <a:r>
              <a:rPr lang="it-IT" dirty="0" err="1"/>
              <a:t>circular</a:t>
            </a:r>
            <a:r>
              <a:rPr lang="it-IT" dirty="0"/>
              <a:t> economy</a:t>
            </a:r>
          </a:p>
          <a:p>
            <a:endParaRPr lang="it-IT" dirty="0"/>
          </a:p>
          <a:p>
            <a:r>
              <a:rPr lang="it-IT" dirty="0" err="1"/>
              <a:t>Relevant</a:t>
            </a:r>
            <a:r>
              <a:rPr lang="it-IT" dirty="0"/>
              <a:t> </a:t>
            </a:r>
            <a:r>
              <a:rPr lang="it-IT" dirty="0" err="1"/>
              <a:t>laws</a:t>
            </a:r>
            <a:r>
              <a:rPr lang="it-IT" dirty="0"/>
              <a:t>: </a:t>
            </a:r>
            <a:r>
              <a:rPr lang="it-IT" dirty="0" err="1"/>
              <a:t>directives</a:t>
            </a:r>
            <a:r>
              <a:rPr lang="it-IT" dirty="0"/>
              <a:t> 2014/23/EU, 2014/24/EU and 2014/25/EU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79596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4. </a:t>
            </a:r>
            <a:r>
              <a:rPr lang="it-IT" dirty="0" err="1"/>
              <a:t>Stimulating</a:t>
            </a:r>
            <a:r>
              <a:rPr lang="it-IT" dirty="0"/>
              <a:t> Green Public </a:t>
            </a:r>
            <a:r>
              <a:rPr lang="it-IT" dirty="0" err="1"/>
              <a:t>Procurement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i="1" dirty="0"/>
              <a:t>The </a:t>
            </a:r>
            <a:r>
              <a:rPr lang="it-IT" i="1" dirty="0" err="1"/>
              <a:t>most</a:t>
            </a:r>
            <a:r>
              <a:rPr lang="it-IT" i="1" dirty="0"/>
              <a:t> </a:t>
            </a:r>
            <a:r>
              <a:rPr lang="it-IT" i="1" dirty="0" err="1"/>
              <a:t>important</a:t>
            </a:r>
            <a:r>
              <a:rPr lang="it-IT" i="1" dirty="0"/>
              <a:t> </a:t>
            </a:r>
            <a:r>
              <a:rPr lang="it-IT" i="1" dirty="0" err="1"/>
              <a:t>piece</a:t>
            </a:r>
            <a:r>
              <a:rPr lang="it-IT" i="1" dirty="0"/>
              <a:t> of </a:t>
            </a:r>
            <a:r>
              <a:rPr lang="it-IT" i="1" dirty="0" err="1"/>
              <a:t>legislation</a:t>
            </a:r>
            <a:r>
              <a:rPr lang="it-IT" i="1" dirty="0"/>
              <a:t> </a:t>
            </a:r>
            <a:r>
              <a:rPr lang="it-IT" i="1" dirty="0" err="1"/>
              <a:t>is</a:t>
            </a:r>
            <a:r>
              <a:rPr lang="it-IT" i="1" dirty="0"/>
              <a:t> Directive 2014/24/EU on public </a:t>
            </a:r>
            <a:r>
              <a:rPr lang="it-IT" i="1" dirty="0" err="1"/>
              <a:t>procurement</a:t>
            </a:r>
            <a:r>
              <a:rPr lang="it-IT" i="1" dirty="0"/>
              <a:t> (PPD)</a:t>
            </a:r>
          </a:p>
          <a:p>
            <a:endParaRPr lang="it-IT" i="1" dirty="0"/>
          </a:p>
          <a:p>
            <a:r>
              <a:rPr lang="it-IT" dirty="0"/>
              <a:t>Art. 67, para 1 PPD: </a:t>
            </a:r>
            <a:r>
              <a:rPr lang="it-IT" dirty="0" err="1"/>
              <a:t>contracting</a:t>
            </a:r>
            <a:r>
              <a:rPr lang="it-IT" dirty="0"/>
              <a:t> </a:t>
            </a:r>
            <a:r>
              <a:rPr lang="it-IT" dirty="0" err="1"/>
              <a:t>authorities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base the award of public </a:t>
            </a:r>
            <a:r>
              <a:rPr lang="it-IT" dirty="0" err="1"/>
              <a:t>contracts</a:t>
            </a:r>
            <a:r>
              <a:rPr lang="it-IT" dirty="0"/>
              <a:t> on </a:t>
            </a:r>
            <a:r>
              <a:rPr lang="it-IT" b="1" dirty="0"/>
              <a:t>the </a:t>
            </a:r>
            <a:r>
              <a:rPr lang="it-IT" b="1" dirty="0" err="1"/>
              <a:t>most</a:t>
            </a:r>
            <a:r>
              <a:rPr lang="it-IT" b="1" dirty="0"/>
              <a:t> </a:t>
            </a:r>
            <a:r>
              <a:rPr lang="it-IT" b="1" dirty="0" err="1"/>
              <a:t>economically</a:t>
            </a:r>
            <a:r>
              <a:rPr lang="it-IT" b="1" dirty="0"/>
              <a:t> </a:t>
            </a:r>
            <a:r>
              <a:rPr lang="it-IT" b="1" dirty="0" err="1"/>
              <a:t>advantageous</a:t>
            </a:r>
            <a:r>
              <a:rPr lang="it-IT" b="1" dirty="0"/>
              <a:t> tender</a:t>
            </a:r>
          </a:p>
          <a:p>
            <a:endParaRPr lang="it-IT" dirty="0"/>
          </a:p>
          <a:p>
            <a:pPr marL="114300" indent="0">
              <a:buNone/>
            </a:pPr>
            <a:r>
              <a:rPr lang="it-IT" dirty="0"/>
              <a:t>	&gt;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be </a:t>
            </a:r>
            <a:r>
              <a:rPr lang="it-IT" dirty="0" err="1"/>
              <a:t>identified</a:t>
            </a:r>
            <a:r>
              <a:rPr lang="it-IT" dirty="0"/>
              <a:t> </a:t>
            </a:r>
            <a:r>
              <a:rPr lang="it-IT" b="1" dirty="0"/>
              <a:t>on the </a:t>
            </a:r>
            <a:r>
              <a:rPr lang="it-IT" b="1" dirty="0" err="1"/>
              <a:t>basis</a:t>
            </a:r>
            <a:r>
              <a:rPr lang="it-IT" b="1" dirty="0"/>
              <a:t> of the </a:t>
            </a:r>
            <a:r>
              <a:rPr lang="it-IT" b="1" dirty="0" err="1"/>
              <a:t>price</a:t>
            </a:r>
            <a:r>
              <a:rPr lang="it-IT" b="1" dirty="0"/>
              <a:t> or </a:t>
            </a:r>
            <a:r>
              <a:rPr lang="it-IT" b="1" dirty="0" err="1"/>
              <a:t>cost</a:t>
            </a:r>
            <a:r>
              <a:rPr lang="it-IT" dirty="0"/>
              <a:t>, 	</a:t>
            </a:r>
            <a:r>
              <a:rPr lang="it-IT" dirty="0" err="1"/>
              <a:t>using</a:t>
            </a:r>
            <a:r>
              <a:rPr lang="it-IT" dirty="0"/>
              <a:t> a </a:t>
            </a:r>
            <a:r>
              <a:rPr lang="it-IT" dirty="0" err="1"/>
              <a:t>cost-effectiveness</a:t>
            </a:r>
            <a:r>
              <a:rPr lang="it-IT" dirty="0"/>
              <a:t> </a:t>
            </a:r>
            <a:r>
              <a:rPr lang="it-IT" dirty="0" err="1"/>
              <a:t>approach</a:t>
            </a:r>
            <a:r>
              <a:rPr lang="it-IT" dirty="0"/>
              <a:t>, </a:t>
            </a:r>
            <a:r>
              <a:rPr lang="it-IT" b="1" dirty="0" err="1"/>
              <a:t>such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 </a:t>
            </a:r>
            <a:r>
              <a:rPr lang="it-IT" b="1" dirty="0" err="1"/>
              <a:t>lifecycle</a:t>
            </a:r>
            <a:r>
              <a:rPr lang="it-IT" b="1" dirty="0"/>
              <a:t> 	</a:t>
            </a:r>
            <a:r>
              <a:rPr lang="it-IT" b="1" dirty="0" err="1"/>
              <a:t>cost</a:t>
            </a:r>
            <a:r>
              <a:rPr lang="it-IT" dirty="0"/>
              <a:t>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4916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4. </a:t>
            </a:r>
            <a:r>
              <a:rPr lang="it-IT" dirty="0" err="1"/>
              <a:t>Stimulating</a:t>
            </a:r>
            <a:r>
              <a:rPr lang="it-IT" dirty="0"/>
              <a:t> Green Public </a:t>
            </a:r>
            <a:r>
              <a:rPr lang="it-IT" dirty="0" err="1"/>
              <a:t>Procurement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Art. 68 PPD, para 1, </a:t>
            </a:r>
            <a:r>
              <a:rPr lang="it-IT" dirty="0" err="1"/>
              <a:t>lett</a:t>
            </a:r>
            <a:r>
              <a:rPr lang="it-IT" dirty="0"/>
              <a:t>. B: </a:t>
            </a:r>
            <a:r>
              <a:rPr lang="it-IT" b="1" dirty="0"/>
              <a:t>end life </a:t>
            </a:r>
            <a:r>
              <a:rPr lang="it-IT" b="1" dirty="0" err="1"/>
              <a:t>costs</a:t>
            </a:r>
            <a:r>
              <a:rPr lang="it-IT" b="1" dirty="0"/>
              <a:t> </a:t>
            </a:r>
            <a:r>
              <a:rPr lang="it-IT" b="1" dirty="0" err="1"/>
              <a:t>belong</a:t>
            </a:r>
            <a:r>
              <a:rPr lang="it-IT" b="1" dirty="0"/>
              <a:t> to the ‘</a:t>
            </a:r>
            <a:r>
              <a:rPr lang="it-IT" b="1" dirty="0" err="1"/>
              <a:t>lifecycle</a:t>
            </a:r>
            <a:r>
              <a:rPr lang="it-IT" b="1" dirty="0"/>
              <a:t> </a:t>
            </a:r>
            <a:r>
              <a:rPr lang="it-IT" b="1" dirty="0" err="1"/>
              <a:t>costing</a:t>
            </a:r>
            <a:r>
              <a:rPr lang="it-IT" b="1" dirty="0"/>
              <a:t>’</a:t>
            </a:r>
            <a:r>
              <a:rPr lang="it-IT" dirty="0"/>
              <a:t>: </a:t>
            </a:r>
            <a:r>
              <a:rPr lang="it-IT" dirty="0" err="1"/>
              <a:t>comprises</a:t>
            </a:r>
            <a:r>
              <a:rPr lang="it-IT" dirty="0"/>
              <a:t> ‘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pollution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 by </a:t>
            </a:r>
            <a:r>
              <a:rPr lang="it-IT" dirty="0" err="1"/>
              <a:t>extraction</a:t>
            </a:r>
            <a:r>
              <a:rPr lang="it-IT" dirty="0"/>
              <a:t> of the </a:t>
            </a:r>
            <a:r>
              <a:rPr lang="it-IT" dirty="0" err="1"/>
              <a:t>raw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in the </a:t>
            </a:r>
            <a:r>
              <a:rPr lang="it-IT" dirty="0" err="1"/>
              <a:t>product</a:t>
            </a:r>
            <a:r>
              <a:rPr lang="it-IT" dirty="0"/>
              <a:t>’</a:t>
            </a:r>
          </a:p>
          <a:p>
            <a:endParaRPr lang="it-IT" dirty="0"/>
          </a:p>
          <a:p>
            <a:pPr lvl="1"/>
            <a:r>
              <a:rPr lang="it-IT" sz="2200" dirty="0"/>
              <a:t>&gt; </a:t>
            </a:r>
            <a:r>
              <a:rPr lang="it-IT" sz="2200" dirty="0" err="1"/>
              <a:t>It</a:t>
            </a:r>
            <a:r>
              <a:rPr lang="it-IT" sz="2200" dirty="0"/>
              <a:t>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now</a:t>
            </a:r>
            <a:r>
              <a:rPr lang="it-IT" sz="2200" dirty="0"/>
              <a:t> </a:t>
            </a:r>
            <a:r>
              <a:rPr lang="it-IT" sz="2200" dirty="0" err="1"/>
              <a:t>possible</a:t>
            </a:r>
            <a:r>
              <a:rPr lang="it-IT" sz="2200" dirty="0"/>
              <a:t> to </a:t>
            </a:r>
            <a:r>
              <a:rPr lang="it-IT" sz="2200" b="1" dirty="0"/>
              <a:t>take </a:t>
            </a:r>
            <a:r>
              <a:rPr lang="it-IT" sz="2200" b="1" dirty="0" err="1"/>
              <a:t>all</a:t>
            </a:r>
            <a:r>
              <a:rPr lang="it-IT" sz="2200" b="1" dirty="0"/>
              <a:t> </a:t>
            </a:r>
            <a:r>
              <a:rPr lang="it-IT" sz="2200" b="1" dirty="0" err="1"/>
              <a:t>enviromental</a:t>
            </a:r>
            <a:r>
              <a:rPr lang="it-IT" sz="2200" b="1" dirty="0"/>
              <a:t> </a:t>
            </a:r>
            <a:r>
              <a:rPr lang="it-IT" sz="2200" b="1" dirty="0" err="1"/>
              <a:t>costs</a:t>
            </a:r>
            <a:r>
              <a:rPr lang="it-IT" sz="2200" b="1" dirty="0"/>
              <a:t> of </a:t>
            </a:r>
            <a:r>
              <a:rPr lang="it-IT" sz="2200" b="1" dirty="0" err="1"/>
              <a:t>products</a:t>
            </a:r>
            <a:r>
              <a:rPr lang="it-IT" sz="2200" b="1" dirty="0"/>
              <a:t> or </a:t>
            </a:r>
            <a:r>
              <a:rPr lang="it-IT" sz="2200" b="1" dirty="0" err="1"/>
              <a:t>services</a:t>
            </a:r>
            <a:r>
              <a:rPr lang="it-IT" sz="2200" b="1" dirty="0"/>
              <a:t> </a:t>
            </a:r>
            <a:r>
              <a:rPr lang="it-IT" sz="2200" b="1" dirty="0" err="1"/>
              <a:t>into</a:t>
            </a:r>
            <a:r>
              <a:rPr lang="it-IT" sz="2200" b="1" dirty="0"/>
              <a:t> account </a:t>
            </a:r>
            <a:r>
              <a:rPr lang="it-IT" sz="2200" b="1" dirty="0" err="1"/>
              <a:t>when</a:t>
            </a:r>
            <a:r>
              <a:rPr lang="it-IT" sz="2200" b="1" dirty="0"/>
              <a:t> </a:t>
            </a:r>
            <a:r>
              <a:rPr lang="it-IT" sz="2200" b="1" dirty="0" err="1"/>
              <a:t>awarding</a:t>
            </a:r>
            <a:r>
              <a:rPr lang="it-IT" sz="2200" b="1" dirty="0"/>
              <a:t> a </a:t>
            </a:r>
            <a:r>
              <a:rPr lang="it-IT" sz="2200" b="1" dirty="0" err="1"/>
              <a:t>contract</a:t>
            </a:r>
            <a:r>
              <a:rPr lang="it-IT" sz="2200" dirty="0"/>
              <a:t>, </a:t>
            </a:r>
            <a:r>
              <a:rPr lang="it-IT" sz="2200" dirty="0" err="1"/>
              <a:t>including</a:t>
            </a:r>
            <a:r>
              <a:rPr lang="it-IT" sz="2200" dirty="0"/>
              <a:t> (</a:t>
            </a:r>
            <a:r>
              <a:rPr lang="it-IT" sz="2200" dirty="0" err="1"/>
              <a:t>raw</a:t>
            </a:r>
            <a:r>
              <a:rPr lang="it-IT" sz="2200" dirty="0"/>
              <a:t>) </a:t>
            </a:r>
            <a:r>
              <a:rPr lang="it-IT" sz="2200" dirty="0" err="1"/>
              <a:t>material</a:t>
            </a:r>
            <a:r>
              <a:rPr lang="it-IT" sz="2200" dirty="0"/>
              <a:t> </a:t>
            </a:r>
            <a:r>
              <a:rPr lang="it-IT" sz="2200" dirty="0" err="1"/>
              <a:t>efficiency</a:t>
            </a:r>
            <a:r>
              <a:rPr lang="it-IT" sz="2200" dirty="0"/>
              <a:t> and use of </a:t>
            </a:r>
            <a:r>
              <a:rPr lang="it-IT" sz="2200" dirty="0" err="1"/>
              <a:t>secondary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endParaRPr lang="it-IT" sz="2200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78315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X.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Remarks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5065114"/>
          </a:xfrm>
        </p:spPr>
        <p:txBody>
          <a:bodyPr/>
          <a:lstStyle/>
          <a:p>
            <a:pPr marL="571500" indent="-457200">
              <a:buFont typeface="+mj-lt"/>
              <a:buAutoNum type="arabicPeriod"/>
            </a:pPr>
            <a:endParaRPr lang="it-IT" b="1" dirty="0"/>
          </a:p>
          <a:p>
            <a:pPr marL="571500" indent="-457200">
              <a:buFont typeface="+mj-lt"/>
              <a:buAutoNum type="arabicPeriod"/>
            </a:pPr>
            <a:r>
              <a:rPr lang="it-IT" b="1" dirty="0"/>
              <a:t>REFIT OF WASTE LAW: </a:t>
            </a:r>
            <a:r>
              <a:rPr lang="it-IT" dirty="0" err="1"/>
              <a:t>narrowing</a:t>
            </a:r>
            <a:r>
              <a:rPr lang="it-IT" dirty="0"/>
              <a:t> the </a:t>
            </a:r>
            <a:r>
              <a:rPr lang="it-IT" dirty="0" err="1"/>
              <a:t>category</a:t>
            </a:r>
            <a:r>
              <a:rPr lang="it-IT" dirty="0"/>
              <a:t> of </a:t>
            </a:r>
            <a:r>
              <a:rPr lang="it-IT" dirty="0" err="1"/>
              <a:t>waste</a:t>
            </a:r>
            <a:r>
              <a:rPr lang="it-IT" dirty="0"/>
              <a:t> and 			</a:t>
            </a:r>
            <a:r>
              <a:rPr lang="it-IT" dirty="0" err="1"/>
              <a:t>broadening</a:t>
            </a:r>
            <a:r>
              <a:rPr lang="it-IT" dirty="0"/>
              <a:t> the </a:t>
            </a:r>
            <a:r>
              <a:rPr lang="it-IT" dirty="0" err="1"/>
              <a:t>category</a:t>
            </a:r>
            <a:r>
              <a:rPr lang="it-IT" dirty="0"/>
              <a:t> of by-</a:t>
            </a:r>
            <a:r>
              <a:rPr lang="it-IT" dirty="0" err="1"/>
              <a:t>products</a:t>
            </a: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114300" indent="0">
              <a:buNone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r>
              <a:rPr lang="it-IT" b="1" dirty="0"/>
              <a:t>REFIT OF THE ECODESIGN DIRECTIVE </a:t>
            </a:r>
            <a:r>
              <a:rPr lang="it-IT" dirty="0"/>
              <a:t>(</a:t>
            </a:r>
            <a:r>
              <a:rPr lang="it-IT" dirty="0" err="1"/>
              <a:t>Avoiding</a:t>
            </a:r>
            <a:r>
              <a:rPr lang="it-IT" dirty="0"/>
              <a:t> </a:t>
            </a:r>
            <a:r>
              <a:rPr lang="it-IT" dirty="0" err="1"/>
              <a:t>programmed</a:t>
            </a:r>
            <a:r>
              <a:rPr lang="it-IT" dirty="0"/>
              <a:t> </a:t>
            </a:r>
            <a:r>
              <a:rPr lang="it-IT" dirty="0" err="1"/>
              <a:t>obsolescence</a:t>
            </a:r>
            <a:r>
              <a:rPr lang="it-IT" dirty="0"/>
              <a:t>; </a:t>
            </a:r>
            <a:r>
              <a:rPr lang="it-IT" dirty="0" err="1"/>
              <a:t>Priority</a:t>
            </a:r>
            <a:r>
              <a:rPr lang="it-IT" dirty="0"/>
              <a:t> of </a:t>
            </a:r>
            <a:r>
              <a:rPr lang="it-IT" dirty="0" err="1"/>
              <a:t>repair</a:t>
            </a:r>
            <a:r>
              <a:rPr lang="it-IT" dirty="0"/>
              <a:t> over </a:t>
            </a:r>
            <a:r>
              <a:rPr lang="it-IT" dirty="0" err="1"/>
              <a:t>replacement</a:t>
            </a:r>
            <a:r>
              <a:rPr lang="it-IT" dirty="0"/>
              <a:t>)</a:t>
            </a:r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  <a:p>
            <a:pPr marL="571500" indent="-457200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4790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16 March 2020 – Part 2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33609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X.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Remarks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457200">
              <a:buFont typeface="+mj-lt"/>
              <a:buAutoNum type="arabicPeriod" startAt="3"/>
            </a:pPr>
            <a:r>
              <a:rPr lang="it-IT" b="1" dirty="0"/>
              <a:t>REFIT OF THE BUILDING SECTOR LAW: The focus </a:t>
            </a:r>
            <a:r>
              <a:rPr lang="it-IT" b="1" dirty="0" err="1"/>
              <a:t>should</a:t>
            </a:r>
            <a:r>
              <a:rPr lang="it-IT" b="1" dirty="0"/>
              <a:t> </a:t>
            </a:r>
            <a:r>
              <a:rPr lang="it-IT" b="1" dirty="0" err="1"/>
              <a:t>change</a:t>
            </a:r>
            <a:r>
              <a:rPr lang="it-IT" b="1" dirty="0"/>
              <a:t> </a:t>
            </a:r>
            <a:r>
              <a:rPr lang="it-IT" dirty="0"/>
              <a:t>from the </a:t>
            </a:r>
            <a:r>
              <a:rPr lang="it-IT" dirty="0" err="1"/>
              <a:t>amount</a:t>
            </a:r>
            <a:r>
              <a:rPr lang="it-IT" dirty="0"/>
              <a:t> of </a:t>
            </a:r>
            <a:r>
              <a:rPr lang="it-IT" dirty="0" err="1"/>
              <a:t>materials</a:t>
            </a:r>
            <a:r>
              <a:rPr lang="it-IT" dirty="0"/>
              <a:t> </a:t>
            </a:r>
            <a:r>
              <a:rPr lang="it-IT" dirty="0" err="1"/>
              <a:t>which</a:t>
            </a:r>
            <a:r>
              <a:rPr lang="it-IT" dirty="0"/>
              <a:t> are </a:t>
            </a:r>
            <a:r>
              <a:rPr lang="it-IT" dirty="0" err="1"/>
              <a:t>reused</a:t>
            </a:r>
            <a:r>
              <a:rPr lang="it-IT" dirty="0"/>
              <a:t> and the </a:t>
            </a:r>
            <a:r>
              <a:rPr lang="it-IT" dirty="0" err="1"/>
              <a:t>level</a:t>
            </a:r>
            <a:r>
              <a:rPr lang="it-IT" dirty="0"/>
              <a:t> of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recycling</a:t>
            </a:r>
            <a:r>
              <a:rPr lang="it-IT" dirty="0"/>
              <a:t> and </a:t>
            </a:r>
            <a:r>
              <a:rPr lang="it-IT" dirty="0" err="1"/>
              <a:t>reuse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dirty="0"/>
              <a:t>the </a:t>
            </a:r>
            <a:r>
              <a:rPr lang="it-IT" dirty="0" err="1"/>
              <a:t>very</a:t>
            </a:r>
            <a:r>
              <a:rPr lang="it-IT" dirty="0"/>
              <a:t> first </a:t>
            </a:r>
            <a:r>
              <a:rPr lang="it-IT" dirty="0" err="1"/>
              <a:t>phase</a:t>
            </a:r>
            <a:r>
              <a:rPr lang="it-IT" dirty="0"/>
              <a:t> of the </a:t>
            </a:r>
            <a:r>
              <a:rPr lang="it-IT" dirty="0" err="1"/>
              <a:t>cycle</a:t>
            </a:r>
            <a:r>
              <a:rPr lang="it-IT" dirty="0"/>
              <a:t>: </a:t>
            </a:r>
            <a:r>
              <a:rPr lang="it-IT" b="1" dirty="0"/>
              <a:t>the design </a:t>
            </a:r>
            <a:r>
              <a:rPr lang="it-IT" dirty="0"/>
              <a:t>of the </a:t>
            </a:r>
            <a:r>
              <a:rPr lang="it-IT" dirty="0" err="1"/>
              <a:t>construction</a:t>
            </a:r>
            <a:r>
              <a:rPr lang="it-IT" dirty="0"/>
              <a:t> of </a:t>
            </a:r>
            <a:r>
              <a:rPr lang="it-IT" dirty="0" err="1"/>
              <a:t>products</a:t>
            </a:r>
            <a:r>
              <a:rPr lang="it-IT" dirty="0"/>
              <a:t> and </a:t>
            </a:r>
            <a:r>
              <a:rPr lang="it-IT" dirty="0" err="1"/>
              <a:t>buildings</a:t>
            </a:r>
            <a:endParaRPr lang="it-IT" dirty="0"/>
          </a:p>
          <a:p>
            <a:pPr marL="114300" indent="0">
              <a:buNone/>
            </a:pPr>
            <a:endParaRPr lang="it-IT" dirty="0"/>
          </a:p>
          <a:p>
            <a:pPr marL="114300" lvl="2" indent="0">
              <a:buClr>
                <a:schemeClr val="accent1"/>
              </a:buClr>
              <a:buNone/>
            </a:pPr>
            <a:r>
              <a:rPr lang="it-IT" dirty="0"/>
              <a:t>	</a:t>
            </a:r>
            <a:r>
              <a:rPr lang="it-IT" sz="2200" dirty="0"/>
              <a:t>&gt; the Energy </a:t>
            </a:r>
            <a:r>
              <a:rPr lang="it-IT" sz="2200" dirty="0" err="1"/>
              <a:t>Efficiency</a:t>
            </a:r>
            <a:r>
              <a:rPr lang="it-IT" sz="2200" dirty="0"/>
              <a:t> Directive </a:t>
            </a:r>
            <a:r>
              <a:rPr lang="it-IT" sz="2200" dirty="0" err="1"/>
              <a:t>could</a:t>
            </a:r>
            <a:r>
              <a:rPr lang="it-IT" sz="2200" dirty="0"/>
              <a:t> be </a:t>
            </a:r>
            <a:r>
              <a:rPr lang="it-IT" sz="2200" dirty="0" err="1"/>
              <a:t>broadened</a:t>
            </a:r>
            <a:r>
              <a:rPr lang="it-IT" sz="2200" dirty="0"/>
              <a:t> and 	</a:t>
            </a:r>
            <a:r>
              <a:rPr lang="it-IT" sz="2200" dirty="0" err="1"/>
              <a:t>should</a:t>
            </a:r>
            <a:r>
              <a:rPr lang="it-IT" sz="2200" dirty="0"/>
              <a:t> take </a:t>
            </a:r>
            <a:r>
              <a:rPr lang="it-IT" sz="2200" dirty="0" err="1"/>
              <a:t>into</a:t>
            </a:r>
            <a:r>
              <a:rPr lang="it-IT" sz="2200" dirty="0"/>
              <a:t> account </a:t>
            </a:r>
            <a:r>
              <a:rPr lang="it-IT" sz="2200" dirty="0" err="1"/>
              <a:t>all</a:t>
            </a:r>
            <a:r>
              <a:rPr lang="it-IT" sz="2200" dirty="0"/>
              <a:t> </a:t>
            </a:r>
            <a:r>
              <a:rPr lang="it-IT" sz="2200" dirty="0" err="1"/>
              <a:t>enviromental</a:t>
            </a:r>
            <a:r>
              <a:rPr lang="it-IT" sz="2200" dirty="0"/>
              <a:t> </a:t>
            </a:r>
            <a:r>
              <a:rPr lang="it-IT" sz="2200" dirty="0" err="1"/>
              <a:t>effects</a:t>
            </a:r>
            <a:r>
              <a:rPr lang="it-IT" sz="2200" dirty="0"/>
              <a:t> of </a:t>
            </a:r>
            <a:r>
              <a:rPr lang="it-IT" sz="2200" dirty="0" err="1"/>
              <a:t>buildings</a:t>
            </a:r>
            <a:r>
              <a:rPr lang="it-IT" sz="2200" dirty="0"/>
              <a:t> </a:t>
            </a:r>
          </a:p>
          <a:p>
            <a:pPr marL="114300" lvl="2" indent="0">
              <a:buClr>
                <a:schemeClr val="accent1"/>
              </a:buClr>
              <a:buNone/>
            </a:pPr>
            <a:endParaRPr lang="it-IT" sz="2200" dirty="0"/>
          </a:p>
          <a:p>
            <a:pPr marL="114300" lvl="2" indent="0">
              <a:buClr>
                <a:schemeClr val="accent1"/>
              </a:buClr>
              <a:buNone/>
            </a:pPr>
            <a:r>
              <a:rPr lang="it-IT" sz="2200" dirty="0"/>
              <a:t>	&gt; the Construction </a:t>
            </a:r>
            <a:r>
              <a:rPr lang="it-IT" sz="2200" dirty="0" err="1"/>
              <a:t>Products</a:t>
            </a:r>
            <a:r>
              <a:rPr lang="it-IT" sz="2200" dirty="0"/>
              <a:t> </a:t>
            </a:r>
            <a:r>
              <a:rPr lang="it-IT" sz="2200" dirty="0" err="1"/>
              <a:t>Regulation</a:t>
            </a:r>
            <a:r>
              <a:rPr lang="it-IT" sz="2200" dirty="0"/>
              <a:t>: chance to </a:t>
            </a:r>
            <a:r>
              <a:rPr lang="it-IT" sz="2200" dirty="0" err="1"/>
              <a:t>specify</a:t>
            </a:r>
            <a:r>
              <a:rPr lang="it-IT" sz="2200" dirty="0"/>
              <a:t> 	the </a:t>
            </a:r>
            <a:r>
              <a:rPr lang="it-IT" sz="2200" dirty="0" err="1"/>
              <a:t>criteria</a:t>
            </a:r>
            <a:r>
              <a:rPr lang="it-IT" sz="2200" dirty="0"/>
              <a:t> </a:t>
            </a:r>
            <a:r>
              <a:rPr lang="it-IT" sz="2200" dirty="0" err="1"/>
              <a:t>listed</a:t>
            </a:r>
            <a:r>
              <a:rPr lang="it-IT" sz="2200" dirty="0"/>
              <a:t> in </a:t>
            </a:r>
            <a:r>
              <a:rPr lang="it-IT" sz="2200" dirty="0" err="1"/>
              <a:t>Annex</a:t>
            </a:r>
            <a:r>
              <a:rPr lang="it-IT" sz="2200" dirty="0"/>
              <a:t> I, sub 7 (</a:t>
            </a:r>
            <a:r>
              <a:rPr lang="it-IT" sz="2200" dirty="0" err="1"/>
              <a:t>reuse</a:t>
            </a:r>
            <a:r>
              <a:rPr lang="it-IT" sz="2200" dirty="0"/>
              <a:t> and </a:t>
            </a:r>
          </a:p>
          <a:p>
            <a:pPr marL="114300" lvl="2" indent="0">
              <a:buClr>
                <a:schemeClr val="accent1"/>
              </a:buClr>
              <a:buNone/>
            </a:pPr>
            <a:r>
              <a:rPr lang="it-IT" sz="2200" dirty="0"/>
              <a:t>	</a:t>
            </a:r>
            <a:r>
              <a:rPr lang="it-IT" sz="2200" dirty="0" err="1"/>
              <a:t>recyclability</a:t>
            </a:r>
            <a:r>
              <a:rPr lang="it-IT" sz="2200" dirty="0"/>
              <a:t>; </a:t>
            </a:r>
            <a:r>
              <a:rPr lang="it-IT" sz="2200" dirty="0" err="1"/>
              <a:t>durability</a:t>
            </a:r>
            <a:r>
              <a:rPr lang="it-IT" sz="2200" dirty="0"/>
              <a:t>; use of </a:t>
            </a:r>
            <a:r>
              <a:rPr lang="it-IT" sz="2200" dirty="0" err="1"/>
              <a:t>enviromentally</a:t>
            </a:r>
            <a:r>
              <a:rPr lang="it-IT" sz="2200" dirty="0"/>
              <a:t> </a:t>
            </a:r>
            <a:r>
              <a:rPr lang="it-IT" sz="2200" dirty="0" err="1"/>
              <a:t>compatible</a:t>
            </a:r>
            <a:r>
              <a:rPr lang="it-IT" sz="2200" dirty="0"/>
              <a:t> 	</a:t>
            </a:r>
            <a:r>
              <a:rPr lang="it-IT" sz="2200" dirty="0" err="1"/>
              <a:t>raw</a:t>
            </a:r>
            <a:r>
              <a:rPr lang="it-IT" sz="2200" dirty="0"/>
              <a:t> and </a:t>
            </a:r>
            <a:r>
              <a:rPr lang="it-IT" sz="2200" dirty="0" err="1"/>
              <a:t>secondary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r>
              <a:rPr lang="it-IT" sz="2200" dirty="0"/>
              <a:t>) &gt; </a:t>
            </a:r>
            <a:r>
              <a:rPr lang="it-IT" sz="2200" dirty="0" err="1"/>
              <a:t>creation</a:t>
            </a:r>
            <a:r>
              <a:rPr lang="it-IT" sz="2200" dirty="0"/>
              <a:t> of a “building 	</a:t>
            </a:r>
            <a:r>
              <a:rPr lang="it-IT" sz="2200" dirty="0" err="1"/>
              <a:t>passport</a:t>
            </a:r>
            <a:r>
              <a:rPr lang="it-IT" sz="2200" dirty="0"/>
              <a:t>”)</a:t>
            </a:r>
          </a:p>
          <a:p>
            <a:pPr marL="114300" indent="0">
              <a:buNone/>
            </a:pPr>
            <a:endParaRPr lang="it-IT" dirty="0"/>
          </a:p>
          <a:p>
            <a:pPr marL="571500" indent="-457200">
              <a:buFont typeface="+mj-lt"/>
              <a:buAutoNum type="arabicPeriod" startAt="3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48111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X.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Remarks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b="1" dirty="0"/>
              <a:t>STIMULATING GREEN PUBLIC PROCUREMENT LAW:</a:t>
            </a:r>
            <a:r>
              <a:rPr lang="it-IT" dirty="0"/>
              <a:t> Art. 68 PPD, para 1, </a:t>
            </a:r>
            <a:r>
              <a:rPr lang="it-IT" dirty="0" err="1"/>
              <a:t>lett</a:t>
            </a:r>
            <a:r>
              <a:rPr lang="it-IT" dirty="0"/>
              <a:t>. B: </a:t>
            </a:r>
            <a:r>
              <a:rPr lang="it-IT" b="1" dirty="0"/>
              <a:t>end life </a:t>
            </a:r>
            <a:r>
              <a:rPr lang="it-IT" b="1" dirty="0" err="1"/>
              <a:t>costs</a:t>
            </a:r>
            <a:r>
              <a:rPr lang="it-IT" b="1" dirty="0"/>
              <a:t> </a:t>
            </a:r>
            <a:r>
              <a:rPr lang="it-IT" b="1" dirty="0" err="1"/>
              <a:t>belong</a:t>
            </a:r>
            <a:r>
              <a:rPr lang="it-IT" b="1" dirty="0"/>
              <a:t> to the ‘</a:t>
            </a:r>
            <a:r>
              <a:rPr lang="it-IT" b="1" dirty="0" err="1"/>
              <a:t>lifecycle</a:t>
            </a:r>
            <a:r>
              <a:rPr lang="it-IT" b="1" dirty="0"/>
              <a:t> </a:t>
            </a:r>
            <a:r>
              <a:rPr lang="it-IT" b="1" dirty="0" err="1"/>
              <a:t>costing</a:t>
            </a:r>
            <a:r>
              <a:rPr lang="it-IT" b="1" dirty="0"/>
              <a:t>’</a:t>
            </a:r>
            <a:r>
              <a:rPr lang="it-IT" dirty="0"/>
              <a:t>: </a:t>
            </a:r>
            <a:r>
              <a:rPr lang="it-IT" dirty="0" err="1"/>
              <a:t>comprises</a:t>
            </a:r>
            <a:r>
              <a:rPr lang="it-IT" dirty="0"/>
              <a:t> ‘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pollution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 by </a:t>
            </a:r>
            <a:r>
              <a:rPr lang="it-IT" dirty="0" err="1"/>
              <a:t>extraction</a:t>
            </a:r>
            <a:r>
              <a:rPr lang="it-IT" dirty="0"/>
              <a:t> of the </a:t>
            </a:r>
            <a:r>
              <a:rPr lang="it-IT" dirty="0" err="1"/>
              <a:t>raw</a:t>
            </a:r>
            <a:r>
              <a:rPr lang="it-IT" dirty="0"/>
              <a:t> </a:t>
            </a:r>
            <a:r>
              <a:rPr lang="it-IT" dirty="0" err="1"/>
              <a:t>materials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in the </a:t>
            </a:r>
            <a:r>
              <a:rPr lang="it-IT" dirty="0" err="1"/>
              <a:t>product</a:t>
            </a:r>
            <a:r>
              <a:rPr lang="it-IT" dirty="0"/>
              <a:t>’</a:t>
            </a:r>
          </a:p>
          <a:p>
            <a:endParaRPr lang="it-IT" dirty="0"/>
          </a:p>
          <a:p>
            <a:pPr lvl="1"/>
            <a:r>
              <a:rPr lang="it-IT" sz="2200" dirty="0"/>
              <a:t>&gt; </a:t>
            </a:r>
            <a:r>
              <a:rPr lang="it-IT" sz="2200" dirty="0" err="1"/>
              <a:t>It</a:t>
            </a:r>
            <a:r>
              <a:rPr lang="it-IT" sz="2200" dirty="0"/>
              <a:t> </a:t>
            </a:r>
            <a:r>
              <a:rPr lang="it-IT" sz="2200" dirty="0" err="1"/>
              <a:t>is</a:t>
            </a:r>
            <a:r>
              <a:rPr lang="it-IT" sz="2200" dirty="0"/>
              <a:t> </a:t>
            </a:r>
            <a:r>
              <a:rPr lang="it-IT" sz="2200" dirty="0" err="1"/>
              <a:t>now</a:t>
            </a:r>
            <a:r>
              <a:rPr lang="it-IT" sz="2200" dirty="0"/>
              <a:t> </a:t>
            </a:r>
            <a:r>
              <a:rPr lang="it-IT" sz="2200" dirty="0" err="1"/>
              <a:t>possible</a:t>
            </a:r>
            <a:r>
              <a:rPr lang="it-IT" sz="2200" dirty="0"/>
              <a:t> to </a:t>
            </a:r>
            <a:r>
              <a:rPr lang="it-IT" sz="2200" b="1" dirty="0"/>
              <a:t>take </a:t>
            </a:r>
            <a:r>
              <a:rPr lang="it-IT" sz="2200" b="1" dirty="0" err="1"/>
              <a:t>all</a:t>
            </a:r>
            <a:r>
              <a:rPr lang="it-IT" sz="2200" b="1" dirty="0"/>
              <a:t> </a:t>
            </a:r>
            <a:r>
              <a:rPr lang="it-IT" sz="2200" b="1" dirty="0" err="1"/>
              <a:t>enviromental</a:t>
            </a:r>
            <a:r>
              <a:rPr lang="it-IT" sz="2200" b="1" dirty="0"/>
              <a:t> </a:t>
            </a:r>
            <a:r>
              <a:rPr lang="it-IT" sz="2200" b="1" dirty="0" err="1"/>
              <a:t>costs</a:t>
            </a:r>
            <a:r>
              <a:rPr lang="it-IT" sz="2200" b="1" dirty="0"/>
              <a:t> of </a:t>
            </a:r>
            <a:r>
              <a:rPr lang="it-IT" sz="2200" b="1" dirty="0" err="1"/>
              <a:t>products</a:t>
            </a:r>
            <a:r>
              <a:rPr lang="it-IT" sz="2200" b="1" dirty="0"/>
              <a:t> or </a:t>
            </a:r>
            <a:r>
              <a:rPr lang="it-IT" sz="2200" b="1" dirty="0" err="1"/>
              <a:t>services</a:t>
            </a:r>
            <a:r>
              <a:rPr lang="it-IT" sz="2200" b="1" dirty="0"/>
              <a:t> </a:t>
            </a:r>
            <a:r>
              <a:rPr lang="it-IT" sz="2200" b="1" dirty="0" err="1"/>
              <a:t>into</a:t>
            </a:r>
            <a:r>
              <a:rPr lang="it-IT" sz="2200" b="1" dirty="0"/>
              <a:t> account </a:t>
            </a:r>
            <a:r>
              <a:rPr lang="it-IT" sz="2200" b="1" dirty="0" err="1"/>
              <a:t>when</a:t>
            </a:r>
            <a:r>
              <a:rPr lang="it-IT" sz="2200" b="1" dirty="0"/>
              <a:t> </a:t>
            </a:r>
            <a:r>
              <a:rPr lang="it-IT" sz="2200" b="1" dirty="0" err="1"/>
              <a:t>awarding</a:t>
            </a:r>
            <a:r>
              <a:rPr lang="it-IT" sz="2200" b="1" dirty="0"/>
              <a:t> a </a:t>
            </a:r>
            <a:r>
              <a:rPr lang="it-IT" sz="2200" b="1" dirty="0" err="1"/>
              <a:t>contract</a:t>
            </a:r>
            <a:r>
              <a:rPr lang="it-IT" sz="2200" dirty="0"/>
              <a:t>, </a:t>
            </a:r>
            <a:r>
              <a:rPr lang="it-IT" sz="2200" dirty="0" err="1"/>
              <a:t>including</a:t>
            </a:r>
            <a:r>
              <a:rPr lang="it-IT" sz="2200" dirty="0"/>
              <a:t> (</a:t>
            </a:r>
            <a:r>
              <a:rPr lang="it-IT" sz="2200" dirty="0" err="1"/>
              <a:t>raw</a:t>
            </a:r>
            <a:r>
              <a:rPr lang="it-IT" sz="2200" dirty="0"/>
              <a:t>) </a:t>
            </a:r>
            <a:r>
              <a:rPr lang="it-IT" sz="2200" dirty="0" err="1"/>
              <a:t>material</a:t>
            </a:r>
            <a:r>
              <a:rPr lang="it-IT" sz="2200" dirty="0"/>
              <a:t> </a:t>
            </a:r>
            <a:r>
              <a:rPr lang="it-IT" sz="2200" dirty="0" err="1"/>
              <a:t>efficiency</a:t>
            </a:r>
            <a:r>
              <a:rPr lang="it-IT" sz="2200" dirty="0"/>
              <a:t> and use of </a:t>
            </a:r>
            <a:r>
              <a:rPr lang="it-IT" sz="2200" dirty="0" err="1"/>
              <a:t>secondary</a:t>
            </a:r>
            <a:r>
              <a:rPr lang="it-IT" sz="2200" dirty="0"/>
              <a:t> </a:t>
            </a:r>
            <a:r>
              <a:rPr lang="it-IT" sz="2200" dirty="0" err="1"/>
              <a:t>materials</a:t>
            </a:r>
            <a:endParaRPr lang="it-IT" sz="2200" dirty="0"/>
          </a:p>
          <a:p>
            <a:pPr lvl="1"/>
            <a:endParaRPr lang="it-IT" sz="2200" dirty="0"/>
          </a:p>
          <a:p>
            <a:pPr lvl="1"/>
            <a:r>
              <a:rPr lang="it-IT" sz="2200" dirty="0"/>
              <a:t>&gt; </a:t>
            </a:r>
            <a:r>
              <a:rPr lang="it-IT" sz="2200" dirty="0" err="1"/>
              <a:t>possible</a:t>
            </a:r>
            <a:r>
              <a:rPr lang="it-IT" sz="2200" dirty="0"/>
              <a:t> to set the </a:t>
            </a:r>
            <a:r>
              <a:rPr lang="it-IT" sz="2200" dirty="0" err="1"/>
              <a:t>accent</a:t>
            </a:r>
            <a:r>
              <a:rPr lang="it-IT" sz="2200" dirty="0"/>
              <a:t> on </a:t>
            </a:r>
            <a:r>
              <a:rPr lang="it-IT" sz="2200" dirty="0" err="1"/>
              <a:t>circularity</a:t>
            </a:r>
            <a:endParaRPr lang="it-IT" sz="2200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603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2D3796-19DB-3E4B-9C97-A489134D5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European</a:t>
            </a:r>
            <a:r>
              <a:rPr lang="it-IT" dirty="0"/>
              <a:t> Green Deal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F5165-3F86-8947-9667-5E071B094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Zero </a:t>
            </a:r>
            <a:r>
              <a:rPr lang="it-IT" dirty="0" err="1"/>
              <a:t>pollution</a:t>
            </a:r>
            <a:r>
              <a:rPr lang="it-IT" dirty="0"/>
              <a:t> </a:t>
            </a:r>
            <a:r>
              <a:rPr lang="it-IT" dirty="0" err="1"/>
              <a:t>ambition</a:t>
            </a:r>
            <a:r>
              <a:rPr lang="it-IT" dirty="0"/>
              <a:t> for </a:t>
            </a:r>
            <a:r>
              <a:rPr lang="it-IT" dirty="0" err="1"/>
              <a:t>toxic</a:t>
            </a:r>
            <a:r>
              <a:rPr lang="it-IT" dirty="0"/>
              <a:t>-free </a:t>
            </a:r>
            <a:r>
              <a:rPr lang="it-IT" dirty="0" err="1"/>
              <a:t>environment</a:t>
            </a:r>
            <a:endParaRPr lang="it-IT" dirty="0"/>
          </a:p>
          <a:p>
            <a:r>
              <a:rPr lang="it-IT" dirty="0"/>
              <a:t>Green Finance and </a:t>
            </a:r>
            <a:r>
              <a:rPr lang="it-IT" dirty="0" err="1"/>
              <a:t>Investment</a:t>
            </a:r>
            <a:endParaRPr lang="it-IT" dirty="0"/>
          </a:p>
          <a:p>
            <a:r>
              <a:rPr lang="it-IT" dirty="0" err="1"/>
              <a:t>Greening</a:t>
            </a:r>
            <a:r>
              <a:rPr lang="it-IT" dirty="0"/>
              <a:t> </a:t>
            </a:r>
            <a:r>
              <a:rPr lang="it-IT" dirty="0" err="1"/>
              <a:t>national</a:t>
            </a:r>
            <a:r>
              <a:rPr lang="it-IT" dirty="0"/>
              <a:t> </a:t>
            </a:r>
            <a:r>
              <a:rPr lang="it-IT" dirty="0" err="1"/>
              <a:t>budgets</a:t>
            </a:r>
            <a:endParaRPr lang="it-IT" dirty="0"/>
          </a:p>
          <a:p>
            <a:r>
              <a:rPr lang="it-IT" dirty="0" err="1"/>
              <a:t>Mobilising</a:t>
            </a:r>
            <a:r>
              <a:rPr lang="it-IT" dirty="0"/>
              <a:t> </a:t>
            </a:r>
            <a:r>
              <a:rPr lang="it-IT" dirty="0" err="1"/>
              <a:t>research</a:t>
            </a:r>
            <a:r>
              <a:rPr lang="it-IT" dirty="0"/>
              <a:t> and </a:t>
            </a:r>
            <a:r>
              <a:rPr lang="it-IT" dirty="0" err="1"/>
              <a:t>fostering</a:t>
            </a:r>
            <a:r>
              <a:rPr lang="it-IT" dirty="0"/>
              <a:t> </a:t>
            </a:r>
            <a:r>
              <a:rPr lang="it-IT" dirty="0" err="1"/>
              <a:t>innovation</a:t>
            </a:r>
            <a:endParaRPr lang="it-IT" dirty="0"/>
          </a:p>
          <a:p>
            <a:r>
              <a:rPr lang="it-IT" dirty="0" err="1"/>
              <a:t>Activating</a:t>
            </a:r>
            <a:r>
              <a:rPr lang="it-IT" dirty="0"/>
              <a:t> </a:t>
            </a:r>
            <a:r>
              <a:rPr lang="it-IT" dirty="0" err="1"/>
              <a:t>education</a:t>
            </a:r>
            <a:r>
              <a:rPr lang="it-IT" dirty="0"/>
              <a:t> and training</a:t>
            </a:r>
          </a:p>
        </p:txBody>
      </p:sp>
    </p:spTree>
    <p:extLst>
      <p:ext uri="{BB962C8B-B14F-4D97-AF65-F5344CB8AC3E}">
        <p14:creationId xmlns:p14="http://schemas.microsoft.com/office/powerpoint/2010/main" val="577479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C5446B-4F31-484A-91B3-A67E0BA8D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European</a:t>
            </a:r>
            <a:r>
              <a:rPr lang="it-IT" dirty="0"/>
              <a:t> Green Deal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FBBEDD-ED86-A14F-BD4A-B5A48562C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EU </a:t>
            </a:r>
            <a:r>
              <a:rPr lang="it-IT" dirty="0" err="1"/>
              <a:t>as</a:t>
            </a:r>
            <a:r>
              <a:rPr lang="it-IT" dirty="0"/>
              <a:t> a Global Leader</a:t>
            </a:r>
          </a:p>
          <a:p>
            <a:r>
              <a:rPr lang="it-IT" dirty="0"/>
              <a:t>A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Climate</a:t>
            </a:r>
            <a:r>
              <a:rPr lang="it-IT" dirty="0"/>
              <a:t> </a:t>
            </a:r>
            <a:r>
              <a:rPr lang="it-IT" dirty="0" err="1"/>
              <a:t>Pact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535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Ecological</a:t>
            </a:r>
            <a:r>
              <a:rPr lang="it-IT" dirty="0"/>
              <a:t> </a:t>
            </a:r>
            <a:r>
              <a:rPr lang="it-IT" dirty="0" err="1"/>
              <a:t>Footprint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 err="1"/>
              <a:t>urgency</a:t>
            </a:r>
            <a:r>
              <a:rPr lang="it-IT" dirty="0"/>
              <a:t> of </a:t>
            </a:r>
            <a:r>
              <a:rPr lang="it-IT" dirty="0" err="1"/>
              <a:t>change</a:t>
            </a:r>
            <a:endParaRPr lang="it-IT" dirty="0"/>
          </a:p>
        </p:txBody>
      </p:sp>
      <p:pic>
        <p:nvPicPr>
          <p:cNvPr id="6" name="image6.jpeg"/>
          <p:cNvPicPr>
            <a:picLocks noGrp="1"/>
          </p:cNvPicPr>
          <p:nvPr>
            <p:ph idx="1"/>
          </p:nvPr>
        </p:nvPicPr>
        <p:blipFill>
          <a:blip r:embed="rId2" cstate="print"/>
          <a:srcRect l="7950" r="7950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80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Ecological</a:t>
            </a:r>
            <a:r>
              <a:rPr lang="it-IT" dirty="0"/>
              <a:t> </a:t>
            </a:r>
            <a:r>
              <a:rPr lang="it-IT" dirty="0" err="1"/>
              <a:t>Footprint</a:t>
            </a:r>
            <a:r>
              <a:rPr lang="it-IT" dirty="0"/>
              <a:t>: </a:t>
            </a:r>
            <a:br>
              <a:rPr lang="it-IT" dirty="0"/>
            </a:br>
            <a:r>
              <a:rPr lang="it-IT" dirty="0" err="1"/>
              <a:t>urgency</a:t>
            </a:r>
            <a:r>
              <a:rPr lang="it-IT" dirty="0"/>
              <a:t> of </a:t>
            </a:r>
            <a:r>
              <a:rPr lang="it-IT" dirty="0" err="1"/>
              <a:t>change</a:t>
            </a:r>
            <a:endParaRPr lang="it-IT" dirty="0"/>
          </a:p>
        </p:txBody>
      </p:sp>
      <p:pic>
        <p:nvPicPr>
          <p:cNvPr id="4" name="image7.jpeg"/>
          <p:cNvPicPr>
            <a:picLocks noGrp="1"/>
          </p:cNvPicPr>
          <p:nvPr>
            <p:ph idx="1"/>
          </p:nvPr>
        </p:nvPicPr>
        <p:blipFill>
          <a:blip r:embed="rId2" cstate="print"/>
          <a:srcRect l="9293" r="9293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81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16 March 2020 – Part 3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7459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za">
  <a:themeElements>
    <a:clrScheme name="Adiacenz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iacenz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z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Adiacenza.thmx</Template>
  <TotalTime>25286</TotalTime>
  <Words>2813</Words>
  <Application>Microsoft Macintosh PowerPoint</Application>
  <PresentationFormat>Presentazione su schermo (4:3)</PresentationFormat>
  <Paragraphs>286</Paragraphs>
  <Slides>41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45" baseType="lpstr">
      <vt:lpstr>Arial</vt:lpstr>
      <vt:lpstr>Calibri</vt:lpstr>
      <vt:lpstr>Cambria</vt:lpstr>
      <vt:lpstr>Adiacenza</vt:lpstr>
      <vt:lpstr>   COURSE OF ENVIRONMENTAL LAW and  INTELLECTUAL PROPERTY RIGHTS 2019/2020 16 March 2020 – Part 1  </vt:lpstr>
      <vt:lpstr>European Green Deal</vt:lpstr>
      <vt:lpstr>European Green Deal</vt:lpstr>
      <vt:lpstr>   COURSE OF ENVIRONMENTAL LAW and  INTELLECTUAL PROPERTY RIGHTS 2019/2020 16 March 2020 – Part 2  </vt:lpstr>
      <vt:lpstr>European Green Deal</vt:lpstr>
      <vt:lpstr>European Green Deal</vt:lpstr>
      <vt:lpstr>Ecological Footprint:  urgency of change</vt:lpstr>
      <vt:lpstr>Ecological Footprint:  urgency of change</vt:lpstr>
      <vt:lpstr>   COURSE OF ENVIRONMENTAL LAW and  INTELLECTUAL PROPERTY RIGHTS 2019/2020 16 March 2020 – Part 3  </vt:lpstr>
      <vt:lpstr>Agenda</vt:lpstr>
      <vt:lpstr>Transdisciplinary  legal challenges</vt:lpstr>
      <vt:lpstr>1. Refit of Waste Law</vt:lpstr>
      <vt:lpstr>1. Refit of Waste Law: three reasons</vt:lpstr>
      <vt:lpstr>1. Refit of Waste Law</vt:lpstr>
      <vt:lpstr>1. Refit of Waste Law</vt:lpstr>
      <vt:lpstr>1. Refit of Waste Law</vt:lpstr>
      <vt:lpstr>1. Refit of Waste Law</vt:lpstr>
      <vt:lpstr>1. Refit of Waste Law</vt:lpstr>
      <vt:lpstr>1. Refit of Waste Law</vt:lpstr>
      <vt:lpstr>1. Refit of Waste Law</vt:lpstr>
      <vt:lpstr>   COURSE OF ENVIRONMENTAL LAW and  INTELLECTUAL PROPERTY RIGHTS 2019/2020 16 March 2020 – Part 4  </vt:lpstr>
      <vt:lpstr>2. Regulation of Materials and Products: The Ecodesign Dir.</vt:lpstr>
      <vt:lpstr>2. Regulation of Materials and Products: The Ecodesign Dir.</vt:lpstr>
      <vt:lpstr>2. Regulation of Materials and Products: The Ecodesign Dir.</vt:lpstr>
      <vt:lpstr>   COURSE OF ENVIRONMENTAL LAW and  INTELLECTUAL PROPERTY RIGHTS 2019/2020 17 March 2020 – Part 1  </vt:lpstr>
      <vt:lpstr>2. Regulation of Materials and Products: The Ecodesign Dir.</vt:lpstr>
      <vt:lpstr>2. Regulation of Materials and Products: The Ecodesign Dir.</vt:lpstr>
      <vt:lpstr>2. Regulation of Materials and Products: The Ecodesign Dir.</vt:lpstr>
      <vt:lpstr>2. Regulation of Materials and Products: The Ecodesign Dir.</vt:lpstr>
      <vt:lpstr>   COURSE OF ENVIRONMENTAL LAW and  INTELLECTUAL PROPERTY RIGHTS 2019/2020 17 March 2020 – Part 2  </vt:lpstr>
      <vt:lpstr>3. Circular Building Materials</vt:lpstr>
      <vt:lpstr>3. Circular Building Materials</vt:lpstr>
      <vt:lpstr>3. Circular Building Materials</vt:lpstr>
      <vt:lpstr>3. Circular Building Materials</vt:lpstr>
      <vt:lpstr>3. Circular Building Materials</vt:lpstr>
      <vt:lpstr>4. Stimulating Green Public Procurement</vt:lpstr>
      <vt:lpstr>4. Stimulating Green Public Procurement</vt:lpstr>
      <vt:lpstr>4. Stimulating Green Public Procurement</vt:lpstr>
      <vt:lpstr>X. Final Remarks</vt:lpstr>
      <vt:lpstr>X. Final Remarks</vt:lpstr>
      <vt:lpstr>X. Final Remarks</vt:lpstr>
    </vt:vector>
  </TitlesOfParts>
  <Company>Università degli studi di Ferrara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Challenges of the  Circular Economy</dc:title>
  <dc:creator>Alberto De Franceschi</dc:creator>
  <cp:lastModifiedBy>De Franceschi, Alberto</cp:lastModifiedBy>
  <cp:revision>58</cp:revision>
  <dcterms:created xsi:type="dcterms:W3CDTF">2018-09-16T07:31:43Z</dcterms:created>
  <dcterms:modified xsi:type="dcterms:W3CDTF">2020-04-07T02:47:43Z</dcterms:modified>
</cp:coreProperties>
</file>