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rts/chart1.xml" ContentType="application/vnd.openxmlformats-officedocument.drawingml.chart+xml"/>
  <Override PartName="/ppt/charts/chart2.xml" ContentType="application/vnd.openxmlformats-officedocument.drawingml.chart+xml"/>
  <Override PartName="/ppt/charts/chart3.xml" ContentType="application/vnd.openxmlformats-officedocument.drawingml.chart+xml"/>
  <Override PartName="/ppt/charts/chart4.xml" ContentType="application/vnd.openxmlformats-officedocument.drawingml.chart+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50" r:id="rId1"/>
  </p:sldMasterIdLst>
  <p:notesMasterIdLst>
    <p:notesMasterId r:id="rId42"/>
  </p:notesMasterIdLst>
  <p:handoutMasterIdLst>
    <p:handoutMasterId r:id="rId43"/>
  </p:handoutMasterIdLst>
  <p:sldIdLst>
    <p:sldId id="256" r:id="rId2"/>
    <p:sldId id="310" r:id="rId3"/>
    <p:sldId id="257" r:id="rId4"/>
    <p:sldId id="284" r:id="rId5"/>
    <p:sldId id="259" r:id="rId6"/>
    <p:sldId id="260" r:id="rId7"/>
    <p:sldId id="261" r:id="rId8"/>
    <p:sldId id="262" r:id="rId9"/>
    <p:sldId id="285" r:id="rId10"/>
    <p:sldId id="263" r:id="rId11"/>
    <p:sldId id="274" r:id="rId12"/>
    <p:sldId id="290" r:id="rId13"/>
    <p:sldId id="288" r:id="rId14"/>
    <p:sldId id="289" r:id="rId15"/>
    <p:sldId id="292" r:id="rId16"/>
    <p:sldId id="293" r:id="rId17"/>
    <p:sldId id="294" r:id="rId18"/>
    <p:sldId id="283" r:id="rId19"/>
    <p:sldId id="264" r:id="rId20"/>
    <p:sldId id="265" r:id="rId21"/>
    <p:sldId id="266" r:id="rId22"/>
    <p:sldId id="267" r:id="rId23"/>
    <p:sldId id="300" r:id="rId24"/>
    <p:sldId id="295" r:id="rId25"/>
    <p:sldId id="296" r:id="rId26"/>
    <p:sldId id="297" r:id="rId27"/>
    <p:sldId id="270" r:id="rId28"/>
    <p:sldId id="299" r:id="rId29"/>
    <p:sldId id="273" r:id="rId30"/>
    <p:sldId id="301" r:id="rId31"/>
    <p:sldId id="275" r:id="rId32"/>
    <p:sldId id="302" r:id="rId33"/>
    <p:sldId id="303" r:id="rId34"/>
    <p:sldId id="304" r:id="rId35"/>
    <p:sldId id="305" r:id="rId36"/>
    <p:sldId id="306" r:id="rId37"/>
    <p:sldId id="308" r:id="rId38"/>
    <p:sldId id="307" r:id="rId39"/>
    <p:sldId id="309" r:id="rId40"/>
    <p:sldId id="280" r:id="rId41"/>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rnWhat="handouts4" frameSlides="1"/>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Stile medio 2 - Colore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10"/>
    <p:restoredTop sz="94648"/>
  </p:normalViewPr>
  <p:slideViewPr>
    <p:cSldViewPr snapToGrid="0" snapToObjects="1">
      <p:cViewPr varScale="1">
        <p:scale>
          <a:sx n="107" d="100"/>
          <a:sy n="107" d="100"/>
        </p:scale>
        <p:origin x="1760" y="16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notesMaster" Target="notesMasters/notesMaster1.xml"/><Relationship Id="rId47"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handoutMaster" Target="handoutMasters/handoutMaster1.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heme" Target="theme/theme1.xml"/><Relationship Id="rId20" Type="http://schemas.openxmlformats.org/officeDocument/2006/relationships/slide" Target="slides/slide19.xml"/><Relationship Id="rId41" Type="http://schemas.openxmlformats.org/officeDocument/2006/relationships/slide" Target="slides/slide40.xml"/></Relationships>
</file>

<file path=ppt/charts/_rels/chart1.xml.rels><?xml version="1.0" encoding="UTF-8" standalone="yes"?>
<Relationships xmlns="http://schemas.openxmlformats.org/package/2006/relationships"><Relationship Id="rId1" Type="http://schemas.openxmlformats.org/officeDocument/2006/relationships/oleObject" Target="Macintosh%20HD:Users:francesconicolli:Documents:Lavoro:universita:paper_determinants_env_policy:paper_policy2014:graphs.xlsx" TargetMode="External"/></Relationships>
</file>

<file path=ppt/charts/_rels/chart2.xml.rels><?xml version="1.0" encoding="UTF-8" standalone="yes"?>
<Relationships xmlns="http://schemas.openxmlformats.org/package/2006/relationships"><Relationship Id="rId1" Type="http://schemas.openxmlformats.org/officeDocument/2006/relationships/oleObject" Target="Macintosh%20HD:Users:francesconicolli:Documents:Lavoro:universita:paper_determinants_env_policy:paper_policy2014:graphs.xlsx" TargetMode="External"/></Relationships>
</file>

<file path=ppt/charts/_rels/chart3.xml.rels><?xml version="1.0" encoding="UTF-8" standalone="yes"?>
<Relationships xmlns="http://schemas.openxmlformats.org/package/2006/relationships"><Relationship Id="rId1" Type="http://schemas.openxmlformats.org/officeDocument/2006/relationships/oleObject" Target="Macintosh%20HD:Users:francesconicolli:Documents:Lavoro:universita:paper_determinants_env_policy:paper_policy2014:graphs.xlsx" TargetMode="External"/></Relationships>
</file>

<file path=ppt/charts/_rels/chart4.xml.rels><?xml version="1.0" encoding="UTF-8" standalone="yes"?>
<Relationships xmlns="http://schemas.openxmlformats.org/package/2006/relationships"><Relationship Id="rId1" Type="http://schemas.openxmlformats.org/officeDocument/2006/relationships/oleObject" Target="Macintosh%20HD:Users:francesconicolli:Documents:Lavoro:universita:paper_determinants_env_policy:paper_policy2014:graphs.xlsx" TargetMode="Externa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plotArea>
      <c:layout>
        <c:manualLayout>
          <c:layoutTarget val="inner"/>
          <c:xMode val="edge"/>
          <c:yMode val="edge"/>
          <c:x val="9.4297898566295196E-2"/>
          <c:y val="6.1128564367341598E-2"/>
          <c:w val="0.85485019958074304"/>
          <c:h val="0.70893341475175697"/>
        </c:manualLayout>
      </c:layout>
      <c:lineChart>
        <c:grouping val="standard"/>
        <c:varyColors val="0"/>
        <c:ser>
          <c:idx val="0"/>
          <c:order val="0"/>
          <c:tx>
            <c:strRef>
              <c:f>graphs!$C$2</c:f>
              <c:strCache>
                <c:ptCount val="1"/>
                <c:pt idx="0">
                  <c:v>France</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graphs!$C$3:$C$30</c:f>
              <c:numCache>
                <c:formatCode>General</c:formatCode>
                <c:ptCount val="28"/>
                <c:pt idx="0">
                  <c:v>-1.97571E-2</c:v>
                </c:pt>
                <c:pt idx="1">
                  <c:v>-1.97571E-2</c:v>
                </c:pt>
                <c:pt idx="2">
                  <c:v>-1.97571E-2</c:v>
                </c:pt>
                <c:pt idx="3">
                  <c:v>-1.97571E-2</c:v>
                </c:pt>
                <c:pt idx="4">
                  <c:v>-1.97571E-2</c:v>
                </c:pt>
                <c:pt idx="5">
                  <c:v>-1.5324000000000001E-2</c:v>
                </c:pt>
                <c:pt idx="6">
                  <c:v>-1.6578200000000001E-2</c:v>
                </c:pt>
                <c:pt idx="7">
                  <c:v>-1.7931900000000001E-2</c:v>
                </c:pt>
                <c:pt idx="8">
                  <c:v>-1.8369199999999999E-2</c:v>
                </c:pt>
                <c:pt idx="9">
                  <c:v>-1.8592899999999999E-2</c:v>
                </c:pt>
                <c:pt idx="10">
                  <c:v>-1.85595E-2</c:v>
                </c:pt>
                <c:pt idx="11">
                  <c:v>-1.8669999999999999E-2</c:v>
                </c:pt>
                <c:pt idx="12">
                  <c:v>-1.8712300000000001E-2</c:v>
                </c:pt>
                <c:pt idx="13">
                  <c:v>-1.89976E-2</c:v>
                </c:pt>
                <c:pt idx="14">
                  <c:v>-1.9048800000000001E-2</c:v>
                </c:pt>
                <c:pt idx="15">
                  <c:v>-1.9062300000000001E-2</c:v>
                </c:pt>
                <c:pt idx="16">
                  <c:v>0.11277429999999999</c:v>
                </c:pt>
                <c:pt idx="17">
                  <c:v>0.1125208</c:v>
                </c:pt>
                <c:pt idx="18">
                  <c:v>0.1126529</c:v>
                </c:pt>
                <c:pt idx="19">
                  <c:v>0.1138407</c:v>
                </c:pt>
                <c:pt idx="20">
                  <c:v>0.2801766</c:v>
                </c:pt>
                <c:pt idx="21">
                  <c:v>0.87015350000000002</c:v>
                </c:pt>
                <c:pt idx="22">
                  <c:v>0.8713765</c:v>
                </c:pt>
                <c:pt idx="23">
                  <c:v>0.87091019999999997</c:v>
                </c:pt>
                <c:pt idx="24">
                  <c:v>0.87144440000000001</c:v>
                </c:pt>
                <c:pt idx="25">
                  <c:v>0.87270720000000002</c:v>
                </c:pt>
                <c:pt idx="26">
                  <c:v>0.8737355</c:v>
                </c:pt>
                <c:pt idx="27">
                  <c:v>0.87685020000000002</c:v>
                </c:pt>
              </c:numCache>
            </c:numRef>
          </c:val>
          <c:smooth val="0"/>
          <c:extLst>
            <c:ext xmlns:c16="http://schemas.microsoft.com/office/drawing/2014/chart" uri="{C3380CC4-5D6E-409C-BE32-E72D297353CC}">
              <c16:uniqueId val="{00000000-2125-4F8F-A3B3-10A262275E49}"/>
            </c:ext>
          </c:extLst>
        </c:ser>
        <c:ser>
          <c:idx val="1"/>
          <c:order val="1"/>
          <c:tx>
            <c:strRef>
              <c:f>graphs!$D$2</c:f>
              <c:strCache>
                <c:ptCount val="1"/>
                <c:pt idx="0">
                  <c:v>Germany</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graphs!$D$3:$D$30</c:f>
              <c:numCache>
                <c:formatCode>General</c:formatCode>
                <c:ptCount val="28"/>
                <c:pt idx="0">
                  <c:v>-0.32947169999999998</c:v>
                </c:pt>
                <c:pt idx="1">
                  <c:v>-0.32904630000000001</c:v>
                </c:pt>
                <c:pt idx="2">
                  <c:v>-0.32437070000000001</c:v>
                </c:pt>
                <c:pt idx="3">
                  <c:v>-0.33244289999999999</c:v>
                </c:pt>
                <c:pt idx="4">
                  <c:v>-0.32980369999999998</c:v>
                </c:pt>
                <c:pt idx="5">
                  <c:v>-0.19011510000000001</c:v>
                </c:pt>
                <c:pt idx="6">
                  <c:v>-0.19286239999999999</c:v>
                </c:pt>
                <c:pt idx="7">
                  <c:v>-0.19104969999999999</c:v>
                </c:pt>
                <c:pt idx="8">
                  <c:v>-0.1907046</c:v>
                </c:pt>
                <c:pt idx="9">
                  <c:v>-0.19087999999999999</c:v>
                </c:pt>
                <c:pt idx="10">
                  <c:v>-0.18970980000000001</c:v>
                </c:pt>
                <c:pt idx="11">
                  <c:v>-3.0971499999999999E-2</c:v>
                </c:pt>
                <c:pt idx="12">
                  <c:v>-3.23074E-2</c:v>
                </c:pt>
                <c:pt idx="13">
                  <c:v>-3.2673099999999997E-2</c:v>
                </c:pt>
                <c:pt idx="14">
                  <c:v>-3.5950299999999998E-2</c:v>
                </c:pt>
                <c:pt idx="15">
                  <c:v>-3.6163099999999997E-2</c:v>
                </c:pt>
                <c:pt idx="16">
                  <c:v>0.22062770000000001</c:v>
                </c:pt>
                <c:pt idx="17">
                  <c:v>0.2189912</c:v>
                </c:pt>
                <c:pt idx="18">
                  <c:v>0.2188735</c:v>
                </c:pt>
                <c:pt idx="19">
                  <c:v>0.39539780000000002</c:v>
                </c:pt>
                <c:pt idx="20">
                  <c:v>0.56148030000000004</c:v>
                </c:pt>
                <c:pt idx="21">
                  <c:v>1.1305120000000011</c:v>
                </c:pt>
                <c:pt idx="22">
                  <c:v>1.130063</c:v>
                </c:pt>
                <c:pt idx="23">
                  <c:v>1.128922</c:v>
                </c:pt>
                <c:pt idx="24">
                  <c:v>1.170366</c:v>
                </c:pt>
                <c:pt idx="25">
                  <c:v>1.172331</c:v>
                </c:pt>
                <c:pt idx="26">
                  <c:v>1.1721100000000011</c:v>
                </c:pt>
                <c:pt idx="27">
                  <c:v>1.172228</c:v>
                </c:pt>
              </c:numCache>
            </c:numRef>
          </c:val>
          <c:smooth val="0"/>
          <c:extLst>
            <c:ext xmlns:c16="http://schemas.microsoft.com/office/drawing/2014/chart" uri="{C3380CC4-5D6E-409C-BE32-E72D297353CC}">
              <c16:uniqueId val="{00000001-2125-4F8F-A3B3-10A262275E49}"/>
            </c:ext>
          </c:extLst>
        </c:ser>
        <c:ser>
          <c:idx val="2"/>
          <c:order val="2"/>
          <c:tx>
            <c:strRef>
              <c:f>graphs!$E$2</c:f>
              <c:strCache>
                <c:ptCount val="1"/>
                <c:pt idx="0">
                  <c:v>Italy</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graphs!$E$3:$E$30</c:f>
              <c:numCache>
                <c:formatCode>General</c:formatCode>
                <c:ptCount val="28"/>
                <c:pt idx="0">
                  <c:v>-0.33245010000000003</c:v>
                </c:pt>
                <c:pt idx="1">
                  <c:v>-0.32751859999999999</c:v>
                </c:pt>
                <c:pt idx="2">
                  <c:v>-0.1923676</c:v>
                </c:pt>
                <c:pt idx="3">
                  <c:v>-0.188496</c:v>
                </c:pt>
                <c:pt idx="4">
                  <c:v>-0.17946039999999999</c:v>
                </c:pt>
                <c:pt idx="5">
                  <c:v>-0.1928262</c:v>
                </c:pt>
                <c:pt idx="6">
                  <c:v>-0.18987029999999999</c:v>
                </c:pt>
                <c:pt idx="7">
                  <c:v>-0.1905731</c:v>
                </c:pt>
                <c:pt idx="8">
                  <c:v>-0.18778329999999999</c:v>
                </c:pt>
                <c:pt idx="9">
                  <c:v>-0.19002430000000001</c:v>
                </c:pt>
                <c:pt idx="10">
                  <c:v>-0.18899630000000001</c:v>
                </c:pt>
                <c:pt idx="11">
                  <c:v>-0.1910038</c:v>
                </c:pt>
                <c:pt idx="12">
                  <c:v>-2.6821999999999999E-2</c:v>
                </c:pt>
                <c:pt idx="13">
                  <c:v>-2.7692499999999998E-2</c:v>
                </c:pt>
                <c:pt idx="14">
                  <c:v>-2.7086300000000001E-2</c:v>
                </c:pt>
                <c:pt idx="15">
                  <c:v>-2.5145600000000001E-2</c:v>
                </c:pt>
                <c:pt idx="16">
                  <c:v>-2.5618499999999999E-2</c:v>
                </c:pt>
                <c:pt idx="17">
                  <c:v>-2.6189400000000002E-2</c:v>
                </c:pt>
                <c:pt idx="18">
                  <c:v>0.13966490000000001</c:v>
                </c:pt>
                <c:pt idx="19">
                  <c:v>0.56246689999999999</c:v>
                </c:pt>
                <c:pt idx="20">
                  <c:v>0.56152899999999994</c:v>
                </c:pt>
                <c:pt idx="21">
                  <c:v>1.1337010000000001</c:v>
                </c:pt>
                <c:pt idx="22">
                  <c:v>1.0965929999999999</c:v>
                </c:pt>
                <c:pt idx="23">
                  <c:v>1.0960350000000001</c:v>
                </c:pt>
                <c:pt idx="24">
                  <c:v>1.095756</c:v>
                </c:pt>
                <c:pt idx="25">
                  <c:v>1.1247170000000011</c:v>
                </c:pt>
                <c:pt idx="26">
                  <c:v>1.122571</c:v>
                </c:pt>
                <c:pt idx="27">
                  <c:v>1.1248180000000001</c:v>
                </c:pt>
              </c:numCache>
            </c:numRef>
          </c:val>
          <c:smooth val="0"/>
          <c:extLst>
            <c:ext xmlns:c16="http://schemas.microsoft.com/office/drawing/2014/chart" uri="{C3380CC4-5D6E-409C-BE32-E72D297353CC}">
              <c16:uniqueId val="{00000002-2125-4F8F-A3B3-10A262275E49}"/>
            </c:ext>
          </c:extLst>
        </c:ser>
        <c:ser>
          <c:idx val="3"/>
          <c:order val="3"/>
          <c:tx>
            <c:strRef>
              <c:f>graphs!$F$2</c:f>
              <c:strCache>
                <c:ptCount val="1"/>
                <c:pt idx="0">
                  <c:v>Japan</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graphs!$F$3:$F$30</c:f>
              <c:numCache>
                <c:formatCode>General</c:formatCode>
                <c:ptCount val="28"/>
                <c:pt idx="0">
                  <c:v>-0.33305829999999997</c:v>
                </c:pt>
                <c:pt idx="1">
                  <c:v>-0.33323140000000001</c:v>
                </c:pt>
                <c:pt idx="2">
                  <c:v>-0.33308549999999998</c:v>
                </c:pt>
                <c:pt idx="3">
                  <c:v>-0.3336036</c:v>
                </c:pt>
                <c:pt idx="4">
                  <c:v>-0.33403729999999998</c:v>
                </c:pt>
                <c:pt idx="5">
                  <c:v>-0.33446910000000002</c:v>
                </c:pt>
                <c:pt idx="6">
                  <c:v>-0.3346018</c:v>
                </c:pt>
                <c:pt idx="7">
                  <c:v>-0.33501150000000002</c:v>
                </c:pt>
                <c:pt idx="8">
                  <c:v>-0.33471919999999999</c:v>
                </c:pt>
                <c:pt idx="9">
                  <c:v>-0.33535609999999999</c:v>
                </c:pt>
                <c:pt idx="10">
                  <c:v>-0.33539659999999999</c:v>
                </c:pt>
                <c:pt idx="11">
                  <c:v>-0.3354935</c:v>
                </c:pt>
                <c:pt idx="12">
                  <c:v>-0.33561469999999999</c:v>
                </c:pt>
                <c:pt idx="13">
                  <c:v>-0.15773490000000001</c:v>
                </c:pt>
                <c:pt idx="14">
                  <c:v>-1.7411699999999999E-2</c:v>
                </c:pt>
                <c:pt idx="15">
                  <c:v>0.1084241</c:v>
                </c:pt>
                <c:pt idx="16">
                  <c:v>0.1084504</c:v>
                </c:pt>
                <c:pt idx="17">
                  <c:v>0.10841679999999999</c:v>
                </c:pt>
                <c:pt idx="18">
                  <c:v>0.108653</c:v>
                </c:pt>
                <c:pt idx="19">
                  <c:v>0.1088098</c:v>
                </c:pt>
                <c:pt idx="20">
                  <c:v>0.36511080000000001</c:v>
                </c:pt>
                <c:pt idx="21">
                  <c:v>0.53109490000000004</c:v>
                </c:pt>
                <c:pt idx="22">
                  <c:v>0.59659989999999996</c:v>
                </c:pt>
                <c:pt idx="23">
                  <c:v>0.59591340000000004</c:v>
                </c:pt>
                <c:pt idx="24">
                  <c:v>0.60043610000000003</c:v>
                </c:pt>
                <c:pt idx="25">
                  <c:v>0.60030159999999999</c:v>
                </c:pt>
                <c:pt idx="26">
                  <c:v>0.60075029999999996</c:v>
                </c:pt>
                <c:pt idx="27">
                  <c:v>0.60774590000000095</c:v>
                </c:pt>
              </c:numCache>
            </c:numRef>
          </c:val>
          <c:smooth val="0"/>
          <c:extLst>
            <c:ext xmlns:c16="http://schemas.microsoft.com/office/drawing/2014/chart" uri="{C3380CC4-5D6E-409C-BE32-E72D297353CC}">
              <c16:uniqueId val="{00000003-2125-4F8F-A3B3-10A262275E49}"/>
            </c:ext>
          </c:extLst>
        </c:ser>
        <c:ser>
          <c:idx val="4"/>
          <c:order val="4"/>
          <c:tx>
            <c:strRef>
              <c:f>graphs!$G$2</c:f>
              <c:strCache>
                <c:ptCount val="1"/>
                <c:pt idx="0">
                  <c:v>United States</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graphs!$G$3:$G$30</c:f>
              <c:numCache>
                <c:formatCode>General</c:formatCode>
                <c:ptCount val="28"/>
                <c:pt idx="0">
                  <c:v>0.12842980000000001</c:v>
                </c:pt>
                <c:pt idx="1">
                  <c:v>0.12714990000000001</c:v>
                </c:pt>
                <c:pt idx="2">
                  <c:v>0.1220239</c:v>
                </c:pt>
                <c:pt idx="3">
                  <c:v>0.1208432</c:v>
                </c:pt>
                <c:pt idx="4">
                  <c:v>0.1201797</c:v>
                </c:pt>
                <c:pt idx="5">
                  <c:v>0.1199177</c:v>
                </c:pt>
                <c:pt idx="6">
                  <c:v>0.119252</c:v>
                </c:pt>
                <c:pt idx="7">
                  <c:v>0.1190611</c:v>
                </c:pt>
                <c:pt idx="8">
                  <c:v>0.11869689999999999</c:v>
                </c:pt>
                <c:pt idx="9">
                  <c:v>0.118533</c:v>
                </c:pt>
                <c:pt idx="10">
                  <c:v>0.1184321</c:v>
                </c:pt>
                <c:pt idx="11">
                  <c:v>0.1187202</c:v>
                </c:pt>
                <c:pt idx="12">
                  <c:v>0.1184849</c:v>
                </c:pt>
                <c:pt idx="13">
                  <c:v>0.37414340000000001</c:v>
                </c:pt>
                <c:pt idx="14">
                  <c:v>0.37484060000000002</c:v>
                </c:pt>
                <c:pt idx="15">
                  <c:v>0.37513849999999999</c:v>
                </c:pt>
                <c:pt idx="16">
                  <c:v>0.37460549999999998</c:v>
                </c:pt>
                <c:pt idx="17">
                  <c:v>0.3744961</c:v>
                </c:pt>
                <c:pt idx="18">
                  <c:v>0.37474970000000002</c:v>
                </c:pt>
                <c:pt idx="19">
                  <c:v>0.37477700000000003</c:v>
                </c:pt>
                <c:pt idx="20">
                  <c:v>0.37443749999999998</c:v>
                </c:pt>
                <c:pt idx="21">
                  <c:v>0.54130149999999999</c:v>
                </c:pt>
                <c:pt idx="22">
                  <c:v>0.54315899999999995</c:v>
                </c:pt>
                <c:pt idx="23">
                  <c:v>0.54472600000000004</c:v>
                </c:pt>
                <c:pt idx="24">
                  <c:v>0.55159689999999995</c:v>
                </c:pt>
                <c:pt idx="25">
                  <c:v>0.55359760000000002</c:v>
                </c:pt>
                <c:pt idx="26">
                  <c:v>0.55333319999999997</c:v>
                </c:pt>
                <c:pt idx="27">
                  <c:v>0.55476440000000005</c:v>
                </c:pt>
              </c:numCache>
            </c:numRef>
          </c:val>
          <c:smooth val="0"/>
          <c:extLst>
            <c:ext xmlns:c16="http://schemas.microsoft.com/office/drawing/2014/chart" uri="{C3380CC4-5D6E-409C-BE32-E72D297353CC}">
              <c16:uniqueId val="{00000004-2125-4F8F-A3B3-10A262275E49}"/>
            </c:ext>
          </c:extLst>
        </c:ser>
        <c:ser>
          <c:idx val="5"/>
          <c:order val="5"/>
          <c:tx>
            <c:strRef>
              <c:f>graphs!$H$2</c:f>
              <c:strCache>
                <c:ptCount val="1"/>
                <c:pt idx="0">
                  <c:v>All Countries</c:v>
                </c:pt>
              </c:strCache>
            </c:strRef>
          </c:tx>
          <c:spPr>
            <a:ln w="28575" cmpd="sng">
              <a:solidFill>
                <a:schemeClr val="tx1"/>
              </a:solidFill>
            </a:ln>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graphs!$H$3:$H$30</c:f>
              <c:numCache>
                <c:formatCode>General</c:formatCode>
                <c:ptCount val="28"/>
                <c:pt idx="0">
                  <c:v>-0.235961942857143</c:v>
                </c:pt>
                <c:pt idx="1">
                  <c:v>-0.221664325</c:v>
                </c:pt>
                <c:pt idx="2">
                  <c:v>-0.23209678928571401</c:v>
                </c:pt>
                <c:pt idx="3">
                  <c:v>-0.23820247857142901</c:v>
                </c:pt>
                <c:pt idx="4">
                  <c:v>-0.23050858214285699</c:v>
                </c:pt>
                <c:pt idx="5">
                  <c:v>-0.23216982142857101</c:v>
                </c:pt>
                <c:pt idx="6">
                  <c:v>-0.24221005714285701</c:v>
                </c:pt>
                <c:pt idx="7">
                  <c:v>-0.24871762857142901</c:v>
                </c:pt>
                <c:pt idx="8">
                  <c:v>-0.236651857142857</c:v>
                </c:pt>
                <c:pt idx="9">
                  <c:v>-0.23679314642857099</c:v>
                </c:pt>
                <c:pt idx="10">
                  <c:v>-0.21414868214285701</c:v>
                </c:pt>
                <c:pt idx="11">
                  <c:v>-0.17165468571428599</c:v>
                </c:pt>
                <c:pt idx="12">
                  <c:v>-0.13607089642857101</c:v>
                </c:pt>
                <c:pt idx="13">
                  <c:v>-9.3319632142857101E-2</c:v>
                </c:pt>
                <c:pt idx="14">
                  <c:v>-4.9589657142857103E-2</c:v>
                </c:pt>
                <c:pt idx="15">
                  <c:v>-9.6246785714285792E-3</c:v>
                </c:pt>
                <c:pt idx="16">
                  <c:v>1.12982535714286E-2</c:v>
                </c:pt>
                <c:pt idx="17">
                  <c:v>9.8742999999999997E-2</c:v>
                </c:pt>
                <c:pt idx="18">
                  <c:v>9.5210764285714206E-2</c:v>
                </c:pt>
                <c:pt idx="19">
                  <c:v>0.17512837857142899</c:v>
                </c:pt>
                <c:pt idx="20">
                  <c:v>0.22489766071428599</c:v>
                </c:pt>
                <c:pt idx="21">
                  <c:v>0.64825474285714302</c:v>
                </c:pt>
                <c:pt idx="22">
                  <c:v>0.69436683571428504</c:v>
                </c:pt>
                <c:pt idx="23">
                  <c:v>0.78030012142857097</c:v>
                </c:pt>
                <c:pt idx="24">
                  <c:v>0.786056325</c:v>
                </c:pt>
                <c:pt idx="25">
                  <c:v>0.791949853571429</c:v>
                </c:pt>
                <c:pt idx="26">
                  <c:v>0.89890333571428604</c:v>
                </c:pt>
                <c:pt idx="27">
                  <c:v>1.0272296964285701</c:v>
                </c:pt>
              </c:numCache>
            </c:numRef>
          </c:val>
          <c:smooth val="0"/>
          <c:extLst>
            <c:ext xmlns:c16="http://schemas.microsoft.com/office/drawing/2014/chart" uri="{C3380CC4-5D6E-409C-BE32-E72D297353CC}">
              <c16:uniqueId val="{00000005-2125-4F8F-A3B3-10A262275E49}"/>
            </c:ext>
          </c:extLst>
        </c:ser>
        <c:dLbls>
          <c:showLegendKey val="0"/>
          <c:showVal val="0"/>
          <c:showCatName val="0"/>
          <c:showSerName val="0"/>
          <c:showPercent val="0"/>
          <c:showBubbleSize val="0"/>
        </c:dLbls>
        <c:smooth val="0"/>
        <c:axId val="2126006360"/>
        <c:axId val="2126009496"/>
      </c:lineChart>
      <c:catAx>
        <c:axId val="2126006360"/>
        <c:scaling>
          <c:orientation val="minMax"/>
        </c:scaling>
        <c:delete val="0"/>
        <c:axPos val="b"/>
        <c:numFmt formatCode="General" sourceLinked="1"/>
        <c:majorTickMark val="out"/>
        <c:minorTickMark val="none"/>
        <c:tickLblPos val="low"/>
        <c:crossAx val="2126009496"/>
        <c:crosses val="autoZero"/>
        <c:auto val="1"/>
        <c:lblAlgn val="ctr"/>
        <c:lblOffset val="100"/>
        <c:tickLblSkip val="5"/>
        <c:noMultiLvlLbl val="0"/>
      </c:catAx>
      <c:valAx>
        <c:axId val="2126009496"/>
        <c:scaling>
          <c:orientation val="minMax"/>
          <c:max val="1.5"/>
          <c:min val="-0.5"/>
        </c:scaling>
        <c:delete val="0"/>
        <c:axPos val="l"/>
        <c:majorGridlines/>
        <c:numFmt formatCode="General" sourceLinked="1"/>
        <c:majorTickMark val="out"/>
        <c:minorTickMark val="none"/>
        <c:tickLblPos val="nextTo"/>
        <c:crossAx val="2126006360"/>
        <c:crosses val="autoZero"/>
        <c:crossBetween val="between"/>
        <c:majorUnit val="0.5"/>
      </c:valAx>
    </c:plotArea>
    <c:legend>
      <c:legendPos val="b"/>
      <c:layout>
        <c:manualLayout>
          <c:xMode val="edge"/>
          <c:yMode val="edge"/>
          <c:x val="2.5059850737236999E-2"/>
          <c:y val="0.82053674739208704"/>
          <c:w val="0.923357606646101"/>
          <c:h val="0.17946324603414099"/>
        </c:manualLayout>
      </c:layout>
      <c:overlay val="0"/>
    </c:legend>
    <c:plotVisOnly val="1"/>
    <c:dispBlanksAs val="gap"/>
    <c:showDLblsOverMax val="0"/>
  </c:chart>
  <c:spPr>
    <a:ln>
      <a:noFill/>
    </a:ln>
  </c:spPr>
  <c:txPr>
    <a:bodyPr/>
    <a:lstStyle/>
    <a:p>
      <a:pPr>
        <a:defRPr sz="1300">
          <a:latin typeface="+mj-lt"/>
        </a:defRPr>
      </a:pPr>
      <a:endParaRPr lang="it-IT"/>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plotArea>
      <c:layout>
        <c:manualLayout>
          <c:layoutTarget val="inner"/>
          <c:xMode val="edge"/>
          <c:yMode val="edge"/>
          <c:x val="9.4297898566295196E-2"/>
          <c:y val="6.1128564367341598E-2"/>
          <c:w val="0.85485019958074304"/>
          <c:h val="0.70912851209286198"/>
        </c:manualLayout>
      </c:layout>
      <c:lineChart>
        <c:grouping val="standard"/>
        <c:varyColors val="0"/>
        <c:ser>
          <c:idx val="0"/>
          <c:order val="0"/>
          <c:tx>
            <c:strRef>
              <c:f>graphs!$L$2</c:f>
              <c:strCache>
                <c:ptCount val="1"/>
                <c:pt idx="0">
                  <c:v>Denmark</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graphs!$L$3:$L$30</c:f>
              <c:numCache>
                <c:formatCode>General</c:formatCode>
                <c:ptCount val="28"/>
                <c:pt idx="0">
                  <c:v>-6.1129500000000003E-2</c:v>
                </c:pt>
                <c:pt idx="1">
                  <c:v>2.1524999999999999E-2</c:v>
                </c:pt>
                <c:pt idx="2">
                  <c:v>3.7739000000000002E-3</c:v>
                </c:pt>
                <c:pt idx="3">
                  <c:v>-5.2849999999999998E-3</c:v>
                </c:pt>
                <c:pt idx="4">
                  <c:v>-5.641E-4</c:v>
                </c:pt>
                <c:pt idx="5">
                  <c:v>-8.3929999999999996E-4</c:v>
                </c:pt>
                <c:pt idx="6">
                  <c:v>2.2602500000000001E-2</c:v>
                </c:pt>
                <c:pt idx="7">
                  <c:v>1.2399200000000001E-2</c:v>
                </c:pt>
                <c:pt idx="8">
                  <c:v>5.79309E-2</c:v>
                </c:pt>
                <c:pt idx="9">
                  <c:v>0.1033362</c:v>
                </c:pt>
                <c:pt idx="10">
                  <c:v>6.9283600000000001E-2</c:v>
                </c:pt>
                <c:pt idx="11">
                  <c:v>0.2049425</c:v>
                </c:pt>
                <c:pt idx="12">
                  <c:v>0.2228696</c:v>
                </c:pt>
                <c:pt idx="13">
                  <c:v>0.40900629999999999</c:v>
                </c:pt>
                <c:pt idx="14">
                  <c:v>0.36746430000000002</c:v>
                </c:pt>
                <c:pt idx="15">
                  <c:v>0.34863169999999999</c:v>
                </c:pt>
                <c:pt idx="16">
                  <c:v>0.29939830000000001</c:v>
                </c:pt>
                <c:pt idx="17">
                  <c:v>0.53262940000000003</c:v>
                </c:pt>
                <c:pt idx="18">
                  <c:v>0.58641429999999894</c:v>
                </c:pt>
                <c:pt idx="19">
                  <c:v>0.54776369999999996</c:v>
                </c:pt>
                <c:pt idx="20">
                  <c:v>0.53291049999999995</c:v>
                </c:pt>
                <c:pt idx="21">
                  <c:v>1.129165</c:v>
                </c:pt>
                <c:pt idx="22">
                  <c:v>0.98219120000000004</c:v>
                </c:pt>
                <c:pt idx="23">
                  <c:v>2.6534650000000002</c:v>
                </c:pt>
                <c:pt idx="24">
                  <c:v>2.8249569999999991</c:v>
                </c:pt>
                <c:pt idx="25">
                  <c:v>2.867893</c:v>
                </c:pt>
                <c:pt idx="26">
                  <c:v>2.8882489999999961</c:v>
                </c:pt>
                <c:pt idx="27">
                  <c:v>2.9901529999999981</c:v>
                </c:pt>
              </c:numCache>
            </c:numRef>
          </c:val>
          <c:smooth val="0"/>
          <c:extLst>
            <c:ext xmlns:c16="http://schemas.microsoft.com/office/drawing/2014/chart" uri="{C3380CC4-5D6E-409C-BE32-E72D297353CC}">
              <c16:uniqueId val="{00000000-F1DE-4FA1-82C3-6ADCFF93D00B}"/>
            </c:ext>
          </c:extLst>
        </c:ser>
        <c:ser>
          <c:idx val="1"/>
          <c:order val="1"/>
          <c:tx>
            <c:strRef>
              <c:f>graphs!$M$2</c:f>
              <c:strCache>
                <c:ptCount val="1"/>
                <c:pt idx="0">
                  <c:v>Mexico</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graphs!$M$3:$M$30</c:f>
              <c:numCache>
                <c:formatCode>General</c:formatCode>
                <c:ptCount val="28"/>
                <c:pt idx="0">
                  <c:v>-0.3380764</c:v>
                </c:pt>
                <c:pt idx="1">
                  <c:v>-0.3380764</c:v>
                </c:pt>
                <c:pt idx="2">
                  <c:v>-0.3380764</c:v>
                </c:pt>
                <c:pt idx="3">
                  <c:v>-0.3380764</c:v>
                </c:pt>
                <c:pt idx="4">
                  <c:v>-0.3380764</c:v>
                </c:pt>
                <c:pt idx="5">
                  <c:v>-0.3380764</c:v>
                </c:pt>
                <c:pt idx="6">
                  <c:v>-0.3380764</c:v>
                </c:pt>
                <c:pt idx="7">
                  <c:v>-0.3380764</c:v>
                </c:pt>
                <c:pt idx="8">
                  <c:v>-0.3380764</c:v>
                </c:pt>
                <c:pt idx="9">
                  <c:v>-0.3380764</c:v>
                </c:pt>
                <c:pt idx="10">
                  <c:v>-0.3380764</c:v>
                </c:pt>
                <c:pt idx="11">
                  <c:v>-0.3380764</c:v>
                </c:pt>
                <c:pt idx="12">
                  <c:v>-0.3380764</c:v>
                </c:pt>
                <c:pt idx="13">
                  <c:v>-0.3380764</c:v>
                </c:pt>
                <c:pt idx="14">
                  <c:v>-0.3380764</c:v>
                </c:pt>
                <c:pt idx="15">
                  <c:v>-0.3380764</c:v>
                </c:pt>
                <c:pt idx="16">
                  <c:v>-0.3380764</c:v>
                </c:pt>
                <c:pt idx="17">
                  <c:v>-0.3380764</c:v>
                </c:pt>
                <c:pt idx="18">
                  <c:v>-0.3380764</c:v>
                </c:pt>
                <c:pt idx="19">
                  <c:v>-0.3380764</c:v>
                </c:pt>
                <c:pt idx="20">
                  <c:v>-0.3380764</c:v>
                </c:pt>
                <c:pt idx="21">
                  <c:v>-0.3380764</c:v>
                </c:pt>
                <c:pt idx="22">
                  <c:v>-8.2305199999999995E-2</c:v>
                </c:pt>
                <c:pt idx="23">
                  <c:v>-8.2305199999999995E-2</c:v>
                </c:pt>
                <c:pt idx="24">
                  <c:v>-8.2305199999999995E-2</c:v>
                </c:pt>
                <c:pt idx="25">
                  <c:v>-8.2305199999999995E-2</c:v>
                </c:pt>
                <c:pt idx="26">
                  <c:v>5.8223200000000003E-2</c:v>
                </c:pt>
                <c:pt idx="27">
                  <c:v>5.8223200000000003E-2</c:v>
                </c:pt>
              </c:numCache>
            </c:numRef>
          </c:val>
          <c:smooth val="0"/>
          <c:extLst>
            <c:ext xmlns:c16="http://schemas.microsoft.com/office/drawing/2014/chart" uri="{C3380CC4-5D6E-409C-BE32-E72D297353CC}">
              <c16:uniqueId val="{00000001-F1DE-4FA1-82C3-6ADCFF93D00B}"/>
            </c:ext>
          </c:extLst>
        </c:ser>
        <c:ser>
          <c:idx val="2"/>
          <c:order val="2"/>
          <c:tx>
            <c:strRef>
              <c:f>graphs!$N$2</c:f>
              <c:strCache>
                <c:ptCount val="1"/>
                <c:pt idx="0">
                  <c:v>Poland</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graphs!$N$3:$N$30</c:f>
              <c:numCache>
                <c:formatCode>General</c:formatCode>
                <c:ptCount val="28"/>
                <c:pt idx="0">
                  <c:v>-0.3380764</c:v>
                </c:pt>
                <c:pt idx="1">
                  <c:v>-0.3380764</c:v>
                </c:pt>
                <c:pt idx="2">
                  <c:v>-0.3380764</c:v>
                </c:pt>
                <c:pt idx="3">
                  <c:v>-0.3380764</c:v>
                </c:pt>
                <c:pt idx="4">
                  <c:v>-0.3380764</c:v>
                </c:pt>
                <c:pt idx="5">
                  <c:v>-0.3380764</c:v>
                </c:pt>
                <c:pt idx="6">
                  <c:v>-0.3380764</c:v>
                </c:pt>
                <c:pt idx="7">
                  <c:v>-0.3380764</c:v>
                </c:pt>
                <c:pt idx="8">
                  <c:v>-0.3380764</c:v>
                </c:pt>
                <c:pt idx="9">
                  <c:v>-0.3380764</c:v>
                </c:pt>
                <c:pt idx="10">
                  <c:v>-0.3380764</c:v>
                </c:pt>
                <c:pt idx="11">
                  <c:v>-0.3380764</c:v>
                </c:pt>
                <c:pt idx="12">
                  <c:v>-0.3380764</c:v>
                </c:pt>
                <c:pt idx="13">
                  <c:v>-0.3380764</c:v>
                </c:pt>
                <c:pt idx="14">
                  <c:v>-0.3380764</c:v>
                </c:pt>
                <c:pt idx="15">
                  <c:v>-0.3380764</c:v>
                </c:pt>
                <c:pt idx="16">
                  <c:v>-0.3380764</c:v>
                </c:pt>
                <c:pt idx="17">
                  <c:v>-0.3380764</c:v>
                </c:pt>
                <c:pt idx="18">
                  <c:v>-0.3380764</c:v>
                </c:pt>
                <c:pt idx="19">
                  <c:v>-0.3380764</c:v>
                </c:pt>
                <c:pt idx="20">
                  <c:v>-0.17178350000000001</c:v>
                </c:pt>
                <c:pt idx="21">
                  <c:v>-4.5948999999999997E-2</c:v>
                </c:pt>
                <c:pt idx="22">
                  <c:v>-4.5948999999999997E-2</c:v>
                </c:pt>
                <c:pt idx="23">
                  <c:v>-4.5948999999999997E-2</c:v>
                </c:pt>
                <c:pt idx="24">
                  <c:v>-4.5948999999999997E-2</c:v>
                </c:pt>
                <c:pt idx="25">
                  <c:v>-4.5948999999999997E-2</c:v>
                </c:pt>
                <c:pt idx="26">
                  <c:v>-4.5948999999999997E-2</c:v>
                </c:pt>
                <c:pt idx="27">
                  <c:v>-4.5948999999999997E-2</c:v>
                </c:pt>
              </c:numCache>
            </c:numRef>
          </c:val>
          <c:smooth val="0"/>
          <c:extLst>
            <c:ext xmlns:c16="http://schemas.microsoft.com/office/drawing/2014/chart" uri="{C3380CC4-5D6E-409C-BE32-E72D297353CC}">
              <c16:uniqueId val="{00000002-F1DE-4FA1-82C3-6ADCFF93D00B}"/>
            </c:ext>
          </c:extLst>
        </c:ser>
        <c:ser>
          <c:idx val="3"/>
          <c:order val="3"/>
          <c:tx>
            <c:strRef>
              <c:f>graphs!$O$2</c:f>
              <c:strCache>
                <c:ptCount val="1"/>
                <c:pt idx="0">
                  <c:v>Portugal</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graphs!$O$3:$O$30</c:f>
              <c:numCache>
                <c:formatCode>General</c:formatCode>
                <c:ptCount val="28"/>
                <c:pt idx="0">
                  <c:v>-0.32527309999999998</c:v>
                </c:pt>
                <c:pt idx="1">
                  <c:v>-0.32568190000000002</c:v>
                </c:pt>
                <c:pt idx="2">
                  <c:v>-0.32076719999999997</c:v>
                </c:pt>
                <c:pt idx="3">
                  <c:v>-0.31588509999999997</c:v>
                </c:pt>
                <c:pt idx="4">
                  <c:v>-0.30670700000000001</c:v>
                </c:pt>
                <c:pt idx="5">
                  <c:v>-0.30748120000000001</c:v>
                </c:pt>
                <c:pt idx="6">
                  <c:v>-0.31241140000000001</c:v>
                </c:pt>
                <c:pt idx="7">
                  <c:v>-0.31792700000000002</c:v>
                </c:pt>
                <c:pt idx="8">
                  <c:v>-0.15198320000000001</c:v>
                </c:pt>
                <c:pt idx="9">
                  <c:v>-0.1443499</c:v>
                </c:pt>
                <c:pt idx="10">
                  <c:v>-0.15595800000000001</c:v>
                </c:pt>
                <c:pt idx="11">
                  <c:v>-0.15640009999999999</c:v>
                </c:pt>
                <c:pt idx="12">
                  <c:v>-0.15212229999999999</c:v>
                </c:pt>
                <c:pt idx="13">
                  <c:v>-0.15823400000000001</c:v>
                </c:pt>
                <c:pt idx="14">
                  <c:v>-0.16517009999999999</c:v>
                </c:pt>
                <c:pt idx="15">
                  <c:v>-2.4847899999999999E-2</c:v>
                </c:pt>
                <c:pt idx="16">
                  <c:v>-2.05726E-2</c:v>
                </c:pt>
                <c:pt idx="17">
                  <c:v>-2.4798899999999999E-2</c:v>
                </c:pt>
                <c:pt idx="18">
                  <c:v>-2.0137499999999999E-2</c:v>
                </c:pt>
                <c:pt idx="19">
                  <c:v>0.16777259999999999</c:v>
                </c:pt>
                <c:pt idx="20">
                  <c:v>0.16399759999999999</c:v>
                </c:pt>
                <c:pt idx="21">
                  <c:v>0.78490459999999995</c:v>
                </c:pt>
                <c:pt idx="22">
                  <c:v>0.79014680000000004</c:v>
                </c:pt>
                <c:pt idx="23">
                  <c:v>0.78385020000000005</c:v>
                </c:pt>
                <c:pt idx="24">
                  <c:v>0.78952610000000001</c:v>
                </c:pt>
                <c:pt idx="25">
                  <c:v>0.81753810000000005</c:v>
                </c:pt>
                <c:pt idx="26">
                  <c:v>0.8165964</c:v>
                </c:pt>
                <c:pt idx="27">
                  <c:v>0.81881550000000003</c:v>
                </c:pt>
              </c:numCache>
            </c:numRef>
          </c:val>
          <c:smooth val="0"/>
          <c:extLst>
            <c:ext xmlns:c16="http://schemas.microsoft.com/office/drawing/2014/chart" uri="{C3380CC4-5D6E-409C-BE32-E72D297353CC}">
              <c16:uniqueId val="{00000003-F1DE-4FA1-82C3-6ADCFF93D00B}"/>
            </c:ext>
          </c:extLst>
        </c:ser>
        <c:ser>
          <c:idx val="4"/>
          <c:order val="4"/>
          <c:tx>
            <c:strRef>
              <c:f>graphs!$P$2</c:f>
              <c:strCache>
                <c:ptCount val="1"/>
                <c:pt idx="0">
                  <c:v>Sweden</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graphs!$P$3:$P$30</c:f>
              <c:numCache>
                <c:formatCode>General</c:formatCode>
                <c:ptCount val="28"/>
                <c:pt idx="0">
                  <c:v>2.2870600000000001E-2</c:v>
                </c:pt>
                <c:pt idx="1">
                  <c:v>0.1216716</c:v>
                </c:pt>
                <c:pt idx="2">
                  <c:v>0.1030055</c:v>
                </c:pt>
                <c:pt idx="3">
                  <c:v>-1.46296E-2</c:v>
                </c:pt>
                <c:pt idx="4">
                  <c:v>-3.4709799999999999E-2</c:v>
                </c:pt>
                <c:pt idx="5">
                  <c:v>-0.1315307</c:v>
                </c:pt>
                <c:pt idx="6">
                  <c:v>-0.1958107</c:v>
                </c:pt>
                <c:pt idx="7">
                  <c:v>-0.23379320000000001</c:v>
                </c:pt>
                <c:pt idx="8">
                  <c:v>-0.22253870000000001</c:v>
                </c:pt>
                <c:pt idx="9">
                  <c:v>-0.22301889999999999</c:v>
                </c:pt>
                <c:pt idx="10">
                  <c:v>-0.24278340000000001</c:v>
                </c:pt>
                <c:pt idx="11">
                  <c:v>-0.27624320000000002</c:v>
                </c:pt>
                <c:pt idx="12">
                  <c:v>-0.18944659999999999</c:v>
                </c:pt>
                <c:pt idx="13">
                  <c:v>-0.26499499999999998</c:v>
                </c:pt>
                <c:pt idx="14">
                  <c:v>-7.3344300000000001E-2</c:v>
                </c:pt>
                <c:pt idx="15">
                  <c:v>-9.3752699999999994E-2</c:v>
                </c:pt>
                <c:pt idx="16">
                  <c:v>-0.1178999</c:v>
                </c:pt>
                <c:pt idx="17">
                  <c:v>0.1497097</c:v>
                </c:pt>
                <c:pt idx="18">
                  <c:v>0.1825252</c:v>
                </c:pt>
                <c:pt idx="19">
                  <c:v>0.18053949999999999</c:v>
                </c:pt>
                <c:pt idx="20">
                  <c:v>0.41101959999999998</c:v>
                </c:pt>
                <c:pt idx="21">
                  <c:v>0.99051329999999904</c:v>
                </c:pt>
                <c:pt idx="22">
                  <c:v>1.6026400000000001</c:v>
                </c:pt>
                <c:pt idx="23">
                  <c:v>1.5783640000000001</c:v>
                </c:pt>
                <c:pt idx="24">
                  <c:v>1.706391</c:v>
                </c:pt>
                <c:pt idx="25">
                  <c:v>1.7916069999999999</c:v>
                </c:pt>
                <c:pt idx="26">
                  <c:v>2.072299999999998</c:v>
                </c:pt>
                <c:pt idx="27">
                  <c:v>2.0490919999999999</c:v>
                </c:pt>
              </c:numCache>
            </c:numRef>
          </c:val>
          <c:smooth val="0"/>
          <c:extLst>
            <c:ext xmlns:c16="http://schemas.microsoft.com/office/drawing/2014/chart" uri="{C3380CC4-5D6E-409C-BE32-E72D297353CC}">
              <c16:uniqueId val="{00000004-F1DE-4FA1-82C3-6ADCFF93D00B}"/>
            </c:ext>
          </c:extLst>
        </c:ser>
        <c:ser>
          <c:idx val="5"/>
          <c:order val="5"/>
          <c:tx>
            <c:strRef>
              <c:f>graphs!$Q$2</c:f>
              <c:strCache>
                <c:ptCount val="1"/>
                <c:pt idx="0">
                  <c:v>All Countries</c:v>
                </c:pt>
              </c:strCache>
            </c:strRef>
          </c:tx>
          <c:spPr>
            <a:ln w="28575" cmpd="sng">
              <a:solidFill>
                <a:schemeClr val="tx1"/>
              </a:solidFill>
            </a:ln>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graphs!$Q$3:$Q$30</c:f>
              <c:numCache>
                <c:formatCode>General</c:formatCode>
                <c:ptCount val="28"/>
                <c:pt idx="0">
                  <c:v>-0.235961942857143</c:v>
                </c:pt>
                <c:pt idx="1">
                  <c:v>-0.221664325</c:v>
                </c:pt>
                <c:pt idx="2">
                  <c:v>-0.23209678928571401</c:v>
                </c:pt>
                <c:pt idx="3">
                  <c:v>-0.23820247857142901</c:v>
                </c:pt>
                <c:pt idx="4">
                  <c:v>-0.23050858214285699</c:v>
                </c:pt>
                <c:pt idx="5">
                  <c:v>-0.23216982142857101</c:v>
                </c:pt>
                <c:pt idx="6">
                  <c:v>-0.24221005714285701</c:v>
                </c:pt>
                <c:pt idx="7">
                  <c:v>-0.24871762857142901</c:v>
                </c:pt>
                <c:pt idx="8">
                  <c:v>-0.236651857142857</c:v>
                </c:pt>
                <c:pt idx="9">
                  <c:v>-0.23679314642857099</c:v>
                </c:pt>
                <c:pt idx="10">
                  <c:v>-0.21414868214285701</c:v>
                </c:pt>
                <c:pt idx="11">
                  <c:v>-0.17165468571428599</c:v>
                </c:pt>
                <c:pt idx="12">
                  <c:v>-0.13607089642857101</c:v>
                </c:pt>
                <c:pt idx="13">
                  <c:v>-9.3319632142857101E-2</c:v>
                </c:pt>
                <c:pt idx="14">
                  <c:v>-4.9589657142857103E-2</c:v>
                </c:pt>
                <c:pt idx="15">
                  <c:v>-9.6246785714285792E-3</c:v>
                </c:pt>
                <c:pt idx="16">
                  <c:v>1.12982535714286E-2</c:v>
                </c:pt>
                <c:pt idx="17">
                  <c:v>9.8742999999999997E-2</c:v>
                </c:pt>
                <c:pt idx="18">
                  <c:v>9.5210764285714206E-2</c:v>
                </c:pt>
                <c:pt idx="19">
                  <c:v>0.17512837857142899</c:v>
                </c:pt>
                <c:pt idx="20">
                  <c:v>0.22489766071428599</c:v>
                </c:pt>
                <c:pt idx="21">
                  <c:v>0.64825474285714302</c:v>
                </c:pt>
                <c:pt idx="22">
                  <c:v>0.69436683571428504</c:v>
                </c:pt>
                <c:pt idx="23">
                  <c:v>0.78030012142857097</c:v>
                </c:pt>
                <c:pt idx="24">
                  <c:v>0.786056325</c:v>
                </c:pt>
                <c:pt idx="25">
                  <c:v>0.791949853571429</c:v>
                </c:pt>
                <c:pt idx="26">
                  <c:v>0.89890333571428604</c:v>
                </c:pt>
                <c:pt idx="27">
                  <c:v>1.0272296964285701</c:v>
                </c:pt>
              </c:numCache>
            </c:numRef>
          </c:val>
          <c:smooth val="0"/>
          <c:extLst>
            <c:ext xmlns:c16="http://schemas.microsoft.com/office/drawing/2014/chart" uri="{C3380CC4-5D6E-409C-BE32-E72D297353CC}">
              <c16:uniqueId val="{00000005-F1DE-4FA1-82C3-6ADCFF93D00B}"/>
            </c:ext>
          </c:extLst>
        </c:ser>
        <c:dLbls>
          <c:showLegendKey val="0"/>
          <c:showVal val="0"/>
          <c:showCatName val="0"/>
          <c:showSerName val="0"/>
          <c:showPercent val="0"/>
          <c:showBubbleSize val="0"/>
        </c:dLbls>
        <c:smooth val="0"/>
        <c:axId val="2126085352"/>
        <c:axId val="2126088488"/>
      </c:lineChart>
      <c:catAx>
        <c:axId val="2126085352"/>
        <c:scaling>
          <c:orientation val="minMax"/>
        </c:scaling>
        <c:delete val="0"/>
        <c:axPos val="b"/>
        <c:numFmt formatCode="General" sourceLinked="1"/>
        <c:majorTickMark val="out"/>
        <c:minorTickMark val="none"/>
        <c:tickLblPos val="low"/>
        <c:crossAx val="2126088488"/>
        <c:crosses val="autoZero"/>
        <c:auto val="1"/>
        <c:lblAlgn val="ctr"/>
        <c:lblOffset val="100"/>
        <c:tickLblSkip val="5"/>
        <c:noMultiLvlLbl val="0"/>
      </c:catAx>
      <c:valAx>
        <c:axId val="2126088488"/>
        <c:scaling>
          <c:orientation val="minMax"/>
          <c:max val="3"/>
          <c:min val="-0.5"/>
        </c:scaling>
        <c:delete val="0"/>
        <c:axPos val="l"/>
        <c:majorGridlines/>
        <c:numFmt formatCode="General" sourceLinked="1"/>
        <c:majorTickMark val="out"/>
        <c:minorTickMark val="none"/>
        <c:tickLblPos val="nextTo"/>
        <c:crossAx val="2126085352"/>
        <c:crosses val="autoZero"/>
        <c:crossBetween val="between"/>
        <c:majorUnit val="0.5"/>
      </c:valAx>
    </c:plotArea>
    <c:legend>
      <c:legendPos val="b"/>
      <c:layout>
        <c:manualLayout>
          <c:xMode val="edge"/>
          <c:yMode val="edge"/>
          <c:x val="2.5059762776821599E-2"/>
          <c:y val="0.84018412339497694"/>
          <c:w val="0.923357606646101"/>
          <c:h val="0.159815876605023"/>
        </c:manualLayout>
      </c:layout>
      <c:overlay val="0"/>
    </c:legend>
    <c:plotVisOnly val="1"/>
    <c:dispBlanksAs val="gap"/>
    <c:showDLblsOverMax val="0"/>
  </c:chart>
  <c:spPr>
    <a:ln>
      <a:noFill/>
    </a:ln>
  </c:spPr>
  <c:txPr>
    <a:bodyPr/>
    <a:lstStyle/>
    <a:p>
      <a:pPr>
        <a:defRPr sz="1300">
          <a:latin typeface="+mj-lt"/>
        </a:defRPr>
      </a:pPr>
      <a:endParaRPr lang="it-IT"/>
    </a:p>
  </c:txPr>
  <c:externalData r:id="rId1">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plotArea>
      <c:layout>
        <c:manualLayout>
          <c:layoutTarget val="inner"/>
          <c:xMode val="edge"/>
          <c:yMode val="edge"/>
          <c:x val="9.4297898566295196E-2"/>
          <c:y val="6.1128564367341598E-2"/>
          <c:w val="0.85485019958074304"/>
          <c:h val="0.72175093624963704"/>
        </c:manualLayout>
      </c:layout>
      <c:lineChart>
        <c:grouping val="standard"/>
        <c:varyColors val="0"/>
        <c:ser>
          <c:idx val="0"/>
          <c:order val="0"/>
          <c:tx>
            <c:strRef>
              <c:f>graphs!$U$2</c:f>
              <c:strCache>
                <c:ptCount val="1"/>
                <c:pt idx="0">
                  <c:v>France</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graphs!$U$3:$U$30</c:f>
              <c:numCache>
                <c:formatCode>General</c:formatCode>
                <c:ptCount val="28"/>
                <c:pt idx="0">
                  <c:v>6</c:v>
                </c:pt>
                <c:pt idx="1">
                  <c:v>6</c:v>
                </c:pt>
                <c:pt idx="2">
                  <c:v>6</c:v>
                </c:pt>
                <c:pt idx="3">
                  <c:v>6</c:v>
                </c:pt>
                <c:pt idx="4">
                  <c:v>6</c:v>
                </c:pt>
                <c:pt idx="5">
                  <c:v>6</c:v>
                </c:pt>
                <c:pt idx="6">
                  <c:v>6</c:v>
                </c:pt>
                <c:pt idx="7">
                  <c:v>6</c:v>
                </c:pt>
                <c:pt idx="8">
                  <c:v>6</c:v>
                </c:pt>
                <c:pt idx="9">
                  <c:v>6</c:v>
                </c:pt>
                <c:pt idx="10">
                  <c:v>6</c:v>
                </c:pt>
                <c:pt idx="11">
                  <c:v>6</c:v>
                </c:pt>
                <c:pt idx="12">
                  <c:v>6</c:v>
                </c:pt>
                <c:pt idx="13">
                  <c:v>6</c:v>
                </c:pt>
                <c:pt idx="14">
                  <c:v>6</c:v>
                </c:pt>
                <c:pt idx="15">
                  <c:v>6</c:v>
                </c:pt>
                <c:pt idx="16">
                  <c:v>6</c:v>
                </c:pt>
                <c:pt idx="17">
                  <c:v>6</c:v>
                </c:pt>
                <c:pt idx="18">
                  <c:v>6</c:v>
                </c:pt>
                <c:pt idx="19">
                  <c:v>5.4444499999999998</c:v>
                </c:pt>
                <c:pt idx="20">
                  <c:v>4.2777799999999999</c:v>
                </c:pt>
                <c:pt idx="21">
                  <c:v>4.2777799999999999</c:v>
                </c:pt>
                <c:pt idx="22">
                  <c:v>3.61111</c:v>
                </c:pt>
                <c:pt idx="23">
                  <c:v>3.61111</c:v>
                </c:pt>
                <c:pt idx="24">
                  <c:v>2.61111</c:v>
                </c:pt>
                <c:pt idx="25">
                  <c:v>2.61111</c:v>
                </c:pt>
                <c:pt idx="26">
                  <c:v>2.11111</c:v>
                </c:pt>
                <c:pt idx="27">
                  <c:v>2</c:v>
                </c:pt>
              </c:numCache>
            </c:numRef>
          </c:val>
          <c:smooth val="0"/>
          <c:extLst>
            <c:ext xmlns:c16="http://schemas.microsoft.com/office/drawing/2014/chart" uri="{C3380CC4-5D6E-409C-BE32-E72D297353CC}">
              <c16:uniqueId val="{00000000-3D11-473D-B0E2-DF84C7A09E0A}"/>
            </c:ext>
          </c:extLst>
        </c:ser>
        <c:ser>
          <c:idx val="1"/>
          <c:order val="1"/>
          <c:tx>
            <c:strRef>
              <c:f>graphs!$V$2</c:f>
              <c:strCache>
                <c:ptCount val="1"/>
                <c:pt idx="0">
                  <c:v>Germany</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graphs!$V$3:$V$30</c:f>
              <c:numCache>
                <c:formatCode>General</c:formatCode>
                <c:ptCount val="28"/>
                <c:pt idx="0">
                  <c:v>4.5</c:v>
                </c:pt>
                <c:pt idx="1">
                  <c:v>4.5</c:v>
                </c:pt>
                <c:pt idx="2">
                  <c:v>4.5</c:v>
                </c:pt>
                <c:pt idx="3">
                  <c:v>4.5</c:v>
                </c:pt>
                <c:pt idx="4">
                  <c:v>4.5</c:v>
                </c:pt>
                <c:pt idx="5">
                  <c:v>4.5</c:v>
                </c:pt>
                <c:pt idx="6">
                  <c:v>4.5</c:v>
                </c:pt>
                <c:pt idx="7">
                  <c:v>4.5</c:v>
                </c:pt>
                <c:pt idx="8">
                  <c:v>4.5</c:v>
                </c:pt>
                <c:pt idx="9">
                  <c:v>4.5</c:v>
                </c:pt>
                <c:pt idx="10">
                  <c:v>4.1666699999999999</c:v>
                </c:pt>
                <c:pt idx="11">
                  <c:v>4.1666699999999999</c:v>
                </c:pt>
                <c:pt idx="12">
                  <c:v>4.1666699999999999</c:v>
                </c:pt>
                <c:pt idx="13">
                  <c:v>4.1666699999999999</c:v>
                </c:pt>
                <c:pt idx="14">
                  <c:v>4.1666699999999999</c:v>
                </c:pt>
                <c:pt idx="15">
                  <c:v>4.1666699999999999</c:v>
                </c:pt>
                <c:pt idx="16">
                  <c:v>4.1666699999999999</c:v>
                </c:pt>
                <c:pt idx="17">
                  <c:v>4.1666699999999999</c:v>
                </c:pt>
                <c:pt idx="18">
                  <c:v>2</c:v>
                </c:pt>
                <c:pt idx="19">
                  <c:v>2</c:v>
                </c:pt>
                <c:pt idx="20">
                  <c:v>1.333329999999999</c:v>
                </c:pt>
                <c:pt idx="21">
                  <c:v>1.333329999999999</c:v>
                </c:pt>
                <c:pt idx="22">
                  <c:v>0.83333299999999999</c:v>
                </c:pt>
                <c:pt idx="23">
                  <c:v>0.83333299999999999</c:v>
                </c:pt>
                <c:pt idx="24">
                  <c:v>0.83333299999999999</c:v>
                </c:pt>
                <c:pt idx="25">
                  <c:v>0.83333299999999999</c:v>
                </c:pt>
                <c:pt idx="26">
                  <c:v>0.5</c:v>
                </c:pt>
                <c:pt idx="27">
                  <c:v>0.5</c:v>
                </c:pt>
              </c:numCache>
            </c:numRef>
          </c:val>
          <c:smooth val="0"/>
          <c:extLst>
            <c:ext xmlns:c16="http://schemas.microsoft.com/office/drawing/2014/chart" uri="{C3380CC4-5D6E-409C-BE32-E72D297353CC}">
              <c16:uniqueId val="{00000001-3D11-473D-B0E2-DF84C7A09E0A}"/>
            </c:ext>
          </c:extLst>
        </c:ser>
        <c:ser>
          <c:idx val="2"/>
          <c:order val="2"/>
          <c:tx>
            <c:strRef>
              <c:f>graphs!$W$2</c:f>
              <c:strCache>
                <c:ptCount val="1"/>
                <c:pt idx="0">
                  <c:v>Italy</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graphs!$W$3:$W$30</c:f>
              <c:numCache>
                <c:formatCode>General</c:formatCode>
                <c:ptCount val="28"/>
                <c:pt idx="0">
                  <c:v>6</c:v>
                </c:pt>
                <c:pt idx="1">
                  <c:v>6</c:v>
                </c:pt>
                <c:pt idx="2">
                  <c:v>6</c:v>
                </c:pt>
                <c:pt idx="3">
                  <c:v>6</c:v>
                </c:pt>
                <c:pt idx="4">
                  <c:v>6</c:v>
                </c:pt>
                <c:pt idx="5">
                  <c:v>6</c:v>
                </c:pt>
                <c:pt idx="6">
                  <c:v>6</c:v>
                </c:pt>
                <c:pt idx="7">
                  <c:v>6</c:v>
                </c:pt>
                <c:pt idx="8">
                  <c:v>6</c:v>
                </c:pt>
                <c:pt idx="9">
                  <c:v>6</c:v>
                </c:pt>
                <c:pt idx="10">
                  <c:v>6</c:v>
                </c:pt>
                <c:pt idx="11">
                  <c:v>6</c:v>
                </c:pt>
                <c:pt idx="12">
                  <c:v>6</c:v>
                </c:pt>
                <c:pt idx="13">
                  <c:v>6</c:v>
                </c:pt>
                <c:pt idx="14">
                  <c:v>6</c:v>
                </c:pt>
                <c:pt idx="15">
                  <c:v>6</c:v>
                </c:pt>
                <c:pt idx="16">
                  <c:v>6</c:v>
                </c:pt>
                <c:pt idx="17">
                  <c:v>6</c:v>
                </c:pt>
                <c:pt idx="18">
                  <c:v>6</c:v>
                </c:pt>
                <c:pt idx="19">
                  <c:v>4.8333300000000001</c:v>
                </c:pt>
                <c:pt idx="20">
                  <c:v>3.7777800000000008</c:v>
                </c:pt>
                <c:pt idx="21">
                  <c:v>2.7777800000000008</c:v>
                </c:pt>
                <c:pt idx="22">
                  <c:v>2.7777800000000008</c:v>
                </c:pt>
                <c:pt idx="23">
                  <c:v>2.2777800000000008</c:v>
                </c:pt>
                <c:pt idx="24">
                  <c:v>1.61111</c:v>
                </c:pt>
                <c:pt idx="25">
                  <c:v>1.11111</c:v>
                </c:pt>
                <c:pt idx="26">
                  <c:v>1.11111</c:v>
                </c:pt>
                <c:pt idx="27">
                  <c:v>1</c:v>
                </c:pt>
              </c:numCache>
            </c:numRef>
          </c:val>
          <c:smooth val="0"/>
          <c:extLst>
            <c:ext xmlns:c16="http://schemas.microsoft.com/office/drawing/2014/chart" uri="{C3380CC4-5D6E-409C-BE32-E72D297353CC}">
              <c16:uniqueId val="{00000002-3D11-473D-B0E2-DF84C7A09E0A}"/>
            </c:ext>
          </c:extLst>
        </c:ser>
        <c:ser>
          <c:idx val="3"/>
          <c:order val="3"/>
          <c:tx>
            <c:strRef>
              <c:f>graphs!$X$2</c:f>
              <c:strCache>
                <c:ptCount val="1"/>
                <c:pt idx="0">
                  <c:v>Japan</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graphs!$X$3:$X$30</c:f>
              <c:numCache>
                <c:formatCode>General</c:formatCode>
                <c:ptCount val="28"/>
                <c:pt idx="0">
                  <c:v>4</c:v>
                </c:pt>
                <c:pt idx="1">
                  <c:v>4</c:v>
                </c:pt>
                <c:pt idx="2">
                  <c:v>4</c:v>
                </c:pt>
                <c:pt idx="3">
                  <c:v>4</c:v>
                </c:pt>
                <c:pt idx="4">
                  <c:v>4</c:v>
                </c:pt>
                <c:pt idx="5">
                  <c:v>4</c:v>
                </c:pt>
                <c:pt idx="6">
                  <c:v>4</c:v>
                </c:pt>
                <c:pt idx="7">
                  <c:v>4</c:v>
                </c:pt>
                <c:pt idx="8">
                  <c:v>4</c:v>
                </c:pt>
                <c:pt idx="9">
                  <c:v>4</c:v>
                </c:pt>
                <c:pt idx="10">
                  <c:v>4</c:v>
                </c:pt>
                <c:pt idx="11">
                  <c:v>4</c:v>
                </c:pt>
                <c:pt idx="12">
                  <c:v>4</c:v>
                </c:pt>
                <c:pt idx="13">
                  <c:v>4</c:v>
                </c:pt>
                <c:pt idx="14">
                  <c:v>4</c:v>
                </c:pt>
                <c:pt idx="15">
                  <c:v>4</c:v>
                </c:pt>
                <c:pt idx="16">
                  <c:v>4</c:v>
                </c:pt>
                <c:pt idx="17">
                  <c:v>4</c:v>
                </c:pt>
                <c:pt idx="18">
                  <c:v>3.4444400000000002</c:v>
                </c:pt>
                <c:pt idx="19">
                  <c:v>3.4444400000000002</c:v>
                </c:pt>
                <c:pt idx="20">
                  <c:v>2.7777800000000008</c:v>
                </c:pt>
                <c:pt idx="21">
                  <c:v>2.11111</c:v>
                </c:pt>
                <c:pt idx="22">
                  <c:v>2.11111</c:v>
                </c:pt>
                <c:pt idx="23">
                  <c:v>2.11111</c:v>
                </c:pt>
                <c:pt idx="24">
                  <c:v>1.61111</c:v>
                </c:pt>
                <c:pt idx="25">
                  <c:v>1.61111</c:v>
                </c:pt>
                <c:pt idx="26">
                  <c:v>1.61111</c:v>
                </c:pt>
                <c:pt idx="27">
                  <c:v>1.61111</c:v>
                </c:pt>
              </c:numCache>
            </c:numRef>
          </c:val>
          <c:smooth val="0"/>
          <c:extLst>
            <c:ext xmlns:c16="http://schemas.microsoft.com/office/drawing/2014/chart" uri="{C3380CC4-5D6E-409C-BE32-E72D297353CC}">
              <c16:uniqueId val="{00000003-3D11-473D-B0E2-DF84C7A09E0A}"/>
            </c:ext>
          </c:extLst>
        </c:ser>
        <c:ser>
          <c:idx val="4"/>
          <c:order val="4"/>
          <c:tx>
            <c:strRef>
              <c:f>graphs!$Y$2</c:f>
              <c:strCache>
                <c:ptCount val="1"/>
                <c:pt idx="0">
                  <c:v>United States</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graphs!$Y$3:$Y$30</c:f>
              <c:numCache>
                <c:formatCode>General</c:formatCode>
                <c:ptCount val="28"/>
                <c:pt idx="0">
                  <c:v>4.5</c:v>
                </c:pt>
                <c:pt idx="1">
                  <c:v>4.5</c:v>
                </c:pt>
                <c:pt idx="2">
                  <c:v>4.5</c:v>
                </c:pt>
                <c:pt idx="3">
                  <c:v>4.5</c:v>
                </c:pt>
                <c:pt idx="4">
                  <c:v>4.5</c:v>
                </c:pt>
                <c:pt idx="5">
                  <c:v>4.5</c:v>
                </c:pt>
                <c:pt idx="6">
                  <c:v>4.5</c:v>
                </c:pt>
                <c:pt idx="7">
                  <c:v>4.5</c:v>
                </c:pt>
                <c:pt idx="8">
                  <c:v>4.5</c:v>
                </c:pt>
                <c:pt idx="9">
                  <c:v>4.5</c:v>
                </c:pt>
                <c:pt idx="10">
                  <c:v>4.5</c:v>
                </c:pt>
                <c:pt idx="11">
                  <c:v>4.5</c:v>
                </c:pt>
                <c:pt idx="12">
                  <c:v>4.1666699999999999</c:v>
                </c:pt>
                <c:pt idx="13">
                  <c:v>4.1666699999999999</c:v>
                </c:pt>
                <c:pt idx="14">
                  <c:v>4.1666699999999999</c:v>
                </c:pt>
                <c:pt idx="15">
                  <c:v>4.1666699999999999</c:v>
                </c:pt>
                <c:pt idx="16">
                  <c:v>3.3333300000000001</c:v>
                </c:pt>
                <c:pt idx="17">
                  <c:v>3.3333300000000001</c:v>
                </c:pt>
                <c:pt idx="18">
                  <c:v>2.6666699999999981</c:v>
                </c:pt>
                <c:pt idx="19">
                  <c:v>2.4444400000000002</c:v>
                </c:pt>
                <c:pt idx="20">
                  <c:v>2.4444400000000002</c:v>
                </c:pt>
                <c:pt idx="21">
                  <c:v>2.3333300000000001</c:v>
                </c:pt>
                <c:pt idx="22">
                  <c:v>2.3333300000000001</c:v>
                </c:pt>
                <c:pt idx="23">
                  <c:v>2.3333300000000001</c:v>
                </c:pt>
                <c:pt idx="24">
                  <c:v>2.3333300000000001</c:v>
                </c:pt>
                <c:pt idx="25">
                  <c:v>2.3333300000000001</c:v>
                </c:pt>
                <c:pt idx="26">
                  <c:v>2.3333300000000001</c:v>
                </c:pt>
                <c:pt idx="27">
                  <c:v>1.833329999999999</c:v>
                </c:pt>
              </c:numCache>
            </c:numRef>
          </c:val>
          <c:smooth val="0"/>
          <c:extLst>
            <c:ext xmlns:c16="http://schemas.microsoft.com/office/drawing/2014/chart" uri="{C3380CC4-5D6E-409C-BE32-E72D297353CC}">
              <c16:uniqueId val="{00000004-3D11-473D-B0E2-DF84C7A09E0A}"/>
            </c:ext>
          </c:extLst>
        </c:ser>
        <c:ser>
          <c:idx val="5"/>
          <c:order val="5"/>
          <c:tx>
            <c:strRef>
              <c:f>graphs!$Z$2</c:f>
              <c:strCache>
                <c:ptCount val="1"/>
                <c:pt idx="0">
                  <c:v>All Countries</c:v>
                </c:pt>
              </c:strCache>
            </c:strRef>
          </c:tx>
          <c:spPr>
            <a:ln w="28575" cmpd="sng">
              <a:solidFill>
                <a:schemeClr val="tx1"/>
              </a:solidFill>
            </a:ln>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graphs!$Z$3:$Z$30</c:f>
              <c:numCache>
                <c:formatCode>General</c:formatCode>
                <c:ptCount val="28"/>
                <c:pt idx="0">
                  <c:v>5.5416667857143</c:v>
                </c:pt>
                <c:pt idx="1">
                  <c:v>5.5416667857143</c:v>
                </c:pt>
                <c:pt idx="2">
                  <c:v>5.5416667857143</c:v>
                </c:pt>
                <c:pt idx="3">
                  <c:v>5.5416667857143</c:v>
                </c:pt>
                <c:pt idx="4">
                  <c:v>5.5416667857143</c:v>
                </c:pt>
                <c:pt idx="5">
                  <c:v>5.5416667857143</c:v>
                </c:pt>
                <c:pt idx="6">
                  <c:v>5.5416667857143</c:v>
                </c:pt>
                <c:pt idx="7">
                  <c:v>5.5238096428571426</c:v>
                </c:pt>
                <c:pt idx="8">
                  <c:v>5.4880953571428579</c:v>
                </c:pt>
                <c:pt idx="9">
                  <c:v>5.4702382142857164</c:v>
                </c:pt>
                <c:pt idx="10">
                  <c:v>5.2738097500000016</c:v>
                </c:pt>
                <c:pt idx="11">
                  <c:v>5.1428576071428536</c:v>
                </c:pt>
                <c:pt idx="12">
                  <c:v>5.0654768928571414</c:v>
                </c:pt>
                <c:pt idx="13">
                  <c:v>4.9781751071428584</c:v>
                </c:pt>
                <c:pt idx="14">
                  <c:v>4.8710325357142867</c:v>
                </c:pt>
                <c:pt idx="15">
                  <c:v>4.7539689642857086</c:v>
                </c:pt>
                <c:pt idx="16">
                  <c:v>4.5317457500000016</c:v>
                </c:pt>
                <c:pt idx="17">
                  <c:v>4.47023789285715</c:v>
                </c:pt>
                <c:pt idx="18">
                  <c:v>4.3015871428571426</c:v>
                </c:pt>
                <c:pt idx="19">
                  <c:v>3.8035707142857151</c:v>
                </c:pt>
                <c:pt idx="20">
                  <c:v>3.392856785714276</c:v>
                </c:pt>
                <c:pt idx="21">
                  <c:v>2.956349285714277</c:v>
                </c:pt>
                <c:pt idx="22">
                  <c:v>2.5634922500000008</c:v>
                </c:pt>
                <c:pt idx="23">
                  <c:v>2.458333321428571</c:v>
                </c:pt>
                <c:pt idx="24">
                  <c:v>2.2142858214285712</c:v>
                </c:pt>
                <c:pt idx="25">
                  <c:v>2.1091268928571441</c:v>
                </c:pt>
                <c:pt idx="26">
                  <c:v>2.0575396428571442</c:v>
                </c:pt>
                <c:pt idx="27">
                  <c:v>1.8273810714285721</c:v>
                </c:pt>
              </c:numCache>
            </c:numRef>
          </c:val>
          <c:smooth val="0"/>
          <c:extLst>
            <c:ext xmlns:c16="http://schemas.microsoft.com/office/drawing/2014/chart" uri="{C3380CC4-5D6E-409C-BE32-E72D297353CC}">
              <c16:uniqueId val="{00000005-3D11-473D-B0E2-DF84C7A09E0A}"/>
            </c:ext>
          </c:extLst>
        </c:ser>
        <c:dLbls>
          <c:showLegendKey val="0"/>
          <c:showVal val="0"/>
          <c:showCatName val="0"/>
          <c:showSerName val="0"/>
          <c:showPercent val="0"/>
          <c:showBubbleSize val="0"/>
        </c:dLbls>
        <c:smooth val="0"/>
        <c:axId val="2126214344"/>
        <c:axId val="2126217480"/>
      </c:lineChart>
      <c:catAx>
        <c:axId val="2126214344"/>
        <c:scaling>
          <c:orientation val="minMax"/>
        </c:scaling>
        <c:delete val="0"/>
        <c:axPos val="b"/>
        <c:numFmt formatCode="General" sourceLinked="1"/>
        <c:majorTickMark val="out"/>
        <c:minorTickMark val="none"/>
        <c:tickLblPos val="low"/>
        <c:crossAx val="2126217480"/>
        <c:crosses val="autoZero"/>
        <c:auto val="1"/>
        <c:lblAlgn val="ctr"/>
        <c:lblOffset val="100"/>
        <c:tickLblSkip val="5"/>
        <c:noMultiLvlLbl val="0"/>
      </c:catAx>
      <c:valAx>
        <c:axId val="2126217480"/>
        <c:scaling>
          <c:orientation val="minMax"/>
        </c:scaling>
        <c:delete val="0"/>
        <c:axPos val="l"/>
        <c:majorGridlines/>
        <c:numFmt formatCode="General" sourceLinked="1"/>
        <c:majorTickMark val="out"/>
        <c:minorTickMark val="none"/>
        <c:tickLblPos val="nextTo"/>
        <c:crossAx val="2126214344"/>
        <c:crosses val="autoZero"/>
        <c:crossBetween val="between"/>
      </c:valAx>
    </c:plotArea>
    <c:legend>
      <c:legendPos val="b"/>
      <c:layout>
        <c:manualLayout>
          <c:xMode val="edge"/>
          <c:yMode val="edge"/>
          <c:x val="3.67977988051598E-2"/>
          <c:y val="0.854191504014854"/>
          <c:w val="0.91161963027825899"/>
          <c:h val="0.145808495985146"/>
        </c:manualLayout>
      </c:layout>
      <c:overlay val="0"/>
    </c:legend>
    <c:plotVisOnly val="1"/>
    <c:dispBlanksAs val="gap"/>
    <c:showDLblsOverMax val="0"/>
  </c:chart>
  <c:spPr>
    <a:ln>
      <a:noFill/>
    </a:ln>
  </c:spPr>
  <c:txPr>
    <a:bodyPr/>
    <a:lstStyle/>
    <a:p>
      <a:pPr>
        <a:defRPr sz="1300">
          <a:latin typeface="+mj-lt"/>
        </a:defRPr>
      </a:pPr>
      <a:endParaRPr lang="it-IT"/>
    </a:p>
  </c:txPr>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plotArea>
      <c:layout>
        <c:manualLayout>
          <c:layoutTarget val="inner"/>
          <c:xMode val="edge"/>
          <c:yMode val="edge"/>
          <c:x val="9.4297898566295196E-2"/>
          <c:y val="6.1128564367341598E-2"/>
          <c:w val="0.85485019958074304"/>
          <c:h val="0.72560043291244003"/>
        </c:manualLayout>
      </c:layout>
      <c:lineChart>
        <c:grouping val="standard"/>
        <c:varyColors val="0"/>
        <c:ser>
          <c:idx val="0"/>
          <c:order val="0"/>
          <c:tx>
            <c:strRef>
              <c:f>graphs!$AB$2</c:f>
              <c:strCache>
                <c:ptCount val="1"/>
                <c:pt idx="0">
                  <c:v>Denmark</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graphs!$AB$3:$AB$30</c:f>
              <c:numCache>
                <c:formatCode>General</c:formatCode>
                <c:ptCount val="28"/>
                <c:pt idx="0">
                  <c:v>5.5</c:v>
                </c:pt>
                <c:pt idx="1">
                  <c:v>5.5</c:v>
                </c:pt>
                <c:pt idx="2">
                  <c:v>5.5</c:v>
                </c:pt>
                <c:pt idx="3">
                  <c:v>5.5</c:v>
                </c:pt>
                <c:pt idx="4">
                  <c:v>5.5</c:v>
                </c:pt>
                <c:pt idx="5">
                  <c:v>5.5</c:v>
                </c:pt>
                <c:pt idx="6">
                  <c:v>5.5</c:v>
                </c:pt>
                <c:pt idx="7">
                  <c:v>5.5</c:v>
                </c:pt>
                <c:pt idx="8">
                  <c:v>5.5</c:v>
                </c:pt>
                <c:pt idx="9">
                  <c:v>5.5</c:v>
                </c:pt>
                <c:pt idx="10">
                  <c:v>5.5</c:v>
                </c:pt>
                <c:pt idx="11">
                  <c:v>5.5</c:v>
                </c:pt>
                <c:pt idx="12">
                  <c:v>5.5</c:v>
                </c:pt>
                <c:pt idx="13">
                  <c:v>5.5</c:v>
                </c:pt>
                <c:pt idx="14">
                  <c:v>5.5</c:v>
                </c:pt>
                <c:pt idx="15">
                  <c:v>5.5</c:v>
                </c:pt>
                <c:pt idx="16">
                  <c:v>4.8333300000000001</c:v>
                </c:pt>
                <c:pt idx="17">
                  <c:v>4.8333300000000001</c:v>
                </c:pt>
                <c:pt idx="18">
                  <c:v>4.8333300000000001</c:v>
                </c:pt>
                <c:pt idx="19">
                  <c:v>3.61111</c:v>
                </c:pt>
                <c:pt idx="20">
                  <c:v>3.61111</c:v>
                </c:pt>
                <c:pt idx="21">
                  <c:v>2.11111</c:v>
                </c:pt>
                <c:pt idx="22">
                  <c:v>1.5</c:v>
                </c:pt>
                <c:pt idx="23">
                  <c:v>1.5</c:v>
                </c:pt>
                <c:pt idx="24">
                  <c:v>1.5</c:v>
                </c:pt>
                <c:pt idx="25">
                  <c:v>1.5</c:v>
                </c:pt>
                <c:pt idx="26">
                  <c:v>1.5</c:v>
                </c:pt>
                <c:pt idx="27">
                  <c:v>1.5</c:v>
                </c:pt>
              </c:numCache>
            </c:numRef>
          </c:val>
          <c:smooth val="0"/>
          <c:extLst>
            <c:ext xmlns:c16="http://schemas.microsoft.com/office/drawing/2014/chart" uri="{C3380CC4-5D6E-409C-BE32-E72D297353CC}">
              <c16:uniqueId val="{00000000-58AE-42A1-A047-9B1274175AD4}"/>
            </c:ext>
          </c:extLst>
        </c:ser>
        <c:ser>
          <c:idx val="1"/>
          <c:order val="1"/>
          <c:tx>
            <c:strRef>
              <c:f>graphs!$AC$2</c:f>
              <c:strCache>
                <c:ptCount val="1"/>
                <c:pt idx="0">
                  <c:v>Mexico</c:v>
                </c:pt>
              </c:strCache>
            </c:strRef>
          </c:tx>
          <c:spPr>
            <a:ln w="19050"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graphs!$AC$3:$AC$30</c:f>
              <c:numCache>
                <c:formatCode>General</c:formatCode>
                <c:ptCount val="28"/>
                <c:pt idx="0">
                  <c:v>6</c:v>
                </c:pt>
                <c:pt idx="1">
                  <c:v>6</c:v>
                </c:pt>
                <c:pt idx="2">
                  <c:v>6</c:v>
                </c:pt>
                <c:pt idx="3">
                  <c:v>6</c:v>
                </c:pt>
                <c:pt idx="4">
                  <c:v>6</c:v>
                </c:pt>
                <c:pt idx="5">
                  <c:v>6</c:v>
                </c:pt>
                <c:pt idx="6">
                  <c:v>6</c:v>
                </c:pt>
                <c:pt idx="7">
                  <c:v>6</c:v>
                </c:pt>
                <c:pt idx="8">
                  <c:v>6</c:v>
                </c:pt>
                <c:pt idx="9">
                  <c:v>6</c:v>
                </c:pt>
                <c:pt idx="10">
                  <c:v>6</c:v>
                </c:pt>
                <c:pt idx="11">
                  <c:v>6</c:v>
                </c:pt>
                <c:pt idx="12">
                  <c:v>6</c:v>
                </c:pt>
                <c:pt idx="13">
                  <c:v>6</c:v>
                </c:pt>
                <c:pt idx="14">
                  <c:v>6</c:v>
                </c:pt>
                <c:pt idx="15">
                  <c:v>6</c:v>
                </c:pt>
                <c:pt idx="16">
                  <c:v>6</c:v>
                </c:pt>
                <c:pt idx="17">
                  <c:v>6</c:v>
                </c:pt>
                <c:pt idx="18">
                  <c:v>6</c:v>
                </c:pt>
                <c:pt idx="19">
                  <c:v>6</c:v>
                </c:pt>
                <c:pt idx="20">
                  <c:v>6</c:v>
                </c:pt>
                <c:pt idx="21">
                  <c:v>6</c:v>
                </c:pt>
                <c:pt idx="22">
                  <c:v>6</c:v>
                </c:pt>
                <c:pt idx="23">
                  <c:v>6</c:v>
                </c:pt>
                <c:pt idx="24">
                  <c:v>6</c:v>
                </c:pt>
                <c:pt idx="25">
                  <c:v>6</c:v>
                </c:pt>
                <c:pt idx="26">
                  <c:v>6</c:v>
                </c:pt>
                <c:pt idx="27">
                  <c:v>6</c:v>
                </c:pt>
              </c:numCache>
            </c:numRef>
          </c:val>
          <c:smooth val="0"/>
          <c:extLst>
            <c:ext xmlns:c16="http://schemas.microsoft.com/office/drawing/2014/chart" uri="{C3380CC4-5D6E-409C-BE32-E72D297353CC}">
              <c16:uniqueId val="{00000001-58AE-42A1-A047-9B1274175AD4}"/>
            </c:ext>
          </c:extLst>
        </c:ser>
        <c:ser>
          <c:idx val="2"/>
          <c:order val="2"/>
          <c:tx>
            <c:strRef>
              <c:f>graphs!$AD$2</c:f>
              <c:strCache>
                <c:ptCount val="1"/>
                <c:pt idx="0">
                  <c:v>Poland</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graphs!$AD$3:$AD$30</c:f>
              <c:numCache>
                <c:formatCode>General</c:formatCode>
                <c:ptCount val="28"/>
                <c:pt idx="0">
                  <c:v>6</c:v>
                </c:pt>
                <c:pt idx="1">
                  <c:v>6</c:v>
                </c:pt>
                <c:pt idx="2">
                  <c:v>6</c:v>
                </c:pt>
                <c:pt idx="3">
                  <c:v>6</c:v>
                </c:pt>
                <c:pt idx="4">
                  <c:v>6</c:v>
                </c:pt>
                <c:pt idx="5">
                  <c:v>6</c:v>
                </c:pt>
                <c:pt idx="6">
                  <c:v>6</c:v>
                </c:pt>
                <c:pt idx="7">
                  <c:v>6</c:v>
                </c:pt>
                <c:pt idx="8">
                  <c:v>6</c:v>
                </c:pt>
                <c:pt idx="9">
                  <c:v>6</c:v>
                </c:pt>
                <c:pt idx="10">
                  <c:v>6</c:v>
                </c:pt>
                <c:pt idx="11">
                  <c:v>6</c:v>
                </c:pt>
                <c:pt idx="12">
                  <c:v>6</c:v>
                </c:pt>
                <c:pt idx="13">
                  <c:v>6</c:v>
                </c:pt>
                <c:pt idx="14">
                  <c:v>6</c:v>
                </c:pt>
                <c:pt idx="15">
                  <c:v>6</c:v>
                </c:pt>
                <c:pt idx="16">
                  <c:v>6</c:v>
                </c:pt>
                <c:pt idx="17">
                  <c:v>6</c:v>
                </c:pt>
                <c:pt idx="18">
                  <c:v>6</c:v>
                </c:pt>
                <c:pt idx="19">
                  <c:v>4.9444499999999998</c:v>
                </c:pt>
                <c:pt idx="20">
                  <c:v>4.2777799999999999</c:v>
                </c:pt>
                <c:pt idx="21">
                  <c:v>4.2777799999999999</c:v>
                </c:pt>
                <c:pt idx="22">
                  <c:v>3.2777800000000008</c:v>
                </c:pt>
                <c:pt idx="23">
                  <c:v>3.2777800000000008</c:v>
                </c:pt>
                <c:pt idx="24">
                  <c:v>2.7777800000000008</c:v>
                </c:pt>
                <c:pt idx="25">
                  <c:v>2.7777800000000008</c:v>
                </c:pt>
                <c:pt idx="26">
                  <c:v>2.7777800000000008</c:v>
                </c:pt>
                <c:pt idx="27">
                  <c:v>2.166669999999999</c:v>
                </c:pt>
              </c:numCache>
            </c:numRef>
          </c:val>
          <c:smooth val="0"/>
          <c:extLst>
            <c:ext xmlns:c16="http://schemas.microsoft.com/office/drawing/2014/chart" uri="{C3380CC4-5D6E-409C-BE32-E72D297353CC}">
              <c16:uniqueId val="{00000002-58AE-42A1-A047-9B1274175AD4}"/>
            </c:ext>
          </c:extLst>
        </c:ser>
        <c:ser>
          <c:idx val="3"/>
          <c:order val="3"/>
          <c:tx>
            <c:strRef>
              <c:f>graphs!$AE$2</c:f>
              <c:strCache>
                <c:ptCount val="1"/>
                <c:pt idx="0">
                  <c:v>Portugal</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graphs!$AE$3:$AE$30</c:f>
              <c:numCache>
                <c:formatCode>General</c:formatCode>
                <c:ptCount val="28"/>
                <c:pt idx="0">
                  <c:v>6</c:v>
                </c:pt>
                <c:pt idx="1">
                  <c:v>6</c:v>
                </c:pt>
                <c:pt idx="2">
                  <c:v>6</c:v>
                </c:pt>
                <c:pt idx="3">
                  <c:v>6</c:v>
                </c:pt>
                <c:pt idx="4">
                  <c:v>6</c:v>
                </c:pt>
                <c:pt idx="5">
                  <c:v>6</c:v>
                </c:pt>
                <c:pt idx="6">
                  <c:v>6</c:v>
                </c:pt>
                <c:pt idx="7">
                  <c:v>6</c:v>
                </c:pt>
                <c:pt idx="8">
                  <c:v>6</c:v>
                </c:pt>
                <c:pt idx="9">
                  <c:v>5.5</c:v>
                </c:pt>
                <c:pt idx="10">
                  <c:v>5.5</c:v>
                </c:pt>
                <c:pt idx="11">
                  <c:v>5.5</c:v>
                </c:pt>
                <c:pt idx="12">
                  <c:v>5.5</c:v>
                </c:pt>
                <c:pt idx="13">
                  <c:v>5.5</c:v>
                </c:pt>
                <c:pt idx="14">
                  <c:v>4.5</c:v>
                </c:pt>
                <c:pt idx="15">
                  <c:v>3.9444400000000002</c:v>
                </c:pt>
                <c:pt idx="16">
                  <c:v>3.9444400000000002</c:v>
                </c:pt>
                <c:pt idx="17">
                  <c:v>3.9444400000000002</c:v>
                </c:pt>
                <c:pt idx="18">
                  <c:v>3.9444400000000002</c:v>
                </c:pt>
                <c:pt idx="19">
                  <c:v>3.4444400000000002</c:v>
                </c:pt>
                <c:pt idx="20">
                  <c:v>2.2777800000000008</c:v>
                </c:pt>
                <c:pt idx="21">
                  <c:v>2.2777800000000008</c:v>
                </c:pt>
                <c:pt idx="22">
                  <c:v>1.61111</c:v>
                </c:pt>
                <c:pt idx="23">
                  <c:v>1.5</c:v>
                </c:pt>
                <c:pt idx="24">
                  <c:v>1.5</c:v>
                </c:pt>
                <c:pt idx="25">
                  <c:v>1.5</c:v>
                </c:pt>
                <c:pt idx="26">
                  <c:v>1.5</c:v>
                </c:pt>
                <c:pt idx="27">
                  <c:v>1</c:v>
                </c:pt>
              </c:numCache>
            </c:numRef>
          </c:val>
          <c:smooth val="0"/>
          <c:extLst>
            <c:ext xmlns:c16="http://schemas.microsoft.com/office/drawing/2014/chart" uri="{C3380CC4-5D6E-409C-BE32-E72D297353CC}">
              <c16:uniqueId val="{00000003-58AE-42A1-A047-9B1274175AD4}"/>
            </c:ext>
          </c:extLst>
        </c:ser>
        <c:ser>
          <c:idx val="4"/>
          <c:order val="4"/>
          <c:tx>
            <c:strRef>
              <c:f>graphs!$AF$2</c:f>
              <c:strCache>
                <c:ptCount val="1"/>
                <c:pt idx="0">
                  <c:v>Sweden</c:v>
                </c:pt>
              </c:strCache>
            </c:strRef>
          </c:tx>
          <c:spPr>
            <a:ln w="28575" cmpd="sng"/>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graphs!$AF$3:$AF$30</c:f>
              <c:numCache>
                <c:formatCode>General</c:formatCode>
                <c:ptCount val="28"/>
                <c:pt idx="0">
                  <c:v>6</c:v>
                </c:pt>
                <c:pt idx="1">
                  <c:v>6</c:v>
                </c:pt>
                <c:pt idx="2">
                  <c:v>6</c:v>
                </c:pt>
                <c:pt idx="3">
                  <c:v>6</c:v>
                </c:pt>
                <c:pt idx="4">
                  <c:v>6</c:v>
                </c:pt>
                <c:pt idx="5">
                  <c:v>6</c:v>
                </c:pt>
                <c:pt idx="6">
                  <c:v>6</c:v>
                </c:pt>
                <c:pt idx="7">
                  <c:v>6</c:v>
                </c:pt>
                <c:pt idx="8">
                  <c:v>6</c:v>
                </c:pt>
                <c:pt idx="9">
                  <c:v>6</c:v>
                </c:pt>
                <c:pt idx="10">
                  <c:v>6</c:v>
                </c:pt>
                <c:pt idx="11">
                  <c:v>5.6666699999999999</c:v>
                </c:pt>
                <c:pt idx="12">
                  <c:v>4.1666699999999999</c:v>
                </c:pt>
                <c:pt idx="13">
                  <c:v>4.1666699999999999</c:v>
                </c:pt>
                <c:pt idx="14">
                  <c:v>4.1666699999999999</c:v>
                </c:pt>
                <c:pt idx="15">
                  <c:v>4.1666699999999999</c:v>
                </c:pt>
                <c:pt idx="16">
                  <c:v>2.5</c:v>
                </c:pt>
                <c:pt idx="17">
                  <c:v>2.5</c:v>
                </c:pt>
                <c:pt idx="18">
                  <c:v>2.5</c:v>
                </c:pt>
                <c:pt idx="19">
                  <c:v>2.5</c:v>
                </c:pt>
                <c:pt idx="20">
                  <c:v>2.5</c:v>
                </c:pt>
                <c:pt idx="21">
                  <c:v>2.5</c:v>
                </c:pt>
                <c:pt idx="22">
                  <c:v>2.5</c:v>
                </c:pt>
                <c:pt idx="23">
                  <c:v>2.5</c:v>
                </c:pt>
                <c:pt idx="24">
                  <c:v>2.5</c:v>
                </c:pt>
                <c:pt idx="25">
                  <c:v>2.5</c:v>
                </c:pt>
                <c:pt idx="26">
                  <c:v>2.5</c:v>
                </c:pt>
                <c:pt idx="27">
                  <c:v>2.5</c:v>
                </c:pt>
              </c:numCache>
            </c:numRef>
          </c:val>
          <c:smooth val="0"/>
          <c:extLst>
            <c:ext xmlns:c16="http://schemas.microsoft.com/office/drawing/2014/chart" uri="{C3380CC4-5D6E-409C-BE32-E72D297353CC}">
              <c16:uniqueId val="{00000004-58AE-42A1-A047-9B1274175AD4}"/>
            </c:ext>
          </c:extLst>
        </c:ser>
        <c:ser>
          <c:idx val="5"/>
          <c:order val="5"/>
          <c:tx>
            <c:strRef>
              <c:f>graphs!$AG$2</c:f>
              <c:strCache>
                <c:ptCount val="1"/>
                <c:pt idx="0">
                  <c:v>All Countries</c:v>
                </c:pt>
              </c:strCache>
            </c:strRef>
          </c:tx>
          <c:spPr>
            <a:ln w="28575" cmpd="sng">
              <a:solidFill>
                <a:schemeClr val="tx1"/>
              </a:solidFill>
            </a:ln>
          </c:spPr>
          <c:marker>
            <c:symbol val="none"/>
          </c:marker>
          <c:cat>
            <c:numRef>
              <c:f>graphs!$B$3:$B$30</c:f>
              <c:numCache>
                <c:formatCode>General</c:formatCode>
                <c:ptCount val="2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numCache>
            </c:numRef>
          </c:cat>
          <c:val>
            <c:numRef>
              <c:f>graphs!$AG$3:$AG$30</c:f>
              <c:numCache>
                <c:formatCode>General</c:formatCode>
                <c:ptCount val="28"/>
                <c:pt idx="0">
                  <c:v>5.5416667857143</c:v>
                </c:pt>
                <c:pt idx="1">
                  <c:v>5.5416667857143</c:v>
                </c:pt>
                <c:pt idx="2">
                  <c:v>5.5416667857143</c:v>
                </c:pt>
                <c:pt idx="3">
                  <c:v>5.5416667857143</c:v>
                </c:pt>
                <c:pt idx="4">
                  <c:v>5.5416667857143</c:v>
                </c:pt>
                <c:pt idx="5">
                  <c:v>5.5416667857143</c:v>
                </c:pt>
                <c:pt idx="6">
                  <c:v>5.5416667857143</c:v>
                </c:pt>
                <c:pt idx="7">
                  <c:v>5.5238096428571426</c:v>
                </c:pt>
                <c:pt idx="8">
                  <c:v>5.4880953571428579</c:v>
                </c:pt>
                <c:pt idx="9">
                  <c:v>5.4702382142857164</c:v>
                </c:pt>
                <c:pt idx="10">
                  <c:v>5.2738097500000016</c:v>
                </c:pt>
                <c:pt idx="11">
                  <c:v>5.1428576071428536</c:v>
                </c:pt>
                <c:pt idx="12">
                  <c:v>5.0654768928571414</c:v>
                </c:pt>
                <c:pt idx="13">
                  <c:v>4.9781751071428584</c:v>
                </c:pt>
                <c:pt idx="14">
                  <c:v>4.8710325357142867</c:v>
                </c:pt>
                <c:pt idx="15">
                  <c:v>4.7539689642857086</c:v>
                </c:pt>
                <c:pt idx="16">
                  <c:v>4.5317457500000016</c:v>
                </c:pt>
                <c:pt idx="17">
                  <c:v>4.47023789285715</c:v>
                </c:pt>
                <c:pt idx="18">
                  <c:v>4.3015871428571426</c:v>
                </c:pt>
                <c:pt idx="19">
                  <c:v>3.8035707142857151</c:v>
                </c:pt>
                <c:pt idx="20">
                  <c:v>3.392856785714276</c:v>
                </c:pt>
                <c:pt idx="21">
                  <c:v>2.956349285714277</c:v>
                </c:pt>
                <c:pt idx="22">
                  <c:v>2.5634922500000008</c:v>
                </c:pt>
                <c:pt idx="23">
                  <c:v>2.458333321428571</c:v>
                </c:pt>
                <c:pt idx="24">
                  <c:v>2.2142858214285712</c:v>
                </c:pt>
                <c:pt idx="25">
                  <c:v>2.1091268928571441</c:v>
                </c:pt>
                <c:pt idx="26">
                  <c:v>2.0575396428571442</c:v>
                </c:pt>
                <c:pt idx="27">
                  <c:v>1.8273810714285721</c:v>
                </c:pt>
              </c:numCache>
            </c:numRef>
          </c:val>
          <c:smooth val="0"/>
          <c:extLst>
            <c:ext xmlns:c16="http://schemas.microsoft.com/office/drawing/2014/chart" uri="{C3380CC4-5D6E-409C-BE32-E72D297353CC}">
              <c16:uniqueId val="{00000005-58AE-42A1-A047-9B1274175AD4}"/>
            </c:ext>
          </c:extLst>
        </c:ser>
        <c:dLbls>
          <c:showLegendKey val="0"/>
          <c:showVal val="0"/>
          <c:showCatName val="0"/>
          <c:showSerName val="0"/>
          <c:showPercent val="0"/>
          <c:showBubbleSize val="0"/>
        </c:dLbls>
        <c:smooth val="0"/>
        <c:axId val="2126258600"/>
        <c:axId val="2126261736"/>
      </c:lineChart>
      <c:catAx>
        <c:axId val="2126258600"/>
        <c:scaling>
          <c:orientation val="minMax"/>
        </c:scaling>
        <c:delete val="0"/>
        <c:axPos val="b"/>
        <c:numFmt formatCode="General" sourceLinked="1"/>
        <c:majorTickMark val="out"/>
        <c:minorTickMark val="none"/>
        <c:tickLblPos val="low"/>
        <c:crossAx val="2126261736"/>
        <c:crosses val="autoZero"/>
        <c:auto val="1"/>
        <c:lblAlgn val="ctr"/>
        <c:lblOffset val="100"/>
        <c:tickLblSkip val="5"/>
        <c:noMultiLvlLbl val="0"/>
      </c:catAx>
      <c:valAx>
        <c:axId val="2126261736"/>
        <c:scaling>
          <c:orientation val="minMax"/>
        </c:scaling>
        <c:delete val="0"/>
        <c:axPos val="l"/>
        <c:majorGridlines/>
        <c:numFmt formatCode="General" sourceLinked="1"/>
        <c:majorTickMark val="out"/>
        <c:minorTickMark val="none"/>
        <c:tickLblPos val="nextTo"/>
        <c:crossAx val="2126258600"/>
        <c:crosses val="autoZero"/>
        <c:crossBetween val="between"/>
      </c:valAx>
    </c:plotArea>
    <c:legend>
      <c:legendPos val="b"/>
      <c:layout>
        <c:manualLayout>
          <c:xMode val="edge"/>
          <c:yMode val="edge"/>
          <c:x val="2.5059786046472798E-2"/>
          <c:y val="0.85426205719566395"/>
          <c:w val="0.923357606646101"/>
          <c:h val="0.145737942804335"/>
        </c:manualLayout>
      </c:layout>
      <c:overlay val="0"/>
    </c:legend>
    <c:plotVisOnly val="1"/>
    <c:dispBlanksAs val="gap"/>
    <c:showDLblsOverMax val="0"/>
  </c:chart>
  <c:spPr>
    <a:ln>
      <a:noFill/>
    </a:ln>
  </c:spPr>
  <c:txPr>
    <a:bodyPr/>
    <a:lstStyle/>
    <a:p>
      <a:pPr>
        <a:defRPr sz="1300">
          <a:latin typeface="+mj-lt"/>
        </a:defRPr>
      </a:pPr>
      <a:endParaRPr lang="it-IT"/>
    </a:p>
  </c:txPr>
  <c:externalData r:id="rId1">
    <c:autoUpdate val="0"/>
  </c:externalData>
</c:chartSpac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intestazione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it-IT"/>
          </a:p>
        </p:txBody>
      </p:sp>
      <p:sp>
        <p:nvSpPr>
          <p:cNvPr id="3" name="Segnaposto data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a:defRPr sz="1200"/>
            </a:lvl1pPr>
          </a:lstStyle>
          <a:p>
            <a:fld id="{1C35DFE5-6201-9945-B2BC-E81AC442CE91}" type="datetimeFigureOut">
              <a:rPr lang="it-IT" smtClean="0"/>
              <a:t>05/12/19</a:t>
            </a:fld>
            <a:endParaRPr lang="it-IT"/>
          </a:p>
        </p:txBody>
      </p:sp>
      <p:sp>
        <p:nvSpPr>
          <p:cNvPr id="4" name="Segnaposto piè di pagina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a:defRPr sz="1200"/>
            </a:lvl1pPr>
          </a:lstStyle>
          <a:p>
            <a:endParaRPr lang="it-IT"/>
          </a:p>
        </p:txBody>
      </p:sp>
      <p:sp>
        <p:nvSpPr>
          <p:cNvPr id="5" name="Segnaposto numero diapositiva 4"/>
          <p:cNvSpPr>
            <a:spLocks noGrp="1"/>
          </p:cNvSpPr>
          <p:nvPr>
            <p:ph type="sldNum" sz="quarter" idx="3"/>
          </p:nvPr>
        </p:nvSpPr>
        <p:spPr>
          <a:xfrm>
            <a:off x="3970338" y="8829675"/>
            <a:ext cx="3038475" cy="465138"/>
          </a:xfrm>
          <a:prstGeom prst="rect">
            <a:avLst/>
          </a:prstGeom>
        </p:spPr>
        <p:txBody>
          <a:bodyPr vert="horz" lIns="91440" tIns="45720" rIns="91440" bIns="45720" rtlCol="0" anchor="b"/>
          <a:lstStyle>
            <a:lvl1pPr algn="r">
              <a:defRPr sz="1200"/>
            </a:lvl1pPr>
          </a:lstStyle>
          <a:p>
            <a:fld id="{3D2F6C0B-E5E6-664F-9EEE-9E4F710F38EE}" type="slidenum">
              <a:rPr lang="it-IT" smtClean="0"/>
              <a:t>‹N›</a:t>
            </a:fld>
            <a:endParaRPr lang="it-IT"/>
          </a:p>
        </p:txBody>
      </p:sp>
    </p:spTree>
    <p:extLst>
      <p:ext uri="{BB962C8B-B14F-4D97-AF65-F5344CB8AC3E}">
        <p14:creationId xmlns:p14="http://schemas.microsoft.com/office/powerpoint/2010/main" val="1976603485"/>
      </p:ext>
    </p:extLst>
  </p:cSld>
  <p:clrMap bg1="lt1" tx1="dk1" bg2="lt2" tx2="dk2" accent1="accent1" accent2="accent2" accent3="accent3" accent4="accent4" accent5="accent5" accent6="accent6" hlink="hlink" folHlink="folHlink"/>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intestazione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it-IT"/>
          </a:p>
        </p:txBody>
      </p:sp>
      <p:sp>
        <p:nvSpPr>
          <p:cNvPr id="3" name="Segnaposto data 2"/>
          <p:cNvSpPr>
            <a:spLocks noGrp="1"/>
          </p:cNvSpPr>
          <p:nvPr>
            <p:ph type="dt" idx="1"/>
          </p:nvPr>
        </p:nvSpPr>
        <p:spPr>
          <a:xfrm>
            <a:off x="3970338" y="0"/>
            <a:ext cx="3038475" cy="465138"/>
          </a:xfrm>
          <a:prstGeom prst="rect">
            <a:avLst/>
          </a:prstGeom>
        </p:spPr>
        <p:txBody>
          <a:bodyPr vert="horz" lIns="91440" tIns="45720" rIns="91440" bIns="45720" rtlCol="0"/>
          <a:lstStyle>
            <a:lvl1pPr algn="r">
              <a:defRPr sz="1200"/>
            </a:lvl1pPr>
          </a:lstStyle>
          <a:p>
            <a:fld id="{25646753-080B-294D-91EE-3DCBBEEBFC9A}" type="datetimeFigureOut">
              <a:rPr lang="it-IT" smtClean="0"/>
              <a:t>05/12/19</a:t>
            </a:fld>
            <a:endParaRPr lang="it-IT"/>
          </a:p>
        </p:txBody>
      </p:sp>
      <p:sp>
        <p:nvSpPr>
          <p:cNvPr id="4" name="Segnaposto immagine diapositiva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endParaRPr lang="it-IT"/>
          </a:p>
        </p:txBody>
      </p:sp>
      <p:sp>
        <p:nvSpPr>
          <p:cNvPr id="5" name="Segnaposto note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6" name="Segnaposto piè di pagina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a:defRPr sz="1200"/>
            </a:lvl1pPr>
          </a:lstStyle>
          <a:p>
            <a:endParaRPr lang="it-IT"/>
          </a:p>
        </p:txBody>
      </p:sp>
      <p:sp>
        <p:nvSpPr>
          <p:cNvPr id="7" name="Segnaposto numero diapositiva 6"/>
          <p:cNvSpPr>
            <a:spLocks noGrp="1"/>
          </p:cNvSpPr>
          <p:nvPr>
            <p:ph type="sldNum" sz="quarter" idx="5"/>
          </p:nvPr>
        </p:nvSpPr>
        <p:spPr>
          <a:xfrm>
            <a:off x="3970338" y="8829675"/>
            <a:ext cx="3038475" cy="465138"/>
          </a:xfrm>
          <a:prstGeom prst="rect">
            <a:avLst/>
          </a:prstGeom>
        </p:spPr>
        <p:txBody>
          <a:bodyPr vert="horz" lIns="91440" tIns="45720" rIns="91440" bIns="45720" rtlCol="0" anchor="b"/>
          <a:lstStyle>
            <a:lvl1pPr algn="r">
              <a:defRPr sz="1200"/>
            </a:lvl1pPr>
          </a:lstStyle>
          <a:p>
            <a:fld id="{2999F730-4219-724F-A462-B8809B580F51}" type="slidenum">
              <a:rPr lang="it-IT" smtClean="0"/>
              <a:t>‹N›</a:t>
            </a:fld>
            <a:endParaRPr lang="it-IT"/>
          </a:p>
        </p:txBody>
      </p:sp>
    </p:spTree>
    <p:extLst>
      <p:ext uri="{BB962C8B-B14F-4D97-AF65-F5344CB8AC3E}">
        <p14:creationId xmlns:p14="http://schemas.microsoft.com/office/powerpoint/2010/main" val="3422120804"/>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endParaRPr lang="it-IT" dirty="0"/>
          </a:p>
        </p:txBody>
      </p:sp>
      <p:sp>
        <p:nvSpPr>
          <p:cNvPr id="4" name="Segnaposto numero diapositiva 3"/>
          <p:cNvSpPr>
            <a:spLocks noGrp="1"/>
          </p:cNvSpPr>
          <p:nvPr>
            <p:ph type="sldNum" sz="quarter" idx="10"/>
          </p:nvPr>
        </p:nvSpPr>
        <p:spPr/>
        <p:txBody>
          <a:bodyPr/>
          <a:lstStyle/>
          <a:p>
            <a:fld id="{2999F730-4219-724F-A462-B8809B580F51}" type="slidenum">
              <a:rPr lang="it-IT" smtClean="0"/>
              <a:t>30</a:t>
            </a:fld>
            <a:endParaRPr lang="it-IT"/>
          </a:p>
        </p:txBody>
      </p:sp>
    </p:spTree>
    <p:extLst>
      <p:ext uri="{BB962C8B-B14F-4D97-AF65-F5344CB8AC3E}">
        <p14:creationId xmlns:p14="http://schemas.microsoft.com/office/powerpoint/2010/main" val="36992478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it-IT"/>
              <a:t>Fare clic per modificare stile</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it-IT"/>
              <a:t>Fare clic per modificare lo stile del sottotitolo dello schema</a:t>
            </a:r>
            <a:endParaRPr lang="en-US" dirty="0"/>
          </a:p>
        </p:txBody>
      </p:sp>
      <p:sp>
        <p:nvSpPr>
          <p:cNvPr id="4" name="Date Placeholder 3"/>
          <p:cNvSpPr>
            <a:spLocks noGrp="1"/>
          </p:cNvSpPr>
          <p:nvPr>
            <p:ph type="dt" sz="half" idx="10"/>
          </p:nvPr>
        </p:nvSpPr>
        <p:spPr/>
        <p:txBody>
          <a:bodyPr/>
          <a:lstStyle/>
          <a:p>
            <a:fld id="{04AF466F-BDA4-4F18-9C7B-FF0A9A1B0E80}" type="datetime1">
              <a:rPr lang="en-US" smtClean="0"/>
              <a:pPr/>
              <a:t>12/5/19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E2D2B3B-882E-40F3-A32F-6DD516915044}" type="slidenum">
              <a:rPr lang="en-US" smtClean="0"/>
              <a:pPr/>
              <a:t>‹N›</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a:t>Fare clic per modificare stile</a:t>
            </a:r>
            <a:endParaRPr lang="en-US"/>
          </a:p>
        </p:txBody>
      </p:sp>
      <p:sp>
        <p:nvSpPr>
          <p:cNvPr id="3" name="Vertical Text Placeholder 2"/>
          <p:cNvSpPr>
            <a:spLocks noGrp="1"/>
          </p:cNvSpPr>
          <p:nvPr>
            <p:ph type="body" orient="vert" idx="1"/>
          </p:nvPr>
        </p:nvSpPr>
        <p:spPr/>
        <p:txBody>
          <a:bodyPr vert="eaVert"/>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a:p>
        </p:txBody>
      </p:sp>
      <p:sp>
        <p:nvSpPr>
          <p:cNvPr id="4" name="Date Placeholder 3"/>
          <p:cNvSpPr>
            <a:spLocks noGrp="1"/>
          </p:cNvSpPr>
          <p:nvPr>
            <p:ph type="dt" sz="half" idx="10"/>
          </p:nvPr>
        </p:nvSpPr>
        <p:spPr/>
        <p:txBody>
          <a:bodyPr/>
          <a:lstStyle/>
          <a:p>
            <a:fld id="{58FB4290-6522-4139-852E-05BD9E7F0D2E}" type="datetime1">
              <a:rPr lang="en-US" smtClean="0"/>
              <a:pPr/>
              <a:t>12/5/19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E2D2B3B-882E-40F3-A32F-6DD516915044}" type="slidenum">
              <a:rPr lang="en-US" smtClean="0"/>
              <a:pPr/>
              <a:t>‹N›</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olo verticale e tes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it-IT"/>
              <a:t>Fare clic per modificare stile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a:p>
        </p:txBody>
      </p:sp>
      <p:sp>
        <p:nvSpPr>
          <p:cNvPr id="4" name="Date Placeholder 3"/>
          <p:cNvSpPr>
            <a:spLocks noGrp="1"/>
          </p:cNvSpPr>
          <p:nvPr>
            <p:ph type="dt" sz="half" idx="10"/>
          </p:nvPr>
        </p:nvSpPr>
        <p:spPr/>
        <p:txBody>
          <a:bodyPr/>
          <a:lstStyle/>
          <a:p>
            <a:fld id="{AAB955F9-81EA-47C5-8059-9E5C2B437C70}" type="datetime1">
              <a:rPr lang="en-US" smtClean="0"/>
              <a:pPr/>
              <a:t>12/5/19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E2D2B3B-882E-40F3-A32F-6DD516915044}" type="slidenum">
              <a:rPr lang="en-US" smtClean="0"/>
              <a:pPr/>
              <a:t>‹N›</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a:t>Fare clic per modificare stile</a:t>
            </a:r>
            <a:endParaRPr lang="en-US"/>
          </a:p>
        </p:txBody>
      </p:sp>
      <p:sp>
        <p:nvSpPr>
          <p:cNvPr id="3" name="Content Placeholder 2"/>
          <p:cNvSpPr>
            <a:spLocks noGrp="1"/>
          </p:cNvSpPr>
          <p:nvPr>
            <p:ph idx="1"/>
          </p:nvPr>
        </p:nvSpPr>
        <p:spPr/>
        <p:txBody>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a:p>
        </p:txBody>
      </p:sp>
      <p:sp>
        <p:nvSpPr>
          <p:cNvPr id="4" name="Date Placeholder 3"/>
          <p:cNvSpPr>
            <a:spLocks noGrp="1"/>
          </p:cNvSpPr>
          <p:nvPr>
            <p:ph type="dt" sz="half" idx="10"/>
          </p:nvPr>
        </p:nvSpPr>
        <p:spPr/>
        <p:txBody>
          <a:bodyPr/>
          <a:lstStyle/>
          <a:p>
            <a:fld id="{1CEF607B-A47E-422C-9BEF-122CCDB7C526}" type="datetime1">
              <a:rPr lang="en-US" smtClean="0"/>
              <a:pPr/>
              <a:t>12/5/19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E2D2B3B-882E-40F3-A32F-6DD516915044}" type="slidenum">
              <a:rPr lang="en-US" smtClean="0"/>
              <a:pPr/>
              <a:t>‹N›</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it-IT"/>
              <a:t>Fare clic per modificare stile</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a:t>Fare clic per modificare gli stili del testo dello schema</a:t>
            </a:r>
          </a:p>
        </p:txBody>
      </p:sp>
      <p:sp>
        <p:nvSpPr>
          <p:cNvPr id="4" name="Date Placeholder 3"/>
          <p:cNvSpPr>
            <a:spLocks noGrp="1"/>
          </p:cNvSpPr>
          <p:nvPr>
            <p:ph type="dt" sz="half" idx="10"/>
          </p:nvPr>
        </p:nvSpPr>
        <p:spPr/>
        <p:txBody>
          <a:bodyPr/>
          <a:lstStyle/>
          <a:p>
            <a:fld id="{63A9A7CB-BEE6-4F99-898E-913F06E8E125}" type="datetime1">
              <a:rPr lang="en-US" smtClean="0"/>
              <a:pPr/>
              <a:t>12/5/19</a:t>
            </a:fld>
            <a:endParaRPr lang="en-US"/>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E2D2B3B-882E-40F3-A32F-6DD516915044}" type="slidenum">
              <a:rPr lang="en-US" smtClean="0"/>
              <a:pPr/>
              <a:t>‹N›</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Contenuto 2">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a:t>Fare clic per modificare stile</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5" name="Date Placeholder 4"/>
          <p:cNvSpPr>
            <a:spLocks noGrp="1"/>
          </p:cNvSpPr>
          <p:nvPr>
            <p:ph type="dt" sz="half" idx="10"/>
          </p:nvPr>
        </p:nvSpPr>
        <p:spPr/>
        <p:txBody>
          <a:bodyPr/>
          <a:lstStyle/>
          <a:p>
            <a:fld id="{B6EE300C-6FC5-4FC3-AF1A-075E4F50620D}" type="datetime1">
              <a:rPr lang="en-US" smtClean="0"/>
              <a:pPr/>
              <a:t>12/5/19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E2D2B3B-882E-40F3-A32F-6DD516915044}" type="slidenum">
              <a:rPr lang="en-US" smtClean="0"/>
              <a:pPr/>
              <a:t>‹N›</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it-IT"/>
              <a:t>Fare clic per modificare stile</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a:t>Fare clic per modificare gli stili del testo dello schema</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a:t>Fare clic per modificare gli stili del testo dello schema</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a:p>
        </p:txBody>
      </p:sp>
      <p:sp>
        <p:nvSpPr>
          <p:cNvPr id="7" name="Date Placeholder 6"/>
          <p:cNvSpPr>
            <a:spLocks noGrp="1"/>
          </p:cNvSpPr>
          <p:nvPr>
            <p:ph type="dt" sz="half" idx="10"/>
          </p:nvPr>
        </p:nvSpPr>
        <p:spPr/>
        <p:txBody>
          <a:bodyPr/>
          <a:lstStyle/>
          <a:p>
            <a:fld id="{F50D295D-4A77-4DEB-B04C-9F4282A8BC04}" type="datetime1">
              <a:rPr lang="en-US" smtClean="0"/>
              <a:pPr/>
              <a:t>12/5/19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E2D2B3B-882E-40F3-A32F-6DD516915044}" type="slidenum">
              <a:rPr lang="en-US" smtClean="0"/>
              <a:pPr/>
              <a:t>‹N›</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a:t>Fare clic per modificare stile</a:t>
            </a:r>
            <a:endParaRPr lang="en-US"/>
          </a:p>
        </p:txBody>
      </p:sp>
      <p:sp>
        <p:nvSpPr>
          <p:cNvPr id="3" name="Date Placeholder 2"/>
          <p:cNvSpPr>
            <a:spLocks noGrp="1"/>
          </p:cNvSpPr>
          <p:nvPr>
            <p:ph type="dt" sz="half" idx="10"/>
          </p:nvPr>
        </p:nvSpPr>
        <p:spPr/>
        <p:txBody>
          <a:bodyPr/>
          <a:lstStyle/>
          <a:p>
            <a:fld id="{02B28685-4D0C-42D5-8013-B5904CD1FCBC}" type="datetime1">
              <a:rPr lang="en-US" smtClean="0"/>
              <a:pPr/>
              <a:t>12/5/19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E2D2B3B-882E-40F3-A32F-6DD516915044}" type="slidenum">
              <a:rPr lang="en-US" smtClean="0"/>
              <a:pPr/>
              <a:t>‹N›</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DF226C0-9885-4BA9-BBFA-A52CBFEBB775}" type="datetime1">
              <a:rPr lang="en-US" smtClean="0"/>
              <a:pPr/>
              <a:t>12/5/19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E2D2B3B-882E-40F3-A32F-6DD516915044}" type="slidenum">
              <a:rPr lang="en-US" smtClean="0"/>
              <a:pPr/>
              <a:t>‹N›</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it-IT"/>
              <a:t>Fare clic per modificare stile</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a:t>Fare clic per modificare gli stili del testo dello schema</a:t>
            </a:r>
          </a:p>
        </p:txBody>
      </p:sp>
      <p:sp>
        <p:nvSpPr>
          <p:cNvPr id="5" name="Date Placeholder 4"/>
          <p:cNvSpPr>
            <a:spLocks noGrp="1"/>
          </p:cNvSpPr>
          <p:nvPr>
            <p:ph type="dt" sz="half" idx="10"/>
          </p:nvPr>
        </p:nvSpPr>
        <p:spPr/>
        <p:txBody>
          <a:bodyPr/>
          <a:lstStyle/>
          <a:p>
            <a:fld id="{EBEE1B38-C5EB-4D66-9137-0AFE9CDEDE8F}" type="datetime1">
              <a:rPr lang="en-US" smtClean="0"/>
              <a:pPr/>
              <a:t>12/5/19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E2D2B3B-882E-40F3-A32F-6DD516915044}" type="slidenum">
              <a:rPr lang="en-US" smtClean="0"/>
              <a:pPr/>
              <a:t>‹N›</a:t>
            </a:fld>
            <a:endParaRPr lang="en-US"/>
          </a:p>
        </p:txBody>
      </p:sp>
      <p:sp>
        <p:nvSpPr>
          <p:cNvPr id="9" name="Content Placeholder 8"/>
          <p:cNvSpPr>
            <a:spLocks noGrp="1"/>
          </p:cNvSpPr>
          <p:nvPr>
            <p:ph sz="quarter" idx="13"/>
          </p:nvPr>
        </p:nvSpPr>
        <p:spPr>
          <a:xfrm>
            <a:off x="304800" y="381000"/>
            <a:ext cx="7772400" cy="4942840"/>
          </a:xfrm>
        </p:spPr>
        <p:txBody>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it-IT"/>
              <a:t>Fare clic per modificare stile</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it-IT"/>
              <a:t>Trascinare l'immagine su un segnaposto o fare clic sull'icona per aggiungerla</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a:t>Fare clic per modificare gli stili del testo dello schema</a:t>
            </a:r>
          </a:p>
        </p:txBody>
      </p:sp>
      <p:sp>
        <p:nvSpPr>
          <p:cNvPr id="8" name="Date Placeholder 7"/>
          <p:cNvSpPr>
            <a:spLocks noGrp="1"/>
          </p:cNvSpPr>
          <p:nvPr>
            <p:ph type="dt" sz="half" idx="10"/>
          </p:nvPr>
        </p:nvSpPr>
        <p:spPr/>
        <p:txBody>
          <a:bodyPr/>
          <a:lstStyle/>
          <a:p>
            <a:fld id="{327B613C-1AD7-49D3-885D-F654C5CDBAA6}" type="datetime1">
              <a:rPr lang="en-US" smtClean="0"/>
              <a:pPr/>
              <a:t>12/5/19</a:t>
            </a:fld>
            <a:endParaRPr lang="en-US" dirty="0"/>
          </a:p>
        </p:txBody>
      </p:sp>
      <p:sp>
        <p:nvSpPr>
          <p:cNvPr id="9" name="Slide Number Placeholder 8"/>
          <p:cNvSpPr>
            <a:spLocks noGrp="1"/>
          </p:cNvSpPr>
          <p:nvPr>
            <p:ph type="sldNum" sz="quarter" idx="11"/>
          </p:nvPr>
        </p:nvSpPr>
        <p:spPr/>
        <p:txBody>
          <a:bodyPr/>
          <a:lstStyle/>
          <a:p>
            <a:fld id="{6E2D2B3B-882E-40F3-A32F-6DD516915044}" type="slidenum">
              <a:rPr lang="en-US" smtClean="0"/>
              <a:pPr/>
              <a:t>‹N›</a:t>
            </a:fld>
            <a:endParaRPr lang="en-US" dirty="0"/>
          </a:p>
        </p:txBody>
      </p:sp>
      <p:sp>
        <p:nvSpPr>
          <p:cNvPr id="10" name="Footer Placeholder 9"/>
          <p:cNvSpPr>
            <a:spLocks noGrp="1"/>
          </p:cNvSpPr>
          <p:nvPr>
            <p:ph type="ftr" sz="quarter" idx="12"/>
          </p:nvPr>
        </p:nvSpPr>
        <p:spPr/>
        <p:txBody>
          <a:bodyPr/>
          <a:lstStyle/>
          <a:p>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it-IT"/>
              <a:t>Fare clic per modificare stile</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6E2D2B3B-882E-40F3-A32F-6DD516915044}" type="slidenum">
              <a:rPr lang="en-US" smtClean="0"/>
              <a:pPr/>
              <a:t>‹N›</a:t>
            </a:fld>
            <a:endParaRPr lang="en-US" dirty="0"/>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endParaRPr lang="en-US" dirty="0"/>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327B613C-1AD7-49D3-885D-F654C5CDBAA6}" type="datetime1">
              <a:rPr lang="en-US" smtClean="0"/>
              <a:pPr/>
              <a:t>12/5/19</a:t>
            </a:fld>
            <a:endParaRPr lang="en-US" dirty="0"/>
          </a:p>
        </p:txBody>
      </p:sp>
    </p:spTree>
  </p:cSld>
  <p:clrMap bg1="lt1" tx1="dk1" bg2="lt2" tx2="dk2" accent1="accent1" accent2="accent2" accent3="accent3" accent4="accent4" accent5="accent5" accent6="accent6" hlink="hlink" folHlink="folHlink"/>
  <p:sldLayoutIdLst>
    <p:sldLayoutId id="2147483951" r:id="rId1"/>
    <p:sldLayoutId id="2147483952" r:id="rId2"/>
    <p:sldLayoutId id="2147483953" r:id="rId3"/>
    <p:sldLayoutId id="2147483954" r:id="rId4"/>
    <p:sldLayoutId id="2147483955" r:id="rId5"/>
    <p:sldLayoutId id="2147483956" r:id="rId6"/>
    <p:sldLayoutId id="2147483957" r:id="rId7"/>
    <p:sldLayoutId id="2147483958" r:id="rId8"/>
    <p:sldLayoutId id="2147483959" r:id="rId9"/>
    <p:sldLayoutId id="2147483960" r:id="rId10"/>
    <p:sldLayoutId id="2147483961" r:id="rId11"/>
  </p:sldLayoutIdLst>
  <p:hf sldNum="0" hdr="0" ftr="0" dt="0"/>
  <p:txStyles>
    <p:titleStyle>
      <a:lvl1pPr algn="l" defTabSz="914400" rtl="0"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l" defTabSz="914400" rtl="0"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l" defTabSz="914400" rtl="0"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l" defTabSz="914400" rtl="0"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l" defTabSz="914400" rtl="0"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l" defTabSz="914400" rtl="0"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l" defTabSz="914400" rtl="0"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l" defTabSz="914400" rtl="0"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l" defTabSz="914400" rtl="0"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https://ideas.repec.org/p/ieb/wpaper/doc2014-18.html" TargetMode="Externa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chart" Target="../charts/chart2.xml"/><Relationship Id="rId2" Type="http://schemas.openxmlformats.org/officeDocument/2006/relationships/chart" Target="../charts/chart1.xml"/><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3" Type="http://schemas.openxmlformats.org/officeDocument/2006/relationships/chart" Target="../charts/chart4.xml"/><Relationship Id="rId2" Type="http://schemas.openxmlformats.org/officeDocument/2006/relationships/chart" Target="../charts/chart3.xml"/><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685800" y="3220465"/>
            <a:ext cx="7543800" cy="2086759"/>
          </a:xfrm>
        </p:spPr>
        <p:txBody>
          <a:bodyPr/>
          <a:lstStyle/>
          <a:p>
            <a:r>
              <a:rPr lang="en-US" sz="4000" b="1" i="1" dirty="0"/>
              <a:t>Energy Market Liberalization and Renewable Energy Policies in OECD Countries</a:t>
            </a:r>
            <a:endParaRPr lang="it-IT" sz="4000" dirty="0"/>
          </a:p>
        </p:txBody>
      </p:sp>
      <p:sp>
        <p:nvSpPr>
          <p:cNvPr id="3" name="Sottotitolo 2"/>
          <p:cNvSpPr>
            <a:spLocks noGrp="1"/>
          </p:cNvSpPr>
          <p:nvPr>
            <p:ph type="subTitle" idx="1"/>
          </p:nvPr>
        </p:nvSpPr>
        <p:spPr>
          <a:xfrm>
            <a:off x="685799" y="5490558"/>
            <a:ext cx="6968455" cy="848627"/>
          </a:xfrm>
        </p:spPr>
        <p:txBody>
          <a:bodyPr>
            <a:normAutofit/>
          </a:bodyPr>
          <a:lstStyle/>
          <a:p>
            <a:r>
              <a:rPr lang="it-IT" dirty="0"/>
              <a:t>Francesco Nicolli, </a:t>
            </a:r>
            <a:r>
              <a:rPr lang="en-AU" dirty="0"/>
              <a:t>University</a:t>
            </a:r>
            <a:r>
              <a:rPr lang="it-IT" dirty="0"/>
              <a:t> of Ferrara</a:t>
            </a:r>
          </a:p>
          <a:p>
            <a:r>
              <a:rPr lang="en-US" dirty="0"/>
              <a:t>Francesco </a:t>
            </a:r>
            <a:r>
              <a:rPr lang="en-US" dirty="0" err="1"/>
              <a:t>Vona</a:t>
            </a:r>
            <a:r>
              <a:rPr lang="en-US" dirty="0"/>
              <a:t>, OFCE Sciences-Po</a:t>
            </a:r>
            <a:endParaRPr lang="it-IT" dirty="0"/>
          </a:p>
        </p:txBody>
      </p:sp>
    </p:spTree>
    <p:extLst>
      <p:ext uri="{BB962C8B-B14F-4D97-AF65-F5344CB8AC3E}">
        <p14:creationId xmlns:p14="http://schemas.microsoft.com/office/powerpoint/2010/main" val="377298103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z="3600" dirty="0" err="1"/>
              <a:t>Determinants</a:t>
            </a:r>
            <a:r>
              <a:rPr lang="it-IT" sz="3600" dirty="0"/>
              <a:t> – </a:t>
            </a:r>
            <a:r>
              <a:rPr lang="it-IT" sz="3600" dirty="0" err="1"/>
              <a:t>Income</a:t>
            </a:r>
            <a:r>
              <a:rPr lang="it-IT" sz="3600" dirty="0"/>
              <a:t> &amp; </a:t>
            </a:r>
            <a:r>
              <a:rPr lang="it-IT" sz="3600" dirty="0" err="1"/>
              <a:t>Inequality</a:t>
            </a:r>
            <a:endParaRPr lang="it-IT" sz="3600" dirty="0"/>
          </a:p>
        </p:txBody>
      </p:sp>
      <p:sp>
        <p:nvSpPr>
          <p:cNvPr id="3" name="Segnaposto contenuto 2"/>
          <p:cNvSpPr>
            <a:spLocks noGrp="1"/>
          </p:cNvSpPr>
          <p:nvPr>
            <p:ph idx="1"/>
          </p:nvPr>
        </p:nvSpPr>
        <p:spPr>
          <a:xfrm>
            <a:off x="457199" y="1417637"/>
            <a:ext cx="7877433" cy="5114331"/>
          </a:xfrm>
        </p:spPr>
        <p:txBody>
          <a:bodyPr>
            <a:noAutofit/>
          </a:bodyPr>
          <a:lstStyle/>
          <a:p>
            <a:r>
              <a:rPr lang="en-US" sz="2400" dirty="0"/>
              <a:t>Renewable energy policies are also affected by social welfare considerations and depend on the aggregation of citizens’ preferences. </a:t>
            </a:r>
            <a:r>
              <a:rPr lang="en-US" sz="2400" b="1" dirty="0"/>
              <a:t>Since environmental quality is a normal good, the wealthier households demand more stringent environmental policies to satisfy it – a prediction that is consistent with the empirical evidence at both the micro and the macro level</a:t>
            </a:r>
            <a:r>
              <a:rPr lang="en-US" sz="2400" dirty="0"/>
              <a:t> (</a:t>
            </a:r>
            <a:r>
              <a:rPr lang="en-AU" sz="2400" dirty="0"/>
              <a:t>Arrow et al. 1995, </a:t>
            </a:r>
            <a:r>
              <a:rPr lang="en-US" sz="2400" dirty="0" err="1"/>
              <a:t>Diekmann</a:t>
            </a:r>
            <a:r>
              <a:rPr lang="en-US" sz="2400" dirty="0"/>
              <a:t> and </a:t>
            </a:r>
            <a:r>
              <a:rPr lang="en-US" sz="2400" dirty="0" err="1"/>
              <a:t>Franzen</a:t>
            </a:r>
            <a:r>
              <a:rPr lang="en-US" sz="2400" dirty="0"/>
              <a:t> 1999, </a:t>
            </a:r>
            <a:r>
              <a:rPr lang="en-US" sz="2400" dirty="0" err="1"/>
              <a:t>Dasgupta</a:t>
            </a:r>
            <a:r>
              <a:rPr lang="en-US" sz="2400" dirty="0"/>
              <a:t> et al. 2001, </a:t>
            </a:r>
            <a:r>
              <a:rPr lang="en-US" sz="2400" dirty="0" err="1"/>
              <a:t>Esty</a:t>
            </a:r>
            <a:r>
              <a:rPr lang="en-US" sz="2400" dirty="0"/>
              <a:t> and Porter 2005, </a:t>
            </a:r>
            <a:r>
              <a:rPr lang="en-US" sz="2400" dirty="0" err="1"/>
              <a:t>Oecd</a:t>
            </a:r>
            <a:r>
              <a:rPr lang="en-US" sz="2400" dirty="0"/>
              <a:t> 2008)</a:t>
            </a:r>
          </a:p>
          <a:p>
            <a:r>
              <a:rPr lang="en-US" sz="2400" dirty="0"/>
              <a:t>Citizens’ preferences for a clean environment are influenced also by income distribution, consistently with models where the median voter decides on environmental policy (</a:t>
            </a:r>
            <a:r>
              <a:rPr lang="en-US" sz="2400" dirty="0" err="1"/>
              <a:t>Magnani</a:t>
            </a:r>
            <a:r>
              <a:rPr lang="en-US" sz="2400" dirty="0"/>
              <a:t> 2000, </a:t>
            </a:r>
            <a:r>
              <a:rPr lang="en-US" sz="2400" dirty="0" err="1"/>
              <a:t>Kempf</a:t>
            </a:r>
            <a:r>
              <a:rPr lang="en-US" sz="2400" dirty="0"/>
              <a:t> and </a:t>
            </a:r>
            <a:r>
              <a:rPr lang="en-US" sz="2400" dirty="0" err="1"/>
              <a:t>Rossignol</a:t>
            </a:r>
            <a:r>
              <a:rPr lang="en-US" sz="2400" dirty="0"/>
              <a:t> 2007). </a:t>
            </a:r>
          </a:p>
        </p:txBody>
      </p:sp>
    </p:spTree>
    <p:extLst>
      <p:ext uri="{BB962C8B-B14F-4D97-AF65-F5344CB8AC3E}">
        <p14:creationId xmlns:p14="http://schemas.microsoft.com/office/powerpoint/2010/main" val="408865702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en-US" b="1" i="1" dirty="0"/>
              <a:t>Empirical Protocol</a:t>
            </a:r>
            <a:endParaRPr lang="it-IT" dirty="0"/>
          </a:p>
        </p:txBody>
      </p:sp>
      <p:sp>
        <p:nvSpPr>
          <p:cNvPr id="3" name="Segnaposto contenuto 2"/>
          <p:cNvSpPr>
            <a:spLocks noGrp="1"/>
          </p:cNvSpPr>
          <p:nvPr>
            <p:ph idx="1"/>
          </p:nvPr>
        </p:nvSpPr>
        <p:spPr/>
        <p:txBody>
          <a:bodyPr>
            <a:normAutofit lnSpcReduction="10000"/>
          </a:bodyPr>
          <a:lstStyle/>
          <a:p>
            <a:pPr marL="114300" indent="0">
              <a:buNone/>
            </a:pPr>
            <a:r>
              <a:rPr lang="en-GB" sz="2800" dirty="0" err="1">
                <a:latin typeface="Times New Roman"/>
                <a:cs typeface="Times New Roman"/>
              </a:rPr>
              <a:t>REP</a:t>
            </a:r>
            <a:r>
              <a:rPr lang="en-GB" sz="2800" baseline="-25000" dirty="0" err="1">
                <a:latin typeface="Times New Roman"/>
                <a:cs typeface="Times New Roman"/>
              </a:rPr>
              <a:t>it</a:t>
            </a:r>
            <a:r>
              <a:rPr lang="en-GB" sz="2800" baseline="-25000" dirty="0">
                <a:latin typeface="Times New Roman"/>
                <a:cs typeface="Times New Roman"/>
              </a:rPr>
              <a:t> </a:t>
            </a:r>
            <a:r>
              <a:rPr lang="en-GB" sz="2800" dirty="0">
                <a:latin typeface="Times New Roman"/>
                <a:cs typeface="Times New Roman"/>
              </a:rPr>
              <a:t>= </a:t>
            </a:r>
            <a:r>
              <a:rPr lang="en-GB" sz="2800" i="1" dirty="0">
                <a:latin typeface="Times New Roman"/>
                <a:cs typeface="Times New Roman"/>
              </a:rPr>
              <a:t>β </a:t>
            </a:r>
            <a:r>
              <a:rPr lang="en-GB" sz="2800" dirty="0">
                <a:latin typeface="Times New Roman"/>
                <a:cs typeface="Times New Roman"/>
              </a:rPr>
              <a:t>PMRelec</a:t>
            </a:r>
            <a:r>
              <a:rPr lang="en-GB" sz="2800" baseline="-25000" dirty="0">
                <a:latin typeface="Times New Roman"/>
                <a:cs typeface="Times New Roman"/>
              </a:rPr>
              <a:t>it-1 </a:t>
            </a:r>
            <a:r>
              <a:rPr lang="en-GB" sz="2800" dirty="0">
                <a:latin typeface="Times New Roman"/>
                <a:cs typeface="Times New Roman"/>
              </a:rPr>
              <a:t>+ </a:t>
            </a:r>
            <a:r>
              <a:rPr lang="en-GB" sz="2800" i="1" dirty="0" err="1">
                <a:latin typeface="Times New Roman"/>
                <a:cs typeface="Times New Roman"/>
              </a:rPr>
              <a:t>γ</a:t>
            </a:r>
            <a:r>
              <a:rPr lang="en-GB" sz="2800" i="1" dirty="0">
                <a:latin typeface="Times New Roman"/>
                <a:cs typeface="Times New Roman"/>
              </a:rPr>
              <a:t> </a:t>
            </a:r>
            <a:r>
              <a:rPr lang="en-GB" sz="2800" dirty="0">
                <a:latin typeface="Times New Roman"/>
                <a:cs typeface="Times New Roman"/>
              </a:rPr>
              <a:t>X</a:t>
            </a:r>
            <a:r>
              <a:rPr lang="en-GB" sz="2800" baseline="-25000" dirty="0">
                <a:latin typeface="Times New Roman"/>
                <a:cs typeface="Times New Roman"/>
              </a:rPr>
              <a:t>it-1 </a:t>
            </a:r>
            <a:r>
              <a:rPr lang="en-GB" sz="2800" dirty="0">
                <a:latin typeface="Times New Roman"/>
                <a:cs typeface="Times New Roman"/>
              </a:rPr>
              <a:t>+ </a:t>
            </a:r>
            <a:r>
              <a:rPr lang="en-GB" sz="2800" i="1" dirty="0" err="1">
                <a:latin typeface="Times New Roman"/>
                <a:cs typeface="Times New Roman"/>
              </a:rPr>
              <a:t>μ</a:t>
            </a:r>
            <a:r>
              <a:rPr lang="en-GB" sz="2800" baseline="-25000" dirty="0" err="1">
                <a:latin typeface="Times New Roman"/>
                <a:cs typeface="Times New Roman"/>
              </a:rPr>
              <a:t>t</a:t>
            </a:r>
            <a:r>
              <a:rPr lang="en-GB" sz="2800" baseline="-25000" dirty="0">
                <a:latin typeface="Times New Roman"/>
                <a:cs typeface="Times New Roman"/>
              </a:rPr>
              <a:t> </a:t>
            </a:r>
            <a:r>
              <a:rPr lang="en-GB" sz="2800" dirty="0">
                <a:latin typeface="Times New Roman"/>
                <a:cs typeface="Times New Roman"/>
              </a:rPr>
              <a:t>+ </a:t>
            </a:r>
            <a:r>
              <a:rPr lang="en-GB" sz="2800" i="1" dirty="0" err="1">
                <a:latin typeface="Times New Roman"/>
                <a:cs typeface="Times New Roman"/>
              </a:rPr>
              <a:t>μ</a:t>
            </a:r>
            <a:r>
              <a:rPr lang="en-GB" sz="2800" baseline="-25000" dirty="0" err="1">
                <a:latin typeface="Times New Roman"/>
                <a:cs typeface="Times New Roman"/>
              </a:rPr>
              <a:t>i</a:t>
            </a:r>
            <a:r>
              <a:rPr lang="en-GB" sz="2800" baseline="-25000" dirty="0">
                <a:latin typeface="Times New Roman"/>
                <a:cs typeface="Times New Roman"/>
              </a:rPr>
              <a:t> </a:t>
            </a:r>
            <a:r>
              <a:rPr lang="en-GB" sz="2800" dirty="0">
                <a:latin typeface="Times New Roman"/>
                <a:cs typeface="Times New Roman"/>
              </a:rPr>
              <a:t>+ </a:t>
            </a:r>
            <a:r>
              <a:rPr lang="en-GB" sz="2800" i="1" dirty="0" err="1">
                <a:latin typeface="Times New Roman"/>
                <a:cs typeface="Times New Roman"/>
              </a:rPr>
              <a:t>ε</a:t>
            </a:r>
            <a:r>
              <a:rPr lang="en-GB" sz="2800" baseline="-25000" dirty="0" err="1">
                <a:latin typeface="Times New Roman"/>
                <a:cs typeface="Times New Roman"/>
              </a:rPr>
              <a:t>it</a:t>
            </a:r>
            <a:r>
              <a:rPr lang="it-IT" sz="2800" dirty="0">
                <a:latin typeface="Times New Roman"/>
                <a:cs typeface="Times New Roman"/>
              </a:rPr>
              <a:t> </a:t>
            </a:r>
          </a:p>
          <a:p>
            <a:pPr marL="114300" indent="0">
              <a:buNone/>
            </a:pPr>
            <a:endParaRPr lang="en-US" sz="2800" dirty="0">
              <a:latin typeface="Times New Roman"/>
              <a:cs typeface="Times New Roman"/>
            </a:endParaRPr>
          </a:p>
          <a:p>
            <a:pPr marL="114300" indent="0">
              <a:buNone/>
            </a:pPr>
            <a:r>
              <a:rPr lang="en-US" sz="2800" b="1" dirty="0">
                <a:latin typeface="Times New Roman"/>
                <a:cs typeface="Times New Roman"/>
              </a:rPr>
              <a:t>PMR</a:t>
            </a:r>
            <a:r>
              <a:rPr lang="en-US" sz="2800" dirty="0">
                <a:latin typeface="Times New Roman"/>
                <a:cs typeface="Times New Roman"/>
              </a:rPr>
              <a:t> is the index of Market Regulation</a:t>
            </a:r>
          </a:p>
          <a:p>
            <a:pPr marL="114300" indent="0">
              <a:buNone/>
            </a:pPr>
            <a:r>
              <a:rPr lang="en-US" sz="2800" b="1" dirty="0" err="1"/>
              <a:t>Xs</a:t>
            </a:r>
            <a:r>
              <a:rPr lang="en-US" sz="2800" dirty="0"/>
              <a:t> are our time-varying covariates </a:t>
            </a:r>
            <a:r>
              <a:rPr lang="en-GB" sz="2800" dirty="0"/>
              <a:t>lagged one year to capture delayed effects:</a:t>
            </a:r>
          </a:p>
          <a:p>
            <a:pPr>
              <a:buFont typeface="Wingdings" charset="2"/>
              <a:buChar char="ü"/>
            </a:pPr>
            <a:r>
              <a:rPr lang="en-GB" sz="2800" dirty="0"/>
              <a:t>Institutional Quality (Corruption)</a:t>
            </a:r>
          </a:p>
          <a:p>
            <a:pPr>
              <a:buFont typeface="Wingdings" charset="2"/>
              <a:buChar char="ü"/>
            </a:pPr>
            <a:r>
              <a:rPr lang="en-GB" sz="2800" dirty="0"/>
              <a:t>GDP per capita  &amp; Income inequality</a:t>
            </a:r>
          </a:p>
          <a:p>
            <a:pPr>
              <a:buFont typeface="Wingdings" charset="2"/>
              <a:buChar char="ü"/>
            </a:pPr>
            <a:r>
              <a:rPr lang="en-GB" sz="2800" dirty="0"/>
              <a:t>Share of energy produced from nuclear power </a:t>
            </a:r>
          </a:p>
          <a:p>
            <a:pPr>
              <a:buFont typeface="Wingdings" charset="2"/>
              <a:buChar char="ü"/>
            </a:pPr>
            <a:r>
              <a:rPr lang="en-GB" sz="2800" dirty="0"/>
              <a:t>Energy dependency</a:t>
            </a:r>
            <a:r>
              <a:rPr lang="it-IT" sz="2800" dirty="0"/>
              <a:t> </a:t>
            </a:r>
            <a:endParaRPr lang="en-GB" sz="2800" dirty="0"/>
          </a:p>
          <a:p>
            <a:pPr marL="114300" indent="0">
              <a:buNone/>
            </a:pPr>
            <a:r>
              <a:rPr lang="it-IT" sz="2800" dirty="0"/>
              <a:t> </a:t>
            </a:r>
            <a:r>
              <a:rPr lang="en-US" sz="2800" i="1" dirty="0" err="1"/>
              <a:t>μ</a:t>
            </a:r>
            <a:r>
              <a:rPr lang="en-US" sz="2800" i="1" baseline="-25000" dirty="0" err="1"/>
              <a:t>i</a:t>
            </a:r>
            <a:r>
              <a:rPr lang="en-US" sz="2800" dirty="0"/>
              <a:t> and </a:t>
            </a:r>
            <a:r>
              <a:rPr lang="en-GB" sz="2800" i="1" dirty="0" err="1">
                <a:latin typeface="Times New Roman"/>
                <a:cs typeface="Times New Roman"/>
              </a:rPr>
              <a:t>μ</a:t>
            </a:r>
            <a:r>
              <a:rPr lang="en-GB" sz="2800" baseline="-25000" dirty="0" err="1">
                <a:latin typeface="Times New Roman"/>
                <a:cs typeface="Times New Roman"/>
              </a:rPr>
              <a:t>i</a:t>
            </a:r>
            <a:r>
              <a:rPr lang="en-GB" sz="2800" baseline="-25000" dirty="0">
                <a:latin typeface="Times New Roman"/>
                <a:cs typeface="Times New Roman"/>
              </a:rPr>
              <a:t> </a:t>
            </a:r>
            <a:r>
              <a:rPr lang="en-GB" sz="2800" dirty="0">
                <a:latin typeface="Times New Roman"/>
                <a:cs typeface="Times New Roman"/>
              </a:rPr>
              <a:t>are </a:t>
            </a:r>
            <a:r>
              <a:rPr lang="en-US" sz="2800" dirty="0"/>
              <a:t>country and year fixed effect</a:t>
            </a:r>
          </a:p>
          <a:p>
            <a:pPr marL="114300" indent="0">
              <a:buNone/>
            </a:pPr>
            <a:endParaRPr lang="en-US" dirty="0"/>
          </a:p>
        </p:txBody>
      </p:sp>
    </p:spTree>
    <p:extLst>
      <p:ext uri="{BB962C8B-B14F-4D97-AF65-F5344CB8AC3E}">
        <p14:creationId xmlns:p14="http://schemas.microsoft.com/office/powerpoint/2010/main" val="50066910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Augmented</a:t>
            </a:r>
            <a:r>
              <a:rPr lang="it-IT" dirty="0"/>
              <a:t> </a:t>
            </a:r>
            <a:r>
              <a:rPr lang="it-IT" dirty="0" err="1"/>
              <a:t>specification</a:t>
            </a:r>
            <a:endParaRPr lang="it-IT" dirty="0"/>
          </a:p>
        </p:txBody>
      </p:sp>
      <p:sp>
        <p:nvSpPr>
          <p:cNvPr id="3" name="Segnaposto contenuto 2"/>
          <p:cNvSpPr>
            <a:spLocks noGrp="1"/>
          </p:cNvSpPr>
          <p:nvPr>
            <p:ph idx="1"/>
          </p:nvPr>
        </p:nvSpPr>
        <p:spPr/>
        <p:txBody>
          <a:bodyPr>
            <a:normAutofit/>
          </a:bodyPr>
          <a:lstStyle/>
          <a:p>
            <a:pPr>
              <a:buFont typeface="Wingdings" charset="2"/>
              <a:buChar char="ü"/>
            </a:pPr>
            <a:r>
              <a:rPr lang="en-GB" sz="2800" dirty="0"/>
              <a:t>Two proxies for the green lobby, </a:t>
            </a:r>
          </a:p>
          <a:p>
            <a:pPr marL="868680" lvl="1" indent="-457200">
              <a:buFont typeface="+mj-lt"/>
              <a:buAutoNum type="arabicPeriod"/>
            </a:pPr>
            <a:r>
              <a:rPr lang="en-GB" sz="2800" dirty="0">
                <a:solidFill>
                  <a:srgbClr val="2F2B20"/>
                </a:solidFill>
              </a:rPr>
              <a:t>The share of green deputies in the parliament </a:t>
            </a:r>
          </a:p>
          <a:p>
            <a:pPr marL="868680" lvl="1" indent="-457200">
              <a:buFont typeface="+mj-lt"/>
              <a:buAutoNum type="arabicPeriod"/>
            </a:pPr>
            <a:r>
              <a:rPr lang="en-GB" sz="2800" dirty="0">
                <a:solidFill>
                  <a:srgbClr val="2F2B20"/>
                </a:solidFill>
              </a:rPr>
              <a:t>Dummy equal to one since the year in which a solar association </a:t>
            </a:r>
            <a:r>
              <a:rPr lang="en-GB" sz="2800" dirty="0"/>
              <a:t>began (Jenner et al., 2012) </a:t>
            </a:r>
          </a:p>
          <a:p>
            <a:pPr>
              <a:buFont typeface="Wingdings" charset="2"/>
              <a:buChar char="ü"/>
            </a:pPr>
            <a:r>
              <a:rPr lang="en-GB" sz="2800" dirty="0"/>
              <a:t>A measure of energy intensity </a:t>
            </a:r>
          </a:p>
          <a:p>
            <a:pPr>
              <a:buFont typeface="Wingdings" charset="2"/>
              <a:buChar char="ü"/>
            </a:pPr>
            <a:r>
              <a:rPr lang="en-GB" sz="2800" dirty="0"/>
              <a:t>Polity 2 index capturing the level of democracy</a:t>
            </a:r>
            <a:r>
              <a:rPr lang="it-IT" sz="2800" dirty="0"/>
              <a:t> (</a:t>
            </a:r>
            <a:r>
              <a:rPr lang="en-US" sz="2800" dirty="0"/>
              <a:t>Environmental policies tend to be more stringent in democratic societies)</a:t>
            </a:r>
            <a:r>
              <a:rPr lang="it-IT" sz="2800" dirty="0"/>
              <a:t>  </a:t>
            </a:r>
          </a:p>
        </p:txBody>
      </p:sp>
    </p:spTree>
    <p:extLst>
      <p:ext uri="{BB962C8B-B14F-4D97-AF65-F5344CB8AC3E}">
        <p14:creationId xmlns:p14="http://schemas.microsoft.com/office/powerpoint/2010/main" val="126042116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Identification</a:t>
            </a:r>
            <a:r>
              <a:rPr lang="it-IT" dirty="0"/>
              <a:t> </a:t>
            </a:r>
            <a:r>
              <a:rPr lang="it-IT" dirty="0" err="1"/>
              <a:t>Issues</a:t>
            </a:r>
            <a:endParaRPr lang="it-IT" dirty="0"/>
          </a:p>
        </p:txBody>
      </p:sp>
      <p:sp>
        <p:nvSpPr>
          <p:cNvPr id="3" name="Segnaposto contenuto 2"/>
          <p:cNvSpPr>
            <a:spLocks noGrp="1"/>
          </p:cNvSpPr>
          <p:nvPr>
            <p:ph idx="1"/>
          </p:nvPr>
        </p:nvSpPr>
        <p:spPr>
          <a:xfrm>
            <a:off x="238132" y="1417639"/>
            <a:ext cx="7949086" cy="5216392"/>
          </a:xfrm>
        </p:spPr>
        <p:txBody>
          <a:bodyPr>
            <a:noAutofit/>
          </a:bodyPr>
          <a:lstStyle/>
          <a:p>
            <a:r>
              <a:rPr lang="en-GB" sz="2800" b="1" dirty="0"/>
              <a:t>Omitted Variable bias: </a:t>
            </a:r>
            <a:r>
              <a:rPr lang="en-GB" sz="2800" dirty="0"/>
              <a:t>Unobserved heterogeneity (i.e. ideology or other cultural factors) can influence both REPs and PMR</a:t>
            </a:r>
          </a:p>
          <a:p>
            <a:r>
              <a:rPr lang="en-GB" sz="2800" b="1" dirty="0"/>
              <a:t>Measurement Error: </a:t>
            </a:r>
            <a:r>
              <a:rPr lang="en-GB" sz="2800" dirty="0"/>
              <a:t>Our index of regulation is an imperfect proxy for the effective incumbents’ market power, on which the capacity to capture policies depends </a:t>
            </a:r>
          </a:p>
          <a:p>
            <a:r>
              <a:rPr lang="en-GB" sz="2800" b="1" dirty="0"/>
              <a:t>Reverse Causality: </a:t>
            </a:r>
            <a:r>
              <a:rPr lang="en-GB" sz="2800" dirty="0"/>
              <a:t>Reductions in entry barriers may be induced by certain REPs, such as FITs, that mandate the provision of priority access to the grid to energy produced from renewable sources</a:t>
            </a:r>
            <a:r>
              <a:rPr lang="it-IT" sz="2800" dirty="0"/>
              <a:t> </a:t>
            </a:r>
          </a:p>
        </p:txBody>
      </p:sp>
    </p:spTree>
    <p:extLst>
      <p:ext uri="{BB962C8B-B14F-4D97-AF65-F5344CB8AC3E}">
        <p14:creationId xmlns:p14="http://schemas.microsoft.com/office/powerpoint/2010/main" val="266640762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IV </a:t>
            </a:r>
            <a:r>
              <a:rPr lang="en-CA" dirty="0"/>
              <a:t>Strategy</a:t>
            </a:r>
          </a:p>
        </p:txBody>
      </p:sp>
      <p:sp>
        <p:nvSpPr>
          <p:cNvPr id="3" name="Segnaposto contenuto 2"/>
          <p:cNvSpPr>
            <a:spLocks noGrp="1"/>
          </p:cNvSpPr>
          <p:nvPr>
            <p:ph idx="1"/>
          </p:nvPr>
        </p:nvSpPr>
        <p:spPr/>
        <p:txBody>
          <a:bodyPr>
            <a:normAutofit/>
          </a:bodyPr>
          <a:lstStyle/>
          <a:p>
            <a:pPr marL="114300" indent="0">
              <a:buNone/>
            </a:pPr>
            <a:r>
              <a:rPr lang="en-GB" sz="2800" dirty="0"/>
              <a:t>We use regulation in other sectors to instrument regulation in electricity.  The idea is that widespread liberalisations are implemented to pursue general goals and reflect </a:t>
            </a:r>
            <a:r>
              <a:rPr lang="en-GB" sz="2800" b="1" dirty="0"/>
              <a:t>policy learning </a:t>
            </a:r>
            <a:r>
              <a:rPr lang="en-GB" sz="2800" dirty="0"/>
              <a:t>and the </a:t>
            </a:r>
            <a:r>
              <a:rPr lang="en-GB" sz="2800" b="1" dirty="0"/>
              <a:t>diffusion of a liberal political ideology</a:t>
            </a:r>
            <a:r>
              <a:rPr lang="en-GB" sz="2800" dirty="0"/>
              <a:t>. The sequence of reforms across sectors validates our instrument choice, as early liberalisations in </a:t>
            </a:r>
            <a:r>
              <a:rPr lang="en-GB" sz="2800" b="1" dirty="0"/>
              <a:t>telecommunications</a:t>
            </a:r>
            <a:r>
              <a:rPr lang="en-GB" sz="2800" dirty="0"/>
              <a:t> and </a:t>
            </a:r>
            <a:r>
              <a:rPr lang="en-GB" sz="2800" b="1" dirty="0"/>
              <a:t>transport</a:t>
            </a:r>
            <a:r>
              <a:rPr lang="en-GB" sz="2800" dirty="0"/>
              <a:t> have paved the way for energy liberalisations (</a:t>
            </a:r>
            <a:r>
              <a:rPr lang="en-GB" sz="2800" dirty="0" err="1"/>
              <a:t>Høj</a:t>
            </a:r>
            <a:r>
              <a:rPr lang="en-GB" sz="2800" dirty="0"/>
              <a:t> et al., 2006)</a:t>
            </a:r>
            <a:r>
              <a:rPr lang="it-IT" dirty="0"/>
              <a:t> </a:t>
            </a:r>
          </a:p>
          <a:p>
            <a:pPr marL="114300" indent="0">
              <a:buNone/>
            </a:pPr>
            <a:endParaRPr lang="it-IT" dirty="0"/>
          </a:p>
        </p:txBody>
      </p:sp>
    </p:spTree>
    <p:extLst>
      <p:ext uri="{BB962C8B-B14F-4D97-AF65-F5344CB8AC3E}">
        <p14:creationId xmlns:p14="http://schemas.microsoft.com/office/powerpoint/2010/main" val="196481714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IV </a:t>
            </a:r>
            <a:r>
              <a:rPr lang="en-CA" dirty="0"/>
              <a:t>Strategy</a:t>
            </a:r>
          </a:p>
        </p:txBody>
      </p:sp>
      <p:sp>
        <p:nvSpPr>
          <p:cNvPr id="3" name="Segnaposto contenuto 2"/>
          <p:cNvSpPr>
            <a:spLocks noGrp="1"/>
          </p:cNvSpPr>
          <p:nvPr>
            <p:ph idx="1"/>
          </p:nvPr>
        </p:nvSpPr>
        <p:spPr/>
        <p:txBody>
          <a:bodyPr/>
          <a:lstStyle/>
          <a:p>
            <a:pPr marL="114300" indent="0">
              <a:buNone/>
            </a:pPr>
            <a:r>
              <a:rPr lang="en-GB" sz="2800" dirty="0"/>
              <a:t>We argue that liberalisations are more likely to be successful and hence effective in reducing the market power of existing incumbents if </a:t>
            </a:r>
            <a:r>
              <a:rPr lang="en-GB" sz="2800" b="1" dirty="0"/>
              <a:t>an ambitious liberalisation plan is pursued</a:t>
            </a:r>
            <a:r>
              <a:rPr lang="en-GB" sz="2800" dirty="0"/>
              <a:t>. </a:t>
            </a:r>
          </a:p>
          <a:p>
            <a:pPr marL="114300" indent="0">
              <a:buNone/>
            </a:pPr>
            <a:endParaRPr lang="en-GB" sz="2800" dirty="0"/>
          </a:p>
          <a:p>
            <a:pPr marL="114300" indent="0">
              <a:buNone/>
            </a:pPr>
            <a:r>
              <a:rPr lang="en-GB" sz="2800" dirty="0"/>
              <a:t>The underlined politico-economic logic is that liberalisations </a:t>
            </a:r>
            <a:r>
              <a:rPr lang="en-GB" sz="2800" b="1" dirty="0"/>
              <a:t>are first carried out in sectors where the benefits clearly exceed the costs </a:t>
            </a:r>
            <a:r>
              <a:rPr lang="en-GB" sz="2800" dirty="0"/>
              <a:t>and then in sectors where the </a:t>
            </a:r>
            <a:r>
              <a:rPr lang="en-GB" sz="2800" b="1" dirty="0"/>
              <a:t>outcomes are more doubtful in terms of welfare </a:t>
            </a:r>
            <a:r>
              <a:rPr lang="en-GB" sz="2800" dirty="0"/>
              <a:t>(</a:t>
            </a:r>
            <a:r>
              <a:rPr lang="en-GB" sz="2800" dirty="0" err="1"/>
              <a:t>Høj</a:t>
            </a:r>
            <a:r>
              <a:rPr lang="en-GB" sz="2800" dirty="0"/>
              <a:t> et al. 2006)</a:t>
            </a:r>
            <a:r>
              <a:rPr lang="it-IT" sz="2800" dirty="0"/>
              <a:t> </a:t>
            </a:r>
          </a:p>
          <a:p>
            <a:endParaRPr lang="it-IT" dirty="0"/>
          </a:p>
        </p:txBody>
      </p:sp>
    </p:spTree>
    <p:extLst>
      <p:ext uri="{BB962C8B-B14F-4D97-AF65-F5344CB8AC3E}">
        <p14:creationId xmlns:p14="http://schemas.microsoft.com/office/powerpoint/2010/main" val="306516860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IV </a:t>
            </a:r>
            <a:r>
              <a:rPr lang="en-CA" dirty="0"/>
              <a:t>Strategy</a:t>
            </a:r>
          </a:p>
        </p:txBody>
      </p:sp>
      <p:sp>
        <p:nvSpPr>
          <p:cNvPr id="3" name="Segnaposto contenuto 2"/>
          <p:cNvSpPr>
            <a:spLocks noGrp="1"/>
          </p:cNvSpPr>
          <p:nvPr>
            <p:ph idx="1"/>
          </p:nvPr>
        </p:nvSpPr>
        <p:spPr>
          <a:xfrm>
            <a:off x="457200" y="1600199"/>
            <a:ext cx="7854754" cy="5045171"/>
          </a:xfrm>
        </p:spPr>
        <p:txBody>
          <a:bodyPr>
            <a:noAutofit/>
          </a:bodyPr>
          <a:lstStyle/>
          <a:p>
            <a:pPr marL="114300" indent="0">
              <a:buNone/>
            </a:pPr>
            <a:r>
              <a:rPr lang="en-GB" sz="2800" dirty="0"/>
              <a:t>A trickle-down effect of liberalisation between sectors is likely to occur for three reasons: </a:t>
            </a:r>
          </a:p>
          <a:p>
            <a:pPr>
              <a:buFont typeface="Wingdings" charset="2"/>
              <a:buChar char="ü"/>
            </a:pPr>
            <a:r>
              <a:rPr lang="en-GB" sz="2800" dirty="0"/>
              <a:t>The influence of international organisations (</a:t>
            </a:r>
            <a:r>
              <a:rPr lang="en-GB" sz="2800" dirty="0" err="1"/>
              <a:t>Høj</a:t>
            </a:r>
            <a:r>
              <a:rPr lang="en-GB" sz="2800" dirty="0"/>
              <a:t> et al., 2006),</a:t>
            </a:r>
          </a:p>
          <a:p>
            <a:pPr>
              <a:buFont typeface="Wingdings" charset="2"/>
              <a:buChar char="ü"/>
            </a:pPr>
            <a:r>
              <a:rPr lang="en-GB" sz="2800" dirty="0"/>
              <a:t>Strong complementarities (see, e.g., Li et al. 2002 on the case of finance and telecommunications), </a:t>
            </a:r>
          </a:p>
          <a:p>
            <a:pPr>
              <a:buFont typeface="Wingdings" charset="2"/>
              <a:buChar char="ü"/>
            </a:pPr>
            <a:r>
              <a:rPr lang="en-GB" sz="2800" dirty="0"/>
              <a:t>Policy learning (see, e.g., Levi-</a:t>
            </a:r>
            <a:r>
              <a:rPr lang="en-GB" sz="2800" dirty="0" err="1"/>
              <a:t>Faur</a:t>
            </a:r>
            <a:r>
              <a:rPr lang="en-GB" sz="2800" dirty="0"/>
              <a:t> 2003)</a:t>
            </a:r>
            <a:r>
              <a:rPr lang="it-IT" sz="2800" dirty="0"/>
              <a:t> </a:t>
            </a:r>
          </a:p>
          <a:p>
            <a:pPr marL="114300" indent="0">
              <a:buNone/>
            </a:pPr>
            <a:endParaRPr lang="it-IT" sz="2800" dirty="0"/>
          </a:p>
          <a:p>
            <a:pPr marL="114300" indent="0">
              <a:buNone/>
            </a:pPr>
            <a:r>
              <a:rPr lang="en-GB" sz="2800" dirty="0" err="1"/>
              <a:t>Høj</a:t>
            </a:r>
            <a:r>
              <a:rPr lang="en-GB" sz="2800" dirty="0"/>
              <a:t> et al. (2006) provides evidence on the existence of these </a:t>
            </a:r>
            <a:r>
              <a:rPr lang="en-GB" sz="2800" dirty="0" err="1"/>
              <a:t>spillovers</a:t>
            </a:r>
            <a:r>
              <a:rPr lang="en-GB" sz="2800" dirty="0"/>
              <a:t> between product market reforms</a:t>
            </a:r>
            <a:endParaRPr lang="it-IT" sz="2800" dirty="0"/>
          </a:p>
        </p:txBody>
      </p:sp>
    </p:spTree>
    <p:extLst>
      <p:ext uri="{BB962C8B-B14F-4D97-AF65-F5344CB8AC3E}">
        <p14:creationId xmlns:p14="http://schemas.microsoft.com/office/powerpoint/2010/main" val="390402570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IV </a:t>
            </a:r>
            <a:r>
              <a:rPr lang="en-CA" dirty="0"/>
              <a:t>Strategy - Instruments</a:t>
            </a:r>
            <a:endParaRPr lang="it-IT" dirty="0"/>
          </a:p>
        </p:txBody>
      </p:sp>
      <p:sp>
        <p:nvSpPr>
          <p:cNvPr id="3" name="Segnaposto contenuto 2"/>
          <p:cNvSpPr>
            <a:spLocks noGrp="1"/>
          </p:cNvSpPr>
          <p:nvPr>
            <p:ph idx="1"/>
          </p:nvPr>
        </p:nvSpPr>
        <p:spPr/>
        <p:txBody>
          <a:bodyPr/>
          <a:lstStyle/>
          <a:p>
            <a:pPr>
              <a:buFont typeface="Wingdings" charset="2"/>
              <a:buChar char="ü"/>
            </a:pPr>
            <a:r>
              <a:rPr lang="en-GB" sz="2800" b="1" dirty="0"/>
              <a:t>PMR in telecommunication</a:t>
            </a:r>
            <a:r>
              <a:rPr lang="en-GB" sz="2800" dirty="0"/>
              <a:t>, an industry that was liberalised slightly earlier,</a:t>
            </a:r>
          </a:p>
          <a:p>
            <a:pPr>
              <a:buFont typeface="Wingdings" charset="2"/>
              <a:buChar char="ü"/>
            </a:pPr>
            <a:r>
              <a:rPr lang="en-GB" sz="2800" b="1" dirty="0"/>
              <a:t>PMR in railways</a:t>
            </a:r>
            <a:r>
              <a:rPr lang="en-GB" sz="2800" dirty="0"/>
              <a:t>, an industry that has been liberalised only in certain countries. </a:t>
            </a:r>
          </a:p>
          <a:p>
            <a:pPr marL="114300" indent="0">
              <a:buNone/>
            </a:pPr>
            <a:endParaRPr lang="en-GB" sz="2800" dirty="0"/>
          </a:p>
          <a:p>
            <a:pPr marL="114300" indent="0">
              <a:buNone/>
            </a:pPr>
            <a:r>
              <a:rPr lang="en-GB" sz="2800" dirty="0"/>
              <a:t>The former instrument captures regulatory </a:t>
            </a:r>
            <a:r>
              <a:rPr lang="en-GB" sz="2800" dirty="0" err="1"/>
              <a:t>spillovers</a:t>
            </a:r>
            <a:r>
              <a:rPr lang="en-GB" sz="2800" dirty="0"/>
              <a:t>, and the latter captures the broad country’s commitment to liberalisation</a:t>
            </a:r>
            <a:r>
              <a:rPr lang="en-GB" dirty="0"/>
              <a:t>. </a:t>
            </a:r>
            <a:endParaRPr lang="it-IT" dirty="0"/>
          </a:p>
        </p:txBody>
      </p:sp>
    </p:spTree>
    <p:extLst>
      <p:ext uri="{BB962C8B-B14F-4D97-AF65-F5344CB8AC3E}">
        <p14:creationId xmlns:p14="http://schemas.microsoft.com/office/powerpoint/2010/main" val="222746161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REP – Time of </a:t>
            </a:r>
            <a:r>
              <a:rPr lang="it-IT" dirty="0" err="1"/>
              <a:t>adoption</a:t>
            </a:r>
            <a:endParaRPr lang="it-IT" dirty="0"/>
          </a:p>
        </p:txBody>
      </p:sp>
      <p:pic>
        <p:nvPicPr>
          <p:cNvPr id="4" name="Segnaposto contenuto 3"/>
          <p:cNvPicPr>
            <a:picLocks noGrp="1"/>
          </p:cNvPicPr>
          <p:nvPr>
            <p:ph idx="1"/>
          </p:nvPr>
        </p:nvPicPr>
        <p:blipFill>
          <a:blip r:embed="rId2"/>
          <a:srcRect t="1700" b="1700"/>
          <a:stretch>
            <a:fillRect/>
          </a:stretch>
        </p:blipFill>
        <p:spPr bwMode="auto">
          <a:xfrm>
            <a:off x="173606" y="1417638"/>
            <a:ext cx="8095512" cy="5160560"/>
          </a:xfrm>
          <a:prstGeom prst="rect">
            <a:avLst/>
          </a:prstGeom>
          <a:noFill/>
          <a:ln w="9525">
            <a:noFill/>
            <a:miter lim="800000"/>
            <a:headEnd/>
            <a:tailEnd/>
          </a:ln>
        </p:spPr>
      </p:pic>
    </p:spTree>
    <p:extLst>
      <p:ext uri="{BB962C8B-B14F-4D97-AF65-F5344CB8AC3E}">
        <p14:creationId xmlns:p14="http://schemas.microsoft.com/office/powerpoint/2010/main" val="39317865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Tabella 7"/>
          <p:cNvGraphicFramePr>
            <a:graphicFrameLocks noGrp="1"/>
          </p:cNvGraphicFramePr>
          <p:nvPr>
            <p:extLst>
              <p:ext uri="{D42A27DB-BD31-4B8C-83A1-F6EECF244321}">
                <p14:modId xmlns:p14="http://schemas.microsoft.com/office/powerpoint/2010/main" val="1797070794"/>
              </p:ext>
            </p:extLst>
          </p:nvPr>
        </p:nvGraphicFramePr>
        <p:xfrm>
          <a:off x="65538" y="75720"/>
          <a:ext cx="8344986" cy="6735827"/>
        </p:xfrm>
        <a:graphic>
          <a:graphicData uri="http://schemas.openxmlformats.org/drawingml/2006/table">
            <a:tbl>
              <a:tblPr firstRow="1" bandRow="1">
                <a:tableStyleId>{5C22544A-7EE6-4342-B048-85BDC9FD1C3A}</a:tableStyleId>
              </a:tblPr>
              <a:tblGrid>
                <a:gridCol w="1386471">
                  <a:extLst>
                    <a:ext uri="{9D8B030D-6E8A-4147-A177-3AD203B41FA5}">
                      <a16:colId xmlns:a16="http://schemas.microsoft.com/office/drawing/2014/main" val="20000"/>
                    </a:ext>
                  </a:extLst>
                </a:gridCol>
                <a:gridCol w="5432525">
                  <a:extLst>
                    <a:ext uri="{9D8B030D-6E8A-4147-A177-3AD203B41FA5}">
                      <a16:colId xmlns:a16="http://schemas.microsoft.com/office/drawing/2014/main" val="20001"/>
                    </a:ext>
                  </a:extLst>
                </a:gridCol>
                <a:gridCol w="1525990">
                  <a:extLst>
                    <a:ext uri="{9D8B030D-6E8A-4147-A177-3AD203B41FA5}">
                      <a16:colId xmlns:a16="http://schemas.microsoft.com/office/drawing/2014/main" val="20002"/>
                    </a:ext>
                  </a:extLst>
                </a:gridCol>
              </a:tblGrid>
              <a:tr h="783103">
                <a:tc>
                  <a:txBody>
                    <a:bodyPr/>
                    <a:lstStyle/>
                    <a:p>
                      <a:pPr marL="0" indent="0" algn="ctr">
                        <a:lnSpc>
                          <a:spcPct val="115000"/>
                        </a:lnSpc>
                        <a:spcAft>
                          <a:spcPts val="0"/>
                        </a:spcAft>
                      </a:pPr>
                      <a:r>
                        <a:rPr lang="en-US" sz="1800" dirty="0">
                          <a:solidFill>
                            <a:srgbClr val="131413"/>
                          </a:solidFill>
                          <a:effectLst/>
                          <a:latin typeface="+mn-lt"/>
                          <a:ea typeface="Calibri"/>
                        </a:rPr>
                        <a:t>Instrument</a:t>
                      </a:r>
                      <a:endParaRPr lang="it-IT" sz="1800" dirty="0">
                        <a:effectLst/>
                        <a:latin typeface="+mn-lt"/>
                        <a:ea typeface="Times New Roman"/>
                      </a:endParaRPr>
                    </a:p>
                  </a:txBody>
                  <a:tcPr marL="68580" marR="68580" marT="0" marB="0"/>
                </a:tc>
                <a:tc>
                  <a:txBody>
                    <a:bodyPr/>
                    <a:lstStyle/>
                    <a:p>
                      <a:pPr marL="0" indent="0" algn="ctr">
                        <a:lnSpc>
                          <a:spcPct val="115000"/>
                        </a:lnSpc>
                        <a:spcAft>
                          <a:spcPts val="0"/>
                        </a:spcAft>
                      </a:pPr>
                      <a:r>
                        <a:rPr lang="en-US" sz="1800" dirty="0">
                          <a:solidFill>
                            <a:srgbClr val="131413"/>
                          </a:solidFill>
                          <a:effectLst/>
                          <a:latin typeface="+mn-lt"/>
                          <a:ea typeface="Calibri"/>
                        </a:rPr>
                        <a:t>Brief explanation</a:t>
                      </a:r>
                      <a:endParaRPr lang="it-IT" sz="1800" dirty="0">
                        <a:effectLst/>
                        <a:latin typeface="+mn-lt"/>
                        <a:ea typeface="Times New Roman"/>
                      </a:endParaRPr>
                    </a:p>
                  </a:txBody>
                  <a:tcPr marL="68580" marR="68580" marT="0" marB="0"/>
                </a:tc>
                <a:tc>
                  <a:txBody>
                    <a:bodyPr/>
                    <a:lstStyle/>
                    <a:p>
                      <a:pPr marL="0" indent="0" algn="ctr">
                        <a:lnSpc>
                          <a:spcPct val="115000"/>
                        </a:lnSpc>
                        <a:spcAft>
                          <a:spcPts val="0"/>
                        </a:spcAft>
                      </a:pPr>
                      <a:r>
                        <a:rPr lang="en-US" sz="1800" dirty="0">
                          <a:solidFill>
                            <a:srgbClr val="131413"/>
                          </a:solidFill>
                          <a:effectLst/>
                          <a:latin typeface="+mn-lt"/>
                          <a:ea typeface="Calibri"/>
                        </a:rPr>
                        <a:t>Construction</a:t>
                      </a:r>
                      <a:endParaRPr lang="it-IT" sz="1800" dirty="0">
                        <a:effectLst/>
                        <a:latin typeface="+mn-lt"/>
                        <a:ea typeface="Times New Roman"/>
                      </a:endParaRPr>
                    </a:p>
                  </a:txBody>
                  <a:tcPr marL="68580" marR="68580" marT="0" marB="0"/>
                </a:tc>
                <a:extLst>
                  <a:ext uri="{0D108BD9-81ED-4DB2-BD59-A6C34878D82A}">
                    <a16:rowId xmlns:a16="http://schemas.microsoft.com/office/drawing/2014/main" val="10000"/>
                  </a:ext>
                </a:extLst>
              </a:tr>
              <a:tr h="1150763">
                <a:tc>
                  <a:txBody>
                    <a:bodyPr/>
                    <a:lstStyle/>
                    <a:p>
                      <a:pPr marL="0" indent="0" algn="ctr">
                        <a:lnSpc>
                          <a:spcPct val="110000"/>
                        </a:lnSpc>
                        <a:spcAft>
                          <a:spcPts val="0"/>
                        </a:spcAft>
                      </a:pPr>
                      <a:r>
                        <a:rPr lang="en-US" sz="1800" dirty="0">
                          <a:solidFill>
                            <a:srgbClr val="131413"/>
                          </a:solidFill>
                          <a:effectLst/>
                          <a:latin typeface="+mn-lt"/>
                          <a:ea typeface="Calibri"/>
                        </a:rPr>
                        <a:t>Investment incentives</a:t>
                      </a:r>
                      <a:endParaRPr lang="it-IT" sz="1800" dirty="0">
                        <a:effectLst/>
                        <a:latin typeface="+mn-lt"/>
                        <a:ea typeface="Times New Roman"/>
                      </a:endParaRPr>
                    </a:p>
                  </a:txBody>
                  <a:tcPr marL="68580" marR="68580" marT="0" marB="0"/>
                </a:tc>
                <a:tc>
                  <a:txBody>
                    <a:bodyPr/>
                    <a:lstStyle/>
                    <a:p>
                      <a:pPr marL="0" indent="0" algn="l">
                        <a:lnSpc>
                          <a:spcPct val="110000"/>
                        </a:lnSpc>
                        <a:spcAft>
                          <a:spcPts val="0"/>
                        </a:spcAft>
                      </a:pPr>
                      <a:r>
                        <a:rPr lang="en-US" sz="1800" dirty="0">
                          <a:solidFill>
                            <a:srgbClr val="131413"/>
                          </a:solidFill>
                          <a:effectLst/>
                          <a:latin typeface="+mn-lt"/>
                          <a:ea typeface="Calibri"/>
                        </a:rPr>
                        <a:t>Capital Grants and all other measures aimed at reducing the capital cost of adopting renewable energy technologies. </a:t>
                      </a:r>
                      <a:endParaRPr lang="it-IT" sz="1800" dirty="0">
                        <a:effectLst/>
                        <a:latin typeface="+mn-lt"/>
                        <a:ea typeface="Times New Roman"/>
                      </a:endParaRPr>
                    </a:p>
                  </a:txBody>
                  <a:tcPr marL="68580" marR="68580" marT="0" marB="0"/>
                </a:tc>
                <a:tc>
                  <a:txBody>
                    <a:bodyPr/>
                    <a:lstStyle/>
                    <a:p>
                      <a:pPr marL="0" indent="0" algn="ctr">
                        <a:lnSpc>
                          <a:spcPct val="110000"/>
                        </a:lnSpc>
                        <a:spcAft>
                          <a:spcPts val="0"/>
                        </a:spcAft>
                      </a:pPr>
                      <a:r>
                        <a:rPr lang="en-US" sz="1800" dirty="0">
                          <a:solidFill>
                            <a:srgbClr val="131413"/>
                          </a:solidFill>
                          <a:effectLst/>
                          <a:latin typeface="+mn-lt"/>
                          <a:ea typeface="Calibri"/>
                        </a:rPr>
                        <a:t>Dummy Variable</a:t>
                      </a:r>
                      <a:endParaRPr lang="it-IT" sz="1800" dirty="0">
                        <a:effectLst/>
                        <a:latin typeface="+mn-lt"/>
                        <a:ea typeface="Times New Roman"/>
                      </a:endParaRPr>
                    </a:p>
                  </a:txBody>
                  <a:tcPr marL="68580" marR="68580" marT="0" marB="0"/>
                </a:tc>
                <a:extLst>
                  <a:ext uri="{0D108BD9-81ED-4DB2-BD59-A6C34878D82A}">
                    <a16:rowId xmlns:a16="http://schemas.microsoft.com/office/drawing/2014/main" val="10001"/>
                  </a:ext>
                </a:extLst>
              </a:tr>
              <a:tr h="2092772">
                <a:tc>
                  <a:txBody>
                    <a:bodyPr/>
                    <a:lstStyle/>
                    <a:p>
                      <a:pPr marL="0" indent="0" algn="ctr">
                        <a:lnSpc>
                          <a:spcPct val="110000"/>
                        </a:lnSpc>
                        <a:spcAft>
                          <a:spcPts val="0"/>
                        </a:spcAft>
                      </a:pPr>
                      <a:r>
                        <a:rPr lang="en-US" sz="1800" dirty="0">
                          <a:solidFill>
                            <a:srgbClr val="131413"/>
                          </a:solidFill>
                          <a:effectLst/>
                          <a:latin typeface="+mn-lt"/>
                          <a:ea typeface="Calibri"/>
                        </a:rPr>
                        <a:t>Tax Measure</a:t>
                      </a:r>
                      <a:endParaRPr lang="it-IT" sz="1800" dirty="0">
                        <a:effectLst/>
                        <a:latin typeface="+mn-lt"/>
                        <a:ea typeface="Times New Roman"/>
                      </a:endParaRPr>
                    </a:p>
                  </a:txBody>
                  <a:tcPr marL="68580" marR="68580" marT="0" marB="0"/>
                </a:tc>
                <a:tc>
                  <a:txBody>
                    <a:bodyPr/>
                    <a:lstStyle/>
                    <a:p>
                      <a:pPr marL="0" indent="0" algn="l">
                        <a:lnSpc>
                          <a:spcPct val="110000"/>
                        </a:lnSpc>
                        <a:spcAft>
                          <a:spcPts val="0"/>
                        </a:spcAft>
                      </a:pPr>
                      <a:r>
                        <a:rPr lang="en-US" sz="1800" dirty="0">
                          <a:solidFill>
                            <a:srgbClr val="131413"/>
                          </a:solidFill>
                          <a:effectLst/>
                          <a:latin typeface="+mn-lt"/>
                          <a:ea typeface="Calibri"/>
                        </a:rPr>
                        <a:t>Economic instruments used either to encourage production or discourage consumption. They may have the form of investment tax credit or property tax exemptions, in order to reduce tax payments for project owner. </a:t>
                      </a:r>
                      <a:endParaRPr lang="it-IT" sz="1800" dirty="0">
                        <a:effectLst/>
                        <a:latin typeface="+mn-lt"/>
                        <a:ea typeface="Times New Roman"/>
                      </a:endParaRPr>
                    </a:p>
                  </a:txBody>
                  <a:tcPr marL="68580" marR="68580" marT="0" marB="0"/>
                </a:tc>
                <a:tc>
                  <a:txBody>
                    <a:bodyPr/>
                    <a:lstStyle/>
                    <a:p>
                      <a:pPr marL="0" indent="0" algn="ctr">
                        <a:lnSpc>
                          <a:spcPct val="110000"/>
                        </a:lnSpc>
                        <a:spcAft>
                          <a:spcPts val="0"/>
                        </a:spcAft>
                      </a:pPr>
                      <a:r>
                        <a:rPr lang="en-US" sz="1800" dirty="0">
                          <a:solidFill>
                            <a:srgbClr val="131413"/>
                          </a:solidFill>
                          <a:effectLst/>
                          <a:latin typeface="+mn-lt"/>
                          <a:ea typeface="Calibri"/>
                        </a:rPr>
                        <a:t>Dummy Variable</a:t>
                      </a:r>
                      <a:endParaRPr lang="it-IT" sz="1800" dirty="0">
                        <a:effectLst/>
                        <a:latin typeface="+mn-lt"/>
                        <a:ea typeface="Times New Roman"/>
                      </a:endParaRPr>
                    </a:p>
                  </a:txBody>
                  <a:tcPr marL="68580" marR="68580" marT="0" marB="0"/>
                </a:tc>
                <a:extLst>
                  <a:ext uri="{0D108BD9-81ED-4DB2-BD59-A6C34878D82A}">
                    <a16:rowId xmlns:a16="http://schemas.microsoft.com/office/drawing/2014/main" val="10002"/>
                  </a:ext>
                </a:extLst>
              </a:tr>
              <a:tr h="1174838">
                <a:tc>
                  <a:txBody>
                    <a:bodyPr/>
                    <a:lstStyle/>
                    <a:p>
                      <a:pPr marL="0" indent="0" algn="ctr">
                        <a:lnSpc>
                          <a:spcPct val="110000"/>
                        </a:lnSpc>
                        <a:spcAft>
                          <a:spcPts val="0"/>
                        </a:spcAft>
                      </a:pPr>
                      <a:r>
                        <a:rPr lang="en-US" sz="1800" b="1" dirty="0">
                          <a:solidFill>
                            <a:srgbClr val="131413"/>
                          </a:solidFill>
                          <a:effectLst/>
                          <a:latin typeface="+mn-lt"/>
                          <a:ea typeface="Calibri"/>
                        </a:rPr>
                        <a:t>Feed-in Tariff</a:t>
                      </a:r>
                      <a:endParaRPr lang="it-IT" sz="1800" b="1" dirty="0">
                        <a:effectLst/>
                        <a:latin typeface="+mn-lt"/>
                        <a:ea typeface="Times New Roman"/>
                      </a:endParaRPr>
                    </a:p>
                  </a:txBody>
                  <a:tcPr marL="68580" marR="68580" marT="0" marB="0"/>
                </a:tc>
                <a:tc>
                  <a:txBody>
                    <a:bodyPr/>
                    <a:lstStyle/>
                    <a:p>
                      <a:pPr marL="0" indent="0" algn="just">
                        <a:lnSpc>
                          <a:spcPct val="110000"/>
                        </a:lnSpc>
                        <a:spcAft>
                          <a:spcPts val="0"/>
                        </a:spcAft>
                      </a:pPr>
                      <a:r>
                        <a:rPr lang="en-US" sz="1800" dirty="0">
                          <a:solidFill>
                            <a:srgbClr val="131413"/>
                          </a:solidFill>
                          <a:effectLst/>
                          <a:latin typeface="+mn-lt"/>
                          <a:ea typeface="Calibri"/>
                        </a:rPr>
                        <a:t>Guaranteed price that may vary by technology. (Wind, Solar, Ocean, Geothermal, Biomass, Waste, Hydro). </a:t>
                      </a:r>
                      <a:endParaRPr lang="it-IT" sz="1800" dirty="0">
                        <a:effectLst/>
                        <a:latin typeface="+mn-lt"/>
                        <a:ea typeface="Times New Roman"/>
                      </a:endParaRPr>
                    </a:p>
                  </a:txBody>
                  <a:tcPr marL="68580" marR="68580" marT="0" marB="0"/>
                </a:tc>
                <a:tc>
                  <a:txBody>
                    <a:bodyPr/>
                    <a:lstStyle/>
                    <a:p>
                      <a:pPr marL="0" indent="0" algn="ctr">
                        <a:lnSpc>
                          <a:spcPct val="110000"/>
                        </a:lnSpc>
                        <a:spcAft>
                          <a:spcPts val="0"/>
                        </a:spcAft>
                      </a:pPr>
                      <a:r>
                        <a:rPr lang="en-US" sz="1800" dirty="0">
                          <a:solidFill>
                            <a:srgbClr val="131413"/>
                          </a:solidFill>
                          <a:effectLst/>
                          <a:latin typeface="+mn-lt"/>
                          <a:ea typeface="Calibri"/>
                        </a:rPr>
                        <a:t>Level of price guaranteed</a:t>
                      </a:r>
                      <a:endParaRPr lang="it-IT" sz="1800" dirty="0">
                        <a:effectLst/>
                        <a:latin typeface="+mn-lt"/>
                        <a:ea typeface="Times New Roman"/>
                      </a:endParaRPr>
                    </a:p>
                  </a:txBody>
                  <a:tcPr marL="68580" marR="68580" marT="0" marB="0"/>
                </a:tc>
                <a:extLst>
                  <a:ext uri="{0D108BD9-81ED-4DB2-BD59-A6C34878D82A}">
                    <a16:rowId xmlns:a16="http://schemas.microsoft.com/office/drawing/2014/main" val="10004"/>
                  </a:ext>
                </a:extLst>
              </a:tr>
              <a:tr h="1534351">
                <a:tc>
                  <a:txBody>
                    <a:bodyPr/>
                    <a:lstStyle/>
                    <a:p>
                      <a:pPr marL="0" indent="0" algn="ctr">
                        <a:lnSpc>
                          <a:spcPct val="110000"/>
                        </a:lnSpc>
                        <a:spcAft>
                          <a:spcPts val="0"/>
                        </a:spcAft>
                      </a:pPr>
                      <a:r>
                        <a:rPr lang="en-US" sz="1800" dirty="0">
                          <a:solidFill>
                            <a:srgbClr val="131413"/>
                          </a:solidFill>
                          <a:effectLst/>
                          <a:latin typeface="+mn-lt"/>
                          <a:ea typeface="Calibri"/>
                        </a:rPr>
                        <a:t>Voluntary program</a:t>
                      </a:r>
                      <a:endParaRPr lang="it-IT" sz="1800" dirty="0">
                        <a:effectLst/>
                        <a:latin typeface="+mn-lt"/>
                        <a:ea typeface="Times New Roman"/>
                      </a:endParaRPr>
                    </a:p>
                  </a:txBody>
                  <a:tcPr marL="68580" marR="68580" marT="0" marB="0"/>
                </a:tc>
                <a:tc>
                  <a:txBody>
                    <a:bodyPr/>
                    <a:lstStyle/>
                    <a:p>
                      <a:pPr marL="0" indent="0" algn="just">
                        <a:lnSpc>
                          <a:spcPct val="110000"/>
                        </a:lnSpc>
                        <a:spcAft>
                          <a:spcPts val="0"/>
                        </a:spcAft>
                      </a:pPr>
                      <a:r>
                        <a:rPr lang="en-US" sz="1800" dirty="0">
                          <a:solidFill>
                            <a:srgbClr val="131413"/>
                          </a:solidFill>
                          <a:effectLst/>
                          <a:latin typeface="+mn-lt"/>
                          <a:ea typeface="Calibri"/>
                        </a:rPr>
                        <a:t>These programs generally operate through agreement between government, public utilities and energy suppliers, that agree to buy energy generated from renewable sources. </a:t>
                      </a:r>
                      <a:endParaRPr lang="it-IT" sz="1800" dirty="0">
                        <a:effectLst/>
                        <a:latin typeface="+mn-lt"/>
                        <a:ea typeface="Times New Roman"/>
                      </a:endParaRPr>
                    </a:p>
                  </a:txBody>
                  <a:tcPr marL="68580" marR="68580" marT="0" marB="0"/>
                </a:tc>
                <a:tc>
                  <a:txBody>
                    <a:bodyPr/>
                    <a:lstStyle/>
                    <a:p>
                      <a:pPr indent="226695" algn="ctr">
                        <a:lnSpc>
                          <a:spcPct val="110000"/>
                        </a:lnSpc>
                        <a:spcAft>
                          <a:spcPts val="0"/>
                        </a:spcAft>
                      </a:pPr>
                      <a:r>
                        <a:rPr lang="en-US" sz="1800" dirty="0">
                          <a:solidFill>
                            <a:srgbClr val="131413"/>
                          </a:solidFill>
                          <a:effectLst/>
                          <a:latin typeface="+mn-lt"/>
                          <a:ea typeface="Calibri"/>
                        </a:rPr>
                        <a:t>Dummy Variable</a:t>
                      </a:r>
                      <a:endParaRPr lang="it-IT" sz="1800" dirty="0">
                        <a:effectLst/>
                        <a:latin typeface="+mn-lt"/>
                        <a:ea typeface="Times New Roman"/>
                      </a:endParaRPr>
                    </a:p>
                  </a:txBody>
                  <a:tcPr marL="68580" marR="68580" marT="0" marB="0"/>
                </a:tc>
                <a:extLst>
                  <a:ext uri="{0D108BD9-81ED-4DB2-BD59-A6C34878D82A}">
                    <a16:rowId xmlns:a16="http://schemas.microsoft.com/office/drawing/2014/main" val="10005"/>
                  </a:ext>
                </a:extLst>
              </a:tr>
            </a:tbl>
          </a:graphicData>
        </a:graphic>
      </p:graphicFrame>
    </p:spTree>
    <p:extLst>
      <p:ext uri="{BB962C8B-B14F-4D97-AF65-F5344CB8AC3E}">
        <p14:creationId xmlns:p14="http://schemas.microsoft.com/office/powerpoint/2010/main" val="156492682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88522605-0C8E-3A47-8D9E-F75EEAD7AE62}"/>
              </a:ext>
            </a:extLst>
          </p:cNvPr>
          <p:cNvSpPr>
            <a:spLocks noGrp="1"/>
          </p:cNvSpPr>
          <p:nvPr>
            <p:ph type="title"/>
          </p:nvPr>
        </p:nvSpPr>
        <p:spPr/>
        <p:txBody>
          <a:bodyPr/>
          <a:lstStyle/>
          <a:p>
            <a:r>
              <a:rPr lang="it-IT" dirty="0"/>
              <a:t>The </a:t>
            </a:r>
            <a:r>
              <a:rPr lang="it-IT" dirty="0" err="1"/>
              <a:t>Following</a:t>
            </a:r>
            <a:r>
              <a:rPr lang="it-IT" dirty="0"/>
              <a:t> </a:t>
            </a:r>
            <a:r>
              <a:rPr lang="it-IT" dirty="0" err="1"/>
              <a:t>discussion</a:t>
            </a:r>
            <a:r>
              <a:rPr lang="it-IT" dirty="0"/>
              <a:t> </a:t>
            </a:r>
            <a:r>
              <a:rPr lang="it-IT" dirty="0" err="1"/>
              <a:t>is</a:t>
            </a:r>
            <a:r>
              <a:rPr lang="it-IT" dirty="0"/>
              <a:t> </a:t>
            </a:r>
            <a:r>
              <a:rPr lang="it-IT" dirty="0" err="1"/>
              <a:t>based</a:t>
            </a:r>
            <a:r>
              <a:rPr lang="it-IT" dirty="0"/>
              <a:t> on </a:t>
            </a:r>
            <a:r>
              <a:rPr lang="it-IT" dirty="0" err="1"/>
              <a:t>this</a:t>
            </a:r>
            <a:r>
              <a:rPr lang="it-IT" dirty="0"/>
              <a:t> </a:t>
            </a:r>
            <a:r>
              <a:rPr lang="it-IT" dirty="0" err="1"/>
              <a:t>paper</a:t>
            </a:r>
            <a:r>
              <a:rPr lang="it-IT" dirty="0"/>
              <a:t> </a:t>
            </a:r>
            <a:endParaRPr lang="en-GB" dirty="0"/>
          </a:p>
        </p:txBody>
      </p:sp>
      <p:sp>
        <p:nvSpPr>
          <p:cNvPr id="3" name="Segnaposto contenuto 2">
            <a:extLst>
              <a:ext uri="{FF2B5EF4-FFF2-40B4-BE49-F238E27FC236}">
                <a16:creationId xmlns:a16="http://schemas.microsoft.com/office/drawing/2014/main" id="{9DF95B11-0F8F-F34B-B17E-273518C68289}"/>
              </a:ext>
            </a:extLst>
          </p:cNvPr>
          <p:cNvSpPr>
            <a:spLocks noGrp="1"/>
          </p:cNvSpPr>
          <p:nvPr>
            <p:ph idx="1"/>
          </p:nvPr>
        </p:nvSpPr>
        <p:spPr/>
        <p:txBody>
          <a:bodyPr/>
          <a:lstStyle/>
          <a:p>
            <a:pPr marL="114300" indent="0">
              <a:buNone/>
            </a:pPr>
            <a:r>
              <a:rPr lang="en-GB" dirty="0" err="1"/>
              <a:t>Nicolli</a:t>
            </a:r>
            <a:r>
              <a:rPr lang="en-GB" dirty="0"/>
              <a:t>, Francesco &amp; </a:t>
            </a:r>
            <a:r>
              <a:rPr lang="en-GB" dirty="0" err="1"/>
              <a:t>Vona</a:t>
            </a:r>
            <a:r>
              <a:rPr lang="en-GB" dirty="0"/>
              <a:t>, Francesco, 2019. "Energy market liberalization and renewable energy policies in OECD countries," Energy Policy, Elsevier, vol. 128(C), pages 853-867.</a:t>
            </a:r>
          </a:p>
          <a:p>
            <a:pPr marL="114300" indent="0">
              <a:buNone/>
            </a:pPr>
            <a:r>
              <a:rPr lang="it-IT" dirty="0"/>
              <a:t>DOI: 10.1016/j.enpol.2019.01.018</a:t>
            </a:r>
          </a:p>
          <a:p>
            <a:pPr marL="114300" indent="0">
              <a:buNone/>
            </a:pPr>
            <a:endParaRPr lang="it-IT" dirty="0"/>
          </a:p>
          <a:p>
            <a:pPr marL="114300" indent="0">
              <a:buNone/>
            </a:pPr>
            <a:r>
              <a:rPr lang="it-IT" dirty="0" err="1"/>
              <a:t>Working</a:t>
            </a:r>
            <a:r>
              <a:rPr lang="it-IT" dirty="0"/>
              <a:t> </a:t>
            </a:r>
            <a:r>
              <a:rPr lang="it-IT" dirty="0" err="1"/>
              <a:t>paper</a:t>
            </a:r>
            <a:r>
              <a:rPr lang="it-IT" dirty="0"/>
              <a:t> </a:t>
            </a:r>
            <a:r>
              <a:rPr lang="it-IT" dirty="0" err="1"/>
              <a:t>here</a:t>
            </a:r>
            <a:r>
              <a:rPr lang="it-IT" dirty="0"/>
              <a:t>: </a:t>
            </a:r>
            <a:r>
              <a:rPr lang="it-IT" dirty="0">
                <a:hlinkClick r:id="rId2"/>
              </a:rPr>
              <a:t>https://ideas.repec.org/p/ieb/wpaper/doc2014-18.html</a:t>
            </a:r>
            <a:endParaRPr lang="en-GB" dirty="0"/>
          </a:p>
        </p:txBody>
      </p:sp>
    </p:spTree>
    <p:extLst>
      <p:ext uri="{BB962C8B-B14F-4D97-AF65-F5344CB8AC3E}">
        <p14:creationId xmlns:p14="http://schemas.microsoft.com/office/powerpoint/2010/main" val="378824892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ella 1"/>
          <p:cNvGraphicFramePr>
            <a:graphicFrameLocks noGrp="1"/>
          </p:cNvGraphicFramePr>
          <p:nvPr>
            <p:extLst>
              <p:ext uri="{D42A27DB-BD31-4B8C-83A1-F6EECF244321}">
                <p14:modId xmlns:p14="http://schemas.microsoft.com/office/powerpoint/2010/main" val="1757172360"/>
              </p:ext>
            </p:extLst>
          </p:nvPr>
        </p:nvGraphicFramePr>
        <p:xfrm>
          <a:off x="185670" y="236768"/>
          <a:ext cx="8151168" cy="6279312"/>
        </p:xfrm>
        <a:graphic>
          <a:graphicData uri="http://schemas.openxmlformats.org/drawingml/2006/table">
            <a:tbl>
              <a:tblPr firstRow="1" bandRow="1">
                <a:tableStyleId>{5C22544A-7EE6-4342-B048-85BDC9FD1C3A}</a:tableStyleId>
              </a:tblPr>
              <a:tblGrid>
                <a:gridCol w="1554409">
                  <a:extLst>
                    <a:ext uri="{9D8B030D-6E8A-4147-A177-3AD203B41FA5}">
                      <a16:colId xmlns:a16="http://schemas.microsoft.com/office/drawing/2014/main" val="20000"/>
                    </a:ext>
                  </a:extLst>
                </a:gridCol>
                <a:gridCol w="4596880">
                  <a:extLst>
                    <a:ext uri="{9D8B030D-6E8A-4147-A177-3AD203B41FA5}">
                      <a16:colId xmlns:a16="http://schemas.microsoft.com/office/drawing/2014/main" val="20001"/>
                    </a:ext>
                  </a:extLst>
                </a:gridCol>
                <a:gridCol w="1999879">
                  <a:extLst>
                    <a:ext uri="{9D8B030D-6E8A-4147-A177-3AD203B41FA5}">
                      <a16:colId xmlns:a16="http://schemas.microsoft.com/office/drawing/2014/main" val="20002"/>
                    </a:ext>
                  </a:extLst>
                </a:gridCol>
              </a:tblGrid>
              <a:tr h="1917926">
                <a:tc>
                  <a:txBody>
                    <a:bodyPr/>
                    <a:lstStyle/>
                    <a:p>
                      <a:pPr marL="0" indent="0" algn="ctr">
                        <a:lnSpc>
                          <a:spcPct val="110000"/>
                        </a:lnSpc>
                        <a:spcAft>
                          <a:spcPts val="0"/>
                        </a:spcAft>
                      </a:pPr>
                      <a:r>
                        <a:rPr lang="en-US" sz="1800" b="0" dirty="0">
                          <a:solidFill>
                            <a:srgbClr val="131413"/>
                          </a:solidFill>
                          <a:effectLst/>
                          <a:latin typeface="+mn-lt"/>
                          <a:ea typeface="Calibri"/>
                          <a:cs typeface="Garamond"/>
                        </a:rPr>
                        <a:t>Obligations</a:t>
                      </a:r>
                      <a:endParaRPr lang="it-IT" sz="1800" b="0" dirty="0">
                        <a:effectLst/>
                        <a:latin typeface="+mn-lt"/>
                        <a:ea typeface="Times New Roman"/>
                        <a:cs typeface="Garamond"/>
                      </a:endParaRPr>
                    </a:p>
                  </a:txBody>
                  <a:tcPr marL="68580" marR="68580" marT="0" marB="0"/>
                </a:tc>
                <a:tc>
                  <a:txBody>
                    <a:bodyPr/>
                    <a:lstStyle/>
                    <a:p>
                      <a:pPr marL="0" indent="0" algn="just">
                        <a:lnSpc>
                          <a:spcPct val="110000"/>
                        </a:lnSpc>
                        <a:spcAft>
                          <a:spcPts val="0"/>
                        </a:spcAft>
                      </a:pPr>
                      <a:r>
                        <a:rPr lang="en-US" sz="1800" b="0" dirty="0">
                          <a:solidFill>
                            <a:srgbClr val="131413"/>
                          </a:solidFill>
                          <a:effectLst/>
                          <a:latin typeface="+mn-lt"/>
                          <a:ea typeface="Calibri"/>
                          <a:cs typeface="Garamond"/>
                        </a:rPr>
                        <a:t>Obligation and targets take generally the form of quota systems that place an obligation on producers to provide a share of their energy supply from renewable energy. These quota are not necessarily covered by a tradable certificate.</a:t>
                      </a:r>
                      <a:endParaRPr lang="it-IT" sz="1800" b="0" dirty="0">
                        <a:effectLst/>
                        <a:latin typeface="+mn-lt"/>
                        <a:ea typeface="Times New Roman"/>
                        <a:cs typeface="Garamond"/>
                      </a:endParaRPr>
                    </a:p>
                  </a:txBody>
                  <a:tcPr marL="68580" marR="68580" marT="0" marB="0"/>
                </a:tc>
                <a:tc>
                  <a:txBody>
                    <a:bodyPr/>
                    <a:lstStyle/>
                    <a:p>
                      <a:pPr indent="226695" algn="ctr">
                        <a:lnSpc>
                          <a:spcPct val="110000"/>
                        </a:lnSpc>
                        <a:spcAft>
                          <a:spcPts val="0"/>
                        </a:spcAft>
                      </a:pPr>
                      <a:r>
                        <a:rPr lang="en-US" sz="1800" b="0" dirty="0">
                          <a:solidFill>
                            <a:srgbClr val="131413"/>
                          </a:solidFill>
                          <a:effectLst/>
                          <a:latin typeface="+mn-lt"/>
                          <a:ea typeface="Calibri"/>
                          <a:cs typeface="Garamond"/>
                        </a:rPr>
                        <a:t>Dummy Variable</a:t>
                      </a:r>
                      <a:endParaRPr lang="it-IT" sz="1800" b="0" dirty="0">
                        <a:effectLst/>
                        <a:latin typeface="+mn-lt"/>
                        <a:ea typeface="Times New Roman"/>
                        <a:cs typeface="Garamond"/>
                      </a:endParaRPr>
                    </a:p>
                  </a:txBody>
                  <a:tcPr marL="68580" marR="68580" marT="0" marB="0"/>
                </a:tc>
                <a:extLst>
                  <a:ext uri="{0D108BD9-81ED-4DB2-BD59-A6C34878D82A}">
                    <a16:rowId xmlns:a16="http://schemas.microsoft.com/office/drawing/2014/main" val="10000"/>
                  </a:ext>
                </a:extLst>
              </a:tr>
              <a:tr h="1859744">
                <a:tc>
                  <a:txBody>
                    <a:bodyPr/>
                    <a:lstStyle/>
                    <a:p>
                      <a:pPr marL="0" indent="0" algn="ctr">
                        <a:lnSpc>
                          <a:spcPct val="110000"/>
                        </a:lnSpc>
                        <a:spcAft>
                          <a:spcPts val="0"/>
                        </a:spcAft>
                        <a:tabLst/>
                      </a:pPr>
                      <a:r>
                        <a:rPr lang="en-US" sz="1800" b="1" dirty="0">
                          <a:solidFill>
                            <a:srgbClr val="131413"/>
                          </a:solidFill>
                          <a:effectLst/>
                          <a:latin typeface="+mn-lt"/>
                          <a:ea typeface="Calibri"/>
                          <a:cs typeface="Garamond"/>
                        </a:rPr>
                        <a:t>Tradable Certificate</a:t>
                      </a:r>
                      <a:endParaRPr lang="it-IT" sz="1800" b="1" dirty="0">
                        <a:effectLst/>
                        <a:latin typeface="+mn-lt"/>
                        <a:ea typeface="Times New Roman"/>
                        <a:cs typeface="Garamond"/>
                      </a:endParaRPr>
                    </a:p>
                  </a:txBody>
                  <a:tcPr marL="68580" marR="68580" marT="0" marB="0"/>
                </a:tc>
                <a:tc>
                  <a:txBody>
                    <a:bodyPr/>
                    <a:lstStyle/>
                    <a:p>
                      <a:pPr marL="0" indent="0" algn="just">
                        <a:lnSpc>
                          <a:spcPct val="110000"/>
                        </a:lnSpc>
                        <a:spcAft>
                          <a:spcPts val="0"/>
                        </a:spcAft>
                      </a:pPr>
                      <a:r>
                        <a:rPr lang="en-US" sz="1800" b="0" dirty="0">
                          <a:solidFill>
                            <a:srgbClr val="131413"/>
                          </a:solidFill>
                          <a:effectLst/>
                          <a:latin typeface="+mn-lt"/>
                          <a:ea typeface="Calibri"/>
                          <a:cs typeface="Garamond"/>
                        </a:rPr>
                        <a:t>Renewable energy Certificates (REC) are used to track or document compliance with quota system and can generally be traded in specific markets. </a:t>
                      </a:r>
                      <a:endParaRPr lang="it-IT" sz="1800" b="0" dirty="0">
                        <a:effectLst/>
                        <a:latin typeface="+mn-lt"/>
                        <a:ea typeface="Times New Roman"/>
                        <a:cs typeface="Garamond"/>
                      </a:endParaRPr>
                    </a:p>
                  </a:txBody>
                  <a:tcPr marL="68580" marR="68580" marT="0" marB="0"/>
                </a:tc>
                <a:tc>
                  <a:txBody>
                    <a:bodyPr/>
                    <a:lstStyle/>
                    <a:p>
                      <a:pPr indent="226695" algn="ctr">
                        <a:lnSpc>
                          <a:spcPct val="110000"/>
                        </a:lnSpc>
                        <a:spcAft>
                          <a:spcPts val="0"/>
                        </a:spcAft>
                      </a:pPr>
                      <a:r>
                        <a:rPr lang="en-US" sz="1800" b="0" dirty="0">
                          <a:solidFill>
                            <a:srgbClr val="131413"/>
                          </a:solidFill>
                          <a:effectLst/>
                          <a:latin typeface="+mn-lt"/>
                          <a:ea typeface="Calibri"/>
                          <a:cs typeface="Garamond"/>
                        </a:rPr>
                        <a:t>Share of electricity that must be generated by renewables or covered with a REC.</a:t>
                      </a:r>
                      <a:endParaRPr lang="it-IT" sz="1800" b="0" dirty="0">
                        <a:effectLst/>
                        <a:latin typeface="+mn-lt"/>
                        <a:ea typeface="Times New Roman"/>
                        <a:cs typeface="Garamond"/>
                      </a:endParaRPr>
                    </a:p>
                  </a:txBody>
                  <a:tcPr marL="68580" marR="68580" marT="0" marB="0"/>
                </a:tc>
                <a:extLst>
                  <a:ext uri="{0D108BD9-81ED-4DB2-BD59-A6C34878D82A}">
                    <a16:rowId xmlns:a16="http://schemas.microsoft.com/office/drawing/2014/main" val="10001"/>
                  </a:ext>
                </a:extLst>
              </a:tr>
              <a:tr h="1250821">
                <a:tc>
                  <a:txBody>
                    <a:bodyPr/>
                    <a:lstStyle/>
                    <a:p>
                      <a:pPr marL="0" indent="0" algn="ctr">
                        <a:lnSpc>
                          <a:spcPct val="110000"/>
                        </a:lnSpc>
                        <a:spcAft>
                          <a:spcPts val="0"/>
                        </a:spcAft>
                      </a:pPr>
                      <a:r>
                        <a:rPr lang="en-US" sz="1800" b="1" dirty="0">
                          <a:solidFill>
                            <a:srgbClr val="131413"/>
                          </a:solidFill>
                          <a:effectLst/>
                          <a:latin typeface="+mn-lt"/>
                          <a:ea typeface="Calibri"/>
                          <a:cs typeface="Garamond"/>
                        </a:rPr>
                        <a:t>Public Research and Development </a:t>
                      </a:r>
                      <a:endParaRPr lang="it-IT" sz="1800" b="1" dirty="0">
                        <a:effectLst/>
                        <a:latin typeface="+mn-lt"/>
                        <a:ea typeface="Times New Roman"/>
                        <a:cs typeface="Garamond"/>
                      </a:endParaRPr>
                    </a:p>
                  </a:txBody>
                  <a:tcPr marL="68580" marR="68580" marT="0" marB="0"/>
                </a:tc>
                <a:tc>
                  <a:txBody>
                    <a:bodyPr/>
                    <a:lstStyle/>
                    <a:p>
                      <a:pPr marL="0" indent="0" algn="just">
                        <a:lnSpc>
                          <a:spcPct val="110000"/>
                        </a:lnSpc>
                        <a:spcAft>
                          <a:spcPts val="0"/>
                        </a:spcAft>
                      </a:pPr>
                      <a:r>
                        <a:rPr lang="en-US" sz="1800" b="0" dirty="0">
                          <a:solidFill>
                            <a:srgbClr val="131413"/>
                          </a:solidFill>
                          <a:effectLst/>
                          <a:latin typeface="+mn-lt"/>
                          <a:ea typeface="Calibri"/>
                          <a:cs typeface="Garamond"/>
                        </a:rPr>
                        <a:t>Public financed R&amp;D program disaggregated by type of renewable energy</a:t>
                      </a:r>
                      <a:endParaRPr lang="it-IT" sz="1800" b="0" dirty="0">
                        <a:effectLst/>
                        <a:latin typeface="+mn-lt"/>
                        <a:ea typeface="Times New Roman"/>
                        <a:cs typeface="Garamond"/>
                      </a:endParaRPr>
                    </a:p>
                  </a:txBody>
                  <a:tcPr marL="68580" marR="68580" marT="0" marB="0"/>
                </a:tc>
                <a:tc>
                  <a:txBody>
                    <a:bodyPr/>
                    <a:lstStyle/>
                    <a:p>
                      <a:pPr indent="226695" algn="ctr">
                        <a:lnSpc>
                          <a:spcPct val="110000"/>
                        </a:lnSpc>
                        <a:spcAft>
                          <a:spcPts val="0"/>
                        </a:spcAft>
                      </a:pPr>
                      <a:r>
                        <a:rPr lang="en-US" sz="1800" b="0" dirty="0">
                          <a:solidFill>
                            <a:srgbClr val="131413"/>
                          </a:solidFill>
                          <a:effectLst/>
                          <a:latin typeface="+mn-lt"/>
                          <a:ea typeface="Calibri"/>
                          <a:cs typeface="Garamond"/>
                        </a:rPr>
                        <a:t>R&amp;D (USD, 2006 prices and PPP).  </a:t>
                      </a:r>
                      <a:endParaRPr lang="it-IT" sz="1800" b="0" dirty="0">
                        <a:effectLst/>
                        <a:latin typeface="+mn-lt"/>
                        <a:ea typeface="Times New Roman"/>
                        <a:cs typeface="Garamond"/>
                      </a:endParaRPr>
                    </a:p>
                  </a:txBody>
                  <a:tcPr marL="68580" marR="68580" marT="0" marB="0"/>
                </a:tc>
                <a:extLst>
                  <a:ext uri="{0D108BD9-81ED-4DB2-BD59-A6C34878D82A}">
                    <a16:rowId xmlns:a16="http://schemas.microsoft.com/office/drawing/2014/main" val="10002"/>
                  </a:ext>
                </a:extLst>
              </a:tr>
              <a:tr h="1250821">
                <a:tc>
                  <a:txBody>
                    <a:bodyPr/>
                    <a:lstStyle/>
                    <a:p>
                      <a:pPr marL="0" indent="0" algn="ctr">
                        <a:lnSpc>
                          <a:spcPct val="110000"/>
                        </a:lnSpc>
                        <a:spcAft>
                          <a:spcPts val="0"/>
                        </a:spcAft>
                      </a:pPr>
                      <a:r>
                        <a:rPr lang="en-US" sz="1800" b="0" dirty="0">
                          <a:solidFill>
                            <a:srgbClr val="131413"/>
                          </a:solidFill>
                          <a:effectLst/>
                          <a:latin typeface="+mn-lt"/>
                          <a:ea typeface="Calibri"/>
                          <a:cs typeface="Garamond"/>
                        </a:rPr>
                        <a:t>EU directive </a:t>
                      </a:r>
                      <a:r>
                        <a:rPr lang="en-US" sz="1800" b="0" i="1" dirty="0">
                          <a:solidFill>
                            <a:srgbClr val="131413"/>
                          </a:solidFill>
                          <a:effectLst/>
                          <a:latin typeface="+mn-lt"/>
                          <a:ea typeface="Calibri"/>
                          <a:cs typeface="Garamond"/>
                        </a:rPr>
                        <a:t>2001</a:t>
                      </a:r>
                      <a:r>
                        <a:rPr lang="en-US" sz="1800" b="0" dirty="0">
                          <a:solidFill>
                            <a:srgbClr val="131413"/>
                          </a:solidFill>
                          <a:effectLst/>
                          <a:latin typeface="+mn-lt"/>
                          <a:ea typeface="Calibri"/>
                          <a:cs typeface="Garamond"/>
                        </a:rPr>
                        <a:t>/77/EC</a:t>
                      </a:r>
                      <a:endParaRPr lang="it-IT" sz="1800" b="0" dirty="0">
                        <a:effectLst/>
                        <a:latin typeface="+mn-lt"/>
                        <a:ea typeface="Times New Roman"/>
                        <a:cs typeface="Garamond"/>
                      </a:endParaRPr>
                    </a:p>
                  </a:txBody>
                  <a:tcPr marL="68580" marR="68580" marT="0" marB="0"/>
                </a:tc>
                <a:tc>
                  <a:txBody>
                    <a:bodyPr/>
                    <a:lstStyle/>
                    <a:p>
                      <a:pPr marL="0" indent="0" algn="just">
                        <a:lnSpc>
                          <a:spcPct val="110000"/>
                        </a:lnSpc>
                        <a:spcAft>
                          <a:spcPts val="0"/>
                        </a:spcAft>
                      </a:pPr>
                      <a:r>
                        <a:rPr lang="en-US" sz="1800" b="0" dirty="0">
                          <a:solidFill>
                            <a:srgbClr val="131413"/>
                          </a:solidFill>
                          <a:effectLst/>
                          <a:latin typeface="+mn-lt"/>
                          <a:ea typeface="Calibri"/>
                          <a:cs typeface="Garamond"/>
                        </a:rPr>
                        <a:t>Established the first shared framework for the promotion of electricity from renewable sources at European level.</a:t>
                      </a:r>
                      <a:endParaRPr lang="it-IT" sz="1800" b="0" dirty="0">
                        <a:effectLst/>
                        <a:latin typeface="+mn-lt"/>
                        <a:ea typeface="Times New Roman"/>
                        <a:cs typeface="Garamond"/>
                      </a:endParaRPr>
                    </a:p>
                  </a:txBody>
                  <a:tcPr marL="68580" marR="68580" marT="0" marB="0"/>
                </a:tc>
                <a:tc>
                  <a:txBody>
                    <a:bodyPr/>
                    <a:lstStyle/>
                    <a:p>
                      <a:pPr indent="226695" algn="ctr">
                        <a:lnSpc>
                          <a:spcPct val="110000"/>
                        </a:lnSpc>
                        <a:spcAft>
                          <a:spcPts val="0"/>
                        </a:spcAft>
                      </a:pPr>
                      <a:r>
                        <a:rPr lang="en-US" sz="1800" b="0" dirty="0">
                          <a:solidFill>
                            <a:srgbClr val="131413"/>
                          </a:solidFill>
                          <a:effectLst/>
                          <a:latin typeface="+mn-lt"/>
                          <a:ea typeface="Calibri"/>
                          <a:cs typeface="Garamond"/>
                        </a:rPr>
                        <a:t>Dummy Variable</a:t>
                      </a:r>
                      <a:endParaRPr lang="it-IT" sz="1800" b="0" dirty="0">
                        <a:effectLst/>
                        <a:latin typeface="+mn-lt"/>
                        <a:ea typeface="Times New Roman"/>
                        <a:cs typeface="Garamond"/>
                      </a:endParaRPr>
                    </a:p>
                  </a:txBody>
                  <a:tcPr marL="68580" marR="68580" marT="0" marB="0"/>
                </a:tc>
                <a:extLst>
                  <a:ext uri="{0D108BD9-81ED-4DB2-BD59-A6C34878D82A}">
                    <a16:rowId xmlns:a16="http://schemas.microsoft.com/office/drawing/2014/main" val="10003"/>
                  </a:ext>
                </a:extLst>
              </a:tr>
            </a:tbl>
          </a:graphicData>
        </a:graphic>
      </p:graphicFrame>
    </p:spTree>
    <p:extLst>
      <p:ext uri="{BB962C8B-B14F-4D97-AF65-F5344CB8AC3E}">
        <p14:creationId xmlns:p14="http://schemas.microsoft.com/office/powerpoint/2010/main" val="17372321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The policy </a:t>
            </a:r>
            <a:r>
              <a:rPr lang="it-IT" dirty="0" err="1"/>
              <a:t>indicator</a:t>
            </a:r>
            <a:endParaRPr lang="it-IT" dirty="0"/>
          </a:p>
        </p:txBody>
      </p:sp>
      <p:sp>
        <p:nvSpPr>
          <p:cNvPr id="3" name="Segnaposto contenuto 2"/>
          <p:cNvSpPr>
            <a:spLocks noGrp="1"/>
          </p:cNvSpPr>
          <p:nvPr>
            <p:ph idx="1"/>
          </p:nvPr>
        </p:nvSpPr>
        <p:spPr>
          <a:xfrm>
            <a:off x="457200" y="1417638"/>
            <a:ext cx="7798056" cy="4263814"/>
          </a:xfrm>
        </p:spPr>
        <p:txBody>
          <a:bodyPr>
            <a:normAutofit/>
          </a:bodyPr>
          <a:lstStyle/>
          <a:p>
            <a:pPr marL="114300" indent="0">
              <a:buNone/>
            </a:pPr>
            <a:r>
              <a:rPr lang="en-CA" sz="2800" b="1" i="1" dirty="0" err="1"/>
              <a:t>REP_fact</a:t>
            </a:r>
            <a:r>
              <a:rPr lang="en-CA" sz="2800" b="1" dirty="0"/>
              <a:t> : </a:t>
            </a:r>
            <a:r>
              <a:rPr lang="en-CA" sz="2800" dirty="0"/>
              <a:t>Built using principal component analysis, it contain information on both adoption dummies and level of feed-in tariffs, RECs and public R&amp;D. </a:t>
            </a:r>
            <a:r>
              <a:rPr lang="en-US" sz="2800" dirty="0"/>
              <a:t>the analysis generally produces three relevant principal components that have been used to build a single indicator as their simple average.</a:t>
            </a:r>
            <a:r>
              <a:rPr lang="it-IT" sz="2800" dirty="0"/>
              <a:t> </a:t>
            </a:r>
            <a:endParaRPr lang="en-CA" sz="2800" dirty="0"/>
          </a:p>
          <a:p>
            <a:endParaRPr lang="it-IT" sz="2800" dirty="0"/>
          </a:p>
          <a:p>
            <a:endParaRPr lang="it-IT" sz="2800" dirty="0"/>
          </a:p>
        </p:txBody>
      </p:sp>
    </p:spTree>
    <p:extLst>
      <p:ext uri="{BB962C8B-B14F-4D97-AF65-F5344CB8AC3E}">
        <p14:creationId xmlns:p14="http://schemas.microsoft.com/office/powerpoint/2010/main" val="422682366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en-US" sz="4800" b="1" dirty="0" err="1">
                <a:latin typeface="Garamond"/>
                <a:ea typeface="Times New Roman"/>
                <a:cs typeface="Dutch801BT-Roman"/>
              </a:rPr>
              <a:t>REP_fact</a:t>
            </a:r>
            <a:r>
              <a:rPr lang="en-US" sz="4800" b="1" dirty="0">
                <a:latin typeface="Garamond"/>
                <a:ea typeface="Times New Roman"/>
                <a:cs typeface="Dutch801BT-Roman"/>
              </a:rPr>
              <a:t> - Loadings</a:t>
            </a:r>
            <a:endParaRPr lang="it-IT" dirty="0"/>
          </a:p>
        </p:txBody>
      </p:sp>
      <p:graphicFrame>
        <p:nvGraphicFramePr>
          <p:cNvPr id="5" name="Tabella 4"/>
          <p:cNvGraphicFramePr>
            <a:graphicFrameLocks noGrp="1"/>
          </p:cNvGraphicFramePr>
          <p:nvPr>
            <p:extLst>
              <p:ext uri="{D42A27DB-BD31-4B8C-83A1-F6EECF244321}">
                <p14:modId xmlns:p14="http://schemas.microsoft.com/office/powerpoint/2010/main" val="4032443875"/>
              </p:ext>
            </p:extLst>
          </p:nvPr>
        </p:nvGraphicFramePr>
        <p:xfrm>
          <a:off x="312952" y="1452283"/>
          <a:ext cx="7882419" cy="5251687"/>
        </p:xfrm>
        <a:graphic>
          <a:graphicData uri="http://schemas.openxmlformats.org/drawingml/2006/table">
            <a:tbl>
              <a:tblPr firstRow="1" bandRow="1">
                <a:tableStyleId>{5C22544A-7EE6-4342-B048-85BDC9FD1C3A}</a:tableStyleId>
              </a:tblPr>
              <a:tblGrid>
                <a:gridCol w="1298308">
                  <a:extLst>
                    <a:ext uri="{9D8B030D-6E8A-4147-A177-3AD203B41FA5}">
                      <a16:colId xmlns:a16="http://schemas.microsoft.com/office/drawing/2014/main" val="20000"/>
                    </a:ext>
                  </a:extLst>
                </a:gridCol>
                <a:gridCol w="3038110">
                  <a:extLst>
                    <a:ext uri="{9D8B030D-6E8A-4147-A177-3AD203B41FA5}">
                      <a16:colId xmlns:a16="http://schemas.microsoft.com/office/drawing/2014/main" val="20001"/>
                    </a:ext>
                  </a:extLst>
                </a:gridCol>
                <a:gridCol w="1575396">
                  <a:extLst>
                    <a:ext uri="{9D8B030D-6E8A-4147-A177-3AD203B41FA5}">
                      <a16:colId xmlns:a16="http://schemas.microsoft.com/office/drawing/2014/main" val="20002"/>
                    </a:ext>
                  </a:extLst>
                </a:gridCol>
                <a:gridCol w="1970605">
                  <a:extLst>
                    <a:ext uri="{9D8B030D-6E8A-4147-A177-3AD203B41FA5}">
                      <a16:colId xmlns:a16="http://schemas.microsoft.com/office/drawing/2014/main" val="20003"/>
                    </a:ext>
                  </a:extLst>
                </a:gridCol>
              </a:tblGrid>
              <a:tr h="709591">
                <a:tc>
                  <a:txBody>
                    <a:bodyPr/>
                    <a:lstStyle/>
                    <a:p>
                      <a:pPr indent="226695">
                        <a:lnSpc>
                          <a:spcPct val="110000"/>
                        </a:lnSpc>
                        <a:spcAft>
                          <a:spcPts val="0"/>
                        </a:spcAft>
                      </a:pPr>
                      <a:r>
                        <a:rPr lang="it-IT" sz="1800" dirty="0">
                          <a:solidFill>
                            <a:srgbClr val="FF0000"/>
                          </a:solidFill>
                          <a:effectLst/>
                          <a:latin typeface="Garamond"/>
                          <a:ea typeface="Times New Roman"/>
                        </a:rPr>
                        <a:t> </a:t>
                      </a:r>
                      <a:endParaRPr lang="it-IT" sz="1800" dirty="0">
                        <a:effectLst/>
                        <a:latin typeface="Times New Roman"/>
                        <a:ea typeface="Times New Roman"/>
                      </a:endParaRPr>
                    </a:p>
                  </a:txBody>
                  <a:tcPr marL="68580" marR="68580" marT="0" marB="0"/>
                </a:tc>
                <a:tc>
                  <a:txBody>
                    <a:bodyPr/>
                    <a:lstStyle/>
                    <a:p>
                      <a:pPr marL="0" indent="0">
                        <a:lnSpc>
                          <a:spcPct val="110000"/>
                        </a:lnSpc>
                        <a:spcAft>
                          <a:spcPts val="0"/>
                        </a:spcAft>
                      </a:pPr>
                      <a:r>
                        <a:rPr lang="en-US" sz="1800" b="1" dirty="0">
                          <a:effectLst/>
                          <a:latin typeface="Garamond"/>
                          <a:ea typeface="Times New Roman"/>
                          <a:cs typeface="Dutch801BT-Roman"/>
                        </a:rPr>
                        <a:t>Variables included</a:t>
                      </a:r>
                      <a:endParaRPr lang="it-IT" sz="1800" dirty="0">
                        <a:effectLst/>
                        <a:latin typeface="Times New Roman"/>
                        <a:ea typeface="Times New Roman"/>
                      </a:endParaRPr>
                    </a:p>
                  </a:txBody>
                  <a:tcPr marL="68580" marR="68580" marT="0" marB="0"/>
                </a:tc>
                <a:tc>
                  <a:txBody>
                    <a:bodyPr/>
                    <a:lstStyle/>
                    <a:p>
                      <a:pPr indent="226695">
                        <a:lnSpc>
                          <a:spcPct val="110000"/>
                        </a:lnSpc>
                        <a:spcAft>
                          <a:spcPts val="0"/>
                        </a:spcAft>
                      </a:pPr>
                      <a:r>
                        <a:rPr lang="en-US" sz="1800" b="1">
                          <a:effectLst/>
                          <a:latin typeface="Garamond"/>
                          <a:ea typeface="Times New Roman"/>
                          <a:cs typeface="Dutch801BT-Roman"/>
                        </a:rPr>
                        <a:t>Eigenvalue</a:t>
                      </a:r>
                      <a:endParaRPr lang="it-IT" sz="1800">
                        <a:effectLst/>
                        <a:latin typeface="Times New Roman"/>
                        <a:ea typeface="Times New Roman"/>
                      </a:endParaRPr>
                    </a:p>
                  </a:txBody>
                  <a:tcPr marL="68580" marR="68580" marT="0" marB="0"/>
                </a:tc>
                <a:tc>
                  <a:txBody>
                    <a:bodyPr/>
                    <a:lstStyle/>
                    <a:p>
                      <a:pPr indent="13335">
                        <a:lnSpc>
                          <a:spcPct val="110000"/>
                        </a:lnSpc>
                        <a:spcAft>
                          <a:spcPts val="0"/>
                        </a:spcAft>
                      </a:pPr>
                      <a:r>
                        <a:rPr lang="en-US" sz="1800" b="1">
                          <a:effectLst/>
                          <a:latin typeface="Garamond"/>
                          <a:ea typeface="Times New Roman"/>
                          <a:cs typeface="Dutch801BT-Roman"/>
                        </a:rPr>
                        <a:t>Share of variance Explained</a:t>
                      </a:r>
                      <a:endParaRPr lang="it-IT" sz="1800">
                        <a:effectLst/>
                        <a:latin typeface="Times New Roman"/>
                        <a:ea typeface="Times New Roman"/>
                      </a:endParaRPr>
                    </a:p>
                  </a:txBody>
                  <a:tcPr marL="68580" marR="68580" marT="0" marB="0"/>
                </a:tc>
                <a:extLst>
                  <a:ext uri="{0D108BD9-81ED-4DB2-BD59-A6C34878D82A}">
                    <a16:rowId xmlns:a16="http://schemas.microsoft.com/office/drawing/2014/main" val="10000"/>
                  </a:ext>
                </a:extLst>
              </a:tr>
              <a:tr h="677551">
                <a:tc>
                  <a:txBody>
                    <a:bodyPr/>
                    <a:lstStyle/>
                    <a:p>
                      <a:pPr marL="0" indent="0">
                        <a:lnSpc>
                          <a:spcPct val="110000"/>
                        </a:lnSpc>
                        <a:spcAft>
                          <a:spcPts val="0"/>
                        </a:spcAft>
                      </a:pPr>
                      <a:r>
                        <a:rPr lang="en-US" sz="1800" b="1" dirty="0">
                          <a:effectLst/>
                          <a:latin typeface="Garamond"/>
                          <a:ea typeface="Times New Roman"/>
                          <a:cs typeface="Dutch801BT-Roman"/>
                        </a:rPr>
                        <a:t>First</a:t>
                      </a:r>
                      <a:endParaRPr lang="it-IT" sz="1800" b="1" dirty="0">
                        <a:effectLst/>
                        <a:latin typeface="Times New Roman"/>
                        <a:ea typeface="Times New Roman"/>
                      </a:endParaRPr>
                    </a:p>
                  </a:txBody>
                  <a:tcPr marL="68580" marR="68580" marT="0" marB="0"/>
                </a:tc>
                <a:tc>
                  <a:txBody>
                    <a:bodyPr/>
                    <a:lstStyle/>
                    <a:p>
                      <a:pPr indent="28575">
                        <a:lnSpc>
                          <a:spcPct val="110000"/>
                        </a:lnSpc>
                        <a:spcAft>
                          <a:spcPts val="0"/>
                        </a:spcAft>
                      </a:pPr>
                      <a:r>
                        <a:rPr lang="en-US" sz="1800" dirty="0">
                          <a:effectLst/>
                          <a:latin typeface="Garamond"/>
                          <a:ea typeface="Times New Roman"/>
                          <a:cs typeface="Dutch801BT-Roman"/>
                        </a:rPr>
                        <a:t>Average Feed-in tariff (Value)</a:t>
                      </a:r>
                      <a:endParaRPr lang="it-IT" sz="1800" dirty="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3.633</a:t>
                      </a:r>
                      <a:endParaRPr lang="it-IT" sz="1800" dirty="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0.403</a:t>
                      </a:r>
                      <a:endParaRPr lang="it-IT" sz="1800" dirty="0">
                        <a:effectLst/>
                        <a:latin typeface="Times New Roman"/>
                        <a:ea typeface="Times New Roman"/>
                      </a:endParaRPr>
                    </a:p>
                  </a:txBody>
                  <a:tcPr marL="68580" marR="68580" marT="0" marB="0"/>
                </a:tc>
                <a:extLst>
                  <a:ext uri="{0D108BD9-81ED-4DB2-BD59-A6C34878D82A}">
                    <a16:rowId xmlns:a16="http://schemas.microsoft.com/office/drawing/2014/main" val="10001"/>
                  </a:ext>
                </a:extLst>
              </a:tr>
              <a:tr h="457973">
                <a:tc>
                  <a:txBody>
                    <a:bodyPr/>
                    <a:lstStyle/>
                    <a:p>
                      <a:pPr indent="226695">
                        <a:lnSpc>
                          <a:spcPct val="110000"/>
                        </a:lnSpc>
                        <a:spcAft>
                          <a:spcPts val="0"/>
                        </a:spcAft>
                      </a:pPr>
                      <a:r>
                        <a:rPr lang="en-US" sz="1800" b="1" dirty="0">
                          <a:effectLst/>
                          <a:latin typeface="Garamond"/>
                          <a:ea typeface="Times New Roman"/>
                          <a:cs typeface="Dutch801BT-Roman"/>
                        </a:rPr>
                        <a:t> </a:t>
                      </a:r>
                      <a:endParaRPr lang="it-IT" sz="1800" b="1" dirty="0">
                        <a:effectLst/>
                        <a:latin typeface="Times New Roman"/>
                        <a:ea typeface="Times New Roman"/>
                      </a:endParaRPr>
                    </a:p>
                  </a:txBody>
                  <a:tcPr marL="68580" marR="68580" marT="0" marB="0"/>
                </a:tc>
                <a:tc>
                  <a:txBody>
                    <a:bodyPr/>
                    <a:lstStyle/>
                    <a:p>
                      <a:pPr indent="28575">
                        <a:lnSpc>
                          <a:spcPct val="110000"/>
                        </a:lnSpc>
                        <a:spcAft>
                          <a:spcPts val="0"/>
                        </a:spcAft>
                      </a:pPr>
                      <a:r>
                        <a:rPr lang="en-US" sz="1800" dirty="0">
                          <a:effectLst/>
                          <a:latin typeface="Garamond"/>
                          <a:ea typeface="Times New Roman"/>
                          <a:cs typeface="Dutch801BT-Roman"/>
                        </a:rPr>
                        <a:t>Tax Measure (Dummy)</a:t>
                      </a:r>
                      <a:endParaRPr lang="it-IT" sz="1800" dirty="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 </a:t>
                      </a:r>
                      <a:endParaRPr lang="it-IT" sz="1800" dirty="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 </a:t>
                      </a:r>
                      <a:endParaRPr lang="it-IT" sz="1800" dirty="0">
                        <a:effectLst/>
                        <a:latin typeface="Times New Roman"/>
                        <a:ea typeface="Times New Roman"/>
                      </a:endParaRPr>
                    </a:p>
                  </a:txBody>
                  <a:tcPr marL="68580" marR="68580" marT="0" marB="0"/>
                </a:tc>
                <a:extLst>
                  <a:ext uri="{0D108BD9-81ED-4DB2-BD59-A6C34878D82A}">
                    <a16:rowId xmlns:a16="http://schemas.microsoft.com/office/drawing/2014/main" val="10002"/>
                  </a:ext>
                </a:extLst>
              </a:tr>
              <a:tr h="677551">
                <a:tc>
                  <a:txBody>
                    <a:bodyPr/>
                    <a:lstStyle/>
                    <a:p>
                      <a:pPr indent="226695">
                        <a:lnSpc>
                          <a:spcPct val="110000"/>
                        </a:lnSpc>
                        <a:spcAft>
                          <a:spcPts val="0"/>
                        </a:spcAft>
                      </a:pPr>
                      <a:r>
                        <a:rPr lang="en-US" sz="1800" b="1" dirty="0">
                          <a:effectLst/>
                          <a:latin typeface="Garamond"/>
                          <a:ea typeface="Times New Roman"/>
                          <a:cs typeface="Dutch801BT-Roman"/>
                        </a:rPr>
                        <a:t> </a:t>
                      </a:r>
                      <a:endParaRPr lang="it-IT" sz="1800" b="1" dirty="0">
                        <a:effectLst/>
                        <a:latin typeface="Times New Roman"/>
                        <a:ea typeface="Times New Roman"/>
                      </a:endParaRPr>
                    </a:p>
                  </a:txBody>
                  <a:tcPr marL="68580" marR="68580" marT="0" marB="0"/>
                </a:tc>
                <a:tc>
                  <a:txBody>
                    <a:bodyPr/>
                    <a:lstStyle/>
                    <a:p>
                      <a:pPr indent="28575">
                        <a:lnSpc>
                          <a:spcPct val="110000"/>
                        </a:lnSpc>
                        <a:spcAft>
                          <a:spcPts val="0"/>
                        </a:spcAft>
                      </a:pPr>
                      <a:r>
                        <a:rPr lang="en-US" sz="1800" dirty="0">
                          <a:effectLst/>
                          <a:latin typeface="Garamond"/>
                          <a:ea typeface="Times New Roman"/>
                          <a:cs typeface="Dutch801BT-Roman"/>
                        </a:rPr>
                        <a:t>Investment incentive (Dummy)</a:t>
                      </a:r>
                      <a:endParaRPr lang="it-IT" sz="1800" dirty="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 </a:t>
                      </a:r>
                      <a:endParaRPr lang="it-IT" sz="1800" dirty="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 </a:t>
                      </a:r>
                      <a:endParaRPr lang="it-IT" sz="1800" dirty="0">
                        <a:effectLst/>
                        <a:latin typeface="Times New Roman"/>
                        <a:ea typeface="Times New Roman"/>
                      </a:endParaRPr>
                    </a:p>
                  </a:txBody>
                  <a:tcPr marL="68580" marR="68580" marT="0" marB="0"/>
                </a:tc>
                <a:extLst>
                  <a:ext uri="{0D108BD9-81ED-4DB2-BD59-A6C34878D82A}">
                    <a16:rowId xmlns:a16="http://schemas.microsoft.com/office/drawing/2014/main" val="10003"/>
                  </a:ext>
                </a:extLst>
              </a:tr>
              <a:tr h="677551">
                <a:tc>
                  <a:txBody>
                    <a:bodyPr/>
                    <a:lstStyle/>
                    <a:p>
                      <a:pPr indent="226695">
                        <a:lnSpc>
                          <a:spcPct val="110000"/>
                        </a:lnSpc>
                        <a:spcAft>
                          <a:spcPts val="0"/>
                        </a:spcAft>
                      </a:pPr>
                      <a:r>
                        <a:rPr lang="en-US" sz="1800" b="1" dirty="0">
                          <a:effectLst/>
                          <a:latin typeface="Garamond"/>
                          <a:ea typeface="Times New Roman"/>
                          <a:cs typeface="Dutch801BT-Roman"/>
                        </a:rPr>
                        <a:t> </a:t>
                      </a:r>
                      <a:endParaRPr lang="it-IT" sz="1800" b="1" dirty="0">
                        <a:effectLst/>
                        <a:latin typeface="Times New Roman"/>
                        <a:ea typeface="Times New Roman"/>
                      </a:endParaRPr>
                    </a:p>
                  </a:txBody>
                  <a:tcPr marL="68580" marR="68580" marT="0" marB="0"/>
                </a:tc>
                <a:tc>
                  <a:txBody>
                    <a:bodyPr/>
                    <a:lstStyle/>
                    <a:p>
                      <a:pPr indent="28575">
                        <a:lnSpc>
                          <a:spcPct val="110000"/>
                        </a:lnSpc>
                        <a:spcAft>
                          <a:spcPts val="0"/>
                        </a:spcAft>
                      </a:pPr>
                      <a:r>
                        <a:rPr lang="en-US" sz="1800">
                          <a:effectLst/>
                          <a:latin typeface="Garamond"/>
                          <a:ea typeface="Times New Roman"/>
                          <a:cs typeface="Dutch801BT-Roman"/>
                        </a:rPr>
                        <a:t>Voluntary program (Dummy)</a:t>
                      </a:r>
                      <a:endParaRPr lang="it-IT" sz="180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 </a:t>
                      </a:r>
                      <a:endParaRPr lang="it-IT" sz="1800" dirty="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a:effectLst/>
                          <a:latin typeface="Garamond"/>
                          <a:ea typeface="Times New Roman"/>
                          <a:cs typeface="Dutch801BT-Roman"/>
                        </a:rPr>
                        <a:t> </a:t>
                      </a:r>
                      <a:endParaRPr lang="it-IT" sz="1800">
                        <a:effectLst/>
                        <a:latin typeface="Times New Roman"/>
                        <a:ea typeface="Times New Roman"/>
                      </a:endParaRPr>
                    </a:p>
                  </a:txBody>
                  <a:tcPr marL="68580" marR="68580" marT="0" marB="0"/>
                </a:tc>
                <a:extLst>
                  <a:ext uri="{0D108BD9-81ED-4DB2-BD59-A6C34878D82A}">
                    <a16:rowId xmlns:a16="http://schemas.microsoft.com/office/drawing/2014/main" val="10004"/>
                  </a:ext>
                </a:extLst>
              </a:tr>
              <a:tr h="457973">
                <a:tc>
                  <a:txBody>
                    <a:bodyPr/>
                    <a:lstStyle/>
                    <a:p>
                      <a:pPr marL="0" indent="0">
                        <a:lnSpc>
                          <a:spcPct val="110000"/>
                        </a:lnSpc>
                        <a:spcAft>
                          <a:spcPts val="0"/>
                        </a:spcAft>
                      </a:pPr>
                      <a:r>
                        <a:rPr lang="en-US" sz="1800" b="1" dirty="0">
                          <a:effectLst/>
                          <a:latin typeface="Garamond"/>
                          <a:ea typeface="Times New Roman"/>
                          <a:cs typeface="Dutch801BT-Roman"/>
                        </a:rPr>
                        <a:t>Second</a:t>
                      </a:r>
                      <a:endParaRPr lang="it-IT" sz="1800" b="1" dirty="0">
                        <a:effectLst/>
                        <a:latin typeface="Times New Roman"/>
                        <a:ea typeface="Times New Roman"/>
                      </a:endParaRPr>
                    </a:p>
                  </a:txBody>
                  <a:tcPr marL="68580" marR="68580" marT="0" marB="0"/>
                </a:tc>
                <a:tc>
                  <a:txBody>
                    <a:bodyPr/>
                    <a:lstStyle/>
                    <a:p>
                      <a:pPr indent="28575">
                        <a:lnSpc>
                          <a:spcPct val="110000"/>
                        </a:lnSpc>
                        <a:spcAft>
                          <a:spcPts val="0"/>
                        </a:spcAft>
                      </a:pPr>
                      <a:r>
                        <a:rPr lang="en-US" sz="1800">
                          <a:effectLst/>
                          <a:latin typeface="Garamond"/>
                          <a:ea typeface="Times New Roman"/>
                          <a:cs typeface="Dutch801BT-Roman"/>
                        </a:rPr>
                        <a:t>Obligation (Dummy)</a:t>
                      </a:r>
                      <a:endParaRPr lang="it-IT" sz="180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1.159</a:t>
                      </a:r>
                      <a:endParaRPr lang="it-IT" sz="1800" dirty="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0.128</a:t>
                      </a:r>
                      <a:endParaRPr lang="it-IT" sz="1800" dirty="0">
                        <a:effectLst/>
                        <a:latin typeface="Times New Roman"/>
                        <a:ea typeface="Times New Roman"/>
                      </a:endParaRPr>
                    </a:p>
                  </a:txBody>
                  <a:tcPr marL="68580" marR="68580" marT="0" marB="0"/>
                </a:tc>
                <a:extLst>
                  <a:ext uri="{0D108BD9-81ED-4DB2-BD59-A6C34878D82A}">
                    <a16:rowId xmlns:a16="http://schemas.microsoft.com/office/drawing/2014/main" val="10006"/>
                  </a:ext>
                </a:extLst>
              </a:tr>
              <a:tr h="677551">
                <a:tc>
                  <a:txBody>
                    <a:bodyPr/>
                    <a:lstStyle/>
                    <a:p>
                      <a:pPr indent="226695">
                        <a:lnSpc>
                          <a:spcPct val="110000"/>
                        </a:lnSpc>
                        <a:spcAft>
                          <a:spcPts val="0"/>
                        </a:spcAft>
                      </a:pPr>
                      <a:r>
                        <a:rPr lang="en-US" sz="1800" b="1" dirty="0">
                          <a:effectLst/>
                          <a:latin typeface="Garamond"/>
                          <a:ea typeface="Times New Roman"/>
                          <a:cs typeface="Dutch801BT-Roman"/>
                        </a:rPr>
                        <a:t> </a:t>
                      </a:r>
                      <a:endParaRPr lang="it-IT" sz="1800" b="1" dirty="0">
                        <a:effectLst/>
                        <a:latin typeface="Times New Roman"/>
                        <a:ea typeface="Times New Roman"/>
                      </a:endParaRPr>
                    </a:p>
                  </a:txBody>
                  <a:tcPr marL="68580" marR="68580" marT="0" marB="0"/>
                </a:tc>
                <a:tc>
                  <a:txBody>
                    <a:bodyPr/>
                    <a:lstStyle/>
                    <a:p>
                      <a:pPr indent="28575">
                        <a:lnSpc>
                          <a:spcPct val="110000"/>
                        </a:lnSpc>
                        <a:spcAft>
                          <a:spcPts val="0"/>
                        </a:spcAft>
                      </a:pPr>
                      <a:r>
                        <a:rPr lang="en-US" sz="1800">
                          <a:effectLst/>
                          <a:latin typeface="Garamond"/>
                          <a:ea typeface="Times New Roman"/>
                          <a:cs typeface="Dutch801BT-Roman"/>
                        </a:rPr>
                        <a:t>EU Directive 2001 (Dummy)</a:t>
                      </a:r>
                      <a:endParaRPr lang="it-IT" sz="180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a:effectLst/>
                          <a:latin typeface="Garamond"/>
                          <a:ea typeface="Times New Roman"/>
                          <a:cs typeface="Dutch801BT-Roman"/>
                        </a:rPr>
                        <a:t> </a:t>
                      </a:r>
                      <a:endParaRPr lang="it-IT" sz="180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 </a:t>
                      </a:r>
                      <a:endParaRPr lang="it-IT" sz="1800" dirty="0">
                        <a:effectLst/>
                        <a:latin typeface="Times New Roman"/>
                        <a:ea typeface="Times New Roman"/>
                      </a:endParaRPr>
                    </a:p>
                  </a:txBody>
                  <a:tcPr marL="68580" marR="68580" marT="0" marB="0"/>
                </a:tc>
                <a:extLst>
                  <a:ext uri="{0D108BD9-81ED-4DB2-BD59-A6C34878D82A}">
                    <a16:rowId xmlns:a16="http://schemas.microsoft.com/office/drawing/2014/main" val="10007"/>
                  </a:ext>
                </a:extLst>
              </a:tr>
              <a:tr h="457973">
                <a:tc>
                  <a:txBody>
                    <a:bodyPr/>
                    <a:lstStyle/>
                    <a:p>
                      <a:pPr indent="226695">
                        <a:lnSpc>
                          <a:spcPct val="110000"/>
                        </a:lnSpc>
                        <a:spcAft>
                          <a:spcPts val="0"/>
                        </a:spcAft>
                      </a:pPr>
                      <a:r>
                        <a:rPr lang="en-US" sz="1800" b="1" dirty="0">
                          <a:effectLst/>
                          <a:latin typeface="Garamond"/>
                          <a:ea typeface="Times New Roman"/>
                          <a:cs typeface="Dutch801BT-Roman"/>
                        </a:rPr>
                        <a:t> </a:t>
                      </a:r>
                      <a:endParaRPr lang="it-IT" sz="1800" b="1" dirty="0">
                        <a:effectLst/>
                        <a:latin typeface="Times New Roman"/>
                        <a:ea typeface="Times New Roman"/>
                      </a:endParaRPr>
                    </a:p>
                  </a:txBody>
                  <a:tcPr marL="68580" marR="68580" marT="0" marB="0"/>
                </a:tc>
                <a:tc>
                  <a:txBody>
                    <a:bodyPr/>
                    <a:lstStyle/>
                    <a:p>
                      <a:pPr indent="28575">
                        <a:lnSpc>
                          <a:spcPct val="110000"/>
                        </a:lnSpc>
                        <a:spcAft>
                          <a:spcPts val="0"/>
                        </a:spcAft>
                      </a:pPr>
                      <a:r>
                        <a:rPr lang="en-US" sz="1800">
                          <a:effectLst/>
                          <a:latin typeface="Garamond"/>
                          <a:ea typeface="Times New Roman"/>
                          <a:cs typeface="Dutch801BT-Roman"/>
                        </a:rPr>
                        <a:t>REC target (Value)</a:t>
                      </a:r>
                      <a:endParaRPr lang="it-IT" sz="180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a:effectLst/>
                          <a:latin typeface="Garamond"/>
                          <a:ea typeface="Times New Roman"/>
                          <a:cs typeface="Dutch801BT-Roman"/>
                        </a:rPr>
                        <a:t> </a:t>
                      </a:r>
                      <a:endParaRPr lang="it-IT" sz="180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 </a:t>
                      </a:r>
                      <a:endParaRPr lang="it-IT" sz="1800" dirty="0">
                        <a:effectLst/>
                        <a:latin typeface="Times New Roman"/>
                        <a:ea typeface="Times New Roman"/>
                      </a:endParaRPr>
                    </a:p>
                  </a:txBody>
                  <a:tcPr marL="68580" marR="68580" marT="0" marB="0"/>
                </a:tc>
                <a:extLst>
                  <a:ext uri="{0D108BD9-81ED-4DB2-BD59-A6C34878D82A}">
                    <a16:rowId xmlns:a16="http://schemas.microsoft.com/office/drawing/2014/main" val="10008"/>
                  </a:ext>
                </a:extLst>
              </a:tr>
              <a:tr h="457973">
                <a:tc>
                  <a:txBody>
                    <a:bodyPr/>
                    <a:lstStyle/>
                    <a:p>
                      <a:pPr marL="0" indent="0">
                        <a:lnSpc>
                          <a:spcPct val="110000"/>
                        </a:lnSpc>
                        <a:spcAft>
                          <a:spcPts val="0"/>
                        </a:spcAft>
                      </a:pPr>
                      <a:r>
                        <a:rPr lang="en-US" sz="1800" b="1" dirty="0">
                          <a:effectLst/>
                          <a:latin typeface="Garamond"/>
                          <a:ea typeface="Times New Roman"/>
                          <a:cs typeface="Dutch801BT-Roman"/>
                        </a:rPr>
                        <a:t>Third</a:t>
                      </a:r>
                      <a:endParaRPr lang="it-IT" sz="1800" b="1" dirty="0">
                        <a:effectLst/>
                        <a:latin typeface="Times New Roman"/>
                        <a:ea typeface="Times New Roman"/>
                      </a:endParaRPr>
                    </a:p>
                  </a:txBody>
                  <a:tcPr marL="68580" marR="68580" marT="0" marB="0"/>
                </a:tc>
                <a:tc>
                  <a:txBody>
                    <a:bodyPr/>
                    <a:lstStyle/>
                    <a:p>
                      <a:pPr indent="28575">
                        <a:lnSpc>
                          <a:spcPct val="110000"/>
                        </a:lnSpc>
                        <a:spcAft>
                          <a:spcPts val="0"/>
                        </a:spcAft>
                      </a:pPr>
                      <a:r>
                        <a:rPr lang="en-US" sz="1800" dirty="0">
                          <a:effectLst/>
                          <a:latin typeface="Garamond"/>
                          <a:ea typeface="Times New Roman"/>
                          <a:cs typeface="Dutch801BT-Roman"/>
                        </a:rPr>
                        <a:t>Public R&amp;D (Value)</a:t>
                      </a:r>
                      <a:endParaRPr lang="it-IT" sz="1800" dirty="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a:effectLst/>
                          <a:latin typeface="Garamond"/>
                          <a:ea typeface="Times New Roman"/>
                          <a:cs typeface="Dutch801BT-Roman"/>
                        </a:rPr>
                        <a:t>1.0209</a:t>
                      </a:r>
                      <a:endParaRPr lang="it-IT" sz="1800">
                        <a:effectLst/>
                        <a:latin typeface="Times New Roman"/>
                        <a:ea typeface="Times New Roman"/>
                      </a:endParaRPr>
                    </a:p>
                  </a:txBody>
                  <a:tcPr marL="68580" marR="68580" marT="0" marB="0"/>
                </a:tc>
                <a:tc>
                  <a:txBody>
                    <a:bodyPr/>
                    <a:lstStyle/>
                    <a:p>
                      <a:pPr indent="226695" algn="ctr">
                        <a:lnSpc>
                          <a:spcPct val="110000"/>
                        </a:lnSpc>
                        <a:spcAft>
                          <a:spcPts val="0"/>
                        </a:spcAft>
                      </a:pPr>
                      <a:r>
                        <a:rPr lang="en-US" sz="1800" dirty="0">
                          <a:effectLst/>
                          <a:latin typeface="Garamond"/>
                          <a:ea typeface="Times New Roman"/>
                          <a:cs typeface="Dutch801BT-Roman"/>
                        </a:rPr>
                        <a:t>0.113</a:t>
                      </a:r>
                      <a:endParaRPr lang="it-IT" sz="1800" dirty="0">
                        <a:effectLst/>
                        <a:latin typeface="Times New Roman"/>
                        <a:ea typeface="Times New Roman"/>
                      </a:endParaRPr>
                    </a:p>
                  </a:txBody>
                  <a:tcPr marL="68580" marR="68580" marT="0" marB="0"/>
                </a:tc>
                <a:extLst>
                  <a:ext uri="{0D108BD9-81ED-4DB2-BD59-A6C34878D82A}">
                    <a16:rowId xmlns:a16="http://schemas.microsoft.com/office/drawing/2014/main" val="10009"/>
                  </a:ext>
                </a:extLst>
              </a:tr>
            </a:tbl>
          </a:graphicData>
        </a:graphic>
      </p:graphicFrame>
    </p:spTree>
    <p:extLst>
      <p:ext uri="{BB962C8B-B14F-4D97-AF65-F5344CB8AC3E}">
        <p14:creationId xmlns:p14="http://schemas.microsoft.com/office/powerpoint/2010/main" val="428542795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Grafico 1"/>
          <p:cNvGraphicFramePr/>
          <p:nvPr>
            <p:extLst>
              <p:ext uri="{D42A27DB-BD31-4B8C-83A1-F6EECF244321}">
                <p14:modId xmlns:p14="http://schemas.microsoft.com/office/powerpoint/2010/main" val="2987499956"/>
              </p:ext>
            </p:extLst>
          </p:nvPr>
        </p:nvGraphicFramePr>
        <p:xfrm>
          <a:off x="1176978" y="112225"/>
          <a:ext cx="6461491" cy="3425924"/>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3" name="Grafico 2"/>
          <p:cNvGraphicFramePr/>
          <p:nvPr>
            <p:extLst>
              <p:ext uri="{D42A27DB-BD31-4B8C-83A1-F6EECF244321}">
                <p14:modId xmlns:p14="http://schemas.microsoft.com/office/powerpoint/2010/main" val="3483245277"/>
              </p:ext>
            </p:extLst>
          </p:nvPr>
        </p:nvGraphicFramePr>
        <p:xfrm>
          <a:off x="1210998" y="3538149"/>
          <a:ext cx="6477276" cy="3319851"/>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359002216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Other</a:t>
            </a:r>
            <a:r>
              <a:rPr lang="it-IT" dirty="0"/>
              <a:t> </a:t>
            </a:r>
            <a:r>
              <a:rPr lang="it-IT" dirty="0" err="1"/>
              <a:t>Indicators</a:t>
            </a:r>
            <a:r>
              <a:rPr lang="it-IT" dirty="0"/>
              <a:t> - </a:t>
            </a:r>
            <a:r>
              <a:rPr lang="it-IT" dirty="0" err="1"/>
              <a:t>Polychoric</a:t>
            </a:r>
            <a:endParaRPr lang="it-IT" dirty="0"/>
          </a:p>
        </p:txBody>
      </p:sp>
      <p:sp>
        <p:nvSpPr>
          <p:cNvPr id="3" name="Segnaposto contenuto 2"/>
          <p:cNvSpPr>
            <a:spLocks noGrp="1"/>
          </p:cNvSpPr>
          <p:nvPr>
            <p:ph idx="1"/>
          </p:nvPr>
        </p:nvSpPr>
        <p:spPr/>
        <p:txBody>
          <a:bodyPr>
            <a:normAutofit/>
          </a:bodyPr>
          <a:lstStyle/>
          <a:p>
            <a:pPr marL="114300" indent="0">
              <a:buNone/>
            </a:pPr>
            <a:r>
              <a:rPr lang="en-GB" sz="2800" b="1" i="1" dirty="0" err="1"/>
              <a:t>REP_poly</a:t>
            </a:r>
            <a:r>
              <a:rPr lang="en-GB" sz="2800" b="1" i="1" dirty="0"/>
              <a:t>: </a:t>
            </a:r>
            <a:r>
              <a:rPr lang="en-GB" sz="2800" dirty="0"/>
              <a:t>Follow the method developed by </a:t>
            </a:r>
            <a:r>
              <a:rPr lang="en-GB" sz="2800" dirty="0" err="1"/>
              <a:t>Kolenikov</a:t>
            </a:r>
            <a:r>
              <a:rPr lang="en-GB" sz="2800" dirty="0"/>
              <a:t> and Angeles (2009) to generalise PCA when both discrete and continuous variables are present.</a:t>
            </a:r>
            <a:r>
              <a:rPr lang="it-IT" sz="2800" dirty="0"/>
              <a:t> </a:t>
            </a:r>
          </a:p>
          <a:p>
            <a:pPr marL="114300" indent="0">
              <a:buNone/>
            </a:pPr>
            <a:r>
              <a:rPr lang="en-GB" sz="2800" dirty="0"/>
              <a:t>Derives the correlation matrix used to build the PCA by estimating the latent continuous variable that corresponds to each discrete or categorical variable. </a:t>
            </a:r>
          </a:p>
          <a:p>
            <a:pPr marL="114300" indent="0">
              <a:buNone/>
            </a:pPr>
            <a:r>
              <a:rPr lang="en-GB" sz="2800" dirty="0"/>
              <a:t>We only used the first derived PC (58% of </a:t>
            </a:r>
            <a:r>
              <a:rPr lang="en-GB" sz="2800" dirty="0" err="1"/>
              <a:t>var</a:t>
            </a:r>
            <a:r>
              <a:rPr lang="en-GB" sz="2800" dirty="0"/>
              <a:t>), which by the way have no clear interpretation.</a:t>
            </a:r>
          </a:p>
        </p:txBody>
      </p:sp>
    </p:spTree>
    <p:extLst>
      <p:ext uri="{BB962C8B-B14F-4D97-AF65-F5344CB8AC3E}">
        <p14:creationId xmlns:p14="http://schemas.microsoft.com/office/powerpoint/2010/main" val="117106052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Other</a:t>
            </a:r>
            <a:r>
              <a:rPr lang="it-IT" dirty="0"/>
              <a:t> </a:t>
            </a:r>
            <a:r>
              <a:rPr lang="it-IT" dirty="0" err="1"/>
              <a:t>Indicators</a:t>
            </a:r>
            <a:r>
              <a:rPr lang="it-IT" dirty="0"/>
              <a:t> – </a:t>
            </a:r>
            <a:r>
              <a:rPr lang="it-IT" dirty="0" err="1"/>
              <a:t>REP_div</a:t>
            </a:r>
            <a:endParaRPr lang="it-IT" dirty="0"/>
          </a:p>
        </p:txBody>
      </p:sp>
      <p:sp>
        <p:nvSpPr>
          <p:cNvPr id="3" name="Segnaposto contenuto 2"/>
          <p:cNvSpPr>
            <a:spLocks noGrp="1"/>
          </p:cNvSpPr>
          <p:nvPr>
            <p:ph idx="1"/>
          </p:nvPr>
        </p:nvSpPr>
        <p:spPr>
          <a:xfrm>
            <a:off x="457200" y="1600200"/>
            <a:ext cx="7620000" cy="4285376"/>
          </a:xfrm>
        </p:spPr>
        <p:txBody>
          <a:bodyPr>
            <a:normAutofit/>
          </a:bodyPr>
          <a:lstStyle/>
          <a:p>
            <a:pPr marL="114300" indent="0">
              <a:buNone/>
            </a:pPr>
            <a:r>
              <a:rPr lang="en-GB" sz="2800" b="1" i="1" dirty="0" err="1"/>
              <a:t>REP_div</a:t>
            </a:r>
            <a:r>
              <a:rPr lang="en-GB" sz="2800" b="1" i="1" dirty="0"/>
              <a:t>:</a:t>
            </a:r>
            <a:r>
              <a:rPr lang="en-GB" sz="2800" dirty="0"/>
              <a:t> rewards policy diversity and is the sum of policy dummies; it takes the value 1 if any policy is adopted, including the one for which we have continuous information. </a:t>
            </a:r>
          </a:p>
          <a:p>
            <a:pPr marL="114300" indent="0">
              <a:buNone/>
            </a:pPr>
            <a:endParaRPr lang="en-GB" sz="2800" dirty="0"/>
          </a:p>
          <a:p>
            <a:pPr marL="114300" indent="0">
              <a:buNone/>
            </a:pPr>
            <a:r>
              <a:rPr lang="en-GB" sz="2800" dirty="0"/>
              <a:t>The simple justification of </a:t>
            </a:r>
            <a:r>
              <a:rPr lang="en-GB" sz="2800" dirty="0" err="1"/>
              <a:t>REP_div</a:t>
            </a:r>
            <a:r>
              <a:rPr lang="en-GB" sz="2800" dirty="0"/>
              <a:t> is that because each policy generally targets a different actor, policy diversification reflects a country’s commitment to RE (see Nesta et al., 2014)</a:t>
            </a:r>
            <a:r>
              <a:rPr lang="it-IT" sz="2800" dirty="0"/>
              <a:t> </a:t>
            </a:r>
          </a:p>
        </p:txBody>
      </p:sp>
    </p:spTree>
    <p:extLst>
      <p:ext uri="{BB962C8B-B14F-4D97-AF65-F5344CB8AC3E}">
        <p14:creationId xmlns:p14="http://schemas.microsoft.com/office/powerpoint/2010/main" val="4153155761"/>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REP_div</a:t>
            </a:r>
            <a:r>
              <a:rPr lang="it-IT" dirty="0"/>
              <a:t> – </a:t>
            </a:r>
            <a:r>
              <a:rPr lang="it-IT" dirty="0" err="1"/>
              <a:t>example</a:t>
            </a:r>
            <a:endParaRPr lang="it-IT" dirty="0"/>
          </a:p>
        </p:txBody>
      </p:sp>
      <p:graphicFrame>
        <p:nvGraphicFramePr>
          <p:cNvPr id="4" name="Segnaposto contenuto 3"/>
          <p:cNvGraphicFramePr>
            <a:graphicFrameLocks noGrp="1"/>
          </p:cNvGraphicFramePr>
          <p:nvPr>
            <p:ph idx="1"/>
            <p:extLst>
              <p:ext uri="{D42A27DB-BD31-4B8C-83A1-F6EECF244321}">
                <p14:modId xmlns:p14="http://schemas.microsoft.com/office/powerpoint/2010/main" val="1199315650"/>
              </p:ext>
            </p:extLst>
          </p:nvPr>
        </p:nvGraphicFramePr>
        <p:xfrm>
          <a:off x="147417" y="1474450"/>
          <a:ext cx="8175874" cy="5218061"/>
        </p:xfrm>
        <a:graphic>
          <a:graphicData uri="http://schemas.openxmlformats.org/drawingml/2006/table">
            <a:tbl>
              <a:tblPr firstRow="1" bandRow="1">
                <a:tableStyleId>{5C22544A-7EE6-4342-B048-85BDC9FD1C3A}</a:tableStyleId>
              </a:tblPr>
              <a:tblGrid>
                <a:gridCol w="1315395">
                  <a:extLst>
                    <a:ext uri="{9D8B030D-6E8A-4147-A177-3AD203B41FA5}">
                      <a16:colId xmlns:a16="http://schemas.microsoft.com/office/drawing/2014/main" val="20000"/>
                    </a:ext>
                  </a:extLst>
                </a:gridCol>
                <a:gridCol w="1020569">
                  <a:extLst>
                    <a:ext uri="{9D8B030D-6E8A-4147-A177-3AD203B41FA5}">
                      <a16:colId xmlns:a16="http://schemas.microsoft.com/office/drawing/2014/main" val="20001"/>
                    </a:ext>
                  </a:extLst>
                </a:gridCol>
                <a:gridCol w="1167982">
                  <a:extLst>
                    <a:ext uri="{9D8B030D-6E8A-4147-A177-3AD203B41FA5}">
                      <a16:colId xmlns:a16="http://schemas.microsoft.com/office/drawing/2014/main" val="20002"/>
                    </a:ext>
                  </a:extLst>
                </a:gridCol>
                <a:gridCol w="1167982">
                  <a:extLst>
                    <a:ext uri="{9D8B030D-6E8A-4147-A177-3AD203B41FA5}">
                      <a16:colId xmlns:a16="http://schemas.microsoft.com/office/drawing/2014/main" val="20003"/>
                    </a:ext>
                  </a:extLst>
                </a:gridCol>
                <a:gridCol w="1167982">
                  <a:extLst>
                    <a:ext uri="{9D8B030D-6E8A-4147-A177-3AD203B41FA5}">
                      <a16:colId xmlns:a16="http://schemas.microsoft.com/office/drawing/2014/main" val="20004"/>
                    </a:ext>
                  </a:extLst>
                </a:gridCol>
                <a:gridCol w="1167982">
                  <a:extLst>
                    <a:ext uri="{9D8B030D-6E8A-4147-A177-3AD203B41FA5}">
                      <a16:colId xmlns:a16="http://schemas.microsoft.com/office/drawing/2014/main" val="20005"/>
                    </a:ext>
                  </a:extLst>
                </a:gridCol>
                <a:gridCol w="1167982">
                  <a:extLst>
                    <a:ext uri="{9D8B030D-6E8A-4147-A177-3AD203B41FA5}">
                      <a16:colId xmlns:a16="http://schemas.microsoft.com/office/drawing/2014/main" val="20006"/>
                    </a:ext>
                  </a:extLst>
                </a:gridCol>
              </a:tblGrid>
              <a:tr h="868461">
                <a:tc>
                  <a:txBody>
                    <a:bodyPr/>
                    <a:lstStyle/>
                    <a:p>
                      <a:r>
                        <a:rPr lang="it-IT" sz="2400" dirty="0"/>
                        <a:t>Country</a:t>
                      </a:r>
                    </a:p>
                  </a:txBody>
                  <a:tcPr/>
                </a:tc>
                <a:tc>
                  <a:txBody>
                    <a:bodyPr/>
                    <a:lstStyle/>
                    <a:p>
                      <a:r>
                        <a:rPr lang="it-IT" sz="2400" dirty="0" err="1"/>
                        <a:t>Year</a:t>
                      </a:r>
                      <a:endParaRPr lang="it-IT" sz="2400" dirty="0"/>
                    </a:p>
                  </a:txBody>
                  <a:tcPr/>
                </a:tc>
                <a:tc>
                  <a:txBody>
                    <a:bodyPr/>
                    <a:lstStyle/>
                    <a:p>
                      <a:r>
                        <a:rPr lang="it-IT" sz="2400" dirty="0" err="1"/>
                        <a:t>Pol</a:t>
                      </a:r>
                      <a:r>
                        <a:rPr lang="it-IT" sz="2400" dirty="0"/>
                        <a:t> 1</a:t>
                      </a:r>
                    </a:p>
                  </a:txBody>
                  <a:tcPr/>
                </a:tc>
                <a:tc>
                  <a:txBody>
                    <a:bodyPr/>
                    <a:lstStyle/>
                    <a:p>
                      <a:r>
                        <a:rPr lang="it-IT" sz="2400" dirty="0" err="1"/>
                        <a:t>Pol</a:t>
                      </a:r>
                      <a:r>
                        <a:rPr lang="it-IT" sz="2400" dirty="0"/>
                        <a:t> 2</a:t>
                      </a:r>
                    </a:p>
                  </a:txBody>
                  <a:tcPr/>
                </a:tc>
                <a:tc>
                  <a:txBody>
                    <a:bodyPr/>
                    <a:lstStyle/>
                    <a:p>
                      <a:r>
                        <a:rPr lang="it-IT" sz="2400" dirty="0" err="1"/>
                        <a:t>Pol</a:t>
                      </a:r>
                      <a:r>
                        <a:rPr lang="it-IT" sz="2400" dirty="0"/>
                        <a:t> 3</a:t>
                      </a:r>
                    </a:p>
                  </a:txBody>
                  <a:tcPr/>
                </a:tc>
                <a:tc>
                  <a:txBody>
                    <a:bodyPr/>
                    <a:lstStyle/>
                    <a:p>
                      <a:r>
                        <a:rPr lang="it-IT" sz="2400" dirty="0" err="1"/>
                        <a:t>Pol</a:t>
                      </a:r>
                      <a:r>
                        <a:rPr lang="it-IT" sz="2400" dirty="0"/>
                        <a:t> 4</a:t>
                      </a:r>
                    </a:p>
                  </a:txBody>
                  <a:tcPr/>
                </a:tc>
                <a:tc>
                  <a:txBody>
                    <a:bodyPr/>
                    <a:lstStyle/>
                    <a:p>
                      <a:r>
                        <a:rPr lang="it-IT" sz="2400" dirty="0"/>
                        <a:t>Index</a:t>
                      </a:r>
                    </a:p>
                  </a:txBody>
                  <a:tcPr/>
                </a:tc>
                <a:extLst>
                  <a:ext uri="{0D108BD9-81ED-4DB2-BD59-A6C34878D82A}">
                    <a16:rowId xmlns:a16="http://schemas.microsoft.com/office/drawing/2014/main" val="10000"/>
                  </a:ext>
                </a:extLst>
              </a:tr>
              <a:tr h="543700">
                <a:tc>
                  <a:txBody>
                    <a:bodyPr/>
                    <a:lstStyle/>
                    <a:p>
                      <a:r>
                        <a:rPr lang="it-IT" sz="2400" dirty="0"/>
                        <a:t>AU</a:t>
                      </a:r>
                    </a:p>
                  </a:txBody>
                  <a:tcPr/>
                </a:tc>
                <a:tc>
                  <a:txBody>
                    <a:bodyPr/>
                    <a:lstStyle/>
                    <a:p>
                      <a:r>
                        <a:rPr lang="it-IT" sz="2400" dirty="0"/>
                        <a:t>1980</a:t>
                      </a:r>
                    </a:p>
                  </a:txBody>
                  <a:tcPr/>
                </a:tc>
                <a:tc>
                  <a:txBody>
                    <a:bodyPr/>
                    <a:lstStyle/>
                    <a:p>
                      <a:r>
                        <a:rPr lang="it-IT" sz="2400" dirty="0"/>
                        <a:t>0</a:t>
                      </a:r>
                    </a:p>
                  </a:txBody>
                  <a:tcPr/>
                </a:tc>
                <a:tc>
                  <a:txBody>
                    <a:bodyPr/>
                    <a:lstStyle/>
                    <a:p>
                      <a:r>
                        <a:rPr lang="it-IT" sz="2400" dirty="0"/>
                        <a:t>0</a:t>
                      </a:r>
                    </a:p>
                  </a:txBody>
                  <a:tcPr/>
                </a:tc>
                <a:tc>
                  <a:txBody>
                    <a:bodyPr/>
                    <a:lstStyle/>
                    <a:p>
                      <a:r>
                        <a:rPr lang="it-IT" sz="2400" dirty="0"/>
                        <a:t>0</a:t>
                      </a:r>
                    </a:p>
                  </a:txBody>
                  <a:tcPr/>
                </a:tc>
                <a:tc>
                  <a:txBody>
                    <a:bodyPr/>
                    <a:lstStyle/>
                    <a:p>
                      <a:r>
                        <a:rPr lang="it-IT" sz="2400" dirty="0"/>
                        <a:t>0</a:t>
                      </a:r>
                    </a:p>
                  </a:txBody>
                  <a:tcPr/>
                </a:tc>
                <a:tc>
                  <a:txBody>
                    <a:bodyPr/>
                    <a:lstStyle/>
                    <a:p>
                      <a:r>
                        <a:rPr lang="it-IT" sz="2400" dirty="0"/>
                        <a:t>0</a:t>
                      </a:r>
                    </a:p>
                  </a:txBody>
                  <a:tcPr/>
                </a:tc>
                <a:extLst>
                  <a:ext uri="{0D108BD9-81ED-4DB2-BD59-A6C34878D82A}">
                    <a16:rowId xmlns:a16="http://schemas.microsoft.com/office/drawing/2014/main" val="10001"/>
                  </a:ext>
                </a:extLst>
              </a:tr>
              <a:tr h="543700">
                <a:tc>
                  <a:txBody>
                    <a:bodyPr/>
                    <a:lstStyle/>
                    <a:p>
                      <a:r>
                        <a:rPr lang="it-IT" sz="2400" dirty="0"/>
                        <a:t>AU</a:t>
                      </a:r>
                    </a:p>
                  </a:txBody>
                  <a:tcPr/>
                </a:tc>
                <a:tc>
                  <a:txBody>
                    <a:bodyPr/>
                    <a:lstStyle/>
                    <a:p>
                      <a:r>
                        <a:rPr lang="it-IT" sz="2400" dirty="0"/>
                        <a:t>1981</a:t>
                      </a:r>
                    </a:p>
                  </a:txBody>
                  <a:tcPr/>
                </a:tc>
                <a:tc>
                  <a:txBody>
                    <a:bodyPr/>
                    <a:lstStyle/>
                    <a:p>
                      <a:r>
                        <a:rPr lang="it-IT" sz="2400" dirty="0"/>
                        <a:t>1</a:t>
                      </a:r>
                    </a:p>
                  </a:txBody>
                  <a:tcPr/>
                </a:tc>
                <a:tc>
                  <a:txBody>
                    <a:bodyPr/>
                    <a:lstStyle/>
                    <a:p>
                      <a:r>
                        <a:rPr lang="it-IT" sz="2400" dirty="0"/>
                        <a:t>1</a:t>
                      </a:r>
                    </a:p>
                  </a:txBody>
                  <a:tcPr/>
                </a:tc>
                <a:tc>
                  <a:txBody>
                    <a:bodyPr/>
                    <a:lstStyle/>
                    <a:p>
                      <a:r>
                        <a:rPr lang="it-IT" sz="2400" dirty="0"/>
                        <a:t>0</a:t>
                      </a:r>
                    </a:p>
                  </a:txBody>
                  <a:tcPr/>
                </a:tc>
                <a:tc>
                  <a:txBody>
                    <a:bodyPr/>
                    <a:lstStyle/>
                    <a:p>
                      <a:r>
                        <a:rPr lang="it-IT" sz="2400" dirty="0"/>
                        <a:t>0</a:t>
                      </a:r>
                    </a:p>
                  </a:txBody>
                  <a:tcPr/>
                </a:tc>
                <a:tc>
                  <a:txBody>
                    <a:bodyPr/>
                    <a:lstStyle/>
                    <a:p>
                      <a:r>
                        <a:rPr lang="it-IT" sz="2400" dirty="0"/>
                        <a:t>2</a:t>
                      </a:r>
                    </a:p>
                  </a:txBody>
                  <a:tcPr/>
                </a:tc>
                <a:extLst>
                  <a:ext uri="{0D108BD9-81ED-4DB2-BD59-A6C34878D82A}">
                    <a16:rowId xmlns:a16="http://schemas.microsoft.com/office/drawing/2014/main" val="10002"/>
                  </a:ext>
                </a:extLst>
              </a:tr>
              <a:tr h="543700">
                <a:tc>
                  <a:txBody>
                    <a:bodyPr/>
                    <a:lstStyle/>
                    <a:p>
                      <a:r>
                        <a:rPr lang="it-IT" sz="2400" dirty="0"/>
                        <a:t>AU</a:t>
                      </a:r>
                    </a:p>
                  </a:txBody>
                  <a:tcPr/>
                </a:tc>
                <a:tc>
                  <a:txBody>
                    <a:bodyPr/>
                    <a:lstStyle/>
                    <a:p>
                      <a:r>
                        <a:rPr lang="it-IT" sz="2400" dirty="0"/>
                        <a:t>1982</a:t>
                      </a:r>
                    </a:p>
                  </a:txBody>
                  <a:tcPr/>
                </a:tc>
                <a:tc>
                  <a:txBody>
                    <a:bodyPr/>
                    <a:lstStyle/>
                    <a:p>
                      <a:r>
                        <a:rPr lang="it-IT" sz="2400" dirty="0"/>
                        <a:t>1</a:t>
                      </a:r>
                    </a:p>
                  </a:txBody>
                  <a:tcPr/>
                </a:tc>
                <a:tc>
                  <a:txBody>
                    <a:bodyPr/>
                    <a:lstStyle/>
                    <a:p>
                      <a:r>
                        <a:rPr lang="it-IT" sz="2400" dirty="0"/>
                        <a:t>1</a:t>
                      </a:r>
                    </a:p>
                  </a:txBody>
                  <a:tcPr/>
                </a:tc>
                <a:tc>
                  <a:txBody>
                    <a:bodyPr/>
                    <a:lstStyle/>
                    <a:p>
                      <a:r>
                        <a:rPr lang="it-IT" sz="2400" dirty="0"/>
                        <a:t>1</a:t>
                      </a:r>
                    </a:p>
                  </a:txBody>
                  <a:tcPr/>
                </a:tc>
                <a:tc>
                  <a:txBody>
                    <a:bodyPr/>
                    <a:lstStyle/>
                    <a:p>
                      <a:r>
                        <a:rPr lang="it-IT" sz="2400" dirty="0"/>
                        <a:t>0</a:t>
                      </a:r>
                    </a:p>
                  </a:txBody>
                  <a:tcPr/>
                </a:tc>
                <a:tc>
                  <a:txBody>
                    <a:bodyPr/>
                    <a:lstStyle/>
                    <a:p>
                      <a:r>
                        <a:rPr lang="it-IT" sz="2400" dirty="0"/>
                        <a:t>3</a:t>
                      </a:r>
                    </a:p>
                  </a:txBody>
                  <a:tcPr/>
                </a:tc>
                <a:extLst>
                  <a:ext uri="{0D108BD9-81ED-4DB2-BD59-A6C34878D82A}">
                    <a16:rowId xmlns:a16="http://schemas.microsoft.com/office/drawing/2014/main" val="10003"/>
                  </a:ext>
                </a:extLst>
              </a:tr>
              <a:tr h="543700">
                <a:tc>
                  <a:txBody>
                    <a:bodyPr/>
                    <a:lstStyle/>
                    <a:p>
                      <a:r>
                        <a:rPr lang="it-IT" sz="2400" dirty="0"/>
                        <a:t>AU</a:t>
                      </a:r>
                    </a:p>
                  </a:txBody>
                  <a:tcPr/>
                </a:tc>
                <a:tc>
                  <a:txBody>
                    <a:bodyPr/>
                    <a:lstStyle/>
                    <a:p>
                      <a:r>
                        <a:rPr lang="it-IT" sz="2400" dirty="0"/>
                        <a:t>1983</a:t>
                      </a:r>
                    </a:p>
                  </a:txBody>
                  <a:tcPr/>
                </a:tc>
                <a:tc>
                  <a:txBody>
                    <a:bodyPr/>
                    <a:lstStyle/>
                    <a:p>
                      <a:r>
                        <a:rPr lang="it-IT" sz="2400" dirty="0"/>
                        <a:t>1</a:t>
                      </a:r>
                    </a:p>
                  </a:txBody>
                  <a:tcPr/>
                </a:tc>
                <a:tc>
                  <a:txBody>
                    <a:bodyPr/>
                    <a:lstStyle/>
                    <a:p>
                      <a:r>
                        <a:rPr lang="it-IT" sz="2400" dirty="0"/>
                        <a:t>1</a:t>
                      </a:r>
                    </a:p>
                  </a:txBody>
                  <a:tcPr/>
                </a:tc>
                <a:tc>
                  <a:txBody>
                    <a:bodyPr/>
                    <a:lstStyle/>
                    <a:p>
                      <a:r>
                        <a:rPr lang="it-IT" sz="2400" dirty="0"/>
                        <a:t>1</a:t>
                      </a:r>
                    </a:p>
                  </a:txBody>
                  <a:tcPr/>
                </a:tc>
                <a:tc>
                  <a:txBody>
                    <a:bodyPr/>
                    <a:lstStyle/>
                    <a:p>
                      <a:r>
                        <a:rPr lang="it-IT" sz="2400" dirty="0"/>
                        <a:t>0</a:t>
                      </a:r>
                    </a:p>
                  </a:txBody>
                  <a:tcPr/>
                </a:tc>
                <a:tc>
                  <a:txBody>
                    <a:bodyPr/>
                    <a:lstStyle/>
                    <a:p>
                      <a:r>
                        <a:rPr lang="it-IT" sz="2400" dirty="0"/>
                        <a:t>3</a:t>
                      </a:r>
                    </a:p>
                  </a:txBody>
                  <a:tcPr/>
                </a:tc>
                <a:extLst>
                  <a:ext uri="{0D108BD9-81ED-4DB2-BD59-A6C34878D82A}">
                    <a16:rowId xmlns:a16="http://schemas.microsoft.com/office/drawing/2014/main" val="10004"/>
                  </a:ext>
                </a:extLst>
              </a:tr>
              <a:tr h="543700">
                <a:tc>
                  <a:txBody>
                    <a:bodyPr/>
                    <a:lstStyle/>
                    <a:p>
                      <a:r>
                        <a:rPr lang="it-IT" sz="2400" dirty="0"/>
                        <a:t>BE</a:t>
                      </a:r>
                    </a:p>
                  </a:txBody>
                  <a:tcPr/>
                </a:tc>
                <a:tc>
                  <a:txBody>
                    <a:bodyPr/>
                    <a:lstStyle/>
                    <a:p>
                      <a:r>
                        <a:rPr lang="it-IT" sz="2400" dirty="0"/>
                        <a:t>1980</a:t>
                      </a:r>
                    </a:p>
                  </a:txBody>
                  <a:tcPr/>
                </a:tc>
                <a:tc>
                  <a:txBody>
                    <a:bodyPr/>
                    <a:lstStyle/>
                    <a:p>
                      <a:r>
                        <a:rPr lang="it-IT" sz="2400" dirty="0"/>
                        <a:t>1</a:t>
                      </a:r>
                    </a:p>
                  </a:txBody>
                  <a:tcPr/>
                </a:tc>
                <a:tc>
                  <a:txBody>
                    <a:bodyPr/>
                    <a:lstStyle/>
                    <a:p>
                      <a:r>
                        <a:rPr lang="it-IT" sz="2400" dirty="0"/>
                        <a:t>0</a:t>
                      </a:r>
                    </a:p>
                  </a:txBody>
                  <a:tcPr/>
                </a:tc>
                <a:tc>
                  <a:txBody>
                    <a:bodyPr/>
                    <a:lstStyle/>
                    <a:p>
                      <a:r>
                        <a:rPr lang="it-IT" sz="2400" dirty="0"/>
                        <a:t>0</a:t>
                      </a:r>
                    </a:p>
                  </a:txBody>
                  <a:tcPr/>
                </a:tc>
                <a:tc>
                  <a:txBody>
                    <a:bodyPr/>
                    <a:lstStyle/>
                    <a:p>
                      <a:r>
                        <a:rPr lang="it-IT" sz="2400" dirty="0"/>
                        <a:t>0</a:t>
                      </a:r>
                    </a:p>
                  </a:txBody>
                  <a:tcPr/>
                </a:tc>
                <a:tc>
                  <a:txBody>
                    <a:bodyPr/>
                    <a:lstStyle/>
                    <a:p>
                      <a:r>
                        <a:rPr lang="it-IT" sz="2400" dirty="0"/>
                        <a:t>1</a:t>
                      </a:r>
                    </a:p>
                  </a:txBody>
                  <a:tcPr/>
                </a:tc>
                <a:extLst>
                  <a:ext uri="{0D108BD9-81ED-4DB2-BD59-A6C34878D82A}">
                    <a16:rowId xmlns:a16="http://schemas.microsoft.com/office/drawing/2014/main" val="10005"/>
                  </a:ext>
                </a:extLst>
              </a:tr>
              <a:tr h="543700">
                <a:tc>
                  <a:txBody>
                    <a:bodyPr/>
                    <a:lstStyle/>
                    <a:p>
                      <a:r>
                        <a:rPr lang="it-IT" sz="2400" dirty="0"/>
                        <a:t>BE</a:t>
                      </a:r>
                    </a:p>
                  </a:txBody>
                  <a:tcPr/>
                </a:tc>
                <a:tc>
                  <a:txBody>
                    <a:bodyPr/>
                    <a:lstStyle/>
                    <a:p>
                      <a:r>
                        <a:rPr lang="it-IT" sz="2400" dirty="0"/>
                        <a:t>1981</a:t>
                      </a:r>
                    </a:p>
                  </a:txBody>
                  <a:tcPr/>
                </a:tc>
                <a:tc>
                  <a:txBody>
                    <a:bodyPr/>
                    <a:lstStyle/>
                    <a:p>
                      <a:r>
                        <a:rPr lang="it-IT" sz="2400" dirty="0"/>
                        <a:t>1</a:t>
                      </a:r>
                    </a:p>
                  </a:txBody>
                  <a:tcPr/>
                </a:tc>
                <a:tc>
                  <a:txBody>
                    <a:bodyPr/>
                    <a:lstStyle/>
                    <a:p>
                      <a:r>
                        <a:rPr lang="it-IT" sz="2400" dirty="0"/>
                        <a:t>0</a:t>
                      </a:r>
                    </a:p>
                  </a:txBody>
                  <a:tcPr/>
                </a:tc>
                <a:tc>
                  <a:txBody>
                    <a:bodyPr/>
                    <a:lstStyle/>
                    <a:p>
                      <a:r>
                        <a:rPr lang="it-IT" sz="2400" dirty="0"/>
                        <a:t>0</a:t>
                      </a:r>
                    </a:p>
                  </a:txBody>
                  <a:tcPr/>
                </a:tc>
                <a:tc>
                  <a:txBody>
                    <a:bodyPr/>
                    <a:lstStyle/>
                    <a:p>
                      <a:r>
                        <a:rPr lang="it-IT" sz="2400" dirty="0"/>
                        <a:t>0</a:t>
                      </a:r>
                    </a:p>
                  </a:txBody>
                  <a:tcPr/>
                </a:tc>
                <a:tc>
                  <a:txBody>
                    <a:bodyPr/>
                    <a:lstStyle/>
                    <a:p>
                      <a:r>
                        <a:rPr lang="it-IT" sz="2400" dirty="0"/>
                        <a:t>1</a:t>
                      </a:r>
                    </a:p>
                  </a:txBody>
                  <a:tcPr/>
                </a:tc>
                <a:extLst>
                  <a:ext uri="{0D108BD9-81ED-4DB2-BD59-A6C34878D82A}">
                    <a16:rowId xmlns:a16="http://schemas.microsoft.com/office/drawing/2014/main" val="10006"/>
                  </a:ext>
                </a:extLst>
              </a:tr>
              <a:tr h="543700">
                <a:tc>
                  <a:txBody>
                    <a:bodyPr/>
                    <a:lstStyle/>
                    <a:p>
                      <a:r>
                        <a:rPr lang="it-IT" sz="2400" dirty="0"/>
                        <a:t>BE</a:t>
                      </a:r>
                    </a:p>
                  </a:txBody>
                  <a:tcPr/>
                </a:tc>
                <a:tc>
                  <a:txBody>
                    <a:bodyPr/>
                    <a:lstStyle/>
                    <a:p>
                      <a:r>
                        <a:rPr lang="it-IT" sz="2400" dirty="0"/>
                        <a:t>1982</a:t>
                      </a:r>
                    </a:p>
                  </a:txBody>
                  <a:tcPr/>
                </a:tc>
                <a:tc>
                  <a:txBody>
                    <a:bodyPr/>
                    <a:lstStyle/>
                    <a:p>
                      <a:r>
                        <a:rPr lang="it-IT" sz="2400" dirty="0"/>
                        <a:t>1</a:t>
                      </a:r>
                    </a:p>
                  </a:txBody>
                  <a:tcPr/>
                </a:tc>
                <a:tc>
                  <a:txBody>
                    <a:bodyPr/>
                    <a:lstStyle/>
                    <a:p>
                      <a:r>
                        <a:rPr lang="it-IT" sz="2400" dirty="0"/>
                        <a:t>0</a:t>
                      </a:r>
                    </a:p>
                  </a:txBody>
                  <a:tcPr/>
                </a:tc>
                <a:tc>
                  <a:txBody>
                    <a:bodyPr/>
                    <a:lstStyle/>
                    <a:p>
                      <a:r>
                        <a:rPr lang="it-IT" sz="2400" dirty="0"/>
                        <a:t>0</a:t>
                      </a:r>
                    </a:p>
                  </a:txBody>
                  <a:tcPr/>
                </a:tc>
                <a:tc>
                  <a:txBody>
                    <a:bodyPr/>
                    <a:lstStyle/>
                    <a:p>
                      <a:r>
                        <a:rPr lang="it-IT" sz="2400" dirty="0"/>
                        <a:t>0</a:t>
                      </a:r>
                    </a:p>
                  </a:txBody>
                  <a:tcPr/>
                </a:tc>
                <a:tc>
                  <a:txBody>
                    <a:bodyPr/>
                    <a:lstStyle/>
                    <a:p>
                      <a:r>
                        <a:rPr lang="it-IT" sz="2400" dirty="0"/>
                        <a:t>1</a:t>
                      </a:r>
                    </a:p>
                  </a:txBody>
                  <a:tcPr/>
                </a:tc>
                <a:extLst>
                  <a:ext uri="{0D108BD9-81ED-4DB2-BD59-A6C34878D82A}">
                    <a16:rowId xmlns:a16="http://schemas.microsoft.com/office/drawing/2014/main" val="10007"/>
                  </a:ext>
                </a:extLst>
              </a:tr>
              <a:tr h="543700">
                <a:tc>
                  <a:txBody>
                    <a:bodyPr/>
                    <a:lstStyle/>
                    <a:p>
                      <a:r>
                        <a:rPr lang="it-IT" sz="2400" dirty="0"/>
                        <a:t>BE</a:t>
                      </a:r>
                    </a:p>
                  </a:txBody>
                  <a:tcPr/>
                </a:tc>
                <a:tc>
                  <a:txBody>
                    <a:bodyPr/>
                    <a:lstStyle/>
                    <a:p>
                      <a:r>
                        <a:rPr lang="it-IT" sz="2400" dirty="0"/>
                        <a:t>1983</a:t>
                      </a:r>
                    </a:p>
                  </a:txBody>
                  <a:tcPr/>
                </a:tc>
                <a:tc>
                  <a:txBody>
                    <a:bodyPr/>
                    <a:lstStyle/>
                    <a:p>
                      <a:r>
                        <a:rPr lang="it-IT" sz="2400" dirty="0"/>
                        <a:t>1</a:t>
                      </a:r>
                    </a:p>
                  </a:txBody>
                  <a:tcPr/>
                </a:tc>
                <a:tc>
                  <a:txBody>
                    <a:bodyPr/>
                    <a:lstStyle/>
                    <a:p>
                      <a:r>
                        <a:rPr lang="it-IT" sz="2400" dirty="0"/>
                        <a:t>1</a:t>
                      </a:r>
                    </a:p>
                  </a:txBody>
                  <a:tcPr/>
                </a:tc>
                <a:tc>
                  <a:txBody>
                    <a:bodyPr/>
                    <a:lstStyle/>
                    <a:p>
                      <a:r>
                        <a:rPr lang="it-IT" sz="2400" dirty="0"/>
                        <a:t>1</a:t>
                      </a:r>
                    </a:p>
                  </a:txBody>
                  <a:tcPr/>
                </a:tc>
                <a:tc>
                  <a:txBody>
                    <a:bodyPr/>
                    <a:lstStyle/>
                    <a:p>
                      <a:r>
                        <a:rPr lang="it-IT" sz="2400" dirty="0"/>
                        <a:t>0</a:t>
                      </a:r>
                    </a:p>
                  </a:txBody>
                  <a:tcPr/>
                </a:tc>
                <a:tc>
                  <a:txBody>
                    <a:bodyPr/>
                    <a:lstStyle/>
                    <a:p>
                      <a:r>
                        <a:rPr lang="it-IT" sz="2400" dirty="0"/>
                        <a:t>3</a:t>
                      </a:r>
                    </a:p>
                  </a:txBody>
                  <a:tcPr/>
                </a:tc>
                <a:extLst>
                  <a:ext uri="{0D108BD9-81ED-4DB2-BD59-A6C34878D82A}">
                    <a16:rowId xmlns:a16="http://schemas.microsoft.com/office/drawing/2014/main" val="10008"/>
                  </a:ext>
                </a:extLst>
              </a:tr>
            </a:tbl>
          </a:graphicData>
        </a:graphic>
      </p:graphicFrame>
    </p:spTree>
    <p:extLst>
      <p:ext uri="{BB962C8B-B14F-4D97-AF65-F5344CB8AC3E}">
        <p14:creationId xmlns:p14="http://schemas.microsoft.com/office/powerpoint/2010/main" val="299617625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183916"/>
            <a:ext cx="7620000" cy="1143000"/>
          </a:xfrm>
        </p:spPr>
        <p:txBody>
          <a:bodyPr/>
          <a:lstStyle/>
          <a:p>
            <a:r>
              <a:rPr lang="it-IT" dirty="0"/>
              <a:t>Product Market </a:t>
            </a:r>
            <a:r>
              <a:rPr lang="it-IT" dirty="0" err="1"/>
              <a:t>Regulation</a:t>
            </a:r>
            <a:endParaRPr lang="it-IT" dirty="0"/>
          </a:p>
        </p:txBody>
      </p:sp>
      <p:sp>
        <p:nvSpPr>
          <p:cNvPr id="3" name="Segnaposto contenuto 2"/>
          <p:cNvSpPr>
            <a:spLocks noGrp="1"/>
          </p:cNvSpPr>
          <p:nvPr>
            <p:ph idx="1"/>
          </p:nvPr>
        </p:nvSpPr>
        <p:spPr>
          <a:xfrm>
            <a:off x="170095" y="1451549"/>
            <a:ext cx="8107839" cy="5239183"/>
          </a:xfrm>
        </p:spPr>
        <p:txBody>
          <a:bodyPr>
            <a:noAutofit/>
          </a:bodyPr>
          <a:lstStyle/>
          <a:p>
            <a:pPr marL="114300" indent="0">
              <a:buNone/>
            </a:pPr>
            <a:r>
              <a:rPr lang="en-US" sz="2400" dirty="0"/>
              <a:t>The product Market Regulation (PMR) index is built using common factor analysis by combining objective sector-specific policies and regulation from different data sources. The PMR index for electricity and gas aggregates three sub-indexes ranging from 0 to 6 (maximum anti-competitive regulation): </a:t>
            </a:r>
          </a:p>
          <a:p>
            <a:pPr marL="571500" indent="-457200">
              <a:buFont typeface="+mj-lt"/>
              <a:buAutoNum type="arabicPeriod"/>
            </a:pPr>
            <a:r>
              <a:rPr lang="en-US" sz="2400" b="1" dirty="0"/>
              <a:t>ownership</a:t>
            </a:r>
            <a:r>
              <a:rPr lang="en-US" sz="2400" dirty="0"/>
              <a:t>: private (=0), mostly private, mixed, mostly public and public (=6).</a:t>
            </a:r>
          </a:p>
          <a:p>
            <a:pPr marL="571500" indent="-457200">
              <a:buFont typeface="+mj-lt"/>
              <a:buAutoNum type="arabicPeriod"/>
            </a:pPr>
            <a:r>
              <a:rPr lang="en-US" sz="2400" b="1" dirty="0"/>
              <a:t>entry barriers: </a:t>
            </a:r>
            <a:r>
              <a:rPr lang="en-US" sz="2400" dirty="0"/>
              <a:t>that use information on third party access to the grid, regulated(=0), no access(=6) and minimum consumer size to choose supplier freely (from ‘no threshold=0’ to ‘no choice=6’). </a:t>
            </a:r>
          </a:p>
          <a:p>
            <a:pPr marL="571500" indent="-457200">
              <a:buFont typeface="+mj-lt"/>
              <a:buAutoNum type="arabicPeriod"/>
            </a:pPr>
            <a:r>
              <a:rPr lang="en-US" sz="2400" b="1" dirty="0"/>
              <a:t>vertical integration </a:t>
            </a:r>
            <a:r>
              <a:rPr lang="en-US" sz="2400" dirty="0"/>
              <a:t>ranging from unbundling (=0) to full integration (=6). </a:t>
            </a:r>
            <a:endParaRPr lang="it-IT" sz="2400" dirty="0"/>
          </a:p>
        </p:txBody>
      </p:sp>
    </p:spTree>
    <p:extLst>
      <p:ext uri="{BB962C8B-B14F-4D97-AF65-F5344CB8AC3E}">
        <p14:creationId xmlns:p14="http://schemas.microsoft.com/office/powerpoint/2010/main" val="473252107"/>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Grafico 4"/>
          <p:cNvGraphicFramePr/>
          <p:nvPr>
            <p:extLst>
              <p:ext uri="{D42A27DB-BD31-4B8C-83A1-F6EECF244321}">
                <p14:modId xmlns:p14="http://schemas.microsoft.com/office/powerpoint/2010/main" val="3173693590"/>
              </p:ext>
            </p:extLst>
          </p:nvPr>
        </p:nvGraphicFramePr>
        <p:xfrm>
          <a:off x="1190001" y="0"/>
          <a:ext cx="6491747" cy="3396263"/>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6" name="Grafico 5"/>
          <p:cNvGraphicFramePr/>
          <p:nvPr>
            <p:extLst>
              <p:ext uri="{D42A27DB-BD31-4B8C-83A1-F6EECF244321}">
                <p14:modId xmlns:p14="http://schemas.microsoft.com/office/powerpoint/2010/main" val="588607981"/>
              </p:ext>
            </p:extLst>
          </p:nvPr>
        </p:nvGraphicFramePr>
        <p:xfrm>
          <a:off x="1185187" y="3414092"/>
          <a:ext cx="6496561" cy="3389138"/>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1047385370"/>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graphicFrame>
        <p:nvGraphicFramePr>
          <p:cNvPr id="4" name="Segnaposto contenuto 3"/>
          <p:cNvGraphicFramePr>
            <a:graphicFrameLocks noGrp="1"/>
          </p:cNvGraphicFramePr>
          <p:nvPr>
            <p:ph idx="1"/>
            <p:extLst>
              <p:ext uri="{D42A27DB-BD31-4B8C-83A1-F6EECF244321}">
                <p14:modId xmlns:p14="http://schemas.microsoft.com/office/powerpoint/2010/main" val="983467904"/>
              </p:ext>
            </p:extLst>
          </p:nvPr>
        </p:nvGraphicFramePr>
        <p:xfrm>
          <a:off x="29767" y="1"/>
          <a:ext cx="9114233" cy="6852846"/>
        </p:xfrm>
        <a:graphic>
          <a:graphicData uri="http://schemas.openxmlformats.org/drawingml/2006/table">
            <a:tbl>
              <a:tblPr firstRow="1" bandRow="1">
                <a:tableStyleId>{5C22544A-7EE6-4342-B048-85BDC9FD1C3A}</a:tableStyleId>
              </a:tblPr>
              <a:tblGrid>
                <a:gridCol w="2513028">
                  <a:extLst>
                    <a:ext uri="{9D8B030D-6E8A-4147-A177-3AD203B41FA5}">
                      <a16:colId xmlns:a16="http://schemas.microsoft.com/office/drawing/2014/main" val="20000"/>
                    </a:ext>
                  </a:extLst>
                </a:gridCol>
                <a:gridCol w="6601205">
                  <a:extLst>
                    <a:ext uri="{9D8B030D-6E8A-4147-A177-3AD203B41FA5}">
                      <a16:colId xmlns:a16="http://schemas.microsoft.com/office/drawing/2014/main" val="20001"/>
                    </a:ext>
                  </a:extLst>
                </a:gridCol>
              </a:tblGrid>
              <a:tr h="355160">
                <a:tc>
                  <a:txBody>
                    <a:bodyPr/>
                    <a:lstStyle/>
                    <a:p>
                      <a:pPr indent="226695">
                        <a:lnSpc>
                          <a:spcPct val="100000"/>
                        </a:lnSpc>
                        <a:spcAft>
                          <a:spcPts val="0"/>
                        </a:spcAft>
                      </a:pPr>
                      <a:r>
                        <a:rPr lang="en-GB" sz="2300" b="1" dirty="0" err="1">
                          <a:effectLst/>
                          <a:latin typeface="+mn-lt"/>
                          <a:ea typeface="MS Mincho"/>
                          <a:cs typeface="Tahoma"/>
                        </a:rPr>
                        <a:t>Acronim</a:t>
                      </a:r>
                      <a:endParaRPr lang="it-IT" sz="2300" b="1" dirty="0">
                        <a:effectLst/>
                        <a:latin typeface="+mn-lt"/>
                        <a:ea typeface="Times New Roman"/>
                      </a:endParaRPr>
                    </a:p>
                  </a:txBody>
                  <a:tcPr marL="68580" marR="68580" marT="0" marB="0"/>
                </a:tc>
                <a:tc>
                  <a:txBody>
                    <a:bodyPr/>
                    <a:lstStyle/>
                    <a:p>
                      <a:pPr indent="226695">
                        <a:lnSpc>
                          <a:spcPct val="100000"/>
                        </a:lnSpc>
                        <a:spcAft>
                          <a:spcPts val="0"/>
                        </a:spcAft>
                      </a:pPr>
                      <a:r>
                        <a:rPr lang="en-GB" sz="2300" b="1" dirty="0">
                          <a:effectLst/>
                          <a:latin typeface="+mn-lt"/>
                          <a:ea typeface="MS Mincho"/>
                          <a:cs typeface="Tahoma"/>
                        </a:rPr>
                        <a:t>Description</a:t>
                      </a:r>
                      <a:endParaRPr lang="it-IT" sz="2300" dirty="0">
                        <a:effectLst/>
                        <a:latin typeface="+mn-lt"/>
                        <a:ea typeface="Times New Roman"/>
                      </a:endParaRPr>
                    </a:p>
                  </a:txBody>
                  <a:tcPr marL="68580" marR="68580" marT="0" marB="0"/>
                </a:tc>
                <a:extLst>
                  <a:ext uri="{0D108BD9-81ED-4DB2-BD59-A6C34878D82A}">
                    <a16:rowId xmlns:a16="http://schemas.microsoft.com/office/drawing/2014/main" val="10000"/>
                  </a:ext>
                </a:extLst>
              </a:tr>
              <a:tr h="686032">
                <a:tc>
                  <a:txBody>
                    <a:bodyPr/>
                    <a:lstStyle/>
                    <a:p>
                      <a:pPr marL="0" indent="0">
                        <a:lnSpc>
                          <a:spcPct val="100000"/>
                        </a:lnSpc>
                        <a:spcAft>
                          <a:spcPts val="0"/>
                        </a:spcAft>
                      </a:pPr>
                      <a:r>
                        <a:rPr lang="en-GB" sz="2300" b="1" dirty="0" err="1">
                          <a:effectLst/>
                          <a:latin typeface="+mn-lt"/>
                          <a:ea typeface="Cambria"/>
                          <a:cs typeface="Tahoma"/>
                        </a:rPr>
                        <a:t>GDP_pc</a:t>
                      </a:r>
                      <a:endParaRPr lang="it-IT" sz="2300" b="1" dirty="0">
                        <a:effectLst/>
                        <a:latin typeface="+mn-lt"/>
                        <a:ea typeface="Times New Roman"/>
                      </a:endParaRPr>
                    </a:p>
                  </a:txBody>
                  <a:tcPr marL="68580" marR="68580" marT="0" marB="0"/>
                </a:tc>
                <a:tc>
                  <a:txBody>
                    <a:bodyPr/>
                    <a:lstStyle/>
                    <a:p>
                      <a:pPr marL="0" indent="0">
                        <a:lnSpc>
                          <a:spcPct val="100000"/>
                        </a:lnSpc>
                        <a:spcAft>
                          <a:spcPts val="0"/>
                        </a:spcAft>
                      </a:pPr>
                      <a:r>
                        <a:rPr lang="en-GB" sz="2300" dirty="0">
                          <a:solidFill>
                            <a:srgbClr val="000000"/>
                          </a:solidFill>
                          <a:effectLst/>
                          <a:latin typeface="+mn-lt"/>
                          <a:ea typeface="Times New Roman"/>
                          <a:cs typeface="Tahoma"/>
                        </a:rPr>
                        <a:t>GDP per capita, thousands US 1990 Dollars, </a:t>
                      </a:r>
                      <a:r>
                        <a:rPr lang="en-GB" sz="2300" dirty="0" err="1">
                          <a:solidFill>
                            <a:srgbClr val="000000"/>
                          </a:solidFill>
                          <a:effectLst/>
                          <a:latin typeface="+mn-lt"/>
                          <a:ea typeface="Times New Roman"/>
                          <a:cs typeface="Tahoma"/>
                        </a:rPr>
                        <a:t>ppp</a:t>
                      </a:r>
                      <a:r>
                        <a:rPr lang="en-GB" sz="2300" dirty="0">
                          <a:solidFill>
                            <a:srgbClr val="000000"/>
                          </a:solidFill>
                          <a:effectLst/>
                          <a:latin typeface="+mn-lt"/>
                          <a:ea typeface="Times New Roman"/>
                          <a:cs typeface="Tahoma"/>
                        </a:rPr>
                        <a:t>. </a:t>
                      </a:r>
                      <a:endParaRPr lang="it-IT" sz="2300" dirty="0">
                        <a:effectLst/>
                        <a:latin typeface="+mn-lt"/>
                        <a:ea typeface="Times New Roman"/>
                      </a:endParaRPr>
                    </a:p>
                  </a:txBody>
                  <a:tcPr marL="68580" marR="68580" marT="0" marB="0"/>
                </a:tc>
                <a:extLst>
                  <a:ext uri="{0D108BD9-81ED-4DB2-BD59-A6C34878D82A}">
                    <a16:rowId xmlns:a16="http://schemas.microsoft.com/office/drawing/2014/main" val="10001"/>
                  </a:ext>
                </a:extLst>
              </a:tr>
              <a:tr h="355160">
                <a:tc>
                  <a:txBody>
                    <a:bodyPr/>
                    <a:lstStyle/>
                    <a:p>
                      <a:pPr marL="0" indent="0">
                        <a:lnSpc>
                          <a:spcPct val="100000"/>
                        </a:lnSpc>
                        <a:spcAft>
                          <a:spcPts val="0"/>
                        </a:spcAft>
                      </a:pPr>
                      <a:r>
                        <a:rPr lang="en-GB" sz="2300" b="1" dirty="0">
                          <a:effectLst/>
                          <a:latin typeface="+mn-lt"/>
                          <a:ea typeface="Cambria"/>
                          <a:cs typeface="Tahoma"/>
                        </a:rPr>
                        <a:t>INEQ</a:t>
                      </a:r>
                      <a:endParaRPr lang="it-IT" sz="2300" b="1" dirty="0">
                        <a:effectLst/>
                        <a:latin typeface="+mn-lt"/>
                        <a:ea typeface="Times New Roman"/>
                      </a:endParaRPr>
                    </a:p>
                  </a:txBody>
                  <a:tcPr marL="68580" marR="68580" marT="0" marB="0"/>
                </a:tc>
                <a:tc>
                  <a:txBody>
                    <a:bodyPr/>
                    <a:lstStyle/>
                    <a:p>
                      <a:pPr marL="0" indent="0">
                        <a:lnSpc>
                          <a:spcPct val="100000"/>
                        </a:lnSpc>
                        <a:spcAft>
                          <a:spcPts val="0"/>
                        </a:spcAft>
                        <a:tabLst/>
                      </a:pPr>
                      <a:r>
                        <a:rPr lang="en-GB" sz="2300" dirty="0" err="1">
                          <a:effectLst/>
                          <a:latin typeface="+mn-lt"/>
                          <a:ea typeface="MS Mincho"/>
                          <a:cs typeface="Tahoma"/>
                        </a:rPr>
                        <a:t>Gini</a:t>
                      </a:r>
                      <a:r>
                        <a:rPr lang="en-GB" sz="2300" dirty="0">
                          <a:effectLst/>
                          <a:latin typeface="+mn-lt"/>
                          <a:ea typeface="MS Mincho"/>
                          <a:cs typeface="Tahoma"/>
                        </a:rPr>
                        <a:t> Coefficient</a:t>
                      </a:r>
                      <a:endParaRPr lang="it-IT" sz="2300" dirty="0">
                        <a:effectLst/>
                        <a:latin typeface="+mn-lt"/>
                        <a:ea typeface="Times New Roman"/>
                      </a:endParaRPr>
                    </a:p>
                  </a:txBody>
                  <a:tcPr marL="68580" marR="68580" marT="0" marB="0"/>
                </a:tc>
                <a:extLst>
                  <a:ext uri="{0D108BD9-81ED-4DB2-BD59-A6C34878D82A}">
                    <a16:rowId xmlns:a16="http://schemas.microsoft.com/office/drawing/2014/main" val="10002"/>
                  </a:ext>
                </a:extLst>
              </a:tr>
              <a:tr h="710319">
                <a:tc>
                  <a:txBody>
                    <a:bodyPr/>
                    <a:lstStyle/>
                    <a:p>
                      <a:pPr marL="0" indent="0">
                        <a:lnSpc>
                          <a:spcPct val="100000"/>
                        </a:lnSpc>
                        <a:spcAft>
                          <a:spcPts val="0"/>
                        </a:spcAft>
                      </a:pPr>
                      <a:r>
                        <a:rPr lang="en-GB" sz="2300" b="1" dirty="0">
                          <a:effectLst/>
                          <a:latin typeface="+mn-lt"/>
                          <a:ea typeface="Cambria"/>
                          <a:cs typeface="Tahoma"/>
                        </a:rPr>
                        <a:t>CORR</a:t>
                      </a:r>
                      <a:endParaRPr lang="it-IT" sz="2300" b="1" dirty="0">
                        <a:effectLst/>
                        <a:latin typeface="+mn-lt"/>
                        <a:ea typeface="Times New Roman"/>
                      </a:endParaRPr>
                    </a:p>
                  </a:txBody>
                  <a:tcPr marL="68580" marR="68580" marT="0" marB="0"/>
                </a:tc>
                <a:tc>
                  <a:txBody>
                    <a:bodyPr/>
                    <a:lstStyle/>
                    <a:p>
                      <a:pPr marL="0" indent="0">
                        <a:lnSpc>
                          <a:spcPct val="100000"/>
                        </a:lnSpc>
                        <a:spcAft>
                          <a:spcPts val="0"/>
                        </a:spcAft>
                      </a:pPr>
                      <a:r>
                        <a:rPr lang="en-GB" sz="2300" kern="1200" dirty="0">
                          <a:solidFill>
                            <a:schemeClr val="dk1"/>
                          </a:solidFill>
                          <a:effectLst/>
                          <a:latin typeface="+mn-lt"/>
                          <a:ea typeface="Times New Roman"/>
                          <a:cs typeface="Tahoma"/>
                        </a:rPr>
                        <a:t>Corruption</a:t>
                      </a:r>
                      <a:r>
                        <a:rPr lang="en-GB" sz="2300" dirty="0">
                          <a:solidFill>
                            <a:srgbClr val="000000"/>
                          </a:solidFill>
                          <a:effectLst/>
                          <a:latin typeface="+mn-lt"/>
                          <a:ea typeface="Times New Roman"/>
                          <a:cs typeface="Tahoma"/>
                        </a:rPr>
                        <a:t> </a:t>
                      </a:r>
                      <a:r>
                        <a:rPr lang="en-GB" sz="2300" kern="1200" dirty="0">
                          <a:solidFill>
                            <a:schemeClr val="dk1"/>
                          </a:solidFill>
                          <a:effectLst/>
                          <a:latin typeface="+mn-lt"/>
                          <a:ea typeface="Times New Roman"/>
                          <a:cs typeface="Tahoma"/>
                        </a:rPr>
                        <a:t>index</a:t>
                      </a:r>
                      <a:r>
                        <a:rPr lang="en-GB" sz="2300" dirty="0">
                          <a:solidFill>
                            <a:srgbClr val="000000"/>
                          </a:solidFill>
                          <a:effectLst/>
                          <a:latin typeface="+mn-lt"/>
                          <a:ea typeface="Times New Roman"/>
                          <a:cs typeface="Tahoma"/>
                        </a:rPr>
                        <a:t> that ranges from 0 (highly corrupt) to 10 (highly clean). </a:t>
                      </a:r>
                      <a:endParaRPr lang="it-IT" sz="2300" dirty="0">
                        <a:effectLst/>
                        <a:latin typeface="+mn-lt"/>
                        <a:ea typeface="Times New Roman"/>
                      </a:endParaRPr>
                    </a:p>
                  </a:txBody>
                  <a:tcPr marL="68580" marR="68580" marT="0" marB="0"/>
                </a:tc>
                <a:extLst>
                  <a:ext uri="{0D108BD9-81ED-4DB2-BD59-A6C34878D82A}">
                    <a16:rowId xmlns:a16="http://schemas.microsoft.com/office/drawing/2014/main" val="10003"/>
                  </a:ext>
                </a:extLst>
              </a:tr>
              <a:tr h="355160">
                <a:tc>
                  <a:txBody>
                    <a:bodyPr/>
                    <a:lstStyle/>
                    <a:p>
                      <a:pPr marL="0" indent="0">
                        <a:lnSpc>
                          <a:spcPct val="100000"/>
                        </a:lnSpc>
                        <a:spcAft>
                          <a:spcPts val="0"/>
                        </a:spcAft>
                      </a:pPr>
                      <a:r>
                        <a:rPr lang="en-GB" sz="2300" b="1" dirty="0">
                          <a:effectLst/>
                          <a:latin typeface="+mn-lt"/>
                          <a:ea typeface="Cambria"/>
                          <a:cs typeface="Tahoma"/>
                        </a:rPr>
                        <a:t>Green</a:t>
                      </a:r>
                      <a:endParaRPr lang="it-IT" sz="2300" b="1" dirty="0">
                        <a:effectLst/>
                        <a:latin typeface="+mn-lt"/>
                        <a:ea typeface="Times New Roman"/>
                      </a:endParaRPr>
                    </a:p>
                  </a:txBody>
                  <a:tcPr marL="68580" marR="68580" marT="0" marB="0"/>
                </a:tc>
                <a:tc>
                  <a:txBody>
                    <a:bodyPr/>
                    <a:lstStyle/>
                    <a:p>
                      <a:pPr marL="0" indent="0">
                        <a:lnSpc>
                          <a:spcPct val="100000"/>
                        </a:lnSpc>
                        <a:spcAft>
                          <a:spcPts val="0"/>
                        </a:spcAft>
                      </a:pPr>
                      <a:r>
                        <a:rPr lang="en-US" sz="2300" dirty="0">
                          <a:effectLst/>
                          <a:latin typeface="+mn-lt"/>
                          <a:ea typeface="Times New Roman"/>
                          <a:cs typeface="Tahoma"/>
                        </a:rPr>
                        <a:t>share of green deputies in the parliament</a:t>
                      </a:r>
                      <a:endParaRPr lang="it-IT" sz="2300" dirty="0">
                        <a:effectLst/>
                        <a:latin typeface="+mn-lt"/>
                        <a:ea typeface="Times New Roman"/>
                      </a:endParaRPr>
                    </a:p>
                  </a:txBody>
                  <a:tcPr marL="68580" marR="68580" marT="0" marB="0"/>
                </a:tc>
                <a:extLst>
                  <a:ext uri="{0D108BD9-81ED-4DB2-BD59-A6C34878D82A}">
                    <a16:rowId xmlns:a16="http://schemas.microsoft.com/office/drawing/2014/main" val="10004"/>
                  </a:ext>
                </a:extLst>
              </a:tr>
              <a:tr h="441941">
                <a:tc>
                  <a:txBody>
                    <a:bodyPr/>
                    <a:lstStyle/>
                    <a:p>
                      <a:pPr marL="0" indent="0">
                        <a:lnSpc>
                          <a:spcPct val="100000"/>
                        </a:lnSpc>
                        <a:spcAft>
                          <a:spcPts val="0"/>
                        </a:spcAft>
                      </a:pPr>
                      <a:r>
                        <a:rPr lang="en-GB" sz="2300" b="1" dirty="0">
                          <a:solidFill>
                            <a:srgbClr val="000000"/>
                          </a:solidFill>
                          <a:effectLst/>
                          <a:latin typeface="+mn-lt"/>
                          <a:ea typeface="Times New Roman"/>
                          <a:cs typeface="Times New Roman"/>
                        </a:rPr>
                        <a:t>EN_DEP</a:t>
                      </a:r>
                      <a:endParaRPr lang="it-IT" sz="2300" b="1" dirty="0">
                        <a:effectLst/>
                        <a:latin typeface="+mn-lt"/>
                        <a:ea typeface="ＭＳ 明朝"/>
                        <a:cs typeface="Times New Roman"/>
                      </a:endParaRPr>
                    </a:p>
                  </a:txBody>
                  <a:tcPr marL="68580" marR="68580" marT="0" marB="0"/>
                </a:tc>
                <a:tc>
                  <a:txBody>
                    <a:bodyPr/>
                    <a:lstStyle/>
                    <a:p>
                      <a:pPr marL="0" indent="0">
                        <a:lnSpc>
                          <a:spcPct val="100000"/>
                        </a:lnSpc>
                        <a:spcAft>
                          <a:spcPts val="0"/>
                        </a:spcAft>
                      </a:pPr>
                      <a:r>
                        <a:rPr lang="en-US" sz="2300" dirty="0">
                          <a:solidFill>
                            <a:srgbClr val="000000"/>
                          </a:solidFill>
                          <a:effectLst/>
                          <a:latin typeface="+mn-lt"/>
                          <a:ea typeface="Times New Roman"/>
                          <a:cs typeface="Times New Roman"/>
                        </a:rPr>
                        <a:t>Energy imports, net (% of energy use)</a:t>
                      </a:r>
                      <a:endParaRPr lang="it-IT" sz="2300" dirty="0">
                        <a:effectLst/>
                        <a:latin typeface="+mn-lt"/>
                        <a:ea typeface="ＭＳ 明朝"/>
                        <a:cs typeface="Times New Roman"/>
                      </a:endParaRPr>
                    </a:p>
                  </a:txBody>
                  <a:tcPr marL="68580" marR="68580" marT="0" marB="0"/>
                </a:tc>
                <a:extLst>
                  <a:ext uri="{0D108BD9-81ED-4DB2-BD59-A6C34878D82A}">
                    <a16:rowId xmlns:a16="http://schemas.microsoft.com/office/drawing/2014/main" val="10005"/>
                  </a:ext>
                </a:extLst>
              </a:tr>
              <a:tr h="710319">
                <a:tc>
                  <a:txBody>
                    <a:bodyPr/>
                    <a:lstStyle/>
                    <a:p>
                      <a:pPr marL="0" indent="0">
                        <a:lnSpc>
                          <a:spcPct val="100000"/>
                        </a:lnSpc>
                        <a:spcAft>
                          <a:spcPts val="0"/>
                        </a:spcAft>
                      </a:pPr>
                      <a:r>
                        <a:rPr lang="en-GB" sz="2300" b="1" dirty="0">
                          <a:solidFill>
                            <a:srgbClr val="000000"/>
                          </a:solidFill>
                          <a:effectLst/>
                          <a:latin typeface="+mn-lt"/>
                          <a:ea typeface="Times New Roman"/>
                          <a:cs typeface="Times New Roman"/>
                        </a:rPr>
                        <a:t>NUKE</a:t>
                      </a:r>
                      <a:endParaRPr lang="it-IT" sz="2300" b="1" dirty="0">
                        <a:effectLst/>
                        <a:latin typeface="+mn-lt"/>
                        <a:ea typeface="ＭＳ 明朝"/>
                        <a:cs typeface="Times New Roman"/>
                      </a:endParaRPr>
                    </a:p>
                  </a:txBody>
                  <a:tcPr marL="68580" marR="68580" marT="0" marB="0"/>
                </a:tc>
                <a:tc>
                  <a:txBody>
                    <a:bodyPr/>
                    <a:lstStyle/>
                    <a:p>
                      <a:pPr marL="0" indent="0">
                        <a:lnSpc>
                          <a:spcPct val="100000"/>
                        </a:lnSpc>
                        <a:spcAft>
                          <a:spcPts val="0"/>
                        </a:spcAft>
                      </a:pPr>
                      <a:r>
                        <a:rPr lang="en-US" sz="2300" dirty="0">
                          <a:solidFill>
                            <a:srgbClr val="000000"/>
                          </a:solidFill>
                          <a:effectLst/>
                          <a:latin typeface="+mn-lt"/>
                          <a:ea typeface="Times New Roman"/>
                          <a:cs typeface="Times New Roman"/>
                        </a:rPr>
                        <a:t>Electricity production from nuclear sources (% of total)</a:t>
                      </a:r>
                      <a:endParaRPr lang="it-IT" sz="2300" dirty="0">
                        <a:effectLst/>
                        <a:latin typeface="+mn-lt"/>
                        <a:ea typeface="ＭＳ 明朝"/>
                        <a:cs typeface="Times New Roman"/>
                      </a:endParaRPr>
                    </a:p>
                  </a:txBody>
                  <a:tcPr marL="68580" marR="68580" marT="0" marB="0"/>
                </a:tc>
                <a:extLst>
                  <a:ext uri="{0D108BD9-81ED-4DB2-BD59-A6C34878D82A}">
                    <a16:rowId xmlns:a16="http://schemas.microsoft.com/office/drawing/2014/main" val="10006"/>
                  </a:ext>
                </a:extLst>
              </a:tr>
              <a:tr h="883883">
                <a:tc>
                  <a:txBody>
                    <a:bodyPr/>
                    <a:lstStyle/>
                    <a:p>
                      <a:pPr marL="0" indent="0">
                        <a:lnSpc>
                          <a:spcPct val="100000"/>
                        </a:lnSpc>
                        <a:spcAft>
                          <a:spcPts val="0"/>
                        </a:spcAft>
                      </a:pPr>
                      <a:r>
                        <a:rPr lang="en-GB" sz="2300" b="1" dirty="0">
                          <a:solidFill>
                            <a:srgbClr val="000000"/>
                          </a:solidFill>
                          <a:effectLst/>
                          <a:latin typeface="+mn-lt"/>
                          <a:ea typeface="Times New Roman"/>
                          <a:cs typeface="Times New Roman"/>
                        </a:rPr>
                        <a:t>ELEC_CONS</a:t>
                      </a:r>
                      <a:endParaRPr lang="it-IT" sz="2300" b="1" dirty="0">
                        <a:effectLst/>
                        <a:latin typeface="+mn-lt"/>
                        <a:ea typeface="ＭＳ 明朝"/>
                        <a:cs typeface="Times New Roman"/>
                      </a:endParaRPr>
                    </a:p>
                  </a:txBody>
                  <a:tcPr marL="68580" marR="68580" marT="0" marB="0"/>
                </a:tc>
                <a:tc>
                  <a:txBody>
                    <a:bodyPr/>
                    <a:lstStyle/>
                    <a:p>
                      <a:pPr marL="0" indent="0">
                        <a:lnSpc>
                          <a:spcPct val="100000"/>
                        </a:lnSpc>
                        <a:spcAft>
                          <a:spcPts val="0"/>
                        </a:spcAft>
                      </a:pPr>
                      <a:r>
                        <a:rPr lang="en-US" sz="2300" dirty="0">
                          <a:solidFill>
                            <a:srgbClr val="000000"/>
                          </a:solidFill>
                          <a:effectLst/>
                          <a:latin typeface="+mn-lt"/>
                          <a:ea typeface="Times New Roman"/>
                          <a:cs typeface="Times New Roman"/>
                        </a:rPr>
                        <a:t>Average value of industrial and residential consumption per capita</a:t>
                      </a:r>
                      <a:endParaRPr lang="it-IT" sz="2300" dirty="0">
                        <a:effectLst/>
                        <a:latin typeface="+mn-lt"/>
                        <a:ea typeface="ＭＳ 明朝"/>
                        <a:cs typeface="Times New Roman"/>
                      </a:endParaRPr>
                    </a:p>
                  </a:txBody>
                  <a:tcPr marL="68580" marR="68580" marT="0" marB="0"/>
                </a:tc>
                <a:extLst>
                  <a:ext uri="{0D108BD9-81ED-4DB2-BD59-A6C34878D82A}">
                    <a16:rowId xmlns:a16="http://schemas.microsoft.com/office/drawing/2014/main" val="10007"/>
                  </a:ext>
                </a:extLst>
              </a:tr>
              <a:tr h="441941">
                <a:tc>
                  <a:txBody>
                    <a:bodyPr/>
                    <a:lstStyle/>
                    <a:p>
                      <a:pPr marL="0" indent="0">
                        <a:lnSpc>
                          <a:spcPct val="100000"/>
                        </a:lnSpc>
                        <a:spcAft>
                          <a:spcPts val="0"/>
                        </a:spcAft>
                      </a:pPr>
                      <a:r>
                        <a:rPr lang="en-GB" sz="2300" b="1" dirty="0">
                          <a:effectLst/>
                          <a:latin typeface="+mn-lt"/>
                          <a:ea typeface="Calibri"/>
                          <a:cs typeface="Times New Roman"/>
                        </a:rPr>
                        <a:t>GREEN</a:t>
                      </a:r>
                      <a:endParaRPr lang="it-IT" sz="2300" b="1" dirty="0">
                        <a:effectLst/>
                        <a:latin typeface="+mn-lt"/>
                        <a:ea typeface="ＭＳ 明朝"/>
                        <a:cs typeface="Times New Roman"/>
                      </a:endParaRPr>
                    </a:p>
                  </a:txBody>
                  <a:tcPr marL="68580" marR="68580" marT="0" marB="0"/>
                </a:tc>
                <a:tc>
                  <a:txBody>
                    <a:bodyPr/>
                    <a:lstStyle/>
                    <a:p>
                      <a:pPr marL="0" indent="0">
                        <a:lnSpc>
                          <a:spcPct val="100000"/>
                        </a:lnSpc>
                        <a:spcAft>
                          <a:spcPts val="0"/>
                        </a:spcAft>
                      </a:pPr>
                      <a:r>
                        <a:rPr lang="en-GB" sz="2300" dirty="0">
                          <a:effectLst/>
                          <a:latin typeface="+mn-lt"/>
                          <a:ea typeface="Times New Roman"/>
                          <a:cs typeface="Times New Roman"/>
                        </a:rPr>
                        <a:t>Share of green deputies in parliament</a:t>
                      </a:r>
                      <a:endParaRPr lang="it-IT" sz="2300" dirty="0">
                        <a:effectLst/>
                        <a:latin typeface="+mn-lt"/>
                        <a:ea typeface="ＭＳ 明朝"/>
                        <a:cs typeface="Times New Roman"/>
                      </a:endParaRPr>
                    </a:p>
                  </a:txBody>
                  <a:tcPr marL="68580" marR="68580" marT="0" marB="0"/>
                </a:tc>
                <a:extLst>
                  <a:ext uri="{0D108BD9-81ED-4DB2-BD59-A6C34878D82A}">
                    <a16:rowId xmlns:a16="http://schemas.microsoft.com/office/drawing/2014/main" val="10008"/>
                  </a:ext>
                </a:extLst>
              </a:tr>
              <a:tr h="1029048">
                <a:tc>
                  <a:txBody>
                    <a:bodyPr/>
                    <a:lstStyle/>
                    <a:p>
                      <a:pPr marL="0" indent="0">
                        <a:lnSpc>
                          <a:spcPct val="100000"/>
                        </a:lnSpc>
                        <a:spcAft>
                          <a:spcPts val="0"/>
                        </a:spcAft>
                      </a:pPr>
                      <a:r>
                        <a:rPr lang="en-GB" sz="2300" b="1" dirty="0">
                          <a:solidFill>
                            <a:srgbClr val="000000"/>
                          </a:solidFill>
                          <a:effectLst/>
                          <a:latin typeface="+mn-lt"/>
                          <a:ea typeface="Times New Roman"/>
                          <a:cs typeface="Times New Roman"/>
                        </a:rPr>
                        <a:t>POLITY 2</a:t>
                      </a:r>
                      <a:endParaRPr lang="it-IT" sz="2300" b="1" dirty="0">
                        <a:effectLst/>
                        <a:latin typeface="+mn-lt"/>
                        <a:ea typeface="ＭＳ 明朝"/>
                        <a:cs typeface="Times New Roman"/>
                      </a:endParaRPr>
                    </a:p>
                  </a:txBody>
                  <a:tcPr marL="68580" marR="68580" marT="0" marB="0"/>
                </a:tc>
                <a:tc>
                  <a:txBody>
                    <a:bodyPr/>
                    <a:lstStyle/>
                    <a:p>
                      <a:pPr marL="0" indent="0">
                        <a:lnSpc>
                          <a:spcPct val="100000"/>
                        </a:lnSpc>
                        <a:spcAft>
                          <a:spcPts val="0"/>
                        </a:spcAft>
                      </a:pPr>
                      <a:r>
                        <a:rPr lang="en-GB" sz="2300" dirty="0">
                          <a:solidFill>
                            <a:srgbClr val="000000"/>
                          </a:solidFill>
                          <a:effectLst/>
                          <a:latin typeface="+mn-lt"/>
                          <a:ea typeface="Times New Roman"/>
                          <a:cs typeface="Times New Roman"/>
                        </a:rPr>
                        <a:t>Political regime characteristics (from -10 (hereditary monarchy) to +10 (consolidated democracy)</a:t>
                      </a:r>
                      <a:endParaRPr lang="it-IT" sz="2300" dirty="0">
                        <a:effectLst/>
                        <a:latin typeface="+mn-lt"/>
                        <a:ea typeface="ＭＳ 明朝"/>
                        <a:cs typeface="Times New Roman"/>
                      </a:endParaRPr>
                    </a:p>
                  </a:txBody>
                  <a:tcPr marL="68580" marR="68580" marT="0" marB="0"/>
                </a:tc>
                <a:extLst>
                  <a:ext uri="{0D108BD9-81ED-4DB2-BD59-A6C34878D82A}">
                    <a16:rowId xmlns:a16="http://schemas.microsoft.com/office/drawing/2014/main" val="10009"/>
                  </a:ext>
                </a:extLst>
              </a:tr>
              <a:tr h="883883">
                <a:tc>
                  <a:txBody>
                    <a:bodyPr/>
                    <a:lstStyle/>
                    <a:p>
                      <a:pPr marL="0" indent="0">
                        <a:lnSpc>
                          <a:spcPct val="100000"/>
                        </a:lnSpc>
                        <a:spcAft>
                          <a:spcPts val="0"/>
                        </a:spcAft>
                      </a:pPr>
                      <a:r>
                        <a:rPr lang="it-IT" sz="2300" b="1" dirty="0">
                          <a:solidFill>
                            <a:srgbClr val="000000"/>
                          </a:solidFill>
                          <a:effectLst/>
                          <a:latin typeface="+mn-lt"/>
                          <a:ea typeface="Times New Roman"/>
                          <a:cs typeface="Times New Roman"/>
                        </a:rPr>
                        <a:t>SOLAR_ASS</a:t>
                      </a:r>
                      <a:endParaRPr lang="it-IT" sz="2300" b="1" dirty="0">
                        <a:effectLst/>
                        <a:latin typeface="+mn-lt"/>
                        <a:ea typeface="ＭＳ 明朝"/>
                        <a:cs typeface="Times New Roman"/>
                      </a:endParaRPr>
                    </a:p>
                  </a:txBody>
                  <a:tcPr marL="68580" marR="68580" marT="0" marB="0"/>
                </a:tc>
                <a:tc>
                  <a:txBody>
                    <a:bodyPr/>
                    <a:lstStyle/>
                    <a:p>
                      <a:pPr marL="0" indent="0">
                        <a:lnSpc>
                          <a:spcPct val="100000"/>
                        </a:lnSpc>
                        <a:spcAft>
                          <a:spcPts val="0"/>
                        </a:spcAft>
                      </a:pPr>
                      <a:r>
                        <a:rPr lang="en-GB" sz="2300" dirty="0">
                          <a:solidFill>
                            <a:srgbClr val="000000"/>
                          </a:solidFill>
                          <a:effectLst/>
                          <a:latin typeface="+mn-lt"/>
                          <a:ea typeface="Times New Roman"/>
                          <a:cs typeface="Times New Roman"/>
                        </a:rPr>
                        <a:t>Existence of a state chapter of the international Solar Energy association (ISES)</a:t>
                      </a:r>
                      <a:endParaRPr lang="it-IT" sz="2300" dirty="0">
                        <a:effectLst/>
                        <a:latin typeface="+mn-lt"/>
                        <a:ea typeface="ＭＳ 明朝"/>
                        <a:cs typeface="Times New Roman"/>
                      </a:endParaRPr>
                    </a:p>
                  </a:txBody>
                  <a:tcPr marL="68580" marR="68580" marT="0" marB="0"/>
                </a:tc>
                <a:extLst>
                  <a:ext uri="{0D108BD9-81ED-4DB2-BD59-A6C34878D82A}">
                    <a16:rowId xmlns:a16="http://schemas.microsoft.com/office/drawing/2014/main" val="10010"/>
                  </a:ext>
                </a:extLst>
              </a:tr>
            </a:tbl>
          </a:graphicData>
        </a:graphic>
      </p:graphicFrame>
    </p:spTree>
    <p:extLst>
      <p:ext uri="{BB962C8B-B14F-4D97-AF65-F5344CB8AC3E}">
        <p14:creationId xmlns:p14="http://schemas.microsoft.com/office/powerpoint/2010/main" val="457686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Aim</a:t>
            </a:r>
            <a:r>
              <a:rPr lang="it-IT" dirty="0"/>
              <a:t> of the Work</a:t>
            </a:r>
          </a:p>
        </p:txBody>
      </p:sp>
      <p:sp>
        <p:nvSpPr>
          <p:cNvPr id="3" name="Segnaposto contenuto 2"/>
          <p:cNvSpPr>
            <a:spLocks noGrp="1"/>
          </p:cNvSpPr>
          <p:nvPr>
            <p:ph idx="1"/>
          </p:nvPr>
        </p:nvSpPr>
        <p:spPr/>
        <p:txBody>
          <a:bodyPr>
            <a:normAutofit/>
          </a:bodyPr>
          <a:lstStyle/>
          <a:p>
            <a:r>
              <a:rPr lang="en-AU" sz="2800" dirty="0"/>
              <a:t>Study empirically the evolution of Renewable energy policy, their trend and their determinants.</a:t>
            </a:r>
          </a:p>
          <a:p>
            <a:r>
              <a:rPr lang="en-AU" sz="2800" dirty="0"/>
              <a:t> Build an aggregate indicator of renewable energy policy</a:t>
            </a:r>
          </a:p>
        </p:txBody>
      </p:sp>
    </p:spTree>
    <p:extLst>
      <p:ext uri="{BB962C8B-B14F-4D97-AF65-F5344CB8AC3E}">
        <p14:creationId xmlns:p14="http://schemas.microsoft.com/office/powerpoint/2010/main" val="1384993202"/>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graphicFrame>
        <p:nvGraphicFramePr>
          <p:cNvPr id="4" name="Tabella 3"/>
          <p:cNvGraphicFramePr>
            <a:graphicFrameLocks noGrp="1"/>
          </p:cNvGraphicFramePr>
          <p:nvPr>
            <p:extLst>
              <p:ext uri="{D42A27DB-BD31-4B8C-83A1-F6EECF244321}">
                <p14:modId xmlns:p14="http://schemas.microsoft.com/office/powerpoint/2010/main" val="1508396258"/>
              </p:ext>
            </p:extLst>
          </p:nvPr>
        </p:nvGraphicFramePr>
        <p:xfrm>
          <a:off x="90715" y="45357"/>
          <a:ext cx="9053285" cy="6758772"/>
        </p:xfrm>
        <a:graphic>
          <a:graphicData uri="http://schemas.openxmlformats.org/drawingml/2006/table">
            <a:tbl>
              <a:tblPr firstRow="1" bandRow="1">
                <a:tableStyleId>{5C22544A-7EE6-4342-B048-85BDC9FD1C3A}</a:tableStyleId>
              </a:tblPr>
              <a:tblGrid>
                <a:gridCol w="2008059">
                  <a:extLst>
                    <a:ext uri="{9D8B030D-6E8A-4147-A177-3AD203B41FA5}">
                      <a16:colId xmlns:a16="http://schemas.microsoft.com/office/drawing/2014/main" val="20000"/>
                    </a:ext>
                  </a:extLst>
                </a:gridCol>
                <a:gridCol w="1613255">
                  <a:extLst>
                    <a:ext uri="{9D8B030D-6E8A-4147-A177-3AD203B41FA5}">
                      <a16:colId xmlns:a16="http://schemas.microsoft.com/office/drawing/2014/main" val="20001"/>
                    </a:ext>
                  </a:extLst>
                </a:gridCol>
                <a:gridCol w="1810657">
                  <a:extLst>
                    <a:ext uri="{9D8B030D-6E8A-4147-A177-3AD203B41FA5}">
                      <a16:colId xmlns:a16="http://schemas.microsoft.com/office/drawing/2014/main" val="20002"/>
                    </a:ext>
                  </a:extLst>
                </a:gridCol>
                <a:gridCol w="1810657">
                  <a:extLst>
                    <a:ext uri="{9D8B030D-6E8A-4147-A177-3AD203B41FA5}">
                      <a16:colId xmlns:a16="http://schemas.microsoft.com/office/drawing/2014/main" val="20003"/>
                    </a:ext>
                  </a:extLst>
                </a:gridCol>
                <a:gridCol w="1810657">
                  <a:extLst>
                    <a:ext uri="{9D8B030D-6E8A-4147-A177-3AD203B41FA5}">
                      <a16:colId xmlns:a16="http://schemas.microsoft.com/office/drawing/2014/main" val="20004"/>
                    </a:ext>
                  </a:extLst>
                </a:gridCol>
              </a:tblGrid>
              <a:tr h="563231">
                <a:tc>
                  <a:txBody>
                    <a:bodyPr/>
                    <a:lstStyle/>
                    <a:p>
                      <a:pPr indent="0">
                        <a:lnSpc>
                          <a:spcPct val="100000"/>
                        </a:lnSpc>
                        <a:spcAft>
                          <a:spcPts val="0"/>
                        </a:spcAft>
                      </a:pPr>
                      <a:r>
                        <a:rPr lang="it-IT" sz="2000" b="1" dirty="0">
                          <a:solidFill>
                            <a:srgbClr val="000000"/>
                          </a:solidFill>
                          <a:effectLst/>
                          <a:latin typeface="Times New Roman"/>
                          <a:ea typeface="Times New Roman"/>
                          <a:cs typeface="Times New Roman"/>
                        </a:rPr>
                        <a:t>Model</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a:solidFill>
                            <a:srgbClr val="000000"/>
                          </a:solidFill>
                          <a:effectLst/>
                          <a:latin typeface="Times New Roman"/>
                          <a:ea typeface="Times New Roman"/>
                          <a:cs typeface="Times New Roman"/>
                        </a:rPr>
                        <a:t>FE</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a:solidFill>
                            <a:srgbClr val="000000"/>
                          </a:solidFill>
                          <a:effectLst/>
                          <a:latin typeface="Times New Roman"/>
                          <a:ea typeface="Times New Roman"/>
                          <a:cs typeface="Times New Roman"/>
                        </a:rPr>
                        <a:t>IV</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a:solidFill>
                            <a:srgbClr val="000000"/>
                          </a:solidFill>
                          <a:effectLst/>
                          <a:latin typeface="Times New Roman"/>
                          <a:ea typeface="Times New Roman"/>
                          <a:cs typeface="Times New Roman"/>
                        </a:rPr>
                        <a:t>IV</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a:solidFill>
                            <a:srgbClr val="000000"/>
                          </a:solidFill>
                          <a:effectLst/>
                          <a:latin typeface="Times New Roman"/>
                          <a:ea typeface="Times New Roman"/>
                          <a:cs typeface="Times New Roman"/>
                        </a:rPr>
                        <a:t>IV</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0"/>
                  </a:ext>
                </a:extLst>
              </a:tr>
              <a:tr h="563231">
                <a:tc>
                  <a:txBody>
                    <a:bodyPr/>
                    <a:lstStyle/>
                    <a:p>
                      <a:pPr indent="0">
                        <a:lnSpc>
                          <a:spcPct val="100000"/>
                        </a:lnSpc>
                        <a:spcAft>
                          <a:spcPts val="0"/>
                        </a:spcAft>
                      </a:pPr>
                      <a:r>
                        <a:rPr lang="en-GB" sz="2000" dirty="0" err="1">
                          <a:effectLst/>
                          <a:latin typeface="Times New Roman"/>
                          <a:ea typeface="Calibri"/>
                          <a:cs typeface="Times New Roman"/>
                        </a:rPr>
                        <a:t>PMR</a:t>
                      </a:r>
                      <a:r>
                        <a:rPr lang="en-GB" sz="2000" i="1" baseline="-25000" dirty="0" err="1">
                          <a:effectLst/>
                          <a:latin typeface="Times New Roman"/>
                          <a:ea typeface="Calibri"/>
                          <a:cs typeface="Times New Roman"/>
                        </a:rPr>
                        <a:t>elec</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-0.0939*</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-0.2427***</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-0.2353***</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-0.2646***</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1"/>
                  </a:ext>
                </a:extLst>
              </a:tr>
              <a:tr h="563231">
                <a:tc>
                  <a:txBody>
                    <a:bodyPr/>
                    <a:lstStyle/>
                    <a:p>
                      <a:pPr indent="0">
                        <a:lnSpc>
                          <a:spcPct val="100000"/>
                        </a:lnSpc>
                        <a:spcAft>
                          <a:spcPts val="0"/>
                        </a:spcAft>
                      </a:pPr>
                      <a:r>
                        <a:rPr lang="en-GB" sz="2000" dirty="0" err="1">
                          <a:effectLst/>
                          <a:latin typeface="Times New Roman"/>
                          <a:ea typeface="Calibri"/>
                          <a:cs typeface="Times New Roman"/>
                        </a:rPr>
                        <a:t>GDP_pc</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0.1186***</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0.1150***</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0.1308***</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0.1084***</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2"/>
                  </a:ext>
                </a:extLst>
              </a:tr>
              <a:tr h="563231">
                <a:tc>
                  <a:txBody>
                    <a:bodyPr/>
                    <a:lstStyle/>
                    <a:p>
                      <a:pPr indent="0">
                        <a:lnSpc>
                          <a:spcPct val="100000"/>
                        </a:lnSpc>
                        <a:spcAft>
                          <a:spcPts val="0"/>
                        </a:spcAft>
                      </a:pPr>
                      <a:r>
                        <a:rPr lang="en-GB" sz="2000" dirty="0">
                          <a:effectLst/>
                          <a:latin typeface="Times New Roman"/>
                          <a:ea typeface="Calibri"/>
                          <a:cs typeface="Times New Roman"/>
                        </a:rPr>
                        <a:t>INEQ</a:t>
                      </a:r>
                      <a:r>
                        <a:rPr lang="en-GB" sz="2000" dirty="0">
                          <a:solidFill>
                            <a:srgbClr val="000000"/>
                          </a:solidFill>
                          <a:effectLst/>
                          <a:latin typeface="Times New Roman"/>
                          <a:ea typeface="Times New Roman"/>
                          <a:cs typeface="Times New Roman"/>
                        </a:rPr>
                        <a:t> </a:t>
                      </a:r>
                      <a:r>
                        <a:rPr lang="it-IT" sz="2000" baseline="-25000" dirty="0">
                          <a:solidFill>
                            <a:srgbClr val="000000"/>
                          </a:solidFill>
                          <a:effectLst/>
                          <a:latin typeface="Times New Roman"/>
                          <a:ea typeface="Times New Roman"/>
                          <a:cs typeface="Times New Roman"/>
                        </a:rPr>
                        <a:t>-1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-0.0337</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-0.0480***</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-0.0512***</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-0.0565***</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3"/>
                  </a:ext>
                </a:extLst>
              </a:tr>
              <a:tr h="563231">
                <a:tc>
                  <a:txBody>
                    <a:bodyPr/>
                    <a:lstStyle/>
                    <a:p>
                      <a:pPr indent="0">
                        <a:lnSpc>
                          <a:spcPct val="100000"/>
                        </a:lnSpc>
                        <a:spcAft>
                          <a:spcPts val="0"/>
                        </a:spcAft>
                      </a:pPr>
                      <a:r>
                        <a:rPr lang="en-GB" sz="2000" dirty="0">
                          <a:solidFill>
                            <a:srgbClr val="000000"/>
                          </a:solidFill>
                          <a:effectLst/>
                          <a:latin typeface="Times New Roman"/>
                          <a:ea typeface="Times New Roman"/>
                          <a:cs typeface="Times New Roman"/>
                        </a:rPr>
                        <a:t>CORR </a:t>
                      </a:r>
                      <a:r>
                        <a:rPr lang="it-IT" sz="2000" baseline="-25000" dirty="0">
                          <a:solidFill>
                            <a:srgbClr val="000000"/>
                          </a:solidFill>
                          <a:effectLst/>
                          <a:latin typeface="Times New Roman"/>
                          <a:ea typeface="Times New Roman"/>
                          <a:cs typeface="Times New Roman"/>
                        </a:rPr>
                        <a:t>-1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0.0910**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0.0675***</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0.0906***</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0.0779*</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4"/>
                  </a:ext>
                </a:extLst>
              </a:tr>
              <a:tr h="563231">
                <a:tc>
                  <a:txBody>
                    <a:bodyPr/>
                    <a:lstStyle/>
                    <a:p>
                      <a:pPr indent="0">
                        <a:lnSpc>
                          <a:spcPct val="100000"/>
                        </a:lnSpc>
                        <a:spcAft>
                          <a:spcPts val="0"/>
                        </a:spcAft>
                      </a:pPr>
                      <a:r>
                        <a:rPr lang="en-GB" sz="2000" dirty="0">
                          <a:solidFill>
                            <a:srgbClr val="000000"/>
                          </a:solidFill>
                          <a:effectLst/>
                          <a:latin typeface="Times New Roman"/>
                          <a:ea typeface="Times New Roman"/>
                          <a:cs typeface="Times New Roman"/>
                        </a:rPr>
                        <a:t>EN_DEP</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pPr>
                      <a:endParaRPr lang="it-IT" sz="2000">
                        <a:effectLst/>
                        <a:latin typeface="Calibri"/>
                      </a:endParaRPr>
                    </a:p>
                  </a:txBody>
                  <a:tcPr marL="44450" marR="44450" marT="0" marB="0" anchor="ctr"/>
                </a:tc>
                <a:tc>
                  <a:txBody>
                    <a:bodyPr/>
                    <a:lstStyle/>
                    <a:p>
                      <a:pPr indent="0">
                        <a:lnSpc>
                          <a:spcPct val="100000"/>
                        </a:lnSpc>
                      </a:pPr>
                      <a:endParaRPr lang="it-IT" sz="2000" dirty="0">
                        <a:effectLst/>
                        <a:latin typeface="Calibri"/>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0.0031***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0.0024***</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5"/>
                  </a:ext>
                </a:extLst>
              </a:tr>
              <a:tr h="563231">
                <a:tc>
                  <a:txBody>
                    <a:bodyPr/>
                    <a:lstStyle/>
                    <a:p>
                      <a:pPr indent="0">
                        <a:lnSpc>
                          <a:spcPct val="100000"/>
                        </a:lnSpc>
                        <a:spcAft>
                          <a:spcPts val="0"/>
                        </a:spcAft>
                      </a:pPr>
                      <a:r>
                        <a:rPr lang="en-GB" sz="2000" dirty="0">
                          <a:solidFill>
                            <a:srgbClr val="000000"/>
                          </a:solidFill>
                          <a:effectLst/>
                          <a:latin typeface="Times New Roman"/>
                          <a:ea typeface="Times New Roman"/>
                          <a:cs typeface="Times New Roman"/>
                        </a:rPr>
                        <a:t>NUKE</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pPr>
                      <a:endParaRPr lang="it-IT" sz="2000">
                        <a:effectLst/>
                        <a:latin typeface="Calibri"/>
                      </a:endParaRPr>
                    </a:p>
                  </a:txBody>
                  <a:tcPr marL="44450" marR="44450" marT="0" marB="0" anchor="ctr"/>
                </a:tc>
                <a:tc>
                  <a:txBody>
                    <a:bodyPr/>
                    <a:lstStyle/>
                    <a:p>
                      <a:pPr indent="0">
                        <a:lnSpc>
                          <a:spcPct val="100000"/>
                        </a:lnSpc>
                      </a:pPr>
                      <a:endParaRPr lang="it-IT" sz="2000" dirty="0">
                        <a:effectLst/>
                        <a:latin typeface="Calibri"/>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-0.0009</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-0.001</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6"/>
                  </a:ext>
                </a:extLst>
              </a:tr>
              <a:tr h="563231">
                <a:tc>
                  <a:txBody>
                    <a:bodyPr/>
                    <a:lstStyle/>
                    <a:p>
                      <a:pPr indent="0">
                        <a:lnSpc>
                          <a:spcPct val="100000"/>
                        </a:lnSpc>
                        <a:spcAft>
                          <a:spcPts val="0"/>
                        </a:spcAft>
                      </a:pPr>
                      <a:r>
                        <a:rPr lang="en-GB" sz="2000" dirty="0">
                          <a:solidFill>
                            <a:srgbClr val="000000"/>
                          </a:solidFill>
                          <a:effectLst/>
                          <a:latin typeface="Times New Roman"/>
                          <a:ea typeface="Times New Roman"/>
                          <a:cs typeface="Times New Roman"/>
                        </a:rPr>
                        <a:t>ELEC_CONS</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pPr>
                      <a:endParaRPr lang="it-IT" sz="2000">
                        <a:effectLst/>
                        <a:latin typeface="Calibri"/>
                      </a:endParaRPr>
                    </a:p>
                  </a:txBody>
                  <a:tcPr marL="44450" marR="44450" marT="0" marB="0" anchor="ctr"/>
                </a:tc>
                <a:tc>
                  <a:txBody>
                    <a:bodyPr/>
                    <a:lstStyle/>
                    <a:p>
                      <a:pPr indent="0">
                        <a:lnSpc>
                          <a:spcPct val="100000"/>
                        </a:lnSpc>
                      </a:pPr>
                      <a:endParaRPr lang="it-IT" sz="2000">
                        <a:effectLst/>
                        <a:latin typeface="Calibri"/>
                      </a:endParaRPr>
                    </a:p>
                  </a:txBody>
                  <a:tcPr marL="44450" marR="44450" marT="0" marB="0" anchor="ctr"/>
                </a:tc>
                <a:tc>
                  <a:txBody>
                    <a:bodyPr/>
                    <a:lstStyle/>
                    <a:p>
                      <a:pPr indent="0">
                        <a:lnSpc>
                          <a:spcPct val="100000"/>
                        </a:lnSpc>
                      </a:pPr>
                      <a:endParaRPr lang="it-IT" sz="2000" dirty="0">
                        <a:effectLst/>
                        <a:latin typeface="Calibri"/>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-0.1128***</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7"/>
                  </a:ext>
                </a:extLst>
              </a:tr>
              <a:tr h="563231">
                <a:tc>
                  <a:txBody>
                    <a:bodyPr/>
                    <a:lstStyle/>
                    <a:p>
                      <a:pPr indent="0">
                        <a:lnSpc>
                          <a:spcPct val="100000"/>
                        </a:lnSpc>
                        <a:spcAft>
                          <a:spcPts val="0"/>
                        </a:spcAft>
                      </a:pPr>
                      <a:r>
                        <a:rPr lang="en-GB" sz="2000" dirty="0">
                          <a:effectLst/>
                          <a:latin typeface="Times New Roman"/>
                          <a:ea typeface="Calibri"/>
                          <a:cs typeface="Times New Roman"/>
                        </a:rPr>
                        <a:t>GREEN</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pPr>
                      <a:endParaRPr lang="it-IT" sz="2000">
                        <a:effectLst/>
                        <a:latin typeface="Calibri"/>
                      </a:endParaRPr>
                    </a:p>
                  </a:txBody>
                  <a:tcPr marL="44450" marR="44450" marT="0" marB="0" anchor="ctr"/>
                </a:tc>
                <a:tc>
                  <a:txBody>
                    <a:bodyPr/>
                    <a:lstStyle/>
                    <a:p>
                      <a:pPr indent="0">
                        <a:lnSpc>
                          <a:spcPct val="100000"/>
                        </a:lnSpc>
                      </a:pPr>
                      <a:endParaRPr lang="it-IT" sz="2000">
                        <a:effectLst/>
                        <a:latin typeface="Calibri"/>
                      </a:endParaRPr>
                    </a:p>
                  </a:txBody>
                  <a:tcPr marL="44450" marR="44450" marT="0" marB="0" anchor="ctr"/>
                </a:tc>
                <a:tc>
                  <a:txBody>
                    <a:bodyPr/>
                    <a:lstStyle/>
                    <a:p>
                      <a:pPr indent="0">
                        <a:lnSpc>
                          <a:spcPct val="100000"/>
                        </a:lnSpc>
                      </a:pPr>
                      <a:endParaRPr lang="it-IT" sz="2000" dirty="0">
                        <a:effectLst/>
                        <a:latin typeface="Calibri"/>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0.0515***</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8"/>
                  </a:ext>
                </a:extLst>
              </a:tr>
              <a:tr h="563231">
                <a:tc>
                  <a:txBody>
                    <a:bodyPr/>
                    <a:lstStyle/>
                    <a:p>
                      <a:pPr indent="0">
                        <a:lnSpc>
                          <a:spcPct val="100000"/>
                        </a:lnSpc>
                        <a:spcAft>
                          <a:spcPts val="0"/>
                        </a:spcAft>
                      </a:pPr>
                      <a:r>
                        <a:rPr lang="en-GB" sz="2000" dirty="0">
                          <a:solidFill>
                            <a:srgbClr val="000000"/>
                          </a:solidFill>
                          <a:effectLst/>
                          <a:latin typeface="Times New Roman"/>
                          <a:ea typeface="Times New Roman"/>
                          <a:cs typeface="Times New Roman"/>
                        </a:rPr>
                        <a:t>POLITY 2 </a:t>
                      </a:r>
                      <a:r>
                        <a:rPr lang="it-IT" sz="2000" baseline="-25000" dirty="0">
                          <a:solidFill>
                            <a:srgbClr val="000000"/>
                          </a:solidFill>
                          <a:effectLst/>
                          <a:latin typeface="Times New Roman"/>
                          <a:ea typeface="Times New Roman"/>
                          <a:cs typeface="Times New Roman"/>
                        </a:rPr>
                        <a:t>-1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pPr>
                      <a:endParaRPr lang="it-IT" sz="2000">
                        <a:effectLst/>
                        <a:latin typeface="Calibri"/>
                      </a:endParaRPr>
                    </a:p>
                  </a:txBody>
                  <a:tcPr marL="44450" marR="44450" marT="0" marB="0" anchor="ctr"/>
                </a:tc>
                <a:tc>
                  <a:txBody>
                    <a:bodyPr/>
                    <a:lstStyle/>
                    <a:p>
                      <a:pPr indent="0">
                        <a:lnSpc>
                          <a:spcPct val="100000"/>
                        </a:lnSpc>
                      </a:pPr>
                      <a:endParaRPr lang="it-IT" sz="2000">
                        <a:effectLst/>
                        <a:latin typeface="Calibri"/>
                      </a:endParaRPr>
                    </a:p>
                  </a:txBody>
                  <a:tcPr marL="44450" marR="44450" marT="0" marB="0" anchor="ctr"/>
                </a:tc>
                <a:tc>
                  <a:txBody>
                    <a:bodyPr/>
                    <a:lstStyle/>
                    <a:p>
                      <a:pPr indent="0">
                        <a:lnSpc>
                          <a:spcPct val="100000"/>
                        </a:lnSpc>
                      </a:pPr>
                      <a:endParaRPr lang="it-IT" sz="2000" dirty="0">
                        <a:effectLst/>
                        <a:latin typeface="Calibri"/>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0.0562</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9"/>
                  </a:ext>
                </a:extLst>
              </a:tr>
              <a:tr h="563231">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SOLAR_ASS</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pPr>
                      <a:endParaRPr lang="it-IT" sz="2000">
                        <a:effectLst/>
                        <a:latin typeface="Calibri"/>
                      </a:endParaRPr>
                    </a:p>
                  </a:txBody>
                  <a:tcPr marL="44450" marR="44450" marT="0" marB="0" anchor="ctr"/>
                </a:tc>
                <a:tc>
                  <a:txBody>
                    <a:bodyPr/>
                    <a:lstStyle/>
                    <a:p>
                      <a:pPr indent="0">
                        <a:lnSpc>
                          <a:spcPct val="100000"/>
                        </a:lnSpc>
                      </a:pPr>
                      <a:endParaRPr lang="it-IT" sz="2000">
                        <a:effectLst/>
                        <a:latin typeface="Calibri"/>
                      </a:endParaRPr>
                    </a:p>
                  </a:txBody>
                  <a:tcPr marL="44450" marR="44450" marT="0" marB="0" anchor="ctr"/>
                </a:tc>
                <a:tc>
                  <a:txBody>
                    <a:bodyPr/>
                    <a:lstStyle/>
                    <a:p>
                      <a:pPr indent="0">
                        <a:lnSpc>
                          <a:spcPct val="100000"/>
                        </a:lnSpc>
                      </a:pPr>
                      <a:endParaRPr lang="it-IT" sz="2000" dirty="0">
                        <a:effectLst/>
                        <a:latin typeface="Calibri"/>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0.0206</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10"/>
                  </a:ext>
                </a:extLst>
              </a:tr>
              <a:tr h="563231">
                <a:tc>
                  <a:txBody>
                    <a:bodyPr/>
                    <a:lstStyle/>
                    <a:p>
                      <a:pPr indent="0">
                        <a:lnSpc>
                          <a:spcPct val="100000"/>
                        </a:lnSpc>
                        <a:spcAft>
                          <a:spcPts val="0"/>
                        </a:spcAft>
                      </a:pPr>
                      <a:r>
                        <a:rPr lang="it-IT" sz="2000" dirty="0" err="1">
                          <a:solidFill>
                            <a:srgbClr val="000000"/>
                          </a:solidFill>
                          <a:effectLst/>
                          <a:latin typeface="Times New Roman"/>
                          <a:ea typeface="Times New Roman"/>
                          <a:cs typeface="Times New Roman"/>
                        </a:rPr>
                        <a:t>N</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760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760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760</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611</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11"/>
                  </a:ext>
                </a:extLst>
              </a:tr>
            </a:tbl>
          </a:graphicData>
        </a:graphic>
      </p:graphicFrame>
    </p:spTree>
    <p:extLst>
      <p:ext uri="{BB962C8B-B14F-4D97-AF65-F5344CB8AC3E}">
        <p14:creationId xmlns:p14="http://schemas.microsoft.com/office/powerpoint/2010/main" val="138063388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138556"/>
            <a:ext cx="7620000" cy="1143000"/>
          </a:xfrm>
        </p:spPr>
        <p:txBody>
          <a:bodyPr/>
          <a:lstStyle/>
          <a:p>
            <a:r>
              <a:rPr lang="en-US" dirty="0"/>
              <a:t>Main Results – Model 1, FE</a:t>
            </a:r>
            <a:endParaRPr lang="it-IT" dirty="0"/>
          </a:p>
        </p:txBody>
      </p:sp>
      <p:sp>
        <p:nvSpPr>
          <p:cNvPr id="3" name="Segnaposto contenuto 2"/>
          <p:cNvSpPr>
            <a:spLocks noGrp="1"/>
          </p:cNvSpPr>
          <p:nvPr>
            <p:ph idx="1"/>
          </p:nvPr>
        </p:nvSpPr>
        <p:spPr>
          <a:xfrm>
            <a:off x="158755" y="1281556"/>
            <a:ext cx="8164539" cy="5443196"/>
          </a:xfrm>
        </p:spPr>
        <p:txBody>
          <a:bodyPr>
            <a:normAutofit/>
          </a:bodyPr>
          <a:lstStyle/>
          <a:p>
            <a:r>
              <a:rPr lang="en-GB" sz="2800" b="1" dirty="0"/>
              <a:t>large utilities contrast the approval of ambitious REPs </a:t>
            </a:r>
            <a:r>
              <a:rPr lang="en-GB" sz="2800" dirty="0"/>
              <a:t>to retain their </a:t>
            </a:r>
            <a:r>
              <a:rPr lang="en-GB" sz="2800" i="1" dirty="0"/>
              <a:t>raison </a:t>
            </a:r>
            <a:r>
              <a:rPr lang="en-GB" sz="2800" i="1" dirty="0" err="1"/>
              <a:t>d’etre</a:t>
            </a:r>
            <a:r>
              <a:rPr lang="en-GB" sz="2800" dirty="0"/>
              <a:t>, which is intimately related to centralised energy production</a:t>
            </a:r>
            <a:r>
              <a:rPr lang="it-IT" sz="2800" dirty="0"/>
              <a:t> </a:t>
            </a:r>
            <a:r>
              <a:rPr lang="en-US" sz="2800" dirty="0"/>
              <a:t>. </a:t>
            </a:r>
          </a:p>
          <a:p>
            <a:r>
              <a:rPr lang="en-GB" sz="2800" dirty="0"/>
              <a:t>Regarding the other variables of interest, </a:t>
            </a:r>
            <a:r>
              <a:rPr lang="en-GB" sz="2800" b="1" dirty="0"/>
              <a:t>INEQ, </a:t>
            </a:r>
            <a:r>
              <a:rPr lang="en-GB" sz="2800" b="1" dirty="0" err="1"/>
              <a:t>GDP_pc</a:t>
            </a:r>
            <a:r>
              <a:rPr lang="en-GB" sz="2800" b="1" dirty="0"/>
              <a:t> and CORR have all the expected effects on REP</a:t>
            </a:r>
            <a:r>
              <a:rPr lang="it-IT" sz="2800" dirty="0"/>
              <a:t> </a:t>
            </a:r>
            <a:r>
              <a:rPr lang="en-US" sz="2800" dirty="0"/>
              <a:t>Recall that a higher Corruption Perception Index implies a less corrupted country.</a:t>
            </a:r>
            <a:endParaRPr lang="it-IT" sz="2800" dirty="0"/>
          </a:p>
        </p:txBody>
      </p:sp>
    </p:spTree>
    <p:extLst>
      <p:ext uri="{BB962C8B-B14F-4D97-AF65-F5344CB8AC3E}">
        <p14:creationId xmlns:p14="http://schemas.microsoft.com/office/powerpoint/2010/main" val="2678536786"/>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en-US" dirty="0"/>
              <a:t>Main Results – Model 2, IV</a:t>
            </a:r>
            <a:endParaRPr lang="it-IT" dirty="0"/>
          </a:p>
        </p:txBody>
      </p:sp>
      <p:sp>
        <p:nvSpPr>
          <p:cNvPr id="3" name="Segnaposto contenuto 2"/>
          <p:cNvSpPr>
            <a:spLocks noGrp="1"/>
          </p:cNvSpPr>
          <p:nvPr>
            <p:ph idx="1"/>
          </p:nvPr>
        </p:nvSpPr>
        <p:spPr/>
        <p:txBody>
          <a:bodyPr>
            <a:normAutofit/>
          </a:bodyPr>
          <a:lstStyle/>
          <a:p>
            <a:r>
              <a:rPr lang="en-GB" sz="2800" dirty="0"/>
              <a:t>When comparing the results of Model 1 and 2, </a:t>
            </a:r>
            <a:r>
              <a:rPr lang="en-GB" sz="2800" b="1" dirty="0"/>
              <a:t>the effect of liberalising the electricity market appears considerably larger in the IV specification.</a:t>
            </a:r>
            <a:r>
              <a:rPr lang="it-IT" sz="2800" b="1" dirty="0"/>
              <a:t> </a:t>
            </a:r>
          </a:p>
          <a:p>
            <a:r>
              <a:rPr lang="en-GB" sz="2800" dirty="0"/>
              <a:t>The chosen instruments have the expected signs, high explanatory power (the F-test for the first stage is 56.7, which is well above the usual cut-off level of 10), and appear exogenous, as is evident from the p-value of the Hansen tests. This hold for all IV estimations. </a:t>
            </a:r>
            <a:endParaRPr lang="it-IT" sz="2800" dirty="0"/>
          </a:p>
          <a:p>
            <a:endParaRPr lang="it-IT" dirty="0"/>
          </a:p>
        </p:txBody>
      </p:sp>
    </p:spTree>
    <p:extLst>
      <p:ext uri="{BB962C8B-B14F-4D97-AF65-F5344CB8AC3E}">
        <p14:creationId xmlns:p14="http://schemas.microsoft.com/office/powerpoint/2010/main" val="421988073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en-US" dirty="0"/>
              <a:t>Main Results – Model 3 &amp; 4, IV</a:t>
            </a:r>
            <a:endParaRPr lang="it-IT" dirty="0"/>
          </a:p>
        </p:txBody>
      </p:sp>
      <p:sp>
        <p:nvSpPr>
          <p:cNvPr id="3" name="Segnaposto contenuto 2"/>
          <p:cNvSpPr>
            <a:spLocks noGrp="1"/>
          </p:cNvSpPr>
          <p:nvPr>
            <p:ph idx="1"/>
          </p:nvPr>
        </p:nvSpPr>
        <p:spPr/>
        <p:txBody>
          <a:bodyPr>
            <a:normAutofit/>
          </a:bodyPr>
          <a:lstStyle/>
          <a:p>
            <a:r>
              <a:rPr lang="en-GB" sz="2800" dirty="0"/>
              <a:t>energy dependency has the expected significant effect on </a:t>
            </a:r>
            <a:r>
              <a:rPr lang="en-GB" sz="2800" dirty="0" err="1"/>
              <a:t>REPs.</a:t>
            </a:r>
            <a:r>
              <a:rPr lang="en-GB" sz="2800" dirty="0"/>
              <a:t> </a:t>
            </a:r>
          </a:p>
          <a:p>
            <a:r>
              <a:rPr lang="en-GB" sz="2800" dirty="0"/>
              <a:t>the influence of nuclear share is far from being statistically significant but retains the expected sign</a:t>
            </a:r>
            <a:r>
              <a:rPr lang="it-IT" sz="2800" dirty="0"/>
              <a:t> </a:t>
            </a:r>
          </a:p>
          <a:p>
            <a:r>
              <a:rPr lang="it-IT" sz="2800" dirty="0" err="1"/>
              <a:t>All</a:t>
            </a:r>
            <a:r>
              <a:rPr lang="it-IT" sz="2800" dirty="0"/>
              <a:t> </a:t>
            </a:r>
            <a:r>
              <a:rPr lang="it-IT" sz="2800" dirty="0" err="1"/>
              <a:t>variables</a:t>
            </a:r>
            <a:r>
              <a:rPr lang="it-IT" sz="2800" dirty="0"/>
              <a:t> in the </a:t>
            </a:r>
            <a:r>
              <a:rPr lang="it-IT" sz="2800" dirty="0" err="1"/>
              <a:t>augmented</a:t>
            </a:r>
            <a:r>
              <a:rPr lang="it-IT" sz="2800" dirty="0"/>
              <a:t> </a:t>
            </a:r>
            <a:r>
              <a:rPr lang="it-IT" sz="2800" dirty="0" err="1"/>
              <a:t>specifications</a:t>
            </a:r>
            <a:r>
              <a:rPr lang="it-IT" sz="2800" dirty="0"/>
              <a:t> </a:t>
            </a:r>
            <a:r>
              <a:rPr lang="en-GB" sz="2800" dirty="0"/>
              <a:t>have the expected signs and are significant at the 99% level with the exception of Polity 2 and the dummy for the existence of a solar association</a:t>
            </a:r>
            <a:r>
              <a:rPr lang="it-IT" sz="2800" dirty="0"/>
              <a:t> </a:t>
            </a:r>
          </a:p>
        </p:txBody>
      </p:sp>
    </p:spTree>
    <p:extLst>
      <p:ext uri="{BB962C8B-B14F-4D97-AF65-F5344CB8AC3E}">
        <p14:creationId xmlns:p14="http://schemas.microsoft.com/office/powerpoint/2010/main" val="1645470814"/>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Quantification</a:t>
            </a:r>
            <a:r>
              <a:rPr lang="it-IT" dirty="0"/>
              <a:t> - PMR</a:t>
            </a:r>
          </a:p>
        </p:txBody>
      </p:sp>
      <p:sp>
        <p:nvSpPr>
          <p:cNvPr id="3" name="Segnaposto contenuto 2"/>
          <p:cNvSpPr>
            <a:spLocks noGrp="1"/>
          </p:cNvSpPr>
          <p:nvPr>
            <p:ph idx="1"/>
          </p:nvPr>
        </p:nvSpPr>
        <p:spPr>
          <a:xfrm>
            <a:off x="272151" y="1600200"/>
            <a:ext cx="7949086" cy="4999810"/>
          </a:xfrm>
        </p:spPr>
        <p:txBody>
          <a:bodyPr>
            <a:normAutofit/>
          </a:bodyPr>
          <a:lstStyle/>
          <a:p>
            <a:r>
              <a:rPr lang="en-GB" sz="2800" dirty="0"/>
              <a:t>The inter-quartile increase in </a:t>
            </a:r>
            <a:r>
              <a:rPr lang="en-GB" sz="2800" dirty="0" err="1"/>
              <a:t>REP_fact</a:t>
            </a:r>
            <a:r>
              <a:rPr lang="en-GB" sz="2800" dirty="0"/>
              <a:t> explained by an inter-quartile decrease in PMR is greater than 3/4. </a:t>
            </a:r>
          </a:p>
          <a:p>
            <a:r>
              <a:rPr lang="en-GB" sz="2800" dirty="0"/>
              <a:t>To provide a concrete example of this effect, France and Italy would have ranked just below Denmark in </a:t>
            </a:r>
            <a:r>
              <a:rPr lang="en-GB" sz="2800" dirty="0" err="1"/>
              <a:t>REP_fact</a:t>
            </a:r>
            <a:r>
              <a:rPr lang="en-GB" sz="2800" dirty="0"/>
              <a:t> with an electricity market, on average, regulated to the same extent as the German one. </a:t>
            </a:r>
          </a:p>
          <a:p>
            <a:r>
              <a:rPr lang="en-GB" sz="2800" dirty="0"/>
              <a:t>The explained inter-quartile deviation is 1.6 for </a:t>
            </a:r>
            <a:r>
              <a:rPr lang="en-GB" sz="2800" dirty="0" err="1"/>
              <a:t>GDP_pc</a:t>
            </a:r>
            <a:r>
              <a:rPr lang="en-GB" sz="2800" dirty="0"/>
              <a:t>, 0.38 for INEQ, 0.32 for CORR and 0.18 for EN_DEP. </a:t>
            </a:r>
          </a:p>
          <a:p>
            <a:endParaRPr lang="it-IT" sz="2800" dirty="0"/>
          </a:p>
        </p:txBody>
      </p:sp>
    </p:spTree>
    <p:extLst>
      <p:ext uri="{BB962C8B-B14F-4D97-AF65-F5344CB8AC3E}">
        <p14:creationId xmlns:p14="http://schemas.microsoft.com/office/powerpoint/2010/main" val="3450359137"/>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graphicFrame>
        <p:nvGraphicFramePr>
          <p:cNvPr id="2" name="Tabella 1"/>
          <p:cNvGraphicFramePr>
            <a:graphicFrameLocks noGrp="1"/>
          </p:cNvGraphicFramePr>
          <p:nvPr>
            <p:extLst>
              <p:ext uri="{D42A27DB-BD31-4B8C-83A1-F6EECF244321}">
                <p14:modId xmlns:p14="http://schemas.microsoft.com/office/powerpoint/2010/main" val="415735274"/>
              </p:ext>
            </p:extLst>
          </p:nvPr>
        </p:nvGraphicFramePr>
        <p:xfrm>
          <a:off x="79377" y="90720"/>
          <a:ext cx="8958313" cy="6679392"/>
        </p:xfrm>
        <a:graphic>
          <a:graphicData uri="http://schemas.openxmlformats.org/drawingml/2006/table">
            <a:tbl>
              <a:tblPr firstRow="1" bandRow="1">
                <a:tableStyleId>{5C22544A-7EE6-4342-B048-85BDC9FD1C3A}</a:tableStyleId>
              </a:tblPr>
              <a:tblGrid>
                <a:gridCol w="1279759">
                  <a:extLst>
                    <a:ext uri="{9D8B030D-6E8A-4147-A177-3AD203B41FA5}">
                      <a16:colId xmlns:a16="http://schemas.microsoft.com/office/drawing/2014/main" val="20000"/>
                    </a:ext>
                  </a:extLst>
                </a:gridCol>
                <a:gridCol w="1279759">
                  <a:extLst>
                    <a:ext uri="{9D8B030D-6E8A-4147-A177-3AD203B41FA5}">
                      <a16:colId xmlns:a16="http://schemas.microsoft.com/office/drawing/2014/main" val="20001"/>
                    </a:ext>
                  </a:extLst>
                </a:gridCol>
                <a:gridCol w="1279759">
                  <a:extLst>
                    <a:ext uri="{9D8B030D-6E8A-4147-A177-3AD203B41FA5}">
                      <a16:colId xmlns:a16="http://schemas.microsoft.com/office/drawing/2014/main" val="20002"/>
                    </a:ext>
                  </a:extLst>
                </a:gridCol>
                <a:gridCol w="1279759">
                  <a:extLst>
                    <a:ext uri="{9D8B030D-6E8A-4147-A177-3AD203B41FA5}">
                      <a16:colId xmlns:a16="http://schemas.microsoft.com/office/drawing/2014/main" val="20003"/>
                    </a:ext>
                  </a:extLst>
                </a:gridCol>
                <a:gridCol w="1279759">
                  <a:extLst>
                    <a:ext uri="{9D8B030D-6E8A-4147-A177-3AD203B41FA5}">
                      <a16:colId xmlns:a16="http://schemas.microsoft.com/office/drawing/2014/main" val="20004"/>
                    </a:ext>
                  </a:extLst>
                </a:gridCol>
                <a:gridCol w="1279759">
                  <a:extLst>
                    <a:ext uri="{9D8B030D-6E8A-4147-A177-3AD203B41FA5}">
                      <a16:colId xmlns:a16="http://schemas.microsoft.com/office/drawing/2014/main" val="20005"/>
                    </a:ext>
                  </a:extLst>
                </a:gridCol>
                <a:gridCol w="1279759">
                  <a:extLst>
                    <a:ext uri="{9D8B030D-6E8A-4147-A177-3AD203B41FA5}">
                      <a16:colId xmlns:a16="http://schemas.microsoft.com/office/drawing/2014/main" val="20006"/>
                    </a:ext>
                  </a:extLst>
                </a:gridCol>
              </a:tblGrid>
              <a:tr h="939957">
                <a:tc>
                  <a:txBody>
                    <a:bodyPr/>
                    <a:lstStyle/>
                    <a:p>
                      <a:pPr indent="0">
                        <a:lnSpc>
                          <a:spcPct val="100000"/>
                        </a:lnSpc>
                        <a:spcAft>
                          <a:spcPts val="0"/>
                        </a:spcAft>
                      </a:pPr>
                      <a:r>
                        <a:rPr lang="it-IT" sz="2000" b="1" dirty="0" err="1">
                          <a:solidFill>
                            <a:srgbClr val="000000"/>
                          </a:solidFill>
                          <a:effectLst/>
                          <a:latin typeface="Times New Roman"/>
                          <a:ea typeface="Times New Roman"/>
                          <a:cs typeface="Times New Roman"/>
                        </a:rPr>
                        <a:t>Dependent</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err="1">
                          <a:solidFill>
                            <a:srgbClr val="000000"/>
                          </a:solidFill>
                          <a:effectLst/>
                          <a:latin typeface="Times New Roman"/>
                          <a:ea typeface="Times New Roman"/>
                          <a:cs typeface="Times New Roman"/>
                        </a:rPr>
                        <a:t>REP_fact</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err="1">
                          <a:solidFill>
                            <a:srgbClr val="000000"/>
                          </a:solidFill>
                          <a:effectLst/>
                          <a:latin typeface="Times New Roman"/>
                          <a:ea typeface="Times New Roman"/>
                          <a:cs typeface="Times New Roman"/>
                        </a:rPr>
                        <a:t>REP_poly</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a:solidFill>
                            <a:srgbClr val="000000"/>
                          </a:solidFill>
                          <a:effectLst/>
                          <a:latin typeface="Times New Roman"/>
                          <a:ea typeface="Times New Roman"/>
                          <a:cs typeface="Times New Roman"/>
                        </a:rPr>
                        <a:t>REP_div</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a:solidFill>
                            <a:srgbClr val="000000"/>
                          </a:solidFill>
                          <a:effectLst/>
                          <a:latin typeface="Times New Roman"/>
                          <a:ea typeface="Times New Roman"/>
                          <a:cs typeface="Times New Roman"/>
                        </a:rPr>
                        <a:t>REP_price</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a:solidFill>
                            <a:srgbClr val="000000"/>
                          </a:solidFill>
                          <a:effectLst/>
                          <a:latin typeface="Times New Roman"/>
                          <a:ea typeface="Times New Roman"/>
                          <a:cs typeface="Times New Roman"/>
                        </a:rPr>
                        <a:t>REP_quan</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a:solidFill>
                            <a:srgbClr val="000000"/>
                          </a:solidFill>
                          <a:effectLst/>
                          <a:latin typeface="Times New Roman"/>
                          <a:ea typeface="Times New Roman"/>
                          <a:cs typeface="Times New Roman"/>
                        </a:rPr>
                        <a:t>REP_inno</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0"/>
                  </a:ext>
                </a:extLst>
              </a:tr>
              <a:tr h="939957">
                <a:tc>
                  <a:txBody>
                    <a:bodyPr/>
                    <a:lstStyle/>
                    <a:p>
                      <a:pPr indent="0">
                        <a:lnSpc>
                          <a:spcPct val="100000"/>
                        </a:lnSpc>
                        <a:spcAft>
                          <a:spcPts val="0"/>
                        </a:spcAft>
                      </a:pPr>
                      <a:r>
                        <a:rPr lang="en-GB" sz="2000" dirty="0" err="1">
                          <a:effectLst/>
                          <a:latin typeface="Times New Roman"/>
                          <a:ea typeface="Calibri"/>
                          <a:cs typeface="Times New Roman"/>
                        </a:rPr>
                        <a:t>PMR</a:t>
                      </a:r>
                      <a:r>
                        <a:rPr lang="en-GB" sz="2000" i="1" baseline="-25000" dirty="0" err="1">
                          <a:effectLst/>
                          <a:latin typeface="Times New Roman"/>
                          <a:ea typeface="Calibri"/>
                          <a:cs typeface="Times New Roman"/>
                        </a:rPr>
                        <a:t>elec</a:t>
                      </a:r>
                      <a:r>
                        <a:rPr lang="en-GB" sz="2000" dirty="0">
                          <a:solidFill>
                            <a:srgbClr val="000000"/>
                          </a:solidFill>
                          <a:effectLst/>
                          <a:latin typeface="Times New Roman"/>
                          <a:ea typeface="Times New Roman"/>
                          <a:cs typeface="Times New Roman"/>
                        </a:rPr>
                        <a:t> </a:t>
                      </a:r>
                      <a:r>
                        <a:rPr lang="it-IT" sz="2000" baseline="-25000" dirty="0">
                          <a:solidFill>
                            <a:srgbClr val="000000"/>
                          </a:solidFill>
                          <a:effectLst/>
                          <a:latin typeface="Times New Roman"/>
                          <a:ea typeface="Times New Roman"/>
                          <a:cs typeface="Times New Roman"/>
                        </a:rPr>
                        <a:t>-1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-0.2353***</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-0.2433***</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-0.0746</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-0.7907***</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-0.6626***</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0.1990***</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1"/>
                  </a:ext>
                </a:extLst>
              </a:tr>
              <a:tr h="939957">
                <a:tc>
                  <a:txBody>
                    <a:bodyPr/>
                    <a:lstStyle/>
                    <a:p>
                      <a:pPr indent="0">
                        <a:lnSpc>
                          <a:spcPct val="100000"/>
                        </a:lnSpc>
                        <a:spcAft>
                          <a:spcPts val="0"/>
                        </a:spcAft>
                      </a:pPr>
                      <a:r>
                        <a:rPr lang="en-GB" sz="2000" dirty="0" err="1">
                          <a:effectLst/>
                          <a:latin typeface="Times New Roman"/>
                          <a:ea typeface="Calibri"/>
                          <a:cs typeface="Times New Roman"/>
                        </a:rPr>
                        <a:t>GDP_pc</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0.1308***</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0.0559***</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0.0387***</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0.0206**</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0.0048</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-0.0035</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2"/>
                  </a:ext>
                </a:extLst>
              </a:tr>
              <a:tr h="939957">
                <a:tc>
                  <a:txBody>
                    <a:bodyPr/>
                    <a:lstStyle/>
                    <a:p>
                      <a:pPr indent="0">
                        <a:lnSpc>
                          <a:spcPct val="100000"/>
                        </a:lnSpc>
                        <a:spcAft>
                          <a:spcPts val="0"/>
                        </a:spcAft>
                      </a:pPr>
                      <a:r>
                        <a:rPr lang="en-GB" sz="2000" dirty="0">
                          <a:effectLst/>
                          <a:latin typeface="Times New Roman"/>
                          <a:ea typeface="Calibri"/>
                          <a:cs typeface="Times New Roman"/>
                        </a:rPr>
                        <a:t>INEQ</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-0.0512***</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-0.0455***</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-0.0088</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-0.0870***</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-0.0959***</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0.0265**</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3"/>
                  </a:ext>
                </a:extLst>
              </a:tr>
              <a:tr h="939957">
                <a:tc>
                  <a:txBody>
                    <a:bodyPr/>
                    <a:lstStyle/>
                    <a:p>
                      <a:pPr indent="0">
                        <a:lnSpc>
                          <a:spcPct val="100000"/>
                        </a:lnSpc>
                        <a:spcAft>
                          <a:spcPts val="0"/>
                        </a:spcAft>
                      </a:pPr>
                      <a:r>
                        <a:rPr lang="en-GB" sz="2000" dirty="0">
                          <a:solidFill>
                            <a:srgbClr val="000000"/>
                          </a:solidFill>
                          <a:effectLst/>
                          <a:latin typeface="Times New Roman"/>
                          <a:ea typeface="Times New Roman"/>
                          <a:cs typeface="Times New Roman"/>
                        </a:rPr>
                        <a:t>CORR </a:t>
                      </a:r>
                      <a:r>
                        <a:rPr lang="it-IT" sz="2000" baseline="-25000" dirty="0">
                          <a:solidFill>
                            <a:srgbClr val="000000"/>
                          </a:solidFill>
                          <a:effectLst/>
                          <a:latin typeface="Times New Roman"/>
                          <a:ea typeface="Times New Roman"/>
                          <a:cs typeface="Times New Roman"/>
                        </a:rPr>
                        <a:t>-1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0.0906***</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0.0371*</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0.024</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-0.0836*</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0.0676**</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0.0665**</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4"/>
                  </a:ext>
                </a:extLst>
              </a:tr>
              <a:tr h="939957">
                <a:tc>
                  <a:txBody>
                    <a:bodyPr/>
                    <a:lstStyle/>
                    <a:p>
                      <a:pPr indent="0">
                        <a:lnSpc>
                          <a:spcPct val="100000"/>
                        </a:lnSpc>
                        <a:spcAft>
                          <a:spcPts val="0"/>
                        </a:spcAft>
                      </a:pPr>
                      <a:r>
                        <a:rPr lang="en-GB" sz="2000" dirty="0">
                          <a:solidFill>
                            <a:srgbClr val="000000"/>
                          </a:solidFill>
                          <a:effectLst/>
                          <a:latin typeface="Times New Roman"/>
                          <a:ea typeface="Times New Roman"/>
                          <a:cs typeface="Times New Roman"/>
                        </a:rPr>
                        <a:t>EN_DEP</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0.0031***</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0.0018***</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0.0006</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0.0024***</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0.0007</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0.0008***</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5"/>
                  </a:ext>
                </a:extLst>
              </a:tr>
              <a:tr h="519825">
                <a:tc>
                  <a:txBody>
                    <a:bodyPr/>
                    <a:lstStyle/>
                    <a:p>
                      <a:pPr indent="0">
                        <a:lnSpc>
                          <a:spcPct val="100000"/>
                        </a:lnSpc>
                        <a:spcAft>
                          <a:spcPts val="0"/>
                        </a:spcAft>
                      </a:pPr>
                      <a:r>
                        <a:rPr lang="en-GB" sz="2000" dirty="0">
                          <a:solidFill>
                            <a:srgbClr val="000000"/>
                          </a:solidFill>
                          <a:effectLst/>
                          <a:latin typeface="Times New Roman"/>
                          <a:ea typeface="Times New Roman"/>
                          <a:cs typeface="Times New Roman"/>
                        </a:rPr>
                        <a:t>NUKE</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-0.0009</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-0.0011</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-0.0016</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0.0018</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-0.0033</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0.0009</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6"/>
                  </a:ext>
                </a:extLst>
              </a:tr>
              <a:tr h="519825">
                <a:tc>
                  <a:txBody>
                    <a:bodyPr/>
                    <a:lstStyle/>
                    <a:p>
                      <a:pPr indent="0">
                        <a:lnSpc>
                          <a:spcPct val="100000"/>
                        </a:lnSpc>
                        <a:spcAft>
                          <a:spcPts val="0"/>
                        </a:spcAft>
                      </a:pPr>
                      <a:r>
                        <a:rPr lang="it-IT" sz="2000" dirty="0" err="1">
                          <a:solidFill>
                            <a:srgbClr val="000000"/>
                          </a:solidFill>
                          <a:effectLst/>
                          <a:latin typeface="Times New Roman"/>
                          <a:ea typeface="Times New Roman"/>
                          <a:cs typeface="Times New Roman"/>
                        </a:rPr>
                        <a:t>N</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760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760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760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760</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760</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760</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7"/>
                  </a:ext>
                </a:extLst>
              </a:tr>
            </a:tbl>
          </a:graphicData>
        </a:graphic>
      </p:graphicFrame>
    </p:spTree>
    <p:extLst>
      <p:ext uri="{BB962C8B-B14F-4D97-AF65-F5344CB8AC3E}">
        <p14:creationId xmlns:p14="http://schemas.microsoft.com/office/powerpoint/2010/main" val="16403279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Robustness</a:t>
            </a:r>
            <a:r>
              <a:rPr lang="it-IT" dirty="0"/>
              <a:t> - </a:t>
            </a:r>
            <a:r>
              <a:rPr lang="it-IT" dirty="0" err="1"/>
              <a:t>different</a:t>
            </a:r>
            <a:r>
              <a:rPr lang="it-IT" dirty="0"/>
              <a:t> Policy </a:t>
            </a:r>
            <a:r>
              <a:rPr lang="it-IT" dirty="0" err="1"/>
              <a:t>indicators</a:t>
            </a:r>
            <a:r>
              <a:rPr lang="it-IT" dirty="0"/>
              <a:t> (</a:t>
            </a:r>
            <a:r>
              <a:rPr lang="it-IT" dirty="0" err="1"/>
              <a:t>Column</a:t>
            </a:r>
            <a:r>
              <a:rPr lang="it-IT" dirty="0"/>
              <a:t> 1-3)</a:t>
            </a:r>
          </a:p>
        </p:txBody>
      </p:sp>
      <p:sp>
        <p:nvSpPr>
          <p:cNvPr id="3" name="Segnaposto contenuto 2"/>
          <p:cNvSpPr>
            <a:spLocks noGrp="1"/>
          </p:cNvSpPr>
          <p:nvPr>
            <p:ph idx="1"/>
          </p:nvPr>
        </p:nvSpPr>
        <p:spPr/>
        <p:txBody>
          <a:bodyPr>
            <a:normAutofit/>
          </a:bodyPr>
          <a:lstStyle/>
          <a:p>
            <a:r>
              <a:rPr lang="en-GB" sz="2800" dirty="0"/>
              <a:t>The results are qualitatively unchanged for all of the variables.</a:t>
            </a:r>
          </a:p>
          <a:p>
            <a:r>
              <a:rPr lang="en-GB" sz="2800" dirty="0"/>
              <a:t>The size of the estimated effects is unchanged for PMR and slightly reduced for INEQ.</a:t>
            </a:r>
          </a:p>
          <a:p>
            <a:r>
              <a:rPr lang="en-GB" sz="2800" dirty="0"/>
              <a:t> In turn, the effects of </a:t>
            </a:r>
            <a:r>
              <a:rPr lang="en-GB" sz="2800" dirty="0" err="1"/>
              <a:t>GDP_pc</a:t>
            </a:r>
            <a:r>
              <a:rPr lang="en-GB" sz="2800" dirty="0"/>
              <a:t> and CORR decrease by more than half compared to the baseline specification. </a:t>
            </a:r>
          </a:p>
          <a:p>
            <a:r>
              <a:rPr lang="en-GB" sz="2800" dirty="0"/>
              <a:t>The largest differences are observed </a:t>
            </a:r>
            <a:r>
              <a:rPr lang="it-IT" sz="2800" dirty="0"/>
              <a:t>for </a:t>
            </a:r>
            <a:r>
              <a:rPr lang="it-IT" sz="2800" dirty="0" err="1"/>
              <a:t>REP_div</a:t>
            </a:r>
            <a:r>
              <a:rPr lang="it-IT" sz="2800" dirty="0"/>
              <a:t>. </a:t>
            </a:r>
            <a:r>
              <a:rPr lang="en-GB" sz="2800" dirty="0"/>
              <a:t>All of the effects are substantially reduced to the point of becoming insignificant.</a:t>
            </a:r>
            <a:endParaRPr lang="it-IT" sz="2800" dirty="0"/>
          </a:p>
        </p:txBody>
      </p:sp>
    </p:spTree>
    <p:extLst>
      <p:ext uri="{BB962C8B-B14F-4D97-AF65-F5344CB8AC3E}">
        <p14:creationId xmlns:p14="http://schemas.microsoft.com/office/powerpoint/2010/main" val="3142770814"/>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Robustness</a:t>
            </a:r>
            <a:r>
              <a:rPr lang="it-IT" dirty="0"/>
              <a:t> - </a:t>
            </a:r>
            <a:r>
              <a:rPr lang="it-IT" dirty="0" err="1"/>
              <a:t>different</a:t>
            </a:r>
            <a:r>
              <a:rPr lang="it-IT" dirty="0"/>
              <a:t> Policy </a:t>
            </a:r>
            <a:r>
              <a:rPr lang="it-IT" dirty="0" err="1"/>
              <a:t>indicators</a:t>
            </a:r>
            <a:r>
              <a:rPr lang="it-IT" dirty="0"/>
              <a:t> (</a:t>
            </a:r>
            <a:r>
              <a:rPr lang="it-IT" dirty="0" err="1"/>
              <a:t>Column</a:t>
            </a:r>
            <a:r>
              <a:rPr lang="it-IT" dirty="0"/>
              <a:t> 4-6)</a:t>
            </a:r>
          </a:p>
        </p:txBody>
      </p:sp>
      <p:sp>
        <p:nvSpPr>
          <p:cNvPr id="3" name="Segnaposto contenuto 2"/>
          <p:cNvSpPr>
            <a:spLocks noGrp="1"/>
          </p:cNvSpPr>
          <p:nvPr>
            <p:ph idx="1"/>
          </p:nvPr>
        </p:nvSpPr>
        <p:spPr/>
        <p:txBody>
          <a:bodyPr>
            <a:normAutofit/>
          </a:bodyPr>
          <a:lstStyle/>
          <a:p>
            <a:r>
              <a:rPr lang="en-GB" sz="2800" dirty="0"/>
              <a:t>The effect of PMR is stronger on price-based policies than on other </a:t>
            </a:r>
            <a:r>
              <a:rPr lang="en-GB" sz="2800" dirty="0" err="1"/>
              <a:t>REPs.</a:t>
            </a:r>
            <a:r>
              <a:rPr lang="en-GB" sz="2800" dirty="0"/>
              <a:t> Because price-based policies have a strong effect on renewable energy innovations (</a:t>
            </a:r>
            <a:r>
              <a:rPr lang="en-GB" sz="2800" dirty="0" err="1"/>
              <a:t>Johnstone</a:t>
            </a:r>
            <a:r>
              <a:rPr lang="en-GB" sz="2800" dirty="0"/>
              <a:t> et al. 2010, Fisher and Newell 2008), this result lends support to the idea that the incumbents’ opposition to REPs is linked to technological competition.</a:t>
            </a:r>
          </a:p>
          <a:p>
            <a:r>
              <a:rPr lang="en-GB" sz="2800" dirty="0"/>
              <a:t> Negative effect of liberalisation on public R&amp;D expenditures (e.g., </a:t>
            </a:r>
            <a:r>
              <a:rPr lang="en-GB" sz="2800" dirty="0" err="1"/>
              <a:t>Jamasb</a:t>
            </a:r>
            <a:r>
              <a:rPr lang="en-GB" sz="2800" dirty="0"/>
              <a:t> and Pollitt, 2008)</a:t>
            </a:r>
            <a:r>
              <a:rPr lang="it-IT" sz="2800" dirty="0"/>
              <a:t> </a:t>
            </a:r>
          </a:p>
        </p:txBody>
      </p:sp>
    </p:spTree>
    <p:extLst>
      <p:ext uri="{BB962C8B-B14F-4D97-AF65-F5344CB8AC3E}">
        <p14:creationId xmlns:p14="http://schemas.microsoft.com/office/powerpoint/2010/main" val="3512193279"/>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graphicFrame>
        <p:nvGraphicFramePr>
          <p:cNvPr id="2" name="Tabella 1"/>
          <p:cNvGraphicFramePr>
            <a:graphicFrameLocks noGrp="1"/>
          </p:cNvGraphicFramePr>
          <p:nvPr>
            <p:extLst>
              <p:ext uri="{D42A27DB-BD31-4B8C-83A1-F6EECF244321}">
                <p14:modId xmlns:p14="http://schemas.microsoft.com/office/powerpoint/2010/main" val="3295770868"/>
              </p:ext>
            </p:extLst>
          </p:nvPr>
        </p:nvGraphicFramePr>
        <p:xfrm>
          <a:off x="90715" y="113400"/>
          <a:ext cx="8969653" cy="6645369"/>
        </p:xfrm>
        <a:graphic>
          <a:graphicData uri="http://schemas.openxmlformats.org/drawingml/2006/table">
            <a:tbl>
              <a:tblPr firstRow="1" bandRow="1">
                <a:tableStyleId>{5C22544A-7EE6-4342-B048-85BDC9FD1C3A}</a:tableStyleId>
              </a:tblPr>
              <a:tblGrid>
                <a:gridCol w="1281379">
                  <a:extLst>
                    <a:ext uri="{9D8B030D-6E8A-4147-A177-3AD203B41FA5}">
                      <a16:colId xmlns:a16="http://schemas.microsoft.com/office/drawing/2014/main" val="20000"/>
                    </a:ext>
                  </a:extLst>
                </a:gridCol>
                <a:gridCol w="1281379">
                  <a:extLst>
                    <a:ext uri="{9D8B030D-6E8A-4147-A177-3AD203B41FA5}">
                      <a16:colId xmlns:a16="http://schemas.microsoft.com/office/drawing/2014/main" val="20001"/>
                    </a:ext>
                  </a:extLst>
                </a:gridCol>
                <a:gridCol w="1281379">
                  <a:extLst>
                    <a:ext uri="{9D8B030D-6E8A-4147-A177-3AD203B41FA5}">
                      <a16:colId xmlns:a16="http://schemas.microsoft.com/office/drawing/2014/main" val="20002"/>
                    </a:ext>
                  </a:extLst>
                </a:gridCol>
                <a:gridCol w="1281379">
                  <a:extLst>
                    <a:ext uri="{9D8B030D-6E8A-4147-A177-3AD203B41FA5}">
                      <a16:colId xmlns:a16="http://schemas.microsoft.com/office/drawing/2014/main" val="20003"/>
                    </a:ext>
                  </a:extLst>
                </a:gridCol>
                <a:gridCol w="1281379">
                  <a:extLst>
                    <a:ext uri="{9D8B030D-6E8A-4147-A177-3AD203B41FA5}">
                      <a16:colId xmlns:a16="http://schemas.microsoft.com/office/drawing/2014/main" val="20004"/>
                    </a:ext>
                  </a:extLst>
                </a:gridCol>
                <a:gridCol w="1281379">
                  <a:extLst>
                    <a:ext uri="{9D8B030D-6E8A-4147-A177-3AD203B41FA5}">
                      <a16:colId xmlns:a16="http://schemas.microsoft.com/office/drawing/2014/main" val="20005"/>
                    </a:ext>
                  </a:extLst>
                </a:gridCol>
                <a:gridCol w="1281379">
                  <a:extLst>
                    <a:ext uri="{9D8B030D-6E8A-4147-A177-3AD203B41FA5}">
                      <a16:colId xmlns:a16="http://schemas.microsoft.com/office/drawing/2014/main" val="20006"/>
                    </a:ext>
                  </a:extLst>
                </a:gridCol>
              </a:tblGrid>
              <a:tr h="1111773">
                <a:tc>
                  <a:txBody>
                    <a:bodyPr/>
                    <a:lstStyle/>
                    <a:p>
                      <a:pPr indent="0">
                        <a:lnSpc>
                          <a:spcPct val="100000"/>
                        </a:lnSpc>
                        <a:spcAft>
                          <a:spcPts val="0"/>
                        </a:spcAft>
                      </a:pPr>
                      <a:r>
                        <a:rPr lang="it-IT" sz="2000" b="1" dirty="0" err="1">
                          <a:solidFill>
                            <a:srgbClr val="000000"/>
                          </a:solidFill>
                          <a:effectLst/>
                          <a:latin typeface="Times New Roman"/>
                          <a:ea typeface="Times New Roman"/>
                          <a:cs typeface="Times New Roman"/>
                        </a:rPr>
                        <a:t>Dependent</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err="1">
                          <a:solidFill>
                            <a:srgbClr val="000000"/>
                          </a:solidFill>
                          <a:effectLst/>
                          <a:latin typeface="Times New Roman"/>
                          <a:ea typeface="Times New Roman"/>
                          <a:cs typeface="Times New Roman"/>
                        </a:rPr>
                        <a:t>REP_fact</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err="1">
                          <a:solidFill>
                            <a:srgbClr val="000000"/>
                          </a:solidFill>
                          <a:effectLst/>
                          <a:latin typeface="Times New Roman"/>
                          <a:ea typeface="Times New Roman"/>
                          <a:cs typeface="Times New Roman"/>
                        </a:rPr>
                        <a:t>REP_poly</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err="1">
                          <a:solidFill>
                            <a:srgbClr val="000000"/>
                          </a:solidFill>
                          <a:effectLst/>
                          <a:latin typeface="Times New Roman"/>
                          <a:ea typeface="Times New Roman"/>
                          <a:cs typeface="Times New Roman"/>
                        </a:rPr>
                        <a:t>REP_div</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err="1">
                          <a:solidFill>
                            <a:srgbClr val="000000"/>
                          </a:solidFill>
                          <a:effectLst/>
                          <a:latin typeface="Times New Roman"/>
                          <a:ea typeface="Times New Roman"/>
                          <a:cs typeface="Times New Roman"/>
                        </a:rPr>
                        <a:t>REP_price</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err="1">
                          <a:solidFill>
                            <a:srgbClr val="000000"/>
                          </a:solidFill>
                          <a:effectLst/>
                          <a:latin typeface="Times New Roman"/>
                          <a:ea typeface="Times New Roman"/>
                          <a:cs typeface="Times New Roman"/>
                        </a:rPr>
                        <a:t>REP_quan</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b="1" dirty="0" err="1">
                          <a:solidFill>
                            <a:srgbClr val="000000"/>
                          </a:solidFill>
                          <a:effectLst/>
                          <a:latin typeface="Times New Roman"/>
                          <a:ea typeface="Times New Roman"/>
                          <a:cs typeface="Times New Roman"/>
                        </a:rPr>
                        <a:t>REP_inno</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0"/>
                  </a:ext>
                </a:extLst>
              </a:tr>
              <a:tr h="614844">
                <a:tc>
                  <a:txBody>
                    <a:bodyPr/>
                    <a:lstStyle/>
                    <a:p>
                      <a:pPr indent="0">
                        <a:lnSpc>
                          <a:spcPct val="100000"/>
                        </a:lnSpc>
                        <a:spcAft>
                          <a:spcPts val="0"/>
                        </a:spcAft>
                      </a:pPr>
                      <a:r>
                        <a:rPr lang="en-GB" sz="2000" dirty="0" err="1">
                          <a:effectLst/>
                          <a:latin typeface="Times New Roman"/>
                          <a:ea typeface="Calibri"/>
                          <a:cs typeface="Times New Roman"/>
                        </a:rPr>
                        <a:t>PMR</a:t>
                      </a:r>
                      <a:r>
                        <a:rPr lang="en-GB" sz="2000" i="1" baseline="-25000" dirty="0" err="1">
                          <a:effectLst/>
                          <a:latin typeface="Times New Roman"/>
                          <a:ea typeface="Calibri"/>
                          <a:cs typeface="Times New Roman"/>
                        </a:rPr>
                        <a:t>elec</a:t>
                      </a:r>
                      <a:r>
                        <a:rPr lang="en-GB" sz="2000" i="1" baseline="-25000" dirty="0">
                          <a:effectLst/>
                          <a:latin typeface="Times New Roman"/>
                          <a:ea typeface="Calibri"/>
                          <a:cs typeface="Times New Roman"/>
                        </a:rPr>
                        <a:t> entry</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-0.3245***</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-0.2480**</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-0.4012***</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-0.8993***</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-0.3460**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-0.6253***</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1"/>
                  </a:ext>
                </a:extLst>
              </a:tr>
              <a:tr h="614844">
                <a:tc>
                  <a:txBody>
                    <a:bodyPr/>
                    <a:lstStyle/>
                    <a:p>
                      <a:pPr indent="0">
                        <a:lnSpc>
                          <a:spcPct val="100000"/>
                        </a:lnSpc>
                        <a:spcAft>
                          <a:spcPts val="0"/>
                        </a:spcAft>
                      </a:pPr>
                      <a:r>
                        <a:rPr lang="en-GB" sz="2000" dirty="0" err="1">
                          <a:effectLst/>
                          <a:latin typeface="Times New Roman"/>
                          <a:ea typeface="Calibri"/>
                          <a:cs typeface="Times New Roman"/>
                        </a:rPr>
                        <a:t>PRM</a:t>
                      </a:r>
                      <a:r>
                        <a:rPr lang="en-GB" sz="2000" i="1" baseline="-25000" dirty="0" err="1">
                          <a:effectLst/>
                          <a:latin typeface="Times New Roman"/>
                          <a:ea typeface="Calibri"/>
                          <a:cs typeface="Times New Roman"/>
                        </a:rPr>
                        <a:t>elec</a:t>
                      </a:r>
                      <a:r>
                        <a:rPr lang="en-GB" sz="2000" i="1" baseline="-25000" dirty="0">
                          <a:effectLst/>
                          <a:latin typeface="Times New Roman"/>
                          <a:ea typeface="Calibri"/>
                          <a:cs typeface="Times New Roman"/>
                        </a:rPr>
                        <a:t> public own </a:t>
                      </a:r>
                      <a:r>
                        <a:rPr lang="it-IT" sz="2000" baseline="-25000" dirty="0">
                          <a:solidFill>
                            <a:srgbClr val="000000"/>
                          </a:solidFill>
                          <a:effectLst/>
                          <a:latin typeface="Times New Roman"/>
                          <a:ea typeface="Times New Roman"/>
                          <a:cs typeface="Times New Roman"/>
                        </a:rPr>
                        <a:t>-1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0.4958***</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0.6956***</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0.6116***</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0.4051*</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0.7297***</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0.4220**</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2"/>
                  </a:ext>
                </a:extLst>
              </a:tr>
              <a:tr h="614844">
                <a:tc>
                  <a:txBody>
                    <a:bodyPr/>
                    <a:lstStyle/>
                    <a:p>
                      <a:pPr indent="0">
                        <a:lnSpc>
                          <a:spcPct val="100000"/>
                        </a:lnSpc>
                        <a:spcAft>
                          <a:spcPts val="0"/>
                        </a:spcAft>
                      </a:pPr>
                      <a:r>
                        <a:rPr lang="en-GB" sz="2000" dirty="0" err="1">
                          <a:effectLst/>
                          <a:latin typeface="Times New Roman"/>
                          <a:ea typeface="Calibri"/>
                          <a:cs typeface="Times New Roman"/>
                        </a:rPr>
                        <a:t>PMR</a:t>
                      </a:r>
                      <a:r>
                        <a:rPr lang="en-GB" sz="2000" i="1" baseline="-25000" dirty="0" err="1">
                          <a:effectLst/>
                          <a:latin typeface="Times New Roman"/>
                          <a:ea typeface="Calibri"/>
                          <a:cs typeface="Times New Roman"/>
                        </a:rPr>
                        <a:t>elec</a:t>
                      </a:r>
                      <a:r>
                        <a:rPr lang="en-GB" sz="2000" i="1" baseline="-25000" dirty="0">
                          <a:effectLst/>
                          <a:latin typeface="Times New Roman"/>
                          <a:ea typeface="Calibri"/>
                          <a:cs typeface="Times New Roman"/>
                        </a:rPr>
                        <a:t> vertical </a:t>
                      </a:r>
                      <a:r>
                        <a:rPr lang="en-GB" sz="2000" i="1" baseline="-25000" dirty="0" err="1">
                          <a:effectLst/>
                          <a:latin typeface="Times New Roman"/>
                          <a:ea typeface="Calibri"/>
                          <a:cs typeface="Times New Roman"/>
                        </a:rPr>
                        <a:t>int</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-0.1624</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-0.3172**</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-0.0274</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0.4867**</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-0.5359***</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0.3901**</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3"/>
                  </a:ext>
                </a:extLst>
              </a:tr>
              <a:tr h="614844">
                <a:tc>
                  <a:txBody>
                    <a:bodyPr/>
                    <a:lstStyle/>
                    <a:p>
                      <a:pPr indent="0">
                        <a:lnSpc>
                          <a:spcPct val="100000"/>
                        </a:lnSpc>
                        <a:spcAft>
                          <a:spcPts val="0"/>
                        </a:spcAft>
                      </a:pPr>
                      <a:r>
                        <a:rPr lang="en-GB" sz="2000" dirty="0" err="1">
                          <a:effectLst/>
                          <a:latin typeface="Times New Roman"/>
                          <a:ea typeface="Calibri"/>
                          <a:cs typeface="Times New Roman"/>
                        </a:rPr>
                        <a:t>GDP_pc</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0.1196***</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0.0706***</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0.0410***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0.0249**</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0.0197</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-0.012</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4"/>
                  </a:ext>
                </a:extLst>
              </a:tr>
              <a:tr h="614844">
                <a:tc>
                  <a:txBody>
                    <a:bodyPr/>
                    <a:lstStyle/>
                    <a:p>
                      <a:pPr indent="0">
                        <a:lnSpc>
                          <a:spcPct val="100000"/>
                        </a:lnSpc>
                        <a:spcAft>
                          <a:spcPts val="0"/>
                        </a:spcAft>
                      </a:pPr>
                      <a:r>
                        <a:rPr lang="en-GB" sz="2000" dirty="0">
                          <a:effectLst/>
                          <a:latin typeface="Times New Roman"/>
                          <a:ea typeface="Calibri"/>
                          <a:cs typeface="Times New Roman"/>
                        </a:rPr>
                        <a:t>INEQ</a:t>
                      </a:r>
                      <a:r>
                        <a:rPr lang="en-GB" sz="2000" dirty="0">
                          <a:solidFill>
                            <a:srgbClr val="000000"/>
                          </a:solidFill>
                          <a:effectLst/>
                          <a:latin typeface="Times New Roman"/>
                          <a:ea typeface="Times New Roman"/>
                          <a:cs typeface="Times New Roman"/>
                        </a:rPr>
                        <a:t> </a:t>
                      </a:r>
                      <a:r>
                        <a:rPr lang="it-IT" sz="2000" baseline="-25000" dirty="0">
                          <a:solidFill>
                            <a:srgbClr val="000000"/>
                          </a:solidFill>
                          <a:effectLst/>
                          <a:latin typeface="Times New Roman"/>
                          <a:ea typeface="Times New Roman"/>
                          <a:cs typeface="Times New Roman"/>
                        </a:rPr>
                        <a:t>-1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-0.0411***</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-0.0281*</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-0.0024</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-0.0262</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-0.0674***</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0.0083</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5"/>
                  </a:ext>
                </a:extLst>
              </a:tr>
              <a:tr h="614844">
                <a:tc>
                  <a:txBody>
                    <a:bodyPr/>
                    <a:lstStyle/>
                    <a:p>
                      <a:pPr indent="0">
                        <a:lnSpc>
                          <a:spcPct val="100000"/>
                        </a:lnSpc>
                        <a:spcAft>
                          <a:spcPts val="0"/>
                        </a:spcAft>
                      </a:pPr>
                      <a:r>
                        <a:rPr lang="en-GB" sz="2000" dirty="0">
                          <a:solidFill>
                            <a:srgbClr val="000000"/>
                          </a:solidFill>
                          <a:effectLst/>
                          <a:latin typeface="Times New Roman"/>
                          <a:ea typeface="Times New Roman"/>
                          <a:cs typeface="Times New Roman"/>
                        </a:rPr>
                        <a:t>CORR </a:t>
                      </a:r>
                      <a:r>
                        <a:rPr lang="it-IT" sz="2000" baseline="-25000" dirty="0">
                          <a:solidFill>
                            <a:srgbClr val="000000"/>
                          </a:solidFill>
                          <a:effectLst/>
                          <a:latin typeface="Times New Roman"/>
                          <a:ea typeface="Times New Roman"/>
                          <a:cs typeface="Times New Roman"/>
                        </a:rPr>
                        <a:t>-1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0.1309***</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0.0913***</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0.0634**</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0.0342</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0.1205***</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0.0735*</a:t>
                      </a:r>
                      <a:endParaRPr lang="it-IT" sz="200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6"/>
                  </a:ext>
                </a:extLst>
              </a:tr>
              <a:tr h="614844">
                <a:tc>
                  <a:txBody>
                    <a:bodyPr/>
                    <a:lstStyle/>
                    <a:p>
                      <a:pPr indent="0">
                        <a:lnSpc>
                          <a:spcPct val="100000"/>
                        </a:lnSpc>
                        <a:spcAft>
                          <a:spcPts val="0"/>
                        </a:spcAft>
                      </a:pPr>
                      <a:r>
                        <a:rPr lang="en-GB" sz="2000" dirty="0">
                          <a:solidFill>
                            <a:srgbClr val="000000"/>
                          </a:solidFill>
                          <a:effectLst/>
                          <a:latin typeface="Times New Roman"/>
                          <a:ea typeface="Times New Roman"/>
                          <a:cs typeface="Times New Roman"/>
                        </a:rPr>
                        <a:t>EN_DEP</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0.0058***</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0.0052***</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0.0044***</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0.0064***</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0.0045***</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0.0053***</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7"/>
                  </a:ext>
                </a:extLst>
              </a:tr>
              <a:tr h="614844">
                <a:tc>
                  <a:txBody>
                    <a:bodyPr/>
                    <a:lstStyle/>
                    <a:p>
                      <a:pPr indent="0">
                        <a:lnSpc>
                          <a:spcPct val="100000"/>
                        </a:lnSpc>
                        <a:spcAft>
                          <a:spcPts val="0"/>
                        </a:spcAft>
                      </a:pPr>
                      <a:r>
                        <a:rPr lang="en-GB" sz="2000" dirty="0">
                          <a:solidFill>
                            <a:srgbClr val="000000"/>
                          </a:solidFill>
                          <a:effectLst/>
                          <a:latin typeface="Times New Roman"/>
                          <a:ea typeface="Times New Roman"/>
                          <a:cs typeface="Times New Roman"/>
                        </a:rPr>
                        <a:t>NUKE</a:t>
                      </a:r>
                      <a:r>
                        <a:rPr lang="it-IT" sz="2000" baseline="-25000" dirty="0">
                          <a:solidFill>
                            <a:srgbClr val="000000"/>
                          </a:solidFill>
                          <a:effectLst/>
                          <a:latin typeface="Times New Roman"/>
                          <a:ea typeface="Times New Roman"/>
                          <a:cs typeface="Times New Roman"/>
                        </a:rPr>
                        <a:t> -1</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0.0036</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0.0048</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0.0045</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0.0078</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0.0034</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0.0068</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8"/>
                  </a:ext>
                </a:extLst>
              </a:tr>
              <a:tr h="614844">
                <a:tc>
                  <a:txBody>
                    <a:bodyPr/>
                    <a:lstStyle/>
                    <a:p>
                      <a:pPr indent="0">
                        <a:lnSpc>
                          <a:spcPct val="100000"/>
                        </a:lnSpc>
                        <a:spcAft>
                          <a:spcPts val="0"/>
                        </a:spcAft>
                      </a:pPr>
                      <a:r>
                        <a:rPr lang="it-IT" sz="2000" dirty="0" err="1">
                          <a:solidFill>
                            <a:srgbClr val="000000"/>
                          </a:solidFill>
                          <a:effectLst/>
                          <a:latin typeface="Times New Roman"/>
                          <a:ea typeface="Times New Roman"/>
                          <a:cs typeface="Times New Roman"/>
                        </a:rPr>
                        <a:t>N</a:t>
                      </a:r>
                      <a:endParaRPr lang="it-IT" sz="2000" dirty="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760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760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760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760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a:solidFill>
                            <a:srgbClr val="000000"/>
                          </a:solidFill>
                          <a:effectLst/>
                          <a:latin typeface="Times New Roman"/>
                          <a:ea typeface="Times New Roman"/>
                          <a:cs typeface="Times New Roman"/>
                        </a:rPr>
                        <a:t>760</a:t>
                      </a:r>
                      <a:endParaRPr lang="it-IT" sz="2000">
                        <a:effectLst/>
                        <a:latin typeface="Calibri"/>
                        <a:ea typeface="ＭＳ 明朝"/>
                        <a:cs typeface="Times New Roman"/>
                      </a:endParaRPr>
                    </a:p>
                  </a:txBody>
                  <a:tcPr marL="44450" marR="44450" marT="0" marB="0" anchor="ctr"/>
                </a:tc>
                <a:tc>
                  <a:txBody>
                    <a:bodyPr/>
                    <a:lstStyle/>
                    <a:p>
                      <a:pPr indent="0">
                        <a:lnSpc>
                          <a:spcPct val="100000"/>
                        </a:lnSpc>
                        <a:spcAft>
                          <a:spcPts val="0"/>
                        </a:spcAft>
                      </a:pPr>
                      <a:r>
                        <a:rPr lang="it-IT" sz="2000" dirty="0">
                          <a:solidFill>
                            <a:srgbClr val="000000"/>
                          </a:solidFill>
                          <a:effectLst/>
                          <a:latin typeface="Times New Roman"/>
                          <a:ea typeface="Times New Roman"/>
                          <a:cs typeface="Times New Roman"/>
                        </a:rPr>
                        <a:t>760</a:t>
                      </a:r>
                      <a:endParaRPr lang="it-IT" sz="2000" dirty="0">
                        <a:effectLst/>
                        <a:latin typeface="Calibri"/>
                        <a:ea typeface="ＭＳ 明朝"/>
                        <a:cs typeface="Times New Roman"/>
                      </a:endParaRPr>
                    </a:p>
                  </a:txBody>
                  <a:tcPr marL="44450" marR="44450" marT="0" marB="0" anchor="ctr"/>
                </a:tc>
                <a:extLst>
                  <a:ext uri="{0D108BD9-81ED-4DB2-BD59-A6C34878D82A}">
                    <a16:rowId xmlns:a16="http://schemas.microsoft.com/office/drawing/2014/main" val="10009"/>
                  </a:ext>
                </a:extLst>
              </a:tr>
            </a:tbl>
          </a:graphicData>
        </a:graphic>
      </p:graphicFrame>
    </p:spTree>
    <p:extLst>
      <p:ext uri="{BB962C8B-B14F-4D97-AF65-F5344CB8AC3E}">
        <p14:creationId xmlns:p14="http://schemas.microsoft.com/office/powerpoint/2010/main" val="1232861605"/>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en-GB" dirty="0"/>
              <a:t>Various Features of the Liberalisation Process</a:t>
            </a:r>
            <a:r>
              <a:rPr lang="it-IT" dirty="0"/>
              <a:t> </a:t>
            </a:r>
          </a:p>
        </p:txBody>
      </p:sp>
      <p:sp>
        <p:nvSpPr>
          <p:cNvPr id="3" name="Segnaposto contenuto 2"/>
          <p:cNvSpPr>
            <a:spLocks noGrp="1"/>
          </p:cNvSpPr>
          <p:nvPr>
            <p:ph idx="1"/>
          </p:nvPr>
        </p:nvSpPr>
        <p:spPr>
          <a:xfrm>
            <a:off x="457200" y="1712373"/>
            <a:ext cx="7730018" cy="4932997"/>
          </a:xfrm>
        </p:spPr>
        <p:txBody>
          <a:bodyPr>
            <a:noAutofit/>
          </a:bodyPr>
          <a:lstStyle/>
          <a:p>
            <a:r>
              <a:rPr lang="en-GB" sz="2800" dirty="0"/>
              <a:t>The positive and significant effect of lowering entry barriers is offset by a negative and significant effect of privatisation</a:t>
            </a:r>
            <a:endParaRPr lang="it-IT" sz="2800" dirty="0"/>
          </a:p>
          <a:p>
            <a:r>
              <a:rPr lang="en-GB" sz="2800" dirty="0"/>
              <a:t>The effect of unbundling tends to be negative and significant</a:t>
            </a:r>
          </a:p>
          <a:p>
            <a:r>
              <a:rPr lang="en-GB" sz="2800" dirty="0" err="1"/>
              <a:t>PMR_ent</a:t>
            </a:r>
            <a:r>
              <a:rPr lang="en-GB" sz="2800" dirty="0"/>
              <a:t> has a considerably stronger effect on </a:t>
            </a:r>
            <a:r>
              <a:rPr lang="en-GB" sz="2800" dirty="0" err="1"/>
              <a:t>REP_price</a:t>
            </a:r>
            <a:r>
              <a:rPr lang="en-GB" sz="2800" dirty="0"/>
              <a:t> and </a:t>
            </a:r>
            <a:r>
              <a:rPr lang="en-GB" sz="2800" dirty="0" err="1"/>
              <a:t>REP_inno</a:t>
            </a:r>
            <a:r>
              <a:rPr lang="it-IT" sz="2800" dirty="0"/>
              <a:t> </a:t>
            </a:r>
            <a:endParaRPr lang="en-GB" sz="2800" dirty="0"/>
          </a:p>
          <a:p>
            <a:r>
              <a:rPr lang="en-GB" sz="2800" dirty="0"/>
              <a:t>if Canada had the same level of entry regulation as Sweden, it would have climbed 12 positions in the </a:t>
            </a:r>
            <a:r>
              <a:rPr lang="en-GB" sz="2800" dirty="0" err="1"/>
              <a:t>REP_fact’s</a:t>
            </a:r>
            <a:r>
              <a:rPr lang="en-GB" sz="2800" dirty="0"/>
              <a:t> ranking, reaching a level similar to that of Germany</a:t>
            </a:r>
            <a:r>
              <a:rPr lang="it-IT" sz="2800" dirty="0"/>
              <a:t> </a:t>
            </a:r>
            <a:r>
              <a:rPr lang="en-GB" sz="2800" dirty="0"/>
              <a:t> </a:t>
            </a:r>
            <a:endParaRPr lang="it-IT" sz="2800" dirty="0"/>
          </a:p>
        </p:txBody>
      </p:sp>
    </p:spTree>
    <p:extLst>
      <p:ext uri="{BB962C8B-B14F-4D97-AF65-F5344CB8AC3E}">
        <p14:creationId xmlns:p14="http://schemas.microsoft.com/office/powerpoint/2010/main" val="11388255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Scope of the Work</a:t>
            </a:r>
          </a:p>
        </p:txBody>
      </p:sp>
      <p:sp>
        <p:nvSpPr>
          <p:cNvPr id="3" name="Segnaposto contenuto 2"/>
          <p:cNvSpPr>
            <a:spLocks noGrp="1"/>
          </p:cNvSpPr>
          <p:nvPr>
            <p:ph idx="1"/>
          </p:nvPr>
        </p:nvSpPr>
        <p:spPr>
          <a:xfrm>
            <a:off x="238132" y="1600199"/>
            <a:ext cx="8062482" cy="4943109"/>
          </a:xfrm>
        </p:spPr>
        <p:txBody>
          <a:bodyPr>
            <a:noAutofit/>
          </a:bodyPr>
          <a:lstStyle/>
          <a:p>
            <a:r>
              <a:rPr lang="en-GB" sz="2800" dirty="0"/>
              <a:t>A few papers have empirically investigated the determinants of REPs, by focusing on the adoption of a specific REP (Lyon and Yin 2010 for RE certificates, Jenner et al. 2012 for feed-in tariffs and RE certificates)</a:t>
            </a:r>
          </a:p>
          <a:p>
            <a:r>
              <a:rPr lang="en-GB" sz="2800" dirty="0"/>
              <a:t>Less attention paid to the overall policy commitment. </a:t>
            </a:r>
          </a:p>
          <a:p>
            <a:r>
              <a:rPr lang="en-GB" sz="2800" dirty="0"/>
              <a:t>Recent research has shown that an appropriate policy mix combines policies to reduce pollution with policies for learning and innovation</a:t>
            </a:r>
            <a:endParaRPr lang="it-IT" sz="2800" dirty="0"/>
          </a:p>
        </p:txBody>
      </p:sp>
    </p:spTree>
    <p:extLst>
      <p:ext uri="{BB962C8B-B14F-4D97-AF65-F5344CB8AC3E}">
        <p14:creationId xmlns:p14="http://schemas.microsoft.com/office/powerpoint/2010/main" val="598113101"/>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149896"/>
            <a:ext cx="7620000" cy="1143000"/>
          </a:xfrm>
        </p:spPr>
        <p:txBody>
          <a:bodyPr/>
          <a:lstStyle/>
          <a:p>
            <a:r>
              <a:rPr lang="it-IT" dirty="0" err="1"/>
              <a:t>Conclusions</a:t>
            </a:r>
            <a:endParaRPr lang="it-IT" dirty="0"/>
          </a:p>
        </p:txBody>
      </p:sp>
      <p:sp>
        <p:nvSpPr>
          <p:cNvPr id="3" name="Segnaposto contenuto 2"/>
          <p:cNvSpPr>
            <a:spLocks noGrp="1"/>
          </p:cNvSpPr>
          <p:nvPr>
            <p:ph idx="1"/>
          </p:nvPr>
        </p:nvSpPr>
        <p:spPr>
          <a:xfrm>
            <a:off x="328849" y="1292896"/>
            <a:ext cx="8017124" cy="5397836"/>
          </a:xfrm>
        </p:spPr>
        <p:txBody>
          <a:bodyPr>
            <a:noAutofit/>
          </a:bodyPr>
          <a:lstStyle/>
          <a:p>
            <a:r>
              <a:rPr lang="en-GB" sz="2800" dirty="0"/>
              <a:t>Our main result is that energy market liberalisation has a positive and perhaps unintended impact on REPs</a:t>
            </a:r>
            <a:r>
              <a:rPr lang="it-IT" sz="2800" dirty="0"/>
              <a:t> </a:t>
            </a:r>
          </a:p>
          <a:p>
            <a:r>
              <a:rPr lang="en-GB" sz="2800" dirty="0"/>
              <a:t>Our IV strategy highlights a substantial downward bias in the OLS estimate of this effect</a:t>
            </a:r>
            <a:r>
              <a:rPr lang="it-IT" sz="2800" dirty="0"/>
              <a:t> </a:t>
            </a:r>
          </a:p>
          <a:p>
            <a:r>
              <a:rPr lang="en-GB" sz="2800" dirty="0"/>
              <a:t>The effect of PMR is the second largest after that of </a:t>
            </a:r>
            <a:r>
              <a:rPr lang="en-GB" sz="2800" dirty="0" err="1"/>
              <a:t>GDP_pc</a:t>
            </a:r>
            <a:endParaRPr lang="en-GB" sz="2800" dirty="0"/>
          </a:p>
          <a:p>
            <a:r>
              <a:rPr lang="it-IT" sz="2800" dirty="0"/>
              <a:t> </a:t>
            </a:r>
            <a:r>
              <a:rPr lang="en-GB" sz="2800" dirty="0"/>
              <a:t>A</a:t>
            </a:r>
            <a:r>
              <a:rPr lang="en-GB" sz="2800"/>
              <a:t> </a:t>
            </a:r>
            <a:r>
              <a:rPr lang="en-GB" sz="2800" dirty="0"/>
              <a:t>reduction in the monopolistic power of state-owned utilities has a positive effect on REPs when various types of actors are ensured access to the grid instead of it being provided to only a few large private firms</a:t>
            </a:r>
            <a:r>
              <a:rPr lang="it-IT" sz="2800" dirty="0"/>
              <a:t> </a:t>
            </a:r>
          </a:p>
          <a:p>
            <a:endParaRPr lang="it-IT" sz="2800" dirty="0"/>
          </a:p>
        </p:txBody>
      </p:sp>
    </p:spTree>
    <p:extLst>
      <p:ext uri="{BB962C8B-B14F-4D97-AF65-F5344CB8AC3E}">
        <p14:creationId xmlns:p14="http://schemas.microsoft.com/office/powerpoint/2010/main" val="326962448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Determinants</a:t>
            </a:r>
            <a:r>
              <a:rPr lang="it-IT" dirty="0"/>
              <a:t> – </a:t>
            </a:r>
            <a:r>
              <a:rPr lang="it-IT" dirty="0" err="1"/>
              <a:t>lobbies</a:t>
            </a:r>
            <a:endParaRPr lang="it-IT" dirty="0"/>
          </a:p>
        </p:txBody>
      </p:sp>
      <p:sp>
        <p:nvSpPr>
          <p:cNvPr id="3" name="Segnaposto contenuto 2"/>
          <p:cNvSpPr>
            <a:spLocks noGrp="1"/>
          </p:cNvSpPr>
          <p:nvPr>
            <p:ph idx="1"/>
          </p:nvPr>
        </p:nvSpPr>
        <p:spPr>
          <a:xfrm>
            <a:off x="136076" y="1328034"/>
            <a:ext cx="8289274" cy="4920428"/>
          </a:xfrm>
        </p:spPr>
        <p:txBody>
          <a:bodyPr>
            <a:noAutofit/>
          </a:bodyPr>
          <a:lstStyle/>
          <a:p>
            <a:r>
              <a:rPr lang="en-US" sz="2800" dirty="0"/>
              <a:t>The mainstream literature builds on the Grossman and </a:t>
            </a:r>
            <a:r>
              <a:rPr lang="en-US" sz="2800" dirty="0" err="1"/>
              <a:t>Helpman</a:t>
            </a:r>
            <a:r>
              <a:rPr lang="en-US" sz="2800" dirty="0"/>
              <a:t> model (1994), where multiple lobbies attempt to capture sector-specific policies by offering perspective bribes to politicians (</a:t>
            </a:r>
            <a:r>
              <a:rPr lang="en-US" sz="2800" dirty="0" err="1"/>
              <a:t>Fredriksson</a:t>
            </a:r>
            <a:r>
              <a:rPr lang="en-US" sz="2800" dirty="0"/>
              <a:t> 1997). </a:t>
            </a:r>
          </a:p>
          <a:p>
            <a:r>
              <a:rPr lang="en-US" sz="2800" dirty="0"/>
              <a:t>The incumbents in the energy sector prefer less stringent policies and do the best they can to reduce policy stringency, while environmentalists support the approval of ambitious policies. </a:t>
            </a:r>
            <a:r>
              <a:rPr lang="en-US" sz="2800" b="1" dirty="0"/>
              <a:t>The basic model’s prediction is that the extent to which the chosen level of environmental tax differs from the optimal Pigouvian tax depends on the lobbies’ capacity to influence the policy. </a:t>
            </a:r>
            <a:endParaRPr lang="it-IT" sz="2800" b="1" dirty="0"/>
          </a:p>
        </p:txBody>
      </p:sp>
    </p:spTree>
    <p:extLst>
      <p:ext uri="{BB962C8B-B14F-4D97-AF65-F5344CB8AC3E}">
        <p14:creationId xmlns:p14="http://schemas.microsoft.com/office/powerpoint/2010/main" val="85592633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Determinants</a:t>
            </a:r>
            <a:r>
              <a:rPr lang="it-IT" dirty="0"/>
              <a:t> – </a:t>
            </a:r>
            <a:r>
              <a:rPr lang="it-IT" dirty="0" err="1"/>
              <a:t>lobbies</a:t>
            </a:r>
            <a:endParaRPr lang="it-IT" dirty="0"/>
          </a:p>
        </p:txBody>
      </p:sp>
      <p:sp>
        <p:nvSpPr>
          <p:cNvPr id="3" name="Segnaposto contenuto 2"/>
          <p:cNvSpPr>
            <a:spLocks noGrp="1"/>
          </p:cNvSpPr>
          <p:nvPr>
            <p:ph idx="1"/>
          </p:nvPr>
        </p:nvSpPr>
        <p:spPr>
          <a:xfrm>
            <a:off x="79377" y="1600200"/>
            <a:ext cx="8209898" cy="4800600"/>
          </a:xfrm>
        </p:spPr>
        <p:txBody>
          <a:bodyPr>
            <a:noAutofit/>
          </a:bodyPr>
          <a:lstStyle/>
          <a:p>
            <a:r>
              <a:rPr lang="en-US" sz="2800" dirty="0"/>
              <a:t>The relative value assigned by politicians to the brown lobby bribe has been typically interpreted as dependent on the </a:t>
            </a:r>
            <a:r>
              <a:rPr lang="en-US" sz="2800" b="1" dirty="0"/>
              <a:t>level of corruption, </a:t>
            </a:r>
            <a:r>
              <a:rPr lang="en-US" sz="2800" dirty="0"/>
              <a:t>and the negative impact of corruption on environmental policy has been confirmed by substantial empirical research (</a:t>
            </a:r>
            <a:r>
              <a:rPr lang="en-US" sz="2800" dirty="0" err="1"/>
              <a:t>Fredriksson</a:t>
            </a:r>
            <a:r>
              <a:rPr lang="en-US" sz="2800" dirty="0"/>
              <a:t> and </a:t>
            </a:r>
            <a:r>
              <a:rPr lang="en-US" sz="2800" dirty="0" err="1"/>
              <a:t>Svensson</a:t>
            </a:r>
            <a:r>
              <a:rPr lang="en-US" sz="2800" dirty="0"/>
              <a:t> (2003) and </a:t>
            </a:r>
            <a:r>
              <a:rPr lang="en-US" sz="2800" dirty="0" err="1"/>
              <a:t>Fredriksson</a:t>
            </a:r>
            <a:r>
              <a:rPr lang="en-US" sz="2800" dirty="0"/>
              <a:t> (1997) ). </a:t>
            </a:r>
          </a:p>
          <a:p>
            <a:r>
              <a:rPr lang="en-US" sz="2800" dirty="0"/>
              <a:t>Case study evidence shows that the existing incumbents tend to oppose approval of ambitious renewable energy policies (e.g. </a:t>
            </a:r>
            <a:r>
              <a:rPr lang="en-US" sz="2800" dirty="0" err="1"/>
              <a:t>Neuhoff</a:t>
            </a:r>
            <a:r>
              <a:rPr lang="en-US" sz="2800" dirty="0"/>
              <a:t> 2005, </a:t>
            </a:r>
            <a:r>
              <a:rPr lang="en-US" sz="2800" dirty="0" err="1"/>
              <a:t>Jacobsson</a:t>
            </a:r>
            <a:r>
              <a:rPr lang="en-US" sz="2800" dirty="0"/>
              <a:t> and </a:t>
            </a:r>
            <a:r>
              <a:rPr lang="en-US" sz="2800" dirty="0" err="1"/>
              <a:t>Bergek</a:t>
            </a:r>
            <a:r>
              <a:rPr lang="en-US" sz="2800" dirty="0"/>
              <a:t> 2004, Nilsson et al. 2004)</a:t>
            </a:r>
            <a:r>
              <a:rPr lang="it-IT" sz="2800" dirty="0"/>
              <a:t> </a:t>
            </a:r>
          </a:p>
        </p:txBody>
      </p:sp>
    </p:spTree>
    <p:extLst>
      <p:ext uri="{BB962C8B-B14F-4D97-AF65-F5344CB8AC3E}">
        <p14:creationId xmlns:p14="http://schemas.microsoft.com/office/powerpoint/2010/main" val="137110895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306170" y="1542270"/>
            <a:ext cx="8017124" cy="5125781"/>
          </a:xfrm>
        </p:spPr>
        <p:txBody>
          <a:bodyPr>
            <a:noAutofit/>
          </a:bodyPr>
          <a:lstStyle/>
          <a:p>
            <a:r>
              <a:rPr lang="en-US" sz="2800" dirty="0"/>
              <a:t>Since REP mainly entails subsidies and incentives, the opposition of existing lobbies is, in this case, </a:t>
            </a:r>
            <a:r>
              <a:rPr lang="en-US" sz="2800" b="1" dirty="0"/>
              <a:t>related to technological comparative advantages rather than to the costs of complying with regulations. </a:t>
            </a:r>
          </a:p>
          <a:p>
            <a:r>
              <a:rPr lang="en-US" sz="2800" dirty="0"/>
              <a:t>In fact, whereas the production of energy from renewable sources is decentralized in small-medium sized units, the competences of the existing incumbents are tied to large scale plants using coal, nuclear or gas as primary energy inputs. </a:t>
            </a:r>
          </a:p>
        </p:txBody>
      </p:sp>
      <p:sp>
        <p:nvSpPr>
          <p:cNvPr id="5" name="Titolo 1"/>
          <p:cNvSpPr>
            <a:spLocks noGrp="1"/>
          </p:cNvSpPr>
          <p:nvPr>
            <p:ph type="title"/>
          </p:nvPr>
        </p:nvSpPr>
        <p:spPr>
          <a:xfrm>
            <a:off x="457200" y="274638"/>
            <a:ext cx="7620000" cy="1143000"/>
          </a:xfrm>
        </p:spPr>
        <p:txBody>
          <a:bodyPr/>
          <a:lstStyle/>
          <a:p>
            <a:r>
              <a:rPr lang="it-IT" dirty="0" err="1"/>
              <a:t>Determinants</a:t>
            </a:r>
            <a:r>
              <a:rPr lang="it-IT" dirty="0"/>
              <a:t> – </a:t>
            </a:r>
            <a:r>
              <a:rPr lang="it-IT" dirty="0" err="1"/>
              <a:t>lobbies</a:t>
            </a:r>
            <a:endParaRPr lang="it-IT" dirty="0"/>
          </a:p>
        </p:txBody>
      </p:sp>
    </p:spTree>
    <p:extLst>
      <p:ext uri="{BB962C8B-B14F-4D97-AF65-F5344CB8AC3E}">
        <p14:creationId xmlns:p14="http://schemas.microsoft.com/office/powerpoint/2010/main" val="259809824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err="1"/>
              <a:t>Determinants</a:t>
            </a:r>
            <a:r>
              <a:rPr lang="it-IT" dirty="0"/>
              <a:t> – </a:t>
            </a:r>
            <a:r>
              <a:rPr lang="it-IT" dirty="0" err="1"/>
              <a:t>lobbies</a:t>
            </a:r>
            <a:endParaRPr lang="it-IT" dirty="0"/>
          </a:p>
        </p:txBody>
      </p:sp>
      <p:sp>
        <p:nvSpPr>
          <p:cNvPr id="3" name="Segnaposto contenuto 2"/>
          <p:cNvSpPr>
            <a:spLocks noGrp="1"/>
          </p:cNvSpPr>
          <p:nvPr>
            <p:ph idx="1"/>
          </p:nvPr>
        </p:nvSpPr>
        <p:spPr/>
        <p:txBody>
          <a:bodyPr>
            <a:normAutofit/>
          </a:bodyPr>
          <a:lstStyle/>
          <a:p>
            <a:r>
              <a:rPr lang="en-US" sz="2800" dirty="0"/>
              <a:t>Following on this argument, </a:t>
            </a:r>
            <a:r>
              <a:rPr lang="en-US" sz="2800" b="1" dirty="0"/>
              <a:t>the recent liberalization of energy markets should have reduced the incumbents’ opposition, favoring the adoption of ambitious renewable energy policies</a:t>
            </a:r>
            <a:r>
              <a:rPr lang="en-US" sz="2800" dirty="0"/>
              <a:t>. </a:t>
            </a:r>
          </a:p>
          <a:p>
            <a:r>
              <a:rPr lang="en-GB" sz="2800" dirty="0"/>
              <a:t>We use product market regulation, as proxy for incumbents’ lobbying power in the energy sector </a:t>
            </a:r>
          </a:p>
          <a:p>
            <a:r>
              <a:rPr lang="en-GB" sz="2800" dirty="0"/>
              <a:t>We control also for the level of corruption, which is considered here as a proxy of institutional quality</a:t>
            </a:r>
          </a:p>
        </p:txBody>
      </p:sp>
    </p:spTree>
    <p:extLst>
      <p:ext uri="{BB962C8B-B14F-4D97-AF65-F5344CB8AC3E}">
        <p14:creationId xmlns:p14="http://schemas.microsoft.com/office/powerpoint/2010/main" val="371376626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en-CA" dirty="0"/>
              <a:t>Main Mechanisms</a:t>
            </a:r>
          </a:p>
        </p:txBody>
      </p:sp>
      <p:sp>
        <p:nvSpPr>
          <p:cNvPr id="3" name="Segnaposto contenuto 2"/>
          <p:cNvSpPr>
            <a:spLocks noGrp="1"/>
          </p:cNvSpPr>
          <p:nvPr>
            <p:ph idx="1"/>
          </p:nvPr>
        </p:nvSpPr>
        <p:spPr/>
        <p:txBody>
          <a:bodyPr>
            <a:normAutofit fontScale="92500" lnSpcReduction="10000"/>
          </a:bodyPr>
          <a:lstStyle/>
          <a:p>
            <a:r>
              <a:rPr lang="en-GB" sz="3000" b="1" dirty="0"/>
              <a:t>Lowering entry barriers </a:t>
            </a:r>
            <a:r>
              <a:rPr lang="en-GB" sz="3000" dirty="0"/>
              <a:t>should reduce the capacity of utilities to influence energy policies and should favour the emergence of new green actors (which may lobby in favour of the adoption of REPs). </a:t>
            </a:r>
          </a:p>
          <a:p>
            <a:r>
              <a:rPr lang="en-GB" sz="3000" b="1" dirty="0"/>
              <a:t>State-owned monopoly </a:t>
            </a:r>
            <a:r>
              <a:rPr lang="en-GB" sz="3000" dirty="0"/>
              <a:t>that characterises the energy sector before liberalisation should be willing to internalise the pollution externalities stemming from traditional energy sources. As a result, it should be easier to support REPs in a market with widespread public ownership than in a market dominated by private utilities.</a:t>
            </a:r>
            <a:r>
              <a:rPr lang="it-IT" sz="3000" dirty="0"/>
              <a:t> </a:t>
            </a:r>
          </a:p>
          <a:p>
            <a:endParaRPr lang="it-IT" dirty="0"/>
          </a:p>
        </p:txBody>
      </p:sp>
    </p:spTree>
    <p:extLst>
      <p:ext uri="{BB962C8B-B14F-4D97-AF65-F5344CB8AC3E}">
        <p14:creationId xmlns:p14="http://schemas.microsoft.com/office/powerpoint/2010/main" val="474995896"/>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iacenza">
  <a:themeElements>
    <a:clrScheme name="Adjacency">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fontScheme name="Adjacency">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jacency">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ppt/theme/theme2.xml><?xml version="1.0" encoding="utf-8"?>
<a:theme xmlns:a="http://schemas.openxmlformats.org/drawingml/2006/main" name="Tema di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Tema di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Adiacenza.thmx</Template>
  <TotalTime>989</TotalTime>
  <Words>3126</Words>
  <Application>Microsoft Macintosh PowerPoint</Application>
  <PresentationFormat>Presentazione su schermo (4:3)</PresentationFormat>
  <Paragraphs>441</Paragraphs>
  <Slides>40</Slides>
  <Notes>1</Notes>
  <HiddenSlides>0</HiddenSlides>
  <MMClips>0</MMClips>
  <ScaleCrop>false</ScaleCrop>
  <HeadingPairs>
    <vt:vector size="6" baseType="variant">
      <vt:variant>
        <vt:lpstr>Caratteri utilizzati</vt:lpstr>
      </vt:variant>
      <vt:variant>
        <vt:i4>6</vt:i4>
      </vt:variant>
      <vt:variant>
        <vt:lpstr>Tema</vt:lpstr>
      </vt:variant>
      <vt:variant>
        <vt:i4>1</vt:i4>
      </vt:variant>
      <vt:variant>
        <vt:lpstr>Titoli diapositive</vt:lpstr>
      </vt:variant>
      <vt:variant>
        <vt:i4>40</vt:i4>
      </vt:variant>
    </vt:vector>
  </HeadingPairs>
  <TitlesOfParts>
    <vt:vector size="47" baseType="lpstr">
      <vt:lpstr>Arial</vt:lpstr>
      <vt:lpstr>Calibri</vt:lpstr>
      <vt:lpstr>Cambria</vt:lpstr>
      <vt:lpstr>Garamond</vt:lpstr>
      <vt:lpstr>Times New Roman</vt:lpstr>
      <vt:lpstr>Wingdings</vt:lpstr>
      <vt:lpstr>Adiacenza</vt:lpstr>
      <vt:lpstr>Energy Market Liberalization and Renewable Energy Policies in OECD Countries</vt:lpstr>
      <vt:lpstr>The Following discussion is based on this paper </vt:lpstr>
      <vt:lpstr>Aim of the Work</vt:lpstr>
      <vt:lpstr>Scope of the Work</vt:lpstr>
      <vt:lpstr>Determinants – lobbies</vt:lpstr>
      <vt:lpstr>Determinants – lobbies</vt:lpstr>
      <vt:lpstr>Determinants – lobbies</vt:lpstr>
      <vt:lpstr>Determinants – lobbies</vt:lpstr>
      <vt:lpstr>Main Mechanisms</vt:lpstr>
      <vt:lpstr>Determinants – Income &amp; Inequality</vt:lpstr>
      <vt:lpstr>Empirical Protocol</vt:lpstr>
      <vt:lpstr>Augmented specification</vt:lpstr>
      <vt:lpstr>Identification Issues</vt:lpstr>
      <vt:lpstr>IV Strategy</vt:lpstr>
      <vt:lpstr>IV Strategy</vt:lpstr>
      <vt:lpstr>IV Strategy</vt:lpstr>
      <vt:lpstr>IV Strategy - Instruments</vt:lpstr>
      <vt:lpstr>REP – Time of adoption</vt:lpstr>
      <vt:lpstr>Presentazione standard di PowerPoint</vt:lpstr>
      <vt:lpstr>Presentazione standard di PowerPoint</vt:lpstr>
      <vt:lpstr>The policy indicator</vt:lpstr>
      <vt:lpstr>REP_fact - Loadings</vt:lpstr>
      <vt:lpstr>Presentazione standard di PowerPoint</vt:lpstr>
      <vt:lpstr>Other Indicators - Polychoric</vt:lpstr>
      <vt:lpstr>Other Indicators – REP_div</vt:lpstr>
      <vt:lpstr>REP_div – example</vt:lpstr>
      <vt:lpstr>Product Market Regulation</vt:lpstr>
      <vt:lpstr>Presentazione standard di PowerPoint</vt:lpstr>
      <vt:lpstr>Presentazione standard di PowerPoint</vt:lpstr>
      <vt:lpstr>Presentazione standard di PowerPoint</vt:lpstr>
      <vt:lpstr>Main Results – Model 1, FE</vt:lpstr>
      <vt:lpstr>Main Results – Model 2, IV</vt:lpstr>
      <vt:lpstr>Main Results – Model 3 &amp; 4, IV</vt:lpstr>
      <vt:lpstr>Quantification - PMR</vt:lpstr>
      <vt:lpstr>Presentazione standard di PowerPoint</vt:lpstr>
      <vt:lpstr>Robustness - different Policy indicators (Column 1-3)</vt:lpstr>
      <vt:lpstr>Robustness - different Policy indicators (Column 4-6)</vt:lpstr>
      <vt:lpstr>Presentazione standard di PowerPoint</vt:lpstr>
      <vt:lpstr>Various Features of the Liberalisation Process </vt:lpstr>
      <vt:lpstr>Conclusions</vt:lpstr>
    </vt:vector>
  </TitlesOfParts>
  <Company>Dipartimento Economia</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Evolution of Renewable Energy Policy in OECD Countries: aggregate indicators and determinants</dc:title>
  <dc:creator>Francesco Nicolli</dc:creator>
  <cp:lastModifiedBy>Francesco Nicolli</cp:lastModifiedBy>
  <cp:revision>141</cp:revision>
  <cp:lastPrinted>2014-04-16T16:05:24Z</cp:lastPrinted>
  <dcterms:created xsi:type="dcterms:W3CDTF">2012-06-23T13:19:16Z</dcterms:created>
  <dcterms:modified xsi:type="dcterms:W3CDTF">2019-12-05T09:01:36Z</dcterms:modified>
</cp:coreProperties>
</file>

<file path=docProps/thumbnail.jpeg>
</file>