
<file path=[Content_Types].xml><?xml version="1.0" encoding="utf-8"?>
<Types xmlns="http://schemas.openxmlformats.org/package/2006/content-types">
  <Default Extension="docx" ContentType="application/vnd.openxmlformats-officedocument.wordprocessingml.document"/>
  <Default Extension="emf" ContentType="image/x-emf"/>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1"/>
  </p:notesMasterIdLst>
  <p:sldIdLst>
    <p:sldId id="256" r:id="rId2"/>
    <p:sldId id="300" r:id="rId3"/>
    <p:sldId id="286" r:id="rId4"/>
    <p:sldId id="287" r:id="rId5"/>
    <p:sldId id="290" r:id="rId6"/>
    <p:sldId id="291" r:id="rId7"/>
    <p:sldId id="292" r:id="rId8"/>
    <p:sldId id="293" r:id="rId9"/>
    <p:sldId id="294" r:id="rId10"/>
    <p:sldId id="295" r:id="rId11"/>
    <p:sldId id="296" r:id="rId12"/>
    <p:sldId id="298" r:id="rId13"/>
    <p:sldId id="288" r:id="rId14"/>
    <p:sldId id="289" r:id="rId15"/>
    <p:sldId id="259" r:id="rId16"/>
    <p:sldId id="260" r:id="rId17"/>
    <p:sldId id="261" r:id="rId18"/>
    <p:sldId id="262" r:id="rId19"/>
    <p:sldId id="263" r:id="rId20"/>
    <p:sldId id="264" r:id="rId21"/>
    <p:sldId id="265" r:id="rId22"/>
    <p:sldId id="266" r:id="rId23"/>
    <p:sldId id="267" r:id="rId24"/>
    <p:sldId id="268" r:id="rId25"/>
    <p:sldId id="269" r:id="rId26"/>
    <p:sldId id="270" r:id="rId27"/>
    <p:sldId id="271" r:id="rId28"/>
    <p:sldId id="272" r:id="rId29"/>
    <p:sldId id="273" r:id="rId30"/>
    <p:sldId id="274" r:id="rId31"/>
    <p:sldId id="275" r:id="rId32"/>
    <p:sldId id="285" r:id="rId33"/>
    <p:sldId id="276" r:id="rId34"/>
    <p:sldId id="277" r:id="rId35"/>
    <p:sldId id="278" r:id="rId36"/>
    <p:sldId id="284" r:id="rId37"/>
    <p:sldId id="279" r:id="rId38"/>
    <p:sldId id="283" r:id="rId39"/>
    <p:sldId id="258" r:id="rId40"/>
  </p:sldIdLst>
  <p:sldSz cx="9144000" cy="6858000" type="screen4x3"/>
  <p:notesSz cx="6858000" cy="9144000"/>
  <p:defaultTex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autoAdjust="0"/>
    <p:restoredTop sz="94648" autoAdjust="0"/>
  </p:normalViewPr>
  <p:slideViewPr>
    <p:cSldViewPr snapToGrid="0" snapToObjects="1">
      <p:cViewPr varScale="1">
        <p:scale>
          <a:sx n="107" d="100"/>
          <a:sy n="107" d="100"/>
        </p:scale>
        <p:origin x="1760" y="160"/>
      </p:cViewPr>
      <p:guideLst>
        <p:guide orient="horz" pos="2160"/>
        <p:guide pos="2880"/>
      </p:guideLst>
    </p:cSldViewPr>
  </p:slideViewPr>
  <p:outlineViewPr>
    <p:cViewPr>
      <p:scale>
        <a:sx n="33" d="100"/>
        <a:sy n="33" d="100"/>
      </p:scale>
      <p:origin x="0" y="12352"/>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9102E21-1A24-6E45-A03B-BC0A304C39CA}" type="datetimeFigureOut">
              <a:rPr lang="it-IT" smtClean="0"/>
              <a:t>05/12/19</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B8D4607-E5BB-FC43-B4CF-B8A54771277E}" type="slidenum">
              <a:rPr lang="it-IT" smtClean="0"/>
              <a:t>‹N›</a:t>
            </a:fld>
            <a:endParaRPr lang="it-IT"/>
          </a:p>
        </p:txBody>
      </p:sp>
    </p:spTree>
    <p:extLst>
      <p:ext uri="{BB962C8B-B14F-4D97-AF65-F5344CB8AC3E}">
        <p14:creationId xmlns:p14="http://schemas.microsoft.com/office/powerpoint/2010/main" val="338681499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E1CAA29D-5CE7-4664-A174-FAACB07917DD}" type="slidenum">
              <a:rPr lang="fr-FR" smtClean="0"/>
              <a:t>20</a:t>
            </a:fld>
            <a:endParaRPr lang="fr-FR"/>
          </a:p>
        </p:txBody>
      </p:sp>
    </p:spTree>
    <p:extLst>
      <p:ext uri="{BB962C8B-B14F-4D97-AF65-F5344CB8AC3E}">
        <p14:creationId xmlns:p14="http://schemas.microsoft.com/office/powerpoint/2010/main" val="36529117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a:t>Fare clic per modificare stile</a:t>
            </a:r>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p>
        </p:txBody>
      </p:sp>
      <p:sp>
        <p:nvSpPr>
          <p:cNvPr id="4" name="Segnaposto data 3"/>
          <p:cNvSpPr>
            <a:spLocks noGrp="1"/>
          </p:cNvSpPr>
          <p:nvPr>
            <p:ph type="dt" sz="half" idx="10"/>
          </p:nvPr>
        </p:nvSpPr>
        <p:spPr/>
        <p:txBody>
          <a:bodyPr/>
          <a:lstStyle/>
          <a:p>
            <a:fld id="{336940F8-2769-B84E-8FD7-7B2A9F25E95D}" type="datetimeFigureOut">
              <a:rPr lang="it-IT" smtClean="0"/>
              <a:t>05/12/19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C963FB99-34A7-9B49-95B0-6DC90B033A63}" type="slidenum">
              <a:rPr lang="it-IT" smtClean="0"/>
              <a:t>‹N›</a:t>
            </a:fld>
            <a:endParaRPr lang="it-IT"/>
          </a:p>
        </p:txBody>
      </p:sp>
    </p:spTree>
    <p:extLst>
      <p:ext uri="{BB962C8B-B14F-4D97-AF65-F5344CB8AC3E}">
        <p14:creationId xmlns:p14="http://schemas.microsoft.com/office/powerpoint/2010/main" val="22620579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stile</a:t>
            </a:r>
          </a:p>
        </p:txBody>
      </p:sp>
      <p:sp>
        <p:nvSpPr>
          <p:cNvPr id="3" name="Segnaposto testo verticale 2"/>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336940F8-2769-B84E-8FD7-7B2A9F25E95D}" type="datetimeFigureOut">
              <a:rPr lang="it-IT" smtClean="0"/>
              <a:t>05/12/19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C963FB99-34A7-9B49-95B0-6DC90B033A63}" type="slidenum">
              <a:rPr lang="it-IT" smtClean="0"/>
              <a:t>‹N›</a:t>
            </a:fld>
            <a:endParaRPr lang="it-IT"/>
          </a:p>
        </p:txBody>
      </p:sp>
    </p:spTree>
    <p:extLst>
      <p:ext uri="{BB962C8B-B14F-4D97-AF65-F5344CB8AC3E}">
        <p14:creationId xmlns:p14="http://schemas.microsoft.com/office/powerpoint/2010/main" val="11836381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a:t>Fare clic per modificare stile</a:t>
            </a:r>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336940F8-2769-B84E-8FD7-7B2A9F25E95D}" type="datetimeFigureOut">
              <a:rPr lang="it-IT" smtClean="0"/>
              <a:t>05/12/19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C963FB99-34A7-9B49-95B0-6DC90B033A63}" type="slidenum">
              <a:rPr lang="it-IT" smtClean="0"/>
              <a:t>‹N›</a:t>
            </a:fld>
            <a:endParaRPr lang="it-IT"/>
          </a:p>
        </p:txBody>
      </p:sp>
    </p:spTree>
    <p:extLst>
      <p:ext uri="{BB962C8B-B14F-4D97-AF65-F5344CB8AC3E}">
        <p14:creationId xmlns:p14="http://schemas.microsoft.com/office/powerpoint/2010/main" val="33375062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stile</a:t>
            </a:r>
          </a:p>
        </p:txBody>
      </p:sp>
      <p:sp>
        <p:nvSpPr>
          <p:cNvPr id="3" name="Segnaposto contenuto 2"/>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336940F8-2769-B84E-8FD7-7B2A9F25E95D}" type="datetimeFigureOut">
              <a:rPr lang="it-IT" smtClean="0"/>
              <a:t>05/12/19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C963FB99-34A7-9B49-95B0-6DC90B033A63}" type="slidenum">
              <a:rPr lang="it-IT" smtClean="0"/>
              <a:t>‹N›</a:t>
            </a:fld>
            <a:endParaRPr lang="it-IT"/>
          </a:p>
        </p:txBody>
      </p:sp>
    </p:spTree>
    <p:extLst>
      <p:ext uri="{BB962C8B-B14F-4D97-AF65-F5344CB8AC3E}">
        <p14:creationId xmlns:p14="http://schemas.microsoft.com/office/powerpoint/2010/main" val="1168830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a:t>Fare clic per modificare stile</a:t>
            </a:r>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Segnaposto data 3"/>
          <p:cNvSpPr>
            <a:spLocks noGrp="1"/>
          </p:cNvSpPr>
          <p:nvPr>
            <p:ph type="dt" sz="half" idx="10"/>
          </p:nvPr>
        </p:nvSpPr>
        <p:spPr/>
        <p:txBody>
          <a:bodyPr/>
          <a:lstStyle/>
          <a:p>
            <a:fld id="{336940F8-2769-B84E-8FD7-7B2A9F25E95D}" type="datetimeFigureOut">
              <a:rPr lang="it-IT" smtClean="0"/>
              <a:t>05/12/19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C963FB99-34A7-9B49-95B0-6DC90B033A63}" type="slidenum">
              <a:rPr lang="it-IT" smtClean="0"/>
              <a:t>‹N›</a:t>
            </a:fld>
            <a:endParaRPr lang="it-IT"/>
          </a:p>
        </p:txBody>
      </p:sp>
    </p:spTree>
    <p:extLst>
      <p:ext uri="{BB962C8B-B14F-4D97-AF65-F5344CB8AC3E}">
        <p14:creationId xmlns:p14="http://schemas.microsoft.com/office/powerpoint/2010/main" val="41936582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stile</a:t>
            </a:r>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p:cNvSpPr>
            <a:spLocks noGrp="1"/>
          </p:cNvSpPr>
          <p:nvPr>
            <p:ph type="dt" sz="half" idx="10"/>
          </p:nvPr>
        </p:nvSpPr>
        <p:spPr/>
        <p:txBody>
          <a:bodyPr/>
          <a:lstStyle/>
          <a:p>
            <a:fld id="{336940F8-2769-B84E-8FD7-7B2A9F25E95D}" type="datetimeFigureOut">
              <a:rPr lang="it-IT" smtClean="0"/>
              <a:t>05/12/19</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C963FB99-34A7-9B49-95B0-6DC90B033A63}" type="slidenum">
              <a:rPr lang="it-IT" smtClean="0"/>
              <a:t>‹N›</a:t>
            </a:fld>
            <a:endParaRPr lang="it-IT"/>
          </a:p>
        </p:txBody>
      </p:sp>
    </p:spTree>
    <p:extLst>
      <p:ext uri="{BB962C8B-B14F-4D97-AF65-F5344CB8AC3E}">
        <p14:creationId xmlns:p14="http://schemas.microsoft.com/office/powerpoint/2010/main" val="41092282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a:t>Fare clic per modificare stile</a:t>
            </a:r>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p:cNvSpPr>
            <a:spLocks noGrp="1"/>
          </p:cNvSpPr>
          <p:nvPr>
            <p:ph type="dt" sz="half" idx="10"/>
          </p:nvPr>
        </p:nvSpPr>
        <p:spPr/>
        <p:txBody>
          <a:bodyPr/>
          <a:lstStyle/>
          <a:p>
            <a:fld id="{336940F8-2769-B84E-8FD7-7B2A9F25E95D}" type="datetimeFigureOut">
              <a:rPr lang="it-IT" smtClean="0"/>
              <a:t>05/12/19</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C963FB99-34A7-9B49-95B0-6DC90B033A63}" type="slidenum">
              <a:rPr lang="it-IT" smtClean="0"/>
              <a:t>‹N›</a:t>
            </a:fld>
            <a:endParaRPr lang="it-IT"/>
          </a:p>
        </p:txBody>
      </p:sp>
    </p:spTree>
    <p:extLst>
      <p:ext uri="{BB962C8B-B14F-4D97-AF65-F5344CB8AC3E}">
        <p14:creationId xmlns:p14="http://schemas.microsoft.com/office/powerpoint/2010/main" val="24278106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stile</a:t>
            </a:r>
          </a:p>
        </p:txBody>
      </p:sp>
      <p:sp>
        <p:nvSpPr>
          <p:cNvPr id="3" name="Segnaposto data 2"/>
          <p:cNvSpPr>
            <a:spLocks noGrp="1"/>
          </p:cNvSpPr>
          <p:nvPr>
            <p:ph type="dt" sz="half" idx="10"/>
          </p:nvPr>
        </p:nvSpPr>
        <p:spPr/>
        <p:txBody>
          <a:bodyPr/>
          <a:lstStyle/>
          <a:p>
            <a:fld id="{336940F8-2769-B84E-8FD7-7B2A9F25E95D}" type="datetimeFigureOut">
              <a:rPr lang="it-IT" smtClean="0"/>
              <a:t>05/12/19</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C963FB99-34A7-9B49-95B0-6DC90B033A63}" type="slidenum">
              <a:rPr lang="it-IT" smtClean="0"/>
              <a:t>‹N›</a:t>
            </a:fld>
            <a:endParaRPr lang="it-IT"/>
          </a:p>
        </p:txBody>
      </p:sp>
    </p:spTree>
    <p:extLst>
      <p:ext uri="{BB962C8B-B14F-4D97-AF65-F5344CB8AC3E}">
        <p14:creationId xmlns:p14="http://schemas.microsoft.com/office/powerpoint/2010/main" val="8930789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336940F8-2769-B84E-8FD7-7B2A9F25E95D}" type="datetimeFigureOut">
              <a:rPr lang="it-IT" smtClean="0"/>
              <a:t>05/12/19</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C963FB99-34A7-9B49-95B0-6DC90B033A63}" type="slidenum">
              <a:rPr lang="it-IT" smtClean="0"/>
              <a:t>‹N›</a:t>
            </a:fld>
            <a:endParaRPr lang="it-IT"/>
          </a:p>
        </p:txBody>
      </p:sp>
    </p:spTree>
    <p:extLst>
      <p:ext uri="{BB962C8B-B14F-4D97-AF65-F5344CB8AC3E}">
        <p14:creationId xmlns:p14="http://schemas.microsoft.com/office/powerpoint/2010/main" val="3083778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a:t>Fare clic per modificare stile</a:t>
            </a:r>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Segnaposto data 4"/>
          <p:cNvSpPr>
            <a:spLocks noGrp="1"/>
          </p:cNvSpPr>
          <p:nvPr>
            <p:ph type="dt" sz="half" idx="10"/>
          </p:nvPr>
        </p:nvSpPr>
        <p:spPr/>
        <p:txBody>
          <a:bodyPr/>
          <a:lstStyle/>
          <a:p>
            <a:fld id="{336940F8-2769-B84E-8FD7-7B2A9F25E95D}" type="datetimeFigureOut">
              <a:rPr lang="it-IT" smtClean="0"/>
              <a:t>05/12/19</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C963FB99-34A7-9B49-95B0-6DC90B033A63}" type="slidenum">
              <a:rPr lang="it-IT" smtClean="0"/>
              <a:t>‹N›</a:t>
            </a:fld>
            <a:endParaRPr lang="it-IT"/>
          </a:p>
        </p:txBody>
      </p:sp>
    </p:spTree>
    <p:extLst>
      <p:ext uri="{BB962C8B-B14F-4D97-AF65-F5344CB8AC3E}">
        <p14:creationId xmlns:p14="http://schemas.microsoft.com/office/powerpoint/2010/main" val="31323703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a:t>Fare clic per modificare stile</a:t>
            </a:r>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Segnaposto data 4"/>
          <p:cNvSpPr>
            <a:spLocks noGrp="1"/>
          </p:cNvSpPr>
          <p:nvPr>
            <p:ph type="dt" sz="half" idx="10"/>
          </p:nvPr>
        </p:nvSpPr>
        <p:spPr/>
        <p:txBody>
          <a:bodyPr/>
          <a:lstStyle/>
          <a:p>
            <a:fld id="{336940F8-2769-B84E-8FD7-7B2A9F25E95D}" type="datetimeFigureOut">
              <a:rPr lang="it-IT" smtClean="0"/>
              <a:t>05/12/19</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C963FB99-34A7-9B49-95B0-6DC90B033A63}" type="slidenum">
              <a:rPr lang="it-IT" smtClean="0"/>
              <a:t>‹N›</a:t>
            </a:fld>
            <a:endParaRPr lang="it-IT"/>
          </a:p>
        </p:txBody>
      </p:sp>
    </p:spTree>
    <p:extLst>
      <p:ext uri="{BB962C8B-B14F-4D97-AF65-F5344CB8AC3E}">
        <p14:creationId xmlns:p14="http://schemas.microsoft.com/office/powerpoint/2010/main" val="515166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stretch>
            <a:fillRect/>
          </a:stretch>
        </a:blipFill>
        <a:effectLst/>
      </p:bgPr>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a:t>Fare clic per modificare stile</a:t>
            </a:r>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36940F8-2769-B84E-8FD7-7B2A9F25E95D}" type="datetimeFigureOut">
              <a:rPr lang="it-IT" smtClean="0"/>
              <a:t>05/12/19</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63FB99-34A7-9B49-95B0-6DC90B033A63}" type="slidenum">
              <a:rPr lang="it-IT" smtClean="0"/>
              <a:t>‹N›</a:t>
            </a:fld>
            <a:endParaRPr lang="it-IT"/>
          </a:p>
        </p:txBody>
      </p:sp>
    </p:spTree>
    <p:extLst>
      <p:ext uri="{BB962C8B-B14F-4D97-AF65-F5344CB8AC3E}">
        <p14:creationId xmlns:p14="http://schemas.microsoft.com/office/powerpoint/2010/main" val="24451364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package" Target="../embeddings/Documento_di_Microsoft_Word.docx"/><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6.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CasellaDiTesto 1"/>
          <p:cNvSpPr txBox="1"/>
          <p:nvPr/>
        </p:nvSpPr>
        <p:spPr>
          <a:xfrm>
            <a:off x="3832125" y="326792"/>
            <a:ext cx="5027808" cy="369332"/>
          </a:xfrm>
          <a:prstGeom prst="rect">
            <a:avLst/>
          </a:prstGeom>
          <a:noFill/>
        </p:spPr>
        <p:txBody>
          <a:bodyPr wrap="square" rtlCol="0">
            <a:spAutoFit/>
          </a:bodyPr>
          <a:lstStyle/>
          <a:p>
            <a:r>
              <a:rPr lang="it-IT" dirty="0"/>
              <a:t>Francesco Nicolli| </a:t>
            </a:r>
            <a:r>
              <a:rPr lang="it-IT" dirty="0" err="1"/>
              <a:t>francesco.nicolli@unife.it</a:t>
            </a:r>
            <a:endParaRPr lang="it-IT" dirty="0"/>
          </a:p>
        </p:txBody>
      </p:sp>
      <p:sp>
        <p:nvSpPr>
          <p:cNvPr id="3" name="CasellaDiTesto 2"/>
          <p:cNvSpPr txBox="1"/>
          <p:nvPr/>
        </p:nvSpPr>
        <p:spPr>
          <a:xfrm>
            <a:off x="3832125" y="1136168"/>
            <a:ext cx="5027808" cy="1280607"/>
          </a:xfrm>
          <a:prstGeom prst="rect">
            <a:avLst/>
          </a:prstGeom>
          <a:noFill/>
        </p:spPr>
        <p:txBody>
          <a:bodyPr wrap="square" rtlCol="0">
            <a:spAutoFit/>
          </a:bodyPr>
          <a:lstStyle/>
          <a:p>
            <a:pPr>
              <a:lnSpc>
                <a:spcPct val="70000"/>
              </a:lnSpc>
            </a:pPr>
            <a:r>
              <a:rPr lang="en-GB" sz="3600" b="1" dirty="0"/>
              <a:t>Innovation and MKT Dynamic – Application to Renewables</a:t>
            </a:r>
            <a:endParaRPr lang="it-IT" sz="3600" b="1" dirty="0"/>
          </a:p>
        </p:txBody>
      </p:sp>
    </p:spTree>
    <p:extLst>
      <p:ext uri="{BB962C8B-B14F-4D97-AF65-F5344CB8AC3E}">
        <p14:creationId xmlns:p14="http://schemas.microsoft.com/office/powerpoint/2010/main" val="11469502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a:t>Which</a:t>
            </a:r>
            <a:r>
              <a:rPr lang="it-IT" dirty="0"/>
              <a:t> </a:t>
            </a:r>
            <a:r>
              <a:rPr lang="it-IT" dirty="0" err="1"/>
              <a:t>effect</a:t>
            </a:r>
            <a:r>
              <a:rPr lang="it-IT" dirty="0"/>
              <a:t> </a:t>
            </a:r>
            <a:r>
              <a:rPr lang="it-IT" dirty="0" err="1"/>
              <a:t>Prevail</a:t>
            </a:r>
            <a:endParaRPr lang="it-IT" dirty="0"/>
          </a:p>
        </p:txBody>
      </p:sp>
      <p:sp>
        <p:nvSpPr>
          <p:cNvPr id="3" name="Segnaposto contenuto 2"/>
          <p:cNvSpPr>
            <a:spLocks noGrp="1"/>
          </p:cNvSpPr>
          <p:nvPr>
            <p:ph idx="1"/>
          </p:nvPr>
        </p:nvSpPr>
        <p:spPr>
          <a:xfrm>
            <a:off x="457200" y="1695236"/>
            <a:ext cx="8229600" cy="4430927"/>
          </a:xfrm>
        </p:spPr>
        <p:txBody>
          <a:bodyPr/>
          <a:lstStyle/>
          <a:p>
            <a:r>
              <a:rPr lang="it-IT" dirty="0" err="1"/>
              <a:t>According</a:t>
            </a:r>
            <a:r>
              <a:rPr lang="it-IT" dirty="0"/>
              <a:t> to </a:t>
            </a:r>
            <a:r>
              <a:rPr lang="it-IT" dirty="0" err="1"/>
              <a:t>Aghion</a:t>
            </a:r>
            <a:r>
              <a:rPr lang="it-IT" dirty="0"/>
              <a:t> et al. (2005), </a:t>
            </a:r>
            <a:r>
              <a:rPr lang="it-IT" dirty="0" err="1"/>
              <a:t>which</a:t>
            </a:r>
            <a:r>
              <a:rPr lang="it-IT" dirty="0"/>
              <a:t> of </a:t>
            </a:r>
            <a:r>
              <a:rPr lang="it-IT" dirty="0" err="1"/>
              <a:t>these</a:t>
            </a:r>
            <a:r>
              <a:rPr lang="it-IT" dirty="0"/>
              <a:t> </a:t>
            </a:r>
            <a:r>
              <a:rPr lang="it-IT" dirty="0" err="1"/>
              <a:t>twoeffects</a:t>
            </a:r>
            <a:r>
              <a:rPr lang="it-IT" dirty="0"/>
              <a:t> </a:t>
            </a:r>
            <a:r>
              <a:rPr lang="it-IT" dirty="0" err="1"/>
              <a:t>dominates</a:t>
            </a:r>
            <a:r>
              <a:rPr lang="it-IT" dirty="0"/>
              <a:t> </a:t>
            </a:r>
            <a:r>
              <a:rPr lang="it-IT" dirty="0" err="1"/>
              <a:t>depends</a:t>
            </a:r>
            <a:r>
              <a:rPr lang="it-IT" dirty="0"/>
              <a:t> on the </a:t>
            </a:r>
            <a:r>
              <a:rPr lang="it-IT" dirty="0" err="1"/>
              <a:t>industry</a:t>
            </a:r>
            <a:r>
              <a:rPr lang="it-IT" dirty="0"/>
              <a:t> </a:t>
            </a:r>
            <a:r>
              <a:rPr lang="it-IT" dirty="0" err="1"/>
              <a:t>structure</a:t>
            </a:r>
            <a:r>
              <a:rPr lang="it-IT" dirty="0"/>
              <a:t>— </a:t>
            </a:r>
            <a:r>
              <a:rPr lang="it-IT" dirty="0" err="1"/>
              <a:t>whether</a:t>
            </a:r>
            <a:r>
              <a:rPr lang="it-IT" dirty="0"/>
              <a:t> the </a:t>
            </a:r>
            <a:r>
              <a:rPr lang="it-IT" dirty="0" err="1"/>
              <a:t>industry</a:t>
            </a:r>
            <a:r>
              <a:rPr lang="it-IT" dirty="0"/>
              <a:t> </a:t>
            </a:r>
            <a:r>
              <a:rPr lang="it-IT" dirty="0" err="1"/>
              <a:t>is</a:t>
            </a:r>
            <a:r>
              <a:rPr lang="it-IT" dirty="0"/>
              <a:t> </a:t>
            </a:r>
            <a:r>
              <a:rPr lang="it-IT" dirty="0" err="1"/>
              <a:t>leveled</a:t>
            </a:r>
            <a:r>
              <a:rPr lang="it-IT" dirty="0"/>
              <a:t> (</a:t>
            </a:r>
            <a:r>
              <a:rPr lang="it-IT" dirty="0" err="1"/>
              <a:t>firms</a:t>
            </a:r>
            <a:r>
              <a:rPr lang="it-IT" dirty="0"/>
              <a:t> are </a:t>
            </a:r>
            <a:r>
              <a:rPr lang="it-IT" dirty="0" err="1"/>
              <a:t>neck</a:t>
            </a:r>
            <a:r>
              <a:rPr lang="it-IT" dirty="0"/>
              <a:t>-and-</a:t>
            </a:r>
            <a:r>
              <a:rPr lang="it-IT" dirty="0" err="1"/>
              <a:t>neck</a:t>
            </a:r>
            <a:r>
              <a:rPr lang="it-IT" dirty="0"/>
              <a:t> competitors) or </a:t>
            </a:r>
            <a:r>
              <a:rPr lang="it-IT" dirty="0" err="1"/>
              <a:t>whether</a:t>
            </a:r>
            <a:r>
              <a:rPr lang="it-IT" dirty="0"/>
              <a:t> </a:t>
            </a:r>
            <a:r>
              <a:rPr lang="it-IT" dirty="0" err="1"/>
              <a:t>it</a:t>
            </a:r>
            <a:r>
              <a:rPr lang="it-IT" dirty="0"/>
              <a:t> </a:t>
            </a:r>
            <a:r>
              <a:rPr lang="it-IT" dirty="0" err="1"/>
              <a:t>is</a:t>
            </a:r>
            <a:r>
              <a:rPr lang="it-IT" dirty="0"/>
              <a:t> </a:t>
            </a:r>
            <a:r>
              <a:rPr lang="it-IT" dirty="0" err="1"/>
              <a:t>unleveled</a:t>
            </a:r>
            <a:r>
              <a:rPr lang="it-IT" dirty="0"/>
              <a:t> (the </a:t>
            </a:r>
            <a:r>
              <a:rPr lang="it-IT" dirty="0" err="1"/>
              <a:t>industry</a:t>
            </a:r>
            <a:r>
              <a:rPr lang="it-IT" dirty="0"/>
              <a:t> </a:t>
            </a:r>
            <a:r>
              <a:rPr lang="it-IT" dirty="0" err="1"/>
              <a:t>has</a:t>
            </a:r>
            <a:r>
              <a:rPr lang="it-IT" dirty="0"/>
              <a:t> </a:t>
            </a:r>
            <a:r>
              <a:rPr lang="it-IT" dirty="0" err="1"/>
              <a:t>technological</a:t>
            </a:r>
            <a:r>
              <a:rPr lang="it-IT" dirty="0"/>
              <a:t> </a:t>
            </a:r>
            <a:r>
              <a:rPr lang="it-IT" dirty="0" err="1"/>
              <a:t>leaders</a:t>
            </a:r>
            <a:r>
              <a:rPr lang="it-IT" dirty="0"/>
              <a:t> and </a:t>
            </a:r>
            <a:r>
              <a:rPr lang="it-IT" dirty="0" err="1"/>
              <a:t>laggards</a:t>
            </a:r>
            <a:r>
              <a:rPr lang="it-IT" dirty="0"/>
              <a:t>) and the </a:t>
            </a:r>
            <a:r>
              <a:rPr lang="it-IT" dirty="0" err="1"/>
              <a:t>level</a:t>
            </a:r>
            <a:r>
              <a:rPr lang="it-IT" dirty="0"/>
              <a:t> of </a:t>
            </a:r>
            <a:r>
              <a:rPr lang="it-IT" dirty="0" err="1"/>
              <a:t>compe</a:t>
            </a:r>
            <a:r>
              <a:rPr lang="it-IT" dirty="0"/>
              <a:t>- </a:t>
            </a:r>
            <a:r>
              <a:rPr lang="it-IT" dirty="0" err="1"/>
              <a:t>tition</a:t>
            </a:r>
            <a:r>
              <a:rPr lang="it-IT" dirty="0"/>
              <a:t> in the </a:t>
            </a:r>
            <a:r>
              <a:rPr lang="it-IT" dirty="0" err="1"/>
              <a:t>industry</a:t>
            </a:r>
            <a:r>
              <a:rPr lang="it-IT" dirty="0"/>
              <a:t>.</a:t>
            </a:r>
          </a:p>
        </p:txBody>
      </p:sp>
    </p:spTree>
    <p:extLst>
      <p:ext uri="{BB962C8B-B14F-4D97-AF65-F5344CB8AC3E}">
        <p14:creationId xmlns:p14="http://schemas.microsoft.com/office/powerpoint/2010/main" val="9780888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a:t>Why</a:t>
            </a:r>
            <a:r>
              <a:rPr lang="it-IT" dirty="0"/>
              <a:t>?</a:t>
            </a:r>
          </a:p>
        </p:txBody>
      </p:sp>
      <p:sp>
        <p:nvSpPr>
          <p:cNvPr id="3" name="Segnaposto contenuto 2"/>
          <p:cNvSpPr>
            <a:spLocks noGrp="1"/>
          </p:cNvSpPr>
          <p:nvPr>
            <p:ph idx="1"/>
          </p:nvPr>
        </p:nvSpPr>
        <p:spPr>
          <a:xfrm>
            <a:off x="457200" y="1600200"/>
            <a:ext cx="8229600" cy="4775662"/>
          </a:xfrm>
        </p:spPr>
        <p:txBody>
          <a:bodyPr>
            <a:normAutofit fontScale="92500" lnSpcReduction="10000"/>
          </a:bodyPr>
          <a:lstStyle/>
          <a:p>
            <a:r>
              <a:rPr lang="it-IT" dirty="0" err="1"/>
              <a:t>Their</a:t>
            </a:r>
            <a:r>
              <a:rPr lang="it-IT" dirty="0"/>
              <a:t> model </a:t>
            </a:r>
            <a:r>
              <a:rPr lang="it-IT" dirty="0" err="1"/>
              <a:t>predicts</a:t>
            </a:r>
            <a:r>
              <a:rPr lang="it-IT" dirty="0"/>
              <a:t> </a:t>
            </a:r>
            <a:r>
              <a:rPr lang="it-IT" dirty="0" err="1"/>
              <a:t>that</a:t>
            </a:r>
            <a:r>
              <a:rPr lang="it-IT" dirty="0"/>
              <a:t> the </a:t>
            </a:r>
            <a:r>
              <a:rPr lang="it-IT" dirty="0" err="1"/>
              <a:t>reduction</a:t>
            </a:r>
            <a:r>
              <a:rPr lang="it-IT" dirty="0"/>
              <a:t> of </a:t>
            </a:r>
            <a:r>
              <a:rPr lang="it-IT" dirty="0" err="1"/>
              <a:t>rents</a:t>
            </a:r>
            <a:r>
              <a:rPr lang="it-IT" dirty="0"/>
              <a:t> due to </a:t>
            </a:r>
            <a:r>
              <a:rPr lang="it-IT" dirty="0" err="1"/>
              <a:t>competition</a:t>
            </a:r>
            <a:r>
              <a:rPr lang="it-IT" dirty="0"/>
              <a:t> </a:t>
            </a:r>
            <a:r>
              <a:rPr lang="it-IT" dirty="0" err="1"/>
              <a:t>induces</a:t>
            </a:r>
            <a:r>
              <a:rPr lang="it-IT" dirty="0"/>
              <a:t> the </a:t>
            </a:r>
            <a:r>
              <a:rPr lang="it-IT" dirty="0" err="1"/>
              <a:t>neck</a:t>
            </a:r>
            <a:r>
              <a:rPr lang="it-IT" dirty="0"/>
              <a:t>-and-</a:t>
            </a:r>
            <a:r>
              <a:rPr lang="it-IT" dirty="0" err="1"/>
              <a:t>neck</a:t>
            </a:r>
            <a:r>
              <a:rPr lang="it-IT" dirty="0"/>
              <a:t> competitors to innovate to </a:t>
            </a:r>
            <a:r>
              <a:rPr lang="it-IT" dirty="0" err="1"/>
              <a:t>escape</a:t>
            </a:r>
            <a:r>
              <a:rPr lang="it-IT" dirty="0"/>
              <a:t> </a:t>
            </a:r>
            <a:r>
              <a:rPr lang="it-IT" dirty="0" err="1"/>
              <a:t>competition</a:t>
            </a:r>
            <a:r>
              <a:rPr lang="it-IT" dirty="0"/>
              <a:t>, </a:t>
            </a:r>
            <a:r>
              <a:rPr lang="it-IT" dirty="0" err="1"/>
              <a:t>whereas</a:t>
            </a:r>
            <a:r>
              <a:rPr lang="it-IT" dirty="0"/>
              <a:t> the </a:t>
            </a:r>
            <a:r>
              <a:rPr lang="it-IT" dirty="0" err="1"/>
              <a:t>Schumpeterian</a:t>
            </a:r>
            <a:r>
              <a:rPr lang="it-IT" dirty="0"/>
              <a:t> </a:t>
            </a:r>
            <a:r>
              <a:rPr lang="it-IT" dirty="0" err="1"/>
              <a:t>effect</a:t>
            </a:r>
            <a:r>
              <a:rPr lang="it-IT" dirty="0"/>
              <a:t> </a:t>
            </a:r>
            <a:r>
              <a:rPr lang="it-IT" dirty="0" err="1"/>
              <a:t>decreases</a:t>
            </a:r>
            <a:r>
              <a:rPr lang="it-IT" dirty="0"/>
              <a:t> the </a:t>
            </a:r>
            <a:r>
              <a:rPr lang="it-IT" dirty="0" err="1"/>
              <a:t>innovation</a:t>
            </a:r>
            <a:r>
              <a:rPr lang="it-IT" dirty="0"/>
              <a:t> </a:t>
            </a:r>
            <a:r>
              <a:rPr lang="it-IT" dirty="0" err="1"/>
              <a:t>incentives</a:t>
            </a:r>
            <a:r>
              <a:rPr lang="it-IT" dirty="0"/>
              <a:t> for the </a:t>
            </a:r>
            <a:r>
              <a:rPr lang="it-IT" dirty="0" err="1"/>
              <a:t>laggards</a:t>
            </a:r>
            <a:r>
              <a:rPr lang="it-IT" dirty="0"/>
              <a:t>. </a:t>
            </a:r>
            <a:r>
              <a:rPr lang="it-IT" dirty="0" err="1"/>
              <a:t>If</a:t>
            </a:r>
            <a:r>
              <a:rPr lang="it-IT" dirty="0"/>
              <a:t> the </a:t>
            </a:r>
            <a:r>
              <a:rPr lang="it-IT" dirty="0" err="1"/>
              <a:t>industry</a:t>
            </a:r>
            <a:r>
              <a:rPr lang="it-IT" dirty="0"/>
              <a:t> </a:t>
            </a:r>
            <a:r>
              <a:rPr lang="it-IT" dirty="0" err="1"/>
              <a:t>composition</a:t>
            </a:r>
            <a:r>
              <a:rPr lang="it-IT" dirty="0"/>
              <a:t> </a:t>
            </a:r>
            <a:r>
              <a:rPr lang="it-IT" dirty="0" err="1"/>
              <a:t>is</a:t>
            </a:r>
            <a:r>
              <a:rPr lang="it-IT" dirty="0"/>
              <a:t> </a:t>
            </a:r>
            <a:r>
              <a:rPr lang="it-IT" dirty="0" err="1"/>
              <a:t>such</a:t>
            </a:r>
            <a:r>
              <a:rPr lang="it-IT" dirty="0"/>
              <a:t> </a:t>
            </a:r>
            <a:r>
              <a:rPr lang="it-IT" dirty="0" err="1"/>
              <a:t>that</a:t>
            </a:r>
            <a:r>
              <a:rPr lang="it-IT" dirty="0"/>
              <a:t> </a:t>
            </a:r>
            <a:r>
              <a:rPr lang="it-IT" dirty="0" err="1"/>
              <a:t>it</a:t>
            </a:r>
            <a:r>
              <a:rPr lang="it-IT" dirty="0"/>
              <a:t> </a:t>
            </a:r>
            <a:r>
              <a:rPr lang="it-IT" dirty="0" err="1"/>
              <a:t>is</a:t>
            </a:r>
            <a:r>
              <a:rPr lang="it-IT" dirty="0"/>
              <a:t> </a:t>
            </a:r>
            <a:r>
              <a:rPr lang="it-IT" dirty="0" err="1"/>
              <a:t>characterized</a:t>
            </a:r>
            <a:r>
              <a:rPr lang="it-IT" dirty="0"/>
              <a:t> by a </a:t>
            </a:r>
            <a:r>
              <a:rPr lang="it-IT" dirty="0" err="1"/>
              <a:t>larger</a:t>
            </a:r>
            <a:r>
              <a:rPr lang="it-IT" dirty="0"/>
              <a:t> share of </a:t>
            </a:r>
            <a:r>
              <a:rPr lang="it-IT" dirty="0" err="1"/>
              <a:t>laggards</a:t>
            </a:r>
            <a:r>
              <a:rPr lang="it-IT" dirty="0"/>
              <a:t>, </a:t>
            </a:r>
            <a:r>
              <a:rPr lang="it-IT" dirty="0" err="1"/>
              <a:t>increased</a:t>
            </a:r>
            <a:r>
              <a:rPr lang="it-IT" dirty="0"/>
              <a:t> </a:t>
            </a:r>
            <a:r>
              <a:rPr lang="it-IT" dirty="0" err="1"/>
              <a:t>competition</a:t>
            </a:r>
            <a:r>
              <a:rPr lang="it-IT" dirty="0"/>
              <a:t> </a:t>
            </a:r>
            <a:r>
              <a:rPr lang="it-IT" dirty="0" err="1"/>
              <a:t>would</a:t>
            </a:r>
            <a:r>
              <a:rPr lang="it-IT" dirty="0"/>
              <a:t> </a:t>
            </a:r>
            <a:r>
              <a:rPr lang="it-IT" dirty="0" err="1"/>
              <a:t>decrease</a:t>
            </a:r>
            <a:r>
              <a:rPr lang="it-IT" dirty="0"/>
              <a:t> </a:t>
            </a:r>
            <a:r>
              <a:rPr lang="it-IT" dirty="0" err="1"/>
              <a:t>innovation</a:t>
            </a:r>
            <a:r>
              <a:rPr lang="it-IT" dirty="0"/>
              <a:t> </a:t>
            </a:r>
            <a:r>
              <a:rPr lang="it-IT" dirty="0" err="1"/>
              <a:t>as</a:t>
            </a:r>
            <a:r>
              <a:rPr lang="it-IT" dirty="0"/>
              <a:t> the negative </a:t>
            </a:r>
            <a:r>
              <a:rPr lang="it-IT" dirty="0" err="1"/>
              <a:t>Schumpeterian</a:t>
            </a:r>
            <a:r>
              <a:rPr lang="it-IT" dirty="0"/>
              <a:t> </a:t>
            </a:r>
            <a:r>
              <a:rPr lang="it-IT" dirty="0" err="1"/>
              <a:t>effect</a:t>
            </a:r>
            <a:r>
              <a:rPr lang="it-IT" dirty="0"/>
              <a:t> (the pure </a:t>
            </a:r>
            <a:r>
              <a:rPr lang="it-IT" dirty="0" err="1"/>
              <a:t>competition</a:t>
            </a:r>
            <a:r>
              <a:rPr lang="it-IT" dirty="0"/>
              <a:t> </a:t>
            </a:r>
            <a:r>
              <a:rPr lang="it-IT" dirty="0" err="1"/>
              <a:t>effect</a:t>
            </a:r>
            <a:r>
              <a:rPr lang="it-IT" dirty="0"/>
              <a:t>) </a:t>
            </a:r>
            <a:r>
              <a:rPr lang="it-IT" dirty="0" err="1"/>
              <a:t>would</a:t>
            </a:r>
            <a:r>
              <a:rPr lang="it-IT" dirty="0"/>
              <a:t> dominate the positive </a:t>
            </a:r>
            <a:r>
              <a:rPr lang="it-IT" dirty="0" err="1"/>
              <a:t>escape</a:t>
            </a:r>
            <a:r>
              <a:rPr lang="it-IT" dirty="0"/>
              <a:t> </a:t>
            </a:r>
            <a:r>
              <a:rPr lang="it-IT" dirty="0" err="1"/>
              <a:t>competition</a:t>
            </a:r>
            <a:r>
              <a:rPr lang="it-IT" dirty="0"/>
              <a:t> </a:t>
            </a:r>
            <a:r>
              <a:rPr lang="it-IT" dirty="0" err="1"/>
              <a:t>effect</a:t>
            </a:r>
            <a:endParaRPr lang="it-IT" dirty="0"/>
          </a:p>
        </p:txBody>
      </p:sp>
    </p:spTree>
    <p:extLst>
      <p:ext uri="{BB962C8B-B14F-4D97-AF65-F5344CB8AC3E}">
        <p14:creationId xmlns:p14="http://schemas.microsoft.com/office/powerpoint/2010/main" val="7300722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620982" y="274638"/>
            <a:ext cx="7065818" cy="1143000"/>
          </a:xfrm>
        </p:spPr>
        <p:txBody>
          <a:bodyPr>
            <a:normAutofit fontScale="90000"/>
          </a:bodyPr>
          <a:lstStyle/>
          <a:p>
            <a:r>
              <a:rPr lang="it-IT" dirty="0" err="1"/>
              <a:t>Example</a:t>
            </a:r>
            <a:r>
              <a:rPr lang="it-IT" dirty="0"/>
              <a:t> from the Energy Sector</a:t>
            </a:r>
          </a:p>
        </p:txBody>
      </p:sp>
      <p:sp>
        <p:nvSpPr>
          <p:cNvPr id="3" name="Segnaposto contenuto 2"/>
          <p:cNvSpPr>
            <a:spLocks noGrp="1"/>
          </p:cNvSpPr>
          <p:nvPr>
            <p:ph idx="1"/>
          </p:nvPr>
        </p:nvSpPr>
        <p:spPr>
          <a:xfrm>
            <a:off x="457199" y="1600200"/>
            <a:ext cx="8512233" cy="4858789"/>
          </a:xfrm>
        </p:spPr>
        <p:txBody>
          <a:bodyPr>
            <a:normAutofit fontScale="92500"/>
          </a:bodyPr>
          <a:lstStyle/>
          <a:p>
            <a:r>
              <a:rPr lang="it-IT" dirty="0"/>
              <a:t>In the case of the </a:t>
            </a:r>
            <a:r>
              <a:rPr lang="it-IT" dirty="0" err="1"/>
              <a:t>electricity</a:t>
            </a:r>
            <a:r>
              <a:rPr lang="it-IT" dirty="0"/>
              <a:t> </a:t>
            </a:r>
            <a:r>
              <a:rPr lang="it-IT" dirty="0" err="1"/>
              <a:t>industry</a:t>
            </a:r>
            <a:r>
              <a:rPr lang="it-IT" dirty="0"/>
              <a:t>, </a:t>
            </a:r>
            <a:r>
              <a:rPr lang="it-IT" dirty="0" err="1"/>
              <a:t>we</a:t>
            </a:r>
            <a:r>
              <a:rPr lang="it-IT" dirty="0"/>
              <a:t> </a:t>
            </a:r>
            <a:r>
              <a:rPr lang="it-IT" dirty="0" err="1"/>
              <a:t>expect</a:t>
            </a:r>
            <a:r>
              <a:rPr lang="it-IT" dirty="0"/>
              <a:t> the negative pure </a:t>
            </a:r>
            <a:r>
              <a:rPr lang="it-IT" dirty="0" err="1"/>
              <a:t>competition</a:t>
            </a:r>
            <a:r>
              <a:rPr lang="it-IT" dirty="0"/>
              <a:t> </a:t>
            </a:r>
            <a:r>
              <a:rPr lang="it-IT" dirty="0" err="1"/>
              <a:t>effect</a:t>
            </a:r>
            <a:r>
              <a:rPr lang="it-IT" dirty="0"/>
              <a:t> to dominate the positive </a:t>
            </a:r>
            <a:r>
              <a:rPr lang="it-IT" dirty="0" err="1"/>
              <a:t>escape</a:t>
            </a:r>
            <a:r>
              <a:rPr lang="it-IT" dirty="0"/>
              <a:t> </a:t>
            </a:r>
            <a:r>
              <a:rPr lang="it-IT" dirty="0" err="1"/>
              <a:t>competition</a:t>
            </a:r>
            <a:r>
              <a:rPr lang="it-IT" dirty="0"/>
              <a:t> </a:t>
            </a:r>
            <a:r>
              <a:rPr lang="it-IT" dirty="0" err="1"/>
              <a:t>effect</a:t>
            </a:r>
            <a:r>
              <a:rPr lang="it-IT" dirty="0"/>
              <a:t>, </a:t>
            </a:r>
            <a:r>
              <a:rPr lang="it-IT" dirty="0" err="1"/>
              <a:t>leading</a:t>
            </a:r>
            <a:r>
              <a:rPr lang="it-IT" dirty="0"/>
              <a:t> to a negative net </a:t>
            </a:r>
            <a:r>
              <a:rPr lang="it-IT" dirty="0" err="1"/>
              <a:t>competition</a:t>
            </a:r>
            <a:r>
              <a:rPr lang="it-IT" dirty="0"/>
              <a:t> </a:t>
            </a:r>
            <a:r>
              <a:rPr lang="it-IT" dirty="0" err="1"/>
              <a:t>effect</a:t>
            </a:r>
            <a:r>
              <a:rPr lang="it-IT" dirty="0"/>
              <a:t>. A </a:t>
            </a:r>
            <a:r>
              <a:rPr lang="it-IT" dirty="0" err="1"/>
              <a:t>majority</a:t>
            </a:r>
            <a:r>
              <a:rPr lang="it-IT" dirty="0"/>
              <a:t> of the </a:t>
            </a:r>
            <a:r>
              <a:rPr lang="it-IT" dirty="0" err="1"/>
              <a:t>equipment</a:t>
            </a:r>
            <a:r>
              <a:rPr lang="it-IT" dirty="0"/>
              <a:t> </a:t>
            </a:r>
            <a:r>
              <a:rPr lang="it-IT" dirty="0" err="1"/>
              <a:t>manufacturers</a:t>
            </a:r>
            <a:r>
              <a:rPr lang="it-IT" dirty="0"/>
              <a:t> are small, </a:t>
            </a:r>
            <a:r>
              <a:rPr lang="it-IT" dirty="0" err="1"/>
              <a:t>privately</a:t>
            </a:r>
            <a:r>
              <a:rPr lang="it-IT" dirty="0"/>
              <a:t> </a:t>
            </a:r>
            <a:r>
              <a:rPr lang="it-IT" dirty="0" err="1"/>
              <a:t>owned</a:t>
            </a:r>
            <a:r>
              <a:rPr lang="it-IT" dirty="0"/>
              <a:t> </a:t>
            </a:r>
            <a:r>
              <a:rPr lang="it-IT" dirty="0" err="1"/>
              <a:t>firms</a:t>
            </a:r>
            <a:r>
              <a:rPr lang="it-IT" dirty="0"/>
              <a:t>, </a:t>
            </a:r>
            <a:r>
              <a:rPr lang="it-IT" dirty="0" err="1"/>
              <a:t>leading</a:t>
            </a:r>
            <a:r>
              <a:rPr lang="it-IT" dirty="0"/>
              <a:t> to an </a:t>
            </a:r>
            <a:r>
              <a:rPr lang="it-IT" dirty="0" err="1"/>
              <a:t>unleveled</a:t>
            </a:r>
            <a:r>
              <a:rPr lang="it-IT" dirty="0"/>
              <a:t> </a:t>
            </a:r>
            <a:r>
              <a:rPr lang="it-IT" dirty="0" err="1"/>
              <a:t>industry</a:t>
            </a:r>
            <a:r>
              <a:rPr lang="it-IT" dirty="0"/>
              <a:t> </a:t>
            </a:r>
            <a:r>
              <a:rPr lang="it-IT" dirty="0" err="1"/>
              <a:t>structure</a:t>
            </a:r>
            <a:r>
              <a:rPr lang="it-IT" dirty="0"/>
              <a:t>. In </a:t>
            </a:r>
            <a:r>
              <a:rPr lang="it-IT" dirty="0" err="1"/>
              <a:t>this</a:t>
            </a:r>
            <a:r>
              <a:rPr lang="it-IT" dirty="0"/>
              <a:t> case, the net </a:t>
            </a:r>
            <a:r>
              <a:rPr lang="it-IT" dirty="0" err="1"/>
              <a:t>effect</a:t>
            </a:r>
            <a:r>
              <a:rPr lang="it-IT" dirty="0"/>
              <a:t> of </a:t>
            </a:r>
            <a:r>
              <a:rPr lang="it-IT" dirty="0" err="1"/>
              <a:t>competition</a:t>
            </a:r>
            <a:r>
              <a:rPr lang="it-IT" dirty="0"/>
              <a:t> on </a:t>
            </a:r>
            <a:r>
              <a:rPr lang="it-IT" dirty="0" err="1"/>
              <a:t>innovation</a:t>
            </a:r>
            <a:r>
              <a:rPr lang="it-IT" dirty="0"/>
              <a:t> </a:t>
            </a:r>
            <a:r>
              <a:rPr lang="it-IT" dirty="0" err="1"/>
              <a:t>should</a:t>
            </a:r>
            <a:r>
              <a:rPr lang="it-IT" dirty="0"/>
              <a:t> be negative; </a:t>
            </a:r>
            <a:r>
              <a:rPr lang="it-IT" dirty="0" err="1"/>
              <a:t>as</a:t>
            </a:r>
            <a:r>
              <a:rPr lang="it-IT" dirty="0"/>
              <a:t> downstream </a:t>
            </a:r>
            <a:r>
              <a:rPr lang="it-IT" dirty="0" err="1"/>
              <a:t>profits</a:t>
            </a:r>
            <a:r>
              <a:rPr lang="it-IT" dirty="0"/>
              <a:t> </a:t>
            </a:r>
            <a:r>
              <a:rPr lang="it-IT" dirty="0" err="1"/>
              <a:t>fall</a:t>
            </a:r>
            <a:r>
              <a:rPr lang="it-IT" dirty="0"/>
              <a:t> due to </a:t>
            </a:r>
            <a:r>
              <a:rPr lang="it-IT" dirty="0" err="1"/>
              <a:t>competition</a:t>
            </a:r>
            <a:r>
              <a:rPr lang="it-IT" dirty="0"/>
              <a:t>, </a:t>
            </a:r>
            <a:r>
              <a:rPr lang="it-IT" dirty="0" err="1"/>
              <a:t>upstream</a:t>
            </a:r>
            <a:r>
              <a:rPr lang="it-IT" dirty="0"/>
              <a:t> </a:t>
            </a:r>
            <a:r>
              <a:rPr lang="it-IT" dirty="0" err="1"/>
              <a:t>innovation</a:t>
            </a:r>
            <a:r>
              <a:rPr lang="it-IT" dirty="0"/>
              <a:t> </a:t>
            </a:r>
            <a:r>
              <a:rPr lang="it-IT" dirty="0" err="1"/>
              <a:t>should</a:t>
            </a:r>
            <a:r>
              <a:rPr lang="it-IT" dirty="0"/>
              <a:t> </a:t>
            </a:r>
            <a:r>
              <a:rPr lang="it-IT" dirty="0" err="1"/>
              <a:t>decline</a:t>
            </a:r>
            <a:r>
              <a:rPr lang="it-IT" dirty="0"/>
              <a:t> </a:t>
            </a:r>
            <a:r>
              <a:rPr lang="it-IT" dirty="0" err="1"/>
              <a:t>as</a:t>
            </a:r>
            <a:r>
              <a:rPr lang="it-IT" dirty="0"/>
              <a:t> </a:t>
            </a:r>
            <a:r>
              <a:rPr lang="it-IT" dirty="0" err="1"/>
              <a:t>well</a:t>
            </a:r>
            <a:endParaRPr lang="it-IT" dirty="0"/>
          </a:p>
        </p:txBody>
      </p:sp>
    </p:spTree>
    <p:extLst>
      <p:ext uri="{BB962C8B-B14F-4D97-AF65-F5344CB8AC3E}">
        <p14:creationId xmlns:p14="http://schemas.microsoft.com/office/powerpoint/2010/main" val="4334171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520575" y="274638"/>
            <a:ext cx="6902208" cy="1143000"/>
          </a:xfrm>
        </p:spPr>
        <p:txBody>
          <a:bodyPr>
            <a:normAutofit fontScale="90000"/>
          </a:bodyPr>
          <a:lstStyle/>
          <a:p>
            <a:r>
              <a:rPr lang="it-IT" dirty="0"/>
              <a:t>Market </a:t>
            </a:r>
            <a:r>
              <a:rPr lang="it-IT" dirty="0" err="1"/>
              <a:t>Structure</a:t>
            </a:r>
            <a:r>
              <a:rPr lang="it-IT" dirty="0"/>
              <a:t> – </a:t>
            </a:r>
            <a:r>
              <a:rPr lang="it-IT" dirty="0" err="1"/>
              <a:t>appropriation</a:t>
            </a:r>
            <a:r>
              <a:rPr lang="it-IT" dirty="0"/>
              <a:t> </a:t>
            </a:r>
            <a:r>
              <a:rPr lang="it-IT" dirty="0" err="1"/>
              <a:t>effect</a:t>
            </a:r>
            <a:r>
              <a:rPr lang="it-IT" dirty="0"/>
              <a:t>	</a:t>
            </a:r>
          </a:p>
        </p:txBody>
      </p:sp>
      <p:sp>
        <p:nvSpPr>
          <p:cNvPr id="3" name="Segnaposto contenuto 2"/>
          <p:cNvSpPr>
            <a:spLocks noGrp="1"/>
          </p:cNvSpPr>
          <p:nvPr>
            <p:ph idx="1"/>
          </p:nvPr>
        </p:nvSpPr>
        <p:spPr>
          <a:xfrm>
            <a:off x="257577" y="1772508"/>
            <a:ext cx="7819623" cy="4494727"/>
          </a:xfrm>
        </p:spPr>
        <p:txBody>
          <a:bodyPr>
            <a:noAutofit/>
          </a:bodyPr>
          <a:lstStyle/>
          <a:p>
            <a:pPr marL="114300" indent="0" algn="just">
              <a:buNone/>
            </a:pPr>
            <a:r>
              <a:rPr lang="it-IT" sz="2300" dirty="0" err="1"/>
              <a:t>Sanyal</a:t>
            </a:r>
            <a:r>
              <a:rPr lang="it-IT" sz="2300" dirty="0"/>
              <a:t> &amp; </a:t>
            </a:r>
            <a:r>
              <a:rPr lang="it-IT" sz="2300" dirty="0" err="1"/>
              <a:t>Ghosh</a:t>
            </a:r>
            <a:r>
              <a:rPr lang="it-IT" sz="2300" dirty="0"/>
              <a:t> (2013) show </a:t>
            </a:r>
            <a:r>
              <a:rPr lang="it-IT" sz="2300" dirty="0" err="1"/>
              <a:t>as</a:t>
            </a:r>
            <a:r>
              <a:rPr lang="it-IT" sz="2300" dirty="0"/>
              <a:t> in the Energy </a:t>
            </a:r>
            <a:r>
              <a:rPr lang="it-IT" sz="2300" dirty="0" err="1"/>
              <a:t>sector</a:t>
            </a:r>
            <a:r>
              <a:rPr lang="it-IT" sz="2300" dirty="0"/>
              <a:t>, </a:t>
            </a:r>
            <a:r>
              <a:rPr lang="en-US" sz="2300" dirty="0"/>
              <a:t>there is also an </a:t>
            </a:r>
            <a:r>
              <a:rPr lang="en-US" sz="2300" b="1" dirty="0"/>
              <a:t>“appropriation effect”, </a:t>
            </a:r>
            <a:r>
              <a:rPr lang="en-US" sz="2300" dirty="0"/>
              <a:t>which is due to the entry of the non-utility generation firms in the wholesale market (general producing renewables – DISTRIBUTED GENERATION).</a:t>
            </a:r>
          </a:p>
          <a:p>
            <a:pPr marL="114300" indent="0" algn="just">
              <a:buNone/>
            </a:pPr>
            <a:endParaRPr lang="en-US" sz="1000" dirty="0"/>
          </a:p>
          <a:p>
            <a:pPr marL="114300" indent="0" algn="just">
              <a:buNone/>
            </a:pPr>
            <a:r>
              <a:rPr lang="en-US" sz="2300" dirty="0"/>
              <a:t>With an exogenous shift in downstream demand (i.e. exogenous from the point of view of the upstream Equipment Manufacturer (EEM)) due to Independent Power Producers (IPP) entry downstream, the size of the pie increases. </a:t>
            </a:r>
            <a:r>
              <a:rPr lang="en-US" sz="2300" b="1" dirty="0"/>
              <a:t>These IPPs will demand newer kinds of technology and this 'demand-push' will incentivize EEMs to increase their innovation effort</a:t>
            </a:r>
            <a:r>
              <a:rPr lang="en-US" sz="2300" dirty="0"/>
              <a:t>, since the upstream EEMs will now be able to capture a larger shares of this growing market.</a:t>
            </a:r>
          </a:p>
        </p:txBody>
      </p:sp>
    </p:spTree>
    <p:extLst>
      <p:ext uri="{BB962C8B-B14F-4D97-AF65-F5344CB8AC3E}">
        <p14:creationId xmlns:p14="http://schemas.microsoft.com/office/powerpoint/2010/main" val="17020914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510300" y="274638"/>
            <a:ext cx="7176499" cy="1143000"/>
          </a:xfrm>
        </p:spPr>
        <p:txBody>
          <a:bodyPr>
            <a:normAutofit fontScale="90000"/>
          </a:bodyPr>
          <a:lstStyle/>
          <a:p>
            <a:r>
              <a:rPr lang="it-IT" dirty="0"/>
              <a:t>Market </a:t>
            </a:r>
            <a:r>
              <a:rPr lang="it-IT" dirty="0" err="1"/>
              <a:t>Structure</a:t>
            </a:r>
            <a:r>
              <a:rPr lang="it-IT" dirty="0"/>
              <a:t> </a:t>
            </a:r>
            <a:br>
              <a:rPr lang="it-IT" dirty="0"/>
            </a:br>
            <a:r>
              <a:rPr lang="it-IT" dirty="0" err="1"/>
              <a:t>summary</a:t>
            </a:r>
            <a:r>
              <a:rPr lang="it-IT" dirty="0"/>
              <a:t> of </a:t>
            </a:r>
            <a:r>
              <a:rPr lang="it-IT" dirty="0" err="1"/>
              <a:t>effects</a:t>
            </a:r>
            <a:r>
              <a:rPr lang="it-IT" dirty="0"/>
              <a:t> on </a:t>
            </a:r>
            <a:r>
              <a:rPr lang="it-IT" dirty="0" err="1"/>
              <a:t>innovation</a:t>
            </a:r>
            <a:endParaRPr lang="it-IT" dirty="0"/>
          </a:p>
        </p:txBody>
      </p:sp>
      <p:graphicFrame>
        <p:nvGraphicFramePr>
          <p:cNvPr id="5" name="Segnaposto contenuto 4"/>
          <p:cNvGraphicFramePr>
            <a:graphicFrameLocks noGrp="1"/>
          </p:cNvGraphicFramePr>
          <p:nvPr>
            <p:ph idx="1"/>
          </p:nvPr>
        </p:nvGraphicFramePr>
        <p:xfrm>
          <a:off x="457200" y="2862329"/>
          <a:ext cx="7620000" cy="1828800"/>
        </p:xfrm>
        <a:graphic>
          <a:graphicData uri="http://schemas.openxmlformats.org/drawingml/2006/table">
            <a:tbl>
              <a:tblPr firstRow="1" bandRow="1">
                <a:tableStyleId>{5C22544A-7EE6-4342-B048-85BDC9FD1C3A}</a:tableStyleId>
              </a:tblPr>
              <a:tblGrid>
                <a:gridCol w="2540000">
                  <a:extLst>
                    <a:ext uri="{9D8B030D-6E8A-4147-A177-3AD203B41FA5}">
                      <a16:colId xmlns:a16="http://schemas.microsoft.com/office/drawing/2014/main" val="20000"/>
                    </a:ext>
                  </a:extLst>
                </a:gridCol>
                <a:gridCol w="2540000">
                  <a:extLst>
                    <a:ext uri="{9D8B030D-6E8A-4147-A177-3AD203B41FA5}">
                      <a16:colId xmlns:a16="http://schemas.microsoft.com/office/drawing/2014/main" val="20001"/>
                    </a:ext>
                  </a:extLst>
                </a:gridCol>
                <a:gridCol w="2540000">
                  <a:extLst>
                    <a:ext uri="{9D8B030D-6E8A-4147-A177-3AD203B41FA5}">
                      <a16:colId xmlns:a16="http://schemas.microsoft.com/office/drawing/2014/main" val="20002"/>
                    </a:ext>
                  </a:extLst>
                </a:gridCol>
              </a:tblGrid>
              <a:tr h="370840">
                <a:tc>
                  <a:txBody>
                    <a:bodyPr/>
                    <a:lstStyle/>
                    <a:p>
                      <a:r>
                        <a:rPr lang="it-IT" sz="2400" dirty="0"/>
                        <a:t>EFFECT</a:t>
                      </a:r>
                    </a:p>
                  </a:txBody>
                  <a:tcPr/>
                </a:tc>
                <a:tc>
                  <a:txBody>
                    <a:bodyPr/>
                    <a:lstStyle/>
                    <a:p>
                      <a:pPr algn="ctr"/>
                      <a:r>
                        <a:rPr lang="it-IT" sz="2400" dirty="0" err="1"/>
                        <a:t>Renewable</a:t>
                      </a:r>
                      <a:r>
                        <a:rPr lang="it-IT" sz="2400" baseline="0" dirty="0"/>
                        <a:t> Energy</a:t>
                      </a:r>
                      <a:endParaRPr lang="it-IT" sz="2400" dirty="0"/>
                    </a:p>
                  </a:txBody>
                  <a:tcPr/>
                </a:tc>
                <a:tc>
                  <a:txBody>
                    <a:bodyPr/>
                    <a:lstStyle/>
                    <a:p>
                      <a:pPr algn="ctr"/>
                      <a:r>
                        <a:rPr lang="it-IT" sz="2400" dirty="0" err="1"/>
                        <a:t>Fossil</a:t>
                      </a:r>
                      <a:r>
                        <a:rPr lang="it-IT" sz="2400" dirty="0"/>
                        <a:t> </a:t>
                      </a:r>
                      <a:r>
                        <a:rPr lang="it-IT" sz="2400" dirty="0" err="1"/>
                        <a:t>Fuel</a:t>
                      </a:r>
                      <a:r>
                        <a:rPr lang="it-IT" sz="2400" dirty="0"/>
                        <a:t> Energy</a:t>
                      </a:r>
                    </a:p>
                  </a:txBody>
                  <a:tcPr/>
                </a:tc>
                <a:extLst>
                  <a:ext uri="{0D108BD9-81ED-4DB2-BD59-A6C34878D82A}">
                    <a16:rowId xmlns:a16="http://schemas.microsoft.com/office/drawing/2014/main" val="10000"/>
                  </a:ext>
                </a:extLst>
              </a:tr>
              <a:tr h="370840">
                <a:tc>
                  <a:txBody>
                    <a:bodyPr/>
                    <a:lstStyle/>
                    <a:p>
                      <a:r>
                        <a:rPr lang="it-IT" sz="2400" dirty="0" err="1"/>
                        <a:t>Schumpeterian</a:t>
                      </a:r>
                      <a:r>
                        <a:rPr lang="it-IT" sz="2400" baseline="0" dirty="0"/>
                        <a:t> </a:t>
                      </a:r>
                      <a:endParaRPr lang="it-IT" sz="2400" dirty="0"/>
                    </a:p>
                  </a:txBody>
                  <a:tcPr/>
                </a:tc>
                <a:tc>
                  <a:txBody>
                    <a:bodyPr/>
                    <a:lstStyle/>
                    <a:p>
                      <a:pPr algn="ctr"/>
                      <a:r>
                        <a:rPr lang="it-IT" sz="2400" dirty="0"/>
                        <a:t>-</a:t>
                      </a:r>
                    </a:p>
                  </a:txBody>
                  <a:tcPr/>
                </a:tc>
                <a:tc>
                  <a:txBody>
                    <a:bodyPr/>
                    <a:lstStyle/>
                    <a:p>
                      <a:pPr algn="ctr"/>
                      <a:r>
                        <a:rPr lang="it-IT" sz="2400" dirty="0"/>
                        <a:t>-</a:t>
                      </a:r>
                    </a:p>
                  </a:txBody>
                  <a:tcPr/>
                </a:tc>
                <a:extLst>
                  <a:ext uri="{0D108BD9-81ED-4DB2-BD59-A6C34878D82A}">
                    <a16:rowId xmlns:a16="http://schemas.microsoft.com/office/drawing/2014/main" val="10001"/>
                  </a:ext>
                </a:extLst>
              </a:tr>
              <a:tr h="370840">
                <a:tc>
                  <a:txBody>
                    <a:bodyPr/>
                    <a:lstStyle/>
                    <a:p>
                      <a:r>
                        <a:rPr lang="it-IT" sz="2400" dirty="0"/>
                        <a:t>Escape</a:t>
                      </a:r>
                    </a:p>
                  </a:txBody>
                  <a:tcPr/>
                </a:tc>
                <a:tc>
                  <a:txBody>
                    <a:bodyPr/>
                    <a:lstStyle/>
                    <a:p>
                      <a:pPr algn="ctr"/>
                      <a:r>
                        <a:rPr lang="it-IT" sz="2400" dirty="0"/>
                        <a:t>+</a:t>
                      </a:r>
                    </a:p>
                  </a:txBody>
                  <a:tcPr/>
                </a:tc>
                <a:tc>
                  <a:txBody>
                    <a:bodyPr/>
                    <a:lstStyle/>
                    <a:p>
                      <a:pPr algn="ctr"/>
                      <a:r>
                        <a:rPr lang="it-IT" sz="2400" dirty="0"/>
                        <a:t>-/+ </a:t>
                      </a:r>
                    </a:p>
                  </a:txBody>
                  <a:tcPr/>
                </a:tc>
                <a:extLst>
                  <a:ext uri="{0D108BD9-81ED-4DB2-BD59-A6C34878D82A}">
                    <a16:rowId xmlns:a16="http://schemas.microsoft.com/office/drawing/2014/main" val="10002"/>
                  </a:ext>
                </a:extLst>
              </a:tr>
              <a:tr h="370840">
                <a:tc>
                  <a:txBody>
                    <a:bodyPr/>
                    <a:lstStyle/>
                    <a:p>
                      <a:r>
                        <a:rPr lang="it-IT" sz="2400" dirty="0" err="1"/>
                        <a:t>Appropriation</a:t>
                      </a:r>
                      <a:r>
                        <a:rPr lang="it-IT" sz="2400" dirty="0"/>
                        <a:t> </a:t>
                      </a:r>
                    </a:p>
                  </a:txBody>
                  <a:tcPr/>
                </a:tc>
                <a:tc>
                  <a:txBody>
                    <a:bodyPr/>
                    <a:lstStyle/>
                    <a:p>
                      <a:pPr algn="ctr"/>
                      <a:r>
                        <a:rPr lang="it-IT" sz="2400" dirty="0"/>
                        <a:t>+</a:t>
                      </a:r>
                    </a:p>
                  </a:txBody>
                  <a:tcPr/>
                </a:tc>
                <a:tc>
                  <a:txBody>
                    <a:bodyPr/>
                    <a:lstStyle/>
                    <a:p>
                      <a:pPr algn="ctr"/>
                      <a:r>
                        <a:rPr lang="it-IT" sz="2400" dirty="0"/>
                        <a:t>+</a:t>
                      </a:r>
                    </a:p>
                  </a:txBody>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4208006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a:t>Motivation</a:t>
            </a:r>
            <a:endParaRPr lang="it-IT" dirty="0"/>
          </a:p>
        </p:txBody>
      </p:sp>
      <p:sp>
        <p:nvSpPr>
          <p:cNvPr id="3" name="Segnaposto contenuto 2"/>
          <p:cNvSpPr>
            <a:spLocks noGrp="1"/>
          </p:cNvSpPr>
          <p:nvPr>
            <p:ph idx="1"/>
          </p:nvPr>
        </p:nvSpPr>
        <p:spPr/>
        <p:txBody>
          <a:bodyPr>
            <a:normAutofit fontScale="85000" lnSpcReduction="10000"/>
          </a:bodyPr>
          <a:lstStyle/>
          <a:p>
            <a:r>
              <a:rPr lang="en-AU" dirty="0"/>
              <a:t>Empirical literature on environmental innovation focuses on the inducement effect of policies and energy prices (e.g. Popp 2002; Johnstone et al. 2010; </a:t>
            </a:r>
            <a:r>
              <a:rPr lang="en-GB" dirty="0"/>
              <a:t>Jaffe et al., 2003</a:t>
            </a:r>
            <a:r>
              <a:rPr lang="it-IT" dirty="0"/>
              <a:t> </a:t>
            </a:r>
            <a:r>
              <a:rPr lang="en-AU" dirty="0"/>
              <a:t>) </a:t>
            </a:r>
          </a:p>
          <a:p>
            <a:r>
              <a:rPr lang="en-GB" dirty="0"/>
              <a:t>Nesta et al. (2014) found a significant effect of energy market liberalisation on innovation in renewable energy technologies (RETs).</a:t>
            </a:r>
            <a:r>
              <a:rPr lang="it-IT" dirty="0"/>
              <a:t> </a:t>
            </a:r>
            <a:endParaRPr lang="en-AU" dirty="0"/>
          </a:p>
          <a:p>
            <a:r>
              <a:rPr lang="en-AU" dirty="0"/>
              <a:t>Another strand of literature examines the direction of technical change, and the role played by factor such as: price, size of the market and path dependency (</a:t>
            </a:r>
            <a:r>
              <a:rPr lang="en-AU" dirty="0" err="1"/>
              <a:t>Aghion</a:t>
            </a:r>
            <a:r>
              <a:rPr lang="en-AU" dirty="0"/>
              <a:t> et. Al., 2012; </a:t>
            </a:r>
            <a:r>
              <a:rPr lang="en-AU" dirty="0" err="1"/>
              <a:t>Calel</a:t>
            </a:r>
            <a:r>
              <a:rPr lang="en-AU" dirty="0"/>
              <a:t> and </a:t>
            </a:r>
            <a:r>
              <a:rPr lang="en-AU" dirty="0" err="1"/>
              <a:t>Dechezleprêtre</a:t>
            </a:r>
            <a:r>
              <a:rPr lang="en-AU" dirty="0"/>
              <a:t>, 2012)</a:t>
            </a:r>
          </a:p>
          <a:p>
            <a:pPr marL="0" indent="0">
              <a:buNone/>
            </a:pPr>
            <a:endParaRPr lang="en-AU" dirty="0"/>
          </a:p>
          <a:p>
            <a:endParaRPr lang="it-IT" dirty="0"/>
          </a:p>
          <a:p>
            <a:endParaRPr lang="it-IT" dirty="0"/>
          </a:p>
        </p:txBody>
      </p:sp>
    </p:spTree>
    <p:extLst>
      <p:ext uri="{BB962C8B-B14F-4D97-AF65-F5344CB8AC3E}">
        <p14:creationId xmlns:p14="http://schemas.microsoft.com/office/powerpoint/2010/main" val="10838696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a:t>Motivation</a:t>
            </a:r>
            <a:endParaRPr lang="it-IT" dirty="0"/>
          </a:p>
        </p:txBody>
      </p:sp>
      <p:sp>
        <p:nvSpPr>
          <p:cNvPr id="3" name="Segnaposto contenuto 2"/>
          <p:cNvSpPr>
            <a:spLocks noGrp="1"/>
          </p:cNvSpPr>
          <p:nvPr>
            <p:ph idx="1"/>
          </p:nvPr>
        </p:nvSpPr>
        <p:spPr/>
        <p:txBody>
          <a:bodyPr>
            <a:normAutofit fontScale="92500"/>
          </a:bodyPr>
          <a:lstStyle/>
          <a:p>
            <a:r>
              <a:rPr lang="en-GB" dirty="0"/>
              <a:t>less attention has been paid, however, to the heterogeneous effects an equal policy or market stimulus exerts on the different RETs.</a:t>
            </a:r>
          </a:p>
          <a:p>
            <a:r>
              <a:rPr lang="en-GB" dirty="0"/>
              <a:t> Lee and Lee (2013), proposed a taxonomy of RETs according to a set of indicators derived from the innovation </a:t>
            </a:r>
          </a:p>
          <a:p>
            <a:r>
              <a:rPr lang="en-GB" dirty="0"/>
              <a:t>They identify six types of innovation patterns depending on the market structure and the degree of technological maturity and potential. </a:t>
            </a:r>
            <a:endParaRPr lang="it-IT" dirty="0"/>
          </a:p>
        </p:txBody>
      </p:sp>
    </p:spTree>
    <p:extLst>
      <p:ext uri="{BB962C8B-B14F-4D97-AF65-F5344CB8AC3E}">
        <p14:creationId xmlns:p14="http://schemas.microsoft.com/office/powerpoint/2010/main" val="34103411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147638"/>
            <a:ext cx="8229600" cy="1143000"/>
          </a:xfrm>
        </p:spPr>
        <p:txBody>
          <a:bodyPr/>
          <a:lstStyle/>
          <a:p>
            <a:r>
              <a:rPr lang="it-IT" dirty="0" err="1"/>
              <a:t>Aim</a:t>
            </a:r>
            <a:r>
              <a:rPr lang="it-IT" dirty="0"/>
              <a:t> of the </a:t>
            </a:r>
            <a:r>
              <a:rPr lang="it-IT" dirty="0" err="1"/>
              <a:t>paper</a:t>
            </a:r>
            <a:endParaRPr lang="it-IT" dirty="0"/>
          </a:p>
        </p:txBody>
      </p:sp>
      <p:sp>
        <p:nvSpPr>
          <p:cNvPr id="3" name="Segnaposto contenuto 2"/>
          <p:cNvSpPr>
            <a:spLocks noGrp="1"/>
          </p:cNvSpPr>
          <p:nvPr>
            <p:ph idx="1"/>
          </p:nvPr>
        </p:nvSpPr>
        <p:spPr>
          <a:xfrm>
            <a:off x="253999" y="1722827"/>
            <a:ext cx="8644666" cy="4484674"/>
          </a:xfrm>
        </p:spPr>
        <p:txBody>
          <a:bodyPr>
            <a:noAutofit/>
          </a:bodyPr>
          <a:lstStyle/>
          <a:p>
            <a:r>
              <a:rPr lang="en-AU" sz="2400" dirty="0"/>
              <a:t>Assessing the heterogeneous effect of policy inducement and market regulation on 8 different Renewable energy technologies</a:t>
            </a:r>
          </a:p>
          <a:p>
            <a:r>
              <a:rPr lang="en-AU" sz="2400" dirty="0"/>
              <a:t>We expand previous literature:</a:t>
            </a:r>
          </a:p>
          <a:p>
            <a:pPr marL="722313">
              <a:buFont typeface="Wingdings" charset="2"/>
              <a:buChar char="Ø"/>
            </a:pPr>
            <a:r>
              <a:rPr lang="en-AU" sz="2400" dirty="0"/>
              <a:t>By allowing the effect of Renewable energy policies and market regulation to vary across technologies</a:t>
            </a:r>
          </a:p>
          <a:p>
            <a:pPr marL="722313">
              <a:buFont typeface="Wingdings" charset="2"/>
              <a:buChar char="Ø"/>
            </a:pPr>
            <a:r>
              <a:rPr lang="en-AU" sz="2400" dirty="0"/>
              <a:t>By studying the effect of the single components of regulation (ENTRY – OWNERSHIP – VERTICAL INTEGRATION)</a:t>
            </a:r>
          </a:p>
          <a:p>
            <a:pPr marL="722313">
              <a:buFont typeface="Wingdings" charset="2"/>
              <a:buChar char="Ø"/>
            </a:pPr>
            <a:r>
              <a:rPr lang="en-AU" sz="2400" dirty="0"/>
              <a:t> </a:t>
            </a:r>
            <a:r>
              <a:rPr lang="en-GB" sz="2400" dirty="0"/>
              <a:t>employing a dynamic specification that accounts for the accumulated stock of past knowledge</a:t>
            </a:r>
          </a:p>
          <a:p>
            <a:pPr marL="722313">
              <a:buFont typeface="Wingdings" charset="2"/>
              <a:buChar char="Ø"/>
            </a:pPr>
            <a:r>
              <a:rPr lang="en-GB" sz="2400" dirty="0"/>
              <a:t>using the ratification of the Kyoto protocol as an exogenous shock for national-level policies in a diff-in-diff setting</a:t>
            </a:r>
            <a:r>
              <a:rPr lang="it-IT" sz="2400" dirty="0"/>
              <a:t> </a:t>
            </a:r>
            <a:endParaRPr lang="en-GB" sz="2400" dirty="0"/>
          </a:p>
          <a:p>
            <a:pPr marL="379413" indent="0">
              <a:buNone/>
            </a:pPr>
            <a:endParaRPr lang="en-AU" sz="2400" dirty="0"/>
          </a:p>
        </p:txBody>
      </p:sp>
    </p:spTree>
    <p:extLst>
      <p:ext uri="{BB962C8B-B14F-4D97-AF65-F5344CB8AC3E}">
        <p14:creationId xmlns:p14="http://schemas.microsoft.com/office/powerpoint/2010/main" val="42040823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61448" y="140474"/>
            <a:ext cx="7753027" cy="1143000"/>
          </a:xfrm>
        </p:spPr>
        <p:txBody>
          <a:bodyPr>
            <a:normAutofit fontScale="90000"/>
          </a:bodyPr>
          <a:lstStyle/>
          <a:p>
            <a:r>
              <a:rPr lang="en-AU" sz="3600" dirty="0"/>
              <a:t>Factors influencing renewable energy technology</a:t>
            </a:r>
          </a:p>
        </p:txBody>
      </p:sp>
      <p:sp>
        <p:nvSpPr>
          <p:cNvPr id="3" name="Segnaposto contenuto 2"/>
          <p:cNvSpPr>
            <a:spLocks noGrp="1"/>
          </p:cNvSpPr>
          <p:nvPr>
            <p:ph idx="1"/>
          </p:nvPr>
        </p:nvSpPr>
        <p:spPr>
          <a:xfrm>
            <a:off x="266867" y="1669542"/>
            <a:ext cx="8471942" cy="4662286"/>
          </a:xfrm>
        </p:spPr>
        <p:txBody>
          <a:bodyPr>
            <a:normAutofit fontScale="25000" lnSpcReduction="20000"/>
          </a:bodyPr>
          <a:lstStyle/>
          <a:p>
            <a:pPr marL="114300" indent="0" algn="just">
              <a:buNone/>
            </a:pPr>
            <a:r>
              <a:rPr lang="en-US" sz="9600" b="1" dirty="0"/>
              <a:t>Inducement hypothesis:</a:t>
            </a:r>
            <a:endParaRPr lang="it-IT" sz="9600" dirty="0"/>
          </a:p>
          <a:p>
            <a:pPr marL="114300" indent="0" algn="just">
              <a:buNone/>
            </a:pPr>
            <a:r>
              <a:rPr lang="en-US" sz="9600" dirty="0"/>
              <a:t>The negative effect of regulation on competitiveness in the short-term might be offset by the positive effect of regulation on innovation (seminal works of Porter, 1991 and Porter and Van der </a:t>
            </a:r>
            <a:r>
              <a:rPr lang="en-US" sz="9600" dirty="0" err="1"/>
              <a:t>Linde</a:t>
            </a:r>
            <a:r>
              <a:rPr lang="en-US" sz="9600" dirty="0"/>
              <a:t>, 1995).</a:t>
            </a:r>
          </a:p>
          <a:p>
            <a:pPr marL="114300" indent="0" algn="just">
              <a:buNone/>
            </a:pPr>
            <a:endParaRPr lang="en-US" sz="9600" dirty="0"/>
          </a:p>
          <a:p>
            <a:pPr marL="114300" indent="0" algn="just">
              <a:buNone/>
            </a:pPr>
            <a:r>
              <a:rPr lang="en-GB" sz="9600" dirty="0"/>
              <a:t>Both quota systems and demand subsidies, which increase the market for renewable energy, are expected to stimulate innovation thanks to the higher expected return of R&amp;D investments (Popp et al., 2009)</a:t>
            </a:r>
          </a:p>
          <a:p>
            <a:pPr marL="114300" indent="0" algn="just">
              <a:buNone/>
            </a:pPr>
            <a:endParaRPr lang="en-US" sz="9600" dirty="0"/>
          </a:p>
          <a:p>
            <a:pPr marL="114300" indent="0" algn="just">
              <a:buNone/>
            </a:pPr>
            <a:r>
              <a:rPr lang="en-US" sz="9600" dirty="0"/>
              <a:t>In presence of multiple externalities (pollution+ knowledge), a mix of policies is the optimal way to spur innovation (Jaffe et al., 2005; </a:t>
            </a:r>
            <a:r>
              <a:rPr lang="en-US" sz="9600" dirty="0" err="1"/>
              <a:t>Acemoglu</a:t>
            </a:r>
            <a:r>
              <a:rPr lang="en-US" sz="9600" dirty="0"/>
              <a:t> et al. 2011).  </a:t>
            </a:r>
          </a:p>
          <a:p>
            <a:pPr marL="114300" indent="0">
              <a:buNone/>
            </a:pPr>
            <a:endParaRPr lang="it-IT" sz="2400" dirty="0"/>
          </a:p>
          <a:p>
            <a:pPr marL="114300" indent="0" algn="just">
              <a:buNone/>
            </a:pPr>
            <a:r>
              <a:rPr lang="it-IT" sz="2400" dirty="0"/>
              <a:t> </a:t>
            </a:r>
          </a:p>
          <a:p>
            <a:pPr algn="just"/>
            <a:endParaRPr lang="it-IT" dirty="0"/>
          </a:p>
          <a:p>
            <a:pPr marL="114300" indent="0">
              <a:buNone/>
            </a:pPr>
            <a:endParaRPr lang="it-IT" dirty="0"/>
          </a:p>
          <a:p>
            <a:endParaRPr lang="it-IT" dirty="0"/>
          </a:p>
        </p:txBody>
      </p:sp>
    </p:spTree>
    <p:extLst>
      <p:ext uri="{BB962C8B-B14F-4D97-AF65-F5344CB8AC3E}">
        <p14:creationId xmlns:p14="http://schemas.microsoft.com/office/powerpoint/2010/main" val="5572397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109009"/>
            <a:ext cx="8229600" cy="1143000"/>
          </a:xfrm>
        </p:spPr>
        <p:txBody>
          <a:bodyPr>
            <a:normAutofit/>
          </a:bodyPr>
          <a:lstStyle/>
          <a:p>
            <a:pPr marL="114300" indent="0"/>
            <a:r>
              <a:rPr lang="en-US" sz="3600" b="1" dirty="0">
                <a:solidFill>
                  <a:srgbClr val="2F2B20"/>
                </a:solidFill>
              </a:rPr>
              <a:t>Competition</a:t>
            </a:r>
          </a:p>
        </p:txBody>
      </p:sp>
      <p:sp>
        <p:nvSpPr>
          <p:cNvPr id="3" name="Segnaposto contenuto 2"/>
          <p:cNvSpPr>
            <a:spLocks noGrp="1"/>
          </p:cNvSpPr>
          <p:nvPr>
            <p:ph idx="1"/>
          </p:nvPr>
        </p:nvSpPr>
        <p:spPr>
          <a:xfrm>
            <a:off x="218941" y="1733633"/>
            <a:ext cx="8603326" cy="4473868"/>
          </a:xfrm>
        </p:spPr>
        <p:txBody>
          <a:bodyPr>
            <a:normAutofit/>
          </a:bodyPr>
          <a:lstStyle/>
          <a:p>
            <a:pPr marL="114300" indent="0" algn="just">
              <a:buNone/>
            </a:pPr>
            <a:r>
              <a:rPr lang="en-GB" sz="2400" b="1" dirty="0"/>
              <a:t>Schumpeterian </a:t>
            </a:r>
            <a:r>
              <a:rPr lang="en-AU" sz="2400" b="1" dirty="0"/>
              <a:t>effect: </a:t>
            </a:r>
            <a:r>
              <a:rPr lang="en-GB" sz="2400" dirty="0"/>
              <a:t>the entry of new players into downstream power production reduces the profitability of the incumbents, reducing their demand for upstream equipment manufacturer and consequently inhibiting upstream innovation</a:t>
            </a:r>
            <a:r>
              <a:rPr lang="it-IT" sz="2400" dirty="0"/>
              <a:t>.</a:t>
            </a:r>
            <a:endParaRPr lang="it-IT" sz="1600" b="1" dirty="0"/>
          </a:p>
          <a:p>
            <a:pPr marL="114300" indent="0" algn="just">
              <a:buNone/>
            </a:pPr>
            <a:r>
              <a:rPr lang="it-IT" sz="2400" b="1" dirty="0"/>
              <a:t>Escape </a:t>
            </a:r>
            <a:r>
              <a:rPr lang="it-IT" sz="2400" b="1" dirty="0" err="1"/>
              <a:t>competition</a:t>
            </a:r>
            <a:r>
              <a:rPr lang="it-IT" sz="2400" b="1" dirty="0"/>
              <a:t> </a:t>
            </a:r>
            <a:r>
              <a:rPr lang="it-IT" sz="2400" b="1" dirty="0" err="1"/>
              <a:t>effect</a:t>
            </a:r>
            <a:r>
              <a:rPr lang="it-IT" sz="2400" dirty="0"/>
              <a:t>: </a:t>
            </a:r>
            <a:r>
              <a:rPr lang="en-GB" sz="2400" dirty="0"/>
              <a:t>this reduction in the demand for upstream innovation would incentivise the equipment manufacturer to increase its innovative effort to escape competition.</a:t>
            </a:r>
            <a:endParaRPr lang="en-GB" sz="1600" dirty="0"/>
          </a:p>
          <a:p>
            <a:pPr marL="114300" indent="0" algn="just">
              <a:buNone/>
            </a:pPr>
            <a:r>
              <a:rPr lang="en-GB" sz="2400" b="1" dirty="0"/>
              <a:t>Appropriation effect:</a:t>
            </a:r>
            <a:r>
              <a:rPr lang="it-IT" sz="2400" b="1" dirty="0"/>
              <a:t> </a:t>
            </a:r>
            <a:r>
              <a:rPr lang="en-GB" sz="2400" dirty="0"/>
              <a:t>The entry of new players increases the overall demand for new technologies, increasing the incentive to innovate. </a:t>
            </a:r>
            <a:endParaRPr lang="en-AU" sz="2600" dirty="0">
              <a:solidFill>
                <a:srgbClr val="2F2B20"/>
              </a:solidFill>
            </a:endParaRPr>
          </a:p>
          <a:p>
            <a:pPr marL="114300" indent="0" algn="just">
              <a:buNone/>
            </a:pPr>
            <a:endParaRPr lang="en-US" sz="2600" dirty="0">
              <a:solidFill>
                <a:srgbClr val="2F2B20"/>
              </a:solidFill>
            </a:endParaRPr>
          </a:p>
          <a:p>
            <a:pPr marL="114300" indent="0" algn="just">
              <a:buNone/>
            </a:pPr>
            <a:endParaRPr lang="en-US" sz="3600" dirty="0">
              <a:solidFill>
                <a:srgbClr val="2F2B20"/>
              </a:solidFill>
            </a:endParaRPr>
          </a:p>
          <a:p>
            <a:pPr marL="114300" indent="0" algn="just">
              <a:buNone/>
            </a:pPr>
            <a:endParaRPr lang="it-IT" sz="3300" dirty="0">
              <a:solidFill>
                <a:srgbClr val="2F2B20"/>
              </a:solidFill>
            </a:endParaRPr>
          </a:p>
          <a:p>
            <a:pPr marL="114300" indent="0" algn="just">
              <a:buNone/>
            </a:pPr>
            <a:endParaRPr lang="it-IT" sz="3300" dirty="0"/>
          </a:p>
        </p:txBody>
      </p:sp>
    </p:spTree>
    <p:extLst>
      <p:ext uri="{BB962C8B-B14F-4D97-AF65-F5344CB8AC3E}">
        <p14:creationId xmlns:p14="http://schemas.microsoft.com/office/powerpoint/2010/main" val="22907373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504604" y="274638"/>
            <a:ext cx="7182196" cy="1143000"/>
          </a:xfrm>
        </p:spPr>
        <p:txBody>
          <a:bodyPr>
            <a:normAutofit fontScale="90000"/>
          </a:bodyPr>
          <a:lstStyle/>
          <a:p>
            <a:r>
              <a:rPr lang="it-IT" dirty="0"/>
              <a:t>The </a:t>
            </a:r>
            <a:r>
              <a:rPr lang="it-IT" dirty="0" err="1"/>
              <a:t>Following</a:t>
            </a:r>
            <a:r>
              <a:rPr lang="it-IT" dirty="0"/>
              <a:t> </a:t>
            </a:r>
            <a:r>
              <a:rPr lang="it-IT" dirty="0" err="1"/>
              <a:t>discussion</a:t>
            </a:r>
            <a:r>
              <a:rPr lang="it-IT" dirty="0"/>
              <a:t> </a:t>
            </a:r>
            <a:r>
              <a:rPr lang="it-IT" dirty="0" err="1"/>
              <a:t>is</a:t>
            </a:r>
            <a:r>
              <a:rPr lang="it-IT" dirty="0"/>
              <a:t> </a:t>
            </a:r>
            <a:r>
              <a:rPr lang="it-IT" dirty="0" err="1"/>
              <a:t>based</a:t>
            </a:r>
            <a:r>
              <a:rPr lang="it-IT" dirty="0"/>
              <a:t> on </a:t>
            </a:r>
            <a:r>
              <a:rPr lang="it-IT" dirty="0" err="1"/>
              <a:t>these</a:t>
            </a:r>
            <a:r>
              <a:rPr lang="it-IT" dirty="0"/>
              <a:t> </a:t>
            </a:r>
            <a:r>
              <a:rPr lang="it-IT" dirty="0" err="1"/>
              <a:t>two</a:t>
            </a:r>
            <a:r>
              <a:rPr lang="it-IT" dirty="0"/>
              <a:t> </a:t>
            </a:r>
            <a:r>
              <a:rPr lang="it-IT" dirty="0" err="1"/>
              <a:t>papers</a:t>
            </a:r>
            <a:r>
              <a:rPr lang="it-IT" dirty="0"/>
              <a:t> </a:t>
            </a:r>
          </a:p>
        </p:txBody>
      </p:sp>
      <p:sp>
        <p:nvSpPr>
          <p:cNvPr id="3" name="Segnaposto contenuto 2"/>
          <p:cNvSpPr>
            <a:spLocks noGrp="1"/>
          </p:cNvSpPr>
          <p:nvPr>
            <p:ph idx="1"/>
          </p:nvPr>
        </p:nvSpPr>
        <p:spPr>
          <a:xfrm>
            <a:off x="457200" y="1812175"/>
            <a:ext cx="8229600" cy="4313988"/>
          </a:xfrm>
        </p:spPr>
        <p:txBody>
          <a:bodyPr>
            <a:normAutofit/>
          </a:bodyPr>
          <a:lstStyle/>
          <a:p>
            <a:r>
              <a:rPr lang="it-IT" sz="2400" dirty="0" err="1"/>
              <a:t>Paroma</a:t>
            </a:r>
            <a:r>
              <a:rPr lang="it-IT" sz="2400" dirty="0"/>
              <a:t> </a:t>
            </a:r>
            <a:r>
              <a:rPr lang="it-IT" sz="2400" dirty="0" err="1"/>
              <a:t>Sanyal</a:t>
            </a:r>
            <a:r>
              <a:rPr lang="it-IT" sz="2400" dirty="0"/>
              <a:t> and </a:t>
            </a:r>
            <a:r>
              <a:rPr lang="it-IT" sz="2400" dirty="0" err="1"/>
              <a:t>Suman</a:t>
            </a:r>
            <a:r>
              <a:rPr lang="it-IT" sz="2400" dirty="0"/>
              <a:t> </a:t>
            </a:r>
            <a:r>
              <a:rPr lang="it-IT" sz="2400" dirty="0" err="1"/>
              <a:t>Ghosh</a:t>
            </a:r>
            <a:r>
              <a:rPr lang="it-IT" sz="2400" dirty="0"/>
              <a:t>. PRODUCT MARKET COMPETITION AND UPSTREAM INNOVATION: EVIDENCE FROM THE U.S. ELECTRICITY MARKET </a:t>
            </a:r>
            <a:r>
              <a:rPr lang="it-IT" sz="2400" dirty="0" err="1"/>
              <a:t>DEREGULATION.The</a:t>
            </a:r>
            <a:r>
              <a:rPr lang="it-IT" sz="2400" dirty="0"/>
              <a:t> </a:t>
            </a:r>
            <a:r>
              <a:rPr lang="it-IT" sz="2400" dirty="0" err="1"/>
              <a:t>Review</a:t>
            </a:r>
            <a:r>
              <a:rPr lang="it-IT" sz="2400" dirty="0"/>
              <a:t> of </a:t>
            </a:r>
            <a:r>
              <a:rPr lang="it-IT" sz="2400" dirty="0" err="1"/>
              <a:t>Economics</a:t>
            </a:r>
            <a:r>
              <a:rPr lang="it-IT" sz="2400" dirty="0"/>
              <a:t> and </a:t>
            </a:r>
            <a:r>
              <a:rPr lang="it-IT" sz="2400" dirty="0" err="1"/>
              <a:t>Statistics</a:t>
            </a:r>
            <a:r>
              <a:rPr lang="it-IT" sz="2400" dirty="0"/>
              <a:t>, March 2013, 95(1): 237–254</a:t>
            </a:r>
          </a:p>
          <a:p>
            <a:r>
              <a:rPr lang="it-IT" sz="2400" dirty="0"/>
              <a:t>Francesco </a:t>
            </a:r>
            <a:r>
              <a:rPr lang="it-IT" sz="2400" dirty="0" err="1"/>
              <a:t>Nicolli</a:t>
            </a:r>
            <a:r>
              <a:rPr lang="it-IT" sz="2400" dirty="0"/>
              <a:t> &amp; Francesco </a:t>
            </a:r>
            <a:r>
              <a:rPr lang="it-IT" sz="2400" dirty="0" err="1"/>
              <a:t>Vona</a:t>
            </a:r>
            <a:r>
              <a:rPr lang="it-IT" sz="2400" dirty="0"/>
              <a:t>, 2014. "</a:t>
            </a:r>
            <a:r>
              <a:rPr lang="it-IT" sz="2400" dirty="0" err="1"/>
              <a:t>Heterogeneous</a:t>
            </a:r>
            <a:r>
              <a:rPr lang="it-IT" sz="2400" dirty="0"/>
              <a:t> </a:t>
            </a:r>
            <a:r>
              <a:rPr lang="it-IT" sz="2400" dirty="0" err="1"/>
              <a:t>policies</a:t>
            </a:r>
            <a:r>
              <a:rPr lang="it-IT" sz="2400" dirty="0"/>
              <a:t>, </a:t>
            </a:r>
            <a:r>
              <a:rPr lang="it-IT" sz="2400" dirty="0" err="1"/>
              <a:t>heterogenous</a:t>
            </a:r>
            <a:r>
              <a:rPr lang="it-IT" sz="2400" dirty="0"/>
              <a:t> </a:t>
            </a:r>
            <a:r>
              <a:rPr lang="it-IT" sz="2400" dirty="0" err="1"/>
              <a:t>technologies</a:t>
            </a:r>
            <a:r>
              <a:rPr lang="it-IT" sz="2400" dirty="0"/>
              <a:t> : the case of </a:t>
            </a:r>
            <a:r>
              <a:rPr lang="it-IT" sz="2400" dirty="0" err="1"/>
              <a:t>renewable</a:t>
            </a:r>
            <a:r>
              <a:rPr lang="it-IT" sz="2400" dirty="0"/>
              <a:t> </a:t>
            </a:r>
            <a:r>
              <a:rPr lang="it-IT" sz="2400" dirty="0" err="1"/>
              <a:t>energy</a:t>
            </a:r>
            <a:r>
              <a:rPr lang="it-IT" sz="2400" dirty="0"/>
              <a:t>," </a:t>
            </a:r>
            <a:r>
              <a:rPr lang="it-IT" sz="2400" dirty="0" err="1"/>
              <a:t>Sciences</a:t>
            </a:r>
            <a:r>
              <a:rPr lang="it-IT" sz="2400" dirty="0"/>
              <a:t> Po </a:t>
            </a:r>
            <a:r>
              <a:rPr lang="it-IT" sz="2400" dirty="0" err="1"/>
              <a:t>publications</a:t>
            </a:r>
            <a:r>
              <a:rPr lang="it-IT" sz="2400" dirty="0"/>
              <a:t> 2014-15, </a:t>
            </a:r>
            <a:r>
              <a:rPr lang="it-IT" sz="2400" dirty="0" err="1"/>
              <a:t>Sciences</a:t>
            </a:r>
            <a:r>
              <a:rPr lang="it-IT" sz="2400" dirty="0"/>
              <a:t> Po </a:t>
            </a:r>
            <a:r>
              <a:rPr lang="it-IT" sz="2400" dirty="0" err="1"/>
              <a:t>Available</a:t>
            </a:r>
            <a:r>
              <a:rPr lang="it-IT" sz="2400" dirty="0"/>
              <a:t> Here: http://</a:t>
            </a:r>
            <a:r>
              <a:rPr lang="it-IT" sz="2400" dirty="0" err="1"/>
              <a:t>spire.sciencespo.fr</a:t>
            </a:r>
            <a:r>
              <a:rPr lang="it-IT" sz="2400" dirty="0"/>
              <a:t>/</a:t>
            </a:r>
            <a:r>
              <a:rPr lang="it-IT" sz="2400" dirty="0" err="1"/>
              <a:t>hdl</a:t>
            </a:r>
            <a:r>
              <a:rPr lang="it-IT" sz="2400" dirty="0"/>
              <a:t>:/2441/4b9o704lm99vm9u7s9e6fdpp6r/</a:t>
            </a:r>
            <a:r>
              <a:rPr lang="it-IT" sz="2400" dirty="0" err="1"/>
              <a:t>resources</a:t>
            </a:r>
            <a:r>
              <a:rPr lang="it-IT" sz="2400" dirty="0"/>
              <a:t>/wp2014-15.pdf</a:t>
            </a:r>
          </a:p>
          <a:p>
            <a:endParaRPr lang="it-IT" sz="2400" dirty="0"/>
          </a:p>
        </p:txBody>
      </p:sp>
    </p:spTree>
    <p:extLst>
      <p:ext uri="{BB962C8B-B14F-4D97-AF65-F5344CB8AC3E}">
        <p14:creationId xmlns:p14="http://schemas.microsoft.com/office/powerpoint/2010/main" val="8720009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696253" y="274638"/>
            <a:ext cx="6380947" cy="1143000"/>
          </a:xfrm>
        </p:spPr>
        <p:txBody>
          <a:bodyPr>
            <a:normAutofit fontScale="90000"/>
          </a:bodyPr>
          <a:lstStyle/>
          <a:p>
            <a:r>
              <a:rPr lang="en-AU" sz="3600" dirty="0"/>
              <a:t>Heterogeneous effects - Competition</a:t>
            </a:r>
          </a:p>
        </p:txBody>
      </p:sp>
      <p:sp>
        <p:nvSpPr>
          <p:cNvPr id="3" name="Segnaposto contenuto 2"/>
          <p:cNvSpPr>
            <a:spLocks noGrp="1"/>
          </p:cNvSpPr>
          <p:nvPr>
            <p:ph idx="1"/>
          </p:nvPr>
        </p:nvSpPr>
        <p:spPr>
          <a:xfrm>
            <a:off x="457200" y="1600200"/>
            <a:ext cx="7620000" cy="5041430"/>
          </a:xfrm>
        </p:spPr>
        <p:txBody>
          <a:bodyPr>
            <a:normAutofit/>
          </a:bodyPr>
          <a:lstStyle/>
          <a:p>
            <a:pPr marL="114300" indent="0">
              <a:spcAft>
                <a:spcPts val="1200"/>
              </a:spcAft>
              <a:buNone/>
            </a:pPr>
            <a:endParaRPr lang="en-AU" dirty="0"/>
          </a:p>
          <a:p>
            <a:pPr marL="114300" indent="0">
              <a:spcAft>
                <a:spcPts val="1200"/>
              </a:spcAft>
            </a:pPr>
            <a:endParaRPr lang="en-AU" dirty="0"/>
          </a:p>
          <a:p>
            <a:pPr marL="114300" indent="0">
              <a:buNone/>
            </a:pPr>
            <a:endParaRPr lang="en-AU" dirty="0"/>
          </a:p>
        </p:txBody>
      </p:sp>
      <p:sp>
        <p:nvSpPr>
          <p:cNvPr id="4" name="CasellaDiTesto 3"/>
          <p:cNvSpPr txBox="1"/>
          <p:nvPr/>
        </p:nvSpPr>
        <p:spPr>
          <a:xfrm>
            <a:off x="293070" y="1714100"/>
            <a:ext cx="8578952" cy="4585871"/>
          </a:xfrm>
          <a:prstGeom prst="rect">
            <a:avLst/>
          </a:prstGeom>
          <a:noFill/>
        </p:spPr>
        <p:txBody>
          <a:bodyPr wrap="square" rtlCol="0">
            <a:spAutoFit/>
          </a:bodyPr>
          <a:lstStyle/>
          <a:p>
            <a:r>
              <a:rPr lang="en-GB" dirty="0"/>
              <a:t>The effect of lowering the entry barriers depend on the level of each technology’s </a:t>
            </a:r>
            <a:r>
              <a:rPr lang="en-GB" b="1" dirty="0"/>
              <a:t>‘developer intensity’</a:t>
            </a:r>
            <a:r>
              <a:rPr lang="en-GB" dirty="0"/>
              <a:t>, which measures the degree of concentration of innovation between firms</a:t>
            </a:r>
          </a:p>
          <a:p>
            <a:endParaRPr lang="it-IT" sz="1400" dirty="0"/>
          </a:p>
          <a:p>
            <a:pPr marL="625475" indent="-285750">
              <a:buFont typeface="Wingdings" charset="2"/>
              <a:buChar char="Ø"/>
            </a:pPr>
            <a:r>
              <a:rPr lang="it-IT" dirty="0" err="1"/>
              <a:t>Low</a:t>
            </a:r>
            <a:r>
              <a:rPr lang="it-IT" dirty="0"/>
              <a:t> </a:t>
            </a:r>
            <a:r>
              <a:rPr lang="it-IT" dirty="0" err="1"/>
              <a:t>developer</a:t>
            </a:r>
            <a:r>
              <a:rPr lang="it-IT" dirty="0"/>
              <a:t> </a:t>
            </a:r>
            <a:r>
              <a:rPr lang="it-IT" dirty="0" err="1"/>
              <a:t>intensity</a:t>
            </a:r>
            <a:r>
              <a:rPr lang="it-IT" dirty="0"/>
              <a:t> </a:t>
            </a:r>
            <a:r>
              <a:rPr lang="it-IT" dirty="0">
                <a:sym typeface="Wingdings"/>
              </a:rPr>
              <a:t> </a:t>
            </a:r>
            <a:r>
              <a:rPr lang="en-GB" dirty="0"/>
              <a:t>innovation activities are spread among firms and there are no technological leaders </a:t>
            </a:r>
            <a:r>
              <a:rPr lang="en-GB" dirty="0">
                <a:sym typeface="Wingdings"/>
              </a:rPr>
              <a:t> escape </a:t>
            </a:r>
            <a:r>
              <a:rPr lang="en-GB" dirty="0"/>
              <a:t>competition effect prevail</a:t>
            </a:r>
          </a:p>
          <a:p>
            <a:pPr marL="625475" indent="-285750"/>
            <a:endParaRPr lang="it-IT" sz="1400" dirty="0"/>
          </a:p>
          <a:p>
            <a:pPr marL="625475" indent="-285750">
              <a:buFont typeface="Wingdings" charset="2"/>
              <a:buChar char="Ø"/>
            </a:pPr>
            <a:r>
              <a:rPr lang="it-IT" dirty="0"/>
              <a:t>High </a:t>
            </a:r>
            <a:r>
              <a:rPr lang="it-IT" dirty="0" err="1"/>
              <a:t>developer</a:t>
            </a:r>
            <a:r>
              <a:rPr lang="it-IT" dirty="0"/>
              <a:t> </a:t>
            </a:r>
            <a:r>
              <a:rPr lang="it-IT" dirty="0" err="1"/>
              <a:t>intensity</a:t>
            </a:r>
            <a:r>
              <a:rPr lang="it-IT" dirty="0"/>
              <a:t> </a:t>
            </a:r>
            <a:r>
              <a:rPr lang="it-IT" dirty="0">
                <a:sym typeface="Wingdings"/>
              </a:rPr>
              <a:t> </a:t>
            </a:r>
            <a:r>
              <a:rPr lang="en-GB" dirty="0"/>
              <a:t>the industry is unlevelled, with few leaders and several followers </a:t>
            </a:r>
            <a:r>
              <a:rPr lang="en-GB" dirty="0">
                <a:sym typeface="Wingdings"/>
              </a:rPr>
              <a:t> a </a:t>
            </a:r>
            <a:r>
              <a:rPr lang="en-GB" dirty="0"/>
              <a:t>Schumpeterian effect to prevail in the second</a:t>
            </a:r>
            <a:endParaRPr lang="it-IT" dirty="0"/>
          </a:p>
          <a:p>
            <a:endParaRPr lang="en-GB" sz="1400" i="1" dirty="0"/>
          </a:p>
          <a:p>
            <a:r>
              <a:rPr lang="en-GB" dirty="0"/>
              <a:t>We expect the magnitude of the appropriation effect described in previous section to differ across technologies, and be stronger in RETs where the renewable energy production is decentralised into small- or medium-sized units. </a:t>
            </a:r>
          </a:p>
          <a:p>
            <a:endParaRPr lang="en-GB" sz="1200" i="1" dirty="0"/>
          </a:p>
          <a:p>
            <a:r>
              <a:rPr lang="en-GB" b="1" i="1" dirty="0"/>
              <a:t>H1: The effect of lowering entry barriers on innovation activities is expected to be positive for Wind, Solar Thermal and Waste technologies, which are characterised by both a lower developer intensity and the entrance of many independent producers</a:t>
            </a:r>
            <a:r>
              <a:rPr lang="en-GB" i="1" dirty="0"/>
              <a:t>.</a:t>
            </a:r>
            <a:r>
              <a:rPr lang="it-IT" dirty="0"/>
              <a:t> </a:t>
            </a:r>
          </a:p>
        </p:txBody>
      </p:sp>
    </p:spTree>
    <p:extLst>
      <p:ext uri="{BB962C8B-B14F-4D97-AF65-F5344CB8AC3E}">
        <p14:creationId xmlns:p14="http://schemas.microsoft.com/office/powerpoint/2010/main" val="132037553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660728" y="274638"/>
            <a:ext cx="7026071" cy="1143000"/>
          </a:xfrm>
        </p:spPr>
        <p:txBody>
          <a:bodyPr>
            <a:normAutofit fontScale="90000"/>
          </a:bodyPr>
          <a:lstStyle/>
          <a:p>
            <a:r>
              <a:rPr lang="en-AU" dirty="0"/>
              <a:t>Heterogeneous effects - Policies</a:t>
            </a:r>
            <a:endParaRPr lang="it-IT" dirty="0"/>
          </a:p>
        </p:txBody>
      </p:sp>
      <p:sp>
        <p:nvSpPr>
          <p:cNvPr id="3" name="Segnaposto contenuto 2"/>
          <p:cNvSpPr>
            <a:spLocks noGrp="1"/>
          </p:cNvSpPr>
          <p:nvPr>
            <p:ph idx="1"/>
          </p:nvPr>
        </p:nvSpPr>
        <p:spPr>
          <a:xfrm>
            <a:off x="457200" y="1811631"/>
            <a:ext cx="8229600" cy="4385576"/>
          </a:xfrm>
        </p:spPr>
        <p:txBody>
          <a:bodyPr>
            <a:normAutofit/>
          </a:bodyPr>
          <a:lstStyle/>
          <a:p>
            <a:pPr marL="0" indent="0">
              <a:buNone/>
            </a:pPr>
            <a:r>
              <a:rPr lang="en-GB" sz="1800" dirty="0"/>
              <a:t>Quantity-based and broad policies (like RECs), letting the producer free to pick the preferred options, tend to promote more mature and cost-effective technologies, such as wind, geothermal and solar thermal technologies, which guarantee lower short-run compliance costs. </a:t>
            </a:r>
          </a:p>
          <a:p>
            <a:pPr marL="0" indent="0">
              <a:buNone/>
            </a:pPr>
            <a:endParaRPr lang="en-GB" sz="1800" dirty="0"/>
          </a:p>
          <a:p>
            <a:pPr marL="0" indent="0">
              <a:buNone/>
            </a:pPr>
            <a:r>
              <a:rPr lang="en-GB" sz="1800" dirty="0"/>
              <a:t>On the other hand, technology-specific policies, such as public R&amp;D, and technology-specific price systems, such as feed-in tariffs, that allow differentiation and the specific pricing of individual technologies might be able to support emerging technologies such as solar PV. </a:t>
            </a:r>
            <a:endParaRPr lang="en-GB" sz="1800" i="1" dirty="0"/>
          </a:p>
          <a:p>
            <a:pPr marL="0" indent="0">
              <a:buNone/>
            </a:pPr>
            <a:endParaRPr lang="en-GB" sz="1800" i="1" dirty="0"/>
          </a:p>
          <a:p>
            <a:pPr marL="0" indent="0">
              <a:buNone/>
            </a:pPr>
            <a:r>
              <a:rPr lang="en-GB" sz="1800" b="1" i="1" dirty="0"/>
              <a:t>H2: The effect of broad policies is stronger for mature technologies, while emerging technologies are more responsive to technology-specific instruments</a:t>
            </a:r>
            <a:r>
              <a:rPr lang="it-IT" sz="1800" b="1" dirty="0"/>
              <a:t> </a:t>
            </a:r>
          </a:p>
        </p:txBody>
      </p:sp>
    </p:spTree>
    <p:extLst>
      <p:ext uri="{BB962C8B-B14F-4D97-AF65-F5344CB8AC3E}">
        <p14:creationId xmlns:p14="http://schemas.microsoft.com/office/powerpoint/2010/main" val="178108360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AU" dirty="0"/>
              <a:t>Heterogeneous effects</a:t>
            </a:r>
            <a:endParaRPr lang="it-IT" dirty="0"/>
          </a:p>
        </p:txBody>
      </p:sp>
      <p:sp>
        <p:nvSpPr>
          <p:cNvPr id="3" name="Segnaposto contenuto 2"/>
          <p:cNvSpPr>
            <a:spLocks noGrp="1"/>
          </p:cNvSpPr>
          <p:nvPr>
            <p:ph idx="1"/>
          </p:nvPr>
        </p:nvSpPr>
        <p:spPr>
          <a:xfrm>
            <a:off x="457200" y="1724528"/>
            <a:ext cx="8229600" cy="4525963"/>
          </a:xfrm>
        </p:spPr>
        <p:txBody>
          <a:bodyPr>
            <a:noAutofit/>
          </a:bodyPr>
          <a:lstStyle/>
          <a:p>
            <a:pPr marL="0" indent="0">
              <a:buNone/>
            </a:pPr>
            <a:r>
              <a:rPr lang="en-GB" sz="2000" dirty="0"/>
              <a:t>We expect, in particular, that technologies associated with a high technological potential are highly responsive to market conditions and, consequently, reacted more promptly and positively to an increase in the demand for clean energy, which can be driven by REPs, or to an increase in electricity consumption.</a:t>
            </a:r>
            <a:r>
              <a:rPr lang="it-IT" sz="2000" dirty="0"/>
              <a:t> </a:t>
            </a:r>
          </a:p>
          <a:p>
            <a:pPr marL="0" indent="0">
              <a:buNone/>
            </a:pPr>
            <a:endParaRPr lang="it-IT" sz="1600" i="1" dirty="0"/>
          </a:p>
          <a:p>
            <a:pPr marL="0" indent="0">
              <a:buNone/>
            </a:pPr>
            <a:r>
              <a:rPr lang="en-GB" sz="2000" dirty="0"/>
              <a:t>technological potential, which measures the average patent growth rate of a technology (</a:t>
            </a:r>
            <a:r>
              <a:rPr lang="en-GB" sz="2000" dirty="0" err="1"/>
              <a:t>Holger</a:t>
            </a:r>
            <a:r>
              <a:rPr lang="en-GB" sz="2000" dirty="0"/>
              <a:t>, 2003) and is a rough proxy of its innovative potential. </a:t>
            </a:r>
            <a:endParaRPr lang="en-GB" sz="2000" i="1" dirty="0"/>
          </a:p>
          <a:p>
            <a:pPr marL="0" indent="0">
              <a:buNone/>
            </a:pPr>
            <a:endParaRPr lang="en-GB" sz="1600" i="1" dirty="0"/>
          </a:p>
          <a:p>
            <a:pPr marL="0" indent="0">
              <a:buNone/>
            </a:pPr>
            <a:r>
              <a:rPr lang="en-GB" sz="2000" b="1" i="1" dirty="0"/>
              <a:t>H3: The magnitude of the policy inducement effect, or more generally, of an increasing size of the energy market, is stronger for technologies with high technological potential such as wind, solar, marine and biofuel technologies and weaker or not present for technologies with low technological potential. </a:t>
            </a:r>
            <a:endParaRPr lang="it-IT" sz="2000" b="1" dirty="0"/>
          </a:p>
        </p:txBody>
      </p:sp>
    </p:spTree>
    <p:extLst>
      <p:ext uri="{BB962C8B-B14F-4D97-AF65-F5344CB8AC3E}">
        <p14:creationId xmlns:p14="http://schemas.microsoft.com/office/powerpoint/2010/main" val="86511493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it-IT" sz="3600" dirty="0" err="1"/>
              <a:t>Other</a:t>
            </a:r>
            <a:r>
              <a:rPr lang="it-IT" sz="3600" dirty="0"/>
              <a:t> </a:t>
            </a:r>
            <a:r>
              <a:rPr lang="it-IT" sz="3600" dirty="0" err="1"/>
              <a:t>Factors</a:t>
            </a:r>
            <a:endParaRPr lang="it-IT" sz="3600" dirty="0"/>
          </a:p>
        </p:txBody>
      </p:sp>
      <p:sp>
        <p:nvSpPr>
          <p:cNvPr id="3" name="Espace réservé du contenu 2"/>
          <p:cNvSpPr>
            <a:spLocks noGrp="1"/>
          </p:cNvSpPr>
          <p:nvPr>
            <p:ph idx="1"/>
          </p:nvPr>
        </p:nvSpPr>
        <p:spPr>
          <a:xfrm>
            <a:off x="457200" y="1911019"/>
            <a:ext cx="8229600" cy="3381785"/>
          </a:xfrm>
        </p:spPr>
        <p:txBody>
          <a:bodyPr>
            <a:normAutofit/>
          </a:bodyPr>
          <a:lstStyle/>
          <a:p>
            <a:pPr marL="914400" lvl="1" indent="-514350">
              <a:lnSpc>
                <a:spcPct val="120000"/>
              </a:lnSpc>
              <a:buFont typeface="+mj-lt"/>
              <a:buAutoNum type="arabicPeriod"/>
            </a:pPr>
            <a:r>
              <a:rPr lang="it-IT" dirty="0" err="1">
                <a:solidFill>
                  <a:schemeClr val="tx1">
                    <a:lumMod val="90000"/>
                    <a:lumOff val="10000"/>
                  </a:schemeClr>
                </a:solidFill>
              </a:rPr>
              <a:t>Persistency</a:t>
            </a:r>
            <a:r>
              <a:rPr lang="it-IT" dirty="0">
                <a:solidFill>
                  <a:schemeClr val="tx1">
                    <a:lumMod val="90000"/>
                    <a:lumOff val="10000"/>
                  </a:schemeClr>
                </a:solidFill>
              </a:rPr>
              <a:t> of </a:t>
            </a:r>
            <a:r>
              <a:rPr lang="it-IT" dirty="0" err="1">
                <a:solidFill>
                  <a:schemeClr val="tx1">
                    <a:lumMod val="90000"/>
                    <a:lumOff val="10000"/>
                  </a:schemeClr>
                </a:solidFill>
              </a:rPr>
              <a:t>Past</a:t>
            </a:r>
            <a:r>
              <a:rPr lang="it-IT" dirty="0">
                <a:solidFill>
                  <a:schemeClr val="tx1">
                    <a:lumMod val="90000"/>
                    <a:lumOff val="10000"/>
                  </a:schemeClr>
                </a:solidFill>
              </a:rPr>
              <a:t> </a:t>
            </a:r>
            <a:r>
              <a:rPr lang="it-IT" dirty="0" err="1">
                <a:solidFill>
                  <a:schemeClr val="tx1">
                    <a:lumMod val="90000"/>
                    <a:lumOff val="10000"/>
                  </a:schemeClr>
                </a:solidFill>
              </a:rPr>
              <a:t>innovation</a:t>
            </a:r>
            <a:r>
              <a:rPr lang="it-IT" dirty="0">
                <a:solidFill>
                  <a:schemeClr val="tx1">
                    <a:lumMod val="90000"/>
                    <a:lumOff val="10000"/>
                  </a:schemeClr>
                </a:solidFill>
              </a:rPr>
              <a:t> (</a:t>
            </a:r>
            <a:r>
              <a:rPr lang="en-GB" dirty="0"/>
              <a:t>KNOW-STOCK</a:t>
            </a:r>
            <a:r>
              <a:rPr lang="it-IT" dirty="0"/>
              <a:t> )</a:t>
            </a:r>
            <a:endParaRPr lang="it-IT" dirty="0">
              <a:solidFill>
                <a:schemeClr val="tx1">
                  <a:lumMod val="90000"/>
                  <a:lumOff val="10000"/>
                </a:schemeClr>
              </a:solidFill>
            </a:endParaRPr>
          </a:p>
          <a:p>
            <a:pPr marL="914400" lvl="1" indent="-514350">
              <a:lnSpc>
                <a:spcPct val="120000"/>
              </a:lnSpc>
              <a:buFont typeface="+mj-lt"/>
              <a:buAutoNum type="arabicPeriod"/>
            </a:pPr>
            <a:r>
              <a:rPr lang="en-GB" dirty="0"/>
              <a:t>Electricity prices (ELECT PRICE) </a:t>
            </a:r>
          </a:p>
          <a:p>
            <a:pPr marL="914400" lvl="1" indent="-514350">
              <a:lnSpc>
                <a:spcPct val="120000"/>
              </a:lnSpc>
              <a:buFont typeface="+mj-lt"/>
              <a:buAutoNum type="arabicPeriod"/>
            </a:pPr>
            <a:r>
              <a:rPr lang="en-GB" dirty="0"/>
              <a:t>Per capita income levels (</a:t>
            </a:r>
            <a:r>
              <a:rPr lang="en-GB" dirty="0" err="1"/>
              <a:t>GDP_pc</a:t>
            </a:r>
            <a:r>
              <a:rPr lang="en-GB" dirty="0"/>
              <a:t>) </a:t>
            </a:r>
          </a:p>
          <a:p>
            <a:pPr marL="914400" lvl="1" indent="-514350">
              <a:lnSpc>
                <a:spcPct val="120000"/>
              </a:lnSpc>
              <a:buFont typeface="+mj-lt"/>
              <a:buAutoNum type="arabicPeriod"/>
            </a:pPr>
            <a:r>
              <a:rPr lang="en-GB" dirty="0"/>
              <a:t>Electricity consumption (ELECT CONS)</a:t>
            </a:r>
            <a:r>
              <a:rPr lang="it-IT" dirty="0"/>
              <a:t> </a:t>
            </a:r>
          </a:p>
          <a:p>
            <a:pPr marL="914400" lvl="1" indent="-514350">
              <a:lnSpc>
                <a:spcPct val="120000"/>
              </a:lnSpc>
              <a:buFont typeface="+mj-lt"/>
              <a:buAutoNum type="arabicPeriod"/>
            </a:pPr>
            <a:r>
              <a:rPr lang="it-IT" dirty="0">
                <a:solidFill>
                  <a:schemeClr val="tx1">
                    <a:lumMod val="90000"/>
                    <a:lumOff val="10000"/>
                  </a:schemeClr>
                </a:solidFill>
              </a:rPr>
              <a:t>New EU </a:t>
            </a:r>
            <a:r>
              <a:rPr lang="it-IT" dirty="0" err="1">
                <a:solidFill>
                  <a:schemeClr val="tx1">
                    <a:lumMod val="90000"/>
                    <a:lumOff val="10000"/>
                  </a:schemeClr>
                </a:solidFill>
              </a:rPr>
              <a:t>Countries</a:t>
            </a:r>
            <a:endParaRPr lang="it-IT" dirty="0">
              <a:solidFill>
                <a:schemeClr val="tx1">
                  <a:lumMod val="90000"/>
                  <a:lumOff val="10000"/>
                </a:schemeClr>
              </a:solidFill>
            </a:endParaRPr>
          </a:p>
          <a:p>
            <a:pPr marL="400050" lvl="1" indent="0">
              <a:buNone/>
            </a:pPr>
            <a:endParaRPr lang="it-IT" dirty="0">
              <a:solidFill>
                <a:schemeClr val="tx1">
                  <a:lumMod val="90000"/>
                  <a:lumOff val="10000"/>
                </a:schemeClr>
              </a:solidFill>
            </a:endParaRPr>
          </a:p>
          <a:p>
            <a:pPr marL="868680" lvl="1" indent="-457200">
              <a:buFont typeface="+mj-lt"/>
              <a:buAutoNum type="arabicPeriod"/>
            </a:pPr>
            <a:endParaRPr lang="it-IT" dirty="0">
              <a:solidFill>
                <a:schemeClr val="tx1">
                  <a:lumMod val="90000"/>
                  <a:lumOff val="10000"/>
                </a:schemeClr>
              </a:solidFill>
            </a:endParaRPr>
          </a:p>
          <a:p>
            <a:endParaRPr lang="it-IT" dirty="0">
              <a:solidFill>
                <a:schemeClr val="tx1">
                  <a:lumMod val="90000"/>
                  <a:lumOff val="10000"/>
                </a:schemeClr>
              </a:solidFill>
            </a:endParaRPr>
          </a:p>
        </p:txBody>
      </p:sp>
    </p:spTree>
    <p:extLst>
      <p:ext uri="{BB962C8B-B14F-4D97-AF65-F5344CB8AC3E}">
        <p14:creationId xmlns:p14="http://schemas.microsoft.com/office/powerpoint/2010/main" val="255799434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a:t>Data</a:t>
            </a:r>
            <a:endParaRPr lang="fr-FR" dirty="0"/>
          </a:p>
        </p:txBody>
      </p:sp>
      <p:sp>
        <p:nvSpPr>
          <p:cNvPr id="3" name="Espace réservé du contenu 2"/>
          <p:cNvSpPr>
            <a:spLocks noGrp="1"/>
          </p:cNvSpPr>
          <p:nvPr>
            <p:ph idx="1"/>
          </p:nvPr>
        </p:nvSpPr>
        <p:spPr>
          <a:xfrm>
            <a:off x="330199" y="1719163"/>
            <a:ext cx="8517467" cy="4053191"/>
          </a:xfrm>
        </p:spPr>
        <p:txBody>
          <a:bodyPr>
            <a:normAutofit/>
          </a:bodyPr>
          <a:lstStyle/>
          <a:p>
            <a:pPr marL="114300" indent="0" algn="just">
              <a:buNone/>
            </a:pPr>
            <a:r>
              <a:rPr lang="en-AU" sz="2000" dirty="0"/>
              <a:t>We use patent counts (at the EPO) as our proxy for innovation performance. 8 sub-fields: wind, marine, solar thermal, solar photovoltaic, hydroelectric, waste, biofuel &amp; geothermal. </a:t>
            </a:r>
            <a:r>
              <a:rPr lang="en-AU" sz="2000" b="1" dirty="0"/>
              <a:t>19 EU Countries for years 1980-2007.</a:t>
            </a:r>
          </a:p>
          <a:p>
            <a:pPr marL="571500" indent="-457200" algn="just"/>
            <a:endParaRPr lang="en-AU" sz="2000" dirty="0"/>
          </a:p>
          <a:p>
            <a:pPr marL="571500" indent="-457200" algn="just"/>
            <a:r>
              <a:rPr lang="en-AU" sz="2000" dirty="0"/>
              <a:t>Policies: we use the database compiled at the International Energy Agency (IEA) and previously used by JHP 2010. </a:t>
            </a:r>
          </a:p>
          <a:p>
            <a:pPr marL="971550" lvl="1" indent="-457200" algn="just"/>
            <a:r>
              <a:rPr lang="en-AU" sz="2000" dirty="0"/>
              <a:t>Continuous data on RECs, FEED-IN and R&amp;D.</a:t>
            </a:r>
          </a:p>
          <a:p>
            <a:pPr marL="114300" indent="0" algn="just">
              <a:buNone/>
            </a:pPr>
            <a:endParaRPr lang="en-AU" sz="2000" dirty="0"/>
          </a:p>
          <a:p>
            <a:pPr marL="571500" indent="-457200" algn="just"/>
            <a:r>
              <a:rPr lang="en-AU" sz="2000" dirty="0"/>
              <a:t>Regulation: Index of Product Market Regulation developed by the OECD. Average of three sub-indices: entry barriers, vertical integration and privatization</a:t>
            </a:r>
          </a:p>
        </p:txBody>
      </p:sp>
    </p:spTree>
    <p:extLst>
      <p:ext uri="{BB962C8B-B14F-4D97-AF65-F5344CB8AC3E}">
        <p14:creationId xmlns:p14="http://schemas.microsoft.com/office/powerpoint/2010/main" val="219072370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120722"/>
            <a:ext cx="7690675" cy="693204"/>
          </a:xfrm>
        </p:spPr>
        <p:txBody>
          <a:bodyPr>
            <a:normAutofit fontScale="90000"/>
          </a:bodyPr>
          <a:lstStyle/>
          <a:p>
            <a:r>
              <a:rPr lang="it-IT" dirty="0"/>
              <a:t>PATENT TREND</a:t>
            </a:r>
          </a:p>
        </p:txBody>
      </p:sp>
      <p:pic>
        <p:nvPicPr>
          <p:cNvPr id="5" name="Immagine 4"/>
          <p:cNvPicPr/>
          <p:nvPr/>
        </p:nvPicPr>
        <p:blipFill rotWithShape="1">
          <a:blip r:embed="rId2" cstate="print">
            <a:extLst>
              <a:ext uri="{28A0092B-C50C-407E-A947-70E740481C1C}">
                <a14:useLocalDpi xmlns:a14="http://schemas.microsoft.com/office/drawing/2010/main" val="0"/>
              </a:ext>
            </a:extLst>
          </a:blip>
          <a:srcRect r="2963"/>
          <a:stretch/>
        </p:blipFill>
        <p:spPr bwMode="auto">
          <a:xfrm>
            <a:off x="148897" y="1792047"/>
            <a:ext cx="4287636" cy="4146305"/>
          </a:xfrm>
          <a:prstGeom prst="rect">
            <a:avLst/>
          </a:prstGeom>
          <a:noFill/>
          <a:ln>
            <a:noFill/>
          </a:ln>
        </p:spPr>
      </p:pic>
      <p:pic>
        <p:nvPicPr>
          <p:cNvPr id="7" name="Immagine 6"/>
          <p:cNvPicPr/>
          <p:nvPr/>
        </p:nvPicPr>
        <p:blipFill rotWithShape="1">
          <a:blip r:embed="rId3" cstate="print">
            <a:extLst>
              <a:ext uri="{28A0092B-C50C-407E-A947-70E740481C1C}">
                <a14:useLocalDpi xmlns:a14="http://schemas.microsoft.com/office/drawing/2010/main" val="0"/>
              </a:ext>
            </a:extLst>
          </a:blip>
          <a:srcRect l="3137" t="3710" r="2265"/>
          <a:stretch/>
        </p:blipFill>
        <p:spPr bwMode="auto">
          <a:xfrm>
            <a:off x="4504269" y="1818323"/>
            <a:ext cx="4403248" cy="4146305"/>
          </a:xfrm>
          <a:prstGeom prst="rect">
            <a:avLst/>
          </a:prstGeom>
          <a:noFill/>
          <a:ln>
            <a:noFill/>
          </a:ln>
        </p:spPr>
      </p:pic>
    </p:spTree>
    <p:extLst>
      <p:ext uri="{BB962C8B-B14F-4D97-AF65-F5344CB8AC3E}">
        <p14:creationId xmlns:p14="http://schemas.microsoft.com/office/powerpoint/2010/main" val="242688240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PATENT by Country</a:t>
            </a:r>
          </a:p>
        </p:txBody>
      </p:sp>
      <p:pic>
        <p:nvPicPr>
          <p:cNvPr id="5" name="Segnaposto contenuto 4"/>
          <p:cNvPicPr>
            <a:picLocks noGrp="1"/>
          </p:cNvPicPr>
          <p:nvPr>
            <p:ph idx="1"/>
          </p:nvPr>
        </p:nvPicPr>
        <p:blipFill>
          <a:blip r:embed="rId2">
            <a:extLst>
              <a:ext uri="{28A0092B-C50C-407E-A947-70E740481C1C}">
                <a14:useLocalDpi xmlns:a14="http://schemas.microsoft.com/office/drawing/2010/main" val="0"/>
              </a:ext>
            </a:extLst>
          </a:blip>
          <a:srcRect t="1386" b="1386"/>
          <a:stretch>
            <a:fillRect/>
          </a:stretch>
        </p:blipFill>
        <p:spPr>
          <a:prstGeom prst="rect">
            <a:avLst/>
          </a:prstGeom>
        </p:spPr>
      </p:pic>
    </p:spTree>
    <p:extLst>
      <p:ext uri="{BB962C8B-B14F-4D97-AF65-F5344CB8AC3E}">
        <p14:creationId xmlns:p14="http://schemas.microsoft.com/office/powerpoint/2010/main" val="2183450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la 1"/>
          <p:cNvGraphicFramePr>
            <a:graphicFrameLocks noGrp="1"/>
          </p:cNvGraphicFramePr>
          <p:nvPr>
            <p:extLst>
              <p:ext uri="{D42A27DB-BD31-4B8C-83A1-F6EECF244321}">
                <p14:modId xmlns:p14="http://schemas.microsoft.com/office/powerpoint/2010/main" val="3162683195"/>
              </p:ext>
            </p:extLst>
          </p:nvPr>
        </p:nvGraphicFramePr>
        <p:xfrm>
          <a:off x="0" y="0"/>
          <a:ext cx="9144000" cy="6857999"/>
        </p:xfrm>
        <a:graphic>
          <a:graphicData uri="http://schemas.openxmlformats.org/drawingml/2006/table">
            <a:tbl>
              <a:tblPr firstRow="1" bandRow="1">
                <a:tableStyleId>{5C22544A-7EE6-4342-B048-85BDC9FD1C3A}</a:tableStyleId>
              </a:tblPr>
              <a:tblGrid>
                <a:gridCol w="1743740">
                  <a:extLst>
                    <a:ext uri="{9D8B030D-6E8A-4147-A177-3AD203B41FA5}">
                      <a16:colId xmlns:a16="http://schemas.microsoft.com/office/drawing/2014/main" val="20000"/>
                    </a:ext>
                  </a:extLst>
                </a:gridCol>
                <a:gridCol w="5156791">
                  <a:extLst>
                    <a:ext uri="{9D8B030D-6E8A-4147-A177-3AD203B41FA5}">
                      <a16:colId xmlns:a16="http://schemas.microsoft.com/office/drawing/2014/main" val="20001"/>
                    </a:ext>
                  </a:extLst>
                </a:gridCol>
                <a:gridCol w="2243469">
                  <a:extLst>
                    <a:ext uri="{9D8B030D-6E8A-4147-A177-3AD203B41FA5}">
                      <a16:colId xmlns:a16="http://schemas.microsoft.com/office/drawing/2014/main" val="20002"/>
                    </a:ext>
                  </a:extLst>
                </a:gridCol>
              </a:tblGrid>
              <a:tr h="717641">
                <a:tc>
                  <a:txBody>
                    <a:bodyPr/>
                    <a:lstStyle/>
                    <a:p>
                      <a:pPr marL="0" indent="0" algn="ctr">
                        <a:lnSpc>
                          <a:spcPct val="110000"/>
                        </a:lnSpc>
                        <a:spcAft>
                          <a:spcPts val="0"/>
                        </a:spcAft>
                      </a:pPr>
                      <a:r>
                        <a:rPr lang="it-IT" sz="1800" b="1" dirty="0">
                          <a:effectLst/>
                          <a:latin typeface="+mn-lt"/>
                          <a:ea typeface="Times New Roman"/>
                        </a:rPr>
                        <a:t>INSTRUMENT</a:t>
                      </a:r>
                    </a:p>
                  </a:txBody>
                  <a:tcPr marL="68580" marR="68580" marT="0" marB="0"/>
                </a:tc>
                <a:tc>
                  <a:txBody>
                    <a:bodyPr/>
                    <a:lstStyle/>
                    <a:p>
                      <a:pPr marL="0" indent="0" algn="just">
                        <a:lnSpc>
                          <a:spcPct val="110000"/>
                        </a:lnSpc>
                        <a:spcAft>
                          <a:spcPts val="0"/>
                        </a:spcAft>
                      </a:pPr>
                      <a:r>
                        <a:rPr lang="it-IT" sz="1800" dirty="0">
                          <a:effectLst/>
                          <a:latin typeface="+mn-lt"/>
                          <a:ea typeface="Times New Roman"/>
                        </a:rPr>
                        <a:t>DESCRIPTION</a:t>
                      </a:r>
                    </a:p>
                  </a:txBody>
                  <a:tcPr marL="68580" marR="68580" marT="0" marB="0"/>
                </a:tc>
                <a:tc>
                  <a:txBody>
                    <a:bodyPr/>
                    <a:lstStyle/>
                    <a:p>
                      <a:pPr marL="0" indent="0" algn="ctr">
                        <a:lnSpc>
                          <a:spcPct val="110000"/>
                        </a:lnSpc>
                        <a:spcAft>
                          <a:spcPts val="0"/>
                        </a:spcAft>
                      </a:pPr>
                      <a:r>
                        <a:rPr lang="it-IT" sz="1800" dirty="0">
                          <a:effectLst/>
                          <a:latin typeface="+mn-lt"/>
                          <a:ea typeface="Times New Roman"/>
                        </a:rPr>
                        <a:t>CONSTRUCTION</a:t>
                      </a:r>
                    </a:p>
                  </a:txBody>
                  <a:tcPr marL="68580" marR="68580" marT="0" marB="0"/>
                </a:tc>
                <a:extLst>
                  <a:ext uri="{0D108BD9-81ED-4DB2-BD59-A6C34878D82A}">
                    <a16:rowId xmlns:a16="http://schemas.microsoft.com/office/drawing/2014/main" val="10000"/>
                  </a:ext>
                </a:extLst>
              </a:tr>
              <a:tr h="1389968">
                <a:tc>
                  <a:txBody>
                    <a:bodyPr/>
                    <a:lstStyle/>
                    <a:p>
                      <a:pPr marL="0" indent="0" algn="ctr">
                        <a:lnSpc>
                          <a:spcPct val="110000"/>
                        </a:lnSpc>
                        <a:spcAft>
                          <a:spcPts val="0"/>
                        </a:spcAft>
                      </a:pPr>
                      <a:r>
                        <a:rPr lang="en-US" sz="1800" b="1" dirty="0">
                          <a:solidFill>
                            <a:srgbClr val="131413"/>
                          </a:solidFill>
                          <a:effectLst/>
                          <a:latin typeface="+mn-lt"/>
                          <a:ea typeface="Calibri"/>
                        </a:rPr>
                        <a:t>Feed-in Tariff</a:t>
                      </a:r>
                      <a:endParaRPr lang="it-IT" sz="1800" b="1" dirty="0">
                        <a:effectLst/>
                        <a:latin typeface="+mn-lt"/>
                        <a:ea typeface="Times New Roman"/>
                      </a:endParaRPr>
                    </a:p>
                  </a:txBody>
                  <a:tcPr marL="68580" marR="68580" marT="0" marB="0"/>
                </a:tc>
                <a:tc>
                  <a:txBody>
                    <a:bodyPr/>
                    <a:lstStyle/>
                    <a:p>
                      <a:pPr marL="0" indent="0" algn="just">
                        <a:lnSpc>
                          <a:spcPct val="110000"/>
                        </a:lnSpc>
                        <a:spcAft>
                          <a:spcPts val="0"/>
                        </a:spcAft>
                      </a:pPr>
                      <a:r>
                        <a:rPr lang="en-US" sz="1800" dirty="0">
                          <a:solidFill>
                            <a:srgbClr val="131413"/>
                          </a:solidFill>
                          <a:effectLst/>
                          <a:latin typeface="+mn-lt"/>
                          <a:ea typeface="Calibri"/>
                        </a:rPr>
                        <a:t>Guaranteed price that may vary by technology. (Wind, Solar, Ocean, Geothermal, Biomass, Waste, Hydro). </a:t>
                      </a:r>
                      <a:endParaRPr lang="it-IT" sz="1800" b="1" dirty="0">
                        <a:effectLst/>
                        <a:latin typeface="+mn-lt"/>
                        <a:ea typeface="Times New Roman"/>
                      </a:endParaRPr>
                    </a:p>
                  </a:txBody>
                  <a:tcPr marL="68580" marR="68580" marT="0" marB="0"/>
                </a:tc>
                <a:tc>
                  <a:txBody>
                    <a:bodyPr/>
                    <a:lstStyle/>
                    <a:p>
                      <a:pPr marL="0" indent="0" algn="ctr">
                        <a:lnSpc>
                          <a:spcPct val="110000"/>
                        </a:lnSpc>
                        <a:spcAft>
                          <a:spcPts val="0"/>
                        </a:spcAft>
                      </a:pPr>
                      <a:r>
                        <a:rPr lang="en-US" sz="1800" b="1" dirty="0">
                          <a:solidFill>
                            <a:srgbClr val="131413"/>
                          </a:solidFill>
                          <a:effectLst/>
                          <a:latin typeface="+mn-lt"/>
                          <a:ea typeface="Calibri"/>
                        </a:rPr>
                        <a:t>Level of price guaranteed</a:t>
                      </a:r>
                      <a:endParaRPr lang="it-IT" sz="1800" b="1" dirty="0">
                        <a:effectLst/>
                        <a:latin typeface="+mn-lt"/>
                        <a:ea typeface="Times New Roman"/>
                      </a:endParaRPr>
                    </a:p>
                  </a:txBody>
                  <a:tcPr marL="68580" marR="68580" marT="0" marB="0"/>
                </a:tc>
                <a:extLst>
                  <a:ext uri="{0D108BD9-81ED-4DB2-BD59-A6C34878D82A}">
                    <a16:rowId xmlns:a16="http://schemas.microsoft.com/office/drawing/2014/main" val="10001"/>
                  </a:ext>
                </a:extLst>
              </a:tr>
              <a:tr h="1389968">
                <a:tc>
                  <a:txBody>
                    <a:bodyPr/>
                    <a:lstStyle/>
                    <a:p>
                      <a:pPr marL="0" indent="0" algn="ctr">
                        <a:lnSpc>
                          <a:spcPct val="110000"/>
                        </a:lnSpc>
                        <a:spcAft>
                          <a:spcPts val="0"/>
                        </a:spcAft>
                      </a:pPr>
                      <a:r>
                        <a:rPr lang="en-US" sz="1800" b="1" dirty="0">
                          <a:solidFill>
                            <a:srgbClr val="131413"/>
                          </a:solidFill>
                          <a:effectLst/>
                          <a:latin typeface="+mn-lt"/>
                          <a:ea typeface="Calibri"/>
                          <a:cs typeface="Garamond"/>
                        </a:rPr>
                        <a:t>Public Research and Development </a:t>
                      </a:r>
                      <a:endParaRPr lang="it-IT" sz="1800" b="1" dirty="0">
                        <a:effectLst/>
                        <a:latin typeface="+mn-lt"/>
                        <a:ea typeface="Times New Roman"/>
                        <a:cs typeface="Garamond"/>
                      </a:endParaRPr>
                    </a:p>
                  </a:txBody>
                  <a:tcPr marL="68580" marR="68580" marT="0" marB="0"/>
                </a:tc>
                <a:tc>
                  <a:txBody>
                    <a:bodyPr/>
                    <a:lstStyle/>
                    <a:p>
                      <a:pPr marL="0" indent="0" algn="just">
                        <a:lnSpc>
                          <a:spcPct val="110000"/>
                        </a:lnSpc>
                        <a:spcAft>
                          <a:spcPts val="0"/>
                        </a:spcAft>
                      </a:pPr>
                      <a:r>
                        <a:rPr lang="en-US" sz="1800" b="0" dirty="0">
                          <a:solidFill>
                            <a:srgbClr val="131413"/>
                          </a:solidFill>
                          <a:effectLst/>
                          <a:latin typeface="+mn-lt"/>
                          <a:ea typeface="Calibri"/>
                          <a:cs typeface="Garamond"/>
                        </a:rPr>
                        <a:t>Public financed R&amp;D program disaggregated by type of renewable energy.</a:t>
                      </a:r>
                      <a:r>
                        <a:rPr lang="en-US" sz="1800" b="1" baseline="0" dirty="0">
                          <a:solidFill>
                            <a:srgbClr val="131413"/>
                          </a:solidFill>
                          <a:effectLst/>
                          <a:latin typeface="+mn-lt"/>
                          <a:ea typeface="Calibri"/>
                        </a:rPr>
                        <a:t>.</a:t>
                      </a:r>
                      <a:endParaRPr lang="it-IT" sz="1800" b="0" dirty="0">
                        <a:effectLst/>
                        <a:latin typeface="+mn-lt"/>
                        <a:ea typeface="Times New Roman"/>
                        <a:cs typeface="Garamond"/>
                      </a:endParaRPr>
                    </a:p>
                  </a:txBody>
                  <a:tcPr marL="68580" marR="68580" marT="0" marB="0"/>
                </a:tc>
                <a:tc>
                  <a:txBody>
                    <a:bodyPr/>
                    <a:lstStyle/>
                    <a:p>
                      <a:pPr indent="226695" algn="ctr">
                        <a:lnSpc>
                          <a:spcPct val="110000"/>
                        </a:lnSpc>
                        <a:spcAft>
                          <a:spcPts val="0"/>
                        </a:spcAft>
                      </a:pPr>
                      <a:r>
                        <a:rPr lang="en-US" sz="1800" b="1" dirty="0">
                          <a:solidFill>
                            <a:srgbClr val="131413"/>
                          </a:solidFill>
                          <a:effectLst/>
                          <a:latin typeface="+mn-lt"/>
                          <a:ea typeface="Calibri"/>
                          <a:cs typeface="Garamond"/>
                        </a:rPr>
                        <a:t>R&amp;D (USD, 2006 prices and PPP).  </a:t>
                      </a:r>
                      <a:endParaRPr lang="it-IT" sz="1800" b="1" dirty="0">
                        <a:effectLst/>
                        <a:latin typeface="+mn-lt"/>
                        <a:ea typeface="Times New Roman"/>
                        <a:cs typeface="Garamond"/>
                      </a:endParaRPr>
                    </a:p>
                  </a:txBody>
                  <a:tcPr marL="68580" marR="68580" marT="0" marB="0"/>
                </a:tc>
                <a:extLst>
                  <a:ext uri="{0D108BD9-81ED-4DB2-BD59-A6C34878D82A}">
                    <a16:rowId xmlns:a16="http://schemas.microsoft.com/office/drawing/2014/main" val="10002"/>
                  </a:ext>
                </a:extLst>
              </a:tr>
              <a:tr h="1979466">
                <a:tc>
                  <a:txBody>
                    <a:bodyPr/>
                    <a:lstStyle/>
                    <a:p>
                      <a:pPr marL="0" indent="0" algn="ctr">
                        <a:lnSpc>
                          <a:spcPct val="110000"/>
                        </a:lnSpc>
                        <a:spcAft>
                          <a:spcPts val="0"/>
                        </a:spcAft>
                        <a:tabLst/>
                      </a:pPr>
                      <a:r>
                        <a:rPr lang="en-US" sz="1800" b="1" dirty="0">
                          <a:solidFill>
                            <a:srgbClr val="131413"/>
                          </a:solidFill>
                          <a:effectLst/>
                          <a:latin typeface="+mn-lt"/>
                          <a:ea typeface="Calibri"/>
                          <a:cs typeface="Garamond"/>
                        </a:rPr>
                        <a:t>Tradable Certificate</a:t>
                      </a:r>
                      <a:endParaRPr lang="it-IT" sz="1800" b="1" dirty="0">
                        <a:effectLst/>
                        <a:latin typeface="+mn-lt"/>
                        <a:ea typeface="Times New Roman"/>
                        <a:cs typeface="Garamond"/>
                      </a:endParaRPr>
                    </a:p>
                  </a:txBody>
                  <a:tcPr marL="68580" marR="68580" marT="0" marB="0"/>
                </a:tc>
                <a:tc>
                  <a:txBody>
                    <a:bodyPr/>
                    <a:lstStyle/>
                    <a:p>
                      <a:pPr marL="0" indent="0" algn="just">
                        <a:lnSpc>
                          <a:spcPct val="110000"/>
                        </a:lnSpc>
                        <a:spcAft>
                          <a:spcPts val="0"/>
                        </a:spcAft>
                      </a:pPr>
                      <a:r>
                        <a:rPr lang="en-US" sz="1800" b="0" dirty="0">
                          <a:solidFill>
                            <a:srgbClr val="131413"/>
                          </a:solidFill>
                          <a:effectLst/>
                          <a:latin typeface="+mn-lt"/>
                          <a:ea typeface="Calibri"/>
                          <a:cs typeface="Garamond"/>
                        </a:rPr>
                        <a:t>Renewable energy Certificates (REC) are used to track or document compliance with quota system and can generally be traded in specific markets.</a:t>
                      </a:r>
                      <a:endParaRPr lang="it-IT" sz="1800" b="1" dirty="0">
                        <a:effectLst/>
                        <a:latin typeface="+mn-lt"/>
                        <a:ea typeface="Times New Roman"/>
                        <a:cs typeface="Garamond"/>
                      </a:endParaRPr>
                    </a:p>
                  </a:txBody>
                  <a:tcPr marL="68580" marR="68580" marT="0" marB="0"/>
                </a:tc>
                <a:tc>
                  <a:txBody>
                    <a:bodyPr/>
                    <a:lstStyle/>
                    <a:p>
                      <a:pPr indent="226695" algn="ctr">
                        <a:lnSpc>
                          <a:spcPct val="110000"/>
                        </a:lnSpc>
                        <a:spcAft>
                          <a:spcPts val="0"/>
                        </a:spcAft>
                      </a:pPr>
                      <a:r>
                        <a:rPr lang="en-US" sz="1800" b="1" dirty="0">
                          <a:solidFill>
                            <a:srgbClr val="131413"/>
                          </a:solidFill>
                          <a:effectLst/>
                          <a:latin typeface="+mn-lt"/>
                          <a:ea typeface="Calibri"/>
                          <a:cs typeface="Garamond"/>
                        </a:rPr>
                        <a:t>Share of electricity that must be generated by </a:t>
                      </a:r>
                      <a:r>
                        <a:rPr lang="en-US" sz="1800" b="1" dirty="0" err="1">
                          <a:solidFill>
                            <a:srgbClr val="131413"/>
                          </a:solidFill>
                          <a:effectLst/>
                          <a:latin typeface="+mn-lt"/>
                          <a:ea typeface="Calibri"/>
                          <a:cs typeface="Garamond"/>
                        </a:rPr>
                        <a:t>ren</a:t>
                      </a:r>
                      <a:r>
                        <a:rPr lang="en-US" sz="1800" b="1" dirty="0">
                          <a:solidFill>
                            <a:srgbClr val="131413"/>
                          </a:solidFill>
                          <a:effectLst/>
                          <a:latin typeface="+mn-lt"/>
                          <a:ea typeface="Calibri"/>
                          <a:cs typeface="Garamond"/>
                        </a:rPr>
                        <a:t> or covered with a REC.</a:t>
                      </a:r>
                      <a:endParaRPr lang="it-IT" sz="1800" b="1" dirty="0">
                        <a:effectLst/>
                        <a:latin typeface="+mn-lt"/>
                        <a:ea typeface="Times New Roman"/>
                        <a:cs typeface="Garamond"/>
                      </a:endParaRPr>
                    </a:p>
                  </a:txBody>
                  <a:tcPr marL="68580" marR="68580" marT="0" marB="0"/>
                </a:tc>
                <a:extLst>
                  <a:ext uri="{0D108BD9-81ED-4DB2-BD59-A6C34878D82A}">
                    <a16:rowId xmlns:a16="http://schemas.microsoft.com/office/drawing/2014/main" val="10003"/>
                  </a:ext>
                </a:extLst>
              </a:tr>
              <a:tr h="1380956">
                <a:tc>
                  <a:txBody>
                    <a:bodyPr/>
                    <a:lstStyle/>
                    <a:p>
                      <a:pPr marL="0" indent="0" algn="ctr">
                        <a:lnSpc>
                          <a:spcPct val="110000"/>
                        </a:lnSpc>
                        <a:spcAft>
                          <a:spcPts val="0"/>
                        </a:spcAft>
                      </a:pPr>
                      <a:r>
                        <a:rPr lang="it-IT" sz="1800" b="1" dirty="0">
                          <a:effectLst/>
                          <a:latin typeface="+mn-lt"/>
                          <a:ea typeface="Times New Roman"/>
                          <a:cs typeface="Garamond"/>
                        </a:rPr>
                        <a:t>Kyoto </a:t>
                      </a:r>
                      <a:r>
                        <a:rPr lang="it-IT" sz="1800" b="1" dirty="0" err="1">
                          <a:effectLst/>
                          <a:latin typeface="+mn-lt"/>
                          <a:ea typeface="Times New Roman"/>
                          <a:cs typeface="Garamond"/>
                        </a:rPr>
                        <a:t>Protocol</a:t>
                      </a:r>
                      <a:endParaRPr lang="it-IT" sz="1800" b="1" dirty="0">
                        <a:effectLst/>
                        <a:latin typeface="+mn-lt"/>
                        <a:ea typeface="Times New Roman"/>
                        <a:cs typeface="Garamond"/>
                      </a:endParaRPr>
                    </a:p>
                  </a:txBody>
                  <a:tcPr marL="68580" marR="68580" marT="0" marB="0"/>
                </a:tc>
                <a:tc>
                  <a:txBody>
                    <a:bodyPr/>
                    <a:lstStyle/>
                    <a:p>
                      <a:pPr marL="0" indent="0" algn="just">
                        <a:lnSpc>
                          <a:spcPct val="110000"/>
                        </a:lnSpc>
                        <a:spcAft>
                          <a:spcPts val="0"/>
                        </a:spcAft>
                      </a:pPr>
                      <a:r>
                        <a:rPr lang="it-IT" sz="1800" b="0" dirty="0" err="1">
                          <a:effectLst/>
                          <a:latin typeface="+mn-lt"/>
                          <a:ea typeface="Times New Roman"/>
                          <a:cs typeface="Garamond"/>
                        </a:rPr>
                        <a:t>Ratification</a:t>
                      </a:r>
                      <a:r>
                        <a:rPr lang="it-IT" sz="1800" b="0" baseline="0" dirty="0">
                          <a:effectLst/>
                          <a:latin typeface="+mn-lt"/>
                          <a:ea typeface="Times New Roman"/>
                          <a:cs typeface="Garamond"/>
                        </a:rPr>
                        <a:t> of the Kyoto </a:t>
                      </a:r>
                      <a:r>
                        <a:rPr lang="it-IT" sz="1800" b="0" baseline="0" dirty="0" err="1">
                          <a:effectLst/>
                          <a:latin typeface="+mn-lt"/>
                          <a:ea typeface="Times New Roman"/>
                          <a:cs typeface="Garamond"/>
                        </a:rPr>
                        <a:t>Protocol</a:t>
                      </a:r>
                      <a:r>
                        <a:rPr lang="it-IT" sz="1800" b="0" baseline="0" dirty="0">
                          <a:effectLst/>
                          <a:latin typeface="+mn-lt"/>
                          <a:ea typeface="Times New Roman"/>
                          <a:cs typeface="Garamond"/>
                        </a:rPr>
                        <a:t>. </a:t>
                      </a:r>
                      <a:endParaRPr lang="it-IT" sz="1800" b="0" dirty="0">
                        <a:effectLst/>
                        <a:latin typeface="+mn-lt"/>
                        <a:ea typeface="Times New Roman"/>
                        <a:cs typeface="Garamond"/>
                      </a:endParaRPr>
                    </a:p>
                  </a:txBody>
                  <a:tcPr marL="68580" marR="68580" marT="0" marB="0"/>
                </a:tc>
                <a:tc>
                  <a:txBody>
                    <a:bodyPr/>
                    <a:lstStyle/>
                    <a:p>
                      <a:pPr marL="0" marR="0" indent="226695" algn="ctr" defTabSz="914400" rtl="0" eaLnBrk="1" fontAlgn="auto" latinLnBrk="0" hangingPunct="1">
                        <a:lnSpc>
                          <a:spcPct val="110000"/>
                        </a:lnSpc>
                        <a:spcBef>
                          <a:spcPts val="0"/>
                        </a:spcBef>
                        <a:spcAft>
                          <a:spcPts val="0"/>
                        </a:spcAft>
                        <a:buClrTx/>
                        <a:buSzTx/>
                        <a:buFontTx/>
                        <a:buNone/>
                        <a:tabLst/>
                        <a:defRPr/>
                      </a:pPr>
                      <a:r>
                        <a:rPr lang="en-US" sz="1800" b="0" dirty="0">
                          <a:solidFill>
                            <a:srgbClr val="131413"/>
                          </a:solidFill>
                          <a:effectLst/>
                          <a:latin typeface="+mn-lt"/>
                          <a:ea typeface="Calibri"/>
                          <a:cs typeface="Garamond"/>
                        </a:rPr>
                        <a:t>Dummy Variable</a:t>
                      </a:r>
                      <a:endParaRPr lang="it-IT" sz="1800" b="0" dirty="0">
                        <a:effectLst/>
                        <a:latin typeface="+mn-lt"/>
                        <a:ea typeface="Times New Roman"/>
                        <a:cs typeface="Garamond"/>
                      </a:endParaRPr>
                    </a:p>
                    <a:p>
                      <a:pPr indent="226695" algn="ctr">
                        <a:lnSpc>
                          <a:spcPct val="110000"/>
                        </a:lnSpc>
                        <a:spcAft>
                          <a:spcPts val="0"/>
                        </a:spcAft>
                      </a:pPr>
                      <a:endParaRPr lang="it-IT" sz="1800" b="0" dirty="0">
                        <a:effectLst/>
                        <a:latin typeface="+mn-lt"/>
                        <a:ea typeface="Times New Roman"/>
                        <a:cs typeface="Garamond"/>
                      </a:endParaRPr>
                    </a:p>
                  </a:txBody>
                  <a:tcPr marL="68580" marR="68580" marT="0" marB="0"/>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271212971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ella 7"/>
          <p:cNvGraphicFramePr>
            <a:graphicFrameLocks noGrp="1"/>
          </p:cNvGraphicFramePr>
          <p:nvPr>
            <p:extLst>
              <p:ext uri="{D42A27DB-BD31-4B8C-83A1-F6EECF244321}">
                <p14:modId xmlns:p14="http://schemas.microsoft.com/office/powerpoint/2010/main" val="1726558944"/>
              </p:ext>
            </p:extLst>
          </p:nvPr>
        </p:nvGraphicFramePr>
        <p:xfrm>
          <a:off x="0" y="0"/>
          <a:ext cx="9144001" cy="6858001"/>
        </p:xfrm>
        <a:graphic>
          <a:graphicData uri="http://schemas.openxmlformats.org/drawingml/2006/table">
            <a:tbl>
              <a:tblPr firstRow="1" bandRow="1">
                <a:tableStyleId>{5C22544A-7EE6-4342-B048-85BDC9FD1C3A}</a:tableStyleId>
              </a:tblPr>
              <a:tblGrid>
                <a:gridCol w="1691156">
                  <a:extLst>
                    <a:ext uri="{9D8B030D-6E8A-4147-A177-3AD203B41FA5}">
                      <a16:colId xmlns:a16="http://schemas.microsoft.com/office/drawing/2014/main" val="20000"/>
                    </a:ext>
                  </a:extLst>
                </a:gridCol>
                <a:gridCol w="5613110">
                  <a:extLst>
                    <a:ext uri="{9D8B030D-6E8A-4147-A177-3AD203B41FA5}">
                      <a16:colId xmlns:a16="http://schemas.microsoft.com/office/drawing/2014/main" val="20001"/>
                    </a:ext>
                  </a:extLst>
                </a:gridCol>
                <a:gridCol w="1839735">
                  <a:extLst>
                    <a:ext uri="{9D8B030D-6E8A-4147-A177-3AD203B41FA5}">
                      <a16:colId xmlns:a16="http://schemas.microsoft.com/office/drawing/2014/main" val="20002"/>
                    </a:ext>
                  </a:extLst>
                </a:gridCol>
              </a:tblGrid>
              <a:tr h="718088">
                <a:tc>
                  <a:txBody>
                    <a:bodyPr/>
                    <a:lstStyle/>
                    <a:p>
                      <a:pPr marL="0" indent="0" algn="ctr">
                        <a:lnSpc>
                          <a:spcPct val="110000"/>
                        </a:lnSpc>
                        <a:spcAft>
                          <a:spcPts val="0"/>
                        </a:spcAft>
                      </a:pPr>
                      <a:r>
                        <a:rPr lang="it-IT" sz="1800" b="1" dirty="0">
                          <a:effectLst/>
                          <a:latin typeface="+mn-lt"/>
                          <a:ea typeface="Times New Roman"/>
                        </a:rPr>
                        <a:t>INSTRUMENT</a:t>
                      </a:r>
                    </a:p>
                  </a:txBody>
                  <a:tcPr marL="68580" marR="68580" marT="0" marB="0"/>
                </a:tc>
                <a:tc>
                  <a:txBody>
                    <a:bodyPr/>
                    <a:lstStyle/>
                    <a:p>
                      <a:pPr marL="0" indent="0" algn="just">
                        <a:lnSpc>
                          <a:spcPct val="110000"/>
                        </a:lnSpc>
                        <a:spcAft>
                          <a:spcPts val="0"/>
                        </a:spcAft>
                      </a:pPr>
                      <a:r>
                        <a:rPr lang="it-IT" sz="1800" dirty="0">
                          <a:effectLst/>
                          <a:latin typeface="+mn-lt"/>
                          <a:ea typeface="Times New Roman"/>
                        </a:rPr>
                        <a:t>DESCRIPTION</a:t>
                      </a:r>
                    </a:p>
                  </a:txBody>
                  <a:tcPr marL="68580" marR="68580" marT="0" marB="0"/>
                </a:tc>
                <a:tc>
                  <a:txBody>
                    <a:bodyPr/>
                    <a:lstStyle/>
                    <a:p>
                      <a:pPr marL="0" indent="0" algn="ctr">
                        <a:lnSpc>
                          <a:spcPct val="110000"/>
                        </a:lnSpc>
                        <a:spcAft>
                          <a:spcPts val="0"/>
                        </a:spcAft>
                      </a:pPr>
                      <a:r>
                        <a:rPr lang="it-IT" sz="1800" dirty="0">
                          <a:effectLst/>
                          <a:latin typeface="+mn-lt"/>
                          <a:ea typeface="Times New Roman"/>
                        </a:rPr>
                        <a:t>CONSTRUCTION</a:t>
                      </a:r>
                    </a:p>
                  </a:txBody>
                  <a:tcPr marL="68580" marR="68580" marT="0" marB="0"/>
                </a:tc>
                <a:extLst>
                  <a:ext uri="{0D108BD9-81ED-4DB2-BD59-A6C34878D82A}">
                    <a16:rowId xmlns:a16="http://schemas.microsoft.com/office/drawing/2014/main" val="10000"/>
                  </a:ext>
                </a:extLst>
              </a:tr>
              <a:tr h="1055222">
                <a:tc>
                  <a:txBody>
                    <a:bodyPr/>
                    <a:lstStyle/>
                    <a:p>
                      <a:pPr marL="0" indent="0" algn="ctr">
                        <a:lnSpc>
                          <a:spcPct val="110000"/>
                        </a:lnSpc>
                        <a:spcAft>
                          <a:spcPts val="0"/>
                        </a:spcAft>
                      </a:pPr>
                      <a:r>
                        <a:rPr lang="en-US" sz="1800" b="1" dirty="0">
                          <a:solidFill>
                            <a:srgbClr val="131413"/>
                          </a:solidFill>
                          <a:effectLst/>
                          <a:latin typeface="+mn-lt"/>
                          <a:ea typeface="Calibri"/>
                        </a:rPr>
                        <a:t>Investment incentives</a:t>
                      </a:r>
                      <a:endParaRPr lang="it-IT" sz="1800" b="1" dirty="0">
                        <a:effectLst/>
                        <a:latin typeface="+mn-lt"/>
                        <a:ea typeface="Times New Roman"/>
                      </a:endParaRPr>
                    </a:p>
                  </a:txBody>
                  <a:tcPr marL="68580" marR="68580" marT="0" marB="0"/>
                </a:tc>
                <a:tc>
                  <a:txBody>
                    <a:bodyPr/>
                    <a:lstStyle/>
                    <a:p>
                      <a:pPr marL="0" indent="0" algn="l">
                        <a:lnSpc>
                          <a:spcPct val="110000"/>
                        </a:lnSpc>
                        <a:spcAft>
                          <a:spcPts val="0"/>
                        </a:spcAft>
                      </a:pPr>
                      <a:r>
                        <a:rPr lang="en-US" sz="1800" dirty="0">
                          <a:solidFill>
                            <a:srgbClr val="131413"/>
                          </a:solidFill>
                          <a:effectLst/>
                          <a:latin typeface="+mn-lt"/>
                          <a:ea typeface="Calibri"/>
                        </a:rPr>
                        <a:t>Capital Grants and all other measures aimed at reducing the capital cost of adopting renewable energy technologies. </a:t>
                      </a:r>
                      <a:endParaRPr lang="it-IT" sz="1800" dirty="0">
                        <a:effectLst/>
                        <a:latin typeface="+mn-lt"/>
                        <a:ea typeface="Times New Roman"/>
                      </a:endParaRPr>
                    </a:p>
                  </a:txBody>
                  <a:tcPr marL="68580" marR="68580" marT="0" marB="0"/>
                </a:tc>
                <a:tc>
                  <a:txBody>
                    <a:bodyPr/>
                    <a:lstStyle/>
                    <a:p>
                      <a:pPr marL="0" indent="0" algn="ctr">
                        <a:lnSpc>
                          <a:spcPct val="110000"/>
                        </a:lnSpc>
                        <a:spcAft>
                          <a:spcPts val="0"/>
                        </a:spcAft>
                      </a:pPr>
                      <a:r>
                        <a:rPr lang="en-US" sz="1800" dirty="0">
                          <a:solidFill>
                            <a:srgbClr val="131413"/>
                          </a:solidFill>
                          <a:effectLst/>
                          <a:latin typeface="+mn-lt"/>
                          <a:ea typeface="Calibri"/>
                        </a:rPr>
                        <a:t>Dummy Variable</a:t>
                      </a:r>
                      <a:endParaRPr lang="it-IT" sz="1800" dirty="0">
                        <a:effectLst/>
                        <a:latin typeface="+mn-lt"/>
                        <a:ea typeface="Times New Roman"/>
                      </a:endParaRPr>
                    </a:p>
                  </a:txBody>
                  <a:tcPr marL="68580" marR="68580" marT="0" marB="0"/>
                </a:tc>
                <a:extLst>
                  <a:ext uri="{0D108BD9-81ED-4DB2-BD59-A6C34878D82A}">
                    <a16:rowId xmlns:a16="http://schemas.microsoft.com/office/drawing/2014/main" val="10001"/>
                  </a:ext>
                </a:extLst>
              </a:tr>
              <a:tr h="1919023">
                <a:tc>
                  <a:txBody>
                    <a:bodyPr/>
                    <a:lstStyle/>
                    <a:p>
                      <a:pPr marL="0" indent="0" algn="ctr">
                        <a:lnSpc>
                          <a:spcPct val="110000"/>
                        </a:lnSpc>
                        <a:spcAft>
                          <a:spcPts val="0"/>
                        </a:spcAft>
                      </a:pPr>
                      <a:r>
                        <a:rPr lang="en-US" sz="1800" b="1" dirty="0">
                          <a:solidFill>
                            <a:srgbClr val="131413"/>
                          </a:solidFill>
                          <a:effectLst/>
                          <a:latin typeface="+mn-lt"/>
                          <a:ea typeface="Calibri"/>
                        </a:rPr>
                        <a:t>Tax Measure</a:t>
                      </a:r>
                      <a:endParaRPr lang="it-IT" sz="1800" b="1" dirty="0">
                        <a:effectLst/>
                        <a:latin typeface="+mn-lt"/>
                        <a:ea typeface="Times New Roman"/>
                      </a:endParaRPr>
                    </a:p>
                  </a:txBody>
                  <a:tcPr marL="68580" marR="68580" marT="0" marB="0"/>
                </a:tc>
                <a:tc>
                  <a:txBody>
                    <a:bodyPr/>
                    <a:lstStyle/>
                    <a:p>
                      <a:pPr marL="0" indent="0" algn="l">
                        <a:lnSpc>
                          <a:spcPct val="110000"/>
                        </a:lnSpc>
                        <a:spcAft>
                          <a:spcPts val="0"/>
                        </a:spcAft>
                      </a:pPr>
                      <a:r>
                        <a:rPr lang="en-US" sz="1800" dirty="0">
                          <a:solidFill>
                            <a:srgbClr val="131413"/>
                          </a:solidFill>
                          <a:effectLst/>
                          <a:latin typeface="+mn-lt"/>
                          <a:ea typeface="Calibri"/>
                        </a:rPr>
                        <a:t>Economic instruments used either to encourage production or discourage consumption. They may have the form of investment tax credit or property tax exemptions, in order to reduce tax payments for project owner. </a:t>
                      </a:r>
                      <a:endParaRPr lang="it-IT" sz="1800" dirty="0">
                        <a:effectLst/>
                        <a:latin typeface="+mn-lt"/>
                        <a:ea typeface="Times New Roman"/>
                      </a:endParaRPr>
                    </a:p>
                  </a:txBody>
                  <a:tcPr marL="68580" marR="68580" marT="0" marB="0"/>
                </a:tc>
                <a:tc>
                  <a:txBody>
                    <a:bodyPr/>
                    <a:lstStyle/>
                    <a:p>
                      <a:pPr marL="0" indent="0" algn="ctr">
                        <a:lnSpc>
                          <a:spcPct val="110000"/>
                        </a:lnSpc>
                        <a:spcAft>
                          <a:spcPts val="0"/>
                        </a:spcAft>
                      </a:pPr>
                      <a:r>
                        <a:rPr lang="en-US" sz="1800" dirty="0">
                          <a:solidFill>
                            <a:srgbClr val="131413"/>
                          </a:solidFill>
                          <a:effectLst/>
                          <a:latin typeface="+mn-lt"/>
                          <a:ea typeface="Calibri"/>
                        </a:rPr>
                        <a:t>Dummy Variable</a:t>
                      </a:r>
                      <a:endParaRPr lang="it-IT" sz="1800" dirty="0">
                        <a:effectLst/>
                        <a:latin typeface="+mn-lt"/>
                        <a:ea typeface="Times New Roman"/>
                      </a:endParaRPr>
                    </a:p>
                  </a:txBody>
                  <a:tcPr marL="68580" marR="68580" marT="0" marB="0"/>
                </a:tc>
                <a:extLst>
                  <a:ext uri="{0D108BD9-81ED-4DB2-BD59-A6C34878D82A}">
                    <a16:rowId xmlns:a16="http://schemas.microsoft.com/office/drawing/2014/main" val="10002"/>
                  </a:ext>
                </a:extLst>
              </a:tr>
              <a:tr h="1406964">
                <a:tc>
                  <a:txBody>
                    <a:bodyPr/>
                    <a:lstStyle/>
                    <a:p>
                      <a:pPr marL="0" indent="0" algn="ctr">
                        <a:lnSpc>
                          <a:spcPct val="110000"/>
                        </a:lnSpc>
                        <a:spcAft>
                          <a:spcPts val="0"/>
                        </a:spcAft>
                      </a:pPr>
                      <a:r>
                        <a:rPr lang="en-US" sz="1800" b="1" dirty="0">
                          <a:solidFill>
                            <a:srgbClr val="131413"/>
                          </a:solidFill>
                          <a:effectLst/>
                          <a:latin typeface="+mn-lt"/>
                          <a:ea typeface="Calibri"/>
                        </a:rPr>
                        <a:t>Voluntary program</a:t>
                      </a:r>
                      <a:endParaRPr lang="it-IT" sz="1800" b="1" dirty="0">
                        <a:effectLst/>
                        <a:latin typeface="+mn-lt"/>
                        <a:ea typeface="Times New Roman"/>
                      </a:endParaRPr>
                    </a:p>
                  </a:txBody>
                  <a:tcPr marL="68580" marR="68580" marT="0" marB="0"/>
                </a:tc>
                <a:tc>
                  <a:txBody>
                    <a:bodyPr/>
                    <a:lstStyle/>
                    <a:p>
                      <a:pPr marL="0" indent="0" algn="just">
                        <a:lnSpc>
                          <a:spcPct val="110000"/>
                        </a:lnSpc>
                        <a:spcAft>
                          <a:spcPts val="0"/>
                        </a:spcAft>
                      </a:pPr>
                      <a:r>
                        <a:rPr lang="en-US" sz="1800" dirty="0">
                          <a:solidFill>
                            <a:srgbClr val="131413"/>
                          </a:solidFill>
                          <a:effectLst/>
                          <a:latin typeface="+mn-lt"/>
                          <a:ea typeface="Calibri"/>
                        </a:rPr>
                        <a:t>These programs generally operate through agreement between government, public utilities and energy suppliers, that agree to buy energy generated from renewable sources. </a:t>
                      </a:r>
                      <a:endParaRPr lang="it-IT" sz="1800" dirty="0">
                        <a:effectLst/>
                        <a:latin typeface="+mn-lt"/>
                        <a:ea typeface="Times New Roman"/>
                      </a:endParaRPr>
                    </a:p>
                  </a:txBody>
                  <a:tcPr marL="68580" marR="68580" marT="0" marB="0"/>
                </a:tc>
                <a:tc>
                  <a:txBody>
                    <a:bodyPr/>
                    <a:lstStyle/>
                    <a:p>
                      <a:pPr marL="0" indent="0" algn="ctr">
                        <a:lnSpc>
                          <a:spcPct val="110000"/>
                        </a:lnSpc>
                        <a:spcAft>
                          <a:spcPts val="0"/>
                        </a:spcAft>
                      </a:pPr>
                      <a:r>
                        <a:rPr lang="en-US" sz="1800" dirty="0">
                          <a:solidFill>
                            <a:srgbClr val="131413"/>
                          </a:solidFill>
                          <a:effectLst/>
                          <a:latin typeface="+mn-lt"/>
                          <a:ea typeface="Calibri"/>
                        </a:rPr>
                        <a:t>Dummy Variable</a:t>
                      </a:r>
                      <a:endParaRPr lang="it-IT" sz="1800" dirty="0">
                        <a:effectLst/>
                        <a:latin typeface="+mn-lt"/>
                        <a:ea typeface="Times New Roman"/>
                      </a:endParaRPr>
                    </a:p>
                  </a:txBody>
                  <a:tcPr marL="68580" marR="68580" marT="0" marB="0"/>
                </a:tc>
                <a:extLst>
                  <a:ext uri="{0D108BD9-81ED-4DB2-BD59-A6C34878D82A}">
                    <a16:rowId xmlns:a16="http://schemas.microsoft.com/office/drawing/2014/main" val="10003"/>
                  </a:ext>
                </a:extLst>
              </a:tr>
              <a:tr h="1758704">
                <a:tc>
                  <a:txBody>
                    <a:bodyPr/>
                    <a:lstStyle/>
                    <a:p>
                      <a:pPr marL="0" indent="0" algn="ctr">
                        <a:lnSpc>
                          <a:spcPct val="110000"/>
                        </a:lnSpc>
                        <a:spcAft>
                          <a:spcPts val="0"/>
                        </a:spcAft>
                      </a:pPr>
                      <a:r>
                        <a:rPr lang="en-US" sz="1800" b="1" dirty="0">
                          <a:solidFill>
                            <a:srgbClr val="131413"/>
                          </a:solidFill>
                          <a:effectLst/>
                          <a:latin typeface="+mn-lt"/>
                          <a:ea typeface="Calibri"/>
                          <a:cs typeface="Garamond"/>
                        </a:rPr>
                        <a:t>Obligations</a:t>
                      </a:r>
                      <a:endParaRPr lang="it-IT" sz="1800" b="1" dirty="0">
                        <a:effectLst/>
                        <a:latin typeface="+mn-lt"/>
                        <a:ea typeface="Times New Roman"/>
                        <a:cs typeface="Garamond"/>
                      </a:endParaRPr>
                    </a:p>
                  </a:txBody>
                  <a:tcPr marL="68580" marR="68580" marT="0" marB="0"/>
                </a:tc>
                <a:tc>
                  <a:txBody>
                    <a:bodyPr/>
                    <a:lstStyle/>
                    <a:p>
                      <a:pPr marL="0" indent="0" algn="just">
                        <a:lnSpc>
                          <a:spcPct val="110000"/>
                        </a:lnSpc>
                        <a:spcAft>
                          <a:spcPts val="0"/>
                        </a:spcAft>
                      </a:pPr>
                      <a:r>
                        <a:rPr lang="en-US" sz="1800" b="0" dirty="0">
                          <a:solidFill>
                            <a:srgbClr val="131413"/>
                          </a:solidFill>
                          <a:effectLst/>
                          <a:latin typeface="+mn-lt"/>
                          <a:ea typeface="Calibri"/>
                          <a:cs typeface="Garamond"/>
                        </a:rPr>
                        <a:t>Obligation and targets take generally the form of quota systems that place an obligation on producers to provide a share of their energy supply from </a:t>
                      </a:r>
                      <a:r>
                        <a:rPr lang="en-US" sz="1800" b="0" dirty="0" err="1">
                          <a:solidFill>
                            <a:srgbClr val="131413"/>
                          </a:solidFill>
                          <a:effectLst/>
                          <a:latin typeface="+mn-lt"/>
                          <a:ea typeface="Calibri"/>
                          <a:cs typeface="Garamond"/>
                        </a:rPr>
                        <a:t>ren</a:t>
                      </a:r>
                      <a:r>
                        <a:rPr lang="en-US" sz="1800" b="0" dirty="0">
                          <a:solidFill>
                            <a:srgbClr val="131413"/>
                          </a:solidFill>
                          <a:effectLst/>
                          <a:latin typeface="+mn-lt"/>
                          <a:ea typeface="Calibri"/>
                          <a:cs typeface="Garamond"/>
                        </a:rPr>
                        <a:t> energy. These quota are not necessarily covered by a tradable certificate.</a:t>
                      </a:r>
                      <a:endParaRPr lang="it-IT" sz="1800" b="0" dirty="0">
                        <a:effectLst/>
                        <a:latin typeface="+mn-lt"/>
                        <a:ea typeface="Times New Roman"/>
                        <a:cs typeface="Garamond"/>
                      </a:endParaRPr>
                    </a:p>
                  </a:txBody>
                  <a:tcPr marL="68580" marR="68580" marT="0" marB="0"/>
                </a:tc>
                <a:tc>
                  <a:txBody>
                    <a:bodyPr/>
                    <a:lstStyle/>
                    <a:p>
                      <a:pPr marL="0" indent="0" algn="ctr">
                        <a:lnSpc>
                          <a:spcPct val="110000"/>
                        </a:lnSpc>
                        <a:spcAft>
                          <a:spcPts val="0"/>
                        </a:spcAft>
                      </a:pPr>
                      <a:r>
                        <a:rPr lang="en-US" sz="1800" b="0" dirty="0">
                          <a:solidFill>
                            <a:srgbClr val="131413"/>
                          </a:solidFill>
                          <a:effectLst/>
                          <a:latin typeface="+mn-lt"/>
                          <a:ea typeface="Calibri"/>
                          <a:cs typeface="Garamond"/>
                        </a:rPr>
                        <a:t>Dummy Variable</a:t>
                      </a:r>
                      <a:endParaRPr lang="it-IT" sz="1800" b="0" dirty="0">
                        <a:effectLst/>
                        <a:latin typeface="+mn-lt"/>
                        <a:ea typeface="Times New Roman"/>
                        <a:cs typeface="Garamond"/>
                      </a:endParaRPr>
                    </a:p>
                  </a:txBody>
                  <a:tcPr marL="68580" marR="68580" marT="0" marB="0"/>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354585982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497724" y="274638"/>
            <a:ext cx="7189076" cy="1143000"/>
          </a:xfrm>
        </p:spPr>
        <p:txBody>
          <a:bodyPr>
            <a:noAutofit/>
          </a:bodyPr>
          <a:lstStyle/>
          <a:p>
            <a:r>
              <a:rPr lang="it-IT" sz="3600" dirty="0"/>
              <a:t>Empirical analysis: </a:t>
            </a:r>
            <a:r>
              <a:rPr lang="en-US" sz="3600" dirty="0"/>
              <a:t>knowledge stock </a:t>
            </a:r>
            <a:endParaRPr lang="fr-FR" sz="3600" dirty="0"/>
          </a:p>
        </p:txBody>
      </p:sp>
      <p:sp>
        <p:nvSpPr>
          <p:cNvPr id="3" name="Espace réservé du contenu 2"/>
          <p:cNvSpPr>
            <a:spLocks noGrp="1"/>
          </p:cNvSpPr>
          <p:nvPr>
            <p:ph idx="1"/>
          </p:nvPr>
        </p:nvSpPr>
        <p:spPr>
          <a:xfrm>
            <a:off x="457200" y="2230820"/>
            <a:ext cx="8229600" cy="3064933"/>
          </a:xfrm>
        </p:spPr>
        <p:txBody>
          <a:bodyPr>
            <a:normAutofit/>
          </a:bodyPr>
          <a:lstStyle/>
          <a:p>
            <a:pPr marL="400050" lvl="1" indent="0">
              <a:buNone/>
            </a:pPr>
            <a:r>
              <a:rPr lang="en-US" dirty="0"/>
              <a:t>The inclusion of past knowledge stock accounts for path-dependency (Popp 2002).</a:t>
            </a:r>
          </a:p>
          <a:p>
            <a:pPr marL="914400" lvl="1" indent="-514350">
              <a:buFont typeface="+mj-lt"/>
              <a:buAutoNum type="arabicPeriod"/>
            </a:pPr>
            <a:endParaRPr lang="en-US" dirty="0"/>
          </a:p>
          <a:p>
            <a:pPr marL="800100" lvl="2" indent="0">
              <a:buNone/>
            </a:pPr>
            <a:endParaRPr lang="en-AU" dirty="0"/>
          </a:p>
          <a:p>
            <a:pPr marL="800100" lvl="2" indent="0">
              <a:buNone/>
            </a:pPr>
            <a:r>
              <a:rPr lang="en-AU" sz="2000" dirty="0"/>
              <a:t>As in Popp 2002, where  β1, the rate of decay, and β2, the rate of diffusion.</a:t>
            </a:r>
            <a:endParaRPr lang="en-US" sz="2000" dirty="0"/>
          </a:p>
          <a:p>
            <a:pPr marL="400050" lvl="1" indent="0">
              <a:buNone/>
            </a:pPr>
            <a:endParaRPr lang="en-US" dirty="0"/>
          </a:p>
          <a:p>
            <a:endParaRPr lang="fr-FR" dirty="0"/>
          </a:p>
        </p:txBody>
      </p:sp>
      <p:graphicFrame>
        <p:nvGraphicFramePr>
          <p:cNvPr id="4" name="Objet 3"/>
          <p:cNvGraphicFramePr>
            <a:graphicFrameLocks noChangeAspect="1"/>
          </p:cNvGraphicFramePr>
          <p:nvPr>
            <p:extLst>
              <p:ext uri="{D42A27DB-BD31-4B8C-83A1-F6EECF244321}">
                <p14:modId xmlns:p14="http://schemas.microsoft.com/office/powerpoint/2010/main" val="720481546"/>
              </p:ext>
            </p:extLst>
          </p:nvPr>
        </p:nvGraphicFramePr>
        <p:xfrm>
          <a:off x="960164" y="3174562"/>
          <a:ext cx="7934325" cy="1066800"/>
        </p:xfrm>
        <a:graphic>
          <a:graphicData uri="http://schemas.openxmlformats.org/presentationml/2006/ole">
            <mc:AlternateContent xmlns:mc="http://schemas.openxmlformats.org/markup-compatibility/2006">
              <mc:Choice xmlns:v="urn:schemas-microsoft-com:vml" Requires="v">
                <p:oleObj spid="_x0000_s1060" name="Documento" r:id="rId3" imgW="6107400" imgH="612360" progId="Word.Document.12">
                  <p:embed/>
                </p:oleObj>
              </mc:Choice>
              <mc:Fallback>
                <p:oleObj name="Documento" r:id="rId3" imgW="6107400" imgH="612360" progId="Word.Document.12">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60164" y="3174562"/>
                        <a:ext cx="7934325" cy="1066800"/>
                      </a:xfrm>
                      <a:prstGeom prst="rect">
                        <a:avLst/>
                      </a:prstGeom>
                      <a:noFill/>
                      <a:ln>
                        <a:noFill/>
                      </a:ln>
                    </p:spPr>
                  </p:pic>
                </p:oleObj>
              </mc:Fallback>
            </mc:AlternateContent>
          </a:graphicData>
        </a:graphic>
      </p:graphicFrame>
    </p:spTree>
    <p:extLst>
      <p:ext uri="{BB962C8B-B14F-4D97-AF65-F5344CB8AC3E}">
        <p14:creationId xmlns:p14="http://schemas.microsoft.com/office/powerpoint/2010/main" val="18710260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a:t>Market </a:t>
            </a:r>
            <a:r>
              <a:rPr lang="it-IT" dirty="0" err="1"/>
              <a:t>Structure</a:t>
            </a:r>
            <a:r>
              <a:rPr lang="it-IT" dirty="0"/>
              <a:t> – Negative </a:t>
            </a:r>
            <a:r>
              <a:rPr lang="it-IT" dirty="0" err="1"/>
              <a:t>Schumpeterian</a:t>
            </a:r>
            <a:r>
              <a:rPr lang="it-IT" dirty="0"/>
              <a:t> </a:t>
            </a:r>
            <a:r>
              <a:rPr lang="it-IT" dirty="0" err="1"/>
              <a:t>Effect</a:t>
            </a:r>
            <a:endParaRPr lang="it-IT" dirty="0"/>
          </a:p>
        </p:txBody>
      </p:sp>
      <p:sp>
        <p:nvSpPr>
          <p:cNvPr id="3" name="Segnaposto contenuto 2"/>
          <p:cNvSpPr>
            <a:spLocks noGrp="1"/>
          </p:cNvSpPr>
          <p:nvPr>
            <p:ph idx="1"/>
          </p:nvPr>
        </p:nvSpPr>
        <p:spPr>
          <a:xfrm>
            <a:off x="218941" y="1841679"/>
            <a:ext cx="8178084" cy="4528300"/>
          </a:xfrm>
        </p:spPr>
        <p:txBody>
          <a:bodyPr>
            <a:normAutofit fontScale="85000" lnSpcReduction="20000"/>
          </a:bodyPr>
          <a:lstStyle/>
          <a:p>
            <a:pPr marL="114300" indent="0" algn="just">
              <a:spcBef>
                <a:spcPts val="24"/>
              </a:spcBef>
              <a:buNone/>
            </a:pPr>
            <a:r>
              <a:rPr lang="it-IT" sz="3300" dirty="0"/>
              <a:t>More competitive </a:t>
            </a:r>
            <a:r>
              <a:rPr lang="it-IT" sz="3300" dirty="0" err="1"/>
              <a:t>markets</a:t>
            </a:r>
            <a:r>
              <a:rPr lang="it-IT" sz="3300" dirty="0"/>
              <a:t> </a:t>
            </a:r>
            <a:r>
              <a:rPr lang="it-IT" sz="3300" b="1" dirty="0" err="1"/>
              <a:t>lower</a:t>
            </a:r>
            <a:r>
              <a:rPr lang="it-IT" sz="3300" b="1" dirty="0"/>
              <a:t> the </a:t>
            </a:r>
            <a:r>
              <a:rPr lang="it-IT" sz="3300" b="1" dirty="0" err="1"/>
              <a:t>appropriability</a:t>
            </a:r>
            <a:r>
              <a:rPr lang="it-IT" sz="3300" b="1" dirty="0"/>
              <a:t> of R&amp;D </a:t>
            </a:r>
            <a:r>
              <a:rPr lang="it-IT" sz="3300" b="1" dirty="0" err="1"/>
              <a:t>investments</a:t>
            </a:r>
            <a:r>
              <a:rPr lang="it-IT" sz="3300" dirty="0"/>
              <a:t>; an </a:t>
            </a:r>
            <a:r>
              <a:rPr lang="it-IT" sz="3300" dirty="0" err="1"/>
              <a:t>increase</a:t>
            </a:r>
            <a:r>
              <a:rPr lang="it-IT" sz="3300" dirty="0"/>
              <a:t> in </a:t>
            </a:r>
            <a:r>
              <a:rPr lang="it-IT" sz="3300" dirty="0" err="1"/>
              <a:t>competition</a:t>
            </a:r>
            <a:r>
              <a:rPr lang="it-IT" sz="3300" dirty="0"/>
              <a:t> in the </a:t>
            </a:r>
            <a:r>
              <a:rPr lang="it-IT" sz="3300" dirty="0" err="1"/>
              <a:t>energy</a:t>
            </a:r>
            <a:r>
              <a:rPr lang="it-IT" sz="3300" dirty="0"/>
              <a:t> </a:t>
            </a:r>
            <a:r>
              <a:rPr lang="it-IT" sz="3300" dirty="0" err="1"/>
              <a:t>sector</a:t>
            </a:r>
            <a:r>
              <a:rPr lang="it-IT" sz="3300" dirty="0"/>
              <a:t> </a:t>
            </a:r>
            <a:r>
              <a:rPr lang="it-IT" sz="3300" dirty="0" err="1"/>
              <a:t>should</a:t>
            </a:r>
            <a:r>
              <a:rPr lang="it-IT" sz="3300" dirty="0"/>
              <a:t> </a:t>
            </a:r>
            <a:r>
              <a:rPr lang="it-IT" sz="3300" dirty="0" err="1"/>
              <a:t>lower</a:t>
            </a:r>
            <a:r>
              <a:rPr lang="it-IT" sz="3300" dirty="0"/>
              <a:t> the incentive for </a:t>
            </a:r>
            <a:r>
              <a:rPr lang="it-IT" sz="3300" dirty="0" err="1"/>
              <a:t>innovation</a:t>
            </a:r>
            <a:r>
              <a:rPr lang="it-IT" sz="3300" dirty="0"/>
              <a:t>. </a:t>
            </a:r>
          </a:p>
          <a:p>
            <a:pPr marL="114300" indent="0" algn="just">
              <a:spcBef>
                <a:spcPts val="24"/>
              </a:spcBef>
              <a:buNone/>
            </a:pPr>
            <a:r>
              <a:rPr lang="it-IT" sz="2400" dirty="0"/>
              <a:t>(</a:t>
            </a:r>
            <a:r>
              <a:rPr lang="it-IT" sz="2400" dirty="0" err="1"/>
              <a:t>appropriability</a:t>
            </a:r>
            <a:r>
              <a:rPr lang="it-IT" sz="2400" dirty="0"/>
              <a:t>: </a:t>
            </a:r>
            <a:r>
              <a:rPr lang="en-US" sz="2400" dirty="0"/>
              <a:t>innovator's ability to capture profits generated by an innovation)</a:t>
            </a:r>
            <a:endParaRPr lang="it-IT" sz="2400" dirty="0"/>
          </a:p>
          <a:p>
            <a:pPr marL="114300" indent="0" algn="just">
              <a:spcBef>
                <a:spcPts val="24"/>
              </a:spcBef>
              <a:buNone/>
            </a:pPr>
            <a:endParaRPr lang="it-IT" sz="2400" dirty="0"/>
          </a:p>
          <a:p>
            <a:pPr marL="114300" indent="0" algn="just">
              <a:spcBef>
                <a:spcPts val="24"/>
              </a:spcBef>
              <a:buNone/>
            </a:pPr>
            <a:r>
              <a:rPr lang="it-IT" sz="3300" dirty="0"/>
              <a:t>The </a:t>
            </a:r>
            <a:r>
              <a:rPr lang="it-IT" sz="3300" dirty="0" err="1"/>
              <a:t>basic</a:t>
            </a:r>
            <a:r>
              <a:rPr lang="it-IT" sz="3300" dirty="0"/>
              <a:t> </a:t>
            </a:r>
            <a:r>
              <a:rPr lang="it-IT" sz="3300" dirty="0" err="1"/>
              <a:t>Shumpeterian</a:t>
            </a:r>
            <a:r>
              <a:rPr lang="it-IT" sz="3300" dirty="0"/>
              <a:t> </a:t>
            </a:r>
            <a:r>
              <a:rPr lang="it-IT" sz="3300" dirty="0" err="1"/>
              <a:t>assumption</a:t>
            </a:r>
            <a:r>
              <a:rPr lang="it-IT" sz="3300" dirty="0"/>
              <a:t> </a:t>
            </a:r>
            <a:r>
              <a:rPr lang="it-IT" sz="3300" dirty="0" err="1"/>
              <a:t>states</a:t>
            </a:r>
            <a:r>
              <a:rPr lang="it-IT" sz="3300" dirty="0"/>
              <a:t> </a:t>
            </a:r>
            <a:r>
              <a:rPr lang="it-IT" sz="3300" dirty="0" err="1"/>
              <a:t>that</a:t>
            </a:r>
            <a:r>
              <a:rPr lang="it-IT" sz="3300" dirty="0"/>
              <a:t> </a:t>
            </a:r>
            <a:r>
              <a:rPr lang="it-IT" sz="3300" dirty="0" err="1"/>
              <a:t>competition</a:t>
            </a:r>
            <a:r>
              <a:rPr lang="it-IT" sz="3300" dirty="0"/>
              <a:t> </a:t>
            </a:r>
            <a:r>
              <a:rPr lang="it-IT" sz="3300" b="1" dirty="0" err="1"/>
              <a:t>reduces</a:t>
            </a:r>
            <a:r>
              <a:rPr lang="it-IT" sz="3300" b="1" dirty="0"/>
              <a:t> innovative </a:t>
            </a:r>
            <a:r>
              <a:rPr lang="it-IT" sz="3300" b="1" dirty="0" err="1"/>
              <a:t>rents</a:t>
            </a:r>
            <a:r>
              <a:rPr lang="it-IT" sz="3300" b="1" dirty="0"/>
              <a:t>. </a:t>
            </a:r>
          </a:p>
          <a:p>
            <a:pPr marL="114300" indent="0" algn="just">
              <a:spcBef>
                <a:spcPts val="24"/>
              </a:spcBef>
              <a:buNone/>
            </a:pPr>
            <a:endParaRPr lang="it-IT" sz="2400" b="1" dirty="0"/>
          </a:p>
          <a:p>
            <a:pPr marL="114300" indent="0" algn="just">
              <a:spcBef>
                <a:spcPts val="24"/>
              </a:spcBef>
              <a:buNone/>
            </a:pPr>
            <a:r>
              <a:rPr lang="it-IT" sz="2800" dirty="0"/>
              <a:t>(In the </a:t>
            </a:r>
            <a:r>
              <a:rPr lang="it-IT" sz="2800" dirty="0" err="1"/>
              <a:t>energy</a:t>
            </a:r>
            <a:r>
              <a:rPr lang="it-IT" sz="2800" dirty="0"/>
              <a:t> market for </a:t>
            </a:r>
            <a:r>
              <a:rPr lang="it-IT" sz="2800" dirty="0" err="1"/>
              <a:t>instance</a:t>
            </a:r>
            <a:r>
              <a:rPr lang="it-IT" sz="2800" dirty="0"/>
              <a:t> </a:t>
            </a:r>
            <a:r>
              <a:rPr lang="it-IT" sz="2800" dirty="0" err="1"/>
              <a:t>competition</a:t>
            </a:r>
            <a:r>
              <a:rPr lang="it-IT" sz="2800" dirty="0"/>
              <a:t> </a:t>
            </a:r>
            <a:r>
              <a:rPr lang="it-IT" sz="2800" dirty="0" err="1"/>
              <a:t>may</a:t>
            </a:r>
            <a:r>
              <a:rPr lang="it-IT" sz="2800" dirty="0"/>
              <a:t> reduce the </a:t>
            </a:r>
            <a:r>
              <a:rPr lang="it-IT" sz="2800" dirty="0" err="1"/>
              <a:t>profitability</a:t>
            </a:r>
            <a:r>
              <a:rPr lang="it-IT" sz="2800" dirty="0"/>
              <a:t> of the </a:t>
            </a:r>
            <a:r>
              <a:rPr lang="it-IT" sz="2800" b="1" dirty="0"/>
              <a:t>down-</a:t>
            </a:r>
            <a:r>
              <a:rPr lang="it-IT" sz="2800" b="1" dirty="0" err="1"/>
              <a:t>stream</a:t>
            </a:r>
            <a:r>
              <a:rPr lang="it-IT" sz="2800" b="1" dirty="0"/>
              <a:t> </a:t>
            </a:r>
            <a:r>
              <a:rPr lang="it-IT" sz="2800" b="1" dirty="0" err="1"/>
              <a:t>sector</a:t>
            </a:r>
            <a:r>
              <a:rPr lang="it-IT" sz="2800" b="1" dirty="0"/>
              <a:t> [production-</a:t>
            </a:r>
            <a:r>
              <a:rPr lang="it-IT" sz="2800" b="1" dirty="0" err="1"/>
              <a:t>distribution</a:t>
            </a:r>
            <a:r>
              <a:rPr lang="it-IT" sz="2800" b="1" dirty="0"/>
              <a:t>; utilities], </a:t>
            </a:r>
            <a:r>
              <a:rPr lang="it-IT" sz="2800" dirty="0" err="1"/>
              <a:t>which</a:t>
            </a:r>
            <a:r>
              <a:rPr lang="it-IT" sz="2800" dirty="0"/>
              <a:t> </a:t>
            </a:r>
            <a:r>
              <a:rPr lang="it-IT" sz="2800" dirty="0" err="1"/>
              <a:t>translate</a:t>
            </a:r>
            <a:r>
              <a:rPr lang="it-IT" sz="2800" dirty="0"/>
              <a:t> to a </a:t>
            </a:r>
            <a:r>
              <a:rPr lang="it-IT" sz="2800" dirty="0" err="1"/>
              <a:t>lower</a:t>
            </a:r>
            <a:r>
              <a:rPr lang="it-IT" sz="2800" dirty="0"/>
              <a:t> </a:t>
            </a:r>
            <a:r>
              <a:rPr lang="it-IT" sz="2800" dirty="0" err="1"/>
              <a:t>demand</a:t>
            </a:r>
            <a:r>
              <a:rPr lang="it-IT" sz="2800" dirty="0"/>
              <a:t> for </a:t>
            </a:r>
            <a:r>
              <a:rPr lang="it-IT" sz="2800" b="1" dirty="0" err="1"/>
              <a:t>upsteam</a:t>
            </a:r>
            <a:r>
              <a:rPr lang="it-IT" sz="2800" b="1" dirty="0"/>
              <a:t> </a:t>
            </a:r>
            <a:r>
              <a:rPr lang="it-IT" sz="2800" b="1" dirty="0" err="1"/>
              <a:t>innovation</a:t>
            </a:r>
            <a:r>
              <a:rPr lang="it-IT" sz="2800" b="1" dirty="0"/>
              <a:t> [</a:t>
            </a:r>
            <a:r>
              <a:rPr lang="it-IT" sz="2800" b="1" dirty="0" err="1"/>
              <a:t>electric</a:t>
            </a:r>
            <a:r>
              <a:rPr lang="it-IT" sz="2800" b="1" dirty="0"/>
              <a:t> </a:t>
            </a:r>
            <a:r>
              <a:rPr lang="it-IT" sz="2800" b="1" dirty="0" err="1"/>
              <a:t>equipment</a:t>
            </a:r>
            <a:r>
              <a:rPr lang="it-IT" sz="2800" b="1" dirty="0"/>
              <a:t> </a:t>
            </a:r>
            <a:r>
              <a:rPr lang="it-IT" sz="2800" b="1" dirty="0" err="1"/>
              <a:t>manufacturers</a:t>
            </a:r>
            <a:r>
              <a:rPr lang="it-IT" sz="2800" b="1" dirty="0"/>
              <a:t>]. </a:t>
            </a:r>
            <a:endParaRPr lang="it-IT" dirty="0"/>
          </a:p>
        </p:txBody>
      </p:sp>
    </p:spTree>
    <p:extLst>
      <p:ext uri="{BB962C8B-B14F-4D97-AF65-F5344CB8AC3E}">
        <p14:creationId xmlns:p14="http://schemas.microsoft.com/office/powerpoint/2010/main" val="109401123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488966" y="274638"/>
            <a:ext cx="7197834" cy="1143000"/>
          </a:xfrm>
        </p:spPr>
        <p:txBody>
          <a:bodyPr>
            <a:normAutofit/>
          </a:bodyPr>
          <a:lstStyle/>
          <a:p>
            <a:r>
              <a:rPr lang="it-IT" sz="4000" dirty="0"/>
              <a:t>PMR – Entry - </a:t>
            </a:r>
            <a:r>
              <a:rPr lang="it-IT" sz="4000" dirty="0" err="1"/>
              <a:t>Selected</a:t>
            </a:r>
            <a:r>
              <a:rPr lang="it-IT" sz="4000" dirty="0"/>
              <a:t> </a:t>
            </a:r>
            <a:r>
              <a:rPr lang="it-IT" sz="4000" dirty="0" err="1"/>
              <a:t>Countries</a:t>
            </a:r>
            <a:endParaRPr lang="it-IT" sz="4000" dirty="0"/>
          </a:p>
        </p:txBody>
      </p:sp>
      <p:pic>
        <p:nvPicPr>
          <p:cNvPr id="7" name="Immagine 6"/>
          <p:cNvPicPr/>
          <p:nvPr/>
        </p:nvPicPr>
        <p:blipFill>
          <a:blip r:embed="rId2">
            <a:extLst>
              <a:ext uri="{28A0092B-C50C-407E-A947-70E740481C1C}">
                <a14:useLocalDpi xmlns:a14="http://schemas.microsoft.com/office/drawing/2010/main" val="0"/>
              </a:ext>
            </a:extLst>
          </a:blip>
          <a:srcRect/>
          <a:stretch>
            <a:fillRect/>
          </a:stretch>
        </p:blipFill>
        <p:spPr bwMode="auto">
          <a:xfrm>
            <a:off x="812800" y="1854200"/>
            <a:ext cx="7467600" cy="3708400"/>
          </a:xfrm>
          <a:prstGeom prst="rect">
            <a:avLst/>
          </a:prstGeom>
          <a:noFill/>
          <a:ln>
            <a:noFill/>
          </a:ln>
        </p:spPr>
      </p:pic>
    </p:spTree>
    <p:extLst>
      <p:ext uri="{BB962C8B-B14F-4D97-AF65-F5344CB8AC3E}">
        <p14:creationId xmlns:p14="http://schemas.microsoft.com/office/powerpoint/2010/main" val="144993601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471448" y="139171"/>
            <a:ext cx="7215351" cy="744191"/>
          </a:xfrm>
        </p:spPr>
        <p:txBody>
          <a:bodyPr>
            <a:noAutofit/>
          </a:bodyPr>
          <a:lstStyle/>
          <a:p>
            <a:r>
              <a:rPr lang="it-IT" sz="2800" dirty="0"/>
              <a:t>PMR – Vertical </a:t>
            </a:r>
            <a:r>
              <a:rPr lang="it-IT" sz="2800" dirty="0" err="1"/>
              <a:t>integration</a:t>
            </a:r>
            <a:endParaRPr lang="it-IT" sz="2800" dirty="0"/>
          </a:p>
        </p:txBody>
      </p:sp>
      <p:pic>
        <p:nvPicPr>
          <p:cNvPr id="3" name="Immagine 2"/>
          <p:cNvPicPr/>
          <p:nvPr/>
        </p:nvPicPr>
        <p:blipFill>
          <a:blip r:embed="rId2">
            <a:extLst>
              <a:ext uri="{28A0092B-C50C-407E-A947-70E740481C1C}">
                <a14:useLocalDpi xmlns:a14="http://schemas.microsoft.com/office/drawing/2010/main" val="0"/>
              </a:ext>
            </a:extLst>
          </a:blip>
          <a:srcRect/>
          <a:stretch>
            <a:fillRect/>
          </a:stretch>
        </p:blipFill>
        <p:spPr bwMode="auto">
          <a:xfrm>
            <a:off x="595586" y="1750465"/>
            <a:ext cx="7917793" cy="4074018"/>
          </a:xfrm>
          <a:prstGeom prst="rect">
            <a:avLst/>
          </a:prstGeom>
          <a:noFill/>
          <a:ln>
            <a:noFill/>
          </a:ln>
        </p:spPr>
      </p:pic>
    </p:spTree>
    <p:extLst>
      <p:ext uri="{BB962C8B-B14F-4D97-AF65-F5344CB8AC3E}">
        <p14:creationId xmlns:p14="http://schemas.microsoft.com/office/powerpoint/2010/main" val="122347662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&amp; Public </a:t>
            </a:r>
            <a:r>
              <a:rPr lang="it-IT" dirty="0" err="1"/>
              <a:t>Ownership</a:t>
            </a:r>
            <a:endParaRPr lang="it-IT" dirty="0"/>
          </a:p>
        </p:txBody>
      </p:sp>
      <p:pic>
        <p:nvPicPr>
          <p:cNvPr id="5" name="Immagine 4"/>
          <p:cNvPicPr/>
          <p:nvPr/>
        </p:nvPicPr>
        <p:blipFill>
          <a:blip r:embed="rId2">
            <a:extLst>
              <a:ext uri="{28A0092B-C50C-407E-A947-70E740481C1C}">
                <a14:useLocalDpi xmlns:a14="http://schemas.microsoft.com/office/drawing/2010/main" val="0"/>
              </a:ext>
            </a:extLst>
          </a:blip>
          <a:srcRect/>
          <a:stretch>
            <a:fillRect/>
          </a:stretch>
        </p:blipFill>
        <p:spPr bwMode="auto">
          <a:xfrm>
            <a:off x="621863" y="1926897"/>
            <a:ext cx="7637516" cy="3906344"/>
          </a:xfrm>
          <a:prstGeom prst="rect">
            <a:avLst/>
          </a:prstGeom>
          <a:noFill/>
          <a:ln>
            <a:noFill/>
          </a:ln>
        </p:spPr>
      </p:pic>
    </p:spTree>
    <p:extLst>
      <p:ext uri="{BB962C8B-B14F-4D97-AF65-F5344CB8AC3E}">
        <p14:creationId xmlns:p14="http://schemas.microsoft.com/office/powerpoint/2010/main" val="346805981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a:t>Empirical</a:t>
            </a:r>
            <a:r>
              <a:rPr lang="it-IT" dirty="0"/>
              <a:t> </a:t>
            </a:r>
            <a:r>
              <a:rPr lang="it-IT" dirty="0" err="1"/>
              <a:t>strategy</a:t>
            </a:r>
            <a:endParaRPr lang="it-IT" dirty="0"/>
          </a:p>
        </p:txBody>
      </p:sp>
      <p:sp>
        <p:nvSpPr>
          <p:cNvPr id="3" name="Segnaposto contenuto 2"/>
          <p:cNvSpPr>
            <a:spLocks noGrp="1"/>
          </p:cNvSpPr>
          <p:nvPr>
            <p:ph idx="1"/>
          </p:nvPr>
        </p:nvSpPr>
        <p:spPr>
          <a:xfrm>
            <a:off x="457200" y="1724190"/>
            <a:ext cx="7620000" cy="4117810"/>
          </a:xfrm>
        </p:spPr>
        <p:txBody>
          <a:bodyPr>
            <a:noAutofit/>
          </a:bodyPr>
          <a:lstStyle/>
          <a:p>
            <a:r>
              <a:rPr lang="en-US" sz="2400" dirty="0"/>
              <a:t>Negative binomial fixed effect estimator, extended for dynamic by including the lagged knowledge stock.</a:t>
            </a:r>
          </a:p>
          <a:p>
            <a:endParaRPr lang="en-US" sz="2400" dirty="0"/>
          </a:p>
          <a:p>
            <a:r>
              <a:rPr lang="en-US" sz="2400" dirty="0"/>
              <a:t>The baseline specification refers to 19 EU Countries over the period 1977–2005. </a:t>
            </a:r>
          </a:p>
          <a:p>
            <a:pPr marL="0" indent="0">
              <a:buNone/>
            </a:pPr>
            <a:endParaRPr lang="en-US" sz="2400" dirty="0"/>
          </a:p>
          <a:p>
            <a:r>
              <a:rPr lang="en-GB" sz="2000" dirty="0" err="1"/>
              <a:t>EPO_PAT</a:t>
            </a:r>
            <a:r>
              <a:rPr lang="en-GB" sz="2000" baseline="-25000" dirty="0" err="1"/>
              <a:t>it</a:t>
            </a:r>
            <a:r>
              <a:rPr lang="en-GB" sz="2000" dirty="0"/>
              <a:t>=f(β</a:t>
            </a:r>
            <a:r>
              <a:rPr lang="en-GB" sz="2000" baseline="-25000" dirty="0"/>
              <a:t>1</a:t>
            </a:r>
            <a:r>
              <a:rPr lang="en-GB" sz="2000" dirty="0"/>
              <a:t> Log ELECT </a:t>
            </a:r>
            <a:r>
              <a:rPr lang="en-GB" sz="2000" dirty="0" err="1"/>
              <a:t>PRICE</a:t>
            </a:r>
            <a:r>
              <a:rPr lang="en-GB" sz="2000" baseline="-25000" dirty="0" err="1"/>
              <a:t>it</a:t>
            </a:r>
            <a:r>
              <a:rPr lang="en-GB" sz="2000" baseline="-25000" dirty="0"/>
              <a:t>  </a:t>
            </a:r>
            <a:r>
              <a:rPr lang="en-GB" sz="2000" dirty="0"/>
              <a:t>+ β</a:t>
            </a:r>
            <a:r>
              <a:rPr lang="en-GB" sz="2000" baseline="-25000" dirty="0"/>
              <a:t> 2  </a:t>
            </a:r>
            <a:r>
              <a:rPr lang="en-GB" sz="2000" dirty="0"/>
              <a:t>Log ELECT </a:t>
            </a:r>
            <a:r>
              <a:rPr lang="en-GB" sz="2000" dirty="0" err="1"/>
              <a:t>CONS</a:t>
            </a:r>
            <a:r>
              <a:rPr lang="en-GB" sz="2000" baseline="-25000" dirty="0" err="1"/>
              <a:t>it</a:t>
            </a:r>
            <a:r>
              <a:rPr lang="en-GB" sz="2000" baseline="-25000" dirty="0"/>
              <a:t>  </a:t>
            </a:r>
            <a:r>
              <a:rPr lang="en-GB" sz="2000" dirty="0"/>
              <a:t>+ β</a:t>
            </a:r>
            <a:r>
              <a:rPr lang="en-GB" sz="2000" baseline="-25000" dirty="0"/>
              <a:t> 3 </a:t>
            </a:r>
            <a:r>
              <a:rPr lang="en-GB" sz="2000" dirty="0"/>
              <a:t>Log GDP</a:t>
            </a:r>
            <a:r>
              <a:rPr lang="it-IT" sz="2000" dirty="0"/>
              <a:t> </a:t>
            </a:r>
            <a:r>
              <a:rPr lang="en-GB" sz="2000" dirty="0"/>
              <a:t>_</a:t>
            </a:r>
            <a:r>
              <a:rPr lang="en-GB" sz="2000" dirty="0" err="1"/>
              <a:t>pc</a:t>
            </a:r>
            <a:r>
              <a:rPr lang="en-GB" sz="2000" baseline="-25000" dirty="0" err="1"/>
              <a:t>it</a:t>
            </a:r>
            <a:r>
              <a:rPr lang="en-GB" sz="2000" baseline="-25000" dirty="0"/>
              <a:t> </a:t>
            </a:r>
            <a:r>
              <a:rPr lang="en-GB" sz="2000" dirty="0"/>
              <a:t>+ β</a:t>
            </a:r>
            <a:r>
              <a:rPr lang="en-GB" sz="2000" baseline="-25000" dirty="0"/>
              <a:t> 4 </a:t>
            </a:r>
            <a:r>
              <a:rPr lang="en-GB" sz="2000" dirty="0" err="1"/>
              <a:t>PMR</a:t>
            </a:r>
            <a:r>
              <a:rPr lang="en-GB" sz="2000" baseline="-25000" dirty="0" err="1"/>
              <a:t>it</a:t>
            </a:r>
            <a:r>
              <a:rPr lang="en-GB" sz="2000" baseline="-25000" dirty="0"/>
              <a:t> </a:t>
            </a:r>
            <a:r>
              <a:rPr lang="en-GB" sz="2000" dirty="0"/>
              <a:t>+ β</a:t>
            </a:r>
            <a:r>
              <a:rPr lang="en-GB" sz="2000" baseline="-25000" dirty="0"/>
              <a:t> 5  </a:t>
            </a:r>
            <a:r>
              <a:rPr lang="en-GB" sz="2000" dirty="0"/>
              <a:t>KNOW-STOCK</a:t>
            </a:r>
            <a:r>
              <a:rPr lang="en-GB" sz="2000" baseline="-25000" dirty="0"/>
              <a:t>it-1</a:t>
            </a:r>
            <a:r>
              <a:rPr lang="en-GB" sz="2000" dirty="0"/>
              <a:t> + β</a:t>
            </a:r>
            <a:r>
              <a:rPr lang="en-GB" sz="2000" baseline="-25000" dirty="0"/>
              <a:t> 6  </a:t>
            </a:r>
            <a:r>
              <a:rPr lang="en-GB" sz="2000" dirty="0"/>
              <a:t>Log </a:t>
            </a:r>
            <a:r>
              <a:rPr lang="en-GB" sz="2000" dirty="0" err="1"/>
              <a:t>R&amp;D</a:t>
            </a:r>
            <a:r>
              <a:rPr lang="en-GB" sz="2000" baseline="-25000" dirty="0" err="1"/>
              <a:t>it</a:t>
            </a:r>
            <a:r>
              <a:rPr lang="en-GB" sz="2000" baseline="-25000" dirty="0"/>
              <a:t> </a:t>
            </a:r>
            <a:r>
              <a:rPr lang="en-GB" sz="2000" dirty="0"/>
              <a:t>+ β</a:t>
            </a:r>
            <a:r>
              <a:rPr lang="en-GB" sz="2000" baseline="-25000" dirty="0"/>
              <a:t> 7  </a:t>
            </a:r>
            <a:r>
              <a:rPr lang="en-GB" sz="2000" dirty="0"/>
              <a:t>Log FEED-</a:t>
            </a:r>
            <a:r>
              <a:rPr lang="en-GB" sz="2000" dirty="0" err="1"/>
              <a:t>IN</a:t>
            </a:r>
            <a:r>
              <a:rPr lang="en-GB" sz="2000" baseline="-25000" dirty="0" err="1"/>
              <a:t>it</a:t>
            </a:r>
            <a:r>
              <a:rPr lang="en-GB" sz="2000" baseline="-25000" dirty="0"/>
              <a:t> </a:t>
            </a:r>
            <a:r>
              <a:rPr lang="en-GB" sz="2000" dirty="0"/>
              <a:t>+ β</a:t>
            </a:r>
            <a:r>
              <a:rPr lang="en-GB" sz="2000" baseline="-25000" dirty="0"/>
              <a:t> 8 </a:t>
            </a:r>
            <a:r>
              <a:rPr lang="en-GB" sz="2000" dirty="0"/>
              <a:t>KYOTO + β</a:t>
            </a:r>
            <a:r>
              <a:rPr lang="en-GB" sz="2000" baseline="-25000" dirty="0"/>
              <a:t> 9 </a:t>
            </a:r>
            <a:r>
              <a:rPr lang="en-GB" sz="2000" dirty="0"/>
              <a:t>Log </a:t>
            </a:r>
            <a:r>
              <a:rPr lang="en-GB" sz="2000" dirty="0" err="1"/>
              <a:t>RECs</a:t>
            </a:r>
            <a:r>
              <a:rPr lang="en-GB" sz="2000" baseline="-25000" dirty="0" err="1"/>
              <a:t>it</a:t>
            </a:r>
            <a:r>
              <a:rPr lang="en-GB" sz="2000" baseline="-25000" dirty="0"/>
              <a:t> </a:t>
            </a:r>
            <a:r>
              <a:rPr lang="en-GB" sz="2000" dirty="0"/>
              <a:t>+ β</a:t>
            </a:r>
            <a:r>
              <a:rPr lang="en-GB" sz="2000" baseline="-25000" dirty="0"/>
              <a:t> 10 </a:t>
            </a:r>
            <a:r>
              <a:rPr lang="en-GB" sz="2000" dirty="0"/>
              <a:t>OTHER </a:t>
            </a:r>
            <a:r>
              <a:rPr lang="en-GB" sz="2000" dirty="0" err="1"/>
              <a:t>POL</a:t>
            </a:r>
            <a:r>
              <a:rPr lang="en-GB" sz="2000" baseline="-25000" dirty="0" err="1"/>
              <a:t>it</a:t>
            </a:r>
            <a:r>
              <a:rPr lang="en-GB" sz="2000" dirty="0"/>
              <a:t> + β</a:t>
            </a:r>
            <a:r>
              <a:rPr lang="en-GB" sz="2000" baseline="-25000" dirty="0"/>
              <a:t> 11 </a:t>
            </a:r>
            <a:r>
              <a:rPr lang="en-GB" sz="2000" dirty="0" err="1"/>
              <a:t>ENLARG</a:t>
            </a:r>
            <a:r>
              <a:rPr lang="en-GB" sz="2000" baseline="-25000" dirty="0" err="1"/>
              <a:t>it</a:t>
            </a:r>
            <a:r>
              <a:rPr lang="en-GB" sz="2000" dirty="0"/>
              <a:t> + β</a:t>
            </a:r>
            <a:r>
              <a:rPr lang="en-GB" sz="2000" baseline="-25000" dirty="0"/>
              <a:t> </a:t>
            </a:r>
            <a:r>
              <a:rPr lang="en-GB" sz="2000" baseline="-25000" dirty="0" err="1"/>
              <a:t>i</a:t>
            </a:r>
            <a:r>
              <a:rPr lang="en-GB" sz="2000" dirty="0"/>
              <a:t>+ β</a:t>
            </a:r>
            <a:r>
              <a:rPr lang="en-GB" sz="2000" baseline="-25000" dirty="0"/>
              <a:t> t</a:t>
            </a:r>
            <a:r>
              <a:rPr lang="en-GB" sz="2000" dirty="0"/>
              <a:t>)</a:t>
            </a:r>
            <a:endParaRPr lang="it-IT" sz="2000" dirty="0"/>
          </a:p>
        </p:txBody>
      </p:sp>
    </p:spTree>
    <p:extLst>
      <p:ext uri="{BB962C8B-B14F-4D97-AF65-F5344CB8AC3E}">
        <p14:creationId xmlns:p14="http://schemas.microsoft.com/office/powerpoint/2010/main" val="116859864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ella 3"/>
          <p:cNvGraphicFramePr>
            <a:graphicFrameLocks noGrp="1"/>
          </p:cNvGraphicFramePr>
          <p:nvPr>
            <p:extLst>
              <p:ext uri="{D42A27DB-BD31-4B8C-83A1-F6EECF244321}">
                <p14:modId xmlns:p14="http://schemas.microsoft.com/office/powerpoint/2010/main" val="1844631153"/>
              </p:ext>
            </p:extLst>
          </p:nvPr>
        </p:nvGraphicFramePr>
        <p:xfrm>
          <a:off x="102623" y="96353"/>
          <a:ext cx="8962551" cy="6122261"/>
        </p:xfrm>
        <a:graphic>
          <a:graphicData uri="http://schemas.openxmlformats.org/drawingml/2006/table">
            <a:tbl>
              <a:tblPr>
                <a:tableStyleId>{74C1A8A3-306A-4EB7-A6B1-4F7E0EB9C5D6}</a:tableStyleId>
              </a:tblPr>
              <a:tblGrid>
                <a:gridCol w="1333271">
                  <a:extLst>
                    <a:ext uri="{9D8B030D-6E8A-4147-A177-3AD203B41FA5}">
                      <a16:colId xmlns:a16="http://schemas.microsoft.com/office/drawing/2014/main" val="20000"/>
                    </a:ext>
                  </a:extLst>
                </a:gridCol>
                <a:gridCol w="953660">
                  <a:extLst>
                    <a:ext uri="{9D8B030D-6E8A-4147-A177-3AD203B41FA5}">
                      <a16:colId xmlns:a16="http://schemas.microsoft.com/office/drawing/2014/main" val="20001"/>
                    </a:ext>
                  </a:extLst>
                </a:gridCol>
                <a:gridCol w="953660">
                  <a:extLst>
                    <a:ext uri="{9D8B030D-6E8A-4147-A177-3AD203B41FA5}">
                      <a16:colId xmlns:a16="http://schemas.microsoft.com/office/drawing/2014/main" val="20002"/>
                    </a:ext>
                  </a:extLst>
                </a:gridCol>
                <a:gridCol w="953660">
                  <a:extLst>
                    <a:ext uri="{9D8B030D-6E8A-4147-A177-3AD203B41FA5}">
                      <a16:colId xmlns:a16="http://schemas.microsoft.com/office/drawing/2014/main" val="20003"/>
                    </a:ext>
                  </a:extLst>
                </a:gridCol>
                <a:gridCol w="953660">
                  <a:extLst>
                    <a:ext uri="{9D8B030D-6E8A-4147-A177-3AD203B41FA5}">
                      <a16:colId xmlns:a16="http://schemas.microsoft.com/office/drawing/2014/main" val="20004"/>
                    </a:ext>
                  </a:extLst>
                </a:gridCol>
                <a:gridCol w="953660">
                  <a:extLst>
                    <a:ext uri="{9D8B030D-6E8A-4147-A177-3AD203B41FA5}">
                      <a16:colId xmlns:a16="http://schemas.microsoft.com/office/drawing/2014/main" val="20005"/>
                    </a:ext>
                  </a:extLst>
                </a:gridCol>
                <a:gridCol w="953660">
                  <a:extLst>
                    <a:ext uri="{9D8B030D-6E8A-4147-A177-3AD203B41FA5}">
                      <a16:colId xmlns:a16="http://schemas.microsoft.com/office/drawing/2014/main" val="20006"/>
                    </a:ext>
                  </a:extLst>
                </a:gridCol>
                <a:gridCol w="953660">
                  <a:extLst>
                    <a:ext uri="{9D8B030D-6E8A-4147-A177-3AD203B41FA5}">
                      <a16:colId xmlns:a16="http://schemas.microsoft.com/office/drawing/2014/main" val="20007"/>
                    </a:ext>
                  </a:extLst>
                </a:gridCol>
                <a:gridCol w="953660">
                  <a:extLst>
                    <a:ext uri="{9D8B030D-6E8A-4147-A177-3AD203B41FA5}">
                      <a16:colId xmlns:a16="http://schemas.microsoft.com/office/drawing/2014/main" val="20008"/>
                    </a:ext>
                  </a:extLst>
                </a:gridCol>
              </a:tblGrid>
              <a:tr h="360133">
                <a:tc>
                  <a:txBody>
                    <a:bodyPr/>
                    <a:lstStyle/>
                    <a:p>
                      <a:pPr>
                        <a:lnSpc>
                          <a:spcPct val="115000"/>
                        </a:lnSpc>
                        <a:spcAft>
                          <a:spcPts val="0"/>
                        </a:spcAft>
                      </a:pPr>
                      <a:r>
                        <a:rPr lang="en-US" sz="1400" dirty="0">
                          <a:effectLst/>
                        </a:rPr>
                        <a:t> </a:t>
                      </a:r>
                      <a:endParaRPr lang="it-IT" sz="1200" dirty="0">
                        <a:effectLst/>
                        <a:latin typeface="Cambria"/>
                        <a:ea typeface="Cambria"/>
                        <a:cs typeface="Times New Roman"/>
                      </a:endParaRPr>
                    </a:p>
                  </a:txBody>
                  <a:tcPr marL="68580" marR="68580" marT="0" marB="0" anchor="ctr">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400" dirty="0">
                          <a:effectLst/>
                        </a:rPr>
                        <a:t>Wind</a:t>
                      </a:r>
                      <a:endParaRPr lang="it-IT" sz="1400" dirty="0">
                        <a:effectLst/>
                        <a:latin typeface="Cambria"/>
                        <a:ea typeface="Cambria"/>
                        <a:cs typeface="Times New Roman"/>
                      </a:endParaRPr>
                    </a:p>
                  </a:txBody>
                  <a:tcPr marL="68580" marR="68580" marT="0" marB="0" anchor="ctr">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400" dirty="0" err="1">
                          <a:effectLst/>
                        </a:rPr>
                        <a:t>Solar_th</a:t>
                      </a:r>
                      <a:endParaRPr lang="it-IT" sz="1400" dirty="0">
                        <a:effectLst/>
                        <a:latin typeface="Cambria"/>
                        <a:ea typeface="Cambria"/>
                        <a:cs typeface="Times New Roman"/>
                      </a:endParaRPr>
                    </a:p>
                  </a:txBody>
                  <a:tcPr marL="68580" marR="68580" marT="0" marB="0" anchor="ctr">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400" dirty="0" err="1">
                          <a:effectLst/>
                        </a:rPr>
                        <a:t>Solar_PV</a:t>
                      </a:r>
                      <a:endParaRPr lang="it-IT" sz="1400" dirty="0">
                        <a:effectLst/>
                        <a:latin typeface="Cambria"/>
                        <a:ea typeface="Cambria"/>
                        <a:cs typeface="Times New Roman"/>
                      </a:endParaRPr>
                    </a:p>
                  </a:txBody>
                  <a:tcPr marL="68580" marR="68580" marT="0" marB="0" anchor="ctr">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400" dirty="0">
                          <a:effectLst/>
                        </a:rPr>
                        <a:t>Marine</a:t>
                      </a:r>
                      <a:endParaRPr lang="it-IT" sz="1400" dirty="0">
                        <a:effectLst/>
                        <a:latin typeface="Cambria"/>
                        <a:ea typeface="Cambria"/>
                        <a:cs typeface="Times New Roman"/>
                      </a:endParaRPr>
                    </a:p>
                  </a:txBody>
                  <a:tcPr marL="68580" marR="68580" marT="0" marB="0" anchor="ctr">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400" dirty="0">
                          <a:effectLst/>
                        </a:rPr>
                        <a:t>Hydro</a:t>
                      </a:r>
                      <a:endParaRPr lang="it-IT" sz="1400" dirty="0">
                        <a:effectLst/>
                        <a:latin typeface="Cambria"/>
                        <a:ea typeface="Cambria"/>
                        <a:cs typeface="Times New Roman"/>
                      </a:endParaRPr>
                    </a:p>
                  </a:txBody>
                  <a:tcPr marL="68580" marR="68580" marT="0" marB="0" anchor="ctr">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400" dirty="0">
                          <a:effectLst/>
                        </a:rPr>
                        <a:t>Biofuel</a:t>
                      </a:r>
                      <a:endParaRPr lang="it-IT" sz="1400" dirty="0">
                        <a:effectLst/>
                        <a:latin typeface="Cambria"/>
                        <a:ea typeface="Cambria"/>
                        <a:cs typeface="Times New Roman"/>
                      </a:endParaRPr>
                    </a:p>
                  </a:txBody>
                  <a:tcPr marL="68580" marR="68580" marT="0" marB="0" anchor="ctr">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400" dirty="0" err="1">
                          <a:effectLst/>
                        </a:rPr>
                        <a:t>Geotherm</a:t>
                      </a:r>
                      <a:endParaRPr lang="it-IT" sz="1400" dirty="0">
                        <a:effectLst/>
                        <a:latin typeface="Cambria"/>
                        <a:ea typeface="Cambria"/>
                        <a:cs typeface="Times New Roman"/>
                      </a:endParaRPr>
                    </a:p>
                  </a:txBody>
                  <a:tcPr marL="68580" marR="68580" marT="0" marB="0" anchor="ctr">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400" dirty="0">
                          <a:effectLst/>
                        </a:rPr>
                        <a:t>Waste</a:t>
                      </a:r>
                      <a:endParaRPr lang="it-IT" sz="1400" dirty="0">
                        <a:effectLst/>
                        <a:latin typeface="Cambria"/>
                        <a:ea typeface="Cambria"/>
                        <a:cs typeface="Times New Roman"/>
                      </a:endParaRPr>
                    </a:p>
                  </a:txBody>
                  <a:tcPr marL="68580" marR="68580" marT="0" marB="0" anchor="ct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360133">
                <a:tc>
                  <a:txBody>
                    <a:bodyPr/>
                    <a:lstStyle/>
                    <a:p>
                      <a:pPr>
                        <a:lnSpc>
                          <a:spcPct val="115000"/>
                        </a:lnSpc>
                        <a:spcAft>
                          <a:spcPts val="0"/>
                        </a:spcAft>
                      </a:pPr>
                      <a:r>
                        <a:rPr lang="en-US" sz="1400">
                          <a:effectLst/>
                        </a:rPr>
                        <a:t>K STOCK</a:t>
                      </a:r>
                      <a:endParaRPr lang="it-IT" sz="1200">
                        <a:effectLst/>
                        <a:latin typeface="Cambria"/>
                        <a:ea typeface="Cambria"/>
                        <a:cs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400" dirty="0">
                          <a:effectLst/>
                        </a:rPr>
                        <a:t>0.0054***</a:t>
                      </a:r>
                      <a:endParaRPr lang="it-IT" sz="1400" dirty="0">
                        <a:effectLst/>
                        <a:latin typeface="Cambria"/>
                        <a:ea typeface="Cambria"/>
                        <a:cs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400">
                          <a:effectLst/>
                        </a:rPr>
                        <a:t>0.0092**</a:t>
                      </a:r>
                      <a:endParaRPr lang="it-IT" sz="1400">
                        <a:effectLst/>
                        <a:latin typeface="Cambria"/>
                        <a:ea typeface="Cambria"/>
                        <a:cs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400" dirty="0">
                          <a:effectLst/>
                        </a:rPr>
                        <a:t>-0.0036**</a:t>
                      </a:r>
                      <a:endParaRPr lang="it-IT" sz="1400" dirty="0">
                        <a:effectLst/>
                        <a:latin typeface="Cambria"/>
                        <a:ea typeface="Cambria"/>
                        <a:cs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400" dirty="0">
                          <a:effectLst/>
                        </a:rPr>
                        <a:t>-0.0698*</a:t>
                      </a:r>
                      <a:endParaRPr lang="it-IT" sz="1400" dirty="0">
                        <a:effectLst/>
                        <a:latin typeface="Cambria"/>
                        <a:ea typeface="Cambria"/>
                        <a:cs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400" dirty="0">
                          <a:effectLst/>
                        </a:rPr>
                        <a:t>-0.0024</a:t>
                      </a:r>
                      <a:endParaRPr lang="it-IT" sz="1400" dirty="0">
                        <a:effectLst/>
                        <a:latin typeface="Cambria"/>
                        <a:ea typeface="Cambria"/>
                        <a:cs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400" dirty="0">
                          <a:effectLst/>
                        </a:rPr>
                        <a:t>-0.0184*</a:t>
                      </a:r>
                      <a:endParaRPr lang="it-IT" sz="1400" dirty="0">
                        <a:effectLst/>
                        <a:latin typeface="Cambria"/>
                        <a:ea typeface="Cambria"/>
                        <a:cs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400" dirty="0">
                          <a:effectLst/>
                        </a:rPr>
                        <a:t>-0.1207</a:t>
                      </a:r>
                      <a:endParaRPr lang="it-IT" sz="1400" dirty="0">
                        <a:effectLst/>
                        <a:latin typeface="Cambria"/>
                        <a:ea typeface="Cambria"/>
                        <a:cs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400" dirty="0">
                          <a:effectLst/>
                        </a:rPr>
                        <a:t>0.0195***</a:t>
                      </a:r>
                      <a:endParaRPr lang="it-IT" sz="1400" dirty="0">
                        <a:effectLst/>
                        <a:latin typeface="Cambria"/>
                        <a:ea typeface="Cambria"/>
                        <a:cs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360133">
                <a:tc>
                  <a:txBody>
                    <a:bodyPr/>
                    <a:lstStyle/>
                    <a:p>
                      <a:pPr>
                        <a:lnSpc>
                          <a:spcPct val="115000"/>
                        </a:lnSpc>
                        <a:spcAft>
                          <a:spcPts val="0"/>
                        </a:spcAft>
                      </a:pPr>
                      <a:r>
                        <a:rPr lang="en-US" sz="1400">
                          <a:effectLst/>
                        </a:rPr>
                        <a:t>PMR ENTRY</a:t>
                      </a:r>
                      <a:endParaRPr lang="it-IT" sz="1200">
                        <a:effectLst/>
                        <a:latin typeface="Cambria"/>
                        <a:ea typeface="Cambria"/>
                        <a:cs typeface="Times New Roman"/>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algn="ctr">
                        <a:lnSpc>
                          <a:spcPct val="115000"/>
                        </a:lnSpc>
                        <a:spcAft>
                          <a:spcPts val="0"/>
                        </a:spcAft>
                      </a:pPr>
                      <a:r>
                        <a:rPr lang="en-US" sz="1400" b="1" dirty="0">
                          <a:effectLst/>
                        </a:rPr>
                        <a:t>-0.322***</a:t>
                      </a:r>
                      <a:endParaRPr lang="it-IT" sz="1400" b="1" dirty="0">
                        <a:effectLst/>
                        <a:latin typeface="Cambria"/>
                        <a:ea typeface="Cambria"/>
                        <a:cs typeface="Times New Roman"/>
                      </a:endParaRPr>
                    </a:p>
                  </a:txBody>
                  <a:tcPr marL="68580" marR="68580" marT="0" marB="0" anchor="ctr">
                    <a:lnT w="12700" cap="flat" cmpd="sng" algn="ctr">
                      <a:solidFill>
                        <a:schemeClr val="tx1"/>
                      </a:solidFill>
                      <a:prstDash val="solid"/>
                      <a:round/>
                      <a:headEnd type="none" w="med" len="med"/>
                      <a:tailEnd type="none" w="med" len="med"/>
                    </a:lnT>
                    <a:solidFill>
                      <a:srgbClr val="B9CDE5"/>
                    </a:solidFill>
                  </a:tcPr>
                </a:tc>
                <a:tc>
                  <a:txBody>
                    <a:bodyPr/>
                    <a:lstStyle/>
                    <a:p>
                      <a:pPr algn="ctr">
                        <a:lnSpc>
                          <a:spcPct val="115000"/>
                        </a:lnSpc>
                        <a:spcAft>
                          <a:spcPts val="0"/>
                        </a:spcAft>
                      </a:pPr>
                      <a:r>
                        <a:rPr lang="en-US" sz="1400" b="1" dirty="0">
                          <a:effectLst/>
                        </a:rPr>
                        <a:t>-0.1413**</a:t>
                      </a:r>
                      <a:endParaRPr lang="it-IT" sz="1400" b="1" dirty="0">
                        <a:effectLst/>
                        <a:latin typeface="Cambria"/>
                        <a:ea typeface="Cambria"/>
                        <a:cs typeface="Times New Roman"/>
                      </a:endParaRPr>
                    </a:p>
                  </a:txBody>
                  <a:tcPr marL="68580" marR="68580" marT="0" marB="0" anchor="ctr">
                    <a:lnT w="12700" cap="flat" cmpd="sng" algn="ctr">
                      <a:solidFill>
                        <a:schemeClr val="tx1"/>
                      </a:solidFill>
                      <a:prstDash val="solid"/>
                      <a:round/>
                      <a:headEnd type="none" w="med" len="med"/>
                      <a:tailEnd type="none" w="med" len="med"/>
                    </a:lnT>
                    <a:solidFill>
                      <a:srgbClr val="B9CDE5"/>
                    </a:solidFill>
                  </a:tcPr>
                </a:tc>
                <a:tc>
                  <a:txBody>
                    <a:bodyPr/>
                    <a:lstStyle/>
                    <a:p>
                      <a:pPr algn="ctr">
                        <a:lnSpc>
                          <a:spcPct val="115000"/>
                        </a:lnSpc>
                        <a:spcAft>
                          <a:spcPts val="0"/>
                        </a:spcAft>
                      </a:pPr>
                      <a:r>
                        <a:rPr lang="en-US" sz="1400">
                          <a:effectLst/>
                        </a:rPr>
                        <a:t>-0.0960</a:t>
                      </a:r>
                      <a:endParaRPr lang="it-IT" sz="1400">
                        <a:effectLst/>
                        <a:latin typeface="Cambria"/>
                        <a:ea typeface="Cambria"/>
                        <a:cs typeface="Times New Roman"/>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algn="ctr">
                        <a:lnSpc>
                          <a:spcPct val="115000"/>
                        </a:lnSpc>
                        <a:spcAft>
                          <a:spcPts val="0"/>
                        </a:spcAft>
                      </a:pPr>
                      <a:r>
                        <a:rPr lang="en-US" sz="1400" dirty="0">
                          <a:effectLst/>
                        </a:rPr>
                        <a:t>-0.1336</a:t>
                      </a:r>
                      <a:endParaRPr lang="it-IT" sz="1400" dirty="0">
                        <a:effectLst/>
                        <a:latin typeface="Cambria"/>
                        <a:ea typeface="Cambria"/>
                        <a:cs typeface="Times New Roman"/>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algn="ctr">
                        <a:lnSpc>
                          <a:spcPct val="115000"/>
                        </a:lnSpc>
                        <a:spcAft>
                          <a:spcPts val="0"/>
                        </a:spcAft>
                      </a:pPr>
                      <a:r>
                        <a:rPr lang="en-US" sz="1400" dirty="0">
                          <a:effectLst/>
                        </a:rPr>
                        <a:t>0.0959</a:t>
                      </a:r>
                      <a:endParaRPr lang="it-IT" sz="1400" dirty="0">
                        <a:effectLst/>
                        <a:latin typeface="Cambria"/>
                        <a:ea typeface="Cambria"/>
                        <a:cs typeface="Times New Roman"/>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algn="ctr">
                        <a:lnSpc>
                          <a:spcPct val="115000"/>
                        </a:lnSpc>
                        <a:spcAft>
                          <a:spcPts val="0"/>
                        </a:spcAft>
                      </a:pPr>
                      <a:r>
                        <a:rPr lang="en-US" sz="1400">
                          <a:effectLst/>
                        </a:rPr>
                        <a:t>-0.0751</a:t>
                      </a:r>
                      <a:endParaRPr lang="it-IT" sz="1400">
                        <a:effectLst/>
                        <a:latin typeface="Cambria"/>
                        <a:ea typeface="Cambria"/>
                        <a:cs typeface="Times New Roman"/>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algn="ctr">
                        <a:lnSpc>
                          <a:spcPct val="115000"/>
                        </a:lnSpc>
                        <a:spcAft>
                          <a:spcPts val="0"/>
                        </a:spcAft>
                      </a:pPr>
                      <a:r>
                        <a:rPr lang="en-US" sz="1400">
                          <a:effectLst/>
                        </a:rPr>
                        <a:t>-0.2343</a:t>
                      </a:r>
                      <a:endParaRPr lang="it-IT" sz="1400">
                        <a:effectLst/>
                        <a:latin typeface="Cambria"/>
                        <a:ea typeface="Cambria"/>
                        <a:cs typeface="Times New Roman"/>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algn="ctr">
                        <a:lnSpc>
                          <a:spcPct val="115000"/>
                        </a:lnSpc>
                        <a:spcAft>
                          <a:spcPts val="0"/>
                        </a:spcAft>
                      </a:pPr>
                      <a:r>
                        <a:rPr lang="en-US" sz="1400" dirty="0">
                          <a:effectLst/>
                        </a:rPr>
                        <a:t>0.0129</a:t>
                      </a:r>
                      <a:endParaRPr lang="it-IT" sz="1400" dirty="0">
                        <a:effectLst/>
                        <a:latin typeface="Cambria"/>
                        <a:ea typeface="Cambria"/>
                        <a:cs typeface="Times New Roman"/>
                      </a:endParaRPr>
                    </a:p>
                  </a:txBody>
                  <a:tcPr marL="68580" marR="68580" marT="0" marB="0" anchor="ct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0002"/>
                  </a:ext>
                </a:extLst>
              </a:tr>
              <a:tr h="360133">
                <a:tc>
                  <a:txBody>
                    <a:bodyPr/>
                    <a:lstStyle/>
                    <a:p>
                      <a:pPr>
                        <a:lnSpc>
                          <a:spcPct val="115000"/>
                        </a:lnSpc>
                        <a:spcAft>
                          <a:spcPts val="0"/>
                        </a:spcAft>
                      </a:pPr>
                      <a:r>
                        <a:rPr lang="en-US" sz="1400">
                          <a:effectLst/>
                        </a:rPr>
                        <a:t>PMR VERT INT</a:t>
                      </a:r>
                      <a:endParaRPr lang="it-IT" sz="1200">
                        <a:effectLst/>
                        <a:latin typeface="Cambria"/>
                        <a:ea typeface="Cambria"/>
                        <a:cs typeface="Times New Roman"/>
                      </a:endParaRPr>
                    </a:p>
                  </a:txBody>
                  <a:tcPr marL="68580" marR="68580" marT="0" marB="0" anchor="ctr"/>
                </a:tc>
                <a:tc>
                  <a:txBody>
                    <a:bodyPr/>
                    <a:lstStyle/>
                    <a:p>
                      <a:pPr algn="ctr">
                        <a:lnSpc>
                          <a:spcPct val="115000"/>
                        </a:lnSpc>
                        <a:spcAft>
                          <a:spcPts val="0"/>
                        </a:spcAft>
                      </a:pPr>
                      <a:r>
                        <a:rPr lang="en-US" sz="1400">
                          <a:effectLst/>
                        </a:rPr>
                        <a:t>0.0993</a:t>
                      </a:r>
                      <a:endParaRPr lang="it-IT" sz="1400">
                        <a:effectLst/>
                        <a:latin typeface="Cambria"/>
                        <a:ea typeface="Cambria"/>
                        <a:cs typeface="Times New Roman"/>
                      </a:endParaRPr>
                    </a:p>
                  </a:txBody>
                  <a:tcPr marL="68580" marR="68580" marT="0" marB="0" anchor="ctr"/>
                </a:tc>
                <a:tc>
                  <a:txBody>
                    <a:bodyPr/>
                    <a:lstStyle/>
                    <a:p>
                      <a:pPr algn="ctr">
                        <a:lnSpc>
                          <a:spcPct val="115000"/>
                        </a:lnSpc>
                        <a:spcAft>
                          <a:spcPts val="0"/>
                        </a:spcAft>
                      </a:pPr>
                      <a:r>
                        <a:rPr lang="en-US" sz="1400">
                          <a:effectLst/>
                        </a:rPr>
                        <a:t>-0.0934</a:t>
                      </a:r>
                      <a:endParaRPr lang="it-IT" sz="1400">
                        <a:effectLst/>
                        <a:latin typeface="Cambria"/>
                        <a:ea typeface="Cambria"/>
                        <a:cs typeface="Times New Roman"/>
                      </a:endParaRPr>
                    </a:p>
                  </a:txBody>
                  <a:tcPr marL="68580" marR="68580" marT="0" marB="0" anchor="ctr"/>
                </a:tc>
                <a:tc>
                  <a:txBody>
                    <a:bodyPr/>
                    <a:lstStyle/>
                    <a:p>
                      <a:pPr algn="ctr">
                        <a:lnSpc>
                          <a:spcPct val="115000"/>
                        </a:lnSpc>
                        <a:spcAft>
                          <a:spcPts val="0"/>
                        </a:spcAft>
                      </a:pPr>
                      <a:r>
                        <a:rPr lang="en-US" sz="1400">
                          <a:effectLst/>
                        </a:rPr>
                        <a:t>0.1298*</a:t>
                      </a:r>
                      <a:endParaRPr lang="it-IT" sz="1400">
                        <a:effectLst/>
                        <a:latin typeface="Cambria"/>
                        <a:ea typeface="Cambria"/>
                        <a:cs typeface="Times New Roman"/>
                      </a:endParaRPr>
                    </a:p>
                  </a:txBody>
                  <a:tcPr marL="68580" marR="68580" marT="0" marB="0" anchor="ctr"/>
                </a:tc>
                <a:tc>
                  <a:txBody>
                    <a:bodyPr/>
                    <a:lstStyle/>
                    <a:p>
                      <a:pPr algn="ctr">
                        <a:lnSpc>
                          <a:spcPct val="115000"/>
                        </a:lnSpc>
                        <a:spcAft>
                          <a:spcPts val="0"/>
                        </a:spcAft>
                      </a:pPr>
                      <a:r>
                        <a:rPr lang="en-US" sz="1400">
                          <a:effectLst/>
                        </a:rPr>
                        <a:t>0.0686</a:t>
                      </a:r>
                      <a:endParaRPr lang="it-IT" sz="1400">
                        <a:effectLst/>
                        <a:latin typeface="Cambria"/>
                        <a:ea typeface="Cambria"/>
                        <a:cs typeface="Times New Roman"/>
                      </a:endParaRPr>
                    </a:p>
                  </a:txBody>
                  <a:tcPr marL="68580" marR="68580" marT="0" marB="0" anchor="ctr"/>
                </a:tc>
                <a:tc>
                  <a:txBody>
                    <a:bodyPr/>
                    <a:lstStyle/>
                    <a:p>
                      <a:pPr algn="ctr">
                        <a:lnSpc>
                          <a:spcPct val="115000"/>
                        </a:lnSpc>
                        <a:spcAft>
                          <a:spcPts val="0"/>
                        </a:spcAft>
                      </a:pPr>
                      <a:r>
                        <a:rPr lang="en-US" sz="1400">
                          <a:effectLst/>
                        </a:rPr>
                        <a:t>-0.1652</a:t>
                      </a:r>
                      <a:endParaRPr lang="it-IT" sz="1400">
                        <a:effectLst/>
                        <a:latin typeface="Cambria"/>
                        <a:ea typeface="Cambria"/>
                        <a:cs typeface="Times New Roman"/>
                      </a:endParaRPr>
                    </a:p>
                  </a:txBody>
                  <a:tcPr marL="68580" marR="68580" marT="0" marB="0" anchor="ctr"/>
                </a:tc>
                <a:tc>
                  <a:txBody>
                    <a:bodyPr/>
                    <a:lstStyle/>
                    <a:p>
                      <a:pPr algn="ctr">
                        <a:lnSpc>
                          <a:spcPct val="115000"/>
                        </a:lnSpc>
                        <a:spcAft>
                          <a:spcPts val="0"/>
                        </a:spcAft>
                      </a:pPr>
                      <a:r>
                        <a:rPr lang="en-US" sz="1400">
                          <a:effectLst/>
                        </a:rPr>
                        <a:t>-0.0263</a:t>
                      </a:r>
                      <a:endParaRPr lang="it-IT" sz="1400">
                        <a:effectLst/>
                        <a:latin typeface="Cambria"/>
                        <a:ea typeface="Cambria"/>
                        <a:cs typeface="Times New Roman"/>
                      </a:endParaRPr>
                    </a:p>
                  </a:txBody>
                  <a:tcPr marL="68580" marR="68580" marT="0" marB="0" anchor="ctr"/>
                </a:tc>
                <a:tc>
                  <a:txBody>
                    <a:bodyPr/>
                    <a:lstStyle/>
                    <a:p>
                      <a:pPr algn="ctr">
                        <a:lnSpc>
                          <a:spcPct val="115000"/>
                        </a:lnSpc>
                        <a:spcAft>
                          <a:spcPts val="0"/>
                        </a:spcAft>
                      </a:pPr>
                      <a:r>
                        <a:rPr lang="en-US" sz="1400" dirty="0">
                          <a:effectLst/>
                        </a:rPr>
                        <a:t>-0.1560</a:t>
                      </a:r>
                      <a:endParaRPr lang="it-IT" sz="1400" dirty="0">
                        <a:effectLst/>
                        <a:latin typeface="Cambria"/>
                        <a:ea typeface="Cambria"/>
                        <a:cs typeface="Times New Roman"/>
                      </a:endParaRPr>
                    </a:p>
                  </a:txBody>
                  <a:tcPr marL="68580" marR="68580" marT="0" marB="0" anchor="ctr"/>
                </a:tc>
                <a:tc>
                  <a:txBody>
                    <a:bodyPr/>
                    <a:lstStyle/>
                    <a:p>
                      <a:pPr algn="ctr">
                        <a:lnSpc>
                          <a:spcPct val="115000"/>
                        </a:lnSpc>
                        <a:spcAft>
                          <a:spcPts val="0"/>
                        </a:spcAft>
                      </a:pPr>
                      <a:r>
                        <a:rPr lang="en-US" sz="1400" dirty="0">
                          <a:effectLst/>
                        </a:rPr>
                        <a:t>-0.0810</a:t>
                      </a:r>
                      <a:endParaRPr lang="it-IT" sz="1400" dirty="0">
                        <a:effectLst/>
                        <a:latin typeface="Cambria"/>
                        <a:ea typeface="Cambria"/>
                        <a:cs typeface="Times New Roman"/>
                      </a:endParaRPr>
                    </a:p>
                  </a:txBody>
                  <a:tcPr marL="68580" marR="68580" marT="0" marB="0" anchor="ctr"/>
                </a:tc>
                <a:extLst>
                  <a:ext uri="{0D108BD9-81ED-4DB2-BD59-A6C34878D82A}">
                    <a16:rowId xmlns:a16="http://schemas.microsoft.com/office/drawing/2014/main" val="10003"/>
                  </a:ext>
                </a:extLst>
              </a:tr>
              <a:tr h="360133">
                <a:tc>
                  <a:txBody>
                    <a:bodyPr/>
                    <a:lstStyle/>
                    <a:p>
                      <a:pPr>
                        <a:lnSpc>
                          <a:spcPct val="115000"/>
                        </a:lnSpc>
                        <a:spcAft>
                          <a:spcPts val="0"/>
                        </a:spcAft>
                      </a:pPr>
                      <a:r>
                        <a:rPr lang="en-US" sz="1400">
                          <a:effectLst/>
                        </a:rPr>
                        <a:t>PMR PUB OWN</a:t>
                      </a:r>
                      <a:endParaRPr lang="it-IT" sz="1200">
                        <a:effectLst/>
                        <a:latin typeface="Cambria"/>
                        <a:ea typeface="Cambria"/>
                        <a:cs typeface="Times New Roman"/>
                      </a:endParaRPr>
                    </a:p>
                  </a:txBody>
                  <a:tcPr marL="68580" marR="68580" marT="0" marB="0" anchor="ctr">
                    <a:lnB w="12700" cap="flat" cmpd="sng" algn="ctr">
                      <a:solidFill>
                        <a:scrgbClr r="0" g="0" b="0"/>
                      </a:solidFill>
                      <a:prstDash val="solid"/>
                      <a:round/>
                      <a:headEnd type="none" w="med" len="med"/>
                      <a:tailEnd type="none" w="med" len="med"/>
                    </a:lnB>
                  </a:tcPr>
                </a:tc>
                <a:tc>
                  <a:txBody>
                    <a:bodyPr/>
                    <a:lstStyle/>
                    <a:p>
                      <a:pPr algn="ctr">
                        <a:lnSpc>
                          <a:spcPct val="115000"/>
                        </a:lnSpc>
                        <a:spcAft>
                          <a:spcPts val="0"/>
                        </a:spcAft>
                      </a:pPr>
                      <a:r>
                        <a:rPr lang="en-US" sz="1400">
                          <a:effectLst/>
                        </a:rPr>
                        <a:t>0.0845</a:t>
                      </a:r>
                      <a:endParaRPr lang="it-IT" sz="1400">
                        <a:effectLst/>
                        <a:latin typeface="Cambria"/>
                        <a:ea typeface="Cambria"/>
                        <a:cs typeface="Times New Roman"/>
                      </a:endParaRPr>
                    </a:p>
                  </a:txBody>
                  <a:tcPr marL="68580" marR="68580" marT="0" marB="0" anchor="ctr">
                    <a:lnB w="12700" cap="flat" cmpd="sng" algn="ctr">
                      <a:solidFill>
                        <a:scrgbClr r="0" g="0" b="0"/>
                      </a:solidFill>
                      <a:prstDash val="solid"/>
                      <a:round/>
                      <a:headEnd type="none" w="med" len="med"/>
                      <a:tailEnd type="none" w="med" len="med"/>
                    </a:lnB>
                  </a:tcPr>
                </a:tc>
                <a:tc>
                  <a:txBody>
                    <a:bodyPr/>
                    <a:lstStyle/>
                    <a:p>
                      <a:pPr algn="ctr">
                        <a:lnSpc>
                          <a:spcPct val="115000"/>
                        </a:lnSpc>
                        <a:spcAft>
                          <a:spcPts val="0"/>
                        </a:spcAft>
                      </a:pPr>
                      <a:r>
                        <a:rPr lang="en-US" sz="1400" dirty="0">
                          <a:effectLst/>
                        </a:rPr>
                        <a:t>0.0207</a:t>
                      </a:r>
                      <a:endParaRPr lang="it-IT" sz="1400" dirty="0">
                        <a:effectLst/>
                        <a:latin typeface="Cambria"/>
                        <a:ea typeface="Cambria"/>
                        <a:cs typeface="Times New Roman"/>
                      </a:endParaRPr>
                    </a:p>
                  </a:txBody>
                  <a:tcPr marL="68580" marR="68580" marT="0" marB="0" anchor="ctr">
                    <a:lnB w="12700" cap="flat" cmpd="sng" algn="ctr">
                      <a:solidFill>
                        <a:scrgbClr r="0" g="0" b="0"/>
                      </a:solidFill>
                      <a:prstDash val="solid"/>
                      <a:round/>
                      <a:headEnd type="none" w="med" len="med"/>
                      <a:tailEnd type="none" w="med" len="med"/>
                    </a:lnB>
                  </a:tcPr>
                </a:tc>
                <a:tc>
                  <a:txBody>
                    <a:bodyPr/>
                    <a:lstStyle/>
                    <a:p>
                      <a:pPr algn="ctr">
                        <a:lnSpc>
                          <a:spcPct val="115000"/>
                        </a:lnSpc>
                        <a:spcAft>
                          <a:spcPts val="0"/>
                        </a:spcAft>
                      </a:pPr>
                      <a:r>
                        <a:rPr lang="en-US" sz="1400">
                          <a:effectLst/>
                        </a:rPr>
                        <a:t>-0.0503</a:t>
                      </a:r>
                      <a:endParaRPr lang="it-IT" sz="1400">
                        <a:effectLst/>
                        <a:latin typeface="Cambria"/>
                        <a:ea typeface="Cambria"/>
                        <a:cs typeface="Times New Roman"/>
                      </a:endParaRPr>
                    </a:p>
                  </a:txBody>
                  <a:tcPr marL="68580" marR="68580" marT="0" marB="0" anchor="ctr">
                    <a:lnB w="12700" cap="flat" cmpd="sng" algn="ctr">
                      <a:solidFill>
                        <a:scrgbClr r="0" g="0" b="0"/>
                      </a:solidFill>
                      <a:prstDash val="solid"/>
                      <a:round/>
                      <a:headEnd type="none" w="med" len="med"/>
                      <a:tailEnd type="none" w="med" len="med"/>
                    </a:lnB>
                  </a:tcPr>
                </a:tc>
                <a:tc>
                  <a:txBody>
                    <a:bodyPr/>
                    <a:lstStyle/>
                    <a:p>
                      <a:pPr algn="ctr">
                        <a:lnSpc>
                          <a:spcPct val="115000"/>
                        </a:lnSpc>
                        <a:spcAft>
                          <a:spcPts val="0"/>
                        </a:spcAft>
                      </a:pPr>
                      <a:r>
                        <a:rPr lang="en-US" sz="1400">
                          <a:effectLst/>
                        </a:rPr>
                        <a:t>0.0210</a:t>
                      </a:r>
                      <a:endParaRPr lang="it-IT" sz="1400">
                        <a:effectLst/>
                        <a:latin typeface="Cambria"/>
                        <a:ea typeface="Cambria"/>
                        <a:cs typeface="Times New Roman"/>
                      </a:endParaRPr>
                    </a:p>
                  </a:txBody>
                  <a:tcPr marL="68580" marR="68580" marT="0" marB="0" anchor="ctr">
                    <a:lnB w="12700" cap="flat" cmpd="sng" algn="ctr">
                      <a:solidFill>
                        <a:scrgbClr r="0" g="0" b="0"/>
                      </a:solidFill>
                      <a:prstDash val="solid"/>
                      <a:round/>
                      <a:headEnd type="none" w="med" len="med"/>
                      <a:tailEnd type="none" w="med" len="med"/>
                    </a:lnB>
                  </a:tcPr>
                </a:tc>
                <a:tc>
                  <a:txBody>
                    <a:bodyPr/>
                    <a:lstStyle/>
                    <a:p>
                      <a:pPr algn="ctr">
                        <a:lnSpc>
                          <a:spcPct val="115000"/>
                        </a:lnSpc>
                        <a:spcAft>
                          <a:spcPts val="0"/>
                        </a:spcAft>
                      </a:pPr>
                      <a:r>
                        <a:rPr lang="en-US" sz="1400">
                          <a:effectLst/>
                        </a:rPr>
                        <a:t>-0.0140</a:t>
                      </a:r>
                      <a:endParaRPr lang="it-IT" sz="1400">
                        <a:effectLst/>
                        <a:latin typeface="Cambria"/>
                        <a:ea typeface="Cambria"/>
                        <a:cs typeface="Times New Roman"/>
                      </a:endParaRPr>
                    </a:p>
                  </a:txBody>
                  <a:tcPr marL="68580" marR="68580" marT="0" marB="0" anchor="ctr">
                    <a:lnB w="12700" cap="flat" cmpd="sng" algn="ctr">
                      <a:solidFill>
                        <a:scrgbClr r="0" g="0" b="0"/>
                      </a:solidFill>
                      <a:prstDash val="solid"/>
                      <a:round/>
                      <a:headEnd type="none" w="med" len="med"/>
                      <a:tailEnd type="none" w="med" len="med"/>
                    </a:lnB>
                  </a:tcPr>
                </a:tc>
                <a:tc>
                  <a:txBody>
                    <a:bodyPr/>
                    <a:lstStyle/>
                    <a:p>
                      <a:pPr algn="ctr">
                        <a:lnSpc>
                          <a:spcPct val="115000"/>
                        </a:lnSpc>
                        <a:spcAft>
                          <a:spcPts val="0"/>
                        </a:spcAft>
                      </a:pPr>
                      <a:r>
                        <a:rPr lang="en-US" sz="1400">
                          <a:effectLst/>
                        </a:rPr>
                        <a:t>0.0063</a:t>
                      </a:r>
                      <a:endParaRPr lang="it-IT" sz="1400">
                        <a:effectLst/>
                        <a:latin typeface="Cambria"/>
                        <a:ea typeface="Cambria"/>
                        <a:cs typeface="Times New Roman"/>
                      </a:endParaRPr>
                    </a:p>
                  </a:txBody>
                  <a:tcPr marL="68580" marR="68580" marT="0" marB="0" anchor="ctr">
                    <a:lnB w="12700" cap="flat" cmpd="sng" algn="ctr">
                      <a:solidFill>
                        <a:scrgbClr r="0" g="0" b="0"/>
                      </a:solidFill>
                      <a:prstDash val="solid"/>
                      <a:round/>
                      <a:headEnd type="none" w="med" len="med"/>
                      <a:tailEnd type="none" w="med" len="med"/>
                    </a:lnB>
                  </a:tcPr>
                </a:tc>
                <a:tc>
                  <a:txBody>
                    <a:bodyPr/>
                    <a:lstStyle/>
                    <a:p>
                      <a:pPr algn="ctr">
                        <a:lnSpc>
                          <a:spcPct val="115000"/>
                        </a:lnSpc>
                        <a:spcAft>
                          <a:spcPts val="0"/>
                        </a:spcAft>
                      </a:pPr>
                      <a:r>
                        <a:rPr lang="en-US" sz="1400">
                          <a:effectLst/>
                        </a:rPr>
                        <a:t>0.3362</a:t>
                      </a:r>
                      <a:endParaRPr lang="it-IT" sz="1400">
                        <a:effectLst/>
                        <a:latin typeface="Cambria"/>
                        <a:ea typeface="Cambria"/>
                        <a:cs typeface="Times New Roman"/>
                      </a:endParaRPr>
                    </a:p>
                  </a:txBody>
                  <a:tcPr marL="68580" marR="68580" marT="0" marB="0" anchor="ctr">
                    <a:lnB w="12700" cap="flat" cmpd="sng" algn="ctr">
                      <a:solidFill>
                        <a:scrgbClr r="0" g="0" b="0"/>
                      </a:solidFill>
                      <a:prstDash val="solid"/>
                      <a:round/>
                      <a:headEnd type="none" w="med" len="med"/>
                      <a:tailEnd type="none" w="med" len="med"/>
                    </a:lnB>
                  </a:tcPr>
                </a:tc>
                <a:tc>
                  <a:txBody>
                    <a:bodyPr/>
                    <a:lstStyle/>
                    <a:p>
                      <a:pPr algn="ctr">
                        <a:lnSpc>
                          <a:spcPct val="115000"/>
                        </a:lnSpc>
                        <a:spcAft>
                          <a:spcPts val="0"/>
                        </a:spcAft>
                      </a:pPr>
                      <a:r>
                        <a:rPr lang="en-US" sz="1400" dirty="0">
                          <a:effectLst/>
                        </a:rPr>
                        <a:t>-0.0564</a:t>
                      </a:r>
                      <a:endParaRPr lang="it-IT" sz="1400" dirty="0">
                        <a:effectLst/>
                        <a:latin typeface="Cambria"/>
                        <a:ea typeface="Cambria"/>
                        <a:cs typeface="Times New Roman"/>
                      </a:endParaRPr>
                    </a:p>
                  </a:txBody>
                  <a:tcPr marL="68580" marR="68580" marT="0" marB="0" anchor="ctr">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4"/>
                  </a:ext>
                </a:extLst>
              </a:tr>
              <a:tr h="360133">
                <a:tc>
                  <a:txBody>
                    <a:bodyPr/>
                    <a:lstStyle/>
                    <a:p>
                      <a:pPr>
                        <a:lnSpc>
                          <a:spcPct val="115000"/>
                        </a:lnSpc>
                        <a:spcAft>
                          <a:spcPts val="0"/>
                        </a:spcAft>
                      </a:pPr>
                      <a:r>
                        <a:rPr lang="en-US" sz="1400" dirty="0">
                          <a:effectLst/>
                        </a:rPr>
                        <a:t>R&amp;D</a:t>
                      </a:r>
                      <a:endParaRPr lang="it-IT" sz="1200" dirty="0">
                        <a:effectLst/>
                        <a:latin typeface="Cambria"/>
                        <a:ea typeface="Cambria"/>
                        <a:cs typeface="Times New Roman"/>
                      </a:endParaRPr>
                    </a:p>
                  </a:txBody>
                  <a:tcPr marL="68580" marR="68580" marT="0" marB="0" anchor="ctr">
                    <a:lnL w="12700" cap="flat" cmpd="sng" algn="ctr">
                      <a:noFill/>
                      <a:prstDash val="solid"/>
                      <a:round/>
                      <a:headEnd type="none" w="med" len="med"/>
                      <a:tailEnd type="none" w="med" len="med"/>
                    </a:lnL>
                    <a:lnT w="12700" cap="flat" cmpd="sng" algn="ctr">
                      <a:solidFill>
                        <a:scrgbClr r="0" g="0" b="0"/>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lnSpc>
                          <a:spcPct val="115000"/>
                        </a:lnSpc>
                        <a:spcAft>
                          <a:spcPts val="0"/>
                        </a:spcAft>
                      </a:pPr>
                      <a:r>
                        <a:rPr lang="en-US" sz="1400" dirty="0">
                          <a:effectLst/>
                        </a:rPr>
                        <a:t>0.3926***</a:t>
                      </a:r>
                      <a:endParaRPr lang="it-IT" sz="1400" dirty="0">
                        <a:effectLst/>
                        <a:latin typeface="Cambria"/>
                        <a:ea typeface="Cambria"/>
                        <a:cs typeface="Times New Roman"/>
                      </a:endParaRPr>
                    </a:p>
                  </a:txBody>
                  <a:tcPr marL="68580" marR="68580" marT="0" marB="0" anchor="ctr">
                    <a:lnT w="12700" cap="flat" cmpd="sng" algn="ctr">
                      <a:solidFill>
                        <a:scrgbClr r="0" g="0" b="0"/>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lnSpc>
                          <a:spcPct val="115000"/>
                        </a:lnSpc>
                        <a:spcAft>
                          <a:spcPts val="0"/>
                        </a:spcAft>
                      </a:pPr>
                      <a:r>
                        <a:rPr lang="en-US" sz="1400" dirty="0">
                          <a:effectLst/>
                        </a:rPr>
                        <a:t>0.0054</a:t>
                      </a:r>
                      <a:endParaRPr lang="it-IT" sz="1400" dirty="0">
                        <a:effectLst/>
                        <a:latin typeface="Cambria"/>
                        <a:ea typeface="Cambria"/>
                        <a:cs typeface="Times New Roman"/>
                      </a:endParaRPr>
                    </a:p>
                  </a:txBody>
                  <a:tcPr marL="68580" marR="68580" marT="0" marB="0" anchor="ctr">
                    <a:lnT w="12700" cap="flat" cmpd="sng" algn="ctr">
                      <a:solidFill>
                        <a:scrgbClr r="0" g="0" b="0"/>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lnSpc>
                          <a:spcPct val="115000"/>
                        </a:lnSpc>
                        <a:spcAft>
                          <a:spcPts val="0"/>
                        </a:spcAft>
                      </a:pPr>
                      <a:r>
                        <a:rPr lang="en-US" sz="1400" dirty="0">
                          <a:effectLst/>
                        </a:rPr>
                        <a:t>0.0968</a:t>
                      </a:r>
                      <a:endParaRPr lang="it-IT" sz="1400" dirty="0">
                        <a:effectLst/>
                        <a:latin typeface="Cambria"/>
                        <a:ea typeface="Cambria"/>
                        <a:cs typeface="Times New Roman"/>
                      </a:endParaRPr>
                    </a:p>
                  </a:txBody>
                  <a:tcPr marL="68580" marR="68580" marT="0" marB="0" anchor="ctr">
                    <a:lnT w="12700" cap="flat" cmpd="sng" algn="ctr">
                      <a:solidFill>
                        <a:scrgbClr r="0" g="0" b="0"/>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lnSpc>
                          <a:spcPct val="115000"/>
                        </a:lnSpc>
                        <a:spcAft>
                          <a:spcPts val="0"/>
                        </a:spcAft>
                      </a:pPr>
                      <a:r>
                        <a:rPr lang="en-US" sz="1400" b="1" dirty="0">
                          <a:effectLst/>
                        </a:rPr>
                        <a:t>0.6356***</a:t>
                      </a:r>
                      <a:endParaRPr lang="it-IT" sz="1400" b="1" dirty="0">
                        <a:effectLst/>
                        <a:latin typeface="Cambria"/>
                        <a:ea typeface="Cambria"/>
                        <a:cs typeface="Times New Roman"/>
                      </a:endParaRPr>
                    </a:p>
                  </a:txBody>
                  <a:tcPr marL="68580" marR="68580" marT="0" marB="0" anchor="ctr">
                    <a:lnT w="12700" cap="flat" cmpd="sng" algn="ctr">
                      <a:solidFill>
                        <a:scrgbClr r="0" g="0" b="0"/>
                      </a:solidFill>
                      <a:prstDash val="solid"/>
                      <a:round/>
                      <a:headEnd type="none" w="med" len="med"/>
                      <a:tailEnd type="none" w="med" len="med"/>
                    </a:lnT>
                    <a:lnB w="12700" cap="flat" cmpd="sng" algn="ctr">
                      <a:noFill/>
                      <a:prstDash val="solid"/>
                      <a:round/>
                      <a:headEnd type="none" w="med" len="med"/>
                      <a:tailEnd type="none" w="med" len="med"/>
                    </a:lnB>
                    <a:solidFill>
                      <a:srgbClr val="E6B9B8"/>
                    </a:solidFill>
                  </a:tcPr>
                </a:tc>
                <a:tc>
                  <a:txBody>
                    <a:bodyPr/>
                    <a:lstStyle/>
                    <a:p>
                      <a:pPr algn="ctr">
                        <a:lnSpc>
                          <a:spcPct val="115000"/>
                        </a:lnSpc>
                        <a:spcAft>
                          <a:spcPts val="0"/>
                        </a:spcAft>
                      </a:pPr>
                      <a:r>
                        <a:rPr lang="en-US" sz="1400" dirty="0">
                          <a:effectLst/>
                        </a:rPr>
                        <a:t>0.3600</a:t>
                      </a:r>
                      <a:endParaRPr lang="it-IT" sz="1400" dirty="0">
                        <a:effectLst/>
                        <a:latin typeface="Cambria"/>
                        <a:ea typeface="Cambria"/>
                        <a:cs typeface="Times New Roman"/>
                      </a:endParaRPr>
                    </a:p>
                  </a:txBody>
                  <a:tcPr marL="68580" marR="68580" marT="0" marB="0" anchor="ctr">
                    <a:lnT w="12700" cap="flat" cmpd="sng" algn="ctr">
                      <a:solidFill>
                        <a:scrgbClr r="0" g="0" b="0"/>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lnSpc>
                          <a:spcPct val="115000"/>
                        </a:lnSpc>
                        <a:spcAft>
                          <a:spcPts val="0"/>
                        </a:spcAft>
                      </a:pPr>
                      <a:r>
                        <a:rPr lang="en-US" sz="1400" b="1" dirty="0">
                          <a:effectLst/>
                        </a:rPr>
                        <a:t>0.1666**</a:t>
                      </a:r>
                      <a:endParaRPr lang="it-IT" sz="1400" b="1" dirty="0">
                        <a:effectLst/>
                        <a:latin typeface="Cambria"/>
                        <a:ea typeface="Cambria"/>
                        <a:cs typeface="Times New Roman"/>
                      </a:endParaRPr>
                    </a:p>
                  </a:txBody>
                  <a:tcPr marL="68580" marR="68580" marT="0" marB="0" anchor="ctr">
                    <a:lnT w="12700" cap="flat" cmpd="sng" algn="ctr">
                      <a:solidFill>
                        <a:scrgbClr r="0" g="0" b="0"/>
                      </a:solidFill>
                      <a:prstDash val="solid"/>
                      <a:round/>
                      <a:headEnd type="none" w="med" len="med"/>
                      <a:tailEnd type="none" w="med" len="med"/>
                    </a:lnT>
                    <a:lnB w="12700" cap="flat" cmpd="sng" algn="ctr">
                      <a:noFill/>
                      <a:prstDash val="solid"/>
                      <a:round/>
                      <a:headEnd type="none" w="med" len="med"/>
                      <a:tailEnd type="none" w="med" len="med"/>
                    </a:lnB>
                    <a:solidFill>
                      <a:srgbClr val="E6B9B8"/>
                    </a:solidFill>
                  </a:tcPr>
                </a:tc>
                <a:tc>
                  <a:txBody>
                    <a:bodyPr/>
                    <a:lstStyle/>
                    <a:p>
                      <a:pPr algn="ctr">
                        <a:lnSpc>
                          <a:spcPct val="115000"/>
                        </a:lnSpc>
                        <a:spcAft>
                          <a:spcPts val="0"/>
                        </a:spcAft>
                      </a:pPr>
                      <a:r>
                        <a:rPr lang="en-US" sz="1400" b="1" dirty="0">
                          <a:effectLst/>
                        </a:rPr>
                        <a:t>0.4160**</a:t>
                      </a:r>
                      <a:endParaRPr lang="it-IT" sz="1400" b="1" dirty="0">
                        <a:effectLst/>
                        <a:latin typeface="Cambria"/>
                        <a:ea typeface="Cambria"/>
                        <a:cs typeface="Times New Roman"/>
                      </a:endParaRPr>
                    </a:p>
                  </a:txBody>
                  <a:tcPr marL="68580" marR="68580" marT="0" marB="0" anchor="ctr">
                    <a:lnT w="12700" cap="flat" cmpd="sng" algn="ctr">
                      <a:solidFill>
                        <a:scrgbClr r="0" g="0" b="0"/>
                      </a:solidFill>
                      <a:prstDash val="solid"/>
                      <a:round/>
                      <a:headEnd type="none" w="med" len="med"/>
                      <a:tailEnd type="none" w="med" len="med"/>
                    </a:lnT>
                    <a:lnB w="12700" cap="flat" cmpd="sng" algn="ctr">
                      <a:noFill/>
                      <a:prstDash val="solid"/>
                      <a:round/>
                      <a:headEnd type="none" w="med" len="med"/>
                      <a:tailEnd type="none" w="med" len="med"/>
                    </a:lnB>
                    <a:solidFill>
                      <a:srgbClr val="E6B9B8"/>
                    </a:solidFill>
                  </a:tcPr>
                </a:tc>
                <a:tc>
                  <a:txBody>
                    <a:bodyPr/>
                    <a:lstStyle/>
                    <a:p>
                      <a:pPr algn="ctr">
                        <a:lnSpc>
                          <a:spcPct val="115000"/>
                        </a:lnSpc>
                        <a:spcAft>
                          <a:spcPts val="0"/>
                        </a:spcAft>
                      </a:pPr>
                      <a:r>
                        <a:rPr lang="en-US" sz="1400" dirty="0">
                          <a:effectLst/>
                        </a:rPr>
                        <a:t>-0.0554</a:t>
                      </a:r>
                      <a:endParaRPr lang="it-IT" sz="1400" dirty="0">
                        <a:effectLst/>
                        <a:latin typeface="Cambria"/>
                        <a:ea typeface="Cambria"/>
                        <a:cs typeface="Times New Roman"/>
                      </a:endParaRPr>
                    </a:p>
                  </a:txBody>
                  <a:tcPr marL="68580" marR="68580" marT="0" marB="0" anchor="ctr">
                    <a:lnR w="12700" cap="flat" cmpd="sng" algn="ctr">
                      <a:no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10005"/>
                  </a:ext>
                </a:extLst>
              </a:tr>
              <a:tr h="360133">
                <a:tc>
                  <a:txBody>
                    <a:bodyPr/>
                    <a:lstStyle/>
                    <a:p>
                      <a:pPr>
                        <a:lnSpc>
                          <a:spcPct val="115000"/>
                        </a:lnSpc>
                        <a:spcAft>
                          <a:spcPts val="0"/>
                        </a:spcAft>
                      </a:pPr>
                      <a:r>
                        <a:rPr lang="en-US" sz="1400">
                          <a:effectLst/>
                        </a:rPr>
                        <a:t>FEED-IN</a:t>
                      </a:r>
                      <a:endParaRPr lang="it-IT" sz="1200">
                        <a:effectLst/>
                        <a:latin typeface="Cambria"/>
                        <a:ea typeface="Cambria"/>
                        <a:cs typeface="Times New Roman"/>
                      </a:endParaRPr>
                    </a:p>
                  </a:txBody>
                  <a:tcPr marL="68580" marR="68580" marT="0" marB="0" anchor="ctr">
                    <a:lnT w="12700" cap="flat" cmpd="sng" algn="ctr">
                      <a:noFill/>
                      <a:prstDash val="solid"/>
                      <a:round/>
                      <a:headEnd type="none" w="med" len="med"/>
                      <a:tailEnd type="none" w="med" len="med"/>
                    </a:lnT>
                  </a:tcPr>
                </a:tc>
                <a:tc>
                  <a:txBody>
                    <a:bodyPr/>
                    <a:lstStyle/>
                    <a:p>
                      <a:pPr algn="ctr">
                        <a:lnSpc>
                          <a:spcPct val="115000"/>
                        </a:lnSpc>
                        <a:spcAft>
                          <a:spcPts val="0"/>
                        </a:spcAft>
                      </a:pPr>
                      <a:r>
                        <a:rPr lang="en-US" sz="1400" dirty="0">
                          <a:effectLst/>
                        </a:rPr>
                        <a:t>-5.139***</a:t>
                      </a:r>
                      <a:endParaRPr lang="it-IT" sz="1400" dirty="0">
                        <a:effectLst/>
                        <a:latin typeface="Cambria"/>
                        <a:ea typeface="Cambria"/>
                        <a:cs typeface="Times New Roman"/>
                      </a:endParaRPr>
                    </a:p>
                  </a:txBody>
                  <a:tcPr marL="68580" marR="68580" marT="0" marB="0" anchor="ctr">
                    <a:lnT w="12700" cap="flat" cmpd="sng" algn="ctr">
                      <a:noFill/>
                      <a:prstDash val="solid"/>
                      <a:round/>
                      <a:headEnd type="none" w="med" len="med"/>
                      <a:tailEnd type="none" w="med" len="med"/>
                    </a:lnT>
                  </a:tcPr>
                </a:tc>
                <a:tc>
                  <a:txBody>
                    <a:bodyPr/>
                    <a:lstStyle/>
                    <a:p>
                      <a:pPr algn="ctr">
                        <a:lnSpc>
                          <a:spcPct val="115000"/>
                        </a:lnSpc>
                        <a:spcAft>
                          <a:spcPts val="0"/>
                        </a:spcAft>
                      </a:pPr>
                      <a:r>
                        <a:rPr lang="en-US" sz="1400">
                          <a:effectLst/>
                        </a:rPr>
                        <a:t>-0.8592</a:t>
                      </a:r>
                      <a:endParaRPr lang="it-IT" sz="1400">
                        <a:effectLst/>
                        <a:latin typeface="Cambria"/>
                        <a:ea typeface="Cambria"/>
                        <a:cs typeface="Times New Roman"/>
                      </a:endParaRPr>
                    </a:p>
                  </a:txBody>
                  <a:tcPr marL="68580" marR="68580" marT="0" marB="0" anchor="ctr">
                    <a:lnT w="12700" cap="flat" cmpd="sng" algn="ctr">
                      <a:noFill/>
                      <a:prstDash val="solid"/>
                      <a:round/>
                      <a:headEnd type="none" w="med" len="med"/>
                      <a:tailEnd type="none" w="med" len="med"/>
                    </a:lnT>
                  </a:tcPr>
                </a:tc>
                <a:tc>
                  <a:txBody>
                    <a:bodyPr/>
                    <a:lstStyle/>
                    <a:p>
                      <a:pPr algn="ctr">
                        <a:lnSpc>
                          <a:spcPct val="115000"/>
                        </a:lnSpc>
                        <a:spcAft>
                          <a:spcPts val="0"/>
                        </a:spcAft>
                      </a:pPr>
                      <a:r>
                        <a:rPr lang="en-US" sz="1400" b="1" dirty="0">
                          <a:effectLst/>
                        </a:rPr>
                        <a:t>1.5440***</a:t>
                      </a:r>
                      <a:endParaRPr lang="it-IT" sz="1400" b="1" dirty="0">
                        <a:effectLst/>
                        <a:latin typeface="Cambria"/>
                        <a:ea typeface="Cambria"/>
                        <a:cs typeface="Times New Roman"/>
                      </a:endParaRPr>
                    </a:p>
                  </a:txBody>
                  <a:tcPr marL="68580" marR="68580" marT="0" marB="0" anchor="ctr">
                    <a:lnT w="12700" cap="flat" cmpd="sng" algn="ctr">
                      <a:noFill/>
                      <a:prstDash val="solid"/>
                      <a:round/>
                      <a:headEnd type="none" w="med" len="med"/>
                      <a:tailEnd type="none" w="med" len="med"/>
                    </a:lnT>
                    <a:solidFill>
                      <a:schemeClr val="accent2">
                        <a:lumMod val="40000"/>
                        <a:lumOff val="60000"/>
                      </a:schemeClr>
                    </a:solidFill>
                  </a:tcPr>
                </a:tc>
                <a:tc>
                  <a:txBody>
                    <a:bodyPr/>
                    <a:lstStyle/>
                    <a:p>
                      <a:pPr algn="ctr">
                        <a:lnSpc>
                          <a:spcPct val="115000"/>
                        </a:lnSpc>
                        <a:spcAft>
                          <a:spcPts val="0"/>
                        </a:spcAft>
                      </a:pPr>
                      <a:r>
                        <a:rPr lang="en-US" sz="1400" dirty="0">
                          <a:effectLst/>
                        </a:rPr>
                        <a:t>-11.5346</a:t>
                      </a:r>
                      <a:endParaRPr lang="it-IT" sz="1400" dirty="0">
                        <a:effectLst/>
                        <a:latin typeface="Cambria"/>
                        <a:ea typeface="Cambria"/>
                        <a:cs typeface="Times New Roman"/>
                      </a:endParaRPr>
                    </a:p>
                  </a:txBody>
                  <a:tcPr marL="68580" marR="68580" marT="0" marB="0" anchor="ctr">
                    <a:lnT w="12700" cap="flat" cmpd="sng" algn="ctr">
                      <a:noFill/>
                      <a:prstDash val="solid"/>
                      <a:round/>
                      <a:headEnd type="none" w="med" len="med"/>
                      <a:tailEnd type="none" w="med" len="med"/>
                    </a:lnT>
                  </a:tcPr>
                </a:tc>
                <a:tc>
                  <a:txBody>
                    <a:bodyPr/>
                    <a:lstStyle/>
                    <a:p>
                      <a:pPr algn="ctr">
                        <a:lnSpc>
                          <a:spcPct val="115000"/>
                        </a:lnSpc>
                        <a:spcAft>
                          <a:spcPts val="0"/>
                        </a:spcAft>
                      </a:pPr>
                      <a:r>
                        <a:rPr lang="en-US" sz="1400" dirty="0">
                          <a:effectLst/>
                        </a:rPr>
                        <a:t>2.9548</a:t>
                      </a:r>
                      <a:endParaRPr lang="it-IT" sz="1400" dirty="0">
                        <a:effectLst/>
                        <a:latin typeface="Cambria"/>
                        <a:ea typeface="Cambria"/>
                        <a:cs typeface="Times New Roman"/>
                      </a:endParaRPr>
                    </a:p>
                  </a:txBody>
                  <a:tcPr marL="68580" marR="68580" marT="0" marB="0" anchor="ctr">
                    <a:lnT w="12700" cap="flat" cmpd="sng" algn="ctr">
                      <a:noFill/>
                      <a:prstDash val="solid"/>
                      <a:round/>
                      <a:headEnd type="none" w="med" len="med"/>
                      <a:tailEnd type="none" w="med" len="med"/>
                    </a:lnT>
                  </a:tcPr>
                </a:tc>
                <a:tc>
                  <a:txBody>
                    <a:bodyPr/>
                    <a:lstStyle/>
                    <a:p>
                      <a:pPr algn="ctr">
                        <a:lnSpc>
                          <a:spcPct val="115000"/>
                        </a:lnSpc>
                        <a:spcAft>
                          <a:spcPts val="0"/>
                        </a:spcAft>
                      </a:pPr>
                      <a:r>
                        <a:rPr lang="en-US" sz="1400" dirty="0">
                          <a:effectLst/>
                        </a:rPr>
                        <a:t>-0.0210</a:t>
                      </a:r>
                      <a:endParaRPr lang="it-IT" sz="1400" dirty="0">
                        <a:effectLst/>
                        <a:latin typeface="Cambria"/>
                        <a:ea typeface="Cambria"/>
                        <a:cs typeface="Times New Roman"/>
                      </a:endParaRPr>
                    </a:p>
                  </a:txBody>
                  <a:tcPr marL="68580" marR="68580" marT="0" marB="0" anchor="ctr">
                    <a:lnT w="12700" cap="flat" cmpd="sng" algn="ctr">
                      <a:noFill/>
                      <a:prstDash val="solid"/>
                      <a:round/>
                      <a:headEnd type="none" w="med" len="med"/>
                      <a:tailEnd type="none" w="med" len="med"/>
                    </a:lnT>
                  </a:tcPr>
                </a:tc>
                <a:tc>
                  <a:txBody>
                    <a:bodyPr/>
                    <a:lstStyle/>
                    <a:p>
                      <a:pPr algn="ctr">
                        <a:lnSpc>
                          <a:spcPct val="115000"/>
                        </a:lnSpc>
                        <a:spcAft>
                          <a:spcPts val="0"/>
                        </a:spcAft>
                      </a:pPr>
                      <a:r>
                        <a:rPr lang="en-US" sz="1400" dirty="0">
                          <a:effectLst/>
                        </a:rPr>
                        <a:t>0.4656</a:t>
                      </a:r>
                      <a:endParaRPr lang="it-IT" sz="1400" dirty="0">
                        <a:effectLst/>
                        <a:latin typeface="Cambria"/>
                        <a:ea typeface="Cambria"/>
                        <a:cs typeface="Times New Roman"/>
                      </a:endParaRPr>
                    </a:p>
                  </a:txBody>
                  <a:tcPr marL="68580" marR="68580" marT="0" marB="0" anchor="ctr">
                    <a:lnT w="12700" cap="flat" cmpd="sng" algn="ctr">
                      <a:noFill/>
                      <a:prstDash val="solid"/>
                      <a:round/>
                      <a:headEnd type="none" w="med" len="med"/>
                      <a:tailEnd type="none" w="med" len="med"/>
                    </a:lnT>
                  </a:tcPr>
                </a:tc>
                <a:tc>
                  <a:txBody>
                    <a:bodyPr/>
                    <a:lstStyle/>
                    <a:p>
                      <a:pPr algn="ctr">
                        <a:lnSpc>
                          <a:spcPct val="115000"/>
                        </a:lnSpc>
                        <a:spcAft>
                          <a:spcPts val="0"/>
                        </a:spcAft>
                      </a:pPr>
                      <a:r>
                        <a:rPr lang="en-US" sz="1400" dirty="0">
                          <a:effectLst/>
                        </a:rPr>
                        <a:t>2.8425</a:t>
                      </a:r>
                      <a:endParaRPr lang="it-IT" sz="1400" dirty="0">
                        <a:effectLst/>
                        <a:latin typeface="Cambria"/>
                        <a:ea typeface="Cambria"/>
                        <a:cs typeface="Times New Roman"/>
                      </a:endParaRPr>
                    </a:p>
                  </a:txBody>
                  <a:tcPr marL="68580" marR="68580" marT="0" marB="0" anchor="ctr">
                    <a:lnT w="12700" cap="flat" cmpd="sng" algn="ctr">
                      <a:noFill/>
                      <a:prstDash val="solid"/>
                      <a:round/>
                      <a:headEnd type="none" w="med" len="med"/>
                      <a:tailEnd type="none" w="med" len="med"/>
                    </a:lnT>
                  </a:tcPr>
                </a:tc>
                <a:extLst>
                  <a:ext uri="{0D108BD9-81ED-4DB2-BD59-A6C34878D82A}">
                    <a16:rowId xmlns:a16="http://schemas.microsoft.com/office/drawing/2014/main" val="10006"/>
                  </a:ext>
                </a:extLst>
              </a:tr>
              <a:tr h="360133">
                <a:tc>
                  <a:txBody>
                    <a:bodyPr/>
                    <a:lstStyle/>
                    <a:p>
                      <a:pPr>
                        <a:lnSpc>
                          <a:spcPct val="115000"/>
                        </a:lnSpc>
                        <a:spcAft>
                          <a:spcPts val="0"/>
                        </a:spcAft>
                      </a:pPr>
                      <a:r>
                        <a:rPr lang="en-US" sz="1400">
                          <a:effectLst/>
                        </a:rPr>
                        <a:t>KYOTO</a:t>
                      </a:r>
                      <a:endParaRPr lang="it-IT" sz="1200">
                        <a:effectLst/>
                        <a:latin typeface="Cambria"/>
                        <a:ea typeface="Cambria"/>
                        <a:cs typeface="Times New Roman"/>
                      </a:endParaRPr>
                    </a:p>
                  </a:txBody>
                  <a:tcPr marL="68580" marR="68580" marT="0" marB="0" anchor="ctr"/>
                </a:tc>
                <a:tc>
                  <a:txBody>
                    <a:bodyPr/>
                    <a:lstStyle/>
                    <a:p>
                      <a:pPr algn="ctr">
                        <a:lnSpc>
                          <a:spcPct val="115000"/>
                        </a:lnSpc>
                        <a:spcAft>
                          <a:spcPts val="0"/>
                        </a:spcAft>
                      </a:pPr>
                      <a:r>
                        <a:rPr lang="en-US" sz="1400" b="1" dirty="0">
                          <a:effectLst/>
                        </a:rPr>
                        <a:t>0.4778**</a:t>
                      </a:r>
                      <a:endParaRPr lang="it-IT" sz="1400" b="1" dirty="0">
                        <a:effectLst/>
                        <a:latin typeface="Cambria"/>
                        <a:ea typeface="Cambria"/>
                        <a:cs typeface="Times New Roman"/>
                      </a:endParaRPr>
                    </a:p>
                  </a:txBody>
                  <a:tcPr marL="68580" marR="68580" marT="0" marB="0" anchor="ctr">
                    <a:solidFill>
                      <a:srgbClr val="CCC1DA"/>
                    </a:solidFill>
                  </a:tcPr>
                </a:tc>
                <a:tc>
                  <a:txBody>
                    <a:bodyPr/>
                    <a:lstStyle/>
                    <a:p>
                      <a:pPr algn="ctr">
                        <a:lnSpc>
                          <a:spcPct val="115000"/>
                        </a:lnSpc>
                        <a:spcAft>
                          <a:spcPts val="0"/>
                        </a:spcAft>
                      </a:pPr>
                      <a:r>
                        <a:rPr lang="en-US" sz="1400">
                          <a:effectLst/>
                        </a:rPr>
                        <a:t>0.1342</a:t>
                      </a:r>
                      <a:endParaRPr lang="it-IT" sz="1400">
                        <a:effectLst/>
                        <a:latin typeface="Cambria"/>
                        <a:ea typeface="Cambria"/>
                        <a:cs typeface="Times New Roman"/>
                      </a:endParaRPr>
                    </a:p>
                  </a:txBody>
                  <a:tcPr marL="68580" marR="68580" marT="0" marB="0" anchor="ctr"/>
                </a:tc>
                <a:tc>
                  <a:txBody>
                    <a:bodyPr/>
                    <a:lstStyle/>
                    <a:p>
                      <a:pPr algn="ctr">
                        <a:lnSpc>
                          <a:spcPct val="115000"/>
                        </a:lnSpc>
                        <a:spcAft>
                          <a:spcPts val="0"/>
                        </a:spcAft>
                      </a:pPr>
                      <a:r>
                        <a:rPr lang="en-US" sz="1400" b="1" dirty="0">
                          <a:effectLst/>
                        </a:rPr>
                        <a:t>1.9649***</a:t>
                      </a:r>
                      <a:endParaRPr lang="it-IT" sz="1400" b="1" dirty="0">
                        <a:effectLst/>
                        <a:latin typeface="Cambria"/>
                        <a:ea typeface="Cambria"/>
                        <a:cs typeface="Times New Roman"/>
                      </a:endParaRPr>
                    </a:p>
                  </a:txBody>
                  <a:tcPr marL="68580" marR="68580" marT="0" marB="0" anchor="ctr">
                    <a:solidFill>
                      <a:schemeClr val="accent4">
                        <a:lumMod val="40000"/>
                        <a:lumOff val="60000"/>
                      </a:schemeClr>
                    </a:solidFill>
                  </a:tcPr>
                </a:tc>
                <a:tc>
                  <a:txBody>
                    <a:bodyPr/>
                    <a:lstStyle/>
                    <a:p>
                      <a:pPr algn="ctr">
                        <a:lnSpc>
                          <a:spcPct val="115000"/>
                        </a:lnSpc>
                        <a:spcAft>
                          <a:spcPts val="0"/>
                        </a:spcAft>
                      </a:pPr>
                      <a:r>
                        <a:rPr lang="en-US" sz="1400" b="1" dirty="0">
                          <a:effectLst/>
                        </a:rPr>
                        <a:t>0.8407**</a:t>
                      </a:r>
                      <a:endParaRPr lang="it-IT" sz="1400" b="1" dirty="0">
                        <a:effectLst/>
                        <a:latin typeface="Cambria"/>
                        <a:ea typeface="Cambria"/>
                        <a:cs typeface="Times New Roman"/>
                      </a:endParaRPr>
                    </a:p>
                  </a:txBody>
                  <a:tcPr marL="68580" marR="68580" marT="0" marB="0" anchor="ctr">
                    <a:solidFill>
                      <a:schemeClr val="accent4">
                        <a:lumMod val="40000"/>
                        <a:lumOff val="60000"/>
                      </a:schemeClr>
                    </a:solidFill>
                  </a:tcPr>
                </a:tc>
                <a:tc>
                  <a:txBody>
                    <a:bodyPr/>
                    <a:lstStyle/>
                    <a:p>
                      <a:pPr algn="ctr">
                        <a:lnSpc>
                          <a:spcPct val="115000"/>
                        </a:lnSpc>
                        <a:spcAft>
                          <a:spcPts val="0"/>
                        </a:spcAft>
                      </a:pPr>
                      <a:r>
                        <a:rPr lang="en-US" sz="1400">
                          <a:effectLst/>
                        </a:rPr>
                        <a:t>0.7505</a:t>
                      </a:r>
                      <a:endParaRPr lang="it-IT" sz="1400">
                        <a:effectLst/>
                        <a:latin typeface="Cambria"/>
                        <a:ea typeface="Cambria"/>
                        <a:cs typeface="Times New Roman"/>
                      </a:endParaRPr>
                    </a:p>
                  </a:txBody>
                  <a:tcPr marL="68580" marR="68580" marT="0" marB="0" anchor="ctr"/>
                </a:tc>
                <a:tc>
                  <a:txBody>
                    <a:bodyPr/>
                    <a:lstStyle/>
                    <a:p>
                      <a:pPr algn="ctr">
                        <a:lnSpc>
                          <a:spcPct val="115000"/>
                        </a:lnSpc>
                        <a:spcAft>
                          <a:spcPts val="0"/>
                        </a:spcAft>
                      </a:pPr>
                      <a:r>
                        <a:rPr lang="en-US" sz="1400" b="1" dirty="0">
                          <a:effectLst/>
                        </a:rPr>
                        <a:t>1.7038***</a:t>
                      </a:r>
                      <a:endParaRPr lang="it-IT" sz="1400" b="1" dirty="0">
                        <a:effectLst/>
                        <a:latin typeface="Cambria"/>
                        <a:ea typeface="Cambria"/>
                        <a:cs typeface="Times New Roman"/>
                      </a:endParaRPr>
                    </a:p>
                  </a:txBody>
                  <a:tcPr marL="68580" marR="68580" marT="0" marB="0" anchor="ctr">
                    <a:solidFill>
                      <a:srgbClr val="CCC1DA"/>
                    </a:solidFill>
                  </a:tcPr>
                </a:tc>
                <a:tc>
                  <a:txBody>
                    <a:bodyPr/>
                    <a:lstStyle/>
                    <a:p>
                      <a:pPr algn="ctr">
                        <a:lnSpc>
                          <a:spcPct val="115000"/>
                        </a:lnSpc>
                        <a:spcAft>
                          <a:spcPts val="0"/>
                        </a:spcAft>
                      </a:pPr>
                      <a:r>
                        <a:rPr lang="en-US" sz="1400">
                          <a:effectLst/>
                        </a:rPr>
                        <a:t>-0.0231</a:t>
                      </a:r>
                      <a:endParaRPr lang="it-IT" sz="1400">
                        <a:effectLst/>
                        <a:latin typeface="Cambria"/>
                        <a:ea typeface="Cambria"/>
                        <a:cs typeface="Times New Roman"/>
                      </a:endParaRPr>
                    </a:p>
                  </a:txBody>
                  <a:tcPr marL="68580" marR="68580" marT="0" marB="0" anchor="ctr"/>
                </a:tc>
                <a:tc>
                  <a:txBody>
                    <a:bodyPr/>
                    <a:lstStyle/>
                    <a:p>
                      <a:pPr algn="ctr">
                        <a:lnSpc>
                          <a:spcPct val="115000"/>
                        </a:lnSpc>
                        <a:spcAft>
                          <a:spcPts val="0"/>
                        </a:spcAft>
                      </a:pPr>
                      <a:r>
                        <a:rPr lang="en-US" sz="1400" dirty="0">
                          <a:effectLst/>
                        </a:rPr>
                        <a:t>0.5473</a:t>
                      </a:r>
                      <a:endParaRPr lang="it-IT" sz="1400" dirty="0">
                        <a:effectLst/>
                        <a:latin typeface="Cambria"/>
                        <a:ea typeface="Cambria"/>
                        <a:cs typeface="Times New Roman"/>
                      </a:endParaRPr>
                    </a:p>
                  </a:txBody>
                  <a:tcPr marL="68580" marR="68580" marT="0" marB="0" anchor="ctr"/>
                </a:tc>
                <a:extLst>
                  <a:ext uri="{0D108BD9-81ED-4DB2-BD59-A6C34878D82A}">
                    <a16:rowId xmlns:a16="http://schemas.microsoft.com/office/drawing/2014/main" val="10007"/>
                  </a:ext>
                </a:extLst>
              </a:tr>
              <a:tr h="360133">
                <a:tc>
                  <a:txBody>
                    <a:bodyPr/>
                    <a:lstStyle/>
                    <a:p>
                      <a:pPr>
                        <a:lnSpc>
                          <a:spcPct val="115000"/>
                        </a:lnSpc>
                        <a:spcAft>
                          <a:spcPts val="0"/>
                        </a:spcAft>
                      </a:pPr>
                      <a:r>
                        <a:rPr lang="en-US" sz="1400">
                          <a:effectLst/>
                        </a:rPr>
                        <a:t>RECs</a:t>
                      </a:r>
                      <a:endParaRPr lang="it-IT" sz="1200">
                        <a:effectLst/>
                        <a:latin typeface="Cambria"/>
                        <a:ea typeface="Cambria"/>
                        <a:cs typeface="Times New Roman"/>
                      </a:endParaRPr>
                    </a:p>
                  </a:txBody>
                  <a:tcPr marL="68580" marR="68580" marT="0" marB="0" anchor="ctr"/>
                </a:tc>
                <a:tc>
                  <a:txBody>
                    <a:bodyPr/>
                    <a:lstStyle/>
                    <a:p>
                      <a:pPr algn="ctr">
                        <a:lnSpc>
                          <a:spcPct val="115000"/>
                        </a:lnSpc>
                        <a:spcAft>
                          <a:spcPts val="0"/>
                        </a:spcAft>
                      </a:pPr>
                      <a:r>
                        <a:rPr lang="en-US" sz="1400" dirty="0">
                          <a:effectLst/>
                        </a:rPr>
                        <a:t>0.1526**</a:t>
                      </a:r>
                      <a:endParaRPr lang="it-IT" sz="1400" dirty="0">
                        <a:effectLst/>
                        <a:latin typeface="Cambria"/>
                        <a:ea typeface="Cambria"/>
                        <a:cs typeface="Times New Roman"/>
                      </a:endParaRPr>
                    </a:p>
                  </a:txBody>
                  <a:tcPr marL="68580" marR="68580" marT="0" marB="0" anchor="ctr">
                    <a:solidFill>
                      <a:srgbClr val="E6B9B8"/>
                    </a:solidFill>
                  </a:tcPr>
                </a:tc>
                <a:tc>
                  <a:txBody>
                    <a:bodyPr/>
                    <a:lstStyle/>
                    <a:p>
                      <a:pPr algn="ctr">
                        <a:lnSpc>
                          <a:spcPct val="115000"/>
                        </a:lnSpc>
                        <a:spcAft>
                          <a:spcPts val="0"/>
                        </a:spcAft>
                      </a:pPr>
                      <a:r>
                        <a:rPr lang="en-US" sz="1400" dirty="0">
                          <a:effectLst/>
                        </a:rPr>
                        <a:t>0.1938**</a:t>
                      </a:r>
                      <a:endParaRPr lang="it-IT" sz="1400" dirty="0">
                        <a:effectLst/>
                        <a:latin typeface="Cambria"/>
                        <a:ea typeface="Cambria"/>
                        <a:cs typeface="Times New Roman"/>
                      </a:endParaRPr>
                    </a:p>
                  </a:txBody>
                  <a:tcPr marL="68580" marR="68580" marT="0" marB="0" anchor="ctr">
                    <a:solidFill>
                      <a:srgbClr val="E6B9B8"/>
                    </a:solidFill>
                  </a:tcPr>
                </a:tc>
                <a:tc>
                  <a:txBody>
                    <a:bodyPr/>
                    <a:lstStyle/>
                    <a:p>
                      <a:pPr algn="ctr">
                        <a:lnSpc>
                          <a:spcPct val="115000"/>
                        </a:lnSpc>
                        <a:spcAft>
                          <a:spcPts val="0"/>
                        </a:spcAft>
                      </a:pPr>
                      <a:r>
                        <a:rPr lang="en-US" sz="1400" dirty="0">
                          <a:effectLst/>
                        </a:rPr>
                        <a:t>-0.0886</a:t>
                      </a:r>
                      <a:endParaRPr lang="it-IT" sz="1400" dirty="0">
                        <a:effectLst/>
                        <a:latin typeface="Cambria"/>
                        <a:ea typeface="Cambria"/>
                        <a:cs typeface="Times New Roman"/>
                      </a:endParaRPr>
                    </a:p>
                  </a:txBody>
                  <a:tcPr marL="68580" marR="68580" marT="0" marB="0" anchor="ctr"/>
                </a:tc>
                <a:tc>
                  <a:txBody>
                    <a:bodyPr/>
                    <a:lstStyle/>
                    <a:p>
                      <a:pPr algn="ctr">
                        <a:lnSpc>
                          <a:spcPct val="115000"/>
                        </a:lnSpc>
                        <a:spcAft>
                          <a:spcPts val="0"/>
                        </a:spcAft>
                      </a:pPr>
                      <a:r>
                        <a:rPr lang="en-US" sz="1400">
                          <a:effectLst/>
                        </a:rPr>
                        <a:t>-0.2245*</a:t>
                      </a:r>
                      <a:endParaRPr lang="it-IT" sz="1400">
                        <a:effectLst/>
                        <a:latin typeface="Cambria"/>
                        <a:ea typeface="Cambria"/>
                        <a:cs typeface="Times New Roman"/>
                      </a:endParaRPr>
                    </a:p>
                  </a:txBody>
                  <a:tcPr marL="68580" marR="68580" marT="0" marB="0" anchor="ctr"/>
                </a:tc>
                <a:tc>
                  <a:txBody>
                    <a:bodyPr/>
                    <a:lstStyle/>
                    <a:p>
                      <a:pPr algn="ctr">
                        <a:lnSpc>
                          <a:spcPct val="115000"/>
                        </a:lnSpc>
                        <a:spcAft>
                          <a:spcPts val="0"/>
                        </a:spcAft>
                      </a:pPr>
                      <a:r>
                        <a:rPr lang="en-US" sz="1400">
                          <a:effectLst/>
                        </a:rPr>
                        <a:t>-0.1796</a:t>
                      </a:r>
                      <a:endParaRPr lang="it-IT" sz="1400">
                        <a:effectLst/>
                        <a:latin typeface="Cambria"/>
                        <a:ea typeface="Cambria"/>
                        <a:cs typeface="Times New Roman"/>
                      </a:endParaRPr>
                    </a:p>
                  </a:txBody>
                  <a:tcPr marL="68580" marR="68580" marT="0" marB="0" anchor="ctr"/>
                </a:tc>
                <a:tc>
                  <a:txBody>
                    <a:bodyPr/>
                    <a:lstStyle/>
                    <a:p>
                      <a:pPr algn="ctr">
                        <a:lnSpc>
                          <a:spcPct val="115000"/>
                        </a:lnSpc>
                        <a:spcAft>
                          <a:spcPts val="0"/>
                        </a:spcAft>
                      </a:pPr>
                      <a:r>
                        <a:rPr lang="en-US" sz="1400">
                          <a:effectLst/>
                        </a:rPr>
                        <a:t>-0.0589</a:t>
                      </a:r>
                      <a:endParaRPr lang="it-IT" sz="1400">
                        <a:effectLst/>
                        <a:latin typeface="Cambria"/>
                        <a:ea typeface="Cambria"/>
                        <a:cs typeface="Times New Roman"/>
                      </a:endParaRPr>
                    </a:p>
                  </a:txBody>
                  <a:tcPr marL="68580" marR="68580" marT="0" marB="0" anchor="ctr"/>
                </a:tc>
                <a:tc>
                  <a:txBody>
                    <a:bodyPr/>
                    <a:lstStyle/>
                    <a:p>
                      <a:pPr algn="ctr">
                        <a:lnSpc>
                          <a:spcPct val="115000"/>
                        </a:lnSpc>
                        <a:spcAft>
                          <a:spcPts val="0"/>
                        </a:spcAft>
                      </a:pPr>
                      <a:r>
                        <a:rPr lang="en-US" sz="1400">
                          <a:effectLst/>
                        </a:rPr>
                        <a:t>0.0845</a:t>
                      </a:r>
                      <a:endParaRPr lang="it-IT" sz="1400">
                        <a:effectLst/>
                        <a:latin typeface="Cambria"/>
                        <a:ea typeface="Cambria"/>
                        <a:cs typeface="Times New Roman"/>
                      </a:endParaRPr>
                    </a:p>
                  </a:txBody>
                  <a:tcPr marL="68580" marR="68580" marT="0" marB="0" anchor="ctr"/>
                </a:tc>
                <a:tc>
                  <a:txBody>
                    <a:bodyPr/>
                    <a:lstStyle/>
                    <a:p>
                      <a:pPr algn="ctr">
                        <a:lnSpc>
                          <a:spcPct val="115000"/>
                        </a:lnSpc>
                        <a:spcAft>
                          <a:spcPts val="0"/>
                        </a:spcAft>
                      </a:pPr>
                      <a:r>
                        <a:rPr lang="en-US" sz="1400" dirty="0">
                          <a:effectLst/>
                        </a:rPr>
                        <a:t>0.0080</a:t>
                      </a:r>
                      <a:endParaRPr lang="it-IT" sz="1400" dirty="0">
                        <a:effectLst/>
                        <a:latin typeface="Cambria"/>
                        <a:ea typeface="Cambria"/>
                        <a:cs typeface="Times New Roman"/>
                      </a:endParaRPr>
                    </a:p>
                  </a:txBody>
                  <a:tcPr marL="68580" marR="68580" marT="0" marB="0" anchor="ctr"/>
                </a:tc>
                <a:extLst>
                  <a:ext uri="{0D108BD9-81ED-4DB2-BD59-A6C34878D82A}">
                    <a16:rowId xmlns:a16="http://schemas.microsoft.com/office/drawing/2014/main" val="10008"/>
                  </a:ext>
                </a:extLst>
              </a:tr>
              <a:tr h="360133">
                <a:tc>
                  <a:txBody>
                    <a:bodyPr/>
                    <a:lstStyle/>
                    <a:p>
                      <a:pPr>
                        <a:lnSpc>
                          <a:spcPct val="115000"/>
                        </a:lnSpc>
                        <a:spcAft>
                          <a:spcPts val="0"/>
                        </a:spcAft>
                      </a:pPr>
                      <a:r>
                        <a:rPr lang="en-US" sz="1400">
                          <a:effectLst/>
                        </a:rPr>
                        <a:t>OTHER POL</a:t>
                      </a:r>
                      <a:endParaRPr lang="it-IT" sz="1200">
                        <a:effectLst/>
                        <a:latin typeface="Cambria"/>
                        <a:ea typeface="Cambria"/>
                        <a:cs typeface="Times New Roman"/>
                      </a:endParaRPr>
                    </a:p>
                  </a:txBody>
                  <a:tcPr marL="68580" marR="68580" marT="0" marB="0" anchor="ctr">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400">
                          <a:effectLst/>
                        </a:rPr>
                        <a:t>0.0636</a:t>
                      </a:r>
                      <a:endParaRPr lang="it-IT" sz="1400">
                        <a:effectLst/>
                        <a:latin typeface="Cambria"/>
                        <a:ea typeface="Cambria"/>
                        <a:cs typeface="Times New Roman"/>
                      </a:endParaRPr>
                    </a:p>
                  </a:txBody>
                  <a:tcPr marL="68580" marR="68580" marT="0" marB="0" anchor="ctr">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400">
                          <a:effectLst/>
                        </a:rPr>
                        <a:t>0.2623</a:t>
                      </a:r>
                      <a:endParaRPr lang="it-IT" sz="1400">
                        <a:effectLst/>
                        <a:latin typeface="Cambria"/>
                        <a:ea typeface="Cambria"/>
                        <a:cs typeface="Times New Roman"/>
                      </a:endParaRPr>
                    </a:p>
                  </a:txBody>
                  <a:tcPr marL="68580" marR="68580" marT="0" marB="0" anchor="ctr">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400">
                          <a:effectLst/>
                        </a:rPr>
                        <a:t>0.4142**</a:t>
                      </a:r>
                      <a:endParaRPr lang="it-IT" sz="1400">
                        <a:effectLst/>
                        <a:latin typeface="Cambria"/>
                        <a:ea typeface="Cambria"/>
                        <a:cs typeface="Times New Roman"/>
                      </a:endParaRPr>
                    </a:p>
                  </a:txBody>
                  <a:tcPr marL="68580" marR="68580" marT="0" marB="0" anchor="ctr">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400">
                          <a:effectLst/>
                        </a:rPr>
                        <a:t>0.6686*</a:t>
                      </a:r>
                      <a:endParaRPr lang="it-IT" sz="1400">
                        <a:effectLst/>
                        <a:latin typeface="Cambria"/>
                        <a:ea typeface="Cambria"/>
                        <a:cs typeface="Times New Roman"/>
                      </a:endParaRPr>
                    </a:p>
                  </a:txBody>
                  <a:tcPr marL="68580" marR="68580" marT="0" marB="0" anchor="ctr">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400">
                          <a:effectLst/>
                        </a:rPr>
                        <a:t>0.1956</a:t>
                      </a:r>
                      <a:endParaRPr lang="it-IT" sz="1400">
                        <a:effectLst/>
                        <a:latin typeface="Cambria"/>
                        <a:ea typeface="Cambria"/>
                        <a:cs typeface="Times New Roman"/>
                      </a:endParaRPr>
                    </a:p>
                  </a:txBody>
                  <a:tcPr marL="68580" marR="68580" marT="0" marB="0" anchor="ctr">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400">
                          <a:effectLst/>
                        </a:rPr>
                        <a:t>0.4505**</a:t>
                      </a:r>
                      <a:endParaRPr lang="it-IT" sz="1400">
                        <a:effectLst/>
                        <a:latin typeface="Cambria"/>
                        <a:ea typeface="Cambria"/>
                        <a:cs typeface="Times New Roman"/>
                      </a:endParaRPr>
                    </a:p>
                  </a:txBody>
                  <a:tcPr marL="68580" marR="68580" marT="0" marB="0" anchor="ctr">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400">
                          <a:effectLst/>
                        </a:rPr>
                        <a:t>-0.4583</a:t>
                      </a:r>
                      <a:endParaRPr lang="it-IT" sz="1400">
                        <a:effectLst/>
                        <a:latin typeface="Cambria"/>
                        <a:ea typeface="Cambria"/>
                        <a:cs typeface="Times New Roman"/>
                      </a:endParaRPr>
                    </a:p>
                  </a:txBody>
                  <a:tcPr marL="68580" marR="68580" marT="0" marB="0" anchor="ctr">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400" dirty="0">
                          <a:effectLst/>
                        </a:rPr>
                        <a:t>0.1827</a:t>
                      </a:r>
                      <a:endParaRPr lang="it-IT" sz="1400" dirty="0">
                        <a:effectLst/>
                        <a:latin typeface="Cambria"/>
                        <a:ea typeface="Cambria"/>
                        <a:cs typeface="Times New Roman"/>
                      </a:endParaRPr>
                    </a:p>
                  </a:txBody>
                  <a:tcPr marL="68580" marR="68580" marT="0" marB="0" anchor="ct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9"/>
                  </a:ext>
                </a:extLst>
              </a:tr>
              <a:tr h="360133">
                <a:tc>
                  <a:txBody>
                    <a:bodyPr/>
                    <a:lstStyle/>
                    <a:p>
                      <a:pPr>
                        <a:lnSpc>
                          <a:spcPct val="115000"/>
                        </a:lnSpc>
                        <a:spcAft>
                          <a:spcPts val="0"/>
                        </a:spcAft>
                      </a:pPr>
                      <a:r>
                        <a:rPr lang="it-IT" sz="1400">
                          <a:effectLst/>
                        </a:rPr>
                        <a:t>ELEC PRICE</a:t>
                      </a:r>
                      <a:endParaRPr lang="it-IT" sz="1200">
                        <a:effectLst/>
                        <a:latin typeface="Cambria"/>
                        <a:ea typeface="Cambria"/>
                        <a:cs typeface="Times New Roman"/>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algn="ctr">
                        <a:lnSpc>
                          <a:spcPct val="115000"/>
                        </a:lnSpc>
                        <a:spcAft>
                          <a:spcPts val="0"/>
                        </a:spcAft>
                      </a:pPr>
                      <a:r>
                        <a:rPr lang="en-US" sz="1400">
                          <a:effectLst/>
                        </a:rPr>
                        <a:t>0.6341</a:t>
                      </a:r>
                      <a:endParaRPr lang="it-IT" sz="1400">
                        <a:effectLst/>
                        <a:latin typeface="Cambria"/>
                        <a:ea typeface="Cambria"/>
                        <a:cs typeface="Times New Roman"/>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algn="ctr">
                        <a:lnSpc>
                          <a:spcPct val="115000"/>
                        </a:lnSpc>
                        <a:spcAft>
                          <a:spcPts val="0"/>
                        </a:spcAft>
                      </a:pPr>
                      <a:r>
                        <a:rPr lang="en-US" sz="1400">
                          <a:effectLst/>
                        </a:rPr>
                        <a:t>9.1864**</a:t>
                      </a:r>
                      <a:endParaRPr lang="it-IT" sz="1400">
                        <a:effectLst/>
                        <a:latin typeface="Cambria"/>
                        <a:ea typeface="Cambria"/>
                        <a:cs typeface="Times New Roman"/>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algn="ctr">
                        <a:lnSpc>
                          <a:spcPct val="115000"/>
                        </a:lnSpc>
                        <a:spcAft>
                          <a:spcPts val="0"/>
                        </a:spcAft>
                      </a:pPr>
                      <a:r>
                        <a:rPr lang="en-US" sz="1400" dirty="0">
                          <a:effectLst/>
                        </a:rPr>
                        <a:t>14.359***</a:t>
                      </a:r>
                      <a:endParaRPr lang="it-IT" sz="1400" dirty="0">
                        <a:effectLst/>
                        <a:latin typeface="Cambria"/>
                        <a:ea typeface="Cambria"/>
                        <a:cs typeface="Times New Roman"/>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algn="ctr">
                        <a:lnSpc>
                          <a:spcPct val="115000"/>
                        </a:lnSpc>
                        <a:spcAft>
                          <a:spcPts val="0"/>
                        </a:spcAft>
                      </a:pPr>
                      <a:r>
                        <a:rPr lang="en-US" sz="1400">
                          <a:effectLst/>
                        </a:rPr>
                        <a:t>15.9511**</a:t>
                      </a:r>
                      <a:endParaRPr lang="it-IT" sz="1400">
                        <a:effectLst/>
                        <a:latin typeface="Cambria"/>
                        <a:ea typeface="Cambria"/>
                        <a:cs typeface="Times New Roman"/>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algn="ctr">
                        <a:lnSpc>
                          <a:spcPct val="115000"/>
                        </a:lnSpc>
                        <a:spcAft>
                          <a:spcPts val="0"/>
                        </a:spcAft>
                      </a:pPr>
                      <a:r>
                        <a:rPr lang="en-US" sz="1400">
                          <a:effectLst/>
                        </a:rPr>
                        <a:t>4.4071</a:t>
                      </a:r>
                      <a:endParaRPr lang="it-IT" sz="1400">
                        <a:effectLst/>
                        <a:latin typeface="Cambria"/>
                        <a:ea typeface="Cambria"/>
                        <a:cs typeface="Times New Roman"/>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algn="ctr">
                        <a:lnSpc>
                          <a:spcPct val="115000"/>
                        </a:lnSpc>
                        <a:spcAft>
                          <a:spcPts val="0"/>
                        </a:spcAft>
                      </a:pPr>
                      <a:r>
                        <a:rPr lang="en-US" sz="1400" dirty="0">
                          <a:effectLst/>
                        </a:rPr>
                        <a:t>15.468***</a:t>
                      </a:r>
                      <a:endParaRPr lang="it-IT" sz="1400" dirty="0">
                        <a:effectLst/>
                        <a:latin typeface="Cambria"/>
                        <a:ea typeface="Cambria"/>
                        <a:cs typeface="Times New Roman"/>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algn="ctr">
                        <a:lnSpc>
                          <a:spcPct val="115000"/>
                        </a:lnSpc>
                        <a:spcAft>
                          <a:spcPts val="0"/>
                        </a:spcAft>
                      </a:pPr>
                      <a:r>
                        <a:rPr lang="en-US" sz="1400">
                          <a:effectLst/>
                        </a:rPr>
                        <a:t>20.6210*</a:t>
                      </a:r>
                      <a:endParaRPr lang="it-IT" sz="1400">
                        <a:effectLst/>
                        <a:latin typeface="Cambria"/>
                        <a:ea typeface="Cambria"/>
                        <a:cs typeface="Times New Roman"/>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algn="ctr">
                        <a:lnSpc>
                          <a:spcPct val="115000"/>
                        </a:lnSpc>
                        <a:spcAft>
                          <a:spcPts val="0"/>
                        </a:spcAft>
                      </a:pPr>
                      <a:r>
                        <a:rPr lang="en-US" sz="1400" dirty="0">
                          <a:effectLst/>
                        </a:rPr>
                        <a:t>3.7185</a:t>
                      </a:r>
                      <a:endParaRPr lang="it-IT" sz="1400" dirty="0">
                        <a:effectLst/>
                        <a:latin typeface="Cambria"/>
                        <a:ea typeface="Cambria"/>
                        <a:cs typeface="Times New Roman"/>
                      </a:endParaRPr>
                    </a:p>
                  </a:txBody>
                  <a:tcPr marL="68580" marR="68580" marT="0" marB="0" anchor="ct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0010"/>
                  </a:ext>
                </a:extLst>
              </a:tr>
              <a:tr h="360133">
                <a:tc>
                  <a:txBody>
                    <a:bodyPr/>
                    <a:lstStyle/>
                    <a:p>
                      <a:pPr>
                        <a:lnSpc>
                          <a:spcPct val="115000"/>
                        </a:lnSpc>
                        <a:spcAft>
                          <a:spcPts val="0"/>
                        </a:spcAft>
                      </a:pPr>
                      <a:r>
                        <a:rPr lang="en-US" sz="1400">
                          <a:effectLst/>
                        </a:rPr>
                        <a:t>ELEC CONS</a:t>
                      </a:r>
                      <a:endParaRPr lang="it-IT" sz="1200">
                        <a:effectLst/>
                        <a:latin typeface="Cambria"/>
                        <a:ea typeface="Cambria"/>
                        <a:cs typeface="Times New Roman"/>
                      </a:endParaRPr>
                    </a:p>
                  </a:txBody>
                  <a:tcPr marL="68580" marR="68580" marT="0" marB="0" anchor="ctr"/>
                </a:tc>
                <a:tc>
                  <a:txBody>
                    <a:bodyPr/>
                    <a:lstStyle/>
                    <a:p>
                      <a:pPr algn="ctr">
                        <a:lnSpc>
                          <a:spcPct val="115000"/>
                        </a:lnSpc>
                        <a:spcAft>
                          <a:spcPts val="0"/>
                        </a:spcAft>
                      </a:pPr>
                      <a:r>
                        <a:rPr lang="en-US" sz="1400">
                          <a:effectLst/>
                        </a:rPr>
                        <a:t>-0.1256</a:t>
                      </a:r>
                      <a:endParaRPr lang="it-IT" sz="1400">
                        <a:effectLst/>
                        <a:latin typeface="Cambria"/>
                        <a:ea typeface="Cambria"/>
                        <a:cs typeface="Times New Roman"/>
                      </a:endParaRPr>
                    </a:p>
                  </a:txBody>
                  <a:tcPr marL="68580" marR="68580" marT="0" marB="0" anchor="ctr"/>
                </a:tc>
                <a:tc>
                  <a:txBody>
                    <a:bodyPr/>
                    <a:lstStyle/>
                    <a:p>
                      <a:pPr algn="ctr">
                        <a:lnSpc>
                          <a:spcPct val="115000"/>
                        </a:lnSpc>
                        <a:spcAft>
                          <a:spcPts val="0"/>
                        </a:spcAft>
                      </a:pPr>
                      <a:r>
                        <a:rPr lang="en-US" sz="1400">
                          <a:effectLst/>
                        </a:rPr>
                        <a:t>2.0008***</a:t>
                      </a:r>
                      <a:endParaRPr lang="it-IT" sz="1400">
                        <a:effectLst/>
                        <a:latin typeface="Cambria"/>
                        <a:ea typeface="Cambria"/>
                        <a:cs typeface="Times New Roman"/>
                      </a:endParaRPr>
                    </a:p>
                  </a:txBody>
                  <a:tcPr marL="68580" marR="68580" marT="0" marB="0" anchor="ctr"/>
                </a:tc>
                <a:tc>
                  <a:txBody>
                    <a:bodyPr/>
                    <a:lstStyle/>
                    <a:p>
                      <a:pPr algn="ctr">
                        <a:lnSpc>
                          <a:spcPct val="115000"/>
                        </a:lnSpc>
                        <a:spcAft>
                          <a:spcPts val="0"/>
                        </a:spcAft>
                      </a:pPr>
                      <a:r>
                        <a:rPr lang="en-US" sz="1400">
                          <a:effectLst/>
                        </a:rPr>
                        <a:t>2.0909**</a:t>
                      </a:r>
                      <a:endParaRPr lang="it-IT" sz="1400">
                        <a:effectLst/>
                        <a:latin typeface="Cambria"/>
                        <a:ea typeface="Cambria"/>
                        <a:cs typeface="Times New Roman"/>
                      </a:endParaRPr>
                    </a:p>
                  </a:txBody>
                  <a:tcPr marL="68580" marR="68580" marT="0" marB="0" anchor="ctr"/>
                </a:tc>
                <a:tc>
                  <a:txBody>
                    <a:bodyPr/>
                    <a:lstStyle/>
                    <a:p>
                      <a:pPr algn="ctr">
                        <a:lnSpc>
                          <a:spcPct val="115000"/>
                        </a:lnSpc>
                        <a:spcAft>
                          <a:spcPts val="0"/>
                        </a:spcAft>
                      </a:pPr>
                      <a:r>
                        <a:rPr lang="en-US" sz="1400">
                          <a:effectLst/>
                        </a:rPr>
                        <a:t>0.5850</a:t>
                      </a:r>
                      <a:endParaRPr lang="it-IT" sz="1400">
                        <a:effectLst/>
                        <a:latin typeface="Cambria"/>
                        <a:ea typeface="Cambria"/>
                        <a:cs typeface="Times New Roman"/>
                      </a:endParaRPr>
                    </a:p>
                  </a:txBody>
                  <a:tcPr marL="68580" marR="68580" marT="0" marB="0" anchor="ctr"/>
                </a:tc>
                <a:tc>
                  <a:txBody>
                    <a:bodyPr/>
                    <a:lstStyle/>
                    <a:p>
                      <a:pPr algn="ctr">
                        <a:lnSpc>
                          <a:spcPct val="115000"/>
                        </a:lnSpc>
                        <a:spcAft>
                          <a:spcPts val="0"/>
                        </a:spcAft>
                      </a:pPr>
                      <a:r>
                        <a:rPr lang="en-US" sz="1400">
                          <a:effectLst/>
                        </a:rPr>
                        <a:t>-0.7365</a:t>
                      </a:r>
                      <a:endParaRPr lang="it-IT" sz="1400">
                        <a:effectLst/>
                        <a:latin typeface="Cambria"/>
                        <a:ea typeface="Cambria"/>
                        <a:cs typeface="Times New Roman"/>
                      </a:endParaRPr>
                    </a:p>
                  </a:txBody>
                  <a:tcPr marL="68580" marR="68580" marT="0" marB="0" anchor="ctr"/>
                </a:tc>
                <a:tc>
                  <a:txBody>
                    <a:bodyPr/>
                    <a:lstStyle/>
                    <a:p>
                      <a:pPr algn="ctr">
                        <a:lnSpc>
                          <a:spcPct val="115000"/>
                        </a:lnSpc>
                        <a:spcAft>
                          <a:spcPts val="0"/>
                        </a:spcAft>
                      </a:pPr>
                      <a:r>
                        <a:rPr lang="en-US" sz="1400">
                          <a:effectLst/>
                        </a:rPr>
                        <a:t>1.1801</a:t>
                      </a:r>
                      <a:endParaRPr lang="it-IT" sz="1400">
                        <a:effectLst/>
                        <a:latin typeface="Cambria"/>
                        <a:ea typeface="Cambria"/>
                        <a:cs typeface="Times New Roman"/>
                      </a:endParaRPr>
                    </a:p>
                  </a:txBody>
                  <a:tcPr marL="68580" marR="68580" marT="0" marB="0" anchor="ctr"/>
                </a:tc>
                <a:tc>
                  <a:txBody>
                    <a:bodyPr/>
                    <a:lstStyle/>
                    <a:p>
                      <a:pPr algn="ctr">
                        <a:lnSpc>
                          <a:spcPct val="115000"/>
                        </a:lnSpc>
                        <a:spcAft>
                          <a:spcPts val="0"/>
                        </a:spcAft>
                      </a:pPr>
                      <a:r>
                        <a:rPr lang="en-US" sz="1400">
                          <a:effectLst/>
                        </a:rPr>
                        <a:t>-1.6209</a:t>
                      </a:r>
                      <a:endParaRPr lang="it-IT" sz="1400">
                        <a:effectLst/>
                        <a:latin typeface="Cambria"/>
                        <a:ea typeface="Cambria"/>
                        <a:cs typeface="Times New Roman"/>
                      </a:endParaRPr>
                    </a:p>
                  </a:txBody>
                  <a:tcPr marL="68580" marR="68580" marT="0" marB="0" anchor="ctr"/>
                </a:tc>
                <a:tc>
                  <a:txBody>
                    <a:bodyPr/>
                    <a:lstStyle/>
                    <a:p>
                      <a:pPr algn="ctr">
                        <a:lnSpc>
                          <a:spcPct val="115000"/>
                        </a:lnSpc>
                        <a:spcAft>
                          <a:spcPts val="0"/>
                        </a:spcAft>
                      </a:pPr>
                      <a:r>
                        <a:rPr lang="en-US" sz="1400" dirty="0">
                          <a:effectLst/>
                        </a:rPr>
                        <a:t>1.6076*</a:t>
                      </a:r>
                      <a:endParaRPr lang="it-IT" sz="1400" dirty="0">
                        <a:effectLst/>
                        <a:latin typeface="Cambria"/>
                        <a:ea typeface="Cambria"/>
                        <a:cs typeface="Times New Roman"/>
                      </a:endParaRPr>
                    </a:p>
                  </a:txBody>
                  <a:tcPr marL="68580" marR="68580" marT="0" marB="0" anchor="ctr"/>
                </a:tc>
                <a:extLst>
                  <a:ext uri="{0D108BD9-81ED-4DB2-BD59-A6C34878D82A}">
                    <a16:rowId xmlns:a16="http://schemas.microsoft.com/office/drawing/2014/main" val="10011"/>
                  </a:ext>
                </a:extLst>
              </a:tr>
              <a:tr h="360133">
                <a:tc>
                  <a:txBody>
                    <a:bodyPr/>
                    <a:lstStyle/>
                    <a:p>
                      <a:pPr>
                        <a:lnSpc>
                          <a:spcPct val="115000"/>
                        </a:lnSpc>
                        <a:spcAft>
                          <a:spcPts val="0"/>
                        </a:spcAft>
                      </a:pPr>
                      <a:r>
                        <a:rPr lang="en-US" sz="1400">
                          <a:effectLst/>
                        </a:rPr>
                        <a:t>GDP</a:t>
                      </a:r>
                      <a:endParaRPr lang="it-IT" sz="1200">
                        <a:effectLst/>
                        <a:latin typeface="Cambria"/>
                        <a:ea typeface="Cambria"/>
                        <a:cs typeface="Times New Roman"/>
                      </a:endParaRPr>
                    </a:p>
                  </a:txBody>
                  <a:tcPr marL="68580" marR="68580" marT="0" marB="0" anchor="ctr"/>
                </a:tc>
                <a:tc>
                  <a:txBody>
                    <a:bodyPr/>
                    <a:lstStyle/>
                    <a:p>
                      <a:pPr algn="ctr">
                        <a:lnSpc>
                          <a:spcPct val="115000"/>
                        </a:lnSpc>
                        <a:spcAft>
                          <a:spcPts val="0"/>
                        </a:spcAft>
                      </a:pPr>
                      <a:r>
                        <a:rPr lang="en-US" sz="1400">
                          <a:effectLst/>
                        </a:rPr>
                        <a:t>1.6397*</a:t>
                      </a:r>
                      <a:endParaRPr lang="it-IT" sz="1400">
                        <a:effectLst/>
                        <a:latin typeface="Cambria"/>
                        <a:ea typeface="Cambria"/>
                        <a:cs typeface="Times New Roman"/>
                      </a:endParaRPr>
                    </a:p>
                  </a:txBody>
                  <a:tcPr marL="68580" marR="68580" marT="0" marB="0" anchor="ctr"/>
                </a:tc>
                <a:tc>
                  <a:txBody>
                    <a:bodyPr/>
                    <a:lstStyle/>
                    <a:p>
                      <a:pPr algn="ctr">
                        <a:lnSpc>
                          <a:spcPct val="115000"/>
                        </a:lnSpc>
                        <a:spcAft>
                          <a:spcPts val="0"/>
                        </a:spcAft>
                      </a:pPr>
                      <a:r>
                        <a:rPr lang="en-US" sz="1400">
                          <a:effectLst/>
                        </a:rPr>
                        <a:t>1.5128*</a:t>
                      </a:r>
                      <a:endParaRPr lang="it-IT" sz="1400">
                        <a:effectLst/>
                        <a:latin typeface="Cambria"/>
                        <a:ea typeface="Cambria"/>
                        <a:cs typeface="Times New Roman"/>
                      </a:endParaRPr>
                    </a:p>
                  </a:txBody>
                  <a:tcPr marL="68580" marR="68580" marT="0" marB="0" anchor="ctr"/>
                </a:tc>
                <a:tc>
                  <a:txBody>
                    <a:bodyPr/>
                    <a:lstStyle/>
                    <a:p>
                      <a:pPr algn="ctr">
                        <a:lnSpc>
                          <a:spcPct val="115000"/>
                        </a:lnSpc>
                        <a:spcAft>
                          <a:spcPts val="0"/>
                        </a:spcAft>
                      </a:pPr>
                      <a:r>
                        <a:rPr lang="en-US" sz="1400">
                          <a:effectLst/>
                        </a:rPr>
                        <a:t>-1.2488</a:t>
                      </a:r>
                      <a:endParaRPr lang="it-IT" sz="1400">
                        <a:effectLst/>
                        <a:latin typeface="Cambria"/>
                        <a:ea typeface="Cambria"/>
                        <a:cs typeface="Times New Roman"/>
                      </a:endParaRPr>
                    </a:p>
                  </a:txBody>
                  <a:tcPr marL="68580" marR="68580" marT="0" marB="0" anchor="ctr"/>
                </a:tc>
                <a:tc>
                  <a:txBody>
                    <a:bodyPr/>
                    <a:lstStyle/>
                    <a:p>
                      <a:pPr algn="ctr">
                        <a:lnSpc>
                          <a:spcPct val="115000"/>
                        </a:lnSpc>
                        <a:spcAft>
                          <a:spcPts val="0"/>
                        </a:spcAft>
                      </a:pPr>
                      <a:r>
                        <a:rPr lang="en-US" sz="1400">
                          <a:effectLst/>
                        </a:rPr>
                        <a:t>1.2114</a:t>
                      </a:r>
                      <a:endParaRPr lang="it-IT" sz="1400">
                        <a:effectLst/>
                        <a:latin typeface="Cambria"/>
                        <a:ea typeface="Cambria"/>
                        <a:cs typeface="Times New Roman"/>
                      </a:endParaRPr>
                    </a:p>
                  </a:txBody>
                  <a:tcPr marL="68580" marR="68580" marT="0" marB="0" anchor="ctr"/>
                </a:tc>
                <a:tc>
                  <a:txBody>
                    <a:bodyPr/>
                    <a:lstStyle/>
                    <a:p>
                      <a:pPr algn="ctr">
                        <a:lnSpc>
                          <a:spcPct val="115000"/>
                        </a:lnSpc>
                        <a:spcAft>
                          <a:spcPts val="0"/>
                        </a:spcAft>
                      </a:pPr>
                      <a:r>
                        <a:rPr lang="en-US" sz="1400">
                          <a:effectLst/>
                        </a:rPr>
                        <a:t>3.5998***</a:t>
                      </a:r>
                      <a:endParaRPr lang="it-IT" sz="1400">
                        <a:effectLst/>
                        <a:latin typeface="Cambria"/>
                        <a:ea typeface="Cambria"/>
                        <a:cs typeface="Times New Roman"/>
                      </a:endParaRPr>
                    </a:p>
                  </a:txBody>
                  <a:tcPr marL="68580" marR="68580" marT="0" marB="0" anchor="ctr"/>
                </a:tc>
                <a:tc>
                  <a:txBody>
                    <a:bodyPr/>
                    <a:lstStyle/>
                    <a:p>
                      <a:pPr algn="ctr">
                        <a:lnSpc>
                          <a:spcPct val="115000"/>
                        </a:lnSpc>
                        <a:spcAft>
                          <a:spcPts val="0"/>
                        </a:spcAft>
                      </a:pPr>
                      <a:r>
                        <a:rPr lang="en-US" sz="1400">
                          <a:effectLst/>
                        </a:rPr>
                        <a:t>0.2730</a:t>
                      </a:r>
                      <a:endParaRPr lang="it-IT" sz="1400">
                        <a:effectLst/>
                        <a:latin typeface="Cambria"/>
                        <a:ea typeface="Cambria"/>
                        <a:cs typeface="Times New Roman"/>
                      </a:endParaRPr>
                    </a:p>
                  </a:txBody>
                  <a:tcPr marL="68580" marR="68580" marT="0" marB="0" anchor="ctr"/>
                </a:tc>
                <a:tc>
                  <a:txBody>
                    <a:bodyPr/>
                    <a:lstStyle/>
                    <a:p>
                      <a:pPr algn="ctr">
                        <a:lnSpc>
                          <a:spcPct val="115000"/>
                        </a:lnSpc>
                        <a:spcAft>
                          <a:spcPts val="0"/>
                        </a:spcAft>
                      </a:pPr>
                      <a:r>
                        <a:rPr lang="en-US" sz="1400">
                          <a:effectLst/>
                        </a:rPr>
                        <a:t>2.6629</a:t>
                      </a:r>
                      <a:endParaRPr lang="it-IT" sz="1400">
                        <a:effectLst/>
                        <a:latin typeface="Cambria"/>
                        <a:ea typeface="Cambria"/>
                        <a:cs typeface="Times New Roman"/>
                      </a:endParaRPr>
                    </a:p>
                  </a:txBody>
                  <a:tcPr marL="68580" marR="68580" marT="0" marB="0" anchor="ctr"/>
                </a:tc>
                <a:tc>
                  <a:txBody>
                    <a:bodyPr/>
                    <a:lstStyle/>
                    <a:p>
                      <a:pPr algn="ctr">
                        <a:lnSpc>
                          <a:spcPct val="115000"/>
                        </a:lnSpc>
                        <a:spcAft>
                          <a:spcPts val="0"/>
                        </a:spcAft>
                      </a:pPr>
                      <a:r>
                        <a:rPr lang="en-US" sz="1400" dirty="0">
                          <a:effectLst/>
                        </a:rPr>
                        <a:t>2.0857**</a:t>
                      </a:r>
                      <a:endParaRPr lang="it-IT" sz="1400" dirty="0">
                        <a:effectLst/>
                        <a:latin typeface="Cambria"/>
                        <a:ea typeface="Cambria"/>
                        <a:cs typeface="Times New Roman"/>
                      </a:endParaRPr>
                    </a:p>
                  </a:txBody>
                  <a:tcPr marL="68580" marR="68580" marT="0" marB="0" anchor="ctr"/>
                </a:tc>
                <a:extLst>
                  <a:ext uri="{0D108BD9-81ED-4DB2-BD59-A6C34878D82A}">
                    <a16:rowId xmlns:a16="http://schemas.microsoft.com/office/drawing/2014/main" val="10012"/>
                  </a:ext>
                </a:extLst>
              </a:tr>
              <a:tr h="360133">
                <a:tc>
                  <a:txBody>
                    <a:bodyPr/>
                    <a:lstStyle/>
                    <a:p>
                      <a:pPr>
                        <a:lnSpc>
                          <a:spcPct val="115000"/>
                        </a:lnSpc>
                        <a:spcAft>
                          <a:spcPts val="0"/>
                        </a:spcAft>
                      </a:pPr>
                      <a:r>
                        <a:rPr lang="en-US" sz="1400">
                          <a:effectLst/>
                        </a:rPr>
                        <a:t>ENLARG</a:t>
                      </a:r>
                      <a:endParaRPr lang="it-IT" sz="1200">
                        <a:effectLst/>
                        <a:latin typeface="Cambria"/>
                        <a:ea typeface="Cambria"/>
                        <a:cs typeface="Times New Roman"/>
                      </a:endParaRPr>
                    </a:p>
                  </a:txBody>
                  <a:tcPr marL="68580" marR="68580" marT="0" marB="0" anchor="ctr">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400">
                          <a:effectLst/>
                        </a:rPr>
                        <a:t>-0.5429**</a:t>
                      </a:r>
                      <a:endParaRPr lang="it-IT" sz="1400">
                        <a:effectLst/>
                        <a:latin typeface="Cambria"/>
                        <a:ea typeface="Cambria"/>
                        <a:cs typeface="Times New Roman"/>
                      </a:endParaRPr>
                    </a:p>
                  </a:txBody>
                  <a:tcPr marL="68580" marR="68580" marT="0" marB="0" anchor="ctr">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400">
                          <a:effectLst/>
                        </a:rPr>
                        <a:t>-0.4486*</a:t>
                      </a:r>
                      <a:endParaRPr lang="it-IT" sz="1400">
                        <a:effectLst/>
                        <a:latin typeface="Cambria"/>
                        <a:ea typeface="Cambria"/>
                        <a:cs typeface="Times New Roman"/>
                      </a:endParaRPr>
                    </a:p>
                  </a:txBody>
                  <a:tcPr marL="68580" marR="68580" marT="0" marB="0" anchor="ctr">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400">
                          <a:effectLst/>
                        </a:rPr>
                        <a:t>0.2711</a:t>
                      </a:r>
                      <a:endParaRPr lang="it-IT" sz="1400">
                        <a:effectLst/>
                        <a:latin typeface="Cambria"/>
                        <a:ea typeface="Cambria"/>
                        <a:cs typeface="Times New Roman"/>
                      </a:endParaRPr>
                    </a:p>
                  </a:txBody>
                  <a:tcPr marL="68580" marR="68580" marT="0" marB="0" anchor="ctr">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400">
                          <a:effectLst/>
                        </a:rPr>
                        <a:t>-0.7316</a:t>
                      </a:r>
                      <a:endParaRPr lang="it-IT" sz="1400">
                        <a:effectLst/>
                        <a:latin typeface="Cambria"/>
                        <a:ea typeface="Cambria"/>
                        <a:cs typeface="Times New Roman"/>
                      </a:endParaRPr>
                    </a:p>
                  </a:txBody>
                  <a:tcPr marL="68580" marR="68580" marT="0" marB="0" anchor="ctr">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400">
                          <a:effectLst/>
                        </a:rPr>
                        <a:t>0.2461</a:t>
                      </a:r>
                      <a:endParaRPr lang="it-IT" sz="1400">
                        <a:effectLst/>
                        <a:latin typeface="Cambria"/>
                        <a:ea typeface="Cambria"/>
                        <a:cs typeface="Times New Roman"/>
                      </a:endParaRPr>
                    </a:p>
                  </a:txBody>
                  <a:tcPr marL="68580" marR="68580" marT="0" marB="0" anchor="ctr">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400">
                          <a:effectLst/>
                        </a:rPr>
                        <a:t>-0.3641</a:t>
                      </a:r>
                      <a:endParaRPr lang="it-IT" sz="1400">
                        <a:effectLst/>
                        <a:latin typeface="Cambria"/>
                        <a:ea typeface="Cambria"/>
                        <a:cs typeface="Times New Roman"/>
                      </a:endParaRPr>
                    </a:p>
                  </a:txBody>
                  <a:tcPr marL="68580" marR="68580" marT="0" marB="0" anchor="ctr">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400">
                          <a:effectLst/>
                        </a:rPr>
                        <a:t>-0.6491</a:t>
                      </a:r>
                      <a:endParaRPr lang="it-IT" sz="1400">
                        <a:effectLst/>
                        <a:latin typeface="Cambria"/>
                        <a:ea typeface="Cambria"/>
                        <a:cs typeface="Times New Roman"/>
                      </a:endParaRPr>
                    </a:p>
                  </a:txBody>
                  <a:tcPr marL="68580" marR="68580" marT="0" marB="0" anchor="ctr">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400" dirty="0">
                          <a:effectLst/>
                        </a:rPr>
                        <a:t>0.2570</a:t>
                      </a:r>
                      <a:endParaRPr lang="it-IT" sz="1400" dirty="0">
                        <a:effectLst/>
                        <a:latin typeface="Cambria"/>
                        <a:ea typeface="Cambria"/>
                        <a:cs typeface="Times New Roman"/>
                      </a:endParaRPr>
                    </a:p>
                  </a:txBody>
                  <a:tcPr marL="68580" marR="68580" marT="0" marB="0" anchor="ct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13"/>
                  </a:ext>
                </a:extLst>
              </a:tr>
              <a:tr h="360133">
                <a:tc>
                  <a:txBody>
                    <a:bodyPr/>
                    <a:lstStyle/>
                    <a:p>
                      <a:pPr>
                        <a:lnSpc>
                          <a:spcPct val="115000"/>
                        </a:lnSpc>
                        <a:spcAft>
                          <a:spcPts val="0"/>
                        </a:spcAft>
                      </a:pPr>
                      <a:r>
                        <a:rPr lang="en-US" sz="1400" dirty="0">
                          <a:effectLst/>
                        </a:rPr>
                        <a:t>Country FE</a:t>
                      </a:r>
                      <a:endParaRPr lang="it-IT" sz="1200" dirty="0">
                        <a:effectLst/>
                        <a:latin typeface="Cambria"/>
                        <a:ea typeface="Cambria"/>
                        <a:cs typeface="Times New Roman"/>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algn="ctr">
                        <a:lnSpc>
                          <a:spcPct val="115000"/>
                        </a:lnSpc>
                        <a:spcAft>
                          <a:spcPts val="0"/>
                        </a:spcAft>
                      </a:pPr>
                      <a:r>
                        <a:rPr lang="en-US" sz="1400">
                          <a:effectLst/>
                        </a:rPr>
                        <a:t>Yes</a:t>
                      </a:r>
                      <a:endParaRPr lang="it-IT" sz="1400">
                        <a:effectLst/>
                        <a:latin typeface="Cambria"/>
                        <a:ea typeface="Cambria"/>
                        <a:cs typeface="Times New Roman"/>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algn="ctr">
                        <a:lnSpc>
                          <a:spcPct val="115000"/>
                        </a:lnSpc>
                        <a:spcAft>
                          <a:spcPts val="0"/>
                        </a:spcAft>
                      </a:pPr>
                      <a:r>
                        <a:rPr lang="en-US" sz="1400">
                          <a:effectLst/>
                        </a:rPr>
                        <a:t>Yes</a:t>
                      </a:r>
                      <a:endParaRPr lang="it-IT" sz="1400">
                        <a:effectLst/>
                        <a:latin typeface="Cambria"/>
                        <a:ea typeface="Cambria"/>
                        <a:cs typeface="Times New Roman"/>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algn="ctr">
                        <a:lnSpc>
                          <a:spcPct val="115000"/>
                        </a:lnSpc>
                        <a:spcAft>
                          <a:spcPts val="0"/>
                        </a:spcAft>
                      </a:pPr>
                      <a:r>
                        <a:rPr lang="en-US" sz="1400">
                          <a:effectLst/>
                        </a:rPr>
                        <a:t>Yes</a:t>
                      </a:r>
                      <a:endParaRPr lang="it-IT" sz="1400">
                        <a:effectLst/>
                        <a:latin typeface="Cambria"/>
                        <a:ea typeface="Cambria"/>
                        <a:cs typeface="Times New Roman"/>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algn="ctr">
                        <a:lnSpc>
                          <a:spcPct val="115000"/>
                        </a:lnSpc>
                        <a:spcAft>
                          <a:spcPts val="0"/>
                        </a:spcAft>
                      </a:pPr>
                      <a:r>
                        <a:rPr lang="en-US" sz="1400">
                          <a:effectLst/>
                        </a:rPr>
                        <a:t>Yes</a:t>
                      </a:r>
                      <a:endParaRPr lang="it-IT" sz="1400">
                        <a:effectLst/>
                        <a:latin typeface="Cambria"/>
                        <a:ea typeface="Cambria"/>
                        <a:cs typeface="Times New Roman"/>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algn="ctr">
                        <a:lnSpc>
                          <a:spcPct val="115000"/>
                        </a:lnSpc>
                        <a:spcAft>
                          <a:spcPts val="0"/>
                        </a:spcAft>
                      </a:pPr>
                      <a:r>
                        <a:rPr lang="en-US" sz="1400">
                          <a:effectLst/>
                        </a:rPr>
                        <a:t>Yes</a:t>
                      </a:r>
                      <a:endParaRPr lang="it-IT" sz="1400">
                        <a:effectLst/>
                        <a:latin typeface="Cambria"/>
                        <a:ea typeface="Cambria"/>
                        <a:cs typeface="Times New Roman"/>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algn="ctr">
                        <a:lnSpc>
                          <a:spcPct val="115000"/>
                        </a:lnSpc>
                        <a:spcAft>
                          <a:spcPts val="0"/>
                        </a:spcAft>
                      </a:pPr>
                      <a:r>
                        <a:rPr lang="en-US" sz="1400">
                          <a:effectLst/>
                        </a:rPr>
                        <a:t>Yes</a:t>
                      </a:r>
                      <a:endParaRPr lang="it-IT" sz="1400">
                        <a:effectLst/>
                        <a:latin typeface="Cambria"/>
                        <a:ea typeface="Cambria"/>
                        <a:cs typeface="Times New Roman"/>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algn="ctr">
                        <a:lnSpc>
                          <a:spcPct val="115000"/>
                        </a:lnSpc>
                        <a:spcAft>
                          <a:spcPts val="0"/>
                        </a:spcAft>
                      </a:pPr>
                      <a:r>
                        <a:rPr lang="en-US" sz="1400">
                          <a:effectLst/>
                        </a:rPr>
                        <a:t>Yes</a:t>
                      </a:r>
                      <a:endParaRPr lang="it-IT" sz="1400">
                        <a:effectLst/>
                        <a:latin typeface="Cambria"/>
                        <a:ea typeface="Cambria"/>
                        <a:cs typeface="Times New Roman"/>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algn="ctr">
                        <a:lnSpc>
                          <a:spcPct val="115000"/>
                        </a:lnSpc>
                        <a:spcAft>
                          <a:spcPts val="0"/>
                        </a:spcAft>
                      </a:pPr>
                      <a:r>
                        <a:rPr lang="en-US" sz="1400" dirty="0">
                          <a:effectLst/>
                        </a:rPr>
                        <a:t>Yes</a:t>
                      </a:r>
                      <a:endParaRPr lang="it-IT" sz="1400" dirty="0">
                        <a:effectLst/>
                        <a:latin typeface="Cambria"/>
                        <a:ea typeface="Cambria"/>
                        <a:cs typeface="Times New Roman"/>
                      </a:endParaRPr>
                    </a:p>
                  </a:txBody>
                  <a:tcPr marL="68580" marR="68580" marT="0" marB="0" anchor="ct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0014"/>
                  </a:ext>
                </a:extLst>
              </a:tr>
              <a:tr h="360133">
                <a:tc>
                  <a:txBody>
                    <a:bodyPr/>
                    <a:lstStyle/>
                    <a:p>
                      <a:pPr>
                        <a:lnSpc>
                          <a:spcPct val="115000"/>
                        </a:lnSpc>
                        <a:spcAft>
                          <a:spcPts val="0"/>
                        </a:spcAft>
                      </a:pPr>
                      <a:r>
                        <a:rPr lang="en-US" sz="1400">
                          <a:effectLst/>
                        </a:rPr>
                        <a:t>Year FE</a:t>
                      </a:r>
                      <a:endParaRPr lang="it-IT" sz="1200">
                        <a:effectLst/>
                        <a:latin typeface="Cambria"/>
                        <a:ea typeface="Cambria"/>
                        <a:cs typeface="Times New Roman"/>
                      </a:endParaRPr>
                    </a:p>
                  </a:txBody>
                  <a:tcPr marL="68580" marR="68580" marT="0" marB="0" anchor="ctr"/>
                </a:tc>
                <a:tc>
                  <a:txBody>
                    <a:bodyPr/>
                    <a:lstStyle/>
                    <a:p>
                      <a:pPr algn="ctr">
                        <a:lnSpc>
                          <a:spcPct val="115000"/>
                        </a:lnSpc>
                        <a:spcAft>
                          <a:spcPts val="0"/>
                        </a:spcAft>
                      </a:pPr>
                      <a:r>
                        <a:rPr lang="en-US" sz="1400">
                          <a:effectLst/>
                        </a:rPr>
                        <a:t>Yes</a:t>
                      </a:r>
                      <a:endParaRPr lang="it-IT" sz="1400">
                        <a:effectLst/>
                        <a:latin typeface="Cambria"/>
                        <a:ea typeface="Cambria"/>
                        <a:cs typeface="Times New Roman"/>
                      </a:endParaRPr>
                    </a:p>
                  </a:txBody>
                  <a:tcPr marL="68580" marR="68580" marT="0" marB="0" anchor="ctr"/>
                </a:tc>
                <a:tc>
                  <a:txBody>
                    <a:bodyPr/>
                    <a:lstStyle/>
                    <a:p>
                      <a:pPr algn="ctr">
                        <a:lnSpc>
                          <a:spcPct val="115000"/>
                        </a:lnSpc>
                        <a:spcAft>
                          <a:spcPts val="0"/>
                        </a:spcAft>
                      </a:pPr>
                      <a:r>
                        <a:rPr lang="en-US" sz="1400">
                          <a:effectLst/>
                        </a:rPr>
                        <a:t>Yes</a:t>
                      </a:r>
                      <a:endParaRPr lang="it-IT" sz="1400">
                        <a:effectLst/>
                        <a:latin typeface="Cambria"/>
                        <a:ea typeface="Cambria"/>
                        <a:cs typeface="Times New Roman"/>
                      </a:endParaRPr>
                    </a:p>
                  </a:txBody>
                  <a:tcPr marL="68580" marR="68580" marT="0" marB="0" anchor="ctr"/>
                </a:tc>
                <a:tc>
                  <a:txBody>
                    <a:bodyPr/>
                    <a:lstStyle/>
                    <a:p>
                      <a:pPr algn="ctr">
                        <a:lnSpc>
                          <a:spcPct val="115000"/>
                        </a:lnSpc>
                        <a:spcAft>
                          <a:spcPts val="0"/>
                        </a:spcAft>
                      </a:pPr>
                      <a:r>
                        <a:rPr lang="en-US" sz="1400">
                          <a:effectLst/>
                        </a:rPr>
                        <a:t>Yes</a:t>
                      </a:r>
                      <a:endParaRPr lang="it-IT" sz="1400">
                        <a:effectLst/>
                        <a:latin typeface="Cambria"/>
                        <a:ea typeface="Cambria"/>
                        <a:cs typeface="Times New Roman"/>
                      </a:endParaRPr>
                    </a:p>
                  </a:txBody>
                  <a:tcPr marL="68580" marR="68580" marT="0" marB="0" anchor="ctr"/>
                </a:tc>
                <a:tc>
                  <a:txBody>
                    <a:bodyPr/>
                    <a:lstStyle/>
                    <a:p>
                      <a:pPr algn="ctr">
                        <a:lnSpc>
                          <a:spcPct val="115000"/>
                        </a:lnSpc>
                        <a:spcAft>
                          <a:spcPts val="0"/>
                        </a:spcAft>
                      </a:pPr>
                      <a:r>
                        <a:rPr lang="en-US" sz="1400">
                          <a:effectLst/>
                        </a:rPr>
                        <a:t>Yes</a:t>
                      </a:r>
                      <a:endParaRPr lang="it-IT" sz="1400">
                        <a:effectLst/>
                        <a:latin typeface="Cambria"/>
                        <a:ea typeface="Cambria"/>
                        <a:cs typeface="Times New Roman"/>
                      </a:endParaRPr>
                    </a:p>
                  </a:txBody>
                  <a:tcPr marL="68580" marR="68580" marT="0" marB="0" anchor="ctr"/>
                </a:tc>
                <a:tc>
                  <a:txBody>
                    <a:bodyPr/>
                    <a:lstStyle/>
                    <a:p>
                      <a:pPr algn="ctr">
                        <a:lnSpc>
                          <a:spcPct val="115000"/>
                        </a:lnSpc>
                        <a:spcAft>
                          <a:spcPts val="0"/>
                        </a:spcAft>
                      </a:pPr>
                      <a:r>
                        <a:rPr lang="en-US" sz="1400">
                          <a:effectLst/>
                        </a:rPr>
                        <a:t>Yes</a:t>
                      </a:r>
                      <a:endParaRPr lang="it-IT" sz="1400">
                        <a:effectLst/>
                        <a:latin typeface="Cambria"/>
                        <a:ea typeface="Cambria"/>
                        <a:cs typeface="Times New Roman"/>
                      </a:endParaRPr>
                    </a:p>
                  </a:txBody>
                  <a:tcPr marL="68580" marR="68580" marT="0" marB="0" anchor="ctr"/>
                </a:tc>
                <a:tc>
                  <a:txBody>
                    <a:bodyPr/>
                    <a:lstStyle/>
                    <a:p>
                      <a:pPr algn="ctr">
                        <a:lnSpc>
                          <a:spcPct val="115000"/>
                        </a:lnSpc>
                        <a:spcAft>
                          <a:spcPts val="0"/>
                        </a:spcAft>
                      </a:pPr>
                      <a:r>
                        <a:rPr lang="en-US" sz="1400">
                          <a:effectLst/>
                        </a:rPr>
                        <a:t>Yes</a:t>
                      </a:r>
                      <a:endParaRPr lang="it-IT" sz="1400">
                        <a:effectLst/>
                        <a:latin typeface="Cambria"/>
                        <a:ea typeface="Cambria"/>
                        <a:cs typeface="Times New Roman"/>
                      </a:endParaRPr>
                    </a:p>
                  </a:txBody>
                  <a:tcPr marL="68580" marR="68580" marT="0" marB="0" anchor="ctr"/>
                </a:tc>
                <a:tc>
                  <a:txBody>
                    <a:bodyPr/>
                    <a:lstStyle/>
                    <a:p>
                      <a:pPr algn="ctr">
                        <a:lnSpc>
                          <a:spcPct val="115000"/>
                        </a:lnSpc>
                        <a:spcAft>
                          <a:spcPts val="0"/>
                        </a:spcAft>
                      </a:pPr>
                      <a:r>
                        <a:rPr lang="en-US" sz="1400">
                          <a:effectLst/>
                        </a:rPr>
                        <a:t>Yes</a:t>
                      </a:r>
                      <a:endParaRPr lang="it-IT" sz="1400">
                        <a:effectLst/>
                        <a:latin typeface="Cambria"/>
                        <a:ea typeface="Cambria"/>
                        <a:cs typeface="Times New Roman"/>
                      </a:endParaRPr>
                    </a:p>
                  </a:txBody>
                  <a:tcPr marL="68580" marR="68580" marT="0" marB="0" anchor="ctr"/>
                </a:tc>
                <a:tc>
                  <a:txBody>
                    <a:bodyPr/>
                    <a:lstStyle/>
                    <a:p>
                      <a:pPr algn="ctr">
                        <a:lnSpc>
                          <a:spcPct val="115000"/>
                        </a:lnSpc>
                        <a:spcAft>
                          <a:spcPts val="0"/>
                        </a:spcAft>
                      </a:pPr>
                      <a:r>
                        <a:rPr lang="en-US" sz="1400" dirty="0">
                          <a:effectLst/>
                        </a:rPr>
                        <a:t>Yes</a:t>
                      </a:r>
                      <a:endParaRPr lang="it-IT" sz="1400" dirty="0">
                        <a:effectLst/>
                        <a:latin typeface="Cambria"/>
                        <a:ea typeface="Cambria"/>
                        <a:cs typeface="Times New Roman"/>
                      </a:endParaRPr>
                    </a:p>
                  </a:txBody>
                  <a:tcPr marL="68580" marR="68580" marT="0" marB="0" anchor="ctr"/>
                </a:tc>
                <a:extLst>
                  <a:ext uri="{0D108BD9-81ED-4DB2-BD59-A6C34878D82A}">
                    <a16:rowId xmlns:a16="http://schemas.microsoft.com/office/drawing/2014/main" val="10015"/>
                  </a:ext>
                </a:extLst>
              </a:tr>
              <a:tr h="360133">
                <a:tc>
                  <a:txBody>
                    <a:bodyPr/>
                    <a:lstStyle/>
                    <a:p>
                      <a:pPr>
                        <a:lnSpc>
                          <a:spcPct val="115000"/>
                        </a:lnSpc>
                        <a:spcAft>
                          <a:spcPts val="0"/>
                        </a:spcAft>
                      </a:pPr>
                      <a:r>
                        <a:rPr lang="en-US" sz="1400">
                          <a:effectLst/>
                        </a:rPr>
                        <a:t>N</a:t>
                      </a:r>
                      <a:endParaRPr lang="it-IT" sz="1200">
                        <a:effectLst/>
                        <a:latin typeface="Cambria"/>
                        <a:ea typeface="Cambria"/>
                        <a:cs typeface="Times New Roman"/>
                      </a:endParaRPr>
                    </a:p>
                  </a:txBody>
                  <a:tcPr marL="68580" marR="68580" marT="0" marB="0" anchor="ctr"/>
                </a:tc>
                <a:tc>
                  <a:txBody>
                    <a:bodyPr/>
                    <a:lstStyle/>
                    <a:p>
                      <a:pPr algn="ctr">
                        <a:lnSpc>
                          <a:spcPct val="115000"/>
                        </a:lnSpc>
                        <a:spcAft>
                          <a:spcPts val="0"/>
                        </a:spcAft>
                      </a:pPr>
                      <a:r>
                        <a:rPr lang="en-US" sz="1400">
                          <a:effectLst/>
                        </a:rPr>
                        <a:t>495</a:t>
                      </a:r>
                      <a:endParaRPr lang="it-IT" sz="1400">
                        <a:effectLst/>
                        <a:latin typeface="Cambria"/>
                        <a:ea typeface="Cambria"/>
                        <a:cs typeface="Times New Roman"/>
                      </a:endParaRPr>
                    </a:p>
                  </a:txBody>
                  <a:tcPr marL="68580" marR="68580" marT="0" marB="0" anchor="ctr"/>
                </a:tc>
                <a:tc>
                  <a:txBody>
                    <a:bodyPr/>
                    <a:lstStyle/>
                    <a:p>
                      <a:pPr algn="ctr">
                        <a:lnSpc>
                          <a:spcPct val="115000"/>
                        </a:lnSpc>
                        <a:spcAft>
                          <a:spcPts val="0"/>
                        </a:spcAft>
                      </a:pPr>
                      <a:r>
                        <a:rPr lang="en-US" sz="1400" dirty="0">
                          <a:effectLst/>
                        </a:rPr>
                        <a:t>495</a:t>
                      </a:r>
                      <a:endParaRPr lang="it-IT" sz="1400" dirty="0">
                        <a:effectLst/>
                        <a:latin typeface="Cambria"/>
                        <a:ea typeface="Cambria"/>
                        <a:cs typeface="Times New Roman"/>
                      </a:endParaRPr>
                    </a:p>
                  </a:txBody>
                  <a:tcPr marL="68580" marR="68580" marT="0" marB="0" anchor="ctr"/>
                </a:tc>
                <a:tc>
                  <a:txBody>
                    <a:bodyPr/>
                    <a:lstStyle/>
                    <a:p>
                      <a:pPr algn="ctr">
                        <a:lnSpc>
                          <a:spcPct val="115000"/>
                        </a:lnSpc>
                        <a:spcAft>
                          <a:spcPts val="0"/>
                        </a:spcAft>
                      </a:pPr>
                      <a:r>
                        <a:rPr lang="en-US" sz="1400">
                          <a:effectLst/>
                        </a:rPr>
                        <a:t>448</a:t>
                      </a:r>
                      <a:endParaRPr lang="it-IT" sz="1400">
                        <a:effectLst/>
                        <a:latin typeface="Cambria"/>
                        <a:ea typeface="Cambria"/>
                        <a:cs typeface="Times New Roman"/>
                      </a:endParaRPr>
                    </a:p>
                  </a:txBody>
                  <a:tcPr marL="68580" marR="68580" marT="0" marB="0" anchor="ctr"/>
                </a:tc>
                <a:tc>
                  <a:txBody>
                    <a:bodyPr/>
                    <a:lstStyle/>
                    <a:p>
                      <a:pPr algn="ctr">
                        <a:lnSpc>
                          <a:spcPct val="115000"/>
                        </a:lnSpc>
                        <a:spcAft>
                          <a:spcPts val="0"/>
                        </a:spcAft>
                      </a:pPr>
                      <a:r>
                        <a:rPr lang="en-US" sz="1400">
                          <a:effectLst/>
                        </a:rPr>
                        <a:t>429</a:t>
                      </a:r>
                      <a:endParaRPr lang="it-IT" sz="1400">
                        <a:effectLst/>
                        <a:latin typeface="Cambria"/>
                        <a:ea typeface="Cambria"/>
                        <a:cs typeface="Times New Roman"/>
                      </a:endParaRPr>
                    </a:p>
                  </a:txBody>
                  <a:tcPr marL="68580" marR="68580" marT="0" marB="0" anchor="ctr"/>
                </a:tc>
                <a:tc>
                  <a:txBody>
                    <a:bodyPr/>
                    <a:lstStyle/>
                    <a:p>
                      <a:pPr algn="ctr">
                        <a:lnSpc>
                          <a:spcPct val="115000"/>
                        </a:lnSpc>
                        <a:spcAft>
                          <a:spcPts val="0"/>
                        </a:spcAft>
                      </a:pPr>
                      <a:r>
                        <a:rPr lang="en-US" sz="1400">
                          <a:effectLst/>
                        </a:rPr>
                        <a:t>475</a:t>
                      </a:r>
                      <a:endParaRPr lang="it-IT" sz="1400">
                        <a:effectLst/>
                        <a:latin typeface="Cambria"/>
                        <a:ea typeface="Cambria"/>
                        <a:cs typeface="Times New Roman"/>
                      </a:endParaRPr>
                    </a:p>
                  </a:txBody>
                  <a:tcPr marL="68580" marR="68580" marT="0" marB="0" anchor="ctr"/>
                </a:tc>
                <a:tc>
                  <a:txBody>
                    <a:bodyPr/>
                    <a:lstStyle/>
                    <a:p>
                      <a:pPr algn="ctr">
                        <a:lnSpc>
                          <a:spcPct val="115000"/>
                        </a:lnSpc>
                        <a:spcAft>
                          <a:spcPts val="0"/>
                        </a:spcAft>
                      </a:pPr>
                      <a:r>
                        <a:rPr lang="en-US" sz="1400">
                          <a:effectLst/>
                        </a:rPr>
                        <a:t>495</a:t>
                      </a:r>
                      <a:endParaRPr lang="it-IT" sz="1400">
                        <a:effectLst/>
                        <a:latin typeface="Cambria"/>
                        <a:ea typeface="Cambria"/>
                        <a:cs typeface="Times New Roman"/>
                      </a:endParaRPr>
                    </a:p>
                  </a:txBody>
                  <a:tcPr marL="68580" marR="68580" marT="0" marB="0" anchor="ctr"/>
                </a:tc>
                <a:tc>
                  <a:txBody>
                    <a:bodyPr/>
                    <a:lstStyle/>
                    <a:p>
                      <a:pPr algn="ctr">
                        <a:lnSpc>
                          <a:spcPct val="115000"/>
                        </a:lnSpc>
                        <a:spcAft>
                          <a:spcPts val="0"/>
                        </a:spcAft>
                      </a:pPr>
                      <a:r>
                        <a:rPr lang="en-US" sz="1400">
                          <a:effectLst/>
                        </a:rPr>
                        <a:t>346</a:t>
                      </a:r>
                      <a:endParaRPr lang="it-IT" sz="1400">
                        <a:effectLst/>
                        <a:latin typeface="Cambria"/>
                        <a:ea typeface="Cambria"/>
                        <a:cs typeface="Times New Roman"/>
                      </a:endParaRPr>
                    </a:p>
                  </a:txBody>
                  <a:tcPr marL="68580" marR="68580" marT="0" marB="0" anchor="ctr"/>
                </a:tc>
                <a:tc>
                  <a:txBody>
                    <a:bodyPr/>
                    <a:lstStyle/>
                    <a:p>
                      <a:pPr algn="ctr">
                        <a:lnSpc>
                          <a:spcPct val="115000"/>
                        </a:lnSpc>
                        <a:spcAft>
                          <a:spcPts val="0"/>
                        </a:spcAft>
                      </a:pPr>
                      <a:r>
                        <a:rPr lang="en-US" sz="1400" dirty="0">
                          <a:effectLst/>
                        </a:rPr>
                        <a:t>495</a:t>
                      </a:r>
                      <a:endParaRPr lang="it-IT" sz="1400" dirty="0">
                        <a:effectLst/>
                        <a:latin typeface="Cambria"/>
                        <a:ea typeface="Cambria"/>
                        <a:cs typeface="Times New Roman"/>
                      </a:endParaRPr>
                    </a:p>
                  </a:txBody>
                  <a:tcPr marL="68580" marR="68580" marT="0" marB="0" anchor="ctr"/>
                </a:tc>
                <a:extLst>
                  <a:ext uri="{0D108BD9-81ED-4DB2-BD59-A6C34878D82A}">
                    <a16:rowId xmlns:a16="http://schemas.microsoft.com/office/drawing/2014/main" val="10016"/>
                  </a:ext>
                </a:extLst>
              </a:tr>
            </a:tbl>
          </a:graphicData>
        </a:graphic>
      </p:graphicFrame>
    </p:spTree>
    <p:extLst>
      <p:ext uri="{BB962C8B-B14F-4D97-AF65-F5344CB8AC3E}">
        <p14:creationId xmlns:p14="http://schemas.microsoft.com/office/powerpoint/2010/main" val="121602258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83582"/>
            <a:ext cx="7620000" cy="926093"/>
          </a:xfrm>
        </p:spPr>
        <p:txBody>
          <a:bodyPr/>
          <a:lstStyle/>
          <a:p>
            <a:r>
              <a:rPr lang="it-IT" dirty="0" err="1"/>
              <a:t>Results</a:t>
            </a:r>
            <a:endParaRPr lang="it-IT" dirty="0"/>
          </a:p>
        </p:txBody>
      </p:sp>
      <p:sp>
        <p:nvSpPr>
          <p:cNvPr id="3" name="Segnaposto contenuto 2"/>
          <p:cNvSpPr>
            <a:spLocks noGrp="1"/>
          </p:cNvSpPr>
          <p:nvPr>
            <p:ph idx="1"/>
          </p:nvPr>
        </p:nvSpPr>
        <p:spPr>
          <a:xfrm>
            <a:off x="457200" y="1944414"/>
            <a:ext cx="8229600" cy="3258207"/>
          </a:xfrm>
        </p:spPr>
        <p:txBody>
          <a:bodyPr>
            <a:normAutofit/>
          </a:bodyPr>
          <a:lstStyle/>
          <a:p>
            <a:pPr marL="0" indent="0" algn="just">
              <a:buNone/>
            </a:pPr>
            <a:r>
              <a:rPr lang="en-AU" sz="2400" b="1" dirty="0"/>
              <a:t>Product Market Regulation:</a:t>
            </a:r>
          </a:p>
          <a:p>
            <a:pPr lvl="1" algn="just">
              <a:buFont typeface="Arial"/>
              <a:buChar char="•"/>
            </a:pPr>
            <a:r>
              <a:rPr lang="en-GB" sz="2400" dirty="0"/>
              <a:t>the PMR indicator is statistically significant only for wind and solar thermal technologies.</a:t>
            </a:r>
            <a:r>
              <a:rPr lang="it-IT" sz="2400" dirty="0"/>
              <a:t> </a:t>
            </a:r>
          </a:p>
          <a:p>
            <a:pPr lvl="1" algn="just">
              <a:buFont typeface="Arial"/>
              <a:buChar char="•"/>
            </a:pPr>
            <a:r>
              <a:rPr lang="en-GB" sz="2400" dirty="0"/>
              <a:t>among the three subcomponents of PMR, only PMR ENTRY drives the aggregate result, as it is statistically significant in the case of wind and solar thermal, </a:t>
            </a:r>
            <a:r>
              <a:rPr lang="en-GB" sz="2400" i="1" u="sng" dirty="0"/>
              <a:t>in line with Hypothesis 1</a:t>
            </a:r>
            <a:r>
              <a:rPr lang="en-GB" sz="2400" dirty="0"/>
              <a:t>.</a:t>
            </a:r>
            <a:r>
              <a:rPr lang="it-IT" sz="2400" dirty="0"/>
              <a:t> </a:t>
            </a:r>
          </a:p>
        </p:txBody>
      </p:sp>
    </p:spTree>
    <p:extLst>
      <p:ext uri="{BB962C8B-B14F-4D97-AF65-F5344CB8AC3E}">
        <p14:creationId xmlns:p14="http://schemas.microsoft.com/office/powerpoint/2010/main" val="387813549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a:t>Results</a:t>
            </a:r>
            <a:endParaRPr lang="it-IT" dirty="0"/>
          </a:p>
        </p:txBody>
      </p:sp>
      <p:sp>
        <p:nvSpPr>
          <p:cNvPr id="3" name="Segnaposto contenuto 2"/>
          <p:cNvSpPr>
            <a:spLocks noGrp="1"/>
          </p:cNvSpPr>
          <p:nvPr>
            <p:ph idx="1"/>
          </p:nvPr>
        </p:nvSpPr>
        <p:spPr>
          <a:xfrm>
            <a:off x="457200" y="1734207"/>
            <a:ext cx="8229600" cy="4391956"/>
          </a:xfrm>
        </p:spPr>
        <p:txBody>
          <a:bodyPr/>
          <a:lstStyle/>
          <a:p>
            <a:pPr marL="0" lvl="1" indent="0" algn="just">
              <a:buNone/>
            </a:pPr>
            <a:r>
              <a:rPr lang="it-IT" sz="2000" b="1" dirty="0" err="1"/>
              <a:t>Renewable</a:t>
            </a:r>
            <a:r>
              <a:rPr lang="it-IT" sz="2000" b="1" dirty="0"/>
              <a:t> Energy Policy:</a:t>
            </a:r>
          </a:p>
          <a:p>
            <a:pPr marL="722313" lvl="1" indent="-273050" algn="just">
              <a:buFont typeface="Arial"/>
              <a:buChar char="•"/>
            </a:pPr>
            <a:r>
              <a:rPr lang="en-GB" sz="2000" i="1" u="sng" dirty="0"/>
              <a:t>in line with Hypothesis 2</a:t>
            </a:r>
            <a:r>
              <a:rPr lang="en-GB" sz="2000" dirty="0"/>
              <a:t>, technology-specific policies appear to play a major role in the early phases of technological development (solar PV, marine), whereas for relatively more mature technologies, e.g., wind and solar thermal, quota systems are more effective policy tools</a:t>
            </a:r>
            <a:r>
              <a:rPr lang="it-IT" sz="2000" dirty="0"/>
              <a:t>   </a:t>
            </a:r>
          </a:p>
          <a:p>
            <a:pPr marL="722313" lvl="1" indent="-273050" algn="just">
              <a:buFont typeface="Arial"/>
              <a:buChar char="•"/>
            </a:pPr>
            <a:r>
              <a:rPr lang="en-GB" sz="2000" dirty="0"/>
              <a:t>R&amp;D is a significant determinant of innovation for several RETs, such as wind, marine, biofuel and geothermal</a:t>
            </a:r>
            <a:r>
              <a:rPr lang="it-IT" sz="2000" dirty="0"/>
              <a:t> </a:t>
            </a:r>
          </a:p>
          <a:p>
            <a:pPr marL="722313" lvl="1" indent="-273050" algn="just">
              <a:buFont typeface="Arial"/>
              <a:buChar char="•"/>
            </a:pPr>
            <a:r>
              <a:rPr lang="en-GB" sz="2000" dirty="0"/>
              <a:t>future policy expectations as </a:t>
            </a:r>
            <a:r>
              <a:rPr lang="en-GB" sz="2000" dirty="0" err="1"/>
              <a:t>proxied</a:t>
            </a:r>
            <a:r>
              <a:rPr lang="en-GB" sz="2000" dirty="0"/>
              <a:t> by the KYOTO protocol dummy exert a significant and positive effect for wind, solar PV, marine and biofuel technologies.</a:t>
            </a:r>
            <a:endParaRPr lang="it-IT" sz="2000" dirty="0"/>
          </a:p>
          <a:p>
            <a:endParaRPr lang="it-IT" dirty="0"/>
          </a:p>
        </p:txBody>
      </p:sp>
    </p:spTree>
    <p:extLst>
      <p:ext uri="{BB962C8B-B14F-4D97-AF65-F5344CB8AC3E}">
        <p14:creationId xmlns:p14="http://schemas.microsoft.com/office/powerpoint/2010/main" val="288278037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a:t>Results</a:t>
            </a:r>
            <a:endParaRPr lang="it-IT" dirty="0"/>
          </a:p>
        </p:txBody>
      </p:sp>
      <p:sp>
        <p:nvSpPr>
          <p:cNvPr id="3" name="Segnaposto contenuto 2"/>
          <p:cNvSpPr>
            <a:spLocks noGrp="1"/>
          </p:cNvSpPr>
          <p:nvPr>
            <p:ph idx="1"/>
          </p:nvPr>
        </p:nvSpPr>
        <p:spPr>
          <a:xfrm>
            <a:off x="457200" y="1742966"/>
            <a:ext cx="8229600" cy="4383197"/>
          </a:xfrm>
        </p:spPr>
        <p:txBody>
          <a:bodyPr>
            <a:normAutofit/>
          </a:bodyPr>
          <a:lstStyle/>
          <a:p>
            <a:pPr marL="0" indent="0">
              <a:buNone/>
            </a:pPr>
            <a:r>
              <a:rPr lang="en-GB" sz="2000" b="1" dirty="0"/>
              <a:t>Technological potential:</a:t>
            </a:r>
          </a:p>
          <a:p>
            <a:pPr marL="722313"/>
            <a:r>
              <a:rPr lang="en-GB" sz="2000" dirty="0"/>
              <a:t>The effect of KYOTO, </a:t>
            </a:r>
            <a:r>
              <a:rPr lang="en-GB" sz="2000" i="1" u="sng" dirty="0"/>
              <a:t>in line with H3</a:t>
            </a:r>
            <a:r>
              <a:rPr lang="en-GB" sz="2000" dirty="0"/>
              <a:t>, is stronger for technologies with an high tech potential</a:t>
            </a:r>
          </a:p>
          <a:p>
            <a:pPr marL="722313"/>
            <a:r>
              <a:rPr lang="en-GB" sz="2000" dirty="0"/>
              <a:t>The evidence is mixed for the other cases.</a:t>
            </a:r>
          </a:p>
          <a:p>
            <a:pPr marL="722313"/>
            <a:endParaRPr lang="en-GB" sz="2000" dirty="0"/>
          </a:p>
          <a:p>
            <a:pPr marL="0" indent="0">
              <a:buNone/>
            </a:pPr>
            <a:r>
              <a:rPr lang="en-GB" sz="2000" b="1" dirty="0"/>
              <a:t>Controls</a:t>
            </a:r>
          </a:p>
          <a:p>
            <a:r>
              <a:rPr lang="en-GB" sz="2000" dirty="0"/>
              <a:t>ELEC PRICE is associated with a more robust outcome, as it is positive and statistically significant in five of the eight technologies analysed</a:t>
            </a:r>
            <a:r>
              <a:rPr lang="it-IT" sz="2000" dirty="0"/>
              <a:t> </a:t>
            </a:r>
          </a:p>
          <a:p>
            <a:r>
              <a:rPr lang="en-GB" sz="2000" dirty="0"/>
              <a:t>ELEC CONS, is significant only for the two solar energy technologies</a:t>
            </a:r>
            <a:r>
              <a:rPr lang="it-IT" sz="2000" dirty="0"/>
              <a:t> </a:t>
            </a:r>
          </a:p>
          <a:p>
            <a:r>
              <a:rPr lang="en-GB" sz="2000" dirty="0"/>
              <a:t>OTHER POL, controlling for all these policy instruments for which continuous information is not available, shows an expected positive and significant effect for solar PV, marine and biofuels</a:t>
            </a:r>
            <a:r>
              <a:rPr lang="it-IT" sz="2000" dirty="0"/>
              <a:t> </a:t>
            </a:r>
            <a:endParaRPr lang="en-GB" sz="2000" b="1" dirty="0"/>
          </a:p>
          <a:p>
            <a:endParaRPr lang="en-GB" sz="2000" b="1" dirty="0"/>
          </a:p>
        </p:txBody>
      </p:sp>
    </p:spTree>
    <p:extLst>
      <p:ext uri="{BB962C8B-B14F-4D97-AF65-F5344CB8AC3E}">
        <p14:creationId xmlns:p14="http://schemas.microsoft.com/office/powerpoint/2010/main" val="67788258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a:t>Conclusions</a:t>
            </a:r>
            <a:endParaRPr lang="fr-FR" dirty="0"/>
          </a:p>
        </p:txBody>
      </p:sp>
      <p:sp>
        <p:nvSpPr>
          <p:cNvPr id="3" name="Espace réservé du contenu 2"/>
          <p:cNvSpPr>
            <a:spLocks noGrp="1"/>
          </p:cNvSpPr>
          <p:nvPr>
            <p:ph idx="1"/>
          </p:nvPr>
        </p:nvSpPr>
        <p:spPr/>
        <p:txBody>
          <a:bodyPr>
            <a:normAutofit fontScale="85000" lnSpcReduction="10000"/>
          </a:bodyPr>
          <a:lstStyle/>
          <a:p>
            <a:r>
              <a:rPr lang="en-GB" dirty="0"/>
              <a:t>the aggregate effect of market liberalisation found in the previous literature is driven by technologies with a lower development intensity and more subjected to the entry of independent producers, such as wind and solar thermal energy.</a:t>
            </a:r>
            <a:r>
              <a:rPr lang="it-IT" dirty="0"/>
              <a:t> </a:t>
            </a:r>
          </a:p>
          <a:p>
            <a:r>
              <a:rPr lang="en-GB" dirty="0"/>
              <a:t>the effect of REPs is heterogeneous across technologies and depends on their different degrees of maturity and technological potential.</a:t>
            </a:r>
          </a:p>
          <a:p>
            <a:r>
              <a:rPr lang="en-GB" dirty="0"/>
              <a:t>KYOTO amplifies the effect of PMR, FEED-IN and R&amp;D. This result confirms the complementarity between policy framework and the institutional context</a:t>
            </a:r>
            <a:endParaRPr lang="en-GB" dirty="0">
              <a:solidFill>
                <a:srgbClr val="FF0000"/>
              </a:solidFill>
            </a:endParaRPr>
          </a:p>
          <a:p>
            <a:endParaRPr lang="fr-FR" dirty="0">
              <a:solidFill>
                <a:srgbClr val="FF0000"/>
              </a:solidFill>
            </a:endParaRPr>
          </a:p>
        </p:txBody>
      </p:sp>
    </p:spTree>
    <p:extLst>
      <p:ext uri="{BB962C8B-B14F-4D97-AF65-F5344CB8AC3E}">
        <p14:creationId xmlns:p14="http://schemas.microsoft.com/office/powerpoint/2010/main" val="153819138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3" name="CasellaDiTesto 2"/>
          <p:cNvSpPr txBox="1"/>
          <p:nvPr/>
        </p:nvSpPr>
        <p:spPr>
          <a:xfrm>
            <a:off x="275308" y="5284605"/>
            <a:ext cx="8685523" cy="766364"/>
          </a:xfrm>
          <a:prstGeom prst="rect">
            <a:avLst/>
          </a:prstGeom>
          <a:noFill/>
        </p:spPr>
        <p:txBody>
          <a:bodyPr wrap="square" rtlCol="0">
            <a:spAutoFit/>
          </a:bodyPr>
          <a:lstStyle/>
          <a:p>
            <a:pPr algn="ctr">
              <a:lnSpc>
                <a:spcPct val="80000"/>
              </a:lnSpc>
            </a:pPr>
            <a:r>
              <a:rPr lang="it-IT" b="1" dirty="0"/>
              <a:t>SEEDS</a:t>
            </a:r>
            <a:r>
              <a:rPr lang="it-IT" dirty="0"/>
              <a:t> </a:t>
            </a:r>
            <a:r>
              <a:rPr lang="it-IT" dirty="0" err="1"/>
              <a:t>is</a:t>
            </a:r>
            <a:r>
              <a:rPr lang="it-IT" dirty="0"/>
              <a:t> an </a:t>
            </a:r>
            <a:r>
              <a:rPr lang="it-IT" b="1" dirty="0" err="1"/>
              <a:t>interuniversity</a:t>
            </a:r>
            <a:r>
              <a:rPr lang="it-IT" b="1" dirty="0"/>
              <a:t> </a:t>
            </a:r>
            <a:r>
              <a:rPr lang="it-IT" b="1" dirty="0" err="1"/>
              <a:t>research</a:t>
            </a:r>
            <a:r>
              <a:rPr lang="it-IT" b="1" dirty="0"/>
              <a:t> centre.</a:t>
            </a:r>
            <a:r>
              <a:rPr lang="it-IT" dirty="0"/>
              <a:t> </a:t>
            </a:r>
            <a:r>
              <a:rPr lang="it-IT" dirty="0" err="1"/>
              <a:t>It</a:t>
            </a:r>
            <a:r>
              <a:rPr lang="it-IT" dirty="0"/>
              <a:t> </a:t>
            </a:r>
            <a:r>
              <a:rPr lang="it-IT" dirty="0" err="1"/>
              <a:t>develops</a:t>
            </a:r>
            <a:r>
              <a:rPr lang="it-IT" dirty="0"/>
              <a:t> </a:t>
            </a:r>
            <a:r>
              <a:rPr lang="it-IT" dirty="0" err="1"/>
              <a:t>research</a:t>
            </a:r>
            <a:r>
              <a:rPr lang="it-IT" dirty="0"/>
              <a:t> in the </a:t>
            </a:r>
            <a:r>
              <a:rPr lang="it-IT" dirty="0" err="1"/>
              <a:t>fields</a:t>
            </a:r>
            <a:r>
              <a:rPr lang="it-IT" dirty="0"/>
              <a:t> of </a:t>
            </a:r>
            <a:r>
              <a:rPr lang="it-IT" b="1" dirty="0" err="1"/>
              <a:t>ecological</a:t>
            </a:r>
            <a:r>
              <a:rPr lang="it-IT" dirty="0"/>
              <a:t> and </a:t>
            </a:r>
            <a:r>
              <a:rPr lang="it-IT" b="1" dirty="0" err="1"/>
              <a:t>environmental</a:t>
            </a:r>
            <a:r>
              <a:rPr lang="it-IT" b="1" dirty="0"/>
              <a:t> </a:t>
            </a:r>
            <a:r>
              <a:rPr lang="it-IT" b="1" dirty="0" err="1"/>
              <a:t>economics</a:t>
            </a:r>
            <a:r>
              <a:rPr lang="it-IT" dirty="0"/>
              <a:t>, with a special focus on the </a:t>
            </a:r>
            <a:r>
              <a:rPr lang="it-IT" dirty="0" err="1"/>
              <a:t>role</a:t>
            </a:r>
            <a:r>
              <a:rPr lang="it-IT" dirty="0"/>
              <a:t> of </a:t>
            </a:r>
            <a:r>
              <a:rPr lang="it-IT" b="1" dirty="0"/>
              <a:t>policy</a:t>
            </a:r>
            <a:r>
              <a:rPr lang="it-IT" dirty="0"/>
              <a:t> and </a:t>
            </a:r>
            <a:r>
              <a:rPr lang="it-IT" b="1" dirty="0" err="1"/>
              <a:t>innovation</a:t>
            </a:r>
            <a:endParaRPr lang="it-IT" dirty="0">
              <a:solidFill>
                <a:srgbClr val="F79646"/>
              </a:solidFill>
            </a:endParaRPr>
          </a:p>
          <a:p>
            <a:pPr algn="ctr">
              <a:lnSpc>
                <a:spcPct val="80000"/>
              </a:lnSpc>
            </a:pPr>
            <a:r>
              <a:rPr lang="it-IT" dirty="0">
                <a:solidFill>
                  <a:srgbClr val="F79646"/>
                </a:solidFill>
              </a:rPr>
              <a:t>http://</a:t>
            </a:r>
            <a:r>
              <a:rPr lang="it-IT" dirty="0" err="1">
                <a:solidFill>
                  <a:srgbClr val="F79646"/>
                </a:solidFill>
              </a:rPr>
              <a:t>www.sustainability-seeds.org</a:t>
            </a:r>
            <a:endParaRPr lang="it-IT" dirty="0">
              <a:solidFill>
                <a:srgbClr val="F79646"/>
              </a:solidFill>
            </a:endParaRPr>
          </a:p>
        </p:txBody>
      </p:sp>
    </p:spTree>
    <p:extLst>
      <p:ext uri="{BB962C8B-B14F-4D97-AF65-F5344CB8AC3E}">
        <p14:creationId xmlns:p14="http://schemas.microsoft.com/office/powerpoint/2010/main" val="36757317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a:t>Market </a:t>
            </a:r>
            <a:r>
              <a:rPr lang="it-IT" dirty="0" err="1"/>
              <a:t>Structure</a:t>
            </a:r>
            <a:r>
              <a:rPr lang="it-IT" dirty="0"/>
              <a:t> – </a:t>
            </a:r>
            <a:br>
              <a:rPr lang="it-IT" dirty="0"/>
            </a:br>
            <a:r>
              <a:rPr lang="it-IT" dirty="0"/>
              <a:t>Escape </a:t>
            </a:r>
            <a:r>
              <a:rPr lang="it-IT" dirty="0" err="1"/>
              <a:t>competition</a:t>
            </a:r>
            <a:endParaRPr lang="it-IT" dirty="0"/>
          </a:p>
        </p:txBody>
      </p:sp>
      <p:sp>
        <p:nvSpPr>
          <p:cNvPr id="3" name="Segnaposto contenuto 2"/>
          <p:cNvSpPr>
            <a:spLocks noGrp="1"/>
          </p:cNvSpPr>
          <p:nvPr>
            <p:ph idx="1"/>
          </p:nvPr>
        </p:nvSpPr>
        <p:spPr>
          <a:xfrm>
            <a:off x="457200" y="1815920"/>
            <a:ext cx="7620000" cy="4584879"/>
          </a:xfrm>
        </p:spPr>
        <p:txBody>
          <a:bodyPr>
            <a:noAutofit/>
          </a:bodyPr>
          <a:lstStyle/>
          <a:p>
            <a:pPr marL="114300" indent="0" algn="just">
              <a:buNone/>
            </a:pPr>
            <a:r>
              <a:rPr lang="en-US" sz="2600" dirty="0" err="1"/>
              <a:t>Aghion</a:t>
            </a:r>
            <a:r>
              <a:rPr lang="en-US" sz="2600" dirty="0"/>
              <a:t> et al. (2001, 2005) developed models where an </a:t>
            </a:r>
            <a:r>
              <a:rPr lang="en-US" sz="2600" b="1" dirty="0"/>
              <a:t>escaping competition </a:t>
            </a:r>
            <a:r>
              <a:rPr lang="en-US" sz="2600" dirty="0"/>
              <a:t>effect counterbalances the standard </a:t>
            </a:r>
            <a:r>
              <a:rPr lang="en-US" sz="2600" dirty="0" err="1"/>
              <a:t>appropriability</a:t>
            </a:r>
            <a:r>
              <a:rPr lang="en-US" sz="2600" dirty="0"/>
              <a:t> effect. </a:t>
            </a:r>
            <a:r>
              <a:rPr lang="en-US" sz="2600" b="1" dirty="0"/>
              <a:t>In order to retain their market shares, incumbents are induced to invest more in R&amp;D if the competitive pressure of new entrants is higher and they are close enough to the existing technological frontier. </a:t>
            </a:r>
            <a:r>
              <a:rPr lang="en-US" sz="2600" dirty="0"/>
              <a:t>On the other hand, higher pressure of new entrants discourages R&amp;D investments of incumbents far from the frontier, whose competences are too distant from the ones needed to imitate leading-edge technologies. </a:t>
            </a:r>
            <a:endParaRPr lang="it-IT" sz="2600" dirty="0"/>
          </a:p>
        </p:txBody>
      </p:sp>
    </p:spTree>
    <p:extLst>
      <p:ext uri="{BB962C8B-B14F-4D97-AF65-F5344CB8AC3E}">
        <p14:creationId xmlns:p14="http://schemas.microsoft.com/office/powerpoint/2010/main" val="2918074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613042" y="274638"/>
            <a:ext cx="7073757" cy="1143000"/>
          </a:xfrm>
        </p:spPr>
        <p:txBody>
          <a:bodyPr>
            <a:normAutofit fontScale="90000"/>
          </a:bodyPr>
          <a:lstStyle/>
          <a:p>
            <a:r>
              <a:rPr lang="it-IT" dirty="0" err="1"/>
              <a:t>Upstream</a:t>
            </a:r>
            <a:r>
              <a:rPr lang="it-IT" dirty="0"/>
              <a:t> – Downstream </a:t>
            </a:r>
            <a:br>
              <a:rPr lang="it-IT" dirty="0"/>
            </a:br>
            <a:r>
              <a:rPr lang="it-IT" dirty="0"/>
              <a:t>(</a:t>
            </a:r>
            <a:r>
              <a:rPr lang="it-IT" dirty="0" err="1"/>
              <a:t>As</a:t>
            </a:r>
            <a:r>
              <a:rPr lang="it-IT" dirty="0"/>
              <a:t> in the </a:t>
            </a:r>
            <a:r>
              <a:rPr lang="it-IT" dirty="0" err="1"/>
              <a:t>energy</a:t>
            </a:r>
            <a:r>
              <a:rPr lang="it-IT" dirty="0"/>
              <a:t> Market)</a:t>
            </a:r>
          </a:p>
        </p:txBody>
      </p:sp>
      <p:sp>
        <p:nvSpPr>
          <p:cNvPr id="3" name="Segnaposto contenuto 2"/>
          <p:cNvSpPr>
            <a:spLocks noGrp="1"/>
          </p:cNvSpPr>
          <p:nvPr>
            <p:ph idx="1"/>
          </p:nvPr>
        </p:nvSpPr>
        <p:spPr/>
        <p:txBody>
          <a:bodyPr/>
          <a:lstStyle/>
          <a:p>
            <a:r>
              <a:rPr lang="it-IT" dirty="0"/>
              <a:t>In </a:t>
            </a:r>
            <a:r>
              <a:rPr lang="it-IT" dirty="0" err="1"/>
              <a:t>our</a:t>
            </a:r>
            <a:r>
              <a:rPr lang="it-IT" dirty="0"/>
              <a:t> setup </a:t>
            </a:r>
            <a:r>
              <a:rPr lang="it-IT" dirty="0" err="1"/>
              <a:t>there</a:t>
            </a:r>
            <a:r>
              <a:rPr lang="it-IT" dirty="0"/>
              <a:t> </a:t>
            </a:r>
            <a:r>
              <a:rPr lang="it-IT" dirty="0" err="1"/>
              <a:t>is</a:t>
            </a:r>
            <a:r>
              <a:rPr lang="it-IT" dirty="0"/>
              <a:t> a </a:t>
            </a:r>
            <a:r>
              <a:rPr lang="it-IT" dirty="0" err="1"/>
              <a:t>vertical</a:t>
            </a:r>
            <a:r>
              <a:rPr lang="it-IT" dirty="0"/>
              <a:t> </a:t>
            </a:r>
            <a:r>
              <a:rPr lang="it-IT" dirty="0" err="1"/>
              <a:t>organization</a:t>
            </a:r>
            <a:r>
              <a:rPr lang="it-IT" dirty="0"/>
              <a:t> </a:t>
            </a:r>
            <a:r>
              <a:rPr lang="it-IT" dirty="0" err="1"/>
              <a:t>structure</a:t>
            </a:r>
            <a:r>
              <a:rPr lang="it-IT" dirty="0"/>
              <a:t> </a:t>
            </a:r>
            <a:r>
              <a:rPr lang="it-IT" dirty="0" err="1"/>
              <a:t>where</a:t>
            </a:r>
            <a:r>
              <a:rPr lang="it-IT" dirty="0"/>
              <a:t> </a:t>
            </a:r>
            <a:r>
              <a:rPr lang="it-IT" dirty="0" err="1"/>
              <a:t>innovation</a:t>
            </a:r>
            <a:r>
              <a:rPr lang="it-IT" dirty="0"/>
              <a:t> </a:t>
            </a:r>
            <a:r>
              <a:rPr lang="it-IT" dirty="0" err="1"/>
              <a:t>is</a:t>
            </a:r>
            <a:r>
              <a:rPr lang="it-IT" dirty="0"/>
              <a:t> </a:t>
            </a:r>
            <a:r>
              <a:rPr lang="it-IT" dirty="0" err="1"/>
              <a:t>done</a:t>
            </a:r>
            <a:r>
              <a:rPr lang="it-IT" dirty="0"/>
              <a:t> by </a:t>
            </a:r>
            <a:r>
              <a:rPr lang="it-IT" dirty="0" err="1"/>
              <a:t>upstream</a:t>
            </a:r>
            <a:r>
              <a:rPr lang="it-IT" dirty="0"/>
              <a:t> </a:t>
            </a:r>
            <a:r>
              <a:rPr lang="it-IT" dirty="0" err="1"/>
              <a:t>equipment</a:t>
            </a:r>
            <a:r>
              <a:rPr lang="it-IT" dirty="0"/>
              <a:t> </a:t>
            </a:r>
            <a:r>
              <a:rPr lang="it-IT" dirty="0" err="1"/>
              <a:t>manufacturers</a:t>
            </a:r>
            <a:r>
              <a:rPr lang="it-IT" dirty="0"/>
              <a:t> and </a:t>
            </a:r>
            <a:r>
              <a:rPr lang="it-IT" dirty="0" err="1"/>
              <a:t>bought</a:t>
            </a:r>
            <a:r>
              <a:rPr lang="it-IT" dirty="0"/>
              <a:t> by downstream utilities.</a:t>
            </a:r>
          </a:p>
          <a:p>
            <a:r>
              <a:rPr lang="it-IT" dirty="0"/>
              <a:t>The </a:t>
            </a:r>
            <a:r>
              <a:rPr lang="it-IT" dirty="0" err="1"/>
              <a:t>innovations</a:t>
            </a:r>
            <a:r>
              <a:rPr lang="it-IT" dirty="0"/>
              <a:t> </a:t>
            </a:r>
            <a:r>
              <a:rPr lang="it-IT" dirty="0" err="1"/>
              <a:t>were</a:t>
            </a:r>
            <a:r>
              <a:rPr lang="it-IT" dirty="0"/>
              <a:t> </a:t>
            </a:r>
            <a:r>
              <a:rPr lang="it-IT" dirty="0" err="1"/>
              <a:t>bought</a:t>
            </a:r>
            <a:r>
              <a:rPr lang="it-IT" dirty="0"/>
              <a:t> </a:t>
            </a:r>
            <a:r>
              <a:rPr lang="it-IT" dirty="0" err="1"/>
              <a:t>at</a:t>
            </a:r>
            <a:r>
              <a:rPr lang="it-IT" dirty="0"/>
              <a:t> an </a:t>
            </a:r>
            <a:r>
              <a:rPr lang="it-IT" dirty="0" err="1"/>
              <a:t>agreed</a:t>
            </a:r>
            <a:r>
              <a:rPr lang="it-IT" dirty="0"/>
              <a:t>-on </a:t>
            </a:r>
            <a:r>
              <a:rPr lang="it-IT" dirty="0" err="1"/>
              <a:t>price</a:t>
            </a:r>
            <a:r>
              <a:rPr lang="it-IT" dirty="0"/>
              <a:t> </a:t>
            </a:r>
            <a:r>
              <a:rPr lang="it-IT" dirty="0" err="1"/>
              <a:t>that</a:t>
            </a:r>
            <a:r>
              <a:rPr lang="it-IT" dirty="0"/>
              <a:t> </a:t>
            </a:r>
            <a:r>
              <a:rPr lang="it-IT" dirty="0" err="1"/>
              <a:t>was</a:t>
            </a:r>
            <a:r>
              <a:rPr lang="it-IT" dirty="0"/>
              <a:t> </a:t>
            </a:r>
            <a:r>
              <a:rPr lang="it-IT" dirty="0" err="1"/>
              <a:t>determined</a:t>
            </a:r>
            <a:r>
              <a:rPr lang="it-IT" dirty="0"/>
              <a:t> by the </a:t>
            </a:r>
            <a:r>
              <a:rPr lang="it-IT" dirty="0" err="1"/>
              <a:t>profits</a:t>
            </a:r>
            <a:r>
              <a:rPr lang="it-IT" dirty="0"/>
              <a:t> </a:t>
            </a:r>
            <a:r>
              <a:rPr lang="it-IT" dirty="0" err="1"/>
              <a:t>generated</a:t>
            </a:r>
            <a:r>
              <a:rPr lang="it-IT" dirty="0"/>
              <a:t> from the </a:t>
            </a:r>
            <a:r>
              <a:rPr lang="it-IT" dirty="0" err="1"/>
              <a:t>final</a:t>
            </a:r>
            <a:r>
              <a:rPr lang="it-IT" dirty="0"/>
              <a:t> </a:t>
            </a:r>
            <a:r>
              <a:rPr lang="it-IT" dirty="0" err="1"/>
              <a:t>product</a:t>
            </a:r>
            <a:r>
              <a:rPr lang="it-IT" dirty="0"/>
              <a:t>.</a:t>
            </a:r>
          </a:p>
        </p:txBody>
      </p:sp>
    </p:spTree>
    <p:extLst>
      <p:ext uri="{BB962C8B-B14F-4D97-AF65-F5344CB8AC3E}">
        <p14:creationId xmlns:p14="http://schemas.microsoft.com/office/powerpoint/2010/main" val="6780661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986318" y="274638"/>
            <a:ext cx="7700481" cy="1143000"/>
          </a:xfrm>
        </p:spPr>
        <p:txBody>
          <a:bodyPr>
            <a:normAutofit fontScale="90000"/>
          </a:bodyPr>
          <a:lstStyle/>
          <a:p>
            <a:r>
              <a:rPr lang="it-IT" dirty="0" err="1"/>
              <a:t>What</a:t>
            </a:r>
            <a:r>
              <a:rPr lang="it-IT" dirty="0"/>
              <a:t> </a:t>
            </a:r>
            <a:r>
              <a:rPr lang="it-IT" dirty="0" err="1"/>
              <a:t>Happend</a:t>
            </a:r>
            <a:r>
              <a:rPr lang="it-IT" dirty="0"/>
              <a:t> </a:t>
            </a:r>
            <a:r>
              <a:rPr lang="it-IT" dirty="0" err="1"/>
              <a:t>if</a:t>
            </a:r>
            <a:r>
              <a:rPr lang="it-IT" dirty="0"/>
              <a:t> </a:t>
            </a:r>
            <a:r>
              <a:rPr lang="it-IT" dirty="0" err="1"/>
              <a:t>we</a:t>
            </a:r>
            <a:r>
              <a:rPr lang="it-IT" dirty="0"/>
              <a:t> </a:t>
            </a:r>
            <a:r>
              <a:rPr lang="it-IT" dirty="0" err="1"/>
              <a:t>increase</a:t>
            </a:r>
            <a:r>
              <a:rPr lang="it-IT" dirty="0"/>
              <a:t> </a:t>
            </a:r>
            <a:r>
              <a:rPr lang="it-IT" dirty="0" err="1"/>
              <a:t>competition</a:t>
            </a:r>
            <a:endParaRPr lang="it-IT" dirty="0"/>
          </a:p>
        </p:txBody>
      </p:sp>
      <p:sp>
        <p:nvSpPr>
          <p:cNvPr id="3" name="Segnaposto contenuto 2"/>
          <p:cNvSpPr>
            <a:spLocks noGrp="1"/>
          </p:cNvSpPr>
          <p:nvPr>
            <p:ph idx="1"/>
          </p:nvPr>
        </p:nvSpPr>
        <p:spPr>
          <a:xfrm>
            <a:off x="457199" y="1744038"/>
            <a:ext cx="8229600" cy="4525963"/>
          </a:xfrm>
        </p:spPr>
        <p:txBody>
          <a:bodyPr>
            <a:normAutofit fontScale="92500" lnSpcReduction="10000"/>
          </a:bodyPr>
          <a:lstStyle/>
          <a:p>
            <a:r>
              <a:rPr lang="it-IT" dirty="0"/>
              <a:t>On the </a:t>
            </a:r>
            <a:r>
              <a:rPr lang="it-IT" dirty="0" err="1"/>
              <a:t>one</a:t>
            </a:r>
            <a:r>
              <a:rPr lang="it-IT" dirty="0"/>
              <a:t> </a:t>
            </a:r>
            <a:r>
              <a:rPr lang="it-IT" dirty="0" err="1"/>
              <a:t>hand</a:t>
            </a:r>
            <a:r>
              <a:rPr lang="it-IT" dirty="0"/>
              <a:t>, </a:t>
            </a:r>
            <a:r>
              <a:rPr lang="it-IT" b="1" dirty="0"/>
              <a:t>the </a:t>
            </a:r>
            <a:r>
              <a:rPr lang="it-IT" b="1" dirty="0" err="1"/>
              <a:t>profitability</a:t>
            </a:r>
            <a:r>
              <a:rPr lang="it-IT" b="1" dirty="0"/>
              <a:t> of the </a:t>
            </a:r>
            <a:r>
              <a:rPr lang="it-IT" b="1" dirty="0" err="1"/>
              <a:t>incumbent</a:t>
            </a:r>
            <a:r>
              <a:rPr lang="it-IT" b="1" dirty="0"/>
              <a:t> utilities </a:t>
            </a:r>
            <a:r>
              <a:rPr lang="it-IT" b="1" dirty="0" err="1"/>
              <a:t>declined</a:t>
            </a:r>
            <a:r>
              <a:rPr lang="it-IT" b="1" dirty="0"/>
              <a:t> due to </a:t>
            </a:r>
            <a:r>
              <a:rPr lang="it-IT" b="1" dirty="0" err="1"/>
              <a:t>increased</a:t>
            </a:r>
            <a:r>
              <a:rPr lang="it-IT" b="1" dirty="0"/>
              <a:t> </a:t>
            </a:r>
            <a:r>
              <a:rPr lang="it-IT" b="1" dirty="0" err="1"/>
              <a:t>competition</a:t>
            </a:r>
            <a:r>
              <a:rPr lang="it-IT" b="1" dirty="0"/>
              <a:t> with </a:t>
            </a:r>
            <a:r>
              <a:rPr lang="it-IT" b="1" dirty="0" err="1"/>
              <a:t>nonutility</a:t>
            </a:r>
            <a:r>
              <a:rPr lang="it-IT" b="1" dirty="0"/>
              <a:t> </a:t>
            </a:r>
            <a:r>
              <a:rPr lang="it-IT" b="1" dirty="0" err="1"/>
              <a:t>generators</a:t>
            </a:r>
            <a:r>
              <a:rPr lang="it-IT" b="1" dirty="0"/>
              <a:t> </a:t>
            </a:r>
            <a:r>
              <a:rPr lang="it-IT" dirty="0"/>
              <a:t>(</a:t>
            </a:r>
            <a:r>
              <a:rPr lang="it-IT" dirty="0" err="1"/>
              <a:t>often</a:t>
            </a:r>
            <a:r>
              <a:rPr lang="it-IT" dirty="0"/>
              <a:t> </a:t>
            </a:r>
            <a:r>
              <a:rPr lang="it-IT" dirty="0" err="1"/>
              <a:t>called</a:t>
            </a:r>
            <a:r>
              <a:rPr lang="it-IT" dirty="0"/>
              <a:t> the </a:t>
            </a:r>
            <a:r>
              <a:rPr lang="it-IT" dirty="0" err="1"/>
              <a:t>independent</a:t>
            </a:r>
            <a:r>
              <a:rPr lang="it-IT" dirty="0"/>
              <a:t> </a:t>
            </a:r>
            <a:r>
              <a:rPr lang="it-IT" dirty="0" err="1"/>
              <a:t>power</a:t>
            </a:r>
            <a:r>
              <a:rPr lang="it-IT" dirty="0"/>
              <a:t> </a:t>
            </a:r>
            <a:r>
              <a:rPr lang="it-IT" dirty="0" err="1"/>
              <a:t>producers</a:t>
            </a:r>
            <a:r>
              <a:rPr lang="it-IT" dirty="0"/>
              <a:t>, </a:t>
            </a:r>
            <a:r>
              <a:rPr lang="it-IT" dirty="0" err="1"/>
              <a:t>IPPs</a:t>
            </a:r>
            <a:r>
              <a:rPr lang="it-IT" dirty="0"/>
              <a:t>). </a:t>
            </a:r>
            <a:r>
              <a:rPr lang="it-IT" b="1" dirty="0" err="1"/>
              <a:t>This</a:t>
            </a:r>
            <a:r>
              <a:rPr lang="it-IT" b="1" dirty="0"/>
              <a:t> </a:t>
            </a:r>
            <a:r>
              <a:rPr lang="it-IT" b="1" dirty="0" err="1"/>
              <a:t>affected</a:t>
            </a:r>
            <a:r>
              <a:rPr lang="it-IT" b="1" dirty="0"/>
              <a:t> the </a:t>
            </a:r>
            <a:r>
              <a:rPr lang="it-IT" b="1" dirty="0" err="1"/>
              <a:t>innovation</a:t>
            </a:r>
            <a:r>
              <a:rPr lang="it-IT" b="1" dirty="0"/>
              <a:t> incentive and </a:t>
            </a:r>
            <a:r>
              <a:rPr lang="it-IT" b="1" dirty="0" err="1"/>
              <a:t>competition</a:t>
            </a:r>
            <a:r>
              <a:rPr lang="it-IT" b="1" dirty="0"/>
              <a:t> in the </a:t>
            </a:r>
            <a:r>
              <a:rPr lang="it-IT" b="1" dirty="0" err="1"/>
              <a:t>upstream</a:t>
            </a:r>
            <a:r>
              <a:rPr lang="it-IT" b="1" dirty="0"/>
              <a:t> EEM </a:t>
            </a:r>
            <a:r>
              <a:rPr lang="it-IT" b="1" dirty="0" err="1"/>
              <a:t>sector</a:t>
            </a:r>
            <a:r>
              <a:rPr lang="it-IT" dirty="0"/>
              <a:t>. </a:t>
            </a:r>
          </a:p>
          <a:p>
            <a:r>
              <a:rPr lang="it-IT" dirty="0"/>
              <a:t>On the </a:t>
            </a:r>
            <a:r>
              <a:rPr lang="it-IT" dirty="0" err="1"/>
              <a:t>other</a:t>
            </a:r>
            <a:r>
              <a:rPr lang="it-IT" dirty="0"/>
              <a:t> </a:t>
            </a:r>
            <a:r>
              <a:rPr lang="it-IT" dirty="0" err="1"/>
              <a:t>hand</a:t>
            </a:r>
            <a:r>
              <a:rPr lang="it-IT" dirty="0"/>
              <a:t>, </a:t>
            </a:r>
            <a:r>
              <a:rPr lang="it-IT" b="1" dirty="0"/>
              <a:t>the entry of </a:t>
            </a:r>
            <a:r>
              <a:rPr lang="it-IT" b="1" dirty="0" err="1"/>
              <a:t>these</a:t>
            </a:r>
            <a:r>
              <a:rPr lang="it-IT" b="1" dirty="0"/>
              <a:t> </a:t>
            </a:r>
            <a:r>
              <a:rPr lang="it-IT" b="1" dirty="0" err="1"/>
              <a:t>IPPs</a:t>
            </a:r>
            <a:r>
              <a:rPr lang="it-IT" b="1" dirty="0"/>
              <a:t> in the downstream generation market </a:t>
            </a:r>
            <a:r>
              <a:rPr lang="it-IT" b="1" dirty="0" err="1"/>
              <a:t>created</a:t>
            </a:r>
            <a:r>
              <a:rPr lang="it-IT" b="1" dirty="0"/>
              <a:t> new </a:t>
            </a:r>
            <a:r>
              <a:rPr lang="it-IT" b="1" dirty="0" err="1"/>
              <a:t>customers</a:t>
            </a:r>
            <a:r>
              <a:rPr lang="it-IT" b="1" dirty="0"/>
              <a:t> for the </a:t>
            </a:r>
            <a:r>
              <a:rPr lang="it-IT" b="1" dirty="0" err="1"/>
              <a:t>innovation</a:t>
            </a:r>
            <a:r>
              <a:rPr lang="it-IT" b="1" dirty="0"/>
              <a:t> </a:t>
            </a:r>
            <a:r>
              <a:rPr lang="it-IT" b="1" dirty="0" err="1"/>
              <a:t>product</a:t>
            </a:r>
            <a:r>
              <a:rPr lang="it-IT" b="1" dirty="0"/>
              <a:t> </a:t>
            </a:r>
            <a:r>
              <a:rPr lang="it-IT" b="1" dirty="0" err="1"/>
              <a:t>being</a:t>
            </a:r>
            <a:r>
              <a:rPr lang="it-IT" b="1" dirty="0"/>
              <a:t> </a:t>
            </a:r>
            <a:r>
              <a:rPr lang="it-IT" b="1" dirty="0" err="1"/>
              <a:t>sold</a:t>
            </a:r>
            <a:r>
              <a:rPr lang="it-IT" b="1" dirty="0"/>
              <a:t> by </a:t>
            </a:r>
            <a:r>
              <a:rPr lang="it-IT" b="1" dirty="0" err="1"/>
              <a:t>upstream</a:t>
            </a:r>
            <a:r>
              <a:rPr lang="it-IT" b="1" dirty="0"/>
              <a:t> </a:t>
            </a:r>
            <a:r>
              <a:rPr lang="it-IT" b="1" dirty="0" err="1"/>
              <a:t>EEMs</a:t>
            </a:r>
            <a:r>
              <a:rPr lang="it-IT" dirty="0"/>
              <a:t>.</a:t>
            </a:r>
          </a:p>
        </p:txBody>
      </p:sp>
    </p:spTree>
    <p:extLst>
      <p:ext uri="{BB962C8B-B14F-4D97-AF65-F5344CB8AC3E}">
        <p14:creationId xmlns:p14="http://schemas.microsoft.com/office/powerpoint/2010/main" val="11068702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First </a:t>
            </a:r>
            <a:r>
              <a:rPr lang="it-IT" dirty="0" err="1"/>
              <a:t>effect</a:t>
            </a:r>
            <a:endParaRPr lang="it-IT" dirty="0"/>
          </a:p>
        </p:txBody>
      </p:sp>
      <p:sp>
        <p:nvSpPr>
          <p:cNvPr id="3" name="Segnaposto contenuto 2"/>
          <p:cNvSpPr>
            <a:spLocks noGrp="1"/>
          </p:cNvSpPr>
          <p:nvPr>
            <p:ph idx="1"/>
          </p:nvPr>
        </p:nvSpPr>
        <p:spPr>
          <a:xfrm>
            <a:off x="457200" y="1600200"/>
            <a:ext cx="8229600" cy="4728681"/>
          </a:xfrm>
        </p:spPr>
        <p:txBody>
          <a:bodyPr>
            <a:normAutofit fontScale="92500" lnSpcReduction="10000"/>
          </a:bodyPr>
          <a:lstStyle/>
          <a:p>
            <a:r>
              <a:rPr lang="it-IT" dirty="0"/>
              <a:t>in the </a:t>
            </a:r>
            <a:r>
              <a:rPr lang="it-IT" dirty="0" err="1"/>
              <a:t>presence</a:t>
            </a:r>
            <a:r>
              <a:rPr lang="it-IT" dirty="0"/>
              <a:t> of competitors (</a:t>
            </a:r>
            <a:r>
              <a:rPr lang="it-IT" dirty="0" err="1"/>
              <a:t>IPPs</a:t>
            </a:r>
            <a:r>
              <a:rPr lang="it-IT" dirty="0"/>
              <a:t>) in the down-</a:t>
            </a:r>
            <a:r>
              <a:rPr lang="it-IT" dirty="0" err="1"/>
              <a:t>stream</a:t>
            </a:r>
            <a:r>
              <a:rPr lang="it-IT" dirty="0"/>
              <a:t> </a:t>
            </a:r>
            <a:r>
              <a:rPr lang="it-IT" dirty="0" err="1"/>
              <a:t>sector</a:t>
            </a:r>
            <a:r>
              <a:rPr lang="it-IT" dirty="0"/>
              <a:t>, the </a:t>
            </a:r>
            <a:r>
              <a:rPr lang="it-IT" dirty="0" err="1"/>
              <a:t>pricing</a:t>
            </a:r>
            <a:r>
              <a:rPr lang="it-IT" dirty="0"/>
              <a:t> of the </a:t>
            </a:r>
            <a:r>
              <a:rPr lang="it-IT" dirty="0" err="1"/>
              <a:t>final</a:t>
            </a:r>
            <a:r>
              <a:rPr lang="it-IT" dirty="0"/>
              <a:t> </a:t>
            </a:r>
            <a:r>
              <a:rPr lang="it-IT" dirty="0" err="1"/>
              <a:t>goods</a:t>
            </a:r>
            <a:r>
              <a:rPr lang="it-IT" dirty="0"/>
              <a:t> (</a:t>
            </a:r>
            <a:r>
              <a:rPr lang="it-IT" dirty="0" err="1"/>
              <a:t>electricity</a:t>
            </a:r>
            <a:r>
              <a:rPr lang="it-IT" dirty="0"/>
              <a:t> </a:t>
            </a:r>
            <a:r>
              <a:rPr lang="it-IT" dirty="0" err="1"/>
              <a:t>price</a:t>
            </a:r>
            <a:r>
              <a:rPr lang="it-IT" dirty="0"/>
              <a:t> per </a:t>
            </a:r>
            <a:r>
              <a:rPr lang="it-IT" dirty="0" err="1"/>
              <a:t>megawatthour</a:t>
            </a:r>
            <a:r>
              <a:rPr lang="it-IT" dirty="0"/>
              <a:t>) to consumers </a:t>
            </a:r>
            <a:r>
              <a:rPr lang="it-IT" dirty="0" err="1"/>
              <a:t>would</a:t>
            </a:r>
            <a:r>
              <a:rPr lang="it-IT" dirty="0"/>
              <a:t> </a:t>
            </a:r>
            <a:r>
              <a:rPr lang="it-IT" dirty="0" err="1"/>
              <a:t>potentially</a:t>
            </a:r>
            <a:r>
              <a:rPr lang="it-IT" dirty="0"/>
              <a:t> </a:t>
            </a:r>
            <a:r>
              <a:rPr lang="it-IT" dirty="0" err="1"/>
              <a:t>change</a:t>
            </a:r>
            <a:r>
              <a:rPr lang="it-IT" dirty="0"/>
              <a:t> by </a:t>
            </a:r>
            <a:r>
              <a:rPr lang="it-IT" dirty="0" err="1"/>
              <a:t>becoming</a:t>
            </a:r>
            <a:r>
              <a:rPr lang="it-IT" dirty="0"/>
              <a:t> more competitive </a:t>
            </a:r>
            <a:r>
              <a:rPr lang="it-IT" dirty="0" err="1"/>
              <a:t>compared</a:t>
            </a:r>
            <a:r>
              <a:rPr lang="it-IT" dirty="0"/>
              <a:t> to the high </a:t>
            </a:r>
            <a:r>
              <a:rPr lang="it-IT" dirty="0" err="1"/>
              <a:t>regulated</a:t>
            </a:r>
            <a:r>
              <a:rPr lang="it-IT" dirty="0"/>
              <a:t> </a:t>
            </a:r>
            <a:r>
              <a:rPr lang="it-IT" dirty="0" err="1"/>
              <a:t>rates</a:t>
            </a:r>
            <a:r>
              <a:rPr lang="it-IT" dirty="0"/>
              <a:t>. </a:t>
            </a:r>
            <a:r>
              <a:rPr lang="it-IT" dirty="0" err="1"/>
              <a:t>This</a:t>
            </a:r>
            <a:r>
              <a:rPr lang="it-IT" dirty="0"/>
              <a:t> </a:t>
            </a:r>
            <a:r>
              <a:rPr lang="it-IT" dirty="0" err="1"/>
              <a:t>would</a:t>
            </a:r>
            <a:r>
              <a:rPr lang="it-IT" dirty="0"/>
              <a:t> reduce the </a:t>
            </a:r>
            <a:r>
              <a:rPr lang="it-IT" dirty="0" err="1"/>
              <a:t>profits</a:t>
            </a:r>
            <a:r>
              <a:rPr lang="it-IT" dirty="0"/>
              <a:t> of the </a:t>
            </a:r>
            <a:r>
              <a:rPr lang="it-IT" dirty="0" err="1"/>
              <a:t>incumbent</a:t>
            </a:r>
            <a:r>
              <a:rPr lang="it-IT" dirty="0"/>
              <a:t> downstream utilities. </a:t>
            </a:r>
            <a:r>
              <a:rPr lang="it-IT" dirty="0" err="1"/>
              <a:t>This</a:t>
            </a:r>
            <a:r>
              <a:rPr lang="it-IT" dirty="0"/>
              <a:t> </a:t>
            </a:r>
            <a:r>
              <a:rPr lang="it-IT" dirty="0" err="1"/>
              <a:t>decline</a:t>
            </a:r>
            <a:r>
              <a:rPr lang="it-IT" dirty="0"/>
              <a:t> in down- </a:t>
            </a:r>
            <a:r>
              <a:rPr lang="it-IT" dirty="0" err="1"/>
              <a:t>stream</a:t>
            </a:r>
            <a:r>
              <a:rPr lang="it-IT" dirty="0"/>
              <a:t> </a:t>
            </a:r>
            <a:r>
              <a:rPr lang="it-IT" dirty="0" err="1"/>
              <a:t>profitability</a:t>
            </a:r>
            <a:r>
              <a:rPr lang="it-IT" dirty="0"/>
              <a:t> due to </a:t>
            </a:r>
            <a:r>
              <a:rPr lang="it-IT" dirty="0" err="1"/>
              <a:t>competition</a:t>
            </a:r>
            <a:r>
              <a:rPr lang="it-IT" dirty="0"/>
              <a:t> </a:t>
            </a:r>
            <a:r>
              <a:rPr lang="it-IT" dirty="0" err="1"/>
              <a:t>decreased</a:t>
            </a:r>
            <a:r>
              <a:rPr lang="it-IT" dirty="0"/>
              <a:t> the </a:t>
            </a:r>
            <a:r>
              <a:rPr lang="it-IT" dirty="0" err="1"/>
              <a:t>buying</a:t>
            </a:r>
            <a:r>
              <a:rPr lang="it-IT" dirty="0"/>
              <a:t> </a:t>
            </a:r>
            <a:r>
              <a:rPr lang="it-IT" dirty="0" err="1"/>
              <a:t>power</a:t>
            </a:r>
            <a:r>
              <a:rPr lang="it-IT" dirty="0"/>
              <a:t> of utilities and </a:t>
            </a:r>
            <a:r>
              <a:rPr lang="it-IT" dirty="0" err="1"/>
              <a:t>translated</a:t>
            </a:r>
            <a:r>
              <a:rPr lang="it-IT" dirty="0"/>
              <a:t> to a </a:t>
            </a:r>
            <a:r>
              <a:rPr lang="it-IT" dirty="0" err="1"/>
              <a:t>lower</a:t>
            </a:r>
            <a:r>
              <a:rPr lang="it-IT" dirty="0"/>
              <a:t> </a:t>
            </a:r>
            <a:r>
              <a:rPr lang="it-IT" dirty="0" err="1"/>
              <a:t>demand</a:t>
            </a:r>
            <a:r>
              <a:rPr lang="it-IT" dirty="0"/>
              <a:t> (from </a:t>
            </a:r>
            <a:r>
              <a:rPr lang="it-IT" dirty="0" err="1"/>
              <a:t>incumbent</a:t>
            </a:r>
            <a:r>
              <a:rPr lang="it-IT" dirty="0"/>
              <a:t> utilities) for </a:t>
            </a:r>
            <a:r>
              <a:rPr lang="it-IT" dirty="0" err="1"/>
              <a:t>upstream</a:t>
            </a:r>
            <a:r>
              <a:rPr lang="it-IT" dirty="0"/>
              <a:t> </a:t>
            </a:r>
            <a:r>
              <a:rPr lang="it-IT" dirty="0" err="1"/>
              <a:t>innovation</a:t>
            </a:r>
            <a:endParaRPr lang="it-IT" dirty="0"/>
          </a:p>
        </p:txBody>
      </p:sp>
    </p:spTree>
    <p:extLst>
      <p:ext uri="{BB962C8B-B14F-4D97-AF65-F5344CB8AC3E}">
        <p14:creationId xmlns:p14="http://schemas.microsoft.com/office/powerpoint/2010/main" val="20203577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Pure </a:t>
            </a:r>
            <a:r>
              <a:rPr lang="it-IT" dirty="0" err="1"/>
              <a:t>competition</a:t>
            </a:r>
            <a:r>
              <a:rPr lang="it-IT" dirty="0"/>
              <a:t> </a:t>
            </a:r>
            <a:r>
              <a:rPr lang="it-IT" dirty="0" err="1"/>
              <a:t>effect</a:t>
            </a:r>
            <a:endParaRPr lang="it-IT" dirty="0"/>
          </a:p>
        </p:txBody>
      </p:sp>
      <p:sp>
        <p:nvSpPr>
          <p:cNvPr id="3" name="Segnaposto contenuto 2"/>
          <p:cNvSpPr>
            <a:spLocks noGrp="1"/>
          </p:cNvSpPr>
          <p:nvPr>
            <p:ph idx="1"/>
          </p:nvPr>
        </p:nvSpPr>
        <p:spPr/>
        <p:txBody>
          <a:bodyPr/>
          <a:lstStyle/>
          <a:p>
            <a:r>
              <a:rPr lang="it-IT" dirty="0" err="1"/>
              <a:t>Increased</a:t>
            </a:r>
            <a:r>
              <a:rPr lang="it-IT" dirty="0"/>
              <a:t> </a:t>
            </a:r>
            <a:r>
              <a:rPr lang="it-IT" dirty="0" err="1"/>
              <a:t>competition</a:t>
            </a:r>
            <a:r>
              <a:rPr lang="it-IT" dirty="0"/>
              <a:t> (in </a:t>
            </a:r>
            <a:r>
              <a:rPr lang="it-IT" dirty="0" err="1"/>
              <a:t>this</a:t>
            </a:r>
            <a:r>
              <a:rPr lang="it-IT" dirty="0"/>
              <a:t> case, </a:t>
            </a:r>
            <a:r>
              <a:rPr lang="it-IT" dirty="0" err="1"/>
              <a:t>among</a:t>
            </a:r>
            <a:r>
              <a:rPr lang="it-IT" dirty="0"/>
              <a:t> downstream utilities </a:t>
            </a:r>
            <a:r>
              <a:rPr lang="it-IT" dirty="0" err="1"/>
              <a:t>after</a:t>
            </a:r>
            <a:r>
              <a:rPr lang="it-IT" dirty="0"/>
              <a:t> </a:t>
            </a:r>
            <a:r>
              <a:rPr lang="it-IT" dirty="0" err="1"/>
              <a:t>restructuring</a:t>
            </a:r>
            <a:r>
              <a:rPr lang="it-IT" dirty="0"/>
              <a:t>) </a:t>
            </a:r>
            <a:r>
              <a:rPr lang="it-IT" dirty="0" err="1"/>
              <a:t>reduces</a:t>
            </a:r>
            <a:r>
              <a:rPr lang="it-IT" dirty="0"/>
              <a:t> the </a:t>
            </a:r>
            <a:r>
              <a:rPr lang="it-IT" dirty="0" err="1"/>
              <a:t>monopoly</a:t>
            </a:r>
            <a:r>
              <a:rPr lang="it-IT" dirty="0"/>
              <a:t> </a:t>
            </a:r>
            <a:r>
              <a:rPr lang="it-IT" dirty="0" err="1"/>
              <a:t>rents</a:t>
            </a:r>
            <a:r>
              <a:rPr lang="it-IT" dirty="0"/>
              <a:t> </a:t>
            </a:r>
            <a:r>
              <a:rPr lang="it-IT" dirty="0" err="1"/>
              <a:t>that</a:t>
            </a:r>
            <a:r>
              <a:rPr lang="it-IT" dirty="0"/>
              <a:t> </a:t>
            </a:r>
            <a:r>
              <a:rPr lang="it-IT" dirty="0" err="1"/>
              <a:t>reward</a:t>
            </a:r>
            <a:r>
              <a:rPr lang="it-IT" dirty="0"/>
              <a:t> </a:t>
            </a:r>
            <a:r>
              <a:rPr lang="it-IT" dirty="0" err="1"/>
              <a:t>suc</a:t>
            </a:r>
            <a:r>
              <a:rPr lang="it-IT" dirty="0"/>
              <a:t>- </a:t>
            </a:r>
            <a:r>
              <a:rPr lang="it-IT" dirty="0" err="1"/>
              <a:t>cessful</a:t>
            </a:r>
            <a:r>
              <a:rPr lang="it-IT" dirty="0"/>
              <a:t> </a:t>
            </a:r>
            <a:r>
              <a:rPr lang="it-IT" dirty="0" err="1"/>
              <a:t>innovators</a:t>
            </a:r>
            <a:r>
              <a:rPr lang="it-IT" dirty="0"/>
              <a:t> (in </a:t>
            </a:r>
            <a:r>
              <a:rPr lang="it-IT" dirty="0" err="1"/>
              <a:t>this</a:t>
            </a:r>
            <a:r>
              <a:rPr lang="it-IT" dirty="0"/>
              <a:t> case, the </a:t>
            </a:r>
            <a:r>
              <a:rPr lang="it-IT" dirty="0" err="1"/>
              <a:t>upstream</a:t>
            </a:r>
            <a:r>
              <a:rPr lang="it-IT" dirty="0"/>
              <a:t> </a:t>
            </a:r>
            <a:r>
              <a:rPr lang="it-IT" dirty="0" err="1"/>
              <a:t>EEMs</a:t>
            </a:r>
            <a:r>
              <a:rPr lang="it-IT" dirty="0"/>
              <a:t>), and </a:t>
            </a:r>
            <a:r>
              <a:rPr lang="it-IT" dirty="0" err="1"/>
              <a:t>thus</a:t>
            </a:r>
            <a:r>
              <a:rPr lang="it-IT" dirty="0"/>
              <a:t> </a:t>
            </a:r>
            <a:r>
              <a:rPr lang="it-IT" dirty="0" err="1"/>
              <a:t>we</a:t>
            </a:r>
            <a:r>
              <a:rPr lang="it-IT" dirty="0"/>
              <a:t> </a:t>
            </a:r>
            <a:r>
              <a:rPr lang="it-IT" dirty="0" err="1"/>
              <a:t>expect</a:t>
            </a:r>
            <a:r>
              <a:rPr lang="it-IT" dirty="0"/>
              <a:t> </a:t>
            </a:r>
            <a:r>
              <a:rPr lang="it-IT" dirty="0" err="1"/>
              <a:t>declining</a:t>
            </a:r>
            <a:r>
              <a:rPr lang="it-IT" dirty="0"/>
              <a:t> downstream </a:t>
            </a:r>
            <a:r>
              <a:rPr lang="it-IT" dirty="0" err="1"/>
              <a:t>profits</a:t>
            </a:r>
            <a:r>
              <a:rPr lang="it-IT" dirty="0"/>
              <a:t> to </a:t>
            </a:r>
            <a:r>
              <a:rPr lang="it-IT" dirty="0" err="1"/>
              <a:t>dampen</a:t>
            </a:r>
            <a:r>
              <a:rPr lang="it-IT" dirty="0"/>
              <a:t> </a:t>
            </a:r>
            <a:r>
              <a:rPr lang="it-IT" dirty="0" err="1"/>
              <a:t>upstream</a:t>
            </a:r>
            <a:r>
              <a:rPr lang="it-IT" dirty="0"/>
              <a:t> </a:t>
            </a:r>
            <a:r>
              <a:rPr lang="it-IT" dirty="0" err="1"/>
              <a:t>innovation</a:t>
            </a:r>
            <a:endParaRPr lang="it-IT" dirty="0"/>
          </a:p>
        </p:txBody>
      </p:sp>
    </p:spTree>
    <p:extLst>
      <p:ext uri="{BB962C8B-B14F-4D97-AF65-F5344CB8AC3E}">
        <p14:creationId xmlns:p14="http://schemas.microsoft.com/office/powerpoint/2010/main" val="17662142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592494" y="274638"/>
            <a:ext cx="7094305" cy="1143000"/>
          </a:xfrm>
        </p:spPr>
        <p:txBody>
          <a:bodyPr>
            <a:normAutofit fontScale="90000"/>
          </a:bodyPr>
          <a:lstStyle/>
          <a:p>
            <a:r>
              <a:rPr lang="it-IT" dirty="0"/>
              <a:t>Second </a:t>
            </a:r>
            <a:r>
              <a:rPr lang="it-IT" dirty="0" err="1"/>
              <a:t>effect</a:t>
            </a:r>
            <a:r>
              <a:rPr lang="it-IT" dirty="0"/>
              <a:t> – Escape </a:t>
            </a:r>
            <a:r>
              <a:rPr lang="it-IT" dirty="0" err="1"/>
              <a:t>Competition</a:t>
            </a:r>
            <a:endParaRPr lang="it-IT" dirty="0"/>
          </a:p>
        </p:txBody>
      </p:sp>
      <p:sp>
        <p:nvSpPr>
          <p:cNvPr id="3" name="Segnaposto contenuto 2"/>
          <p:cNvSpPr>
            <a:spLocks noGrp="1"/>
          </p:cNvSpPr>
          <p:nvPr>
            <p:ph idx="1"/>
          </p:nvPr>
        </p:nvSpPr>
        <p:spPr>
          <a:xfrm>
            <a:off x="318499" y="1641296"/>
            <a:ext cx="8630292" cy="4759503"/>
          </a:xfrm>
        </p:spPr>
        <p:txBody>
          <a:bodyPr>
            <a:normAutofit fontScale="92500" lnSpcReduction="10000"/>
          </a:bodyPr>
          <a:lstStyle/>
          <a:p>
            <a:pPr>
              <a:spcBef>
                <a:spcPts val="0"/>
              </a:spcBef>
            </a:pPr>
            <a:r>
              <a:rPr lang="it-IT" dirty="0" err="1"/>
              <a:t>if</a:t>
            </a:r>
            <a:r>
              <a:rPr lang="it-IT" dirty="0"/>
              <a:t> </a:t>
            </a:r>
            <a:r>
              <a:rPr lang="it-IT" dirty="0" err="1"/>
              <a:t>incumbent</a:t>
            </a:r>
            <a:r>
              <a:rPr lang="it-IT" dirty="0"/>
              <a:t> </a:t>
            </a:r>
            <a:r>
              <a:rPr lang="it-IT" dirty="0" err="1"/>
              <a:t>firms</a:t>
            </a:r>
            <a:r>
              <a:rPr lang="it-IT" dirty="0"/>
              <a:t> are </a:t>
            </a:r>
            <a:r>
              <a:rPr lang="it-IT" dirty="0" err="1"/>
              <a:t>allowed</a:t>
            </a:r>
            <a:r>
              <a:rPr lang="it-IT" dirty="0"/>
              <a:t> to innovate, </a:t>
            </a:r>
            <a:r>
              <a:rPr lang="it-IT" dirty="0" err="1"/>
              <a:t>then</a:t>
            </a:r>
            <a:r>
              <a:rPr lang="it-IT" dirty="0"/>
              <a:t> </a:t>
            </a:r>
            <a:r>
              <a:rPr lang="it-IT" dirty="0" err="1"/>
              <a:t>competition</a:t>
            </a:r>
            <a:r>
              <a:rPr lang="it-IT" dirty="0"/>
              <a:t> </a:t>
            </a:r>
            <a:r>
              <a:rPr lang="it-IT" dirty="0" err="1"/>
              <a:t>may</a:t>
            </a:r>
            <a:r>
              <a:rPr lang="it-IT" dirty="0"/>
              <a:t> </a:t>
            </a:r>
            <a:r>
              <a:rPr lang="it-IT" dirty="0" err="1"/>
              <a:t>actually</a:t>
            </a:r>
            <a:r>
              <a:rPr lang="it-IT" dirty="0"/>
              <a:t> </a:t>
            </a:r>
            <a:r>
              <a:rPr lang="it-IT" dirty="0" err="1"/>
              <a:t>increase</a:t>
            </a:r>
            <a:r>
              <a:rPr lang="it-IT" dirty="0"/>
              <a:t> </a:t>
            </a:r>
            <a:r>
              <a:rPr lang="it-IT" dirty="0" err="1"/>
              <a:t>innovation</a:t>
            </a:r>
            <a:r>
              <a:rPr lang="it-IT" dirty="0"/>
              <a:t> in </a:t>
            </a:r>
            <a:r>
              <a:rPr lang="it-IT" dirty="0" err="1"/>
              <a:t>certain</a:t>
            </a:r>
            <a:r>
              <a:rPr lang="it-IT" dirty="0"/>
              <a:t> </a:t>
            </a:r>
            <a:r>
              <a:rPr lang="it-IT" dirty="0" err="1"/>
              <a:t>cases</a:t>
            </a:r>
            <a:r>
              <a:rPr lang="it-IT" dirty="0"/>
              <a:t>.</a:t>
            </a:r>
          </a:p>
          <a:p>
            <a:pPr>
              <a:spcBef>
                <a:spcPts val="0"/>
              </a:spcBef>
            </a:pPr>
            <a:r>
              <a:rPr lang="it-IT" dirty="0" err="1"/>
              <a:t>greater</a:t>
            </a:r>
            <a:r>
              <a:rPr lang="it-IT" dirty="0"/>
              <a:t> </a:t>
            </a:r>
            <a:r>
              <a:rPr lang="it-IT" dirty="0" err="1"/>
              <a:t>competition</a:t>
            </a:r>
            <a:r>
              <a:rPr lang="it-IT" dirty="0"/>
              <a:t> ‘‘</a:t>
            </a:r>
            <a:r>
              <a:rPr lang="it-IT" dirty="0" err="1"/>
              <a:t>may</a:t>
            </a:r>
            <a:r>
              <a:rPr lang="it-IT" dirty="0"/>
              <a:t> </a:t>
            </a:r>
            <a:r>
              <a:rPr lang="it-IT" dirty="0" err="1"/>
              <a:t>increase</a:t>
            </a:r>
            <a:r>
              <a:rPr lang="it-IT" dirty="0"/>
              <a:t> the </a:t>
            </a:r>
            <a:r>
              <a:rPr lang="it-IT" dirty="0" err="1"/>
              <a:t>incremental</a:t>
            </a:r>
            <a:r>
              <a:rPr lang="it-IT" dirty="0"/>
              <a:t> </a:t>
            </a:r>
            <a:r>
              <a:rPr lang="it-IT" dirty="0" err="1"/>
              <a:t>profits</a:t>
            </a:r>
            <a:r>
              <a:rPr lang="it-IT" dirty="0"/>
              <a:t> from </a:t>
            </a:r>
            <a:r>
              <a:rPr lang="it-IT" dirty="0" err="1"/>
              <a:t>innovating</a:t>
            </a:r>
            <a:r>
              <a:rPr lang="it-IT" dirty="0"/>
              <a:t> and </a:t>
            </a:r>
            <a:r>
              <a:rPr lang="it-IT" dirty="0" err="1"/>
              <a:t>thereby</a:t>
            </a:r>
            <a:r>
              <a:rPr lang="it-IT" dirty="0"/>
              <a:t> </a:t>
            </a:r>
            <a:r>
              <a:rPr lang="it-IT" dirty="0" err="1"/>
              <a:t>encourage</a:t>
            </a:r>
            <a:r>
              <a:rPr lang="it-IT" dirty="0"/>
              <a:t> R&amp;D </a:t>
            </a:r>
            <a:r>
              <a:rPr lang="it-IT" dirty="0" err="1"/>
              <a:t>investments</a:t>
            </a:r>
            <a:r>
              <a:rPr lang="it-IT" dirty="0"/>
              <a:t> </a:t>
            </a:r>
            <a:r>
              <a:rPr lang="it-IT" dirty="0" err="1"/>
              <a:t>aimed</a:t>
            </a:r>
            <a:r>
              <a:rPr lang="it-IT" dirty="0"/>
              <a:t> </a:t>
            </a:r>
            <a:r>
              <a:rPr lang="it-IT" dirty="0" err="1"/>
              <a:t>at</a:t>
            </a:r>
            <a:r>
              <a:rPr lang="it-IT" dirty="0"/>
              <a:t> ‘</a:t>
            </a:r>
            <a:r>
              <a:rPr lang="it-IT" dirty="0" err="1"/>
              <a:t>escaping</a:t>
            </a:r>
            <a:r>
              <a:rPr lang="it-IT" dirty="0"/>
              <a:t> </a:t>
            </a:r>
            <a:r>
              <a:rPr lang="it-IT" dirty="0" err="1"/>
              <a:t>competition</a:t>
            </a:r>
            <a:r>
              <a:rPr lang="it-IT" dirty="0"/>
              <a:t>’’’ (</a:t>
            </a:r>
            <a:r>
              <a:rPr lang="it-IT" dirty="0" err="1"/>
              <a:t>Aghion</a:t>
            </a:r>
            <a:r>
              <a:rPr lang="it-IT" dirty="0"/>
              <a:t> et al., 2001)</a:t>
            </a:r>
          </a:p>
          <a:p>
            <a:pPr>
              <a:spcBef>
                <a:spcPts val="0"/>
              </a:spcBef>
            </a:pPr>
            <a:r>
              <a:rPr lang="it-IT" dirty="0"/>
              <a:t>In the </a:t>
            </a:r>
            <a:r>
              <a:rPr lang="it-IT" dirty="0" err="1"/>
              <a:t>upstream</a:t>
            </a:r>
            <a:r>
              <a:rPr lang="it-IT" dirty="0"/>
              <a:t>/downstream setup, the downstream </a:t>
            </a:r>
            <a:r>
              <a:rPr lang="it-IT" dirty="0" err="1"/>
              <a:t>incumbent</a:t>
            </a:r>
            <a:r>
              <a:rPr lang="it-IT" dirty="0"/>
              <a:t> utilities </a:t>
            </a:r>
            <a:r>
              <a:rPr lang="it-IT" dirty="0" err="1"/>
              <a:t>buy</a:t>
            </a:r>
            <a:r>
              <a:rPr lang="it-IT" dirty="0"/>
              <a:t> more </a:t>
            </a:r>
            <a:r>
              <a:rPr lang="it-IT" dirty="0" err="1"/>
              <a:t>innovation</a:t>
            </a:r>
            <a:r>
              <a:rPr lang="it-IT" dirty="0"/>
              <a:t> from the </a:t>
            </a:r>
            <a:r>
              <a:rPr lang="it-IT" dirty="0" err="1"/>
              <a:t>upstream</a:t>
            </a:r>
            <a:r>
              <a:rPr lang="it-IT" dirty="0"/>
              <a:t> </a:t>
            </a:r>
            <a:r>
              <a:rPr lang="it-IT" dirty="0" err="1"/>
              <a:t>EEMs</a:t>
            </a:r>
            <a:r>
              <a:rPr lang="it-IT" dirty="0"/>
              <a:t> to </a:t>
            </a:r>
            <a:r>
              <a:rPr lang="it-IT" dirty="0" err="1"/>
              <a:t>escape</a:t>
            </a:r>
            <a:r>
              <a:rPr lang="it-IT" dirty="0"/>
              <a:t> </a:t>
            </a:r>
            <a:r>
              <a:rPr lang="it-IT" dirty="0" err="1"/>
              <a:t>competition</a:t>
            </a:r>
            <a:endParaRPr lang="it-IT" dirty="0"/>
          </a:p>
        </p:txBody>
      </p:sp>
    </p:spTree>
    <p:extLst>
      <p:ext uri="{BB962C8B-B14F-4D97-AF65-F5344CB8AC3E}">
        <p14:creationId xmlns:p14="http://schemas.microsoft.com/office/powerpoint/2010/main" val="854429374"/>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243</TotalTime>
  <Words>3048</Words>
  <Application>Microsoft Macintosh PowerPoint</Application>
  <PresentationFormat>Presentazione su schermo (4:3)</PresentationFormat>
  <Paragraphs>344</Paragraphs>
  <Slides>39</Slides>
  <Notes>1</Notes>
  <HiddenSlides>0</HiddenSlides>
  <MMClips>0</MMClips>
  <ScaleCrop>false</ScaleCrop>
  <HeadingPairs>
    <vt:vector size="8" baseType="variant">
      <vt:variant>
        <vt:lpstr>Caratteri utilizzati</vt:lpstr>
      </vt:variant>
      <vt:variant>
        <vt:i4>4</vt:i4>
      </vt:variant>
      <vt:variant>
        <vt:lpstr>Tema</vt:lpstr>
      </vt:variant>
      <vt:variant>
        <vt:i4>1</vt:i4>
      </vt:variant>
      <vt:variant>
        <vt:lpstr>Server OLE incorporati</vt:lpstr>
      </vt:variant>
      <vt:variant>
        <vt:i4>1</vt:i4>
      </vt:variant>
      <vt:variant>
        <vt:lpstr>Titoli diapositive</vt:lpstr>
      </vt:variant>
      <vt:variant>
        <vt:i4>39</vt:i4>
      </vt:variant>
    </vt:vector>
  </HeadingPairs>
  <TitlesOfParts>
    <vt:vector size="45" baseType="lpstr">
      <vt:lpstr>Arial</vt:lpstr>
      <vt:lpstr>Calibri</vt:lpstr>
      <vt:lpstr>Cambria</vt:lpstr>
      <vt:lpstr>Wingdings</vt:lpstr>
      <vt:lpstr>Tema di Office</vt:lpstr>
      <vt:lpstr>Documento</vt:lpstr>
      <vt:lpstr>Presentazione standard di PowerPoint</vt:lpstr>
      <vt:lpstr>The Following discussion is based on these two papers </vt:lpstr>
      <vt:lpstr>Market Structure – Negative Schumpeterian Effect</vt:lpstr>
      <vt:lpstr>Market Structure –  Escape competition</vt:lpstr>
      <vt:lpstr>Upstream – Downstream  (As in the energy Market)</vt:lpstr>
      <vt:lpstr>What Happend if we increase competition</vt:lpstr>
      <vt:lpstr>First effect</vt:lpstr>
      <vt:lpstr>Pure competition effect</vt:lpstr>
      <vt:lpstr>Second effect – Escape Competition</vt:lpstr>
      <vt:lpstr>Which effect Prevail</vt:lpstr>
      <vt:lpstr>Why?</vt:lpstr>
      <vt:lpstr>Example from the Energy Sector</vt:lpstr>
      <vt:lpstr>Market Structure – appropriation effect </vt:lpstr>
      <vt:lpstr>Market Structure  summary of effects on innovation</vt:lpstr>
      <vt:lpstr>Motivation</vt:lpstr>
      <vt:lpstr>Motivation</vt:lpstr>
      <vt:lpstr>Aim of the paper</vt:lpstr>
      <vt:lpstr>Factors influencing renewable energy technology</vt:lpstr>
      <vt:lpstr>Competition</vt:lpstr>
      <vt:lpstr>Heterogeneous effects - Competition</vt:lpstr>
      <vt:lpstr>Heterogeneous effects - Policies</vt:lpstr>
      <vt:lpstr>Heterogeneous effects</vt:lpstr>
      <vt:lpstr>Other Factors</vt:lpstr>
      <vt:lpstr>Data</vt:lpstr>
      <vt:lpstr>PATENT TREND</vt:lpstr>
      <vt:lpstr>PATENT by Country</vt:lpstr>
      <vt:lpstr>Presentazione standard di PowerPoint</vt:lpstr>
      <vt:lpstr>Presentazione standard di PowerPoint</vt:lpstr>
      <vt:lpstr>Empirical analysis: knowledge stock </vt:lpstr>
      <vt:lpstr>PMR – Entry - Selected Countries</vt:lpstr>
      <vt:lpstr>PMR – Vertical integration</vt:lpstr>
      <vt:lpstr>&amp; Public Ownership</vt:lpstr>
      <vt:lpstr>Empirical strategy</vt:lpstr>
      <vt:lpstr>Presentazione standard di PowerPoint</vt:lpstr>
      <vt:lpstr>Results</vt:lpstr>
      <vt:lpstr>Results</vt:lpstr>
      <vt:lpstr>Results</vt:lpstr>
      <vt:lpstr>Conclusions</vt:lpstr>
      <vt:lpstr>Presentazione standard di PowerPoint</vt:lpstr>
    </vt:vector>
  </TitlesOfParts>
  <Company>UNIFE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Nicola Tasseli</dc:creator>
  <cp:lastModifiedBy>Francesco Nicolli</cp:lastModifiedBy>
  <cp:revision>32</cp:revision>
  <dcterms:created xsi:type="dcterms:W3CDTF">2013-12-13T09:08:24Z</dcterms:created>
  <dcterms:modified xsi:type="dcterms:W3CDTF">2019-12-05T09:04:47Z</dcterms:modified>
</cp:coreProperties>
</file>