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390" r:id="rId3"/>
    <p:sldId id="402" r:id="rId4"/>
    <p:sldId id="403" r:id="rId5"/>
    <p:sldId id="404" r:id="rId6"/>
    <p:sldId id="405" r:id="rId7"/>
    <p:sldId id="401" r:id="rId8"/>
    <p:sldId id="391" r:id="rId9"/>
    <p:sldId id="392" r:id="rId10"/>
    <p:sldId id="393" r:id="rId11"/>
    <p:sldId id="394" r:id="rId12"/>
    <p:sldId id="395" r:id="rId13"/>
    <p:sldId id="396" r:id="rId14"/>
    <p:sldId id="397" r:id="rId15"/>
    <p:sldId id="398" r:id="rId16"/>
    <p:sldId id="399" r:id="rId17"/>
    <p:sldId id="400" r:id="rId18"/>
    <p:sldId id="374" r:id="rId19"/>
    <p:sldId id="375" r:id="rId20"/>
    <p:sldId id="289" r:id="rId21"/>
    <p:sldId id="287" r:id="rId22"/>
    <p:sldId id="377" r:id="rId23"/>
    <p:sldId id="369" r:id="rId24"/>
    <p:sldId id="384" r:id="rId25"/>
    <p:sldId id="386" r:id="rId26"/>
    <p:sldId id="370" r:id="rId27"/>
    <p:sldId id="372" r:id="rId28"/>
    <p:sldId id="373" r:id="rId29"/>
    <p:sldId id="361" r:id="rId30"/>
    <p:sldId id="345" r:id="rId31"/>
    <p:sldId id="371" r:id="rId32"/>
    <p:sldId id="332" r:id="rId33"/>
    <p:sldId id="385" r:id="rId34"/>
    <p:sldId id="337" r:id="rId35"/>
    <p:sldId id="362" r:id="rId36"/>
    <p:sldId id="336" r:id="rId37"/>
    <p:sldId id="334" r:id="rId38"/>
    <p:sldId id="335" r:id="rId39"/>
    <p:sldId id="364" r:id="rId40"/>
    <p:sldId id="365" r:id="rId41"/>
    <p:sldId id="346" r:id="rId42"/>
    <p:sldId id="366" r:id="rId43"/>
    <p:sldId id="351" r:id="rId44"/>
    <p:sldId id="349" r:id="rId45"/>
    <p:sldId id="387" r:id="rId46"/>
    <p:sldId id="389" r:id="rId47"/>
    <p:sldId id="368" r:id="rId48"/>
    <p:sldId id="388" r:id="rId49"/>
    <p:sldId id="354" r:id="rId50"/>
    <p:sldId id="347" r:id="rId51"/>
    <p:sldId id="350" r:id="rId5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7" d="100"/>
          <a:sy n="147" d="100"/>
        </p:scale>
        <p:origin x="-176" y="-3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90B8C-4709-7149-99A8-15860D4A7828}" type="datetimeFigureOut">
              <a:rPr lang="it-IT" smtClean="0"/>
              <a:t>30/10/19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CB821-560C-124F-B815-5B5BE88DF1D2}" type="slidenum">
              <a:rPr lang="it-IT" smtClean="0"/>
              <a:t>‹n.›</a:t>
            </a:fld>
            <a:endParaRPr lang="it-IT"/>
          </a:p>
        </p:txBody>
      </p:sp>
    </p:spTree>
    <p:extLst>
      <p:ext uri="{BB962C8B-B14F-4D97-AF65-F5344CB8AC3E}">
        <p14:creationId xmlns:p14="http://schemas.microsoft.com/office/powerpoint/2010/main" val="1139724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8CB821-560C-124F-B815-5B5BE88DF1D2}" type="slidenum">
              <a:rPr lang="it-IT" smtClean="0"/>
              <a:t>41</a:t>
            </a:fld>
            <a:endParaRPr lang="it-IT"/>
          </a:p>
        </p:txBody>
      </p:sp>
    </p:spTree>
    <p:extLst>
      <p:ext uri="{BB962C8B-B14F-4D97-AF65-F5344CB8AC3E}">
        <p14:creationId xmlns:p14="http://schemas.microsoft.com/office/powerpoint/2010/main" val="225031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C7F2670-86D8-2741-8CC6-83E912E9041E}" type="datetimeFigureOut">
              <a:rPr lang="it-IT" smtClean="0"/>
              <a:t>30/10/19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148555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7F2670-86D8-2741-8CC6-83E912E9041E}" type="datetimeFigureOut">
              <a:rPr lang="it-IT" smtClean="0"/>
              <a:t>30/10/19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346235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7F2670-86D8-2741-8CC6-83E912E9041E}" type="datetimeFigureOut">
              <a:rPr lang="it-IT" smtClean="0"/>
              <a:t>30/10/19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92242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7F2670-86D8-2741-8CC6-83E912E9041E}" type="datetimeFigureOut">
              <a:rPr lang="it-IT" smtClean="0"/>
              <a:t>30/10/19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252972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C7F2670-86D8-2741-8CC6-83E912E9041E}" type="datetimeFigureOut">
              <a:rPr lang="it-IT" smtClean="0"/>
              <a:t>30/10/19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167756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C7F2670-86D8-2741-8CC6-83E912E9041E}" type="datetimeFigureOut">
              <a:rPr lang="it-IT" smtClean="0"/>
              <a:t>30/10/19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202062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C7F2670-86D8-2741-8CC6-83E912E9041E}" type="datetimeFigureOut">
              <a:rPr lang="it-IT" smtClean="0"/>
              <a:t>30/10/19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356024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C7F2670-86D8-2741-8CC6-83E912E9041E}" type="datetimeFigureOut">
              <a:rPr lang="it-IT" smtClean="0"/>
              <a:t>30/10/19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315241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7F2670-86D8-2741-8CC6-83E912E9041E}" type="datetimeFigureOut">
              <a:rPr lang="it-IT" smtClean="0"/>
              <a:t>30/10/19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305741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C7F2670-86D8-2741-8CC6-83E912E9041E}" type="datetimeFigureOut">
              <a:rPr lang="it-IT" smtClean="0"/>
              <a:t>30/10/19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69994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C7F2670-86D8-2741-8CC6-83E912E9041E}" type="datetimeFigureOut">
              <a:rPr lang="it-IT" smtClean="0"/>
              <a:t>30/10/19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E83377-B32F-F149-91B7-380A7B64E2E2}" type="slidenum">
              <a:rPr lang="it-IT" smtClean="0"/>
              <a:t>‹n.›</a:t>
            </a:fld>
            <a:endParaRPr lang="it-IT"/>
          </a:p>
        </p:txBody>
      </p:sp>
    </p:spTree>
    <p:extLst>
      <p:ext uri="{BB962C8B-B14F-4D97-AF65-F5344CB8AC3E}">
        <p14:creationId xmlns:p14="http://schemas.microsoft.com/office/powerpoint/2010/main" val="25391040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F2670-86D8-2741-8CC6-83E912E9041E}" type="datetimeFigureOut">
              <a:rPr lang="it-IT" smtClean="0"/>
              <a:t>30/10/19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83377-B32F-F149-91B7-380A7B64E2E2}" type="slidenum">
              <a:rPr lang="it-IT" smtClean="0"/>
              <a:t>‹n.›</a:t>
            </a:fld>
            <a:endParaRPr lang="it-IT"/>
          </a:p>
        </p:txBody>
      </p:sp>
    </p:spTree>
    <p:extLst>
      <p:ext uri="{BB962C8B-B14F-4D97-AF65-F5344CB8AC3E}">
        <p14:creationId xmlns:p14="http://schemas.microsoft.com/office/powerpoint/2010/main" val="148821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investopedia.com/terms/p/preferredstock.asp" TargetMode="External"/><Relationship Id="rId4" Type="http://schemas.openxmlformats.org/officeDocument/2006/relationships/hyperlink" Target="http://www.investopedia.com/terms/b/bond.asp" TargetMode="External"/><Relationship Id="rId5" Type="http://schemas.openxmlformats.org/officeDocument/2006/relationships/hyperlink" Target="http://www.investopedia.com/terms/l/longtermdebt.asp" TargetMode="External"/><Relationship Id="rId6" Type="http://schemas.openxmlformats.org/officeDocument/2006/relationships/hyperlink" Target="http://www.investopedia.com/terms/c/costofequity.asp" TargetMode="External"/><Relationship Id="rId7" Type="http://schemas.openxmlformats.org/officeDocument/2006/relationships/hyperlink" Target="http://www.investopedia.com/terms/c/costofdebt.asp" TargetMode="External"/><Relationship Id="rId8" Type="http://schemas.openxmlformats.org/officeDocument/2006/relationships/hyperlink" Target="http://www.investopedia.com/terms/m/marketvalue.asp" TargetMode="External"/><Relationship Id="rId9" Type="http://schemas.openxmlformats.org/officeDocument/2006/relationships/hyperlink" Target="http://www.investopedia.com/terms/c/corporatetax.asp" TargetMode="External"/><Relationship Id="rId10" Type="http://schemas.openxmlformats.org/officeDocument/2006/relationships/hyperlink" Target="http://www.investopedia.com/terms/t/taxshield.asp" TargetMode="External"/><Relationship Id="rId1" Type="http://schemas.openxmlformats.org/officeDocument/2006/relationships/slideLayout" Target="../slideLayouts/slideLayout1.xml"/><Relationship Id="rId2" Type="http://schemas.openxmlformats.org/officeDocument/2006/relationships/hyperlink" Target="http://www.investopedia.com/terms/w/wacc.a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iea.org/wei201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rienergia.staffettaonline.com/articolo/32992/Green+bond:+c%E2%80%99%C3%A8+anche+l%E2%80%99Italia+nel+2017+dei+record/Kidne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subTitle" idx="1"/>
          </p:nvPr>
        </p:nvSpPr>
        <p:spPr>
          <a:xfrm>
            <a:off x="1403350" y="4724400"/>
            <a:ext cx="6400800" cy="1752600"/>
          </a:xfrm>
        </p:spPr>
        <p:txBody>
          <a:bodyPr/>
          <a:lstStyle/>
          <a:p>
            <a:pPr eaLnBrk="1" hangingPunct="1"/>
            <a:endParaRPr lang="it-IT" sz="1200" i="1" dirty="0">
              <a:latin typeface="Arial" charset="0"/>
              <a:ea typeface="ＭＳ Ｐゴシック" charset="0"/>
              <a:cs typeface="ＭＳ Ｐゴシック" charset="0"/>
            </a:endParaRPr>
          </a:p>
          <a:p>
            <a:pPr eaLnBrk="1" hangingPunct="1"/>
            <a:r>
              <a:rPr lang="it-IT" sz="1200" i="1" dirty="0" err="1">
                <a:solidFill>
                  <a:srgbClr val="008000"/>
                </a:solidFill>
                <a:latin typeface="Arial" charset="0"/>
                <a:ea typeface="ＭＳ Ｐゴシック" charset="0"/>
                <a:cs typeface="ＭＳ Ｐゴシック" charset="0"/>
              </a:rPr>
              <a:t>Roberto.Fazioli@unife.it</a:t>
            </a:r>
            <a:endParaRPr lang="it-IT" sz="1200" i="1" dirty="0">
              <a:solidFill>
                <a:srgbClr val="008000"/>
              </a:solidFill>
              <a:latin typeface="Arial" charset="0"/>
              <a:ea typeface="ＭＳ Ｐゴシック" charset="0"/>
              <a:cs typeface="ＭＳ Ｐゴシック" charset="0"/>
            </a:endParaRPr>
          </a:p>
          <a:p>
            <a:pPr eaLnBrk="1" hangingPunct="1"/>
            <a:r>
              <a:rPr lang="it-IT" sz="1000" i="1" dirty="0">
                <a:solidFill>
                  <a:srgbClr val="008000"/>
                </a:solidFill>
                <a:latin typeface="Arial" charset="0"/>
                <a:ea typeface="ＭＳ Ｐゴシック" charset="0"/>
                <a:cs typeface="ＭＳ Ｐゴシック" charset="0"/>
              </a:rPr>
              <a:t>Dipartimento di Economia e Management, </a:t>
            </a:r>
          </a:p>
          <a:p>
            <a:pPr eaLnBrk="1" hangingPunct="1"/>
            <a:r>
              <a:rPr lang="it-IT" sz="1000" i="1" dirty="0">
                <a:solidFill>
                  <a:srgbClr val="008000"/>
                </a:solidFill>
                <a:latin typeface="Arial" charset="0"/>
                <a:ea typeface="ＭＳ Ｐゴシック" charset="0"/>
                <a:cs typeface="ＭＳ Ｐゴシック" charset="0"/>
              </a:rPr>
              <a:t>Università di Ferrara</a:t>
            </a:r>
          </a:p>
          <a:p>
            <a:pPr eaLnBrk="1" hangingPunct="1"/>
            <a:endParaRPr lang="it-IT" dirty="0">
              <a:latin typeface="Arial" charset="0"/>
              <a:ea typeface="ＭＳ Ｐゴシック" charset="0"/>
              <a:cs typeface="ＭＳ Ｐゴシック" charset="0"/>
            </a:endParaRPr>
          </a:p>
        </p:txBody>
      </p:sp>
      <p:sp>
        <p:nvSpPr>
          <p:cNvPr id="16386" name="Rectangle 2"/>
          <p:cNvSpPr>
            <a:spLocks noGrp="1" noChangeArrowheads="1"/>
          </p:cNvSpPr>
          <p:nvPr>
            <p:ph type="ctrTitle"/>
          </p:nvPr>
        </p:nvSpPr>
        <p:spPr>
          <a:xfrm>
            <a:off x="250825" y="188913"/>
            <a:ext cx="8458200" cy="3960812"/>
          </a:xfrm>
        </p:spPr>
        <p:txBody>
          <a:bodyPr/>
          <a:lstStyle/>
          <a:p>
            <a:r>
              <a:rPr lang="it-IT" sz="2800" b="1" i="1" dirty="0" err="1" smtClean="0">
                <a:solidFill>
                  <a:srgbClr val="800000"/>
                </a:solidFill>
                <a:latin typeface="Arial" charset="0"/>
                <a:ea typeface="ＭＳ Ｐゴシック" charset="0"/>
                <a:cs typeface="ＭＳ Ｐゴシック" charset="0"/>
              </a:rPr>
              <a:t>Lesson</a:t>
            </a:r>
            <a:r>
              <a:rPr lang="it-IT" sz="2800" b="1" i="1" dirty="0" smtClean="0">
                <a:solidFill>
                  <a:srgbClr val="800000"/>
                </a:solidFill>
                <a:latin typeface="Arial" charset="0"/>
                <a:ea typeface="ＭＳ Ｐゴシック" charset="0"/>
                <a:cs typeface="ＭＳ Ｐゴシック" charset="0"/>
              </a:rPr>
              <a:t> 9:</a:t>
            </a:r>
            <a:br>
              <a:rPr lang="it-IT" sz="2800" b="1" i="1" dirty="0" smtClean="0">
                <a:solidFill>
                  <a:srgbClr val="800000"/>
                </a:solidFill>
                <a:latin typeface="Arial" charset="0"/>
                <a:ea typeface="ＭＳ Ｐゴシック" charset="0"/>
                <a:cs typeface="ＭＳ Ｐゴシック" charset="0"/>
              </a:rPr>
            </a:br>
            <a:r>
              <a:rPr lang="it-IT" sz="2800" b="1" i="1" dirty="0" err="1" smtClean="0">
                <a:solidFill>
                  <a:srgbClr val="800000"/>
                </a:solidFill>
                <a:latin typeface="Arial" charset="0"/>
                <a:ea typeface="ＭＳ Ｐゴシック" charset="0"/>
                <a:cs typeface="ＭＳ Ｐゴシック" charset="0"/>
              </a:rPr>
              <a:t>Funding</a:t>
            </a:r>
            <a:r>
              <a:rPr lang="it-IT" sz="2800" b="1" i="1" dirty="0" smtClean="0">
                <a:solidFill>
                  <a:srgbClr val="800000"/>
                </a:solidFill>
                <a:latin typeface="Arial" charset="0"/>
                <a:ea typeface="ＭＳ Ｐゴシック" charset="0"/>
                <a:cs typeface="ＭＳ Ｐゴシック" charset="0"/>
              </a:rPr>
              <a:t> &amp; </a:t>
            </a:r>
            <a:r>
              <a:rPr lang="it-IT" sz="2800" b="1" i="1" dirty="0" err="1" smtClean="0">
                <a:solidFill>
                  <a:srgbClr val="800000"/>
                </a:solidFill>
                <a:latin typeface="Arial" charset="0"/>
                <a:ea typeface="ＭＳ Ｐゴシック" charset="0"/>
                <a:cs typeface="ＭＳ Ｐゴシック" charset="0"/>
              </a:rPr>
              <a:t>Financing</a:t>
            </a:r>
            <a:r>
              <a:rPr lang="it-IT" sz="2800" b="1" i="1" dirty="0" smtClean="0">
                <a:solidFill>
                  <a:srgbClr val="800000"/>
                </a:solidFill>
                <a:latin typeface="Arial" charset="0"/>
                <a:ea typeface="ＭＳ Ｐゴシック" charset="0"/>
                <a:cs typeface="ＭＳ Ｐゴシック" charset="0"/>
              </a:rPr>
              <a:t> </a:t>
            </a:r>
            <a:r>
              <a:rPr lang="it-IT" sz="2800" b="1" i="1" dirty="0" smtClean="0">
                <a:solidFill>
                  <a:srgbClr val="800000"/>
                </a:solidFill>
                <a:latin typeface="Arial" charset="0"/>
                <a:ea typeface="ＭＳ Ｐゴシック" charset="0"/>
                <a:cs typeface="ＭＳ Ｐゴシック" charset="0"/>
              </a:rPr>
              <a:t>(</a:t>
            </a:r>
            <a:r>
              <a:rPr lang="it-IT" sz="2800" b="1" i="1" dirty="0" err="1" smtClean="0">
                <a:solidFill>
                  <a:srgbClr val="800000"/>
                </a:solidFill>
                <a:latin typeface="Arial" charset="0"/>
                <a:ea typeface="ＭＳ Ｐゴシック" charset="0"/>
                <a:cs typeface="ＭＳ Ｐゴシック" charset="0"/>
              </a:rPr>
              <a:t>regulated</a:t>
            </a:r>
            <a:r>
              <a:rPr lang="it-IT" sz="2800" b="1" i="1" dirty="0" smtClean="0">
                <a:solidFill>
                  <a:srgbClr val="800000"/>
                </a:solidFill>
                <a:latin typeface="Arial" charset="0"/>
                <a:ea typeface="ＭＳ Ｐゴシック" charset="0"/>
                <a:cs typeface="ＭＳ Ｐゴシック" charset="0"/>
              </a:rPr>
              <a:t>) Investments </a:t>
            </a:r>
            <a:r>
              <a:rPr lang="it-IT" sz="2800" b="1" i="1" dirty="0" smtClean="0">
                <a:solidFill>
                  <a:srgbClr val="800000"/>
                </a:solidFill>
                <a:latin typeface="Arial" charset="0"/>
                <a:ea typeface="ＭＳ Ｐゴシック" charset="0"/>
                <a:cs typeface="ＭＳ Ｐゴシック" charset="0"/>
              </a:rPr>
              <a:t/>
            </a:r>
            <a:br>
              <a:rPr lang="it-IT" sz="2800" b="1" i="1" dirty="0" smtClean="0">
                <a:solidFill>
                  <a:srgbClr val="800000"/>
                </a:solidFill>
                <a:latin typeface="Arial" charset="0"/>
                <a:ea typeface="ＭＳ Ｐゴシック" charset="0"/>
                <a:cs typeface="ＭＳ Ｐゴシック" charset="0"/>
              </a:rPr>
            </a:br>
            <a:r>
              <a:rPr lang="it-IT" sz="2800" b="1" i="1" dirty="0" smtClean="0">
                <a:solidFill>
                  <a:srgbClr val="800000"/>
                </a:solidFill>
                <a:latin typeface="Arial" charset="0"/>
                <a:ea typeface="ＭＳ Ｐゴシック" charset="0"/>
                <a:cs typeface="ＭＳ Ｐゴシック" charset="0"/>
              </a:rPr>
              <a:t>in </a:t>
            </a:r>
            <a:r>
              <a:rPr lang="it-IT" sz="2800" b="1" i="1" dirty="0" err="1" smtClean="0">
                <a:solidFill>
                  <a:srgbClr val="800000"/>
                </a:solidFill>
                <a:latin typeface="Arial" charset="0"/>
                <a:ea typeface="ＭＳ Ｐゴシック" charset="0"/>
                <a:cs typeface="ＭＳ Ｐゴシック" charset="0"/>
              </a:rPr>
              <a:t>energy</a:t>
            </a:r>
            <a:r>
              <a:rPr lang="it-IT" sz="2800" b="1" i="1" dirty="0" smtClean="0">
                <a:solidFill>
                  <a:srgbClr val="800000"/>
                </a:solidFill>
                <a:latin typeface="Arial" charset="0"/>
                <a:ea typeface="ＭＳ Ｐゴシック" charset="0"/>
                <a:cs typeface="ＭＳ Ｐゴシック" charset="0"/>
              </a:rPr>
              <a:t> </a:t>
            </a:r>
            <a:r>
              <a:rPr lang="it-IT" sz="2800" b="1" i="1" dirty="0" smtClean="0">
                <a:solidFill>
                  <a:srgbClr val="800000"/>
                </a:solidFill>
                <a:latin typeface="Arial" charset="0"/>
                <a:ea typeface="ＭＳ Ｐゴシック" charset="0"/>
                <a:cs typeface="ＭＳ Ｐゴシック" charset="0"/>
              </a:rPr>
              <a:t>(</a:t>
            </a:r>
            <a:r>
              <a:rPr lang="it-IT" sz="2800" b="1" i="1" dirty="0" err="1" smtClean="0">
                <a:solidFill>
                  <a:srgbClr val="800000"/>
                </a:solidFill>
                <a:latin typeface="Arial" charset="0"/>
                <a:ea typeface="ＭＳ Ｐゴシック" charset="0"/>
                <a:cs typeface="ＭＳ Ｐゴシック" charset="0"/>
              </a:rPr>
              <a:t>regulated</a:t>
            </a:r>
            <a:r>
              <a:rPr lang="it-IT" sz="2800" b="1" i="1" smtClean="0">
                <a:solidFill>
                  <a:srgbClr val="800000"/>
                </a:solidFill>
                <a:latin typeface="Arial" charset="0"/>
                <a:ea typeface="ＭＳ Ｐゴシック" charset="0"/>
                <a:cs typeface="ＭＳ Ｐゴシック" charset="0"/>
              </a:rPr>
              <a:t>) industries</a:t>
            </a:r>
            <a:endParaRPr lang="it-IT" sz="2800" b="1" i="1" dirty="0">
              <a:solidFill>
                <a:srgbClr val="008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347011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6424" y="237840"/>
            <a:ext cx="8520545" cy="4247317"/>
          </a:xfrm>
          <a:prstGeom prst="rect">
            <a:avLst/>
          </a:prstGeom>
        </p:spPr>
        <p:txBody>
          <a:bodyPr wrap="square">
            <a:spAutoFit/>
          </a:bodyPr>
          <a:lstStyle/>
          <a:p>
            <a:r>
              <a:rPr lang="it-IT" dirty="0" smtClean="0"/>
              <a:t>No </a:t>
            </a:r>
            <a:r>
              <a:rPr lang="it-IT" dirty="0"/>
              <a:t>single </a:t>
            </a:r>
            <a:r>
              <a:rPr lang="it-IT" dirty="0" err="1"/>
              <a:t>established</a:t>
            </a:r>
            <a:r>
              <a:rPr lang="it-IT" dirty="0"/>
              <a:t> </a:t>
            </a:r>
            <a:r>
              <a:rPr lang="it-IT" dirty="0" err="1"/>
              <a:t>method</a:t>
            </a:r>
            <a:r>
              <a:rPr lang="it-IT" dirty="0"/>
              <a:t> of </a:t>
            </a:r>
            <a:r>
              <a:rPr lang="it-IT" dirty="0" err="1"/>
              <a:t>determining</a:t>
            </a:r>
            <a:r>
              <a:rPr lang="it-IT" dirty="0"/>
              <a:t> the rate of return for a </a:t>
            </a:r>
            <a:r>
              <a:rPr lang="it-IT" dirty="0" err="1"/>
              <a:t>regulated</a:t>
            </a:r>
            <a:r>
              <a:rPr lang="it-IT" dirty="0"/>
              <a:t> utility</a:t>
            </a:r>
          </a:p>
          <a:p>
            <a:r>
              <a:rPr lang="it-IT" dirty="0" err="1" smtClean="0"/>
              <a:t>Commissions</a:t>
            </a:r>
            <a:r>
              <a:rPr lang="it-IT" dirty="0" smtClean="0"/>
              <a:t> </a:t>
            </a:r>
            <a:r>
              <a:rPr lang="it-IT" dirty="0" err="1"/>
              <a:t>have</a:t>
            </a:r>
            <a:r>
              <a:rPr lang="it-IT" dirty="0"/>
              <a:t> </a:t>
            </a:r>
            <a:r>
              <a:rPr lang="it-IT" dirty="0" err="1"/>
              <a:t>discretion</a:t>
            </a:r>
            <a:r>
              <a:rPr lang="it-IT" dirty="0"/>
              <a:t> in </a:t>
            </a:r>
            <a:r>
              <a:rPr lang="it-IT" dirty="0" err="1"/>
              <a:t>selecting</a:t>
            </a:r>
            <a:r>
              <a:rPr lang="it-IT" dirty="0"/>
              <a:t> the rate of return </a:t>
            </a:r>
            <a:r>
              <a:rPr lang="it-IT" dirty="0" err="1"/>
              <a:t>based</a:t>
            </a:r>
            <a:r>
              <a:rPr lang="it-IT" dirty="0"/>
              <a:t> on </a:t>
            </a:r>
            <a:r>
              <a:rPr lang="it-IT" dirty="0" err="1"/>
              <a:t>circumstances</a:t>
            </a:r>
            <a:r>
              <a:rPr lang="it-IT" dirty="0"/>
              <a:t> of </a:t>
            </a:r>
            <a:r>
              <a:rPr lang="it-IT" dirty="0" err="1"/>
              <a:t>each</a:t>
            </a:r>
            <a:r>
              <a:rPr lang="it-IT" dirty="0"/>
              <a:t> </a:t>
            </a:r>
            <a:r>
              <a:rPr lang="it-IT" dirty="0" smtClean="0"/>
              <a:t>utility</a:t>
            </a:r>
          </a:p>
          <a:p>
            <a:endParaRPr lang="it-IT" dirty="0"/>
          </a:p>
          <a:p>
            <a:r>
              <a:rPr lang="it-IT" sz="1100" dirty="0" smtClean="0"/>
              <a:t>US </a:t>
            </a:r>
            <a:r>
              <a:rPr lang="it-IT" sz="1100" dirty="0"/>
              <a:t>Supreme Court </a:t>
            </a:r>
            <a:r>
              <a:rPr lang="it-IT" sz="1100" dirty="0" err="1"/>
              <a:t>rulings</a:t>
            </a:r>
            <a:r>
              <a:rPr lang="it-IT" sz="1100" dirty="0"/>
              <a:t> </a:t>
            </a:r>
            <a:r>
              <a:rPr lang="it-IT" sz="1100" dirty="0" err="1"/>
              <a:t>establish</a:t>
            </a:r>
            <a:r>
              <a:rPr lang="it-IT" sz="1100" dirty="0"/>
              <a:t> </a:t>
            </a:r>
            <a:r>
              <a:rPr lang="it-IT" sz="1100" dirty="0" err="1"/>
              <a:t>guiding</a:t>
            </a:r>
            <a:r>
              <a:rPr lang="it-IT" sz="1100" dirty="0"/>
              <a:t> </a:t>
            </a:r>
            <a:r>
              <a:rPr lang="it-IT" sz="1100" dirty="0" err="1"/>
              <a:t>principals</a:t>
            </a:r>
            <a:r>
              <a:rPr lang="it-IT" sz="1100" dirty="0"/>
              <a:t> for </a:t>
            </a:r>
            <a:r>
              <a:rPr lang="it-IT" sz="1100" dirty="0" err="1"/>
              <a:t>setting</a:t>
            </a:r>
            <a:r>
              <a:rPr lang="it-IT" sz="1100" dirty="0"/>
              <a:t> the rate of return</a:t>
            </a:r>
          </a:p>
          <a:p>
            <a:r>
              <a:rPr lang="it-IT" sz="1100" dirty="0"/>
              <a:t>" </a:t>
            </a:r>
            <a:r>
              <a:rPr lang="it-IT" sz="1100" i="1" dirty="0"/>
              <a:t>Bluefield Water Works and </a:t>
            </a:r>
            <a:r>
              <a:rPr lang="it-IT" sz="1100" i="1" dirty="0" err="1"/>
              <a:t>Improvement</a:t>
            </a:r>
            <a:r>
              <a:rPr lang="it-IT" sz="1100" i="1" dirty="0"/>
              <a:t> Co. v. Public Service </a:t>
            </a:r>
            <a:r>
              <a:rPr lang="it-IT" sz="1100" i="1" dirty="0" err="1"/>
              <a:t>Commission</a:t>
            </a:r>
            <a:r>
              <a:rPr lang="it-IT" sz="1100" i="1" dirty="0"/>
              <a:t> of West Virginia</a:t>
            </a:r>
            <a:r>
              <a:rPr lang="it-IT" sz="1100" dirty="0"/>
              <a:t>, 262 U.S. 679 (1923</a:t>
            </a:r>
            <a:r>
              <a:rPr lang="it-IT" sz="1100" dirty="0" smtClean="0"/>
              <a:t>). </a:t>
            </a:r>
            <a:r>
              <a:rPr lang="it-IT" sz="1100" dirty="0"/>
              <a:t>In the </a:t>
            </a:r>
            <a:r>
              <a:rPr lang="it-IT" sz="1100" i="1" dirty="0"/>
              <a:t>Bluefield Water Works </a:t>
            </a:r>
            <a:r>
              <a:rPr lang="it-IT" sz="1100" dirty="0"/>
              <a:t>case, the US Supreme Court </a:t>
            </a:r>
            <a:r>
              <a:rPr lang="it-IT" sz="1100" dirty="0" err="1"/>
              <a:t>stated</a:t>
            </a:r>
            <a:r>
              <a:rPr lang="it-IT" sz="1100" dirty="0"/>
              <a:t> in </a:t>
            </a:r>
            <a:r>
              <a:rPr lang="it-IT" sz="1100" dirty="0" err="1"/>
              <a:t>its</a:t>
            </a:r>
            <a:r>
              <a:rPr lang="it-IT" sz="1100" dirty="0"/>
              <a:t> </a:t>
            </a:r>
            <a:r>
              <a:rPr lang="it-IT" sz="1100" dirty="0" err="1"/>
              <a:t>decision</a:t>
            </a:r>
            <a:r>
              <a:rPr lang="it-IT" sz="1100" dirty="0"/>
              <a:t>: </a:t>
            </a:r>
            <a:endParaRPr lang="it-IT" sz="1100" dirty="0" smtClean="0"/>
          </a:p>
          <a:p>
            <a:r>
              <a:rPr lang="it-IT" sz="1100" dirty="0"/>
              <a:t>... A public utility </a:t>
            </a:r>
            <a:r>
              <a:rPr lang="it-IT" sz="1100" dirty="0" err="1"/>
              <a:t>is</a:t>
            </a:r>
            <a:r>
              <a:rPr lang="it-IT" sz="1100" dirty="0"/>
              <a:t> </a:t>
            </a:r>
            <a:r>
              <a:rPr lang="it-IT" sz="1100" dirty="0" err="1"/>
              <a:t>entitled</a:t>
            </a:r>
            <a:r>
              <a:rPr lang="it-IT" sz="1100" dirty="0"/>
              <a:t> to </a:t>
            </a:r>
            <a:r>
              <a:rPr lang="it-IT" sz="1100" dirty="0" err="1"/>
              <a:t>such</a:t>
            </a:r>
            <a:r>
              <a:rPr lang="it-IT" sz="1100" dirty="0"/>
              <a:t> </a:t>
            </a:r>
            <a:r>
              <a:rPr lang="it-IT" sz="1100" dirty="0" err="1"/>
              <a:t>rates</a:t>
            </a:r>
            <a:r>
              <a:rPr lang="it-IT" sz="1100" dirty="0"/>
              <a:t> </a:t>
            </a:r>
            <a:r>
              <a:rPr lang="it-IT" sz="1100" dirty="0" err="1"/>
              <a:t>as</a:t>
            </a:r>
            <a:r>
              <a:rPr lang="it-IT" sz="1100" dirty="0"/>
              <a:t> </a:t>
            </a:r>
            <a:r>
              <a:rPr lang="it-IT" sz="1100" dirty="0" err="1"/>
              <a:t>will</a:t>
            </a:r>
            <a:r>
              <a:rPr lang="it-IT" sz="1100" dirty="0"/>
              <a:t> </a:t>
            </a:r>
            <a:r>
              <a:rPr lang="it-IT" sz="1100" dirty="0" err="1"/>
              <a:t>permit</a:t>
            </a:r>
            <a:r>
              <a:rPr lang="it-IT" sz="1100" dirty="0"/>
              <a:t> </a:t>
            </a:r>
            <a:r>
              <a:rPr lang="it-IT" sz="1100" dirty="0" err="1"/>
              <a:t>it</a:t>
            </a:r>
            <a:r>
              <a:rPr lang="it-IT" sz="1100" dirty="0"/>
              <a:t> to </a:t>
            </a:r>
            <a:r>
              <a:rPr lang="it-IT" sz="1100" dirty="0" err="1"/>
              <a:t>earn</a:t>
            </a:r>
            <a:r>
              <a:rPr lang="it-IT" sz="1100" dirty="0"/>
              <a:t> a return on the </a:t>
            </a:r>
            <a:r>
              <a:rPr lang="it-IT" sz="1100" dirty="0" err="1"/>
              <a:t>value</a:t>
            </a:r>
            <a:r>
              <a:rPr lang="it-IT" sz="1100" dirty="0"/>
              <a:t> of the </a:t>
            </a:r>
            <a:r>
              <a:rPr lang="it-IT" sz="1100" dirty="0" err="1"/>
              <a:t>property</a:t>
            </a:r>
            <a:r>
              <a:rPr lang="it-IT" sz="1100" dirty="0"/>
              <a:t> </a:t>
            </a:r>
            <a:r>
              <a:rPr lang="it-IT" sz="1100" dirty="0" err="1"/>
              <a:t>which</a:t>
            </a:r>
            <a:r>
              <a:rPr lang="it-IT" sz="1100" dirty="0"/>
              <a:t> </a:t>
            </a:r>
            <a:r>
              <a:rPr lang="it-IT" sz="1100" dirty="0" err="1"/>
              <a:t>it</a:t>
            </a:r>
            <a:r>
              <a:rPr lang="it-IT" sz="1100" dirty="0"/>
              <a:t> </a:t>
            </a:r>
            <a:r>
              <a:rPr lang="it-IT" sz="1100" dirty="0" err="1"/>
              <a:t>employs</a:t>
            </a:r>
            <a:r>
              <a:rPr lang="it-IT" sz="1100" dirty="0"/>
              <a:t> for the </a:t>
            </a:r>
            <a:r>
              <a:rPr lang="it-IT" sz="1100" dirty="0" err="1"/>
              <a:t>convenience</a:t>
            </a:r>
            <a:r>
              <a:rPr lang="it-IT" sz="1100" dirty="0"/>
              <a:t> of the public </a:t>
            </a:r>
            <a:r>
              <a:rPr lang="it-IT" sz="1100" dirty="0" err="1"/>
              <a:t>equal</a:t>
            </a:r>
            <a:r>
              <a:rPr lang="it-IT" sz="1100" dirty="0"/>
              <a:t> to </a:t>
            </a:r>
            <a:r>
              <a:rPr lang="it-IT" sz="1100" dirty="0" err="1"/>
              <a:t>that</a:t>
            </a:r>
            <a:r>
              <a:rPr lang="it-IT" sz="1100" dirty="0"/>
              <a:t> </a:t>
            </a:r>
            <a:r>
              <a:rPr lang="it-IT" sz="1100" dirty="0" err="1"/>
              <a:t>generally</a:t>
            </a:r>
            <a:r>
              <a:rPr lang="it-IT" sz="1100" dirty="0"/>
              <a:t> </a:t>
            </a:r>
            <a:r>
              <a:rPr lang="it-IT" sz="1100" dirty="0" err="1"/>
              <a:t>being</a:t>
            </a:r>
            <a:r>
              <a:rPr lang="it-IT" sz="1100" dirty="0"/>
              <a:t> made </a:t>
            </a:r>
            <a:r>
              <a:rPr lang="it-IT" sz="1100" dirty="0" err="1"/>
              <a:t>at</a:t>
            </a:r>
            <a:r>
              <a:rPr lang="it-IT" sz="1100" dirty="0"/>
              <a:t> the </a:t>
            </a:r>
            <a:r>
              <a:rPr lang="it-IT" sz="1100" dirty="0" err="1"/>
              <a:t>same</a:t>
            </a:r>
            <a:r>
              <a:rPr lang="it-IT" sz="1100" dirty="0"/>
              <a:t> time and in the </a:t>
            </a:r>
            <a:r>
              <a:rPr lang="it-IT" sz="1100" dirty="0" err="1"/>
              <a:t>same</a:t>
            </a:r>
            <a:r>
              <a:rPr lang="it-IT" sz="1100" dirty="0"/>
              <a:t> general part of the country on </a:t>
            </a:r>
            <a:r>
              <a:rPr lang="it-IT" sz="1100" dirty="0" err="1"/>
              <a:t>investments</a:t>
            </a:r>
            <a:r>
              <a:rPr lang="it-IT" sz="1100" dirty="0"/>
              <a:t> in </a:t>
            </a:r>
            <a:r>
              <a:rPr lang="it-IT" sz="1100" dirty="0" err="1"/>
              <a:t>other</a:t>
            </a:r>
            <a:r>
              <a:rPr lang="it-IT" sz="1100" dirty="0"/>
              <a:t> business </a:t>
            </a:r>
            <a:r>
              <a:rPr lang="it-IT" sz="1100" dirty="0" err="1"/>
              <a:t>undertakings</a:t>
            </a:r>
            <a:r>
              <a:rPr lang="it-IT" sz="1100" dirty="0"/>
              <a:t> </a:t>
            </a:r>
            <a:r>
              <a:rPr lang="it-IT" sz="1100" dirty="0" err="1"/>
              <a:t>which</a:t>
            </a:r>
            <a:r>
              <a:rPr lang="it-IT" sz="1100" dirty="0"/>
              <a:t> are </a:t>
            </a:r>
            <a:r>
              <a:rPr lang="it-IT" sz="1100" dirty="0" err="1"/>
              <a:t>attended</a:t>
            </a:r>
            <a:r>
              <a:rPr lang="it-IT" sz="1100" dirty="0"/>
              <a:t> by </a:t>
            </a:r>
            <a:r>
              <a:rPr lang="it-IT" sz="1100" dirty="0" err="1"/>
              <a:t>corresponding</a:t>
            </a:r>
            <a:r>
              <a:rPr lang="it-IT" sz="1100" dirty="0"/>
              <a:t> </a:t>
            </a:r>
            <a:r>
              <a:rPr lang="it-IT" sz="1100" dirty="0" err="1"/>
              <a:t>risks</a:t>
            </a:r>
            <a:r>
              <a:rPr lang="it-IT" sz="1100" dirty="0"/>
              <a:t> and </a:t>
            </a:r>
            <a:r>
              <a:rPr lang="it-IT" sz="1100" dirty="0" err="1"/>
              <a:t>uncertainties</a:t>
            </a:r>
            <a:r>
              <a:rPr lang="it-IT" sz="1100" dirty="0"/>
              <a:t>; </a:t>
            </a:r>
            <a:r>
              <a:rPr lang="it-IT" sz="1100" dirty="0" err="1"/>
              <a:t>but</a:t>
            </a:r>
            <a:r>
              <a:rPr lang="it-IT" sz="1100" dirty="0"/>
              <a:t> </a:t>
            </a:r>
            <a:r>
              <a:rPr lang="it-IT" sz="1100" dirty="0" err="1"/>
              <a:t>it</a:t>
            </a:r>
            <a:r>
              <a:rPr lang="it-IT" sz="1100" dirty="0"/>
              <a:t> </a:t>
            </a:r>
            <a:r>
              <a:rPr lang="it-IT" sz="1100" dirty="0" err="1"/>
              <a:t>has</a:t>
            </a:r>
            <a:r>
              <a:rPr lang="it-IT" sz="1100" dirty="0"/>
              <a:t> no </a:t>
            </a:r>
            <a:r>
              <a:rPr lang="it-IT" sz="1100" dirty="0" err="1"/>
              <a:t>constitutional</a:t>
            </a:r>
            <a:r>
              <a:rPr lang="it-IT" sz="1100" dirty="0"/>
              <a:t> right to </a:t>
            </a:r>
            <a:r>
              <a:rPr lang="it-IT" sz="1100" dirty="0" err="1"/>
              <a:t>profits</a:t>
            </a:r>
            <a:r>
              <a:rPr lang="it-IT" sz="1100" dirty="0"/>
              <a:t> </a:t>
            </a:r>
            <a:r>
              <a:rPr lang="it-IT" sz="1100" dirty="0" err="1"/>
              <a:t>such</a:t>
            </a:r>
            <a:r>
              <a:rPr lang="it-IT" sz="1100" dirty="0"/>
              <a:t> </a:t>
            </a:r>
            <a:r>
              <a:rPr lang="it-IT" sz="1100" dirty="0" err="1"/>
              <a:t>as</a:t>
            </a:r>
            <a:r>
              <a:rPr lang="it-IT" sz="1100" dirty="0"/>
              <a:t> are </a:t>
            </a:r>
            <a:r>
              <a:rPr lang="it-IT" sz="1100" dirty="0" err="1"/>
              <a:t>realized</a:t>
            </a:r>
            <a:r>
              <a:rPr lang="it-IT" sz="1100" dirty="0"/>
              <a:t> or </a:t>
            </a:r>
            <a:r>
              <a:rPr lang="it-IT" sz="1100" dirty="0" err="1"/>
              <a:t>anticipated</a:t>
            </a:r>
            <a:r>
              <a:rPr lang="it-IT" sz="1100" dirty="0"/>
              <a:t> in </a:t>
            </a:r>
            <a:r>
              <a:rPr lang="it-IT" sz="1100" dirty="0" err="1"/>
              <a:t>highly</a:t>
            </a:r>
            <a:r>
              <a:rPr lang="it-IT" sz="1100" dirty="0"/>
              <a:t> </a:t>
            </a:r>
            <a:r>
              <a:rPr lang="it-IT" sz="1100" dirty="0" err="1"/>
              <a:t>profitable</a:t>
            </a:r>
            <a:r>
              <a:rPr lang="it-IT" sz="1100" dirty="0"/>
              <a:t> </a:t>
            </a:r>
            <a:r>
              <a:rPr lang="it-IT" sz="1100" dirty="0" err="1"/>
              <a:t>enterprises</a:t>
            </a:r>
            <a:r>
              <a:rPr lang="it-IT" sz="1100" dirty="0"/>
              <a:t> or speculative </a:t>
            </a:r>
            <a:r>
              <a:rPr lang="it-IT" sz="1100" dirty="0" err="1"/>
              <a:t>ventures</a:t>
            </a:r>
            <a:r>
              <a:rPr lang="it-IT" sz="1100" dirty="0"/>
              <a:t>. The return </a:t>
            </a:r>
            <a:r>
              <a:rPr lang="it-IT" sz="1100" dirty="0" err="1"/>
              <a:t>should</a:t>
            </a:r>
            <a:r>
              <a:rPr lang="it-IT" sz="1100" dirty="0"/>
              <a:t> be </a:t>
            </a:r>
            <a:r>
              <a:rPr lang="it-IT" sz="1100" dirty="0" err="1"/>
              <a:t>reasonably</a:t>
            </a:r>
            <a:r>
              <a:rPr lang="it-IT" sz="1100" dirty="0"/>
              <a:t> </a:t>
            </a:r>
            <a:r>
              <a:rPr lang="it-IT" sz="1100" dirty="0" err="1"/>
              <a:t>sufficient</a:t>
            </a:r>
            <a:r>
              <a:rPr lang="it-IT" sz="1100" dirty="0"/>
              <a:t> to </a:t>
            </a:r>
            <a:r>
              <a:rPr lang="it-IT" sz="1100" dirty="0" err="1"/>
              <a:t>assure</a:t>
            </a:r>
            <a:r>
              <a:rPr lang="it-IT" sz="1100" dirty="0"/>
              <a:t> </a:t>
            </a:r>
            <a:r>
              <a:rPr lang="it-IT" sz="1100" dirty="0" err="1"/>
              <a:t>confidence</a:t>
            </a:r>
            <a:r>
              <a:rPr lang="it-IT" sz="1100" dirty="0"/>
              <a:t> in the </a:t>
            </a:r>
            <a:r>
              <a:rPr lang="it-IT" sz="1100" dirty="0" err="1"/>
              <a:t>financial</a:t>
            </a:r>
            <a:r>
              <a:rPr lang="it-IT" sz="1100" dirty="0"/>
              <a:t> </a:t>
            </a:r>
            <a:r>
              <a:rPr lang="it-IT" sz="1100" dirty="0" err="1"/>
              <a:t>soundness</a:t>
            </a:r>
            <a:r>
              <a:rPr lang="it-IT" sz="1100" dirty="0"/>
              <a:t> of the utility, and </a:t>
            </a:r>
            <a:r>
              <a:rPr lang="it-IT" sz="1100" dirty="0" err="1"/>
              <a:t>should</a:t>
            </a:r>
            <a:r>
              <a:rPr lang="it-IT" sz="1100" dirty="0"/>
              <a:t> be </a:t>
            </a:r>
            <a:r>
              <a:rPr lang="it-IT" sz="1100" dirty="0" err="1"/>
              <a:t>adequate</a:t>
            </a:r>
            <a:r>
              <a:rPr lang="it-IT" sz="1100" dirty="0"/>
              <a:t>, under </a:t>
            </a:r>
            <a:r>
              <a:rPr lang="it-IT" sz="1100" dirty="0" err="1"/>
              <a:t>efficient</a:t>
            </a:r>
            <a:r>
              <a:rPr lang="it-IT" sz="1100" dirty="0"/>
              <a:t> and </a:t>
            </a:r>
            <a:r>
              <a:rPr lang="it-IT" sz="1100" dirty="0" err="1"/>
              <a:t>economical</a:t>
            </a:r>
            <a:r>
              <a:rPr lang="it-IT" sz="1100" dirty="0"/>
              <a:t> management, to </a:t>
            </a:r>
            <a:r>
              <a:rPr lang="it-IT" sz="1100" dirty="0" err="1"/>
              <a:t>maintain</a:t>
            </a:r>
            <a:r>
              <a:rPr lang="it-IT" sz="1100" dirty="0"/>
              <a:t> and </a:t>
            </a:r>
            <a:r>
              <a:rPr lang="it-IT" sz="1100" dirty="0" err="1"/>
              <a:t>support</a:t>
            </a:r>
            <a:r>
              <a:rPr lang="it-IT" sz="1100" dirty="0"/>
              <a:t> </a:t>
            </a:r>
            <a:r>
              <a:rPr lang="it-IT" sz="1100" dirty="0" err="1"/>
              <a:t>its</a:t>
            </a:r>
            <a:r>
              <a:rPr lang="it-IT" sz="1100" dirty="0"/>
              <a:t> credit and </a:t>
            </a:r>
            <a:r>
              <a:rPr lang="it-IT" sz="1100" dirty="0" err="1"/>
              <a:t>enable</a:t>
            </a:r>
            <a:r>
              <a:rPr lang="it-IT" sz="1100" dirty="0"/>
              <a:t> </a:t>
            </a:r>
            <a:r>
              <a:rPr lang="it-IT" sz="1100" dirty="0" err="1"/>
              <a:t>it</a:t>
            </a:r>
            <a:r>
              <a:rPr lang="it-IT" sz="1100" dirty="0"/>
              <a:t> to </a:t>
            </a:r>
            <a:r>
              <a:rPr lang="it-IT" sz="1100" dirty="0" err="1"/>
              <a:t>raise</a:t>
            </a:r>
            <a:r>
              <a:rPr lang="it-IT" sz="1100" dirty="0"/>
              <a:t> the </a:t>
            </a:r>
            <a:r>
              <a:rPr lang="it-IT" sz="1100" dirty="0" err="1"/>
              <a:t>money</a:t>
            </a:r>
            <a:r>
              <a:rPr lang="it-IT" sz="1100" dirty="0"/>
              <a:t> </a:t>
            </a:r>
            <a:r>
              <a:rPr lang="it-IT" sz="1100" dirty="0" err="1"/>
              <a:t>necessary</a:t>
            </a:r>
            <a:r>
              <a:rPr lang="it-IT" sz="1100" dirty="0"/>
              <a:t> for the </a:t>
            </a:r>
            <a:r>
              <a:rPr lang="it-IT" sz="1100" dirty="0" err="1"/>
              <a:t>proper</a:t>
            </a:r>
            <a:r>
              <a:rPr lang="it-IT" sz="1100" dirty="0"/>
              <a:t> </a:t>
            </a:r>
            <a:r>
              <a:rPr lang="it-IT" sz="1100" dirty="0" err="1"/>
              <a:t>discharge</a:t>
            </a:r>
            <a:r>
              <a:rPr lang="it-IT" sz="1100" dirty="0"/>
              <a:t> of </a:t>
            </a:r>
            <a:r>
              <a:rPr lang="it-IT" sz="1100" dirty="0" err="1"/>
              <a:t>its</a:t>
            </a:r>
            <a:r>
              <a:rPr lang="it-IT" sz="1100" dirty="0"/>
              <a:t> public </a:t>
            </a:r>
            <a:r>
              <a:rPr lang="it-IT" sz="1100" dirty="0" err="1"/>
              <a:t>duties</a:t>
            </a:r>
            <a:r>
              <a:rPr lang="it-IT" sz="1100" dirty="0"/>
              <a:t>... </a:t>
            </a:r>
            <a:endParaRPr lang="it-IT" sz="1100" dirty="0" smtClean="0"/>
          </a:p>
          <a:p>
            <a:endParaRPr lang="it-IT" sz="1100" dirty="0" smtClean="0"/>
          </a:p>
          <a:p>
            <a:endParaRPr lang="it-IT" sz="1100" dirty="0"/>
          </a:p>
          <a:p>
            <a:r>
              <a:rPr lang="it-IT" sz="1100" dirty="0"/>
              <a:t>" </a:t>
            </a:r>
            <a:r>
              <a:rPr lang="it-IT" sz="1100" i="1" dirty="0"/>
              <a:t>Federal </a:t>
            </a:r>
            <a:r>
              <a:rPr lang="it-IT" sz="1100" i="1" dirty="0" err="1"/>
              <a:t>Power</a:t>
            </a:r>
            <a:r>
              <a:rPr lang="it-IT" sz="1100" i="1" dirty="0"/>
              <a:t> </a:t>
            </a:r>
            <a:r>
              <a:rPr lang="it-IT" sz="1100" i="1" dirty="0" err="1"/>
              <a:t>Commission</a:t>
            </a:r>
            <a:r>
              <a:rPr lang="it-IT" sz="1100" i="1" dirty="0"/>
              <a:t> v. </a:t>
            </a:r>
            <a:r>
              <a:rPr lang="it-IT" sz="1100" i="1" dirty="0" err="1"/>
              <a:t>Hope</a:t>
            </a:r>
            <a:r>
              <a:rPr lang="it-IT" sz="1100" i="1" dirty="0"/>
              <a:t> Natural Gas Co.</a:t>
            </a:r>
            <a:r>
              <a:rPr lang="it-IT" sz="1100" dirty="0"/>
              <a:t>, 320 U.S. 591 (1944</a:t>
            </a:r>
            <a:r>
              <a:rPr lang="it-IT" sz="1100" dirty="0" smtClean="0"/>
              <a:t>). </a:t>
            </a:r>
            <a:r>
              <a:rPr lang="it-IT" sz="1100" dirty="0"/>
              <a:t>In the </a:t>
            </a:r>
            <a:r>
              <a:rPr lang="it-IT" sz="1100" i="1" dirty="0" err="1"/>
              <a:t>Hope</a:t>
            </a:r>
            <a:r>
              <a:rPr lang="it-IT" sz="1100" i="1" dirty="0"/>
              <a:t> </a:t>
            </a:r>
            <a:r>
              <a:rPr lang="it-IT" sz="1100" dirty="0" err="1"/>
              <a:t>decision</a:t>
            </a:r>
            <a:r>
              <a:rPr lang="it-IT" sz="1100" dirty="0"/>
              <a:t>, the US Supreme Court </a:t>
            </a:r>
            <a:r>
              <a:rPr lang="it-IT" sz="1100" dirty="0" err="1"/>
              <a:t>Stated</a:t>
            </a:r>
            <a:r>
              <a:rPr lang="it-IT" sz="1100" dirty="0"/>
              <a:t>: </a:t>
            </a:r>
            <a:endParaRPr lang="it-IT" sz="1100" dirty="0" smtClean="0"/>
          </a:p>
          <a:p>
            <a:r>
              <a:rPr lang="it-IT" sz="1100" dirty="0"/>
              <a:t>" The rate-</a:t>
            </a:r>
            <a:r>
              <a:rPr lang="it-IT" sz="1100" dirty="0" err="1"/>
              <a:t>making</a:t>
            </a:r>
            <a:r>
              <a:rPr lang="it-IT" sz="1100" dirty="0"/>
              <a:t> </a:t>
            </a:r>
            <a:r>
              <a:rPr lang="it-IT" sz="1100" dirty="0" err="1"/>
              <a:t>process</a:t>
            </a:r>
            <a:r>
              <a:rPr lang="it-IT" sz="1100" dirty="0"/>
              <a:t> under the [Natural Gas] </a:t>
            </a:r>
            <a:r>
              <a:rPr lang="it-IT" sz="1100" dirty="0" err="1"/>
              <a:t>Act</a:t>
            </a:r>
            <a:r>
              <a:rPr lang="it-IT" sz="1100" dirty="0"/>
              <a:t>, i.e., the fixing of 32 'just and </a:t>
            </a:r>
            <a:r>
              <a:rPr lang="it-IT" sz="1100" dirty="0" err="1"/>
              <a:t>reasonable</a:t>
            </a:r>
            <a:r>
              <a:rPr lang="it-IT" sz="1100" dirty="0"/>
              <a:t>' </a:t>
            </a:r>
            <a:r>
              <a:rPr lang="it-IT" sz="1100" dirty="0" err="1"/>
              <a:t>rates</a:t>
            </a:r>
            <a:r>
              <a:rPr lang="it-IT" sz="1100" dirty="0"/>
              <a:t>, </a:t>
            </a:r>
            <a:r>
              <a:rPr lang="it-IT" sz="1100" dirty="0" err="1"/>
              <a:t>involves</a:t>
            </a:r>
            <a:r>
              <a:rPr lang="it-IT" sz="1100" dirty="0"/>
              <a:t> a </a:t>
            </a:r>
            <a:r>
              <a:rPr lang="it-IT" sz="1100" dirty="0" err="1"/>
              <a:t>balancing</a:t>
            </a:r>
            <a:r>
              <a:rPr lang="it-IT" sz="1100" dirty="0"/>
              <a:t> of the </a:t>
            </a:r>
            <a:r>
              <a:rPr lang="it-IT" sz="1100" dirty="0" err="1"/>
              <a:t>investor</a:t>
            </a:r>
            <a:r>
              <a:rPr lang="it-IT" sz="1100" dirty="0"/>
              <a:t> and consumer </a:t>
            </a:r>
            <a:r>
              <a:rPr lang="it-IT" sz="1100" dirty="0" err="1"/>
              <a:t>interests</a:t>
            </a:r>
            <a:r>
              <a:rPr lang="it-IT" sz="1100" dirty="0"/>
              <a:t> . . . . From the </a:t>
            </a:r>
            <a:r>
              <a:rPr lang="it-IT" sz="1100" dirty="0" err="1"/>
              <a:t>investor</a:t>
            </a:r>
            <a:r>
              <a:rPr lang="it-IT" sz="1100" dirty="0"/>
              <a:t> or company </a:t>
            </a:r>
            <a:r>
              <a:rPr lang="it-IT" sz="1100" dirty="0" err="1"/>
              <a:t>point</a:t>
            </a:r>
            <a:r>
              <a:rPr lang="it-IT" sz="1100" dirty="0"/>
              <a:t> of </a:t>
            </a:r>
            <a:r>
              <a:rPr lang="it-IT" sz="1100" dirty="0" err="1"/>
              <a:t>view</a:t>
            </a:r>
            <a:r>
              <a:rPr lang="it-IT" sz="1100" dirty="0"/>
              <a:t> </a:t>
            </a:r>
            <a:r>
              <a:rPr lang="it-IT" sz="1100" dirty="0" err="1"/>
              <a:t>it</a:t>
            </a:r>
            <a:r>
              <a:rPr lang="it-IT" sz="1100" dirty="0"/>
              <a:t> </a:t>
            </a:r>
            <a:r>
              <a:rPr lang="it-IT" sz="1100" dirty="0" err="1"/>
              <a:t>is</a:t>
            </a:r>
            <a:r>
              <a:rPr lang="it-IT" sz="1100" dirty="0"/>
              <a:t> </a:t>
            </a:r>
            <a:r>
              <a:rPr lang="it-IT" sz="1100" dirty="0" err="1"/>
              <a:t>Important</a:t>
            </a:r>
            <a:r>
              <a:rPr lang="it-IT" sz="1100" dirty="0"/>
              <a:t> </a:t>
            </a:r>
            <a:r>
              <a:rPr lang="it-IT" sz="1100" dirty="0" err="1"/>
              <a:t>that</a:t>
            </a:r>
            <a:r>
              <a:rPr lang="it-IT" sz="1100" dirty="0"/>
              <a:t> </a:t>
            </a:r>
            <a:r>
              <a:rPr lang="it-IT" sz="1100" dirty="0" err="1"/>
              <a:t>there</a:t>
            </a:r>
            <a:r>
              <a:rPr lang="it-IT" sz="1100" dirty="0"/>
              <a:t> be </a:t>
            </a:r>
            <a:r>
              <a:rPr lang="it-IT" sz="1100" dirty="0" err="1"/>
              <a:t>enough</a:t>
            </a:r>
            <a:r>
              <a:rPr lang="it-IT" sz="1100" dirty="0"/>
              <a:t> </a:t>
            </a:r>
            <a:r>
              <a:rPr lang="it-IT" sz="1100" dirty="0" err="1"/>
              <a:t>revenue</a:t>
            </a:r>
            <a:r>
              <a:rPr lang="it-IT" sz="1100" dirty="0"/>
              <a:t> </a:t>
            </a:r>
            <a:r>
              <a:rPr lang="it-IT" sz="1100" dirty="0" err="1"/>
              <a:t>not</a:t>
            </a:r>
            <a:r>
              <a:rPr lang="it-IT" sz="1100" dirty="0"/>
              <a:t> </a:t>
            </a:r>
            <a:r>
              <a:rPr lang="it-IT" sz="1100" dirty="0" err="1"/>
              <a:t>only</a:t>
            </a:r>
            <a:r>
              <a:rPr lang="it-IT" sz="1100" dirty="0"/>
              <a:t> for </a:t>
            </a:r>
            <a:r>
              <a:rPr lang="it-IT" sz="1100" dirty="0" err="1"/>
              <a:t>operating</a:t>
            </a:r>
            <a:r>
              <a:rPr lang="it-IT" sz="1100" dirty="0"/>
              <a:t> </a:t>
            </a:r>
            <a:r>
              <a:rPr lang="it-IT" sz="1100" dirty="0" err="1"/>
              <a:t>expenses</a:t>
            </a:r>
            <a:r>
              <a:rPr lang="it-IT" sz="1100" dirty="0"/>
              <a:t> </a:t>
            </a:r>
            <a:r>
              <a:rPr lang="it-IT" sz="1100" dirty="0" err="1"/>
              <a:t>but</a:t>
            </a:r>
            <a:r>
              <a:rPr lang="it-IT" sz="1100" dirty="0"/>
              <a:t> </a:t>
            </a:r>
            <a:r>
              <a:rPr lang="it-IT" sz="1100" dirty="0" err="1"/>
              <a:t>also</a:t>
            </a:r>
            <a:r>
              <a:rPr lang="it-IT" sz="1100" dirty="0"/>
              <a:t> for the capital </a:t>
            </a:r>
            <a:r>
              <a:rPr lang="it-IT" sz="1100" dirty="0" err="1"/>
              <a:t>costs</a:t>
            </a:r>
            <a:r>
              <a:rPr lang="it-IT" sz="1100" dirty="0"/>
              <a:t> of the business. </a:t>
            </a:r>
            <a:r>
              <a:rPr lang="it-IT" sz="1100" dirty="0" err="1"/>
              <a:t>These</a:t>
            </a:r>
            <a:r>
              <a:rPr lang="it-IT" sz="1100" dirty="0"/>
              <a:t> include service on the </a:t>
            </a:r>
            <a:r>
              <a:rPr lang="it-IT" sz="1100" dirty="0" err="1"/>
              <a:t>debt</a:t>
            </a:r>
            <a:r>
              <a:rPr lang="it-IT" sz="1100" dirty="0"/>
              <a:t> and </a:t>
            </a:r>
            <a:r>
              <a:rPr lang="it-IT" sz="1100" dirty="0" err="1"/>
              <a:t>dividends</a:t>
            </a:r>
            <a:r>
              <a:rPr lang="it-IT" sz="1100" dirty="0"/>
              <a:t> on the stock. By </a:t>
            </a:r>
            <a:r>
              <a:rPr lang="it-IT" sz="1100" dirty="0" err="1"/>
              <a:t>that</a:t>
            </a:r>
            <a:r>
              <a:rPr lang="it-IT" sz="1100" dirty="0"/>
              <a:t> standard the return to the </a:t>
            </a:r>
            <a:r>
              <a:rPr lang="it-IT" sz="1100" dirty="0" err="1"/>
              <a:t>equity</a:t>
            </a:r>
            <a:r>
              <a:rPr lang="it-IT" sz="1100" dirty="0"/>
              <a:t> </a:t>
            </a:r>
            <a:r>
              <a:rPr lang="it-IT" sz="1100" dirty="0" err="1"/>
              <a:t>owner</a:t>
            </a:r>
            <a:r>
              <a:rPr lang="it-IT" sz="1100" dirty="0"/>
              <a:t> </a:t>
            </a:r>
            <a:r>
              <a:rPr lang="it-IT" sz="1100" dirty="0" err="1"/>
              <a:t>should</a:t>
            </a:r>
            <a:r>
              <a:rPr lang="it-IT" sz="1100" dirty="0"/>
              <a:t> be commensurate with </a:t>
            </a:r>
            <a:r>
              <a:rPr lang="it-IT" sz="1100" dirty="0" err="1"/>
              <a:t>returns</a:t>
            </a:r>
            <a:r>
              <a:rPr lang="it-IT" sz="1100" dirty="0"/>
              <a:t> on </a:t>
            </a:r>
            <a:r>
              <a:rPr lang="it-IT" sz="1100" dirty="0" err="1"/>
              <a:t>investments</a:t>
            </a:r>
            <a:r>
              <a:rPr lang="it-IT" sz="1100" dirty="0"/>
              <a:t> in </a:t>
            </a:r>
            <a:r>
              <a:rPr lang="it-IT" sz="1100" dirty="0" err="1"/>
              <a:t>other</a:t>
            </a:r>
            <a:r>
              <a:rPr lang="it-IT" sz="1100" dirty="0"/>
              <a:t> </a:t>
            </a:r>
            <a:r>
              <a:rPr lang="it-IT" sz="1100" dirty="0" err="1"/>
              <a:t>enterprises</a:t>
            </a:r>
            <a:r>
              <a:rPr lang="it-IT" sz="1100" dirty="0"/>
              <a:t> </a:t>
            </a:r>
            <a:r>
              <a:rPr lang="it-IT" sz="1100" dirty="0" err="1"/>
              <a:t>having</a:t>
            </a:r>
            <a:r>
              <a:rPr lang="it-IT" sz="1100" dirty="0"/>
              <a:t> </a:t>
            </a:r>
            <a:r>
              <a:rPr lang="it-IT" sz="1100" dirty="0" err="1"/>
              <a:t>corresponding</a:t>
            </a:r>
            <a:r>
              <a:rPr lang="it-IT" sz="1100" dirty="0"/>
              <a:t> </a:t>
            </a:r>
            <a:r>
              <a:rPr lang="it-IT" sz="1100" dirty="0" err="1"/>
              <a:t>risks</a:t>
            </a:r>
            <a:r>
              <a:rPr lang="it-IT" sz="1100" dirty="0"/>
              <a:t>. </a:t>
            </a:r>
            <a:r>
              <a:rPr lang="it-IT" sz="1100" dirty="0" err="1"/>
              <a:t>That</a:t>
            </a:r>
            <a:r>
              <a:rPr lang="it-IT" sz="1100" dirty="0"/>
              <a:t> return, </a:t>
            </a:r>
            <a:r>
              <a:rPr lang="it-IT" sz="1100" dirty="0" err="1"/>
              <a:t>moreover</a:t>
            </a:r>
            <a:r>
              <a:rPr lang="it-IT" sz="1100" dirty="0"/>
              <a:t>, </a:t>
            </a:r>
            <a:r>
              <a:rPr lang="it-IT" sz="1100" dirty="0" err="1"/>
              <a:t>should</a:t>
            </a:r>
            <a:r>
              <a:rPr lang="it-IT" sz="1100" dirty="0"/>
              <a:t> be </a:t>
            </a:r>
            <a:r>
              <a:rPr lang="it-IT" sz="1100" dirty="0" err="1"/>
              <a:t>sufficient</a:t>
            </a:r>
            <a:r>
              <a:rPr lang="it-IT" sz="1100" dirty="0"/>
              <a:t> to </a:t>
            </a:r>
            <a:r>
              <a:rPr lang="it-IT" sz="1100" dirty="0" err="1"/>
              <a:t>assure</a:t>
            </a:r>
            <a:r>
              <a:rPr lang="it-IT" sz="1100" dirty="0"/>
              <a:t> </a:t>
            </a:r>
            <a:r>
              <a:rPr lang="it-IT" sz="1100" dirty="0" err="1"/>
              <a:t>confidence</a:t>
            </a:r>
            <a:r>
              <a:rPr lang="it-IT" sz="1100" dirty="0"/>
              <a:t> in the </a:t>
            </a:r>
            <a:r>
              <a:rPr lang="it-IT" sz="1100" dirty="0" err="1"/>
              <a:t>financial</a:t>
            </a:r>
            <a:r>
              <a:rPr lang="it-IT" sz="1100" dirty="0"/>
              <a:t> </a:t>
            </a:r>
            <a:r>
              <a:rPr lang="it-IT" sz="1100" dirty="0" err="1"/>
              <a:t>integrity</a:t>
            </a:r>
            <a:r>
              <a:rPr lang="it-IT" sz="1100" dirty="0"/>
              <a:t> of the </a:t>
            </a:r>
            <a:r>
              <a:rPr lang="it-IT" sz="1100" dirty="0" err="1"/>
              <a:t>enterprise</a:t>
            </a:r>
            <a:r>
              <a:rPr lang="it-IT" sz="1100" dirty="0"/>
              <a:t>, so </a:t>
            </a:r>
            <a:r>
              <a:rPr lang="it-IT" sz="1100" dirty="0" err="1"/>
              <a:t>as</a:t>
            </a:r>
            <a:r>
              <a:rPr lang="it-IT" sz="1100" dirty="0"/>
              <a:t> to </a:t>
            </a:r>
            <a:r>
              <a:rPr lang="it-IT" sz="1100" dirty="0" err="1"/>
              <a:t>maintain</a:t>
            </a:r>
            <a:r>
              <a:rPr lang="it-IT" sz="1100" dirty="0"/>
              <a:t> </a:t>
            </a:r>
            <a:r>
              <a:rPr lang="it-IT" sz="1100" dirty="0" err="1"/>
              <a:t>its</a:t>
            </a:r>
            <a:r>
              <a:rPr lang="it-IT" sz="1100" dirty="0"/>
              <a:t> credit and to </a:t>
            </a:r>
            <a:r>
              <a:rPr lang="it-IT" sz="1100" dirty="0" err="1"/>
              <a:t>attract</a:t>
            </a:r>
            <a:r>
              <a:rPr lang="it-IT" sz="1100" dirty="0"/>
              <a:t> capital. </a:t>
            </a:r>
            <a:endParaRPr lang="it-IT" sz="1100" dirty="0" smtClean="0"/>
          </a:p>
          <a:p>
            <a:endParaRPr lang="it-IT" sz="1100" dirty="0"/>
          </a:p>
        </p:txBody>
      </p:sp>
    </p:spTree>
    <p:extLst>
      <p:ext uri="{BB962C8B-B14F-4D97-AF65-F5344CB8AC3E}">
        <p14:creationId xmlns:p14="http://schemas.microsoft.com/office/powerpoint/2010/main" val="35614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4726" y="158140"/>
            <a:ext cx="8689879" cy="3508653"/>
          </a:xfrm>
          <a:prstGeom prst="rect">
            <a:avLst/>
          </a:prstGeom>
        </p:spPr>
        <p:txBody>
          <a:bodyPr wrap="square">
            <a:spAutoFit/>
          </a:bodyPr>
          <a:lstStyle/>
          <a:p>
            <a:endParaRPr lang="it-IT" dirty="0" smtClean="0"/>
          </a:p>
          <a:p>
            <a:pPr algn="ctr"/>
            <a:r>
              <a:rPr lang="it-IT" b="1" dirty="0" smtClean="0"/>
              <a:t>WEIGHTED AVERAGE COST OF CAPITAL </a:t>
            </a:r>
          </a:p>
          <a:p>
            <a:pPr marL="285750" indent="-285750">
              <a:buFont typeface="Arial"/>
              <a:buChar char="•"/>
            </a:pPr>
            <a:r>
              <a:rPr lang="it-IT" sz="1400" dirty="0" smtClean="0"/>
              <a:t>The assets of a utility are </a:t>
            </a:r>
            <a:r>
              <a:rPr lang="it-IT" sz="1400" dirty="0" err="1" smtClean="0"/>
              <a:t>financed</a:t>
            </a:r>
            <a:r>
              <a:rPr lang="it-IT" sz="1400" dirty="0" smtClean="0"/>
              <a:t> </a:t>
            </a:r>
            <a:r>
              <a:rPr lang="it-IT" sz="1400" dirty="0" err="1" smtClean="0"/>
              <a:t>through</a:t>
            </a:r>
            <a:r>
              <a:rPr lang="it-IT" sz="1400" dirty="0" smtClean="0"/>
              <a:t> a </a:t>
            </a:r>
            <a:r>
              <a:rPr lang="it-IT" sz="1400" dirty="0" err="1"/>
              <a:t>combination</a:t>
            </a:r>
            <a:r>
              <a:rPr lang="it-IT" sz="1400" dirty="0"/>
              <a:t> of </a:t>
            </a:r>
            <a:r>
              <a:rPr lang="it-IT" sz="1400" dirty="0" err="1"/>
              <a:t>debt</a:t>
            </a:r>
            <a:r>
              <a:rPr lang="it-IT" sz="1400" dirty="0"/>
              <a:t> and </a:t>
            </a:r>
            <a:r>
              <a:rPr lang="it-IT" sz="1400" dirty="0" err="1" smtClean="0"/>
              <a:t>equity</a:t>
            </a:r>
            <a:r>
              <a:rPr lang="it-IT" sz="1400" dirty="0" smtClean="0"/>
              <a:t>.</a:t>
            </a:r>
          </a:p>
          <a:p>
            <a:pPr marL="285750" indent="-285750">
              <a:buFont typeface="Arial"/>
              <a:buChar char="•"/>
            </a:pPr>
            <a:r>
              <a:rPr lang="it-IT" sz="1400" dirty="0" smtClean="0"/>
              <a:t>The </a:t>
            </a:r>
            <a:r>
              <a:rPr lang="it-IT" sz="1400" dirty="0" err="1" smtClean="0"/>
              <a:t>weighted</a:t>
            </a:r>
            <a:r>
              <a:rPr lang="it-IT" sz="1400" dirty="0" smtClean="0"/>
              <a:t> </a:t>
            </a:r>
            <a:r>
              <a:rPr lang="it-IT" sz="1400" dirty="0" err="1" smtClean="0"/>
              <a:t>average</a:t>
            </a:r>
            <a:r>
              <a:rPr lang="it-IT" sz="1400" dirty="0" smtClean="0"/>
              <a:t> </a:t>
            </a:r>
            <a:r>
              <a:rPr lang="it-IT" sz="1400" dirty="0" err="1" smtClean="0"/>
              <a:t>cost</a:t>
            </a:r>
            <a:r>
              <a:rPr lang="it-IT" sz="1400" dirty="0" smtClean="0"/>
              <a:t> of capital </a:t>
            </a:r>
            <a:r>
              <a:rPr lang="it-IT" sz="1400" dirty="0" err="1" smtClean="0"/>
              <a:t>looks</a:t>
            </a:r>
            <a:r>
              <a:rPr lang="it-IT" sz="1400" dirty="0" smtClean="0"/>
              <a:t> </a:t>
            </a:r>
            <a:r>
              <a:rPr lang="it-IT" sz="1400" dirty="0" err="1" smtClean="0"/>
              <a:t>at</a:t>
            </a:r>
            <a:r>
              <a:rPr lang="it-IT" sz="1400" dirty="0" smtClean="0"/>
              <a:t> </a:t>
            </a:r>
            <a:r>
              <a:rPr lang="it-IT" sz="1400" dirty="0"/>
              <a:t>the relative </a:t>
            </a:r>
            <a:r>
              <a:rPr lang="it-IT" sz="1400" dirty="0" err="1"/>
              <a:t>structure</a:t>
            </a:r>
            <a:r>
              <a:rPr lang="it-IT" sz="1400" dirty="0"/>
              <a:t> of </a:t>
            </a:r>
            <a:r>
              <a:rPr lang="it-IT" sz="1400" dirty="0" err="1"/>
              <a:t>that</a:t>
            </a:r>
            <a:r>
              <a:rPr lang="it-IT" sz="1400" dirty="0"/>
              <a:t> </a:t>
            </a:r>
            <a:r>
              <a:rPr lang="it-IT" sz="1400" dirty="0" err="1"/>
              <a:t>financing</a:t>
            </a:r>
            <a:r>
              <a:rPr lang="it-IT" sz="1400" dirty="0"/>
              <a:t> (</a:t>
            </a:r>
            <a:r>
              <a:rPr lang="it-IT" sz="1400" dirty="0" err="1"/>
              <a:t>percentage</a:t>
            </a:r>
            <a:r>
              <a:rPr lang="it-IT" sz="1400" dirty="0"/>
              <a:t> of </a:t>
            </a:r>
            <a:r>
              <a:rPr lang="it-IT" sz="1400" dirty="0" err="1"/>
              <a:t>debt</a:t>
            </a:r>
            <a:r>
              <a:rPr lang="it-IT" sz="1400" dirty="0"/>
              <a:t> and </a:t>
            </a:r>
            <a:r>
              <a:rPr lang="it-IT" sz="1400" dirty="0" err="1"/>
              <a:t>percentage</a:t>
            </a:r>
            <a:r>
              <a:rPr lang="it-IT" sz="1400" dirty="0"/>
              <a:t> </a:t>
            </a:r>
            <a:r>
              <a:rPr lang="it-IT" sz="1400" dirty="0" err="1"/>
              <a:t>equity</a:t>
            </a:r>
            <a:r>
              <a:rPr lang="it-IT" sz="1400" dirty="0"/>
              <a:t>) and the relative </a:t>
            </a:r>
            <a:r>
              <a:rPr lang="it-IT" sz="1400" dirty="0" err="1"/>
              <a:t>cost</a:t>
            </a:r>
            <a:r>
              <a:rPr lang="it-IT" sz="1400" dirty="0"/>
              <a:t> of </a:t>
            </a:r>
            <a:r>
              <a:rPr lang="it-IT" sz="1400" dirty="0" err="1" smtClean="0"/>
              <a:t>each</a:t>
            </a:r>
            <a:r>
              <a:rPr lang="it-IT" sz="1400" dirty="0" smtClean="0"/>
              <a:t>.</a:t>
            </a:r>
          </a:p>
          <a:p>
            <a:endParaRPr lang="it-IT" dirty="0"/>
          </a:p>
          <a:p>
            <a:r>
              <a:rPr lang="it-IT" dirty="0"/>
              <a:t>   </a:t>
            </a:r>
            <a:endParaRPr lang="it-IT" dirty="0" smtClean="0"/>
          </a:p>
          <a:p>
            <a:endParaRPr lang="it-IT" dirty="0"/>
          </a:p>
          <a:p>
            <a:endParaRPr lang="it-IT" dirty="0" smtClean="0"/>
          </a:p>
          <a:p>
            <a:endParaRPr lang="it-IT" dirty="0"/>
          </a:p>
          <a:p>
            <a:endParaRPr lang="it-IT" dirty="0" smtClean="0"/>
          </a:p>
          <a:p>
            <a:endParaRPr lang="it-IT" dirty="0"/>
          </a:p>
          <a:p>
            <a:endParaRPr lang="it-IT" dirty="0" smtClean="0"/>
          </a:p>
        </p:txBody>
      </p:sp>
      <p:graphicFrame>
        <p:nvGraphicFramePr>
          <p:cNvPr id="4" name="Tabella 3"/>
          <p:cNvGraphicFramePr>
            <a:graphicFrameLocks noGrp="1"/>
          </p:cNvGraphicFramePr>
          <p:nvPr>
            <p:extLst>
              <p:ext uri="{D42A27DB-BD31-4B8C-83A1-F6EECF244321}">
                <p14:modId xmlns:p14="http://schemas.microsoft.com/office/powerpoint/2010/main" val="3916385779"/>
              </p:ext>
            </p:extLst>
          </p:nvPr>
        </p:nvGraphicFramePr>
        <p:xfrm>
          <a:off x="1200728" y="1558636"/>
          <a:ext cx="7112000" cy="1660899"/>
        </p:xfrm>
        <a:graphic>
          <a:graphicData uri="http://schemas.openxmlformats.org/drawingml/2006/table">
            <a:tbl>
              <a:tblPr firstRow="1" bandRow="1">
                <a:tableStyleId>{5C22544A-7EE6-4342-B048-85BDC9FD1C3A}</a:tableStyleId>
              </a:tblPr>
              <a:tblGrid>
                <a:gridCol w="1123757"/>
                <a:gridCol w="1323879"/>
                <a:gridCol w="731212"/>
                <a:gridCol w="1200727"/>
                <a:gridCol w="2732425"/>
              </a:tblGrid>
              <a:tr h="563619">
                <a:tc>
                  <a:txBody>
                    <a:bodyPr/>
                    <a:lstStyle/>
                    <a:p>
                      <a:endParaRPr lang="it-IT" dirty="0"/>
                    </a:p>
                  </a:txBody>
                  <a:tcPr/>
                </a:tc>
                <a:tc>
                  <a:txBody>
                    <a:bodyPr/>
                    <a:lstStyle/>
                    <a:p>
                      <a:r>
                        <a:rPr lang="it-IT" dirty="0" err="1" smtClean="0"/>
                        <a:t>Amount</a:t>
                      </a:r>
                      <a:r>
                        <a:rPr lang="it-IT" dirty="0" smtClean="0"/>
                        <a:t> </a:t>
                      </a:r>
                      <a:endParaRPr lang="it-IT" dirty="0"/>
                    </a:p>
                  </a:txBody>
                  <a:tcPr/>
                </a:tc>
                <a:tc>
                  <a:txBody>
                    <a:bodyPr/>
                    <a:lstStyle/>
                    <a:p>
                      <a:endParaRPr lang="it-IT" dirty="0"/>
                    </a:p>
                  </a:txBody>
                  <a:tcPr/>
                </a:tc>
                <a:tc>
                  <a:txBody>
                    <a:bodyPr/>
                    <a:lstStyle/>
                    <a:p>
                      <a:r>
                        <a:rPr lang="it-IT" dirty="0" err="1" smtClean="0"/>
                        <a:t>Cost</a:t>
                      </a:r>
                      <a:r>
                        <a:rPr lang="it-IT" dirty="0" smtClean="0"/>
                        <a:t> </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weighted cost of capital</a:t>
                      </a:r>
                    </a:p>
                  </a:txBody>
                  <a:tcPr/>
                </a:tc>
              </a:tr>
              <a:tr h="326541">
                <a:tc>
                  <a:txBody>
                    <a:bodyPr/>
                    <a:lstStyle/>
                    <a:p>
                      <a:r>
                        <a:rPr lang="it-IT" dirty="0" err="1" smtClean="0"/>
                        <a:t>Debt</a:t>
                      </a:r>
                      <a:r>
                        <a:rPr lang="it-IT" dirty="0" smtClean="0"/>
                        <a:t> </a:t>
                      </a:r>
                      <a:endParaRPr lang="it-IT" dirty="0"/>
                    </a:p>
                  </a:txBody>
                  <a:tcPr/>
                </a:tc>
                <a:tc>
                  <a:txBody>
                    <a:bodyPr/>
                    <a:lstStyle/>
                    <a:p>
                      <a:r>
                        <a:rPr lang="en-US" dirty="0" smtClean="0"/>
                        <a:t>400,000</a:t>
                      </a:r>
                      <a:endParaRPr lang="it-IT" dirty="0"/>
                    </a:p>
                  </a:txBody>
                  <a:tcPr/>
                </a:tc>
                <a:tc>
                  <a:txBody>
                    <a:bodyPr/>
                    <a:lstStyle/>
                    <a:p>
                      <a:r>
                        <a:rPr lang="en-US" dirty="0" smtClean="0"/>
                        <a:t>40% </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a:t>
                      </a:r>
                    </a:p>
                  </a:txBody>
                  <a:tcPr/>
                </a:tc>
                <a:tc>
                  <a:txBody>
                    <a:bodyPr/>
                    <a:lstStyle/>
                    <a:p>
                      <a:r>
                        <a:rPr lang="hr-HR" dirty="0" smtClean="0"/>
                        <a:t>2.4% </a:t>
                      </a:r>
                      <a:endParaRPr lang="it-IT" dirty="0"/>
                    </a:p>
                  </a:txBody>
                  <a:tcPr/>
                </a:tc>
              </a:tr>
              <a:tr h="326541">
                <a:tc>
                  <a:txBody>
                    <a:bodyPr/>
                    <a:lstStyle/>
                    <a:p>
                      <a:r>
                        <a:rPr lang="it-IT" dirty="0" err="1" smtClean="0"/>
                        <a:t>Equity</a:t>
                      </a:r>
                      <a:r>
                        <a:rPr lang="it-IT" dirty="0" smtClean="0"/>
                        <a:t> </a:t>
                      </a:r>
                      <a:endParaRPr lang="it-IT" dirty="0"/>
                    </a:p>
                  </a:txBody>
                  <a:tcPr/>
                </a:tc>
                <a:tc>
                  <a:txBody>
                    <a:bodyPr/>
                    <a:lstStyle/>
                    <a:p>
                      <a:r>
                        <a:rPr lang="en-US" dirty="0" smtClean="0"/>
                        <a:t>600,000 </a:t>
                      </a:r>
                      <a:endParaRPr lang="it-IT" dirty="0"/>
                    </a:p>
                  </a:txBody>
                  <a:tcPr/>
                </a:tc>
                <a:tc>
                  <a:txBody>
                    <a:bodyPr/>
                    <a:lstStyle/>
                    <a:p>
                      <a:r>
                        <a:rPr lang="en-US" dirty="0" smtClean="0"/>
                        <a:t>60% </a:t>
                      </a:r>
                      <a:endParaRPr lang="it-IT" dirty="0"/>
                    </a:p>
                  </a:txBody>
                  <a:tcPr/>
                </a:tc>
                <a:tc>
                  <a:txBody>
                    <a:bodyPr/>
                    <a:lstStyle/>
                    <a:p>
                      <a:r>
                        <a:rPr lang="en-US" dirty="0" smtClean="0"/>
                        <a:t>10.0%</a:t>
                      </a:r>
                      <a:endParaRPr lang="it-IT" dirty="0"/>
                    </a:p>
                  </a:txBody>
                  <a:tcPr/>
                </a:tc>
                <a:tc>
                  <a:txBody>
                    <a:bodyPr/>
                    <a:lstStyle/>
                    <a:p>
                      <a:r>
                        <a:rPr lang="hr-HR" dirty="0" smtClean="0"/>
                        <a:t>6.0%</a:t>
                      </a:r>
                      <a:endParaRPr lang="it-IT" dirty="0"/>
                    </a:p>
                  </a:txBody>
                  <a:tcPr/>
                </a:tc>
              </a:tr>
              <a:tr h="326541">
                <a:tc>
                  <a:txBody>
                    <a:bodyPr/>
                    <a:lstStyle/>
                    <a:p>
                      <a:r>
                        <a:rPr lang="it-IT" dirty="0" smtClean="0"/>
                        <a:t>Total</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1,000,000</a:t>
                      </a:r>
                    </a:p>
                  </a:txBody>
                  <a:tcPr/>
                </a:tc>
                <a:tc>
                  <a:txBody>
                    <a:bodyPr/>
                    <a:lstStyle/>
                    <a:p>
                      <a:endParaRPr lang="it-IT"/>
                    </a:p>
                  </a:txBody>
                  <a:tcPr/>
                </a:tc>
                <a:tc>
                  <a:txBody>
                    <a:bodyPr/>
                    <a:lstStyle/>
                    <a:p>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dirty="0" smtClean="0"/>
                        <a:t>8.4%</a:t>
                      </a:r>
                      <a:endParaRPr lang="it-IT" dirty="0" smtClean="0"/>
                    </a:p>
                  </a:txBody>
                  <a:tcPr/>
                </a:tc>
              </a:tr>
            </a:tbl>
          </a:graphicData>
        </a:graphic>
      </p:graphicFrame>
      <p:sp>
        <p:nvSpPr>
          <p:cNvPr id="5" name="Rettangolo 4"/>
          <p:cNvSpPr/>
          <p:nvPr/>
        </p:nvSpPr>
        <p:spPr>
          <a:xfrm>
            <a:off x="377151" y="3375383"/>
            <a:ext cx="8497454" cy="1477328"/>
          </a:xfrm>
          <a:prstGeom prst="rect">
            <a:avLst/>
          </a:prstGeom>
        </p:spPr>
        <p:txBody>
          <a:bodyPr wrap="square">
            <a:spAutoFit/>
          </a:bodyPr>
          <a:lstStyle/>
          <a:p>
            <a:pPr algn="ctr"/>
            <a:r>
              <a:rPr lang="it-IT" b="1" dirty="0" smtClean="0"/>
              <a:t>COST OF DEBT</a:t>
            </a:r>
            <a:endParaRPr lang="it-IT" b="1" dirty="0"/>
          </a:p>
          <a:p>
            <a:pPr marL="285750" indent="-285750">
              <a:buFont typeface="Arial"/>
              <a:buChar char="•"/>
            </a:pPr>
            <a:r>
              <a:rPr lang="it-IT" sz="1200" dirty="0" err="1" smtClean="0"/>
              <a:t>Effective</a:t>
            </a:r>
            <a:r>
              <a:rPr lang="it-IT" sz="1200" dirty="0" smtClean="0"/>
              <a:t> </a:t>
            </a:r>
            <a:r>
              <a:rPr lang="it-IT" sz="1200" dirty="0"/>
              <a:t>rate </a:t>
            </a:r>
            <a:r>
              <a:rPr lang="it-IT" sz="1200" dirty="0" err="1"/>
              <a:t>paid</a:t>
            </a:r>
            <a:r>
              <a:rPr lang="it-IT" sz="1200" dirty="0"/>
              <a:t> by a utility on </a:t>
            </a:r>
            <a:r>
              <a:rPr lang="it-IT" sz="1200" dirty="0" err="1"/>
              <a:t>its</a:t>
            </a:r>
            <a:r>
              <a:rPr lang="it-IT" sz="1200" dirty="0"/>
              <a:t> </a:t>
            </a:r>
            <a:r>
              <a:rPr lang="it-IT" sz="1200" dirty="0" err="1"/>
              <a:t>debt</a:t>
            </a:r>
            <a:endParaRPr lang="it-IT" sz="1200" dirty="0"/>
          </a:p>
          <a:p>
            <a:pPr marL="285750" indent="-285750">
              <a:buFont typeface="Arial"/>
              <a:buChar char="•"/>
            </a:pPr>
            <a:r>
              <a:rPr lang="it-IT" sz="1200" dirty="0" err="1" smtClean="0"/>
              <a:t>Includes</a:t>
            </a:r>
            <a:r>
              <a:rPr lang="it-IT" sz="1200" dirty="0" smtClean="0"/>
              <a:t> </a:t>
            </a:r>
            <a:r>
              <a:rPr lang="it-IT" sz="1200" dirty="0" err="1"/>
              <a:t>traditional</a:t>
            </a:r>
            <a:r>
              <a:rPr lang="it-IT" sz="1200" dirty="0"/>
              <a:t> </a:t>
            </a:r>
            <a:r>
              <a:rPr lang="it-IT" sz="1200" dirty="0" err="1"/>
              <a:t>bank</a:t>
            </a:r>
            <a:r>
              <a:rPr lang="it-IT" sz="1200" dirty="0"/>
              <a:t> </a:t>
            </a:r>
            <a:r>
              <a:rPr lang="it-IT" sz="1200" dirty="0" err="1"/>
              <a:t>loans</a:t>
            </a:r>
            <a:r>
              <a:rPr lang="it-IT" sz="1200" dirty="0"/>
              <a:t> and bond </a:t>
            </a:r>
            <a:r>
              <a:rPr lang="it-IT" sz="1200" dirty="0" err="1"/>
              <a:t>issuances</a:t>
            </a:r>
            <a:endParaRPr lang="it-IT" sz="1200" dirty="0"/>
          </a:p>
          <a:p>
            <a:pPr marL="285750" indent="-285750">
              <a:buFont typeface="Arial"/>
              <a:buChar char="•"/>
            </a:pPr>
            <a:r>
              <a:rPr lang="it-IT" sz="1200" dirty="0" err="1" smtClean="0"/>
              <a:t>Cost</a:t>
            </a:r>
            <a:r>
              <a:rPr lang="it-IT" sz="1200" dirty="0" smtClean="0"/>
              <a:t> </a:t>
            </a:r>
            <a:r>
              <a:rPr lang="it-IT" sz="1200" dirty="0"/>
              <a:t>of </a:t>
            </a:r>
            <a:r>
              <a:rPr lang="it-IT" sz="1200" dirty="0" err="1"/>
              <a:t>debt</a:t>
            </a:r>
            <a:r>
              <a:rPr lang="it-IT" sz="1200" dirty="0"/>
              <a:t> </a:t>
            </a:r>
            <a:r>
              <a:rPr lang="it-IT" sz="1200" dirty="0" err="1"/>
              <a:t>is</a:t>
            </a:r>
            <a:r>
              <a:rPr lang="it-IT" sz="1200" dirty="0"/>
              <a:t> </a:t>
            </a:r>
            <a:r>
              <a:rPr lang="it-IT" sz="1200" dirty="0" err="1"/>
              <a:t>generally</a:t>
            </a:r>
            <a:r>
              <a:rPr lang="it-IT" sz="1200" dirty="0"/>
              <a:t> </a:t>
            </a:r>
            <a:r>
              <a:rPr lang="it-IT" sz="1200" dirty="0" err="1"/>
              <a:t>not</a:t>
            </a:r>
            <a:r>
              <a:rPr lang="it-IT" sz="1200" dirty="0"/>
              <a:t> </a:t>
            </a:r>
            <a:r>
              <a:rPr lang="it-IT" sz="1200" dirty="0" err="1"/>
              <a:t>difficult</a:t>
            </a:r>
            <a:r>
              <a:rPr lang="it-IT" sz="1200" dirty="0"/>
              <a:t> to </a:t>
            </a:r>
            <a:r>
              <a:rPr lang="it-IT" sz="1200" dirty="0" err="1"/>
              <a:t>determine</a:t>
            </a:r>
            <a:endParaRPr lang="it-IT" sz="1200" dirty="0"/>
          </a:p>
          <a:p>
            <a:pPr marL="285750" indent="-285750">
              <a:buFont typeface="Arial"/>
              <a:buChar char="•"/>
            </a:pPr>
            <a:r>
              <a:rPr lang="it-IT" sz="1200" dirty="0" smtClean="0"/>
              <a:t>Some </a:t>
            </a:r>
            <a:r>
              <a:rPr lang="it-IT" sz="1200" dirty="0" err="1"/>
              <a:t>Commissions</a:t>
            </a:r>
            <a:r>
              <a:rPr lang="it-IT" sz="1200" dirty="0"/>
              <a:t> are </a:t>
            </a:r>
            <a:r>
              <a:rPr lang="it-IT" sz="1200" dirty="0" err="1"/>
              <a:t>beginning</a:t>
            </a:r>
            <a:r>
              <a:rPr lang="it-IT" sz="1200" dirty="0"/>
              <a:t> to include </a:t>
            </a:r>
            <a:r>
              <a:rPr lang="it-IT" sz="1200" dirty="0" smtClean="0"/>
              <a:t>short </a:t>
            </a:r>
            <a:r>
              <a:rPr lang="it-IT" sz="1200" dirty="0" err="1" smtClean="0"/>
              <a:t>term</a:t>
            </a:r>
            <a:r>
              <a:rPr lang="it-IT" sz="1200" dirty="0" smtClean="0"/>
              <a:t> </a:t>
            </a:r>
            <a:r>
              <a:rPr lang="it-IT" sz="1200" dirty="0" err="1"/>
              <a:t>debt</a:t>
            </a:r>
            <a:r>
              <a:rPr lang="it-IT" sz="1200" dirty="0"/>
              <a:t> in </a:t>
            </a:r>
            <a:r>
              <a:rPr lang="it-IT" sz="1200" dirty="0" err="1"/>
              <a:t>cost</a:t>
            </a:r>
            <a:r>
              <a:rPr lang="it-IT" sz="1200" dirty="0"/>
              <a:t> of </a:t>
            </a:r>
            <a:r>
              <a:rPr lang="it-IT" sz="1200" dirty="0" err="1"/>
              <a:t>debt</a:t>
            </a:r>
            <a:r>
              <a:rPr lang="it-IT" sz="1200" dirty="0"/>
              <a:t> </a:t>
            </a:r>
            <a:r>
              <a:rPr lang="it-IT" sz="1200" dirty="0" err="1"/>
              <a:t>calculations</a:t>
            </a:r>
            <a:endParaRPr lang="it-IT" sz="1200" dirty="0"/>
          </a:p>
          <a:p>
            <a:pPr marL="1254125" indent="-1254125"/>
            <a:r>
              <a:rPr lang="it-IT" sz="1200" dirty="0"/>
              <a:t>" Short </a:t>
            </a:r>
            <a:r>
              <a:rPr lang="it-IT" sz="1200" dirty="0" err="1"/>
              <a:t>term</a:t>
            </a:r>
            <a:r>
              <a:rPr lang="it-IT" sz="1200" dirty="0"/>
              <a:t> </a:t>
            </a:r>
            <a:r>
              <a:rPr lang="it-IT" sz="1200" dirty="0" err="1"/>
              <a:t>debt</a:t>
            </a:r>
            <a:r>
              <a:rPr lang="it-IT" sz="1200" dirty="0"/>
              <a:t> - due </a:t>
            </a:r>
            <a:r>
              <a:rPr lang="it-IT" sz="1200" dirty="0" err="1"/>
              <a:t>within</a:t>
            </a:r>
            <a:r>
              <a:rPr lang="it-IT" sz="1200" dirty="0"/>
              <a:t> 12-months and </a:t>
            </a:r>
            <a:r>
              <a:rPr lang="it-IT" sz="1200" dirty="0" err="1"/>
              <a:t>often</a:t>
            </a:r>
            <a:r>
              <a:rPr lang="it-IT" sz="1200" dirty="0"/>
              <a:t> </a:t>
            </a:r>
            <a:r>
              <a:rPr lang="it-IT" sz="1200" dirty="0" err="1"/>
              <a:t>used</a:t>
            </a:r>
            <a:r>
              <a:rPr lang="it-IT" sz="1200" dirty="0"/>
              <a:t> for bridge </a:t>
            </a:r>
            <a:r>
              <a:rPr lang="it-IT" sz="1200" dirty="0" err="1"/>
              <a:t>financing</a:t>
            </a:r>
            <a:endParaRPr lang="it-IT" sz="1200" dirty="0"/>
          </a:p>
          <a:p>
            <a:pPr marL="1254125" indent="-1254125"/>
            <a:r>
              <a:rPr lang="it-IT" sz="1200" dirty="0"/>
              <a:t>" Long </a:t>
            </a:r>
            <a:r>
              <a:rPr lang="it-IT" sz="1200" dirty="0" err="1"/>
              <a:t>term</a:t>
            </a:r>
            <a:r>
              <a:rPr lang="it-IT" sz="1200" dirty="0"/>
              <a:t> </a:t>
            </a:r>
            <a:r>
              <a:rPr lang="it-IT" sz="1200" dirty="0" err="1"/>
              <a:t>debt</a:t>
            </a:r>
            <a:r>
              <a:rPr lang="it-IT" sz="1200" dirty="0"/>
              <a:t> - </a:t>
            </a:r>
            <a:r>
              <a:rPr lang="it-IT" sz="1200" dirty="0" err="1"/>
              <a:t>repayment</a:t>
            </a:r>
            <a:r>
              <a:rPr lang="it-IT" sz="1200" dirty="0"/>
              <a:t> schedule </a:t>
            </a:r>
            <a:r>
              <a:rPr lang="it-IT" sz="1200" dirty="0" err="1"/>
              <a:t>greater</a:t>
            </a:r>
            <a:r>
              <a:rPr lang="it-IT" sz="1200" dirty="0"/>
              <a:t> </a:t>
            </a:r>
            <a:r>
              <a:rPr lang="it-IT" sz="1200" dirty="0" err="1"/>
              <a:t>than</a:t>
            </a:r>
            <a:r>
              <a:rPr lang="it-IT" sz="1200" dirty="0"/>
              <a:t> </a:t>
            </a:r>
            <a:r>
              <a:rPr lang="it-IT" sz="1200" dirty="0" err="1"/>
              <a:t>one</a:t>
            </a:r>
            <a:r>
              <a:rPr lang="it-IT" sz="1200" dirty="0"/>
              <a:t> </a:t>
            </a:r>
            <a:r>
              <a:rPr lang="it-IT" sz="1200" dirty="0" err="1"/>
              <a:t>year</a:t>
            </a:r>
            <a:endParaRPr lang="it-IT" sz="1200" dirty="0"/>
          </a:p>
        </p:txBody>
      </p:sp>
      <p:sp>
        <p:nvSpPr>
          <p:cNvPr id="6" name="Rettangolo 5"/>
          <p:cNvSpPr/>
          <p:nvPr/>
        </p:nvSpPr>
        <p:spPr>
          <a:xfrm>
            <a:off x="200120" y="4984050"/>
            <a:ext cx="8836122" cy="1477328"/>
          </a:xfrm>
          <a:prstGeom prst="rect">
            <a:avLst/>
          </a:prstGeom>
        </p:spPr>
        <p:txBody>
          <a:bodyPr wrap="square">
            <a:spAutoFit/>
          </a:bodyPr>
          <a:lstStyle/>
          <a:p>
            <a:pPr algn="ctr"/>
            <a:r>
              <a:rPr lang="it-IT" b="1" dirty="0" smtClean="0"/>
              <a:t>COST OF EQUITY</a:t>
            </a:r>
          </a:p>
          <a:p>
            <a:r>
              <a:rPr lang="it-IT" sz="1200" dirty="0" smtClean="0"/>
              <a:t>Return </a:t>
            </a:r>
            <a:r>
              <a:rPr lang="it-IT" sz="1200" dirty="0" err="1"/>
              <a:t>required</a:t>
            </a:r>
            <a:r>
              <a:rPr lang="it-IT" sz="1200" dirty="0"/>
              <a:t> by an </a:t>
            </a:r>
            <a:r>
              <a:rPr lang="it-IT" sz="1200" dirty="0" err="1"/>
              <a:t>shareholder</a:t>
            </a:r>
            <a:r>
              <a:rPr lang="it-IT" sz="1200" dirty="0"/>
              <a:t> to </a:t>
            </a:r>
            <a:r>
              <a:rPr lang="it-IT" sz="1200" dirty="0" err="1"/>
              <a:t>invest</a:t>
            </a:r>
            <a:r>
              <a:rPr lang="it-IT" sz="1200" dirty="0"/>
              <a:t> in and </a:t>
            </a:r>
            <a:r>
              <a:rPr lang="it-IT" sz="1200" dirty="0" err="1"/>
              <a:t>hold</a:t>
            </a:r>
            <a:r>
              <a:rPr lang="it-IT" sz="1200" dirty="0"/>
              <a:t> a </a:t>
            </a:r>
            <a:r>
              <a:rPr lang="it-IT" sz="1200" dirty="0" err="1"/>
              <a:t>utility’s</a:t>
            </a:r>
            <a:r>
              <a:rPr lang="it-IT" sz="1200" dirty="0"/>
              <a:t> stock</a:t>
            </a:r>
          </a:p>
          <a:p>
            <a:r>
              <a:rPr lang="it-IT" sz="1200" dirty="0" err="1" smtClean="0"/>
              <a:t>Several</a:t>
            </a:r>
            <a:r>
              <a:rPr lang="it-IT" sz="1200" dirty="0" smtClean="0"/>
              <a:t> </a:t>
            </a:r>
            <a:r>
              <a:rPr lang="it-IT" sz="1200" dirty="0" err="1"/>
              <a:t>varying</a:t>
            </a:r>
            <a:r>
              <a:rPr lang="it-IT" sz="1200" dirty="0"/>
              <a:t> </a:t>
            </a:r>
            <a:r>
              <a:rPr lang="it-IT" sz="1200" dirty="0" err="1"/>
              <a:t>models</a:t>
            </a:r>
            <a:r>
              <a:rPr lang="it-IT" sz="1200" dirty="0"/>
              <a:t> </a:t>
            </a:r>
            <a:r>
              <a:rPr lang="it-IT" sz="1200" dirty="0" err="1"/>
              <a:t>used</a:t>
            </a:r>
            <a:r>
              <a:rPr lang="it-IT" sz="1200" dirty="0"/>
              <a:t> to </a:t>
            </a:r>
            <a:r>
              <a:rPr lang="it-IT" sz="1200" dirty="0" err="1"/>
              <a:t>determine</a:t>
            </a:r>
            <a:r>
              <a:rPr lang="it-IT" sz="1200" dirty="0"/>
              <a:t> </a:t>
            </a:r>
            <a:r>
              <a:rPr lang="it-IT" sz="1200" dirty="0" err="1"/>
              <a:t>cost</a:t>
            </a:r>
            <a:r>
              <a:rPr lang="it-IT" sz="1200" dirty="0"/>
              <a:t> of </a:t>
            </a:r>
            <a:r>
              <a:rPr lang="it-IT" sz="1200" dirty="0" err="1"/>
              <a:t>equity</a:t>
            </a:r>
            <a:r>
              <a:rPr lang="it-IT" sz="1200" dirty="0"/>
              <a:t>, </a:t>
            </a:r>
            <a:r>
              <a:rPr lang="it-IT" sz="1200" dirty="0" err="1"/>
              <a:t>but</a:t>
            </a:r>
            <a:r>
              <a:rPr lang="it-IT" sz="1200" dirty="0"/>
              <a:t> </a:t>
            </a:r>
            <a:r>
              <a:rPr lang="it-IT" sz="1200" dirty="0" err="1"/>
              <a:t>each</a:t>
            </a:r>
            <a:r>
              <a:rPr lang="it-IT" sz="1200" dirty="0"/>
              <a:t> </a:t>
            </a:r>
            <a:r>
              <a:rPr lang="it-IT" sz="1200" dirty="0" err="1"/>
              <a:t>uses</a:t>
            </a:r>
            <a:r>
              <a:rPr lang="it-IT" sz="1200" dirty="0"/>
              <a:t> a </a:t>
            </a:r>
            <a:r>
              <a:rPr lang="it-IT" sz="1200" dirty="0" err="1"/>
              <a:t>degree</a:t>
            </a:r>
            <a:r>
              <a:rPr lang="it-IT" sz="1200" dirty="0"/>
              <a:t> of </a:t>
            </a:r>
            <a:r>
              <a:rPr lang="it-IT" sz="1200" dirty="0" err="1"/>
              <a:t>judgment</a:t>
            </a:r>
            <a:endParaRPr lang="it-IT" sz="1200" dirty="0"/>
          </a:p>
          <a:p>
            <a:pPr marL="900113"/>
            <a:r>
              <a:rPr lang="it-IT" sz="1200" dirty="0"/>
              <a:t>" </a:t>
            </a:r>
            <a:r>
              <a:rPr lang="it-IT" sz="1200" dirty="0" err="1"/>
              <a:t>Discounted</a:t>
            </a:r>
            <a:r>
              <a:rPr lang="it-IT" sz="1200" dirty="0"/>
              <a:t> Cash Flow (DCF)</a:t>
            </a:r>
          </a:p>
          <a:p>
            <a:pPr marL="900113"/>
            <a:r>
              <a:rPr lang="it-IT" sz="1200" dirty="0"/>
              <a:t>" </a:t>
            </a:r>
            <a:r>
              <a:rPr lang="it-IT" sz="1200" dirty="0" err="1"/>
              <a:t>Risk</a:t>
            </a:r>
            <a:r>
              <a:rPr lang="it-IT" sz="1200" dirty="0"/>
              <a:t> Premium </a:t>
            </a:r>
            <a:r>
              <a:rPr lang="it-IT" sz="1200" dirty="0" err="1"/>
              <a:t>Approach</a:t>
            </a:r>
            <a:endParaRPr lang="it-IT" sz="1200" dirty="0"/>
          </a:p>
          <a:p>
            <a:pPr marL="900113"/>
            <a:r>
              <a:rPr lang="it-IT" sz="1200" dirty="0"/>
              <a:t>" </a:t>
            </a:r>
            <a:r>
              <a:rPr lang="it-IT" sz="1200" dirty="0" err="1"/>
              <a:t>Comparable</a:t>
            </a:r>
            <a:r>
              <a:rPr lang="it-IT" sz="1200" dirty="0"/>
              <a:t> </a:t>
            </a:r>
            <a:r>
              <a:rPr lang="it-IT" sz="1200" dirty="0" err="1"/>
              <a:t>Earnings</a:t>
            </a:r>
            <a:r>
              <a:rPr lang="it-IT" sz="1200" dirty="0"/>
              <a:t> Model</a:t>
            </a:r>
          </a:p>
          <a:p>
            <a:pPr marL="900113"/>
            <a:r>
              <a:rPr lang="it-IT" sz="1200" dirty="0"/>
              <a:t>" Capital </a:t>
            </a:r>
            <a:r>
              <a:rPr lang="it-IT" sz="1200" dirty="0" err="1"/>
              <a:t>Asset</a:t>
            </a:r>
            <a:r>
              <a:rPr lang="it-IT" sz="1200" dirty="0"/>
              <a:t> </a:t>
            </a:r>
            <a:r>
              <a:rPr lang="it-IT" sz="1200" dirty="0" err="1"/>
              <a:t>Pricing</a:t>
            </a:r>
            <a:r>
              <a:rPr lang="it-IT" sz="1200" dirty="0"/>
              <a:t> Model</a:t>
            </a:r>
          </a:p>
        </p:txBody>
      </p:sp>
    </p:spTree>
    <p:extLst>
      <p:ext uri="{BB962C8B-B14F-4D97-AF65-F5344CB8AC3E}">
        <p14:creationId xmlns:p14="http://schemas.microsoft.com/office/powerpoint/2010/main" val="150538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2485" y="546485"/>
            <a:ext cx="8505151" cy="5909308"/>
          </a:xfrm>
          <a:prstGeom prst="rect">
            <a:avLst/>
          </a:prstGeom>
        </p:spPr>
        <p:txBody>
          <a:bodyPr wrap="square">
            <a:spAutoFit/>
          </a:bodyPr>
          <a:lstStyle/>
          <a:p>
            <a:r>
              <a:rPr lang="it-IT" sz="1400" dirty="0" smtClean="0">
                <a:solidFill>
                  <a:srgbClr val="000000"/>
                </a:solidFill>
                <a:latin typeface="Arial"/>
                <a:cs typeface="Arial"/>
                <a:hlinkClick r:id="rId2"/>
              </a:rPr>
              <a:t>Weighted </a:t>
            </a:r>
            <a:r>
              <a:rPr lang="it-IT" sz="1400" dirty="0">
                <a:solidFill>
                  <a:srgbClr val="000000"/>
                </a:solidFill>
                <a:latin typeface="Arial"/>
                <a:cs typeface="Arial"/>
                <a:hlinkClick r:id="rId2"/>
              </a:rPr>
              <a:t>average cost of capital (</a:t>
            </a:r>
            <a:r>
              <a:rPr lang="it-IT" sz="1400" b="1" dirty="0">
                <a:solidFill>
                  <a:srgbClr val="000000"/>
                </a:solidFill>
                <a:latin typeface="Arial"/>
                <a:cs typeface="Arial"/>
                <a:hlinkClick r:id="rId2"/>
              </a:rPr>
              <a:t>WACC</a:t>
            </a:r>
            <a:r>
              <a:rPr lang="it-IT" sz="1400" dirty="0">
                <a:solidFill>
                  <a:srgbClr val="000000"/>
                </a:solidFill>
                <a:latin typeface="Arial"/>
                <a:cs typeface="Arial"/>
                <a:hlinkClick r:id="rId2"/>
              </a:rPr>
              <a:t>) is the average after-tax cost of a company’s various capital </a:t>
            </a:r>
            <a:r>
              <a:rPr lang="it-IT" sz="1400" dirty="0" smtClean="0">
                <a:solidFill>
                  <a:srgbClr val="000000"/>
                </a:solidFill>
                <a:latin typeface="Arial"/>
                <a:cs typeface="Arial"/>
                <a:hlinkClick r:id="rId2"/>
              </a:rPr>
              <a:t>sources, </a:t>
            </a:r>
            <a:r>
              <a:rPr lang="it-IT" sz="1400" dirty="0">
                <a:solidFill>
                  <a:srgbClr val="000000"/>
                </a:solidFill>
                <a:latin typeface="Arial"/>
                <a:cs typeface="Arial"/>
                <a:hlinkClick r:id="rId2"/>
              </a:rPr>
              <a:t>including common stock, </a:t>
            </a:r>
            <a:r>
              <a:rPr lang="it-IT" sz="1400" dirty="0">
                <a:solidFill>
                  <a:srgbClr val="000000"/>
                </a:solidFill>
                <a:latin typeface="Arial"/>
                <a:cs typeface="Arial"/>
                <a:hlinkClick r:id="rId3"/>
              </a:rPr>
              <a:t>preferred stock, </a:t>
            </a:r>
            <a:r>
              <a:rPr lang="it-IT" sz="1400" dirty="0">
                <a:solidFill>
                  <a:srgbClr val="000000"/>
                </a:solidFill>
                <a:latin typeface="Arial"/>
                <a:cs typeface="Arial"/>
                <a:hlinkClick r:id="rId4"/>
              </a:rPr>
              <a:t>bonds, and any other </a:t>
            </a:r>
            <a:r>
              <a:rPr lang="it-IT" sz="1400" dirty="0">
                <a:solidFill>
                  <a:srgbClr val="000000"/>
                </a:solidFill>
                <a:latin typeface="Arial"/>
                <a:cs typeface="Arial"/>
                <a:hlinkClick r:id="rId5"/>
              </a:rPr>
              <a:t>long-term debt. </a:t>
            </a:r>
            <a:endParaRPr lang="it-IT" sz="1400" dirty="0" smtClean="0">
              <a:solidFill>
                <a:srgbClr val="000000"/>
              </a:solidFill>
              <a:latin typeface="Arial"/>
              <a:cs typeface="Arial"/>
              <a:hlinkClick r:id="rId5"/>
            </a:endParaRPr>
          </a:p>
          <a:p>
            <a:endParaRPr lang="it-IT" sz="1400" dirty="0">
              <a:solidFill>
                <a:srgbClr val="000000"/>
              </a:solidFill>
              <a:latin typeface="Arial"/>
              <a:cs typeface="Arial"/>
              <a:hlinkClick r:id="rId5"/>
            </a:endParaRPr>
          </a:p>
          <a:p>
            <a:r>
              <a:rPr lang="it-IT" sz="1400" dirty="0" smtClean="0">
                <a:solidFill>
                  <a:srgbClr val="000000"/>
                </a:solidFill>
                <a:latin typeface="Arial"/>
                <a:cs typeface="Arial"/>
                <a:hlinkClick r:id="rId5"/>
              </a:rPr>
              <a:t>A </a:t>
            </a:r>
            <a:r>
              <a:rPr lang="it-IT" sz="1400" dirty="0">
                <a:solidFill>
                  <a:srgbClr val="000000"/>
                </a:solidFill>
                <a:latin typeface="Arial"/>
                <a:cs typeface="Arial"/>
                <a:hlinkClick r:id="rId5"/>
              </a:rPr>
              <a:t>company has two primary sources of financing - debt and equity - and, in simple terms, WACC is the average cost of raising that money. WACC is calculated by multiplying the cost of each capital source (debt and equity) by its relevant weight, and then adding the products together to determine the WACC value</a:t>
            </a:r>
            <a:r>
              <a:rPr lang="it-IT" sz="1400" dirty="0" smtClean="0">
                <a:solidFill>
                  <a:srgbClr val="000000"/>
                </a:solidFill>
                <a:latin typeface="Arial"/>
                <a:cs typeface="Arial"/>
                <a:hlinkClick r:id="rId5"/>
              </a:rPr>
              <a:t>:</a:t>
            </a:r>
          </a:p>
          <a:p>
            <a:pPr algn="ctr"/>
            <a:endParaRPr lang="it-IT" sz="1400" dirty="0">
              <a:solidFill>
                <a:srgbClr val="000000"/>
              </a:solidFill>
              <a:latin typeface="Arial"/>
              <a:cs typeface="Arial"/>
              <a:hlinkClick r:id="rId5"/>
            </a:endParaRPr>
          </a:p>
          <a:p>
            <a:pPr algn="ctr"/>
            <a:r>
              <a:rPr lang="it-IT" sz="1400" b="1" dirty="0">
                <a:solidFill>
                  <a:srgbClr val="000000"/>
                </a:solidFill>
                <a:latin typeface="Arial"/>
                <a:cs typeface="Arial"/>
              </a:rPr>
              <a:t>WACC = </a:t>
            </a:r>
            <a:r>
              <a:rPr lang="it-IT" sz="1400" b="1" dirty="0" smtClean="0">
                <a:solidFill>
                  <a:srgbClr val="000000"/>
                </a:solidFill>
                <a:latin typeface="Arial"/>
                <a:cs typeface="Arial"/>
              </a:rPr>
              <a:t>(E/V) x </a:t>
            </a:r>
            <a:r>
              <a:rPr lang="it-IT" sz="1400" b="1" dirty="0">
                <a:solidFill>
                  <a:srgbClr val="000000"/>
                </a:solidFill>
                <a:latin typeface="Arial"/>
                <a:cs typeface="Arial"/>
              </a:rPr>
              <a:t>Re </a:t>
            </a:r>
            <a:r>
              <a:rPr lang="it-IT" sz="1400" dirty="0" smtClean="0">
                <a:solidFill>
                  <a:srgbClr val="000000"/>
                </a:solidFill>
                <a:latin typeface="Arial"/>
                <a:cs typeface="Arial"/>
              </a:rPr>
              <a:t>+ (D/V) </a:t>
            </a:r>
            <a:r>
              <a:rPr lang="it-IT" sz="1400" b="1" dirty="0" smtClean="0">
                <a:solidFill>
                  <a:srgbClr val="000000"/>
                </a:solidFill>
                <a:latin typeface="Arial"/>
                <a:cs typeface="Arial"/>
              </a:rPr>
              <a:t> </a:t>
            </a:r>
            <a:r>
              <a:rPr lang="it-IT" sz="1400" b="1" dirty="0">
                <a:solidFill>
                  <a:srgbClr val="000000"/>
                </a:solidFill>
                <a:latin typeface="Arial"/>
                <a:cs typeface="Arial"/>
              </a:rPr>
              <a:t>x </a:t>
            </a:r>
            <a:r>
              <a:rPr lang="it-IT" sz="1400" b="1" dirty="0" err="1">
                <a:solidFill>
                  <a:srgbClr val="000000"/>
                </a:solidFill>
                <a:latin typeface="Arial"/>
                <a:cs typeface="Arial"/>
              </a:rPr>
              <a:t>Rd</a:t>
            </a:r>
            <a:r>
              <a:rPr lang="it-IT" sz="1400" b="1" dirty="0">
                <a:solidFill>
                  <a:srgbClr val="000000"/>
                </a:solidFill>
                <a:latin typeface="Arial"/>
                <a:cs typeface="Arial"/>
              </a:rPr>
              <a:t> x (1 – </a:t>
            </a:r>
            <a:r>
              <a:rPr lang="it-IT" sz="1400" b="1" dirty="0" err="1">
                <a:solidFill>
                  <a:srgbClr val="000000"/>
                </a:solidFill>
                <a:latin typeface="Arial"/>
                <a:cs typeface="Arial"/>
              </a:rPr>
              <a:t>Tc</a:t>
            </a:r>
            <a:r>
              <a:rPr lang="it-IT" sz="1400" b="1" dirty="0">
                <a:solidFill>
                  <a:srgbClr val="000000"/>
                </a:solidFill>
                <a:latin typeface="Arial"/>
                <a:cs typeface="Arial"/>
              </a:rPr>
              <a:t>)</a:t>
            </a:r>
            <a:endParaRPr lang="it-IT" sz="1400" dirty="0">
              <a:solidFill>
                <a:srgbClr val="000000"/>
              </a:solidFill>
              <a:latin typeface="Arial"/>
              <a:cs typeface="Arial"/>
            </a:endParaRPr>
          </a:p>
          <a:p>
            <a:r>
              <a:rPr lang="it-IT" sz="1400" i="1" dirty="0" err="1">
                <a:solidFill>
                  <a:srgbClr val="000000"/>
                </a:solidFill>
                <a:latin typeface="Arial"/>
                <a:cs typeface="Arial"/>
              </a:rPr>
              <a:t>Where</a:t>
            </a:r>
            <a:r>
              <a:rPr lang="it-IT" sz="1400" i="1" dirty="0">
                <a:solidFill>
                  <a:srgbClr val="000000"/>
                </a:solidFill>
                <a:latin typeface="Arial"/>
                <a:cs typeface="Arial"/>
              </a:rPr>
              <a:t>:</a:t>
            </a:r>
            <a:endParaRPr lang="it-IT" sz="1400" dirty="0">
              <a:solidFill>
                <a:srgbClr val="000000"/>
              </a:solidFill>
              <a:latin typeface="Arial"/>
              <a:cs typeface="Arial"/>
            </a:endParaRPr>
          </a:p>
          <a:p>
            <a:pPr marL="538163"/>
            <a:r>
              <a:rPr lang="it-IT" sz="1400" dirty="0">
                <a:solidFill>
                  <a:srgbClr val="000000"/>
                </a:solidFill>
                <a:latin typeface="Arial"/>
                <a:cs typeface="Arial"/>
              </a:rPr>
              <a:t>Re = </a:t>
            </a:r>
            <a:r>
              <a:rPr lang="it-IT" sz="1400" dirty="0">
                <a:solidFill>
                  <a:srgbClr val="000000"/>
                </a:solidFill>
                <a:latin typeface="Arial"/>
                <a:cs typeface="Arial"/>
                <a:hlinkClick r:id="rId6"/>
              </a:rPr>
              <a:t>cost of equity</a:t>
            </a:r>
          </a:p>
          <a:p>
            <a:pPr marL="538163"/>
            <a:r>
              <a:rPr lang="it-IT" sz="1400" dirty="0" err="1">
                <a:solidFill>
                  <a:srgbClr val="000000"/>
                </a:solidFill>
                <a:latin typeface="Arial"/>
                <a:cs typeface="Arial"/>
              </a:rPr>
              <a:t>Rd</a:t>
            </a:r>
            <a:r>
              <a:rPr lang="it-IT" sz="1400" dirty="0">
                <a:solidFill>
                  <a:srgbClr val="000000"/>
                </a:solidFill>
                <a:latin typeface="Arial"/>
                <a:cs typeface="Arial"/>
              </a:rPr>
              <a:t> = </a:t>
            </a:r>
            <a:r>
              <a:rPr lang="it-IT" sz="1400" dirty="0">
                <a:solidFill>
                  <a:srgbClr val="000000"/>
                </a:solidFill>
                <a:latin typeface="Arial"/>
                <a:cs typeface="Arial"/>
                <a:hlinkClick r:id="rId7"/>
              </a:rPr>
              <a:t>cost of debt</a:t>
            </a:r>
          </a:p>
          <a:p>
            <a:pPr marL="538163"/>
            <a:r>
              <a:rPr lang="it-IT" sz="1400" dirty="0">
                <a:solidFill>
                  <a:srgbClr val="000000"/>
                </a:solidFill>
                <a:latin typeface="Arial"/>
                <a:cs typeface="Arial"/>
              </a:rPr>
              <a:t>E = </a:t>
            </a:r>
            <a:r>
              <a:rPr lang="it-IT" sz="1400" dirty="0">
                <a:solidFill>
                  <a:srgbClr val="000000"/>
                </a:solidFill>
                <a:latin typeface="Arial"/>
                <a:cs typeface="Arial"/>
                <a:hlinkClick r:id="rId8"/>
              </a:rPr>
              <a:t>market value of the firm’s equity</a:t>
            </a:r>
          </a:p>
          <a:p>
            <a:pPr marL="538163"/>
            <a:r>
              <a:rPr lang="it-IT" sz="1400" dirty="0">
                <a:solidFill>
                  <a:srgbClr val="000000"/>
                </a:solidFill>
                <a:latin typeface="Arial"/>
                <a:cs typeface="Arial"/>
              </a:rPr>
              <a:t>D = market </a:t>
            </a:r>
            <a:r>
              <a:rPr lang="it-IT" sz="1400" dirty="0" err="1">
                <a:solidFill>
                  <a:srgbClr val="000000"/>
                </a:solidFill>
                <a:latin typeface="Arial"/>
                <a:cs typeface="Arial"/>
              </a:rPr>
              <a:t>value</a:t>
            </a:r>
            <a:r>
              <a:rPr lang="it-IT" sz="1400" dirty="0">
                <a:solidFill>
                  <a:srgbClr val="000000"/>
                </a:solidFill>
                <a:latin typeface="Arial"/>
                <a:cs typeface="Arial"/>
              </a:rPr>
              <a:t> of the </a:t>
            </a:r>
            <a:r>
              <a:rPr lang="it-IT" sz="1400" dirty="0" err="1">
                <a:solidFill>
                  <a:srgbClr val="000000"/>
                </a:solidFill>
                <a:latin typeface="Arial"/>
                <a:cs typeface="Arial"/>
              </a:rPr>
              <a:t>firm’s</a:t>
            </a:r>
            <a:r>
              <a:rPr lang="it-IT" sz="1400" dirty="0">
                <a:solidFill>
                  <a:srgbClr val="000000"/>
                </a:solidFill>
                <a:latin typeface="Arial"/>
                <a:cs typeface="Arial"/>
              </a:rPr>
              <a:t> </a:t>
            </a:r>
            <a:r>
              <a:rPr lang="it-IT" sz="1400" dirty="0" err="1">
                <a:solidFill>
                  <a:srgbClr val="000000"/>
                </a:solidFill>
                <a:latin typeface="Arial"/>
                <a:cs typeface="Arial"/>
              </a:rPr>
              <a:t>debt</a:t>
            </a:r>
            <a:endParaRPr lang="it-IT" sz="1400" dirty="0">
              <a:solidFill>
                <a:srgbClr val="000000"/>
              </a:solidFill>
              <a:latin typeface="Arial"/>
              <a:cs typeface="Arial"/>
            </a:endParaRPr>
          </a:p>
          <a:p>
            <a:pPr marL="538163"/>
            <a:r>
              <a:rPr lang="it-IT" sz="1400" dirty="0">
                <a:solidFill>
                  <a:srgbClr val="000000"/>
                </a:solidFill>
                <a:latin typeface="Arial"/>
                <a:cs typeface="Arial"/>
              </a:rPr>
              <a:t>V = E + D</a:t>
            </a:r>
          </a:p>
          <a:p>
            <a:pPr marL="538163"/>
            <a:r>
              <a:rPr lang="it-IT" sz="1400" dirty="0">
                <a:solidFill>
                  <a:srgbClr val="000000"/>
                </a:solidFill>
                <a:latin typeface="Arial"/>
                <a:cs typeface="Arial"/>
              </a:rPr>
              <a:t>E/V = </a:t>
            </a:r>
            <a:r>
              <a:rPr lang="it-IT" sz="1400" dirty="0" err="1">
                <a:solidFill>
                  <a:srgbClr val="000000"/>
                </a:solidFill>
                <a:latin typeface="Arial"/>
                <a:cs typeface="Arial"/>
              </a:rPr>
              <a:t>percentage</a:t>
            </a:r>
            <a:r>
              <a:rPr lang="it-IT" sz="1400" dirty="0">
                <a:solidFill>
                  <a:srgbClr val="000000"/>
                </a:solidFill>
                <a:latin typeface="Arial"/>
                <a:cs typeface="Arial"/>
              </a:rPr>
              <a:t> of </a:t>
            </a:r>
            <a:r>
              <a:rPr lang="it-IT" sz="1400" dirty="0" err="1">
                <a:solidFill>
                  <a:srgbClr val="000000"/>
                </a:solidFill>
                <a:latin typeface="Arial"/>
                <a:cs typeface="Arial"/>
              </a:rPr>
              <a:t>financing</a:t>
            </a:r>
            <a:r>
              <a:rPr lang="it-IT" sz="1400" dirty="0">
                <a:solidFill>
                  <a:srgbClr val="000000"/>
                </a:solidFill>
                <a:latin typeface="Arial"/>
                <a:cs typeface="Arial"/>
              </a:rPr>
              <a:t> </a:t>
            </a:r>
            <a:r>
              <a:rPr lang="it-IT" sz="1400" dirty="0" err="1">
                <a:solidFill>
                  <a:srgbClr val="000000"/>
                </a:solidFill>
                <a:latin typeface="Arial"/>
                <a:cs typeface="Arial"/>
              </a:rPr>
              <a:t>that</a:t>
            </a:r>
            <a:r>
              <a:rPr lang="it-IT" sz="1400" dirty="0">
                <a:solidFill>
                  <a:srgbClr val="000000"/>
                </a:solidFill>
                <a:latin typeface="Arial"/>
                <a:cs typeface="Arial"/>
              </a:rPr>
              <a:t> </a:t>
            </a:r>
            <a:r>
              <a:rPr lang="it-IT" sz="1400" dirty="0" err="1">
                <a:solidFill>
                  <a:srgbClr val="000000"/>
                </a:solidFill>
                <a:latin typeface="Arial"/>
                <a:cs typeface="Arial"/>
              </a:rPr>
              <a:t>is</a:t>
            </a:r>
            <a:r>
              <a:rPr lang="it-IT" sz="1400" dirty="0">
                <a:solidFill>
                  <a:srgbClr val="000000"/>
                </a:solidFill>
                <a:latin typeface="Arial"/>
                <a:cs typeface="Arial"/>
              </a:rPr>
              <a:t> </a:t>
            </a:r>
            <a:r>
              <a:rPr lang="it-IT" sz="1400" dirty="0" err="1">
                <a:solidFill>
                  <a:srgbClr val="000000"/>
                </a:solidFill>
                <a:latin typeface="Arial"/>
                <a:cs typeface="Arial"/>
              </a:rPr>
              <a:t>equity</a:t>
            </a:r>
            <a:endParaRPr lang="it-IT" sz="1400" dirty="0">
              <a:solidFill>
                <a:srgbClr val="000000"/>
              </a:solidFill>
              <a:latin typeface="Arial"/>
              <a:cs typeface="Arial"/>
            </a:endParaRPr>
          </a:p>
          <a:p>
            <a:pPr marL="538163"/>
            <a:r>
              <a:rPr lang="it-IT" sz="1400" dirty="0">
                <a:solidFill>
                  <a:srgbClr val="000000"/>
                </a:solidFill>
                <a:latin typeface="Arial"/>
                <a:cs typeface="Arial"/>
              </a:rPr>
              <a:t>D/V = </a:t>
            </a:r>
            <a:r>
              <a:rPr lang="it-IT" sz="1400" dirty="0" err="1">
                <a:solidFill>
                  <a:srgbClr val="000000"/>
                </a:solidFill>
                <a:latin typeface="Arial"/>
                <a:cs typeface="Arial"/>
              </a:rPr>
              <a:t>percentage</a:t>
            </a:r>
            <a:r>
              <a:rPr lang="it-IT" sz="1400" dirty="0">
                <a:solidFill>
                  <a:srgbClr val="000000"/>
                </a:solidFill>
                <a:latin typeface="Arial"/>
                <a:cs typeface="Arial"/>
              </a:rPr>
              <a:t> of </a:t>
            </a:r>
            <a:r>
              <a:rPr lang="it-IT" sz="1400" dirty="0" err="1">
                <a:solidFill>
                  <a:srgbClr val="000000"/>
                </a:solidFill>
                <a:latin typeface="Arial"/>
                <a:cs typeface="Arial"/>
              </a:rPr>
              <a:t>financing</a:t>
            </a:r>
            <a:r>
              <a:rPr lang="it-IT" sz="1400" dirty="0">
                <a:solidFill>
                  <a:srgbClr val="000000"/>
                </a:solidFill>
                <a:latin typeface="Arial"/>
                <a:cs typeface="Arial"/>
              </a:rPr>
              <a:t> </a:t>
            </a:r>
            <a:r>
              <a:rPr lang="it-IT" sz="1400" dirty="0" err="1">
                <a:solidFill>
                  <a:srgbClr val="000000"/>
                </a:solidFill>
                <a:latin typeface="Arial"/>
                <a:cs typeface="Arial"/>
              </a:rPr>
              <a:t>that</a:t>
            </a:r>
            <a:r>
              <a:rPr lang="it-IT" sz="1400" dirty="0">
                <a:solidFill>
                  <a:srgbClr val="000000"/>
                </a:solidFill>
                <a:latin typeface="Arial"/>
                <a:cs typeface="Arial"/>
              </a:rPr>
              <a:t> </a:t>
            </a:r>
            <a:r>
              <a:rPr lang="it-IT" sz="1400" dirty="0" err="1">
                <a:solidFill>
                  <a:srgbClr val="000000"/>
                </a:solidFill>
                <a:latin typeface="Arial"/>
                <a:cs typeface="Arial"/>
              </a:rPr>
              <a:t>is</a:t>
            </a:r>
            <a:r>
              <a:rPr lang="it-IT" sz="1400" dirty="0">
                <a:solidFill>
                  <a:srgbClr val="000000"/>
                </a:solidFill>
                <a:latin typeface="Arial"/>
                <a:cs typeface="Arial"/>
              </a:rPr>
              <a:t> </a:t>
            </a:r>
            <a:r>
              <a:rPr lang="it-IT" sz="1400" dirty="0" err="1">
                <a:solidFill>
                  <a:srgbClr val="000000"/>
                </a:solidFill>
                <a:latin typeface="Arial"/>
                <a:cs typeface="Arial"/>
              </a:rPr>
              <a:t>debt</a:t>
            </a:r>
            <a:endParaRPr lang="it-IT" sz="1400" dirty="0">
              <a:solidFill>
                <a:srgbClr val="000000"/>
              </a:solidFill>
              <a:latin typeface="Arial"/>
              <a:cs typeface="Arial"/>
            </a:endParaRPr>
          </a:p>
          <a:p>
            <a:pPr marL="538163"/>
            <a:r>
              <a:rPr lang="it-IT" sz="1400" dirty="0" err="1">
                <a:solidFill>
                  <a:srgbClr val="000000"/>
                </a:solidFill>
                <a:latin typeface="Arial"/>
                <a:cs typeface="Arial"/>
              </a:rPr>
              <a:t>Tc</a:t>
            </a:r>
            <a:r>
              <a:rPr lang="it-IT" sz="1400" dirty="0">
                <a:solidFill>
                  <a:srgbClr val="000000"/>
                </a:solidFill>
                <a:latin typeface="Arial"/>
                <a:cs typeface="Arial"/>
              </a:rPr>
              <a:t> = </a:t>
            </a:r>
            <a:r>
              <a:rPr lang="it-IT" sz="1400" dirty="0">
                <a:solidFill>
                  <a:srgbClr val="000000"/>
                </a:solidFill>
                <a:latin typeface="Arial"/>
                <a:cs typeface="Arial"/>
                <a:hlinkClick r:id="rId9"/>
              </a:rPr>
              <a:t>corporate tax rate</a:t>
            </a:r>
          </a:p>
          <a:p>
            <a:endParaRPr lang="it-IT" sz="1400" dirty="0" smtClean="0">
              <a:solidFill>
                <a:srgbClr val="000000"/>
              </a:solidFill>
              <a:latin typeface="Arial"/>
              <a:cs typeface="Arial"/>
            </a:endParaRPr>
          </a:p>
          <a:p>
            <a:r>
              <a:rPr lang="it-IT" sz="1400" dirty="0" err="1" smtClean="0">
                <a:solidFill>
                  <a:srgbClr val="000000"/>
                </a:solidFill>
                <a:latin typeface="Arial"/>
                <a:cs typeface="Arial"/>
              </a:rPr>
              <a:t>When</a:t>
            </a:r>
            <a:r>
              <a:rPr lang="it-IT" sz="1400" dirty="0" smtClean="0">
                <a:solidFill>
                  <a:srgbClr val="000000"/>
                </a:solidFill>
                <a:latin typeface="Arial"/>
                <a:cs typeface="Arial"/>
              </a:rPr>
              <a:t> </a:t>
            </a:r>
            <a:r>
              <a:rPr lang="it-IT" sz="1400" dirty="0" err="1">
                <a:solidFill>
                  <a:srgbClr val="000000"/>
                </a:solidFill>
                <a:latin typeface="Arial"/>
                <a:cs typeface="Arial"/>
              </a:rPr>
              <a:t>calculating</a:t>
            </a:r>
            <a:r>
              <a:rPr lang="it-IT" sz="1400" dirty="0">
                <a:solidFill>
                  <a:srgbClr val="000000"/>
                </a:solidFill>
                <a:latin typeface="Arial"/>
                <a:cs typeface="Arial"/>
              </a:rPr>
              <a:t> a </a:t>
            </a:r>
            <a:r>
              <a:rPr lang="it-IT" sz="1400" dirty="0" err="1">
                <a:solidFill>
                  <a:srgbClr val="000000"/>
                </a:solidFill>
                <a:latin typeface="Arial"/>
                <a:cs typeface="Arial"/>
              </a:rPr>
              <a:t>firm's</a:t>
            </a:r>
            <a:r>
              <a:rPr lang="it-IT" sz="1400" dirty="0">
                <a:solidFill>
                  <a:srgbClr val="000000"/>
                </a:solidFill>
                <a:latin typeface="Arial"/>
                <a:cs typeface="Arial"/>
              </a:rPr>
              <a:t> WACC, the first </a:t>
            </a:r>
            <a:r>
              <a:rPr lang="it-IT" sz="1400" dirty="0" err="1">
                <a:solidFill>
                  <a:srgbClr val="000000"/>
                </a:solidFill>
                <a:latin typeface="Arial"/>
                <a:cs typeface="Arial"/>
              </a:rPr>
              <a:t>step</a:t>
            </a:r>
            <a:r>
              <a:rPr lang="it-IT" sz="1400" dirty="0">
                <a:solidFill>
                  <a:srgbClr val="000000"/>
                </a:solidFill>
                <a:latin typeface="Arial"/>
                <a:cs typeface="Arial"/>
              </a:rPr>
              <a:t> </a:t>
            </a:r>
            <a:r>
              <a:rPr lang="it-IT" sz="1400" dirty="0" err="1">
                <a:solidFill>
                  <a:srgbClr val="000000"/>
                </a:solidFill>
                <a:latin typeface="Arial"/>
                <a:cs typeface="Arial"/>
              </a:rPr>
              <a:t>is</a:t>
            </a:r>
            <a:r>
              <a:rPr lang="it-IT" sz="1400" dirty="0">
                <a:solidFill>
                  <a:srgbClr val="000000"/>
                </a:solidFill>
                <a:latin typeface="Arial"/>
                <a:cs typeface="Arial"/>
              </a:rPr>
              <a:t> to </a:t>
            </a:r>
            <a:r>
              <a:rPr lang="it-IT" sz="1400" dirty="0" err="1">
                <a:solidFill>
                  <a:srgbClr val="000000"/>
                </a:solidFill>
                <a:latin typeface="Arial"/>
                <a:cs typeface="Arial"/>
              </a:rPr>
              <a:t>determine</a:t>
            </a:r>
            <a:r>
              <a:rPr lang="it-IT" sz="1400" dirty="0">
                <a:solidFill>
                  <a:srgbClr val="000000"/>
                </a:solidFill>
                <a:latin typeface="Arial"/>
                <a:cs typeface="Arial"/>
              </a:rPr>
              <a:t> </a:t>
            </a:r>
            <a:r>
              <a:rPr lang="it-IT" sz="1400" dirty="0" err="1">
                <a:solidFill>
                  <a:srgbClr val="000000"/>
                </a:solidFill>
                <a:latin typeface="Arial"/>
                <a:cs typeface="Arial"/>
              </a:rPr>
              <a:t>what</a:t>
            </a:r>
            <a:r>
              <a:rPr lang="it-IT" sz="1400" dirty="0">
                <a:solidFill>
                  <a:srgbClr val="000000"/>
                </a:solidFill>
                <a:latin typeface="Arial"/>
                <a:cs typeface="Arial"/>
              </a:rPr>
              <a:t> </a:t>
            </a:r>
            <a:r>
              <a:rPr lang="it-IT" sz="1400" dirty="0" err="1">
                <a:solidFill>
                  <a:srgbClr val="000000"/>
                </a:solidFill>
                <a:latin typeface="Arial"/>
                <a:cs typeface="Arial"/>
              </a:rPr>
              <a:t>proportion</a:t>
            </a:r>
            <a:r>
              <a:rPr lang="it-IT" sz="1400" dirty="0">
                <a:solidFill>
                  <a:srgbClr val="000000"/>
                </a:solidFill>
                <a:latin typeface="Arial"/>
                <a:cs typeface="Arial"/>
              </a:rPr>
              <a:t> of a </a:t>
            </a:r>
            <a:r>
              <a:rPr lang="it-IT" sz="1400" dirty="0" err="1">
                <a:solidFill>
                  <a:srgbClr val="000000"/>
                </a:solidFill>
                <a:latin typeface="Arial"/>
                <a:cs typeface="Arial"/>
              </a:rPr>
              <a:t>firm</a:t>
            </a:r>
            <a:r>
              <a:rPr lang="it-IT" sz="1400" dirty="0">
                <a:solidFill>
                  <a:srgbClr val="000000"/>
                </a:solidFill>
                <a:latin typeface="Arial"/>
                <a:cs typeface="Arial"/>
              </a:rPr>
              <a:t> </a:t>
            </a:r>
            <a:r>
              <a:rPr lang="it-IT" sz="1400" dirty="0" err="1">
                <a:solidFill>
                  <a:srgbClr val="000000"/>
                </a:solidFill>
                <a:latin typeface="Arial"/>
                <a:cs typeface="Arial"/>
              </a:rPr>
              <a:t>is</a:t>
            </a:r>
            <a:r>
              <a:rPr lang="it-IT" sz="1400" dirty="0">
                <a:solidFill>
                  <a:srgbClr val="000000"/>
                </a:solidFill>
                <a:latin typeface="Arial"/>
                <a:cs typeface="Arial"/>
              </a:rPr>
              <a:t> </a:t>
            </a:r>
            <a:r>
              <a:rPr lang="it-IT" sz="1400" dirty="0" err="1">
                <a:solidFill>
                  <a:srgbClr val="000000"/>
                </a:solidFill>
                <a:latin typeface="Arial"/>
                <a:cs typeface="Arial"/>
              </a:rPr>
              <a:t>financed</a:t>
            </a:r>
            <a:r>
              <a:rPr lang="it-IT" sz="1400" dirty="0">
                <a:solidFill>
                  <a:srgbClr val="000000"/>
                </a:solidFill>
                <a:latin typeface="Arial"/>
                <a:cs typeface="Arial"/>
              </a:rPr>
              <a:t> by </a:t>
            </a:r>
            <a:r>
              <a:rPr lang="it-IT" sz="1400" dirty="0" err="1">
                <a:solidFill>
                  <a:srgbClr val="000000"/>
                </a:solidFill>
                <a:latin typeface="Arial"/>
                <a:cs typeface="Arial"/>
              </a:rPr>
              <a:t>equity</a:t>
            </a:r>
            <a:r>
              <a:rPr lang="it-IT" sz="1400" dirty="0">
                <a:solidFill>
                  <a:srgbClr val="000000"/>
                </a:solidFill>
                <a:latin typeface="Arial"/>
                <a:cs typeface="Arial"/>
              </a:rPr>
              <a:t> and </a:t>
            </a:r>
            <a:r>
              <a:rPr lang="it-IT" sz="1400" dirty="0" err="1">
                <a:solidFill>
                  <a:srgbClr val="000000"/>
                </a:solidFill>
                <a:latin typeface="Arial"/>
                <a:cs typeface="Arial"/>
              </a:rPr>
              <a:t>what</a:t>
            </a:r>
            <a:r>
              <a:rPr lang="it-IT" sz="1400" dirty="0">
                <a:solidFill>
                  <a:srgbClr val="000000"/>
                </a:solidFill>
                <a:latin typeface="Arial"/>
                <a:cs typeface="Arial"/>
              </a:rPr>
              <a:t> </a:t>
            </a:r>
            <a:r>
              <a:rPr lang="it-IT" sz="1400" dirty="0" err="1">
                <a:solidFill>
                  <a:srgbClr val="000000"/>
                </a:solidFill>
                <a:latin typeface="Arial"/>
                <a:cs typeface="Arial"/>
              </a:rPr>
              <a:t>proportion</a:t>
            </a:r>
            <a:r>
              <a:rPr lang="it-IT" sz="1400" dirty="0">
                <a:solidFill>
                  <a:srgbClr val="000000"/>
                </a:solidFill>
                <a:latin typeface="Arial"/>
                <a:cs typeface="Arial"/>
              </a:rPr>
              <a:t> </a:t>
            </a:r>
            <a:r>
              <a:rPr lang="it-IT" sz="1400" dirty="0" err="1">
                <a:solidFill>
                  <a:srgbClr val="000000"/>
                </a:solidFill>
                <a:latin typeface="Arial"/>
                <a:cs typeface="Arial"/>
              </a:rPr>
              <a:t>is</a:t>
            </a:r>
            <a:r>
              <a:rPr lang="it-IT" sz="1400" dirty="0">
                <a:solidFill>
                  <a:srgbClr val="000000"/>
                </a:solidFill>
                <a:latin typeface="Arial"/>
                <a:cs typeface="Arial"/>
              </a:rPr>
              <a:t> </a:t>
            </a:r>
            <a:r>
              <a:rPr lang="it-IT" sz="1400" dirty="0" err="1">
                <a:solidFill>
                  <a:srgbClr val="000000"/>
                </a:solidFill>
                <a:latin typeface="Arial"/>
                <a:cs typeface="Arial"/>
              </a:rPr>
              <a:t>financed</a:t>
            </a:r>
            <a:r>
              <a:rPr lang="it-IT" sz="1400" dirty="0">
                <a:solidFill>
                  <a:srgbClr val="000000"/>
                </a:solidFill>
                <a:latin typeface="Arial"/>
                <a:cs typeface="Arial"/>
              </a:rPr>
              <a:t> by </a:t>
            </a:r>
            <a:r>
              <a:rPr lang="it-IT" sz="1400" dirty="0" err="1">
                <a:solidFill>
                  <a:srgbClr val="000000"/>
                </a:solidFill>
                <a:latin typeface="Arial"/>
                <a:cs typeface="Arial"/>
              </a:rPr>
              <a:t>debt</a:t>
            </a:r>
            <a:r>
              <a:rPr lang="it-IT" sz="1400" dirty="0">
                <a:solidFill>
                  <a:srgbClr val="000000"/>
                </a:solidFill>
                <a:latin typeface="Arial"/>
                <a:cs typeface="Arial"/>
              </a:rPr>
              <a:t> by </a:t>
            </a:r>
            <a:r>
              <a:rPr lang="it-IT" sz="1400" dirty="0" err="1">
                <a:solidFill>
                  <a:srgbClr val="000000"/>
                </a:solidFill>
                <a:latin typeface="Arial"/>
                <a:cs typeface="Arial"/>
              </a:rPr>
              <a:t>entering</a:t>
            </a:r>
            <a:r>
              <a:rPr lang="it-IT" sz="1400" dirty="0">
                <a:solidFill>
                  <a:srgbClr val="000000"/>
                </a:solidFill>
                <a:latin typeface="Arial"/>
                <a:cs typeface="Arial"/>
              </a:rPr>
              <a:t> the appropriate </a:t>
            </a:r>
            <a:r>
              <a:rPr lang="it-IT" sz="1400" dirty="0" err="1">
                <a:solidFill>
                  <a:srgbClr val="000000"/>
                </a:solidFill>
                <a:latin typeface="Arial"/>
                <a:cs typeface="Arial"/>
              </a:rPr>
              <a:t>values</a:t>
            </a:r>
            <a:r>
              <a:rPr lang="it-IT" sz="1400" dirty="0">
                <a:solidFill>
                  <a:srgbClr val="000000"/>
                </a:solidFill>
                <a:latin typeface="Arial"/>
                <a:cs typeface="Arial"/>
              </a:rPr>
              <a:t> into the </a:t>
            </a:r>
            <a:r>
              <a:rPr lang="it-IT" sz="1400" dirty="0" smtClean="0">
                <a:solidFill>
                  <a:srgbClr val="000000"/>
                </a:solidFill>
                <a:latin typeface="Arial"/>
                <a:cs typeface="Arial"/>
              </a:rPr>
              <a:t>(E/V) and (D/V) </a:t>
            </a:r>
            <a:r>
              <a:rPr lang="it-IT" sz="1400" dirty="0" err="1" smtClean="0">
                <a:solidFill>
                  <a:srgbClr val="000000"/>
                </a:solidFill>
                <a:latin typeface="Arial"/>
                <a:cs typeface="Arial"/>
              </a:rPr>
              <a:t>components</a:t>
            </a:r>
            <a:r>
              <a:rPr lang="it-IT" sz="1400" dirty="0" smtClean="0">
                <a:solidFill>
                  <a:srgbClr val="000000"/>
                </a:solidFill>
                <a:latin typeface="Arial"/>
                <a:cs typeface="Arial"/>
              </a:rPr>
              <a:t> </a:t>
            </a:r>
            <a:r>
              <a:rPr lang="it-IT" sz="1400" dirty="0">
                <a:solidFill>
                  <a:srgbClr val="000000"/>
                </a:solidFill>
                <a:latin typeface="Arial"/>
                <a:cs typeface="Arial"/>
              </a:rPr>
              <a:t>of the </a:t>
            </a:r>
            <a:r>
              <a:rPr lang="it-IT" sz="1400" dirty="0" err="1">
                <a:solidFill>
                  <a:srgbClr val="000000"/>
                </a:solidFill>
                <a:latin typeface="Arial"/>
                <a:cs typeface="Arial"/>
              </a:rPr>
              <a:t>equation</a:t>
            </a:r>
            <a:r>
              <a:rPr lang="it-IT" sz="1400" dirty="0">
                <a:solidFill>
                  <a:srgbClr val="000000"/>
                </a:solidFill>
                <a:latin typeface="Arial"/>
                <a:cs typeface="Arial"/>
              </a:rPr>
              <a:t>. </a:t>
            </a:r>
            <a:r>
              <a:rPr lang="it-IT" sz="1400" dirty="0" err="1">
                <a:solidFill>
                  <a:srgbClr val="000000"/>
                </a:solidFill>
                <a:latin typeface="Arial"/>
                <a:cs typeface="Arial"/>
              </a:rPr>
              <a:t>Next</a:t>
            </a:r>
            <a:r>
              <a:rPr lang="it-IT" sz="1400" dirty="0">
                <a:solidFill>
                  <a:srgbClr val="000000"/>
                </a:solidFill>
                <a:latin typeface="Arial"/>
                <a:cs typeface="Arial"/>
              </a:rPr>
              <a:t>, the </a:t>
            </a:r>
            <a:r>
              <a:rPr lang="it-IT" sz="1400" dirty="0" err="1">
                <a:solidFill>
                  <a:srgbClr val="000000"/>
                </a:solidFill>
                <a:latin typeface="Arial"/>
                <a:cs typeface="Arial"/>
              </a:rPr>
              <a:t>proportion</a:t>
            </a:r>
            <a:r>
              <a:rPr lang="it-IT" sz="1400" dirty="0">
                <a:solidFill>
                  <a:srgbClr val="000000"/>
                </a:solidFill>
                <a:latin typeface="Arial"/>
                <a:cs typeface="Arial"/>
              </a:rPr>
              <a:t> of </a:t>
            </a:r>
            <a:r>
              <a:rPr lang="it-IT" sz="1400" dirty="0" err="1">
                <a:solidFill>
                  <a:srgbClr val="000000"/>
                </a:solidFill>
                <a:latin typeface="Arial"/>
                <a:cs typeface="Arial"/>
              </a:rPr>
              <a:t>equity</a:t>
            </a:r>
            <a:r>
              <a:rPr lang="it-IT" sz="1400" dirty="0">
                <a:solidFill>
                  <a:srgbClr val="000000"/>
                </a:solidFill>
                <a:latin typeface="Arial"/>
                <a:cs typeface="Arial"/>
              </a:rPr>
              <a:t> </a:t>
            </a:r>
            <a:r>
              <a:rPr lang="it-IT" sz="1400" dirty="0" smtClean="0">
                <a:solidFill>
                  <a:srgbClr val="000000"/>
                </a:solidFill>
                <a:latin typeface="Arial"/>
                <a:cs typeface="Arial"/>
              </a:rPr>
              <a:t>(E/V) </a:t>
            </a:r>
            <a:r>
              <a:rPr lang="it-IT" sz="1400" dirty="0" err="1">
                <a:solidFill>
                  <a:srgbClr val="000000"/>
                </a:solidFill>
                <a:latin typeface="Arial"/>
                <a:cs typeface="Arial"/>
              </a:rPr>
              <a:t>is</a:t>
            </a:r>
            <a:r>
              <a:rPr lang="it-IT" sz="1400" dirty="0">
                <a:solidFill>
                  <a:srgbClr val="000000"/>
                </a:solidFill>
                <a:latin typeface="Arial"/>
                <a:cs typeface="Arial"/>
              </a:rPr>
              <a:t> </a:t>
            </a:r>
            <a:r>
              <a:rPr lang="it-IT" sz="1400" dirty="0" err="1">
                <a:solidFill>
                  <a:srgbClr val="000000"/>
                </a:solidFill>
                <a:latin typeface="Arial"/>
                <a:cs typeface="Arial"/>
              </a:rPr>
              <a:t>multiplied</a:t>
            </a:r>
            <a:r>
              <a:rPr lang="it-IT" sz="1400" dirty="0">
                <a:solidFill>
                  <a:srgbClr val="000000"/>
                </a:solidFill>
                <a:latin typeface="Arial"/>
                <a:cs typeface="Arial"/>
              </a:rPr>
              <a:t> by </a:t>
            </a:r>
            <a:r>
              <a:rPr lang="it-IT" sz="1400" dirty="0" smtClean="0">
                <a:solidFill>
                  <a:srgbClr val="000000"/>
                </a:solidFill>
                <a:latin typeface="Arial"/>
                <a:cs typeface="Arial"/>
              </a:rPr>
              <a:t>the </a:t>
            </a:r>
            <a:r>
              <a:rPr lang="it-IT" sz="1400" dirty="0" smtClean="0">
                <a:solidFill>
                  <a:srgbClr val="000000"/>
                </a:solidFill>
                <a:latin typeface="Arial"/>
                <a:cs typeface="Arial"/>
                <a:hlinkClick r:id="rId6"/>
              </a:rPr>
              <a:t>cost </a:t>
            </a:r>
            <a:r>
              <a:rPr lang="it-IT" sz="1400" dirty="0">
                <a:solidFill>
                  <a:srgbClr val="000000"/>
                </a:solidFill>
                <a:latin typeface="Arial"/>
                <a:cs typeface="Arial"/>
                <a:hlinkClick r:id="rId6"/>
              </a:rPr>
              <a:t>of equity (Re); </a:t>
            </a:r>
            <a:endParaRPr lang="it-IT" sz="1400" dirty="0" smtClean="0">
              <a:solidFill>
                <a:srgbClr val="000000"/>
              </a:solidFill>
              <a:latin typeface="Arial"/>
              <a:cs typeface="Arial"/>
              <a:hlinkClick r:id="rId6"/>
            </a:endParaRPr>
          </a:p>
          <a:p>
            <a:r>
              <a:rPr lang="it-IT" sz="1400" dirty="0" smtClean="0">
                <a:solidFill>
                  <a:srgbClr val="000000"/>
                </a:solidFill>
                <a:latin typeface="Arial"/>
                <a:cs typeface="Arial"/>
                <a:hlinkClick r:id="rId6"/>
              </a:rPr>
              <a:t>and </a:t>
            </a:r>
            <a:r>
              <a:rPr lang="it-IT" sz="1400" dirty="0">
                <a:solidFill>
                  <a:srgbClr val="000000"/>
                </a:solidFill>
                <a:latin typeface="Arial"/>
                <a:cs typeface="Arial"/>
                <a:hlinkClick r:id="rId6"/>
              </a:rPr>
              <a:t>the proportion of debt </a:t>
            </a:r>
            <a:r>
              <a:rPr lang="it-IT" sz="1400" dirty="0" smtClean="0">
                <a:solidFill>
                  <a:srgbClr val="000000"/>
                </a:solidFill>
                <a:latin typeface="Arial"/>
                <a:cs typeface="Arial"/>
                <a:hlinkClick r:id="rId6"/>
              </a:rPr>
              <a:t>(D/V) </a:t>
            </a:r>
            <a:r>
              <a:rPr lang="it-IT" sz="1400" dirty="0">
                <a:solidFill>
                  <a:srgbClr val="000000"/>
                </a:solidFill>
                <a:latin typeface="Arial"/>
                <a:cs typeface="Arial"/>
                <a:hlinkClick r:id="rId6"/>
              </a:rPr>
              <a:t>is multiplied by the </a:t>
            </a:r>
            <a:r>
              <a:rPr lang="it-IT" sz="1400" dirty="0">
                <a:solidFill>
                  <a:srgbClr val="000000"/>
                </a:solidFill>
                <a:latin typeface="Arial"/>
                <a:cs typeface="Arial"/>
                <a:hlinkClick r:id="rId7"/>
              </a:rPr>
              <a:t>cost of debt (Rd).</a:t>
            </a:r>
          </a:p>
          <a:p>
            <a:r>
              <a:rPr lang="it-IT" sz="1400" dirty="0">
                <a:solidFill>
                  <a:srgbClr val="000000"/>
                </a:solidFill>
                <a:latin typeface="Arial"/>
                <a:cs typeface="Arial"/>
              </a:rPr>
              <a:t>The </a:t>
            </a:r>
            <a:r>
              <a:rPr lang="it-IT" sz="1400" dirty="0" err="1">
                <a:solidFill>
                  <a:srgbClr val="000000"/>
                </a:solidFill>
                <a:latin typeface="Arial"/>
                <a:cs typeface="Arial"/>
              </a:rPr>
              <a:t>debt</a:t>
            </a:r>
            <a:r>
              <a:rPr lang="it-IT" sz="1400" dirty="0">
                <a:solidFill>
                  <a:srgbClr val="000000"/>
                </a:solidFill>
                <a:latin typeface="Arial"/>
                <a:cs typeface="Arial"/>
              </a:rPr>
              <a:t> side of the </a:t>
            </a:r>
            <a:r>
              <a:rPr lang="it-IT" sz="1400" dirty="0" err="1">
                <a:solidFill>
                  <a:srgbClr val="000000"/>
                </a:solidFill>
                <a:latin typeface="Arial"/>
                <a:cs typeface="Arial"/>
              </a:rPr>
              <a:t>equation</a:t>
            </a:r>
            <a:r>
              <a:rPr lang="it-IT" sz="1400" dirty="0">
                <a:solidFill>
                  <a:srgbClr val="000000"/>
                </a:solidFill>
                <a:latin typeface="Arial"/>
                <a:cs typeface="Arial"/>
              </a:rPr>
              <a:t> </a:t>
            </a:r>
            <a:r>
              <a:rPr lang="it-IT" sz="1400" dirty="0" smtClean="0">
                <a:solidFill>
                  <a:srgbClr val="000000"/>
                </a:solidFill>
                <a:latin typeface="Arial"/>
                <a:cs typeface="Arial"/>
              </a:rPr>
              <a:t>(D/V  * </a:t>
            </a:r>
            <a:r>
              <a:rPr lang="it-IT" sz="1400" dirty="0" err="1">
                <a:solidFill>
                  <a:srgbClr val="000000"/>
                </a:solidFill>
                <a:latin typeface="Arial"/>
                <a:cs typeface="Arial"/>
              </a:rPr>
              <a:t>Rd</a:t>
            </a:r>
            <a:r>
              <a:rPr lang="it-IT" sz="1400" dirty="0">
                <a:solidFill>
                  <a:srgbClr val="000000"/>
                </a:solidFill>
                <a:latin typeface="Arial"/>
                <a:cs typeface="Arial"/>
              </a:rPr>
              <a:t>) </a:t>
            </a:r>
            <a:r>
              <a:rPr lang="it-IT" sz="1400" dirty="0" err="1">
                <a:solidFill>
                  <a:srgbClr val="000000"/>
                </a:solidFill>
                <a:latin typeface="Arial"/>
                <a:cs typeface="Arial"/>
              </a:rPr>
              <a:t>is</a:t>
            </a:r>
            <a:r>
              <a:rPr lang="it-IT" sz="1400" dirty="0">
                <a:solidFill>
                  <a:srgbClr val="000000"/>
                </a:solidFill>
                <a:latin typeface="Arial"/>
                <a:cs typeface="Arial"/>
              </a:rPr>
              <a:t> </a:t>
            </a:r>
            <a:r>
              <a:rPr lang="it-IT" sz="1400" dirty="0" err="1">
                <a:solidFill>
                  <a:srgbClr val="000000"/>
                </a:solidFill>
                <a:latin typeface="Arial"/>
                <a:cs typeface="Arial"/>
              </a:rPr>
              <a:t>then</a:t>
            </a:r>
            <a:r>
              <a:rPr lang="it-IT" sz="1400" dirty="0">
                <a:solidFill>
                  <a:srgbClr val="000000"/>
                </a:solidFill>
                <a:latin typeface="Arial"/>
                <a:cs typeface="Arial"/>
              </a:rPr>
              <a:t> </a:t>
            </a:r>
            <a:r>
              <a:rPr lang="it-IT" sz="1400" dirty="0" err="1">
                <a:solidFill>
                  <a:srgbClr val="000000"/>
                </a:solidFill>
                <a:latin typeface="Arial"/>
                <a:cs typeface="Arial"/>
              </a:rPr>
              <a:t>multiplied</a:t>
            </a:r>
            <a:r>
              <a:rPr lang="it-IT" sz="1400" dirty="0">
                <a:solidFill>
                  <a:srgbClr val="000000"/>
                </a:solidFill>
                <a:latin typeface="Arial"/>
                <a:cs typeface="Arial"/>
              </a:rPr>
              <a:t> by (1 - </a:t>
            </a:r>
            <a:r>
              <a:rPr lang="it-IT" sz="1400" dirty="0" err="1">
                <a:solidFill>
                  <a:srgbClr val="000000"/>
                </a:solidFill>
                <a:latin typeface="Arial"/>
                <a:cs typeface="Arial"/>
              </a:rPr>
              <a:t>Tc</a:t>
            </a:r>
            <a:r>
              <a:rPr lang="it-IT" sz="1400" dirty="0">
                <a:solidFill>
                  <a:srgbClr val="000000"/>
                </a:solidFill>
                <a:latin typeface="Arial"/>
                <a:cs typeface="Arial"/>
              </a:rPr>
              <a:t>) to </a:t>
            </a:r>
            <a:r>
              <a:rPr lang="it-IT" sz="1400" dirty="0" err="1">
                <a:solidFill>
                  <a:srgbClr val="000000"/>
                </a:solidFill>
                <a:latin typeface="Arial"/>
                <a:cs typeface="Arial"/>
              </a:rPr>
              <a:t>get</a:t>
            </a:r>
            <a:r>
              <a:rPr lang="it-IT" sz="1400" dirty="0">
                <a:solidFill>
                  <a:srgbClr val="000000"/>
                </a:solidFill>
                <a:latin typeface="Arial"/>
                <a:cs typeface="Arial"/>
              </a:rPr>
              <a:t> the </a:t>
            </a:r>
            <a:r>
              <a:rPr lang="it-IT" sz="1400" dirty="0" err="1">
                <a:solidFill>
                  <a:srgbClr val="000000"/>
                </a:solidFill>
                <a:latin typeface="Arial"/>
                <a:cs typeface="Arial"/>
              </a:rPr>
              <a:t>after-tax</a:t>
            </a:r>
            <a:r>
              <a:rPr lang="it-IT" sz="1400" dirty="0">
                <a:solidFill>
                  <a:srgbClr val="000000"/>
                </a:solidFill>
                <a:latin typeface="Arial"/>
                <a:cs typeface="Arial"/>
              </a:rPr>
              <a:t> </a:t>
            </a:r>
            <a:r>
              <a:rPr lang="it-IT" sz="1400" dirty="0" err="1">
                <a:solidFill>
                  <a:srgbClr val="000000"/>
                </a:solidFill>
                <a:latin typeface="Arial"/>
                <a:cs typeface="Arial"/>
              </a:rPr>
              <a:t>cost</a:t>
            </a:r>
            <a:r>
              <a:rPr lang="it-IT" sz="1400" dirty="0">
                <a:solidFill>
                  <a:srgbClr val="000000"/>
                </a:solidFill>
                <a:latin typeface="Arial"/>
                <a:cs typeface="Arial"/>
              </a:rPr>
              <a:t> of </a:t>
            </a:r>
            <a:r>
              <a:rPr lang="it-IT" sz="1400" dirty="0" err="1">
                <a:solidFill>
                  <a:srgbClr val="000000"/>
                </a:solidFill>
                <a:latin typeface="Arial"/>
                <a:cs typeface="Arial"/>
              </a:rPr>
              <a:t>debt</a:t>
            </a:r>
            <a:r>
              <a:rPr lang="it-IT" sz="1400" dirty="0">
                <a:solidFill>
                  <a:srgbClr val="000000"/>
                </a:solidFill>
                <a:latin typeface="Arial"/>
                <a:cs typeface="Arial"/>
              </a:rPr>
              <a:t> (</a:t>
            </a:r>
            <a:r>
              <a:rPr lang="it-IT" sz="1400" dirty="0" err="1">
                <a:solidFill>
                  <a:srgbClr val="000000"/>
                </a:solidFill>
                <a:latin typeface="Arial"/>
                <a:cs typeface="Arial"/>
              </a:rPr>
              <a:t>there</a:t>
            </a:r>
            <a:r>
              <a:rPr lang="it-IT" sz="1400" dirty="0">
                <a:solidFill>
                  <a:srgbClr val="000000"/>
                </a:solidFill>
                <a:latin typeface="Arial"/>
                <a:cs typeface="Arial"/>
              </a:rPr>
              <a:t> </a:t>
            </a:r>
            <a:r>
              <a:rPr lang="it-IT" sz="1400" dirty="0" err="1">
                <a:solidFill>
                  <a:srgbClr val="000000"/>
                </a:solidFill>
                <a:latin typeface="Arial"/>
                <a:cs typeface="Arial"/>
              </a:rPr>
              <a:t>is</a:t>
            </a:r>
            <a:r>
              <a:rPr lang="it-IT" sz="1400" dirty="0">
                <a:solidFill>
                  <a:srgbClr val="000000"/>
                </a:solidFill>
                <a:latin typeface="Arial"/>
                <a:cs typeface="Arial"/>
              </a:rPr>
              <a:t> </a:t>
            </a:r>
            <a:r>
              <a:rPr lang="it-IT" sz="1400" dirty="0" smtClean="0">
                <a:solidFill>
                  <a:srgbClr val="000000"/>
                </a:solidFill>
                <a:latin typeface="Arial"/>
                <a:cs typeface="Arial"/>
              </a:rPr>
              <a:t>a </a:t>
            </a:r>
            <a:r>
              <a:rPr lang="it-IT" sz="1400" dirty="0" smtClean="0">
                <a:solidFill>
                  <a:srgbClr val="000000"/>
                </a:solidFill>
                <a:latin typeface="Arial"/>
                <a:cs typeface="Arial"/>
                <a:hlinkClick r:id="rId10"/>
              </a:rPr>
              <a:t>tax </a:t>
            </a:r>
            <a:r>
              <a:rPr lang="it-IT" sz="1400" dirty="0">
                <a:solidFill>
                  <a:srgbClr val="000000"/>
                </a:solidFill>
                <a:latin typeface="Arial"/>
                <a:cs typeface="Arial"/>
                <a:hlinkClick r:id="rId10"/>
              </a:rPr>
              <a:t>shield associated with interest). </a:t>
            </a:r>
            <a:endParaRPr lang="it-IT" sz="1400" dirty="0" smtClean="0">
              <a:solidFill>
                <a:srgbClr val="000000"/>
              </a:solidFill>
              <a:latin typeface="Arial"/>
              <a:cs typeface="Arial"/>
              <a:hlinkClick r:id="rId10"/>
            </a:endParaRPr>
          </a:p>
          <a:p>
            <a:r>
              <a:rPr lang="it-IT" sz="1400" dirty="0" smtClean="0">
                <a:solidFill>
                  <a:srgbClr val="000000"/>
                </a:solidFill>
                <a:latin typeface="Arial"/>
                <a:cs typeface="Arial"/>
                <a:hlinkClick r:id="rId10"/>
              </a:rPr>
              <a:t>The </a:t>
            </a:r>
            <a:r>
              <a:rPr lang="it-IT" sz="1400" dirty="0">
                <a:solidFill>
                  <a:srgbClr val="000000"/>
                </a:solidFill>
                <a:latin typeface="Arial"/>
                <a:cs typeface="Arial"/>
                <a:hlinkClick r:id="rId10"/>
              </a:rPr>
              <a:t>final step is to add the equity side of the equation to the debt side of the equation to </a:t>
            </a:r>
            <a:r>
              <a:rPr lang="it-IT" sz="1400" dirty="0" smtClean="0">
                <a:solidFill>
                  <a:srgbClr val="000000"/>
                </a:solidFill>
                <a:latin typeface="Arial"/>
                <a:cs typeface="Arial"/>
                <a:hlinkClick r:id="rId10"/>
              </a:rPr>
              <a:t>determine WACC.</a:t>
            </a:r>
            <a:endParaRPr lang="it-IT" sz="1400" dirty="0">
              <a:solidFill>
                <a:srgbClr val="000000"/>
              </a:solidFill>
              <a:latin typeface="Arial"/>
              <a:cs typeface="Arial"/>
              <a:hlinkClick r:id="rId10"/>
            </a:endParaRPr>
          </a:p>
        </p:txBody>
      </p:sp>
    </p:spTree>
    <p:extLst>
      <p:ext uri="{BB962C8B-B14F-4D97-AF65-F5344CB8AC3E}">
        <p14:creationId xmlns:p14="http://schemas.microsoft.com/office/powerpoint/2010/main" val="4816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6302" y="270805"/>
            <a:ext cx="8689879" cy="2523768"/>
          </a:xfrm>
          <a:prstGeom prst="rect">
            <a:avLst/>
          </a:prstGeom>
        </p:spPr>
        <p:txBody>
          <a:bodyPr wrap="square">
            <a:spAutoFit/>
          </a:bodyPr>
          <a:lstStyle/>
          <a:p>
            <a:pPr algn="ctr"/>
            <a:r>
              <a:rPr lang="it-IT" b="1" i="1" dirty="0" smtClean="0"/>
              <a:t>DISCOUNTED CASH FLOW</a:t>
            </a:r>
          </a:p>
          <a:p>
            <a:r>
              <a:rPr lang="it-IT" sz="1400" dirty="0" err="1" smtClean="0"/>
              <a:t>Calculates</a:t>
            </a:r>
            <a:r>
              <a:rPr lang="it-IT" sz="1400" dirty="0" smtClean="0"/>
              <a:t> </a:t>
            </a:r>
            <a:r>
              <a:rPr lang="it-IT" sz="1400" dirty="0"/>
              <a:t>the </a:t>
            </a:r>
            <a:r>
              <a:rPr lang="it-IT" sz="1400" dirty="0" err="1"/>
              <a:t>value</a:t>
            </a:r>
            <a:r>
              <a:rPr lang="it-IT" sz="1400" dirty="0"/>
              <a:t> of an </a:t>
            </a:r>
            <a:r>
              <a:rPr lang="it-IT" sz="1400" dirty="0" err="1"/>
              <a:t>asset</a:t>
            </a:r>
            <a:r>
              <a:rPr lang="it-IT" sz="1400" dirty="0"/>
              <a:t> </a:t>
            </a:r>
            <a:r>
              <a:rPr lang="it-IT" sz="1400" dirty="0" err="1"/>
              <a:t>today</a:t>
            </a:r>
            <a:r>
              <a:rPr lang="it-IT" sz="1400" dirty="0"/>
              <a:t> </a:t>
            </a:r>
            <a:r>
              <a:rPr lang="it-IT" sz="1400" dirty="0" err="1"/>
              <a:t>based</a:t>
            </a:r>
            <a:r>
              <a:rPr lang="it-IT" sz="1400" dirty="0"/>
              <a:t> on </a:t>
            </a:r>
            <a:r>
              <a:rPr lang="it-IT" sz="1400" dirty="0" err="1"/>
              <a:t>its</a:t>
            </a:r>
            <a:r>
              <a:rPr lang="it-IT" sz="1400" dirty="0"/>
              <a:t> </a:t>
            </a:r>
            <a:r>
              <a:rPr lang="it-IT" sz="1400" dirty="0" err="1"/>
              <a:t>value</a:t>
            </a:r>
            <a:r>
              <a:rPr lang="it-IT" sz="1400" dirty="0"/>
              <a:t> in the future</a:t>
            </a:r>
          </a:p>
          <a:p>
            <a:r>
              <a:rPr lang="it-IT" sz="1400" dirty="0" err="1"/>
              <a:t>where</a:t>
            </a:r>
            <a:endParaRPr lang="it-IT" sz="1400" dirty="0"/>
          </a:p>
          <a:p>
            <a:pPr marL="623888"/>
            <a:r>
              <a:rPr lang="is-IS" sz="1400" dirty="0"/>
              <a:t>K = D/P + G</a:t>
            </a:r>
          </a:p>
          <a:p>
            <a:pPr marL="623888"/>
            <a:r>
              <a:rPr lang="it-IT" sz="1400" dirty="0"/>
              <a:t>K = </a:t>
            </a:r>
            <a:r>
              <a:rPr lang="it-IT" sz="1400" dirty="0" err="1"/>
              <a:t>current</a:t>
            </a:r>
            <a:r>
              <a:rPr lang="it-IT" sz="1400" dirty="0"/>
              <a:t> </a:t>
            </a:r>
            <a:r>
              <a:rPr lang="it-IT" sz="1400" dirty="0" err="1"/>
              <a:t>cost</a:t>
            </a:r>
            <a:r>
              <a:rPr lang="it-IT" sz="1400" dirty="0"/>
              <a:t> of </a:t>
            </a:r>
            <a:r>
              <a:rPr lang="it-IT" sz="1400" dirty="0" err="1"/>
              <a:t>equity</a:t>
            </a:r>
            <a:r>
              <a:rPr lang="it-IT" sz="1400" dirty="0"/>
              <a:t> D = </a:t>
            </a:r>
            <a:r>
              <a:rPr lang="it-IT" sz="1400" dirty="0" err="1"/>
              <a:t>dividend</a:t>
            </a:r>
            <a:r>
              <a:rPr lang="it-IT" sz="1400" dirty="0"/>
              <a:t> rate</a:t>
            </a:r>
          </a:p>
          <a:p>
            <a:pPr marL="623888"/>
            <a:r>
              <a:rPr lang="it-IT" sz="1400" dirty="0" err="1"/>
              <a:t>P</a:t>
            </a:r>
            <a:r>
              <a:rPr lang="it-IT" sz="1400" dirty="0"/>
              <a:t> = market </a:t>
            </a:r>
            <a:r>
              <a:rPr lang="it-IT" sz="1400" dirty="0" err="1"/>
              <a:t>price</a:t>
            </a:r>
            <a:endParaRPr lang="it-IT" sz="1400" dirty="0"/>
          </a:p>
          <a:p>
            <a:pPr marL="623888"/>
            <a:r>
              <a:rPr lang="it-IT" sz="1400" dirty="0"/>
              <a:t>G = </a:t>
            </a:r>
            <a:r>
              <a:rPr lang="it-IT" sz="1400" dirty="0" err="1"/>
              <a:t>growth</a:t>
            </a:r>
            <a:r>
              <a:rPr lang="it-IT" sz="1400" dirty="0"/>
              <a:t> rate</a:t>
            </a:r>
          </a:p>
          <a:p>
            <a:endParaRPr lang="it-IT" sz="1400" dirty="0" smtClean="0"/>
          </a:p>
          <a:p>
            <a:r>
              <a:rPr lang="it-IT" sz="1400" dirty="0" err="1" smtClean="0"/>
              <a:t>Estimating</a:t>
            </a:r>
            <a:r>
              <a:rPr lang="it-IT" sz="1400" dirty="0" smtClean="0"/>
              <a:t> </a:t>
            </a:r>
            <a:r>
              <a:rPr lang="it-IT" sz="1400" dirty="0"/>
              <a:t>a </a:t>
            </a:r>
            <a:r>
              <a:rPr lang="it-IT" sz="1400" dirty="0" err="1"/>
              <a:t>company’s</a:t>
            </a:r>
            <a:r>
              <a:rPr lang="it-IT" sz="1400" dirty="0"/>
              <a:t> </a:t>
            </a:r>
            <a:r>
              <a:rPr lang="it-IT" sz="1400" dirty="0" err="1"/>
              <a:t>growth</a:t>
            </a:r>
            <a:r>
              <a:rPr lang="it-IT" sz="1400" dirty="0"/>
              <a:t> rate </a:t>
            </a:r>
            <a:r>
              <a:rPr lang="it-IT" sz="1400" dirty="0" err="1"/>
              <a:t>is</a:t>
            </a:r>
            <a:r>
              <a:rPr lang="it-IT" sz="1400" dirty="0"/>
              <a:t> </a:t>
            </a:r>
            <a:r>
              <a:rPr lang="it-IT" sz="1400" dirty="0" err="1"/>
              <a:t>difficult</a:t>
            </a:r>
            <a:r>
              <a:rPr lang="it-IT" sz="1400" dirty="0"/>
              <a:t> and </a:t>
            </a:r>
            <a:r>
              <a:rPr lang="it-IT" sz="1400" dirty="0" err="1"/>
              <a:t>subject</a:t>
            </a:r>
            <a:r>
              <a:rPr lang="it-IT" sz="1400" dirty="0"/>
              <a:t> to </a:t>
            </a:r>
            <a:r>
              <a:rPr lang="it-IT" sz="1400" dirty="0" err="1"/>
              <a:t>much</a:t>
            </a:r>
            <a:r>
              <a:rPr lang="it-IT" sz="1400" dirty="0"/>
              <a:t> </a:t>
            </a:r>
            <a:r>
              <a:rPr lang="it-IT" sz="1400" dirty="0" smtClean="0"/>
              <a:t>dispute.</a:t>
            </a:r>
            <a:endParaRPr lang="it-IT" sz="1400" dirty="0"/>
          </a:p>
          <a:p>
            <a:r>
              <a:rPr lang="it-IT" sz="1400" dirty="0" err="1" smtClean="0"/>
              <a:t>Commissions</a:t>
            </a:r>
            <a:r>
              <a:rPr lang="it-IT" sz="1400" dirty="0" smtClean="0"/>
              <a:t> </a:t>
            </a:r>
            <a:r>
              <a:rPr lang="it-IT" sz="1400" dirty="0"/>
              <a:t>must </a:t>
            </a:r>
            <a:r>
              <a:rPr lang="it-IT" sz="1400" dirty="0" err="1"/>
              <a:t>project</a:t>
            </a:r>
            <a:r>
              <a:rPr lang="it-IT" sz="1400" dirty="0"/>
              <a:t> the </a:t>
            </a:r>
            <a:r>
              <a:rPr lang="it-IT" sz="1400" dirty="0" err="1"/>
              <a:t>growth</a:t>
            </a:r>
            <a:r>
              <a:rPr lang="it-IT" sz="1400" dirty="0"/>
              <a:t> rate </a:t>
            </a:r>
            <a:r>
              <a:rPr lang="it-IT" sz="1400" dirty="0" err="1"/>
              <a:t>anticipated</a:t>
            </a:r>
            <a:r>
              <a:rPr lang="it-IT" sz="1400" dirty="0"/>
              <a:t> by </a:t>
            </a:r>
            <a:r>
              <a:rPr lang="it-IT" sz="1400" dirty="0" err="1"/>
              <a:t>potential</a:t>
            </a:r>
            <a:r>
              <a:rPr lang="it-IT" sz="1400" dirty="0"/>
              <a:t> </a:t>
            </a:r>
            <a:r>
              <a:rPr lang="it-IT" sz="1400" dirty="0" err="1"/>
              <a:t>investors</a:t>
            </a:r>
            <a:r>
              <a:rPr lang="it-IT" sz="1400" dirty="0"/>
              <a:t> </a:t>
            </a:r>
            <a:r>
              <a:rPr lang="it-IT" sz="1400" dirty="0" err="1"/>
              <a:t>since</a:t>
            </a:r>
            <a:r>
              <a:rPr lang="it-IT" sz="1400" dirty="0"/>
              <a:t> </a:t>
            </a:r>
            <a:r>
              <a:rPr lang="it-IT" sz="1400" dirty="0" err="1"/>
              <a:t>they</a:t>
            </a:r>
            <a:r>
              <a:rPr lang="it-IT" sz="1400" dirty="0"/>
              <a:t> </a:t>
            </a:r>
            <a:r>
              <a:rPr lang="it-IT" sz="1400" dirty="0" err="1"/>
              <a:t>ultimately</a:t>
            </a:r>
            <a:r>
              <a:rPr lang="it-IT" sz="1400" dirty="0"/>
              <a:t> </a:t>
            </a:r>
            <a:r>
              <a:rPr lang="it-IT" sz="1400" dirty="0" err="1"/>
              <a:t>determine</a:t>
            </a:r>
            <a:r>
              <a:rPr lang="it-IT" sz="1400" dirty="0"/>
              <a:t> a future stock </a:t>
            </a:r>
            <a:r>
              <a:rPr lang="it-IT" sz="1400" dirty="0" err="1" smtClean="0"/>
              <a:t>price</a:t>
            </a:r>
            <a:r>
              <a:rPr lang="it-IT" sz="1400" dirty="0" smtClean="0"/>
              <a:t>.</a:t>
            </a:r>
            <a:endParaRPr lang="it-IT" sz="1400" dirty="0"/>
          </a:p>
        </p:txBody>
      </p:sp>
      <p:sp>
        <p:nvSpPr>
          <p:cNvPr id="5" name="Rettangolo 4"/>
          <p:cNvSpPr/>
          <p:nvPr/>
        </p:nvSpPr>
        <p:spPr>
          <a:xfrm>
            <a:off x="246301" y="2993968"/>
            <a:ext cx="8689879" cy="1015663"/>
          </a:xfrm>
          <a:prstGeom prst="rect">
            <a:avLst/>
          </a:prstGeom>
        </p:spPr>
        <p:txBody>
          <a:bodyPr wrap="square">
            <a:spAutoFit/>
          </a:bodyPr>
          <a:lstStyle/>
          <a:p>
            <a:pPr algn="ctr"/>
            <a:r>
              <a:rPr lang="it-IT" b="1" i="1" dirty="0" smtClean="0"/>
              <a:t>RISK PREMIUM APPROACH</a:t>
            </a:r>
            <a:endParaRPr lang="it-IT" b="1" i="1" dirty="0"/>
          </a:p>
          <a:p>
            <a:r>
              <a:rPr lang="it-IT" sz="1400" dirty="0" err="1" smtClean="0"/>
              <a:t>Presumes</a:t>
            </a:r>
            <a:r>
              <a:rPr lang="it-IT" sz="1400" dirty="0" smtClean="0"/>
              <a:t> </a:t>
            </a:r>
            <a:r>
              <a:rPr lang="it-IT" sz="1400" dirty="0"/>
              <a:t>a </a:t>
            </a:r>
            <a:r>
              <a:rPr lang="it-IT" sz="1400" dirty="0" err="1"/>
              <a:t>higher</a:t>
            </a:r>
            <a:r>
              <a:rPr lang="it-IT" sz="1400" dirty="0"/>
              <a:t> return </a:t>
            </a:r>
            <a:r>
              <a:rPr lang="it-IT" sz="1400" dirty="0" err="1"/>
              <a:t>is</a:t>
            </a:r>
            <a:r>
              <a:rPr lang="it-IT" sz="1400" dirty="0"/>
              <a:t> </a:t>
            </a:r>
            <a:r>
              <a:rPr lang="it-IT" sz="1400" dirty="0" err="1"/>
              <a:t>required</a:t>
            </a:r>
            <a:r>
              <a:rPr lang="it-IT" sz="1400" dirty="0"/>
              <a:t> by the </a:t>
            </a:r>
            <a:r>
              <a:rPr lang="it-IT" sz="1400" dirty="0" err="1"/>
              <a:t>investor</a:t>
            </a:r>
            <a:r>
              <a:rPr lang="it-IT" sz="1400" dirty="0"/>
              <a:t> for a security </a:t>
            </a:r>
            <a:r>
              <a:rPr lang="it-IT" sz="1400" dirty="0" err="1"/>
              <a:t>having</a:t>
            </a:r>
            <a:r>
              <a:rPr lang="it-IT" sz="1400" dirty="0"/>
              <a:t> more </a:t>
            </a:r>
            <a:r>
              <a:rPr lang="it-IT" sz="1400" dirty="0" err="1"/>
              <a:t>risk</a:t>
            </a:r>
            <a:r>
              <a:rPr lang="it-IT" sz="1400" dirty="0"/>
              <a:t> </a:t>
            </a:r>
            <a:r>
              <a:rPr lang="it-IT" sz="1400" dirty="0" err="1"/>
              <a:t>than</a:t>
            </a:r>
            <a:r>
              <a:rPr lang="it-IT" sz="1400" dirty="0"/>
              <a:t> </a:t>
            </a:r>
            <a:r>
              <a:rPr lang="it-IT" sz="1400" dirty="0" err="1"/>
              <a:t>another</a:t>
            </a:r>
            <a:endParaRPr lang="it-IT" sz="1400" dirty="0"/>
          </a:p>
          <a:p>
            <a:r>
              <a:rPr lang="it-IT" sz="1400" dirty="0"/>
              <a:t>k = ka + RP </a:t>
            </a:r>
            <a:r>
              <a:rPr lang="it-IT" sz="1400" dirty="0" err="1"/>
              <a:t>where</a:t>
            </a:r>
            <a:endParaRPr lang="it-IT" sz="1400" dirty="0"/>
          </a:p>
          <a:p>
            <a:r>
              <a:rPr lang="it-IT" sz="1400" dirty="0"/>
              <a:t>k = </a:t>
            </a:r>
            <a:r>
              <a:rPr lang="it-IT" sz="1400" dirty="0" err="1"/>
              <a:t>required</a:t>
            </a:r>
            <a:r>
              <a:rPr lang="it-IT" sz="1400" dirty="0"/>
              <a:t> return on </a:t>
            </a:r>
            <a:r>
              <a:rPr lang="it-IT" sz="1400" dirty="0" err="1"/>
              <a:t>equity</a:t>
            </a:r>
            <a:r>
              <a:rPr lang="it-IT" sz="1400" dirty="0"/>
              <a:t> ka = long-</a:t>
            </a:r>
            <a:r>
              <a:rPr lang="it-IT" sz="1400" dirty="0" err="1"/>
              <a:t>term</a:t>
            </a:r>
            <a:r>
              <a:rPr lang="it-IT" sz="1400" dirty="0"/>
              <a:t> </a:t>
            </a:r>
            <a:r>
              <a:rPr lang="it-IT" sz="1400" dirty="0" err="1"/>
              <a:t>cost</a:t>
            </a:r>
            <a:r>
              <a:rPr lang="it-IT" sz="1400" dirty="0"/>
              <a:t> of </a:t>
            </a:r>
            <a:r>
              <a:rPr lang="it-IT" sz="1400" dirty="0" err="1"/>
              <a:t>debt</a:t>
            </a:r>
            <a:r>
              <a:rPr lang="it-IT" sz="1400" dirty="0"/>
              <a:t> RP = </a:t>
            </a:r>
            <a:r>
              <a:rPr lang="it-IT" sz="1400" dirty="0" err="1"/>
              <a:t>risk</a:t>
            </a:r>
            <a:r>
              <a:rPr lang="it-IT" sz="1400" dirty="0"/>
              <a:t> premium</a:t>
            </a:r>
          </a:p>
        </p:txBody>
      </p:sp>
      <p:sp>
        <p:nvSpPr>
          <p:cNvPr id="6" name="Rettangolo 5"/>
          <p:cNvSpPr/>
          <p:nvPr/>
        </p:nvSpPr>
        <p:spPr>
          <a:xfrm>
            <a:off x="246303" y="4264335"/>
            <a:ext cx="8689878" cy="2215991"/>
          </a:xfrm>
          <a:prstGeom prst="rect">
            <a:avLst/>
          </a:prstGeom>
        </p:spPr>
        <p:txBody>
          <a:bodyPr wrap="square">
            <a:spAutoFit/>
          </a:bodyPr>
          <a:lstStyle/>
          <a:p>
            <a:pPr algn="ctr"/>
            <a:r>
              <a:rPr lang="it-IT" b="1" i="1" dirty="0" err="1" smtClean="0"/>
              <a:t>Comparable</a:t>
            </a:r>
            <a:r>
              <a:rPr lang="it-IT" b="1" i="1" dirty="0" smtClean="0"/>
              <a:t> </a:t>
            </a:r>
            <a:r>
              <a:rPr lang="it-IT" b="1" i="1" dirty="0" err="1"/>
              <a:t>Earnings</a:t>
            </a:r>
            <a:r>
              <a:rPr lang="it-IT" b="1" i="1" dirty="0"/>
              <a:t> Model</a:t>
            </a:r>
          </a:p>
          <a:p>
            <a:pPr marL="285750" indent="-285750">
              <a:buFont typeface="Arial"/>
              <a:buChar char="•"/>
            </a:pPr>
            <a:r>
              <a:rPr lang="it-IT" sz="1400" dirty="0" err="1" smtClean="0"/>
              <a:t>compares</a:t>
            </a:r>
            <a:r>
              <a:rPr lang="it-IT" sz="1400" dirty="0" smtClean="0"/>
              <a:t> </a:t>
            </a:r>
            <a:r>
              <a:rPr lang="it-IT" sz="1400" dirty="0"/>
              <a:t>a </a:t>
            </a:r>
            <a:r>
              <a:rPr lang="it-IT" sz="1400" dirty="0" err="1"/>
              <a:t>utility’s</a:t>
            </a:r>
            <a:r>
              <a:rPr lang="it-IT" sz="1400" dirty="0"/>
              <a:t> </a:t>
            </a:r>
            <a:r>
              <a:rPr lang="it-IT" sz="1400" dirty="0" err="1"/>
              <a:t>earning</a:t>
            </a:r>
            <a:r>
              <a:rPr lang="it-IT" sz="1400" dirty="0"/>
              <a:t> to the </a:t>
            </a:r>
            <a:r>
              <a:rPr lang="it-IT" sz="1400" dirty="0" err="1"/>
              <a:t>earnings</a:t>
            </a:r>
            <a:r>
              <a:rPr lang="it-IT" sz="1400" dirty="0"/>
              <a:t> of a </a:t>
            </a:r>
            <a:r>
              <a:rPr lang="it-IT" sz="1400" dirty="0" err="1"/>
              <a:t>sampling</a:t>
            </a:r>
            <a:r>
              <a:rPr lang="it-IT" sz="1400" dirty="0"/>
              <a:t> </a:t>
            </a:r>
            <a:r>
              <a:rPr lang="it-IT" sz="1400" dirty="0" smtClean="0"/>
              <a:t>of </a:t>
            </a:r>
            <a:r>
              <a:rPr lang="it-IT" sz="1400" dirty="0" err="1" smtClean="0"/>
              <a:t>similar</a:t>
            </a:r>
            <a:r>
              <a:rPr lang="it-IT" sz="1400" dirty="0" smtClean="0"/>
              <a:t> </a:t>
            </a:r>
            <a:r>
              <a:rPr lang="it-IT" sz="1400" dirty="0"/>
              <a:t>utilities</a:t>
            </a:r>
          </a:p>
          <a:p>
            <a:pPr marL="285750" indent="-285750">
              <a:buFont typeface="Arial"/>
              <a:buChar char="•"/>
            </a:pPr>
            <a:r>
              <a:rPr lang="it-IT" sz="1400" dirty="0" err="1" smtClean="0"/>
              <a:t>employs</a:t>
            </a:r>
            <a:r>
              <a:rPr lang="it-IT" sz="1400" dirty="0" smtClean="0"/>
              <a:t> </a:t>
            </a:r>
            <a:r>
              <a:rPr lang="it-IT" sz="1400" dirty="0"/>
              <a:t>some </a:t>
            </a:r>
            <a:r>
              <a:rPr lang="it-IT" sz="1400" dirty="0" err="1"/>
              <a:t>form</a:t>
            </a:r>
            <a:r>
              <a:rPr lang="it-IT" sz="1400" dirty="0"/>
              <a:t> of </a:t>
            </a:r>
            <a:r>
              <a:rPr lang="it-IT" sz="1400" dirty="0" err="1"/>
              <a:t>benchmarking</a:t>
            </a:r>
            <a:endParaRPr lang="it-IT" sz="1400" dirty="0"/>
          </a:p>
          <a:p>
            <a:pPr marL="285750" indent="-285750">
              <a:buFont typeface="Arial"/>
              <a:buChar char="•"/>
            </a:pPr>
            <a:r>
              <a:rPr lang="it-IT" sz="1400" dirty="0" err="1" smtClean="0"/>
              <a:t>difficulties</a:t>
            </a:r>
            <a:r>
              <a:rPr lang="it-IT" sz="1400" dirty="0" smtClean="0"/>
              <a:t> </a:t>
            </a:r>
            <a:r>
              <a:rPr lang="it-IT" sz="1400" dirty="0" err="1"/>
              <a:t>lie</a:t>
            </a:r>
            <a:r>
              <a:rPr lang="it-IT" sz="1400" dirty="0"/>
              <a:t> in </a:t>
            </a:r>
            <a:r>
              <a:rPr lang="it-IT" sz="1400" dirty="0" err="1"/>
              <a:t>selecting</a:t>
            </a:r>
            <a:r>
              <a:rPr lang="it-IT" sz="1400" dirty="0"/>
              <a:t> </a:t>
            </a:r>
            <a:r>
              <a:rPr lang="it-IT" sz="1400" dirty="0" err="1"/>
              <a:t>comparable</a:t>
            </a:r>
            <a:r>
              <a:rPr lang="it-IT" sz="1400" dirty="0"/>
              <a:t> utilities</a:t>
            </a:r>
          </a:p>
          <a:p>
            <a:endParaRPr lang="it-IT" dirty="0"/>
          </a:p>
          <a:p>
            <a:pPr algn="ctr"/>
            <a:r>
              <a:rPr lang="it-IT" b="1" i="1" dirty="0" smtClean="0"/>
              <a:t>Capital </a:t>
            </a:r>
            <a:r>
              <a:rPr lang="it-IT" b="1" i="1" dirty="0" err="1"/>
              <a:t>Asset</a:t>
            </a:r>
            <a:r>
              <a:rPr lang="it-IT" b="1" i="1" dirty="0"/>
              <a:t> </a:t>
            </a:r>
            <a:r>
              <a:rPr lang="it-IT" b="1" i="1" dirty="0" err="1"/>
              <a:t>Pricing</a:t>
            </a:r>
            <a:r>
              <a:rPr lang="it-IT" b="1" i="1" dirty="0"/>
              <a:t> Model (CAPM)</a:t>
            </a:r>
          </a:p>
          <a:p>
            <a:pPr marL="285750" indent="-285750">
              <a:buFont typeface="Arial"/>
              <a:buChar char="•"/>
            </a:pPr>
            <a:r>
              <a:rPr lang="it-IT" sz="1400" dirty="0" err="1" smtClean="0"/>
              <a:t>presumes</a:t>
            </a:r>
            <a:r>
              <a:rPr lang="it-IT" sz="1400" dirty="0" smtClean="0"/>
              <a:t> </a:t>
            </a:r>
            <a:r>
              <a:rPr lang="it-IT" sz="1400" dirty="0" err="1"/>
              <a:t>that</a:t>
            </a:r>
            <a:r>
              <a:rPr lang="it-IT" sz="1400" dirty="0"/>
              <a:t> an </a:t>
            </a:r>
            <a:r>
              <a:rPr lang="it-IT" sz="1400" dirty="0" err="1"/>
              <a:t>investor</a:t>
            </a:r>
            <a:r>
              <a:rPr lang="it-IT" sz="1400" dirty="0"/>
              <a:t> </a:t>
            </a:r>
            <a:r>
              <a:rPr lang="it-IT" sz="1400" dirty="0" err="1"/>
              <a:t>will</a:t>
            </a:r>
            <a:r>
              <a:rPr lang="it-IT" sz="1400" dirty="0"/>
              <a:t> </a:t>
            </a:r>
            <a:r>
              <a:rPr lang="it-IT" sz="1400" dirty="0" err="1"/>
              <a:t>require</a:t>
            </a:r>
            <a:r>
              <a:rPr lang="it-IT" sz="1400" dirty="0"/>
              <a:t> a </a:t>
            </a:r>
            <a:r>
              <a:rPr lang="it-IT" sz="1400" dirty="0" err="1"/>
              <a:t>higher</a:t>
            </a:r>
            <a:r>
              <a:rPr lang="it-IT" sz="1400" dirty="0"/>
              <a:t> return on a </a:t>
            </a:r>
            <a:r>
              <a:rPr lang="it-IT" sz="1400" dirty="0" err="1"/>
              <a:t>riskier</a:t>
            </a:r>
            <a:r>
              <a:rPr lang="it-IT" sz="1400" dirty="0"/>
              <a:t> </a:t>
            </a:r>
            <a:r>
              <a:rPr lang="it-IT" sz="1400" dirty="0" err="1"/>
              <a:t>investment</a:t>
            </a:r>
            <a:r>
              <a:rPr lang="it-IT" sz="1400" dirty="0"/>
              <a:t> </a:t>
            </a:r>
            <a:r>
              <a:rPr lang="it-IT" sz="1400" dirty="0" err="1"/>
              <a:t>than</a:t>
            </a:r>
            <a:r>
              <a:rPr lang="it-IT" sz="1400" dirty="0"/>
              <a:t> the return on a </a:t>
            </a:r>
            <a:r>
              <a:rPr lang="it-IT" sz="1400" dirty="0" err="1"/>
              <a:t>risk</a:t>
            </a:r>
            <a:r>
              <a:rPr lang="it-IT" sz="1400" dirty="0"/>
              <a:t> free </a:t>
            </a:r>
            <a:r>
              <a:rPr lang="it-IT" sz="1400" dirty="0" err="1"/>
              <a:t>investment</a:t>
            </a:r>
            <a:r>
              <a:rPr lang="it-IT" sz="1400" dirty="0"/>
              <a:t> (</a:t>
            </a:r>
            <a:r>
              <a:rPr lang="it-IT" sz="1400" dirty="0" err="1"/>
              <a:t>generally</a:t>
            </a:r>
            <a:r>
              <a:rPr lang="it-IT" sz="1400" dirty="0"/>
              <a:t> a </a:t>
            </a:r>
            <a:r>
              <a:rPr lang="it-IT" sz="1400" dirty="0" err="1"/>
              <a:t>Treasury</a:t>
            </a:r>
            <a:r>
              <a:rPr lang="it-IT" sz="1400" dirty="0"/>
              <a:t> Bond)</a:t>
            </a:r>
          </a:p>
          <a:p>
            <a:pPr marL="285750" indent="-285750">
              <a:buFont typeface="Arial"/>
              <a:buChar char="•"/>
            </a:pPr>
            <a:r>
              <a:rPr lang="it-IT" sz="1400" dirty="0" smtClean="0"/>
              <a:t>a </a:t>
            </a:r>
            <a:r>
              <a:rPr lang="it-IT" sz="1400" dirty="0" err="1"/>
              <a:t>variation</a:t>
            </a:r>
            <a:r>
              <a:rPr lang="it-IT" sz="1400" dirty="0"/>
              <a:t> of the </a:t>
            </a:r>
            <a:r>
              <a:rPr lang="it-IT" sz="1400" dirty="0" err="1"/>
              <a:t>Risk</a:t>
            </a:r>
            <a:r>
              <a:rPr lang="it-IT" sz="1400" dirty="0"/>
              <a:t> Premium </a:t>
            </a:r>
            <a:r>
              <a:rPr lang="it-IT" sz="1400" dirty="0" err="1"/>
              <a:t>Approach</a:t>
            </a:r>
            <a:endParaRPr lang="it-IT" sz="1400" dirty="0"/>
          </a:p>
        </p:txBody>
      </p:sp>
    </p:spTree>
    <p:extLst>
      <p:ext uri="{BB962C8B-B14F-4D97-AF65-F5344CB8AC3E}">
        <p14:creationId xmlns:p14="http://schemas.microsoft.com/office/powerpoint/2010/main" val="60679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0970" y="219716"/>
            <a:ext cx="8589818" cy="2492990"/>
          </a:xfrm>
          <a:prstGeom prst="rect">
            <a:avLst/>
          </a:prstGeom>
        </p:spPr>
        <p:txBody>
          <a:bodyPr wrap="square">
            <a:spAutoFit/>
          </a:bodyPr>
          <a:lstStyle/>
          <a:p>
            <a:pPr algn="ctr"/>
            <a:r>
              <a:rPr lang="it-IT" b="1" dirty="0" smtClean="0"/>
              <a:t>Price </a:t>
            </a:r>
            <a:r>
              <a:rPr lang="it-IT" b="1" dirty="0"/>
              <a:t>Cap </a:t>
            </a:r>
            <a:r>
              <a:rPr lang="it-IT" b="1" dirty="0" smtClean="0"/>
              <a:t>Regulation</a:t>
            </a:r>
          </a:p>
          <a:p>
            <a:pPr algn="ctr"/>
            <a:endParaRPr lang="it-IT" b="1" dirty="0"/>
          </a:p>
          <a:p>
            <a:pPr marL="285750" indent="-285750">
              <a:buFont typeface="Arial"/>
              <a:buChar char="•"/>
            </a:pPr>
            <a:r>
              <a:rPr lang="it-IT" sz="1400" dirty="0" smtClean="0"/>
              <a:t>Price </a:t>
            </a:r>
            <a:r>
              <a:rPr lang="it-IT" sz="1400" dirty="0" err="1"/>
              <a:t>is</a:t>
            </a:r>
            <a:r>
              <a:rPr lang="it-IT" sz="1400" dirty="0"/>
              <a:t> set </a:t>
            </a:r>
            <a:r>
              <a:rPr lang="it-IT" sz="1400" dirty="0" err="1"/>
              <a:t>at</a:t>
            </a:r>
            <a:r>
              <a:rPr lang="it-IT" sz="1400" dirty="0"/>
              <a:t> the rate of </a:t>
            </a:r>
            <a:r>
              <a:rPr lang="it-IT" sz="1400" dirty="0" err="1"/>
              <a:t>inflation</a:t>
            </a:r>
            <a:r>
              <a:rPr lang="it-IT" sz="1400" dirty="0"/>
              <a:t> (in the US, Consumer Price Index or “CPI”) </a:t>
            </a:r>
            <a:r>
              <a:rPr lang="it-IT" sz="1400" dirty="0" err="1"/>
              <a:t>less</a:t>
            </a:r>
            <a:r>
              <a:rPr lang="it-IT" sz="1400" dirty="0"/>
              <a:t> </a:t>
            </a:r>
            <a:r>
              <a:rPr lang="it-IT" sz="1400" dirty="0" err="1"/>
              <a:t>expected</a:t>
            </a:r>
            <a:r>
              <a:rPr lang="it-IT" sz="1400" dirty="0"/>
              <a:t> </a:t>
            </a:r>
            <a:r>
              <a:rPr lang="it-IT" sz="1400" dirty="0" err="1"/>
              <a:t>efficiencies</a:t>
            </a:r>
            <a:r>
              <a:rPr lang="it-IT" sz="1400" dirty="0"/>
              <a:t> of the utility (the “X-</a:t>
            </a:r>
            <a:r>
              <a:rPr lang="it-IT" sz="1400" dirty="0" err="1"/>
              <a:t>factor</a:t>
            </a:r>
            <a:r>
              <a:rPr lang="it-IT" sz="1400" dirty="0"/>
              <a:t>”) - </a:t>
            </a:r>
            <a:r>
              <a:rPr lang="it-IT" sz="1400" dirty="0" err="1"/>
              <a:t>expressed</a:t>
            </a:r>
            <a:r>
              <a:rPr lang="it-IT" sz="1400" dirty="0"/>
              <a:t> </a:t>
            </a:r>
            <a:r>
              <a:rPr lang="it-IT" sz="1400" dirty="0" err="1"/>
              <a:t>as</a:t>
            </a:r>
            <a:r>
              <a:rPr lang="it-IT" sz="1400" dirty="0"/>
              <a:t> CPI-X</a:t>
            </a:r>
          </a:p>
          <a:p>
            <a:pPr marL="285750" indent="-285750">
              <a:buFont typeface="Arial"/>
              <a:buChar char="•"/>
            </a:pPr>
            <a:r>
              <a:rPr lang="it-IT" sz="1400" dirty="0" smtClean="0"/>
              <a:t>“</a:t>
            </a:r>
            <a:r>
              <a:rPr lang="it-IT" sz="1400" dirty="0"/>
              <a:t>X-</a:t>
            </a:r>
            <a:r>
              <a:rPr lang="it-IT" sz="1400" dirty="0" err="1"/>
              <a:t>factor</a:t>
            </a:r>
            <a:r>
              <a:rPr lang="it-IT" sz="1400" dirty="0"/>
              <a:t>” </a:t>
            </a:r>
            <a:r>
              <a:rPr lang="it-IT" sz="1400" dirty="0" err="1"/>
              <a:t>acts</a:t>
            </a:r>
            <a:r>
              <a:rPr lang="it-IT" sz="1400" dirty="0"/>
              <a:t> </a:t>
            </a:r>
            <a:r>
              <a:rPr lang="it-IT" sz="1400" dirty="0" err="1"/>
              <a:t>as</a:t>
            </a:r>
            <a:r>
              <a:rPr lang="it-IT" sz="1400" dirty="0"/>
              <a:t> a </a:t>
            </a:r>
            <a:r>
              <a:rPr lang="it-IT" sz="1400" dirty="0" err="1"/>
              <a:t>substitute</a:t>
            </a:r>
            <a:r>
              <a:rPr lang="it-IT" sz="1400" dirty="0"/>
              <a:t> for competition; </a:t>
            </a:r>
            <a:r>
              <a:rPr lang="it-IT" sz="1400" dirty="0" err="1"/>
              <a:t>it</a:t>
            </a:r>
            <a:r>
              <a:rPr lang="it-IT" sz="1400" dirty="0"/>
              <a:t> </a:t>
            </a:r>
            <a:r>
              <a:rPr lang="it-IT" sz="1400" dirty="0" err="1"/>
              <a:t>considers</a:t>
            </a:r>
            <a:r>
              <a:rPr lang="it-IT" sz="1400" dirty="0"/>
              <a:t> the </a:t>
            </a:r>
            <a:r>
              <a:rPr lang="it-IT" sz="1400" dirty="0" err="1"/>
              <a:t>past</a:t>
            </a:r>
            <a:r>
              <a:rPr lang="it-IT" sz="1400" dirty="0"/>
              <a:t> performance of a utility and </a:t>
            </a:r>
            <a:r>
              <a:rPr lang="it-IT" sz="1400" dirty="0" err="1"/>
              <a:t>also</a:t>
            </a:r>
            <a:r>
              <a:rPr lang="it-IT" sz="1400" dirty="0"/>
              <a:t> </a:t>
            </a:r>
            <a:r>
              <a:rPr lang="it-IT" sz="1400" dirty="0" err="1"/>
              <a:t>looks</a:t>
            </a:r>
            <a:r>
              <a:rPr lang="it-IT" sz="1400" dirty="0"/>
              <a:t> </a:t>
            </a:r>
            <a:r>
              <a:rPr lang="it-IT" sz="1400" dirty="0" err="1"/>
              <a:t>at</a:t>
            </a:r>
            <a:r>
              <a:rPr lang="it-IT" sz="1400" dirty="0"/>
              <a:t> </a:t>
            </a:r>
            <a:r>
              <a:rPr lang="it-IT" sz="1400" dirty="0" err="1"/>
              <a:t>other</a:t>
            </a:r>
            <a:r>
              <a:rPr lang="it-IT" sz="1400" dirty="0"/>
              <a:t> </a:t>
            </a:r>
            <a:r>
              <a:rPr lang="it-IT" sz="1400" dirty="0" err="1"/>
              <a:t>firms</a:t>
            </a:r>
            <a:r>
              <a:rPr lang="it-IT" sz="1400" dirty="0"/>
              <a:t> in the </a:t>
            </a:r>
            <a:r>
              <a:rPr lang="it-IT" sz="1400" dirty="0" err="1"/>
              <a:t>industry</a:t>
            </a:r>
            <a:endParaRPr lang="it-IT" sz="1400" dirty="0"/>
          </a:p>
          <a:p>
            <a:pPr marL="285750" indent="-285750">
              <a:buFont typeface="Arial"/>
              <a:buChar char="•"/>
            </a:pPr>
            <a:r>
              <a:rPr lang="it-IT" sz="1400" dirty="0" smtClean="0"/>
              <a:t>Some </a:t>
            </a:r>
            <a:r>
              <a:rPr lang="it-IT" sz="1400" dirty="0" err="1"/>
              <a:t>commissions</a:t>
            </a:r>
            <a:r>
              <a:rPr lang="it-IT" sz="1400" dirty="0"/>
              <a:t> </a:t>
            </a:r>
            <a:r>
              <a:rPr lang="it-IT" sz="1400" dirty="0" err="1"/>
              <a:t>allow</a:t>
            </a:r>
            <a:r>
              <a:rPr lang="it-IT" sz="1400" dirty="0"/>
              <a:t> </a:t>
            </a:r>
            <a:r>
              <a:rPr lang="it-IT" sz="1400" dirty="0" err="1"/>
              <a:t>adjustments</a:t>
            </a:r>
            <a:r>
              <a:rPr lang="it-IT" sz="1400" dirty="0"/>
              <a:t> for </a:t>
            </a:r>
            <a:r>
              <a:rPr lang="it-IT" sz="1400" dirty="0" err="1"/>
              <a:t>costs</a:t>
            </a:r>
            <a:r>
              <a:rPr lang="it-IT" sz="1400" dirty="0"/>
              <a:t> </a:t>
            </a:r>
            <a:r>
              <a:rPr lang="it-IT" sz="1400" dirty="0" err="1"/>
              <a:t>outside</a:t>
            </a:r>
            <a:r>
              <a:rPr lang="it-IT" sz="1400" dirty="0"/>
              <a:t> of the </a:t>
            </a:r>
            <a:r>
              <a:rPr lang="it-IT" sz="1400" dirty="0" err="1"/>
              <a:t>utility’s</a:t>
            </a:r>
            <a:r>
              <a:rPr lang="it-IT" sz="1400" dirty="0"/>
              <a:t> control (the “</a:t>
            </a:r>
            <a:r>
              <a:rPr lang="it-IT" sz="1400" dirty="0" err="1"/>
              <a:t>Z-factor</a:t>
            </a:r>
            <a:r>
              <a:rPr lang="it-IT" sz="1400" dirty="0"/>
              <a:t>”)</a:t>
            </a:r>
          </a:p>
          <a:p>
            <a:endParaRPr lang="it-IT" dirty="0" smtClean="0"/>
          </a:p>
          <a:p>
            <a:pPr algn="ctr"/>
            <a:r>
              <a:rPr lang="it-IT" b="1" i="1" dirty="0" err="1" smtClean="0"/>
              <a:t>Revenue</a:t>
            </a:r>
            <a:r>
              <a:rPr lang="it-IT" b="1" i="1" dirty="0" smtClean="0"/>
              <a:t> </a:t>
            </a:r>
            <a:r>
              <a:rPr lang="it-IT" b="1" i="1" dirty="0"/>
              <a:t>Cap Regulation</a:t>
            </a:r>
          </a:p>
          <a:p>
            <a:r>
              <a:rPr lang="it-IT" sz="1400" dirty="0" err="1" smtClean="0"/>
              <a:t>Attempts</a:t>
            </a:r>
            <a:r>
              <a:rPr lang="it-IT" sz="1400" dirty="0" smtClean="0"/>
              <a:t> </a:t>
            </a:r>
            <a:r>
              <a:rPr lang="it-IT" sz="1400" dirty="0"/>
              <a:t>to </a:t>
            </a:r>
            <a:r>
              <a:rPr lang="it-IT" sz="1400" dirty="0" err="1"/>
              <a:t>achieve</a:t>
            </a:r>
            <a:r>
              <a:rPr lang="it-IT" sz="1400" dirty="0"/>
              <a:t> the </a:t>
            </a:r>
            <a:r>
              <a:rPr lang="it-IT" sz="1400" dirty="0" err="1"/>
              <a:t>same</a:t>
            </a:r>
            <a:r>
              <a:rPr lang="it-IT" sz="1400" dirty="0"/>
              <a:t> </a:t>
            </a:r>
            <a:r>
              <a:rPr lang="it-IT" sz="1400" dirty="0" err="1"/>
              <a:t>outcome</a:t>
            </a:r>
            <a:r>
              <a:rPr lang="it-IT" sz="1400" dirty="0"/>
              <a:t> </a:t>
            </a:r>
            <a:r>
              <a:rPr lang="it-IT" sz="1400" dirty="0" err="1"/>
              <a:t>as</a:t>
            </a:r>
            <a:r>
              <a:rPr lang="it-IT" sz="1400" dirty="0"/>
              <a:t> Price Cap Regulation </a:t>
            </a:r>
            <a:r>
              <a:rPr lang="it-IT" sz="1400" dirty="0" err="1"/>
              <a:t>but</a:t>
            </a:r>
            <a:r>
              <a:rPr lang="it-IT" sz="1400" dirty="0"/>
              <a:t> for </a:t>
            </a:r>
            <a:r>
              <a:rPr lang="it-IT" sz="1400" dirty="0" err="1"/>
              <a:t>revenue</a:t>
            </a:r>
            <a:r>
              <a:rPr lang="it-IT" sz="1400" dirty="0"/>
              <a:t> </a:t>
            </a:r>
            <a:r>
              <a:rPr lang="it-IT" sz="1400" dirty="0" err="1"/>
              <a:t>instead</a:t>
            </a:r>
            <a:r>
              <a:rPr lang="it-IT" sz="1400" dirty="0"/>
              <a:t> of </a:t>
            </a:r>
            <a:r>
              <a:rPr lang="it-IT" sz="1400" dirty="0" err="1"/>
              <a:t>prices</a:t>
            </a:r>
            <a:endParaRPr lang="it-IT" sz="1400" dirty="0"/>
          </a:p>
        </p:txBody>
      </p:sp>
    </p:spTree>
    <p:extLst>
      <p:ext uri="{BB962C8B-B14F-4D97-AF65-F5344CB8AC3E}">
        <p14:creationId xmlns:p14="http://schemas.microsoft.com/office/powerpoint/2010/main" val="178904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8605" y="497896"/>
            <a:ext cx="8612909" cy="5632310"/>
          </a:xfrm>
          <a:prstGeom prst="rect">
            <a:avLst/>
          </a:prstGeom>
        </p:spPr>
        <p:txBody>
          <a:bodyPr wrap="square">
            <a:spAutoFit/>
          </a:bodyPr>
          <a:lstStyle/>
          <a:p>
            <a:pPr algn="just"/>
            <a:r>
              <a:rPr lang="it-IT" sz="1200" dirty="0" smtClean="0"/>
              <a:t>An  </a:t>
            </a:r>
            <a:r>
              <a:rPr lang="it-IT" sz="1200" dirty="0" err="1" smtClean="0"/>
              <a:t>important</a:t>
            </a:r>
            <a:r>
              <a:rPr lang="it-IT" sz="1200" dirty="0" smtClean="0"/>
              <a:t>  component  of  policies  to  </a:t>
            </a:r>
            <a:r>
              <a:rPr lang="it-IT" sz="1200" dirty="0" err="1" smtClean="0"/>
              <a:t>promote</a:t>
            </a:r>
            <a:r>
              <a:rPr lang="it-IT" sz="1200" dirty="0" smtClean="0"/>
              <a:t>  </a:t>
            </a:r>
            <a:r>
              <a:rPr lang="it-IT" sz="1200" dirty="0" err="1" smtClean="0"/>
              <a:t>effective</a:t>
            </a:r>
            <a:r>
              <a:rPr lang="it-IT" sz="1200" dirty="0" smtClean="0"/>
              <a:t>  competition  in  </a:t>
            </a:r>
            <a:r>
              <a:rPr lang="it-IT" sz="1200" dirty="0" err="1" smtClean="0"/>
              <a:t>all</a:t>
            </a:r>
            <a:r>
              <a:rPr lang="it-IT" sz="1200" dirty="0" smtClean="0"/>
              <a:t>  </a:t>
            </a:r>
            <a:r>
              <a:rPr lang="it-IT" sz="1200" dirty="0" err="1" smtClean="0"/>
              <a:t>segments</a:t>
            </a:r>
            <a:r>
              <a:rPr lang="it-IT" sz="1200" dirty="0" smtClean="0"/>
              <a:t>  </a:t>
            </a:r>
            <a:r>
              <a:rPr lang="it-IT" sz="1200" dirty="0" err="1" smtClean="0"/>
              <a:t>ofnetwork</a:t>
            </a:r>
            <a:r>
              <a:rPr lang="it-IT" sz="1200" dirty="0" smtClean="0"/>
              <a:t>  </a:t>
            </a:r>
            <a:r>
              <a:rPr lang="it-IT" sz="1200" dirty="0" err="1" smtClean="0"/>
              <a:t>industries</a:t>
            </a:r>
            <a:r>
              <a:rPr lang="it-IT" sz="1200" dirty="0" smtClean="0"/>
              <a:t>  </a:t>
            </a:r>
            <a:r>
              <a:rPr lang="it-IT" sz="1200" dirty="0" err="1" smtClean="0"/>
              <a:t>such</a:t>
            </a:r>
            <a:r>
              <a:rPr lang="it-IT" sz="1200" dirty="0" smtClean="0"/>
              <a:t>  </a:t>
            </a:r>
            <a:r>
              <a:rPr lang="it-IT" sz="1200" dirty="0" err="1" smtClean="0"/>
              <a:t>as</a:t>
            </a:r>
            <a:r>
              <a:rPr lang="it-IT" sz="1200" dirty="0" smtClean="0"/>
              <a:t>  </a:t>
            </a:r>
            <a:r>
              <a:rPr lang="it-IT" sz="1200" dirty="0" err="1" smtClean="0"/>
              <a:t>electricity</a:t>
            </a:r>
            <a:r>
              <a:rPr lang="it-IT" sz="1200" dirty="0" smtClean="0"/>
              <a:t>,  </a:t>
            </a:r>
            <a:r>
              <a:rPr lang="it-IT" sz="1200" dirty="0" err="1" smtClean="0"/>
              <a:t>telecoms</a:t>
            </a:r>
            <a:r>
              <a:rPr lang="it-IT" sz="1200" dirty="0" smtClean="0"/>
              <a:t>  or  </a:t>
            </a:r>
            <a:r>
              <a:rPr lang="it-IT" sz="1200" dirty="0" err="1" smtClean="0"/>
              <a:t>railways</a:t>
            </a:r>
            <a:r>
              <a:rPr lang="it-IT" sz="1200" dirty="0" smtClean="0"/>
              <a:t>,  </a:t>
            </a:r>
            <a:r>
              <a:rPr lang="it-IT" sz="1200" dirty="0" err="1" smtClean="0"/>
              <a:t>is</a:t>
            </a:r>
            <a:r>
              <a:rPr lang="it-IT" sz="1200" dirty="0" smtClean="0"/>
              <a:t>  a  </a:t>
            </a:r>
            <a:r>
              <a:rPr lang="it-IT" sz="1200" dirty="0" err="1" smtClean="0"/>
              <a:t>regulatory</a:t>
            </a:r>
            <a:r>
              <a:rPr lang="it-IT" sz="1200" dirty="0" smtClean="0"/>
              <a:t>  </a:t>
            </a:r>
            <a:r>
              <a:rPr lang="it-IT" sz="1200" dirty="0" err="1" smtClean="0"/>
              <a:t>environmentguaranteeing</a:t>
            </a:r>
            <a:r>
              <a:rPr lang="it-IT" sz="1200" dirty="0" smtClean="0"/>
              <a:t> </a:t>
            </a:r>
            <a:r>
              <a:rPr lang="it-IT" sz="1200" dirty="0" err="1" smtClean="0"/>
              <a:t>that</a:t>
            </a:r>
            <a:r>
              <a:rPr lang="it-IT" sz="1200" dirty="0" smtClean="0"/>
              <a:t> competitors </a:t>
            </a:r>
            <a:r>
              <a:rPr lang="it-IT" sz="1200" dirty="0" err="1" smtClean="0"/>
              <a:t>have</a:t>
            </a:r>
            <a:r>
              <a:rPr lang="it-IT" sz="1200" dirty="0" smtClean="0"/>
              <a:t> </a:t>
            </a:r>
            <a:r>
              <a:rPr lang="it-IT" sz="1200" dirty="0" err="1" smtClean="0"/>
              <a:t>access</a:t>
            </a:r>
            <a:r>
              <a:rPr lang="it-IT" sz="1200" dirty="0" smtClean="0"/>
              <a:t> to the </a:t>
            </a:r>
            <a:r>
              <a:rPr lang="it-IT" sz="1200" dirty="0" err="1" smtClean="0"/>
              <a:t>services</a:t>
            </a:r>
            <a:r>
              <a:rPr lang="it-IT" sz="1200" dirty="0" smtClean="0"/>
              <a:t> of “</a:t>
            </a:r>
            <a:r>
              <a:rPr lang="it-IT" sz="1200" dirty="0" err="1" smtClean="0"/>
              <a:t>potential</a:t>
            </a:r>
            <a:r>
              <a:rPr lang="it-IT" sz="1200" dirty="0" smtClean="0"/>
              <a:t> </a:t>
            </a:r>
            <a:r>
              <a:rPr lang="it-IT" sz="1200" dirty="0" err="1" smtClean="0"/>
              <a:t>bottleneck</a:t>
            </a:r>
            <a:r>
              <a:rPr lang="it-IT" sz="1200" dirty="0" smtClean="0"/>
              <a:t> </a:t>
            </a:r>
            <a:r>
              <a:rPr lang="it-IT" sz="1200" dirty="0" err="1" smtClean="0"/>
              <a:t>facilities”too</a:t>
            </a:r>
            <a:r>
              <a:rPr lang="it-IT" sz="1200" dirty="0" smtClean="0"/>
              <a:t> </a:t>
            </a:r>
            <a:r>
              <a:rPr lang="it-IT" sz="1200" dirty="0" err="1" smtClean="0"/>
              <a:t>costly</a:t>
            </a:r>
            <a:r>
              <a:rPr lang="it-IT" sz="1200" dirty="0" smtClean="0"/>
              <a:t> to duplicate. Fair </a:t>
            </a:r>
            <a:r>
              <a:rPr lang="it-IT" sz="1200" dirty="0" err="1" smtClean="0"/>
              <a:t>access</a:t>
            </a:r>
            <a:r>
              <a:rPr lang="it-IT" sz="1200" dirty="0" smtClean="0"/>
              <a:t> </a:t>
            </a:r>
            <a:r>
              <a:rPr lang="it-IT" sz="1200" dirty="0" err="1" smtClean="0"/>
              <a:t>rules</a:t>
            </a:r>
            <a:r>
              <a:rPr lang="it-IT" sz="1200" dirty="0" smtClean="0"/>
              <a:t> to </a:t>
            </a:r>
            <a:r>
              <a:rPr lang="it-IT" sz="1200" dirty="0" err="1" smtClean="0"/>
              <a:t>these</a:t>
            </a:r>
            <a:r>
              <a:rPr lang="it-IT" sz="1200" dirty="0" smtClean="0"/>
              <a:t> </a:t>
            </a:r>
            <a:r>
              <a:rPr lang="it-IT" sz="1200" dirty="0" err="1" smtClean="0"/>
              <a:t>facilities</a:t>
            </a:r>
            <a:r>
              <a:rPr lang="it-IT" sz="1200" dirty="0" smtClean="0"/>
              <a:t>, </a:t>
            </a:r>
            <a:r>
              <a:rPr lang="it-IT" sz="1200" dirty="0" err="1" smtClean="0"/>
              <a:t>including</a:t>
            </a:r>
            <a:r>
              <a:rPr lang="it-IT" sz="1200" dirty="0" smtClean="0"/>
              <a:t> fair </a:t>
            </a:r>
            <a:r>
              <a:rPr lang="it-IT" sz="1200" dirty="0" err="1" smtClean="0"/>
              <a:t>access</a:t>
            </a:r>
            <a:r>
              <a:rPr lang="it-IT" sz="1200" dirty="0" smtClean="0"/>
              <a:t> </a:t>
            </a:r>
            <a:r>
              <a:rPr lang="it-IT" sz="1200" dirty="0" err="1" smtClean="0"/>
              <a:t>prices</a:t>
            </a:r>
            <a:r>
              <a:rPr lang="it-IT" sz="1200" dirty="0" smtClean="0"/>
              <a:t>, </a:t>
            </a:r>
            <a:r>
              <a:rPr lang="it-IT" sz="1200" dirty="0" err="1" smtClean="0"/>
              <a:t>willgenerally</a:t>
            </a:r>
            <a:r>
              <a:rPr lang="it-IT" sz="1200" dirty="0" smtClean="0"/>
              <a:t> </a:t>
            </a:r>
            <a:r>
              <a:rPr lang="it-IT" sz="1200" dirty="0" err="1" smtClean="0"/>
              <a:t>improve</a:t>
            </a:r>
            <a:r>
              <a:rPr lang="it-IT" sz="1200" dirty="0" smtClean="0"/>
              <a:t> </a:t>
            </a:r>
            <a:r>
              <a:rPr lang="it-IT" sz="1200" dirty="0" err="1" smtClean="0"/>
              <a:t>economic</a:t>
            </a:r>
            <a:r>
              <a:rPr lang="it-IT" sz="1200" dirty="0" smtClean="0"/>
              <a:t> </a:t>
            </a:r>
            <a:r>
              <a:rPr lang="it-IT" sz="1200" dirty="0" err="1" smtClean="0"/>
              <a:t>efficiency</a:t>
            </a:r>
            <a:r>
              <a:rPr lang="it-IT" sz="1200" dirty="0" smtClean="0"/>
              <a:t> by </a:t>
            </a:r>
            <a:r>
              <a:rPr lang="it-IT" sz="1200" dirty="0" err="1" smtClean="0"/>
              <a:t>easing</a:t>
            </a:r>
            <a:r>
              <a:rPr lang="it-IT" sz="1200" dirty="0" smtClean="0"/>
              <a:t> competition in </a:t>
            </a:r>
            <a:r>
              <a:rPr lang="it-IT" sz="1200" dirty="0" err="1" smtClean="0"/>
              <a:t>markets</a:t>
            </a:r>
            <a:r>
              <a:rPr lang="it-IT" sz="1200" dirty="0" smtClean="0"/>
              <a:t> </a:t>
            </a:r>
            <a:r>
              <a:rPr lang="it-IT" sz="1200" dirty="0" err="1" smtClean="0"/>
              <a:t>both</a:t>
            </a:r>
            <a:r>
              <a:rPr lang="it-IT" sz="1200" dirty="0" smtClean="0"/>
              <a:t> </a:t>
            </a:r>
            <a:r>
              <a:rPr lang="it-IT" sz="1200" dirty="0" err="1" smtClean="0"/>
              <a:t>upstream</a:t>
            </a:r>
            <a:r>
              <a:rPr lang="it-IT" sz="1200" dirty="0" smtClean="0"/>
              <a:t> </a:t>
            </a:r>
            <a:r>
              <a:rPr lang="it-IT" sz="1200" dirty="0" err="1" smtClean="0"/>
              <a:t>anddownstream</a:t>
            </a:r>
            <a:r>
              <a:rPr lang="it-IT" sz="1200" dirty="0" smtClean="0"/>
              <a:t>   of   the   </a:t>
            </a:r>
            <a:r>
              <a:rPr lang="it-IT" sz="1200" dirty="0" err="1" smtClean="0"/>
              <a:t>bottleneck</a:t>
            </a:r>
            <a:r>
              <a:rPr lang="it-IT" sz="1200" dirty="0" smtClean="0"/>
              <a:t>.   </a:t>
            </a:r>
            <a:r>
              <a:rPr lang="it-IT" sz="1200" dirty="0" err="1" smtClean="0"/>
              <a:t>This</a:t>
            </a:r>
            <a:r>
              <a:rPr lang="it-IT" sz="1200" dirty="0" smtClean="0"/>
              <a:t>   </a:t>
            </a:r>
            <a:r>
              <a:rPr lang="it-IT" sz="1200" dirty="0" err="1" smtClean="0"/>
              <a:t>is</a:t>
            </a:r>
            <a:r>
              <a:rPr lang="it-IT" sz="1200" dirty="0" smtClean="0"/>
              <a:t>   </a:t>
            </a:r>
            <a:r>
              <a:rPr lang="it-IT" sz="1200" dirty="0" err="1" smtClean="0"/>
              <a:t>true</a:t>
            </a:r>
            <a:r>
              <a:rPr lang="it-IT" sz="1200" dirty="0" smtClean="0"/>
              <a:t>   </a:t>
            </a:r>
            <a:r>
              <a:rPr lang="it-IT" sz="1200" dirty="0" err="1" smtClean="0"/>
              <a:t>whether</a:t>
            </a:r>
            <a:r>
              <a:rPr lang="it-IT" sz="1200" dirty="0" smtClean="0"/>
              <a:t>   the   </a:t>
            </a:r>
            <a:r>
              <a:rPr lang="it-IT" sz="1200" dirty="0" err="1" smtClean="0"/>
              <a:t>industries</a:t>
            </a:r>
            <a:r>
              <a:rPr lang="it-IT" sz="1200" dirty="0" smtClean="0"/>
              <a:t>   are   </a:t>
            </a:r>
            <a:r>
              <a:rPr lang="it-IT" sz="1200" dirty="0" err="1" smtClean="0"/>
              <a:t>verticallyunbundled</a:t>
            </a:r>
            <a:r>
              <a:rPr lang="it-IT" sz="1200" dirty="0" smtClean="0"/>
              <a:t>/</a:t>
            </a:r>
            <a:r>
              <a:rPr lang="it-IT" sz="1200" dirty="0" err="1" smtClean="0"/>
              <a:t>separated</a:t>
            </a:r>
            <a:r>
              <a:rPr lang="it-IT" sz="1200" dirty="0" smtClean="0"/>
              <a:t> or </a:t>
            </a:r>
            <a:r>
              <a:rPr lang="it-IT" sz="1200" dirty="0" err="1" smtClean="0"/>
              <a:t>not</a:t>
            </a:r>
            <a:r>
              <a:rPr lang="it-IT" sz="1200" dirty="0" smtClean="0"/>
              <a:t>. More </a:t>
            </a:r>
            <a:r>
              <a:rPr lang="it-IT" sz="1200" dirty="0" err="1" smtClean="0"/>
              <a:t>specifically</a:t>
            </a:r>
            <a:r>
              <a:rPr lang="it-IT" sz="1200" dirty="0" smtClean="0"/>
              <a:t>, appropriate </a:t>
            </a:r>
            <a:r>
              <a:rPr lang="it-IT" sz="1200" dirty="0" err="1" smtClean="0"/>
              <a:t>access</a:t>
            </a:r>
            <a:r>
              <a:rPr lang="it-IT" sz="1200" dirty="0" smtClean="0"/>
              <a:t> </a:t>
            </a:r>
            <a:r>
              <a:rPr lang="it-IT" sz="1200" dirty="0" err="1" smtClean="0"/>
              <a:t>pricing</a:t>
            </a:r>
            <a:r>
              <a:rPr lang="it-IT" sz="1200" dirty="0" smtClean="0"/>
              <a:t> </a:t>
            </a:r>
            <a:r>
              <a:rPr lang="it-IT" sz="1200" dirty="0" err="1" smtClean="0"/>
              <a:t>rules</a:t>
            </a:r>
            <a:r>
              <a:rPr lang="it-IT" sz="1200" dirty="0" smtClean="0"/>
              <a:t> are </a:t>
            </a:r>
            <a:r>
              <a:rPr lang="it-IT" sz="1200" dirty="0" err="1" smtClean="0"/>
              <a:t>neededwhenever</a:t>
            </a:r>
            <a:r>
              <a:rPr lang="it-IT" sz="1200" dirty="0" smtClean="0"/>
              <a:t>  a  </a:t>
            </a:r>
            <a:r>
              <a:rPr lang="it-IT" sz="1200" dirty="0" err="1" smtClean="0"/>
              <a:t>dominant</a:t>
            </a:r>
            <a:r>
              <a:rPr lang="it-IT" sz="1200" dirty="0" smtClean="0"/>
              <a:t>  </a:t>
            </a:r>
            <a:r>
              <a:rPr lang="it-IT" sz="1200" dirty="0" err="1" smtClean="0"/>
              <a:t>firm</a:t>
            </a:r>
            <a:r>
              <a:rPr lang="it-IT" sz="1200" dirty="0" smtClean="0"/>
              <a:t>  </a:t>
            </a:r>
            <a:r>
              <a:rPr lang="it-IT" sz="1200" dirty="0" err="1" smtClean="0"/>
              <a:t>controls</a:t>
            </a:r>
            <a:r>
              <a:rPr lang="it-IT" sz="1200" dirty="0" smtClean="0"/>
              <a:t>  the  </a:t>
            </a:r>
            <a:r>
              <a:rPr lang="it-IT" sz="1200" dirty="0" err="1" smtClean="0"/>
              <a:t>supply</a:t>
            </a:r>
            <a:r>
              <a:rPr lang="it-IT" sz="1200" dirty="0" smtClean="0"/>
              <a:t>  of  </a:t>
            </a:r>
            <a:r>
              <a:rPr lang="it-IT" sz="1200" dirty="0" err="1" smtClean="0"/>
              <a:t>one</a:t>
            </a:r>
            <a:r>
              <a:rPr lang="it-IT" sz="1200" dirty="0" smtClean="0"/>
              <a:t>  or  more  </a:t>
            </a:r>
            <a:r>
              <a:rPr lang="it-IT" sz="1200" dirty="0" err="1" smtClean="0"/>
              <a:t>inputs</a:t>
            </a:r>
            <a:r>
              <a:rPr lang="it-IT" sz="1200" dirty="0" smtClean="0"/>
              <a:t>  </a:t>
            </a:r>
            <a:r>
              <a:rPr lang="it-IT" sz="1200" dirty="0" err="1" smtClean="0"/>
              <a:t>that</a:t>
            </a:r>
            <a:r>
              <a:rPr lang="it-IT" sz="1200" dirty="0" smtClean="0"/>
              <a:t>  are  </a:t>
            </a:r>
            <a:r>
              <a:rPr lang="it-IT" sz="1200" dirty="0" err="1" smtClean="0"/>
              <a:t>vital</a:t>
            </a:r>
            <a:r>
              <a:rPr lang="it-IT" sz="1200" dirty="0" smtClean="0"/>
              <a:t>  for  </a:t>
            </a:r>
            <a:r>
              <a:rPr lang="it-IT" sz="1200" dirty="0" err="1" smtClean="0"/>
              <a:t>itscompetitors</a:t>
            </a:r>
            <a:r>
              <a:rPr lang="it-IT" sz="1200" dirty="0" smtClean="0"/>
              <a:t>.    </a:t>
            </a:r>
            <a:r>
              <a:rPr lang="it-IT" sz="1200" dirty="0" err="1" smtClean="0"/>
              <a:t>Examples</a:t>
            </a:r>
            <a:r>
              <a:rPr lang="it-IT" sz="1200" dirty="0" smtClean="0"/>
              <a:t>    include:    gas    </a:t>
            </a:r>
            <a:r>
              <a:rPr lang="it-IT" sz="1200" dirty="0" err="1" smtClean="0"/>
              <a:t>transportation</a:t>
            </a:r>
            <a:r>
              <a:rPr lang="it-IT" sz="1200" dirty="0" smtClean="0"/>
              <a:t>,    </a:t>
            </a:r>
            <a:r>
              <a:rPr lang="it-IT" sz="1200" dirty="0" err="1" smtClean="0"/>
              <a:t>electricity</a:t>
            </a:r>
            <a:r>
              <a:rPr lang="it-IT" sz="1200" dirty="0" smtClean="0"/>
              <a:t>    </a:t>
            </a:r>
            <a:r>
              <a:rPr lang="it-IT" sz="1200" dirty="0" err="1" smtClean="0"/>
              <a:t>transmission</a:t>
            </a:r>
            <a:r>
              <a:rPr lang="it-IT" sz="1200" dirty="0" smtClean="0"/>
              <a:t>,    </a:t>
            </a:r>
            <a:r>
              <a:rPr lang="it-IT" sz="1200" dirty="0" err="1" smtClean="0"/>
              <a:t>localtelecommunications</a:t>
            </a:r>
            <a:r>
              <a:rPr lang="it-IT" sz="1200" dirty="0" smtClean="0"/>
              <a:t> </a:t>
            </a:r>
            <a:r>
              <a:rPr lang="it-IT" sz="1200" dirty="0" err="1" smtClean="0"/>
              <a:t>access</a:t>
            </a:r>
            <a:r>
              <a:rPr lang="it-IT" sz="1200" dirty="0" smtClean="0"/>
              <a:t> or </a:t>
            </a:r>
            <a:r>
              <a:rPr lang="it-IT" sz="1200" dirty="0" err="1" smtClean="0"/>
              <a:t>railway</a:t>
            </a:r>
            <a:r>
              <a:rPr lang="it-IT" sz="1200" dirty="0" smtClean="0"/>
              <a:t> </a:t>
            </a:r>
            <a:r>
              <a:rPr lang="it-IT" sz="1200" dirty="0" err="1" smtClean="0"/>
              <a:t>track</a:t>
            </a:r>
            <a:r>
              <a:rPr lang="it-IT" sz="1200" dirty="0" smtClean="0"/>
              <a:t>. At a more general </a:t>
            </a:r>
            <a:r>
              <a:rPr lang="it-IT" sz="1200" dirty="0" err="1" smtClean="0"/>
              <a:t>level</a:t>
            </a:r>
            <a:r>
              <a:rPr lang="it-IT" sz="1200" dirty="0" smtClean="0"/>
              <a:t>, </a:t>
            </a:r>
            <a:r>
              <a:rPr lang="it-IT" sz="1200" dirty="0" err="1" smtClean="0"/>
              <a:t>access</a:t>
            </a:r>
            <a:r>
              <a:rPr lang="it-IT" sz="1200" dirty="0" smtClean="0"/>
              <a:t> </a:t>
            </a:r>
            <a:r>
              <a:rPr lang="it-IT" sz="1200" dirty="0" err="1" smtClean="0"/>
              <a:t>pricing</a:t>
            </a:r>
            <a:r>
              <a:rPr lang="it-IT" sz="1200" dirty="0" smtClean="0"/>
              <a:t> </a:t>
            </a:r>
            <a:r>
              <a:rPr lang="it-IT" sz="1200" dirty="0" err="1" smtClean="0"/>
              <a:t>is</a:t>
            </a:r>
            <a:r>
              <a:rPr lang="it-IT" sz="1200" dirty="0" smtClean="0"/>
              <a:t> </a:t>
            </a:r>
            <a:r>
              <a:rPr lang="it-IT" sz="1200" dirty="0" err="1" smtClean="0"/>
              <a:t>partof</a:t>
            </a:r>
            <a:r>
              <a:rPr lang="it-IT" sz="1200" dirty="0" smtClean="0"/>
              <a:t>  the  anti-trust  </a:t>
            </a:r>
            <a:r>
              <a:rPr lang="it-IT" sz="1200" dirty="0" err="1" smtClean="0"/>
              <a:t>concern</a:t>
            </a:r>
            <a:r>
              <a:rPr lang="it-IT" sz="1200" dirty="0" smtClean="0"/>
              <a:t>  of  market  </a:t>
            </a:r>
            <a:r>
              <a:rPr lang="it-IT" sz="1200" dirty="0" err="1" smtClean="0"/>
              <a:t>foreclosure</a:t>
            </a:r>
            <a:r>
              <a:rPr lang="it-IT" sz="1200" dirty="0" smtClean="0"/>
              <a:t>  </a:t>
            </a:r>
            <a:r>
              <a:rPr lang="it-IT" sz="1200" dirty="0" err="1" smtClean="0"/>
              <a:t>which</a:t>
            </a:r>
            <a:r>
              <a:rPr lang="it-IT" sz="1200" dirty="0" smtClean="0"/>
              <a:t>  </a:t>
            </a:r>
            <a:r>
              <a:rPr lang="it-IT" sz="1200" dirty="0" err="1" smtClean="0"/>
              <a:t>is</a:t>
            </a:r>
            <a:r>
              <a:rPr lang="it-IT" sz="1200" dirty="0" smtClean="0"/>
              <a:t>  </a:t>
            </a:r>
            <a:r>
              <a:rPr lang="it-IT" sz="1200" dirty="0" err="1" smtClean="0"/>
              <a:t>central</a:t>
            </a:r>
            <a:r>
              <a:rPr lang="it-IT" sz="1200" dirty="0" smtClean="0"/>
              <a:t>  in  the  so-</a:t>
            </a:r>
            <a:r>
              <a:rPr lang="it-IT" sz="1200" dirty="0" err="1" smtClean="0"/>
              <a:t>called</a:t>
            </a:r>
            <a:r>
              <a:rPr lang="it-IT" sz="1200" dirty="0" smtClean="0"/>
              <a:t>  “</a:t>
            </a:r>
            <a:r>
              <a:rPr lang="it-IT" sz="1200" dirty="0" err="1" smtClean="0"/>
              <a:t>essentialfacilities</a:t>
            </a:r>
            <a:r>
              <a:rPr lang="it-IT" sz="1200" dirty="0" smtClean="0"/>
              <a:t>  </a:t>
            </a:r>
            <a:r>
              <a:rPr lang="it-IT" sz="1200" dirty="0" err="1" smtClean="0"/>
              <a:t>doctrine</a:t>
            </a:r>
            <a:r>
              <a:rPr lang="it-IT" sz="1200" dirty="0" smtClean="0"/>
              <a:t>”  </a:t>
            </a:r>
            <a:r>
              <a:rPr lang="it-IT" sz="1200" dirty="0" err="1" smtClean="0"/>
              <a:t>covered</a:t>
            </a:r>
            <a:r>
              <a:rPr lang="it-IT" sz="1200" dirty="0" smtClean="0"/>
              <a:t>  by  the  US  legislation.2  In  a  </a:t>
            </a:r>
            <a:r>
              <a:rPr lang="it-IT" sz="1200" dirty="0" err="1" smtClean="0"/>
              <a:t>broader</a:t>
            </a:r>
            <a:r>
              <a:rPr lang="it-IT" sz="1200" dirty="0" smtClean="0"/>
              <a:t>  </a:t>
            </a:r>
            <a:r>
              <a:rPr lang="it-IT" sz="1200" dirty="0" err="1" smtClean="0"/>
              <a:t>context</a:t>
            </a:r>
            <a:r>
              <a:rPr lang="it-IT" sz="1200" dirty="0" smtClean="0"/>
              <a:t>,  </a:t>
            </a:r>
            <a:r>
              <a:rPr lang="it-IT" sz="1200" dirty="0" err="1" smtClean="0"/>
              <a:t>access</a:t>
            </a:r>
            <a:r>
              <a:rPr lang="it-IT" sz="1200" dirty="0" smtClean="0"/>
              <a:t>  </a:t>
            </a:r>
            <a:r>
              <a:rPr lang="it-IT" sz="1200" dirty="0" err="1" smtClean="0"/>
              <a:t>pricing</a:t>
            </a:r>
            <a:r>
              <a:rPr lang="it-IT" sz="1200" dirty="0" smtClean="0"/>
              <a:t>  </a:t>
            </a:r>
            <a:r>
              <a:rPr lang="it-IT" sz="1200" dirty="0" err="1" smtClean="0"/>
              <a:t>isrelated</a:t>
            </a:r>
            <a:r>
              <a:rPr lang="it-IT" sz="1200" dirty="0" smtClean="0"/>
              <a:t>  to  a  </a:t>
            </a:r>
            <a:r>
              <a:rPr lang="it-IT" sz="1200" dirty="0" err="1" smtClean="0"/>
              <a:t>variety</a:t>
            </a:r>
            <a:r>
              <a:rPr lang="it-IT" sz="1200" dirty="0" smtClean="0"/>
              <a:t>  of  competition  policy  </a:t>
            </a:r>
            <a:r>
              <a:rPr lang="it-IT" sz="1200" dirty="0" err="1" smtClean="0"/>
              <a:t>issues</a:t>
            </a:r>
            <a:r>
              <a:rPr lang="it-IT" sz="1200" dirty="0" smtClean="0"/>
              <a:t>  </a:t>
            </a:r>
            <a:r>
              <a:rPr lang="it-IT" sz="1200" dirty="0" err="1" smtClean="0"/>
              <a:t>that</a:t>
            </a:r>
            <a:r>
              <a:rPr lang="it-IT" sz="1200" dirty="0" smtClean="0"/>
              <a:t>  include  </a:t>
            </a:r>
            <a:r>
              <a:rPr lang="it-IT" sz="1200" dirty="0" err="1" smtClean="0"/>
              <a:t>quantity</a:t>
            </a:r>
            <a:r>
              <a:rPr lang="it-IT" sz="1200" dirty="0" smtClean="0"/>
              <a:t>  </a:t>
            </a:r>
            <a:r>
              <a:rPr lang="it-IT" sz="1200" dirty="0" err="1" smtClean="0"/>
              <a:t>discounts</a:t>
            </a:r>
            <a:r>
              <a:rPr lang="it-IT" sz="1200" dirty="0" smtClean="0"/>
              <a:t>,  cross-</a:t>
            </a:r>
            <a:r>
              <a:rPr lang="it-IT" sz="1200" dirty="0" err="1" smtClean="0"/>
              <a:t>subsidies</a:t>
            </a:r>
            <a:r>
              <a:rPr lang="it-IT" sz="1200" dirty="0" smtClean="0"/>
              <a:t>, </a:t>
            </a:r>
            <a:r>
              <a:rPr lang="it-IT" sz="1200" dirty="0" err="1" smtClean="0"/>
              <a:t>tie-ins</a:t>
            </a:r>
            <a:r>
              <a:rPr lang="it-IT" sz="1200" dirty="0" smtClean="0"/>
              <a:t>, </a:t>
            </a:r>
            <a:r>
              <a:rPr lang="it-IT" sz="1200" dirty="0" err="1" smtClean="0"/>
              <a:t>refuse</a:t>
            </a:r>
            <a:r>
              <a:rPr lang="it-IT" sz="1200" dirty="0" smtClean="0"/>
              <a:t> to deal or to </a:t>
            </a:r>
            <a:r>
              <a:rPr lang="it-IT" sz="1200" dirty="0" err="1" smtClean="0"/>
              <a:t>unbundle</a:t>
            </a:r>
            <a:r>
              <a:rPr lang="it-IT" sz="1200" dirty="0" smtClean="0"/>
              <a:t>, </a:t>
            </a:r>
            <a:r>
              <a:rPr lang="it-IT" sz="1200" dirty="0" err="1" smtClean="0"/>
              <a:t>exclusive</a:t>
            </a:r>
            <a:r>
              <a:rPr lang="it-IT" sz="1200" dirty="0" smtClean="0"/>
              <a:t> </a:t>
            </a:r>
            <a:r>
              <a:rPr lang="it-IT" sz="1200" dirty="0" err="1" smtClean="0"/>
              <a:t>dealing</a:t>
            </a:r>
            <a:r>
              <a:rPr lang="it-IT" sz="1200" dirty="0" smtClean="0"/>
              <a:t> and </a:t>
            </a:r>
            <a:r>
              <a:rPr lang="it-IT" sz="1200" dirty="0" err="1" smtClean="0"/>
              <a:t>predatory</a:t>
            </a:r>
            <a:r>
              <a:rPr lang="it-IT" sz="1200" dirty="0" smtClean="0"/>
              <a:t> </a:t>
            </a:r>
            <a:r>
              <a:rPr lang="it-IT" sz="1200" dirty="0" err="1" smtClean="0"/>
              <a:t>pricing</a:t>
            </a:r>
            <a:r>
              <a:rPr lang="it-IT" sz="1200" dirty="0" smtClean="0"/>
              <a:t>.</a:t>
            </a:r>
          </a:p>
          <a:p>
            <a:pPr algn="just"/>
            <a:r>
              <a:rPr lang="it-IT" sz="1200" dirty="0"/>
              <a:t>A </a:t>
            </a:r>
            <a:r>
              <a:rPr lang="it-IT" sz="1200" dirty="0" err="1"/>
              <a:t>failure</a:t>
            </a:r>
            <a:r>
              <a:rPr lang="it-IT" sz="1200" dirty="0"/>
              <a:t> to design </a:t>
            </a:r>
            <a:r>
              <a:rPr lang="it-IT" sz="1200" dirty="0" err="1"/>
              <a:t>these</a:t>
            </a:r>
            <a:r>
              <a:rPr lang="it-IT" sz="1200" dirty="0"/>
              <a:t> </a:t>
            </a:r>
            <a:r>
              <a:rPr lang="it-IT" sz="1200" dirty="0" err="1"/>
              <a:t>access</a:t>
            </a:r>
            <a:r>
              <a:rPr lang="it-IT" sz="1200" dirty="0"/>
              <a:t> </a:t>
            </a:r>
            <a:r>
              <a:rPr lang="it-IT" sz="1200" dirty="0" err="1"/>
              <a:t>rules</a:t>
            </a:r>
            <a:r>
              <a:rPr lang="it-IT" sz="1200" dirty="0"/>
              <a:t> </a:t>
            </a:r>
            <a:r>
              <a:rPr lang="it-IT" sz="1200" dirty="0" err="1"/>
              <a:t>properly</a:t>
            </a:r>
            <a:r>
              <a:rPr lang="it-IT" sz="1200" dirty="0"/>
              <a:t> </a:t>
            </a:r>
            <a:r>
              <a:rPr lang="it-IT" sz="1200" dirty="0" err="1"/>
              <a:t>is</a:t>
            </a:r>
            <a:r>
              <a:rPr lang="it-IT" sz="1200" dirty="0"/>
              <a:t> </a:t>
            </a:r>
            <a:r>
              <a:rPr lang="it-IT" sz="1200" dirty="0" err="1"/>
              <a:t>one</a:t>
            </a:r>
            <a:r>
              <a:rPr lang="it-IT" sz="1200" dirty="0"/>
              <a:t> of the </a:t>
            </a:r>
            <a:r>
              <a:rPr lang="it-IT" sz="1200" dirty="0" err="1"/>
              <a:t>key</a:t>
            </a:r>
            <a:r>
              <a:rPr lang="it-IT" sz="1200" dirty="0"/>
              <a:t> </a:t>
            </a:r>
            <a:r>
              <a:rPr lang="it-IT" sz="1200" dirty="0" err="1"/>
              <a:t>reasons</a:t>
            </a:r>
            <a:r>
              <a:rPr lang="it-IT" sz="1200" dirty="0"/>
              <a:t> </a:t>
            </a:r>
            <a:r>
              <a:rPr lang="it-IT" sz="1200" dirty="0" err="1"/>
              <a:t>why</a:t>
            </a:r>
            <a:r>
              <a:rPr lang="it-IT" sz="1200" dirty="0"/>
              <a:t> </a:t>
            </a:r>
            <a:r>
              <a:rPr lang="it-IT" sz="1200" dirty="0" err="1"/>
              <a:t>thepotential</a:t>
            </a:r>
            <a:r>
              <a:rPr lang="it-IT" sz="1200" dirty="0"/>
              <a:t> </a:t>
            </a:r>
            <a:r>
              <a:rPr lang="it-IT" sz="1200" dirty="0" err="1"/>
              <a:t>gains</a:t>
            </a:r>
            <a:r>
              <a:rPr lang="it-IT" sz="1200" dirty="0"/>
              <a:t> from </a:t>
            </a:r>
            <a:r>
              <a:rPr lang="it-IT" sz="1200" dirty="0" err="1"/>
              <a:t>restructuring</a:t>
            </a:r>
            <a:r>
              <a:rPr lang="it-IT" sz="1200" dirty="0"/>
              <a:t> network utilities are </a:t>
            </a:r>
            <a:r>
              <a:rPr lang="it-IT" sz="1200" dirty="0" err="1"/>
              <a:t>not</a:t>
            </a:r>
            <a:r>
              <a:rPr lang="it-IT" sz="1200" dirty="0"/>
              <a:t> </a:t>
            </a:r>
            <a:r>
              <a:rPr lang="it-IT" sz="1200" dirty="0" err="1"/>
              <a:t>maximised</a:t>
            </a:r>
            <a:r>
              <a:rPr lang="it-IT" sz="1200" dirty="0"/>
              <a:t> and/or </a:t>
            </a:r>
            <a:r>
              <a:rPr lang="it-IT" sz="1200" dirty="0" err="1"/>
              <a:t>shared</a:t>
            </a:r>
            <a:r>
              <a:rPr lang="it-IT" sz="1200" dirty="0"/>
              <a:t> </a:t>
            </a:r>
            <a:r>
              <a:rPr lang="it-IT" sz="1200" dirty="0" err="1"/>
              <a:t>fairlybetween</a:t>
            </a:r>
            <a:r>
              <a:rPr lang="it-IT" sz="1200" dirty="0"/>
              <a:t> the </a:t>
            </a:r>
            <a:r>
              <a:rPr lang="it-IT" sz="1200" dirty="0" err="1"/>
              <a:t>users</a:t>
            </a:r>
            <a:r>
              <a:rPr lang="it-IT" sz="1200" dirty="0"/>
              <a:t> and the </a:t>
            </a:r>
            <a:r>
              <a:rPr lang="it-IT" sz="1200" dirty="0" err="1"/>
              <a:t>owners</a:t>
            </a:r>
            <a:r>
              <a:rPr lang="it-IT" sz="1200" dirty="0"/>
              <a:t> of </a:t>
            </a:r>
            <a:r>
              <a:rPr lang="it-IT" sz="1200" dirty="0" err="1"/>
              <a:t>these</a:t>
            </a:r>
            <a:r>
              <a:rPr lang="it-IT" sz="1200" dirty="0"/>
              <a:t> </a:t>
            </a:r>
            <a:r>
              <a:rPr lang="it-IT" sz="1200" dirty="0" err="1"/>
              <a:t>essential</a:t>
            </a:r>
            <a:r>
              <a:rPr lang="it-IT" sz="1200" dirty="0"/>
              <a:t> </a:t>
            </a:r>
            <a:r>
              <a:rPr lang="it-IT" sz="1200" dirty="0" err="1"/>
              <a:t>facilities</a:t>
            </a:r>
            <a:r>
              <a:rPr lang="it-IT" sz="1200" dirty="0"/>
              <a:t>. </a:t>
            </a:r>
            <a:r>
              <a:rPr lang="it-IT" sz="1200" dirty="0" err="1"/>
              <a:t>This</a:t>
            </a:r>
            <a:r>
              <a:rPr lang="it-IT" sz="1200" dirty="0"/>
              <a:t> </a:t>
            </a:r>
            <a:r>
              <a:rPr lang="it-IT" sz="1200" dirty="0" err="1"/>
              <a:t>is</a:t>
            </a:r>
            <a:r>
              <a:rPr lang="it-IT" sz="1200" dirty="0"/>
              <a:t> </a:t>
            </a:r>
            <a:r>
              <a:rPr lang="it-IT" sz="1200" dirty="0" err="1"/>
              <a:t>also</a:t>
            </a:r>
            <a:r>
              <a:rPr lang="it-IT" sz="1200" dirty="0"/>
              <a:t> </a:t>
            </a:r>
            <a:r>
              <a:rPr lang="it-IT" sz="1200" dirty="0" err="1"/>
              <a:t>why</a:t>
            </a:r>
            <a:r>
              <a:rPr lang="it-IT" sz="1200" dirty="0"/>
              <a:t> the </a:t>
            </a:r>
            <a:r>
              <a:rPr lang="it-IT" sz="1200" dirty="0" err="1"/>
              <a:t>accessproblem</a:t>
            </a:r>
            <a:r>
              <a:rPr lang="it-IT" sz="1200" dirty="0"/>
              <a:t> </a:t>
            </a:r>
            <a:r>
              <a:rPr lang="it-IT" sz="1200" dirty="0" err="1"/>
              <a:t>is</a:t>
            </a:r>
            <a:r>
              <a:rPr lang="it-IT" sz="1200" dirty="0"/>
              <a:t> </a:t>
            </a:r>
            <a:r>
              <a:rPr lang="it-IT" sz="1200" dirty="0" err="1"/>
              <a:t>at</a:t>
            </a:r>
            <a:r>
              <a:rPr lang="it-IT" sz="1200" dirty="0"/>
              <a:t> the top of the agenda of </a:t>
            </a:r>
            <a:r>
              <a:rPr lang="it-IT" sz="1200" dirty="0" err="1"/>
              <a:t>many</a:t>
            </a:r>
            <a:r>
              <a:rPr lang="it-IT" sz="1200" dirty="0"/>
              <a:t> </a:t>
            </a:r>
            <a:r>
              <a:rPr lang="it-IT" sz="1200" dirty="0" err="1"/>
              <a:t>regulators</a:t>
            </a:r>
            <a:r>
              <a:rPr lang="it-IT" sz="1200" dirty="0"/>
              <a:t> in </a:t>
            </a:r>
            <a:r>
              <a:rPr lang="it-IT" sz="1200" dirty="0" err="1"/>
              <a:t>developed</a:t>
            </a:r>
            <a:r>
              <a:rPr lang="it-IT" sz="1200" dirty="0"/>
              <a:t> </a:t>
            </a:r>
            <a:r>
              <a:rPr lang="it-IT" sz="1200" dirty="0" err="1"/>
              <a:t>countries</a:t>
            </a:r>
            <a:r>
              <a:rPr lang="it-IT" sz="1200" dirty="0"/>
              <a:t>. </a:t>
            </a:r>
            <a:endParaRPr lang="it-IT" sz="1200" dirty="0" smtClean="0"/>
          </a:p>
          <a:p>
            <a:pPr algn="just"/>
            <a:r>
              <a:rPr lang="it-IT" sz="1200" dirty="0" err="1"/>
              <a:t>Most</a:t>
            </a:r>
            <a:r>
              <a:rPr lang="it-IT" sz="1200" dirty="0"/>
              <a:t> </a:t>
            </a:r>
            <a:r>
              <a:rPr lang="it-IT" sz="1200" dirty="0" err="1"/>
              <a:t>restructuring</a:t>
            </a:r>
            <a:r>
              <a:rPr lang="it-IT" sz="1200" dirty="0"/>
              <a:t> of </a:t>
            </a:r>
            <a:r>
              <a:rPr lang="it-IT" sz="1200" dirty="0" err="1"/>
              <a:t>infrastructure</a:t>
            </a:r>
            <a:r>
              <a:rPr lang="it-IT" sz="1200" dirty="0"/>
              <a:t> </a:t>
            </a:r>
            <a:r>
              <a:rPr lang="it-IT" sz="1200" dirty="0" err="1"/>
              <a:t>activities</a:t>
            </a:r>
            <a:r>
              <a:rPr lang="it-IT" sz="1200" dirty="0"/>
              <a:t> </a:t>
            </a:r>
            <a:r>
              <a:rPr lang="it-IT" sz="1200" dirty="0" err="1"/>
              <a:t>results</a:t>
            </a:r>
            <a:r>
              <a:rPr lang="it-IT" sz="1200" dirty="0"/>
              <a:t> in some </a:t>
            </a:r>
            <a:r>
              <a:rPr lang="it-IT" sz="1200" dirty="0" err="1"/>
              <a:t>degree</a:t>
            </a:r>
            <a:r>
              <a:rPr lang="it-IT" sz="1200" dirty="0"/>
              <a:t> of </a:t>
            </a:r>
            <a:r>
              <a:rPr lang="it-IT" sz="1200" dirty="0" err="1"/>
              <a:t>vertical</a:t>
            </a:r>
            <a:r>
              <a:rPr lang="it-IT" sz="1200" dirty="0"/>
              <a:t> </a:t>
            </a:r>
            <a:r>
              <a:rPr lang="it-IT" sz="1200" dirty="0" err="1"/>
              <a:t>unbundlingof</a:t>
            </a:r>
            <a:r>
              <a:rPr lang="it-IT" sz="1200" dirty="0"/>
              <a:t> the </a:t>
            </a:r>
            <a:r>
              <a:rPr lang="it-IT" sz="1200" dirty="0" err="1"/>
              <a:t>sector</a:t>
            </a:r>
            <a:r>
              <a:rPr lang="it-IT" sz="1200" dirty="0"/>
              <a:t> </a:t>
            </a:r>
            <a:r>
              <a:rPr lang="it-IT" sz="1200" dirty="0" err="1"/>
              <a:t>aiming</a:t>
            </a:r>
            <a:r>
              <a:rPr lang="it-IT" sz="1200" dirty="0"/>
              <a:t> </a:t>
            </a:r>
            <a:r>
              <a:rPr lang="it-IT" sz="1200" dirty="0" err="1"/>
              <a:t>at</a:t>
            </a:r>
            <a:r>
              <a:rPr lang="it-IT" sz="1200" dirty="0"/>
              <a:t> </a:t>
            </a:r>
            <a:r>
              <a:rPr lang="it-IT" sz="1200" dirty="0" err="1"/>
              <a:t>freeing</a:t>
            </a:r>
            <a:r>
              <a:rPr lang="it-IT" sz="1200" dirty="0"/>
              <a:t> the </a:t>
            </a:r>
            <a:r>
              <a:rPr lang="it-IT" sz="1200" dirty="0" err="1"/>
              <a:t>potential</a:t>
            </a:r>
            <a:r>
              <a:rPr lang="it-IT" sz="1200" dirty="0"/>
              <a:t> competitive </a:t>
            </a:r>
            <a:r>
              <a:rPr lang="it-IT" sz="1200" dirty="0" err="1"/>
              <a:t>forces</a:t>
            </a:r>
            <a:r>
              <a:rPr lang="it-IT" sz="1200" dirty="0"/>
              <a:t> </a:t>
            </a:r>
            <a:r>
              <a:rPr lang="it-IT" sz="1200" dirty="0" err="1"/>
              <a:t>wherever</a:t>
            </a:r>
            <a:r>
              <a:rPr lang="it-IT" sz="1200" dirty="0"/>
              <a:t> </a:t>
            </a:r>
            <a:r>
              <a:rPr lang="it-IT" sz="1200" dirty="0" err="1"/>
              <a:t>possible.Previously</a:t>
            </a:r>
            <a:r>
              <a:rPr lang="it-IT" sz="1200" dirty="0"/>
              <a:t> </a:t>
            </a:r>
            <a:r>
              <a:rPr lang="it-IT" sz="1200" dirty="0" err="1"/>
              <a:t>vertically</a:t>
            </a:r>
            <a:r>
              <a:rPr lang="it-IT" sz="1200" dirty="0"/>
              <a:t> </a:t>
            </a:r>
            <a:r>
              <a:rPr lang="it-IT" sz="1200" dirty="0" err="1"/>
              <a:t>integrated</a:t>
            </a:r>
            <a:r>
              <a:rPr lang="it-IT" sz="1200" dirty="0"/>
              <a:t> </a:t>
            </a:r>
            <a:r>
              <a:rPr lang="it-IT" sz="1200" dirty="0" err="1"/>
              <a:t>electricity</a:t>
            </a:r>
            <a:r>
              <a:rPr lang="it-IT" sz="1200" dirty="0"/>
              <a:t> and gas public utilities </a:t>
            </a:r>
            <a:r>
              <a:rPr lang="it-IT" sz="1200" dirty="0" err="1"/>
              <a:t>have</a:t>
            </a:r>
            <a:r>
              <a:rPr lang="it-IT" sz="1200" dirty="0"/>
              <a:t> </a:t>
            </a:r>
            <a:r>
              <a:rPr lang="it-IT" sz="1200" dirty="0" err="1"/>
              <a:t>had</a:t>
            </a:r>
            <a:r>
              <a:rPr lang="it-IT" sz="1200" dirty="0"/>
              <a:t> </a:t>
            </a:r>
            <a:r>
              <a:rPr lang="it-IT" sz="1200" dirty="0" err="1"/>
              <a:t>their</a:t>
            </a:r>
            <a:r>
              <a:rPr lang="it-IT" sz="1200" dirty="0"/>
              <a:t> </a:t>
            </a:r>
            <a:r>
              <a:rPr lang="it-IT" sz="1200" dirty="0" err="1"/>
              <a:t>variousactivities</a:t>
            </a:r>
            <a:r>
              <a:rPr lang="it-IT" sz="1200" dirty="0"/>
              <a:t> </a:t>
            </a:r>
            <a:r>
              <a:rPr lang="it-IT" sz="1200" dirty="0" err="1"/>
              <a:t>dis-integrated</a:t>
            </a:r>
            <a:r>
              <a:rPr lang="it-IT" sz="1200" dirty="0"/>
              <a:t> </a:t>
            </a:r>
            <a:r>
              <a:rPr lang="it-IT" sz="1200" dirty="0" err="1"/>
              <a:t>vertically</a:t>
            </a:r>
            <a:r>
              <a:rPr lang="it-IT" sz="1200" dirty="0"/>
              <a:t> to </a:t>
            </a:r>
            <a:r>
              <a:rPr lang="it-IT" sz="1200" dirty="0" err="1"/>
              <a:t>allow</a:t>
            </a:r>
            <a:r>
              <a:rPr lang="it-IT" sz="1200" dirty="0"/>
              <a:t> competition in generation and in </a:t>
            </a:r>
            <a:r>
              <a:rPr lang="it-IT" sz="1200" dirty="0" err="1"/>
              <a:t>distribution</a:t>
            </a:r>
            <a:r>
              <a:rPr lang="it-IT" sz="1200" dirty="0"/>
              <a:t> </a:t>
            </a:r>
            <a:r>
              <a:rPr lang="it-IT" sz="1200" dirty="0" err="1"/>
              <a:t>forinstance</a:t>
            </a:r>
            <a:r>
              <a:rPr lang="it-IT" sz="1200" dirty="0"/>
              <a:t>. Vertical </a:t>
            </a:r>
            <a:r>
              <a:rPr lang="it-IT" sz="1200" dirty="0" err="1"/>
              <a:t>unbundling</a:t>
            </a:r>
            <a:r>
              <a:rPr lang="it-IT" sz="1200" dirty="0"/>
              <a:t> of </a:t>
            </a:r>
            <a:r>
              <a:rPr lang="it-IT" sz="1200" dirty="0" err="1"/>
              <a:t>infrastructure</a:t>
            </a:r>
            <a:r>
              <a:rPr lang="it-IT" sz="1200" dirty="0"/>
              <a:t> </a:t>
            </a:r>
            <a:r>
              <a:rPr lang="it-IT" sz="1200" dirty="0" err="1"/>
              <a:t>industries</a:t>
            </a:r>
            <a:r>
              <a:rPr lang="it-IT" sz="1200" dirty="0"/>
              <a:t> </a:t>
            </a:r>
            <a:r>
              <a:rPr lang="it-IT" sz="1200" dirty="0" err="1"/>
              <a:t>often</a:t>
            </a:r>
            <a:r>
              <a:rPr lang="it-IT" sz="1200" dirty="0"/>
              <a:t> </a:t>
            </a:r>
            <a:r>
              <a:rPr lang="it-IT" sz="1200" dirty="0" err="1"/>
              <a:t>results</a:t>
            </a:r>
            <a:r>
              <a:rPr lang="it-IT" sz="1200" dirty="0"/>
              <a:t> in the </a:t>
            </a:r>
            <a:r>
              <a:rPr lang="it-IT" sz="1200" dirty="0" err="1"/>
              <a:t>creation</a:t>
            </a:r>
            <a:r>
              <a:rPr lang="it-IT" sz="1200" dirty="0"/>
              <a:t> </a:t>
            </a:r>
            <a:r>
              <a:rPr lang="it-IT" sz="1200" dirty="0" err="1"/>
              <a:t>ofsome</a:t>
            </a:r>
            <a:r>
              <a:rPr lang="it-IT" sz="1200" dirty="0"/>
              <a:t> </a:t>
            </a:r>
            <a:r>
              <a:rPr lang="it-IT" sz="1200" dirty="0" err="1"/>
              <a:t>type</a:t>
            </a:r>
            <a:r>
              <a:rPr lang="it-IT" sz="1200" dirty="0"/>
              <a:t> of </a:t>
            </a:r>
            <a:r>
              <a:rPr lang="it-IT" sz="1200" dirty="0" err="1"/>
              <a:t>potential</a:t>
            </a:r>
            <a:r>
              <a:rPr lang="it-IT" sz="1200" dirty="0"/>
              <a:t> </a:t>
            </a:r>
            <a:r>
              <a:rPr lang="it-IT" sz="1200" dirty="0" err="1"/>
              <a:t>bottleneck</a:t>
            </a:r>
            <a:r>
              <a:rPr lang="it-IT" sz="1200" dirty="0"/>
              <a:t> </a:t>
            </a:r>
            <a:r>
              <a:rPr lang="it-IT" sz="1200" dirty="0" err="1"/>
              <a:t>activity</a:t>
            </a:r>
            <a:r>
              <a:rPr lang="it-IT" sz="1200" dirty="0"/>
              <a:t>. </a:t>
            </a:r>
            <a:r>
              <a:rPr lang="it-IT" sz="1200" dirty="0" err="1"/>
              <a:t>This</a:t>
            </a:r>
            <a:r>
              <a:rPr lang="it-IT" sz="1200" dirty="0"/>
              <a:t> </a:t>
            </a:r>
            <a:r>
              <a:rPr lang="it-IT" sz="1200" dirty="0" err="1"/>
              <a:t>could</a:t>
            </a:r>
            <a:r>
              <a:rPr lang="it-IT" sz="1200" dirty="0"/>
              <a:t> be an </a:t>
            </a:r>
            <a:r>
              <a:rPr lang="it-IT" sz="1200" dirty="0" err="1"/>
              <a:t>electricity</a:t>
            </a:r>
            <a:r>
              <a:rPr lang="it-IT" sz="1200" dirty="0"/>
              <a:t> </a:t>
            </a:r>
            <a:r>
              <a:rPr lang="it-IT" sz="1200" dirty="0" err="1"/>
              <a:t>transmissioncompany</a:t>
            </a:r>
            <a:r>
              <a:rPr lang="it-IT" sz="1200" dirty="0"/>
              <a:t> </a:t>
            </a:r>
            <a:r>
              <a:rPr lang="it-IT" sz="1200" dirty="0" err="1"/>
              <a:t>structurally</a:t>
            </a:r>
            <a:r>
              <a:rPr lang="it-IT" sz="1200" dirty="0"/>
              <a:t> </a:t>
            </a:r>
            <a:r>
              <a:rPr lang="it-IT" sz="1200" dirty="0" err="1"/>
              <a:t>separated</a:t>
            </a:r>
            <a:r>
              <a:rPr lang="it-IT" sz="1200" dirty="0"/>
              <a:t> from downstream competitive </a:t>
            </a:r>
            <a:r>
              <a:rPr lang="it-IT" sz="1200" dirty="0" err="1"/>
              <a:t>activities</a:t>
            </a:r>
            <a:r>
              <a:rPr lang="it-IT" sz="1200" dirty="0"/>
              <a:t> </a:t>
            </a:r>
            <a:r>
              <a:rPr lang="it-IT" sz="1200" dirty="0" err="1"/>
              <a:t>that</a:t>
            </a:r>
            <a:r>
              <a:rPr lang="it-IT" sz="1200" dirty="0"/>
              <a:t> </a:t>
            </a:r>
            <a:r>
              <a:rPr lang="it-IT" sz="1200" dirty="0" err="1"/>
              <a:t>require</a:t>
            </a:r>
            <a:r>
              <a:rPr lang="it-IT" sz="1200" dirty="0"/>
              <a:t> </a:t>
            </a:r>
            <a:r>
              <a:rPr lang="it-IT" sz="1200" dirty="0" err="1"/>
              <a:t>theessential</a:t>
            </a:r>
            <a:r>
              <a:rPr lang="it-IT" sz="1200" dirty="0"/>
              <a:t> service, i.e. the </a:t>
            </a:r>
            <a:r>
              <a:rPr lang="it-IT" sz="1200" dirty="0" err="1"/>
              <a:t>distribution</a:t>
            </a:r>
            <a:r>
              <a:rPr lang="it-IT" sz="1200" dirty="0"/>
              <a:t> companies </a:t>
            </a:r>
            <a:r>
              <a:rPr lang="it-IT" sz="1200" dirty="0" err="1"/>
              <a:t>who</a:t>
            </a:r>
            <a:r>
              <a:rPr lang="it-IT" sz="1200" dirty="0"/>
              <a:t> </a:t>
            </a:r>
            <a:r>
              <a:rPr lang="it-IT" sz="1200" dirty="0" err="1"/>
              <a:t>purchase</a:t>
            </a:r>
            <a:r>
              <a:rPr lang="it-IT" sz="1200" dirty="0"/>
              <a:t> </a:t>
            </a:r>
            <a:r>
              <a:rPr lang="it-IT" sz="1200" dirty="0" err="1"/>
              <a:t>electricity</a:t>
            </a:r>
            <a:r>
              <a:rPr lang="it-IT" sz="1200" dirty="0"/>
              <a:t> from </a:t>
            </a:r>
            <a:r>
              <a:rPr lang="it-IT" sz="1200" dirty="0" err="1"/>
              <a:t>thegenerators</a:t>
            </a:r>
            <a:r>
              <a:rPr lang="it-IT" sz="1200" dirty="0"/>
              <a:t> </a:t>
            </a:r>
            <a:r>
              <a:rPr lang="it-IT" sz="1200" dirty="0" err="1"/>
              <a:t>upstream</a:t>
            </a:r>
            <a:r>
              <a:rPr lang="it-IT" sz="1200" dirty="0"/>
              <a:t> from the </a:t>
            </a:r>
            <a:r>
              <a:rPr lang="it-IT" sz="1200" dirty="0" err="1"/>
              <a:t>transmission</a:t>
            </a:r>
            <a:r>
              <a:rPr lang="it-IT" sz="1200" dirty="0"/>
              <a:t> company. </a:t>
            </a:r>
            <a:r>
              <a:rPr lang="it-IT" sz="1200" dirty="0" err="1"/>
              <a:t>It</a:t>
            </a:r>
            <a:r>
              <a:rPr lang="it-IT" sz="1200" dirty="0"/>
              <a:t> </a:t>
            </a:r>
            <a:r>
              <a:rPr lang="it-IT" sz="1200" dirty="0" err="1"/>
              <a:t>could</a:t>
            </a:r>
            <a:r>
              <a:rPr lang="it-IT" sz="1200" dirty="0"/>
              <a:t> </a:t>
            </a:r>
            <a:r>
              <a:rPr lang="it-IT" sz="1200" dirty="0" err="1"/>
              <a:t>also</a:t>
            </a:r>
            <a:r>
              <a:rPr lang="it-IT" sz="1200" dirty="0"/>
              <a:t> be the </a:t>
            </a:r>
            <a:r>
              <a:rPr lang="it-IT" sz="1200" dirty="0" err="1"/>
              <a:t>owner</a:t>
            </a:r>
            <a:r>
              <a:rPr lang="it-IT" sz="1200" dirty="0"/>
              <a:t> of </a:t>
            </a:r>
            <a:r>
              <a:rPr lang="it-IT" sz="1200" dirty="0" err="1"/>
              <a:t>railtracks</a:t>
            </a:r>
            <a:r>
              <a:rPr lang="it-IT" sz="1200" dirty="0"/>
              <a:t> </a:t>
            </a:r>
            <a:r>
              <a:rPr lang="it-IT" sz="1200" dirty="0" err="1"/>
              <a:t>who</a:t>
            </a:r>
            <a:r>
              <a:rPr lang="it-IT" sz="1200" dirty="0"/>
              <a:t> </a:t>
            </a:r>
            <a:r>
              <a:rPr lang="it-IT" sz="1200" dirty="0" err="1"/>
              <a:t>sells</a:t>
            </a:r>
            <a:r>
              <a:rPr lang="it-IT" sz="1200" dirty="0"/>
              <a:t> </a:t>
            </a:r>
            <a:r>
              <a:rPr lang="it-IT" sz="1200" dirty="0" err="1"/>
              <a:t>access</a:t>
            </a:r>
            <a:r>
              <a:rPr lang="it-IT" sz="1200" dirty="0"/>
              <a:t> to </a:t>
            </a:r>
            <a:r>
              <a:rPr lang="it-IT" sz="1200" dirty="0" err="1"/>
              <a:t>various</a:t>
            </a:r>
            <a:r>
              <a:rPr lang="it-IT" sz="1200" dirty="0"/>
              <a:t> companies </a:t>
            </a:r>
            <a:r>
              <a:rPr lang="it-IT" sz="1200" dirty="0" err="1"/>
              <a:t>owning</a:t>
            </a:r>
            <a:r>
              <a:rPr lang="it-IT" sz="1200" dirty="0"/>
              <a:t> </a:t>
            </a:r>
            <a:r>
              <a:rPr lang="it-IT" sz="1200" dirty="0" err="1"/>
              <a:t>rolling</a:t>
            </a:r>
            <a:r>
              <a:rPr lang="it-IT" sz="1200" dirty="0"/>
              <a:t> stock. </a:t>
            </a:r>
            <a:r>
              <a:rPr lang="it-IT" sz="1200" dirty="0" err="1"/>
              <a:t>Because</a:t>
            </a:r>
            <a:r>
              <a:rPr lang="it-IT" sz="1200" dirty="0"/>
              <a:t> of </a:t>
            </a:r>
            <a:r>
              <a:rPr lang="it-IT" sz="1200" dirty="0" err="1"/>
              <a:t>theseparation</a:t>
            </a:r>
            <a:r>
              <a:rPr lang="it-IT" sz="1200" dirty="0"/>
              <a:t>, regulation </a:t>
            </a:r>
            <a:r>
              <a:rPr lang="it-IT" sz="1200" dirty="0" err="1"/>
              <a:t>is</a:t>
            </a:r>
            <a:r>
              <a:rPr lang="it-IT" sz="1200" dirty="0"/>
              <a:t> </a:t>
            </a:r>
            <a:r>
              <a:rPr lang="it-IT" sz="1200" dirty="0" err="1"/>
              <a:t>somehow</a:t>
            </a:r>
            <a:r>
              <a:rPr lang="it-IT" sz="1200" dirty="0"/>
              <a:t> </a:t>
            </a:r>
            <a:r>
              <a:rPr lang="it-IT" sz="1200" dirty="0" err="1"/>
              <a:t>simpler</a:t>
            </a:r>
            <a:r>
              <a:rPr lang="it-IT" sz="1200" dirty="0"/>
              <a:t> </a:t>
            </a:r>
            <a:r>
              <a:rPr lang="it-IT" sz="1200" dirty="0" err="1"/>
              <a:t>than</a:t>
            </a:r>
            <a:r>
              <a:rPr lang="it-IT" sz="1200" dirty="0"/>
              <a:t> the case of an </a:t>
            </a:r>
            <a:r>
              <a:rPr lang="it-IT" sz="1200" dirty="0" err="1"/>
              <a:t>integrated</a:t>
            </a:r>
            <a:r>
              <a:rPr lang="it-IT" sz="1200" dirty="0"/>
              <a:t> </a:t>
            </a:r>
            <a:r>
              <a:rPr lang="it-IT" sz="1200" dirty="0" err="1"/>
              <a:t>incumbent</a:t>
            </a:r>
            <a:r>
              <a:rPr lang="it-IT" sz="1200" dirty="0"/>
              <a:t>. </a:t>
            </a:r>
            <a:r>
              <a:rPr lang="it-IT" sz="1200" dirty="0" err="1"/>
              <a:t>Mostof</a:t>
            </a:r>
            <a:r>
              <a:rPr lang="it-IT" sz="1200" dirty="0"/>
              <a:t> the </a:t>
            </a:r>
            <a:r>
              <a:rPr lang="it-IT" sz="1200" dirty="0" err="1"/>
              <a:t>concerns</a:t>
            </a:r>
            <a:r>
              <a:rPr lang="it-IT" sz="1200" dirty="0"/>
              <a:t> </a:t>
            </a:r>
            <a:r>
              <a:rPr lang="it-IT" sz="1200" dirty="0" err="1"/>
              <a:t>arising</a:t>
            </a:r>
            <a:r>
              <a:rPr lang="it-IT" sz="1200" dirty="0"/>
              <a:t> from anti-competitive </a:t>
            </a:r>
            <a:r>
              <a:rPr lang="it-IT" sz="1200" dirty="0" err="1"/>
              <a:t>behaviour</a:t>
            </a:r>
            <a:r>
              <a:rPr lang="it-IT" sz="1200" dirty="0"/>
              <a:t> are </a:t>
            </a:r>
            <a:r>
              <a:rPr lang="it-IT" sz="1200" dirty="0" err="1"/>
              <a:t>now</a:t>
            </a:r>
            <a:r>
              <a:rPr lang="it-IT" sz="1200" dirty="0"/>
              <a:t> </a:t>
            </a:r>
            <a:r>
              <a:rPr lang="it-IT" sz="1200" dirty="0" err="1"/>
              <a:t>absent</a:t>
            </a:r>
            <a:r>
              <a:rPr lang="it-IT" sz="1200" dirty="0"/>
              <a:t> </a:t>
            </a:r>
            <a:r>
              <a:rPr lang="it-IT" sz="1200" dirty="0" err="1"/>
              <a:t>since</a:t>
            </a:r>
            <a:r>
              <a:rPr lang="it-IT" sz="1200" dirty="0"/>
              <a:t>, under </a:t>
            </a:r>
            <a:r>
              <a:rPr lang="it-IT" sz="1200" dirty="0" err="1"/>
              <a:t>manycircumstances</a:t>
            </a:r>
            <a:r>
              <a:rPr lang="it-IT" sz="1200" dirty="0"/>
              <a:t>, the </a:t>
            </a:r>
            <a:r>
              <a:rPr lang="it-IT" sz="1200" dirty="0" err="1"/>
              <a:t>upstream</a:t>
            </a:r>
            <a:r>
              <a:rPr lang="it-IT" sz="1200" dirty="0"/>
              <a:t> </a:t>
            </a:r>
            <a:r>
              <a:rPr lang="it-IT" sz="1200" dirty="0" err="1"/>
              <a:t>firm</a:t>
            </a:r>
            <a:r>
              <a:rPr lang="it-IT" sz="1200" dirty="0"/>
              <a:t> </a:t>
            </a:r>
            <a:r>
              <a:rPr lang="it-IT" sz="1200" dirty="0" err="1"/>
              <a:t>has</a:t>
            </a:r>
            <a:r>
              <a:rPr lang="it-IT" sz="1200" dirty="0"/>
              <a:t> no </a:t>
            </a:r>
            <a:r>
              <a:rPr lang="it-IT" sz="1200" dirty="0" err="1"/>
              <a:t>reason</a:t>
            </a:r>
            <a:r>
              <a:rPr lang="it-IT" sz="1200" dirty="0"/>
              <a:t> for </a:t>
            </a:r>
            <a:r>
              <a:rPr lang="it-IT" sz="1200" dirty="0" err="1"/>
              <a:t>favouring</a:t>
            </a:r>
            <a:r>
              <a:rPr lang="it-IT" sz="1200" dirty="0"/>
              <a:t> </a:t>
            </a:r>
            <a:r>
              <a:rPr lang="it-IT" sz="1200" dirty="0" err="1"/>
              <a:t>one</a:t>
            </a:r>
            <a:r>
              <a:rPr lang="it-IT" sz="1200" dirty="0"/>
              <a:t> </a:t>
            </a:r>
            <a:r>
              <a:rPr lang="it-IT" sz="1200" dirty="0" err="1"/>
              <a:t>particular</a:t>
            </a:r>
            <a:r>
              <a:rPr lang="it-IT" sz="1200" dirty="0"/>
              <a:t> </a:t>
            </a:r>
            <a:r>
              <a:rPr lang="it-IT" sz="1200" dirty="0" err="1"/>
              <a:t>downstreamfirm</a:t>
            </a:r>
            <a:r>
              <a:rPr lang="it-IT" sz="1200" dirty="0"/>
              <a:t> </a:t>
            </a:r>
            <a:r>
              <a:rPr lang="it-IT" sz="1200" dirty="0" err="1"/>
              <a:t>at</a:t>
            </a:r>
            <a:r>
              <a:rPr lang="it-IT" sz="1200" dirty="0"/>
              <a:t> the </a:t>
            </a:r>
            <a:r>
              <a:rPr lang="it-IT" sz="1200" dirty="0" err="1"/>
              <a:t>expenses</a:t>
            </a:r>
            <a:r>
              <a:rPr lang="it-IT" sz="1200" dirty="0"/>
              <a:t> of the </a:t>
            </a:r>
            <a:r>
              <a:rPr lang="it-IT" sz="1200" dirty="0" err="1"/>
              <a:t>others</a:t>
            </a:r>
            <a:r>
              <a:rPr lang="it-IT" sz="1200" dirty="0" smtClean="0"/>
              <a:t>.</a:t>
            </a:r>
          </a:p>
          <a:p>
            <a:pPr algn="just"/>
            <a:r>
              <a:rPr lang="it-IT" sz="1200" dirty="0" err="1"/>
              <a:t>Consider</a:t>
            </a:r>
            <a:r>
              <a:rPr lang="it-IT" sz="1200" dirty="0"/>
              <a:t> an </a:t>
            </a:r>
            <a:r>
              <a:rPr lang="it-IT" sz="1200" dirty="0" err="1"/>
              <a:t>upstream</a:t>
            </a:r>
            <a:r>
              <a:rPr lang="it-IT" sz="1200" dirty="0"/>
              <a:t> </a:t>
            </a:r>
            <a:r>
              <a:rPr lang="it-IT" sz="1200" dirty="0" err="1"/>
              <a:t>firm</a:t>
            </a:r>
            <a:r>
              <a:rPr lang="it-IT" sz="1200" dirty="0"/>
              <a:t>, </a:t>
            </a:r>
            <a:r>
              <a:rPr lang="it-IT" sz="1200" dirty="0" err="1"/>
              <a:t>providing</a:t>
            </a:r>
            <a:r>
              <a:rPr lang="it-IT" sz="1200" dirty="0"/>
              <a:t> </a:t>
            </a:r>
            <a:r>
              <a:rPr lang="it-IT" sz="1200" dirty="0" err="1"/>
              <a:t>access</a:t>
            </a:r>
            <a:r>
              <a:rPr lang="it-IT" sz="1200" dirty="0"/>
              <a:t> to a downstream </a:t>
            </a:r>
            <a:r>
              <a:rPr lang="it-IT" sz="1200" dirty="0" err="1"/>
              <a:t>sector</a:t>
            </a:r>
            <a:r>
              <a:rPr lang="it-IT" sz="1200" dirty="0"/>
              <a:t> </a:t>
            </a:r>
            <a:r>
              <a:rPr lang="it-IT" sz="1200" dirty="0" err="1"/>
              <a:t>that</a:t>
            </a:r>
            <a:r>
              <a:rPr lang="it-IT" sz="1200" dirty="0"/>
              <a:t> in turn </a:t>
            </a:r>
            <a:r>
              <a:rPr lang="it-IT" sz="1200" dirty="0" err="1"/>
              <a:t>sells</a:t>
            </a:r>
            <a:r>
              <a:rPr lang="it-IT" sz="1200" dirty="0"/>
              <a:t> to </a:t>
            </a:r>
            <a:r>
              <a:rPr lang="it-IT" sz="1200" dirty="0" err="1"/>
              <a:t>thefinal</a:t>
            </a:r>
            <a:r>
              <a:rPr lang="it-IT" sz="1200" dirty="0"/>
              <a:t> </a:t>
            </a:r>
            <a:r>
              <a:rPr lang="it-IT" sz="1200" dirty="0" err="1"/>
              <a:t>users</a:t>
            </a:r>
            <a:r>
              <a:rPr lang="it-IT" sz="1200" dirty="0"/>
              <a:t>. The </a:t>
            </a:r>
            <a:r>
              <a:rPr lang="it-IT" sz="1200" dirty="0" err="1"/>
              <a:t>access</a:t>
            </a:r>
            <a:r>
              <a:rPr lang="it-IT" sz="1200" dirty="0"/>
              <a:t> </a:t>
            </a:r>
            <a:r>
              <a:rPr lang="it-IT" sz="1200" dirty="0" err="1"/>
              <a:t>price</a:t>
            </a:r>
            <a:r>
              <a:rPr lang="it-IT" sz="1200" dirty="0"/>
              <a:t> </a:t>
            </a:r>
            <a:r>
              <a:rPr lang="it-IT" sz="1200" dirty="0" err="1"/>
              <a:t>has</a:t>
            </a:r>
            <a:r>
              <a:rPr lang="it-IT" sz="1200" dirty="0"/>
              <a:t> to be </a:t>
            </a:r>
            <a:r>
              <a:rPr lang="it-IT" sz="1200" dirty="0" err="1"/>
              <a:t>regulated</a:t>
            </a:r>
            <a:r>
              <a:rPr lang="it-IT" sz="1200" dirty="0"/>
              <a:t> to induce </a:t>
            </a:r>
            <a:r>
              <a:rPr lang="it-IT" sz="1200" dirty="0" err="1"/>
              <a:t>firms</a:t>
            </a:r>
            <a:r>
              <a:rPr lang="it-IT" sz="1200" dirty="0"/>
              <a:t> to take </a:t>
            </a:r>
            <a:r>
              <a:rPr lang="it-IT" sz="1200" dirty="0" err="1"/>
              <a:t>efficient</a:t>
            </a:r>
            <a:r>
              <a:rPr lang="it-IT" sz="1200" dirty="0"/>
              <a:t> </a:t>
            </a:r>
            <a:r>
              <a:rPr lang="it-IT" sz="1200" dirty="0" err="1"/>
              <a:t>decisionsand</a:t>
            </a:r>
            <a:r>
              <a:rPr lang="it-IT" sz="1200" dirty="0"/>
              <a:t> to </a:t>
            </a:r>
            <a:r>
              <a:rPr lang="it-IT" sz="1200" dirty="0" err="1"/>
              <a:t>attain</a:t>
            </a:r>
            <a:r>
              <a:rPr lang="it-IT" sz="1200" dirty="0"/>
              <a:t> </a:t>
            </a:r>
            <a:r>
              <a:rPr lang="it-IT" sz="1200" dirty="0" err="1"/>
              <a:t>levels</a:t>
            </a:r>
            <a:r>
              <a:rPr lang="it-IT" sz="1200" dirty="0"/>
              <a:t> of production in the </a:t>
            </a:r>
            <a:r>
              <a:rPr lang="it-IT" sz="1200" dirty="0" err="1"/>
              <a:t>interest</a:t>
            </a:r>
            <a:r>
              <a:rPr lang="it-IT" sz="1200" dirty="0"/>
              <a:t> of consumers. The </a:t>
            </a:r>
            <a:r>
              <a:rPr lang="it-IT" sz="1200" dirty="0" err="1"/>
              <a:t>main</a:t>
            </a:r>
            <a:r>
              <a:rPr lang="it-IT" sz="1200" dirty="0"/>
              <a:t> </a:t>
            </a:r>
            <a:r>
              <a:rPr lang="it-IT" sz="1200" dirty="0" err="1"/>
              <a:t>difference</a:t>
            </a:r>
            <a:r>
              <a:rPr lang="it-IT" sz="1200" dirty="0"/>
              <a:t> </a:t>
            </a:r>
            <a:r>
              <a:rPr lang="it-IT" sz="1200" dirty="0" err="1"/>
              <a:t>betweenthe</a:t>
            </a:r>
            <a:r>
              <a:rPr lang="it-IT" sz="1200" dirty="0"/>
              <a:t> regulation of a standard </a:t>
            </a:r>
            <a:r>
              <a:rPr lang="it-IT" sz="1200" dirty="0" err="1"/>
              <a:t>monopolist</a:t>
            </a:r>
            <a:r>
              <a:rPr lang="it-IT" sz="1200" dirty="0"/>
              <a:t> (i.e. </a:t>
            </a:r>
            <a:r>
              <a:rPr lang="it-IT" sz="1200" dirty="0" err="1"/>
              <a:t>when</a:t>
            </a:r>
            <a:r>
              <a:rPr lang="it-IT" sz="1200" dirty="0"/>
              <a:t> </a:t>
            </a:r>
            <a:r>
              <a:rPr lang="it-IT" sz="1200" dirty="0" err="1"/>
              <a:t>final</a:t>
            </a:r>
            <a:r>
              <a:rPr lang="it-IT" sz="1200" dirty="0"/>
              <a:t> </a:t>
            </a:r>
            <a:r>
              <a:rPr lang="it-IT" sz="1200" dirty="0" err="1"/>
              <a:t>prices</a:t>
            </a:r>
            <a:r>
              <a:rPr lang="it-IT" sz="1200" dirty="0"/>
              <a:t> are </a:t>
            </a:r>
            <a:r>
              <a:rPr lang="it-IT" sz="1200" dirty="0" err="1"/>
              <a:t>regulated</a:t>
            </a:r>
            <a:r>
              <a:rPr lang="it-IT" sz="1200" dirty="0"/>
              <a:t>) and </a:t>
            </a:r>
            <a:r>
              <a:rPr lang="it-IT" sz="1200" dirty="0" err="1"/>
              <a:t>theregulation</a:t>
            </a:r>
            <a:r>
              <a:rPr lang="it-IT" sz="1200" dirty="0"/>
              <a:t> of </a:t>
            </a:r>
            <a:r>
              <a:rPr lang="it-IT" sz="1200" dirty="0" err="1"/>
              <a:t>access</a:t>
            </a:r>
            <a:r>
              <a:rPr lang="it-IT" sz="1200" dirty="0"/>
              <a:t> </a:t>
            </a:r>
            <a:r>
              <a:rPr lang="it-IT" sz="1200" dirty="0" err="1"/>
              <a:t>considered</a:t>
            </a:r>
            <a:r>
              <a:rPr lang="it-IT" sz="1200" dirty="0"/>
              <a:t> </a:t>
            </a:r>
            <a:r>
              <a:rPr lang="it-IT" sz="1200" dirty="0" err="1"/>
              <a:t>here</a:t>
            </a:r>
            <a:r>
              <a:rPr lang="it-IT" sz="1200" dirty="0"/>
              <a:t>, </a:t>
            </a:r>
            <a:r>
              <a:rPr lang="it-IT" sz="1200" dirty="0" err="1"/>
              <a:t>is</a:t>
            </a:r>
            <a:r>
              <a:rPr lang="it-IT" sz="1200" dirty="0"/>
              <a:t> </a:t>
            </a:r>
            <a:r>
              <a:rPr lang="it-IT" sz="1200" dirty="0" err="1"/>
              <a:t>that</a:t>
            </a:r>
            <a:r>
              <a:rPr lang="it-IT" sz="1200" dirty="0"/>
              <a:t> downstream </a:t>
            </a:r>
            <a:r>
              <a:rPr lang="it-IT" sz="1200" dirty="0" err="1"/>
              <a:t>firms</a:t>
            </a:r>
            <a:r>
              <a:rPr lang="it-IT" sz="1200" dirty="0"/>
              <a:t> </a:t>
            </a:r>
            <a:r>
              <a:rPr lang="it-IT" sz="1200" dirty="0" err="1"/>
              <a:t>have</a:t>
            </a:r>
            <a:r>
              <a:rPr lang="it-IT" sz="1200" dirty="0"/>
              <a:t> </a:t>
            </a:r>
            <a:r>
              <a:rPr lang="it-IT" sz="1200" dirty="0" err="1"/>
              <a:t>interrelated</a:t>
            </a:r>
            <a:r>
              <a:rPr lang="it-IT" sz="1200" dirty="0"/>
              <a:t> </a:t>
            </a:r>
            <a:r>
              <a:rPr lang="it-IT" sz="1200" dirty="0" err="1"/>
              <a:t>demandfor</a:t>
            </a:r>
            <a:r>
              <a:rPr lang="it-IT" sz="1200" dirty="0"/>
              <a:t> </a:t>
            </a:r>
            <a:r>
              <a:rPr lang="it-IT" sz="1200" dirty="0" err="1"/>
              <a:t>access</a:t>
            </a:r>
            <a:r>
              <a:rPr lang="it-IT" sz="1200" dirty="0"/>
              <a:t>. </a:t>
            </a:r>
            <a:r>
              <a:rPr lang="it-IT" sz="1200" dirty="0" err="1"/>
              <a:t>Imagine</a:t>
            </a:r>
            <a:r>
              <a:rPr lang="it-IT" sz="1200" dirty="0"/>
              <a:t>, for </a:t>
            </a:r>
            <a:r>
              <a:rPr lang="it-IT" sz="1200" dirty="0" err="1"/>
              <a:t>instance</a:t>
            </a:r>
            <a:r>
              <a:rPr lang="it-IT" sz="1200" dirty="0"/>
              <a:t>, </a:t>
            </a:r>
            <a:r>
              <a:rPr lang="it-IT" sz="1200" dirty="0" err="1"/>
              <a:t>two</a:t>
            </a:r>
            <a:r>
              <a:rPr lang="it-IT" sz="1200" dirty="0"/>
              <a:t> </a:t>
            </a:r>
            <a:r>
              <a:rPr lang="it-IT" sz="1200" dirty="0" err="1"/>
              <a:t>rail</a:t>
            </a:r>
            <a:r>
              <a:rPr lang="it-IT" sz="1200" dirty="0"/>
              <a:t> companies </a:t>
            </a:r>
            <a:r>
              <a:rPr lang="it-IT" sz="1200" dirty="0" err="1"/>
              <a:t>offering</a:t>
            </a:r>
            <a:r>
              <a:rPr lang="it-IT" sz="1200" dirty="0"/>
              <a:t> </a:t>
            </a:r>
            <a:r>
              <a:rPr lang="it-IT" sz="1200" dirty="0" err="1"/>
              <a:t>passenger</a:t>
            </a:r>
            <a:r>
              <a:rPr lang="it-IT" sz="1200" dirty="0"/>
              <a:t> </a:t>
            </a:r>
            <a:r>
              <a:rPr lang="it-IT" sz="1200" dirty="0" err="1"/>
              <a:t>services</a:t>
            </a:r>
            <a:r>
              <a:rPr lang="it-IT" sz="1200" dirty="0"/>
              <a:t> </a:t>
            </a:r>
            <a:r>
              <a:rPr lang="it-IT" sz="1200" dirty="0" err="1"/>
              <a:t>only.They</a:t>
            </a:r>
            <a:r>
              <a:rPr lang="it-IT" sz="1200" dirty="0"/>
              <a:t> </a:t>
            </a:r>
            <a:r>
              <a:rPr lang="it-IT" sz="1200" dirty="0" err="1"/>
              <a:t>both</a:t>
            </a:r>
            <a:r>
              <a:rPr lang="it-IT" sz="1200" dirty="0"/>
              <a:t> </a:t>
            </a:r>
            <a:r>
              <a:rPr lang="it-IT" sz="1200" dirty="0" err="1"/>
              <a:t>need</a:t>
            </a:r>
            <a:r>
              <a:rPr lang="it-IT" sz="1200" dirty="0"/>
              <a:t> </a:t>
            </a:r>
            <a:r>
              <a:rPr lang="it-IT" sz="1200" dirty="0" err="1"/>
              <a:t>access</a:t>
            </a:r>
            <a:r>
              <a:rPr lang="it-IT" sz="1200" dirty="0"/>
              <a:t> to </a:t>
            </a:r>
            <a:r>
              <a:rPr lang="it-IT" sz="1200" dirty="0" err="1"/>
              <a:t>tracks</a:t>
            </a:r>
            <a:r>
              <a:rPr lang="it-IT" sz="1200" dirty="0"/>
              <a:t> and </a:t>
            </a:r>
            <a:r>
              <a:rPr lang="it-IT" sz="1200" dirty="0" err="1"/>
              <a:t>stations</a:t>
            </a:r>
            <a:r>
              <a:rPr lang="it-IT" sz="1200" dirty="0"/>
              <a:t>. </a:t>
            </a:r>
            <a:r>
              <a:rPr lang="it-IT" sz="1200" dirty="0" err="1"/>
              <a:t>What</a:t>
            </a:r>
            <a:r>
              <a:rPr lang="it-IT" sz="1200" dirty="0"/>
              <a:t> “company 1” can </a:t>
            </a:r>
            <a:r>
              <a:rPr lang="it-IT" sz="1200" dirty="0" err="1"/>
              <a:t>get</a:t>
            </a:r>
            <a:r>
              <a:rPr lang="it-IT" sz="1200" dirty="0"/>
              <a:t> </a:t>
            </a:r>
            <a:r>
              <a:rPr lang="it-IT" sz="1200" dirty="0" err="1"/>
              <a:t>depends</a:t>
            </a:r>
            <a:r>
              <a:rPr lang="it-IT" sz="1200" dirty="0"/>
              <a:t> on </a:t>
            </a:r>
            <a:r>
              <a:rPr lang="it-IT" sz="1200" dirty="0" err="1"/>
              <a:t>theservices</a:t>
            </a:r>
            <a:r>
              <a:rPr lang="it-IT" sz="1200" dirty="0"/>
              <a:t> </a:t>
            </a:r>
            <a:r>
              <a:rPr lang="it-IT" sz="1200" dirty="0" err="1"/>
              <a:t>it</a:t>
            </a:r>
            <a:r>
              <a:rPr lang="it-IT" sz="1200" dirty="0"/>
              <a:t> </a:t>
            </a:r>
            <a:r>
              <a:rPr lang="it-IT" sz="1200" dirty="0" err="1"/>
              <a:t>sells</a:t>
            </a:r>
            <a:r>
              <a:rPr lang="it-IT" sz="1200" dirty="0"/>
              <a:t> </a:t>
            </a:r>
            <a:r>
              <a:rPr lang="it-IT" sz="1200" dirty="0" err="1"/>
              <a:t>but</a:t>
            </a:r>
            <a:r>
              <a:rPr lang="it-IT" sz="1200" dirty="0"/>
              <a:t> </a:t>
            </a:r>
            <a:r>
              <a:rPr lang="it-IT" sz="1200" dirty="0" err="1"/>
              <a:t>it</a:t>
            </a:r>
            <a:r>
              <a:rPr lang="it-IT" sz="1200" dirty="0"/>
              <a:t> </a:t>
            </a:r>
            <a:r>
              <a:rPr lang="it-IT" sz="1200" dirty="0" err="1"/>
              <a:t>also</a:t>
            </a:r>
            <a:r>
              <a:rPr lang="it-IT" sz="1200" dirty="0"/>
              <a:t> </a:t>
            </a:r>
            <a:r>
              <a:rPr lang="it-IT" sz="1200" dirty="0" err="1"/>
              <a:t>depends</a:t>
            </a:r>
            <a:r>
              <a:rPr lang="it-IT" sz="1200" dirty="0"/>
              <a:t> on </a:t>
            </a:r>
            <a:r>
              <a:rPr lang="it-IT" sz="1200" dirty="0" err="1"/>
              <a:t>what</a:t>
            </a:r>
            <a:r>
              <a:rPr lang="it-IT" sz="1200" dirty="0"/>
              <a:t> the </a:t>
            </a:r>
            <a:r>
              <a:rPr lang="it-IT" sz="1200" dirty="0" err="1"/>
              <a:t>other</a:t>
            </a:r>
            <a:r>
              <a:rPr lang="it-IT" sz="1200" dirty="0"/>
              <a:t> company </a:t>
            </a:r>
            <a:r>
              <a:rPr lang="it-IT" sz="1200" dirty="0" err="1"/>
              <a:t>sells</a:t>
            </a:r>
            <a:r>
              <a:rPr lang="it-IT" sz="1200" dirty="0"/>
              <a:t>. The </a:t>
            </a:r>
            <a:r>
              <a:rPr lang="it-IT" sz="1200" dirty="0" err="1"/>
              <a:t>access</a:t>
            </a:r>
            <a:r>
              <a:rPr lang="it-IT" sz="1200" dirty="0"/>
              <a:t> </a:t>
            </a:r>
            <a:r>
              <a:rPr lang="it-IT" sz="1200" dirty="0" err="1"/>
              <a:t>chargeenters</a:t>
            </a:r>
            <a:r>
              <a:rPr lang="it-IT" sz="1200" dirty="0"/>
              <a:t> </a:t>
            </a:r>
            <a:r>
              <a:rPr lang="it-IT" sz="1200" dirty="0" err="1"/>
              <a:t>both</a:t>
            </a:r>
            <a:r>
              <a:rPr lang="it-IT" sz="1200" dirty="0"/>
              <a:t> </a:t>
            </a:r>
            <a:r>
              <a:rPr lang="it-IT" sz="1200" dirty="0" err="1"/>
              <a:t>directly</a:t>
            </a:r>
            <a:r>
              <a:rPr lang="it-IT" sz="1200" dirty="0"/>
              <a:t> into the </a:t>
            </a:r>
            <a:r>
              <a:rPr lang="it-IT" sz="1200" dirty="0" err="1"/>
              <a:t>firm’s</a:t>
            </a:r>
            <a:r>
              <a:rPr lang="it-IT" sz="1200" dirty="0"/>
              <a:t> profit and </a:t>
            </a:r>
            <a:r>
              <a:rPr lang="it-IT" sz="1200" dirty="0" err="1"/>
              <a:t>indirectly</a:t>
            </a:r>
            <a:r>
              <a:rPr lang="it-IT" sz="1200" dirty="0"/>
              <a:t> </a:t>
            </a:r>
            <a:r>
              <a:rPr lang="it-IT" sz="1200" dirty="0" err="1"/>
              <a:t>since</a:t>
            </a:r>
            <a:r>
              <a:rPr lang="it-IT" sz="1200" dirty="0"/>
              <a:t> </a:t>
            </a:r>
            <a:r>
              <a:rPr lang="it-IT" sz="1200" dirty="0" err="1"/>
              <a:t>it</a:t>
            </a:r>
            <a:r>
              <a:rPr lang="it-IT" sz="1200" dirty="0"/>
              <a:t> </a:t>
            </a:r>
            <a:r>
              <a:rPr lang="it-IT" sz="1200" dirty="0" err="1"/>
              <a:t>influences</a:t>
            </a:r>
            <a:r>
              <a:rPr lang="it-IT" sz="1200" dirty="0"/>
              <a:t> the </a:t>
            </a:r>
            <a:r>
              <a:rPr lang="it-IT" sz="1200" dirty="0" err="1"/>
              <a:t>rival’s</a:t>
            </a:r>
            <a:r>
              <a:rPr lang="it-IT" sz="1200" dirty="0"/>
              <a:t> </a:t>
            </a:r>
            <a:r>
              <a:rPr lang="it-IT" sz="1200" dirty="0" err="1"/>
              <a:t>choices.The</a:t>
            </a:r>
            <a:r>
              <a:rPr lang="it-IT" sz="1200" dirty="0"/>
              <a:t> </a:t>
            </a:r>
            <a:r>
              <a:rPr lang="it-IT" sz="1200" dirty="0" err="1"/>
              <a:t>effect</a:t>
            </a:r>
            <a:r>
              <a:rPr lang="it-IT" sz="1200" dirty="0"/>
              <a:t> </a:t>
            </a:r>
            <a:r>
              <a:rPr lang="it-IT" sz="1200" dirty="0" err="1"/>
              <a:t>becomes</a:t>
            </a:r>
            <a:r>
              <a:rPr lang="it-IT" sz="1200" dirty="0"/>
              <a:t> </a:t>
            </a:r>
            <a:r>
              <a:rPr lang="it-IT" sz="1200" dirty="0" err="1"/>
              <a:t>particularly</a:t>
            </a:r>
            <a:r>
              <a:rPr lang="it-IT" sz="1200" dirty="0"/>
              <a:t> </a:t>
            </a:r>
            <a:r>
              <a:rPr lang="it-IT" sz="1200" dirty="0" err="1"/>
              <a:t>important</a:t>
            </a:r>
            <a:r>
              <a:rPr lang="it-IT" sz="1200" dirty="0"/>
              <a:t> </a:t>
            </a:r>
            <a:r>
              <a:rPr lang="it-IT" sz="1200" dirty="0" err="1"/>
              <a:t>if</a:t>
            </a:r>
            <a:r>
              <a:rPr lang="it-IT" sz="1200" dirty="0"/>
              <a:t> the downstream market </a:t>
            </a:r>
            <a:r>
              <a:rPr lang="it-IT" sz="1200" dirty="0" err="1"/>
              <a:t>is</a:t>
            </a:r>
            <a:r>
              <a:rPr lang="it-IT" sz="1200" dirty="0"/>
              <a:t> </a:t>
            </a:r>
            <a:r>
              <a:rPr lang="it-IT" sz="1200" dirty="0" err="1"/>
              <a:t>not</a:t>
            </a:r>
            <a:r>
              <a:rPr lang="it-IT" sz="1200" dirty="0"/>
              <a:t> </a:t>
            </a:r>
            <a:r>
              <a:rPr lang="it-IT" sz="1200" dirty="0" err="1"/>
              <a:t>perfectlycompetitive</a:t>
            </a:r>
            <a:r>
              <a:rPr lang="it-IT" sz="1200" dirty="0"/>
              <a:t>, so </a:t>
            </a:r>
            <a:r>
              <a:rPr lang="it-IT" sz="1200" dirty="0" err="1"/>
              <a:t>that</a:t>
            </a:r>
            <a:r>
              <a:rPr lang="it-IT" sz="1200" dirty="0"/>
              <a:t> </a:t>
            </a:r>
            <a:r>
              <a:rPr lang="it-IT" sz="1200" dirty="0" err="1"/>
              <a:t>strategic</a:t>
            </a:r>
            <a:r>
              <a:rPr lang="it-IT" sz="1200" dirty="0"/>
              <a:t> </a:t>
            </a:r>
            <a:r>
              <a:rPr lang="it-IT" sz="1200" dirty="0" err="1"/>
              <a:t>considerations</a:t>
            </a:r>
            <a:r>
              <a:rPr lang="it-IT" sz="1200" dirty="0"/>
              <a:t> </a:t>
            </a:r>
            <a:r>
              <a:rPr lang="it-IT" sz="1200" dirty="0" err="1"/>
              <a:t>affect</a:t>
            </a:r>
            <a:r>
              <a:rPr lang="it-IT" sz="1200" dirty="0"/>
              <a:t> the </a:t>
            </a:r>
            <a:r>
              <a:rPr lang="it-IT" sz="1200" dirty="0" err="1"/>
              <a:t>picture</a:t>
            </a:r>
            <a:r>
              <a:rPr lang="it-IT" sz="1200" dirty="0"/>
              <a:t> and </a:t>
            </a:r>
            <a:r>
              <a:rPr lang="it-IT" sz="1200" dirty="0" err="1"/>
              <a:t>add</a:t>
            </a:r>
            <a:r>
              <a:rPr lang="it-IT" sz="1200" dirty="0"/>
              <a:t> a twist to </a:t>
            </a:r>
            <a:r>
              <a:rPr lang="it-IT" sz="1200" dirty="0" err="1"/>
              <a:t>theanalysis</a:t>
            </a:r>
            <a:r>
              <a:rPr lang="it-IT" sz="1200" dirty="0"/>
              <a:t>. </a:t>
            </a:r>
            <a:r>
              <a:rPr lang="it-IT" sz="1200" dirty="0" err="1"/>
              <a:t>We</a:t>
            </a:r>
            <a:r>
              <a:rPr lang="it-IT" sz="1200" dirty="0"/>
              <a:t> </a:t>
            </a:r>
            <a:r>
              <a:rPr lang="it-IT" sz="1200" dirty="0" err="1"/>
              <a:t>address</a:t>
            </a:r>
            <a:r>
              <a:rPr lang="it-IT" sz="1200" dirty="0"/>
              <a:t> </a:t>
            </a:r>
            <a:r>
              <a:rPr lang="it-IT" sz="1200" dirty="0" err="1"/>
              <a:t>these</a:t>
            </a:r>
            <a:r>
              <a:rPr lang="it-IT" sz="1200" dirty="0"/>
              <a:t> </a:t>
            </a:r>
            <a:r>
              <a:rPr lang="it-IT" sz="1200" dirty="0" err="1"/>
              <a:t>points</a:t>
            </a:r>
            <a:r>
              <a:rPr lang="it-IT" sz="1200" dirty="0"/>
              <a:t> </a:t>
            </a:r>
            <a:r>
              <a:rPr lang="it-IT" sz="1200" dirty="0" err="1"/>
              <a:t>below</a:t>
            </a:r>
            <a:r>
              <a:rPr lang="it-IT" sz="1200" dirty="0"/>
              <a:t> in a </a:t>
            </a:r>
            <a:r>
              <a:rPr lang="it-IT" sz="1200" dirty="0" err="1"/>
              <a:t>slightly</a:t>
            </a:r>
            <a:r>
              <a:rPr lang="it-IT" sz="1200" dirty="0"/>
              <a:t> more </a:t>
            </a:r>
            <a:r>
              <a:rPr lang="it-IT" sz="1200" dirty="0" err="1"/>
              <a:t>rigorous</a:t>
            </a:r>
            <a:r>
              <a:rPr lang="it-IT" sz="1200" dirty="0"/>
              <a:t> way.</a:t>
            </a:r>
          </a:p>
        </p:txBody>
      </p:sp>
    </p:spTree>
    <p:extLst>
      <p:ext uri="{BB962C8B-B14F-4D97-AF65-F5344CB8AC3E}">
        <p14:creationId xmlns:p14="http://schemas.microsoft.com/office/powerpoint/2010/main" val="253374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061" y="470062"/>
            <a:ext cx="8743758" cy="6093974"/>
          </a:xfrm>
          <a:prstGeom prst="rect">
            <a:avLst/>
          </a:prstGeom>
        </p:spPr>
        <p:txBody>
          <a:bodyPr wrap="square">
            <a:spAutoFit/>
          </a:bodyPr>
          <a:lstStyle/>
          <a:p>
            <a:r>
              <a:rPr lang="it-IT" sz="1200" dirty="0" err="1" smtClean="0"/>
              <a:t>Consider</a:t>
            </a:r>
            <a:r>
              <a:rPr lang="it-IT" sz="1200" dirty="0" smtClean="0"/>
              <a:t> an </a:t>
            </a:r>
            <a:r>
              <a:rPr lang="it-IT" sz="1200" dirty="0" err="1" smtClean="0"/>
              <a:t>upstream</a:t>
            </a:r>
            <a:r>
              <a:rPr lang="it-IT" sz="1200" dirty="0" smtClean="0"/>
              <a:t> </a:t>
            </a:r>
            <a:r>
              <a:rPr lang="it-IT" sz="1200" dirty="0" err="1" smtClean="0"/>
              <a:t>firm</a:t>
            </a:r>
            <a:r>
              <a:rPr lang="it-IT" sz="1200" dirty="0" smtClean="0"/>
              <a:t>, </a:t>
            </a:r>
            <a:r>
              <a:rPr lang="it-IT" sz="1200" dirty="0" err="1" smtClean="0"/>
              <a:t>providing</a:t>
            </a:r>
            <a:r>
              <a:rPr lang="it-IT" sz="1200" dirty="0" smtClean="0"/>
              <a:t> </a:t>
            </a:r>
            <a:r>
              <a:rPr lang="it-IT" sz="1200" dirty="0" err="1" smtClean="0"/>
              <a:t>access</a:t>
            </a:r>
            <a:r>
              <a:rPr lang="it-IT" sz="1200" dirty="0" smtClean="0"/>
              <a:t> to a downstream </a:t>
            </a:r>
            <a:r>
              <a:rPr lang="it-IT" sz="1200" dirty="0" err="1" smtClean="0"/>
              <a:t>sector</a:t>
            </a:r>
            <a:r>
              <a:rPr lang="it-IT" sz="1200" dirty="0" smtClean="0"/>
              <a:t> </a:t>
            </a:r>
            <a:r>
              <a:rPr lang="it-IT" sz="1200" dirty="0" err="1" smtClean="0"/>
              <a:t>that</a:t>
            </a:r>
            <a:r>
              <a:rPr lang="it-IT" sz="1200" dirty="0" smtClean="0"/>
              <a:t> in turn </a:t>
            </a:r>
            <a:r>
              <a:rPr lang="it-IT" sz="1200" dirty="0" err="1" smtClean="0"/>
              <a:t>sells</a:t>
            </a:r>
            <a:r>
              <a:rPr lang="it-IT" sz="1200" dirty="0" smtClean="0"/>
              <a:t> to </a:t>
            </a:r>
            <a:r>
              <a:rPr lang="it-IT" sz="1200" dirty="0" err="1" smtClean="0"/>
              <a:t>thefinal</a:t>
            </a:r>
            <a:r>
              <a:rPr lang="it-IT" sz="1200" dirty="0" smtClean="0"/>
              <a:t> </a:t>
            </a:r>
            <a:r>
              <a:rPr lang="it-IT" sz="1200" dirty="0" err="1" smtClean="0"/>
              <a:t>users</a:t>
            </a:r>
            <a:r>
              <a:rPr lang="it-IT" sz="1200" dirty="0" smtClean="0"/>
              <a:t>. The </a:t>
            </a:r>
            <a:r>
              <a:rPr lang="it-IT" sz="1200" dirty="0" err="1" smtClean="0"/>
              <a:t>access</a:t>
            </a:r>
            <a:r>
              <a:rPr lang="it-IT" sz="1200" dirty="0" smtClean="0"/>
              <a:t> </a:t>
            </a:r>
            <a:r>
              <a:rPr lang="it-IT" sz="1200" dirty="0" err="1" smtClean="0"/>
              <a:t>price</a:t>
            </a:r>
            <a:r>
              <a:rPr lang="it-IT" sz="1200" dirty="0" smtClean="0"/>
              <a:t> </a:t>
            </a:r>
            <a:r>
              <a:rPr lang="it-IT" sz="1200" dirty="0" err="1" smtClean="0"/>
              <a:t>has</a:t>
            </a:r>
            <a:r>
              <a:rPr lang="it-IT" sz="1200" dirty="0" smtClean="0"/>
              <a:t> to be </a:t>
            </a:r>
            <a:r>
              <a:rPr lang="it-IT" sz="1200" dirty="0" err="1" smtClean="0"/>
              <a:t>regulated</a:t>
            </a:r>
            <a:r>
              <a:rPr lang="it-IT" sz="1200" dirty="0" smtClean="0"/>
              <a:t> to induce </a:t>
            </a:r>
            <a:r>
              <a:rPr lang="it-IT" sz="1200" dirty="0" err="1" smtClean="0"/>
              <a:t>firms</a:t>
            </a:r>
            <a:r>
              <a:rPr lang="it-IT" sz="1200" dirty="0" smtClean="0"/>
              <a:t> to take </a:t>
            </a:r>
            <a:r>
              <a:rPr lang="it-IT" sz="1200" dirty="0" err="1" smtClean="0"/>
              <a:t>efficient</a:t>
            </a:r>
            <a:r>
              <a:rPr lang="it-IT" sz="1200" dirty="0" smtClean="0"/>
              <a:t> </a:t>
            </a:r>
            <a:r>
              <a:rPr lang="it-IT" sz="1200" dirty="0" err="1" smtClean="0"/>
              <a:t>decisionsand</a:t>
            </a:r>
            <a:r>
              <a:rPr lang="it-IT" sz="1200" dirty="0" smtClean="0"/>
              <a:t> to </a:t>
            </a:r>
            <a:r>
              <a:rPr lang="it-IT" sz="1200" dirty="0" err="1" smtClean="0"/>
              <a:t>attain</a:t>
            </a:r>
            <a:r>
              <a:rPr lang="it-IT" sz="1200" dirty="0" smtClean="0"/>
              <a:t> </a:t>
            </a:r>
            <a:r>
              <a:rPr lang="it-IT" sz="1200" dirty="0" err="1" smtClean="0"/>
              <a:t>levels</a:t>
            </a:r>
            <a:r>
              <a:rPr lang="it-IT" sz="1200" dirty="0" smtClean="0"/>
              <a:t> of production in the </a:t>
            </a:r>
            <a:r>
              <a:rPr lang="it-IT" sz="1200" dirty="0" err="1" smtClean="0"/>
              <a:t>interest</a:t>
            </a:r>
            <a:r>
              <a:rPr lang="it-IT" sz="1200" dirty="0" smtClean="0"/>
              <a:t> of consumers. The </a:t>
            </a:r>
            <a:r>
              <a:rPr lang="it-IT" sz="1200" dirty="0" err="1" smtClean="0"/>
              <a:t>main</a:t>
            </a:r>
            <a:r>
              <a:rPr lang="it-IT" sz="1200" dirty="0" smtClean="0"/>
              <a:t> </a:t>
            </a:r>
            <a:r>
              <a:rPr lang="it-IT" sz="1200" dirty="0" err="1" smtClean="0"/>
              <a:t>difference</a:t>
            </a:r>
            <a:r>
              <a:rPr lang="it-IT" sz="1200" dirty="0" smtClean="0"/>
              <a:t> </a:t>
            </a:r>
            <a:r>
              <a:rPr lang="it-IT" sz="1200" dirty="0" err="1" smtClean="0"/>
              <a:t>betweenthe</a:t>
            </a:r>
            <a:r>
              <a:rPr lang="it-IT" sz="1200" dirty="0" smtClean="0"/>
              <a:t>  regulation  of  a  standard  </a:t>
            </a:r>
            <a:r>
              <a:rPr lang="it-IT" sz="1200" dirty="0" err="1" smtClean="0"/>
              <a:t>monopolist</a:t>
            </a:r>
            <a:r>
              <a:rPr lang="it-IT" sz="1200" dirty="0" smtClean="0"/>
              <a:t>  (i.e.  </a:t>
            </a:r>
            <a:r>
              <a:rPr lang="it-IT" sz="1200" dirty="0" err="1" smtClean="0"/>
              <a:t>when</a:t>
            </a:r>
            <a:r>
              <a:rPr lang="it-IT" sz="1200" dirty="0" smtClean="0"/>
              <a:t>  </a:t>
            </a:r>
            <a:r>
              <a:rPr lang="it-IT" sz="1200" dirty="0" err="1" smtClean="0"/>
              <a:t>final</a:t>
            </a:r>
            <a:r>
              <a:rPr lang="it-IT" sz="1200" dirty="0" smtClean="0"/>
              <a:t>  </a:t>
            </a:r>
            <a:r>
              <a:rPr lang="it-IT" sz="1200" dirty="0" err="1" smtClean="0"/>
              <a:t>prices</a:t>
            </a:r>
            <a:r>
              <a:rPr lang="it-IT" sz="1200" dirty="0" smtClean="0"/>
              <a:t>  are  </a:t>
            </a:r>
            <a:r>
              <a:rPr lang="it-IT" sz="1200" dirty="0" err="1" smtClean="0"/>
              <a:t>regulated</a:t>
            </a:r>
            <a:r>
              <a:rPr lang="it-IT" sz="1200" dirty="0" smtClean="0"/>
              <a:t>)  and  </a:t>
            </a:r>
            <a:r>
              <a:rPr lang="it-IT" sz="1200" dirty="0" err="1" smtClean="0"/>
              <a:t>theregulation</a:t>
            </a:r>
            <a:r>
              <a:rPr lang="it-IT" sz="1200" dirty="0" smtClean="0"/>
              <a:t>  of  </a:t>
            </a:r>
            <a:r>
              <a:rPr lang="it-IT" sz="1200" dirty="0" err="1" smtClean="0"/>
              <a:t>access</a:t>
            </a:r>
            <a:r>
              <a:rPr lang="it-IT" sz="1200" dirty="0" smtClean="0"/>
              <a:t>  </a:t>
            </a:r>
            <a:r>
              <a:rPr lang="it-IT" sz="1200" dirty="0" err="1" smtClean="0"/>
              <a:t>considered</a:t>
            </a:r>
            <a:r>
              <a:rPr lang="it-IT" sz="1200" dirty="0" smtClean="0"/>
              <a:t>  </a:t>
            </a:r>
            <a:r>
              <a:rPr lang="it-IT" sz="1200" dirty="0" err="1" smtClean="0"/>
              <a:t>here</a:t>
            </a:r>
            <a:r>
              <a:rPr lang="it-IT" sz="1200" dirty="0" smtClean="0"/>
              <a:t>,  </a:t>
            </a:r>
            <a:r>
              <a:rPr lang="it-IT" sz="1200" dirty="0" err="1" smtClean="0"/>
              <a:t>is</a:t>
            </a:r>
            <a:r>
              <a:rPr lang="it-IT" sz="1200" dirty="0" smtClean="0"/>
              <a:t>  </a:t>
            </a:r>
            <a:r>
              <a:rPr lang="it-IT" sz="1200" dirty="0" err="1" smtClean="0"/>
              <a:t>that</a:t>
            </a:r>
            <a:r>
              <a:rPr lang="it-IT" sz="1200" dirty="0" smtClean="0"/>
              <a:t>  downstream  </a:t>
            </a:r>
            <a:r>
              <a:rPr lang="it-IT" sz="1200" dirty="0" err="1" smtClean="0"/>
              <a:t>firms</a:t>
            </a:r>
            <a:r>
              <a:rPr lang="it-IT" sz="1200" dirty="0" smtClean="0"/>
              <a:t>  </a:t>
            </a:r>
            <a:r>
              <a:rPr lang="it-IT" sz="1200" dirty="0" err="1" smtClean="0"/>
              <a:t>have</a:t>
            </a:r>
            <a:r>
              <a:rPr lang="it-IT" sz="1200" dirty="0" smtClean="0"/>
              <a:t>  </a:t>
            </a:r>
            <a:r>
              <a:rPr lang="it-IT" sz="1200" dirty="0" err="1" smtClean="0"/>
              <a:t>interrelated</a:t>
            </a:r>
            <a:r>
              <a:rPr lang="it-IT" sz="1200" dirty="0" smtClean="0"/>
              <a:t>  </a:t>
            </a:r>
            <a:r>
              <a:rPr lang="it-IT" sz="1200" dirty="0" err="1" smtClean="0"/>
              <a:t>demandfor</a:t>
            </a:r>
            <a:r>
              <a:rPr lang="it-IT" sz="1200" dirty="0" smtClean="0"/>
              <a:t>  </a:t>
            </a:r>
            <a:r>
              <a:rPr lang="it-IT" sz="1200" dirty="0" err="1" smtClean="0"/>
              <a:t>access</a:t>
            </a:r>
            <a:r>
              <a:rPr lang="it-IT" sz="1200" dirty="0" smtClean="0"/>
              <a:t>.  </a:t>
            </a:r>
            <a:r>
              <a:rPr lang="it-IT" sz="1200" dirty="0" err="1" smtClean="0"/>
              <a:t>Imagine</a:t>
            </a:r>
            <a:r>
              <a:rPr lang="it-IT" sz="1200" dirty="0" smtClean="0"/>
              <a:t>,  for  </a:t>
            </a:r>
            <a:r>
              <a:rPr lang="it-IT" sz="1200" dirty="0" err="1" smtClean="0"/>
              <a:t>instance</a:t>
            </a:r>
            <a:r>
              <a:rPr lang="it-IT" sz="1200" dirty="0" smtClean="0"/>
              <a:t>,  </a:t>
            </a:r>
            <a:r>
              <a:rPr lang="it-IT" sz="1200" dirty="0" err="1" smtClean="0"/>
              <a:t>two</a:t>
            </a:r>
            <a:r>
              <a:rPr lang="it-IT" sz="1200" dirty="0" smtClean="0"/>
              <a:t>  </a:t>
            </a:r>
            <a:r>
              <a:rPr lang="it-IT" sz="1200" dirty="0" err="1" smtClean="0"/>
              <a:t>rail</a:t>
            </a:r>
            <a:r>
              <a:rPr lang="it-IT" sz="1200" dirty="0" smtClean="0"/>
              <a:t>  companies  </a:t>
            </a:r>
            <a:r>
              <a:rPr lang="it-IT" sz="1200" dirty="0" err="1" smtClean="0"/>
              <a:t>offering</a:t>
            </a:r>
            <a:r>
              <a:rPr lang="it-IT" sz="1200" dirty="0" smtClean="0"/>
              <a:t>  </a:t>
            </a:r>
            <a:r>
              <a:rPr lang="it-IT" sz="1200" dirty="0" err="1" smtClean="0"/>
              <a:t>passenger</a:t>
            </a:r>
            <a:r>
              <a:rPr lang="it-IT" sz="1200" dirty="0" smtClean="0"/>
              <a:t>  </a:t>
            </a:r>
            <a:r>
              <a:rPr lang="it-IT" sz="1200" dirty="0" err="1" smtClean="0"/>
              <a:t>services</a:t>
            </a:r>
            <a:r>
              <a:rPr lang="it-IT" sz="1200" dirty="0" smtClean="0"/>
              <a:t>  </a:t>
            </a:r>
            <a:r>
              <a:rPr lang="it-IT" sz="1200" dirty="0" err="1" smtClean="0"/>
              <a:t>only.They</a:t>
            </a:r>
            <a:r>
              <a:rPr lang="it-IT" sz="1200" dirty="0" smtClean="0"/>
              <a:t> </a:t>
            </a:r>
            <a:r>
              <a:rPr lang="it-IT" sz="1200" dirty="0" err="1" smtClean="0"/>
              <a:t>both</a:t>
            </a:r>
            <a:r>
              <a:rPr lang="it-IT" sz="1200" dirty="0" smtClean="0"/>
              <a:t> </a:t>
            </a:r>
            <a:r>
              <a:rPr lang="it-IT" sz="1200" dirty="0" err="1" smtClean="0"/>
              <a:t>need</a:t>
            </a:r>
            <a:r>
              <a:rPr lang="it-IT" sz="1200" dirty="0" smtClean="0"/>
              <a:t> </a:t>
            </a:r>
            <a:r>
              <a:rPr lang="it-IT" sz="1200" dirty="0" err="1" smtClean="0"/>
              <a:t>access</a:t>
            </a:r>
            <a:r>
              <a:rPr lang="it-IT" sz="1200" dirty="0" smtClean="0"/>
              <a:t> to </a:t>
            </a:r>
            <a:r>
              <a:rPr lang="it-IT" sz="1200" dirty="0" err="1" smtClean="0"/>
              <a:t>tracks</a:t>
            </a:r>
            <a:r>
              <a:rPr lang="it-IT" sz="1200" dirty="0" smtClean="0"/>
              <a:t> and </a:t>
            </a:r>
            <a:r>
              <a:rPr lang="it-IT" sz="1200" dirty="0" err="1" smtClean="0"/>
              <a:t>stations</a:t>
            </a:r>
            <a:r>
              <a:rPr lang="it-IT" sz="1200" dirty="0" smtClean="0"/>
              <a:t>. </a:t>
            </a:r>
            <a:r>
              <a:rPr lang="it-IT" sz="1200" dirty="0" err="1" smtClean="0"/>
              <a:t>What</a:t>
            </a:r>
            <a:r>
              <a:rPr lang="it-IT" sz="1200" dirty="0" smtClean="0"/>
              <a:t> “company 1”  can </a:t>
            </a:r>
            <a:r>
              <a:rPr lang="it-IT" sz="1200" dirty="0" err="1" smtClean="0"/>
              <a:t>get</a:t>
            </a:r>
            <a:r>
              <a:rPr lang="it-IT" sz="1200" dirty="0" smtClean="0"/>
              <a:t> </a:t>
            </a:r>
            <a:r>
              <a:rPr lang="it-IT" sz="1200" dirty="0" err="1" smtClean="0"/>
              <a:t>depends</a:t>
            </a:r>
            <a:r>
              <a:rPr lang="it-IT" sz="1200" dirty="0" smtClean="0"/>
              <a:t> on </a:t>
            </a:r>
            <a:r>
              <a:rPr lang="it-IT" sz="1200" dirty="0" err="1" smtClean="0"/>
              <a:t>theservices</a:t>
            </a:r>
            <a:r>
              <a:rPr lang="it-IT" sz="1200" dirty="0" smtClean="0"/>
              <a:t>  </a:t>
            </a:r>
            <a:r>
              <a:rPr lang="it-IT" sz="1200" dirty="0" err="1" smtClean="0"/>
              <a:t>it</a:t>
            </a:r>
            <a:r>
              <a:rPr lang="it-IT" sz="1200" dirty="0" smtClean="0"/>
              <a:t>  </a:t>
            </a:r>
            <a:r>
              <a:rPr lang="it-IT" sz="1200" dirty="0" err="1" smtClean="0"/>
              <a:t>sells</a:t>
            </a:r>
            <a:r>
              <a:rPr lang="it-IT" sz="1200" dirty="0" smtClean="0"/>
              <a:t>  </a:t>
            </a:r>
            <a:r>
              <a:rPr lang="it-IT" sz="1200" dirty="0" err="1" smtClean="0"/>
              <a:t>but</a:t>
            </a:r>
            <a:r>
              <a:rPr lang="it-IT" sz="1200" dirty="0" smtClean="0"/>
              <a:t>  </a:t>
            </a:r>
            <a:r>
              <a:rPr lang="it-IT" sz="1200" dirty="0" err="1" smtClean="0"/>
              <a:t>it</a:t>
            </a:r>
            <a:r>
              <a:rPr lang="it-IT" sz="1200" dirty="0" smtClean="0"/>
              <a:t>  </a:t>
            </a:r>
            <a:r>
              <a:rPr lang="it-IT" sz="1200" dirty="0" err="1" smtClean="0"/>
              <a:t>also</a:t>
            </a:r>
            <a:r>
              <a:rPr lang="it-IT" sz="1200" dirty="0" smtClean="0"/>
              <a:t>  </a:t>
            </a:r>
            <a:r>
              <a:rPr lang="it-IT" sz="1200" dirty="0" err="1" smtClean="0"/>
              <a:t>depends</a:t>
            </a:r>
            <a:r>
              <a:rPr lang="it-IT" sz="1200" dirty="0" smtClean="0"/>
              <a:t>  on  </a:t>
            </a:r>
            <a:r>
              <a:rPr lang="it-IT" sz="1200" dirty="0" err="1" smtClean="0"/>
              <a:t>what</a:t>
            </a:r>
            <a:r>
              <a:rPr lang="it-IT" sz="1200" dirty="0" smtClean="0"/>
              <a:t>  the  </a:t>
            </a:r>
            <a:r>
              <a:rPr lang="it-IT" sz="1200" dirty="0" err="1" smtClean="0"/>
              <a:t>other</a:t>
            </a:r>
            <a:r>
              <a:rPr lang="it-IT" sz="1200" dirty="0" smtClean="0"/>
              <a:t>  company  </a:t>
            </a:r>
            <a:r>
              <a:rPr lang="it-IT" sz="1200" dirty="0" err="1" smtClean="0"/>
              <a:t>sells</a:t>
            </a:r>
            <a:r>
              <a:rPr lang="it-IT" sz="1200" dirty="0" smtClean="0"/>
              <a:t>.  The  </a:t>
            </a:r>
            <a:r>
              <a:rPr lang="it-IT" sz="1200" dirty="0" err="1" smtClean="0"/>
              <a:t>access</a:t>
            </a:r>
            <a:r>
              <a:rPr lang="it-IT" sz="1200" dirty="0" smtClean="0"/>
              <a:t>  </a:t>
            </a:r>
            <a:r>
              <a:rPr lang="it-IT" sz="1200" dirty="0" err="1" smtClean="0"/>
              <a:t>chargeenters</a:t>
            </a:r>
            <a:r>
              <a:rPr lang="it-IT" sz="1200" dirty="0" smtClean="0"/>
              <a:t> </a:t>
            </a:r>
            <a:r>
              <a:rPr lang="it-IT" sz="1200" dirty="0" err="1" smtClean="0"/>
              <a:t>both</a:t>
            </a:r>
            <a:r>
              <a:rPr lang="it-IT" sz="1200" dirty="0" smtClean="0"/>
              <a:t> </a:t>
            </a:r>
            <a:r>
              <a:rPr lang="it-IT" sz="1200" dirty="0" err="1" smtClean="0"/>
              <a:t>directly</a:t>
            </a:r>
            <a:r>
              <a:rPr lang="it-IT" sz="1200" dirty="0" smtClean="0"/>
              <a:t> into the </a:t>
            </a:r>
            <a:r>
              <a:rPr lang="it-IT" sz="1200" dirty="0" err="1" smtClean="0"/>
              <a:t>firm’s</a:t>
            </a:r>
            <a:r>
              <a:rPr lang="it-IT" sz="1200" dirty="0" smtClean="0"/>
              <a:t> profit and </a:t>
            </a:r>
            <a:r>
              <a:rPr lang="it-IT" sz="1200" dirty="0" err="1" smtClean="0"/>
              <a:t>indirectly</a:t>
            </a:r>
            <a:r>
              <a:rPr lang="it-IT" sz="1200" dirty="0" smtClean="0"/>
              <a:t> </a:t>
            </a:r>
            <a:r>
              <a:rPr lang="it-IT" sz="1200" dirty="0" err="1" smtClean="0"/>
              <a:t>since</a:t>
            </a:r>
            <a:r>
              <a:rPr lang="it-IT" sz="1200" dirty="0" smtClean="0"/>
              <a:t> </a:t>
            </a:r>
            <a:r>
              <a:rPr lang="it-IT" sz="1200" dirty="0" err="1" smtClean="0"/>
              <a:t>it</a:t>
            </a:r>
            <a:r>
              <a:rPr lang="it-IT" sz="1200" dirty="0" smtClean="0"/>
              <a:t> </a:t>
            </a:r>
            <a:r>
              <a:rPr lang="it-IT" sz="1200" dirty="0" err="1" smtClean="0"/>
              <a:t>influences</a:t>
            </a:r>
            <a:r>
              <a:rPr lang="it-IT" sz="1200" dirty="0" smtClean="0"/>
              <a:t> the </a:t>
            </a:r>
            <a:r>
              <a:rPr lang="it-IT" sz="1200" dirty="0" err="1" smtClean="0"/>
              <a:t>rival’s</a:t>
            </a:r>
            <a:r>
              <a:rPr lang="it-IT" sz="1200" dirty="0" smtClean="0"/>
              <a:t> </a:t>
            </a:r>
            <a:r>
              <a:rPr lang="it-IT" sz="1200" dirty="0" err="1" smtClean="0"/>
              <a:t>choices.The</a:t>
            </a:r>
            <a:r>
              <a:rPr lang="it-IT" sz="1200" dirty="0" smtClean="0"/>
              <a:t>  </a:t>
            </a:r>
            <a:r>
              <a:rPr lang="it-IT" sz="1200" dirty="0" err="1" smtClean="0"/>
              <a:t>effect</a:t>
            </a:r>
            <a:r>
              <a:rPr lang="it-IT" sz="1200" dirty="0" smtClean="0"/>
              <a:t>  </a:t>
            </a:r>
            <a:r>
              <a:rPr lang="it-IT" sz="1200" dirty="0" err="1" smtClean="0"/>
              <a:t>becomes</a:t>
            </a:r>
            <a:r>
              <a:rPr lang="it-IT" sz="1200" dirty="0" smtClean="0"/>
              <a:t>  </a:t>
            </a:r>
            <a:r>
              <a:rPr lang="it-IT" sz="1200" dirty="0" err="1" smtClean="0"/>
              <a:t>particularly</a:t>
            </a:r>
            <a:r>
              <a:rPr lang="it-IT" sz="1200" dirty="0" smtClean="0"/>
              <a:t>  </a:t>
            </a:r>
            <a:r>
              <a:rPr lang="it-IT" sz="1200" dirty="0" err="1" smtClean="0"/>
              <a:t>important</a:t>
            </a:r>
            <a:r>
              <a:rPr lang="it-IT" sz="1200" dirty="0" smtClean="0"/>
              <a:t>  </a:t>
            </a:r>
            <a:r>
              <a:rPr lang="it-IT" sz="1200" dirty="0" err="1" smtClean="0"/>
              <a:t>if</a:t>
            </a:r>
            <a:r>
              <a:rPr lang="it-IT" sz="1200" dirty="0" smtClean="0"/>
              <a:t>  the  downstream  market  </a:t>
            </a:r>
            <a:r>
              <a:rPr lang="it-IT" sz="1200" dirty="0" err="1" smtClean="0"/>
              <a:t>is</a:t>
            </a:r>
            <a:r>
              <a:rPr lang="it-IT" sz="1200" dirty="0" smtClean="0"/>
              <a:t>  </a:t>
            </a:r>
            <a:r>
              <a:rPr lang="it-IT" sz="1200" dirty="0" err="1" smtClean="0"/>
              <a:t>not</a:t>
            </a:r>
            <a:r>
              <a:rPr lang="it-IT" sz="1200" dirty="0" smtClean="0"/>
              <a:t>  </a:t>
            </a:r>
            <a:r>
              <a:rPr lang="it-IT" sz="1200" dirty="0" err="1" smtClean="0"/>
              <a:t>perfectlycompetitive</a:t>
            </a:r>
            <a:r>
              <a:rPr lang="it-IT" sz="1200" dirty="0" smtClean="0"/>
              <a:t>,  so  </a:t>
            </a:r>
            <a:r>
              <a:rPr lang="it-IT" sz="1200" dirty="0" err="1" smtClean="0"/>
              <a:t>that</a:t>
            </a:r>
            <a:r>
              <a:rPr lang="it-IT" sz="1200" dirty="0" smtClean="0"/>
              <a:t>  </a:t>
            </a:r>
            <a:r>
              <a:rPr lang="it-IT" sz="1200" dirty="0" err="1" smtClean="0"/>
              <a:t>strategic</a:t>
            </a:r>
            <a:r>
              <a:rPr lang="it-IT" sz="1200" dirty="0" smtClean="0"/>
              <a:t>  </a:t>
            </a:r>
            <a:r>
              <a:rPr lang="it-IT" sz="1200" dirty="0" err="1" smtClean="0"/>
              <a:t>considerations</a:t>
            </a:r>
            <a:r>
              <a:rPr lang="it-IT" sz="1200" dirty="0" smtClean="0"/>
              <a:t>  </a:t>
            </a:r>
            <a:r>
              <a:rPr lang="it-IT" sz="1200" dirty="0" err="1" smtClean="0"/>
              <a:t>affect</a:t>
            </a:r>
            <a:r>
              <a:rPr lang="it-IT" sz="1200" dirty="0" smtClean="0"/>
              <a:t>  the  </a:t>
            </a:r>
            <a:r>
              <a:rPr lang="it-IT" sz="1200" dirty="0" err="1" smtClean="0"/>
              <a:t>picture</a:t>
            </a:r>
            <a:r>
              <a:rPr lang="it-IT" sz="1200" dirty="0" smtClean="0"/>
              <a:t>  and  </a:t>
            </a:r>
            <a:r>
              <a:rPr lang="it-IT" sz="1200" dirty="0" err="1" smtClean="0"/>
              <a:t>add</a:t>
            </a:r>
            <a:r>
              <a:rPr lang="it-IT" sz="1200" dirty="0" smtClean="0"/>
              <a:t>  a  twist  to  </a:t>
            </a:r>
            <a:r>
              <a:rPr lang="it-IT" sz="1200" dirty="0" err="1" smtClean="0"/>
              <a:t>theanalysis</a:t>
            </a:r>
            <a:r>
              <a:rPr lang="it-IT" sz="1200" dirty="0" smtClean="0"/>
              <a:t>. </a:t>
            </a:r>
            <a:r>
              <a:rPr lang="it-IT" sz="1200" dirty="0" err="1" smtClean="0"/>
              <a:t>We</a:t>
            </a:r>
            <a:r>
              <a:rPr lang="it-IT" sz="1200" dirty="0" smtClean="0"/>
              <a:t> </a:t>
            </a:r>
            <a:r>
              <a:rPr lang="it-IT" sz="1200" dirty="0" err="1" smtClean="0"/>
              <a:t>address</a:t>
            </a:r>
            <a:r>
              <a:rPr lang="it-IT" sz="1200" dirty="0" smtClean="0"/>
              <a:t> </a:t>
            </a:r>
            <a:r>
              <a:rPr lang="it-IT" sz="1200" dirty="0" err="1" smtClean="0"/>
              <a:t>these</a:t>
            </a:r>
            <a:r>
              <a:rPr lang="it-IT" sz="1200" dirty="0" smtClean="0"/>
              <a:t> </a:t>
            </a:r>
            <a:r>
              <a:rPr lang="it-IT" sz="1200" dirty="0" err="1" smtClean="0"/>
              <a:t>points</a:t>
            </a:r>
            <a:r>
              <a:rPr lang="it-IT" sz="1200" dirty="0" smtClean="0"/>
              <a:t> </a:t>
            </a:r>
            <a:r>
              <a:rPr lang="it-IT" sz="1200" dirty="0" err="1" smtClean="0"/>
              <a:t>below</a:t>
            </a:r>
            <a:r>
              <a:rPr lang="it-IT" sz="1200" dirty="0" smtClean="0"/>
              <a:t> in a </a:t>
            </a:r>
            <a:r>
              <a:rPr lang="it-IT" sz="1200" dirty="0" err="1" smtClean="0"/>
              <a:t>slightly</a:t>
            </a:r>
            <a:r>
              <a:rPr lang="it-IT" sz="1200" dirty="0" smtClean="0"/>
              <a:t> more </a:t>
            </a:r>
            <a:r>
              <a:rPr lang="it-IT" sz="1200" dirty="0" err="1" smtClean="0"/>
              <a:t>rigorous</a:t>
            </a:r>
            <a:r>
              <a:rPr lang="it-IT" sz="1200" dirty="0" smtClean="0"/>
              <a:t> </a:t>
            </a:r>
            <a:r>
              <a:rPr lang="it-IT" sz="1200" dirty="0" err="1" smtClean="0"/>
              <a:t>way.a</a:t>
            </a:r>
            <a:r>
              <a:rPr lang="it-IT" sz="1200" dirty="0" smtClean="0"/>
              <a:t>. </a:t>
            </a:r>
            <a:r>
              <a:rPr lang="it-IT" sz="1200" dirty="0" err="1" smtClean="0"/>
              <a:t>What</a:t>
            </a:r>
            <a:r>
              <a:rPr lang="it-IT" sz="1200" dirty="0" smtClean="0"/>
              <a:t> </a:t>
            </a:r>
            <a:r>
              <a:rPr lang="it-IT" sz="1200" dirty="0" err="1" smtClean="0"/>
              <a:t>happens</a:t>
            </a:r>
            <a:r>
              <a:rPr lang="it-IT" sz="1200" dirty="0" smtClean="0"/>
              <a:t> in the best </a:t>
            </a:r>
            <a:r>
              <a:rPr lang="it-IT" sz="1200" dirty="0" err="1" smtClean="0"/>
              <a:t>theoretical</a:t>
            </a:r>
            <a:r>
              <a:rPr lang="it-IT" sz="1200" dirty="0" smtClean="0"/>
              <a:t> situation (the first best)?In </a:t>
            </a:r>
            <a:r>
              <a:rPr lang="it-IT" sz="1200" dirty="0" err="1" smtClean="0"/>
              <a:t>order</a:t>
            </a:r>
            <a:r>
              <a:rPr lang="it-IT" sz="1200" dirty="0" smtClean="0"/>
              <a:t> to </a:t>
            </a:r>
            <a:r>
              <a:rPr lang="it-IT" sz="1200" dirty="0" err="1" smtClean="0"/>
              <a:t>provide</a:t>
            </a:r>
            <a:r>
              <a:rPr lang="it-IT" sz="1200" dirty="0" smtClean="0"/>
              <a:t> </a:t>
            </a:r>
            <a:r>
              <a:rPr lang="it-IT" sz="1200" dirty="0" err="1" smtClean="0"/>
              <a:t>one</a:t>
            </a:r>
            <a:r>
              <a:rPr lang="it-IT" sz="1200" dirty="0" smtClean="0"/>
              <a:t> </a:t>
            </a:r>
            <a:r>
              <a:rPr lang="it-IT" sz="1200" dirty="0" err="1" smtClean="0"/>
              <a:t>unit</a:t>
            </a:r>
            <a:r>
              <a:rPr lang="it-IT" sz="1200" dirty="0" smtClean="0"/>
              <a:t> of </a:t>
            </a:r>
            <a:r>
              <a:rPr lang="it-IT" sz="1200" dirty="0" err="1" smtClean="0"/>
              <a:t>final</a:t>
            </a:r>
            <a:r>
              <a:rPr lang="it-IT" sz="1200" dirty="0" smtClean="0"/>
              <a:t> </a:t>
            </a:r>
            <a:r>
              <a:rPr lang="it-IT" sz="1200" dirty="0" err="1" smtClean="0"/>
              <a:t>good</a:t>
            </a:r>
            <a:r>
              <a:rPr lang="it-IT" sz="1200" dirty="0" smtClean="0"/>
              <a:t>, downstream </a:t>
            </a:r>
            <a:r>
              <a:rPr lang="it-IT" sz="1200" dirty="0" err="1" smtClean="0"/>
              <a:t>firms</a:t>
            </a:r>
            <a:r>
              <a:rPr lang="it-IT" sz="1200" dirty="0" smtClean="0"/>
              <a:t> </a:t>
            </a:r>
            <a:r>
              <a:rPr lang="it-IT" sz="1200" dirty="0" err="1" smtClean="0"/>
              <a:t>need</a:t>
            </a:r>
            <a:r>
              <a:rPr lang="it-IT" sz="1200" dirty="0" smtClean="0"/>
              <a:t> </a:t>
            </a:r>
            <a:r>
              <a:rPr lang="it-IT" sz="1200" dirty="0" err="1" smtClean="0"/>
              <a:t>one</a:t>
            </a:r>
            <a:r>
              <a:rPr lang="it-IT" sz="1200" dirty="0" smtClean="0"/>
              <a:t> </a:t>
            </a:r>
            <a:r>
              <a:rPr lang="it-IT" sz="1200" dirty="0" err="1" smtClean="0"/>
              <a:t>unit</a:t>
            </a:r>
            <a:r>
              <a:rPr lang="it-IT" sz="1200" dirty="0" smtClean="0"/>
              <a:t> of the </a:t>
            </a:r>
            <a:r>
              <a:rPr lang="it-IT" sz="1200" dirty="0" err="1" smtClean="0"/>
              <a:t>upstreaminput</a:t>
            </a:r>
            <a:r>
              <a:rPr lang="it-IT" sz="1200" dirty="0" smtClean="0"/>
              <a:t>. </a:t>
            </a:r>
            <a:r>
              <a:rPr lang="it-IT" sz="1200" dirty="0" err="1" smtClean="0"/>
              <a:t>This</a:t>
            </a:r>
            <a:r>
              <a:rPr lang="it-IT" sz="1200" dirty="0" smtClean="0"/>
              <a:t> input </a:t>
            </a:r>
            <a:r>
              <a:rPr lang="it-IT" sz="1200" dirty="0" err="1" smtClean="0"/>
              <a:t>is</a:t>
            </a:r>
            <a:r>
              <a:rPr lang="it-IT" sz="1200" dirty="0" smtClean="0"/>
              <a:t> </a:t>
            </a:r>
            <a:r>
              <a:rPr lang="it-IT" sz="1200" dirty="0" err="1" smtClean="0"/>
              <a:t>produced</a:t>
            </a:r>
            <a:r>
              <a:rPr lang="it-IT" sz="1200" dirty="0" smtClean="0"/>
              <a:t> by the </a:t>
            </a:r>
            <a:r>
              <a:rPr lang="it-IT" sz="1200" dirty="0" err="1" smtClean="0"/>
              <a:t>bottleneck</a:t>
            </a:r>
            <a:r>
              <a:rPr lang="it-IT" sz="1200" dirty="0" smtClean="0"/>
              <a:t> </a:t>
            </a:r>
            <a:r>
              <a:rPr lang="it-IT" sz="1200" dirty="0" err="1" smtClean="0"/>
              <a:t>owner</a:t>
            </a:r>
            <a:r>
              <a:rPr lang="it-IT" sz="1200" dirty="0" smtClean="0"/>
              <a:t> </a:t>
            </a:r>
            <a:r>
              <a:rPr lang="it-IT" sz="1200" dirty="0" err="1" smtClean="0"/>
              <a:t>at</a:t>
            </a:r>
            <a:r>
              <a:rPr lang="it-IT" sz="1200" dirty="0" smtClean="0"/>
              <a:t> a </a:t>
            </a:r>
            <a:r>
              <a:rPr lang="it-IT" sz="1200" dirty="0" err="1" smtClean="0"/>
              <a:t>unit</a:t>
            </a:r>
            <a:r>
              <a:rPr lang="it-IT" sz="1200" dirty="0" smtClean="0"/>
              <a:t> </a:t>
            </a:r>
            <a:r>
              <a:rPr lang="it-IT" sz="1200" dirty="0" err="1" smtClean="0"/>
              <a:t>cost</a:t>
            </a:r>
            <a:r>
              <a:rPr lang="it-IT" sz="1200" dirty="0" smtClean="0"/>
              <a:t> c0. The </a:t>
            </a:r>
            <a:r>
              <a:rPr lang="it-IT" sz="1200" dirty="0" err="1" smtClean="0"/>
              <a:t>bottleneck</a:t>
            </a:r>
            <a:r>
              <a:rPr lang="it-IT" sz="1200" dirty="0" smtClean="0"/>
              <a:t> </a:t>
            </a:r>
            <a:r>
              <a:rPr lang="it-IT" sz="1200" dirty="0" err="1" smtClean="0"/>
              <a:t>owneralso</a:t>
            </a:r>
            <a:r>
              <a:rPr lang="it-IT" sz="1200" dirty="0" smtClean="0"/>
              <a:t> </a:t>
            </a:r>
            <a:r>
              <a:rPr lang="it-IT" sz="1200" dirty="0" err="1" smtClean="0"/>
              <a:t>incurs</a:t>
            </a:r>
            <a:r>
              <a:rPr lang="it-IT" sz="1200" dirty="0" smtClean="0"/>
              <a:t> a </a:t>
            </a:r>
            <a:r>
              <a:rPr lang="it-IT" sz="1200" dirty="0" err="1" smtClean="0"/>
              <a:t>fixed</a:t>
            </a:r>
            <a:r>
              <a:rPr lang="it-IT" sz="1200" dirty="0" smtClean="0"/>
              <a:t> </a:t>
            </a:r>
            <a:r>
              <a:rPr lang="it-IT" sz="1200" dirty="0" err="1" smtClean="0"/>
              <a:t>cost</a:t>
            </a:r>
            <a:r>
              <a:rPr lang="it-IT" sz="1200" dirty="0" smtClean="0"/>
              <a:t> </a:t>
            </a:r>
            <a:r>
              <a:rPr lang="it-IT" sz="1200" dirty="0" err="1" smtClean="0"/>
              <a:t>F</a:t>
            </a:r>
            <a:r>
              <a:rPr lang="it-IT" sz="1200" dirty="0" smtClean="0"/>
              <a:t>. </a:t>
            </a:r>
            <a:r>
              <a:rPr lang="it-IT" sz="1200" dirty="0" err="1" smtClean="0"/>
              <a:t>This</a:t>
            </a:r>
            <a:r>
              <a:rPr lang="it-IT" sz="1200" dirty="0" smtClean="0"/>
              <a:t> </a:t>
            </a:r>
            <a:r>
              <a:rPr lang="it-IT" sz="1200" dirty="0" err="1" smtClean="0"/>
              <a:t>F</a:t>
            </a:r>
            <a:r>
              <a:rPr lang="it-IT" sz="1200" dirty="0" smtClean="0"/>
              <a:t>  can  be  </a:t>
            </a:r>
            <a:r>
              <a:rPr lang="it-IT" sz="1200" dirty="0" err="1" smtClean="0"/>
              <a:t>interpreted</a:t>
            </a:r>
            <a:r>
              <a:rPr lang="it-IT" sz="1200" dirty="0" smtClean="0"/>
              <a:t>  </a:t>
            </a:r>
            <a:r>
              <a:rPr lang="it-IT" sz="1200" dirty="0" err="1" smtClean="0"/>
              <a:t>as</a:t>
            </a:r>
            <a:r>
              <a:rPr lang="it-IT" sz="1200" dirty="0" smtClean="0"/>
              <a:t>  the  set  up  </a:t>
            </a:r>
            <a:r>
              <a:rPr lang="it-IT" sz="1200" dirty="0" err="1" smtClean="0"/>
              <a:t>cost</a:t>
            </a:r>
            <a:r>
              <a:rPr lang="it-IT" sz="1200" dirty="0" smtClean="0"/>
              <a:t>  of  the  network,  </a:t>
            </a:r>
            <a:r>
              <a:rPr lang="it-IT" sz="1200" dirty="0" err="1" smtClean="0"/>
              <a:t>orsome</a:t>
            </a:r>
            <a:r>
              <a:rPr lang="it-IT" sz="1200" dirty="0" smtClean="0"/>
              <a:t>  </a:t>
            </a:r>
            <a:r>
              <a:rPr lang="it-IT" sz="1200" dirty="0" err="1" smtClean="0"/>
              <a:t>other</a:t>
            </a:r>
            <a:r>
              <a:rPr lang="it-IT" sz="1200" dirty="0" smtClean="0"/>
              <a:t>  </a:t>
            </a:r>
            <a:r>
              <a:rPr lang="it-IT" sz="1200" dirty="0" err="1" smtClean="0"/>
              <a:t>costs</a:t>
            </a:r>
            <a:r>
              <a:rPr lang="it-IT" sz="1200" dirty="0" smtClean="0"/>
              <a:t>  </a:t>
            </a:r>
            <a:r>
              <a:rPr lang="it-IT" sz="1200" dirty="0" err="1" smtClean="0"/>
              <a:t>deriving</a:t>
            </a:r>
            <a:r>
              <a:rPr lang="it-IT" sz="1200" dirty="0" smtClean="0"/>
              <a:t>  from  social  </a:t>
            </a:r>
            <a:r>
              <a:rPr lang="it-IT" sz="1200" dirty="0" err="1" smtClean="0"/>
              <a:t>obligations</a:t>
            </a:r>
            <a:r>
              <a:rPr lang="it-IT" sz="1200" dirty="0" smtClean="0"/>
              <a:t>  </a:t>
            </a:r>
            <a:r>
              <a:rPr lang="it-IT" sz="1200" dirty="0" err="1" smtClean="0"/>
              <a:t>that</a:t>
            </a:r>
            <a:r>
              <a:rPr lang="it-IT" sz="1200" dirty="0" smtClean="0"/>
              <a:t>  cause  </a:t>
            </a:r>
            <a:r>
              <a:rPr lang="it-IT" sz="1200" dirty="0" err="1" smtClean="0"/>
              <a:t>losses</a:t>
            </a:r>
            <a:r>
              <a:rPr lang="it-IT" sz="1200" dirty="0" smtClean="0"/>
              <a:t>  to  the  </a:t>
            </a:r>
            <a:r>
              <a:rPr lang="it-IT" sz="1200" dirty="0" err="1" smtClean="0"/>
              <a:t>bottleneckprovider</a:t>
            </a:r>
            <a:r>
              <a:rPr lang="it-IT" sz="1200" dirty="0" smtClean="0"/>
              <a:t>. . The </a:t>
            </a:r>
            <a:r>
              <a:rPr lang="it-IT" sz="1200" dirty="0" err="1" smtClean="0"/>
              <a:t>users</a:t>
            </a:r>
            <a:r>
              <a:rPr lang="it-IT" sz="1200" dirty="0" smtClean="0"/>
              <a:t> are </a:t>
            </a:r>
            <a:r>
              <a:rPr lang="it-IT" sz="1200" dirty="0" err="1" smtClean="0"/>
              <a:t>charged</a:t>
            </a:r>
            <a:r>
              <a:rPr lang="it-IT" sz="1200" dirty="0" smtClean="0"/>
              <a:t> a </a:t>
            </a:r>
            <a:r>
              <a:rPr lang="it-IT" sz="1200" dirty="0" err="1" smtClean="0"/>
              <a:t>unit</a:t>
            </a:r>
            <a:r>
              <a:rPr lang="it-IT" sz="1200" dirty="0" smtClean="0"/>
              <a:t> </a:t>
            </a:r>
            <a:r>
              <a:rPr lang="it-IT" sz="1200" dirty="0" err="1" smtClean="0"/>
              <a:t>access</a:t>
            </a:r>
            <a:r>
              <a:rPr lang="it-IT" sz="1200" dirty="0" smtClean="0"/>
              <a:t> </a:t>
            </a:r>
            <a:r>
              <a:rPr lang="it-IT" sz="1200" dirty="0" err="1" smtClean="0"/>
              <a:t>charge</a:t>
            </a:r>
            <a:r>
              <a:rPr lang="it-IT" sz="1200" dirty="0" smtClean="0"/>
              <a:t> </a:t>
            </a:r>
            <a:r>
              <a:rPr lang="it-IT" sz="1200" dirty="0" err="1" smtClean="0"/>
              <a:t>denoted</a:t>
            </a:r>
            <a:r>
              <a:rPr lang="it-IT" sz="1200" dirty="0" smtClean="0"/>
              <a:t> by a..</a:t>
            </a:r>
            <a:r>
              <a:rPr lang="it-IT" sz="1200" dirty="0" err="1" smtClean="0"/>
              <a:t>If</a:t>
            </a:r>
            <a:r>
              <a:rPr lang="it-IT" sz="1200" dirty="0" smtClean="0"/>
              <a:t>  </a:t>
            </a:r>
            <a:r>
              <a:rPr lang="it-IT" sz="1200" dirty="0" err="1" smtClean="0"/>
              <a:t>all</a:t>
            </a:r>
            <a:r>
              <a:rPr lang="it-IT" sz="1200" dirty="0" smtClean="0"/>
              <a:t>  </a:t>
            </a:r>
            <a:r>
              <a:rPr lang="it-IT" sz="1200" dirty="0" err="1" smtClean="0"/>
              <a:t>firms</a:t>
            </a:r>
            <a:r>
              <a:rPr lang="it-IT" sz="1200" dirty="0" smtClean="0"/>
              <a:t>  in  the  competitive  </a:t>
            </a:r>
            <a:r>
              <a:rPr lang="it-IT" sz="1200" dirty="0" err="1" smtClean="0"/>
              <a:t>sector</a:t>
            </a:r>
            <a:r>
              <a:rPr lang="it-IT" sz="1200" dirty="0" smtClean="0"/>
              <a:t>  are  </a:t>
            </a:r>
            <a:r>
              <a:rPr lang="it-IT" sz="1200" dirty="0" err="1" smtClean="0"/>
              <a:t>similar</a:t>
            </a:r>
            <a:r>
              <a:rPr lang="it-IT" sz="1200" dirty="0" smtClean="0"/>
              <a:t>  (in  </a:t>
            </a:r>
            <a:r>
              <a:rPr lang="it-IT" sz="1200" dirty="0" err="1" smtClean="0"/>
              <a:t>terms</a:t>
            </a:r>
            <a:r>
              <a:rPr lang="it-IT" sz="1200" dirty="0" smtClean="0"/>
              <a:t>  of  </a:t>
            </a:r>
            <a:r>
              <a:rPr lang="it-IT" sz="1200" dirty="0" err="1" smtClean="0"/>
              <a:t>technology</a:t>
            </a:r>
            <a:r>
              <a:rPr lang="it-IT" sz="1200" dirty="0" smtClean="0"/>
              <a:t>  and  </a:t>
            </a:r>
            <a:r>
              <a:rPr lang="it-IT" sz="1200" dirty="0" err="1" smtClean="0"/>
              <a:t>thus</a:t>
            </a:r>
            <a:r>
              <a:rPr lang="it-IT" sz="1200" dirty="0" smtClean="0"/>
              <a:t>  </a:t>
            </a:r>
            <a:r>
              <a:rPr lang="it-IT" sz="1200" dirty="0" err="1" smtClean="0"/>
              <a:t>ofcosts</a:t>
            </a:r>
            <a:r>
              <a:rPr lang="it-IT" sz="1200" dirty="0" smtClean="0"/>
              <a:t>)  and  </a:t>
            </a:r>
            <a:r>
              <a:rPr lang="it-IT" sz="1200" dirty="0" err="1" smtClean="0"/>
              <a:t>their</a:t>
            </a:r>
            <a:r>
              <a:rPr lang="it-IT" sz="1200" dirty="0" smtClean="0"/>
              <a:t>  </a:t>
            </a:r>
            <a:r>
              <a:rPr lang="it-IT" sz="1200" dirty="0" err="1" smtClean="0"/>
              <a:t>products</a:t>
            </a:r>
            <a:r>
              <a:rPr lang="it-IT" sz="1200" dirty="0" smtClean="0"/>
              <a:t>  are  </a:t>
            </a:r>
            <a:r>
              <a:rPr lang="it-IT" sz="1200" dirty="0" err="1" smtClean="0"/>
              <a:t>identical</a:t>
            </a:r>
            <a:r>
              <a:rPr lang="it-IT" sz="1200" dirty="0" smtClean="0"/>
              <a:t>,  </a:t>
            </a:r>
            <a:r>
              <a:rPr lang="it-IT" sz="1200" dirty="0" err="1" smtClean="0"/>
              <a:t>firms</a:t>
            </a:r>
            <a:r>
              <a:rPr lang="it-IT" sz="1200" dirty="0" smtClean="0"/>
              <a:t>  undercut  </a:t>
            </a:r>
            <a:r>
              <a:rPr lang="it-IT" sz="1200" dirty="0" err="1" smtClean="0"/>
              <a:t>each</a:t>
            </a:r>
            <a:r>
              <a:rPr lang="it-IT" sz="1200" dirty="0" smtClean="0"/>
              <a:t>  </a:t>
            </a:r>
            <a:r>
              <a:rPr lang="it-IT" sz="1200" dirty="0" err="1" smtClean="0"/>
              <a:t>other</a:t>
            </a:r>
            <a:r>
              <a:rPr lang="it-IT" sz="1200" dirty="0" smtClean="0"/>
              <a:t>  </a:t>
            </a:r>
            <a:r>
              <a:rPr lang="it-IT" sz="1200" dirty="0" err="1" smtClean="0"/>
              <a:t>until</a:t>
            </a:r>
            <a:r>
              <a:rPr lang="it-IT" sz="1200" dirty="0" smtClean="0"/>
              <a:t>  </a:t>
            </a:r>
            <a:r>
              <a:rPr lang="it-IT" sz="1200" dirty="0" err="1" smtClean="0"/>
              <a:t>price</a:t>
            </a:r>
            <a:r>
              <a:rPr lang="it-IT" sz="1200" dirty="0" smtClean="0"/>
              <a:t>  </a:t>
            </a:r>
            <a:r>
              <a:rPr lang="it-IT" sz="1200" dirty="0" err="1" smtClean="0"/>
              <a:t>competitiondrives</a:t>
            </a:r>
            <a:r>
              <a:rPr lang="it-IT" sz="1200" dirty="0" smtClean="0"/>
              <a:t> to zero </a:t>
            </a:r>
            <a:r>
              <a:rPr lang="it-IT" sz="1200" dirty="0" err="1" smtClean="0"/>
              <a:t>all</a:t>
            </a:r>
            <a:r>
              <a:rPr lang="it-IT" sz="1200" dirty="0" smtClean="0"/>
              <a:t> extra </a:t>
            </a:r>
            <a:r>
              <a:rPr lang="it-IT" sz="1200" dirty="0" err="1" smtClean="0"/>
              <a:t>profits</a:t>
            </a:r>
            <a:r>
              <a:rPr lang="it-IT" sz="1200" dirty="0" smtClean="0"/>
              <a:t> in the </a:t>
            </a:r>
            <a:r>
              <a:rPr lang="it-IT" sz="1200" dirty="0" err="1" smtClean="0"/>
              <a:t>final</a:t>
            </a:r>
            <a:r>
              <a:rPr lang="it-IT" sz="1200" dirty="0" smtClean="0"/>
              <a:t> market. The </a:t>
            </a:r>
            <a:r>
              <a:rPr lang="it-IT" sz="1200" dirty="0" err="1" smtClean="0"/>
              <a:t>price</a:t>
            </a:r>
            <a:r>
              <a:rPr lang="it-IT" sz="1200" dirty="0" smtClean="0"/>
              <a:t> </a:t>
            </a:r>
            <a:r>
              <a:rPr lang="it-IT" sz="1200" dirty="0" err="1" smtClean="0"/>
              <a:t>charged</a:t>
            </a:r>
            <a:r>
              <a:rPr lang="it-IT" sz="1200" dirty="0" smtClean="0"/>
              <a:t> to </a:t>
            </a:r>
            <a:r>
              <a:rPr lang="it-IT" sz="1200" dirty="0" err="1" smtClean="0"/>
              <a:t>final</a:t>
            </a:r>
            <a:r>
              <a:rPr lang="it-IT" sz="1200" dirty="0" smtClean="0"/>
              <a:t> </a:t>
            </a:r>
            <a:r>
              <a:rPr lang="it-IT" sz="1200" dirty="0" err="1" smtClean="0"/>
              <a:t>users</a:t>
            </a:r>
            <a:r>
              <a:rPr lang="it-IT" sz="1200" dirty="0" smtClean="0"/>
              <a:t> </a:t>
            </a:r>
            <a:r>
              <a:rPr lang="it-IT" sz="1200" dirty="0" err="1" smtClean="0"/>
              <a:t>ends</a:t>
            </a:r>
            <a:r>
              <a:rPr lang="it-IT" sz="1200" dirty="0" smtClean="0"/>
              <a:t> </a:t>
            </a:r>
            <a:r>
              <a:rPr lang="it-IT" sz="1200" dirty="0" err="1" smtClean="0"/>
              <a:t>upequal</a:t>
            </a:r>
            <a:r>
              <a:rPr lang="it-IT" sz="1200" dirty="0" smtClean="0"/>
              <a:t> to the </a:t>
            </a:r>
            <a:r>
              <a:rPr lang="it-IT" sz="1200" dirty="0" err="1" smtClean="0"/>
              <a:t>marginal</a:t>
            </a:r>
            <a:r>
              <a:rPr lang="it-IT" sz="1200" dirty="0" smtClean="0"/>
              <a:t> </a:t>
            </a:r>
            <a:r>
              <a:rPr lang="it-IT" sz="1200" dirty="0" err="1" smtClean="0"/>
              <a:t>cost</a:t>
            </a:r>
            <a:r>
              <a:rPr lang="it-IT" sz="1200" dirty="0" smtClean="0"/>
              <a:t> of </a:t>
            </a:r>
            <a:r>
              <a:rPr lang="it-IT" sz="1200" dirty="0" err="1" smtClean="0"/>
              <a:t>each</a:t>
            </a:r>
            <a:r>
              <a:rPr lang="it-IT" sz="1200" dirty="0" smtClean="0"/>
              <a:t> </a:t>
            </a:r>
            <a:r>
              <a:rPr lang="it-IT" sz="1200" dirty="0" err="1" smtClean="0"/>
              <a:t>firm</a:t>
            </a:r>
            <a:r>
              <a:rPr lang="it-IT" sz="1200" dirty="0" smtClean="0"/>
              <a:t>. </a:t>
            </a:r>
            <a:r>
              <a:rPr lang="it-IT" sz="1200" dirty="0" err="1" smtClean="0"/>
              <a:t>This</a:t>
            </a:r>
            <a:r>
              <a:rPr lang="it-IT" sz="1200" dirty="0" smtClean="0"/>
              <a:t> </a:t>
            </a:r>
            <a:r>
              <a:rPr lang="it-IT" sz="1200" dirty="0" err="1" smtClean="0"/>
              <a:t>amounts</a:t>
            </a:r>
            <a:r>
              <a:rPr lang="it-IT" sz="1200" dirty="0" smtClean="0"/>
              <a:t> to the sum of the </a:t>
            </a:r>
            <a:r>
              <a:rPr lang="it-IT" sz="1200" dirty="0" err="1" smtClean="0"/>
              <a:t>access</a:t>
            </a:r>
            <a:r>
              <a:rPr lang="it-IT" sz="1200" dirty="0" smtClean="0"/>
              <a:t> </a:t>
            </a:r>
            <a:r>
              <a:rPr lang="it-IT" sz="1200" dirty="0" err="1" smtClean="0"/>
              <a:t>charge</a:t>
            </a:r>
            <a:r>
              <a:rPr lang="it-IT" sz="1200" dirty="0" smtClean="0"/>
              <a:t> </a:t>
            </a:r>
            <a:r>
              <a:rPr lang="it-IT" sz="1200" dirty="0" err="1" smtClean="0"/>
              <a:t>andany</a:t>
            </a:r>
            <a:r>
              <a:rPr lang="it-IT" sz="1200" dirty="0" smtClean="0"/>
              <a:t> </a:t>
            </a:r>
            <a:r>
              <a:rPr lang="it-IT" sz="1200" dirty="0" err="1" smtClean="0"/>
              <a:t>other</a:t>
            </a:r>
            <a:r>
              <a:rPr lang="it-IT" sz="1200" dirty="0" smtClean="0"/>
              <a:t> </a:t>
            </a:r>
            <a:r>
              <a:rPr lang="it-IT" sz="1200" dirty="0" err="1" smtClean="0"/>
              <a:t>cost</a:t>
            </a:r>
            <a:r>
              <a:rPr lang="it-IT" sz="1200" dirty="0" smtClean="0"/>
              <a:t> </a:t>
            </a:r>
            <a:r>
              <a:rPr lang="it-IT" sz="1200" dirty="0" err="1" smtClean="0"/>
              <a:t>incurred</a:t>
            </a:r>
            <a:r>
              <a:rPr lang="it-IT" sz="1200" dirty="0" smtClean="0"/>
              <a:t> in </a:t>
            </a:r>
            <a:r>
              <a:rPr lang="it-IT" sz="1200" dirty="0" err="1" smtClean="0"/>
              <a:t>order</a:t>
            </a:r>
            <a:r>
              <a:rPr lang="it-IT" sz="1200" dirty="0" smtClean="0"/>
              <a:t> to </a:t>
            </a:r>
            <a:r>
              <a:rPr lang="it-IT" sz="1200" dirty="0" err="1" smtClean="0"/>
              <a:t>transform</a:t>
            </a:r>
            <a:r>
              <a:rPr lang="it-IT" sz="1200" dirty="0" smtClean="0"/>
              <a:t> the intermediate </a:t>
            </a:r>
            <a:r>
              <a:rPr lang="it-IT" sz="1200" dirty="0" err="1" smtClean="0"/>
              <a:t>good</a:t>
            </a:r>
            <a:r>
              <a:rPr lang="it-IT" sz="1200" dirty="0" smtClean="0"/>
              <a:t>. </a:t>
            </a:r>
            <a:r>
              <a:rPr lang="it-IT" sz="1200" dirty="0" err="1" smtClean="0"/>
              <a:t>If</a:t>
            </a:r>
            <a:r>
              <a:rPr lang="it-IT" sz="1200" dirty="0" smtClean="0"/>
              <a:t> </a:t>
            </a:r>
            <a:r>
              <a:rPr lang="it-IT" sz="1200" dirty="0" err="1" smtClean="0"/>
              <a:t>we</a:t>
            </a:r>
            <a:r>
              <a:rPr lang="it-IT" sz="1200" dirty="0" smtClean="0"/>
              <a:t> </a:t>
            </a:r>
            <a:r>
              <a:rPr lang="it-IT" sz="1200" dirty="0" err="1" smtClean="0"/>
              <a:t>denote</a:t>
            </a:r>
            <a:r>
              <a:rPr lang="it-IT" sz="1200" dirty="0" smtClean="0"/>
              <a:t> by c </a:t>
            </a:r>
            <a:r>
              <a:rPr lang="it-IT" sz="1200" dirty="0" err="1" smtClean="0"/>
              <a:t>all</a:t>
            </a:r>
            <a:r>
              <a:rPr lang="it-IT" sz="1200" dirty="0" smtClean="0"/>
              <a:t> </a:t>
            </a:r>
            <a:r>
              <a:rPr lang="it-IT" sz="1200" dirty="0" err="1" smtClean="0"/>
              <a:t>theother</a:t>
            </a:r>
            <a:r>
              <a:rPr lang="it-IT" sz="1200" dirty="0" smtClean="0"/>
              <a:t>  </a:t>
            </a:r>
            <a:r>
              <a:rPr lang="it-IT" sz="1200" dirty="0" err="1" smtClean="0"/>
              <a:t>unit</a:t>
            </a:r>
            <a:r>
              <a:rPr lang="it-IT" sz="1200" dirty="0" smtClean="0"/>
              <a:t>  </a:t>
            </a:r>
            <a:r>
              <a:rPr lang="it-IT" sz="1200" dirty="0" err="1" smtClean="0"/>
              <a:t>costs</a:t>
            </a:r>
            <a:r>
              <a:rPr lang="it-IT" sz="1200" dirty="0" smtClean="0"/>
              <a:t>  (</a:t>
            </a:r>
            <a:r>
              <a:rPr lang="it-IT" sz="1200" dirty="0" err="1" smtClean="0"/>
              <a:t>besides</a:t>
            </a:r>
            <a:r>
              <a:rPr lang="it-IT" sz="1200" dirty="0" smtClean="0"/>
              <a:t>  the  </a:t>
            </a:r>
            <a:r>
              <a:rPr lang="it-IT" sz="1200" dirty="0" err="1" smtClean="0"/>
              <a:t>unit</a:t>
            </a:r>
            <a:r>
              <a:rPr lang="it-IT" sz="1200" dirty="0" smtClean="0"/>
              <a:t>  </a:t>
            </a:r>
            <a:r>
              <a:rPr lang="it-IT" sz="1200" dirty="0" err="1" smtClean="0"/>
              <a:t>access</a:t>
            </a:r>
            <a:r>
              <a:rPr lang="it-IT" sz="1200" dirty="0" smtClean="0"/>
              <a:t>  </a:t>
            </a:r>
            <a:r>
              <a:rPr lang="it-IT" sz="1200" dirty="0" err="1" smtClean="0"/>
              <a:t>charge</a:t>
            </a:r>
            <a:r>
              <a:rPr lang="it-IT" sz="1200" dirty="0" smtClean="0"/>
              <a:t>),  the  </a:t>
            </a:r>
            <a:r>
              <a:rPr lang="it-IT" sz="1200" dirty="0" err="1" smtClean="0"/>
              <a:t>final</a:t>
            </a:r>
            <a:r>
              <a:rPr lang="it-IT" sz="1200" dirty="0" smtClean="0"/>
              <a:t>  </a:t>
            </a:r>
            <a:r>
              <a:rPr lang="it-IT" sz="1200" dirty="0" err="1" smtClean="0"/>
              <a:t>price</a:t>
            </a:r>
            <a:r>
              <a:rPr lang="it-IT" sz="1200" dirty="0" smtClean="0"/>
              <a:t>  </a:t>
            </a:r>
            <a:r>
              <a:rPr lang="it-IT" sz="1200" dirty="0" err="1" smtClean="0"/>
              <a:t>would</a:t>
            </a:r>
            <a:r>
              <a:rPr lang="it-IT" sz="1200" dirty="0" smtClean="0"/>
              <a:t>  be </a:t>
            </a:r>
            <a:r>
              <a:rPr lang="it-IT" sz="1200" dirty="0" err="1" smtClean="0"/>
              <a:t>p</a:t>
            </a:r>
            <a:r>
              <a:rPr lang="it-IT" sz="1200" dirty="0" smtClean="0"/>
              <a:t>  = a  + c.  </a:t>
            </a:r>
            <a:r>
              <a:rPr lang="it-IT" sz="1200" dirty="0" err="1" smtClean="0"/>
              <a:t>Thelower</a:t>
            </a:r>
            <a:r>
              <a:rPr lang="it-IT" sz="1200" dirty="0" smtClean="0"/>
              <a:t>  the  </a:t>
            </a:r>
            <a:r>
              <a:rPr lang="it-IT" sz="1200" dirty="0" err="1" smtClean="0"/>
              <a:t>access</a:t>
            </a:r>
            <a:r>
              <a:rPr lang="it-IT" sz="1200" dirty="0" smtClean="0"/>
              <a:t>  </a:t>
            </a:r>
            <a:r>
              <a:rPr lang="it-IT" sz="1200" dirty="0" err="1" smtClean="0"/>
              <a:t>charge</a:t>
            </a:r>
            <a:r>
              <a:rPr lang="it-IT" sz="1200" dirty="0" smtClean="0"/>
              <a:t>,  the  </a:t>
            </a:r>
            <a:r>
              <a:rPr lang="it-IT" sz="1200" dirty="0" err="1" smtClean="0"/>
              <a:t>lower</a:t>
            </a:r>
            <a:r>
              <a:rPr lang="it-IT" sz="1200" dirty="0" smtClean="0"/>
              <a:t>  the  </a:t>
            </a:r>
            <a:r>
              <a:rPr lang="it-IT" sz="1200" dirty="0" err="1" smtClean="0"/>
              <a:t>final</a:t>
            </a:r>
            <a:r>
              <a:rPr lang="it-IT" sz="1200" dirty="0" smtClean="0"/>
              <a:t>  </a:t>
            </a:r>
            <a:r>
              <a:rPr lang="it-IT" sz="1200" dirty="0" err="1" smtClean="0"/>
              <a:t>prices</a:t>
            </a:r>
            <a:r>
              <a:rPr lang="it-IT" sz="1200" dirty="0" smtClean="0"/>
              <a:t>  and  the  </a:t>
            </a:r>
            <a:r>
              <a:rPr lang="it-IT" sz="1200" dirty="0" err="1" smtClean="0"/>
              <a:t>higher</a:t>
            </a:r>
            <a:r>
              <a:rPr lang="it-IT" sz="1200" dirty="0" smtClean="0"/>
              <a:t>  the  </a:t>
            </a:r>
            <a:r>
              <a:rPr lang="it-IT" sz="1200" dirty="0" err="1" smtClean="0"/>
              <a:t>total</a:t>
            </a:r>
            <a:r>
              <a:rPr lang="it-IT" sz="1200" dirty="0" smtClean="0"/>
              <a:t>  </a:t>
            </a:r>
            <a:r>
              <a:rPr lang="it-IT" sz="1200" dirty="0" err="1" smtClean="0"/>
              <a:t>quantityconsumed</a:t>
            </a:r>
            <a:r>
              <a:rPr lang="it-IT" sz="1200" dirty="0" smtClean="0"/>
              <a:t> by the end-</a:t>
            </a:r>
            <a:r>
              <a:rPr lang="it-IT" sz="1200" dirty="0" err="1" smtClean="0"/>
              <a:t>users.Without</a:t>
            </a:r>
            <a:r>
              <a:rPr lang="it-IT" sz="1200" dirty="0" smtClean="0"/>
              <a:t>  </a:t>
            </a:r>
            <a:r>
              <a:rPr lang="it-IT" sz="1200" dirty="0" err="1" smtClean="0"/>
              <a:t>any</a:t>
            </a:r>
            <a:r>
              <a:rPr lang="it-IT" sz="1200" dirty="0" smtClean="0"/>
              <a:t>  </a:t>
            </a:r>
            <a:r>
              <a:rPr lang="it-IT" sz="1200" dirty="0" err="1" smtClean="0"/>
              <a:t>other</a:t>
            </a:r>
            <a:r>
              <a:rPr lang="it-IT" sz="1200" dirty="0" smtClean="0"/>
              <a:t>  source  of  </a:t>
            </a:r>
            <a:r>
              <a:rPr lang="it-IT" sz="1200" dirty="0" err="1" smtClean="0"/>
              <a:t>distortion</a:t>
            </a:r>
            <a:r>
              <a:rPr lang="it-IT" sz="1200" dirty="0" smtClean="0"/>
              <a:t>  in  the  </a:t>
            </a:r>
            <a:r>
              <a:rPr lang="it-IT" sz="1200" dirty="0" err="1" smtClean="0"/>
              <a:t>functioning</a:t>
            </a:r>
            <a:r>
              <a:rPr lang="it-IT" sz="1200" dirty="0" smtClean="0"/>
              <a:t>  of  the  market,  the  best  </a:t>
            </a:r>
            <a:r>
              <a:rPr lang="it-IT" sz="1200" dirty="0" err="1" smtClean="0"/>
              <a:t>thatcould</a:t>
            </a:r>
            <a:r>
              <a:rPr lang="it-IT" sz="1200" dirty="0" smtClean="0"/>
              <a:t> be </a:t>
            </a:r>
            <a:r>
              <a:rPr lang="it-IT" sz="1200" dirty="0" err="1" smtClean="0"/>
              <a:t>done</a:t>
            </a:r>
            <a:r>
              <a:rPr lang="it-IT" sz="1200" dirty="0" smtClean="0"/>
              <a:t> </a:t>
            </a:r>
            <a:r>
              <a:rPr lang="it-IT" sz="1200" dirty="0" err="1" smtClean="0"/>
              <a:t>is</a:t>
            </a:r>
            <a:r>
              <a:rPr lang="it-IT" sz="1200" dirty="0" smtClean="0"/>
              <a:t> to </a:t>
            </a:r>
            <a:r>
              <a:rPr lang="it-IT" sz="1200" dirty="0" err="1" smtClean="0"/>
              <a:t>follow</a:t>
            </a:r>
            <a:r>
              <a:rPr lang="it-IT" sz="1200" dirty="0" smtClean="0"/>
              <a:t> a </a:t>
            </a:r>
            <a:r>
              <a:rPr lang="it-IT" sz="1200" dirty="0" err="1" smtClean="0"/>
              <a:t>marginal</a:t>
            </a:r>
            <a:r>
              <a:rPr lang="it-IT" sz="1200" dirty="0" smtClean="0"/>
              <a:t> </a:t>
            </a:r>
            <a:r>
              <a:rPr lang="it-IT" sz="1200" dirty="0" err="1" smtClean="0"/>
              <a:t>rule</a:t>
            </a:r>
            <a:r>
              <a:rPr lang="it-IT" sz="1200" dirty="0" smtClean="0"/>
              <a:t>: the </a:t>
            </a:r>
            <a:r>
              <a:rPr lang="it-IT" sz="1200" dirty="0" err="1" smtClean="0"/>
              <a:t>price</a:t>
            </a:r>
            <a:r>
              <a:rPr lang="it-IT" sz="1200" dirty="0" smtClean="0"/>
              <a:t> to the </a:t>
            </a:r>
            <a:r>
              <a:rPr lang="it-IT" sz="1200" dirty="0" err="1" smtClean="0"/>
              <a:t>final</a:t>
            </a:r>
            <a:r>
              <a:rPr lang="it-IT" sz="1200" dirty="0" smtClean="0"/>
              <a:t> </a:t>
            </a:r>
            <a:r>
              <a:rPr lang="it-IT" sz="1200" dirty="0" err="1" smtClean="0"/>
              <a:t>user</a:t>
            </a:r>
            <a:r>
              <a:rPr lang="it-IT" sz="1200" dirty="0" smtClean="0"/>
              <a:t> </a:t>
            </a:r>
            <a:r>
              <a:rPr lang="it-IT" sz="1200" dirty="0" err="1" smtClean="0"/>
              <a:t>should</a:t>
            </a:r>
            <a:r>
              <a:rPr lang="it-IT" sz="1200" dirty="0" smtClean="0"/>
              <a:t> be set </a:t>
            </a:r>
            <a:r>
              <a:rPr lang="it-IT" sz="1200" dirty="0" err="1" smtClean="0"/>
              <a:t>equal</a:t>
            </a:r>
            <a:r>
              <a:rPr lang="it-IT" sz="1200" dirty="0" smtClean="0"/>
              <a:t> </a:t>
            </a:r>
            <a:r>
              <a:rPr lang="it-IT" sz="1200" dirty="0" err="1" smtClean="0"/>
              <a:t>tothe</a:t>
            </a:r>
            <a:r>
              <a:rPr lang="it-IT" sz="1200" dirty="0" smtClean="0"/>
              <a:t> </a:t>
            </a:r>
            <a:r>
              <a:rPr lang="it-IT" sz="1200" dirty="0" err="1" smtClean="0"/>
              <a:t>marginal</a:t>
            </a:r>
            <a:r>
              <a:rPr lang="it-IT" sz="1200" dirty="0" smtClean="0"/>
              <a:t> </a:t>
            </a:r>
            <a:r>
              <a:rPr lang="it-IT" sz="1200" dirty="0" err="1" smtClean="0"/>
              <a:t>cost</a:t>
            </a:r>
            <a:r>
              <a:rPr lang="it-IT" sz="1200" dirty="0" smtClean="0"/>
              <a:t> of production. The </a:t>
            </a:r>
            <a:r>
              <a:rPr lang="it-IT" sz="1200" dirty="0" err="1" smtClean="0"/>
              <a:t>resulting</a:t>
            </a:r>
            <a:r>
              <a:rPr lang="it-IT" sz="1200" dirty="0" smtClean="0"/>
              <a:t> </a:t>
            </a:r>
            <a:r>
              <a:rPr lang="it-IT" sz="1200" dirty="0" err="1" smtClean="0"/>
              <a:t>allocation</a:t>
            </a:r>
            <a:r>
              <a:rPr lang="it-IT" sz="1200" dirty="0" smtClean="0"/>
              <a:t> </a:t>
            </a:r>
            <a:r>
              <a:rPr lang="it-IT" sz="1200" dirty="0" err="1" smtClean="0"/>
              <a:t>is</a:t>
            </a:r>
            <a:r>
              <a:rPr lang="it-IT" sz="1200" dirty="0" smtClean="0"/>
              <a:t> </a:t>
            </a:r>
            <a:r>
              <a:rPr lang="it-IT" sz="1200" dirty="0" err="1" smtClean="0"/>
              <a:t>said</a:t>
            </a:r>
            <a:r>
              <a:rPr lang="it-IT" sz="1200" dirty="0" smtClean="0"/>
              <a:t> to </a:t>
            </a:r>
            <a:r>
              <a:rPr lang="it-IT" sz="1200" dirty="0" err="1" smtClean="0"/>
              <a:t>achieve</a:t>
            </a:r>
            <a:r>
              <a:rPr lang="it-IT" sz="1200" dirty="0" smtClean="0"/>
              <a:t> </a:t>
            </a:r>
            <a:r>
              <a:rPr lang="it-IT" sz="1200" dirty="0" err="1" smtClean="0"/>
              <a:t>what</a:t>
            </a:r>
            <a:r>
              <a:rPr lang="it-IT" sz="1200" dirty="0" smtClean="0"/>
              <a:t> </a:t>
            </a:r>
            <a:r>
              <a:rPr lang="it-IT" sz="1200" dirty="0" err="1" smtClean="0"/>
              <a:t>is</a:t>
            </a:r>
            <a:r>
              <a:rPr lang="it-IT" sz="1200" dirty="0" smtClean="0"/>
              <a:t> </a:t>
            </a:r>
            <a:r>
              <a:rPr lang="it-IT" sz="1200" dirty="0" err="1" smtClean="0"/>
              <a:t>known</a:t>
            </a:r>
            <a:r>
              <a:rPr lang="it-IT" sz="1200" dirty="0" smtClean="0"/>
              <a:t> a the first best.</a:t>
            </a:r>
          </a:p>
          <a:p>
            <a:r>
              <a:rPr lang="it-IT" sz="1200" dirty="0" smtClean="0"/>
              <a:t>The </a:t>
            </a:r>
            <a:r>
              <a:rPr lang="it-IT" sz="1200" dirty="0" err="1" smtClean="0"/>
              <a:t>access</a:t>
            </a:r>
            <a:r>
              <a:rPr lang="it-IT" sz="1200" dirty="0" smtClean="0"/>
              <a:t> </a:t>
            </a:r>
            <a:r>
              <a:rPr lang="it-IT" sz="1200" dirty="0" err="1" smtClean="0"/>
              <a:t>price</a:t>
            </a:r>
            <a:r>
              <a:rPr lang="it-IT" sz="1200" dirty="0" smtClean="0"/>
              <a:t> </a:t>
            </a:r>
            <a:r>
              <a:rPr lang="it-IT" sz="1200" dirty="0" err="1" smtClean="0"/>
              <a:t>should</a:t>
            </a:r>
            <a:r>
              <a:rPr lang="it-IT" sz="1200" dirty="0" smtClean="0"/>
              <a:t>  be set </a:t>
            </a:r>
            <a:r>
              <a:rPr lang="it-IT" sz="1200" dirty="0" err="1" smtClean="0"/>
              <a:t>equal</a:t>
            </a:r>
            <a:r>
              <a:rPr lang="it-IT" sz="1200" dirty="0" smtClean="0"/>
              <a:t> to the </a:t>
            </a:r>
            <a:r>
              <a:rPr lang="it-IT" sz="1200" dirty="0" err="1" smtClean="0"/>
              <a:t>marginal</a:t>
            </a:r>
            <a:r>
              <a:rPr lang="it-IT" sz="1200" dirty="0" smtClean="0"/>
              <a:t> </a:t>
            </a:r>
            <a:r>
              <a:rPr lang="it-IT" sz="1200" dirty="0" err="1" smtClean="0"/>
              <a:t>cost</a:t>
            </a:r>
            <a:r>
              <a:rPr lang="it-IT" sz="1200" dirty="0" smtClean="0"/>
              <a:t> of production (a= c0)  and  </a:t>
            </a:r>
            <a:r>
              <a:rPr lang="it-IT" sz="1200" dirty="0" err="1" smtClean="0"/>
              <a:t>since</a:t>
            </a:r>
            <a:r>
              <a:rPr lang="it-IT" sz="1200" dirty="0" smtClean="0"/>
              <a:t>  the  downstream  </a:t>
            </a:r>
            <a:r>
              <a:rPr lang="it-IT" sz="1200" dirty="0" err="1" smtClean="0"/>
              <a:t>sector</a:t>
            </a:r>
            <a:r>
              <a:rPr lang="it-IT" sz="1200" dirty="0" smtClean="0"/>
              <a:t>  </a:t>
            </a:r>
            <a:r>
              <a:rPr lang="it-IT" sz="1200" dirty="0" err="1" smtClean="0"/>
              <a:t>is</a:t>
            </a:r>
            <a:r>
              <a:rPr lang="it-IT" sz="1200" dirty="0" smtClean="0"/>
              <a:t>  </a:t>
            </a:r>
            <a:r>
              <a:rPr lang="it-IT" sz="1200" dirty="0" err="1" smtClean="0"/>
              <a:t>perfectly</a:t>
            </a:r>
            <a:r>
              <a:rPr lang="it-IT" sz="1200" dirty="0" smtClean="0"/>
              <a:t>  competitive,  the  consumer  </a:t>
            </a:r>
            <a:r>
              <a:rPr lang="it-IT" sz="1200" dirty="0" err="1" smtClean="0"/>
              <a:t>price</a:t>
            </a:r>
            <a:r>
              <a:rPr lang="it-IT" sz="1200" dirty="0" smtClean="0"/>
              <a:t>  </a:t>
            </a:r>
            <a:r>
              <a:rPr lang="it-IT" sz="1200" dirty="0" err="1" smtClean="0"/>
              <a:t>wouldbe</a:t>
            </a:r>
            <a:r>
              <a:rPr lang="it-IT" sz="1200" dirty="0" smtClean="0"/>
              <a:t> </a:t>
            </a:r>
            <a:r>
              <a:rPr lang="it-IT" sz="1200" dirty="0" err="1" smtClean="0"/>
              <a:t>p</a:t>
            </a:r>
            <a:r>
              <a:rPr lang="it-IT" sz="1200" dirty="0" smtClean="0"/>
              <a:t> = c0 + c.</a:t>
            </a:r>
          </a:p>
          <a:p>
            <a:endParaRPr lang="it-IT" sz="1200" dirty="0"/>
          </a:p>
          <a:p>
            <a:r>
              <a:rPr lang="it-IT" sz="1200" dirty="0"/>
              <a:t>By </a:t>
            </a:r>
            <a:r>
              <a:rPr lang="it-IT" sz="1200" dirty="0" err="1"/>
              <a:t>setting</a:t>
            </a:r>
            <a:r>
              <a:rPr lang="it-IT" sz="1200" dirty="0"/>
              <a:t> the </a:t>
            </a:r>
            <a:r>
              <a:rPr lang="it-IT" sz="1200" dirty="0" err="1"/>
              <a:t>access</a:t>
            </a:r>
            <a:r>
              <a:rPr lang="it-IT" sz="1200" dirty="0"/>
              <a:t> </a:t>
            </a:r>
            <a:r>
              <a:rPr lang="it-IT" sz="1200" dirty="0" err="1"/>
              <a:t>charge</a:t>
            </a:r>
            <a:r>
              <a:rPr lang="it-IT" sz="1200" dirty="0"/>
              <a:t> </a:t>
            </a:r>
            <a:r>
              <a:rPr lang="it-IT" sz="1200" dirty="0" err="1"/>
              <a:t>equal</a:t>
            </a:r>
            <a:r>
              <a:rPr lang="it-IT" sz="1200" dirty="0"/>
              <a:t> to the </a:t>
            </a:r>
            <a:r>
              <a:rPr lang="it-IT" sz="1200" dirty="0" err="1"/>
              <a:t>marginal</a:t>
            </a:r>
            <a:r>
              <a:rPr lang="it-IT" sz="1200" dirty="0"/>
              <a:t> </a:t>
            </a:r>
            <a:r>
              <a:rPr lang="it-IT" sz="1200" dirty="0" err="1"/>
              <a:t>cost</a:t>
            </a:r>
            <a:r>
              <a:rPr lang="it-IT" sz="1200" dirty="0"/>
              <a:t> of </a:t>
            </a:r>
            <a:r>
              <a:rPr lang="it-IT" sz="1200" dirty="0" err="1"/>
              <a:t>producing</a:t>
            </a:r>
            <a:r>
              <a:rPr lang="it-IT" sz="1200" dirty="0"/>
              <a:t> the input, </a:t>
            </a:r>
            <a:r>
              <a:rPr lang="it-IT" sz="1200" dirty="0" err="1"/>
              <a:t>theincumbent</a:t>
            </a:r>
            <a:r>
              <a:rPr lang="it-IT" sz="1200" dirty="0"/>
              <a:t> </a:t>
            </a:r>
            <a:r>
              <a:rPr lang="it-IT" sz="1200" dirty="0" err="1"/>
              <a:t>would</a:t>
            </a:r>
            <a:r>
              <a:rPr lang="it-IT" sz="1200" dirty="0"/>
              <a:t> </a:t>
            </a:r>
            <a:r>
              <a:rPr lang="it-IT" sz="1200" dirty="0" err="1"/>
              <a:t>recover</a:t>
            </a:r>
            <a:r>
              <a:rPr lang="it-IT" sz="1200" dirty="0"/>
              <a:t> </a:t>
            </a:r>
            <a:r>
              <a:rPr lang="it-IT" sz="1200" dirty="0" err="1"/>
              <a:t>only</a:t>
            </a:r>
            <a:r>
              <a:rPr lang="it-IT" sz="1200" dirty="0"/>
              <a:t> the </a:t>
            </a:r>
            <a:r>
              <a:rPr lang="it-IT" sz="1200" dirty="0" err="1"/>
              <a:t>variable</a:t>
            </a:r>
            <a:r>
              <a:rPr lang="it-IT" sz="1200" dirty="0"/>
              <a:t> </a:t>
            </a:r>
            <a:r>
              <a:rPr lang="it-IT" sz="1200" dirty="0" err="1"/>
              <a:t>costs</a:t>
            </a:r>
            <a:r>
              <a:rPr lang="it-IT" sz="1200" dirty="0"/>
              <a:t> and </a:t>
            </a:r>
            <a:r>
              <a:rPr lang="it-IT" sz="1200" dirty="0" err="1"/>
              <a:t>would</a:t>
            </a:r>
            <a:r>
              <a:rPr lang="it-IT" sz="1200" dirty="0"/>
              <a:t> </a:t>
            </a:r>
            <a:r>
              <a:rPr lang="it-IT" sz="1200" dirty="0" err="1"/>
              <a:t>make</a:t>
            </a:r>
            <a:r>
              <a:rPr lang="it-IT" sz="1200" dirty="0"/>
              <a:t> a </a:t>
            </a:r>
            <a:r>
              <a:rPr lang="it-IT" sz="1200" dirty="0" err="1"/>
              <a:t>loss</a:t>
            </a:r>
            <a:r>
              <a:rPr lang="it-IT" sz="1200" dirty="0"/>
              <a:t> </a:t>
            </a:r>
            <a:r>
              <a:rPr lang="it-IT" sz="1200" dirty="0" err="1"/>
              <a:t>equal</a:t>
            </a:r>
            <a:r>
              <a:rPr lang="it-IT" sz="1200" dirty="0"/>
              <a:t> to the </a:t>
            </a:r>
            <a:r>
              <a:rPr lang="it-IT" sz="1200" dirty="0" err="1"/>
              <a:t>fixedcost</a:t>
            </a:r>
            <a:r>
              <a:rPr lang="it-IT" sz="1200" dirty="0"/>
              <a:t> </a:t>
            </a:r>
            <a:r>
              <a:rPr lang="it-IT" sz="1200" dirty="0" err="1"/>
              <a:t>F</a:t>
            </a:r>
            <a:r>
              <a:rPr lang="it-IT" sz="1200" dirty="0"/>
              <a:t> </a:t>
            </a:r>
            <a:r>
              <a:rPr lang="it-IT" sz="1200" dirty="0" err="1"/>
              <a:t>If</a:t>
            </a:r>
            <a:r>
              <a:rPr lang="it-IT" sz="1200" dirty="0"/>
              <a:t> </a:t>
            </a:r>
            <a:r>
              <a:rPr lang="it-IT" sz="1200" dirty="0" err="1"/>
              <a:t>this</a:t>
            </a:r>
            <a:r>
              <a:rPr lang="it-IT" sz="1200" dirty="0"/>
              <a:t> </a:t>
            </a:r>
            <a:r>
              <a:rPr lang="it-IT" sz="1200" dirty="0" err="1"/>
              <a:t>loss</a:t>
            </a:r>
            <a:r>
              <a:rPr lang="it-IT" sz="1200" dirty="0"/>
              <a:t> </a:t>
            </a:r>
            <a:r>
              <a:rPr lang="it-IT" sz="1200" dirty="0" err="1"/>
              <a:t>cannot</a:t>
            </a:r>
            <a:r>
              <a:rPr lang="it-IT" sz="1200" dirty="0"/>
              <a:t> be </a:t>
            </a:r>
            <a:r>
              <a:rPr lang="it-IT" sz="1200" dirty="0" err="1"/>
              <a:t>paid</a:t>
            </a:r>
            <a:r>
              <a:rPr lang="it-IT" sz="1200" dirty="0"/>
              <a:t> for by </a:t>
            </a:r>
            <a:r>
              <a:rPr lang="it-IT" sz="1200" dirty="0" err="1"/>
              <a:t>direct</a:t>
            </a:r>
            <a:r>
              <a:rPr lang="it-IT" sz="1200" dirty="0"/>
              <a:t> </a:t>
            </a:r>
            <a:r>
              <a:rPr lang="it-IT" sz="1200" dirty="0" err="1"/>
              <a:t>subsidies</a:t>
            </a:r>
            <a:r>
              <a:rPr lang="it-IT" sz="1200" dirty="0"/>
              <a:t> by the </a:t>
            </a:r>
            <a:r>
              <a:rPr lang="it-IT" sz="1200" dirty="0" err="1"/>
              <a:t>government</a:t>
            </a:r>
            <a:r>
              <a:rPr lang="it-IT" sz="1200" dirty="0"/>
              <a:t>, </a:t>
            </a:r>
            <a:r>
              <a:rPr lang="it-IT" sz="1200" dirty="0" err="1"/>
              <a:t>theorygenerally</a:t>
            </a:r>
            <a:r>
              <a:rPr lang="it-IT" sz="1200" dirty="0"/>
              <a:t> </a:t>
            </a:r>
            <a:r>
              <a:rPr lang="it-IT" sz="1200" dirty="0" err="1"/>
              <a:t>moves</a:t>
            </a:r>
            <a:r>
              <a:rPr lang="it-IT" sz="1200" dirty="0"/>
              <a:t> on to the </a:t>
            </a:r>
            <a:r>
              <a:rPr lang="it-IT" sz="1200" dirty="0" err="1"/>
              <a:t>next</a:t>
            </a:r>
            <a:r>
              <a:rPr lang="it-IT" sz="1200" dirty="0"/>
              <a:t> </a:t>
            </a:r>
            <a:r>
              <a:rPr lang="it-IT" sz="1200" dirty="0" err="1"/>
              <a:t>reference</a:t>
            </a:r>
            <a:r>
              <a:rPr lang="it-IT" sz="1200" dirty="0"/>
              <a:t> situation (</a:t>
            </a:r>
            <a:r>
              <a:rPr lang="it-IT" sz="1200" dirty="0" err="1"/>
              <a:t>second</a:t>
            </a:r>
            <a:r>
              <a:rPr lang="it-IT" sz="1200" dirty="0"/>
              <a:t> best). </a:t>
            </a:r>
            <a:r>
              <a:rPr lang="it-IT" sz="1200" dirty="0" err="1"/>
              <a:t>It</a:t>
            </a:r>
            <a:r>
              <a:rPr lang="it-IT" sz="1200" dirty="0"/>
              <a:t> </a:t>
            </a:r>
            <a:r>
              <a:rPr lang="it-IT" sz="1200" dirty="0" err="1"/>
              <a:t>seeks</a:t>
            </a:r>
            <a:r>
              <a:rPr lang="it-IT" sz="1200" dirty="0"/>
              <a:t> to set </a:t>
            </a:r>
            <a:r>
              <a:rPr lang="it-IT" sz="1200" dirty="0" err="1"/>
              <a:t>theefficient</a:t>
            </a:r>
            <a:r>
              <a:rPr lang="it-IT" sz="1200" dirty="0"/>
              <a:t> </a:t>
            </a:r>
            <a:r>
              <a:rPr lang="it-IT" sz="1200" dirty="0" err="1"/>
              <a:t>access</a:t>
            </a:r>
            <a:r>
              <a:rPr lang="it-IT" sz="1200" dirty="0"/>
              <a:t> </a:t>
            </a:r>
            <a:r>
              <a:rPr lang="it-IT" sz="1200" dirty="0" err="1"/>
              <a:t>price</a:t>
            </a:r>
            <a:r>
              <a:rPr lang="it-IT" sz="1200" dirty="0"/>
              <a:t> </a:t>
            </a:r>
            <a:r>
              <a:rPr lang="it-IT" sz="1200" dirty="0" err="1"/>
              <a:t>subject</a:t>
            </a:r>
            <a:r>
              <a:rPr lang="it-IT" sz="1200" dirty="0"/>
              <a:t> to a budget </a:t>
            </a:r>
            <a:r>
              <a:rPr lang="it-IT" sz="1200" dirty="0" err="1"/>
              <a:t>constraint</a:t>
            </a:r>
            <a:r>
              <a:rPr lang="it-IT" sz="1200" dirty="0"/>
              <a:t> (i.e. the </a:t>
            </a:r>
            <a:r>
              <a:rPr lang="it-IT" sz="1200" dirty="0" err="1"/>
              <a:t>need</a:t>
            </a:r>
            <a:r>
              <a:rPr lang="it-IT" sz="1200" dirty="0"/>
              <a:t> to </a:t>
            </a:r>
            <a:r>
              <a:rPr lang="it-IT" sz="1200" dirty="0" err="1"/>
              <a:t>avoid</a:t>
            </a:r>
            <a:r>
              <a:rPr lang="it-IT" sz="1200" dirty="0"/>
              <a:t> </a:t>
            </a:r>
            <a:r>
              <a:rPr lang="it-IT" sz="1200" dirty="0" err="1"/>
              <a:t>losses</a:t>
            </a:r>
            <a:r>
              <a:rPr lang="it-IT" sz="1200" dirty="0"/>
              <a:t>) </a:t>
            </a:r>
            <a:r>
              <a:rPr lang="it-IT" sz="1200" dirty="0" err="1"/>
              <a:t>faced</a:t>
            </a:r>
            <a:r>
              <a:rPr lang="it-IT" sz="1200" dirty="0"/>
              <a:t> </a:t>
            </a:r>
            <a:r>
              <a:rPr lang="it-IT" sz="1200" dirty="0" err="1"/>
              <a:t>bythe</a:t>
            </a:r>
            <a:r>
              <a:rPr lang="it-IT" sz="1200" dirty="0"/>
              <a:t> </a:t>
            </a:r>
            <a:r>
              <a:rPr lang="it-IT" sz="1200" dirty="0" err="1"/>
              <a:t>firms</a:t>
            </a:r>
            <a:r>
              <a:rPr lang="it-IT" sz="1200" dirty="0"/>
              <a:t>. </a:t>
            </a:r>
            <a:endParaRPr lang="it-IT" sz="1200" dirty="0" smtClean="0"/>
          </a:p>
          <a:p>
            <a:r>
              <a:rPr lang="it-IT" sz="1200" dirty="0" smtClean="0"/>
              <a:t>the </a:t>
            </a:r>
            <a:r>
              <a:rPr lang="it-IT" sz="1200" dirty="0" err="1"/>
              <a:t>incumbent</a:t>
            </a:r>
            <a:r>
              <a:rPr lang="it-IT" sz="1200" dirty="0"/>
              <a:t> </a:t>
            </a:r>
            <a:r>
              <a:rPr lang="it-IT" sz="1200" dirty="0" err="1"/>
              <a:t>monopoly</a:t>
            </a:r>
            <a:r>
              <a:rPr lang="it-IT" sz="1200" dirty="0"/>
              <a:t> can break </a:t>
            </a:r>
            <a:r>
              <a:rPr lang="it-IT" sz="1200" dirty="0" err="1"/>
              <a:t>even</a:t>
            </a:r>
            <a:r>
              <a:rPr lang="it-IT" sz="1200" dirty="0"/>
              <a:t> </a:t>
            </a:r>
            <a:r>
              <a:rPr lang="it-IT" sz="1200" dirty="0" err="1"/>
              <a:t>only</a:t>
            </a:r>
            <a:r>
              <a:rPr lang="it-IT" sz="1200" dirty="0"/>
              <a:t> </a:t>
            </a:r>
            <a:r>
              <a:rPr lang="it-IT" sz="1200" dirty="0" err="1"/>
              <a:t>if</a:t>
            </a:r>
            <a:r>
              <a:rPr lang="it-IT" sz="1200" dirty="0"/>
              <a:t> the </a:t>
            </a:r>
            <a:r>
              <a:rPr lang="it-IT" sz="1200" dirty="0" err="1"/>
              <a:t>access</a:t>
            </a:r>
            <a:r>
              <a:rPr lang="it-IT" sz="1200" dirty="0"/>
              <a:t> </a:t>
            </a:r>
            <a:r>
              <a:rPr lang="it-IT" sz="1200" dirty="0" err="1"/>
              <a:t>pricerecovers</a:t>
            </a:r>
            <a:r>
              <a:rPr lang="it-IT" sz="1200" dirty="0"/>
              <a:t> </a:t>
            </a:r>
            <a:r>
              <a:rPr lang="it-IT" sz="1200" dirty="0" err="1"/>
              <a:t>fixed</a:t>
            </a:r>
            <a:r>
              <a:rPr lang="it-IT" sz="1200" dirty="0"/>
              <a:t> </a:t>
            </a:r>
            <a:r>
              <a:rPr lang="it-IT" sz="1200" dirty="0" err="1"/>
              <a:t>costs</a:t>
            </a:r>
            <a:r>
              <a:rPr lang="it-IT" sz="1200" dirty="0"/>
              <a:t> on </a:t>
            </a:r>
            <a:r>
              <a:rPr lang="it-IT" sz="1200" dirty="0" err="1"/>
              <a:t>average</a:t>
            </a:r>
            <a:r>
              <a:rPr lang="it-IT" sz="1200" dirty="0"/>
              <a:t>: a = c0 + </a:t>
            </a:r>
            <a:r>
              <a:rPr lang="it-IT" sz="1200" dirty="0" err="1"/>
              <a:t>F</a:t>
            </a:r>
            <a:r>
              <a:rPr lang="it-IT" sz="1200" dirty="0"/>
              <a:t>/QS(a)</a:t>
            </a:r>
            <a:r>
              <a:rPr lang="it-IT" sz="1200" dirty="0" smtClean="0"/>
              <a:t>.</a:t>
            </a:r>
            <a:r>
              <a:rPr lang="it-IT" sz="1200" dirty="0"/>
              <a:t> </a:t>
            </a:r>
            <a:r>
              <a:rPr lang="it-IT" sz="1200" dirty="0" err="1"/>
              <a:t>This</a:t>
            </a:r>
            <a:r>
              <a:rPr lang="it-IT" sz="1200" dirty="0"/>
              <a:t> </a:t>
            </a:r>
            <a:r>
              <a:rPr lang="it-IT" sz="1200" dirty="0" err="1"/>
              <a:t>is</a:t>
            </a:r>
            <a:r>
              <a:rPr lang="it-IT" sz="1200" dirty="0"/>
              <a:t> an </a:t>
            </a:r>
            <a:r>
              <a:rPr lang="it-IT" sz="1200" dirty="0" err="1"/>
              <a:t>average</a:t>
            </a:r>
            <a:r>
              <a:rPr lang="it-IT" sz="1200" dirty="0"/>
              <a:t> </a:t>
            </a:r>
            <a:r>
              <a:rPr lang="it-IT" sz="1200" dirty="0" err="1"/>
              <a:t>pricing</a:t>
            </a:r>
            <a:r>
              <a:rPr lang="it-IT" sz="1200" dirty="0"/>
              <a:t> </a:t>
            </a:r>
            <a:r>
              <a:rPr lang="it-IT" sz="1200" dirty="0" err="1"/>
              <a:t>rule</a:t>
            </a:r>
            <a:r>
              <a:rPr lang="it-IT" sz="1200" dirty="0"/>
              <a:t>. </a:t>
            </a:r>
            <a:r>
              <a:rPr lang="it-IT" sz="1200" dirty="0" err="1"/>
              <a:t>Sincethe</a:t>
            </a:r>
            <a:r>
              <a:rPr lang="it-IT" sz="1200" dirty="0"/>
              <a:t> </a:t>
            </a:r>
            <a:r>
              <a:rPr lang="it-IT" sz="1200" dirty="0" err="1"/>
              <a:t>quantity</a:t>
            </a:r>
            <a:r>
              <a:rPr lang="it-IT" sz="1200" dirty="0"/>
              <a:t> </a:t>
            </a:r>
            <a:r>
              <a:rPr lang="it-IT" sz="1200" dirty="0" err="1"/>
              <a:t>supplied</a:t>
            </a:r>
            <a:r>
              <a:rPr lang="it-IT" sz="1200" dirty="0"/>
              <a:t> </a:t>
            </a:r>
            <a:r>
              <a:rPr lang="it-IT" sz="1200" dirty="0" err="1"/>
              <a:t>has</a:t>
            </a:r>
            <a:r>
              <a:rPr lang="it-IT" sz="1200" dirty="0"/>
              <a:t> to be </a:t>
            </a:r>
            <a:r>
              <a:rPr lang="it-IT" sz="1200" dirty="0" err="1"/>
              <a:t>equal</a:t>
            </a:r>
            <a:r>
              <a:rPr lang="it-IT" sz="1200" dirty="0"/>
              <a:t> by the </a:t>
            </a:r>
            <a:r>
              <a:rPr lang="it-IT" sz="1200" dirty="0" err="1"/>
              <a:t>quantity</a:t>
            </a:r>
            <a:r>
              <a:rPr lang="it-IT" sz="1200" dirty="0"/>
              <a:t> </a:t>
            </a:r>
            <a:r>
              <a:rPr lang="it-IT" sz="1200" dirty="0" err="1"/>
              <a:t>demanded</a:t>
            </a:r>
            <a:r>
              <a:rPr lang="it-IT" sz="1200" dirty="0"/>
              <a:t> by the </a:t>
            </a:r>
            <a:r>
              <a:rPr lang="it-IT" sz="1200" dirty="0" err="1"/>
              <a:t>users</a:t>
            </a:r>
            <a:r>
              <a:rPr lang="it-IT" sz="1200" dirty="0"/>
              <a:t>, </a:t>
            </a:r>
            <a:r>
              <a:rPr lang="it-IT" sz="1200" dirty="0" err="1"/>
              <a:t>denoted</a:t>
            </a:r>
            <a:r>
              <a:rPr lang="it-IT" sz="1200" dirty="0"/>
              <a:t> </a:t>
            </a:r>
            <a:r>
              <a:rPr lang="it-IT" sz="1200" dirty="0" err="1"/>
              <a:t>asQD</a:t>
            </a:r>
            <a:r>
              <a:rPr lang="it-IT" sz="1200" dirty="0"/>
              <a:t>(</a:t>
            </a:r>
            <a:r>
              <a:rPr lang="it-IT" sz="1200" dirty="0" err="1"/>
              <a:t>p</a:t>
            </a:r>
            <a:r>
              <a:rPr lang="it-IT" sz="1200" dirty="0"/>
              <a:t>), and </a:t>
            </a:r>
            <a:r>
              <a:rPr lang="it-IT" sz="1200" dirty="0" err="1"/>
              <a:t>that</a:t>
            </a:r>
            <a:r>
              <a:rPr lang="it-IT" sz="1200" dirty="0"/>
              <a:t> </a:t>
            </a:r>
            <a:r>
              <a:rPr lang="it-IT" sz="1200" dirty="0" err="1"/>
              <a:t>p</a:t>
            </a:r>
            <a:r>
              <a:rPr lang="it-IT" sz="1200" dirty="0"/>
              <a:t> = a + c, </a:t>
            </a:r>
            <a:r>
              <a:rPr lang="it-IT" sz="1200" dirty="0" err="1"/>
              <a:t>we</a:t>
            </a:r>
            <a:r>
              <a:rPr lang="it-IT" sz="1200" dirty="0"/>
              <a:t> </a:t>
            </a:r>
            <a:r>
              <a:rPr lang="it-IT" sz="1200" dirty="0" err="1"/>
              <a:t>finally</a:t>
            </a:r>
            <a:r>
              <a:rPr lang="it-IT" sz="1200" dirty="0"/>
              <a:t> </a:t>
            </a:r>
            <a:r>
              <a:rPr lang="it-IT" sz="1200" dirty="0" err="1"/>
              <a:t>get</a:t>
            </a:r>
            <a:r>
              <a:rPr lang="it-IT" sz="1200" dirty="0"/>
              <a:t> the </a:t>
            </a:r>
            <a:r>
              <a:rPr lang="it-IT" sz="1200" dirty="0" err="1"/>
              <a:t>following</a:t>
            </a:r>
            <a:r>
              <a:rPr lang="it-IT" sz="1200" dirty="0"/>
              <a:t> </a:t>
            </a:r>
            <a:r>
              <a:rPr lang="it-IT" sz="1200" dirty="0" err="1"/>
              <a:t>implicit</a:t>
            </a:r>
            <a:r>
              <a:rPr lang="it-IT" sz="1200" dirty="0"/>
              <a:t> formula for the </a:t>
            </a:r>
            <a:r>
              <a:rPr lang="it-IT" sz="1200" dirty="0" err="1"/>
              <a:t>access</a:t>
            </a:r>
            <a:r>
              <a:rPr lang="it-IT" sz="1200" dirty="0"/>
              <a:t> </a:t>
            </a:r>
            <a:r>
              <a:rPr lang="it-IT" sz="1200" dirty="0" err="1"/>
              <a:t>charge</a:t>
            </a:r>
            <a:r>
              <a:rPr lang="it-IT" sz="1200" dirty="0" smtClean="0"/>
              <a:t>:</a:t>
            </a:r>
          </a:p>
          <a:p>
            <a:endParaRPr lang="it-IT" sz="1200" dirty="0"/>
          </a:p>
          <a:p>
            <a:pPr algn="ctr"/>
            <a:r>
              <a:rPr lang="en-US" sz="1200" b="1" dirty="0"/>
              <a:t>a = c0 + F/QD(a + c).</a:t>
            </a:r>
            <a:endParaRPr lang="it-IT" sz="1200" b="1" dirty="0" smtClean="0"/>
          </a:p>
          <a:p>
            <a:endParaRPr lang="it-IT" sz="1200" dirty="0"/>
          </a:p>
        </p:txBody>
      </p:sp>
    </p:spTree>
    <p:extLst>
      <p:ext uri="{BB962C8B-B14F-4D97-AF65-F5344CB8AC3E}">
        <p14:creationId xmlns:p14="http://schemas.microsoft.com/office/powerpoint/2010/main" val="660210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6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209600"/>
            <a:ext cx="9144000" cy="5648399"/>
          </a:xfrm>
          <a:prstGeom prst="rect">
            <a:avLst/>
          </a:prstGeom>
        </p:spPr>
      </p:pic>
      <p:sp>
        <p:nvSpPr>
          <p:cNvPr id="5" name="Rettangolo 4"/>
          <p:cNvSpPr/>
          <p:nvPr/>
        </p:nvSpPr>
        <p:spPr>
          <a:xfrm>
            <a:off x="-1" y="0"/>
            <a:ext cx="9144001" cy="1200329"/>
          </a:xfrm>
          <a:prstGeom prst="rect">
            <a:avLst/>
          </a:prstGeom>
        </p:spPr>
        <p:txBody>
          <a:bodyPr wrap="square">
            <a:spAutoFit/>
          </a:bodyPr>
          <a:lstStyle/>
          <a:p>
            <a:r>
              <a:rPr lang="it-IT" sz="1200" dirty="0"/>
              <a:t>La spirale recessiva </a:t>
            </a:r>
            <a:r>
              <a:rPr lang="it-IT" sz="1200" dirty="0" smtClean="0"/>
              <a:t>determina </a:t>
            </a:r>
            <a:r>
              <a:rPr lang="it-IT" sz="1200" dirty="0"/>
              <a:t>rischi per la stabilità </a:t>
            </a:r>
            <a:r>
              <a:rPr lang="it-IT" sz="1200" dirty="0" smtClean="0"/>
              <a:t>finanziaria. Il </a:t>
            </a:r>
            <a:r>
              <a:rPr lang="it-IT" sz="1200" dirty="0"/>
              <a:t>legame di reciproca dipendenza dei bilanci di imprese e banche ha rivelato </a:t>
            </a:r>
            <a:r>
              <a:rPr lang="it-IT" sz="1200" dirty="0" err="1"/>
              <a:t>tuKa</a:t>
            </a:r>
            <a:r>
              <a:rPr lang="it-IT" sz="1200" dirty="0"/>
              <a:t> la sua fragilità durante la crisi:</a:t>
            </a:r>
          </a:p>
          <a:p>
            <a:r>
              <a:rPr lang="it-IT" sz="1200" dirty="0"/>
              <a:t>•  in seguito a shock macroeconomici di forte intensità l’onere del debito diventa insostenibile per un numero elevato di imprese</a:t>
            </a:r>
          </a:p>
          <a:p>
            <a:r>
              <a:rPr lang="it-IT" sz="1200" dirty="0"/>
              <a:t>•  aumentano le insolvenze e le perdite che innalzano il rischio di credito e riducono la capacità di autofinanziamento delle banche</a:t>
            </a:r>
          </a:p>
          <a:p>
            <a:r>
              <a:rPr lang="it-IT" sz="1200" dirty="0"/>
              <a:t>•  le banche riducono l’offerta di </a:t>
            </a:r>
            <a:r>
              <a:rPr lang="it-IT" sz="1200" dirty="0" smtClean="0"/>
              <a:t>prestiti alle imprese</a:t>
            </a:r>
            <a:endParaRPr lang="it-IT" sz="1200" dirty="0"/>
          </a:p>
          <a:p>
            <a:r>
              <a:rPr lang="it-IT" sz="1200" dirty="0"/>
              <a:t>•  la penuria di credito rinforza lo shock macroeconomico, ritarda la ripresa</a:t>
            </a:r>
          </a:p>
        </p:txBody>
      </p:sp>
    </p:spTree>
    <p:extLst>
      <p:ext uri="{BB962C8B-B14F-4D97-AF65-F5344CB8AC3E}">
        <p14:creationId xmlns:p14="http://schemas.microsoft.com/office/powerpoint/2010/main" val="406712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7700"/>
            <a:ext cx="3896487" cy="5114459"/>
          </a:xfrm>
          <a:prstGeom prst="rect">
            <a:avLst/>
          </a:prstGeom>
        </p:spPr>
      </p:pic>
      <p:pic>
        <p:nvPicPr>
          <p:cNvPr id="3" name="Immagine 2"/>
          <p:cNvPicPr>
            <a:picLocks noChangeAspect="1"/>
          </p:cNvPicPr>
          <p:nvPr/>
        </p:nvPicPr>
        <p:blipFill>
          <a:blip r:embed="rId3"/>
          <a:stretch>
            <a:fillRect/>
          </a:stretch>
        </p:blipFill>
        <p:spPr>
          <a:xfrm>
            <a:off x="3429944" y="1589760"/>
            <a:ext cx="5714055" cy="5062355"/>
          </a:xfrm>
          <a:prstGeom prst="rect">
            <a:avLst/>
          </a:prstGeom>
        </p:spPr>
      </p:pic>
    </p:spTree>
    <p:extLst>
      <p:ext uri="{BB962C8B-B14F-4D97-AF65-F5344CB8AC3E}">
        <p14:creationId xmlns:p14="http://schemas.microsoft.com/office/powerpoint/2010/main" val="280796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9595" y="200200"/>
            <a:ext cx="8777893" cy="6247864"/>
          </a:xfrm>
          <a:prstGeom prst="rect">
            <a:avLst/>
          </a:prstGeom>
        </p:spPr>
        <p:txBody>
          <a:bodyPr wrap="square">
            <a:spAutoFit/>
          </a:bodyPr>
          <a:lstStyle/>
          <a:p>
            <a:pPr algn="ctr"/>
            <a:r>
              <a:rPr lang="it-IT" b="1" i="1" dirty="0"/>
              <a:t>Energy </a:t>
            </a:r>
            <a:r>
              <a:rPr lang="it-IT" b="1" i="1" dirty="0" err="1"/>
              <a:t>supply</a:t>
            </a:r>
            <a:r>
              <a:rPr lang="it-IT" b="1" i="1" dirty="0"/>
              <a:t> </a:t>
            </a:r>
            <a:r>
              <a:rPr lang="it-IT" b="1" i="1" dirty="0" err="1"/>
              <a:t>investment</a:t>
            </a:r>
            <a:r>
              <a:rPr lang="it-IT" b="1" i="1" dirty="0"/>
              <a:t> </a:t>
            </a:r>
            <a:r>
              <a:rPr lang="it-IT" b="1" i="1" dirty="0" err="1"/>
              <a:t>needs</a:t>
            </a:r>
            <a:r>
              <a:rPr lang="it-IT" b="1" i="1" dirty="0"/>
              <a:t> to rise, </a:t>
            </a:r>
            <a:r>
              <a:rPr lang="it-IT" b="1" i="1" dirty="0" err="1"/>
              <a:t>whatever</a:t>
            </a:r>
            <a:r>
              <a:rPr lang="it-IT" b="1" i="1" dirty="0"/>
              <a:t> the scenario</a:t>
            </a:r>
          </a:p>
          <a:p>
            <a:endParaRPr lang="it-IT" sz="800" dirty="0"/>
          </a:p>
          <a:p>
            <a:pPr algn="just"/>
            <a:r>
              <a:rPr lang="it-IT" sz="1400" dirty="0" err="1"/>
              <a:t>Today’s</a:t>
            </a:r>
            <a:r>
              <a:rPr lang="it-IT" sz="1400" dirty="0"/>
              <a:t> capital </a:t>
            </a:r>
            <a:r>
              <a:rPr lang="it-IT" sz="1400" dirty="0" err="1"/>
              <a:t>allocation</a:t>
            </a:r>
            <a:r>
              <a:rPr lang="it-IT" sz="1400" dirty="0"/>
              <a:t> </a:t>
            </a:r>
            <a:r>
              <a:rPr lang="it-IT" sz="1400" dirty="0" err="1"/>
              <a:t>would</a:t>
            </a:r>
            <a:r>
              <a:rPr lang="it-IT" sz="1400" dirty="0"/>
              <a:t> </a:t>
            </a:r>
            <a:r>
              <a:rPr lang="it-IT" sz="1400" dirty="0" err="1"/>
              <a:t>need</a:t>
            </a:r>
            <a:r>
              <a:rPr lang="it-IT" sz="1400" dirty="0"/>
              <a:t> to </a:t>
            </a:r>
            <a:r>
              <a:rPr lang="it-IT" sz="1400" dirty="0" err="1"/>
              <a:t>shift</a:t>
            </a:r>
            <a:r>
              <a:rPr lang="it-IT" sz="1400" dirty="0"/>
              <a:t> </a:t>
            </a:r>
            <a:r>
              <a:rPr lang="it-IT" sz="1400" dirty="0" err="1"/>
              <a:t>rapidly</a:t>
            </a:r>
            <a:r>
              <a:rPr lang="it-IT" sz="1400" dirty="0"/>
              <a:t> </a:t>
            </a:r>
            <a:r>
              <a:rPr lang="it-IT" sz="1400" dirty="0" err="1"/>
              <a:t>towards</a:t>
            </a:r>
            <a:r>
              <a:rPr lang="it-IT" sz="1400" dirty="0"/>
              <a:t> </a:t>
            </a:r>
            <a:r>
              <a:rPr lang="it-IT" sz="1400" dirty="0" err="1"/>
              <a:t>cleaner</a:t>
            </a:r>
            <a:r>
              <a:rPr lang="it-IT" sz="1400" dirty="0"/>
              <a:t> </a:t>
            </a:r>
            <a:r>
              <a:rPr lang="it-IT" sz="1400" dirty="0" err="1"/>
              <a:t>sources</a:t>
            </a:r>
            <a:r>
              <a:rPr lang="it-IT" sz="1400" dirty="0"/>
              <a:t> and </a:t>
            </a:r>
            <a:r>
              <a:rPr lang="it-IT" sz="1400" dirty="0" err="1"/>
              <a:t>electricity</a:t>
            </a:r>
            <a:r>
              <a:rPr lang="it-IT" sz="1400" dirty="0"/>
              <a:t> networks in </a:t>
            </a:r>
            <a:r>
              <a:rPr lang="it-IT" sz="1400" dirty="0" err="1"/>
              <a:t>order</a:t>
            </a:r>
            <a:r>
              <a:rPr lang="it-IT" sz="1400" dirty="0"/>
              <a:t> to </a:t>
            </a:r>
            <a:r>
              <a:rPr lang="it-IT" sz="1400" dirty="0" err="1"/>
              <a:t>align</a:t>
            </a:r>
            <a:r>
              <a:rPr lang="it-IT" sz="1400" dirty="0"/>
              <a:t> with the </a:t>
            </a:r>
            <a:r>
              <a:rPr lang="it-IT" sz="1400" dirty="0" err="1"/>
              <a:t>Sustainable</a:t>
            </a:r>
            <a:r>
              <a:rPr lang="it-IT" sz="1400" dirty="0"/>
              <a:t> Development Scenario and the Paris Agreement. Under the New Policies Scenario, </a:t>
            </a:r>
            <a:r>
              <a:rPr lang="it-IT" sz="1400" dirty="0" err="1"/>
              <a:t>fuel</a:t>
            </a:r>
            <a:r>
              <a:rPr lang="it-IT" sz="1400" dirty="0"/>
              <a:t> </a:t>
            </a:r>
            <a:r>
              <a:rPr lang="it-IT" sz="1400" dirty="0" err="1"/>
              <a:t>supply</a:t>
            </a:r>
            <a:r>
              <a:rPr lang="it-IT" sz="1400" dirty="0"/>
              <a:t> and </a:t>
            </a:r>
            <a:r>
              <a:rPr lang="it-IT" sz="1400" dirty="0" err="1"/>
              <a:t>power</a:t>
            </a:r>
            <a:r>
              <a:rPr lang="it-IT" sz="1400" dirty="0"/>
              <a:t> </a:t>
            </a:r>
            <a:r>
              <a:rPr lang="it-IT" sz="1400" dirty="0" err="1"/>
              <a:t>each</a:t>
            </a:r>
            <a:r>
              <a:rPr lang="it-IT" sz="1400" dirty="0"/>
              <a:t> </a:t>
            </a:r>
            <a:r>
              <a:rPr lang="it-IT" sz="1400" dirty="0" err="1"/>
              <a:t>make</a:t>
            </a:r>
            <a:r>
              <a:rPr lang="it-IT" sz="1400" dirty="0"/>
              <a:t> up </a:t>
            </a:r>
            <a:r>
              <a:rPr lang="it-IT" sz="1400" dirty="0" err="1"/>
              <a:t>approximately</a:t>
            </a:r>
            <a:r>
              <a:rPr lang="it-IT" sz="1400" dirty="0"/>
              <a:t> 50% of </a:t>
            </a:r>
            <a:r>
              <a:rPr lang="it-IT" sz="1400" dirty="0" err="1"/>
              <a:t>average</a:t>
            </a:r>
            <a:r>
              <a:rPr lang="it-IT" sz="1400" dirty="0"/>
              <a:t> </a:t>
            </a:r>
            <a:r>
              <a:rPr lang="it-IT" sz="1400" dirty="0" err="1"/>
              <a:t>annual</a:t>
            </a:r>
            <a:r>
              <a:rPr lang="it-IT" sz="1400" dirty="0"/>
              <a:t> </a:t>
            </a:r>
            <a:r>
              <a:rPr lang="it-IT" sz="1400" dirty="0" err="1"/>
              <a:t>investment</a:t>
            </a:r>
            <a:r>
              <a:rPr lang="it-IT" sz="1400" dirty="0"/>
              <a:t> - in the </a:t>
            </a:r>
            <a:r>
              <a:rPr lang="it-IT" sz="1400" dirty="0" err="1"/>
              <a:t>Sustainable</a:t>
            </a:r>
            <a:r>
              <a:rPr lang="it-IT" sz="1400" dirty="0"/>
              <a:t> Development Scenario, </a:t>
            </a:r>
            <a:r>
              <a:rPr lang="it-IT" sz="1400" dirty="0" err="1"/>
              <a:t>power</a:t>
            </a:r>
            <a:r>
              <a:rPr lang="it-IT" sz="1400" dirty="0"/>
              <a:t> </a:t>
            </a:r>
            <a:r>
              <a:rPr lang="it-IT" sz="1400" dirty="0" err="1"/>
              <a:t>makes</a:t>
            </a:r>
            <a:r>
              <a:rPr lang="it-IT" sz="1400" dirty="0"/>
              <a:t> up 65%</a:t>
            </a:r>
            <a:r>
              <a:rPr lang="it-IT" sz="1400" dirty="0" smtClean="0"/>
              <a:t>.</a:t>
            </a:r>
          </a:p>
          <a:p>
            <a:pPr algn="just"/>
            <a:endParaRPr lang="it-IT" sz="800" dirty="0" smtClean="0"/>
          </a:p>
          <a:p>
            <a:r>
              <a:rPr lang="it-IT" sz="1000" i="1" dirty="0"/>
              <a:t>Global </a:t>
            </a:r>
            <a:r>
              <a:rPr lang="it-IT" sz="1000" i="1" dirty="0" err="1"/>
              <a:t>energy</a:t>
            </a:r>
            <a:r>
              <a:rPr lang="it-IT" sz="1000" i="1" dirty="0"/>
              <a:t> </a:t>
            </a:r>
            <a:r>
              <a:rPr lang="it-IT" sz="1000" i="1" dirty="0" err="1"/>
              <a:t>investment</a:t>
            </a:r>
            <a:r>
              <a:rPr lang="it-IT" sz="1000" i="1" dirty="0"/>
              <a:t> </a:t>
            </a:r>
            <a:r>
              <a:rPr lang="it-IT" sz="1000" i="1" dirty="0" err="1"/>
              <a:t>stabilised</a:t>
            </a:r>
            <a:r>
              <a:rPr lang="it-IT" sz="1000" i="1" dirty="0"/>
              <a:t> in 2018, </a:t>
            </a:r>
            <a:r>
              <a:rPr lang="it-IT" sz="1000" i="1" dirty="0" err="1"/>
              <a:t>ending</a:t>
            </a:r>
            <a:r>
              <a:rPr lang="it-IT" sz="1000" i="1" dirty="0"/>
              <a:t> </a:t>
            </a:r>
            <a:r>
              <a:rPr lang="it-IT" sz="1000" i="1" dirty="0" err="1"/>
              <a:t>three</a:t>
            </a:r>
            <a:r>
              <a:rPr lang="it-IT" sz="1000" i="1" dirty="0"/>
              <a:t> consecutive </a:t>
            </a:r>
            <a:r>
              <a:rPr lang="it-IT" sz="1000" i="1" dirty="0" err="1"/>
              <a:t>years</a:t>
            </a:r>
            <a:r>
              <a:rPr lang="it-IT" sz="1000" i="1" dirty="0"/>
              <a:t> of </a:t>
            </a:r>
            <a:r>
              <a:rPr lang="it-IT" sz="1000" i="1" dirty="0" err="1"/>
              <a:t>decline</a:t>
            </a:r>
            <a:r>
              <a:rPr lang="it-IT" sz="1000" i="1" dirty="0"/>
              <a:t>, </a:t>
            </a:r>
            <a:r>
              <a:rPr lang="it-IT" sz="1000" i="1" dirty="0" err="1"/>
              <a:t>as</a:t>
            </a:r>
            <a:r>
              <a:rPr lang="it-IT" sz="1000" i="1" dirty="0"/>
              <a:t> capital </a:t>
            </a:r>
            <a:r>
              <a:rPr lang="it-IT" sz="1000" i="1" dirty="0" err="1"/>
              <a:t>spending</a:t>
            </a:r>
            <a:r>
              <a:rPr lang="it-IT" sz="1000" i="1" dirty="0"/>
              <a:t> on </a:t>
            </a:r>
            <a:r>
              <a:rPr lang="it-IT" sz="1000" i="1" dirty="0" err="1"/>
              <a:t>oil</a:t>
            </a:r>
            <a:r>
              <a:rPr lang="it-IT" sz="1000" i="1" dirty="0"/>
              <a:t>, gas and </a:t>
            </a:r>
            <a:r>
              <a:rPr lang="it-IT" sz="1000" i="1" dirty="0" err="1"/>
              <a:t>coal</a:t>
            </a:r>
            <a:r>
              <a:rPr lang="it-IT" sz="1000" i="1" dirty="0"/>
              <a:t> </a:t>
            </a:r>
            <a:r>
              <a:rPr lang="it-IT" sz="1000" i="1" dirty="0" err="1"/>
              <a:t>supply</a:t>
            </a:r>
            <a:r>
              <a:rPr lang="it-IT" sz="1000" i="1" dirty="0"/>
              <a:t> </a:t>
            </a:r>
            <a:r>
              <a:rPr lang="it-IT" sz="1000" i="1" dirty="0" err="1"/>
              <a:t>bounced</a:t>
            </a:r>
            <a:r>
              <a:rPr lang="it-IT" sz="1000" i="1" dirty="0"/>
              <a:t> back </a:t>
            </a:r>
            <a:r>
              <a:rPr lang="it-IT" sz="1000" i="1" dirty="0" err="1"/>
              <a:t>while</a:t>
            </a:r>
            <a:r>
              <a:rPr lang="it-IT" sz="1000" i="1" dirty="0"/>
              <a:t> </a:t>
            </a:r>
            <a:r>
              <a:rPr lang="it-IT" sz="1000" i="1" dirty="0" err="1"/>
              <a:t>investment</a:t>
            </a:r>
            <a:r>
              <a:rPr lang="it-IT" sz="1000" i="1" dirty="0"/>
              <a:t> </a:t>
            </a:r>
            <a:r>
              <a:rPr lang="it-IT" sz="1000" i="1" dirty="0" err="1"/>
              <a:t>stalled</a:t>
            </a:r>
            <a:r>
              <a:rPr lang="it-IT" sz="1000" i="1" dirty="0"/>
              <a:t> for </a:t>
            </a:r>
            <a:r>
              <a:rPr lang="it-IT" sz="1000" i="1" dirty="0" err="1"/>
              <a:t>energy</a:t>
            </a:r>
            <a:r>
              <a:rPr lang="it-IT" sz="1000" i="1" dirty="0"/>
              <a:t> </a:t>
            </a:r>
            <a:r>
              <a:rPr lang="it-IT" sz="1000" i="1" dirty="0" err="1"/>
              <a:t>efficiency</a:t>
            </a:r>
            <a:r>
              <a:rPr lang="it-IT" sz="1000" i="1" dirty="0"/>
              <a:t> and </a:t>
            </a:r>
            <a:r>
              <a:rPr lang="it-IT" sz="1000" i="1" dirty="0" err="1"/>
              <a:t>renewables</a:t>
            </a:r>
            <a:r>
              <a:rPr lang="it-IT" sz="1000" i="1" dirty="0"/>
              <a:t>, </a:t>
            </a:r>
            <a:r>
              <a:rPr lang="it-IT" sz="1000" i="1" dirty="0" err="1"/>
              <a:t>according</a:t>
            </a:r>
            <a:r>
              <a:rPr lang="it-IT" sz="1000" i="1" dirty="0"/>
              <a:t> to the International Energy </a:t>
            </a:r>
            <a:r>
              <a:rPr lang="it-IT" sz="1000" i="1" dirty="0" err="1"/>
              <a:t>Agency’s</a:t>
            </a:r>
            <a:r>
              <a:rPr lang="it-IT" sz="1000" i="1" dirty="0"/>
              <a:t> </a:t>
            </a:r>
            <a:r>
              <a:rPr lang="it-IT" sz="1000" i="1" dirty="0" err="1"/>
              <a:t>latest</a:t>
            </a:r>
            <a:r>
              <a:rPr lang="it-IT" sz="1000" i="1" dirty="0"/>
              <a:t> </a:t>
            </a:r>
            <a:r>
              <a:rPr lang="it-IT" sz="1000" i="1" dirty="0" err="1"/>
              <a:t>annual</a:t>
            </a:r>
            <a:r>
              <a:rPr lang="it-IT" sz="1000" i="1" dirty="0"/>
              <a:t> </a:t>
            </a:r>
            <a:r>
              <a:rPr lang="it-IT" sz="1000" i="1" dirty="0" err="1" smtClean="0"/>
              <a:t>review</a:t>
            </a:r>
            <a:r>
              <a:rPr lang="it-IT" sz="1000" i="1" dirty="0" smtClean="0"/>
              <a:t>. The </a:t>
            </a:r>
            <a:r>
              <a:rPr lang="it-IT" sz="1000" i="1" dirty="0" err="1"/>
              <a:t>findings</a:t>
            </a:r>
            <a:r>
              <a:rPr lang="it-IT" sz="1000" i="1" dirty="0"/>
              <a:t> of the </a:t>
            </a:r>
            <a:r>
              <a:rPr lang="it-IT" sz="1000" i="1" dirty="0">
                <a:hlinkClick r:id="rId2"/>
              </a:rPr>
              <a:t>World Energy Investment 2019</a:t>
            </a:r>
            <a:r>
              <a:rPr lang="it-IT" sz="1000" i="1" dirty="0"/>
              <a:t> report </a:t>
            </a:r>
            <a:r>
              <a:rPr lang="it-IT" sz="1000" i="1" dirty="0" err="1"/>
              <a:t>signal</a:t>
            </a:r>
            <a:r>
              <a:rPr lang="it-IT" sz="1000" i="1" dirty="0"/>
              <a:t> a </a:t>
            </a:r>
            <a:r>
              <a:rPr lang="it-IT" sz="1000" i="1" dirty="0" err="1"/>
              <a:t>growing</a:t>
            </a:r>
            <a:r>
              <a:rPr lang="it-IT" sz="1000" i="1" dirty="0"/>
              <a:t> </a:t>
            </a:r>
            <a:r>
              <a:rPr lang="it-IT" sz="1000" i="1" dirty="0" err="1"/>
              <a:t>mismatch</a:t>
            </a:r>
            <a:r>
              <a:rPr lang="it-IT" sz="1000" i="1" dirty="0"/>
              <a:t> </a:t>
            </a:r>
            <a:r>
              <a:rPr lang="it-IT" sz="1000" i="1" dirty="0" err="1"/>
              <a:t>between</a:t>
            </a:r>
            <a:r>
              <a:rPr lang="it-IT" sz="1000" i="1" dirty="0"/>
              <a:t> </a:t>
            </a:r>
            <a:r>
              <a:rPr lang="it-IT" sz="1000" i="1" dirty="0" err="1"/>
              <a:t>current</a:t>
            </a:r>
            <a:r>
              <a:rPr lang="it-IT" sz="1000" i="1" dirty="0"/>
              <a:t> trends and the </a:t>
            </a:r>
            <a:r>
              <a:rPr lang="it-IT" sz="1000" i="1" dirty="0" err="1"/>
              <a:t>paths</a:t>
            </a:r>
            <a:r>
              <a:rPr lang="it-IT" sz="1000" i="1" dirty="0"/>
              <a:t> to meeting the Paris Agreement and </a:t>
            </a:r>
            <a:r>
              <a:rPr lang="it-IT" sz="1000" i="1" dirty="0" err="1"/>
              <a:t>other</a:t>
            </a:r>
            <a:r>
              <a:rPr lang="it-IT" sz="1000" i="1" dirty="0"/>
              <a:t> </a:t>
            </a:r>
            <a:r>
              <a:rPr lang="it-IT" sz="1000" i="1" dirty="0" err="1"/>
              <a:t>sustainable</a:t>
            </a:r>
            <a:r>
              <a:rPr lang="it-IT" sz="1000" i="1" dirty="0"/>
              <a:t> </a:t>
            </a:r>
            <a:r>
              <a:rPr lang="it-IT" sz="1000" i="1" dirty="0" err="1"/>
              <a:t>development</a:t>
            </a:r>
            <a:r>
              <a:rPr lang="it-IT" sz="1000" i="1" dirty="0"/>
              <a:t> </a:t>
            </a:r>
            <a:r>
              <a:rPr lang="it-IT" sz="1000" i="1" dirty="0" err="1"/>
              <a:t>goals</a:t>
            </a:r>
            <a:r>
              <a:rPr lang="it-IT" sz="1000" i="1" dirty="0"/>
              <a:t>.</a:t>
            </a:r>
          </a:p>
          <a:p>
            <a:r>
              <a:rPr lang="it-IT" sz="1000" i="1" dirty="0"/>
              <a:t>Global </a:t>
            </a:r>
            <a:r>
              <a:rPr lang="it-IT" sz="1000" i="1" dirty="0" err="1"/>
              <a:t>energy</a:t>
            </a:r>
            <a:r>
              <a:rPr lang="it-IT" sz="1000" i="1" dirty="0"/>
              <a:t> </a:t>
            </a:r>
            <a:r>
              <a:rPr lang="it-IT" sz="1000" i="1" dirty="0" err="1"/>
              <a:t>investment</a:t>
            </a:r>
            <a:r>
              <a:rPr lang="it-IT" sz="1000" i="1" dirty="0"/>
              <a:t> </a:t>
            </a:r>
            <a:r>
              <a:rPr lang="it-IT" sz="1000" i="1" dirty="0" err="1"/>
              <a:t>totalled</a:t>
            </a:r>
            <a:r>
              <a:rPr lang="it-IT" sz="1000" i="1" dirty="0"/>
              <a:t> more </a:t>
            </a:r>
            <a:r>
              <a:rPr lang="it-IT" sz="1000" i="1" dirty="0" err="1"/>
              <a:t>than</a:t>
            </a:r>
            <a:r>
              <a:rPr lang="it-IT" sz="1000" i="1" dirty="0"/>
              <a:t> USD 1.8 </a:t>
            </a:r>
            <a:r>
              <a:rPr lang="it-IT" sz="1000" i="1" dirty="0" err="1"/>
              <a:t>trillion</a:t>
            </a:r>
            <a:r>
              <a:rPr lang="it-IT" sz="1000" i="1" dirty="0"/>
              <a:t> in 2018, a </a:t>
            </a:r>
            <a:r>
              <a:rPr lang="it-IT" sz="1000" i="1" dirty="0" err="1"/>
              <a:t>level</a:t>
            </a:r>
            <a:r>
              <a:rPr lang="it-IT" sz="1000" i="1" dirty="0"/>
              <a:t> </a:t>
            </a:r>
            <a:r>
              <a:rPr lang="it-IT" sz="1000" i="1" dirty="0" err="1"/>
              <a:t>similar</a:t>
            </a:r>
            <a:r>
              <a:rPr lang="it-IT" sz="1000" i="1" dirty="0"/>
              <a:t> to 2017. For the </a:t>
            </a:r>
            <a:r>
              <a:rPr lang="it-IT" sz="1000" i="1" dirty="0" err="1"/>
              <a:t>third</a:t>
            </a:r>
            <a:r>
              <a:rPr lang="it-IT" sz="1000" i="1" dirty="0"/>
              <a:t> </a:t>
            </a:r>
            <a:r>
              <a:rPr lang="it-IT" sz="1000" i="1" dirty="0" err="1"/>
              <a:t>year</a:t>
            </a:r>
            <a:r>
              <a:rPr lang="it-IT" sz="1000" i="1" dirty="0"/>
              <a:t> in a </a:t>
            </a:r>
            <a:r>
              <a:rPr lang="it-IT" sz="1000" i="1" dirty="0" err="1"/>
              <a:t>row</a:t>
            </a:r>
            <a:r>
              <a:rPr lang="it-IT" sz="1000" i="1" dirty="0"/>
              <a:t>, the </a:t>
            </a:r>
            <a:r>
              <a:rPr lang="it-IT" sz="1000" i="1" dirty="0" err="1"/>
              <a:t>power</a:t>
            </a:r>
            <a:r>
              <a:rPr lang="it-IT" sz="1000" i="1" dirty="0"/>
              <a:t> </a:t>
            </a:r>
            <a:r>
              <a:rPr lang="it-IT" sz="1000" i="1" dirty="0" err="1"/>
              <a:t>sector</a:t>
            </a:r>
            <a:r>
              <a:rPr lang="it-IT" sz="1000" i="1" dirty="0"/>
              <a:t> </a:t>
            </a:r>
            <a:r>
              <a:rPr lang="it-IT" sz="1000" i="1" dirty="0" err="1"/>
              <a:t>attracted</a:t>
            </a:r>
            <a:r>
              <a:rPr lang="it-IT" sz="1000" i="1" dirty="0"/>
              <a:t> more </a:t>
            </a:r>
            <a:r>
              <a:rPr lang="it-IT" sz="1000" i="1" dirty="0" err="1"/>
              <a:t>investment</a:t>
            </a:r>
            <a:r>
              <a:rPr lang="it-IT" sz="1000" i="1" dirty="0"/>
              <a:t> </a:t>
            </a:r>
            <a:r>
              <a:rPr lang="it-IT" sz="1000" i="1" dirty="0" err="1"/>
              <a:t>than</a:t>
            </a:r>
            <a:r>
              <a:rPr lang="it-IT" sz="1000" i="1" dirty="0"/>
              <a:t> the </a:t>
            </a:r>
            <a:r>
              <a:rPr lang="it-IT" sz="1000" i="1" dirty="0" err="1"/>
              <a:t>oil</a:t>
            </a:r>
            <a:r>
              <a:rPr lang="it-IT" sz="1000" i="1" dirty="0"/>
              <a:t> and gas </a:t>
            </a:r>
            <a:r>
              <a:rPr lang="it-IT" sz="1000" i="1" dirty="0" err="1"/>
              <a:t>industry</a:t>
            </a:r>
            <a:r>
              <a:rPr lang="it-IT" sz="1000" i="1" dirty="0"/>
              <a:t>. The </a:t>
            </a:r>
            <a:r>
              <a:rPr lang="it-IT" sz="1000" i="1" dirty="0" err="1"/>
              <a:t>biggest</a:t>
            </a:r>
            <a:r>
              <a:rPr lang="it-IT" sz="1000" i="1" dirty="0"/>
              <a:t> </a:t>
            </a:r>
            <a:r>
              <a:rPr lang="it-IT" sz="1000" i="1" dirty="0" err="1"/>
              <a:t>jump</a:t>
            </a:r>
            <a:r>
              <a:rPr lang="it-IT" sz="1000" i="1" dirty="0"/>
              <a:t> in </a:t>
            </a:r>
            <a:r>
              <a:rPr lang="it-IT" sz="1000" i="1" dirty="0" err="1"/>
              <a:t>overall</a:t>
            </a:r>
            <a:r>
              <a:rPr lang="it-IT" sz="1000" i="1" dirty="0"/>
              <a:t> </a:t>
            </a:r>
            <a:r>
              <a:rPr lang="it-IT" sz="1000" i="1" dirty="0" err="1"/>
              <a:t>energy</a:t>
            </a:r>
            <a:r>
              <a:rPr lang="it-IT" sz="1000" i="1" dirty="0"/>
              <a:t> </a:t>
            </a:r>
            <a:r>
              <a:rPr lang="it-IT" sz="1000" i="1" dirty="0" err="1"/>
              <a:t>investment</a:t>
            </a:r>
            <a:r>
              <a:rPr lang="it-IT" sz="1000" i="1" dirty="0"/>
              <a:t> </a:t>
            </a:r>
            <a:r>
              <a:rPr lang="it-IT" sz="1000" i="1" dirty="0" err="1"/>
              <a:t>was</a:t>
            </a:r>
            <a:r>
              <a:rPr lang="it-IT" sz="1000" i="1" dirty="0"/>
              <a:t> in the </a:t>
            </a:r>
            <a:r>
              <a:rPr lang="it-IT" sz="1000" i="1" dirty="0" err="1"/>
              <a:t>United</a:t>
            </a:r>
            <a:r>
              <a:rPr lang="it-IT" sz="1000" i="1" dirty="0"/>
              <a:t> </a:t>
            </a:r>
            <a:r>
              <a:rPr lang="it-IT" sz="1000" i="1" dirty="0" err="1"/>
              <a:t>States</a:t>
            </a:r>
            <a:r>
              <a:rPr lang="it-IT" sz="1000" i="1" dirty="0"/>
              <a:t>, </a:t>
            </a:r>
            <a:r>
              <a:rPr lang="it-IT" sz="1000" i="1" dirty="0" err="1"/>
              <a:t>where</a:t>
            </a:r>
            <a:r>
              <a:rPr lang="it-IT" sz="1000" i="1" dirty="0"/>
              <a:t> </a:t>
            </a:r>
            <a:r>
              <a:rPr lang="it-IT" sz="1000" i="1" dirty="0" err="1"/>
              <a:t>it</a:t>
            </a:r>
            <a:r>
              <a:rPr lang="it-IT" sz="1000" i="1" dirty="0"/>
              <a:t> </a:t>
            </a:r>
            <a:r>
              <a:rPr lang="it-IT" sz="1000" i="1" dirty="0" err="1"/>
              <a:t>was</a:t>
            </a:r>
            <a:r>
              <a:rPr lang="it-IT" sz="1000" i="1" dirty="0"/>
              <a:t> </a:t>
            </a:r>
            <a:r>
              <a:rPr lang="it-IT" sz="1000" i="1" dirty="0" err="1"/>
              <a:t>boosted</a:t>
            </a:r>
            <a:r>
              <a:rPr lang="it-IT" sz="1000" i="1" dirty="0"/>
              <a:t> by </a:t>
            </a:r>
            <a:r>
              <a:rPr lang="it-IT" sz="1000" i="1" dirty="0" err="1"/>
              <a:t>higher</a:t>
            </a:r>
            <a:r>
              <a:rPr lang="it-IT" sz="1000" i="1" dirty="0"/>
              <a:t> </a:t>
            </a:r>
            <a:r>
              <a:rPr lang="it-IT" sz="1000" i="1" dirty="0" err="1"/>
              <a:t>spending</a:t>
            </a:r>
            <a:r>
              <a:rPr lang="it-IT" sz="1000" i="1" dirty="0"/>
              <a:t> in </a:t>
            </a:r>
            <a:r>
              <a:rPr lang="it-IT" sz="1000" i="1" dirty="0" err="1"/>
              <a:t>upstream</a:t>
            </a:r>
            <a:r>
              <a:rPr lang="it-IT" sz="1000" i="1" dirty="0"/>
              <a:t> </a:t>
            </a:r>
            <a:r>
              <a:rPr lang="it-IT" sz="1000" i="1" dirty="0" err="1"/>
              <a:t>supply</a:t>
            </a:r>
            <a:r>
              <a:rPr lang="it-IT" sz="1000" i="1" dirty="0"/>
              <a:t>, </a:t>
            </a:r>
            <a:r>
              <a:rPr lang="it-IT" sz="1000" i="1" dirty="0" err="1"/>
              <a:t>particularly</a:t>
            </a:r>
            <a:r>
              <a:rPr lang="it-IT" sz="1000" i="1" dirty="0"/>
              <a:t> </a:t>
            </a:r>
            <a:r>
              <a:rPr lang="it-IT" sz="1000" i="1" dirty="0" err="1"/>
              <a:t>shale</a:t>
            </a:r>
            <a:r>
              <a:rPr lang="it-IT" sz="1000" i="1" dirty="0"/>
              <a:t>, </a:t>
            </a:r>
            <a:r>
              <a:rPr lang="it-IT" sz="1000" i="1" dirty="0" err="1"/>
              <a:t>but</a:t>
            </a:r>
            <a:r>
              <a:rPr lang="it-IT" sz="1000" i="1" dirty="0"/>
              <a:t> </a:t>
            </a:r>
            <a:r>
              <a:rPr lang="it-IT" sz="1000" i="1" dirty="0" err="1"/>
              <a:t>also</a:t>
            </a:r>
            <a:r>
              <a:rPr lang="it-IT" sz="1000" i="1" dirty="0"/>
              <a:t> </a:t>
            </a:r>
            <a:r>
              <a:rPr lang="it-IT" sz="1000" i="1" dirty="0" err="1"/>
              <a:t>electricity</a:t>
            </a:r>
            <a:r>
              <a:rPr lang="it-IT" sz="1000" i="1" dirty="0"/>
              <a:t> networks. The </a:t>
            </a:r>
            <a:r>
              <a:rPr lang="it-IT" sz="1000" i="1" dirty="0" err="1"/>
              <a:t>increase</a:t>
            </a:r>
            <a:r>
              <a:rPr lang="it-IT" sz="1000" i="1" dirty="0"/>
              <a:t> </a:t>
            </a:r>
            <a:r>
              <a:rPr lang="it-IT" sz="1000" i="1" dirty="0" err="1"/>
              <a:t>narrowed</a:t>
            </a:r>
            <a:r>
              <a:rPr lang="it-IT" sz="1000" i="1" dirty="0"/>
              <a:t> the gap </a:t>
            </a:r>
            <a:r>
              <a:rPr lang="it-IT" sz="1000" i="1" dirty="0" err="1"/>
              <a:t>between</a:t>
            </a:r>
            <a:r>
              <a:rPr lang="it-IT" sz="1000" i="1" dirty="0"/>
              <a:t> the </a:t>
            </a:r>
            <a:r>
              <a:rPr lang="it-IT" sz="1000" i="1" dirty="0" err="1"/>
              <a:t>United</a:t>
            </a:r>
            <a:r>
              <a:rPr lang="it-IT" sz="1000" i="1" dirty="0"/>
              <a:t> </a:t>
            </a:r>
            <a:r>
              <a:rPr lang="it-IT" sz="1000" i="1" dirty="0" err="1"/>
              <a:t>States</a:t>
            </a:r>
            <a:r>
              <a:rPr lang="it-IT" sz="1000" i="1" dirty="0"/>
              <a:t> and China, </a:t>
            </a:r>
            <a:r>
              <a:rPr lang="it-IT" sz="1000" i="1" dirty="0" err="1"/>
              <a:t>which</a:t>
            </a:r>
            <a:r>
              <a:rPr lang="it-IT" sz="1000" i="1" dirty="0"/>
              <a:t> </a:t>
            </a:r>
            <a:r>
              <a:rPr lang="it-IT" sz="1000" i="1" dirty="0" err="1"/>
              <a:t>remained</a:t>
            </a:r>
            <a:r>
              <a:rPr lang="it-IT" sz="1000" i="1" dirty="0"/>
              <a:t> the </a:t>
            </a:r>
            <a:r>
              <a:rPr lang="it-IT" sz="1000" i="1" dirty="0" err="1"/>
              <a:t>world’s</a:t>
            </a:r>
            <a:r>
              <a:rPr lang="it-IT" sz="1000" i="1" dirty="0"/>
              <a:t> </a:t>
            </a:r>
            <a:r>
              <a:rPr lang="it-IT" sz="1000" i="1" dirty="0" err="1"/>
              <a:t>largest</a:t>
            </a:r>
            <a:r>
              <a:rPr lang="it-IT" sz="1000" i="1" dirty="0"/>
              <a:t> </a:t>
            </a:r>
            <a:r>
              <a:rPr lang="it-IT" sz="1000" i="1" dirty="0" err="1"/>
              <a:t>investment</a:t>
            </a:r>
            <a:r>
              <a:rPr lang="it-IT" sz="1000" i="1" dirty="0"/>
              <a:t> </a:t>
            </a:r>
            <a:r>
              <a:rPr lang="it-IT" sz="1000" i="1" dirty="0" err="1" smtClean="0"/>
              <a:t>destination</a:t>
            </a:r>
            <a:r>
              <a:rPr lang="it-IT" sz="1000" i="1" dirty="0" smtClean="0"/>
              <a:t>. </a:t>
            </a:r>
            <a:r>
              <a:rPr lang="it-IT" sz="1000" i="1" dirty="0" err="1" smtClean="0"/>
              <a:t>Still</a:t>
            </a:r>
            <a:r>
              <a:rPr lang="it-IT" sz="1000" i="1" dirty="0"/>
              <a:t>, </a:t>
            </a:r>
            <a:r>
              <a:rPr lang="it-IT" sz="1000" i="1" dirty="0" err="1"/>
              <a:t>even</a:t>
            </a:r>
            <a:r>
              <a:rPr lang="it-IT" sz="1000" i="1" dirty="0"/>
              <a:t> </a:t>
            </a:r>
            <a:r>
              <a:rPr lang="it-IT" sz="1000" i="1" dirty="0" err="1"/>
              <a:t>as</a:t>
            </a:r>
            <a:r>
              <a:rPr lang="it-IT" sz="1000" i="1" dirty="0"/>
              <a:t> </a:t>
            </a:r>
            <a:r>
              <a:rPr lang="it-IT" sz="1000" i="1" dirty="0" err="1"/>
              <a:t>investments</a:t>
            </a:r>
            <a:r>
              <a:rPr lang="it-IT" sz="1000" i="1" dirty="0"/>
              <a:t> </a:t>
            </a:r>
            <a:r>
              <a:rPr lang="it-IT" sz="1000" i="1" dirty="0" err="1"/>
              <a:t>stabilized</a:t>
            </a:r>
            <a:r>
              <a:rPr lang="it-IT" sz="1000" i="1" dirty="0"/>
              <a:t>, </a:t>
            </a:r>
            <a:r>
              <a:rPr lang="it-IT" sz="1000" i="1" dirty="0" err="1"/>
              <a:t>approvals</a:t>
            </a:r>
            <a:r>
              <a:rPr lang="it-IT" sz="1000" i="1" dirty="0"/>
              <a:t> for new </a:t>
            </a:r>
            <a:r>
              <a:rPr lang="it-IT" sz="1000" i="1" dirty="0" err="1"/>
              <a:t>conventional</a:t>
            </a:r>
            <a:r>
              <a:rPr lang="it-IT" sz="1000" i="1" dirty="0"/>
              <a:t> </a:t>
            </a:r>
            <a:r>
              <a:rPr lang="it-IT" sz="1000" i="1" dirty="0" err="1"/>
              <a:t>oil</a:t>
            </a:r>
            <a:r>
              <a:rPr lang="it-IT" sz="1000" i="1" dirty="0"/>
              <a:t> and gas </a:t>
            </a:r>
            <a:r>
              <a:rPr lang="it-IT" sz="1000" i="1" dirty="0" err="1"/>
              <a:t>projects</a:t>
            </a:r>
            <a:r>
              <a:rPr lang="it-IT" sz="1000" i="1" dirty="0"/>
              <a:t> </a:t>
            </a:r>
            <a:r>
              <a:rPr lang="it-IT" sz="1000" i="1" dirty="0" err="1"/>
              <a:t>fell</a:t>
            </a:r>
            <a:r>
              <a:rPr lang="it-IT" sz="1000" i="1" dirty="0"/>
              <a:t> short of </a:t>
            </a:r>
            <a:r>
              <a:rPr lang="it-IT" sz="1000" i="1" dirty="0" err="1"/>
              <a:t>what</a:t>
            </a:r>
            <a:r>
              <a:rPr lang="it-IT" sz="1000" i="1" dirty="0"/>
              <a:t> </a:t>
            </a:r>
            <a:r>
              <a:rPr lang="it-IT" sz="1000" i="1" dirty="0" err="1"/>
              <a:t>would</a:t>
            </a:r>
            <a:r>
              <a:rPr lang="it-IT" sz="1000" i="1" dirty="0"/>
              <a:t> be </a:t>
            </a:r>
            <a:r>
              <a:rPr lang="it-IT" sz="1000" i="1" dirty="0" err="1"/>
              <a:t>needed</a:t>
            </a:r>
            <a:r>
              <a:rPr lang="it-IT" sz="1000" i="1" dirty="0"/>
              <a:t> to </a:t>
            </a:r>
            <a:r>
              <a:rPr lang="it-IT" sz="1000" i="1" dirty="0" err="1"/>
              <a:t>meet</a:t>
            </a:r>
            <a:r>
              <a:rPr lang="it-IT" sz="1000" i="1" dirty="0"/>
              <a:t> </a:t>
            </a:r>
            <a:r>
              <a:rPr lang="it-IT" sz="1000" i="1" dirty="0" err="1"/>
              <a:t>continued</a:t>
            </a:r>
            <a:r>
              <a:rPr lang="it-IT" sz="1000" i="1" dirty="0"/>
              <a:t> </a:t>
            </a:r>
            <a:r>
              <a:rPr lang="it-IT" sz="1000" i="1" dirty="0" err="1"/>
              <a:t>robust</a:t>
            </a:r>
            <a:r>
              <a:rPr lang="it-IT" sz="1000" i="1" dirty="0"/>
              <a:t> </a:t>
            </a:r>
            <a:r>
              <a:rPr lang="it-IT" sz="1000" i="1" dirty="0" err="1"/>
              <a:t>growth</a:t>
            </a:r>
            <a:r>
              <a:rPr lang="it-IT" sz="1000" i="1" dirty="0"/>
              <a:t> in global </a:t>
            </a:r>
            <a:r>
              <a:rPr lang="it-IT" sz="1000" i="1" dirty="0" err="1"/>
              <a:t>energy</a:t>
            </a:r>
            <a:r>
              <a:rPr lang="it-IT" sz="1000" i="1" dirty="0"/>
              <a:t> </a:t>
            </a:r>
            <a:r>
              <a:rPr lang="it-IT" sz="1000" i="1" dirty="0" err="1"/>
              <a:t>demand</a:t>
            </a:r>
            <a:r>
              <a:rPr lang="it-IT" sz="1000" i="1" dirty="0"/>
              <a:t>. At the </a:t>
            </a:r>
            <a:r>
              <a:rPr lang="it-IT" sz="1000" i="1" dirty="0" err="1"/>
              <a:t>same</a:t>
            </a:r>
            <a:r>
              <a:rPr lang="it-IT" sz="1000" i="1" dirty="0"/>
              <a:t> time, </a:t>
            </a:r>
            <a:r>
              <a:rPr lang="it-IT" sz="1000" i="1" dirty="0" err="1"/>
              <a:t>there</a:t>
            </a:r>
            <a:r>
              <a:rPr lang="it-IT" sz="1000" i="1" dirty="0"/>
              <a:t> are </a:t>
            </a:r>
            <a:r>
              <a:rPr lang="it-IT" sz="1000" i="1" dirty="0" err="1"/>
              <a:t>few</a:t>
            </a:r>
            <a:r>
              <a:rPr lang="it-IT" sz="1000" i="1" dirty="0"/>
              <a:t> </a:t>
            </a:r>
            <a:r>
              <a:rPr lang="it-IT" sz="1000" i="1" dirty="0" err="1"/>
              <a:t>signs</a:t>
            </a:r>
            <a:r>
              <a:rPr lang="it-IT" sz="1000" i="1" dirty="0"/>
              <a:t> of the </a:t>
            </a:r>
            <a:r>
              <a:rPr lang="it-IT" sz="1000" i="1" dirty="0" err="1"/>
              <a:t>substantial</a:t>
            </a:r>
            <a:r>
              <a:rPr lang="it-IT" sz="1000" i="1" dirty="0"/>
              <a:t> </a:t>
            </a:r>
            <a:r>
              <a:rPr lang="it-IT" sz="1000" i="1" dirty="0" err="1"/>
              <a:t>reallocation</a:t>
            </a:r>
            <a:r>
              <a:rPr lang="it-IT" sz="1000" i="1" dirty="0"/>
              <a:t> of capital </a:t>
            </a:r>
            <a:r>
              <a:rPr lang="it-IT" sz="1000" i="1" dirty="0" err="1"/>
              <a:t>towards</a:t>
            </a:r>
            <a:r>
              <a:rPr lang="it-IT" sz="1000" i="1" dirty="0"/>
              <a:t> </a:t>
            </a:r>
            <a:r>
              <a:rPr lang="it-IT" sz="1000" i="1" dirty="0" err="1"/>
              <a:t>energy</a:t>
            </a:r>
            <a:r>
              <a:rPr lang="it-IT" sz="1000" i="1" dirty="0"/>
              <a:t> </a:t>
            </a:r>
            <a:r>
              <a:rPr lang="it-IT" sz="1000" i="1" dirty="0" err="1"/>
              <a:t>efficiency</a:t>
            </a:r>
            <a:r>
              <a:rPr lang="it-IT" sz="1000" i="1" dirty="0"/>
              <a:t> and </a:t>
            </a:r>
            <a:r>
              <a:rPr lang="it-IT" sz="1000" i="1" dirty="0" err="1"/>
              <a:t>cleaner</a:t>
            </a:r>
            <a:r>
              <a:rPr lang="it-IT" sz="1000" i="1" dirty="0"/>
              <a:t> </a:t>
            </a:r>
            <a:r>
              <a:rPr lang="it-IT" sz="1000" i="1" dirty="0" err="1"/>
              <a:t>supply</a:t>
            </a:r>
            <a:r>
              <a:rPr lang="it-IT" sz="1000" i="1" dirty="0"/>
              <a:t> </a:t>
            </a:r>
            <a:r>
              <a:rPr lang="it-IT" sz="1000" i="1" dirty="0" err="1"/>
              <a:t>sources</a:t>
            </a:r>
            <a:r>
              <a:rPr lang="it-IT" sz="1000" i="1" dirty="0"/>
              <a:t> </a:t>
            </a:r>
            <a:r>
              <a:rPr lang="it-IT" sz="1000" i="1" dirty="0" err="1"/>
              <a:t>that</a:t>
            </a:r>
            <a:r>
              <a:rPr lang="it-IT" sz="1000" i="1" dirty="0"/>
              <a:t> </a:t>
            </a:r>
            <a:r>
              <a:rPr lang="it-IT" sz="1000" i="1" dirty="0" err="1"/>
              <a:t>is</a:t>
            </a:r>
            <a:r>
              <a:rPr lang="it-IT" sz="1000" i="1" dirty="0"/>
              <a:t> </a:t>
            </a:r>
            <a:r>
              <a:rPr lang="it-IT" sz="1000" i="1" dirty="0" err="1"/>
              <a:t>needed</a:t>
            </a:r>
            <a:r>
              <a:rPr lang="it-IT" sz="1000" i="1" dirty="0"/>
              <a:t> to </a:t>
            </a:r>
            <a:r>
              <a:rPr lang="it-IT" sz="1000" i="1" dirty="0" err="1"/>
              <a:t>bring</a:t>
            </a:r>
            <a:r>
              <a:rPr lang="it-IT" sz="1000" i="1" dirty="0"/>
              <a:t> </a:t>
            </a:r>
            <a:r>
              <a:rPr lang="it-IT" sz="1000" i="1" dirty="0" err="1"/>
              <a:t>investments</a:t>
            </a:r>
            <a:r>
              <a:rPr lang="it-IT" sz="1000" i="1" dirty="0"/>
              <a:t> in line with the Paris Agreement and </a:t>
            </a:r>
            <a:r>
              <a:rPr lang="it-IT" sz="1000" i="1" dirty="0" err="1"/>
              <a:t>other</a:t>
            </a:r>
            <a:r>
              <a:rPr lang="it-IT" sz="1000" i="1" dirty="0"/>
              <a:t> </a:t>
            </a:r>
            <a:r>
              <a:rPr lang="it-IT" sz="1000" i="1" dirty="0" err="1"/>
              <a:t>sustainable</a:t>
            </a:r>
            <a:r>
              <a:rPr lang="it-IT" sz="1000" i="1" dirty="0"/>
              <a:t> </a:t>
            </a:r>
            <a:r>
              <a:rPr lang="it-IT" sz="1000" i="1" dirty="0" err="1"/>
              <a:t>development</a:t>
            </a:r>
            <a:r>
              <a:rPr lang="it-IT" sz="1000" i="1" dirty="0"/>
              <a:t> </a:t>
            </a:r>
            <a:r>
              <a:rPr lang="it-IT" sz="1000" i="1" dirty="0" err="1"/>
              <a:t>goals</a:t>
            </a:r>
            <a:r>
              <a:rPr lang="it-IT" sz="1000" i="1" dirty="0"/>
              <a:t>.</a:t>
            </a:r>
          </a:p>
          <a:p>
            <a:r>
              <a:rPr lang="it-IT" sz="1000" i="1" dirty="0"/>
              <a:t>“</a:t>
            </a:r>
            <a:r>
              <a:rPr lang="it-IT" sz="1000" b="1" i="1" dirty="0"/>
              <a:t>Energy </a:t>
            </a:r>
            <a:r>
              <a:rPr lang="it-IT" sz="1000" b="1" i="1" dirty="0" err="1"/>
              <a:t>investments</a:t>
            </a:r>
            <a:r>
              <a:rPr lang="it-IT" sz="1000" b="1" i="1" dirty="0"/>
              <a:t> </a:t>
            </a:r>
            <a:r>
              <a:rPr lang="it-IT" sz="1000" i="1" dirty="0" err="1"/>
              <a:t>now</a:t>
            </a:r>
            <a:r>
              <a:rPr lang="it-IT" sz="1000" i="1" dirty="0"/>
              <a:t> face </a:t>
            </a:r>
            <a:r>
              <a:rPr lang="it-IT" sz="1000" i="1" dirty="0" err="1"/>
              <a:t>unprecedented</a:t>
            </a:r>
            <a:r>
              <a:rPr lang="it-IT" sz="1000" i="1" dirty="0"/>
              <a:t> </a:t>
            </a:r>
            <a:r>
              <a:rPr lang="it-IT" sz="1000" i="1" dirty="0" err="1"/>
              <a:t>uncertainties</a:t>
            </a:r>
            <a:r>
              <a:rPr lang="it-IT" sz="1000" i="1" dirty="0"/>
              <a:t>, with </a:t>
            </a:r>
            <a:r>
              <a:rPr lang="it-IT" sz="1000" i="1" dirty="0" err="1"/>
              <a:t>shifts</a:t>
            </a:r>
            <a:r>
              <a:rPr lang="it-IT" sz="1000" i="1" dirty="0"/>
              <a:t> in </a:t>
            </a:r>
            <a:r>
              <a:rPr lang="it-IT" sz="1000" i="1" dirty="0" err="1"/>
              <a:t>markets</a:t>
            </a:r>
            <a:r>
              <a:rPr lang="it-IT" sz="1000" i="1" dirty="0"/>
              <a:t>, policies and </a:t>
            </a:r>
            <a:r>
              <a:rPr lang="it-IT" sz="1000" i="1" dirty="0" err="1"/>
              <a:t>technologies</a:t>
            </a:r>
            <a:r>
              <a:rPr lang="it-IT" sz="1000" i="1" dirty="0"/>
              <a:t>,” </a:t>
            </a:r>
            <a:r>
              <a:rPr lang="it-IT" sz="1000" i="1" dirty="0" err="1"/>
              <a:t>said</a:t>
            </a:r>
            <a:r>
              <a:rPr lang="it-IT" sz="1000" i="1" dirty="0"/>
              <a:t> Dr </a:t>
            </a:r>
            <a:r>
              <a:rPr lang="it-IT" sz="1000" i="1" dirty="0" err="1"/>
              <a:t>Fatih</a:t>
            </a:r>
            <a:r>
              <a:rPr lang="it-IT" sz="1000" i="1" dirty="0"/>
              <a:t> </a:t>
            </a:r>
            <a:r>
              <a:rPr lang="it-IT" sz="1000" i="1" dirty="0" err="1"/>
              <a:t>Birol</a:t>
            </a:r>
            <a:r>
              <a:rPr lang="it-IT" sz="1000" i="1" dirty="0"/>
              <a:t>, the </a:t>
            </a:r>
            <a:r>
              <a:rPr lang="it-IT" sz="1000" i="1" dirty="0" err="1"/>
              <a:t>IEA’s</a:t>
            </a:r>
            <a:r>
              <a:rPr lang="it-IT" sz="1000" i="1" dirty="0"/>
              <a:t> Executive </a:t>
            </a:r>
            <a:r>
              <a:rPr lang="it-IT" sz="1000" i="1" dirty="0" err="1"/>
              <a:t>Director</a:t>
            </a:r>
            <a:r>
              <a:rPr lang="it-IT" sz="1000" i="1" dirty="0"/>
              <a:t>. “</a:t>
            </a:r>
            <a:r>
              <a:rPr lang="it-IT" sz="1000" i="1" dirty="0" err="1"/>
              <a:t>But</a:t>
            </a:r>
            <a:r>
              <a:rPr lang="it-IT" sz="1000" i="1" dirty="0"/>
              <a:t> the bottom line </a:t>
            </a:r>
            <a:r>
              <a:rPr lang="it-IT" sz="1000" i="1" dirty="0" err="1"/>
              <a:t>is</a:t>
            </a:r>
            <a:r>
              <a:rPr lang="it-IT" sz="1000" i="1" dirty="0"/>
              <a:t> </a:t>
            </a:r>
            <a:r>
              <a:rPr lang="it-IT" sz="1000" i="1" dirty="0" err="1"/>
              <a:t>that</a:t>
            </a:r>
            <a:r>
              <a:rPr lang="it-IT" sz="1000" i="1" dirty="0"/>
              <a:t> the world </a:t>
            </a:r>
            <a:r>
              <a:rPr lang="it-IT" sz="1000" i="1" dirty="0" err="1"/>
              <a:t>is</a:t>
            </a:r>
            <a:r>
              <a:rPr lang="it-IT" sz="1000" i="1" dirty="0"/>
              <a:t> </a:t>
            </a:r>
            <a:r>
              <a:rPr lang="it-IT" sz="1000" i="1" dirty="0" err="1"/>
              <a:t>not</a:t>
            </a:r>
            <a:r>
              <a:rPr lang="it-IT" sz="1000" i="1" dirty="0"/>
              <a:t> </a:t>
            </a:r>
            <a:r>
              <a:rPr lang="it-IT" sz="1000" i="1" dirty="0" err="1"/>
              <a:t>investing</a:t>
            </a:r>
            <a:r>
              <a:rPr lang="it-IT" sz="1000" i="1" dirty="0"/>
              <a:t> </a:t>
            </a:r>
            <a:r>
              <a:rPr lang="it-IT" sz="1000" i="1" dirty="0" err="1"/>
              <a:t>enough</a:t>
            </a:r>
            <a:r>
              <a:rPr lang="it-IT" sz="1000" i="1" dirty="0"/>
              <a:t> in </a:t>
            </a:r>
            <a:r>
              <a:rPr lang="it-IT" sz="1000" i="1" dirty="0" err="1"/>
              <a:t>traditional</a:t>
            </a:r>
            <a:r>
              <a:rPr lang="it-IT" sz="1000" i="1" dirty="0"/>
              <a:t> </a:t>
            </a:r>
            <a:r>
              <a:rPr lang="it-IT" sz="1000" i="1" dirty="0" err="1"/>
              <a:t>elements</a:t>
            </a:r>
            <a:r>
              <a:rPr lang="it-IT" sz="1000" i="1" dirty="0"/>
              <a:t> of </a:t>
            </a:r>
            <a:r>
              <a:rPr lang="it-IT" sz="1000" i="1" dirty="0" err="1"/>
              <a:t>supply</a:t>
            </a:r>
            <a:r>
              <a:rPr lang="it-IT" sz="1000" i="1" dirty="0"/>
              <a:t> to </a:t>
            </a:r>
            <a:r>
              <a:rPr lang="it-IT" sz="1000" i="1" dirty="0" err="1"/>
              <a:t>maintain</a:t>
            </a:r>
            <a:r>
              <a:rPr lang="it-IT" sz="1000" i="1" dirty="0"/>
              <a:t> </a:t>
            </a:r>
            <a:r>
              <a:rPr lang="it-IT" sz="1000" i="1" dirty="0" err="1"/>
              <a:t>today’s</a:t>
            </a:r>
            <a:r>
              <a:rPr lang="it-IT" sz="1000" i="1" dirty="0"/>
              <a:t> </a:t>
            </a:r>
            <a:r>
              <a:rPr lang="it-IT" sz="1000" i="1" dirty="0" err="1"/>
              <a:t>consumption</a:t>
            </a:r>
            <a:r>
              <a:rPr lang="it-IT" sz="1000" i="1" dirty="0"/>
              <a:t> </a:t>
            </a:r>
            <a:r>
              <a:rPr lang="it-IT" sz="1000" i="1" dirty="0" err="1"/>
              <a:t>patterns</a:t>
            </a:r>
            <a:r>
              <a:rPr lang="it-IT" sz="1000" i="1" dirty="0"/>
              <a:t>, </a:t>
            </a:r>
            <a:r>
              <a:rPr lang="it-IT" sz="1000" i="1" dirty="0" err="1"/>
              <a:t>nor</a:t>
            </a:r>
            <a:r>
              <a:rPr lang="it-IT" sz="1000" i="1" dirty="0"/>
              <a:t> </a:t>
            </a:r>
            <a:r>
              <a:rPr lang="it-IT" sz="1000" i="1" dirty="0" err="1"/>
              <a:t>is</a:t>
            </a:r>
            <a:r>
              <a:rPr lang="it-IT" sz="1000" i="1" dirty="0"/>
              <a:t> </a:t>
            </a:r>
            <a:r>
              <a:rPr lang="it-IT" sz="1000" i="1" dirty="0" err="1"/>
              <a:t>it</a:t>
            </a:r>
            <a:r>
              <a:rPr lang="it-IT" sz="1000" i="1" dirty="0"/>
              <a:t> </a:t>
            </a:r>
            <a:r>
              <a:rPr lang="it-IT" sz="1000" i="1" dirty="0" err="1"/>
              <a:t>investing</a:t>
            </a:r>
            <a:r>
              <a:rPr lang="it-IT" sz="1000" i="1" dirty="0"/>
              <a:t> </a:t>
            </a:r>
            <a:r>
              <a:rPr lang="it-IT" sz="1000" i="1" dirty="0" err="1"/>
              <a:t>enough</a:t>
            </a:r>
            <a:r>
              <a:rPr lang="it-IT" sz="1000" i="1" dirty="0"/>
              <a:t> in </a:t>
            </a:r>
            <a:r>
              <a:rPr lang="it-IT" sz="1000" i="1" dirty="0" err="1"/>
              <a:t>cleaner</a:t>
            </a:r>
            <a:r>
              <a:rPr lang="it-IT" sz="1000" i="1" dirty="0"/>
              <a:t> </a:t>
            </a:r>
            <a:r>
              <a:rPr lang="it-IT" sz="1000" i="1" dirty="0" err="1"/>
              <a:t>energy</a:t>
            </a:r>
            <a:r>
              <a:rPr lang="it-IT" sz="1000" i="1" dirty="0"/>
              <a:t> </a:t>
            </a:r>
            <a:r>
              <a:rPr lang="it-IT" sz="1000" i="1" dirty="0" err="1"/>
              <a:t>technologies</a:t>
            </a:r>
            <a:r>
              <a:rPr lang="it-IT" sz="1000" i="1" dirty="0"/>
              <a:t> to </a:t>
            </a:r>
            <a:r>
              <a:rPr lang="it-IT" sz="1000" i="1" dirty="0" err="1"/>
              <a:t>change</a:t>
            </a:r>
            <a:r>
              <a:rPr lang="it-IT" sz="1000" i="1" dirty="0"/>
              <a:t> </a:t>
            </a:r>
            <a:r>
              <a:rPr lang="it-IT" sz="1000" i="1" dirty="0" err="1"/>
              <a:t>course</a:t>
            </a:r>
            <a:r>
              <a:rPr lang="it-IT" sz="1000" i="1" dirty="0"/>
              <a:t>. </a:t>
            </a:r>
            <a:r>
              <a:rPr lang="it-IT" sz="1000" i="1" dirty="0" err="1"/>
              <a:t>Whichever</a:t>
            </a:r>
            <a:r>
              <a:rPr lang="it-IT" sz="1000" i="1" dirty="0"/>
              <a:t> way </a:t>
            </a:r>
            <a:r>
              <a:rPr lang="it-IT" sz="1000" i="1" dirty="0" err="1"/>
              <a:t>you</a:t>
            </a:r>
            <a:r>
              <a:rPr lang="it-IT" sz="1000" i="1" dirty="0"/>
              <a:t> look, </a:t>
            </a:r>
            <a:r>
              <a:rPr lang="it-IT" sz="1000" i="1" dirty="0" err="1"/>
              <a:t>we</a:t>
            </a:r>
            <a:r>
              <a:rPr lang="it-IT" sz="1000" i="1" dirty="0"/>
              <a:t> are </a:t>
            </a:r>
            <a:r>
              <a:rPr lang="it-IT" sz="1000" i="1" dirty="0" err="1"/>
              <a:t>storing</a:t>
            </a:r>
            <a:r>
              <a:rPr lang="it-IT" sz="1000" i="1" dirty="0"/>
              <a:t> up </a:t>
            </a:r>
            <a:r>
              <a:rPr lang="it-IT" sz="1000" i="1" dirty="0" err="1"/>
              <a:t>risks</a:t>
            </a:r>
            <a:r>
              <a:rPr lang="it-IT" sz="1000" i="1" dirty="0"/>
              <a:t> for the future.”</a:t>
            </a:r>
          </a:p>
          <a:p>
            <a:r>
              <a:rPr lang="it-IT" sz="1000" i="1" dirty="0"/>
              <a:t>The world </a:t>
            </a:r>
            <a:r>
              <a:rPr lang="it-IT" sz="1000" i="1" dirty="0" err="1"/>
              <a:t>is</a:t>
            </a:r>
            <a:r>
              <a:rPr lang="it-IT" sz="1000" i="1" dirty="0"/>
              <a:t> </a:t>
            </a:r>
            <a:r>
              <a:rPr lang="it-IT" sz="1000" i="1" dirty="0" err="1"/>
              <a:t>witnessing</a:t>
            </a:r>
            <a:r>
              <a:rPr lang="it-IT" sz="1000" i="1" dirty="0"/>
              <a:t> a </a:t>
            </a:r>
            <a:r>
              <a:rPr lang="it-IT" sz="1000" i="1" dirty="0" err="1"/>
              <a:t>shift</a:t>
            </a:r>
            <a:r>
              <a:rPr lang="it-IT" sz="1000" i="1" dirty="0"/>
              <a:t> in </a:t>
            </a:r>
            <a:r>
              <a:rPr lang="it-IT" sz="1000" i="1" dirty="0" err="1"/>
              <a:t>investments</a:t>
            </a:r>
            <a:r>
              <a:rPr lang="it-IT" sz="1000" i="1" dirty="0"/>
              <a:t> </a:t>
            </a:r>
            <a:r>
              <a:rPr lang="it-IT" sz="1000" i="1" dirty="0" err="1"/>
              <a:t>towards</a:t>
            </a:r>
            <a:r>
              <a:rPr lang="it-IT" sz="1000" i="1" dirty="0"/>
              <a:t> </a:t>
            </a:r>
            <a:r>
              <a:rPr lang="it-IT" sz="1000" i="1" dirty="0" err="1"/>
              <a:t>energy</a:t>
            </a:r>
            <a:r>
              <a:rPr lang="it-IT" sz="1000" i="1" dirty="0"/>
              <a:t> </a:t>
            </a:r>
            <a:r>
              <a:rPr lang="it-IT" sz="1000" i="1" dirty="0" err="1"/>
              <a:t>supply</a:t>
            </a:r>
            <a:r>
              <a:rPr lang="it-IT" sz="1000" i="1" dirty="0"/>
              <a:t> </a:t>
            </a:r>
            <a:r>
              <a:rPr lang="it-IT" sz="1000" i="1" dirty="0" err="1"/>
              <a:t>projects</a:t>
            </a:r>
            <a:r>
              <a:rPr lang="it-IT" sz="1000" i="1" dirty="0"/>
              <a:t> </a:t>
            </a:r>
            <a:r>
              <a:rPr lang="it-IT" sz="1000" i="1" dirty="0" err="1"/>
              <a:t>that</a:t>
            </a:r>
            <a:r>
              <a:rPr lang="it-IT" sz="1000" i="1" dirty="0"/>
              <a:t> </a:t>
            </a:r>
            <a:r>
              <a:rPr lang="it-IT" sz="1000" i="1" dirty="0" err="1"/>
              <a:t>have</a:t>
            </a:r>
            <a:r>
              <a:rPr lang="it-IT" sz="1000" i="1" dirty="0"/>
              <a:t> </a:t>
            </a:r>
            <a:r>
              <a:rPr lang="it-IT" sz="1000" i="1" dirty="0" err="1"/>
              <a:t>shorter</a:t>
            </a:r>
            <a:r>
              <a:rPr lang="it-IT" sz="1000" i="1" dirty="0"/>
              <a:t> </a:t>
            </a:r>
            <a:r>
              <a:rPr lang="it-IT" sz="1000" i="1" dirty="0" err="1"/>
              <a:t>lead</a:t>
            </a:r>
            <a:r>
              <a:rPr lang="it-IT" sz="1000" i="1" dirty="0"/>
              <a:t> </a:t>
            </a:r>
            <a:r>
              <a:rPr lang="it-IT" sz="1000" i="1" dirty="0" err="1"/>
              <a:t>times</a:t>
            </a:r>
            <a:r>
              <a:rPr lang="it-IT" sz="1000" i="1" dirty="0"/>
              <a:t>. In </a:t>
            </a:r>
            <a:r>
              <a:rPr lang="it-IT" sz="1000" i="1" dirty="0" err="1"/>
              <a:t>power</a:t>
            </a:r>
            <a:r>
              <a:rPr lang="it-IT" sz="1000" i="1" dirty="0"/>
              <a:t> generation and the </a:t>
            </a:r>
            <a:r>
              <a:rPr lang="it-IT" sz="1000" i="1" dirty="0" err="1"/>
              <a:t>upstream</a:t>
            </a:r>
            <a:r>
              <a:rPr lang="it-IT" sz="1000" i="1" dirty="0"/>
              <a:t> </a:t>
            </a:r>
            <a:r>
              <a:rPr lang="it-IT" sz="1000" i="1" dirty="0" err="1"/>
              <a:t>oil</a:t>
            </a:r>
            <a:r>
              <a:rPr lang="it-IT" sz="1000" i="1" dirty="0"/>
              <a:t> and gas </a:t>
            </a:r>
            <a:r>
              <a:rPr lang="it-IT" sz="1000" i="1" dirty="0" err="1"/>
              <a:t>sector</a:t>
            </a:r>
            <a:r>
              <a:rPr lang="it-IT" sz="1000" i="1" dirty="0"/>
              <a:t>, the </a:t>
            </a:r>
            <a:r>
              <a:rPr lang="it-IT" sz="1000" i="1" dirty="0" err="1"/>
              <a:t>industry</a:t>
            </a:r>
            <a:r>
              <a:rPr lang="it-IT" sz="1000" i="1" dirty="0"/>
              <a:t> </a:t>
            </a:r>
            <a:r>
              <a:rPr lang="it-IT" sz="1000" i="1" dirty="0" err="1"/>
              <a:t>is</a:t>
            </a:r>
            <a:r>
              <a:rPr lang="it-IT" sz="1000" i="1" dirty="0"/>
              <a:t> </a:t>
            </a:r>
            <a:r>
              <a:rPr lang="it-IT" sz="1000" i="1" dirty="0" err="1"/>
              <a:t>bringing</a:t>
            </a:r>
            <a:r>
              <a:rPr lang="it-IT" sz="1000" i="1" dirty="0"/>
              <a:t> </a:t>
            </a:r>
            <a:r>
              <a:rPr lang="it-IT" sz="1000" i="1" dirty="0" err="1"/>
              <a:t>capacity</a:t>
            </a:r>
            <a:r>
              <a:rPr lang="it-IT" sz="1000" i="1" dirty="0"/>
              <a:t> to market more </a:t>
            </a:r>
            <a:r>
              <a:rPr lang="it-IT" sz="1000" i="1" dirty="0" err="1"/>
              <a:t>than</a:t>
            </a:r>
            <a:r>
              <a:rPr lang="it-IT" sz="1000" i="1" dirty="0"/>
              <a:t> 20% </a:t>
            </a:r>
            <a:r>
              <a:rPr lang="it-IT" sz="1000" i="1" dirty="0" err="1"/>
              <a:t>faster</a:t>
            </a:r>
            <a:r>
              <a:rPr lang="it-IT" sz="1000" i="1" dirty="0"/>
              <a:t> </a:t>
            </a:r>
            <a:r>
              <a:rPr lang="it-IT" sz="1000" i="1" dirty="0" err="1"/>
              <a:t>than</a:t>
            </a:r>
            <a:r>
              <a:rPr lang="it-IT" sz="1000" i="1" dirty="0"/>
              <a:t> </a:t>
            </a:r>
            <a:r>
              <a:rPr lang="it-IT" sz="1000" i="1" dirty="0" err="1"/>
              <a:t>at</a:t>
            </a:r>
            <a:r>
              <a:rPr lang="it-IT" sz="1000" i="1" dirty="0"/>
              <a:t> the </a:t>
            </a:r>
            <a:r>
              <a:rPr lang="it-IT" sz="1000" i="1" dirty="0" err="1"/>
              <a:t>beginning</a:t>
            </a:r>
            <a:r>
              <a:rPr lang="it-IT" sz="1000" i="1" dirty="0"/>
              <a:t> of the decade. </a:t>
            </a:r>
            <a:r>
              <a:rPr lang="it-IT" sz="1000" i="1" dirty="0" err="1"/>
              <a:t>This</a:t>
            </a:r>
            <a:r>
              <a:rPr lang="it-IT" sz="1000" i="1" dirty="0"/>
              <a:t> </a:t>
            </a:r>
            <a:r>
              <a:rPr lang="it-IT" sz="1000" i="1" dirty="0" err="1"/>
              <a:t>reflects</a:t>
            </a:r>
            <a:r>
              <a:rPr lang="it-IT" sz="1000" i="1" dirty="0"/>
              <a:t> </a:t>
            </a:r>
            <a:r>
              <a:rPr lang="it-IT" sz="1000" i="1" dirty="0" err="1"/>
              <a:t>industry</a:t>
            </a:r>
            <a:r>
              <a:rPr lang="it-IT" sz="1000" i="1" dirty="0"/>
              <a:t> and </a:t>
            </a:r>
            <a:r>
              <a:rPr lang="it-IT" sz="1000" i="1" dirty="0" err="1"/>
              <a:t>investors</a:t>
            </a:r>
            <a:r>
              <a:rPr lang="it-IT" sz="1000" i="1" dirty="0"/>
              <a:t> </a:t>
            </a:r>
            <a:r>
              <a:rPr lang="it-IT" sz="1000" i="1" dirty="0" err="1"/>
              <a:t>seeking</a:t>
            </a:r>
            <a:r>
              <a:rPr lang="it-IT" sz="1000" i="1" dirty="0"/>
              <a:t> to </a:t>
            </a:r>
            <a:r>
              <a:rPr lang="it-IT" sz="1000" i="1" dirty="0" err="1"/>
              <a:t>better</a:t>
            </a:r>
            <a:r>
              <a:rPr lang="it-IT" sz="1000" i="1" dirty="0"/>
              <a:t> </a:t>
            </a:r>
            <a:r>
              <a:rPr lang="it-IT" sz="1000" i="1" dirty="0" err="1"/>
              <a:t>manage</a:t>
            </a:r>
            <a:r>
              <a:rPr lang="it-IT" sz="1000" i="1" dirty="0"/>
              <a:t> </a:t>
            </a:r>
            <a:r>
              <a:rPr lang="it-IT" sz="1000" i="1" dirty="0" err="1"/>
              <a:t>risks</a:t>
            </a:r>
            <a:r>
              <a:rPr lang="it-IT" sz="1000" i="1" dirty="0"/>
              <a:t> in a </a:t>
            </a:r>
            <a:r>
              <a:rPr lang="it-IT" sz="1000" i="1" dirty="0" err="1"/>
              <a:t>changing</a:t>
            </a:r>
            <a:r>
              <a:rPr lang="it-IT" sz="1000" i="1" dirty="0"/>
              <a:t> </a:t>
            </a:r>
            <a:r>
              <a:rPr lang="it-IT" sz="1000" i="1" dirty="0" err="1"/>
              <a:t>energy</a:t>
            </a:r>
            <a:r>
              <a:rPr lang="it-IT" sz="1000" i="1" dirty="0"/>
              <a:t> </a:t>
            </a:r>
            <a:r>
              <a:rPr lang="it-IT" sz="1000" i="1" dirty="0" err="1"/>
              <a:t>system</a:t>
            </a:r>
            <a:r>
              <a:rPr lang="it-IT" sz="1000" i="1" dirty="0"/>
              <a:t>, and </a:t>
            </a:r>
            <a:r>
              <a:rPr lang="it-IT" sz="1000" i="1" dirty="0" err="1"/>
              <a:t>also</a:t>
            </a:r>
            <a:r>
              <a:rPr lang="it-IT" sz="1000" i="1" dirty="0"/>
              <a:t> </a:t>
            </a:r>
            <a:r>
              <a:rPr lang="it-IT" sz="1000" i="1" dirty="0" err="1"/>
              <a:t>improved</a:t>
            </a:r>
            <a:r>
              <a:rPr lang="it-IT" sz="1000" i="1" dirty="0"/>
              <a:t> </a:t>
            </a:r>
            <a:r>
              <a:rPr lang="it-IT" sz="1000" i="1" dirty="0" err="1"/>
              <a:t>project</a:t>
            </a:r>
            <a:r>
              <a:rPr lang="it-IT" sz="1000" i="1" dirty="0"/>
              <a:t> management and </a:t>
            </a:r>
            <a:r>
              <a:rPr lang="it-IT" sz="1000" i="1" dirty="0" err="1"/>
              <a:t>lower</a:t>
            </a:r>
            <a:r>
              <a:rPr lang="it-IT" sz="1000" i="1" dirty="0"/>
              <a:t> </a:t>
            </a:r>
            <a:r>
              <a:rPr lang="it-IT" sz="1000" i="1" dirty="0" err="1"/>
              <a:t>costs</a:t>
            </a:r>
            <a:r>
              <a:rPr lang="it-IT" sz="1000" i="1" dirty="0"/>
              <a:t> for </a:t>
            </a:r>
            <a:r>
              <a:rPr lang="it-IT" sz="1000" i="1" dirty="0" err="1"/>
              <a:t>shorter-cycle</a:t>
            </a:r>
            <a:r>
              <a:rPr lang="it-IT" sz="1000" i="1" dirty="0"/>
              <a:t> assets </a:t>
            </a:r>
            <a:r>
              <a:rPr lang="it-IT" sz="1000" i="1" dirty="0" err="1"/>
              <a:t>such</a:t>
            </a:r>
            <a:r>
              <a:rPr lang="it-IT" sz="1000" i="1" dirty="0"/>
              <a:t> </a:t>
            </a:r>
            <a:r>
              <a:rPr lang="it-IT" sz="1000" i="1" dirty="0" err="1"/>
              <a:t>as</a:t>
            </a:r>
            <a:r>
              <a:rPr lang="it-IT" sz="1000" i="1" dirty="0"/>
              <a:t> solar PV, </a:t>
            </a:r>
            <a:r>
              <a:rPr lang="it-IT" sz="1000" i="1" dirty="0" err="1"/>
              <a:t>onshore</a:t>
            </a:r>
            <a:r>
              <a:rPr lang="it-IT" sz="1000" i="1" dirty="0"/>
              <a:t> </a:t>
            </a:r>
            <a:r>
              <a:rPr lang="it-IT" sz="1000" i="1" dirty="0" err="1"/>
              <a:t>wind</a:t>
            </a:r>
            <a:r>
              <a:rPr lang="it-IT" sz="1000" i="1" dirty="0"/>
              <a:t> and US </a:t>
            </a:r>
            <a:r>
              <a:rPr lang="it-IT" sz="1000" i="1" dirty="0" err="1"/>
              <a:t>shale</a:t>
            </a:r>
            <a:r>
              <a:rPr lang="it-IT" sz="1000" i="1" dirty="0"/>
              <a:t>.</a:t>
            </a:r>
          </a:p>
          <a:p>
            <a:r>
              <a:rPr lang="it-IT" sz="1000" i="1" dirty="0" err="1"/>
              <a:t>Even</a:t>
            </a:r>
            <a:r>
              <a:rPr lang="it-IT" sz="1000" i="1" dirty="0"/>
              <a:t> </a:t>
            </a:r>
            <a:r>
              <a:rPr lang="it-IT" sz="1000" i="1" dirty="0" err="1"/>
              <a:t>though</a:t>
            </a:r>
            <a:r>
              <a:rPr lang="it-IT" sz="1000" i="1" dirty="0"/>
              <a:t> </a:t>
            </a:r>
            <a:r>
              <a:rPr lang="it-IT" sz="1000" i="1" dirty="0" err="1"/>
              <a:t>decisions</a:t>
            </a:r>
            <a:r>
              <a:rPr lang="it-IT" sz="1000" i="1" dirty="0"/>
              <a:t> to </a:t>
            </a:r>
            <a:r>
              <a:rPr lang="it-IT" sz="1000" i="1" dirty="0" err="1"/>
              <a:t>invest</a:t>
            </a:r>
            <a:r>
              <a:rPr lang="it-IT" sz="1000" i="1" dirty="0"/>
              <a:t> in </a:t>
            </a:r>
            <a:r>
              <a:rPr lang="it-IT" sz="1000" i="1" dirty="0" err="1"/>
              <a:t>coal-fired</a:t>
            </a:r>
            <a:r>
              <a:rPr lang="it-IT" sz="1000" i="1" dirty="0"/>
              <a:t> </a:t>
            </a:r>
            <a:r>
              <a:rPr lang="it-IT" sz="1000" i="1" dirty="0" err="1"/>
              <a:t>power</a:t>
            </a:r>
            <a:r>
              <a:rPr lang="it-IT" sz="1000" i="1" dirty="0"/>
              <a:t> </a:t>
            </a:r>
            <a:r>
              <a:rPr lang="it-IT" sz="1000" i="1" dirty="0" err="1"/>
              <a:t>plants</a:t>
            </a:r>
            <a:r>
              <a:rPr lang="it-IT" sz="1000" i="1" dirty="0"/>
              <a:t> </a:t>
            </a:r>
            <a:r>
              <a:rPr lang="it-IT" sz="1000" i="1" dirty="0" err="1"/>
              <a:t>declined</a:t>
            </a:r>
            <a:r>
              <a:rPr lang="it-IT" sz="1000" i="1" dirty="0"/>
              <a:t> to </a:t>
            </a:r>
            <a:r>
              <a:rPr lang="it-IT" sz="1000" i="1" dirty="0" err="1"/>
              <a:t>their</a:t>
            </a:r>
            <a:r>
              <a:rPr lang="it-IT" sz="1000" i="1" dirty="0"/>
              <a:t> </a:t>
            </a:r>
            <a:r>
              <a:rPr lang="it-IT" sz="1000" i="1" dirty="0" err="1"/>
              <a:t>lowest</a:t>
            </a:r>
            <a:r>
              <a:rPr lang="it-IT" sz="1000" i="1" dirty="0"/>
              <a:t> </a:t>
            </a:r>
            <a:r>
              <a:rPr lang="it-IT" sz="1000" i="1" dirty="0" err="1"/>
              <a:t>level</a:t>
            </a:r>
            <a:r>
              <a:rPr lang="it-IT" sz="1000" i="1" dirty="0"/>
              <a:t> </a:t>
            </a:r>
            <a:r>
              <a:rPr lang="it-IT" sz="1000" i="1" dirty="0" err="1"/>
              <a:t>this</a:t>
            </a:r>
            <a:r>
              <a:rPr lang="it-IT" sz="1000" i="1" dirty="0"/>
              <a:t> century and </a:t>
            </a:r>
            <a:r>
              <a:rPr lang="it-IT" sz="1000" i="1" dirty="0" err="1"/>
              <a:t>retirements</a:t>
            </a:r>
            <a:r>
              <a:rPr lang="it-IT" sz="1000" i="1" dirty="0"/>
              <a:t> rose, the global </a:t>
            </a:r>
            <a:r>
              <a:rPr lang="it-IT" sz="1000" i="1" dirty="0" err="1"/>
              <a:t>coal</a:t>
            </a:r>
            <a:r>
              <a:rPr lang="it-IT" sz="1000" i="1" dirty="0"/>
              <a:t> </a:t>
            </a:r>
            <a:r>
              <a:rPr lang="it-IT" sz="1000" i="1" dirty="0" err="1"/>
              <a:t>power</a:t>
            </a:r>
            <a:r>
              <a:rPr lang="it-IT" sz="1000" i="1" dirty="0"/>
              <a:t> </a:t>
            </a:r>
            <a:r>
              <a:rPr lang="it-IT" sz="1000" i="1" dirty="0" err="1"/>
              <a:t>fleet</a:t>
            </a:r>
            <a:r>
              <a:rPr lang="it-IT" sz="1000" i="1" dirty="0"/>
              <a:t> </a:t>
            </a:r>
            <a:r>
              <a:rPr lang="it-IT" sz="1000" i="1" dirty="0" err="1"/>
              <a:t>continued</a:t>
            </a:r>
            <a:r>
              <a:rPr lang="it-IT" sz="1000" i="1" dirty="0"/>
              <a:t> to </a:t>
            </a:r>
            <a:r>
              <a:rPr lang="it-IT" sz="1000" i="1" dirty="0" err="1"/>
              <a:t>expand</a:t>
            </a:r>
            <a:r>
              <a:rPr lang="it-IT" sz="1000" i="1" dirty="0"/>
              <a:t>, </a:t>
            </a:r>
            <a:r>
              <a:rPr lang="it-IT" sz="1000" i="1" dirty="0" err="1"/>
              <a:t>particularly</a:t>
            </a:r>
            <a:r>
              <a:rPr lang="it-IT" sz="1000" i="1" dirty="0"/>
              <a:t> in </a:t>
            </a:r>
            <a:r>
              <a:rPr lang="it-IT" sz="1000" i="1" dirty="0" err="1"/>
              <a:t>developing</a:t>
            </a:r>
            <a:r>
              <a:rPr lang="it-IT" sz="1000" i="1" dirty="0"/>
              <a:t> Asian </a:t>
            </a:r>
            <a:r>
              <a:rPr lang="it-IT" sz="1000" i="1" dirty="0" err="1"/>
              <a:t>countries</a:t>
            </a:r>
            <a:r>
              <a:rPr lang="it-IT" sz="1000" i="1" dirty="0"/>
              <a:t>.</a:t>
            </a:r>
          </a:p>
          <a:p>
            <a:r>
              <a:rPr lang="it-IT" sz="1000" i="1" dirty="0"/>
              <a:t>The </a:t>
            </a:r>
            <a:r>
              <a:rPr lang="it-IT" sz="1000" i="1" dirty="0" err="1"/>
              <a:t>continuing</a:t>
            </a:r>
            <a:r>
              <a:rPr lang="it-IT" sz="1000" i="1" dirty="0"/>
              <a:t> </a:t>
            </a:r>
            <a:r>
              <a:rPr lang="it-IT" sz="1000" i="1" dirty="0" err="1"/>
              <a:t>investments</a:t>
            </a:r>
            <a:r>
              <a:rPr lang="it-IT" sz="1000" i="1" dirty="0"/>
              <a:t> in </a:t>
            </a:r>
            <a:r>
              <a:rPr lang="it-IT" sz="1000" i="1" dirty="0" err="1"/>
              <a:t>coal</a:t>
            </a:r>
            <a:r>
              <a:rPr lang="it-IT" sz="1000" i="1" dirty="0"/>
              <a:t> </a:t>
            </a:r>
            <a:r>
              <a:rPr lang="it-IT" sz="1000" i="1" dirty="0" err="1"/>
              <a:t>plants</a:t>
            </a:r>
            <a:r>
              <a:rPr lang="it-IT" sz="1000" i="1" dirty="0"/>
              <a:t>, </a:t>
            </a:r>
            <a:r>
              <a:rPr lang="it-IT" sz="1000" i="1" dirty="0" err="1"/>
              <a:t>which</a:t>
            </a:r>
            <a:r>
              <a:rPr lang="it-IT" sz="1000" i="1" dirty="0"/>
              <a:t> </a:t>
            </a:r>
            <a:r>
              <a:rPr lang="it-IT" sz="1000" i="1" dirty="0" err="1"/>
              <a:t>have</a:t>
            </a:r>
            <a:r>
              <a:rPr lang="it-IT" sz="1000" i="1" dirty="0"/>
              <a:t> a long </a:t>
            </a:r>
            <a:r>
              <a:rPr lang="it-IT" sz="1000" i="1" dirty="0" err="1"/>
              <a:t>lifecycle</a:t>
            </a:r>
            <a:r>
              <a:rPr lang="it-IT" sz="1000" i="1" dirty="0"/>
              <a:t>, </a:t>
            </a:r>
            <a:r>
              <a:rPr lang="it-IT" sz="1000" i="1" dirty="0" err="1"/>
              <a:t>appear</a:t>
            </a:r>
            <a:r>
              <a:rPr lang="it-IT" sz="1000" i="1" dirty="0"/>
              <a:t> to be </a:t>
            </a:r>
            <a:r>
              <a:rPr lang="it-IT" sz="1000" i="1" dirty="0" err="1"/>
              <a:t>aimed</a:t>
            </a:r>
            <a:r>
              <a:rPr lang="it-IT" sz="1000" i="1" dirty="0"/>
              <a:t> </a:t>
            </a:r>
            <a:r>
              <a:rPr lang="it-IT" sz="1000" i="1" dirty="0" err="1"/>
              <a:t>at</a:t>
            </a:r>
            <a:r>
              <a:rPr lang="it-IT" sz="1000" i="1" dirty="0"/>
              <a:t> </a:t>
            </a:r>
            <a:r>
              <a:rPr lang="it-IT" sz="1000" i="1" dirty="0" err="1"/>
              <a:t>filling</a:t>
            </a:r>
            <a:r>
              <a:rPr lang="it-IT" sz="1000" i="1" dirty="0"/>
              <a:t> a </a:t>
            </a:r>
            <a:r>
              <a:rPr lang="it-IT" sz="1000" i="1" dirty="0" err="1"/>
              <a:t>growing</a:t>
            </a:r>
            <a:r>
              <a:rPr lang="it-IT" sz="1000" i="1" dirty="0"/>
              <a:t> gap </a:t>
            </a:r>
            <a:r>
              <a:rPr lang="it-IT" sz="1000" i="1" dirty="0" err="1"/>
              <a:t>between</a:t>
            </a:r>
            <a:r>
              <a:rPr lang="it-IT" sz="1000" i="1" dirty="0"/>
              <a:t> </a:t>
            </a:r>
            <a:r>
              <a:rPr lang="it-IT" sz="1000" i="1" dirty="0" err="1"/>
              <a:t>soaring</a:t>
            </a:r>
            <a:r>
              <a:rPr lang="it-IT" sz="1000" i="1" dirty="0"/>
              <a:t> </a:t>
            </a:r>
            <a:r>
              <a:rPr lang="it-IT" sz="1000" i="1" dirty="0" err="1"/>
              <a:t>demand</a:t>
            </a:r>
            <a:r>
              <a:rPr lang="it-IT" sz="1000" i="1" dirty="0"/>
              <a:t> for </a:t>
            </a:r>
            <a:r>
              <a:rPr lang="it-IT" sz="1000" i="1" dirty="0" err="1"/>
              <a:t>power</a:t>
            </a:r>
            <a:r>
              <a:rPr lang="it-IT" sz="1000" i="1" dirty="0"/>
              <a:t> and a </a:t>
            </a:r>
            <a:r>
              <a:rPr lang="it-IT" sz="1000" i="1" dirty="0" err="1"/>
              <a:t>levelling</a:t>
            </a:r>
            <a:r>
              <a:rPr lang="it-IT" sz="1000" i="1" dirty="0"/>
              <a:t> off of </a:t>
            </a:r>
            <a:r>
              <a:rPr lang="it-IT" sz="1000" i="1" dirty="0" err="1"/>
              <a:t>expected</a:t>
            </a:r>
            <a:r>
              <a:rPr lang="it-IT" sz="1000" i="1" dirty="0"/>
              <a:t> generation from </a:t>
            </a:r>
            <a:r>
              <a:rPr lang="it-IT" sz="1000" i="1" dirty="0" err="1"/>
              <a:t>low</a:t>
            </a:r>
            <a:r>
              <a:rPr lang="it-IT" sz="1000" i="1" dirty="0"/>
              <a:t>-carbon </a:t>
            </a:r>
            <a:r>
              <a:rPr lang="it-IT" sz="1000" i="1" dirty="0" err="1"/>
              <a:t>investments</a:t>
            </a:r>
            <a:r>
              <a:rPr lang="it-IT" sz="1000" i="1" dirty="0"/>
              <a:t> (</a:t>
            </a:r>
            <a:r>
              <a:rPr lang="it-IT" sz="1000" i="1" dirty="0" err="1"/>
              <a:t>renewables</a:t>
            </a:r>
            <a:r>
              <a:rPr lang="it-IT" sz="1000" i="1" dirty="0"/>
              <a:t> and </a:t>
            </a:r>
            <a:r>
              <a:rPr lang="it-IT" sz="1000" i="1" dirty="0" err="1"/>
              <a:t>nuclear</a:t>
            </a:r>
            <a:r>
              <a:rPr lang="it-IT" sz="1000" i="1" dirty="0"/>
              <a:t>). </a:t>
            </a:r>
            <a:r>
              <a:rPr lang="it-IT" sz="1000" i="1" dirty="0" err="1"/>
              <a:t>Without</a:t>
            </a:r>
            <a:r>
              <a:rPr lang="it-IT" sz="1000" i="1" dirty="0"/>
              <a:t> carbon </a:t>
            </a:r>
            <a:r>
              <a:rPr lang="it-IT" sz="1000" i="1" dirty="0" err="1"/>
              <a:t>capture</a:t>
            </a:r>
            <a:r>
              <a:rPr lang="it-IT" sz="1000" i="1" dirty="0"/>
              <a:t> </a:t>
            </a:r>
            <a:r>
              <a:rPr lang="it-IT" sz="1000" i="1" dirty="0" err="1"/>
              <a:t>technology</a:t>
            </a:r>
            <a:r>
              <a:rPr lang="it-IT" sz="1000" i="1" dirty="0"/>
              <a:t> or </a:t>
            </a:r>
            <a:r>
              <a:rPr lang="it-IT" sz="1000" i="1" dirty="0" err="1"/>
              <a:t>incentives</a:t>
            </a:r>
            <a:r>
              <a:rPr lang="it-IT" sz="1000" i="1" dirty="0"/>
              <a:t> for </a:t>
            </a:r>
            <a:r>
              <a:rPr lang="it-IT" sz="1000" i="1" dirty="0" err="1"/>
              <a:t>earlier</a:t>
            </a:r>
            <a:r>
              <a:rPr lang="it-IT" sz="1000" i="1" dirty="0"/>
              <a:t> </a:t>
            </a:r>
            <a:r>
              <a:rPr lang="it-IT" sz="1000" i="1" dirty="0" err="1"/>
              <a:t>retirements</a:t>
            </a:r>
            <a:r>
              <a:rPr lang="it-IT" sz="1000" i="1" dirty="0"/>
              <a:t>, </a:t>
            </a:r>
            <a:r>
              <a:rPr lang="it-IT" sz="1000" i="1" dirty="0" err="1"/>
              <a:t>coal</a:t>
            </a:r>
            <a:r>
              <a:rPr lang="it-IT" sz="1000" i="1" dirty="0"/>
              <a:t> </a:t>
            </a:r>
            <a:r>
              <a:rPr lang="it-IT" sz="1000" i="1" dirty="0" err="1"/>
              <a:t>power</a:t>
            </a:r>
            <a:r>
              <a:rPr lang="it-IT" sz="1000" i="1" dirty="0"/>
              <a:t> and the high CO2 </a:t>
            </a:r>
            <a:r>
              <a:rPr lang="it-IT" sz="1000" i="1" dirty="0" err="1"/>
              <a:t>emissions</a:t>
            </a:r>
            <a:r>
              <a:rPr lang="it-IT" sz="1000" i="1" dirty="0"/>
              <a:t> </a:t>
            </a:r>
            <a:r>
              <a:rPr lang="it-IT" sz="1000" i="1" dirty="0" err="1"/>
              <a:t>it</a:t>
            </a:r>
            <a:r>
              <a:rPr lang="it-IT" sz="1000" i="1" dirty="0"/>
              <a:t> </a:t>
            </a:r>
            <a:r>
              <a:rPr lang="it-IT" sz="1000" i="1" dirty="0" err="1"/>
              <a:t>produces</a:t>
            </a:r>
            <a:r>
              <a:rPr lang="it-IT" sz="1000" i="1" dirty="0"/>
              <a:t> </a:t>
            </a:r>
            <a:r>
              <a:rPr lang="it-IT" sz="1000" i="1" dirty="0" err="1"/>
              <a:t>would</a:t>
            </a:r>
            <a:r>
              <a:rPr lang="it-IT" sz="1000" i="1" dirty="0"/>
              <a:t> </a:t>
            </a:r>
            <a:r>
              <a:rPr lang="it-IT" sz="1000" i="1" dirty="0" err="1"/>
              <a:t>remain</a:t>
            </a:r>
            <a:r>
              <a:rPr lang="it-IT" sz="1000" i="1" dirty="0"/>
              <a:t> part of the global </a:t>
            </a:r>
            <a:r>
              <a:rPr lang="it-IT" sz="1000" i="1" dirty="0" err="1"/>
              <a:t>energy</a:t>
            </a:r>
            <a:r>
              <a:rPr lang="it-IT" sz="1000" i="1" dirty="0"/>
              <a:t> </a:t>
            </a:r>
            <a:r>
              <a:rPr lang="it-IT" sz="1000" i="1" dirty="0" err="1"/>
              <a:t>system</a:t>
            </a:r>
            <a:r>
              <a:rPr lang="it-IT" sz="1000" i="1" dirty="0"/>
              <a:t> for </a:t>
            </a:r>
            <a:r>
              <a:rPr lang="it-IT" sz="1000" i="1" dirty="0" err="1"/>
              <a:t>many</a:t>
            </a:r>
            <a:r>
              <a:rPr lang="it-IT" sz="1000" i="1" dirty="0"/>
              <a:t> </a:t>
            </a:r>
            <a:r>
              <a:rPr lang="it-IT" sz="1000" i="1" dirty="0" err="1"/>
              <a:t>years</a:t>
            </a:r>
            <a:r>
              <a:rPr lang="it-IT" sz="1000" i="1" dirty="0"/>
              <a:t> to come. At the </a:t>
            </a:r>
            <a:r>
              <a:rPr lang="it-IT" sz="1000" i="1" dirty="0" err="1"/>
              <a:t>same</a:t>
            </a:r>
            <a:r>
              <a:rPr lang="it-IT" sz="1000" i="1" dirty="0"/>
              <a:t> time, to </a:t>
            </a:r>
            <a:r>
              <a:rPr lang="it-IT" sz="1000" i="1" dirty="0" err="1"/>
              <a:t>meet</a:t>
            </a:r>
            <a:r>
              <a:rPr lang="it-IT" sz="1000" i="1" dirty="0"/>
              <a:t> </a:t>
            </a:r>
            <a:r>
              <a:rPr lang="it-IT" sz="1000" i="1" dirty="0" err="1"/>
              <a:t>sustainability</a:t>
            </a:r>
            <a:r>
              <a:rPr lang="it-IT" sz="1000" i="1" dirty="0"/>
              <a:t> </a:t>
            </a:r>
            <a:r>
              <a:rPr lang="it-IT" sz="1000" i="1" dirty="0" err="1"/>
              <a:t>goals</a:t>
            </a:r>
            <a:r>
              <a:rPr lang="it-IT" sz="1000" i="1" dirty="0"/>
              <a:t>, </a:t>
            </a:r>
            <a:r>
              <a:rPr lang="it-IT" sz="1000" i="1" dirty="0" err="1"/>
              <a:t>investment</a:t>
            </a:r>
            <a:r>
              <a:rPr lang="it-IT" sz="1000" i="1" dirty="0"/>
              <a:t> in </a:t>
            </a:r>
            <a:r>
              <a:rPr lang="it-IT" sz="1000" i="1" dirty="0" err="1"/>
              <a:t>energy</a:t>
            </a:r>
            <a:r>
              <a:rPr lang="it-IT" sz="1000" i="1" dirty="0"/>
              <a:t> </a:t>
            </a:r>
            <a:r>
              <a:rPr lang="it-IT" sz="1000" i="1" dirty="0" err="1"/>
              <a:t>efficiency</a:t>
            </a:r>
            <a:r>
              <a:rPr lang="it-IT" sz="1000" i="1" dirty="0"/>
              <a:t> </a:t>
            </a:r>
            <a:r>
              <a:rPr lang="it-IT" sz="1000" i="1" dirty="0" err="1"/>
              <a:t>would</a:t>
            </a:r>
            <a:r>
              <a:rPr lang="it-IT" sz="1000" i="1" dirty="0"/>
              <a:t> </a:t>
            </a:r>
            <a:r>
              <a:rPr lang="it-IT" sz="1000" i="1" dirty="0" err="1"/>
              <a:t>need</a:t>
            </a:r>
            <a:r>
              <a:rPr lang="it-IT" sz="1000" i="1" dirty="0"/>
              <a:t> to accelerate </a:t>
            </a:r>
            <a:r>
              <a:rPr lang="it-IT" sz="1000" i="1" dirty="0" err="1"/>
              <a:t>while</a:t>
            </a:r>
            <a:r>
              <a:rPr lang="it-IT" sz="1000" i="1" dirty="0"/>
              <a:t> </a:t>
            </a:r>
            <a:r>
              <a:rPr lang="it-IT" sz="1000" i="1" dirty="0" err="1"/>
              <a:t>spending</a:t>
            </a:r>
            <a:r>
              <a:rPr lang="it-IT" sz="1000" i="1" dirty="0"/>
              <a:t> on </a:t>
            </a:r>
            <a:r>
              <a:rPr lang="it-IT" sz="1000" i="1" dirty="0" err="1"/>
              <a:t>renewable</a:t>
            </a:r>
            <a:r>
              <a:rPr lang="it-IT" sz="1000" i="1" dirty="0"/>
              <a:t> </a:t>
            </a:r>
            <a:r>
              <a:rPr lang="it-IT" sz="1000" i="1" dirty="0" err="1"/>
              <a:t>power</a:t>
            </a:r>
            <a:r>
              <a:rPr lang="it-IT" sz="1000" i="1" dirty="0"/>
              <a:t> </a:t>
            </a:r>
            <a:r>
              <a:rPr lang="it-IT" sz="1000" i="1" dirty="0" err="1"/>
              <a:t>doubles</a:t>
            </a:r>
            <a:r>
              <a:rPr lang="it-IT" sz="1000" i="1" dirty="0"/>
              <a:t> by 2030.</a:t>
            </a:r>
          </a:p>
          <a:p>
            <a:r>
              <a:rPr lang="it-IT" sz="1000" i="1" dirty="0" err="1"/>
              <a:t>Among</a:t>
            </a:r>
            <a:r>
              <a:rPr lang="it-IT" sz="1000" i="1" dirty="0"/>
              <a:t> major </a:t>
            </a:r>
            <a:r>
              <a:rPr lang="it-IT" sz="1000" i="1" dirty="0" err="1"/>
              <a:t>countries</a:t>
            </a:r>
            <a:r>
              <a:rPr lang="it-IT" sz="1000" i="1" dirty="0"/>
              <a:t> and </a:t>
            </a:r>
            <a:r>
              <a:rPr lang="it-IT" sz="1000" i="1" dirty="0" err="1"/>
              <a:t>regions</a:t>
            </a:r>
            <a:r>
              <a:rPr lang="it-IT" sz="1000" i="1" dirty="0"/>
              <a:t>, India </a:t>
            </a:r>
            <a:r>
              <a:rPr lang="it-IT" sz="1000" i="1" dirty="0" err="1"/>
              <a:t>had</a:t>
            </a:r>
            <a:r>
              <a:rPr lang="it-IT" sz="1000" i="1" dirty="0"/>
              <a:t> the </a:t>
            </a:r>
            <a:r>
              <a:rPr lang="it-IT" sz="1000" i="1" dirty="0" err="1"/>
              <a:t>second</a:t>
            </a:r>
            <a:r>
              <a:rPr lang="it-IT" sz="1000" i="1" dirty="0"/>
              <a:t> </a:t>
            </a:r>
            <a:r>
              <a:rPr lang="it-IT" sz="1000" i="1" dirty="0" err="1"/>
              <a:t>largest</a:t>
            </a:r>
            <a:r>
              <a:rPr lang="it-IT" sz="1000" i="1" dirty="0"/>
              <a:t> </a:t>
            </a:r>
            <a:r>
              <a:rPr lang="it-IT" sz="1000" i="1" dirty="0" err="1"/>
              <a:t>jump</a:t>
            </a:r>
            <a:r>
              <a:rPr lang="it-IT" sz="1000" i="1" dirty="0"/>
              <a:t> in </a:t>
            </a:r>
            <a:r>
              <a:rPr lang="it-IT" sz="1000" i="1" dirty="0" err="1"/>
              <a:t>energy</a:t>
            </a:r>
            <a:r>
              <a:rPr lang="it-IT" sz="1000" i="1" dirty="0"/>
              <a:t> </a:t>
            </a:r>
            <a:r>
              <a:rPr lang="it-IT" sz="1000" i="1" dirty="0" err="1"/>
              <a:t>investment</a:t>
            </a:r>
            <a:r>
              <a:rPr lang="it-IT" sz="1000" i="1" dirty="0"/>
              <a:t> in 2018 </a:t>
            </a:r>
            <a:r>
              <a:rPr lang="it-IT" sz="1000" i="1" dirty="0" err="1"/>
              <a:t>after</a:t>
            </a:r>
            <a:r>
              <a:rPr lang="it-IT" sz="1000" i="1" dirty="0"/>
              <a:t> the </a:t>
            </a:r>
            <a:r>
              <a:rPr lang="it-IT" sz="1000" i="1" dirty="0" err="1"/>
              <a:t>United</a:t>
            </a:r>
            <a:r>
              <a:rPr lang="it-IT" sz="1000" i="1" dirty="0"/>
              <a:t> </a:t>
            </a:r>
            <a:r>
              <a:rPr lang="it-IT" sz="1000" i="1" dirty="0" err="1"/>
              <a:t>States</a:t>
            </a:r>
            <a:r>
              <a:rPr lang="it-IT" sz="1000" i="1" dirty="0"/>
              <a:t>. </a:t>
            </a:r>
            <a:r>
              <a:rPr lang="it-IT" sz="1000" i="1" dirty="0" err="1"/>
              <a:t>However</a:t>
            </a:r>
            <a:r>
              <a:rPr lang="it-IT" sz="1000" i="1" dirty="0"/>
              <a:t>, the </a:t>
            </a:r>
            <a:r>
              <a:rPr lang="it-IT" sz="1000" i="1" dirty="0" err="1"/>
              <a:t>poorest</a:t>
            </a:r>
            <a:r>
              <a:rPr lang="it-IT" sz="1000" i="1" dirty="0"/>
              <a:t> </a:t>
            </a:r>
            <a:r>
              <a:rPr lang="it-IT" sz="1000" i="1" dirty="0" err="1"/>
              <a:t>regions</a:t>
            </a:r>
            <a:r>
              <a:rPr lang="it-IT" sz="1000" i="1" dirty="0"/>
              <a:t> of the world, </a:t>
            </a:r>
            <a:r>
              <a:rPr lang="it-IT" sz="1000" i="1" dirty="0" err="1"/>
              <a:t>such</a:t>
            </a:r>
            <a:r>
              <a:rPr lang="it-IT" sz="1000" i="1" dirty="0"/>
              <a:t> </a:t>
            </a:r>
            <a:r>
              <a:rPr lang="it-IT" sz="1000" i="1" dirty="0" err="1"/>
              <a:t>as</a:t>
            </a:r>
            <a:r>
              <a:rPr lang="it-IT" sz="1000" i="1" dirty="0"/>
              <a:t> sub-</a:t>
            </a:r>
            <a:r>
              <a:rPr lang="it-IT" sz="1000" i="1" dirty="0" err="1"/>
              <a:t>Saharan</a:t>
            </a:r>
            <a:r>
              <a:rPr lang="it-IT" sz="1000" i="1" dirty="0"/>
              <a:t> Africa, face </a:t>
            </a:r>
            <a:r>
              <a:rPr lang="it-IT" sz="1000" i="1" dirty="0" err="1"/>
              <a:t>persistent</a:t>
            </a:r>
            <a:r>
              <a:rPr lang="it-IT" sz="1000" i="1" dirty="0"/>
              <a:t> </a:t>
            </a:r>
            <a:r>
              <a:rPr lang="it-IT" sz="1000" i="1" dirty="0" err="1"/>
              <a:t>financing</a:t>
            </a:r>
            <a:r>
              <a:rPr lang="it-IT" sz="1000" i="1" dirty="0"/>
              <a:t> </a:t>
            </a:r>
            <a:r>
              <a:rPr lang="it-IT" sz="1000" i="1" dirty="0" err="1"/>
              <a:t>risks</a:t>
            </a:r>
            <a:r>
              <a:rPr lang="it-IT" sz="1000" i="1" dirty="0"/>
              <a:t>. </a:t>
            </a:r>
            <a:r>
              <a:rPr lang="it-IT" sz="1000" i="1" dirty="0" err="1"/>
              <a:t>They</a:t>
            </a:r>
            <a:r>
              <a:rPr lang="it-IT" sz="1000" i="1" dirty="0"/>
              <a:t> </a:t>
            </a:r>
            <a:r>
              <a:rPr lang="it-IT" sz="1000" i="1" dirty="0" err="1"/>
              <a:t>only</a:t>
            </a:r>
            <a:r>
              <a:rPr lang="it-IT" sz="1000" i="1" dirty="0"/>
              <a:t> </a:t>
            </a:r>
            <a:r>
              <a:rPr lang="it-IT" sz="1000" i="1" dirty="0" err="1"/>
              <a:t>received</a:t>
            </a:r>
            <a:r>
              <a:rPr lang="it-IT" sz="1000" i="1" dirty="0"/>
              <a:t> </a:t>
            </a:r>
            <a:r>
              <a:rPr lang="it-IT" sz="1000" i="1" dirty="0" err="1"/>
              <a:t>around</a:t>
            </a:r>
            <a:r>
              <a:rPr lang="it-IT" sz="1000" i="1" dirty="0"/>
              <a:t> 15% of </a:t>
            </a:r>
            <a:r>
              <a:rPr lang="it-IT" sz="1000" i="1" dirty="0" err="1"/>
              <a:t>investment</a:t>
            </a:r>
            <a:r>
              <a:rPr lang="it-IT" sz="1000" i="1" dirty="0"/>
              <a:t> in 2018 </a:t>
            </a:r>
            <a:r>
              <a:rPr lang="it-IT" sz="1000" i="1" dirty="0" err="1"/>
              <a:t>even</a:t>
            </a:r>
            <a:r>
              <a:rPr lang="it-IT" sz="1000" i="1" dirty="0"/>
              <a:t> </a:t>
            </a:r>
            <a:r>
              <a:rPr lang="it-IT" sz="1000" i="1" dirty="0" err="1"/>
              <a:t>though</a:t>
            </a:r>
            <a:r>
              <a:rPr lang="it-IT" sz="1000" i="1" dirty="0"/>
              <a:t> </a:t>
            </a:r>
            <a:r>
              <a:rPr lang="it-IT" sz="1000" i="1" dirty="0" err="1"/>
              <a:t>they</a:t>
            </a:r>
            <a:r>
              <a:rPr lang="it-IT" sz="1000" i="1" dirty="0"/>
              <a:t> account for 40% of the global </a:t>
            </a:r>
            <a:r>
              <a:rPr lang="it-IT" sz="1000" i="1" dirty="0" err="1"/>
              <a:t>population</a:t>
            </a:r>
            <a:r>
              <a:rPr lang="it-IT" sz="1000" i="1" dirty="0"/>
              <a:t>. Far more capital </a:t>
            </a:r>
            <a:r>
              <a:rPr lang="it-IT" sz="1000" i="1" dirty="0" err="1"/>
              <a:t>needs</a:t>
            </a:r>
            <a:r>
              <a:rPr lang="it-IT" sz="1000" i="1" dirty="0"/>
              <a:t> to flow to the </a:t>
            </a:r>
            <a:r>
              <a:rPr lang="it-IT" sz="1000" i="1" dirty="0" err="1"/>
              <a:t>least</a:t>
            </a:r>
            <a:r>
              <a:rPr lang="it-IT" sz="1000" i="1" dirty="0"/>
              <a:t> </a:t>
            </a:r>
            <a:r>
              <a:rPr lang="it-IT" sz="1000" i="1" dirty="0" err="1"/>
              <a:t>developed</a:t>
            </a:r>
            <a:r>
              <a:rPr lang="it-IT" sz="1000" i="1" dirty="0"/>
              <a:t> </a:t>
            </a:r>
            <a:r>
              <a:rPr lang="it-IT" sz="1000" i="1" dirty="0" err="1"/>
              <a:t>countries</a:t>
            </a:r>
            <a:r>
              <a:rPr lang="it-IT" sz="1000" i="1" dirty="0"/>
              <a:t> in </a:t>
            </a:r>
            <a:r>
              <a:rPr lang="it-IT" sz="1000" i="1" dirty="0" err="1"/>
              <a:t>order</a:t>
            </a:r>
            <a:r>
              <a:rPr lang="it-IT" sz="1000" i="1" dirty="0"/>
              <a:t> to </a:t>
            </a:r>
            <a:r>
              <a:rPr lang="it-IT" sz="1000" i="1" dirty="0" err="1"/>
              <a:t>meet</a:t>
            </a:r>
            <a:r>
              <a:rPr lang="it-IT" sz="1000" i="1" dirty="0"/>
              <a:t> </a:t>
            </a:r>
            <a:r>
              <a:rPr lang="it-IT" sz="1000" i="1" dirty="0" err="1"/>
              <a:t>sustainable</a:t>
            </a:r>
            <a:r>
              <a:rPr lang="it-IT" sz="1000" i="1" dirty="0"/>
              <a:t> </a:t>
            </a:r>
            <a:r>
              <a:rPr lang="it-IT" sz="1000" i="1" dirty="0" err="1"/>
              <a:t>development</a:t>
            </a:r>
            <a:r>
              <a:rPr lang="it-IT" sz="1000" i="1" dirty="0"/>
              <a:t> </a:t>
            </a:r>
            <a:r>
              <a:rPr lang="it-IT" sz="1000" i="1" dirty="0" err="1"/>
              <a:t>goals</a:t>
            </a:r>
            <a:r>
              <a:rPr lang="it-IT" sz="1000" i="1" dirty="0"/>
              <a:t>.</a:t>
            </a:r>
          </a:p>
          <a:p>
            <a:r>
              <a:rPr lang="it-IT" sz="1000" i="1" dirty="0"/>
              <a:t>The report </a:t>
            </a:r>
            <a:r>
              <a:rPr lang="it-IT" sz="1000" i="1" dirty="0" err="1"/>
              <a:t>also</a:t>
            </a:r>
            <a:r>
              <a:rPr lang="it-IT" sz="1000" i="1" dirty="0"/>
              <a:t> </a:t>
            </a:r>
            <a:r>
              <a:rPr lang="it-IT" sz="1000" i="1" dirty="0" err="1"/>
              <a:t>found</a:t>
            </a:r>
            <a:r>
              <a:rPr lang="it-IT" sz="1000" i="1" dirty="0"/>
              <a:t> </a:t>
            </a:r>
            <a:r>
              <a:rPr lang="it-IT" sz="1000" i="1" dirty="0" err="1"/>
              <a:t>that</a:t>
            </a:r>
            <a:r>
              <a:rPr lang="it-IT" sz="1000" i="1" dirty="0"/>
              <a:t> public </a:t>
            </a:r>
            <a:r>
              <a:rPr lang="it-IT" sz="1000" i="1" dirty="0" err="1"/>
              <a:t>spending</a:t>
            </a:r>
            <a:r>
              <a:rPr lang="it-IT" sz="1000" i="1" dirty="0"/>
              <a:t> on </a:t>
            </a:r>
            <a:r>
              <a:rPr lang="it-IT" sz="1000" i="1" dirty="0" err="1"/>
              <a:t>energy</a:t>
            </a:r>
            <a:r>
              <a:rPr lang="it-IT" sz="1000" i="1" dirty="0"/>
              <a:t> </a:t>
            </a:r>
            <a:r>
              <a:rPr lang="it-IT" sz="1000" i="1" dirty="0" err="1"/>
              <a:t>research</a:t>
            </a:r>
            <a:r>
              <a:rPr lang="it-IT" sz="1000" i="1" dirty="0"/>
              <a:t>, </a:t>
            </a:r>
            <a:r>
              <a:rPr lang="it-IT" sz="1000" i="1" dirty="0" err="1"/>
              <a:t>development</a:t>
            </a:r>
            <a:r>
              <a:rPr lang="it-IT" sz="1000" i="1" dirty="0"/>
              <a:t> and </a:t>
            </a:r>
            <a:r>
              <a:rPr lang="it-IT" sz="1000" i="1" dirty="0" err="1"/>
              <a:t>demonstration</a:t>
            </a:r>
            <a:r>
              <a:rPr lang="it-IT" sz="1000" i="1" dirty="0"/>
              <a:t> (RD&amp;D) </a:t>
            </a:r>
            <a:r>
              <a:rPr lang="it-IT" sz="1000" i="1" dirty="0" err="1"/>
              <a:t>is</a:t>
            </a:r>
            <a:r>
              <a:rPr lang="it-IT" sz="1000" i="1" dirty="0"/>
              <a:t> far short of </a:t>
            </a:r>
            <a:r>
              <a:rPr lang="it-IT" sz="1000" i="1" dirty="0" err="1"/>
              <a:t>what</a:t>
            </a:r>
            <a:r>
              <a:rPr lang="it-IT" sz="1000" i="1" dirty="0"/>
              <a:t> </a:t>
            </a:r>
            <a:r>
              <a:rPr lang="it-IT" sz="1000" i="1" dirty="0" err="1"/>
              <a:t>is</a:t>
            </a:r>
            <a:r>
              <a:rPr lang="it-IT" sz="1000" i="1" dirty="0"/>
              <a:t> </a:t>
            </a:r>
            <a:r>
              <a:rPr lang="it-IT" sz="1000" i="1" dirty="0" err="1"/>
              <a:t>needed</a:t>
            </a:r>
            <a:r>
              <a:rPr lang="it-IT" sz="1000" i="1" dirty="0"/>
              <a:t>. </a:t>
            </a:r>
            <a:r>
              <a:rPr lang="it-IT" sz="1000" i="1" dirty="0" err="1"/>
              <a:t>While</a:t>
            </a:r>
            <a:r>
              <a:rPr lang="it-IT" sz="1000" i="1" dirty="0"/>
              <a:t> public </a:t>
            </a:r>
            <a:r>
              <a:rPr lang="it-IT" sz="1000" i="1" dirty="0" err="1"/>
              <a:t>energy</a:t>
            </a:r>
            <a:r>
              <a:rPr lang="it-IT" sz="1000" i="1" dirty="0"/>
              <a:t> RD&amp;D </a:t>
            </a:r>
            <a:r>
              <a:rPr lang="it-IT" sz="1000" i="1" dirty="0" err="1"/>
              <a:t>spending</a:t>
            </a:r>
            <a:r>
              <a:rPr lang="it-IT" sz="1000" i="1" dirty="0"/>
              <a:t> rose </a:t>
            </a:r>
            <a:r>
              <a:rPr lang="it-IT" sz="1000" i="1" dirty="0" err="1"/>
              <a:t>modestly</a:t>
            </a:r>
            <a:r>
              <a:rPr lang="it-IT" sz="1000" i="1" dirty="0"/>
              <a:t> in 2018, led by the </a:t>
            </a:r>
            <a:r>
              <a:rPr lang="it-IT" sz="1000" i="1" dirty="0" err="1"/>
              <a:t>United</a:t>
            </a:r>
            <a:r>
              <a:rPr lang="it-IT" sz="1000" i="1" dirty="0"/>
              <a:t> </a:t>
            </a:r>
            <a:r>
              <a:rPr lang="it-IT" sz="1000" i="1" dirty="0" err="1"/>
              <a:t>States</a:t>
            </a:r>
            <a:r>
              <a:rPr lang="it-IT" sz="1000" i="1" dirty="0"/>
              <a:t> and China, </a:t>
            </a:r>
            <a:r>
              <a:rPr lang="it-IT" sz="1000" i="1" dirty="0" err="1"/>
              <a:t>its</a:t>
            </a:r>
            <a:r>
              <a:rPr lang="it-IT" sz="1000" i="1" dirty="0"/>
              <a:t> share of </a:t>
            </a:r>
            <a:r>
              <a:rPr lang="it-IT" sz="1000" i="1" dirty="0" err="1"/>
              <a:t>gross</a:t>
            </a:r>
            <a:r>
              <a:rPr lang="it-IT" sz="1000" i="1" dirty="0"/>
              <a:t> </a:t>
            </a:r>
            <a:r>
              <a:rPr lang="it-IT" sz="1000" i="1" dirty="0" err="1"/>
              <a:t>domestic</a:t>
            </a:r>
            <a:r>
              <a:rPr lang="it-IT" sz="1000" i="1" dirty="0"/>
              <a:t> </a:t>
            </a:r>
            <a:r>
              <a:rPr lang="it-IT" sz="1000" i="1" dirty="0" err="1"/>
              <a:t>product</a:t>
            </a:r>
            <a:r>
              <a:rPr lang="it-IT" sz="1000" i="1" dirty="0"/>
              <a:t> </a:t>
            </a:r>
            <a:r>
              <a:rPr lang="it-IT" sz="1000" i="1" dirty="0" err="1"/>
              <a:t>remained</a:t>
            </a:r>
            <a:r>
              <a:rPr lang="it-IT" sz="1000" i="1" dirty="0"/>
              <a:t> </a:t>
            </a:r>
            <a:r>
              <a:rPr lang="it-IT" sz="1000" i="1" dirty="0" err="1"/>
              <a:t>flat</a:t>
            </a:r>
            <a:r>
              <a:rPr lang="it-IT" sz="1000" i="1" dirty="0"/>
              <a:t> and </a:t>
            </a:r>
            <a:r>
              <a:rPr lang="it-IT" sz="1000" i="1" dirty="0" err="1"/>
              <a:t>most</a:t>
            </a:r>
            <a:r>
              <a:rPr lang="it-IT" sz="1000" i="1" dirty="0"/>
              <a:t> </a:t>
            </a:r>
            <a:r>
              <a:rPr lang="it-IT" sz="1000" i="1" dirty="0" err="1"/>
              <a:t>countries</a:t>
            </a:r>
            <a:r>
              <a:rPr lang="it-IT" sz="1000" i="1" dirty="0"/>
              <a:t> are </a:t>
            </a:r>
            <a:r>
              <a:rPr lang="it-IT" sz="1000" i="1" dirty="0" err="1"/>
              <a:t>not</a:t>
            </a:r>
            <a:r>
              <a:rPr lang="it-IT" sz="1000" i="1" dirty="0"/>
              <a:t> </a:t>
            </a:r>
            <a:r>
              <a:rPr lang="it-IT" sz="1000" i="1" dirty="0" err="1"/>
              <a:t>spending</a:t>
            </a:r>
            <a:r>
              <a:rPr lang="it-IT" sz="1000" i="1" dirty="0"/>
              <a:t> more of </a:t>
            </a:r>
            <a:r>
              <a:rPr lang="it-IT" sz="1000" i="1" dirty="0" err="1"/>
              <a:t>their</a:t>
            </a:r>
            <a:r>
              <a:rPr lang="it-IT" sz="1000" i="1" dirty="0"/>
              <a:t> </a:t>
            </a:r>
            <a:r>
              <a:rPr lang="it-IT" sz="1000" i="1" dirty="0" err="1"/>
              <a:t>economic</a:t>
            </a:r>
            <a:r>
              <a:rPr lang="it-IT" sz="1000" i="1" dirty="0"/>
              <a:t> output on </a:t>
            </a:r>
            <a:r>
              <a:rPr lang="it-IT" sz="1000" i="1" dirty="0" err="1"/>
              <a:t>energy</a:t>
            </a:r>
            <a:r>
              <a:rPr lang="it-IT" sz="1000" i="1" dirty="0"/>
              <a:t> </a:t>
            </a:r>
            <a:r>
              <a:rPr lang="it-IT" sz="1000" i="1" dirty="0" err="1"/>
              <a:t>research</a:t>
            </a:r>
            <a:r>
              <a:rPr lang="it-IT" sz="1000" i="1" dirty="0"/>
              <a:t>.</a:t>
            </a:r>
          </a:p>
          <a:p>
            <a:r>
              <a:rPr lang="it-IT" sz="1000" i="1" dirty="0"/>
              <a:t>“</a:t>
            </a:r>
            <a:r>
              <a:rPr lang="it-IT" sz="1000" i="1" dirty="0" err="1"/>
              <a:t>Current</a:t>
            </a:r>
            <a:r>
              <a:rPr lang="it-IT" sz="1000" i="1" dirty="0"/>
              <a:t> </a:t>
            </a:r>
            <a:r>
              <a:rPr lang="it-IT" sz="1000" i="1" dirty="0" err="1"/>
              <a:t>investment</a:t>
            </a:r>
            <a:r>
              <a:rPr lang="it-IT" sz="1000" i="1" dirty="0"/>
              <a:t> trends show the </a:t>
            </a:r>
            <a:r>
              <a:rPr lang="it-IT" sz="1000" i="1" dirty="0" err="1"/>
              <a:t>need</a:t>
            </a:r>
            <a:r>
              <a:rPr lang="it-IT" sz="1000" i="1" dirty="0"/>
              <a:t> for </a:t>
            </a:r>
            <a:r>
              <a:rPr lang="it-IT" sz="1000" i="1" dirty="0" err="1"/>
              <a:t>bolder</a:t>
            </a:r>
            <a:r>
              <a:rPr lang="it-IT" sz="1000" i="1" dirty="0"/>
              <a:t> </a:t>
            </a:r>
            <a:r>
              <a:rPr lang="it-IT" sz="1000" i="1" dirty="0" err="1"/>
              <a:t>decisions</a:t>
            </a:r>
            <a:r>
              <a:rPr lang="it-IT" sz="1000" i="1" dirty="0"/>
              <a:t> </a:t>
            </a:r>
            <a:r>
              <a:rPr lang="it-IT" sz="1000" i="1" dirty="0" err="1"/>
              <a:t>required</a:t>
            </a:r>
            <a:r>
              <a:rPr lang="it-IT" sz="1000" i="1" dirty="0"/>
              <a:t> to </a:t>
            </a:r>
            <a:r>
              <a:rPr lang="it-IT" sz="1000" i="1" dirty="0" err="1"/>
              <a:t>make</a:t>
            </a:r>
            <a:r>
              <a:rPr lang="it-IT" sz="1000" i="1" dirty="0"/>
              <a:t> the </a:t>
            </a:r>
            <a:r>
              <a:rPr lang="it-IT" sz="1000" i="1" dirty="0" err="1"/>
              <a:t>energy</a:t>
            </a:r>
            <a:r>
              <a:rPr lang="it-IT" sz="1000" i="1" dirty="0"/>
              <a:t> </a:t>
            </a:r>
            <a:r>
              <a:rPr lang="it-IT" sz="1000" i="1" dirty="0" err="1"/>
              <a:t>system</a:t>
            </a:r>
            <a:r>
              <a:rPr lang="it-IT" sz="1000" i="1" dirty="0"/>
              <a:t> more </a:t>
            </a:r>
            <a:r>
              <a:rPr lang="it-IT" sz="1000" i="1" dirty="0" err="1"/>
              <a:t>sustainable</a:t>
            </a:r>
            <a:r>
              <a:rPr lang="it-IT" sz="1000" i="1" dirty="0"/>
              <a:t>,” Dr </a:t>
            </a:r>
            <a:r>
              <a:rPr lang="it-IT" sz="1000" i="1" dirty="0" err="1"/>
              <a:t>Birol</a:t>
            </a:r>
            <a:r>
              <a:rPr lang="it-IT" sz="1000" i="1" dirty="0"/>
              <a:t> </a:t>
            </a:r>
            <a:r>
              <a:rPr lang="it-IT" sz="1000" i="1" dirty="0" err="1"/>
              <a:t>said</a:t>
            </a:r>
            <a:r>
              <a:rPr lang="it-IT" sz="1000" i="1" dirty="0"/>
              <a:t>. “</a:t>
            </a:r>
            <a:r>
              <a:rPr lang="it-IT" sz="1000" i="1" dirty="0" err="1"/>
              <a:t>Government</a:t>
            </a:r>
            <a:r>
              <a:rPr lang="it-IT" sz="1000" i="1" dirty="0"/>
              <a:t> leadership </a:t>
            </a:r>
            <a:r>
              <a:rPr lang="it-IT" sz="1000" i="1" dirty="0" err="1"/>
              <a:t>is</a:t>
            </a:r>
            <a:r>
              <a:rPr lang="it-IT" sz="1000" i="1" dirty="0"/>
              <a:t> </a:t>
            </a:r>
            <a:r>
              <a:rPr lang="it-IT" sz="1000" i="1" dirty="0" err="1"/>
              <a:t>critical</a:t>
            </a:r>
            <a:r>
              <a:rPr lang="it-IT" sz="1000" i="1" dirty="0"/>
              <a:t> to reduce </a:t>
            </a:r>
            <a:r>
              <a:rPr lang="it-IT" sz="1000" i="1" dirty="0" err="1"/>
              <a:t>risks</a:t>
            </a:r>
            <a:r>
              <a:rPr lang="it-IT" sz="1000" i="1" dirty="0"/>
              <a:t> for </a:t>
            </a:r>
            <a:r>
              <a:rPr lang="it-IT" sz="1000" i="1" dirty="0" err="1"/>
              <a:t>investors</a:t>
            </a:r>
            <a:r>
              <a:rPr lang="it-IT" sz="1000" i="1" dirty="0"/>
              <a:t> in the </a:t>
            </a:r>
            <a:r>
              <a:rPr lang="it-IT" sz="1000" i="1" dirty="0" err="1"/>
              <a:t>emerging</a:t>
            </a:r>
            <a:r>
              <a:rPr lang="it-IT" sz="1000" i="1" dirty="0"/>
              <a:t> </a:t>
            </a:r>
            <a:r>
              <a:rPr lang="it-IT" sz="1000" i="1" dirty="0" err="1"/>
              <a:t>sectors</a:t>
            </a:r>
            <a:r>
              <a:rPr lang="it-IT" sz="1000" i="1" dirty="0"/>
              <a:t> </a:t>
            </a:r>
            <a:r>
              <a:rPr lang="it-IT" sz="1000" i="1" dirty="0" err="1"/>
              <a:t>that</a:t>
            </a:r>
            <a:r>
              <a:rPr lang="it-IT" sz="1000" i="1" dirty="0"/>
              <a:t> </a:t>
            </a:r>
            <a:r>
              <a:rPr lang="it-IT" sz="1000" i="1" dirty="0" err="1"/>
              <a:t>urgently</a:t>
            </a:r>
            <a:r>
              <a:rPr lang="it-IT" sz="1000" i="1" dirty="0"/>
              <a:t> </a:t>
            </a:r>
            <a:r>
              <a:rPr lang="it-IT" sz="1000" i="1" dirty="0" err="1"/>
              <a:t>need</a:t>
            </a:r>
            <a:r>
              <a:rPr lang="it-IT" sz="1000" i="1" dirty="0"/>
              <a:t> more capital to </a:t>
            </a:r>
            <a:r>
              <a:rPr lang="it-IT" sz="1000" i="1" dirty="0" err="1"/>
              <a:t>get</a:t>
            </a:r>
            <a:r>
              <a:rPr lang="it-IT" sz="1000" i="1" dirty="0"/>
              <a:t> the world on the right </a:t>
            </a:r>
            <a:r>
              <a:rPr lang="it-IT" sz="1000" i="1" dirty="0" err="1"/>
              <a:t>track</a:t>
            </a:r>
            <a:r>
              <a:rPr lang="it-IT" sz="1000" i="1" dirty="0"/>
              <a:t>.”</a:t>
            </a:r>
          </a:p>
          <a:p>
            <a:r>
              <a:rPr lang="it-IT" sz="1000" i="1" dirty="0"/>
              <a:t>A </a:t>
            </a:r>
            <a:r>
              <a:rPr lang="it-IT" sz="1000" i="1" dirty="0" err="1"/>
              <a:t>better</a:t>
            </a:r>
            <a:r>
              <a:rPr lang="it-IT" sz="1000" i="1" dirty="0"/>
              <a:t> </a:t>
            </a:r>
            <a:r>
              <a:rPr lang="it-IT" sz="1000" i="1" dirty="0" err="1"/>
              <a:t>understanding</a:t>
            </a:r>
            <a:r>
              <a:rPr lang="it-IT" sz="1000" i="1" dirty="0"/>
              <a:t> the </a:t>
            </a:r>
            <a:r>
              <a:rPr lang="it-IT" sz="1000" i="1" dirty="0" err="1"/>
              <a:t>risks</a:t>
            </a:r>
            <a:r>
              <a:rPr lang="it-IT" sz="1000" i="1" dirty="0"/>
              <a:t> </a:t>
            </a:r>
            <a:r>
              <a:rPr lang="it-IT" sz="1000" i="1" dirty="0" err="1"/>
              <a:t>faced</a:t>
            </a:r>
            <a:r>
              <a:rPr lang="it-IT" sz="1000" i="1" dirty="0"/>
              <a:t> by </a:t>
            </a:r>
            <a:r>
              <a:rPr lang="it-IT" sz="1000" i="1" dirty="0" err="1"/>
              <a:t>investors</a:t>
            </a:r>
            <a:r>
              <a:rPr lang="it-IT" sz="1000" i="1" dirty="0"/>
              <a:t> </a:t>
            </a:r>
            <a:r>
              <a:rPr lang="it-IT" sz="1000" i="1" dirty="0" err="1"/>
              <a:t>requires</a:t>
            </a:r>
            <a:r>
              <a:rPr lang="it-IT" sz="1000" i="1" dirty="0"/>
              <a:t> </a:t>
            </a:r>
            <a:r>
              <a:rPr lang="it-IT" sz="1000" i="1" dirty="0" err="1"/>
              <a:t>timely</a:t>
            </a:r>
            <a:r>
              <a:rPr lang="it-IT" sz="1000" i="1" dirty="0"/>
              <a:t> and </a:t>
            </a:r>
            <a:r>
              <a:rPr lang="it-IT" sz="1000" i="1" dirty="0" err="1"/>
              <a:t>authoritative</a:t>
            </a:r>
            <a:r>
              <a:rPr lang="it-IT" sz="1000" i="1" dirty="0"/>
              <a:t> data and </a:t>
            </a:r>
            <a:r>
              <a:rPr lang="it-IT" sz="1000" i="1" dirty="0" err="1"/>
              <a:t>analysis</a:t>
            </a:r>
            <a:r>
              <a:rPr lang="it-IT" sz="1000" i="1" dirty="0"/>
              <a:t>, </a:t>
            </a:r>
            <a:r>
              <a:rPr lang="it-IT" sz="1000" i="1" dirty="0" err="1"/>
              <a:t>which</a:t>
            </a:r>
            <a:r>
              <a:rPr lang="it-IT" sz="1000" i="1" dirty="0"/>
              <a:t> the IEA </a:t>
            </a:r>
            <a:r>
              <a:rPr lang="it-IT" sz="1000" i="1" dirty="0" err="1"/>
              <a:t>is</a:t>
            </a:r>
            <a:r>
              <a:rPr lang="it-IT" sz="1000" i="1" dirty="0"/>
              <a:t> </a:t>
            </a:r>
            <a:r>
              <a:rPr lang="it-IT" sz="1000" i="1" dirty="0" err="1"/>
              <a:t>providing</a:t>
            </a:r>
            <a:r>
              <a:rPr lang="it-IT" sz="1000" i="1" dirty="0"/>
              <a:t> with </a:t>
            </a:r>
            <a:r>
              <a:rPr lang="it-IT" sz="1000" i="1" dirty="0" err="1"/>
              <a:t>this</a:t>
            </a:r>
            <a:r>
              <a:rPr lang="it-IT" sz="1000" i="1" dirty="0"/>
              <a:t> </a:t>
            </a:r>
            <a:r>
              <a:rPr lang="it-IT" sz="1000" i="1" dirty="0" err="1"/>
              <a:t>year’s</a:t>
            </a:r>
            <a:r>
              <a:rPr lang="it-IT" sz="1000" i="1" dirty="0"/>
              <a:t> World Energy </a:t>
            </a:r>
            <a:r>
              <a:rPr lang="it-IT" sz="1000" i="1" dirty="0" err="1"/>
              <a:t>Investment</a:t>
            </a:r>
            <a:r>
              <a:rPr lang="it-IT" sz="1000" i="1" dirty="0"/>
              <a:t> report. The report </a:t>
            </a:r>
            <a:r>
              <a:rPr lang="it-IT" sz="1000" i="1" dirty="0" err="1"/>
              <a:t>is</a:t>
            </a:r>
            <a:r>
              <a:rPr lang="it-IT" sz="1000" i="1" dirty="0"/>
              <a:t> </a:t>
            </a:r>
            <a:r>
              <a:rPr lang="it-IT" sz="1000" i="1" dirty="0" err="1"/>
              <a:t>being</a:t>
            </a:r>
            <a:r>
              <a:rPr lang="it-IT" sz="1000" i="1" dirty="0"/>
              <a:t> </a:t>
            </a:r>
            <a:r>
              <a:rPr lang="it-IT" sz="1000" i="1" dirty="0" err="1"/>
              <a:t>released</a:t>
            </a:r>
            <a:r>
              <a:rPr lang="it-IT" sz="1000" i="1" dirty="0"/>
              <a:t> in a new </a:t>
            </a:r>
            <a:r>
              <a:rPr lang="it-IT" sz="1000" i="1" dirty="0" err="1"/>
              <a:t>digital</a:t>
            </a:r>
            <a:r>
              <a:rPr lang="it-IT" sz="1000" i="1" dirty="0"/>
              <a:t> format to </a:t>
            </a:r>
            <a:r>
              <a:rPr lang="it-IT" sz="1000" i="1" dirty="0" err="1"/>
              <a:t>convey</a:t>
            </a:r>
            <a:r>
              <a:rPr lang="it-IT" sz="1000" i="1" dirty="0"/>
              <a:t> </a:t>
            </a:r>
            <a:r>
              <a:rPr lang="it-IT" sz="1000" i="1" dirty="0" err="1"/>
              <a:t>key</a:t>
            </a:r>
            <a:r>
              <a:rPr lang="it-IT" sz="1000" i="1" dirty="0"/>
              <a:t> </a:t>
            </a:r>
            <a:r>
              <a:rPr lang="it-IT" sz="1000" i="1" dirty="0" err="1"/>
              <a:t>findings</a:t>
            </a:r>
            <a:r>
              <a:rPr lang="it-IT" sz="1000" i="1" dirty="0"/>
              <a:t> more </a:t>
            </a:r>
            <a:r>
              <a:rPr lang="it-IT" sz="1000" i="1" dirty="0" err="1" smtClean="0"/>
              <a:t>effectively</a:t>
            </a:r>
            <a:endParaRPr lang="it-IT" sz="1000" i="1" dirty="0"/>
          </a:p>
        </p:txBody>
      </p:sp>
    </p:spTree>
    <p:extLst>
      <p:ext uri="{BB962C8B-B14F-4D97-AF65-F5344CB8AC3E}">
        <p14:creationId xmlns:p14="http://schemas.microsoft.com/office/powerpoint/2010/main" val="160574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nettore 1 28"/>
          <p:cNvCxnSpPr/>
          <p:nvPr/>
        </p:nvCxnSpPr>
        <p:spPr>
          <a:xfrm flipH="1" flipV="1">
            <a:off x="1234803" y="1735102"/>
            <a:ext cx="873274" cy="161721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a:stCxn id="8" idx="5"/>
          </p:cNvCxnSpPr>
          <p:nvPr/>
        </p:nvCxnSpPr>
        <p:spPr>
          <a:xfrm>
            <a:off x="1915541" y="1602297"/>
            <a:ext cx="797312" cy="1050183"/>
          </a:xfrm>
          <a:prstGeom prst="line">
            <a:avLst/>
          </a:prstGeom>
          <a:ln w="28575">
            <a:solidFill>
              <a:srgbClr val="953735"/>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a:stCxn id="14" idx="0"/>
          </p:cNvCxnSpPr>
          <p:nvPr/>
        </p:nvCxnSpPr>
        <p:spPr>
          <a:xfrm flipV="1">
            <a:off x="908172" y="1767593"/>
            <a:ext cx="0" cy="3849569"/>
          </a:xfrm>
          <a:prstGeom prst="line">
            <a:avLst/>
          </a:prstGeom>
          <a:ln w="28575">
            <a:solidFill>
              <a:srgbClr val="953735"/>
            </a:solidFill>
          </a:ln>
        </p:spPr>
        <p:style>
          <a:lnRef idx="1">
            <a:schemeClr val="accent1"/>
          </a:lnRef>
          <a:fillRef idx="0">
            <a:schemeClr val="accent1"/>
          </a:fillRef>
          <a:effectRef idx="0">
            <a:schemeClr val="accent1"/>
          </a:effectRef>
          <a:fontRef idx="minor">
            <a:schemeClr val="tx1"/>
          </a:fontRef>
        </p:style>
      </p:cxnSp>
      <p:sp>
        <p:nvSpPr>
          <p:cNvPr id="8" name="Ovale 7"/>
          <p:cNvSpPr/>
          <p:nvPr/>
        </p:nvSpPr>
        <p:spPr>
          <a:xfrm>
            <a:off x="107950" y="638880"/>
            <a:ext cx="2117725" cy="1128713"/>
          </a:xfrm>
          <a:prstGeom prst="ellipse">
            <a:avLst/>
          </a:prstGeom>
          <a:solidFill>
            <a:schemeClr val="accent3">
              <a:lumMod val="40000"/>
              <a:lumOff val="60000"/>
              <a:alpha val="6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3300" b="1">
                <a:solidFill>
                  <a:schemeClr val="tx1"/>
                </a:solidFill>
                <a:latin typeface="Calibri" charset="0"/>
                <a:ea typeface="ＭＳ Ｐゴシック" charset="0"/>
                <a:cs typeface="ＭＳ Ｐゴシック" charset="0"/>
              </a:rPr>
              <a:t>PPP</a:t>
            </a:r>
            <a:endParaRPr lang="it-IT" sz="3300">
              <a:solidFill>
                <a:schemeClr val="tx1"/>
              </a:solidFill>
              <a:latin typeface="Calibri" charset="0"/>
              <a:ea typeface="ＭＳ Ｐゴシック" charset="0"/>
              <a:cs typeface="ＭＳ Ｐゴシック" charset="0"/>
            </a:endParaRPr>
          </a:p>
        </p:txBody>
      </p:sp>
      <p:sp>
        <p:nvSpPr>
          <p:cNvPr id="14" name="Ovale 13"/>
          <p:cNvSpPr/>
          <p:nvPr/>
        </p:nvSpPr>
        <p:spPr>
          <a:xfrm>
            <a:off x="201734" y="5617162"/>
            <a:ext cx="1412875" cy="948152"/>
          </a:xfrm>
          <a:prstGeom prst="ellipse">
            <a:avLst/>
          </a:prstGeom>
          <a:solidFill>
            <a:srgbClr val="D7E4B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chemeClr val="tx1"/>
                </a:solidFill>
                <a:ea typeface="ＭＳ Ｐゴシック" charset="-128"/>
                <a:cs typeface="ＭＳ Ｐゴシック" charset="-128"/>
              </a:rPr>
              <a:t>Esco</a:t>
            </a:r>
          </a:p>
        </p:txBody>
      </p:sp>
      <p:sp>
        <p:nvSpPr>
          <p:cNvPr id="24" name="Ovale 23"/>
          <p:cNvSpPr/>
          <p:nvPr/>
        </p:nvSpPr>
        <p:spPr>
          <a:xfrm>
            <a:off x="2358626" y="1376327"/>
            <a:ext cx="1412875" cy="717550"/>
          </a:xfrm>
          <a:prstGeom prst="ellipse">
            <a:avLst/>
          </a:prstGeom>
          <a:solidFill>
            <a:srgbClr val="D7E4B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a:solidFill>
                  <a:schemeClr val="tx1"/>
                </a:solidFill>
                <a:ea typeface="ＭＳ Ｐゴシック" charset="-128"/>
                <a:cs typeface="ＭＳ Ｐゴシック" charset="-128"/>
              </a:rPr>
              <a:t>STU</a:t>
            </a:r>
          </a:p>
        </p:txBody>
      </p:sp>
      <p:sp>
        <p:nvSpPr>
          <p:cNvPr id="25" name="Ovale 24"/>
          <p:cNvSpPr/>
          <p:nvPr/>
        </p:nvSpPr>
        <p:spPr>
          <a:xfrm>
            <a:off x="1141228" y="3352320"/>
            <a:ext cx="1571625" cy="717550"/>
          </a:xfrm>
          <a:prstGeom prst="ellipse">
            <a:avLst/>
          </a:prstGeom>
          <a:solidFill>
            <a:srgbClr val="D7E4B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chemeClr val="tx1"/>
                </a:solidFill>
                <a:ea typeface="ＭＳ Ｐゴシック" charset="-128"/>
                <a:cs typeface="ＭＳ Ｐゴシック" charset="-128"/>
              </a:rPr>
              <a:t>Locazione finanziaria</a:t>
            </a:r>
          </a:p>
        </p:txBody>
      </p:sp>
      <p:cxnSp>
        <p:nvCxnSpPr>
          <p:cNvPr id="15" name="Connettore 1 14"/>
          <p:cNvCxnSpPr>
            <a:stCxn id="24" idx="1"/>
            <a:endCxn id="8" idx="6"/>
          </p:cNvCxnSpPr>
          <p:nvPr/>
        </p:nvCxnSpPr>
        <p:spPr>
          <a:xfrm flipH="1" flipV="1">
            <a:off x="2225675" y="1203237"/>
            <a:ext cx="339862" cy="278173"/>
          </a:xfrm>
          <a:prstGeom prst="line">
            <a:avLst/>
          </a:prstGeom>
          <a:ln w="28575">
            <a:solidFill>
              <a:srgbClr val="953735"/>
            </a:solidFill>
          </a:ln>
        </p:spPr>
        <p:style>
          <a:lnRef idx="1">
            <a:schemeClr val="accent1"/>
          </a:lnRef>
          <a:fillRef idx="0">
            <a:schemeClr val="accent1"/>
          </a:fillRef>
          <a:effectRef idx="0">
            <a:schemeClr val="accent1"/>
          </a:effectRef>
          <a:fontRef idx="minor">
            <a:schemeClr val="tx1"/>
          </a:fontRef>
        </p:style>
      </p:cxnSp>
      <p:sp>
        <p:nvSpPr>
          <p:cNvPr id="33" name="Ovale 32"/>
          <p:cNvSpPr/>
          <p:nvPr/>
        </p:nvSpPr>
        <p:spPr>
          <a:xfrm>
            <a:off x="2249504" y="2499028"/>
            <a:ext cx="1374775" cy="768350"/>
          </a:xfrm>
          <a:prstGeom prst="ellipse">
            <a:avLst/>
          </a:prstGeom>
          <a:solidFill>
            <a:srgbClr val="D7E4B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600" dirty="0">
                <a:solidFill>
                  <a:schemeClr val="tx1"/>
                </a:solidFill>
                <a:latin typeface="Calibri" charset="0"/>
                <a:ea typeface="ＭＳ Ｐゴシック" charset="0"/>
                <a:cs typeface="ＭＳ Ｐゴシック" charset="0"/>
              </a:rPr>
              <a:t>Project </a:t>
            </a:r>
            <a:r>
              <a:rPr lang="it-IT" sz="1600" dirty="0" err="1">
                <a:solidFill>
                  <a:schemeClr val="tx1"/>
                </a:solidFill>
                <a:latin typeface="Calibri" charset="0"/>
                <a:ea typeface="ＭＳ Ｐゴシック" charset="0"/>
                <a:cs typeface="ＭＳ Ｐゴシック" charset="0"/>
              </a:rPr>
              <a:t>financing</a:t>
            </a:r>
            <a:endParaRPr lang="it-IT" sz="1600" dirty="0">
              <a:solidFill>
                <a:schemeClr val="tx1"/>
              </a:solidFill>
              <a:latin typeface="Calibri" charset="0"/>
              <a:ea typeface="ＭＳ Ｐゴシック" charset="0"/>
              <a:cs typeface="ＭＳ Ｐゴシック" charset="0"/>
            </a:endParaRPr>
          </a:p>
          <a:p>
            <a:pPr algn="ctr"/>
            <a:endParaRPr lang="it-IT" sz="1200" dirty="0">
              <a:solidFill>
                <a:schemeClr val="tx1"/>
              </a:solidFill>
              <a:latin typeface="Calibri" charset="0"/>
              <a:ea typeface="ＭＳ Ｐゴシック" charset="0"/>
              <a:cs typeface="ＭＳ Ｐゴシック" charset="0"/>
            </a:endParaRPr>
          </a:p>
        </p:txBody>
      </p:sp>
      <p:sp>
        <p:nvSpPr>
          <p:cNvPr id="42" name="CasellaDiTesto 41"/>
          <p:cNvSpPr txBox="1"/>
          <p:nvPr/>
        </p:nvSpPr>
        <p:spPr>
          <a:xfrm>
            <a:off x="60478" y="26688"/>
            <a:ext cx="8993885" cy="461665"/>
          </a:xfrm>
          <a:prstGeom prst="rect">
            <a:avLst/>
          </a:prstGeom>
          <a:solidFill>
            <a:srgbClr val="D7E4BD"/>
          </a:solid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b="1" dirty="0" smtClean="0">
                <a:latin typeface="Times New Roman" charset="0"/>
                <a:cs typeface="Times New Roman" charset="0"/>
              </a:rPr>
              <a:t>Strategie e assetti societari del “veicolo del Finanziamento”</a:t>
            </a:r>
            <a:endParaRPr lang="it-IT" b="1" dirty="0">
              <a:latin typeface="Times New Roman" charset="0"/>
              <a:cs typeface="Times New Roman" charset="0"/>
            </a:endParaRPr>
          </a:p>
        </p:txBody>
      </p:sp>
      <p:sp>
        <p:nvSpPr>
          <p:cNvPr id="21" name="Ovale 20"/>
          <p:cNvSpPr/>
          <p:nvPr/>
        </p:nvSpPr>
        <p:spPr>
          <a:xfrm>
            <a:off x="7323138" y="1382429"/>
            <a:ext cx="1504950" cy="693738"/>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chemeClr val="tx1"/>
                </a:solidFill>
                <a:ea typeface="ＭＳ Ｐゴシック" charset="-128"/>
                <a:cs typeface="ＭＳ Ｐゴシック" charset="-128"/>
              </a:rPr>
              <a:t>MiniBond</a:t>
            </a:r>
          </a:p>
        </p:txBody>
      </p:sp>
      <p:sp>
        <p:nvSpPr>
          <p:cNvPr id="26" name="Parentesi graffa aperta 25"/>
          <p:cNvSpPr/>
          <p:nvPr/>
        </p:nvSpPr>
        <p:spPr>
          <a:xfrm rot="10800000">
            <a:off x="3624280" y="723502"/>
            <a:ext cx="803488" cy="5720852"/>
          </a:xfrm>
          <a:prstGeom prst="leftBrac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CasellaDiTesto 17"/>
          <p:cNvSpPr txBox="1"/>
          <p:nvPr/>
        </p:nvSpPr>
        <p:spPr>
          <a:xfrm>
            <a:off x="4509904" y="3352320"/>
            <a:ext cx="1779770" cy="1015663"/>
          </a:xfrm>
          <a:prstGeom prst="rect">
            <a:avLst/>
          </a:prstGeom>
          <a:noFill/>
        </p:spPr>
        <p:txBody>
          <a:bodyPr wrap="square" rtlCol="0">
            <a:spAutoFit/>
          </a:bodyPr>
          <a:lstStyle/>
          <a:p>
            <a:r>
              <a:rPr lang="it-IT" sz="2000" b="1" dirty="0" smtClean="0">
                <a:solidFill>
                  <a:srgbClr val="FF0000"/>
                </a:solidFill>
              </a:rPr>
              <a:t>Finanziamento </a:t>
            </a:r>
          </a:p>
          <a:p>
            <a:r>
              <a:rPr lang="it-IT" sz="2000" b="1" dirty="0" smtClean="0">
                <a:solidFill>
                  <a:srgbClr val="FF0000"/>
                </a:solidFill>
              </a:rPr>
              <a:t>del Cash-Flow netto</a:t>
            </a:r>
            <a:endParaRPr lang="it-IT" sz="2000" b="1" dirty="0">
              <a:solidFill>
                <a:srgbClr val="FF0000"/>
              </a:solidFill>
            </a:endParaRPr>
          </a:p>
        </p:txBody>
      </p:sp>
      <p:sp>
        <p:nvSpPr>
          <p:cNvPr id="30" name="Ovale 29"/>
          <p:cNvSpPr/>
          <p:nvPr/>
        </p:nvSpPr>
        <p:spPr>
          <a:xfrm>
            <a:off x="7406421" y="4497583"/>
            <a:ext cx="1504950" cy="693738"/>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smtClean="0">
                <a:solidFill>
                  <a:schemeClr val="tx1"/>
                </a:solidFill>
                <a:ea typeface="ＭＳ Ｐゴシック" charset="-128"/>
                <a:cs typeface="ＭＳ Ｐゴシック" charset="-128"/>
              </a:rPr>
              <a:t>Venture Capital</a:t>
            </a:r>
            <a:endParaRPr lang="it-IT" sz="1600" dirty="0">
              <a:solidFill>
                <a:schemeClr val="tx1"/>
              </a:solidFill>
              <a:ea typeface="ＭＳ Ｐゴシック" charset="-128"/>
              <a:cs typeface="ＭＳ Ｐゴシック" charset="-128"/>
            </a:endParaRPr>
          </a:p>
        </p:txBody>
      </p:sp>
      <p:sp>
        <p:nvSpPr>
          <p:cNvPr id="31" name="Ovale 30"/>
          <p:cNvSpPr/>
          <p:nvPr/>
        </p:nvSpPr>
        <p:spPr>
          <a:xfrm>
            <a:off x="7475538" y="3408130"/>
            <a:ext cx="1504950" cy="693738"/>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err="1" smtClean="0">
                <a:solidFill>
                  <a:schemeClr val="tx1"/>
                </a:solidFill>
                <a:ea typeface="ＭＳ Ｐゴシック" charset="-128"/>
                <a:cs typeface="ＭＳ Ｐゴシック" charset="-128"/>
              </a:rPr>
              <a:t>Debt</a:t>
            </a:r>
            <a:r>
              <a:rPr lang="it-IT" sz="1600" dirty="0" smtClean="0">
                <a:solidFill>
                  <a:schemeClr val="tx1"/>
                </a:solidFill>
                <a:ea typeface="ＭＳ Ｐゴシック" charset="-128"/>
                <a:cs typeface="ＭＳ Ｐゴシック" charset="-128"/>
              </a:rPr>
              <a:t> </a:t>
            </a:r>
          </a:p>
          <a:p>
            <a:pPr algn="ctr">
              <a:defRPr/>
            </a:pPr>
            <a:r>
              <a:rPr lang="it-IT" sz="1600" dirty="0" smtClean="0">
                <a:solidFill>
                  <a:schemeClr val="tx1"/>
                </a:solidFill>
                <a:ea typeface="ＭＳ Ｐゴシック" charset="-128"/>
                <a:cs typeface="ＭＳ Ｐゴシック" charset="-128"/>
              </a:rPr>
              <a:t>Fund</a:t>
            </a:r>
            <a:endParaRPr lang="it-IT" sz="1600" dirty="0">
              <a:solidFill>
                <a:schemeClr val="tx1"/>
              </a:solidFill>
              <a:ea typeface="ＭＳ Ｐゴシック" charset="-128"/>
              <a:cs typeface="ＭＳ Ｐゴシック" charset="-128"/>
            </a:endParaRPr>
          </a:p>
        </p:txBody>
      </p:sp>
      <p:sp>
        <p:nvSpPr>
          <p:cNvPr id="32" name="Ovale 31"/>
          <p:cNvSpPr/>
          <p:nvPr/>
        </p:nvSpPr>
        <p:spPr>
          <a:xfrm>
            <a:off x="7475538" y="5509229"/>
            <a:ext cx="1504950" cy="693738"/>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00" dirty="0" err="1" smtClean="0">
                <a:solidFill>
                  <a:schemeClr val="tx1"/>
                </a:solidFill>
                <a:ea typeface="ＭＳ Ｐゴシック" charset="-128"/>
                <a:cs typeface="ＭＳ Ｐゴシック" charset="-128"/>
              </a:rPr>
              <a:t>Equity&amp;Debt</a:t>
            </a:r>
            <a:r>
              <a:rPr lang="it-IT" sz="1200" dirty="0" smtClean="0">
                <a:solidFill>
                  <a:schemeClr val="tx1"/>
                </a:solidFill>
                <a:ea typeface="ＭＳ Ｐゴシック" charset="-128"/>
                <a:cs typeface="ＭＳ Ｐゴシック" charset="-128"/>
              </a:rPr>
              <a:t> </a:t>
            </a:r>
            <a:r>
              <a:rPr lang="it-IT" sz="1600" dirty="0" err="1" smtClean="0">
                <a:solidFill>
                  <a:schemeClr val="tx1"/>
                </a:solidFill>
                <a:ea typeface="ＭＳ Ｐゴシック" charset="-128"/>
                <a:cs typeface="ＭＳ Ｐゴシック" charset="-128"/>
              </a:rPr>
              <a:t>Investors</a:t>
            </a:r>
            <a:endParaRPr lang="it-IT" sz="1600" dirty="0">
              <a:solidFill>
                <a:schemeClr val="tx1"/>
              </a:solidFill>
              <a:ea typeface="ＭＳ Ｐゴシック" charset="-128"/>
              <a:cs typeface="ＭＳ Ｐゴシック" charset="-128"/>
            </a:endParaRPr>
          </a:p>
        </p:txBody>
      </p:sp>
      <p:sp>
        <p:nvSpPr>
          <p:cNvPr id="34" name="Ovale 33"/>
          <p:cNvSpPr/>
          <p:nvPr/>
        </p:nvSpPr>
        <p:spPr>
          <a:xfrm>
            <a:off x="7406421" y="2446848"/>
            <a:ext cx="1504950" cy="693738"/>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dirty="0" smtClean="0">
                <a:solidFill>
                  <a:schemeClr val="tx1"/>
                </a:solidFill>
                <a:ea typeface="ＭＳ Ｐゴシック" charset="-128"/>
                <a:cs typeface="ＭＳ Ｐゴシック" charset="-128"/>
              </a:rPr>
              <a:t>Project</a:t>
            </a:r>
          </a:p>
          <a:p>
            <a:pPr algn="ctr">
              <a:defRPr/>
            </a:pPr>
            <a:r>
              <a:rPr lang="it-IT" sz="1600" dirty="0" smtClean="0">
                <a:solidFill>
                  <a:schemeClr val="tx1"/>
                </a:solidFill>
                <a:ea typeface="ＭＳ Ｐゴシック" charset="-128"/>
                <a:cs typeface="ＭＳ Ｐゴシック" charset="-128"/>
              </a:rPr>
              <a:t>Bond</a:t>
            </a:r>
            <a:endParaRPr lang="it-IT" sz="1600" dirty="0">
              <a:solidFill>
                <a:schemeClr val="tx1"/>
              </a:solidFill>
              <a:ea typeface="ＭＳ Ｐゴシック" charset="-128"/>
              <a:cs typeface="ＭＳ Ｐゴシック" charset="-128"/>
            </a:endParaRPr>
          </a:p>
        </p:txBody>
      </p:sp>
      <p:sp>
        <p:nvSpPr>
          <p:cNvPr id="35" name="Parentesi graffa aperta 34"/>
          <p:cNvSpPr/>
          <p:nvPr/>
        </p:nvSpPr>
        <p:spPr>
          <a:xfrm>
            <a:off x="6289674" y="723503"/>
            <a:ext cx="803488" cy="5720852"/>
          </a:xfrm>
          <a:prstGeom prst="leftBrace">
            <a:avLst/>
          </a:prstGeom>
          <a:ln>
            <a:solidFill>
              <a:srgbClr val="95373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2480016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flipV="1">
            <a:off x="4528360" y="1498923"/>
            <a:ext cx="942975" cy="4524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69" name="Connettore 1 7168"/>
          <p:cNvCxnSpPr/>
          <p:nvPr/>
        </p:nvCxnSpPr>
        <p:spPr>
          <a:xfrm>
            <a:off x="4528360" y="2432373"/>
            <a:ext cx="998538" cy="7191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Ovale 7"/>
          <p:cNvSpPr/>
          <p:nvPr/>
        </p:nvSpPr>
        <p:spPr>
          <a:xfrm>
            <a:off x="1956610" y="1456060"/>
            <a:ext cx="2776538" cy="13843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400" b="1">
                <a:solidFill>
                  <a:schemeClr val="tx1"/>
                </a:solidFill>
                <a:latin typeface="Calibri" charset="0"/>
                <a:ea typeface="ＭＳ Ｐゴシック" charset="0"/>
                <a:cs typeface="ＭＳ Ｐゴシック" charset="0"/>
              </a:rPr>
              <a:t>Strumenti</a:t>
            </a:r>
            <a:r>
              <a:rPr lang="it-IT" sz="3300" b="1">
                <a:solidFill>
                  <a:schemeClr val="tx1"/>
                </a:solidFill>
                <a:latin typeface="Calibri" charset="0"/>
                <a:ea typeface="ＭＳ Ｐゴシック" charset="0"/>
                <a:cs typeface="ＭＳ Ｐゴシック" charset="0"/>
              </a:rPr>
              <a:t> </a:t>
            </a:r>
            <a:r>
              <a:rPr lang="it-IT" sz="3600" b="1">
                <a:solidFill>
                  <a:schemeClr val="tx1"/>
                </a:solidFill>
                <a:latin typeface="Calibri" charset="0"/>
                <a:ea typeface="ＭＳ Ｐゴシック" charset="0"/>
                <a:cs typeface="ＭＳ Ｐゴシック" charset="0"/>
              </a:rPr>
              <a:t>UE</a:t>
            </a:r>
            <a:endParaRPr lang="it-IT" sz="3600">
              <a:solidFill>
                <a:schemeClr val="tx1"/>
              </a:solidFill>
              <a:latin typeface="Calibri" charset="0"/>
              <a:ea typeface="ＭＳ Ｐゴシック" charset="0"/>
              <a:cs typeface="ＭＳ Ｐゴシック" charset="0"/>
            </a:endParaRPr>
          </a:p>
        </p:txBody>
      </p:sp>
      <p:sp>
        <p:nvSpPr>
          <p:cNvPr id="9" name="Ovale 8"/>
          <p:cNvSpPr/>
          <p:nvPr/>
        </p:nvSpPr>
        <p:spPr>
          <a:xfrm>
            <a:off x="7917673" y="1833885"/>
            <a:ext cx="1108075" cy="619125"/>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400">
                <a:solidFill>
                  <a:schemeClr val="tx1"/>
                </a:solidFill>
                <a:latin typeface="Calibri" charset="0"/>
                <a:ea typeface="ＭＳ Ｐゴシック" charset="0"/>
                <a:cs typeface="ＭＳ Ｐゴシック" charset="0"/>
              </a:rPr>
              <a:t>Cosme</a:t>
            </a:r>
            <a:endParaRPr lang="it-IT" sz="1200">
              <a:solidFill>
                <a:schemeClr val="tx1"/>
              </a:solidFill>
              <a:latin typeface="Calibri" charset="0"/>
              <a:ea typeface="ＭＳ Ｐゴシック" charset="0"/>
              <a:cs typeface="ＭＳ Ｐゴシック" charset="0"/>
            </a:endParaRPr>
          </a:p>
        </p:txBody>
      </p:sp>
      <p:sp>
        <p:nvSpPr>
          <p:cNvPr id="10" name="Ovale 9"/>
          <p:cNvSpPr/>
          <p:nvPr/>
        </p:nvSpPr>
        <p:spPr>
          <a:xfrm>
            <a:off x="7917673" y="973460"/>
            <a:ext cx="1108075" cy="62865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a:solidFill>
                  <a:schemeClr val="tx1"/>
                </a:solidFill>
                <a:ea typeface="ＭＳ Ｐゴシック" charset="-128"/>
                <a:cs typeface="ＭＳ Ｐゴシック" charset="-128"/>
              </a:rPr>
              <a:t>Life+</a:t>
            </a:r>
          </a:p>
        </p:txBody>
      </p:sp>
      <p:sp>
        <p:nvSpPr>
          <p:cNvPr id="14" name="Ovale 13"/>
          <p:cNvSpPr/>
          <p:nvPr/>
        </p:nvSpPr>
        <p:spPr>
          <a:xfrm>
            <a:off x="5380848" y="1116335"/>
            <a:ext cx="1412875" cy="71755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600" b="1">
                <a:solidFill>
                  <a:schemeClr val="tx1"/>
                </a:solidFill>
                <a:latin typeface="Calibri" charset="0"/>
                <a:ea typeface="ＭＳ Ｐゴシック" charset="0"/>
                <a:cs typeface="ＭＳ Ｐゴシック" charset="0"/>
              </a:rPr>
              <a:t>Gestione diretta</a:t>
            </a:r>
            <a:endParaRPr lang="it-IT" sz="1600">
              <a:solidFill>
                <a:schemeClr val="tx1"/>
              </a:solidFill>
              <a:latin typeface="Calibri" charset="0"/>
              <a:ea typeface="ＭＳ Ｐゴシック" charset="0"/>
              <a:cs typeface="ＭＳ Ｐゴシック" charset="0"/>
            </a:endParaRPr>
          </a:p>
        </p:txBody>
      </p:sp>
      <p:sp>
        <p:nvSpPr>
          <p:cNvPr id="16" name="Ovale 15"/>
          <p:cNvSpPr/>
          <p:nvPr/>
        </p:nvSpPr>
        <p:spPr>
          <a:xfrm>
            <a:off x="7963710" y="2792735"/>
            <a:ext cx="854075" cy="619125"/>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400"/>
              </a:lnSpc>
            </a:pPr>
            <a:r>
              <a:rPr lang="it-IT" sz="1400">
                <a:solidFill>
                  <a:schemeClr val="tx1"/>
                </a:solidFill>
                <a:latin typeface="Calibri" charset="0"/>
                <a:ea typeface="ＭＳ Ｐゴシック" charset="0"/>
                <a:cs typeface="ＭＳ Ｐゴシック" charset="0"/>
              </a:rPr>
              <a:t>FSE</a:t>
            </a:r>
            <a:endParaRPr lang="it-IT" sz="1200">
              <a:solidFill>
                <a:schemeClr val="tx1"/>
              </a:solidFill>
              <a:latin typeface="Calibri" charset="0"/>
              <a:ea typeface="ＭＳ Ｐゴシック" charset="0"/>
              <a:cs typeface="ＭＳ Ｐゴシック" charset="0"/>
            </a:endParaRPr>
          </a:p>
        </p:txBody>
      </p:sp>
      <p:sp>
        <p:nvSpPr>
          <p:cNvPr id="17" name="Ovale 16"/>
          <p:cNvSpPr/>
          <p:nvPr/>
        </p:nvSpPr>
        <p:spPr>
          <a:xfrm>
            <a:off x="8009748" y="3680148"/>
            <a:ext cx="854075" cy="619125"/>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400">
                <a:solidFill>
                  <a:schemeClr val="tx1"/>
                </a:solidFill>
                <a:latin typeface="Calibri" charset="0"/>
                <a:ea typeface="ＭＳ Ｐゴシック" charset="0"/>
                <a:cs typeface="ＭＳ Ｐゴシック" charset="0"/>
              </a:rPr>
              <a:t>FESR</a:t>
            </a:r>
            <a:endParaRPr lang="it-IT" sz="1200">
              <a:solidFill>
                <a:schemeClr val="tx1"/>
              </a:solidFill>
              <a:latin typeface="Calibri" charset="0"/>
              <a:ea typeface="ＭＳ Ｐゴシック" charset="0"/>
              <a:cs typeface="ＭＳ Ｐゴシック" charset="0"/>
            </a:endParaRPr>
          </a:p>
        </p:txBody>
      </p:sp>
      <p:sp>
        <p:nvSpPr>
          <p:cNvPr id="20" name="Ovale 19"/>
          <p:cNvSpPr/>
          <p:nvPr/>
        </p:nvSpPr>
        <p:spPr>
          <a:xfrm>
            <a:off x="5380848" y="2964185"/>
            <a:ext cx="1412875" cy="822325"/>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600" b="1">
                <a:solidFill>
                  <a:schemeClr val="tx1"/>
                </a:solidFill>
                <a:latin typeface="Calibri" charset="0"/>
                <a:ea typeface="ＭＳ Ｐゴシック" charset="0"/>
                <a:cs typeface="ＭＳ Ｐゴシック" charset="0"/>
              </a:rPr>
              <a:t>Gestione indiretta</a:t>
            </a:r>
            <a:endParaRPr lang="it-IT" sz="1600">
              <a:solidFill>
                <a:schemeClr val="tx1"/>
              </a:solidFill>
              <a:latin typeface="Calibri" charset="0"/>
              <a:ea typeface="ＭＳ Ｐゴシック" charset="0"/>
              <a:cs typeface="ＭＳ Ｐゴシック" charset="0"/>
            </a:endParaRPr>
          </a:p>
        </p:txBody>
      </p:sp>
      <p:sp>
        <p:nvSpPr>
          <p:cNvPr id="32" name="Ovale 31"/>
          <p:cNvSpPr/>
          <p:nvPr/>
        </p:nvSpPr>
        <p:spPr>
          <a:xfrm>
            <a:off x="7825598" y="143198"/>
            <a:ext cx="1200150" cy="62071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400"/>
              </a:lnSpc>
            </a:pPr>
            <a:r>
              <a:rPr lang="it-IT" sz="1400">
                <a:solidFill>
                  <a:schemeClr val="tx1"/>
                </a:solidFill>
                <a:latin typeface="Calibri" charset="0"/>
                <a:ea typeface="ＭＳ Ｐゴシック" charset="0"/>
                <a:cs typeface="ＭＳ Ｐゴシック" charset="0"/>
              </a:rPr>
              <a:t>Horizon 2020</a:t>
            </a:r>
          </a:p>
        </p:txBody>
      </p:sp>
      <p:cxnSp>
        <p:nvCxnSpPr>
          <p:cNvPr id="7172" name="Connettore 1 7171"/>
          <p:cNvCxnSpPr>
            <a:stCxn id="14" idx="6"/>
            <a:endCxn id="32" idx="2"/>
          </p:cNvCxnSpPr>
          <p:nvPr/>
        </p:nvCxnSpPr>
        <p:spPr>
          <a:xfrm flipV="1">
            <a:off x="6793723" y="452760"/>
            <a:ext cx="1031875" cy="10223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74" name="Connettore 1 7173"/>
          <p:cNvCxnSpPr>
            <a:stCxn id="14" idx="6"/>
            <a:endCxn id="10" idx="2"/>
          </p:cNvCxnSpPr>
          <p:nvPr/>
        </p:nvCxnSpPr>
        <p:spPr>
          <a:xfrm flipV="1">
            <a:off x="6793723" y="1287785"/>
            <a:ext cx="1123950" cy="1873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76" name="Connettore 1 7175"/>
          <p:cNvCxnSpPr>
            <a:stCxn id="14" idx="6"/>
            <a:endCxn id="9" idx="2"/>
          </p:cNvCxnSpPr>
          <p:nvPr/>
        </p:nvCxnSpPr>
        <p:spPr>
          <a:xfrm>
            <a:off x="6793723" y="1475110"/>
            <a:ext cx="1123950" cy="6683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78" name="Connettore 1 7177"/>
          <p:cNvCxnSpPr>
            <a:stCxn id="20" idx="6"/>
            <a:endCxn id="16" idx="2"/>
          </p:cNvCxnSpPr>
          <p:nvPr/>
        </p:nvCxnSpPr>
        <p:spPr>
          <a:xfrm flipV="1">
            <a:off x="6793723" y="3102298"/>
            <a:ext cx="1169987" cy="2730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180" name="Connettore 1 7179"/>
          <p:cNvCxnSpPr>
            <a:stCxn id="20" idx="6"/>
            <a:endCxn id="17" idx="2"/>
          </p:cNvCxnSpPr>
          <p:nvPr/>
        </p:nvCxnSpPr>
        <p:spPr>
          <a:xfrm>
            <a:off x="6793723" y="3375348"/>
            <a:ext cx="1216025" cy="6143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7" name="CasellaDiTesto 66"/>
          <p:cNvSpPr txBox="1"/>
          <p:nvPr/>
        </p:nvSpPr>
        <p:spPr>
          <a:xfrm>
            <a:off x="29515" y="18048"/>
            <a:ext cx="6242872" cy="523220"/>
          </a:xfrm>
          <a:prstGeom prst="rect">
            <a:avLst/>
          </a:prstGeom>
          <a:gradFill>
            <a:gsLst>
              <a:gs pos="0">
                <a:schemeClr val="accent1">
                  <a:shade val="51000"/>
                  <a:satMod val="130000"/>
                </a:schemeClr>
              </a:gs>
              <a:gs pos="14000">
                <a:schemeClr val="accent1">
                  <a:shade val="93000"/>
                  <a:satMod val="130000"/>
                  <a:lumMod val="26000"/>
                  <a:lumOff val="74000"/>
                </a:schemeClr>
              </a:gs>
              <a:gs pos="100000">
                <a:schemeClr val="accent1">
                  <a:shade val="94000"/>
                  <a:satMod val="135000"/>
                </a:schemeClr>
              </a:gs>
            </a:gsLst>
            <a:lin ang="13080000" scaled="0"/>
          </a:grad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800" b="1" dirty="0">
                <a:latin typeface="Times New Roman" charset="0"/>
                <a:cs typeface="Times New Roman" charset="0"/>
              </a:rPr>
              <a:t>CANALI ISTITUZIONALI di </a:t>
            </a:r>
            <a:r>
              <a:rPr lang="it-IT" sz="2800" b="1" i="1" dirty="0" err="1" smtClean="0">
                <a:latin typeface="Times New Roman" charset="0"/>
                <a:cs typeface="Times New Roman" charset="0"/>
              </a:rPr>
              <a:t>funding</a:t>
            </a:r>
            <a:endParaRPr lang="it-IT" sz="2800" b="1" i="1" dirty="0">
              <a:latin typeface="Times New Roman" charset="0"/>
              <a:cs typeface="Times New Roman" charset="0"/>
            </a:endParaRPr>
          </a:p>
        </p:txBody>
      </p:sp>
      <p:cxnSp>
        <p:nvCxnSpPr>
          <p:cNvPr id="19" name="Connettore 1 18"/>
          <p:cNvCxnSpPr>
            <a:stCxn id="26" idx="7"/>
          </p:cNvCxnSpPr>
          <p:nvPr/>
        </p:nvCxnSpPr>
        <p:spPr>
          <a:xfrm flipV="1">
            <a:off x="1305785" y="3709768"/>
            <a:ext cx="1012825" cy="8413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Connettore 1 20"/>
          <p:cNvCxnSpPr>
            <a:stCxn id="28" idx="1"/>
          </p:cNvCxnSpPr>
          <p:nvPr/>
        </p:nvCxnSpPr>
        <p:spPr>
          <a:xfrm flipH="1" flipV="1">
            <a:off x="3642585" y="3619280"/>
            <a:ext cx="1754188" cy="9318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flipV="1">
            <a:off x="1799498" y="3751043"/>
            <a:ext cx="1038225" cy="15462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flipH="1" flipV="1">
            <a:off x="3290160" y="3709768"/>
            <a:ext cx="1136650" cy="15875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Ovale 23"/>
          <p:cNvSpPr/>
          <p:nvPr/>
        </p:nvSpPr>
        <p:spPr>
          <a:xfrm>
            <a:off x="1513748" y="2682655"/>
            <a:ext cx="2776537" cy="12017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4400" b="1">
                <a:solidFill>
                  <a:schemeClr val="tx1"/>
                </a:solidFill>
                <a:latin typeface="Calibri" charset="0"/>
                <a:ea typeface="ＭＳ Ｐゴシック" charset="0"/>
                <a:cs typeface="ＭＳ Ｐゴシック" charset="0"/>
              </a:rPr>
              <a:t> BEI</a:t>
            </a:r>
            <a:endParaRPr lang="it-IT" sz="4400">
              <a:solidFill>
                <a:schemeClr val="tx1"/>
              </a:solidFill>
              <a:latin typeface="Calibri" charset="0"/>
              <a:ea typeface="ＭＳ Ｐゴシック" charset="0"/>
              <a:cs typeface="ＭＳ Ｐゴシック" charset="0"/>
            </a:endParaRPr>
          </a:p>
        </p:txBody>
      </p:sp>
      <p:sp>
        <p:nvSpPr>
          <p:cNvPr id="25" name="Ovale 24"/>
          <p:cNvSpPr/>
          <p:nvPr/>
        </p:nvSpPr>
        <p:spPr>
          <a:xfrm>
            <a:off x="1024798" y="5297268"/>
            <a:ext cx="1412875" cy="71755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chemeClr val="tx1"/>
                </a:solidFill>
                <a:ea typeface="ＭＳ Ｐゴシック" charset="-128"/>
                <a:cs typeface="ＭＳ Ｐゴシック" charset="-128"/>
              </a:rPr>
              <a:t>Elena</a:t>
            </a:r>
          </a:p>
        </p:txBody>
      </p:sp>
      <p:sp>
        <p:nvSpPr>
          <p:cNvPr id="26" name="Ovale 25"/>
          <p:cNvSpPr/>
          <p:nvPr/>
        </p:nvSpPr>
        <p:spPr>
          <a:xfrm>
            <a:off x="100873" y="4446368"/>
            <a:ext cx="1412875" cy="719137"/>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chemeClr val="tx1"/>
                </a:solidFill>
                <a:ea typeface="ＭＳ Ｐゴシック" charset="-128"/>
                <a:cs typeface="ＭＳ Ｐゴシック" charset="-128"/>
              </a:rPr>
              <a:t>Jessica</a:t>
            </a:r>
          </a:p>
        </p:txBody>
      </p:sp>
      <p:sp>
        <p:nvSpPr>
          <p:cNvPr id="27" name="Ovale 26"/>
          <p:cNvSpPr/>
          <p:nvPr/>
        </p:nvSpPr>
        <p:spPr>
          <a:xfrm>
            <a:off x="2431323" y="5957668"/>
            <a:ext cx="1412875" cy="71755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chemeClr val="tx1"/>
                </a:solidFill>
                <a:ea typeface="ＭＳ Ｐゴシック" charset="-128"/>
                <a:cs typeface="ＭＳ Ｐゴシック" charset="-128"/>
              </a:rPr>
              <a:t>Jeremie</a:t>
            </a:r>
          </a:p>
        </p:txBody>
      </p:sp>
      <p:sp>
        <p:nvSpPr>
          <p:cNvPr id="28" name="Ovale 27"/>
          <p:cNvSpPr/>
          <p:nvPr/>
        </p:nvSpPr>
        <p:spPr>
          <a:xfrm>
            <a:off x="5190398" y="4446368"/>
            <a:ext cx="1412875" cy="719137"/>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chemeClr val="tx1"/>
                </a:solidFill>
                <a:ea typeface="ＭＳ Ｐゴシック" charset="-128"/>
                <a:cs typeface="ＭＳ Ｐゴシック" charset="-128"/>
              </a:rPr>
              <a:t>RSFF</a:t>
            </a:r>
          </a:p>
        </p:txBody>
      </p:sp>
      <p:sp>
        <p:nvSpPr>
          <p:cNvPr id="29" name="Ovale 28"/>
          <p:cNvSpPr/>
          <p:nvPr/>
        </p:nvSpPr>
        <p:spPr>
          <a:xfrm>
            <a:off x="3864835" y="5224243"/>
            <a:ext cx="1565275" cy="863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a:solidFill>
                  <a:schemeClr val="tx1"/>
                </a:solidFill>
                <a:ea typeface="ＭＳ Ｐゴシック" charset="-128"/>
                <a:cs typeface="ＭＳ Ｐゴシック" charset="-128"/>
              </a:rPr>
              <a:t>Project Bond Initiative</a:t>
            </a:r>
          </a:p>
        </p:txBody>
      </p:sp>
      <p:cxnSp>
        <p:nvCxnSpPr>
          <p:cNvPr id="30" name="Connettore 1 29"/>
          <p:cNvCxnSpPr>
            <a:stCxn id="27" idx="0"/>
            <a:endCxn id="24" idx="4"/>
          </p:cNvCxnSpPr>
          <p:nvPr/>
        </p:nvCxnSpPr>
        <p:spPr>
          <a:xfrm flipH="1" flipV="1">
            <a:off x="2901223" y="3884393"/>
            <a:ext cx="236537" cy="2073275"/>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9987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24000" y="1143000"/>
            <a:ext cx="6096000" cy="4572000"/>
          </a:xfrm>
          <a:prstGeom prst="rect">
            <a:avLst/>
          </a:prstGeom>
        </p:spPr>
      </p:pic>
      <p:pic>
        <p:nvPicPr>
          <p:cNvPr id="3" name="Immagine 2"/>
          <p:cNvPicPr>
            <a:picLocks noChangeAspect="1"/>
          </p:cNvPicPr>
          <p:nvPr/>
        </p:nvPicPr>
        <p:blipFill>
          <a:blip r:embed="rId3"/>
          <a:stretch>
            <a:fillRect/>
          </a:stretch>
        </p:blipFill>
        <p:spPr>
          <a:xfrm>
            <a:off x="0" y="190500"/>
            <a:ext cx="9144000" cy="6461615"/>
          </a:xfrm>
          <a:prstGeom prst="rect">
            <a:avLst/>
          </a:prstGeom>
        </p:spPr>
      </p:pic>
    </p:spTree>
    <p:extLst>
      <p:ext uri="{BB962C8B-B14F-4D97-AF65-F5344CB8AC3E}">
        <p14:creationId xmlns:p14="http://schemas.microsoft.com/office/powerpoint/2010/main" val="2807968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2164" y="119118"/>
            <a:ext cx="8229600" cy="1143000"/>
          </a:xfrm>
        </p:spPr>
        <p:txBody>
          <a:bodyPr>
            <a:noAutofit/>
          </a:bodyPr>
          <a:lstStyle/>
          <a:p>
            <a:r>
              <a:rPr lang="it-IT" sz="2400" b="1" dirty="0" smtClean="0">
                <a:solidFill>
                  <a:srgbClr val="008000"/>
                </a:solidFill>
              </a:rPr>
              <a:t>Il finanziamento degli Investimenti Green </a:t>
            </a:r>
            <a:br>
              <a:rPr lang="it-IT" sz="2400" b="1" dirty="0" smtClean="0">
                <a:solidFill>
                  <a:srgbClr val="008000"/>
                </a:solidFill>
              </a:rPr>
            </a:br>
            <a:r>
              <a:rPr lang="it-IT" sz="2400" b="1" dirty="0" smtClean="0">
                <a:solidFill>
                  <a:srgbClr val="008000"/>
                </a:solidFill>
              </a:rPr>
              <a:t>in Impianti e Infrastrutture.</a:t>
            </a:r>
            <a:endParaRPr lang="it-IT" sz="2400" b="1" dirty="0">
              <a:solidFill>
                <a:srgbClr val="008000"/>
              </a:solidFill>
            </a:endParaRPr>
          </a:p>
        </p:txBody>
      </p:sp>
      <p:sp>
        <p:nvSpPr>
          <p:cNvPr id="4" name="Parentesi graffa aperta 3"/>
          <p:cNvSpPr/>
          <p:nvPr/>
        </p:nvSpPr>
        <p:spPr>
          <a:xfrm rot="16200000">
            <a:off x="4334921" y="-369322"/>
            <a:ext cx="803488" cy="3399764"/>
          </a:xfrm>
          <a:prstGeom prst="leftBrac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 name="CasellaDiTesto 4"/>
          <p:cNvSpPr txBox="1"/>
          <p:nvPr/>
        </p:nvSpPr>
        <p:spPr>
          <a:xfrm>
            <a:off x="3961638" y="1779840"/>
            <a:ext cx="1687907" cy="523220"/>
          </a:xfrm>
          <a:prstGeom prst="rect">
            <a:avLst/>
          </a:prstGeom>
          <a:noFill/>
        </p:spPr>
        <p:txBody>
          <a:bodyPr wrap="none" rtlCol="0">
            <a:spAutoFit/>
          </a:bodyPr>
          <a:lstStyle/>
          <a:p>
            <a:pPr algn="ctr"/>
            <a:r>
              <a:rPr lang="it-IT" b="1" i="1" dirty="0" smtClean="0"/>
              <a:t>Altissimi </a:t>
            </a:r>
            <a:r>
              <a:rPr lang="it-IT" b="1" i="1" dirty="0" err="1" smtClean="0"/>
              <a:t>CapEx</a:t>
            </a:r>
            <a:r>
              <a:rPr lang="it-IT" b="1" i="1" dirty="0" smtClean="0"/>
              <a:t> </a:t>
            </a:r>
          </a:p>
          <a:p>
            <a:pPr algn="ctr"/>
            <a:r>
              <a:rPr lang="it-IT" sz="1000" i="1" dirty="0" smtClean="0"/>
              <a:t>(specie rispetto agli </a:t>
            </a:r>
            <a:r>
              <a:rPr lang="it-IT" sz="1000" i="1" dirty="0" err="1" smtClean="0"/>
              <a:t>OpEx</a:t>
            </a:r>
            <a:r>
              <a:rPr lang="it-IT" sz="1000" i="1" dirty="0" smtClean="0"/>
              <a:t>)</a:t>
            </a:r>
            <a:endParaRPr lang="it-IT" sz="1000" i="1" dirty="0"/>
          </a:p>
        </p:txBody>
      </p:sp>
      <p:sp>
        <p:nvSpPr>
          <p:cNvPr id="10" name="CasellaDiTesto 9"/>
          <p:cNvSpPr txBox="1"/>
          <p:nvPr/>
        </p:nvSpPr>
        <p:spPr>
          <a:xfrm>
            <a:off x="4363029" y="3015360"/>
            <a:ext cx="4228736" cy="1154162"/>
          </a:xfrm>
          <a:prstGeom prst="rect">
            <a:avLst/>
          </a:prstGeom>
          <a:noFill/>
        </p:spPr>
        <p:txBody>
          <a:bodyPr wrap="square" rtlCol="0">
            <a:spAutoFit/>
          </a:bodyPr>
          <a:lstStyle/>
          <a:p>
            <a:pPr algn="ctr">
              <a:lnSpc>
                <a:spcPct val="200000"/>
              </a:lnSpc>
            </a:pPr>
            <a:r>
              <a:rPr lang="it-IT" b="1" dirty="0" smtClean="0">
                <a:solidFill>
                  <a:srgbClr val="FF0000"/>
                </a:solidFill>
              </a:rPr>
              <a:t>Problemi crescenti di </a:t>
            </a:r>
            <a:r>
              <a:rPr lang="it-IT" b="1" u="sng" dirty="0" smtClean="0">
                <a:solidFill>
                  <a:srgbClr val="FF0000"/>
                </a:solidFill>
              </a:rPr>
              <a:t>remunerazione</a:t>
            </a:r>
            <a:r>
              <a:rPr lang="it-IT" b="1" dirty="0" smtClean="0">
                <a:solidFill>
                  <a:srgbClr val="FF0000"/>
                </a:solidFill>
              </a:rPr>
              <a:t> </a:t>
            </a:r>
          </a:p>
          <a:p>
            <a:pPr algn="ctr">
              <a:lnSpc>
                <a:spcPct val="200000"/>
              </a:lnSpc>
            </a:pPr>
            <a:r>
              <a:rPr lang="it-IT" b="1" dirty="0" smtClean="0">
                <a:solidFill>
                  <a:srgbClr val="FF0000"/>
                </a:solidFill>
              </a:rPr>
              <a:t>del </a:t>
            </a:r>
            <a:r>
              <a:rPr lang="it-IT" b="1" u="sng" dirty="0" smtClean="0">
                <a:solidFill>
                  <a:srgbClr val="FF0000"/>
                </a:solidFill>
              </a:rPr>
              <a:t>capitale</a:t>
            </a:r>
            <a:r>
              <a:rPr lang="it-IT" b="1" dirty="0" smtClean="0">
                <a:solidFill>
                  <a:srgbClr val="FF0000"/>
                </a:solidFill>
              </a:rPr>
              <a:t> finanziario investito</a:t>
            </a:r>
            <a:endParaRPr lang="it-IT" b="1" dirty="0">
              <a:solidFill>
                <a:srgbClr val="FF0000"/>
              </a:solidFill>
            </a:endParaRPr>
          </a:p>
        </p:txBody>
      </p:sp>
      <p:sp>
        <p:nvSpPr>
          <p:cNvPr id="11" name="Freccia circolare a destra 10"/>
          <p:cNvSpPr/>
          <p:nvPr/>
        </p:nvSpPr>
        <p:spPr>
          <a:xfrm rot="3054545">
            <a:off x="4047126" y="3230560"/>
            <a:ext cx="631804" cy="1519805"/>
          </a:xfrm>
          <a:prstGeom prst="curvedRightArrow">
            <a:avLst>
              <a:gd name="adj1" fmla="val 10427"/>
              <a:gd name="adj2" fmla="val 29110"/>
              <a:gd name="adj3" fmla="val 21571"/>
            </a:avLst>
          </a:prstGeom>
          <a:solidFill>
            <a:srgbClr val="C0504D">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2" name="CasellaDiTesto 11"/>
          <p:cNvSpPr txBox="1"/>
          <p:nvPr/>
        </p:nvSpPr>
        <p:spPr>
          <a:xfrm>
            <a:off x="3961638" y="4464980"/>
            <a:ext cx="4618336" cy="1015663"/>
          </a:xfrm>
          <a:prstGeom prst="rect">
            <a:avLst/>
          </a:prstGeom>
          <a:noFill/>
        </p:spPr>
        <p:txBody>
          <a:bodyPr wrap="square" rtlCol="0">
            <a:spAutoFit/>
          </a:bodyPr>
          <a:lstStyle/>
          <a:p>
            <a:r>
              <a:rPr lang="it-IT" sz="1200" dirty="0" smtClean="0"/>
              <a:t>Elevati </a:t>
            </a:r>
            <a:r>
              <a:rPr lang="it-IT" sz="1200" dirty="0" err="1" smtClean="0"/>
              <a:t>CapEx</a:t>
            </a:r>
            <a:r>
              <a:rPr lang="it-IT" sz="1200" dirty="0" smtClean="0"/>
              <a:t> spiegano il tradizionale sviluppo degli investimenti infrastrutturali tramite:</a:t>
            </a:r>
          </a:p>
          <a:p>
            <a:pPr marL="171450" indent="-171450">
              <a:buFont typeface="Arial"/>
              <a:buChar char="•"/>
            </a:pPr>
            <a:r>
              <a:rPr lang="it-IT" sz="1200" dirty="0" smtClean="0"/>
              <a:t>Investimenti Pubblici (</a:t>
            </a:r>
            <a:r>
              <a:rPr lang="it-IT" sz="1200" i="1" dirty="0" err="1" smtClean="0"/>
              <a:t>RRoR</a:t>
            </a:r>
            <a:r>
              <a:rPr lang="it-IT" sz="1200" dirty="0" smtClean="0"/>
              <a:t> bassissimo e </a:t>
            </a:r>
            <a:r>
              <a:rPr lang="it-IT" sz="1200" i="1" dirty="0" smtClean="0"/>
              <a:t>Return </a:t>
            </a:r>
            <a:r>
              <a:rPr lang="it-IT" sz="1200" i="1" dirty="0" err="1" smtClean="0"/>
              <a:t>Period</a:t>
            </a:r>
            <a:r>
              <a:rPr lang="it-IT" sz="1200" i="1" dirty="0" smtClean="0"/>
              <a:t> </a:t>
            </a:r>
            <a:r>
              <a:rPr lang="it-IT" sz="1200" dirty="0" smtClean="0"/>
              <a:t>lungo);</a:t>
            </a:r>
          </a:p>
          <a:p>
            <a:pPr marL="171450" indent="-171450">
              <a:buFont typeface="Arial"/>
              <a:buChar char="•"/>
            </a:pPr>
            <a:r>
              <a:rPr lang="it-IT" sz="1200" dirty="0" smtClean="0"/>
              <a:t>Contributi Pubblici a Fondo perduto (abbattimento del </a:t>
            </a:r>
            <a:r>
              <a:rPr lang="it-IT" sz="1200" dirty="0" err="1" smtClean="0"/>
              <a:t>RRoR</a:t>
            </a:r>
            <a:r>
              <a:rPr lang="it-IT" sz="1200" dirty="0" smtClean="0"/>
              <a:t>);</a:t>
            </a:r>
          </a:p>
          <a:p>
            <a:pPr marL="171450" indent="-171450">
              <a:buFont typeface="Arial"/>
              <a:buChar char="•"/>
            </a:pPr>
            <a:r>
              <a:rPr lang="it-IT" sz="1200" dirty="0" smtClean="0"/>
              <a:t>Lunghi periodi concessori con alte tariffe (incremento dell’IRR)</a:t>
            </a:r>
            <a:endParaRPr lang="it-IT" sz="1200" dirty="0"/>
          </a:p>
        </p:txBody>
      </p:sp>
      <p:sp>
        <p:nvSpPr>
          <p:cNvPr id="13" name="Freccia circolare a destra 12"/>
          <p:cNvSpPr/>
          <p:nvPr/>
        </p:nvSpPr>
        <p:spPr>
          <a:xfrm rot="5400000">
            <a:off x="2922720" y="407988"/>
            <a:ext cx="596136" cy="5214743"/>
          </a:xfrm>
          <a:prstGeom prst="curvedRightArrow">
            <a:avLst/>
          </a:prstGeom>
          <a:solidFill>
            <a:srgbClr val="C0504D">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4" name="CasellaDiTesto 13"/>
          <p:cNvSpPr txBox="1"/>
          <p:nvPr/>
        </p:nvSpPr>
        <p:spPr>
          <a:xfrm>
            <a:off x="117026" y="3276498"/>
            <a:ext cx="3753542" cy="1569660"/>
          </a:xfrm>
          <a:prstGeom prst="rect">
            <a:avLst/>
          </a:prstGeom>
          <a:noFill/>
        </p:spPr>
        <p:txBody>
          <a:bodyPr wrap="square" rtlCol="0">
            <a:spAutoFit/>
          </a:bodyPr>
          <a:lstStyle/>
          <a:p>
            <a:r>
              <a:rPr lang="it-IT" sz="1200" dirty="0" smtClean="0"/>
              <a:t>Problemi crescenti sono correlabili a:</a:t>
            </a:r>
          </a:p>
          <a:p>
            <a:pPr marL="171450" indent="-171450">
              <a:buFont typeface="Arial"/>
              <a:buChar char="•"/>
            </a:pPr>
            <a:r>
              <a:rPr lang="it-IT" sz="1200" dirty="0" smtClean="0"/>
              <a:t>Variabilità dell’assetto </a:t>
            </a:r>
            <a:r>
              <a:rPr lang="it-IT" sz="1200" dirty="0" err="1" smtClean="0"/>
              <a:t>regolatorio</a:t>
            </a:r>
            <a:r>
              <a:rPr lang="it-IT" sz="1200" dirty="0" smtClean="0"/>
              <a:t> (</a:t>
            </a:r>
            <a:r>
              <a:rPr lang="it-IT" sz="1200" i="1" dirty="0" smtClean="0"/>
              <a:t>aumenta la variabilità del Cash-in e, quindi, dell’incertezza e, quindi, dei costi di copertura della varianza </a:t>
            </a:r>
            <a:r>
              <a:rPr lang="it-IT" sz="1200" dirty="0" smtClean="0"/>
              <a:t>);</a:t>
            </a:r>
          </a:p>
          <a:p>
            <a:pPr marL="171450" indent="-171450">
              <a:buFont typeface="Arial"/>
              <a:buChar char="•"/>
            </a:pPr>
            <a:r>
              <a:rPr lang="it-IT" sz="1200" dirty="0" smtClean="0"/>
              <a:t>Rischio </a:t>
            </a:r>
            <a:r>
              <a:rPr lang="it-IT" sz="1200" dirty="0" err="1" smtClean="0"/>
              <a:t>execution</a:t>
            </a:r>
            <a:r>
              <a:rPr lang="it-IT" sz="1200" dirty="0" smtClean="0"/>
              <a:t> (aumento </a:t>
            </a:r>
            <a:r>
              <a:rPr lang="it-IT" sz="1200" dirty="0" err="1" smtClean="0"/>
              <a:t>RRoR</a:t>
            </a:r>
            <a:r>
              <a:rPr lang="it-IT" sz="1200" dirty="0" smtClean="0"/>
              <a:t>);</a:t>
            </a:r>
          </a:p>
          <a:p>
            <a:pPr marL="171450" indent="-171450">
              <a:buFont typeface="Arial"/>
              <a:buChar char="•"/>
            </a:pPr>
            <a:r>
              <a:rPr lang="it-IT" sz="1200" dirty="0" smtClean="0"/>
              <a:t>Rischio </a:t>
            </a:r>
            <a:r>
              <a:rPr lang="it-IT" sz="1200" dirty="0" err="1" smtClean="0"/>
              <a:t>concessorio</a:t>
            </a:r>
            <a:r>
              <a:rPr lang="it-IT" sz="1200" dirty="0" smtClean="0"/>
              <a:t> (incremento </a:t>
            </a:r>
            <a:r>
              <a:rPr lang="it-IT" sz="1200" dirty="0" err="1" smtClean="0"/>
              <a:t>RRoR</a:t>
            </a:r>
            <a:r>
              <a:rPr lang="it-IT" sz="1200" dirty="0" smtClean="0"/>
              <a:t>)</a:t>
            </a:r>
          </a:p>
          <a:p>
            <a:pPr marL="171450" indent="-171450">
              <a:buFont typeface="Arial"/>
              <a:buChar char="•"/>
            </a:pPr>
            <a:r>
              <a:rPr lang="it-IT" sz="1200" dirty="0" smtClean="0"/>
              <a:t>Rischio </a:t>
            </a:r>
            <a:r>
              <a:rPr lang="it-IT" sz="1200" dirty="0" err="1" smtClean="0"/>
              <a:t>Funding</a:t>
            </a:r>
            <a:r>
              <a:rPr lang="it-IT" sz="1200" dirty="0" smtClean="0"/>
              <a:t> (la mole del capitale finanziario richiesto induce una crescita del </a:t>
            </a:r>
            <a:r>
              <a:rPr lang="it-IT" sz="1200" dirty="0" err="1" smtClean="0"/>
              <a:t>RRoR</a:t>
            </a:r>
            <a:r>
              <a:rPr lang="it-IT" sz="1200" dirty="0" smtClean="0"/>
              <a:t>)</a:t>
            </a:r>
            <a:endParaRPr lang="it-IT" sz="1200" dirty="0"/>
          </a:p>
        </p:txBody>
      </p:sp>
      <p:sp>
        <p:nvSpPr>
          <p:cNvPr id="15" name="Freccia circolare a destra 14"/>
          <p:cNvSpPr/>
          <p:nvPr/>
        </p:nvSpPr>
        <p:spPr>
          <a:xfrm rot="5400000">
            <a:off x="1292883" y="-724503"/>
            <a:ext cx="282602" cy="1952563"/>
          </a:xfrm>
          <a:prstGeom prst="curvedRightArrow">
            <a:avLst/>
          </a:prstGeom>
          <a:solidFill>
            <a:srgbClr val="C0504D">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117026" y="347817"/>
            <a:ext cx="1281120" cy="923330"/>
          </a:xfrm>
          <a:prstGeom prst="rect">
            <a:avLst/>
          </a:prstGeom>
        </p:spPr>
        <p:txBody>
          <a:bodyPr wrap="none">
            <a:spAutoFit/>
          </a:bodyPr>
          <a:lstStyle/>
          <a:p>
            <a:r>
              <a:rPr lang="it-IT" dirty="0" smtClean="0">
                <a:solidFill>
                  <a:srgbClr val="FF0000"/>
                </a:solidFill>
              </a:rPr>
              <a:t>Strategie di</a:t>
            </a:r>
          </a:p>
          <a:p>
            <a:r>
              <a:rPr lang="it-IT" dirty="0" err="1" smtClean="0">
                <a:solidFill>
                  <a:srgbClr val="FF0000"/>
                </a:solidFill>
              </a:rPr>
              <a:t>Funding</a:t>
            </a:r>
            <a:endParaRPr lang="it-IT" dirty="0" smtClean="0">
              <a:solidFill>
                <a:srgbClr val="FF0000"/>
              </a:solidFill>
            </a:endParaRPr>
          </a:p>
          <a:p>
            <a:r>
              <a:rPr lang="it-IT" dirty="0" smtClean="0">
                <a:solidFill>
                  <a:srgbClr val="FF0000"/>
                </a:solidFill>
              </a:rPr>
              <a:t>finanziario </a:t>
            </a:r>
            <a:endParaRPr lang="it-IT" dirty="0"/>
          </a:p>
        </p:txBody>
      </p:sp>
      <p:sp>
        <p:nvSpPr>
          <p:cNvPr id="17" name="Freccia circolare a sinistra 16"/>
          <p:cNvSpPr/>
          <p:nvPr/>
        </p:nvSpPr>
        <p:spPr>
          <a:xfrm rot="18693485">
            <a:off x="6299590" y="1252966"/>
            <a:ext cx="457902" cy="2364579"/>
          </a:xfrm>
          <a:prstGeom prst="curvedLeftArrow">
            <a:avLst/>
          </a:prstGeom>
          <a:solidFill>
            <a:srgbClr val="C0504D">
              <a:alpha val="3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8" name="Freccia circolare a sinistra 17"/>
          <p:cNvSpPr/>
          <p:nvPr/>
        </p:nvSpPr>
        <p:spPr>
          <a:xfrm rot="19053424">
            <a:off x="7215738" y="-232242"/>
            <a:ext cx="1067511" cy="2084482"/>
          </a:xfrm>
          <a:prstGeom prst="curvedLeftArrow">
            <a:avLst>
              <a:gd name="adj1" fmla="val 5194"/>
              <a:gd name="adj2" fmla="val 33631"/>
              <a:gd name="adj3" fmla="val 31401"/>
            </a:avLst>
          </a:prstGeom>
          <a:solidFill>
            <a:srgbClr val="C0504D">
              <a:alpha val="3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9" name="CasellaDiTesto 18"/>
          <p:cNvSpPr txBox="1"/>
          <p:nvPr/>
        </p:nvSpPr>
        <p:spPr>
          <a:xfrm>
            <a:off x="7323201" y="1810580"/>
            <a:ext cx="1622297" cy="369332"/>
          </a:xfrm>
          <a:prstGeom prst="rect">
            <a:avLst/>
          </a:prstGeom>
          <a:noFill/>
        </p:spPr>
        <p:txBody>
          <a:bodyPr wrap="none" rtlCol="0">
            <a:spAutoFit/>
          </a:bodyPr>
          <a:lstStyle/>
          <a:p>
            <a:r>
              <a:rPr lang="it-IT" b="1" dirty="0" smtClean="0">
                <a:solidFill>
                  <a:srgbClr val="008000"/>
                </a:solidFill>
              </a:rPr>
              <a:t>IRR di progetto</a:t>
            </a:r>
            <a:endParaRPr lang="it-IT" b="1" dirty="0">
              <a:solidFill>
                <a:srgbClr val="008000"/>
              </a:solidFill>
            </a:endParaRPr>
          </a:p>
        </p:txBody>
      </p:sp>
      <p:sp>
        <p:nvSpPr>
          <p:cNvPr id="20" name="Freccia circolare a sinistra 19"/>
          <p:cNvSpPr/>
          <p:nvPr/>
        </p:nvSpPr>
        <p:spPr>
          <a:xfrm rot="21381153">
            <a:off x="8389742" y="3402379"/>
            <a:ext cx="457902" cy="3029802"/>
          </a:xfrm>
          <a:prstGeom prst="curvedLeftArrow">
            <a:avLst/>
          </a:prstGeom>
          <a:solidFill>
            <a:srgbClr val="C0504D">
              <a:alpha val="3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21" name="CasellaDiTesto 20"/>
          <p:cNvSpPr txBox="1"/>
          <p:nvPr/>
        </p:nvSpPr>
        <p:spPr>
          <a:xfrm>
            <a:off x="3758284" y="5695460"/>
            <a:ext cx="5356348" cy="1154162"/>
          </a:xfrm>
          <a:prstGeom prst="rect">
            <a:avLst/>
          </a:prstGeom>
          <a:noFill/>
        </p:spPr>
        <p:txBody>
          <a:bodyPr wrap="square" rtlCol="0">
            <a:spAutoFit/>
          </a:bodyPr>
          <a:lstStyle/>
          <a:p>
            <a:r>
              <a:rPr lang="it-IT" sz="1400" b="1" dirty="0" err="1" smtClean="0">
                <a:solidFill>
                  <a:srgbClr val="FF0000"/>
                </a:solidFill>
              </a:rPr>
              <a:t>Required</a:t>
            </a:r>
            <a:r>
              <a:rPr lang="it-IT" sz="1400" b="1" dirty="0" smtClean="0">
                <a:solidFill>
                  <a:srgbClr val="FF0000"/>
                </a:solidFill>
              </a:rPr>
              <a:t> Rate of Return </a:t>
            </a:r>
            <a:r>
              <a:rPr lang="it-IT" sz="1200" b="1" dirty="0" smtClean="0"/>
              <a:t>correlato a:</a:t>
            </a:r>
          </a:p>
          <a:p>
            <a:r>
              <a:rPr lang="it-IT" sz="1100" dirty="0" smtClean="0"/>
              <a:t>Tipologia di Progetto, timing, durata dell’investimento e del Periodo </a:t>
            </a:r>
            <a:r>
              <a:rPr lang="it-IT" sz="1100" dirty="0" err="1" smtClean="0"/>
              <a:t>Concessorio</a:t>
            </a:r>
            <a:r>
              <a:rPr lang="it-IT" sz="1100" dirty="0" smtClean="0"/>
              <a:t>, </a:t>
            </a:r>
            <a:r>
              <a:rPr lang="it-IT" sz="1100" dirty="0" err="1" smtClean="0"/>
              <a:t>covenants</a:t>
            </a:r>
            <a:r>
              <a:rPr lang="it-IT" sz="1100" dirty="0" smtClean="0"/>
              <a:t>, </a:t>
            </a:r>
            <a:r>
              <a:rPr lang="it-IT" sz="1100" dirty="0" err="1" smtClean="0"/>
              <a:t>ecc</a:t>
            </a:r>
            <a:r>
              <a:rPr lang="is-IS" sz="1100" dirty="0" smtClean="0"/>
              <a:t>…</a:t>
            </a:r>
            <a:endParaRPr lang="it-IT" sz="1100" dirty="0" smtClean="0"/>
          </a:p>
          <a:p>
            <a:r>
              <a:rPr lang="it-IT" sz="1100" dirty="0" smtClean="0"/>
              <a:t>Merito creditizio del Soggetto controparte</a:t>
            </a:r>
          </a:p>
          <a:p>
            <a:r>
              <a:rPr lang="it-IT" sz="1100" dirty="0" err="1" smtClean="0"/>
              <a:t>Risk</a:t>
            </a:r>
            <a:r>
              <a:rPr lang="it-IT" sz="1100" dirty="0" smtClean="0"/>
              <a:t> Analysis sistemica, </a:t>
            </a:r>
            <a:r>
              <a:rPr lang="it-IT" sz="1100" dirty="0" err="1"/>
              <a:t>collaterals&amp;mitigants</a:t>
            </a:r>
            <a:r>
              <a:rPr lang="it-IT" sz="1100" dirty="0"/>
              <a:t> sistemici</a:t>
            </a:r>
            <a:endParaRPr lang="it-IT" sz="1100" dirty="0" smtClean="0"/>
          </a:p>
          <a:p>
            <a:r>
              <a:rPr lang="it-IT" sz="1100" dirty="0" err="1" smtClean="0"/>
              <a:t>Risk</a:t>
            </a:r>
            <a:r>
              <a:rPr lang="it-IT" sz="1100" dirty="0" smtClean="0"/>
              <a:t> Analysis specifica </a:t>
            </a:r>
            <a:r>
              <a:rPr lang="it-IT" sz="1100" dirty="0" err="1" smtClean="0"/>
              <a:t>collaterals</a:t>
            </a:r>
            <a:r>
              <a:rPr lang="it-IT" sz="1100" dirty="0" err="1"/>
              <a:t>&amp;mitigants</a:t>
            </a:r>
            <a:r>
              <a:rPr lang="it-IT" sz="1100" dirty="0"/>
              <a:t> </a:t>
            </a:r>
            <a:r>
              <a:rPr lang="it-IT" sz="1100" dirty="0" smtClean="0"/>
              <a:t>specifici</a:t>
            </a:r>
            <a:endParaRPr lang="it-IT" sz="1100" dirty="0"/>
          </a:p>
        </p:txBody>
      </p:sp>
      <p:sp>
        <p:nvSpPr>
          <p:cNvPr id="22" name="Freccia bidirezionale orizzontale 21"/>
          <p:cNvSpPr/>
          <p:nvPr/>
        </p:nvSpPr>
        <p:spPr>
          <a:xfrm>
            <a:off x="872606" y="5797440"/>
            <a:ext cx="863966" cy="440640"/>
          </a:xfrm>
          <a:prstGeom prst="lef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319670" y="5823360"/>
            <a:ext cx="506118" cy="369332"/>
          </a:xfrm>
          <a:prstGeom prst="rect">
            <a:avLst/>
          </a:prstGeom>
          <a:noFill/>
        </p:spPr>
        <p:txBody>
          <a:bodyPr wrap="none" rtlCol="0">
            <a:spAutoFit/>
          </a:bodyPr>
          <a:lstStyle/>
          <a:p>
            <a:r>
              <a:rPr lang="it-IT" b="1" dirty="0" smtClean="0">
                <a:solidFill>
                  <a:srgbClr val="008000"/>
                </a:solidFill>
              </a:rPr>
              <a:t>IRR</a:t>
            </a:r>
            <a:endParaRPr lang="it-IT" b="1" dirty="0">
              <a:solidFill>
                <a:srgbClr val="008000"/>
              </a:solidFill>
            </a:endParaRPr>
          </a:p>
        </p:txBody>
      </p:sp>
      <p:sp>
        <p:nvSpPr>
          <p:cNvPr id="24" name="CasellaDiTesto 23"/>
          <p:cNvSpPr txBox="1"/>
          <p:nvPr/>
        </p:nvSpPr>
        <p:spPr>
          <a:xfrm>
            <a:off x="1698896" y="5809412"/>
            <a:ext cx="698629" cy="369332"/>
          </a:xfrm>
          <a:prstGeom prst="rect">
            <a:avLst/>
          </a:prstGeom>
          <a:noFill/>
        </p:spPr>
        <p:txBody>
          <a:bodyPr wrap="none" rtlCol="0">
            <a:spAutoFit/>
          </a:bodyPr>
          <a:lstStyle/>
          <a:p>
            <a:r>
              <a:rPr lang="it-IT" b="1" dirty="0" err="1" smtClean="0">
                <a:solidFill>
                  <a:srgbClr val="FF0000"/>
                </a:solidFill>
              </a:rPr>
              <a:t>RRoR</a:t>
            </a:r>
            <a:endParaRPr lang="it-IT" b="1" dirty="0">
              <a:solidFill>
                <a:srgbClr val="FF0000"/>
              </a:solidFill>
            </a:endParaRPr>
          </a:p>
        </p:txBody>
      </p:sp>
    </p:spTree>
    <p:extLst>
      <p:ext uri="{BB962C8B-B14F-4D97-AF65-F5344CB8AC3E}">
        <p14:creationId xmlns:p14="http://schemas.microsoft.com/office/powerpoint/2010/main" val="150527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9061"/>
            <a:ext cx="6730295" cy="5002140"/>
          </a:xfrm>
          <a:prstGeom prst="rect">
            <a:avLst/>
          </a:prstGeom>
        </p:spPr>
      </p:pic>
      <p:pic>
        <p:nvPicPr>
          <p:cNvPr id="3" name="Immagine 2"/>
          <p:cNvPicPr>
            <a:picLocks noChangeAspect="1"/>
          </p:cNvPicPr>
          <p:nvPr/>
        </p:nvPicPr>
        <p:blipFill>
          <a:blip r:embed="rId3"/>
          <a:stretch>
            <a:fillRect/>
          </a:stretch>
        </p:blipFill>
        <p:spPr>
          <a:xfrm>
            <a:off x="4561740" y="3127681"/>
            <a:ext cx="4582260" cy="3732480"/>
          </a:xfrm>
          <a:prstGeom prst="rect">
            <a:avLst/>
          </a:prstGeom>
        </p:spPr>
      </p:pic>
    </p:spTree>
    <p:extLst>
      <p:ext uri="{BB962C8B-B14F-4D97-AF65-F5344CB8AC3E}">
        <p14:creationId xmlns:p14="http://schemas.microsoft.com/office/powerpoint/2010/main" val="280796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90500"/>
            <a:ext cx="9144000" cy="6461615"/>
          </a:xfrm>
          <a:prstGeom prst="rect">
            <a:avLst/>
          </a:prstGeom>
        </p:spPr>
      </p:pic>
    </p:spTree>
    <p:extLst>
      <p:ext uri="{BB962C8B-B14F-4D97-AF65-F5344CB8AC3E}">
        <p14:creationId xmlns:p14="http://schemas.microsoft.com/office/powerpoint/2010/main" val="109854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3200"/>
            <a:ext cx="8229600" cy="570240"/>
          </a:xfrm>
        </p:spPr>
        <p:txBody>
          <a:bodyPr>
            <a:normAutofit/>
          </a:bodyPr>
          <a:lstStyle/>
          <a:p>
            <a:r>
              <a:rPr lang="it-IT" sz="2000" b="1" dirty="0" smtClean="0">
                <a:solidFill>
                  <a:srgbClr val="008000"/>
                </a:solidFill>
              </a:rPr>
              <a:t>La Green Finance: concetto “in divenire”</a:t>
            </a:r>
            <a:endParaRPr lang="it-IT" sz="2000" b="1" dirty="0">
              <a:solidFill>
                <a:srgbClr val="008000"/>
              </a:solidFill>
            </a:endParaRPr>
          </a:p>
        </p:txBody>
      </p:sp>
      <p:sp>
        <p:nvSpPr>
          <p:cNvPr id="3" name="Segnaposto contenuto 2"/>
          <p:cNvSpPr>
            <a:spLocks noGrp="1"/>
          </p:cNvSpPr>
          <p:nvPr>
            <p:ph idx="1"/>
          </p:nvPr>
        </p:nvSpPr>
        <p:spPr>
          <a:xfrm>
            <a:off x="181433" y="743040"/>
            <a:ext cx="8505367" cy="5512723"/>
          </a:xfrm>
        </p:spPr>
        <p:txBody>
          <a:bodyPr>
            <a:normAutofit fontScale="92500" lnSpcReduction="10000"/>
          </a:bodyPr>
          <a:lstStyle/>
          <a:p>
            <a:pPr algn="just"/>
            <a:r>
              <a:rPr lang="it-IT" sz="1200" dirty="0" smtClean="0"/>
              <a:t>Dopo la Lezione sulla metodologia del Life </a:t>
            </a:r>
            <a:r>
              <a:rPr lang="it-IT" sz="1200" dirty="0" err="1" smtClean="0"/>
              <a:t>Cycle</a:t>
            </a:r>
            <a:r>
              <a:rPr lang="it-IT" sz="1200" dirty="0" smtClean="0"/>
              <a:t> </a:t>
            </a:r>
            <a:r>
              <a:rPr lang="it-IT" sz="1200" dirty="0" err="1" smtClean="0"/>
              <a:t>Assessment</a:t>
            </a:r>
            <a:r>
              <a:rPr lang="it-IT" sz="1200" dirty="0" smtClean="0"/>
              <a:t>, è ancor più difficile esprimersi chiaramente sui concetti di “green”. Se già è difficile affermare cosa sia esattamente la green economy, figuriamoci nei riguardi della cosiddetta “green </a:t>
            </a:r>
            <a:r>
              <a:rPr lang="it-IT" sz="1200" dirty="0" err="1" smtClean="0"/>
              <a:t>finance</a:t>
            </a:r>
            <a:r>
              <a:rPr lang="it-IT" sz="1200" dirty="0" smtClean="0"/>
              <a:t>”. Una </a:t>
            </a:r>
            <a:r>
              <a:rPr lang="it-IT" sz="1200" dirty="0"/>
              <a:t>riposta precisa, definitiva, da manuale, non </a:t>
            </a:r>
            <a:r>
              <a:rPr lang="it-IT" sz="1200" dirty="0" smtClean="0"/>
              <a:t>c'è. </a:t>
            </a:r>
            <a:r>
              <a:rPr lang="it-IT" sz="1200" dirty="0"/>
              <a:t>In via del tutto preliminare, possiamo dire che </a:t>
            </a:r>
            <a:r>
              <a:rPr lang="it-IT" sz="1200" i="1" dirty="0"/>
              <a:t>la Green Finance </a:t>
            </a:r>
            <a:r>
              <a:rPr lang="it-IT" sz="1200" i="1" dirty="0" err="1"/>
              <a:t>puo</a:t>
            </a:r>
            <a:r>
              <a:rPr lang="it-IT" sz="1200" i="1" dirty="0"/>
              <a:t>̀ essere intesa come la declinazione "green" di una </a:t>
            </a:r>
            <a:r>
              <a:rPr lang="it-IT" sz="1200" i="1" dirty="0" err="1"/>
              <a:t>varieta</a:t>
            </a:r>
            <a:r>
              <a:rPr lang="it-IT" sz="1200" i="1" dirty="0"/>
              <a:t>̀ di servizi di credito nel contesto della Green Economy</a:t>
            </a:r>
            <a:r>
              <a:rPr lang="it-IT" sz="1200" dirty="0"/>
              <a:t>. L'ipotesi si basa quindi su un'analogia: s'è vero che la finanza tradizionale è finalizzata al supporto dell'economia reale di tipo capitalistico, allora possiamo supporre che la </a:t>
            </a:r>
            <a:r>
              <a:rPr lang="it-IT" sz="1200" i="1" dirty="0"/>
              <a:t>Green Economy </a:t>
            </a:r>
            <a:r>
              <a:rPr lang="it-IT" sz="1200" dirty="0"/>
              <a:t>abbia a supporto una finanza declinata anche secondo la prospettiva "green". Come punto di partenza è accettabile ma non è del tutto soddisfacente. </a:t>
            </a:r>
            <a:endParaRPr lang="it-IT" sz="1200" dirty="0" smtClean="0"/>
          </a:p>
          <a:p>
            <a:pPr algn="just"/>
            <a:r>
              <a:rPr lang="it-IT" sz="1200" i="1" dirty="0"/>
              <a:t>Cosa sono i servizi di credito per l'economia? </a:t>
            </a:r>
            <a:r>
              <a:rPr lang="it-IT" sz="1200" i="1" dirty="0" smtClean="0"/>
              <a:t>E cosa per l’economia green? </a:t>
            </a:r>
            <a:r>
              <a:rPr lang="it-IT" sz="1200" dirty="0" smtClean="0"/>
              <a:t>In </a:t>
            </a:r>
            <a:r>
              <a:rPr lang="it-IT" sz="1200" dirty="0"/>
              <a:t>generale, i servizi di credito sono servizi offerti dagli operatori del mercato del credito: i datori di fondi (in surplus) offrono credito ai prenditori (in deficit) che ne fanno domanda; entrambe le tipologie di operatori hanno il fine di attuare i loro piani operativi. Quindi, mediante i servizi di credito avviene un trasferimento di fondi, differito nel tempo e veicolato dal contratto come prodotto materiale, dal datore al prenditore. </a:t>
            </a:r>
            <a:r>
              <a:rPr lang="it-IT" sz="1200" dirty="0" err="1"/>
              <a:t>Cioe</a:t>
            </a:r>
            <a:r>
              <a:rPr lang="it-IT" sz="1200" dirty="0"/>
              <a:t>̀, "oggi" il datore fornisce del credito e lo </a:t>
            </a:r>
            <a:r>
              <a:rPr lang="it-IT" sz="1200" dirty="0" err="1"/>
              <a:t>vedra</a:t>
            </a:r>
            <a:r>
              <a:rPr lang="it-IT" sz="1200" dirty="0"/>
              <a:t>̀ restituito dal prenditore ad una "scadenza" secondo certe </a:t>
            </a:r>
            <a:r>
              <a:rPr lang="it-IT" sz="1200" dirty="0" err="1"/>
              <a:t>modalita</a:t>
            </a:r>
            <a:r>
              <a:rPr lang="it-IT" sz="1200" dirty="0"/>
              <a:t>̀ contrattuali che, in varia misura, vincoleranno questo alla restituzione del credito ottenuto ed al pagamento di un margine d'interessi. La cosa interessante è che, almeno per alcune fattispecie di prodotti finanziari, un contratto sottoscritto da un datore con un prenditore, che lo possiede, </a:t>
            </a:r>
            <a:r>
              <a:rPr lang="it-IT" sz="1200" dirty="0" err="1" smtClean="0"/>
              <a:t>puo</a:t>
            </a:r>
            <a:r>
              <a:rPr lang="it-IT" sz="1200" dirty="0" smtClean="0"/>
              <a:t> ̀ </a:t>
            </a:r>
            <a:r>
              <a:rPr lang="it-IT" sz="1200" dirty="0"/>
              <a:t>essere anche venduto trasformando così il prenditore in datore verso un soggetto terzo su cui si scarica ogni forma di </a:t>
            </a:r>
            <a:r>
              <a:rPr lang="it-IT" sz="1200" dirty="0" smtClean="0"/>
              <a:t>rischio. Possiamo </a:t>
            </a:r>
            <a:r>
              <a:rPr lang="it-IT" sz="1200" dirty="0"/>
              <a:t>infine isolare almeno due modi con cui lo scambio di credito </a:t>
            </a:r>
            <a:r>
              <a:rPr lang="it-IT" sz="1200" dirty="0" err="1"/>
              <a:t>puo</a:t>
            </a:r>
            <a:r>
              <a:rPr lang="it-IT" sz="1200" dirty="0"/>
              <a:t>̀ avvenire. Il primo </a:t>
            </a:r>
            <a:r>
              <a:rPr lang="it-IT" sz="1200" dirty="0" err="1"/>
              <a:t>puo</a:t>
            </a:r>
            <a:r>
              <a:rPr lang="it-IT" sz="1200" dirty="0"/>
              <a:t>̀ essere il canale creditizio, </a:t>
            </a:r>
            <a:r>
              <a:rPr lang="it-IT" sz="1200" dirty="0" err="1"/>
              <a:t>cioe</a:t>
            </a:r>
            <a:r>
              <a:rPr lang="it-IT" sz="1200" dirty="0"/>
              <a:t>̀ la fornitura di liquidità in forma di finanziamento (da parte del datore) di una somma domandata (dal prenditore). Il secondo </a:t>
            </a:r>
            <a:r>
              <a:rPr lang="it-IT" sz="1200" dirty="0" err="1"/>
              <a:t>puo</a:t>
            </a:r>
            <a:r>
              <a:rPr lang="it-IT" sz="1200" dirty="0"/>
              <a:t>̀ essere il canale finanziario nel senso che ricorre ai mercati finanziari e quindi a contratti di compra/vendita per strumenti di varia forma tecnica. </a:t>
            </a:r>
            <a:r>
              <a:rPr lang="it-IT" sz="1200" dirty="0" smtClean="0"/>
              <a:t>Sul primo tema alla presente Lezione è associato un Documento della banca d’Italia al riguardo.</a:t>
            </a:r>
          </a:p>
          <a:p>
            <a:pPr algn="just"/>
            <a:r>
              <a:rPr lang="it-IT" sz="1200" dirty="0"/>
              <a:t>Le classi di attori del mercato del credito "green" sono le medesime che possiamo trovare nel mercato del credito "tradizionale": imprese, consumatori, intermediari, borse ed istituzioni. </a:t>
            </a:r>
            <a:r>
              <a:rPr lang="it-IT" sz="1200" dirty="0" err="1"/>
              <a:t>Cio</a:t>
            </a:r>
            <a:r>
              <a:rPr lang="it-IT" sz="1200" dirty="0"/>
              <a:t>̀ che fa la differenza è la causa della domanda di finanziamento. Nel canale creditizio la finanza si </a:t>
            </a:r>
            <a:r>
              <a:rPr lang="it-IT" sz="1200" dirty="0" err="1"/>
              <a:t>puo</a:t>
            </a:r>
            <a:r>
              <a:rPr lang="it-IT" sz="1200" dirty="0"/>
              <a:t>̀ intendere "green" quando fornisce servizi di credito finalizzati a sostenere la spesa per consumi e/o produzioni </a:t>
            </a:r>
            <a:r>
              <a:rPr lang="it-IT" sz="1200" i="1" dirty="0"/>
              <a:t>green-</a:t>
            </a:r>
            <a:r>
              <a:rPr lang="it-IT" sz="1200" i="1" dirty="0" err="1"/>
              <a:t>oriented</a:t>
            </a:r>
            <a:r>
              <a:rPr lang="it-IT" sz="1200" i="1" dirty="0"/>
              <a:t> </a:t>
            </a:r>
            <a:r>
              <a:rPr lang="it-IT" sz="1200" dirty="0"/>
              <a:t>o soddisfacimento di bisogni con criteri </a:t>
            </a:r>
            <a:r>
              <a:rPr lang="it-IT" sz="1200" i="1" dirty="0"/>
              <a:t>green-</a:t>
            </a:r>
            <a:r>
              <a:rPr lang="it-IT" sz="1200" i="1" dirty="0" err="1"/>
              <a:t>compliant</a:t>
            </a:r>
            <a:r>
              <a:rPr lang="it-IT" sz="1200" i="1" dirty="0"/>
              <a:t>.</a:t>
            </a:r>
            <a:br>
              <a:rPr lang="it-IT" sz="1200" i="1" dirty="0"/>
            </a:br>
            <a:r>
              <a:rPr lang="it-IT" sz="1200" dirty="0"/>
              <a:t>Diverso, invece, è il caso del canale finanziario. In questo caso, infatti, esistono strumenti finanziari appositamente pensati in senso "green" e da impiegare a scopo di speculazione, diversificazione o copertura, e gli investitori possono essere sia consumatori sia imprese. </a:t>
            </a:r>
          </a:p>
          <a:p>
            <a:pPr algn="just"/>
            <a:r>
              <a:rPr lang="it-IT" sz="1200" dirty="0"/>
              <a:t>Ad esempio, esistono strumenti finanziari connessi al credito di emissioni (</a:t>
            </a:r>
            <a:r>
              <a:rPr lang="it-IT" sz="1200" dirty="0" err="1"/>
              <a:t>Emission</a:t>
            </a:r>
            <a:r>
              <a:rPr lang="it-IT" sz="1200" dirty="0"/>
              <a:t> Trading System), i derivati climatici (</a:t>
            </a:r>
            <a:r>
              <a:rPr lang="it-IT" sz="1200" dirty="0" err="1"/>
              <a:t>Weather</a:t>
            </a:r>
            <a:r>
              <a:rPr lang="it-IT" sz="1200" dirty="0"/>
              <a:t> </a:t>
            </a:r>
            <a:r>
              <a:rPr lang="it-IT" sz="1200" dirty="0" err="1"/>
              <a:t>Derivatives</a:t>
            </a:r>
            <a:r>
              <a:rPr lang="it-IT" sz="1200" dirty="0"/>
              <a:t>, </a:t>
            </a:r>
            <a:r>
              <a:rPr lang="it-IT" sz="1200" dirty="0" err="1"/>
              <a:t>Catastrophe</a:t>
            </a:r>
            <a:r>
              <a:rPr lang="it-IT" sz="1200" dirty="0"/>
              <a:t> Bonds) tipicamente impiegati per trasferire un rischio puro come quello climatico (alluvioni, grandinate, inondazioni, uragani, deviazioni della temperatura dalla norma) che </a:t>
            </a:r>
            <a:r>
              <a:rPr lang="it-IT" sz="1200" dirty="0" err="1"/>
              <a:t>puo</a:t>
            </a:r>
            <a:r>
              <a:rPr lang="it-IT" sz="1200" dirty="0"/>
              <a:t>̀ colpire le produzioni di particolari settori d'</a:t>
            </a:r>
            <a:r>
              <a:rPr lang="it-IT" sz="1200" dirty="0" err="1"/>
              <a:t>attivita</a:t>
            </a:r>
            <a:r>
              <a:rPr lang="it-IT" sz="1200" dirty="0"/>
              <a:t>̀ economica (ad esempio il settore agricolo, l'energetico, l'idroelettrico e le costruzioni, specie per quel che riguarda le infrastrutture ed il turismo). Dunque, alcuni strumenti non sono impiegati solo per aver cura dell'ambiente o per motivazione nella </a:t>
            </a:r>
            <a:r>
              <a:rPr lang="it-IT" sz="1200" dirty="0" err="1"/>
              <a:t>sostenibilita</a:t>
            </a:r>
            <a:r>
              <a:rPr lang="it-IT" sz="1200" dirty="0"/>
              <a:t>̀ ambientale di produzioni e consumi, ma anche per curare gli interessi economici di quegli operatori le cui </a:t>
            </a:r>
            <a:r>
              <a:rPr lang="it-IT" sz="1200" dirty="0" err="1"/>
              <a:t>attivita</a:t>
            </a:r>
            <a:r>
              <a:rPr lang="it-IT" sz="1200" dirty="0"/>
              <a:t>̀ possono venire compromesse da eventi climatici oltremodo avversi. </a:t>
            </a:r>
            <a:endParaRPr lang="it-IT" sz="1200" dirty="0" smtClean="0"/>
          </a:p>
          <a:p>
            <a:pPr algn="just"/>
            <a:r>
              <a:rPr lang="it-IT" sz="1200" dirty="0" smtClean="0"/>
              <a:t>Possiamo, infine,̀ </a:t>
            </a:r>
            <a:r>
              <a:rPr lang="it-IT" sz="1200" dirty="0"/>
              <a:t>pensare di comporre </a:t>
            </a:r>
            <a:r>
              <a:rPr lang="it-IT" sz="1200" dirty="0" smtClean="0"/>
              <a:t>una </a:t>
            </a:r>
            <a:r>
              <a:rPr lang="it-IT" sz="1200" dirty="0"/>
              <a:t>tassonomia </a:t>
            </a:r>
            <a:r>
              <a:rPr lang="it-IT" sz="1200" dirty="0" smtClean="0"/>
              <a:t>dei </a:t>
            </a:r>
            <a:r>
              <a:rPr lang="it-IT" sz="1200" dirty="0"/>
              <a:t>prodotti della Green Finance in quattro famiglie e quindi, per ciascuna, identificare le specie. </a:t>
            </a:r>
          </a:p>
          <a:p>
            <a:pPr algn="just"/>
            <a:endParaRPr lang="it-IT" sz="1200" dirty="0"/>
          </a:p>
          <a:p>
            <a:pPr marL="0" indent="0" algn="just">
              <a:buNone/>
            </a:pPr>
            <a:endParaRPr lang="it-IT" sz="1200" i="1" dirty="0" smtClean="0"/>
          </a:p>
          <a:p>
            <a:pPr marL="0" indent="0" algn="just">
              <a:buNone/>
            </a:pPr>
            <a:endParaRPr lang="it-IT" sz="1200" dirty="0"/>
          </a:p>
          <a:p>
            <a:pPr marL="0" indent="0" algn="just">
              <a:buNone/>
            </a:pPr>
            <a:endParaRPr lang="it-IT" sz="1200" dirty="0"/>
          </a:p>
          <a:p>
            <a:pPr marL="0" indent="0" algn="just">
              <a:buNone/>
            </a:pPr>
            <a:endParaRPr lang="it-IT" sz="1200" dirty="0"/>
          </a:p>
          <a:p>
            <a:pPr marL="0" indent="0" algn="just">
              <a:buNone/>
            </a:pPr>
            <a:endParaRPr lang="it-IT" sz="1200" dirty="0"/>
          </a:p>
          <a:p>
            <a:pPr marL="0" indent="0" algn="just">
              <a:buNone/>
            </a:pPr>
            <a:endParaRPr lang="it-IT" sz="1200" dirty="0"/>
          </a:p>
        </p:txBody>
      </p:sp>
    </p:spTree>
    <p:extLst>
      <p:ext uri="{BB962C8B-B14F-4D97-AF65-F5344CB8AC3E}">
        <p14:creationId xmlns:p14="http://schemas.microsoft.com/office/powerpoint/2010/main" val="2841290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26" y="101838"/>
            <a:ext cx="4147739" cy="554802"/>
          </a:xfrm>
        </p:spPr>
        <p:txBody>
          <a:bodyPr>
            <a:normAutofit/>
          </a:bodyPr>
          <a:lstStyle/>
          <a:p>
            <a:r>
              <a:rPr lang="it-IT" sz="2200" b="1" i="1" dirty="0" smtClean="0">
                <a:solidFill>
                  <a:srgbClr val="008000"/>
                </a:solidFill>
              </a:rPr>
              <a:t>Green </a:t>
            </a:r>
            <a:r>
              <a:rPr lang="it-IT" sz="2200" b="1" i="1" dirty="0" err="1" smtClean="0">
                <a:solidFill>
                  <a:srgbClr val="008000"/>
                </a:solidFill>
              </a:rPr>
              <a:t>Asset</a:t>
            </a:r>
            <a:r>
              <a:rPr lang="it-IT" sz="2200" b="1" i="1" dirty="0" smtClean="0">
                <a:solidFill>
                  <a:srgbClr val="008000"/>
                </a:solidFill>
              </a:rPr>
              <a:t> </a:t>
            </a:r>
            <a:r>
              <a:rPr lang="it-IT" sz="2200" b="1" i="1" dirty="0" err="1">
                <a:solidFill>
                  <a:srgbClr val="008000"/>
                </a:solidFill>
              </a:rPr>
              <a:t>managment</a:t>
            </a:r>
            <a:r>
              <a:rPr lang="it-IT" sz="2200" b="1" i="1" dirty="0">
                <a:solidFill>
                  <a:srgbClr val="008000"/>
                </a:solidFill>
              </a:rPr>
              <a:t> </a:t>
            </a:r>
            <a:endParaRPr lang="it-IT" dirty="0"/>
          </a:p>
        </p:txBody>
      </p:sp>
      <p:sp>
        <p:nvSpPr>
          <p:cNvPr id="3" name="Segnaposto contenuto 2"/>
          <p:cNvSpPr>
            <a:spLocks noGrp="1"/>
          </p:cNvSpPr>
          <p:nvPr>
            <p:ph idx="1"/>
          </p:nvPr>
        </p:nvSpPr>
        <p:spPr>
          <a:xfrm>
            <a:off x="51826" y="1434240"/>
            <a:ext cx="4328470" cy="5356799"/>
          </a:xfrm>
        </p:spPr>
        <p:txBody>
          <a:bodyPr>
            <a:normAutofit lnSpcReduction="10000"/>
          </a:bodyPr>
          <a:lstStyle/>
          <a:p>
            <a:r>
              <a:rPr lang="it-IT" sz="1400" i="1" dirty="0"/>
              <a:t>Green Fiscal Funds</a:t>
            </a:r>
            <a:r>
              <a:rPr lang="it-IT" sz="1400" dirty="0"/>
              <a:t>: investendo in una quota di un fondo green o investendo in una </a:t>
            </a:r>
          </a:p>
          <a:p>
            <a:r>
              <a:rPr lang="it-IT" sz="1400" dirty="0"/>
              <a:t>green </a:t>
            </a:r>
            <a:r>
              <a:rPr lang="it-IT" sz="1400" dirty="0" err="1"/>
              <a:t>bank</a:t>
            </a:r>
            <a:r>
              <a:rPr lang="it-IT" sz="1400" dirty="0"/>
              <a:t>, gli investitori possono vedere i loro utili detassati; gli investitori possono così accettare tassi inferiori e le banche possono offrire fondi per finanziamenti ambientali a condizioni </a:t>
            </a:r>
            <a:r>
              <a:rPr lang="it-IT" sz="1400" dirty="0" err="1"/>
              <a:t>piu</a:t>
            </a:r>
            <a:r>
              <a:rPr lang="it-IT" sz="1400" dirty="0"/>
              <a:t>̀ vantaggiose. </a:t>
            </a:r>
          </a:p>
          <a:p>
            <a:r>
              <a:rPr lang="it-IT" sz="1400" i="1" dirty="0"/>
              <a:t>Green </a:t>
            </a:r>
            <a:r>
              <a:rPr lang="it-IT" sz="1400" i="1" dirty="0" err="1"/>
              <a:t>Investment</a:t>
            </a:r>
            <a:r>
              <a:rPr lang="it-IT" sz="1400" i="1" dirty="0"/>
              <a:t> Funds</a:t>
            </a:r>
            <a:r>
              <a:rPr lang="it-IT" sz="1400" dirty="0"/>
              <a:t>: la composizione di questi fondi avviene operando una scelta delle migliori imprese in diversi settori d'</a:t>
            </a:r>
            <a:r>
              <a:rPr lang="it-IT" sz="1400" dirty="0" err="1"/>
              <a:t>attivita</a:t>
            </a:r>
            <a:r>
              <a:rPr lang="it-IT" sz="1400" dirty="0"/>
              <a:t>̀ tenendo però conto di criteri ambientali, </a:t>
            </a:r>
            <a:r>
              <a:rPr lang="it-IT" sz="1400" dirty="0" err="1"/>
              <a:t>cioe</a:t>
            </a:r>
            <a:r>
              <a:rPr lang="it-IT" sz="1400" dirty="0"/>
              <a:t>̀ il soddisfacimento di alcuni criteri relativi a pratiche o politiche ambientali, indipendentemente dalla produzione </a:t>
            </a:r>
            <a:r>
              <a:rPr lang="it-IT" sz="1400" dirty="0" err="1"/>
              <a:t>purche</a:t>
            </a:r>
            <a:r>
              <a:rPr lang="it-IT" sz="1400" dirty="0"/>
              <a:t>́ non escludibili da criteri di carattere sociale. </a:t>
            </a:r>
          </a:p>
          <a:p>
            <a:r>
              <a:rPr lang="it-IT" sz="1400" i="1" dirty="0"/>
              <a:t>Carbon Funds</a:t>
            </a:r>
            <a:r>
              <a:rPr lang="it-IT" sz="1400" dirty="0"/>
              <a:t>: sono fondi finalizzati all'investimento di progetti impegnati nella riduzione delle emissioni impiegando le quote degli investitori nell'acquisto di quote di emissioni. </a:t>
            </a:r>
          </a:p>
          <a:p>
            <a:r>
              <a:rPr lang="it-IT" sz="1400" i="1" dirty="0" err="1"/>
              <a:t>Cat</a:t>
            </a:r>
            <a:r>
              <a:rPr lang="it-IT" sz="1400" i="1" dirty="0"/>
              <a:t> Bond Funds</a:t>
            </a:r>
            <a:r>
              <a:rPr lang="it-IT" sz="1400" dirty="0"/>
              <a:t>: poco sviluppati ma in via di espansione per l'interesse da parte del settore agricolo, turistico e delle costruzioni, questi fondi consentono copertura dal rischio fisico collegato ad eventi climatici, sono quindi delle assicurazioni che colmano il vuoto lasciato dalle assicurazioni tradizionali in questo ambito. </a:t>
            </a:r>
          </a:p>
          <a:p>
            <a:endParaRPr lang="it-IT" sz="1400" dirty="0"/>
          </a:p>
        </p:txBody>
      </p:sp>
      <p:sp>
        <p:nvSpPr>
          <p:cNvPr id="4" name="Segnaposto contenuto 2"/>
          <p:cNvSpPr txBox="1">
            <a:spLocks/>
          </p:cNvSpPr>
          <p:nvPr/>
        </p:nvSpPr>
        <p:spPr>
          <a:xfrm>
            <a:off x="4907342" y="812160"/>
            <a:ext cx="4185537" cy="604799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1400" i="1" smtClean="0"/>
              <a:t>Green Mortgages</a:t>
            </a:r>
            <a:r>
              <a:rPr lang="it-IT" sz="1400" smtClean="0"/>
              <a:t>: sono muti per l'acquisto di abitazioni costruite secondo criteri di efficienza energetica o alimentate con fonti d'energia a basso impatto, l'incentivo per la sottoscrizione di questi mutui è dato dal fatto di applicare un tasso d'interesse </a:t>
            </a:r>
          </a:p>
          <a:p>
            <a:r>
              <a:rPr lang="it-IT" sz="1400" smtClean="0"/>
              <a:t>più conveniente di quello del mercato tradizionale. </a:t>
            </a:r>
          </a:p>
          <a:p>
            <a:r>
              <a:rPr lang="it-IT" sz="1400" i="1" smtClean="0"/>
              <a:t>Green Equity Loans</a:t>
            </a:r>
            <a:r>
              <a:rPr lang="it-IT" sz="1400" smtClean="0"/>
              <a:t>: sono prestiti, a tassi agevolati o comunque più convenienti di </a:t>
            </a:r>
          </a:p>
          <a:p>
            <a:r>
              <a:rPr lang="it-IT" sz="1400" smtClean="0"/>
              <a:t>quelli del mercato tradizionale, finalizzati principalmente all'installazione di </a:t>
            </a:r>
          </a:p>
          <a:p>
            <a:r>
              <a:rPr lang="it-IT" sz="1400" smtClean="0"/>
              <a:t>apparecchi d'alimentazione energetica da fonti rinnovabili. </a:t>
            </a:r>
          </a:p>
          <a:p>
            <a:r>
              <a:rPr lang="it-IT" sz="1400" i="1" smtClean="0"/>
              <a:t>Green Commercial Building Loans</a:t>
            </a:r>
            <a:r>
              <a:rPr lang="it-IT" sz="1400" smtClean="0"/>
              <a:t>: sono finanziamenti finalizzati a finanziare </a:t>
            </a:r>
          </a:p>
          <a:p>
            <a:r>
              <a:rPr lang="it-IT" sz="1400" smtClean="0"/>
              <a:t>l'installazione di impianti secondo i criteri del risparmio energetico, riduzione degli scarti e contenimento delle emissioni; si rivolgono al ramo commerciale e non residenziale. </a:t>
            </a:r>
          </a:p>
          <a:p>
            <a:r>
              <a:rPr lang="it-IT" sz="1400" i="1" smtClean="0"/>
              <a:t>Green Car Loans</a:t>
            </a:r>
            <a:r>
              <a:rPr lang="it-IT" sz="1400" smtClean="0"/>
              <a:t>: sono prestiti a tassi inferiori di quelli di mercato per acquistare automobili di comprovata efficienza energetica. </a:t>
            </a:r>
          </a:p>
          <a:p>
            <a:r>
              <a:rPr lang="it-IT" sz="1400" i="1" smtClean="0"/>
              <a:t>Green Cards</a:t>
            </a:r>
            <a:r>
              <a:rPr lang="it-IT" sz="1400" smtClean="0"/>
              <a:t>: sono carte di credito/debito legate ad attività ambientali, cioè provvedono una donazione o investimento green oriented da parte dell'emittente in base al valore dell'acquisto operato del possessore della carta </a:t>
            </a:r>
          </a:p>
          <a:p>
            <a:r>
              <a:rPr lang="it-IT" sz="1400" i="1" smtClean="0"/>
              <a:t>Green Deposit</a:t>
            </a:r>
            <a:r>
              <a:rPr lang="it-IT" sz="1400" smtClean="0"/>
              <a:t>: sono depositi tecnicamente simili ai comuni depositi bancari ma la banca s'impegna ad investire una quota degli utili in attività green.</a:t>
            </a:r>
            <a:endParaRPr lang="it-IT" sz="1400" dirty="0"/>
          </a:p>
        </p:txBody>
      </p:sp>
      <p:sp>
        <p:nvSpPr>
          <p:cNvPr id="5" name="Titolo 1"/>
          <p:cNvSpPr txBox="1">
            <a:spLocks/>
          </p:cNvSpPr>
          <p:nvPr/>
        </p:nvSpPr>
        <p:spPr>
          <a:xfrm>
            <a:off x="4890047" y="86400"/>
            <a:ext cx="3796752" cy="40608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2200" b="1" i="1" smtClean="0">
                <a:solidFill>
                  <a:srgbClr val="008000"/>
                </a:solidFill>
              </a:rPr>
              <a:t>Green Retail Banking </a:t>
            </a:r>
            <a:endParaRPr lang="it-IT" dirty="0"/>
          </a:p>
        </p:txBody>
      </p:sp>
    </p:spTree>
    <p:extLst>
      <p:ext uri="{BB962C8B-B14F-4D97-AF65-F5344CB8AC3E}">
        <p14:creationId xmlns:p14="http://schemas.microsoft.com/office/powerpoint/2010/main" val="3804334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54802"/>
          </a:xfrm>
        </p:spPr>
        <p:txBody>
          <a:bodyPr>
            <a:normAutofit/>
          </a:bodyPr>
          <a:lstStyle/>
          <a:p>
            <a:r>
              <a:rPr lang="it-IT" sz="2200" b="1" i="1" dirty="0">
                <a:solidFill>
                  <a:srgbClr val="008000"/>
                </a:solidFill>
              </a:rPr>
              <a:t>prodotti </a:t>
            </a:r>
            <a:r>
              <a:rPr lang="it-IT" sz="2200" b="1" i="1" dirty="0" smtClean="0">
                <a:solidFill>
                  <a:srgbClr val="008000"/>
                </a:solidFill>
              </a:rPr>
              <a:t>Green </a:t>
            </a:r>
            <a:r>
              <a:rPr lang="it-IT" sz="2200" b="1" i="1" dirty="0" err="1" smtClean="0">
                <a:solidFill>
                  <a:srgbClr val="008000"/>
                </a:solidFill>
              </a:rPr>
              <a:t>Insurance</a:t>
            </a:r>
            <a:r>
              <a:rPr lang="it-IT" sz="2200" b="1" i="1" dirty="0" smtClean="0">
                <a:solidFill>
                  <a:srgbClr val="008000"/>
                </a:solidFill>
              </a:rPr>
              <a:t> </a:t>
            </a:r>
            <a:endParaRPr lang="it-IT" dirty="0"/>
          </a:p>
        </p:txBody>
      </p:sp>
      <p:sp>
        <p:nvSpPr>
          <p:cNvPr id="3" name="Segnaposto contenuto 2"/>
          <p:cNvSpPr>
            <a:spLocks noGrp="1"/>
          </p:cNvSpPr>
          <p:nvPr>
            <p:ph idx="1"/>
          </p:nvPr>
        </p:nvSpPr>
        <p:spPr>
          <a:xfrm>
            <a:off x="311028" y="898560"/>
            <a:ext cx="8375772" cy="5227603"/>
          </a:xfrm>
        </p:spPr>
        <p:txBody>
          <a:bodyPr>
            <a:normAutofit/>
          </a:bodyPr>
          <a:lstStyle/>
          <a:p>
            <a:r>
              <a:rPr lang="it-IT" sz="1400" i="1" dirty="0"/>
              <a:t>Auto </a:t>
            </a:r>
            <a:r>
              <a:rPr lang="it-IT" sz="1400" i="1" dirty="0" err="1"/>
              <a:t>Insurance</a:t>
            </a:r>
            <a:r>
              <a:rPr lang="it-IT" sz="1400" dirty="0"/>
              <a:t>: una strategia che si sta diffondendo in Europa e nel Nord </a:t>
            </a:r>
          </a:p>
          <a:p>
            <a:r>
              <a:rPr lang="it-IT" sz="1400" dirty="0"/>
              <a:t>America è la così detta formula assicurativa "</a:t>
            </a:r>
            <a:r>
              <a:rPr lang="it-IT" sz="1400" dirty="0" err="1"/>
              <a:t>Pay</a:t>
            </a:r>
            <a:r>
              <a:rPr lang="it-IT" sz="1400" dirty="0"/>
              <a:t> </a:t>
            </a:r>
            <a:r>
              <a:rPr lang="it-IT" sz="1400" dirty="0" err="1"/>
              <a:t>as</a:t>
            </a:r>
            <a:r>
              <a:rPr lang="it-IT" sz="1400" dirty="0"/>
              <a:t> </a:t>
            </a:r>
            <a:r>
              <a:rPr lang="it-IT" sz="1400" dirty="0" err="1"/>
              <a:t>you</a:t>
            </a:r>
            <a:r>
              <a:rPr lang="it-IT" sz="1400" dirty="0"/>
              <a:t> drive". </a:t>
            </a:r>
            <a:r>
              <a:rPr lang="it-IT" sz="1400" dirty="0" err="1"/>
              <a:t>Cioe</a:t>
            </a:r>
            <a:r>
              <a:rPr lang="it-IT" sz="1400" dirty="0"/>
              <a:t>̀, si vuole incentivare un uso </a:t>
            </a:r>
            <a:r>
              <a:rPr lang="it-IT" sz="1400" dirty="0" err="1"/>
              <a:t>piu</a:t>
            </a:r>
            <a:r>
              <a:rPr lang="it-IT" sz="1400" dirty="0"/>
              <a:t>̀ responsabile dell'auto, sia sotto il profilo della sicurezza sia sotto il profilo dell'inquinamento. In questa formula si lega il premio per il rischio sulla polizza auto direttamente all'uso del mezzo, ad esempio valutando il chilometraggio mediante moderni strumenti di monitoraggio che rilevino "quanto, quando e come" i clienti impiegano l'auto concedendo perfino degli sconti. </a:t>
            </a:r>
          </a:p>
          <a:p>
            <a:r>
              <a:rPr lang="it-IT" sz="1400" i="1" dirty="0"/>
              <a:t>Home and Business</a:t>
            </a:r>
            <a:r>
              <a:rPr lang="it-IT" sz="1400" dirty="0"/>
              <a:t>: sono queste delle forme assicurative specializzate rispetto a quelle d'uso comune nel coprire i rischi connessi all'investimento nel green- building, spesso molto complesso in termini di regolamentazione e molto oneroso in termini di selezione dei materiali. Tra queste formule assicurative si hanno le Green Building </a:t>
            </a:r>
            <a:r>
              <a:rPr lang="it-IT" sz="1400" dirty="0" err="1"/>
              <a:t>Coverage</a:t>
            </a:r>
            <a:r>
              <a:rPr lang="it-IT" sz="1400" dirty="0"/>
              <a:t>, pensate per assicurare gli investimenti operati dai loro sottoscrittori in importanti rifacimenti, ammodernamenti o nuove installazioni di impianti eco-efficienti per l'alimentazione energetica, il riscaldamento, l'isolamento e l'illuminazione dei locali. L'assicurazione consente dunque di coprire eventuali perdite di guadagno conseguente alle opere di conversione degli impianti. Un'altra formula è la Carbon </a:t>
            </a:r>
            <a:r>
              <a:rPr lang="it-IT" sz="1400" dirty="0" err="1"/>
              <a:t>Neutral</a:t>
            </a:r>
            <a:r>
              <a:rPr lang="it-IT" sz="1400" dirty="0"/>
              <a:t> Home </a:t>
            </a:r>
            <a:r>
              <a:rPr lang="it-IT" sz="1400" dirty="0" err="1"/>
              <a:t>Insurance</a:t>
            </a:r>
            <a:r>
              <a:rPr lang="it-IT" sz="1400" dirty="0"/>
              <a:t>, che è un'assicurazione sulla casa collegata alla riduzione delle emissioni con l'obiettivo di giungere alla carbon </a:t>
            </a:r>
            <a:r>
              <a:rPr lang="it-IT" sz="1400" dirty="0" err="1"/>
              <a:t>netruality</a:t>
            </a:r>
            <a:r>
              <a:rPr lang="it-IT" sz="1400" dirty="0"/>
              <a:t>. Esiste anche una formula d'assicurazione delle sedi di piccole imprese locate presso zone a rischio ambientale, tipicamente allagamenti: sono le </a:t>
            </a:r>
            <a:r>
              <a:rPr lang="it-IT" sz="1400" dirty="0" err="1"/>
              <a:t>Covering</a:t>
            </a:r>
            <a:r>
              <a:rPr lang="it-IT" sz="1400" dirty="0"/>
              <a:t> </a:t>
            </a:r>
            <a:r>
              <a:rPr lang="it-IT" sz="1400" dirty="0" err="1"/>
              <a:t>Environmentally</a:t>
            </a:r>
            <a:r>
              <a:rPr lang="it-IT" sz="1400" dirty="0"/>
              <a:t> </a:t>
            </a:r>
            <a:r>
              <a:rPr lang="it-IT" sz="1400" dirty="0" err="1"/>
              <a:t>Vulmnerable</a:t>
            </a:r>
            <a:r>
              <a:rPr lang="it-IT" sz="1400" dirty="0"/>
              <a:t> </a:t>
            </a:r>
            <a:r>
              <a:rPr lang="it-IT" sz="1400" dirty="0" err="1"/>
              <a:t>SMEs</a:t>
            </a:r>
            <a:r>
              <a:rPr lang="it-IT" sz="1400" dirty="0"/>
              <a:t>. </a:t>
            </a:r>
          </a:p>
          <a:p>
            <a:r>
              <a:rPr lang="it-IT" sz="1400" i="1" dirty="0"/>
              <a:t>Carbon </a:t>
            </a:r>
            <a:r>
              <a:rPr lang="it-IT" sz="1400" i="1" dirty="0" err="1"/>
              <a:t>Insurance</a:t>
            </a:r>
            <a:r>
              <a:rPr lang="it-IT" sz="1400" dirty="0"/>
              <a:t>: in questo ambito si trovano due formule assicurative. Le </a:t>
            </a:r>
            <a:r>
              <a:rPr lang="it-IT" sz="1400" dirty="0" err="1"/>
              <a:t>Covering</a:t>
            </a:r>
            <a:r>
              <a:rPr lang="it-IT" sz="1400" dirty="0"/>
              <a:t> Carbon </a:t>
            </a:r>
            <a:r>
              <a:rPr lang="it-IT" sz="1400" dirty="0" err="1"/>
              <a:t>Volatility</a:t>
            </a:r>
            <a:r>
              <a:rPr lang="it-IT" sz="1400" dirty="0"/>
              <a:t> e Kyoto Project </a:t>
            </a:r>
            <a:r>
              <a:rPr lang="it-IT" sz="1400" dirty="0" err="1"/>
              <a:t>Risk</a:t>
            </a:r>
            <a:r>
              <a:rPr lang="it-IT" sz="1400" dirty="0"/>
              <a:t> sono assicurazioni per coprire il rischio di </a:t>
            </a:r>
            <a:r>
              <a:rPr lang="it-IT" sz="1400" dirty="0" err="1"/>
              <a:t>volatilita</a:t>
            </a:r>
            <a:r>
              <a:rPr lang="it-IT" sz="1400" dirty="0"/>
              <a:t>̀ del prezzo del carbone ma anche i rischi specifici e connessi al trattato di Kyoto nelle transazioni di </a:t>
            </a:r>
            <a:r>
              <a:rPr lang="it-IT" sz="1400" dirty="0" err="1"/>
              <a:t>Clean</a:t>
            </a:r>
            <a:r>
              <a:rPr lang="it-IT" sz="1400" dirty="0"/>
              <a:t> Development </a:t>
            </a:r>
            <a:r>
              <a:rPr lang="it-IT" sz="1400" dirty="0" err="1"/>
              <a:t>Mechanism</a:t>
            </a:r>
            <a:r>
              <a:rPr lang="it-IT" sz="1400" dirty="0"/>
              <a:t> e Joint </a:t>
            </a:r>
            <a:r>
              <a:rPr lang="it-IT" sz="1400" dirty="0" err="1"/>
              <a:t>Implementation</a:t>
            </a:r>
            <a:r>
              <a:rPr lang="it-IT" sz="1400" dirty="0"/>
              <a:t>. Non solo, esistono anche forme assicurative che coprono le perdite per l'installatore ed il possessore di impianti quando questi non riescono a corrispondere il risparmio energetico previsto. </a:t>
            </a:r>
          </a:p>
          <a:p>
            <a:endParaRPr lang="it-IT" sz="1400" dirty="0"/>
          </a:p>
        </p:txBody>
      </p:sp>
    </p:spTree>
    <p:extLst>
      <p:ext uri="{BB962C8B-B14F-4D97-AF65-F5344CB8AC3E}">
        <p14:creationId xmlns:p14="http://schemas.microsoft.com/office/powerpoint/2010/main" val="3529899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3198"/>
            <a:ext cx="8229600" cy="433842"/>
          </a:xfrm>
        </p:spPr>
        <p:txBody>
          <a:bodyPr>
            <a:noAutofit/>
          </a:bodyPr>
          <a:lstStyle/>
          <a:p>
            <a:r>
              <a:rPr lang="it-IT" sz="2400" b="1" i="1" dirty="0" smtClean="0">
                <a:solidFill>
                  <a:srgbClr val="008000"/>
                </a:solidFill>
              </a:rPr>
              <a:t>Green Private </a:t>
            </a:r>
            <a:r>
              <a:rPr lang="it-IT" sz="2400" b="1" i="1" dirty="0" err="1" smtClean="0">
                <a:solidFill>
                  <a:srgbClr val="008000"/>
                </a:solidFill>
              </a:rPr>
              <a:t>Financing</a:t>
            </a:r>
            <a:endParaRPr lang="it-IT" sz="2400" b="1" i="1" dirty="0">
              <a:solidFill>
                <a:srgbClr val="008000"/>
              </a:solidFill>
            </a:endParaRPr>
          </a:p>
        </p:txBody>
      </p:sp>
      <p:sp>
        <p:nvSpPr>
          <p:cNvPr id="4" name="Rettangolo 3"/>
          <p:cNvSpPr/>
          <p:nvPr/>
        </p:nvSpPr>
        <p:spPr>
          <a:xfrm>
            <a:off x="198712" y="663535"/>
            <a:ext cx="8691498" cy="5201425"/>
          </a:xfrm>
          <a:prstGeom prst="rect">
            <a:avLst/>
          </a:prstGeom>
        </p:spPr>
        <p:txBody>
          <a:bodyPr wrap="square">
            <a:spAutoFit/>
          </a:bodyPr>
          <a:lstStyle/>
          <a:p>
            <a:r>
              <a:rPr lang="it-IT" sz="1100" dirty="0" smtClean="0"/>
              <a:t>Investimenti </a:t>
            </a:r>
            <a:r>
              <a:rPr lang="it-IT" sz="1100" dirty="0"/>
              <a:t>in “green economy” e progetti di energia da fonti rinnovabili in crescita in contro- tendenza nel contesto macro-economico globale </a:t>
            </a:r>
            <a:r>
              <a:rPr lang="it-IT" sz="1100" dirty="0" smtClean="0"/>
              <a:t>recessivo. La </a:t>
            </a:r>
            <a:r>
              <a:rPr lang="it-IT" sz="1100" dirty="0"/>
              <a:t>crisi finanziaria ha innescato una spirale di </a:t>
            </a:r>
            <a:r>
              <a:rPr lang="it-IT" sz="1100" i="1" dirty="0" err="1"/>
              <a:t>deleveraging</a:t>
            </a:r>
            <a:r>
              <a:rPr lang="it-IT" sz="1100" i="1" dirty="0"/>
              <a:t> </a:t>
            </a:r>
            <a:r>
              <a:rPr lang="it-IT" sz="1100" dirty="0"/>
              <a:t>delle banche accompagnata da una politica monetaria fortemente </a:t>
            </a:r>
            <a:r>
              <a:rPr lang="it-IT" sz="1100" dirty="0" smtClean="0"/>
              <a:t>espansiva. Malgrado </a:t>
            </a:r>
            <a:r>
              <a:rPr lang="it-IT" sz="1100" dirty="0"/>
              <a:t>questo scenario, gli investimenti nell’energia verde continuano ad attrarre capitali sia di debito che di rischio e l’Italia non è da meno grazie al favorevole contesto </a:t>
            </a:r>
            <a:r>
              <a:rPr lang="it-IT" sz="1100" dirty="0" smtClean="0"/>
              <a:t>normativo. Oltre </a:t>
            </a:r>
            <a:r>
              <a:rPr lang="it-IT" sz="1100" dirty="0"/>
              <a:t>al capitale di rischio investito da fondi specializzati per la crescita di aziende </a:t>
            </a:r>
            <a:r>
              <a:rPr lang="it-IT" sz="1100" i="1" dirty="0"/>
              <a:t>green</a:t>
            </a:r>
            <a:r>
              <a:rPr lang="it-IT" sz="1100" dirty="0"/>
              <a:t>, la maggior parte della finanza è debito per la costruzione di impianti di energia pulita</a:t>
            </a:r>
          </a:p>
          <a:p>
            <a:r>
              <a:rPr lang="it-IT" sz="1100" dirty="0"/>
              <a:t>Gli ingranaggi di distribuzione e allocazione del credito appaiono tuttavia ancora inceppati, per il combinato effetto di fenomeni afferenti sia l’offerta (politiche interne, costo del credito) che la domanda (bassa crescita, aspettative)</a:t>
            </a:r>
          </a:p>
          <a:p>
            <a:r>
              <a:rPr lang="it-IT" sz="1100" dirty="0"/>
              <a:t>Soluzioni innovative e strumenti di debito alternativo sono disponibili sul mercato per far fronte a tali problematiche e finanziare i progetti d’investimento delle aziende, nella misura in cui questi siano validi e </a:t>
            </a:r>
            <a:r>
              <a:rPr lang="it-IT" sz="1100" dirty="0" smtClean="0"/>
              <a:t>redditizi.</a:t>
            </a:r>
          </a:p>
          <a:p>
            <a:endParaRPr lang="it-IT" sz="1100" dirty="0" smtClean="0"/>
          </a:p>
          <a:p>
            <a:r>
              <a:rPr lang="it-IT" b="1" dirty="0"/>
              <a:t>Sponsor </a:t>
            </a:r>
            <a:r>
              <a:rPr lang="it-IT" b="1" dirty="0" err="1"/>
              <a:t>financing</a:t>
            </a:r>
            <a:r>
              <a:rPr lang="it-IT" b="1" dirty="0"/>
              <a:t> </a:t>
            </a:r>
            <a:endParaRPr lang="it-IT" dirty="0"/>
          </a:p>
          <a:p>
            <a:r>
              <a:rPr lang="it-IT" sz="1100" dirty="0"/>
              <a:t>Credito bancario (</a:t>
            </a:r>
            <a:r>
              <a:rPr lang="it-IT" sz="1100" i="1" dirty="0" err="1"/>
              <a:t>project</a:t>
            </a:r>
            <a:r>
              <a:rPr lang="it-IT" sz="1100" i="1" dirty="0"/>
              <a:t> </a:t>
            </a:r>
            <a:r>
              <a:rPr lang="it-IT" sz="1100" i="1" dirty="0" err="1"/>
              <a:t>finance</a:t>
            </a:r>
            <a:r>
              <a:rPr lang="it-IT" sz="1100" i="1" dirty="0"/>
              <a:t>, leasing</a:t>
            </a:r>
            <a:r>
              <a:rPr lang="it-IT" sz="1100" dirty="0"/>
              <a:t>) prevede due approcci principali: </a:t>
            </a:r>
          </a:p>
          <a:p>
            <a:pPr marL="171450" indent="-171450">
              <a:buFontTx/>
              <a:buChar char="-"/>
            </a:pPr>
            <a:r>
              <a:rPr lang="it-IT" sz="1100" dirty="0" smtClean="0"/>
              <a:t>Approccio </a:t>
            </a:r>
            <a:r>
              <a:rPr lang="it-IT" sz="1100" dirty="0"/>
              <a:t>“</a:t>
            </a:r>
            <a:r>
              <a:rPr lang="it-IT" sz="1100" i="1" dirty="0"/>
              <a:t>corporate</a:t>
            </a:r>
            <a:r>
              <a:rPr lang="it-IT" sz="1100" dirty="0"/>
              <a:t>”, in base alla </a:t>
            </a:r>
            <a:r>
              <a:rPr lang="it-IT" sz="1100" dirty="0" err="1"/>
              <a:t>qualita</a:t>
            </a:r>
            <a:r>
              <a:rPr lang="it-IT" sz="1100" dirty="0"/>
              <a:t>̀ creditizia dell’azienda-</a:t>
            </a:r>
            <a:r>
              <a:rPr lang="it-IT" sz="1100" dirty="0" smtClean="0"/>
              <a:t>sponsor</a:t>
            </a:r>
          </a:p>
          <a:p>
            <a:pPr marL="171450" indent="-171450">
              <a:buFontTx/>
              <a:buChar char="-"/>
            </a:pPr>
            <a:r>
              <a:rPr lang="it-IT" sz="1100" dirty="0" smtClean="0"/>
              <a:t>Approccio </a:t>
            </a:r>
            <a:r>
              <a:rPr lang="it-IT" sz="1100" dirty="0"/>
              <a:t>“</a:t>
            </a:r>
            <a:r>
              <a:rPr lang="it-IT" sz="1100" i="1" dirty="0"/>
              <a:t>cash flow </a:t>
            </a:r>
            <a:r>
              <a:rPr lang="it-IT" sz="1100" i="1" dirty="0" err="1"/>
              <a:t>based</a:t>
            </a:r>
            <a:r>
              <a:rPr lang="it-IT" sz="1100" dirty="0"/>
              <a:t>” o “</a:t>
            </a:r>
            <a:r>
              <a:rPr lang="it-IT" sz="1100" i="1" dirty="0" err="1"/>
              <a:t>limited</a:t>
            </a:r>
            <a:r>
              <a:rPr lang="it-IT" sz="1100" i="1" dirty="0"/>
              <a:t> </a:t>
            </a:r>
            <a:r>
              <a:rPr lang="it-IT" sz="1100" i="1" dirty="0" err="1"/>
              <a:t>recourse</a:t>
            </a:r>
            <a:r>
              <a:rPr lang="it-IT" sz="1100" dirty="0"/>
              <a:t>”, senza ricorso all’azienda sponsor, </a:t>
            </a:r>
            <a:r>
              <a:rPr lang="it-IT" sz="1100" dirty="0" err="1"/>
              <a:t>bensi</a:t>
            </a:r>
            <a:r>
              <a:rPr lang="it-IT" sz="1100" dirty="0"/>
              <a:t>̀ basato sui flussi di cassa del progetto e le garanzie del </a:t>
            </a:r>
            <a:r>
              <a:rPr lang="it-IT" sz="1100" i="1" dirty="0"/>
              <a:t>security package </a:t>
            </a:r>
            <a:endParaRPr lang="it-IT" sz="1100" dirty="0"/>
          </a:p>
          <a:p>
            <a:endParaRPr lang="it-IT" b="1" dirty="0" smtClean="0"/>
          </a:p>
          <a:p>
            <a:r>
              <a:rPr lang="it-IT" b="1" dirty="0" smtClean="0"/>
              <a:t>Green </a:t>
            </a:r>
            <a:r>
              <a:rPr lang="it-IT" b="1" dirty="0"/>
              <a:t>bonds </a:t>
            </a:r>
            <a:endParaRPr lang="it-IT" dirty="0"/>
          </a:p>
          <a:p>
            <a:pPr marL="171450" indent="-171450"/>
            <a:r>
              <a:rPr lang="it-IT" sz="1100" dirty="0"/>
              <a:t>Come per il resto del settore </a:t>
            </a:r>
            <a:r>
              <a:rPr lang="it-IT" sz="1100" i="1" dirty="0"/>
              <a:t>corporate</a:t>
            </a:r>
            <a:r>
              <a:rPr lang="it-IT" sz="1100" dirty="0"/>
              <a:t>, nel corso degli ultimi anni vi è stato un crescente interesse per i titoli di debito come strumenti per finanziare investimenti nell’economia verde: </a:t>
            </a:r>
          </a:p>
          <a:p>
            <a:pPr marL="171450" indent="-171450">
              <a:buFontTx/>
              <a:buChar char="-"/>
            </a:pPr>
            <a:r>
              <a:rPr lang="it-IT" sz="1100" dirty="0" smtClean="0"/>
              <a:t>Titoli </a:t>
            </a:r>
            <a:r>
              <a:rPr lang="it-IT" sz="1100" dirty="0"/>
              <a:t>di debito c.d. </a:t>
            </a:r>
            <a:r>
              <a:rPr lang="it-IT" sz="1100" i="1" dirty="0" smtClean="0"/>
              <a:t>corporate</a:t>
            </a:r>
            <a:endParaRPr lang="it-IT" sz="1100" i="1" dirty="0"/>
          </a:p>
          <a:p>
            <a:pPr marL="171450" indent="-171450">
              <a:buFontTx/>
              <a:buChar char="-"/>
            </a:pPr>
            <a:r>
              <a:rPr lang="it-IT" sz="1100" dirty="0" smtClean="0"/>
              <a:t>Emissioni </a:t>
            </a:r>
            <a:r>
              <a:rPr lang="it-IT" sz="1100" dirty="0"/>
              <a:t>obbligazionarie da parte di banche sopranazionali dedicate ad investimenti “verdi” - Emissioni derivanti da operazioni di finanza strutturata (</a:t>
            </a:r>
            <a:r>
              <a:rPr lang="it-IT" sz="1100" i="1" dirty="0" err="1"/>
              <a:t>project</a:t>
            </a:r>
            <a:r>
              <a:rPr lang="it-IT" sz="1100" i="1" dirty="0"/>
              <a:t> bonds</a:t>
            </a:r>
            <a:r>
              <a:rPr lang="it-IT" sz="1100" dirty="0"/>
              <a:t>, </a:t>
            </a:r>
            <a:r>
              <a:rPr lang="it-IT" sz="1100" i="1" dirty="0"/>
              <a:t>ABS</a:t>
            </a:r>
            <a:r>
              <a:rPr lang="it-IT" sz="1100" dirty="0"/>
              <a:t>, </a:t>
            </a:r>
            <a:r>
              <a:rPr lang="it-IT" sz="1100" i="1" dirty="0" err="1"/>
              <a:t>covered</a:t>
            </a:r>
            <a:r>
              <a:rPr lang="it-IT" sz="1100" i="1" dirty="0"/>
              <a:t> bonds</a:t>
            </a:r>
            <a:r>
              <a:rPr lang="it-IT" sz="1100" dirty="0" smtClean="0"/>
              <a:t>)</a:t>
            </a:r>
          </a:p>
          <a:p>
            <a:pPr marL="171450" indent="-171450">
              <a:buFontTx/>
              <a:buChar char="-"/>
            </a:pPr>
            <a:endParaRPr lang="it-IT" sz="1100" dirty="0"/>
          </a:p>
          <a:p>
            <a:r>
              <a:rPr lang="it-IT" b="1" dirty="0" smtClean="0"/>
              <a:t>Fondi d’Investimento</a:t>
            </a:r>
          </a:p>
          <a:p>
            <a:r>
              <a:rPr lang="it-IT" sz="1200" i="1" dirty="0" smtClean="0"/>
              <a:t>Vedi </a:t>
            </a:r>
            <a:r>
              <a:rPr lang="it-IT" sz="1200" i="1" dirty="0" err="1" smtClean="0"/>
              <a:t>slides</a:t>
            </a:r>
            <a:r>
              <a:rPr lang="it-IT" sz="1200" i="1" dirty="0" smtClean="0"/>
              <a:t> successive</a:t>
            </a:r>
          </a:p>
          <a:p>
            <a:pPr marL="171450" indent="-171450">
              <a:buFontTx/>
              <a:buChar char="-"/>
            </a:pPr>
            <a:endParaRPr lang="it-IT" sz="1100" dirty="0"/>
          </a:p>
          <a:p>
            <a:pPr marL="171450" indent="-171450"/>
            <a:endParaRPr lang="it-IT" sz="1100" dirty="0"/>
          </a:p>
        </p:txBody>
      </p:sp>
    </p:spTree>
    <p:extLst>
      <p:ext uri="{BB962C8B-B14F-4D97-AF65-F5344CB8AC3E}">
        <p14:creationId xmlns:p14="http://schemas.microsoft.com/office/powerpoint/2010/main" val="293196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7829" y="220932"/>
            <a:ext cx="8726057" cy="6186307"/>
          </a:xfrm>
          <a:prstGeom prst="rect">
            <a:avLst/>
          </a:prstGeom>
        </p:spPr>
        <p:txBody>
          <a:bodyPr wrap="square">
            <a:spAutoFit/>
          </a:bodyPr>
          <a:lstStyle/>
          <a:p>
            <a:r>
              <a:rPr lang="it-IT" sz="1200" dirty="0"/>
              <a:t>INVESTMENTS, COSTS AND </a:t>
            </a:r>
            <a:r>
              <a:rPr lang="it-IT" sz="1200" dirty="0" smtClean="0"/>
              <a:t>SUBSIDIES</a:t>
            </a:r>
          </a:p>
          <a:p>
            <a:endParaRPr lang="it-IT" sz="1200" dirty="0"/>
          </a:p>
          <a:p>
            <a:endParaRPr lang="it-IT" sz="1200" dirty="0" smtClean="0"/>
          </a:p>
          <a:p>
            <a:r>
              <a:rPr lang="it-IT" sz="1200" dirty="0" smtClean="0"/>
              <a:t>Meeting   </a:t>
            </a:r>
            <a:r>
              <a:rPr lang="it-IT" sz="1200" dirty="0" err="1"/>
              <a:t>growing</a:t>
            </a:r>
            <a:r>
              <a:rPr lang="it-IT" sz="1200" dirty="0"/>
              <a:t>   global   </a:t>
            </a:r>
            <a:r>
              <a:rPr lang="it-IT" sz="1200" dirty="0" err="1"/>
              <a:t>energy</a:t>
            </a:r>
            <a:r>
              <a:rPr lang="it-IT" sz="1200" dirty="0"/>
              <a:t>   </a:t>
            </a:r>
            <a:r>
              <a:rPr lang="it-IT" sz="1200" dirty="0" err="1"/>
              <a:t>demand</a:t>
            </a:r>
            <a:r>
              <a:rPr lang="it-IT" sz="1200" dirty="0"/>
              <a:t>   over   the   </a:t>
            </a:r>
            <a:r>
              <a:rPr lang="it-IT" sz="1200" dirty="0" err="1"/>
              <a:t>coming</a:t>
            </a:r>
            <a:r>
              <a:rPr lang="it-IT" sz="1200" dirty="0"/>
              <a:t>  </a:t>
            </a:r>
            <a:r>
              <a:rPr lang="it-IT" sz="1200" dirty="0" err="1"/>
              <a:t>decades</a:t>
            </a:r>
            <a:r>
              <a:rPr lang="it-IT" sz="1200" dirty="0"/>
              <a:t>  </a:t>
            </a:r>
            <a:r>
              <a:rPr lang="it-IT" sz="1200" dirty="0" err="1"/>
              <a:t>will</a:t>
            </a:r>
            <a:r>
              <a:rPr lang="it-IT" sz="1200" dirty="0"/>
              <a:t>  </a:t>
            </a:r>
            <a:r>
              <a:rPr lang="it-IT" sz="1200" dirty="0" err="1"/>
              <a:t>require</a:t>
            </a:r>
            <a:r>
              <a:rPr lang="it-IT" sz="1200" dirty="0"/>
              <a:t>  </a:t>
            </a:r>
            <a:r>
              <a:rPr lang="it-IT" sz="1200" dirty="0" err="1"/>
              <a:t>significant</a:t>
            </a:r>
            <a:r>
              <a:rPr lang="it-IT" sz="1200" dirty="0"/>
              <a:t>  </a:t>
            </a:r>
            <a:r>
              <a:rPr lang="it-IT" sz="1200" dirty="0" err="1"/>
              <a:t>increases</a:t>
            </a:r>
            <a:r>
              <a:rPr lang="it-IT" sz="1200" dirty="0"/>
              <a:t>  in  </a:t>
            </a:r>
            <a:r>
              <a:rPr lang="it-IT" sz="1200" dirty="0" err="1"/>
              <a:t>investment</a:t>
            </a:r>
            <a:r>
              <a:rPr lang="it-IT" sz="1200" dirty="0"/>
              <a:t>,  </a:t>
            </a:r>
            <a:r>
              <a:rPr lang="it-IT" sz="1200" dirty="0" err="1"/>
              <a:t>regardless</a:t>
            </a:r>
            <a:r>
              <a:rPr lang="it-IT" sz="1200" dirty="0"/>
              <a:t>  of  the  </a:t>
            </a:r>
            <a:r>
              <a:rPr lang="it-IT" sz="1200" dirty="0" err="1"/>
              <a:t>path</a:t>
            </a:r>
            <a:r>
              <a:rPr lang="it-IT" sz="1200" dirty="0"/>
              <a:t>  the  world  </a:t>
            </a:r>
            <a:r>
              <a:rPr lang="it-IT" sz="1200" dirty="0" err="1"/>
              <a:t>takes</a:t>
            </a:r>
            <a:r>
              <a:rPr lang="it-IT" sz="1200" dirty="0"/>
              <a:t>.  Cumulative </a:t>
            </a:r>
            <a:r>
              <a:rPr lang="it-IT" sz="1200" dirty="0" err="1"/>
              <a:t>investments</a:t>
            </a:r>
            <a:r>
              <a:rPr lang="it-IT" sz="1200" dirty="0"/>
              <a:t> in the </a:t>
            </a:r>
            <a:r>
              <a:rPr lang="it-IT" sz="1200" dirty="0" err="1"/>
              <a:t>energy</a:t>
            </a:r>
            <a:r>
              <a:rPr lang="it-IT" sz="1200" dirty="0"/>
              <a:t> </a:t>
            </a:r>
            <a:r>
              <a:rPr lang="it-IT" sz="1200" dirty="0" err="1"/>
              <a:t>system</a:t>
            </a:r>
            <a:r>
              <a:rPr lang="it-IT" sz="1200" dirty="0"/>
              <a:t> to 2050, </a:t>
            </a:r>
            <a:r>
              <a:rPr lang="it-IT" sz="1200" dirty="0" err="1"/>
              <a:t>including</a:t>
            </a:r>
            <a:r>
              <a:rPr lang="it-IT" sz="1200" dirty="0"/>
              <a:t> </a:t>
            </a:r>
            <a:r>
              <a:rPr lang="it-IT" sz="1200" dirty="0" err="1"/>
              <a:t>infrastructure</a:t>
            </a:r>
            <a:r>
              <a:rPr lang="it-IT" sz="1200" dirty="0"/>
              <a:t> and </a:t>
            </a:r>
            <a:r>
              <a:rPr lang="it-IT" sz="1200" dirty="0" err="1"/>
              <a:t>efficiency</a:t>
            </a:r>
            <a:r>
              <a:rPr lang="it-IT" sz="1200" dirty="0"/>
              <a:t>, </a:t>
            </a:r>
            <a:r>
              <a:rPr lang="it-IT" sz="1200" dirty="0" err="1"/>
              <a:t>will</a:t>
            </a:r>
            <a:r>
              <a:rPr lang="it-IT" sz="1200" dirty="0"/>
              <a:t> </a:t>
            </a:r>
            <a:r>
              <a:rPr lang="it-IT" sz="1200" dirty="0" err="1"/>
              <a:t>total</a:t>
            </a:r>
            <a:r>
              <a:rPr lang="it-IT" sz="1200" dirty="0"/>
              <a:t> </a:t>
            </a:r>
            <a:r>
              <a:rPr lang="it-IT" sz="1200" dirty="0" err="1"/>
              <a:t>almost</a:t>
            </a:r>
            <a:r>
              <a:rPr lang="it-IT" sz="1200" dirty="0"/>
              <a:t> USD   95   </a:t>
            </a:r>
            <a:r>
              <a:rPr lang="it-IT" sz="1200" dirty="0" err="1"/>
              <a:t>trillion</a:t>
            </a:r>
            <a:r>
              <a:rPr lang="it-IT" sz="1200" dirty="0"/>
              <a:t>   in   the   Reference   Case,   and   </a:t>
            </a:r>
            <a:r>
              <a:rPr lang="it-IT" sz="1200" dirty="0" err="1"/>
              <a:t>would</a:t>
            </a:r>
            <a:r>
              <a:rPr lang="it-IT" sz="1200" dirty="0"/>
              <a:t>   </a:t>
            </a:r>
            <a:r>
              <a:rPr lang="it-IT" sz="1200" dirty="0" err="1"/>
              <a:t>increase</a:t>
            </a:r>
            <a:r>
              <a:rPr lang="it-IT" sz="1200" dirty="0"/>
              <a:t>  to  USD  110  </a:t>
            </a:r>
            <a:r>
              <a:rPr lang="it-IT" sz="1200" dirty="0" err="1"/>
              <a:t>trillion</a:t>
            </a:r>
            <a:r>
              <a:rPr lang="it-IT" sz="1200" dirty="0"/>
              <a:t>  in  the  </a:t>
            </a:r>
            <a:r>
              <a:rPr lang="it-IT" sz="1200" dirty="0" err="1"/>
              <a:t>REmap</a:t>
            </a:r>
            <a:r>
              <a:rPr lang="it-IT" sz="1200" dirty="0"/>
              <a:t>  Case.  A  </a:t>
            </a:r>
            <a:r>
              <a:rPr lang="it-IT" sz="1200" dirty="0" err="1"/>
              <a:t>pathway</a:t>
            </a:r>
            <a:r>
              <a:rPr lang="it-IT" sz="1200" dirty="0"/>
              <a:t>   </a:t>
            </a:r>
            <a:r>
              <a:rPr lang="it-IT" sz="1200" dirty="0" err="1"/>
              <a:t>towards</a:t>
            </a:r>
            <a:r>
              <a:rPr lang="it-IT" sz="1200" dirty="0"/>
              <a:t>   meeting   the   </a:t>
            </a:r>
            <a:r>
              <a:rPr lang="it-IT" sz="1200" dirty="0" err="1"/>
              <a:t>aims</a:t>
            </a:r>
            <a:r>
              <a:rPr lang="it-IT" sz="1200" dirty="0"/>
              <a:t>   of   the   Paris   Agreement </a:t>
            </a:r>
            <a:r>
              <a:rPr lang="it-IT" sz="1200" dirty="0" err="1"/>
              <a:t>will</a:t>
            </a:r>
            <a:r>
              <a:rPr lang="it-IT" sz="1200" dirty="0"/>
              <a:t> </a:t>
            </a:r>
            <a:r>
              <a:rPr lang="it-IT" sz="1200" dirty="0" err="1"/>
              <a:t>require</a:t>
            </a:r>
            <a:r>
              <a:rPr lang="it-IT" sz="1200" dirty="0"/>
              <a:t> a </a:t>
            </a:r>
            <a:r>
              <a:rPr lang="it-IT" sz="1200" dirty="0" err="1"/>
              <a:t>shift</a:t>
            </a:r>
            <a:r>
              <a:rPr lang="it-IT" sz="1200" dirty="0"/>
              <a:t> in </a:t>
            </a:r>
            <a:r>
              <a:rPr lang="it-IT" sz="1200" dirty="0" err="1"/>
              <a:t>investments</a:t>
            </a:r>
            <a:r>
              <a:rPr lang="it-IT" sz="1200" dirty="0"/>
              <a:t> </a:t>
            </a:r>
            <a:r>
              <a:rPr lang="it-IT" sz="1200" dirty="0" err="1"/>
              <a:t>away</a:t>
            </a:r>
            <a:r>
              <a:rPr lang="it-IT" sz="1200" dirty="0"/>
              <a:t> from </a:t>
            </a:r>
            <a:r>
              <a:rPr lang="it-IT" sz="1200" dirty="0" err="1"/>
              <a:t>fossil</a:t>
            </a:r>
            <a:r>
              <a:rPr lang="it-IT" sz="1200" dirty="0"/>
              <a:t>  </a:t>
            </a:r>
            <a:r>
              <a:rPr lang="it-IT" sz="1200" dirty="0" err="1"/>
              <a:t>fuels</a:t>
            </a:r>
            <a:r>
              <a:rPr lang="it-IT" sz="1200" dirty="0"/>
              <a:t>  </a:t>
            </a:r>
            <a:r>
              <a:rPr lang="it-IT" sz="1200" dirty="0" err="1"/>
              <a:t>towards</a:t>
            </a:r>
            <a:r>
              <a:rPr lang="it-IT" sz="1200" dirty="0"/>
              <a:t>  </a:t>
            </a:r>
            <a:r>
              <a:rPr lang="it-IT" sz="1200" dirty="0" err="1"/>
              <a:t>renewable</a:t>
            </a:r>
            <a:r>
              <a:rPr lang="it-IT" sz="1200" dirty="0"/>
              <a:t>  </a:t>
            </a:r>
            <a:r>
              <a:rPr lang="it-IT" sz="1200" dirty="0" err="1"/>
              <a:t>energy</a:t>
            </a:r>
            <a:r>
              <a:rPr lang="it-IT" sz="1200" dirty="0"/>
              <a:t>,  </a:t>
            </a:r>
            <a:r>
              <a:rPr lang="it-IT" sz="1200" dirty="0" err="1"/>
              <a:t>electrification</a:t>
            </a:r>
            <a:r>
              <a:rPr lang="it-IT" sz="1200" dirty="0"/>
              <a:t>  </a:t>
            </a:r>
            <a:r>
              <a:rPr lang="it-IT" sz="1200" dirty="0" err="1"/>
              <a:t>technologies</a:t>
            </a:r>
            <a:r>
              <a:rPr lang="it-IT" sz="1200" dirty="0"/>
              <a:t>   and   </a:t>
            </a:r>
            <a:r>
              <a:rPr lang="it-IT" sz="1200" dirty="0" err="1"/>
              <a:t>efficiency</a:t>
            </a:r>
            <a:r>
              <a:rPr lang="it-IT" sz="1200" dirty="0"/>
              <a:t>   </a:t>
            </a:r>
            <a:r>
              <a:rPr lang="it-IT" sz="1200" dirty="0" err="1"/>
              <a:t>that</a:t>
            </a:r>
            <a:r>
              <a:rPr lang="it-IT" sz="1200" dirty="0"/>
              <a:t>   </a:t>
            </a:r>
            <a:r>
              <a:rPr lang="it-IT" sz="1200" dirty="0" err="1"/>
              <a:t>would</a:t>
            </a:r>
            <a:r>
              <a:rPr lang="it-IT" sz="1200" dirty="0"/>
              <a:t>   </a:t>
            </a:r>
            <a:r>
              <a:rPr lang="it-IT" sz="1200" dirty="0" err="1"/>
              <a:t>require</a:t>
            </a:r>
            <a:r>
              <a:rPr lang="it-IT" sz="1200" dirty="0"/>
              <a:t>   an   </a:t>
            </a:r>
            <a:r>
              <a:rPr lang="it-IT" sz="1200" dirty="0" err="1"/>
              <a:t>additional</a:t>
            </a:r>
            <a:r>
              <a:rPr lang="it-IT" sz="1200" dirty="0"/>
              <a:t> USD 15 </a:t>
            </a:r>
            <a:r>
              <a:rPr lang="it-IT" sz="1200" dirty="0" err="1"/>
              <a:t>trillion</a:t>
            </a:r>
            <a:r>
              <a:rPr lang="it-IT" sz="1200" dirty="0"/>
              <a:t> over the </a:t>
            </a:r>
            <a:r>
              <a:rPr lang="it-IT" sz="1200" dirty="0" err="1"/>
              <a:t>period</a:t>
            </a:r>
            <a:r>
              <a:rPr lang="it-IT" sz="1200" dirty="0"/>
              <a:t> to 2050.Renewable  </a:t>
            </a:r>
            <a:r>
              <a:rPr lang="it-IT" sz="1200" dirty="0" err="1"/>
              <a:t>power</a:t>
            </a:r>
            <a:r>
              <a:rPr lang="it-IT" sz="1200" dirty="0"/>
              <a:t>  </a:t>
            </a:r>
            <a:r>
              <a:rPr lang="it-IT" sz="1200" dirty="0" err="1"/>
              <a:t>technologies</a:t>
            </a:r>
            <a:r>
              <a:rPr lang="it-IT" sz="1200" dirty="0"/>
              <a:t>  are  </a:t>
            </a:r>
            <a:r>
              <a:rPr lang="it-IT" sz="1200" dirty="0" err="1"/>
              <a:t>increasingly</a:t>
            </a:r>
            <a:r>
              <a:rPr lang="it-IT" sz="1200" dirty="0"/>
              <a:t>  the  </a:t>
            </a:r>
            <a:r>
              <a:rPr lang="it-IT" sz="1200" dirty="0" err="1"/>
              <a:t>least-cost</a:t>
            </a:r>
            <a:r>
              <a:rPr lang="it-IT" sz="1200" dirty="0"/>
              <a:t>   </a:t>
            </a:r>
            <a:r>
              <a:rPr lang="it-IT" sz="1200" dirty="0" err="1"/>
              <a:t>electricity</a:t>
            </a:r>
            <a:r>
              <a:rPr lang="it-IT" sz="1200" dirty="0"/>
              <a:t>   </a:t>
            </a:r>
            <a:r>
              <a:rPr lang="it-IT" sz="1200" dirty="0" err="1"/>
              <a:t>supply</a:t>
            </a:r>
            <a:r>
              <a:rPr lang="it-IT" sz="1200" dirty="0"/>
              <a:t>   </a:t>
            </a:r>
            <a:r>
              <a:rPr lang="it-IT" sz="1200" dirty="0" err="1"/>
              <a:t>options</a:t>
            </a:r>
            <a:r>
              <a:rPr lang="it-IT" sz="1200" dirty="0"/>
              <a:t>   </a:t>
            </a:r>
            <a:r>
              <a:rPr lang="it-IT" sz="1200" dirty="0" err="1"/>
              <a:t>available</a:t>
            </a:r>
            <a:r>
              <a:rPr lang="it-IT" sz="1200" dirty="0"/>
              <a:t>.   The   </a:t>
            </a:r>
            <a:r>
              <a:rPr lang="it-IT" sz="1200" dirty="0" err="1"/>
              <a:t>renewable</a:t>
            </a:r>
            <a:r>
              <a:rPr lang="it-IT" sz="1200" dirty="0"/>
              <a:t>   </a:t>
            </a:r>
            <a:r>
              <a:rPr lang="it-IT" sz="1200" dirty="0" err="1"/>
              <a:t>energy</a:t>
            </a:r>
            <a:r>
              <a:rPr lang="it-IT" sz="1200" dirty="0"/>
              <a:t>   market   </a:t>
            </a:r>
            <a:r>
              <a:rPr lang="it-IT" sz="1200" dirty="0" err="1"/>
              <a:t>would</a:t>
            </a:r>
            <a:r>
              <a:rPr lang="it-IT" sz="1200" dirty="0"/>
              <a:t>   </a:t>
            </a:r>
            <a:r>
              <a:rPr lang="it-IT" sz="1200" dirty="0" err="1"/>
              <a:t>grow</a:t>
            </a:r>
            <a:r>
              <a:rPr lang="it-IT" sz="1200" dirty="0"/>
              <a:t>   </a:t>
            </a:r>
            <a:r>
              <a:rPr lang="it-IT" sz="1200" dirty="0" err="1"/>
              <a:t>quickly</a:t>
            </a:r>
            <a:r>
              <a:rPr lang="it-IT" sz="1200" dirty="0"/>
              <a:t>   </a:t>
            </a:r>
            <a:r>
              <a:rPr lang="it-IT" sz="1200" dirty="0" err="1"/>
              <a:t>as</a:t>
            </a:r>
            <a:r>
              <a:rPr lang="it-IT" sz="1200" dirty="0"/>
              <a:t>   </a:t>
            </a:r>
            <a:r>
              <a:rPr lang="it-IT" sz="1200" dirty="0" err="1"/>
              <a:t>costs</a:t>
            </a:r>
            <a:r>
              <a:rPr lang="it-IT" sz="1200" dirty="0"/>
              <a:t>  continue  to  </a:t>
            </a:r>
            <a:r>
              <a:rPr lang="it-IT" sz="1200" dirty="0" err="1"/>
              <a:t>decline</a:t>
            </a:r>
            <a:r>
              <a:rPr lang="it-IT" sz="1200" dirty="0"/>
              <a:t>,  </a:t>
            </a:r>
            <a:r>
              <a:rPr lang="it-IT" sz="1200" dirty="0" err="1"/>
              <a:t>as</a:t>
            </a:r>
            <a:r>
              <a:rPr lang="it-IT" sz="1200" dirty="0"/>
              <a:t>  </a:t>
            </a:r>
            <a:r>
              <a:rPr lang="it-IT" sz="1200" dirty="0" err="1"/>
              <a:t>technologies</a:t>
            </a:r>
            <a:r>
              <a:rPr lang="it-IT" sz="1200" dirty="0"/>
              <a:t>  </a:t>
            </a:r>
            <a:r>
              <a:rPr lang="it-IT" sz="1200" dirty="0" err="1"/>
              <a:t>improve</a:t>
            </a:r>
            <a:r>
              <a:rPr lang="it-IT" sz="1200" dirty="0"/>
              <a:t>  and   </a:t>
            </a:r>
            <a:r>
              <a:rPr lang="it-IT" sz="1200" dirty="0" err="1"/>
              <a:t>as</a:t>
            </a:r>
            <a:r>
              <a:rPr lang="it-IT" sz="1200" dirty="0"/>
              <a:t>   </a:t>
            </a:r>
            <a:r>
              <a:rPr lang="it-IT" sz="1200" dirty="0" err="1"/>
              <a:t>innovation</a:t>
            </a:r>
            <a:r>
              <a:rPr lang="it-IT" sz="1200" dirty="0"/>
              <a:t>   </a:t>
            </a:r>
            <a:r>
              <a:rPr lang="it-IT" sz="1200" dirty="0" err="1"/>
              <a:t>brings</a:t>
            </a:r>
            <a:r>
              <a:rPr lang="it-IT" sz="1200" dirty="0"/>
              <a:t>   </a:t>
            </a:r>
            <a:r>
              <a:rPr lang="it-IT" sz="1200" dirty="0" err="1"/>
              <a:t>additional</a:t>
            </a:r>
            <a:r>
              <a:rPr lang="it-IT" sz="1200" dirty="0"/>
              <a:t>   </a:t>
            </a:r>
            <a:r>
              <a:rPr lang="it-IT" sz="1200" dirty="0" err="1"/>
              <a:t>applications</a:t>
            </a:r>
            <a:r>
              <a:rPr lang="it-IT" sz="1200" dirty="0"/>
              <a:t>.   A     </a:t>
            </a:r>
            <a:r>
              <a:rPr lang="it-IT" sz="1200" dirty="0" err="1"/>
              <a:t>huge</a:t>
            </a:r>
            <a:r>
              <a:rPr lang="it-IT" sz="1200" dirty="0"/>
              <a:t>     market     </a:t>
            </a:r>
            <a:r>
              <a:rPr lang="it-IT" sz="1200" dirty="0" err="1"/>
              <a:t>would</a:t>
            </a:r>
            <a:r>
              <a:rPr lang="it-IT" sz="1200" dirty="0"/>
              <a:t>     emerge     with     </a:t>
            </a:r>
            <a:r>
              <a:rPr lang="it-IT" sz="1200" dirty="0" err="1"/>
              <a:t>almost</a:t>
            </a:r>
            <a:r>
              <a:rPr lang="it-IT" sz="1200" dirty="0"/>
              <a:t>     USD  90  </a:t>
            </a:r>
            <a:r>
              <a:rPr lang="it-IT" sz="1200" dirty="0" err="1"/>
              <a:t>trillion</a:t>
            </a:r>
            <a:r>
              <a:rPr lang="it-IT" sz="1200" dirty="0"/>
              <a:t>  of  </a:t>
            </a:r>
            <a:r>
              <a:rPr lang="it-IT" sz="1200" dirty="0" err="1"/>
              <a:t>investments</a:t>
            </a:r>
            <a:r>
              <a:rPr lang="it-IT" sz="1200" dirty="0"/>
              <a:t>  </a:t>
            </a:r>
            <a:r>
              <a:rPr lang="it-IT" sz="1200" dirty="0" err="1"/>
              <a:t>needed</a:t>
            </a:r>
            <a:r>
              <a:rPr lang="it-IT" sz="1200" dirty="0"/>
              <a:t>  for  </a:t>
            </a:r>
            <a:r>
              <a:rPr lang="it-IT" sz="1200" dirty="0" err="1"/>
              <a:t>renewable</a:t>
            </a:r>
            <a:r>
              <a:rPr lang="it-IT" sz="1200" dirty="0"/>
              <a:t>  </a:t>
            </a:r>
            <a:r>
              <a:rPr lang="it-IT" sz="1200" dirty="0" err="1"/>
              <a:t>energy</a:t>
            </a:r>
            <a:r>
              <a:rPr lang="it-IT" sz="1200" dirty="0"/>
              <a:t>,     </a:t>
            </a:r>
            <a:r>
              <a:rPr lang="it-IT" sz="1200" dirty="0" err="1"/>
              <a:t>electrification</a:t>
            </a:r>
            <a:r>
              <a:rPr lang="it-IT" sz="1200" dirty="0"/>
              <a:t>     </a:t>
            </a:r>
            <a:r>
              <a:rPr lang="it-IT" sz="1200" dirty="0" err="1"/>
              <a:t>technologies</a:t>
            </a:r>
            <a:r>
              <a:rPr lang="it-IT" sz="1200" dirty="0"/>
              <a:t>     and     </a:t>
            </a:r>
            <a:r>
              <a:rPr lang="it-IT" sz="1200" dirty="0" err="1"/>
              <a:t>energy</a:t>
            </a:r>
            <a:r>
              <a:rPr lang="it-IT" sz="1200" dirty="0"/>
              <a:t>     </a:t>
            </a:r>
            <a:r>
              <a:rPr lang="it-IT" sz="1200" dirty="0" err="1"/>
              <a:t>efficiency</a:t>
            </a:r>
            <a:r>
              <a:rPr lang="it-IT" sz="1200" dirty="0"/>
              <a:t>  by  2050  in  the  </a:t>
            </a:r>
            <a:r>
              <a:rPr lang="it-IT" sz="1200" dirty="0" err="1"/>
              <a:t>REmap</a:t>
            </a:r>
            <a:r>
              <a:rPr lang="it-IT" sz="1200" dirty="0"/>
              <a:t>  Case.  In  2030  the  </a:t>
            </a:r>
            <a:r>
              <a:rPr lang="it-IT" sz="1200" dirty="0" err="1"/>
              <a:t>renewable</a:t>
            </a:r>
            <a:r>
              <a:rPr lang="it-IT" sz="1200" dirty="0"/>
              <a:t> </a:t>
            </a:r>
            <a:r>
              <a:rPr lang="it-IT" sz="1200" dirty="0" err="1"/>
              <a:t>energy</a:t>
            </a:r>
            <a:r>
              <a:rPr lang="it-IT" sz="1200" dirty="0"/>
              <a:t> market </a:t>
            </a:r>
            <a:r>
              <a:rPr lang="it-IT" sz="1200" dirty="0" err="1"/>
              <a:t>would</a:t>
            </a:r>
            <a:r>
              <a:rPr lang="it-IT" sz="1200" dirty="0"/>
              <a:t> </a:t>
            </a:r>
            <a:r>
              <a:rPr lang="it-IT" sz="1200" dirty="0" err="1"/>
              <a:t>reach</a:t>
            </a:r>
            <a:r>
              <a:rPr lang="it-IT" sz="1200" dirty="0"/>
              <a:t> USD 730 </a:t>
            </a:r>
            <a:r>
              <a:rPr lang="it-IT" sz="1200" dirty="0" err="1"/>
              <a:t>billion</a:t>
            </a:r>
            <a:r>
              <a:rPr lang="it-IT" sz="1200" dirty="0"/>
              <a:t> </a:t>
            </a:r>
            <a:r>
              <a:rPr lang="it-IT" sz="1200" dirty="0" err="1"/>
              <a:t>annually</a:t>
            </a:r>
            <a:r>
              <a:rPr lang="it-IT" sz="1200" dirty="0"/>
              <a:t>,  and  in  2050  </a:t>
            </a:r>
            <a:r>
              <a:rPr lang="it-IT" sz="1200" dirty="0" err="1"/>
              <a:t>it</a:t>
            </a:r>
            <a:r>
              <a:rPr lang="it-IT" sz="1200" dirty="0"/>
              <a:t>  </a:t>
            </a:r>
            <a:r>
              <a:rPr lang="it-IT" sz="1200" dirty="0" err="1"/>
              <a:t>would</a:t>
            </a:r>
            <a:r>
              <a:rPr lang="it-IT" sz="1200" dirty="0"/>
              <a:t>  </a:t>
            </a:r>
            <a:r>
              <a:rPr lang="it-IT" sz="1200" dirty="0" err="1"/>
              <a:t>reach</a:t>
            </a:r>
            <a:r>
              <a:rPr lang="it-IT" sz="1200" dirty="0"/>
              <a:t>  USD  680  </a:t>
            </a:r>
            <a:r>
              <a:rPr lang="it-IT" sz="1200" dirty="0" err="1"/>
              <a:t>billion</a:t>
            </a:r>
            <a:r>
              <a:rPr lang="it-IT" sz="1200" dirty="0"/>
              <a:t>  </a:t>
            </a:r>
            <a:r>
              <a:rPr lang="it-IT" sz="1200" dirty="0" err="1"/>
              <a:t>annually</a:t>
            </a:r>
            <a:r>
              <a:rPr lang="it-IT" sz="1200" dirty="0"/>
              <a:t>. </a:t>
            </a:r>
            <a:r>
              <a:rPr lang="it-IT" sz="1200" dirty="0" err="1"/>
              <a:t>This</a:t>
            </a:r>
            <a:r>
              <a:rPr lang="it-IT" sz="1200" dirty="0"/>
              <a:t> </a:t>
            </a:r>
            <a:r>
              <a:rPr lang="it-IT" sz="1200" dirty="0" err="1"/>
              <a:t>compares</a:t>
            </a:r>
            <a:r>
              <a:rPr lang="it-IT" sz="1200" dirty="0"/>
              <a:t> to USD 332 </a:t>
            </a:r>
            <a:r>
              <a:rPr lang="it-IT" sz="1200" dirty="0" err="1"/>
              <a:t>billion</a:t>
            </a:r>
            <a:r>
              <a:rPr lang="it-IT" sz="1200" dirty="0"/>
              <a:t> </a:t>
            </a:r>
            <a:r>
              <a:rPr lang="it-IT" sz="1200" dirty="0" err="1"/>
              <a:t>invested</a:t>
            </a:r>
            <a:r>
              <a:rPr lang="it-IT" sz="1200" dirty="0"/>
              <a:t> in 2018 (</a:t>
            </a:r>
            <a:r>
              <a:rPr lang="it-IT" sz="1200" dirty="0" err="1"/>
              <a:t>including</a:t>
            </a:r>
            <a:r>
              <a:rPr lang="it-IT" sz="1200" dirty="0"/>
              <a:t> large </a:t>
            </a:r>
            <a:r>
              <a:rPr lang="it-IT" sz="1200" dirty="0" err="1"/>
              <a:t>hydropower</a:t>
            </a:r>
            <a:r>
              <a:rPr lang="it-IT" sz="1200" dirty="0"/>
              <a:t>). </a:t>
            </a:r>
            <a:r>
              <a:rPr lang="it-IT" sz="1200" dirty="0" err="1"/>
              <a:t>Annual</a:t>
            </a:r>
            <a:r>
              <a:rPr lang="it-IT" sz="1200" dirty="0"/>
              <a:t> </a:t>
            </a:r>
            <a:r>
              <a:rPr lang="it-IT" sz="1200" dirty="0" err="1"/>
              <a:t>investments</a:t>
            </a:r>
            <a:r>
              <a:rPr lang="it-IT" sz="1200" dirty="0"/>
              <a:t> </a:t>
            </a:r>
            <a:r>
              <a:rPr lang="it-IT" sz="1200" dirty="0" err="1"/>
              <a:t>therefore</a:t>
            </a:r>
            <a:r>
              <a:rPr lang="it-IT" sz="1200" dirty="0"/>
              <a:t> </a:t>
            </a:r>
            <a:r>
              <a:rPr lang="it-IT" sz="1200" dirty="0" err="1"/>
              <a:t>need</a:t>
            </a:r>
            <a:r>
              <a:rPr lang="it-IT" sz="1200" dirty="0"/>
              <a:t> to more </a:t>
            </a:r>
            <a:r>
              <a:rPr lang="it-IT" sz="1200" dirty="0" err="1"/>
              <a:t>than</a:t>
            </a:r>
            <a:r>
              <a:rPr lang="it-IT" sz="1200" dirty="0"/>
              <a:t> double by the end of the </a:t>
            </a:r>
            <a:r>
              <a:rPr lang="it-IT" sz="1200" dirty="0" err="1"/>
              <a:t>next</a:t>
            </a:r>
            <a:r>
              <a:rPr lang="it-IT" sz="1200" dirty="0"/>
              <a:t> decade. </a:t>
            </a:r>
            <a:r>
              <a:rPr lang="it-IT" sz="1200" dirty="0" err="1"/>
              <a:t>However</a:t>
            </a:r>
            <a:r>
              <a:rPr lang="it-IT" sz="1200" dirty="0"/>
              <a:t>, an </a:t>
            </a:r>
            <a:r>
              <a:rPr lang="it-IT" sz="1200" dirty="0" err="1"/>
              <a:t>energy</a:t>
            </a:r>
            <a:r>
              <a:rPr lang="it-IT" sz="1200" dirty="0"/>
              <a:t> </a:t>
            </a:r>
            <a:r>
              <a:rPr lang="it-IT" sz="1200" dirty="0" err="1"/>
              <a:t>system</a:t>
            </a:r>
            <a:r>
              <a:rPr lang="it-IT" sz="1200" dirty="0"/>
              <a:t> </a:t>
            </a:r>
            <a:r>
              <a:rPr lang="it-IT" sz="1200" dirty="0" err="1"/>
              <a:t>based</a:t>
            </a:r>
            <a:r>
              <a:rPr lang="it-IT" sz="1200" dirty="0"/>
              <a:t> </a:t>
            </a:r>
            <a:r>
              <a:rPr lang="it-IT" sz="1200" dirty="0" err="1"/>
              <a:t>heavily</a:t>
            </a:r>
            <a:r>
              <a:rPr lang="it-IT" sz="1200" dirty="0"/>
              <a:t> on </a:t>
            </a:r>
            <a:r>
              <a:rPr lang="it-IT" sz="1200" dirty="0" err="1"/>
              <a:t>renewables</a:t>
            </a:r>
            <a:r>
              <a:rPr lang="it-IT" sz="1200" dirty="0"/>
              <a:t> </a:t>
            </a:r>
            <a:r>
              <a:rPr lang="it-IT" sz="1200" dirty="0" err="1"/>
              <a:t>would</a:t>
            </a:r>
            <a:r>
              <a:rPr lang="it-IT" sz="1200" dirty="0"/>
              <a:t> be </a:t>
            </a:r>
            <a:r>
              <a:rPr lang="it-IT" sz="1200" dirty="0" err="1"/>
              <a:t>different</a:t>
            </a:r>
            <a:r>
              <a:rPr lang="it-IT" sz="1200" dirty="0"/>
              <a:t> </a:t>
            </a:r>
            <a:r>
              <a:rPr lang="it-IT" sz="1200" dirty="0" err="1"/>
              <a:t>than</a:t>
            </a:r>
            <a:r>
              <a:rPr lang="it-IT" sz="1200" dirty="0"/>
              <a:t> </a:t>
            </a:r>
            <a:r>
              <a:rPr lang="it-IT" sz="1200" dirty="0" err="1"/>
              <a:t>past</a:t>
            </a:r>
            <a:r>
              <a:rPr lang="it-IT" sz="1200" dirty="0"/>
              <a:t> </a:t>
            </a:r>
            <a:r>
              <a:rPr lang="it-IT" sz="1200" dirty="0" err="1"/>
              <a:t>systems</a:t>
            </a:r>
            <a:r>
              <a:rPr lang="it-IT" sz="1200" dirty="0"/>
              <a:t> and </a:t>
            </a:r>
            <a:r>
              <a:rPr lang="it-IT" sz="1200" dirty="0" err="1"/>
              <a:t>would</a:t>
            </a:r>
            <a:r>
              <a:rPr lang="it-IT" sz="1200" dirty="0"/>
              <a:t> </a:t>
            </a:r>
            <a:r>
              <a:rPr lang="it-IT" sz="1200" dirty="0" err="1"/>
              <a:t>require</a:t>
            </a:r>
            <a:r>
              <a:rPr lang="it-IT" sz="1200" dirty="0"/>
              <a:t> </a:t>
            </a:r>
            <a:r>
              <a:rPr lang="it-IT" sz="1200" dirty="0" err="1"/>
              <a:t>significant</a:t>
            </a:r>
            <a:r>
              <a:rPr lang="it-IT" sz="1200" dirty="0"/>
              <a:t> </a:t>
            </a:r>
            <a:r>
              <a:rPr lang="it-IT" sz="1200" dirty="0" err="1"/>
              <a:t>investments</a:t>
            </a:r>
            <a:r>
              <a:rPr lang="it-IT" sz="1200" dirty="0"/>
              <a:t> in </a:t>
            </a:r>
            <a:r>
              <a:rPr lang="it-IT" sz="1200" dirty="0" err="1"/>
              <a:t>power</a:t>
            </a:r>
            <a:r>
              <a:rPr lang="it-IT" sz="1200" dirty="0"/>
              <a:t> </a:t>
            </a:r>
            <a:r>
              <a:rPr lang="it-IT" sz="1200" dirty="0" err="1"/>
              <a:t>grids</a:t>
            </a:r>
            <a:r>
              <a:rPr lang="it-IT" sz="1200" dirty="0"/>
              <a:t>, </a:t>
            </a:r>
            <a:r>
              <a:rPr lang="it-IT" sz="1200" dirty="0" err="1"/>
              <a:t>complementary</a:t>
            </a:r>
            <a:r>
              <a:rPr lang="it-IT" sz="1200" dirty="0"/>
              <a:t> </a:t>
            </a:r>
            <a:r>
              <a:rPr lang="it-IT" sz="1200" dirty="0" err="1"/>
              <a:t>infrastructure</a:t>
            </a:r>
            <a:r>
              <a:rPr lang="it-IT" sz="1200" dirty="0"/>
              <a:t> and </a:t>
            </a:r>
            <a:r>
              <a:rPr lang="it-IT" sz="1200" dirty="0" err="1"/>
              <a:t>energy</a:t>
            </a:r>
            <a:r>
              <a:rPr lang="it-IT" sz="1200" dirty="0"/>
              <a:t> </a:t>
            </a:r>
            <a:r>
              <a:rPr lang="it-IT" sz="1200" dirty="0" err="1"/>
              <a:t>flexibility</a:t>
            </a:r>
            <a:r>
              <a:rPr lang="it-IT" sz="1200" dirty="0"/>
              <a:t>. In the Reference Case, </a:t>
            </a:r>
            <a:r>
              <a:rPr lang="it-IT" sz="1200" dirty="0" err="1"/>
              <a:t>investments</a:t>
            </a:r>
            <a:r>
              <a:rPr lang="it-IT" sz="1200" dirty="0"/>
              <a:t> for </a:t>
            </a:r>
            <a:r>
              <a:rPr lang="it-IT" sz="1200" dirty="0" err="1"/>
              <a:t>these</a:t>
            </a:r>
            <a:r>
              <a:rPr lang="it-IT" sz="1200" dirty="0"/>
              <a:t> </a:t>
            </a:r>
            <a:r>
              <a:rPr lang="it-IT" sz="1200" dirty="0" err="1"/>
              <a:t>would</a:t>
            </a:r>
            <a:r>
              <a:rPr lang="it-IT" sz="1200" dirty="0"/>
              <a:t> </a:t>
            </a:r>
            <a:r>
              <a:rPr lang="it-IT" sz="1200" dirty="0" err="1"/>
              <a:t>amount</a:t>
            </a:r>
            <a:r>
              <a:rPr lang="it-IT" sz="1200" dirty="0"/>
              <a:t> to USD 9 </a:t>
            </a:r>
            <a:r>
              <a:rPr lang="it-IT" sz="1200" dirty="0" err="1"/>
              <a:t>trillion</a:t>
            </a:r>
            <a:r>
              <a:rPr lang="it-IT" sz="1200" dirty="0"/>
              <a:t>. In the </a:t>
            </a:r>
            <a:r>
              <a:rPr lang="it-IT" sz="1200" dirty="0" err="1"/>
              <a:t>REmap</a:t>
            </a:r>
            <a:r>
              <a:rPr lang="it-IT" sz="1200" dirty="0"/>
              <a:t> Case, an </a:t>
            </a:r>
            <a:r>
              <a:rPr lang="it-IT" sz="1200" dirty="0" err="1"/>
              <a:t>additional</a:t>
            </a:r>
            <a:r>
              <a:rPr lang="it-IT" sz="1200" dirty="0"/>
              <a:t> USD 4 </a:t>
            </a:r>
            <a:r>
              <a:rPr lang="it-IT" sz="1200" dirty="0" err="1"/>
              <a:t>trillion</a:t>
            </a:r>
            <a:r>
              <a:rPr lang="it-IT" sz="1200" dirty="0"/>
              <a:t> </a:t>
            </a:r>
            <a:r>
              <a:rPr lang="it-IT" sz="1200" dirty="0" err="1"/>
              <a:t>would</a:t>
            </a:r>
            <a:r>
              <a:rPr lang="it-IT" sz="1200" dirty="0"/>
              <a:t> be </a:t>
            </a:r>
            <a:r>
              <a:rPr lang="it-IT" sz="1200" dirty="0" err="1"/>
              <a:t>required</a:t>
            </a:r>
            <a:r>
              <a:rPr lang="it-IT" sz="1200" dirty="0"/>
              <a:t>, for a </a:t>
            </a:r>
            <a:r>
              <a:rPr lang="it-IT" sz="1200" dirty="0" err="1"/>
              <a:t>total</a:t>
            </a:r>
            <a:r>
              <a:rPr lang="it-IT" sz="1200" dirty="0"/>
              <a:t> of USD 13 </a:t>
            </a:r>
            <a:r>
              <a:rPr lang="it-IT" sz="1200" dirty="0" err="1"/>
              <a:t>trillion.When</a:t>
            </a:r>
            <a:r>
              <a:rPr lang="it-IT" sz="1200" dirty="0"/>
              <a:t> </a:t>
            </a:r>
            <a:r>
              <a:rPr lang="it-IT" sz="1200" dirty="0" err="1"/>
              <a:t>accounting</a:t>
            </a:r>
            <a:r>
              <a:rPr lang="it-IT" sz="1200" dirty="0"/>
              <a:t> for </a:t>
            </a:r>
            <a:r>
              <a:rPr lang="it-IT" sz="1200" dirty="0" err="1"/>
              <a:t>these</a:t>
            </a:r>
            <a:r>
              <a:rPr lang="it-IT" sz="1200" dirty="0"/>
              <a:t> </a:t>
            </a:r>
            <a:r>
              <a:rPr lang="it-IT" sz="1200" dirty="0" err="1"/>
              <a:t>additional</a:t>
            </a:r>
            <a:r>
              <a:rPr lang="it-IT" sz="1200" dirty="0"/>
              <a:t> </a:t>
            </a:r>
            <a:r>
              <a:rPr lang="it-IT" sz="1200" dirty="0" err="1"/>
              <a:t>investment</a:t>
            </a:r>
            <a:r>
              <a:rPr lang="it-IT" sz="1200" dirty="0"/>
              <a:t> </a:t>
            </a:r>
            <a:r>
              <a:rPr lang="it-IT" sz="1200" dirty="0" err="1"/>
              <a:t>needs</a:t>
            </a:r>
            <a:r>
              <a:rPr lang="it-IT" sz="1200" dirty="0"/>
              <a:t>, </a:t>
            </a:r>
            <a:r>
              <a:rPr lang="it-IT" sz="1200" dirty="0" err="1"/>
              <a:t>operation</a:t>
            </a:r>
            <a:r>
              <a:rPr lang="it-IT" sz="1200" dirty="0"/>
              <a:t> and </a:t>
            </a:r>
            <a:r>
              <a:rPr lang="it-IT" sz="1200" dirty="0" err="1"/>
              <a:t>maintenance</a:t>
            </a:r>
            <a:r>
              <a:rPr lang="it-IT" sz="1200" dirty="0"/>
              <a:t>, and </a:t>
            </a:r>
            <a:r>
              <a:rPr lang="it-IT" sz="1200" dirty="0" err="1"/>
              <a:t>fuel</a:t>
            </a:r>
            <a:r>
              <a:rPr lang="it-IT" sz="1200" dirty="0"/>
              <a:t> </a:t>
            </a:r>
            <a:r>
              <a:rPr lang="it-IT" sz="1200" dirty="0" err="1"/>
              <a:t>savings</a:t>
            </a:r>
            <a:r>
              <a:rPr lang="it-IT" sz="1200" dirty="0"/>
              <a:t>, the </a:t>
            </a:r>
            <a:r>
              <a:rPr lang="it-IT" sz="1200" dirty="0" err="1"/>
              <a:t>incremental</a:t>
            </a:r>
            <a:r>
              <a:rPr lang="it-IT" sz="1200" dirty="0"/>
              <a:t> </a:t>
            </a:r>
            <a:r>
              <a:rPr lang="it-IT" sz="1200" dirty="0" err="1"/>
              <a:t>energy</a:t>
            </a:r>
            <a:r>
              <a:rPr lang="it-IT" sz="1200" dirty="0"/>
              <a:t> </a:t>
            </a:r>
            <a:r>
              <a:rPr lang="it-IT" sz="1200" dirty="0" err="1"/>
              <a:t>system</a:t>
            </a:r>
            <a:r>
              <a:rPr lang="it-IT" sz="1200" dirty="0"/>
              <a:t> </a:t>
            </a:r>
            <a:r>
              <a:rPr lang="it-IT" sz="1200" dirty="0" err="1"/>
              <a:t>costs</a:t>
            </a:r>
            <a:r>
              <a:rPr lang="it-IT" sz="1200" dirty="0"/>
              <a:t> in the </a:t>
            </a:r>
            <a:r>
              <a:rPr lang="it-IT" sz="1200" dirty="0" err="1"/>
              <a:t>REmap</a:t>
            </a:r>
            <a:r>
              <a:rPr lang="it-IT" sz="1200" dirty="0"/>
              <a:t> Case (</a:t>
            </a:r>
            <a:r>
              <a:rPr lang="it-IT" sz="1200" dirty="0" err="1"/>
              <a:t>compared</a:t>
            </a:r>
            <a:r>
              <a:rPr lang="it-IT" sz="1200" dirty="0"/>
              <a:t> to the Reference Case) </a:t>
            </a:r>
            <a:r>
              <a:rPr lang="it-IT" sz="1200" dirty="0" err="1"/>
              <a:t>would</a:t>
            </a:r>
            <a:r>
              <a:rPr lang="it-IT" sz="1200" dirty="0"/>
              <a:t> </a:t>
            </a:r>
            <a:r>
              <a:rPr lang="it-IT" sz="1200" dirty="0" err="1"/>
              <a:t>reach</a:t>
            </a:r>
            <a:r>
              <a:rPr lang="it-IT" sz="1200" dirty="0"/>
              <a:t> USD 1 </a:t>
            </a:r>
            <a:r>
              <a:rPr lang="it-IT" sz="1200" dirty="0" err="1"/>
              <a:t>trillion</a:t>
            </a:r>
            <a:r>
              <a:rPr lang="it-IT" sz="1200" dirty="0"/>
              <a:t> in the </a:t>
            </a:r>
            <a:r>
              <a:rPr lang="it-IT" sz="1200" dirty="0" err="1"/>
              <a:t>year</a:t>
            </a:r>
            <a:r>
              <a:rPr lang="it-IT" sz="1200" dirty="0"/>
              <a:t> 2050. Cumulative </a:t>
            </a:r>
            <a:r>
              <a:rPr lang="it-IT" sz="1200" dirty="0" err="1"/>
              <a:t>additional</a:t>
            </a:r>
            <a:r>
              <a:rPr lang="it-IT" sz="1200" dirty="0"/>
              <a:t> </a:t>
            </a:r>
            <a:r>
              <a:rPr lang="it-IT" sz="1200" dirty="0" err="1"/>
              <a:t>system</a:t>
            </a:r>
            <a:r>
              <a:rPr lang="it-IT" sz="1200" dirty="0"/>
              <a:t> </a:t>
            </a:r>
            <a:r>
              <a:rPr lang="it-IT" sz="1200" dirty="0" err="1"/>
              <a:t>costs</a:t>
            </a:r>
            <a:r>
              <a:rPr lang="it-IT" sz="1200" dirty="0"/>
              <a:t> over the </a:t>
            </a:r>
            <a:r>
              <a:rPr lang="it-IT" sz="1200" dirty="0" err="1"/>
              <a:t>period</a:t>
            </a:r>
            <a:r>
              <a:rPr lang="it-IT" sz="1200" dirty="0"/>
              <a:t> to 2050 </a:t>
            </a:r>
            <a:r>
              <a:rPr lang="it-IT" sz="1200" dirty="0" err="1"/>
              <a:t>add</a:t>
            </a:r>
            <a:r>
              <a:rPr lang="it-IT" sz="1200" dirty="0"/>
              <a:t> up to USD 21 </a:t>
            </a:r>
            <a:r>
              <a:rPr lang="it-IT" sz="1200" dirty="0" err="1"/>
              <a:t>trillion</a:t>
            </a:r>
            <a:r>
              <a:rPr lang="it-IT" sz="1200" dirty="0"/>
              <a:t>. </a:t>
            </a:r>
            <a:r>
              <a:rPr lang="it-IT" sz="1200" dirty="0" err="1"/>
              <a:t>These</a:t>
            </a:r>
            <a:r>
              <a:rPr lang="it-IT" sz="1200" dirty="0"/>
              <a:t> </a:t>
            </a:r>
            <a:r>
              <a:rPr lang="it-IT" sz="1200" dirty="0" err="1"/>
              <a:t>additional</a:t>
            </a:r>
            <a:r>
              <a:rPr lang="it-IT" sz="1200" dirty="0"/>
              <a:t> </a:t>
            </a:r>
            <a:r>
              <a:rPr lang="it-IT" sz="1200" dirty="0" err="1"/>
              <a:t>costs</a:t>
            </a:r>
            <a:r>
              <a:rPr lang="it-IT" sz="1200" dirty="0"/>
              <a:t>, </a:t>
            </a:r>
            <a:r>
              <a:rPr lang="it-IT" sz="1200" dirty="0" err="1"/>
              <a:t>however</a:t>
            </a:r>
            <a:r>
              <a:rPr lang="it-IT" sz="1200" dirty="0"/>
              <a:t>, are small </a:t>
            </a:r>
            <a:r>
              <a:rPr lang="it-IT" sz="1200" dirty="0" err="1"/>
              <a:t>compared</a:t>
            </a:r>
            <a:r>
              <a:rPr lang="it-IT" sz="1200" dirty="0"/>
              <a:t> to the benefits. The </a:t>
            </a:r>
            <a:r>
              <a:rPr lang="it-IT" sz="1200" dirty="0" err="1"/>
              <a:t>huge</a:t>
            </a:r>
            <a:r>
              <a:rPr lang="it-IT" sz="1200" dirty="0"/>
              <a:t> </a:t>
            </a:r>
            <a:r>
              <a:rPr lang="it-IT" sz="1200" dirty="0" err="1"/>
              <a:t>reduction</a:t>
            </a:r>
            <a:r>
              <a:rPr lang="it-IT" sz="1200" dirty="0"/>
              <a:t> in the use of </a:t>
            </a:r>
            <a:r>
              <a:rPr lang="it-IT" sz="1200" dirty="0" err="1"/>
              <a:t>fossil</a:t>
            </a:r>
            <a:r>
              <a:rPr lang="it-IT" sz="1200" dirty="0"/>
              <a:t> </a:t>
            </a:r>
            <a:r>
              <a:rPr lang="it-IT" sz="1200" dirty="0" err="1"/>
              <a:t>fuels</a:t>
            </a:r>
            <a:r>
              <a:rPr lang="it-IT" sz="1200" dirty="0"/>
              <a:t> </a:t>
            </a:r>
            <a:r>
              <a:rPr lang="it-IT" sz="1200" dirty="0" err="1"/>
              <a:t>would</a:t>
            </a:r>
            <a:r>
              <a:rPr lang="it-IT" sz="1200" dirty="0"/>
              <a:t> </a:t>
            </a:r>
            <a:r>
              <a:rPr lang="it-IT" sz="1200" dirty="0" err="1"/>
              <a:t>cut</a:t>
            </a:r>
            <a:r>
              <a:rPr lang="it-IT" sz="1200" dirty="0"/>
              <a:t> air </a:t>
            </a:r>
            <a:r>
              <a:rPr lang="it-IT" sz="1200" dirty="0" err="1"/>
              <a:t>pollution</a:t>
            </a:r>
            <a:r>
              <a:rPr lang="it-IT" sz="1200" dirty="0"/>
              <a:t>, </a:t>
            </a:r>
            <a:r>
              <a:rPr lang="it-IT" sz="1200" dirty="0" err="1"/>
              <a:t>improve</a:t>
            </a:r>
            <a:r>
              <a:rPr lang="it-IT" sz="1200" dirty="0"/>
              <a:t> </a:t>
            </a:r>
            <a:r>
              <a:rPr lang="it-IT" sz="1200" dirty="0" err="1"/>
              <a:t>health</a:t>
            </a:r>
            <a:r>
              <a:rPr lang="it-IT" sz="1200" dirty="0"/>
              <a:t> (and reduce </a:t>
            </a:r>
            <a:r>
              <a:rPr lang="it-IT" sz="1200" dirty="0" err="1"/>
              <a:t>healthcare</a:t>
            </a:r>
            <a:r>
              <a:rPr lang="it-IT" sz="1200" dirty="0"/>
              <a:t> </a:t>
            </a:r>
            <a:r>
              <a:rPr lang="it-IT" sz="1200" dirty="0" err="1"/>
              <a:t>costs</a:t>
            </a:r>
            <a:r>
              <a:rPr lang="it-IT" sz="1200" dirty="0"/>
              <a:t>) and reduce </a:t>
            </a:r>
            <a:r>
              <a:rPr lang="it-IT" sz="1200" dirty="0" err="1"/>
              <a:t>damage</a:t>
            </a:r>
            <a:r>
              <a:rPr lang="it-IT" sz="1200" dirty="0"/>
              <a:t> from the </a:t>
            </a:r>
            <a:r>
              <a:rPr lang="it-IT" sz="1200" dirty="0" err="1"/>
              <a:t>impacts</a:t>
            </a:r>
            <a:r>
              <a:rPr lang="it-IT" sz="1200" dirty="0"/>
              <a:t> of </a:t>
            </a:r>
            <a:r>
              <a:rPr lang="it-IT" sz="1200" dirty="0" err="1"/>
              <a:t>climate</a:t>
            </a:r>
            <a:r>
              <a:rPr lang="it-IT" sz="1200" dirty="0"/>
              <a:t> </a:t>
            </a:r>
            <a:r>
              <a:rPr lang="it-IT" sz="1200" dirty="0" err="1"/>
              <a:t>change</a:t>
            </a:r>
            <a:r>
              <a:rPr lang="it-IT" sz="1200" dirty="0"/>
              <a:t>. The </a:t>
            </a:r>
            <a:r>
              <a:rPr lang="it-IT" sz="1200" dirty="0" err="1"/>
              <a:t>resulting</a:t>
            </a:r>
            <a:r>
              <a:rPr lang="it-IT" sz="1200" dirty="0"/>
              <a:t> </a:t>
            </a:r>
            <a:r>
              <a:rPr lang="it-IT" sz="1200" dirty="0" err="1"/>
              <a:t>savings</a:t>
            </a:r>
            <a:r>
              <a:rPr lang="it-IT" sz="1200" dirty="0"/>
              <a:t> </a:t>
            </a:r>
            <a:r>
              <a:rPr lang="it-IT" sz="1200" dirty="0" err="1"/>
              <a:t>would</a:t>
            </a:r>
            <a:r>
              <a:rPr lang="it-IT" sz="1200" dirty="0"/>
              <a:t> </a:t>
            </a:r>
            <a:r>
              <a:rPr lang="it-IT" sz="1200" dirty="0" err="1"/>
              <a:t>add</a:t>
            </a:r>
            <a:r>
              <a:rPr lang="it-IT" sz="1200" dirty="0"/>
              <a:t> up to an </a:t>
            </a:r>
            <a:r>
              <a:rPr lang="it-IT" sz="1200" dirty="0" err="1"/>
              <a:t>average</a:t>
            </a:r>
            <a:r>
              <a:rPr lang="it-IT" sz="1200" dirty="0"/>
              <a:t> of USD 5.3 </a:t>
            </a:r>
            <a:r>
              <a:rPr lang="it-IT" sz="1200" dirty="0" err="1"/>
              <a:t>trillion</a:t>
            </a:r>
            <a:r>
              <a:rPr lang="it-IT" sz="1200" dirty="0"/>
              <a:t> </a:t>
            </a:r>
            <a:r>
              <a:rPr lang="it-IT" sz="1200" dirty="0" err="1"/>
              <a:t>annually</a:t>
            </a:r>
            <a:r>
              <a:rPr lang="it-IT" sz="1200" dirty="0"/>
              <a:t> by 2050, more </a:t>
            </a:r>
            <a:r>
              <a:rPr lang="it-IT" sz="1200" dirty="0" err="1"/>
              <a:t>than</a:t>
            </a:r>
            <a:r>
              <a:rPr lang="it-IT" sz="1200" dirty="0"/>
              <a:t> </a:t>
            </a:r>
            <a:r>
              <a:rPr lang="it-IT" sz="1200" dirty="0" err="1"/>
              <a:t>five</a:t>
            </a:r>
            <a:r>
              <a:rPr lang="it-IT" sz="1200" dirty="0"/>
              <a:t> </a:t>
            </a:r>
            <a:r>
              <a:rPr lang="it-IT" sz="1200" dirty="0" err="1"/>
              <a:t>times</a:t>
            </a:r>
            <a:r>
              <a:rPr lang="it-IT" sz="1200" dirty="0"/>
              <a:t> </a:t>
            </a:r>
            <a:r>
              <a:rPr lang="it-IT" sz="1200" dirty="0" err="1"/>
              <a:t>larger</a:t>
            </a:r>
            <a:r>
              <a:rPr lang="it-IT" sz="1200" dirty="0"/>
              <a:t> </a:t>
            </a:r>
            <a:r>
              <a:rPr lang="it-IT" sz="1200" dirty="0" err="1"/>
              <a:t>than</a:t>
            </a:r>
            <a:r>
              <a:rPr lang="it-IT" sz="1200" dirty="0"/>
              <a:t> the </a:t>
            </a:r>
            <a:r>
              <a:rPr lang="it-IT" sz="1200" dirty="0" err="1"/>
              <a:t>additional</a:t>
            </a:r>
            <a:r>
              <a:rPr lang="it-IT" sz="1200" dirty="0"/>
              <a:t> </a:t>
            </a:r>
            <a:r>
              <a:rPr lang="it-IT" sz="1200" dirty="0" err="1"/>
              <a:t>system</a:t>
            </a:r>
            <a:r>
              <a:rPr lang="it-IT" sz="1200" dirty="0"/>
              <a:t> </a:t>
            </a:r>
            <a:r>
              <a:rPr lang="it-IT" sz="1200" dirty="0" err="1"/>
              <a:t>costs</a:t>
            </a:r>
            <a:r>
              <a:rPr lang="it-IT" sz="1200" dirty="0"/>
              <a:t> of </a:t>
            </a:r>
            <a:r>
              <a:rPr lang="it-IT" sz="1200" dirty="0" err="1"/>
              <a:t>decarbonisation</a:t>
            </a:r>
            <a:r>
              <a:rPr lang="it-IT" sz="1200" dirty="0"/>
              <a:t> </a:t>
            </a:r>
            <a:r>
              <a:rPr lang="it-IT" sz="1200" dirty="0" err="1"/>
              <a:t>that</a:t>
            </a:r>
            <a:r>
              <a:rPr lang="it-IT" sz="1200" dirty="0"/>
              <a:t> </a:t>
            </a:r>
            <a:r>
              <a:rPr lang="it-IT" sz="1200" dirty="0" err="1"/>
              <a:t>year</a:t>
            </a:r>
            <a:r>
              <a:rPr lang="it-IT" sz="1200" dirty="0"/>
              <a:t>. </a:t>
            </a:r>
            <a:r>
              <a:rPr lang="it-IT" sz="1200" dirty="0" err="1"/>
              <a:t>Furthermore</a:t>
            </a:r>
            <a:r>
              <a:rPr lang="it-IT" sz="1200" dirty="0"/>
              <a:t>, the </a:t>
            </a:r>
            <a:r>
              <a:rPr lang="it-IT" sz="1200" dirty="0" err="1"/>
              <a:t>energy</a:t>
            </a:r>
            <a:r>
              <a:rPr lang="it-IT" sz="1200" dirty="0"/>
              <a:t> </a:t>
            </a:r>
            <a:r>
              <a:rPr lang="it-IT" sz="1200" dirty="0" err="1"/>
              <a:t>sector</a:t>
            </a:r>
            <a:r>
              <a:rPr lang="it-IT" sz="1200" dirty="0"/>
              <a:t> </a:t>
            </a:r>
            <a:r>
              <a:rPr lang="it-IT" sz="1200" dirty="0" err="1"/>
              <a:t>has</a:t>
            </a:r>
            <a:r>
              <a:rPr lang="it-IT" sz="1200" dirty="0"/>
              <a:t> for </a:t>
            </a:r>
            <a:r>
              <a:rPr lang="it-IT" sz="1200" dirty="0" err="1"/>
              <a:t>virtually</a:t>
            </a:r>
            <a:r>
              <a:rPr lang="it-IT" sz="1200" dirty="0"/>
              <a:t> </a:t>
            </a:r>
            <a:r>
              <a:rPr lang="it-IT" sz="1200" dirty="0" err="1"/>
              <a:t>all</a:t>
            </a:r>
            <a:r>
              <a:rPr lang="it-IT" sz="1200" dirty="0"/>
              <a:t> of the </a:t>
            </a:r>
            <a:r>
              <a:rPr lang="it-IT" sz="1200" dirty="0" err="1"/>
              <a:t>modern</a:t>
            </a:r>
            <a:r>
              <a:rPr lang="it-IT" sz="1200" dirty="0"/>
              <a:t> era of </a:t>
            </a:r>
            <a:r>
              <a:rPr lang="it-IT" sz="1200" dirty="0" err="1"/>
              <a:t>energy</a:t>
            </a:r>
            <a:r>
              <a:rPr lang="it-IT" sz="1200" dirty="0"/>
              <a:t> use </a:t>
            </a:r>
            <a:r>
              <a:rPr lang="it-IT" sz="1200" dirty="0" err="1"/>
              <a:t>operated</a:t>
            </a:r>
            <a:r>
              <a:rPr lang="it-IT" sz="1200" dirty="0"/>
              <a:t> under, and </a:t>
            </a:r>
            <a:r>
              <a:rPr lang="it-IT" sz="1200" dirty="0" err="1"/>
              <a:t>often</a:t>
            </a:r>
            <a:r>
              <a:rPr lang="it-IT" sz="1200" dirty="0"/>
              <a:t> </a:t>
            </a:r>
            <a:r>
              <a:rPr lang="it-IT" sz="1200" dirty="0" err="1"/>
              <a:t>actively</a:t>
            </a:r>
            <a:r>
              <a:rPr lang="it-IT" sz="1200" dirty="0"/>
              <a:t> </a:t>
            </a:r>
            <a:r>
              <a:rPr lang="it-IT" sz="1200" dirty="0" err="1"/>
              <a:t>sought</a:t>
            </a:r>
            <a:r>
              <a:rPr lang="it-IT" sz="1200" dirty="0"/>
              <a:t>, a </a:t>
            </a:r>
            <a:r>
              <a:rPr lang="it-IT" sz="1200" dirty="0" err="1"/>
              <a:t>range</a:t>
            </a:r>
            <a:r>
              <a:rPr lang="it-IT" sz="1200" dirty="0"/>
              <a:t> of </a:t>
            </a:r>
            <a:r>
              <a:rPr lang="it-IT" sz="1200" dirty="0" err="1"/>
              <a:t>fossil</a:t>
            </a:r>
            <a:r>
              <a:rPr lang="it-IT" sz="1200" dirty="0"/>
              <a:t> </a:t>
            </a:r>
            <a:r>
              <a:rPr lang="it-IT" sz="1200" dirty="0" err="1"/>
              <a:t>fuel</a:t>
            </a:r>
            <a:r>
              <a:rPr lang="it-IT" sz="1200" dirty="0"/>
              <a:t> </a:t>
            </a:r>
            <a:r>
              <a:rPr lang="it-IT" sz="1200" dirty="0" err="1"/>
              <a:t>subsidies</a:t>
            </a:r>
            <a:r>
              <a:rPr lang="it-IT" sz="1200" dirty="0"/>
              <a:t> </a:t>
            </a:r>
            <a:r>
              <a:rPr lang="it-IT" sz="1200" dirty="0" err="1"/>
              <a:t>that</a:t>
            </a:r>
            <a:r>
              <a:rPr lang="it-IT" sz="1200" dirty="0"/>
              <a:t> </a:t>
            </a:r>
            <a:r>
              <a:rPr lang="it-IT" sz="1200" dirty="0" err="1"/>
              <a:t>have</a:t>
            </a:r>
            <a:r>
              <a:rPr lang="it-IT" sz="1200" dirty="0"/>
              <a:t> </a:t>
            </a:r>
            <a:r>
              <a:rPr lang="it-IT" sz="1200" dirty="0" err="1"/>
              <a:t>distorted</a:t>
            </a:r>
            <a:r>
              <a:rPr lang="it-IT" sz="1200" dirty="0"/>
              <a:t> market </a:t>
            </a:r>
            <a:r>
              <a:rPr lang="it-IT" sz="1200" dirty="0" err="1"/>
              <a:t>functioning</a:t>
            </a:r>
            <a:r>
              <a:rPr lang="it-IT" sz="1200" dirty="0"/>
              <a:t>. In 2015 </a:t>
            </a:r>
            <a:r>
              <a:rPr lang="it-IT" sz="1200" dirty="0" err="1"/>
              <a:t>total</a:t>
            </a:r>
            <a:r>
              <a:rPr lang="it-IT" sz="1200" dirty="0"/>
              <a:t> </a:t>
            </a:r>
            <a:r>
              <a:rPr lang="it-IT" sz="1200" dirty="0" err="1"/>
              <a:t>subsidies</a:t>
            </a:r>
            <a:r>
              <a:rPr lang="it-IT" sz="1200" dirty="0"/>
              <a:t> to the </a:t>
            </a:r>
            <a:r>
              <a:rPr lang="it-IT" sz="1200" dirty="0" err="1"/>
              <a:t>energy</a:t>
            </a:r>
            <a:r>
              <a:rPr lang="it-IT" sz="1200" dirty="0"/>
              <a:t> </a:t>
            </a:r>
            <a:r>
              <a:rPr lang="it-IT" sz="1200" dirty="0" err="1"/>
              <a:t>sector</a:t>
            </a:r>
            <a:r>
              <a:rPr lang="it-IT" sz="1200" dirty="0"/>
              <a:t> </a:t>
            </a:r>
            <a:r>
              <a:rPr lang="it-IT" sz="1200" dirty="0" err="1"/>
              <a:t>were</a:t>
            </a:r>
            <a:r>
              <a:rPr lang="it-IT" sz="1200" dirty="0"/>
              <a:t> </a:t>
            </a:r>
            <a:r>
              <a:rPr lang="it-IT" sz="1200" dirty="0" err="1"/>
              <a:t>at</a:t>
            </a:r>
            <a:r>
              <a:rPr lang="it-IT" sz="1200" dirty="0"/>
              <a:t> </a:t>
            </a:r>
            <a:r>
              <a:rPr lang="it-IT" sz="1200" dirty="0" err="1"/>
              <a:t>least</a:t>
            </a:r>
            <a:r>
              <a:rPr lang="it-IT" sz="1200" dirty="0"/>
              <a:t> USD 605 </a:t>
            </a:r>
            <a:r>
              <a:rPr lang="it-IT" sz="1200" dirty="0" err="1"/>
              <a:t>billion</a:t>
            </a:r>
            <a:r>
              <a:rPr lang="it-IT" sz="1200" dirty="0"/>
              <a:t>, with </a:t>
            </a:r>
            <a:r>
              <a:rPr lang="it-IT" sz="1200" dirty="0" err="1"/>
              <a:t>fossil</a:t>
            </a:r>
            <a:r>
              <a:rPr lang="it-IT" sz="1200" dirty="0"/>
              <a:t> </a:t>
            </a:r>
            <a:r>
              <a:rPr lang="it-IT" sz="1200" dirty="0" err="1"/>
              <a:t>fuel</a:t>
            </a:r>
            <a:r>
              <a:rPr lang="it-IT" sz="1200" dirty="0"/>
              <a:t> </a:t>
            </a:r>
            <a:r>
              <a:rPr lang="it-IT" sz="1200" dirty="0" err="1"/>
              <a:t>subsidies</a:t>
            </a:r>
            <a:r>
              <a:rPr lang="it-IT" sz="1200" dirty="0"/>
              <a:t> </a:t>
            </a:r>
            <a:r>
              <a:rPr lang="it-IT" sz="1200" dirty="0" err="1"/>
              <a:t>accounting</a:t>
            </a:r>
            <a:r>
              <a:rPr lang="it-IT" sz="1200" dirty="0"/>
              <a:t> for </a:t>
            </a:r>
            <a:r>
              <a:rPr lang="it-IT" sz="1200" dirty="0" err="1"/>
              <a:t>around</a:t>
            </a:r>
            <a:r>
              <a:rPr lang="it-IT" sz="1200" dirty="0"/>
              <a:t> </a:t>
            </a:r>
            <a:r>
              <a:rPr lang="it-IT" sz="1200" dirty="0" err="1"/>
              <a:t>three-quarters</a:t>
            </a:r>
            <a:r>
              <a:rPr lang="it-IT" sz="1200" dirty="0"/>
              <a:t> (USD 450 </a:t>
            </a:r>
            <a:r>
              <a:rPr lang="it-IT" sz="1200" dirty="0" err="1"/>
              <a:t>billion</a:t>
            </a:r>
            <a:r>
              <a:rPr lang="it-IT" sz="1200" dirty="0"/>
              <a:t>) of </a:t>
            </a:r>
            <a:r>
              <a:rPr lang="it-IT" sz="1200" dirty="0" err="1"/>
              <a:t>this</a:t>
            </a:r>
            <a:r>
              <a:rPr lang="it-IT" sz="1200" dirty="0"/>
              <a:t>, </a:t>
            </a:r>
            <a:r>
              <a:rPr lang="it-IT" sz="1200" dirty="0" err="1"/>
              <a:t>while</a:t>
            </a:r>
            <a:r>
              <a:rPr lang="it-IT" sz="1200" dirty="0"/>
              <a:t> </a:t>
            </a:r>
            <a:r>
              <a:rPr lang="it-IT" sz="1200" dirty="0" err="1"/>
              <a:t>renewable</a:t>
            </a:r>
            <a:r>
              <a:rPr lang="it-IT" sz="1200" dirty="0"/>
              <a:t> </a:t>
            </a:r>
            <a:r>
              <a:rPr lang="it-IT" sz="1200" dirty="0" err="1"/>
              <a:t>power</a:t>
            </a:r>
            <a:r>
              <a:rPr lang="it-IT" sz="1200" dirty="0"/>
              <a:t> generation </a:t>
            </a:r>
            <a:r>
              <a:rPr lang="it-IT" sz="1200" dirty="0" err="1"/>
              <a:t>subsidies</a:t>
            </a:r>
            <a:r>
              <a:rPr lang="it-IT" sz="1200" dirty="0"/>
              <a:t> </a:t>
            </a:r>
            <a:r>
              <a:rPr lang="it-IT" sz="1200" dirty="0" err="1"/>
              <a:t>were</a:t>
            </a:r>
            <a:r>
              <a:rPr lang="it-IT" sz="1200" dirty="0"/>
              <a:t> </a:t>
            </a:r>
            <a:r>
              <a:rPr lang="it-IT" sz="1200" dirty="0" err="1"/>
              <a:t>around</a:t>
            </a:r>
            <a:r>
              <a:rPr lang="it-IT" sz="1200" dirty="0"/>
              <a:t> USD 110 </a:t>
            </a:r>
            <a:r>
              <a:rPr lang="it-IT" sz="1200" dirty="0" err="1"/>
              <a:t>billion</a:t>
            </a:r>
            <a:r>
              <a:rPr lang="it-IT" sz="1200" dirty="0"/>
              <a:t> and </a:t>
            </a:r>
            <a:r>
              <a:rPr lang="it-IT" sz="1200" dirty="0" err="1"/>
              <a:t>subsidies</a:t>
            </a:r>
            <a:r>
              <a:rPr lang="it-IT" sz="1200" dirty="0"/>
              <a:t> to </a:t>
            </a:r>
            <a:r>
              <a:rPr lang="it-IT" sz="1200" dirty="0" err="1"/>
              <a:t>liquid</a:t>
            </a:r>
            <a:r>
              <a:rPr lang="it-IT" sz="1200" dirty="0"/>
              <a:t> </a:t>
            </a:r>
            <a:r>
              <a:rPr lang="it-IT" sz="1200" dirty="0" err="1"/>
              <a:t>biofuels</a:t>
            </a:r>
            <a:r>
              <a:rPr lang="it-IT" sz="1200" dirty="0"/>
              <a:t> </a:t>
            </a:r>
            <a:r>
              <a:rPr lang="it-IT" sz="1200" dirty="0" err="1"/>
              <a:t>were</a:t>
            </a:r>
            <a:r>
              <a:rPr lang="it-IT" sz="1200" dirty="0"/>
              <a:t> USD 25 billion.7 </a:t>
            </a:r>
            <a:r>
              <a:rPr lang="it-IT" sz="1200" dirty="0" err="1"/>
              <a:t>Therefore</a:t>
            </a:r>
            <a:r>
              <a:rPr lang="it-IT" sz="1200" dirty="0"/>
              <a:t>, in </a:t>
            </a:r>
            <a:r>
              <a:rPr lang="it-IT" sz="1200" dirty="0" err="1"/>
              <a:t>recent</a:t>
            </a:r>
            <a:r>
              <a:rPr lang="it-IT" sz="1200" dirty="0"/>
              <a:t> </a:t>
            </a:r>
            <a:r>
              <a:rPr lang="it-IT" sz="1200" dirty="0" err="1"/>
              <a:t>years</a:t>
            </a:r>
            <a:r>
              <a:rPr lang="it-IT" sz="1200" dirty="0"/>
              <a:t>, </a:t>
            </a:r>
            <a:r>
              <a:rPr lang="it-IT" sz="1200" dirty="0" err="1"/>
              <a:t>fossil</a:t>
            </a:r>
            <a:r>
              <a:rPr lang="it-IT" sz="1200" dirty="0"/>
              <a:t> </a:t>
            </a:r>
            <a:r>
              <a:rPr lang="it-IT" sz="1200" dirty="0" err="1"/>
              <a:t>fuel</a:t>
            </a:r>
            <a:r>
              <a:rPr lang="it-IT" sz="1200" dirty="0"/>
              <a:t> </a:t>
            </a:r>
            <a:r>
              <a:rPr lang="it-IT" sz="1200" dirty="0" err="1"/>
              <a:t>subsidies</a:t>
            </a:r>
            <a:r>
              <a:rPr lang="it-IT" sz="1200" dirty="0"/>
              <a:t> </a:t>
            </a:r>
            <a:r>
              <a:rPr lang="it-IT" sz="1200" dirty="0" err="1"/>
              <a:t>have</a:t>
            </a:r>
            <a:r>
              <a:rPr lang="it-IT" sz="1200" dirty="0"/>
              <a:t> </a:t>
            </a:r>
            <a:r>
              <a:rPr lang="it-IT" sz="1200" dirty="0" err="1"/>
              <a:t>outweighed</a:t>
            </a:r>
            <a:r>
              <a:rPr lang="it-IT" sz="1200" dirty="0"/>
              <a:t> </a:t>
            </a:r>
            <a:r>
              <a:rPr lang="it-IT" sz="1200" dirty="0" err="1"/>
              <a:t>renewable</a:t>
            </a:r>
            <a:r>
              <a:rPr lang="it-IT" sz="1200" dirty="0"/>
              <a:t> </a:t>
            </a:r>
            <a:r>
              <a:rPr lang="it-IT" sz="1200" dirty="0" err="1"/>
              <a:t>subsidies</a:t>
            </a:r>
            <a:r>
              <a:rPr lang="it-IT" sz="1200" dirty="0"/>
              <a:t> by a </a:t>
            </a:r>
            <a:r>
              <a:rPr lang="it-IT" sz="1200" dirty="0" err="1"/>
              <a:t>factor</a:t>
            </a:r>
            <a:r>
              <a:rPr lang="it-IT" sz="1200" dirty="0"/>
              <a:t> of </a:t>
            </a:r>
            <a:r>
              <a:rPr lang="it-IT" sz="1200" dirty="0" err="1"/>
              <a:t>around</a:t>
            </a:r>
            <a:r>
              <a:rPr lang="it-IT" sz="1200" dirty="0"/>
              <a:t> </a:t>
            </a:r>
            <a:r>
              <a:rPr lang="it-IT" sz="1200" dirty="0" err="1"/>
              <a:t>four</a:t>
            </a:r>
            <a:r>
              <a:rPr lang="it-IT" sz="1200" dirty="0"/>
              <a:t>. Under </a:t>
            </a:r>
            <a:r>
              <a:rPr lang="it-IT" sz="1200" dirty="0" err="1"/>
              <a:t>current</a:t>
            </a:r>
            <a:r>
              <a:rPr lang="it-IT" sz="1200" dirty="0"/>
              <a:t> and </a:t>
            </a:r>
            <a:r>
              <a:rPr lang="it-IT" sz="1200" dirty="0" err="1"/>
              <a:t>planned</a:t>
            </a:r>
            <a:r>
              <a:rPr lang="it-IT" sz="1200" dirty="0"/>
              <a:t> policies of the Reference Case, and </a:t>
            </a:r>
            <a:r>
              <a:rPr lang="it-IT" sz="1200" dirty="0" err="1"/>
              <a:t>assuming</a:t>
            </a:r>
            <a:r>
              <a:rPr lang="it-IT" sz="1200" dirty="0"/>
              <a:t> </a:t>
            </a:r>
            <a:r>
              <a:rPr lang="it-IT" sz="1200" dirty="0" err="1"/>
              <a:t>similar</a:t>
            </a:r>
            <a:r>
              <a:rPr lang="it-IT" sz="1200" dirty="0"/>
              <a:t> </a:t>
            </a:r>
            <a:r>
              <a:rPr lang="it-IT" sz="1200" dirty="0" err="1"/>
              <a:t>subsidy</a:t>
            </a:r>
            <a:r>
              <a:rPr lang="it-IT" sz="1200" dirty="0"/>
              <a:t> policies, </a:t>
            </a:r>
            <a:r>
              <a:rPr lang="it-IT" sz="1200" dirty="0" err="1"/>
              <a:t>overall</a:t>
            </a:r>
            <a:r>
              <a:rPr lang="it-IT" sz="1200" dirty="0"/>
              <a:t> </a:t>
            </a:r>
            <a:r>
              <a:rPr lang="it-IT" sz="1200" dirty="0" err="1"/>
              <a:t>energy</a:t>
            </a:r>
            <a:r>
              <a:rPr lang="it-IT" sz="1200" dirty="0"/>
              <a:t> </a:t>
            </a:r>
            <a:r>
              <a:rPr lang="it-IT" sz="1200" dirty="0" err="1"/>
              <a:t>sector</a:t>
            </a:r>
            <a:r>
              <a:rPr lang="it-IT" sz="1200" dirty="0"/>
              <a:t> </a:t>
            </a:r>
            <a:r>
              <a:rPr lang="it-IT" sz="1200" dirty="0" err="1"/>
              <a:t>subsidies</a:t>
            </a:r>
            <a:r>
              <a:rPr lang="it-IT" sz="1200" dirty="0"/>
              <a:t> </a:t>
            </a:r>
            <a:r>
              <a:rPr lang="it-IT" sz="1200" dirty="0" err="1"/>
              <a:t>would</a:t>
            </a:r>
            <a:r>
              <a:rPr lang="it-IT" sz="1200" dirty="0"/>
              <a:t> </a:t>
            </a:r>
            <a:r>
              <a:rPr lang="it-IT" sz="1200" dirty="0" err="1"/>
              <a:t>increase</a:t>
            </a:r>
            <a:r>
              <a:rPr lang="it-IT" sz="1200" dirty="0"/>
              <a:t> to </a:t>
            </a:r>
            <a:r>
              <a:rPr lang="it-IT" sz="1200" dirty="0" err="1"/>
              <a:t>around</a:t>
            </a:r>
            <a:r>
              <a:rPr lang="it-IT" sz="1200" dirty="0"/>
              <a:t> USD 865 </a:t>
            </a:r>
            <a:r>
              <a:rPr lang="it-IT" sz="1200" dirty="0" err="1"/>
              <a:t>billion</a:t>
            </a:r>
            <a:r>
              <a:rPr lang="it-IT" sz="1200" dirty="0"/>
              <a:t> </a:t>
            </a:r>
            <a:r>
              <a:rPr lang="it-IT" sz="1200" dirty="0" err="1"/>
              <a:t>annually</a:t>
            </a:r>
            <a:r>
              <a:rPr lang="it-IT" sz="1200" dirty="0"/>
              <a:t> by 2050.In the </a:t>
            </a:r>
            <a:r>
              <a:rPr lang="it-IT" sz="1200" dirty="0" err="1"/>
              <a:t>REmap</a:t>
            </a:r>
            <a:r>
              <a:rPr lang="it-IT" sz="1200" dirty="0"/>
              <a:t> Case, </a:t>
            </a:r>
            <a:r>
              <a:rPr lang="it-IT" sz="1200" dirty="0" err="1"/>
              <a:t>annual</a:t>
            </a:r>
            <a:r>
              <a:rPr lang="it-IT" sz="1200" dirty="0"/>
              <a:t> </a:t>
            </a:r>
            <a:r>
              <a:rPr lang="it-IT" sz="1200" dirty="0" err="1"/>
              <a:t>energy</a:t>
            </a:r>
            <a:r>
              <a:rPr lang="it-IT" sz="1200" dirty="0"/>
              <a:t> </a:t>
            </a:r>
            <a:r>
              <a:rPr lang="it-IT" sz="1200" dirty="0" err="1"/>
              <a:t>sector</a:t>
            </a:r>
            <a:r>
              <a:rPr lang="it-IT" sz="1200" dirty="0"/>
              <a:t> </a:t>
            </a:r>
            <a:r>
              <a:rPr lang="it-IT" sz="1200" dirty="0" err="1"/>
              <a:t>subsidies</a:t>
            </a:r>
            <a:r>
              <a:rPr lang="it-IT" sz="1200" dirty="0"/>
              <a:t> </a:t>
            </a:r>
            <a:r>
              <a:rPr lang="it-IT" sz="1200" dirty="0" err="1"/>
              <a:t>will</a:t>
            </a:r>
            <a:r>
              <a:rPr lang="it-IT" sz="1200" dirty="0"/>
              <a:t> </a:t>
            </a:r>
            <a:r>
              <a:rPr lang="it-IT" sz="1200" dirty="0" err="1"/>
              <a:t>fall</a:t>
            </a:r>
            <a:r>
              <a:rPr lang="it-IT" sz="1200" dirty="0"/>
              <a:t> from </a:t>
            </a:r>
            <a:r>
              <a:rPr lang="it-IT" sz="1200" dirty="0" err="1"/>
              <a:t>at</a:t>
            </a:r>
            <a:r>
              <a:rPr lang="it-IT" sz="1200" dirty="0"/>
              <a:t> </a:t>
            </a:r>
            <a:r>
              <a:rPr lang="it-IT" sz="1200" dirty="0" err="1"/>
              <a:t>least</a:t>
            </a:r>
            <a:r>
              <a:rPr lang="it-IT" sz="1200" dirty="0"/>
              <a:t> USD 605 </a:t>
            </a:r>
            <a:r>
              <a:rPr lang="it-IT" sz="1200" dirty="0" err="1"/>
              <a:t>billion</a:t>
            </a:r>
            <a:r>
              <a:rPr lang="it-IT" sz="1200" dirty="0"/>
              <a:t> per </a:t>
            </a:r>
            <a:r>
              <a:rPr lang="it-IT" sz="1200" dirty="0" err="1"/>
              <a:t>year</a:t>
            </a:r>
            <a:r>
              <a:rPr lang="it-IT" sz="1200" dirty="0"/>
              <a:t> in 2015 to </a:t>
            </a:r>
            <a:r>
              <a:rPr lang="it-IT" sz="1200" dirty="0" err="1"/>
              <a:t>around</a:t>
            </a:r>
            <a:r>
              <a:rPr lang="it-IT" sz="1200" dirty="0"/>
              <a:t> USD 470 </a:t>
            </a:r>
            <a:r>
              <a:rPr lang="it-IT" sz="1200" dirty="0" err="1"/>
              <a:t>billion</a:t>
            </a:r>
            <a:r>
              <a:rPr lang="it-IT" sz="1200" dirty="0"/>
              <a:t> per </a:t>
            </a:r>
            <a:r>
              <a:rPr lang="it-IT" sz="1200" dirty="0" err="1"/>
              <a:t>year</a:t>
            </a:r>
            <a:r>
              <a:rPr lang="it-IT" sz="1200" dirty="0"/>
              <a:t> in 2050, a </a:t>
            </a:r>
            <a:r>
              <a:rPr lang="it-IT" sz="1200" dirty="0" err="1"/>
              <a:t>reduction</a:t>
            </a:r>
            <a:r>
              <a:rPr lang="it-IT" sz="1200" dirty="0"/>
              <a:t> of </a:t>
            </a:r>
            <a:r>
              <a:rPr lang="it-IT" sz="1200" dirty="0" err="1"/>
              <a:t>around</a:t>
            </a:r>
            <a:r>
              <a:rPr lang="it-IT" sz="1200" dirty="0"/>
              <a:t> USD 135 </a:t>
            </a:r>
            <a:r>
              <a:rPr lang="it-IT" sz="1200" dirty="0" err="1"/>
              <a:t>billion</a:t>
            </a:r>
            <a:r>
              <a:rPr lang="it-IT" sz="1200" dirty="0"/>
              <a:t> </a:t>
            </a:r>
            <a:r>
              <a:rPr lang="it-IT" sz="1200" dirty="0" err="1"/>
              <a:t>compared</a:t>
            </a:r>
            <a:r>
              <a:rPr lang="it-IT" sz="1200" dirty="0"/>
              <a:t> to 2050 (</a:t>
            </a:r>
            <a:r>
              <a:rPr lang="it-IT" sz="1200" dirty="0" err="1"/>
              <a:t>this</a:t>
            </a:r>
            <a:r>
              <a:rPr lang="it-IT" sz="1200" dirty="0"/>
              <a:t> </a:t>
            </a:r>
            <a:r>
              <a:rPr lang="it-IT" sz="1200" dirty="0" err="1"/>
              <a:t>is</a:t>
            </a:r>
            <a:r>
              <a:rPr lang="it-IT" sz="1200" dirty="0"/>
              <a:t> USD 396 </a:t>
            </a:r>
            <a:r>
              <a:rPr lang="it-IT" sz="1200" dirty="0" err="1"/>
              <a:t>billion</a:t>
            </a:r>
            <a:r>
              <a:rPr lang="it-IT" sz="1200" dirty="0"/>
              <a:t> per </a:t>
            </a:r>
            <a:r>
              <a:rPr lang="it-IT" sz="1200" dirty="0" err="1"/>
              <a:t>year</a:t>
            </a:r>
            <a:r>
              <a:rPr lang="it-IT" sz="1200" dirty="0"/>
              <a:t> </a:t>
            </a:r>
            <a:r>
              <a:rPr lang="it-IT" sz="1200" dirty="0" err="1"/>
              <a:t>lower</a:t>
            </a:r>
            <a:r>
              <a:rPr lang="it-IT" sz="1200" dirty="0"/>
              <a:t> </a:t>
            </a:r>
            <a:r>
              <a:rPr lang="it-IT" sz="1200" dirty="0" err="1"/>
              <a:t>than</a:t>
            </a:r>
            <a:r>
              <a:rPr lang="it-IT" sz="1200" dirty="0"/>
              <a:t> in the Reference Case). In the </a:t>
            </a:r>
            <a:r>
              <a:rPr lang="it-IT" sz="1200" dirty="0" err="1"/>
              <a:t>REmap</a:t>
            </a:r>
            <a:r>
              <a:rPr lang="it-IT" sz="1200" dirty="0"/>
              <a:t> Case, </a:t>
            </a:r>
            <a:r>
              <a:rPr lang="it-IT" sz="1200" dirty="0" err="1"/>
              <a:t>inefficient</a:t>
            </a:r>
            <a:r>
              <a:rPr lang="it-IT" sz="1200" dirty="0"/>
              <a:t> </a:t>
            </a:r>
            <a:r>
              <a:rPr lang="it-IT" sz="1200" dirty="0" err="1"/>
              <a:t>fossil</a:t>
            </a:r>
            <a:r>
              <a:rPr lang="it-IT" sz="1200" dirty="0"/>
              <a:t> </a:t>
            </a:r>
            <a:r>
              <a:rPr lang="it-IT" sz="1200" dirty="0" err="1"/>
              <a:t>fuel</a:t>
            </a:r>
            <a:r>
              <a:rPr lang="it-IT" sz="1200" dirty="0"/>
              <a:t> </a:t>
            </a:r>
            <a:r>
              <a:rPr lang="it-IT" sz="1200" dirty="0" err="1"/>
              <a:t>subsidies</a:t>
            </a:r>
            <a:r>
              <a:rPr lang="it-IT" sz="1200" dirty="0"/>
              <a:t> are </a:t>
            </a:r>
            <a:r>
              <a:rPr lang="it-IT" sz="1200" dirty="0" err="1"/>
              <a:t>largely</a:t>
            </a:r>
            <a:r>
              <a:rPr lang="it-IT" sz="1200" dirty="0"/>
              <a:t> </a:t>
            </a:r>
            <a:r>
              <a:rPr lang="it-IT" sz="1200" dirty="0" err="1"/>
              <a:t>eliminated</a:t>
            </a:r>
            <a:r>
              <a:rPr lang="it-IT" sz="1200" dirty="0"/>
              <a:t> by 2050, </a:t>
            </a:r>
            <a:r>
              <a:rPr lang="it-IT" sz="1200" dirty="0" err="1"/>
              <a:t>but</a:t>
            </a:r>
            <a:r>
              <a:rPr lang="it-IT" sz="1200" dirty="0"/>
              <a:t> </a:t>
            </a:r>
            <a:r>
              <a:rPr lang="it-IT" sz="1200" dirty="0" err="1"/>
              <a:t>subsidies</a:t>
            </a:r>
            <a:r>
              <a:rPr lang="it-IT" sz="1200" dirty="0"/>
              <a:t> </a:t>
            </a:r>
            <a:r>
              <a:rPr lang="it-IT" sz="1200" dirty="0" err="1"/>
              <a:t>remain</a:t>
            </a:r>
            <a:r>
              <a:rPr lang="it-IT" sz="1200" dirty="0"/>
              <a:t> for carbon </a:t>
            </a:r>
            <a:r>
              <a:rPr lang="it-IT" sz="1200" dirty="0" err="1"/>
              <a:t>capture</a:t>
            </a:r>
            <a:r>
              <a:rPr lang="it-IT" sz="1200" dirty="0"/>
              <a:t> and </a:t>
            </a:r>
            <a:r>
              <a:rPr lang="it-IT" sz="1200" dirty="0" err="1"/>
              <a:t>storage</a:t>
            </a:r>
            <a:r>
              <a:rPr lang="it-IT" sz="1200" dirty="0"/>
              <a:t> in </a:t>
            </a:r>
            <a:r>
              <a:rPr lang="it-IT" sz="1200" dirty="0" err="1"/>
              <a:t>industry</a:t>
            </a:r>
            <a:r>
              <a:rPr lang="it-IT" sz="1200" dirty="0"/>
              <a:t> </a:t>
            </a:r>
            <a:r>
              <a:rPr lang="it-IT" sz="1200" dirty="0" err="1"/>
              <a:t>given</a:t>
            </a:r>
            <a:r>
              <a:rPr lang="it-IT" sz="1200" dirty="0"/>
              <a:t> the </a:t>
            </a:r>
            <a:r>
              <a:rPr lang="it-IT" sz="1200" dirty="0" err="1"/>
              <a:t>difficulty</a:t>
            </a:r>
            <a:r>
              <a:rPr lang="it-IT" sz="1200" dirty="0"/>
              <a:t> of </a:t>
            </a:r>
            <a:r>
              <a:rPr lang="it-IT" sz="1200" dirty="0" err="1"/>
              <a:t>reducing</a:t>
            </a:r>
            <a:r>
              <a:rPr lang="it-IT" sz="1200" dirty="0"/>
              <a:t> </a:t>
            </a:r>
            <a:r>
              <a:rPr lang="it-IT" sz="1200" dirty="0" err="1"/>
              <a:t>process</a:t>
            </a:r>
            <a:r>
              <a:rPr lang="it-IT" sz="1200" dirty="0"/>
              <a:t> </a:t>
            </a:r>
            <a:r>
              <a:rPr lang="it-IT" sz="1200" dirty="0" err="1"/>
              <a:t>emissions</a:t>
            </a:r>
            <a:r>
              <a:rPr lang="it-IT" sz="1200" dirty="0"/>
              <a:t>. </a:t>
            </a:r>
          </a:p>
          <a:p>
            <a:endParaRPr lang="it-IT" sz="1200" dirty="0"/>
          </a:p>
        </p:txBody>
      </p:sp>
    </p:spTree>
    <p:extLst>
      <p:ext uri="{BB962C8B-B14F-4D97-AF65-F5344CB8AC3E}">
        <p14:creationId xmlns:p14="http://schemas.microsoft.com/office/powerpoint/2010/main" val="1717790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2194474" y="109147"/>
            <a:ext cx="4327285" cy="875813"/>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it-IT" sz="5400" b="1" i="1" dirty="0" smtClean="0">
                <a:solidFill>
                  <a:srgbClr val="0000FF"/>
                </a:solidFill>
                <a:ea typeface="ＭＳ Ｐゴシック" charset="-128"/>
                <a:cs typeface="ＭＳ Ｐゴシック" charset="-128"/>
              </a:rPr>
              <a:t>Bond</a:t>
            </a:r>
            <a:endParaRPr lang="it-IT" sz="5400" b="1" i="1" dirty="0">
              <a:solidFill>
                <a:srgbClr val="0000FF"/>
              </a:solidFill>
              <a:ea typeface="ＭＳ Ｐゴシック" charset="-128"/>
              <a:cs typeface="ＭＳ Ｐゴシック" charset="-128"/>
            </a:endParaRPr>
          </a:p>
        </p:txBody>
      </p:sp>
      <p:sp>
        <p:nvSpPr>
          <p:cNvPr id="3" name="Ovale 2"/>
          <p:cNvSpPr/>
          <p:nvPr/>
        </p:nvSpPr>
        <p:spPr>
          <a:xfrm>
            <a:off x="1068024" y="984960"/>
            <a:ext cx="1504950" cy="693738"/>
          </a:xfrm>
          <a:prstGeom prst="ellipse">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schemeClr val="tx1"/>
                </a:solidFill>
                <a:ea typeface="ＭＳ Ｐゴシック" charset="-128"/>
                <a:cs typeface="ＭＳ Ｐゴシック" charset="-128"/>
              </a:rPr>
              <a:t>Mini</a:t>
            </a:r>
            <a:r>
              <a:rPr lang="it-IT" sz="1600" dirty="0" smtClean="0">
                <a:solidFill>
                  <a:schemeClr val="tx1"/>
                </a:solidFill>
                <a:ea typeface="ＭＳ Ｐゴシック" charset="-128"/>
                <a:cs typeface="ＭＳ Ｐゴシック" charset="-128"/>
              </a:rPr>
              <a:t>-Bond</a:t>
            </a:r>
            <a:endParaRPr lang="it-IT" sz="1600" dirty="0">
              <a:solidFill>
                <a:schemeClr val="tx1"/>
              </a:solidFill>
              <a:ea typeface="ＭＳ Ｐゴシック" charset="-128"/>
              <a:cs typeface="ＭＳ Ｐゴシック" charset="-128"/>
            </a:endParaRPr>
          </a:p>
        </p:txBody>
      </p:sp>
      <p:sp>
        <p:nvSpPr>
          <p:cNvPr id="5" name="Ovale 4"/>
          <p:cNvSpPr/>
          <p:nvPr/>
        </p:nvSpPr>
        <p:spPr>
          <a:xfrm>
            <a:off x="6326463" y="712730"/>
            <a:ext cx="1504950" cy="693738"/>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srgbClr val="800000"/>
                </a:solidFill>
                <a:ea typeface="ＭＳ Ｐゴシック" charset="-128"/>
                <a:cs typeface="ＭＳ Ｐゴシック" charset="-128"/>
              </a:rPr>
              <a:t>Project</a:t>
            </a:r>
          </a:p>
          <a:p>
            <a:pPr algn="ctr">
              <a:defRPr/>
            </a:pPr>
            <a:r>
              <a:rPr lang="it-IT" sz="1600" dirty="0" smtClean="0">
                <a:solidFill>
                  <a:schemeClr val="tx1"/>
                </a:solidFill>
                <a:ea typeface="ＭＳ Ｐゴシック" charset="-128"/>
                <a:cs typeface="ＭＳ Ｐゴシック" charset="-128"/>
              </a:rPr>
              <a:t>Bond</a:t>
            </a:r>
            <a:endParaRPr lang="it-IT" sz="1600" dirty="0">
              <a:solidFill>
                <a:schemeClr val="tx1"/>
              </a:solidFill>
              <a:ea typeface="ＭＳ Ｐゴシック" charset="-128"/>
              <a:cs typeface="ＭＳ Ｐゴシック" charset="-128"/>
            </a:endParaRPr>
          </a:p>
        </p:txBody>
      </p:sp>
      <p:sp>
        <p:nvSpPr>
          <p:cNvPr id="6" name="Ovale 5"/>
          <p:cNvSpPr/>
          <p:nvPr/>
        </p:nvSpPr>
        <p:spPr>
          <a:xfrm>
            <a:off x="3696892" y="1137360"/>
            <a:ext cx="1504950" cy="693738"/>
          </a:xfrm>
          <a:prstGeom prst="ellipse">
            <a:avLst/>
          </a:prstGeom>
          <a:solidFill>
            <a:srgbClr val="D7E4B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srgbClr val="008000"/>
                </a:solidFill>
                <a:ea typeface="ＭＳ Ｐゴシック" charset="-128"/>
                <a:cs typeface="ＭＳ Ｐゴシック" charset="-128"/>
              </a:rPr>
              <a:t>Green</a:t>
            </a:r>
          </a:p>
          <a:p>
            <a:pPr algn="ctr">
              <a:defRPr/>
            </a:pPr>
            <a:r>
              <a:rPr lang="it-IT" sz="1600" dirty="0" smtClean="0">
                <a:solidFill>
                  <a:schemeClr val="tx1"/>
                </a:solidFill>
                <a:ea typeface="ＭＳ Ｐゴシック" charset="-128"/>
                <a:cs typeface="ＭＳ Ｐゴシック" charset="-128"/>
              </a:rPr>
              <a:t>Bond</a:t>
            </a:r>
            <a:endParaRPr lang="it-IT" sz="1600" dirty="0">
              <a:solidFill>
                <a:schemeClr val="tx1"/>
              </a:solidFill>
              <a:ea typeface="ＭＳ Ｐゴシック" charset="-128"/>
              <a:cs typeface="ＭＳ Ｐゴシック" charset="-128"/>
            </a:endParaRPr>
          </a:p>
        </p:txBody>
      </p:sp>
      <p:sp>
        <p:nvSpPr>
          <p:cNvPr id="7" name="CasellaDiTesto 3"/>
          <p:cNvSpPr txBox="1">
            <a:spLocks noChangeArrowheads="1"/>
          </p:cNvSpPr>
          <p:nvPr/>
        </p:nvSpPr>
        <p:spPr bwMode="auto">
          <a:xfrm>
            <a:off x="704082" y="1831098"/>
            <a:ext cx="1602708" cy="120032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1200" dirty="0" smtClean="0">
                <a:latin typeface="Times New Roman" charset="0"/>
                <a:cs typeface="Times New Roman" charset="0"/>
              </a:rPr>
              <a:t>è </a:t>
            </a:r>
            <a:r>
              <a:rPr lang="it-IT" sz="1200" dirty="0">
                <a:latin typeface="Times New Roman" charset="0"/>
                <a:cs typeface="Times New Roman" charset="0"/>
              </a:rPr>
              <a:t>un vero e proprio </a:t>
            </a:r>
            <a:r>
              <a:rPr lang="it-IT" sz="1200" b="1" dirty="0">
                <a:solidFill>
                  <a:srgbClr val="FF0000"/>
                </a:solidFill>
                <a:latin typeface="Times New Roman" charset="0"/>
                <a:cs typeface="Times New Roman" charset="0"/>
              </a:rPr>
              <a:t>prestito obbligazionario </a:t>
            </a:r>
            <a:endParaRPr lang="it-IT" sz="1200" b="1" dirty="0" smtClean="0">
              <a:solidFill>
                <a:srgbClr val="FF0000"/>
              </a:solidFill>
              <a:latin typeface="Times New Roman" charset="0"/>
              <a:cs typeface="Times New Roman" charset="0"/>
            </a:endParaRPr>
          </a:p>
          <a:p>
            <a:pPr algn="ctr" eaLnBrk="1" hangingPunct="1"/>
            <a:r>
              <a:rPr lang="it-IT" sz="1200" dirty="0" smtClean="0">
                <a:latin typeface="Times New Roman" charset="0"/>
                <a:cs typeface="Times New Roman" charset="0"/>
              </a:rPr>
              <a:t>che </a:t>
            </a:r>
            <a:r>
              <a:rPr lang="it-IT" sz="1200" dirty="0">
                <a:latin typeface="Times New Roman" charset="0"/>
                <a:cs typeface="Times New Roman" charset="0"/>
              </a:rPr>
              <a:t>può essere emesso da una azienda non quotata.</a:t>
            </a:r>
          </a:p>
        </p:txBody>
      </p:sp>
      <p:sp>
        <p:nvSpPr>
          <p:cNvPr id="8" name="Freccia circolare a destra 7"/>
          <p:cNvSpPr/>
          <p:nvPr/>
        </p:nvSpPr>
        <p:spPr>
          <a:xfrm rot="1643382">
            <a:off x="337702" y="945068"/>
            <a:ext cx="561467" cy="1133839"/>
          </a:xfrm>
          <a:prstGeom prst="curvedRightArrow">
            <a:avLst/>
          </a:prstGeom>
          <a:solidFill>
            <a:srgbClr val="C0504D">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pic>
        <p:nvPicPr>
          <p:cNvPr id="2" name="Immagine 1" descr="GreenBond-ES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08" y="3862080"/>
            <a:ext cx="5858873" cy="2650320"/>
          </a:xfrm>
          <a:prstGeom prst="rect">
            <a:avLst/>
          </a:prstGeom>
        </p:spPr>
      </p:pic>
      <p:sp>
        <p:nvSpPr>
          <p:cNvPr id="9" name="Freccia circolare a destra 8"/>
          <p:cNvSpPr/>
          <p:nvPr/>
        </p:nvSpPr>
        <p:spPr>
          <a:xfrm rot="1643382">
            <a:off x="2460996" y="1011222"/>
            <a:ext cx="561467" cy="3167236"/>
          </a:xfrm>
          <a:prstGeom prst="curvedRightArrow">
            <a:avLst/>
          </a:prstGeom>
          <a:solidFill>
            <a:srgbClr val="C0504D">
              <a:alpha val="3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Rettangolo 9"/>
          <p:cNvSpPr/>
          <p:nvPr/>
        </p:nvSpPr>
        <p:spPr>
          <a:xfrm>
            <a:off x="5667616" y="1390458"/>
            <a:ext cx="3459104" cy="5509202"/>
          </a:xfrm>
          <a:prstGeom prst="rect">
            <a:avLst/>
          </a:prstGeom>
        </p:spPr>
        <p:txBody>
          <a:bodyPr wrap="square">
            <a:spAutoFit/>
          </a:bodyPr>
          <a:lstStyle/>
          <a:p>
            <a:r>
              <a:rPr lang="it-IT" sz="1100" dirty="0"/>
              <a:t>I </a:t>
            </a:r>
            <a:r>
              <a:rPr lang="it-IT" sz="1100" b="1" dirty="0" err="1">
                <a:solidFill>
                  <a:srgbClr val="800000"/>
                </a:solidFill>
              </a:rPr>
              <a:t>project</a:t>
            </a:r>
            <a:r>
              <a:rPr lang="it-IT" sz="1100" b="1" dirty="0">
                <a:solidFill>
                  <a:srgbClr val="800000"/>
                </a:solidFill>
              </a:rPr>
              <a:t> bond </a:t>
            </a:r>
            <a:r>
              <a:rPr lang="it-IT" sz="1100" dirty="0"/>
              <a:t>sono obbligazioni di scopo emesse da società che realizzano un progetto infrastrutturale o un servizio di pubblica utilità, per finanziarne la realizzazione e sono destinati ad investitori istituzionali. Il rimborso dei </a:t>
            </a:r>
            <a:r>
              <a:rPr lang="it-IT" sz="1100" dirty="0" err="1">
                <a:solidFill>
                  <a:srgbClr val="800000"/>
                </a:solidFill>
              </a:rPr>
              <a:t>project</a:t>
            </a:r>
            <a:r>
              <a:rPr lang="it-IT" sz="1100" dirty="0">
                <a:solidFill>
                  <a:srgbClr val="800000"/>
                </a:solidFill>
              </a:rPr>
              <a:t> bond </a:t>
            </a:r>
            <a:r>
              <a:rPr lang="it-IT" sz="1100" dirty="0"/>
              <a:t>dipende unicamente dai flussi finanziari che il progetto è in grado di assicurare1. Con il decreto legge n. 83 del 22 giugno 2012 è stata anche consentita l’emissione di </a:t>
            </a:r>
            <a:r>
              <a:rPr lang="it-IT" sz="1100" dirty="0" err="1">
                <a:solidFill>
                  <a:srgbClr val="800000"/>
                </a:solidFill>
              </a:rPr>
              <a:t>project</a:t>
            </a:r>
            <a:r>
              <a:rPr lang="it-IT" sz="1100" dirty="0">
                <a:solidFill>
                  <a:srgbClr val="800000"/>
                </a:solidFill>
              </a:rPr>
              <a:t> bond </a:t>
            </a:r>
            <a:r>
              <a:rPr lang="it-IT" sz="1100" dirty="0"/>
              <a:t>anche ai fini del rifinanziamento del debito precedentemente contratto per la realizzazione di un’infrastruttura o delle opere connesse al servizio di pubblica utilità di cui la predetta società sia </a:t>
            </a:r>
            <a:r>
              <a:rPr lang="it-IT" sz="1100" dirty="0" smtClean="0"/>
              <a:t>titolare.</a:t>
            </a:r>
          </a:p>
          <a:p>
            <a:r>
              <a:rPr lang="it-IT" sz="1100" dirty="0"/>
              <a:t>I </a:t>
            </a:r>
            <a:r>
              <a:rPr lang="it-IT" sz="1100" dirty="0" err="1"/>
              <a:t>project</a:t>
            </a:r>
            <a:r>
              <a:rPr lang="it-IT" sz="1100" dirty="0"/>
              <a:t> bond permettono di finanziare la realizzazione del progetto fin dalla fase di costruzione dell’opera, la più rischiosa per gli investitori stante l’assenza di flussi di cassa. Per evitare che il rischio della fase di costruzione possa costituire un ostacolo all’emissione di tali strumenti, il decreto 7 agosto 2012 (Modalità per la prestazione delle garanzie sulle obbligazioni e sui titoli di debito, di cui all’Articolo 157 del decreto legislativo 12 aprile 2006, n. 163, concernente emissione di obbligazioni e di titoli di debito da parte delle società di progetto – </a:t>
            </a:r>
            <a:r>
              <a:rPr lang="it-IT" sz="1100" dirty="0" err="1"/>
              <a:t>project</a:t>
            </a:r>
            <a:r>
              <a:rPr lang="it-IT" sz="1100" dirty="0"/>
              <a:t> bond)2, emanato in attuazione dell’Articolo 157, comma 3, decreto legislativo 12 aprile 2006, n. 163, ha previsto la prestazione di una garanzia (</a:t>
            </a:r>
            <a:r>
              <a:rPr lang="it-IT" sz="1100" dirty="0" err="1"/>
              <a:t>wrap</a:t>
            </a:r>
            <a:r>
              <a:rPr lang="it-IT" sz="1100" dirty="0"/>
              <a:t>) da parte del sistema finanziario, delle fondazioni (ivi incluse quelle a partecipazione pubblica) e dei fondi privati, di tal che il rischio di costruzione non sarà assunto interamente da parte dei sottoscrittori delle obbligazioni e dei titoli di debito e sia assicurata maggiore trasparenza alle operazioni e tutela ai sottoscrittori delle obbligazioni e dei titoli in considerazione della specificità degli stessi3 </a:t>
            </a:r>
          </a:p>
        </p:txBody>
      </p:sp>
    </p:spTree>
    <p:extLst>
      <p:ext uri="{BB962C8B-B14F-4D97-AF65-F5344CB8AC3E}">
        <p14:creationId xmlns:p14="http://schemas.microsoft.com/office/powerpoint/2010/main" val="343882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0" y="190500"/>
            <a:ext cx="9144000" cy="6461615"/>
          </a:xfrm>
          <a:prstGeom prst="rect">
            <a:avLst/>
          </a:prstGeom>
        </p:spPr>
      </p:pic>
    </p:spTree>
    <p:extLst>
      <p:ext uri="{BB962C8B-B14F-4D97-AF65-F5344CB8AC3E}">
        <p14:creationId xmlns:p14="http://schemas.microsoft.com/office/powerpoint/2010/main" val="2170348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asellaDiTesto 3"/>
          <p:cNvSpPr txBox="1">
            <a:spLocks noChangeArrowheads="1"/>
          </p:cNvSpPr>
          <p:nvPr/>
        </p:nvSpPr>
        <p:spPr bwMode="auto">
          <a:xfrm>
            <a:off x="73379" y="1622081"/>
            <a:ext cx="3330648" cy="163121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000" dirty="0">
                <a:latin typeface="Times New Roman" charset="0"/>
                <a:cs typeface="Times New Roman" charset="0"/>
              </a:rPr>
              <a:t>Un </a:t>
            </a:r>
            <a:r>
              <a:rPr lang="it-IT" sz="2000" b="1" dirty="0" err="1">
                <a:solidFill>
                  <a:srgbClr val="FF0000"/>
                </a:solidFill>
                <a:latin typeface="Times New Roman" charset="0"/>
                <a:cs typeface="Times New Roman" charset="0"/>
              </a:rPr>
              <a:t>MiniBond</a:t>
            </a:r>
            <a:r>
              <a:rPr lang="it-IT" sz="2000" dirty="0">
                <a:solidFill>
                  <a:srgbClr val="FF0000"/>
                </a:solidFill>
                <a:latin typeface="Times New Roman" charset="0"/>
                <a:cs typeface="Times New Roman" charset="0"/>
              </a:rPr>
              <a:t> </a:t>
            </a:r>
            <a:r>
              <a:rPr lang="it-IT" sz="2000" dirty="0">
                <a:latin typeface="Times New Roman" charset="0"/>
                <a:cs typeface="Times New Roman" charset="0"/>
              </a:rPr>
              <a:t>è un vero e proprio </a:t>
            </a:r>
            <a:r>
              <a:rPr lang="it-IT" sz="2000" b="1" dirty="0">
                <a:solidFill>
                  <a:srgbClr val="FF0000"/>
                </a:solidFill>
                <a:latin typeface="Times New Roman" charset="0"/>
                <a:cs typeface="Times New Roman" charset="0"/>
              </a:rPr>
              <a:t>prestito obbligazionario </a:t>
            </a:r>
            <a:endParaRPr lang="it-IT" sz="2000" b="1" dirty="0" smtClean="0">
              <a:solidFill>
                <a:srgbClr val="FF0000"/>
              </a:solidFill>
              <a:latin typeface="Times New Roman" charset="0"/>
              <a:cs typeface="Times New Roman" charset="0"/>
            </a:endParaRPr>
          </a:p>
          <a:p>
            <a:pPr algn="ctr" eaLnBrk="1" hangingPunct="1"/>
            <a:r>
              <a:rPr lang="it-IT" sz="2000" b="1" dirty="0" smtClean="0">
                <a:solidFill>
                  <a:srgbClr val="FF0000"/>
                </a:solidFill>
                <a:latin typeface="Times New Roman" charset="0"/>
                <a:cs typeface="Times New Roman" charset="0"/>
              </a:rPr>
              <a:t>che </a:t>
            </a:r>
            <a:r>
              <a:rPr lang="it-IT" sz="2000" b="1" dirty="0">
                <a:solidFill>
                  <a:srgbClr val="FF0000"/>
                </a:solidFill>
                <a:latin typeface="Times New Roman" charset="0"/>
                <a:cs typeface="Times New Roman" charset="0"/>
              </a:rPr>
              <a:t>può essere emesso da una azienda non quotata</a:t>
            </a:r>
            <a:r>
              <a:rPr lang="it-IT" sz="2000" dirty="0">
                <a:latin typeface="Times New Roman" charset="0"/>
                <a:cs typeface="Times New Roman" charset="0"/>
              </a:rPr>
              <a:t>.</a:t>
            </a:r>
            <a:endParaRPr lang="it-IT" sz="1800" dirty="0">
              <a:latin typeface="Times New Roman" charset="0"/>
              <a:cs typeface="Times New Roman" charset="0"/>
            </a:endParaRPr>
          </a:p>
        </p:txBody>
      </p:sp>
      <p:sp>
        <p:nvSpPr>
          <p:cNvPr id="110596" name="CasellaDiTesto 6"/>
          <p:cNvSpPr txBox="1">
            <a:spLocks noChangeArrowheads="1"/>
          </p:cNvSpPr>
          <p:nvPr/>
        </p:nvSpPr>
        <p:spPr bwMode="auto">
          <a:xfrm>
            <a:off x="73378" y="0"/>
            <a:ext cx="897701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it-IT" sz="1800" b="1" u="sng" dirty="0" smtClean="0">
                <a:latin typeface="Times New Roman" charset="0"/>
                <a:cs typeface="Times New Roman" charset="0"/>
              </a:rPr>
              <a:t>			Canale </a:t>
            </a:r>
            <a:r>
              <a:rPr lang="it-IT" sz="1800" b="1" u="sng" dirty="0">
                <a:latin typeface="Times New Roman" charset="0"/>
                <a:cs typeface="Times New Roman" charset="0"/>
              </a:rPr>
              <a:t>di finanziamento complementare e alternativo al credito bancario</a:t>
            </a:r>
          </a:p>
          <a:p>
            <a:pPr marL="2692400" indent="-2692400" algn="just" eaLnBrk="1" hangingPunct="1"/>
            <a:r>
              <a:rPr lang="it-IT" sz="1600" dirty="0">
                <a:latin typeface="Times New Roman" charset="0"/>
                <a:cs typeface="Times New Roman" charset="0"/>
              </a:rPr>
              <a:t>A</a:t>
            </a:r>
            <a:r>
              <a:rPr lang="it-IT" sz="1600" dirty="0" smtClean="0">
                <a:latin typeface="Times New Roman" charset="0"/>
                <a:cs typeface="Times New Roman" charset="0"/>
              </a:rPr>
              <a:t>rt</a:t>
            </a:r>
            <a:r>
              <a:rPr lang="it-IT" sz="1600" dirty="0">
                <a:latin typeface="Times New Roman" charset="0"/>
                <a:cs typeface="Times New Roman" charset="0"/>
              </a:rPr>
              <a:t>. 32 Decreto Legge n.83/2012 (c.d. </a:t>
            </a:r>
            <a:r>
              <a:rPr lang="it-IT" sz="1600" b="1" i="1" dirty="0">
                <a:latin typeface="Times New Roman" charset="0"/>
                <a:cs typeface="Times New Roman" charset="0"/>
              </a:rPr>
              <a:t>Decreto Sviluppo</a:t>
            </a:r>
            <a:r>
              <a:rPr lang="it-IT" sz="1600" i="1" dirty="0">
                <a:latin typeface="Times New Roman" charset="0"/>
                <a:cs typeface="Times New Roman" charset="0"/>
              </a:rPr>
              <a:t>) </a:t>
            </a:r>
            <a:r>
              <a:rPr lang="it-IT" sz="1400" dirty="0">
                <a:latin typeface="Times New Roman" charset="0"/>
                <a:cs typeface="Times New Roman" charset="0"/>
              </a:rPr>
              <a:t>è possibile, anche per le società non quotate, accedere ai seguenti strumenti finanziari</a:t>
            </a:r>
            <a:r>
              <a:rPr lang="it-IT" sz="1400" dirty="0" smtClean="0">
                <a:latin typeface="Times New Roman" charset="0"/>
                <a:cs typeface="Times New Roman" charset="0"/>
              </a:rPr>
              <a:t>:</a:t>
            </a:r>
            <a:endParaRPr lang="it-IT" sz="1400" dirty="0">
              <a:latin typeface="Times New Roman" charset="0"/>
              <a:cs typeface="Times New Roman" charset="0"/>
            </a:endParaRPr>
          </a:p>
          <a:p>
            <a:pPr marL="4754563" indent="-625475" eaLnBrk="1" hangingPunct="1">
              <a:buFont typeface="Wingdings" charset="0"/>
              <a:buChar char="ü"/>
            </a:pPr>
            <a:r>
              <a:rPr lang="it-IT" sz="1600" dirty="0" smtClean="0">
                <a:latin typeface="Times New Roman" charset="0"/>
                <a:cs typeface="Times New Roman" charset="0"/>
              </a:rPr>
              <a:t>Obbligazioni</a:t>
            </a:r>
            <a:endParaRPr lang="it-IT" sz="1600" dirty="0">
              <a:latin typeface="Times New Roman" charset="0"/>
              <a:cs typeface="Times New Roman" charset="0"/>
            </a:endParaRPr>
          </a:p>
          <a:p>
            <a:pPr marL="4754563" indent="-625475" eaLnBrk="1" hangingPunct="1">
              <a:buFont typeface="Wingdings" charset="0"/>
              <a:buChar char="ü"/>
            </a:pPr>
            <a:r>
              <a:rPr lang="it-IT" sz="1600" dirty="0">
                <a:latin typeface="Times New Roman" charset="0"/>
                <a:cs typeface="Times New Roman" charset="0"/>
              </a:rPr>
              <a:t>Cambiali </a:t>
            </a:r>
            <a:r>
              <a:rPr lang="it-IT" sz="1600" dirty="0" smtClean="0">
                <a:latin typeface="Times New Roman" charset="0"/>
                <a:cs typeface="Times New Roman" charset="0"/>
              </a:rPr>
              <a:t>finanziarie</a:t>
            </a:r>
            <a:endParaRPr lang="it-IT" sz="1600" dirty="0">
              <a:latin typeface="Times New Roman" charset="0"/>
              <a:cs typeface="Times New Roman" charset="0"/>
            </a:endParaRPr>
          </a:p>
          <a:p>
            <a:pPr marL="4754563" indent="-625475" eaLnBrk="1" hangingPunct="1">
              <a:buFont typeface="Wingdings" charset="0"/>
              <a:buChar char="ü"/>
            </a:pPr>
            <a:r>
              <a:rPr lang="it-IT" sz="1600" dirty="0">
                <a:latin typeface="Times New Roman" charset="0"/>
                <a:cs typeface="Times New Roman" charset="0"/>
              </a:rPr>
              <a:t>Obbligazioni partecipative </a:t>
            </a:r>
            <a:r>
              <a:rPr lang="it-IT" sz="1600" dirty="0" smtClean="0">
                <a:latin typeface="Times New Roman" charset="0"/>
                <a:cs typeface="Times New Roman" charset="0"/>
              </a:rPr>
              <a:t>subordinate</a:t>
            </a:r>
            <a:endParaRPr lang="it-IT" sz="1600" dirty="0">
              <a:latin typeface="Times New Roman" charset="0"/>
              <a:cs typeface="Times New Roman" charset="0"/>
            </a:endParaRPr>
          </a:p>
        </p:txBody>
      </p:sp>
      <p:sp>
        <p:nvSpPr>
          <p:cNvPr id="6" name="Freccia in giù 5"/>
          <p:cNvSpPr/>
          <p:nvPr/>
        </p:nvSpPr>
        <p:spPr>
          <a:xfrm>
            <a:off x="965163" y="579736"/>
            <a:ext cx="356374" cy="1020702"/>
          </a:xfrm>
          <a:prstGeom prst="downArrow">
            <a:avLst/>
          </a:prstGeom>
          <a:solidFill>
            <a:srgbClr val="C0504D">
              <a:alpha val="5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rgbClr val="FFFFFF"/>
              </a:solidFill>
              <a:ea typeface="ＭＳ Ｐゴシック" charset="-128"/>
              <a:cs typeface="ＭＳ Ｐゴシック" charset="-128"/>
            </a:endParaRPr>
          </a:p>
        </p:txBody>
      </p:sp>
      <p:sp>
        <p:nvSpPr>
          <p:cNvPr id="7" name="Rettangolo 6"/>
          <p:cNvSpPr/>
          <p:nvPr/>
        </p:nvSpPr>
        <p:spPr>
          <a:xfrm>
            <a:off x="3412670" y="1635996"/>
            <a:ext cx="5690061" cy="4708980"/>
          </a:xfrm>
          <a:prstGeom prst="rect">
            <a:avLst/>
          </a:prstGeom>
        </p:spPr>
        <p:txBody>
          <a:bodyPr wrap="square">
            <a:spAutoFit/>
          </a:bodyPr>
          <a:lstStyle/>
          <a:p>
            <a:pPr algn="just"/>
            <a:r>
              <a:rPr lang="it-IT" sz="1200" dirty="0"/>
              <a:t>Uno dei principali </a:t>
            </a:r>
            <a:r>
              <a:rPr lang="it-IT" sz="1200" b="1" u="sng" dirty="0">
                <a:solidFill>
                  <a:srgbClr val="FF0000"/>
                </a:solidFill>
              </a:rPr>
              <a:t>vantaggi</a:t>
            </a:r>
            <a:r>
              <a:rPr lang="it-IT" sz="1200" dirty="0">
                <a:solidFill>
                  <a:srgbClr val="FF0000"/>
                </a:solidFill>
              </a:rPr>
              <a:t> </a:t>
            </a:r>
            <a:r>
              <a:rPr lang="it-IT" sz="1200" dirty="0"/>
              <a:t>offerti dai </a:t>
            </a:r>
            <a:r>
              <a:rPr lang="it-IT" sz="1200" i="1" dirty="0">
                <a:solidFill>
                  <a:srgbClr val="FF0000"/>
                </a:solidFill>
              </a:rPr>
              <a:t>mini-bond </a:t>
            </a:r>
            <a:r>
              <a:rPr lang="it-IT" sz="1200" dirty="0"/>
              <a:t>è rappresentato dall’opportunità di sostenere periodicamente, durante la vita del prestito, l’esborso dei soli interessi sul finanziamento ottenuto, evitando all’impresa ingenti uscite di cassa nel periodo in cui gli investimenti realizzati non hanno ancora generato adeguata liquidità. </a:t>
            </a:r>
            <a:r>
              <a:rPr lang="it-IT" sz="1200" dirty="0" smtClean="0"/>
              <a:t>Si tratta di forme riconducibili al “</a:t>
            </a:r>
            <a:r>
              <a:rPr lang="it-IT" sz="1200" b="1" dirty="0" smtClean="0">
                <a:solidFill>
                  <a:srgbClr val="FF0000"/>
                </a:solidFill>
              </a:rPr>
              <a:t>Modello </a:t>
            </a:r>
            <a:r>
              <a:rPr lang="it-IT" sz="1200" b="1" dirty="0" err="1" smtClean="0">
                <a:solidFill>
                  <a:srgbClr val="FF0000"/>
                </a:solidFill>
              </a:rPr>
              <a:t>Bullet</a:t>
            </a:r>
            <a:r>
              <a:rPr lang="it-IT" sz="1200" dirty="0" smtClean="0"/>
              <a:t>” (restituzione dell’ammontare del capitale alla fine del Periodo di riferimento, sovente anche quote significative di interessi passivi </a:t>
            </a:r>
            <a:r>
              <a:rPr lang="is-IS" sz="1200" dirty="0" smtClean="0"/>
              <a:t>….</a:t>
            </a:r>
            <a:r>
              <a:rPr lang="it-IT" sz="1200" dirty="0" smtClean="0"/>
              <a:t>). </a:t>
            </a:r>
          </a:p>
          <a:p>
            <a:pPr algn="just"/>
            <a:r>
              <a:rPr lang="it-IT" sz="1200" dirty="0" smtClean="0"/>
              <a:t>Le </a:t>
            </a:r>
            <a:r>
              <a:rPr lang="it-IT" sz="1200" dirty="0"/>
              <a:t>forme tradizionali di finanziamento </a:t>
            </a:r>
            <a:r>
              <a:rPr lang="it-IT" sz="1200" dirty="0" smtClean="0"/>
              <a:t>di matrice bancaria </a:t>
            </a:r>
            <a:r>
              <a:rPr lang="it-IT" sz="1200" dirty="0"/>
              <a:t>non </a:t>
            </a:r>
            <a:r>
              <a:rPr lang="it-IT" sz="1200" dirty="0" smtClean="0"/>
              <a:t>sono tipicamente riconducibili al modello </a:t>
            </a:r>
            <a:r>
              <a:rPr lang="it-IT" sz="1200" i="1" dirty="0" err="1" smtClean="0"/>
              <a:t>bullet</a:t>
            </a:r>
            <a:r>
              <a:rPr lang="it-IT" sz="1200" dirty="0" smtClean="0"/>
              <a:t>, solitamente prevedendo la restituzione di quote (variabili o fisse) di capitale di debito, </a:t>
            </a:r>
            <a:r>
              <a:rPr lang="it-IT" sz="1200" dirty="0"/>
              <a:t>già dalle fasi iniziali di vita del </a:t>
            </a:r>
            <a:r>
              <a:rPr lang="it-IT" sz="1200" dirty="0" smtClean="0"/>
              <a:t>prestito stesso, ovvero il </a:t>
            </a:r>
            <a:r>
              <a:rPr lang="it-IT" sz="1200" dirty="0"/>
              <a:t>pagamento di rate comprensive sia di una quota interessi che di una quota capitale</a:t>
            </a:r>
            <a:r>
              <a:rPr lang="it-IT" sz="1200" dirty="0" smtClean="0"/>
              <a:t>. Ciò, ovviamente, crea seri problemi di sostenibilità finanziaria del Prestito a quelle imprese che, pur investendo con adeguata </a:t>
            </a:r>
            <a:r>
              <a:rPr lang="it-IT" sz="1200" dirty="0" err="1" smtClean="0"/>
              <a:t>remuneratività</a:t>
            </a:r>
            <a:r>
              <a:rPr lang="it-IT" sz="1200" dirty="0" smtClean="0"/>
              <a:t> economica, vedono il cash-in spalmato nel tempo assai più a lungo del relativo cash-out iniziale finanziato a leva.</a:t>
            </a:r>
          </a:p>
          <a:p>
            <a:pPr algn="just"/>
            <a:r>
              <a:rPr lang="it-IT" sz="1200" dirty="0" smtClean="0"/>
              <a:t>I </a:t>
            </a:r>
            <a:r>
              <a:rPr lang="it-IT" sz="1200" dirty="0"/>
              <a:t>mini-bond, inoltre, potendo essere emessi solamente con scadenza medio-lunga, consentono un allungamento della durata media delle fonti di finanziamento delle imprese. Tale allungamento </a:t>
            </a:r>
            <a:r>
              <a:rPr lang="it-IT" sz="1200" dirty="0" err="1"/>
              <a:t>puo</a:t>
            </a:r>
            <a:r>
              <a:rPr lang="it-IT" sz="1200" dirty="0"/>
              <a:t>̀ di conseguenza generare una maggiore coerenza tra la scadenza media dell’attivo patrimoniale e la durata media del passivo, con un generale miglioramento degli indici di bilancio che misurano la coerenza tra la liquidità degli investimenti e il grado di </a:t>
            </a:r>
            <a:r>
              <a:rPr lang="it-IT" sz="1200" dirty="0" err="1"/>
              <a:t>esigibilita</a:t>
            </a:r>
            <a:r>
              <a:rPr lang="it-IT" sz="1200" dirty="0"/>
              <a:t>̀ delle fonti di finanziamento. Nel complesso, i mini-bond garantiscono all’impresa stabilità del credito per un periodo medio-lungo, senza il rischio di richieste anticipate di rientro dalle linee di fido. </a:t>
            </a:r>
            <a:endParaRPr lang="it-IT" sz="1200" dirty="0" smtClean="0"/>
          </a:p>
          <a:p>
            <a:pPr algn="just"/>
            <a:r>
              <a:rPr lang="it-IT" sz="1200" dirty="0"/>
              <a:t>recenti interventi legislativi (Decreto Crescita, Decreto Crescita bis e Decreto Destinazione Italia) hanno inoltre eliminato alcuni svantaggi, soprattutto di natura fiscale, che l’emissione di prestiti obbligazionari da parte di </a:t>
            </a:r>
            <a:r>
              <a:rPr lang="it-IT" sz="1200" dirty="0" err="1"/>
              <a:t>societa</a:t>
            </a:r>
            <a:r>
              <a:rPr lang="it-IT" sz="1200" dirty="0"/>
              <a:t>̀ non quotate presentava rispetto al ricorso ai tradizionali finanziamenti bancari. </a:t>
            </a:r>
          </a:p>
        </p:txBody>
      </p:sp>
      <p:pic>
        <p:nvPicPr>
          <p:cNvPr id="8" name="Immagine 7"/>
          <p:cNvPicPr>
            <a:picLocks noChangeAspect="1"/>
          </p:cNvPicPr>
          <p:nvPr/>
        </p:nvPicPr>
        <p:blipFill>
          <a:blip r:embed="rId2"/>
          <a:stretch>
            <a:fillRect/>
          </a:stretch>
        </p:blipFill>
        <p:spPr>
          <a:xfrm>
            <a:off x="0" y="3801600"/>
            <a:ext cx="3628657" cy="2850515"/>
          </a:xfrm>
          <a:prstGeom prst="rect">
            <a:avLst/>
          </a:prstGeom>
        </p:spPr>
      </p:pic>
    </p:spTree>
    <p:extLst>
      <p:ext uri="{BB962C8B-B14F-4D97-AF65-F5344CB8AC3E}">
        <p14:creationId xmlns:p14="http://schemas.microsoft.com/office/powerpoint/2010/main" val="9233910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27932" y="60480"/>
            <a:ext cx="7416068" cy="6797520"/>
          </a:xfrm>
          <a:prstGeom prst="rect">
            <a:avLst/>
          </a:prstGeom>
        </p:spPr>
      </p:pic>
      <p:sp>
        <p:nvSpPr>
          <p:cNvPr id="3" name="Rettangolo 2"/>
          <p:cNvSpPr/>
          <p:nvPr/>
        </p:nvSpPr>
        <p:spPr>
          <a:xfrm>
            <a:off x="0" y="389035"/>
            <a:ext cx="2972043" cy="5816976"/>
          </a:xfrm>
          <a:prstGeom prst="rect">
            <a:avLst/>
          </a:prstGeom>
        </p:spPr>
        <p:txBody>
          <a:bodyPr wrap="square">
            <a:spAutoFit/>
          </a:bodyPr>
          <a:lstStyle/>
          <a:p>
            <a:pPr algn="just"/>
            <a:r>
              <a:rPr lang="it-IT" sz="1200" dirty="0"/>
              <a:t>La </a:t>
            </a:r>
            <a:r>
              <a:rPr lang="it-IT" sz="1200" b="1" dirty="0">
                <a:solidFill>
                  <a:srgbClr val="008000"/>
                </a:solidFill>
              </a:rPr>
              <a:t>sottoscrizione di mini-bond </a:t>
            </a:r>
            <a:r>
              <a:rPr lang="it-IT" sz="1200" dirty="0"/>
              <a:t>è riservata a </a:t>
            </a:r>
            <a:r>
              <a:rPr lang="it-IT" sz="1200" b="1" u="sng" dirty="0"/>
              <a:t>investitori professionali </a:t>
            </a:r>
            <a:r>
              <a:rPr lang="it-IT" sz="1200" dirty="0"/>
              <a:t>di diritto o su richiesta (in caso di obbligazioni), ovvero ad investitori professionali soggetti a vigilanza prudenziale (in caso di titoli di debito). </a:t>
            </a:r>
            <a:endParaRPr lang="it-IT" sz="1200" dirty="0" smtClean="0"/>
          </a:p>
          <a:p>
            <a:pPr algn="just"/>
            <a:r>
              <a:rPr lang="it-IT" sz="1200" dirty="0" smtClean="0"/>
              <a:t>Per </a:t>
            </a:r>
            <a:r>
              <a:rPr lang="it-IT" sz="1200" dirty="0"/>
              <a:t>investitori professionali sia di diritto, su richiesta o soggetti a vigilanza prudenziale, si intendono coloro che posseggono l’esperienza, la conoscenza e la competenza necessaria per prendere le proprie decisioni in materia di investimenti e per valutare correttamente i rischi che in tal modo possono assumersi</a:t>
            </a:r>
            <a:r>
              <a:rPr lang="it-IT" sz="1200" dirty="0" smtClean="0"/>
              <a:t>. </a:t>
            </a:r>
            <a:r>
              <a:rPr lang="it-IT" sz="1200" dirty="0"/>
              <a:t>Possono pertanto sottoscrivere le emissioni investitori quali </a:t>
            </a:r>
            <a:r>
              <a:rPr lang="it-IT" sz="1200" b="1" dirty="0">
                <a:solidFill>
                  <a:srgbClr val="FF0000"/>
                </a:solidFill>
              </a:rPr>
              <a:t>Organismi di </a:t>
            </a:r>
            <a:r>
              <a:rPr lang="it-IT" sz="1200" b="1" dirty="0" smtClean="0">
                <a:solidFill>
                  <a:srgbClr val="FF0000"/>
                </a:solidFill>
              </a:rPr>
              <a:t>Investimento </a:t>
            </a:r>
            <a:r>
              <a:rPr lang="it-IT" sz="1200" b="1" dirty="0">
                <a:solidFill>
                  <a:srgbClr val="FF0000"/>
                </a:solidFill>
              </a:rPr>
              <a:t>C</a:t>
            </a:r>
            <a:r>
              <a:rPr lang="it-IT" sz="1200" b="1" dirty="0" smtClean="0">
                <a:solidFill>
                  <a:srgbClr val="FF0000"/>
                </a:solidFill>
              </a:rPr>
              <a:t>ollettivo </a:t>
            </a:r>
            <a:r>
              <a:rPr lang="it-IT" sz="1200" b="1" dirty="0">
                <a:solidFill>
                  <a:srgbClr val="FF0000"/>
                </a:solidFill>
              </a:rPr>
              <a:t>del </a:t>
            </a:r>
            <a:r>
              <a:rPr lang="it-IT" sz="1200" b="1" dirty="0" smtClean="0">
                <a:solidFill>
                  <a:srgbClr val="FF0000"/>
                </a:solidFill>
              </a:rPr>
              <a:t>Risparmio </a:t>
            </a:r>
            <a:r>
              <a:rPr lang="it-IT" sz="1200" dirty="0" smtClean="0"/>
              <a:t>OICR), </a:t>
            </a:r>
            <a:r>
              <a:rPr lang="it-IT" sz="1200" b="1" dirty="0">
                <a:solidFill>
                  <a:srgbClr val="FF0000"/>
                </a:solidFill>
              </a:rPr>
              <a:t>F</a:t>
            </a:r>
            <a:r>
              <a:rPr lang="it-IT" sz="1200" b="1" dirty="0" smtClean="0">
                <a:solidFill>
                  <a:srgbClr val="FF0000"/>
                </a:solidFill>
              </a:rPr>
              <a:t>ondi</a:t>
            </a:r>
            <a:r>
              <a:rPr lang="it-IT" sz="1200" dirty="0" smtClean="0"/>
              <a:t> (aperti o chiusi, di natura immobiliare</a:t>
            </a:r>
            <a:r>
              <a:rPr lang="it-IT" sz="1200" dirty="0"/>
              <a:t>, </a:t>
            </a:r>
            <a:r>
              <a:rPr lang="it-IT" sz="1200" dirty="0" smtClean="0"/>
              <a:t>speculativi</a:t>
            </a:r>
            <a:r>
              <a:rPr lang="it-IT" sz="1200" dirty="0"/>
              <a:t>, </a:t>
            </a:r>
            <a:r>
              <a:rPr lang="it-IT" sz="1200" dirty="0" smtClean="0"/>
              <a:t>pensione), </a:t>
            </a:r>
            <a:r>
              <a:rPr lang="it-IT" sz="1200" dirty="0">
                <a:solidFill>
                  <a:srgbClr val="FF0000"/>
                </a:solidFill>
              </a:rPr>
              <a:t>banche</a:t>
            </a:r>
            <a:r>
              <a:rPr lang="it-IT" sz="1200" dirty="0"/>
              <a:t>, </a:t>
            </a:r>
            <a:r>
              <a:rPr lang="it-IT" sz="1200" b="1" dirty="0" smtClean="0">
                <a:solidFill>
                  <a:srgbClr val="FF0000"/>
                </a:solidFill>
              </a:rPr>
              <a:t>S.I.M.</a:t>
            </a:r>
            <a:r>
              <a:rPr lang="it-IT" sz="1200" dirty="0" smtClean="0"/>
              <a:t>(Società Investimenti Mobiliari), </a:t>
            </a:r>
            <a:r>
              <a:rPr lang="it-IT" sz="1200" dirty="0" smtClean="0">
                <a:solidFill>
                  <a:srgbClr val="FF0000"/>
                </a:solidFill>
              </a:rPr>
              <a:t>Società Finanziarie </a:t>
            </a:r>
            <a:r>
              <a:rPr lang="it-IT" sz="1200" dirty="0">
                <a:solidFill>
                  <a:srgbClr val="FF0000"/>
                </a:solidFill>
              </a:rPr>
              <a:t>regionali </a:t>
            </a:r>
            <a:r>
              <a:rPr lang="it-IT" sz="1200" dirty="0"/>
              <a:t>e </a:t>
            </a:r>
            <a:r>
              <a:rPr lang="it-IT" sz="1200" dirty="0" smtClean="0">
                <a:solidFill>
                  <a:srgbClr val="FF0000"/>
                </a:solidFill>
              </a:rPr>
              <a:t>Fondazioni</a:t>
            </a:r>
            <a:r>
              <a:rPr lang="it-IT" sz="1200" dirty="0"/>
              <a:t>. La scelta di riservare la sottoscrizione di mini-bond ai soli investitori professionali deriva dalla sostanziale illiquidità che, almeno in questa fase, caratterizza il mercato. </a:t>
            </a:r>
            <a:endParaRPr lang="it-IT" sz="1200" dirty="0" smtClean="0"/>
          </a:p>
          <a:p>
            <a:pPr algn="just"/>
            <a:r>
              <a:rPr lang="it-IT" sz="1200" dirty="0"/>
              <a:t>Le </a:t>
            </a:r>
            <a:r>
              <a:rPr lang="it-IT" sz="1200" dirty="0" err="1"/>
              <a:t>societa</a:t>
            </a:r>
            <a:r>
              <a:rPr lang="it-IT" sz="1200" dirty="0"/>
              <a:t>̀ che emettono mini-bond possono decidere di </a:t>
            </a:r>
            <a:r>
              <a:rPr lang="it-IT" sz="1200" b="1" u="sng" dirty="0">
                <a:solidFill>
                  <a:srgbClr val="FF0000"/>
                </a:solidFill>
              </a:rPr>
              <a:t>collocare</a:t>
            </a:r>
            <a:r>
              <a:rPr lang="it-IT" sz="1200" dirty="0"/>
              <a:t> i propri </a:t>
            </a:r>
            <a:r>
              <a:rPr lang="it-IT" sz="1200" b="1" u="sng" dirty="0">
                <a:solidFill>
                  <a:srgbClr val="FF0000"/>
                </a:solidFill>
              </a:rPr>
              <a:t>titoli</a:t>
            </a:r>
            <a:r>
              <a:rPr lang="it-IT" sz="1200" dirty="0"/>
              <a:t> </a:t>
            </a:r>
            <a:r>
              <a:rPr lang="it-IT" sz="1200" dirty="0">
                <a:solidFill>
                  <a:srgbClr val="FF0000"/>
                </a:solidFill>
              </a:rPr>
              <a:t>presso il segmento professionale del </a:t>
            </a:r>
            <a:r>
              <a:rPr lang="it-IT" sz="1200" b="1" u="sng" dirty="0">
                <a:solidFill>
                  <a:srgbClr val="FF0000"/>
                </a:solidFill>
              </a:rPr>
              <a:t>M</a:t>
            </a:r>
            <a:r>
              <a:rPr lang="it-IT" sz="1200" b="1" u="sng" dirty="0" smtClean="0">
                <a:solidFill>
                  <a:srgbClr val="FF0000"/>
                </a:solidFill>
              </a:rPr>
              <a:t>ercato </a:t>
            </a:r>
            <a:r>
              <a:rPr lang="it-IT" sz="1200" b="1" u="sng" dirty="0">
                <a:solidFill>
                  <a:srgbClr val="FF0000"/>
                </a:solidFill>
              </a:rPr>
              <a:t>di Borsa Italiana</a:t>
            </a:r>
            <a:r>
              <a:rPr lang="it-IT" sz="1200" dirty="0"/>
              <a:t>, </a:t>
            </a:r>
            <a:r>
              <a:rPr lang="it-IT" sz="1200" dirty="0">
                <a:solidFill>
                  <a:srgbClr val="FF0000"/>
                </a:solidFill>
              </a:rPr>
              <a:t>dedicato alla negoziazione di obbligazioni e altri titoli di debito </a:t>
            </a:r>
            <a:r>
              <a:rPr lang="it-IT" sz="1200" dirty="0"/>
              <a:t>(quali ad esempio cambiali finanziarie e </a:t>
            </a:r>
            <a:r>
              <a:rPr lang="it-IT" sz="1200" b="1" i="1" dirty="0" err="1"/>
              <a:t>project</a:t>
            </a:r>
            <a:r>
              <a:rPr lang="it-IT" sz="1200" b="1" i="1" dirty="0"/>
              <a:t> bonds</a:t>
            </a:r>
            <a:r>
              <a:rPr lang="it-IT" sz="1200" dirty="0"/>
              <a:t>) emessi dalle </a:t>
            </a:r>
            <a:r>
              <a:rPr lang="it-IT" sz="1200" dirty="0" err="1"/>
              <a:t>societa</a:t>
            </a:r>
            <a:r>
              <a:rPr lang="it-IT" sz="1200" dirty="0"/>
              <a:t>̀ di capitali. </a:t>
            </a:r>
          </a:p>
        </p:txBody>
      </p:sp>
    </p:spTree>
    <p:extLst>
      <p:ext uri="{BB962C8B-B14F-4D97-AF65-F5344CB8AC3E}">
        <p14:creationId xmlns:p14="http://schemas.microsoft.com/office/powerpoint/2010/main" val="271192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MiniBond-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014" y="3334414"/>
            <a:ext cx="6482985" cy="3523586"/>
          </a:xfrm>
          <a:prstGeom prst="rect">
            <a:avLst/>
          </a:prstGeom>
        </p:spPr>
      </p:pic>
      <p:pic>
        <p:nvPicPr>
          <p:cNvPr id="2" name="Immagine 1"/>
          <p:cNvPicPr>
            <a:picLocks noChangeAspect="1"/>
          </p:cNvPicPr>
          <p:nvPr/>
        </p:nvPicPr>
        <p:blipFill>
          <a:blip r:embed="rId3"/>
          <a:stretch>
            <a:fillRect/>
          </a:stretch>
        </p:blipFill>
        <p:spPr>
          <a:xfrm>
            <a:off x="0" y="9061"/>
            <a:ext cx="5538022" cy="3749339"/>
          </a:xfrm>
          <a:prstGeom prst="rect">
            <a:avLst/>
          </a:prstGeom>
        </p:spPr>
      </p:pic>
    </p:spTree>
    <p:extLst>
      <p:ext uri="{BB962C8B-B14F-4D97-AF65-F5344CB8AC3E}">
        <p14:creationId xmlns:p14="http://schemas.microsoft.com/office/powerpoint/2010/main" val="399367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GreenBond-ItalianGroup (trascina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4800"/>
            <a:ext cx="9144000" cy="5173200"/>
          </a:xfrm>
          <a:prstGeom prst="rect">
            <a:avLst/>
          </a:prstGeom>
        </p:spPr>
      </p:pic>
      <p:pic>
        <p:nvPicPr>
          <p:cNvPr id="2" name="Immagine 1"/>
          <p:cNvPicPr>
            <a:picLocks noChangeAspect="1"/>
          </p:cNvPicPr>
          <p:nvPr/>
        </p:nvPicPr>
        <p:blipFill>
          <a:blip r:embed="rId3"/>
          <a:stretch>
            <a:fillRect/>
          </a:stretch>
        </p:blipFill>
        <p:spPr>
          <a:xfrm>
            <a:off x="3931200" y="26341"/>
            <a:ext cx="5192436" cy="2660699"/>
          </a:xfrm>
          <a:prstGeom prst="rect">
            <a:avLst/>
          </a:prstGeom>
        </p:spPr>
      </p:pic>
    </p:spTree>
    <p:extLst>
      <p:ext uri="{BB962C8B-B14F-4D97-AF65-F5344CB8AC3E}">
        <p14:creationId xmlns:p14="http://schemas.microsoft.com/office/powerpoint/2010/main" val="2092598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2318" y="110007"/>
            <a:ext cx="8724348" cy="3539431"/>
          </a:xfrm>
          <a:prstGeom prst="rect">
            <a:avLst/>
          </a:prstGeom>
        </p:spPr>
        <p:txBody>
          <a:bodyPr wrap="square">
            <a:spAutoFit/>
          </a:bodyPr>
          <a:lstStyle/>
          <a:p>
            <a:pPr algn="just"/>
            <a:r>
              <a:rPr lang="it-IT" sz="1400" dirty="0"/>
              <a:t>Negli ultimi anni la cosiddetta </a:t>
            </a:r>
            <a:r>
              <a:rPr lang="it-IT" sz="1400" b="1" dirty="0">
                <a:solidFill>
                  <a:srgbClr val="008000"/>
                </a:solidFill>
              </a:rPr>
              <a:t>finanza verde </a:t>
            </a:r>
            <a:r>
              <a:rPr lang="it-IT" sz="1400" dirty="0"/>
              <a:t>sta diventando finalmente parte attiva nella lotta contro i cambiamenti climatici. In particolare, in seguito agli accordi climatici di Parigi, la domanda di strumenti finanziari che garantiscano una ricaduta positiva, o nulla, sull’ambiente è aumentata notevolmente, diventando una priorità su scala globale sia per gli investitori che per i decisori politici e le istituzioni governative. Per sostenere una simile esigenza, nel settembre del 2016, la </a:t>
            </a:r>
            <a:r>
              <a:rPr lang="it-IT" sz="1400" b="1" dirty="0"/>
              <a:t>Borsa del Lussemburgo, </a:t>
            </a:r>
            <a:r>
              <a:rPr lang="it-IT" sz="1400" b="1" dirty="0" err="1"/>
              <a:t>Luxembourg</a:t>
            </a:r>
            <a:r>
              <a:rPr lang="it-IT" sz="1400" b="1" dirty="0"/>
              <a:t> Stock Exchange</a:t>
            </a:r>
            <a:r>
              <a:rPr lang="it-IT" sz="1400" dirty="0"/>
              <a:t>, ha lanciato il </a:t>
            </a:r>
            <a:r>
              <a:rPr lang="it-IT" sz="1400" b="1" u="sng" dirty="0" err="1">
                <a:solidFill>
                  <a:srgbClr val="008000"/>
                </a:solidFill>
              </a:rPr>
              <a:t>Luxembourg</a:t>
            </a:r>
            <a:r>
              <a:rPr lang="it-IT" sz="1400" b="1" u="sng" dirty="0">
                <a:solidFill>
                  <a:srgbClr val="008000"/>
                </a:solidFill>
              </a:rPr>
              <a:t> Green Exchange (LGX)</a:t>
            </a:r>
            <a:r>
              <a:rPr lang="it-IT" sz="1400" dirty="0"/>
              <a:t>, una piattaforma esclusivamente riservata a titoli obbligazionari che finanziano progetti </a:t>
            </a:r>
            <a:r>
              <a:rPr lang="it-IT" sz="1400" dirty="0" err="1"/>
              <a:t>ambientalmente</a:t>
            </a:r>
            <a:r>
              <a:rPr lang="it-IT" sz="1400" dirty="0"/>
              <a:t> sostenibili. Il successo è stato tale che nel maggio del 2017 l’accesso è stato esteso alle obbligazioni che sostengono progetti sociali o sostenibili</a:t>
            </a:r>
            <a:r>
              <a:rPr lang="it-IT" sz="1400" dirty="0" smtClean="0"/>
              <a:t>.</a:t>
            </a:r>
            <a:r>
              <a:rPr lang="it-IT" sz="1400" dirty="0"/>
              <a:t> L’intenzione di LGX è quella di garantire a chi investe una borsa in grado di evidenziare l’impegno ambientale e/o sociale dei titoli sottoscritti attraverso un’informazione di qualità </a:t>
            </a:r>
            <a:r>
              <a:rPr lang="it-IT" sz="1400" dirty="0" err="1"/>
              <a:t>pre</a:t>
            </a:r>
            <a:r>
              <a:rPr lang="it-IT" sz="1400" dirty="0"/>
              <a:t> e post emissione. L’accesso alla piattaforma è infatti riservato agli emittenti che possono fornire piena trasparenza, congiuntamente ad una reportistica adeguata sia al momento dell’emissione che durante l’intera vita del prodotto finanziario. </a:t>
            </a:r>
            <a:r>
              <a:rPr lang="it-IT" sz="1400" dirty="0" smtClean="0"/>
              <a:t>I </a:t>
            </a:r>
            <a:r>
              <a:rPr lang="it-IT" sz="1400" b="1" dirty="0"/>
              <a:t>risultati ottenuti</a:t>
            </a:r>
            <a:r>
              <a:rPr lang="it-IT" sz="1400" dirty="0"/>
              <a:t> fino ad oggi sono molto incoraggianti.  </a:t>
            </a:r>
            <a:r>
              <a:rPr lang="it-IT" sz="1400" dirty="0" smtClean="0"/>
              <a:t>Al </a:t>
            </a:r>
            <a:r>
              <a:rPr lang="it-IT" sz="1400" dirty="0"/>
              <a:t>31 dicembre 2017, la somma dei </a:t>
            </a:r>
            <a:r>
              <a:rPr lang="it-IT" sz="1400" i="1" dirty="0"/>
              <a:t>green, social </a:t>
            </a:r>
            <a:r>
              <a:rPr lang="it-IT" sz="1400" dirty="0"/>
              <a:t>e</a:t>
            </a:r>
            <a:r>
              <a:rPr lang="it-IT" sz="1400" i="1" dirty="0"/>
              <a:t> </a:t>
            </a:r>
            <a:r>
              <a:rPr lang="it-IT" sz="1400" i="1" dirty="0" err="1"/>
              <a:t>sustainable</a:t>
            </a:r>
            <a:r>
              <a:rPr lang="it-IT" sz="1400" i="1" dirty="0"/>
              <a:t> bond</a:t>
            </a:r>
            <a:r>
              <a:rPr lang="it-IT" sz="1400" dirty="0"/>
              <a:t> presenti sul LGX ammontava a </a:t>
            </a:r>
            <a:r>
              <a:rPr lang="it-IT" sz="1400" b="1" dirty="0">
                <a:solidFill>
                  <a:srgbClr val="008000"/>
                </a:solidFill>
              </a:rPr>
              <a:t>72,9 miliardi di euro</a:t>
            </a:r>
            <a:r>
              <a:rPr lang="it-IT" sz="1400" dirty="0"/>
              <a:t>. Inoltre, abbiamo quotato il primo </a:t>
            </a:r>
            <a:r>
              <a:rPr lang="it-IT" sz="1400" i="1" dirty="0"/>
              <a:t>green bond</a:t>
            </a:r>
            <a:r>
              <a:rPr lang="it-IT" sz="1400" dirty="0"/>
              <a:t> sovrano, emesso dalla Polonia, e il più importante </a:t>
            </a:r>
            <a:r>
              <a:rPr lang="it-IT" sz="1400" i="1" dirty="0"/>
              <a:t>green bond</a:t>
            </a:r>
            <a:r>
              <a:rPr lang="it-IT" sz="1400" dirty="0"/>
              <a:t> cinese emesso nell’Eurozona. Vi sono ammessi la maggior parte dei </a:t>
            </a:r>
            <a:r>
              <a:rPr lang="it-IT" sz="1400" i="1" dirty="0"/>
              <a:t>green bon</a:t>
            </a:r>
            <a:r>
              <a:rPr lang="it-IT" sz="1400" dirty="0"/>
              <a:t>d italiani quotati: Enel, Intesa Sanpaolo, Cassa Prestiti e Depositi, Hera. In totale, LGX annovera 125 </a:t>
            </a:r>
            <a:r>
              <a:rPr lang="it-IT" sz="1400" i="1" dirty="0"/>
              <a:t>bond</a:t>
            </a:r>
            <a:r>
              <a:rPr lang="it-IT" sz="1400" dirty="0"/>
              <a:t> emessi da 35 emittenti in 17 valute </a:t>
            </a:r>
            <a:r>
              <a:rPr lang="it-IT" sz="1400" dirty="0" smtClean="0"/>
              <a:t>diverse.</a:t>
            </a:r>
            <a:endParaRPr lang="it-IT" sz="1400" dirty="0"/>
          </a:p>
        </p:txBody>
      </p:sp>
      <p:pic>
        <p:nvPicPr>
          <p:cNvPr id="3" name="Immagine 2"/>
          <p:cNvPicPr>
            <a:picLocks noChangeAspect="1"/>
          </p:cNvPicPr>
          <p:nvPr/>
        </p:nvPicPr>
        <p:blipFill>
          <a:blip r:embed="rId2"/>
          <a:stretch>
            <a:fillRect/>
          </a:stretch>
        </p:blipFill>
        <p:spPr>
          <a:xfrm>
            <a:off x="4129757" y="3533760"/>
            <a:ext cx="5014242" cy="3317075"/>
          </a:xfrm>
          <a:prstGeom prst="rect">
            <a:avLst/>
          </a:prstGeom>
        </p:spPr>
      </p:pic>
    </p:spTree>
    <p:extLst>
      <p:ext uri="{BB962C8B-B14F-4D97-AF65-F5344CB8AC3E}">
        <p14:creationId xmlns:p14="http://schemas.microsoft.com/office/powerpoint/2010/main" val="3225715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rienergia.staffettaonline.com/mediafiles/media/Numero_56/capri2.png"/>
          <p:cNvPicPr/>
          <p:nvPr/>
        </p:nvPicPr>
        <p:blipFill>
          <a:blip r:embed="rId2">
            <a:extLst>
              <a:ext uri="{28A0092B-C50C-407E-A947-70E740481C1C}">
                <a14:useLocalDpi xmlns:a14="http://schemas.microsoft.com/office/drawing/2010/main" val="0"/>
              </a:ext>
            </a:extLst>
          </a:blip>
          <a:srcRect/>
          <a:stretch>
            <a:fillRect/>
          </a:stretch>
        </p:blipFill>
        <p:spPr bwMode="auto">
          <a:xfrm>
            <a:off x="287122" y="77303"/>
            <a:ext cx="5046878" cy="4861586"/>
          </a:xfrm>
          <a:prstGeom prst="rect">
            <a:avLst/>
          </a:prstGeom>
          <a:noFill/>
          <a:ln>
            <a:noFill/>
          </a:ln>
        </p:spPr>
      </p:pic>
      <p:sp>
        <p:nvSpPr>
          <p:cNvPr id="6" name="Rettangolo 5"/>
          <p:cNvSpPr/>
          <p:nvPr/>
        </p:nvSpPr>
        <p:spPr>
          <a:xfrm>
            <a:off x="5456297" y="1055674"/>
            <a:ext cx="3565407" cy="3816429"/>
          </a:xfrm>
          <a:prstGeom prst="rect">
            <a:avLst/>
          </a:prstGeom>
        </p:spPr>
        <p:txBody>
          <a:bodyPr wrap="square">
            <a:spAutoFit/>
          </a:bodyPr>
          <a:lstStyle/>
          <a:p>
            <a:pPr algn="just"/>
            <a:r>
              <a:rPr lang="it-IT" sz="1400" dirty="0"/>
              <a:t>Con la firma degli </a:t>
            </a:r>
            <a:r>
              <a:rPr lang="it-IT" sz="1400" b="1" dirty="0"/>
              <a:t>Accordi di Parigi</a:t>
            </a:r>
            <a:r>
              <a:rPr lang="it-IT" sz="1400" dirty="0"/>
              <a:t>, nel dicembre 2015, più di 180 paesi, responsabili dell’88% delle emissioni globali, si sono impegnati a mantenere l’innalzamento della temperatura media mondiale al di sotto dei 2°C rispetto ai livelli </a:t>
            </a:r>
            <a:r>
              <a:rPr lang="it-IT" sz="1400" dirty="0" err="1"/>
              <a:t>pre</a:t>
            </a:r>
            <a:r>
              <a:rPr lang="it-IT" sz="1400" dirty="0"/>
              <a:t>-industriali. Presentando i </a:t>
            </a:r>
            <a:r>
              <a:rPr lang="it-IT" sz="1400" i="1" dirty="0" err="1"/>
              <a:t>Sustainable</a:t>
            </a:r>
            <a:r>
              <a:rPr lang="it-IT" sz="1400" i="1" dirty="0"/>
              <a:t> Development </a:t>
            </a:r>
            <a:r>
              <a:rPr lang="it-IT" sz="1400" i="1" dirty="0" err="1"/>
              <a:t>Goals</a:t>
            </a:r>
            <a:r>
              <a:rPr lang="it-IT" sz="1400" dirty="0"/>
              <a:t> (</a:t>
            </a:r>
            <a:r>
              <a:rPr lang="it-IT" sz="1400" dirty="0" err="1"/>
              <a:t>SDGs</a:t>
            </a:r>
            <a:r>
              <a:rPr lang="it-IT" sz="1400" dirty="0"/>
              <a:t>), i governi hanno assunto una responsabilità ambientale senza precedenti. L’effetto domino si è esteso, infine, al settore privato, che ha iniziato a valutare la sostenibilità delle proprie attività. In questa cornice è evidente che la </a:t>
            </a:r>
            <a:r>
              <a:rPr lang="it-IT" sz="1600" b="1" u="sng" dirty="0">
                <a:solidFill>
                  <a:srgbClr val="008000"/>
                </a:solidFill>
              </a:rPr>
              <a:t>domanda di investimenti </a:t>
            </a:r>
            <a:r>
              <a:rPr lang="it-IT" sz="1600" b="1" i="1" u="sng" dirty="0">
                <a:solidFill>
                  <a:srgbClr val="008000"/>
                </a:solidFill>
              </a:rPr>
              <a:t>green</a:t>
            </a:r>
            <a:r>
              <a:rPr lang="it-IT" sz="1600" b="1" u="sng" dirty="0">
                <a:solidFill>
                  <a:srgbClr val="008000"/>
                </a:solidFill>
              </a:rPr>
              <a:t> </a:t>
            </a:r>
            <a:r>
              <a:rPr lang="it-IT" sz="1400" dirty="0"/>
              <a:t>è attesa aumentare (il </a:t>
            </a:r>
            <a:r>
              <a:rPr lang="it-IT" sz="1400" i="1" dirty="0"/>
              <a:t>World </a:t>
            </a:r>
            <a:r>
              <a:rPr lang="it-IT" sz="1400" i="1" dirty="0" err="1"/>
              <a:t>Economic</a:t>
            </a:r>
            <a:r>
              <a:rPr lang="it-IT" sz="1400" i="1" dirty="0"/>
              <a:t> Forum</a:t>
            </a:r>
            <a:r>
              <a:rPr lang="it-IT" sz="1400" dirty="0"/>
              <a:t> stima che entro il 2020 circa 5.700 miliardi di dollari verranno investiti annualmente in infrastrutture “verdi”). </a:t>
            </a:r>
          </a:p>
        </p:txBody>
      </p:sp>
      <p:sp>
        <p:nvSpPr>
          <p:cNvPr id="7" name="Rettangolo 6"/>
          <p:cNvSpPr/>
          <p:nvPr/>
        </p:nvSpPr>
        <p:spPr>
          <a:xfrm>
            <a:off x="0" y="5134451"/>
            <a:ext cx="9144000" cy="1631216"/>
          </a:xfrm>
          <a:prstGeom prst="rect">
            <a:avLst/>
          </a:prstGeom>
        </p:spPr>
        <p:txBody>
          <a:bodyPr wrap="square">
            <a:spAutoFit/>
          </a:bodyPr>
          <a:lstStyle/>
          <a:p>
            <a:pPr algn="just"/>
            <a:r>
              <a:rPr lang="it-IT" sz="1400" dirty="0"/>
              <a:t>In un contesto che vede le obbligazioni tradizionali presentare rendimenti bassi o addirittura negativi, non è difficile immaginare come </a:t>
            </a:r>
            <a:r>
              <a:rPr lang="it-IT" sz="1600" b="1" u="sng" dirty="0">
                <a:solidFill>
                  <a:srgbClr val="008000"/>
                </a:solidFill>
              </a:rPr>
              <a:t>la caratteristica </a:t>
            </a:r>
            <a:r>
              <a:rPr lang="it-IT" sz="1600" b="1" i="1" u="sng" dirty="0">
                <a:solidFill>
                  <a:srgbClr val="008000"/>
                </a:solidFill>
              </a:rPr>
              <a:t>green</a:t>
            </a:r>
            <a:r>
              <a:rPr lang="it-IT" sz="1600" b="1" u="sng" dirty="0">
                <a:solidFill>
                  <a:srgbClr val="008000"/>
                </a:solidFill>
              </a:rPr>
              <a:t> rappresenti una forte attrattività agli occhi degli investitori </a:t>
            </a:r>
            <a:r>
              <a:rPr lang="it-IT" sz="1400" dirty="0"/>
              <a:t>e di chi si affaccia per la prima volta sul mercato obbligazionario. Basti considerare che il mercato dei </a:t>
            </a:r>
            <a:r>
              <a:rPr lang="it-IT" sz="1400" b="1" i="1" dirty="0"/>
              <a:t>green bond</a:t>
            </a:r>
            <a:r>
              <a:rPr lang="it-IT" sz="1400" b="1" dirty="0"/>
              <a:t> ha raddoppiato i suoi volumi</a:t>
            </a:r>
            <a:r>
              <a:rPr lang="it-IT" sz="1400" dirty="0"/>
              <a:t> di anno in anno dal 2007 ad oggi fino ad arrivare a </a:t>
            </a:r>
            <a:r>
              <a:rPr lang="it-IT" sz="1400" dirty="0">
                <a:hlinkClick r:id="rId3"/>
              </a:rPr>
              <a:t>155 miliardi di dollari nel 2017</a:t>
            </a:r>
            <a:r>
              <a:rPr lang="it-IT" sz="1400" dirty="0"/>
              <a:t>. Nonostante ciò stiamo parlando di una piccola goccia nell’oceano: </a:t>
            </a:r>
            <a:r>
              <a:rPr lang="it-IT" sz="1400" b="1" dirty="0"/>
              <a:t>l’OCSE stima che ad oggi solo poco più dell’1% dei titoli emessi possano essere etichettati come </a:t>
            </a:r>
            <a:r>
              <a:rPr lang="it-IT" sz="1400" b="1" i="1" dirty="0"/>
              <a:t>green</a:t>
            </a:r>
            <a:r>
              <a:rPr lang="it-IT" sz="1400" b="1" dirty="0"/>
              <a:t>.</a:t>
            </a:r>
            <a:r>
              <a:rPr lang="it-IT" sz="1400" dirty="0"/>
              <a:t> È quindi chiaro che c’è ancora tanto lavoro da fare, sia per quanto riguarda il coinvolgimento di nuovi capitali che per quanto riguarda la consapevolezza degli investitori. </a:t>
            </a:r>
          </a:p>
        </p:txBody>
      </p:sp>
    </p:spTree>
    <p:extLst>
      <p:ext uri="{BB962C8B-B14F-4D97-AF65-F5344CB8AC3E}">
        <p14:creationId xmlns:p14="http://schemas.microsoft.com/office/powerpoint/2010/main" val="1450769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814" y="225768"/>
            <a:ext cx="9011478" cy="6832638"/>
          </a:xfrm>
          <a:prstGeom prst="rect">
            <a:avLst/>
          </a:prstGeom>
        </p:spPr>
        <p:txBody>
          <a:bodyPr wrap="square">
            <a:spAutoFit/>
          </a:bodyPr>
          <a:lstStyle/>
          <a:p>
            <a:pPr algn="just"/>
            <a:r>
              <a:rPr lang="it-IT" sz="1400" dirty="0" smtClean="0"/>
              <a:t>La </a:t>
            </a:r>
            <a:r>
              <a:rPr lang="it-IT" sz="1400" dirty="0"/>
              <a:t>partita più importante nel mercato dei </a:t>
            </a:r>
            <a:r>
              <a:rPr lang="it-IT" sz="1400" i="1" dirty="0"/>
              <a:t>green bond</a:t>
            </a:r>
            <a:r>
              <a:rPr lang="it-IT" sz="1400" dirty="0"/>
              <a:t> si </a:t>
            </a:r>
            <a:r>
              <a:rPr lang="it-IT" sz="1400" dirty="0" smtClean="0"/>
              <a:t>gioca sulla </a:t>
            </a:r>
            <a:r>
              <a:rPr lang="it-IT" sz="1400" b="1" dirty="0" err="1" smtClean="0">
                <a:solidFill>
                  <a:srgbClr val="008000"/>
                </a:solidFill>
              </a:rPr>
              <a:t>credibilità&amp;trasparenza</a:t>
            </a:r>
            <a:r>
              <a:rPr lang="it-IT" sz="1400" dirty="0"/>
              <a:t>, ovvero sulla possibilità di valutare correttamente gli impatti reali di ogni singolo titolo. A </a:t>
            </a:r>
            <a:r>
              <a:rPr lang="it-IT" sz="1400" dirty="0" smtClean="0"/>
              <a:t>più di dieci </a:t>
            </a:r>
            <a:r>
              <a:rPr lang="it-IT" sz="1400" dirty="0"/>
              <a:t>anni dal lancio del primo </a:t>
            </a:r>
            <a:r>
              <a:rPr lang="it-IT" sz="1400" i="1" dirty="0"/>
              <a:t>green bond</a:t>
            </a:r>
            <a:r>
              <a:rPr lang="it-IT" sz="1400" dirty="0"/>
              <a:t> europeo emesso dalla Banca Europea per gli Investimenti (BEI) nel </a:t>
            </a:r>
            <a:r>
              <a:rPr lang="it-IT" sz="1400" dirty="0" smtClean="0"/>
              <a:t>2007, </a:t>
            </a:r>
            <a:r>
              <a:rPr lang="it-IT" sz="1400" dirty="0"/>
              <a:t>il principale ostacolo allo sviluppo del settore rimane la </a:t>
            </a:r>
            <a:r>
              <a:rPr lang="it-IT" sz="1400" b="1" dirty="0"/>
              <a:t>mancanza di un quadro normativo</a:t>
            </a:r>
            <a:r>
              <a:rPr lang="it-IT" sz="1400" dirty="0"/>
              <a:t>, di standard e criteri di misura </a:t>
            </a:r>
            <a:r>
              <a:rPr lang="it-IT" sz="1400" dirty="0" smtClean="0"/>
              <a:t>(</a:t>
            </a:r>
            <a:r>
              <a:rPr lang="it-IT" sz="1400" b="1" i="1" dirty="0" err="1" smtClean="0">
                <a:solidFill>
                  <a:srgbClr val="008000"/>
                </a:solidFill>
              </a:rPr>
              <a:t>metrics</a:t>
            </a:r>
            <a:r>
              <a:rPr lang="it-IT" sz="1400" dirty="0" smtClean="0"/>
              <a:t>) </a:t>
            </a:r>
            <a:r>
              <a:rPr lang="it-IT" sz="1400" dirty="0"/>
              <a:t>universalmente accettati. Questo non permette agli investitori di accedere all’informazione più importante: la destinazione dei fondi ed il loro impatto non-finanziario</a:t>
            </a:r>
            <a:r>
              <a:rPr lang="it-IT" sz="1400" dirty="0" smtClean="0"/>
              <a:t>.</a:t>
            </a:r>
            <a:r>
              <a:rPr lang="it-IT" sz="1400" dirty="0"/>
              <a:t> Spesso, dietro ad un’obbligazione, magari coperta da un’ottima campagna di comunicazione, si nascondono centinaia di progetti finanziati, il che rende il </a:t>
            </a:r>
            <a:r>
              <a:rPr lang="it-IT" sz="1400" b="1" i="1" dirty="0" err="1"/>
              <a:t>tracking</a:t>
            </a:r>
            <a:r>
              <a:rPr lang="it-IT" sz="1400" b="1" dirty="0"/>
              <a:t> di ogni singolo finanziamento</a:t>
            </a:r>
            <a:r>
              <a:rPr lang="it-IT" sz="1400" dirty="0"/>
              <a:t> arduo. A tal proposito, è fondamentale che l’investitore possa prendere visione di tutte le informazioni riguardanti la natura e l’impatto non finanziario atteso e realizzato nella maniera più granulare possibile. Ad oggi, chi emette titoli utilizza </a:t>
            </a:r>
            <a:r>
              <a:rPr lang="it-IT" sz="1400" b="1" dirty="0"/>
              <a:t>standard diversi</a:t>
            </a:r>
            <a:r>
              <a:rPr lang="it-IT" sz="1400" dirty="0"/>
              <a:t> nel riportare simili informazioni, rendendo difficile la comprensione per i “non addetti ai lavori”. Per semplificare il monitoraggio da parte degli investitori e il confronto tra diversi prodotti, andrebbe quindi definita in maniera più univoca e comparabile una serie di </a:t>
            </a:r>
            <a:r>
              <a:rPr lang="it-IT" sz="1400" b="1" dirty="0"/>
              <a:t>indicatori (KPI) di facile lettura</a:t>
            </a:r>
            <a:r>
              <a:rPr lang="it-IT" sz="1400" dirty="0"/>
              <a:t>, che riporti, ad esempio, la CO</a:t>
            </a:r>
            <a:r>
              <a:rPr lang="it-IT" sz="1400" baseline="-25000" dirty="0"/>
              <a:t>2</a:t>
            </a:r>
            <a:r>
              <a:rPr lang="it-IT" sz="1400" dirty="0"/>
              <a:t> risparmiata per ogni migliaio o milione di euro investito. Solo armonizzando le metodologie, gli indicatori di performance (KPI) e la relativa reportistica permetteremo agli investitori “comuni” di valutare tra due bond quale si confà maggiormente al proprio profilo etico, economico, ambientale e sociale. La problematica del controllo dell’impatto è particolarmente sentita sia presso gli investitori istituzionali come fondi pensione ed assicurativi che sempre più sono tenuti a rendere conto dell’impatto non finanziario del loro portafoglio sia, in maniera crescente, presso i </a:t>
            </a:r>
            <a:r>
              <a:rPr lang="it-IT" sz="1400" i="1" dirty="0" err="1"/>
              <a:t>retail</a:t>
            </a:r>
            <a:r>
              <a:rPr lang="it-IT" sz="1400" dirty="0" smtClean="0"/>
              <a:t>.</a:t>
            </a:r>
          </a:p>
          <a:p>
            <a:pPr algn="just"/>
            <a:r>
              <a:rPr lang="it-IT" sz="1400" dirty="0"/>
              <a:t>Tutti i </a:t>
            </a:r>
            <a:r>
              <a:rPr lang="it-IT" sz="1400" i="1" dirty="0"/>
              <a:t>bond</a:t>
            </a:r>
            <a:r>
              <a:rPr lang="it-IT" sz="1400" dirty="0"/>
              <a:t> ammessi su LGX – ma in generale tutti i </a:t>
            </a:r>
            <a:r>
              <a:rPr lang="it-IT" sz="1400" i="1" dirty="0"/>
              <a:t>green bond</a:t>
            </a:r>
            <a:r>
              <a:rPr lang="it-IT" sz="1400" dirty="0"/>
              <a:t> che rispettano gli standard internazionali (ad esempio i GBP delineati dall’International Capital Market </a:t>
            </a:r>
            <a:r>
              <a:rPr lang="it-IT" sz="1400" dirty="0" err="1"/>
              <a:t>Association</a:t>
            </a:r>
            <a:r>
              <a:rPr lang="it-IT" sz="1400" dirty="0"/>
              <a:t>, ICMA) – sono obbligati a fornire una qualche forma di aggiornamento anche dopo l’emissione del titolo. Osserviamo però che lo stile dei report, la loro qualità e le informazioni contenute differiscono notevolmente. </a:t>
            </a:r>
            <a:endParaRPr lang="it-IT" sz="1400" dirty="0" smtClean="0"/>
          </a:p>
          <a:p>
            <a:pPr algn="just"/>
            <a:r>
              <a:rPr lang="it-IT" sz="1400" b="1" dirty="0" smtClean="0">
                <a:solidFill>
                  <a:srgbClr val="008000"/>
                </a:solidFill>
              </a:rPr>
              <a:t>La politica </a:t>
            </a:r>
            <a:r>
              <a:rPr lang="it-IT" sz="1400" b="1" dirty="0" err="1" smtClean="0">
                <a:solidFill>
                  <a:srgbClr val="008000"/>
                </a:solidFill>
              </a:rPr>
              <a:t>regolatoria</a:t>
            </a:r>
            <a:r>
              <a:rPr lang="it-IT" sz="1400" b="1" dirty="0" smtClean="0">
                <a:solidFill>
                  <a:srgbClr val="008000"/>
                </a:solidFill>
              </a:rPr>
              <a:t> sull’LGX è </a:t>
            </a:r>
            <a:r>
              <a:rPr lang="it-IT" sz="1400" b="1" dirty="0">
                <a:solidFill>
                  <a:srgbClr val="008000"/>
                </a:solidFill>
              </a:rPr>
              <a:t>molto severa</a:t>
            </a:r>
            <a:r>
              <a:rPr lang="it-IT" sz="1400" dirty="0"/>
              <a:t>, oltre alla valutazione iniziale da parte di esperti imparziali sulla sostenibilità degli strumenti finanziari emessi, la reportistica costante è considerata un requisito per l’accesso e la permanenza: chi non può garantirla viene escluso dalla piattaforma </a:t>
            </a:r>
            <a:r>
              <a:rPr lang="it-IT" sz="1400" i="1" dirty="0"/>
              <a:t>green</a:t>
            </a:r>
            <a:r>
              <a:rPr lang="it-IT" sz="1400" dirty="0"/>
              <a:t>. Problema che fino ad oggi non si è presentato poiché tutti gli emittenti che hanno emesso titoli verdi hanno rispettato questa prerogativa, sebbene alcuni di essi – spesso si tratta di grandi società che devono misurarsi con processi burocratici più complessi - abbiano talvolta presentato dei ritardi. Ma finché non verranno standardizzate le informazioni contenute nei report sarà difficile per gli investitori comparare le diverse obbligazioni e di conseguenza avere piena fiducia nel potenziale di un mercato che può invece dare un grande impulso agli investimenti sostenibili e a una diversa concezione della finanza. </a:t>
            </a:r>
          </a:p>
          <a:p>
            <a:pPr algn="just"/>
            <a:endParaRPr lang="it-IT" sz="1400" dirty="0"/>
          </a:p>
          <a:p>
            <a:endParaRPr lang="it-IT" dirty="0"/>
          </a:p>
        </p:txBody>
      </p:sp>
    </p:spTree>
    <p:extLst>
      <p:ext uri="{BB962C8B-B14F-4D97-AF65-F5344CB8AC3E}">
        <p14:creationId xmlns:p14="http://schemas.microsoft.com/office/powerpoint/2010/main" val="3225715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WOT-DebvsBo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572814"/>
          </a:xfrm>
          <a:prstGeom prst="rect">
            <a:avLst/>
          </a:prstGeom>
        </p:spPr>
      </p:pic>
    </p:spTree>
    <p:extLst>
      <p:ext uri="{BB962C8B-B14F-4D97-AF65-F5344CB8AC3E}">
        <p14:creationId xmlns:p14="http://schemas.microsoft.com/office/powerpoint/2010/main" val="258455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6874" y="155443"/>
            <a:ext cx="8605102" cy="1754327"/>
          </a:xfrm>
          <a:prstGeom prst="rect">
            <a:avLst/>
          </a:prstGeom>
        </p:spPr>
        <p:txBody>
          <a:bodyPr wrap="square">
            <a:spAutoFit/>
          </a:bodyPr>
          <a:lstStyle/>
          <a:p>
            <a:pPr algn="just"/>
            <a:r>
              <a:rPr lang="it-IT" sz="1200" dirty="0"/>
              <a:t>The </a:t>
            </a:r>
            <a:r>
              <a:rPr lang="it-IT" sz="1200" dirty="0" err="1"/>
              <a:t>REmap</a:t>
            </a:r>
            <a:r>
              <a:rPr lang="it-IT" sz="1200" dirty="0"/>
              <a:t> Case </a:t>
            </a:r>
            <a:r>
              <a:rPr lang="it-IT" sz="1200" dirty="0" err="1"/>
              <a:t>would</a:t>
            </a:r>
            <a:r>
              <a:rPr lang="it-IT" sz="1200" dirty="0"/>
              <a:t> </a:t>
            </a:r>
            <a:r>
              <a:rPr lang="it-IT" sz="1200" dirty="0" err="1"/>
              <a:t>see</a:t>
            </a:r>
            <a:r>
              <a:rPr lang="it-IT" sz="1200" dirty="0"/>
              <a:t> a </a:t>
            </a:r>
            <a:r>
              <a:rPr lang="it-IT" sz="1200" dirty="0" err="1"/>
              <a:t>rapid</a:t>
            </a:r>
            <a:r>
              <a:rPr lang="it-IT" sz="1200" dirty="0"/>
              <a:t> </a:t>
            </a:r>
            <a:r>
              <a:rPr lang="it-IT" sz="1200" dirty="0" err="1"/>
              <a:t>rebalancing</a:t>
            </a:r>
            <a:r>
              <a:rPr lang="it-IT" sz="1200" dirty="0"/>
              <a:t> of </a:t>
            </a:r>
            <a:r>
              <a:rPr lang="it-IT" sz="1200" dirty="0" err="1"/>
              <a:t>subsidy</a:t>
            </a:r>
            <a:r>
              <a:rPr lang="it-IT" sz="1200" dirty="0"/>
              <a:t> </a:t>
            </a:r>
            <a:r>
              <a:rPr lang="it-IT" sz="1200" dirty="0" err="1"/>
              <a:t>efforts</a:t>
            </a:r>
            <a:r>
              <a:rPr lang="it-IT" sz="1200" dirty="0"/>
              <a:t> </a:t>
            </a:r>
            <a:r>
              <a:rPr lang="it-IT" sz="1200" dirty="0" err="1"/>
              <a:t>towards</a:t>
            </a:r>
            <a:r>
              <a:rPr lang="it-IT" sz="1200" dirty="0"/>
              <a:t> </a:t>
            </a:r>
            <a:r>
              <a:rPr lang="it-IT" sz="1200" dirty="0" err="1"/>
              <a:t>energy</a:t>
            </a:r>
            <a:r>
              <a:rPr lang="it-IT" sz="1200" dirty="0"/>
              <a:t> </a:t>
            </a:r>
            <a:r>
              <a:rPr lang="it-IT" sz="1200" dirty="0" err="1"/>
              <a:t>efficiency</a:t>
            </a:r>
            <a:r>
              <a:rPr lang="it-IT" sz="1200" dirty="0"/>
              <a:t> and </a:t>
            </a:r>
            <a:r>
              <a:rPr lang="it-IT" sz="1200" dirty="0" err="1"/>
              <a:t>renewable</a:t>
            </a:r>
            <a:r>
              <a:rPr lang="it-IT" sz="1200" dirty="0"/>
              <a:t> </a:t>
            </a:r>
            <a:r>
              <a:rPr lang="it-IT" sz="1200" dirty="0" err="1"/>
              <a:t>energy</a:t>
            </a:r>
            <a:r>
              <a:rPr lang="it-IT" sz="1200" dirty="0"/>
              <a:t> (</a:t>
            </a:r>
            <a:r>
              <a:rPr lang="it-IT" sz="1200" dirty="0" err="1"/>
              <a:t>mostly</a:t>
            </a:r>
            <a:r>
              <a:rPr lang="it-IT" sz="1200" dirty="0"/>
              <a:t> for </a:t>
            </a:r>
            <a:r>
              <a:rPr lang="it-IT" sz="1200" dirty="0" err="1"/>
              <a:t>retrofitting</a:t>
            </a:r>
            <a:r>
              <a:rPr lang="it-IT" sz="1200" dirty="0"/>
              <a:t> </a:t>
            </a:r>
            <a:r>
              <a:rPr lang="it-IT" sz="1200" dirty="0" err="1"/>
              <a:t>buildings</a:t>
            </a:r>
            <a:r>
              <a:rPr lang="it-IT" sz="1200" dirty="0"/>
              <a:t> and </a:t>
            </a:r>
            <a:r>
              <a:rPr lang="it-IT" sz="1200" dirty="0" err="1"/>
              <a:t>using</a:t>
            </a:r>
            <a:r>
              <a:rPr lang="it-IT" sz="1200" dirty="0"/>
              <a:t> </a:t>
            </a:r>
            <a:r>
              <a:rPr lang="it-IT" sz="1200" dirty="0" err="1"/>
              <a:t>renewables</a:t>
            </a:r>
            <a:r>
              <a:rPr lang="it-IT" sz="1200" dirty="0"/>
              <a:t> in </a:t>
            </a:r>
            <a:r>
              <a:rPr lang="it-IT" sz="1200" dirty="0" err="1"/>
              <a:t>buildings</a:t>
            </a:r>
            <a:r>
              <a:rPr lang="it-IT" sz="1200" dirty="0"/>
              <a:t> and </a:t>
            </a:r>
            <a:r>
              <a:rPr lang="it-IT" sz="1200" dirty="0" err="1"/>
              <a:t>industry</a:t>
            </a:r>
            <a:r>
              <a:rPr lang="it-IT" sz="1200" dirty="0"/>
              <a:t>), </a:t>
            </a:r>
            <a:r>
              <a:rPr lang="it-IT" sz="1200" dirty="0" err="1"/>
              <a:t>although</a:t>
            </a:r>
            <a:r>
              <a:rPr lang="it-IT" sz="1200" dirty="0"/>
              <a:t> the </a:t>
            </a:r>
            <a:r>
              <a:rPr lang="it-IT" sz="1200" dirty="0" err="1"/>
              <a:t>subsidies</a:t>
            </a:r>
            <a:r>
              <a:rPr lang="it-IT" sz="1200" dirty="0"/>
              <a:t> </a:t>
            </a:r>
            <a:r>
              <a:rPr lang="it-IT" sz="1200" dirty="0" err="1"/>
              <a:t>would</a:t>
            </a:r>
            <a:r>
              <a:rPr lang="it-IT" sz="1200" dirty="0"/>
              <a:t> be </a:t>
            </a:r>
            <a:r>
              <a:rPr lang="it-IT" sz="1200" dirty="0" err="1"/>
              <a:t>used</a:t>
            </a:r>
            <a:r>
              <a:rPr lang="it-IT" sz="1200" dirty="0"/>
              <a:t> to </a:t>
            </a:r>
            <a:r>
              <a:rPr lang="it-IT" sz="1200" dirty="0" err="1"/>
              <a:t>support</a:t>
            </a:r>
            <a:r>
              <a:rPr lang="it-IT" sz="1200" dirty="0"/>
              <a:t> </a:t>
            </a:r>
            <a:r>
              <a:rPr lang="it-IT" sz="1200" dirty="0" err="1"/>
              <a:t>different</a:t>
            </a:r>
            <a:r>
              <a:rPr lang="it-IT" sz="1200" dirty="0"/>
              <a:t> </a:t>
            </a:r>
            <a:r>
              <a:rPr lang="it-IT" sz="1200" dirty="0" err="1"/>
              <a:t>types</a:t>
            </a:r>
            <a:r>
              <a:rPr lang="it-IT" sz="1200" dirty="0"/>
              <a:t> of </a:t>
            </a:r>
            <a:r>
              <a:rPr lang="it-IT" sz="1200" dirty="0" err="1"/>
              <a:t>technologies</a:t>
            </a:r>
            <a:r>
              <a:rPr lang="it-IT" sz="1200" dirty="0"/>
              <a:t>. </a:t>
            </a:r>
            <a:r>
              <a:rPr lang="it-IT" sz="1200" dirty="0" err="1"/>
              <a:t>Within</a:t>
            </a:r>
            <a:r>
              <a:rPr lang="it-IT" sz="1200" dirty="0"/>
              <a:t> </a:t>
            </a:r>
            <a:r>
              <a:rPr lang="it-IT" sz="1200" dirty="0" err="1"/>
              <a:t>renewables</a:t>
            </a:r>
            <a:r>
              <a:rPr lang="it-IT" sz="1200" dirty="0"/>
              <a:t>, a </a:t>
            </a:r>
            <a:r>
              <a:rPr lang="it-IT" sz="1200" dirty="0" err="1"/>
              <a:t>rebalancing</a:t>
            </a:r>
            <a:r>
              <a:rPr lang="it-IT" sz="1200" dirty="0"/>
              <a:t> </a:t>
            </a:r>
            <a:r>
              <a:rPr lang="it-IT" sz="1200" dirty="0" err="1"/>
              <a:t>is</a:t>
            </a:r>
            <a:r>
              <a:rPr lang="it-IT" sz="1200" dirty="0"/>
              <a:t> </a:t>
            </a:r>
            <a:r>
              <a:rPr lang="it-IT" sz="1200" dirty="0" err="1"/>
              <a:t>also</a:t>
            </a:r>
            <a:r>
              <a:rPr lang="it-IT" sz="1200" dirty="0"/>
              <a:t> </a:t>
            </a:r>
            <a:r>
              <a:rPr lang="it-IT" sz="1200" dirty="0" err="1"/>
              <a:t>required</a:t>
            </a:r>
            <a:r>
              <a:rPr lang="it-IT" sz="1200" dirty="0"/>
              <a:t> </a:t>
            </a:r>
            <a:r>
              <a:rPr lang="it-IT" sz="1200" dirty="0" err="1"/>
              <a:t>through</a:t>
            </a:r>
            <a:r>
              <a:rPr lang="it-IT" sz="1200" dirty="0"/>
              <a:t> time </a:t>
            </a:r>
            <a:r>
              <a:rPr lang="it-IT" sz="1200" dirty="0" err="1"/>
              <a:t>as</a:t>
            </a:r>
            <a:r>
              <a:rPr lang="it-IT" sz="1200" dirty="0"/>
              <a:t> </a:t>
            </a:r>
            <a:r>
              <a:rPr lang="it-IT" sz="1200" dirty="0" err="1"/>
              <a:t>subsidies</a:t>
            </a:r>
            <a:r>
              <a:rPr lang="it-IT" sz="1200" dirty="0"/>
              <a:t> for </a:t>
            </a:r>
            <a:r>
              <a:rPr lang="it-IT" sz="1200" dirty="0" err="1"/>
              <a:t>power</a:t>
            </a:r>
            <a:r>
              <a:rPr lang="it-IT" sz="1200" dirty="0"/>
              <a:t> generation </a:t>
            </a:r>
            <a:r>
              <a:rPr lang="it-IT" sz="1200" dirty="0" err="1"/>
              <a:t>technologies</a:t>
            </a:r>
            <a:r>
              <a:rPr lang="it-IT" sz="1200" dirty="0"/>
              <a:t> </a:t>
            </a:r>
            <a:r>
              <a:rPr lang="it-IT" sz="1200" dirty="0" err="1"/>
              <a:t>decline</a:t>
            </a:r>
            <a:r>
              <a:rPr lang="it-IT" sz="1200" dirty="0"/>
              <a:t> and are </a:t>
            </a:r>
            <a:r>
              <a:rPr lang="it-IT" sz="1200" dirty="0" err="1"/>
              <a:t>eliminated</a:t>
            </a:r>
            <a:r>
              <a:rPr lang="it-IT" sz="1200" dirty="0"/>
              <a:t> by 2050, </a:t>
            </a:r>
            <a:r>
              <a:rPr lang="it-IT" sz="1200" dirty="0" err="1"/>
              <a:t>while</a:t>
            </a:r>
            <a:r>
              <a:rPr lang="it-IT" sz="1200" dirty="0"/>
              <a:t> the </a:t>
            </a:r>
            <a:r>
              <a:rPr lang="it-IT" sz="1200" dirty="0" err="1"/>
              <a:t>subsidies</a:t>
            </a:r>
            <a:r>
              <a:rPr lang="it-IT" sz="1200" dirty="0"/>
              <a:t> to </a:t>
            </a:r>
            <a:r>
              <a:rPr lang="it-IT" sz="1200" dirty="0" err="1"/>
              <a:t>support</a:t>
            </a:r>
            <a:r>
              <a:rPr lang="it-IT" sz="1200" dirty="0"/>
              <a:t> the </a:t>
            </a:r>
            <a:r>
              <a:rPr lang="it-IT" sz="1200" dirty="0" err="1"/>
              <a:t>deployment</a:t>
            </a:r>
            <a:r>
              <a:rPr lang="it-IT" sz="1200" dirty="0"/>
              <a:t> of </a:t>
            </a:r>
            <a:r>
              <a:rPr lang="it-IT" sz="1200" dirty="0" err="1"/>
              <a:t>renewable</a:t>
            </a:r>
            <a:r>
              <a:rPr lang="it-IT" sz="1200" dirty="0"/>
              <a:t> and </a:t>
            </a:r>
            <a:r>
              <a:rPr lang="it-IT" sz="1200" dirty="0" err="1"/>
              <a:t>energy</a:t>
            </a:r>
            <a:r>
              <a:rPr lang="it-IT" sz="1200" dirty="0"/>
              <a:t> </a:t>
            </a:r>
            <a:r>
              <a:rPr lang="it-IT" sz="1200" dirty="0" err="1"/>
              <a:t>efficiency</a:t>
            </a:r>
            <a:r>
              <a:rPr lang="it-IT" sz="1200" dirty="0"/>
              <a:t> </a:t>
            </a:r>
            <a:r>
              <a:rPr lang="it-IT" sz="1200" dirty="0" err="1"/>
              <a:t>technologies</a:t>
            </a:r>
            <a:r>
              <a:rPr lang="it-IT" sz="1200" dirty="0"/>
              <a:t> </a:t>
            </a:r>
            <a:r>
              <a:rPr lang="it-IT" sz="1200" dirty="0" err="1"/>
              <a:t>needed</a:t>
            </a:r>
            <a:r>
              <a:rPr lang="it-IT" sz="1200" dirty="0"/>
              <a:t> to </a:t>
            </a:r>
            <a:r>
              <a:rPr lang="it-IT" sz="1200" dirty="0" err="1"/>
              <a:t>decarbonise</a:t>
            </a:r>
            <a:r>
              <a:rPr lang="it-IT" sz="1200" dirty="0"/>
              <a:t> the </a:t>
            </a:r>
            <a:r>
              <a:rPr lang="it-IT" sz="1200" dirty="0" err="1"/>
              <a:t>industry</a:t>
            </a:r>
            <a:r>
              <a:rPr lang="it-IT" sz="1200" dirty="0"/>
              <a:t> and </a:t>
            </a:r>
            <a:r>
              <a:rPr lang="it-IT" sz="1200" dirty="0" err="1"/>
              <a:t>transport</a:t>
            </a:r>
            <a:r>
              <a:rPr lang="it-IT" sz="1200" dirty="0"/>
              <a:t> </a:t>
            </a:r>
            <a:r>
              <a:rPr lang="it-IT" sz="1200" dirty="0" err="1" smtClean="0"/>
              <a:t>sectors</a:t>
            </a:r>
            <a:r>
              <a:rPr lang="it-IT" sz="1200" dirty="0" smtClean="0"/>
              <a:t>  </a:t>
            </a:r>
            <a:r>
              <a:rPr lang="it-IT" sz="1200" dirty="0" err="1"/>
              <a:t>would</a:t>
            </a:r>
            <a:r>
              <a:rPr lang="it-IT" sz="1200" dirty="0"/>
              <a:t>  </a:t>
            </a:r>
            <a:r>
              <a:rPr lang="it-IT" sz="1200" dirty="0" err="1"/>
              <a:t>grow</a:t>
            </a:r>
            <a:r>
              <a:rPr lang="it-IT" sz="1200" dirty="0"/>
              <a:t>.  </a:t>
            </a:r>
            <a:r>
              <a:rPr lang="it-IT" sz="1200" dirty="0" err="1"/>
              <a:t>This</a:t>
            </a:r>
            <a:r>
              <a:rPr lang="it-IT" sz="1200" dirty="0"/>
              <a:t>  </a:t>
            </a:r>
            <a:r>
              <a:rPr lang="it-IT" sz="1200" dirty="0" err="1"/>
              <a:t>rebalancing</a:t>
            </a:r>
            <a:r>
              <a:rPr lang="it-IT" sz="1200" dirty="0"/>
              <a:t>  of  </a:t>
            </a:r>
            <a:r>
              <a:rPr lang="it-IT" sz="1200" dirty="0" err="1"/>
              <a:t>subsidies</a:t>
            </a:r>
            <a:r>
              <a:rPr lang="it-IT" sz="1200" dirty="0"/>
              <a:t>  from  </a:t>
            </a:r>
            <a:r>
              <a:rPr lang="it-IT" sz="1200" dirty="0" err="1"/>
              <a:t>fossil</a:t>
            </a:r>
            <a:r>
              <a:rPr lang="it-IT" sz="1200" dirty="0"/>
              <a:t>  </a:t>
            </a:r>
            <a:r>
              <a:rPr lang="it-IT" sz="1200" dirty="0" err="1"/>
              <a:t>fuels</a:t>
            </a:r>
            <a:r>
              <a:rPr lang="it-IT" sz="1200" dirty="0"/>
              <a:t>  (</a:t>
            </a:r>
            <a:r>
              <a:rPr lang="it-IT" sz="1200" dirty="0" err="1"/>
              <a:t>which</a:t>
            </a:r>
            <a:r>
              <a:rPr lang="it-IT" sz="1200" dirty="0"/>
              <a:t>  </a:t>
            </a:r>
            <a:r>
              <a:rPr lang="it-IT" sz="1200" dirty="0" err="1"/>
              <a:t>will</a:t>
            </a:r>
            <a:r>
              <a:rPr lang="it-IT" sz="1200" dirty="0"/>
              <a:t>  </a:t>
            </a:r>
            <a:r>
              <a:rPr lang="it-IT" sz="1200" dirty="0" err="1"/>
              <a:t>also</a:t>
            </a:r>
            <a:r>
              <a:rPr lang="it-IT" sz="1200" dirty="0"/>
              <a:t>  </a:t>
            </a:r>
            <a:r>
              <a:rPr lang="it-IT" sz="1200" dirty="0" err="1"/>
              <a:t>result</a:t>
            </a:r>
            <a:r>
              <a:rPr lang="it-IT" sz="1200" dirty="0"/>
              <a:t> in </a:t>
            </a:r>
            <a:r>
              <a:rPr lang="it-IT" sz="1200" dirty="0" err="1"/>
              <a:t>lower</a:t>
            </a:r>
            <a:r>
              <a:rPr lang="it-IT" sz="1200" dirty="0"/>
              <a:t> </a:t>
            </a:r>
            <a:r>
              <a:rPr lang="it-IT" sz="1200" dirty="0" err="1"/>
              <a:t>consumption</a:t>
            </a:r>
            <a:r>
              <a:rPr lang="it-IT" sz="1200" dirty="0"/>
              <a:t>, </a:t>
            </a:r>
            <a:r>
              <a:rPr lang="it-IT" sz="1200" dirty="0" err="1"/>
              <a:t>thereby</a:t>
            </a:r>
            <a:r>
              <a:rPr lang="it-IT" sz="1200" dirty="0"/>
              <a:t> </a:t>
            </a:r>
            <a:r>
              <a:rPr lang="it-IT" sz="1200" dirty="0" err="1"/>
              <a:t>helping</a:t>
            </a:r>
            <a:r>
              <a:rPr lang="it-IT" sz="1200" dirty="0"/>
              <a:t> to  reduce  </a:t>
            </a:r>
            <a:r>
              <a:rPr lang="it-IT" sz="1200" dirty="0" err="1"/>
              <a:t>their</a:t>
            </a:r>
            <a:r>
              <a:rPr lang="it-IT" sz="1200" dirty="0"/>
              <a:t>  negative  </a:t>
            </a:r>
            <a:r>
              <a:rPr lang="it-IT" sz="1200" dirty="0" err="1"/>
              <a:t>externalities</a:t>
            </a:r>
            <a:r>
              <a:rPr lang="it-IT" sz="1200" dirty="0"/>
              <a:t>)  to  </a:t>
            </a:r>
            <a:r>
              <a:rPr lang="it-IT" sz="1200" dirty="0" err="1"/>
              <a:t>renewables</a:t>
            </a:r>
            <a:r>
              <a:rPr lang="it-IT" sz="1200" dirty="0"/>
              <a:t>   </a:t>
            </a:r>
            <a:r>
              <a:rPr lang="it-IT" sz="1200" dirty="0" err="1"/>
              <a:t>will</a:t>
            </a:r>
            <a:r>
              <a:rPr lang="it-IT" sz="1200" dirty="0"/>
              <a:t>   </a:t>
            </a:r>
            <a:r>
              <a:rPr lang="it-IT" sz="1200" dirty="0" err="1"/>
              <a:t>improve</a:t>
            </a:r>
            <a:r>
              <a:rPr lang="it-IT" sz="1200" dirty="0"/>
              <a:t>   the   </a:t>
            </a:r>
            <a:r>
              <a:rPr lang="it-IT" sz="1200" dirty="0" err="1"/>
              <a:t>economic</a:t>
            </a:r>
            <a:r>
              <a:rPr lang="it-IT" sz="1200" dirty="0"/>
              <a:t>   </a:t>
            </a:r>
            <a:r>
              <a:rPr lang="it-IT" sz="1200" dirty="0" err="1"/>
              <a:t>efficiency</a:t>
            </a:r>
            <a:r>
              <a:rPr lang="it-IT" sz="1200" dirty="0"/>
              <a:t>   of   the   </a:t>
            </a:r>
            <a:r>
              <a:rPr lang="it-IT" sz="1200" dirty="0" err="1"/>
              <a:t>energy</a:t>
            </a:r>
            <a:r>
              <a:rPr lang="it-IT" sz="1200" dirty="0"/>
              <a:t>   </a:t>
            </a:r>
            <a:r>
              <a:rPr lang="it-IT" sz="1200" dirty="0" err="1"/>
              <a:t>sector</a:t>
            </a:r>
            <a:r>
              <a:rPr lang="it-IT" sz="1200" dirty="0"/>
              <a:t>   relative   to   the   Reference   Case   by   </a:t>
            </a:r>
            <a:r>
              <a:rPr lang="it-IT" sz="1200" dirty="0" err="1"/>
              <a:t>rebalancing</a:t>
            </a:r>
            <a:r>
              <a:rPr lang="it-IT" sz="1200" dirty="0"/>
              <a:t>   </a:t>
            </a:r>
            <a:r>
              <a:rPr lang="it-IT" sz="1200" dirty="0" err="1"/>
              <a:t>investment</a:t>
            </a:r>
            <a:r>
              <a:rPr lang="it-IT" sz="1200" dirty="0"/>
              <a:t> </a:t>
            </a:r>
            <a:r>
              <a:rPr lang="it-IT" sz="1200" dirty="0" err="1"/>
              <a:t>away</a:t>
            </a:r>
            <a:r>
              <a:rPr lang="it-IT" sz="1200" dirty="0"/>
              <a:t> from </a:t>
            </a:r>
            <a:r>
              <a:rPr lang="it-IT" sz="1200" dirty="0" err="1"/>
              <a:t>fossil</a:t>
            </a:r>
            <a:r>
              <a:rPr lang="it-IT" sz="1200" dirty="0"/>
              <a:t> </a:t>
            </a:r>
            <a:r>
              <a:rPr lang="it-IT" sz="1200" dirty="0" err="1"/>
              <a:t>fuels</a:t>
            </a:r>
            <a:r>
              <a:rPr lang="it-IT" sz="1200" dirty="0"/>
              <a:t> with </a:t>
            </a:r>
            <a:r>
              <a:rPr lang="it-IT" sz="1200" dirty="0" err="1"/>
              <a:t>their</a:t>
            </a:r>
            <a:r>
              <a:rPr lang="it-IT" sz="1200" dirty="0"/>
              <a:t> large </a:t>
            </a:r>
            <a:r>
              <a:rPr lang="it-IT" sz="1200" dirty="0" err="1"/>
              <a:t>externality</a:t>
            </a:r>
            <a:r>
              <a:rPr lang="it-IT" sz="1200" dirty="0"/>
              <a:t> </a:t>
            </a:r>
            <a:r>
              <a:rPr lang="it-IT" sz="1200" dirty="0" err="1"/>
              <a:t>costs</a:t>
            </a:r>
            <a:r>
              <a:rPr lang="it-IT" sz="1200" dirty="0"/>
              <a:t>. </a:t>
            </a:r>
            <a:endParaRPr lang="it-IT" sz="1200" dirty="0" smtClean="0"/>
          </a:p>
          <a:p>
            <a:pPr algn="just"/>
            <a:endParaRPr lang="it-IT" sz="1200" dirty="0"/>
          </a:p>
        </p:txBody>
      </p:sp>
      <p:pic>
        <p:nvPicPr>
          <p:cNvPr id="3" name="Immagine 2"/>
          <p:cNvPicPr>
            <a:picLocks noChangeAspect="1"/>
          </p:cNvPicPr>
          <p:nvPr/>
        </p:nvPicPr>
        <p:blipFill>
          <a:blip r:embed="rId2"/>
          <a:stretch>
            <a:fillRect/>
          </a:stretch>
        </p:blipFill>
        <p:spPr>
          <a:xfrm>
            <a:off x="3364068" y="2842560"/>
            <a:ext cx="5779932" cy="4015440"/>
          </a:xfrm>
          <a:prstGeom prst="rect">
            <a:avLst/>
          </a:prstGeom>
        </p:spPr>
      </p:pic>
      <p:sp>
        <p:nvSpPr>
          <p:cNvPr id="4" name="Rettangolo 3"/>
          <p:cNvSpPr/>
          <p:nvPr/>
        </p:nvSpPr>
        <p:spPr>
          <a:xfrm>
            <a:off x="0" y="1909770"/>
            <a:ext cx="3364068" cy="4524314"/>
          </a:xfrm>
          <a:prstGeom prst="rect">
            <a:avLst/>
          </a:prstGeom>
        </p:spPr>
        <p:txBody>
          <a:bodyPr wrap="square">
            <a:spAutoFit/>
          </a:bodyPr>
          <a:lstStyle/>
          <a:p>
            <a:pPr algn="just"/>
            <a:r>
              <a:rPr lang="it-IT" sz="1200" dirty="0"/>
              <a:t>From   </a:t>
            </a:r>
            <a:r>
              <a:rPr lang="it-IT" sz="1200" dirty="0" err="1"/>
              <a:t>now</a:t>
            </a:r>
            <a:r>
              <a:rPr lang="it-IT" sz="1200" dirty="0"/>
              <a:t>   </a:t>
            </a:r>
            <a:r>
              <a:rPr lang="it-IT" sz="1200" dirty="0" err="1"/>
              <a:t>until</a:t>
            </a:r>
            <a:r>
              <a:rPr lang="it-IT" sz="1200" dirty="0"/>
              <a:t>   2050,   the   </a:t>
            </a:r>
            <a:r>
              <a:rPr lang="it-IT" sz="1200" dirty="0" err="1"/>
              <a:t>REmap</a:t>
            </a:r>
            <a:r>
              <a:rPr lang="it-IT" sz="1200" dirty="0"/>
              <a:t>   Case   </a:t>
            </a:r>
            <a:r>
              <a:rPr lang="it-IT" sz="1200" dirty="0" err="1"/>
              <a:t>would</a:t>
            </a:r>
            <a:r>
              <a:rPr lang="it-IT" sz="1200" dirty="0"/>
              <a:t>   </a:t>
            </a:r>
            <a:r>
              <a:rPr lang="it-IT" sz="1200" dirty="0" err="1"/>
              <a:t>result</a:t>
            </a:r>
            <a:r>
              <a:rPr lang="it-IT" sz="1200" dirty="0"/>
              <a:t>   in   a   cumulative   </a:t>
            </a:r>
            <a:r>
              <a:rPr lang="it-IT" sz="1200" dirty="0" err="1"/>
              <a:t>reduction</a:t>
            </a:r>
            <a:r>
              <a:rPr lang="it-IT" sz="1200" dirty="0"/>
              <a:t>   in  </a:t>
            </a:r>
            <a:r>
              <a:rPr lang="it-IT" sz="1200" dirty="0" err="1"/>
              <a:t>fossil</a:t>
            </a:r>
            <a:r>
              <a:rPr lang="it-IT" sz="1200" dirty="0"/>
              <a:t>  </a:t>
            </a:r>
            <a:r>
              <a:rPr lang="it-IT" sz="1200" dirty="0" err="1"/>
              <a:t>fuel</a:t>
            </a:r>
            <a:r>
              <a:rPr lang="it-IT" sz="1200" dirty="0"/>
              <a:t>  </a:t>
            </a:r>
            <a:r>
              <a:rPr lang="it-IT" sz="1200" dirty="0" err="1"/>
              <a:t>subsidies</a:t>
            </a:r>
            <a:r>
              <a:rPr lang="it-IT" sz="1200" dirty="0"/>
              <a:t>  of  USD  15  </a:t>
            </a:r>
            <a:r>
              <a:rPr lang="it-IT" sz="1200" dirty="0" err="1"/>
              <a:t>trillion</a:t>
            </a:r>
            <a:r>
              <a:rPr lang="it-IT" sz="1200" dirty="0"/>
              <a:t>  </a:t>
            </a:r>
            <a:r>
              <a:rPr lang="it-IT" sz="1200" dirty="0" err="1"/>
              <a:t>that</a:t>
            </a:r>
            <a:r>
              <a:rPr lang="it-IT" sz="1200" dirty="0"/>
              <a:t>   </a:t>
            </a:r>
            <a:r>
              <a:rPr lang="it-IT" sz="1200" dirty="0" err="1"/>
              <a:t>will</a:t>
            </a:r>
            <a:r>
              <a:rPr lang="it-IT" sz="1200" dirty="0"/>
              <a:t>   </a:t>
            </a:r>
            <a:r>
              <a:rPr lang="it-IT" sz="1200" dirty="0" err="1"/>
              <a:t>occur</a:t>
            </a:r>
            <a:r>
              <a:rPr lang="it-IT" sz="1200" dirty="0"/>
              <a:t>   in   the   Reference   Case   (</a:t>
            </a:r>
            <a:r>
              <a:rPr lang="it-IT" sz="1200" dirty="0" err="1"/>
              <a:t>assuming</a:t>
            </a:r>
            <a:r>
              <a:rPr lang="it-IT" sz="1200" dirty="0"/>
              <a:t>  </a:t>
            </a:r>
            <a:r>
              <a:rPr lang="it-IT" sz="1200" dirty="0" err="1"/>
              <a:t>similar</a:t>
            </a:r>
            <a:r>
              <a:rPr lang="it-IT" sz="1200" dirty="0"/>
              <a:t>  </a:t>
            </a:r>
            <a:r>
              <a:rPr lang="it-IT" sz="1200" dirty="0" err="1"/>
              <a:t>subsidy</a:t>
            </a:r>
            <a:r>
              <a:rPr lang="it-IT" sz="1200" dirty="0"/>
              <a:t>  policies).  </a:t>
            </a:r>
            <a:r>
              <a:rPr lang="it-IT" sz="1200" dirty="0" err="1"/>
              <a:t>When</a:t>
            </a:r>
            <a:r>
              <a:rPr lang="it-IT" sz="1200" dirty="0"/>
              <a:t>  the </a:t>
            </a:r>
            <a:r>
              <a:rPr lang="it-IT" sz="1200" dirty="0" err="1"/>
              <a:t>increased</a:t>
            </a:r>
            <a:r>
              <a:rPr lang="it-IT" sz="1200" dirty="0"/>
              <a:t> </a:t>
            </a:r>
            <a:r>
              <a:rPr lang="it-IT" sz="1200" dirty="0" err="1"/>
              <a:t>support</a:t>
            </a:r>
            <a:r>
              <a:rPr lang="it-IT" sz="1200" dirty="0"/>
              <a:t> for </a:t>
            </a:r>
            <a:r>
              <a:rPr lang="it-IT" sz="1200" dirty="0" err="1"/>
              <a:t>renewables</a:t>
            </a:r>
            <a:r>
              <a:rPr lang="it-IT" sz="1200" dirty="0"/>
              <a:t> in the </a:t>
            </a:r>
            <a:r>
              <a:rPr lang="it-IT" sz="1200" dirty="0" err="1"/>
              <a:t>REmap</a:t>
            </a:r>
            <a:r>
              <a:rPr lang="it-IT" sz="1200" dirty="0"/>
              <a:t>  Case  </a:t>
            </a:r>
            <a:r>
              <a:rPr lang="it-IT" sz="1200" dirty="0" err="1"/>
              <a:t>is</a:t>
            </a:r>
            <a:r>
              <a:rPr lang="it-IT" sz="1200" dirty="0"/>
              <a:t>  </a:t>
            </a:r>
            <a:r>
              <a:rPr lang="it-IT" sz="1200" dirty="0" err="1"/>
              <a:t>included</a:t>
            </a:r>
            <a:r>
              <a:rPr lang="it-IT" sz="1200" dirty="0"/>
              <a:t>,  the  net  </a:t>
            </a:r>
            <a:r>
              <a:rPr lang="it-IT" sz="1200" dirty="0" err="1"/>
              <a:t>reduction</a:t>
            </a:r>
            <a:r>
              <a:rPr lang="it-IT" sz="1200" dirty="0"/>
              <a:t>  in </a:t>
            </a:r>
            <a:r>
              <a:rPr lang="it-IT" sz="1200" dirty="0" err="1"/>
              <a:t>energy</a:t>
            </a:r>
            <a:r>
              <a:rPr lang="it-IT" sz="1200" dirty="0"/>
              <a:t> </a:t>
            </a:r>
            <a:r>
              <a:rPr lang="it-IT" sz="1200" dirty="0" err="1"/>
              <a:t>sector</a:t>
            </a:r>
            <a:r>
              <a:rPr lang="it-IT" sz="1200" dirty="0"/>
              <a:t> </a:t>
            </a:r>
            <a:r>
              <a:rPr lang="it-IT" sz="1200" dirty="0" err="1"/>
              <a:t>subsidies</a:t>
            </a:r>
            <a:r>
              <a:rPr lang="it-IT" sz="1200" dirty="0"/>
              <a:t> for the </a:t>
            </a:r>
            <a:r>
              <a:rPr lang="it-IT" sz="1200" dirty="0" err="1"/>
              <a:t>period</a:t>
            </a:r>
            <a:r>
              <a:rPr lang="it-IT" sz="1200" dirty="0"/>
              <a:t> to 2050 </a:t>
            </a:r>
            <a:r>
              <a:rPr lang="it-IT" sz="1200" dirty="0" err="1"/>
              <a:t>would</a:t>
            </a:r>
            <a:r>
              <a:rPr lang="it-IT" sz="1200" dirty="0"/>
              <a:t> be USD 10 </a:t>
            </a:r>
            <a:r>
              <a:rPr lang="it-IT" sz="1200" dirty="0" err="1"/>
              <a:t>trillion</a:t>
            </a:r>
            <a:r>
              <a:rPr lang="it-IT" sz="1200" dirty="0"/>
              <a:t>. </a:t>
            </a:r>
            <a:r>
              <a:rPr lang="it-IT" sz="1200" dirty="0" err="1"/>
              <a:t>Therefore</a:t>
            </a:r>
            <a:r>
              <a:rPr lang="it-IT" sz="1200" dirty="0"/>
              <a:t>, the </a:t>
            </a:r>
            <a:r>
              <a:rPr lang="it-IT" sz="1200" dirty="0" err="1"/>
              <a:t>savings</a:t>
            </a:r>
            <a:r>
              <a:rPr lang="it-IT" sz="1200" dirty="0"/>
              <a:t> from </a:t>
            </a:r>
            <a:r>
              <a:rPr lang="it-IT" sz="1200" dirty="0" err="1"/>
              <a:t>reduced</a:t>
            </a:r>
            <a:r>
              <a:rPr lang="it-IT" sz="1200" dirty="0"/>
              <a:t> </a:t>
            </a:r>
            <a:r>
              <a:rPr lang="it-IT" sz="1200" dirty="0" err="1"/>
              <a:t>externalities</a:t>
            </a:r>
            <a:r>
              <a:rPr lang="it-IT" sz="1200" dirty="0"/>
              <a:t> and </a:t>
            </a:r>
            <a:r>
              <a:rPr lang="it-IT" sz="1200" dirty="0" err="1"/>
              <a:t>avoided</a:t>
            </a:r>
            <a:r>
              <a:rPr lang="it-IT" sz="1200" dirty="0"/>
              <a:t> </a:t>
            </a:r>
            <a:r>
              <a:rPr lang="it-IT" sz="1200" dirty="0" err="1"/>
              <a:t>subsidies</a:t>
            </a:r>
            <a:r>
              <a:rPr lang="it-IT" sz="1200" dirty="0"/>
              <a:t> </a:t>
            </a:r>
            <a:r>
              <a:rPr lang="it-IT" sz="1200" dirty="0" err="1"/>
              <a:t>outweigh</a:t>
            </a:r>
            <a:r>
              <a:rPr lang="it-IT" sz="1200" dirty="0"/>
              <a:t> the </a:t>
            </a:r>
            <a:r>
              <a:rPr lang="it-IT" sz="1200" dirty="0" err="1"/>
              <a:t>additional</a:t>
            </a:r>
            <a:r>
              <a:rPr lang="it-IT" sz="1200" dirty="0"/>
              <a:t> </a:t>
            </a:r>
            <a:r>
              <a:rPr lang="it-IT" sz="1200" dirty="0" err="1"/>
              <a:t>energy</a:t>
            </a:r>
            <a:r>
              <a:rPr lang="it-IT" sz="1200" dirty="0"/>
              <a:t> </a:t>
            </a:r>
            <a:r>
              <a:rPr lang="it-IT" sz="1200" dirty="0" err="1"/>
              <a:t>system</a:t>
            </a:r>
            <a:r>
              <a:rPr lang="it-IT" sz="1200" dirty="0"/>
              <a:t> </a:t>
            </a:r>
            <a:r>
              <a:rPr lang="it-IT" sz="1200" dirty="0" err="1"/>
              <a:t>costs</a:t>
            </a:r>
            <a:r>
              <a:rPr lang="it-IT" sz="1200" dirty="0"/>
              <a:t> by a </a:t>
            </a:r>
            <a:r>
              <a:rPr lang="it-IT" sz="1200" dirty="0" err="1"/>
              <a:t>factor</a:t>
            </a:r>
            <a:r>
              <a:rPr lang="it-IT" sz="1200" dirty="0"/>
              <a:t> of </a:t>
            </a:r>
            <a:r>
              <a:rPr lang="it-IT" sz="1200" dirty="0" err="1"/>
              <a:t>three</a:t>
            </a:r>
            <a:r>
              <a:rPr lang="it-IT" sz="1200" dirty="0"/>
              <a:t> to </a:t>
            </a:r>
            <a:r>
              <a:rPr lang="it-IT" sz="1200" dirty="0" err="1"/>
              <a:t>seven</a:t>
            </a:r>
            <a:r>
              <a:rPr lang="it-IT" sz="1200" dirty="0"/>
              <a:t>, </a:t>
            </a:r>
            <a:r>
              <a:rPr lang="it-IT" sz="1200" dirty="0" err="1"/>
              <a:t>resulting</a:t>
            </a:r>
            <a:r>
              <a:rPr lang="it-IT" sz="1200" dirty="0"/>
              <a:t> in cumulative </a:t>
            </a:r>
            <a:r>
              <a:rPr lang="it-IT" sz="1200" dirty="0" err="1"/>
              <a:t>savings</a:t>
            </a:r>
            <a:r>
              <a:rPr lang="it-IT" sz="1200" dirty="0"/>
              <a:t> of USD 65 </a:t>
            </a:r>
            <a:r>
              <a:rPr lang="it-IT" sz="1200" dirty="0" err="1"/>
              <a:t>trillion</a:t>
            </a:r>
            <a:r>
              <a:rPr lang="it-IT" sz="1200" dirty="0"/>
              <a:t> to USD 160 </a:t>
            </a:r>
            <a:r>
              <a:rPr lang="it-IT" sz="1200" dirty="0" err="1"/>
              <a:t>trillion</a:t>
            </a:r>
            <a:r>
              <a:rPr lang="it-IT" sz="1200" dirty="0"/>
              <a:t>. Or, </a:t>
            </a:r>
            <a:r>
              <a:rPr lang="it-IT" sz="1200" dirty="0" err="1"/>
              <a:t>viewed</a:t>
            </a:r>
            <a:r>
              <a:rPr lang="it-IT" sz="1200" dirty="0"/>
              <a:t> </a:t>
            </a:r>
            <a:r>
              <a:rPr lang="it-IT" sz="1200" dirty="0" err="1"/>
              <a:t>differently</a:t>
            </a:r>
            <a:r>
              <a:rPr lang="it-IT" sz="1200" dirty="0"/>
              <a:t>, for </a:t>
            </a:r>
            <a:r>
              <a:rPr lang="it-IT" sz="1200" dirty="0" err="1"/>
              <a:t>every</a:t>
            </a:r>
            <a:r>
              <a:rPr lang="it-IT" sz="1200" dirty="0"/>
              <a:t> USD 1 </a:t>
            </a:r>
            <a:r>
              <a:rPr lang="it-IT" sz="1200" dirty="0" err="1"/>
              <a:t>spent</a:t>
            </a:r>
            <a:r>
              <a:rPr lang="it-IT" sz="1200" dirty="0"/>
              <a:t> for the </a:t>
            </a:r>
            <a:r>
              <a:rPr lang="it-IT" sz="1200" dirty="0" err="1"/>
              <a:t>energy</a:t>
            </a:r>
            <a:r>
              <a:rPr lang="it-IT" sz="1200" dirty="0"/>
              <a:t> </a:t>
            </a:r>
            <a:r>
              <a:rPr lang="it-IT" sz="1200" dirty="0" err="1"/>
              <a:t>transition</a:t>
            </a:r>
            <a:r>
              <a:rPr lang="it-IT" sz="1200" dirty="0"/>
              <a:t>, </a:t>
            </a:r>
            <a:r>
              <a:rPr lang="it-IT" sz="1200" dirty="0" err="1"/>
              <a:t>there</a:t>
            </a:r>
            <a:r>
              <a:rPr lang="it-IT" sz="1200" dirty="0"/>
              <a:t> </a:t>
            </a:r>
            <a:r>
              <a:rPr lang="it-IT" sz="1200" dirty="0" err="1"/>
              <a:t>would</a:t>
            </a:r>
            <a:r>
              <a:rPr lang="it-IT" sz="1200" dirty="0"/>
              <a:t> be a payoff of </a:t>
            </a:r>
            <a:r>
              <a:rPr lang="it-IT" sz="1200" dirty="0" err="1"/>
              <a:t>between</a:t>
            </a:r>
            <a:r>
              <a:rPr lang="it-IT" sz="1200" dirty="0"/>
              <a:t> USD 3 and USD 7. </a:t>
            </a:r>
            <a:r>
              <a:rPr lang="it-IT" sz="1200" dirty="0" err="1"/>
              <a:t>Moreover</a:t>
            </a:r>
            <a:r>
              <a:rPr lang="it-IT" sz="1200" dirty="0"/>
              <a:t>, </a:t>
            </a:r>
            <a:r>
              <a:rPr lang="it-IT" sz="1200" dirty="0" err="1"/>
              <a:t>these</a:t>
            </a:r>
            <a:r>
              <a:rPr lang="it-IT" sz="1200" dirty="0"/>
              <a:t> </a:t>
            </a:r>
            <a:r>
              <a:rPr lang="it-IT" sz="1200" dirty="0" err="1"/>
              <a:t>savings</a:t>
            </a:r>
            <a:r>
              <a:rPr lang="it-IT" sz="1200" dirty="0"/>
              <a:t> do </a:t>
            </a:r>
            <a:r>
              <a:rPr lang="it-IT" sz="1200" dirty="0" err="1"/>
              <a:t>not</a:t>
            </a:r>
            <a:r>
              <a:rPr lang="it-IT" sz="1200" dirty="0"/>
              <a:t> take into account the </a:t>
            </a:r>
            <a:r>
              <a:rPr lang="it-IT" sz="1200" dirty="0" err="1"/>
              <a:t>additional</a:t>
            </a:r>
            <a:r>
              <a:rPr lang="it-IT" sz="1200" dirty="0"/>
              <a:t> benefits of </a:t>
            </a:r>
            <a:r>
              <a:rPr lang="it-IT" sz="1200" dirty="0" err="1"/>
              <a:t>renewable</a:t>
            </a:r>
            <a:r>
              <a:rPr lang="it-IT" sz="1200" dirty="0"/>
              <a:t> </a:t>
            </a:r>
            <a:r>
              <a:rPr lang="it-IT" sz="1200" dirty="0" err="1"/>
              <a:t>energy</a:t>
            </a:r>
            <a:r>
              <a:rPr lang="it-IT" sz="1200" dirty="0"/>
              <a:t> </a:t>
            </a:r>
            <a:r>
              <a:rPr lang="it-IT" sz="1200" dirty="0" err="1"/>
              <a:t>deployment</a:t>
            </a:r>
            <a:r>
              <a:rPr lang="it-IT" sz="1200" dirty="0"/>
              <a:t> and </a:t>
            </a:r>
            <a:r>
              <a:rPr lang="it-IT" sz="1200" dirty="0" err="1"/>
              <a:t>energy</a:t>
            </a:r>
            <a:r>
              <a:rPr lang="it-IT" sz="1200" dirty="0"/>
              <a:t> </a:t>
            </a:r>
            <a:r>
              <a:rPr lang="it-IT" sz="1200" dirty="0" err="1"/>
              <a:t>efficiency</a:t>
            </a:r>
            <a:r>
              <a:rPr lang="it-IT" sz="1200" dirty="0"/>
              <a:t>, </a:t>
            </a:r>
            <a:r>
              <a:rPr lang="it-IT" sz="1200" dirty="0" err="1"/>
              <a:t>which</a:t>
            </a:r>
            <a:r>
              <a:rPr lang="it-IT" sz="1200" dirty="0"/>
              <a:t> include </a:t>
            </a:r>
            <a:r>
              <a:rPr lang="it-IT" sz="1200" dirty="0" err="1"/>
              <a:t>lower</a:t>
            </a:r>
            <a:r>
              <a:rPr lang="it-IT" sz="1200" dirty="0"/>
              <a:t> water </a:t>
            </a:r>
            <a:r>
              <a:rPr lang="it-IT" sz="1200" dirty="0" err="1"/>
              <a:t>consumption</a:t>
            </a:r>
            <a:r>
              <a:rPr lang="it-IT" sz="1200" dirty="0"/>
              <a:t>, </a:t>
            </a:r>
            <a:r>
              <a:rPr lang="it-IT" sz="1200" dirty="0" err="1"/>
              <a:t>increased</a:t>
            </a:r>
            <a:r>
              <a:rPr lang="it-IT" sz="1200" dirty="0"/>
              <a:t> job </a:t>
            </a:r>
            <a:r>
              <a:rPr lang="it-IT" sz="1200" dirty="0" err="1"/>
              <a:t>creation</a:t>
            </a:r>
            <a:r>
              <a:rPr lang="it-IT" sz="1200" dirty="0"/>
              <a:t> and </a:t>
            </a:r>
            <a:r>
              <a:rPr lang="it-IT" sz="1200" dirty="0" err="1"/>
              <a:t>higher</a:t>
            </a:r>
            <a:r>
              <a:rPr lang="it-IT" sz="1200" dirty="0"/>
              <a:t> GDP, </a:t>
            </a:r>
            <a:r>
              <a:rPr lang="it-IT" sz="1200" dirty="0" err="1"/>
              <a:t>as</a:t>
            </a:r>
            <a:r>
              <a:rPr lang="it-IT" sz="1200" dirty="0"/>
              <a:t> </a:t>
            </a:r>
            <a:r>
              <a:rPr lang="it-IT" sz="1200" dirty="0" err="1"/>
              <a:t>well</a:t>
            </a:r>
            <a:r>
              <a:rPr lang="it-IT" sz="1200" dirty="0"/>
              <a:t> </a:t>
            </a:r>
            <a:r>
              <a:rPr lang="it-IT" sz="1200" dirty="0" err="1"/>
              <a:t>as</a:t>
            </a:r>
            <a:r>
              <a:rPr lang="it-IT" sz="1200" dirty="0"/>
              <a:t> the positive </a:t>
            </a:r>
            <a:r>
              <a:rPr lang="it-IT" sz="1200" dirty="0" err="1"/>
              <a:t>synergies</a:t>
            </a:r>
            <a:r>
              <a:rPr lang="it-IT" sz="1200" dirty="0"/>
              <a:t> with </a:t>
            </a:r>
            <a:r>
              <a:rPr lang="it-IT" sz="1200" dirty="0" err="1"/>
              <a:t>Sustainable</a:t>
            </a:r>
            <a:r>
              <a:rPr lang="it-IT" sz="1200" dirty="0"/>
              <a:t> Development </a:t>
            </a:r>
            <a:r>
              <a:rPr lang="it-IT" sz="1200" dirty="0" err="1"/>
              <a:t>Goals</a:t>
            </a:r>
            <a:r>
              <a:rPr lang="it-IT" sz="1200" dirty="0"/>
              <a:t>. The </a:t>
            </a:r>
            <a:r>
              <a:rPr lang="it-IT" sz="1200" dirty="0" err="1"/>
              <a:t>analysis</a:t>
            </a:r>
            <a:r>
              <a:rPr lang="it-IT" sz="1200" dirty="0"/>
              <a:t> </a:t>
            </a:r>
            <a:r>
              <a:rPr lang="it-IT" sz="1200" dirty="0" err="1"/>
              <a:t>also</a:t>
            </a:r>
            <a:r>
              <a:rPr lang="it-IT" sz="1200" dirty="0"/>
              <a:t> </a:t>
            </a:r>
            <a:r>
              <a:rPr lang="it-IT" sz="1200" dirty="0" err="1"/>
              <a:t>suggests</a:t>
            </a:r>
            <a:r>
              <a:rPr lang="it-IT" sz="1200" dirty="0"/>
              <a:t> </a:t>
            </a:r>
            <a:r>
              <a:rPr lang="it-IT" sz="1200" dirty="0" err="1"/>
              <a:t>that</a:t>
            </a:r>
            <a:r>
              <a:rPr lang="it-IT" sz="1200" dirty="0"/>
              <a:t> </a:t>
            </a:r>
            <a:r>
              <a:rPr lang="it-IT" sz="1200" dirty="0" err="1"/>
              <a:t>there</a:t>
            </a:r>
            <a:r>
              <a:rPr lang="it-IT" sz="1200" dirty="0"/>
              <a:t> </a:t>
            </a:r>
            <a:r>
              <a:rPr lang="it-IT" sz="1200" dirty="0" err="1"/>
              <a:t>would</a:t>
            </a:r>
            <a:r>
              <a:rPr lang="it-IT" sz="1200" dirty="0"/>
              <a:t> be a general </a:t>
            </a:r>
            <a:r>
              <a:rPr lang="it-IT" sz="1200" dirty="0" err="1"/>
              <a:t>improvement</a:t>
            </a:r>
            <a:r>
              <a:rPr lang="it-IT" sz="1200" dirty="0"/>
              <a:t> in welfare. </a:t>
            </a:r>
            <a:r>
              <a:rPr lang="it-IT" sz="1200" dirty="0" err="1"/>
              <a:t>These</a:t>
            </a:r>
            <a:r>
              <a:rPr lang="it-IT" sz="1200" dirty="0"/>
              <a:t> </a:t>
            </a:r>
            <a:r>
              <a:rPr lang="it-IT" sz="1200" dirty="0" err="1"/>
              <a:t>topics</a:t>
            </a:r>
            <a:r>
              <a:rPr lang="it-IT" sz="1200" dirty="0"/>
              <a:t> are </a:t>
            </a:r>
            <a:r>
              <a:rPr lang="it-IT" sz="1200" dirty="0" err="1"/>
              <a:t>discussed</a:t>
            </a:r>
            <a:r>
              <a:rPr lang="it-IT" sz="1200" dirty="0"/>
              <a:t> in more </a:t>
            </a:r>
            <a:r>
              <a:rPr lang="it-IT" sz="1200" dirty="0" err="1"/>
              <a:t>detail</a:t>
            </a:r>
            <a:r>
              <a:rPr lang="it-IT" sz="1200" dirty="0"/>
              <a:t> in the </a:t>
            </a:r>
            <a:r>
              <a:rPr lang="it-IT" sz="1200" dirty="0" err="1"/>
              <a:t>next</a:t>
            </a:r>
            <a:r>
              <a:rPr lang="it-IT" sz="1200" dirty="0"/>
              <a:t> </a:t>
            </a:r>
            <a:r>
              <a:rPr lang="it-IT" sz="1200" dirty="0" err="1"/>
              <a:t>section</a:t>
            </a:r>
            <a:r>
              <a:rPr lang="it-IT" sz="1200" dirty="0"/>
              <a:t>.</a:t>
            </a:r>
            <a:endParaRPr lang="it-IT" sz="1200" dirty="0"/>
          </a:p>
        </p:txBody>
      </p:sp>
    </p:spTree>
    <p:extLst>
      <p:ext uri="{BB962C8B-B14F-4D97-AF65-F5344CB8AC3E}">
        <p14:creationId xmlns:p14="http://schemas.microsoft.com/office/powerpoint/2010/main" val="1717790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VantaggiBO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 y="11315"/>
            <a:ext cx="9144000" cy="4507406"/>
          </a:xfrm>
          <a:prstGeom prst="rect">
            <a:avLst/>
          </a:prstGeom>
        </p:spPr>
      </p:pic>
      <p:sp>
        <p:nvSpPr>
          <p:cNvPr id="3" name="Rettangolo 2"/>
          <p:cNvSpPr/>
          <p:nvPr/>
        </p:nvSpPr>
        <p:spPr>
          <a:xfrm>
            <a:off x="3447223" y="3706560"/>
            <a:ext cx="803489" cy="16416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solidFill>
                <a:srgbClr val="948A54"/>
              </a:solidFill>
            </a:endParaRPr>
          </a:p>
        </p:txBody>
      </p:sp>
      <p:sp>
        <p:nvSpPr>
          <p:cNvPr id="4" name="Rettangolo 3"/>
          <p:cNvSpPr/>
          <p:nvPr/>
        </p:nvSpPr>
        <p:spPr>
          <a:xfrm>
            <a:off x="4843734" y="3708960"/>
            <a:ext cx="803489" cy="16416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solidFill>
                <a:srgbClr val="948A54"/>
              </a:solidFill>
            </a:endParaRPr>
          </a:p>
        </p:txBody>
      </p:sp>
    </p:spTree>
    <p:extLst>
      <p:ext uri="{BB962C8B-B14F-4D97-AF65-F5344CB8AC3E}">
        <p14:creationId xmlns:p14="http://schemas.microsoft.com/office/powerpoint/2010/main" val="791048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36696" y="113284"/>
            <a:ext cx="6504668" cy="830997"/>
          </a:xfrm>
          <a:prstGeom prst="rect">
            <a:avLst/>
          </a:prstGeom>
          <a:noFill/>
        </p:spPr>
        <p:txBody>
          <a:bodyPr wrap="none" rtlCol="0">
            <a:spAutoFit/>
          </a:bodyPr>
          <a:lstStyle/>
          <a:p>
            <a:pPr algn="ctr"/>
            <a:r>
              <a:rPr lang="it-IT" sz="2400" b="1" i="1" dirty="0" smtClean="0">
                <a:solidFill>
                  <a:srgbClr val="0000FF"/>
                </a:solidFill>
              </a:rPr>
              <a:t>IL RICORSO AL “RISPARMIO GESTITO” </a:t>
            </a:r>
          </a:p>
          <a:p>
            <a:pPr algn="ctr"/>
            <a:r>
              <a:rPr lang="it-IT" sz="2400" b="1" i="1" dirty="0" smtClean="0">
                <a:solidFill>
                  <a:srgbClr val="0000FF"/>
                </a:solidFill>
              </a:rPr>
              <a:t>Organizzato e gestito in FONDI D’INVESTIMENTO</a:t>
            </a:r>
          </a:p>
        </p:txBody>
      </p:sp>
      <p:sp>
        <p:nvSpPr>
          <p:cNvPr id="2" name="Freccia curva 1"/>
          <p:cNvSpPr/>
          <p:nvPr/>
        </p:nvSpPr>
        <p:spPr>
          <a:xfrm rot="10800000">
            <a:off x="3195568" y="944281"/>
            <a:ext cx="661847" cy="973799"/>
          </a:xfrm>
          <a:prstGeom prst="bentArrow">
            <a:avLst>
              <a:gd name="adj1" fmla="val 25000"/>
              <a:gd name="adj2" fmla="val 16515"/>
              <a:gd name="adj3" fmla="val 25000"/>
              <a:gd name="adj4" fmla="val 41139"/>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3" name="Rettangolo 2"/>
          <p:cNvSpPr/>
          <p:nvPr/>
        </p:nvSpPr>
        <p:spPr>
          <a:xfrm>
            <a:off x="5984928" y="1082991"/>
            <a:ext cx="3019046" cy="1938992"/>
          </a:xfrm>
          <a:prstGeom prst="rect">
            <a:avLst/>
          </a:prstGeom>
        </p:spPr>
        <p:txBody>
          <a:bodyPr wrap="square">
            <a:spAutoFit/>
          </a:bodyPr>
          <a:lstStyle/>
          <a:p>
            <a:pPr algn="just">
              <a:defRPr/>
            </a:pPr>
            <a:r>
              <a:rPr lang="it-IT" sz="1200" dirty="0"/>
              <a:t>Per </a:t>
            </a:r>
            <a:r>
              <a:rPr lang="it-IT" sz="1200" b="1" u="sng" dirty="0">
                <a:solidFill>
                  <a:srgbClr val="0000FF"/>
                </a:solidFill>
              </a:rPr>
              <a:t>risparmio gestito </a:t>
            </a:r>
            <a:r>
              <a:rPr lang="it-IT" sz="1200" dirty="0"/>
              <a:t>si intendono le attività delegate relative alle scelte finanziarie dei risparmiatori. </a:t>
            </a:r>
          </a:p>
          <a:p>
            <a:pPr marL="176213" indent="-176213" algn="just">
              <a:defRPr/>
            </a:pPr>
            <a:endParaRPr lang="it-IT" sz="1200" dirty="0" smtClean="0"/>
          </a:p>
          <a:p>
            <a:pPr marL="176213" indent="-176213" algn="just">
              <a:defRPr/>
            </a:pPr>
            <a:r>
              <a:rPr lang="it-IT" sz="1200" dirty="0" smtClean="0"/>
              <a:t>Il T.U.F</a:t>
            </a:r>
            <a:r>
              <a:rPr lang="it-IT" sz="1200" dirty="0"/>
              <a:t>. (1°luglio 1998), (</a:t>
            </a:r>
            <a:r>
              <a:rPr lang="it-IT" sz="1200" dirty="0" err="1"/>
              <a:t>D.Lgs.</a:t>
            </a:r>
            <a:r>
              <a:rPr lang="it-IT" sz="1200" dirty="0"/>
              <a:t> </a:t>
            </a:r>
            <a:r>
              <a:rPr lang="it-IT" sz="1200" dirty="0" err="1"/>
              <a:t>N</a:t>
            </a:r>
            <a:r>
              <a:rPr lang="it-IT" sz="1200" dirty="0"/>
              <a:t> 58 del 24 </a:t>
            </a:r>
            <a:r>
              <a:rPr lang="it-IT" sz="1200" dirty="0" err="1"/>
              <a:t>feb</a:t>
            </a:r>
            <a:r>
              <a:rPr lang="it-IT" sz="1200" dirty="0"/>
              <a:t>. 1998</a:t>
            </a:r>
            <a:r>
              <a:rPr lang="it-IT" sz="1200" dirty="0" smtClean="0"/>
              <a:t>) distingue </a:t>
            </a:r>
            <a:r>
              <a:rPr lang="it-IT" sz="1200" dirty="0"/>
              <a:t>tra:</a:t>
            </a:r>
          </a:p>
          <a:p>
            <a:pPr marL="285750" indent="-285750" algn="just">
              <a:buFont typeface="Arial"/>
              <a:buChar char="•"/>
              <a:defRPr/>
            </a:pPr>
            <a:r>
              <a:rPr lang="it-IT" sz="1200" i="1" dirty="0"/>
              <a:t> Gestione individuale</a:t>
            </a:r>
            <a:r>
              <a:rPr lang="it-IT" sz="1200" dirty="0"/>
              <a:t>: svolta da Banche e </a:t>
            </a:r>
            <a:r>
              <a:rPr lang="it-IT" sz="1200" dirty="0" err="1"/>
              <a:t>Sim</a:t>
            </a:r>
            <a:r>
              <a:rPr lang="it-IT" sz="1200" dirty="0"/>
              <a:t>.</a:t>
            </a:r>
            <a:endParaRPr lang="it-IT" sz="1200" i="1" dirty="0"/>
          </a:p>
          <a:p>
            <a:pPr marL="285750" indent="-285750" algn="just">
              <a:buFont typeface="Arial"/>
              <a:buChar char="•"/>
              <a:defRPr/>
            </a:pPr>
            <a:r>
              <a:rPr lang="it-IT" sz="1200" i="1" dirty="0"/>
              <a:t> Gestione collettiva: </a:t>
            </a:r>
            <a:r>
              <a:rPr lang="it-IT" sz="1200" dirty="0"/>
              <a:t>riservata a società specializzate ed SGR</a:t>
            </a:r>
          </a:p>
        </p:txBody>
      </p:sp>
      <p:sp>
        <p:nvSpPr>
          <p:cNvPr id="5" name="Rettangolo 4"/>
          <p:cNvSpPr/>
          <p:nvPr/>
        </p:nvSpPr>
        <p:spPr>
          <a:xfrm>
            <a:off x="229761" y="1616529"/>
            <a:ext cx="4572000" cy="1277273"/>
          </a:xfrm>
          <a:prstGeom prst="rect">
            <a:avLst/>
          </a:prstGeom>
        </p:spPr>
        <p:txBody>
          <a:bodyPr>
            <a:spAutoFit/>
          </a:bodyPr>
          <a:lstStyle/>
          <a:p>
            <a:r>
              <a:rPr lang="nb-NO" b="1" dirty="0" smtClean="0"/>
              <a:t>ISTITUZIONE DI UN FONDO</a:t>
            </a:r>
          </a:p>
          <a:p>
            <a:r>
              <a:rPr lang="nb-NO" sz="1100" i="1" dirty="0" smtClean="0"/>
              <a:t>Art</a:t>
            </a:r>
            <a:r>
              <a:rPr lang="nb-NO" sz="1100" i="1" dirty="0"/>
              <a:t>. 4 D.M. n. 228/1999</a:t>
            </a:r>
          </a:p>
          <a:p>
            <a:pPr algn="just"/>
            <a:r>
              <a:rPr lang="nb-NO" sz="1200" dirty="0"/>
              <a:t>Le </a:t>
            </a:r>
            <a:r>
              <a:rPr lang="nb-NO" sz="1200" b="1" dirty="0">
                <a:solidFill>
                  <a:srgbClr val="0000FF"/>
                </a:solidFill>
              </a:rPr>
              <a:t>S.G.R. </a:t>
            </a:r>
            <a:r>
              <a:rPr lang="nb-NO" sz="1200" dirty="0" err="1"/>
              <a:t>possono</a:t>
            </a:r>
            <a:r>
              <a:rPr lang="nb-NO" sz="1200" dirty="0"/>
              <a:t> </a:t>
            </a:r>
            <a:r>
              <a:rPr lang="nb-NO" sz="1200" dirty="0" err="1"/>
              <a:t>istituire</a:t>
            </a:r>
            <a:r>
              <a:rPr lang="nb-NO" sz="1200" dirty="0"/>
              <a:t> </a:t>
            </a:r>
            <a:r>
              <a:rPr lang="nb-NO" sz="1200" dirty="0" err="1"/>
              <a:t>fondi</a:t>
            </a:r>
            <a:r>
              <a:rPr lang="nb-NO" sz="1200" dirty="0"/>
              <a:t> di </a:t>
            </a:r>
            <a:r>
              <a:rPr lang="nb-NO" sz="1200" dirty="0" err="1"/>
              <a:t>investimento</a:t>
            </a:r>
            <a:r>
              <a:rPr lang="nb-NO" sz="1200" dirty="0"/>
              <a:t> il </a:t>
            </a:r>
            <a:r>
              <a:rPr lang="nb-NO" sz="1200" dirty="0" err="1"/>
              <a:t>cui</a:t>
            </a:r>
            <a:r>
              <a:rPr lang="nb-NO" sz="1200" dirty="0"/>
              <a:t> </a:t>
            </a:r>
            <a:r>
              <a:rPr lang="nb-NO" sz="1200" dirty="0" err="1"/>
              <a:t>patrimonio</a:t>
            </a:r>
            <a:r>
              <a:rPr lang="nb-NO" sz="1200" dirty="0"/>
              <a:t> </a:t>
            </a:r>
            <a:r>
              <a:rPr lang="nb-NO" sz="1200" dirty="0" err="1"/>
              <a:t>è</a:t>
            </a:r>
            <a:r>
              <a:rPr lang="nb-NO" sz="1200" dirty="0"/>
              <a:t> </a:t>
            </a:r>
            <a:r>
              <a:rPr lang="nb-NO" sz="1200" dirty="0" err="1"/>
              <a:t>investito</a:t>
            </a:r>
            <a:r>
              <a:rPr lang="nb-NO" sz="1200" dirty="0"/>
              <a:t> in </a:t>
            </a:r>
            <a:r>
              <a:rPr lang="nb-NO" sz="1200" dirty="0" err="1"/>
              <a:t>una</a:t>
            </a:r>
            <a:r>
              <a:rPr lang="nb-NO" sz="1200" dirty="0"/>
              <a:t> o </a:t>
            </a:r>
            <a:r>
              <a:rPr lang="nb-NO" sz="1200" dirty="0" err="1"/>
              <a:t>più</a:t>
            </a:r>
            <a:r>
              <a:rPr lang="nb-NO" sz="1200" dirty="0"/>
              <a:t> </a:t>
            </a:r>
            <a:r>
              <a:rPr lang="nb-NO" sz="1200" dirty="0" err="1"/>
              <a:t>categorie</a:t>
            </a:r>
            <a:r>
              <a:rPr lang="nb-NO" sz="1200" dirty="0"/>
              <a:t> di </a:t>
            </a:r>
            <a:r>
              <a:rPr lang="nb-NO" sz="1200" dirty="0" err="1"/>
              <a:t>beni</a:t>
            </a:r>
            <a:r>
              <a:rPr lang="nb-NO" sz="1200" dirty="0"/>
              <a:t>: </a:t>
            </a:r>
            <a:r>
              <a:rPr lang="nb-NO" sz="1200" dirty="0" err="1"/>
              <a:t>strumenti</a:t>
            </a:r>
            <a:r>
              <a:rPr lang="nb-NO" sz="1200" dirty="0"/>
              <a:t> </a:t>
            </a:r>
            <a:r>
              <a:rPr lang="nb-NO" sz="1200" dirty="0" err="1"/>
              <a:t>finanziari</a:t>
            </a:r>
            <a:r>
              <a:rPr lang="nb-NO" sz="1200" dirty="0"/>
              <a:t>, </a:t>
            </a:r>
            <a:r>
              <a:rPr lang="nb-NO" sz="1200" dirty="0" err="1"/>
              <a:t>depositi</a:t>
            </a:r>
            <a:r>
              <a:rPr lang="nb-NO" sz="1200" dirty="0"/>
              <a:t> </a:t>
            </a:r>
            <a:r>
              <a:rPr lang="nb-NO" sz="1200" dirty="0" err="1"/>
              <a:t>bancari</a:t>
            </a:r>
            <a:r>
              <a:rPr lang="nb-NO" sz="1200" dirty="0"/>
              <a:t>, </a:t>
            </a:r>
            <a:r>
              <a:rPr lang="nb-NO" sz="1200" dirty="0" err="1"/>
              <a:t>beni</a:t>
            </a:r>
            <a:r>
              <a:rPr lang="nb-NO" sz="1200" dirty="0"/>
              <a:t> </a:t>
            </a:r>
            <a:r>
              <a:rPr lang="nb-NO" sz="1200" dirty="0" err="1"/>
              <a:t>immobili</a:t>
            </a:r>
            <a:r>
              <a:rPr lang="nb-NO" sz="1200" dirty="0"/>
              <a:t>, </a:t>
            </a:r>
            <a:r>
              <a:rPr lang="nb-NO" sz="1200" dirty="0" err="1"/>
              <a:t>diritti</a:t>
            </a:r>
            <a:r>
              <a:rPr lang="nb-NO" sz="1200" dirty="0"/>
              <a:t> </a:t>
            </a:r>
            <a:r>
              <a:rPr lang="nb-NO" sz="1200" dirty="0" err="1"/>
              <a:t>reali</a:t>
            </a:r>
            <a:r>
              <a:rPr lang="nb-NO" sz="1200" dirty="0"/>
              <a:t> </a:t>
            </a:r>
            <a:r>
              <a:rPr lang="nb-NO" sz="1200" dirty="0" err="1"/>
              <a:t>immobiliari</a:t>
            </a:r>
            <a:r>
              <a:rPr lang="nb-NO" sz="1200" dirty="0"/>
              <a:t> e </a:t>
            </a:r>
            <a:r>
              <a:rPr lang="nb-NO" sz="1200" dirty="0" err="1"/>
              <a:t>partecipazioni</a:t>
            </a:r>
            <a:r>
              <a:rPr lang="nb-NO" sz="1200" dirty="0"/>
              <a:t> in </a:t>
            </a:r>
            <a:r>
              <a:rPr lang="nb-NO" sz="1200" dirty="0" err="1"/>
              <a:t>società</a:t>
            </a:r>
            <a:r>
              <a:rPr lang="nb-NO" sz="1200" dirty="0"/>
              <a:t> </a:t>
            </a:r>
            <a:r>
              <a:rPr lang="nb-NO" sz="1200" dirty="0" err="1"/>
              <a:t>immobiliari</a:t>
            </a:r>
            <a:r>
              <a:rPr lang="nb-NO" sz="1200" dirty="0"/>
              <a:t>.</a:t>
            </a:r>
            <a:endParaRPr lang="it-IT" sz="1200" dirty="0"/>
          </a:p>
        </p:txBody>
      </p:sp>
      <p:sp>
        <p:nvSpPr>
          <p:cNvPr id="6" name="Freccia curva 5"/>
          <p:cNvSpPr/>
          <p:nvPr/>
        </p:nvSpPr>
        <p:spPr>
          <a:xfrm rot="5400000">
            <a:off x="6303155" y="-44432"/>
            <a:ext cx="661848" cy="1298302"/>
          </a:xfrm>
          <a:prstGeom prst="bentArrow">
            <a:avLst>
              <a:gd name="adj1" fmla="val 25000"/>
              <a:gd name="adj2" fmla="val 16515"/>
              <a:gd name="adj3" fmla="val 25000"/>
              <a:gd name="adj4" fmla="val 41139"/>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7" name="Rettangolo 6"/>
          <p:cNvSpPr/>
          <p:nvPr/>
        </p:nvSpPr>
        <p:spPr>
          <a:xfrm>
            <a:off x="5779931" y="3436291"/>
            <a:ext cx="3226555" cy="3108544"/>
          </a:xfrm>
          <a:prstGeom prst="rect">
            <a:avLst/>
          </a:prstGeom>
        </p:spPr>
        <p:txBody>
          <a:bodyPr wrap="square">
            <a:spAutoFit/>
          </a:bodyPr>
          <a:lstStyle/>
          <a:p>
            <a:pPr marL="176213" indent="-176213" algn="just">
              <a:defRPr/>
            </a:pPr>
            <a:r>
              <a:rPr lang="it-IT" sz="1400" b="1" i="1" dirty="0"/>
              <a:t>Per </a:t>
            </a:r>
            <a:r>
              <a:rPr lang="it-IT" sz="1400" b="1" i="1" dirty="0">
                <a:solidFill>
                  <a:srgbClr val="0000FF"/>
                </a:solidFill>
              </a:rPr>
              <a:t>gestione collettiva del risparmio </a:t>
            </a:r>
            <a:r>
              <a:rPr lang="it-IT" sz="1400" b="1" i="1" dirty="0"/>
              <a:t>si intende</a:t>
            </a:r>
            <a:r>
              <a:rPr lang="it-IT" sz="1400" b="1" dirty="0"/>
              <a:t>:</a:t>
            </a:r>
          </a:p>
          <a:p>
            <a:pPr marL="176213" indent="-176213" algn="just">
              <a:buFontTx/>
              <a:buAutoNum type="arabicPeriod"/>
              <a:defRPr/>
            </a:pPr>
            <a:r>
              <a:rPr lang="it-IT" sz="1400" dirty="0"/>
              <a:t>La promozione, l</a:t>
            </a:r>
            <a:r>
              <a:rPr lang="ja-JP" altLang="it-IT" sz="1400" dirty="0">
                <a:latin typeface="Arial"/>
              </a:rPr>
              <a:t>’</a:t>
            </a:r>
            <a:r>
              <a:rPr lang="it-IT" sz="1400" dirty="0"/>
              <a:t>istituzione e l</a:t>
            </a:r>
            <a:r>
              <a:rPr lang="ja-JP" altLang="it-IT" sz="1400" dirty="0">
                <a:latin typeface="Arial"/>
              </a:rPr>
              <a:t>’</a:t>
            </a:r>
            <a:r>
              <a:rPr lang="it-IT" sz="1400" dirty="0"/>
              <a:t>organizzazione di </a:t>
            </a:r>
            <a:r>
              <a:rPr lang="it-IT" sz="1400" b="1" u="sng" dirty="0" smtClean="0">
                <a:solidFill>
                  <a:srgbClr val="0000FF"/>
                </a:solidFill>
              </a:rPr>
              <a:t>Fondi</a:t>
            </a:r>
            <a:r>
              <a:rPr lang="it-IT" sz="1400" dirty="0" smtClean="0">
                <a:solidFill>
                  <a:srgbClr val="0000FF"/>
                </a:solidFill>
              </a:rPr>
              <a:t> </a:t>
            </a:r>
            <a:r>
              <a:rPr lang="it-IT" sz="1400" dirty="0" smtClean="0"/>
              <a:t>Comuni d</a:t>
            </a:r>
            <a:r>
              <a:rPr lang="ja-JP" altLang="it-IT" sz="1400" dirty="0" smtClean="0">
                <a:latin typeface="Arial"/>
              </a:rPr>
              <a:t>‘</a:t>
            </a:r>
            <a:r>
              <a:rPr lang="it-IT" altLang="ja-JP" sz="1400" dirty="0" smtClean="0"/>
              <a:t>I</a:t>
            </a:r>
            <a:r>
              <a:rPr lang="it-IT" sz="1400" dirty="0" smtClean="0"/>
              <a:t>nvestimento </a:t>
            </a:r>
            <a:r>
              <a:rPr lang="it-IT" sz="1400" dirty="0"/>
              <a:t>e l</a:t>
            </a:r>
            <a:r>
              <a:rPr lang="ja-JP" altLang="it-IT" sz="1400" dirty="0">
                <a:latin typeface="Arial"/>
              </a:rPr>
              <a:t>’</a:t>
            </a:r>
            <a:r>
              <a:rPr lang="it-IT" sz="1400" dirty="0"/>
              <a:t>amministrazione dei rapporti con i partecipanti</a:t>
            </a:r>
          </a:p>
          <a:p>
            <a:pPr marL="176213" indent="-176213" algn="just">
              <a:buFontTx/>
              <a:buAutoNum type="arabicPeriod"/>
              <a:defRPr/>
            </a:pPr>
            <a:r>
              <a:rPr lang="it-IT" sz="1400" dirty="0" smtClean="0"/>
              <a:t> Gestione </a:t>
            </a:r>
            <a:r>
              <a:rPr lang="it-IT" sz="1400" dirty="0"/>
              <a:t>del patrimonio di organismi di investimento collettivo </a:t>
            </a:r>
            <a:r>
              <a:rPr lang="it-IT" sz="1400" b="1" u="sng" dirty="0" smtClean="0">
                <a:solidFill>
                  <a:srgbClr val="0000FF"/>
                </a:solidFill>
              </a:rPr>
              <a:t>O.I.C.R.</a:t>
            </a:r>
            <a:r>
              <a:rPr lang="it-IT" sz="1400" dirty="0" smtClean="0">
                <a:solidFill>
                  <a:srgbClr val="0000FF"/>
                </a:solidFill>
              </a:rPr>
              <a:t> </a:t>
            </a:r>
            <a:r>
              <a:rPr lang="it-IT" sz="1400" dirty="0"/>
              <a:t>e </a:t>
            </a:r>
            <a:r>
              <a:rPr lang="it-IT" sz="1400" b="1" dirty="0">
                <a:solidFill>
                  <a:srgbClr val="0000FF"/>
                </a:solidFill>
              </a:rPr>
              <a:t>SICAV</a:t>
            </a:r>
            <a:r>
              <a:rPr lang="it-IT" sz="1400" dirty="0">
                <a:solidFill>
                  <a:srgbClr val="0000FF"/>
                </a:solidFill>
              </a:rPr>
              <a:t> </a:t>
            </a:r>
            <a:r>
              <a:rPr lang="it-IT" sz="1400" dirty="0"/>
              <a:t>(fondi comuni d</a:t>
            </a:r>
            <a:r>
              <a:rPr lang="ja-JP" altLang="it-IT" sz="1400" dirty="0">
                <a:latin typeface="Arial"/>
              </a:rPr>
              <a:t>’</a:t>
            </a:r>
            <a:r>
              <a:rPr lang="it-IT" sz="1400" dirty="0"/>
              <a:t>investimento e società d</a:t>
            </a:r>
            <a:r>
              <a:rPr lang="ja-JP" altLang="it-IT" sz="1400" dirty="0">
                <a:latin typeface="Arial"/>
              </a:rPr>
              <a:t>’</a:t>
            </a:r>
            <a:r>
              <a:rPr lang="it-IT" sz="1400" dirty="0"/>
              <a:t>investimento a capitale variabile), di propria o altrui istituzione, mediante l</a:t>
            </a:r>
            <a:r>
              <a:rPr lang="ja-JP" altLang="it-IT" sz="1400" dirty="0">
                <a:latin typeface="Arial"/>
              </a:rPr>
              <a:t>’</a:t>
            </a:r>
            <a:r>
              <a:rPr lang="it-IT" sz="1400" dirty="0"/>
              <a:t>investimento avente a oggetto strumenti finanziari crediti o altri beni o immobili.</a:t>
            </a:r>
          </a:p>
        </p:txBody>
      </p:sp>
      <p:sp>
        <p:nvSpPr>
          <p:cNvPr id="8" name="Rettangolo 7"/>
          <p:cNvSpPr/>
          <p:nvPr/>
        </p:nvSpPr>
        <p:spPr>
          <a:xfrm>
            <a:off x="23437" y="3228985"/>
            <a:ext cx="4778324" cy="3539431"/>
          </a:xfrm>
          <a:prstGeom prst="rect">
            <a:avLst/>
          </a:prstGeom>
        </p:spPr>
        <p:txBody>
          <a:bodyPr wrap="square">
            <a:spAutoFit/>
          </a:bodyPr>
          <a:lstStyle/>
          <a:p>
            <a:pPr algn="just">
              <a:defRPr/>
            </a:pPr>
            <a:r>
              <a:rPr lang="it-IT" sz="1400" b="1" dirty="0"/>
              <a:t>Le SGR possono:</a:t>
            </a:r>
          </a:p>
          <a:p>
            <a:pPr algn="just">
              <a:buFontTx/>
              <a:buChar char="•"/>
              <a:defRPr/>
            </a:pPr>
            <a:r>
              <a:rPr lang="it-IT" sz="1400" dirty="0"/>
              <a:t> </a:t>
            </a:r>
            <a:r>
              <a:rPr lang="it-IT" sz="1400" b="1" dirty="0">
                <a:solidFill>
                  <a:srgbClr val="0000FF"/>
                </a:solidFill>
              </a:rPr>
              <a:t>Istituire e gestire </a:t>
            </a:r>
            <a:r>
              <a:rPr lang="it-IT" sz="1400" b="1" dirty="0" smtClean="0">
                <a:solidFill>
                  <a:srgbClr val="0000FF"/>
                </a:solidFill>
              </a:rPr>
              <a:t>Fondi</a:t>
            </a:r>
            <a:endParaRPr lang="it-IT" sz="1400" b="1" dirty="0">
              <a:solidFill>
                <a:srgbClr val="0000FF"/>
              </a:solidFill>
            </a:endParaRPr>
          </a:p>
          <a:p>
            <a:pPr algn="just">
              <a:buFontTx/>
              <a:buChar char="•"/>
              <a:defRPr/>
            </a:pPr>
            <a:r>
              <a:rPr lang="it-IT" sz="1400" dirty="0"/>
              <a:t> Svolgere attività connesse e strumentali stabilite dalla Banca d</a:t>
            </a:r>
            <a:r>
              <a:rPr lang="ja-JP" altLang="it-IT" sz="1400" dirty="0">
                <a:latin typeface="Arial"/>
              </a:rPr>
              <a:t>’</a:t>
            </a:r>
            <a:r>
              <a:rPr lang="it-IT" sz="1400" dirty="0"/>
              <a:t>Italia, sentita la </a:t>
            </a:r>
            <a:r>
              <a:rPr lang="it-IT" sz="1400" dirty="0" err="1"/>
              <a:t>Consob</a:t>
            </a:r>
            <a:r>
              <a:rPr lang="it-IT" sz="1400" dirty="0"/>
              <a:t>. </a:t>
            </a:r>
          </a:p>
          <a:p>
            <a:pPr algn="just">
              <a:defRPr/>
            </a:pPr>
            <a:r>
              <a:rPr lang="it-IT" sz="1400" dirty="0"/>
              <a:t>(Attività connessa: attività che consente di promuovere e sviluppare l</a:t>
            </a:r>
            <a:r>
              <a:rPr lang="ja-JP" altLang="it-IT" sz="1400" dirty="0">
                <a:latin typeface="Arial"/>
              </a:rPr>
              <a:t>’</a:t>
            </a:r>
            <a:r>
              <a:rPr lang="it-IT" sz="1400" dirty="0"/>
              <a:t>attività principale esercitata; Attività strumentale: attività che ha carattere ausiliarie rispetto </a:t>
            </a:r>
            <a:r>
              <a:rPr lang="it-IT" sz="1400" dirty="0" smtClean="0"/>
              <a:t>all’attività </a:t>
            </a:r>
            <a:r>
              <a:rPr lang="it-IT" sz="1400" dirty="0"/>
              <a:t>svolta. Es. studio, ricerca, analisi economico finanziarie; elaborazione, comunicazione e trasmissione di informazioni economico finanziarie; amministrazione di immobili ad uso funzionale; servizi di natura  amministrativo contabile)</a:t>
            </a:r>
          </a:p>
          <a:p>
            <a:pPr algn="just">
              <a:buFontTx/>
              <a:buChar char="•"/>
              <a:defRPr/>
            </a:pPr>
            <a:r>
              <a:rPr lang="it-IT" sz="1400" dirty="0"/>
              <a:t> Prestare servizio accessorio di custodia  e amministrazione di strumenti finanziari, limitatamente alle quote di </a:t>
            </a:r>
            <a:r>
              <a:rPr lang="it-IT" sz="1400" dirty="0" smtClean="0"/>
              <a:t>OICR </a:t>
            </a:r>
            <a:r>
              <a:rPr lang="it-IT" sz="1400" dirty="0"/>
              <a:t>di propria istituzione</a:t>
            </a:r>
          </a:p>
          <a:p>
            <a:pPr algn="just">
              <a:buFontTx/>
              <a:buChar char="•"/>
              <a:defRPr/>
            </a:pPr>
            <a:r>
              <a:rPr lang="it-IT" sz="1400" dirty="0"/>
              <a:t> Prestare il servizio accessorio di consulenza in materia di investimenti in strumenti finanziari</a:t>
            </a:r>
          </a:p>
        </p:txBody>
      </p:sp>
      <p:sp>
        <p:nvSpPr>
          <p:cNvPr id="9" name="Freccia curva 8"/>
          <p:cNvSpPr/>
          <p:nvPr/>
        </p:nvSpPr>
        <p:spPr>
          <a:xfrm rot="10800000">
            <a:off x="3131975" y="2782079"/>
            <a:ext cx="661847" cy="843600"/>
          </a:xfrm>
          <a:prstGeom prst="bentArrow">
            <a:avLst>
              <a:gd name="adj1" fmla="val 25000"/>
              <a:gd name="adj2" fmla="val 16515"/>
              <a:gd name="adj3" fmla="val 25000"/>
              <a:gd name="adj4" fmla="val 41139"/>
            </a:avLst>
          </a:prstGeom>
          <a:gradFill flip="none" rotWithShape="1">
            <a:gsLst>
              <a:gs pos="0">
                <a:schemeClr val="accent1">
                  <a:tint val="100000"/>
                  <a:shade val="100000"/>
                  <a:satMod val="130000"/>
                  <a:alpha val="56000"/>
                </a:schemeClr>
              </a:gs>
              <a:gs pos="100000">
                <a:schemeClr val="accent1">
                  <a:tint val="50000"/>
                  <a:shade val="100000"/>
                  <a:satMod val="350000"/>
                  <a:alpha val="56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582692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lide_disciplina_gestione_collettiva_del_risparmio (trascina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498861" y="-1058232"/>
            <a:ext cx="6091200" cy="8535984"/>
          </a:xfrm>
          <a:prstGeom prst="rect">
            <a:avLst/>
          </a:prstGeom>
        </p:spPr>
      </p:pic>
    </p:spTree>
    <p:extLst>
      <p:ext uri="{BB962C8B-B14F-4D97-AF65-F5344CB8AC3E}">
        <p14:creationId xmlns:p14="http://schemas.microsoft.com/office/powerpoint/2010/main" val="791048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1CCF5A8D-BC60-2946-AB76-CC91B7821121}" type="slidenum">
              <a:rPr lang="it-IT"/>
              <a:pPr>
                <a:defRPr/>
              </a:pPr>
              <a:t>43</a:t>
            </a:fld>
            <a:endParaRPr lang="it-IT"/>
          </a:p>
        </p:txBody>
      </p:sp>
      <p:sp>
        <p:nvSpPr>
          <p:cNvPr id="60418" name="Rectangle 2"/>
          <p:cNvSpPr>
            <a:spLocks noGrp="1" noChangeArrowheads="1"/>
          </p:cNvSpPr>
          <p:nvPr>
            <p:ph type="title"/>
          </p:nvPr>
        </p:nvSpPr>
        <p:spPr>
          <a:xfrm>
            <a:off x="0" y="38256"/>
            <a:ext cx="9144000" cy="533400"/>
          </a:xfrm>
        </p:spPr>
        <p:txBody>
          <a:bodyPr lIns="92075" tIns="46038" rIns="92075" bIns="46038">
            <a:normAutofit/>
          </a:bodyPr>
          <a:lstStyle/>
          <a:p>
            <a:pPr eaLnBrk="1" hangingPunct="1">
              <a:defRPr/>
            </a:pPr>
            <a:r>
              <a:rPr lang="it-IT" sz="2800" b="1" dirty="0" smtClean="0">
                <a:solidFill>
                  <a:srgbClr val="0000CC"/>
                </a:solidFill>
                <a:cs typeface="+mj-cs"/>
              </a:rPr>
              <a:t>I Fondi comuni di investimento</a:t>
            </a:r>
          </a:p>
        </p:txBody>
      </p:sp>
      <p:sp>
        <p:nvSpPr>
          <p:cNvPr id="60419" name="Rectangle 3"/>
          <p:cNvSpPr>
            <a:spLocks noGrp="1" noChangeArrowheads="1"/>
          </p:cNvSpPr>
          <p:nvPr>
            <p:ph type="body" idx="1"/>
          </p:nvPr>
        </p:nvSpPr>
        <p:spPr>
          <a:xfrm>
            <a:off x="0" y="535085"/>
            <a:ext cx="9144000" cy="6322915"/>
          </a:xfrm>
        </p:spPr>
        <p:txBody>
          <a:bodyPr lIns="92075" tIns="46038" rIns="92075" bIns="46038"/>
          <a:lstStyle/>
          <a:p>
            <a:pPr marL="85725" indent="0" algn="just" eaLnBrk="1" hangingPunct="1">
              <a:spcBef>
                <a:spcPts val="600"/>
              </a:spcBef>
              <a:buFontTx/>
              <a:buNone/>
              <a:defRPr/>
            </a:pPr>
            <a:r>
              <a:rPr lang="it-IT" sz="1800" dirty="0" smtClean="0"/>
              <a:t>Sono patrimoni autonomi, gestiti in monte, indivisibili, suddivisi in quote uguali di pertinenza di una pluralità di soggetti. Le principali tipologie di fondo, per modalità di funzionamento, sono:</a:t>
            </a:r>
          </a:p>
          <a:p>
            <a:pPr algn="just" eaLnBrk="1" hangingPunct="1">
              <a:spcBef>
                <a:spcPts val="600"/>
              </a:spcBef>
              <a:buClr>
                <a:srgbClr val="3366FF"/>
              </a:buClr>
              <a:buFont typeface="Wingdings" charset="0"/>
              <a:buChar char="Ø"/>
              <a:defRPr/>
            </a:pPr>
            <a:r>
              <a:rPr lang="it-IT" sz="1800" dirty="0" smtClean="0"/>
              <a:t>il </a:t>
            </a:r>
            <a:r>
              <a:rPr lang="it-IT" sz="2000" b="1" dirty="0" smtClean="0">
                <a:solidFill>
                  <a:srgbClr val="4F6228"/>
                </a:solidFill>
              </a:rPr>
              <a:t>fondo aperto</a:t>
            </a:r>
            <a:r>
              <a:rPr lang="it-IT" sz="1800" dirty="0" smtClean="0"/>
              <a:t>, nel quale l</a:t>
            </a:r>
            <a:r>
              <a:rPr lang="ja-JP" altLang="it-IT" sz="1800" dirty="0" smtClean="0">
                <a:latin typeface="Arial"/>
              </a:rPr>
              <a:t>’</a:t>
            </a:r>
            <a:r>
              <a:rPr lang="it-IT" sz="1800" dirty="0" smtClean="0"/>
              <a:t>ingresso e l</a:t>
            </a:r>
            <a:r>
              <a:rPr lang="ja-JP" altLang="it-IT" sz="1800" dirty="0" smtClean="0">
                <a:latin typeface="Arial"/>
              </a:rPr>
              <a:t>’</a:t>
            </a:r>
            <a:r>
              <a:rPr lang="it-IT" sz="1800" dirty="0" smtClean="0"/>
              <a:t>uscita degli investitori è libero. Il patrimonio risulta variabile in funzione: </a:t>
            </a:r>
          </a:p>
          <a:p>
            <a:pPr lvl="1" algn="just" eaLnBrk="1" hangingPunct="1">
              <a:spcBef>
                <a:spcPts val="600"/>
              </a:spcBef>
              <a:buClr>
                <a:srgbClr val="3366FF"/>
              </a:buClr>
              <a:buFont typeface="Wingdings" charset="0"/>
              <a:buChar char="ü"/>
              <a:defRPr/>
            </a:pPr>
            <a:r>
              <a:rPr lang="it-IT" sz="1800" dirty="0" smtClean="0"/>
              <a:t>dell</a:t>
            </a:r>
            <a:r>
              <a:rPr lang="ja-JP" altLang="it-IT" sz="1800" dirty="0" smtClean="0">
                <a:latin typeface="Arial"/>
              </a:rPr>
              <a:t>’</a:t>
            </a:r>
            <a:r>
              <a:rPr lang="it-IT" sz="1800" dirty="0" smtClean="0"/>
              <a:t>andamento delle quotazioni di mercato delle poste dell’attivo, </a:t>
            </a:r>
          </a:p>
          <a:p>
            <a:pPr lvl="1" algn="just" eaLnBrk="1" hangingPunct="1">
              <a:spcBef>
                <a:spcPts val="600"/>
              </a:spcBef>
              <a:buClr>
                <a:srgbClr val="3366FF"/>
              </a:buClr>
              <a:buFont typeface="Wingdings" charset="0"/>
              <a:buChar char="ü"/>
              <a:defRPr/>
            </a:pPr>
            <a:r>
              <a:rPr lang="it-IT" sz="1800" dirty="0" smtClean="0"/>
              <a:t>del saldo tra nuova raccolta  e riscatti;</a:t>
            </a:r>
          </a:p>
          <a:p>
            <a:pPr algn="just" eaLnBrk="1" hangingPunct="1">
              <a:spcBef>
                <a:spcPts val="600"/>
              </a:spcBef>
              <a:buClr>
                <a:srgbClr val="3366FF"/>
              </a:buClr>
              <a:buFont typeface="Wingdings" charset="0"/>
              <a:buChar char="Ø"/>
              <a:defRPr/>
            </a:pPr>
            <a:r>
              <a:rPr lang="it-IT" sz="1800" b="1" dirty="0" smtClean="0">
                <a:solidFill>
                  <a:srgbClr val="4F6228"/>
                </a:solidFill>
              </a:rPr>
              <a:t>il </a:t>
            </a:r>
            <a:r>
              <a:rPr lang="it-IT" sz="2000" b="1" dirty="0" smtClean="0">
                <a:solidFill>
                  <a:srgbClr val="4F6228"/>
                </a:solidFill>
              </a:rPr>
              <a:t>fondo chiuso</a:t>
            </a:r>
            <a:r>
              <a:rPr lang="it-IT" sz="1800" dirty="0" smtClean="0"/>
              <a:t>, invece, dopo la costituzione prevede </a:t>
            </a:r>
            <a:r>
              <a:rPr lang="it-IT" sz="1800" dirty="0" err="1" smtClean="0"/>
              <a:t>luscita</a:t>
            </a:r>
            <a:r>
              <a:rPr lang="it-IT" sz="1800" dirty="0" smtClean="0"/>
              <a:t> dei soci solo in determinate scadenze o dopo un certo periodo. </a:t>
            </a:r>
            <a:endParaRPr lang="it-IT" sz="1800" dirty="0"/>
          </a:p>
          <a:p>
            <a:pPr algn="just">
              <a:lnSpc>
                <a:spcPct val="90000"/>
              </a:lnSpc>
              <a:buNone/>
              <a:defRPr/>
            </a:pPr>
            <a:r>
              <a:rPr lang="it-IT" sz="1800" dirty="0"/>
              <a:t>Si possono ancora classificare per tipo di oggetto in :</a:t>
            </a:r>
          </a:p>
          <a:p>
            <a:pPr algn="just">
              <a:lnSpc>
                <a:spcPct val="90000"/>
              </a:lnSpc>
              <a:defRPr/>
            </a:pPr>
            <a:r>
              <a:rPr lang="it-IT" sz="2000" b="1" dirty="0">
                <a:solidFill>
                  <a:srgbClr val="4F6228"/>
                </a:solidFill>
              </a:rPr>
              <a:t>Fondi mobiliari</a:t>
            </a:r>
            <a:r>
              <a:rPr lang="it-IT" sz="1800" dirty="0"/>
              <a:t>, se investiti in strumenti finanziari, che a loro volta si classificano in:</a:t>
            </a:r>
          </a:p>
          <a:p>
            <a:pPr lvl="1" algn="just">
              <a:lnSpc>
                <a:spcPct val="90000"/>
              </a:lnSpc>
              <a:defRPr/>
            </a:pPr>
            <a:r>
              <a:rPr lang="it-IT" sz="1800" dirty="0"/>
              <a:t>azionari, se prevalentemente investiti in azioni, obbligazioni convertibili e simili;</a:t>
            </a:r>
          </a:p>
          <a:p>
            <a:pPr lvl="1" algn="just">
              <a:lnSpc>
                <a:spcPct val="90000"/>
              </a:lnSpc>
              <a:defRPr/>
            </a:pPr>
            <a:r>
              <a:rPr lang="it-IT" sz="1800" dirty="0"/>
              <a:t>bilanciati con il portafoglio distribuito tra titoli a reddito e titoli a contenuto patrimoniale;</a:t>
            </a:r>
          </a:p>
          <a:p>
            <a:pPr lvl="1" algn="just">
              <a:lnSpc>
                <a:spcPct val="90000"/>
              </a:lnSpc>
              <a:defRPr/>
            </a:pPr>
            <a:r>
              <a:rPr lang="it-IT" sz="1800" dirty="0"/>
              <a:t>obbligazionari, se prevalentemente investiti in obbligazioni;</a:t>
            </a:r>
          </a:p>
          <a:p>
            <a:pPr lvl="1" algn="just">
              <a:lnSpc>
                <a:spcPct val="90000"/>
              </a:lnSpc>
              <a:defRPr/>
            </a:pPr>
            <a:r>
              <a:rPr lang="it-IT" sz="1800" dirty="0"/>
              <a:t>di liquidità, se investiti in obbligazioni con scadenza inferiore ai sei mesi;</a:t>
            </a:r>
          </a:p>
          <a:p>
            <a:pPr lvl="1" algn="just">
              <a:lnSpc>
                <a:spcPct val="90000"/>
              </a:lnSpc>
              <a:defRPr/>
            </a:pPr>
            <a:r>
              <a:rPr lang="it-IT" sz="1800" dirty="0"/>
              <a:t>flessibili, se la struttura del portafoglio varia  a discrezione del gestore.</a:t>
            </a:r>
          </a:p>
          <a:p>
            <a:pPr algn="just">
              <a:lnSpc>
                <a:spcPct val="90000"/>
              </a:lnSpc>
              <a:defRPr/>
            </a:pPr>
            <a:r>
              <a:rPr lang="it-IT" sz="2000" b="1" dirty="0">
                <a:solidFill>
                  <a:srgbClr val="4F6228"/>
                </a:solidFill>
              </a:rPr>
              <a:t>Fondi immobiliari</a:t>
            </a:r>
            <a:r>
              <a:rPr lang="it-IT" sz="1800" dirty="0"/>
              <a:t>, se investiti in immobili e limitatamente ai fondi chiusi.</a:t>
            </a:r>
          </a:p>
          <a:p>
            <a:pPr algn="just" eaLnBrk="1" hangingPunct="1">
              <a:spcBef>
                <a:spcPts val="600"/>
              </a:spcBef>
              <a:buClr>
                <a:srgbClr val="3366FF"/>
              </a:buClr>
              <a:buFont typeface="Wingdings" charset="0"/>
              <a:buChar char="Ø"/>
              <a:defRPr/>
            </a:pPr>
            <a:endParaRPr lang="it-IT" sz="1800" dirty="0" smtClean="0"/>
          </a:p>
        </p:txBody>
      </p:sp>
    </p:spTree>
    <p:extLst>
      <p:ext uri="{BB962C8B-B14F-4D97-AF65-F5344CB8AC3E}">
        <p14:creationId xmlns:p14="http://schemas.microsoft.com/office/powerpoint/2010/main" val="2766501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18842" y="2084009"/>
            <a:ext cx="184666" cy="369332"/>
          </a:xfrm>
          <a:prstGeom prst="rect">
            <a:avLst/>
          </a:prstGeom>
          <a:noFill/>
        </p:spPr>
        <p:txBody>
          <a:bodyPr wrap="none" rtlCol="0">
            <a:spAutoFit/>
          </a:bodyPr>
          <a:lstStyle/>
          <a:p>
            <a:endParaRPr lang="it-IT" dirty="0"/>
          </a:p>
        </p:txBody>
      </p:sp>
      <p:sp>
        <p:nvSpPr>
          <p:cNvPr id="3" name="Rectangle 3"/>
          <p:cNvSpPr txBox="1">
            <a:spLocks noChangeArrowheads="1"/>
          </p:cNvSpPr>
          <p:nvPr/>
        </p:nvSpPr>
        <p:spPr>
          <a:xfrm>
            <a:off x="164802" y="497977"/>
            <a:ext cx="8805910" cy="59239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defRPr/>
            </a:pPr>
            <a:r>
              <a:rPr lang="it-IT" sz="1400" dirty="0" smtClean="0"/>
              <a:t>Ogni macro categoria si distingue per la percentuale minima e massima di investimento azionario.</a:t>
            </a:r>
            <a:r>
              <a:rPr lang="it-IT" sz="1400" b="1" dirty="0" smtClean="0"/>
              <a:t> </a:t>
            </a:r>
          </a:p>
          <a:p>
            <a:pPr marL="0" indent="0">
              <a:buFont typeface="Wingdings" charset="0"/>
              <a:buChar char="ü"/>
              <a:defRPr/>
            </a:pPr>
            <a:r>
              <a:rPr lang="it-IT" sz="1600" b="1" u="sng" dirty="0" smtClean="0"/>
              <a:t>Fondi obbligazionari</a:t>
            </a:r>
          </a:p>
          <a:p>
            <a:pPr marL="0" indent="0" algn="just">
              <a:defRPr/>
            </a:pPr>
            <a:r>
              <a:rPr lang="it-IT" sz="1400" dirty="0"/>
              <a:t>I fondi obbligazionari investono il loro </a:t>
            </a:r>
            <a:r>
              <a:rPr lang="it-IT" sz="1400" b="1" dirty="0"/>
              <a:t>portafogli</a:t>
            </a:r>
            <a:r>
              <a:rPr lang="it-IT" sz="1400" dirty="0"/>
              <a:t> in obbligazioni, possono detenere azioni che risultano dalla conversione dei titoli obbligazionari in misura non superiore al 10% del valore del portafoglio.</a:t>
            </a:r>
          </a:p>
          <a:p>
            <a:pPr marL="0" indent="0" algn="just">
              <a:defRPr/>
            </a:pPr>
            <a:r>
              <a:rPr lang="it-IT" sz="1400" b="1" i="1" dirty="0" smtClean="0"/>
              <a:t>Valuta </a:t>
            </a:r>
            <a:r>
              <a:rPr lang="it-IT" sz="1400" b="1" i="1" dirty="0"/>
              <a:t>di denominazione e </a:t>
            </a:r>
            <a:r>
              <a:rPr lang="it-IT" sz="1400" b="1" i="1" dirty="0" err="1" smtClean="0"/>
              <a:t>duration</a:t>
            </a:r>
            <a:r>
              <a:rPr lang="it-IT" sz="1400" b="1" i="1" dirty="0" smtClean="0"/>
              <a:t> </a:t>
            </a:r>
            <a:r>
              <a:rPr lang="it-IT" sz="1400" b="1" i="1" dirty="0"/>
              <a:t>del </a:t>
            </a:r>
            <a:r>
              <a:rPr lang="it-IT" sz="1400" b="1" i="1" dirty="0" smtClean="0"/>
              <a:t>portafoglio</a:t>
            </a:r>
            <a:r>
              <a:rPr lang="it-IT" sz="1400" dirty="0" smtClean="0"/>
              <a:t>. </a:t>
            </a:r>
            <a:r>
              <a:rPr lang="it-IT" sz="1400" dirty="0"/>
              <a:t>Durata finanziaria espressione del rischio di tasso </a:t>
            </a:r>
            <a:r>
              <a:rPr lang="it-IT" sz="1400" dirty="0" err="1" smtClean="0"/>
              <a:t>dinteresse</a:t>
            </a:r>
            <a:r>
              <a:rPr lang="it-IT" sz="1400" dirty="0" smtClean="0"/>
              <a:t> </a:t>
            </a:r>
            <a:r>
              <a:rPr lang="it-IT" sz="1400" dirty="0"/>
              <a:t>a cui è sottoposto un titolo o un portafogli obbligazionario. La </a:t>
            </a:r>
            <a:r>
              <a:rPr lang="it-IT" sz="1400" b="1" i="1" dirty="0" err="1"/>
              <a:t>Duration</a:t>
            </a:r>
            <a:r>
              <a:rPr lang="it-IT" sz="1400" dirty="0"/>
              <a:t> è la media ponderata delle scadenze dei pagamenti per interessi e capitale associati al titolo obbligazionario</a:t>
            </a:r>
            <a:r>
              <a:rPr lang="it-IT" sz="1400" dirty="0" smtClean="0"/>
              <a:t>.</a:t>
            </a:r>
            <a:endParaRPr lang="it-IT" sz="1400" i="1" dirty="0"/>
          </a:p>
          <a:p>
            <a:pPr marL="88900" indent="-88900" algn="just">
              <a:defRPr/>
            </a:pPr>
            <a:r>
              <a:rPr lang="it-IT" sz="1400" i="1" dirty="0" smtClean="0"/>
              <a:t>Categorie </a:t>
            </a:r>
            <a:r>
              <a:rPr lang="it-IT" sz="1400" i="1" dirty="0"/>
              <a:t>specializzate</a:t>
            </a:r>
            <a:r>
              <a:rPr lang="it-IT" sz="1400" b="1" i="1" dirty="0"/>
              <a:t>:</a:t>
            </a:r>
            <a:r>
              <a:rPr lang="it-IT" sz="1400" dirty="0"/>
              <a:t> l</a:t>
            </a:r>
            <a:r>
              <a:rPr lang="ja-JP" altLang="it-IT" sz="1400" dirty="0"/>
              <a:t>’</a:t>
            </a:r>
            <a:r>
              <a:rPr lang="it-IT" sz="1400" dirty="0"/>
              <a:t>investimento principale deve essere pari almeno al 70% del portafoglio, 30% residuale. Per i fondi governativi </a:t>
            </a:r>
            <a:r>
              <a:rPr lang="it-IT" sz="1400" dirty="0" err="1" smtClean="0"/>
              <a:t>linvestimento</a:t>
            </a:r>
            <a:r>
              <a:rPr lang="it-IT" sz="1400" dirty="0" smtClean="0"/>
              <a:t> </a:t>
            </a:r>
            <a:r>
              <a:rPr lang="it-IT" sz="1400" dirty="0"/>
              <a:t>principale deve essere pari almeno </a:t>
            </a:r>
            <a:r>
              <a:rPr lang="it-IT" sz="1400" dirty="0" err="1"/>
              <a:t>all</a:t>
            </a:r>
            <a:r>
              <a:rPr lang="ja-JP" altLang="it-IT" sz="1400" dirty="0"/>
              <a:t>’</a:t>
            </a:r>
            <a:r>
              <a:rPr lang="it-IT" sz="1400" dirty="0"/>
              <a:t>80% del portafoglio ed il 20% residuale.</a:t>
            </a:r>
          </a:p>
          <a:p>
            <a:pPr marL="0" indent="0" algn="just">
              <a:defRPr/>
            </a:pPr>
            <a:r>
              <a:rPr lang="it-IT" sz="1400" dirty="0" smtClean="0"/>
              <a:t>Tipologia </a:t>
            </a:r>
            <a:r>
              <a:rPr lang="it-IT" sz="1400" dirty="0"/>
              <a:t>dell</a:t>
            </a:r>
            <a:r>
              <a:rPr lang="ja-JP" altLang="it-IT" sz="1400" dirty="0"/>
              <a:t>’</a:t>
            </a:r>
            <a:r>
              <a:rPr lang="it-IT" sz="1400" dirty="0"/>
              <a:t>emittente: categorie governative, </a:t>
            </a:r>
            <a:r>
              <a:rPr lang="it-IT" sz="1400" i="1" dirty="0"/>
              <a:t>corporate</a:t>
            </a:r>
            <a:r>
              <a:rPr lang="it-IT" sz="1400" dirty="0"/>
              <a:t> </a:t>
            </a:r>
            <a:r>
              <a:rPr lang="it-IT" sz="1400" i="1" dirty="0" err="1"/>
              <a:t>investment</a:t>
            </a:r>
            <a:r>
              <a:rPr lang="it-IT" sz="1400" i="1" dirty="0"/>
              <a:t> grade </a:t>
            </a:r>
            <a:r>
              <a:rPr lang="it-IT" sz="1400" dirty="0"/>
              <a:t>con </a:t>
            </a:r>
            <a:r>
              <a:rPr lang="it-IT" sz="1400" i="1" dirty="0"/>
              <a:t>rating</a:t>
            </a:r>
            <a:r>
              <a:rPr lang="it-IT" sz="1400" dirty="0"/>
              <a:t> non inferiore a BBB (S&amp;P)</a:t>
            </a:r>
          </a:p>
          <a:p>
            <a:pPr marL="0" indent="0" algn="just">
              <a:defRPr/>
            </a:pPr>
            <a:r>
              <a:rPr lang="it-IT" sz="1400" dirty="0"/>
              <a:t>Merito creditore: i fondi specializzati in </a:t>
            </a:r>
            <a:r>
              <a:rPr lang="it-IT" sz="1400" i="1" dirty="0"/>
              <a:t>high </a:t>
            </a:r>
            <a:r>
              <a:rPr lang="it-IT" sz="1400" i="1" dirty="0" err="1"/>
              <a:t>yield</a:t>
            </a:r>
            <a:r>
              <a:rPr lang="it-IT" sz="1400" i="1" dirty="0"/>
              <a:t> </a:t>
            </a:r>
            <a:r>
              <a:rPr lang="it-IT" sz="1400" dirty="0"/>
              <a:t>si caratterizzano per investimenti in strumenti finanziari senza rating o con rating inferiore a BBB (S&amp;P)</a:t>
            </a:r>
          </a:p>
          <a:p>
            <a:pPr marL="0" indent="0" algn="just">
              <a:defRPr/>
            </a:pPr>
            <a:r>
              <a:rPr lang="it-IT" sz="1400" dirty="0"/>
              <a:t>Investimento residuale: i fondi appartenenti a categorie specializzate investono in strumenti finanziari con rating non inferiore a BBB (S&amp;P</a:t>
            </a:r>
            <a:r>
              <a:rPr lang="it-IT" sz="1400" dirty="0" smtClean="0"/>
              <a:t>)</a:t>
            </a:r>
          </a:p>
          <a:p>
            <a:pPr marL="0" indent="0" algn="just">
              <a:buFont typeface="Wingdings" charset="0"/>
              <a:buChar char="ü"/>
              <a:defRPr/>
            </a:pPr>
            <a:r>
              <a:rPr lang="it-IT" sz="1600" b="1" u="sng" dirty="0" smtClean="0"/>
              <a:t>Fondi azionari</a:t>
            </a:r>
          </a:p>
          <a:p>
            <a:pPr marL="0" indent="0" algn="just">
              <a:buFont typeface="Wingdings" charset="0"/>
              <a:buNone/>
              <a:defRPr/>
            </a:pPr>
            <a:r>
              <a:rPr lang="it-IT" sz="1400" b="1" dirty="0" smtClean="0"/>
              <a:t>Investono almeno il 70% del portafoglio in azioni</a:t>
            </a:r>
          </a:p>
          <a:p>
            <a:pPr marL="0" indent="0" algn="just">
              <a:buFontTx/>
              <a:buChar char="•"/>
              <a:defRPr/>
            </a:pPr>
            <a:r>
              <a:rPr lang="it-IT" sz="1400" i="1" dirty="0"/>
              <a:t>Investimento </a:t>
            </a:r>
            <a:r>
              <a:rPr lang="it-IT" sz="1400" i="1" dirty="0" smtClean="0"/>
              <a:t>principale - </a:t>
            </a:r>
            <a:r>
              <a:rPr lang="it-IT" sz="1400" dirty="0" smtClean="0"/>
              <a:t>almeno </a:t>
            </a:r>
            <a:r>
              <a:rPr lang="it-IT" sz="1400" dirty="0"/>
              <a:t>il 70% del portafogli deve essere investito in </a:t>
            </a:r>
            <a:r>
              <a:rPr lang="it-IT" sz="1400" dirty="0" smtClean="0"/>
              <a:t>azioni</a:t>
            </a:r>
            <a:endParaRPr lang="it-IT" sz="1400" dirty="0"/>
          </a:p>
          <a:p>
            <a:pPr marL="0" indent="0" algn="just">
              <a:buFontTx/>
              <a:buChar char="•"/>
              <a:defRPr/>
            </a:pPr>
            <a:r>
              <a:rPr lang="it-IT" sz="1400" i="1" dirty="0"/>
              <a:t>Investimento residuale </a:t>
            </a:r>
            <a:r>
              <a:rPr lang="it-IT" sz="1400" i="1" dirty="0" smtClean="0"/>
              <a:t>- </a:t>
            </a:r>
            <a:r>
              <a:rPr lang="it-IT" sz="1400" dirty="0" smtClean="0"/>
              <a:t>(</a:t>
            </a:r>
            <a:r>
              <a:rPr lang="it-IT" sz="1400" dirty="0"/>
              <a:t>non più del 30% del portafogli può essere investito in </a:t>
            </a:r>
            <a:r>
              <a:rPr lang="it-IT" sz="1400" dirty="0" smtClean="0"/>
              <a:t>obbligazioni</a:t>
            </a:r>
            <a:endParaRPr lang="it-IT" sz="1400" dirty="0"/>
          </a:p>
          <a:p>
            <a:pPr marL="0" indent="0" algn="just">
              <a:buFontTx/>
              <a:buChar char="•"/>
              <a:defRPr/>
            </a:pPr>
            <a:r>
              <a:rPr lang="it-IT" sz="1400" i="1" dirty="0"/>
              <a:t>Specificazioni</a:t>
            </a:r>
          </a:p>
          <a:p>
            <a:pPr marL="447675" lvl="2" indent="-179388" algn="just">
              <a:buFontTx/>
              <a:buChar char="•"/>
              <a:defRPr/>
            </a:pPr>
            <a:r>
              <a:rPr lang="it-IT" sz="1400" dirty="0"/>
              <a:t>Azionari Italia, area euro, Europa, America, Pacifico, Paesi emergenti, investimento principale in azione con emittente appartenete </a:t>
            </a:r>
            <a:r>
              <a:rPr lang="it-IT" sz="1400" dirty="0" err="1"/>
              <a:t>all</a:t>
            </a:r>
            <a:r>
              <a:rPr lang="ja-JP" altLang="it-IT" sz="1400" dirty="0"/>
              <a:t>’</a:t>
            </a:r>
            <a:r>
              <a:rPr lang="it-IT" sz="1400" dirty="0"/>
              <a:t>area geografica di riferimento</a:t>
            </a:r>
          </a:p>
          <a:p>
            <a:pPr marL="447675" lvl="2" indent="-179388" algn="just">
              <a:buFontTx/>
              <a:buChar char="•"/>
              <a:defRPr/>
            </a:pPr>
            <a:r>
              <a:rPr lang="it-IT" sz="1400" dirty="0"/>
              <a:t>Fondi azionari paese: investimento principale in emittenti appartenenti al paese definito nel regolamento</a:t>
            </a:r>
          </a:p>
          <a:p>
            <a:pPr marL="447675" lvl="2" indent="-179388" algn="just">
              <a:buFontTx/>
              <a:buChar char="•"/>
              <a:defRPr/>
            </a:pPr>
            <a:r>
              <a:rPr lang="it-IT" sz="1400" dirty="0"/>
              <a:t>Fondi appartenenti ad una delle 9 categorie settoriali: emittente qualunque ma appartenete ad uno o più settori definiti dal </a:t>
            </a:r>
            <a:r>
              <a:rPr lang="it-IT" sz="1400" i="1" dirty="0"/>
              <a:t>Global </a:t>
            </a:r>
            <a:r>
              <a:rPr lang="it-IT" sz="1400" i="1" dirty="0" err="1"/>
              <a:t>Industry</a:t>
            </a:r>
            <a:r>
              <a:rPr lang="it-IT" sz="1400" i="1" dirty="0"/>
              <a:t> </a:t>
            </a:r>
            <a:r>
              <a:rPr lang="it-IT" sz="1400" i="1" dirty="0" err="1"/>
              <a:t>Classification</a:t>
            </a:r>
            <a:r>
              <a:rPr lang="it-IT" sz="1400" i="1" dirty="0"/>
              <a:t> Standard</a:t>
            </a:r>
            <a:r>
              <a:rPr lang="it-IT" sz="1400" dirty="0" smtClean="0"/>
              <a:t>.</a:t>
            </a:r>
            <a:endParaRPr lang="it-IT" sz="1400" b="1" dirty="0"/>
          </a:p>
        </p:txBody>
      </p:sp>
      <p:sp>
        <p:nvSpPr>
          <p:cNvPr id="4" name="Rectangle 2"/>
          <p:cNvSpPr>
            <a:spLocks noGrp="1" noChangeArrowheads="1"/>
          </p:cNvSpPr>
          <p:nvPr>
            <p:ph type="title"/>
          </p:nvPr>
        </p:nvSpPr>
        <p:spPr>
          <a:xfrm>
            <a:off x="189576" y="172383"/>
            <a:ext cx="6178464" cy="274638"/>
          </a:xfrm>
        </p:spPr>
        <p:txBody>
          <a:bodyPr>
            <a:noAutofit/>
          </a:bodyPr>
          <a:lstStyle/>
          <a:p>
            <a:pPr>
              <a:defRPr/>
            </a:pPr>
            <a:r>
              <a:rPr lang="it-IT" sz="2000" b="1" dirty="0" smtClean="0">
                <a:cs typeface="+mj-cs"/>
              </a:rPr>
              <a:t>Fondi comuni d</a:t>
            </a:r>
            <a:r>
              <a:rPr lang="ja-JP" altLang="it-IT" sz="2000" b="1" dirty="0" smtClean="0">
                <a:latin typeface="Arial"/>
                <a:cs typeface="+mj-cs"/>
              </a:rPr>
              <a:t>’</a:t>
            </a:r>
            <a:r>
              <a:rPr lang="it-IT" sz="2000" b="1" dirty="0" smtClean="0">
                <a:cs typeface="+mj-cs"/>
              </a:rPr>
              <a:t>investimento: caratteristiche </a:t>
            </a:r>
          </a:p>
        </p:txBody>
      </p:sp>
    </p:spTree>
    <p:extLst>
      <p:ext uri="{BB962C8B-B14F-4D97-AF65-F5344CB8AC3E}">
        <p14:creationId xmlns:p14="http://schemas.microsoft.com/office/powerpoint/2010/main" val="334713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90500"/>
            <a:ext cx="9144000" cy="6461615"/>
          </a:xfrm>
          <a:prstGeom prst="rect">
            <a:avLst/>
          </a:prstGeom>
        </p:spPr>
      </p:pic>
    </p:spTree>
    <p:extLst>
      <p:ext uri="{BB962C8B-B14F-4D97-AF65-F5344CB8AC3E}">
        <p14:creationId xmlns:p14="http://schemas.microsoft.com/office/powerpoint/2010/main" val="1170322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24000" y="1143000"/>
            <a:ext cx="6096000" cy="4572000"/>
          </a:xfrm>
          <a:prstGeom prst="rect">
            <a:avLst/>
          </a:prstGeom>
        </p:spPr>
      </p:pic>
      <p:pic>
        <p:nvPicPr>
          <p:cNvPr id="3" name="Immagine 2"/>
          <p:cNvPicPr>
            <a:picLocks noChangeAspect="1"/>
          </p:cNvPicPr>
          <p:nvPr/>
        </p:nvPicPr>
        <p:blipFill>
          <a:blip r:embed="rId3"/>
          <a:stretch>
            <a:fillRect/>
          </a:stretch>
        </p:blipFill>
        <p:spPr>
          <a:xfrm>
            <a:off x="0" y="190500"/>
            <a:ext cx="9144000" cy="6461615"/>
          </a:xfrm>
          <a:prstGeom prst="rect">
            <a:avLst/>
          </a:prstGeom>
        </p:spPr>
      </p:pic>
    </p:spTree>
    <p:extLst>
      <p:ext uri="{BB962C8B-B14F-4D97-AF65-F5344CB8AC3E}">
        <p14:creationId xmlns:p14="http://schemas.microsoft.com/office/powerpoint/2010/main" val="1170322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lide_disciplina_gestione_collettiva_del_risparmio (trascina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11960" y="-1099664"/>
            <a:ext cx="3322746" cy="5546661"/>
          </a:xfrm>
          <a:prstGeom prst="rect">
            <a:avLst/>
          </a:prstGeom>
        </p:spPr>
      </p:pic>
      <p:pic>
        <p:nvPicPr>
          <p:cNvPr id="3" name="Immagine 2" descr="slide_disciplina_gestione_collettiva_del_risparmio (trascinat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930495" y="1633562"/>
            <a:ext cx="3827519" cy="6573831"/>
          </a:xfrm>
          <a:prstGeom prst="rect">
            <a:avLst/>
          </a:prstGeom>
        </p:spPr>
      </p:pic>
    </p:spTree>
    <p:extLst>
      <p:ext uri="{BB962C8B-B14F-4D97-AF65-F5344CB8AC3E}">
        <p14:creationId xmlns:p14="http://schemas.microsoft.com/office/powerpoint/2010/main" val="1951210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90500"/>
            <a:ext cx="9144000" cy="6461615"/>
          </a:xfrm>
          <a:prstGeom prst="rect">
            <a:avLst/>
          </a:prstGeom>
        </p:spPr>
      </p:pic>
    </p:spTree>
    <p:extLst>
      <p:ext uri="{BB962C8B-B14F-4D97-AF65-F5344CB8AC3E}">
        <p14:creationId xmlns:p14="http://schemas.microsoft.com/office/powerpoint/2010/main" val="1170322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73DC3E4F-EB5C-0A46-B038-266AC48B5C26}" type="slidenum">
              <a:rPr lang="it-IT"/>
              <a:pPr>
                <a:defRPr/>
              </a:pPr>
              <a:t>49</a:t>
            </a:fld>
            <a:endParaRPr lang="it-IT"/>
          </a:p>
        </p:txBody>
      </p:sp>
      <p:sp>
        <p:nvSpPr>
          <p:cNvPr id="52226" name="Rectangle 2"/>
          <p:cNvSpPr>
            <a:spLocks noGrp="1" noChangeArrowheads="1"/>
          </p:cNvSpPr>
          <p:nvPr>
            <p:ph type="title"/>
          </p:nvPr>
        </p:nvSpPr>
        <p:spPr>
          <a:xfrm>
            <a:off x="685800" y="0"/>
            <a:ext cx="7772400" cy="609600"/>
          </a:xfrm>
        </p:spPr>
        <p:txBody>
          <a:bodyPr lIns="92075" tIns="46038" rIns="92075" bIns="46038">
            <a:normAutofit fontScale="90000"/>
          </a:bodyPr>
          <a:lstStyle/>
          <a:p>
            <a:pPr eaLnBrk="1" hangingPunct="1">
              <a:defRPr/>
            </a:pPr>
            <a:r>
              <a:rPr lang="it-IT" sz="3600" b="1" smtClean="0">
                <a:solidFill>
                  <a:srgbClr val="0000CC"/>
                </a:solidFill>
                <a:cs typeface="+mj-cs"/>
              </a:rPr>
              <a:t>Le Sicav</a:t>
            </a:r>
            <a:r>
              <a:rPr lang="it-IT" smtClean="0">
                <a:solidFill>
                  <a:srgbClr val="3366FF"/>
                </a:solidFill>
                <a:cs typeface="+mj-cs"/>
              </a:rPr>
              <a:t> </a:t>
            </a:r>
          </a:p>
        </p:txBody>
      </p:sp>
      <p:sp>
        <p:nvSpPr>
          <p:cNvPr id="52227" name="Rectangle 3"/>
          <p:cNvSpPr>
            <a:spLocks noGrp="1" noChangeArrowheads="1"/>
          </p:cNvSpPr>
          <p:nvPr>
            <p:ph type="body" idx="1"/>
          </p:nvPr>
        </p:nvSpPr>
        <p:spPr>
          <a:xfrm>
            <a:off x="162140" y="685800"/>
            <a:ext cx="8715005" cy="6172200"/>
          </a:xfrm>
        </p:spPr>
        <p:txBody>
          <a:bodyPr lIns="92075" tIns="46038" rIns="92075" bIns="46038">
            <a:normAutofit/>
          </a:bodyPr>
          <a:lstStyle/>
          <a:p>
            <a:pPr marL="0" algn="just" eaLnBrk="1" hangingPunct="1">
              <a:spcBef>
                <a:spcPts val="600"/>
              </a:spcBef>
              <a:spcAft>
                <a:spcPts val="600"/>
              </a:spcAft>
              <a:buFontTx/>
              <a:buNone/>
              <a:defRPr/>
            </a:pPr>
            <a:r>
              <a:rPr lang="it-IT" sz="2000" dirty="0" smtClean="0">
                <a:latin typeface="Arial"/>
                <a:cs typeface="Arial"/>
              </a:rPr>
              <a:t>Si definiscono </a:t>
            </a:r>
            <a:r>
              <a:rPr lang="it-IT" sz="2000" b="1" u="sng" dirty="0" smtClean="0">
                <a:solidFill>
                  <a:srgbClr val="FF0000"/>
                </a:solidFill>
                <a:latin typeface="Arial"/>
                <a:cs typeface="Arial"/>
              </a:rPr>
              <a:t>SICAV</a:t>
            </a:r>
            <a:r>
              <a:rPr lang="it-IT" sz="2000" dirty="0" smtClean="0">
                <a:solidFill>
                  <a:srgbClr val="FF0000"/>
                </a:solidFill>
                <a:latin typeface="Arial"/>
                <a:cs typeface="Arial"/>
              </a:rPr>
              <a:t> </a:t>
            </a:r>
            <a:r>
              <a:rPr lang="ja-JP" altLang="it-IT" sz="2000" dirty="0" smtClean="0">
                <a:latin typeface="Arial"/>
                <a:cs typeface="Arial"/>
              </a:rPr>
              <a:t>“</a:t>
            </a:r>
            <a:r>
              <a:rPr lang="it-IT" sz="2000" dirty="0" smtClean="0">
                <a:solidFill>
                  <a:schemeClr val="accent2"/>
                </a:solidFill>
                <a:latin typeface="Arial"/>
                <a:cs typeface="Arial"/>
              </a:rPr>
              <a:t>le società per azioni a capitale variabile con sede legale e direzione generale in Italia, avente ad oggetto esclusivo l</a:t>
            </a:r>
            <a:r>
              <a:rPr lang="ja-JP" altLang="it-IT" sz="2000" dirty="0" smtClean="0">
                <a:solidFill>
                  <a:schemeClr val="accent2"/>
                </a:solidFill>
                <a:latin typeface="Arial"/>
                <a:cs typeface="Arial"/>
              </a:rPr>
              <a:t>’</a:t>
            </a:r>
            <a:r>
              <a:rPr lang="it-IT" sz="2000" dirty="0" smtClean="0">
                <a:solidFill>
                  <a:schemeClr val="accent2"/>
                </a:solidFill>
                <a:latin typeface="Arial"/>
                <a:cs typeface="Arial"/>
              </a:rPr>
              <a:t>investimento collettivo del patrimonio raccolto attraverso un</a:t>
            </a:r>
            <a:r>
              <a:rPr lang="ja-JP" altLang="it-IT" sz="2000" dirty="0" smtClean="0">
                <a:solidFill>
                  <a:schemeClr val="accent2"/>
                </a:solidFill>
                <a:latin typeface="Arial"/>
                <a:cs typeface="Arial"/>
              </a:rPr>
              <a:t>’</a:t>
            </a:r>
            <a:r>
              <a:rPr lang="it-IT" sz="2000" dirty="0" smtClean="0">
                <a:solidFill>
                  <a:schemeClr val="accent2"/>
                </a:solidFill>
                <a:latin typeface="Arial"/>
                <a:cs typeface="Arial"/>
              </a:rPr>
              <a:t>offerta al pubblico delle proprie azioni</a:t>
            </a:r>
            <a:r>
              <a:rPr lang="it-IT" sz="2000" dirty="0" smtClean="0">
                <a:latin typeface="Arial"/>
                <a:cs typeface="Arial"/>
              </a:rPr>
              <a:t>.</a:t>
            </a:r>
            <a:r>
              <a:rPr lang="ja-JP" altLang="it-IT" sz="2000" dirty="0" smtClean="0">
                <a:latin typeface="Arial"/>
                <a:cs typeface="Arial"/>
              </a:rPr>
              <a:t>”</a:t>
            </a:r>
            <a:r>
              <a:rPr lang="it-IT" sz="2000" dirty="0" smtClean="0">
                <a:latin typeface="Arial"/>
                <a:cs typeface="Arial"/>
              </a:rPr>
              <a:t> </a:t>
            </a:r>
          </a:p>
          <a:p>
            <a:pPr marL="0" algn="just" eaLnBrk="1" hangingPunct="1">
              <a:spcBef>
                <a:spcPts val="600"/>
              </a:spcBef>
              <a:spcAft>
                <a:spcPts val="600"/>
              </a:spcAft>
              <a:buFontTx/>
              <a:buNone/>
              <a:defRPr/>
            </a:pPr>
            <a:r>
              <a:rPr lang="it-IT" sz="2000" dirty="0" smtClean="0">
                <a:latin typeface="Arial"/>
                <a:cs typeface="Arial"/>
              </a:rPr>
              <a:t>L</a:t>
            </a:r>
            <a:r>
              <a:rPr lang="ja-JP" altLang="it-IT" sz="2000" dirty="0" smtClean="0">
                <a:latin typeface="Arial"/>
                <a:cs typeface="Arial"/>
              </a:rPr>
              <a:t>’</a:t>
            </a:r>
            <a:r>
              <a:rPr lang="it-IT" sz="2000" dirty="0" smtClean="0">
                <a:latin typeface="Arial"/>
                <a:cs typeface="Arial"/>
              </a:rPr>
              <a:t>autorizzazione  è concessa dalla Banca d</a:t>
            </a:r>
            <a:r>
              <a:rPr lang="ja-JP" altLang="it-IT" sz="2000" dirty="0" smtClean="0">
                <a:latin typeface="Arial"/>
                <a:cs typeface="Arial"/>
              </a:rPr>
              <a:t>’</a:t>
            </a:r>
            <a:r>
              <a:rPr lang="it-IT" sz="2000" dirty="0" smtClean="0">
                <a:latin typeface="Arial"/>
                <a:cs typeface="Arial"/>
              </a:rPr>
              <a:t>Italia, sentita la CONSOB, la SICAV è iscritta presso un apposito albo tenuto  dalla Banca d</a:t>
            </a:r>
            <a:r>
              <a:rPr lang="ja-JP" altLang="it-IT" sz="2000" dirty="0" smtClean="0">
                <a:latin typeface="Arial"/>
                <a:cs typeface="Arial"/>
              </a:rPr>
              <a:t>’</a:t>
            </a:r>
            <a:r>
              <a:rPr lang="it-IT" sz="2000" dirty="0" smtClean="0">
                <a:latin typeface="Arial"/>
                <a:cs typeface="Arial"/>
              </a:rPr>
              <a:t>Italia.</a:t>
            </a:r>
          </a:p>
          <a:p>
            <a:pPr marL="0" algn="just" eaLnBrk="1" hangingPunct="1">
              <a:spcBef>
                <a:spcPts val="600"/>
              </a:spcBef>
              <a:spcAft>
                <a:spcPts val="600"/>
              </a:spcAft>
              <a:buFontTx/>
              <a:buNone/>
              <a:defRPr/>
            </a:pPr>
            <a:r>
              <a:rPr lang="it-IT" sz="2000" dirty="0" smtClean="0">
                <a:latin typeface="Arial"/>
                <a:cs typeface="Arial"/>
              </a:rPr>
              <a:t>Caratteristica della </a:t>
            </a:r>
            <a:r>
              <a:rPr lang="it-IT" sz="2000" dirty="0" err="1" smtClean="0">
                <a:latin typeface="Arial"/>
                <a:cs typeface="Arial"/>
              </a:rPr>
              <a:t>Sicav</a:t>
            </a:r>
            <a:r>
              <a:rPr lang="it-IT" sz="2000" dirty="0" smtClean="0">
                <a:latin typeface="Arial"/>
                <a:cs typeface="Arial"/>
              </a:rPr>
              <a:t> è che l</a:t>
            </a:r>
            <a:r>
              <a:rPr lang="ja-JP" altLang="it-IT" sz="2000" dirty="0" smtClean="0">
                <a:latin typeface="Arial"/>
                <a:cs typeface="Arial"/>
              </a:rPr>
              <a:t>’</a:t>
            </a:r>
            <a:r>
              <a:rPr lang="it-IT" sz="2000" dirty="0" smtClean="0">
                <a:latin typeface="Arial"/>
                <a:cs typeface="Arial"/>
              </a:rPr>
              <a:t>investitore diventa azionista della società e quindi, attraverso l</a:t>
            </a:r>
            <a:r>
              <a:rPr lang="ja-JP" altLang="it-IT" sz="2000" dirty="0" smtClean="0">
                <a:latin typeface="Arial"/>
                <a:cs typeface="Arial"/>
              </a:rPr>
              <a:t>’</a:t>
            </a:r>
            <a:r>
              <a:rPr lang="it-IT" sz="2000" dirty="0" smtClean="0">
                <a:latin typeface="Arial"/>
                <a:cs typeface="Arial"/>
              </a:rPr>
              <a:t>esercizio del diritto di voto, partecipa alla vita della stessa intervenendo sulla sua politica degli investimenti.</a:t>
            </a:r>
            <a:r>
              <a:rPr lang="it-IT" sz="2000" dirty="0" smtClean="0">
                <a:solidFill>
                  <a:srgbClr val="0F3361"/>
                </a:solidFill>
                <a:latin typeface="Arial"/>
                <a:cs typeface="Arial"/>
              </a:rPr>
              <a:t> </a:t>
            </a:r>
          </a:p>
          <a:p>
            <a:pPr marL="0" algn="just" eaLnBrk="1" hangingPunct="1">
              <a:spcBef>
                <a:spcPts val="600"/>
              </a:spcBef>
              <a:spcAft>
                <a:spcPts val="600"/>
              </a:spcAft>
              <a:buFontTx/>
              <a:buNone/>
              <a:defRPr/>
            </a:pPr>
            <a:r>
              <a:rPr lang="it-IT" sz="2000" dirty="0" smtClean="0">
                <a:latin typeface="Arial"/>
                <a:cs typeface="Arial"/>
              </a:rPr>
              <a:t>Una SICAV può gestire direttamente il proprio patrimonio o delegarne la gestione ad una società di gestione del risparmio. </a:t>
            </a:r>
          </a:p>
          <a:p>
            <a:pPr marL="0" algn="just" eaLnBrk="1" hangingPunct="1">
              <a:spcBef>
                <a:spcPts val="600"/>
              </a:spcBef>
              <a:spcAft>
                <a:spcPts val="600"/>
              </a:spcAft>
              <a:buFontTx/>
              <a:buNone/>
              <a:defRPr/>
            </a:pPr>
            <a:r>
              <a:rPr lang="it-IT" sz="2000" dirty="0" smtClean="0">
                <a:latin typeface="Arial"/>
                <a:cs typeface="Arial"/>
              </a:rPr>
              <a:t>Le SICAV sono organismi di tipo </a:t>
            </a:r>
            <a:r>
              <a:rPr lang="ja-JP" altLang="it-IT" sz="2000" dirty="0" smtClean="0">
                <a:latin typeface="Arial"/>
                <a:cs typeface="Arial"/>
              </a:rPr>
              <a:t>“</a:t>
            </a:r>
            <a:r>
              <a:rPr lang="it-IT" sz="2000" dirty="0" smtClean="0">
                <a:latin typeface="Arial"/>
                <a:cs typeface="Arial"/>
              </a:rPr>
              <a:t>aperto</a:t>
            </a:r>
            <a:r>
              <a:rPr lang="ja-JP" altLang="it-IT" sz="2000" dirty="0" smtClean="0">
                <a:latin typeface="Arial"/>
                <a:cs typeface="Arial"/>
              </a:rPr>
              <a:t>”</a:t>
            </a:r>
            <a:r>
              <a:rPr lang="it-IT" sz="2000" dirty="0" smtClean="0">
                <a:latin typeface="Arial"/>
                <a:cs typeface="Arial"/>
              </a:rPr>
              <a:t> con capitale sociale variabile e coincidente con il patrimonio netto. </a:t>
            </a:r>
          </a:p>
          <a:p>
            <a:pPr marL="0" algn="just" eaLnBrk="1" hangingPunct="1">
              <a:spcBef>
                <a:spcPts val="600"/>
              </a:spcBef>
              <a:spcAft>
                <a:spcPts val="600"/>
              </a:spcAft>
              <a:buFontTx/>
              <a:buNone/>
              <a:defRPr/>
            </a:pPr>
            <a:r>
              <a:rPr lang="it-IT" sz="2000" dirty="0" smtClean="0">
                <a:latin typeface="Arial"/>
                <a:cs typeface="Arial"/>
              </a:rPr>
              <a:t>Le </a:t>
            </a:r>
            <a:r>
              <a:rPr lang="it-IT" sz="2000" b="1" u="sng" dirty="0" smtClean="0">
                <a:solidFill>
                  <a:srgbClr val="FF0000"/>
                </a:solidFill>
                <a:latin typeface="Arial"/>
                <a:cs typeface="Arial"/>
              </a:rPr>
              <a:t>SICAF</a:t>
            </a:r>
            <a:r>
              <a:rPr lang="it-IT" sz="2000" dirty="0" smtClean="0">
                <a:latin typeface="Arial"/>
                <a:cs typeface="Arial"/>
              </a:rPr>
              <a:t>, invece, definiscono il loro operare a partire da un Capitale iniziale Fisso.</a:t>
            </a:r>
          </a:p>
        </p:txBody>
      </p:sp>
    </p:spTree>
    <p:extLst>
      <p:ext uri="{BB962C8B-B14F-4D97-AF65-F5344CB8AC3E}">
        <p14:creationId xmlns:p14="http://schemas.microsoft.com/office/powerpoint/2010/main" val="47189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790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lide_disciplina_gestione_collettiva_del_risparmio (trascina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48184" y="-680525"/>
            <a:ext cx="5402825" cy="7662434"/>
          </a:xfrm>
          <a:prstGeom prst="rect">
            <a:avLst/>
          </a:prstGeom>
        </p:spPr>
      </p:pic>
    </p:spTree>
    <p:extLst>
      <p:ext uri="{BB962C8B-B14F-4D97-AF65-F5344CB8AC3E}">
        <p14:creationId xmlns:p14="http://schemas.microsoft.com/office/powerpoint/2010/main" val="1807890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333375"/>
            <a:ext cx="3238500" cy="274638"/>
          </a:xfrm>
        </p:spPr>
        <p:txBody>
          <a:bodyPr>
            <a:normAutofit fontScale="90000"/>
          </a:bodyPr>
          <a:lstStyle/>
          <a:p>
            <a:pPr>
              <a:defRPr/>
            </a:pPr>
            <a:r>
              <a:rPr lang="it-IT" sz="1800" smtClean="0">
                <a:cs typeface="+mj-cs"/>
              </a:rPr>
              <a:t>Fondi comuni d</a:t>
            </a:r>
            <a:r>
              <a:rPr lang="ja-JP" altLang="it-IT" sz="1800" smtClean="0">
                <a:latin typeface="Arial"/>
                <a:cs typeface="+mj-cs"/>
              </a:rPr>
              <a:t>’</a:t>
            </a:r>
            <a:r>
              <a:rPr lang="it-IT" sz="1800" smtClean="0">
                <a:cs typeface="+mj-cs"/>
              </a:rPr>
              <a:t>investimento </a:t>
            </a:r>
          </a:p>
        </p:txBody>
      </p:sp>
      <p:sp>
        <p:nvSpPr>
          <p:cNvPr id="62467" name="Rectangle 3"/>
          <p:cNvSpPr>
            <a:spLocks noGrp="1" noChangeArrowheads="1"/>
          </p:cNvSpPr>
          <p:nvPr>
            <p:ph type="body" idx="1"/>
          </p:nvPr>
        </p:nvSpPr>
        <p:spPr>
          <a:xfrm>
            <a:off x="477838" y="1052513"/>
            <a:ext cx="8186737" cy="4090987"/>
          </a:xfrm>
        </p:spPr>
        <p:txBody>
          <a:bodyPr>
            <a:normAutofit fontScale="92500" lnSpcReduction="20000"/>
          </a:bodyPr>
          <a:lstStyle/>
          <a:p>
            <a:pPr marL="0" indent="0" algn="just">
              <a:defRPr/>
            </a:pPr>
            <a:r>
              <a:rPr lang="it-IT" b="1" dirty="0" smtClean="0">
                <a:cs typeface="+mn-cs"/>
              </a:rPr>
              <a:t>Rendimento del fondo e rendimento </a:t>
            </a:r>
            <a:r>
              <a:rPr lang="it-IT" b="1" dirty="0" err="1" smtClean="0">
                <a:cs typeface="+mn-cs"/>
              </a:rPr>
              <a:t>dell</a:t>
            </a:r>
            <a:r>
              <a:rPr lang="ja-JP" altLang="it-IT" b="1" dirty="0" smtClean="0">
                <a:latin typeface="Arial"/>
                <a:cs typeface="+mn-cs"/>
              </a:rPr>
              <a:t>’</a:t>
            </a:r>
            <a:r>
              <a:rPr lang="it-IT" b="1" dirty="0" smtClean="0">
                <a:cs typeface="+mn-cs"/>
              </a:rPr>
              <a:t>investitore:</a:t>
            </a:r>
          </a:p>
          <a:p>
            <a:pPr marL="0" indent="0" algn="just">
              <a:buNone/>
              <a:defRPr/>
            </a:pPr>
            <a:r>
              <a:rPr lang="it-IT" sz="1600" dirty="0" smtClean="0">
                <a:cs typeface="+mn-cs"/>
              </a:rPr>
              <a:t>Il rendimento del fondo è dato dalla variazione di valore della quota di partecipazione in un certo arco temporale.</a:t>
            </a:r>
          </a:p>
          <a:p>
            <a:pPr marL="0" indent="0" algn="just">
              <a:buNone/>
              <a:defRPr/>
            </a:pPr>
            <a:endParaRPr lang="it-IT" sz="1600" dirty="0" smtClean="0">
              <a:cs typeface="+mn-cs"/>
            </a:endParaRPr>
          </a:p>
          <a:p>
            <a:pPr marL="0" indent="0" algn="just">
              <a:buNone/>
              <a:defRPr/>
            </a:pPr>
            <a:r>
              <a:rPr lang="it-IT" sz="1600" dirty="0" err="1" smtClean="0">
                <a:cs typeface="+mn-cs"/>
              </a:rPr>
              <a:t>R</a:t>
            </a:r>
            <a:r>
              <a:rPr lang="it-IT" sz="1600" dirty="0" smtClean="0">
                <a:cs typeface="+mn-cs"/>
              </a:rPr>
              <a:t>=    VCQ  </a:t>
            </a:r>
            <a:r>
              <a:rPr lang="it-IT" sz="1600" baseline="30000" dirty="0" smtClean="0">
                <a:cs typeface="+mn-cs"/>
              </a:rPr>
              <a:t>1/t </a:t>
            </a:r>
            <a:r>
              <a:rPr lang="it-IT" sz="1600" dirty="0" smtClean="0">
                <a:cs typeface="+mn-cs"/>
              </a:rPr>
              <a:t> -1    *100</a:t>
            </a:r>
            <a:endParaRPr lang="it-IT" sz="1600" baseline="30000" dirty="0" smtClean="0">
              <a:cs typeface="+mn-cs"/>
            </a:endParaRPr>
          </a:p>
          <a:p>
            <a:pPr marL="0" indent="0" algn="just">
              <a:buNone/>
              <a:defRPr/>
            </a:pPr>
            <a:r>
              <a:rPr lang="it-IT" sz="1600" dirty="0" smtClean="0">
                <a:cs typeface="+mn-cs"/>
              </a:rPr>
              <a:t>        VQI </a:t>
            </a:r>
          </a:p>
          <a:p>
            <a:pPr marL="0" indent="0" algn="just">
              <a:buNone/>
              <a:defRPr/>
            </a:pPr>
            <a:endParaRPr lang="it-IT" sz="1600" dirty="0" smtClean="0">
              <a:cs typeface="+mn-cs"/>
            </a:endParaRPr>
          </a:p>
          <a:p>
            <a:pPr marL="0" indent="0" algn="just">
              <a:buNone/>
              <a:defRPr/>
            </a:pPr>
            <a:r>
              <a:rPr lang="it-IT" sz="1600" dirty="0" err="1" smtClean="0">
                <a:cs typeface="+mn-cs"/>
              </a:rPr>
              <a:t>R</a:t>
            </a:r>
            <a:r>
              <a:rPr lang="it-IT" sz="1600" dirty="0" smtClean="0">
                <a:cs typeface="+mn-cs"/>
              </a:rPr>
              <a:t> = valore percentuale del rendimento</a:t>
            </a:r>
          </a:p>
          <a:p>
            <a:pPr marL="0" indent="0" algn="just">
              <a:buNone/>
              <a:defRPr/>
            </a:pPr>
            <a:r>
              <a:rPr lang="it-IT" sz="1600" dirty="0" smtClean="0">
                <a:cs typeface="+mn-cs"/>
              </a:rPr>
              <a:t>VCQ = valore della quota al momento del calcolo</a:t>
            </a:r>
          </a:p>
          <a:p>
            <a:pPr marL="0" indent="0" algn="just">
              <a:buNone/>
              <a:defRPr/>
            </a:pPr>
            <a:r>
              <a:rPr lang="it-IT" sz="1600" dirty="0" smtClean="0">
                <a:cs typeface="+mn-cs"/>
              </a:rPr>
              <a:t>VQI = valore della quota al momento iniziale</a:t>
            </a:r>
          </a:p>
          <a:p>
            <a:pPr marL="0" indent="0" algn="just">
              <a:buNone/>
              <a:defRPr/>
            </a:pPr>
            <a:r>
              <a:rPr lang="it-IT" sz="1600" dirty="0" smtClean="0">
                <a:cs typeface="+mn-cs"/>
              </a:rPr>
              <a:t>T = tempo espresso in anni, mesi, giorni</a:t>
            </a:r>
          </a:p>
          <a:p>
            <a:pPr marL="0" indent="0" algn="just">
              <a:buNone/>
              <a:defRPr/>
            </a:pPr>
            <a:endParaRPr lang="it-IT" sz="1600" dirty="0" smtClean="0">
              <a:cs typeface="+mn-cs"/>
            </a:endParaRPr>
          </a:p>
          <a:p>
            <a:pPr marL="0" indent="0" algn="just">
              <a:buNone/>
              <a:defRPr/>
            </a:pPr>
            <a:r>
              <a:rPr lang="it-IT" sz="1600" dirty="0" smtClean="0">
                <a:cs typeface="+mn-cs"/>
              </a:rPr>
              <a:t>Il controvalore iniziale deve tener conto delle commissioni di sottoscrizione mentre quello finale delle commissioni di rimborso.</a:t>
            </a:r>
          </a:p>
          <a:p>
            <a:pPr marL="0" indent="0" algn="just">
              <a:buNone/>
              <a:defRPr/>
            </a:pPr>
            <a:endParaRPr lang="it-IT" sz="1600" dirty="0" smtClean="0">
              <a:cs typeface="+mn-cs"/>
            </a:endParaRPr>
          </a:p>
        </p:txBody>
      </p:sp>
      <p:sp>
        <p:nvSpPr>
          <p:cNvPr id="62470" name="Line 6"/>
          <p:cNvSpPr>
            <a:spLocks noChangeShapeType="1"/>
          </p:cNvSpPr>
          <p:nvPr/>
        </p:nvSpPr>
        <p:spPr bwMode="auto">
          <a:xfrm>
            <a:off x="900113" y="2708535"/>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62471" name="AutoShape 7"/>
          <p:cNvSpPr>
            <a:spLocks noChangeArrowheads="1"/>
          </p:cNvSpPr>
          <p:nvPr/>
        </p:nvSpPr>
        <p:spPr bwMode="auto">
          <a:xfrm>
            <a:off x="900113" y="2475237"/>
            <a:ext cx="680748" cy="233297"/>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2472" name="AutoShape 8"/>
          <p:cNvSpPr>
            <a:spLocks noChangeArrowheads="1"/>
          </p:cNvSpPr>
          <p:nvPr/>
        </p:nvSpPr>
        <p:spPr bwMode="auto">
          <a:xfrm>
            <a:off x="482692" y="2245308"/>
            <a:ext cx="2206117" cy="830689"/>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Tree>
    <p:extLst>
      <p:ext uri="{BB962C8B-B14F-4D97-AF65-F5344CB8AC3E}">
        <p14:creationId xmlns:p14="http://schemas.microsoft.com/office/powerpoint/2010/main" val="309829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79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07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15635" y="227444"/>
            <a:ext cx="8274243" cy="5355313"/>
          </a:xfrm>
          <a:prstGeom prst="rect">
            <a:avLst/>
          </a:prstGeom>
        </p:spPr>
        <p:txBody>
          <a:bodyPr wrap="square">
            <a:spAutoFit/>
          </a:bodyPr>
          <a:lstStyle/>
          <a:p>
            <a:r>
              <a:rPr lang="it-IT" dirty="0" smtClean="0"/>
              <a:t>RATE OF RETURN REGULATION: general </a:t>
            </a:r>
            <a:r>
              <a:rPr lang="it-IT" dirty="0" err="1" smtClean="0"/>
              <a:t>principles</a:t>
            </a:r>
            <a:endParaRPr lang="it-IT" dirty="0" smtClean="0"/>
          </a:p>
          <a:p>
            <a:endParaRPr lang="it-IT" dirty="0"/>
          </a:p>
          <a:p>
            <a:pPr marL="342900" indent="-342900">
              <a:buFont typeface="+mj-lt"/>
              <a:buAutoNum type="arabicPeriod"/>
            </a:pPr>
            <a:r>
              <a:rPr lang="it-IT" dirty="0" smtClean="0"/>
              <a:t>Public </a:t>
            </a:r>
            <a:r>
              <a:rPr lang="it-IT" dirty="0" err="1" smtClean="0"/>
              <a:t>Commissions</a:t>
            </a:r>
            <a:r>
              <a:rPr lang="it-IT" dirty="0" smtClean="0"/>
              <a:t> </a:t>
            </a:r>
            <a:r>
              <a:rPr lang="it-IT" dirty="0" err="1" smtClean="0"/>
              <a:t>aims</a:t>
            </a:r>
            <a:r>
              <a:rPr lang="it-IT" dirty="0" smtClean="0"/>
              <a:t>: regulation. </a:t>
            </a:r>
          </a:p>
          <a:p>
            <a:pPr marL="342900" indent="-342900">
              <a:buFont typeface="+mj-lt"/>
              <a:buAutoNum type="arabicPeriod"/>
            </a:pPr>
            <a:r>
              <a:rPr lang="it-IT" dirty="0" err="1" smtClean="0"/>
              <a:t>Cost</a:t>
            </a:r>
            <a:r>
              <a:rPr lang="it-IT" dirty="0" smtClean="0"/>
              <a:t>-of-Service </a:t>
            </a:r>
            <a:r>
              <a:rPr lang="it-IT" dirty="0"/>
              <a:t>R</a:t>
            </a:r>
            <a:r>
              <a:rPr lang="it-IT" dirty="0" smtClean="0"/>
              <a:t>egulation </a:t>
            </a:r>
            <a:r>
              <a:rPr lang="it-IT" dirty="0" err="1" smtClean="0"/>
              <a:t>has</a:t>
            </a:r>
            <a:r>
              <a:rPr lang="it-IT" dirty="0" smtClean="0"/>
              <a:t> to </a:t>
            </a:r>
            <a:r>
              <a:rPr lang="it-IT" dirty="0" err="1" smtClean="0"/>
              <a:t>recover</a:t>
            </a:r>
            <a:r>
              <a:rPr lang="it-IT" dirty="0" smtClean="0"/>
              <a:t> </a:t>
            </a:r>
            <a:r>
              <a:rPr lang="it-IT" dirty="0" err="1" smtClean="0"/>
              <a:t>admitted</a:t>
            </a:r>
            <a:r>
              <a:rPr lang="it-IT" dirty="0" smtClean="0"/>
              <a:t> </a:t>
            </a:r>
            <a:r>
              <a:rPr lang="it-IT" dirty="0" err="1" smtClean="0"/>
              <a:t>costs</a:t>
            </a:r>
            <a:r>
              <a:rPr lang="it-IT" dirty="0" smtClean="0"/>
              <a:t> of </a:t>
            </a:r>
            <a:r>
              <a:rPr lang="it-IT" dirty="0" err="1" smtClean="0"/>
              <a:t>regulated</a:t>
            </a:r>
            <a:r>
              <a:rPr lang="it-IT" dirty="0" smtClean="0"/>
              <a:t> </a:t>
            </a:r>
            <a:r>
              <a:rPr lang="it-IT" dirty="0" err="1" smtClean="0"/>
              <a:t>firms</a:t>
            </a:r>
            <a:r>
              <a:rPr lang="it-IT" dirty="0" smtClean="0"/>
              <a:t>.</a:t>
            </a:r>
          </a:p>
          <a:p>
            <a:pPr marL="342900" indent="-342900">
              <a:buFont typeface="+mj-lt"/>
              <a:buAutoNum type="arabicPeriod"/>
            </a:pPr>
            <a:r>
              <a:rPr lang="it-IT" dirty="0" smtClean="0"/>
              <a:t>Network and/or Energy </a:t>
            </a:r>
            <a:r>
              <a:rPr lang="it-IT" dirty="0" err="1" smtClean="0"/>
              <a:t>Industries</a:t>
            </a:r>
            <a:r>
              <a:rPr lang="it-IT" dirty="0" smtClean="0"/>
              <a:t> are Capital Intensive. </a:t>
            </a:r>
          </a:p>
          <a:p>
            <a:pPr marL="342900" indent="-342900">
              <a:buFont typeface="+mj-lt"/>
              <a:buAutoNum type="arabicPeriod"/>
            </a:pPr>
            <a:r>
              <a:rPr lang="it-IT" dirty="0" smtClean="0"/>
              <a:t>To </a:t>
            </a:r>
            <a:r>
              <a:rPr lang="it-IT" dirty="0" err="1" smtClean="0"/>
              <a:t>sustain</a:t>
            </a:r>
            <a:r>
              <a:rPr lang="it-IT" dirty="0" smtClean="0"/>
              <a:t> </a:t>
            </a:r>
            <a:r>
              <a:rPr lang="it-IT" dirty="0" err="1" smtClean="0"/>
              <a:t>investments</a:t>
            </a:r>
            <a:r>
              <a:rPr lang="it-IT" dirty="0" smtClean="0"/>
              <a:t> Public Regulation </a:t>
            </a:r>
            <a:r>
              <a:rPr lang="it-IT" dirty="0" err="1" smtClean="0"/>
              <a:t>has</a:t>
            </a:r>
            <a:r>
              <a:rPr lang="it-IT" dirty="0" smtClean="0"/>
              <a:t> to </a:t>
            </a:r>
            <a:r>
              <a:rPr lang="it-IT" dirty="0" err="1" smtClean="0"/>
              <a:t>assure</a:t>
            </a:r>
            <a:r>
              <a:rPr lang="it-IT" dirty="0" smtClean="0"/>
              <a:t> </a:t>
            </a:r>
            <a:r>
              <a:rPr lang="it-IT" b="1" u="sng" dirty="0" smtClean="0"/>
              <a:t>Full </a:t>
            </a:r>
            <a:r>
              <a:rPr lang="it-IT" b="1" u="sng" dirty="0" err="1"/>
              <a:t>C</a:t>
            </a:r>
            <a:r>
              <a:rPr lang="it-IT" b="1" u="sng" dirty="0" err="1" smtClean="0"/>
              <a:t>ost</a:t>
            </a:r>
            <a:r>
              <a:rPr lang="it-IT" b="1" u="sng" dirty="0" smtClean="0"/>
              <a:t> </a:t>
            </a:r>
            <a:r>
              <a:rPr lang="it-IT" b="1" u="sng" dirty="0" err="1"/>
              <a:t>R</a:t>
            </a:r>
            <a:r>
              <a:rPr lang="it-IT" b="1" u="sng" dirty="0" err="1" smtClean="0"/>
              <a:t>ecovery</a:t>
            </a:r>
            <a:r>
              <a:rPr lang="it-IT" b="1" u="sng" dirty="0" smtClean="0"/>
              <a:t> </a:t>
            </a:r>
            <a:r>
              <a:rPr lang="it-IT" dirty="0" err="1" smtClean="0"/>
              <a:t>also</a:t>
            </a:r>
            <a:r>
              <a:rPr lang="it-IT" dirty="0" smtClean="0"/>
              <a:t> for </a:t>
            </a:r>
            <a:r>
              <a:rPr lang="it-IT" b="1" i="1" dirty="0" smtClean="0"/>
              <a:t>Fair Rate of Return on Investments</a:t>
            </a:r>
            <a:r>
              <a:rPr lang="it-IT" dirty="0" smtClean="0"/>
              <a:t>. </a:t>
            </a:r>
          </a:p>
          <a:p>
            <a:pPr marL="342900" indent="-342900">
              <a:buFont typeface="+mj-lt"/>
              <a:buAutoNum type="arabicPeriod"/>
            </a:pPr>
            <a:r>
              <a:rPr lang="it-IT" dirty="0" err="1" smtClean="0"/>
              <a:t>Costs</a:t>
            </a:r>
            <a:r>
              <a:rPr lang="it-IT" dirty="0" smtClean="0"/>
              <a:t> </a:t>
            </a:r>
            <a:r>
              <a:rPr lang="it-IT" dirty="0" err="1" smtClean="0"/>
              <a:t>Recovery</a:t>
            </a:r>
            <a:r>
              <a:rPr lang="it-IT" dirty="0" smtClean="0"/>
              <a:t> Regulation must </a:t>
            </a:r>
            <a:r>
              <a:rPr lang="it-IT" dirty="0" err="1" smtClean="0"/>
              <a:t>establish</a:t>
            </a:r>
            <a:r>
              <a:rPr lang="it-IT" dirty="0" smtClean="0"/>
              <a:t> </a:t>
            </a:r>
            <a:r>
              <a:rPr lang="it-IT" dirty="0" err="1" smtClean="0"/>
              <a:t>rates</a:t>
            </a:r>
            <a:r>
              <a:rPr lang="it-IT" dirty="0" smtClean="0"/>
              <a:t> </a:t>
            </a:r>
            <a:r>
              <a:rPr lang="it-IT" dirty="0" err="1" smtClean="0"/>
              <a:t>that</a:t>
            </a:r>
            <a:r>
              <a:rPr lang="it-IT" dirty="0" smtClean="0"/>
              <a:t> are just and </a:t>
            </a:r>
            <a:r>
              <a:rPr lang="it-IT" dirty="0" err="1" smtClean="0"/>
              <a:t>reasonable</a:t>
            </a:r>
            <a:r>
              <a:rPr lang="it-IT" dirty="0" smtClean="0"/>
              <a:t>.</a:t>
            </a:r>
          </a:p>
          <a:p>
            <a:pPr marL="342900" indent="-342900">
              <a:buFont typeface="+mj-lt"/>
              <a:buAutoNum type="arabicPeriod"/>
            </a:pPr>
            <a:r>
              <a:rPr lang="it-IT" dirty="0" err="1" smtClean="0"/>
              <a:t>Rates</a:t>
            </a:r>
            <a:r>
              <a:rPr lang="it-IT" dirty="0" smtClean="0"/>
              <a:t> </a:t>
            </a:r>
            <a:r>
              <a:rPr lang="it-IT" dirty="0" err="1" smtClean="0"/>
              <a:t>should</a:t>
            </a:r>
            <a:r>
              <a:rPr lang="it-IT" dirty="0" smtClean="0"/>
              <a:t> be </a:t>
            </a:r>
            <a:r>
              <a:rPr lang="it-IT" dirty="0" err="1" smtClean="0"/>
              <a:t>nondiscriminatory</a:t>
            </a:r>
            <a:r>
              <a:rPr lang="it-IT" dirty="0" smtClean="0"/>
              <a:t>.</a:t>
            </a:r>
          </a:p>
          <a:p>
            <a:pPr marL="342900" indent="-342900">
              <a:buFont typeface="+mj-lt"/>
              <a:buAutoNum type="arabicPeriod"/>
            </a:pPr>
            <a:r>
              <a:rPr lang="it-IT" dirty="0" err="1" smtClean="0"/>
              <a:t>Rates</a:t>
            </a:r>
            <a:r>
              <a:rPr lang="it-IT" dirty="0" smtClean="0"/>
              <a:t> </a:t>
            </a:r>
            <a:r>
              <a:rPr lang="it-IT" dirty="0" err="1" smtClean="0"/>
              <a:t>should</a:t>
            </a:r>
            <a:r>
              <a:rPr lang="it-IT" dirty="0" smtClean="0"/>
              <a:t> generate </a:t>
            </a:r>
            <a:r>
              <a:rPr lang="it-IT" dirty="0" err="1" smtClean="0"/>
              <a:t>sufficient</a:t>
            </a:r>
            <a:r>
              <a:rPr lang="it-IT" dirty="0" smtClean="0"/>
              <a:t> </a:t>
            </a:r>
            <a:r>
              <a:rPr lang="it-IT" dirty="0" err="1" smtClean="0"/>
              <a:t>revenue</a:t>
            </a:r>
            <a:r>
              <a:rPr lang="it-IT" dirty="0" smtClean="0"/>
              <a:t> for the utility to cover the </a:t>
            </a:r>
            <a:r>
              <a:rPr lang="it-IT" dirty="0" err="1" smtClean="0"/>
              <a:t>cost</a:t>
            </a:r>
            <a:r>
              <a:rPr lang="it-IT" dirty="0" smtClean="0"/>
              <a:t> of </a:t>
            </a:r>
            <a:r>
              <a:rPr lang="it-IT" dirty="0" err="1" smtClean="0"/>
              <a:t>providing</a:t>
            </a:r>
            <a:r>
              <a:rPr lang="it-IT" dirty="0" smtClean="0"/>
              <a:t> </a:t>
            </a:r>
            <a:r>
              <a:rPr lang="it-IT" dirty="0" err="1" smtClean="0"/>
              <a:t>safe</a:t>
            </a:r>
            <a:r>
              <a:rPr lang="it-IT" dirty="0" smtClean="0"/>
              <a:t>, </a:t>
            </a:r>
            <a:r>
              <a:rPr lang="it-IT" dirty="0" err="1" smtClean="0"/>
              <a:t>adequate</a:t>
            </a:r>
            <a:r>
              <a:rPr lang="it-IT" dirty="0" smtClean="0"/>
              <a:t> and </a:t>
            </a:r>
            <a:r>
              <a:rPr lang="it-IT" dirty="0" err="1" smtClean="0"/>
              <a:t>reliable</a:t>
            </a:r>
            <a:r>
              <a:rPr lang="it-IT" dirty="0" smtClean="0"/>
              <a:t> </a:t>
            </a:r>
            <a:r>
              <a:rPr lang="it-IT" dirty="0" err="1" smtClean="0"/>
              <a:t>services</a:t>
            </a:r>
            <a:r>
              <a:rPr lang="it-IT" dirty="0" smtClean="0"/>
              <a:t> to </a:t>
            </a:r>
            <a:r>
              <a:rPr lang="it-IT" dirty="0" err="1" smtClean="0"/>
              <a:t>its</a:t>
            </a:r>
            <a:r>
              <a:rPr lang="it-IT" dirty="0" smtClean="0"/>
              <a:t> </a:t>
            </a:r>
            <a:r>
              <a:rPr lang="it-IT" dirty="0" err="1" smtClean="0"/>
              <a:t>customers</a:t>
            </a:r>
            <a:r>
              <a:rPr lang="it-IT" dirty="0" smtClean="0"/>
              <a:t> plus the </a:t>
            </a:r>
            <a:r>
              <a:rPr lang="it-IT" dirty="0" err="1" smtClean="0"/>
              <a:t>opportunity</a:t>
            </a:r>
            <a:r>
              <a:rPr lang="it-IT" dirty="0" smtClean="0"/>
              <a:t> to </a:t>
            </a:r>
            <a:r>
              <a:rPr lang="it-IT" dirty="0" err="1" smtClean="0"/>
              <a:t>earn</a:t>
            </a:r>
            <a:r>
              <a:rPr lang="it-IT" dirty="0" smtClean="0"/>
              <a:t> a fair rate of return on </a:t>
            </a:r>
            <a:r>
              <a:rPr lang="it-IT" dirty="0" err="1" smtClean="0"/>
              <a:t>its</a:t>
            </a:r>
            <a:r>
              <a:rPr lang="it-IT" dirty="0" smtClean="0"/>
              <a:t> </a:t>
            </a:r>
            <a:r>
              <a:rPr lang="it-IT" dirty="0" err="1" smtClean="0"/>
              <a:t>investment</a:t>
            </a:r>
            <a:r>
              <a:rPr lang="it-IT" dirty="0" smtClean="0"/>
              <a:t>.</a:t>
            </a:r>
            <a:endParaRPr lang="it-IT" dirty="0"/>
          </a:p>
          <a:p>
            <a:pPr marL="342900" indent="-342900">
              <a:buFont typeface="+mj-lt"/>
              <a:buAutoNum type="arabicPeriod"/>
            </a:pPr>
            <a:r>
              <a:rPr lang="it-IT" dirty="0" smtClean="0"/>
              <a:t>Rate </a:t>
            </a:r>
            <a:r>
              <a:rPr lang="it-IT" dirty="0"/>
              <a:t>of return regulation </a:t>
            </a:r>
            <a:r>
              <a:rPr lang="it-IT" dirty="0" err="1"/>
              <a:t>controls</a:t>
            </a:r>
            <a:r>
              <a:rPr lang="it-IT" dirty="0"/>
              <a:t> the profit (return) </a:t>
            </a:r>
            <a:r>
              <a:rPr lang="it-IT" dirty="0" err="1"/>
              <a:t>that</a:t>
            </a:r>
            <a:r>
              <a:rPr lang="it-IT" dirty="0"/>
              <a:t> a </a:t>
            </a:r>
            <a:r>
              <a:rPr lang="it-IT" dirty="0" err="1"/>
              <a:t>regulated</a:t>
            </a:r>
            <a:r>
              <a:rPr lang="it-IT" dirty="0"/>
              <a:t> </a:t>
            </a:r>
            <a:r>
              <a:rPr lang="it-IT" dirty="0" err="1"/>
              <a:t>firm</a:t>
            </a:r>
            <a:r>
              <a:rPr lang="it-IT" dirty="0"/>
              <a:t> can </a:t>
            </a:r>
            <a:r>
              <a:rPr lang="it-IT" dirty="0" err="1" smtClean="0"/>
              <a:t>earn</a:t>
            </a:r>
            <a:r>
              <a:rPr lang="it-IT" dirty="0" smtClean="0"/>
              <a:t>.</a:t>
            </a:r>
          </a:p>
          <a:p>
            <a:pPr marL="342900" indent="-342900">
              <a:buFont typeface="+mj-lt"/>
              <a:buAutoNum type="arabicPeriod"/>
            </a:pPr>
            <a:r>
              <a:rPr lang="it-IT" dirty="0" smtClean="0"/>
              <a:t>Rate of return regulation </a:t>
            </a:r>
            <a:r>
              <a:rPr lang="it-IT" dirty="0" err="1" smtClean="0"/>
              <a:t>is</a:t>
            </a:r>
            <a:r>
              <a:rPr lang="it-IT" dirty="0" smtClean="0"/>
              <a:t> </a:t>
            </a:r>
            <a:r>
              <a:rPr lang="it-IT" dirty="0" err="1" smtClean="0"/>
              <a:t>implemented</a:t>
            </a:r>
            <a:r>
              <a:rPr lang="it-IT" dirty="0" smtClean="0"/>
              <a:t> in </a:t>
            </a:r>
            <a:r>
              <a:rPr lang="it-IT" dirty="0" err="1" smtClean="0"/>
              <a:t>two</a:t>
            </a:r>
            <a:r>
              <a:rPr lang="it-IT" dirty="0" smtClean="0"/>
              <a:t> </a:t>
            </a:r>
            <a:r>
              <a:rPr lang="it-IT" dirty="0" err="1" smtClean="0"/>
              <a:t>basic</a:t>
            </a:r>
            <a:r>
              <a:rPr lang="it-IT" dirty="0" smtClean="0"/>
              <a:t> </a:t>
            </a:r>
            <a:r>
              <a:rPr lang="it-IT" dirty="0" err="1" smtClean="0"/>
              <a:t>steps</a:t>
            </a:r>
            <a:r>
              <a:rPr lang="it-IT" dirty="0" smtClean="0"/>
              <a:t>: </a:t>
            </a:r>
            <a:endParaRPr lang="it-IT" dirty="0" smtClean="0">
              <a:effectLst/>
            </a:endParaRPr>
          </a:p>
          <a:p>
            <a:pPr lvl="1"/>
            <a:r>
              <a:rPr lang="it-IT" sz="1100" dirty="0" smtClean="0"/>
              <a:t>"  </a:t>
            </a:r>
            <a:r>
              <a:rPr lang="it-IT" dirty="0" err="1" smtClean="0"/>
              <a:t>Determination</a:t>
            </a:r>
            <a:r>
              <a:rPr lang="it-IT" dirty="0" smtClean="0"/>
              <a:t> of the </a:t>
            </a:r>
            <a:r>
              <a:rPr lang="it-IT" dirty="0" err="1" smtClean="0"/>
              <a:t>utility’s</a:t>
            </a:r>
            <a:r>
              <a:rPr lang="it-IT" dirty="0" smtClean="0"/>
              <a:t> </a:t>
            </a:r>
            <a:r>
              <a:rPr lang="it-IT" dirty="0" err="1" smtClean="0"/>
              <a:t>revenue</a:t>
            </a:r>
            <a:r>
              <a:rPr lang="it-IT" dirty="0" smtClean="0"/>
              <a:t> </a:t>
            </a:r>
            <a:r>
              <a:rPr lang="it-IT" dirty="0" err="1" smtClean="0"/>
              <a:t>requirement</a:t>
            </a:r>
            <a:r>
              <a:rPr lang="it-IT" dirty="0" smtClean="0"/>
              <a:t> </a:t>
            </a:r>
            <a:endParaRPr lang="it-IT" dirty="0" smtClean="0">
              <a:effectLst/>
            </a:endParaRPr>
          </a:p>
          <a:p>
            <a:pPr lvl="1"/>
            <a:r>
              <a:rPr lang="it-IT" sz="1100" dirty="0" smtClean="0"/>
              <a:t>"  </a:t>
            </a:r>
            <a:r>
              <a:rPr lang="it-IT" dirty="0" smtClean="0"/>
              <a:t>Design </a:t>
            </a:r>
            <a:r>
              <a:rPr lang="it-IT" dirty="0" err="1" smtClean="0"/>
              <a:t>rates</a:t>
            </a:r>
            <a:r>
              <a:rPr lang="it-IT" dirty="0" smtClean="0"/>
              <a:t> </a:t>
            </a:r>
            <a:r>
              <a:rPr lang="it-IT" dirty="0" err="1" smtClean="0"/>
              <a:t>such</a:t>
            </a:r>
            <a:r>
              <a:rPr lang="it-IT" dirty="0" smtClean="0"/>
              <a:t> </a:t>
            </a:r>
            <a:r>
              <a:rPr lang="it-IT" dirty="0" err="1" smtClean="0"/>
              <a:t>that</a:t>
            </a:r>
            <a:r>
              <a:rPr lang="it-IT" dirty="0" smtClean="0"/>
              <a:t> </a:t>
            </a:r>
            <a:r>
              <a:rPr lang="it-IT" dirty="0" err="1" smtClean="0"/>
              <a:t>earned</a:t>
            </a:r>
            <a:r>
              <a:rPr lang="it-IT" dirty="0" smtClean="0"/>
              <a:t> </a:t>
            </a:r>
            <a:r>
              <a:rPr lang="it-IT" dirty="0" err="1" smtClean="0"/>
              <a:t>revenue</a:t>
            </a:r>
            <a:r>
              <a:rPr lang="it-IT" dirty="0" smtClean="0"/>
              <a:t> </a:t>
            </a:r>
            <a:r>
              <a:rPr lang="it-IT" dirty="0" err="1" smtClean="0"/>
              <a:t>does</a:t>
            </a:r>
            <a:r>
              <a:rPr lang="it-IT" dirty="0" smtClean="0"/>
              <a:t> </a:t>
            </a:r>
            <a:r>
              <a:rPr lang="it-IT" dirty="0" err="1" smtClean="0"/>
              <a:t>not</a:t>
            </a:r>
            <a:r>
              <a:rPr lang="it-IT" dirty="0" smtClean="0"/>
              <a:t> </a:t>
            </a:r>
            <a:r>
              <a:rPr lang="it-IT" dirty="0" err="1" smtClean="0"/>
              <a:t>exceed</a:t>
            </a:r>
            <a:r>
              <a:rPr lang="it-IT" dirty="0" smtClean="0"/>
              <a:t> the </a:t>
            </a:r>
            <a:r>
              <a:rPr lang="it-IT" dirty="0" err="1" smtClean="0"/>
              <a:t>revenue</a:t>
            </a:r>
            <a:r>
              <a:rPr lang="it-IT" dirty="0" smtClean="0"/>
              <a:t> </a:t>
            </a:r>
            <a:r>
              <a:rPr lang="it-IT" dirty="0" err="1" smtClean="0"/>
              <a:t>requirement</a:t>
            </a:r>
            <a:r>
              <a:rPr lang="it-IT" dirty="0" smtClean="0"/>
              <a:t> </a:t>
            </a:r>
            <a:endParaRPr lang="it-IT" dirty="0" smtClean="0">
              <a:effectLst/>
            </a:endParaRPr>
          </a:p>
          <a:p>
            <a:pPr marL="342900" indent="-342900">
              <a:buFont typeface="+mj-lt"/>
              <a:buAutoNum type="arabicPeriod"/>
            </a:pPr>
            <a:r>
              <a:rPr lang="it-IT" dirty="0" smtClean="0"/>
              <a:t> </a:t>
            </a:r>
            <a:r>
              <a:rPr lang="it-IT" dirty="0" err="1" smtClean="0"/>
              <a:t>United</a:t>
            </a:r>
            <a:r>
              <a:rPr lang="it-IT" dirty="0" smtClean="0"/>
              <a:t> </a:t>
            </a:r>
            <a:r>
              <a:rPr lang="it-IT" dirty="0" err="1"/>
              <a:t>States</a:t>
            </a:r>
            <a:r>
              <a:rPr lang="it-IT" dirty="0"/>
              <a:t> </a:t>
            </a:r>
            <a:r>
              <a:rPr lang="it-IT" dirty="0" err="1"/>
              <a:t>has</a:t>
            </a:r>
            <a:r>
              <a:rPr lang="it-IT" dirty="0"/>
              <a:t> </a:t>
            </a:r>
            <a:r>
              <a:rPr lang="it-IT" dirty="0" err="1"/>
              <a:t>utilized</a:t>
            </a:r>
            <a:r>
              <a:rPr lang="it-IT" dirty="0"/>
              <a:t> rate of return regulation </a:t>
            </a:r>
            <a:r>
              <a:rPr lang="it-IT" dirty="0" err="1"/>
              <a:t>since</a:t>
            </a:r>
            <a:r>
              <a:rPr lang="it-IT" dirty="0"/>
              <a:t> the regulation of public utilities </a:t>
            </a:r>
            <a:r>
              <a:rPr lang="it-IT" dirty="0" err="1"/>
              <a:t>began</a:t>
            </a:r>
            <a:r>
              <a:rPr lang="it-IT" dirty="0"/>
              <a:t> in the </a:t>
            </a:r>
            <a:r>
              <a:rPr lang="it-IT" dirty="0" err="1"/>
              <a:t>early</a:t>
            </a:r>
            <a:r>
              <a:rPr lang="it-IT" dirty="0"/>
              <a:t> 1900s. </a:t>
            </a:r>
            <a:endParaRPr lang="it-IT" dirty="0" smtClean="0">
              <a:effectLst/>
            </a:endParaRPr>
          </a:p>
        </p:txBody>
      </p:sp>
    </p:spTree>
    <p:extLst>
      <p:ext uri="{BB962C8B-B14F-4D97-AF65-F5344CB8AC3E}">
        <p14:creationId xmlns:p14="http://schemas.microsoft.com/office/powerpoint/2010/main" val="1734074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31150" y="281139"/>
            <a:ext cx="7850909" cy="2277547"/>
          </a:xfrm>
          <a:prstGeom prst="rect">
            <a:avLst/>
          </a:prstGeom>
        </p:spPr>
        <p:txBody>
          <a:bodyPr wrap="square">
            <a:spAutoFit/>
          </a:bodyPr>
          <a:lstStyle/>
          <a:p>
            <a:pPr algn="ctr"/>
            <a:r>
              <a:rPr lang="de-DE" i="1" dirty="0" smtClean="0"/>
              <a:t>REVENUE REQUIREMENT FORMULA</a:t>
            </a:r>
          </a:p>
          <a:p>
            <a:endParaRPr lang="de-DE" i="1" dirty="0"/>
          </a:p>
          <a:p>
            <a:pPr algn="ctr"/>
            <a:r>
              <a:rPr lang="de-DE" i="1" dirty="0" smtClean="0"/>
              <a:t>RR </a:t>
            </a:r>
            <a:r>
              <a:rPr lang="de-DE" i="1" dirty="0"/>
              <a:t>= </a:t>
            </a:r>
            <a:r>
              <a:rPr lang="de-DE" i="1" dirty="0" err="1" smtClean="0"/>
              <a:t>OpEx</a:t>
            </a:r>
            <a:r>
              <a:rPr lang="de-DE" i="1" dirty="0" smtClean="0"/>
              <a:t> </a:t>
            </a:r>
            <a:r>
              <a:rPr lang="de-DE" i="1" dirty="0"/>
              <a:t>+ T + D + </a:t>
            </a:r>
            <a:r>
              <a:rPr lang="de-DE" i="1" dirty="0" err="1"/>
              <a:t>r</a:t>
            </a:r>
            <a:r>
              <a:rPr lang="de-DE" i="1" dirty="0"/>
              <a:t>(RB)</a:t>
            </a:r>
          </a:p>
          <a:p>
            <a:r>
              <a:rPr lang="de-DE" dirty="0" err="1"/>
              <a:t>Where</a:t>
            </a:r>
            <a:r>
              <a:rPr lang="de-DE" dirty="0"/>
              <a:t>:</a:t>
            </a:r>
          </a:p>
          <a:p>
            <a:r>
              <a:rPr lang="de-DE" sz="1400" dirty="0"/>
              <a:t>RR = </a:t>
            </a:r>
            <a:r>
              <a:rPr lang="de-DE" sz="1400" dirty="0" err="1"/>
              <a:t>revenue</a:t>
            </a:r>
            <a:r>
              <a:rPr lang="de-DE" sz="1400" dirty="0"/>
              <a:t> </a:t>
            </a:r>
            <a:r>
              <a:rPr lang="de-DE" sz="1400" dirty="0" err="1"/>
              <a:t>requirement</a:t>
            </a:r>
            <a:r>
              <a:rPr lang="de-DE" sz="1400" dirty="0"/>
              <a:t> </a:t>
            </a:r>
            <a:endParaRPr lang="de-DE" sz="1400" dirty="0" smtClean="0"/>
          </a:p>
          <a:p>
            <a:r>
              <a:rPr lang="de-DE" sz="1400" dirty="0" err="1" smtClean="0"/>
              <a:t>OpEx</a:t>
            </a:r>
            <a:r>
              <a:rPr lang="de-DE" sz="1400" dirty="0" smtClean="0"/>
              <a:t> </a:t>
            </a:r>
            <a:r>
              <a:rPr lang="de-DE" sz="1400" dirty="0"/>
              <a:t>= </a:t>
            </a:r>
            <a:r>
              <a:rPr lang="de-DE" sz="1400" dirty="0" err="1"/>
              <a:t>operating</a:t>
            </a:r>
            <a:r>
              <a:rPr lang="de-DE" sz="1400" dirty="0"/>
              <a:t> </a:t>
            </a:r>
            <a:r>
              <a:rPr lang="de-DE" sz="1400" dirty="0" err="1" smtClean="0"/>
              <a:t>costs</a:t>
            </a:r>
            <a:r>
              <a:rPr lang="de-DE" sz="1400" dirty="0" smtClean="0"/>
              <a:t> – op. (</a:t>
            </a:r>
            <a:r>
              <a:rPr lang="de-DE" sz="1400" dirty="0" err="1" smtClean="0"/>
              <a:t>admited</a:t>
            </a:r>
            <a:r>
              <a:rPr lang="de-DE" sz="1400" dirty="0" smtClean="0"/>
              <a:t>) </a:t>
            </a:r>
            <a:r>
              <a:rPr lang="de-DE" sz="1400" dirty="0" err="1" smtClean="0"/>
              <a:t>expenditures</a:t>
            </a:r>
            <a:endParaRPr lang="de-DE" sz="1400" dirty="0"/>
          </a:p>
          <a:p>
            <a:r>
              <a:rPr lang="de-DE" sz="1400" dirty="0"/>
              <a:t>T = </a:t>
            </a:r>
            <a:r>
              <a:rPr lang="de-DE" sz="1400" dirty="0" err="1"/>
              <a:t>taxes</a:t>
            </a:r>
            <a:endParaRPr lang="de-DE" sz="1400" dirty="0"/>
          </a:p>
          <a:p>
            <a:r>
              <a:rPr lang="de-DE" sz="1400" dirty="0"/>
              <a:t>D = </a:t>
            </a:r>
            <a:r>
              <a:rPr lang="de-DE" sz="1400" dirty="0" err="1"/>
              <a:t>depreciation</a:t>
            </a:r>
            <a:r>
              <a:rPr lang="de-DE" sz="1400" dirty="0"/>
              <a:t> </a:t>
            </a:r>
            <a:r>
              <a:rPr lang="de-DE" sz="1400" dirty="0" err="1"/>
              <a:t>allowance</a:t>
            </a:r>
            <a:endParaRPr lang="de-DE" sz="1400" dirty="0"/>
          </a:p>
          <a:p>
            <a:r>
              <a:rPr lang="de-DE" sz="1400" dirty="0" err="1"/>
              <a:t>r</a:t>
            </a:r>
            <a:r>
              <a:rPr lang="de-DE" sz="1400" dirty="0"/>
              <a:t> = fair rate of return RB = rate </a:t>
            </a:r>
            <a:r>
              <a:rPr lang="de-DE" sz="1400" dirty="0" err="1"/>
              <a:t>base</a:t>
            </a:r>
            <a:endParaRPr lang="it-IT" sz="1400" dirty="0"/>
          </a:p>
        </p:txBody>
      </p:sp>
      <p:sp>
        <p:nvSpPr>
          <p:cNvPr id="3" name="Rettangolo 2"/>
          <p:cNvSpPr/>
          <p:nvPr/>
        </p:nvSpPr>
        <p:spPr>
          <a:xfrm>
            <a:off x="631150" y="2582535"/>
            <a:ext cx="8020244" cy="2492990"/>
          </a:xfrm>
          <a:prstGeom prst="rect">
            <a:avLst/>
          </a:prstGeom>
        </p:spPr>
        <p:txBody>
          <a:bodyPr wrap="square">
            <a:spAutoFit/>
          </a:bodyPr>
          <a:lstStyle/>
          <a:p>
            <a:r>
              <a:rPr lang="it-IT" sz="1200" dirty="0" smtClean="0"/>
              <a:t>Components of </a:t>
            </a:r>
            <a:r>
              <a:rPr lang="it-IT" sz="1200" dirty="0" err="1" smtClean="0"/>
              <a:t>Revenue</a:t>
            </a:r>
            <a:r>
              <a:rPr lang="it-IT" sz="1200" dirty="0" smtClean="0"/>
              <a:t> </a:t>
            </a:r>
            <a:r>
              <a:rPr lang="it-IT" sz="1200" dirty="0" err="1" smtClean="0"/>
              <a:t>Requirement</a:t>
            </a:r>
            <a:r>
              <a:rPr lang="it-IT" sz="1200" dirty="0" smtClean="0"/>
              <a:t> </a:t>
            </a:r>
            <a:endParaRPr lang="it-IT" sz="1200" dirty="0"/>
          </a:p>
          <a:p>
            <a:pPr marL="285750" indent="-285750">
              <a:buFont typeface="Arial"/>
              <a:buChar char="•"/>
            </a:pPr>
            <a:r>
              <a:rPr lang="it-IT" sz="1200" dirty="0" smtClean="0"/>
              <a:t>Operating </a:t>
            </a:r>
            <a:r>
              <a:rPr lang="it-IT" sz="1200" dirty="0" err="1" smtClean="0"/>
              <a:t>Costs</a:t>
            </a:r>
            <a:r>
              <a:rPr lang="it-IT" sz="1200" dirty="0" smtClean="0"/>
              <a:t> (</a:t>
            </a:r>
            <a:r>
              <a:rPr lang="it-IT" sz="1200" dirty="0" err="1" smtClean="0"/>
              <a:t>OpEx</a:t>
            </a:r>
            <a:r>
              <a:rPr lang="it-IT" sz="1200" dirty="0" smtClean="0"/>
              <a:t>) " </a:t>
            </a:r>
            <a:r>
              <a:rPr lang="it-IT" sz="1200" dirty="0" err="1"/>
              <a:t>Includes</a:t>
            </a:r>
            <a:r>
              <a:rPr lang="it-IT" sz="1200" dirty="0"/>
              <a:t> </a:t>
            </a:r>
            <a:r>
              <a:rPr lang="it-IT" sz="1200" dirty="0" err="1"/>
              <a:t>prudently</a:t>
            </a:r>
            <a:r>
              <a:rPr lang="it-IT" sz="1200" dirty="0"/>
              <a:t> </a:t>
            </a:r>
            <a:r>
              <a:rPr lang="it-IT" sz="1200" dirty="0" err="1"/>
              <a:t>incurred</a:t>
            </a:r>
            <a:r>
              <a:rPr lang="it-IT" sz="1200" dirty="0"/>
              <a:t> </a:t>
            </a:r>
            <a:r>
              <a:rPr lang="it-IT" sz="1200" dirty="0" err="1"/>
              <a:t>cost</a:t>
            </a:r>
            <a:r>
              <a:rPr lang="it-IT" sz="1200" dirty="0"/>
              <a:t> </a:t>
            </a:r>
            <a:r>
              <a:rPr lang="it-IT" sz="1200" dirty="0" err="1"/>
              <a:t>such</a:t>
            </a:r>
            <a:r>
              <a:rPr lang="it-IT" sz="1200" dirty="0"/>
              <a:t> </a:t>
            </a:r>
            <a:r>
              <a:rPr lang="it-IT" sz="1200" dirty="0" err="1"/>
              <a:t>as</a:t>
            </a:r>
            <a:r>
              <a:rPr lang="it-IT" sz="1200" dirty="0"/>
              <a:t> </a:t>
            </a:r>
            <a:r>
              <a:rPr lang="it-IT" sz="1200" dirty="0" err="1"/>
              <a:t>labor</a:t>
            </a:r>
            <a:r>
              <a:rPr lang="it-IT" sz="1200" dirty="0"/>
              <a:t>,</a:t>
            </a:r>
          </a:p>
          <a:p>
            <a:pPr marL="285750" indent="-285750">
              <a:buFont typeface="Arial"/>
              <a:buChar char="•"/>
            </a:pPr>
            <a:r>
              <a:rPr lang="it-IT" sz="1200" dirty="0" err="1"/>
              <a:t>materials</a:t>
            </a:r>
            <a:r>
              <a:rPr lang="it-IT" sz="1200" dirty="0"/>
              <a:t>, </a:t>
            </a:r>
            <a:r>
              <a:rPr lang="it-IT" sz="1200" dirty="0" err="1" smtClean="0"/>
              <a:t>equipment</a:t>
            </a:r>
            <a:endParaRPr lang="it-IT" sz="1200" dirty="0" smtClean="0"/>
          </a:p>
          <a:p>
            <a:pPr marL="285750" indent="-285750">
              <a:buFont typeface="Arial"/>
              <a:buChar char="•"/>
            </a:pPr>
            <a:r>
              <a:rPr lang="it-IT" sz="1200" dirty="0" err="1" smtClean="0"/>
              <a:t>Taxes</a:t>
            </a:r>
            <a:r>
              <a:rPr lang="it-IT" sz="1200" dirty="0" smtClean="0"/>
              <a:t> = </a:t>
            </a:r>
            <a:r>
              <a:rPr lang="it-IT" sz="1200" dirty="0" err="1" smtClean="0"/>
              <a:t>Generally</a:t>
            </a:r>
            <a:r>
              <a:rPr lang="it-IT" sz="1200" dirty="0" smtClean="0"/>
              <a:t> </a:t>
            </a:r>
            <a:r>
              <a:rPr lang="it-IT" sz="1200" dirty="0" err="1"/>
              <a:t>income</a:t>
            </a:r>
            <a:r>
              <a:rPr lang="it-IT" sz="1200" dirty="0"/>
              <a:t> </a:t>
            </a:r>
            <a:r>
              <a:rPr lang="it-IT" sz="1200" dirty="0" err="1"/>
              <a:t>taxes</a:t>
            </a:r>
            <a:r>
              <a:rPr lang="it-IT" sz="1200" dirty="0"/>
              <a:t>, </a:t>
            </a:r>
            <a:r>
              <a:rPr lang="it-IT" sz="1200" dirty="0" err="1"/>
              <a:t>but</a:t>
            </a:r>
            <a:r>
              <a:rPr lang="it-IT" sz="1200" dirty="0"/>
              <a:t> </a:t>
            </a:r>
            <a:r>
              <a:rPr lang="it-IT" sz="1200" dirty="0" err="1"/>
              <a:t>may</a:t>
            </a:r>
            <a:r>
              <a:rPr lang="it-IT" sz="1200" dirty="0"/>
              <a:t> include </a:t>
            </a:r>
            <a:r>
              <a:rPr lang="it-IT" sz="1200" dirty="0" err="1"/>
              <a:t>other</a:t>
            </a:r>
            <a:r>
              <a:rPr lang="it-IT" sz="1200" dirty="0"/>
              <a:t> </a:t>
            </a:r>
            <a:r>
              <a:rPr lang="it-IT" sz="1200" dirty="0" err="1"/>
              <a:t>taxes</a:t>
            </a:r>
            <a:r>
              <a:rPr lang="it-IT" sz="1200" dirty="0"/>
              <a:t> </a:t>
            </a:r>
            <a:r>
              <a:rPr lang="it-IT" sz="1200" dirty="0" err="1"/>
              <a:t>paid</a:t>
            </a:r>
            <a:r>
              <a:rPr lang="it-IT" sz="1200" dirty="0"/>
              <a:t> by the utility (</a:t>
            </a:r>
            <a:r>
              <a:rPr lang="it-IT" sz="1200" dirty="0" err="1"/>
              <a:t>property</a:t>
            </a:r>
            <a:r>
              <a:rPr lang="it-IT" sz="1200" dirty="0" smtClean="0"/>
              <a:t>)</a:t>
            </a:r>
          </a:p>
          <a:p>
            <a:pPr marL="285750" indent="-285750">
              <a:buFont typeface="Arial"/>
              <a:buChar char="•"/>
            </a:pPr>
            <a:r>
              <a:rPr lang="it-IT" sz="1200" dirty="0" err="1" smtClean="0"/>
              <a:t>Depreciation</a:t>
            </a:r>
            <a:endParaRPr lang="it-IT" sz="1200" dirty="0" smtClean="0"/>
          </a:p>
          <a:p>
            <a:endParaRPr lang="it-IT" sz="1200" dirty="0" smtClean="0"/>
          </a:p>
          <a:p>
            <a:r>
              <a:rPr lang="it-IT" sz="1200" dirty="0" smtClean="0"/>
              <a:t>RATE BASE</a:t>
            </a:r>
          </a:p>
          <a:p>
            <a:r>
              <a:rPr lang="it-IT" sz="1200" dirty="0" smtClean="0"/>
              <a:t>The </a:t>
            </a:r>
            <a:r>
              <a:rPr lang="it-IT" sz="1200" dirty="0" err="1" smtClean="0"/>
              <a:t>valuation</a:t>
            </a:r>
            <a:r>
              <a:rPr lang="it-IT" sz="1200" dirty="0" smtClean="0"/>
              <a:t> of </a:t>
            </a:r>
            <a:r>
              <a:rPr lang="it-IT" sz="1200" dirty="0" err="1" smtClean="0"/>
              <a:t>all</a:t>
            </a:r>
            <a:r>
              <a:rPr lang="it-IT" sz="1200" dirty="0" smtClean="0"/>
              <a:t> </a:t>
            </a:r>
            <a:r>
              <a:rPr lang="it-IT" sz="1200" dirty="0" err="1" smtClean="0"/>
              <a:t>used</a:t>
            </a:r>
            <a:r>
              <a:rPr lang="it-IT" sz="1200" dirty="0" smtClean="0"/>
              <a:t> and </a:t>
            </a:r>
            <a:r>
              <a:rPr lang="it-IT" sz="1200" dirty="0" err="1" smtClean="0"/>
              <a:t>useful</a:t>
            </a:r>
            <a:r>
              <a:rPr lang="it-IT" sz="1200" dirty="0" smtClean="0"/>
              <a:t> utility </a:t>
            </a:r>
            <a:r>
              <a:rPr lang="it-IT" sz="1200" dirty="0" err="1"/>
              <a:t>plant</a:t>
            </a:r>
            <a:r>
              <a:rPr lang="it-IT" sz="1200" dirty="0"/>
              <a:t> and </a:t>
            </a:r>
            <a:r>
              <a:rPr lang="it-IT" sz="1200" dirty="0" err="1"/>
              <a:t>intangible</a:t>
            </a:r>
            <a:r>
              <a:rPr lang="it-IT" sz="1200" dirty="0"/>
              <a:t> assets </a:t>
            </a:r>
            <a:r>
              <a:rPr lang="it-IT" sz="1200" dirty="0" err="1"/>
              <a:t>upon</a:t>
            </a:r>
            <a:r>
              <a:rPr lang="it-IT" sz="1200" dirty="0"/>
              <a:t> </a:t>
            </a:r>
            <a:r>
              <a:rPr lang="it-IT" sz="1200" dirty="0" err="1"/>
              <a:t>which</a:t>
            </a:r>
            <a:r>
              <a:rPr lang="it-IT" sz="1200" dirty="0"/>
              <a:t> a utility </a:t>
            </a:r>
            <a:r>
              <a:rPr lang="it-IT" sz="1200" dirty="0" err="1"/>
              <a:t>may</a:t>
            </a:r>
            <a:r>
              <a:rPr lang="it-IT" sz="1200" dirty="0"/>
              <a:t> </a:t>
            </a:r>
            <a:r>
              <a:rPr lang="it-IT" sz="1200" dirty="0" err="1"/>
              <a:t>earn</a:t>
            </a:r>
            <a:r>
              <a:rPr lang="it-IT" sz="1200" dirty="0"/>
              <a:t> a fair rate of </a:t>
            </a:r>
            <a:r>
              <a:rPr lang="it-IT" sz="1200" dirty="0" smtClean="0"/>
              <a:t>return</a:t>
            </a:r>
          </a:p>
          <a:p>
            <a:r>
              <a:rPr lang="it-IT" sz="1200" dirty="0" err="1" smtClean="0"/>
              <a:t>Adjustments</a:t>
            </a:r>
            <a:r>
              <a:rPr lang="it-IT" sz="1200" dirty="0" smtClean="0"/>
              <a:t> to rate base </a:t>
            </a:r>
            <a:r>
              <a:rPr lang="it-IT" sz="1200" dirty="0" err="1" smtClean="0"/>
              <a:t>vary</a:t>
            </a:r>
            <a:r>
              <a:rPr lang="it-IT" sz="1200" dirty="0" smtClean="0"/>
              <a:t> by </a:t>
            </a:r>
            <a:r>
              <a:rPr lang="it-IT" sz="1200" dirty="0" err="1"/>
              <a:t>Commissions</a:t>
            </a:r>
            <a:r>
              <a:rPr lang="it-IT" sz="1200" dirty="0"/>
              <a:t> </a:t>
            </a:r>
            <a:endParaRPr lang="it-IT" sz="1200" dirty="0" smtClean="0">
              <a:effectLst/>
            </a:endParaRPr>
          </a:p>
          <a:p>
            <a:pPr lvl="1"/>
            <a:r>
              <a:rPr lang="it-IT" sz="1200" dirty="0"/>
              <a:t>"  </a:t>
            </a:r>
            <a:r>
              <a:rPr lang="it-IT" sz="1200" dirty="0" err="1"/>
              <a:t>Customer</a:t>
            </a:r>
            <a:r>
              <a:rPr lang="it-IT" sz="1200" dirty="0"/>
              <a:t> </a:t>
            </a:r>
            <a:r>
              <a:rPr lang="it-IT" sz="1200" dirty="0" err="1"/>
              <a:t>Advances</a:t>
            </a:r>
            <a:r>
              <a:rPr lang="it-IT" sz="1200" dirty="0"/>
              <a:t>/</a:t>
            </a:r>
            <a:r>
              <a:rPr lang="it-IT" sz="1200" dirty="0" err="1"/>
              <a:t>Contributions</a:t>
            </a:r>
            <a:r>
              <a:rPr lang="it-IT" sz="1200" dirty="0"/>
              <a:t>-in-</a:t>
            </a:r>
            <a:r>
              <a:rPr lang="it-IT" sz="1200" dirty="0" err="1"/>
              <a:t>Aid</a:t>
            </a:r>
            <a:r>
              <a:rPr lang="it-IT" sz="1200" dirty="0"/>
              <a:t> of Construction (</a:t>
            </a:r>
            <a:r>
              <a:rPr lang="it-IT" sz="1200" dirty="0" err="1"/>
              <a:t>reduction</a:t>
            </a:r>
            <a:r>
              <a:rPr lang="it-IT" sz="1200" dirty="0"/>
              <a:t>) </a:t>
            </a:r>
            <a:endParaRPr lang="it-IT" sz="1200" dirty="0" smtClean="0">
              <a:effectLst/>
            </a:endParaRPr>
          </a:p>
          <a:p>
            <a:pPr lvl="1"/>
            <a:r>
              <a:rPr lang="it-IT" sz="1200" dirty="0"/>
              <a:t>"  </a:t>
            </a:r>
            <a:r>
              <a:rPr lang="it-IT" sz="1200" dirty="0" err="1"/>
              <a:t>Accumulated</a:t>
            </a:r>
            <a:r>
              <a:rPr lang="it-IT" sz="1200" dirty="0"/>
              <a:t> </a:t>
            </a:r>
            <a:r>
              <a:rPr lang="it-IT" sz="1200" dirty="0" err="1"/>
              <a:t>Deferred</a:t>
            </a:r>
            <a:r>
              <a:rPr lang="it-IT" sz="1200" dirty="0"/>
              <a:t> </a:t>
            </a:r>
            <a:r>
              <a:rPr lang="it-IT" sz="1200" dirty="0" err="1"/>
              <a:t>Income</a:t>
            </a:r>
            <a:r>
              <a:rPr lang="it-IT" sz="1200" dirty="0"/>
              <a:t> </a:t>
            </a:r>
            <a:r>
              <a:rPr lang="it-IT" sz="1200" dirty="0" err="1"/>
              <a:t>Taxes</a:t>
            </a:r>
            <a:r>
              <a:rPr lang="it-IT" sz="1200" dirty="0"/>
              <a:t> (</a:t>
            </a:r>
            <a:r>
              <a:rPr lang="it-IT" sz="1200" dirty="0" err="1"/>
              <a:t>reduction</a:t>
            </a:r>
            <a:r>
              <a:rPr lang="it-IT" sz="1200" dirty="0"/>
              <a:t>) </a:t>
            </a:r>
            <a:endParaRPr lang="it-IT" sz="1200" dirty="0" smtClean="0">
              <a:effectLst/>
            </a:endParaRPr>
          </a:p>
          <a:p>
            <a:pPr lvl="1"/>
            <a:r>
              <a:rPr lang="it-IT" sz="1200" dirty="0"/>
              <a:t>"  </a:t>
            </a:r>
            <a:r>
              <a:rPr lang="it-IT" sz="1200" dirty="0" err="1"/>
              <a:t>Customer</a:t>
            </a:r>
            <a:r>
              <a:rPr lang="it-IT" sz="1200" dirty="0"/>
              <a:t> </a:t>
            </a:r>
            <a:r>
              <a:rPr lang="it-IT" sz="1200" dirty="0" err="1"/>
              <a:t>Deposits</a:t>
            </a:r>
            <a:r>
              <a:rPr lang="it-IT" sz="1200" dirty="0"/>
              <a:t> (</a:t>
            </a:r>
            <a:r>
              <a:rPr lang="it-IT" sz="1200" dirty="0" err="1"/>
              <a:t>reduction</a:t>
            </a:r>
            <a:r>
              <a:rPr lang="it-IT" sz="1200" dirty="0"/>
              <a:t>) </a:t>
            </a:r>
            <a:endParaRPr lang="it-IT" sz="1200" dirty="0" smtClean="0">
              <a:effectLst/>
            </a:endParaRPr>
          </a:p>
          <a:p>
            <a:pPr marL="285750" indent="-285750">
              <a:buFont typeface="Arial"/>
              <a:buChar char="•"/>
            </a:pPr>
            <a:endParaRPr lang="it-IT" sz="1200" dirty="0"/>
          </a:p>
        </p:txBody>
      </p:sp>
    </p:spTree>
    <p:extLst>
      <p:ext uri="{BB962C8B-B14F-4D97-AF65-F5344CB8AC3E}">
        <p14:creationId xmlns:p14="http://schemas.microsoft.com/office/powerpoint/2010/main" val="13321346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TotalTime>
  <Words>9502</Words>
  <Application>Microsoft Macintosh PowerPoint</Application>
  <PresentationFormat>Presentazione su schermo (4:3)</PresentationFormat>
  <Paragraphs>383</Paragraphs>
  <Slides>51</Slides>
  <Notes>1</Notes>
  <HiddenSlides>0</HiddenSlides>
  <MMClips>0</MMClips>
  <ScaleCrop>false</ScaleCrop>
  <HeadingPairs>
    <vt:vector size="4" baseType="variant">
      <vt:variant>
        <vt:lpstr>Tema</vt:lpstr>
      </vt:variant>
      <vt:variant>
        <vt:i4>1</vt:i4>
      </vt:variant>
      <vt:variant>
        <vt:lpstr>Titoli diapositive</vt:lpstr>
      </vt:variant>
      <vt:variant>
        <vt:i4>51</vt:i4>
      </vt:variant>
    </vt:vector>
  </HeadingPairs>
  <TitlesOfParts>
    <vt:vector size="52" baseType="lpstr">
      <vt:lpstr>Tema di Office</vt:lpstr>
      <vt:lpstr>Lesson 9: Funding &amp; Financing (regulated) Investments  in energy (regulated) industries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Il finanziamento degli Investimenti Green  in Impianti e Infrastrutture.</vt:lpstr>
      <vt:lpstr>Presentazione di PowerPoint</vt:lpstr>
      <vt:lpstr>Presentazione di PowerPoint</vt:lpstr>
      <vt:lpstr>La Green Finance: concetto “in divenire”</vt:lpstr>
      <vt:lpstr>Green Asset managment </vt:lpstr>
      <vt:lpstr>prodotti Green Insurance </vt:lpstr>
      <vt:lpstr>Green Private Financing</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I Fondi comuni di investimento</vt:lpstr>
      <vt:lpstr>Fondi comuni d’investimento: caratteristiche </vt:lpstr>
      <vt:lpstr>Presentazione di PowerPoint</vt:lpstr>
      <vt:lpstr>Presentazione di PowerPoint</vt:lpstr>
      <vt:lpstr>Presentazione di PowerPoint</vt:lpstr>
      <vt:lpstr>Presentazione di PowerPoint</vt:lpstr>
      <vt:lpstr>Le Sicav </vt:lpstr>
      <vt:lpstr>Presentazione di PowerPoint</vt:lpstr>
      <vt:lpstr>Fondi comuni d’investimento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Economia dell'Energia e dell'Ambiente.” a.a. 2017/18   Lezione 9  La Green Finance  </dc:title>
  <dc:creator>altro-robbi</dc:creator>
  <cp:lastModifiedBy>altro-robbi</cp:lastModifiedBy>
  <cp:revision>343</cp:revision>
  <dcterms:created xsi:type="dcterms:W3CDTF">2018-04-06T14:27:40Z</dcterms:created>
  <dcterms:modified xsi:type="dcterms:W3CDTF">2019-10-30T06:22:58Z</dcterms:modified>
</cp:coreProperties>
</file>