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8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6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65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32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79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69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66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79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75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94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30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9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493EC-A149-1F4D-A187-41494BD80255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D6AA7-909E-FC43-9410-9616B5E41F6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98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Documento_di_Microsoft_Word1.docx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4001" y="5229190"/>
            <a:ext cx="6400800" cy="1247171"/>
          </a:xfrm>
        </p:spPr>
        <p:txBody>
          <a:bodyPr/>
          <a:lstStyle/>
          <a:p>
            <a:pPr eaLnBrk="1" hangingPunct="1">
              <a:defRPr/>
            </a:pPr>
            <a:endParaRPr lang="it-IT" sz="1200" i="1" dirty="0">
              <a:latin typeface="Arial" charset="0"/>
            </a:endParaRPr>
          </a:p>
          <a:p>
            <a:pPr eaLnBrk="1" hangingPunct="1">
              <a:defRPr/>
            </a:pPr>
            <a:r>
              <a:rPr lang="it-IT" sz="1200" i="1" dirty="0" err="1">
                <a:solidFill>
                  <a:srgbClr val="008000"/>
                </a:solidFill>
                <a:latin typeface="Arial" charset="0"/>
              </a:rPr>
              <a:t>Roberto.Fazioli@unife.it</a:t>
            </a:r>
            <a:endParaRPr lang="it-IT" sz="1200" i="1" dirty="0">
              <a:solidFill>
                <a:srgbClr val="008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it-IT" sz="1000" i="1" dirty="0">
                <a:solidFill>
                  <a:srgbClr val="008000"/>
                </a:solidFill>
                <a:latin typeface="Arial" charset="0"/>
              </a:rPr>
              <a:t>Dipartimento di Economia e Management, </a:t>
            </a:r>
          </a:p>
          <a:p>
            <a:pPr eaLnBrk="1" hangingPunct="1">
              <a:defRPr/>
            </a:pPr>
            <a:r>
              <a:rPr lang="it-IT" sz="1000" i="1" dirty="0">
                <a:solidFill>
                  <a:srgbClr val="008000"/>
                </a:solidFill>
                <a:latin typeface="Arial" charset="0"/>
              </a:rPr>
              <a:t>Università di Ferrara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560" y="1645343"/>
            <a:ext cx="8458560" cy="2503734"/>
          </a:xfrm>
        </p:spPr>
        <p:txBody>
          <a:bodyPr/>
          <a:lstStyle/>
          <a:p>
            <a:pPr>
              <a:defRPr/>
            </a:pPr>
            <a:r>
              <a:rPr lang="it-IT" sz="1200" i="1" dirty="0" smtClean="0">
                <a:solidFill>
                  <a:srgbClr val="800000"/>
                </a:solidFill>
                <a:latin typeface="Arial" charset="0"/>
              </a:rPr>
              <a:t/>
            </a:r>
            <a:br>
              <a:rPr lang="it-IT" sz="1200" i="1" dirty="0" smtClean="0">
                <a:solidFill>
                  <a:srgbClr val="800000"/>
                </a:solidFill>
                <a:latin typeface="Arial" charset="0"/>
              </a:rPr>
            </a:br>
            <a:r>
              <a:rPr lang="it-IT" sz="2400" b="1" i="1" dirty="0" err="1" smtClean="0">
                <a:solidFill>
                  <a:srgbClr val="800000"/>
                </a:solidFill>
                <a:latin typeface="Arial" charset="0"/>
              </a:rPr>
              <a:t>Lesson</a:t>
            </a:r>
            <a:r>
              <a:rPr lang="it-IT" sz="2400" b="1" i="1" dirty="0" smtClean="0">
                <a:solidFill>
                  <a:srgbClr val="800000"/>
                </a:solidFill>
                <a:latin typeface="Arial" charset="0"/>
              </a:rPr>
              <a:t> 8:</a:t>
            </a:r>
            <a:r>
              <a:rPr lang="it-IT" sz="2400" i="1" dirty="0">
                <a:solidFill>
                  <a:srgbClr val="800000"/>
                </a:solidFill>
                <a:latin typeface="Arial" charset="0"/>
              </a:rPr>
              <a:t/>
            </a:r>
            <a:br>
              <a:rPr lang="it-IT" sz="2400" i="1" dirty="0">
                <a:solidFill>
                  <a:srgbClr val="800000"/>
                </a:solidFill>
                <a:latin typeface="Arial" charset="0"/>
              </a:rPr>
            </a:br>
            <a:r>
              <a:rPr lang="it-IT" sz="1800" b="1" dirty="0">
                <a:latin typeface="Arial" charset="0"/>
              </a:rPr>
              <a:t> </a:t>
            </a:r>
            <a:r>
              <a:rPr lang="it-IT" sz="1800" dirty="0">
                <a:latin typeface="Arial" charset="0"/>
              </a:rPr>
              <a:t/>
            </a:r>
            <a:br>
              <a:rPr lang="it-IT" sz="1800" dirty="0">
                <a:latin typeface="Arial" charset="0"/>
              </a:rPr>
            </a:br>
            <a:r>
              <a:rPr lang="it-IT" sz="2400" b="1" i="1" dirty="0" smtClean="0">
                <a:solidFill>
                  <a:srgbClr val="800000"/>
                </a:solidFill>
                <a:latin typeface="Arial" charset="0"/>
              </a:rPr>
              <a:t>Electricity </a:t>
            </a:r>
            <a:r>
              <a:rPr lang="it-IT" sz="2400" b="1" i="1" dirty="0" err="1" smtClean="0">
                <a:solidFill>
                  <a:srgbClr val="800000"/>
                </a:solidFill>
                <a:latin typeface="Arial" charset="0"/>
              </a:rPr>
              <a:t>Industry</a:t>
            </a:r>
            <a:r>
              <a:rPr lang="it-IT" sz="2400" b="1" i="1" dirty="0" smtClean="0">
                <a:solidFill>
                  <a:srgbClr val="800000"/>
                </a:solidFill>
                <a:latin typeface="Arial" charset="0"/>
              </a:rPr>
              <a:t> and Market</a:t>
            </a:r>
            <a:endParaRPr lang="it-IT" sz="2400" b="1" i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71600" y="601162"/>
            <a:ext cx="62407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" Energy and Natural </a:t>
            </a:r>
            <a:r>
              <a:rPr lang="it-IT" sz="2400" b="1" i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Resources</a:t>
            </a:r>
            <a: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 Economics.”</a:t>
            </a:r>
            <a:b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</a:br>
            <a:endParaRPr lang="it-IT" sz="2400" b="1" i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S PGothic" charset="0"/>
            </a:endParaRPr>
          </a:p>
          <a:p>
            <a:pPr algn="ctr"/>
            <a:r>
              <a:rPr lang="it-IT" sz="1100" b="1" i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a.a</a:t>
            </a:r>
            <a:r>
              <a:rPr lang="it-IT" sz="11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. 2019/20 </a:t>
            </a:r>
            <a:br>
              <a:rPr lang="it-IT" sz="11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</a:br>
            <a:r>
              <a:rPr lang="it-IT" sz="1100" dirty="0">
                <a:solidFill>
                  <a:srgbClr val="800000"/>
                </a:solidFill>
                <a:latin typeface="Arial" charset="0"/>
                <a:ea typeface="MS PGothic" charset="0"/>
              </a:rPr>
              <a:t/>
            </a:r>
            <a:br>
              <a:rPr lang="it-IT" sz="1100" dirty="0">
                <a:solidFill>
                  <a:srgbClr val="800000"/>
                </a:solidFill>
                <a:latin typeface="Arial" charset="0"/>
                <a:ea typeface="MS PGothic" charset="0"/>
              </a:rPr>
            </a:b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75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6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2 4"/>
          <p:cNvCxnSpPr/>
          <p:nvPr/>
        </p:nvCxnSpPr>
        <p:spPr>
          <a:xfrm flipV="1">
            <a:off x="710354" y="6364683"/>
            <a:ext cx="742641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862754" y="93282"/>
            <a:ext cx="0" cy="6423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324164" y="6366400"/>
            <a:ext cx="640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smtClean="0">
                <a:solidFill>
                  <a:schemeClr val="accent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0" y="535042"/>
            <a:ext cx="103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>
                <a:solidFill>
                  <a:schemeClr val="accent1">
                    <a:lumMod val="50000"/>
                  </a:schemeClr>
                </a:solidFill>
              </a:rPr>
              <a:t>Goals</a:t>
            </a:r>
            <a:endParaRPr lang="it-IT" sz="14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1400" i="1" dirty="0" err="1" smtClean="0">
                <a:solidFill>
                  <a:schemeClr val="accent1">
                    <a:lumMod val="50000"/>
                  </a:schemeClr>
                </a:solidFill>
              </a:rPr>
              <a:t>Complexity</a:t>
            </a:r>
            <a:endParaRPr lang="it-IT" sz="14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27266" y="5207609"/>
            <a:ext cx="1544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800000"/>
                </a:solidFill>
              </a:rPr>
              <a:t>Vertical</a:t>
            </a:r>
          </a:p>
          <a:p>
            <a:r>
              <a:rPr lang="it-IT" b="1" i="1" dirty="0" smtClean="0">
                <a:solidFill>
                  <a:srgbClr val="800000"/>
                </a:solidFill>
              </a:rPr>
              <a:t>Integration</a:t>
            </a:r>
          </a:p>
          <a:p>
            <a:r>
              <a:rPr lang="it-IT" b="1" i="1" dirty="0" smtClean="0">
                <a:solidFill>
                  <a:srgbClr val="800000"/>
                </a:solidFill>
              </a:rPr>
              <a:t>Management</a:t>
            </a:r>
            <a:endParaRPr lang="it-IT" b="1" i="1" dirty="0">
              <a:solidFill>
                <a:srgbClr val="8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585195" y="3347190"/>
            <a:ext cx="15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</a:rPr>
              <a:t>Liberalization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47845" y="2179230"/>
            <a:ext cx="1459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FF6600"/>
                </a:solidFill>
              </a:rPr>
              <a:t>Supra-</a:t>
            </a:r>
            <a:r>
              <a:rPr lang="it-IT" b="1" i="1" dirty="0" err="1" smtClean="0">
                <a:solidFill>
                  <a:srgbClr val="FF6600"/>
                </a:solidFill>
              </a:rPr>
              <a:t>States</a:t>
            </a:r>
            <a:endParaRPr lang="it-IT" b="1" i="1" dirty="0" smtClean="0">
              <a:solidFill>
                <a:srgbClr val="FF6600"/>
              </a:solidFill>
            </a:endParaRPr>
          </a:p>
          <a:p>
            <a:r>
              <a:rPr lang="it-IT" b="1" i="1" dirty="0" smtClean="0">
                <a:solidFill>
                  <a:srgbClr val="FF6600"/>
                </a:solidFill>
              </a:rPr>
              <a:t>Integration</a:t>
            </a:r>
            <a:endParaRPr lang="it-IT" b="1" i="1" dirty="0">
              <a:solidFill>
                <a:srgbClr val="FF66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20313" y="841634"/>
            <a:ext cx="137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008000"/>
                </a:solidFill>
              </a:rPr>
              <a:t>Low</a:t>
            </a:r>
            <a:r>
              <a:rPr lang="it-IT" b="1" i="1" dirty="0" smtClean="0">
                <a:solidFill>
                  <a:srgbClr val="008000"/>
                </a:solidFill>
              </a:rPr>
              <a:t> Carbon</a:t>
            </a:r>
          </a:p>
          <a:p>
            <a:r>
              <a:rPr lang="it-IT" b="1" i="1" dirty="0" smtClean="0">
                <a:solidFill>
                  <a:srgbClr val="008000"/>
                </a:solidFill>
              </a:rPr>
              <a:t>System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4659363" y="3347190"/>
            <a:ext cx="1593202" cy="1525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here</a:t>
            </a:r>
            <a:r>
              <a:rPr lang="it-IT" dirty="0" smtClean="0"/>
              <a:t> </a:t>
            </a:r>
            <a:r>
              <a:rPr lang="is-IS" dirty="0" smtClean="0"/>
              <a:t>…</a:t>
            </a:r>
            <a:endParaRPr lang="it-IT" dirty="0"/>
          </a:p>
        </p:txBody>
      </p:sp>
      <p:sp>
        <p:nvSpPr>
          <p:cNvPr id="3" name="Freccia circolare a sinistra 2"/>
          <p:cNvSpPr/>
          <p:nvPr/>
        </p:nvSpPr>
        <p:spPr>
          <a:xfrm rot="12079529">
            <a:off x="4404489" y="2241366"/>
            <a:ext cx="625345" cy="1506393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Freccia circolare a sinistra 14"/>
          <p:cNvSpPr/>
          <p:nvPr/>
        </p:nvSpPr>
        <p:spPr>
          <a:xfrm rot="14010260">
            <a:off x="6294725" y="229362"/>
            <a:ext cx="625345" cy="2169490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Freccia circolare in su 3"/>
          <p:cNvSpPr/>
          <p:nvPr/>
        </p:nvSpPr>
        <p:spPr>
          <a:xfrm rot="18496612">
            <a:off x="5522551" y="2772850"/>
            <a:ext cx="4219005" cy="704250"/>
          </a:xfrm>
          <a:prstGeom prst="curved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2 4"/>
          <p:cNvCxnSpPr/>
          <p:nvPr/>
        </p:nvCxnSpPr>
        <p:spPr>
          <a:xfrm flipV="1">
            <a:off x="710354" y="6364683"/>
            <a:ext cx="742641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862754" y="93282"/>
            <a:ext cx="0" cy="6423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610501" y="6366400"/>
            <a:ext cx="245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smtClean="0">
                <a:solidFill>
                  <a:schemeClr val="accent1">
                    <a:lumMod val="50000"/>
                  </a:schemeClr>
                </a:solidFill>
              </a:rPr>
              <a:t>System Control </a:t>
            </a:r>
            <a:r>
              <a:rPr lang="it-IT" sz="1600" i="1" dirty="0" err="1" smtClean="0">
                <a:solidFill>
                  <a:schemeClr val="accent1">
                    <a:lumMod val="50000"/>
                  </a:schemeClr>
                </a:solidFill>
              </a:rPr>
              <a:t>Complexity</a:t>
            </a:r>
            <a:endParaRPr lang="it-IT" sz="16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0" y="535042"/>
            <a:ext cx="103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</a:rPr>
              <a:t>Market</a:t>
            </a:r>
          </a:p>
          <a:p>
            <a:r>
              <a:rPr lang="it-IT" sz="1400" i="1" dirty="0" err="1" smtClean="0">
                <a:solidFill>
                  <a:schemeClr val="accent1">
                    <a:lumMod val="50000"/>
                  </a:schemeClr>
                </a:solidFill>
              </a:rPr>
              <a:t>Complexity</a:t>
            </a:r>
            <a:endParaRPr lang="it-IT" sz="14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27266" y="5207609"/>
            <a:ext cx="1544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800000"/>
                </a:solidFill>
              </a:rPr>
              <a:t>Vertical</a:t>
            </a:r>
          </a:p>
          <a:p>
            <a:r>
              <a:rPr lang="it-IT" b="1" i="1" dirty="0" smtClean="0">
                <a:solidFill>
                  <a:srgbClr val="800000"/>
                </a:solidFill>
              </a:rPr>
              <a:t>Integration</a:t>
            </a:r>
          </a:p>
          <a:p>
            <a:r>
              <a:rPr lang="it-IT" b="1" i="1" dirty="0" smtClean="0">
                <a:solidFill>
                  <a:srgbClr val="800000"/>
                </a:solidFill>
              </a:rPr>
              <a:t>Management</a:t>
            </a:r>
            <a:endParaRPr lang="it-IT" b="1" i="1" dirty="0">
              <a:solidFill>
                <a:srgbClr val="8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585195" y="3347190"/>
            <a:ext cx="15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</a:rPr>
              <a:t>Liberalization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20313" y="841634"/>
            <a:ext cx="137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008000"/>
                </a:solidFill>
              </a:rPr>
              <a:t>Low</a:t>
            </a:r>
            <a:r>
              <a:rPr lang="it-IT" b="1" i="1" dirty="0" smtClean="0">
                <a:solidFill>
                  <a:srgbClr val="008000"/>
                </a:solidFill>
              </a:rPr>
              <a:t> Carbon</a:t>
            </a:r>
          </a:p>
          <a:p>
            <a:r>
              <a:rPr lang="it-IT" b="1" i="1" dirty="0" smtClean="0">
                <a:solidFill>
                  <a:srgbClr val="008000"/>
                </a:solidFill>
              </a:rPr>
              <a:t>System</a:t>
            </a:r>
            <a:endParaRPr lang="it-IT" b="1" i="1" dirty="0">
              <a:solidFill>
                <a:srgbClr val="00800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2314651" y="3716522"/>
            <a:ext cx="789086" cy="1709010"/>
          </a:xfrm>
          <a:prstGeom prst="straightConnector1">
            <a:avLst/>
          </a:prstGeom>
          <a:ln w="57150" cap="rnd" cmpd="sng">
            <a:solidFill>
              <a:schemeClr val="accent2">
                <a:lumMod val="50000"/>
              </a:schemeClr>
            </a:solidFill>
            <a:prstDash val="solid"/>
            <a:tailEnd type="arrow"/>
          </a:ln>
          <a:effectLst>
            <a:outerShdw blurRad="581025" dist="1054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2" idx="0"/>
            <a:endCxn id="14" idx="1"/>
          </p:cNvCxnSpPr>
          <p:nvPr/>
        </p:nvCxnSpPr>
        <p:spPr>
          <a:xfrm flipV="1">
            <a:off x="3354872" y="1164800"/>
            <a:ext cx="4265441" cy="2182390"/>
          </a:xfrm>
          <a:prstGeom prst="straightConnector1">
            <a:avLst/>
          </a:prstGeom>
          <a:ln w="57150" cap="rnd" cmpd="sng">
            <a:solidFill>
              <a:srgbClr val="008000"/>
            </a:solidFill>
            <a:prstDash val="solid"/>
            <a:tailEnd type="arrow"/>
          </a:ln>
          <a:effectLst>
            <a:outerShdw blurRad="581025" dist="1054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4124549" y="2640820"/>
            <a:ext cx="1097205" cy="113150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 smtClean="0"/>
              <a:t>We</a:t>
            </a:r>
            <a:r>
              <a:rPr lang="it-IT" sz="1000" dirty="0" smtClean="0"/>
              <a:t> are </a:t>
            </a:r>
            <a:r>
              <a:rPr lang="it-IT" sz="1000" dirty="0" err="1" smtClean="0"/>
              <a:t>here</a:t>
            </a:r>
            <a:r>
              <a:rPr lang="it-IT" sz="1000" dirty="0" smtClean="0"/>
              <a:t> </a:t>
            </a:r>
            <a:r>
              <a:rPr lang="is-IS" sz="1000" dirty="0" smtClean="0"/>
              <a:t>…</a:t>
            </a:r>
          </a:p>
          <a:p>
            <a:pPr algn="ctr"/>
            <a:r>
              <a:rPr lang="is-IS" sz="1400" b="1" i="1" dirty="0" smtClean="0"/>
              <a:t>2020</a:t>
            </a:r>
            <a:endParaRPr lang="it-IT" sz="1400" b="1" i="1" dirty="0"/>
          </a:p>
        </p:txBody>
      </p:sp>
    </p:spTree>
    <p:extLst>
      <p:ext uri="{BB962C8B-B14F-4D97-AF65-F5344CB8AC3E}">
        <p14:creationId xmlns:p14="http://schemas.microsoft.com/office/powerpoint/2010/main" val="1636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142"/>
            <a:ext cx="9144000" cy="509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716016" y="980728"/>
            <a:ext cx="151216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288" y="5075918"/>
            <a:ext cx="8280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CH" sz="1400" b="1" i="1" dirty="0" smtClean="0"/>
              <a:t>Perché un mercato europeo dell’energia?</a:t>
            </a:r>
            <a:endParaRPr lang="it-CH" sz="1400" b="1" i="1" dirty="0"/>
          </a:p>
          <a:p>
            <a:endParaRPr lang="it-CH" sz="1400" b="1" i="1" dirty="0"/>
          </a:p>
          <a:p>
            <a:pPr>
              <a:buFont typeface="Wingdings" pitchFamily="2" charset="2"/>
              <a:buChar char="q"/>
            </a:pPr>
            <a:r>
              <a:rPr lang="it-CH" sz="1400" dirty="0" smtClean="0"/>
              <a:t>La liberalizzazione non è possibile singolarmente nei vari paesi europei.</a:t>
            </a:r>
          </a:p>
          <a:p>
            <a:pPr>
              <a:buFont typeface="Wingdings" pitchFamily="2" charset="2"/>
              <a:buChar char="q"/>
            </a:pPr>
            <a:r>
              <a:rPr lang="it-CH" sz="1400" dirty="0" smtClean="0"/>
              <a:t>Il mercato unico ha bisogno di regole comuni o almeno compatibili tra loro per l’accesso alla rete.</a:t>
            </a:r>
          </a:p>
          <a:p>
            <a:pPr>
              <a:buFont typeface="Wingdings" pitchFamily="2" charset="2"/>
              <a:buChar char="q"/>
            </a:pPr>
            <a:r>
              <a:rPr lang="it-CH" sz="1400" dirty="0" smtClean="0"/>
              <a:t>Differenze tra i sistemi tariffari nazionali: non sono sempre un ostacolo al commercio transfrontaliero, ma regole e tariffe devono essere trasparenti, coerenti e non discriminatorie.</a:t>
            </a:r>
          </a:p>
          <a:p>
            <a:pPr>
              <a:buFont typeface="Wingdings" pitchFamily="2" charset="2"/>
              <a:buChar char="q"/>
            </a:pPr>
            <a:r>
              <a:rPr lang="it-CH" sz="1400" dirty="0" smtClean="0"/>
              <a:t>Cooperazione internazionale tra i regolatori</a:t>
            </a:r>
          </a:p>
        </p:txBody>
      </p:sp>
    </p:spTree>
    <p:extLst>
      <p:ext uri="{BB962C8B-B14F-4D97-AF65-F5344CB8AC3E}">
        <p14:creationId xmlns:p14="http://schemas.microsoft.com/office/powerpoint/2010/main" val="77623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3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353787" y="381000"/>
            <a:ext cx="8581570" cy="11430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it-IT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it-IT" sz="1800" b="1" u="sng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gestione della complessità</a:t>
            </a:r>
            <a:r>
              <a:rPr lang="it-IT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it-IT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il </a:t>
            </a:r>
            <a:r>
              <a:rPr lang="it-IT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sistema elettrico </a:t>
            </a:r>
            <a:r>
              <a:rPr lang="it-IT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nazionale e </a:t>
            </a:r>
            <a:r>
              <a:rPr lang="it-IT" sz="18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il dispacciamento degli impianti di generazione </a:t>
            </a:r>
            <a:r>
              <a:rPr lang="it-IT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 Energia Elettrica da differenti “fonti” secondo criteri economici di Mercato</a:t>
            </a:r>
            <a:endParaRPr lang="it-IT" sz="1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689100" y="2247900"/>
          <a:ext cx="5765800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" r:id="rId4" imgW="5765588" imgH="4381339" progId="Word.Document.12">
                  <p:embed/>
                </p:oleObj>
              </mc:Choice>
              <mc:Fallback>
                <p:oleObj name="Documento" r:id="rId4" imgW="5765588" imgH="438133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2247900"/>
                        <a:ext cx="5765800" cy="438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6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rcatoEEsp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643"/>
            <a:ext cx="9144000" cy="3220357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it-IT" sz="1600" b="1" u="sng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gestione della complessità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: l’implementazione delle regole del Mercato Elettrico sul sistema elettrico nazionale e </a:t>
            </a:r>
            <a:r>
              <a:rPr lang="it-IT" sz="16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il dispacciamento economico degli impianti di generazione 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 Energia Elettrica da differenti “fonti”</a:t>
            </a:r>
            <a:endParaRPr lang="it-IT" sz="16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Immagine 3" descr="Introduzione al mercato elettrico (trascinat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8071"/>
            <a:ext cx="6213929" cy="27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0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Text Box 2"/>
          <p:cNvSpPr txBox="1">
            <a:spLocks noChangeArrowheads="1"/>
          </p:cNvSpPr>
          <p:nvPr/>
        </p:nvSpPr>
        <p:spPr bwMode="auto">
          <a:xfrm>
            <a:off x="143317" y="146086"/>
            <a:ext cx="8866093" cy="672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CH" sz="2400" b="1" i="1" dirty="0">
                <a:solidFill>
                  <a:schemeClr val="accent6">
                    <a:lumMod val="50000"/>
                  </a:schemeClr>
                </a:solidFill>
              </a:rPr>
              <a:t>Caratteristiche </a:t>
            </a:r>
            <a:r>
              <a:rPr lang="it-CH" sz="2400" b="1" i="1" dirty="0" smtClean="0">
                <a:solidFill>
                  <a:schemeClr val="accent6">
                    <a:lumMod val="50000"/>
                  </a:schemeClr>
                </a:solidFill>
              </a:rPr>
              <a:t>tecniche dell’Industria Elettrica</a:t>
            </a:r>
          </a:p>
          <a:p>
            <a:pPr algn="ctr"/>
            <a:endParaRPr lang="it-CH" sz="800" b="1" i="1" u="sng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it-CH" sz="900" b="1" i="1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363538" indent="-273050" algn="just">
              <a:buFont typeface="+mj-lt"/>
              <a:buAutoNum type="arabicPeriod"/>
            </a:pP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Sistema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elettrico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è un </a:t>
            </a:r>
            <a:r>
              <a:rPr lang="it-CH" b="1" dirty="0" smtClean="0">
                <a:solidFill>
                  <a:schemeClr val="accent6">
                    <a:lumMod val="50000"/>
                  </a:schemeClr>
                </a:solidFill>
              </a:rPr>
              <a:t>sistema articolato e complesso di Tecnologie interconnesse in reti e impianti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. L’energia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prelevata dagli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utenti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finali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è prodotta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ed immessa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nelle reti d’interconnessione da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molteplici impianti di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generazione. L’equilibrio deve essere costante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anche perché l’eventuale stoccaggio è oggi del tutto marginale (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salvo non voler considerare il possibile, seppur marginale, ruolo in tal senso degli impianti </a:t>
            </a:r>
            <a:r>
              <a:rPr lang="it-CH" sz="1200" dirty="0">
                <a:solidFill>
                  <a:schemeClr val="accent6">
                    <a:lumMod val="50000"/>
                  </a:schemeClr>
                </a:solidFill>
              </a:rPr>
              <a:t>idroelettrici “a bacino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).</a:t>
            </a:r>
            <a:endParaRPr lang="it-CH" dirty="0">
              <a:solidFill>
                <a:schemeClr val="accent6">
                  <a:lumMod val="50000"/>
                </a:schemeClr>
              </a:solidFill>
            </a:endParaRPr>
          </a:p>
          <a:p>
            <a:pPr marL="363538" indent="-273050" algn="just">
              <a:buFont typeface="+mj-lt"/>
              <a:buAutoNum type="arabicPeriod"/>
            </a:pP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ete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elettrica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è rappresentabile come un sistema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di vasi comunicanti: tutta l’energia viene immessa e tutta l’energia viene prelevata, senza che sia possibile individuare da quale impianto provenga l’energia consumata (</a:t>
            </a:r>
            <a:r>
              <a:rPr lang="it-CH" sz="1200" dirty="0">
                <a:solidFill>
                  <a:schemeClr val="accent6">
                    <a:lumMod val="50000"/>
                  </a:schemeClr>
                </a:solidFill>
              </a:rPr>
              <a:t>con evidenti difficoltà a delineare il percorso dell’energia, per cui ogni squilibrio locale, se non tempestivamente compensato, si diffonde su tutta la rete mediante variazioni di tensione e frequenza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363538" indent="-273050" algn="just">
              <a:buFont typeface="+mj-lt"/>
              <a:buAutoNum type="arabicPeriod"/>
            </a:pP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Domanda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variabile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it-CH" sz="1200" dirty="0">
                <a:solidFill>
                  <a:schemeClr val="accent6">
                    <a:lumMod val="50000"/>
                  </a:schemeClr>
                </a:solidFill>
              </a:rPr>
              <a:t>ora, settimana, giorno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istantanea e difficilmente razionalizzabile, salvo l’implementazione di sistemi di Demand-Side management parzialmente efficaci;</a:t>
            </a:r>
          </a:p>
          <a:p>
            <a:pPr marL="363538" indent="-273050" algn="just">
              <a:buFont typeface="+mj-lt"/>
              <a:buAutoNum type="arabicPeriod"/>
            </a:pP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Vincoli tecnici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influenzano l’organizzazione,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gestione, l’economicità del Servizio di Produzione&amp;Erogazione dei flussi di elettroni (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elettricità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);</a:t>
            </a:r>
          </a:p>
          <a:p>
            <a:pPr marL="363538" indent="-273050">
              <a:buFont typeface="+mj-lt"/>
              <a:buAutoNum type="arabicPeriod"/>
            </a:pP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Le infrastrutture </a:t>
            </a: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a rete (</a:t>
            </a:r>
            <a:r>
              <a:rPr lang="it-CH" sz="1200" dirty="0">
                <a:solidFill>
                  <a:schemeClr val="accent6">
                    <a:lumMod val="50000"/>
                  </a:schemeClr>
                </a:solidFill>
              </a:rPr>
              <a:t>trasmissione, distribuzione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) presentano caratteristiche di </a:t>
            </a:r>
            <a:r>
              <a:rPr lang="it-CH" i="1" dirty="0" smtClean="0">
                <a:solidFill>
                  <a:schemeClr val="accent6">
                    <a:lumMod val="50000"/>
                  </a:schemeClr>
                </a:solidFill>
              </a:rPr>
              <a:t>razionale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 per monopolio naturale, con forti specificità tecniche caratterizzanti asimmetrie informative.</a:t>
            </a:r>
            <a:endParaRPr lang="it-CH" dirty="0">
              <a:solidFill>
                <a:schemeClr val="accent6">
                  <a:lumMod val="50000"/>
                </a:schemeClr>
              </a:solidFill>
            </a:endParaRPr>
          </a:p>
          <a:p>
            <a:pPr marL="363538" indent="-273050">
              <a:buFont typeface="+mj-lt"/>
              <a:buAutoNum type="arabicPeriod"/>
            </a:pP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importanti </a:t>
            </a:r>
            <a:r>
              <a:rPr lang="it-CH" i="1" dirty="0" smtClean="0">
                <a:solidFill>
                  <a:schemeClr val="accent6">
                    <a:lumMod val="50000"/>
                  </a:schemeClr>
                </a:solidFill>
              </a:rPr>
              <a:t>spill-over effects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it-CH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715963" lvl="1" indent="-352425">
              <a:buFont typeface="Arial"/>
              <a:buChar char="•"/>
            </a:pPr>
            <a:r>
              <a:rPr lang="it-CH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sternalità negative sull’Ambiente Naturale (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ambiente </a:t>
            </a:r>
            <a:r>
              <a:rPr lang="it-CH" sz="1200" dirty="0">
                <a:solidFill>
                  <a:schemeClr val="accent6">
                    <a:lumMod val="50000"/>
                  </a:schemeClr>
                </a:solidFill>
              </a:rPr>
              <a:t>come bene 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pubblico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715963" lvl="1" indent="-352425">
              <a:buFont typeface="Arial"/>
              <a:buChar char="•"/>
            </a:pP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Sicurezza nella Generazione-Erogazione (</a:t>
            </a:r>
            <a:r>
              <a:rPr lang="it-CH" sz="1200" dirty="0" smtClean="0">
                <a:solidFill>
                  <a:schemeClr val="accent6">
                    <a:lumMod val="50000"/>
                  </a:schemeClr>
                </a:solidFill>
              </a:rPr>
              <a:t>che richiede sovradimensionamento degli impianti di generazione o loro attivazione anche in stand-by</a:t>
            </a: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);</a:t>
            </a:r>
          </a:p>
          <a:p>
            <a:pPr marL="715963" lvl="1" indent="-352425">
              <a:buFont typeface="Arial"/>
              <a:buChar char="•"/>
            </a:pPr>
            <a:r>
              <a:rPr lang="it-CH" dirty="0" smtClean="0">
                <a:solidFill>
                  <a:schemeClr val="accent6">
                    <a:lumMod val="50000"/>
                  </a:schemeClr>
                </a:solidFill>
              </a:rPr>
              <a:t>Esternalità positive per lo sviluppo economico dei territori interconnessi.</a:t>
            </a:r>
            <a:endParaRPr lang="it-CH" dirty="0">
              <a:solidFill>
                <a:schemeClr val="accent6">
                  <a:lumMod val="50000"/>
                </a:schemeClr>
              </a:solidFill>
            </a:endParaRPr>
          </a:p>
          <a:p>
            <a:pPr marL="363538" indent="-273050" algn="just">
              <a:buFont typeface="+mj-lt"/>
              <a:buAutoNum type="arabicPeriod"/>
            </a:pPr>
            <a:endParaRPr lang="it-CH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2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0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4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3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ad-Curve-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550"/>
            <a:ext cx="9144000" cy="526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5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uckCurve-Italy-Pug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019"/>
            <a:ext cx="9144000" cy="26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8640"/>
            <a:ext cx="876021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9208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ma-Industria-Elettr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7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6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46013" y="25373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CH" sz="1600" b="1" dirty="0" smtClean="0">
                <a:solidFill>
                  <a:srgbClr val="5B125A"/>
                </a:solidFill>
              </a:rPr>
              <a:t>Primo e secondo pacchetto: </a:t>
            </a:r>
            <a:r>
              <a:rPr lang="it-CH" sz="1200" dirty="0" smtClean="0">
                <a:solidFill>
                  <a:srgbClr val="5B125A"/>
                </a:solidFill>
              </a:rPr>
              <a:t>Aspetti fondamentali comuni (introdotti dalla prima direttiva, la 96/92/CE e rafforzati dalla seconda 2003/54/CE)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122141"/>
            <a:ext cx="91440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CH" sz="1400" dirty="0" smtClean="0">
                <a:solidFill>
                  <a:srgbClr val="5B125A"/>
                </a:solidFill>
              </a:rPr>
              <a:t>Apertura della concorrenza delle fasi non interessate dal monopolio naturale;</a:t>
            </a:r>
          </a:p>
          <a:p>
            <a:pPr marL="342900" indent="-342900">
              <a:buAutoNum type="arabicPeriod"/>
            </a:pPr>
            <a:r>
              <a:rPr lang="it-CH" sz="1400" dirty="0" smtClean="0">
                <a:solidFill>
                  <a:srgbClr val="5B125A"/>
                </a:solidFill>
              </a:rPr>
              <a:t>Obbligo del gestore delle reti di consentire l’accesso a terzi. Gli Stati membri possono pero’ scegliere tra accesso regolato e negoziato</a:t>
            </a:r>
          </a:p>
          <a:p>
            <a:pPr marL="342900" indent="-342900">
              <a:buAutoNum type="arabicPeriod"/>
            </a:pPr>
            <a:r>
              <a:rPr lang="it-CH" sz="1400" dirty="0" smtClean="0">
                <a:solidFill>
                  <a:srgbClr val="5B125A"/>
                </a:solidFill>
              </a:rPr>
              <a:t>Separazione (unbundling) delle attività di gestione delle reti dalle attività a monte (produzione, importazione) e da quelle a valle (vendita);</a:t>
            </a:r>
          </a:p>
          <a:p>
            <a:pPr marL="342900" indent="-342900">
              <a:buAutoNum type="arabicPeriod"/>
            </a:pPr>
            <a:r>
              <a:rPr lang="it-CH" sz="1400" dirty="0" smtClean="0">
                <a:solidFill>
                  <a:srgbClr val="5B125A"/>
                </a:solidFill>
              </a:rPr>
              <a:t>Obblighi di servizio pubblico, che gli Stati Membri possono imporre alle imprese del settore.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847" y="4565602"/>
            <a:ext cx="9057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CH" sz="1600" b="1" i="1" dirty="0" smtClean="0">
                <a:solidFill>
                  <a:srgbClr val="5B125A"/>
                </a:solidFill>
              </a:rPr>
              <a:t>Terzo pacchetto: 	</a:t>
            </a:r>
            <a:r>
              <a:rPr lang="it-CH" sz="1600" b="1" dirty="0" smtClean="0">
                <a:solidFill>
                  <a:srgbClr val="5B125A"/>
                </a:solidFill>
              </a:rPr>
              <a:t>Le Direttive 2009/72/CE e 2009/73/CE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86329" y="4976702"/>
            <a:ext cx="2088232" cy="512824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b="1" dirty="0" smtClean="0">
                <a:solidFill>
                  <a:srgbClr val="5B125A"/>
                </a:solidFill>
              </a:rPr>
              <a:t>Autorità nazionali</a:t>
            </a:r>
            <a:endParaRPr lang="it-CH" b="1" dirty="0">
              <a:solidFill>
                <a:srgbClr val="5B125A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74561" y="4919290"/>
            <a:ext cx="686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CH" sz="1200" dirty="0" smtClean="0">
                <a:solidFill>
                  <a:srgbClr val="5B125A"/>
                </a:solidFill>
              </a:rPr>
              <a:t>Indipendenza istituzionale, gestionale e finanziaria </a:t>
            </a:r>
          </a:p>
          <a:p>
            <a:pPr>
              <a:buFont typeface="Wingdings" pitchFamily="2" charset="2"/>
              <a:buChar char="§"/>
            </a:pPr>
            <a:r>
              <a:rPr lang="it-CH" sz="1200" dirty="0" smtClean="0">
                <a:solidFill>
                  <a:srgbClr val="5B125A"/>
                </a:solidFill>
              </a:rPr>
              <a:t> Nuove responsabilità e poteri relativamente a regolazione preventiva dei mercati, definizione tariffe di accesso alla rete, irrogazione sanzioni, certificazione modello Gestore di Rete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86329" y="5984106"/>
            <a:ext cx="2088232" cy="512824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b="1" dirty="0" err="1" smtClean="0">
                <a:solidFill>
                  <a:srgbClr val="5B125A"/>
                </a:solidFill>
              </a:rPr>
              <a:t>Unbundling</a:t>
            </a:r>
            <a:endParaRPr lang="it-CH" b="1" dirty="0">
              <a:solidFill>
                <a:srgbClr val="5B125A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74560" y="5556997"/>
            <a:ext cx="68694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 smtClean="0">
                <a:solidFill>
                  <a:srgbClr val="5B125A"/>
                </a:solidFill>
              </a:rPr>
              <a:t>• </a:t>
            </a:r>
            <a:r>
              <a:rPr lang="it-CH" sz="1200" dirty="0" smtClean="0">
                <a:solidFill>
                  <a:srgbClr val="5B125A"/>
                </a:solidFill>
              </a:rPr>
              <a:t>Indipendenza dei Gestori di Reti elettriche e gas di trasporto: </a:t>
            </a:r>
          </a:p>
          <a:p>
            <a:pPr lvl="1">
              <a:buFont typeface="Courier New" pitchFamily="49" charset="0"/>
              <a:buChar char="o"/>
            </a:pPr>
            <a:r>
              <a:rPr lang="it-CH" sz="1200" i="1" dirty="0" smtClean="0">
                <a:solidFill>
                  <a:srgbClr val="5B125A"/>
                </a:solidFill>
              </a:rPr>
              <a:t> </a:t>
            </a:r>
            <a:r>
              <a:rPr lang="it-CH" sz="1200" i="1" dirty="0" err="1" smtClean="0">
                <a:solidFill>
                  <a:srgbClr val="5B125A"/>
                </a:solidFill>
              </a:rPr>
              <a:t>Ownership</a:t>
            </a:r>
            <a:r>
              <a:rPr lang="it-CH" sz="1200" i="1" dirty="0" smtClean="0">
                <a:solidFill>
                  <a:srgbClr val="5B125A"/>
                </a:solidFill>
              </a:rPr>
              <a:t> </a:t>
            </a:r>
            <a:r>
              <a:rPr lang="it-CH" sz="1200" i="1" dirty="0" err="1" smtClean="0">
                <a:solidFill>
                  <a:srgbClr val="5B125A"/>
                </a:solidFill>
              </a:rPr>
              <a:t>Unbundling</a:t>
            </a:r>
            <a:r>
              <a:rPr lang="it-CH" sz="1200" i="1" dirty="0" smtClean="0">
                <a:solidFill>
                  <a:srgbClr val="5B125A"/>
                </a:solidFill>
              </a:rPr>
              <a:t> (OU): separazione proprietaria </a:t>
            </a:r>
          </a:p>
          <a:p>
            <a:pPr lvl="1">
              <a:buFont typeface="Courier New" pitchFamily="49" charset="0"/>
              <a:buChar char="o"/>
            </a:pPr>
            <a:r>
              <a:rPr lang="it-CH" sz="1200" i="1" dirty="0" smtClean="0">
                <a:solidFill>
                  <a:srgbClr val="5B125A"/>
                </a:solidFill>
              </a:rPr>
              <a:t> </a:t>
            </a:r>
            <a:r>
              <a:rPr lang="it-CH" sz="1200" i="1" dirty="0" err="1" smtClean="0">
                <a:solidFill>
                  <a:srgbClr val="5B125A"/>
                </a:solidFill>
              </a:rPr>
              <a:t>Independent</a:t>
            </a:r>
            <a:r>
              <a:rPr lang="it-CH" sz="1200" i="1" dirty="0" smtClean="0">
                <a:solidFill>
                  <a:srgbClr val="5B125A"/>
                </a:solidFill>
              </a:rPr>
              <a:t> System </a:t>
            </a:r>
            <a:r>
              <a:rPr lang="it-CH" sz="1200" i="1" dirty="0" err="1" smtClean="0">
                <a:solidFill>
                  <a:srgbClr val="5B125A"/>
                </a:solidFill>
              </a:rPr>
              <a:t>Operator</a:t>
            </a:r>
            <a:r>
              <a:rPr lang="it-CH" sz="1200" i="1" dirty="0" smtClean="0">
                <a:solidFill>
                  <a:srgbClr val="5B125A"/>
                </a:solidFill>
              </a:rPr>
              <a:t> (ISO): gestione reti e programmazione investimenti separati dalla proprietà </a:t>
            </a:r>
          </a:p>
          <a:p>
            <a:pPr lvl="1">
              <a:buFont typeface="Courier New" pitchFamily="49" charset="0"/>
              <a:buChar char="o"/>
            </a:pPr>
            <a:r>
              <a:rPr lang="it-CH" sz="1200" dirty="0" smtClean="0">
                <a:solidFill>
                  <a:srgbClr val="5B125A"/>
                </a:solidFill>
              </a:rPr>
              <a:t> Independent Transmission Operator (ITO): separazione societaria, funzionale e non proprietaria </a:t>
            </a:r>
          </a:p>
          <a:p>
            <a:r>
              <a:rPr lang="it-CH" sz="1200" dirty="0" smtClean="0">
                <a:solidFill>
                  <a:srgbClr val="5B125A"/>
                </a:solidFill>
              </a:rPr>
              <a:t>• Norme a garanzia dell’indipendenza del gestore dei sistemi di distribuzione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3279" y="292041"/>
            <a:ext cx="894040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CH" sz="2000" b="1" i="1" dirty="0">
                <a:solidFill>
                  <a:srgbClr val="5B125A"/>
                </a:solidFill>
              </a:rPr>
              <a:t>La regolazione </a:t>
            </a:r>
            <a:r>
              <a:rPr lang="it-CH" sz="2000" b="1" i="1" dirty="0" smtClean="0">
                <a:solidFill>
                  <a:srgbClr val="5B125A"/>
                </a:solidFill>
              </a:rPr>
              <a:t>economica</a:t>
            </a:r>
            <a:endParaRPr lang="it-CH" sz="2000" b="1" dirty="0">
              <a:solidFill>
                <a:srgbClr val="5B125A"/>
              </a:solidFill>
            </a:endParaRPr>
          </a:p>
          <a:p>
            <a:pPr algn="just"/>
            <a:r>
              <a:rPr lang="it-CH" sz="1600" dirty="0">
                <a:solidFill>
                  <a:srgbClr val="5B125A"/>
                </a:solidFill>
              </a:rPr>
              <a:t>Il quadro di regolazione per il servizio di energia elettrica ha registrato nell’ultimo decennio forti  cambiamenti finalizzati all’apertura del mercato di riferimento ed alla progressiva creazione di un mercato unico dell’energia e </a:t>
            </a:r>
            <a:r>
              <a:rPr lang="it-CH" sz="1600" dirty="0" smtClean="0">
                <a:solidFill>
                  <a:srgbClr val="5B125A"/>
                </a:solidFill>
              </a:rPr>
              <a:t>di infrastrutture collegate (</a:t>
            </a:r>
            <a:r>
              <a:rPr lang="it-CH" sz="1600" i="1" dirty="0" smtClean="0">
                <a:solidFill>
                  <a:srgbClr val="5B125A"/>
                </a:solidFill>
              </a:rPr>
              <a:t>Trans </a:t>
            </a:r>
            <a:r>
              <a:rPr lang="it-CH" sz="1600" i="1" dirty="0">
                <a:solidFill>
                  <a:srgbClr val="5B125A"/>
                </a:solidFill>
              </a:rPr>
              <a:t>European </a:t>
            </a:r>
            <a:r>
              <a:rPr lang="it-CH" sz="1600" i="1" dirty="0" smtClean="0">
                <a:solidFill>
                  <a:srgbClr val="5B125A"/>
                </a:solidFill>
              </a:rPr>
              <a:t>Network – TEN).</a:t>
            </a:r>
            <a:endParaRPr lang="it-CH" sz="1600" i="1" dirty="0">
              <a:solidFill>
                <a:srgbClr val="5B125A"/>
              </a:solidFill>
            </a:endParaRPr>
          </a:p>
          <a:p>
            <a:pPr algn="just"/>
            <a:r>
              <a:rPr lang="it-CH" sz="1600" dirty="0">
                <a:solidFill>
                  <a:srgbClr val="5B125A"/>
                </a:solidFill>
              </a:rPr>
              <a:t>La direttiva </a:t>
            </a:r>
            <a:r>
              <a:rPr lang="it-CH" sz="1600" dirty="0" smtClean="0">
                <a:solidFill>
                  <a:srgbClr val="5B125A"/>
                </a:solidFill>
              </a:rPr>
              <a:t>92/96/CE ha </a:t>
            </a:r>
            <a:r>
              <a:rPr lang="it-CH" sz="1600" dirty="0">
                <a:solidFill>
                  <a:srgbClr val="5B125A"/>
                </a:solidFill>
              </a:rPr>
              <a:t>liberalizzato le fasi di </a:t>
            </a:r>
            <a:r>
              <a:rPr lang="it-CH" sz="1600" b="1" dirty="0">
                <a:solidFill>
                  <a:srgbClr val="5B125A"/>
                </a:solidFill>
              </a:rPr>
              <a:t>generazione, importazione, distribuzione, vendita</a:t>
            </a:r>
            <a:r>
              <a:rPr lang="it-CH" sz="1600" dirty="0">
                <a:solidFill>
                  <a:srgbClr val="5B125A"/>
                </a:solidFill>
              </a:rPr>
              <a:t>. La </a:t>
            </a:r>
            <a:r>
              <a:rPr lang="it-CH" sz="1600" b="1" dirty="0">
                <a:solidFill>
                  <a:srgbClr val="5B125A"/>
                </a:solidFill>
              </a:rPr>
              <a:t>distribuzione</a:t>
            </a:r>
            <a:r>
              <a:rPr lang="it-CH" sz="1600" dirty="0">
                <a:solidFill>
                  <a:srgbClr val="5B125A"/>
                </a:solidFill>
              </a:rPr>
              <a:t> è comunque un servizio di interesse pubblico, e come tale soggetto a </a:t>
            </a:r>
            <a:r>
              <a:rPr lang="it-CH" sz="1600" u="sng" dirty="0">
                <a:solidFill>
                  <a:srgbClr val="5B125A"/>
                </a:solidFill>
              </a:rPr>
              <a:t>regolamentazione</a:t>
            </a:r>
            <a:r>
              <a:rPr lang="it-CH" sz="1600" dirty="0">
                <a:solidFill>
                  <a:srgbClr val="5B125A"/>
                </a:solidFill>
              </a:rPr>
              <a:t>, - </a:t>
            </a:r>
            <a:r>
              <a:rPr lang="it-CH" sz="1600" u="sng" dirty="0">
                <a:solidFill>
                  <a:srgbClr val="5B125A"/>
                </a:solidFill>
              </a:rPr>
              <a:t>soprattutto tariffaria </a:t>
            </a:r>
            <a:r>
              <a:rPr lang="it-CH" sz="1600" dirty="0">
                <a:solidFill>
                  <a:srgbClr val="5B125A"/>
                </a:solidFill>
              </a:rPr>
              <a:t>– analogamente alle altre fasi infrastrutturali (</a:t>
            </a:r>
            <a:r>
              <a:rPr lang="it-CH" sz="1600" b="1" dirty="0">
                <a:solidFill>
                  <a:srgbClr val="5B125A"/>
                </a:solidFill>
              </a:rPr>
              <a:t>trasmissione e </a:t>
            </a:r>
            <a:r>
              <a:rPr lang="it-CH" sz="1600" b="1" dirty="0" err="1">
                <a:solidFill>
                  <a:srgbClr val="5B125A"/>
                </a:solidFill>
              </a:rPr>
              <a:t>dispacciamento</a:t>
            </a:r>
            <a:r>
              <a:rPr lang="it-CH" sz="1600" dirty="0">
                <a:solidFill>
                  <a:srgbClr val="5B125A"/>
                </a:solidFill>
              </a:rPr>
              <a:t>).</a:t>
            </a:r>
            <a:r>
              <a:rPr lang="it-CH" sz="1600" b="1" dirty="0">
                <a:solidFill>
                  <a:srgbClr val="5B125A"/>
                </a:solidFill>
              </a:rPr>
              <a:t> </a:t>
            </a:r>
            <a:endParaRPr lang="en-US" sz="1600" b="1" dirty="0">
              <a:solidFill>
                <a:srgbClr val="5B12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7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0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74727"/>
            <a:ext cx="81359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536" y="4815952"/>
            <a:ext cx="681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CH" b="1" dirty="0" smtClean="0">
                <a:solidFill>
                  <a:schemeClr val="bg1"/>
                </a:solidFill>
              </a:rPr>
              <a:t>Com’è diventata la</a:t>
            </a:r>
            <a:r>
              <a:rPr lang="it-CH" sz="1800" b="1" dirty="0" smtClean="0">
                <a:solidFill>
                  <a:schemeClr val="bg1"/>
                </a:solidFill>
              </a:rPr>
              <a:t> </a:t>
            </a:r>
            <a:r>
              <a:rPr lang="it-CH" sz="1800" b="1" dirty="0">
                <a:solidFill>
                  <a:schemeClr val="bg1"/>
                </a:solidFill>
              </a:rPr>
              <a:t>filiera produttiva per il servizio di energia elettrica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483768" y="6470871"/>
            <a:ext cx="158417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6" name="Rettangolo 5"/>
          <p:cNvSpPr/>
          <p:nvPr/>
        </p:nvSpPr>
        <p:spPr>
          <a:xfrm>
            <a:off x="1043608" y="5824064"/>
            <a:ext cx="57606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100" b="1" dirty="0" smtClean="0">
                <a:solidFill>
                  <a:schemeClr val="tx2"/>
                </a:solidFill>
              </a:rPr>
              <a:t>EEX</a:t>
            </a:r>
            <a:endParaRPr lang="it-CH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8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 al mercato elettric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1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751</Words>
  <Application>Microsoft Macintosh PowerPoint</Application>
  <PresentationFormat>Presentazione su schermo (4:3)</PresentationFormat>
  <Paragraphs>72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Tema di Office</vt:lpstr>
      <vt:lpstr>Documento</vt:lpstr>
      <vt:lpstr> Lesson 8:   Electricity Industry and Market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La gestione della complessità:  il sistema elettrico nazionale e il dispacciamento degli impianti di generazione di Energia Elettrica da differenti “fonti” secondo criteri economici di Mercato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 Economia dell'Energia e dell'Ambiente.” a.a. 2018/19    Lezione 7 – parte-I:   Evoluzione dell’Industria Elettrica Nazionale </dc:title>
  <dc:creator>altro-robbi</dc:creator>
  <cp:lastModifiedBy>altro-robbi</cp:lastModifiedBy>
  <cp:revision>4</cp:revision>
  <dcterms:created xsi:type="dcterms:W3CDTF">2019-04-13T16:59:37Z</dcterms:created>
  <dcterms:modified xsi:type="dcterms:W3CDTF">2019-10-28T04:34:50Z</dcterms:modified>
</cp:coreProperties>
</file>