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66" r:id="rId2"/>
    <p:sldId id="303" r:id="rId3"/>
    <p:sldId id="325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9" r:id="rId20"/>
    <p:sldId id="333" r:id="rId21"/>
    <p:sldId id="334" r:id="rId22"/>
    <p:sldId id="335" r:id="rId23"/>
    <p:sldId id="336" r:id="rId24"/>
    <p:sldId id="343" r:id="rId25"/>
    <p:sldId id="340" r:id="rId26"/>
    <p:sldId id="341" r:id="rId27"/>
    <p:sldId id="337" r:id="rId28"/>
    <p:sldId id="338" r:id="rId29"/>
    <p:sldId id="342" r:id="rId30"/>
    <p:sldId id="347" r:id="rId31"/>
    <p:sldId id="257" r:id="rId32"/>
    <p:sldId id="296" r:id="rId33"/>
    <p:sldId id="297" r:id="rId34"/>
    <p:sldId id="258" r:id="rId35"/>
    <p:sldId id="259" r:id="rId36"/>
    <p:sldId id="260" r:id="rId37"/>
    <p:sldId id="344" r:id="rId38"/>
    <p:sldId id="345" r:id="rId39"/>
    <p:sldId id="346" r:id="rId40"/>
    <p:sldId id="348" r:id="rId41"/>
    <p:sldId id="261" r:id="rId42"/>
    <p:sldId id="262" r:id="rId43"/>
    <p:sldId id="263" r:id="rId44"/>
    <p:sldId id="264" r:id="rId45"/>
    <p:sldId id="265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0" r:id="rId56"/>
    <p:sldId id="281" r:id="rId57"/>
    <p:sldId id="282" r:id="rId58"/>
    <p:sldId id="283" r:id="rId59"/>
    <p:sldId id="284" r:id="rId60"/>
    <p:sldId id="285" r:id="rId61"/>
    <p:sldId id="286" r:id="rId62"/>
    <p:sldId id="287" r:id="rId63"/>
    <p:sldId id="288" r:id="rId64"/>
    <p:sldId id="289" r:id="rId65"/>
    <p:sldId id="290" r:id="rId66"/>
    <p:sldId id="291" r:id="rId67"/>
    <p:sldId id="292" r:id="rId68"/>
    <p:sldId id="293" r:id="rId6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6" d="100"/>
          <a:sy n="156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0C428-DCBD-2648-A22F-7BF11A7C85C2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705F3-E61D-FC40-93CB-DACA3F1F14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61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DEB6EF-1CEF-4D44-9AA3-3D6AE603FB24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B6DB33-675A-6444-A934-30FA409C3C14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Source: Worldwatch Institute.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DFE7E-FE38-F14B-A61C-11BF182910B2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95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1594CD-AB09-FE41-8021-0A60FC284FC1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4A985-1F56-F84B-8AB1-93017417CD5E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94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14AB7D-5878-CF46-8808-9AD40EEAB9F4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94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6659A7-964D-2341-A0C3-02E658A87176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94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D6F75D-3D0E-774A-AB1E-F63BAD3A340D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Source: Worldwatch Institute.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85C7A9-FC9F-E042-B5DD-3DCFAA17F48F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94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41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85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764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848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838200" y="1447800"/>
            <a:ext cx="8153400" cy="5257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90500" y="6353175"/>
            <a:ext cx="381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876B-A39D-214D-A6CC-B1B269A0CAD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9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01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96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71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68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51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51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56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0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19826-912C-A04F-AB50-685EEC7B13F1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F9AB-6B63-C247-860C-3EB7721040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88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hyperlink" Target="http://ec.europa.eu/eurostat/product?mode=view&amp;code=ext_lt_intratr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ec.europa.eu/eurostat/product?mode=view&amp;code=tsdcc31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eurostat/product?mode=view&amp;code=nrg_122a" TargetMode="External"/><Relationship Id="rId4" Type="http://schemas.openxmlformats.org/officeDocument/2006/relationships/hyperlink" Target="http://ec.europa.eu/eurostat/product?mode=view&amp;code=nrg_123a" TargetMode="External"/><Relationship Id="rId5" Type="http://schemas.openxmlformats.org/officeDocument/2006/relationships/hyperlink" Target="http://ec.europa.eu/eurostat/product?mode=view&amp;code=nrg_124a" TargetMode="External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eurostat/product?mode=view&amp;code=tsdcc320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hyperlink" Target="PhotoSlideShow%5Ctopic7_dam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PhotoSlideShow%5Ctopic7_francenuclear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11188" y="1989138"/>
            <a:ext cx="7772400" cy="1470025"/>
          </a:xfrm>
        </p:spPr>
        <p:txBody>
          <a:bodyPr rtlCol="0">
            <a:noAutofit/>
          </a:bodyPr>
          <a:lstStyle/>
          <a:p>
            <a:pPr marL="1252538" indent="-1252538" eaLnBrk="1" fontAlgn="auto" hangingPunct="1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Lesson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6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. Others (renewable) sources of Energy</a:t>
            </a:r>
            <a:endParaRPr lang="en-GB" sz="2400" i="1" dirty="0" smtClean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371600" y="601162"/>
            <a:ext cx="624076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" Energy and Natural </a:t>
            </a:r>
            <a:r>
              <a:rPr lang="it-IT" sz="2400" b="1" i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Resources</a:t>
            </a:r>
            <a:r>
              <a:rPr lang="it-IT" sz="24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 Economics.”</a:t>
            </a:r>
            <a:br>
              <a:rPr lang="it-IT" sz="24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</a:br>
            <a:endParaRPr lang="it-IT" sz="2400" b="1" i="1" dirty="0" smtClean="0">
              <a:solidFill>
                <a:schemeClr val="accent3">
                  <a:lumMod val="50000"/>
                </a:schemeClr>
              </a:solidFill>
              <a:latin typeface="Arial" charset="0"/>
              <a:ea typeface="MS PGothic" charset="0"/>
            </a:endParaRPr>
          </a:p>
          <a:p>
            <a:pPr algn="ctr"/>
            <a:r>
              <a:rPr lang="it-IT" sz="1100" b="1" i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a.a</a:t>
            </a:r>
            <a:r>
              <a:rPr lang="it-IT" sz="11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  <a:t>. 2019/20 </a:t>
            </a:r>
            <a:br>
              <a:rPr lang="it-IT" sz="1100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MS PGothic" charset="0"/>
              </a:rPr>
            </a:br>
            <a:r>
              <a:rPr lang="it-IT" sz="1100" dirty="0">
                <a:solidFill>
                  <a:srgbClr val="800000"/>
                </a:solidFill>
                <a:latin typeface="Arial" charset="0"/>
                <a:ea typeface="MS PGothic" charset="0"/>
              </a:rPr>
              <a:t/>
            </a:r>
            <a:br>
              <a:rPr lang="it-IT" sz="1100" dirty="0">
                <a:solidFill>
                  <a:srgbClr val="800000"/>
                </a:solidFill>
                <a:latin typeface="Arial" charset="0"/>
                <a:ea typeface="MS PGothic" charset="0"/>
              </a:rPr>
            </a:b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83556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63284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8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8064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5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Obiettivi delle Politiche Energetiche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ea"/>
              <a:buAutoNum type="circleNumDbPlain"/>
            </a:pPr>
            <a:r>
              <a:rPr lang="it-IT" sz="2800" dirty="0" smtClean="0"/>
              <a:t>Ottimizzazione delle variabili macroeconomiche nazionali </a:t>
            </a:r>
            <a:r>
              <a:rPr lang="it-IT" sz="1600" dirty="0" smtClean="0"/>
              <a:t>(ad esempio, La Bilancia del Commercio con l’Estero </a:t>
            </a:r>
            <a:r>
              <a:rPr lang="it-IT" sz="1600" dirty="0" smtClean="0">
                <a:sym typeface="Wingdings"/>
              </a:rPr>
              <a:t> minimizzazione delle importazioni);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sz="2800" dirty="0" smtClean="0">
                <a:sym typeface="Wingdings"/>
              </a:rPr>
              <a:t>Minimizzazione della Dipendenza dall’Estero</a:t>
            </a:r>
            <a:r>
              <a:rPr lang="it-IT" sz="2000" dirty="0" smtClean="0">
                <a:sym typeface="Wingdings"/>
              </a:rPr>
              <a:t>;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sz="2800" dirty="0" smtClean="0">
                <a:sym typeface="Wingdings"/>
              </a:rPr>
              <a:t>Minimizzazione del Rischio Paese Fornitore di </a:t>
            </a:r>
            <a:r>
              <a:rPr lang="it-IT" sz="2800" i="1" dirty="0" err="1" smtClean="0">
                <a:sym typeface="Wingdings"/>
              </a:rPr>
              <a:t>essential</a:t>
            </a:r>
            <a:r>
              <a:rPr lang="it-IT" sz="2800" i="1" dirty="0" smtClean="0">
                <a:sym typeface="Wingdings"/>
              </a:rPr>
              <a:t> </a:t>
            </a:r>
            <a:r>
              <a:rPr lang="it-IT" sz="2800" i="1" dirty="0" err="1" smtClean="0">
                <a:sym typeface="Wingdings"/>
              </a:rPr>
              <a:t>facilities</a:t>
            </a:r>
            <a:r>
              <a:rPr lang="it-IT" sz="2000" dirty="0" smtClean="0">
                <a:sym typeface="Wingdings"/>
              </a:rPr>
              <a:t>;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sz="2800" dirty="0" smtClean="0">
                <a:sym typeface="Wingdings"/>
              </a:rPr>
              <a:t>Massimizzazione della Sostenibilità </a:t>
            </a:r>
            <a:r>
              <a:rPr lang="it-IT" sz="2000" dirty="0" smtClean="0">
                <a:sym typeface="Wingdings"/>
              </a:rPr>
              <a:t> nelle varie sfaccettature di cui si compone la Sostenibilità Generale  </a:t>
            </a:r>
            <a:r>
              <a:rPr lang="it-IT" sz="2400" dirty="0" smtClean="0">
                <a:sym typeface="Wingdings"/>
              </a:rPr>
              <a:t>Trilemma Index</a:t>
            </a:r>
            <a:endParaRPr lang="it-IT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606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27077" y="-958923"/>
            <a:ext cx="6597350" cy="90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0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908720"/>
            <a:ext cx="8856984" cy="710952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it-IT" sz="2800" dirty="0" smtClean="0">
                <a:latin typeface="Arial" charset="0"/>
                <a:ea typeface="ＭＳ Ｐゴシック" charset="0"/>
                <a:cs typeface="ＭＳ Ｐゴシック" charset="0"/>
              </a:rPr>
              <a:t>Le </a:t>
            </a:r>
            <a:r>
              <a:rPr lang="it-IT" sz="2800" b="1" dirty="0">
                <a:latin typeface="Arial" charset="0"/>
                <a:ea typeface="ＭＳ Ｐゴシック" charset="0"/>
                <a:cs typeface="ＭＳ Ｐゴシック" charset="0"/>
              </a:rPr>
              <a:t>importazioni di energia </a:t>
            </a:r>
            <a:r>
              <a:rPr lang="it-IT" sz="2800" dirty="0" smtClean="0">
                <a:latin typeface="Arial" charset="0"/>
                <a:ea typeface="ＭＳ Ｐゴシック" charset="0"/>
                <a:cs typeface="ＭＳ Ｐゴシック" charset="0"/>
              </a:rPr>
              <a:t>dell'UE 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sono </a:t>
            </a:r>
            <a:r>
              <a:rPr lang="it-IT" sz="2800" b="1" dirty="0">
                <a:latin typeface="Arial" charset="0"/>
                <a:ea typeface="ＭＳ Ｐゴシック" charset="0"/>
                <a:cs typeface="ＭＳ Ｐゴシック" charset="0"/>
              </a:rPr>
              <a:t>in aumento</a:t>
            </a:r>
            <a:endParaRPr lang="en-GB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8775" y="2068661"/>
            <a:ext cx="2628900" cy="4384675"/>
          </a:xfrm>
          <a:noFill/>
        </p:spPr>
        <p:txBody>
          <a:bodyPr>
            <a:normAutofit fontScale="55000" lnSpcReduction="20000"/>
          </a:bodyPr>
          <a:lstStyle/>
          <a:p>
            <a:pPr eaLnBrk="1" hangingPunct="1">
              <a:buClr>
                <a:srgbClr val="5A6087"/>
              </a:buClr>
            </a:pPr>
            <a:r>
              <a:rPr lang="it-IT" dirty="0">
                <a:latin typeface="Arial" charset="0"/>
                <a:ea typeface="ＭＳ Ｐゴシック" charset="0"/>
                <a:cs typeface="ＭＳ Ｐゴシック" charset="0"/>
              </a:rPr>
              <a:t>il 63 % delle importazioni nell'UE riguarda prodotti manifatturieri (macchinari e veicoli, sostanze chimiche e altri prodotti manifatturieri)</a:t>
            </a:r>
          </a:p>
          <a:p>
            <a:pPr eaLnBrk="1" hangingPunct="1">
              <a:buClr>
                <a:srgbClr val="5A6087"/>
              </a:buClr>
            </a:pPr>
            <a:r>
              <a:rPr lang="it-IT" dirty="0">
                <a:latin typeface="Arial" charset="0"/>
                <a:ea typeface="ＭＳ Ｐゴシック" charset="0"/>
                <a:cs typeface="ＭＳ Ｐゴシック" charset="0"/>
              </a:rPr>
              <a:t>Sono però in crescita le importazioni di prodotti primari</a:t>
            </a:r>
          </a:p>
          <a:p>
            <a:pPr eaLnBrk="1" hangingPunct="1">
              <a:buClr>
                <a:srgbClr val="5A6087"/>
              </a:buClr>
            </a:pPr>
            <a:r>
              <a:rPr lang="it-IT" dirty="0">
                <a:latin typeface="Arial" charset="0"/>
                <a:ea typeface="ＭＳ Ｐゴシック" charset="0"/>
                <a:cs typeface="ＭＳ Ｐゴシック" charset="0"/>
              </a:rPr>
              <a:t>Nel 2010, le importazioni di prodotti energetici sono state quattro volte superiori a quelle del 1999</a:t>
            </a: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9635" name="Group 15"/>
          <p:cNvGrpSpPr>
            <a:grpSpLocks/>
          </p:cNvGrpSpPr>
          <p:nvPr/>
        </p:nvGrpSpPr>
        <p:grpSpPr bwMode="auto">
          <a:xfrm>
            <a:off x="3266629" y="1896640"/>
            <a:ext cx="5697859" cy="4916736"/>
            <a:chOff x="1973" y="850"/>
            <a:chExt cx="3697" cy="2825"/>
          </a:xfrm>
        </p:grpSpPr>
        <p:pic>
          <p:nvPicPr>
            <p:cNvPr id="69636" name="Picture 2" descr="ESTAT_11-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1117"/>
              <a:ext cx="3538" cy="2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7" name="Text Box 5"/>
            <p:cNvSpPr txBox="1">
              <a:spLocks noChangeArrowheads="1"/>
            </p:cNvSpPr>
            <p:nvPr/>
          </p:nvSpPr>
          <p:spPr bwMode="auto">
            <a:xfrm>
              <a:off x="2018" y="3521"/>
              <a:ext cx="335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000" i="1" dirty="0" err="1"/>
                <a:t>Fonte</a:t>
              </a:r>
              <a:r>
                <a:rPr lang="it-IT" sz="1000" dirty="0"/>
                <a:t>: </a:t>
              </a:r>
              <a:r>
                <a:rPr lang="it-IT" sz="1000" dirty="0" err="1"/>
                <a:t>Eurostat</a:t>
              </a:r>
              <a:r>
                <a:rPr lang="it-IT" sz="1000" dirty="0"/>
                <a:t> (codice dei dati online: </a:t>
              </a:r>
              <a:r>
                <a:rPr lang="it-IT" sz="1000" dirty="0">
                  <a:hlinkClick r:id="rId4"/>
                </a:rPr>
                <a:t>ext_lt_intratrd</a:t>
              </a:r>
              <a:r>
                <a:rPr lang="it-IT" sz="1000" dirty="0"/>
                <a:t>)</a:t>
              </a:r>
              <a:endParaRPr lang="en-GB" sz="1000" dirty="0"/>
            </a:p>
          </p:txBody>
        </p:sp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2018" y="850"/>
              <a:ext cx="3465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ct val="15000"/>
                </a:spcAft>
              </a:pPr>
              <a:r>
                <a:rPr lang="it-IT" sz="1600" b="1" dirty="0"/>
                <a:t>Importazioni extra-UE, per gruppo di prodotto</a:t>
              </a:r>
            </a:p>
            <a:p>
              <a:pPr eaLnBrk="1" hangingPunct="1"/>
              <a:r>
                <a:rPr lang="en-GB" sz="1100" b="1" dirty="0"/>
                <a:t>%</a:t>
              </a:r>
            </a:p>
          </p:txBody>
        </p:sp>
        <p:sp>
          <p:nvSpPr>
            <p:cNvPr id="69639" name="Text Box 7"/>
            <p:cNvSpPr txBox="1">
              <a:spLocks noChangeArrowheads="1"/>
            </p:cNvSpPr>
            <p:nvPr/>
          </p:nvSpPr>
          <p:spPr bwMode="auto">
            <a:xfrm>
              <a:off x="4967" y="1842"/>
              <a:ext cx="703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100" dirty="0">
                  <a:solidFill>
                    <a:srgbClr val="000000"/>
                  </a:solidFill>
                </a:rPr>
                <a:t>delle importazioni riguarda prodotti manifatturieri</a:t>
              </a:r>
              <a:endParaRPr lang="en-GB" sz="1100" dirty="0">
                <a:solidFill>
                  <a:srgbClr val="000000"/>
                </a:solidFill>
              </a:endParaRPr>
            </a:p>
          </p:txBody>
        </p:sp>
        <p:sp>
          <p:nvSpPr>
            <p:cNvPr id="69640" name="Text Box 8"/>
            <p:cNvSpPr txBox="1">
              <a:spLocks noChangeArrowheads="1"/>
            </p:cNvSpPr>
            <p:nvPr/>
          </p:nvSpPr>
          <p:spPr bwMode="auto">
            <a:xfrm>
              <a:off x="2154" y="1434"/>
              <a:ext cx="13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100" dirty="0">
                  <a:solidFill>
                    <a:srgbClr val="000000"/>
                  </a:solidFill>
                </a:rPr>
                <a:t>Sostanze chimiche</a:t>
              </a:r>
            </a:p>
          </p:txBody>
        </p:sp>
        <p:sp>
          <p:nvSpPr>
            <p:cNvPr id="69641" name="Text Box 9"/>
            <p:cNvSpPr txBox="1">
              <a:spLocks noChangeArrowheads="1"/>
            </p:cNvSpPr>
            <p:nvPr/>
          </p:nvSpPr>
          <p:spPr bwMode="auto">
            <a:xfrm>
              <a:off x="2154" y="1253"/>
              <a:ext cx="13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100" dirty="0" err="1">
                  <a:solidFill>
                    <a:srgbClr val="000000"/>
                  </a:solidFill>
                </a:rPr>
                <a:t>Macchinari</a:t>
              </a:r>
              <a:r>
                <a:rPr lang="en-GB" sz="1100" dirty="0">
                  <a:solidFill>
                    <a:srgbClr val="000000"/>
                  </a:solidFill>
                </a:rPr>
                <a:t> e </a:t>
              </a:r>
              <a:r>
                <a:rPr lang="en-GB" sz="1100" dirty="0" err="1">
                  <a:solidFill>
                    <a:srgbClr val="000000"/>
                  </a:solidFill>
                </a:rPr>
                <a:t>veicoli</a:t>
              </a:r>
              <a:endParaRPr lang="en-GB" sz="1100" dirty="0">
                <a:solidFill>
                  <a:srgbClr val="000000"/>
                </a:solidFill>
              </a:endParaRPr>
            </a:p>
          </p:txBody>
        </p:sp>
        <p:sp>
          <p:nvSpPr>
            <p:cNvPr id="69642" name="Text Box 10"/>
            <p:cNvSpPr txBox="1">
              <a:spLocks noChangeArrowheads="1"/>
            </p:cNvSpPr>
            <p:nvPr/>
          </p:nvSpPr>
          <p:spPr bwMode="auto">
            <a:xfrm>
              <a:off x="2154" y="1588"/>
              <a:ext cx="13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100">
                  <a:solidFill>
                    <a:srgbClr val="000000"/>
                  </a:solidFill>
                </a:rPr>
                <a:t>Altri prodotti manifatturieri</a:t>
              </a:r>
            </a:p>
          </p:txBody>
        </p:sp>
        <p:sp>
          <p:nvSpPr>
            <p:cNvPr id="69643" name="Text Box 11"/>
            <p:cNvSpPr txBox="1">
              <a:spLocks noChangeArrowheads="1"/>
            </p:cNvSpPr>
            <p:nvPr/>
          </p:nvSpPr>
          <p:spPr bwMode="auto">
            <a:xfrm>
              <a:off x="2154" y="1769"/>
              <a:ext cx="13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100" dirty="0" err="1">
                  <a:solidFill>
                    <a:srgbClr val="000000"/>
                  </a:solidFill>
                </a:rPr>
                <a:t>Energia</a:t>
              </a:r>
              <a:endParaRPr lang="en-GB" sz="1100" dirty="0">
                <a:solidFill>
                  <a:srgbClr val="000000"/>
                </a:solidFill>
              </a:endParaRPr>
            </a:p>
          </p:txBody>
        </p:sp>
        <p:sp>
          <p:nvSpPr>
            <p:cNvPr id="69644" name="Text Box 12"/>
            <p:cNvSpPr txBox="1">
              <a:spLocks noChangeArrowheads="1"/>
            </p:cNvSpPr>
            <p:nvPr/>
          </p:nvSpPr>
          <p:spPr bwMode="auto">
            <a:xfrm>
              <a:off x="2154" y="1933"/>
              <a:ext cx="13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100" dirty="0" err="1">
                  <a:solidFill>
                    <a:srgbClr val="000000"/>
                  </a:solidFill>
                </a:rPr>
                <a:t>Prodotti</a:t>
              </a:r>
              <a:r>
                <a:rPr lang="en-GB" sz="1100" dirty="0">
                  <a:solidFill>
                    <a:srgbClr val="000000"/>
                  </a:solidFill>
                </a:rPr>
                <a:t> </a:t>
              </a:r>
              <a:r>
                <a:rPr lang="en-GB" sz="1100" dirty="0" err="1">
                  <a:solidFill>
                    <a:srgbClr val="000000"/>
                  </a:solidFill>
                </a:rPr>
                <a:t>alimentari</a:t>
              </a:r>
              <a:r>
                <a:rPr lang="en-GB" sz="1100" dirty="0">
                  <a:solidFill>
                    <a:srgbClr val="000000"/>
                  </a:solidFill>
                </a:rPr>
                <a:t> e </a:t>
              </a:r>
              <a:r>
                <a:rPr lang="en-GB" sz="1100" dirty="0" err="1">
                  <a:solidFill>
                    <a:srgbClr val="000000"/>
                  </a:solidFill>
                </a:rPr>
                <a:t>bevande</a:t>
              </a:r>
              <a:endParaRPr lang="en-GB" sz="1100" dirty="0">
                <a:solidFill>
                  <a:srgbClr val="000000"/>
                </a:solidFill>
              </a:endParaRPr>
            </a:p>
          </p:txBody>
        </p:sp>
        <p:sp>
          <p:nvSpPr>
            <p:cNvPr id="69645" name="Text Box 13"/>
            <p:cNvSpPr txBox="1">
              <a:spLocks noChangeArrowheads="1"/>
            </p:cNvSpPr>
            <p:nvPr/>
          </p:nvSpPr>
          <p:spPr bwMode="auto">
            <a:xfrm>
              <a:off x="2154" y="2087"/>
              <a:ext cx="13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100" dirty="0" err="1">
                  <a:solidFill>
                    <a:srgbClr val="000000"/>
                  </a:solidFill>
                </a:rPr>
                <a:t>Materie</a:t>
              </a:r>
              <a:r>
                <a:rPr lang="en-GB" sz="1100" dirty="0">
                  <a:solidFill>
                    <a:srgbClr val="000000"/>
                  </a:solidFill>
                </a:rPr>
                <a:t> prime</a:t>
              </a:r>
            </a:p>
          </p:txBody>
        </p:sp>
        <p:sp>
          <p:nvSpPr>
            <p:cNvPr id="69646" name="Text Box 14"/>
            <p:cNvSpPr txBox="1">
              <a:spLocks noChangeArrowheads="1"/>
            </p:cNvSpPr>
            <p:nvPr/>
          </p:nvSpPr>
          <p:spPr bwMode="auto">
            <a:xfrm>
              <a:off x="2154" y="2268"/>
              <a:ext cx="13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100" dirty="0" err="1">
                  <a:solidFill>
                    <a:srgbClr val="000000"/>
                  </a:solidFill>
                </a:rPr>
                <a:t>Prodotti</a:t>
              </a:r>
              <a:r>
                <a:rPr lang="en-GB" sz="1100" dirty="0">
                  <a:solidFill>
                    <a:srgbClr val="000000"/>
                  </a:solidFill>
                </a:rPr>
                <a:t> </a:t>
              </a:r>
              <a:r>
                <a:rPr lang="en-GB" sz="1100" dirty="0" err="1">
                  <a:solidFill>
                    <a:srgbClr val="000000"/>
                  </a:solidFill>
                </a:rPr>
                <a:t>n.c.a</a:t>
              </a:r>
              <a:r>
                <a:rPr lang="en-GB" sz="11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sp>
        <p:nvSpPr>
          <p:cNvPr id="16" name="Titolo 1"/>
          <p:cNvSpPr txBox="1">
            <a:spLocks/>
          </p:cNvSpPr>
          <p:nvPr/>
        </p:nvSpPr>
        <p:spPr>
          <a:xfrm>
            <a:off x="251520" y="44624"/>
            <a:ext cx="8514700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dirty="0" smtClean="0">
                <a:solidFill>
                  <a:srgbClr val="800000"/>
                </a:solidFill>
              </a:rPr>
              <a:t>La persistente “dipendenza da terzi” dei paesi europei</a:t>
            </a:r>
            <a:endParaRPr lang="it-IT" sz="24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1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5888"/>
            <a:ext cx="8856983" cy="1143000"/>
          </a:xfrm>
          <a:noFill/>
        </p:spPr>
        <p:txBody>
          <a:bodyPr/>
          <a:lstStyle/>
          <a:p>
            <a:pPr eaLnBrk="1" hangingPunct="1"/>
            <a:r>
              <a:rPr lang="it-IT" sz="3200" dirty="0">
                <a:latin typeface="Arial" charset="0"/>
                <a:ea typeface="ＭＳ Ｐゴシック" charset="0"/>
                <a:cs typeface="ＭＳ Ｐゴシック" charset="0"/>
              </a:rPr>
              <a:t>La </a:t>
            </a:r>
            <a:r>
              <a:rPr lang="it-IT" sz="3600" b="1" dirty="0">
                <a:latin typeface="Arial" charset="0"/>
                <a:ea typeface="ＭＳ Ｐゴシック" charset="0"/>
                <a:cs typeface="ＭＳ Ｐゴシック" charset="0"/>
              </a:rPr>
              <a:t>dipendenza energetica </a:t>
            </a:r>
            <a:r>
              <a:rPr lang="it-IT" sz="3600" b="1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sz="3600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sz="3200" dirty="0" smtClean="0">
                <a:latin typeface="Arial" charset="0"/>
                <a:ea typeface="ＭＳ Ｐゴシック" charset="0"/>
                <a:cs typeface="ＭＳ Ｐゴシック" charset="0"/>
              </a:rPr>
              <a:t>UE-27 da </a:t>
            </a:r>
            <a:r>
              <a:rPr lang="it-IT" sz="3200" dirty="0">
                <a:latin typeface="Arial" charset="0"/>
                <a:ea typeface="ＭＳ Ｐゴシック" charset="0"/>
                <a:cs typeface="ＭＳ Ｐゴシック" charset="0"/>
              </a:rPr>
              <a:t>altri paesi </a:t>
            </a:r>
            <a:endParaRPr lang="en-GB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349375"/>
            <a:ext cx="2628900" cy="4384675"/>
          </a:xfrm>
          <a:noFill/>
        </p:spPr>
        <p:txBody>
          <a:bodyPr/>
          <a:lstStyle/>
          <a:p>
            <a:pPr eaLnBrk="1" hangingPunct="1">
              <a:buClr>
                <a:srgbClr val="5A6087"/>
              </a:buClr>
            </a:pPr>
            <a:r>
              <a:rPr lang="it-IT" sz="1400">
                <a:latin typeface="Arial" charset="0"/>
                <a:ea typeface="ＭＳ Ｐゴシック" charset="0"/>
                <a:cs typeface="ＭＳ Ｐゴシック" charset="0"/>
              </a:rPr>
              <a:t>La dipendenza dell'UE dall'energia importata è cresciuta costantemente nel corso dello scorso decennio</a:t>
            </a:r>
          </a:p>
          <a:p>
            <a:pPr eaLnBrk="1" hangingPunct="1">
              <a:buClr>
                <a:srgbClr val="5A6087"/>
              </a:buClr>
            </a:pPr>
            <a:r>
              <a:rPr lang="it-IT" sz="1400">
                <a:latin typeface="Arial" charset="0"/>
                <a:ea typeface="ＭＳ Ｐゴシック" charset="0"/>
                <a:cs typeface="ＭＳ Ｐゴシック" charset="0"/>
              </a:rPr>
              <a:t>Dal 2004, più del 50 % dell'energia impiegata nell'UE è stata importata</a:t>
            </a:r>
          </a:p>
          <a:p>
            <a:pPr eaLnBrk="1" hangingPunct="1">
              <a:buClr>
                <a:srgbClr val="5A6087"/>
              </a:buClr>
            </a:pPr>
            <a:r>
              <a:rPr lang="it-IT" sz="1400">
                <a:latin typeface="Arial" charset="0"/>
                <a:ea typeface="ＭＳ Ｐゴシック" charset="0"/>
                <a:cs typeface="ＭＳ Ｐゴシック" charset="0"/>
              </a:rPr>
              <a:t>La dipendenza è superiore per i prodotti del petrolio, come il petrolio greggio</a:t>
            </a:r>
            <a:endParaRPr lang="it-IT" sz="14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5A6087"/>
              </a:buClr>
            </a:pPr>
            <a:r>
              <a:rPr lang="it-IT" sz="1400">
                <a:latin typeface="Arial" charset="0"/>
                <a:ea typeface="ＭＳ Ｐゴシック" charset="0"/>
                <a:cs typeface="ＭＳ Ｐゴシック" charset="0"/>
              </a:rPr>
              <a:t>Circa un terzo delle importazioni di petrolio greggio e gas naturale proviene dalla Russia</a:t>
            </a:r>
            <a:endParaRPr lang="en-GB" sz="1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4035" name="Group 20"/>
          <p:cNvGrpSpPr>
            <a:grpSpLocks/>
          </p:cNvGrpSpPr>
          <p:nvPr/>
        </p:nvGrpSpPr>
        <p:grpSpPr bwMode="auto">
          <a:xfrm>
            <a:off x="3201988" y="1773237"/>
            <a:ext cx="5618162" cy="4060825"/>
            <a:chOff x="2017" y="1117"/>
            <a:chExt cx="3539" cy="2558"/>
          </a:xfrm>
        </p:grpSpPr>
        <p:pic>
          <p:nvPicPr>
            <p:cNvPr id="44036" name="Picture 12" descr="ESTAT_3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1278"/>
              <a:ext cx="2948" cy="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037" name="Group 19"/>
            <p:cNvGrpSpPr>
              <a:grpSpLocks/>
            </p:cNvGrpSpPr>
            <p:nvPr/>
          </p:nvGrpSpPr>
          <p:grpSpPr bwMode="auto">
            <a:xfrm>
              <a:off x="2017" y="1117"/>
              <a:ext cx="3539" cy="2558"/>
              <a:chOff x="2017" y="1117"/>
              <a:chExt cx="3539" cy="2558"/>
            </a:xfrm>
          </p:grpSpPr>
          <p:sp>
            <p:nvSpPr>
              <p:cNvPr id="44038" name="Text Box 7"/>
              <p:cNvSpPr txBox="1">
                <a:spLocks noChangeArrowheads="1"/>
              </p:cNvSpPr>
              <p:nvPr/>
            </p:nvSpPr>
            <p:spPr bwMode="auto">
              <a:xfrm>
                <a:off x="2018" y="3521"/>
                <a:ext cx="335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sz="1000" i="1"/>
                  <a:t>Fonte</a:t>
                </a:r>
                <a:r>
                  <a:rPr lang="it-IT" sz="1000"/>
                  <a:t>: Eurostat (codice dei dati online: </a:t>
                </a:r>
                <a:r>
                  <a:rPr lang="it-IT" sz="1000">
                    <a:hlinkClick r:id="rId4"/>
                  </a:rPr>
                  <a:t>tsdcc310</a:t>
                </a:r>
                <a:r>
                  <a:rPr lang="it-IT" sz="1000"/>
                  <a:t>) </a:t>
                </a:r>
                <a:endParaRPr lang="en-GB" sz="1000"/>
              </a:p>
            </p:txBody>
          </p:sp>
          <p:sp>
            <p:nvSpPr>
              <p:cNvPr id="44040" name="Text Box 13"/>
              <p:cNvSpPr txBox="1">
                <a:spLocks noChangeArrowheads="1"/>
              </p:cNvSpPr>
              <p:nvPr/>
            </p:nvSpPr>
            <p:spPr bwMode="auto">
              <a:xfrm>
                <a:off x="2232" y="1117"/>
                <a:ext cx="1209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100" b="1"/>
                  <a:t>Derivati del carbon fossile</a:t>
                </a:r>
              </a:p>
            </p:txBody>
          </p:sp>
          <p:sp>
            <p:nvSpPr>
              <p:cNvPr id="44041" name="Text Box 14"/>
              <p:cNvSpPr txBox="1">
                <a:spLocks noChangeArrowheads="1"/>
              </p:cNvSpPr>
              <p:nvPr/>
            </p:nvSpPr>
            <p:spPr bwMode="auto">
              <a:xfrm>
                <a:off x="4306" y="1117"/>
                <a:ext cx="64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100" b="1"/>
                  <a:t>Gas naturale</a:t>
                </a:r>
              </a:p>
            </p:txBody>
          </p:sp>
          <p:sp>
            <p:nvSpPr>
              <p:cNvPr id="44042" name="Text Box 15"/>
              <p:cNvSpPr txBox="1">
                <a:spLocks noChangeArrowheads="1"/>
              </p:cNvSpPr>
              <p:nvPr/>
            </p:nvSpPr>
            <p:spPr bwMode="auto">
              <a:xfrm>
                <a:off x="2300" y="2142"/>
                <a:ext cx="107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100" b="1"/>
                  <a:t>Tutti i prodotti del petrolio</a:t>
                </a:r>
                <a:endParaRPr lang="en-GB" sz="1100" b="1"/>
              </a:p>
            </p:txBody>
          </p:sp>
          <p:sp>
            <p:nvSpPr>
              <p:cNvPr id="44043" name="Text Box 16"/>
              <p:cNvSpPr txBox="1">
                <a:spLocks noChangeArrowheads="1"/>
              </p:cNvSpPr>
              <p:nvPr/>
            </p:nvSpPr>
            <p:spPr bwMode="auto">
              <a:xfrm>
                <a:off x="4435" y="2142"/>
                <a:ext cx="375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100" b="1"/>
                  <a:t>Totale</a:t>
                </a:r>
              </a:p>
            </p:txBody>
          </p:sp>
          <p:sp>
            <p:nvSpPr>
              <p:cNvPr id="44044" name="Text Box 17"/>
              <p:cNvSpPr txBox="1">
                <a:spLocks noChangeArrowheads="1"/>
              </p:cNvSpPr>
              <p:nvPr/>
            </p:nvSpPr>
            <p:spPr bwMode="auto">
              <a:xfrm>
                <a:off x="2017" y="3249"/>
                <a:ext cx="353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000"/>
                  <a:t>Nota: il "totale" non corrisponde alla media delle tre categorie di combustibili; comprende anche  altre fonti energetiche, come le rinnovabile e il nucleare, che sono trattate come fonti domestiche</a:t>
                </a:r>
                <a:endParaRPr lang="en-GB" sz="1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53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3975"/>
            <a:ext cx="8424863" cy="1143000"/>
          </a:xfrm>
          <a:noFill/>
        </p:spPr>
        <p:txBody>
          <a:bodyPr/>
          <a:lstStyle/>
          <a:p>
            <a:pPr eaLnBrk="1" hangingPunct="1"/>
            <a:r>
              <a:rPr lang="it-IT" sz="3600" b="1" dirty="0">
                <a:latin typeface="Arial" charset="0"/>
                <a:ea typeface="ＭＳ Ｐゴシック" charset="0"/>
                <a:cs typeface="ＭＳ Ｐゴシック" charset="0"/>
              </a:rPr>
              <a:t>Provenienza delle importazioni </a:t>
            </a:r>
            <a:r>
              <a:rPr lang="it-IT" sz="3600" b="1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sz="3600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latin typeface="Arial" charset="0"/>
                <a:ea typeface="ＭＳ Ｐゴシック" charset="0"/>
                <a:cs typeface="ＭＳ Ｐゴシック" charset="0"/>
              </a:rPr>
              <a:t>di 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energia nell'UE</a:t>
            </a:r>
            <a:endParaRPr lang="en-GB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082" name="Group 28"/>
          <p:cNvGrpSpPr>
            <a:grpSpLocks/>
          </p:cNvGrpSpPr>
          <p:nvPr/>
        </p:nvGrpSpPr>
        <p:grpSpPr bwMode="auto">
          <a:xfrm>
            <a:off x="358775" y="1349375"/>
            <a:ext cx="8064500" cy="4743450"/>
            <a:chOff x="226" y="850"/>
            <a:chExt cx="5080" cy="2988"/>
          </a:xfrm>
        </p:grpSpPr>
        <p:sp>
          <p:nvSpPr>
            <p:cNvPr id="46083" name="Text Box 4"/>
            <p:cNvSpPr txBox="1">
              <a:spLocks noChangeArrowheads="1"/>
            </p:cNvSpPr>
            <p:nvPr/>
          </p:nvSpPr>
          <p:spPr bwMode="auto">
            <a:xfrm>
              <a:off x="226" y="3684"/>
              <a:ext cx="335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000" i="1"/>
                <a:t>Fonte</a:t>
              </a:r>
              <a:r>
                <a:rPr lang="it-IT" sz="1000"/>
                <a:t>: Eurostat (codice dei dati online: </a:t>
              </a:r>
              <a:r>
                <a:rPr lang="it-IT" sz="1000">
                  <a:hlinkClick r:id="rId3"/>
                </a:rPr>
                <a:t>nrg_122a</a:t>
              </a:r>
              <a:r>
                <a:rPr lang="it-IT" sz="1000"/>
                <a:t>, </a:t>
              </a:r>
              <a:r>
                <a:rPr lang="it-IT" sz="1000">
                  <a:hlinkClick r:id="rId4"/>
                </a:rPr>
                <a:t>nrg_123a</a:t>
              </a:r>
              <a:r>
                <a:rPr lang="it-IT" sz="1000"/>
                <a:t>, </a:t>
              </a:r>
              <a:r>
                <a:rPr lang="it-IT" sz="1000">
                  <a:hlinkClick r:id="rId5"/>
                </a:rPr>
                <a:t>nrg_124a</a:t>
              </a:r>
              <a:r>
                <a:rPr lang="it-IT" sz="1000"/>
                <a:t>) </a:t>
              </a:r>
              <a:endParaRPr lang="en-GB" sz="1000"/>
            </a:p>
          </p:txBody>
        </p:sp>
        <p:pic>
          <p:nvPicPr>
            <p:cNvPr id="46084" name="Picture 13" descr="ESTAT_3-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" y="1058"/>
              <a:ext cx="4854" cy="2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5" name="Text Box 14"/>
            <p:cNvSpPr txBox="1">
              <a:spLocks noChangeArrowheads="1"/>
            </p:cNvSpPr>
            <p:nvPr/>
          </p:nvSpPr>
          <p:spPr bwMode="auto">
            <a:xfrm>
              <a:off x="226" y="850"/>
              <a:ext cx="50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ct val="15000"/>
                </a:spcAft>
              </a:pPr>
              <a:r>
                <a:rPr lang="it-IT" sz="1600" dirty="0"/>
                <a:t>Importazioni di energia nell'UE-27, 2010</a:t>
              </a:r>
              <a:endParaRPr lang="en-GB" sz="1600" dirty="0"/>
            </a:p>
          </p:txBody>
        </p:sp>
        <p:sp>
          <p:nvSpPr>
            <p:cNvPr id="46086" name="Text Box 15"/>
            <p:cNvSpPr txBox="1">
              <a:spLocks noChangeArrowheads="1"/>
            </p:cNvSpPr>
            <p:nvPr/>
          </p:nvSpPr>
          <p:spPr bwMode="auto">
            <a:xfrm>
              <a:off x="975" y="1495"/>
              <a:ext cx="72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Nord America</a:t>
              </a:r>
            </a:p>
          </p:txBody>
        </p:sp>
        <p:sp>
          <p:nvSpPr>
            <p:cNvPr id="46087" name="Text Box 16"/>
            <p:cNvSpPr txBox="1">
              <a:spLocks noChangeArrowheads="1"/>
            </p:cNvSpPr>
            <p:nvPr/>
          </p:nvSpPr>
          <p:spPr bwMode="auto">
            <a:xfrm>
              <a:off x="1447" y="2130"/>
              <a:ext cx="414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Caraibi</a:t>
              </a:r>
            </a:p>
          </p:txBody>
        </p:sp>
        <p:sp>
          <p:nvSpPr>
            <p:cNvPr id="46088" name="Text Box 17"/>
            <p:cNvSpPr txBox="1">
              <a:spLocks noChangeArrowheads="1"/>
            </p:cNvSpPr>
            <p:nvPr/>
          </p:nvSpPr>
          <p:spPr bwMode="auto">
            <a:xfrm>
              <a:off x="1208" y="2992"/>
              <a:ext cx="1043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America</a:t>
              </a:r>
              <a:br>
                <a:rPr lang="en-GB" sz="1100" b="1"/>
              </a:br>
              <a:r>
                <a:rPr lang="en-GB" sz="1100" b="1"/>
                <a:t>centrale e meridionale</a:t>
              </a:r>
            </a:p>
          </p:txBody>
        </p:sp>
        <p:sp>
          <p:nvSpPr>
            <p:cNvPr id="46089" name="Text Box 18"/>
            <p:cNvSpPr txBox="1">
              <a:spLocks noChangeArrowheads="1"/>
            </p:cNvSpPr>
            <p:nvPr/>
          </p:nvSpPr>
          <p:spPr bwMode="auto">
            <a:xfrm>
              <a:off x="2608" y="2493"/>
              <a:ext cx="365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Africa</a:t>
              </a:r>
            </a:p>
          </p:txBody>
        </p:sp>
        <p:sp>
          <p:nvSpPr>
            <p:cNvPr id="46090" name="Text Box 19"/>
            <p:cNvSpPr txBox="1">
              <a:spLocks noChangeArrowheads="1"/>
            </p:cNvSpPr>
            <p:nvPr/>
          </p:nvSpPr>
          <p:spPr bwMode="auto">
            <a:xfrm>
              <a:off x="2942" y="1903"/>
              <a:ext cx="70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Medio Oriente</a:t>
              </a:r>
            </a:p>
          </p:txBody>
        </p:sp>
        <p:sp>
          <p:nvSpPr>
            <p:cNvPr id="46091" name="Text Box 20"/>
            <p:cNvSpPr txBox="1">
              <a:spLocks noChangeArrowheads="1"/>
            </p:cNvSpPr>
            <p:nvPr/>
          </p:nvSpPr>
          <p:spPr bwMode="auto">
            <a:xfrm>
              <a:off x="2451" y="1214"/>
              <a:ext cx="119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Resto dell'Europa non-UE</a:t>
              </a:r>
            </a:p>
          </p:txBody>
        </p:sp>
        <p:sp>
          <p:nvSpPr>
            <p:cNvPr id="46092" name="Text Box 21"/>
            <p:cNvSpPr txBox="1">
              <a:spLocks noChangeArrowheads="1"/>
            </p:cNvSpPr>
            <p:nvPr/>
          </p:nvSpPr>
          <p:spPr bwMode="auto">
            <a:xfrm>
              <a:off x="4172" y="1359"/>
              <a:ext cx="405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Russia</a:t>
              </a:r>
            </a:p>
          </p:txBody>
        </p:sp>
        <p:sp>
          <p:nvSpPr>
            <p:cNvPr id="46093" name="Text Box 22"/>
            <p:cNvSpPr txBox="1">
              <a:spLocks noChangeArrowheads="1"/>
            </p:cNvSpPr>
            <p:nvPr/>
          </p:nvSpPr>
          <p:spPr bwMode="auto">
            <a:xfrm>
              <a:off x="4111" y="2130"/>
              <a:ext cx="30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Asia</a:t>
              </a:r>
            </a:p>
          </p:txBody>
        </p:sp>
        <p:sp>
          <p:nvSpPr>
            <p:cNvPr id="46094" name="Text Box 23"/>
            <p:cNvSpPr txBox="1">
              <a:spLocks noChangeArrowheads="1"/>
            </p:cNvSpPr>
            <p:nvPr/>
          </p:nvSpPr>
          <p:spPr bwMode="auto">
            <a:xfrm>
              <a:off x="4392" y="2811"/>
              <a:ext cx="45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Oceania</a:t>
              </a:r>
            </a:p>
          </p:txBody>
        </p:sp>
        <p:sp>
          <p:nvSpPr>
            <p:cNvPr id="46095" name="Text Box 24"/>
            <p:cNvSpPr txBox="1">
              <a:spLocks noChangeArrowheads="1"/>
            </p:cNvSpPr>
            <p:nvPr/>
          </p:nvSpPr>
          <p:spPr bwMode="auto">
            <a:xfrm>
              <a:off x="3317" y="3219"/>
              <a:ext cx="77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 b="1"/>
                <a:t>Non specificato</a:t>
              </a:r>
            </a:p>
          </p:txBody>
        </p:sp>
        <p:sp>
          <p:nvSpPr>
            <p:cNvPr id="46096" name="Text Box 25"/>
            <p:cNvSpPr txBox="1">
              <a:spLocks noChangeArrowheads="1"/>
            </p:cNvSpPr>
            <p:nvPr/>
          </p:nvSpPr>
          <p:spPr bwMode="auto">
            <a:xfrm>
              <a:off x="385" y="2629"/>
              <a:ext cx="36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100" b="1"/>
                <a:t>Gas</a:t>
              </a:r>
              <a:endParaRPr lang="en-GB" sz="1100"/>
            </a:p>
            <a:p>
              <a:pPr eaLnBrk="1" hangingPunct="1"/>
              <a:r>
                <a:rPr lang="en-GB" sz="1100"/>
                <a:t>Terajoule</a:t>
              </a:r>
            </a:p>
          </p:txBody>
        </p:sp>
        <p:sp>
          <p:nvSpPr>
            <p:cNvPr id="46097" name="Text Box 26"/>
            <p:cNvSpPr txBox="1">
              <a:spLocks noChangeArrowheads="1"/>
            </p:cNvSpPr>
            <p:nvPr/>
          </p:nvSpPr>
          <p:spPr bwMode="auto">
            <a:xfrm>
              <a:off x="385" y="2901"/>
              <a:ext cx="75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100" b="1"/>
                <a:t>Petrolio</a:t>
              </a:r>
              <a:endParaRPr lang="en-GB" sz="1100"/>
            </a:p>
            <a:p>
              <a:pPr eaLnBrk="1" hangingPunct="1"/>
              <a:r>
                <a:rPr lang="en-GB" sz="1100"/>
                <a:t>Milioni di tonnellate</a:t>
              </a:r>
            </a:p>
          </p:txBody>
        </p:sp>
        <p:sp>
          <p:nvSpPr>
            <p:cNvPr id="46098" name="Text Box 27"/>
            <p:cNvSpPr txBox="1">
              <a:spLocks noChangeArrowheads="1"/>
            </p:cNvSpPr>
            <p:nvPr/>
          </p:nvSpPr>
          <p:spPr bwMode="auto">
            <a:xfrm>
              <a:off x="385" y="3173"/>
              <a:ext cx="78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100" b="1"/>
                <a:t>Combustibili solidi</a:t>
              </a:r>
              <a:endParaRPr lang="en-GB" sz="1100"/>
            </a:p>
            <a:p>
              <a:pPr eaLnBrk="1" hangingPunct="1"/>
              <a:r>
                <a:rPr lang="en-GB" sz="1100"/>
                <a:t>Milioni di tonnellate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40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GB" sz="3200" b="1" u="sng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Aumento</a:t>
            </a:r>
            <a:r>
              <a: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del </a:t>
            </a:r>
            <a:r>
              <a:rPr lang="en-GB" sz="3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consumo</a:t>
            </a:r>
            <a:r>
              <a: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r>
              <a:rPr lang="en-GB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3200" b="1" u="sng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revisione</a:t>
            </a:r>
            <a:r>
              <a:rPr lang="en-GB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del “</a:t>
            </a:r>
            <a:r>
              <a:rPr lang="en-GB" sz="32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Mix </a:t>
            </a:r>
            <a:r>
              <a:rPr lang="en-GB" sz="32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Energetico</a:t>
            </a:r>
            <a:r>
              <a:rPr lang="en-GB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  <a:endParaRPr lang="en-GB" sz="3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780929"/>
            <a:ext cx="3096344" cy="3672408"/>
          </a:xfrm>
          <a:noFill/>
        </p:spPr>
        <p:txBody>
          <a:bodyPr/>
          <a:lstStyle/>
          <a:p>
            <a:pPr algn="just" eaLnBrk="1" hangingPunct="1">
              <a:buClr>
                <a:srgbClr val="5A6087"/>
              </a:buClr>
            </a:pPr>
            <a:r>
              <a:rPr lang="it-IT" sz="1400" dirty="0">
                <a:latin typeface="Arial" charset="0"/>
                <a:ea typeface="ＭＳ Ｐゴシック" charset="0"/>
                <a:cs typeface="ＭＳ Ｐゴシック" charset="0"/>
              </a:rPr>
              <a:t>Il consumo di energia nell'UE è cresciuto del 6 % dal 1990</a:t>
            </a:r>
          </a:p>
          <a:p>
            <a:pPr algn="just" eaLnBrk="1" hangingPunct="1">
              <a:buClr>
                <a:srgbClr val="5A6087"/>
              </a:buClr>
            </a:pPr>
            <a:r>
              <a:rPr lang="it-IT" sz="1400" dirty="0">
                <a:latin typeface="Arial" charset="0"/>
                <a:ea typeface="ＭＳ Ｐゴシック" charset="0"/>
                <a:cs typeface="ＭＳ Ｐゴシック" charset="0"/>
              </a:rPr>
              <a:t>Il "mix energetico" dell'UE è cambiato dal 1990</a:t>
            </a:r>
          </a:p>
          <a:p>
            <a:pPr algn="just" eaLnBrk="1" hangingPunct="1">
              <a:buClr>
                <a:srgbClr val="5A6087"/>
              </a:buClr>
            </a:pPr>
            <a:r>
              <a:rPr lang="it-IT" sz="1400" dirty="0">
                <a:latin typeface="Arial" charset="0"/>
                <a:ea typeface="ＭＳ Ｐゴシック" charset="0"/>
                <a:cs typeface="ＭＳ Ｐゴシック" charset="0"/>
              </a:rPr>
              <a:t>L'impiego di combustibili solidi si è ridotto, mentre l'uso di gas naturale è cresciuto di quasi il 50 %</a:t>
            </a: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8131" name="Group 21"/>
          <p:cNvGrpSpPr>
            <a:grpSpLocks/>
          </p:cNvGrpSpPr>
          <p:nvPr/>
        </p:nvGrpSpPr>
        <p:grpSpPr bwMode="auto">
          <a:xfrm>
            <a:off x="3132583" y="2256680"/>
            <a:ext cx="5911851" cy="4484688"/>
            <a:chOff x="1656" y="850"/>
            <a:chExt cx="3724" cy="2825"/>
          </a:xfrm>
        </p:grpSpPr>
        <p:sp>
          <p:nvSpPr>
            <p:cNvPr id="48132" name="Text Box 4"/>
            <p:cNvSpPr txBox="1">
              <a:spLocks noChangeArrowheads="1"/>
            </p:cNvSpPr>
            <p:nvPr/>
          </p:nvSpPr>
          <p:spPr bwMode="auto">
            <a:xfrm>
              <a:off x="2018" y="3521"/>
              <a:ext cx="335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000" i="1"/>
                <a:t>Fonte</a:t>
              </a:r>
              <a:r>
                <a:rPr lang="it-IT" sz="1000"/>
                <a:t>: Eurostat (codice dei dati online: </a:t>
              </a:r>
              <a:r>
                <a:rPr lang="it-IT" sz="1000">
                  <a:hlinkClick r:id="rId3"/>
                </a:rPr>
                <a:t>tsdcc320</a:t>
              </a:r>
              <a:r>
                <a:rPr lang="it-IT" sz="1000"/>
                <a:t>) </a:t>
              </a:r>
              <a:endParaRPr lang="en-GB" sz="1000"/>
            </a:p>
          </p:txBody>
        </p:sp>
        <p:pic>
          <p:nvPicPr>
            <p:cNvPr id="48133" name="Picture 14" descr="ESTAT_3-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" y="1183"/>
              <a:ext cx="3114" cy="2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Text Box 15"/>
            <p:cNvSpPr txBox="1">
              <a:spLocks noChangeArrowheads="1"/>
            </p:cNvSpPr>
            <p:nvPr/>
          </p:nvSpPr>
          <p:spPr bwMode="auto">
            <a:xfrm>
              <a:off x="1656" y="850"/>
              <a:ext cx="3724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ct val="15000"/>
                </a:spcAft>
              </a:pPr>
              <a:r>
                <a:rPr lang="it-IT" sz="1600" dirty="0">
                  <a:solidFill>
                    <a:srgbClr val="000000"/>
                  </a:solidFill>
                </a:rPr>
                <a:t>Consumo interno lordo di energia, per combustibile, UE-27</a:t>
              </a:r>
            </a:p>
            <a:p>
              <a:pPr eaLnBrk="1" hangingPunct="1"/>
              <a:r>
                <a:rPr lang="it-IT" sz="1100" b="1" dirty="0">
                  <a:solidFill>
                    <a:srgbClr val="000000"/>
                  </a:solidFill>
                </a:rPr>
                <a:t>1 000 tonnellate, equivalente petrolio</a:t>
              </a:r>
              <a:endParaRPr lang="en-GB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48135" name="Text Box 16"/>
            <p:cNvSpPr txBox="1">
              <a:spLocks noChangeArrowheads="1"/>
            </p:cNvSpPr>
            <p:nvPr/>
          </p:nvSpPr>
          <p:spPr bwMode="auto">
            <a:xfrm>
              <a:off x="3142" y="1298"/>
              <a:ext cx="87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/>
                <a:t>Energia rinnovabile</a:t>
              </a:r>
              <a:endParaRPr lang="en-GB" sz="1100" b="1"/>
            </a:p>
            <a:p>
              <a:pPr algn="ctr" eaLnBrk="1" hangingPunct="1"/>
              <a:r>
                <a:rPr lang="en-GB" sz="1100" b="1"/>
                <a:t>+143.4 %</a:t>
              </a:r>
            </a:p>
          </p:txBody>
        </p:sp>
        <p:sp>
          <p:nvSpPr>
            <p:cNvPr id="48136" name="Text Box 17"/>
            <p:cNvSpPr txBox="1">
              <a:spLocks noChangeArrowheads="1"/>
            </p:cNvSpPr>
            <p:nvPr/>
          </p:nvSpPr>
          <p:spPr bwMode="auto">
            <a:xfrm>
              <a:off x="3210" y="1661"/>
              <a:ext cx="738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/>
                <a:t>Calore nucleare</a:t>
              </a:r>
              <a:endParaRPr lang="en-GB" sz="1100" b="1"/>
            </a:p>
            <a:p>
              <a:pPr algn="ctr" eaLnBrk="1" hangingPunct="1"/>
              <a:r>
                <a:rPr lang="en-GB" sz="1100" b="1"/>
                <a:t>+15.3 %</a:t>
              </a:r>
            </a:p>
          </p:txBody>
        </p:sp>
        <p:sp>
          <p:nvSpPr>
            <p:cNvPr id="48137" name="Text Box 18"/>
            <p:cNvSpPr txBox="1">
              <a:spLocks noChangeArrowheads="1"/>
            </p:cNvSpPr>
            <p:nvPr/>
          </p:nvSpPr>
          <p:spPr bwMode="auto">
            <a:xfrm>
              <a:off x="3269" y="2115"/>
              <a:ext cx="61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/>
                <a:t>Gas naturale</a:t>
              </a:r>
              <a:endParaRPr lang="en-GB" sz="1100" b="1"/>
            </a:p>
            <a:p>
              <a:pPr algn="ctr" eaLnBrk="1" hangingPunct="1"/>
              <a:r>
                <a:rPr lang="en-GB" sz="1100" b="1"/>
                <a:t>+49.8 %</a:t>
              </a:r>
            </a:p>
          </p:txBody>
        </p:sp>
        <p:sp>
          <p:nvSpPr>
            <p:cNvPr id="48138" name="Text Box 19"/>
            <p:cNvSpPr txBox="1">
              <a:spLocks noChangeArrowheads="1"/>
            </p:cNvSpPr>
            <p:nvPr/>
          </p:nvSpPr>
          <p:spPr bwMode="auto">
            <a:xfrm>
              <a:off x="3038" y="2478"/>
              <a:ext cx="1088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100"/>
                <a:t>Tutti i prodotti del petrolio</a:t>
              </a:r>
              <a:endParaRPr lang="it-IT" sz="1100" b="1"/>
            </a:p>
            <a:p>
              <a:pPr algn="ctr" eaLnBrk="1" hangingPunct="1"/>
              <a:r>
                <a:rPr lang="en-GB" sz="1100" b="1"/>
                <a:t>-2.5 %</a:t>
              </a:r>
            </a:p>
          </p:txBody>
        </p:sp>
        <p:sp>
          <p:nvSpPr>
            <p:cNvPr id="48139" name="Text Box 20"/>
            <p:cNvSpPr txBox="1">
              <a:spLocks noChangeArrowheads="1"/>
            </p:cNvSpPr>
            <p:nvPr/>
          </p:nvSpPr>
          <p:spPr bwMode="auto">
            <a:xfrm>
              <a:off x="3121" y="2976"/>
              <a:ext cx="823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100"/>
                <a:t>Combustibili solidi</a:t>
              </a:r>
              <a:endParaRPr lang="en-GB" sz="1100" b="1"/>
            </a:p>
            <a:p>
              <a:pPr algn="ctr" eaLnBrk="1" hangingPunct="1"/>
              <a:r>
                <a:rPr lang="en-GB" sz="1100" b="1"/>
                <a:t>-38.3 %</a:t>
              </a:r>
            </a:p>
          </p:txBody>
        </p:sp>
      </p:grpSp>
      <p:sp>
        <p:nvSpPr>
          <p:cNvPr id="13" name="Titolo 1"/>
          <p:cNvSpPr txBox="1">
            <a:spLocks/>
          </p:cNvSpPr>
          <p:nvPr/>
        </p:nvSpPr>
        <p:spPr>
          <a:xfrm>
            <a:off x="251520" y="188640"/>
            <a:ext cx="8514700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dirty="0" smtClean="0">
                <a:solidFill>
                  <a:srgbClr val="800000"/>
                </a:solidFill>
              </a:rPr>
              <a:t>La revisione del MIX ENERGETICO</a:t>
            </a:r>
            <a:endParaRPr lang="it-IT" sz="24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/>
          <p:cNvSpPr>
            <a:spLocks/>
          </p:cNvSpPr>
          <p:nvPr/>
        </p:nvSpPr>
        <p:spPr bwMode="auto">
          <a:xfrm>
            <a:off x="4726305" y="1771307"/>
            <a:ext cx="4293394" cy="4610021"/>
          </a:xfrm>
          <a:custGeom>
            <a:avLst/>
            <a:gdLst>
              <a:gd name="T0" fmla="*/ 0 w 3005"/>
              <a:gd name="T1" fmla="*/ 0 h 4761"/>
              <a:gd name="T2" fmla="*/ 3004 w 3005"/>
              <a:gd name="T3" fmla="*/ 0 h 4761"/>
              <a:gd name="T4" fmla="*/ 3004 w 3005"/>
              <a:gd name="T5" fmla="*/ 4760 h 4761"/>
              <a:gd name="T6" fmla="*/ 0 w 3005"/>
              <a:gd name="T7" fmla="*/ 4760 h 4761"/>
              <a:gd name="T8" fmla="*/ 0 w 3005"/>
              <a:gd name="T9" fmla="*/ 0 h 4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5" h="4761">
                <a:moveTo>
                  <a:pt x="0" y="0"/>
                </a:moveTo>
                <a:lnTo>
                  <a:pt x="3004" y="0"/>
                </a:lnTo>
                <a:lnTo>
                  <a:pt x="3004" y="4760"/>
                </a:lnTo>
                <a:lnTo>
                  <a:pt x="0" y="4760"/>
                </a:lnTo>
                <a:lnTo>
                  <a:pt x="0" y="0"/>
                </a:lnTo>
                <a:close/>
              </a:path>
            </a:pathLst>
          </a:custGeom>
          <a:solidFill>
            <a:srgbClr val="E6E6FA"/>
          </a:solidFill>
          <a:ln w="38100" cap="flat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75" name="Freeform 3"/>
          <p:cNvSpPr>
            <a:spLocks/>
          </p:cNvSpPr>
          <p:nvPr/>
        </p:nvSpPr>
        <p:spPr bwMode="auto">
          <a:xfrm>
            <a:off x="148590" y="763195"/>
            <a:ext cx="4276249" cy="2305765"/>
          </a:xfrm>
          <a:custGeom>
            <a:avLst/>
            <a:gdLst>
              <a:gd name="T0" fmla="*/ 0 w 2993"/>
              <a:gd name="T1" fmla="*/ 0 h 4761"/>
              <a:gd name="T2" fmla="*/ 2992 w 2993"/>
              <a:gd name="T3" fmla="*/ 0 h 4761"/>
              <a:gd name="T4" fmla="*/ 2992 w 2993"/>
              <a:gd name="T5" fmla="*/ 4760 h 4761"/>
              <a:gd name="T6" fmla="*/ 0 w 2993"/>
              <a:gd name="T7" fmla="*/ 4760 h 4761"/>
              <a:gd name="T8" fmla="*/ 0 w 2993"/>
              <a:gd name="T9" fmla="*/ 0 h 4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3" h="4761">
                <a:moveTo>
                  <a:pt x="0" y="0"/>
                </a:moveTo>
                <a:lnTo>
                  <a:pt x="2992" y="0"/>
                </a:lnTo>
                <a:lnTo>
                  <a:pt x="2992" y="4760"/>
                </a:lnTo>
                <a:lnTo>
                  <a:pt x="0" y="4760"/>
                </a:lnTo>
                <a:lnTo>
                  <a:pt x="0" y="0"/>
                </a:lnTo>
                <a:close/>
              </a:path>
            </a:pathLst>
          </a:custGeom>
          <a:solidFill>
            <a:srgbClr val="FFE1E1"/>
          </a:solidFill>
          <a:ln w="38100" cap="flat">
            <a:solidFill>
              <a:srgbClr val="FFFFFF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377190" y="1233458"/>
            <a:ext cx="1748790" cy="299793"/>
          </a:xfrm>
          <a:custGeom>
            <a:avLst/>
            <a:gdLst>
              <a:gd name="T0" fmla="*/ 0 w 1224"/>
              <a:gd name="T1" fmla="*/ 0 h 306"/>
              <a:gd name="T2" fmla="*/ 1223 w 1224"/>
              <a:gd name="T3" fmla="*/ 0 h 306"/>
              <a:gd name="T4" fmla="*/ 1223 w 1224"/>
              <a:gd name="T5" fmla="*/ 305 h 306"/>
              <a:gd name="T6" fmla="*/ 0 w 1224"/>
              <a:gd name="T7" fmla="*/ 305 h 306"/>
              <a:gd name="T8" fmla="*/ 0 w 1224"/>
              <a:gd name="T9" fmla="*/ 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4" h="306">
                <a:moveTo>
                  <a:pt x="0" y="0"/>
                </a:moveTo>
                <a:lnTo>
                  <a:pt x="1223" y="0"/>
                </a:lnTo>
                <a:lnTo>
                  <a:pt x="1223" y="305"/>
                </a:lnTo>
                <a:lnTo>
                  <a:pt x="0" y="305"/>
                </a:lnTo>
                <a:lnTo>
                  <a:pt x="0" y="0"/>
                </a:lnTo>
                <a:close/>
              </a:path>
            </a:pathLst>
          </a:custGeom>
          <a:solidFill>
            <a:srgbClr val="D2B48C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91490" y="1303998"/>
            <a:ext cx="171450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Energia fossile</a:t>
            </a:r>
          </a:p>
        </p:txBody>
      </p:sp>
      <p:sp>
        <p:nvSpPr>
          <p:cNvPr id="3078" name="Freeform 6"/>
          <p:cNvSpPr>
            <a:spLocks/>
          </p:cNvSpPr>
          <p:nvPr/>
        </p:nvSpPr>
        <p:spPr bwMode="auto">
          <a:xfrm rot="4528801">
            <a:off x="2455838" y="837552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D2B48C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868930" y="990489"/>
            <a:ext cx="109728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Carbone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868930" y="1303998"/>
            <a:ext cx="1508760" cy="22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Gas naturale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834640" y="1609669"/>
            <a:ext cx="1051560" cy="22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Petrolio</a:t>
            </a:r>
          </a:p>
        </p:txBody>
      </p:sp>
      <p:sp>
        <p:nvSpPr>
          <p:cNvPr id="3082" name="Freeform 10"/>
          <p:cNvSpPr>
            <a:spLocks/>
          </p:cNvSpPr>
          <p:nvPr/>
        </p:nvSpPr>
        <p:spPr bwMode="auto">
          <a:xfrm rot="5400000">
            <a:off x="2484413" y="1064845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D2B48C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 rot="6730800">
            <a:off x="2404403" y="1299977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D2B48C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84" name="Freeform 12"/>
          <p:cNvSpPr>
            <a:spLocks/>
          </p:cNvSpPr>
          <p:nvPr/>
        </p:nvSpPr>
        <p:spPr bwMode="auto">
          <a:xfrm>
            <a:off x="4897755" y="1977051"/>
            <a:ext cx="1898809" cy="334083"/>
          </a:xfrm>
          <a:custGeom>
            <a:avLst/>
            <a:gdLst>
              <a:gd name="T0" fmla="*/ 0 w 1329"/>
              <a:gd name="T1" fmla="*/ 0 h 341"/>
              <a:gd name="T2" fmla="*/ 1328 w 1329"/>
              <a:gd name="T3" fmla="*/ 0 h 341"/>
              <a:gd name="T4" fmla="*/ 1328 w 1329"/>
              <a:gd name="T5" fmla="*/ 340 h 341"/>
              <a:gd name="T6" fmla="*/ 0 w 1329"/>
              <a:gd name="T7" fmla="*/ 340 h 341"/>
              <a:gd name="T8" fmla="*/ 0 w 1329"/>
              <a:gd name="T9" fmla="*/ 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9" h="341">
                <a:moveTo>
                  <a:pt x="0" y="0"/>
                </a:moveTo>
                <a:lnTo>
                  <a:pt x="1328" y="0"/>
                </a:lnTo>
                <a:lnTo>
                  <a:pt x="1328" y="340"/>
                </a:lnTo>
                <a:lnTo>
                  <a:pt x="0" y="34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292090" y="2008402"/>
            <a:ext cx="166878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Energia solare</a:t>
            </a:r>
          </a:p>
        </p:txBody>
      </p:sp>
      <p:sp>
        <p:nvSpPr>
          <p:cNvPr id="3086" name="Freeform 14"/>
          <p:cNvSpPr>
            <a:spLocks/>
          </p:cNvSpPr>
          <p:nvPr/>
        </p:nvSpPr>
        <p:spPr bwMode="auto">
          <a:xfrm rot="5161800">
            <a:off x="7227863" y="1675197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FFFF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7635240" y="1718407"/>
            <a:ext cx="157734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Impianti termici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600950" y="2102455"/>
            <a:ext cx="160020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Impianti fotovoltaici</a:t>
            </a:r>
          </a:p>
        </p:txBody>
      </p:sp>
      <p:sp>
        <p:nvSpPr>
          <p:cNvPr id="3089" name="Freeform 17"/>
          <p:cNvSpPr>
            <a:spLocks/>
          </p:cNvSpPr>
          <p:nvPr/>
        </p:nvSpPr>
        <p:spPr bwMode="auto">
          <a:xfrm rot="6569399">
            <a:off x="7187858" y="1957355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FFFF0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90" name="Freeform 18"/>
          <p:cNvSpPr>
            <a:spLocks/>
          </p:cNvSpPr>
          <p:nvPr/>
        </p:nvSpPr>
        <p:spPr bwMode="auto">
          <a:xfrm>
            <a:off x="4909185" y="2972441"/>
            <a:ext cx="2003108" cy="356616"/>
          </a:xfrm>
          <a:custGeom>
            <a:avLst/>
            <a:gdLst>
              <a:gd name="T0" fmla="*/ 0 w 1402"/>
              <a:gd name="T1" fmla="*/ 0 h 364"/>
              <a:gd name="T2" fmla="*/ 1401 w 1402"/>
              <a:gd name="T3" fmla="*/ 0 h 364"/>
              <a:gd name="T4" fmla="*/ 1401 w 1402"/>
              <a:gd name="T5" fmla="*/ 363 h 364"/>
              <a:gd name="T6" fmla="*/ 0 w 1402"/>
              <a:gd name="T7" fmla="*/ 363 h 364"/>
              <a:gd name="T8" fmla="*/ 0 w 1402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2" h="364">
                <a:moveTo>
                  <a:pt x="0" y="0"/>
                </a:moveTo>
                <a:lnTo>
                  <a:pt x="1401" y="0"/>
                </a:lnTo>
                <a:lnTo>
                  <a:pt x="1401" y="363"/>
                </a:lnTo>
                <a:lnTo>
                  <a:pt x="0" y="363"/>
                </a:lnTo>
                <a:lnTo>
                  <a:pt x="0" y="0"/>
                </a:lnTo>
                <a:close/>
              </a:path>
            </a:pathLst>
          </a:custGeom>
          <a:solidFill>
            <a:srgbClr val="B9CBDD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5076056" y="2979762"/>
            <a:ext cx="1623060" cy="37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 dirty="0">
                <a:solidFill>
                  <a:srgbClr val="000000"/>
                </a:solidFill>
                <a:latin typeface="Comic Sans MS - 18" charset="0"/>
              </a:rPr>
              <a:t>Energia </a:t>
            </a:r>
            <a:r>
              <a:rPr lang="it-IT" sz="1000" dirty="0" smtClean="0">
                <a:solidFill>
                  <a:srgbClr val="000000"/>
                </a:solidFill>
                <a:latin typeface="Comic Sans MS - 18" charset="0"/>
              </a:rPr>
              <a:t>eolica</a:t>
            </a:r>
          </a:p>
          <a:p>
            <a:r>
              <a:rPr lang="it-IT" sz="1000" dirty="0" smtClean="0">
                <a:solidFill>
                  <a:srgbClr val="000000"/>
                </a:solidFill>
                <a:latin typeface="Comic Sans MS - 18" charset="0"/>
              </a:rPr>
              <a:t> On </a:t>
            </a:r>
            <a:r>
              <a:rPr lang="it-IT" sz="1000" dirty="0" err="1" smtClean="0">
                <a:solidFill>
                  <a:srgbClr val="000000"/>
                </a:solidFill>
                <a:latin typeface="Comic Sans MS - 18" charset="0"/>
              </a:rPr>
              <a:t>shore</a:t>
            </a:r>
            <a:r>
              <a:rPr lang="it-IT" sz="1000" dirty="0" smtClean="0">
                <a:solidFill>
                  <a:srgbClr val="000000"/>
                </a:solidFill>
                <a:latin typeface="Comic Sans MS - 18" charset="0"/>
              </a:rPr>
              <a:t>/Off </a:t>
            </a:r>
            <a:r>
              <a:rPr lang="it-IT" sz="1000" dirty="0" err="1" smtClean="0">
                <a:solidFill>
                  <a:srgbClr val="000000"/>
                </a:solidFill>
                <a:latin typeface="Comic Sans MS - 18" charset="0"/>
              </a:rPr>
              <a:t>shore</a:t>
            </a:r>
            <a:endParaRPr lang="it-IT" sz="1000" dirty="0">
              <a:solidFill>
                <a:srgbClr val="000000"/>
              </a:solidFill>
              <a:latin typeface="Comic Sans MS - 18" charset="0"/>
            </a:endParaRPr>
          </a:p>
        </p:txBody>
      </p:sp>
      <p:sp>
        <p:nvSpPr>
          <p:cNvPr id="3092" name="Freeform 20"/>
          <p:cNvSpPr>
            <a:spLocks/>
          </p:cNvSpPr>
          <p:nvPr/>
        </p:nvSpPr>
        <p:spPr bwMode="auto">
          <a:xfrm rot="5400000">
            <a:off x="7342163" y="2733289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B9CBDD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7703820" y="2988117"/>
            <a:ext cx="139446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 dirty="0">
                <a:solidFill>
                  <a:srgbClr val="000000"/>
                </a:solidFill>
                <a:latin typeface="Comic Sans MS - 18" charset="0"/>
              </a:rPr>
              <a:t>Pale eoliche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7635240" y="3215410"/>
            <a:ext cx="150876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 dirty="0">
                <a:solidFill>
                  <a:srgbClr val="000000"/>
                </a:solidFill>
                <a:latin typeface="Comic Sans MS - 18" charset="0"/>
              </a:rPr>
              <a:t>Mulini a vento</a:t>
            </a:r>
          </a:p>
        </p:txBody>
      </p:sp>
      <p:sp>
        <p:nvSpPr>
          <p:cNvPr id="3095" name="Freeform 23"/>
          <p:cNvSpPr>
            <a:spLocks/>
          </p:cNvSpPr>
          <p:nvPr/>
        </p:nvSpPr>
        <p:spPr bwMode="auto">
          <a:xfrm rot="6744600">
            <a:off x="7290728" y="2944907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B9CBDD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96" name="Freeform 24"/>
          <p:cNvSpPr>
            <a:spLocks/>
          </p:cNvSpPr>
          <p:nvPr/>
        </p:nvSpPr>
        <p:spPr bwMode="auto">
          <a:xfrm>
            <a:off x="4874895" y="3818915"/>
            <a:ext cx="1958817" cy="347799"/>
          </a:xfrm>
          <a:custGeom>
            <a:avLst/>
            <a:gdLst>
              <a:gd name="T0" fmla="*/ 0 w 1371"/>
              <a:gd name="T1" fmla="*/ 0 h 355"/>
              <a:gd name="T2" fmla="*/ 1370 w 1371"/>
              <a:gd name="T3" fmla="*/ 0 h 355"/>
              <a:gd name="T4" fmla="*/ 1370 w 1371"/>
              <a:gd name="T5" fmla="*/ 354 h 355"/>
              <a:gd name="T6" fmla="*/ 0 w 1371"/>
              <a:gd name="T7" fmla="*/ 354 h 355"/>
              <a:gd name="T8" fmla="*/ 0 w 1371"/>
              <a:gd name="T9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1" h="355">
                <a:moveTo>
                  <a:pt x="0" y="0"/>
                </a:moveTo>
                <a:lnTo>
                  <a:pt x="1370" y="0"/>
                </a:lnTo>
                <a:lnTo>
                  <a:pt x="1370" y="354"/>
                </a:lnTo>
                <a:lnTo>
                  <a:pt x="0" y="354"/>
                </a:lnTo>
                <a:lnTo>
                  <a:pt x="0" y="0"/>
                </a:lnTo>
                <a:close/>
              </a:path>
            </a:pathLst>
          </a:custGeom>
          <a:solidFill>
            <a:srgbClr val="7B7BC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5269230" y="3873779"/>
            <a:ext cx="1623060" cy="22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Energia idrica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7658100" y="3787564"/>
            <a:ext cx="155448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Impianti idroelettrici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7646670" y="4210800"/>
            <a:ext cx="1165860" cy="37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Mulini sui</a:t>
            </a:r>
          </a:p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fiumi</a:t>
            </a:r>
          </a:p>
        </p:txBody>
      </p:sp>
      <p:sp>
        <p:nvSpPr>
          <p:cNvPr id="3100" name="Freeform 28"/>
          <p:cNvSpPr>
            <a:spLocks/>
          </p:cNvSpPr>
          <p:nvPr/>
        </p:nvSpPr>
        <p:spPr bwMode="auto">
          <a:xfrm rot="5400000">
            <a:off x="7267868" y="3642464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7B7BC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01" name="Freeform 29"/>
          <p:cNvSpPr>
            <a:spLocks/>
          </p:cNvSpPr>
          <p:nvPr/>
        </p:nvSpPr>
        <p:spPr bwMode="auto">
          <a:xfrm rot="6730800">
            <a:off x="7187858" y="3877595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7B7BC0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02" name="Freeform 30"/>
          <p:cNvSpPr>
            <a:spLocks/>
          </p:cNvSpPr>
          <p:nvPr/>
        </p:nvSpPr>
        <p:spPr bwMode="auto">
          <a:xfrm>
            <a:off x="4874895" y="4618361"/>
            <a:ext cx="2003108" cy="356616"/>
          </a:xfrm>
          <a:custGeom>
            <a:avLst/>
            <a:gdLst>
              <a:gd name="T0" fmla="*/ 0 w 1402"/>
              <a:gd name="T1" fmla="*/ 0 h 364"/>
              <a:gd name="T2" fmla="*/ 1401 w 1402"/>
              <a:gd name="T3" fmla="*/ 0 h 364"/>
              <a:gd name="T4" fmla="*/ 1401 w 1402"/>
              <a:gd name="T5" fmla="*/ 363 h 364"/>
              <a:gd name="T6" fmla="*/ 0 w 1402"/>
              <a:gd name="T7" fmla="*/ 363 h 364"/>
              <a:gd name="T8" fmla="*/ 0 w 1402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2" h="364">
                <a:moveTo>
                  <a:pt x="0" y="0"/>
                </a:moveTo>
                <a:lnTo>
                  <a:pt x="1401" y="0"/>
                </a:lnTo>
                <a:lnTo>
                  <a:pt x="1401" y="363"/>
                </a:lnTo>
                <a:lnTo>
                  <a:pt x="0" y="363"/>
                </a:lnTo>
                <a:lnTo>
                  <a:pt x="0" y="0"/>
                </a:lnTo>
                <a:close/>
              </a:path>
            </a:pathLst>
          </a:custGeom>
          <a:solidFill>
            <a:srgbClr val="98FB98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4869180" y="4688901"/>
            <a:ext cx="224028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 dirty="0">
                <a:solidFill>
                  <a:srgbClr val="000000"/>
                </a:solidFill>
                <a:latin typeface="Comic Sans MS - 18" charset="0"/>
              </a:rPr>
              <a:t>Energia da </a:t>
            </a:r>
            <a:r>
              <a:rPr lang="it-IT" sz="1000" dirty="0" smtClean="0">
                <a:solidFill>
                  <a:srgbClr val="000000"/>
                </a:solidFill>
                <a:latin typeface="Comic Sans MS - 18" charset="0"/>
              </a:rPr>
              <a:t>biomasse e rifiuti</a:t>
            </a:r>
            <a:endParaRPr lang="it-IT" sz="1000" dirty="0">
              <a:solidFill>
                <a:srgbClr val="000000"/>
              </a:solidFill>
              <a:latin typeface="Comic Sans MS - 18" charset="0"/>
            </a:endParaRPr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7600950" y="4704576"/>
            <a:ext cx="91440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Biogas</a:t>
            </a:r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7566660" y="5010247"/>
            <a:ext cx="1577340" cy="22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Biocarburanti</a:t>
            </a:r>
          </a:p>
        </p:txBody>
      </p:sp>
      <p:sp>
        <p:nvSpPr>
          <p:cNvPr id="3106" name="Freeform 34"/>
          <p:cNvSpPr>
            <a:spLocks/>
          </p:cNvSpPr>
          <p:nvPr/>
        </p:nvSpPr>
        <p:spPr bwMode="auto">
          <a:xfrm rot="5400000">
            <a:off x="7210718" y="4465424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98FB98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07" name="Freeform 35"/>
          <p:cNvSpPr>
            <a:spLocks/>
          </p:cNvSpPr>
          <p:nvPr/>
        </p:nvSpPr>
        <p:spPr bwMode="auto">
          <a:xfrm rot="6730800">
            <a:off x="7187858" y="4731906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98FB98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08" name="Freeform 36"/>
          <p:cNvSpPr>
            <a:spLocks/>
          </p:cNvSpPr>
          <p:nvPr/>
        </p:nvSpPr>
        <p:spPr bwMode="auto">
          <a:xfrm>
            <a:off x="4852035" y="5519698"/>
            <a:ext cx="1873092" cy="328205"/>
          </a:xfrm>
          <a:custGeom>
            <a:avLst/>
            <a:gdLst>
              <a:gd name="T0" fmla="*/ 0 w 1311"/>
              <a:gd name="T1" fmla="*/ 0 h 335"/>
              <a:gd name="T2" fmla="*/ 1310 w 1311"/>
              <a:gd name="T3" fmla="*/ 0 h 335"/>
              <a:gd name="T4" fmla="*/ 1310 w 1311"/>
              <a:gd name="T5" fmla="*/ 334 h 335"/>
              <a:gd name="T6" fmla="*/ 0 w 1311"/>
              <a:gd name="T7" fmla="*/ 334 h 335"/>
              <a:gd name="T8" fmla="*/ 0 w 1311"/>
              <a:gd name="T9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1" h="335">
                <a:moveTo>
                  <a:pt x="0" y="0"/>
                </a:moveTo>
                <a:lnTo>
                  <a:pt x="1310" y="0"/>
                </a:lnTo>
                <a:lnTo>
                  <a:pt x="1310" y="334"/>
                </a:lnTo>
                <a:lnTo>
                  <a:pt x="0" y="334"/>
                </a:lnTo>
                <a:lnTo>
                  <a:pt x="0" y="0"/>
                </a:lnTo>
                <a:close/>
              </a:path>
            </a:pathLst>
          </a:custGeom>
          <a:solidFill>
            <a:srgbClr val="FF2828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4812030" y="5582400"/>
            <a:ext cx="214884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Energia geotermica</a:t>
            </a: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7475220" y="5511861"/>
            <a:ext cx="1691640" cy="22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Riscaldamento</a:t>
            </a:r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7555230" y="5817531"/>
            <a:ext cx="1303020" cy="22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Elettricità</a:t>
            </a:r>
          </a:p>
        </p:txBody>
      </p:sp>
      <p:sp>
        <p:nvSpPr>
          <p:cNvPr id="3112" name="Freeform 40"/>
          <p:cNvSpPr>
            <a:spLocks/>
          </p:cNvSpPr>
          <p:nvPr/>
        </p:nvSpPr>
        <p:spPr bwMode="auto">
          <a:xfrm rot="5400000">
            <a:off x="7096418" y="5272708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FF2828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13" name="Freeform 41"/>
          <p:cNvSpPr>
            <a:spLocks/>
          </p:cNvSpPr>
          <p:nvPr/>
        </p:nvSpPr>
        <p:spPr bwMode="auto">
          <a:xfrm rot="6580200">
            <a:off x="7084988" y="5492164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FF2828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14" name="Freeform 42"/>
          <p:cNvSpPr>
            <a:spLocks/>
          </p:cNvSpPr>
          <p:nvPr/>
        </p:nvSpPr>
        <p:spPr bwMode="auto">
          <a:xfrm>
            <a:off x="411480" y="2173984"/>
            <a:ext cx="1748790" cy="299793"/>
          </a:xfrm>
          <a:custGeom>
            <a:avLst/>
            <a:gdLst>
              <a:gd name="T0" fmla="*/ 0 w 1224"/>
              <a:gd name="T1" fmla="*/ 0 h 306"/>
              <a:gd name="T2" fmla="*/ 1223 w 1224"/>
              <a:gd name="T3" fmla="*/ 0 h 306"/>
              <a:gd name="T4" fmla="*/ 1223 w 1224"/>
              <a:gd name="T5" fmla="*/ 305 h 306"/>
              <a:gd name="T6" fmla="*/ 0 w 1224"/>
              <a:gd name="T7" fmla="*/ 305 h 306"/>
              <a:gd name="T8" fmla="*/ 0 w 1224"/>
              <a:gd name="T9" fmla="*/ 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4" h="306">
                <a:moveTo>
                  <a:pt x="0" y="0"/>
                </a:moveTo>
                <a:lnTo>
                  <a:pt x="1223" y="0"/>
                </a:lnTo>
                <a:lnTo>
                  <a:pt x="1223" y="305"/>
                </a:lnTo>
                <a:lnTo>
                  <a:pt x="0" y="305"/>
                </a:lnTo>
                <a:lnTo>
                  <a:pt x="0" y="0"/>
                </a:lnTo>
                <a:close/>
              </a:path>
            </a:pathLst>
          </a:custGeom>
          <a:solidFill>
            <a:srgbClr val="FFAD5B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445770" y="2221010"/>
            <a:ext cx="1897380" cy="22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Energia nucleare</a:t>
            </a:r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2891790" y="2126958"/>
            <a:ext cx="1234440" cy="37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Scissione </a:t>
            </a:r>
          </a:p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nucleare</a:t>
            </a:r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2868930" y="2550194"/>
            <a:ext cx="1028700" cy="22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sz="1000">
                <a:solidFill>
                  <a:srgbClr val="000000"/>
                </a:solidFill>
                <a:latin typeface="Comic Sans MS - 18" charset="0"/>
              </a:rPr>
              <a:t>Fusione</a:t>
            </a:r>
          </a:p>
        </p:txBody>
      </p:sp>
      <p:sp>
        <p:nvSpPr>
          <p:cNvPr id="3118" name="Freeform 46"/>
          <p:cNvSpPr>
            <a:spLocks/>
          </p:cNvSpPr>
          <p:nvPr/>
        </p:nvSpPr>
        <p:spPr bwMode="auto">
          <a:xfrm rot="5400000">
            <a:off x="2518703" y="1942669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FFAD5B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19" name="Freeform 47"/>
          <p:cNvSpPr>
            <a:spLocks/>
          </p:cNvSpPr>
          <p:nvPr/>
        </p:nvSpPr>
        <p:spPr bwMode="auto">
          <a:xfrm rot="6762599">
            <a:off x="2484413" y="2162125"/>
            <a:ext cx="133241" cy="695802"/>
          </a:xfrm>
          <a:custGeom>
            <a:avLst/>
            <a:gdLst>
              <a:gd name="T0" fmla="*/ 135 w 136"/>
              <a:gd name="T1" fmla="*/ 202 h 487"/>
              <a:gd name="T2" fmla="*/ 101 w 136"/>
              <a:gd name="T3" fmla="*/ 202 h 487"/>
              <a:gd name="T4" fmla="*/ 101 w 136"/>
              <a:gd name="T5" fmla="*/ 486 h 487"/>
              <a:gd name="T6" fmla="*/ 34 w 136"/>
              <a:gd name="T7" fmla="*/ 486 h 487"/>
              <a:gd name="T8" fmla="*/ 34 w 136"/>
              <a:gd name="T9" fmla="*/ 202 h 487"/>
              <a:gd name="T10" fmla="*/ 0 w 136"/>
              <a:gd name="T11" fmla="*/ 202 h 487"/>
              <a:gd name="T12" fmla="*/ 68 w 136"/>
              <a:gd name="T13" fmla="*/ 0 h 487"/>
              <a:gd name="T14" fmla="*/ 135 w 136"/>
              <a:gd name="T15" fmla="*/ 20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487">
                <a:moveTo>
                  <a:pt x="135" y="202"/>
                </a:moveTo>
                <a:lnTo>
                  <a:pt x="101" y="202"/>
                </a:lnTo>
                <a:lnTo>
                  <a:pt x="101" y="486"/>
                </a:lnTo>
                <a:lnTo>
                  <a:pt x="34" y="486"/>
                </a:lnTo>
                <a:lnTo>
                  <a:pt x="34" y="202"/>
                </a:lnTo>
                <a:lnTo>
                  <a:pt x="0" y="202"/>
                </a:lnTo>
                <a:lnTo>
                  <a:pt x="68" y="0"/>
                </a:lnTo>
                <a:lnTo>
                  <a:pt x="135" y="202"/>
                </a:lnTo>
                <a:close/>
              </a:path>
            </a:pathLst>
          </a:custGeom>
          <a:solidFill>
            <a:srgbClr val="FFAD5B"/>
          </a:solidFill>
          <a:ln w="1270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781" tIns="34391" rIns="68781" bIns="34391" anchor="ctr"/>
          <a:lstStyle/>
          <a:p>
            <a:endParaRPr lang="it-IT"/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auto">
          <a:xfrm>
            <a:off x="6084168" y="1340768"/>
            <a:ext cx="2263140" cy="34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b="1" i="1" dirty="0">
                <a:solidFill>
                  <a:srgbClr val="000000"/>
                </a:solidFill>
                <a:latin typeface="Comic Sans MS - 22" charset="0"/>
              </a:rPr>
              <a:t>Fonti rinnovabili</a:t>
            </a:r>
          </a:p>
        </p:txBody>
      </p: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128032" y="418251"/>
            <a:ext cx="3291840" cy="34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781" tIns="34391" rIns="68781" bIns="34391">
            <a:spAutoFit/>
          </a:bodyPr>
          <a:lstStyle/>
          <a:p>
            <a:r>
              <a:rPr lang="it-IT" b="1" i="1" dirty="0">
                <a:solidFill>
                  <a:srgbClr val="000000"/>
                </a:solidFill>
                <a:latin typeface="Comic Sans MS - 24" charset="0"/>
              </a:rPr>
              <a:t>Fonti fossili e nucleare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9512" y="3068960"/>
            <a:ext cx="44644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Importanti problemi sorgono da:</a:t>
            </a:r>
          </a:p>
          <a:p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a</a:t>
            </a:r>
            <a:r>
              <a:rPr lang="it-IT" sz="2000" dirty="0" smtClean="0"/>
              <a:t>nalisi dell’</a:t>
            </a:r>
            <a:r>
              <a:rPr lang="it-IT" sz="2000" b="1" u="sng" dirty="0" smtClean="0"/>
              <a:t>impatto energetico-ambientale dell’intera filiera </a:t>
            </a:r>
            <a:r>
              <a:rPr lang="it-IT" sz="2000" dirty="0" smtClean="0"/>
              <a:t>della tecnologia di riferimento e non della sola “applicazione finale” (</a:t>
            </a:r>
            <a:r>
              <a:rPr lang="it-IT" sz="1400" dirty="0" smtClean="0"/>
              <a:t>es. il pannello fotovoltaico</a:t>
            </a:r>
            <a:r>
              <a:rPr lang="it-IT" sz="2000" dirty="0" smtClean="0"/>
              <a:t>);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Problemi di gestione del Sistema Energetico complessivo a fronte della </a:t>
            </a:r>
            <a:r>
              <a:rPr lang="it-IT" sz="2000" b="1" u="sng" dirty="0" smtClean="0"/>
              <a:t>non programmabilità </a:t>
            </a:r>
            <a:r>
              <a:rPr lang="it-IT" sz="2000" dirty="0" smtClean="0"/>
              <a:t>delle fonti di produzione d’energia.</a:t>
            </a:r>
          </a:p>
          <a:p>
            <a:endParaRPr lang="it-IT" dirty="0"/>
          </a:p>
        </p:txBody>
      </p:sp>
      <p:sp>
        <p:nvSpPr>
          <p:cNvPr id="52" name="Titolo 1"/>
          <p:cNvSpPr txBox="1">
            <a:spLocks/>
          </p:cNvSpPr>
          <p:nvPr/>
        </p:nvSpPr>
        <p:spPr>
          <a:xfrm>
            <a:off x="395536" y="-27384"/>
            <a:ext cx="8514700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dirty="0" smtClean="0">
                <a:solidFill>
                  <a:srgbClr val="800000"/>
                </a:solidFill>
              </a:rPr>
              <a:t>La produzione di energia per Fonti</a:t>
            </a:r>
            <a:endParaRPr lang="it-IT" sz="24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29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4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1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58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75657" y="-819471"/>
            <a:ext cx="6048672" cy="83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21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488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5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46300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1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46300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4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Renewable Energy Sources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Renewable Energy Sources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Radiant solar energy</a:t>
            </a:r>
          </a:p>
          <a:p>
            <a:pPr lvl="3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Solar heating (passive and active), solar power plants, photovoltaic cells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Biomass energy</a:t>
            </a:r>
          </a:p>
          <a:p>
            <a:pPr lvl="3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Direct: combustion of biomass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Indirect: chemical conversion to biofuel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Wind energy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Hydro energy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Geothermal energy</a:t>
            </a:r>
          </a:p>
          <a:p>
            <a:pPr lvl="3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Power plants, direct use, heat pumps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Ocean energy</a:t>
            </a:r>
          </a:p>
          <a:p>
            <a:pPr lvl="3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Tidal; salinity-driven</a:t>
            </a:r>
          </a:p>
        </p:txBody>
      </p:sp>
    </p:spTree>
    <p:extLst>
      <p:ext uri="{BB962C8B-B14F-4D97-AF65-F5344CB8AC3E}">
        <p14:creationId xmlns:p14="http://schemas.microsoft.com/office/powerpoint/2010/main" val="334068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PASSIVE SOLAR HEATING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38200" y="1981200"/>
            <a:ext cx="77724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u="sng">
                <a:latin typeface="Times New Roman" charset="0"/>
                <a:cs typeface="Times New Roman" charset="0"/>
              </a:rPr>
              <a:t>	</a:t>
            </a:r>
            <a:r>
              <a:rPr lang="en-US" sz="2000" b="1" i="1" u="sng">
                <a:latin typeface="Times New Roman" charset="0"/>
                <a:cs typeface="Times New Roman" charset="0"/>
              </a:rPr>
              <a:t>Passive solar heating</a:t>
            </a:r>
            <a:r>
              <a:rPr lang="en-US" sz="2000">
                <a:latin typeface="Times New Roman" charset="0"/>
                <a:cs typeface="Times New Roman" charset="0"/>
              </a:rPr>
              <a:t> – captures sunlight directly with a structure and converts it to low-temperature heat for space heating.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 </a:t>
            </a:r>
          </a:p>
          <a:p>
            <a:pPr>
              <a:spcBef>
                <a:spcPct val="50000"/>
              </a:spcBef>
            </a:pPr>
            <a:r>
              <a:rPr lang="en-US" sz="2000" b="1" i="1" u="sng">
                <a:latin typeface="Times New Roman" charset="0"/>
                <a:cs typeface="Times New Roman" charset="0"/>
              </a:rPr>
              <a:t>Advantages</a:t>
            </a:r>
            <a:r>
              <a:rPr lang="en-US" sz="2000" b="1" i="1">
                <a:latin typeface="Times New Roman" charset="0"/>
                <a:cs typeface="Times New Roman" charset="0"/>
              </a:rPr>
              <a:t>				</a:t>
            </a:r>
            <a:r>
              <a:rPr lang="en-US" sz="2000" b="1" i="1" u="sng">
                <a:latin typeface="Times New Roman" charset="0"/>
                <a:cs typeface="Times New Roman" charset="0"/>
              </a:rPr>
              <a:t>Disadvantages</a:t>
            </a:r>
            <a:endParaRPr lang="en-US" sz="200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1.  save money				1.  expensive for initial costs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2.  create 2-5 more jobs/unit of electricity	2.  aesthetically not pleasing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3.  eliminate/reduce fossil fuels		3.  latitude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4.  less pollution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5.  less environmental damage</a:t>
            </a:r>
          </a:p>
          <a:p>
            <a:pPr>
              <a:spcBef>
                <a:spcPct val="50000"/>
              </a:spcBef>
            </a:pPr>
            <a:endParaRPr lang="en-US" sz="2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53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SOLAR HEATING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8382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u="sng">
                <a:latin typeface="Times New Roman" charset="0"/>
                <a:cs typeface="Times New Roman" charset="0"/>
              </a:rPr>
              <a:t>     Active solar heating</a:t>
            </a:r>
            <a:r>
              <a:rPr lang="en-US" sz="2000">
                <a:latin typeface="Times New Roman" charset="0"/>
                <a:cs typeface="Times New Roman" charset="0"/>
              </a:rPr>
              <a:t> – specially designed collectors absorb solar energy and fan/pump distributes energy to parts of a building to meet space/water heating needs.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  </a:t>
            </a:r>
          </a:p>
          <a:p>
            <a:pPr>
              <a:spcBef>
                <a:spcPct val="50000"/>
              </a:spcBef>
            </a:pPr>
            <a:r>
              <a:rPr lang="en-US" sz="2000" b="1" i="1" u="sng">
                <a:latin typeface="Times New Roman" charset="0"/>
                <a:cs typeface="Times New Roman" charset="0"/>
              </a:rPr>
              <a:t>Advantages</a:t>
            </a:r>
            <a:r>
              <a:rPr lang="en-US" sz="2000" b="1" i="1">
                <a:latin typeface="Times New Roman" charset="0"/>
                <a:cs typeface="Times New Roman" charset="0"/>
              </a:rPr>
              <a:t>				</a:t>
            </a:r>
            <a:r>
              <a:rPr lang="en-US" sz="2000" b="1" i="1" u="sng">
                <a:latin typeface="Times New Roman" charset="0"/>
                <a:cs typeface="Times New Roman" charset="0"/>
              </a:rPr>
              <a:t>Disadvantages</a:t>
            </a:r>
            <a:endParaRPr lang="en-US" sz="200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1.  save money				1.  expensive for initial costs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2.  create 2-5 more jobs/unit of electricity	2.  aesthetically not pleasing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3.  eliminate/reduce fossil fuels		3.  latitude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4.  less pollution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5.  less environmental damage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Times New Roman" charset="0"/>
                <a:cs typeface="Times New Roman" charset="0"/>
              </a:rPr>
              <a:t> </a:t>
            </a:r>
          </a:p>
          <a:p>
            <a:pPr>
              <a:spcBef>
                <a:spcPct val="50000"/>
              </a:spcBef>
            </a:pPr>
            <a:endParaRPr lang="en-US" sz="16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29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8309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22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04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89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2697"/>
            <a:ext cx="8229600" cy="5947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SOLAR HYDROGEN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828529"/>
            <a:ext cx="89154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    </a:t>
            </a:r>
            <a:r>
              <a:rPr lang="en-US" sz="1400" b="1" i="1" u="sng" dirty="0">
                <a:latin typeface="Times New Roman" charset="0"/>
                <a:cs typeface="Times New Roman" charset="0"/>
              </a:rPr>
              <a:t>Solar-Hydrogen – </a:t>
            </a:r>
            <a:r>
              <a:rPr lang="en-US" sz="1400" dirty="0">
                <a:latin typeface="Times New Roman" charset="0"/>
                <a:cs typeface="Times New Roman" charset="0"/>
              </a:rPr>
              <a:t>Water can be split into gaseous hydrogen and oxygen.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Times New Roman" charset="0"/>
                <a:cs typeface="Times New Roman" charset="0"/>
              </a:rPr>
              <a:t>It is in its infancy.  So far… we can create fuel cells where hydrogen and oxygen combine to produce an electrical current, but it is difficult to store enough hydrogen gas in a fuel tank for very long.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1400" dirty="0">
                <a:latin typeface="Times New Roman" charset="0"/>
                <a:cs typeface="Times New Roman" charset="0"/>
              </a:rPr>
              <a:t>Politics and economics are </a:t>
            </a:r>
            <a:r>
              <a:rPr lang="ja-JP" altLang="en-US" sz="1400" dirty="0">
                <a:latin typeface="Times New Roman" charset="0"/>
                <a:cs typeface="Times New Roman" charset="0"/>
              </a:rPr>
              <a:t>“</a:t>
            </a:r>
            <a:r>
              <a:rPr lang="en-US" sz="1400" dirty="0">
                <a:latin typeface="Times New Roman" charset="0"/>
                <a:cs typeface="Times New Roman" charset="0"/>
              </a:rPr>
              <a:t>holding up</a:t>
            </a:r>
            <a:r>
              <a:rPr lang="ja-JP" altLang="en-US" sz="1400" dirty="0">
                <a:latin typeface="Times New Roman" charset="0"/>
                <a:cs typeface="Times New Roman" charset="0"/>
              </a:rPr>
              <a:t>”</a:t>
            </a:r>
            <a:r>
              <a:rPr lang="en-US" sz="1400" dirty="0">
                <a:latin typeface="Times New Roman" charset="0"/>
                <a:cs typeface="Times New Roman" charset="0"/>
              </a:rPr>
              <a:t> this technology.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1400" dirty="0">
                <a:latin typeface="Times New Roman" charset="0"/>
                <a:cs typeface="Times New Roman" charset="0"/>
              </a:rPr>
              <a:t>R&amp;D from government needed.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1400" dirty="0">
                <a:latin typeface="Times New Roman" charset="0"/>
                <a:cs typeface="Times New Roman" charset="0"/>
              </a:rPr>
              <a:t>must convince energy companies and investors to $ into this type of power and phase out fossil fuels.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1400" dirty="0">
                <a:latin typeface="Times New Roman" charset="0"/>
                <a:cs typeface="Times New Roman" charset="0"/>
              </a:rPr>
              <a:t>must convince public to change over</a:t>
            </a:r>
            <a:r>
              <a:rPr lang="en-US" sz="1400" dirty="0" smtClean="0">
                <a:latin typeface="Times New Roman" charset="0"/>
                <a:cs typeface="Times New Roman" charset="0"/>
              </a:rPr>
              <a:t>.                       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1400" dirty="0" smtClean="0">
                <a:solidFill>
                  <a:srgbClr val="660066"/>
                </a:solidFill>
                <a:latin typeface="Apple Chancery"/>
                <a:cs typeface="Apple Chancery"/>
              </a:rPr>
              <a:t>But </a:t>
            </a:r>
            <a:r>
              <a:rPr lang="en-US" dirty="0" smtClean="0">
                <a:solidFill>
                  <a:srgbClr val="660066"/>
                </a:solidFill>
                <a:latin typeface="Apple Chancery"/>
                <a:cs typeface="Apple Chancery"/>
              </a:rPr>
              <a:t>…</a:t>
            </a:r>
            <a:r>
              <a:rPr lang="en-US" dirty="0">
                <a:solidFill>
                  <a:srgbClr val="660066"/>
                </a:solidFill>
                <a:latin typeface="Apple Chancery"/>
                <a:cs typeface="Apple Chancery"/>
              </a:rPr>
              <a:t>Not Yet</a:t>
            </a:r>
            <a:r>
              <a:rPr lang="en-US" dirty="0" smtClean="0">
                <a:solidFill>
                  <a:srgbClr val="660066"/>
                </a:solidFill>
                <a:latin typeface="Apple Chancery"/>
                <a:cs typeface="Apple Chancery"/>
              </a:rPr>
              <a:t>!</a:t>
            </a:r>
            <a:endParaRPr lang="en-US" dirty="0">
              <a:solidFill>
                <a:srgbClr val="660066"/>
              </a:solidFill>
              <a:latin typeface="Apple Chancery"/>
              <a:cs typeface="Apple Chancery"/>
            </a:endParaRPr>
          </a:p>
        </p:txBody>
      </p:sp>
      <p:pic>
        <p:nvPicPr>
          <p:cNvPr id="4" name="Picture 4" descr="Picture of Solar Hydrogen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092"/>
            <a:ext cx="9144000" cy="33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28800" y="5521146"/>
            <a:ext cx="502920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dirty="0">
                <a:solidFill>
                  <a:srgbClr val="000000"/>
                </a:solidFill>
              </a:rPr>
              <a:t>Usa:     8 TEP/anno a persona</a:t>
            </a:r>
          </a:p>
          <a:p>
            <a:pPr algn="l">
              <a:spcBef>
                <a:spcPct val="50000"/>
              </a:spcBef>
            </a:pPr>
            <a:r>
              <a:rPr lang="it-IT" dirty="0">
                <a:solidFill>
                  <a:srgbClr val="000000"/>
                </a:solidFill>
              </a:rPr>
              <a:t>Italia:    3 TEP/anno a persona</a:t>
            </a:r>
          </a:p>
          <a:p>
            <a:pPr algn="l">
              <a:spcBef>
                <a:spcPct val="50000"/>
              </a:spcBef>
            </a:pPr>
            <a:r>
              <a:rPr lang="it-IT" dirty="0">
                <a:solidFill>
                  <a:srgbClr val="000000"/>
                </a:solidFill>
              </a:rPr>
              <a:t>Africa: 0,5 TEP/anno a persona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9" y="211682"/>
            <a:ext cx="8351431" cy="530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00800" y="45720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/>
              <a:t>IEA: 2003</a:t>
            </a:r>
          </a:p>
        </p:txBody>
      </p:sp>
    </p:spTree>
    <p:extLst>
      <p:ext uri="{BB962C8B-B14F-4D97-AF65-F5344CB8AC3E}">
        <p14:creationId xmlns:p14="http://schemas.microsoft.com/office/powerpoint/2010/main" val="3541608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GEOTHERMAL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04800" y="2362200"/>
            <a:ext cx="85344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charset="0"/>
              </a:rPr>
              <a:t>Geothermal Energy</a:t>
            </a:r>
            <a:r>
              <a:rPr lang="en-US" dirty="0">
                <a:latin typeface="Times New Roman" charset="0"/>
              </a:rPr>
              <a:t> - Heat contained in underground rocks and fluid that can be tapped for energy.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dirty="0">
                <a:latin typeface="Times New Roman" charset="0"/>
              </a:rPr>
              <a:t>Extract dry steam, wet steam or hot water and can be used to heat space or water.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ja-JP" altLang="en-US" dirty="0">
                <a:latin typeface="Arial"/>
              </a:rPr>
              <a:t>“</a:t>
            </a:r>
            <a:r>
              <a:rPr lang="en-US" dirty="0">
                <a:latin typeface="Times New Roman" charset="0"/>
              </a:rPr>
              <a:t>Potentially renewable resource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>
                <a:latin typeface="Times New Roman" charset="0"/>
              </a:rPr>
              <a:t> 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dirty="0">
                <a:latin typeface="Times New Roman" charset="0"/>
              </a:rPr>
              <a:t>22 countries currently use geothermal, it supplies 1% of world energy.  In the USA (44% geothermal energy produced worldwide) geothermal electricity is produced mostly in Hawaii, California, Nevada, and Utah.</a:t>
            </a:r>
          </a:p>
        </p:txBody>
      </p:sp>
    </p:spTree>
    <p:extLst>
      <p:ext uri="{BB962C8B-B14F-4D97-AF65-F5344CB8AC3E}">
        <p14:creationId xmlns:p14="http://schemas.microsoft.com/office/powerpoint/2010/main" val="3077082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823"/>
            <a:ext cx="8229600" cy="73566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  <a:cs typeface="+mj-cs"/>
              </a:rPr>
              <a:t>Hydropower</a:t>
            </a:r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500" y="830451"/>
            <a:ext cx="8229600" cy="243137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400" dirty="0" smtClean="0"/>
              <a:t>Nature</a:t>
            </a:r>
          </a:p>
          <a:p>
            <a:pPr lvl="1" eaLnBrk="1" hangingPunct="1">
              <a:defRPr/>
            </a:pPr>
            <a:r>
              <a:rPr lang="en-US" sz="1400" dirty="0" smtClean="0"/>
              <a:t>Generation of electricity using the flow of water as the energy source.</a:t>
            </a:r>
          </a:p>
          <a:p>
            <a:pPr lvl="1" eaLnBrk="1" hangingPunct="1">
              <a:defRPr/>
            </a:pPr>
            <a:r>
              <a:rPr lang="en-US" sz="1400" dirty="0" smtClean="0"/>
              <a:t>Gravity as source.</a:t>
            </a:r>
          </a:p>
          <a:p>
            <a:pPr lvl="1" eaLnBrk="1" hangingPunct="1">
              <a:defRPr/>
            </a:pPr>
            <a:r>
              <a:rPr lang="en-US" sz="1400" dirty="0" smtClean="0"/>
              <a:t>Requires a large reservoir of water.</a:t>
            </a:r>
          </a:p>
          <a:p>
            <a:pPr lvl="1" eaLnBrk="1" hangingPunct="1">
              <a:defRPr/>
            </a:pPr>
            <a:r>
              <a:rPr lang="en-US" sz="1400" dirty="0" smtClean="0"/>
              <a:t>Considered cleaner, less polluting than fossil fuels.</a:t>
            </a:r>
          </a:p>
          <a:p>
            <a:pPr eaLnBrk="1" hangingPunct="1">
              <a:defRPr/>
            </a:pPr>
            <a:r>
              <a:rPr lang="en-US" sz="1400" dirty="0" smtClean="0"/>
              <a:t>Tidal power</a:t>
            </a:r>
          </a:p>
          <a:p>
            <a:pPr lvl="1" eaLnBrk="1" hangingPunct="1">
              <a:defRPr/>
            </a:pPr>
            <a:r>
              <a:rPr lang="en-US" sz="1400" dirty="0" smtClean="0"/>
              <a:t>Take advantage of the variations between high and low tides</a:t>
            </a:r>
            <a:r>
              <a:rPr lang="en-US" sz="1400" dirty="0" smtClean="0"/>
              <a:t>.</a:t>
            </a:r>
          </a:p>
          <a:p>
            <a:pPr lvl="1" eaLnBrk="1" hangingPunct="1">
              <a:defRPr/>
            </a:pPr>
            <a:endParaRPr lang="en-US" sz="1400" dirty="0"/>
          </a:p>
          <a:p>
            <a:pPr marL="457200" lvl="1" indent="0">
              <a:buNone/>
              <a:defRPr/>
            </a:pPr>
            <a:r>
              <a:rPr lang="en-US" sz="1400" b="1" i="1" dirty="0">
                <a:cs typeface="Times New Roman" charset="0"/>
              </a:rPr>
              <a:t> </a:t>
            </a:r>
            <a:r>
              <a:rPr lang="en-US" sz="1400" b="1" i="1" u="sng" dirty="0">
                <a:cs typeface="Times New Roman" charset="0"/>
              </a:rPr>
              <a:t>Hydroelectric power plants – </a:t>
            </a:r>
            <a:r>
              <a:rPr lang="en-US" sz="1400" dirty="0">
                <a:cs typeface="Times New Roman" charset="0"/>
              </a:rPr>
              <a:t>A dam is built across a large river to create a reservoir.  The higher the head, the greater the amount of power that can be generated.  Water is stored in a reservoir during low electricity production.  Water is released and flows are controlled as electricity demands peak.  Water spins the turbines in the </a:t>
            </a:r>
            <a:r>
              <a:rPr lang="ja-JP" altLang="en-US" sz="1400" dirty="0">
                <a:cs typeface="Times New Roman" charset="0"/>
              </a:rPr>
              <a:t>“</a:t>
            </a:r>
            <a:r>
              <a:rPr lang="en-US" sz="1400" dirty="0">
                <a:cs typeface="Times New Roman" charset="0"/>
              </a:rPr>
              <a:t>powerhouse</a:t>
            </a:r>
            <a:r>
              <a:rPr lang="ja-JP" altLang="en-US" sz="1400" dirty="0">
                <a:cs typeface="Times New Roman" charset="0"/>
              </a:rPr>
              <a:t>”</a:t>
            </a:r>
            <a:r>
              <a:rPr lang="en-US" sz="1400" dirty="0">
                <a:cs typeface="Times New Roman" charset="0"/>
              </a:rPr>
              <a:t>.  Electricity is distributed to end user. </a:t>
            </a:r>
          </a:p>
          <a:p>
            <a:pPr marL="457200" lvl="1" indent="0" eaLnBrk="1" hangingPunct="1">
              <a:buNone/>
              <a:defRPr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556911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57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Hydro Energy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b="1" dirty="0">
                <a:solidFill>
                  <a:srgbClr val="008000"/>
                </a:solidFill>
                <a:latin typeface="Arial" charset="0"/>
              </a:rPr>
              <a:t>Advantages</a:t>
            </a:r>
          </a:p>
          <a:p>
            <a:pPr lvl="1" eaLnBrk="1" hangingPunct="1"/>
            <a:r>
              <a:rPr lang="en-US" dirty="0">
                <a:latin typeface="Arial" charset="0"/>
              </a:rPr>
              <a:t>Cheap to operate</a:t>
            </a:r>
          </a:p>
          <a:p>
            <a:pPr lvl="2" eaLnBrk="1" hangingPunct="1"/>
            <a:r>
              <a:rPr lang="en-US" sz="1800" dirty="0">
                <a:latin typeface="Arial" charset="0"/>
              </a:rPr>
              <a:t>Long life and lower operating costs than all other power plants</a:t>
            </a:r>
          </a:p>
          <a:p>
            <a:pPr lvl="1" eaLnBrk="1" hangingPunct="1"/>
            <a:r>
              <a:rPr lang="en-US" dirty="0">
                <a:latin typeface="Arial" charset="0"/>
              </a:rPr>
              <a:t>Renewable</a:t>
            </a:r>
          </a:p>
          <a:p>
            <a:pPr lvl="1" eaLnBrk="1" hangingPunct="1"/>
            <a:r>
              <a:rPr lang="en-US" dirty="0">
                <a:latin typeface="Arial" charset="0"/>
              </a:rPr>
              <a:t>High yield</a:t>
            </a:r>
          </a:p>
          <a:p>
            <a:pPr lvl="2" eaLnBrk="1" hangingPunct="1"/>
            <a:r>
              <a:rPr lang="en-US" sz="1800" dirty="0">
                <a:latin typeface="Arial" charset="0"/>
              </a:rPr>
              <a:t>Lower energy cost than any other method</a:t>
            </a:r>
          </a:p>
          <a:p>
            <a:pPr lvl="1" eaLnBrk="1" hangingPunct="1"/>
            <a:r>
              <a:rPr lang="en-US" dirty="0">
                <a:latin typeface="Arial" charset="0"/>
              </a:rPr>
              <a:t>Pretty plentiful</a:t>
            </a:r>
          </a:p>
          <a:p>
            <a:pPr lvl="2" eaLnBrk="1" hangingPunct="1"/>
            <a:r>
              <a:rPr lang="en-US" sz="1800" dirty="0">
                <a:latin typeface="Arial" charset="0"/>
              </a:rPr>
              <a:t>Some countries depend almost entirely on it</a:t>
            </a:r>
          </a:p>
          <a:p>
            <a:pPr lvl="1" eaLnBrk="1" hangingPunct="1"/>
            <a:r>
              <a:rPr lang="en-US" dirty="0">
                <a:latin typeface="Arial" charset="0"/>
              </a:rPr>
              <a:t>Not intermittent (if reservoir is large enough)</a:t>
            </a:r>
          </a:p>
          <a:p>
            <a:pPr lvl="1" eaLnBrk="1" hangingPunct="1"/>
            <a:r>
              <a:rPr lang="en-US" dirty="0">
                <a:latin typeface="Arial" charset="0"/>
              </a:rPr>
              <a:t>Reservoirs have multiple uses</a:t>
            </a:r>
          </a:p>
          <a:p>
            <a:pPr lvl="2" eaLnBrk="1" hangingPunct="1"/>
            <a:r>
              <a:rPr lang="en-US" sz="1800" dirty="0">
                <a:latin typeface="Arial" charset="0"/>
              </a:rPr>
              <a:t>Flood control, drinking water, aquaculture, recreation</a:t>
            </a:r>
          </a:p>
          <a:p>
            <a:pPr lvl="1" eaLnBrk="1" hangingPunct="1"/>
            <a:r>
              <a:rPr lang="en-US" dirty="0">
                <a:latin typeface="Arial" charset="0"/>
              </a:rPr>
              <a:t>Less air pollution than fossil fuel combustion</a:t>
            </a:r>
          </a:p>
        </p:txBody>
      </p:sp>
    </p:spTree>
    <p:extLst>
      <p:ext uri="{BB962C8B-B14F-4D97-AF65-F5344CB8AC3E}">
        <p14:creationId xmlns:p14="http://schemas.microsoft.com/office/powerpoint/2010/main" val="296073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1743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Hydro Energy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charset="0"/>
              </a:rPr>
              <a:t>Disadvantages</a:t>
            </a:r>
            <a:r>
              <a:rPr lang="en-US" sz="1800" dirty="0">
                <a:latin typeface="Arial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Human population displacement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More significant breeding ground for disease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Reduces availability of water downstream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Ecosystem impacts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Barriers to migrating fish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Loss of biodiversity both upstream and downstream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Coastal erosion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Reduces nutrient flow (dissolved and particulate)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Water pollution problems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Low dissolved oxygen (DO)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Increased H</a:t>
            </a:r>
            <a:r>
              <a:rPr lang="en-US" sz="1400" baseline="-25000" dirty="0">
                <a:latin typeface="Arial" charset="0"/>
              </a:rPr>
              <a:t>2</a:t>
            </a:r>
            <a:r>
              <a:rPr lang="en-US" sz="1400" dirty="0">
                <a:latin typeface="Arial" charset="0"/>
              </a:rPr>
              <a:t>S toxicity; other DO-related problems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Siltation a big problem (also shortens dam life)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Air pollution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>
                <a:latin typeface="Arial" charset="0"/>
              </a:rPr>
              <a:t>Actually may be a significant source of GHGs (CH</a:t>
            </a:r>
            <a:r>
              <a:rPr lang="en-US" sz="1400" baseline="-25000" dirty="0">
                <a:latin typeface="Arial" charset="0"/>
              </a:rPr>
              <a:t>4</a:t>
            </a:r>
            <a:r>
              <a:rPr lang="en-US" sz="1400" dirty="0">
                <a:latin typeface="Arial" charset="0"/>
              </a:rPr>
              <a:t>, N</a:t>
            </a:r>
            <a:r>
              <a:rPr lang="en-US" sz="1400" baseline="-25000" dirty="0">
                <a:latin typeface="Arial" charset="0"/>
              </a:rPr>
              <a:t>2</a:t>
            </a:r>
            <a:r>
              <a:rPr lang="en-US" sz="1400" dirty="0">
                <a:latin typeface="Arial" charset="0"/>
              </a:rPr>
              <a:t>O, CO</a:t>
            </a:r>
            <a:r>
              <a:rPr lang="en-US" sz="1400" baseline="-25000" dirty="0">
                <a:latin typeface="Arial" charset="0"/>
              </a:rPr>
              <a:t>2</a:t>
            </a:r>
            <a:r>
              <a:rPr lang="en-US" sz="1400" dirty="0">
                <a:latin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Decommissioning is a big problem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The Size Issue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Many (most) of the above problems are significantly worse for larger dams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</a:rPr>
              <a:t>However, small dams have shorter lifetimes, less capacity, and are more intermittent</a:t>
            </a:r>
          </a:p>
        </p:txBody>
      </p:sp>
    </p:spTree>
    <p:extLst>
      <p:ext uri="{BB962C8B-B14F-4D97-AF65-F5344CB8AC3E}">
        <p14:creationId xmlns:p14="http://schemas.microsoft.com/office/powerpoint/2010/main" val="99606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2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2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1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Hydropower</a:t>
            </a:r>
          </a:p>
        </p:txBody>
      </p:sp>
      <p:sp>
        <p:nvSpPr>
          <p:cNvPr id="690187" name="Rectangle 11"/>
          <p:cNvSpPr>
            <a:spLocks noChangeArrowheads="1"/>
          </p:cNvSpPr>
          <p:nvPr/>
        </p:nvSpPr>
        <p:spPr bwMode="auto">
          <a:xfrm>
            <a:off x="3086100" y="1447800"/>
            <a:ext cx="1447800" cy="533400"/>
          </a:xfrm>
          <a:prstGeom prst="rect">
            <a:avLst/>
          </a:prstGeom>
          <a:solidFill>
            <a:srgbClr val="FFFF00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Sun</a:t>
            </a:r>
          </a:p>
        </p:txBody>
      </p:sp>
      <p:sp>
        <p:nvSpPr>
          <p:cNvPr id="690188" name="Rectangle 12"/>
          <p:cNvSpPr>
            <a:spLocks noChangeArrowheads="1"/>
          </p:cNvSpPr>
          <p:nvPr/>
        </p:nvSpPr>
        <p:spPr bwMode="auto">
          <a:xfrm>
            <a:off x="3086100" y="2209800"/>
            <a:ext cx="1447800" cy="533400"/>
          </a:xfrm>
          <a:prstGeom prst="rect">
            <a:avLst/>
          </a:prstGeom>
          <a:solidFill>
            <a:srgbClr val="99CCFF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Water</a:t>
            </a:r>
          </a:p>
        </p:txBody>
      </p:sp>
      <p:sp>
        <p:nvSpPr>
          <p:cNvPr id="690189" name="Rectangle 13"/>
          <p:cNvSpPr>
            <a:spLocks noChangeArrowheads="1"/>
          </p:cNvSpPr>
          <p:nvPr/>
        </p:nvSpPr>
        <p:spPr bwMode="auto">
          <a:xfrm>
            <a:off x="3086100" y="3048000"/>
            <a:ext cx="1447800" cy="533400"/>
          </a:xfrm>
          <a:prstGeom prst="rect">
            <a:avLst/>
          </a:prstGeom>
          <a:solidFill>
            <a:srgbClr val="99CCFF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Rivers</a:t>
            </a:r>
          </a:p>
        </p:txBody>
      </p:sp>
      <p:sp>
        <p:nvSpPr>
          <p:cNvPr id="690190" name="Rectangle 14"/>
          <p:cNvSpPr>
            <a:spLocks noChangeArrowheads="1"/>
          </p:cNvSpPr>
          <p:nvPr/>
        </p:nvSpPr>
        <p:spPr bwMode="auto">
          <a:xfrm>
            <a:off x="3086100" y="3810000"/>
            <a:ext cx="1447800" cy="533400"/>
          </a:xfrm>
          <a:prstGeom prst="rect">
            <a:avLst/>
          </a:prstGeom>
          <a:solidFill>
            <a:srgbClr val="99CCFF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Reservoirs</a:t>
            </a:r>
          </a:p>
        </p:txBody>
      </p:sp>
      <p:sp>
        <p:nvSpPr>
          <p:cNvPr id="690191" name="Rectangle 15"/>
          <p:cNvSpPr>
            <a:spLocks noChangeArrowheads="1"/>
          </p:cNvSpPr>
          <p:nvPr/>
        </p:nvSpPr>
        <p:spPr bwMode="auto">
          <a:xfrm>
            <a:off x="3086100" y="5334000"/>
            <a:ext cx="1447800" cy="533400"/>
          </a:xfrm>
          <a:prstGeom prst="rect">
            <a:avLst/>
          </a:prstGeom>
          <a:solidFill>
            <a:srgbClr val="99CC00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Turbine</a:t>
            </a:r>
          </a:p>
        </p:txBody>
      </p:sp>
      <p:sp>
        <p:nvSpPr>
          <p:cNvPr id="690192" name="Rectangle 16"/>
          <p:cNvSpPr>
            <a:spLocks noChangeArrowheads="1"/>
          </p:cNvSpPr>
          <p:nvPr/>
        </p:nvSpPr>
        <p:spPr bwMode="auto">
          <a:xfrm>
            <a:off x="3086100" y="6096000"/>
            <a:ext cx="1447800" cy="533400"/>
          </a:xfrm>
          <a:prstGeom prst="rect">
            <a:avLst/>
          </a:prstGeom>
          <a:solidFill>
            <a:srgbClr val="FF6600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Electricity</a:t>
            </a:r>
          </a:p>
        </p:txBody>
      </p:sp>
      <p:sp>
        <p:nvSpPr>
          <p:cNvPr id="690193" name="Rectangle 17"/>
          <p:cNvSpPr>
            <a:spLocks noChangeArrowheads="1"/>
          </p:cNvSpPr>
          <p:nvPr/>
        </p:nvSpPr>
        <p:spPr bwMode="auto">
          <a:xfrm>
            <a:off x="3086100" y="4572000"/>
            <a:ext cx="1447800" cy="533400"/>
          </a:xfrm>
          <a:prstGeom prst="rect">
            <a:avLst/>
          </a:prstGeom>
          <a:solidFill>
            <a:srgbClr val="333399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Dam</a:t>
            </a:r>
          </a:p>
        </p:txBody>
      </p:sp>
      <p:cxnSp>
        <p:nvCxnSpPr>
          <p:cNvPr id="690194" name="AutoShape 18"/>
          <p:cNvCxnSpPr>
            <a:cxnSpLocks noChangeShapeType="1"/>
            <a:stCxn id="690187" idx="2"/>
            <a:endCxn id="690188" idx="0"/>
          </p:cNvCxnSpPr>
          <p:nvPr/>
        </p:nvCxnSpPr>
        <p:spPr bwMode="auto">
          <a:xfrm>
            <a:off x="3810000" y="1993900"/>
            <a:ext cx="0" cy="20320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0195" name="AutoShape 19"/>
          <p:cNvCxnSpPr>
            <a:cxnSpLocks noChangeShapeType="1"/>
            <a:stCxn id="690188" idx="2"/>
            <a:endCxn id="690189" idx="0"/>
          </p:cNvCxnSpPr>
          <p:nvPr/>
        </p:nvCxnSpPr>
        <p:spPr bwMode="auto">
          <a:xfrm>
            <a:off x="3810000" y="2755900"/>
            <a:ext cx="0" cy="27940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0196" name="AutoShape 20"/>
          <p:cNvCxnSpPr>
            <a:cxnSpLocks noChangeShapeType="1"/>
            <a:stCxn id="690189" idx="2"/>
            <a:endCxn id="690190" idx="0"/>
          </p:cNvCxnSpPr>
          <p:nvPr/>
        </p:nvCxnSpPr>
        <p:spPr bwMode="auto">
          <a:xfrm>
            <a:off x="3810000" y="3594100"/>
            <a:ext cx="0" cy="20320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0197" name="AutoShape 21"/>
          <p:cNvCxnSpPr>
            <a:cxnSpLocks noChangeShapeType="1"/>
            <a:stCxn id="690190" idx="2"/>
            <a:endCxn id="690193" idx="0"/>
          </p:cNvCxnSpPr>
          <p:nvPr/>
        </p:nvCxnSpPr>
        <p:spPr bwMode="auto">
          <a:xfrm>
            <a:off x="3810000" y="4356100"/>
            <a:ext cx="0" cy="20320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0198" name="AutoShape 22"/>
          <p:cNvCxnSpPr>
            <a:cxnSpLocks noChangeShapeType="1"/>
            <a:stCxn id="690193" idx="2"/>
            <a:endCxn id="690191" idx="0"/>
          </p:cNvCxnSpPr>
          <p:nvPr/>
        </p:nvCxnSpPr>
        <p:spPr bwMode="auto">
          <a:xfrm>
            <a:off x="3810000" y="5118100"/>
            <a:ext cx="0" cy="20320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0199" name="AutoShape 23"/>
          <p:cNvCxnSpPr>
            <a:cxnSpLocks noChangeShapeType="1"/>
            <a:stCxn id="690191" idx="2"/>
            <a:endCxn id="690192" idx="0"/>
          </p:cNvCxnSpPr>
          <p:nvPr/>
        </p:nvCxnSpPr>
        <p:spPr bwMode="auto">
          <a:xfrm>
            <a:off x="3810000" y="5880100"/>
            <a:ext cx="0" cy="20320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0200" name="Text Box 24"/>
          <p:cNvSpPr txBox="1">
            <a:spLocks noChangeArrowheads="1"/>
          </p:cNvSpPr>
          <p:nvPr/>
        </p:nvSpPr>
        <p:spPr bwMode="auto">
          <a:xfrm>
            <a:off x="1514475" y="1905000"/>
            <a:ext cx="1457325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tx1"/>
                </a:solidFill>
                <a:latin typeface="AvantGarde Bk BT" charset="0"/>
                <a:cs typeface="+mn-cs"/>
              </a:rPr>
              <a:t>Evaporation</a:t>
            </a:r>
          </a:p>
        </p:txBody>
      </p:sp>
      <p:sp>
        <p:nvSpPr>
          <p:cNvPr id="690201" name="Text Box 25"/>
          <p:cNvSpPr txBox="1">
            <a:spLocks noChangeArrowheads="1"/>
          </p:cNvSpPr>
          <p:nvPr/>
        </p:nvSpPr>
        <p:spPr bwMode="auto">
          <a:xfrm>
            <a:off x="1455738" y="2749550"/>
            <a:ext cx="1516062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tx1"/>
                </a:solidFill>
                <a:latin typeface="AvantGarde Bk BT" charset="0"/>
                <a:cs typeface="+mn-cs"/>
              </a:rPr>
              <a:t>Precipitation</a:t>
            </a:r>
          </a:p>
        </p:txBody>
      </p:sp>
      <p:sp>
        <p:nvSpPr>
          <p:cNvPr id="690202" name="Text Box 26"/>
          <p:cNvSpPr txBox="1">
            <a:spLocks noChangeArrowheads="1"/>
          </p:cNvSpPr>
          <p:nvPr/>
        </p:nvSpPr>
        <p:spPr bwMode="auto">
          <a:xfrm>
            <a:off x="1295400" y="4287838"/>
            <a:ext cx="16764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tx1"/>
                </a:solidFill>
                <a:latin typeface="AvantGarde Bk BT" charset="0"/>
                <a:cs typeface="+mn-cs"/>
              </a:rPr>
              <a:t>Accumulation</a:t>
            </a:r>
          </a:p>
        </p:txBody>
      </p:sp>
      <p:sp>
        <p:nvSpPr>
          <p:cNvPr id="690203" name="Text Box 27"/>
          <p:cNvSpPr txBox="1">
            <a:spLocks noChangeArrowheads="1"/>
          </p:cNvSpPr>
          <p:nvPr/>
        </p:nvSpPr>
        <p:spPr bwMode="auto">
          <a:xfrm>
            <a:off x="2324100" y="3511550"/>
            <a:ext cx="6477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tx1"/>
                </a:solidFill>
                <a:latin typeface="AvantGarde Bk BT" charset="0"/>
                <a:cs typeface="+mn-cs"/>
              </a:rPr>
              <a:t>Flow</a:t>
            </a:r>
          </a:p>
        </p:txBody>
      </p:sp>
      <p:sp>
        <p:nvSpPr>
          <p:cNvPr id="690204" name="Text Box 28"/>
          <p:cNvSpPr txBox="1">
            <a:spLocks noChangeArrowheads="1"/>
          </p:cNvSpPr>
          <p:nvPr/>
        </p:nvSpPr>
        <p:spPr bwMode="auto">
          <a:xfrm>
            <a:off x="2039938" y="5035550"/>
            <a:ext cx="931862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tx1"/>
                </a:solidFill>
                <a:latin typeface="AvantGarde Bk BT" charset="0"/>
                <a:cs typeface="+mn-cs"/>
              </a:rPr>
              <a:t>Gravity</a:t>
            </a:r>
          </a:p>
        </p:txBody>
      </p:sp>
      <p:sp>
        <p:nvSpPr>
          <p:cNvPr id="690207" name="AutoShape 31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7924800" y="4191000"/>
            <a:ext cx="533400" cy="381000"/>
          </a:xfrm>
          <a:prstGeom prst="actionButtonDocumen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90208" name="Rectangle 32"/>
          <p:cNvSpPr>
            <a:spLocks noChangeArrowheads="1"/>
          </p:cNvSpPr>
          <p:nvPr/>
        </p:nvSpPr>
        <p:spPr bwMode="auto">
          <a:xfrm>
            <a:off x="5257800" y="2438400"/>
            <a:ext cx="2587625" cy="838200"/>
          </a:xfrm>
          <a:prstGeom prst="rect">
            <a:avLst/>
          </a:prstGeom>
          <a:solidFill>
            <a:srgbClr val="EAEAEA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>
                <a:cs typeface="+mn-cs"/>
              </a:rPr>
              <a:t>Sufficient and regular precipitations</a:t>
            </a:r>
          </a:p>
        </p:txBody>
      </p:sp>
      <p:sp>
        <p:nvSpPr>
          <p:cNvPr id="690209" name="Rectangle 33"/>
          <p:cNvSpPr>
            <a:spLocks noChangeArrowheads="1"/>
          </p:cNvSpPr>
          <p:nvPr/>
        </p:nvSpPr>
        <p:spPr bwMode="auto">
          <a:xfrm>
            <a:off x="5257800" y="4038600"/>
            <a:ext cx="2587625" cy="838200"/>
          </a:xfrm>
          <a:prstGeom prst="rect">
            <a:avLst/>
          </a:prstGeom>
          <a:solidFill>
            <a:srgbClr val="EAEAEA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>
                <a:cs typeface="+mn-cs"/>
              </a:rPr>
              <a:t>Suitable local site</a:t>
            </a:r>
          </a:p>
        </p:txBody>
      </p:sp>
      <p:cxnSp>
        <p:nvCxnSpPr>
          <p:cNvPr id="690210" name="AutoShape 34"/>
          <p:cNvCxnSpPr>
            <a:cxnSpLocks noChangeShapeType="1"/>
            <a:stCxn id="690208" idx="1"/>
            <a:endCxn id="690188" idx="3"/>
          </p:cNvCxnSpPr>
          <p:nvPr/>
        </p:nvCxnSpPr>
        <p:spPr bwMode="auto">
          <a:xfrm rot="10800000">
            <a:off x="4546600" y="2476500"/>
            <a:ext cx="711200" cy="381000"/>
          </a:xfrm>
          <a:prstGeom prst="bentConnector3">
            <a:avLst>
              <a:gd name="adj1" fmla="val 50894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0211" name="AutoShape 35"/>
          <p:cNvCxnSpPr>
            <a:cxnSpLocks noChangeShapeType="1"/>
            <a:stCxn id="690208" idx="1"/>
            <a:endCxn id="690189" idx="3"/>
          </p:cNvCxnSpPr>
          <p:nvPr/>
        </p:nvCxnSpPr>
        <p:spPr bwMode="auto">
          <a:xfrm rot="10800000" flipV="1">
            <a:off x="4546600" y="2857500"/>
            <a:ext cx="711200" cy="457200"/>
          </a:xfrm>
          <a:prstGeom prst="bentConnector3">
            <a:avLst>
              <a:gd name="adj1" fmla="val 50894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0212" name="AutoShape 36"/>
          <p:cNvCxnSpPr>
            <a:cxnSpLocks noChangeShapeType="1"/>
            <a:stCxn id="690209" idx="1"/>
            <a:endCxn id="690190" idx="3"/>
          </p:cNvCxnSpPr>
          <p:nvPr/>
        </p:nvCxnSpPr>
        <p:spPr bwMode="auto">
          <a:xfrm rot="10800000">
            <a:off x="4546600" y="4076700"/>
            <a:ext cx="711200" cy="381000"/>
          </a:xfrm>
          <a:prstGeom prst="bentConnector3">
            <a:avLst>
              <a:gd name="adj1" fmla="val 50894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0213" name="Rectangle 37"/>
          <p:cNvSpPr>
            <a:spLocks noChangeArrowheads="1"/>
          </p:cNvSpPr>
          <p:nvPr/>
        </p:nvSpPr>
        <p:spPr bwMode="auto">
          <a:xfrm>
            <a:off x="5257800" y="5943600"/>
            <a:ext cx="2587625" cy="838200"/>
          </a:xfrm>
          <a:prstGeom prst="rect">
            <a:avLst/>
          </a:prstGeom>
          <a:solidFill>
            <a:srgbClr val="EAEAEA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>
                <a:cs typeface="+mn-cs"/>
              </a:rPr>
              <a:t>Power loss due to distance</a:t>
            </a:r>
          </a:p>
        </p:txBody>
      </p:sp>
      <p:cxnSp>
        <p:nvCxnSpPr>
          <p:cNvPr id="690214" name="AutoShape 38"/>
          <p:cNvCxnSpPr>
            <a:cxnSpLocks noChangeShapeType="1"/>
            <a:stCxn id="690213" idx="1"/>
            <a:endCxn id="690192" idx="3"/>
          </p:cNvCxnSpPr>
          <p:nvPr/>
        </p:nvCxnSpPr>
        <p:spPr bwMode="auto">
          <a:xfrm rot="10800000">
            <a:off x="4546600" y="6362700"/>
            <a:ext cx="711200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0215" name="AutoShape 39"/>
          <p:cNvCxnSpPr>
            <a:cxnSpLocks noChangeShapeType="1"/>
            <a:stCxn id="690209" idx="1"/>
            <a:endCxn id="690193" idx="3"/>
          </p:cNvCxnSpPr>
          <p:nvPr/>
        </p:nvCxnSpPr>
        <p:spPr bwMode="auto">
          <a:xfrm rot="10800000" flipV="1">
            <a:off x="4546600" y="4457700"/>
            <a:ext cx="711200" cy="381000"/>
          </a:xfrm>
          <a:prstGeom prst="bentConnector3">
            <a:avLst>
              <a:gd name="adj1" fmla="val 50894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6932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Hydropower</a:t>
            </a:r>
          </a:p>
        </p:txBody>
      </p:sp>
      <p:sp>
        <p:nvSpPr>
          <p:cNvPr id="729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Controversy</a:t>
            </a:r>
          </a:p>
          <a:p>
            <a:pPr lvl="1" eaLnBrk="1" hangingPunct="1">
              <a:defRPr/>
            </a:pPr>
            <a:r>
              <a:rPr lang="en-US" smtClean="0"/>
              <a:t>Require the development of vast amounts of infrastructures:</a:t>
            </a:r>
          </a:p>
          <a:p>
            <a:pPr lvl="2" eaLnBrk="1" hangingPunct="1">
              <a:defRPr/>
            </a:pPr>
            <a:r>
              <a:rPr lang="en-US" smtClean="0"/>
              <a:t>Dams.</a:t>
            </a:r>
          </a:p>
          <a:p>
            <a:pPr lvl="2" eaLnBrk="1" hangingPunct="1">
              <a:defRPr/>
            </a:pPr>
            <a:r>
              <a:rPr lang="en-US" smtClean="0"/>
              <a:t>Reservoirs.</a:t>
            </a:r>
          </a:p>
          <a:p>
            <a:pPr lvl="2" eaLnBrk="1" hangingPunct="1">
              <a:defRPr/>
            </a:pPr>
            <a:r>
              <a:rPr lang="en-US" smtClean="0"/>
              <a:t>Power plants and power lines.</a:t>
            </a:r>
          </a:p>
          <a:p>
            <a:pPr lvl="2" eaLnBrk="1" hangingPunct="1">
              <a:defRPr/>
            </a:pPr>
            <a:r>
              <a:rPr lang="en-US" smtClean="0"/>
              <a:t>Very expensive and consume financial resources or aid resources that could be utilized for other things.</a:t>
            </a:r>
          </a:p>
          <a:p>
            <a:pPr lvl="1" eaLnBrk="1" hangingPunct="1">
              <a:defRPr/>
            </a:pPr>
            <a:r>
              <a:rPr lang="en-US" smtClean="0"/>
              <a:t>Environmental problems:</a:t>
            </a:r>
          </a:p>
          <a:p>
            <a:pPr lvl="2" eaLnBrk="1" hangingPunct="1">
              <a:defRPr/>
            </a:pPr>
            <a:r>
              <a:rPr lang="en-US" smtClean="0"/>
              <a:t>The dams themselves often alter the environment in the areas where they are located.</a:t>
            </a:r>
          </a:p>
          <a:p>
            <a:pPr lvl="2" eaLnBrk="1" hangingPunct="1">
              <a:defRPr/>
            </a:pPr>
            <a:r>
              <a:rPr lang="en-US" smtClean="0"/>
              <a:t>Changing the nature of rivers, creating lakes that fill former valleys and canyons, etc.</a:t>
            </a:r>
          </a:p>
        </p:txBody>
      </p:sp>
    </p:spTree>
    <p:extLst>
      <p:ext uri="{BB962C8B-B14F-4D97-AF65-F5344CB8AC3E}">
        <p14:creationId xmlns:p14="http://schemas.microsoft.com/office/powerpoint/2010/main" val="390684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5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World Hydroelectric Generating Capacity, 1950-98 (in megawatts)</a:t>
            </a:r>
          </a:p>
        </p:txBody>
      </p:sp>
      <p:graphicFrame>
        <p:nvGraphicFramePr>
          <p:cNvPr id="115714" name="Object 8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613795034"/>
              </p:ext>
            </p:extLst>
          </p:nvPr>
        </p:nvGraphicFramePr>
        <p:xfrm>
          <a:off x="1028700" y="1701800"/>
          <a:ext cx="777240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Grafico" r:id="rId4" imgW="7772400" imgH="4749800" progId="MSGraph.Chart.8">
                  <p:embed followColorScheme="full"/>
                </p:oleObj>
              </mc:Choice>
              <mc:Fallback>
                <p:oleObj name="Grafico" r:id="rId4" imgW="7772400" imgH="4749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1701800"/>
                        <a:ext cx="7772400" cy="474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55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BIOMASS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9667" y="1495376"/>
            <a:ext cx="9144000" cy="504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Times New Roman" charset="0"/>
                <a:cs typeface="Times New Roman" charset="0"/>
              </a:rPr>
              <a:t>Biomass – organic matter in plants produced through photosynthesis and can be burned directly as a solid fuel or converted into a gas or liquid fuel.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1.     Burning wood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2.     Agricultural Waste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	a.     Bagasse (sugar cane residue)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	b.    Straw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3.     Urban Waste (WTE)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	a.  burning garbage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4.     Biofuels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	a.     Biogas – a mixture of 60% methane and 40% carbon dioxide.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	b.    Liquid ethanol- (grain alcohol) – sugar + grain; mix gasoline + ethanol = gasohol which can burned in conventional gasoline engines (super-unleaded)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Times New Roman" charset="0"/>
                <a:cs typeface="Times New Roman" charset="0"/>
              </a:rPr>
              <a:t>	c.  Liquid methanol – wood alcohol</a:t>
            </a:r>
            <a:r>
              <a:rPr lang="en-US" sz="1800" dirty="0"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271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BIOMASS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4800" y="2286000"/>
            <a:ext cx="861060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u="sng" dirty="0">
                <a:latin typeface="Times New Roman" charset="0"/>
                <a:cs typeface="Times New Roman" charset="0"/>
              </a:rPr>
              <a:t>Advantages</a:t>
            </a:r>
            <a:r>
              <a:rPr lang="en-US" sz="2000" b="1" i="1" dirty="0">
                <a:latin typeface="Times New Roman" charset="0"/>
                <a:cs typeface="Times New Roman" charset="0"/>
              </a:rPr>
              <a:t>				</a:t>
            </a:r>
            <a:r>
              <a:rPr lang="en-US" sz="2000" b="1" i="1" u="sng" dirty="0">
                <a:latin typeface="Times New Roman" charset="0"/>
                <a:cs typeface="Times New Roman" charset="0"/>
              </a:rPr>
              <a:t>Disadvantages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  <a:cs typeface="Times New Roman" charset="0"/>
              </a:rPr>
              <a:t>1.  potentially renewable resource		1.  removal of trees depletes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  <a:cs typeface="Times New Roman" charset="0"/>
              </a:rPr>
              <a:t>					     soil nutrients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  <a:cs typeface="Times New Roman" charset="0"/>
              </a:rPr>
              <a:t>2.  less air pollutants released			2.  soil erosion (turbidity)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  <a:cs typeface="Times New Roman" charset="0"/>
              </a:rPr>
              <a:t>3.  decrease in use of fossil fuels		3.  flooding</a:t>
            </a:r>
          </a:p>
          <a:p>
            <a:pPr marL="457200" indent="-457200">
              <a:spcBef>
                <a:spcPct val="50000"/>
              </a:spcBef>
              <a:buAutoNum type="arabicPeriod" startAt="4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moderate</a:t>
            </a:r>
            <a:r>
              <a:rPr lang="en-US" sz="2000" dirty="0">
                <a:latin typeface="Times New Roman" charset="0"/>
                <a:cs typeface="Times New Roman" charset="0"/>
              </a:rPr>
              <a:t>-high net energy yield		4.  loss of wildlife habitats</a:t>
            </a:r>
          </a:p>
          <a:p>
            <a:pPr marL="457200" indent="-457200">
              <a:spcBef>
                <a:spcPct val="50000"/>
              </a:spcBef>
              <a:buAutoNum type="arabicPeriod" startAt="5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large </a:t>
            </a:r>
            <a:r>
              <a:rPr lang="en-US" sz="2000" dirty="0">
                <a:latin typeface="Times New Roman" charset="0"/>
                <a:cs typeface="Times New Roman" charset="0"/>
              </a:rPr>
              <a:t>land areas 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needed</a:t>
            </a:r>
          </a:p>
          <a:p>
            <a:pPr marL="457200" indent="-457200">
              <a:spcBef>
                <a:spcPct val="50000"/>
              </a:spcBef>
              <a:buAutoNum type="arabicPeriod" startAt="5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heavy </a:t>
            </a:r>
            <a:r>
              <a:rPr lang="en-US" sz="2000" dirty="0">
                <a:latin typeface="Times New Roman" charset="0"/>
                <a:cs typeface="Times New Roman" charset="0"/>
              </a:rPr>
              <a:t>pesticide/fertilizer use		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5.	reduces </a:t>
            </a:r>
            <a:r>
              <a:rPr lang="en-US" sz="2000" dirty="0">
                <a:latin typeface="Times New Roman" charset="0"/>
                <a:cs typeface="Times New Roman" charset="0"/>
              </a:rPr>
              <a:t>biodiversity							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	6.  </a:t>
            </a:r>
            <a:r>
              <a:rPr lang="en-US" sz="2000" dirty="0">
                <a:latin typeface="Times New Roman" charset="0"/>
                <a:cs typeface="Times New Roman" charset="0"/>
              </a:rPr>
              <a:t>reduces ecological integrity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cs typeface="Times New Roman" charset="0"/>
              </a:rPr>
              <a:t> </a:t>
            </a:r>
          </a:p>
          <a:p>
            <a:pPr>
              <a:spcBef>
                <a:spcPct val="500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4273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BIOMASS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4800" y="2286000"/>
            <a:ext cx="86106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u="sng">
                <a:latin typeface="Times New Roman" charset="0"/>
                <a:cs typeface="Times New Roman" charset="0"/>
              </a:rPr>
              <a:t>Advantages</a:t>
            </a:r>
            <a:r>
              <a:rPr lang="en-US" sz="2000" b="1" i="1">
                <a:latin typeface="Times New Roman" charset="0"/>
                <a:cs typeface="Times New Roman" charset="0"/>
              </a:rPr>
              <a:t>				</a:t>
            </a:r>
            <a:r>
              <a:rPr lang="en-US" sz="2000" b="1" i="1" u="sng">
                <a:latin typeface="Times New Roman" charset="0"/>
                <a:cs typeface="Times New Roman" charset="0"/>
              </a:rPr>
              <a:t>Disadvantages</a:t>
            </a:r>
            <a:endParaRPr lang="en-US" sz="200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1.  potentially renewable resource		1.  removal of trees depletes 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					     soil nutrients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2.  less air pollutants released			2.  soil erosion (turbidity)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3.  decrease in use of fossil fuels		3.  flooding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4.  moderate-high net energy yield		4.  loss of wildlife habitats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					5.  large land areas needed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cs typeface="Times New Roman" charset="0"/>
              </a:rPr>
              <a:t>					6.  heavy pesticide/fertilizer use						7.  reduces biodiversity							8.  reduces ecological integrity</a:t>
            </a:r>
          </a:p>
          <a:p>
            <a:pPr>
              <a:spcBef>
                <a:spcPct val="50000"/>
              </a:spcBef>
            </a:pPr>
            <a:r>
              <a:rPr lang="en-US" sz="2000">
                <a:cs typeface="Times New Roman" charset="0"/>
              </a:rPr>
              <a:t> </a:t>
            </a:r>
          </a:p>
          <a:p>
            <a:pPr>
              <a:spcBef>
                <a:spcPct val="50000"/>
              </a:spcBef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5237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39652" y="-1071502"/>
            <a:ext cx="6192689" cy="88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90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386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BIOMASS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3400" y="690311"/>
            <a:ext cx="861060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u="sng" dirty="0">
                <a:latin typeface="Times New Roman" charset="0"/>
                <a:cs typeface="Times New Roman" charset="0"/>
              </a:rPr>
              <a:t>Advantages</a:t>
            </a:r>
            <a:r>
              <a:rPr lang="en-US" sz="2000" b="1" i="1" dirty="0">
                <a:latin typeface="Times New Roman" charset="0"/>
                <a:cs typeface="Times New Roman" charset="0"/>
              </a:rPr>
              <a:t>				</a:t>
            </a:r>
            <a:r>
              <a:rPr lang="en-US" sz="2000" b="1" i="1" u="sng" dirty="0">
                <a:latin typeface="Times New Roman" charset="0"/>
                <a:cs typeface="Times New Roman" charset="0"/>
              </a:rPr>
              <a:t>Disadvantages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  <a:cs typeface="Times New Roman" charset="0"/>
              </a:rPr>
              <a:t>1.  potentially renewable resource		1.  removal of trees depletes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  <a:cs typeface="Times New Roman" charset="0"/>
              </a:rPr>
              <a:t>					     soil nutrients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  <a:cs typeface="Times New Roman" charset="0"/>
              </a:rPr>
              <a:t>2.  less air pollutants released			2.  soil erosion (turbidity)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charset="0"/>
                <a:cs typeface="Times New Roman" charset="0"/>
              </a:rPr>
              <a:t>3.  decrease in use of fossil fuels		3.  flooding</a:t>
            </a:r>
          </a:p>
          <a:p>
            <a:pPr marL="457200" indent="-457200">
              <a:spcBef>
                <a:spcPct val="50000"/>
              </a:spcBef>
              <a:buAutoNum type="arabicPeriod" startAt="4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moderate</a:t>
            </a:r>
            <a:r>
              <a:rPr lang="en-US" sz="2000" dirty="0">
                <a:latin typeface="Times New Roman" charset="0"/>
                <a:cs typeface="Times New Roman" charset="0"/>
              </a:rPr>
              <a:t>-high net energy yield		4.  loss of wildlife 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habitats</a:t>
            </a:r>
          </a:p>
          <a:p>
            <a:pPr marL="457200" indent="-457200">
              <a:spcBef>
                <a:spcPct val="50000"/>
              </a:spcBef>
              <a:buAutoNum type="arabicPeriod" startAt="4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large </a:t>
            </a:r>
            <a:r>
              <a:rPr lang="en-US" sz="2000" dirty="0">
                <a:latin typeface="Times New Roman" charset="0"/>
                <a:cs typeface="Times New Roman" charset="0"/>
              </a:rPr>
              <a:t>land areas needed</a:t>
            </a:r>
          </a:p>
          <a:p>
            <a:pPr marL="457200" indent="-457200">
              <a:spcBef>
                <a:spcPct val="50000"/>
              </a:spcBef>
              <a:buAutoNum type="arabicPeriod" startAt="6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heavy </a:t>
            </a:r>
            <a:r>
              <a:rPr lang="en-US" sz="2000" dirty="0">
                <a:latin typeface="Times New Roman" charset="0"/>
                <a:cs typeface="Times New Roman" charset="0"/>
              </a:rPr>
              <a:t>pesticide/fertilizer use						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8</a:t>
            </a:r>
            <a:r>
              <a:rPr lang="en-US" sz="2000" dirty="0">
                <a:latin typeface="Times New Roman" charset="0"/>
                <a:cs typeface="Times New Roman" charset="0"/>
              </a:rPr>
              <a:t>.  reduces ecological integrity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cs typeface="Times New Roman" charset="0"/>
              </a:rPr>
              <a:t> </a:t>
            </a:r>
          </a:p>
          <a:p>
            <a:pPr>
              <a:spcBef>
                <a:spcPct val="500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3339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Nuclear Power</a:t>
            </a:r>
          </a:p>
        </p:txBody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Nature</a:t>
            </a:r>
          </a:p>
          <a:p>
            <a:pPr lvl="1" eaLnBrk="1" hangingPunct="1">
              <a:defRPr/>
            </a:pPr>
            <a:r>
              <a:rPr lang="en-US" smtClean="0"/>
              <a:t>Fission of uranium to produce energy.</a:t>
            </a:r>
          </a:p>
          <a:p>
            <a:pPr lvl="1" eaLnBrk="1" hangingPunct="1">
              <a:defRPr/>
            </a:pPr>
            <a:r>
              <a:rPr lang="en-US" smtClean="0"/>
              <a:t>The fission of 1 kg (2.2 lb) of uranium-235 releases 18.7 million kilowatt-hours as heat.</a:t>
            </a:r>
          </a:p>
          <a:p>
            <a:pPr lvl="1" eaLnBrk="1" hangingPunct="1">
              <a:defRPr/>
            </a:pPr>
            <a:r>
              <a:rPr lang="en-US" smtClean="0"/>
              <a:t>Heat is used to boil water and activate steam turbines.</a:t>
            </a:r>
          </a:p>
          <a:p>
            <a:pPr lvl="1" eaLnBrk="1" hangingPunct="1">
              <a:defRPr/>
            </a:pPr>
            <a:r>
              <a:rPr lang="en-US" smtClean="0"/>
              <a:t>Uranium is fairly abundant.</a:t>
            </a:r>
          </a:p>
          <a:p>
            <a:pPr lvl="1" eaLnBrk="1" hangingPunct="1">
              <a:defRPr/>
            </a:pPr>
            <a:r>
              <a:rPr lang="en-US" smtClean="0"/>
              <a:t>Requires massive amounts of water for cooling the reactor.</a:t>
            </a:r>
          </a:p>
        </p:txBody>
      </p:sp>
    </p:spTree>
    <p:extLst>
      <p:ext uri="{BB962C8B-B14F-4D97-AF65-F5344CB8AC3E}">
        <p14:creationId xmlns:p14="http://schemas.microsoft.com/office/powerpoint/2010/main" val="1825423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Nuclear Power</a:t>
            </a:r>
          </a:p>
        </p:txBody>
      </p:sp>
      <p:sp>
        <p:nvSpPr>
          <p:cNvPr id="691212" name="Rectangle 12"/>
          <p:cNvSpPr>
            <a:spLocks noChangeArrowheads="1"/>
          </p:cNvSpPr>
          <p:nvPr/>
        </p:nvSpPr>
        <p:spPr bwMode="auto">
          <a:xfrm>
            <a:off x="2286000" y="2819400"/>
            <a:ext cx="1447800" cy="609600"/>
          </a:xfrm>
          <a:prstGeom prst="rect">
            <a:avLst/>
          </a:prstGeom>
          <a:solidFill>
            <a:srgbClr val="FFFF00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Uranium</a:t>
            </a:r>
          </a:p>
        </p:txBody>
      </p:sp>
      <p:sp>
        <p:nvSpPr>
          <p:cNvPr id="691213" name="Rectangle 13"/>
          <p:cNvSpPr>
            <a:spLocks noChangeArrowheads="1"/>
          </p:cNvSpPr>
          <p:nvPr/>
        </p:nvSpPr>
        <p:spPr bwMode="auto">
          <a:xfrm>
            <a:off x="6019800" y="2819400"/>
            <a:ext cx="1447800" cy="609600"/>
          </a:xfrm>
          <a:prstGeom prst="rect">
            <a:avLst/>
          </a:prstGeom>
          <a:solidFill>
            <a:srgbClr val="99CCFF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Water</a:t>
            </a:r>
          </a:p>
        </p:txBody>
      </p:sp>
      <p:sp>
        <p:nvSpPr>
          <p:cNvPr id="691214" name="Rectangle 14"/>
          <p:cNvSpPr>
            <a:spLocks noChangeArrowheads="1"/>
          </p:cNvSpPr>
          <p:nvPr/>
        </p:nvSpPr>
        <p:spPr bwMode="auto">
          <a:xfrm>
            <a:off x="4154488" y="4953000"/>
            <a:ext cx="1447800" cy="609600"/>
          </a:xfrm>
          <a:prstGeom prst="rect">
            <a:avLst/>
          </a:prstGeom>
          <a:solidFill>
            <a:srgbClr val="99CC00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Turbine</a:t>
            </a:r>
          </a:p>
        </p:txBody>
      </p:sp>
      <p:sp>
        <p:nvSpPr>
          <p:cNvPr id="691215" name="Rectangle 15"/>
          <p:cNvSpPr>
            <a:spLocks noChangeArrowheads="1"/>
          </p:cNvSpPr>
          <p:nvPr/>
        </p:nvSpPr>
        <p:spPr bwMode="auto">
          <a:xfrm>
            <a:off x="4154488" y="5867400"/>
            <a:ext cx="1447800" cy="609600"/>
          </a:xfrm>
          <a:prstGeom prst="rect">
            <a:avLst/>
          </a:prstGeom>
          <a:solidFill>
            <a:srgbClr val="FF6600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Electricity</a:t>
            </a:r>
          </a:p>
        </p:txBody>
      </p:sp>
      <p:sp>
        <p:nvSpPr>
          <p:cNvPr id="691217" name="Rectangle 17"/>
          <p:cNvSpPr>
            <a:spLocks noChangeArrowheads="1"/>
          </p:cNvSpPr>
          <p:nvPr/>
        </p:nvSpPr>
        <p:spPr bwMode="auto">
          <a:xfrm>
            <a:off x="4154488" y="4038600"/>
            <a:ext cx="1447800" cy="609600"/>
          </a:xfrm>
          <a:prstGeom prst="rect">
            <a:avLst/>
          </a:prstGeom>
          <a:solidFill>
            <a:srgbClr val="99CCFF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Steam</a:t>
            </a:r>
          </a:p>
        </p:txBody>
      </p:sp>
      <p:cxnSp>
        <p:nvCxnSpPr>
          <p:cNvPr id="691218" name="AutoShape 18"/>
          <p:cNvCxnSpPr>
            <a:cxnSpLocks noChangeShapeType="1"/>
            <a:stCxn id="691212" idx="3"/>
            <a:endCxn id="691220" idx="1"/>
          </p:cNvCxnSpPr>
          <p:nvPr/>
        </p:nvCxnSpPr>
        <p:spPr bwMode="auto">
          <a:xfrm>
            <a:off x="3746500" y="3124200"/>
            <a:ext cx="395288" cy="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1219" name="Text Box 19"/>
          <p:cNvSpPr txBox="1">
            <a:spLocks noChangeArrowheads="1"/>
          </p:cNvSpPr>
          <p:nvPr/>
        </p:nvSpPr>
        <p:spPr bwMode="auto">
          <a:xfrm>
            <a:off x="3810000" y="3505200"/>
            <a:ext cx="990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tx1"/>
                </a:solidFill>
                <a:latin typeface="AvantGarde Bk BT" charset="0"/>
                <a:cs typeface="+mn-cs"/>
              </a:rPr>
              <a:t>Fission</a:t>
            </a:r>
          </a:p>
        </p:txBody>
      </p:sp>
      <p:sp>
        <p:nvSpPr>
          <p:cNvPr id="691220" name="Rectangle 20"/>
          <p:cNvSpPr>
            <a:spLocks noChangeArrowheads="1"/>
          </p:cNvSpPr>
          <p:nvPr/>
        </p:nvSpPr>
        <p:spPr bwMode="auto">
          <a:xfrm>
            <a:off x="4154488" y="2857500"/>
            <a:ext cx="1447800" cy="533400"/>
          </a:xfrm>
          <a:prstGeom prst="rect">
            <a:avLst/>
          </a:prstGeom>
          <a:solidFill>
            <a:srgbClr val="0000FF"/>
          </a:solidFill>
          <a:ln w="254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AvantGarde Bk BT" charset="0"/>
                <a:cs typeface="+mn-cs"/>
              </a:rPr>
              <a:t>Reactor</a:t>
            </a:r>
          </a:p>
        </p:txBody>
      </p:sp>
      <p:cxnSp>
        <p:nvCxnSpPr>
          <p:cNvPr id="691221" name="AutoShape 21"/>
          <p:cNvCxnSpPr>
            <a:cxnSpLocks noChangeShapeType="1"/>
            <a:stCxn id="691220" idx="2"/>
            <a:endCxn id="691217" idx="0"/>
          </p:cNvCxnSpPr>
          <p:nvPr/>
        </p:nvCxnSpPr>
        <p:spPr bwMode="auto">
          <a:xfrm>
            <a:off x="4878388" y="3403600"/>
            <a:ext cx="0" cy="62230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1223" name="AutoShape 23"/>
          <p:cNvCxnSpPr>
            <a:cxnSpLocks noChangeShapeType="1"/>
            <a:stCxn id="691217" idx="2"/>
            <a:endCxn id="691214" idx="0"/>
          </p:cNvCxnSpPr>
          <p:nvPr/>
        </p:nvCxnSpPr>
        <p:spPr bwMode="auto">
          <a:xfrm>
            <a:off x="4878388" y="4660900"/>
            <a:ext cx="0" cy="27940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1226" name="AutoShape 26"/>
          <p:cNvCxnSpPr>
            <a:cxnSpLocks noChangeShapeType="1"/>
            <a:stCxn id="691214" idx="2"/>
            <a:endCxn id="691215" idx="0"/>
          </p:cNvCxnSpPr>
          <p:nvPr/>
        </p:nvCxnSpPr>
        <p:spPr bwMode="auto">
          <a:xfrm>
            <a:off x="4878388" y="5575300"/>
            <a:ext cx="0" cy="27940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1230" name="Rectangle 30"/>
          <p:cNvSpPr>
            <a:spLocks noChangeArrowheads="1"/>
          </p:cNvSpPr>
          <p:nvPr/>
        </p:nvSpPr>
        <p:spPr bwMode="auto">
          <a:xfrm>
            <a:off x="304800" y="1676400"/>
            <a:ext cx="2587625" cy="838200"/>
          </a:xfrm>
          <a:prstGeom prst="rect">
            <a:avLst/>
          </a:prstGeom>
          <a:solidFill>
            <a:srgbClr val="EAEAEA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>
                <a:cs typeface="+mn-cs"/>
              </a:rPr>
              <a:t>Production and storage</a:t>
            </a:r>
          </a:p>
        </p:txBody>
      </p:sp>
      <p:cxnSp>
        <p:nvCxnSpPr>
          <p:cNvPr id="691231" name="AutoShape 31"/>
          <p:cNvCxnSpPr>
            <a:cxnSpLocks noChangeShapeType="1"/>
            <a:stCxn id="691230" idx="3"/>
            <a:endCxn id="691212" idx="0"/>
          </p:cNvCxnSpPr>
          <p:nvPr/>
        </p:nvCxnSpPr>
        <p:spPr bwMode="auto">
          <a:xfrm>
            <a:off x="2892425" y="2095500"/>
            <a:ext cx="117475" cy="711200"/>
          </a:xfrm>
          <a:prstGeom prst="bentConnector2">
            <a:avLst/>
          </a:prstGeom>
          <a:noFill/>
          <a:ln w="25400">
            <a:solidFill>
              <a:srgbClr val="808080"/>
            </a:solidFill>
            <a:miter lim="800000"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1232" name="Rectangle 32"/>
          <p:cNvSpPr>
            <a:spLocks noChangeArrowheads="1"/>
          </p:cNvSpPr>
          <p:nvPr/>
        </p:nvSpPr>
        <p:spPr bwMode="auto">
          <a:xfrm>
            <a:off x="6477000" y="1676400"/>
            <a:ext cx="2587625" cy="838200"/>
          </a:xfrm>
          <a:prstGeom prst="rect">
            <a:avLst/>
          </a:prstGeom>
          <a:solidFill>
            <a:srgbClr val="EAEAEA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>
                <a:cs typeface="+mn-cs"/>
              </a:rPr>
              <a:t>Large quantities</a:t>
            </a:r>
          </a:p>
        </p:txBody>
      </p:sp>
      <p:cxnSp>
        <p:nvCxnSpPr>
          <p:cNvPr id="691233" name="AutoShape 33"/>
          <p:cNvCxnSpPr>
            <a:cxnSpLocks noChangeShapeType="1"/>
            <a:stCxn id="691232" idx="2"/>
            <a:endCxn id="691213" idx="3"/>
          </p:cNvCxnSpPr>
          <p:nvPr/>
        </p:nvCxnSpPr>
        <p:spPr bwMode="auto">
          <a:xfrm rot="5400000">
            <a:off x="7320757" y="2674143"/>
            <a:ext cx="609600" cy="290513"/>
          </a:xfrm>
          <a:prstGeom prst="bentConnector2">
            <a:avLst/>
          </a:prstGeom>
          <a:noFill/>
          <a:ln w="25400">
            <a:solidFill>
              <a:srgbClr val="808080"/>
            </a:solidFill>
            <a:miter lim="800000"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1234" name="Rectangle 34"/>
          <p:cNvSpPr>
            <a:spLocks noChangeArrowheads="1"/>
          </p:cNvSpPr>
          <p:nvPr/>
        </p:nvSpPr>
        <p:spPr bwMode="auto">
          <a:xfrm>
            <a:off x="3584575" y="1676400"/>
            <a:ext cx="2587625" cy="838200"/>
          </a:xfrm>
          <a:prstGeom prst="rect">
            <a:avLst/>
          </a:prstGeom>
          <a:solidFill>
            <a:srgbClr val="EAEAEA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>
                <a:cs typeface="+mn-cs"/>
              </a:rPr>
              <a:t>Suitable site (NIMBY)</a:t>
            </a:r>
          </a:p>
        </p:txBody>
      </p:sp>
      <p:cxnSp>
        <p:nvCxnSpPr>
          <p:cNvPr id="691235" name="AutoShape 35"/>
          <p:cNvCxnSpPr>
            <a:cxnSpLocks noChangeShapeType="1"/>
            <a:stCxn id="691234" idx="2"/>
            <a:endCxn id="691220" idx="0"/>
          </p:cNvCxnSpPr>
          <p:nvPr/>
        </p:nvCxnSpPr>
        <p:spPr bwMode="auto">
          <a:xfrm rot="5400000">
            <a:off x="4713288" y="2679700"/>
            <a:ext cx="330200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1237" name="AutoShape 37"/>
          <p:cNvCxnSpPr>
            <a:cxnSpLocks noChangeShapeType="1"/>
            <a:stCxn id="691213" idx="1"/>
            <a:endCxn id="691220" idx="3"/>
          </p:cNvCxnSpPr>
          <p:nvPr/>
        </p:nvCxnSpPr>
        <p:spPr bwMode="auto">
          <a:xfrm flipH="1">
            <a:off x="5614988" y="3124200"/>
            <a:ext cx="392112" cy="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1238" name="Rectangle 38"/>
          <p:cNvSpPr>
            <a:spLocks noChangeArrowheads="1"/>
          </p:cNvSpPr>
          <p:nvPr/>
        </p:nvSpPr>
        <p:spPr bwMode="auto">
          <a:xfrm>
            <a:off x="304800" y="3733800"/>
            <a:ext cx="2587625" cy="838200"/>
          </a:xfrm>
          <a:prstGeom prst="rect">
            <a:avLst/>
          </a:prstGeom>
          <a:solidFill>
            <a:srgbClr val="EAEAEA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>
                <a:cs typeface="+mn-cs"/>
              </a:rPr>
              <a:t>Waste storage and disposal</a:t>
            </a:r>
          </a:p>
        </p:txBody>
      </p:sp>
      <p:cxnSp>
        <p:nvCxnSpPr>
          <p:cNvPr id="691239" name="AutoShape 39"/>
          <p:cNvCxnSpPr>
            <a:cxnSpLocks noChangeShapeType="1"/>
            <a:stCxn id="691238" idx="3"/>
            <a:endCxn id="691212" idx="2"/>
          </p:cNvCxnSpPr>
          <p:nvPr/>
        </p:nvCxnSpPr>
        <p:spPr bwMode="auto">
          <a:xfrm flipV="1">
            <a:off x="2892425" y="3441700"/>
            <a:ext cx="117475" cy="711200"/>
          </a:xfrm>
          <a:prstGeom prst="bentConnector2">
            <a:avLst/>
          </a:prstGeom>
          <a:noFill/>
          <a:ln w="25400">
            <a:solidFill>
              <a:srgbClr val="808080"/>
            </a:solidFill>
            <a:miter lim="800000"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7336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87" name="Rectangle 1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Nuclear Power Plants, 1960-2002 (in gigawatts)</a:t>
            </a:r>
          </a:p>
        </p:txBody>
      </p:sp>
      <p:graphicFrame>
        <p:nvGraphicFramePr>
          <p:cNvPr id="121858" name="Object 1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959525415"/>
              </p:ext>
            </p:extLst>
          </p:nvPr>
        </p:nvGraphicFramePr>
        <p:xfrm>
          <a:off x="1028700" y="1701800"/>
          <a:ext cx="777240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Grafico" r:id="rId4" imgW="7772400" imgH="4749800" progId="MSGraph.Chart.8">
                  <p:embed followColorScheme="full"/>
                </p:oleObj>
              </mc:Choice>
              <mc:Fallback>
                <p:oleObj name="Grafico" r:id="rId4" imgW="7772400" imgH="4749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1701800"/>
                        <a:ext cx="7772400" cy="474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644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Nuclear Power</a:t>
            </a:r>
          </a:p>
        </p:txBody>
      </p:sp>
      <p:sp>
        <p:nvSpPr>
          <p:cNvPr id="69223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Nuclear power plants</a:t>
            </a:r>
          </a:p>
          <a:p>
            <a:pPr lvl="1" eaLnBrk="1" hangingPunct="1">
              <a:defRPr/>
            </a:pPr>
            <a:r>
              <a:rPr lang="en-US" smtClean="0"/>
              <a:t>430 operating nuclear power plants (civilian) worldwide.</a:t>
            </a:r>
          </a:p>
          <a:p>
            <a:pPr lvl="1" eaLnBrk="1" hangingPunct="1">
              <a:defRPr/>
            </a:pPr>
            <a:r>
              <a:rPr lang="en-US" smtClean="0"/>
              <a:t>Very few new plants coming on line:</a:t>
            </a:r>
          </a:p>
          <a:p>
            <a:pPr lvl="2" eaLnBrk="1" hangingPunct="1">
              <a:defRPr/>
            </a:pPr>
            <a:r>
              <a:rPr lang="en-US" smtClean="0"/>
              <a:t>Public resistance (NIMBY syndrome).</a:t>
            </a:r>
          </a:p>
          <a:p>
            <a:pPr lvl="2" eaLnBrk="1" hangingPunct="1">
              <a:defRPr/>
            </a:pPr>
            <a:r>
              <a:rPr lang="en-US" smtClean="0"/>
              <a:t>High costs.</a:t>
            </a:r>
          </a:p>
          <a:p>
            <a:pPr lvl="2" eaLnBrk="1" hangingPunct="1">
              <a:defRPr/>
            </a:pPr>
            <a:r>
              <a:rPr lang="en-US" smtClean="0"/>
              <a:t>Nuclear waste disposal.</a:t>
            </a:r>
          </a:p>
          <a:p>
            <a:pPr lvl="1" eaLnBrk="1" hangingPunct="1">
              <a:defRPr/>
            </a:pPr>
            <a:r>
              <a:rPr lang="en-US" smtClean="0"/>
              <a:t>30 countries generate nuclear electricity:</a:t>
            </a:r>
          </a:p>
          <a:p>
            <a:pPr lvl="2" eaLnBrk="1" hangingPunct="1">
              <a:defRPr/>
            </a:pPr>
            <a:r>
              <a:rPr lang="en-US" smtClean="0"/>
              <a:t>About 17% of all electricity generated worldwide. </a:t>
            </a:r>
          </a:p>
          <a:p>
            <a:pPr lvl="1" eaLnBrk="1" hangingPunct="1">
              <a:defRPr/>
            </a:pPr>
            <a:r>
              <a:rPr lang="en-US" smtClean="0"/>
              <a:t>United States:</a:t>
            </a:r>
          </a:p>
          <a:p>
            <a:pPr lvl="2" eaLnBrk="1" hangingPunct="1">
              <a:defRPr/>
            </a:pPr>
            <a:r>
              <a:rPr lang="en-US" smtClean="0"/>
              <a:t>109 licensed nuclear power plants; about 20% of the electricity.</a:t>
            </a:r>
          </a:p>
          <a:p>
            <a:pPr lvl="2" eaLnBrk="1" hangingPunct="1">
              <a:defRPr/>
            </a:pPr>
            <a:r>
              <a:rPr lang="en-US" smtClean="0"/>
              <a:t>Licenses are usually given for a 40 year period.</a:t>
            </a:r>
          </a:p>
          <a:p>
            <a:pPr lvl="2" eaLnBrk="1" hangingPunct="1">
              <a:defRPr/>
            </a:pPr>
            <a:r>
              <a:rPr lang="en-US" smtClean="0"/>
              <a:t>Many US plants will be coming up for license extensions by 2006.</a:t>
            </a:r>
          </a:p>
          <a:p>
            <a:pPr lvl="2" eaLnBrk="1" hangingPunct="1">
              <a:defRPr/>
            </a:pPr>
            <a:r>
              <a:rPr lang="en-US" smtClean="0"/>
              <a:t>No new nuclear power plant built since 1979 (Three Mile Island incident).</a:t>
            </a:r>
          </a:p>
          <a:p>
            <a:pPr lvl="1" eaLnBrk="1" hangingPunct="1">
              <a:defRPr/>
            </a:pPr>
            <a:r>
              <a:rPr lang="en-US" smtClean="0"/>
              <a:t>China:</a:t>
            </a:r>
          </a:p>
          <a:p>
            <a:pPr lvl="2" eaLnBrk="1" hangingPunct="1">
              <a:defRPr/>
            </a:pPr>
            <a:r>
              <a:rPr lang="en-US" smtClean="0"/>
              <a:t>Plans to had 2 new nuclear reactor per year until 2020.</a:t>
            </a:r>
          </a:p>
        </p:txBody>
      </p:sp>
      <p:sp>
        <p:nvSpPr>
          <p:cNvPr id="692234" name="AutoShape 10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914400" y="2971800"/>
            <a:ext cx="533400" cy="381000"/>
          </a:xfrm>
          <a:prstGeom prst="actionButtonDocumen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66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Global Nuclear Energy Generation, 2003</a:t>
            </a:r>
          </a:p>
        </p:txBody>
      </p:sp>
      <p:pic>
        <p:nvPicPr>
          <p:cNvPr id="125954" name="Picture 5" descr="nuclearpower2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7630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309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Wind Energy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1371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>
                <a:latin typeface="Arial" charset="0"/>
              </a:rPr>
              <a:t>How it works</a:t>
            </a:r>
          </a:p>
          <a:p>
            <a:pPr lvl="1" eaLnBrk="1" hangingPunct="1"/>
            <a:r>
              <a:rPr lang="en-US">
                <a:latin typeface="Arial" charset="0"/>
              </a:rPr>
              <a:t>Wind turbines directly generate electricity</a:t>
            </a:r>
          </a:p>
          <a:p>
            <a:pPr lvl="1" eaLnBrk="1" hangingPunct="1"/>
            <a:r>
              <a:rPr lang="en-US">
                <a:latin typeface="Arial" charset="0"/>
              </a:rPr>
              <a:t>Quite efficient (not a heat engine)</a:t>
            </a:r>
          </a:p>
        </p:txBody>
      </p:sp>
      <p:pic>
        <p:nvPicPr>
          <p:cNvPr id="6148" name="Picture 4" descr="Wind Energy Potent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057400"/>
            <a:ext cx="7415212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477000" y="5181600"/>
            <a:ext cx="2667000" cy="1368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/>
              <a:t>Wind Energy Potential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shading gives potential for in-state electrical needs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numbers give total potential for total US needs</a:t>
            </a:r>
          </a:p>
        </p:txBody>
      </p:sp>
    </p:spTree>
    <p:extLst>
      <p:ext uri="{BB962C8B-B14F-4D97-AF65-F5344CB8AC3E}">
        <p14:creationId xmlns:p14="http://schemas.microsoft.com/office/powerpoint/2010/main" val="357532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Wind Energy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>
                <a:latin typeface="Arial" charset="0"/>
              </a:rPr>
              <a:t>Advantages</a:t>
            </a:r>
          </a:p>
          <a:p>
            <a:pPr lvl="1" eaLnBrk="1" hangingPunct="1"/>
            <a:r>
              <a:rPr lang="en-US">
                <a:latin typeface="Arial" charset="0"/>
              </a:rPr>
              <a:t>High net energy yield</a:t>
            </a:r>
          </a:p>
          <a:p>
            <a:pPr lvl="1" eaLnBrk="1" hangingPunct="1"/>
            <a:r>
              <a:rPr lang="en-US">
                <a:latin typeface="Arial" charset="0"/>
              </a:rPr>
              <a:t>Renewable and free</a:t>
            </a:r>
          </a:p>
          <a:p>
            <a:pPr lvl="1" eaLnBrk="1" hangingPunct="1"/>
            <a:r>
              <a:rPr lang="en-US">
                <a:latin typeface="Arial" charset="0"/>
              </a:rPr>
              <a:t>Very clean source of energy</a:t>
            </a:r>
          </a:p>
          <a:p>
            <a:pPr lvl="2" eaLnBrk="1" hangingPunct="1"/>
            <a:r>
              <a:rPr lang="en-US" sz="1800">
                <a:latin typeface="Arial" charset="0"/>
              </a:rPr>
              <a:t>No pollution (air or water) during operation</a:t>
            </a:r>
          </a:p>
          <a:p>
            <a:pPr lvl="1" eaLnBrk="1" hangingPunct="1"/>
            <a:r>
              <a:rPr lang="en-US">
                <a:latin typeface="Arial" charset="0"/>
              </a:rPr>
              <a:t>Long operating life</a:t>
            </a:r>
          </a:p>
          <a:p>
            <a:pPr lvl="1" eaLnBrk="1" hangingPunct="1"/>
            <a:r>
              <a:rPr lang="en-US">
                <a:latin typeface="Arial" charset="0"/>
              </a:rPr>
              <a:t>Low operating/maintenance costs</a:t>
            </a:r>
          </a:p>
          <a:p>
            <a:pPr lvl="1" eaLnBrk="1" hangingPunct="1"/>
            <a:r>
              <a:rPr lang="en-US">
                <a:latin typeface="Arial" charset="0"/>
              </a:rPr>
              <a:t>Can be quickly built; not too expensive</a:t>
            </a:r>
          </a:p>
          <a:p>
            <a:pPr lvl="1" eaLnBrk="1" hangingPunct="1"/>
            <a:r>
              <a:rPr lang="en-US">
                <a:latin typeface="Arial" charset="0"/>
              </a:rPr>
              <a:t>Now almost competitive with hydro and fossil fuels</a:t>
            </a:r>
          </a:p>
          <a:p>
            <a:pPr lvl="1" eaLnBrk="1" hangingPunct="1"/>
            <a:r>
              <a:rPr lang="en-US">
                <a:latin typeface="Arial" charset="0"/>
              </a:rPr>
              <a:t>Land can be used for other purposes</a:t>
            </a:r>
          </a:p>
          <a:p>
            <a:pPr lvl="2" eaLnBrk="1" hangingPunct="1"/>
            <a:r>
              <a:rPr lang="en-US" sz="1800">
                <a:latin typeface="Arial" charset="0"/>
              </a:rPr>
              <a:t>Can combine wind and agricultural farms</a:t>
            </a:r>
          </a:p>
        </p:txBody>
      </p:sp>
    </p:spTree>
    <p:extLst>
      <p:ext uri="{BB962C8B-B14F-4D97-AF65-F5344CB8AC3E}">
        <p14:creationId xmlns:p14="http://schemas.microsoft.com/office/powerpoint/2010/main" val="280992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Wind Energy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>
                <a:latin typeface="Arial" charset="0"/>
              </a:rPr>
              <a:t>Disadvantages</a:t>
            </a:r>
          </a:p>
          <a:p>
            <a:pPr lvl="1" eaLnBrk="1" hangingPunct="1"/>
            <a:r>
              <a:rPr lang="en-US">
                <a:latin typeface="Arial" charset="0"/>
              </a:rPr>
              <a:t>Energy storage issues</a:t>
            </a:r>
          </a:p>
          <a:p>
            <a:pPr lvl="2" eaLnBrk="1" hangingPunct="1"/>
            <a:r>
              <a:rPr lang="en-US" sz="1800">
                <a:latin typeface="Arial" charset="0"/>
              </a:rPr>
              <a:t>An intermittent source of energy; need backup (eg stored energy) for low-wind days</a:t>
            </a:r>
          </a:p>
          <a:p>
            <a:pPr lvl="2" eaLnBrk="1" hangingPunct="1"/>
            <a:r>
              <a:rPr lang="en-US" sz="1800">
                <a:latin typeface="Arial" charset="0"/>
              </a:rPr>
              <a:t>Or must be connected to the electrical grid</a:t>
            </a:r>
          </a:p>
          <a:p>
            <a:pPr lvl="1" eaLnBrk="1" hangingPunct="1"/>
            <a:r>
              <a:rPr lang="en-US">
                <a:latin typeface="Arial" charset="0"/>
              </a:rPr>
              <a:t>Only practical in areas that are windy enough</a:t>
            </a:r>
          </a:p>
          <a:p>
            <a:pPr lvl="1" eaLnBrk="1" hangingPunct="1"/>
            <a:r>
              <a:rPr lang="en-US">
                <a:latin typeface="Arial" charset="0"/>
              </a:rPr>
              <a:t>Visual pollution</a:t>
            </a:r>
          </a:p>
          <a:p>
            <a:pPr lvl="1" eaLnBrk="1" hangingPunct="1"/>
            <a:r>
              <a:rPr lang="en-US">
                <a:latin typeface="Arial" charset="0"/>
              </a:rPr>
              <a:t>Danger to birds</a:t>
            </a:r>
          </a:p>
          <a:p>
            <a:pPr lvl="2" eaLnBrk="1" hangingPunct="1"/>
            <a:r>
              <a:rPr lang="en-US" sz="1800">
                <a:latin typeface="Arial" charset="0"/>
              </a:rPr>
              <a:t>New (slow turning) designs largely eliminate this problem</a:t>
            </a:r>
          </a:p>
          <a:p>
            <a:pPr lvl="1" eaLnBrk="1" hangingPunct="1"/>
            <a:r>
              <a:rPr lang="en-US">
                <a:latin typeface="Arial" charset="0"/>
              </a:rPr>
              <a:t>Low energy density of wind</a:t>
            </a:r>
          </a:p>
          <a:p>
            <a:pPr lvl="2" eaLnBrk="1" hangingPunct="1"/>
            <a:r>
              <a:rPr lang="en-US" sz="1800">
                <a:latin typeface="Arial" charset="0"/>
              </a:rPr>
              <a:t>Must use large areas of land</a:t>
            </a:r>
          </a:p>
        </p:txBody>
      </p:sp>
    </p:spTree>
    <p:extLst>
      <p:ext uri="{BB962C8B-B14F-4D97-AF65-F5344CB8AC3E}">
        <p14:creationId xmlns:p14="http://schemas.microsoft.com/office/powerpoint/2010/main" val="338069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Biomass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</a:rPr>
              <a:t>What is it?</a:t>
            </a:r>
          </a:p>
          <a:p>
            <a:pPr lvl="1" eaLnBrk="1" hangingPunct="1">
              <a:defRPr/>
            </a:pPr>
            <a:r>
              <a:rPr lang="en-US" dirty="0" smtClean="0"/>
              <a:t>Biomass energy is the use of living and </a:t>
            </a:r>
            <a:r>
              <a:rPr lang="en-US" i="1" dirty="0" smtClean="0"/>
              <a:t>recently</a:t>
            </a:r>
            <a:r>
              <a:rPr lang="en-US" dirty="0" smtClean="0"/>
              <a:t> dead biological material as an energy source</a:t>
            </a:r>
          </a:p>
          <a:p>
            <a:pPr lvl="1" eaLnBrk="1" hangingPunct="1">
              <a:defRPr/>
            </a:pPr>
            <a:r>
              <a:rPr lang="en-US" dirty="0" smtClean="0"/>
              <a:t>Ultimately dependent on the capture of solar energy and conversion to a chemical (carbohydrate) fuel</a:t>
            </a:r>
          </a:p>
          <a:p>
            <a:pPr lvl="1" eaLnBrk="1" hangingPunct="1">
              <a:defRPr/>
            </a:pPr>
            <a:r>
              <a:rPr lang="en-US" dirty="0" smtClean="0"/>
              <a:t>Theoretically it is a </a:t>
            </a:r>
            <a:r>
              <a:rPr lang="en-US" i="1" dirty="0" smtClean="0"/>
              <a:t>carbon neutral</a:t>
            </a:r>
            <a:r>
              <a:rPr lang="en-US" dirty="0" smtClean="0"/>
              <a:t> and renewable source of energy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How it works?</a:t>
            </a:r>
          </a:p>
          <a:p>
            <a:pPr lvl="1" eaLnBrk="1" hangingPunct="1">
              <a:defRPr/>
            </a:pPr>
            <a:r>
              <a:rPr lang="en-US" dirty="0" smtClean="0"/>
              <a:t>Traditional: forest management, using wood as fuel</a:t>
            </a:r>
          </a:p>
          <a:p>
            <a:pPr lvl="1" eaLnBrk="1" hangingPunct="1">
              <a:defRPr/>
            </a:pPr>
            <a:r>
              <a:rPr lang="en-US" dirty="0" smtClean="0"/>
              <a:t>Use of biodegradable waste</a:t>
            </a:r>
          </a:p>
          <a:p>
            <a:pPr lvl="2" eaLnBrk="1" hangingPunct="1">
              <a:defRPr/>
            </a:pPr>
            <a:r>
              <a:rPr lang="en-US" sz="1800" dirty="0" smtClean="0"/>
              <a:t>Examples: manure, crop residue, sewage, municipal solid waste</a:t>
            </a:r>
          </a:p>
          <a:p>
            <a:pPr lvl="1" eaLnBrk="1" hangingPunct="1">
              <a:defRPr/>
            </a:pPr>
            <a:r>
              <a:rPr lang="en-US" dirty="0" smtClean="0"/>
              <a:t>Recent interest in agricultural production of </a:t>
            </a:r>
            <a:r>
              <a:rPr lang="en-US" b="1" i="1" dirty="0" smtClean="0"/>
              <a:t>energy crops</a:t>
            </a:r>
            <a:endParaRPr lang="en-US" dirty="0" smtClean="0"/>
          </a:p>
          <a:p>
            <a:pPr lvl="2" eaLnBrk="1" hangingPunct="1">
              <a:defRPr/>
            </a:pPr>
            <a:r>
              <a:rPr lang="en-US" sz="1800" dirty="0" smtClean="0"/>
              <a:t>Should be high yield and low maintenance</a:t>
            </a:r>
          </a:p>
          <a:p>
            <a:pPr lvl="2" eaLnBrk="1" hangingPunct="1">
              <a:defRPr/>
            </a:pPr>
            <a:r>
              <a:rPr lang="en-US" sz="1800" dirty="0" smtClean="0"/>
              <a:t>Examples: corn, sugarcane, </a:t>
            </a:r>
            <a:r>
              <a:rPr lang="en-US" sz="1800" dirty="0" err="1" smtClean="0"/>
              <a:t>switchgrass</a:t>
            </a:r>
            <a:r>
              <a:rPr lang="en-US" sz="1800" dirty="0" smtClean="0"/>
              <a:t>, hemp, willow, palm oil, rapeseed, and many others</a:t>
            </a:r>
          </a:p>
          <a:p>
            <a:pPr lvl="2" eaLnBrk="1" hangingPunct="1">
              <a:defRPr/>
            </a:pPr>
            <a:r>
              <a:rPr lang="en-US" sz="1800" dirty="0" smtClean="0"/>
              <a:t>Does not have to be a food crop</a:t>
            </a:r>
          </a:p>
          <a:p>
            <a:pPr lvl="2" eaLnBrk="1" hangingPunct="1">
              <a:defRPr/>
            </a:pPr>
            <a:r>
              <a:rPr lang="en-US" sz="1800" dirty="0" smtClean="0"/>
              <a:t>Recent interest in bioengineered (GM) plants as fuel sources</a:t>
            </a:r>
          </a:p>
          <a:p>
            <a:pPr lvl="1" eaLnBrk="1" hangingPunct="1">
              <a:defRPr/>
            </a:pPr>
            <a:r>
              <a:rPr lang="en-US" dirty="0" smtClean="0"/>
              <a:t>Production of a liquid or gaseous </a:t>
            </a:r>
            <a:r>
              <a:rPr lang="en-US" b="1" i="1" dirty="0" err="1" smtClean="0"/>
              <a:t>biofuel</a:t>
            </a:r>
            <a:endParaRPr lang="en-US" dirty="0" smtClean="0"/>
          </a:p>
          <a:p>
            <a:pPr lvl="2" eaLnBrk="1" hangingPunct="1">
              <a:defRPr/>
            </a:pPr>
            <a:r>
              <a:rPr lang="en-US" sz="1800" i="1" dirty="0" smtClean="0"/>
              <a:t>Biogas</a:t>
            </a:r>
            <a:r>
              <a:rPr lang="en-US" sz="1800" dirty="0" smtClean="0"/>
              <a:t> due to the breakdown of biomass in the absence of O</a:t>
            </a:r>
            <a:r>
              <a:rPr lang="en-US" sz="1800" baseline="-25000" dirty="0" smtClean="0"/>
              <a:t>2</a:t>
            </a:r>
          </a:p>
          <a:p>
            <a:pPr lvl="3" eaLnBrk="1" hangingPunct="1">
              <a:defRPr/>
            </a:pPr>
            <a:r>
              <a:rPr lang="en-US" dirty="0" smtClean="0"/>
              <a:t>Includes capture of landfill methane</a:t>
            </a:r>
          </a:p>
          <a:p>
            <a:pPr lvl="2" eaLnBrk="1" hangingPunct="1">
              <a:defRPr/>
            </a:pPr>
            <a:r>
              <a:rPr lang="en-US" sz="1800" i="1" dirty="0" err="1" smtClean="0"/>
              <a:t>Bioethanol</a:t>
            </a:r>
            <a:r>
              <a:rPr lang="en-US" sz="1800" dirty="0" smtClean="0"/>
              <a:t> from fermentation, often from corn. Cellulosic </a:t>
            </a:r>
            <a:r>
              <a:rPr lang="en-US" sz="1800" dirty="0" err="1" smtClean="0"/>
              <a:t>bioethanol</a:t>
            </a:r>
            <a:r>
              <a:rPr lang="en-US" sz="1800" dirty="0" smtClean="0"/>
              <a:t> is usually from a grass (</a:t>
            </a:r>
            <a:r>
              <a:rPr lang="en-US" sz="1800" dirty="0" err="1" smtClean="0"/>
              <a:t>switchgrass</a:t>
            </a:r>
            <a:r>
              <a:rPr lang="en-US" sz="1800" dirty="0" smtClean="0"/>
              <a:t>)</a:t>
            </a:r>
          </a:p>
          <a:p>
            <a:pPr lvl="2" eaLnBrk="1" hangingPunct="1">
              <a:defRPr/>
            </a:pPr>
            <a:r>
              <a:rPr lang="en-US" sz="1800" i="1" dirty="0" smtClean="0"/>
              <a:t>Biodiesel</a:t>
            </a:r>
            <a:r>
              <a:rPr lang="en-US" sz="1800" dirty="0" smtClean="0"/>
              <a:t> from rapeseed and other sources</a:t>
            </a:r>
          </a:p>
        </p:txBody>
      </p:sp>
    </p:spTree>
    <p:extLst>
      <p:ext uri="{BB962C8B-B14F-4D97-AF65-F5344CB8AC3E}">
        <p14:creationId xmlns:p14="http://schemas.microsoft.com/office/powerpoint/2010/main" val="401814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272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75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Biomass Energy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>
                <a:latin typeface="Arial" charset="0"/>
              </a:rPr>
              <a:t>Carbon neutral</a:t>
            </a:r>
          </a:p>
          <a:p>
            <a:pPr lvl="1" eaLnBrk="1" hangingPunct="1"/>
            <a:r>
              <a:rPr lang="en-US" sz="1600">
                <a:latin typeface="Arial" charset="0"/>
              </a:rPr>
              <a:t>CO</a:t>
            </a:r>
            <a:r>
              <a:rPr lang="en-US" sz="1600" baseline="-25000">
                <a:latin typeface="Arial" charset="0"/>
              </a:rPr>
              <a:t>2</a:t>
            </a:r>
            <a:r>
              <a:rPr lang="en-US" sz="1600">
                <a:latin typeface="Arial" charset="0"/>
              </a:rPr>
              <a:t> ultimately released in energy generation is </a:t>
            </a:r>
            <a:r>
              <a:rPr lang="en-US" sz="1600" i="1">
                <a:latin typeface="Arial" charset="0"/>
              </a:rPr>
              <a:t>recently</a:t>
            </a:r>
            <a:r>
              <a:rPr lang="en-US" sz="1600">
                <a:latin typeface="Arial" charset="0"/>
              </a:rPr>
              <a:t> captured and so ideally does not change total atmospheric levels</a:t>
            </a:r>
          </a:p>
          <a:p>
            <a:pPr lvl="1" eaLnBrk="1" hangingPunct="1"/>
            <a:r>
              <a:rPr lang="en-US" sz="1600" i="1">
                <a:latin typeface="Arial" charset="0"/>
              </a:rPr>
              <a:t>Carbon leaks</a:t>
            </a:r>
            <a:r>
              <a:rPr lang="en-US" sz="1600">
                <a:latin typeface="Arial" charset="0"/>
              </a:rPr>
              <a:t> can result in a net increase in CO</a:t>
            </a:r>
            <a:r>
              <a:rPr lang="en-US" sz="1600" baseline="-25000">
                <a:latin typeface="Arial" charset="0"/>
              </a:rPr>
              <a:t>2</a:t>
            </a:r>
            <a:r>
              <a:rPr lang="en-US" sz="1600">
                <a:latin typeface="Arial" charset="0"/>
              </a:rPr>
              <a:t> levels</a:t>
            </a:r>
          </a:p>
          <a:p>
            <a:pPr lvl="1" eaLnBrk="1" hangingPunct="1"/>
            <a:r>
              <a:rPr lang="en-US" sz="1600">
                <a:latin typeface="Arial" charset="0"/>
              </a:rPr>
              <a:t>Sequestration in soil can result in a net </a:t>
            </a:r>
            <a:r>
              <a:rPr lang="en-US" sz="1600" i="1">
                <a:latin typeface="Arial" charset="0"/>
              </a:rPr>
              <a:t>decrease</a:t>
            </a:r>
            <a:r>
              <a:rPr lang="en-US" sz="1600">
                <a:latin typeface="Arial" charset="0"/>
              </a:rPr>
              <a:t> in CO</a:t>
            </a:r>
            <a:r>
              <a:rPr lang="en-US" sz="1600" baseline="-25000">
                <a:latin typeface="Arial" charset="0"/>
              </a:rPr>
              <a:t>2</a:t>
            </a:r>
            <a:r>
              <a:rPr lang="en-US" sz="1600">
                <a:latin typeface="Arial" charset="0"/>
              </a:rPr>
              <a:t> levels</a:t>
            </a:r>
            <a:endParaRPr lang="en-US" sz="1600" i="1">
              <a:latin typeface="Arial" charset="0"/>
            </a:endParaRPr>
          </a:p>
        </p:txBody>
      </p:sp>
      <p:pic>
        <p:nvPicPr>
          <p:cNvPr id="9220" name="Picture 4" descr="Biomass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2026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01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Biomass Energy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</a:rPr>
              <a:t>Advantages</a:t>
            </a:r>
          </a:p>
          <a:p>
            <a:pPr lvl="1" eaLnBrk="1" hangingPunct="1">
              <a:defRPr/>
            </a:pPr>
            <a:r>
              <a:rPr lang="en-US" dirty="0" smtClean="0"/>
              <a:t>Versatile</a:t>
            </a:r>
          </a:p>
          <a:p>
            <a:pPr lvl="1" eaLnBrk="1" hangingPunct="1">
              <a:defRPr/>
            </a:pPr>
            <a:r>
              <a:rPr lang="en-US" dirty="0" smtClean="0"/>
              <a:t>Renewable</a:t>
            </a:r>
          </a:p>
          <a:p>
            <a:pPr lvl="1" eaLnBrk="1" hangingPunct="1">
              <a:defRPr/>
            </a:pPr>
            <a:r>
              <a:rPr lang="en-US" dirty="0" smtClean="0"/>
              <a:t>No net CO</a:t>
            </a:r>
            <a:r>
              <a:rPr lang="en-US" baseline="-25000" dirty="0" smtClean="0"/>
              <a:t>2</a:t>
            </a:r>
            <a:r>
              <a:rPr lang="en-US" dirty="0" smtClean="0"/>
              <a:t> emissions (ideally)</a:t>
            </a:r>
          </a:p>
          <a:p>
            <a:pPr lvl="1" eaLnBrk="1" hangingPunct="1">
              <a:defRPr/>
            </a:pPr>
            <a:r>
              <a:rPr lang="en-US" dirty="0" smtClean="0"/>
              <a:t>Emits less SO</a:t>
            </a:r>
            <a:r>
              <a:rPr lang="en-US" baseline="-25000" dirty="0" smtClean="0"/>
              <a:t>2</a:t>
            </a:r>
            <a:r>
              <a:rPr lang="en-US" dirty="0" smtClean="0"/>
              <a:t> and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than fossil fuels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Disadvantages</a:t>
            </a:r>
          </a:p>
          <a:p>
            <a:pPr lvl="1" eaLnBrk="1" hangingPunct="1">
              <a:defRPr/>
            </a:pPr>
            <a:r>
              <a:rPr lang="en-US" dirty="0" smtClean="0"/>
              <a:t>Low energy density/yield</a:t>
            </a:r>
          </a:p>
          <a:p>
            <a:pPr lvl="2" eaLnBrk="1" hangingPunct="1">
              <a:defRPr/>
            </a:pPr>
            <a:r>
              <a:rPr lang="en-US" sz="1800" dirty="0" smtClean="0"/>
              <a:t>In some cases (</a:t>
            </a:r>
            <a:r>
              <a:rPr lang="en-US" sz="1800" dirty="0" err="1" smtClean="0"/>
              <a:t>eg</a:t>
            </a:r>
            <a:r>
              <a:rPr lang="en-US" sz="1800" dirty="0" smtClean="0"/>
              <a:t>, corn-derived </a:t>
            </a:r>
            <a:r>
              <a:rPr lang="en-US" sz="1800" dirty="0" err="1" smtClean="0"/>
              <a:t>bioethanol</a:t>
            </a:r>
            <a:r>
              <a:rPr lang="en-US" sz="1800" dirty="0" smtClean="0"/>
              <a:t>) may yield no net energy</a:t>
            </a:r>
          </a:p>
          <a:p>
            <a:pPr lvl="1" eaLnBrk="1" hangingPunct="1">
              <a:defRPr/>
            </a:pPr>
            <a:r>
              <a:rPr lang="en-US" dirty="0" smtClean="0"/>
              <a:t>Land conversion</a:t>
            </a:r>
          </a:p>
          <a:p>
            <a:pPr lvl="2" eaLnBrk="1" hangingPunct="1">
              <a:defRPr/>
            </a:pPr>
            <a:r>
              <a:rPr lang="en-US" sz="1800" dirty="0" smtClean="0"/>
              <a:t>Biodiversity loss</a:t>
            </a:r>
          </a:p>
          <a:p>
            <a:pPr lvl="2" eaLnBrk="1" hangingPunct="1">
              <a:defRPr/>
            </a:pPr>
            <a:r>
              <a:rPr lang="en-US" sz="1800" dirty="0" smtClean="0"/>
              <a:t>Possible decrease in agricultural food productivity</a:t>
            </a:r>
          </a:p>
          <a:p>
            <a:pPr lvl="1" eaLnBrk="1" hangingPunct="1">
              <a:defRPr/>
            </a:pPr>
            <a:r>
              <a:rPr lang="en-US" dirty="0" smtClean="0"/>
              <a:t>Usual problems associated with intensive agriculture</a:t>
            </a:r>
          </a:p>
          <a:p>
            <a:pPr lvl="2" eaLnBrk="1" hangingPunct="1">
              <a:defRPr/>
            </a:pPr>
            <a:r>
              <a:rPr lang="en-US" sz="1800" dirty="0" smtClean="0"/>
              <a:t>Nutrient pollution</a:t>
            </a:r>
          </a:p>
          <a:p>
            <a:pPr lvl="2" eaLnBrk="1" hangingPunct="1">
              <a:defRPr/>
            </a:pPr>
            <a:r>
              <a:rPr lang="en-US" sz="1800" dirty="0" smtClean="0"/>
              <a:t>Soil depletion</a:t>
            </a:r>
          </a:p>
          <a:p>
            <a:pPr lvl="2" eaLnBrk="1" hangingPunct="1">
              <a:defRPr/>
            </a:pPr>
            <a:r>
              <a:rPr lang="en-US" sz="1800" dirty="0" smtClean="0"/>
              <a:t>Soil erosion</a:t>
            </a:r>
          </a:p>
          <a:p>
            <a:pPr lvl="2" eaLnBrk="1" hangingPunct="1">
              <a:defRPr/>
            </a:pPr>
            <a:r>
              <a:rPr lang="en-US" sz="1800" dirty="0" smtClean="0"/>
              <a:t>Other water pollution problems</a:t>
            </a:r>
          </a:p>
        </p:txBody>
      </p:sp>
    </p:spTree>
    <p:extLst>
      <p:ext uri="{BB962C8B-B14F-4D97-AF65-F5344CB8AC3E}">
        <p14:creationId xmlns:p14="http://schemas.microsoft.com/office/powerpoint/2010/main" val="111800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Geothermal Energy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How it 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Geothermal power plants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Use earth</a:t>
            </a:r>
            <a:r>
              <a:rPr lang="ja-JP" altLang="en-US" sz="1800">
                <a:latin typeface="Arial" charset="0"/>
              </a:rPr>
              <a:t>’</a:t>
            </a:r>
            <a:r>
              <a:rPr lang="en-US" sz="1800">
                <a:latin typeface="Arial" charset="0"/>
              </a:rPr>
              <a:t>s heat to power steam turbines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Geothermal direct use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Use hot springs (etc) as heat source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Geothermal heat pumps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Advantages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Renewable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Easy to exploit in some cases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CO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 production less than with fossil fuels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High net energy yield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Disadvantages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Not available everywhere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H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S pollution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Produces some water pollution (somewhat similar to mining)</a:t>
            </a:r>
          </a:p>
        </p:txBody>
      </p:sp>
    </p:spTree>
    <p:extLst>
      <p:ext uri="{BB962C8B-B14F-4D97-AF65-F5344CB8AC3E}">
        <p14:creationId xmlns:p14="http://schemas.microsoft.com/office/powerpoint/2010/main" val="168831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Radiant Solar Energy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</a:rPr>
              <a:t>How it works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Solar power plants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Steam produced to turn turbine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Solar heating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Active and passive systems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Photovoltaic cells</a:t>
            </a:r>
          </a:p>
          <a:p>
            <a:pPr lvl="2" eaLnBrk="1" hangingPunct="1">
              <a:lnSpc>
                <a:spcPct val="80000"/>
              </a:lnSpc>
            </a:pPr>
            <a:r>
              <a:rPr lang="ja-JP" altLang="en-US" sz="1600">
                <a:latin typeface="Arial" charset="0"/>
              </a:rPr>
              <a:t>“</a:t>
            </a:r>
            <a:r>
              <a:rPr lang="en-US" sz="1600">
                <a:latin typeface="Arial" charset="0"/>
              </a:rPr>
              <a:t>Solar batteries</a:t>
            </a:r>
            <a:r>
              <a:rPr lang="ja-JP" altLang="en-US" sz="1600">
                <a:latin typeface="Arial" charset="0"/>
              </a:rPr>
              <a:t>”</a:t>
            </a:r>
            <a:r>
              <a:rPr lang="en-US" sz="1600">
                <a:latin typeface="Arial" charset="0"/>
              </a:rPr>
              <a:t> use special semiconductors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</a:rPr>
              <a:t>Advantages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Renewable and free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High energy yield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A very clean source of energy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No air/water pollution during operation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Low operating costs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Will pay for themselves over time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</a:rPr>
              <a:t>Disadvantages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Intermittent source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Energy storage issues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Low energy density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Requires pretty much land</a:t>
            </a:r>
          </a:p>
        </p:txBody>
      </p:sp>
    </p:spTree>
    <p:extLst>
      <p:ext uri="{BB962C8B-B14F-4D97-AF65-F5344CB8AC3E}">
        <p14:creationId xmlns:p14="http://schemas.microsoft.com/office/powerpoint/2010/main" val="173094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2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2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29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29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29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29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Hydrogen Economy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i="1">
                <a:latin typeface="Arial" charset="0"/>
              </a:rPr>
              <a:t>Lecture Questions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What is the hydrogen economy?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Explain how the hydrogen economy could potentially serve as the basis for a renewable energy system that emits little or no air pollution</a:t>
            </a:r>
          </a:p>
          <a:p>
            <a:pPr lvl="1" eaLnBrk="1" hangingPunct="1">
              <a:lnSpc>
                <a:spcPct val="8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</a:rPr>
              <a:t>Definition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>
                <a:latin typeface="Arial" charset="0"/>
              </a:rPr>
              <a:t>The Hydrogen Economy</a:t>
            </a:r>
            <a:r>
              <a:rPr lang="en-US" sz="1800">
                <a:latin typeface="Arial" charset="0"/>
              </a:rPr>
              <a:t> is a hypothetical large-scale system in which elemental hydrogen (H</a:t>
            </a:r>
            <a:r>
              <a:rPr lang="en-US" sz="1800" baseline="-25000">
                <a:latin typeface="Arial" charset="0"/>
              </a:rPr>
              <a:t>2</a:t>
            </a:r>
            <a:r>
              <a:rPr lang="en-US" sz="1800">
                <a:latin typeface="Arial" charset="0"/>
              </a:rPr>
              <a:t>) is the primary form of energy storage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Fuel cells would be the primary method of conversion of hydrogen to electrical energy.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400">
                <a:latin typeface="Arial" charset="0"/>
              </a:rPr>
              <a:t>Efficient and clean; scalable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In particular, hydrogen (usually) plays a central role in transportation.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</a:rPr>
              <a:t>Potential Advantages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Clean, renewable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Potentially more reliable (using distributed generation)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</a:rPr>
              <a:t>BUT many roadblocks </a:t>
            </a:r>
            <a:r>
              <a:rPr lang="en-US" sz="2000" i="1">
                <a:latin typeface="Arial" charset="0"/>
              </a:rPr>
              <a:t>including potential showstoppers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Poses great technological challenges for efficient hydrogen production, storage, and transport</a:t>
            </a:r>
          </a:p>
        </p:txBody>
      </p:sp>
    </p:spTree>
    <p:extLst>
      <p:ext uri="{BB962C8B-B14F-4D97-AF65-F5344CB8AC3E}">
        <p14:creationId xmlns:p14="http://schemas.microsoft.com/office/powerpoint/2010/main" val="325028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</a:rPr>
              <a:t>Components of the Hydrogen Economy</a:t>
            </a:r>
          </a:p>
        </p:txBody>
      </p:sp>
      <p:pic>
        <p:nvPicPr>
          <p:cNvPr id="16387" name="Picture 3" descr="The Hydrogen Econ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82000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4724400"/>
            <a:ext cx="8229600" cy="1676400"/>
          </a:xfrm>
        </p:spPr>
        <p:txBody>
          <a:bodyPr/>
          <a:lstStyle/>
          <a:p>
            <a:pPr marL="169863" indent="-169863" eaLnBrk="1" hangingPunct="1"/>
            <a:r>
              <a:rPr lang="en-US" sz="1800">
                <a:latin typeface="Arial" charset="0"/>
              </a:rPr>
              <a:t>Infrastructure needs</a:t>
            </a:r>
          </a:p>
          <a:p>
            <a:pPr lvl="1" eaLnBrk="1" hangingPunct="1"/>
            <a:r>
              <a:rPr lang="en-US" sz="1600">
                <a:latin typeface="Arial" charset="0"/>
              </a:rPr>
              <a:t>Production</a:t>
            </a:r>
          </a:p>
          <a:p>
            <a:pPr lvl="1" eaLnBrk="1" hangingPunct="1"/>
            <a:r>
              <a:rPr lang="en-US" sz="1600">
                <a:latin typeface="Arial" charset="0"/>
              </a:rPr>
              <a:t>Storage</a:t>
            </a:r>
          </a:p>
          <a:p>
            <a:pPr lvl="1" eaLnBrk="1" hangingPunct="1"/>
            <a:r>
              <a:rPr lang="en-US" sz="1600">
                <a:latin typeface="Arial" charset="0"/>
              </a:rPr>
              <a:t>Delivery</a:t>
            </a:r>
          </a:p>
          <a:p>
            <a:pPr lvl="1" eaLnBrk="1" hangingPunct="1"/>
            <a:r>
              <a:rPr lang="en-US" sz="1600">
                <a:latin typeface="Arial" charset="0"/>
              </a:rPr>
              <a:t>End use</a:t>
            </a:r>
          </a:p>
        </p:txBody>
      </p:sp>
    </p:spTree>
    <p:extLst>
      <p:ext uri="{BB962C8B-B14F-4D97-AF65-F5344CB8AC3E}">
        <p14:creationId xmlns:p14="http://schemas.microsoft.com/office/powerpoint/2010/main" val="56365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</a:rPr>
              <a:t>Hydrogen as a Transportation Fuel</a:t>
            </a:r>
          </a:p>
        </p:txBody>
      </p:sp>
      <p:pic>
        <p:nvPicPr>
          <p:cNvPr id="17411" name="Picture 3" descr="The Hydrogen Fuel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914400"/>
            <a:ext cx="7800975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11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Hydrogen Production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>
                <a:latin typeface="Arial" charset="0"/>
              </a:rPr>
              <a:t>Fossil Fuels</a:t>
            </a:r>
          </a:p>
          <a:p>
            <a:pPr lvl="1" eaLnBrk="1" hangingPunct="1"/>
            <a:r>
              <a:rPr lang="en-US">
                <a:latin typeface="Arial" charset="0"/>
              </a:rPr>
              <a:t>Steam Reforming of Natural Gas</a:t>
            </a:r>
          </a:p>
          <a:p>
            <a:pPr lvl="2" eaLnBrk="1" hangingPunct="1"/>
            <a:r>
              <a:rPr lang="en-US" sz="1800">
                <a:latin typeface="Arial" charset="0"/>
              </a:rPr>
              <a:t>Combination of methane and steam produces hydrogen gas</a:t>
            </a:r>
          </a:p>
          <a:p>
            <a:pPr lvl="3" eaLnBrk="1" hangingPunct="1"/>
            <a:r>
              <a:rPr lang="en-US">
                <a:latin typeface="Arial" charset="0"/>
              </a:rPr>
              <a:t>Carbon monoxide is also produced</a:t>
            </a:r>
          </a:p>
          <a:p>
            <a:pPr lvl="3" eaLnBrk="1" hangingPunct="1"/>
            <a:r>
              <a:rPr lang="en-US">
                <a:latin typeface="Arial" charset="0"/>
              </a:rPr>
              <a:t>The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water gas shift</a:t>
            </a:r>
            <a:r>
              <a:rPr lang="ja-JP" altLang="en-US">
                <a:latin typeface="Arial" charset="0"/>
              </a:rPr>
              <a:t>”</a:t>
            </a:r>
            <a:r>
              <a:rPr lang="en-US">
                <a:latin typeface="Arial" charset="0"/>
              </a:rPr>
              <a:t> reaction can produce further hydrogen from the carbon monoxide. </a:t>
            </a:r>
            <a:r>
              <a:rPr lang="en-US" i="1">
                <a:latin typeface="Arial" charset="0"/>
              </a:rPr>
              <a:t>Carbon dioxide is produced too</a:t>
            </a:r>
            <a:r>
              <a:rPr lang="en-US">
                <a:latin typeface="Arial" charset="0"/>
              </a:rPr>
              <a:t>.</a:t>
            </a:r>
          </a:p>
          <a:p>
            <a:pPr lvl="2" eaLnBrk="1" hangingPunct="1"/>
            <a:r>
              <a:rPr lang="en-US" sz="1800">
                <a:latin typeface="Arial" charset="0"/>
              </a:rPr>
              <a:t>Most economical; main current method</a:t>
            </a:r>
          </a:p>
          <a:p>
            <a:pPr lvl="3" eaLnBrk="1" hangingPunct="1"/>
            <a:r>
              <a:rPr lang="en-US">
                <a:latin typeface="Arial" charset="0"/>
              </a:rPr>
              <a:t>Carbon sequestration one method to reduce CO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 emission</a:t>
            </a:r>
          </a:p>
          <a:p>
            <a:pPr lvl="1" eaLnBrk="1" hangingPunct="1"/>
            <a:r>
              <a:rPr lang="en-US">
                <a:latin typeface="Arial" charset="0"/>
              </a:rPr>
              <a:t>Partial Oxidation (POX) of Hydrocarbons</a:t>
            </a:r>
          </a:p>
          <a:p>
            <a:pPr lvl="2" eaLnBrk="1" hangingPunct="1"/>
            <a:r>
              <a:rPr lang="en-US" sz="1800">
                <a:latin typeface="Arial" charset="0"/>
              </a:rPr>
              <a:t>HC partially oxidized to produce hydrogen and carbon monoxide</a:t>
            </a:r>
          </a:p>
          <a:p>
            <a:pPr lvl="1" eaLnBrk="1" hangingPunct="1"/>
            <a:r>
              <a:rPr lang="en-US">
                <a:latin typeface="Arial" charset="0"/>
              </a:rPr>
              <a:t>Coal Gasification</a:t>
            </a:r>
          </a:p>
          <a:p>
            <a:pPr lvl="2" eaLnBrk="1" hangingPunct="1"/>
            <a:r>
              <a:rPr lang="en-US" sz="1800">
                <a:latin typeface="Arial" charset="0"/>
              </a:rPr>
              <a:t>Gasified at high temps, then processed</a:t>
            </a:r>
          </a:p>
          <a:p>
            <a:pPr lvl="2" eaLnBrk="1" hangingPunct="1"/>
            <a:r>
              <a:rPr lang="en-US" sz="1800">
                <a:latin typeface="Arial" charset="0"/>
              </a:rPr>
              <a:t>Can also be used to get hydrogen from biomass</a:t>
            </a:r>
          </a:p>
        </p:txBody>
      </p:sp>
    </p:spTree>
    <p:extLst>
      <p:ext uri="{BB962C8B-B14F-4D97-AF65-F5344CB8AC3E}">
        <p14:creationId xmlns:p14="http://schemas.microsoft.com/office/powerpoint/2010/main" val="55161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Hydrogen Production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>
                <a:latin typeface="Arial" charset="0"/>
              </a:rPr>
              <a:t>Electrolysis</a:t>
            </a:r>
          </a:p>
          <a:p>
            <a:pPr lvl="1" eaLnBrk="1" hangingPunct="1"/>
            <a:r>
              <a:rPr lang="en-US">
                <a:latin typeface="Arial" charset="0"/>
              </a:rPr>
              <a:t>Efficiencies 70-85%</a:t>
            </a:r>
          </a:p>
          <a:p>
            <a:pPr lvl="1" eaLnBrk="1" hangingPunct="1"/>
            <a:r>
              <a:rPr lang="en-US">
                <a:latin typeface="Arial" charset="0"/>
              </a:rPr>
              <a:t>Produces highest purity of hydrogen</a:t>
            </a:r>
          </a:p>
          <a:p>
            <a:pPr lvl="1" eaLnBrk="1" hangingPunct="1"/>
            <a:r>
              <a:rPr lang="en-US">
                <a:latin typeface="Arial" charset="0"/>
              </a:rPr>
              <a:t>Currently, the electricity consumed is usually worth more than the hydrogen produced</a:t>
            </a:r>
          </a:p>
          <a:p>
            <a:pPr eaLnBrk="1" hangingPunct="1"/>
            <a:r>
              <a:rPr lang="en-US">
                <a:latin typeface="Arial" charset="0"/>
              </a:rPr>
              <a:t>Experimental methods</a:t>
            </a:r>
          </a:p>
          <a:p>
            <a:pPr lvl="1" eaLnBrk="1" hangingPunct="1"/>
            <a:r>
              <a:rPr lang="en-US">
                <a:latin typeface="Arial" charset="0"/>
              </a:rPr>
              <a:t>Biological hydrogen production</a:t>
            </a:r>
          </a:p>
          <a:p>
            <a:pPr lvl="1" eaLnBrk="1" hangingPunct="1"/>
            <a:r>
              <a:rPr lang="en-US">
                <a:latin typeface="Arial" charset="0"/>
              </a:rPr>
              <a:t>Direct photolysis</a:t>
            </a:r>
          </a:p>
          <a:p>
            <a:pPr lvl="1" eaLnBrk="1" hangingPunct="1"/>
            <a:r>
              <a:rPr lang="en-US">
                <a:latin typeface="Arial" charset="0"/>
              </a:rPr>
              <a:t>Thermolysis</a:t>
            </a:r>
          </a:p>
        </p:txBody>
      </p:sp>
    </p:spTree>
    <p:extLst>
      <p:ext uri="{BB962C8B-B14F-4D97-AF65-F5344CB8AC3E}">
        <p14:creationId xmlns:p14="http://schemas.microsoft.com/office/powerpoint/2010/main" val="215156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</a:rPr>
              <a:t>Renewable Solar Paths to Hydrogen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04875" y="949325"/>
          <a:ext cx="7629525" cy="560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Visio" r:id="rId3" imgW="8261299" imgH="6066739" progId="Visio.Drawing.11">
                  <p:embed/>
                </p:oleObj>
              </mc:Choice>
              <mc:Fallback>
                <p:oleObj name="Visio" r:id="rId3" imgW="8261299" imgH="606673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949325"/>
                        <a:ext cx="7629525" cy="560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51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7272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64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Hydrogen Storage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ea typeface="+mn-ea"/>
              </a:rPr>
              <a:t>Large-Scale Stationary Storage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Underground in depleted oil/gas fields, aquifers, caverns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ea typeface="+mn-ea"/>
              </a:rPr>
              <a:t>Intermediate- and Small-Scale Stationary/Mobile Storage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The focus of most current research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As a liquid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 smtClean="0"/>
              <a:t>Advantage: higher energy density, cheaper transport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 smtClean="0"/>
              <a:t>Disadvantage: economic/energy cost of liquefaction is significant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As a compressed gas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 smtClean="0"/>
              <a:t>Probably best short-term method, particularly with advanced materials to decrease weight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 smtClean="0"/>
              <a:t>Advantages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200" dirty="0" smtClean="0"/>
              <a:t>Rapid charging/discharging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200" dirty="0" smtClean="0"/>
              <a:t>Lower costs than liquid storage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 smtClean="0"/>
              <a:t>Disadvantages: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200" dirty="0" smtClean="0"/>
              <a:t>Low energy density, Probably still acceptable for motor vehicles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200" dirty="0" smtClean="0"/>
              <a:t>Safety (</a:t>
            </a:r>
            <a:r>
              <a:rPr lang="en-US" sz="1200" dirty="0" err="1" smtClean="0"/>
              <a:t>esp</a:t>
            </a:r>
            <a:r>
              <a:rPr lang="en-US" sz="1200" dirty="0" smtClean="0"/>
              <a:t> public perception)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Metal hydrides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 smtClean="0"/>
              <a:t>Hydrogen is absorbed under pressure, released when heated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 smtClean="0"/>
              <a:t>Less filling pressure needed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 smtClean="0"/>
              <a:t>Low energy density, long recharge time, expensive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ea typeface="+mn-ea"/>
              </a:rPr>
              <a:t>Experimental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Improved hydrides; carbon </a:t>
            </a:r>
            <a:r>
              <a:rPr lang="en-US" sz="1600" dirty="0" err="1" smtClean="0"/>
              <a:t>nanotubes</a:t>
            </a:r>
            <a:r>
              <a:rPr lang="en-US" sz="1600" dirty="0" smtClean="0"/>
              <a:t>; many other materials (</a:t>
            </a:r>
            <a:r>
              <a:rPr lang="en-US" sz="1600" dirty="0" err="1" smtClean="0"/>
              <a:t>eg</a:t>
            </a:r>
            <a:r>
              <a:rPr lang="en-US" sz="1600" dirty="0" smtClean="0"/>
              <a:t> conversion to ammonia)</a:t>
            </a:r>
          </a:p>
        </p:txBody>
      </p:sp>
    </p:spTree>
    <p:extLst>
      <p:ext uri="{BB962C8B-B14F-4D97-AF65-F5344CB8AC3E}">
        <p14:creationId xmlns:p14="http://schemas.microsoft.com/office/powerpoint/2010/main" val="888121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Chemical Batteries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i="1">
                <a:latin typeface="Arial" charset="0"/>
              </a:rPr>
              <a:t>Lecture Questions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What are batteries and how do they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What</a:t>
            </a:r>
            <a:r>
              <a:rPr lang="ja-JP" altLang="en-US" sz="1800">
                <a:latin typeface="Arial" charset="0"/>
              </a:rPr>
              <a:t>’</a:t>
            </a:r>
            <a:r>
              <a:rPr lang="en-US" sz="1800">
                <a:latin typeface="Arial" charset="0"/>
              </a:rPr>
              <a:t>s the difference between a </a:t>
            </a:r>
            <a:r>
              <a:rPr lang="ja-JP" altLang="en-US" sz="1800">
                <a:latin typeface="Arial" charset="0"/>
              </a:rPr>
              <a:t>“</a:t>
            </a:r>
            <a:r>
              <a:rPr lang="en-US" sz="1800">
                <a:latin typeface="Arial" charset="0"/>
              </a:rPr>
              <a:t>regular</a:t>
            </a:r>
            <a:r>
              <a:rPr lang="ja-JP" altLang="en-US" sz="1800">
                <a:latin typeface="Arial" charset="0"/>
              </a:rPr>
              <a:t>”</a:t>
            </a:r>
            <a:r>
              <a:rPr lang="en-US" sz="1800">
                <a:latin typeface="Arial" charset="0"/>
              </a:rPr>
              <a:t> and a </a:t>
            </a:r>
            <a:r>
              <a:rPr lang="ja-JP" altLang="en-US" sz="1800">
                <a:latin typeface="Arial" charset="0"/>
              </a:rPr>
              <a:t>“</a:t>
            </a:r>
            <a:r>
              <a:rPr lang="en-US" sz="1800">
                <a:latin typeface="Arial" charset="0"/>
              </a:rPr>
              <a:t>rechargeable</a:t>
            </a:r>
            <a:r>
              <a:rPr lang="ja-JP" altLang="en-US" sz="1800">
                <a:latin typeface="Arial" charset="0"/>
              </a:rPr>
              <a:t>”</a:t>
            </a:r>
            <a:r>
              <a:rPr lang="en-US" sz="1800">
                <a:latin typeface="Arial" charset="0"/>
              </a:rPr>
              <a:t> battery? Why are rechargeable batteries sometimes referred to as </a:t>
            </a:r>
            <a:r>
              <a:rPr lang="ja-JP" altLang="en-US" sz="1800">
                <a:latin typeface="Arial" charset="0"/>
              </a:rPr>
              <a:t>“</a:t>
            </a:r>
            <a:r>
              <a:rPr lang="en-US" sz="1800">
                <a:latin typeface="Arial" charset="0"/>
              </a:rPr>
              <a:t>storage</a:t>
            </a:r>
            <a:r>
              <a:rPr lang="ja-JP" altLang="en-US" sz="1800">
                <a:latin typeface="Arial" charset="0"/>
              </a:rPr>
              <a:t>”</a:t>
            </a:r>
            <a:r>
              <a:rPr lang="en-US" sz="1800">
                <a:latin typeface="Arial" charset="0"/>
              </a:rPr>
              <a:t> batteries?</a:t>
            </a:r>
          </a:p>
          <a:p>
            <a:pPr lvl="1"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Chemical batteries are based on reduction-oxidation (redox) reactions, which are reactions where electron transfer occurs.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The oxidation half-reaction occurs at the </a:t>
            </a:r>
            <a:r>
              <a:rPr lang="en-US" sz="1600" i="1">
                <a:latin typeface="Arial" charset="0"/>
              </a:rPr>
              <a:t>anode</a:t>
            </a:r>
            <a:endParaRPr lang="en-US" sz="1600">
              <a:latin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Electrons flow from the anode, through an external circuit, and to the </a:t>
            </a:r>
            <a:r>
              <a:rPr lang="en-US" sz="1600" i="1">
                <a:latin typeface="Arial" charset="0"/>
              </a:rPr>
              <a:t>cathode</a:t>
            </a:r>
            <a:r>
              <a:rPr lang="en-US" sz="1600">
                <a:latin typeface="Arial" charset="0"/>
              </a:rPr>
              <a:t>, where the reduction half-reaction occurs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Chemical batteries are a very efficient method of generating electricity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Efficiencies of 80% are regularly achieved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Significantly (2-3 times) more efficient than heat engines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Rechargeable batteries can be hooked up to an external source of electricity to regenerate the redox reactants through electrolysis.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Rechargeable batteries thus provide a means of storing electricity in chemical form. They are thus sometimes called </a:t>
            </a:r>
            <a:r>
              <a:rPr lang="en-US" sz="1600" i="1">
                <a:latin typeface="Arial" charset="0"/>
              </a:rPr>
              <a:t>storage batteries</a:t>
            </a:r>
            <a:r>
              <a:rPr lang="en-US" sz="160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38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Alkaline Battery</a:t>
            </a:r>
          </a:p>
        </p:txBody>
      </p:sp>
      <p:pic>
        <p:nvPicPr>
          <p:cNvPr id="22531" name="Picture 4" descr="f8-4_diagram_of_an_a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1534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9866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Lead Storage Battery</a:t>
            </a:r>
          </a:p>
        </p:txBody>
      </p:sp>
      <p:pic>
        <p:nvPicPr>
          <p:cNvPr id="23555" name="Picture 4" descr="f8-6_cutaway_view_of_a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9154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3433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Fuel Cells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i="1">
                <a:latin typeface="Arial" charset="0"/>
              </a:rPr>
              <a:t>Lecture Questions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What is a fuel cell and how does it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What is </a:t>
            </a:r>
            <a:r>
              <a:rPr lang="en-US" i="1">
                <a:latin typeface="Arial" charset="0"/>
              </a:rPr>
              <a:t>distributed generation</a:t>
            </a:r>
            <a:r>
              <a:rPr lang="en-US">
                <a:latin typeface="Arial" charset="0"/>
              </a:rPr>
              <a:t>?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A fuel cell is basically a battery in which the reactants are continually supplied to the electrodes, and the products are continually removed.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Much more efficient (2-3 times) than heat engines at generating electricity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Most common type of fuel cells based on hydrogen (there are others)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Fuel cells are </a:t>
            </a:r>
            <a:r>
              <a:rPr lang="en-US" i="1">
                <a:latin typeface="Arial" charset="0"/>
              </a:rPr>
              <a:t>scaleable</a:t>
            </a:r>
            <a:endParaRPr lang="en-US">
              <a:latin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Large ones can power homes or neighborhoods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Small ones can be used in appliances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Distributed generation is a decentralized power system consisting of hydrogen generators and fuel cells</a:t>
            </a:r>
          </a:p>
        </p:txBody>
      </p:sp>
    </p:spTree>
    <p:extLst>
      <p:ext uri="{BB962C8B-B14F-4D97-AF65-F5344CB8AC3E}">
        <p14:creationId xmlns:p14="http://schemas.microsoft.com/office/powerpoint/2010/main" val="253255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 Hydrogen Fuel Cell</a:t>
            </a:r>
          </a:p>
        </p:txBody>
      </p:sp>
      <p:pic>
        <p:nvPicPr>
          <p:cNvPr id="25603" name="Picture 4" descr="f8-7_a_pem_fuel_cell_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4055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Hydrogen Fuel Cells: Scalable</a:t>
            </a:r>
          </a:p>
        </p:txBody>
      </p:sp>
      <p:pic>
        <p:nvPicPr>
          <p:cNvPr id="26627" name="Picture 3" descr="f8-9_fuel_cell-powered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14400"/>
            <a:ext cx="5067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5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Polymer Electrolyte Fuel Cell</a:t>
            </a:r>
          </a:p>
        </p:txBody>
      </p:sp>
      <p:pic>
        <p:nvPicPr>
          <p:cNvPr id="27651" name="Picture 4" descr="fc_diagram_p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762000"/>
            <a:ext cx="43815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982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Alkaline Fuel Cell (AFC)</a:t>
            </a:r>
          </a:p>
        </p:txBody>
      </p:sp>
      <p:pic>
        <p:nvPicPr>
          <p:cNvPr id="28675" name="Picture 4" descr="fcell_diagram_alka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52451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85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63" y="188640"/>
            <a:ext cx="4225900" cy="63813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93" y="188640"/>
            <a:ext cx="4846211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9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-32259"/>
            <a:ext cx="5782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2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0"/>
            <a:ext cx="6984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348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2873</Words>
  <Application>Microsoft Macintosh PowerPoint</Application>
  <PresentationFormat>Presentazione su schermo (4:3)</PresentationFormat>
  <Paragraphs>537</Paragraphs>
  <Slides>68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68</vt:i4>
      </vt:variant>
    </vt:vector>
  </HeadingPairs>
  <TitlesOfParts>
    <vt:vector size="71" baseType="lpstr">
      <vt:lpstr>Tema di Office</vt:lpstr>
      <vt:lpstr>Grafico</vt:lpstr>
      <vt:lpstr>Visio</vt:lpstr>
      <vt:lpstr>Lesson 6. Others (renewable) sources of Energy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Obiettivi delle Politiche Energetiche</vt:lpstr>
      <vt:lpstr>Presentazione di PowerPoint</vt:lpstr>
      <vt:lpstr>Le importazioni di energia dell'UE sono in aumento</vt:lpstr>
      <vt:lpstr>La dipendenza energetica  UE-27 da altri paesi </vt:lpstr>
      <vt:lpstr>Provenienza delle importazioni  di energia nell'UE</vt:lpstr>
      <vt:lpstr>Aumento del consumo di energia e revisione del “Mix Energetico”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Renewable Energy Sources</vt:lpstr>
      <vt:lpstr>PASSIVE SOLAR HEATING</vt:lpstr>
      <vt:lpstr>ACTIVE SOLAR HEATING</vt:lpstr>
      <vt:lpstr>Presentazione di PowerPoint</vt:lpstr>
      <vt:lpstr>Presentazione di PowerPoint</vt:lpstr>
      <vt:lpstr>SOLAR HYDROGEN</vt:lpstr>
      <vt:lpstr>GEOTHERMAL</vt:lpstr>
      <vt:lpstr>Hydropower</vt:lpstr>
      <vt:lpstr>Hydro Energy</vt:lpstr>
      <vt:lpstr>Hydro Energy</vt:lpstr>
      <vt:lpstr>Hydropower</vt:lpstr>
      <vt:lpstr>Hydropower</vt:lpstr>
      <vt:lpstr>World Hydroelectric Generating Capacity, 1950-98 (in megawatts)</vt:lpstr>
      <vt:lpstr>BIOMASS</vt:lpstr>
      <vt:lpstr>BIOMASS</vt:lpstr>
      <vt:lpstr>BIOMASS</vt:lpstr>
      <vt:lpstr>BIOMASS</vt:lpstr>
      <vt:lpstr>Nuclear Power</vt:lpstr>
      <vt:lpstr>Nuclear Power</vt:lpstr>
      <vt:lpstr>Nuclear Power Plants, 1960-2002 (in gigawatts)</vt:lpstr>
      <vt:lpstr>Nuclear Power</vt:lpstr>
      <vt:lpstr>Global Nuclear Energy Generation, 2003</vt:lpstr>
      <vt:lpstr>Wind Energy</vt:lpstr>
      <vt:lpstr>Wind Energy</vt:lpstr>
      <vt:lpstr>Wind Energy</vt:lpstr>
      <vt:lpstr>Biomass Energy</vt:lpstr>
      <vt:lpstr>Biomass Energy</vt:lpstr>
      <vt:lpstr>Biomass Energy</vt:lpstr>
      <vt:lpstr>Geothermal Energy</vt:lpstr>
      <vt:lpstr>Radiant Solar Energy</vt:lpstr>
      <vt:lpstr>The Hydrogen Economy</vt:lpstr>
      <vt:lpstr>Components of the Hydrogen Economy</vt:lpstr>
      <vt:lpstr>Hydrogen as a Transportation Fuel</vt:lpstr>
      <vt:lpstr>Hydrogen Production</vt:lpstr>
      <vt:lpstr>Hydrogen Production</vt:lpstr>
      <vt:lpstr>Renewable Solar Paths to Hydrogen</vt:lpstr>
      <vt:lpstr>Hydrogen Storage</vt:lpstr>
      <vt:lpstr>Chemical Batteries</vt:lpstr>
      <vt:lpstr>The Alkaline Battery</vt:lpstr>
      <vt:lpstr>The Lead Storage Battery</vt:lpstr>
      <vt:lpstr>Fuel Cells</vt:lpstr>
      <vt:lpstr>A Hydrogen Fuel Cell</vt:lpstr>
      <vt:lpstr>Hydrogen Fuel Cells: Scalable</vt:lpstr>
      <vt:lpstr>Polymer Electrolyte Fuel Cell</vt:lpstr>
      <vt:lpstr>Alkaline Fuel Cell (AFC)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6. Others sources of Energy</dc:title>
  <dc:creator>altro-robbi</dc:creator>
  <cp:lastModifiedBy>altro-robbi</cp:lastModifiedBy>
  <cp:revision>30</cp:revision>
  <dcterms:created xsi:type="dcterms:W3CDTF">2019-10-13T19:32:21Z</dcterms:created>
  <dcterms:modified xsi:type="dcterms:W3CDTF">2019-10-30T22:18:35Z</dcterms:modified>
</cp:coreProperties>
</file>