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7" r:id="rId10"/>
    <p:sldId id="269" r:id="rId11"/>
    <p:sldId id="263" r:id="rId12"/>
    <p:sldId id="264" r:id="rId13"/>
    <p:sldId id="265" r:id="rId14"/>
    <p:sldId id="270" r:id="rId15"/>
    <p:sldId id="271" r:id="rId16"/>
    <p:sldId id="284" r:id="rId17"/>
    <p:sldId id="276" r:id="rId18"/>
    <p:sldId id="281" r:id="rId19"/>
    <p:sldId id="272" r:id="rId20"/>
    <p:sldId id="273" r:id="rId21"/>
    <p:sldId id="274" r:id="rId22"/>
    <p:sldId id="275" r:id="rId23"/>
    <p:sldId id="277" r:id="rId24"/>
    <p:sldId id="282" r:id="rId25"/>
    <p:sldId id="280" r:id="rId26"/>
    <p:sldId id="283" r:id="rId27"/>
    <p:sldId id="28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92"/>
    <p:restoredTop sz="94599"/>
  </p:normalViewPr>
  <p:slideViewPr>
    <p:cSldViewPr snapToGrid="0" snapToObjects="1">
      <p:cViewPr>
        <p:scale>
          <a:sx n="125" d="100"/>
          <a:sy n="125" d="100"/>
        </p:scale>
        <p:origin x="144" y="-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4F1F0-EA37-6B46-A90E-1F47D37E04E6}" type="datetimeFigureOut">
              <a:rPr lang="en-US" smtClean="0"/>
              <a:t>11/24/19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5012-5A2B-604A-9109-FE899C47B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7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DBFA-7766-A745-BF0D-84EB4E6C2F84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11FA-31F8-B541-A31F-C33C92FDC1AC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83E3-67AA-C54D-90FB-BA0E272F5010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7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835F4-AE7D-4F4D-92CC-6BD413DBD93D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61A85-9B30-A945-B68C-51A37517A5A7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83D6-3EF3-DC4D-9F0E-653C7F7AD240}" type="datetime1">
              <a:rPr lang="x-none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3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ECC4-DC59-2246-984D-7275D66BAD5B}" type="datetime1">
              <a:rPr lang="x-none" smtClean="0"/>
              <a:t>11/24/19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25D22-F715-F249-B0F6-7540BC73808A}" type="datetime1">
              <a:rPr lang="x-none" smtClean="0"/>
              <a:t>11/24/19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091A-68A4-6946-9373-18D2EDF26DD4}" type="datetime1">
              <a:rPr lang="x-none" smtClean="0"/>
              <a:t>11/24/19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81ED-3369-8E4E-9FBB-41A48771CE46}" type="datetime1">
              <a:rPr lang="x-none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59A9-E8E4-8E4F-BDE9-0B04A9E3E382}" type="datetime1">
              <a:rPr lang="x-none" smtClean="0"/>
              <a:t>11/24/19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F055B-78D0-0641-BDF0-7028EBD7B172}" type="datetime1">
              <a:rPr lang="x-none" smtClean="0"/>
              <a:t>11/24/19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1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hyperlink" Target="https://www.youtube.com/watch?v=No26JKQKZ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2306" y="940678"/>
            <a:ext cx="9144000" cy="110231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THE CASE OF INDIA </a:t>
            </a:r>
            <a:endParaRPr lang="en-US" b="1" dirty="0">
              <a:solidFill>
                <a:srgbClr val="C00000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16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Ferrara</a:t>
            </a:r>
          </a:p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November 2019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5053" y="3337734"/>
            <a:ext cx="9058507" cy="6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Module 2 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35095" y="628630"/>
            <a:ext cx="1388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3218" y="1687066"/>
            <a:ext cx="777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Bureaucracy demotivated entrepreneurs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Corruption, delays, inefficiencies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Pervasive set of </a:t>
            </a:r>
            <a:r>
              <a:rPr lang="en-US" sz="3200" dirty="0" err="1" smtClean="0"/>
              <a:t>licences</a:t>
            </a:r>
            <a:r>
              <a:rPr lang="en-US" sz="3200" dirty="0" smtClean="0"/>
              <a:t> and controls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State enterprises inefficient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Private monopolies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Lack of competition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High import tariffs</a:t>
            </a:r>
          </a:p>
        </p:txBody>
      </p:sp>
    </p:spTree>
    <p:extLst>
      <p:ext uri="{BB962C8B-B14F-4D97-AF65-F5344CB8AC3E}">
        <p14:creationId xmlns:p14="http://schemas.microsoft.com/office/powerpoint/2010/main" val="60006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42160" y="1076960"/>
            <a:ext cx="7406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L</a:t>
            </a:r>
            <a:r>
              <a:rPr lang="en-US" sz="4800" b="1" dirty="0" err="1" smtClean="0"/>
              <a:t>iberalisation</a:t>
            </a:r>
            <a:r>
              <a:rPr lang="en-US" sz="4800" b="1" dirty="0" smtClean="0"/>
              <a:t> </a:t>
            </a:r>
            <a:r>
              <a:rPr lang="en-US" sz="2000" b="1" dirty="0" smtClean="0"/>
              <a:t>meant</a:t>
            </a:r>
            <a:endParaRPr lang="en-US" sz="48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838960" y="2286506"/>
            <a:ext cx="93370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Free determination of rate of interest by the banks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Increase investment limit for SMEs (SSI)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Freedom to import capital goods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/>
              <a:t>Removal of industrial </a:t>
            </a:r>
            <a:r>
              <a:rPr lang="en-US" sz="3200" dirty="0" err="1"/>
              <a:t>licencing</a:t>
            </a:r>
            <a:r>
              <a:rPr lang="en-US" sz="3200" dirty="0"/>
              <a:t> and registration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Freedom of expansion and diversification of industries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Abolition of restrictive trade practices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6319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66510"/>
            <a:ext cx="2743200" cy="365125"/>
          </a:xfrm>
        </p:spPr>
        <p:txBody>
          <a:bodyPr/>
          <a:lstStyle/>
          <a:p>
            <a:fld id="{832C2D4A-C2CD-5841-B8E4-1EB28F5421D7}" type="slidenum">
              <a:rPr lang="en-US" smtClean="0"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40560" y="2713226"/>
            <a:ext cx="9337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Sale of shares of Public Sector Enterprises</a:t>
            </a:r>
          </a:p>
          <a:p>
            <a:pPr marL="285750" indent="-285750">
              <a:buFont typeface="Arial" charset="0"/>
              <a:buChar char="•"/>
            </a:pPr>
            <a:endParaRPr lang="en-US" sz="32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Disinvestment in Public Sector Enterprises</a:t>
            </a:r>
          </a:p>
          <a:p>
            <a:pPr marL="285750" indent="-285750">
              <a:buFont typeface="Arial" charset="0"/>
              <a:buChar char="•"/>
            </a:pPr>
            <a:endParaRPr lang="en-US" sz="32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3200" dirty="0" err="1" smtClean="0"/>
              <a:t>Minimisation</a:t>
            </a:r>
            <a:r>
              <a:rPr lang="en-US" sz="3200" dirty="0" smtClean="0"/>
              <a:t> of Public Sector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42160" y="1076960"/>
            <a:ext cx="7406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P</a:t>
            </a:r>
            <a:r>
              <a:rPr lang="en-US" sz="4800" b="1" dirty="0" err="1" smtClean="0"/>
              <a:t>rivatisation</a:t>
            </a:r>
            <a:r>
              <a:rPr lang="en-US" sz="4800" b="1" dirty="0" smtClean="0"/>
              <a:t> </a:t>
            </a:r>
            <a:r>
              <a:rPr lang="en-US" sz="2000" b="1" dirty="0" smtClean="0"/>
              <a:t>meant</a:t>
            </a:r>
            <a:r>
              <a:rPr lang="en-US" sz="4800" b="1" dirty="0" smtClean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09741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11680" y="1076960"/>
            <a:ext cx="7406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G</a:t>
            </a:r>
            <a:r>
              <a:rPr lang="en-US" sz="4800" b="1" dirty="0" err="1" smtClean="0"/>
              <a:t>lobalisation</a:t>
            </a:r>
            <a:r>
              <a:rPr lang="en-US" sz="4800" b="1" dirty="0" smtClean="0"/>
              <a:t> </a:t>
            </a:r>
            <a:r>
              <a:rPr lang="en-US" sz="2000" b="1" dirty="0" smtClean="0"/>
              <a:t>meant</a:t>
            </a:r>
            <a:r>
              <a:rPr lang="en-US" sz="4800" b="1" dirty="0" smtClean="0"/>
              <a:t> 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11680" y="2014597"/>
            <a:ext cx="93370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Reduction of import and export tariffs</a:t>
            </a:r>
            <a:endParaRPr lang="en-US" sz="3200" dirty="0"/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Long term trade policy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Liberal policy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Removal of controls on foreign trade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Open competition encouraged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Partial convertibility of Indian currency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Payment of interests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3200" dirty="0" smtClean="0"/>
              <a:t>Import and export of goods and services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Foreign equity permitted up to 100%</a:t>
            </a:r>
          </a:p>
        </p:txBody>
      </p:sp>
    </p:spTree>
    <p:extLst>
      <p:ext uri="{BB962C8B-B14F-4D97-AF65-F5344CB8AC3E}">
        <p14:creationId xmlns:p14="http://schemas.microsoft.com/office/powerpoint/2010/main" val="2975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30320" y="3119120"/>
            <a:ext cx="377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GRADUALISM</a:t>
            </a:r>
          </a:p>
        </p:txBody>
      </p:sp>
    </p:spTree>
    <p:extLst>
      <p:ext uri="{BB962C8B-B14F-4D97-AF65-F5344CB8AC3E}">
        <p14:creationId xmlns:p14="http://schemas.microsoft.com/office/powerpoint/2010/main" val="45879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46337" y="1633754"/>
            <a:ext cx="866230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3200" dirty="0" smtClean="0"/>
              <a:t>800 items reserved for domestic production by Small Scale Industries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200" dirty="0" smtClean="0"/>
              <a:t>Machinery in plant investment limited to 250,000 $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200" dirty="0"/>
              <a:t>Import licenses and tariff protections</a:t>
            </a:r>
          </a:p>
          <a:p>
            <a:pPr marL="1028700" lvl="1" indent="-571500">
              <a:buFont typeface="Arial" charset="0"/>
              <a:buChar char="•"/>
            </a:pPr>
            <a:r>
              <a:rPr lang="en-US" sz="2000" dirty="0" smtClean="0"/>
              <a:t>Import tariffs on capital goods and machinery set above 70 %</a:t>
            </a:r>
          </a:p>
          <a:p>
            <a:pPr marL="1028700" lvl="1" indent="-571500">
              <a:buFont typeface="Arial" charset="0"/>
              <a:buChar char="•"/>
            </a:pPr>
            <a:r>
              <a:rPr lang="en-US" sz="2000" dirty="0" smtClean="0"/>
              <a:t>Import of consumer goods banned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200" dirty="0" smtClean="0"/>
              <a:t>Local Currency not convertible into Foreign Currency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52248" y="450264"/>
            <a:ext cx="78719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Dramatic changes need time ?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Consider landscape for SSI at the time</a:t>
            </a:r>
          </a:p>
        </p:txBody>
      </p:sp>
    </p:spTree>
    <p:extLst>
      <p:ext uri="{BB962C8B-B14F-4D97-AF65-F5344CB8AC3E}">
        <p14:creationId xmlns:p14="http://schemas.microsoft.com/office/powerpoint/2010/main" val="6634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37" y="1635321"/>
            <a:ext cx="6241925" cy="44163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7706" y="575325"/>
            <a:ext cx="67617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smtClean="0">
                <a:latin typeface="Britannic Bold" charset="0"/>
                <a:ea typeface="Britannic Bold" charset="0"/>
                <a:cs typeface="Britannic Bold" charset="0"/>
              </a:rPr>
              <a:t>….SMES account for millions 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of jobs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44A9C-04F1-AD46-BB57-DDC75CC40C0B}" type="datetime1">
              <a:rPr lang="x-none" smtClean="0"/>
              <a:t>11/24/19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69360" y="2783840"/>
            <a:ext cx="400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DID IT WORK ?</a:t>
            </a:r>
          </a:p>
        </p:txBody>
      </p:sp>
    </p:spTree>
    <p:extLst>
      <p:ext uri="{BB962C8B-B14F-4D97-AF65-F5344CB8AC3E}">
        <p14:creationId xmlns:p14="http://schemas.microsoft.com/office/powerpoint/2010/main" val="18653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03120" y="2111216"/>
            <a:ext cx="8229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Economic growth jumped to 7% in the first five </a:t>
            </a:r>
            <a:r>
              <a:rPr lang="en-US" sz="2800" dirty="0" smtClean="0"/>
              <a:t>years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Industrial landscape upgraded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Shares of export on GDP increased from 5.7 to 9.7</a:t>
            </a:r>
            <a:r>
              <a:rPr lang="en-US" sz="2800" dirty="0" smtClean="0"/>
              <a:t>%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Foreign Investment grew from nil to 0.5% of GDP</a:t>
            </a:r>
          </a:p>
        </p:txBody>
      </p:sp>
    </p:spTree>
    <p:extLst>
      <p:ext uri="{BB962C8B-B14F-4D97-AF65-F5344CB8AC3E}">
        <p14:creationId xmlns:p14="http://schemas.microsoft.com/office/powerpoint/2010/main" val="1230084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719128" y="1503640"/>
            <a:ext cx="812591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FISCAL DISCIPLINE</a:t>
            </a:r>
          </a:p>
          <a:p>
            <a:pPr algn="ctr"/>
            <a:endParaRPr lang="en-US" sz="1400" b="1" dirty="0" smtClean="0"/>
          </a:p>
          <a:p>
            <a:pPr algn="ctr"/>
            <a:r>
              <a:rPr lang="en-US" sz="4000" b="1" dirty="0" smtClean="0"/>
              <a:t>INDUSTRIAL AND TRADE POLICY</a:t>
            </a:r>
          </a:p>
          <a:p>
            <a:pPr algn="ctr"/>
            <a:endParaRPr lang="en-US" sz="1400" b="1" dirty="0" smtClean="0"/>
          </a:p>
          <a:p>
            <a:pPr algn="ctr"/>
            <a:r>
              <a:rPr lang="en-US" sz="4000" b="1" dirty="0" smtClean="0"/>
              <a:t>AGRICULTURAL POLICY</a:t>
            </a:r>
          </a:p>
          <a:p>
            <a:pPr algn="ctr"/>
            <a:endParaRPr lang="en-US" sz="1400" b="1" dirty="0" smtClean="0"/>
          </a:p>
          <a:p>
            <a:pPr algn="ctr"/>
            <a:r>
              <a:rPr lang="en-US" sz="4000" b="1" dirty="0" smtClean="0"/>
              <a:t>INFRASTRUCTURE DEVELOPMENT</a:t>
            </a:r>
          </a:p>
          <a:p>
            <a:pPr algn="ctr"/>
            <a:endParaRPr lang="en-US" sz="1400" b="1" dirty="0" smtClean="0"/>
          </a:p>
          <a:p>
            <a:pPr algn="ctr"/>
            <a:r>
              <a:rPr lang="en-US" sz="4000" b="1" dirty="0" smtClean="0"/>
              <a:t>PRIVATISATION</a:t>
            </a:r>
          </a:p>
          <a:p>
            <a:pPr algn="ctr"/>
            <a:endParaRPr lang="en-US" sz="1400" b="1" dirty="0" smtClean="0"/>
          </a:p>
          <a:p>
            <a:pPr algn="ctr"/>
            <a:r>
              <a:rPr lang="en-US" sz="4000" b="1" dirty="0" smtClean="0"/>
              <a:t>SOCIAL SECTOR DEVELOPMENT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9604" y="389097"/>
            <a:ext cx="4752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S</a:t>
            </a:r>
            <a:r>
              <a:rPr lang="en-US" sz="4800" b="1" dirty="0" smtClean="0"/>
              <a:t>ix </a:t>
            </a:r>
            <a:r>
              <a:rPr lang="en-US" sz="4800" b="1" dirty="0" smtClean="0">
                <a:solidFill>
                  <a:srgbClr val="FF0000"/>
                </a:solidFill>
              </a:rPr>
              <a:t>D</a:t>
            </a:r>
            <a:r>
              <a:rPr lang="en-US" sz="4800" b="1" dirty="0" smtClean="0"/>
              <a:t>imensions</a:t>
            </a:r>
          </a:p>
        </p:txBody>
      </p:sp>
    </p:spTree>
    <p:extLst>
      <p:ext uri="{BB962C8B-B14F-4D97-AF65-F5344CB8AC3E}">
        <p14:creationId xmlns:p14="http://schemas.microsoft.com/office/powerpoint/2010/main" val="6701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65680" y="812800"/>
            <a:ext cx="821944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400" dirty="0" smtClean="0">
              <a:solidFill>
                <a:srgbClr val="FF0000"/>
              </a:solidFill>
            </a:endParaRPr>
          </a:p>
          <a:p>
            <a:r>
              <a:rPr lang="en-US" sz="3200" b="1" dirty="0" smtClean="0"/>
              <a:t>The largest democracy in the world</a:t>
            </a:r>
          </a:p>
          <a:p>
            <a:r>
              <a:rPr lang="en-US" sz="3200" b="1" dirty="0" smtClean="0"/>
              <a:t>1,200,000,000 plus people</a:t>
            </a:r>
          </a:p>
          <a:p>
            <a:r>
              <a:rPr lang="en-US" sz="3200" b="1" dirty="0" smtClean="0"/>
              <a:t>29 states and 7 union territories</a:t>
            </a:r>
          </a:p>
          <a:p>
            <a:r>
              <a:rPr lang="en-US" sz="3200" b="1" dirty="0" smtClean="0"/>
              <a:t>23 languages</a:t>
            </a:r>
          </a:p>
          <a:p>
            <a:r>
              <a:rPr lang="en-US" sz="3200" b="1" dirty="0" smtClean="0"/>
              <a:t>GDP: 11,000,000 million US (3 in the world)</a:t>
            </a:r>
          </a:p>
          <a:p>
            <a:r>
              <a:rPr lang="en-US" sz="3200" b="1" dirty="0" smtClean="0"/>
              <a:t>GDP per capita: 2,000 dollars (145 in the world)</a:t>
            </a:r>
          </a:p>
          <a:p>
            <a:r>
              <a:rPr lang="en-US" sz="3200" b="1" dirty="0" smtClean="0"/>
              <a:t>HDI:0.64 (130 in the world</a:t>
            </a:r>
            <a:r>
              <a:rPr lang="en-US" sz="3200" dirty="0" smtClean="0"/>
              <a:t>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8822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2296" y="88749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FISCAL DISCIPLINE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3200" y="2219880"/>
            <a:ext cx="732536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Fiscal profligacy </a:t>
            </a:r>
            <a:br>
              <a:rPr lang="en-US" dirty="0" smtClean="0"/>
            </a:br>
            <a:endParaRPr lang="en-US" dirty="0" smtClean="0"/>
          </a:p>
          <a:p>
            <a:pPr algn="r"/>
            <a:r>
              <a:rPr lang="en-US" dirty="0" smtClean="0"/>
              <a:t>Fiscal deficit was reduced from 9.4% of GDP to 7% </a:t>
            </a:r>
          </a:p>
          <a:p>
            <a:pPr algn="r"/>
            <a:r>
              <a:rPr lang="en-US" dirty="0" err="1" smtClean="0"/>
              <a:t>BoP</a:t>
            </a:r>
            <a:r>
              <a:rPr lang="en-US" dirty="0" smtClean="0"/>
              <a:t> crisis solved in two years</a:t>
            </a:r>
          </a:p>
          <a:p>
            <a:pPr algn="r"/>
            <a:endParaRPr lang="en-US" dirty="0"/>
          </a:p>
          <a:p>
            <a:pPr algn="r"/>
            <a:r>
              <a:rPr lang="en-US" dirty="0" smtClean="0"/>
              <a:t>Public savings deteriorated</a:t>
            </a:r>
          </a:p>
          <a:p>
            <a:pPr algn="r"/>
            <a:r>
              <a:rPr lang="en-US" dirty="0" smtClean="0"/>
              <a:t>Public debt to GDP ratio is 80%</a:t>
            </a:r>
          </a:p>
          <a:p>
            <a:pPr algn="r"/>
            <a:r>
              <a:rPr lang="en-US" dirty="0" smtClean="0"/>
              <a:t>Household savings is 11% of GDP</a:t>
            </a:r>
          </a:p>
          <a:p>
            <a:pPr algn="r"/>
            <a:r>
              <a:rPr lang="en-US" dirty="0" smtClean="0"/>
              <a:t>Total tax revenues declined</a:t>
            </a:r>
          </a:p>
          <a:p>
            <a:pPr algn="r"/>
            <a:r>
              <a:rPr lang="en-US" sz="1200" dirty="0" smtClean="0"/>
              <a:t>Increased personal and corporate taxation</a:t>
            </a:r>
          </a:p>
          <a:p>
            <a:pPr algn="r"/>
            <a:r>
              <a:rPr lang="en-US" sz="1200" dirty="0" smtClean="0"/>
              <a:t>Reduced revenues from indirect taxation</a:t>
            </a:r>
          </a:p>
          <a:p>
            <a:pPr algn="r"/>
            <a:r>
              <a:rPr lang="en-US" dirty="0" smtClean="0"/>
              <a:t>State subsidies still high and poorly targeted</a:t>
            </a:r>
          </a:p>
          <a:p>
            <a:pPr algn="r"/>
            <a:r>
              <a:rPr lang="en-US" dirty="0" smtClean="0"/>
              <a:t>Low capacity for public investment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94800" y="4419600"/>
            <a:ext cx="20333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Lower tax rates</a:t>
            </a:r>
          </a:p>
          <a:p>
            <a:r>
              <a:rPr lang="en-US" dirty="0" smtClean="0"/>
              <a:t>Expand tax basis</a:t>
            </a:r>
          </a:p>
          <a:p>
            <a:r>
              <a:rPr lang="en-US" dirty="0" smtClean="0"/>
              <a:t>Eliminate loopholes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72640" y="1595378"/>
            <a:ext cx="5175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58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33044" y="89765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INDUSTRIAL AND TRADE POLICY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3520" y="1955174"/>
            <a:ext cx="7325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Many key sectors reserved to Public Sector</a:t>
            </a:r>
          </a:p>
          <a:p>
            <a:r>
              <a:rPr lang="en-US" dirty="0" smtClean="0"/>
              <a:t>Multiple controls over private initiative</a:t>
            </a:r>
          </a:p>
          <a:p>
            <a:r>
              <a:rPr lang="en-US" dirty="0" smtClean="0"/>
              <a:t>Highly protective trade policy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8480" y="2786171"/>
            <a:ext cx="7325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List of reserved sectors dismantled</a:t>
            </a:r>
          </a:p>
          <a:p>
            <a:pPr algn="r"/>
            <a:r>
              <a:rPr lang="en-US" dirty="0" smtClean="0"/>
              <a:t>Licensing regime almost abolished </a:t>
            </a:r>
          </a:p>
          <a:p>
            <a:pPr algn="r"/>
            <a:r>
              <a:rPr lang="en-US" dirty="0" smtClean="0"/>
              <a:t>Many key sectors reserved to Public Sector</a:t>
            </a:r>
          </a:p>
          <a:p>
            <a:pPr algn="r"/>
            <a:r>
              <a:rPr lang="en-US" dirty="0" smtClean="0"/>
              <a:t>SSI policy </a:t>
            </a:r>
            <a:r>
              <a:rPr lang="en-US" b="1" dirty="0" smtClean="0"/>
              <a:t>gradually</a:t>
            </a:r>
            <a:r>
              <a:rPr lang="en-US" dirty="0" smtClean="0"/>
              <a:t> reviewed</a:t>
            </a:r>
          </a:p>
          <a:p>
            <a:pPr algn="r"/>
            <a:r>
              <a:rPr lang="en-US" dirty="0" smtClean="0"/>
              <a:t>Bureaucracy load: payoff for good policies improved</a:t>
            </a:r>
          </a:p>
          <a:p>
            <a:pPr algn="r"/>
            <a:r>
              <a:rPr lang="en-US" dirty="0" smtClean="0"/>
              <a:t>Import licensing abolished</a:t>
            </a:r>
          </a:p>
          <a:p>
            <a:pPr algn="r"/>
            <a:r>
              <a:rPr lang="en-US" dirty="0" smtClean="0"/>
              <a:t>Progress in lowering tariffs still not satisfactory</a:t>
            </a:r>
          </a:p>
          <a:p>
            <a:pPr algn="r"/>
            <a:r>
              <a:rPr lang="en-US" dirty="0" smtClean="0"/>
              <a:t>100% foreign ownership</a:t>
            </a:r>
          </a:p>
          <a:p>
            <a:pPr algn="r"/>
            <a:r>
              <a:rPr lang="en-US" dirty="0" smtClean="0"/>
              <a:t>Portfolio investment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72640" y="1605538"/>
            <a:ext cx="682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Issues                    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42648" y="89765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AGRICULTURAL POLICY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2648" y="2304673"/>
            <a:ext cx="81259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Lack of focus on agriculture (60% of population)</a:t>
            </a:r>
          </a:p>
          <a:p>
            <a:r>
              <a:rPr lang="en-US" dirty="0" smtClean="0"/>
              <a:t>Deceleration in agricultural growth</a:t>
            </a:r>
          </a:p>
          <a:p>
            <a:r>
              <a:rPr lang="en-US" dirty="0" smtClean="0"/>
              <a:t>Decrease in public infrastructure investment</a:t>
            </a:r>
          </a:p>
          <a:p>
            <a:pPr algn="r"/>
            <a:r>
              <a:rPr lang="en-US" dirty="0" smtClean="0"/>
              <a:t>Depreciation helped export</a:t>
            </a:r>
          </a:p>
          <a:p>
            <a:pPr algn="r"/>
            <a:r>
              <a:rPr lang="en-US" dirty="0" smtClean="0"/>
              <a:t>Share of agricultural export in world exports grew from 1.1. to 1.9</a:t>
            </a:r>
          </a:p>
          <a:p>
            <a:pPr algn="r"/>
            <a:r>
              <a:rPr lang="en-US" dirty="0" smtClean="0"/>
              <a:t>Increase in private investment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Inefficient and iniquitous subsidies (fertilizers, water)</a:t>
            </a:r>
          </a:p>
          <a:p>
            <a:r>
              <a:rPr lang="en-US" dirty="0" smtClean="0"/>
              <a:t>Support prices encouraged overproduction</a:t>
            </a:r>
          </a:p>
          <a:p>
            <a:r>
              <a:rPr lang="en-US" dirty="0" smtClean="0"/>
              <a:t>Essential Commodities Act (restriction of movements) </a:t>
            </a:r>
          </a:p>
          <a:p>
            <a:r>
              <a:rPr lang="en-US" dirty="0" smtClean="0"/>
              <a:t>Licensing regime Agricultural Produce marketing Act (only buy in regulated markets)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082800" y="1756162"/>
            <a:ext cx="682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Issues                    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9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77928" y="88749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INFRASTRUCTURE DEVELOPMENT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3044" y="1949073"/>
            <a:ext cx="8125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 rate of private investment</a:t>
            </a:r>
          </a:p>
          <a:p>
            <a:pPr algn="r"/>
            <a:endParaRPr lang="en-US" dirty="0"/>
          </a:p>
          <a:p>
            <a:pPr algn="r"/>
            <a:r>
              <a:rPr lang="en-US" dirty="0" smtClean="0"/>
              <a:t>Expectations were very high</a:t>
            </a:r>
          </a:p>
          <a:p>
            <a:pPr algn="r"/>
            <a:r>
              <a:rPr lang="en-US" dirty="0" smtClean="0"/>
              <a:t>Structure of tariffs, corruption limited results concerning power generation</a:t>
            </a:r>
          </a:p>
          <a:p>
            <a:pPr algn="r"/>
            <a:r>
              <a:rPr lang="en-US" dirty="0"/>
              <a:t>	</a:t>
            </a:r>
            <a:r>
              <a:rPr lang="en-US" dirty="0" smtClean="0"/>
              <a:t>Telephone density grew up</a:t>
            </a:r>
          </a:p>
          <a:p>
            <a:pPr algn="r"/>
            <a:r>
              <a:rPr lang="en-US" dirty="0" smtClean="0"/>
              <a:t>Air transport greatly improved</a:t>
            </a:r>
          </a:p>
          <a:p>
            <a:pPr algn="r"/>
            <a:r>
              <a:rPr lang="en-US" dirty="0" smtClean="0"/>
              <a:t>Port operations greatly improved</a:t>
            </a:r>
          </a:p>
          <a:p>
            <a:pPr algn="r"/>
            <a:r>
              <a:rPr lang="en-US" dirty="0" smtClean="0"/>
              <a:t>Railways upgrading hampered by political set of tariffs </a:t>
            </a:r>
          </a:p>
          <a:p>
            <a:pPr algn="r"/>
            <a:r>
              <a:rPr lang="en-US" dirty="0" smtClean="0"/>
              <a:t>Road improvements attempted</a:t>
            </a:r>
          </a:p>
          <a:p>
            <a:pPr algn="r"/>
            <a:endParaRPr lang="en-US" dirty="0"/>
          </a:p>
          <a:p>
            <a:pPr algn="r"/>
            <a:r>
              <a:rPr lang="en-US" dirty="0" smtClean="0"/>
              <a:t>Financial sector overhauled</a:t>
            </a:r>
          </a:p>
          <a:p>
            <a:pPr algn="r"/>
            <a:r>
              <a:rPr lang="en-US" dirty="0" smtClean="0"/>
              <a:t>90% of banks meet adequacy requirements</a:t>
            </a:r>
          </a:p>
          <a:p>
            <a:pPr algn="r"/>
            <a:r>
              <a:rPr lang="en-US" dirty="0" smtClean="0"/>
              <a:t>Share of non performing loans reduced</a:t>
            </a:r>
          </a:p>
          <a:p>
            <a:pPr algn="r"/>
            <a:r>
              <a:rPr lang="en-US" dirty="0" smtClean="0"/>
              <a:t>Pervasiveness of public control reduced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9444" y="1579741"/>
            <a:ext cx="682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                    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77928" y="88749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PRIVATISATION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34644" y="2365633"/>
            <a:ext cx="8125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Public sector accounted for a large share </a:t>
            </a:r>
            <a:r>
              <a:rPr lang="en-US" dirty="0" smtClean="0">
                <a:solidFill>
                  <a:srgbClr val="FF0000"/>
                </a:solidFill>
              </a:rPr>
              <a:t>(35% ???) </a:t>
            </a:r>
            <a:r>
              <a:rPr lang="en-US" dirty="0" smtClean="0"/>
              <a:t>of industrial value added</a:t>
            </a:r>
          </a:p>
          <a:p>
            <a:pPr algn="r"/>
            <a:endParaRPr lang="en-US" dirty="0" smtClean="0"/>
          </a:p>
          <a:p>
            <a:pPr algn="r"/>
            <a:r>
              <a:rPr lang="en-US" dirty="0" smtClean="0"/>
              <a:t>Started with disinvestment</a:t>
            </a:r>
          </a:p>
          <a:p>
            <a:pPr algn="r"/>
            <a:r>
              <a:rPr lang="en-US" dirty="0" smtClean="0"/>
              <a:t>Lack of transparency</a:t>
            </a:r>
          </a:p>
          <a:p>
            <a:pPr algn="r"/>
            <a:r>
              <a:rPr lang="en-US" dirty="0" smtClean="0"/>
              <a:t>Receipts from disinvestment below budget expectations</a:t>
            </a:r>
          </a:p>
          <a:p>
            <a:pPr algn="r"/>
            <a:r>
              <a:rPr lang="en-US" dirty="0" smtClean="0"/>
              <a:t>Unions resisted</a:t>
            </a:r>
          </a:p>
          <a:p>
            <a:pPr algn="r"/>
            <a:r>
              <a:rPr lang="en-US" dirty="0" smtClean="0"/>
              <a:t>Slow acceptance by public </a:t>
            </a:r>
          </a:p>
          <a:p>
            <a:pPr algn="r"/>
            <a:r>
              <a:rPr lang="en-US" dirty="0" smtClean="0"/>
              <a:t>First privatization of Modern Foods India Ltd</a:t>
            </a:r>
          </a:p>
          <a:p>
            <a:pPr algn="r"/>
            <a:r>
              <a:rPr lang="en-US" dirty="0" smtClean="0"/>
              <a:t>Receipts earmarked for social sector development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9444" y="1661021"/>
            <a:ext cx="682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                    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4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77928" y="887492"/>
            <a:ext cx="8125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/>
              <a:t>SOCIAL SECTOR DEVELOPMENT</a:t>
            </a:r>
            <a:endParaRPr lang="en-US" sz="40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134644" y="2365633"/>
            <a:ext cx="8125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Adult literacy rate 52%  </a:t>
            </a:r>
          </a:p>
          <a:p>
            <a:r>
              <a:rPr lang="en-US" dirty="0" smtClean="0"/>
              <a:t>Welfare poor</a:t>
            </a:r>
          </a:p>
          <a:p>
            <a:r>
              <a:rPr lang="en-US" dirty="0" smtClean="0"/>
              <a:t>Income capacity poor </a:t>
            </a:r>
          </a:p>
          <a:p>
            <a:pPr algn="r"/>
            <a:endParaRPr lang="en-US" dirty="0" smtClean="0"/>
          </a:p>
          <a:p>
            <a:pPr algn="r"/>
            <a:r>
              <a:rPr lang="en-US" dirty="0" smtClean="0"/>
              <a:t>The State is the main actor</a:t>
            </a:r>
          </a:p>
          <a:p>
            <a:pPr algn="r"/>
            <a:r>
              <a:rPr lang="en-US" dirty="0" smtClean="0"/>
              <a:t>Central Government expenditures grew from 7.6% to 10.2%</a:t>
            </a:r>
          </a:p>
          <a:p>
            <a:pPr algn="r"/>
            <a:r>
              <a:rPr lang="en-US" dirty="0" smtClean="0"/>
              <a:t>States expenditures declined</a:t>
            </a:r>
          </a:p>
          <a:p>
            <a:pPr algn="r"/>
            <a:r>
              <a:rPr lang="en-US" dirty="0" smtClean="0"/>
              <a:t>Encouraged grass roots participation</a:t>
            </a:r>
          </a:p>
          <a:p>
            <a:pPr algn="r"/>
            <a:r>
              <a:rPr lang="en-US" dirty="0" smtClean="0"/>
              <a:t>Social sector indicators have improved</a:t>
            </a:r>
          </a:p>
          <a:p>
            <a:pPr algn="r"/>
            <a:r>
              <a:rPr lang="en-US" dirty="0" smtClean="0"/>
              <a:t>Literacy rate 61%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1204" y="1724977"/>
            <a:ext cx="682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Issues                                                                                         Outcome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90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83360" y="2113280"/>
            <a:ext cx="9621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TOO SLOW or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</a:rPr>
              <a:t>NOT ENOUGH ?</a:t>
            </a:r>
          </a:p>
          <a:p>
            <a:pPr algn="ctr"/>
            <a:endParaRPr lang="en-US" sz="4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4800" b="1" dirty="0" smtClean="0"/>
              <a:t>Cumulative change has been substantial </a:t>
            </a:r>
          </a:p>
        </p:txBody>
      </p:sp>
    </p:spTree>
    <p:extLst>
      <p:ext uri="{BB962C8B-B14F-4D97-AF65-F5344CB8AC3E}">
        <p14:creationId xmlns:p14="http://schemas.microsoft.com/office/powerpoint/2010/main" val="72454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52" y="1041035"/>
            <a:ext cx="3802328" cy="19515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81486"/>
            <a:ext cx="3757961" cy="231563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58347" y="1311071"/>
            <a:ext cx="2733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From Padmini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86513" y="3698333"/>
            <a:ext cx="1840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to </a:t>
            </a:r>
            <a:r>
              <a:rPr lang="en-US" sz="3200" dirty="0" err="1" smtClean="0">
                <a:latin typeface="Britannic Bold" charset="0"/>
                <a:ea typeface="Britannic Bold" charset="0"/>
                <a:cs typeface="Britannic Bold" charset="0"/>
              </a:rPr>
              <a:t>Maruti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11" name="Snip Single Corner Rectangle 10"/>
          <p:cNvSpPr/>
          <p:nvPr/>
        </p:nvSpPr>
        <p:spPr>
          <a:xfrm>
            <a:off x="754308" y="3269361"/>
            <a:ext cx="1717288" cy="1307148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1991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FD0C-011C-494D-A8E5-CF2B07F52A01}" type="datetime1">
              <a:rPr lang="x-none" smtClean="0"/>
              <a:t>11/24/19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58891" y="5442069"/>
            <a:ext cx="499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https://www.youtube.com/watch?v=No26JKQKZNE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1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3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44A9C-04F1-AD46-BB57-DDC75CC40C0B}" type="datetime1">
              <a:rPr lang="x-none" smtClean="0"/>
              <a:t>11/24/19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60" y="1194060"/>
            <a:ext cx="4248381" cy="479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590" y="731520"/>
            <a:ext cx="3068280" cy="250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7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4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4B728-0E02-1748-A165-9F5744A6489C}" type="datetime1">
              <a:rPr lang="x-none" smtClean="0"/>
              <a:t>11/24/19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61735" y="882074"/>
            <a:ext cx="9993633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In 1991 the Government of India led by </a:t>
            </a:r>
            <a:r>
              <a:rPr lang="en-US" sz="3200" b="1" dirty="0" err="1" smtClean="0"/>
              <a:t>Narasimha</a:t>
            </a:r>
            <a:r>
              <a:rPr lang="en-US" sz="3200" b="1" dirty="0" smtClean="0"/>
              <a:t> Rao</a:t>
            </a:r>
          </a:p>
          <a:p>
            <a:pPr algn="ctr"/>
            <a:r>
              <a:rPr lang="en-US" sz="3200" b="1" dirty="0"/>
              <a:t>f</a:t>
            </a:r>
            <a:r>
              <a:rPr lang="en-US" sz="3200" b="1" dirty="0" smtClean="0"/>
              <a:t>aced a dramatic Balance of Payment situation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Under the guidance of Finance Minister Manmohan Singh</a:t>
            </a:r>
          </a:p>
          <a:p>
            <a:pPr algn="ctr"/>
            <a:r>
              <a:rPr lang="en-US" sz="3200" b="1" dirty="0" smtClean="0"/>
              <a:t>the Government adopted a</a:t>
            </a:r>
          </a:p>
          <a:p>
            <a:pPr algn="ctr"/>
            <a:r>
              <a:rPr lang="en-US" sz="3200" b="1" dirty="0" smtClean="0"/>
              <a:t>NEW ECONOMIC POLICY</a:t>
            </a:r>
          </a:p>
          <a:p>
            <a:pPr algn="ctr"/>
            <a:r>
              <a:rPr lang="en-US" sz="3200" b="1" dirty="0" smtClean="0"/>
              <a:t>a new model of growth </a:t>
            </a:r>
          </a:p>
          <a:p>
            <a:pPr algn="ctr"/>
            <a:r>
              <a:rPr lang="en-US" sz="3200" b="1" dirty="0" smtClean="0"/>
              <a:t>which came to be known as the LPG model</a:t>
            </a:r>
          </a:p>
          <a:p>
            <a:pPr algn="ctr"/>
            <a:endParaRPr lang="en-US" sz="3200" b="1" dirty="0" smtClean="0"/>
          </a:p>
          <a:p>
            <a:pPr algn="ctr"/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0428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64080" y="1849120"/>
            <a:ext cx="7406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L</a:t>
            </a:r>
            <a:r>
              <a:rPr lang="en-US" sz="4800" b="1" dirty="0" err="1" smtClean="0"/>
              <a:t>iberalisation</a:t>
            </a:r>
            <a:endParaRPr lang="en-US" sz="4800" b="1" dirty="0" smtClean="0"/>
          </a:p>
          <a:p>
            <a:endParaRPr lang="en-US" sz="4800" b="1" dirty="0" smtClean="0"/>
          </a:p>
          <a:p>
            <a:r>
              <a:rPr lang="en-US" sz="4800" b="1" dirty="0" smtClean="0"/>
              <a:t>          </a:t>
            </a:r>
            <a:r>
              <a:rPr lang="en-US" sz="4800" b="1" dirty="0" err="1" smtClean="0">
                <a:solidFill>
                  <a:srgbClr val="FF0000"/>
                </a:solidFill>
              </a:rPr>
              <a:t>P</a:t>
            </a:r>
            <a:r>
              <a:rPr lang="en-US" sz="4800" b="1" dirty="0" err="1" smtClean="0"/>
              <a:t>rivatisation</a:t>
            </a:r>
            <a:endParaRPr lang="en-US" sz="4800" b="1" dirty="0" smtClean="0"/>
          </a:p>
          <a:p>
            <a:endParaRPr lang="en-US" sz="4800" b="1" dirty="0" smtClean="0"/>
          </a:p>
          <a:p>
            <a:r>
              <a:rPr lang="en-US" sz="4800" b="1" dirty="0" smtClean="0"/>
              <a:t>                   </a:t>
            </a:r>
            <a:r>
              <a:rPr lang="en-US" sz="4800" b="1" dirty="0" err="1" smtClean="0">
                <a:solidFill>
                  <a:srgbClr val="FF0000"/>
                </a:solidFill>
              </a:rPr>
              <a:t>G</a:t>
            </a:r>
            <a:r>
              <a:rPr lang="en-US" sz="4800" b="1" dirty="0" err="1" smtClean="0"/>
              <a:t>lobalisation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5047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35095" y="628630"/>
            <a:ext cx="4084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Reasons for implementing LPG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3218" y="1687066"/>
            <a:ext cx="7772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Large and growing fiscal imbalances ( 12% of GDP)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Growing inefficiency in the use of resources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Low foreign exchange reserves (1.2 Billon US$)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High inflation rate (14%)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Low annual growth rate of the economy (3.5%)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6655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7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720" y="1968091"/>
            <a:ext cx="5844540" cy="43882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4000" y="1016000"/>
            <a:ext cx="3383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 bit of historical context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7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33040" y="772160"/>
            <a:ext cx="363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2400" dirty="0" smtClean="0">
                <a:solidFill>
                  <a:srgbClr val="FF0000"/>
                </a:solidFill>
              </a:rPr>
              <a:t>…. </a:t>
            </a:r>
            <a:r>
              <a:rPr lang="en-US" sz="2400" dirty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here was some </a:t>
            </a:r>
            <a:r>
              <a:rPr lang="is-IS" sz="2400" dirty="0" smtClean="0">
                <a:solidFill>
                  <a:srgbClr val="FF0000"/>
                </a:solidFill>
              </a:rPr>
              <a:t>criticism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3240" y="3494028"/>
            <a:ext cx="954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rgbClr val="151414"/>
                </a:solidFill>
                <a:latin typeface="Helvetica Neue" charset="0"/>
              </a:rPr>
              <a:t>(c) By permitting free entry of the multinational corporations in the consumer goods sector. LPG model hit the interests of the small and medium sector engaged in the production of consumer goods. </a:t>
            </a:r>
            <a:endParaRPr lang="en-US" dirty="0" smtClean="0">
              <a:solidFill>
                <a:srgbClr val="151414"/>
              </a:solidFill>
              <a:latin typeface="Helvetica Neue" charset="0"/>
            </a:endParaRPr>
          </a:p>
          <a:p>
            <a:pPr algn="just"/>
            <a:endParaRPr lang="en-US" dirty="0" smtClean="0">
              <a:solidFill>
                <a:srgbClr val="151414"/>
              </a:solidFill>
              <a:latin typeface="Helvetica Neue" charset="0"/>
            </a:endParaRPr>
          </a:p>
          <a:p>
            <a:pPr algn="just"/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(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d) By facilitating imports, the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Government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opened the import window too wide. Consequently, the benefits of rising exports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would be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more than offset by the much higher rise in imports leading to a more significant trade gap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.</a:t>
            </a:r>
          </a:p>
          <a:p>
            <a:pPr algn="just"/>
            <a:endParaRPr lang="en-US" dirty="0">
              <a:solidFill>
                <a:srgbClr val="151414"/>
              </a:solidFill>
              <a:latin typeface="Helvetica Neue" charset="0"/>
            </a:endParaRPr>
          </a:p>
          <a:p>
            <a:pPr algn="just"/>
            <a:r>
              <a:rPr lang="en-US" dirty="0">
                <a:solidFill>
                  <a:srgbClr val="151414"/>
                </a:solidFill>
                <a:latin typeface="Helvetica Neue" charset="0"/>
              </a:rPr>
              <a:t>(e) Finally, the model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emphasized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a capital-intensive pattern of development, and there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were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severe apprehensions about its employment-potential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.</a:t>
            </a:r>
            <a:endParaRPr lang="en-US" b="0" i="0" u="none" strike="noStrike" dirty="0">
              <a:solidFill>
                <a:srgbClr val="151414"/>
              </a:solidFill>
              <a:effectLst/>
              <a:latin typeface="Helvetica Neue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75460" y="1507748"/>
            <a:ext cx="9616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{a} It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mostly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concentrated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on the corporate sector which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accounted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for only 10 percent of GDP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.</a:t>
            </a:r>
          </a:p>
          <a:p>
            <a:pPr algn="just"/>
            <a:endParaRPr lang="en-US" dirty="0">
              <a:solidFill>
                <a:srgbClr val="151414"/>
              </a:solidFill>
              <a:latin typeface="Helvetica Neue" charset="0"/>
            </a:endParaRPr>
          </a:p>
          <a:p>
            <a:pPr algn="just"/>
            <a:r>
              <a:rPr lang="en-US" dirty="0">
                <a:solidFill>
                  <a:srgbClr val="151414"/>
                </a:solidFill>
                <a:latin typeface="Helvetica Neue" charset="0"/>
              </a:rPr>
              <a:t>(b) The model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bypassed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agriculture and agro-based industries which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were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a significant source of generation of employment for the masses. It did not delineate a concrete policy to develop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infrastructure, financial 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and technological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support</a:t>
            </a:r>
            <a:r>
              <a:rPr lang="en-US" dirty="0">
                <a:solidFill>
                  <a:srgbClr val="151414"/>
                </a:solidFill>
                <a:latin typeface="Helvetica Neue" charset="0"/>
              </a:rPr>
              <a:t> </a:t>
            </a:r>
            <a:r>
              <a:rPr lang="en-US" dirty="0" smtClean="0">
                <a:solidFill>
                  <a:srgbClr val="151414"/>
                </a:solidFill>
                <a:latin typeface="Helvetica Neue" charset="0"/>
              </a:rPr>
              <a:t>for the </a:t>
            </a:r>
            <a:r>
              <a:rPr lang="en-US" dirty="0" err="1" smtClean="0">
                <a:solidFill>
                  <a:srgbClr val="151414"/>
                </a:solidFill>
                <a:latin typeface="Helvetica Neue" charset="0"/>
              </a:rPr>
              <a:t>agrosector</a:t>
            </a:r>
            <a:endParaRPr lang="en-US" b="0" i="0" u="none" strike="noStrike" dirty="0">
              <a:solidFill>
                <a:srgbClr val="151414"/>
              </a:solidFill>
              <a:effectLst/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1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35095" y="628630"/>
            <a:ext cx="1525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Objectives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3218" y="1687066"/>
            <a:ext cx="777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Achieve economic stabilization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Move to economic higher growth rate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Bring down inflation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Convert </a:t>
            </a:r>
            <a:r>
              <a:rPr lang="en-US" sz="3200" dirty="0"/>
              <a:t>economy to a market economy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Allow international flow </a:t>
            </a:r>
            <a:r>
              <a:rPr lang="en-US" sz="3200" smtClean="0"/>
              <a:t>of capitals </a:t>
            </a:r>
            <a:r>
              <a:rPr lang="en-US" sz="3200" dirty="0" smtClean="0"/>
              <a:t>and goods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Increase participation of private players</a:t>
            </a:r>
          </a:p>
        </p:txBody>
      </p:sp>
    </p:spTree>
    <p:extLst>
      <p:ext uri="{BB962C8B-B14F-4D97-AF65-F5344CB8AC3E}">
        <p14:creationId xmlns:p14="http://schemas.microsoft.com/office/powerpoint/2010/main" val="16569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</TotalTime>
  <Words>938</Words>
  <Application>Microsoft Macintosh PowerPoint</Application>
  <PresentationFormat>Widescreen</PresentationFormat>
  <Paragraphs>232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Britannic Bold</vt:lpstr>
      <vt:lpstr>Calibri</vt:lpstr>
      <vt:lpstr>Calibri Light</vt:lpstr>
      <vt:lpstr>Helvetica Neue</vt:lpstr>
      <vt:lpstr>Office Theme</vt:lpstr>
      <vt:lpstr>THE CASE OF INDIA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BUSINESS  IN A GLOBALISED MARKET</dc:title>
  <dc:creator>Microsoft Office User</dc:creator>
  <cp:lastModifiedBy>Microsoft Office User</cp:lastModifiedBy>
  <cp:revision>145</cp:revision>
  <cp:lastPrinted>2017-10-31T16:22:58Z</cp:lastPrinted>
  <dcterms:created xsi:type="dcterms:W3CDTF">2017-10-12T08:58:46Z</dcterms:created>
  <dcterms:modified xsi:type="dcterms:W3CDTF">2019-11-24T22:49:31Z</dcterms:modified>
</cp:coreProperties>
</file>