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62" r:id="rId4"/>
    <p:sldId id="308" r:id="rId5"/>
    <p:sldId id="309" r:id="rId6"/>
    <p:sldId id="311" r:id="rId7"/>
    <p:sldId id="278" r:id="rId8"/>
    <p:sldId id="305" r:id="rId9"/>
    <p:sldId id="279" r:id="rId10"/>
    <p:sldId id="306" r:id="rId11"/>
    <p:sldId id="280" r:id="rId12"/>
    <p:sldId id="307" r:id="rId13"/>
    <p:sldId id="281" r:id="rId14"/>
    <p:sldId id="283" r:id="rId15"/>
    <p:sldId id="312" r:id="rId16"/>
    <p:sldId id="282" r:id="rId17"/>
    <p:sldId id="285" r:id="rId18"/>
    <p:sldId id="286" r:id="rId19"/>
    <p:sldId id="287" r:id="rId20"/>
    <p:sldId id="288" r:id="rId21"/>
    <p:sldId id="284" r:id="rId22"/>
    <p:sldId id="28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27"/>
    <p:restoredTop sz="94599"/>
  </p:normalViewPr>
  <p:slideViewPr>
    <p:cSldViewPr snapToGrid="0" snapToObjects="1">
      <p:cViewPr>
        <p:scale>
          <a:sx n="125" d="100"/>
          <a:sy n="125" d="100"/>
        </p:scale>
        <p:origin x="-1064" y="-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4F1F0-EA37-6B46-A90E-1F47D37E04E6}" type="datetimeFigureOut">
              <a:rPr lang="en-US" smtClean="0"/>
              <a:t>9/26/19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5012-5A2B-604A-9109-FE899C47B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7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DBFA-7766-A745-BF0D-84EB4E6C2F84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11FA-31F8-B541-A31F-C33C92FDC1AC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83E3-67AA-C54D-90FB-BA0E272F5010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7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835F4-AE7D-4F4D-92CC-6BD413DBD93D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61A85-9B30-A945-B68C-51A37517A5A7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83D6-3EF3-DC4D-9F0E-653C7F7AD240}" type="datetime1">
              <a:rPr lang="x-none" smtClean="0"/>
              <a:t>9/26/19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3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ECC4-DC59-2246-984D-7275D66BAD5B}" type="datetime1">
              <a:rPr lang="x-none" smtClean="0"/>
              <a:t>9/26/19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25D22-F715-F249-B0F6-7540BC73808A}" type="datetime1">
              <a:rPr lang="x-none" smtClean="0"/>
              <a:t>9/26/19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091A-68A4-6946-9373-18D2EDF26DD4}" type="datetime1">
              <a:rPr lang="x-none" smtClean="0"/>
              <a:t>9/26/19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81ED-3369-8E4E-9FBB-41A48771CE46}" type="datetime1">
              <a:rPr lang="x-none" smtClean="0"/>
              <a:t>9/26/19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59A9-E8E4-8E4F-BDE9-0B04A9E3E382}" type="datetime1">
              <a:rPr lang="x-none" smtClean="0"/>
              <a:t>9/26/19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F055B-78D0-0641-BDF0-7028EBD7B172}" type="datetime1">
              <a:rPr lang="x-none" smtClean="0"/>
              <a:t>9/26/19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1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5" Type="http://schemas.openxmlformats.org/officeDocument/2006/relationships/image" Target="../media/image10.tiff"/><Relationship Id="rId6" Type="http://schemas.openxmlformats.org/officeDocument/2006/relationships/image" Target="../media/image11.tiff"/><Relationship Id="rId7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5" Type="http://schemas.openxmlformats.org/officeDocument/2006/relationships/image" Target="../media/image16.tiff"/><Relationship Id="rId6" Type="http://schemas.openxmlformats.org/officeDocument/2006/relationships/image" Target="../media/image17.tiff"/><Relationship Id="rId7" Type="http://schemas.openxmlformats.org/officeDocument/2006/relationships/image" Target="../media/image18.tiff"/><Relationship Id="rId8" Type="http://schemas.openxmlformats.org/officeDocument/2006/relationships/image" Target="../media/image19.tiff"/><Relationship Id="rId9" Type="http://schemas.openxmlformats.org/officeDocument/2006/relationships/image" Target="../media/image20.tiff"/><Relationship Id="rId10" Type="http://schemas.openxmlformats.org/officeDocument/2006/relationships/image" Target="../media/image21.tiff"/><Relationship Id="rId11" Type="http://schemas.openxmlformats.org/officeDocument/2006/relationships/image" Target="../media/image2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5.tiff"/><Relationship Id="rId5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2306" y="940678"/>
            <a:ext cx="9144000" cy="110231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WHERE IS BUSINESS GOING ? </a:t>
            </a:r>
            <a:endParaRPr lang="en-US" b="1" dirty="0">
              <a:solidFill>
                <a:srgbClr val="C00000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16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Ferrara</a:t>
            </a:r>
          </a:p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November 2019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5053" y="3337734"/>
            <a:ext cx="9058507" cy="6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Module 2 B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30" y="2023110"/>
            <a:ext cx="4946791" cy="27825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052" y="3255646"/>
            <a:ext cx="3593253" cy="202120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956" y="721360"/>
            <a:ext cx="3618764" cy="260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00" y="2979420"/>
            <a:ext cx="2534746" cy="14249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9560" y="4266248"/>
            <a:ext cx="2418080" cy="15777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1382" y="374649"/>
            <a:ext cx="2354580" cy="235458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770880" y="5636895"/>
            <a:ext cx="5913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Why GE invested in </a:t>
            </a:r>
            <a:r>
              <a:rPr lang="en-US" sz="2800" b="1" dirty="0" err="1" smtClean="0">
                <a:solidFill>
                  <a:srgbClr val="C00000"/>
                </a:solidFill>
              </a:rPr>
              <a:t>Nuovo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</a:rPr>
              <a:t>Pignone</a:t>
            </a:r>
            <a:r>
              <a:rPr lang="en-US" sz="2800" b="1" dirty="0" smtClean="0">
                <a:solidFill>
                  <a:srgbClr val="C00000"/>
                </a:solidFill>
              </a:rPr>
              <a:t> ? </a:t>
            </a:r>
            <a:endParaRPr lang="en-US" sz="9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52621" y="917396"/>
            <a:ext cx="1612900" cy="9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Costs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5565" y="1515140"/>
            <a:ext cx="86298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9"/>
            </a:pPr>
            <a:r>
              <a:rPr lang="en-US" sz="2000" b="1" dirty="0">
                <a:solidFill>
                  <a:srgbClr val="C00000"/>
                </a:solidFill>
              </a:rPr>
              <a:t>Logistics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P</a:t>
            </a:r>
            <a:r>
              <a:rPr lang="en-US" sz="2000" b="1" dirty="0" smtClean="0">
                <a:solidFill>
                  <a:srgbClr val="C00000"/>
                </a:solidFill>
              </a:rPr>
              <a:t>rocurement </a:t>
            </a:r>
            <a:r>
              <a:rPr lang="en-US" sz="2000" b="1" dirty="0">
                <a:solidFill>
                  <a:srgbClr val="C00000"/>
                </a:solidFill>
              </a:rPr>
              <a:t>from far possible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S</a:t>
            </a:r>
            <a:r>
              <a:rPr lang="en-US" sz="2000" b="1" dirty="0" smtClean="0">
                <a:solidFill>
                  <a:srgbClr val="C00000"/>
                </a:solidFill>
              </a:rPr>
              <a:t>ales </a:t>
            </a:r>
            <a:r>
              <a:rPr lang="en-US" sz="2000" b="1" dirty="0">
                <a:solidFill>
                  <a:srgbClr val="C00000"/>
                </a:solidFill>
              </a:rPr>
              <a:t>from far possible 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sz="2000" b="1" dirty="0" smtClean="0">
                <a:solidFill>
                  <a:srgbClr val="C00000"/>
                </a:solidFill>
              </a:rPr>
              <a:t>Difference in country costs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Production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Sales 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en-US" sz="2000" b="1" dirty="0" smtClean="0">
                <a:solidFill>
                  <a:srgbClr val="C00000"/>
                </a:solidFill>
              </a:rPr>
              <a:t>Product Development costs are increasing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1950 Development costs     10 Million Product life 25 years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1970 Development costs   200 Million Product life 15 years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1990 Development costs 1000 Million Product life  8 years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sz="2000" b="1" dirty="0" smtClean="0">
                <a:solidFill>
                  <a:srgbClr val="C00000"/>
                </a:solidFill>
              </a:rPr>
              <a:t>Fast changing technology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Amortize costs spreading product across many countries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Exploit quickly before imitators follow spreading products across many countries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11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146503" y="389094"/>
            <a:ext cx="7792844" cy="749997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Industry Development </a:t>
            </a:r>
            <a:r>
              <a:rPr lang="en-US" b="1" dirty="0" smtClean="0">
                <a:solidFill>
                  <a:schemeClr val="bg1"/>
                </a:solidFill>
              </a:rPr>
              <a:t>Trends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93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12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4040" y="584200"/>
            <a:ext cx="1889760" cy="2010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920" y="237501"/>
            <a:ext cx="1584960" cy="14048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6996" y="4269549"/>
            <a:ext cx="1417320" cy="17570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434" y="1821623"/>
            <a:ext cx="2096784" cy="15982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1860" y="237355"/>
            <a:ext cx="2433320" cy="15056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0428" y="1589391"/>
            <a:ext cx="1803066" cy="21550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9276" y="3652070"/>
            <a:ext cx="2325157" cy="1705304"/>
          </a:xfrm>
          <a:prstGeom prst="rect">
            <a:avLst/>
          </a:prstGeom>
        </p:spPr>
      </p:pic>
      <p:sp>
        <p:nvSpPr>
          <p:cNvPr id="15" name="Left Arrow 14"/>
          <p:cNvSpPr/>
          <p:nvPr/>
        </p:nvSpPr>
        <p:spPr>
          <a:xfrm rot="1340422">
            <a:off x="8461671" y="1228762"/>
            <a:ext cx="1858641" cy="2697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 rot="21023141">
            <a:off x="5548841" y="2028154"/>
            <a:ext cx="4638821" cy="269772"/>
          </a:xfrm>
          <a:prstGeom prst="lef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Arrow 19"/>
          <p:cNvSpPr/>
          <p:nvPr/>
        </p:nvSpPr>
        <p:spPr>
          <a:xfrm rot="429505">
            <a:off x="5268614" y="1275662"/>
            <a:ext cx="4786625" cy="269772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 rot="21263218">
            <a:off x="2095295" y="1946538"/>
            <a:ext cx="8213033" cy="26977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23020" y="2844617"/>
            <a:ext cx="1702132" cy="919480"/>
          </a:xfrm>
          <a:prstGeom prst="rect">
            <a:avLst/>
          </a:prstGeom>
        </p:spPr>
      </p:pic>
      <p:sp>
        <p:nvSpPr>
          <p:cNvPr id="21" name="Left Arrow 20"/>
          <p:cNvSpPr/>
          <p:nvPr/>
        </p:nvSpPr>
        <p:spPr>
          <a:xfrm rot="20000131">
            <a:off x="3744508" y="3051894"/>
            <a:ext cx="6799460" cy="26977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 rot="19349900">
            <a:off x="8369738" y="2224143"/>
            <a:ext cx="2086532" cy="2697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 rot="18576098">
            <a:off x="6600198" y="3278822"/>
            <a:ext cx="4335148" cy="2697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0142" y="5125105"/>
            <a:ext cx="1621698" cy="1466285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 rot="1083102">
            <a:off x="9517358" y="1615987"/>
            <a:ext cx="290381" cy="394662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53840" y="2815871"/>
            <a:ext cx="2245360" cy="22453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851881" y="50196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1998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0302210" y="539374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1953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631069" y="43152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1986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939284" y="367198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1994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722009" y="62730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850215" y="26153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1967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830908" y="455700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1983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277635" y="378831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2007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1515062" y="5520635"/>
            <a:ext cx="5913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How Volkswagen developed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its global operations ? </a:t>
            </a:r>
            <a:endParaRPr lang="en-US" sz="9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52621" y="917396"/>
            <a:ext cx="1612900" cy="9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Rules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2865" y="1434998"/>
            <a:ext cx="862983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13"/>
            </a:pPr>
            <a:r>
              <a:rPr lang="en-US" sz="2000" b="1" dirty="0" smtClean="0">
                <a:solidFill>
                  <a:srgbClr val="C00000"/>
                </a:solidFill>
              </a:rPr>
              <a:t>Favorable trade policies</a:t>
            </a:r>
            <a:endParaRPr lang="en-US" sz="2000" b="1" dirty="0">
              <a:solidFill>
                <a:srgbClr val="C00000"/>
              </a:solidFill>
            </a:endParaRP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Lowering trade barriers allow flow of products</a:t>
            </a:r>
            <a:endParaRPr lang="en-US" sz="2000" b="1" dirty="0">
              <a:solidFill>
                <a:srgbClr val="C00000"/>
              </a:solidFill>
            </a:endParaRP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High import taxation attracts </a:t>
            </a:r>
            <a:r>
              <a:rPr lang="en-US" sz="2000" b="1" dirty="0" err="1" smtClean="0">
                <a:solidFill>
                  <a:srgbClr val="C00000"/>
                </a:solidFill>
              </a:rPr>
              <a:t>localisation</a:t>
            </a:r>
            <a:r>
              <a:rPr lang="en-US" sz="2000" b="1" dirty="0" smtClean="0">
                <a:solidFill>
                  <a:srgbClr val="C00000"/>
                </a:solidFill>
              </a:rPr>
              <a:t> of factories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  Tariffs			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Quotas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Non tariff barriers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Export subsidies</a:t>
            </a:r>
          </a:p>
          <a:p>
            <a:pPr marL="457200" indent="-457200">
              <a:buFont typeface="+mj-lt"/>
              <a:buAutoNum type="arabicPeriod" startAt="14"/>
            </a:pPr>
            <a:r>
              <a:rPr lang="en-US" sz="2000" b="1" dirty="0" smtClean="0">
                <a:solidFill>
                  <a:srgbClr val="C00000"/>
                </a:solidFill>
              </a:rPr>
              <a:t>Technical standards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Units of measurement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Technical Regulations </a:t>
            </a:r>
          </a:p>
          <a:p>
            <a:pPr marL="457200" indent="-457200">
              <a:buFont typeface="+mj-lt"/>
              <a:buAutoNum type="arabicPeriod" startAt="15"/>
            </a:pPr>
            <a:r>
              <a:rPr lang="en-US" sz="2000" b="1" dirty="0" smtClean="0">
                <a:solidFill>
                  <a:srgbClr val="C00000"/>
                </a:solidFill>
              </a:rPr>
              <a:t>Marketing regulations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What you can say or show</a:t>
            </a:r>
          </a:p>
          <a:p>
            <a:pPr marL="457200" indent="-457200">
              <a:buFont typeface="+mj-lt"/>
              <a:buAutoNum type="arabicPeriod" startAt="16"/>
            </a:pPr>
            <a:r>
              <a:rPr lang="en-US" sz="2000" b="1" dirty="0" smtClean="0">
                <a:solidFill>
                  <a:srgbClr val="C00000"/>
                </a:solidFill>
              </a:rPr>
              <a:t>Government owned companies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What advantages/protection they enjoy ?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Are they inefficient and vulnerable to competition 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03301" y="2349500"/>
            <a:ext cx="470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Local content requirements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Capital transfer requirements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Ownership </a:t>
            </a:r>
            <a:r>
              <a:rPr lang="en-US" sz="2000" b="1" dirty="0" smtClean="0">
                <a:solidFill>
                  <a:srgbClr val="C00000"/>
                </a:solidFill>
              </a:rPr>
              <a:t>restrictions</a:t>
            </a:r>
            <a:endParaRPr lang="en-US" sz="2000" b="1" dirty="0">
              <a:solidFill>
                <a:srgbClr val="C00000"/>
              </a:solidFill>
            </a:endParaRP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Technology transfer requirements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13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146503" y="187719"/>
            <a:ext cx="7792844" cy="749997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Industry Development </a:t>
            </a:r>
            <a:r>
              <a:rPr lang="en-US" b="1" dirty="0" smtClean="0">
                <a:solidFill>
                  <a:schemeClr val="bg1"/>
                </a:solidFill>
              </a:rPr>
              <a:t>Trends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52621" y="917396"/>
            <a:ext cx="1612900" cy="9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Competition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565" y="2060396"/>
            <a:ext cx="86298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17"/>
            </a:pPr>
            <a:r>
              <a:rPr lang="en-US" sz="2000" b="1" dirty="0" smtClean="0">
                <a:solidFill>
                  <a:srgbClr val="C00000"/>
                </a:solidFill>
              </a:rPr>
              <a:t>Increased Trade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The more trade there is the more interaction there is in the market, the more competitors there are to keep an eye on</a:t>
            </a:r>
          </a:p>
          <a:p>
            <a:pPr marL="457200" indent="-457200">
              <a:buFont typeface="+mj-lt"/>
              <a:buAutoNum type="arabicPeriod" startAt="18"/>
            </a:pPr>
            <a:r>
              <a:rPr lang="en-US" sz="2000" b="1" dirty="0" smtClean="0">
                <a:solidFill>
                  <a:srgbClr val="C00000"/>
                </a:solidFill>
              </a:rPr>
              <a:t>Interdependence among countries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Companies playing on more countries, redirecting products according to market demand</a:t>
            </a:r>
          </a:p>
          <a:p>
            <a:pPr marL="457200" indent="-457200">
              <a:buFont typeface="+mj-lt"/>
              <a:buAutoNum type="arabicPeriod" startAt="19"/>
            </a:pPr>
            <a:r>
              <a:rPr lang="en-US" sz="2000" b="1" dirty="0" err="1" smtClean="0">
                <a:solidFill>
                  <a:srgbClr val="C00000"/>
                </a:solidFill>
              </a:rPr>
              <a:t>Globalised</a:t>
            </a:r>
            <a:r>
              <a:rPr lang="en-US" sz="2000" b="1" dirty="0" smtClean="0">
                <a:solidFill>
                  <a:srgbClr val="C00000"/>
                </a:solidFill>
              </a:rPr>
              <a:t> competitors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Standards are introduced imposing adjustments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Iconic products become unbeatable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14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136343" y="390919"/>
            <a:ext cx="7792844" cy="749997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Industry Development </a:t>
            </a:r>
            <a:r>
              <a:rPr lang="en-US" b="1" dirty="0" smtClean="0">
                <a:solidFill>
                  <a:schemeClr val="bg1"/>
                </a:solidFill>
              </a:rPr>
              <a:t>Trends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320" y="625788"/>
            <a:ext cx="2491809" cy="21148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166" y="887916"/>
            <a:ext cx="2560330" cy="25603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1416" y="210290"/>
            <a:ext cx="5379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In 1980 Black &amp; Decker leadership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 threatened by Makita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37" y="3626975"/>
            <a:ext cx="2924959" cy="22051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99431" y="1555420"/>
            <a:ext cx="43140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The competitive pressure forced 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Black &amp; Decker to review its operations: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Slash country fiefdoms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Unify R&amp;D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Standardize products across markets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Introduce design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Consolidate advertising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Acquire General Electric small appliances in order to have access to its clientele</a:t>
            </a:r>
          </a:p>
        </p:txBody>
      </p:sp>
    </p:spTree>
    <p:extLst>
      <p:ext uri="{BB962C8B-B14F-4D97-AF65-F5344CB8AC3E}">
        <p14:creationId xmlns:p14="http://schemas.microsoft.com/office/powerpoint/2010/main" val="11488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44423" y="1798776"/>
            <a:ext cx="862983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JOBS and again Jobs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Keeping factories</a:t>
            </a:r>
          </a:p>
          <a:p>
            <a:pPr marL="1371600" lvl="2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Prevent multinational to shift to cheaper location</a:t>
            </a:r>
            <a:endParaRPr lang="en-US" sz="2000" b="1" dirty="0">
              <a:solidFill>
                <a:srgbClr val="C00000"/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TAXES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Lowering taxes to retain multinationals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Lowering taxes to attract multinationals 	</a:t>
            </a:r>
            <a:endParaRPr lang="en-US" sz="2000" b="1" dirty="0">
              <a:solidFill>
                <a:srgbClr val="C00000"/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COMPETENCE and VALUE ADDED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Prevent reduction in technology content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RETAIN CONTROL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Reduce bargaining power of multinationals</a:t>
            </a:r>
          </a:p>
          <a:p>
            <a:pPr marL="914400" lvl="1" indent="-457200">
              <a:buFont typeface="Arial" charset="0"/>
              <a:buChar char="•"/>
            </a:pP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16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744423" y="370081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What do Governments want ?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6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98782" y="1524526"/>
            <a:ext cx="479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steps to be taken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765" y="2528888"/>
            <a:ext cx="39435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DEFINE THE BUSINESS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rgbClr val="C0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IDENTIFY MARKET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IDENTIFY KEY COMPETITORS  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DRAFT CORE STRATEGY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4700" y="2539048"/>
            <a:ext cx="7137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Be very selective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Product/Service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Technology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Customers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Geography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17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89356" y="593516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Global Business Development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38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98782" y="1524526"/>
            <a:ext cx="479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steps to be taken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765" y="2528888"/>
            <a:ext cx="39435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DEFINE THE BUSINESS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rgbClr val="C0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</a:rPr>
              <a:t>IDENTIFY MARKET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IDENTIFY KEY COMPETITORS  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DRAFT CORE STRATEGY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9800" y="2124556"/>
            <a:ext cx="6807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Market size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Number of competitors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Local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Global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Percentage of exports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Percentage of imports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Current local content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C00000"/>
                </a:solidFill>
              </a:rPr>
              <a:t>Labour</a:t>
            </a:r>
            <a:r>
              <a:rPr lang="en-US" sz="2000" b="1" dirty="0" smtClean="0">
                <a:solidFill>
                  <a:srgbClr val="C00000"/>
                </a:solidFill>
              </a:rPr>
              <a:t> content and costs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Government share of market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Tax rate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Trends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Growth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Technology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18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036956" y="543863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Global Business Development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19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98782" y="1524526"/>
            <a:ext cx="479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steps to be taken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765" y="2528888"/>
            <a:ext cx="39435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DEFINE THE BUSINESS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IDENTIFY MARKET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</a:rPr>
              <a:t>IDENTIFY KEY COMPETITORS  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DRAFT CORE STRATEGY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9800" y="3060159"/>
            <a:ext cx="6807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For each competitor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Market share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Price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Quality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Marketing strategy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19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89356" y="593516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Global Business Development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37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96" y="365165"/>
            <a:ext cx="10433436" cy="68305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Globalization Drivers, Levers and Organization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4668" y="2153654"/>
            <a:ext cx="1613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Strategy</a:t>
            </a:r>
          </a:p>
          <a:p>
            <a:pPr algn="ctr"/>
            <a:r>
              <a:rPr lang="en-US" dirty="0" smtClean="0"/>
              <a:t>Levers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4011" y="4173091"/>
            <a:ext cx="2034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</a:t>
            </a:r>
            <a:r>
              <a:rPr lang="en-US" dirty="0" err="1" smtClean="0"/>
              <a:t>Organisation</a:t>
            </a:r>
            <a:endParaRPr lang="en-US" dirty="0" smtClean="0"/>
          </a:p>
          <a:p>
            <a:pPr algn="ctr"/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87642" y="4231382"/>
            <a:ext cx="2240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Industry </a:t>
            </a:r>
            <a:r>
              <a:rPr lang="en-US" dirty="0" err="1" smtClean="0"/>
              <a:t>Globalisation</a:t>
            </a:r>
            <a:endParaRPr lang="en-US" dirty="0" smtClean="0"/>
          </a:p>
          <a:p>
            <a:pPr algn="ctr"/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7332" y="1690688"/>
            <a:ext cx="1009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CHOICES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4947" y="5127709"/>
            <a:ext cx="1248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POTENTIAL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25343" y="5127709"/>
            <a:ext cx="100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HOW TO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91526" y="3224463"/>
            <a:ext cx="2406316" cy="173706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COSTS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&amp;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BENEFITS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98782" y="1524526"/>
            <a:ext cx="479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steps to be taken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765" y="2528888"/>
            <a:ext cx="39435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DEFINE THE BUSINESS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IDENTIFY MARKET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IDENTIFY KEY COMPETITORS  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</a:rPr>
              <a:t>DRAFT CORE STRATEGY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49800" y="2124556"/>
            <a:ext cx="6807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Target market share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Financial targets (profitability)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Competitive edge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Strategic thrust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Structure of value added chain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R&amp;D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Procurement/Technology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Processing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Assembly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Pricing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Marketing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Distribution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After sales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20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89356" y="603676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Global Business Development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62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98782" y="1524526"/>
            <a:ext cx="479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Sources of competitive advantage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2124556"/>
            <a:ext cx="4292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Patents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Research Capability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Development Capability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Technology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Cost of production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Logistics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Procurement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Distribution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Product Quality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Breadth of products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Operational efficiency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Response to Customers’ needs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5999" y="2124557"/>
            <a:ext cx="49149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b="1" dirty="0">
                <a:solidFill>
                  <a:srgbClr val="C00000"/>
                </a:solidFill>
              </a:rPr>
              <a:t>Customer </a:t>
            </a:r>
            <a:r>
              <a:rPr lang="en-US" sz="2000" b="1" dirty="0" smtClean="0">
                <a:solidFill>
                  <a:srgbClr val="C00000"/>
                </a:solidFill>
              </a:rPr>
              <a:t>relationship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Reputation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Brand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Marketing skills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Distribution channels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Sales force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Customer support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Technical support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Government protection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Financial resources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Cost of financing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Cross business synergies</a:t>
            </a:r>
          </a:p>
          <a:p>
            <a:pPr marL="457200" indent="-457200">
              <a:buFont typeface="Arial" charset="0"/>
              <a:buChar char="•"/>
            </a:pPr>
            <a:endParaRPr lang="en-US" sz="2000" b="1" dirty="0" smtClean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21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89356" y="603676"/>
            <a:ext cx="7792844" cy="749997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Global Business Development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019" y="545878"/>
            <a:ext cx="7469459" cy="850358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 Conclusion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07021" y="2095500"/>
            <a:ext cx="717799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DO NOT ASSUME THAT INDUSTRY ARE GLOBAL OR NO GLOBAL</a:t>
            </a:r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SELECTED DRIVERS CAN HAVE OPPOSITE EFFECTS</a:t>
            </a:r>
          </a:p>
          <a:p>
            <a:pPr algn="ctr"/>
            <a:r>
              <a:rPr lang="en-US" b="1" dirty="0" smtClean="0"/>
              <a:t>SOMETIME FAVORING GLOBALISATION, SOMETIME MAKING IT DIFFICULT</a:t>
            </a:r>
          </a:p>
          <a:p>
            <a:pPr algn="ctr"/>
            <a:endParaRPr lang="en-US" b="1" dirty="0"/>
          </a:p>
          <a:p>
            <a:pPr algn="ctr"/>
            <a:r>
              <a:rPr lang="en-US" b="1" dirty="0" smtClean="0"/>
              <a:t>ANY GLOBALISATION STRATEGY SHOULD RESPOND ONLY</a:t>
            </a:r>
          </a:p>
          <a:p>
            <a:pPr algn="ctr"/>
            <a:r>
              <a:rPr lang="en-US" b="1" dirty="0" smtClean="0"/>
              <a:t> TO THE ELEMENTS</a:t>
            </a:r>
          </a:p>
          <a:p>
            <a:pPr algn="ctr"/>
            <a:r>
              <a:rPr lang="en-US" b="1" dirty="0" smtClean="0"/>
              <a:t>HAVING GLOBALISATION POTENTIAL</a:t>
            </a:r>
          </a:p>
          <a:p>
            <a:pPr algn="ctr"/>
            <a:endParaRPr lang="en-US" b="1" dirty="0"/>
          </a:p>
          <a:p>
            <a:pPr algn="ctr"/>
            <a:r>
              <a:rPr lang="en-US" b="1" dirty="0" smtClean="0"/>
              <a:t>THE GLOBALISATION POTENTIAL MAY CHANGE </a:t>
            </a:r>
          </a:p>
          <a:p>
            <a:pPr algn="ctr"/>
            <a:r>
              <a:rPr lang="en-US" b="1" dirty="0" smtClean="0"/>
              <a:t>(AND CHANGES) OVER TIME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397290" y="2334124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58630" y="2534310"/>
            <a:ext cx="268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MARKET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6100" y="3954196"/>
            <a:ext cx="2419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COST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8106" y="3898995"/>
            <a:ext cx="3236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GOVERNMENT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35116" y="5402179"/>
            <a:ext cx="337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COMPETITIVE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79700" y="2013135"/>
            <a:ext cx="7289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Cost reduction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Economy of scale               Standard products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Lower production costs             Break down value chain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Focused production               Few models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Flexibility               Products change quickly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Bargaining power with suppliers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Improved quality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Enhanced relationship with customers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Recognizability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Availability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Trust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Increased competition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422900" y="2535978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26150" y="2847129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727700" y="3195942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673600" y="3500742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4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Scenario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58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The Japanese waves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9540" y="1555036"/>
            <a:ext cx="7289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The Japanese were the first globalizers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Need to reduce costs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Moved to developing countries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Acquired competitive edge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Focused on basic needs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Consumer electronics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Home appliances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Automobiles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Watches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Cameras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Approached developed markets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Ensured trust (ethics)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Semiconductors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Computers	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Scooped for applications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Televisions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Photocopiers</a:t>
            </a:r>
          </a:p>
        </p:txBody>
      </p:sp>
    </p:spTree>
    <p:extLst>
      <p:ext uri="{BB962C8B-B14F-4D97-AF65-F5344CB8AC3E}">
        <p14:creationId xmlns:p14="http://schemas.microsoft.com/office/powerpoint/2010/main" val="7402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761" y="1433371"/>
            <a:ext cx="4681842" cy="4673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6120" y="2745947"/>
            <a:ext cx="45618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1936: first car produced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40% </a:t>
            </a:r>
            <a:r>
              <a:rPr lang="en-US" sz="1600" b="1" dirty="0" err="1" smtClean="0">
                <a:solidFill>
                  <a:srgbClr val="FF0000"/>
                </a:solidFill>
              </a:rPr>
              <a:t>japanese</a:t>
            </a:r>
            <a:r>
              <a:rPr lang="en-US" sz="1600" b="1" dirty="0" smtClean="0">
                <a:solidFill>
                  <a:srgbClr val="FF0000"/>
                </a:solidFill>
              </a:rPr>
              <a:t> market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1959: Brazil and Thailand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1" dirty="0" smtClean="0">
                <a:solidFill>
                  <a:srgbClr val="FF0000"/>
                </a:solidFill>
              </a:rPr>
              <a:t>Affordability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1" dirty="0" smtClean="0">
                <a:solidFill>
                  <a:srgbClr val="FF0000"/>
                </a:solidFill>
              </a:rPr>
              <a:t>Reliability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1" dirty="0" smtClean="0">
                <a:solidFill>
                  <a:srgbClr val="FF0000"/>
                </a:solidFill>
              </a:rPr>
              <a:t>Not Style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1962: first export to US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1980: fifth world manufacturer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1982: join GM to avoid tariffs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1989: Lexus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2014: 10 million vehicles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2017: neck to neck with VW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2018: hybrid leader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534" y="576926"/>
            <a:ext cx="2610506" cy="18518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66360" y="814660"/>
            <a:ext cx="6292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Positively ugly, boring and anonymous</a:t>
            </a:r>
            <a:r>
              <a:rPr lang="is-IS" b="1" dirty="0" smtClean="0">
                <a:solidFill>
                  <a:srgbClr val="FF0000"/>
                </a:solidFill>
              </a:rPr>
              <a:t>…..... 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is-IS" b="1" dirty="0" smtClean="0">
                <a:solidFill>
                  <a:srgbClr val="FF0000"/>
                </a:solidFill>
              </a:rPr>
              <a:t> perfect 007 car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6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6503" y="177559"/>
            <a:ext cx="7792844" cy="749997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Industry Development </a:t>
            </a:r>
            <a:r>
              <a:rPr lang="en-US" b="1" dirty="0" smtClean="0">
                <a:solidFill>
                  <a:schemeClr val="bg1"/>
                </a:solidFill>
              </a:rPr>
              <a:t>Trends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52621" y="917396"/>
            <a:ext cx="1612900" cy="9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The Market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241" y="2078781"/>
            <a:ext cx="2482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Customers </a:t>
            </a:r>
            <a:r>
              <a:rPr lang="en-US" sz="2000" b="1" dirty="0" err="1" smtClean="0">
                <a:solidFill>
                  <a:srgbClr val="C00000"/>
                </a:solidFill>
              </a:rPr>
              <a:t>behaviour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en-US" sz="2000" b="1" dirty="0" smtClean="0">
                <a:solidFill>
                  <a:srgbClr val="C00000"/>
                </a:solidFill>
              </a:rPr>
              <a:t>Distribution Channels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5565" y="1412696"/>
            <a:ext cx="862983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Common customer needs imply </a:t>
            </a:r>
            <a:r>
              <a:rPr lang="en-US" sz="2000" b="1" dirty="0" err="1" smtClean="0">
                <a:solidFill>
                  <a:srgbClr val="C00000"/>
                </a:solidFill>
              </a:rPr>
              <a:t>standardised</a:t>
            </a:r>
            <a:r>
              <a:rPr lang="en-US" sz="2000" b="1" dirty="0" smtClean="0">
                <a:solidFill>
                  <a:srgbClr val="C00000"/>
                </a:solidFill>
              </a:rPr>
              <a:t> products, less differentiation and higher competition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Opinion makers such as architects, doctors, media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Global channels replace local channels, for instance supermarkets or the internet opening the search for purveyors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Local to local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Local to international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International to local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International to international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Transferable marketing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Messages flow through borders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Brands becoming the standard increase entry barriers for new players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</a:rPr>
              <a:t>Lead countries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Selected countries influence acceptance of products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Innovation versus tradition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Surrogate of Quality</a:t>
            </a:r>
          </a:p>
          <a:p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25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581" y="318135"/>
            <a:ext cx="2984500" cy="39243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27480" y="625182"/>
            <a:ext cx="4312920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From Ivrea to Cupertino and back</a:t>
            </a:r>
          </a:p>
          <a:p>
            <a:endParaRPr lang="en-US" sz="900" b="1" dirty="0" smtClean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rgbClr val="C00000"/>
                </a:solidFill>
              </a:rPr>
              <a:t>How Olivetti lost its edge and missed out on the next computer evolution ?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046" y="3234054"/>
            <a:ext cx="3478390" cy="21590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945" y="3802362"/>
            <a:ext cx="2509655" cy="14179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5309" y="4313554"/>
            <a:ext cx="1813526" cy="18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52621" y="917396"/>
            <a:ext cx="1612900" cy="9906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Costs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3965" y="1831091"/>
            <a:ext cx="862983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2000" b="1" dirty="0" smtClean="0">
                <a:solidFill>
                  <a:srgbClr val="C00000"/>
                </a:solidFill>
              </a:rPr>
              <a:t>Global economies of scale require increasing volumes to contain unit costs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 rigidity and vulnerability to sudden changes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000" b="1" dirty="0" smtClean="0">
                <a:solidFill>
                  <a:srgbClr val="C00000"/>
                </a:solidFill>
              </a:rPr>
              <a:t>Global economies of scope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Sharing development costs among different products</a:t>
            </a:r>
          </a:p>
          <a:p>
            <a:pPr lvl="1"/>
            <a:r>
              <a:rPr lang="en-US" sz="2000" b="1" dirty="0" smtClean="0">
                <a:solidFill>
                  <a:srgbClr val="C00000"/>
                </a:solidFill>
              </a:rPr>
              <a:t>                           More competition on costs bring more pressure on suppliers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000" b="1" dirty="0" smtClean="0">
                <a:solidFill>
                  <a:srgbClr val="C00000"/>
                </a:solidFill>
              </a:rPr>
              <a:t>Steep experience curve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Accumulation of learning and experience may create big barriers for new entrants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Different markets provide complementary information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000" b="1" dirty="0" smtClean="0">
                <a:solidFill>
                  <a:srgbClr val="C00000"/>
                </a:solidFill>
              </a:rPr>
              <a:t>Global sourcing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What are the raw materials, the services, the skills ?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Where are they available at the lower cost ?</a:t>
            </a:r>
            <a:endParaRPr lang="en-US" sz="2000" b="1" dirty="0">
              <a:solidFill>
                <a:srgbClr val="C00000"/>
              </a:solidFill>
            </a:endParaRPr>
          </a:p>
          <a:p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9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142460" y="350279"/>
            <a:ext cx="7792844" cy="749997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Industry Development </a:t>
            </a:r>
            <a:r>
              <a:rPr lang="en-US" b="1" dirty="0" smtClean="0">
                <a:solidFill>
                  <a:schemeClr val="bg1"/>
                </a:solidFill>
              </a:rPr>
              <a:t>Trends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</TotalTime>
  <Words>924</Words>
  <Application>Microsoft Macintosh PowerPoint</Application>
  <PresentationFormat>Widescreen</PresentationFormat>
  <Paragraphs>311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Britannic Bold</vt:lpstr>
      <vt:lpstr>Calibri</vt:lpstr>
      <vt:lpstr>Calibri Light</vt:lpstr>
      <vt:lpstr>Office Theme</vt:lpstr>
      <vt:lpstr>WHERE IS BUSINESS GOING ? </vt:lpstr>
      <vt:lpstr>Globalization Drivers, Levers and Organization</vt:lpstr>
      <vt:lpstr>Industry Globalisation Drivers</vt:lpstr>
      <vt:lpstr>Global Scenario</vt:lpstr>
      <vt:lpstr>The Japanese waves</vt:lpstr>
      <vt:lpstr>PowerPoint Presentation</vt:lpstr>
      <vt:lpstr>Industry Development Trends</vt:lpstr>
      <vt:lpstr>PowerPoint Presentation</vt:lpstr>
      <vt:lpstr>Industry Development Trends</vt:lpstr>
      <vt:lpstr>PowerPoint Presentation</vt:lpstr>
      <vt:lpstr>Industry Development Trends</vt:lpstr>
      <vt:lpstr>PowerPoint Presentation</vt:lpstr>
      <vt:lpstr>Industry Development Trends</vt:lpstr>
      <vt:lpstr>Industry Development Trends</vt:lpstr>
      <vt:lpstr>PowerPoint Presentation</vt:lpstr>
      <vt:lpstr>What do Governments want ?</vt:lpstr>
      <vt:lpstr> Global Business Development</vt:lpstr>
      <vt:lpstr> Global Business Development</vt:lpstr>
      <vt:lpstr> Global Business Development</vt:lpstr>
      <vt:lpstr> Global Business Development</vt:lpstr>
      <vt:lpstr> Global Business Development</vt:lpstr>
      <vt:lpstr>In Conclusion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BUSINESS  IN A GLOBALISED MARKET</dc:title>
  <dc:creator>Microsoft Office User</dc:creator>
  <cp:lastModifiedBy>Microsoft Office User</cp:lastModifiedBy>
  <cp:revision>109</cp:revision>
  <cp:lastPrinted>2017-10-31T16:22:58Z</cp:lastPrinted>
  <dcterms:created xsi:type="dcterms:W3CDTF">2017-10-12T08:58:46Z</dcterms:created>
  <dcterms:modified xsi:type="dcterms:W3CDTF">2019-09-26T08:20:59Z</dcterms:modified>
</cp:coreProperties>
</file>