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99" r:id="rId4"/>
    <p:sldId id="258" r:id="rId5"/>
    <p:sldId id="297" r:id="rId6"/>
    <p:sldId id="270" r:id="rId7"/>
    <p:sldId id="260" r:id="rId8"/>
    <p:sldId id="298" r:id="rId9"/>
    <p:sldId id="261" r:id="rId10"/>
    <p:sldId id="262" r:id="rId11"/>
    <p:sldId id="269" r:id="rId12"/>
    <p:sldId id="266" r:id="rId13"/>
    <p:sldId id="267" r:id="rId14"/>
    <p:sldId id="268" r:id="rId15"/>
    <p:sldId id="300" r:id="rId16"/>
    <p:sldId id="263" r:id="rId17"/>
    <p:sldId id="271" r:id="rId18"/>
    <p:sldId id="301" r:id="rId19"/>
    <p:sldId id="272" r:id="rId20"/>
    <p:sldId id="273" r:id="rId21"/>
    <p:sldId id="274" r:id="rId22"/>
    <p:sldId id="302" r:id="rId23"/>
    <p:sldId id="275" r:id="rId24"/>
    <p:sldId id="276" r:id="rId25"/>
    <p:sldId id="303" r:id="rId26"/>
    <p:sldId id="277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2"/>
    <p:restoredTop sz="94599"/>
  </p:normalViewPr>
  <p:slideViewPr>
    <p:cSldViewPr snapToGrid="0" snapToObjects="1">
      <p:cViewPr>
        <p:scale>
          <a:sx n="66" d="100"/>
          <a:sy n="66" d="100"/>
        </p:scale>
        <p:origin x="1960" y="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4F1F0-EA37-6B46-A90E-1F47D37E04E6}" type="datetimeFigureOut">
              <a:rPr lang="en-US" smtClean="0"/>
              <a:t>11/8/19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B5012-5A2B-604A-9109-FE899C47B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80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370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6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928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756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92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667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5DBFA-7766-A745-BF0D-84EB4E6C2F84}" type="datetime1">
              <a:rPr lang="x-none" smtClean="0"/>
              <a:t>11/8/19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2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A11FA-31F8-B541-A31F-C33C92FDC1AC}" type="datetime1">
              <a:rPr lang="x-none" smtClean="0"/>
              <a:t>11/8/19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05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83E3-67AA-C54D-90FB-BA0E272F5010}" type="datetime1">
              <a:rPr lang="x-none" smtClean="0"/>
              <a:t>11/8/19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76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835F4-AE7D-4F4D-92CC-6BD413DBD93D}" type="datetime1">
              <a:rPr lang="x-none" smtClean="0"/>
              <a:t>11/8/19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03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61A85-9B30-A945-B68C-51A37517A5A7}" type="datetime1">
              <a:rPr lang="x-none" smtClean="0"/>
              <a:t>11/8/19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427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83D6-3EF3-DC4D-9F0E-653C7F7AD240}" type="datetime1">
              <a:rPr lang="x-none" smtClean="0"/>
              <a:t>11/8/19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139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ECC4-DC59-2246-984D-7275D66BAD5B}" type="datetime1">
              <a:rPr lang="x-none" smtClean="0"/>
              <a:t>11/8/19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889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25D22-F715-F249-B0F6-7540BC73808A}" type="datetime1">
              <a:rPr lang="x-none" smtClean="0"/>
              <a:t>11/8/19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8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7091A-68A4-6946-9373-18D2EDF26DD4}" type="datetime1">
              <a:rPr lang="x-none" smtClean="0"/>
              <a:t>11/8/19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56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D81ED-3369-8E4E-9FBB-41A48771CE46}" type="datetime1">
              <a:rPr lang="x-none" smtClean="0"/>
              <a:t>11/8/19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489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E59A9-E8E4-8E4F-BDE9-0B04A9E3E382}" type="datetime1">
              <a:rPr lang="x-none" smtClean="0"/>
              <a:t>11/8/19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64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F055B-78D0-0641-BDF0-7028EBD7B172}" type="datetime1">
              <a:rPr lang="x-none" smtClean="0"/>
              <a:t>11/8/19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01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Relationship Id="rId3" Type="http://schemas.openxmlformats.org/officeDocument/2006/relationships/image" Target="../media/image5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797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Britannic Bold" charset="0"/>
                <a:ea typeface="Britannic Bold" charset="0"/>
                <a:cs typeface="Britannic Bold" charset="0"/>
              </a:rPr>
              <a:t>UNDERSTANDING BUSINESS </a:t>
            </a:r>
            <a:br>
              <a:rPr lang="en-US" b="1" dirty="0" smtClean="0">
                <a:solidFill>
                  <a:srgbClr val="C00000"/>
                </a:solidFill>
                <a:latin typeface="Britannic Bold" charset="0"/>
                <a:ea typeface="Britannic Bold" charset="0"/>
                <a:cs typeface="Britannic Bold" charset="0"/>
              </a:rPr>
            </a:br>
            <a:r>
              <a:rPr lang="en-US" b="1" dirty="0" smtClean="0">
                <a:solidFill>
                  <a:srgbClr val="C00000"/>
                </a:solidFill>
                <a:latin typeface="Britannic Bold" charset="0"/>
                <a:ea typeface="Britannic Bold" charset="0"/>
                <a:cs typeface="Britannic Bold" charset="0"/>
              </a:rPr>
              <a:t>IN A GLOBALISED MARKET</a:t>
            </a:r>
            <a:endParaRPr lang="en-US" b="1" dirty="0">
              <a:solidFill>
                <a:srgbClr val="C00000"/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69168"/>
            <a:ext cx="9144000" cy="1655762"/>
          </a:xfrm>
        </p:spPr>
        <p:txBody>
          <a:bodyPr/>
          <a:lstStyle/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Ferrara</a:t>
            </a:r>
          </a:p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November 2019</a:t>
            </a:r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405053" y="3337734"/>
            <a:ext cx="9058507" cy="609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Module 2 A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18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4474" y="509154"/>
            <a:ext cx="7625576" cy="783451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Industry </a:t>
            </a:r>
            <a:r>
              <a:rPr lang="en-US" b="1" dirty="0" err="1" smtClean="0">
                <a:solidFill>
                  <a:schemeClr val="bg1"/>
                </a:solidFill>
              </a:rPr>
              <a:t>Globalisation</a:t>
            </a:r>
            <a:r>
              <a:rPr lang="en-US" b="1" dirty="0" smtClean="0">
                <a:solidFill>
                  <a:schemeClr val="bg1"/>
                </a:solidFill>
              </a:rPr>
              <a:t> Drivers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397290" y="2334124"/>
            <a:ext cx="7038473" cy="36094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58630" y="2534310"/>
            <a:ext cx="268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MARKET DRIVERS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6100" y="3954196"/>
            <a:ext cx="2419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COST DRIVERS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98106" y="3898995"/>
            <a:ext cx="3236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GOVERNMENT DRIVERS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35116" y="5402179"/>
            <a:ext cx="3372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COMPETITIVE DRIVERS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61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97290" y="2334124"/>
            <a:ext cx="7038473" cy="36094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58630" y="2534310"/>
            <a:ext cx="268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MARKET DRIVERS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6700" y="3109160"/>
            <a:ext cx="4724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Per Capita income is increasing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Per Capita income is converging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Convergence of life styles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Increasing Travels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Increasing Channels of Communication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Increasing relationships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Increasing Networks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err="1" smtClean="0">
                <a:solidFill>
                  <a:srgbClr val="FF0000"/>
                </a:solidFill>
              </a:rPr>
              <a:t>Elmerging</a:t>
            </a:r>
            <a:r>
              <a:rPr lang="en-US" sz="2000" b="1" dirty="0" smtClean="0">
                <a:solidFill>
                  <a:srgbClr val="FF0000"/>
                </a:solidFill>
              </a:rPr>
              <a:t> of World Brands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Emerging of World Standards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11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964474" y="509154"/>
            <a:ext cx="7625576" cy="783451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Industry </a:t>
            </a:r>
            <a:r>
              <a:rPr lang="en-US" b="1" dirty="0" err="1" smtClean="0">
                <a:solidFill>
                  <a:schemeClr val="bg1"/>
                </a:solidFill>
              </a:rPr>
              <a:t>Globalisation</a:t>
            </a:r>
            <a:r>
              <a:rPr lang="en-US" b="1" dirty="0" smtClean="0">
                <a:solidFill>
                  <a:schemeClr val="bg1"/>
                </a:solidFill>
              </a:rPr>
              <a:t> Drivers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4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97290" y="2334124"/>
            <a:ext cx="7038473" cy="36094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16100" y="3954196"/>
            <a:ext cx="2419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COST DRIVERS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73239" y="3056374"/>
            <a:ext cx="4724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Pressure for reduction of costs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Push for Economy of scale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Continuous Technology Innovations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Reduction of market life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Increasing development costs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Emergence of new players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12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964474" y="509154"/>
            <a:ext cx="7625576" cy="783451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Industry </a:t>
            </a:r>
            <a:r>
              <a:rPr lang="en-US" b="1" dirty="0" err="1" smtClean="0">
                <a:solidFill>
                  <a:schemeClr val="bg1"/>
                </a:solidFill>
              </a:rPr>
              <a:t>Globalisation</a:t>
            </a:r>
            <a:r>
              <a:rPr lang="en-US" b="1" dirty="0" smtClean="0">
                <a:solidFill>
                  <a:schemeClr val="bg1"/>
                </a:solidFill>
              </a:rPr>
              <a:t> Drivers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02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97290" y="2345275"/>
            <a:ext cx="7038473" cy="36094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898106" y="3898995"/>
            <a:ext cx="3236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GOVERNMENT DRIVERS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7798" y="3083387"/>
            <a:ext cx="4724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Increasing trade agreements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Consolidation of trading blocs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Reduction of tariffs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>
                <a:solidFill>
                  <a:srgbClr val="FF0000"/>
                </a:solidFill>
              </a:rPr>
              <a:t>Reduction of non </a:t>
            </a:r>
            <a:r>
              <a:rPr lang="en-US" sz="2000" b="1" dirty="0" smtClean="0">
                <a:solidFill>
                  <a:srgbClr val="FF0000"/>
                </a:solidFill>
              </a:rPr>
              <a:t>tariffs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Consolidation of standards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err="1" smtClean="0">
                <a:solidFill>
                  <a:srgbClr val="FF0000"/>
                </a:solidFill>
              </a:rPr>
              <a:t>Denationalisations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err="1" smtClean="0">
                <a:solidFill>
                  <a:srgbClr val="FF0000"/>
                </a:solidFill>
              </a:rPr>
              <a:t>Privatisations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13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964474" y="509154"/>
            <a:ext cx="7625576" cy="783451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Industry </a:t>
            </a:r>
            <a:r>
              <a:rPr lang="en-US" b="1" dirty="0" err="1" smtClean="0">
                <a:solidFill>
                  <a:schemeClr val="bg1"/>
                </a:solidFill>
              </a:rPr>
              <a:t>Globalisation</a:t>
            </a:r>
            <a:r>
              <a:rPr lang="en-US" b="1" dirty="0" smtClean="0">
                <a:solidFill>
                  <a:schemeClr val="bg1"/>
                </a:solidFill>
              </a:rPr>
              <a:t> Drivers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37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97290" y="2334124"/>
            <a:ext cx="7038473" cy="36094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235116" y="5402179"/>
            <a:ext cx="3372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COMPETITIVE DRIVERS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13200" y="2861588"/>
            <a:ext cx="4724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World Trade is increasing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Increasing cross border investments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Increasing of cross border acquisitions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Formation of global alliances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Emerging of common models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Emerging of new competitors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14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64474" y="509154"/>
            <a:ext cx="7625576" cy="783451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Industry </a:t>
            </a:r>
            <a:r>
              <a:rPr lang="en-US" b="1" dirty="0" err="1" smtClean="0">
                <a:solidFill>
                  <a:schemeClr val="bg1"/>
                </a:solidFill>
              </a:rPr>
              <a:t>Globalisation</a:t>
            </a:r>
            <a:r>
              <a:rPr lang="en-US" b="1" dirty="0" smtClean="0">
                <a:solidFill>
                  <a:schemeClr val="bg1"/>
                </a:solidFill>
              </a:rPr>
              <a:t> Drivers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00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466" y="1182153"/>
            <a:ext cx="5516294" cy="46816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70796" y="2692001"/>
            <a:ext cx="3372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Competition: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How did Black &amp; Decker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Respond to Makita ?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11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205" y="511385"/>
            <a:ext cx="8105078" cy="872660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Global Strategic Levers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8600" y="2131260"/>
            <a:ext cx="4724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Market participation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Products/Services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Location of value added activities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Marketing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Competitive moves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8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65650" y="2368469"/>
            <a:ext cx="45847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Choice of country markets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Stand alone potential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Important target country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Traditional market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Home market of competitor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Test products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Ease of entry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Absorb technology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Choice of level (country share)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783712"/>
            <a:ext cx="4724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Market participation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Products/Services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Location of value added activities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Marketing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Competitive moves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17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797205" y="511385"/>
            <a:ext cx="8105078" cy="872660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Global Strategic Levers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69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220" y="1057235"/>
            <a:ext cx="4591499" cy="10560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642" y="1326422"/>
            <a:ext cx="4771915" cy="423109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69436" y="3145790"/>
            <a:ext cx="3372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Country positioning: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How did ELECTROLUX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expand in Italy ? 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00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0700" y="1772561"/>
            <a:ext cx="4724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Market participation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Products/Services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Location of value added activities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Marketing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Competitive moves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921250" y="2454582"/>
            <a:ext cx="4584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Choice of products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Products tailored to local needs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Products are </a:t>
            </a:r>
            <a:r>
              <a:rPr lang="en-US" sz="2000" b="1" dirty="0" err="1" smtClean="0">
                <a:solidFill>
                  <a:srgbClr val="FF0000"/>
                </a:solidFill>
              </a:rPr>
              <a:t>standardised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1200150" lvl="2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Cost reduction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sz="2000" b="1" dirty="0" err="1" smtClean="0">
                <a:solidFill>
                  <a:srgbClr val="FF0000"/>
                </a:solidFill>
              </a:rPr>
              <a:t>Recognizability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19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797205" y="511385"/>
            <a:ext cx="8105078" cy="872660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Global Strategic Levers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06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baseline="-25000" dirty="0" smtClean="0">
                <a:solidFill>
                  <a:srgbClr val="C00000"/>
                </a:solidFill>
                <a:latin typeface="Britannic Bold" charset="0"/>
                <a:ea typeface="Britannic Bold" charset="0"/>
                <a:cs typeface="Britannic Bold" charset="0"/>
              </a:rPr>
              <a:t>INDEX </a:t>
            </a:r>
            <a:endParaRPr lang="en-US" b="1" baseline="-25000" dirty="0">
              <a:solidFill>
                <a:srgbClr val="C00000"/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2520" y="2242185"/>
            <a:ext cx="10515600" cy="3162935"/>
          </a:xfrm>
        </p:spPr>
        <p:txBody>
          <a:bodyPr/>
          <a:lstStyle/>
          <a:p>
            <a:pPr algn="ctr"/>
            <a:endParaRPr lang="en-US" dirty="0" smtClean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Opening Reflections</a:t>
            </a:r>
          </a:p>
          <a:p>
            <a:pPr algn="ctr"/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Globalization Drivers, Levers, Organization</a:t>
            </a:r>
          </a:p>
          <a:p>
            <a:pPr algn="ctr"/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Industry Development Trends</a:t>
            </a:r>
          </a:p>
          <a:p>
            <a:pPr algn="ctr"/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Global Business Development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31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20700" y="1884073"/>
            <a:ext cx="4724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Market participation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Products/Services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Location of value added activities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Marketing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Competitive moves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959349" y="2389598"/>
            <a:ext cx="60022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Structure production from Research to Sale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Identify ideal location for each process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The value chain is broken down and located where each process is more effective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Replicate the value chain in every target country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Keep core value processes in home country</a:t>
            </a:r>
          </a:p>
          <a:p>
            <a:pPr marL="742950" lvl="1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20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797205" y="511385"/>
            <a:ext cx="8105078" cy="872660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Global Strategic Levers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77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20700" y="1806015"/>
            <a:ext cx="4724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Market participation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Products/Services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Location of value added activities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Marketing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Competitive moves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937048" y="2432719"/>
            <a:ext cx="53276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Choice of messages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Choice of vehicles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>
              <a:solidFill>
                <a:srgbClr val="FF0000"/>
              </a:solidFill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Marketing mix tailored to local customers</a:t>
            </a:r>
          </a:p>
          <a:p>
            <a:pPr marL="742950" lvl="1" indent="-285750">
              <a:buFont typeface="Arial" charset="0"/>
              <a:buChar char="•"/>
            </a:pPr>
            <a:endParaRPr lang="en-US" sz="2000" b="1" dirty="0">
              <a:solidFill>
                <a:srgbClr val="FF0000"/>
              </a:solidFill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Uniform marketing across geography</a:t>
            </a:r>
          </a:p>
          <a:p>
            <a:pPr marL="742950" lvl="1" indent="-285750">
              <a:buFont typeface="Arial" charset="0"/>
              <a:buChar char="•"/>
            </a:pPr>
            <a:endParaRPr lang="en-US" sz="2000" b="1" dirty="0">
              <a:solidFill>
                <a:srgbClr val="FF0000"/>
              </a:solidFill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Recognition of brand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21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18784" y="397125"/>
            <a:ext cx="8105078" cy="872660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Global Strategic Levers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22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1365" y="2576664"/>
            <a:ext cx="5884070" cy="32362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4648" y="1345599"/>
            <a:ext cx="53276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Marketing across geography: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How does an Italian read this symbol ?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And an Austrian ?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A British ? 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A </a:t>
            </a:r>
            <a:r>
              <a:rPr lang="en-US" sz="2000" b="1" dirty="0" err="1" smtClean="0">
                <a:solidFill>
                  <a:srgbClr val="FF0000"/>
                </a:solidFill>
              </a:rPr>
              <a:t>Spanyard</a:t>
            </a:r>
            <a:r>
              <a:rPr lang="en-US" sz="2000" b="1" dirty="0" smtClean="0">
                <a:solidFill>
                  <a:srgbClr val="FF0000"/>
                </a:solidFill>
              </a:rPr>
              <a:t> ?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02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71600" y="2028557"/>
            <a:ext cx="4724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Market participation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Products/Services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Location of value added activities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Marketing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Competitive moves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489575" y="2051342"/>
            <a:ext cx="532765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Identification of competitors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Strengths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Weaknesses</a:t>
            </a:r>
          </a:p>
          <a:p>
            <a:pPr marL="742950" lvl="1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Tackle competitors on selected issues 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Tackle competitors on several issues at the same time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>
              <a:solidFill>
                <a:srgbClr val="FF0000"/>
              </a:solidFill>
            </a:endParaRPr>
          </a:p>
          <a:p>
            <a:pPr marL="742950" lvl="1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23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797205" y="511385"/>
            <a:ext cx="8105078" cy="872660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Global Strategic Levers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47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79700" y="2013135"/>
            <a:ext cx="72898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Cost reduction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Economy of scale               Standard products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Lower production costs             Break down value chain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Focused production               Few models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Flexibility               Products change quickly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Bargaining power with suppliers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Improved quality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Enhanced relationship with customers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err="1" smtClean="0">
                <a:solidFill>
                  <a:srgbClr val="FF0000"/>
                </a:solidFill>
              </a:rPr>
              <a:t>Recognizability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Availability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Trust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Increased competition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5422900" y="2535978"/>
            <a:ext cx="596900" cy="127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6026150" y="2847129"/>
            <a:ext cx="596900" cy="127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5727700" y="3195942"/>
            <a:ext cx="596900" cy="127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673600" y="3500742"/>
            <a:ext cx="596900" cy="127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24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797205" y="511385"/>
            <a:ext cx="8105078" cy="872660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Global Scenario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23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240" y="1337476"/>
            <a:ext cx="4592320" cy="45842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95400" y="1252957"/>
            <a:ext cx="456184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Strategy: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How did Toyota go global ?</a:t>
            </a:r>
          </a:p>
          <a:p>
            <a:endParaRPr lang="en-US" sz="2400" b="1" dirty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Common fundamental needs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Affordability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Reliability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Not Style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00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0005" y="522622"/>
            <a:ext cx="8127380" cy="894963"/>
          </a:xfrm>
          <a:solidFill>
            <a:srgbClr val="C00000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Global Organization Factors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9800" y="4837264"/>
            <a:ext cx="72898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It can be expensive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It needs great coordination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It will </a:t>
            </a:r>
            <a:r>
              <a:rPr lang="en-US" sz="2400" b="1" dirty="0">
                <a:solidFill>
                  <a:srgbClr val="FF0000"/>
                </a:solidFill>
              </a:rPr>
              <a:t>m</a:t>
            </a:r>
            <a:r>
              <a:rPr lang="en-US" sz="2400" b="1" dirty="0" smtClean="0">
                <a:solidFill>
                  <a:srgbClr val="FF0000"/>
                </a:solidFill>
              </a:rPr>
              <a:t>eet internal resistance to change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49700" y="1690688"/>
            <a:ext cx="4724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Organization Structure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Management of processes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Train people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</a:rPr>
              <a:t>Spread culture</a:t>
            </a:r>
          </a:p>
          <a:p>
            <a:pPr marL="285750" indent="-285750">
              <a:buFont typeface="Arial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/>
          </a:p>
        </p:txBody>
      </p:sp>
      <p:sp>
        <p:nvSpPr>
          <p:cNvPr id="3" name="Down Arrow 2"/>
          <p:cNvSpPr/>
          <p:nvPr/>
        </p:nvSpPr>
        <p:spPr>
          <a:xfrm>
            <a:off x="3276600" y="1816100"/>
            <a:ext cx="393700" cy="200660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58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3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25600" y="182367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C00000"/>
                </a:solidFill>
                <a:latin typeface="Britannic Bold" charset="0"/>
                <a:ea typeface="Britannic Bold" charset="0"/>
                <a:cs typeface="Britannic Bold" charset="0"/>
              </a:rPr>
              <a:t>Do not take 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Britannic Bold" charset="0"/>
                <a:ea typeface="Britannic Bold" charset="0"/>
                <a:cs typeface="Britannic Bold" charset="0"/>
              </a:rPr>
              <a:t>INTERNATIONALISATION  </a:t>
            </a:r>
            <a:br>
              <a:rPr lang="en-US" b="1" dirty="0" smtClean="0">
                <a:solidFill>
                  <a:srgbClr val="C00000"/>
                </a:solidFill>
                <a:latin typeface="Britannic Bold" charset="0"/>
                <a:ea typeface="Britannic Bold" charset="0"/>
                <a:cs typeface="Britannic Bold" charset="0"/>
              </a:rPr>
            </a:br>
            <a:r>
              <a:rPr lang="en-US" b="1" dirty="0" smtClean="0">
                <a:solidFill>
                  <a:srgbClr val="C00000"/>
                </a:solidFill>
                <a:latin typeface="Britannic Bold" charset="0"/>
                <a:ea typeface="Britannic Bold" charset="0"/>
                <a:cs typeface="Britannic Bold" charset="0"/>
              </a:rPr>
              <a:t>for 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Britannic Bold" charset="0"/>
                <a:ea typeface="Britannic Bold" charset="0"/>
                <a:cs typeface="Britannic Bold" charset="0"/>
              </a:rPr>
              <a:t>GLOBALISATION</a:t>
            </a:r>
            <a:endParaRPr lang="en-US" b="1" dirty="0">
              <a:solidFill>
                <a:srgbClr val="C00000"/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03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Product Time on Market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073400" y="2247940"/>
            <a:ext cx="6235700" cy="31623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17700" y="1606312"/>
            <a:ext cx="1706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Time on Market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43900" y="5623480"/>
            <a:ext cx="2971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Number of countries covered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457575" y="2636798"/>
            <a:ext cx="1162050" cy="1016516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762875" y="4140239"/>
            <a:ext cx="1162050" cy="1016516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735251" y="2559844"/>
            <a:ext cx="702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THEN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28860" y="4787423"/>
            <a:ext cx="699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NOW</a:t>
            </a:r>
            <a:endParaRPr lang="en-US" b="1" dirty="0"/>
          </a:p>
        </p:txBody>
      </p:sp>
      <p:sp>
        <p:nvSpPr>
          <p:cNvPr id="8" name="Striped Right Arrow 7"/>
          <p:cNvSpPr/>
          <p:nvPr/>
        </p:nvSpPr>
        <p:spPr>
          <a:xfrm rot="1527636">
            <a:off x="5476566" y="3530640"/>
            <a:ext cx="1841500" cy="596900"/>
          </a:xfrm>
          <a:prstGeom prst="striped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93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984" y="1204559"/>
            <a:ext cx="7991499" cy="449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10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073400" y="2247940"/>
            <a:ext cx="6235700" cy="31623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59000" y="1599982"/>
            <a:ext cx="686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Years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43900" y="5623480"/>
            <a:ext cx="2255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% internal integration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524756" y="4209058"/>
            <a:ext cx="1162050" cy="1016516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356879" y="2526588"/>
            <a:ext cx="1162050" cy="1016516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807782" y="2433869"/>
            <a:ext cx="702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THEN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810539" y="5040908"/>
            <a:ext cx="699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NOW</a:t>
            </a:r>
            <a:endParaRPr lang="en-US" b="1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Production Integration</a:t>
            </a:r>
            <a:endParaRPr lang="en-US" dirty="0"/>
          </a:p>
        </p:txBody>
      </p:sp>
      <p:sp>
        <p:nvSpPr>
          <p:cNvPr id="16" name="Striped Right Arrow 15"/>
          <p:cNvSpPr/>
          <p:nvPr/>
        </p:nvSpPr>
        <p:spPr>
          <a:xfrm rot="9053544">
            <a:off x="5287031" y="3530639"/>
            <a:ext cx="1841500" cy="596900"/>
          </a:xfrm>
          <a:prstGeom prst="striped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05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% of </a:t>
            </a:r>
            <a:r>
              <a:rPr lang="en-US" dirty="0"/>
              <a:t>L</a:t>
            </a:r>
            <a:r>
              <a:rPr lang="en-US" dirty="0" smtClean="0"/>
              <a:t>ocal </a:t>
            </a:r>
            <a:r>
              <a:rPr lang="en-US" dirty="0"/>
              <a:t>P</a:t>
            </a:r>
            <a:r>
              <a:rPr lang="en-US" dirty="0" smtClean="0"/>
              <a:t>roducts in Consumers’ Basket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1981200" y="2362200"/>
            <a:ext cx="2603500" cy="23876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946900" y="2362200"/>
            <a:ext cx="2603500" cy="23876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476500" y="2489200"/>
            <a:ext cx="2019300" cy="210820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153400" y="2857500"/>
            <a:ext cx="1295400" cy="132080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69464" y="4999077"/>
            <a:ext cx="702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THEN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803560" y="5090874"/>
            <a:ext cx="699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NOW</a:t>
            </a:r>
            <a:endParaRPr lang="en-US" b="1" dirty="0"/>
          </a:p>
        </p:txBody>
      </p:sp>
      <p:sp>
        <p:nvSpPr>
          <p:cNvPr id="10" name="Striped Right Arrow 9"/>
          <p:cNvSpPr/>
          <p:nvPr/>
        </p:nvSpPr>
        <p:spPr>
          <a:xfrm>
            <a:off x="4870450" y="3297238"/>
            <a:ext cx="1841500" cy="596900"/>
          </a:xfrm>
          <a:prstGeom prst="striped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73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0" y="1816776"/>
            <a:ext cx="6431280" cy="423253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48647" y="680936"/>
            <a:ext cx="2266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</a:t>
            </a:r>
            <a:r>
              <a:rPr lang="en-US" dirty="0" smtClean="0"/>
              <a:t>where we buy 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48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296" y="365165"/>
            <a:ext cx="10433436" cy="683050"/>
          </a:xfrm>
          <a:solidFill>
            <a:srgbClr val="C0000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Globalization Drivers, Levers and Organization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24668" y="2153654"/>
            <a:ext cx="1613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Global Strategy</a:t>
            </a:r>
          </a:p>
          <a:p>
            <a:pPr algn="ctr"/>
            <a:r>
              <a:rPr lang="en-US" dirty="0" smtClean="0"/>
              <a:t>Levers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4011" y="4173091"/>
            <a:ext cx="20349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Global </a:t>
            </a:r>
            <a:r>
              <a:rPr lang="en-US" dirty="0" err="1" smtClean="0"/>
              <a:t>Organisation</a:t>
            </a:r>
            <a:endParaRPr lang="en-US" dirty="0" smtClean="0"/>
          </a:p>
          <a:p>
            <a:pPr algn="ctr"/>
            <a:r>
              <a:rPr lang="en-US" dirty="0" smtClean="0"/>
              <a:t>Factors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87642" y="4231382"/>
            <a:ext cx="2240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Industry </a:t>
            </a:r>
            <a:r>
              <a:rPr lang="en-US" dirty="0" err="1" smtClean="0"/>
              <a:t>Globalisation</a:t>
            </a:r>
            <a:endParaRPr lang="en-US" dirty="0" smtClean="0"/>
          </a:p>
          <a:p>
            <a:pPr algn="ctr"/>
            <a:r>
              <a:rPr lang="en-US" dirty="0" smtClean="0"/>
              <a:t>Drivers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77332" y="1690688"/>
            <a:ext cx="1009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FF0000"/>
                </a:solidFill>
              </a:rPr>
              <a:t>CHOICES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4947" y="5127709"/>
            <a:ext cx="1248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POTENTIAL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25343" y="5127709"/>
            <a:ext cx="1009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HOW TO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391526" y="3224463"/>
            <a:ext cx="2406316" cy="173706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COSTS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&amp;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BENEFITS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72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</TotalTime>
  <Words>579</Words>
  <Application>Microsoft Macintosh PowerPoint</Application>
  <PresentationFormat>Widescreen</PresentationFormat>
  <Paragraphs>254</Paragraphs>
  <Slides>26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Britannic Bold</vt:lpstr>
      <vt:lpstr>Calibri</vt:lpstr>
      <vt:lpstr>Calibri Light</vt:lpstr>
      <vt:lpstr>Arial</vt:lpstr>
      <vt:lpstr>Office Theme</vt:lpstr>
      <vt:lpstr>UNDERSTANDING BUSINESS  IN A GLOBALISED MARKET</vt:lpstr>
      <vt:lpstr>INDEX </vt:lpstr>
      <vt:lpstr>PowerPoint Presentation</vt:lpstr>
      <vt:lpstr>Product Time on Market</vt:lpstr>
      <vt:lpstr>PowerPoint Presentation</vt:lpstr>
      <vt:lpstr>Production Integration</vt:lpstr>
      <vt:lpstr>% of Local Products in Consumers’ Basket</vt:lpstr>
      <vt:lpstr>PowerPoint Presentation</vt:lpstr>
      <vt:lpstr>Globalization Drivers, Levers and Organization</vt:lpstr>
      <vt:lpstr>Industry Globalisation Drivers</vt:lpstr>
      <vt:lpstr>Industry Globalisation Drivers</vt:lpstr>
      <vt:lpstr>Industry Globalisation Drivers</vt:lpstr>
      <vt:lpstr>Industry Globalisation Drivers</vt:lpstr>
      <vt:lpstr>Industry Globalisation Drivers</vt:lpstr>
      <vt:lpstr>PowerPoint Presentation</vt:lpstr>
      <vt:lpstr>Global Strategic Levers</vt:lpstr>
      <vt:lpstr>Global Strategic Levers</vt:lpstr>
      <vt:lpstr>PowerPoint Presentation</vt:lpstr>
      <vt:lpstr>Global Strategic Levers</vt:lpstr>
      <vt:lpstr>Global Strategic Levers</vt:lpstr>
      <vt:lpstr>Global Strategic Levers</vt:lpstr>
      <vt:lpstr>PowerPoint Presentation</vt:lpstr>
      <vt:lpstr>Global Strategic Levers</vt:lpstr>
      <vt:lpstr>Global Scenario</vt:lpstr>
      <vt:lpstr>PowerPoint Presentation</vt:lpstr>
      <vt:lpstr>Global Organization Factors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BUSINESS  IN A GLOBALISED MARKET</dc:title>
  <dc:creator>Microsoft Office User</dc:creator>
  <cp:lastModifiedBy>Microsoft Office User</cp:lastModifiedBy>
  <cp:revision>85</cp:revision>
  <cp:lastPrinted>2017-10-31T16:22:58Z</cp:lastPrinted>
  <dcterms:created xsi:type="dcterms:W3CDTF">2017-10-12T08:58:46Z</dcterms:created>
  <dcterms:modified xsi:type="dcterms:W3CDTF">2019-11-08T13:54:47Z</dcterms:modified>
</cp:coreProperties>
</file>