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jpeg" ContentType="image/jpeg"/>
  <Default Extension="rels" ContentType="application/vnd.openxmlformats-package.relationships+xml"/>
  <Default Extension="css" ContentType="image/jpeg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70" r:id="rId5"/>
    <p:sldId id="260" r:id="rId6"/>
    <p:sldId id="297" r:id="rId7"/>
    <p:sldId id="261" r:id="rId8"/>
    <p:sldId id="301" r:id="rId9"/>
    <p:sldId id="300" r:id="rId10"/>
    <p:sldId id="318" r:id="rId11"/>
    <p:sldId id="311" r:id="rId12"/>
    <p:sldId id="310" r:id="rId13"/>
    <p:sldId id="302" r:id="rId14"/>
    <p:sldId id="325" r:id="rId15"/>
    <p:sldId id="303" r:id="rId16"/>
    <p:sldId id="262" r:id="rId17"/>
    <p:sldId id="304" r:id="rId18"/>
    <p:sldId id="313" r:id="rId19"/>
    <p:sldId id="308" r:id="rId20"/>
    <p:sldId id="305" r:id="rId21"/>
    <p:sldId id="315" r:id="rId22"/>
    <p:sldId id="309" r:id="rId23"/>
    <p:sldId id="307" r:id="rId24"/>
    <p:sldId id="319" r:id="rId25"/>
    <p:sldId id="321" r:id="rId26"/>
    <p:sldId id="324" r:id="rId27"/>
    <p:sldId id="317" r:id="rId28"/>
    <p:sldId id="322" r:id="rId29"/>
    <p:sldId id="323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64"/>
    <p:restoredTop sz="94599"/>
  </p:normalViewPr>
  <p:slideViewPr>
    <p:cSldViewPr snapToGrid="0" snapToObjects="1">
      <p:cViewPr>
        <p:scale>
          <a:sx n="114" d="100"/>
          <a:sy n="114" d="100"/>
        </p:scale>
        <p:origin x="42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4F1F0-EA37-6B46-A90E-1F47D37E04E6}" type="datetimeFigureOut">
              <a:rPr lang="en-US" smtClean="0"/>
              <a:t>11/20/19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B5012-5A2B-604A-9109-FE899C47B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280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B5012-5A2B-604A-9109-FE899C47BF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370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B5012-5A2B-604A-9109-FE899C47BF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81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B5012-5A2B-604A-9109-FE899C47BF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6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B5012-5A2B-604A-9109-FE899C47BF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928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B5012-5A2B-604A-9109-FE899C47BF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7561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B5012-5A2B-604A-9109-FE899C47BF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856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B5012-5A2B-604A-9109-FE899C47BF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79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8E2A6-C494-0541-89EB-FC1721984BBB}" type="datetime1">
              <a:rPr lang="x-none" smtClean="0"/>
              <a:t>11/20/19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92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37EE-F851-574E-AF8F-D89F3C9ADD3E}" type="datetime1">
              <a:rPr lang="x-none" smtClean="0"/>
              <a:t>11/20/19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05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FE306-4165-BE4B-A4F6-9CA4EB0E2933}" type="datetime1">
              <a:rPr lang="x-none" smtClean="0"/>
              <a:t>11/20/19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976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1291-685E-D34B-9A83-6C83A144FC4D}" type="datetime1">
              <a:rPr lang="x-none" smtClean="0"/>
              <a:t>11/20/19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03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46F0-A407-EE4D-9C9E-4C4E6712AA49}" type="datetime1">
              <a:rPr lang="x-none" smtClean="0"/>
              <a:t>11/20/19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427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7EE02-0E12-1049-96DE-92EC09649E9E}" type="datetime1">
              <a:rPr lang="x-none" smtClean="0"/>
              <a:t>11/20/19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139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FDD78-1EC7-6F48-AE82-2A4C41B057D7}" type="datetime1">
              <a:rPr lang="x-none" smtClean="0"/>
              <a:t>11/20/19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889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CC6E-07E3-524F-9696-742E7AFFDCC6}" type="datetime1">
              <a:rPr lang="x-none" smtClean="0"/>
              <a:t>11/20/19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8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A1047-C3C1-7E44-AF9C-C24D31ACED8D}" type="datetime1">
              <a:rPr lang="x-none" smtClean="0"/>
              <a:t>11/20/19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56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7125C-A816-C842-B864-FAF32239DA33}" type="datetime1">
              <a:rPr lang="x-none" smtClean="0"/>
              <a:t>11/20/19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489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BCFF7-A62D-7847-8A45-746EFB220B70}" type="datetime1">
              <a:rPr lang="x-none" smtClean="0"/>
              <a:t>11/20/19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764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9C9167-ED92-1A44-B593-29E6E0AED6CE}" type="datetime1">
              <a:rPr lang="x-none" smtClean="0"/>
              <a:t>11/20/19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01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gif"/><Relationship Id="rId3" Type="http://schemas.openxmlformats.org/officeDocument/2006/relationships/image" Target="../media/image9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Relationship Id="rId3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Joint_venture" TargetMode="External"/><Relationship Id="rId4" Type="http://schemas.openxmlformats.org/officeDocument/2006/relationships/hyperlink" Target="https://en.wikipedia.org/wiki/Export-oriented_industrialization" TargetMode="External"/><Relationship Id="rId5" Type="http://schemas.openxmlformats.org/officeDocument/2006/relationships/hyperlink" Target="https://en.wikipedia.org/wiki/Market_forces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en.wikipedia.org/wiki/Tax_incentive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css"/><Relationship Id="rId4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4" Type="http://schemas.openxmlformats.org/officeDocument/2006/relationships/image" Target="../media/image18.jpg"/><Relationship Id="rId5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80866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Britannic Bold" charset="0"/>
                <a:ea typeface="Britannic Bold" charset="0"/>
                <a:cs typeface="Britannic Bold" charset="0"/>
              </a:rPr>
              <a:t>What do we speak of </a:t>
            </a:r>
            <a:b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Britannic Bold" charset="0"/>
                <a:ea typeface="Britannic Bold" charset="0"/>
                <a:cs typeface="Britannic Bold" charset="0"/>
              </a:rPr>
            </a:b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Britannic Bold" charset="0"/>
                <a:ea typeface="Britannic Bold" charset="0"/>
                <a:cs typeface="Britannic Bold" charset="0"/>
              </a:rPr>
              <a:t>when we speak of</a:t>
            </a:r>
            <a:b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Britannic Bold" charset="0"/>
                <a:ea typeface="Britannic Bold" charset="0"/>
                <a:cs typeface="Britannic Bold" charset="0"/>
              </a:rPr>
            </a:b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Britannic Bold" charset="0"/>
                <a:ea typeface="Britannic Bold" charset="0"/>
                <a:cs typeface="Britannic Bold" charset="0"/>
              </a:rPr>
              <a:t>INDUSTRIAL DEVELOPMENT ?</a:t>
            </a:r>
            <a:endParaRPr lang="en-US" b="1" dirty="0">
              <a:solidFill>
                <a:schemeClr val="accent4">
                  <a:lumMod val="50000"/>
                </a:schemeClr>
              </a:solidFill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69168"/>
            <a:ext cx="9144000" cy="1655762"/>
          </a:xfrm>
        </p:spPr>
        <p:txBody>
          <a:bodyPr/>
          <a:lstStyle/>
          <a:p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Ferrara</a:t>
            </a:r>
          </a:p>
          <a:p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November 2019</a:t>
            </a:r>
            <a:endParaRPr lang="en-US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405053" y="3337734"/>
            <a:ext cx="9058507" cy="6097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MODULE 1 B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1AC5-2382-3D4C-B025-1970D4E2EC5E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18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10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756" y="602779"/>
            <a:ext cx="6751754" cy="5753571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47F82-5CDA-2942-BAC7-67D872952237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9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379" y="1154028"/>
            <a:ext cx="8586441" cy="53734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F50CE-EE72-2946-ABBB-9FCC45551EA1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68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12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532" y="1256053"/>
            <a:ext cx="7672039" cy="511144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126191" y="317304"/>
            <a:ext cx="95381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s-IS" sz="3200" dirty="0" smtClean="0">
                <a:solidFill>
                  <a:schemeClr val="accent4">
                    <a:lumMod val="50000"/>
                  </a:schemeClr>
                </a:solidFill>
                <a:latin typeface="Britannic Bold" charset="0"/>
                <a:ea typeface="Britannic Bold" charset="0"/>
                <a:cs typeface="Britannic Bold" charset="0"/>
              </a:rPr>
              <a:t>Manufacturing Value Added at Constant 2010 US$</a:t>
            </a:r>
            <a:endParaRPr lang="en-US" sz="3200" dirty="0">
              <a:solidFill>
                <a:schemeClr val="accent4">
                  <a:lumMod val="50000"/>
                </a:schemeClr>
              </a:solidFill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0AC72-6433-764A-8C52-6E615DC2E6FF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39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13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828478" y="584929"/>
            <a:ext cx="613410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smtClean="0">
                <a:solidFill>
                  <a:schemeClr val="accent4">
                    <a:lumMod val="50000"/>
                  </a:schemeClr>
                </a:solidFill>
                <a:latin typeface="Britannic Bold" charset="0"/>
                <a:ea typeface="Britannic Bold" charset="0"/>
                <a:cs typeface="Britannic Bold" charset="0"/>
              </a:rPr>
              <a:t>The case of UNIDO</a:t>
            </a:r>
          </a:p>
          <a:p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A specialized Agency of the UN</a:t>
            </a:r>
          </a:p>
          <a:p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Focus on Industrial Development</a:t>
            </a:r>
          </a:p>
          <a:p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Abandoned by the US in 1997 </a:t>
            </a:r>
          </a:p>
          <a:p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168 member states</a:t>
            </a:r>
          </a:p>
          <a:p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Technical Delivery 190 million $</a:t>
            </a:r>
          </a:p>
          <a:p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How does it work ?</a:t>
            </a:r>
            <a:endParaRPr lang="en-US" sz="4800" dirty="0" smtClean="0">
              <a:latin typeface="Britannic Bold" charset="0"/>
              <a:ea typeface="Britannic Bold" charset="0"/>
              <a:cs typeface="Britannic Bold" charset="0"/>
            </a:endParaRPr>
          </a:p>
          <a:p>
            <a:endParaRPr lang="en-US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13" y="1098760"/>
            <a:ext cx="3704063" cy="295405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496944" y="4509691"/>
            <a:ext cx="6855677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The buzz words of today</a:t>
            </a:r>
            <a:endParaRPr lang="en-US" sz="3200" dirty="0" smtClean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endParaRPr lang="en-US" sz="800" dirty="0" smtClean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r>
              <a:rPr lang="en-US" sz="2400" dirty="0" smtClean="0">
                <a:latin typeface="Britannic Bold" charset="0"/>
                <a:ea typeface="Britannic Bold" charset="0"/>
                <a:cs typeface="Britannic Bold" charset="0"/>
              </a:rPr>
              <a:t>Poverty reduction through productive activity </a:t>
            </a:r>
          </a:p>
          <a:p>
            <a:pPr algn="ctr"/>
            <a:endParaRPr lang="en-US" sz="800" dirty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r>
              <a:rPr lang="en-US" sz="2400" dirty="0" smtClean="0">
                <a:latin typeface="Britannic Bold" charset="0"/>
                <a:ea typeface="Britannic Bold" charset="0"/>
                <a:cs typeface="Britannic Bold" charset="0"/>
              </a:rPr>
              <a:t>Sustainable Industrial Development</a:t>
            </a:r>
            <a:endParaRPr lang="en-US" sz="4800" dirty="0" smtClean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endParaRPr lang="en-US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D495-E941-5F45-8ACA-19750435D67B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46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1291-685E-D34B-9A83-6C83A144FC4D}" type="datetime1">
              <a:rPr lang="x-none" smtClean="0"/>
              <a:t>11/20/19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021053" y="2457867"/>
            <a:ext cx="584602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 smtClean="0">
                <a:latin typeface="Britannic Bold" charset="0"/>
                <a:ea typeface="Britannic Bold" charset="0"/>
                <a:cs typeface="Britannic Bold" charset="0"/>
              </a:rPr>
              <a:t>Byzantinisms</a:t>
            </a:r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 and Cosmetics ?</a:t>
            </a:r>
          </a:p>
          <a:p>
            <a:endParaRPr lang="en-US" sz="800" dirty="0" smtClean="0">
              <a:latin typeface="Britannic Bold" charset="0"/>
              <a:ea typeface="Britannic Bold" charset="0"/>
              <a:cs typeface="Britannic Bold" charset="0"/>
            </a:endParaRPr>
          </a:p>
          <a:p>
            <a:endParaRPr lang="en-US" dirty="0">
              <a:latin typeface="Britannic Bold" charset="0"/>
              <a:ea typeface="Britannic Bold" charset="0"/>
              <a:cs typeface="Britannic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8192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15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65071" y="590343"/>
            <a:ext cx="29386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By the way</a:t>
            </a:r>
            <a:r>
              <a:rPr lang="is-IS" sz="3200" dirty="0" smtClean="0">
                <a:latin typeface="Britannic Bold" charset="0"/>
                <a:ea typeface="Britannic Bold" charset="0"/>
                <a:cs typeface="Britannic Bold" charset="0"/>
              </a:rPr>
              <a:t>…....</a:t>
            </a:r>
            <a:endParaRPr lang="en-US" sz="3200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13124" y="1683163"/>
            <a:ext cx="49231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smtClean="0">
                <a:solidFill>
                  <a:schemeClr val="accent4">
                    <a:lumMod val="50000"/>
                  </a:schemeClr>
                </a:solidFill>
                <a:latin typeface="Britannic Bold" charset="0"/>
                <a:ea typeface="Britannic Bold" charset="0"/>
                <a:cs typeface="Britannic Bold" charset="0"/>
              </a:rPr>
              <a:t>Why do we do it ?</a:t>
            </a:r>
            <a:endParaRPr lang="en-US" sz="4800" dirty="0">
              <a:solidFill>
                <a:schemeClr val="accent4">
                  <a:lumMod val="50000"/>
                </a:schemeClr>
              </a:solidFill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98933" y="3033356"/>
            <a:ext cx="414740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Moral Obligation ?</a:t>
            </a:r>
          </a:p>
          <a:p>
            <a:pPr algn="ctr"/>
            <a:endParaRPr lang="en-US" sz="3200" dirty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Business ?</a:t>
            </a:r>
          </a:p>
          <a:p>
            <a:pPr algn="ctr"/>
            <a:endParaRPr lang="en-US" sz="3200" dirty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Politics ? </a:t>
            </a:r>
            <a:endParaRPr lang="en-US" sz="3200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493FA-33F7-3044-8DC6-B975BC5047E3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82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16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72818" y="446049"/>
            <a:ext cx="3465782" cy="624468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smtClean="0">
                <a:solidFill>
                  <a:schemeClr val="bg1"/>
                </a:solidFill>
              </a:rPr>
              <a:t> </a:t>
            </a:r>
            <a:r>
              <a:rPr lang="en-US" sz="3200" b="1" smtClean="0">
                <a:solidFill>
                  <a:schemeClr val="bg1"/>
                </a:solidFill>
                <a:latin typeface="Britannic Bold" charset="0"/>
                <a:ea typeface="Britannic Bold" charset="0"/>
                <a:cs typeface="Britannic Bold" charset="0"/>
              </a:rPr>
              <a:t>Policies matter ? </a:t>
            </a:r>
            <a:endParaRPr lang="en-US" sz="3200" b="1" dirty="0">
              <a:solidFill>
                <a:schemeClr val="bg1"/>
              </a:solidFill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49660" y="2888389"/>
            <a:ext cx="915515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Distribute Development and create jobs</a:t>
            </a:r>
          </a:p>
          <a:p>
            <a:pPr algn="ctr"/>
            <a:endParaRPr lang="en-US" sz="3200" dirty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Attract technology and upgrade production </a:t>
            </a:r>
          </a:p>
          <a:p>
            <a:pPr algn="ctr"/>
            <a:endParaRPr lang="en-US" sz="3200" dirty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Promote entrepreneurship and link up to market</a:t>
            </a:r>
            <a:endParaRPr lang="en-US" sz="3200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33982" y="1569530"/>
            <a:ext cx="35910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smtClean="0">
                <a:latin typeface="Britannic Bold" charset="0"/>
                <a:ea typeface="Britannic Bold" charset="0"/>
                <a:cs typeface="Britannic Bold" charset="0"/>
              </a:rPr>
              <a:t>How to </a:t>
            </a:r>
            <a:r>
              <a:rPr lang="is-IS" sz="4800" dirty="0" smtClean="0">
                <a:latin typeface="Britannic Bold" charset="0"/>
                <a:ea typeface="Britannic Bold" charset="0"/>
                <a:cs typeface="Britannic Bold" charset="0"/>
              </a:rPr>
              <a:t>…..</a:t>
            </a:r>
            <a:r>
              <a:rPr lang="en-US" sz="4800" dirty="0" smtClean="0">
                <a:latin typeface="Britannic Bold" charset="0"/>
                <a:ea typeface="Britannic Bold" charset="0"/>
                <a:cs typeface="Britannic Bold" charset="0"/>
              </a:rPr>
              <a:t> ?</a:t>
            </a:r>
            <a:endParaRPr lang="en-US" sz="4800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6AA8B-44F2-4344-807B-933463BB2C6B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61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512956"/>
            <a:ext cx="3062965" cy="36687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85" y="1828361"/>
            <a:ext cx="6241925" cy="441632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57934" y="512956"/>
            <a:ext cx="3451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s-IS" sz="3200" dirty="0" smtClean="0">
                <a:latin typeface="Britannic Bold" charset="0"/>
                <a:ea typeface="Britannic Bold" charset="0"/>
                <a:cs typeface="Britannic Bold" charset="0"/>
              </a:rPr>
              <a:t>….millions of jobs</a:t>
            </a:r>
            <a:endParaRPr lang="en-US" sz="3200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44A9C-04F1-AD46-BB57-DDC75CC40C0B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6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18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683835" y="753157"/>
            <a:ext cx="915515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Complex system of licenses and regulations</a:t>
            </a:r>
          </a:p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Import taxes</a:t>
            </a:r>
          </a:p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Fiscal incentives to stay small</a:t>
            </a:r>
            <a:endParaRPr lang="en-US" sz="3200" dirty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Prevalence of state owned enterprises</a:t>
            </a:r>
          </a:p>
        </p:txBody>
      </p:sp>
      <p:sp>
        <p:nvSpPr>
          <p:cNvPr id="7" name="Rectangle 6"/>
          <p:cNvSpPr/>
          <p:nvPr/>
        </p:nvSpPr>
        <p:spPr>
          <a:xfrm>
            <a:off x="1367884" y="3113274"/>
            <a:ext cx="915515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Devaluation</a:t>
            </a:r>
          </a:p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Cut red tape</a:t>
            </a:r>
          </a:p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Reworked trade policies</a:t>
            </a:r>
          </a:p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Reworked SMEs policies</a:t>
            </a:r>
          </a:p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Open to foreign investment</a:t>
            </a:r>
          </a:p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Liberalization</a:t>
            </a:r>
          </a:p>
        </p:txBody>
      </p:sp>
      <p:sp>
        <p:nvSpPr>
          <p:cNvPr id="8" name="Down Arrow 7"/>
          <p:cNvSpPr/>
          <p:nvPr/>
        </p:nvSpPr>
        <p:spPr>
          <a:xfrm>
            <a:off x="1271240" y="1685557"/>
            <a:ext cx="825190" cy="3501260"/>
          </a:xfrm>
          <a:prstGeom prst="downArrow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4B728-0E02-1748-A165-9F5744A6489C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76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19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52" y="1041035"/>
            <a:ext cx="4012836" cy="20595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239" y="3337003"/>
            <a:ext cx="3757961" cy="28184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368507" y="1778431"/>
            <a:ext cx="27334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s-IS" sz="3200" dirty="0" smtClean="0">
                <a:latin typeface="Britannic Bold" charset="0"/>
                <a:ea typeface="Britannic Bold" charset="0"/>
                <a:cs typeface="Britannic Bold" charset="0"/>
              </a:rPr>
              <a:t>From Padmini</a:t>
            </a:r>
            <a:endParaRPr lang="en-US" sz="3200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18316" y="4230825"/>
            <a:ext cx="18405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to </a:t>
            </a:r>
            <a:r>
              <a:rPr lang="en-US" sz="3200" dirty="0" err="1" smtClean="0">
                <a:latin typeface="Britannic Bold" charset="0"/>
                <a:ea typeface="Britannic Bold" charset="0"/>
                <a:cs typeface="Britannic Bold" charset="0"/>
              </a:rPr>
              <a:t>Maruti</a:t>
            </a:r>
            <a:endParaRPr lang="en-US" sz="3200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11" name="Snip Single Corner Rectangle 10"/>
          <p:cNvSpPr/>
          <p:nvPr/>
        </p:nvSpPr>
        <p:spPr>
          <a:xfrm>
            <a:off x="600306" y="3990721"/>
            <a:ext cx="1717288" cy="1307148"/>
          </a:xfrm>
          <a:prstGeom prst="snip1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1991 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FD0C-011C-494D-A8E5-CF2B07F52A01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0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Britannic Bold" charset="0"/>
                <a:ea typeface="Britannic Bold" charset="0"/>
                <a:cs typeface="Britannic Bold" charset="0"/>
              </a:rPr>
              <a:t>INDEX </a:t>
            </a:r>
            <a:endParaRPr lang="en-US" b="1" dirty="0">
              <a:solidFill>
                <a:schemeClr val="accent4">
                  <a:lumMod val="50000"/>
                </a:schemeClr>
              </a:solidFill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6122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algn="ctr"/>
            <a:endParaRPr lang="en-US" dirty="0" smtClean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An epistemological introduction</a:t>
            </a:r>
          </a:p>
          <a:p>
            <a:pPr algn="ctr"/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Rationale for industrial development, an interpretation from India</a:t>
            </a:r>
          </a:p>
          <a:p>
            <a:pPr algn="ctr"/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The debate on industrial development</a:t>
            </a:r>
          </a:p>
          <a:p>
            <a:pPr lvl="1" algn="ctr"/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The case of UNIDO</a:t>
            </a:r>
          </a:p>
          <a:p>
            <a:pPr algn="ctr"/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Policies matter ?</a:t>
            </a:r>
          </a:p>
          <a:p>
            <a:pPr algn="ctr"/>
            <a:r>
              <a:rPr lang="en-US" sz="2000" dirty="0" smtClean="0">
                <a:latin typeface="Britannic Bold" charset="0"/>
                <a:ea typeface="Britannic Bold" charset="0"/>
                <a:cs typeface="Britannic Bold" charset="0"/>
              </a:rPr>
              <a:t>SMES in India</a:t>
            </a:r>
          </a:p>
          <a:p>
            <a:pPr algn="ctr"/>
            <a:r>
              <a:rPr lang="en-US" sz="2000" dirty="0" smtClean="0">
                <a:latin typeface="Britannic Bold" charset="0"/>
                <a:ea typeface="Britannic Bold" charset="0"/>
                <a:cs typeface="Britannic Bold" charset="0"/>
              </a:rPr>
              <a:t>Special Zones in China</a:t>
            </a:r>
          </a:p>
          <a:p>
            <a:pPr algn="ctr"/>
            <a:r>
              <a:rPr lang="en-US" sz="2000" dirty="0" smtClean="0">
                <a:latin typeface="Britannic Bold" charset="0"/>
                <a:ea typeface="Britannic Bold" charset="0"/>
                <a:cs typeface="Britannic Bold" charset="0"/>
              </a:rPr>
              <a:t>Entrepreneurship Development in the Middle East</a:t>
            </a:r>
          </a:p>
          <a:p>
            <a:pPr algn="ctr"/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The clock ticks 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14B96-0B1C-5847-8C8B-CA24B2571BDA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31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20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405" y="1317082"/>
            <a:ext cx="6906768" cy="48097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432110"/>
            <a:ext cx="3124200" cy="34163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77371" y="291705"/>
            <a:ext cx="5649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s-IS" sz="3200" dirty="0" smtClean="0">
                <a:latin typeface="Britannic Bold" charset="0"/>
                <a:ea typeface="Britannic Bold" charset="0"/>
                <a:cs typeface="Britannic Bold" charset="0"/>
              </a:rPr>
              <a:t>…. </a:t>
            </a:r>
            <a:r>
              <a:rPr lang="en-US" sz="3200" dirty="0">
                <a:latin typeface="Britannic Bold" charset="0"/>
                <a:ea typeface="Britannic Bold" charset="0"/>
                <a:cs typeface="Britannic Bold" charset="0"/>
              </a:rPr>
              <a:t>p</a:t>
            </a:r>
            <a:r>
              <a:rPr lang="is-IS" sz="3200" dirty="0" smtClean="0">
                <a:latin typeface="Britannic Bold" charset="0"/>
                <a:ea typeface="Britannic Bold" charset="0"/>
                <a:cs typeface="Britannic Bold" charset="0"/>
              </a:rPr>
              <a:t>henomenal </a:t>
            </a:r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e</a:t>
            </a:r>
            <a:r>
              <a:rPr lang="is-IS" sz="3200" dirty="0" smtClean="0">
                <a:latin typeface="Britannic Bold" charset="0"/>
                <a:ea typeface="Britannic Bold" charset="0"/>
                <a:cs typeface="Britannic Bold" charset="0"/>
              </a:rPr>
              <a:t>xport growth</a:t>
            </a:r>
            <a:endParaRPr lang="en-US" sz="3200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DDD51-AD90-684B-9397-62E7F6CC8A15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0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14400" y="1449657"/>
            <a:ext cx="1063826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Britannic Bold" charset="0"/>
                <a:ea typeface="Britannic Bold" charset="0"/>
                <a:cs typeface="Britannic Bold" charset="0"/>
                <a:hlinkClick r:id="rId2" tooltip="Tax incentive"/>
              </a:rPr>
              <a:t>tax 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Britannic Bold" charset="0"/>
                <a:ea typeface="Britannic Bold" charset="0"/>
                <a:cs typeface="Britannic Bold" charset="0"/>
                <a:hlinkClick r:id="rId2" tooltip="Tax incentive"/>
              </a:rPr>
              <a:t>incentives</a:t>
            </a:r>
            <a:r>
              <a:rPr lang="en-US" sz="3000" dirty="0">
                <a:solidFill>
                  <a:srgbClr val="222222"/>
                </a:solidFill>
                <a:latin typeface="Britannic Bold" charset="0"/>
                <a:ea typeface="Britannic Bold" charset="0"/>
                <a:cs typeface="Britannic Bold" charset="0"/>
              </a:rPr>
              <a:t> </a:t>
            </a:r>
            <a:r>
              <a:rPr lang="en-US" sz="3000" dirty="0" smtClean="0">
                <a:solidFill>
                  <a:srgbClr val="222222"/>
                </a:solidFill>
                <a:latin typeface="Britannic Bold" charset="0"/>
                <a:ea typeface="Britannic Bold" charset="0"/>
                <a:cs typeface="Britannic Bold" charset="0"/>
              </a:rPr>
              <a:t>for </a:t>
            </a:r>
            <a:r>
              <a:rPr lang="en-US" sz="3000" dirty="0">
                <a:solidFill>
                  <a:srgbClr val="222222"/>
                </a:solidFill>
                <a:latin typeface="Britannic Bold" charset="0"/>
                <a:ea typeface="Britannic Bold" charset="0"/>
                <a:cs typeface="Britannic Bold" charset="0"/>
              </a:rPr>
              <a:t>investments in the SEZs.</a:t>
            </a:r>
          </a:p>
          <a:p>
            <a:pPr algn="ctr"/>
            <a:r>
              <a:rPr lang="en-US" sz="3000" dirty="0" smtClean="0">
                <a:solidFill>
                  <a:srgbClr val="222222"/>
                </a:solidFill>
                <a:latin typeface="Britannic Bold" charset="0"/>
                <a:ea typeface="Britannic Bold" charset="0"/>
                <a:cs typeface="Britannic Bold" charset="0"/>
              </a:rPr>
              <a:t>Special regulations independent </a:t>
            </a:r>
            <a:r>
              <a:rPr lang="en-US" sz="3000" dirty="0">
                <a:solidFill>
                  <a:srgbClr val="222222"/>
                </a:solidFill>
                <a:latin typeface="Britannic Bold" charset="0"/>
                <a:ea typeface="Britannic Bold" charset="0"/>
                <a:cs typeface="Britannic Bold" charset="0"/>
              </a:rPr>
              <a:t>from the central </a:t>
            </a:r>
            <a:r>
              <a:rPr lang="en-US" sz="3000" dirty="0" smtClean="0">
                <a:solidFill>
                  <a:srgbClr val="222222"/>
                </a:solidFill>
                <a:latin typeface="Britannic Bold" charset="0"/>
                <a:ea typeface="Britannic Bold" charset="0"/>
                <a:cs typeface="Britannic Bold" charset="0"/>
              </a:rPr>
              <a:t>government </a:t>
            </a:r>
          </a:p>
          <a:p>
            <a:pPr algn="ctr"/>
            <a:endParaRPr lang="en-US" sz="3000" dirty="0">
              <a:solidFill>
                <a:srgbClr val="222222"/>
              </a:solidFill>
              <a:latin typeface="Britannic Bold" charset="0"/>
              <a:ea typeface="Britannic Bold" charset="0"/>
              <a:cs typeface="Britannic Bold" charset="0"/>
            </a:endParaRPr>
          </a:p>
          <a:p>
            <a:pPr lvl="1" algn="ctr"/>
            <a:r>
              <a:rPr lang="en-US" sz="3000" dirty="0" smtClean="0">
                <a:solidFill>
                  <a:srgbClr val="222222"/>
                </a:solidFill>
                <a:latin typeface="Britannic Bold" charset="0"/>
                <a:ea typeface="Britannic Bold" charset="0"/>
                <a:cs typeface="Britannic Bold" charset="0"/>
              </a:rPr>
              <a:t>Infrastructures</a:t>
            </a:r>
            <a:endParaRPr lang="en-US" sz="3000" dirty="0">
              <a:solidFill>
                <a:srgbClr val="222222"/>
              </a:solidFill>
              <a:latin typeface="Britannic Bold" charset="0"/>
              <a:ea typeface="Britannic Bold" charset="0"/>
              <a:cs typeface="Britannic Bold" charset="0"/>
            </a:endParaRPr>
          </a:p>
          <a:p>
            <a:pPr lvl="1" algn="ctr"/>
            <a:r>
              <a:rPr lang="en-US" sz="3000" dirty="0">
                <a:solidFill>
                  <a:srgbClr val="222222"/>
                </a:solidFill>
                <a:latin typeface="Britannic Bold" charset="0"/>
                <a:ea typeface="Britannic Bold" charset="0"/>
                <a:cs typeface="Britannic Bold" charset="0"/>
              </a:rPr>
              <a:t> 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Britannic Bold" charset="0"/>
                <a:ea typeface="Britannic Bold" charset="0"/>
                <a:cs typeface="Britannic Bold" charset="0"/>
                <a:hlinkClick r:id="rId3" tooltip="Joint venture"/>
              </a:rPr>
              <a:t>joint ventures</a:t>
            </a:r>
            <a:r>
              <a:rPr lang="en-US" sz="3000" dirty="0">
                <a:solidFill>
                  <a:srgbClr val="222222"/>
                </a:solidFill>
                <a:latin typeface="Britannic Bold" charset="0"/>
                <a:ea typeface="Britannic Bold" charset="0"/>
                <a:cs typeface="Britannic Bold" charset="0"/>
              </a:rPr>
              <a:t> and </a:t>
            </a:r>
            <a:r>
              <a:rPr lang="en-US" sz="3000" dirty="0" smtClean="0">
                <a:solidFill>
                  <a:srgbClr val="222222"/>
                </a:solidFill>
                <a:latin typeface="Britannic Bold" charset="0"/>
                <a:ea typeface="Britannic Bold" charset="0"/>
                <a:cs typeface="Britannic Bold" charset="0"/>
              </a:rPr>
              <a:t>partnerships</a:t>
            </a:r>
          </a:p>
          <a:p>
            <a:pPr lvl="1" algn="ctr"/>
            <a:r>
              <a:rPr lang="en-US" sz="3000" dirty="0" smtClean="0">
                <a:solidFill>
                  <a:srgbClr val="222222"/>
                </a:solidFill>
                <a:latin typeface="Britannic Bold" charset="0"/>
                <a:ea typeface="Britannic Bold" charset="0"/>
                <a:cs typeface="Britannic Bold" charset="0"/>
              </a:rPr>
              <a:t>wholly </a:t>
            </a:r>
            <a:r>
              <a:rPr lang="en-US" sz="3000" dirty="0">
                <a:solidFill>
                  <a:srgbClr val="222222"/>
                </a:solidFill>
                <a:latin typeface="Britannic Bold" charset="0"/>
                <a:ea typeface="Britannic Bold" charset="0"/>
                <a:cs typeface="Britannic Bold" charset="0"/>
              </a:rPr>
              <a:t>foreign-owned </a:t>
            </a:r>
            <a:r>
              <a:rPr lang="en-US" sz="3000" dirty="0" smtClean="0">
                <a:solidFill>
                  <a:srgbClr val="222222"/>
                </a:solidFill>
                <a:latin typeface="Britannic Bold" charset="0"/>
                <a:ea typeface="Britannic Bold" charset="0"/>
                <a:cs typeface="Britannic Bold" charset="0"/>
              </a:rPr>
              <a:t>enterprises</a:t>
            </a:r>
          </a:p>
          <a:p>
            <a:pPr lvl="1" algn="ctr"/>
            <a:r>
              <a:rPr lang="en-US" sz="3000" dirty="0" smtClean="0">
                <a:solidFill>
                  <a:srgbClr val="0B0080"/>
                </a:solidFill>
                <a:latin typeface="Britannic Bold" charset="0"/>
                <a:ea typeface="Britannic Bold" charset="0"/>
                <a:cs typeface="Britannic Bold" charset="0"/>
                <a:hlinkClick r:id="rId4" tooltip="Export-oriented industrialization"/>
              </a:rPr>
              <a:t>export-orientation</a:t>
            </a:r>
            <a:endParaRPr lang="en-US" sz="3000" dirty="0">
              <a:solidFill>
                <a:srgbClr val="222222"/>
              </a:solidFill>
              <a:latin typeface="Britannic Bold" charset="0"/>
              <a:ea typeface="Britannic Bold" charset="0"/>
              <a:cs typeface="Britannic Bold" charset="0"/>
            </a:endParaRPr>
          </a:p>
          <a:p>
            <a:pPr lvl="1" algn="ctr"/>
            <a:r>
              <a:rPr lang="en-US" sz="3000" dirty="0">
                <a:solidFill>
                  <a:srgbClr val="222222"/>
                </a:solidFill>
                <a:latin typeface="Britannic Bold" charset="0"/>
                <a:ea typeface="Britannic Bold" charset="0"/>
                <a:cs typeface="Britannic Bold" charset="0"/>
              </a:rPr>
              <a:t>Economic </a:t>
            </a:r>
            <a:r>
              <a:rPr lang="en-US" sz="3000" dirty="0" smtClean="0">
                <a:solidFill>
                  <a:srgbClr val="222222"/>
                </a:solidFill>
                <a:latin typeface="Britannic Bold" charset="0"/>
                <a:ea typeface="Britannic Bold" charset="0"/>
                <a:cs typeface="Britannic Bold" charset="0"/>
              </a:rPr>
              <a:t>activities</a:t>
            </a:r>
            <a:r>
              <a:rPr lang="en-US" sz="3000" dirty="0">
                <a:solidFill>
                  <a:srgbClr val="222222"/>
                </a:solidFill>
                <a:latin typeface="Britannic Bold" charset="0"/>
                <a:ea typeface="Britannic Bold" charset="0"/>
                <a:cs typeface="Britannic Bold" charset="0"/>
              </a:rPr>
              <a:t> </a:t>
            </a:r>
            <a:r>
              <a:rPr lang="en-US" sz="3000" dirty="0" smtClean="0">
                <a:solidFill>
                  <a:srgbClr val="222222"/>
                </a:solidFill>
                <a:latin typeface="Britannic Bold" charset="0"/>
                <a:ea typeface="Britannic Bold" charset="0"/>
                <a:cs typeface="Britannic Bold" charset="0"/>
              </a:rPr>
              <a:t>according to </a:t>
            </a:r>
            <a:r>
              <a:rPr lang="en-US" sz="3000" dirty="0" smtClean="0">
                <a:solidFill>
                  <a:srgbClr val="0B0080"/>
                </a:solidFill>
                <a:latin typeface="Britannic Bold" charset="0"/>
                <a:ea typeface="Britannic Bold" charset="0"/>
                <a:cs typeface="Britannic Bold" charset="0"/>
                <a:hlinkClick r:id="rId5" tooltip="Market forces"/>
              </a:rPr>
              <a:t>market forces</a:t>
            </a:r>
            <a:endParaRPr lang="en-US" sz="30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B42EA-4E0B-EF46-91A1-BCD7B59ABA79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37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22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023" y="511676"/>
            <a:ext cx="4445154" cy="299603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27152" y="1176717"/>
            <a:ext cx="4641015" cy="13542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s-IS" sz="3200" dirty="0" smtClean="0">
                <a:latin typeface="Britannic Bold" charset="0"/>
                <a:ea typeface="Britannic Bold" charset="0"/>
                <a:cs typeface="Britannic Bold" charset="0"/>
              </a:rPr>
              <a:t>            Shenzhen,</a:t>
            </a:r>
          </a:p>
          <a:p>
            <a:pPr algn="ctr"/>
            <a:r>
              <a:rPr lang="is-IS" sz="3200" dirty="0">
                <a:latin typeface="Britannic Bold" charset="0"/>
                <a:ea typeface="Britannic Bold" charset="0"/>
                <a:cs typeface="Britannic Bold" charset="0"/>
              </a:rPr>
              <a:t>f</a:t>
            </a:r>
            <a:r>
              <a:rPr lang="is-IS" sz="3200" dirty="0" smtClean="0">
                <a:latin typeface="Britannic Bold" charset="0"/>
                <a:ea typeface="Britannic Bold" charset="0"/>
                <a:cs typeface="Britannic Bold" charset="0"/>
              </a:rPr>
              <a:t>rom a fisherman village</a:t>
            </a:r>
          </a:p>
          <a:p>
            <a:pPr algn="ctr"/>
            <a:r>
              <a:rPr lang="is-IS" dirty="0" smtClean="0">
                <a:latin typeface="Britannic Bold" charset="0"/>
                <a:ea typeface="Britannic Bold" charset="0"/>
                <a:cs typeface="Britannic Bold" charset="0"/>
              </a:rPr>
              <a:t>30,000 inhabitants</a:t>
            </a:r>
            <a:endParaRPr lang="en-US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68" y="2816920"/>
            <a:ext cx="4890739" cy="326049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257230" y="4347254"/>
            <a:ext cx="4706738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>
                <a:latin typeface="Britannic Bold" charset="0"/>
                <a:ea typeface="Britannic Bold" charset="0"/>
                <a:cs typeface="Britannic Bold" charset="0"/>
              </a:rPr>
              <a:t>t</a:t>
            </a:r>
            <a:r>
              <a:rPr lang="is-IS" sz="3200" dirty="0" smtClean="0">
                <a:latin typeface="Britannic Bold" charset="0"/>
                <a:ea typeface="Britannic Bold" charset="0"/>
                <a:cs typeface="Britannic Bold" charset="0"/>
              </a:rPr>
              <a:t>o a modern megalopolis</a:t>
            </a:r>
          </a:p>
          <a:p>
            <a:pPr algn="ctr"/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12 + millions inhabitants</a:t>
            </a:r>
            <a:endParaRPr lang="en-US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10" name="Snip Single Corner Rectangle 9"/>
          <p:cNvSpPr/>
          <p:nvPr/>
        </p:nvSpPr>
        <p:spPr>
          <a:xfrm>
            <a:off x="1011507" y="271658"/>
            <a:ext cx="1717288" cy="1307148"/>
          </a:xfrm>
          <a:prstGeom prst="snip1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1980 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E169D-2DE5-C343-BBCD-48F58E86C6E0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67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23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929" y="959005"/>
            <a:ext cx="2741529" cy="36839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44" y="2497873"/>
            <a:ext cx="2726784" cy="36464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2196791"/>
            <a:ext cx="5730022" cy="42975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456" y="172225"/>
            <a:ext cx="2857500" cy="28448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932632" y="234741"/>
            <a:ext cx="5514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s-IS" sz="3200" smtClean="0">
                <a:latin typeface="Britannic Bold" charset="0"/>
                <a:ea typeface="Britannic Bold" charset="0"/>
                <a:cs typeface="Britannic Bold" charset="0"/>
              </a:rPr>
              <a:t>….We need new </a:t>
            </a:r>
            <a:r>
              <a:rPr lang="is-IS" sz="3200" smtClean="0">
                <a:latin typeface="Britannic Bold" charset="0"/>
                <a:ea typeface="Britannic Bold" charset="0"/>
                <a:cs typeface="Britannic Bold" charset="0"/>
              </a:rPr>
              <a:t>entreprenurs</a:t>
            </a:r>
            <a:endParaRPr lang="en-US" sz="3200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F236F-A1C7-4B4F-97BA-D27F0416A946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9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24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EE87A-572B-DD46-B4CE-886819D343BF}" type="datetime1">
              <a:rPr lang="x-none" smtClean="0"/>
              <a:t>11/20/19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03663" y="1248936"/>
            <a:ext cx="390106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1D2228"/>
                </a:solidFill>
                <a:latin typeface="Britannic Bold" charset="0"/>
                <a:ea typeface="Britannic Bold" charset="0"/>
                <a:cs typeface="Britannic Bold" charset="0"/>
              </a:rPr>
              <a:t>T</a:t>
            </a:r>
            <a:r>
              <a:rPr lang="en-US" sz="1600" dirty="0" smtClean="0">
                <a:solidFill>
                  <a:srgbClr val="1D2228"/>
                </a:solidFill>
                <a:latin typeface="Britannic Bold" charset="0"/>
                <a:ea typeface="Britannic Bold" charset="0"/>
                <a:cs typeface="Britannic Bold" charset="0"/>
              </a:rPr>
              <a:t>he “</a:t>
            </a:r>
            <a:r>
              <a:rPr lang="en-US" sz="1600" dirty="0" err="1" smtClean="0">
                <a:solidFill>
                  <a:srgbClr val="1D2228"/>
                </a:solidFill>
                <a:latin typeface="Britannic Bold" charset="0"/>
                <a:ea typeface="Britannic Bold" charset="0"/>
                <a:cs typeface="Britannic Bold" charset="0"/>
              </a:rPr>
              <a:t>EDIPModel</a:t>
            </a:r>
            <a:r>
              <a:rPr lang="en-US" sz="1600" dirty="0">
                <a:solidFill>
                  <a:srgbClr val="1D2228"/>
                </a:solidFill>
                <a:latin typeface="Britannic Bold" charset="0"/>
                <a:ea typeface="Britannic Bold" charset="0"/>
                <a:cs typeface="Britannic Bold" charset="0"/>
              </a:rPr>
              <a:t>” has been developed by the UNIDO ITPO Bahrain through its Arab International Center for Entrepreneurship and Investment in Bahrain (AICEI) and is currently implemented in 52 countries. </a:t>
            </a:r>
          </a:p>
          <a:p>
            <a:r>
              <a:rPr lang="en-US" sz="1600" dirty="0">
                <a:solidFill>
                  <a:srgbClr val="1D2228"/>
                </a:solidFill>
                <a:latin typeface="Britannic Bold" charset="0"/>
                <a:ea typeface="Britannic Bold" charset="0"/>
                <a:cs typeface="Britannic Bold" charset="0"/>
              </a:rPr>
              <a:t> </a:t>
            </a:r>
          </a:p>
          <a:p>
            <a:r>
              <a:rPr lang="en-US" sz="1600" dirty="0">
                <a:solidFill>
                  <a:srgbClr val="1D2228"/>
                </a:solidFill>
                <a:latin typeface="Britannic Bold" charset="0"/>
                <a:ea typeface="Britannic Bold" charset="0"/>
                <a:cs typeface="Britannic Bold" charset="0"/>
              </a:rPr>
              <a:t>AICEI has provided capacity building programs to 4500 experts from 62 </a:t>
            </a:r>
            <a:r>
              <a:rPr lang="en-US" sz="1600" dirty="0" smtClean="0">
                <a:solidFill>
                  <a:srgbClr val="1D2228"/>
                </a:solidFill>
                <a:latin typeface="Britannic Bold" charset="0"/>
                <a:ea typeface="Britannic Bold" charset="0"/>
                <a:cs typeface="Britannic Bold" charset="0"/>
              </a:rPr>
              <a:t>countries</a:t>
            </a:r>
            <a:endParaRPr lang="en-US" sz="1600" dirty="0">
              <a:solidFill>
                <a:srgbClr val="1D2228"/>
              </a:solidFill>
              <a:latin typeface="Britannic Bold" charset="0"/>
              <a:ea typeface="Britannic Bold" charset="0"/>
              <a:cs typeface="Britannic Bold" charset="0"/>
            </a:endParaRPr>
          </a:p>
          <a:p>
            <a:r>
              <a:rPr lang="en-US" sz="1600" dirty="0">
                <a:solidFill>
                  <a:srgbClr val="1D2228"/>
                </a:solidFill>
                <a:latin typeface="Britannic Bold" charset="0"/>
                <a:ea typeface="Britannic Bold" charset="0"/>
                <a:cs typeface="Britannic Bold" charset="0"/>
              </a:rPr>
              <a:t> </a:t>
            </a:r>
          </a:p>
          <a:p>
            <a:r>
              <a:rPr lang="en-US" sz="1600" dirty="0">
                <a:solidFill>
                  <a:srgbClr val="1D2228"/>
                </a:solidFill>
                <a:latin typeface="Britannic Bold" charset="0"/>
                <a:ea typeface="Britannic Bold" charset="0"/>
                <a:cs typeface="Britannic Bold" charset="0"/>
              </a:rPr>
              <a:t>S</a:t>
            </a:r>
            <a:r>
              <a:rPr lang="en-US" sz="1600" dirty="0" smtClean="0">
                <a:solidFill>
                  <a:srgbClr val="1D2228"/>
                </a:solidFill>
                <a:latin typeface="Britannic Bold" charset="0"/>
                <a:ea typeface="Britannic Bold" charset="0"/>
                <a:cs typeface="Britannic Bold" charset="0"/>
              </a:rPr>
              <a:t>ince </a:t>
            </a:r>
            <a:r>
              <a:rPr lang="en-US" sz="1600" dirty="0">
                <a:solidFill>
                  <a:srgbClr val="1D2228"/>
                </a:solidFill>
                <a:latin typeface="Britannic Bold" charset="0"/>
                <a:ea typeface="Britannic Bold" charset="0"/>
                <a:cs typeface="Britannic Bold" charset="0"/>
              </a:rPr>
              <a:t>its inception in Bahrain in the year 2000 </a:t>
            </a:r>
            <a:r>
              <a:rPr lang="en-US" sz="1600" dirty="0" smtClean="0">
                <a:solidFill>
                  <a:srgbClr val="1D2228"/>
                </a:solidFill>
                <a:latin typeface="Britannic Bold" charset="0"/>
                <a:ea typeface="Britannic Bold" charset="0"/>
                <a:cs typeface="Britannic Bold" charset="0"/>
              </a:rPr>
              <a:t>the </a:t>
            </a:r>
            <a:r>
              <a:rPr lang="en-US" sz="1600" dirty="0" err="1" smtClean="0">
                <a:solidFill>
                  <a:srgbClr val="1D2228"/>
                </a:solidFill>
                <a:latin typeface="Britannic Bold" charset="0"/>
                <a:ea typeface="Britannic Bold" charset="0"/>
                <a:cs typeface="Britannic Bold" charset="0"/>
              </a:rPr>
              <a:t>programme</a:t>
            </a:r>
            <a:r>
              <a:rPr lang="en-US" sz="1600" dirty="0" smtClean="0">
                <a:solidFill>
                  <a:srgbClr val="1D2228"/>
                </a:solidFill>
                <a:latin typeface="Britannic Bold" charset="0"/>
                <a:ea typeface="Britannic Bold" charset="0"/>
                <a:cs typeface="Britannic Bold" charset="0"/>
              </a:rPr>
              <a:t> has </a:t>
            </a:r>
            <a:r>
              <a:rPr lang="en-US" sz="1600" dirty="0">
                <a:solidFill>
                  <a:srgbClr val="1D2228"/>
                </a:solidFill>
                <a:latin typeface="Britannic Bold" charset="0"/>
                <a:ea typeface="Britannic Bold" charset="0"/>
                <a:cs typeface="Britannic Bold" charset="0"/>
              </a:rPr>
              <a:t>supported 8500 entrepreneurs that led to the creation of more than 16,000 jobs and raised more than $2 billion in investment.</a:t>
            </a:r>
            <a:endParaRPr lang="en-US" sz="1600" b="0" i="0" u="none" strike="noStrike" dirty="0">
              <a:solidFill>
                <a:srgbClr val="1D2228"/>
              </a:solidFill>
              <a:effectLst/>
              <a:latin typeface="Britannic Bold" charset="0"/>
              <a:ea typeface="Britannic Bold" charset="0"/>
              <a:cs typeface="Britannic Bold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970" y="858644"/>
            <a:ext cx="5207621" cy="44939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0435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9641" y="1633818"/>
            <a:ext cx="3098180" cy="306053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953322" y="4876919"/>
            <a:ext cx="828535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Britannic Bold" charset="0"/>
                <a:ea typeface="Britannic Bold" charset="0"/>
                <a:cs typeface="Britannic Bold" charset="0"/>
              </a:rPr>
              <a:t>Manufacturing structure changes over time </a:t>
            </a:r>
          </a:p>
          <a:p>
            <a:pPr algn="ctr"/>
            <a:endParaRPr lang="en-US" sz="2800" dirty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r>
              <a:rPr lang="en-US" sz="2800" dirty="0" smtClean="0">
                <a:latin typeface="Britannic Bold" charset="0"/>
                <a:ea typeface="Britannic Bold" charset="0"/>
                <a:cs typeface="Britannic Bold" charset="0"/>
              </a:rPr>
              <a:t>How </a:t>
            </a:r>
            <a:r>
              <a:rPr lang="en-US" sz="2800" dirty="0">
                <a:latin typeface="Britannic Bold" charset="0"/>
                <a:ea typeface="Britannic Bold" charset="0"/>
                <a:cs typeface="Britannic Bold" charset="0"/>
              </a:rPr>
              <a:t>fast and how long industrial sectors grow ?</a:t>
            </a:r>
          </a:p>
          <a:p>
            <a:pPr algn="ctr"/>
            <a:endParaRPr lang="en-US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59239" y="604171"/>
            <a:ext cx="3720402" cy="624468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smtClean="0">
                <a:solidFill>
                  <a:schemeClr val="bg1"/>
                </a:solidFill>
                <a:latin typeface="Britannic Bold" charset="0"/>
                <a:ea typeface="Britannic Bold" charset="0"/>
                <a:cs typeface="Britannic Bold" charset="0"/>
              </a:rPr>
              <a:t>The clock ticks on </a:t>
            </a:r>
            <a:endParaRPr lang="en-US" sz="3200" b="1" dirty="0">
              <a:solidFill>
                <a:schemeClr val="bg1"/>
              </a:solidFill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03F9E-2CE7-B043-978F-10E6ABC00A1D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8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26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774700"/>
            <a:ext cx="7353300" cy="53086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84D6-32A1-3A46-86C9-D4F29A88B2C2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88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27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51156" y="1070740"/>
            <a:ext cx="1000264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Industry requires continuous upgrading</a:t>
            </a:r>
          </a:p>
          <a:p>
            <a:pPr algn="ctr"/>
            <a:endParaRPr lang="en-US" sz="1600" dirty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r>
              <a:rPr lang="en-US" sz="2400" dirty="0" smtClean="0">
                <a:latin typeface="Britannic Bold" charset="0"/>
                <a:ea typeface="Britannic Bold" charset="0"/>
                <a:cs typeface="Britannic Bold" charset="0"/>
              </a:rPr>
              <a:t>product improvements, deepening, diversification</a:t>
            </a:r>
          </a:p>
          <a:p>
            <a:pPr algn="ctr"/>
            <a:endParaRPr lang="en-US" sz="2400" dirty="0" smtClean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 Profitability in manufacturing changes over time</a:t>
            </a:r>
          </a:p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Growth potential shifts from one subsector to another</a:t>
            </a:r>
          </a:p>
          <a:p>
            <a:pPr algn="ctr"/>
            <a:endParaRPr lang="en-US" sz="3200" dirty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Comparative advantage</a:t>
            </a:r>
          </a:p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Productivity growth</a:t>
            </a:r>
          </a:p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Country specific conditions</a:t>
            </a:r>
          </a:p>
          <a:p>
            <a:pPr algn="ctr"/>
            <a:endParaRPr lang="en-US" sz="3200" dirty="0" smtClean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1696844" y="4482791"/>
            <a:ext cx="1336288" cy="446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6D783-FA95-D346-95C3-24A7FA92EB6A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3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28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195039" y="1695208"/>
            <a:ext cx="10002644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Maintaining comparative advantage through productivity growth  </a:t>
            </a:r>
          </a:p>
          <a:p>
            <a:pPr algn="ctr"/>
            <a:endParaRPr lang="en-US" sz="2000" dirty="0" smtClean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r>
              <a:rPr lang="en-US" sz="2000" dirty="0" smtClean="0">
                <a:latin typeface="Britannic Bold" charset="0"/>
                <a:ea typeface="Britannic Bold" charset="0"/>
                <a:cs typeface="Britannic Bold" charset="0"/>
              </a:rPr>
              <a:t>or</a:t>
            </a:r>
            <a:endParaRPr lang="en-US" sz="2000" dirty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endParaRPr lang="en-US" sz="3200" dirty="0" smtClean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Leapfrogging into new subsectors </a:t>
            </a:r>
          </a:p>
          <a:p>
            <a:pPr algn="ctr"/>
            <a:endParaRPr lang="en-US" sz="1600" dirty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?</a:t>
            </a:r>
          </a:p>
          <a:p>
            <a:pPr algn="ctr"/>
            <a:endParaRPr lang="en-US" sz="3200" dirty="0" smtClean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D2610-F3F0-F04F-ACB2-18C6FBA4B709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59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29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075771" y="1963725"/>
            <a:ext cx="727802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Britannic Bold" charset="0"/>
                <a:ea typeface="Britannic Bold" charset="0"/>
                <a:cs typeface="Britannic Bold" charset="0"/>
              </a:rPr>
              <a:t>Correct coordination failures</a:t>
            </a:r>
          </a:p>
          <a:p>
            <a:pPr algn="ctr"/>
            <a:endParaRPr lang="en-US" sz="3200" dirty="0" smtClean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r>
              <a:rPr lang="en-US" sz="3200" dirty="0" smtClean="0">
                <a:latin typeface="Britannic Bold" charset="0"/>
                <a:ea typeface="Britannic Bold" charset="0"/>
                <a:cs typeface="Britannic Bold" charset="0"/>
              </a:rPr>
              <a:t>Improve infrastructure</a:t>
            </a:r>
          </a:p>
          <a:p>
            <a:pPr algn="ctr"/>
            <a:r>
              <a:rPr lang="en-US" sz="2400" dirty="0" smtClean="0">
                <a:latin typeface="Britannic Bold" charset="0"/>
                <a:ea typeface="Britannic Bold" charset="0"/>
                <a:cs typeface="Britannic Bold" charset="0"/>
              </a:rPr>
              <a:t>Physical</a:t>
            </a:r>
          </a:p>
          <a:p>
            <a:pPr algn="ctr"/>
            <a:r>
              <a:rPr lang="en-US" sz="2400" dirty="0" smtClean="0">
                <a:latin typeface="Britannic Bold" charset="0"/>
                <a:ea typeface="Britannic Bold" charset="0"/>
                <a:cs typeface="Britannic Bold" charset="0"/>
              </a:rPr>
              <a:t>Technological </a:t>
            </a:r>
          </a:p>
          <a:p>
            <a:pPr algn="ctr"/>
            <a:endParaRPr lang="en-US" sz="2400" dirty="0" smtClean="0">
              <a:latin typeface="Britannic Bold" charset="0"/>
              <a:ea typeface="Britannic Bold" charset="0"/>
              <a:cs typeface="Britannic Bold" charset="0"/>
            </a:endParaRPr>
          </a:p>
          <a:p>
            <a:pPr algn="ctr"/>
            <a:r>
              <a:rPr lang="en-US" sz="3200" dirty="0">
                <a:latin typeface="Britannic Bold" charset="0"/>
                <a:ea typeface="Britannic Bold" charset="0"/>
                <a:cs typeface="Britannic Bold" charset="0"/>
              </a:rPr>
              <a:t>Industry specific policies</a:t>
            </a:r>
          </a:p>
          <a:p>
            <a:pPr algn="ctr"/>
            <a:endParaRPr lang="en-US" sz="2400" dirty="0" smtClean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05468" y="741199"/>
            <a:ext cx="58190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Britannic Bold" charset="0"/>
                <a:ea typeface="Britannic Bold" charset="0"/>
                <a:cs typeface="Britannic Bold" charset="0"/>
              </a:rPr>
              <a:t>Is there a Government’s role ?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9" name="Striped Right Arrow 8"/>
          <p:cNvSpPr/>
          <p:nvPr/>
        </p:nvSpPr>
        <p:spPr>
          <a:xfrm rot="5400000">
            <a:off x="1694985" y="3073272"/>
            <a:ext cx="3055435" cy="836342"/>
          </a:xfrm>
          <a:prstGeom prst="stripedRightArrow">
            <a:avLst/>
          </a:prstGeom>
          <a:gradFill flip="none" rotWithShape="0">
            <a:gsLst>
              <a:gs pos="0">
                <a:schemeClr val="accent1">
                  <a:lumMod val="5000"/>
                  <a:lumOff val="95000"/>
                </a:schemeClr>
              </a:gs>
              <a:gs pos="93000">
                <a:schemeClr val="accent1">
                  <a:lumMod val="45000"/>
                  <a:lumOff val="5500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4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F7ADA-32F6-BD43-A0C6-B119B09E6E69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14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685272"/>
            <a:ext cx="10515600" cy="134102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INDUSTRY DEVELOPMENT</a:t>
            </a:r>
            <a:b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</a:br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/>
            </a:r>
            <a:b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</a:br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INDUSTRY and DEVELOPMENT</a:t>
            </a:r>
            <a:b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</a:br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/>
            </a:r>
            <a:b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</a:br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DEVELOPMENT INDUSTRY</a:t>
            </a:r>
            <a:b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3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148575" y="1663387"/>
            <a:ext cx="106494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>
                <a:latin typeface="Britannic Bold" charset="0"/>
                <a:ea typeface="Britannic Bold" charset="0"/>
                <a:cs typeface="Britannic Bold" charset="0"/>
              </a:rPr>
              <a:t>What is the relationship between Industry and Development ?</a:t>
            </a:r>
            <a:r>
              <a:rPr lang="en-US" sz="2800" dirty="0">
                <a:latin typeface="Britannic Bold" charset="0"/>
                <a:ea typeface="Britannic Bold" charset="0"/>
                <a:cs typeface="Britannic Bold" charset="0"/>
              </a:rPr>
              <a:t/>
            </a:r>
            <a:br>
              <a:rPr lang="en-US" sz="2800" dirty="0">
                <a:latin typeface="Britannic Bold" charset="0"/>
                <a:ea typeface="Britannic Bold" charset="0"/>
                <a:cs typeface="Britannic Bold" charset="0"/>
              </a:rPr>
            </a:br>
            <a:endParaRPr lang="en-US" sz="2800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572818" y="412596"/>
            <a:ext cx="5705319" cy="624468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bg1"/>
                </a:solidFill>
              </a:rPr>
              <a:t>  </a:t>
            </a:r>
            <a:r>
              <a:rPr lang="en-US" sz="3800" b="1" dirty="0" smtClean="0">
                <a:solidFill>
                  <a:schemeClr val="bg1"/>
                </a:solidFill>
                <a:latin typeface="Britannic Bold" charset="0"/>
                <a:ea typeface="Britannic Bold" charset="0"/>
                <a:cs typeface="Britannic Bold" charset="0"/>
              </a:rPr>
              <a:t>An epistemological introduction</a:t>
            </a:r>
            <a:endParaRPr lang="en-US" sz="3800" b="1" dirty="0">
              <a:solidFill>
                <a:schemeClr val="bg1"/>
              </a:solidFill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C0C19-794A-6144-9873-4DDF9026D20B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93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4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11766" y="1545521"/>
            <a:ext cx="97684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800" b="1" dirty="0" smtClean="0">
                <a:solidFill>
                  <a:srgbClr val="333233"/>
                </a:solidFill>
                <a:latin typeface="Georgia" charset="0"/>
                <a:ea typeface="Calibri" charset="0"/>
                <a:cs typeface="Georgia" charset="0"/>
              </a:rPr>
              <a:t> </a:t>
            </a:r>
          </a:p>
          <a:p>
            <a:pPr>
              <a:spcAft>
                <a:spcPts val="0"/>
              </a:spcAft>
            </a:pPr>
            <a:endParaRPr lang="en-US" sz="800" b="1" dirty="0">
              <a:solidFill>
                <a:srgbClr val="333233"/>
              </a:solidFill>
              <a:latin typeface="Georgia" charset="0"/>
              <a:ea typeface="Calibri" charset="0"/>
              <a:cs typeface="Georgia" charset="0"/>
            </a:endParaRPr>
          </a:p>
          <a:p>
            <a:pPr>
              <a:spcAft>
                <a:spcPts val="0"/>
              </a:spcAft>
            </a:pPr>
            <a:r>
              <a:rPr lang="en-US" sz="2400" b="1" dirty="0" smtClean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An interpretation from India: industrialization is crucial for</a:t>
            </a:r>
          </a:p>
          <a:p>
            <a:pPr>
              <a:spcAft>
                <a:spcPts val="0"/>
              </a:spcAft>
            </a:pPr>
            <a:endParaRPr lang="en-US" sz="2400" dirty="0">
              <a:latin typeface="Britannic Bold" charset="0"/>
              <a:ea typeface="Britannic Bold" charset="0"/>
              <a:cs typeface="Britannic Bold" charset="0"/>
            </a:endParaRPr>
          </a:p>
          <a:p>
            <a:pPr marL="457200" indent="-457200">
              <a:spcAft>
                <a:spcPts val="0"/>
              </a:spcAft>
              <a:buAutoNum type="arabicPeriod"/>
            </a:pPr>
            <a:r>
              <a:rPr lang="en-US" sz="2400" b="1" dirty="0" smtClean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Modernization </a:t>
            </a:r>
            <a:r>
              <a:rPr lang="en-US" sz="2400" b="1" dirty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of </a:t>
            </a:r>
            <a:r>
              <a:rPr lang="en-US" sz="2400" b="1" dirty="0" smtClean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agriculture;</a:t>
            </a:r>
          </a:p>
          <a:p>
            <a:pPr marL="457200" indent="-457200">
              <a:spcAft>
                <a:spcPts val="0"/>
              </a:spcAft>
              <a:buAutoNum type="arabicPeriod"/>
            </a:pPr>
            <a:r>
              <a:rPr lang="en-US" sz="2400" b="1" dirty="0" smtClean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Rise in agricultural production;</a:t>
            </a:r>
          </a:p>
          <a:p>
            <a:pPr marL="457200" indent="-457200">
              <a:spcAft>
                <a:spcPts val="0"/>
              </a:spcAft>
              <a:buAutoNum type="arabicPeriod"/>
            </a:pPr>
            <a:r>
              <a:rPr lang="en-US" sz="2400" b="1" dirty="0" smtClean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Increased employment opportunities;</a:t>
            </a:r>
          </a:p>
          <a:p>
            <a:pPr marL="457200" indent="-457200">
              <a:spcAft>
                <a:spcPts val="0"/>
              </a:spcAft>
              <a:buAutoNum type="arabicPeriod"/>
            </a:pPr>
            <a:r>
              <a:rPr lang="en-US" sz="2400" b="1" dirty="0" smtClean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Increase in national income;</a:t>
            </a:r>
          </a:p>
          <a:p>
            <a:pPr marL="457200" indent="-457200">
              <a:spcAft>
                <a:spcPts val="0"/>
              </a:spcAft>
              <a:buAutoNum type="arabicPeriod"/>
            </a:pPr>
            <a:r>
              <a:rPr lang="en-US" sz="2400" b="1" dirty="0" smtClean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Higher standard of living;</a:t>
            </a:r>
          </a:p>
          <a:p>
            <a:pPr marL="457200" indent="-457200">
              <a:spcAft>
                <a:spcPts val="0"/>
              </a:spcAft>
              <a:buAutoNum type="arabicPeriod"/>
            </a:pPr>
            <a:r>
              <a:rPr lang="en-US" sz="2400" b="1" dirty="0" smtClean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Increased savings and investment;</a:t>
            </a:r>
            <a:endParaRPr lang="en-US" sz="2400" b="1" dirty="0">
              <a:solidFill>
                <a:srgbClr val="333233"/>
              </a:solidFill>
              <a:latin typeface="Britannic Bold" charset="0"/>
              <a:ea typeface="Britannic Bold" charset="0"/>
              <a:cs typeface="Britannic Bold" charset="0"/>
            </a:endParaRPr>
          </a:p>
          <a:p>
            <a:pPr marL="457200" indent="-457200">
              <a:spcAft>
                <a:spcPts val="0"/>
              </a:spcAft>
              <a:buAutoNum type="arabicPeriod"/>
            </a:pPr>
            <a:r>
              <a:rPr lang="en-US" sz="2400" b="1" dirty="0" smtClean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Improvement in balance of payments;</a:t>
            </a:r>
          </a:p>
          <a:p>
            <a:pPr marL="457200" indent="-457200">
              <a:spcAft>
                <a:spcPts val="0"/>
              </a:spcAft>
              <a:buAutoNum type="arabicPeriod"/>
            </a:pPr>
            <a:r>
              <a:rPr lang="en-US" sz="2400" b="1" dirty="0" smtClean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Development </a:t>
            </a:r>
            <a:r>
              <a:rPr lang="en-US" sz="2400" b="1" dirty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of Science and </a:t>
            </a:r>
            <a:r>
              <a:rPr lang="en-US" sz="2400" b="1" dirty="0" smtClean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Technology;</a:t>
            </a:r>
          </a:p>
          <a:p>
            <a:pPr marL="457200" indent="-457200">
              <a:spcAft>
                <a:spcPts val="0"/>
              </a:spcAft>
              <a:buAutoNum type="arabicPeriod"/>
            </a:pPr>
            <a:r>
              <a:rPr lang="en-US" sz="2400" b="1" dirty="0" smtClean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Increase in government revenues;</a:t>
            </a:r>
            <a:endParaRPr lang="en-US" sz="2400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572817" y="412596"/>
            <a:ext cx="7812899" cy="624468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bg1"/>
                </a:solidFill>
              </a:rPr>
              <a:t>  </a:t>
            </a:r>
            <a:r>
              <a:rPr lang="en-US" sz="3200" b="1" dirty="0" smtClean="0">
                <a:solidFill>
                  <a:schemeClr val="bg1"/>
                </a:solidFill>
                <a:latin typeface="Britannic Bold" charset="0"/>
                <a:ea typeface="Britannic Bold" charset="0"/>
                <a:cs typeface="Britannic Bold" charset="0"/>
              </a:rPr>
              <a:t>The rationale for industrial development</a:t>
            </a:r>
            <a:endParaRPr lang="en-US" sz="3200" b="1" dirty="0">
              <a:solidFill>
                <a:schemeClr val="bg1"/>
              </a:solidFill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2606F-C99C-1941-B81F-E546C2FF8431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05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5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259874" y="2204286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US" sz="2400" b="1" dirty="0" smtClean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BUT</a:t>
            </a:r>
            <a:r>
              <a:rPr lang="is-IS" sz="2400" b="1" dirty="0" smtClean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…...</a:t>
            </a:r>
            <a:endParaRPr lang="en-US" sz="2400" b="1" dirty="0" smtClean="0">
              <a:solidFill>
                <a:srgbClr val="333233"/>
              </a:solidFill>
              <a:latin typeface="Britannic Bold" charset="0"/>
              <a:ea typeface="Britannic Bold" charset="0"/>
              <a:cs typeface="Britannic Bold" charset="0"/>
            </a:endParaRPr>
          </a:p>
          <a:p>
            <a:pPr>
              <a:spcAft>
                <a:spcPts val="0"/>
              </a:spcAft>
            </a:pPr>
            <a:endParaRPr lang="en-US" sz="2400" dirty="0">
              <a:latin typeface="Britannic Bold" charset="0"/>
              <a:ea typeface="Britannic Bold" charset="0"/>
              <a:cs typeface="Britannic Bold" charset="0"/>
            </a:endParaRPr>
          </a:p>
          <a:p>
            <a:pPr>
              <a:spcAft>
                <a:spcPts val="0"/>
              </a:spcAft>
            </a:pPr>
            <a:r>
              <a:rPr lang="en-US" sz="2400" b="1" dirty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1. </a:t>
            </a:r>
            <a:r>
              <a:rPr lang="en-US" sz="2400" b="1" dirty="0" smtClean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Decline of cottage industries</a:t>
            </a:r>
            <a:endParaRPr lang="en-US" sz="2400" dirty="0">
              <a:latin typeface="Britannic Bold" charset="0"/>
              <a:ea typeface="Britannic Bold" charset="0"/>
              <a:cs typeface="Britannic Bold" charset="0"/>
            </a:endParaRPr>
          </a:p>
          <a:p>
            <a:pPr>
              <a:spcAft>
                <a:spcPts val="0"/>
              </a:spcAft>
            </a:pPr>
            <a:r>
              <a:rPr lang="en-US" sz="2400" b="1" dirty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2. </a:t>
            </a:r>
            <a:r>
              <a:rPr lang="en-US" sz="2400" b="1" dirty="0" smtClean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Mass migration towards cities</a:t>
            </a:r>
            <a:endParaRPr lang="en-US" sz="2400" dirty="0">
              <a:latin typeface="Britannic Bold" charset="0"/>
              <a:ea typeface="Britannic Bold" charset="0"/>
              <a:cs typeface="Britannic Bold" charset="0"/>
            </a:endParaRPr>
          </a:p>
          <a:p>
            <a:pPr>
              <a:spcAft>
                <a:spcPts val="0"/>
              </a:spcAft>
            </a:pPr>
            <a:r>
              <a:rPr lang="en-US" sz="2400" b="1" dirty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3. </a:t>
            </a:r>
            <a:r>
              <a:rPr lang="en-US" sz="2400" b="1" dirty="0" smtClean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Depletion of natural resources</a:t>
            </a:r>
            <a:endParaRPr lang="en-US" sz="2400" dirty="0">
              <a:latin typeface="Britannic Bold" charset="0"/>
              <a:ea typeface="Britannic Bold" charset="0"/>
              <a:cs typeface="Britannic Bold" charset="0"/>
            </a:endParaRPr>
          </a:p>
          <a:p>
            <a:pPr>
              <a:spcAft>
                <a:spcPts val="0"/>
              </a:spcAft>
            </a:pPr>
            <a:r>
              <a:rPr lang="en-US" sz="2400" b="1" dirty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4. </a:t>
            </a:r>
            <a:r>
              <a:rPr lang="en-US" sz="2400" b="1" dirty="0" smtClean="0">
                <a:solidFill>
                  <a:srgbClr val="333233"/>
                </a:solidFill>
                <a:latin typeface="Britannic Bold" charset="0"/>
                <a:ea typeface="Britannic Bold" charset="0"/>
                <a:cs typeface="Britannic Bold" charset="0"/>
              </a:rPr>
              <a:t>Pollution</a:t>
            </a:r>
            <a:endParaRPr lang="en-US" sz="2400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434F8-8D8A-244E-8583-5496F5289DE0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73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6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206190" y="1821498"/>
            <a:ext cx="877601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>
                <a:latin typeface="Britannic Bold" charset="0"/>
                <a:ea typeface="Britannic Bold" charset="0"/>
                <a:cs typeface="Britannic Bold" charset="0"/>
              </a:rPr>
              <a:t>Positive and Negative impacts</a:t>
            </a:r>
          </a:p>
          <a:p>
            <a:endParaRPr lang="en-US" sz="4800" dirty="0">
              <a:latin typeface="Britannic Bold" charset="0"/>
              <a:ea typeface="Britannic Bold" charset="0"/>
              <a:cs typeface="Britannic Bold" charset="0"/>
            </a:endParaRPr>
          </a:p>
          <a:p>
            <a:r>
              <a:rPr lang="en-US" sz="4800" dirty="0" smtClean="0">
                <a:latin typeface="Britannic Bold" charset="0"/>
                <a:ea typeface="Britannic Bold" charset="0"/>
                <a:cs typeface="Britannic Bold" charset="0"/>
              </a:rPr>
              <a:t>Relevant ?</a:t>
            </a:r>
          </a:p>
          <a:p>
            <a:endParaRPr lang="en-US" sz="4800" dirty="0">
              <a:latin typeface="Britannic Bold" charset="0"/>
              <a:ea typeface="Britannic Bold" charset="0"/>
              <a:cs typeface="Britannic Bold" charset="0"/>
            </a:endParaRPr>
          </a:p>
          <a:p>
            <a:r>
              <a:rPr lang="en-US" sz="4800" dirty="0" smtClean="0">
                <a:latin typeface="Britannic Bold" charset="0"/>
                <a:ea typeface="Britannic Bold" charset="0"/>
                <a:cs typeface="Britannic Bold" charset="0"/>
              </a:rPr>
              <a:t>Policies or Free Market ?</a:t>
            </a:r>
          </a:p>
          <a:p>
            <a:endParaRPr lang="en-US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72816" y="412596"/>
            <a:ext cx="7580584" cy="624468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bg1"/>
                </a:solidFill>
              </a:rPr>
              <a:t>  </a:t>
            </a:r>
            <a:r>
              <a:rPr lang="en-US" sz="3200" b="1" dirty="0" smtClean="0">
                <a:solidFill>
                  <a:schemeClr val="bg1"/>
                </a:solidFill>
                <a:latin typeface="Britannic Bold" charset="0"/>
                <a:ea typeface="Britannic Bold" charset="0"/>
                <a:cs typeface="Britannic Bold" charset="0"/>
              </a:rPr>
              <a:t>The debate </a:t>
            </a:r>
            <a:r>
              <a:rPr lang="en-US" sz="3200" b="1" smtClean="0">
                <a:solidFill>
                  <a:schemeClr val="bg1"/>
                </a:solidFill>
                <a:latin typeface="Britannic Bold" charset="0"/>
                <a:ea typeface="Britannic Bold" charset="0"/>
                <a:cs typeface="Britannic Bold" charset="0"/>
              </a:rPr>
              <a:t>on industrial development</a:t>
            </a:r>
            <a:endParaRPr lang="en-US" sz="3200" b="1" dirty="0">
              <a:solidFill>
                <a:schemeClr val="bg1"/>
              </a:solidFill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4FAB3-6149-3F49-AFC2-85BBC8DF9F4C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0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7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902" y="1151828"/>
            <a:ext cx="7645400" cy="50038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F21EC-B7BF-7441-BF04-8188F44C556F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72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8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900" y="622300"/>
            <a:ext cx="7696200" cy="56007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966FE-59B0-1F45-9DC8-A775F28A46F5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54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9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0" y="876300"/>
            <a:ext cx="11023600" cy="50927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2C7A6-73AC-3646-99F7-A2776D4E2541}" type="datetime1">
              <a:rPr lang="x-none" smtClean="0"/>
              <a:t>11/20/19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9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1111</TotalTime>
  <Words>521</Words>
  <Application>Microsoft Macintosh PowerPoint</Application>
  <PresentationFormat>Widescreen</PresentationFormat>
  <Paragraphs>201</Paragraphs>
  <Slides>29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Britannic Bold</vt:lpstr>
      <vt:lpstr>Calibri</vt:lpstr>
      <vt:lpstr>Calibri Light</vt:lpstr>
      <vt:lpstr>Georgia</vt:lpstr>
      <vt:lpstr>Office Theme</vt:lpstr>
      <vt:lpstr>What do we speak of  when we speak of INDUSTRIAL DEVELOPMENT ?</vt:lpstr>
      <vt:lpstr>INDEX </vt:lpstr>
      <vt:lpstr>INDUSTRY DEVELOPMENT  INDUSTRY and DEVELOPMENT  DEVELOPMENT INDUSTRY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BUSINESS  IN A GLOBALISED MARKET</dc:title>
  <dc:creator>Microsoft Office User</dc:creator>
  <cp:lastModifiedBy>Microsoft Office User</cp:lastModifiedBy>
  <cp:revision>119</cp:revision>
  <cp:lastPrinted>2019-03-19T16:02:51Z</cp:lastPrinted>
  <dcterms:created xsi:type="dcterms:W3CDTF">2017-10-12T08:58:46Z</dcterms:created>
  <dcterms:modified xsi:type="dcterms:W3CDTF">2019-11-20T19:29:54Z</dcterms:modified>
</cp:coreProperties>
</file>