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70" r:id="rId3"/>
    <p:sldId id="271" r:id="rId4"/>
    <p:sldId id="272" r:id="rId5"/>
    <p:sldId id="275" r:id="rId6"/>
    <p:sldId id="274" r:id="rId7"/>
    <p:sldId id="284" r:id="rId8"/>
    <p:sldId id="273" r:id="rId9"/>
    <p:sldId id="276" r:id="rId10"/>
    <p:sldId id="277" r:id="rId11"/>
    <p:sldId id="278" r:id="rId12"/>
    <p:sldId id="279" r:id="rId13"/>
    <p:sldId id="280" r:id="rId14"/>
    <p:sldId id="281" r:id="rId15"/>
    <p:sldId id="28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64"/>
    <p:restoredTop sz="94599"/>
  </p:normalViewPr>
  <p:slideViewPr>
    <p:cSldViewPr snapToGrid="0" snapToObjects="1">
      <p:cViewPr>
        <p:scale>
          <a:sx n="114" d="100"/>
          <a:sy n="114" d="100"/>
        </p:scale>
        <p:origin x="424" y="-15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64F1F0-EA37-6B46-A90E-1F47D37E04E6}" type="datetimeFigureOut">
              <a:rPr lang="en-US" smtClean="0"/>
              <a:t>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6B5012-5A2B-604A-9109-FE899C47BF8A}" type="slidenum">
              <a:rPr lang="en-US" smtClean="0"/>
              <a:t>‹#›</a:t>
            </a:fld>
            <a:endParaRPr lang="en-US"/>
          </a:p>
        </p:txBody>
      </p:sp>
    </p:spTree>
    <p:extLst>
      <p:ext uri="{BB962C8B-B14F-4D97-AF65-F5344CB8AC3E}">
        <p14:creationId xmlns:p14="http://schemas.microsoft.com/office/powerpoint/2010/main" val="1607280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6B5012-5A2B-604A-9109-FE899C47BF8A}" type="slidenum">
              <a:rPr lang="en-US" smtClean="0"/>
              <a:t>1</a:t>
            </a:fld>
            <a:endParaRPr lang="en-US"/>
          </a:p>
        </p:txBody>
      </p:sp>
    </p:spTree>
    <p:extLst>
      <p:ext uri="{BB962C8B-B14F-4D97-AF65-F5344CB8AC3E}">
        <p14:creationId xmlns:p14="http://schemas.microsoft.com/office/powerpoint/2010/main" val="1977370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6B5012-5A2B-604A-9109-FE899C47BF8A}" type="slidenum">
              <a:rPr lang="en-US" smtClean="0"/>
              <a:t>2</a:t>
            </a:fld>
            <a:endParaRPr lang="en-US"/>
          </a:p>
        </p:txBody>
      </p:sp>
    </p:spTree>
    <p:extLst>
      <p:ext uri="{BB962C8B-B14F-4D97-AF65-F5344CB8AC3E}">
        <p14:creationId xmlns:p14="http://schemas.microsoft.com/office/powerpoint/2010/main" val="1329928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68E2A6-C494-0541-89EB-FC1721984BBB}"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208792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9D37EE-F851-574E-AF8F-D89F3C9ADD3E}"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792305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1FE306-4165-BE4B-A4F6-9CA4EB0E2933}"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529976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9350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446F0-A407-EE4D-9C9E-4C4E6712AA49}"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926427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087EE02-0E12-1049-96DE-92EC09649E9E}" type="datetime1">
              <a:rPr lang="x-none" smtClean="0"/>
              <a:t>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211139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2FDD78-1EC7-6F48-AE82-2A4C41B057D7}" type="datetime1">
              <a:rPr lang="x-none" smtClean="0"/>
              <a:t>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779889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81CCC6E-07E3-524F-9696-742E7AFFDCC6}" type="datetime1">
              <a:rPr lang="x-none" smtClean="0"/>
              <a:t>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58968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2A1047-C3C1-7E44-AF9C-C24D31ACED8D}" type="datetime1">
              <a:rPr lang="x-none" smtClean="0"/>
              <a:t>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311956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97125C-A816-C842-B864-FAF32239DA33}" type="datetime1">
              <a:rPr lang="x-none" smtClean="0"/>
              <a:t>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040489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EBCFF7-A62D-7847-8A45-746EFB220B70}" type="datetime1">
              <a:rPr lang="x-none" smtClean="0"/>
              <a:t>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5487646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9C9167-ED92-1A44-B593-29E6E0AED6CE}" type="datetime1">
              <a:rPr lang="x-none" smtClean="0"/>
              <a:t>11/20/19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2C2D4A-C2CD-5841-B8E4-1EB28F5421D7}" type="slidenum">
              <a:rPr lang="en-US" smtClean="0"/>
              <a:t>‹#›</a:t>
            </a:fld>
            <a:endParaRPr lang="en-US"/>
          </a:p>
        </p:txBody>
      </p:sp>
    </p:spTree>
    <p:extLst>
      <p:ext uri="{BB962C8B-B14F-4D97-AF65-F5344CB8AC3E}">
        <p14:creationId xmlns:p14="http://schemas.microsoft.com/office/powerpoint/2010/main" val="1728016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565013"/>
            <a:ext cx="9144000" cy="2387600"/>
          </a:xfrm>
        </p:spPr>
        <p:txBody>
          <a:bodyPr>
            <a:normAutofit fontScale="90000"/>
          </a:bodyPr>
          <a:lstStyle/>
          <a:p>
            <a:r>
              <a:rPr lang="en-US" sz="3100" b="1" dirty="0" smtClean="0">
                <a:solidFill>
                  <a:schemeClr val="accent1">
                    <a:lumMod val="75000"/>
                  </a:schemeClr>
                </a:solidFill>
                <a:latin typeface="Britannic Bold" charset="0"/>
                <a:ea typeface="Britannic Bold" charset="0"/>
                <a:cs typeface="Britannic Bold" charset="0"/>
              </a:rPr>
              <a:t> </a:t>
            </a:r>
            <a:br>
              <a:rPr lang="en-US" sz="3100" b="1" dirty="0" smtClean="0">
                <a:solidFill>
                  <a:schemeClr val="accent1">
                    <a:lumMod val="75000"/>
                  </a:schemeClr>
                </a:solidFill>
                <a:latin typeface="Britannic Bold" charset="0"/>
                <a:ea typeface="Britannic Bold" charset="0"/>
                <a:cs typeface="Britannic Bold" charset="0"/>
              </a:rPr>
            </a:br>
            <a:r>
              <a:rPr lang="en-US" sz="3100" b="1" dirty="0" smtClean="0">
                <a:solidFill>
                  <a:schemeClr val="accent1">
                    <a:lumMod val="75000"/>
                  </a:schemeClr>
                </a:solidFill>
                <a:latin typeface="Britannic Bold" charset="0"/>
                <a:ea typeface="Britannic Bold" charset="0"/>
                <a:cs typeface="Britannic Bold" charset="0"/>
              </a:rPr>
              <a:t/>
            </a:r>
            <a:br>
              <a:rPr lang="en-US" sz="3100" b="1" dirty="0" smtClean="0">
                <a:solidFill>
                  <a:schemeClr val="accent1">
                    <a:lumMod val="75000"/>
                  </a:schemeClr>
                </a:solidFill>
                <a:latin typeface="Britannic Bold" charset="0"/>
                <a:ea typeface="Britannic Bold" charset="0"/>
                <a:cs typeface="Britannic Bold" charset="0"/>
              </a:rPr>
            </a:br>
            <a:r>
              <a:rPr lang="en-US" b="1" dirty="0" smtClean="0">
                <a:solidFill>
                  <a:schemeClr val="accent4">
                    <a:lumMod val="50000"/>
                  </a:schemeClr>
                </a:solidFill>
                <a:latin typeface="Britannic Bold" charset="0"/>
                <a:ea typeface="Britannic Bold" charset="0"/>
                <a:cs typeface="Britannic Bold" charset="0"/>
              </a:rPr>
              <a:t>The pendulum between Government and market failures</a:t>
            </a:r>
            <a:endParaRPr lang="en-US" b="1" dirty="0">
              <a:solidFill>
                <a:schemeClr val="accent4">
                  <a:lumMod val="50000"/>
                </a:schemeClr>
              </a:solidFill>
              <a:latin typeface="Britannic Bold" charset="0"/>
              <a:ea typeface="Britannic Bold" charset="0"/>
              <a:cs typeface="Britannic Bold" charset="0"/>
            </a:endParaRPr>
          </a:p>
        </p:txBody>
      </p:sp>
      <p:sp>
        <p:nvSpPr>
          <p:cNvPr id="3" name="Subtitle 2"/>
          <p:cNvSpPr>
            <a:spLocks noGrp="1"/>
          </p:cNvSpPr>
          <p:nvPr>
            <p:ph type="subTitle" idx="1"/>
          </p:nvPr>
        </p:nvSpPr>
        <p:spPr>
          <a:xfrm>
            <a:off x="1524000" y="4869168"/>
            <a:ext cx="9144000" cy="1655762"/>
          </a:xfrm>
        </p:spPr>
        <p:txBody>
          <a:bodyPr/>
          <a:lstStyle/>
          <a:p>
            <a:r>
              <a:rPr lang="en-US" dirty="0" smtClean="0">
                <a:latin typeface="Britannic Bold" charset="0"/>
                <a:ea typeface="Britannic Bold" charset="0"/>
                <a:cs typeface="Britannic Bold" charset="0"/>
              </a:rPr>
              <a:t>Ferrara</a:t>
            </a:r>
          </a:p>
          <a:p>
            <a:r>
              <a:rPr lang="en-US" dirty="0" smtClean="0">
                <a:latin typeface="Britannic Bold" charset="0"/>
                <a:ea typeface="Britannic Bold" charset="0"/>
                <a:cs typeface="Britannic Bold" charset="0"/>
              </a:rPr>
              <a:t>November 2019</a:t>
            </a:r>
            <a:endParaRPr lang="en-US" dirty="0">
              <a:latin typeface="Britannic Bold" charset="0"/>
              <a:ea typeface="Britannic Bold" charset="0"/>
              <a:cs typeface="Britannic Bold" charset="0"/>
            </a:endParaRPr>
          </a:p>
        </p:txBody>
      </p:sp>
      <p:sp>
        <p:nvSpPr>
          <p:cNvPr id="4" name="Subtitle 2"/>
          <p:cNvSpPr txBox="1">
            <a:spLocks/>
          </p:cNvSpPr>
          <p:nvPr/>
        </p:nvSpPr>
        <p:spPr>
          <a:xfrm>
            <a:off x="1405053" y="3861609"/>
            <a:ext cx="9058507" cy="6097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endParaRPr lang="en-US" dirty="0" smtClean="0">
              <a:latin typeface="Britannic Bold" charset="0"/>
              <a:ea typeface="Britannic Bold" charset="0"/>
              <a:cs typeface="Britannic Bold" charset="0"/>
            </a:endParaRP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a:t>
            </a:fld>
            <a:endParaRPr lang="en-US"/>
          </a:p>
        </p:txBody>
      </p:sp>
      <p:sp>
        <p:nvSpPr>
          <p:cNvPr id="7" name="Date Placeholder 6"/>
          <p:cNvSpPr>
            <a:spLocks noGrp="1"/>
          </p:cNvSpPr>
          <p:nvPr>
            <p:ph type="dt" sz="half" idx="10"/>
          </p:nvPr>
        </p:nvSpPr>
        <p:spPr/>
        <p:txBody>
          <a:bodyPr/>
          <a:lstStyle/>
          <a:p>
            <a:fld id="{C5E81AC5-2382-3D4C-B025-1970D4E2EC5E}" type="datetime1">
              <a:rPr lang="x-none" smtClean="0"/>
              <a:t>11/20/19</a:t>
            </a:fld>
            <a:endParaRPr lang="en-US"/>
          </a:p>
        </p:txBody>
      </p:sp>
      <p:sp>
        <p:nvSpPr>
          <p:cNvPr id="8" name="Subtitle 2"/>
          <p:cNvSpPr txBox="1">
            <a:spLocks/>
          </p:cNvSpPr>
          <p:nvPr/>
        </p:nvSpPr>
        <p:spPr>
          <a:xfrm>
            <a:off x="1405053" y="3337734"/>
            <a:ext cx="9058507" cy="6097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dirty="0" smtClean="0">
                <a:latin typeface="Britannic Bold" charset="0"/>
                <a:ea typeface="Britannic Bold" charset="0"/>
                <a:cs typeface="Britannic Bold" charset="0"/>
              </a:rPr>
              <a:t>MODULE 1 C</a:t>
            </a:r>
          </a:p>
        </p:txBody>
      </p:sp>
    </p:spTree>
    <p:extLst>
      <p:ext uri="{BB962C8B-B14F-4D97-AF65-F5344CB8AC3E}">
        <p14:creationId xmlns:p14="http://schemas.microsoft.com/office/powerpoint/2010/main" val="17041833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10</a:t>
            </a:fld>
            <a:endParaRPr lang="en-US"/>
          </a:p>
        </p:txBody>
      </p:sp>
      <p:sp>
        <p:nvSpPr>
          <p:cNvPr id="7" name="Rectangle 6"/>
          <p:cNvSpPr/>
          <p:nvPr/>
        </p:nvSpPr>
        <p:spPr>
          <a:xfrm>
            <a:off x="1044497" y="878737"/>
            <a:ext cx="9813073" cy="523220"/>
          </a:xfrm>
          <a:prstGeom prst="rect">
            <a:avLst/>
          </a:prstGeom>
        </p:spPr>
        <p:txBody>
          <a:bodyPr wrap="square">
            <a:spAutoFit/>
          </a:bodyPr>
          <a:lstStyle/>
          <a:p>
            <a:r>
              <a:rPr lang="is-IS" sz="2800" dirty="0" smtClean="0">
                <a:latin typeface="Britannic Bold" charset="0"/>
                <a:ea typeface="Britannic Bold" charset="0"/>
                <a:cs typeface="Britannic Bold" charset="0"/>
              </a:rPr>
              <a:t>….. </a:t>
            </a:r>
            <a:r>
              <a:rPr lang="en-US" sz="2800" dirty="0">
                <a:latin typeface="Britannic Bold" charset="0"/>
                <a:ea typeface="Britannic Bold" charset="0"/>
                <a:cs typeface="Britannic Bold" charset="0"/>
              </a:rPr>
              <a:t>b</a:t>
            </a:r>
            <a:r>
              <a:rPr lang="is-IS" sz="2800" dirty="0" smtClean="0">
                <a:latin typeface="Britannic Bold" charset="0"/>
                <a:ea typeface="Britannic Bold" charset="0"/>
                <a:cs typeface="Britannic Bold" charset="0"/>
              </a:rPr>
              <a:t>ut </a:t>
            </a:r>
            <a:r>
              <a:rPr lang="en-US" sz="2800" dirty="0" smtClean="0">
                <a:latin typeface="Britannic Bold" charset="0"/>
                <a:ea typeface="Britannic Bold" charset="0"/>
                <a:cs typeface="Britannic Bold" charset="0"/>
              </a:rPr>
              <a:t>stay</a:t>
            </a:r>
            <a:r>
              <a:rPr lang="is-IS" sz="2800" dirty="0" smtClean="0">
                <a:latin typeface="Britannic Bold" charset="0"/>
                <a:ea typeface="Britannic Bold" charset="0"/>
                <a:cs typeface="Britannic Bold" charset="0"/>
              </a:rPr>
              <a:t> away from the wrong reasons</a:t>
            </a:r>
          </a:p>
        </p:txBody>
      </p:sp>
      <p:sp>
        <p:nvSpPr>
          <p:cNvPr id="8" name="Rectangle 7"/>
          <p:cNvSpPr/>
          <p:nvPr/>
        </p:nvSpPr>
        <p:spPr>
          <a:xfrm>
            <a:off x="2209800" y="2134560"/>
            <a:ext cx="8259335" cy="2308324"/>
          </a:xfrm>
          <a:prstGeom prst="rect">
            <a:avLst/>
          </a:prstGeom>
        </p:spPr>
        <p:txBody>
          <a:bodyPr wrap="square">
            <a:spAutoFit/>
          </a:bodyPr>
          <a:lstStyle/>
          <a:p>
            <a:r>
              <a:rPr lang="is-IS" sz="2400" dirty="0" smtClean="0">
                <a:latin typeface="Britannic Bold" charset="0"/>
                <a:ea typeface="Britannic Bold" charset="0"/>
                <a:cs typeface="Britannic Bold" charset="0"/>
              </a:rPr>
              <a:t>Changes in the distribution of power in the world economy</a:t>
            </a:r>
          </a:p>
          <a:p>
            <a:r>
              <a:rPr lang="is-IS" sz="2400" dirty="0" smtClean="0">
                <a:latin typeface="Britannic Bold" charset="0"/>
                <a:ea typeface="Britannic Bold" charset="0"/>
                <a:cs typeface="Britannic Bold" charset="0"/>
              </a:rPr>
              <a:t>Fear of globalization</a:t>
            </a:r>
          </a:p>
          <a:p>
            <a:r>
              <a:rPr lang="is-IS" sz="2400" dirty="0" smtClean="0">
                <a:latin typeface="Britannic Bold" charset="0"/>
                <a:ea typeface="Britannic Bold" charset="0"/>
                <a:cs typeface="Britannic Bold" charset="0"/>
              </a:rPr>
              <a:t>Increased competition</a:t>
            </a:r>
          </a:p>
          <a:p>
            <a:r>
              <a:rPr lang="en-US" sz="2400" dirty="0" smtClean="0">
                <a:latin typeface="Britannic Bold" charset="0"/>
                <a:ea typeface="Britannic Bold" charset="0"/>
                <a:cs typeface="Britannic Bold" charset="0"/>
              </a:rPr>
              <a:t>D</a:t>
            </a:r>
            <a:r>
              <a:rPr lang="is-IS" sz="2400" dirty="0" smtClean="0">
                <a:latin typeface="Britannic Bold" charset="0"/>
                <a:ea typeface="Britannic Bold" charset="0"/>
                <a:cs typeface="Britannic Bold" charset="0"/>
              </a:rPr>
              <a:t>eindutrialization</a:t>
            </a:r>
          </a:p>
          <a:p>
            <a:r>
              <a:rPr lang="is-IS" sz="2400" dirty="0" smtClean="0">
                <a:latin typeface="Britannic Bold" charset="0"/>
                <a:ea typeface="Britannic Bold" charset="0"/>
                <a:cs typeface="Britannic Bold" charset="0"/>
              </a:rPr>
              <a:t>Migration </a:t>
            </a:r>
          </a:p>
          <a:p>
            <a:r>
              <a:rPr lang="is-IS" sz="2400" dirty="0" smtClean="0">
                <a:latin typeface="Britannic Bold" charset="0"/>
                <a:ea typeface="Britannic Bold" charset="0"/>
                <a:cs typeface="Britannic Bold" charset="0"/>
              </a:rPr>
              <a:t>National security</a:t>
            </a:r>
          </a:p>
        </p:txBody>
      </p:sp>
    </p:spTree>
    <p:extLst>
      <p:ext uri="{BB962C8B-B14F-4D97-AF65-F5344CB8AC3E}">
        <p14:creationId xmlns:p14="http://schemas.microsoft.com/office/powerpoint/2010/main" val="9700199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11</a:t>
            </a:fld>
            <a:endParaRPr lang="en-US"/>
          </a:p>
        </p:txBody>
      </p:sp>
      <p:sp>
        <p:nvSpPr>
          <p:cNvPr id="7" name="Rectangle 6"/>
          <p:cNvSpPr/>
          <p:nvPr/>
        </p:nvSpPr>
        <p:spPr>
          <a:xfrm>
            <a:off x="904177" y="1446294"/>
            <a:ext cx="9813073" cy="954107"/>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Modern economic growth is a process </a:t>
            </a:r>
          </a:p>
          <a:p>
            <a:pPr algn="ctr"/>
            <a:r>
              <a:rPr lang="en-US" sz="2800" dirty="0" smtClean="0">
                <a:latin typeface="Britannic Bold" charset="0"/>
                <a:ea typeface="Britannic Bold" charset="0"/>
                <a:cs typeface="Britannic Bold" charset="0"/>
              </a:rPr>
              <a:t>of continuous technological innovation</a:t>
            </a:r>
            <a:endParaRPr lang="is-IS" sz="2800" dirty="0" smtClean="0">
              <a:latin typeface="Britannic Bold" charset="0"/>
              <a:ea typeface="Britannic Bold" charset="0"/>
              <a:cs typeface="Britannic Bold" charset="0"/>
            </a:endParaRPr>
          </a:p>
        </p:txBody>
      </p:sp>
      <p:sp>
        <p:nvSpPr>
          <p:cNvPr id="8" name="Rectangle 7"/>
          <p:cNvSpPr/>
          <p:nvPr/>
        </p:nvSpPr>
        <p:spPr>
          <a:xfrm>
            <a:off x="4398224" y="2684646"/>
            <a:ext cx="2824977" cy="523220"/>
          </a:xfrm>
          <a:prstGeom prst="rect">
            <a:avLst/>
          </a:prstGeom>
        </p:spPr>
        <p:txBody>
          <a:bodyPr wrap="square">
            <a:spAutoFit/>
          </a:bodyPr>
          <a:lstStyle/>
          <a:p>
            <a:r>
              <a:rPr lang="en-US" sz="2800" smtClean="0">
                <a:latin typeface="Britannic Bold" charset="0"/>
                <a:ea typeface="Britannic Bold" charset="0"/>
                <a:cs typeface="Britannic Bold" charset="0"/>
              </a:rPr>
              <a:t>Learning is key </a:t>
            </a:r>
            <a:endParaRPr lang="en-US" sz="2800" dirty="0" smtClean="0">
              <a:latin typeface="Britannic Bold" charset="0"/>
              <a:ea typeface="Britannic Bold" charset="0"/>
              <a:cs typeface="Britannic Bold" charset="0"/>
            </a:endParaRPr>
          </a:p>
        </p:txBody>
      </p:sp>
      <p:sp>
        <p:nvSpPr>
          <p:cNvPr id="9" name="Rectangle 8"/>
          <p:cNvSpPr/>
          <p:nvPr/>
        </p:nvSpPr>
        <p:spPr>
          <a:xfrm>
            <a:off x="2832409" y="3492111"/>
            <a:ext cx="5599771" cy="2677656"/>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Not only manufacturing</a:t>
            </a:r>
            <a:br>
              <a:rPr lang="en-US" sz="2800" dirty="0" smtClean="0">
                <a:latin typeface="Britannic Bold" charset="0"/>
                <a:ea typeface="Britannic Bold" charset="0"/>
                <a:cs typeface="Britannic Bold" charset="0"/>
              </a:rPr>
            </a:br>
            <a:r>
              <a:rPr lang="en-US" sz="2800" dirty="0" smtClean="0">
                <a:latin typeface="Britannic Bold" charset="0"/>
                <a:ea typeface="Britannic Bold" charset="0"/>
                <a:cs typeface="Britannic Bold" charset="0"/>
              </a:rPr>
              <a:t>Agriculture</a:t>
            </a:r>
          </a:p>
          <a:p>
            <a:pPr algn="ctr"/>
            <a:r>
              <a:rPr lang="en-US" sz="2800" dirty="0" smtClean="0">
                <a:latin typeface="Britannic Bold" charset="0"/>
                <a:ea typeface="Britannic Bold" charset="0"/>
                <a:cs typeface="Britannic Bold" charset="0"/>
              </a:rPr>
              <a:t>Services</a:t>
            </a:r>
          </a:p>
          <a:p>
            <a:pPr algn="ctr"/>
            <a:r>
              <a:rPr lang="en-US" sz="2800" dirty="0" smtClean="0">
                <a:latin typeface="Britannic Bold" charset="0"/>
                <a:ea typeface="Britannic Bold" charset="0"/>
                <a:cs typeface="Britannic Bold" charset="0"/>
              </a:rPr>
              <a:t>Health</a:t>
            </a:r>
          </a:p>
          <a:p>
            <a:pPr algn="ctr"/>
            <a:r>
              <a:rPr lang="en-US" sz="2800" dirty="0" smtClean="0">
                <a:latin typeface="Britannic Bold" charset="0"/>
                <a:ea typeface="Britannic Bold" charset="0"/>
                <a:cs typeface="Britannic Bold" charset="0"/>
              </a:rPr>
              <a:t>Information</a:t>
            </a:r>
          </a:p>
          <a:p>
            <a:pPr algn="ctr"/>
            <a:r>
              <a:rPr lang="en-US" sz="2800" dirty="0" smtClean="0">
                <a:latin typeface="Britannic Bold" charset="0"/>
                <a:ea typeface="Britannic Bold" charset="0"/>
                <a:cs typeface="Britannic Bold" charset="0"/>
              </a:rPr>
              <a:t>Finance</a:t>
            </a:r>
          </a:p>
        </p:txBody>
      </p:sp>
      <p:sp>
        <p:nvSpPr>
          <p:cNvPr id="10" name="Rectangle 9"/>
          <p:cNvSpPr/>
          <p:nvPr/>
        </p:nvSpPr>
        <p:spPr>
          <a:xfrm>
            <a:off x="3691055" y="586967"/>
            <a:ext cx="3534935" cy="523220"/>
          </a:xfrm>
          <a:prstGeom prst="rect">
            <a:avLst/>
          </a:prstGeom>
          <a:solidFill>
            <a:schemeClr val="accent4">
              <a:lumMod val="50000"/>
            </a:schemeClr>
          </a:solidFill>
        </p:spPr>
        <p:txBody>
          <a:bodyPr wrap="square">
            <a:spAutoFit/>
          </a:bodyPr>
          <a:lstStyle/>
          <a:p>
            <a:r>
              <a:rPr lang="is-IS" sz="2800" b="1" smtClean="0">
                <a:solidFill>
                  <a:schemeClr val="bg1"/>
                </a:solidFill>
                <a:latin typeface="Britannic Bold" charset="0"/>
                <a:ea typeface="Britannic Bold" charset="0"/>
                <a:cs typeface="Britannic Bold" charset="0"/>
              </a:rPr>
              <a:t>Emerging Consensus</a:t>
            </a:r>
            <a:endParaRPr lang="is-IS" sz="2800" b="1" dirty="0" smtClean="0">
              <a:solidFill>
                <a:schemeClr val="bg1"/>
              </a:solidFill>
              <a:latin typeface="Britannic Bold" charset="0"/>
              <a:ea typeface="Britannic Bold" charset="0"/>
              <a:cs typeface="Britannic Bold" charset="0"/>
            </a:endParaRPr>
          </a:p>
        </p:txBody>
      </p:sp>
    </p:spTree>
    <p:extLst>
      <p:ext uri="{BB962C8B-B14F-4D97-AF65-F5344CB8AC3E}">
        <p14:creationId xmlns:p14="http://schemas.microsoft.com/office/powerpoint/2010/main" val="2276419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12</a:t>
            </a:fld>
            <a:endParaRPr lang="en-US"/>
          </a:p>
        </p:txBody>
      </p:sp>
      <p:sp>
        <p:nvSpPr>
          <p:cNvPr id="7" name="Rectangle 6"/>
          <p:cNvSpPr/>
          <p:nvPr/>
        </p:nvSpPr>
        <p:spPr>
          <a:xfrm>
            <a:off x="982236" y="1568951"/>
            <a:ext cx="9813073" cy="1107996"/>
          </a:xfrm>
          <a:prstGeom prst="rect">
            <a:avLst/>
          </a:prstGeom>
        </p:spPr>
        <p:txBody>
          <a:bodyPr wrap="square">
            <a:spAutoFit/>
          </a:bodyPr>
          <a:lstStyle/>
          <a:p>
            <a:pPr algn="ctr"/>
            <a:r>
              <a:rPr lang="en-US" sz="2800" dirty="0">
                <a:latin typeface="Britannic Bold" charset="0"/>
                <a:ea typeface="Britannic Bold" charset="0"/>
                <a:cs typeface="Britannic Bold" charset="0"/>
              </a:rPr>
              <a:t>Create a learning </a:t>
            </a:r>
            <a:r>
              <a:rPr lang="en-US" sz="2800" dirty="0" smtClean="0">
                <a:latin typeface="Britannic Bold" charset="0"/>
                <a:ea typeface="Britannic Bold" charset="0"/>
                <a:cs typeface="Britannic Bold" charset="0"/>
              </a:rPr>
              <a:t>economy</a:t>
            </a:r>
          </a:p>
          <a:p>
            <a:pPr algn="ctr"/>
            <a:r>
              <a:rPr lang="en-US" sz="1000" dirty="0" smtClean="0">
                <a:latin typeface="Britannic Bold" charset="0"/>
                <a:ea typeface="Britannic Bold" charset="0"/>
                <a:cs typeface="Britannic Bold" charset="0"/>
              </a:rPr>
              <a:t> </a:t>
            </a:r>
            <a:endParaRPr lang="en-US" sz="1000" dirty="0">
              <a:latin typeface="Britannic Bold" charset="0"/>
              <a:ea typeface="Britannic Bold" charset="0"/>
              <a:cs typeface="Britannic Bold" charset="0"/>
            </a:endParaRPr>
          </a:p>
          <a:p>
            <a:pPr algn="ctr"/>
            <a:r>
              <a:rPr lang="en-US" sz="2800" dirty="0" smtClean="0">
                <a:latin typeface="Britannic Bold" charset="0"/>
                <a:ea typeface="Britannic Bold" charset="0"/>
                <a:cs typeface="Britannic Bold" charset="0"/>
              </a:rPr>
              <a:t>Promote structural transformation </a:t>
            </a:r>
          </a:p>
        </p:txBody>
      </p:sp>
      <p:sp>
        <p:nvSpPr>
          <p:cNvPr id="9" name="Rectangle 8"/>
          <p:cNvSpPr/>
          <p:nvPr/>
        </p:nvSpPr>
        <p:spPr>
          <a:xfrm>
            <a:off x="3136279" y="3600207"/>
            <a:ext cx="5599771" cy="1123384"/>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Address distributional issue</a:t>
            </a:r>
          </a:p>
          <a:p>
            <a:pPr algn="ctr"/>
            <a:endParaRPr lang="en-US" sz="1100" dirty="0" smtClean="0">
              <a:latin typeface="Britannic Bold" charset="0"/>
              <a:ea typeface="Britannic Bold" charset="0"/>
              <a:cs typeface="Britannic Bold" charset="0"/>
            </a:endParaRPr>
          </a:p>
          <a:p>
            <a:pPr algn="ctr"/>
            <a:r>
              <a:rPr lang="en-US" sz="2800" dirty="0" smtClean="0">
                <a:latin typeface="Britannic Bold" charset="0"/>
                <a:ea typeface="Britannic Bold" charset="0"/>
                <a:cs typeface="Britannic Bold" charset="0"/>
              </a:rPr>
              <a:t>Promote employment</a:t>
            </a:r>
          </a:p>
        </p:txBody>
      </p:sp>
      <p:sp>
        <p:nvSpPr>
          <p:cNvPr id="2" name="Down Arrow 1"/>
          <p:cNvSpPr/>
          <p:nvPr/>
        </p:nvSpPr>
        <p:spPr>
          <a:xfrm>
            <a:off x="5754958" y="2850516"/>
            <a:ext cx="319668" cy="57612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691055" y="575816"/>
            <a:ext cx="4348974" cy="523220"/>
          </a:xfrm>
          <a:prstGeom prst="rect">
            <a:avLst/>
          </a:prstGeom>
          <a:solidFill>
            <a:schemeClr val="accent4">
              <a:lumMod val="50000"/>
            </a:schemeClr>
          </a:solidFill>
        </p:spPr>
        <p:txBody>
          <a:bodyPr wrap="square">
            <a:spAutoFit/>
          </a:bodyPr>
          <a:lstStyle/>
          <a:p>
            <a:r>
              <a:rPr lang="is-IS" sz="2800" b="1" smtClean="0">
                <a:solidFill>
                  <a:schemeClr val="bg1"/>
                </a:solidFill>
                <a:latin typeface="Britannic Bold" charset="0"/>
                <a:ea typeface="Britannic Bold" charset="0"/>
                <a:cs typeface="Britannic Bold" charset="0"/>
              </a:rPr>
              <a:t>The reference framework</a:t>
            </a:r>
            <a:endParaRPr lang="is-IS" sz="2800" b="1" dirty="0" smtClean="0">
              <a:solidFill>
                <a:schemeClr val="bg1"/>
              </a:solidFill>
              <a:latin typeface="Britannic Bold" charset="0"/>
              <a:ea typeface="Britannic Bold" charset="0"/>
              <a:cs typeface="Britannic Bold" charset="0"/>
            </a:endParaRPr>
          </a:p>
        </p:txBody>
      </p:sp>
      <p:sp>
        <p:nvSpPr>
          <p:cNvPr id="12" name="Rectangle 11"/>
          <p:cNvSpPr/>
          <p:nvPr/>
        </p:nvSpPr>
        <p:spPr>
          <a:xfrm>
            <a:off x="1681045" y="5279493"/>
            <a:ext cx="8510240" cy="954107"/>
          </a:xfrm>
          <a:prstGeom prst="rect">
            <a:avLst/>
          </a:prstGeom>
        </p:spPr>
        <p:txBody>
          <a:bodyPr wrap="square">
            <a:spAutoFit/>
          </a:bodyPr>
          <a:lstStyle/>
          <a:p>
            <a:pPr algn="ctr"/>
            <a:r>
              <a:rPr lang="en-US" sz="2800" i="1" dirty="0" smtClean="0">
                <a:latin typeface="Britannic Bold" charset="0"/>
                <a:ea typeface="Britannic Bold" charset="0"/>
                <a:cs typeface="Britannic Bold" charset="0"/>
              </a:rPr>
              <a:t>Create an institutional context to mitigate risks</a:t>
            </a:r>
          </a:p>
          <a:p>
            <a:pPr algn="ctr"/>
            <a:r>
              <a:rPr lang="en-US" sz="2800" i="1" dirty="0" smtClean="0">
                <a:latin typeface="Britannic Bold" charset="0"/>
                <a:ea typeface="Britannic Bold" charset="0"/>
                <a:cs typeface="Britannic Bold" charset="0"/>
              </a:rPr>
              <a:t>of state capture and rent seeking</a:t>
            </a:r>
          </a:p>
        </p:txBody>
      </p:sp>
    </p:spTree>
    <p:extLst>
      <p:ext uri="{BB962C8B-B14F-4D97-AF65-F5344CB8AC3E}">
        <p14:creationId xmlns:p14="http://schemas.microsoft.com/office/powerpoint/2010/main" val="21207358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13</a:t>
            </a:fld>
            <a:endParaRPr lang="en-US"/>
          </a:p>
        </p:txBody>
      </p:sp>
      <p:sp>
        <p:nvSpPr>
          <p:cNvPr id="7" name="Rectangle 6"/>
          <p:cNvSpPr/>
          <p:nvPr/>
        </p:nvSpPr>
        <p:spPr>
          <a:xfrm>
            <a:off x="3300761" y="598118"/>
            <a:ext cx="5999355" cy="523220"/>
          </a:xfrm>
          <a:prstGeom prst="rect">
            <a:avLst/>
          </a:prstGeom>
          <a:solidFill>
            <a:schemeClr val="accent4">
              <a:lumMod val="50000"/>
            </a:schemeClr>
          </a:solidFill>
        </p:spPr>
        <p:txBody>
          <a:bodyPr wrap="square">
            <a:spAutoFit/>
          </a:bodyPr>
          <a:lstStyle/>
          <a:p>
            <a:r>
              <a:rPr lang="is-IS" sz="2800" b="1" smtClean="0">
                <a:solidFill>
                  <a:schemeClr val="bg1"/>
                </a:solidFill>
                <a:latin typeface="Britannic Bold" charset="0"/>
                <a:ea typeface="Britannic Bold" charset="0"/>
                <a:cs typeface="Britannic Bold" charset="0"/>
              </a:rPr>
              <a:t>The silver bullets of industrial policy</a:t>
            </a:r>
            <a:endParaRPr lang="is-IS" sz="2800" b="1" dirty="0" smtClean="0">
              <a:solidFill>
                <a:schemeClr val="bg1"/>
              </a:solidFill>
              <a:latin typeface="Britannic Bold" charset="0"/>
              <a:ea typeface="Britannic Bold" charset="0"/>
              <a:cs typeface="Britannic Bold" charset="0"/>
            </a:endParaRPr>
          </a:p>
        </p:txBody>
      </p:sp>
      <p:sp>
        <p:nvSpPr>
          <p:cNvPr id="8" name="Rectangle 7"/>
          <p:cNvSpPr/>
          <p:nvPr/>
        </p:nvSpPr>
        <p:spPr>
          <a:xfrm>
            <a:off x="838200" y="1591254"/>
            <a:ext cx="10860359" cy="1354217"/>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Setting goals consistent with the development level of the economy</a:t>
            </a:r>
          </a:p>
          <a:p>
            <a:pPr algn="ctr"/>
            <a:r>
              <a:rPr lang="en-US" dirty="0" smtClean="0">
                <a:latin typeface="Britannic Bold" charset="0"/>
                <a:ea typeface="Britannic Bold" charset="0"/>
                <a:cs typeface="Britannic Bold" charset="0"/>
              </a:rPr>
              <a:t>Comparative advantage</a:t>
            </a:r>
          </a:p>
          <a:p>
            <a:pPr algn="ctr"/>
            <a:r>
              <a:rPr lang="en-US" dirty="0" smtClean="0">
                <a:latin typeface="Britannic Bold" charset="0"/>
                <a:ea typeface="Britannic Bold" charset="0"/>
                <a:cs typeface="Britannic Bold" charset="0"/>
              </a:rPr>
              <a:t>Country’s endowment</a:t>
            </a:r>
          </a:p>
          <a:p>
            <a:pPr algn="ctr"/>
            <a:r>
              <a:rPr lang="en-US" dirty="0" smtClean="0">
                <a:latin typeface="Britannic Bold" charset="0"/>
                <a:ea typeface="Britannic Bold" charset="0"/>
                <a:cs typeface="Britannic Bold" charset="0"/>
              </a:rPr>
              <a:t>Adjust rules and regulations</a:t>
            </a:r>
          </a:p>
        </p:txBody>
      </p:sp>
      <p:sp>
        <p:nvSpPr>
          <p:cNvPr id="9" name="Rectangle 8"/>
          <p:cNvSpPr/>
          <p:nvPr/>
        </p:nvSpPr>
        <p:spPr>
          <a:xfrm>
            <a:off x="845637" y="3171010"/>
            <a:ext cx="10860359" cy="954107"/>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Promote learning capability</a:t>
            </a:r>
          </a:p>
          <a:p>
            <a:pPr algn="ctr"/>
            <a:r>
              <a:rPr lang="en-US" sz="2800" dirty="0" smtClean="0">
                <a:latin typeface="Britannic Bold" charset="0"/>
                <a:ea typeface="Britannic Bold" charset="0"/>
                <a:cs typeface="Britannic Bold" charset="0"/>
              </a:rPr>
              <a:t>Encourage learning spillovers</a:t>
            </a:r>
          </a:p>
        </p:txBody>
      </p:sp>
      <p:sp>
        <p:nvSpPr>
          <p:cNvPr id="10" name="Rectangle 9"/>
          <p:cNvSpPr/>
          <p:nvPr/>
        </p:nvSpPr>
        <p:spPr>
          <a:xfrm>
            <a:off x="845636" y="4532217"/>
            <a:ext cx="10860359" cy="800219"/>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Stimulate entrepreneurship</a:t>
            </a:r>
          </a:p>
          <a:p>
            <a:pPr algn="ctr"/>
            <a:r>
              <a:rPr lang="en-US" dirty="0" smtClean="0">
                <a:latin typeface="Britannic Bold" charset="0"/>
                <a:ea typeface="Britannic Bold" charset="0"/>
                <a:cs typeface="Britannic Bold" charset="0"/>
              </a:rPr>
              <a:t>Finances and venture capital for new entrepreneurs </a:t>
            </a:r>
          </a:p>
        </p:txBody>
      </p:sp>
      <p:pic>
        <p:nvPicPr>
          <p:cNvPr id="15" name="Picture 14"/>
          <p:cNvPicPr>
            <a:picLocks noChangeAspect="1"/>
          </p:cNvPicPr>
          <p:nvPr/>
        </p:nvPicPr>
        <p:blipFill>
          <a:blip r:embed="rId2"/>
          <a:stretch>
            <a:fillRect/>
          </a:stretch>
        </p:blipFill>
        <p:spPr>
          <a:xfrm>
            <a:off x="9121841" y="4309251"/>
            <a:ext cx="2396440" cy="1246149"/>
          </a:xfrm>
          <a:prstGeom prst="rect">
            <a:avLst/>
          </a:prstGeom>
        </p:spPr>
      </p:pic>
      <p:pic>
        <p:nvPicPr>
          <p:cNvPr id="16" name="Picture 15"/>
          <p:cNvPicPr>
            <a:picLocks noChangeAspect="1"/>
          </p:cNvPicPr>
          <p:nvPr/>
        </p:nvPicPr>
        <p:blipFill>
          <a:blip r:embed="rId2"/>
          <a:stretch>
            <a:fillRect/>
          </a:stretch>
        </p:blipFill>
        <p:spPr>
          <a:xfrm flipH="1">
            <a:off x="1180185" y="3219193"/>
            <a:ext cx="2120576" cy="1102700"/>
          </a:xfrm>
          <a:prstGeom prst="rect">
            <a:avLst/>
          </a:prstGeom>
        </p:spPr>
      </p:pic>
    </p:spTree>
    <p:extLst>
      <p:ext uri="{BB962C8B-B14F-4D97-AF65-F5344CB8AC3E}">
        <p14:creationId xmlns:p14="http://schemas.microsoft.com/office/powerpoint/2010/main" val="12708788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14</a:t>
            </a:fld>
            <a:endParaRPr lang="en-US"/>
          </a:p>
        </p:txBody>
      </p:sp>
      <p:sp>
        <p:nvSpPr>
          <p:cNvPr id="7" name="Rectangle 6"/>
          <p:cNvSpPr/>
          <p:nvPr/>
        </p:nvSpPr>
        <p:spPr>
          <a:xfrm>
            <a:off x="838200" y="873858"/>
            <a:ext cx="10860359" cy="1354217"/>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Attract Foreign Direct Investment</a:t>
            </a:r>
          </a:p>
          <a:p>
            <a:pPr algn="ctr"/>
            <a:r>
              <a:rPr lang="en-US" dirty="0" smtClean="0">
                <a:latin typeface="Britannic Bold" charset="0"/>
                <a:ea typeface="Britannic Bold" charset="0"/>
                <a:cs typeface="Britannic Bold" charset="0"/>
              </a:rPr>
              <a:t>Quality of Investment</a:t>
            </a:r>
          </a:p>
          <a:p>
            <a:pPr algn="ctr"/>
            <a:r>
              <a:rPr lang="en-US" dirty="0" smtClean="0">
                <a:latin typeface="Britannic Bold" charset="0"/>
                <a:ea typeface="Britannic Bold" charset="0"/>
                <a:cs typeface="Britannic Bold" charset="0"/>
              </a:rPr>
              <a:t>Absorption capabilities</a:t>
            </a:r>
          </a:p>
          <a:p>
            <a:pPr algn="ctr"/>
            <a:r>
              <a:rPr lang="en-US" dirty="0" smtClean="0">
                <a:latin typeface="Britannic Bold" charset="0"/>
                <a:ea typeface="Britannic Bold" charset="0"/>
                <a:cs typeface="Britannic Bold" charset="0"/>
              </a:rPr>
              <a:t>Deepen local linkages </a:t>
            </a:r>
          </a:p>
        </p:txBody>
      </p:sp>
      <p:sp>
        <p:nvSpPr>
          <p:cNvPr id="9" name="Rectangle 8"/>
          <p:cNvSpPr/>
          <p:nvPr/>
        </p:nvSpPr>
        <p:spPr>
          <a:xfrm>
            <a:off x="838200" y="2724864"/>
            <a:ext cx="8219379" cy="1354217"/>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Concentration of production in an area</a:t>
            </a:r>
          </a:p>
          <a:p>
            <a:pPr algn="ctr"/>
            <a:r>
              <a:rPr lang="en-US" dirty="0" smtClean="0">
                <a:latin typeface="Britannic Bold" charset="0"/>
                <a:ea typeface="Britannic Bold" charset="0"/>
                <a:cs typeface="Britannic Bold" charset="0"/>
              </a:rPr>
              <a:t>Coordination</a:t>
            </a:r>
          </a:p>
          <a:p>
            <a:pPr algn="ctr"/>
            <a:r>
              <a:rPr lang="en-US" dirty="0" smtClean="0">
                <a:latin typeface="Britannic Bold" charset="0"/>
                <a:ea typeface="Britannic Bold" charset="0"/>
                <a:cs typeface="Britannic Bold" charset="0"/>
              </a:rPr>
              <a:t>Externalities</a:t>
            </a:r>
          </a:p>
          <a:p>
            <a:pPr algn="ctr"/>
            <a:r>
              <a:rPr lang="en-US" dirty="0" smtClean="0">
                <a:latin typeface="Britannic Bold" charset="0"/>
                <a:ea typeface="Britannic Bold" charset="0"/>
                <a:cs typeface="Britannic Bold" charset="0"/>
              </a:rPr>
              <a:t>Restrain opportunistic </a:t>
            </a:r>
            <a:r>
              <a:rPr lang="en-US" dirty="0" err="1" smtClean="0">
                <a:latin typeface="Britannic Bold" charset="0"/>
                <a:ea typeface="Britannic Bold" charset="0"/>
                <a:cs typeface="Britannic Bold" charset="0"/>
              </a:rPr>
              <a:t>behaviour</a:t>
            </a:r>
            <a:endParaRPr lang="en-US" dirty="0" smtClean="0">
              <a:latin typeface="Britannic Bold" charset="0"/>
              <a:ea typeface="Britannic Bold" charset="0"/>
              <a:cs typeface="Britannic Bold" charset="0"/>
            </a:endParaRPr>
          </a:p>
        </p:txBody>
      </p:sp>
      <p:sp>
        <p:nvSpPr>
          <p:cNvPr id="11" name="Rectangle 10"/>
          <p:cNvSpPr/>
          <p:nvPr/>
        </p:nvSpPr>
        <p:spPr>
          <a:xfrm>
            <a:off x="2217233" y="4438434"/>
            <a:ext cx="8219379" cy="1354217"/>
          </a:xfrm>
          <a:prstGeom prst="rect">
            <a:avLst/>
          </a:prstGeom>
        </p:spPr>
        <p:txBody>
          <a:bodyPr wrap="square">
            <a:spAutoFit/>
          </a:bodyPr>
          <a:lstStyle/>
          <a:p>
            <a:pPr algn="ctr"/>
            <a:r>
              <a:rPr lang="en-US" sz="2800" dirty="0" smtClean="0">
                <a:latin typeface="Britannic Bold" charset="0"/>
                <a:ea typeface="Britannic Bold" charset="0"/>
                <a:cs typeface="Britannic Bold" charset="0"/>
              </a:rPr>
              <a:t>Private Public Partnerships</a:t>
            </a:r>
            <a:endParaRPr lang="en-US" dirty="0" smtClean="0">
              <a:latin typeface="Britannic Bold" charset="0"/>
              <a:ea typeface="Britannic Bold" charset="0"/>
              <a:cs typeface="Britannic Bold" charset="0"/>
            </a:endParaRPr>
          </a:p>
          <a:p>
            <a:pPr algn="ctr"/>
            <a:r>
              <a:rPr lang="en-US" dirty="0" smtClean="0">
                <a:latin typeface="Britannic Bold" charset="0"/>
                <a:ea typeface="Britannic Bold" charset="0"/>
                <a:cs typeface="Britannic Bold" charset="0"/>
              </a:rPr>
              <a:t>Close private public consultations</a:t>
            </a:r>
          </a:p>
          <a:p>
            <a:pPr algn="ctr"/>
            <a:r>
              <a:rPr lang="en-US" dirty="0" smtClean="0">
                <a:latin typeface="Britannic Bold" charset="0"/>
                <a:ea typeface="Britannic Bold" charset="0"/>
                <a:cs typeface="Britannic Bold" charset="0"/>
              </a:rPr>
              <a:t>Missing links</a:t>
            </a:r>
          </a:p>
          <a:p>
            <a:pPr algn="ctr"/>
            <a:r>
              <a:rPr lang="en-US" dirty="0" smtClean="0">
                <a:latin typeface="Britannic Bold" charset="0"/>
                <a:ea typeface="Britannic Bold" charset="0"/>
                <a:cs typeface="Britannic Bold" charset="0"/>
              </a:rPr>
              <a:t>Benchmarking</a:t>
            </a:r>
          </a:p>
        </p:txBody>
      </p:sp>
      <p:pic>
        <p:nvPicPr>
          <p:cNvPr id="13" name="Picture 12"/>
          <p:cNvPicPr>
            <a:picLocks noChangeAspect="1"/>
          </p:cNvPicPr>
          <p:nvPr/>
        </p:nvPicPr>
        <p:blipFill>
          <a:blip r:embed="rId2"/>
          <a:stretch>
            <a:fillRect/>
          </a:stretch>
        </p:blipFill>
        <p:spPr>
          <a:xfrm flipH="1">
            <a:off x="1001768" y="910892"/>
            <a:ext cx="2120576" cy="1102700"/>
          </a:xfrm>
          <a:prstGeom prst="rect">
            <a:avLst/>
          </a:prstGeom>
        </p:spPr>
      </p:pic>
      <p:pic>
        <p:nvPicPr>
          <p:cNvPr id="14" name="Picture 13"/>
          <p:cNvPicPr>
            <a:picLocks noChangeAspect="1"/>
          </p:cNvPicPr>
          <p:nvPr/>
        </p:nvPicPr>
        <p:blipFill>
          <a:blip r:embed="rId2"/>
          <a:stretch>
            <a:fillRect/>
          </a:stretch>
        </p:blipFill>
        <p:spPr>
          <a:xfrm flipH="1">
            <a:off x="1681990" y="4505344"/>
            <a:ext cx="2120576" cy="1102700"/>
          </a:xfrm>
          <a:prstGeom prst="rect">
            <a:avLst/>
          </a:prstGeom>
        </p:spPr>
      </p:pic>
      <p:pic>
        <p:nvPicPr>
          <p:cNvPr id="15" name="Picture 14"/>
          <p:cNvPicPr>
            <a:picLocks noChangeAspect="1"/>
          </p:cNvPicPr>
          <p:nvPr/>
        </p:nvPicPr>
        <p:blipFill>
          <a:blip r:embed="rId2"/>
          <a:stretch>
            <a:fillRect/>
          </a:stretch>
        </p:blipFill>
        <p:spPr>
          <a:xfrm>
            <a:off x="8798457" y="2814989"/>
            <a:ext cx="2396440" cy="1246149"/>
          </a:xfrm>
          <a:prstGeom prst="rect">
            <a:avLst/>
          </a:prstGeom>
        </p:spPr>
      </p:pic>
    </p:spTree>
    <p:extLst>
      <p:ext uri="{BB962C8B-B14F-4D97-AF65-F5344CB8AC3E}">
        <p14:creationId xmlns:p14="http://schemas.microsoft.com/office/powerpoint/2010/main" val="4833258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15</a:t>
            </a:fld>
            <a:endParaRPr lang="en-US"/>
          </a:p>
        </p:txBody>
      </p:sp>
      <p:sp>
        <p:nvSpPr>
          <p:cNvPr id="7" name="Rectangle 6"/>
          <p:cNvSpPr/>
          <p:nvPr/>
        </p:nvSpPr>
        <p:spPr>
          <a:xfrm>
            <a:off x="4148254" y="702304"/>
            <a:ext cx="4125951" cy="523220"/>
          </a:xfrm>
          <a:prstGeom prst="rect">
            <a:avLst/>
          </a:prstGeom>
          <a:solidFill>
            <a:schemeClr val="accent4">
              <a:lumMod val="50000"/>
            </a:schemeClr>
          </a:solidFill>
        </p:spPr>
        <p:txBody>
          <a:bodyPr wrap="square">
            <a:spAutoFit/>
          </a:bodyPr>
          <a:lstStyle/>
          <a:p>
            <a:r>
              <a:rPr lang="is-IS" sz="2800" b="1" dirty="0" smtClean="0">
                <a:solidFill>
                  <a:schemeClr val="bg1"/>
                </a:solidFill>
                <a:latin typeface="Britannic Bold" charset="0"/>
                <a:ea typeface="Britannic Bold" charset="0"/>
                <a:cs typeface="Britannic Bold" charset="0"/>
              </a:rPr>
              <a:t>...... </a:t>
            </a:r>
            <a:r>
              <a:rPr lang="en-US" sz="2800" b="1" dirty="0">
                <a:solidFill>
                  <a:schemeClr val="bg1"/>
                </a:solidFill>
                <a:latin typeface="Britannic Bold" charset="0"/>
                <a:ea typeface="Britannic Bold" charset="0"/>
                <a:cs typeface="Britannic Bold" charset="0"/>
              </a:rPr>
              <a:t>i</a:t>
            </a:r>
            <a:r>
              <a:rPr lang="is-IS" sz="2800" b="1" dirty="0" smtClean="0">
                <a:solidFill>
                  <a:schemeClr val="bg1"/>
                </a:solidFill>
                <a:latin typeface="Britannic Bold" charset="0"/>
                <a:ea typeface="Britannic Bold" charset="0"/>
                <a:cs typeface="Britannic Bold" charset="0"/>
              </a:rPr>
              <a:t>t is not over yet</a:t>
            </a:r>
          </a:p>
        </p:txBody>
      </p:sp>
      <p:sp>
        <p:nvSpPr>
          <p:cNvPr id="8" name="Rectangle 7"/>
          <p:cNvSpPr/>
          <p:nvPr/>
        </p:nvSpPr>
        <p:spPr>
          <a:xfrm>
            <a:off x="1477071" y="2076850"/>
            <a:ext cx="9646733" cy="2554545"/>
          </a:xfrm>
          <a:prstGeom prst="rect">
            <a:avLst/>
          </a:prstGeom>
        </p:spPr>
        <p:txBody>
          <a:bodyPr wrap="square">
            <a:spAutoFit/>
          </a:bodyPr>
          <a:lstStyle/>
          <a:p>
            <a:pPr algn="ctr"/>
            <a:r>
              <a:rPr lang="en-US" sz="3200" dirty="0" smtClean="0">
                <a:latin typeface="Britannic Bold" charset="0"/>
                <a:ea typeface="Britannic Bold" charset="0"/>
                <a:cs typeface="Britannic Bold" charset="0"/>
              </a:rPr>
              <a:t>Monitor</a:t>
            </a:r>
          </a:p>
          <a:p>
            <a:pPr algn="ctr"/>
            <a:r>
              <a:rPr lang="en-US" sz="3200" dirty="0" smtClean="0">
                <a:latin typeface="Britannic Bold" charset="0"/>
                <a:ea typeface="Britannic Bold" charset="0"/>
                <a:cs typeface="Britannic Bold" charset="0"/>
              </a:rPr>
              <a:t> </a:t>
            </a:r>
            <a:endParaRPr lang="en-US" sz="3200" dirty="0">
              <a:latin typeface="Britannic Bold" charset="0"/>
              <a:ea typeface="Britannic Bold" charset="0"/>
              <a:cs typeface="Britannic Bold" charset="0"/>
            </a:endParaRPr>
          </a:p>
          <a:p>
            <a:pPr algn="ctr"/>
            <a:r>
              <a:rPr lang="en-US" sz="3200" dirty="0" smtClean="0">
                <a:latin typeface="Britannic Bold" charset="0"/>
                <a:ea typeface="Britannic Bold" charset="0"/>
                <a:cs typeface="Britannic Bold" charset="0"/>
              </a:rPr>
              <a:t>Evaluate</a:t>
            </a:r>
          </a:p>
          <a:p>
            <a:pPr algn="ctr"/>
            <a:endParaRPr lang="en-US" sz="3200" dirty="0">
              <a:latin typeface="Britannic Bold" charset="0"/>
              <a:ea typeface="Britannic Bold" charset="0"/>
              <a:cs typeface="Britannic Bold" charset="0"/>
            </a:endParaRPr>
          </a:p>
          <a:p>
            <a:pPr algn="ctr"/>
            <a:r>
              <a:rPr lang="en-US" sz="3200" dirty="0" smtClean="0">
                <a:latin typeface="Britannic Bold" charset="0"/>
                <a:ea typeface="Britannic Bold" charset="0"/>
                <a:cs typeface="Britannic Bold" charset="0"/>
              </a:rPr>
              <a:t>Adjust </a:t>
            </a:r>
          </a:p>
        </p:txBody>
      </p:sp>
    </p:spTree>
    <p:extLst>
      <p:ext uri="{BB962C8B-B14F-4D97-AF65-F5344CB8AC3E}">
        <p14:creationId xmlns:p14="http://schemas.microsoft.com/office/powerpoint/2010/main" val="10086101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2" name="Slide Number Placeholder 1"/>
          <p:cNvSpPr>
            <a:spLocks noGrp="1"/>
          </p:cNvSpPr>
          <p:nvPr>
            <p:ph type="sldNum" sz="quarter" idx="12"/>
          </p:nvPr>
        </p:nvSpPr>
        <p:spPr/>
        <p:txBody>
          <a:bodyPr/>
          <a:lstStyle/>
          <a:p>
            <a:fld id="{832C2D4A-C2CD-5841-B8E4-1EB28F5421D7}" type="slidenum">
              <a:rPr lang="en-US" smtClean="0"/>
              <a:t>2</a:t>
            </a:fld>
            <a:endParaRPr lang="en-US"/>
          </a:p>
        </p:txBody>
      </p:sp>
      <p:sp>
        <p:nvSpPr>
          <p:cNvPr id="17" name="Title 1"/>
          <p:cNvSpPr txBox="1">
            <a:spLocks/>
          </p:cNvSpPr>
          <p:nvPr/>
        </p:nvSpPr>
        <p:spPr>
          <a:xfrm>
            <a:off x="838200" y="1123702"/>
            <a:ext cx="10281424" cy="624468"/>
          </a:xfrm>
          <a:prstGeom prst="rect">
            <a:avLst/>
          </a:prstGeom>
          <a:solidFill>
            <a:schemeClr val="accent4">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smtClean="0">
                <a:solidFill>
                  <a:schemeClr val="bg1"/>
                </a:solidFill>
              </a:rPr>
              <a:t> </a:t>
            </a:r>
            <a:r>
              <a:rPr lang="en-US" sz="3200" b="1" dirty="0">
                <a:solidFill>
                  <a:schemeClr val="bg1"/>
                </a:solidFill>
                <a:latin typeface="Britannic Bold" charset="0"/>
                <a:ea typeface="Britannic Bold" charset="0"/>
                <a:cs typeface="Britannic Bold" charset="0"/>
              </a:rPr>
              <a:t>I</a:t>
            </a:r>
            <a:r>
              <a:rPr lang="en-US" sz="3200" b="1" dirty="0" smtClean="0">
                <a:solidFill>
                  <a:schemeClr val="bg1"/>
                </a:solidFill>
                <a:latin typeface="Britannic Bold" charset="0"/>
                <a:ea typeface="Britannic Bold" charset="0"/>
                <a:cs typeface="Britannic Bold" charset="0"/>
              </a:rPr>
              <a:t>ndustrial development is crucial </a:t>
            </a:r>
            <a:r>
              <a:rPr lang="en-US" sz="3200" b="1" smtClean="0">
                <a:solidFill>
                  <a:schemeClr val="bg1"/>
                </a:solidFill>
                <a:latin typeface="Britannic Bold" charset="0"/>
                <a:ea typeface="Britannic Bold" charset="0"/>
                <a:cs typeface="Britannic Bold" charset="0"/>
              </a:rPr>
              <a:t>for economic growth</a:t>
            </a:r>
            <a:endParaRPr lang="en-US" sz="3200" b="1" dirty="0">
              <a:solidFill>
                <a:schemeClr val="bg1"/>
              </a:solidFill>
              <a:latin typeface="Britannic Bold" charset="0"/>
              <a:ea typeface="Britannic Bold" charset="0"/>
              <a:cs typeface="Britannic Bold" charset="0"/>
            </a:endParaRPr>
          </a:p>
        </p:txBody>
      </p:sp>
      <p:sp>
        <p:nvSpPr>
          <p:cNvPr id="3" name="Date Placeholder 2"/>
          <p:cNvSpPr>
            <a:spLocks noGrp="1"/>
          </p:cNvSpPr>
          <p:nvPr>
            <p:ph type="dt" sz="half" idx="10"/>
          </p:nvPr>
        </p:nvSpPr>
        <p:spPr/>
        <p:txBody>
          <a:bodyPr/>
          <a:lstStyle/>
          <a:p>
            <a:fld id="{A972606F-C99C-1941-B81F-E546C2FF8431}" type="datetime1">
              <a:rPr lang="x-none" smtClean="0"/>
              <a:t>11/20/19</a:t>
            </a:fld>
            <a:endParaRPr lang="en-US"/>
          </a:p>
        </p:txBody>
      </p:sp>
      <p:sp>
        <p:nvSpPr>
          <p:cNvPr id="7" name="Title 1"/>
          <p:cNvSpPr txBox="1">
            <a:spLocks/>
          </p:cNvSpPr>
          <p:nvPr/>
        </p:nvSpPr>
        <p:spPr>
          <a:xfrm>
            <a:off x="1537204" y="2435933"/>
            <a:ext cx="8586438" cy="624468"/>
          </a:xfrm>
          <a:prstGeom prst="rect">
            <a:avLst/>
          </a:prstGeom>
          <a:solidFill>
            <a:schemeClr val="accent4">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smtClean="0">
                <a:solidFill>
                  <a:schemeClr val="bg1"/>
                </a:solidFill>
              </a:rPr>
              <a:t>  </a:t>
            </a:r>
            <a:r>
              <a:rPr lang="en-US" sz="3200" b="1" smtClean="0">
                <a:solidFill>
                  <a:schemeClr val="bg1"/>
                </a:solidFill>
                <a:latin typeface="Britannic Bold" charset="0"/>
                <a:ea typeface="Britannic Bold" charset="0"/>
                <a:cs typeface="Britannic Bold" charset="0"/>
              </a:rPr>
              <a:t>There is a </a:t>
            </a:r>
            <a:r>
              <a:rPr lang="en-US" sz="3200" b="1" dirty="0" smtClean="0">
                <a:solidFill>
                  <a:schemeClr val="bg1"/>
                </a:solidFill>
                <a:latin typeface="Britannic Bold" charset="0"/>
                <a:ea typeface="Britannic Bold" charset="0"/>
                <a:cs typeface="Britannic Bold" charset="0"/>
              </a:rPr>
              <a:t>debate on industrial development</a:t>
            </a:r>
            <a:endParaRPr lang="en-US" sz="3200" b="1" dirty="0">
              <a:solidFill>
                <a:schemeClr val="bg1"/>
              </a:solidFill>
              <a:latin typeface="Britannic Bold" charset="0"/>
              <a:ea typeface="Britannic Bold" charset="0"/>
              <a:cs typeface="Britannic Bold" charset="0"/>
            </a:endParaRPr>
          </a:p>
        </p:txBody>
      </p:sp>
      <p:sp>
        <p:nvSpPr>
          <p:cNvPr id="9" name="Rectangle 8"/>
          <p:cNvSpPr/>
          <p:nvPr/>
        </p:nvSpPr>
        <p:spPr>
          <a:xfrm>
            <a:off x="3727296" y="3187155"/>
            <a:ext cx="3349083" cy="1754326"/>
          </a:xfrm>
          <a:prstGeom prst="rect">
            <a:avLst/>
          </a:prstGeom>
        </p:spPr>
        <p:txBody>
          <a:bodyPr wrap="square">
            <a:spAutoFit/>
          </a:bodyPr>
          <a:lstStyle/>
          <a:p>
            <a:r>
              <a:rPr lang="en-US" dirty="0">
                <a:latin typeface="Britannic Bold" charset="0"/>
                <a:ea typeface="Britannic Bold" charset="0"/>
                <a:cs typeface="Britannic Bold" charset="0"/>
              </a:rPr>
              <a:t>Positive and Negative impacts</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Relevant ?</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Policies or Free Market ?</a:t>
            </a:r>
          </a:p>
          <a:p>
            <a:endParaRPr lang="en-US" dirty="0">
              <a:latin typeface="Britannic Bold" charset="0"/>
              <a:ea typeface="Britannic Bold" charset="0"/>
              <a:cs typeface="Britannic Bold" charset="0"/>
            </a:endParaRPr>
          </a:p>
        </p:txBody>
      </p:sp>
      <p:sp>
        <p:nvSpPr>
          <p:cNvPr id="10" name="Title 1"/>
          <p:cNvSpPr txBox="1">
            <a:spLocks/>
          </p:cNvSpPr>
          <p:nvPr/>
        </p:nvSpPr>
        <p:spPr>
          <a:xfrm>
            <a:off x="3483287" y="4899175"/>
            <a:ext cx="3465782" cy="624468"/>
          </a:xfrm>
          <a:prstGeom prst="rect">
            <a:avLst/>
          </a:prstGeom>
          <a:solidFill>
            <a:schemeClr val="accent4">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smtClean="0">
                <a:solidFill>
                  <a:schemeClr val="bg1"/>
                </a:solidFill>
              </a:rPr>
              <a:t> </a:t>
            </a:r>
            <a:r>
              <a:rPr lang="en-US" sz="3200" b="1" smtClean="0">
                <a:solidFill>
                  <a:schemeClr val="bg1"/>
                </a:solidFill>
                <a:latin typeface="Britannic Bold" charset="0"/>
                <a:ea typeface="Britannic Bold" charset="0"/>
                <a:cs typeface="Britannic Bold" charset="0"/>
              </a:rPr>
              <a:t>Policies matter ? </a:t>
            </a:r>
            <a:endParaRPr lang="en-US" sz="3200" b="1" dirty="0">
              <a:solidFill>
                <a:schemeClr val="bg1"/>
              </a:solidFill>
              <a:latin typeface="Britannic Bold" charset="0"/>
              <a:ea typeface="Britannic Bold" charset="0"/>
              <a:cs typeface="Britannic Bold" charset="0"/>
            </a:endParaRPr>
          </a:p>
        </p:txBody>
      </p:sp>
      <p:sp>
        <p:nvSpPr>
          <p:cNvPr id="11" name="Rectangle 10"/>
          <p:cNvSpPr/>
          <p:nvPr/>
        </p:nvSpPr>
        <p:spPr>
          <a:xfrm>
            <a:off x="4715108" y="1853771"/>
            <a:ext cx="1674542" cy="369332"/>
          </a:xfrm>
          <a:prstGeom prst="rect">
            <a:avLst/>
          </a:prstGeom>
        </p:spPr>
        <p:txBody>
          <a:bodyPr wrap="square">
            <a:spAutoFit/>
          </a:bodyPr>
          <a:lstStyle/>
          <a:p>
            <a:r>
              <a:rPr lang="is-IS" dirty="0" smtClean="0">
                <a:latin typeface="Britannic Bold" charset="0"/>
                <a:ea typeface="Britannic Bold" charset="0"/>
                <a:cs typeface="Britannic Bold" charset="0"/>
              </a:rPr>
              <a:t>….... </a:t>
            </a:r>
            <a:r>
              <a:rPr lang="en-US" dirty="0">
                <a:latin typeface="Britannic Bold" charset="0"/>
                <a:ea typeface="Britannic Bold" charset="0"/>
                <a:cs typeface="Britannic Bold" charset="0"/>
              </a:rPr>
              <a:t>b</a:t>
            </a:r>
            <a:r>
              <a:rPr lang="is-IS" dirty="0" smtClean="0">
                <a:latin typeface="Britannic Bold" charset="0"/>
                <a:ea typeface="Britannic Bold" charset="0"/>
                <a:cs typeface="Britannic Bold" charset="0"/>
              </a:rPr>
              <a:t>ut</a:t>
            </a:r>
            <a:endParaRPr lang="en-US" dirty="0">
              <a:latin typeface="Britannic Bold" charset="0"/>
              <a:ea typeface="Britannic Bold" charset="0"/>
              <a:cs typeface="Britannic Bold" charset="0"/>
            </a:endParaRPr>
          </a:p>
        </p:txBody>
      </p:sp>
      <p:sp>
        <p:nvSpPr>
          <p:cNvPr id="12" name="Title 1"/>
          <p:cNvSpPr txBox="1">
            <a:spLocks/>
          </p:cNvSpPr>
          <p:nvPr/>
        </p:nvSpPr>
        <p:spPr>
          <a:xfrm>
            <a:off x="3355977" y="5788303"/>
            <a:ext cx="3720402" cy="624468"/>
          </a:xfrm>
          <a:prstGeom prst="rect">
            <a:avLst/>
          </a:prstGeom>
          <a:solidFill>
            <a:schemeClr val="accent4">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smtClean="0">
                <a:solidFill>
                  <a:schemeClr val="bg1"/>
                </a:solidFill>
              </a:rPr>
              <a:t> </a:t>
            </a:r>
            <a:r>
              <a:rPr lang="en-US" sz="3200" b="1" smtClean="0">
                <a:solidFill>
                  <a:schemeClr val="bg1"/>
                </a:solidFill>
                <a:latin typeface="Britannic Bold" charset="0"/>
                <a:ea typeface="Britannic Bold" charset="0"/>
                <a:cs typeface="Britannic Bold" charset="0"/>
              </a:rPr>
              <a:t>The clock ticks on </a:t>
            </a:r>
            <a:endParaRPr lang="en-US" sz="3200" b="1" dirty="0">
              <a:solidFill>
                <a:schemeClr val="bg1"/>
              </a:solidFill>
              <a:latin typeface="Britannic Bold" charset="0"/>
              <a:ea typeface="Britannic Bold" charset="0"/>
              <a:cs typeface="Britannic Bold" charset="0"/>
            </a:endParaRPr>
          </a:p>
        </p:txBody>
      </p:sp>
      <p:sp>
        <p:nvSpPr>
          <p:cNvPr id="5" name="Rectangle 4"/>
          <p:cNvSpPr/>
          <p:nvPr/>
        </p:nvSpPr>
        <p:spPr>
          <a:xfrm>
            <a:off x="3642375" y="318155"/>
            <a:ext cx="4740400" cy="461665"/>
          </a:xfrm>
          <a:prstGeom prst="rect">
            <a:avLst/>
          </a:prstGeom>
        </p:spPr>
        <p:txBody>
          <a:bodyPr wrap="none">
            <a:spAutoFit/>
          </a:bodyPr>
          <a:lstStyle/>
          <a:p>
            <a:r>
              <a:rPr lang="en-US" sz="2400" b="1" dirty="0" smtClean="0">
                <a:solidFill>
                  <a:schemeClr val="accent4">
                    <a:lumMod val="50000"/>
                  </a:schemeClr>
                </a:solidFill>
                <a:latin typeface="Britannic Bold" charset="0"/>
                <a:ea typeface="Britannic Bold" charset="0"/>
                <a:cs typeface="Britannic Bold" charset="0"/>
              </a:rPr>
              <a:t>Some milestones from Module </a:t>
            </a:r>
            <a:r>
              <a:rPr lang="en-US" sz="2400" b="1" dirty="0" smtClean="0">
                <a:solidFill>
                  <a:schemeClr val="accent4">
                    <a:lumMod val="50000"/>
                  </a:schemeClr>
                </a:solidFill>
                <a:latin typeface="Britannic Bold" charset="0"/>
                <a:ea typeface="Britannic Bold" charset="0"/>
                <a:cs typeface="Britannic Bold" charset="0"/>
              </a:rPr>
              <a:t>1b</a:t>
            </a:r>
            <a:endParaRPr lang="en-US" sz="2400" dirty="0">
              <a:solidFill>
                <a:schemeClr val="accent4">
                  <a:lumMod val="50000"/>
                </a:schemeClr>
              </a:solidFill>
            </a:endParaRPr>
          </a:p>
        </p:txBody>
      </p:sp>
    </p:spTree>
    <p:extLst>
      <p:ext uri="{BB962C8B-B14F-4D97-AF65-F5344CB8AC3E}">
        <p14:creationId xmlns:p14="http://schemas.microsoft.com/office/powerpoint/2010/main" val="21010533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3</a:t>
            </a:fld>
            <a:endParaRPr lang="en-US"/>
          </a:p>
        </p:txBody>
      </p:sp>
      <p:sp>
        <p:nvSpPr>
          <p:cNvPr id="7" name="Title 1"/>
          <p:cNvSpPr txBox="1">
            <a:spLocks/>
          </p:cNvSpPr>
          <p:nvPr/>
        </p:nvSpPr>
        <p:spPr>
          <a:xfrm>
            <a:off x="2209800" y="443442"/>
            <a:ext cx="7772400" cy="624468"/>
          </a:xfrm>
          <a:prstGeom prst="rect">
            <a:avLst/>
          </a:prstGeom>
          <a:solidFill>
            <a:schemeClr val="accent4">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smtClean="0">
                <a:solidFill>
                  <a:schemeClr val="bg1"/>
                </a:solidFill>
                <a:latin typeface="Britannic Bold" charset="0"/>
                <a:ea typeface="Britannic Bold" charset="0"/>
                <a:cs typeface="Britannic Bold" charset="0"/>
              </a:rPr>
              <a:t>Market failures or Government </a:t>
            </a:r>
            <a:r>
              <a:rPr lang="en-US" sz="3200" b="1" smtClean="0">
                <a:solidFill>
                  <a:schemeClr val="bg1"/>
                </a:solidFill>
                <a:latin typeface="Britannic Bold" charset="0"/>
                <a:ea typeface="Britannic Bold" charset="0"/>
                <a:cs typeface="Britannic Bold" charset="0"/>
              </a:rPr>
              <a:t>failures ?</a:t>
            </a:r>
            <a:endParaRPr lang="en-US" sz="3200" b="1" dirty="0">
              <a:solidFill>
                <a:schemeClr val="bg1"/>
              </a:solidFill>
              <a:latin typeface="Britannic Bold" charset="0"/>
              <a:ea typeface="Britannic Bold" charset="0"/>
              <a:cs typeface="Britannic Bold" charset="0"/>
            </a:endParaRPr>
          </a:p>
        </p:txBody>
      </p:sp>
      <p:pic>
        <p:nvPicPr>
          <p:cNvPr id="2" name="Picture 1"/>
          <p:cNvPicPr>
            <a:picLocks noChangeAspect="1"/>
          </p:cNvPicPr>
          <p:nvPr/>
        </p:nvPicPr>
        <p:blipFill>
          <a:blip r:embed="rId2"/>
          <a:stretch>
            <a:fillRect/>
          </a:stretch>
        </p:blipFill>
        <p:spPr>
          <a:xfrm>
            <a:off x="3314517" y="1505747"/>
            <a:ext cx="5149260" cy="4850603"/>
          </a:xfrm>
          <a:prstGeom prst="rect">
            <a:avLst/>
          </a:prstGeom>
        </p:spPr>
      </p:pic>
    </p:spTree>
    <p:extLst>
      <p:ext uri="{BB962C8B-B14F-4D97-AF65-F5344CB8AC3E}">
        <p14:creationId xmlns:p14="http://schemas.microsoft.com/office/powerpoint/2010/main" val="1138048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4</a:t>
            </a:fld>
            <a:endParaRPr lang="en-US"/>
          </a:p>
        </p:txBody>
      </p:sp>
      <p:sp>
        <p:nvSpPr>
          <p:cNvPr id="8" name="Rectangle 7"/>
          <p:cNvSpPr/>
          <p:nvPr/>
        </p:nvSpPr>
        <p:spPr>
          <a:xfrm>
            <a:off x="1189463" y="587656"/>
            <a:ext cx="9813073" cy="1354217"/>
          </a:xfrm>
          <a:prstGeom prst="rect">
            <a:avLst/>
          </a:prstGeom>
        </p:spPr>
        <p:txBody>
          <a:bodyPr wrap="square">
            <a:spAutoFit/>
          </a:bodyPr>
          <a:lstStyle/>
          <a:p>
            <a:r>
              <a:rPr lang="en-US" sz="2800" dirty="0" smtClean="0">
                <a:latin typeface="Britannic Bold" charset="0"/>
                <a:ea typeface="Britannic Bold" charset="0"/>
                <a:cs typeface="Britannic Bold" charset="0"/>
              </a:rPr>
              <a:t>Once upon the time there were the National Champions </a:t>
            </a:r>
            <a:r>
              <a:rPr lang="is-IS" sz="2800" dirty="0" smtClean="0">
                <a:latin typeface="Britannic Bold" charset="0"/>
                <a:ea typeface="Britannic Bold" charset="0"/>
                <a:cs typeface="Britannic Bold" charset="0"/>
              </a:rPr>
              <a:t>…....</a:t>
            </a:r>
          </a:p>
          <a:p>
            <a:endParaRPr lang="en-US" dirty="0" smtClean="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A</a:t>
            </a:r>
            <a:r>
              <a:rPr lang="is-IS" dirty="0" smtClean="0">
                <a:latin typeface="Britannic Bold" charset="0"/>
                <a:ea typeface="Britannic Bold" charset="0"/>
                <a:cs typeface="Britannic Bold" charset="0"/>
              </a:rPr>
              <a:t> few keywords from that time </a:t>
            </a:r>
            <a:endParaRPr lang="is-IS" dirty="0">
              <a:latin typeface="Britannic Bold" charset="0"/>
              <a:ea typeface="Britannic Bold" charset="0"/>
              <a:cs typeface="Britannic Bold" charset="0"/>
            </a:endParaRPr>
          </a:p>
          <a:p>
            <a:endParaRPr lang="is-IS" dirty="0" smtClean="0">
              <a:latin typeface="Britannic Bold" charset="0"/>
              <a:ea typeface="Britannic Bold" charset="0"/>
              <a:cs typeface="Britannic Bold" charset="0"/>
            </a:endParaRPr>
          </a:p>
        </p:txBody>
      </p:sp>
      <p:sp>
        <p:nvSpPr>
          <p:cNvPr id="9" name="Rectangle 8"/>
          <p:cNvSpPr/>
          <p:nvPr/>
        </p:nvSpPr>
        <p:spPr>
          <a:xfrm>
            <a:off x="5757747" y="1264764"/>
            <a:ext cx="6096000" cy="2031325"/>
          </a:xfrm>
          <a:prstGeom prst="rect">
            <a:avLst/>
          </a:prstGeom>
        </p:spPr>
        <p:txBody>
          <a:bodyPr>
            <a:spAutoFit/>
          </a:bodyPr>
          <a:lstStyle/>
          <a:p>
            <a:r>
              <a:rPr lang="is-IS" dirty="0">
                <a:latin typeface="Britannic Bold" charset="0"/>
                <a:ea typeface="Britannic Bold" charset="0"/>
                <a:cs typeface="Britannic Bold" charset="0"/>
              </a:rPr>
              <a:t>Central Planning</a:t>
            </a:r>
          </a:p>
          <a:p>
            <a:r>
              <a:rPr lang="is-IS" dirty="0">
                <a:latin typeface="Britannic Bold" charset="0"/>
                <a:ea typeface="Britannic Bold" charset="0"/>
                <a:cs typeface="Britannic Bold" charset="0"/>
              </a:rPr>
              <a:t>Self sufficiency</a:t>
            </a:r>
          </a:p>
          <a:p>
            <a:r>
              <a:rPr lang="is-IS" dirty="0">
                <a:latin typeface="Britannic Bold" charset="0"/>
                <a:ea typeface="Britannic Bold" charset="0"/>
                <a:cs typeface="Britannic Bold" charset="0"/>
              </a:rPr>
              <a:t>State owned enterprises</a:t>
            </a:r>
          </a:p>
          <a:p>
            <a:r>
              <a:rPr lang="is-IS" dirty="0">
                <a:latin typeface="Britannic Bold" charset="0"/>
                <a:ea typeface="Britannic Bold" charset="0"/>
                <a:cs typeface="Britannic Bold" charset="0"/>
              </a:rPr>
              <a:t>Monopolies</a:t>
            </a:r>
          </a:p>
          <a:p>
            <a:r>
              <a:rPr lang="is-IS" dirty="0">
                <a:latin typeface="Britannic Bold" charset="0"/>
                <a:ea typeface="Britannic Bold" charset="0"/>
                <a:cs typeface="Britannic Bold" charset="0"/>
              </a:rPr>
              <a:t>Protectionism </a:t>
            </a:r>
          </a:p>
          <a:p>
            <a:r>
              <a:rPr lang="is-IS" dirty="0">
                <a:latin typeface="Britannic Bold" charset="0"/>
                <a:ea typeface="Britannic Bold" charset="0"/>
                <a:cs typeface="Britannic Bold" charset="0"/>
              </a:rPr>
              <a:t>Import substitution</a:t>
            </a:r>
          </a:p>
          <a:p>
            <a:r>
              <a:rPr lang="is-IS" dirty="0">
                <a:latin typeface="Britannic Bold" charset="0"/>
                <a:ea typeface="Britannic Bold" charset="0"/>
                <a:cs typeface="Britannic Bold" charset="0"/>
              </a:rPr>
              <a:t>Export subsidies</a:t>
            </a:r>
          </a:p>
        </p:txBody>
      </p:sp>
      <p:sp>
        <p:nvSpPr>
          <p:cNvPr id="11" name="Rectangle 10"/>
          <p:cNvSpPr/>
          <p:nvPr/>
        </p:nvSpPr>
        <p:spPr>
          <a:xfrm>
            <a:off x="1312127" y="3472003"/>
            <a:ext cx="9813073" cy="1354217"/>
          </a:xfrm>
          <a:prstGeom prst="rect">
            <a:avLst/>
          </a:prstGeom>
        </p:spPr>
        <p:txBody>
          <a:bodyPr wrap="square">
            <a:spAutoFit/>
          </a:bodyPr>
          <a:lstStyle/>
          <a:p>
            <a:r>
              <a:rPr lang="en-US" sz="2800" dirty="0" smtClean="0">
                <a:latin typeface="Britannic Bold" charset="0"/>
                <a:ea typeface="Britannic Bold" charset="0"/>
                <a:cs typeface="Britannic Bold" charset="0"/>
              </a:rPr>
              <a:t>But in the 80ies came Reagan and Thatcher </a:t>
            </a:r>
            <a:r>
              <a:rPr lang="is-IS" sz="2800" dirty="0" smtClean="0">
                <a:latin typeface="Britannic Bold" charset="0"/>
                <a:ea typeface="Britannic Bold" charset="0"/>
                <a:cs typeface="Britannic Bold" charset="0"/>
              </a:rPr>
              <a:t>…....</a:t>
            </a:r>
            <a:endParaRPr lang="en-US" dirty="0" smtClean="0">
              <a:latin typeface="Britannic Bold" charset="0"/>
              <a:ea typeface="Britannic Bold" charset="0"/>
              <a:cs typeface="Britannic Bold" charset="0"/>
            </a:endParaRP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And the language changed </a:t>
            </a:r>
            <a:endParaRPr lang="is-IS" dirty="0">
              <a:latin typeface="Britannic Bold" charset="0"/>
              <a:ea typeface="Britannic Bold" charset="0"/>
              <a:cs typeface="Britannic Bold" charset="0"/>
            </a:endParaRPr>
          </a:p>
          <a:p>
            <a:endParaRPr lang="is-IS" dirty="0" smtClean="0">
              <a:latin typeface="Britannic Bold" charset="0"/>
              <a:ea typeface="Britannic Bold" charset="0"/>
              <a:cs typeface="Britannic Bold" charset="0"/>
            </a:endParaRPr>
          </a:p>
        </p:txBody>
      </p:sp>
      <p:sp>
        <p:nvSpPr>
          <p:cNvPr id="10" name="Rectangle 9"/>
          <p:cNvSpPr/>
          <p:nvPr/>
        </p:nvSpPr>
        <p:spPr>
          <a:xfrm>
            <a:off x="5737302" y="4149111"/>
            <a:ext cx="6096000" cy="2308324"/>
          </a:xfrm>
          <a:prstGeom prst="rect">
            <a:avLst/>
          </a:prstGeom>
        </p:spPr>
        <p:txBody>
          <a:bodyPr>
            <a:spAutoFit/>
          </a:bodyPr>
          <a:lstStyle/>
          <a:p>
            <a:r>
              <a:rPr lang="is-IS" dirty="0" smtClean="0">
                <a:latin typeface="Britannic Bold" charset="0"/>
                <a:ea typeface="Britannic Bold" charset="0"/>
                <a:cs typeface="Britannic Bold" charset="0"/>
              </a:rPr>
              <a:t>Free market</a:t>
            </a:r>
          </a:p>
          <a:p>
            <a:r>
              <a:rPr lang="is-IS" dirty="0" smtClean="0">
                <a:latin typeface="Britannic Bold" charset="0"/>
                <a:ea typeface="Britannic Bold" charset="0"/>
                <a:cs typeface="Britannic Bold" charset="0"/>
              </a:rPr>
              <a:t>Deregulation</a:t>
            </a:r>
            <a:endParaRPr lang="is-IS" dirty="0">
              <a:latin typeface="Britannic Bold" charset="0"/>
              <a:ea typeface="Britannic Bold" charset="0"/>
              <a:cs typeface="Britannic Bold" charset="0"/>
            </a:endParaRPr>
          </a:p>
          <a:p>
            <a:r>
              <a:rPr lang="is-IS" dirty="0" smtClean="0">
                <a:latin typeface="Britannic Bold" charset="0"/>
                <a:ea typeface="Britannic Bold" charset="0"/>
                <a:cs typeface="Britannic Bold" charset="0"/>
              </a:rPr>
              <a:t>Liberalisation</a:t>
            </a:r>
          </a:p>
          <a:p>
            <a:r>
              <a:rPr lang="is-IS" dirty="0" smtClean="0">
                <a:latin typeface="Britannic Bold" charset="0"/>
                <a:ea typeface="Britannic Bold" charset="0"/>
                <a:cs typeface="Britannic Bold" charset="0"/>
              </a:rPr>
              <a:t>Privatisation</a:t>
            </a:r>
          </a:p>
          <a:p>
            <a:r>
              <a:rPr lang="is-IS" dirty="0" smtClean="0">
                <a:latin typeface="Britannic Bold" charset="0"/>
                <a:ea typeface="Britannic Bold" charset="0"/>
                <a:cs typeface="Britannic Bold" charset="0"/>
              </a:rPr>
              <a:t>Tax cuts</a:t>
            </a:r>
          </a:p>
          <a:p>
            <a:r>
              <a:rPr lang="is-IS" dirty="0" smtClean="0">
                <a:latin typeface="Britannic Bold" charset="0"/>
                <a:ea typeface="Britannic Bold" charset="0"/>
                <a:cs typeface="Britannic Bold" charset="0"/>
              </a:rPr>
              <a:t>Cut Government spending</a:t>
            </a:r>
            <a:endParaRPr lang="is-IS" dirty="0">
              <a:latin typeface="Britannic Bold" charset="0"/>
              <a:ea typeface="Britannic Bold" charset="0"/>
              <a:cs typeface="Britannic Bold" charset="0"/>
            </a:endParaRPr>
          </a:p>
          <a:p>
            <a:r>
              <a:rPr lang="is-IS" dirty="0" smtClean="0">
                <a:latin typeface="Britannic Bold" charset="0"/>
                <a:ea typeface="Britannic Bold" charset="0"/>
                <a:cs typeface="Britannic Bold" charset="0"/>
              </a:rPr>
              <a:t>The Washington Consensus</a:t>
            </a:r>
            <a:endParaRPr lang="is-IS" dirty="0">
              <a:latin typeface="Britannic Bold" charset="0"/>
              <a:ea typeface="Britannic Bold" charset="0"/>
              <a:cs typeface="Britannic Bold" charset="0"/>
            </a:endParaRPr>
          </a:p>
          <a:p>
            <a:endParaRPr lang="is-IS" dirty="0">
              <a:latin typeface="Britannic Bold" charset="0"/>
              <a:ea typeface="Britannic Bold" charset="0"/>
              <a:cs typeface="Britannic Bold" charset="0"/>
            </a:endParaRPr>
          </a:p>
        </p:txBody>
      </p:sp>
    </p:spTree>
    <p:extLst>
      <p:ext uri="{BB962C8B-B14F-4D97-AF65-F5344CB8AC3E}">
        <p14:creationId xmlns:p14="http://schemas.microsoft.com/office/powerpoint/2010/main" val="4220660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5</a:t>
            </a:fld>
            <a:endParaRPr lang="en-US"/>
          </a:p>
        </p:txBody>
      </p:sp>
      <p:pic>
        <p:nvPicPr>
          <p:cNvPr id="7" name="Picture 6"/>
          <p:cNvPicPr>
            <a:picLocks noChangeAspect="1"/>
          </p:cNvPicPr>
          <p:nvPr/>
        </p:nvPicPr>
        <p:blipFill>
          <a:blip r:embed="rId2"/>
          <a:stretch>
            <a:fillRect/>
          </a:stretch>
        </p:blipFill>
        <p:spPr>
          <a:xfrm>
            <a:off x="4486351" y="824907"/>
            <a:ext cx="3196838" cy="5191666"/>
          </a:xfrm>
          <a:prstGeom prst="rect">
            <a:avLst/>
          </a:prstGeom>
        </p:spPr>
      </p:pic>
    </p:spTree>
    <p:extLst>
      <p:ext uri="{BB962C8B-B14F-4D97-AF65-F5344CB8AC3E}">
        <p14:creationId xmlns:p14="http://schemas.microsoft.com/office/powerpoint/2010/main" val="286329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6</a:t>
            </a:fld>
            <a:endParaRPr lang="en-US"/>
          </a:p>
        </p:txBody>
      </p:sp>
      <p:sp>
        <p:nvSpPr>
          <p:cNvPr id="8" name="Rectangle 7"/>
          <p:cNvSpPr/>
          <p:nvPr/>
        </p:nvSpPr>
        <p:spPr>
          <a:xfrm>
            <a:off x="1189463" y="1178669"/>
            <a:ext cx="9813073" cy="1354217"/>
          </a:xfrm>
          <a:prstGeom prst="rect">
            <a:avLst/>
          </a:prstGeom>
        </p:spPr>
        <p:txBody>
          <a:bodyPr wrap="square">
            <a:spAutoFit/>
          </a:bodyPr>
          <a:lstStyle/>
          <a:p>
            <a:r>
              <a:rPr lang="en-US" sz="2800" dirty="0" smtClean="0">
                <a:latin typeface="Britannic Bold" charset="0"/>
                <a:ea typeface="Britannic Bold" charset="0"/>
                <a:cs typeface="Britannic Bold" charset="0"/>
              </a:rPr>
              <a:t>The great recession of 2008 prompted a rethinking  </a:t>
            </a:r>
            <a:r>
              <a:rPr lang="is-IS" sz="2800" dirty="0" smtClean="0">
                <a:latin typeface="Britannic Bold" charset="0"/>
                <a:ea typeface="Britannic Bold" charset="0"/>
                <a:cs typeface="Britannic Bold" charset="0"/>
              </a:rPr>
              <a:t>…....</a:t>
            </a:r>
          </a:p>
          <a:p>
            <a:endParaRPr lang="en-US" dirty="0" smtClean="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Without strong government interventions the US and EU economies may have collapsed </a:t>
            </a:r>
            <a:endParaRPr lang="is-IS" dirty="0">
              <a:latin typeface="Britannic Bold" charset="0"/>
              <a:ea typeface="Britannic Bold" charset="0"/>
              <a:cs typeface="Britannic Bold" charset="0"/>
            </a:endParaRPr>
          </a:p>
          <a:p>
            <a:endParaRPr lang="is-IS" dirty="0" smtClean="0">
              <a:latin typeface="Britannic Bold" charset="0"/>
              <a:ea typeface="Britannic Bold" charset="0"/>
              <a:cs typeface="Britannic Bold" charset="0"/>
            </a:endParaRPr>
          </a:p>
        </p:txBody>
      </p:sp>
      <p:sp>
        <p:nvSpPr>
          <p:cNvPr id="9" name="Rectangle 8"/>
          <p:cNvSpPr/>
          <p:nvPr/>
        </p:nvSpPr>
        <p:spPr>
          <a:xfrm>
            <a:off x="1312127" y="2532886"/>
            <a:ext cx="8716537" cy="2031325"/>
          </a:xfrm>
          <a:prstGeom prst="rect">
            <a:avLst/>
          </a:prstGeom>
        </p:spPr>
        <p:txBody>
          <a:bodyPr wrap="square">
            <a:spAutoFit/>
          </a:bodyPr>
          <a:lstStyle/>
          <a:p>
            <a:r>
              <a:rPr lang="en-US" dirty="0" smtClean="0">
                <a:latin typeface="Britannic Bold" charset="0"/>
                <a:ea typeface="Britannic Bold" charset="0"/>
                <a:cs typeface="Britannic Bold" charset="0"/>
              </a:rPr>
              <a:t>I</a:t>
            </a:r>
            <a:r>
              <a:rPr lang="is-IS" dirty="0" smtClean="0">
                <a:latin typeface="Britannic Bold" charset="0"/>
                <a:ea typeface="Britannic Bold" charset="0"/>
                <a:cs typeface="Britannic Bold" charset="0"/>
              </a:rPr>
              <a:t>n the US 			Manufacturing Innovation Institute</a:t>
            </a:r>
            <a:endParaRPr lang="is-IS" dirty="0">
              <a:latin typeface="Britannic Bold" charset="0"/>
              <a:ea typeface="Britannic Bold" charset="0"/>
              <a:cs typeface="Britannic Bold" charset="0"/>
            </a:endParaRPr>
          </a:p>
          <a:p>
            <a:endParaRPr lang="is-IS" dirty="0">
              <a:latin typeface="Britannic Bold" charset="0"/>
              <a:ea typeface="Britannic Bold" charset="0"/>
              <a:cs typeface="Britannic Bold" charset="0"/>
            </a:endParaRPr>
          </a:p>
          <a:p>
            <a:r>
              <a:rPr lang="is-IS" dirty="0" smtClean="0">
                <a:latin typeface="Britannic Bold" charset="0"/>
                <a:ea typeface="Britannic Bold" charset="0"/>
                <a:cs typeface="Britannic Bold" charset="0"/>
              </a:rPr>
              <a:t>In UK				Identify success stories and get behind them</a:t>
            </a:r>
          </a:p>
          <a:p>
            <a:endParaRPr lang="is-IS" dirty="0">
              <a:latin typeface="Britannic Bold" charset="0"/>
              <a:ea typeface="Britannic Bold" charset="0"/>
              <a:cs typeface="Britannic Bold" charset="0"/>
            </a:endParaRPr>
          </a:p>
          <a:p>
            <a:r>
              <a:rPr lang="is-IS" dirty="0" smtClean="0">
                <a:latin typeface="Britannic Bold" charset="0"/>
                <a:ea typeface="Britannic Bold" charset="0"/>
                <a:cs typeface="Britannic Bold" charset="0"/>
              </a:rPr>
              <a:t>In Japan				Economic Revitalisation Headquarters</a:t>
            </a:r>
          </a:p>
          <a:p>
            <a:endParaRPr lang="is-IS" dirty="0">
              <a:latin typeface="Britannic Bold" charset="0"/>
              <a:ea typeface="Britannic Bold" charset="0"/>
              <a:cs typeface="Britannic Bold" charset="0"/>
            </a:endParaRPr>
          </a:p>
          <a:p>
            <a:r>
              <a:rPr lang="is-IS" dirty="0" smtClean="0">
                <a:latin typeface="Britannic Bold" charset="0"/>
                <a:ea typeface="Britannic Bold" charset="0"/>
                <a:cs typeface="Britannic Bold" charset="0"/>
              </a:rPr>
              <a:t>In Europe 			Promote industrial excellence </a:t>
            </a:r>
            <a:endParaRPr lang="is-IS" dirty="0">
              <a:latin typeface="Britannic Bold" charset="0"/>
              <a:ea typeface="Britannic Bold" charset="0"/>
              <a:cs typeface="Britannic Bold" charset="0"/>
            </a:endParaRPr>
          </a:p>
        </p:txBody>
      </p:sp>
      <p:sp>
        <p:nvSpPr>
          <p:cNvPr id="12" name="Rectangle 11"/>
          <p:cNvSpPr/>
          <p:nvPr/>
        </p:nvSpPr>
        <p:spPr>
          <a:xfrm>
            <a:off x="3806283" y="4955567"/>
            <a:ext cx="4804317" cy="800219"/>
          </a:xfrm>
          <a:prstGeom prst="rect">
            <a:avLst/>
          </a:prstGeom>
        </p:spPr>
        <p:txBody>
          <a:bodyPr wrap="square">
            <a:spAutoFit/>
          </a:bodyPr>
          <a:lstStyle/>
          <a:p>
            <a:r>
              <a:rPr lang="is-IS" sz="2800" dirty="0" smtClean="0">
                <a:latin typeface="Britannic Bold" charset="0"/>
                <a:ea typeface="Britannic Bold" charset="0"/>
                <a:cs typeface="Britannic Bold" charset="0"/>
              </a:rPr>
              <a:t> create employment !!!</a:t>
            </a:r>
          </a:p>
          <a:p>
            <a:endParaRPr lang="is-IS" dirty="0">
              <a:latin typeface="Britannic Bold" charset="0"/>
              <a:ea typeface="Britannic Bold" charset="0"/>
              <a:cs typeface="Britannic Bold" charset="0"/>
            </a:endParaRPr>
          </a:p>
        </p:txBody>
      </p:sp>
    </p:spTree>
    <p:extLst>
      <p:ext uri="{BB962C8B-B14F-4D97-AF65-F5344CB8AC3E}">
        <p14:creationId xmlns:p14="http://schemas.microsoft.com/office/powerpoint/2010/main" val="2096962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7</a:t>
            </a:fld>
            <a:endParaRPr lang="en-US"/>
          </a:p>
        </p:txBody>
      </p:sp>
      <p:pic>
        <p:nvPicPr>
          <p:cNvPr id="7" name="Picture 6"/>
          <p:cNvPicPr>
            <a:picLocks noChangeAspect="1"/>
          </p:cNvPicPr>
          <p:nvPr/>
        </p:nvPicPr>
        <p:blipFill>
          <a:blip r:embed="rId2"/>
          <a:stretch>
            <a:fillRect/>
          </a:stretch>
        </p:blipFill>
        <p:spPr>
          <a:xfrm>
            <a:off x="1497361" y="1038921"/>
            <a:ext cx="3632200" cy="4712043"/>
          </a:xfrm>
          <a:prstGeom prst="rect">
            <a:avLst/>
          </a:prstGeom>
        </p:spPr>
      </p:pic>
      <p:sp>
        <p:nvSpPr>
          <p:cNvPr id="8" name="Rectangle 7"/>
          <p:cNvSpPr/>
          <p:nvPr/>
        </p:nvSpPr>
        <p:spPr>
          <a:xfrm>
            <a:off x="6297187" y="2173126"/>
            <a:ext cx="3712426" cy="1815882"/>
          </a:xfrm>
          <a:prstGeom prst="rect">
            <a:avLst/>
          </a:prstGeom>
          <a:solidFill>
            <a:schemeClr val="accent4">
              <a:lumMod val="50000"/>
            </a:schemeClr>
          </a:solidFill>
        </p:spPr>
        <p:txBody>
          <a:bodyPr wrap="square">
            <a:spAutoFit/>
          </a:bodyPr>
          <a:lstStyle/>
          <a:p>
            <a:pPr algn="ctr"/>
            <a:r>
              <a:rPr lang="is-IS" sz="2800" b="1" dirty="0" smtClean="0">
                <a:solidFill>
                  <a:schemeClr val="bg1"/>
                </a:solidFill>
                <a:latin typeface="Britannic Bold" charset="0"/>
                <a:ea typeface="Britannic Bold" charset="0"/>
                <a:cs typeface="Britannic Bold" charset="0"/>
              </a:rPr>
              <a:t>...... </a:t>
            </a:r>
            <a:r>
              <a:rPr lang="is-IS" sz="2800" b="1" dirty="0">
                <a:solidFill>
                  <a:schemeClr val="bg1"/>
                </a:solidFill>
                <a:latin typeface="Britannic Bold" charset="0"/>
                <a:ea typeface="Britannic Bold" charset="0"/>
                <a:cs typeface="Britannic Bold" charset="0"/>
              </a:rPr>
              <a:t>t</a:t>
            </a:r>
            <a:r>
              <a:rPr lang="is-IS" sz="2800" b="1" dirty="0" smtClean="0">
                <a:solidFill>
                  <a:schemeClr val="bg1"/>
                </a:solidFill>
                <a:latin typeface="Britannic Bold" charset="0"/>
                <a:ea typeface="Britannic Bold" charset="0"/>
                <a:cs typeface="Britannic Bold" charset="0"/>
              </a:rPr>
              <a:t>he rejuvenation of industrial policy  </a:t>
            </a:r>
          </a:p>
          <a:p>
            <a:pPr algn="ctr"/>
            <a:r>
              <a:rPr lang="en-US" sz="2800" b="1" dirty="0">
                <a:solidFill>
                  <a:schemeClr val="bg1"/>
                </a:solidFill>
                <a:latin typeface="Britannic Bold" charset="0"/>
                <a:ea typeface="Britannic Bold" charset="0"/>
                <a:cs typeface="Britannic Bold" charset="0"/>
              </a:rPr>
              <a:t>a</a:t>
            </a:r>
            <a:r>
              <a:rPr lang="is-IS" sz="2800" b="1" dirty="0" smtClean="0">
                <a:solidFill>
                  <a:schemeClr val="bg1"/>
                </a:solidFill>
                <a:latin typeface="Britannic Bold" charset="0"/>
                <a:ea typeface="Britannic Bold" charset="0"/>
                <a:cs typeface="Britannic Bold" charset="0"/>
              </a:rPr>
              <a:t> paper of Stiglitz and Lin</a:t>
            </a:r>
          </a:p>
        </p:txBody>
      </p:sp>
    </p:spTree>
    <p:extLst>
      <p:ext uri="{BB962C8B-B14F-4D97-AF65-F5344CB8AC3E}">
        <p14:creationId xmlns:p14="http://schemas.microsoft.com/office/powerpoint/2010/main" val="1415365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8</a:t>
            </a:fld>
            <a:endParaRPr lang="en-US"/>
          </a:p>
        </p:txBody>
      </p:sp>
      <p:sp>
        <p:nvSpPr>
          <p:cNvPr id="7" name="Rectangle 6"/>
          <p:cNvSpPr/>
          <p:nvPr/>
        </p:nvSpPr>
        <p:spPr>
          <a:xfrm>
            <a:off x="1189461" y="1262331"/>
            <a:ext cx="9813073" cy="954107"/>
          </a:xfrm>
          <a:prstGeom prst="rect">
            <a:avLst/>
          </a:prstGeom>
        </p:spPr>
        <p:txBody>
          <a:bodyPr wrap="square">
            <a:spAutoFit/>
          </a:bodyPr>
          <a:lstStyle/>
          <a:p>
            <a:r>
              <a:rPr lang="en-US" sz="2800" dirty="0" smtClean="0">
                <a:latin typeface="Britannic Bold" charset="0"/>
                <a:ea typeface="Britannic Bold" charset="0"/>
                <a:cs typeface="Britannic Bold" charset="0"/>
              </a:rPr>
              <a:t>The issues of market failures are pervasive, even in high income economies with well developed financial markets.</a:t>
            </a:r>
            <a:endParaRPr lang="is-IS" sz="2800" dirty="0" smtClean="0">
              <a:latin typeface="Britannic Bold" charset="0"/>
              <a:ea typeface="Britannic Bold" charset="0"/>
              <a:cs typeface="Britannic Bold" charset="0"/>
            </a:endParaRPr>
          </a:p>
        </p:txBody>
      </p:sp>
      <p:sp>
        <p:nvSpPr>
          <p:cNvPr id="8" name="Rectangle 7"/>
          <p:cNvSpPr/>
          <p:nvPr/>
        </p:nvSpPr>
        <p:spPr>
          <a:xfrm>
            <a:off x="1189461" y="2476868"/>
            <a:ext cx="9813073" cy="1384995"/>
          </a:xfrm>
          <a:prstGeom prst="rect">
            <a:avLst/>
          </a:prstGeom>
        </p:spPr>
        <p:txBody>
          <a:bodyPr wrap="square">
            <a:spAutoFit/>
          </a:bodyPr>
          <a:lstStyle/>
          <a:p>
            <a:r>
              <a:rPr lang="en-US" sz="2800" dirty="0" smtClean="0">
                <a:latin typeface="Britannic Bold" charset="0"/>
                <a:ea typeface="Britannic Bold" charset="0"/>
                <a:cs typeface="Britannic Bold" charset="0"/>
              </a:rPr>
              <a:t>Some of the most important general policy objectives such as equality, pollution control, climate change, health are not reflected in market prices.</a:t>
            </a:r>
            <a:endParaRPr lang="is-IS" sz="2800" dirty="0" smtClean="0">
              <a:latin typeface="Britannic Bold" charset="0"/>
              <a:ea typeface="Britannic Bold" charset="0"/>
              <a:cs typeface="Britannic Bold" charset="0"/>
            </a:endParaRPr>
          </a:p>
        </p:txBody>
      </p:sp>
      <p:sp>
        <p:nvSpPr>
          <p:cNvPr id="9" name="Rectangle 8"/>
          <p:cNvSpPr/>
          <p:nvPr/>
        </p:nvSpPr>
        <p:spPr>
          <a:xfrm>
            <a:off x="1189461" y="4139376"/>
            <a:ext cx="9813073" cy="2246769"/>
          </a:xfrm>
          <a:prstGeom prst="rect">
            <a:avLst/>
          </a:prstGeom>
        </p:spPr>
        <p:txBody>
          <a:bodyPr wrap="square">
            <a:spAutoFit/>
          </a:bodyPr>
          <a:lstStyle/>
          <a:p>
            <a:r>
              <a:rPr lang="en-US" sz="2800" dirty="0" smtClean="0">
                <a:latin typeface="Britannic Bold" charset="0"/>
                <a:ea typeface="Britannic Bold" charset="0"/>
                <a:cs typeface="Britannic Bold" charset="0"/>
              </a:rPr>
              <a:t>Knowledge is </a:t>
            </a:r>
            <a:r>
              <a:rPr lang="en-US" sz="2800" smtClean="0">
                <a:latin typeface="Britannic Bold" charset="0"/>
                <a:ea typeface="Britannic Bold" charset="0"/>
                <a:cs typeface="Britannic Bold" charset="0"/>
              </a:rPr>
              <a:t>crucial for </a:t>
            </a:r>
            <a:r>
              <a:rPr lang="en-US" sz="2800" dirty="0" smtClean="0">
                <a:latin typeface="Britannic Bold" charset="0"/>
                <a:ea typeface="Britannic Bold" charset="0"/>
                <a:cs typeface="Britannic Bold" charset="0"/>
              </a:rPr>
              <a:t>modern growth but markets by themselves are not likely to produce sufficient investment in learning, knowledge accumulation, knowledge dissemination and research. The markets for production and transfer of knowledge are inherently imperfect</a:t>
            </a:r>
            <a:endParaRPr lang="is-IS" sz="2800" dirty="0" smtClean="0">
              <a:latin typeface="Britannic Bold" charset="0"/>
              <a:ea typeface="Britannic Bold" charset="0"/>
              <a:cs typeface="Britannic Bold" charset="0"/>
            </a:endParaRPr>
          </a:p>
        </p:txBody>
      </p:sp>
      <p:sp>
        <p:nvSpPr>
          <p:cNvPr id="10" name="Rectangle 9"/>
          <p:cNvSpPr/>
          <p:nvPr/>
        </p:nvSpPr>
        <p:spPr>
          <a:xfrm>
            <a:off x="2029524" y="390644"/>
            <a:ext cx="7049428" cy="523220"/>
          </a:xfrm>
          <a:prstGeom prst="rect">
            <a:avLst/>
          </a:prstGeom>
          <a:solidFill>
            <a:schemeClr val="accent4">
              <a:lumMod val="50000"/>
            </a:schemeClr>
          </a:solidFill>
        </p:spPr>
        <p:txBody>
          <a:bodyPr wrap="square">
            <a:spAutoFit/>
          </a:bodyPr>
          <a:lstStyle/>
          <a:p>
            <a:pPr algn="ctr"/>
            <a:r>
              <a:rPr lang="is-IS" sz="2800" b="1" dirty="0" smtClean="0">
                <a:solidFill>
                  <a:schemeClr val="bg1"/>
                </a:solidFill>
                <a:latin typeface="Britannic Bold" charset="0"/>
                <a:ea typeface="Britannic Bold" charset="0"/>
                <a:cs typeface="Britannic Bold" charset="0"/>
              </a:rPr>
              <a:t>...... </a:t>
            </a:r>
            <a:r>
              <a:rPr lang="is-IS" sz="2800" b="1" dirty="0">
                <a:solidFill>
                  <a:schemeClr val="bg1"/>
                </a:solidFill>
                <a:latin typeface="Britannic Bold" charset="0"/>
                <a:ea typeface="Britannic Bold" charset="0"/>
                <a:cs typeface="Britannic Bold" charset="0"/>
              </a:rPr>
              <a:t>t</a:t>
            </a:r>
            <a:r>
              <a:rPr lang="is-IS" sz="2800" b="1" dirty="0" smtClean="0">
                <a:solidFill>
                  <a:schemeClr val="bg1"/>
                </a:solidFill>
                <a:latin typeface="Britannic Bold" charset="0"/>
                <a:ea typeface="Britannic Bold" charset="0"/>
                <a:cs typeface="Britannic Bold" charset="0"/>
              </a:rPr>
              <a:t>he rejuvenation of industrial policy  </a:t>
            </a:r>
          </a:p>
        </p:txBody>
      </p:sp>
    </p:spTree>
    <p:extLst>
      <p:ext uri="{BB962C8B-B14F-4D97-AF65-F5344CB8AC3E}">
        <p14:creationId xmlns:p14="http://schemas.microsoft.com/office/powerpoint/2010/main" val="16421986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9</a:t>
            </a:fld>
            <a:endParaRPr lang="en-US"/>
          </a:p>
        </p:txBody>
      </p:sp>
      <p:sp>
        <p:nvSpPr>
          <p:cNvPr id="7" name="Rectangle 6"/>
          <p:cNvSpPr/>
          <p:nvPr/>
        </p:nvSpPr>
        <p:spPr>
          <a:xfrm>
            <a:off x="3427143" y="2580608"/>
            <a:ext cx="6096000" cy="1938992"/>
          </a:xfrm>
          <a:prstGeom prst="rect">
            <a:avLst/>
          </a:prstGeom>
        </p:spPr>
        <p:txBody>
          <a:bodyPr>
            <a:spAutoFit/>
          </a:bodyPr>
          <a:lstStyle/>
          <a:p>
            <a:r>
              <a:rPr lang="is-IS" sz="2400" dirty="0" smtClean="0">
                <a:latin typeface="Britannic Bold" charset="0"/>
                <a:ea typeface="Britannic Bold" charset="0"/>
                <a:cs typeface="Britannic Bold" charset="0"/>
              </a:rPr>
              <a:t>Bankruptcy Law</a:t>
            </a:r>
          </a:p>
          <a:p>
            <a:r>
              <a:rPr lang="is-IS" sz="2400" dirty="0" smtClean="0">
                <a:latin typeface="Britannic Bold" charset="0"/>
                <a:ea typeface="Britannic Bold" charset="0"/>
                <a:cs typeface="Britannic Bold" charset="0"/>
              </a:rPr>
              <a:t>Tax codes</a:t>
            </a:r>
          </a:p>
          <a:p>
            <a:r>
              <a:rPr lang="is-IS" sz="2400" dirty="0" smtClean="0">
                <a:latin typeface="Britannic Bold" charset="0"/>
                <a:ea typeface="Britannic Bold" charset="0"/>
                <a:cs typeface="Britannic Bold" charset="0"/>
              </a:rPr>
              <a:t>Depreciation allowances</a:t>
            </a:r>
          </a:p>
          <a:p>
            <a:r>
              <a:rPr lang="is-IS" sz="2400" dirty="0" smtClean="0">
                <a:latin typeface="Britannic Bold" charset="0"/>
                <a:ea typeface="Britannic Bold" charset="0"/>
                <a:cs typeface="Britannic Bold" charset="0"/>
              </a:rPr>
              <a:t>Infrastructures</a:t>
            </a:r>
          </a:p>
          <a:p>
            <a:r>
              <a:rPr lang="is-IS" sz="2400" dirty="0" smtClean="0">
                <a:latin typeface="Britannic Bold" charset="0"/>
                <a:ea typeface="Britannic Bold" charset="0"/>
                <a:cs typeface="Britannic Bold" charset="0"/>
              </a:rPr>
              <a:t>Exchange rates</a:t>
            </a:r>
            <a:endParaRPr lang="is-IS" sz="2400" dirty="0">
              <a:latin typeface="Britannic Bold" charset="0"/>
              <a:ea typeface="Britannic Bold" charset="0"/>
              <a:cs typeface="Britannic Bold" charset="0"/>
            </a:endParaRPr>
          </a:p>
        </p:txBody>
      </p:sp>
      <p:sp>
        <p:nvSpPr>
          <p:cNvPr id="8" name="Rectangle 7"/>
          <p:cNvSpPr/>
          <p:nvPr/>
        </p:nvSpPr>
        <p:spPr>
          <a:xfrm>
            <a:off x="1044497" y="878737"/>
            <a:ext cx="9813073" cy="1384995"/>
          </a:xfrm>
          <a:prstGeom prst="rect">
            <a:avLst/>
          </a:prstGeom>
        </p:spPr>
        <p:txBody>
          <a:bodyPr wrap="square">
            <a:spAutoFit/>
          </a:bodyPr>
          <a:lstStyle/>
          <a:p>
            <a:r>
              <a:rPr lang="en-US" sz="2800" dirty="0" smtClean="0">
                <a:latin typeface="Britannic Bold" charset="0"/>
                <a:ea typeface="Britannic Bold" charset="0"/>
                <a:cs typeface="Britannic Bold" charset="0"/>
              </a:rPr>
              <a:t>Even in absence of specific industrial policies (vertical), countries can impact on sector allocation through a variegated set of rules and actions.</a:t>
            </a:r>
            <a:endParaRPr lang="is-IS" sz="2800" dirty="0" smtClean="0">
              <a:latin typeface="Britannic Bold" charset="0"/>
              <a:ea typeface="Britannic Bold" charset="0"/>
              <a:cs typeface="Britannic Bold" charset="0"/>
            </a:endParaRPr>
          </a:p>
        </p:txBody>
      </p:sp>
      <p:sp>
        <p:nvSpPr>
          <p:cNvPr id="9" name="Rectangle 8"/>
          <p:cNvSpPr/>
          <p:nvPr/>
        </p:nvSpPr>
        <p:spPr>
          <a:xfrm>
            <a:off x="1189463" y="4745477"/>
            <a:ext cx="9813073" cy="954107"/>
          </a:xfrm>
          <a:prstGeom prst="rect">
            <a:avLst/>
          </a:prstGeom>
          <a:noFill/>
        </p:spPr>
        <p:txBody>
          <a:bodyPr wrap="square">
            <a:spAutoFit/>
          </a:bodyPr>
          <a:lstStyle/>
          <a:p>
            <a:r>
              <a:rPr lang="en-US" sz="2800" dirty="0" smtClean="0">
                <a:latin typeface="Britannic Bold" charset="0"/>
                <a:ea typeface="Britannic Bold" charset="0"/>
                <a:cs typeface="Britannic Bold" charset="0"/>
              </a:rPr>
              <a:t>The question is not </a:t>
            </a:r>
            <a:r>
              <a:rPr lang="en-US" sz="2800" i="1" dirty="0" smtClean="0">
                <a:solidFill>
                  <a:schemeClr val="accent1">
                    <a:lumMod val="75000"/>
                  </a:schemeClr>
                </a:solidFill>
                <a:latin typeface="Britannic Bold" charset="0"/>
                <a:ea typeface="Britannic Bold" charset="0"/>
                <a:cs typeface="Britannic Bold" charset="0"/>
              </a:rPr>
              <a:t>whether</a:t>
            </a:r>
            <a:r>
              <a:rPr lang="en-US" sz="2800" dirty="0" smtClean="0">
                <a:latin typeface="Britannic Bold" charset="0"/>
                <a:ea typeface="Britannic Bold" charset="0"/>
                <a:cs typeface="Britannic Bold" charset="0"/>
              </a:rPr>
              <a:t> any government should engage in industrial policy but </a:t>
            </a:r>
            <a:r>
              <a:rPr lang="en-US" sz="2800" i="1" dirty="0" smtClean="0">
                <a:solidFill>
                  <a:schemeClr val="accent1">
                    <a:lumMod val="75000"/>
                  </a:schemeClr>
                </a:solidFill>
                <a:latin typeface="Britannic Bold" charset="0"/>
                <a:ea typeface="Britannic Bold" charset="0"/>
                <a:cs typeface="Britannic Bold" charset="0"/>
              </a:rPr>
              <a:t>how</a:t>
            </a:r>
            <a:r>
              <a:rPr lang="en-US" sz="2800" dirty="0" smtClean="0">
                <a:latin typeface="Britannic Bold" charset="0"/>
                <a:ea typeface="Britannic Bold" charset="0"/>
                <a:cs typeface="Britannic Bold" charset="0"/>
              </a:rPr>
              <a:t> to do it right</a:t>
            </a:r>
            <a:endParaRPr lang="is-IS" sz="2800" dirty="0" smtClean="0">
              <a:latin typeface="Britannic Bold" charset="0"/>
              <a:ea typeface="Britannic Bold" charset="0"/>
              <a:cs typeface="Britannic Bold" charset="0"/>
            </a:endParaRPr>
          </a:p>
        </p:txBody>
      </p:sp>
    </p:spTree>
    <p:extLst>
      <p:ext uri="{BB962C8B-B14F-4D97-AF65-F5344CB8AC3E}">
        <p14:creationId xmlns:p14="http://schemas.microsoft.com/office/powerpoint/2010/main" val="20893915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TotalTime>
  <Words>486</Words>
  <Application>Microsoft Macintosh PowerPoint</Application>
  <PresentationFormat>Widescreen</PresentationFormat>
  <Paragraphs>144</Paragraphs>
  <Slides>15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Britannic Bold</vt:lpstr>
      <vt:lpstr>Calibri</vt:lpstr>
      <vt:lpstr>Calibri Light</vt:lpstr>
      <vt:lpstr>Office Theme</vt:lpstr>
      <vt:lpstr>   The pendulum between Government and market failures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BUSINESS  IN A GLOBALISED MARKET</dc:title>
  <dc:creator>Microsoft Office User</dc:creator>
  <cp:lastModifiedBy>Microsoft Office User</cp:lastModifiedBy>
  <cp:revision>143</cp:revision>
  <cp:lastPrinted>2019-04-04T13:17:33Z</cp:lastPrinted>
  <dcterms:created xsi:type="dcterms:W3CDTF">2017-10-12T08:58:46Z</dcterms:created>
  <dcterms:modified xsi:type="dcterms:W3CDTF">2019-11-20T19:30:25Z</dcterms:modified>
</cp:coreProperties>
</file>