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65" r:id="rId2"/>
    <p:sldId id="258" r:id="rId3"/>
    <p:sldId id="256" r:id="rId4"/>
    <p:sldId id="257" r:id="rId5"/>
    <p:sldId id="261" r:id="rId6"/>
    <p:sldId id="264" r:id="rId7"/>
    <p:sldId id="260"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63"/>
    <p:restoredTop sz="94599"/>
  </p:normalViewPr>
  <p:slideViewPr>
    <p:cSldViewPr snapToGrid="0" snapToObjects="1">
      <p:cViewPr>
        <p:scale>
          <a:sx n="100" d="100"/>
          <a:sy n="100" d="100"/>
        </p:scale>
        <p:origin x="904" y="19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DBD9B2-DD0B-4341-9191-F7D19BF79693}" type="datetimeFigureOut">
              <a:rPr lang="en-US" smtClean="0"/>
              <a:t>11/11/19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BE62D-63A0-CC4E-B6B3-D6A1B3E9CCE0}" type="slidenum">
              <a:rPr lang="en-US" smtClean="0"/>
              <a:t>‹#›</a:t>
            </a:fld>
            <a:endParaRPr lang="en-US"/>
          </a:p>
        </p:txBody>
      </p:sp>
    </p:spTree>
    <p:extLst>
      <p:ext uri="{BB962C8B-B14F-4D97-AF65-F5344CB8AC3E}">
        <p14:creationId xmlns:p14="http://schemas.microsoft.com/office/powerpoint/2010/main" val="1475492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F91BC8A-81A6-E14F-9D0E-3BB24EF4B719}" type="datetimeFigureOut">
              <a:rPr lang="en-US" smtClean="0"/>
              <a:t>11/11/19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0001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91BC8A-81A6-E14F-9D0E-3BB24EF4B719}" type="datetimeFigureOut">
              <a:rPr lang="en-US" smtClean="0"/>
              <a:t>11/11/19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671814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91BC8A-81A6-E14F-9D0E-3BB24EF4B719}" type="datetimeFigureOut">
              <a:rPr lang="en-US" smtClean="0"/>
              <a:t>11/11/19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862601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91BC8A-81A6-E14F-9D0E-3BB24EF4B719}" type="datetimeFigureOut">
              <a:rPr lang="en-US" smtClean="0"/>
              <a:t>11/11/19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532685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91BC8A-81A6-E14F-9D0E-3BB24EF4B719}" type="datetimeFigureOut">
              <a:rPr lang="en-US" smtClean="0"/>
              <a:t>11/11/19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2137273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91BC8A-81A6-E14F-9D0E-3BB24EF4B719}" type="datetimeFigureOut">
              <a:rPr lang="en-US" smtClean="0"/>
              <a:t>11/11/19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202381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91BC8A-81A6-E14F-9D0E-3BB24EF4B719}" type="datetimeFigureOut">
              <a:rPr lang="en-US" smtClean="0"/>
              <a:t>11/11/19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958853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91BC8A-81A6-E14F-9D0E-3BB24EF4B719}" type="datetimeFigureOut">
              <a:rPr lang="en-US" smtClean="0"/>
              <a:t>11/11/19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533709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91BC8A-81A6-E14F-9D0E-3BB24EF4B719}" type="datetimeFigureOut">
              <a:rPr lang="en-US" smtClean="0"/>
              <a:t>11/11/19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814511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91BC8A-81A6-E14F-9D0E-3BB24EF4B719}" type="datetimeFigureOut">
              <a:rPr lang="en-US" smtClean="0"/>
              <a:t>11/11/19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430787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91BC8A-81A6-E14F-9D0E-3BB24EF4B719}" type="datetimeFigureOut">
              <a:rPr lang="en-US" smtClean="0"/>
              <a:t>11/11/19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F5F24E-A916-4A4E-A820-5517F2325960}" type="slidenum">
              <a:rPr lang="en-US" smtClean="0"/>
              <a:t>‹#›</a:t>
            </a:fld>
            <a:endParaRPr lang="en-US"/>
          </a:p>
        </p:txBody>
      </p:sp>
    </p:spTree>
    <p:extLst>
      <p:ext uri="{BB962C8B-B14F-4D97-AF65-F5344CB8AC3E}">
        <p14:creationId xmlns:p14="http://schemas.microsoft.com/office/powerpoint/2010/main" val="18724279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91BC8A-81A6-E14F-9D0E-3BB24EF4B719}" type="datetimeFigureOut">
              <a:rPr lang="en-US" smtClean="0"/>
              <a:t>11/11/19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F5F24E-A916-4A4E-A820-5517F2325960}" type="slidenum">
              <a:rPr lang="en-US" smtClean="0"/>
              <a:t>‹#›</a:t>
            </a:fld>
            <a:endParaRPr lang="en-US"/>
          </a:p>
        </p:txBody>
      </p:sp>
    </p:spTree>
    <p:extLst>
      <p:ext uri="{BB962C8B-B14F-4D97-AF65-F5344CB8AC3E}">
        <p14:creationId xmlns:p14="http://schemas.microsoft.com/office/powerpoint/2010/main" val="16934373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0" Type="http://schemas.openxmlformats.org/officeDocument/2006/relationships/hyperlink" Target="https://en.wikipedia.org/wiki/Netherlands" TargetMode="External"/><Relationship Id="rId21" Type="http://schemas.openxmlformats.org/officeDocument/2006/relationships/hyperlink" Target="https://en.wikipedia.org/wiki/Saudi_Arabia" TargetMode="External"/><Relationship Id="rId22" Type="http://schemas.openxmlformats.org/officeDocument/2006/relationships/hyperlink" Target="https://en.wikipedia.org/wiki/Turkey" TargetMode="External"/><Relationship Id="rId23" Type="http://schemas.openxmlformats.org/officeDocument/2006/relationships/hyperlink" Target="https://en.wikipedia.org/wiki/Switzerland" TargetMode="External"/><Relationship Id="rId24" Type="http://schemas.openxmlformats.org/officeDocument/2006/relationships/hyperlink" Target="https://en.wikipedia.org/wiki/Taiwan" TargetMode="External"/><Relationship Id="rId25" Type="http://schemas.openxmlformats.org/officeDocument/2006/relationships/hyperlink" Target="https://en.wikipedia.org/wiki/Poland" TargetMode="External"/><Relationship Id="rId26" Type="http://schemas.openxmlformats.org/officeDocument/2006/relationships/hyperlink" Target="https://en.wikipedia.org/wiki/Sweden" TargetMode="External"/><Relationship Id="rId27" Type="http://schemas.openxmlformats.org/officeDocument/2006/relationships/hyperlink" Target="https://en.wikipedia.org/wiki/Belgium" TargetMode="External"/><Relationship Id="rId28" Type="http://schemas.openxmlformats.org/officeDocument/2006/relationships/hyperlink" Target="https://en.wikipedia.org/wiki/Argentina" TargetMode="External"/><Relationship Id="rId29" Type="http://schemas.openxmlformats.org/officeDocument/2006/relationships/hyperlink" Target="https://en.wikipedia.org/wiki/Thailand" TargetMode="External"/><Relationship Id="rId1" Type="http://schemas.openxmlformats.org/officeDocument/2006/relationships/slideLayout" Target="../slideLayouts/slideLayout1.xml"/><Relationship Id="rId2" Type="http://schemas.openxmlformats.org/officeDocument/2006/relationships/hyperlink" Target="https://en.wikipedia.org/wiki/Gross_world_product" TargetMode="External"/><Relationship Id="rId3" Type="http://schemas.openxmlformats.org/officeDocument/2006/relationships/hyperlink" Target="https://en.wikipedia.org/wiki/United_States" TargetMode="External"/><Relationship Id="rId4" Type="http://schemas.openxmlformats.org/officeDocument/2006/relationships/hyperlink" Target="https://en.wikipedia.org/wiki/European_Union" TargetMode="External"/><Relationship Id="rId5" Type="http://schemas.openxmlformats.org/officeDocument/2006/relationships/hyperlink" Target="https://en.wikipedia.org/wiki/China" TargetMode="External"/><Relationship Id="rId30" Type="http://schemas.openxmlformats.org/officeDocument/2006/relationships/hyperlink" Target="https://en.wikipedia.org/wiki/Austria" TargetMode="External"/><Relationship Id="rId31" Type="http://schemas.openxmlformats.org/officeDocument/2006/relationships/hyperlink" Target="https://en.wikipedia.org/wiki/Iran" TargetMode="External"/><Relationship Id="rId32" Type="http://schemas.openxmlformats.org/officeDocument/2006/relationships/hyperlink" Target="https://en.wikipedia.org/wiki/Norway" TargetMode="External"/><Relationship Id="rId9" Type="http://schemas.openxmlformats.org/officeDocument/2006/relationships/hyperlink" Target="https://en.wikipedia.org/wiki/France" TargetMode="External"/><Relationship Id="rId6" Type="http://schemas.openxmlformats.org/officeDocument/2006/relationships/hyperlink" Target="https://en.wikipedia.org/wiki/Japan" TargetMode="External"/><Relationship Id="rId7" Type="http://schemas.openxmlformats.org/officeDocument/2006/relationships/hyperlink" Target="https://en.wikipedia.org/wiki/Germany" TargetMode="External"/><Relationship Id="rId8" Type="http://schemas.openxmlformats.org/officeDocument/2006/relationships/hyperlink" Target="https://en.wikipedia.org/wiki/United_Kingdom" TargetMode="External"/><Relationship Id="rId33" Type="http://schemas.openxmlformats.org/officeDocument/2006/relationships/hyperlink" Target="https://en.wikipedia.org/wiki/United_Arab_Emirates" TargetMode="External"/><Relationship Id="rId34" Type="http://schemas.openxmlformats.org/officeDocument/2006/relationships/hyperlink" Target="https://en.wikipedia.org/wiki/Nigeria" TargetMode="External"/><Relationship Id="rId10" Type="http://schemas.openxmlformats.org/officeDocument/2006/relationships/hyperlink" Target="https://en.wikipedia.org/wiki/India" TargetMode="External"/><Relationship Id="rId11" Type="http://schemas.openxmlformats.org/officeDocument/2006/relationships/hyperlink" Target="https://en.wikipedia.org/wiki/Italy" TargetMode="External"/><Relationship Id="rId12" Type="http://schemas.openxmlformats.org/officeDocument/2006/relationships/hyperlink" Target="https://en.wikipedia.org/wiki/Brazil" TargetMode="External"/><Relationship Id="rId13" Type="http://schemas.openxmlformats.org/officeDocument/2006/relationships/hyperlink" Target="https://en.wikipedia.org/wiki/Canada" TargetMode="External"/><Relationship Id="rId14" Type="http://schemas.openxmlformats.org/officeDocument/2006/relationships/hyperlink" Target="https://en.wikipedia.org/wiki/Russia" TargetMode="External"/><Relationship Id="rId15" Type="http://schemas.openxmlformats.org/officeDocument/2006/relationships/hyperlink" Target="https://en.wikipedia.org/wiki/South_Korea" TargetMode="External"/><Relationship Id="rId16" Type="http://schemas.openxmlformats.org/officeDocument/2006/relationships/hyperlink" Target="https://en.wikipedia.org/wiki/Spain" TargetMode="External"/><Relationship Id="rId17" Type="http://schemas.openxmlformats.org/officeDocument/2006/relationships/hyperlink" Target="https://en.wikipedia.org/wiki/Australia" TargetMode="External"/><Relationship Id="rId18" Type="http://schemas.openxmlformats.org/officeDocument/2006/relationships/hyperlink" Target="https://en.wikipedia.org/wiki/Mexico" TargetMode="External"/><Relationship Id="rId19" Type="http://schemas.openxmlformats.org/officeDocument/2006/relationships/hyperlink" Target="https://en.wikipedia.org/wiki/Indonesi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81300" y="937924"/>
            <a:ext cx="7063152" cy="1938992"/>
          </a:xfrm>
          <a:prstGeom prst="rect">
            <a:avLst/>
          </a:prstGeom>
          <a:noFill/>
        </p:spPr>
        <p:txBody>
          <a:bodyPr wrap="none" rtlCol="0">
            <a:spAutoFit/>
          </a:bodyPr>
          <a:lstStyle/>
          <a:p>
            <a:r>
              <a:rPr lang="en-US" sz="6000" b="1" dirty="0" smtClean="0">
                <a:solidFill>
                  <a:schemeClr val="accent4">
                    <a:lumMod val="50000"/>
                  </a:schemeClr>
                </a:solidFill>
                <a:latin typeface="Britannic Bold" charset="0"/>
                <a:ea typeface="Britannic Bold" charset="0"/>
                <a:cs typeface="Britannic Bold" charset="0"/>
              </a:rPr>
              <a:t>LET US START WITH </a:t>
            </a:r>
          </a:p>
          <a:p>
            <a:r>
              <a:rPr lang="en-US" sz="6000" b="1" dirty="0" smtClean="0">
                <a:solidFill>
                  <a:schemeClr val="accent4">
                    <a:lumMod val="50000"/>
                  </a:schemeClr>
                </a:solidFill>
                <a:latin typeface="Britannic Bold" charset="0"/>
                <a:ea typeface="Britannic Bold" charset="0"/>
                <a:cs typeface="Britannic Bold" charset="0"/>
              </a:rPr>
              <a:t>A FEW DEFINITIONS</a:t>
            </a:r>
            <a:endParaRPr lang="en-US" sz="6000" b="1" dirty="0">
              <a:solidFill>
                <a:schemeClr val="accent4">
                  <a:lumMod val="50000"/>
                </a:schemeClr>
              </a:solidFill>
              <a:latin typeface="Britannic Bold" charset="0"/>
              <a:ea typeface="Britannic Bold" charset="0"/>
              <a:cs typeface="Britannic Bold" charset="0"/>
            </a:endParaRPr>
          </a:p>
        </p:txBody>
      </p:sp>
      <p:sp>
        <p:nvSpPr>
          <p:cNvPr id="5" name="Subtitle 2"/>
          <p:cNvSpPr>
            <a:spLocks noGrp="1"/>
          </p:cNvSpPr>
          <p:nvPr>
            <p:ph type="subTitle" idx="1"/>
          </p:nvPr>
        </p:nvSpPr>
        <p:spPr>
          <a:xfrm>
            <a:off x="1524000" y="4869168"/>
            <a:ext cx="9144000" cy="1655762"/>
          </a:xfrm>
        </p:spPr>
        <p:txBody>
          <a:bodyPr/>
          <a:lstStyle/>
          <a:p>
            <a:r>
              <a:rPr lang="en-US" dirty="0" smtClean="0">
                <a:latin typeface="Britannic Bold" charset="0"/>
                <a:ea typeface="Britannic Bold" charset="0"/>
                <a:cs typeface="Britannic Bold" charset="0"/>
              </a:rPr>
              <a:t>Ferrara</a:t>
            </a:r>
          </a:p>
          <a:p>
            <a:r>
              <a:rPr lang="en-US" dirty="0" smtClean="0">
                <a:latin typeface="Britannic Bold" charset="0"/>
                <a:ea typeface="Britannic Bold" charset="0"/>
                <a:cs typeface="Britannic Bold" charset="0"/>
              </a:rPr>
              <a:t>November 2019</a:t>
            </a:r>
            <a:endParaRPr lang="en-US" dirty="0">
              <a:latin typeface="Britannic Bold" charset="0"/>
              <a:ea typeface="Britannic Bold" charset="0"/>
              <a:cs typeface="Britannic Bold" charset="0"/>
            </a:endParaRPr>
          </a:p>
        </p:txBody>
      </p:sp>
      <p:sp>
        <p:nvSpPr>
          <p:cNvPr id="6" name="Subtitle 2"/>
          <p:cNvSpPr txBox="1">
            <a:spLocks/>
          </p:cNvSpPr>
          <p:nvPr/>
        </p:nvSpPr>
        <p:spPr>
          <a:xfrm>
            <a:off x="1405053" y="3337734"/>
            <a:ext cx="9058507" cy="609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dirty="0" smtClean="0">
                <a:latin typeface="Britannic Bold" charset="0"/>
                <a:ea typeface="Britannic Bold" charset="0"/>
                <a:cs typeface="Britannic Bold" charset="0"/>
              </a:rPr>
              <a:t>MODULE 1 A</a:t>
            </a:r>
          </a:p>
        </p:txBody>
      </p:sp>
    </p:spTree>
    <p:extLst>
      <p:ext uri="{BB962C8B-B14F-4D97-AF65-F5344CB8AC3E}">
        <p14:creationId xmlns:p14="http://schemas.microsoft.com/office/powerpoint/2010/main" val="456762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98036" y="482600"/>
            <a:ext cx="4248342" cy="584775"/>
          </a:xfrm>
          <a:prstGeom prst="rect">
            <a:avLst/>
          </a:prstGeom>
          <a:noFill/>
        </p:spPr>
        <p:txBody>
          <a:bodyPr wrap="none" rtlCol="0">
            <a:spAutoFit/>
          </a:bodyPr>
          <a:lstStyle/>
          <a:p>
            <a:pPr algn="ctr"/>
            <a:r>
              <a:rPr lang="en-US" sz="3200" b="1" dirty="0" smtClean="0">
                <a:solidFill>
                  <a:schemeClr val="accent4">
                    <a:lumMod val="50000"/>
                  </a:schemeClr>
                </a:solidFill>
              </a:rPr>
              <a:t>Gross Domestic</a:t>
            </a:r>
            <a:r>
              <a:rPr lang="en-US" sz="3200" b="1" dirty="0">
                <a:solidFill>
                  <a:schemeClr val="accent4">
                    <a:lumMod val="50000"/>
                  </a:schemeClr>
                </a:solidFill>
              </a:rPr>
              <a:t> </a:t>
            </a:r>
            <a:r>
              <a:rPr lang="en-US" sz="3200" b="1" dirty="0" smtClean="0">
                <a:solidFill>
                  <a:schemeClr val="accent4">
                    <a:lumMod val="50000"/>
                  </a:schemeClr>
                </a:solidFill>
              </a:rPr>
              <a:t>Product</a:t>
            </a:r>
          </a:p>
        </p:txBody>
      </p:sp>
      <p:sp>
        <p:nvSpPr>
          <p:cNvPr id="5" name="TextBox 4"/>
          <p:cNvSpPr txBox="1"/>
          <p:nvPr/>
        </p:nvSpPr>
        <p:spPr>
          <a:xfrm>
            <a:off x="1294549" y="1308100"/>
            <a:ext cx="10046551" cy="4832092"/>
          </a:xfrm>
          <a:prstGeom prst="rect">
            <a:avLst/>
          </a:prstGeom>
          <a:noFill/>
        </p:spPr>
        <p:txBody>
          <a:bodyPr wrap="square" rtlCol="0">
            <a:spAutoFit/>
          </a:bodyPr>
          <a:lstStyle/>
          <a:p>
            <a:pPr algn="ctr"/>
            <a:r>
              <a:rPr lang="en-US" sz="1400" b="1" dirty="0" smtClean="0"/>
              <a:t> T</a:t>
            </a:r>
            <a:r>
              <a:rPr lang="it-IT" sz="1400" dirty="0" smtClean="0"/>
              <a:t>he</a:t>
            </a:r>
            <a:r>
              <a:rPr lang="it-IT" sz="1400" dirty="0"/>
              <a:t> </a:t>
            </a:r>
            <a:r>
              <a:rPr lang="it-IT" sz="1400" dirty="0" smtClean="0"/>
              <a:t>OECD</a:t>
            </a:r>
            <a:r>
              <a:rPr lang="it-IT" sz="1400" dirty="0"/>
              <a:t> </a:t>
            </a:r>
            <a:r>
              <a:rPr lang="it-IT" sz="1400" dirty="0" err="1"/>
              <a:t>defines</a:t>
            </a:r>
            <a:r>
              <a:rPr lang="it-IT" sz="1400" dirty="0"/>
              <a:t> GDP </a:t>
            </a:r>
            <a:r>
              <a:rPr lang="it-IT" sz="1400" dirty="0" err="1"/>
              <a:t>as</a:t>
            </a:r>
            <a:r>
              <a:rPr lang="it-IT" sz="1400" dirty="0"/>
              <a:t> "an aggregate </a:t>
            </a:r>
            <a:r>
              <a:rPr lang="it-IT" sz="1400" dirty="0" err="1"/>
              <a:t>measure</a:t>
            </a:r>
            <a:r>
              <a:rPr lang="it-IT" sz="1400" dirty="0"/>
              <a:t> of production </a:t>
            </a:r>
            <a:r>
              <a:rPr lang="it-IT" sz="1400" dirty="0" err="1"/>
              <a:t>equal</a:t>
            </a:r>
            <a:r>
              <a:rPr lang="it-IT" sz="1400" dirty="0"/>
              <a:t> to the sum of the </a:t>
            </a:r>
            <a:r>
              <a:rPr lang="it-IT" sz="1400" b="1" dirty="0" err="1" smtClean="0">
                <a:solidFill>
                  <a:schemeClr val="accent4">
                    <a:lumMod val="50000"/>
                  </a:schemeClr>
                </a:solidFill>
              </a:rPr>
              <a:t>Gross</a:t>
            </a:r>
            <a:r>
              <a:rPr lang="it-IT" sz="1400" b="1" dirty="0" smtClean="0">
                <a:solidFill>
                  <a:schemeClr val="accent4">
                    <a:lumMod val="50000"/>
                  </a:schemeClr>
                </a:solidFill>
              </a:rPr>
              <a:t> </a:t>
            </a:r>
            <a:r>
              <a:rPr lang="it-IT" sz="1400" b="1" dirty="0" err="1" smtClean="0">
                <a:solidFill>
                  <a:schemeClr val="accent4">
                    <a:lumMod val="50000"/>
                  </a:schemeClr>
                </a:solidFill>
              </a:rPr>
              <a:t>Values</a:t>
            </a:r>
            <a:r>
              <a:rPr lang="it-IT" sz="1400" b="1" dirty="0" smtClean="0">
                <a:solidFill>
                  <a:schemeClr val="accent4">
                    <a:lumMod val="50000"/>
                  </a:schemeClr>
                </a:solidFill>
              </a:rPr>
              <a:t> </a:t>
            </a:r>
            <a:r>
              <a:rPr lang="it-IT" sz="1400" b="1" dirty="0" err="1" smtClean="0">
                <a:solidFill>
                  <a:schemeClr val="accent4">
                    <a:lumMod val="50000"/>
                  </a:schemeClr>
                </a:solidFill>
              </a:rPr>
              <a:t>Added</a:t>
            </a:r>
            <a:r>
              <a:rPr lang="it-IT" sz="1400" dirty="0"/>
              <a:t> of </a:t>
            </a:r>
            <a:r>
              <a:rPr lang="it-IT" sz="1400" dirty="0" err="1"/>
              <a:t>all</a:t>
            </a:r>
            <a:r>
              <a:rPr lang="it-IT" sz="1400" dirty="0"/>
              <a:t> </a:t>
            </a:r>
            <a:r>
              <a:rPr lang="it-IT" sz="1400" dirty="0" err="1"/>
              <a:t>resident</a:t>
            </a:r>
            <a:r>
              <a:rPr lang="it-IT" sz="1400" dirty="0"/>
              <a:t> and </a:t>
            </a:r>
            <a:r>
              <a:rPr lang="it-IT" sz="1400" dirty="0" err="1"/>
              <a:t>institutional</a:t>
            </a:r>
            <a:r>
              <a:rPr lang="it-IT" sz="1400" dirty="0"/>
              <a:t> </a:t>
            </a:r>
            <a:r>
              <a:rPr lang="it-IT" sz="1400" dirty="0" err="1"/>
              <a:t>units</a:t>
            </a:r>
            <a:r>
              <a:rPr lang="it-IT" sz="1400" dirty="0"/>
              <a:t> </a:t>
            </a:r>
            <a:r>
              <a:rPr lang="it-IT" sz="1400" dirty="0" err="1"/>
              <a:t>engaged</a:t>
            </a:r>
            <a:r>
              <a:rPr lang="it-IT" sz="1400" dirty="0"/>
              <a:t> in production</a:t>
            </a:r>
            <a:r>
              <a:rPr lang="en-US" sz="1400" b="1" dirty="0" smtClean="0"/>
              <a:t> </a:t>
            </a:r>
          </a:p>
          <a:p>
            <a:pPr algn="ctr"/>
            <a:endParaRPr lang="en-US" sz="1400" b="1" dirty="0" smtClean="0"/>
          </a:p>
          <a:p>
            <a:pPr algn="ctr"/>
            <a:r>
              <a:rPr lang="en-US" sz="1400" dirty="0"/>
              <a:t>GDP can be determined in three ways, all of which should, in principle, give the same result. They are the production (or output or value added) approach, the income approach, or the speculated expenditure approach</a:t>
            </a:r>
            <a:r>
              <a:rPr lang="en-US" sz="1400" dirty="0" smtClean="0"/>
              <a:t>.</a:t>
            </a:r>
          </a:p>
          <a:p>
            <a:pPr algn="ctr"/>
            <a:endParaRPr lang="en-US" sz="1400" dirty="0" smtClean="0"/>
          </a:p>
          <a:p>
            <a:pPr algn="ctr"/>
            <a:r>
              <a:rPr lang="en-US" sz="1400" b="1" dirty="0">
                <a:solidFill>
                  <a:schemeClr val="accent4">
                    <a:lumMod val="50000"/>
                  </a:schemeClr>
                </a:solidFill>
              </a:rPr>
              <a:t>Production </a:t>
            </a:r>
            <a:r>
              <a:rPr lang="en-US" sz="1400" b="1" dirty="0" smtClean="0">
                <a:solidFill>
                  <a:schemeClr val="accent4">
                    <a:lumMod val="50000"/>
                  </a:schemeClr>
                </a:solidFill>
              </a:rPr>
              <a:t>approach</a:t>
            </a:r>
            <a:endParaRPr lang="en-US" sz="1400" dirty="0">
              <a:solidFill>
                <a:schemeClr val="accent4">
                  <a:lumMod val="50000"/>
                </a:schemeClr>
              </a:solidFill>
            </a:endParaRPr>
          </a:p>
          <a:p>
            <a:pPr algn="ctr"/>
            <a:r>
              <a:rPr lang="en-US" sz="1400" dirty="0"/>
              <a:t>This approach mirrors </a:t>
            </a:r>
            <a:r>
              <a:rPr lang="en-US" sz="1400" dirty="0" smtClean="0"/>
              <a:t>the</a:t>
            </a:r>
            <a:r>
              <a:rPr lang="en-US" sz="1400" dirty="0"/>
              <a:t> </a:t>
            </a:r>
            <a:r>
              <a:rPr lang="en-US" sz="1400" dirty="0" smtClean="0"/>
              <a:t>OECD</a:t>
            </a:r>
            <a:r>
              <a:rPr lang="en-US" sz="1400" dirty="0"/>
              <a:t> definition given above.</a:t>
            </a:r>
          </a:p>
          <a:p>
            <a:pPr lvl="0" algn="ctr"/>
            <a:r>
              <a:rPr lang="en-US" sz="1400" dirty="0"/>
              <a:t>Estimate the gross value of domestic output out of the many various economic activities;</a:t>
            </a:r>
          </a:p>
          <a:p>
            <a:pPr lvl="0" algn="ctr"/>
            <a:r>
              <a:rPr lang="en-US" sz="1400" dirty="0"/>
              <a:t>Determine the [intermediate consumption], i.e., the cost of material, supplies and services used to produce final goods or services.</a:t>
            </a:r>
          </a:p>
          <a:p>
            <a:pPr lvl="0" algn="ctr"/>
            <a:r>
              <a:rPr lang="en-US" sz="1400" dirty="0"/>
              <a:t>Deduct intermediate consumption from gross value to obtain the gross value added.</a:t>
            </a:r>
          </a:p>
          <a:p>
            <a:pPr algn="ctr"/>
            <a:r>
              <a:rPr lang="en-US" sz="1400" b="1" dirty="0" smtClean="0">
                <a:solidFill>
                  <a:schemeClr val="accent4">
                    <a:lumMod val="50000"/>
                  </a:schemeClr>
                </a:solidFill>
              </a:rPr>
              <a:t>Gross Value Added</a:t>
            </a:r>
            <a:r>
              <a:rPr lang="en-US" sz="1400" b="1" dirty="0">
                <a:solidFill>
                  <a:schemeClr val="accent4">
                    <a:lumMod val="50000"/>
                  </a:schemeClr>
                </a:solidFill>
              </a:rPr>
              <a:t> = gross value of output – value of intermediate consumption.</a:t>
            </a:r>
          </a:p>
          <a:p>
            <a:pPr algn="ctr"/>
            <a:endParaRPr lang="en-US" sz="1400" dirty="0"/>
          </a:p>
          <a:p>
            <a:pPr algn="ctr"/>
            <a:r>
              <a:rPr lang="en-US" sz="1400" b="1" dirty="0">
                <a:solidFill>
                  <a:schemeClr val="accent4">
                    <a:lumMod val="50000"/>
                  </a:schemeClr>
                </a:solidFill>
              </a:rPr>
              <a:t>Income </a:t>
            </a:r>
            <a:r>
              <a:rPr lang="en-US" sz="1400" b="1" dirty="0" smtClean="0">
                <a:solidFill>
                  <a:schemeClr val="accent4">
                    <a:lumMod val="50000"/>
                  </a:schemeClr>
                </a:solidFill>
              </a:rPr>
              <a:t>approach</a:t>
            </a:r>
            <a:endParaRPr lang="en-US" sz="1400" dirty="0">
              <a:solidFill>
                <a:schemeClr val="accent4">
                  <a:lumMod val="50000"/>
                </a:schemeClr>
              </a:solidFill>
            </a:endParaRPr>
          </a:p>
          <a:p>
            <a:pPr algn="ctr"/>
            <a:r>
              <a:rPr lang="en-US" sz="1400" dirty="0"/>
              <a:t>The second way of estimating GDP is to use "the sum of primary incomes distributed by resident producer units</a:t>
            </a:r>
            <a:r>
              <a:rPr lang="en-US" sz="1400" dirty="0" smtClean="0"/>
              <a:t>".</a:t>
            </a:r>
          </a:p>
          <a:p>
            <a:pPr algn="ctr"/>
            <a:endParaRPr lang="en-US" sz="1400" b="1" dirty="0"/>
          </a:p>
          <a:p>
            <a:pPr algn="ctr"/>
            <a:r>
              <a:rPr lang="en-US" sz="1400" b="1" dirty="0">
                <a:solidFill>
                  <a:schemeClr val="accent4">
                    <a:lumMod val="50000"/>
                  </a:schemeClr>
                </a:solidFill>
              </a:rPr>
              <a:t>Expenditure </a:t>
            </a:r>
            <a:r>
              <a:rPr lang="en-US" sz="1400" b="1" dirty="0" smtClean="0">
                <a:solidFill>
                  <a:schemeClr val="accent4">
                    <a:lumMod val="50000"/>
                  </a:schemeClr>
                </a:solidFill>
              </a:rPr>
              <a:t>approach</a:t>
            </a:r>
            <a:endParaRPr lang="en-US" sz="1400" dirty="0">
              <a:solidFill>
                <a:schemeClr val="accent4">
                  <a:lumMod val="50000"/>
                </a:schemeClr>
              </a:solidFill>
            </a:endParaRPr>
          </a:p>
          <a:p>
            <a:pPr algn="ctr"/>
            <a:r>
              <a:rPr lang="en-US" sz="1400" dirty="0"/>
              <a:t>The third way to estimate GDP is to calculate the sum of the final uses of goods and services (all uses except intermediate consumption) measured in purchasers' </a:t>
            </a:r>
            <a:r>
              <a:rPr lang="en-US" sz="1400" dirty="0" smtClean="0"/>
              <a:t>prices</a:t>
            </a:r>
            <a:endParaRPr lang="en-US" sz="1400" dirty="0"/>
          </a:p>
          <a:p>
            <a:pPr algn="ctr"/>
            <a:r>
              <a:rPr lang="en-US" sz="1400" dirty="0"/>
              <a:t>Market goods which are produced are purchased by someone. In the case where a good is produced and unsold, the standard accounting convention is that the producer has bought the good from themselves. Therefore, measuring the total expenditure used to buy things is a way of measuring production.</a:t>
            </a:r>
            <a:endParaRPr lang="en-US" sz="1400" b="1" dirty="0"/>
          </a:p>
        </p:txBody>
      </p:sp>
    </p:spTree>
    <p:extLst>
      <p:ext uri="{BB962C8B-B14F-4D97-AF65-F5344CB8AC3E}">
        <p14:creationId xmlns:p14="http://schemas.microsoft.com/office/powerpoint/2010/main" val="1566668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53868530"/>
              </p:ext>
            </p:extLst>
          </p:nvPr>
        </p:nvGraphicFramePr>
        <p:xfrm>
          <a:off x="756063" y="706684"/>
          <a:ext cx="6407288" cy="5471037"/>
        </p:xfrm>
        <a:graphic>
          <a:graphicData uri="http://schemas.openxmlformats.org/drawingml/2006/table">
            <a:tbl>
              <a:tblPr>
                <a:tableStyleId>{5C22544A-7EE6-4342-B048-85BDC9FD1C3A}</a:tableStyleId>
              </a:tblPr>
              <a:tblGrid>
                <a:gridCol w="900670"/>
                <a:gridCol w="3744318"/>
                <a:gridCol w="1762300"/>
              </a:tblGrid>
              <a:tr h="165789">
                <a:tc>
                  <a:txBody>
                    <a:bodyPr/>
                    <a:lstStyle/>
                    <a:p>
                      <a:pPr>
                        <a:spcAft>
                          <a:spcPts val="0"/>
                        </a:spcAft>
                      </a:pPr>
                      <a:r>
                        <a:rPr lang="en-US" sz="900">
                          <a:effectLst/>
                        </a:rPr>
                        <a:t> </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dirty="0">
                          <a:effectLst/>
                        </a:rPr>
                        <a:t> </a:t>
                      </a:r>
                      <a:r>
                        <a:rPr lang="en-US" sz="900" u="none" strike="noStrike" dirty="0" smtClean="0">
                          <a:effectLst/>
                          <a:hlinkClick r:id="rId2"/>
                        </a:rPr>
                        <a:t>World</a:t>
                      </a:r>
                      <a:endParaRPr lang="en-US" sz="700" dirty="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84,740,322</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
                        </a:rPr>
                        <a:t>United States</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20,494,050</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dirty="0">
                          <a:effectLst/>
                        </a:rPr>
                        <a:t> </a:t>
                      </a:r>
                      <a:r>
                        <a:rPr lang="en-US" sz="900" u="none" strike="noStrike" dirty="0">
                          <a:effectLst/>
                          <a:hlinkClick r:id="rId4"/>
                        </a:rPr>
                        <a:t>European </a:t>
                      </a:r>
                      <a:r>
                        <a:rPr lang="en-US" sz="900" u="none" strike="noStrike" dirty="0" smtClean="0">
                          <a:effectLst/>
                          <a:hlinkClick r:id="rId4"/>
                        </a:rPr>
                        <a:t>Union</a:t>
                      </a:r>
                      <a:endParaRPr lang="en-US" sz="700" dirty="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18,750,052</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dirty="0">
                          <a:effectLst/>
                        </a:rPr>
                        <a:t> </a:t>
                      </a:r>
                      <a:r>
                        <a:rPr lang="en-US" sz="900" u="none" strike="noStrike" dirty="0" smtClean="0">
                          <a:effectLst/>
                          <a:hlinkClick r:id="rId5"/>
                        </a:rPr>
                        <a:t>China</a:t>
                      </a:r>
                      <a:endParaRPr lang="en-US" sz="900" dirty="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13,407,398</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3</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6"/>
                        </a:rPr>
                        <a:t>Japan</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4,971,929</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4</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7"/>
                        </a:rPr>
                        <a:t>Germany</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4,000,386</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5</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8"/>
                        </a:rPr>
                        <a:t>United Kingdom</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2,828,644</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6</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9"/>
                        </a:rPr>
                        <a:t>France</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2,775,252</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7</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0"/>
                        </a:rPr>
                        <a:t>India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2,716,746</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8</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1"/>
                        </a:rPr>
                        <a:t>Italy</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2,072,201</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9</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2"/>
                        </a:rPr>
                        <a:t>Brazil</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1,868,184</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10</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3"/>
                        </a:rPr>
                        <a:t>Canada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1,711,387</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11</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dirty="0">
                          <a:effectLst/>
                        </a:rPr>
                        <a:t> </a:t>
                      </a:r>
                      <a:r>
                        <a:rPr lang="en-US" sz="900" u="none" strike="noStrike" dirty="0" smtClean="0">
                          <a:effectLst/>
                          <a:hlinkClick r:id="rId14"/>
                        </a:rPr>
                        <a:t>Russia</a:t>
                      </a:r>
                      <a:endParaRPr lang="en-US" sz="900" dirty="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1,630,659</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12</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5"/>
                        </a:rPr>
                        <a:t>Korea, South</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1,619,424</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13</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6"/>
                        </a:rPr>
                        <a:t>Spain</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1,425,865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14</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7"/>
                        </a:rPr>
                        <a:t>Australia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1,418,275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15</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8"/>
                        </a:rPr>
                        <a:t>Mexico</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1,223,359</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16</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19"/>
                        </a:rPr>
                        <a:t>Indonesia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1,022,454</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17</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0"/>
                        </a:rPr>
                        <a:t>Netherlands</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912,899</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18</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1"/>
                        </a:rPr>
                        <a:t>Saudi Arabia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782,483</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19</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2"/>
                        </a:rPr>
                        <a:t>Turkey</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766,428</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20</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3"/>
                        </a:rPr>
                        <a:t>Switzerland</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703,750</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4"/>
                        </a:rPr>
                        <a:t>Taiwan</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589,391</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21</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5"/>
                        </a:rPr>
                        <a:t>Poland</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586,015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22</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6"/>
                        </a:rPr>
                        <a:t>Sweden</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551,135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23</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7"/>
                        </a:rPr>
                        <a:t>Belgium</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533,153</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24</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8"/>
                        </a:rPr>
                        <a:t>Argentina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518,092</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25</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29"/>
                        </a:rPr>
                        <a:t>Thailand</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487,239</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26</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0"/>
                        </a:rPr>
                        <a:t>Austria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457,637</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27</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1"/>
                        </a:rPr>
                        <a:t>Iran</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452,275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28</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2"/>
                        </a:rPr>
                        <a:t>Norway</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434,937</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29</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3"/>
                        </a:rPr>
                        <a:t>United Arab Emirates</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a:effectLst/>
                        </a:rPr>
                        <a:t>424,635</a:t>
                      </a:r>
                      <a:endParaRPr lang="en-US" sz="700">
                        <a:effectLst/>
                        <a:latin typeface="Calibri" charset="0"/>
                        <a:ea typeface="Calibri" charset="0"/>
                        <a:cs typeface="Times New Roman" charset="0"/>
                      </a:endParaRPr>
                    </a:p>
                  </a:txBody>
                  <a:tcPr marL="42383" marR="42383" marT="0" marB="0" anchor="ctr"/>
                </a:tc>
              </a:tr>
              <a:tr h="165789">
                <a:tc>
                  <a:txBody>
                    <a:bodyPr/>
                    <a:lstStyle/>
                    <a:p>
                      <a:pPr>
                        <a:spcAft>
                          <a:spcPts val="0"/>
                        </a:spcAft>
                      </a:pPr>
                      <a:r>
                        <a:rPr lang="en-US" sz="900">
                          <a:effectLst/>
                        </a:rPr>
                        <a:t>30</a:t>
                      </a:r>
                      <a:endParaRPr lang="en-US" sz="700">
                        <a:effectLst/>
                        <a:latin typeface="Calibri" charset="0"/>
                        <a:ea typeface="Calibri" charset="0"/>
                        <a:cs typeface="Times New Roman" charset="0"/>
                      </a:endParaRPr>
                    </a:p>
                  </a:txBody>
                  <a:tcPr marL="42383" marR="42383" marT="0" marB="0" anchor="ctr"/>
                </a:tc>
                <a:tc>
                  <a:txBody>
                    <a:bodyPr/>
                    <a:lstStyle/>
                    <a:p>
                      <a:pPr>
                        <a:spcAft>
                          <a:spcPts val="0"/>
                        </a:spcAft>
                      </a:pPr>
                      <a:r>
                        <a:rPr lang="en-US" sz="900">
                          <a:effectLst/>
                        </a:rPr>
                        <a:t> </a:t>
                      </a:r>
                      <a:r>
                        <a:rPr lang="en-US" sz="900" u="none" strike="noStrike">
                          <a:effectLst/>
                          <a:hlinkClick r:id="rId34"/>
                        </a:rPr>
                        <a:t>Nigeria</a:t>
                      </a:r>
                      <a:endParaRPr lang="en-US" sz="900">
                        <a:solidFill>
                          <a:srgbClr val="1A1A1A"/>
                        </a:solidFill>
                        <a:effectLst/>
                        <a:latin typeface="Helvetica" charset="0"/>
                        <a:ea typeface="Calibri" charset="0"/>
                        <a:cs typeface="Helvetica" charset="0"/>
                      </a:endParaRPr>
                    </a:p>
                  </a:txBody>
                  <a:tcPr marL="42383" marR="42383" marT="0" marB="0" anchor="ctr"/>
                </a:tc>
                <a:tc>
                  <a:txBody>
                    <a:bodyPr/>
                    <a:lstStyle/>
                    <a:p>
                      <a:pPr>
                        <a:spcAft>
                          <a:spcPts val="0"/>
                        </a:spcAft>
                      </a:pPr>
                      <a:r>
                        <a:rPr lang="en-US" sz="900" dirty="0">
                          <a:effectLst/>
                        </a:rPr>
                        <a:t>397,270</a:t>
                      </a:r>
                      <a:endParaRPr lang="en-US" sz="700" dirty="0">
                        <a:effectLst/>
                        <a:latin typeface="Calibri" charset="0"/>
                        <a:ea typeface="Calibri" charset="0"/>
                        <a:cs typeface="Times New Roman" charset="0"/>
                      </a:endParaRPr>
                    </a:p>
                  </a:txBody>
                  <a:tcPr marL="42383" marR="42383" marT="0" marB="0" anchor="ctr"/>
                </a:tc>
              </a:tr>
            </a:tbl>
          </a:graphicData>
        </a:graphic>
      </p:graphicFrame>
      <p:sp>
        <p:nvSpPr>
          <p:cNvPr id="2" name="TextBox 1"/>
          <p:cNvSpPr txBox="1"/>
          <p:nvPr/>
        </p:nvSpPr>
        <p:spPr>
          <a:xfrm>
            <a:off x="7681208" y="1676400"/>
            <a:ext cx="3565400" cy="2554545"/>
          </a:xfrm>
          <a:prstGeom prst="rect">
            <a:avLst/>
          </a:prstGeom>
          <a:noFill/>
        </p:spPr>
        <p:txBody>
          <a:bodyPr wrap="none" rtlCol="0">
            <a:spAutoFit/>
          </a:bodyPr>
          <a:lstStyle/>
          <a:p>
            <a:pPr algn="ctr"/>
            <a:r>
              <a:rPr lang="en-US" sz="3200" b="1" dirty="0" smtClean="0">
                <a:solidFill>
                  <a:schemeClr val="accent4">
                    <a:lumMod val="50000"/>
                  </a:schemeClr>
                </a:solidFill>
              </a:rPr>
              <a:t>Gross</a:t>
            </a:r>
          </a:p>
          <a:p>
            <a:pPr algn="ctr"/>
            <a:r>
              <a:rPr lang="en-US" sz="3200" b="1" dirty="0" smtClean="0">
                <a:solidFill>
                  <a:schemeClr val="accent4">
                    <a:lumMod val="50000"/>
                  </a:schemeClr>
                </a:solidFill>
              </a:rPr>
              <a:t>Domestic</a:t>
            </a:r>
          </a:p>
          <a:p>
            <a:pPr algn="ctr"/>
            <a:r>
              <a:rPr lang="en-US" sz="3200" b="1" dirty="0" smtClean="0">
                <a:solidFill>
                  <a:schemeClr val="accent4">
                    <a:lumMod val="50000"/>
                  </a:schemeClr>
                </a:solidFill>
              </a:rPr>
              <a:t>Product</a:t>
            </a:r>
          </a:p>
          <a:p>
            <a:pPr algn="ctr"/>
            <a:r>
              <a:rPr lang="en-US" sz="3200" b="1" dirty="0" smtClean="0">
                <a:solidFill>
                  <a:schemeClr val="accent4">
                    <a:lumMod val="50000"/>
                  </a:schemeClr>
                </a:solidFill>
              </a:rPr>
              <a:t>Country Ranking</a:t>
            </a:r>
          </a:p>
          <a:p>
            <a:pPr algn="ctr"/>
            <a:r>
              <a:rPr lang="en-US" sz="3200" b="1" dirty="0" smtClean="0">
                <a:solidFill>
                  <a:schemeClr val="accent4">
                    <a:lumMod val="50000"/>
                  </a:schemeClr>
                </a:solidFill>
              </a:rPr>
              <a:t>(2018 US$ millions )</a:t>
            </a:r>
            <a:endParaRPr lang="en-US" sz="3200" b="1" dirty="0">
              <a:solidFill>
                <a:schemeClr val="accent4">
                  <a:lumMod val="50000"/>
                </a:schemeClr>
              </a:solidFill>
            </a:endParaRPr>
          </a:p>
        </p:txBody>
      </p:sp>
    </p:spTree>
    <p:extLst>
      <p:ext uri="{BB962C8B-B14F-4D97-AF65-F5344CB8AC3E}">
        <p14:creationId xmlns:p14="http://schemas.microsoft.com/office/powerpoint/2010/main" val="867867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56346268"/>
              </p:ext>
            </p:extLst>
          </p:nvPr>
        </p:nvGraphicFramePr>
        <p:xfrm>
          <a:off x="5854701" y="465895"/>
          <a:ext cx="5130798" cy="5600712"/>
        </p:xfrm>
        <a:graphic>
          <a:graphicData uri="http://schemas.openxmlformats.org/drawingml/2006/table">
            <a:tbl>
              <a:tblPr>
                <a:tableStyleId>{5C22544A-7EE6-4342-B048-85BDC9FD1C3A}</a:tableStyleId>
              </a:tblPr>
              <a:tblGrid>
                <a:gridCol w="545234"/>
                <a:gridCol w="2907919"/>
                <a:gridCol w="1677645"/>
              </a:tblGrid>
              <a:tr h="233363">
                <a:tc>
                  <a:txBody>
                    <a:bodyPr/>
                    <a:lstStyle/>
                    <a:p>
                      <a:pPr algn="r" fontAlgn="b"/>
                      <a:r>
                        <a:rPr lang="en-US" sz="900" u="none" strike="noStrike">
                          <a:effectLst/>
                        </a:rPr>
                        <a:t>1</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Qatar</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$128,490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2</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Macao SAR</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$118,100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3</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Luxembourg</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$109,200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4</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Singapore</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$98,260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5</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Brunei</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$81,610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6</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Ireland</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$77,670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7</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Norway</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$74,320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8</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United Arab Emirates</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$70,260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9</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Kuwait</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$66,980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10</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Switzerland</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$64,990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cs-CZ" sz="900" u="none" strike="noStrike">
                          <a:effectLst/>
                        </a:rPr>
                        <a:t>11</a:t>
                      </a:r>
                      <a:endParaRPr lang="cs-CZ"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Hong Kong SAR</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$64,790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12</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United States</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$62,520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13</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San Marino</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$61,580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14</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Netherlands</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$56,570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15</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Saudi Arabia</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$55,930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16</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Iceland</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$54,750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17</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Taiwan</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$52,960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fi-FI" sz="900" u="none" strike="noStrike">
                          <a:effectLst/>
                        </a:rPr>
                        <a:t>18</a:t>
                      </a:r>
                      <a:endParaRPr lang="fi-FI"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Germany</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$52,900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en-US" sz="900" u="none" strike="noStrike">
                          <a:effectLst/>
                        </a:rPr>
                        <a:t>19</a:t>
                      </a:r>
                      <a:endParaRPr lang="en-U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Sweden</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$52,720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20</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Australia</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$52,360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cs-CZ" sz="900" u="none" strike="noStrike">
                          <a:effectLst/>
                        </a:rPr>
                        <a:t>21</a:t>
                      </a:r>
                      <a:endParaRPr lang="cs-CZ"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Austria</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$52,220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22</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Denmark</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$51,840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23</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Bahrain</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a:effectLst/>
                        </a:rPr>
                        <a:t>$50,750</a:t>
                      </a:r>
                      <a:endParaRPr lang="en-US" sz="700" b="1" i="0" u="none" strike="noStrike">
                        <a:solidFill>
                          <a:srgbClr val="000000"/>
                        </a:solidFill>
                        <a:effectLst/>
                        <a:latin typeface="Calibri" charset="0"/>
                      </a:endParaRPr>
                    </a:p>
                  </a:txBody>
                  <a:tcPr marL="9065" marR="9065" marT="9065" marB="0" anchor="ctr"/>
                </a:tc>
              </a:tr>
              <a:tr h="233363">
                <a:tc>
                  <a:txBody>
                    <a:bodyPr/>
                    <a:lstStyle/>
                    <a:p>
                      <a:pPr algn="r" fontAlgn="b"/>
                      <a:r>
                        <a:rPr lang="is-IS" sz="900" u="none" strike="noStrike">
                          <a:effectLst/>
                        </a:rPr>
                        <a:t>24</a:t>
                      </a:r>
                      <a:endParaRPr lang="is-IS" sz="900" b="0" i="0" u="none" strike="noStrike">
                        <a:solidFill>
                          <a:srgbClr val="000000"/>
                        </a:solidFill>
                        <a:effectLst/>
                        <a:latin typeface="Calibri" charset="0"/>
                      </a:endParaRPr>
                    </a:p>
                  </a:txBody>
                  <a:tcPr marL="9065" marR="9065" marT="9065" marB="0" anchor="b"/>
                </a:tc>
                <a:tc>
                  <a:txBody>
                    <a:bodyPr/>
                    <a:lstStyle/>
                    <a:p>
                      <a:pPr algn="ctr" rtl="0" fontAlgn="ctr"/>
                      <a:r>
                        <a:rPr lang="en-US" sz="700" u="none" strike="noStrike">
                          <a:effectLst/>
                        </a:rPr>
                        <a:t>Canada</a:t>
                      </a:r>
                      <a:endParaRPr lang="en-US" sz="700" b="1" i="0" u="none" strike="noStrike">
                        <a:solidFill>
                          <a:srgbClr val="000000"/>
                        </a:solidFill>
                        <a:effectLst/>
                        <a:latin typeface="Calibri" charset="0"/>
                      </a:endParaRPr>
                    </a:p>
                  </a:txBody>
                  <a:tcPr marL="9065" marR="9065" marT="9065" marB="0" anchor="ctr"/>
                </a:tc>
                <a:tc>
                  <a:txBody>
                    <a:bodyPr/>
                    <a:lstStyle/>
                    <a:p>
                      <a:pPr algn="r" rtl="0" fontAlgn="ctr"/>
                      <a:r>
                        <a:rPr lang="en-US" sz="700" u="none" strike="noStrike" dirty="0">
                          <a:effectLst/>
                        </a:rPr>
                        <a:t>$49,940</a:t>
                      </a:r>
                      <a:endParaRPr lang="en-US" sz="700" b="1" i="0" u="none" strike="noStrike" dirty="0">
                        <a:solidFill>
                          <a:srgbClr val="000000"/>
                        </a:solidFill>
                        <a:effectLst/>
                        <a:latin typeface="Calibri" charset="0"/>
                      </a:endParaRPr>
                    </a:p>
                  </a:txBody>
                  <a:tcPr marL="9065" marR="9065" marT="9065" marB="0" anchor="ctr"/>
                </a:tc>
              </a:tr>
            </a:tbl>
          </a:graphicData>
        </a:graphic>
      </p:graphicFrame>
      <p:sp>
        <p:nvSpPr>
          <p:cNvPr id="5" name="TextBox 4"/>
          <p:cNvSpPr txBox="1"/>
          <p:nvPr/>
        </p:nvSpPr>
        <p:spPr>
          <a:xfrm>
            <a:off x="787401" y="2235200"/>
            <a:ext cx="4248342" cy="2062103"/>
          </a:xfrm>
          <a:prstGeom prst="rect">
            <a:avLst/>
          </a:prstGeom>
          <a:noFill/>
        </p:spPr>
        <p:txBody>
          <a:bodyPr wrap="none" rtlCol="0">
            <a:spAutoFit/>
          </a:bodyPr>
          <a:lstStyle/>
          <a:p>
            <a:pPr algn="ctr"/>
            <a:r>
              <a:rPr lang="en-US" sz="3200" b="1" dirty="0" smtClean="0">
                <a:solidFill>
                  <a:schemeClr val="accent4">
                    <a:lumMod val="50000"/>
                  </a:schemeClr>
                </a:solidFill>
              </a:rPr>
              <a:t>Gross Domestic Product</a:t>
            </a:r>
          </a:p>
          <a:p>
            <a:pPr algn="ctr"/>
            <a:r>
              <a:rPr lang="en-US" sz="3200" b="1" dirty="0" smtClean="0">
                <a:solidFill>
                  <a:schemeClr val="accent4">
                    <a:lumMod val="50000"/>
                  </a:schemeClr>
                </a:solidFill>
              </a:rPr>
              <a:t>Per Capita</a:t>
            </a:r>
          </a:p>
          <a:p>
            <a:pPr algn="ctr"/>
            <a:r>
              <a:rPr lang="en-US" sz="3200" b="1" dirty="0">
                <a:solidFill>
                  <a:schemeClr val="accent4">
                    <a:lumMod val="50000"/>
                  </a:schemeClr>
                </a:solidFill>
              </a:rPr>
              <a:t>Country Ranking</a:t>
            </a:r>
          </a:p>
          <a:p>
            <a:pPr algn="ctr"/>
            <a:r>
              <a:rPr lang="en-US" sz="3200" b="1" dirty="0" smtClean="0">
                <a:solidFill>
                  <a:schemeClr val="accent4">
                    <a:lumMod val="50000"/>
                  </a:schemeClr>
                </a:solidFill>
              </a:rPr>
              <a:t>(2017 $)</a:t>
            </a:r>
            <a:endParaRPr lang="en-US" sz="3200" b="1" dirty="0">
              <a:solidFill>
                <a:schemeClr val="accent4">
                  <a:lumMod val="50000"/>
                </a:schemeClr>
              </a:solidFill>
            </a:endParaRPr>
          </a:p>
        </p:txBody>
      </p:sp>
    </p:spTree>
    <p:extLst>
      <p:ext uri="{BB962C8B-B14F-4D97-AF65-F5344CB8AC3E}">
        <p14:creationId xmlns:p14="http://schemas.microsoft.com/office/powerpoint/2010/main" val="1160764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3800" y="1393736"/>
            <a:ext cx="10007600" cy="1200329"/>
          </a:xfrm>
          <a:prstGeom prst="rect">
            <a:avLst/>
          </a:prstGeom>
          <a:solidFill>
            <a:schemeClr val="accent5">
              <a:lumMod val="20000"/>
              <a:lumOff val="80000"/>
            </a:schemeClr>
          </a:solidFill>
        </p:spPr>
        <p:txBody>
          <a:bodyPr wrap="square">
            <a:spAutoFit/>
          </a:bodyPr>
          <a:lstStyle/>
          <a:p>
            <a:pPr algn="ctr"/>
            <a:r>
              <a:rPr lang="en-US" sz="2400" b="1" dirty="0">
                <a:solidFill>
                  <a:srgbClr val="000000"/>
                </a:solidFill>
                <a:latin typeface="Helvetica Neue" charset="0"/>
                <a:ea typeface="Times New Roman" charset="0"/>
                <a:cs typeface="Times New Roman" charset="0"/>
              </a:rPr>
              <a:t>The Gross Domestic Product per capita in Italy was last recorded at 34877.83 US dollars in 2017. The GDP per Capita in Italy is equivalent to 276 percent of the world's average.</a:t>
            </a:r>
            <a:r>
              <a:rPr lang="en-US" sz="2400" dirty="0"/>
              <a:t> </a:t>
            </a:r>
          </a:p>
        </p:txBody>
      </p:sp>
      <p:sp>
        <p:nvSpPr>
          <p:cNvPr id="5" name="Rectangle 4"/>
          <p:cNvSpPr/>
          <p:nvPr/>
        </p:nvSpPr>
        <p:spPr>
          <a:xfrm>
            <a:off x="1193800" y="3540036"/>
            <a:ext cx="10007600" cy="1200329"/>
          </a:xfrm>
          <a:prstGeom prst="rect">
            <a:avLst/>
          </a:prstGeom>
          <a:solidFill>
            <a:schemeClr val="accent2">
              <a:lumMod val="20000"/>
              <a:lumOff val="80000"/>
            </a:schemeClr>
          </a:solidFill>
        </p:spPr>
        <p:txBody>
          <a:bodyPr wrap="square">
            <a:spAutoFit/>
          </a:bodyPr>
          <a:lstStyle/>
          <a:p>
            <a:r>
              <a:rPr lang="en-US" sz="2400" b="1" dirty="0">
                <a:solidFill>
                  <a:srgbClr val="000000"/>
                </a:solidFill>
                <a:latin typeface="Helvetica Neue" charset="0"/>
                <a:ea typeface="Times New Roman" charset="0"/>
                <a:cs typeface="Times New Roman" charset="0"/>
              </a:rPr>
              <a:t>The Gross Domestic Product per capita in China was last recorded at 7329.09 US dollars in 2017. The GDP per Capita in China is equivalent to 58 percent of the world's average. </a:t>
            </a:r>
            <a:endParaRPr lang="en-US" sz="2400" dirty="0"/>
          </a:p>
        </p:txBody>
      </p:sp>
    </p:spTree>
    <p:extLst>
      <p:ext uri="{BB962C8B-B14F-4D97-AF65-F5344CB8AC3E}">
        <p14:creationId xmlns:p14="http://schemas.microsoft.com/office/powerpoint/2010/main" val="166259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2385" y="1352305"/>
            <a:ext cx="10268415" cy="5016758"/>
          </a:xfrm>
          <a:prstGeom prst="rect">
            <a:avLst/>
          </a:prstGeom>
        </p:spPr>
        <p:txBody>
          <a:bodyPr wrap="square">
            <a:spAutoFit/>
          </a:bodyPr>
          <a:lstStyle/>
          <a:p>
            <a:pPr algn="just"/>
            <a:r>
              <a:rPr lang="is-IS" sz="2000" dirty="0" smtClean="0">
                <a:solidFill>
                  <a:srgbClr val="121212"/>
                </a:solidFill>
                <a:latin typeface="Britannic Bold" charset="0"/>
                <a:ea typeface="Britannic Bold" charset="0"/>
                <a:cs typeface="Britannic Bold" charset="0"/>
              </a:rPr>
              <a:t>….. </a:t>
            </a:r>
            <a:r>
              <a:rPr lang="en-US" sz="2000" dirty="0" smtClean="0">
                <a:solidFill>
                  <a:srgbClr val="121212"/>
                </a:solidFill>
                <a:latin typeface="Britannic Bold" charset="0"/>
                <a:ea typeface="Britannic Bold" charset="0"/>
                <a:cs typeface="Britannic Bold" charset="0"/>
              </a:rPr>
              <a:t>that </a:t>
            </a:r>
            <a:r>
              <a:rPr lang="en-US" sz="2000" dirty="0">
                <a:solidFill>
                  <a:srgbClr val="121212"/>
                </a:solidFill>
                <a:latin typeface="Britannic Bold" charset="0"/>
                <a:ea typeface="Britannic Bold" charset="0"/>
                <a:cs typeface="Britannic Bold" charset="0"/>
              </a:rPr>
              <a:t>Gross National Product counts air pollution and cigarette advertising, and ambulances to clear our highways of carnage. </a:t>
            </a:r>
            <a:r>
              <a:rPr lang="en-US" sz="2000" dirty="0">
                <a:latin typeface="Britannic Bold" charset="0"/>
                <a:ea typeface="Britannic Bold" charset="0"/>
                <a:cs typeface="Britannic Bold" charset="0"/>
              </a:rPr>
              <a:t>It counts special locks for our doors and the jails for the people who break them.  It counts the destruction of the redwood and the loss of our natural wonder in chaotic sprawl.  </a:t>
            </a:r>
          </a:p>
          <a:p>
            <a:pPr algn="just"/>
            <a:r>
              <a:rPr lang="en-US" sz="2000" dirty="0">
                <a:latin typeface="Britannic Bold" charset="0"/>
                <a:ea typeface="Britannic Bold" charset="0"/>
                <a:cs typeface="Britannic Bold" charset="0"/>
              </a:rPr>
              <a:t>It counts napalm and counts nuclear warheads and armored cars for the police to fight the riots in our cities.  It counts Whitman's rifle and Speck's knife, and the television programs which glorify violence in order to sell toys to our children.  </a:t>
            </a:r>
          </a:p>
          <a:p>
            <a:pPr algn="just"/>
            <a:r>
              <a:rPr lang="en-US" sz="2000" dirty="0">
                <a:latin typeface="Britannic Bold" charset="0"/>
                <a:ea typeface="Britannic Bold" charset="0"/>
                <a:cs typeface="Britannic Bold" charset="0"/>
              </a:rPr>
              <a:t>Yet the gross national product does not allow for the health of our children, the quality of their education or the joy of their play.  It does not include the beauty of our poetry or the strength of our marriages, the intelligence of our public debate or the integrity of our public officials.  </a:t>
            </a:r>
          </a:p>
          <a:p>
            <a:pPr algn="just"/>
            <a:r>
              <a:rPr lang="en-US" sz="2000" dirty="0">
                <a:latin typeface="Britannic Bold" charset="0"/>
                <a:ea typeface="Britannic Bold" charset="0"/>
                <a:cs typeface="Britannic Bold" charset="0"/>
              </a:rPr>
              <a:t>It measures neither our wit nor our courage, neither our wisdom nor our learning, neither our compassion nor our devotion to our country, it measures everything in short, except that which makes life worthwhile.  </a:t>
            </a:r>
          </a:p>
          <a:p>
            <a:pPr algn="just"/>
            <a:r>
              <a:rPr lang="en-US" sz="2000" dirty="0">
                <a:latin typeface="Britannic Bold" charset="0"/>
                <a:ea typeface="Britannic Bold" charset="0"/>
                <a:cs typeface="Britannic Bold" charset="0"/>
              </a:rPr>
              <a:t>And it can tell us everything about America except why we are proud that we are Americans</a:t>
            </a:r>
            <a:r>
              <a:rPr lang="en-US" sz="2000" dirty="0" smtClean="0">
                <a:latin typeface="Britannic Bold" charset="0"/>
                <a:ea typeface="Britannic Bold" charset="0"/>
                <a:cs typeface="Britannic Bold" charset="0"/>
              </a:rPr>
              <a:t>.</a:t>
            </a:r>
            <a:endParaRPr lang="en-US" sz="2000" dirty="0">
              <a:latin typeface="Britannic Bold" charset="0"/>
              <a:ea typeface="Britannic Bold" charset="0"/>
              <a:cs typeface="Britannic Bold" charset="0"/>
            </a:endParaRPr>
          </a:p>
        </p:txBody>
      </p:sp>
      <p:sp>
        <p:nvSpPr>
          <p:cNvPr id="6" name="TextBox 5"/>
          <p:cNvSpPr txBox="1"/>
          <p:nvPr/>
        </p:nvSpPr>
        <p:spPr>
          <a:xfrm>
            <a:off x="1308100" y="533400"/>
            <a:ext cx="1693092" cy="646331"/>
          </a:xfrm>
          <a:prstGeom prst="rect">
            <a:avLst/>
          </a:prstGeom>
          <a:noFill/>
        </p:spPr>
        <p:txBody>
          <a:bodyPr wrap="none" rtlCol="0">
            <a:spAutoFit/>
          </a:bodyPr>
          <a:lstStyle/>
          <a:p>
            <a:r>
              <a:rPr lang="en-US" sz="3600" b="1" dirty="0" smtClean="0">
                <a:latin typeface="Britannic Bold" charset="0"/>
                <a:ea typeface="Britannic Bold" charset="0"/>
                <a:cs typeface="Britannic Bold" charset="0"/>
              </a:rPr>
              <a:t>BUT</a:t>
            </a:r>
            <a:r>
              <a:rPr lang="is-IS" sz="3600" b="1" dirty="0" smtClean="0"/>
              <a:t>…...</a:t>
            </a:r>
            <a:endParaRPr lang="en-US" sz="3600" b="1" dirty="0"/>
          </a:p>
        </p:txBody>
      </p:sp>
    </p:spTree>
    <p:extLst>
      <p:ext uri="{BB962C8B-B14F-4D97-AF65-F5344CB8AC3E}">
        <p14:creationId xmlns:p14="http://schemas.microsoft.com/office/powerpoint/2010/main" val="829000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39237" y="1079500"/>
            <a:ext cx="4953344" cy="584775"/>
          </a:xfrm>
          <a:prstGeom prst="rect">
            <a:avLst/>
          </a:prstGeom>
          <a:noFill/>
        </p:spPr>
        <p:txBody>
          <a:bodyPr wrap="none" rtlCol="0">
            <a:spAutoFit/>
          </a:bodyPr>
          <a:lstStyle/>
          <a:p>
            <a:pPr algn="ctr"/>
            <a:r>
              <a:rPr lang="en-US" sz="3200" b="1" dirty="0" smtClean="0">
                <a:solidFill>
                  <a:schemeClr val="accent4">
                    <a:lumMod val="50000"/>
                  </a:schemeClr>
                </a:solidFill>
              </a:rPr>
              <a:t>Manufacturing Value Added</a:t>
            </a:r>
          </a:p>
        </p:txBody>
      </p:sp>
      <p:sp>
        <p:nvSpPr>
          <p:cNvPr id="5" name="TextBox 4"/>
          <p:cNvSpPr txBox="1"/>
          <p:nvPr/>
        </p:nvSpPr>
        <p:spPr>
          <a:xfrm>
            <a:off x="1281849" y="2032000"/>
            <a:ext cx="10046551" cy="3539430"/>
          </a:xfrm>
          <a:prstGeom prst="rect">
            <a:avLst/>
          </a:prstGeom>
          <a:noFill/>
        </p:spPr>
        <p:txBody>
          <a:bodyPr wrap="square" rtlCol="0">
            <a:spAutoFit/>
          </a:bodyPr>
          <a:lstStyle/>
          <a:p>
            <a:pPr algn="ctr"/>
            <a:endParaRPr lang="en-US" sz="1400" dirty="0" smtClean="0"/>
          </a:p>
          <a:p>
            <a:pPr algn="ctr"/>
            <a:r>
              <a:rPr lang="en-US" sz="1400" dirty="0"/>
              <a:t>This indicator is a measure of </a:t>
            </a:r>
            <a:r>
              <a:rPr lang="en-US" sz="1400" dirty="0" smtClean="0"/>
              <a:t>the manufacturing </a:t>
            </a:r>
            <a:r>
              <a:rPr lang="en-US" sz="1400" dirty="0"/>
              <a:t>output as share of a country’s economy. </a:t>
            </a:r>
            <a:endParaRPr lang="en-US" sz="1400" dirty="0" smtClean="0"/>
          </a:p>
          <a:p>
            <a:pPr algn="ctr"/>
            <a:r>
              <a:rPr lang="en-US" sz="1400" dirty="0" smtClean="0"/>
              <a:t>Manufacturing </a:t>
            </a:r>
            <a:r>
              <a:rPr lang="en-US" sz="1400" dirty="0"/>
              <a:t>is broadly defined as the “physical or chemical transformation of materials into new products,” </a:t>
            </a:r>
            <a:endParaRPr lang="en-US" sz="1400" dirty="0" smtClean="0"/>
          </a:p>
          <a:p>
            <a:pPr algn="ctr"/>
            <a:r>
              <a:rPr lang="en-US" sz="1400" dirty="0" smtClean="0"/>
              <a:t>regardless </a:t>
            </a:r>
            <a:r>
              <a:rPr lang="en-US" sz="1400" dirty="0"/>
              <a:t>of the process (by machines or by hand), </a:t>
            </a:r>
            <a:endParaRPr lang="en-US" sz="1400" dirty="0" smtClean="0"/>
          </a:p>
          <a:p>
            <a:pPr algn="ctr"/>
            <a:r>
              <a:rPr lang="en-US" sz="1400" dirty="0" smtClean="0"/>
              <a:t>location </a:t>
            </a:r>
            <a:r>
              <a:rPr lang="en-US" sz="1400" dirty="0"/>
              <a:t>(factory or home), </a:t>
            </a:r>
            <a:endParaRPr lang="en-US" sz="1400" dirty="0" smtClean="0"/>
          </a:p>
          <a:p>
            <a:pPr algn="ctr"/>
            <a:r>
              <a:rPr lang="en-US" sz="1400" dirty="0" smtClean="0"/>
              <a:t>or </a:t>
            </a:r>
            <a:r>
              <a:rPr lang="en-US" sz="1400" dirty="0"/>
              <a:t>sale method (wholesale or retail</a:t>
            </a:r>
            <a:r>
              <a:rPr lang="en-US" sz="1400" dirty="0" smtClean="0"/>
              <a:t>).</a:t>
            </a:r>
          </a:p>
          <a:p>
            <a:pPr algn="ctr"/>
            <a:endParaRPr lang="en-US" sz="1400" dirty="0"/>
          </a:p>
          <a:p>
            <a:pPr algn="ctr"/>
            <a:r>
              <a:rPr lang="en-US" sz="1400" dirty="0"/>
              <a:t>The value added is the net output of the manufacturing sector, </a:t>
            </a:r>
            <a:endParaRPr lang="en-US" sz="1400" dirty="0" smtClean="0"/>
          </a:p>
          <a:p>
            <a:pPr algn="ctr"/>
            <a:r>
              <a:rPr lang="en-US" sz="1400" dirty="0" smtClean="0"/>
              <a:t>calculated </a:t>
            </a:r>
            <a:r>
              <a:rPr lang="en-US" sz="1400" dirty="0"/>
              <a:t>after adding up all the outputs and subtracting the intermediate inputs. </a:t>
            </a:r>
            <a:endParaRPr lang="en-US" sz="1400" dirty="0" smtClean="0"/>
          </a:p>
          <a:p>
            <a:pPr algn="ctr"/>
            <a:r>
              <a:rPr lang="en-US" sz="1400" dirty="0" smtClean="0"/>
              <a:t>It </a:t>
            </a:r>
            <a:r>
              <a:rPr lang="en-US" sz="1400" dirty="0"/>
              <a:t>is determined by the International Standard Industrial Classification (ISIC) revision 3, and calculated </a:t>
            </a:r>
            <a:endParaRPr lang="en-US" sz="1400" dirty="0" smtClean="0"/>
          </a:p>
          <a:p>
            <a:pPr algn="ctr"/>
            <a:r>
              <a:rPr lang="en-US" sz="1400" dirty="0" smtClean="0"/>
              <a:t>without </a:t>
            </a:r>
            <a:r>
              <a:rPr lang="en-US" sz="1400" dirty="0"/>
              <a:t>deducting the depreciation of the fabricated assets, </a:t>
            </a:r>
            <a:endParaRPr lang="en-US" sz="1400" dirty="0" smtClean="0"/>
          </a:p>
          <a:p>
            <a:pPr algn="ctr"/>
            <a:r>
              <a:rPr lang="en-US" sz="1400" dirty="0" smtClean="0"/>
              <a:t>or </a:t>
            </a:r>
            <a:r>
              <a:rPr lang="en-US" sz="1400" dirty="0"/>
              <a:t>the depletion and degradation of any natural resources</a:t>
            </a:r>
            <a:r>
              <a:rPr lang="en-US" sz="1400" dirty="0" smtClean="0"/>
              <a:t>.</a:t>
            </a:r>
          </a:p>
          <a:p>
            <a:pPr algn="ctr"/>
            <a:endParaRPr lang="en-US" sz="1400" dirty="0"/>
          </a:p>
          <a:p>
            <a:pPr algn="ctr"/>
            <a:r>
              <a:rPr lang="en-US" sz="1400" dirty="0"/>
              <a:t>The indicator </a:t>
            </a:r>
            <a:r>
              <a:rPr lang="en-US" sz="1400" dirty="0" smtClean="0"/>
              <a:t>is normally  </a:t>
            </a:r>
            <a:r>
              <a:rPr lang="en-US" sz="1400" dirty="0"/>
              <a:t>expressed as a share of gross domestic product  </a:t>
            </a:r>
          </a:p>
          <a:p>
            <a:pPr algn="ctr"/>
            <a:endParaRPr lang="en-US" sz="1400" dirty="0" smtClean="0"/>
          </a:p>
          <a:p>
            <a:pPr algn="ctr"/>
            <a:endParaRPr lang="en-US" sz="1400" dirty="0"/>
          </a:p>
        </p:txBody>
      </p:sp>
    </p:spTree>
    <p:extLst>
      <p:ext uri="{BB962C8B-B14F-4D97-AF65-F5344CB8AC3E}">
        <p14:creationId xmlns:p14="http://schemas.microsoft.com/office/powerpoint/2010/main" val="1096829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8</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379" y="1154028"/>
            <a:ext cx="8586441" cy="5373400"/>
          </a:xfrm>
          <a:prstGeom prst="rect">
            <a:avLst/>
          </a:prstGeom>
        </p:spPr>
      </p:pic>
      <p:sp>
        <p:nvSpPr>
          <p:cNvPr id="2" name="Date Placeholder 1"/>
          <p:cNvSpPr>
            <a:spLocks noGrp="1"/>
          </p:cNvSpPr>
          <p:nvPr>
            <p:ph type="dt" sz="half" idx="10"/>
          </p:nvPr>
        </p:nvSpPr>
        <p:spPr/>
        <p:txBody>
          <a:bodyPr/>
          <a:lstStyle/>
          <a:p>
            <a:fld id="{463F50CE-EE72-2946-ABBB-9FCC45551EA1}" type="datetime1">
              <a:rPr lang="x-none" smtClean="0"/>
              <a:t>11/11/19</a:t>
            </a:fld>
            <a:endParaRPr lang="en-US"/>
          </a:p>
        </p:txBody>
      </p:sp>
    </p:spTree>
    <p:extLst>
      <p:ext uri="{BB962C8B-B14F-4D97-AF65-F5344CB8AC3E}">
        <p14:creationId xmlns:p14="http://schemas.microsoft.com/office/powerpoint/2010/main" val="13772797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9</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2751" y="666750"/>
            <a:ext cx="8685561" cy="5689600"/>
          </a:xfrm>
          <a:prstGeom prst="rect">
            <a:avLst/>
          </a:prstGeom>
        </p:spPr>
      </p:pic>
      <p:sp>
        <p:nvSpPr>
          <p:cNvPr id="2" name="Date Placeholder 1"/>
          <p:cNvSpPr>
            <a:spLocks noGrp="1"/>
          </p:cNvSpPr>
          <p:nvPr>
            <p:ph type="dt" sz="half" idx="10"/>
          </p:nvPr>
        </p:nvSpPr>
        <p:spPr/>
        <p:txBody>
          <a:bodyPr/>
          <a:lstStyle/>
          <a:p>
            <a:fld id="{B2B7B990-B4BE-7D4D-9B4D-9490F56E480C}" type="datetime1">
              <a:rPr lang="x-none" smtClean="0"/>
              <a:t>11/11/19</a:t>
            </a:fld>
            <a:endParaRPr lang="en-US"/>
          </a:p>
        </p:txBody>
      </p:sp>
    </p:spTree>
    <p:extLst>
      <p:ext uri="{BB962C8B-B14F-4D97-AF65-F5344CB8AC3E}">
        <p14:creationId xmlns:p14="http://schemas.microsoft.com/office/powerpoint/2010/main" val="2141910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438</Words>
  <Application>Microsoft Macintosh PowerPoint</Application>
  <PresentationFormat>Widescreen</PresentationFormat>
  <Paragraphs>230</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Britannic Bold</vt:lpstr>
      <vt:lpstr>Calibri</vt:lpstr>
      <vt:lpstr>Calibri Light</vt:lpstr>
      <vt:lpstr>Helvetica</vt:lpstr>
      <vt:lpstr>Helvetica Neue</vt:lpstr>
      <vt:lpstr>Times New Roman</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14</cp:revision>
  <dcterms:created xsi:type="dcterms:W3CDTF">2019-05-15T08:33:12Z</dcterms:created>
  <dcterms:modified xsi:type="dcterms:W3CDTF">2019-11-11T08:51:28Z</dcterms:modified>
</cp:coreProperties>
</file>