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9" r:id="rId2"/>
    <p:sldId id="271" r:id="rId3"/>
    <p:sldId id="273" r:id="rId4"/>
    <p:sldId id="272" r:id="rId5"/>
    <p:sldId id="267" r:id="rId6"/>
    <p:sldId id="266" r:id="rId7"/>
    <p:sldId id="268" r:id="rId8"/>
    <p:sldId id="269" r:id="rId9"/>
    <p:sldId id="270" r:id="rId10"/>
    <p:sldId id="274" r:id="rId11"/>
    <p:sldId id="275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1"/>
    <p:restoredTop sz="94599"/>
  </p:normalViewPr>
  <p:slideViewPr>
    <p:cSldViewPr snapToGrid="0" snapToObjects="1">
      <p:cViewPr>
        <p:scale>
          <a:sx n="100" d="100"/>
          <a:sy n="100" d="100"/>
        </p:scale>
        <p:origin x="5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BD9B2-DD0B-4341-9191-F7D19BF79693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BE62D-63A0-CC4E-B6B3-D6A1B3E9C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9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8A-81A6-E14F-9D0E-3BB24EF4B719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5F24E-A916-4A4E-A820-5517F232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12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8A-81A6-E14F-9D0E-3BB24EF4B719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5F24E-A916-4A4E-A820-5517F232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1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8A-81A6-E14F-9D0E-3BB24EF4B719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5F24E-A916-4A4E-A820-5517F232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0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8A-81A6-E14F-9D0E-3BB24EF4B719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5F24E-A916-4A4E-A820-5517F232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8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8A-81A6-E14F-9D0E-3BB24EF4B719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5F24E-A916-4A4E-A820-5517F232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7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8A-81A6-E14F-9D0E-3BB24EF4B719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5F24E-A916-4A4E-A820-5517F232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8A-81A6-E14F-9D0E-3BB24EF4B719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5F24E-A916-4A4E-A820-5517F232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53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8A-81A6-E14F-9D0E-3BB24EF4B719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5F24E-A916-4A4E-A820-5517F232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0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8A-81A6-E14F-9D0E-3BB24EF4B719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5F24E-A916-4A4E-A820-5517F232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11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8A-81A6-E14F-9D0E-3BB24EF4B719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5F24E-A916-4A4E-A820-5517F232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8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BC8A-81A6-E14F-9D0E-3BB24EF4B719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5F24E-A916-4A4E-A820-5517F232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27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1BC8A-81A6-E14F-9D0E-3BB24EF4B719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5F24E-A916-4A4E-A820-5517F2325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3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tiff"/><Relationship Id="rId9" Type="http://schemas.openxmlformats.org/officeDocument/2006/relationships/image" Target="../media/image8.tiff"/><Relationship Id="rId10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524000" y="4869168"/>
            <a:ext cx="9144000" cy="1655762"/>
          </a:xfrm>
        </p:spPr>
        <p:txBody>
          <a:bodyPr/>
          <a:lstStyle/>
          <a:p>
            <a:r>
              <a:rPr lang="en-US" dirty="0" smtClean="0">
                <a:latin typeface="Britannic Bold" charset="0"/>
                <a:ea typeface="Britannic Bold" charset="0"/>
                <a:cs typeface="Britannic Bold" charset="0"/>
              </a:rPr>
              <a:t>Ferrara</a:t>
            </a:r>
          </a:p>
          <a:p>
            <a:r>
              <a:rPr lang="en-US" dirty="0" smtClean="0">
                <a:latin typeface="Britannic Bold" charset="0"/>
                <a:ea typeface="Britannic Bold" charset="0"/>
                <a:cs typeface="Britannic Bold" charset="0"/>
              </a:rPr>
              <a:t>November 2019</a:t>
            </a:r>
            <a:endParaRPr lang="en-US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7000" y="1398310"/>
            <a:ext cx="95949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Course</a:t>
            </a:r>
          </a:p>
          <a:p>
            <a:pPr algn="ctr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DEVELOPMENT ECONOMICS AND EMERGING MARKETS</a:t>
            </a:r>
          </a:p>
          <a:p>
            <a:pPr algn="ctr"/>
            <a:endParaRPr lang="en-US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Module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INTERNATIONAL INSTITUTIONS AND DEVELOPMENT POLICIES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9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41399" y="520699"/>
            <a:ext cx="2628900" cy="2133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Group x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387906">
            <a:off x="2908299" y="2000251"/>
            <a:ext cx="3149600" cy="5715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28799" y="3721099"/>
            <a:ext cx="25400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REPRESENTATIVES OF LOCAL BUSINESSES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6499" y="1790700"/>
            <a:ext cx="25400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3 POLICY</a:t>
            </a:r>
          </a:p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ANALYSTS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27899" y="3442918"/>
            <a:ext cx="25400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ACTIVISTS </a:t>
            </a:r>
          </a:p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OF NGOs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19699" y="5095136"/>
            <a:ext cx="25400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2-3 JOURNALISTs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13348" y="2101334"/>
            <a:ext cx="188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4 DISTINCT ROLES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825" y="374322"/>
            <a:ext cx="3810000" cy="35880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0068" y="1925379"/>
            <a:ext cx="133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COUNTRY</a:t>
            </a:r>
          </a:p>
          <a:p>
            <a:pPr algn="ctr"/>
            <a:r>
              <a:rPr lang="en-US" sz="2000" b="1" dirty="0" smtClean="0"/>
              <a:t>CONTEXT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3143" y="263385"/>
            <a:ext cx="2387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/>
              <a:t>Lorem ipsum lorem ipsum lorem ipsum lorem ipsum</a:t>
            </a:r>
          </a:p>
          <a:p>
            <a:r>
              <a:rPr lang="en-US" sz="800" dirty="0" smtClean="0"/>
              <a:t>Lorem </a:t>
            </a:r>
            <a:r>
              <a:rPr lang="en-US" sz="800" dirty="0"/>
              <a:t>ipsum lorem ipsum lorem ipsum lorem ipsum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67564" y="968186"/>
            <a:ext cx="3589474" cy="19143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2275" y="4501722"/>
            <a:ext cx="3009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D2228"/>
                </a:solidFill>
                <a:latin typeface="Helvetica Neue" charset="0"/>
              </a:rPr>
              <a:t>13.15-14.45: All students analyze the country context 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5525" y="4358758"/>
            <a:ext cx="32893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D2228"/>
                </a:solidFill>
                <a:latin typeface="Helvetica Neue" charset="0"/>
              </a:rPr>
              <a:t>14:15: The policy analysts will table a proposal outlining </a:t>
            </a:r>
          </a:p>
          <a:p>
            <a:r>
              <a:rPr lang="en-US" sz="1600" dirty="0" smtClean="0">
                <a:solidFill>
                  <a:srgbClr val="1D2228"/>
                </a:solidFill>
                <a:latin typeface="Helvetica Neue" charset="0"/>
              </a:rPr>
              <a:t>1</a:t>
            </a:r>
            <a:r>
              <a:rPr lang="en-US" sz="1600" dirty="0">
                <a:solidFill>
                  <a:srgbClr val="1D2228"/>
                </a:solidFill>
                <a:latin typeface="Helvetica Neue" charset="0"/>
              </a:rPr>
              <a:t>. a general introduction of the problem; </a:t>
            </a:r>
          </a:p>
          <a:p>
            <a:r>
              <a:rPr lang="en-US" sz="1600" dirty="0" smtClean="0">
                <a:solidFill>
                  <a:srgbClr val="1D2228"/>
                </a:solidFill>
                <a:latin typeface="Helvetica Neue" charset="0"/>
              </a:rPr>
              <a:t>2. the </a:t>
            </a:r>
            <a:r>
              <a:rPr lang="en-US" sz="1600" dirty="0">
                <a:solidFill>
                  <a:srgbClr val="1D2228"/>
                </a:solidFill>
                <a:latin typeface="Helvetica Neue" charset="0"/>
              </a:rPr>
              <a:t>policy proposal and the </a:t>
            </a:r>
            <a:r>
              <a:rPr lang="en-US" sz="1600" dirty="0" smtClean="0">
                <a:solidFill>
                  <a:srgbClr val="1D2228"/>
                </a:solidFill>
                <a:latin typeface="Helvetica Neue" charset="0"/>
              </a:rPr>
              <a:t>motivations;</a:t>
            </a:r>
          </a:p>
          <a:p>
            <a:r>
              <a:rPr lang="en-US" sz="1600" dirty="0" smtClean="0">
                <a:solidFill>
                  <a:srgbClr val="1D2228"/>
                </a:solidFill>
                <a:latin typeface="Helvetica Neue" charset="0"/>
              </a:rPr>
              <a:t>3</a:t>
            </a:r>
            <a:r>
              <a:rPr lang="en-US" sz="1600" dirty="0">
                <a:solidFill>
                  <a:srgbClr val="1D2228"/>
                </a:solidFill>
                <a:latin typeface="Helvetica Neue" charset="0"/>
              </a:rPr>
              <a:t>. activities to implement within the policy). 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8417650" y="3613346"/>
            <a:ext cx="32893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1D2228"/>
                </a:solidFill>
                <a:latin typeface="Helvetica Neue" charset="0"/>
              </a:rPr>
              <a:t>14.45- 16:00 The other 3 roles analyze the proposal and may discuss it with the policy analysts</a:t>
            </a:r>
          </a:p>
          <a:p>
            <a:endParaRPr lang="en-US" sz="1600" dirty="0">
              <a:solidFill>
                <a:srgbClr val="1D2228"/>
              </a:solidFill>
              <a:latin typeface="Helvetica Neue" charset="0"/>
            </a:endParaRPr>
          </a:p>
          <a:p>
            <a:r>
              <a:rPr lang="en-US" sz="1600" dirty="0" smtClean="0">
                <a:solidFill>
                  <a:srgbClr val="1D2228"/>
                </a:solidFill>
                <a:latin typeface="Helvetica Neue" charset="0"/>
              </a:rPr>
              <a:t>16:00 The </a:t>
            </a:r>
            <a:r>
              <a:rPr lang="en-US" sz="1600" smtClean="0">
                <a:solidFill>
                  <a:srgbClr val="1D2228"/>
                </a:solidFill>
                <a:latin typeface="Helvetica Neue" charset="0"/>
              </a:rPr>
              <a:t>other 3 roles provide each a set of </a:t>
            </a:r>
            <a:r>
              <a:rPr lang="en-US" sz="1600" dirty="0" smtClean="0">
                <a:solidFill>
                  <a:srgbClr val="1D2228"/>
                </a:solidFill>
                <a:latin typeface="Helvetica Neue" charset="0"/>
              </a:rPr>
              <a:t>comments, assess pros and cons, introduce suggestions and criticism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3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0202" y="3072759"/>
            <a:ext cx="8385629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>
              <a:tabLst>
                <a:tab pos="2349500" algn="l"/>
              </a:tabLst>
            </a:pP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What do you expect </a:t>
            </a:r>
          </a:p>
          <a:p>
            <a:pPr algn="ctr">
              <a:tabLst>
                <a:tab pos="2349500" algn="l"/>
              </a:tabLst>
            </a:pP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from this module </a:t>
            </a:r>
            <a:r>
              <a:rPr lang="is-IS" sz="60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…....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?</a:t>
            </a:r>
            <a:endParaRPr lang="en-US" sz="6000" b="1" dirty="0" smtClean="0">
              <a:solidFill>
                <a:schemeClr val="accent6">
                  <a:lumMod val="50000"/>
                </a:schemeClr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8283" y="1205859"/>
            <a:ext cx="5309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tabLst>
                <a:tab pos="2349500" algn="l"/>
              </a:tabLst>
            </a:pP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Last but not least </a:t>
            </a:r>
            <a:r>
              <a:rPr lang="is-IS" sz="40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…....</a:t>
            </a:r>
            <a:endParaRPr lang="en-US" sz="4000" b="1" dirty="0" smtClean="0">
              <a:solidFill>
                <a:schemeClr val="accent6">
                  <a:lumMod val="50000"/>
                </a:schemeClr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83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2584" y="3072759"/>
            <a:ext cx="5820825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    Who am I ?    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524000" y="4869168"/>
            <a:ext cx="9144000" cy="1655762"/>
          </a:xfrm>
        </p:spPr>
        <p:txBody>
          <a:bodyPr/>
          <a:lstStyle/>
          <a:p>
            <a:r>
              <a:rPr lang="en-US" dirty="0" smtClean="0">
                <a:latin typeface="Britannic Bold" charset="0"/>
                <a:ea typeface="Britannic Bold" charset="0"/>
                <a:cs typeface="Britannic Bold" charset="0"/>
              </a:rPr>
              <a:t>Ferrara</a:t>
            </a:r>
          </a:p>
          <a:p>
            <a:r>
              <a:rPr lang="en-US" dirty="0" smtClean="0">
                <a:latin typeface="Britannic Bold" charset="0"/>
                <a:ea typeface="Britannic Bold" charset="0"/>
                <a:cs typeface="Britannic Bold" charset="0"/>
              </a:rPr>
              <a:t>November 2019</a:t>
            </a:r>
            <a:endParaRPr lang="en-US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229910"/>
            <a:ext cx="95949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Course</a:t>
            </a:r>
          </a:p>
          <a:p>
            <a:pPr algn="ctr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DEVELOPMENT ECONOMICS AND EMERGING MARKETS</a:t>
            </a:r>
          </a:p>
          <a:p>
            <a:pPr algn="ctr"/>
            <a:endParaRPr lang="en-US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Module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INTERNATIONAL INSTITUTIONS AND DEVELOPMENT POLICIES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6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29" y="1930317"/>
            <a:ext cx="3120342" cy="2307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551" y="846684"/>
            <a:ext cx="3249314" cy="2167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512" y="725698"/>
            <a:ext cx="4340890" cy="2895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740" y="2429668"/>
            <a:ext cx="3702432" cy="24694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262" y="725698"/>
            <a:ext cx="28703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IT ALL STARTED </a:t>
            </a:r>
          </a:p>
          <a:p>
            <a:pPr algn="ctr"/>
            <a:r>
              <a:rPr lang="en-US" sz="3200" b="1" dirty="0" smtClean="0"/>
              <a:t>IN 1982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598">
            <a:off x="9879433" y="3545976"/>
            <a:ext cx="1813627" cy="2832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51" y="3643199"/>
            <a:ext cx="1936540" cy="2747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930035">
            <a:off x="6264458" y="4578017"/>
            <a:ext cx="1849967" cy="1381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594676">
            <a:off x="5360851" y="4866873"/>
            <a:ext cx="2126038" cy="1557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558" y="3816700"/>
            <a:ext cx="3245142" cy="216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1750" y="3072759"/>
            <a:ext cx="8422497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    What Shall we do ?    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524000" y="4869168"/>
            <a:ext cx="9144000" cy="1655762"/>
          </a:xfrm>
        </p:spPr>
        <p:txBody>
          <a:bodyPr/>
          <a:lstStyle/>
          <a:p>
            <a:r>
              <a:rPr lang="en-US" dirty="0" smtClean="0">
                <a:latin typeface="Britannic Bold" charset="0"/>
                <a:ea typeface="Britannic Bold" charset="0"/>
                <a:cs typeface="Britannic Bold" charset="0"/>
              </a:rPr>
              <a:t>Ferrara</a:t>
            </a:r>
          </a:p>
          <a:p>
            <a:r>
              <a:rPr lang="en-US" dirty="0" smtClean="0">
                <a:latin typeface="Britannic Bold" charset="0"/>
                <a:ea typeface="Britannic Bold" charset="0"/>
                <a:cs typeface="Britannic Bold" charset="0"/>
              </a:rPr>
              <a:t>November 2019</a:t>
            </a:r>
            <a:endParaRPr lang="en-US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229910"/>
            <a:ext cx="95949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Course</a:t>
            </a:r>
          </a:p>
          <a:p>
            <a:pPr algn="ctr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DEVELOPMENT ECONOMICS AND EMERGING MARKETS</a:t>
            </a:r>
          </a:p>
          <a:p>
            <a:pPr algn="ctr"/>
            <a:endParaRPr lang="en-US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Module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INTERNATIONAL INSTITUTIONS AND DEVELOPMENT POLICIES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3550" y="1058604"/>
            <a:ext cx="1121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LET US TRY TO UNDERSTAND</a:t>
            </a:r>
          </a:p>
          <a:p>
            <a:pPr algn="ctr"/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 WHAT IS INDUSTRIAL DEVELOPMENT AND </a:t>
            </a:r>
          </a:p>
          <a:p>
            <a:pPr algn="ctr"/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HOW GOVERNMENT POLICIES AND MARKET FORCES PLAY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7575" y="277077"/>
            <a:ext cx="2606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Three Blocks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73150" y="2763460"/>
            <a:ext cx="975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Britannic Bold" charset="0"/>
                <a:ea typeface="Britannic Bold" charset="0"/>
                <a:cs typeface="Britannic Bold" charset="0"/>
              </a:rPr>
              <a:t>BEYOND ACADEMIA,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Britannic Bold" charset="0"/>
                <a:ea typeface="Britannic Bold" charset="0"/>
                <a:cs typeface="Britannic Bold" charset="0"/>
              </a:rPr>
              <a:t>LET US GIVE A LOOK AT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Britannic Bold" charset="0"/>
                <a:ea typeface="Britannic Bold" charset="0"/>
                <a:cs typeface="Britannic Bold" charset="0"/>
              </a:rPr>
              <a:t>WHAT IS HAPPENING IN THE WORLD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550" y="4651433"/>
            <a:ext cx="975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LET US FOCUS 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ON THE UNITED NATIONS AND 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THEIR ROLE</a:t>
            </a:r>
          </a:p>
        </p:txBody>
      </p:sp>
    </p:spTree>
    <p:extLst>
      <p:ext uri="{BB962C8B-B14F-4D97-AF65-F5344CB8AC3E}">
        <p14:creationId xmlns:p14="http://schemas.microsoft.com/office/powerpoint/2010/main" val="44038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1000" y="1369463"/>
            <a:ext cx="915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WHAT IS INDUSTRIAL DEVELOPMENT ?</a:t>
            </a:r>
          </a:p>
          <a:p>
            <a:pPr marL="342900" indent="-342900" algn="ctr">
              <a:buFont typeface="Arial" charset="0"/>
              <a:buChar char="•"/>
            </a:pP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A FEW DEFINITIONS</a:t>
            </a:r>
          </a:p>
          <a:p>
            <a:pPr marL="342900" indent="-342900" algn="ctr">
              <a:buFont typeface="Arial" charset="0"/>
              <a:buChar char="•"/>
            </a:pP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WHAT DO WE SPEAK OF WHEN WE SPEAK OF INDUSTRIAL DEVELOPMENT</a:t>
            </a:r>
          </a:p>
          <a:p>
            <a:pPr marL="342900" indent="-342900" algn="ctr">
              <a:buFont typeface="Arial" charset="0"/>
              <a:buChar char="•"/>
            </a:pP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THE PENDULUM BETWEEN GOVERNMENT AND MARKET FAILURES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4750" y="3042198"/>
            <a:ext cx="975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Britannic Bold" charset="0"/>
                <a:ea typeface="Britannic Bold" charset="0"/>
                <a:cs typeface="Britannic Bold" charset="0"/>
              </a:rPr>
              <a:t>WHAT IS HAPPENING IN THE WORLD ?</a:t>
            </a:r>
          </a:p>
          <a:p>
            <a:pPr marL="342900" indent="-342900" algn="ctr">
              <a:buFont typeface="Arial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Britannic Bold" charset="0"/>
                <a:ea typeface="Britannic Bold" charset="0"/>
                <a:cs typeface="Britannic Bold" charset="0"/>
              </a:rPr>
              <a:t>UNDERSTANDING BUSINESS IN A GLOBAL MARKET</a:t>
            </a:r>
          </a:p>
          <a:p>
            <a:pPr marL="342900" indent="-342900" algn="ctr">
              <a:buFont typeface="Arial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Britannic Bold" charset="0"/>
                <a:ea typeface="Britannic Bold" charset="0"/>
                <a:cs typeface="Britannic Bold" charset="0"/>
              </a:rPr>
              <a:t>WHERE IS BUSINESS GOING ?</a:t>
            </a:r>
          </a:p>
          <a:p>
            <a:pPr marL="342900" indent="-342900" algn="ctr">
              <a:buFont typeface="Arial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Britannic Bold" charset="0"/>
                <a:ea typeface="Britannic Bold" charset="0"/>
                <a:cs typeface="Britannic Bold" charset="0"/>
              </a:rPr>
              <a:t>WHAT HAPPENED IN INDIA IN 1991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4750" y="4714933"/>
            <a:ext cx="975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WHAT IS THE ROLE OF THE UNITED NATIONS ?</a:t>
            </a:r>
          </a:p>
          <a:p>
            <a:pPr marL="342900" indent="-342900" algn="ctr">
              <a:buFont typeface="Arial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WE THE PEOPLE</a:t>
            </a:r>
          </a:p>
          <a:p>
            <a:pPr marL="342900" indent="-342900" algn="ctr">
              <a:buFont typeface="Arial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INCLUSIVE AND SUSTAINABLE INDUSTRIAL DEVELOPMENT</a:t>
            </a:r>
          </a:p>
          <a:p>
            <a:pPr marL="342900" indent="-342900" algn="ctr">
              <a:buFont typeface="Arial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FROM POLICIES TO POLITICS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0569" y="344997"/>
            <a:ext cx="607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Let us Walk through </a:t>
            </a:r>
            <a:r>
              <a:rPr lang="en-US" sz="3600" b="1" smtClean="0"/>
              <a:t>the Blocks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0409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872" y="3072759"/>
            <a:ext cx="10006265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   Shall we also play </a:t>
            </a:r>
            <a:r>
              <a:rPr lang="is-IS" sz="60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…...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 ?    </a:t>
            </a:r>
          </a:p>
        </p:txBody>
      </p:sp>
    </p:spTree>
    <p:extLst>
      <p:ext uri="{BB962C8B-B14F-4D97-AF65-F5344CB8AC3E}">
        <p14:creationId xmlns:p14="http://schemas.microsoft.com/office/powerpoint/2010/main" val="11554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6740" y="456559"/>
            <a:ext cx="7369325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 </a:t>
            </a:r>
            <a:r>
              <a:rPr lang="is-IS" sz="60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…. a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 policy game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3494" y="1973758"/>
            <a:ext cx="587257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Imagine you are 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an international United Nations officer, </a:t>
            </a:r>
          </a:p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o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r a journalist,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or an activist of a NGO,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or a representative of national businesses</a:t>
            </a:r>
          </a:p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onfronted with a number of critical issues</a:t>
            </a:r>
            <a:r>
              <a:rPr lang="is-IS" sz="2400" dirty="0" smtClean="0">
                <a:solidFill>
                  <a:schemeClr val="accent6">
                    <a:lumMod val="50000"/>
                  </a:schemeClr>
                </a:solidFill>
              </a:rPr>
              <a:t>…..</a:t>
            </a:r>
          </a:p>
          <a:p>
            <a:pPr algn="ctr"/>
            <a:r>
              <a:rPr lang="is-IS" sz="2400" dirty="0" smtClean="0">
                <a:solidFill>
                  <a:schemeClr val="accent6">
                    <a:lumMod val="50000"/>
                  </a:schemeClr>
                </a:solidFill>
              </a:rPr>
              <a:t>.......what will you be suggesting ?</a:t>
            </a:r>
          </a:p>
          <a:p>
            <a:pPr algn="ctr"/>
            <a:r>
              <a:rPr lang="is-IS" sz="2400" dirty="0" smtClean="0">
                <a:solidFill>
                  <a:schemeClr val="accent6">
                    <a:lumMod val="50000"/>
                  </a:schemeClr>
                </a:solidFill>
              </a:rPr>
              <a:t>What policies ?</a:t>
            </a:r>
          </a:p>
          <a:p>
            <a:pPr algn="ctr"/>
            <a:r>
              <a:rPr lang="is-IS" sz="2400" dirty="0" smtClean="0">
                <a:solidFill>
                  <a:schemeClr val="accent6">
                    <a:lumMod val="50000"/>
                  </a:schemeClr>
                </a:solidFill>
              </a:rPr>
              <a:t>Which activities ?</a:t>
            </a:r>
          </a:p>
          <a:p>
            <a:pPr algn="ctr"/>
            <a:r>
              <a:rPr lang="is-IS" sz="2400" dirty="0" smtClean="0">
                <a:solidFill>
                  <a:schemeClr val="accent6">
                    <a:lumMod val="50000"/>
                  </a:schemeClr>
                </a:solidFill>
              </a:rPr>
              <a:t>Why ?</a:t>
            </a:r>
          </a:p>
          <a:p>
            <a:pPr algn="ctr"/>
            <a:r>
              <a:rPr lang="is-IS" sz="2400" dirty="0" smtClean="0">
                <a:solidFill>
                  <a:schemeClr val="accent6">
                    <a:lumMod val="50000"/>
                  </a:schemeClr>
                </a:solidFill>
              </a:rPr>
              <a:t>Which are the advantages ?</a:t>
            </a:r>
          </a:p>
          <a:p>
            <a:pPr algn="ctr"/>
            <a:r>
              <a:rPr lang="is-IS" sz="2400" dirty="0" smtClean="0">
                <a:solidFill>
                  <a:schemeClr val="accent6">
                    <a:lumMod val="50000"/>
                  </a:schemeClr>
                </a:solidFill>
              </a:rPr>
              <a:t>Which are the objections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?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818" y="1973758"/>
            <a:ext cx="2371162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What if ?</a:t>
            </a:r>
          </a:p>
        </p:txBody>
      </p:sp>
    </p:spTree>
    <p:extLst>
      <p:ext uri="{BB962C8B-B14F-4D97-AF65-F5344CB8AC3E}">
        <p14:creationId xmlns:p14="http://schemas.microsoft.com/office/powerpoint/2010/main" val="10701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384472" y="4791013"/>
            <a:ext cx="1790700" cy="1397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Group 2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897689" y="4969814"/>
            <a:ext cx="1790700" cy="1397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Group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06400" y="3086100"/>
            <a:ext cx="1790700" cy="1397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Group 1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318499"/>
            <a:ext cx="7512050" cy="3987801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20489222">
            <a:off x="1826588" y="2880570"/>
            <a:ext cx="4792668" cy="46872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9292371">
            <a:off x="4653838" y="3847178"/>
            <a:ext cx="4282071" cy="121669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9358495" flipV="1">
            <a:off x="2453152" y="3608551"/>
            <a:ext cx="5012418" cy="157119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47180" y="5027848"/>
            <a:ext cx="1876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Every Group </a:t>
            </a:r>
          </a:p>
          <a:p>
            <a:pPr algn="ctr"/>
            <a:r>
              <a:rPr lang="en-US" dirty="0" smtClean="0"/>
              <a:t>will examine </a:t>
            </a:r>
          </a:p>
          <a:p>
            <a:pPr algn="ctr"/>
            <a:r>
              <a:rPr lang="en-US" dirty="0" smtClean="0"/>
              <a:t>a country context </a:t>
            </a:r>
          </a:p>
        </p:txBody>
      </p:sp>
    </p:spTree>
    <p:extLst>
      <p:ext uri="{BB962C8B-B14F-4D97-AF65-F5344CB8AC3E}">
        <p14:creationId xmlns:p14="http://schemas.microsoft.com/office/powerpoint/2010/main" val="128056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646</Words>
  <Application>Microsoft Macintosh PowerPoint</Application>
  <PresentationFormat>Widescreen</PresentationFormat>
  <Paragraphs>122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Britannic Bold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Microsoft Office User</cp:lastModifiedBy>
  <cp:revision>42</cp:revision>
  <dcterms:created xsi:type="dcterms:W3CDTF">2019-05-15T08:33:12Z</dcterms:created>
  <dcterms:modified xsi:type="dcterms:W3CDTF">2019-11-20T19:15:27Z</dcterms:modified>
  <cp:category/>
</cp:coreProperties>
</file>