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9" r:id="rId2"/>
    <p:sldId id="271" r:id="rId3"/>
    <p:sldId id="273" r:id="rId4"/>
    <p:sldId id="272" r:id="rId5"/>
    <p:sldId id="267" r:id="rId6"/>
    <p:sldId id="266" r:id="rId7"/>
    <p:sldId id="268" r:id="rId8"/>
    <p:sldId id="269" r:id="rId9"/>
    <p:sldId id="270" r:id="rId10"/>
    <p:sldId id="274" r:id="rId11"/>
    <p:sldId id="275" r:id="rId12"/>
    <p:sldId id="27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1"/>
    <p:restoredTop sz="94599"/>
  </p:normalViewPr>
  <p:slideViewPr>
    <p:cSldViewPr snapToGrid="0" snapToObjects="1">
      <p:cViewPr>
        <p:scale>
          <a:sx n="100" d="100"/>
          <a:sy n="100" d="100"/>
        </p:scale>
        <p:origin x="5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DBD9B2-DD0B-4341-9191-F7D19BF79693}" type="datetimeFigureOut">
              <a:rPr lang="en-US" smtClean="0"/>
              <a:t>11/20/19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BE62D-63A0-CC4E-B6B3-D6A1B3E9C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492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BC8A-81A6-E14F-9D0E-3BB24EF4B719}" type="datetimeFigureOut">
              <a:rPr lang="en-US" smtClean="0"/>
              <a:t>11/20/19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5F24E-A916-4A4E-A820-5517F2325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112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BC8A-81A6-E14F-9D0E-3BB24EF4B719}" type="datetimeFigureOut">
              <a:rPr lang="en-US" smtClean="0"/>
              <a:t>11/20/19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5F24E-A916-4A4E-A820-5517F2325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14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BC8A-81A6-E14F-9D0E-3BB24EF4B719}" type="datetimeFigureOut">
              <a:rPr lang="en-US" smtClean="0"/>
              <a:t>11/20/19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5F24E-A916-4A4E-A820-5517F2325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01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BC8A-81A6-E14F-9D0E-3BB24EF4B719}" type="datetimeFigureOut">
              <a:rPr lang="en-US" smtClean="0"/>
              <a:t>11/20/19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5F24E-A916-4A4E-A820-5517F2325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685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BC8A-81A6-E14F-9D0E-3BB24EF4B719}" type="datetimeFigureOut">
              <a:rPr lang="en-US" smtClean="0"/>
              <a:t>11/20/19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5F24E-A916-4A4E-A820-5517F2325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273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BC8A-81A6-E14F-9D0E-3BB24EF4B719}" type="datetimeFigureOut">
              <a:rPr lang="en-US" smtClean="0"/>
              <a:t>11/20/19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5F24E-A916-4A4E-A820-5517F2325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81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BC8A-81A6-E14F-9D0E-3BB24EF4B719}" type="datetimeFigureOut">
              <a:rPr lang="en-US" smtClean="0"/>
              <a:t>11/20/19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5F24E-A916-4A4E-A820-5517F2325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853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BC8A-81A6-E14F-9D0E-3BB24EF4B719}" type="datetimeFigureOut">
              <a:rPr lang="en-US" smtClean="0"/>
              <a:t>11/20/19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5F24E-A916-4A4E-A820-5517F2325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709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BC8A-81A6-E14F-9D0E-3BB24EF4B719}" type="datetimeFigureOut">
              <a:rPr lang="en-US" smtClean="0"/>
              <a:t>11/20/19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5F24E-A916-4A4E-A820-5517F2325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11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BC8A-81A6-E14F-9D0E-3BB24EF4B719}" type="datetimeFigureOut">
              <a:rPr lang="en-US" smtClean="0"/>
              <a:t>11/20/19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5F24E-A916-4A4E-A820-5517F2325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787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1BC8A-81A6-E14F-9D0E-3BB24EF4B719}" type="datetimeFigureOut">
              <a:rPr lang="en-US" smtClean="0"/>
              <a:t>11/20/19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5F24E-A916-4A4E-A820-5517F2325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27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1BC8A-81A6-E14F-9D0E-3BB24EF4B719}" type="datetimeFigureOut">
              <a:rPr lang="en-US" smtClean="0"/>
              <a:t>11/20/19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5F24E-A916-4A4E-A820-5517F23259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43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tiff"/><Relationship Id="rId3" Type="http://schemas.openxmlformats.org/officeDocument/2006/relationships/image" Target="../media/image12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4" Type="http://schemas.openxmlformats.org/officeDocument/2006/relationships/image" Target="../media/image3.tiff"/><Relationship Id="rId5" Type="http://schemas.openxmlformats.org/officeDocument/2006/relationships/image" Target="../media/image4.tiff"/><Relationship Id="rId6" Type="http://schemas.openxmlformats.org/officeDocument/2006/relationships/image" Target="../media/image5.jpg"/><Relationship Id="rId7" Type="http://schemas.openxmlformats.org/officeDocument/2006/relationships/image" Target="../media/image6.jpg"/><Relationship Id="rId8" Type="http://schemas.openxmlformats.org/officeDocument/2006/relationships/image" Target="../media/image7.tiff"/><Relationship Id="rId9" Type="http://schemas.openxmlformats.org/officeDocument/2006/relationships/image" Target="../media/image8.tiff"/><Relationship Id="rId10" Type="http://schemas.openxmlformats.org/officeDocument/2006/relationships/image" Target="../media/image9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524000" y="4869168"/>
            <a:ext cx="9144000" cy="1655762"/>
          </a:xfrm>
        </p:spPr>
        <p:txBody>
          <a:bodyPr/>
          <a:lstStyle/>
          <a:p>
            <a:r>
              <a:rPr lang="en-US" dirty="0" smtClean="0">
                <a:latin typeface="Britannic Bold" charset="0"/>
                <a:ea typeface="Britannic Bold" charset="0"/>
                <a:cs typeface="Britannic Bold" charset="0"/>
              </a:rPr>
              <a:t>Ferrara</a:t>
            </a:r>
          </a:p>
          <a:p>
            <a:r>
              <a:rPr lang="en-US" dirty="0" smtClean="0">
                <a:latin typeface="Britannic Bold" charset="0"/>
                <a:ea typeface="Britannic Bold" charset="0"/>
                <a:cs typeface="Britannic Bold" charset="0"/>
              </a:rPr>
              <a:t>November 2019</a:t>
            </a:r>
            <a:endParaRPr lang="en-US" dirty="0">
              <a:latin typeface="Britannic Bold" charset="0"/>
              <a:ea typeface="Britannic Bold" charset="0"/>
              <a:cs typeface="Britannic Bold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7000" y="1398310"/>
            <a:ext cx="959493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Course</a:t>
            </a:r>
          </a:p>
          <a:p>
            <a:pPr algn="ctr"/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DEVELOPMENT ECONOMICS AND EMERGING MARKETS</a:t>
            </a:r>
          </a:p>
          <a:p>
            <a:pPr algn="ctr"/>
            <a:endParaRPr lang="en-US" sz="16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Module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INTERNATIONAL INSTITUTIONS AND DEVELOPMENT POLICIES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49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41399" y="520699"/>
            <a:ext cx="2628900" cy="21336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Group x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 rot="1387906">
            <a:off x="2908299" y="2000251"/>
            <a:ext cx="3149600" cy="571500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828799" y="3721099"/>
            <a:ext cx="2540000" cy="990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3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REPRESENTATIVES OF LOCAL BUSINESSES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86499" y="1790700"/>
            <a:ext cx="2540000" cy="990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3 POLICY</a:t>
            </a:r>
          </a:p>
          <a:p>
            <a:pPr algn="ctr"/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ANALYSTS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27899" y="3442918"/>
            <a:ext cx="2540000" cy="990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3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ACTIVISTS </a:t>
            </a:r>
          </a:p>
          <a:p>
            <a:pPr algn="ctr"/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OF NGOs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19699" y="5095136"/>
            <a:ext cx="2540000" cy="990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2-3 JOURNALISTs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13348" y="2101334"/>
            <a:ext cx="1885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4 DISTINCT ROLES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4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4825" y="374322"/>
            <a:ext cx="3810000" cy="35880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70068" y="1925379"/>
            <a:ext cx="1333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COUNTRY</a:t>
            </a:r>
          </a:p>
          <a:p>
            <a:pPr algn="ctr"/>
            <a:r>
              <a:rPr lang="en-US" sz="2000" b="1" dirty="0" smtClean="0"/>
              <a:t>CONTEXT</a:t>
            </a:r>
            <a:endParaRPr lang="en-US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33143" y="263385"/>
            <a:ext cx="23876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/>
              <a:t>Lorem ipsum lorem ipsum lorem ipsum lorem ipsum</a:t>
            </a:r>
          </a:p>
          <a:p>
            <a:r>
              <a:rPr lang="en-US" sz="800" dirty="0" smtClean="0"/>
              <a:t>Lorem </a:t>
            </a:r>
            <a:r>
              <a:rPr lang="en-US" sz="800" dirty="0"/>
              <a:t>ipsum lorem ipsum lorem ipsum lorem ipsum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267564" y="968186"/>
            <a:ext cx="3589474" cy="191438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82275" y="4501722"/>
            <a:ext cx="3009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1D2228"/>
                </a:solidFill>
                <a:latin typeface="Helvetica Neue" charset="0"/>
              </a:rPr>
              <a:t>13.15-14.45: All students analyze the country context </a:t>
            </a:r>
          </a:p>
        </p:txBody>
      </p:sp>
      <p:sp>
        <p:nvSpPr>
          <p:cNvPr id="7" name="Rectangle 6"/>
          <p:cNvSpPr/>
          <p:nvPr/>
        </p:nvSpPr>
        <p:spPr>
          <a:xfrm>
            <a:off x="4475525" y="4358758"/>
            <a:ext cx="32893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1D2228"/>
                </a:solidFill>
                <a:latin typeface="Helvetica Neue" charset="0"/>
              </a:rPr>
              <a:t>14:15: The policy analysts will table a proposal outlining </a:t>
            </a:r>
          </a:p>
          <a:p>
            <a:r>
              <a:rPr lang="en-US" sz="1600" dirty="0" smtClean="0">
                <a:solidFill>
                  <a:srgbClr val="1D2228"/>
                </a:solidFill>
                <a:latin typeface="Helvetica Neue" charset="0"/>
              </a:rPr>
              <a:t>1</a:t>
            </a:r>
            <a:r>
              <a:rPr lang="en-US" sz="1600" dirty="0">
                <a:solidFill>
                  <a:srgbClr val="1D2228"/>
                </a:solidFill>
                <a:latin typeface="Helvetica Neue" charset="0"/>
              </a:rPr>
              <a:t>. a general introduction of the problem; </a:t>
            </a:r>
          </a:p>
          <a:p>
            <a:r>
              <a:rPr lang="en-US" sz="1600" dirty="0" smtClean="0">
                <a:solidFill>
                  <a:srgbClr val="1D2228"/>
                </a:solidFill>
                <a:latin typeface="Helvetica Neue" charset="0"/>
              </a:rPr>
              <a:t>2. the </a:t>
            </a:r>
            <a:r>
              <a:rPr lang="en-US" sz="1600" dirty="0">
                <a:solidFill>
                  <a:srgbClr val="1D2228"/>
                </a:solidFill>
                <a:latin typeface="Helvetica Neue" charset="0"/>
              </a:rPr>
              <a:t>policy proposal and the </a:t>
            </a:r>
            <a:r>
              <a:rPr lang="en-US" sz="1600" dirty="0" smtClean="0">
                <a:solidFill>
                  <a:srgbClr val="1D2228"/>
                </a:solidFill>
                <a:latin typeface="Helvetica Neue" charset="0"/>
              </a:rPr>
              <a:t>motivations;</a:t>
            </a:r>
          </a:p>
          <a:p>
            <a:r>
              <a:rPr lang="en-US" sz="1600" dirty="0" smtClean="0">
                <a:solidFill>
                  <a:srgbClr val="1D2228"/>
                </a:solidFill>
                <a:latin typeface="Helvetica Neue" charset="0"/>
              </a:rPr>
              <a:t>3</a:t>
            </a:r>
            <a:r>
              <a:rPr lang="en-US" sz="1600" dirty="0">
                <a:solidFill>
                  <a:srgbClr val="1D2228"/>
                </a:solidFill>
                <a:latin typeface="Helvetica Neue" charset="0"/>
              </a:rPr>
              <a:t>. activities to implement within the policy). </a:t>
            </a:r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8417650" y="3613346"/>
            <a:ext cx="32893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1D2228"/>
                </a:solidFill>
                <a:latin typeface="Helvetica Neue" charset="0"/>
              </a:rPr>
              <a:t>14.45- 16:00 The other 3 roles analyze the proposal and may discuss it with the policy analysts</a:t>
            </a:r>
          </a:p>
          <a:p>
            <a:endParaRPr lang="en-US" sz="1600" dirty="0">
              <a:solidFill>
                <a:srgbClr val="1D2228"/>
              </a:solidFill>
              <a:latin typeface="Helvetica Neue" charset="0"/>
            </a:endParaRPr>
          </a:p>
          <a:p>
            <a:r>
              <a:rPr lang="en-US" sz="1600" dirty="0" smtClean="0">
                <a:solidFill>
                  <a:srgbClr val="1D2228"/>
                </a:solidFill>
                <a:latin typeface="Helvetica Neue" charset="0"/>
              </a:rPr>
              <a:t>16:00 The </a:t>
            </a:r>
            <a:r>
              <a:rPr lang="en-US" sz="1600" smtClean="0">
                <a:solidFill>
                  <a:srgbClr val="1D2228"/>
                </a:solidFill>
                <a:latin typeface="Helvetica Neue" charset="0"/>
              </a:rPr>
              <a:t>other 3 roles provide each a set of </a:t>
            </a:r>
            <a:r>
              <a:rPr lang="en-US" sz="1600" dirty="0" smtClean="0">
                <a:solidFill>
                  <a:srgbClr val="1D2228"/>
                </a:solidFill>
                <a:latin typeface="Helvetica Neue" charset="0"/>
              </a:rPr>
              <a:t>comments, assess pros and cons, introduce suggestions and criticism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132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30202" y="3072759"/>
            <a:ext cx="8385629" cy="19389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>
              <a:tabLst>
                <a:tab pos="2349500" algn="l"/>
              </a:tabLst>
            </a:pPr>
            <a:r>
              <a:rPr lang="en-US" sz="6000" b="1" dirty="0" smtClean="0">
                <a:solidFill>
                  <a:schemeClr val="accent6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What do you expect </a:t>
            </a:r>
          </a:p>
          <a:p>
            <a:pPr algn="ctr">
              <a:tabLst>
                <a:tab pos="2349500" algn="l"/>
              </a:tabLst>
            </a:pPr>
            <a:r>
              <a:rPr lang="en-US" sz="6000" b="1" dirty="0" smtClean="0">
                <a:solidFill>
                  <a:schemeClr val="accent6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from this module </a:t>
            </a:r>
            <a:r>
              <a:rPr lang="is-IS" sz="6000" b="1" dirty="0" smtClean="0">
                <a:solidFill>
                  <a:schemeClr val="accent6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…....</a:t>
            </a:r>
            <a:r>
              <a:rPr lang="en-US" sz="6000" b="1" dirty="0" smtClean="0">
                <a:solidFill>
                  <a:schemeClr val="accent6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?</a:t>
            </a:r>
            <a:endParaRPr lang="en-US" sz="6000" b="1" dirty="0" smtClean="0">
              <a:solidFill>
                <a:schemeClr val="accent6">
                  <a:lumMod val="50000"/>
                </a:schemeClr>
              </a:solidFill>
              <a:latin typeface="Britannic Bold" charset="0"/>
              <a:ea typeface="Britannic Bold" charset="0"/>
              <a:cs typeface="Britannic Bold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8283" y="1205859"/>
            <a:ext cx="53094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tabLst>
                <a:tab pos="2349500" algn="l"/>
              </a:tabLst>
            </a:pP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Last but not least </a:t>
            </a:r>
            <a:r>
              <a:rPr lang="is-IS" sz="4000" b="1" dirty="0" smtClean="0">
                <a:solidFill>
                  <a:schemeClr val="accent6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…....</a:t>
            </a:r>
            <a:endParaRPr lang="en-US" sz="4000" b="1" dirty="0" smtClean="0">
              <a:solidFill>
                <a:schemeClr val="accent6">
                  <a:lumMod val="50000"/>
                </a:schemeClr>
              </a:solidFill>
              <a:latin typeface="Britannic Bold" charset="0"/>
              <a:ea typeface="Britannic Bold" charset="0"/>
              <a:cs typeface="Britannic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83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12584" y="3072759"/>
            <a:ext cx="5820825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accent6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    Who am I ?    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524000" y="4869168"/>
            <a:ext cx="9144000" cy="1655762"/>
          </a:xfrm>
        </p:spPr>
        <p:txBody>
          <a:bodyPr/>
          <a:lstStyle/>
          <a:p>
            <a:r>
              <a:rPr lang="en-US" dirty="0" smtClean="0">
                <a:latin typeface="Britannic Bold" charset="0"/>
                <a:ea typeface="Britannic Bold" charset="0"/>
                <a:cs typeface="Britannic Bold" charset="0"/>
              </a:rPr>
              <a:t>Ferrara</a:t>
            </a:r>
          </a:p>
          <a:p>
            <a:r>
              <a:rPr lang="en-US" dirty="0" smtClean="0">
                <a:latin typeface="Britannic Bold" charset="0"/>
                <a:ea typeface="Britannic Bold" charset="0"/>
                <a:cs typeface="Britannic Bold" charset="0"/>
              </a:rPr>
              <a:t>November 2019</a:t>
            </a:r>
            <a:endParaRPr lang="en-US" dirty="0">
              <a:latin typeface="Britannic Bold" charset="0"/>
              <a:ea typeface="Britannic Bold" charset="0"/>
              <a:cs typeface="Britannic Bold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0" y="229910"/>
            <a:ext cx="959493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Course</a:t>
            </a:r>
          </a:p>
          <a:p>
            <a:pPr algn="ctr"/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DEVELOPMENT ECONOMICS AND EMERGING MARKETS</a:t>
            </a:r>
          </a:p>
          <a:p>
            <a:pPr algn="ctr"/>
            <a:endParaRPr lang="en-US" sz="16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Module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INTERNATIONAL INSTITUTIONS AND DEVELOPMENT POLICIES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66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629" y="1930317"/>
            <a:ext cx="3120342" cy="2307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2551" y="846684"/>
            <a:ext cx="3249314" cy="21672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512" y="725698"/>
            <a:ext cx="4340890" cy="28953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1740" y="2429668"/>
            <a:ext cx="3702432" cy="24694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9262" y="725698"/>
            <a:ext cx="28703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IT ALL STARTED </a:t>
            </a:r>
          </a:p>
          <a:p>
            <a:pPr algn="ctr"/>
            <a:r>
              <a:rPr lang="en-US" sz="3200" b="1" dirty="0" smtClean="0"/>
              <a:t>IN 1982</a:t>
            </a:r>
            <a:endParaRPr lang="en-US" sz="32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1598">
            <a:off x="9879433" y="3545976"/>
            <a:ext cx="1813627" cy="283225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551" y="3643199"/>
            <a:ext cx="1936540" cy="27474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930035">
            <a:off x="6264458" y="4578017"/>
            <a:ext cx="1849967" cy="13815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594676">
            <a:off x="5360851" y="4866873"/>
            <a:ext cx="2126038" cy="15572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5558" y="3816700"/>
            <a:ext cx="3245142" cy="216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5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11750" y="3072759"/>
            <a:ext cx="8422497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accent6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    What Shall we do ?    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524000" y="4869168"/>
            <a:ext cx="9144000" cy="1655762"/>
          </a:xfrm>
        </p:spPr>
        <p:txBody>
          <a:bodyPr/>
          <a:lstStyle/>
          <a:p>
            <a:r>
              <a:rPr lang="en-US" dirty="0" smtClean="0">
                <a:latin typeface="Britannic Bold" charset="0"/>
                <a:ea typeface="Britannic Bold" charset="0"/>
                <a:cs typeface="Britannic Bold" charset="0"/>
              </a:rPr>
              <a:t>Ferrara</a:t>
            </a:r>
          </a:p>
          <a:p>
            <a:r>
              <a:rPr lang="en-US" dirty="0" smtClean="0">
                <a:latin typeface="Britannic Bold" charset="0"/>
                <a:ea typeface="Britannic Bold" charset="0"/>
                <a:cs typeface="Britannic Bold" charset="0"/>
              </a:rPr>
              <a:t>November 2019</a:t>
            </a:r>
            <a:endParaRPr lang="en-US" dirty="0">
              <a:latin typeface="Britannic Bold" charset="0"/>
              <a:ea typeface="Britannic Bold" charset="0"/>
              <a:cs typeface="Britannic Bold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0" y="229910"/>
            <a:ext cx="959493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Course</a:t>
            </a:r>
          </a:p>
          <a:p>
            <a:pPr algn="ctr"/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DEVELOPMENT ECONOMICS AND EMERGING MARKETS</a:t>
            </a:r>
          </a:p>
          <a:p>
            <a:pPr algn="ctr"/>
            <a:endParaRPr lang="en-US" sz="16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Module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INTERNATIONAL INSTITUTIONS AND DEVELOPMENT POLICIES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41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3550" y="1058604"/>
            <a:ext cx="112141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LET US TRY TO UNDERSTAND</a:t>
            </a:r>
          </a:p>
          <a:p>
            <a:pPr algn="ctr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 WHAT IS INDUSTRIAL DEVELOPMENT AND </a:t>
            </a:r>
          </a:p>
          <a:p>
            <a:pPr algn="ctr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HOW GOVERNMENT POLICIES AND MARKET FORCES PLAY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7575" y="277077"/>
            <a:ext cx="2606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Three Blocks</a:t>
            </a:r>
            <a:endParaRPr lang="en-US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73150" y="2763460"/>
            <a:ext cx="9753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Britannic Bold" charset="0"/>
                <a:ea typeface="Britannic Bold" charset="0"/>
                <a:cs typeface="Britannic Bold" charset="0"/>
              </a:rPr>
              <a:t>BEYOND ACADEMIA, 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Britannic Bold" charset="0"/>
                <a:ea typeface="Britannic Bold" charset="0"/>
                <a:cs typeface="Britannic Bold" charset="0"/>
              </a:rPr>
              <a:t>LET US GIVE A LOOK AT 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Britannic Bold" charset="0"/>
                <a:ea typeface="Britannic Bold" charset="0"/>
                <a:cs typeface="Britannic Bold" charset="0"/>
              </a:rPr>
              <a:t>WHAT IS HAPPENING IN THE WORLD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1550" y="4651433"/>
            <a:ext cx="9753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LET US FOCUS </a:t>
            </a:r>
          </a:p>
          <a:p>
            <a:pPr algn="ctr"/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ON THE UNITED NATIONS AND </a:t>
            </a:r>
          </a:p>
          <a:p>
            <a:pPr algn="ctr"/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THEIR ROLE</a:t>
            </a:r>
          </a:p>
        </p:txBody>
      </p:sp>
    </p:spTree>
    <p:extLst>
      <p:ext uri="{BB962C8B-B14F-4D97-AF65-F5344CB8AC3E}">
        <p14:creationId xmlns:p14="http://schemas.microsoft.com/office/powerpoint/2010/main" val="44038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51000" y="1369463"/>
            <a:ext cx="9156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WHAT IS INDUSTRIAL DEVELOPMENT ?</a:t>
            </a:r>
          </a:p>
          <a:p>
            <a:pPr marL="342900" indent="-342900" algn="ctr">
              <a:buFont typeface="Arial" charset="0"/>
              <a:buChar char="•"/>
            </a:pP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A FEW DEFINITIONS</a:t>
            </a:r>
          </a:p>
          <a:p>
            <a:pPr marL="342900" indent="-342900" algn="ctr">
              <a:buFont typeface="Arial" charset="0"/>
              <a:buChar char="•"/>
            </a:pP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WHAT DO WE SPEAK OF WHEN WE SPEAK OF INDUSTRIAL DEVELOPMENT</a:t>
            </a:r>
          </a:p>
          <a:p>
            <a:pPr marL="342900" indent="-342900" algn="ctr">
              <a:buFont typeface="Arial" charset="0"/>
              <a:buChar char="•"/>
            </a:pP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THE PENDULUM BETWEEN GOVERNMENT AND MARKET FAILURES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74750" y="3042198"/>
            <a:ext cx="9753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Britannic Bold" charset="0"/>
                <a:ea typeface="Britannic Bold" charset="0"/>
                <a:cs typeface="Britannic Bold" charset="0"/>
              </a:rPr>
              <a:t>WHAT IS HAPPENING IN THE WORLD ?</a:t>
            </a:r>
          </a:p>
          <a:p>
            <a:pPr marL="342900" indent="-342900" algn="ctr">
              <a:buFont typeface="Arial" charset="0"/>
              <a:buChar char="•"/>
            </a:pPr>
            <a:r>
              <a:rPr lang="en-US" sz="2000" b="1" dirty="0" smtClean="0">
                <a:solidFill>
                  <a:srgbClr val="C00000"/>
                </a:solidFill>
                <a:latin typeface="Britannic Bold" charset="0"/>
                <a:ea typeface="Britannic Bold" charset="0"/>
                <a:cs typeface="Britannic Bold" charset="0"/>
              </a:rPr>
              <a:t>UNDERSTANDING BUSINESS IN A GLOBAL MARKET</a:t>
            </a:r>
          </a:p>
          <a:p>
            <a:pPr marL="342900" indent="-342900" algn="ctr">
              <a:buFont typeface="Arial" charset="0"/>
              <a:buChar char="•"/>
            </a:pPr>
            <a:r>
              <a:rPr lang="en-US" sz="2000" b="1" dirty="0" smtClean="0">
                <a:solidFill>
                  <a:srgbClr val="C00000"/>
                </a:solidFill>
                <a:latin typeface="Britannic Bold" charset="0"/>
                <a:ea typeface="Britannic Bold" charset="0"/>
                <a:cs typeface="Britannic Bold" charset="0"/>
              </a:rPr>
              <a:t>WHERE IS BUSINESS GOING ?</a:t>
            </a:r>
          </a:p>
          <a:p>
            <a:pPr marL="342900" indent="-342900" algn="ctr">
              <a:buFont typeface="Arial" charset="0"/>
              <a:buChar char="•"/>
            </a:pPr>
            <a:r>
              <a:rPr lang="en-US" sz="2000" b="1" dirty="0" smtClean="0">
                <a:solidFill>
                  <a:srgbClr val="C00000"/>
                </a:solidFill>
                <a:latin typeface="Britannic Bold" charset="0"/>
                <a:ea typeface="Britannic Bold" charset="0"/>
                <a:cs typeface="Britannic Bold" charset="0"/>
              </a:rPr>
              <a:t>WHAT HAPPENED IN INDIA IN 1991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74750" y="4714933"/>
            <a:ext cx="9753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WHAT IS THE ROLE OF THE UNITED NATIONS ?</a:t>
            </a:r>
          </a:p>
          <a:p>
            <a:pPr marL="342900" indent="-342900" algn="ctr">
              <a:buFont typeface="Arial" charset="0"/>
              <a:buChar char="•"/>
            </a:pP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WE THE PEOPLE</a:t>
            </a:r>
          </a:p>
          <a:p>
            <a:pPr marL="342900" indent="-342900" algn="ctr">
              <a:buFont typeface="Arial" charset="0"/>
              <a:buChar char="•"/>
            </a:pP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INCLUSIVE AND SUSTAINABLE INDUSTRIAL DEVELOPMENT</a:t>
            </a:r>
          </a:p>
          <a:p>
            <a:pPr marL="342900" indent="-342900" algn="ctr">
              <a:buFont typeface="Arial" charset="0"/>
              <a:buChar char="•"/>
            </a:pP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FROM POLICIES TO POLITICS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90569" y="344997"/>
            <a:ext cx="60775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Let us Walk through </a:t>
            </a:r>
            <a:r>
              <a:rPr lang="en-US" sz="3600" b="1" smtClean="0"/>
              <a:t>the Blocks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50409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19872" y="3072759"/>
            <a:ext cx="10006265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accent6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   Shall we also play </a:t>
            </a:r>
            <a:r>
              <a:rPr lang="is-IS" sz="6000" b="1" dirty="0" smtClean="0">
                <a:solidFill>
                  <a:schemeClr val="accent6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…...</a:t>
            </a:r>
            <a:r>
              <a:rPr lang="en-US" sz="6000" b="1" dirty="0" smtClean="0">
                <a:solidFill>
                  <a:schemeClr val="accent6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 ?    </a:t>
            </a:r>
          </a:p>
        </p:txBody>
      </p:sp>
    </p:spTree>
    <p:extLst>
      <p:ext uri="{BB962C8B-B14F-4D97-AF65-F5344CB8AC3E}">
        <p14:creationId xmlns:p14="http://schemas.microsoft.com/office/powerpoint/2010/main" val="115542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6740" y="456559"/>
            <a:ext cx="7369325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accent6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 </a:t>
            </a:r>
            <a:r>
              <a:rPr lang="is-IS" sz="6000" b="1" dirty="0" smtClean="0">
                <a:solidFill>
                  <a:schemeClr val="accent6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…. a</a:t>
            </a:r>
            <a:r>
              <a:rPr lang="en-US" sz="6000" b="1" dirty="0" smtClean="0">
                <a:solidFill>
                  <a:schemeClr val="accent6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 policy game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33494" y="1973758"/>
            <a:ext cx="5872570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Imagine you are </a:t>
            </a:r>
          </a:p>
          <a:p>
            <a:pPr algn="ctr"/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 an international United Nations officer, </a:t>
            </a:r>
          </a:p>
          <a:p>
            <a:pPr algn="ctr"/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o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r a journalist,</a:t>
            </a:r>
          </a:p>
          <a:p>
            <a:pPr algn="ctr"/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or an activist of a NGO,</a:t>
            </a:r>
          </a:p>
          <a:p>
            <a:pPr algn="ctr"/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or a representative of national businesses</a:t>
            </a:r>
          </a:p>
          <a:p>
            <a:pPr algn="ctr"/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c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onfronted with a number of critical issues</a:t>
            </a:r>
            <a:r>
              <a:rPr lang="is-IS" sz="2400" dirty="0" smtClean="0">
                <a:solidFill>
                  <a:schemeClr val="accent6">
                    <a:lumMod val="50000"/>
                  </a:schemeClr>
                </a:solidFill>
              </a:rPr>
              <a:t>…..</a:t>
            </a:r>
          </a:p>
          <a:p>
            <a:pPr algn="ctr"/>
            <a:r>
              <a:rPr lang="is-IS" sz="2400" dirty="0" smtClean="0">
                <a:solidFill>
                  <a:schemeClr val="accent6">
                    <a:lumMod val="50000"/>
                  </a:schemeClr>
                </a:solidFill>
              </a:rPr>
              <a:t>.......what will you be suggesting ?</a:t>
            </a:r>
          </a:p>
          <a:p>
            <a:pPr algn="ctr"/>
            <a:r>
              <a:rPr lang="is-IS" sz="2400" dirty="0" smtClean="0">
                <a:solidFill>
                  <a:schemeClr val="accent6">
                    <a:lumMod val="50000"/>
                  </a:schemeClr>
                </a:solidFill>
              </a:rPr>
              <a:t>What policies ?</a:t>
            </a:r>
          </a:p>
          <a:p>
            <a:pPr algn="ctr"/>
            <a:r>
              <a:rPr lang="is-IS" sz="2400" dirty="0" smtClean="0">
                <a:solidFill>
                  <a:schemeClr val="accent6">
                    <a:lumMod val="50000"/>
                  </a:schemeClr>
                </a:solidFill>
              </a:rPr>
              <a:t>Which activities ?</a:t>
            </a:r>
          </a:p>
          <a:p>
            <a:pPr algn="ctr"/>
            <a:r>
              <a:rPr lang="is-IS" sz="2400" dirty="0" smtClean="0">
                <a:solidFill>
                  <a:schemeClr val="accent6">
                    <a:lumMod val="50000"/>
                  </a:schemeClr>
                </a:solidFill>
              </a:rPr>
              <a:t>Why ?</a:t>
            </a:r>
          </a:p>
          <a:p>
            <a:pPr algn="ctr"/>
            <a:r>
              <a:rPr lang="is-IS" sz="2400" dirty="0" smtClean="0">
                <a:solidFill>
                  <a:schemeClr val="accent6">
                    <a:lumMod val="50000"/>
                  </a:schemeClr>
                </a:solidFill>
              </a:rPr>
              <a:t>Which are the advantages ?</a:t>
            </a:r>
          </a:p>
          <a:p>
            <a:pPr algn="ctr"/>
            <a:r>
              <a:rPr lang="is-IS" sz="2400" dirty="0" smtClean="0">
                <a:solidFill>
                  <a:schemeClr val="accent6">
                    <a:lumMod val="50000"/>
                  </a:schemeClr>
                </a:solidFill>
              </a:rPr>
              <a:t>Which are the objections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 ?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8818" y="1973758"/>
            <a:ext cx="2371162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Britannic Bold" charset="0"/>
                <a:ea typeface="Britannic Bold" charset="0"/>
                <a:cs typeface="Britannic Bold" charset="0"/>
              </a:rPr>
              <a:t>What if ?</a:t>
            </a:r>
          </a:p>
        </p:txBody>
      </p:sp>
    </p:spTree>
    <p:extLst>
      <p:ext uri="{BB962C8B-B14F-4D97-AF65-F5344CB8AC3E}">
        <p14:creationId xmlns:p14="http://schemas.microsoft.com/office/powerpoint/2010/main" val="107016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384472" y="4791013"/>
            <a:ext cx="1790700" cy="1397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Group 2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897689" y="4969814"/>
            <a:ext cx="1790700" cy="1397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Group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3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06400" y="3086100"/>
            <a:ext cx="1790700" cy="1397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Group 1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950" y="318499"/>
            <a:ext cx="7512050" cy="3987801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 rot="20489222">
            <a:off x="1826588" y="2880570"/>
            <a:ext cx="4792668" cy="46872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19292371">
            <a:off x="4653838" y="3847178"/>
            <a:ext cx="4282071" cy="121669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19358495" flipV="1">
            <a:off x="2453152" y="3608551"/>
            <a:ext cx="5012418" cy="157119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647180" y="5027848"/>
            <a:ext cx="18764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Every Group </a:t>
            </a:r>
          </a:p>
          <a:p>
            <a:pPr algn="ctr"/>
            <a:r>
              <a:rPr lang="en-US" dirty="0" smtClean="0"/>
              <a:t>will examine </a:t>
            </a:r>
          </a:p>
          <a:p>
            <a:pPr algn="ctr"/>
            <a:r>
              <a:rPr lang="en-US" dirty="0" smtClean="0"/>
              <a:t>a country context </a:t>
            </a:r>
          </a:p>
        </p:txBody>
      </p:sp>
    </p:spTree>
    <p:extLst>
      <p:ext uri="{BB962C8B-B14F-4D97-AF65-F5344CB8AC3E}">
        <p14:creationId xmlns:p14="http://schemas.microsoft.com/office/powerpoint/2010/main" val="128056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646</Words>
  <Application>Microsoft Macintosh PowerPoint</Application>
  <PresentationFormat>Widescreen</PresentationFormat>
  <Paragraphs>122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Britannic Bold</vt:lpstr>
      <vt:lpstr>Calibri</vt:lpstr>
      <vt:lpstr>Calibri Light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Microsoft Office User</dc:creator>
  <cp:keywords/>
  <dc:description/>
  <cp:lastModifiedBy>Microsoft Office User</cp:lastModifiedBy>
  <cp:revision>42</cp:revision>
  <dcterms:created xsi:type="dcterms:W3CDTF">2019-05-15T08:33:12Z</dcterms:created>
  <dcterms:modified xsi:type="dcterms:W3CDTF">2019-11-20T19:15:27Z</dcterms:modified>
  <cp:category/>
</cp:coreProperties>
</file>