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6292"/>
    <p:restoredTop sz="94599"/>
  </p:normalViewPr>
  <p:slideViewPr>
    <p:cSldViewPr snapToGrid="0" snapToObjects="1">
      <p:cViewPr>
        <p:scale>
          <a:sx n="125" d="100"/>
          <a:sy n="125" d="100"/>
        </p:scale>
        <p:origin x="200" y="-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4F1F0-EA37-6B46-A90E-1F47D37E04E6}" type="datetimeFigureOut">
              <a:rPr lang="en-US" smtClean="0"/>
              <a:t>10/22/19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5012-5A2B-604A-9109-FE899C47BF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6B5012-5A2B-604A-9109-FE899C47BF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7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8E2A6-C494-0541-89EB-FC1721984BBB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EE-F851-574E-AF8F-D89F3C9ADD3E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0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FE306-4165-BE4B-A4F6-9CA4EB0E2933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7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46F0-A407-EE4D-9C9E-4C4E6712AA49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427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7EE02-0E12-1049-96DE-92EC09649E9E}" type="datetime1">
              <a:rPr lang="x-none" smtClean="0"/>
              <a:t>10/22/19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13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FDD78-1EC7-6F48-AE82-2A4C41B057D7}" type="datetime1">
              <a:rPr lang="x-none" smtClean="0"/>
              <a:t>10/22/19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8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CC6E-07E3-524F-9696-742E7AFFDCC6}" type="datetime1">
              <a:rPr lang="x-none" smtClean="0"/>
              <a:t>10/22/19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8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A1047-C3C1-7E44-AF9C-C24D31ACED8D}" type="datetime1">
              <a:rPr lang="x-none" smtClean="0"/>
              <a:t>10/22/19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56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7125C-A816-C842-B864-FAF32239DA33}" type="datetime1">
              <a:rPr lang="x-none" smtClean="0"/>
              <a:t>10/22/19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BCFF7-A62D-7847-8A45-746EFB220B70}" type="datetime1">
              <a:rPr lang="x-none" smtClean="0"/>
              <a:t>10/22/19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6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C9167-ED92-1A44-B593-29E6E0AED6CE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C2D4A-C2CD-5841-B8E4-1EB28F542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1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5053" y="279350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The World Bank</a:t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How to reconcile </a:t>
            </a:r>
            <a:b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</a:b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latin typeface="Britannic Bold" charset="0"/>
                <a:ea typeface="Britannic Bold" charset="0"/>
                <a:cs typeface="Britannic Bold" charset="0"/>
              </a:rPr>
              <a:t>policies and politics ?</a:t>
            </a:r>
            <a:endParaRPr lang="en-US" sz="4400" b="1" dirty="0">
              <a:solidFill>
                <a:schemeClr val="accent1">
                  <a:lumMod val="75000"/>
                </a:schemeClr>
              </a:solidFill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168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Ferrara</a:t>
            </a:r>
          </a:p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November 2019</a:t>
            </a:r>
            <a:endParaRPr lang="en-US" dirty="0">
              <a:latin typeface="Britannic Bold" charset="0"/>
              <a:ea typeface="Britannic Bold" charset="0"/>
              <a:cs typeface="Britannic Bold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05053" y="3337734"/>
            <a:ext cx="9058507" cy="6097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Britannic Bold" charset="0"/>
                <a:ea typeface="Britannic Bold" charset="0"/>
                <a:cs typeface="Britannic Bold" charset="0"/>
              </a:rPr>
              <a:t>MODULE 3C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</a:t>
            </a:fld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81AC5-2382-3D4C-B025-1970D4E2EC5E}" type="datetime1">
              <a:rPr lang="x-none" smtClean="0"/>
              <a:t>10/22/19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8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10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36320" y="1351280"/>
            <a:ext cx="1019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A case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Improving the Business Environment 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726440" y="2530375"/>
            <a:ext cx="49936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Key obstacles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/>
              <a:t>Regulations and red tape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/>
              <a:t>Access to credit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/>
              <a:t>Enforcement of rights </a:t>
            </a:r>
          </a:p>
        </p:txBody>
      </p:sp>
      <p:sp>
        <p:nvSpPr>
          <p:cNvPr id="8" name="Rectangle 7"/>
          <p:cNvSpPr/>
          <p:nvPr/>
        </p:nvSpPr>
        <p:spPr>
          <a:xfrm>
            <a:off x="5562600" y="2562940"/>
            <a:ext cx="49936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Prescriptions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Abolish registration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Introduce credit bureau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ICT judicial infrastructure</a:t>
            </a:r>
          </a:p>
        </p:txBody>
      </p:sp>
      <p:sp>
        <p:nvSpPr>
          <p:cNvPr id="9" name="Rectangle 8"/>
          <p:cNvSpPr/>
          <p:nvPr/>
        </p:nvSpPr>
        <p:spPr>
          <a:xfrm>
            <a:off x="3223260" y="4475767"/>
            <a:ext cx="59588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What can go wrong ?</a:t>
            </a:r>
            <a:endParaRPr lang="en-US" sz="32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Rejection by affected stakeholders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Poor implementation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2400" dirty="0" smtClean="0"/>
              <a:t>Unfair </a:t>
            </a:r>
            <a:r>
              <a:rPr lang="en-US" sz="2400" dirty="0"/>
              <a:t>a</a:t>
            </a:r>
            <a:r>
              <a:rPr lang="en-US" sz="2400" dirty="0" smtClean="0"/>
              <a:t>ppropriation of benefits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2321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36320" y="1351280"/>
            <a:ext cx="101904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theory of change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A monitoring framework  </a:t>
            </a:r>
            <a:endParaRPr lang="en-US" sz="2400" dirty="0"/>
          </a:p>
          <a:p>
            <a:pPr marL="457200" indent="-457200">
              <a:buFont typeface="Arial" charset="0"/>
              <a:buChar char="•"/>
            </a:pPr>
            <a:endParaRPr lang="en-US" sz="32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Objectives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Risks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Safeguards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Inputs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Milestones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Outcome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Key indicators</a:t>
            </a:r>
          </a:p>
        </p:txBody>
      </p:sp>
    </p:spTree>
    <p:extLst>
      <p:ext uri="{BB962C8B-B14F-4D97-AF65-F5344CB8AC3E}">
        <p14:creationId xmlns:p14="http://schemas.microsoft.com/office/powerpoint/2010/main" val="1661837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12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444240" y="1595120"/>
            <a:ext cx="511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What if a country </a:t>
            </a:r>
          </a:p>
          <a:p>
            <a:pPr algn="ctr"/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does not repay </a:t>
            </a:r>
          </a:p>
          <a:p>
            <a:pPr algn="ctr"/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its debt 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3874333"/>
            <a:ext cx="5110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Renegotiate terms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Austerity measures</a:t>
            </a:r>
          </a:p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Loss of reputation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757632"/>
            <a:ext cx="51104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Everybody stops lending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Government must cut social spending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Foreign investors leave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Currency drops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Imports cost more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Inflation</a:t>
            </a: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Savings and wealth devaluate</a:t>
            </a:r>
          </a:p>
        </p:txBody>
      </p:sp>
    </p:spTree>
    <p:extLst>
      <p:ext uri="{BB962C8B-B14F-4D97-AF65-F5344CB8AC3E}">
        <p14:creationId xmlns:p14="http://schemas.microsoft.com/office/powerpoint/2010/main" val="176963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395423" y="825371"/>
            <a:ext cx="705571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What is a development bank ?</a:t>
            </a:r>
          </a:p>
          <a:p>
            <a:pPr algn="ctr"/>
            <a:r>
              <a:rPr lang="en-US" sz="2400" dirty="0" smtClean="0"/>
              <a:t>A bank </a:t>
            </a:r>
            <a:r>
              <a:rPr lang="en-US" sz="2400" dirty="0" err="1" smtClean="0"/>
              <a:t>focussing</a:t>
            </a:r>
            <a:r>
              <a:rPr lang="en-US" sz="2400" dirty="0" smtClean="0"/>
              <a:t> on promoting economic development</a:t>
            </a:r>
          </a:p>
          <a:p>
            <a:pPr algn="ctr"/>
            <a:endParaRPr lang="en-US" sz="1400" dirty="0"/>
          </a:p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What is the key objective ? </a:t>
            </a:r>
            <a:r>
              <a:rPr lang="en-US" sz="3200" dirty="0" smtClean="0"/>
              <a:t> </a:t>
            </a:r>
          </a:p>
          <a:p>
            <a:pPr algn="ctr"/>
            <a:r>
              <a:rPr lang="en-US" sz="2400" dirty="0" smtClean="0"/>
              <a:t>Poverty Reduction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292651" y="4531360"/>
            <a:ext cx="76066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Bretton Woods Institutions, founded in 1946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Preserve economic order to prevent wars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60" y="2913783"/>
            <a:ext cx="3484880" cy="14899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365" y="2714170"/>
            <a:ext cx="3112469" cy="175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66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038600" y="447331"/>
            <a:ext cx="4000711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Three instruments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Loans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Grants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Technical Assistance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1659" y="2902240"/>
            <a:ext cx="2908681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Clients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Governments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72543" y="4615470"/>
            <a:ext cx="604691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Where is the money coming from ?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Governments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72320" y="4656110"/>
            <a:ext cx="196088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48 billions $ a year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94595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00352" y="670851"/>
            <a:ext cx="3668889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Organization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Group A countries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Group B countries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Board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President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41160" y="2062605"/>
            <a:ext cx="282448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Articulation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IBRD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IDA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ICSID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IFC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MIGA</a:t>
            </a:r>
          </a:p>
        </p:txBody>
      </p:sp>
    </p:spTree>
    <p:extLst>
      <p:ext uri="{BB962C8B-B14F-4D97-AF65-F5344CB8AC3E}">
        <p14:creationId xmlns:p14="http://schemas.microsoft.com/office/powerpoint/2010/main" val="1806579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144938" y="223811"/>
            <a:ext cx="12481878" cy="326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A bit of history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beginning: the reconstruction after World War Two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60ies: focus on developing countries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90: James </a:t>
            </a:r>
            <a:r>
              <a:rPr lang="en-US" sz="3200" dirty="0" err="1" smtClean="0"/>
              <a:t>Wolfensohn</a:t>
            </a:r>
            <a:r>
              <a:rPr lang="en-US" sz="3200" dirty="0" smtClean="0"/>
              <a:t>, a new image through inclusive approach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 After the 2007 crisis: Jim Kim, a spending review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After 2015: support again developed countries, restructuring economy 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581400" y="3954966"/>
            <a:ext cx="506279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mission today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Eliminate extreme poverty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Boost shared prosperity </a:t>
            </a:r>
          </a:p>
        </p:txBody>
      </p:sp>
    </p:spTree>
    <p:extLst>
      <p:ext uri="{BB962C8B-B14F-4D97-AF65-F5344CB8AC3E}">
        <p14:creationId xmlns:p14="http://schemas.microsoft.com/office/powerpoint/2010/main" val="1930015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627887" y="2022131"/>
            <a:ext cx="487088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Criticisms</a:t>
            </a:r>
            <a:endParaRPr lang="en-US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en-US" sz="1400" dirty="0"/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Cost of overheads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Limitation of sovereignty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Ideology bias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Overlooking local context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The debt trap</a:t>
            </a:r>
          </a:p>
          <a:p>
            <a:pPr marL="457200" indent="-457200" algn="ctr">
              <a:buFont typeface="Arial" charset="0"/>
              <a:buChar char="•"/>
            </a:pPr>
            <a:r>
              <a:rPr lang="en-US" sz="3200" dirty="0" smtClean="0"/>
              <a:t>Bad recipes </a:t>
            </a:r>
          </a:p>
          <a:p>
            <a:pPr marL="457200" indent="-457200" algn="ctr">
              <a:buFont typeface="Arial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5463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81400" y="1574800"/>
            <a:ext cx="52781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In a nutshell</a:t>
            </a:r>
            <a:endParaRPr lang="en-US" sz="3200" dirty="0"/>
          </a:p>
          <a:p>
            <a:pPr marL="457200" indent="-457200">
              <a:buFont typeface="Arial" charset="0"/>
              <a:buChar char="•"/>
            </a:pPr>
            <a:endParaRPr lang="en-US" sz="3200" dirty="0"/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Identify </a:t>
            </a:r>
            <a:r>
              <a:rPr lang="en-US" sz="3200" dirty="0"/>
              <a:t>best </a:t>
            </a:r>
            <a:r>
              <a:rPr lang="en-US" sz="3200" dirty="0" smtClean="0"/>
              <a:t>practices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Experience Sharing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Policy Dialogue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Assist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Monitor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14931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819400" y="1493520"/>
            <a:ext cx="7045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Walk through a reform process </a:t>
            </a:r>
            <a:endParaRPr lang="en-US" sz="3200" dirty="0"/>
          </a:p>
          <a:p>
            <a:pPr marL="457200" indent="-457200">
              <a:buFont typeface="Arial" charset="0"/>
              <a:buChar char="•"/>
            </a:pPr>
            <a:endParaRPr lang="en-US" sz="3200" dirty="0"/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Country Development priorities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Identify target reforms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Consult stakeholder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Create a reform platform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Raise funds for implementation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3200" dirty="0" smtClean="0"/>
              <a:t>Capital market too costly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3200" dirty="0" smtClean="0"/>
              <a:t>How to use funds effectively </a:t>
            </a:r>
          </a:p>
        </p:txBody>
      </p:sp>
    </p:spTree>
    <p:extLst>
      <p:ext uri="{BB962C8B-B14F-4D97-AF65-F5344CB8AC3E}">
        <p14:creationId xmlns:p14="http://schemas.microsoft.com/office/powerpoint/2010/main" val="2133677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01291-685E-D34B-9A83-6C83A144FC4D}" type="datetime1">
              <a:rPr lang="x-none" smtClean="0"/>
              <a:t>10/22/19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C2D4A-C2CD-5841-B8E4-1EB28F5421D7}" type="slidenum">
              <a:rPr lang="en-US" smtClean="0"/>
              <a:t>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36320" y="1351280"/>
            <a:ext cx="101904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The political economy of a reform process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From policies to politics </a:t>
            </a:r>
            <a:endParaRPr lang="en-US" sz="2400" dirty="0"/>
          </a:p>
          <a:p>
            <a:pPr marL="457200" indent="-457200">
              <a:buFont typeface="Arial" charset="0"/>
              <a:buChar char="•"/>
            </a:pPr>
            <a:endParaRPr lang="en-US" sz="3200" dirty="0"/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Open a policy dialogue with the beneficiary Government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Figure out what to do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Outline actions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Field expertise on selected reforms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3200" dirty="0" smtClean="0"/>
              <a:t>Negotiate local conditions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sz="3200" dirty="0" smtClean="0"/>
              <a:t>Build consensus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err="1" smtClean="0"/>
              <a:t>Finalise</a:t>
            </a:r>
            <a:r>
              <a:rPr lang="en-US" sz="3200" dirty="0" smtClean="0"/>
              <a:t> reform platform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3200" dirty="0" smtClean="0"/>
              <a:t>Implement reforms </a:t>
            </a:r>
          </a:p>
        </p:txBody>
      </p:sp>
    </p:spTree>
    <p:extLst>
      <p:ext uri="{BB962C8B-B14F-4D97-AF65-F5344CB8AC3E}">
        <p14:creationId xmlns:p14="http://schemas.microsoft.com/office/powerpoint/2010/main" val="1300648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363</Words>
  <Application>Microsoft Macintosh PowerPoint</Application>
  <PresentationFormat>Widescreen</PresentationFormat>
  <Paragraphs>145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Britannic Bold</vt:lpstr>
      <vt:lpstr>Calibri</vt:lpstr>
      <vt:lpstr>Calibri Light</vt:lpstr>
      <vt:lpstr>Arial</vt:lpstr>
      <vt:lpstr>Office Theme</vt:lpstr>
      <vt:lpstr>The World Bank How to reconcile  policies and politics 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BUSINESS  IN A GLOBALISED MARKET</dc:title>
  <dc:creator>Microsoft Office User</dc:creator>
  <cp:lastModifiedBy>Microsoft Office User</cp:lastModifiedBy>
  <cp:revision>158</cp:revision>
  <cp:lastPrinted>2019-03-19T16:02:51Z</cp:lastPrinted>
  <dcterms:created xsi:type="dcterms:W3CDTF">2017-10-12T08:58:46Z</dcterms:created>
  <dcterms:modified xsi:type="dcterms:W3CDTF">2019-10-22T11:20:42Z</dcterms:modified>
</cp:coreProperties>
</file>