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1" r:id="rId1"/>
  </p:sldMasterIdLst>
  <p:notesMasterIdLst>
    <p:notesMasterId r:id="rId24"/>
  </p:notesMasterIdLst>
  <p:sldIdLst>
    <p:sldId id="380" r:id="rId2"/>
    <p:sldId id="413" r:id="rId3"/>
    <p:sldId id="414" r:id="rId4"/>
    <p:sldId id="416" r:id="rId5"/>
    <p:sldId id="420" r:id="rId6"/>
    <p:sldId id="424" r:id="rId7"/>
    <p:sldId id="431" r:id="rId8"/>
    <p:sldId id="428" r:id="rId9"/>
    <p:sldId id="422" r:id="rId10"/>
    <p:sldId id="423" r:id="rId11"/>
    <p:sldId id="412" r:id="rId12"/>
    <p:sldId id="408" r:id="rId13"/>
    <p:sldId id="435" r:id="rId14"/>
    <p:sldId id="433" r:id="rId15"/>
    <p:sldId id="430" r:id="rId16"/>
    <p:sldId id="434" r:id="rId17"/>
    <p:sldId id="375" r:id="rId18"/>
    <p:sldId id="403" r:id="rId19"/>
    <p:sldId id="377" r:id="rId20"/>
    <p:sldId id="383" r:id="rId21"/>
    <p:sldId id="404" r:id="rId22"/>
    <p:sldId id="379" r:id="rId23"/>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7453"/>
    <p:restoredTop sz="82099"/>
  </p:normalViewPr>
  <p:slideViewPr>
    <p:cSldViewPr snapToGrid="0" snapToObjects="1">
      <p:cViewPr>
        <p:scale>
          <a:sx n="66" d="100"/>
          <a:sy n="66" d="100"/>
        </p:scale>
        <p:origin x="736" y="62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D66C5A-9540-AC49-AFBC-B2F56BC27B11}" type="datetimeFigureOut">
              <a:rPr lang="it-IT" smtClean="0"/>
              <a:t>08/11/19</a:t>
            </a:fld>
            <a:endParaRPr lang="it-I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3177A9-97F0-B44D-AF9E-9EDB339048ED}" type="slidenum">
              <a:rPr lang="it-IT" smtClean="0"/>
              <a:t>‹#›</a:t>
            </a:fld>
            <a:endParaRPr lang="it-IT"/>
          </a:p>
        </p:txBody>
      </p:sp>
    </p:spTree>
    <p:extLst>
      <p:ext uri="{BB962C8B-B14F-4D97-AF65-F5344CB8AC3E}">
        <p14:creationId xmlns:p14="http://schemas.microsoft.com/office/powerpoint/2010/main" val="3400837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www.un.org/sustainabledevelopment/"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13177A9-97F0-B44D-AF9E-9EDB339048ED}" type="slidenum">
              <a:rPr lang="it-IT" smtClean="0"/>
              <a:t>1</a:t>
            </a:fld>
            <a:endParaRPr lang="it-IT"/>
          </a:p>
        </p:txBody>
      </p:sp>
    </p:spTree>
    <p:extLst>
      <p:ext uri="{BB962C8B-B14F-4D97-AF65-F5344CB8AC3E}">
        <p14:creationId xmlns:p14="http://schemas.microsoft.com/office/powerpoint/2010/main" val="1582021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AT" baseline="0"/>
              <a:t>Department </a:t>
            </a:r>
            <a:r>
              <a:rPr lang="de-AT" baseline="0" err="1"/>
              <a:t>of</a:t>
            </a:r>
            <a:r>
              <a:rPr lang="de-AT" baseline="0"/>
              <a:t> Agribusiness, Technology Investment Innovation, </a:t>
            </a:r>
            <a:r>
              <a:rPr lang="de-AT" baseline="0" err="1"/>
              <a:t>Energy</a:t>
            </a:r>
            <a:r>
              <a:rPr lang="de-AT" baseline="0"/>
              <a:t>, Environment </a:t>
            </a:r>
          </a:p>
          <a:p>
            <a:endParaRPr lang="en-US"/>
          </a:p>
        </p:txBody>
      </p:sp>
      <p:sp>
        <p:nvSpPr>
          <p:cNvPr id="4" name="Slide Number Placeholder 3"/>
          <p:cNvSpPr>
            <a:spLocks noGrp="1"/>
          </p:cNvSpPr>
          <p:nvPr>
            <p:ph type="sldNum" sz="quarter" idx="10"/>
          </p:nvPr>
        </p:nvSpPr>
        <p:spPr/>
        <p:txBody>
          <a:bodyPr/>
          <a:lstStyle/>
          <a:p>
            <a:fld id="{00D22786-73A0-4E5A-B890-AD510AD88488}" type="slidenum">
              <a:rPr lang="en-US" smtClean="0"/>
              <a:pPr/>
              <a:t>17</a:t>
            </a:fld>
            <a:endParaRPr lang="en-US"/>
          </a:p>
        </p:txBody>
      </p:sp>
    </p:spTree>
    <p:extLst>
      <p:ext uri="{BB962C8B-B14F-4D97-AF65-F5344CB8AC3E}">
        <p14:creationId xmlns:p14="http://schemas.microsoft.com/office/powerpoint/2010/main" val="2835190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dirty="0"/>
              <a:t>Millennium Development </a:t>
            </a:r>
            <a:r>
              <a:rPr lang="it-IT" sz="1200" dirty="0" err="1"/>
              <a:t>Goals</a:t>
            </a:r>
            <a:r>
              <a:rPr lang="it-IT" sz="1200" dirty="0"/>
              <a:t> (8)  </a:t>
            </a:r>
            <a:r>
              <a:rPr lang="it-IT" sz="1200" dirty="0" err="1"/>
              <a:t>adopted</a:t>
            </a:r>
            <a:r>
              <a:rPr lang="it-IT" sz="1200" dirty="0"/>
              <a:t> by UN in 2000 -2015 </a:t>
            </a:r>
            <a:r>
              <a:rPr lang="it-IT" sz="1200" dirty="0" err="1"/>
              <a:t>extracted</a:t>
            </a:r>
            <a:r>
              <a:rPr lang="it-IT" sz="1200" dirty="0"/>
              <a:t> from global </a:t>
            </a:r>
            <a:r>
              <a:rPr lang="it-IT" sz="1200" dirty="0" err="1"/>
              <a:t>conferences</a:t>
            </a:r>
            <a:r>
              <a:rPr lang="it-IT" sz="1200" dirty="0"/>
              <a:t> </a:t>
            </a:r>
            <a:r>
              <a:rPr lang="it-IT" sz="1200" dirty="0" err="1"/>
              <a:t>held</a:t>
            </a:r>
            <a:r>
              <a:rPr lang="it-IT" sz="1200" dirty="0"/>
              <a:t> in the 90s</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err="1"/>
              <a:t>Committing</a:t>
            </a:r>
            <a:r>
              <a:rPr lang="it-IT" sz="1200" dirty="0"/>
              <a:t> world </a:t>
            </a:r>
            <a:r>
              <a:rPr lang="it-IT" sz="1200" dirty="0" err="1"/>
              <a:t>leaders</a:t>
            </a:r>
            <a:r>
              <a:rPr lang="it-IT" sz="1200" dirty="0"/>
              <a:t> to </a:t>
            </a:r>
            <a:r>
              <a:rPr lang="it-IT" sz="1200" dirty="0" err="1"/>
              <a:t>combaat</a:t>
            </a:r>
            <a:r>
              <a:rPr lang="it-IT" sz="1200" dirty="0"/>
              <a:t> </a:t>
            </a:r>
            <a:r>
              <a:rPr lang="it-IT" sz="1200" dirty="0" err="1"/>
              <a:t>poverty</a:t>
            </a:r>
            <a:r>
              <a:rPr lang="it-IT" sz="1200" dirty="0"/>
              <a:t>, </a:t>
            </a:r>
            <a:r>
              <a:rPr lang="it-IT" sz="1200" dirty="0" err="1"/>
              <a:t>hunger</a:t>
            </a:r>
            <a:r>
              <a:rPr lang="it-IT" sz="1200" dirty="0"/>
              <a:t>, </a:t>
            </a:r>
            <a:r>
              <a:rPr lang="it-IT" sz="1200" dirty="0" err="1"/>
              <a:t>disease</a:t>
            </a:r>
            <a:r>
              <a:rPr lang="it-IT" sz="1200" dirty="0"/>
              <a:t>,    </a:t>
            </a:r>
            <a:r>
              <a:rPr lang="it-IT" sz="1200" dirty="0" err="1"/>
              <a:t>illiteracy</a:t>
            </a:r>
            <a:r>
              <a:rPr lang="it-IT" sz="1200" dirty="0"/>
              <a:t>, </a:t>
            </a:r>
            <a:r>
              <a:rPr lang="it-IT" sz="1200" dirty="0" err="1"/>
              <a:t>discrimination</a:t>
            </a:r>
            <a:r>
              <a:rPr lang="it-IT" sz="1200" dirty="0"/>
              <a:t> </a:t>
            </a:r>
            <a:r>
              <a:rPr lang="it-IT" sz="1200" dirty="0" err="1"/>
              <a:t>against</a:t>
            </a:r>
            <a:r>
              <a:rPr lang="it-IT" sz="1200" dirty="0"/>
              <a:t> </a:t>
            </a:r>
            <a:r>
              <a:rPr lang="it-IT" sz="1200" dirty="0" err="1"/>
              <a:t>women</a:t>
            </a:r>
            <a:r>
              <a:rPr lang="it-IT" sz="1200" dirty="0"/>
              <a:t> and </a:t>
            </a:r>
            <a:r>
              <a:rPr lang="it-IT" sz="1200" dirty="0" err="1"/>
              <a:t>environmental</a:t>
            </a:r>
            <a:r>
              <a:rPr lang="it-IT" sz="1200" dirty="0"/>
              <a:t> </a:t>
            </a:r>
            <a:r>
              <a:rPr lang="it-IT" sz="1200" dirty="0" err="1"/>
              <a:t>degradation</a:t>
            </a:r>
            <a:r>
              <a:rPr lang="it-IT" sz="1200"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dirty="0"/>
              <a:t>The </a:t>
            </a:r>
            <a:r>
              <a:rPr lang="it-IT" sz="1200" dirty="0" err="1"/>
              <a:t>aim</a:t>
            </a:r>
            <a:r>
              <a:rPr lang="it-IT" sz="1200" dirty="0"/>
              <a:t> </a:t>
            </a:r>
            <a:r>
              <a:rPr lang="it-IT" sz="1200" dirty="0" err="1"/>
              <a:t>was</a:t>
            </a:r>
            <a:r>
              <a:rPr lang="it-IT" sz="1200" dirty="0"/>
              <a:t> a </a:t>
            </a:r>
            <a:r>
              <a:rPr lang="it-IT" sz="1200" dirty="0" err="1"/>
              <a:t>result</a:t>
            </a:r>
            <a:r>
              <a:rPr lang="it-IT" sz="1200" dirty="0"/>
              <a:t> </a:t>
            </a:r>
            <a:r>
              <a:rPr lang="it-IT" sz="1200" dirty="0" err="1"/>
              <a:t>oriented</a:t>
            </a:r>
            <a:r>
              <a:rPr lang="it-IT" sz="1200" dirty="0"/>
              <a:t> </a:t>
            </a:r>
            <a:r>
              <a:rPr lang="it-IT" sz="1200" dirty="0" err="1"/>
              <a:t>approach</a:t>
            </a:r>
            <a:r>
              <a:rPr lang="it-IT" sz="1200" dirty="0"/>
              <a:t> to global </a:t>
            </a:r>
            <a:r>
              <a:rPr lang="it-IT" sz="1200" dirty="0" err="1"/>
              <a:t>collaboration</a:t>
            </a:r>
            <a:endParaRPr lang="it-IT" sz="1200" dirty="0"/>
          </a:p>
          <a:p>
            <a:pPr marL="171450" indent="-171450">
              <a:buFont typeface="Arial" panose="020B0604020202020204" pitchFamily="34" charset="0"/>
              <a:buChar char="•"/>
            </a:pPr>
            <a:r>
              <a:rPr lang="it-IT" sz="1200" dirty="0"/>
              <a:t>It </a:t>
            </a:r>
            <a:r>
              <a:rPr lang="it-IT" sz="1200" dirty="0" err="1"/>
              <a:t>was</a:t>
            </a:r>
            <a:r>
              <a:rPr lang="it-IT" sz="1200" dirty="0"/>
              <a:t> a </a:t>
            </a:r>
            <a:r>
              <a:rPr lang="it-IT" sz="1200" dirty="0" err="1"/>
              <a:t>response</a:t>
            </a:r>
            <a:r>
              <a:rPr lang="it-IT" sz="1200" dirty="0"/>
              <a:t> to the </a:t>
            </a:r>
            <a:r>
              <a:rPr lang="it-IT" sz="1200" dirty="0" err="1"/>
              <a:t>challenges</a:t>
            </a:r>
            <a:r>
              <a:rPr lang="it-IT" sz="1200" dirty="0"/>
              <a:t> of the </a:t>
            </a:r>
            <a:r>
              <a:rPr lang="it-IT" sz="1200" dirty="0" err="1"/>
              <a:t>millenium</a:t>
            </a:r>
            <a:r>
              <a:rPr lang="it-IT" sz="1200" dirty="0"/>
              <a:t>: the policy </a:t>
            </a:r>
            <a:r>
              <a:rPr lang="it-IT" sz="1200" dirty="0" err="1"/>
              <a:t>orthodoxy</a:t>
            </a:r>
            <a:r>
              <a:rPr lang="it-IT" sz="1200" dirty="0"/>
              <a:t> </a:t>
            </a:r>
            <a:r>
              <a:rPr lang="it-IT" sz="1200" dirty="0" err="1"/>
              <a:t>that</a:t>
            </a:r>
            <a:r>
              <a:rPr lang="it-IT" sz="1200" dirty="0"/>
              <a:t> </a:t>
            </a:r>
            <a:r>
              <a:rPr lang="it-IT" sz="1200" dirty="0" err="1"/>
              <a:t>had</a:t>
            </a:r>
            <a:r>
              <a:rPr lang="it-IT" sz="1200" dirty="0"/>
              <a:t> </a:t>
            </a:r>
            <a:r>
              <a:rPr lang="it-IT" sz="1200" dirty="0" err="1"/>
              <a:t>focussed</a:t>
            </a:r>
            <a:r>
              <a:rPr lang="it-IT" sz="1200" dirty="0"/>
              <a:t> on </a:t>
            </a:r>
            <a:r>
              <a:rPr lang="it-IT" sz="1200" dirty="0" err="1"/>
              <a:t>development</a:t>
            </a:r>
            <a:r>
              <a:rPr lang="it-IT" sz="1200" dirty="0"/>
              <a:t> </a:t>
            </a:r>
            <a:r>
              <a:rPr lang="it-IT" sz="1200" dirty="0" err="1"/>
              <a:t>thorugh</a:t>
            </a:r>
            <a:r>
              <a:rPr lang="it-IT" sz="1200" dirty="0"/>
              <a:t> </a:t>
            </a:r>
            <a:r>
              <a:rPr lang="it-IT" sz="1200" dirty="0" err="1"/>
              <a:t>macroeconomic</a:t>
            </a:r>
            <a:r>
              <a:rPr lang="it-IT" sz="1200" dirty="0"/>
              <a:t> </a:t>
            </a:r>
            <a:r>
              <a:rPr lang="it-IT" sz="1200" dirty="0" err="1"/>
              <a:t>fundamentals</a:t>
            </a:r>
            <a:r>
              <a:rPr lang="it-IT" sz="1200" dirty="0"/>
              <a:t> </a:t>
            </a:r>
            <a:r>
              <a:rPr lang="it-IT" sz="1200" dirty="0" err="1"/>
              <a:t>has</a:t>
            </a:r>
            <a:r>
              <a:rPr lang="it-IT" sz="1200" dirty="0"/>
              <a:t> </a:t>
            </a:r>
            <a:r>
              <a:rPr lang="it-IT" sz="1200" dirty="0" err="1"/>
              <a:t>achieved</a:t>
            </a:r>
            <a:r>
              <a:rPr lang="it-IT" sz="1200" dirty="0"/>
              <a:t> </a:t>
            </a:r>
            <a:r>
              <a:rPr lang="it-IT" sz="1200" dirty="0" err="1"/>
              <a:t>only</a:t>
            </a:r>
            <a:r>
              <a:rPr lang="it-IT" sz="1200" dirty="0"/>
              <a:t> </a:t>
            </a:r>
            <a:r>
              <a:rPr lang="it-IT" sz="1200" dirty="0" err="1"/>
              <a:t>limited</a:t>
            </a:r>
            <a:r>
              <a:rPr lang="it-IT" sz="1200" dirty="0"/>
              <a:t> </a:t>
            </a:r>
            <a:r>
              <a:rPr lang="it-IT" sz="1200" dirty="0" err="1"/>
              <a:t>results</a:t>
            </a:r>
            <a:r>
              <a:rPr lang="it-IT" sz="1200" dirty="0"/>
              <a:t> (</a:t>
            </a:r>
            <a:r>
              <a:rPr lang="it-IT" sz="1200" dirty="0" err="1"/>
              <a:t>asian</a:t>
            </a:r>
            <a:r>
              <a:rPr lang="it-IT" sz="1200" dirty="0"/>
              <a:t> </a:t>
            </a:r>
            <a:r>
              <a:rPr lang="it-IT" sz="1200" dirty="0" err="1"/>
              <a:t>financial</a:t>
            </a:r>
            <a:r>
              <a:rPr lang="it-IT" sz="1200" dirty="0"/>
              <a:t> </a:t>
            </a:r>
            <a:r>
              <a:rPr lang="it-IT" sz="1200" dirty="0" err="1"/>
              <a:t>crises</a:t>
            </a:r>
            <a:r>
              <a:rPr lang="it-IT" sz="1200" dirty="0"/>
              <a:t> , Post </a:t>
            </a:r>
            <a:r>
              <a:rPr lang="it-IT" sz="1200" dirty="0" err="1"/>
              <a:t>cold</a:t>
            </a:r>
            <a:r>
              <a:rPr lang="it-IT" sz="1200" dirty="0"/>
              <a:t> war ODA </a:t>
            </a:r>
            <a:r>
              <a:rPr lang="it-IT" sz="1200" dirty="0" err="1"/>
              <a:t>declining</a:t>
            </a:r>
            <a:r>
              <a:rPr lang="it-IT" sz="1200" dirty="0"/>
              <a:t>, </a:t>
            </a:r>
            <a:r>
              <a:rPr lang="it-IT" sz="1200" dirty="0" err="1"/>
              <a:t>subsaharan</a:t>
            </a:r>
            <a:r>
              <a:rPr lang="it-IT" sz="1200" dirty="0"/>
              <a:t> </a:t>
            </a:r>
            <a:r>
              <a:rPr lang="it-IT" sz="1200" dirty="0" err="1"/>
              <a:t>afr</a:t>
            </a:r>
            <a:r>
              <a:rPr lang="it-IT" sz="1200" dirty="0"/>
              <a:t> </a:t>
            </a:r>
            <a:r>
              <a:rPr lang="it-IT" sz="1200" dirty="0" err="1"/>
              <a:t>countries</a:t>
            </a:r>
            <a:r>
              <a:rPr lang="it-IT" sz="1200" dirty="0"/>
              <a:t> </a:t>
            </a:r>
            <a:r>
              <a:rPr lang="it-IT" sz="1200" dirty="0" err="1"/>
              <a:t>lost</a:t>
            </a:r>
            <a:r>
              <a:rPr lang="it-IT" sz="1200" dirty="0"/>
              <a:t> decade in </a:t>
            </a:r>
            <a:r>
              <a:rPr lang="it-IT" sz="1200" dirty="0" err="1"/>
              <a:t>economic</a:t>
            </a:r>
            <a:r>
              <a:rPr lang="it-IT" sz="1200" dirty="0"/>
              <a:t> </a:t>
            </a:r>
            <a:r>
              <a:rPr lang="it-IT" sz="1200" dirty="0" err="1"/>
              <a:t>growth,HIV</a:t>
            </a:r>
            <a:r>
              <a:rPr lang="it-IT" sz="1200" dirty="0"/>
              <a:t>/AIDS)  </a:t>
            </a:r>
          </a:p>
          <a:p>
            <a:pPr marL="171450" indent="-171450">
              <a:buFont typeface="Arial" panose="020B0604020202020204" pitchFamily="34" charset="0"/>
              <a:buChar char="•"/>
            </a:pPr>
            <a:r>
              <a:rPr lang="it-IT" sz="1200" dirty="0" err="1"/>
              <a:t>Globalization</a:t>
            </a:r>
            <a:r>
              <a:rPr lang="it-IT" sz="1200" dirty="0"/>
              <a:t> </a:t>
            </a:r>
            <a:r>
              <a:rPr lang="it-IT" sz="1200" dirty="0" err="1"/>
              <a:t>was</a:t>
            </a:r>
            <a:r>
              <a:rPr lang="it-IT" sz="1200" dirty="0"/>
              <a:t> </a:t>
            </a:r>
            <a:r>
              <a:rPr lang="it-IT" sz="1200" dirty="0" err="1"/>
              <a:t>viewd</a:t>
            </a:r>
            <a:r>
              <a:rPr lang="it-IT" sz="1200" dirty="0"/>
              <a:t> </a:t>
            </a:r>
            <a:r>
              <a:rPr lang="it-IT" sz="1200" dirty="0" err="1"/>
              <a:t>as</a:t>
            </a:r>
            <a:r>
              <a:rPr lang="it-IT" sz="1200" dirty="0"/>
              <a:t> a force </a:t>
            </a:r>
            <a:r>
              <a:rPr lang="it-IT" sz="1200" dirty="0" err="1"/>
              <a:t>imposing</a:t>
            </a:r>
            <a:r>
              <a:rPr lang="it-IT" sz="1200" dirty="0"/>
              <a:t> the </a:t>
            </a:r>
            <a:r>
              <a:rPr lang="it-IT" sz="1200" dirty="0" err="1"/>
              <a:t>will</a:t>
            </a:r>
            <a:r>
              <a:rPr lang="it-IT" sz="1200" dirty="0"/>
              <a:t> of </a:t>
            </a:r>
            <a:r>
              <a:rPr lang="it-IT" sz="1200" dirty="0" err="1"/>
              <a:t>rich</a:t>
            </a:r>
            <a:r>
              <a:rPr lang="it-IT" sz="1200" dirty="0"/>
              <a:t> corporate </a:t>
            </a:r>
            <a:r>
              <a:rPr lang="it-IT" sz="1200" dirty="0" err="1"/>
              <a:t>interests</a:t>
            </a:r>
            <a:r>
              <a:rPr lang="it-IT" sz="1200" dirty="0"/>
              <a:t> </a:t>
            </a:r>
            <a:r>
              <a:rPr lang="it-IT" sz="1200" dirty="0" err="1"/>
              <a:t>against</a:t>
            </a:r>
            <a:r>
              <a:rPr lang="it-IT" sz="1200" dirty="0"/>
              <a:t> the </a:t>
            </a:r>
            <a:r>
              <a:rPr lang="it-IT" sz="1200" dirty="0" err="1"/>
              <a:t>needs</a:t>
            </a:r>
            <a:r>
              <a:rPr lang="it-IT" sz="1200" dirty="0"/>
              <a:t> of the </a:t>
            </a:r>
            <a:r>
              <a:rPr lang="it-IT" sz="1200" dirty="0" err="1"/>
              <a:t>disempowered</a:t>
            </a:r>
            <a:r>
              <a:rPr lang="it-IT" sz="1200" dirty="0"/>
              <a:t> </a:t>
            </a:r>
            <a:r>
              <a:rPr lang="it-IT" sz="1200" dirty="0" err="1"/>
              <a:t>poor</a:t>
            </a:r>
            <a:r>
              <a:rPr lang="it-IT" sz="1200" dirty="0"/>
              <a:t>.</a:t>
            </a:r>
          </a:p>
          <a:p>
            <a:pPr marL="171450" indent="-171450">
              <a:buFont typeface="Arial" panose="020B0604020202020204" pitchFamily="34" charset="0"/>
              <a:buChar char="•"/>
            </a:pPr>
            <a:r>
              <a:rPr lang="it-IT" sz="1200" dirty="0"/>
              <a:t>8 MDGs – </a:t>
            </a:r>
            <a:r>
              <a:rPr lang="it-IT" sz="1200" dirty="0" err="1"/>
              <a:t>extracted</a:t>
            </a:r>
            <a:r>
              <a:rPr lang="it-IT" sz="1200" dirty="0"/>
              <a:t> from a wide array of global </a:t>
            </a:r>
            <a:r>
              <a:rPr lang="it-IT" sz="1200" dirty="0" err="1"/>
              <a:t>conferences</a:t>
            </a:r>
            <a:r>
              <a:rPr lang="it-IT" sz="1200" dirty="0"/>
              <a:t> </a:t>
            </a:r>
            <a:r>
              <a:rPr lang="it-IT" sz="1200" dirty="0" err="1"/>
              <a:t>held</a:t>
            </a:r>
            <a:r>
              <a:rPr lang="it-IT" sz="1200" dirty="0"/>
              <a:t> in 1990s </a:t>
            </a:r>
            <a:r>
              <a:rPr lang="it-IT" sz="1200" dirty="0" err="1"/>
              <a:t>where</a:t>
            </a:r>
            <a:r>
              <a:rPr lang="it-IT" sz="1200" dirty="0"/>
              <a:t> </a:t>
            </a:r>
            <a:r>
              <a:rPr lang="it-IT" sz="1200" dirty="0" err="1"/>
              <a:t>many</a:t>
            </a:r>
            <a:r>
              <a:rPr lang="it-IT" sz="1200" dirty="0"/>
              <a:t> </a:t>
            </a:r>
            <a:r>
              <a:rPr lang="it-IT" sz="1200" dirty="0" err="1"/>
              <a:t>goals</a:t>
            </a:r>
            <a:r>
              <a:rPr lang="it-IT" sz="1200" dirty="0"/>
              <a:t> and </a:t>
            </a:r>
            <a:r>
              <a:rPr lang="it-IT" sz="1200" dirty="0" err="1"/>
              <a:t>targetd</a:t>
            </a:r>
            <a:r>
              <a:rPr lang="it-IT" sz="1200" dirty="0"/>
              <a:t> </a:t>
            </a:r>
            <a:r>
              <a:rPr lang="it-IT" sz="1200" dirty="0" err="1"/>
              <a:t>were</a:t>
            </a:r>
            <a:r>
              <a:rPr lang="it-IT" sz="1200" dirty="0"/>
              <a:t> </a:t>
            </a:r>
            <a:r>
              <a:rPr lang="it-IT" sz="1200" dirty="0" err="1"/>
              <a:t>established</a:t>
            </a:r>
            <a:r>
              <a:rPr lang="it-IT" sz="120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dirty="0"/>
          </a:p>
          <a:p>
            <a:r>
              <a:rPr lang="it-IT" sz="1200" dirty="0"/>
              <a:t>MDGs for 15yrs </a:t>
            </a:r>
            <a:r>
              <a:rPr lang="it-IT" sz="1200" dirty="0" err="1"/>
              <a:t>became</a:t>
            </a:r>
            <a:r>
              <a:rPr lang="it-IT" sz="1200" dirty="0"/>
              <a:t> the </a:t>
            </a:r>
            <a:r>
              <a:rPr lang="it-IT" sz="1200" dirty="0" err="1"/>
              <a:t>world’s</a:t>
            </a:r>
            <a:r>
              <a:rPr lang="it-IT" sz="1200" dirty="0"/>
              <a:t> </a:t>
            </a:r>
            <a:r>
              <a:rPr lang="it-IT" sz="1200" dirty="0" err="1"/>
              <a:t>central</a:t>
            </a:r>
            <a:r>
              <a:rPr lang="it-IT" sz="1200" dirty="0"/>
              <a:t> </a:t>
            </a:r>
            <a:r>
              <a:rPr lang="it-IT" sz="1200" dirty="0" err="1"/>
              <a:t>reference</a:t>
            </a:r>
            <a:r>
              <a:rPr lang="it-IT" sz="1200" dirty="0"/>
              <a:t> </a:t>
            </a:r>
            <a:r>
              <a:rPr lang="it-IT" sz="1200" dirty="0" err="1"/>
              <a:t>point</a:t>
            </a:r>
            <a:r>
              <a:rPr lang="it-IT" sz="1200" dirty="0"/>
              <a:t> for </a:t>
            </a:r>
            <a:r>
              <a:rPr lang="it-IT" sz="1200" dirty="0" err="1"/>
              <a:t>development</a:t>
            </a:r>
            <a:r>
              <a:rPr lang="it-IT" sz="1200" dirty="0"/>
              <a:t> </a:t>
            </a:r>
            <a:r>
              <a:rPr lang="it-IT" sz="1200" dirty="0" err="1"/>
              <a:t>cooperation</a:t>
            </a:r>
            <a:endParaRPr lang="it-IT" sz="1200" dirty="0"/>
          </a:p>
          <a:p>
            <a:endParaRPr lang="it-IT" dirty="0"/>
          </a:p>
        </p:txBody>
      </p:sp>
      <p:sp>
        <p:nvSpPr>
          <p:cNvPr id="4" name="Slide Number Placeholder 3"/>
          <p:cNvSpPr>
            <a:spLocks noGrp="1"/>
          </p:cNvSpPr>
          <p:nvPr>
            <p:ph type="sldNum" sz="quarter" idx="5"/>
          </p:nvPr>
        </p:nvSpPr>
        <p:spPr/>
        <p:txBody>
          <a:bodyPr/>
          <a:lstStyle/>
          <a:p>
            <a:fld id="{F13177A9-97F0-B44D-AF9E-9EDB339048ED}" type="slidenum">
              <a:rPr lang="it-IT" smtClean="0"/>
              <a:t>18</a:t>
            </a:fld>
            <a:endParaRPr lang="it-IT"/>
          </a:p>
        </p:txBody>
      </p:sp>
    </p:spTree>
    <p:extLst>
      <p:ext uri="{BB962C8B-B14F-4D97-AF65-F5344CB8AC3E}">
        <p14:creationId xmlns:p14="http://schemas.microsoft.com/office/powerpoint/2010/main" val="3814215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it-IT" dirty="0"/>
              <a:t>The </a:t>
            </a:r>
            <a:r>
              <a:rPr lang="it-IT" dirty="0">
                <a:hlinkClick r:id="rId3"/>
              </a:rPr>
              <a:t>2030 Agenda for Sustainable Development </a:t>
            </a:r>
            <a:r>
              <a:rPr lang="it-IT" dirty="0" err="1"/>
              <a:t>was</a:t>
            </a:r>
            <a:r>
              <a:rPr lang="it-IT" dirty="0"/>
              <a:t> </a:t>
            </a:r>
            <a:r>
              <a:rPr lang="it-IT" dirty="0" err="1"/>
              <a:t>launched</a:t>
            </a:r>
            <a:r>
              <a:rPr lang="it-IT" dirty="0"/>
              <a:t> by a UN Summit in New York on 25-27 </a:t>
            </a:r>
            <a:r>
              <a:rPr lang="it-IT" dirty="0" err="1"/>
              <a:t>September</a:t>
            </a:r>
            <a:r>
              <a:rPr lang="it-IT" dirty="0"/>
              <a:t> 2015 and </a:t>
            </a:r>
            <a:r>
              <a:rPr lang="it-IT" dirty="0" err="1"/>
              <a:t>is</a:t>
            </a:r>
            <a:r>
              <a:rPr lang="it-IT" dirty="0"/>
              <a:t> </a:t>
            </a:r>
            <a:r>
              <a:rPr lang="it-IT" dirty="0" err="1"/>
              <a:t>aimed</a:t>
            </a:r>
            <a:r>
              <a:rPr lang="it-IT" dirty="0"/>
              <a:t> </a:t>
            </a:r>
            <a:r>
              <a:rPr lang="it-IT" dirty="0" err="1"/>
              <a:t>at</a:t>
            </a:r>
            <a:r>
              <a:rPr lang="it-IT" dirty="0"/>
              <a:t> </a:t>
            </a:r>
            <a:r>
              <a:rPr lang="it-IT" dirty="0" err="1"/>
              <a:t>ending</a:t>
            </a:r>
            <a:r>
              <a:rPr lang="it-IT" dirty="0"/>
              <a:t> </a:t>
            </a:r>
            <a:r>
              <a:rPr lang="it-IT" dirty="0" err="1"/>
              <a:t>poverty</a:t>
            </a:r>
            <a:r>
              <a:rPr lang="it-IT" dirty="0"/>
              <a:t> in </a:t>
            </a:r>
            <a:r>
              <a:rPr lang="it-IT" dirty="0" err="1"/>
              <a:t>all</a:t>
            </a:r>
            <a:r>
              <a:rPr lang="it-IT" dirty="0"/>
              <a:t> </a:t>
            </a:r>
            <a:r>
              <a:rPr lang="it-IT" dirty="0" err="1"/>
              <a:t>its</a:t>
            </a:r>
            <a:r>
              <a:rPr lang="it-IT" dirty="0"/>
              <a:t> </a:t>
            </a:r>
            <a:r>
              <a:rPr lang="it-IT" dirty="0" err="1"/>
              <a:t>forms</a:t>
            </a:r>
            <a:r>
              <a:rPr lang="it-IT" dirty="0"/>
              <a:t>. The UN 2030 Agenda </a:t>
            </a:r>
            <a:r>
              <a:rPr lang="it-IT" dirty="0" err="1"/>
              <a:t>envisages</a:t>
            </a:r>
            <a:r>
              <a:rPr lang="it-IT" dirty="0"/>
              <a:t> </a:t>
            </a:r>
            <a:r>
              <a:rPr lang="it-IT" i="1" dirty="0"/>
              <a:t>“a world of </a:t>
            </a:r>
            <a:r>
              <a:rPr lang="it-IT" i="1" dirty="0" err="1"/>
              <a:t>universal</a:t>
            </a:r>
            <a:r>
              <a:rPr lang="it-IT" i="1" dirty="0"/>
              <a:t> </a:t>
            </a:r>
            <a:r>
              <a:rPr lang="it-IT" i="1" dirty="0" err="1"/>
              <a:t>respect</a:t>
            </a:r>
            <a:r>
              <a:rPr lang="it-IT" i="1" dirty="0"/>
              <a:t> for human </a:t>
            </a:r>
            <a:r>
              <a:rPr lang="it-IT" i="1" dirty="0" err="1"/>
              <a:t>rights</a:t>
            </a:r>
            <a:r>
              <a:rPr lang="it-IT" i="1" dirty="0"/>
              <a:t> and human </a:t>
            </a:r>
            <a:r>
              <a:rPr lang="it-IT" i="1" dirty="0" err="1"/>
              <a:t>dignity</a:t>
            </a:r>
            <a:r>
              <a:rPr lang="it-IT" i="1" dirty="0"/>
              <a:t>, the </a:t>
            </a:r>
            <a:r>
              <a:rPr lang="it-IT" i="1" dirty="0" err="1"/>
              <a:t>rule</a:t>
            </a:r>
            <a:r>
              <a:rPr lang="it-IT" i="1" dirty="0"/>
              <a:t> of law, </a:t>
            </a:r>
            <a:r>
              <a:rPr lang="it-IT" i="1" dirty="0" err="1"/>
              <a:t>justice</a:t>
            </a:r>
            <a:r>
              <a:rPr lang="it-IT" i="1" dirty="0"/>
              <a:t>, </a:t>
            </a:r>
            <a:r>
              <a:rPr lang="it-IT" i="1" dirty="0" err="1"/>
              <a:t>equality</a:t>
            </a:r>
            <a:r>
              <a:rPr lang="it-IT" i="1" dirty="0"/>
              <a:t> and non-</a:t>
            </a:r>
            <a:r>
              <a:rPr lang="it-IT" i="1" dirty="0" err="1"/>
              <a:t>discrimination</a:t>
            </a:r>
            <a:r>
              <a:rPr lang="it-IT" i="1" dirty="0"/>
              <a:t>”</a:t>
            </a:r>
            <a:r>
              <a:rPr lang="it-IT" dirty="0"/>
              <a:t>. It </a:t>
            </a:r>
            <a:r>
              <a:rPr lang="it-IT" dirty="0" err="1"/>
              <a:t>is</a:t>
            </a:r>
            <a:r>
              <a:rPr lang="it-IT" dirty="0"/>
              <a:t> </a:t>
            </a:r>
            <a:r>
              <a:rPr lang="it-IT" dirty="0" err="1"/>
              <a:t>grounded</a:t>
            </a:r>
            <a:r>
              <a:rPr lang="it-IT" dirty="0"/>
              <a:t> in the Universal </a:t>
            </a:r>
            <a:r>
              <a:rPr lang="it-IT" dirty="0" err="1"/>
              <a:t>Declaration</a:t>
            </a:r>
            <a:r>
              <a:rPr lang="it-IT" dirty="0"/>
              <a:t> on Human </a:t>
            </a:r>
            <a:r>
              <a:rPr lang="it-IT" dirty="0" err="1"/>
              <a:t>Rights</a:t>
            </a:r>
            <a:r>
              <a:rPr lang="it-IT" dirty="0"/>
              <a:t> and </a:t>
            </a:r>
            <a:r>
              <a:rPr lang="it-IT" dirty="0" err="1"/>
              <a:t>international</a:t>
            </a:r>
            <a:r>
              <a:rPr lang="it-IT" dirty="0"/>
              <a:t> human </a:t>
            </a:r>
            <a:r>
              <a:rPr lang="it-IT" dirty="0" err="1"/>
              <a:t>rights</a:t>
            </a:r>
            <a:r>
              <a:rPr lang="it-IT" dirty="0"/>
              <a:t> </a:t>
            </a:r>
            <a:r>
              <a:rPr lang="it-IT" dirty="0" err="1"/>
              <a:t>treaties</a:t>
            </a:r>
            <a:r>
              <a:rPr lang="it-IT" dirty="0"/>
              <a:t> and </a:t>
            </a:r>
            <a:r>
              <a:rPr lang="it-IT" dirty="0" err="1"/>
              <a:t>emphasises</a:t>
            </a:r>
            <a:r>
              <a:rPr lang="it-IT" dirty="0"/>
              <a:t> the </a:t>
            </a:r>
            <a:r>
              <a:rPr lang="it-IT" dirty="0" err="1"/>
              <a:t>responsibilities</a:t>
            </a:r>
            <a:r>
              <a:rPr lang="it-IT" dirty="0"/>
              <a:t> of </a:t>
            </a:r>
            <a:r>
              <a:rPr lang="it-IT" dirty="0" err="1"/>
              <a:t>all</a:t>
            </a:r>
            <a:r>
              <a:rPr lang="it-IT" dirty="0"/>
              <a:t> </a:t>
            </a:r>
            <a:r>
              <a:rPr lang="it-IT" dirty="0" err="1"/>
              <a:t>states</a:t>
            </a:r>
            <a:r>
              <a:rPr lang="it-IT" dirty="0"/>
              <a:t> to </a:t>
            </a:r>
            <a:r>
              <a:rPr lang="it-IT" dirty="0" err="1"/>
              <a:t>respect</a:t>
            </a:r>
            <a:r>
              <a:rPr lang="it-IT" dirty="0"/>
              <a:t>, </a:t>
            </a:r>
            <a:r>
              <a:rPr lang="it-IT" dirty="0" err="1"/>
              <a:t>protect</a:t>
            </a:r>
            <a:r>
              <a:rPr lang="it-IT" dirty="0"/>
              <a:t> and </a:t>
            </a:r>
            <a:r>
              <a:rPr lang="it-IT" dirty="0" err="1"/>
              <a:t>promote</a:t>
            </a:r>
            <a:r>
              <a:rPr lang="it-IT" dirty="0"/>
              <a:t> human </a:t>
            </a:r>
            <a:r>
              <a:rPr lang="it-IT" dirty="0" err="1"/>
              <a:t>rights</a:t>
            </a:r>
            <a:r>
              <a:rPr lang="it-IT" dirty="0"/>
              <a:t>. </a:t>
            </a:r>
          </a:p>
          <a:p>
            <a:pPr marL="171450" indent="-171450">
              <a:buFont typeface="Arial" panose="020B0604020202020204" pitchFamily="34" charset="0"/>
              <a:buChar char="•"/>
            </a:pPr>
            <a:r>
              <a:rPr lang="it-IT" dirty="0"/>
              <a:t>17 </a:t>
            </a:r>
            <a:r>
              <a:rPr lang="it-IT" dirty="0" err="1"/>
              <a:t>Goals</a:t>
            </a:r>
            <a:r>
              <a:rPr lang="it-IT" dirty="0"/>
              <a:t> and 169 targets </a:t>
            </a:r>
            <a:r>
              <a:rPr lang="it-IT" dirty="0" err="1"/>
              <a:t>as</a:t>
            </a:r>
            <a:r>
              <a:rPr lang="it-IT" dirty="0"/>
              <a:t> part of the </a:t>
            </a:r>
            <a:r>
              <a:rPr lang="it-IT" dirty="0" err="1"/>
              <a:t>comprehensive</a:t>
            </a:r>
            <a:r>
              <a:rPr lang="it-IT" dirty="0"/>
              <a:t> 2030 Agenda for </a:t>
            </a:r>
            <a:r>
              <a:rPr lang="it-IT" dirty="0" err="1"/>
              <a:t>sustainable</a:t>
            </a:r>
            <a:r>
              <a:rPr lang="it-IT" dirty="0"/>
              <a:t> </a:t>
            </a:r>
            <a:r>
              <a:rPr lang="it-IT" dirty="0" err="1"/>
              <a:t>development</a:t>
            </a:r>
            <a:endParaRPr lang="it-IT" dirty="0"/>
          </a:p>
          <a:p>
            <a:pPr marL="171450" indent="-171450">
              <a:buFont typeface="Arial" panose="020B0604020202020204" pitchFamily="34" charset="0"/>
              <a:buChar char="•"/>
            </a:pPr>
            <a:r>
              <a:rPr lang="it-IT" sz="1200" dirty="0"/>
              <a:t>3 </a:t>
            </a:r>
            <a:r>
              <a:rPr lang="it-IT" sz="1200" dirty="0" err="1"/>
              <a:t>years</a:t>
            </a:r>
            <a:r>
              <a:rPr lang="it-IT" sz="1200" dirty="0"/>
              <a:t> of </a:t>
            </a:r>
            <a:r>
              <a:rPr lang="it-IT" sz="1200" dirty="0" err="1"/>
              <a:t>negotiations</a:t>
            </a:r>
            <a:r>
              <a:rPr lang="it-IT" sz="1200" dirty="0"/>
              <a:t> </a:t>
            </a:r>
            <a:r>
              <a:rPr lang="it-IT" sz="1200" dirty="0" err="1"/>
              <a:t>started</a:t>
            </a:r>
            <a:r>
              <a:rPr lang="it-IT" sz="1200" dirty="0"/>
              <a:t> in 2012  by the Open </a:t>
            </a:r>
            <a:r>
              <a:rPr lang="it-IT" sz="1200" dirty="0" err="1"/>
              <a:t>Working</a:t>
            </a:r>
            <a:r>
              <a:rPr lang="it-IT" sz="1200" dirty="0"/>
              <a:t> Group </a:t>
            </a:r>
            <a:r>
              <a:rPr lang="it-IT" sz="1200" dirty="0" err="1"/>
              <a:t>established</a:t>
            </a:r>
            <a:r>
              <a:rPr lang="it-IT" sz="1200" dirty="0"/>
              <a:t> by the UN GA in </a:t>
            </a:r>
            <a:r>
              <a:rPr lang="it-IT" sz="1200" dirty="0" err="1"/>
              <a:t>early</a:t>
            </a:r>
            <a:r>
              <a:rPr lang="it-IT" sz="1200" dirty="0"/>
              <a:t> 2013</a:t>
            </a:r>
          </a:p>
          <a:p>
            <a:pPr marL="171450" indent="-171450">
              <a:buFont typeface="Arial" panose="020B0604020202020204" pitchFamily="34" charset="0"/>
              <a:buChar char="•"/>
            </a:pPr>
            <a:endParaRPr lang="it-IT" dirty="0"/>
          </a:p>
          <a:p>
            <a:endParaRPr lang="it-IT" dirty="0"/>
          </a:p>
        </p:txBody>
      </p:sp>
      <p:sp>
        <p:nvSpPr>
          <p:cNvPr id="4" name="Slide Number Placeholder 3"/>
          <p:cNvSpPr>
            <a:spLocks noGrp="1"/>
          </p:cNvSpPr>
          <p:nvPr>
            <p:ph type="sldNum" sz="quarter" idx="5"/>
          </p:nvPr>
        </p:nvSpPr>
        <p:spPr/>
        <p:txBody>
          <a:bodyPr/>
          <a:lstStyle/>
          <a:p>
            <a:fld id="{F13177A9-97F0-B44D-AF9E-9EDB339048ED}" type="slidenum">
              <a:rPr lang="it-IT" smtClean="0"/>
              <a:t>19</a:t>
            </a:fld>
            <a:endParaRPr lang="it-IT"/>
          </a:p>
        </p:txBody>
      </p:sp>
    </p:spTree>
    <p:extLst>
      <p:ext uri="{BB962C8B-B14F-4D97-AF65-F5344CB8AC3E}">
        <p14:creationId xmlns:p14="http://schemas.microsoft.com/office/powerpoint/2010/main" val="4023957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a:t>2. MDGs </a:t>
            </a:r>
            <a:r>
              <a:rPr lang="it-IT" err="1"/>
              <a:t>were</a:t>
            </a:r>
            <a:r>
              <a:rPr lang="it-IT"/>
              <a:t> </a:t>
            </a:r>
            <a:r>
              <a:rPr lang="it-IT" err="1"/>
              <a:t>crafted</a:t>
            </a:r>
            <a:r>
              <a:rPr lang="it-IT"/>
              <a:t> by UN </a:t>
            </a:r>
            <a:r>
              <a:rPr lang="it-IT" err="1"/>
              <a:t>Experts</a:t>
            </a:r>
            <a:r>
              <a:rPr lang="it-IT"/>
              <a:t> under the </a:t>
            </a:r>
            <a:r>
              <a:rPr lang="it-IT" err="1"/>
              <a:t>guidance</a:t>
            </a:r>
            <a:r>
              <a:rPr lang="it-IT"/>
              <a:t> of UN SG  - the </a:t>
            </a:r>
            <a:r>
              <a:rPr lang="it-IT" err="1"/>
              <a:t>ideas</a:t>
            </a:r>
            <a:r>
              <a:rPr lang="it-IT"/>
              <a:t> </a:t>
            </a:r>
            <a:r>
              <a:rPr lang="it-IT" err="1"/>
              <a:t>that</a:t>
            </a:r>
            <a:r>
              <a:rPr lang="it-IT"/>
              <a:t> </a:t>
            </a:r>
            <a:r>
              <a:rPr lang="it-IT" err="1"/>
              <a:t>informed</a:t>
            </a:r>
            <a:r>
              <a:rPr lang="it-IT"/>
              <a:t> the </a:t>
            </a:r>
            <a:r>
              <a:rPr lang="it-IT" err="1"/>
              <a:t>discussion</a:t>
            </a:r>
            <a:r>
              <a:rPr lang="it-IT"/>
              <a:t> and the </a:t>
            </a:r>
            <a:r>
              <a:rPr lang="it-IT" err="1"/>
              <a:t>process</a:t>
            </a:r>
            <a:r>
              <a:rPr lang="it-IT"/>
              <a:t> of </a:t>
            </a:r>
            <a:r>
              <a:rPr lang="it-IT" err="1"/>
              <a:t>shaping</a:t>
            </a:r>
            <a:r>
              <a:rPr lang="it-IT"/>
              <a:t> the </a:t>
            </a:r>
            <a:r>
              <a:rPr lang="it-IT" err="1"/>
              <a:t>SDGs</a:t>
            </a:r>
            <a:r>
              <a:rPr lang="it-IT"/>
              <a:t> </a:t>
            </a:r>
            <a:r>
              <a:rPr lang="it-IT" err="1"/>
              <a:t>were</a:t>
            </a:r>
            <a:r>
              <a:rPr lang="it-IT"/>
              <a:t> more diverse </a:t>
            </a:r>
            <a:r>
              <a:rPr lang="it-IT" err="1"/>
              <a:t>than</a:t>
            </a:r>
            <a:r>
              <a:rPr lang="it-IT"/>
              <a:t> MDGs</a:t>
            </a:r>
          </a:p>
          <a:p>
            <a:r>
              <a:rPr lang="it-IT"/>
              <a:t>3. </a:t>
            </a:r>
            <a:r>
              <a:rPr lang="it-IT" err="1"/>
              <a:t>SDGs</a:t>
            </a:r>
            <a:r>
              <a:rPr lang="it-IT"/>
              <a:t> </a:t>
            </a:r>
            <a:r>
              <a:rPr lang="it-IT" err="1"/>
              <a:t>expand</a:t>
            </a:r>
            <a:r>
              <a:rPr lang="it-IT"/>
              <a:t> the SD agenda to include the </a:t>
            </a:r>
            <a:r>
              <a:rPr lang="it-IT" err="1"/>
              <a:t>need</a:t>
            </a:r>
            <a:r>
              <a:rPr lang="it-IT"/>
              <a:t> for </a:t>
            </a:r>
            <a:r>
              <a:rPr lang="it-IT" err="1"/>
              <a:t>peaceful</a:t>
            </a:r>
            <a:r>
              <a:rPr lang="it-IT"/>
              <a:t> and inclusive societies, </a:t>
            </a:r>
            <a:r>
              <a:rPr lang="it-IT" err="1"/>
              <a:t>access</a:t>
            </a:r>
            <a:r>
              <a:rPr lang="it-IT"/>
              <a:t> to </a:t>
            </a:r>
            <a:r>
              <a:rPr lang="it-IT" err="1"/>
              <a:t>justice</a:t>
            </a:r>
            <a:r>
              <a:rPr lang="it-IT"/>
              <a:t> for </a:t>
            </a:r>
            <a:r>
              <a:rPr lang="it-IT" err="1"/>
              <a:t>all</a:t>
            </a:r>
            <a:r>
              <a:rPr lang="it-IT"/>
              <a:t>, and </a:t>
            </a:r>
            <a:r>
              <a:rPr lang="it-IT" err="1"/>
              <a:t>effective</a:t>
            </a:r>
            <a:r>
              <a:rPr lang="it-IT"/>
              <a:t>, </a:t>
            </a:r>
            <a:r>
              <a:rPr lang="it-IT" err="1"/>
              <a:t>accountable</a:t>
            </a:r>
            <a:r>
              <a:rPr lang="it-IT"/>
              <a:t>, and inclusive </a:t>
            </a:r>
            <a:r>
              <a:rPr lang="it-IT" err="1"/>
              <a:t>institutions</a:t>
            </a:r>
            <a:r>
              <a:rPr lang="it-IT"/>
              <a:t> </a:t>
            </a:r>
            <a:r>
              <a:rPr lang="it-IT" err="1"/>
              <a:t>at</a:t>
            </a:r>
            <a:r>
              <a:rPr lang="it-IT"/>
              <a:t> </a:t>
            </a:r>
            <a:r>
              <a:rPr lang="it-IT" err="1"/>
              <a:t>all</a:t>
            </a:r>
            <a:r>
              <a:rPr lang="it-IT"/>
              <a:t> </a:t>
            </a:r>
            <a:r>
              <a:rPr lang="it-IT" err="1"/>
              <a:t>levels</a:t>
            </a:r>
            <a:r>
              <a:rPr lang="it-IT"/>
              <a:t>.</a:t>
            </a:r>
          </a:p>
          <a:p>
            <a:r>
              <a:rPr lang="it-IT"/>
              <a:t>4. </a:t>
            </a:r>
            <a:r>
              <a:rPr lang="it-IT" err="1"/>
              <a:t>Succes</a:t>
            </a:r>
            <a:r>
              <a:rPr lang="it-IT"/>
              <a:t> in </a:t>
            </a:r>
            <a:r>
              <a:rPr lang="it-IT" err="1"/>
              <a:t>one</a:t>
            </a:r>
            <a:r>
              <a:rPr lang="it-IT"/>
              <a:t> </a:t>
            </a:r>
            <a:r>
              <a:rPr lang="it-IT" err="1"/>
              <a:t>will</a:t>
            </a:r>
            <a:r>
              <a:rPr lang="it-IT"/>
              <a:t> involve </a:t>
            </a:r>
            <a:r>
              <a:rPr lang="it-IT" err="1"/>
              <a:t>tackling</a:t>
            </a:r>
            <a:r>
              <a:rPr lang="it-IT"/>
              <a:t> </a:t>
            </a:r>
            <a:r>
              <a:rPr lang="it-IT" err="1"/>
              <a:t>issues</a:t>
            </a:r>
            <a:r>
              <a:rPr lang="it-IT"/>
              <a:t> more </a:t>
            </a:r>
            <a:r>
              <a:rPr lang="it-IT" err="1"/>
              <a:t>commonly</a:t>
            </a:r>
            <a:r>
              <a:rPr lang="it-IT"/>
              <a:t> </a:t>
            </a:r>
            <a:r>
              <a:rPr lang="it-IT" err="1"/>
              <a:t>associated</a:t>
            </a:r>
            <a:r>
              <a:rPr lang="it-IT"/>
              <a:t> with </a:t>
            </a:r>
            <a:r>
              <a:rPr lang="it-IT" err="1"/>
              <a:t>other</a:t>
            </a:r>
            <a:r>
              <a:rPr lang="it-IT"/>
              <a:t> </a:t>
            </a:r>
          </a:p>
          <a:p>
            <a:endParaRPr lang="it-IT"/>
          </a:p>
        </p:txBody>
      </p:sp>
      <p:sp>
        <p:nvSpPr>
          <p:cNvPr id="4" name="Slide Number Placeholder 3"/>
          <p:cNvSpPr>
            <a:spLocks noGrp="1"/>
          </p:cNvSpPr>
          <p:nvPr>
            <p:ph type="sldNum" sz="quarter" idx="5"/>
          </p:nvPr>
        </p:nvSpPr>
        <p:spPr/>
        <p:txBody>
          <a:bodyPr/>
          <a:lstStyle/>
          <a:p>
            <a:fld id="{F13177A9-97F0-B44D-AF9E-9EDB339048ED}" type="slidenum">
              <a:rPr lang="it-IT" smtClean="0"/>
              <a:t>20</a:t>
            </a:fld>
            <a:endParaRPr lang="it-IT"/>
          </a:p>
        </p:txBody>
      </p:sp>
    </p:spTree>
    <p:extLst>
      <p:ext uri="{BB962C8B-B14F-4D97-AF65-F5344CB8AC3E}">
        <p14:creationId xmlns:p14="http://schemas.microsoft.com/office/powerpoint/2010/main" val="918192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has the organization integrated the vision of SDGs?</a:t>
            </a:r>
          </a:p>
          <a:p>
            <a:r>
              <a:rPr lang="en-GB" dirty="0"/>
              <a:t>UNIDO Contributes directly or indirectly to all 17SDGs</a:t>
            </a:r>
          </a:p>
        </p:txBody>
      </p:sp>
      <p:sp>
        <p:nvSpPr>
          <p:cNvPr id="4" name="Slide Number Placeholder 3"/>
          <p:cNvSpPr>
            <a:spLocks noGrp="1"/>
          </p:cNvSpPr>
          <p:nvPr>
            <p:ph type="sldNum" sz="quarter" idx="5"/>
          </p:nvPr>
        </p:nvSpPr>
        <p:spPr/>
        <p:txBody>
          <a:bodyPr/>
          <a:lstStyle/>
          <a:p>
            <a:fld id="{F13177A9-97F0-B44D-AF9E-9EDB339048ED}" type="slidenum">
              <a:rPr lang="it-IT" smtClean="0"/>
              <a:t>21</a:t>
            </a:fld>
            <a:endParaRPr lang="it-IT"/>
          </a:p>
        </p:txBody>
      </p:sp>
    </p:spTree>
    <p:extLst>
      <p:ext uri="{BB962C8B-B14F-4D97-AF65-F5344CB8AC3E}">
        <p14:creationId xmlns:p14="http://schemas.microsoft.com/office/powerpoint/2010/main" val="3733303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itchFamily="2" charset="2"/>
              <a:buChar char="Ø"/>
            </a:pPr>
            <a:r>
              <a:rPr lang="it-IT" sz="1200"/>
              <a:t>Set the </a:t>
            </a:r>
            <a:r>
              <a:rPr lang="it-IT" sz="1200" err="1"/>
              <a:t>foundation</a:t>
            </a:r>
            <a:r>
              <a:rPr lang="it-IT" sz="1200"/>
              <a:t> for a new </a:t>
            </a:r>
            <a:r>
              <a:rPr lang="it-IT" sz="1200" err="1"/>
              <a:t>vision</a:t>
            </a:r>
            <a:r>
              <a:rPr lang="it-IT" sz="1200"/>
              <a:t> of </a:t>
            </a:r>
            <a:r>
              <a:rPr lang="it-IT" sz="1200" b="1"/>
              <a:t>Inclusive and </a:t>
            </a:r>
            <a:r>
              <a:rPr lang="it-IT" sz="1200" b="1" err="1"/>
              <a:t>Sustainable</a:t>
            </a:r>
            <a:r>
              <a:rPr lang="it-IT" sz="1200" b="1"/>
              <a:t> Industrial Development (ISID)</a:t>
            </a:r>
            <a:r>
              <a:rPr lang="it-IT" sz="1200"/>
              <a:t> and </a:t>
            </a:r>
            <a:r>
              <a:rPr lang="it-IT" sz="1200" err="1"/>
              <a:t>highlighted</a:t>
            </a:r>
            <a:r>
              <a:rPr lang="it-IT" sz="1200"/>
              <a:t> the </a:t>
            </a:r>
            <a:r>
              <a:rPr lang="it-IT" sz="1200" err="1"/>
              <a:t>role</a:t>
            </a:r>
            <a:r>
              <a:rPr lang="it-IT" sz="1200"/>
              <a:t> of </a:t>
            </a:r>
            <a:r>
              <a:rPr lang="it-IT" sz="1200" err="1"/>
              <a:t>industrialization</a:t>
            </a:r>
            <a:r>
              <a:rPr lang="it-IT" sz="1200"/>
              <a:t> </a:t>
            </a:r>
            <a:r>
              <a:rPr lang="it-IT" sz="1200" err="1"/>
              <a:t>as</a:t>
            </a:r>
            <a:r>
              <a:rPr lang="it-IT" sz="1200"/>
              <a:t> a driver for </a:t>
            </a:r>
            <a:r>
              <a:rPr lang="it-IT" sz="1200" err="1"/>
              <a:t>development</a:t>
            </a:r>
            <a:r>
              <a:rPr lang="it-IT" sz="1200"/>
              <a:t>. </a:t>
            </a:r>
          </a:p>
          <a:p>
            <a:pPr>
              <a:buFont typeface="Wingdings" pitchFamily="2" charset="2"/>
              <a:buChar char="Ø"/>
            </a:pPr>
            <a:r>
              <a:rPr lang="it-IT" sz="1200"/>
              <a:t>"Inclusive" in </a:t>
            </a:r>
            <a:r>
              <a:rPr lang="it-IT" sz="1200" err="1"/>
              <a:t>this</a:t>
            </a:r>
            <a:r>
              <a:rPr lang="it-IT" sz="1200"/>
              <a:t> </a:t>
            </a:r>
            <a:r>
              <a:rPr lang="it-IT" sz="1200" err="1"/>
              <a:t>context</a:t>
            </a:r>
            <a:r>
              <a:rPr lang="it-IT" sz="1200"/>
              <a:t> </a:t>
            </a:r>
            <a:r>
              <a:rPr lang="it-IT" sz="1200" err="1"/>
              <a:t>means</a:t>
            </a:r>
            <a:r>
              <a:rPr lang="it-IT" sz="1200"/>
              <a:t> </a:t>
            </a:r>
            <a:r>
              <a:rPr lang="it-IT" sz="1200" err="1"/>
              <a:t>that</a:t>
            </a:r>
            <a:r>
              <a:rPr lang="it-IT" sz="1200"/>
              <a:t> industrial </a:t>
            </a:r>
            <a:r>
              <a:rPr lang="it-IT" sz="1200" err="1"/>
              <a:t>development</a:t>
            </a:r>
            <a:r>
              <a:rPr lang="it-IT" sz="1200"/>
              <a:t> must include </a:t>
            </a:r>
            <a:r>
              <a:rPr lang="it-IT" sz="1200" err="1"/>
              <a:t>all</a:t>
            </a:r>
            <a:r>
              <a:rPr lang="it-IT" sz="1200"/>
              <a:t> </a:t>
            </a:r>
            <a:r>
              <a:rPr lang="it-IT" sz="1200" err="1"/>
              <a:t>countries</a:t>
            </a:r>
            <a:r>
              <a:rPr lang="it-IT" sz="1200"/>
              <a:t> and </a:t>
            </a:r>
            <a:r>
              <a:rPr lang="it-IT" sz="1200" err="1"/>
              <a:t>all</a:t>
            </a:r>
            <a:r>
              <a:rPr lang="it-IT" sz="1200"/>
              <a:t> </a:t>
            </a:r>
            <a:r>
              <a:rPr lang="it-IT" sz="1200" err="1"/>
              <a:t>peoples</a:t>
            </a:r>
            <a:r>
              <a:rPr lang="it-IT" sz="1200"/>
              <a:t>, </a:t>
            </a:r>
            <a:r>
              <a:rPr lang="it-IT" sz="1200" err="1"/>
              <a:t>as</a:t>
            </a:r>
            <a:r>
              <a:rPr lang="it-IT" sz="1200"/>
              <a:t> </a:t>
            </a:r>
            <a:r>
              <a:rPr lang="it-IT" sz="1200" err="1"/>
              <a:t>well</a:t>
            </a:r>
            <a:r>
              <a:rPr lang="it-IT" sz="1200"/>
              <a:t> </a:t>
            </a:r>
            <a:r>
              <a:rPr lang="it-IT" sz="1200" err="1"/>
              <a:t>as</a:t>
            </a:r>
            <a:r>
              <a:rPr lang="it-IT" sz="1200"/>
              <a:t> the private </a:t>
            </a:r>
            <a:r>
              <a:rPr lang="it-IT" sz="1200" err="1"/>
              <a:t>sector</a:t>
            </a:r>
            <a:r>
              <a:rPr lang="it-IT" sz="1200"/>
              <a:t>, </a:t>
            </a:r>
            <a:r>
              <a:rPr lang="it-IT" sz="1200" err="1"/>
              <a:t>civil</a:t>
            </a:r>
            <a:r>
              <a:rPr lang="it-IT" sz="1200"/>
              <a:t> society </a:t>
            </a:r>
            <a:r>
              <a:rPr lang="it-IT" sz="1200" err="1"/>
              <a:t>organizations</a:t>
            </a:r>
            <a:r>
              <a:rPr lang="it-IT" sz="1200"/>
              <a:t>, </a:t>
            </a:r>
            <a:r>
              <a:rPr lang="it-IT" sz="1200" err="1"/>
              <a:t>multinational</a:t>
            </a:r>
            <a:r>
              <a:rPr lang="it-IT" sz="1200"/>
              <a:t> </a:t>
            </a:r>
            <a:r>
              <a:rPr lang="it-IT" sz="1200" err="1"/>
              <a:t>development</a:t>
            </a:r>
            <a:r>
              <a:rPr lang="it-IT" sz="1200"/>
              <a:t> </a:t>
            </a:r>
            <a:r>
              <a:rPr lang="it-IT" sz="1200" err="1"/>
              <a:t>institutions</a:t>
            </a:r>
            <a:r>
              <a:rPr lang="it-IT" sz="1200"/>
              <a:t>, and </a:t>
            </a:r>
            <a:r>
              <a:rPr lang="it-IT" sz="1200" err="1"/>
              <a:t>all</a:t>
            </a:r>
            <a:r>
              <a:rPr lang="it-IT" sz="1200"/>
              <a:t> </a:t>
            </a:r>
            <a:r>
              <a:rPr lang="it-IT" sz="1200" err="1"/>
              <a:t>parts</a:t>
            </a:r>
            <a:r>
              <a:rPr lang="it-IT" sz="1200"/>
              <a:t> of the UN </a:t>
            </a:r>
            <a:r>
              <a:rPr lang="it-IT" sz="1200" err="1"/>
              <a:t>system</a:t>
            </a:r>
            <a:r>
              <a:rPr lang="it-IT" sz="1200"/>
              <a:t>, and </a:t>
            </a:r>
            <a:r>
              <a:rPr lang="it-IT" sz="1200" err="1"/>
              <a:t>offer</a:t>
            </a:r>
            <a:r>
              <a:rPr lang="it-IT" sz="1200"/>
              <a:t> </a:t>
            </a:r>
            <a:r>
              <a:rPr lang="it-IT" sz="1200" err="1"/>
              <a:t>equal</a:t>
            </a:r>
            <a:r>
              <a:rPr lang="it-IT" sz="1200"/>
              <a:t> </a:t>
            </a:r>
            <a:r>
              <a:rPr lang="it-IT" sz="1200" err="1"/>
              <a:t>opportunities</a:t>
            </a:r>
            <a:r>
              <a:rPr lang="it-IT" sz="1200"/>
              <a:t> and an </a:t>
            </a:r>
            <a:r>
              <a:rPr lang="it-IT" sz="1200" err="1"/>
              <a:t>equitable</a:t>
            </a:r>
            <a:r>
              <a:rPr lang="it-IT" sz="1200"/>
              <a:t> </a:t>
            </a:r>
            <a:r>
              <a:rPr lang="it-IT" sz="1200" err="1"/>
              <a:t>distribution</a:t>
            </a:r>
            <a:r>
              <a:rPr lang="it-IT" sz="1200"/>
              <a:t> of the benefits of </a:t>
            </a:r>
            <a:r>
              <a:rPr lang="it-IT" sz="1200" err="1"/>
              <a:t>industrialization</a:t>
            </a:r>
            <a:r>
              <a:rPr lang="it-IT" sz="1200"/>
              <a:t> to </a:t>
            </a:r>
            <a:r>
              <a:rPr lang="it-IT" sz="1200" err="1"/>
              <a:t>all</a:t>
            </a:r>
            <a:r>
              <a:rPr lang="it-IT" sz="1200"/>
              <a:t> </a:t>
            </a:r>
            <a:r>
              <a:rPr lang="it-IT" sz="1200" err="1"/>
              <a:t>stakeholders</a:t>
            </a:r>
            <a:r>
              <a:rPr lang="it-IT" sz="1200"/>
              <a:t>. </a:t>
            </a:r>
            <a:r>
              <a:rPr lang="it-IT" sz="1200" err="1"/>
              <a:t>Ù</a:t>
            </a:r>
            <a:endParaRPr lang="it-IT" sz="1200"/>
          </a:p>
          <a:p>
            <a:pPr>
              <a:buFont typeface="Wingdings" pitchFamily="2" charset="2"/>
              <a:buChar char="Ø"/>
            </a:pPr>
            <a:r>
              <a:rPr lang="it-IT" sz="1200"/>
              <a:t>The </a:t>
            </a:r>
            <a:r>
              <a:rPr lang="it-IT" sz="1200" err="1"/>
              <a:t>term</a:t>
            </a:r>
            <a:r>
              <a:rPr lang="it-IT" sz="1200"/>
              <a:t> “</a:t>
            </a:r>
            <a:r>
              <a:rPr lang="it-IT" sz="1200" err="1"/>
              <a:t>sustainable</a:t>
            </a:r>
            <a:r>
              <a:rPr lang="it-IT" sz="1200"/>
              <a:t>” </a:t>
            </a:r>
            <a:r>
              <a:rPr lang="it-IT" sz="1200" err="1"/>
              <a:t>addresses</a:t>
            </a:r>
            <a:r>
              <a:rPr lang="it-IT" sz="1200"/>
              <a:t> the </a:t>
            </a:r>
            <a:r>
              <a:rPr lang="it-IT" sz="1200" err="1"/>
              <a:t>need</a:t>
            </a:r>
            <a:r>
              <a:rPr lang="it-IT" sz="1200"/>
              <a:t> to </a:t>
            </a:r>
            <a:r>
              <a:rPr lang="it-IT" sz="1200" err="1"/>
              <a:t>decouple</a:t>
            </a:r>
            <a:r>
              <a:rPr lang="it-IT" sz="1200"/>
              <a:t> the </a:t>
            </a:r>
            <a:r>
              <a:rPr lang="it-IT" sz="1200" err="1"/>
              <a:t>prosperity</a:t>
            </a:r>
            <a:r>
              <a:rPr lang="it-IT" sz="1200"/>
              <a:t> </a:t>
            </a:r>
            <a:r>
              <a:rPr lang="it-IT" sz="1200" err="1"/>
              <a:t>generated</a:t>
            </a:r>
            <a:r>
              <a:rPr lang="it-IT" sz="1200"/>
              <a:t> from industrial </a:t>
            </a:r>
            <a:r>
              <a:rPr lang="it-IT" sz="1200" err="1"/>
              <a:t>activities</a:t>
            </a:r>
            <a:r>
              <a:rPr lang="it-IT" sz="1200"/>
              <a:t> from </a:t>
            </a:r>
            <a:r>
              <a:rPr lang="it-IT" sz="1200" err="1"/>
              <a:t>excessive</a:t>
            </a:r>
            <a:r>
              <a:rPr lang="it-IT" sz="1200"/>
              <a:t> </a:t>
            </a:r>
            <a:r>
              <a:rPr lang="it-IT" sz="1200" err="1"/>
              <a:t>natural</a:t>
            </a:r>
            <a:r>
              <a:rPr lang="it-IT" sz="1200"/>
              <a:t> </a:t>
            </a:r>
            <a:r>
              <a:rPr lang="it-IT" sz="1200" err="1"/>
              <a:t>resource</a:t>
            </a:r>
            <a:r>
              <a:rPr lang="it-IT" sz="1200"/>
              <a:t> use and negative </a:t>
            </a:r>
            <a:r>
              <a:rPr lang="it-IT" sz="1200" err="1"/>
              <a:t>environmental</a:t>
            </a:r>
            <a:r>
              <a:rPr lang="it-IT" sz="1200"/>
              <a:t> </a:t>
            </a:r>
            <a:r>
              <a:rPr lang="it-IT" sz="1200" err="1"/>
              <a:t>impacts</a:t>
            </a:r>
            <a:r>
              <a:rPr lang="it-IT" sz="1200"/>
              <a:t>. </a:t>
            </a:r>
            <a:br>
              <a:rPr lang="it-IT" sz="1200"/>
            </a:br>
            <a:endParaRPr lang="it-IT" sz="1200"/>
          </a:p>
          <a:p>
            <a:endParaRPr lang="it-IT"/>
          </a:p>
        </p:txBody>
      </p:sp>
      <p:sp>
        <p:nvSpPr>
          <p:cNvPr id="4" name="Slide Number Placeholder 3"/>
          <p:cNvSpPr>
            <a:spLocks noGrp="1"/>
          </p:cNvSpPr>
          <p:nvPr>
            <p:ph type="sldNum" sz="quarter" idx="5"/>
          </p:nvPr>
        </p:nvSpPr>
        <p:spPr/>
        <p:txBody>
          <a:bodyPr/>
          <a:lstStyle/>
          <a:p>
            <a:fld id="{F13177A9-97F0-B44D-AF9E-9EDB339048ED}" type="slidenum">
              <a:rPr lang="it-IT" smtClean="0"/>
              <a:t>22</a:t>
            </a:fld>
            <a:endParaRPr lang="it-IT"/>
          </a:p>
        </p:txBody>
      </p:sp>
    </p:spTree>
    <p:extLst>
      <p:ext uri="{BB962C8B-B14F-4D97-AF65-F5344CB8AC3E}">
        <p14:creationId xmlns:p14="http://schemas.microsoft.com/office/powerpoint/2010/main" val="45086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D79C5BA-7E7F-E14E-83F1-509BEFD41F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t-IT"/>
          </a:p>
        </p:txBody>
      </p:sp>
      <p:sp>
        <p:nvSpPr>
          <p:cNvPr id="3" name="Subtitle 2">
            <a:extLst>
              <a:ext uri="{FF2B5EF4-FFF2-40B4-BE49-F238E27FC236}">
                <a16:creationId xmlns="" xmlns:a16="http://schemas.microsoft.com/office/drawing/2014/main" id="{085BFA61-5245-0E48-B9A3-6EE7956212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t-IT"/>
          </a:p>
        </p:txBody>
      </p:sp>
      <p:sp>
        <p:nvSpPr>
          <p:cNvPr id="4" name="Date Placeholder 3">
            <a:extLst>
              <a:ext uri="{FF2B5EF4-FFF2-40B4-BE49-F238E27FC236}">
                <a16:creationId xmlns="" xmlns:a16="http://schemas.microsoft.com/office/drawing/2014/main" id="{B861E900-8837-E642-9456-69D98DF75C18}"/>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5" name="Footer Placeholder 4">
            <a:extLst>
              <a:ext uri="{FF2B5EF4-FFF2-40B4-BE49-F238E27FC236}">
                <a16:creationId xmlns="" xmlns:a16="http://schemas.microsoft.com/office/drawing/2014/main" id="{E6D54A7D-A902-A743-B4F2-5C2FD8223F9B}"/>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 xmlns:a16="http://schemas.microsoft.com/office/drawing/2014/main" id="{862803D5-20C3-AD4A-89A8-8787BC87EFDF}"/>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2057921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CE8A46-6E54-844E-82FF-A10B928872D3}"/>
              </a:ext>
            </a:extLst>
          </p:cNvPr>
          <p:cNvSpPr>
            <a:spLocks noGrp="1"/>
          </p:cNvSpPr>
          <p:nvPr>
            <p:ph type="title"/>
          </p:nvPr>
        </p:nvSpPr>
        <p:spPr/>
        <p:txBody>
          <a:bodyPr/>
          <a:lstStyle/>
          <a:p>
            <a:r>
              <a:rPr lang="en-US"/>
              <a:t>Click to edit Master title style</a:t>
            </a:r>
            <a:endParaRPr lang="it-IT"/>
          </a:p>
        </p:txBody>
      </p:sp>
      <p:sp>
        <p:nvSpPr>
          <p:cNvPr id="3" name="Vertical Text Placeholder 2">
            <a:extLst>
              <a:ext uri="{FF2B5EF4-FFF2-40B4-BE49-F238E27FC236}">
                <a16:creationId xmlns="" xmlns:a16="http://schemas.microsoft.com/office/drawing/2014/main" id="{66C14B83-CB19-4D43-B7AF-76FAD0B0352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 xmlns:a16="http://schemas.microsoft.com/office/drawing/2014/main" id="{183FBAA6-3341-8044-BB41-68161418AA77}"/>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5" name="Footer Placeholder 4">
            <a:extLst>
              <a:ext uri="{FF2B5EF4-FFF2-40B4-BE49-F238E27FC236}">
                <a16:creationId xmlns="" xmlns:a16="http://schemas.microsoft.com/office/drawing/2014/main" id="{9C89D98B-F7E2-C14D-B116-B0CCEE77ED82}"/>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 xmlns:a16="http://schemas.microsoft.com/office/drawing/2014/main" id="{56A82657-4C2C-AE45-A834-90EF91DB8202}"/>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3047670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9AA213D2-32B5-7F48-B58C-FAFE58B4DD4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it-IT"/>
          </a:p>
        </p:txBody>
      </p:sp>
      <p:sp>
        <p:nvSpPr>
          <p:cNvPr id="3" name="Vertical Text Placeholder 2">
            <a:extLst>
              <a:ext uri="{FF2B5EF4-FFF2-40B4-BE49-F238E27FC236}">
                <a16:creationId xmlns="" xmlns:a16="http://schemas.microsoft.com/office/drawing/2014/main" id="{2E7EA9E0-0CAB-184B-9406-98C7EABACD7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 xmlns:a16="http://schemas.microsoft.com/office/drawing/2014/main" id="{5454012A-2903-E746-B2A6-98B5CA2AA73A}"/>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5" name="Footer Placeholder 4">
            <a:extLst>
              <a:ext uri="{FF2B5EF4-FFF2-40B4-BE49-F238E27FC236}">
                <a16:creationId xmlns="" xmlns:a16="http://schemas.microsoft.com/office/drawing/2014/main" id="{C6ABD865-21A3-9749-A24F-603EA0B3E6DC}"/>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 xmlns:a16="http://schemas.microsoft.com/office/drawing/2014/main" id="{4335DF87-C793-0840-9427-C8C1801EC394}"/>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3739635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95D5A87-DD93-344E-90E0-5EFFF2C41D65}"/>
              </a:ext>
            </a:extLst>
          </p:cNvPr>
          <p:cNvSpPr>
            <a:spLocks noGrp="1"/>
          </p:cNvSpPr>
          <p:nvPr>
            <p:ph type="title"/>
          </p:nvPr>
        </p:nvSpPr>
        <p:spPr/>
        <p:txBody>
          <a:bodyPr/>
          <a:lstStyle/>
          <a:p>
            <a:r>
              <a:rPr lang="en-US"/>
              <a:t>Click to edit Master title style</a:t>
            </a:r>
            <a:endParaRPr lang="it-IT"/>
          </a:p>
        </p:txBody>
      </p:sp>
      <p:sp>
        <p:nvSpPr>
          <p:cNvPr id="3" name="Content Placeholder 2">
            <a:extLst>
              <a:ext uri="{FF2B5EF4-FFF2-40B4-BE49-F238E27FC236}">
                <a16:creationId xmlns="" xmlns:a16="http://schemas.microsoft.com/office/drawing/2014/main" id="{0BFF7FEB-5CD5-4B4E-A687-409E33B9BF1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 xmlns:a16="http://schemas.microsoft.com/office/drawing/2014/main" id="{C12D9887-119E-9B49-8A86-D890ECBF1955}"/>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5" name="Footer Placeholder 4">
            <a:extLst>
              <a:ext uri="{FF2B5EF4-FFF2-40B4-BE49-F238E27FC236}">
                <a16:creationId xmlns="" xmlns:a16="http://schemas.microsoft.com/office/drawing/2014/main" id="{51F4031F-9E48-D846-9228-CA69C5C38529}"/>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 xmlns:a16="http://schemas.microsoft.com/office/drawing/2014/main" id="{368B925D-97BD-7F43-96F8-DCB7B01A333A}"/>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1380075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887CD07-ACAB-4C4D-9B06-CF3888A8EC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t-IT"/>
          </a:p>
        </p:txBody>
      </p:sp>
      <p:sp>
        <p:nvSpPr>
          <p:cNvPr id="3" name="Text Placeholder 2">
            <a:extLst>
              <a:ext uri="{FF2B5EF4-FFF2-40B4-BE49-F238E27FC236}">
                <a16:creationId xmlns="" xmlns:a16="http://schemas.microsoft.com/office/drawing/2014/main" id="{8A888521-55EA-AC44-B996-54B7EB8FE7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ED48CD1B-BD0B-714E-B17B-57F8E388A01F}"/>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5" name="Footer Placeholder 4">
            <a:extLst>
              <a:ext uri="{FF2B5EF4-FFF2-40B4-BE49-F238E27FC236}">
                <a16:creationId xmlns="" xmlns:a16="http://schemas.microsoft.com/office/drawing/2014/main" id="{DB00CFBA-C48A-D24B-9FB3-84DC012504CB}"/>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 xmlns:a16="http://schemas.microsoft.com/office/drawing/2014/main" id="{29523104-CD0D-1842-856A-6D1589D7CBD8}"/>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4058204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CC218F7-7E2D-054E-A97B-B5AFB8AF21D2}"/>
              </a:ext>
            </a:extLst>
          </p:cNvPr>
          <p:cNvSpPr>
            <a:spLocks noGrp="1"/>
          </p:cNvSpPr>
          <p:nvPr>
            <p:ph type="title"/>
          </p:nvPr>
        </p:nvSpPr>
        <p:spPr/>
        <p:txBody>
          <a:bodyPr/>
          <a:lstStyle/>
          <a:p>
            <a:r>
              <a:rPr lang="en-US"/>
              <a:t>Click to edit Master title style</a:t>
            </a:r>
            <a:endParaRPr lang="it-IT"/>
          </a:p>
        </p:txBody>
      </p:sp>
      <p:sp>
        <p:nvSpPr>
          <p:cNvPr id="3" name="Content Placeholder 2">
            <a:extLst>
              <a:ext uri="{FF2B5EF4-FFF2-40B4-BE49-F238E27FC236}">
                <a16:creationId xmlns="" xmlns:a16="http://schemas.microsoft.com/office/drawing/2014/main" id="{8DD03A99-DF13-764C-857C-9FB1626B916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a:extLst>
              <a:ext uri="{FF2B5EF4-FFF2-40B4-BE49-F238E27FC236}">
                <a16:creationId xmlns="" xmlns:a16="http://schemas.microsoft.com/office/drawing/2014/main" id="{C137D999-BA6B-1941-9503-F9FE888ECAE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Date Placeholder 4">
            <a:extLst>
              <a:ext uri="{FF2B5EF4-FFF2-40B4-BE49-F238E27FC236}">
                <a16:creationId xmlns="" xmlns:a16="http://schemas.microsoft.com/office/drawing/2014/main" id="{88B74C08-47AA-7944-94B9-605D13830189}"/>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6" name="Footer Placeholder 5">
            <a:extLst>
              <a:ext uri="{FF2B5EF4-FFF2-40B4-BE49-F238E27FC236}">
                <a16:creationId xmlns="" xmlns:a16="http://schemas.microsoft.com/office/drawing/2014/main" id="{65C1B683-4142-3D4A-8523-258947BE7711}"/>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 xmlns:a16="http://schemas.microsoft.com/office/drawing/2014/main" id="{AB37D1CD-3C92-F340-9291-A6A0DA2866A0}"/>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1733748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F9703E-8CDB-564E-A704-9BC4E0CBDDB2}"/>
              </a:ext>
            </a:extLst>
          </p:cNvPr>
          <p:cNvSpPr>
            <a:spLocks noGrp="1"/>
          </p:cNvSpPr>
          <p:nvPr>
            <p:ph type="title"/>
          </p:nvPr>
        </p:nvSpPr>
        <p:spPr>
          <a:xfrm>
            <a:off x="839788" y="365125"/>
            <a:ext cx="10515600" cy="1325563"/>
          </a:xfrm>
        </p:spPr>
        <p:txBody>
          <a:bodyPr/>
          <a:lstStyle/>
          <a:p>
            <a:r>
              <a:rPr lang="en-US"/>
              <a:t>Click to edit Master title style</a:t>
            </a:r>
            <a:endParaRPr lang="it-IT"/>
          </a:p>
        </p:txBody>
      </p:sp>
      <p:sp>
        <p:nvSpPr>
          <p:cNvPr id="3" name="Text Placeholder 2">
            <a:extLst>
              <a:ext uri="{FF2B5EF4-FFF2-40B4-BE49-F238E27FC236}">
                <a16:creationId xmlns="" xmlns:a16="http://schemas.microsoft.com/office/drawing/2014/main" id="{68EA72FD-BB82-894A-8A48-E23F31F442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07325898-2020-D945-B2BB-1F555E026B7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Text Placeholder 4">
            <a:extLst>
              <a:ext uri="{FF2B5EF4-FFF2-40B4-BE49-F238E27FC236}">
                <a16:creationId xmlns="" xmlns:a16="http://schemas.microsoft.com/office/drawing/2014/main" id="{A2716216-E8FD-BD45-97BE-B7F844E1C7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D04B323E-6170-F34D-9A04-7EFB4FF3744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7" name="Date Placeholder 6">
            <a:extLst>
              <a:ext uri="{FF2B5EF4-FFF2-40B4-BE49-F238E27FC236}">
                <a16:creationId xmlns="" xmlns:a16="http://schemas.microsoft.com/office/drawing/2014/main" id="{E1F90035-6875-7C49-8EE7-527633C84DAD}"/>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8" name="Footer Placeholder 7">
            <a:extLst>
              <a:ext uri="{FF2B5EF4-FFF2-40B4-BE49-F238E27FC236}">
                <a16:creationId xmlns="" xmlns:a16="http://schemas.microsoft.com/office/drawing/2014/main" id="{999BBE2D-3C6A-6446-BB35-61F0201C2CA2}"/>
              </a:ext>
            </a:extLst>
          </p:cNvPr>
          <p:cNvSpPr>
            <a:spLocks noGrp="1"/>
          </p:cNvSpPr>
          <p:nvPr>
            <p:ph type="ftr" sz="quarter" idx="11"/>
          </p:nvPr>
        </p:nvSpPr>
        <p:spPr/>
        <p:txBody>
          <a:bodyPr/>
          <a:lstStyle/>
          <a:p>
            <a:endParaRPr lang="it-IT"/>
          </a:p>
        </p:txBody>
      </p:sp>
      <p:sp>
        <p:nvSpPr>
          <p:cNvPr id="9" name="Slide Number Placeholder 8">
            <a:extLst>
              <a:ext uri="{FF2B5EF4-FFF2-40B4-BE49-F238E27FC236}">
                <a16:creationId xmlns="" xmlns:a16="http://schemas.microsoft.com/office/drawing/2014/main" id="{1B64D3DA-CF4B-8B4C-AB61-6A1FBAB44643}"/>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3037898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07D2EB-AA8F-4741-A78A-EAB7F44554A8}"/>
              </a:ext>
            </a:extLst>
          </p:cNvPr>
          <p:cNvSpPr>
            <a:spLocks noGrp="1"/>
          </p:cNvSpPr>
          <p:nvPr>
            <p:ph type="title"/>
          </p:nvPr>
        </p:nvSpPr>
        <p:spPr/>
        <p:txBody>
          <a:bodyPr/>
          <a:lstStyle/>
          <a:p>
            <a:r>
              <a:rPr lang="en-US"/>
              <a:t>Click to edit Master title style</a:t>
            </a:r>
            <a:endParaRPr lang="it-IT"/>
          </a:p>
        </p:txBody>
      </p:sp>
      <p:sp>
        <p:nvSpPr>
          <p:cNvPr id="3" name="Date Placeholder 2">
            <a:extLst>
              <a:ext uri="{FF2B5EF4-FFF2-40B4-BE49-F238E27FC236}">
                <a16:creationId xmlns="" xmlns:a16="http://schemas.microsoft.com/office/drawing/2014/main" id="{30094D53-A083-C44F-B556-55134E5FBDFC}"/>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4" name="Footer Placeholder 3">
            <a:extLst>
              <a:ext uri="{FF2B5EF4-FFF2-40B4-BE49-F238E27FC236}">
                <a16:creationId xmlns="" xmlns:a16="http://schemas.microsoft.com/office/drawing/2014/main" id="{00044CAA-B384-1140-B770-13B7FD2F64D2}"/>
              </a:ext>
            </a:extLst>
          </p:cNvPr>
          <p:cNvSpPr>
            <a:spLocks noGrp="1"/>
          </p:cNvSpPr>
          <p:nvPr>
            <p:ph type="ftr" sz="quarter" idx="11"/>
          </p:nvPr>
        </p:nvSpPr>
        <p:spPr/>
        <p:txBody>
          <a:bodyPr/>
          <a:lstStyle/>
          <a:p>
            <a:endParaRPr lang="it-IT"/>
          </a:p>
        </p:txBody>
      </p:sp>
      <p:sp>
        <p:nvSpPr>
          <p:cNvPr id="5" name="Slide Number Placeholder 4">
            <a:extLst>
              <a:ext uri="{FF2B5EF4-FFF2-40B4-BE49-F238E27FC236}">
                <a16:creationId xmlns="" xmlns:a16="http://schemas.microsoft.com/office/drawing/2014/main" id="{A15F6636-5FFF-8F47-9391-C3C238474E2E}"/>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839755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586F253D-0C15-EB4B-9B0D-26B92261DDC2}"/>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3" name="Footer Placeholder 2">
            <a:extLst>
              <a:ext uri="{FF2B5EF4-FFF2-40B4-BE49-F238E27FC236}">
                <a16:creationId xmlns="" xmlns:a16="http://schemas.microsoft.com/office/drawing/2014/main" id="{C12A87DE-265F-A94D-9B94-25694638951E}"/>
              </a:ext>
            </a:extLst>
          </p:cNvPr>
          <p:cNvSpPr>
            <a:spLocks noGrp="1"/>
          </p:cNvSpPr>
          <p:nvPr>
            <p:ph type="ftr" sz="quarter" idx="11"/>
          </p:nvPr>
        </p:nvSpPr>
        <p:spPr/>
        <p:txBody>
          <a:bodyPr/>
          <a:lstStyle/>
          <a:p>
            <a:endParaRPr lang="it-IT"/>
          </a:p>
        </p:txBody>
      </p:sp>
      <p:sp>
        <p:nvSpPr>
          <p:cNvPr id="4" name="Slide Number Placeholder 3">
            <a:extLst>
              <a:ext uri="{FF2B5EF4-FFF2-40B4-BE49-F238E27FC236}">
                <a16:creationId xmlns="" xmlns:a16="http://schemas.microsoft.com/office/drawing/2014/main" id="{9AB2C4C7-CDDE-7E47-97C9-D82F893B9376}"/>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2331767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38F77E5-BA3E-C047-B236-6D772C52D3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Content Placeholder 2">
            <a:extLst>
              <a:ext uri="{FF2B5EF4-FFF2-40B4-BE49-F238E27FC236}">
                <a16:creationId xmlns="" xmlns:a16="http://schemas.microsoft.com/office/drawing/2014/main" id="{32EAD7C7-50B0-6441-ADA1-1A96A1D649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Text Placeholder 3">
            <a:extLst>
              <a:ext uri="{FF2B5EF4-FFF2-40B4-BE49-F238E27FC236}">
                <a16:creationId xmlns="" xmlns:a16="http://schemas.microsoft.com/office/drawing/2014/main" id="{DA91C78B-9184-134A-88F5-1FA0BC1C75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58484C69-ECE7-E74D-8EA0-A7C83189F948}"/>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6" name="Footer Placeholder 5">
            <a:extLst>
              <a:ext uri="{FF2B5EF4-FFF2-40B4-BE49-F238E27FC236}">
                <a16:creationId xmlns="" xmlns:a16="http://schemas.microsoft.com/office/drawing/2014/main" id="{9AE61C50-1ED7-324C-92D4-523F2B77F8DA}"/>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 xmlns:a16="http://schemas.microsoft.com/office/drawing/2014/main" id="{28305B54-8107-A940-835F-188C3BC7AEDB}"/>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2508627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4679A5D-BC16-4342-A1D0-3206C9519D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Picture Placeholder 2">
            <a:extLst>
              <a:ext uri="{FF2B5EF4-FFF2-40B4-BE49-F238E27FC236}">
                <a16:creationId xmlns="" xmlns:a16="http://schemas.microsoft.com/office/drawing/2014/main" id="{A3B5C8BE-B411-9A4F-A814-CF4F3B2ECB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Text Placeholder 3">
            <a:extLst>
              <a:ext uri="{FF2B5EF4-FFF2-40B4-BE49-F238E27FC236}">
                <a16:creationId xmlns="" xmlns:a16="http://schemas.microsoft.com/office/drawing/2014/main" id="{59DE2426-2A13-D047-89C4-F673854628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5A9E65C2-AB7A-8048-9C94-B0AD4068BC20}"/>
              </a:ext>
            </a:extLst>
          </p:cNvPr>
          <p:cNvSpPr>
            <a:spLocks noGrp="1"/>
          </p:cNvSpPr>
          <p:nvPr>
            <p:ph type="dt" sz="half" idx="10"/>
          </p:nvPr>
        </p:nvSpPr>
        <p:spPr/>
        <p:txBody>
          <a:bodyPr/>
          <a:lstStyle/>
          <a:p>
            <a:fld id="{B48C594B-DEBD-8840-B086-4F7A8FBC4D35}" type="datetimeFigureOut">
              <a:rPr lang="it-IT" smtClean="0"/>
              <a:t>08/11/19</a:t>
            </a:fld>
            <a:endParaRPr lang="it-IT"/>
          </a:p>
        </p:txBody>
      </p:sp>
      <p:sp>
        <p:nvSpPr>
          <p:cNvPr id="6" name="Footer Placeholder 5">
            <a:extLst>
              <a:ext uri="{FF2B5EF4-FFF2-40B4-BE49-F238E27FC236}">
                <a16:creationId xmlns="" xmlns:a16="http://schemas.microsoft.com/office/drawing/2014/main" id="{122FA215-7BEC-7C45-B056-BC61286BC7A6}"/>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 xmlns:a16="http://schemas.microsoft.com/office/drawing/2014/main" id="{802F7B90-BA67-D247-A962-3B7805BA576F}"/>
              </a:ext>
            </a:extLst>
          </p:cNvPr>
          <p:cNvSpPr>
            <a:spLocks noGrp="1"/>
          </p:cNvSpPr>
          <p:nvPr>
            <p:ph type="sldNum" sz="quarter" idx="12"/>
          </p:nvPr>
        </p:nvSpPr>
        <p:spPr/>
        <p:txBody>
          <a:bodyPr/>
          <a:lstStyle/>
          <a:p>
            <a:fld id="{A7365C52-1685-474C-9470-51AFA11DE4E8}" type="slidenum">
              <a:rPr lang="it-IT" smtClean="0"/>
              <a:t>‹#›</a:t>
            </a:fld>
            <a:endParaRPr lang="it-IT"/>
          </a:p>
        </p:txBody>
      </p:sp>
    </p:spTree>
    <p:extLst>
      <p:ext uri="{BB962C8B-B14F-4D97-AF65-F5344CB8AC3E}">
        <p14:creationId xmlns:p14="http://schemas.microsoft.com/office/powerpoint/2010/main" val="27770708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8FDB0959-18B2-FD45-859E-8E1BF3B869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t-IT"/>
          </a:p>
        </p:txBody>
      </p:sp>
      <p:sp>
        <p:nvSpPr>
          <p:cNvPr id="3" name="Text Placeholder 2">
            <a:extLst>
              <a:ext uri="{FF2B5EF4-FFF2-40B4-BE49-F238E27FC236}">
                <a16:creationId xmlns="" xmlns:a16="http://schemas.microsoft.com/office/drawing/2014/main" id="{3F0804FA-151D-1E49-956E-CF3484970A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 xmlns:a16="http://schemas.microsoft.com/office/drawing/2014/main" id="{24494000-88ED-CD4B-973A-497E3A882A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8C594B-DEBD-8840-B086-4F7A8FBC4D35}" type="datetimeFigureOut">
              <a:rPr lang="it-IT" smtClean="0"/>
              <a:t>08/11/19</a:t>
            </a:fld>
            <a:endParaRPr lang="it-IT"/>
          </a:p>
        </p:txBody>
      </p:sp>
      <p:sp>
        <p:nvSpPr>
          <p:cNvPr id="5" name="Footer Placeholder 4">
            <a:extLst>
              <a:ext uri="{FF2B5EF4-FFF2-40B4-BE49-F238E27FC236}">
                <a16:creationId xmlns="" xmlns:a16="http://schemas.microsoft.com/office/drawing/2014/main" id="{8135BB96-A70B-DA40-A88F-D449DD23FB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a:extLst>
              <a:ext uri="{FF2B5EF4-FFF2-40B4-BE49-F238E27FC236}">
                <a16:creationId xmlns="" xmlns:a16="http://schemas.microsoft.com/office/drawing/2014/main" id="{0621C30D-7F2E-9741-B76C-BB1588BDDD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365C52-1685-474C-9470-51AFA11DE4E8}" type="slidenum">
              <a:rPr lang="it-IT" smtClean="0"/>
              <a:t>‹#›</a:t>
            </a:fld>
            <a:endParaRPr lang="it-IT"/>
          </a:p>
        </p:txBody>
      </p:sp>
    </p:spTree>
    <p:extLst>
      <p:ext uri="{BB962C8B-B14F-4D97-AF65-F5344CB8AC3E}">
        <p14:creationId xmlns:p14="http://schemas.microsoft.com/office/powerpoint/2010/main" val="1678305054"/>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97E352E-3AFA-F149-ADF0-61080D6C2D60}"/>
              </a:ext>
            </a:extLst>
          </p:cNvPr>
          <p:cNvSpPr>
            <a:spLocks noGrp="1"/>
          </p:cNvSpPr>
          <p:nvPr>
            <p:ph type="ctrTitle"/>
          </p:nvPr>
        </p:nvSpPr>
        <p:spPr>
          <a:xfrm>
            <a:off x="1524000" y="1970413"/>
            <a:ext cx="9144000" cy="1539549"/>
          </a:xfrm>
        </p:spPr>
        <p:txBody>
          <a:bodyPr/>
          <a:lstStyle/>
          <a:p>
            <a:r>
              <a:rPr lang="it-IT" dirty="0">
                <a:latin typeface="Britannic Bold" charset="0"/>
                <a:ea typeface="Britannic Bold" charset="0"/>
                <a:cs typeface="Britannic Bold" charset="0"/>
              </a:rPr>
              <a:t> </a:t>
            </a:r>
          </a:p>
        </p:txBody>
      </p:sp>
      <p:sp>
        <p:nvSpPr>
          <p:cNvPr id="3" name="Subtitle 2">
            <a:extLst>
              <a:ext uri="{FF2B5EF4-FFF2-40B4-BE49-F238E27FC236}">
                <a16:creationId xmlns="" xmlns:a16="http://schemas.microsoft.com/office/drawing/2014/main" id="{9EDB5E3A-02E3-424E-B56C-B2F7C628D280}"/>
              </a:ext>
            </a:extLst>
          </p:cNvPr>
          <p:cNvSpPr>
            <a:spLocks noGrp="1"/>
          </p:cNvSpPr>
          <p:nvPr>
            <p:ph type="subTitle" idx="1"/>
          </p:nvPr>
        </p:nvSpPr>
        <p:spPr>
          <a:xfrm>
            <a:off x="1853783" y="1986871"/>
            <a:ext cx="9144000" cy="1655762"/>
          </a:xfrm>
        </p:spPr>
        <p:txBody>
          <a:bodyPr>
            <a:normAutofit/>
          </a:bodyPr>
          <a:lstStyle/>
          <a:p>
            <a:r>
              <a:rPr lang="it-IT" sz="4400" dirty="0">
                <a:solidFill>
                  <a:schemeClr val="accent1">
                    <a:lumMod val="75000"/>
                  </a:schemeClr>
                </a:solidFill>
                <a:latin typeface="Britannic Bold" charset="0"/>
                <a:ea typeface="Britannic Bold" charset="0"/>
                <a:cs typeface="Britannic Bold" charset="0"/>
              </a:rPr>
              <a:t>Inclusive and </a:t>
            </a:r>
            <a:r>
              <a:rPr lang="it-IT" sz="4400" dirty="0" err="1">
                <a:solidFill>
                  <a:schemeClr val="accent1">
                    <a:lumMod val="75000"/>
                  </a:schemeClr>
                </a:solidFill>
                <a:latin typeface="Britannic Bold" charset="0"/>
                <a:ea typeface="Britannic Bold" charset="0"/>
                <a:cs typeface="Britannic Bold" charset="0"/>
              </a:rPr>
              <a:t>Sustainable</a:t>
            </a:r>
            <a:r>
              <a:rPr lang="it-IT" sz="4400" dirty="0">
                <a:solidFill>
                  <a:schemeClr val="accent1">
                    <a:lumMod val="75000"/>
                  </a:schemeClr>
                </a:solidFill>
                <a:latin typeface="Britannic Bold" charset="0"/>
                <a:ea typeface="Britannic Bold" charset="0"/>
                <a:cs typeface="Britannic Bold" charset="0"/>
              </a:rPr>
              <a:t> Industrial Development </a:t>
            </a:r>
          </a:p>
        </p:txBody>
      </p:sp>
      <p:pic>
        <p:nvPicPr>
          <p:cNvPr id="4" name="Picture 3">
            <a:extLst>
              <a:ext uri="{FF2B5EF4-FFF2-40B4-BE49-F238E27FC236}">
                <a16:creationId xmlns="" xmlns:a16="http://schemas.microsoft.com/office/drawing/2014/main" id="{A3D8729D-0453-1F43-8FA4-B7B4E5B65152}"/>
              </a:ext>
            </a:extLst>
          </p:cNvPr>
          <p:cNvPicPr>
            <a:picLocks noChangeAspect="1"/>
          </p:cNvPicPr>
          <p:nvPr/>
        </p:nvPicPr>
        <p:blipFill>
          <a:blip r:embed="rId3"/>
          <a:stretch>
            <a:fillRect/>
          </a:stretch>
        </p:blipFill>
        <p:spPr>
          <a:xfrm>
            <a:off x="4540445" y="90160"/>
            <a:ext cx="2830710" cy="1880253"/>
          </a:xfrm>
          <a:prstGeom prst="rect">
            <a:avLst/>
          </a:prstGeom>
        </p:spPr>
      </p:pic>
      <p:sp>
        <p:nvSpPr>
          <p:cNvPr id="6" name="Subtitle 2"/>
          <p:cNvSpPr txBox="1">
            <a:spLocks/>
          </p:cNvSpPr>
          <p:nvPr/>
        </p:nvSpPr>
        <p:spPr>
          <a:xfrm>
            <a:off x="1524000" y="4869168"/>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mtClean="0">
                <a:latin typeface="Britannic Bold" charset="0"/>
                <a:ea typeface="Britannic Bold" charset="0"/>
                <a:cs typeface="Britannic Bold" charset="0"/>
              </a:rPr>
              <a:t>Ferrara</a:t>
            </a:r>
          </a:p>
          <a:p>
            <a:r>
              <a:rPr lang="en-US" smtClean="0">
                <a:latin typeface="Britannic Bold" charset="0"/>
                <a:ea typeface="Britannic Bold" charset="0"/>
                <a:cs typeface="Britannic Bold" charset="0"/>
              </a:rPr>
              <a:t>November 2019</a:t>
            </a:r>
            <a:endParaRPr lang="en-US" dirty="0">
              <a:latin typeface="Britannic Bold" charset="0"/>
              <a:ea typeface="Britannic Bold" charset="0"/>
              <a:cs typeface="Britannic Bold" charset="0"/>
            </a:endParaRPr>
          </a:p>
        </p:txBody>
      </p:sp>
      <p:sp>
        <p:nvSpPr>
          <p:cNvPr id="7" name="Subtitle 2"/>
          <p:cNvSpPr txBox="1">
            <a:spLocks/>
          </p:cNvSpPr>
          <p:nvPr/>
        </p:nvSpPr>
        <p:spPr>
          <a:xfrm>
            <a:off x="1524000" y="3818330"/>
            <a:ext cx="9058507" cy="6097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smtClean="0">
                <a:latin typeface="Britannic Bold" charset="0"/>
                <a:ea typeface="Britannic Bold" charset="0"/>
                <a:cs typeface="Britannic Bold" charset="0"/>
              </a:rPr>
              <a:t>MODULE 3B</a:t>
            </a:r>
            <a:endParaRPr lang="en-US" dirty="0" smtClean="0">
              <a:latin typeface="Britannic Bold" charset="0"/>
              <a:ea typeface="Britannic Bold" charset="0"/>
              <a:cs typeface="Britannic Bold" charset="0"/>
            </a:endParaRPr>
          </a:p>
        </p:txBody>
      </p:sp>
    </p:spTree>
    <p:extLst>
      <p:ext uri="{BB962C8B-B14F-4D97-AF65-F5344CB8AC3E}">
        <p14:creationId xmlns:p14="http://schemas.microsoft.com/office/powerpoint/2010/main" val="2969781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10</a:t>
            </a:fld>
            <a:endParaRPr lang="en-US"/>
          </a:p>
        </p:txBody>
      </p:sp>
      <p:sp>
        <p:nvSpPr>
          <p:cNvPr id="6" name="Rectangle 5"/>
          <p:cNvSpPr/>
          <p:nvPr/>
        </p:nvSpPr>
        <p:spPr>
          <a:xfrm>
            <a:off x="3553838" y="481215"/>
            <a:ext cx="5011556" cy="1107996"/>
          </a:xfrm>
          <a:prstGeom prst="rect">
            <a:avLst/>
          </a:prstGeom>
        </p:spPr>
        <p:txBody>
          <a:bodyPr wrap="square">
            <a:spAutoFit/>
          </a:bodyPr>
          <a:lstStyle/>
          <a:p>
            <a:r>
              <a:rPr lang="is-IS" sz="4800" dirty="0" smtClean="0">
                <a:solidFill>
                  <a:schemeClr val="accent1">
                    <a:lumMod val="75000"/>
                  </a:schemeClr>
                </a:solidFill>
                <a:latin typeface="Britannic Bold" charset="0"/>
                <a:ea typeface="Britannic Bold" charset="0"/>
                <a:cs typeface="Britannic Bold" charset="0"/>
              </a:rPr>
              <a:t>…....</a:t>
            </a:r>
            <a:r>
              <a:rPr lang="en-US" sz="4800" dirty="0" smtClean="0">
                <a:solidFill>
                  <a:schemeClr val="accent1">
                    <a:lumMod val="75000"/>
                  </a:schemeClr>
                </a:solidFill>
                <a:latin typeface="Britannic Bold" charset="0"/>
                <a:ea typeface="Britannic Bold" charset="0"/>
                <a:cs typeface="Britannic Bold" charset="0"/>
              </a:rPr>
              <a:t>the answer</a:t>
            </a:r>
            <a:endParaRPr lang="en-US" sz="2800" dirty="0" smtClean="0">
              <a:solidFill>
                <a:schemeClr val="accent1">
                  <a:lumMod val="75000"/>
                </a:schemeClr>
              </a:solidFill>
              <a:latin typeface="Britannic Bold" charset="0"/>
              <a:ea typeface="Britannic Bold" charset="0"/>
              <a:cs typeface="Britannic Bold" charset="0"/>
            </a:endParaRPr>
          </a:p>
          <a:p>
            <a:endParaRPr lang="en-US"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7" name="TextBox 6"/>
          <p:cNvSpPr txBox="1"/>
          <p:nvPr/>
        </p:nvSpPr>
        <p:spPr>
          <a:xfrm>
            <a:off x="838200" y="2072061"/>
            <a:ext cx="10979046" cy="4308872"/>
          </a:xfrm>
          <a:prstGeom prst="rect">
            <a:avLst/>
          </a:prstGeom>
          <a:noFill/>
        </p:spPr>
        <p:txBody>
          <a:bodyPr wrap="square" rtlCol="0">
            <a:spAutoFit/>
          </a:bodyPr>
          <a:lstStyle/>
          <a:p>
            <a:pPr algn="just"/>
            <a:r>
              <a:rPr lang="en-US" sz="2400" dirty="0" smtClean="0">
                <a:latin typeface="Britannic Bold" charset="0"/>
                <a:ea typeface="Britannic Bold" charset="0"/>
                <a:cs typeface="Britannic Bold" charset="0"/>
              </a:rPr>
              <a:t>Focus on two issues:	Strengthening industrial capacities</a:t>
            </a:r>
          </a:p>
          <a:p>
            <a:pPr algn="just"/>
            <a:r>
              <a:rPr lang="en-US" sz="2400" dirty="0">
                <a:latin typeface="Britannic Bold" charset="0"/>
                <a:ea typeface="Britannic Bold" charset="0"/>
                <a:cs typeface="Britannic Bold" charset="0"/>
              </a:rPr>
              <a:t>	</a:t>
            </a:r>
            <a:r>
              <a:rPr lang="en-US" sz="2400" dirty="0" smtClean="0">
                <a:latin typeface="Britannic Bold" charset="0"/>
                <a:ea typeface="Britannic Bold" charset="0"/>
                <a:cs typeface="Britannic Bold" charset="0"/>
              </a:rPr>
              <a:t>			Cleaner and sustainable industrial development</a:t>
            </a:r>
            <a:endParaRPr lang="is-IS" sz="2400" dirty="0" smtClean="0">
              <a:latin typeface="Britannic Bold" charset="0"/>
              <a:ea typeface="Britannic Bold" charset="0"/>
              <a:cs typeface="Britannic Bold" charset="0"/>
            </a:endParaRPr>
          </a:p>
          <a:p>
            <a:pPr algn="just"/>
            <a:endParaRPr lang="en-US" sz="1200" dirty="0" smtClean="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Concentration on Africa, agro-based industries, SMEs</a:t>
            </a:r>
          </a:p>
          <a:p>
            <a:pPr algn="just"/>
            <a:endParaRPr lang="en-US" sz="1200" dirty="0" smtClean="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Integrated package of services</a:t>
            </a:r>
          </a:p>
          <a:p>
            <a:pPr algn="just"/>
            <a:endParaRPr lang="en-US" sz="12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Demand driven</a:t>
            </a:r>
          </a:p>
          <a:p>
            <a:pPr algn="just"/>
            <a:endParaRPr lang="en-US" sz="12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Decentralization of decisions to the field</a:t>
            </a:r>
          </a:p>
          <a:p>
            <a:pPr algn="just"/>
            <a:endParaRPr lang="en-US" sz="12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Increased </a:t>
            </a:r>
            <a:r>
              <a:rPr lang="en-US" sz="2400" dirty="0">
                <a:latin typeface="Britannic Bold" charset="0"/>
                <a:ea typeface="Britannic Bold" charset="0"/>
                <a:cs typeface="Britannic Bold" charset="0"/>
              </a:rPr>
              <a:t>cooperation with other agencies and IFIs </a:t>
            </a:r>
            <a:endParaRPr lang="en-US" sz="2400" dirty="0" smtClean="0">
              <a:latin typeface="Britannic Bold" charset="0"/>
              <a:ea typeface="Britannic Bold" charset="0"/>
              <a:cs typeface="Britannic Bold" charset="0"/>
            </a:endParaRPr>
          </a:p>
          <a:p>
            <a:pPr algn="just"/>
            <a:r>
              <a:rPr lang="en-US" sz="1200" dirty="0" smtClean="0">
                <a:latin typeface="Britannic Bold" charset="0"/>
                <a:ea typeface="Britannic Bold" charset="0"/>
                <a:cs typeface="Britannic Bold" charset="0"/>
              </a:rPr>
              <a:t> </a:t>
            </a:r>
            <a:endParaRPr lang="en-US" sz="12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Encourage Private Public Partnerships</a:t>
            </a:r>
          </a:p>
          <a:p>
            <a:pPr algn="just"/>
            <a:endParaRPr lang="en-US" sz="1000" dirty="0" smtClean="0">
              <a:latin typeface="Britannic Bold" charset="0"/>
              <a:ea typeface="Britannic Bold" charset="0"/>
              <a:cs typeface="Britannic Bold" charset="0"/>
            </a:endParaRPr>
          </a:p>
        </p:txBody>
      </p:sp>
      <p:sp>
        <p:nvSpPr>
          <p:cNvPr id="8" name="TextBox 7"/>
          <p:cNvSpPr txBox="1"/>
          <p:nvPr/>
        </p:nvSpPr>
        <p:spPr>
          <a:xfrm>
            <a:off x="7062280" y="3545229"/>
            <a:ext cx="4435813" cy="2585323"/>
          </a:xfrm>
          <a:prstGeom prst="rect">
            <a:avLst/>
          </a:prstGeom>
          <a:solidFill>
            <a:schemeClr val="accent4">
              <a:lumMod val="40000"/>
              <a:lumOff val="60000"/>
            </a:schemeClr>
          </a:solidFill>
        </p:spPr>
        <p:txBody>
          <a:bodyPr wrap="square" rtlCol="0">
            <a:spAutoFit/>
          </a:bodyPr>
          <a:lstStyle/>
          <a:p>
            <a:pPr algn="ctr"/>
            <a:r>
              <a:rPr lang="en-US" b="1" dirty="0" smtClean="0">
                <a:solidFill>
                  <a:srgbClr val="FF0000"/>
                </a:solidFill>
              </a:rPr>
              <a:t>THE SERVICE MODULES</a:t>
            </a:r>
          </a:p>
          <a:p>
            <a:pPr marL="285750" indent="-285750" algn="ctr">
              <a:buFont typeface="Arial" charset="0"/>
              <a:buChar char="•"/>
            </a:pPr>
            <a:r>
              <a:rPr lang="en-US" b="1" dirty="0" smtClean="0">
                <a:solidFill>
                  <a:srgbClr val="FF0000"/>
                </a:solidFill>
              </a:rPr>
              <a:t>Industrial Governance and Statistics</a:t>
            </a:r>
          </a:p>
          <a:p>
            <a:pPr marL="285750" indent="-285750" algn="ctr">
              <a:buFont typeface="Arial" charset="0"/>
              <a:buChar char="•"/>
            </a:pPr>
            <a:r>
              <a:rPr lang="en-US" b="1" dirty="0" smtClean="0">
                <a:solidFill>
                  <a:srgbClr val="FF0000"/>
                </a:solidFill>
              </a:rPr>
              <a:t>Investment and Technology Promotion</a:t>
            </a:r>
          </a:p>
          <a:p>
            <a:pPr marL="285750" indent="-285750" algn="ctr">
              <a:buFont typeface="Arial" charset="0"/>
              <a:buChar char="•"/>
            </a:pPr>
            <a:r>
              <a:rPr lang="en-US" b="1" dirty="0" smtClean="0">
                <a:solidFill>
                  <a:srgbClr val="FF0000"/>
                </a:solidFill>
              </a:rPr>
              <a:t>Industrial Competitiveness and Trade </a:t>
            </a:r>
          </a:p>
          <a:p>
            <a:pPr marL="285750" indent="-285750" algn="ctr">
              <a:buFont typeface="Arial" charset="0"/>
              <a:buChar char="•"/>
            </a:pPr>
            <a:r>
              <a:rPr lang="en-US" b="1" dirty="0" smtClean="0">
                <a:solidFill>
                  <a:srgbClr val="FF0000"/>
                </a:solidFill>
              </a:rPr>
              <a:t>Private Sector Development</a:t>
            </a:r>
          </a:p>
          <a:p>
            <a:pPr marL="285750" indent="-285750" algn="ctr">
              <a:buFont typeface="Arial" charset="0"/>
              <a:buChar char="•"/>
            </a:pPr>
            <a:r>
              <a:rPr lang="en-US" b="1" dirty="0" smtClean="0">
                <a:solidFill>
                  <a:srgbClr val="FF0000"/>
                </a:solidFill>
              </a:rPr>
              <a:t>Agro-Industry</a:t>
            </a:r>
          </a:p>
          <a:p>
            <a:pPr marL="285750" indent="-285750" algn="ctr">
              <a:buFont typeface="Arial" charset="0"/>
              <a:buChar char="•"/>
            </a:pPr>
            <a:r>
              <a:rPr lang="en-US" b="1" dirty="0" smtClean="0">
                <a:solidFill>
                  <a:srgbClr val="FF0000"/>
                </a:solidFill>
              </a:rPr>
              <a:t>Sustainable Energy and Climate Change</a:t>
            </a:r>
          </a:p>
          <a:p>
            <a:pPr marL="285750" indent="-285750" algn="ctr">
              <a:buFont typeface="Arial" charset="0"/>
              <a:buChar char="•"/>
            </a:pPr>
            <a:r>
              <a:rPr lang="en-US" b="1" dirty="0" smtClean="0">
                <a:solidFill>
                  <a:srgbClr val="FF0000"/>
                </a:solidFill>
              </a:rPr>
              <a:t>Montreal Protocol</a:t>
            </a:r>
          </a:p>
          <a:p>
            <a:pPr marL="285750" indent="-285750" algn="ctr">
              <a:buFont typeface="Arial" charset="0"/>
              <a:buChar char="•"/>
            </a:pPr>
            <a:r>
              <a:rPr lang="en-US" b="1" dirty="0" smtClean="0">
                <a:solidFill>
                  <a:srgbClr val="FF0000"/>
                </a:solidFill>
              </a:rPr>
              <a:t>Environmental </a:t>
            </a:r>
            <a:r>
              <a:rPr lang="en-US" b="1" dirty="0" err="1" smtClean="0">
                <a:solidFill>
                  <a:srgbClr val="FF0000"/>
                </a:solidFill>
              </a:rPr>
              <a:t>Mmanagement</a:t>
            </a:r>
            <a:endParaRPr lang="en-US" b="1" dirty="0" smtClean="0">
              <a:solidFill>
                <a:srgbClr val="FF0000"/>
              </a:solidFill>
            </a:endParaRPr>
          </a:p>
        </p:txBody>
      </p:sp>
    </p:spTree>
    <p:extLst>
      <p:ext uri="{BB962C8B-B14F-4D97-AF65-F5344CB8AC3E}">
        <p14:creationId xmlns:p14="http://schemas.microsoft.com/office/powerpoint/2010/main" val="587156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83897" y="1871422"/>
            <a:ext cx="8805639" cy="1969770"/>
          </a:xfrm>
          <a:prstGeom prst="rect">
            <a:avLst/>
          </a:prstGeom>
        </p:spPr>
        <p:txBody>
          <a:bodyPr wrap="square">
            <a:spAutoFit/>
          </a:bodyPr>
          <a:lstStyle/>
          <a:p>
            <a:endParaRPr lang="en-US" sz="800" dirty="0" smtClean="0">
              <a:latin typeface="Britannic Bold" charset="0"/>
              <a:ea typeface="Britannic Bold" charset="0"/>
              <a:cs typeface="Britannic Bold" charset="0"/>
            </a:endParaRPr>
          </a:p>
          <a:p>
            <a:pPr algn="ctr"/>
            <a:r>
              <a:rPr lang="en-US" sz="3200" dirty="0" smtClean="0">
                <a:latin typeface="Britannic Bold" charset="0"/>
                <a:ea typeface="Britannic Bold" charset="0"/>
                <a:cs typeface="Britannic Bold" charset="0"/>
              </a:rPr>
              <a:t>Poverty reduction through productive activity </a:t>
            </a:r>
          </a:p>
          <a:p>
            <a:pPr algn="ctr"/>
            <a:endParaRPr lang="en-US" sz="3200" dirty="0">
              <a:latin typeface="Britannic Bold" charset="0"/>
              <a:ea typeface="Britannic Bold" charset="0"/>
              <a:cs typeface="Britannic Bold" charset="0"/>
            </a:endParaRPr>
          </a:p>
          <a:p>
            <a:pPr algn="ctr"/>
            <a:r>
              <a:rPr lang="en-US" sz="3200" dirty="0" smtClean="0">
                <a:latin typeface="Britannic Bold" charset="0"/>
                <a:ea typeface="Britannic Bold" charset="0"/>
                <a:cs typeface="Britannic Bold" charset="0"/>
              </a:rPr>
              <a:t>Sustainable Industrial Development</a:t>
            </a:r>
          </a:p>
          <a:p>
            <a:endParaRPr lang="en-US" dirty="0">
              <a:latin typeface="Britannic Bold" charset="0"/>
              <a:ea typeface="Britannic Bold" charset="0"/>
              <a:cs typeface="Britannic Bold" charset="0"/>
            </a:endParaRPr>
          </a:p>
        </p:txBody>
      </p:sp>
      <p:sp>
        <p:nvSpPr>
          <p:cNvPr id="5" name="Rectangle 4"/>
          <p:cNvSpPr/>
          <p:nvPr/>
        </p:nvSpPr>
        <p:spPr>
          <a:xfrm>
            <a:off x="2226527" y="4758341"/>
            <a:ext cx="7720383" cy="769441"/>
          </a:xfrm>
          <a:prstGeom prst="rect">
            <a:avLst/>
          </a:prstGeom>
        </p:spPr>
        <p:txBody>
          <a:bodyPr wrap="none">
            <a:spAutoFit/>
          </a:bodyPr>
          <a:lstStyle/>
          <a:p>
            <a:r>
              <a:rPr lang="en-US" sz="4400" dirty="0" err="1">
                <a:latin typeface="Britannic Bold" charset="0"/>
                <a:ea typeface="Britannic Bold" charset="0"/>
                <a:cs typeface="Britannic Bold" charset="0"/>
              </a:rPr>
              <a:t>Byzantinisms</a:t>
            </a:r>
            <a:r>
              <a:rPr lang="en-US" sz="4400" dirty="0">
                <a:latin typeface="Britannic Bold" charset="0"/>
                <a:ea typeface="Britannic Bold" charset="0"/>
                <a:cs typeface="Britannic Bold" charset="0"/>
              </a:rPr>
              <a:t> and Cosmetics ?</a:t>
            </a:r>
          </a:p>
        </p:txBody>
      </p:sp>
      <p:sp>
        <p:nvSpPr>
          <p:cNvPr id="6" name="TextBox 5"/>
          <p:cNvSpPr txBox="1"/>
          <p:nvPr/>
        </p:nvSpPr>
        <p:spPr>
          <a:xfrm>
            <a:off x="2459763" y="525079"/>
            <a:ext cx="7253909" cy="707886"/>
          </a:xfrm>
          <a:prstGeom prst="rect">
            <a:avLst/>
          </a:prstGeom>
          <a:noFill/>
        </p:spPr>
        <p:txBody>
          <a:bodyPr wrap="none" rtlCol="0">
            <a:spAutoFit/>
          </a:bodyPr>
          <a:lstStyle/>
          <a:p>
            <a:r>
              <a:rPr lang="en-US" sz="4000" dirty="0" smtClean="0">
                <a:solidFill>
                  <a:srgbClr val="0070C0"/>
                </a:solidFill>
                <a:latin typeface="Britannic Bold" charset="0"/>
                <a:ea typeface="Britannic Bold" charset="0"/>
                <a:cs typeface="Britannic Bold" charset="0"/>
              </a:rPr>
              <a:t>TODAY’s GUIDING PRINCIPLES: </a:t>
            </a:r>
            <a:endParaRPr lang="en-US" sz="4000" dirty="0">
              <a:solidFill>
                <a:srgbClr val="0070C0"/>
              </a:solidFill>
              <a:latin typeface="Britannic Bold" charset="0"/>
              <a:ea typeface="Britannic Bold" charset="0"/>
              <a:cs typeface="Britannic Bold" charset="0"/>
            </a:endParaRPr>
          </a:p>
        </p:txBody>
      </p:sp>
    </p:spTree>
    <p:extLst>
      <p:ext uri="{BB962C8B-B14F-4D97-AF65-F5344CB8AC3E}">
        <p14:creationId xmlns:p14="http://schemas.microsoft.com/office/powerpoint/2010/main" val="15527740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12</a:t>
            </a:fld>
            <a:endParaRPr lang="en-US"/>
          </a:p>
        </p:txBody>
      </p:sp>
      <p:sp>
        <p:nvSpPr>
          <p:cNvPr id="6" name="Rectangle 5"/>
          <p:cNvSpPr/>
          <p:nvPr/>
        </p:nvSpPr>
        <p:spPr>
          <a:xfrm>
            <a:off x="865071" y="590343"/>
            <a:ext cx="2938625" cy="584775"/>
          </a:xfrm>
          <a:prstGeom prst="rect">
            <a:avLst/>
          </a:prstGeom>
        </p:spPr>
        <p:txBody>
          <a:bodyPr wrap="none">
            <a:spAutoFit/>
          </a:bodyPr>
          <a:lstStyle/>
          <a:p>
            <a:r>
              <a:rPr lang="en-US" sz="3200" dirty="0" smtClean="0">
                <a:latin typeface="Britannic Bold" charset="0"/>
                <a:ea typeface="Britannic Bold" charset="0"/>
                <a:cs typeface="Britannic Bold" charset="0"/>
              </a:rPr>
              <a:t>By the way</a:t>
            </a:r>
            <a:r>
              <a:rPr lang="is-IS" sz="3200" dirty="0" smtClean="0">
                <a:latin typeface="Britannic Bold" charset="0"/>
                <a:ea typeface="Britannic Bold" charset="0"/>
                <a:cs typeface="Britannic Bold" charset="0"/>
              </a:rPr>
              <a:t>…....</a:t>
            </a:r>
            <a:endParaRPr lang="en-US" sz="3200" dirty="0">
              <a:latin typeface="Britannic Bold" charset="0"/>
              <a:ea typeface="Britannic Bold" charset="0"/>
              <a:cs typeface="Britannic Bold" charset="0"/>
            </a:endParaRPr>
          </a:p>
        </p:txBody>
      </p:sp>
      <p:sp>
        <p:nvSpPr>
          <p:cNvPr id="7" name="Rectangle 6"/>
          <p:cNvSpPr/>
          <p:nvPr/>
        </p:nvSpPr>
        <p:spPr>
          <a:xfrm>
            <a:off x="3413124" y="1683163"/>
            <a:ext cx="4923143" cy="830997"/>
          </a:xfrm>
          <a:prstGeom prst="rect">
            <a:avLst/>
          </a:prstGeom>
        </p:spPr>
        <p:txBody>
          <a:bodyPr wrap="none">
            <a:spAutoFit/>
          </a:bodyPr>
          <a:lstStyle/>
          <a:p>
            <a:r>
              <a:rPr lang="en-US" sz="4800" dirty="0" smtClean="0">
                <a:solidFill>
                  <a:schemeClr val="accent1">
                    <a:lumMod val="75000"/>
                  </a:schemeClr>
                </a:solidFill>
                <a:latin typeface="Britannic Bold" charset="0"/>
                <a:ea typeface="Britannic Bold" charset="0"/>
                <a:cs typeface="Britannic Bold" charset="0"/>
              </a:rPr>
              <a:t>Why do we do it ?</a:t>
            </a:r>
            <a:endParaRPr lang="en-US" sz="4800" dirty="0">
              <a:solidFill>
                <a:schemeClr val="accent1">
                  <a:lumMod val="75000"/>
                </a:schemeClr>
              </a:solidFill>
              <a:latin typeface="Britannic Bold" charset="0"/>
              <a:ea typeface="Britannic Bold" charset="0"/>
              <a:cs typeface="Britannic Bold" charset="0"/>
            </a:endParaRPr>
          </a:p>
        </p:txBody>
      </p:sp>
      <p:sp>
        <p:nvSpPr>
          <p:cNvPr id="8" name="Rectangle 7"/>
          <p:cNvSpPr/>
          <p:nvPr/>
        </p:nvSpPr>
        <p:spPr>
          <a:xfrm>
            <a:off x="3898933" y="3033356"/>
            <a:ext cx="4147403" cy="2554545"/>
          </a:xfrm>
          <a:prstGeom prst="rect">
            <a:avLst/>
          </a:prstGeom>
        </p:spPr>
        <p:txBody>
          <a:bodyPr wrap="square">
            <a:spAutoFit/>
          </a:bodyPr>
          <a:lstStyle/>
          <a:p>
            <a:pPr algn="ctr"/>
            <a:r>
              <a:rPr lang="en-US" sz="3200" dirty="0" smtClean="0">
                <a:latin typeface="Britannic Bold" charset="0"/>
                <a:ea typeface="Britannic Bold" charset="0"/>
                <a:cs typeface="Britannic Bold" charset="0"/>
              </a:rPr>
              <a:t>Moral Obligation ?</a:t>
            </a:r>
          </a:p>
          <a:p>
            <a:pPr algn="ctr"/>
            <a:endParaRPr lang="en-US" sz="3200" dirty="0">
              <a:latin typeface="Britannic Bold" charset="0"/>
              <a:ea typeface="Britannic Bold" charset="0"/>
              <a:cs typeface="Britannic Bold" charset="0"/>
            </a:endParaRPr>
          </a:p>
          <a:p>
            <a:pPr algn="ctr"/>
            <a:r>
              <a:rPr lang="en-US" sz="3200" dirty="0" smtClean="0">
                <a:latin typeface="Britannic Bold" charset="0"/>
                <a:ea typeface="Britannic Bold" charset="0"/>
                <a:cs typeface="Britannic Bold" charset="0"/>
              </a:rPr>
              <a:t>Business ?</a:t>
            </a:r>
          </a:p>
          <a:p>
            <a:pPr algn="ctr"/>
            <a:endParaRPr lang="en-US" sz="3200" dirty="0">
              <a:latin typeface="Britannic Bold" charset="0"/>
              <a:ea typeface="Britannic Bold" charset="0"/>
              <a:cs typeface="Britannic Bold" charset="0"/>
            </a:endParaRPr>
          </a:p>
          <a:p>
            <a:pPr algn="ctr"/>
            <a:r>
              <a:rPr lang="en-US" sz="3200" dirty="0" smtClean="0">
                <a:latin typeface="Britannic Bold" charset="0"/>
                <a:ea typeface="Britannic Bold" charset="0"/>
                <a:cs typeface="Britannic Bold" charset="0"/>
              </a:rPr>
              <a:t>Politics ? </a:t>
            </a:r>
            <a:endParaRPr lang="en-US" sz="3200"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A74493FA-33F7-3044-8DC6-B975BC5047E3}" type="datetime1">
              <a:rPr lang="x-none" smtClean="0"/>
              <a:t>11/8/19</a:t>
            </a:fld>
            <a:endParaRPr lang="en-US"/>
          </a:p>
        </p:txBody>
      </p:sp>
    </p:spTree>
    <p:extLst>
      <p:ext uri="{BB962C8B-B14F-4D97-AF65-F5344CB8AC3E}">
        <p14:creationId xmlns:p14="http://schemas.microsoft.com/office/powerpoint/2010/main" val="15912633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89111" y="241120"/>
            <a:ext cx="7462299" cy="707886"/>
          </a:xfrm>
          <a:prstGeom prst="rect">
            <a:avLst/>
          </a:prstGeom>
          <a:noFill/>
        </p:spPr>
        <p:txBody>
          <a:bodyPr wrap="none" rtlCol="0">
            <a:spAutoFit/>
          </a:bodyPr>
          <a:lstStyle/>
          <a:p>
            <a:r>
              <a:rPr lang="en-US" sz="4000" smtClean="0">
                <a:solidFill>
                  <a:schemeClr val="accent1">
                    <a:lumMod val="75000"/>
                  </a:schemeClr>
                </a:solidFill>
                <a:latin typeface="Britannic Bold" charset="0"/>
                <a:ea typeface="Britannic Bold" charset="0"/>
                <a:cs typeface="Britannic Bold" charset="0"/>
              </a:rPr>
              <a:t>WHAT ARE WE TALKING ABOUT ?</a:t>
            </a:r>
            <a:endParaRPr lang="en-US" sz="4000" dirty="0">
              <a:solidFill>
                <a:schemeClr val="accent1">
                  <a:lumMod val="75000"/>
                </a:schemeClr>
              </a:solidFill>
              <a:latin typeface="Britannic Bold" charset="0"/>
              <a:ea typeface="Britannic Bold" charset="0"/>
              <a:cs typeface="Britannic Bold" charset="0"/>
            </a:endParaRPr>
          </a:p>
        </p:txBody>
      </p:sp>
      <p:sp>
        <p:nvSpPr>
          <p:cNvPr id="5" name="TextBox 4"/>
          <p:cNvSpPr txBox="1"/>
          <p:nvPr/>
        </p:nvSpPr>
        <p:spPr>
          <a:xfrm>
            <a:off x="1420241" y="1595337"/>
            <a:ext cx="7626482" cy="4031873"/>
          </a:xfrm>
          <a:prstGeom prst="rect">
            <a:avLst/>
          </a:prstGeom>
          <a:noFill/>
        </p:spPr>
        <p:txBody>
          <a:bodyPr wrap="square" rtlCol="0">
            <a:spAutoFit/>
          </a:bodyPr>
          <a:lstStyle/>
          <a:p>
            <a:r>
              <a:rPr lang="en-US" sz="3200" dirty="0" smtClean="0">
                <a:latin typeface="Britannic Bold" charset="0"/>
                <a:ea typeface="Britannic Bold" charset="0"/>
                <a:cs typeface="Britannic Bold" charset="0"/>
              </a:rPr>
              <a:t>170 MEMBER COUNTRIES</a:t>
            </a:r>
          </a:p>
          <a:p>
            <a:endParaRPr lang="en-US" sz="3200" dirty="0" smtClean="0">
              <a:latin typeface="Britannic Bold" charset="0"/>
              <a:ea typeface="Britannic Bold" charset="0"/>
              <a:cs typeface="Britannic Bold" charset="0"/>
            </a:endParaRPr>
          </a:p>
          <a:p>
            <a:r>
              <a:rPr lang="en-US" sz="3200" dirty="0" smtClean="0">
                <a:latin typeface="Britannic Bold" charset="0"/>
                <a:ea typeface="Britannic Bold" charset="0"/>
                <a:cs typeface="Britannic Bold" charset="0"/>
              </a:rPr>
              <a:t>A CHINESE DIRECTOR GENERAL</a:t>
            </a:r>
            <a:endParaRPr lang="en-US" sz="3200" dirty="0">
              <a:latin typeface="Britannic Bold" charset="0"/>
              <a:ea typeface="Britannic Bold" charset="0"/>
              <a:cs typeface="Britannic Bold" charset="0"/>
            </a:endParaRPr>
          </a:p>
          <a:p>
            <a:endParaRPr lang="en-US" sz="3200" dirty="0" smtClean="0">
              <a:latin typeface="Britannic Bold" charset="0"/>
              <a:ea typeface="Britannic Bold" charset="0"/>
              <a:cs typeface="Britannic Bold" charset="0"/>
            </a:endParaRPr>
          </a:p>
          <a:p>
            <a:r>
              <a:rPr lang="en-US" sz="3200" dirty="0" smtClean="0">
                <a:latin typeface="Britannic Bold" charset="0"/>
                <a:ea typeface="Britannic Bold" charset="0"/>
                <a:cs typeface="Britannic Bold" charset="0"/>
              </a:rPr>
              <a:t>400 PROFESSIONAL STAFF</a:t>
            </a:r>
          </a:p>
          <a:p>
            <a:endParaRPr lang="en-US" sz="3200" dirty="0" smtClean="0">
              <a:latin typeface="Britannic Bold" charset="0"/>
              <a:ea typeface="Britannic Bold" charset="0"/>
              <a:cs typeface="Britannic Bold" charset="0"/>
            </a:endParaRPr>
          </a:p>
          <a:p>
            <a:r>
              <a:rPr lang="en-US" sz="3200" dirty="0" smtClean="0">
                <a:latin typeface="Britannic Bold" charset="0"/>
                <a:ea typeface="Britannic Bold" charset="0"/>
                <a:cs typeface="Britannic Bold" charset="0"/>
              </a:rPr>
              <a:t>47 COUNTRY OFFICES </a:t>
            </a:r>
            <a:endParaRPr lang="en-US" sz="3200" dirty="0">
              <a:latin typeface="Britannic Bold" charset="0"/>
              <a:ea typeface="Britannic Bold" charset="0"/>
              <a:cs typeface="Britannic Bold" charset="0"/>
            </a:endParaRPr>
          </a:p>
          <a:p>
            <a:endParaRPr lang="en-US" sz="3200" dirty="0">
              <a:latin typeface="Britannic Bold" charset="0"/>
              <a:ea typeface="Britannic Bold" charset="0"/>
              <a:cs typeface="Britannic Bold" charset="0"/>
            </a:endParaRPr>
          </a:p>
        </p:txBody>
      </p:sp>
      <p:sp>
        <p:nvSpPr>
          <p:cNvPr id="7" name="TextBox 6"/>
          <p:cNvSpPr txBox="1"/>
          <p:nvPr/>
        </p:nvSpPr>
        <p:spPr>
          <a:xfrm>
            <a:off x="7062284" y="1595337"/>
            <a:ext cx="4435813" cy="3908762"/>
          </a:xfrm>
          <a:prstGeom prst="rect">
            <a:avLst/>
          </a:prstGeom>
          <a:solidFill>
            <a:schemeClr val="accent4">
              <a:lumMod val="40000"/>
              <a:lumOff val="60000"/>
            </a:schemeClr>
          </a:solidFill>
        </p:spPr>
        <p:txBody>
          <a:bodyPr wrap="square" rtlCol="0">
            <a:spAutoFit/>
          </a:bodyPr>
          <a:lstStyle/>
          <a:p>
            <a:pPr algn="ctr"/>
            <a:r>
              <a:rPr lang="en-US" sz="3200" b="1" dirty="0" smtClean="0">
                <a:solidFill>
                  <a:srgbClr val="FF0000"/>
                </a:solidFill>
              </a:rPr>
              <a:t>FORMER MEMBERS</a:t>
            </a:r>
          </a:p>
          <a:p>
            <a:pPr marL="285750" indent="-285750" algn="ctr">
              <a:buFont typeface="Arial" charset="0"/>
              <a:buChar char="•"/>
            </a:pPr>
            <a:r>
              <a:rPr lang="en-US" b="1" dirty="0" smtClean="0">
                <a:solidFill>
                  <a:srgbClr val="FF0000"/>
                </a:solidFill>
              </a:rPr>
              <a:t>AUSTRALIA</a:t>
            </a:r>
          </a:p>
          <a:p>
            <a:pPr marL="285750" indent="-285750" algn="ctr">
              <a:buFont typeface="Arial" charset="0"/>
              <a:buChar char="•"/>
            </a:pPr>
            <a:r>
              <a:rPr lang="en-US" b="1" dirty="0" smtClean="0">
                <a:solidFill>
                  <a:srgbClr val="FF0000"/>
                </a:solidFill>
              </a:rPr>
              <a:t>BELGIUM</a:t>
            </a:r>
          </a:p>
          <a:p>
            <a:pPr marL="285750" indent="-285750" algn="ctr">
              <a:buFont typeface="Arial" charset="0"/>
              <a:buChar char="•"/>
            </a:pPr>
            <a:r>
              <a:rPr lang="en-US" b="1" dirty="0" smtClean="0">
                <a:solidFill>
                  <a:srgbClr val="FF0000"/>
                </a:solidFill>
              </a:rPr>
              <a:t>CANADA</a:t>
            </a:r>
          </a:p>
          <a:p>
            <a:pPr marL="285750" indent="-285750" algn="ctr">
              <a:buFont typeface="Arial" charset="0"/>
              <a:buChar char="•"/>
            </a:pPr>
            <a:r>
              <a:rPr lang="en-US" b="1" dirty="0" smtClean="0">
                <a:solidFill>
                  <a:srgbClr val="FF0000"/>
                </a:solidFill>
              </a:rPr>
              <a:t>DENMARK</a:t>
            </a:r>
          </a:p>
          <a:p>
            <a:pPr marL="285750" indent="-285750" algn="ctr">
              <a:buFont typeface="Arial" charset="0"/>
              <a:buChar char="•"/>
            </a:pPr>
            <a:r>
              <a:rPr lang="en-US" b="1" dirty="0" smtClean="0">
                <a:solidFill>
                  <a:srgbClr val="FF0000"/>
                </a:solidFill>
              </a:rPr>
              <a:t>FRANCE</a:t>
            </a:r>
          </a:p>
          <a:p>
            <a:pPr marL="285750" indent="-285750" algn="ctr">
              <a:buFont typeface="Arial" charset="0"/>
              <a:buChar char="•"/>
            </a:pPr>
            <a:r>
              <a:rPr lang="en-US" b="1" dirty="0" smtClean="0">
                <a:solidFill>
                  <a:srgbClr val="FF0000"/>
                </a:solidFill>
              </a:rPr>
              <a:t>GREECE</a:t>
            </a:r>
          </a:p>
          <a:p>
            <a:pPr marL="285750" indent="-285750" algn="ctr">
              <a:buFont typeface="Arial" charset="0"/>
              <a:buChar char="•"/>
            </a:pPr>
            <a:r>
              <a:rPr lang="en-US" b="1" dirty="0" smtClean="0">
                <a:solidFill>
                  <a:srgbClr val="FF0000"/>
                </a:solidFill>
              </a:rPr>
              <a:t>LITHUANIA</a:t>
            </a:r>
          </a:p>
          <a:p>
            <a:pPr marL="285750" indent="-285750" algn="ctr">
              <a:buFont typeface="Arial" charset="0"/>
              <a:buChar char="•"/>
            </a:pPr>
            <a:r>
              <a:rPr lang="en-US" b="1" dirty="0" smtClean="0">
                <a:solidFill>
                  <a:srgbClr val="FF0000"/>
                </a:solidFill>
              </a:rPr>
              <a:t>NEW ZEALAND</a:t>
            </a:r>
          </a:p>
          <a:p>
            <a:pPr marL="285750" indent="-285750" algn="ctr">
              <a:buFont typeface="Arial" charset="0"/>
              <a:buChar char="•"/>
            </a:pPr>
            <a:r>
              <a:rPr lang="en-US" b="1" dirty="0" smtClean="0">
                <a:solidFill>
                  <a:srgbClr val="FF0000"/>
                </a:solidFill>
              </a:rPr>
              <a:t>PORTUGAL</a:t>
            </a:r>
          </a:p>
          <a:p>
            <a:pPr marL="285750" indent="-285750" algn="ctr">
              <a:buFont typeface="Arial" charset="0"/>
              <a:buChar char="•"/>
            </a:pPr>
            <a:r>
              <a:rPr lang="en-US" b="1" dirty="0" smtClean="0">
                <a:solidFill>
                  <a:srgbClr val="FF0000"/>
                </a:solidFill>
              </a:rPr>
              <a:t>SLOVAKIA</a:t>
            </a:r>
          </a:p>
          <a:p>
            <a:pPr marL="285750" indent="-285750" algn="ctr">
              <a:buFont typeface="Arial" charset="0"/>
              <a:buChar char="•"/>
            </a:pPr>
            <a:r>
              <a:rPr lang="en-US" b="1" dirty="0" smtClean="0">
                <a:solidFill>
                  <a:srgbClr val="FF0000"/>
                </a:solidFill>
              </a:rPr>
              <a:t>UNITED KINGDOM</a:t>
            </a:r>
          </a:p>
          <a:p>
            <a:pPr marL="285750" indent="-285750" algn="ctr">
              <a:buFont typeface="Arial" charset="0"/>
              <a:buChar char="•"/>
            </a:pPr>
            <a:r>
              <a:rPr lang="en-US" b="1" dirty="0" smtClean="0">
                <a:solidFill>
                  <a:srgbClr val="FF0000"/>
                </a:solidFill>
              </a:rPr>
              <a:t>UNITED STATES</a:t>
            </a:r>
          </a:p>
        </p:txBody>
      </p:sp>
    </p:spTree>
    <p:extLst>
      <p:ext uri="{BB962C8B-B14F-4D97-AF65-F5344CB8AC3E}">
        <p14:creationId xmlns:p14="http://schemas.microsoft.com/office/powerpoint/2010/main" val="979105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14</a:t>
            </a:fld>
            <a:endParaRPr lang="en-US"/>
          </a:p>
        </p:txBody>
      </p:sp>
      <p:sp>
        <p:nvSpPr>
          <p:cNvPr id="6" name="Rectangle 5"/>
          <p:cNvSpPr/>
          <p:nvPr/>
        </p:nvSpPr>
        <p:spPr>
          <a:xfrm>
            <a:off x="1415321" y="288011"/>
            <a:ext cx="9938479" cy="1107996"/>
          </a:xfrm>
          <a:prstGeom prst="rect">
            <a:avLst/>
          </a:prstGeom>
        </p:spPr>
        <p:txBody>
          <a:bodyPr wrap="square">
            <a:spAutoFit/>
          </a:bodyPr>
          <a:lstStyle/>
          <a:p>
            <a:r>
              <a:rPr lang="en-US" sz="4800" dirty="0" smtClean="0">
                <a:solidFill>
                  <a:schemeClr val="accent1">
                    <a:lumMod val="75000"/>
                  </a:schemeClr>
                </a:solidFill>
                <a:latin typeface="Britannic Bold" charset="0"/>
                <a:ea typeface="Britannic Bold" charset="0"/>
                <a:cs typeface="Britannic Bold" charset="0"/>
              </a:rPr>
              <a:t>TECHNICAL ASSISTANCE DELIVERY</a:t>
            </a:r>
            <a:endParaRPr lang="en-US" sz="2800" dirty="0" smtClean="0">
              <a:solidFill>
                <a:schemeClr val="accent1">
                  <a:lumMod val="75000"/>
                </a:schemeClr>
              </a:solidFill>
              <a:latin typeface="Britannic Bold" charset="0"/>
              <a:ea typeface="Britannic Bold" charset="0"/>
              <a:cs typeface="Britannic Bold" charset="0"/>
            </a:endParaRPr>
          </a:p>
          <a:p>
            <a:pPr algn="ctr"/>
            <a:r>
              <a:rPr lang="en-US" dirty="0" smtClean="0">
                <a:solidFill>
                  <a:schemeClr val="accent1">
                    <a:lumMod val="50000"/>
                  </a:schemeClr>
                </a:solidFill>
                <a:latin typeface="Britannic Bold" charset="0"/>
                <a:ea typeface="Britannic Bold" charset="0"/>
                <a:cs typeface="Britannic Bold" charset="0"/>
              </a:rPr>
              <a:t>Millions of US$</a:t>
            </a:r>
            <a:endParaRPr lang="en-US" dirty="0">
              <a:solidFill>
                <a:schemeClr val="accent1">
                  <a:lumMod val="50000"/>
                </a:schemeClr>
              </a:solidFill>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11" name="TextBox 10"/>
          <p:cNvSpPr txBox="1"/>
          <p:nvPr/>
        </p:nvSpPr>
        <p:spPr>
          <a:xfrm>
            <a:off x="2214363" y="2155798"/>
            <a:ext cx="8245839" cy="4247317"/>
          </a:xfrm>
          <a:prstGeom prst="rect">
            <a:avLst/>
          </a:prstGeom>
          <a:noFill/>
        </p:spPr>
        <p:txBody>
          <a:bodyPr wrap="square" rtlCol="0">
            <a:spAutoFit/>
          </a:bodyPr>
          <a:lstStyle/>
          <a:p>
            <a:pPr algn="ctr"/>
            <a:endParaRPr lang="en-US" dirty="0" smtClean="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a:p>
            <a:pPr algn="ctr"/>
            <a:endParaRPr lang="en-US" dirty="0" smtClean="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a:p>
            <a:pPr algn="ctr"/>
            <a:endParaRPr lang="en-US" dirty="0" smtClean="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a:p>
            <a:pPr algn="ctr"/>
            <a:endParaRPr lang="en-US" dirty="0" smtClean="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a:p>
            <a:pPr algn="ctr"/>
            <a:endParaRPr lang="en-US" dirty="0" smtClean="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a:p>
            <a:pPr algn="ctr"/>
            <a:endParaRPr lang="en-US" dirty="0" smtClean="0">
              <a:latin typeface="Britannic Bold" charset="0"/>
              <a:ea typeface="Britannic Bold" charset="0"/>
              <a:cs typeface="Britannic Bold" charset="0"/>
            </a:endParaRPr>
          </a:p>
          <a:p>
            <a:pPr algn="ctr"/>
            <a:endParaRPr lang="en-US" dirty="0" smtClean="0">
              <a:latin typeface="Britannic Bold" charset="0"/>
              <a:ea typeface="Britannic Bold" charset="0"/>
              <a:cs typeface="Britannic Bold" charset="0"/>
            </a:endParaRPr>
          </a:p>
          <a:p>
            <a:pPr algn="ctr"/>
            <a:endParaRPr lang="en-US" dirty="0" smtClean="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a:p>
            <a:pPr algn="just"/>
            <a:r>
              <a:rPr lang="en-US" dirty="0" smtClean="0">
                <a:latin typeface="Britannic Bold" charset="0"/>
                <a:ea typeface="Britannic Bold" charset="0"/>
                <a:cs typeface="Britannic Bold" charset="0"/>
              </a:rPr>
              <a:t>1970		1976		1990		2000		2019</a:t>
            </a:r>
            <a:endParaRPr lang="en-US" dirty="0">
              <a:latin typeface="Britannic Bold" charset="0"/>
              <a:ea typeface="Britannic Bold" charset="0"/>
              <a:cs typeface="Britannic Bold" charset="0"/>
            </a:endParaRPr>
          </a:p>
        </p:txBody>
      </p:sp>
      <p:sp>
        <p:nvSpPr>
          <p:cNvPr id="3" name="Rectangle 2"/>
          <p:cNvSpPr/>
          <p:nvPr/>
        </p:nvSpPr>
        <p:spPr>
          <a:xfrm>
            <a:off x="4175072" y="4898003"/>
            <a:ext cx="539646" cy="10932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014645" y="1675371"/>
            <a:ext cx="539646" cy="43158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343304" y="5621311"/>
            <a:ext cx="539646" cy="3431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854218" y="3237875"/>
            <a:ext cx="539646" cy="2753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387025" y="4998557"/>
            <a:ext cx="495649" cy="461665"/>
          </a:xfrm>
          <a:prstGeom prst="rect">
            <a:avLst/>
          </a:prstGeom>
          <a:noFill/>
        </p:spPr>
        <p:txBody>
          <a:bodyPr wrap="none" rtlCol="0">
            <a:spAutoFit/>
          </a:bodyPr>
          <a:lstStyle/>
          <a:p>
            <a:r>
              <a:rPr lang="en-US" sz="2400" b="1" dirty="0" smtClean="0"/>
              <a:t>12</a:t>
            </a:r>
            <a:endParaRPr lang="en-US" sz="2400" b="1" dirty="0"/>
          </a:p>
        </p:txBody>
      </p:sp>
      <p:sp>
        <p:nvSpPr>
          <p:cNvPr id="12" name="TextBox 11"/>
          <p:cNvSpPr txBox="1"/>
          <p:nvPr/>
        </p:nvSpPr>
        <p:spPr>
          <a:xfrm>
            <a:off x="4203328" y="4416441"/>
            <a:ext cx="495649" cy="461665"/>
          </a:xfrm>
          <a:prstGeom prst="rect">
            <a:avLst/>
          </a:prstGeom>
          <a:noFill/>
        </p:spPr>
        <p:txBody>
          <a:bodyPr wrap="none" rtlCol="0">
            <a:spAutoFit/>
          </a:bodyPr>
          <a:lstStyle/>
          <a:p>
            <a:r>
              <a:rPr lang="en-US" sz="2400" b="1" dirty="0" smtClean="0"/>
              <a:t>40</a:t>
            </a:r>
            <a:endParaRPr lang="en-US" sz="2400" b="1" dirty="0"/>
          </a:p>
        </p:txBody>
      </p:sp>
      <p:sp>
        <p:nvSpPr>
          <p:cNvPr id="13" name="TextBox 12"/>
          <p:cNvSpPr txBox="1"/>
          <p:nvPr/>
        </p:nvSpPr>
        <p:spPr>
          <a:xfrm>
            <a:off x="5222664" y="1595644"/>
            <a:ext cx="651140" cy="461665"/>
          </a:xfrm>
          <a:prstGeom prst="rect">
            <a:avLst/>
          </a:prstGeom>
          <a:noFill/>
        </p:spPr>
        <p:txBody>
          <a:bodyPr wrap="none" rtlCol="0">
            <a:spAutoFit/>
          </a:bodyPr>
          <a:lstStyle/>
          <a:p>
            <a:r>
              <a:rPr lang="en-US" sz="2400" b="1" smtClean="0"/>
              <a:t>160</a:t>
            </a:r>
            <a:endParaRPr lang="en-US" sz="2400" b="1" dirty="0"/>
          </a:p>
        </p:txBody>
      </p:sp>
      <p:sp>
        <p:nvSpPr>
          <p:cNvPr id="14" name="TextBox 13"/>
          <p:cNvSpPr txBox="1"/>
          <p:nvPr/>
        </p:nvSpPr>
        <p:spPr>
          <a:xfrm>
            <a:off x="7798471" y="2688083"/>
            <a:ext cx="651140" cy="461665"/>
          </a:xfrm>
          <a:prstGeom prst="rect">
            <a:avLst/>
          </a:prstGeom>
          <a:noFill/>
        </p:spPr>
        <p:txBody>
          <a:bodyPr wrap="none" rtlCol="0">
            <a:spAutoFit/>
          </a:bodyPr>
          <a:lstStyle/>
          <a:p>
            <a:r>
              <a:rPr lang="en-US" sz="2400" b="1" dirty="0" smtClean="0"/>
              <a:t>100</a:t>
            </a:r>
            <a:endParaRPr lang="en-US" sz="2400" b="1" dirty="0"/>
          </a:p>
        </p:txBody>
      </p:sp>
      <p:sp>
        <p:nvSpPr>
          <p:cNvPr id="15" name="Rectangle 14"/>
          <p:cNvSpPr/>
          <p:nvPr/>
        </p:nvSpPr>
        <p:spPr>
          <a:xfrm>
            <a:off x="9555951" y="3211079"/>
            <a:ext cx="539646" cy="2753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75611" y="2408957"/>
            <a:ext cx="3769284" cy="584775"/>
          </a:xfrm>
          <a:prstGeom prst="rect">
            <a:avLst/>
          </a:prstGeom>
        </p:spPr>
        <p:txBody>
          <a:bodyPr wrap="square">
            <a:spAutoFit/>
          </a:bodyPr>
          <a:lstStyle/>
          <a:p>
            <a:r>
              <a:rPr lang="en-US" sz="3200" dirty="0" smtClean="0">
                <a:solidFill>
                  <a:srgbClr val="FF0000"/>
                </a:solidFill>
                <a:latin typeface="Britannic Bold" charset="0"/>
                <a:ea typeface="Britannic Bold" charset="0"/>
                <a:cs typeface="Britannic Bold" charset="0"/>
              </a:rPr>
              <a:t>The role of UNDP ? </a:t>
            </a:r>
          </a:p>
        </p:txBody>
      </p:sp>
      <p:sp>
        <p:nvSpPr>
          <p:cNvPr id="17" name="TextBox 16"/>
          <p:cNvSpPr txBox="1"/>
          <p:nvPr/>
        </p:nvSpPr>
        <p:spPr>
          <a:xfrm>
            <a:off x="974526" y="3165106"/>
            <a:ext cx="2268415" cy="1200329"/>
          </a:xfrm>
          <a:prstGeom prst="rect">
            <a:avLst/>
          </a:prstGeom>
          <a:solidFill>
            <a:schemeClr val="accent4">
              <a:lumMod val="40000"/>
              <a:lumOff val="60000"/>
            </a:schemeClr>
          </a:solidFill>
        </p:spPr>
        <p:txBody>
          <a:bodyPr wrap="square" rtlCol="0">
            <a:spAutoFit/>
          </a:bodyPr>
          <a:lstStyle/>
          <a:p>
            <a:pPr algn="ctr"/>
            <a:r>
              <a:rPr lang="en-US" b="1" dirty="0" smtClean="0">
                <a:solidFill>
                  <a:srgbClr val="FF0000"/>
                </a:solidFill>
              </a:rPr>
              <a:t>UNDP financing</a:t>
            </a:r>
          </a:p>
          <a:p>
            <a:pPr algn="ctr"/>
            <a:r>
              <a:rPr lang="en-US" b="1" dirty="0">
                <a:solidFill>
                  <a:srgbClr val="FF0000"/>
                </a:solidFill>
              </a:rPr>
              <a:t>d</a:t>
            </a:r>
            <a:r>
              <a:rPr lang="en-US" b="1" dirty="0" smtClean="0">
                <a:solidFill>
                  <a:srgbClr val="FF0000"/>
                </a:solidFill>
              </a:rPr>
              <a:t>ropped </a:t>
            </a:r>
          </a:p>
          <a:p>
            <a:pPr algn="ctr"/>
            <a:r>
              <a:rPr lang="en-US" b="1" dirty="0" smtClean="0">
                <a:solidFill>
                  <a:srgbClr val="FF0000"/>
                </a:solidFill>
              </a:rPr>
              <a:t>from 85%</a:t>
            </a:r>
          </a:p>
          <a:p>
            <a:pPr algn="ctr"/>
            <a:r>
              <a:rPr lang="en-US" b="1" dirty="0" smtClean="0">
                <a:solidFill>
                  <a:srgbClr val="FF0000"/>
                </a:solidFill>
              </a:rPr>
              <a:t>To 5% </a:t>
            </a:r>
          </a:p>
        </p:txBody>
      </p:sp>
    </p:spTree>
    <p:extLst>
      <p:ext uri="{BB962C8B-B14F-4D97-AF65-F5344CB8AC3E}">
        <p14:creationId xmlns:p14="http://schemas.microsoft.com/office/powerpoint/2010/main" val="108708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21801" y="1713724"/>
            <a:ext cx="7928482" cy="4493538"/>
          </a:xfrm>
          <a:prstGeom prst="rect">
            <a:avLst/>
          </a:prstGeom>
          <a:noFill/>
        </p:spPr>
        <p:txBody>
          <a:bodyPr wrap="square" rtlCol="0">
            <a:spAutoFit/>
          </a:bodyPr>
          <a:lstStyle/>
          <a:p>
            <a:pPr algn="just"/>
            <a:r>
              <a:rPr lang="en-US" sz="2400" dirty="0" smtClean="0">
                <a:latin typeface="Britannic Bold" charset="0"/>
                <a:ea typeface="Britannic Bold" charset="0"/>
                <a:cs typeface="Britannic Bold" charset="0"/>
              </a:rPr>
              <a:t>SHARED PROSPERITY</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ADVANCING ECONOMIC COMPETITIVENESS</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SAFEGUARDING THE ENVIRONMENT</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STRENGTHENING KNOWLEDGE AND INSTITUTIONS</a:t>
            </a:r>
          </a:p>
          <a:p>
            <a:pPr algn="just"/>
            <a:endParaRPr lang="en-US" sz="2400" dirty="0">
              <a:latin typeface="Britannic Bold" charset="0"/>
              <a:ea typeface="Britannic Bold" charset="0"/>
              <a:cs typeface="Britannic Bold" charset="0"/>
            </a:endParaRPr>
          </a:p>
          <a:p>
            <a:pPr algn="just"/>
            <a:endParaRPr lang="is-IS" sz="2400" dirty="0" smtClean="0">
              <a:latin typeface="Britannic Bold" charset="0"/>
              <a:ea typeface="Britannic Bold" charset="0"/>
              <a:cs typeface="Britannic Bold" charset="0"/>
            </a:endParaRPr>
          </a:p>
          <a:p>
            <a:pPr algn="just"/>
            <a:endParaRPr lang="en-US" sz="1000" dirty="0" smtClean="0">
              <a:latin typeface="Britannic Bold" charset="0"/>
              <a:ea typeface="Britannic Bold" charset="0"/>
              <a:cs typeface="Britannic Bold" charset="0"/>
            </a:endParaRPr>
          </a:p>
          <a:p>
            <a:pPr algn="just"/>
            <a:endParaRPr lang="en-US" sz="2400" dirty="0" smtClean="0">
              <a:latin typeface="Britannic Bold" charset="0"/>
              <a:ea typeface="Britannic Bold" charset="0"/>
              <a:cs typeface="Britannic Bold" charset="0"/>
            </a:endParaRPr>
          </a:p>
        </p:txBody>
      </p:sp>
      <p:sp>
        <p:nvSpPr>
          <p:cNvPr id="9" name="TextBox 8"/>
          <p:cNvSpPr txBox="1"/>
          <p:nvPr/>
        </p:nvSpPr>
        <p:spPr>
          <a:xfrm>
            <a:off x="3896139" y="357809"/>
            <a:ext cx="4618572" cy="707886"/>
          </a:xfrm>
          <a:prstGeom prst="rect">
            <a:avLst/>
          </a:prstGeom>
          <a:noFill/>
        </p:spPr>
        <p:txBody>
          <a:bodyPr wrap="none" rtlCol="0">
            <a:spAutoFit/>
          </a:bodyPr>
          <a:lstStyle/>
          <a:p>
            <a:r>
              <a:rPr lang="en-US" sz="4000" dirty="0" smtClean="0">
                <a:solidFill>
                  <a:schemeClr val="accent1">
                    <a:lumMod val="75000"/>
                  </a:schemeClr>
                </a:solidFill>
                <a:latin typeface="Britannic Bold" charset="0"/>
                <a:ea typeface="Britannic Bold" charset="0"/>
                <a:cs typeface="Britannic Bold" charset="0"/>
              </a:rPr>
              <a:t>FIELDS OF ACTIVITY</a:t>
            </a:r>
            <a:endParaRPr lang="en-US" sz="4000" dirty="0">
              <a:solidFill>
                <a:schemeClr val="accent1">
                  <a:lumMod val="75000"/>
                </a:schemeClr>
              </a:solidFill>
              <a:latin typeface="Britannic Bold" charset="0"/>
              <a:ea typeface="Britannic Bold" charset="0"/>
              <a:cs typeface="Britannic Bold" charset="0"/>
            </a:endParaRPr>
          </a:p>
        </p:txBody>
      </p:sp>
      <p:sp>
        <p:nvSpPr>
          <p:cNvPr id="8" name="TextBox 7"/>
          <p:cNvSpPr txBox="1"/>
          <p:nvPr/>
        </p:nvSpPr>
        <p:spPr>
          <a:xfrm>
            <a:off x="1021801" y="1713724"/>
            <a:ext cx="7928482" cy="4493538"/>
          </a:xfrm>
          <a:prstGeom prst="rect">
            <a:avLst/>
          </a:prstGeom>
          <a:noFill/>
        </p:spPr>
        <p:txBody>
          <a:bodyPr wrap="square" rtlCol="0">
            <a:spAutoFit/>
          </a:bodyPr>
          <a:lstStyle/>
          <a:p>
            <a:pPr algn="just"/>
            <a:r>
              <a:rPr lang="en-US" sz="2400" dirty="0" smtClean="0">
                <a:solidFill>
                  <a:srgbClr val="FF0000"/>
                </a:solidFill>
                <a:latin typeface="Britannic Bold" charset="0"/>
                <a:ea typeface="Britannic Bold" charset="0"/>
                <a:cs typeface="Britannic Bold" charset="0"/>
              </a:rPr>
              <a:t>SHARED PROSPERITY</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ADVANCING ECONOMIC COMPETITIVENESS</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SAFEGUARDING THE ENVIRONMENT</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STRENGTHENING KNOWLEDGE AND INSTITUTIONS</a:t>
            </a:r>
          </a:p>
          <a:p>
            <a:pPr algn="just"/>
            <a:endParaRPr lang="en-US" sz="2400" dirty="0">
              <a:latin typeface="Britannic Bold" charset="0"/>
              <a:ea typeface="Britannic Bold" charset="0"/>
              <a:cs typeface="Britannic Bold" charset="0"/>
            </a:endParaRPr>
          </a:p>
          <a:p>
            <a:pPr algn="just"/>
            <a:endParaRPr lang="is-IS" sz="2400" dirty="0" smtClean="0">
              <a:latin typeface="Britannic Bold" charset="0"/>
              <a:ea typeface="Britannic Bold" charset="0"/>
              <a:cs typeface="Britannic Bold" charset="0"/>
            </a:endParaRPr>
          </a:p>
          <a:p>
            <a:pPr algn="just"/>
            <a:endParaRPr lang="en-US" sz="1000" dirty="0" smtClean="0">
              <a:latin typeface="Britannic Bold" charset="0"/>
              <a:ea typeface="Britannic Bold" charset="0"/>
              <a:cs typeface="Britannic Bold" charset="0"/>
            </a:endParaRPr>
          </a:p>
          <a:p>
            <a:pPr algn="just"/>
            <a:endParaRPr lang="en-US" sz="2400" dirty="0" smtClean="0">
              <a:latin typeface="Britannic Bold" charset="0"/>
              <a:ea typeface="Britannic Bold" charset="0"/>
              <a:cs typeface="Britannic Bold" charset="0"/>
            </a:endParaRPr>
          </a:p>
        </p:txBody>
      </p:sp>
      <p:sp>
        <p:nvSpPr>
          <p:cNvPr id="12" name="TextBox 11"/>
          <p:cNvSpPr txBox="1"/>
          <p:nvPr/>
        </p:nvSpPr>
        <p:spPr>
          <a:xfrm>
            <a:off x="7090346" y="1640695"/>
            <a:ext cx="4152275" cy="1754326"/>
          </a:xfrm>
          <a:prstGeom prst="rect">
            <a:avLst/>
          </a:prstGeom>
          <a:solidFill>
            <a:schemeClr val="accent4">
              <a:lumMod val="40000"/>
              <a:lumOff val="60000"/>
            </a:schemeClr>
          </a:solidFill>
        </p:spPr>
        <p:txBody>
          <a:bodyPr wrap="square" rtlCol="0">
            <a:spAutoFit/>
          </a:bodyPr>
          <a:lstStyle/>
          <a:p>
            <a:pPr marL="285750" indent="-285750">
              <a:buFont typeface="Arial" charset="0"/>
              <a:buChar char="•"/>
            </a:pPr>
            <a:r>
              <a:rPr lang="en-US" dirty="0" smtClean="0">
                <a:solidFill>
                  <a:srgbClr val="FF0000"/>
                </a:solidFill>
              </a:rPr>
              <a:t>Agribusiness and rural entrepreneurship</a:t>
            </a:r>
          </a:p>
          <a:p>
            <a:pPr marL="285750" indent="-285750">
              <a:buFont typeface="Arial" charset="0"/>
              <a:buChar char="•"/>
            </a:pPr>
            <a:r>
              <a:rPr lang="en-US" dirty="0" smtClean="0">
                <a:solidFill>
                  <a:srgbClr val="FF0000"/>
                </a:solidFill>
              </a:rPr>
              <a:t>Women and Youth in productive activities</a:t>
            </a:r>
          </a:p>
          <a:p>
            <a:pPr marL="285750" indent="-285750">
              <a:buFont typeface="Arial" charset="0"/>
              <a:buChar char="•"/>
            </a:pPr>
            <a:r>
              <a:rPr lang="en-US" dirty="0" smtClean="0">
                <a:solidFill>
                  <a:srgbClr val="FF0000"/>
                </a:solidFill>
              </a:rPr>
              <a:t>Human security post crisis rehabilitation and migration issues</a:t>
            </a:r>
            <a:endParaRPr lang="en-US" dirty="0">
              <a:solidFill>
                <a:srgbClr val="FF0000"/>
              </a:solidFill>
            </a:endParaRPr>
          </a:p>
        </p:txBody>
      </p:sp>
      <p:sp>
        <p:nvSpPr>
          <p:cNvPr id="13" name="TextBox 12"/>
          <p:cNvSpPr txBox="1"/>
          <p:nvPr/>
        </p:nvSpPr>
        <p:spPr>
          <a:xfrm>
            <a:off x="1021801" y="1713724"/>
            <a:ext cx="8942814" cy="4493538"/>
          </a:xfrm>
          <a:prstGeom prst="rect">
            <a:avLst/>
          </a:prstGeom>
          <a:noFill/>
        </p:spPr>
        <p:txBody>
          <a:bodyPr wrap="square" rtlCol="0">
            <a:spAutoFit/>
          </a:bodyPr>
          <a:lstStyle/>
          <a:p>
            <a:pPr algn="just"/>
            <a:r>
              <a:rPr lang="en-US" sz="2400" dirty="0" smtClean="0">
                <a:latin typeface="Britannic Bold" charset="0"/>
                <a:ea typeface="Britannic Bold" charset="0"/>
                <a:cs typeface="Britannic Bold" charset="0"/>
              </a:rPr>
              <a:t>SHARED PROSPERITY</a:t>
            </a:r>
          </a:p>
          <a:p>
            <a:pPr algn="just"/>
            <a:endParaRPr lang="en-US" sz="3600" dirty="0">
              <a:latin typeface="Britannic Bold" charset="0"/>
              <a:ea typeface="Britannic Bold" charset="0"/>
              <a:cs typeface="Britannic Bold" charset="0"/>
            </a:endParaRPr>
          </a:p>
          <a:p>
            <a:pPr algn="just"/>
            <a:r>
              <a:rPr lang="en-US" sz="2400" dirty="0" smtClean="0">
                <a:solidFill>
                  <a:srgbClr val="FF0000"/>
                </a:solidFill>
                <a:latin typeface="Britannic Bold" charset="0"/>
                <a:ea typeface="Britannic Bold" charset="0"/>
                <a:cs typeface="Britannic Bold" charset="0"/>
              </a:rPr>
              <a:t>ADVANCING ECONOMIC COMPETITIVENESS</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SAFEGUARDING THE ENVIRONMENT</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STRENGTHENING KNOWLEDGE AND INSTITUTIONS</a:t>
            </a:r>
          </a:p>
          <a:p>
            <a:pPr algn="just"/>
            <a:endParaRPr lang="en-US" sz="2400" dirty="0">
              <a:latin typeface="Britannic Bold" charset="0"/>
              <a:ea typeface="Britannic Bold" charset="0"/>
              <a:cs typeface="Britannic Bold" charset="0"/>
            </a:endParaRPr>
          </a:p>
          <a:p>
            <a:pPr algn="just"/>
            <a:endParaRPr lang="is-IS" sz="2400" dirty="0" smtClean="0">
              <a:latin typeface="Britannic Bold" charset="0"/>
              <a:ea typeface="Britannic Bold" charset="0"/>
              <a:cs typeface="Britannic Bold" charset="0"/>
            </a:endParaRPr>
          </a:p>
          <a:p>
            <a:pPr algn="just"/>
            <a:endParaRPr lang="en-US" sz="1000" dirty="0" smtClean="0">
              <a:latin typeface="Britannic Bold" charset="0"/>
              <a:ea typeface="Britannic Bold" charset="0"/>
              <a:cs typeface="Britannic Bold" charset="0"/>
            </a:endParaRPr>
          </a:p>
          <a:p>
            <a:pPr algn="just"/>
            <a:endParaRPr lang="en-US" sz="2400" dirty="0" smtClean="0">
              <a:latin typeface="Britannic Bold" charset="0"/>
              <a:ea typeface="Britannic Bold" charset="0"/>
              <a:cs typeface="Britannic Bold" charset="0"/>
            </a:endParaRPr>
          </a:p>
        </p:txBody>
      </p:sp>
      <p:sp>
        <p:nvSpPr>
          <p:cNvPr id="15" name="TextBox 14"/>
          <p:cNvSpPr txBox="1"/>
          <p:nvPr/>
        </p:nvSpPr>
        <p:spPr>
          <a:xfrm>
            <a:off x="7084152" y="2687135"/>
            <a:ext cx="4152275" cy="1200329"/>
          </a:xfrm>
          <a:prstGeom prst="rect">
            <a:avLst/>
          </a:prstGeom>
          <a:solidFill>
            <a:schemeClr val="accent4">
              <a:lumMod val="40000"/>
              <a:lumOff val="60000"/>
            </a:schemeClr>
          </a:solidFill>
        </p:spPr>
        <p:txBody>
          <a:bodyPr wrap="square" rtlCol="0">
            <a:spAutoFit/>
          </a:bodyPr>
          <a:lstStyle/>
          <a:p>
            <a:pPr marL="285750" indent="-285750">
              <a:buFont typeface="Arial" charset="0"/>
              <a:buChar char="•"/>
            </a:pPr>
            <a:r>
              <a:rPr lang="en-US" dirty="0" smtClean="0">
                <a:solidFill>
                  <a:srgbClr val="FF0000"/>
                </a:solidFill>
              </a:rPr>
              <a:t>SME development</a:t>
            </a:r>
          </a:p>
          <a:p>
            <a:pPr marL="285750" indent="-285750">
              <a:buFont typeface="Arial" charset="0"/>
              <a:buChar char="•"/>
            </a:pPr>
            <a:r>
              <a:rPr lang="en-US" dirty="0" smtClean="0">
                <a:solidFill>
                  <a:srgbClr val="FF0000"/>
                </a:solidFill>
              </a:rPr>
              <a:t>Trade Capacity Building</a:t>
            </a:r>
          </a:p>
          <a:p>
            <a:pPr marL="285750" indent="-285750">
              <a:buFont typeface="Arial" charset="0"/>
              <a:buChar char="•"/>
            </a:pPr>
            <a:r>
              <a:rPr lang="en-US" dirty="0" smtClean="0">
                <a:solidFill>
                  <a:srgbClr val="FF0000"/>
                </a:solidFill>
              </a:rPr>
              <a:t>Entrepreneurship Development</a:t>
            </a:r>
          </a:p>
          <a:p>
            <a:pPr marL="285750" indent="-285750">
              <a:buFont typeface="Arial" charset="0"/>
              <a:buChar char="•"/>
            </a:pPr>
            <a:r>
              <a:rPr lang="en-US" dirty="0" smtClean="0">
                <a:solidFill>
                  <a:srgbClr val="FF0000"/>
                </a:solidFill>
              </a:rPr>
              <a:t>Investment and Technology Promotion</a:t>
            </a:r>
            <a:endParaRPr lang="en-US" dirty="0">
              <a:solidFill>
                <a:srgbClr val="FF0000"/>
              </a:solidFill>
            </a:endParaRPr>
          </a:p>
        </p:txBody>
      </p:sp>
      <p:sp>
        <p:nvSpPr>
          <p:cNvPr id="16" name="TextBox 15"/>
          <p:cNvSpPr txBox="1"/>
          <p:nvPr/>
        </p:nvSpPr>
        <p:spPr>
          <a:xfrm>
            <a:off x="7084152" y="3570035"/>
            <a:ext cx="4152275" cy="1477328"/>
          </a:xfrm>
          <a:prstGeom prst="rect">
            <a:avLst/>
          </a:prstGeom>
          <a:solidFill>
            <a:schemeClr val="accent4">
              <a:lumMod val="40000"/>
              <a:lumOff val="60000"/>
            </a:schemeClr>
          </a:solidFill>
        </p:spPr>
        <p:txBody>
          <a:bodyPr wrap="square" rtlCol="0">
            <a:spAutoFit/>
          </a:bodyPr>
          <a:lstStyle/>
          <a:p>
            <a:pPr marL="285750" indent="-285750">
              <a:buFont typeface="Arial" charset="0"/>
              <a:buChar char="•"/>
            </a:pPr>
            <a:r>
              <a:rPr lang="en-US" dirty="0" smtClean="0">
                <a:solidFill>
                  <a:srgbClr val="FF0000"/>
                </a:solidFill>
              </a:rPr>
              <a:t>Resource efficiency and low carbon industrial </a:t>
            </a:r>
            <a:r>
              <a:rPr lang="en-US" dirty="0" err="1" smtClean="0">
                <a:solidFill>
                  <a:srgbClr val="FF0000"/>
                </a:solidFill>
              </a:rPr>
              <a:t>profuction</a:t>
            </a:r>
            <a:endParaRPr lang="en-US" dirty="0" smtClean="0">
              <a:solidFill>
                <a:srgbClr val="FF0000"/>
              </a:solidFill>
            </a:endParaRPr>
          </a:p>
          <a:p>
            <a:pPr marL="285750" indent="-285750">
              <a:buFont typeface="Arial" charset="0"/>
              <a:buChar char="•"/>
            </a:pPr>
            <a:r>
              <a:rPr lang="en-US" dirty="0" smtClean="0">
                <a:solidFill>
                  <a:srgbClr val="FF0000"/>
                </a:solidFill>
              </a:rPr>
              <a:t>Clean energy for productive activities</a:t>
            </a:r>
          </a:p>
          <a:p>
            <a:pPr marL="285750" indent="-285750">
              <a:buFont typeface="Arial" charset="0"/>
              <a:buChar char="•"/>
            </a:pPr>
            <a:r>
              <a:rPr lang="en-US" dirty="0" smtClean="0">
                <a:solidFill>
                  <a:srgbClr val="FF0000"/>
                </a:solidFill>
              </a:rPr>
              <a:t>Implementation of multilateral environmental agreements</a:t>
            </a:r>
          </a:p>
        </p:txBody>
      </p:sp>
      <p:sp>
        <p:nvSpPr>
          <p:cNvPr id="17" name="TextBox 16"/>
          <p:cNvSpPr txBox="1"/>
          <p:nvPr/>
        </p:nvSpPr>
        <p:spPr>
          <a:xfrm>
            <a:off x="1021801" y="1713724"/>
            <a:ext cx="9814812" cy="4493538"/>
          </a:xfrm>
          <a:prstGeom prst="rect">
            <a:avLst/>
          </a:prstGeom>
          <a:noFill/>
        </p:spPr>
        <p:txBody>
          <a:bodyPr wrap="square" rtlCol="0">
            <a:spAutoFit/>
          </a:bodyPr>
          <a:lstStyle/>
          <a:p>
            <a:pPr algn="just"/>
            <a:r>
              <a:rPr lang="en-US" sz="2400" dirty="0" smtClean="0">
                <a:latin typeface="Britannic Bold" charset="0"/>
                <a:ea typeface="Britannic Bold" charset="0"/>
                <a:cs typeface="Britannic Bold" charset="0"/>
              </a:rPr>
              <a:t>SHARED PROSPERITY</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ADVANCING ECONOMIC COMPETITIVENESS</a:t>
            </a:r>
          </a:p>
          <a:p>
            <a:pPr algn="just"/>
            <a:endParaRPr lang="en-US" sz="3600" dirty="0">
              <a:latin typeface="Britannic Bold" charset="0"/>
              <a:ea typeface="Britannic Bold" charset="0"/>
              <a:cs typeface="Britannic Bold" charset="0"/>
            </a:endParaRPr>
          </a:p>
          <a:p>
            <a:pPr algn="just"/>
            <a:r>
              <a:rPr lang="en-US" sz="2400" dirty="0" smtClean="0">
                <a:solidFill>
                  <a:srgbClr val="FF0000"/>
                </a:solidFill>
                <a:latin typeface="Britannic Bold" charset="0"/>
                <a:ea typeface="Britannic Bold" charset="0"/>
                <a:cs typeface="Britannic Bold" charset="0"/>
              </a:rPr>
              <a:t>SAFEGUARDING THE ENVIRONMENT</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STRENGTHENING KNOWLEDGE AND INSTITUTIONS</a:t>
            </a:r>
          </a:p>
          <a:p>
            <a:pPr algn="just"/>
            <a:endParaRPr lang="en-US" sz="2400" dirty="0">
              <a:latin typeface="Britannic Bold" charset="0"/>
              <a:ea typeface="Britannic Bold" charset="0"/>
              <a:cs typeface="Britannic Bold" charset="0"/>
            </a:endParaRPr>
          </a:p>
          <a:p>
            <a:pPr algn="just"/>
            <a:endParaRPr lang="is-IS" sz="2400" dirty="0" smtClean="0">
              <a:latin typeface="Britannic Bold" charset="0"/>
              <a:ea typeface="Britannic Bold" charset="0"/>
              <a:cs typeface="Britannic Bold" charset="0"/>
            </a:endParaRPr>
          </a:p>
          <a:p>
            <a:pPr algn="just"/>
            <a:endParaRPr lang="en-US" sz="1000" dirty="0" smtClean="0">
              <a:latin typeface="Britannic Bold" charset="0"/>
              <a:ea typeface="Britannic Bold" charset="0"/>
              <a:cs typeface="Britannic Bold" charset="0"/>
            </a:endParaRPr>
          </a:p>
          <a:p>
            <a:pPr algn="just"/>
            <a:endParaRPr lang="en-US" sz="2400" dirty="0" smtClean="0">
              <a:latin typeface="Britannic Bold" charset="0"/>
              <a:ea typeface="Britannic Bold" charset="0"/>
              <a:cs typeface="Britannic Bold" charset="0"/>
            </a:endParaRPr>
          </a:p>
        </p:txBody>
      </p:sp>
      <p:sp>
        <p:nvSpPr>
          <p:cNvPr id="18" name="TextBox 17"/>
          <p:cNvSpPr txBox="1"/>
          <p:nvPr/>
        </p:nvSpPr>
        <p:spPr>
          <a:xfrm>
            <a:off x="4812605" y="5065217"/>
            <a:ext cx="3049118" cy="1200329"/>
          </a:xfrm>
          <a:prstGeom prst="rect">
            <a:avLst/>
          </a:prstGeom>
          <a:solidFill>
            <a:schemeClr val="accent4">
              <a:lumMod val="40000"/>
              <a:lumOff val="60000"/>
            </a:schemeClr>
          </a:solidFill>
        </p:spPr>
        <p:txBody>
          <a:bodyPr wrap="square" rtlCol="0">
            <a:spAutoFit/>
          </a:bodyPr>
          <a:lstStyle/>
          <a:p>
            <a:pPr marL="285750" indent="-285750">
              <a:buFont typeface="Arial" charset="0"/>
              <a:buChar char="•"/>
            </a:pPr>
            <a:r>
              <a:rPr lang="en-US" dirty="0" smtClean="0">
                <a:solidFill>
                  <a:srgbClr val="FF0000"/>
                </a:solidFill>
              </a:rPr>
              <a:t>Circular economy	</a:t>
            </a:r>
          </a:p>
          <a:p>
            <a:pPr marL="285750" indent="-285750">
              <a:buFont typeface="Arial" charset="0"/>
              <a:buChar char="•"/>
            </a:pPr>
            <a:r>
              <a:rPr lang="en-US" dirty="0" smtClean="0">
                <a:solidFill>
                  <a:srgbClr val="FF0000"/>
                </a:solidFill>
              </a:rPr>
              <a:t>Green Industry</a:t>
            </a:r>
          </a:p>
          <a:p>
            <a:pPr marL="285750" indent="-285750">
              <a:buFont typeface="Arial" charset="0"/>
              <a:buChar char="•"/>
            </a:pPr>
            <a:r>
              <a:rPr lang="en-US" dirty="0" smtClean="0">
                <a:solidFill>
                  <a:srgbClr val="FF0000"/>
                </a:solidFill>
              </a:rPr>
              <a:t>Gender equality </a:t>
            </a:r>
          </a:p>
          <a:p>
            <a:pPr marL="285750" indent="-285750">
              <a:buFont typeface="Arial" charset="0"/>
              <a:buChar char="•"/>
            </a:pPr>
            <a:r>
              <a:rPr lang="en-US" dirty="0" smtClean="0">
                <a:solidFill>
                  <a:srgbClr val="FF0000"/>
                </a:solidFill>
              </a:rPr>
              <a:t>Women empowerment</a:t>
            </a:r>
          </a:p>
        </p:txBody>
      </p:sp>
      <p:sp>
        <p:nvSpPr>
          <p:cNvPr id="4" name="Rectangle 3"/>
          <p:cNvSpPr/>
          <p:nvPr/>
        </p:nvSpPr>
        <p:spPr>
          <a:xfrm>
            <a:off x="7903845" y="5065217"/>
            <a:ext cx="3321871" cy="1200329"/>
          </a:xfrm>
          <a:prstGeom prst="rect">
            <a:avLst/>
          </a:prstGeom>
          <a:solidFill>
            <a:schemeClr val="accent4">
              <a:lumMod val="40000"/>
              <a:lumOff val="60000"/>
            </a:schemeClr>
          </a:solidFill>
        </p:spPr>
        <p:txBody>
          <a:bodyPr wrap="square">
            <a:spAutoFit/>
          </a:bodyPr>
          <a:lstStyle/>
          <a:p>
            <a:pPr marL="285750" indent="-285750">
              <a:buFont typeface="Arial" charset="0"/>
              <a:buChar char="•"/>
            </a:pPr>
            <a:r>
              <a:rPr lang="en-US" dirty="0">
                <a:solidFill>
                  <a:srgbClr val="FF0000"/>
                </a:solidFill>
              </a:rPr>
              <a:t>Industrial policy advice</a:t>
            </a:r>
          </a:p>
          <a:p>
            <a:pPr marL="285750" indent="-285750">
              <a:buFont typeface="Arial" charset="0"/>
              <a:buChar char="•"/>
            </a:pPr>
            <a:r>
              <a:rPr lang="en-US" dirty="0">
                <a:solidFill>
                  <a:srgbClr val="FF0000"/>
                </a:solidFill>
              </a:rPr>
              <a:t>Research and statistics</a:t>
            </a:r>
          </a:p>
          <a:p>
            <a:pPr marL="285750" indent="-285750">
              <a:buFont typeface="Arial" charset="0"/>
              <a:buChar char="•"/>
            </a:pPr>
            <a:r>
              <a:rPr lang="en-US" dirty="0">
                <a:solidFill>
                  <a:srgbClr val="FF0000"/>
                </a:solidFill>
              </a:rPr>
              <a:t>Standards and compliance</a:t>
            </a:r>
          </a:p>
          <a:p>
            <a:pPr marL="285750" indent="-285750">
              <a:buFont typeface="Arial" charset="0"/>
              <a:buChar char="•"/>
            </a:pPr>
            <a:r>
              <a:rPr lang="en-US" dirty="0">
                <a:solidFill>
                  <a:srgbClr val="FF0000"/>
                </a:solidFill>
              </a:rPr>
              <a:t>Partnerships </a:t>
            </a:r>
          </a:p>
        </p:txBody>
      </p:sp>
      <p:sp>
        <p:nvSpPr>
          <p:cNvPr id="19" name="TextBox 18"/>
          <p:cNvSpPr txBox="1"/>
          <p:nvPr/>
        </p:nvSpPr>
        <p:spPr>
          <a:xfrm>
            <a:off x="1021800" y="1713724"/>
            <a:ext cx="10515203" cy="4862870"/>
          </a:xfrm>
          <a:prstGeom prst="rect">
            <a:avLst/>
          </a:prstGeom>
          <a:noFill/>
        </p:spPr>
        <p:txBody>
          <a:bodyPr wrap="square" rtlCol="0">
            <a:spAutoFit/>
          </a:bodyPr>
          <a:lstStyle/>
          <a:p>
            <a:pPr algn="just"/>
            <a:r>
              <a:rPr lang="en-US" sz="2400" dirty="0" smtClean="0">
                <a:latin typeface="Britannic Bold" charset="0"/>
                <a:ea typeface="Britannic Bold" charset="0"/>
                <a:cs typeface="Britannic Bold" charset="0"/>
              </a:rPr>
              <a:t>SHARED PROSPERITY</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ADVANCING ECONOMIC COMPETITIVENESS</a:t>
            </a:r>
          </a:p>
          <a:p>
            <a:pPr algn="just"/>
            <a:endParaRPr lang="en-US" sz="3600" dirty="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SAFEGUARDING THE ENVIRONMENT</a:t>
            </a:r>
          </a:p>
          <a:p>
            <a:pPr algn="just"/>
            <a:endParaRPr lang="en-US" sz="3600" dirty="0">
              <a:latin typeface="Britannic Bold" charset="0"/>
              <a:ea typeface="Britannic Bold" charset="0"/>
              <a:cs typeface="Britannic Bold" charset="0"/>
            </a:endParaRPr>
          </a:p>
          <a:p>
            <a:pPr algn="just"/>
            <a:r>
              <a:rPr lang="en-US" sz="2400" dirty="0" smtClean="0">
                <a:solidFill>
                  <a:srgbClr val="FF0000"/>
                </a:solidFill>
                <a:latin typeface="Britannic Bold" charset="0"/>
                <a:ea typeface="Britannic Bold" charset="0"/>
                <a:cs typeface="Britannic Bold" charset="0"/>
              </a:rPr>
              <a:t>STRENGTHENING KNOWLEDGE AND INSTITUTIONS</a:t>
            </a:r>
          </a:p>
          <a:p>
            <a:pPr algn="just"/>
            <a:endParaRPr lang="en-US" sz="2400" dirty="0" smtClean="0">
              <a:latin typeface="Britannic Bold" charset="0"/>
              <a:ea typeface="Britannic Bold" charset="0"/>
              <a:cs typeface="Britannic Bold" charset="0"/>
            </a:endParaRPr>
          </a:p>
          <a:p>
            <a:pPr algn="just"/>
            <a:endParaRPr lang="en-US" sz="2400" dirty="0">
              <a:latin typeface="Britannic Bold" charset="0"/>
              <a:ea typeface="Britannic Bold" charset="0"/>
              <a:cs typeface="Britannic Bold" charset="0"/>
            </a:endParaRPr>
          </a:p>
          <a:p>
            <a:pPr algn="just"/>
            <a:endParaRPr lang="is-IS" sz="2400" dirty="0" smtClean="0">
              <a:latin typeface="Britannic Bold" charset="0"/>
              <a:ea typeface="Britannic Bold" charset="0"/>
              <a:cs typeface="Britannic Bold" charset="0"/>
            </a:endParaRPr>
          </a:p>
          <a:p>
            <a:pPr algn="just"/>
            <a:endParaRPr lang="en-US" sz="1000" dirty="0" smtClean="0">
              <a:latin typeface="Britannic Bold" charset="0"/>
              <a:ea typeface="Britannic Bold" charset="0"/>
              <a:cs typeface="Britannic Bold" charset="0"/>
            </a:endParaRPr>
          </a:p>
          <a:p>
            <a:pPr algn="just"/>
            <a:endParaRPr lang="en-US" sz="2400" dirty="0" smtClean="0">
              <a:latin typeface="Britannic Bold" charset="0"/>
              <a:ea typeface="Britannic Bold" charset="0"/>
              <a:cs typeface="Britannic Bold" charset="0"/>
            </a:endParaRPr>
          </a:p>
        </p:txBody>
      </p:sp>
    </p:spTree>
    <p:extLst>
      <p:ext uri="{BB962C8B-B14F-4D97-AF65-F5344CB8AC3E}">
        <p14:creationId xmlns:p14="http://schemas.microsoft.com/office/powerpoint/2010/main" val="120365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par>
                                <p:cTn id="29" presetID="1" presetClass="entr" presetSubtype="0" fill="hold" grpId="1"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par>
                                <p:cTn id="31" presetID="1"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8" grpId="1"/>
      <p:bldP spid="12" grpId="0" animBg="1"/>
      <p:bldP spid="13" grpId="0"/>
      <p:bldP spid="15" grpId="0" animBg="1"/>
      <p:bldP spid="16" grpId="0" animBg="1"/>
      <p:bldP spid="17" grpId="0"/>
      <p:bldP spid="18" grpId="1" animBg="1"/>
      <p:bldP spid="4"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553" y="169611"/>
            <a:ext cx="4081345" cy="1323439"/>
          </a:xfrm>
          <a:prstGeom prst="rect">
            <a:avLst/>
          </a:prstGeom>
          <a:noFill/>
        </p:spPr>
        <p:txBody>
          <a:bodyPr wrap="square" rtlCol="0">
            <a:spAutoFit/>
          </a:bodyPr>
          <a:lstStyle/>
          <a:p>
            <a:pPr algn="ctr"/>
            <a:r>
              <a:rPr lang="en-US" sz="4000" dirty="0" smtClean="0">
                <a:solidFill>
                  <a:schemeClr val="accent1">
                    <a:lumMod val="75000"/>
                  </a:schemeClr>
                </a:solidFill>
                <a:latin typeface="Britannic Bold" charset="0"/>
                <a:ea typeface="Britannic Bold" charset="0"/>
                <a:cs typeface="Britannic Bold" charset="0"/>
              </a:rPr>
              <a:t>ORGANIZATIONAL CHART</a:t>
            </a:r>
            <a:endParaRPr lang="en-US" sz="4000" dirty="0">
              <a:solidFill>
                <a:schemeClr val="accent1">
                  <a:lumMod val="75000"/>
                </a:schemeClr>
              </a:solidFill>
              <a:latin typeface="Britannic Bold" charset="0"/>
              <a:ea typeface="Britannic Bold" charset="0"/>
              <a:cs typeface="Britannic Bold" charset="0"/>
            </a:endParaRPr>
          </a:p>
        </p:txBody>
      </p:sp>
      <p:sp>
        <p:nvSpPr>
          <p:cNvPr id="5" name="Rectangle 4"/>
          <p:cNvSpPr/>
          <p:nvPr/>
        </p:nvSpPr>
        <p:spPr>
          <a:xfrm>
            <a:off x="4655562" y="561830"/>
            <a:ext cx="2623279" cy="931220"/>
          </a:xfrm>
          <a:prstGeom prst="rect">
            <a:avLst/>
          </a:prstGeom>
          <a:solidFill>
            <a:schemeClr val="accent4">
              <a:lumMod val="40000"/>
              <a:lumOff val="6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4">
                    <a:lumMod val="50000"/>
                  </a:schemeClr>
                </a:solidFill>
              </a:rPr>
              <a:t>DIRECTOR GENERAL</a:t>
            </a:r>
            <a:endParaRPr lang="en-US" b="1" dirty="0">
              <a:solidFill>
                <a:schemeClr val="accent4">
                  <a:lumMod val="50000"/>
                </a:schemeClr>
              </a:solidFill>
            </a:endParaRPr>
          </a:p>
        </p:txBody>
      </p:sp>
      <p:sp>
        <p:nvSpPr>
          <p:cNvPr id="6" name="Rectangle 5"/>
          <p:cNvSpPr/>
          <p:nvPr/>
        </p:nvSpPr>
        <p:spPr>
          <a:xfrm>
            <a:off x="350192" y="1843011"/>
            <a:ext cx="3676367" cy="1334160"/>
          </a:xfrm>
          <a:prstGeom prst="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PROGRAMME DEVELOPMENT</a:t>
            </a:r>
          </a:p>
          <a:p>
            <a:pPr algn="ctr"/>
            <a:r>
              <a:rPr lang="en-US" b="1" dirty="0" smtClean="0">
                <a:solidFill>
                  <a:srgbClr val="FF0000"/>
                </a:solidFill>
              </a:rPr>
              <a:t>and </a:t>
            </a:r>
          </a:p>
          <a:p>
            <a:pPr algn="ctr"/>
            <a:r>
              <a:rPr lang="en-US" b="1" dirty="0" smtClean="0">
                <a:solidFill>
                  <a:srgbClr val="FF0000"/>
                </a:solidFill>
              </a:rPr>
              <a:t>TECHNICAL COOPERATION</a:t>
            </a:r>
            <a:endParaRPr lang="en-US" b="1" dirty="0">
              <a:solidFill>
                <a:srgbClr val="FF0000"/>
              </a:solidFill>
            </a:endParaRPr>
          </a:p>
        </p:txBody>
      </p:sp>
      <p:sp>
        <p:nvSpPr>
          <p:cNvPr id="7" name="Rectangle 6"/>
          <p:cNvSpPr/>
          <p:nvPr/>
        </p:nvSpPr>
        <p:spPr>
          <a:xfrm>
            <a:off x="4260021" y="1867659"/>
            <a:ext cx="3729679" cy="1309512"/>
          </a:xfrm>
          <a:prstGeom prst="rect">
            <a:avLst/>
          </a:prstGeom>
          <a:solidFill>
            <a:schemeClr val="accent2">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EXTERNAL RELATIONS </a:t>
            </a:r>
          </a:p>
          <a:p>
            <a:pPr algn="ctr"/>
            <a:r>
              <a:rPr lang="en-US" b="1" dirty="0" smtClean="0">
                <a:solidFill>
                  <a:srgbClr val="FF0000"/>
                </a:solidFill>
              </a:rPr>
              <a:t>and</a:t>
            </a:r>
          </a:p>
          <a:p>
            <a:pPr algn="ctr"/>
            <a:r>
              <a:rPr lang="en-US" b="1" dirty="0" smtClean="0">
                <a:solidFill>
                  <a:srgbClr val="FF0000"/>
                </a:solidFill>
              </a:rPr>
              <a:t>POLICY RESEARCH</a:t>
            </a:r>
            <a:endParaRPr lang="en-US" b="1" dirty="0">
              <a:solidFill>
                <a:srgbClr val="FF0000"/>
              </a:solidFill>
            </a:endParaRPr>
          </a:p>
        </p:txBody>
      </p:sp>
      <p:sp>
        <p:nvSpPr>
          <p:cNvPr id="8" name="Rectangle 7"/>
          <p:cNvSpPr/>
          <p:nvPr/>
        </p:nvSpPr>
        <p:spPr>
          <a:xfrm>
            <a:off x="8223162" y="1867659"/>
            <a:ext cx="3501958" cy="1309512"/>
          </a:xfrm>
          <a:prstGeom prst="rect">
            <a:avLst/>
          </a:prstGeom>
          <a:solidFill>
            <a:schemeClr val="accent2">
              <a:lumMod val="40000"/>
              <a:lumOff val="6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CORPORATE</a:t>
            </a:r>
          </a:p>
          <a:p>
            <a:pPr algn="ctr"/>
            <a:r>
              <a:rPr lang="en-US" b="1" dirty="0" smtClean="0">
                <a:solidFill>
                  <a:srgbClr val="FF0000"/>
                </a:solidFill>
              </a:rPr>
              <a:t>MANAGEMENT</a:t>
            </a:r>
          </a:p>
          <a:p>
            <a:pPr algn="ctr"/>
            <a:r>
              <a:rPr lang="en-US" b="1" dirty="0">
                <a:solidFill>
                  <a:srgbClr val="FF0000"/>
                </a:solidFill>
              </a:rPr>
              <a:t>a</a:t>
            </a:r>
            <a:r>
              <a:rPr lang="en-US" b="1" dirty="0" smtClean="0">
                <a:solidFill>
                  <a:srgbClr val="FF0000"/>
                </a:solidFill>
              </a:rPr>
              <a:t>nd</a:t>
            </a:r>
          </a:p>
          <a:p>
            <a:pPr algn="ctr"/>
            <a:r>
              <a:rPr lang="en-US" b="1" dirty="0" smtClean="0">
                <a:solidFill>
                  <a:srgbClr val="FF0000"/>
                </a:solidFill>
              </a:rPr>
              <a:t>OPERATIONS</a:t>
            </a:r>
            <a:endParaRPr lang="en-US" b="1" dirty="0">
              <a:solidFill>
                <a:srgbClr val="FF0000"/>
              </a:solidFill>
            </a:endParaRPr>
          </a:p>
        </p:txBody>
      </p:sp>
      <p:sp>
        <p:nvSpPr>
          <p:cNvPr id="9" name="Rectangle 8"/>
          <p:cNvSpPr/>
          <p:nvPr/>
        </p:nvSpPr>
        <p:spPr>
          <a:xfrm>
            <a:off x="350195" y="4071177"/>
            <a:ext cx="3676367" cy="461912"/>
          </a:xfrm>
          <a:prstGeom prst="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TRADE, INVESTMENT &amp; INNOVATION</a:t>
            </a:r>
            <a:endParaRPr lang="en-US" b="1" dirty="0">
              <a:solidFill>
                <a:srgbClr val="FF0000"/>
              </a:solidFill>
            </a:endParaRPr>
          </a:p>
        </p:txBody>
      </p:sp>
      <p:sp>
        <p:nvSpPr>
          <p:cNvPr id="10" name="Rectangle 9"/>
          <p:cNvSpPr/>
          <p:nvPr/>
        </p:nvSpPr>
        <p:spPr>
          <a:xfrm>
            <a:off x="373923" y="4686856"/>
            <a:ext cx="3676367" cy="461912"/>
          </a:xfrm>
          <a:prstGeom prst="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ENERGY</a:t>
            </a:r>
            <a:endParaRPr lang="en-US" b="1" dirty="0">
              <a:solidFill>
                <a:srgbClr val="FF0000"/>
              </a:solidFill>
            </a:endParaRPr>
          </a:p>
        </p:txBody>
      </p:sp>
      <p:sp>
        <p:nvSpPr>
          <p:cNvPr id="11" name="Rectangle 10"/>
          <p:cNvSpPr/>
          <p:nvPr/>
        </p:nvSpPr>
        <p:spPr>
          <a:xfrm>
            <a:off x="350194" y="5363408"/>
            <a:ext cx="3676367" cy="461912"/>
          </a:xfrm>
          <a:prstGeom prst="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ENVIRONMENT</a:t>
            </a:r>
            <a:endParaRPr lang="en-US" b="1" dirty="0">
              <a:solidFill>
                <a:srgbClr val="FF0000"/>
              </a:solidFill>
            </a:endParaRPr>
          </a:p>
        </p:txBody>
      </p:sp>
      <p:sp>
        <p:nvSpPr>
          <p:cNvPr id="12" name="Rectangle 11"/>
          <p:cNvSpPr/>
          <p:nvPr/>
        </p:nvSpPr>
        <p:spPr>
          <a:xfrm>
            <a:off x="350193" y="6001050"/>
            <a:ext cx="3676367" cy="461912"/>
          </a:xfrm>
          <a:prstGeom prst="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PROGRAMMES &amp; PARNERSHIP</a:t>
            </a:r>
            <a:endParaRPr lang="en-US" b="1" dirty="0">
              <a:solidFill>
                <a:srgbClr val="FF0000"/>
              </a:solidFill>
            </a:endParaRPr>
          </a:p>
        </p:txBody>
      </p:sp>
      <p:sp>
        <p:nvSpPr>
          <p:cNvPr id="13" name="Rectangle 12"/>
          <p:cNvSpPr/>
          <p:nvPr/>
        </p:nvSpPr>
        <p:spPr>
          <a:xfrm>
            <a:off x="323538" y="3466480"/>
            <a:ext cx="3676367" cy="461912"/>
          </a:xfrm>
          <a:prstGeom prst="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AGRO INDUSTRY</a:t>
            </a:r>
            <a:endParaRPr lang="en-US" b="1" dirty="0">
              <a:solidFill>
                <a:srgbClr val="FF0000"/>
              </a:solidFill>
            </a:endParaRPr>
          </a:p>
        </p:txBody>
      </p:sp>
      <p:sp>
        <p:nvSpPr>
          <p:cNvPr id="14" name="Rectangle 13"/>
          <p:cNvSpPr/>
          <p:nvPr/>
        </p:nvSpPr>
        <p:spPr>
          <a:xfrm>
            <a:off x="4324898" y="6001050"/>
            <a:ext cx="3676367" cy="461912"/>
          </a:xfrm>
          <a:prstGeom prst="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FIELD OFFICES</a:t>
            </a:r>
            <a:endParaRPr lang="en-US" b="1" dirty="0">
              <a:solidFill>
                <a:srgbClr val="FF0000"/>
              </a:solidFill>
            </a:endParaRPr>
          </a:p>
        </p:txBody>
      </p:sp>
      <p:cxnSp>
        <p:nvCxnSpPr>
          <p:cNvPr id="16" name="Straight Connector 15"/>
          <p:cNvCxnSpPr>
            <a:stCxn id="12" idx="3"/>
            <a:endCxn id="14" idx="1"/>
          </p:cNvCxnSpPr>
          <p:nvPr/>
        </p:nvCxnSpPr>
        <p:spPr>
          <a:xfrm>
            <a:off x="4026560" y="6232006"/>
            <a:ext cx="298338"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4324898" y="3479363"/>
            <a:ext cx="3676367" cy="461912"/>
          </a:xfrm>
          <a:prstGeom prst="rect">
            <a:avLst/>
          </a:prstGeom>
          <a:solidFill>
            <a:schemeClr val="accent2">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EXTERNAL RELATIONS</a:t>
            </a:r>
            <a:endParaRPr lang="en-US" b="1" dirty="0">
              <a:solidFill>
                <a:srgbClr val="FF0000"/>
              </a:solidFill>
            </a:endParaRPr>
          </a:p>
        </p:txBody>
      </p:sp>
      <p:sp>
        <p:nvSpPr>
          <p:cNvPr id="18" name="Rectangle 17"/>
          <p:cNvSpPr/>
          <p:nvPr/>
        </p:nvSpPr>
        <p:spPr>
          <a:xfrm>
            <a:off x="4324898" y="4127198"/>
            <a:ext cx="3676367" cy="461912"/>
          </a:xfrm>
          <a:prstGeom prst="rect">
            <a:avLst/>
          </a:prstGeom>
          <a:solidFill>
            <a:schemeClr val="accent2">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solidFill>
                  <a:srgbClr val="FF0000"/>
                </a:solidFill>
              </a:rPr>
              <a:t>POLiCY</a:t>
            </a:r>
            <a:r>
              <a:rPr lang="en-US" b="1" dirty="0" smtClean="0">
                <a:solidFill>
                  <a:srgbClr val="FF0000"/>
                </a:solidFill>
              </a:rPr>
              <a:t> RESEARCH</a:t>
            </a:r>
            <a:endParaRPr lang="en-US" b="1" dirty="0">
              <a:solidFill>
                <a:srgbClr val="FF0000"/>
              </a:solidFill>
            </a:endParaRPr>
          </a:p>
        </p:txBody>
      </p:sp>
      <p:sp>
        <p:nvSpPr>
          <p:cNvPr id="19" name="Rectangle 18"/>
          <p:cNvSpPr/>
          <p:nvPr/>
        </p:nvSpPr>
        <p:spPr>
          <a:xfrm>
            <a:off x="4324898" y="4764840"/>
            <a:ext cx="3676367" cy="461912"/>
          </a:xfrm>
          <a:prstGeom prst="rect">
            <a:avLst/>
          </a:prstGeom>
          <a:solidFill>
            <a:schemeClr val="accent2">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STATISTICS</a:t>
            </a:r>
            <a:endParaRPr lang="en-US" b="1" dirty="0">
              <a:solidFill>
                <a:srgbClr val="FF0000"/>
              </a:solidFill>
            </a:endParaRPr>
          </a:p>
        </p:txBody>
      </p:sp>
      <p:sp>
        <p:nvSpPr>
          <p:cNvPr id="20" name="Rectangle 19"/>
          <p:cNvSpPr/>
          <p:nvPr/>
        </p:nvSpPr>
        <p:spPr>
          <a:xfrm>
            <a:off x="8223162" y="3466480"/>
            <a:ext cx="3676367" cy="461912"/>
          </a:xfrm>
          <a:prstGeom prst="rect">
            <a:avLst/>
          </a:prstGeom>
          <a:solidFill>
            <a:schemeClr val="accent2">
              <a:lumMod val="40000"/>
              <a:lumOff val="6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HUMAN RESOURCES</a:t>
            </a:r>
            <a:endParaRPr lang="en-US" b="1" dirty="0">
              <a:solidFill>
                <a:srgbClr val="FF0000"/>
              </a:solidFill>
            </a:endParaRPr>
          </a:p>
        </p:txBody>
      </p:sp>
      <p:sp>
        <p:nvSpPr>
          <p:cNvPr id="21" name="Rectangle 20"/>
          <p:cNvSpPr/>
          <p:nvPr/>
        </p:nvSpPr>
        <p:spPr>
          <a:xfrm>
            <a:off x="8223162" y="4127198"/>
            <a:ext cx="3676367" cy="461912"/>
          </a:xfrm>
          <a:prstGeom prst="rect">
            <a:avLst/>
          </a:prstGeom>
          <a:solidFill>
            <a:schemeClr val="accent2">
              <a:lumMod val="40000"/>
              <a:lumOff val="6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FINANCE</a:t>
            </a:r>
            <a:endParaRPr lang="en-US" b="1" dirty="0">
              <a:solidFill>
                <a:srgbClr val="FF0000"/>
              </a:solidFill>
            </a:endParaRPr>
          </a:p>
        </p:txBody>
      </p:sp>
      <p:sp>
        <p:nvSpPr>
          <p:cNvPr id="22" name="Rectangle 21"/>
          <p:cNvSpPr/>
          <p:nvPr/>
        </p:nvSpPr>
        <p:spPr>
          <a:xfrm>
            <a:off x="8223161" y="4787916"/>
            <a:ext cx="3676367" cy="461912"/>
          </a:xfrm>
          <a:prstGeom prst="rect">
            <a:avLst/>
          </a:prstGeom>
          <a:solidFill>
            <a:schemeClr val="accent2">
              <a:lumMod val="40000"/>
              <a:lumOff val="6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OPERATIONAL SUPPORT</a:t>
            </a:r>
            <a:endParaRPr lang="en-US" b="1" dirty="0">
              <a:solidFill>
                <a:srgbClr val="FF0000"/>
              </a:solidFill>
            </a:endParaRPr>
          </a:p>
        </p:txBody>
      </p:sp>
    </p:spTree>
    <p:extLst>
      <p:ext uri="{BB962C8B-B14F-4D97-AF65-F5344CB8AC3E}">
        <p14:creationId xmlns:p14="http://schemas.microsoft.com/office/powerpoint/2010/main" val="11071353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acv.at/ueber-uns/vienna-international-centre/UNO_Fahnen_000067388369_StandardLizenz_small.jpg?6snwmv"/>
          <p:cNvPicPr>
            <a:picLocks noChangeAspect="1" noChangeArrowheads="1"/>
          </p:cNvPicPr>
          <p:nvPr/>
        </p:nvPicPr>
        <p:blipFill rotWithShape="1">
          <a:blip r:embed="rId3">
            <a:extLst>
              <a:ext uri="{28A0092B-C50C-407E-A947-70E740481C1C}">
                <a14:useLocalDpi xmlns:a14="http://schemas.microsoft.com/office/drawing/2010/main" val="0"/>
              </a:ext>
            </a:extLst>
          </a:blip>
          <a:srcRect l="78" t="3981" r="388" b="23648"/>
          <a:stretch/>
        </p:blipFill>
        <p:spPr bwMode="auto">
          <a:xfrm>
            <a:off x="304800" y="1118596"/>
            <a:ext cx="11896726" cy="57394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 xmlns:a16="http://schemas.microsoft.com/office/drawing/2014/main" id="{B8CD5ADC-953F-F54C-9D89-E0B4EA12BDA7}"/>
              </a:ext>
            </a:extLst>
          </p:cNvPr>
          <p:cNvSpPr txBox="1"/>
          <p:nvPr/>
        </p:nvSpPr>
        <p:spPr>
          <a:xfrm>
            <a:off x="4127420" y="286871"/>
            <a:ext cx="4251485" cy="646331"/>
          </a:xfrm>
          <a:prstGeom prst="rect">
            <a:avLst/>
          </a:prstGeom>
          <a:noFill/>
        </p:spPr>
        <p:txBody>
          <a:bodyPr wrap="none" rtlCol="0">
            <a:spAutoFit/>
          </a:bodyPr>
          <a:lstStyle/>
          <a:p>
            <a:r>
              <a:rPr lang="it-IT" sz="3600"/>
              <a:t>UNIDO Headquarters </a:t>
            </a:r>
          </a:p>
        </p:txBody>
      </p:sp>
    </p:spTree>
    <p:extLst>
      <p:ext uri="{BB962C8B-B14F-4D97-AF65-F5344CB8AC3E}">
        <p14:creationId xmlns:p14="http://schemas.microsoft.com/office/powerpoint/2010/main" val="7868815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isultati immagini per How many goals have the MDG?">
            <a:extLst>
              <a:ext uri="{FF2B5EF4-FFF2-40B4-BE49-F238E27FC236}">
                <a16:creationId xmlns="" xmlns:a16="http://schemas.microsoft.com/office/drawing/2014/main" id="{D98290F5-25D5-934E-95B1-67C9B354C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5788" y="1641414"/>
            <a:ext cx="8447486" cy="417094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398080" y="455086"/>
            <a:ext cx="8040984" cy="707886"/>
          </a:xfrm>
          <a:prstGeom prst="rect">
            <a:avLst/>
          </a:prstGeom>
          <a:noFill/>
        </p:spPr>
        <p:txBody>
          <a:bodyPr wrap="none" rtlCol="0">
            <a:spAutoFit/>
          </a:bodyPr>
          <a:lstStyle/>
          <a:p>
            <a:r>
              <a:rPr lang="en-US" sz="4000" smtClean="0">
                <a:solidFill>
                  <a:schemeClr val="accent1">
                    <a:lumMod val="75000"/>
                  </a:schemeClr>
                </a:solidFill>
                <a:latin typeface="Britannic Bold" charset="0"/>
                <a:ea typeface="Britannic Bold" charset="0"/>
                <a:cs typeface="Britannic Bold" charset="0"/>
              </a:rPr>
              <a:t>MILLENNIUM DEVELOPMENT GOALS</a:t>
            </a:r>
            <a:endParaRPr lang="en-US" sz="4000" dirty="0">
              <a:solidFill>
                <a:schemeClr val="accent1">
                  <a:lumMod val="75000"/>
                </a:schemeClr>
              </a:solidFill>
              <a:latin typeface="Britannic Bold" charset="0"/>
              <a:ea typeface="Britannic Bold" charset="0"/>
              <a:cs typeface="Britannic Bold" charset="0"/>
            </a:endParaRPr>
          </a:p>
        </p:txBody>
      </p:sp>
    </p:spTree>
    <p:extLst>
      <p:ext uri="{BB962C8B-B14F-4D97-AF65-F5344CB8AC3E}">
        <p14:creationId xmlns:p14="http://schemas.microsoft.com/office/powerpoint/2010/main" val="8514033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Risultati immagini per sdgs 2030">
            <a:extLst>
              <a:ext uri="{FF2B5EF4-FFF2-40B4-BE49-F238E27FC236}">
                <a16:creationId xmlns="" xmlns:a16="http://schemas.microsoft.com/office/drawing/2014/main" id="{35B215BD-2894-CA42-9E05-1EA57F24E5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032" y="603379"/>
            <a:ext cx="11394296" cy="5674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8234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2</a:t>
            </a:fld>
            <a:endParaRPr lang="en-US"/>
          </a:p>
        </p:txBody>
      </p:sp>
      <p:sp>
        <p:nvSpPr>
          <p:cNvPr id="6" name="Rectangle 5"/>
          <p:cNvSpPr/>
          <p:nvPr/>
        </p:nvSpPr>
        <p:spPr>
          <a:xfrm>
            <a:off x="2528965" y="295034"/>
            <a:ext cx="6719966" cy="1538883"/>
          </a:xfrm>
          <a:prstGeom prst="rect">
            <a:avLst/>
          </a:prstGeom>
        </p:spPr>
        <p:txBody>
          <a:bodyPr wrap="square">
            <a:spAutoFit/>
          </a:bodyPr>
          <a:lstStyle/>
          <a:p>
            <a:r>
              <a:rPr lang="en-US" sz="4800" dirty="0" smtClean="0">
                <a:solidFill>
                  <a:schemeClr val="accent1">
                    <a:lumMod val="75000"/>
                  </a:schemeClr>
                </a:solidFill>
                <a:latin typeface="Britannic Bold" charset="0"/>
                <a:ea typeface="Britannic Bold" charset="0"/>
                <a:cs typeface="Britannic Bold" charset="0"/>
              </a:rPr>
              <a:t>How did it come about ?</a:t>
            </a:r>
          </a:p>
          <a:p>
            <a:pPr algn="ctr"/>
            <a:r>
              <a:rPr lang="en-US" sz="2800" dirty="0" smtClean="0">
                <a:solidFill>
                  <a:schemeClr val="accent1">
                    <a:lumMod val="75000"/>
                  </a:schemeClr>
                </a:solidFill>
                <a:latin typeface="Britannic Bold" charset="0"/>
                <a:ea typeface="Britannic Bold" charset="0"/>
                <a:cs typeface="Britannic Bold" charset="0"/>
              </a:rPr>
              <a:t>A long story</a:t>
            </a:r>
          </a:p>
          <a:p>
            <a:endParaRPr lang="en-US"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3" name="TextBox 2"/>
          <p:cNvSpPr txBox="1"/>
          <p:nvPr/>
        </p:nvSpPr>
        <p:spPr>
          <a:xfrm>
            <a:off x="432841" y="1723869"/>
            <a:ext cx="11326318" cy="5078313"/>
          </a:xfrm>
          <a:prstGeom prst="rect">
            <a:avLst/>
          </a:prstGeom>
          <a:noFill/>
        </p:spPr>
        <p:txBody>
          <a:bodyPr wrap="square" rtlCol="0">
            <a:spAutoFit/>
          </a:bodyPr>
          <a:lstStyle/>
          <a:p>
            <a:r>
              <a:rPr lang="en-US" dirty="0" smtClean="0">
                <a:latin typeface="Britannic Bold" charset="0"/>
                <a:ea typeface="Britannic Bold" charset="0"/>
                <a:cs typeface="Britannic Bold" charset="0"/>
              </a:rPr>
              <a:t>1950:	ECOSOC commissioned studies on industrial development</a:t>
            </a: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1956:	Establishment of an Industry Section within the Secretariat</a:t>
            </a: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1960:	ECOSOC established of a Standing Committee on Industrial Development</a:t>
            </a:r>
          </a:p>
          <a:p>
            <a:r>
              <a:rPr lang="en-US" dirty="0" smtClean="0">
                <a:latin typeface="Britannic Bold" charset="0"/>
                <a:ea typeface="Britannic Bold" charset="0"/>
                <a:cs typeface="Britannic Bold" charset="0"/>
              </a:rPr>
              <a:t>	Recommended the creation of a Centre on Industrial Development</a:t>
            </a: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1961:	Establishment of a Centre on Industrial Development within the Secretariat (normative functions)</a:t>
            </a: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1965:	Developing countries demand technical assistance for Industrial Development</a:t>
            </a: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1966:	General Assembly resolution 21/52 establishes UNIDO </a:t>
            </a: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1967:	UNIDO starts operations in Vienna</a:t>
            </a:r>
          </a:p>
          <a:p>
            <a:endParaRPr lang="en-US" dirty="0">
              <a:latin typeface="Britannic Bold" charset="0"/>
              <a:ea typeface="Britannic Bold" charset="0"/>
              <a:cs typeface="Britannic Bold" charset="0"/>
            </a:endParaRPr>
          </a:p>
          <a:p>
            <a:r>
              <a:rPr lang="en-US" dirty="0" smtClean="0">
                <a:latin typeface="Britannic Bold" charset="0"/>
                <a:ea typeface="Britannic Bold" charset="0"/>
                <a:cs typeface="Britannic Bold" charset="0"/>
              </a:rPr>
              <a:t>1986:	UNIDO becomes a specialized agency of the UN</a:t>
            </a:r>
          </a:p>
          <a:p>
            <a:endParaRPr lang="en-US" dirty="0">
              <a:latin typeface="Britannic Bold" charset="0"/>
              <a:ea typeface="Britannic Bold" charset="0"/>
              <a:cs typeface="Britannic Bold" charset="0"/>
            </a:endParaRPr>
          </a:p>
          <a:p>
            <a:endParaRPr lang="en-US" dirty="0">
              <a:latin typeface="Britannic Bold" charset="0"/>
              <a:ea typeface="Britannic Bold" charset="0"/>
              <a:cs typeface="Britannic Bold" charset="0"/>
            </a:endParaRPr>
          </a:p>
        </p:txBody>
      </p:sp>
      <p:sp>
        <p:nvSpPr>
          <p:cNvPr id="7" name="Rectangle 6"/>
          <p:cNvSpPr/>
          <p:nvPr/>
        </p:nvSpPr>
        <p:spPr>
          <a:xfrm>
            <a:off x="8900098" y="458100"/>
            <a:ext cx="3207895" cy="3170099"/>
          </a:xfrm>
          <a:prstGeom prst="rect">
            <a:avLst/>
          </a:prstGeom>
          <a:solidFill>
            <a:schemeClr val="accent4">
              <a:lumMod val="40000"/>
              <a:lumOff val="60000"/>
            </a:schemeClr>
          </a:solidFill>
        </p:spPr>
        <p:txBody>
          <a:bodyPr wrap="square">
            <a:spAutoFit/>
          </a:bodyPr>
          <a:lstStyle/>
          <a:p>
            <a:pPr algn="ctr"/>
            <a:r>
              <a:rPr lang="en-US" sz="1000" b="1" cap="all" dirty="0">
                <a:solidFill>
                  <a:schemeClr val="accent1">
                    <a:lumMod val="75000"/>
                  </a:schemeClr>
                </a:solidFill>
                <a:latin typeface="Britannic Bold" charset="0"/>
                <a:ea typeface="Britannic Bold" charset="0"/>
                <a:cs typeface="Britannic Bold" charset="0"/>
              </a:rPr>
              <a:t>WE THE PEOPLES OF THE UNITED NATIONS </a:t>
            </a:r>
          </a:p>
          <a:p>
            <a:pPr algn="ctr"/>
            <a:endParaRPr lang="en-US" sz="1000" b="1" cap="all" dirty="0">
              <a:solidFill>
                <a:schemeClr val="accent1">
                  <a:lumMod val="75000"/>
                </a:schemeClr>
              </a:solidFill>
              <a:latin typeface="Britannic Bold" charset="0"/>
              <a:ea typeface="Britannic Bold" charset="0"/>
              <a:cs typeface="Britannic Bold" charset="0"/>
            </a:endParaRPr>
          </a:p>
          <a:p>
            <a:pPr algn="ctr"/>
            <a:r>
              <a:rPr lang="en-US" sz="1000" b="1" cap="all" dirty="0">
                <a:solidFill>
                  <a:srgbClr val="666666"/>
                </a:solidFill>
                <a:latin typeface="Britannic Bold" charset="0"/>
                <a:ea typeface="Britannic Bold" charset="0"/>
                <a:cs typeface="Britannic Bold" charset="0"/>
              </a:rPr>
              <a:t>DETERMINED</a:t>
            </a:r>
          </a:p>
          <a:p>
            <a:pPr algn="ctr"/>
            <a:endParaRPr lang="en-US" sz="1000" b="1" cap="all" dirty="0">
              <a:solidFill>
                <a:srgbClr val="666666"/>
              </a:solidFill>
              <a:latin typeface="Britannic Bold" charset="0"/>
              <a:ea typeface="Britannic Bold" charset="0"/>
              <a:cs typeface="Britannic Bold" charset="0"/>
            </a:endParaRPr>
          </a:p>
          <a:p>
            <a:pPr>
              <a:buFont typeface="Arial" charset="0"/>
              <a:buChar char="•"/>
            </a:pPr>
            <a:r>
              <a:rPr lang="en-US" sz="1000" dirty="0">
                <a:solidFill>
                  <a:srgbClr val="333333"/>
                </a:solidFill>
                <a:latin typeface="Britannic Bold" charset="0"/>
                <a:ea typeface="Britannic Bold" charset="0"/>
                <a:cs typeface="Britannic Bold" charset="0"/>
              </a:rPr>
              <a:t>to save succeeding generations from the scourge of war, which twice in our lifetime has brought untold sorrow to mankind, and</a:t>
            </a:r>
          </a:p>
          <a:p>
            <a:pPr>
              <a:buFont typeface="Arial" charset="0"/>
              <a:buChar char="•"/>
            </a:pPr>
            <a:endParaRPr lang="en-US" sz="1000" dirty="0">
              <a:solidFill>
                <a:srgbClr val="333333"/>
              </a:solidFill>
              <a:latin typeface="Britannic Bold" charset="0"/>
              <a:ea typeface="Britannic Bold" charset="0"/>
              <a:cs typeface="Britannic Bold" charset="0"/>
            </a:endParaRPr>
          </a:p>
          <a:p>
            <a:pPr>
              <a:buFont typeface="Arial" charset="0"/>
              <a:buChar char="•"/>
            </a:pPr>
            <a:r>
              <a:rPr lang="en-US" sz="1000" dirty="0">
                <a:solidFill>
                  <a:srgbClr val="333333"/>
                </a:solidFill>
                <a:latin typeface="Britannic Bold" charset="0"/>
                <a:ea typeface="Britannic Bold" charset="0"/>
                <a:cs typeface="Britannic Bold" charset="0"/>
              </a:rPr>
              <a:t>to reaffirm faith in fundamental human rights, in the dignity and worth of the human person, in the equal rights of men and women and of nations large and small, and</a:t>
            </a:r>
          </a:p>
          <a:p>
            <a:pPr>
              <a:buFont typeface="Arial" charset="0"/>
              <a:buChar char="•"/>
            </a:pPr>
            <a:endParaRPr lang="en-US" sz="1000" dirty="0">
              <a:solidFill>
                <a:srgbClr val="333333"/>
              </a:solidFill>
              <a:latin typeface="Britannic Bold" charset="0"/>
              <a:ea typeface="Britannic Bold" charset="0"/>
              <a:cs typeface="Britannic Bold" charset="0"/>
            </a:endParaRPr>
          </a:p>
          <a:p>
            <a:pPr>
              <a:buFont typeface="Arial" charset="0"/>
              <a:buChar char="•"/>
            </a:pPr>
            <a:r>
              <a:rPr lang="en-US" sz="1000" dirty="0">
                <a:solidFill>
                  <a:srgbClr val="333333"/>
                </a:solidFill>
                <a:latin typeface="Britannic Bold" charset="0"/>
                <a:ea typeface="Britannic Bold" charset="0"/>
                <a:cs typeface="Britannic Bold" charset="0"/>
              </a:rPr>
              <a:t>to establish conditions under which justice and respect for the obligations arising from treaties and other sources of international law can be maintained, and</a:t>
            </a:r>
          </a:p>
          <a:p>
            <a:pPr>
              <a:buFont typeface="Arial" charset="0"/>
              <a:buChar char="•"/>
            </a:pPr>
            <a:endParaRPr lang="en-US" sz="1000" dirty="0">
              <a:solidFill>
                <a:srgbClr val="333333"/>
              </a:solidFill>
              <a:latin typeface="Britannic Bold" charset="0"/>
              <a:ea typeface="Britannic Bold" charset="0"/>
              <a:cs typeface="Britannic Bold" charset="0"/>
            </a:endParaRPr>
          </a:p>
          <a:p>
            <a:pPr>
              <a:buFont typeface="Arial" charset="0"/>
              <a:buChar char="•"/>
            </a:pPr>
            <a:r>
              <a:rPr lang="en-US" sz="1000" dirty="0">
                <a:solidFill>
                  <a:srgbClr val="FF0000"/>
                </a:solidFill>
                <a:latin typeface="Britannic Bold" charset="0"/>
                <a:ea typeface="Britannic Bold" charset="0"/>
                <a:cs typeface="Britannic Bold" charset="0"/>
              </a:rPr>
              <a:t>to promote social progress and better standards of life in larger freedom</a:t>
            </a:r>
            <a:endParaRPr lang="en-US" sz="1000" dirty="0">
              <a:solidFill>
                <a:srgbClr val="FF0000"/>
              </a:solidFill>
            </a:endParaRPr>
          </a:p>
        </p:txBody>
      </p:sp>
    </p:spTree>
    <p:extLst>
      <p:ext uri="{BB962C8B-B14F-4D97-AF65-F5344CB8AC3E}">
        <p14:creationId xmlns:p14="http://schemas.microsoft.com/office/powerpoint/2010/main" val="796710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DA7DB91-9B47-6849-BA1A-84D23B22F2FF}"/>
              </a:ext>
            </a:extLst>
          </p:cNvPr>
          <p:cNvSpPr>
            <a:spLocks noGrp="1"/>
          </p:cNvSpPr>
          <p:nvPr>
            <p:ph type="title"/>
          </p:nvPr>
        </p:nvSpPr>
        <p:spPr>
          <a:xfrm>
            <a:off x="838200" y="365125"/>
            <a:ext cx="6517640" cy="1325563"/>
          </a:xfrm>
        </p:spPr>
        <p:txBody>
          <a:bodyPr/>
          <a:lstStyle/>
          <a:p>
            <a:pPr algn="ctr"/>
            <a:r>
              <a:rPr lang="it-IT" dirty="0" err="1"/>
              <a:t>What</a:t>
            </a:r>
            <a:r>
              <a:rPr lang="it-IT" dirty="0"/>
              <a:t> </a:t>
            </a:r>
            <a:r>
              <a:rPr lang="it-IT" dirty="0" err="1"/>
              <a:t>makes</a:t>
            </a:r>
            <a:r>
              <a:rPr lang="it-IT" dirty="0"/>
              <a:t> </a:t>
            </a:r>
            <a:r>
              <a:rPr lang="it-IT" dirty="0" err="1"/>
              <a:t>SDGs</a:t>
            </a:r>
            <a:r>
              <a:rPr lang="it-IT" dirty="0"/>
              <a:t> special</a:t>
            </a:r>
          </a:p>
        </p:txBody>
      </p:sp>
      <p:sp>
        <p:nvSpPr>
          <p:cNvPr id="3" name="Content Placeholder 2">
            <a:extLst>
              <a:ext uri="{FF2B5EF4-FFF2-40B4-BE49-F238E27FC236}">
                <a16:creationId xmlns="" xmlns:a16="http://schemas.microsoft.com/office/drawing/2014/main" id="{8EEB911F-AF12-3843-98D7-9A66444E45B8}"/>
              </a:ext>
            </a:extLst>
          </p:cNvPr>
          <p:cNvSpPr>
            <a:spLocks noGrp="1"/>
          </p:cNvSpPr>
          <p:nvPr>
            <p:ph idx="1"/>
          </p:nvPr>
        </p:nvSpPr>
        <p:spPr>
          <a:xfrm>
            <a:off x="565265" y="1825624"/>
            <a:ext cx="10788535" cy="4824557"/>
          </a:xfrm>
        </p:spPr>
        <p:txBody>
          <a:bodyPr/>
          <a:lstStyle/>
          <a:p>
            <a:pPr marL="514350" indent="-514350">
              <a:buFont typeface="+mj-lt"/>
              <a:buAutoNum type="arabicPeriod"/>
            </a:pPr>
            <a:r>
              <a:rPr lang="it-IT" dirty="0"/>
              <a:t>The new </a:t>
            </a:r>
            <a:r>
              <a:rPr lang="it-IT" dirty="0" err="1"/>
              <a:t>Goals</a:t>
            </a:r>
            <a:r>
              <a:rPr lang="it-IT" dirty="0"/>
              <a:t> are </a:t>
            </a:r>
            <a:r>
              <a:rPr lang="it-IT" dirty="0" err="1"/>
              <a:t>universal</a:t>
            </a:r>
            <a:r>
              <a:rPr lang="it-IT" dirty="0"/>
              <a:t> . </a:t>
            </a:r>
            <a:r>
              <a:rPr lang="it-IT" dirty="0" err="1"/>
              <a:t>Not</a:t>
            </a:r>
            <a:r>
              <a:rPr lang="it-IT" dirty="0"/>
              <a:t> just to be </a:t>
            </a:r>
            <a:r>
              <a:rPr lang="it-IT" dirty="0" err="1"/>
              <a:t>achieved</a:t>
            </a:r>
            <a:r>
              <a:rPr lang="it-IT" dirty="0"/>
              <a:t> by </a:t>
            </a:r>
            <a:r>
              <a:rPr lang="it-IT" dirty="0" err="1"/>
              <a:t>developing</a:t>
            </a:r>
            <a:r>
              <a:rPr lang="it-IT" dirty="0"/>
              <a:t> </a:t>
            </a:r>
            <a:r>
              <a:rPr lang="it-IT" dirty="0" err="1"/>
              <a:t>countries</a:t>
            </a:r>
            <a:r>
              <a:rPr lang="it-IT" dirty="0"/>
              <a:t> with </a:t>
            </a:r>
            <a:r>
              <a:rPr lang="it-IT" dirty="0" err="1"/>
              <a:t>financial</a:t>
            </a:r>
            <a:r>
              <a:rPr lang="it-IT" dirty="0"/>
              <a:t> </a:t>
            </a:r>
            <a:r>
              <a:rPr lang="it-IT" dirty="0" err="1"/>
              <a:t>support</a:t>
            </a:r>
            <a:r>
              <a:rPr lang="it-IT" dirty="0"/>
              <a:t> from IC. </a:t>
            </a:r>
            <a:r>
              <a:rPr lang="it-IT" dirty="0" err="1"/>
              <a:t>They</a:t>
            </a:r>
            <a:r>
              <a:rPr lang="it-IT" dirty="0"/>
              <a:t> are to be </a:t>
            </a:r>
            <a:r>
              <a:rPr lang="it-IT" dirty="0" err="1"/>
              <a:t>achieved</a:t>
            </a:r>
            <a:r>
              <a:rPr lang="it-IT" dirty="0"/>
              <a:t> by </a:t>
            </a:r>
            <a:r>
              <a:rPr lang="it-IT" dirty="0" err="1"/>
              <a:t>all</a:t>
            </a:r>
            <a:r>
              <a:rPr lang="it-IT" dirty="0"/>
              <a:t> </a:t>
            </a:r>
            <a:r>
              <a:rPr lang="it-IT" dirty="0" err="1"/>
              <a:t>countries</a:t>
            </a:r>
            <a:endParaRPr lang="it-IT" dirty="0"/>
          </a:p>
          <a:p>
            <a:pPr marL="514350" indent="-514350">
              <a:buFont typeface="+mj-lt"/>
              <a:buAutoNum type="arabicPeriod"/>
            </a:pPr>
            <a:r>
              <a:rPr lang="it-IT" dirty="0" err="1"/>
              <a:t>SDGs</a:t>
            </a:r>
            <a:r>
              <a:rPr lang="it-IT" dirty="0"/>
              <a:t> </a:t>
            </a:r>
            <a:r>
              <a:rPr lang="it-IT" dirty="0" err="1"/>
              <a:t>resulted</a:t>
            </a:r>
            <a:r>
              <a:rPr lang="it-IT" dirty="0"/>
              <a:t> from </a:t>
            </a:r>
            <a:r>
              <a:rPr lang="it-IT" dirty="0" err="1"/>
              <a:t>transparent</a:t>
            </a:r>
            <a:r>
              <a:rPr lang="it-IT" dirty="0"/>
              <a:t> and inclusive </a:t>
            </a:r>
            <a:r>
              <a:rPr lang="it-IT" dirty="0" err="1"/>
              <a:t>process</a:t>
            </a:r>
            <a:r>
              <a:rPr lang="it-IT" dirty="0"/>
              <a:t> </a:t>
            </a:r>
            <a:r>
              <a:rPr lang="it-IT" dirty="0" err="1"/>
              <a:t>involving</a:t>
            </a:r>
            <a:r>
              <a:rPr lang="it-IT" dirty="0"/>
              <a:t> </a:t>
            </a:r>
            <a:r>
              <a:rPr lang="it-IT" dirty="0" err="1"/>
              <a:t>thousands</a:t>
            </a:r>
            <a:r>
              <a:rPr lang="it-IT" dirty="0"/>
              <a:t> of </a:t>
            </a:r>
            <a:r>
              <a:rPr lang="it-IT" dirty="0" err="1"/>
              <a:t>participants</a:t>
            </a:r>
            <a:r>
              <a:rPr lang="it-IT" dirty="0"/>
              <a:t> (</a:t>
            </a:r>
            <a:r>
              <a:rPr lang="it-IT" dirty="0" err="1"/>
              <a:t>govt.s</a:t>
            </a:r>
            <a:r>
              <a:rPr lang="it-IT" dirty="0"/>
              <a:t>, </a:t>
            </a:r>
            <a:r>
              <a:rPr lang="it-IT" dirty="0" err="1"/>
              <a:t>intergovernamental</a:t>
            </a:r>
            <a:r>
              <a:rPr lang="it-IT" dirty="0"/>
              <a:t> </a:t>
            </a:r>
            <a:r>
              <a:rPr lang="it-IT" dirty="0" err="1"/>
              <a:t>organizations</a:t>
            </a:r>
            <a:r>
              <a:rPr lang="it-IT" dirty="0"/>
              <a:t>, business community, </a:t>
            </a:r>
            <a:r>
              <a:rPr lang="it-IT" dirty="0" err="1"/>
              <a:t>civil</a:t>
            </a:r>
            <a:r>
              <a:rPr lang="it-IT" dirty="0"/>
              <a:t> society, </a:t>
            </a:r>
            <a:r>
              <a:rPr lang="it-IT" dirty="0" err="1"/>
              <a:t>NGOs</a:t>
            </a:r>
            <a:r>
              <a:rPr lang="it-IT" dirty="0"/>
              <a:t>)</a:t>
            </a:r>
          </a:p>
          <a:p>
            <a:pPr marL="514350" indent="-514350">
              <a:buFont typeface="+mj-lt"/>
              <a:buAutoNum type="arabicPeriod"/>
            </a:pPr>
            <a:r>
              <a:rPr lang="it-IT" dirty="0" err="1"/>
              <a:t>SDGs</a:t>
            </a:r>
            <a:r>
              <a:rPr lang="it-IT" dirty="0"/>
              <a:t> </a:t>
            </a:r>
            <a:r>
              <a:rPr lang="it-IT" dirty="0" err="1"/>
              <a:t>represent</a:t>
            </a:r>
            <a:r>
              <a:rPr lang="it-IT" dirty="0"/>
              <a:t> a </a:t>
            </a:r>
            <a:r>
              <a:rPr lang="it-IT" dirty="0" err="1"/>
              <a:t>broader</a:t>
            </a:r>
            <a:r>
              <a:rPr lang="it-IT" dirty="0"/>
              <a:t> agenda </a:t>
            </a:r>
            <a:r>
              <a:rPr lang="it-IT" dirty="0" err="1"/>
              <a:t>than</a:t>
            </a:r>
            <a:r>
              <a:rPr lang="it-IT" dirty="0"/>
              <a:t> MDGs: </a:t>
            </a:r>
            <a:r>
              <a:rPr lang="it-IT" dirty="0" err="1"/>
              <a:t>not</a:t>
            </a:r>
            <a:r>
              <a:rPr lang="it-IT" dirty="0"/>
              <a:t> </a:t>
            </a:r>
            <a:r>
              <a:rPr lang="it-IT" dirty="0" err="1"/>
              <a:t>only</a:t>
            </a:r>
            <a:r>
              <a:rPr lang="it-IT" dirty="0"/>
              <a:t> </a:t>
            </a:r>
            <a:r>
              <a:rPr lang="it-IT" dirty="0" err="1"/>
              <a:t>poverty</a:t>
            </a:r>
            <a:r>
              <a:rPr lang="it-IT" dirty="0"/>
              <a:t> and </a:t>
            </a:r>
            <a:r>
              <a:rPr lang="it-IT" dirty="0" err="1"/>
              <a:t>hunger</a:t>
            </a:r>
            <a:r>
              <a:rPr lang="it-IT" dirty="0"/>
              <a:t> </a:t>
            </a:r>
            <a:r>
              <a:rPr lang="it-IT" dirty="0" err="1"/>
              <a:t>but</a:t>
            </a:r>
            <a:r>
              <a:rPr lang="it-IT" dirty="0"/>
              <a:t> </a:t>
            </a:r>
            <a:r>
              <a:rPr lang="it-IT" dirty="0" err="1"/>
              <a:t>also</a:t>
            </a:r>
            <a:r>
              <a:rPr lang="it-IT" dirty="0"/>
              <a:t> inclusive </a:t>
            </a:r>
            <a:r>
              <a:rPr lang="it-IT" dirty="0" err="1"/>
              <a:t>economic</a:t>
            </a:r>
            <a:r>
              <a:rPr lang="it-IT" dirty="0"/>
              <a:t> </a:t>
            </a:r>
            <a:r>
              <a:rPr lang="it-IT" dirty="0" err="1"/>
              <a:t>growth</a:t>
            </a:r>
            <a:r>
              <a:rPr lang="it-IT" dirty="0"/>
              <a:t>, </a:t>
            </a:r>
            <a:r>
              <a:rPr lang="it-IT" dirty="0" err="1"/>
              <a:t>protecting</a:t>
            </a:r>
            <a:r>
              <a:rPr lang="it-IT" dirty="0"/>
              <a:t> </a:t>
            </a:r>
            <a:r>
              <a:rPr lang="it-IT" dirty="0" err="1"/>
              <a:t>environment</a:t>
            </a:r>
            <a:r>
              <a:rPr lang="it-IT" dirty="0"/>
              <a:t> and </a:t>
            </a:r>
            <a:r>
              <a:rPr lang="it-IT" dirty="0" err="1"/>
              <a:t>promoting</a:t>
            </a:r>
            <a:r>
              <a:rPr lang="it-IT" dirty="0"/>
              <a:t> social </a:t>
            </a:r>
            <a:r>
              <a:rPr lang="it-IT" dirty="0" err="1"/>
              <a:t>inclusion</a:t>
            </a:r>
            <a:endParaRPr lang="it-IT" dirty="0"/>
          </a:p>
          <a:p>
            <a:pPr marL="514350" indent="-514350">
              <a:buFont typeface="+mj-lt"/>
              <a:buAutoNum type="arabicPeriod"/>
            </a:pPr>
            <a:r>
              <a:rPr lang="it-IT" dirty="0" err="1"/>
              <a:t>SDGs</a:t>
            </a:r>
            <a:r>
              <a:rPr lang="it-IT" dirty="0"/>
              <a:t> are </a:t>
            </a:r>
            <a:r>
              <a:rPr lang="it-IT" dirty="0" err="1"/>
              <a:t>interconnected</a:t>
            </a:r>
            <a:r>
              <a:rPr lang="it-IT" dirty="0"/>
              <a:t>  </a:t>
            </a:r>
          </a:p>
          <a:p>
            <a:pPr marL="0" indent="0" algn="ctr">
              <a:buNone/>
            </a:pPr>
            <a:r>
              <a:rPr lang="it-IT" dirty="0"/>
              <a:t>NO COUNTRY OR PERSON IS LEFT BEHIND</a:t>
            </a:r>
          </a:p>
          <a:p>
            <a:pPr marL="514350" indent="-514350">
              <a:buFont typeface="+mj-lt"/>
              <a:buAutoNum type="arabicPeriod"/>
            </a:pPr>
            <a:endParaRPr lang="it-IT" dirty="0"/>
          </a:p>
          <a:p>
            <a:endParaRPr lang="it-IT" dirty="0"/>
          </a:p>
        </p:txBody>
      </p:sp>
      <p:pic>
        <p:nvPicPr>
          <p:cNvPr id="4098" name="Picture 2" descr="Risultati immagini per SDGs">
            <a:extLst>
              <a:ext uri="{FF2B5EF4-FFF2-40B4-BE49-F238E27FC236}">
                <a16:creationId xmlns="" xmlns:a16="http://schemas.microsoft.com/office/drawing/2014/main" id="{15451EA6-4460-5F43-9423-CC55570836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9760" y="134955"/>
            <a:ext cx="2169160" cy="1690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47965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0618E868-2741-904A-9AF7-93ABC79970C3}"/>
              </a:ext>
            </a:extLst>
          </p:cNvPr>
          <p:cNvPicPr>
            <a:picLocks noChangeAspect="1"/>
          </p:cNvPicPr>
          <p:nvPr/>
        </p:nvPicPr>
        <p:blipFill>
          <a:blip r:embed="rId3"/>
          <a:stretch>
            <a:fillRect/>
          </a:stretch>
        </p:blipFill>
        <p:spPr>
          <a:xfrm>
            <a:off x="8123088" y="0"/>
            <a:ext cx="3971695" cy="2638134"/>
          </a:xfrm>
          <a:prstGeom prst="rect">
            <a:avLst/>
          </a:prstGeom>
        </p:spPr>
      </p:pic>
      <p:pic>
        <p:nvPicPr>
          <p:cNvPr id="5" name="Content Placeholder 3">
            <a:extLst>
              <a:ext uri="{FF2B5EF4-FFF2-40B4-BE49-F238E27FC236}">
                <a16:creationId xmlns="" xmlns:a16="http://schemas.microsoft.com/office/drawing/2014/main" id="{AAC1C144-605A-824E-BCE1-4C939F33B8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8312" y="2638134"/>
            <a:ext cx="3759848" cy="3666155"/>
          </a:xfrm>
          <a:prstGeom prst="rect">
            <a:avLst/>
          </a:prstGeom>
        </p:spPr>
      </p:pic>
      <p:pic>
        <p:nvPicPr>
          <p:cNvPr id="8" name="Picture 2" descr="Risultati immagini per UNIDO goals agenda 2030">
            <a:extLst>
              <a:ext uri="{FF2B5EF4-FFF2-40B4-BE49-F238E27FC236}">
                <a16:creationId xmlns="" xmlns:a16="http://schemas.microsoft.com/office/drawing/2014/main" id="{31FF1F0C-33C9-5A41-8BCA-F43AEB96BE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0737" y="3738880"/>
            <a:ext cx="4764703" cy="2543055"/>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 xmlns:a16="http://schemas.microsoft.com/office/drawing/2014/main" id="{97A96322-AAAE-354C-A960-F9A17575BC11}"/>
              </a:ext>
            </a:extLst>
          </p:cNvPr>
          <p:cNvSpPr>
            <a:spLocks noGrp="1"/>
          </p:cNvSpPr>
          <p:nvPr>
            <p:ph idx="1"/>
          </p:nvPr>
        </p:nvSpPr>
        <p:spPr>
          <a:xfrm>
            <a:off x="1021080" y="961879"/>
            <a:ext cx="3071235" cy="1151401"/>
          </a:xfrm>
        </p:spPr>
        <p:txBody>
          <a:bodyPr>
            <a:normAutofit/>
          </a:bodyPr>
          <a:lstStyle/>
          <a:p>
            <a:pPr marL="0" indent="0">
              <a:buNone/>
            </a:pPr>
            <a:r>
              <a:rPr lang="en-GB" sz="4000" dirty="0" smtClean="0"/>
              <a:t>UNIDO </a:t>
            </a:r>
            <a:r>
              <a:rPr lang="en-GB" sz="4000" dirty="0"/>
              <a:t>Goal 9 </a:t>
            </a:r>
          </a:p>
        </p:txBody>
      </p:sp>
      <p:sp>
        <p:nvSpPr>
          <p:cNvPr id="2" name="TextBox 1"/>
          <p:cNvSpPr txBox="1"/>
          <p:nvPr/>
        </p:nvSpPr>
        <p:spPr>
          <a:xfrm>
            <a:off x="5059475" y="952804"/>
            <a:ext cx="2561737" cy="584775"/>
          </a:xfrm>
          <a:prstGeom prst="rect">
            <a:avLst/>
          </a:prstGeom>
          <a:noFill/>
        </p:spPr>
        <p:txBody>
          <a:bodyPr wrap="square" rtlCol="0">
            <a:spAutoFit/>
          </a:bodyPr>
          <a:lstStyle/>
          <a:p>
            <a:r>
              <a:rPr lang="en-US" b="1" dirty="0" smtClean="0">
                <a:solidFill>
                  <a:srgbClr val="FF0000"/>
                </a:solidFill>
              </a:rPr>
              <a:t> </a:t>
            </a:r>
            <a:r>
              <a:rPr lang="en-US" sz="3200" b="1" dirty="0" smtClean="0">
                <a:solidFill>
                  <a:srgbClr val="FF0000"/>
                </a:solidFill>
              </a:rPr>
              <a:t>Others ?</a:t>
            </a:r>
            <a:endParaRPr lang="en-US" sz="3200" b="1" dirty="0">
              <a:solidFill>
                <a:srgbClr val="FF0000"/>
              </a:solidFill>
            </a:endParaRPr>
          </a:p>
        </p:txBody>
      </p:sp>
    </p:spTree>
    <p:extLst>
      <p:ext uri="{BB962C8B-B14F-4D97-AF65-F5344CB8AC3E}">
        <p14:creationId xmlns:p14="http://schemas.microsoft.com/office/powerpoint/2010/main" val="38657736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E5C3AF-0FA2-7746-86CD-21061EDE7D0E}"/>
              </a:ext>
            </a:extLst>
          </p:cNvPr>
          <p:cNvSpPr>
            <a:spLocks noGrp="1"/>
          </p:cNvSpPr>
          <p:nvPr>
            <p:ph type="title"/>
          </p:nvPr>
        </p:nvSpPr>
        <p:spPr>
          <a:xfrm>
            <a:off x="140677" y="82613"/>
            <a:ext cx="11658600" cy="1325563"/>
          </a:xfrm>
          <a:ln>
            <a:solidFill>
              <a:schemeClr val="accent1"/>
            </a:solidFill>
          </a:ln>
        </p:spPr>
        <p:txBody>
          <a:bodyPr>
            <a:normAutofit/>
          </a:bodyPr>
          <a:lstStyle/>
          <a:p>
            <a:pPr algn="ctr"/>
            <a:r>
              <a:rPr lang="en-GB" b="1" dirty="0"/>
              <a:t>Inclusive</a:t>
            </a:r>
            <a:r>
              <a:rPr lang="it-IT" b="1" dirty="0"/>
              <a:t> and </a:t>
            </a:r>
            <a:r>
              <a:rPr lang="en-GB" b="1" dirty="0"/>
              <a:t>Sustainable</a:t>
            </a:r>
            <a:r>
              <a:rPr lang="it-IT" b="1" dirty="0"/>
              <a:t> Industrial Development </a:t>
            </a:r>
          </a:p>
        </p:txBody>
      </p:sp>
      <p:sp>
        <p:nvSpPr>
          <p:cNvPr id="3" name="Content Placeholder 2">
            <a:extLst>
              <a:ext uri="{FF2B5EF4-FFF2-40B4-BE49-F238E27FC236}">
                <a16:creationId xmlns="" xmlns:a16="http://schemas.microsoft.com/office/drawing/2014/main" id="{173F57A8-29AA-6B45-8F60-299DB6CE3090}"/>
              </a:ext>
            </a:extLst>
          </p:cNvPr>
          <p:cNvSpPr>
            <a:spLocks noGrp="1"/>
          </p:cNvSpPr>
          <p:nvPr>
            <p:ph idx="1"/>
          </p:nvPr>
        </p:nvSpPr>
        <p:spPr>
          <a:xfrm>
            <a:off x="392137" y="1678276"/>
            <a:ext cx="11155680" cy="5321808"/>
          </a:xfrm>
          <a:ln>
            <a:noFill/>
          </a:ln>
        </p:spPr>
        <p:txBody>
          <a:bodyPr>
            <a:noAutofit/>
          </a:bodyPr>
          <a:lstStyle/>
          <a:p>
            <a:pPr marL="0" indent="0">
              <a:buNone/>
            </a:pPr>
            <a:r>
              <a:rPr lang="it-IT" sz="2400" dirty="0"/>
              <a:t>The </a:t>
            </a:r>
            <a:r>
              <a:rPr lang="it-IT" sz="2400" dirty="0">
                <a:solidFill>
                  <a:srgbClr val="FF0000"/>
                </a:solidFill>
              </a:rPr>
              <a:t>Lima </a:t>
            </a:r>
            <a:r>
              <a:rPr lang="it-IT" sz="2400" dirty="0" err="1">
                <a:solidFill>
                  <a:srgbClr val="FF0000"/>
                </a:solidFill>
              </a:rPr>
              <a:t>Declaration</a:t>
            </a:r>
            <a:r>
              <a:rPr lang="it-IT" sz="2400" dirty="0"/>
              <a:t>, </a:t>
            </a:r>
            <a:r>
              <a:rPr lang="it-IT" sz="2400" dirty="0" err="1"/>
              <a:t>adopted</a:t>
            </a:r>
            <a:r>
              <a:rPr lang="it-IT" sz="2400" dirty="0"/>
              <a:t> by </a:t>
            </a:r>
            <a:r>
              <a:rPr lang="it-IT" sz="2400" dirty="0" err="1"/>
              <a:t>UNIDO’s</a:t>
            </a:r>
            <a:r>
              <a:rPr lang="it-IT" sz="2400" dirty="0"/>
              <a:t> </a:t>
            </a:r>
            <a:r>
              <a:rPr lang="it-IT" sz="2400" dirty="0" err="1"/>
              <a:t>Member</a:t>
            </a:r>
            <a:r>
              <a:rPr lang="it-IT" sz="2400" dirty="0"/>
              <a:t> </a:t>
            </a:r>
            <a:r>
              <a:rPr lang="it-IT" sz="2400" dirty="0" err="1"/>
              <a:t>States</a:t>
            </a:r>
            <a:r>
              <a:rPr lang="it-IT" sz="2400" dirty="0"/>
              <a:t> in </a:t>
            </a:r>
            <a:r>
              <a:rPr lang="it-IT" sz="2400" dirty="0" err="1"/>
              <a:t>December</a:t>
            </a:r>
            <a:r>
              <a:rPr lang="it-IT" sz="2400" dirty="0"/>
              <a:t> 2013</a:t>
            </a:r>
          </a:p>
          <a:p>
            <a:pPr>
              <a:buFont typeface="Wingdings" pitchFamily="2" charset="2"/>
              <a:buChar char="Ø"/>
            </a:pPr>
            <a:r>
              <a:rPr lang="it-IT" sz="2400" b="1" dirty="0"/>
              <a:t>"Inclusive" : </a:t>
            </a:r>
            <a:r>
              <a:rPr lang="it-IT" sz="2400" dirty="0"/>
              <a:t>industrial </a:t>
            </a:r>
            <a:r>
              <a:rPr lang="it-IT" sz="2400" dirty="0" err="1"/>
              <a:t>development</a:t>
            </a:r>
            <a:r>
              <a:rPr lang="it-IT" sz="2400" dirty="0"/>
              <a:t> must include </a:t>
            </a:r>
            <a:r>
              <a:rPr lang="it-IT" sz="2400" dirty="0" err="1"/>
              <a:t>all</a:t>
            </a:r>
            <a:r>
              <a:rPr lang="it-IT" sz="2400" dirty="0"/>
              <a:t> </a:t>
            </a:r>
            <a:r>
              <a:rPr lang="it-IT" sz="2400" dirty="0" err="1"/>
              <a:t>countries</a:t>
            </a:r>
            <a:r>
              <a:rPr lang="it-IT" sz="2400" dirty="0"/>
              <a:t> and </a:t>
            </a:r>
            <a:r>
              <a:rPr lang="it-IT" sz="2400" dirty="0" err="1"/>
              <a:t>all</a:t>
            </a:r>
            <a:r>
              <a:rPr lang="it-IT" sz="2400" dirty="0"/>
              <a:t> </a:t>
            </a:r>
            <a:r>
              <a:rPr lang="it-IT" sz="2400" dirty="0" err="1"/>
              <a:t>peoples</a:t>
            </a:r>
            <a:r>
              <a:rPr lang="it-IT" sz="2400" dirty="0"/>
              <a:t>, </a:t>
            </a:r>
            <a:r>
              <a:rPr lang="it-IT" sz="2400" dirty="0" err="1"/>
              <a:t>as</a:t>
            </a:r>
            <a:r>
              <a:rPr lang="it-IT" sz="2400" dirty="0"/>
              <a:t> </a:t>
            </a:r>
            <a:r>
              <a:rPr lang="it-IT" sz="2400" dirty="0" err="1"/>
              <a:t>well</a:t>
            </a:r>
            <a:r>
              <a:rPr lang="it-IT" sz="2400" dirty="0"/>
              <a:t> </a:t>
            </a:r>
            <a:r>
              <a:rPr lang="it-IT" sz="2400" dirty="0" err="1"/>
              <a:t>as</a:t>
            </a:r>
            <a:r>
              <a:rPr lang="it-IT" sz="2400" dirty="0"/>
              <a:t> the private </a:t>
            </a:r>
            <a:r>
              <a:rPr lang="it-IT" sz="2400" dirty="0" err="1"/>
              <a:t>sector</a:t>
            </a:r>
            <a:r>
              <a:rPr lang="it-IT" sz="2400" dirty="0"/>
              <a:t>, </a:t>
            </a:r>
            <a:r>
              <a:rPr lang="it-IT" sz="2400" dirty="0" err="1"/>
              <a:t>civil</a:t>
            </a:r>
            <a:r>
              <a:rPr lang="it-IT" sz="2400" dirty="0"/>
              <a:t> society </a:t>
            </a:r>
            <a:r>
              <a:rPr lang="it-IT" sz="2400" dirty="0" err="1"/>
              <a:t>organizations</a:t>
            </a:r>
            <a:r>
              <a:rPr lang="it-IT" sz="2400" dirty="0"/>
              <a:t>, </a:t>
            </a:r>
            <a:r>
              <a:rPr lang="it-IT" sz="2400" dirty="0" err="1"/>
              <a:t>multinational</a:t>
            </a:r>
            <a:r>
              <a:rPr lang="it-IT" sz="2400" dirty="0"/>
              <a:t> </a:t>
            </a:r>
            <a:r>
              <a:rPr lang="it-IT" sz="2400" dirty="0" err="1"/>
              <a:t>development</a:t>
            </a:r>
            <a:r>
              <a:rPr lang="it-IT" sz="2400" dirty="0"/>
              <a:t> </a:t>
            </a:r>
            <a:r>
              <a:rPr lang="it-IT" sz="2400" dirty="0" err="1"/>
              <a:t>institutions</a:t>
            </a:r>
            <a:r>
              <a:rPr lang="it-IT" sz="2400" dirty="0"/>
              <a:t>, and </a:t>
            </a:r>
            <a:r>
              <a:rPr lang="it-IT" sz="2400" dirty="0" err="1"/>
              <a:t>all</a:t>
            </a:r>
            <a:r>
              <a:rPr lang="it-IT" sz="2400" dirty="0"/>
              <a:t> </a:t>
            </a:r>
            <a:r>
              <a:rPr lang="it-IT" sz="2400" dirty="0" err="1"/>
              <a:t>parts</a:t>
            </a:r>
            <a:r>
              <a:rPr lang="it-IT" sz="2400" dirty="0"/>
              <a:t> of the UN </a:t>
            </a:r>
            <a:r>
              <a:rPr lang="it-IT" sz="2400" dirty="0" err="1"/>
              <a:t>system</a:t>
            </a:r>
            <a:r>
              <a:rPr lang="it-IT" sz="2400" dirty="0"/>
              <a:t>, and </a:t>
            </a:r>
            <a:r>
              <a:rPr lang="it-IT" sz="2400" dirty="0" err="1"/>
              <a:t>offer</a:t>
            </a:r>
            <a:r>
              <a:rPr lang="it-IT" sz="2400" dirty="0"/>
              <a:t> </a:t>
            </a:r>
            <a:r>
              <a:rPr lang="it-IT" sz="2400" dirty="0" err="1"/>
              <a:t>equal</a:t>
            </a:r>
            <a:r>
              <a:rPr lang="it-IT" sz="2400" dirty="0"/>
              <a:t> </a:t>
            </a:r>
            <a:r>
              <a:rPr lang="it-IT" sz="2400" dirty="0" err="1"/>
              <a:t>opportunities</a:t>
            </a:r>
            <a:r>
              <a:rPr lang="it-IT" sz="2400" dirty="0"/>
              <a:t> and an </a:t>
            </a:r>
            <a:r>
              <a:rPr lang="it-IT" sz="2400" dirty="0" err="1"/>
              <a:t>equitable</a:t>
            </a:r>
            <a:r>
              <a:rPr lang="it-IT" sz="2400" dirty="0"/>
              <a:t> </a:t>
            </a:r>
            <a:r>
              <a:rPr lang="it-IT" sz="2400" dirty="0" err="1"/>
              <a:t>distribution</a:t>
            </a:r>
            <a:r>
              <a:rPr lang="it-IT" sz="2400" dirty="0"/>
              <a:t> of the benefits of </a:t>
            </a:r>
            <a:r>
              <a:rPr lang="it-IT" sz="2400" dirty="0" err="1"/>
              <a:t>industrialization</a:t>
            </a:r>
            <a:r>
              <a:rPr lang="it-IT" sz="2400" dirty="0"/>
              <a:t> to </a:t>
            </a:r>
            <a:r>
              <a:rPr lang="it-IT" sz="2400" dirty="0" err="1"/>
              <a:t>all</a:t>
            </a:r>
            <a:r>
              <a:rPr lang="it-IT" sz="2400" dirty="0"/>
              <a:t> </a:t>
            </a:r>
            <a:r>
              <a:rPr lang="it-IT" sz="2400" dirty="0" err="1"/>
              <a:t>stakeholders</a:t>
            </a:r>
            <a:r>
              <a:rPr lang="it-IT" sz="2400" dirty="0"/>
              <a:t>. </a:t>
            </a:r>
          </a:p>
          <a:p>
            <a:pPr>
              <a:buFont typeface="Wingdings" pitchFamily="2" charset="2"/>
              <a:buChar char="Ø"/>
            </a:pPr>
            <a:r>
              <a:rPr lang="it-IT" sz="2400" dirty="0"/>
              <a:t>“</a:t>
            </a:r>
            <a:r>
              <a:rPr lang="it-IT" sz="2400" b="1" dirty="0" err="1"/>
              <a:t>Sustainable</a:t>
            </a:r>
            <a:r>
              <a:rPr lang="it-IT" sz="2400" b="1" dirty="0"/>
              <a:t>”</a:t>
            </a:r>
            <a:r>
              <a:rPr lang="it-IT" sz="2400" dirty="0"/>
              <a:t> : the </a:t>
            </a:r>
            <a:r>
              <a:rPr lang="it-IT" sz="2400" dirty="0" err="1"/>
              <a:t>need</a:t>
            </a:r>
            <a:r>
              <a:rPr lang="it-IT" sz="2400" dirty="0"/>
              <a:t> to </a:t>
            </a:r>
            <a:r>
              <a:rPr lang="it-IT" sz="2400" dirty="0" err="1"/>
              <a:t>decouple</a:t>
            </a:r>
            <a:r>
              <a:rPr lang="it-IT" sz="2400" dirty="0"/>
              <a:t> the </a:t>
            </a:r>
            <a:r>
              <a:rPr lang="it-IT" sz="2400" dirty="0" err="1"/>
              <a:t>prosperity</a:t>
            </a:r>
            <a:r>
              <a:rPr lang="it-IT" sz="2400" dirty="0"/>
              <a:t> </a:t>
            </a:r>
            <a:r>
              <a:rPr lang="it-IT" sz="2400" dirty="0" err="1"/>
              <a:t>generated</a:t>
            </a:r>
            <a:r>
              <a:rPr lang="it-IT" sz="2400" dirty="0"/>
              <a:t> from industrial </a:t>
            </a:r>
            <a:r>
              <a:rPr lang="it-IT" sz="2400" dirty="0" err="1"/>
              <a:t>activities</a:t>
            </a:r>
            <a:r>
              <a:rPr lang="it-IT" sz="2400" dirty="0"/>
              <a:t> from </a:t>
            </a:r>
            <a:r>
              <a:rPr lang="it-IT" sz="2400" dirty="0" err="1"/>
              <a:t>excessive</a:t>
            </a:r>
            <a:r>
              <a:rPr lang="it-IT" sz="2400" dirty="0"/>
              <a:t> </a:t>
            </a:r>
            <a:r>
              <a:rPr lang="it-IT" sz="2400" dirty="0" err="1"/>
              <a:t>natural</a:t>
            </a:r>
            <a:r>
              <a:rPr lang="it-IT" sz="2400" dirty="0"/>
              <a:t> </a:t>
            </a:r>
            <a:r>
              <a:rPr lang="it-IT" sz="2400" dirty="0" err="1"/>
              <a:t>resource</a:t>
            </a:r>
            <a:r>
              <a:rPr lang="it-IT" sz="2400" dirty="0"/>
              <a:t> use and negative </a:t>
            </a:r>
            <a:r>
              <a:rPr lang="it-IT" sz="2400" dirty="0" err="1"/>
              <a:t>environmental</a:t>
            </a:r>
            <a:r>
              <a:rPr lang="it-IT" sz="2400" dirty="0"/>
              <a:t> </a:t>
            </a:r>
            <a:r>
              <a:rPr lang="it-IT" sz="2400" dirty="0" err="1"/>
              <a:t>impacts</a:t>
            </a:r>
            <a:r>
              <a:rPr lang="it-IT" sz="2400" dirty="0"/>
              <a:t>. </a:t>
            </a:r>
            <a:r>
              <a:rPr lang="it-IT" sz="2000" dirty="0"/>
              <a:t/>
            </a:r>
            <a:br>
              <a:rPr lang="it-IT" sz="2000" dirty="0"/>
            </a:br>
            <a:r>
              <a:rPr lang="it-IT" dirty="0"/>
              <a:t/>
            </a:r>
            <a:br>
              <a:rPr lang="it-IT" dirty="0"/>
            </a:br>
            <a:r>
              <a:rPr lang="it-IT" b="1" dirty="0"/>
              <a:t>ISID </a:t>
            </a:r>
            <a:r>
              <a:rPr lang="it-IT" b="1" dirty="0" err="1"/>
              <a:t>therefore</a:t>
            </a:r>
            <a:r>
              <a:rPr lang="it-IT" b="1" dirty="0"/>
              <a:t> </a:t>
            </a:r>
            <a:r>
              <a:rPr lang="it-IT" b="1" dirty="0" err="1"/>
              <a:t>implies</a:t>
            </a:r>
            <a:r>
              <a:rPr lang="it-IT" b="1" dirty="0"/>
              <a:t> </a:t>
            </a:r>
            <a:r>
              <a:rPr lang="it-IT" b="1" dirty="0" err="1"/>
              <a:t>that</a:t>
            </a:r>
            <a:r>
              <a:rPr lang="it-IT" b="1" dirty="0"/>
              <a:t> no </a:t>
            </a:r>
            <a:r>
              <a:rPr lang="it-IT" b="1" dirty="0" err="1"/>
              <a:t>one</a:t>
            </a:r>
            <a:r>
              <a:rPr lang="it-IT" b="1" dirty="0"/>
              <a:t> </a:t>
            </a:r>
            <a:r>
              <a:rPr lang="it-IT" b="1" dirty="0" err="1"/>
              <a:t>is</a:t>
            </a:r>
            <a:r>
              <a:rPr lang="it-IT" b="1" dirty="0"/>
              <a:t> </a:t>
            </a:r>
            <a:r>
              <a:rPr lang="it-IT" b="1" dirty="0" err="1"/>
              <a:t>left</a:t>
            </a:r>
            <a:r>
              <a:rPr lang="it-IT" b="1" dirty="0"/>
              <a:t> </a:t>
            </a:r>
            <a:r>
              <a:rPr lang="it-IT" b="1" dirty="0" err="1"/>
              <a:t>behind</a:t>
            </a:r>
            <a:r>
              <a:rPr lang="it-IT" b="1" dirty="0"/>
              <a:t> and </a:t>
            </a:r>
            <a:r>
              <a:rPr lang="it-IT" b="1" dirty="0" err="1"/>
              <a:t>all</a:t>
            </a:r>
            <a:r>
              <a:rPr lang="it-IT" b="1" dirty="0"/>
              <a:t> </a:t>
            </a:r>
            <a:r>
              <a:rPr lang="it-IT" b="1" dirty="0" err="1"/>
              <a:t>parts</a:t>
            </a:r>
            <a:r>
              <a:rPr lang="it-IT" b="1" dirty="0"/>
              <a:t> of society benefit from industrial progress, </a:t>
            </a:r>
            <a:r>
              <a:rPr lang="it-IT" b="1" dirty="0" err="1"/>
              <a:t>which</a:t>
            </a:r>
            <a:r>
              <a:rPr lang="it-IT" b="1" dirty="0"/>
              <a:t> </a:t>
            </a:r>
            <a:r>
              <a:rPr lang="it-IT" b="1" dirty="0" err="1"/>
              <a:t>also</a:t>
            </a:r>
            <a:r>
              <a:rPr lang="it-IT" b="1" dirty="0"/>
              <a:t> </a:t>
            </a:r>
            <a:r>
              <a:rPr lang="it-IT" b="1" dirty="0" err="1"/>
              <a:t>provides</a:t>
            </a:r>
            <a:r>
              <a:rPr lang="it-IT" b="1" dirty="0"/>
              <a:t> the </a:t>
            </a:r>
            <a:r>
              <a:rPr lang="it-IT" b="1" dirty="0" err="1"/>
              <a:t>means</a:t>
            </a:r>
            <a:r>
              <a:rPr lang="it-IT" b="1" dirty="0"/>
              <a:t> for </a:t>
            </a:r>
            <a:r>
              <a:rPr lang="it-IT" b="1" dirty="0" err="1"/>
              <a:t>tackling</a:t>
            </a:r>
            <a:r>
              <a:rPr lang="it-IT" b="1" dirty="0"/>
              <a:t> </a:t>
            </a:r>
            <a:r>
              <a:rPr lang="it-IT" b="1" dirty="0" err="1"/>
              <a:t>critical</a:t>
            </a:r>
            <a:r>
              <a:rPr lang="it-IT" b="1" dirty="0"/>
              <a:t> social and </a:t>
            </a:r>
            <a:r>
              <a:rPr lang="it-IT" b="1" dirty="0" err="1"/>
              <a:t>humanitarian</a:t>
            </a:r>
            <a:r>
              <a:rPr lang="it-IT" b="1" dirty="0"/>
              <a:t> </a:t>
            </a:r>
            <a:r>
              <a:rPr lang="it-IT" b="1" dirty="0" err="1"/>
              <a:t>needs</a:t>
            </a:r>
            <a:r>
              <a:rPr lang="it-IT" b="1" dirty="0"/>
              <a:t>.</a:t>
            </a:r>
            <a:r>
              <a:rPr lang="it-IT" dirty="0"/>
              <a:t> </a:t>
            </a:r>
            <a:r>
              <a:rPr lang="it-IT" sz="2000" dirty="0"/>
              <a:t/>
            </a:r>
            <a:br>
              <a:rPr lang="it-IT" sz="2000" dirty="0"/>
            </a:br>
            <a:endParaRPr lang="it-IT" sz="2000" dirty="0"/>
          </a:p>
        </p:txBody>
      </p:sp>
    </p:spTree>
    <p:extLst>
      <p:ext uri="{BB962C8B-B14F-4D97-AF65-F5344CB8AC3E}">
        <p14:creationId xmlns:p14="http://schemas.microsoft.com/office/powerpoint/2010/main" val="653533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3</a:t>
            </a:fld>
            <a:endParaRPr lang="en-US"/>
          </a:p>
        </p:txBody>
      </p:sp>
      <p:sp>
        <p:nvSpPr>
          <p:cNvPr id="6" name="Rectangle 5"/>
          <p:cNvSpPr/>
          <p:nvPr/>
        </p:nvSpPr>
        <p:spPr>
          <a:xfrm>
            <a:off x="2209800" y="384975"/>
            <a:ext cx="7899815" cy="1107996"/>
          </a:xfrm>
          <a:prstGeom prst="rect">
            <a:avLst/>
          </a:prstGeom>
        </p:spPr>
        <p:txBody>
          <a:bodyPr wrap="square">
            <a:spAutoFit/>
          </a:bodyPr>
          <a:lstStyle/>
          <a:p>
            <a:r>
              <a:rPr lang="en-US" sz="4800" smtClean="0">
                <a:solidFill>
                  <a:schemeClr val="accent1">
                    <a:lumMod val="75000"/>
                  </a:schemeClr>
                </a:solidFill>
                <a:latin typeface="Britannic Bold" charset="0"/>
                <a:ea typeface="Britannic Bold" charset="0"/>
                <a:cs typeface="Britannic Bold" charset="0"/>
              </a:rPr>
              <a:t>Why </a:t>
            </a:r>
            <a:r>
              <a:rPr lang="en-US" sz="4800" dirty="0" smtClean="0">
                <a:solidFill>
                  <a:schemeClr val="accent1">
                    <a:lumMod val="75000"/>
                  </a:schemeClr>
                </a:solidFill>
                <a:latin typeface="Britannic Bold" charset="0"/>
                <a:ea typeface="Britannic Bold" charset="0"/>
                <a:cs typeface="Britannic Bold" charset="0"/>
              </a:rPr>
              <a:t>a </a:t>
            </a:r>
            <a:r>
              <a:rPr lang="en-US" sz="4800" dirty="0" err="1" smtClean="0">
                <a:solidFill>
                  <a:schemeClr val="accent1">
                    <a:lumMod val="75000"/>
                  </a:schemeClr>
                </a:solidFill>
                <a:latin typeface="Britannic Bold" charset="0"/>
                <a:ea typeface="Britannic Bold" charset="0"/>
                <a:cs typeface="Britannic Bold" charset="0"/>
              </a:rPr>
              <a:t>specialised</a:t>
            </a:r>
            <a:r>
              <a:rPr lang="en-US" sz="4800" dirty="0" smtClean="0">
                <a:solidFill>
                  <a:schemeClr val="accent1">
                    <a:lumMod val="75000"/>
                  </a:schemeClr>
                </a:solidFill>
                <a:latin typeface="Britannic Bold" charset="0"/>
                <a:ea typeface="Britannic Bold" charset="0"/>
                <a:cs typeface="Britannic Bold" charset="0"/>
              </a:rPr>
              <a:t> Agency  ?</a:t>
            </a:r>
            <a:endParaRPr lang="en-US" sz="2800" dirty="0" smtClean="0">
              <a:solidFill>
                <a:schemeClr val="accent1">
                  <a:lumMod val="75000"/>
                </a:schemeClr>
              </a:solidFill>
              <a:latin typeface="Britannic Bold" charset="0"/>
              <a:ea typeface="Britannic Bold" charset="0"/>
              <a:cs typeface="Britannic Bold" charset="0"/>
            </a:endParaRPr>
          </a:p>
          <a:p>
            <a:endParaRPr lang="en-US"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3" name="TextBox 2"/>
          <p:cNvSpPr txBox="1"/>
          <p:nvPr/>
        </p:nvSpPr>
        <p:spPr>
          <a:xfrm>
            <a:off x="2864683" y="1492971"/>
            <a:ext cx="6462633" cy="3970318"/>
          </a:xfrm>
          <a:prstGeom prst="rect">
            <a:avLst/>
          </a:prstGeom>
          <a:noFill/>
        </p:spPr>
        <p:txBody>
          <a:bodyPr wrap="square" rtlCol="0">
            <a:spAutoFit/>
          </a:bodyPr>
          <a:lstStyle/>
          <a:p>
            <a:pPr algn="ctr"/>
            <a:r>
              <a:rPr lang="en-US" sz="3600" dirty="0" smtClean="0">
                <a:latin typeface="Britannic Bold" charset="0"/>
                <a:ea typeface="Britannic Bold" charset="0"/>
                <a:cs typeface="Britannic Bold" charset="0"/>
              </a:rPr>
              <a:t>Political autonomy</a:t>
            </a:r>
          </a:p>
          <a:p>
            <a:pPr algn="ctr"/>
            <a:endParaRPr lang="en-US" sz="3600" dirty="0">
              <a:latin typeface="Britannic Bold" charset="0"/>
              <a:ea typeface="Britannic Bold" charset="0"/>
              <a:cs typeface="Britannic Bold" charset="0"/>
            </a:endParaRPr>
          </a:p>
          <a:p>
            <a:pPr algn="ctr"/>
            <a:r>
              <a:rPr lang="en-US" sz="3600" dirty="0">
                <a:latin typeface="Britannic Bold" charset="0"/>
                <a:ea typeface="Britannic Bold" charset="0"/>
                <a:cs typeface="Britannic Bold" charset="0"/>
              </a:rPr>
              <a:t>A</a:t>
            </a:r>
            <a:r>
              <a:rPr lang="en-US" sz="3600" dirty="0" smtClean="0">
                <a:latin typeface="Britannic Bold" charset="0"/>
                <a:ea typeface="Britannic Bold" charset="0"/>
                <a:cs typeface="Britannic Bold" charset="0"/>
              </a:rPr>
              <a:t> separate country membership</a:t>
            </a:r>
          </a:p>
          <a:p>
            <a:pPr algn="ctr"/>
            <a:endParaRPr lang="en-US" sz="3600" dirty="0">
              <a:latin typeface="Britannic Bold" charset="0"/>
              <a:ea typeface="Britannic Bold" charset="0"/>
              <a:cs typeface="Britannic Bold" charset="0"/>
            </a:endParaRPr>
          </a:p>
          <a:p>
            <a:pPr algn="ctr"/>
            <a:r>
              <a:rPr lang="en-US" sz="3600" dirty="0" smtClean="0">
                <a:latin typeface="Britannic Bold" charset="0"/>
                <a:ea typeface="Britannic Bold" charset="0"/>
                <a:cs typeface="Britannic Bold" charset="0"/>
              </a:rPr>
              <a:t>An independent budget</a:t>
            </a:r>
            <a:endParaRPr lang="en-US" dirty="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p:txBody>
      </p:sp>
      <p:sp>
        <p:nvSpPr>
          <p:cNvPr id="7" name="Rectangle 6"/>
          <p:cNvSpPr/>
          <p:nvPr/>
        </p:nvSpPr>
        <p:spPr>
          <a:xfrm>
            <a:off x="2864683" y="5463289"/>
            <a:ext cx="6951785" cy="584775"/>
          </a:xfrm>
          <a:prstGeom prst="rect">
            <a:avLst/>
          </a:prstGeom>
        </p:spPr>
        <p:txBody>
          <a:bodyPr wrap="square">
            <a:spAutoFit/>
          </a:bodyPr>
          <a:lstStyle/>
          <a:p>
            <a:r>
              <a:rPr lang="en-US" sz="3200" dirty="0" smtClean="0">
                <a:solidFill>
                  <a:srgbClr val="FF0000"/>
                </a:solidFill>
                <a:latin typeface="Britannic Bold" charset="0"/>
                <a:ea typeface="Britannic Bold" charset="0"/>
                <a:cs typeface="Britannic Bold" charset="0"/>
              </a:rPr>
              <a:t>Who wins ? Who loses ? Who pays ? </a:t>
            </a:r>
          </a:p>
        </p:txBody>
      </p:sp>
    </p:spTree>
    <p:extLst>
      <p:ext uri="{BB962C8B-B14F-4D97-AF65-F5344CB8AC3E}">
        <p14:creationId xmlns:p14="http://schemas.microsoft.com/office/powerpoint/2010/main" val="1740829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4</a:t>
            </a:fld>
            <a:endParaRPr lang="en-US"/>
          </a:p>
        </p:txBody>
      </p:sp>
      <p:sp>
        <p:nvSpPr>
          <p:cNvPr id="6" name="Rectangle 5"/>
          <p:cNvSpPr/>
          <p:nvPr/>
        </p:nvSpPr>
        <p:spPr>
          <a:xfrm>
            <a:off x="4212548" y="576149"/>
            <a:ext cx="3766900" cy="1107996"/>
          </a:xfrm>
          <a:prstGeom prst="rect">
            <a:avLst/>
          </a:prstGeom>
        </p:spPr>
        <p:txBody>
          <a:bodyPr wrap="square">
            <a:spAutoFit/>
          </a:bodyPr>
          <a:lstStyle/>
          <a:p>
            <a:r>
              <a:rPr lang="en-US" sz="4800" dirty="0" smtClean="0">
                <a:solidFill>
                  <a:schemeClr val="accent1">
                    <a:lumMod val="75000"/>
                  </a:schemeClr>
                </a:solidFill>
                <a:latin typeface="Britannic Bold" charset="0"/>
                <a:ea typeface="Britannic Bold" charset="0"/>
                <a:cs typeface="Britannic Bold" charset="0"/>
              </a:rPr>
              <a:t>STRUCTURE</a:t>
            </a:r>
            <a:endParaRPr lang="en-US" sz="2800" dirty="0" smtClean="0">
              <a:solidFill>
                <a:schemeClr val="accent1">
                  <a:lumMod val="75000"/>
                </a:schemeClr>
              </a:solidFill>
              <a:latin typeface="Britannic Bold" charset="0"/>
              <a:ea typeface="Britannic Bold" charset="0"/>
              <a:cs typeface="Britannic Bold" charset="0"/>
            </a:endParaRPr>
          </a:p>
          <a:p>
            <a:endParaRPr lang="en-US"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3" name="TextBox 2"/>
          <p:cNvSpPr txBox="1"/>
          <p:nvPr/>
        </p:nvSpPr>
        <p:spPr>
          <a:xfrm>
            <a:off x="2553951" y="2247533"/>
            <a:ext cx="6462633" cy="1200329"/>
          </a:xfrm>
          <a:prstGeom prst="rect">
            <a:avLst/>
          </a:prstGeom>
          <a:noFill/>
        </p:spPr>
        <p:txBody>
          <a:bodyPr wrap="square" rtlCol="0">
            <a:spAutoFit/>
          </a:bodyPr>
          <a:lstStyle/>
          <a:p>
            <a:pPr algn="ctr"/>
            <a:endParaRPr lang="en-US" sz="3600" dirty="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p:txBody>
      </p:sp>
      <p:sp>
        <p:nvSpPr>
          <p:cNvPr id="7" name="Rectangle 6"/>
          <p:cNvSpPr/>
          <p:nvPr/>
        </p:nvSpPr>
        <p:spPr>
          <a:xfrm>
            <a:off x="4784358" y="1743013"/>
            <a:ext cx="2623279" cy="931220"/>
          </a:xfrm>
          <a:prstGeom prst="rect">
            <a:avLst/>
          </a:prstGeom>
          <a:solidFill>
            <a:schemeClr val="accent4">
              <a:lumMod val="40000"/>
              <a:lumOff val="6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accent4">
                    <a:lumMod val="50000"/>
                  </a:schemeClr>
                </a:solidFill>
              </a:rPr>
              <a:t>DIRECTOR GENERAL</a:t>
            </a:r>
            <a:endParaRPr lang="en-US" b="1" dirty="0">
              <a:solidFill>
                <a:schemeClr val="accent4">
                  <a:lumMod val="50000"/>
                </a:schemeClr>
              </a:solidFill>
            </a:endParaRPr>
          </a:p>
        </p:txBody>
      </p:sp>
      <p:sp>
        <p:nvSpPr>
          <p:cNvPr id="8" name="Rectangle 7"/>
          <p:cNvSpPr/>
          <p:nvPr/>
        </p:nvSpPr>
        <p:spPr>
          <a:xfrm>
            <a:off x="3267855" y="4691603"/>
            <a:ext cx="5576341" cy="1289155"/>
          </a:xfrm>
          <a:prstGeom prst="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GENERAL CONFERENCE</a:t>
            </a:r>
            <a:endParaRPr lang="en-US" sz="2800" b="1" dirty="0"/>
          </a:p>
        </p:txBody>
      </p:sp>
      <p:sp>
        <p:nvSpPr>
          <p:cNvPr id="9" name="Rectangle 8"/>
          <p:cNvSpPr/>
          <p:nvPr/>
        </p:nvSpPr>
        <p:spPr>
          <a:xfrm>
            <a:off x="1319134" y="3059349"/>
            <a:ext cx="3657600" cy="1152619"/>
          </a:xfrm>
          <a:prstGeom prst="rect">
            <a:avLst/>
          </a:prstGeom>
          <a:solidFill>
            <a:schemeClr val="accent4">
              <a:lumMod val="60000"/>
              <a:lumOff val="4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accent4">
                    <a:lumMod val="50000"/>
                  </a:schemeClr>
                </a:solidFill>
              </a:rPr>
              <a:t>INDUSTRIAL DEVELOPMENT</a:t>
            </a:r>
          </a:p>
          <a:p>
            <a:pPr algn="ctr"/>
            <a:r>
              <a:rPr lang="en-US" sz="2400" b="1" dirty="0" smtClean="0">
                <a:solidFill>
                  <a:schemeClr val="accent4">
                    <a:lumMod val="50000"/>
                  </a:schemeClr>
                </a:solidFill>
              </a:rPr>
              <a:t>BOARD</a:t>
            </a:r>
            <a:endParaRPr lang="en-US" sz="2400" b="1" dirty="0">
              <a:solidFill>
                <a:schemeClr val="accent4">
                  <a:lumMod val="50000"/>
                </a:schemeClr>
              </a:solidFill>
            </a:endParaRPr>
          </a:p>
        </p:txBody>
      </p:sp>
      <p:sp>
        <p:nvSpPr>
          <p:cNvPr id="10" name="Rectangle 9"/>
          <p:cNvSpPr/>
          <p:nvPr/>
        </p:nvSpPr>
        <p:spPr>
          <a:xfrm>
            <a:off x="7335184" y="3059349"/>
            <a:ext cx="3657600" cy="1152619"/>
          </a:xfrm>
          <a:prstGeom prst="rect">
            <a:avLst/>
          </a:prstGeom>
          <a:solidFill>
            <a:schemeClr val="accent4">
              <a:lumMod val="60000"/>
              <a:lumOff val="4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accent4">
                    <a:lumMod val="50000"/>
                  </a:schemeClr>
                </a:solidFill>
              </a:rPr>
              <a:t>PROGRAMME</a:t>
            </a:r>
          </a:p>
          <a:p>
            <a:pPr algn="ctr"/>
            <a:r>
              <a:rPr lang="en-US" sz="2400" b="1" dirty="0" smtClean="0">
                <a:solidFill>
                  <a:schemeClr val="accent4">
                    <a:lumMod val="50000"/>
                  </a:schemeClr>
                </a:solidFill>
              </a:rPr>
              <a:t>AND BUDGET</a:t>
            </a:r>
          </a:p>
          <a:p>
            <a:pPr algn="ctr"/>
            <a:r>
              <a:rPr lang="en-US" sz="2400" b="1" dirty="0" smtClean="0">
                <a:solidFill>
                  <a:schemeClr val="accent4">
                    <a:lumMod val="50000"/>
                  </a:schemeClr>
                </a:solidFill>
              </a:rPr>
              <a:t>COMMITTEE</a:t>
            </a:r>
            <a:endParaRPr lang="en-US" sz="2400" b="1" dirty="0">
              <a:solidFill>
                <a:schemeClr val="accent4">
                  <a:lumMod val="50000"/>
                </a:schemeClr>
              </a:solidFill>
            </a:endParaRPr>
          </a:p>
        </p:txBody>
      </p:sp>
    </p:spTree>
    <p:extLst>
      <p:ext uri="{BB962C8B-B14F-4D97-AF65-F5344CB8AC3E}">
        <p14:creationId xmlns:p14="http://schemas.microsoft.com/office/powerpoint/2010/main" val="18682333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5</a:t>
            </a:fld>
            <a:endParaRPr lang="en-US"/>
          </a:p>
        </p:txBody>
      </p:sp>
      <p:sp>
        <p:nvSpPr>
          <p:cNvPr id="6" name="Rectangle 5"/>
          <p:cNvSpPr/>
          <p:nvPr/>
        </p:nvSpPr>
        <p:spPr>
          <a:xfrm>
            <a:off x="3581400" y="447041"/>
            <a:ext cx="5435184" cy="1107996"/>
          </a:xfrm>
          <a:prstGeom prst="rect">
            <a:avLst/>
          </a:prstGeom>
        </p:spPr>
        <p:txBody>
          <a:bodyPr wrap="square">
            <a:spAutoFit/>
          </a:bodyPr>
          <a:lstStyle/>
          <a:p>
            <a:r>
              <a:rPr lang="en-US" sz="4800" smtClean="0">
                <a:solidFill>
                  <a:schemeClr val="accent1">
                    <a:lumMod val="75000"/>
                  </a:schemeClr>
                </a:solidFill>
                <a:latin typeface="Britannic Bold" charset="0"/>
                <a:ea typeface="Britannic Bold" charset="0"/>
                <a:cs typeface="Britannic Bold" charset="0"/>
              </a:rPr>
              <a:t>DUAL FUNCTION</a:t>
            </a:r>
            <a:endParaRPr lang="en-US" sz="2800" dirty="0" smtClean="0">
              <a:solidFill>
                <a:schemeClr val="accent1">
                  <a:lumMod val="75000"/>
                </a:schemeClr>
              </a:solidFill>
              <a:latin typeface="Britannic Bold" charset="0"/>
              <a:ea typeface="Britannic Bold" charset="0"/>
              <a:cs typeface="Britannic Bold" charset="0"/>
            </a:endParaRPr>
          </a:p>
          <a:p>
            <a:endParaRPr lang="en-US"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3" name="TextBox 2"/>
          <p:cNvSpPr txBox="1"/>
          <p:nvPr/>
        </p:nvSpPr>
        <p:spPr>
          <a:xfrm>
            <a:off x="2553951" y="2052661"/>
            <a:ext cx="6462633" cy="3416320"/>
          </a:xfrm>
          <a:prstGeom prst="rect">
            <a:avLst/>
          </a:prstGeom>
          <a:noFill/>
        </p:spPr>
        <p:txBody>
          <a:bodyPr wrap="square" rtlCol="0">
            <a:spAutoFit/>
          </a:bodyPr>
          <a:lstStyle/>
          <a:p>
            <a:pPr algn="ctr"/>
            <a:r>
              <a:rPr lang="en-US" sz="3600" dirty="0" smtClean="0">
                <a:latin typeface="Britannic Bold" charset="0"/>
                <a:ea typeface="Britannic Bold" charset="0"/>
                <a:cs typeface="Britannic Bold" charset="0"/>
              </a:rPr>
              <a:t>NORMATIVE</a:t>
            </a:r>
          </a:p>
          <a:p>
            <a:pPr algn="ctr"/>
            <a:r>
              <a:rPr lang="en-US" sz="3600" dirty="0" smtClean="0">
                <a:latin typeface="Britannic Bold" charset="0"/>
                <a:ea typeface="Britannic Bold" charset="0"/>
                <a:cs typeface="Britannic Bold" charset="0"/>
              </a:rPr>
              <a:t>Global Forum</a:t>
            </a:r>
          </a:p>
          <a:p>
            <a:pPr algn="ctr"/>
            <a:endParaRPr lang="en-US" sz="3600" dirty="0">
              <a:latin typeface="Britannic Bold" charset="0"/>
              <a:ea typeface="Britannic Bold" charset="0"/>
              <a:cs typeface="Britannic Bold" charset="0"/>
            </a:endParaRPr>
          </a:p>
          <a:p>
            <a:pPr algn="ctr"/>
            <a:r>
              <a:rPr lang="en-US" sz="3600" dirty="0" smtClean="0">
                <a:latin typeface="Britannic Bold" charset="0"/>
                <a:ea typeface="Britannic Bold" charset="0"/>
                <a:cs typeface="Britannic Bold" charset="0"/>
              </a:rPr>
              <a:t>OPERATIONAL</a:t>
            </a:r>
          </a:p>
          <a:p>
            <a:pPr algn="ctr"/>
            <a:r>
              <a:rPr lang="en-US" sz="3600" dirty="0" smtClean="0">
                <a:latin typeface="Britannic Bold" charset="0"/>
                <a:ea typeface="Britannic Bold" charset="0"/>
                <a:cs typeface="Britannic Bold" charset="0"/>
              </a:rPr>
              <a:t>Technical Assistance</a:t>
            </a:r>
          </a:p>
          <a:p>
            <a:pPr algn="ctr"/>
            <a:endParaRPr lang="en-US" dirty="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p:txBody>
      </p:sp>
    </p:spTree>
    <p:extLst>
      <p:ext uri="{BB962C8B-B14F-4D97-AF65-F5344CB8AC3E}">
        <p14:creationId xmlns:p14="http://schemas.microsoft.com/office/powerpoint/2010/main" val="18198962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6</a:t>
            </a:fld>
            <a:endParaRPr lang="en-US"/>
          </a:p>
        </p:txBody>
      </p:sp>
      <p:sp>
        <p:nvSpPr>
          <p:cNvPr id="6" name="Rectangle 5"/>
          <p:cNvSpPr/>
          <p:nvPr/>
        </p:nvSpPr>
        <p:spPr>
          <a:xfrm>
            <a:off x="1969478" y="576149"/>
            <a:ext cx="8563708" cy="1846659"/>
          </a:xfrm>
          <a:prstGeom prst="rect">
            <a:avLst/>
          </a:prstGeom>
        </p:spPr>
        <p:txBody>
          <a:bodyPr wrap="square">
            <a:spAutoFit/>
          </a:bodyPr>
          <a:lstStyle/>
          <a:p>
            <a:pPr algn="ctr"/>
            <a:r>
              <a:rPr lang="en-US" sz="4800" dirty="0" smtClean="0">
                <a:solidFill>
                  <a:schemeClr val="accent1">
                    <a:lumMod val="75000"/>
                  </a:schemeClr>
                </a:solidFill>
                <a:latin typeface="Britannic Bold" charset="0"/>
                <a:ea typeface="Britannic Bold" charset="0"/>
                <a:cs typeface="Britannic Bold" charset="0"/>
              </a:rPr>
              <a:t>THE LIMA DECLARATION</a:t>
            </a:r>
          </a:p>
          <a:p>
            <a:pPr algn="ctr"/>
            <a:r>
              <a:rPr lang="en-US" sz="2400" dirty="0" smtClean="0">
                <a:solidFill>
                  <a:schemeClr val="accent1">
                    <a:lumMod val="75000"/>
                  </a:schemeClr>
                </a:solidFill>
                <a:latin typeface="Britannic Bold" charset="0"/>
                <a:ea typeface="Britannic Bold" charset="0"/>
                <a:cs typeface="Britannic Bold" charset="0"/>
              </a:rPr>
              <a:t>Second UNIDO General Conference</a:t>
            </a:r>
          </a:p>
          <a:p>
            <a:pPr algn="ctr"/>
            <a:r>
              <a:rPr lang="en-US" sz="2400" dirty="0" smtClean="0">
                <a:solidFill>
                  <a:schemeClr val="accent1">
                    <a:lumMod val="75000"/>
                  </a:schemeClr>
                </a:solidFill>
                <a:latin typeface="Britannic Bold" charset="0"/>
                <a:ea typeface="Britannic Bold" charset="0"/>
                <a:cs typeface="Britannic Bold" charset="0"/>
              </a:rPr>
              <a:t>1975</a:t>
            </a:r>
          </a:p>
          <a:p>
            <a:pPr algn="ctr"/>
            <a:endParaRPr lang="en-US"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11" name="TextBox 10"/>
          <p:cNvSpPr txBox="1"/>
          <p:nvPr/>
        </p:nvSpPr>
        <p:spPr>
          <a:xfrm>
            <a:off x="1371599" y="2422808"/>
            <a:ext cx="10146323" cy="3785652"/>
          </a:xfrm>
          <a:prstGeom prst="rect">
            <a:avLst/>
          </a:prstGeom>
          <a:noFill/>
        </p:spPr>
        <p:txBody>
          <a:bodyPr wrap="square" rtlCol="0">
            <a:spAutoFit/>
          </a:bodyPr>
          <a:lstStyle/>
          <a:p>
            <a:pPr algn="ctr"/>
            <a:r>
              <a:rPr lang="en-US" sz="2000" dirty="0" smtClean="0">
                <a:latin typeface="Britannic Bold" charset="0"/>
                <a:ea typeface="Britannic Bold" charset="0"/>
                <a:cs typeface="Britannic Bold" charset="0"/>
              </a:rPr>
              <a:t>UNIDO should not only intensify and expand its present operational activities and action oriented studies and research </a:t>
            </a:r>
            <a:r>
              <a:rPr lang="en-US" sz="2000" dirty="0" err="1" smtClean="0">
                <a:latin typeface="Britannic Bold" charset="0"/>
                <a:ea typeface="Britannic Bold" charset="0"/>
                <a:cs typeface="Britannic Bold" charset="0"/>
              </a:rPr>
              <a:t>programmes</a:t>
            </a:r>
            <a:r>
              <a:rPr lang="en-US" sz="2000" dirty="0" smtClean="0">
                <a:latin typeface="Britannic Bold" charset="0"/>
                <a:ea typeface="Britannic Bold" charset="0"/>
                <a:cs typeface="Britannic Bold" charset="0"/>
              </a:rPr>
              <a:t> in the field of industrial development but should include among its activities a system of continuing consultations at global, regional and sectoral levels for the purpose set forth in paragraph 61, UNIDO should prepare to serve as a forum for negotiation of agreements in the field of industry between developed and developing countries and among developing countries themselves at the request of the countries concerned. Paragraph 61 specified that these consultations would be in respect of demand and supply, availability of production factors and their costs, the possibility and conditions of investment and the availability of appropriate equipment and technologies, with a view to facilitating the redeployment of certain productive capacities existing in developed countries and the creation of new industrial facilities in developing countries</a:t>
            </a:r>
            <a:endParaRPr lang="en-US" sz="2000" dirty="0">
              <a:latin typeface="Britannic Bold" charset="0"/>
              <a:ea typeface="Britannic Bold" charset="0"/>
              <a:cs typeface="Britannic Bold" charset="0"/>
            </a:endParaRPr>
          </a:p>
        </p:txBody>
      </p:sp>
      <p:sp>
        <p:nvSpPr>
          <p:cNvPr id="3" name="TextBox 2"/>
          <p:cNvSpPr txBox="1"/>
          <p:nvPr/>
        </p:nvSpPr>
        <p:spPr>
          <a:xfrm>
            <a:off x="9530862" y="471527"/>
            <a:ext cx="2268415" cy="1477328"/>
          </a:xfrm>
          <a:prstGeom prst="rect">
            <a:avLst/>
          </a:prstGeom>
          <a:solidFill>
            <a:schemeClr val="accent4">
              <a:lumMod val="40000"/>
              <a:lumOff val="60000"/>
            </a:schemeClr>
          </a:solidFill>
        </p:spPr>
        <p:txBody>
          <a:bodyPr wrap="square" rtlCol="0">
            <a:spAutoFit/>
          </a:bodyPr>
          <a:lstStyle/>
          <a:p>
            <a:pPr algn="ctr"/>
            <a:r>
              <a:rPr lang="en-US" b="1" dirty="0" smtClean="0">
                <a:solidFill>
                  <a:srgbClr val="FF0000"/>
                </a:solidFill>
              </a:rPr>
              <a:t>Developing Countries accounting for 25% </a:t>
            </a:r>
          </a:p>
          <a:p>
            <a:pPr algn="ctr"/>
            <a:r>
              <a:rPr lang="en-US" b="1" dirty="0">
                <a:solidFill>
                  <a:srgbClr val="FF0000"/>
                </a:solidFill>
              </a:rPr>
              <a:t>o</a:t>
            </a:r>
            <a:r>
              <a:rPr lang="en-US" b="1" dirty="0" smtClean="0">
                <a:solidFill>
                  <a:srgbClr val="FF0000"/>
                </a:solidFill>
              </a:rPr>
              <a:t>f Industrial Production</a:t>
            </a:r>
          </a:p>
          <a:p>
            <a:pPr algn="ctr"/>
            <a:r>
              <a:rPr lang="en-US" b="1" dirty="0">
                <a:solidFill>
                  <a:srgbClr val="FF0000"/>
                </a:solidFill>
              </a:rPr>
              <a:t>b</a:t>
            </a:r>
            <a:r>
              <a:rPr lang="en-US" b="1" dirty="0" smtClean="0">
                <a:solidFill>
                  <a:srgbClr val="FF0000"/>
                </a:solidFill>
              </a:rPr>
              <a:t>y year 2000</a:t>
            </a:r>
          </a:p>
        </p:txBody>
      </p:sp>
    </p:spTree>
    <p:extLst>
      <p:ext uri="{BB962C8B-B14F-4D97-AF65-F5344CB8AC3E}">
        <p14:creationId xmlns:p14="http://schemas.microsoft.com/office/powerpoint/2010/main" val="534330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7</a:t>
            </a:fld>
            <a:endParaRPr lang="en-US"/>
          </a:p>
        </p:txBody>
      </p:sp>
      <p:sp>
        <p:nvSpPr>
          <p:cNvPr id="6" name="Rectangle 5"/>
          <p:cNvSpPr/>
          <p:nvPr/>
        </p:nvSpPr>
        <p:spPr>
          <a:xfrm>
            <a:off x="4212548" y="576149"/>
            <a:ext cx="3342495" cy="1107996"/>
          </a:xfrm>
          <a:prstGeom prst="rect">
            <a:avLst/>
          </a:prstGeom>
        </p:spPr>
        <p:txBody>
          <a:bodyPr wrap="square">
            <a:spAutoFit/>
          </a:bodyPr>
          <a:lstStyle/>
          <a:p>
            <a:r>
              <a:rPr lang="en-US" sz="4800" smtClean="0">
                <a:solidFill>
                  <a:schemeClr val="accent1">
                    <a:lumMod val="75000"/>
                  </a:schemeClr>
                </a:solidFill>
                <a:latin typeface="Britannic Bold" charset="0"/>
                <a:ea typeface="Britannic Bold" charset="0"/>
                <a:cs typeface="Britannic Bold" charset="0"/>
              </a:rPr>
              <a:t>ACTIVITIES</a:t>
            </a:r>
            <a:endParaRPr lang="en-US" sz="2800" dirty="0" smtClean="0">
              <a:solidFill>
                <a:schemeClr val="accent1">
                  <a:lumMod val="75000"/>
                </a:schemeClr>
              </a:solidFill>
              <a:latin typeface="Britannic Bold" charset="0"/>
              <a:ea typeface="Britannic Bold" charset="0"/>
              <a:cs typeface="Britannic Bold" charset="0"/>
            </a:endParaRPr>
          </a:p>
          <a:p>
            <a:endParaRPr lang="en-US"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11" name="TextBox 10"/>
          <p:cNvSpPr txBox="1"/>
          <p:nvPr/>
        </p:nvSpPr>
        <p:spPr>
          <a:xfrm>
            <a:off x="2209800" y="1604202"/>
            <a:ext cx="7302084" cy="4893647"/>
          </a:xfrm>
          <a:prstGeom prst="rect">
            <a:avLst/>
          </a:prstGeom>
          <a:noFill/>
        </p:spPr>
        <p:txBody>
          <a:bodyPr wrap="square" rtlCol="0">
            <a:spAutoFit/>
          </a:bodyPr>
          <a:lstStyle/>
          <a:p>
            <a:pPr algn="ctr"/>
            <a:r>
              <a:rPr lang="en-US" sz="2800" dirty="0" smtClean="0">
                <a:latin typeface="Britannic Bold" charset="0"/>
                <a:ea typeface="Britannic Bold" charset="0"/>
                <a:cs typeface="Britannic Bold" charset="0"/>
              </a:rPr>
              <a:t>Global Forum </a:t>
            </a:r>
          </a:p>
          <a:p>
            <a:pPr algn="ctr"/>
            <a:endParaRPr lang="en-US" dirty="0">
              <a:latin typeface="Britannic Bold" charset="0"/>
              <a:ea typeface="Britannic Bold" charset="0"/>
              <a:cs typeface="Britannic Bold" charset="0"/>
            </a:endParaRPr>
          </a:p>
          <a:p>
            <a:pPr algn="ctr"/>
            <a:r>
              <a:rPr lang="en-US" dirty="0" smtClean="0">
                <a:latin typeface="Britannic Bold" charset="0"/>
                <a:ea typeface="Britannic Bold" charset="0"/>
                <a:cs typeface="Britannic Bold" charset="0"/>
              </a:rPr>
              <a:t>Consultations</a:t>
            </a:r>
          </a:p>
          <a:p>
            <a:pPr algn="ctr"/>
            <a:endParaRPr lang="en-US" sz="1000" dirty="0">
              <a:latin typeface="Britannic Bold" charset="0"/>
              <a:ea typeface="Britannic Bold" charset="0"/>
              <a:cs typeface="Britannic Bold" charset="0"/>
            </a:endParaRPr>
          </a:p>
          <a:p>
            <a:pPr algn="ctr"/>
            <a:r>
              <a:rPr lang="en-US" dirty="0" smtClean="0">
                <a:latin typeface="Britannic Bold" charset="0"/>
                <a:ea typeface="Britannic Bold" charset="0"/>
                <a:cs typeface="Britannic Bold" charset="0"/>
              </a:rPr>
              <a:t>Studies (sectoral, geographical)</a:t>
            </a:r>
          </a:p>
          <a:p>
            <a:pPr algn="ctr"/>
            <a:endParaRPr lang="en-US" sz="1000" dirty="0">
              <a:latin typeface="Britannic Bold" charset="0"/>
              <a:ea typeface="Britannic Bold" charset="0"/>
              <a:cs typeface="Britannic Bold" charset="0"/>
            </a:endParaRPr>
          </a:p>
          <a:p>
            <a:pPr algn="ctr"/>
            <a:r>
              <a:rPr lang="en-US" dirty="0" smtClean="0">
                <a:latin typeface="Britannic Bold" charset="0"/>
                <a:ea typeface="Britannic Bold" charset="0"/>
                <a:cs typeface="Britannic Bold" charset="0"/>
              </a:rPr>
              <a:t>Statistics</a:t>
            </a:r>
          </a:p>
          <a:p>
            <a:pPr algn="ctr"/>
            <a:endParaRPr lang="en-US" dirty="0" smtClean="0">
              <a:latin typeface="Britannic Bold" charset="0"/>
              <a:ea typeface="Britannic Bold" charset="0"/>
              <a:cs typeface="Britannic Bold" charset="0"/>
            </a:endParaRPr>
          </a:p>
          <a:p>
            <a:pPr algn="ctr"/>
            <a:r>
              <a:rPr lang="en-US" sz="2800" dirty="0" smtClean="0">
                <a:latin typeface="Britannic Bold" charset="0"/>
                <a:ea typeface="Britannic Bold" charset="0"/>
                <a:cs typeface="Britannic Bold" charset="0"/>
              </a:rPr>
              <a:t>Technical Assistance</a:t>
            </a:r>
          </a:p>
          <a:p>
            <a:pPr algn="ctr"/>
            <a:endParaRPr lang="en-US" dirty="0">
              <a:latin typeface="Britannic Bold" charset="0"/>
              <a:ea typeface="Britannic Bold" charset="0"/>
              <a:cs typeface="Britannic Bold" charset="0"/>
            </a:endParaRPr>
          </a:p>
          <a:p>
            <a:pPr algn="ctr"/>
            <a:r>
              <a:rPr lang="en-US" dirty="0" smtClean="0">
                <a:latin typeface="Britannic Bold" charset="0"/>
                <a:ea typeface="Britannic Bold" charset="0"/>
                <a:cs typeface="Britannic Bold" charset="0"/>
              </a:rPr>
              <a:t>Sectoral Development: agroindustry, textiles, mechanics, electronics </a:t>
            </a:r>
          </a:p>
          <a:p>
            <a:pPr algn="ctr"/>
            <a:endParaRPr lang="en-US" sz="1000" dirty="0">
              <a:latin typeface="Britannic Bold" charset="0"/>
              <a:ea typeface="Britannic Bold" charset="0"/>
              <a:cs typeface="Britannic Bold" charset="0"/>
            </a:endParaRPr>
          </a:p>
          <a:p>
            <a:pPr algn="ctr"/>
            <a:r>
              <a:rPr lang="en-US" dirty="0" smtClean="0">
                <a:latin typeface="Britannic Bold" charset="0"/>
                <a:ea typeface="Britannic Bold" charset="0"/>
                <a:cs typeface="Britannic Bold" charset="0"/>
              </a:rPr>
              <a:t>Subcontracting and value chain development </a:t>
            </a:r>
          </a:p>
          <a:p>
            <a:pPr algn="ctr"/>
            <a:endParaRPr lang="en-US" sz="1000" dirty="0">
              <a:latin typeface="Britannic Bold" charset="0"/>
              <a:ea typeface="Britannic Bold" charset="0"/>
              <a:cs typeface="Britannic Bold" charset="0"/>
            </a:endParaRPr>
          </a:p>
          <a:p>
            <a:pPr algn="ctr"/>
            <a:r>
              <a:rPr lang="en-US" dirty="0" smtClean="0">
                <a:latin typeface="Britannic Bold" charset="0"/>
                <a:ea typeface="Britannic Bold" charset="0"/>
                <a:cs typeface="Britannic Bold" charset="0"/>
              </a:rPr>
              <a:t>Clusters and SME development, entrepreneurial development</a:t>
            </a:r>
          </a:p>
          <a:p>
            <a:pPr algn="ctr"/>
            <a:endParaRPr lang="en-US" sz="1000" dirty="0">
              <a:latin typeface="Britannic Bold" charset="0"/>
              <a:ea typeface="Britannic Bold" charset="0"/>
              <a:cs typeface="Britannic Bold" charset="0"/>
            </a:endParaRPr>
          </a:p>
          <a:p>
            <a:pPr algn="ctr"/>
            <a:r>
              <a:rPr lang="en-US" dirty="0" smtClean="0">
                <a:latin typeface="Britannic Bold" charset="0"/>
                <a:ea typeface="Britannic Bold" charset="0"/>
                <a:cs typeface="Britannic Bold" charset="0"/>
              </a:rPr>
              <a:t>Investment and Technology promotion</a:t>
            </a:r>
            <a:endParaRPr lang="en-US" dirty="0">
              <a:latin typeface="Britannic Bold" charset="0"/>
              <a:ea typeface="Britannic Bold" charset="0"/>
              <a:cs typeface="Britannic Bold" charset="0"/>
            </a:endParaRPr>
          </a:p>
          <a:p>
            <a:pPr algn="ctr"/>
            <a:endParaRPr lang="en-US" dirty="0">
              <a:latin typeface="Britannic Bold" charset="0"/>
              <a:ea typeface="Britannic Bold" charset="0"/>
              <a:cs typeface="Britannic Bold" charset="0"/>
            </a:endParaRPr>
          </a:p>
        </p:txBody>
      </p:sp>
    </p:spTree>
    <p:extLst>
      <p:ext uri="{BB962C8B-B14F-4D97-AF65-F5344CB8AC3E}">
        <p14:creationId xmlns:p14="http://schemas.microsoft.com/office/powerpoint/2010/main" val="6708950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8</a:t>
            </a:fld>
            <a:endParaRPr lang="en-US"/>
          </a:p>
        </p:txBody>
      </p:sp>
      <p:sp>
        <p:nvSpPr>
          <p:cNvPr id="6" name="Rectangle 5"/>
          <p:cNvSpPr/>
          <p:nvPr/>
        </p:nvSpPr>
        <p:spPr>
          <a:xfrm>
            <a:off x="1969478" y="576149"/>
            <a:ext cx="8563708" cy="1846659"/>
          </a:xfrm>
          <a:prstGeom prst="rect">
            <a:avLst/>
          </a:prstGeom>
        </p:spPr>
        <p:txBody>
          <a:bodyPr wrap="square">
            <a:spAutoFit/>
          </a:bodyPr>
          <a:lstStyle/>
          <a:p>
            <a:pPr algn="ctr"/>
            <a:r>
              <a:rPr lang="en-US" sz="4800" dirty="0" smtClean="0">
                <a:solidFill>
                  <a:schemeClr val="accent1">
                    <a:lumMod val="75000"/>
                  </a:schemeClr>
                </a:solidFill>
                <a:latin typeface="Britannic Bold" charset="0"/>
                <a:ea typeface="Britannic Bold" charset="0"/>
                <a:cs typeface="Britannic Bold" charset="0"/>
              </a:rPr>
              <a:t>THE YAOUNDÉ DECLARATION</a:t>
            </a:r>
          </a:p>
          <a:p>
            <a:pPr algn="ctr"/>
            <a:r>
              <a:rPr lang="en-US" sz="2400" dirty="0" smtClean="0">
                <a:solidFill>
                  <a:schemeClr val="accent1">
                    <a:lumMod val="75000"/>
                  </a:schemeClr>
                </a:solidFill>
                <a:latin typeface="Britannic Bold" charset="0"/>
                <a:ea typeface="Britannic Bold" charset="0"/>
                <a:cs typeface="Britannic Bold" charset="0"/>
              </a:rPr>
              <a:t>Fifth UNIDO General Conference</a:t>
            </a:r>
          </a:p>
          <a:p>
            <a:pPr algn="ctr"/>
            <a:r>
              <a:rPr lang="en-US" sz="2400" dirty="0" smtClean="0">
                <a:solidFill>
                  <a:schemeClr val="accent1">
                    <a:lumMod val="75000"/>
                  </a:schemeClr>
                </a:solidFill>
                <a:latin typeface="Britannic Bold" charset="0"/>
                <a:ea typeface="Britannic Bold" charset="0"/>
                <a:cs typeface="Britannic Bold" charset="0"/>
              </a:rPr>
              <a:t>1993</a:t>
            </a:r>
          </a:p>
          <a:p>
            <a:pPr algn="ctr"/>
            <a:endParaRPr lang="en-US"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11" name="TextBox 10"/>
          <p:cNvSpPr txBox="1"/>
          <p:nvPr/>
        </p:nvSpPr>
        <p:spPr>
          <a:xfrm>
            <a:off x="1446550" y="2629272"/>
            <a:ext cx="10146323" cy="1323439"/>
          </a:xfrm>
          <a:prstGeom prst="rect">
            <a:avLst/>
          </a:prstGeom>
          <a:noFill/>
        </p:spPr>
        <p:txBody>
          <a:bodyPr wrap="square" rtlCol="0">
            <a:spAutoFit/>
          </a:bodyPr>
          <a:lstStyle/>
          <a:p>
            <a:pPr algn="ctr"/>
            <a:r>
              <a:rPr lang="en-US" sz="2000" dirty="0" smtClean="0">
                <a:latin typeface="Britannic Bold" charset="0"/>
                <a:ea typeface="Britannic Bold" charset="0"/>
                <a:cs typeface="Britannic Bold" charset="0"/>
              </a:rPr>
              <a:t>The major means of achieving UNIDO’s objectives of environmentally sustainable and equitable industrial development remain investment promotion, technology transfer, development of human resources and the creation of an enabling environment, both nationally and internationally, for industrial growth and competitiveness.</a:t>
            </a:r>
            <a:endParaRPr lang="en-US" sz="2000" dirty="0">
              <a:latin typeface="Britannic Bold" charset="0"/>
              <a:ea typeface="Britannic Bold" charset="0"/>
              <a:cs typeface="Britannic Bold" charset="0"/>
            </a:endParaRPr>
          </a:p>
        </p:txBody>
      </p:sp>
      <p:sp>
        <p:nvSpPr>
          <p:cNvPr id="8" name="Rectangle 7"/>
          <p:cNvSpPr/>
          <p:nvPr/>
        </p:nvSpPr>
        <p:spPr>
          <a:xfrm>
            <a:off x="2237857" y="4509691"/>
            <a:ext cx="8563708" cy="1384995"/>
          </a:xfrm>
          <a:prstGeom prst="rect">
            <a:avLst/>
          </a:prstGeom>
        </p:spPr>
        <p:txBody>
          <a:bodyPr wrap="square">
            <a:spAutoFit/>
          </a:bodyPr>
          <a:lstStyle/>
          <a:p>
            <a:r>
              <a:rPr lang="en-US" sz="2800" dirty="0" smtClean="0">
                <a:solidFill>
                  <a:schemeClr val="accent1">
                    <a:lumMod val="75000"/>
                  </a:schemeClr>
                </a:solidFill>
                <a:latin typeface="Britannic Bold" charset="0"/>
                <a:ea typeface="Britannic Bold" charset="0"/>
                <a:cs typeface="Britannic Bold" charset="0"/>
              </a:rPr>
              <a:t>          New words </a:t>
            </a:r>
            <a:r>
              <a:rPr lang="is-IS" sz="2800" dirty="0" smtClean="0">
                <a:solidFill>
                  <a:schemeClr val="accent1">
                    <a:lumMod val="75000"/>
                  </a:schemeClr>
                </a:solidFill>
                <a:latin typeface="Britannic Bold" charset="0"/>
                <a:ea typeface="Britannic Bold" charset="0"/>
                <a:cs typeface="Britannic Bold" charset="0"/>
              </a:rPr>
              <a:t>….....		</a:t>
            </a:r>
            <a:r>
              <a:rPr lang="en-US" sz="2800" dirty="0" smtClean="0">
                <a:solidFill>
                  <a:schemeClr val="accent1">
                    <a:lumMod val="75000"/>
                  </a:schemeClr>
                </a:solidFill>
                <a:latin typeface="Britannic Bold" charset="0"/>
                <a:ea typeface="Britannic Bold" charset="0"/>
                <a:cs typeface="Britannic Bold" charset="0"/>
              </a:rPr>
              <a:t>Environment </a:t>
            </a:r>
          </a:p>
          <a:p>
            <a:r>
              <a:rPr lang="en-US" sz="2800" dirty="0" smtClean="0">
                <a:solidFill>
                  <a:schemeClr val="accent1">
                    <a:lumMod val="75000"/>
                  </a:schemeClr>
                </a:solidFill>
                <a:latin typeface="Britannic Bold" charset="0"/>
                <a:ea typeface="Britannic Bold" charset="0"/>
                <a:cs typeface="Britannic Bold" charset="0"/>
              </a:rPr>
              <a:t>					Social issues</a:t>
            </a:r>
          </a:p>
          <a:p>
            <a:r>
              <a:rPr lang="en-US" sz="2800" dirty="0" smtClean="0">
                <a:solidFill>
                  <a:schemeClr val="accent1">
                    <a:lumMod val="75000"/>
                  </a:schemeClr>
                </a:solidFill>
                <a:latin typeface="Britannic Bold" charset="0"/>
                <a:ea typeface="Britannic Bold" charset="0"/>
                <a:cs typeface="Britannic Bold" charset="0"/>
              </a:rPr>
              <a:t>					Competitiveness</a:t>
            </a:r>
            <a:endParaRPr lang="en-US" sz="2800" dirty="0">
              <a:latin typeface="Britannic Bold" charset="0"/>
              <a:ea typeface="Britannic Bold" charset="0"/>
              <a:cs typeface="Britannic Bold" charset="0"/>
            </a:endParaRPr>
          </a:p>
        </p:txBody>
      </p:sp>
    </p:spTree>
    <p:extLst>
      <p:ext uri="{BB962C8B-B14F-4D97-AF65-F5344CB8AC3E}">
        <p14:creationId xmlns:p14="http://schemas.microsoft.com/office/powerpoint/2010/main" val="549415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9</a:t>
            </a:fld>
            <a:endParaRPr lang="en-US"/>
          </a:p>
        </p:txBody>
      </p:sp>
      <p:sp>
        <p:nvSpPr>
          <p:cNvPr id="6" name="Rectangle 5"/>
          <p:cNvSpPr/>
          <p:nvPr/>
        </p:nvSpPr>
        <p:spPr>
          <a:xfrm>
            <a:off x="2278505" y="496206"/>
            <a:ext cx="7689954" cy="1107996"/>
          </a:xfrm>
          <a:prstGeom prst="rect">
            <a:avLst/>
          </a:prstGeom>
        </p:spPr>
        <p:txBody>
          <a:bodyPr wrap="square">
            <a:spAutoFit/>
          </a:bodyPr>
          <a:lstStyle/>
          <a:p>
            <a:r>
              <a:rPr lang="en-US" sz="4800" dirty="0" smtClean="0">
                <a:solidFill>
                  <a:schemeClr val="accent1">
                    <a:lumMod val="75000"/>
                  </a:schemeClr>
                </a:solidFill>
                <a:latin typeface="Britannic Bold" charset="0"/>
                <a:ea typeface="Britannic Bold" charset="0"/>
                <a:cs typeface="Britannic Bold" charset="0"/>
              </a:rPr>
              <a:t>1997, crisis time </a:t>
            </a:r>
            <a:r>
              <a:rPr lang="is-IS" sz="4800" dirty="0" smtClean="0">
                <a:solidFill>
                  <a:schemeClr val="accent1">
                    <a:lumMod val="75000"/>
                  </a:schemeClr>
                </a:solidFill>
                <a:latin typeface="Britannic Bold" charset="0"/>
                <a:ea typeface="Britannic Bold" charset="0"/>
                <a:cs typeface="Britannic Bold" charset="0"/>
              </a:rPr>
              <a:t>…...</a:t>
            </a:r>
            <a:endParaRPr lang="en-US" sz="2800" dirty="0" smtClean="0">
              <a:solidFill>
                <a:schemeClr val="accent1">
                  <a:lumMod val="75000"/>
                </a:schemeClr>
              </a:solidFill>
              <a:latin typeface="Britannic Bold" charset="0"/>
              <a:ea typeface="Britannic Bold" charset="0"/>
              <a:cs typeface="Britannic Bold" charset="0"/>
            </a:endParaRPr>
          </a:p>
          <a:p>
            <a:endParaRPr lang="en-US" dirty="0">
              <a:latin typeface="Britannic Bold" charset="0"/>
              <a:ea typeface="Britannic Bold" charset="0"/>
              <a:cs typeface="Britannic Bold" charset="0"/>
            </a:endParaRPr>
          </a:p>
        </p:txBody>
      </p:sp>
      <p:sp>
        <p:nvSpPr>
          <p:cNvPr id="2" name="Date Placeholder 1"/>
          <p:cNvSpPr>
            <a:spLocks noGrp="1"/>
          </p:cNvSpPr>
          <p:nvPr>
            <p:ph type="dt" sz="half" idx="10"/>
          </p:nvPr>
        </p:nvSpPr>
        <p:spPr/>
        <p:txBody>
          <a:bodyPr/>
          <a:lstStyle/>
          <a:p>
            <a:fld id="{9291D495-E941-5F45-8ACA-19750435D67B}" type="datetime1">
              <a:rPr lang="x-none" smtClean="0"/>
              <a:t>11/8/19</a:t>
            </a:fld>
            <a:endParaRPr lang="en-US"/>
          </a:p>
        </p:txBody>
      </p:sp>
      <p:sp>
        <p:nvSpPr>
          <p:cNvPr id="7" name="TextBox 6"/>
          <p:cNvSpPr txBox="1"/>
          <p:nvPr/>
        </p:nvSpPr>
        <p:spPr>
          <a:xfrm>
            <a:off x="838200" y="2072061"/>
            <a:ext cx="10979046" cy="3816429"/>
          </a:xfrm>
          <a:prstGeom prst="rect">
            <a:avLst/>
          </a:prstGeom>
          <a:noFill/>
        </p:spPr>
        <p:txBody>
          <a:bodyPr wrap="square" rtlCol="0">
            <a:spAutoFit/>
          </a:bodyPr>
          <a:lstStyle/>
          <a:p>
            <a:pPr algn="just"/>
            <a:r>
              <a:rPr lang="en-US" sz="2400" dirty="0" smtClean="0">
                <a:latin typeface="Britannic Bold" charset="0"/>
                <a:ea typeface="Britannic Bold" charset="0"/>
                <a:cs typeface="Britannic Bold" charset="0"/>
              </a:rPr>
              <a:t>The end of a bipolar world </a:t>
            </a:r>
            <a:r>
              <a:rPr lang="is-IS" sz="2400" dirty="0" smtClean="0">
                <a:latin typeface="Britannic Bold" charset="0"/>
                <a:ea typeface="Britannic Bold" charset="0"/>
                <a:cs typeface="Britannic Bold" charset="0"/>
              </a:rPr>
              <a:t>…..</a:t>
            </a:r>
          </a:p>
          <a:p>
            <a:pPr algn="just"/>
            <a:endParaRPr lang="en-US" sz="1000" dirty="0" smtClean="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General decrease in Multilateral Official Development Assistance  </a:t>
            </a:r>
          </a:p>
          <a:p>
            <a:pPr algn="just"/>
            <a:endParaRPr lang="en-US" sz="1000" dirty="0" smtClean="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Increasing consensus on relying on market forces to sustain industrial development</a:t>
            </a:r>
          </a:p>
          <a:p>
            <a:pPr algn="just"/>
            <a:endParaRPr lang="en-US" sz="1000" dirty="0" smtClean="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The contribution of industry to development issues questioned</a:t>
            </a:r>
          </a:p>
          <a:p>
            <a:pPr algn="just"/>
            <a:endParaRPr lang="en-US" sz="1000" dirty="0" smtClean="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UNIDO’s too vast spread of </a:t>
            </a:r>
            <a:r>
              <a:rPr lang="en-US" sz="2400" dirty="0" err="1" smtClean="0">
                <a:latin typeface="Britannic Bold" charset="0"/>
                <a:ea typeface="Britannic Bold" charset="0"/>
                <a:cs typeface="Britannic Bold" charset="0"/>
              </a:rPr>
              <a:t>programmes</a:t>
            </a:r>
            <a:endParaRPr lang="en-US" sz="2400" dirty="0" smtClean="0">
              <a:latin typeface="Britannic Bold" charset="0"/>
              <a:ea typeface="Britannic Bold" charset="0"/>
              <a:cs typeface="Britannic Bold" charset="0"/>
            </a:endParaRPr>
          </a:p>
          <a:p>
            <a:pPr algn="just"/>
            <a:endParaRPr lang="en-US" sz="1000" dirty="0" smtClean="0">
              <a:latin typeface="Britannic Bold" charset="0"/>
              <a:ea typeface="Britannic Bold" charset="0"/>
              <a:cs typeface="Britannic Bold" charset="0"/>
            </a:endParaRPr>
          </a:p>
          <a:p>
            <a:pPr algn="just"/>
            <a:r>
              <a:rPr lang="en-US" sz="2400" dirty="0" smtClean="0">
                <a:latin typeface="Britannic Bold" charset="0"/>
                <a:ea typeface="Britannic Bold" charset="0"/>
                <a:cs typeface="Britannic Bold" charset="0"/>
              </a:rPr>
              <a:t>US, Canada, Australia’s withdrawal from the Organization</a:t>
            </a:r>
            <a:endParaRPr lang="en-US" sz="2400" dirty="0">
              <a:latin typeface="Britannic Bold" charset="0"/>
              <a:ea typeface="Britannic Bold" charset="0"/>
              <a:cs typeface="Britannic Bold" charset="0"/>
            </a:endParaRPr>
          </a:p>
          <a:p>
            <a:pPr algn="just"/>
            <a:endParaRPr lang="en-US" sz="2400" dirty="0">
              <a:latin typeface="Britannic Bold" charset="0"/>
              <a:ea typeface="Britannic Bold" charset="0"/>
              <a:cs typeface="Britannic Bold" charset="0"/>
            </a:endParaRPr>
          </a:p>
        </p:txBody>
      </p:sp>
    </p:spTree>
    <p:extLst>
      <p:ext uri="{BB962C8B-B14F-4D97-AF65-F5344CB8AC3E}">
        <p14:creationId xmlns:p14="http://schemas.microsoft.com/office/powerpoint/2010/main" val="17212919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5195</TotalTime>
  <Words>1505</Words>
  <Application>Microsoft Macintosh PowerPoint</Application>
  <PresentationFormat>Widescreen</PresentationFormat>
  <Paragraphs>336</Paragraphs>
  <Slides>22</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Britannic Bold</vt:lpstr>
      <vt:lpstr>Calibri</vt:lpstr>
      <vt:lpstr>Calibri Light</vt:lpstr>
      <vt:lpstr>Wingdings</vt:lpstr>
      <vt:lpstr>Arial</vt:lpstr>
      <vt:lpstr>Office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makes SDGs special</vt:lpstr>
      <vt:lpstr>PowerPoint Presentation</vt:lpstr>
      <vt:lpstr>Inclusive and Sustainable Industrial Development </vt:lpstr>
    </vt:vector>
  </TitlesOfParts>
  <Company/>
  <LinksUpToDate>false</LinksUpToDate>
  <SharedDoc>false</SharedDoc>
  <HyperlinksChanged>false</HyperlinksChanged>
  <AppVersion>15.0039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UNIDO </dc:title>
  <dc:creator>Microsoft Office User</dc:creator>
  <cp:lastModifiedBy>Microsoft Office User</cp:lastModifiedBy>
  <cp:revision>85</cp:revision>
  <cp:lastPrinted>2019-06-02T10:18:35Z</cp:lastPrinted>
  <dcterms:created xsi:type="dcterms:W3CDTF">2019-05-22T20:53:12Z</dcterms:created>
  <dcterms:modified xsi:type="dcterms:W3CDTF">2019-11-08T13:57:22Z</dcterms:modified>
</cp:coreProperties>
</file>