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69" r:id="rId3"/>
    <p:sldId id="268" r:id="rId4"/>
    <p:sldId id="257" r:id="rId5"/>
    <p:sldId id="258" r:id="rId6"/>
    <p:sldId id="259" r:id="rId7"/>
    <p:sldId id="277" r:id="rId8"/>
    <p:sldId id="275" r:id="rId9"/>
    <p:sldId id="276" r:id="rId10"/>
    <p:sldId id="261" r:id="rId11"/>
    <p:sldId id="260" r:id="rId12"/>
    <p:sldId id="262" r:id="rId13"/>
    <p:sldId id="263" r:id="rId14"/>
    <p:sldId id="264" r:id="rId15"/>
    <p:sldId id="271" r:id="rId16"/>
    <p:sldId id="274" r:id="rId17"/>
    <p:sldId id="272"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62"/>
    <p:restoredTop sz="94599"/>
  </p:normalViewPr>
  <p:slideViewPr>
    <p:cSldViewPr snapToGrid="0" snapToObjects="1">
      <p:cViewPr>
        <p:scale>
          <a:sx n="95" d="100"/>
          <a:sy n="95" d="100"/>
        </p:scale>
        <p:origin x="1576" y="31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64F1F0-EA37-6B46-A90E-1F47D37E04E6}" type="datetimeFigureOut">
              <a:rPr lang="en-US" smtClean="0"/>
              <a:t>11/19/19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6B5012-5A2B-604A-9109-FE899C47BF8A}" type="slidenum">
              <a:rPr lang="en-US" smtClean="0"/>
              <a:t>‹#›</a:t>
            </a:fld>
            <a:endParaRPr lang="en-US"/>
          </a:p>
        </p:txBody>
      </p:sp>
    </p:spTree>
    <p:extLst>
      <p:ext uri="{BB962C8B-B14F-4D97-AF65-F5344CB8AC3E}">
        <p14:creationId xmlns:p14="http://schemas.microsoft.com/office/powerpoint/2010/main" val="1607280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6B5012-5A2B-604A-9109-FE899C47BF8A}" type="slidenum">
              <a:rPr lang="en-US" smtClean="0"/>
              <a:t>1</a:t>
            </a:fld>
            <a:endParaRPr lang="en-US"/>
          </a:p>
        </p:txBody>
      </p:sp>
    </p:spTree>
    <p:extLst>
      <p:ext uri="{BB962C8B-B14F-4D97-AF65-F5344CB8AC3E}">
        <p14:creationId xmlns:p14="http://schemas.microsoft.com/office/powerpoint/2010/main" val="1977370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68E2A6-C494-0541-89EB-FC1721984BBB}"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208792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09D37EE-F851-574E-AF8F-D89F3C9ADD3E}"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792305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1FE306-4165-BE4B-A4F6-9CA4EB0E2933}"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529976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9350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446F0-A407-EE4D-9C9E-4C4E6712AA49}"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926427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087EE02-0E12-1049-96DE-92EC09649E9E}" type="datetime1">
              <a:rPr lang="x-none" smtClean="0"/>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211139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2FDD78-1EC7-6F48-AE82-2A4C41B057D7}" type="datetime1">
              <a:rPr lang="x-none" smtClean="0"/>
              <a:t>11/19/19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779889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CCC6E-07E3-524F-9696-742E7AFFDCC6}" type="datetime1">
              <a:rPr lang="x-none" smtClean="0"/>
              <a:t>11/19/19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58968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A1047-C3C1-7E44-AF9C-C24D31ACED8D}" type="datetime1">
              <a:rPr lang="x-none" smtClean="0"/>
              <a:t>11/19/19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311956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97125C-A816-C842-B864-FAF32239DA33}" type="datetime1">
              <a:rPr lang="x-none" smtClean="0"/>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1040489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EBCFF7-A62D-7847-8A45-746EFB220B70}" type="datetime1">
              <a:rPr lang="x-none" smtClean="0"/>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2C2D4A-C2CD-5841-B8E4-1EB28F5421D7}" type="slidenum">
              <a:rPr lang="en-US" smtClean="0"/>
              <a:t>‹#›</a:t>
            </a:fld>
            <a:endParaRPr lang="en-US"/>
          </a:p>
        </p:txBody>
      </p:sp>
    </p:spTree>
    <p:extLst>
      <p:ext uri="{BB962C8B-B14F-4D97-AF65-F5344CB8AC3E}">
        <p14:creationId xmlns:p14="http://schemas.microsoft.com/office/powerpoint/2010/main" val="5487646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9C9167-ED92-1A44-B593-29E6E0AED6CE}" type="datetime1">
              <a:rPr lang="x-none" smtClean="0"/>
              <a:t>11/19/19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2C2D4A-C2CD-5841-B8E4-1EB28F5421D7}" type="slidenum">
              <a:rPr lang="en-US" smtClean="0"/>
              <a:t>‹#›</a:t>
            </a:fld>
            <a:endParaRPr lang="en-US"/>
          </a:p>
        </p:txBody>
      </p:sp>
    </p:spTree>
    <p:extLst>
      <p:ext uri="{BB962C8B-B14F-4D97-AF65-F5344CB8AC3E}">
        <p14:creationId xmlns:p14="http://schemas.microsoft.com/office/powerpoint/2010/main" val="1728016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image" Target="../media/image8.tiff"/><Relationship Id="rId5" Type="http://schemas.openxmlformats.org/officeDocument/2006/relationships/image" Target="../media/image9.tiff"/><Relationship Id="rId6" Type="http://schemas.openxmlformats.org/officeDocument/2006/relationships/image" Target="../media/image10.tiff"/><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0" Type="http://schemas.openxmlformats.org/officeDocument/2006/relationships/hyperlink" Target="https://en.wikipedia.org/wiki/Italy" TargetMode="External"/><Relationship Id="rId21" Type="http://schemas.openxmlformats.org/officeDocument/2006/relationships/hyperlink" Target="https://en.wikipedia.org/wiki/Vienna" TargetMode="External"/><Relationship Id="rId22" Type="http://schemas.openxmlformats.org/officeDocument/2006/relationships/hyperlink" Target="https://en.wikipedia.org/wiki/Austria" TargetMode="External"/><Relationship Id="rId23" Type="http://schemas.openxmlformats.org/officeDocument/2006/relationships/hyperlink" Target="https://en.wikipedia.org/wiki/Montreal,_Quebec" TargetMode="External"/><Relationship Id="rId24" Type="http://schemas.openxmlformats.org/officeDocument/2006/relationships/hyperlink" Target="https://en.wikipedia.org/wiki/Canada" TargetMode="External"/><Relationship Id="rId25" Type="http://schemas.openxmlformats.org/officeDocument/2006/relationships/hyperlink" Target="https://en.wikipedia.org/wiki/Geneva" TargetMode="External"/><Relationship Id="rId26" Type="http://schemas.openxmlformats.org/officeDocument/2006/relationships/hyperlink" Target="https://en.wikipedia.org/wiki/Switzerland" TargetMode="External"/><Relationship Id="rId27" Type="http://schemas.openxmlformats.org/officeDocument/2006/relationships/hyperlink" Target="https://en.wikipedia.org/wiki/London" TargetMode="External"/><Relationship Id="rId28" Type="http://schemas.openxmlformats.org/officeDocument/2006/relationships/hyperlink" Target="https://en.wikipedia.org/wiki/United_Kingdom" TargetMode="External"/><Relationship Id="rId29" Type="http://schemas.openxmlformats.org/officeDocument/2006/relationships/hyperlink" Target="https://en.wikipedia.org/wiki/Washington,_D.C." TargetMode="External"/><Relationship Id="rId1" Type="http://schemas.openxmlformats.org/officeDocument/2006/relationships/slideLayout" Target="../slideLayouts/slideLayout2.xml"/><Relationship Id="rId2" Type="http://schemas.openxmlformats.org/officeDocument/2006/relationships/hyperlink" Target="https://en.wikipedia.org/wiki/Food_and_Agriculture_Organization" TargetMode="External"/><Relationship Id="rId3" Type="http://schemas.openxmlformats.org/officeDocument/2006/relationships/hyperlink" Target="https://en.wikipedia.org/wiki/International_Atomic_Energy_Agency" TargetMode="External"/><Relationship Id="rId4" Type="http://schemas.openxmlformats.org/officeDocument/2006/relationships/hyperlink" Target="https://en.wikipedia.org/wiki/International_Civil_Aviation_Organization" TargetMode="External"/><Relationship Id="rId5" Type="http://schemas.openxmlformats.org/officeDocument/2006/relationships/hyperlink" Target="https://en.wikipedia.org/wiki/International_Fund_for_Agricultural_Development" TargetMode="External"/><Relationship Id="rId30" Type="http://schemas.openxmlformats.org/officeDocument/2006/relationships/hyperlink" Target="https://en.wikipedia.org/wiki/United_States" TargetMode="External"/><Relationship Id="rId31" Type="http://schemas.openxmlformats.org/officeDocument/2006/relationships/hyperlink" Target="https://en.wikipedia.org/wiki/Paris" TargetMode="External"/><Relationship Id="rId32" Type="http://schemas.openxmlformats.org/officeDocument/2006/relationships/hyperlink" Target="https://en.wikipedia.org/wiki/France" TargetMode="External"/><Relationship Id="rId9" Type="http://schemas.openxmlformats.org/officeDocument/2006/relationships/hyperlink" Target="https://en.wikipedia.org/wiki/International_Telecommunication_Union" TargetMode="External"/><Relationship Id="rId6" Type="http://schemas.openxmlformats.org/officeDocument/2006/relationships/hyperlink" Target="https://en.wikipedia.org/wiki/International_Labour_Organization" TargetMode="External"/><Relationship Id="rId7" Type="http://schemas.openxmlformats.org/officeDocument/2006/relationships/hyperlink" Target="https://en.wikipedia.org/wiki/International_Maritime_Organization" TargetMode="External"/><Relationship Id="rId8" Type="http://schemas.openxmlformats.org/officeDocument/2006/relationships/hyperlink" Target="https://en.wikipedia.org/wiki/International_Monetary_Fund" TargetMode="External"/><Relationship Id="rId33" Type="http://schemas.openxmlformats.org/officeDocument/2006/relationships/hyperlink" Target="https://en.wikipedia.org/wiki/Madrid" TargetMode="External"/><Relationship Id="rId34" Type="http://schemas.openxmlformats.org/officeDocument/2006/relationships/hyperlink" Target="https://en.wikipedia.org/wiki/Spain" TargetMode="External"/><Relationship Id="rId35" Type="http://schemas.openxmlformats.org/officeDocument/2006/relationships/hyperlink" Target="https://en.wikipedia.org/wiki/Bern" TargetMode="External"/><Relationship Id="rId10" Type="http://schemas.openxmlformats.org/officeDocument/2006/relationships/hyperlink" Target="https://en.wikipedia.org/wiki/UNESCO" TargetMode="External"/><Relationship Id="rId11" Type="http://schemas.openxmlformats.org/officeDocument/2006/relationships/hyperlink" Target="https://en.wikipedia.org/wiki/United_Nations_Industrial_Development_Organization" TargetMode="External"/><Relationship Id="rId12" Type="http://schemas.openxmlformats.org/officeDocument/2006/relationships/hyperlink" Target="https://en.wikipedia.org/wiki/World_Tourism_Organization" TargetMode="External"/><Relationship Id="rId13" Type="http://schemas.openxmlformats.org/officeDocument/2006/relationships/hyperlink" Target="https://en.wikipedia.org/wiki/Universal_Postal_Union" TargetMode="External"/><Relationship Id="rId14" Type="http://schemas.openxmlformats.org/officeDocument/2006/relationships/hyperlink" Target="https://en.wikipedia.org/wiki/World_Bank_Group" TargetMode="External"/><Relationship Id="rId15" Type="http://schemas.openxmlformats.org/officeDocument/2006/relationships/hyperlink" Target="https://en.wikipedia.org/wiki/World_Food_Programme" TargetMode="External"/><Relationship Id="rId16" Type="http://schemas.openxmlformats.org/officeDocument/2006/relationships/hyperlink" Target="https://en.wikipedia.org/wiki/World_Health_Organization" TargetMode="External"/><Relationship Id="rId17" Type="http://schemas.openxmlformats.org/officeDocument/2006/relationships/hyperlink" Target="https://en.wikipedia.org/wiki/World_Intellectual_Property_Organization" TargetMode="External"/><Relationship Id="rId18" Type="http://schemas.openxmlformats.org/officeDocument/2006/relationships/hyperlink" Target="https://en.wikipedia.org/wiki/World_Meteorological_Organization" TargetMode="External"/><Relationship Id="rId19" Type="http://schemas.openxmlformats.org/officeDocument/2006/relationships/hyperlink" Target="https://en.wikipedia.org/wiki/Rom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un.org/en/ecosoc/amr/index.shtml" TargetMode="External"/><Relationship Id="rId4" Type="http://schemas.openxmlformats.org/officeDocument/2006/relationships/hyperlink" Target="https://www.un.org/en/ecosoc/dcf/index.shtml" TargetMode="External"/><Relationship Id="rId5" Type="http://schemas.openxmlformats.org/officeDocument/2006/relationships/hyperlink" Target="https://www.un.org/en/ecosoc/integration/" TargetMode="External"/><Relationship Id="rId6" Type="http://schemas.openxmlformats.org/officeDocument/2006/relationships/hyperlink" Target="https://www.un.org/en/ecosoc/has2014/" TargetMode="External"/><Relationship Id="rId7" Type="http://schemas.openxmlformats.org/officeDocument/2006/relationships/hyperlink" Target="https://www.un.org/en/ecosoc/julyhls/oa2014.shtml" TargetMode="External"/><Relationship Id="rId8" Type="http://schemas.openxmlformats.org/officeDocument/2006/relationships/hyperlink" Target="https://www.un.org/en/ecosoc/newfunct/cmm.shtml" TargetMode="External"/><Relationship Id="rId9" Type="http://schemas.openxmlformats.org/officeDocument/2006/relationships/hyperlink" Target="https://www.un.org/en/ecosoc/youth2014/" TargetMode="External"/><Relationship Id="rId10" Type="http://schemas.openxmlformats.org/officeDocument/2006/relationships/hyperlink" Target="https://www.un.org/en/ecosoc/partnership2014/" TargetMode="External"/><Relationship Id="rId1" Type="http://schemas.openxmlformats.org/officeDocument/2006/relationships/slideLayout" Target="../slideLayouts/slideLayout2.xml"/><Relationship Id="rId2" Type="http://schemas.openxmlformats.org/officeDocument/2006/relationships/hyperlink" Target="http://sustainabledevelopment.un.org/index.php?menu=176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 Id="rId3" Type="http://schemas.openxmlformats.org/officeDocument/2006/relationships/image" Target="../media/image3.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6.xml.rels><?xml version="1.0" encoding="UTF-8" standalone="yes"?>
<Relationships xmlns="http://schemas.openxmlformats.org/package/2006/relationships"><Relationship Id="rId20" Type="http://schemas.openxmlformats.org/officeDocument/2006/relationships/hyperlink" Target="https://www.un.org/en/sections/member-states/growth-united-nations-membership-1945-present/index.html#footnote39" TargetMode="External"/><Relationship Id="rId21" Type="http://schemas.openxmlformats.org/officeDocument/2006/relationships/hyperlink" Target="https://www.un.org/en/sections/member-states/growth-united-nations-membership-1945-present/index.html#footnote30" TargetMode="External"/><Relationship Id="rId22" Type="http://schemas.openxmlformats.org/officeDocument/2006/relationships/hyperlink" Target="https://www.un.org/en/sections/member-states/growth-united-nations-membership-1945-present/index.html#footnote16" TargetMode="External"/><Relationship Id="rId23" Type="http://schemas.openxmlformats.org/officeDocument/2006/relationships/hyperlink" Target="https://www.un.org/en/sections/member-states/growth-united-nations-membership-1945-present/index.html#footnote17" TargetMode="External"/><Relationship Id="rId24" Type="http://schemas.openxmlformats.org/officeDocument/2006/relationships/hyperlink" Target="https://www.un.org/en/sections/member-states/growth-united-nations-membership-1945-present/index.html#footnote18" TargetMode="External"/><Relationship Id="rId25" Type="http://schemas.openxmlformats.org/officeDocument/2006/relationships/hyperlink" Target="https://www.un.org/en/sections/member-states/growth-united-nations-membership-1945-present/index.html#footnote19" TargetMode="External"/><Relationship Id="rId26" Type="http://schemas.openxmlformats.org/officeDocument/2006/relationships/hyperlink" Target="https://www.un.org/en/sections/member-states/growth-united-nations-membership-1945-present/index.html#footnote20" TargetMode="External"/><Relationship Id="rId27" Type="http://schemas.openxmlformats.org/officeDocument/2006/relationships/hyperlink" Target="https://www.un.org/en/sections/member-states/growth-united-nations-membership-1945-present/index.html#footnote40" TargetMode="External"/><Relationship Id="rId28" Type="http://schemas.openxmlformats.org/officeDocument/2006/relationships/hyperlink" Target="https://www.un.org/en/sections/member-states/growth-united-nations-membership-1945-present/index.html#footnote22" TargetMode="External"/><Relationship Id="rId29" Type="http://schemas.openxmlformats.org/officeDocument/2006/relationships/hyperlink" Target="https://www.un.org/en/sections/member-states/growth-united-nations-membership-1945-present/index.html#footnote25" TargetMode="External"/><Relationship Id="rId1" Type="http://schemas.openxmlformats.org/officeDocument/2006/relationships/slideLayout" Target="../slideLayouts/slideLayout2.xml"/><Relationship Id="rId2" Type="http://schemas.openxmlformats.org/officeDocument/2006/relationships/hyperlink" Target="https://www.un.org/en/sections/member-states/growth-united-nations-membership-1945-present/index.html#footnote31" TargetMode="External"/><Relationship Id="rId3" Type="http://schemas.openxmlformats.org/officeDocument/2006/relationships/hyperlink" Target="https://www.un.org/en/sections/member-states/growth-united-nations-membership-1945-present/index.html#footnote1" TargetMode="External"/><Relationship Id="rId4" Type="http://schemas.openxmlformats.org/officeDocument/2006/relationships/hyperlink" Target="https://www.un.org/en/sections/member-states/growth-united-nations-membership-1945-present/index.html#footnote2" TargetMode="External"/><Relationship Id="rId5" Type="http://schemas.openxmlformats.org/officeDocument/2006/relationships/hyperlink" Target="https://www.un.org/en/sections/member-states/growth-united-nations-membership-1945-present/index.html#footnote3" TargetMode="External"/><Relationship Id="rId30" Type="http://schemas.openxmlformats.org/officeDocument/2006/relationships/hyperlink" Target="https://www.un.org/en/sections/member-states/growth-united-nations-membership-1945-present/index.html#footnote27" TargetMode="External"/><Relationship Id="rId31" Type="http://schemas.openxmlformats.org/officeDocument/2006/relationships/hyperlink" Target="https://www.un.org/en/sections/member-states/growth-united-nations-membership-1945-present/index.html#footnote28" TargetMode="External"/><Relationship Id="rId32" Type="http://schemas.openxmlformats.org/officeDocument/2006/relationships/hyperlink" Target="https://www.un.org/en/sections/member-states/growth-united-nations-membership-1945-present/index.html#footnote29" TargetMode="External"/><Relationship Id="rId9" Type="http://schemas.openxmlformats.org/officeDocument/2006/relationships/hyperlink" Target="https://www.un.org/en/sections/member-states/growth-united-nations-membership-1945-present/index.html#footnote35" TargetMode="External"/><Relationship Id="rId6" Type="http://schemas.openxmlformats.org/officeDocument/2006/relationships/hyperlink" Target="https://www.un.org/en/sections/member-states/growth-united-nations-membership-1945-present/index.html#footnote32" TargetMode="External"/><Relationship Id="rId7" Type="http://schemas.openxmlformats.org/officeDocument/2006/relationships/hyperlink" Target="https://www.un.org/en/sections/member-states/growth-united-nations-membership-1945-present/index.html#footnote34" TargetMode="External"/><Relationship Id="rId8" Type="http://schemas.openxmlformats.org/officeDocument/2006/relationships/hyperlink" Target="https://www.un.org/en/sections/member-states/growth-united-nations-membership-1945-present/index.html#footnote33" TargetMode="External"/><Relationship Id="rId33" Type="http://schemas.openxmlformats.org/officeDocument/2006/relationships/hyperlink" Target="https://www.un.org/en/sections/member-states/growth-united-nations-membership-1945-present/index.html#footnote41" TargetMode="External"/><Relationship Id="rId10" Type="http://schemas.openxmlformats.org/officeDocument/2006/relationships/hyperlink" Target="https://www.un.org/en/sections/member-states/growth-united-nations-membership-1945-present/index.html#footnote5" TargetMode="External"/><Relationship Id="rId11" Type="http://schemas.openxmlformats.org/officeDocument/2006/relationships/hyperlink" Target="https://www.un.org/en/sections/member-states/growth-united-nations-membership-1945-present/index.html#footnote36" TargetMode="External"/><Relationship Id="rId12" Type="http://schemas.openxmlformats.org/officeDocument/2006/relationships/hyperlink" Target="https://www.un.org/en/sections/member-states/growth-united-nations-membership-1945-present/index.html#footnote7" TargetMode="External"/><Relationship Id="rId13" Type="http://schemas.openxmlformats.org/officeDocument/2006/relationships/hyperlink" Target="https://www.un.org/en/sections/member-states/growth-united-nations-membership-1945-present/index.html#footnote10" TargetMode="External"/><Relationship Id="rId14" Type="http://schemas.openxmlformats.org/officeDocument/2006/relationships/hyperlink" Target="https://www.un.org/en/sections/member-states/growth-united-nations-membership-1945-present/index.html#footnote37" TargetMode="External"/><Relationship Id="rId15" Type="http://schemas.openxmlformats.org/officeDocument/2006/relationships/hyperlink" Target="https://www.un.org/en/sections/member-states/growth-united-nations-membership-1945-present/index.html#footnote11" TargetMode="External"/><Relationship Id="rId16" Type="http://schemas.openxmlformats.org/officeDocument/2006/relationships/hyperlink" Target="https://www.un.org/en/sections/member-states/growth-united-nations-membership-1945-present/index.html#footnote38" TargetMode="External"/><Relationship Id="rId17" Type="http://schemas.openxmlformats.org/officeDocument/2006/relationships/hyperlink" Target="https://www.un.org/en/sections/member-states/growth-united-nations-membership-1945-present/index.html#footnote15" TargetMode="External"/><Relationship Id="rId18" Type="http://schemas.openxmlformats.org/officeDocument/2006/relationships/hyperlink" Target="https://www.un.org/en/sections/member-states/growth-united-nations-membership-1945-present/index.html#footnote14" TargetMode="External"/><Relationship Id="rId19" Type="http://schemas.openxmlformats.org/officeDocument/2006/relationships/hyperlink" Target="https://www.un.org/en/sections/member-states/growth-united-nations-membership-1945-present/index.html#footnote13"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5053" y="279350"/>
            <a:ext cx="9144000" cy="2387600"/>
          </a:xfrm>
        </p:spPr>
        <p:txBody>
          <a:bodyPr>
            <a:normAutofit/>
          </a:bodyPr>
          <a:lstStyle/>
          <a:p>
            <a:r>
              <a:rPr lang="en-US" b="1" dirty="0" smtClean="0">
                <a:solidFill>
                  <a:schemeClr val="accent1">
                    <a:lumMod val="75000"/>
                  </a:schemeClr>
                </a:solidFill>
                <a:latin typeface="Britannic Bold" charset="0"/>
                <a:ea typeface="Britannic Bold" charset="0"/>
                <a:cs typeface="Britannic Bold" charset="0"/>
              </a:rPr>
              <a:t>The United Nations</a:t>
            </a:r>
            <a:r>
              <a:rPr lang="en-US" b="1" dirty="0">
                <a:solidFill>
                  <a:schemeClr val="accent1">
                    <a:lumMod val="75000"/>
                  </a:schemeClr>
                </a:solidFill>
                <a:latin typeface="Britannic Bold" charset="0"/>
                <a:ea typeface="Britannic Bold" charset="0"/>
                <a:cs typeface="Britannic Bold" charset="0"/>
              </a:rPr>
              <a:t/>
            </a:r>
            <a:br>
              <a:rPr lang="en-US" b="1" dirty="0">
                <a:solidFill>
                  <a:schemeClr val="accent1">
                    <a:lumMod val="75000"/>
                  </a:schemeClr>
                </a:solidFill>
                <a:latin typeface="Britannic Bold" charset="0"/>
                <a:ea typeface="Britannic Bold" charset="0"/>
                <a:cs typeface="Britannic Bold" charset="0"/>
              </a:rPr>
            </a:br>
            <a:r>
              <a:rPr lang="en-US" sz="4400" b="1" dirty="0" smtClean="0">
                <a:solidFill>
                  <a:schemeClr val="accent1">
                    <a:lumMod val="75000"/>
                  </a:schemeClr>
                </a:solidFill>
                <a:latin typeface="Britannic Bold" charset="0"/>
                <a:ea typeface="Britannic Bold" charset="0"/>
                <a:cs typeface="Britannic Bold" charset="0"/>
              </a:rPr>
              <a:t> </a:t>
            </a:r>
            <a:br>
              <a:rPr lang="en-US" sz="4400" b="1" dirty="0" smtClean="0">
                <a:solidFill>
                  <a:schemeClr val="accent1">
                    <a:lumMod val="75000"/>
                  </a:schemeClr>
                </a:solidFill>
                <a:latin typeface="Britannic Bold" charset="0"/>
                <a:ea typeface="Britannic Bold" charset="0"/>
                <a:cs typeface="Britannic Bold" charset="0"/>
              </a:rPr>
            </a:br>
            <a:r>
              <a:rPr lang="en-US" sz="4400" b="1" dirty="0" smtClean="0">
                <a:solidFill>
                  <a:schemeClr val="accent1">
                    <a:lumMod val="75000"/>
                  </a:schemeClr>
                </a:solidFill>
                <a:latin typeface="Britannic Bold" charset="0"/>
                <a:ea typeface="Britannic Bold" charset="0"/>
                <a:cs typeface="Britannic Bold" charset="0"/>
              </a:rPr>
              <a:t>We the People</a:t>
            </a:r>
            <a:endParaRPr lang="en-US" sz="4400" b="1" dirty="0">
              <a:solidFill>
                <a:schemeClr val="accent1">
                  <a:lumMod val="75000"/>
                </a:schemeClr>
              </a:solidFill>
              <a:latin typeface="Britannic Bold" charset="0"/>
              <a:ea typeface="Britannic Bold" charset="0"/>
              <a:cs typeface="Britannic Bold" charset="0"/>
            </a:endParaRPr>
          </a:p>
        </p:txBody>
      </p:sp>
      <p:sp>
        <p:nvSpPr>
          <p:cNvPr id="3" name="Subtitle 2"/>
          <p:cNvSpPr>
            <a:spLocks noGrp="1"/>
          </p:cNvSpPr>
          <p:nvPr>
            <p:ph type="subTitle" idx="1"/>
          </p:nvPr>
        </p:nvSpPr>
        <p:spPr>
          <a:xfrm>
            <a:off x="1524000" y="4869168"/>
            <a:ext cx="9144000" cy="1655762"/>
          </a:xfrm>
        </p:spPr>
        <p:txBody>
          <a:bodyPr/>
          <a:lstStyle/>
          <a:p>
            <a:r>
              <a:rPr lang="en-US" dirty="0" smtClean="0">
                <a:latin typeface="Britannic Bold" charset="0"/>
                <a:ea typeface="Britannic Bold" charset="0"/>
                <a:cs typeface="Britannic Bold" charset="0"/>
              </a:rPr>
              <a:t>Ferrara</a:t>
            </a:r>
          </a:p>
          <a:p>
            <a:r>
              <a:rPr lang="en-US" dirty="0" smtClean="0">
                <a:latin typeface="Britannic Bold" charset="0"/>
                <a:ea typeface="Britannic Bold" charset="0"/>
                <a:cs typeface="Britannic Bold" charset="0"/>
              </a:rPr>
              <a:t>November 2019</a:t>
            </a:r>
            <a:endParaRPr lang="en-US" dirty="0">
              <a:latin typeface="Britannic Bold" charset="0"/>
              <a:ea typeface="Britannic Bold" charset="0"/>
              <a:cs typeface="Britannic Bold" charset="0"/>
            </a:endParaRPr>
          </a:p>
        </p:txBody>
      </p:sp>
      <p:sp>
        <p:nvSpPr>
          <p:cNvPr id="4" name="Subtitle 2"/>
          <p:cNvSpPr txBox="1">
            <a:spLocks/>
          </p:cNvSpPr>
          <p:nvPr/>
        </p:nvSpPr>
        <p:spPr>
          <a:xfrm>
            <a:off x="1405053" y="3337734"/>
            <a:ext cx="9058507" cy="60979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US" dirty="0" smtClean="0">
                <a:latin typeface="Britannic Bold" charset="0"/>
                <a:ea typeface="Britannic Bold" charset="0"/>
                <a:cs typeface="Britannic Bold" charset="0"/>
              </a:rPr>
              <a:t>MODULE 3A</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a:t>
            </a:fld>
            <a:endParaRPr lang="en-US"/>
          </a:p>
        </p:txBody>
      </p:sp>
      <p:sp>
        <p:nvSpPr>
          <p:cNvPr id="7" name="Date Placeholder 6"/>
          <p:cNvSpPr>
            <a:spLocks noGrp="1"/>
          </p:cNvSpPr>
          <p:nvPr>
            <p:ph type="dt" sz="half" idx="10"/>
          </p:nvPr>
        </p:nvSpPr>
        <p:spPr/>
        <p:txBody>
          <a:bodyPr/>
          <a:lstStyle/>
          <a:p>
            <a:fld id="{C5E81AC5-2382-3D4C-B025-1970D4E2EC5E}" type="datetime1">
              <a:rPr lang="x-none" smtClean="0"/>
              <a:t>11/19/19</a:t>
            </a:fld>
            <a:endParaRPr lang="en-US"/>
          </a:p>
        </p:txBody>
      </p:sp>
    </p:spTree>
    <p:extLst>
      <p:ext uri="{BB962C8B-B14F-4D97-AF65-F5344CB8AC3E}">
        <p14:creationId xmlns:p14="http://schemas.microsoft.com/office/powerpoint/2010/main" val="17041833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7519631" y="4138794"/>
            <a:ext cx="2819508" cy="1875939"/>
          </a:xfrm>
          <a:prstGeom prst="rect">
            <a:avLst/>
          </a:prstGeom>
        </p:spPr>
      </p:pic>
      <p:pic>
        <p:nvPicPr>
          <p:cNvPr id="12" name="Picture 11"/>
          <p:cNvPicPr>
            <a:picLocks noChangeAspect="1"/>
          </p:cNvPicPr>
          <p:nvPr/>
        </p:nvPicPr>
        <p:blipFill>
          <a:blip r:embed="rId3"/>
          <a:stretch>
            <a:fillRect/>
          </a:stretch>
        </p:blipFill>
        <p:spPr>
          <a:xfrm>
            <a:off x="1759244" y="4142348"/>
            <a:ext cx="2831866" cy="1832928"/>
          </a:xfrm>
          <a:prstGeom prst="rect">
            <a:avLst/>
          </a:prstGeom>
        </p:spPr>
      </p:pic>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10</a:t>
            </a:fld>
            <a:endParaRPr lang="en-US"/>
          </a:p>
        </p:txBody>
      </p:sp>
      <p:pic>
        <p:nvPicPr>
          <p:cNvPr id="2" name="Picture 1"/>
          <p:cNvPicPr>
            <a:picLocks noChangeAspect="1"/>
          </p:cNvPicPr>
          <p:nvPr/>
        </p:nvPicPr>
        <p:blipFill>
          <a:blip r:embed="rId4"/>
          <a:stretch>
            <a:fillRect/>
          </a:stretch>
        </p:blipFill>
        <p:spPr>
          <a:xfrm>
            <a:off x="1807544" y="1372836"/>
            <a:ext cx="2735266" cy="1696720"/>
          </a:xfrm>
          <a:prstGeom prst="rect">
            <a:avLst/>
          </a:prstGeom>
        </p:spPr>
      </p:pic>
      <p:sp>
        <p:nvSpPr>
          <p:cNvPr id="3" name="TextBox 2"/>
          <p:cNvSpPr txBox="1"/>
          <p:nvPr/>
        </p:nvSpPr>
        <p:spPr>
          <a:xfrm>
            <a:off x="4700791" y="162560"/>
            <a:ext cx="2356735" cy="523220"/>
          </a:xfrm>
          <a:prstGeom prst="rect">
            <a:avLst/>
          </a:prstGeom>
          <a:noFill/>
        </p:spPr>
        <p:txBody>
          <a:bodyPr wrap="none" rtlCol="0">
            <a:spAutoFit/>
          </a:bodyPr>
          <a:lstStyle/>
          <a:p>
            <a:r>
              <a:rPr lang="en-US" sz="2800" dirty="0" smtClean="0">
                <a:solidFill>
                  <a:schemeClr val="accent1">
                    <a:lumMod val="75000"/>
                  </a:schemeClr>
                </a:solidFill>
                <a:latin typeface="Britannic Bold" charset="0"/>
                <a:ea typeface="Britannic Bold" charset="0"/>
                <a:cs typeface="Britannic Bold" charset="0"/>
              </a:rPr>
              <a:t>The Structure</a:t>
            </a:r>
            <a:endParaRPr lang="en-US" sz="2800" dirty="0">
              <a:solidFill>
                <a:schemeClr val="accent1">
                  <a:lumMod val="75000"/>
                </a:schemeClr>
              </a:solidFill>
              <a:latin typeface="Britannic Bold" charset="0"/>
              <a:ea typeface="Britannic Bold" charset="0"/>
              <a:cs typeface="Britannic Bold" charset="0"/>
            </a:endParaRPr>
          </a:p>
        </p:txBody>
      </p:sp>
      <p:sp>
        <p:nvSpPr>
          <p:cNvPr id="7" name="TextBox 6"/>
          <p:cNvSpPr txBox="1"/>
          <p:nvPr/>
        </p:nvSpPr>
        <p:spPr>
          <a:xfrm>
            <a:off x="1529730" y="754326"/>
            <a:ext cx="3171061" cy="461665"/>
          </a:xfrm>
          <a:prstGeom prst="rect">
            <a:avLst/>
          </a:prstGeom>
          <a:noFill/>
        </p:spPr>
        <p:txBody>
          <a:bodyPr wrap="none" rtlCol="0">
            <a:spAutoFit/>
          </a:bodyPr>
          <a:lstStyle/>
          <a:p>
            <a:r>
              <a:rPr lang="en-US" sz="2400" dirty="0" smtClean="0">
                <a:latin typeface="Britannic Bold" charset="0"/>
                <a:ea typeface="Britannic Bold" charset="0"/>
                <a:cs typeface="Britannic Bold" charset="0"/>
              </a:rPr>
              <a:t>The General Assembly</a:t>
            </a:r>
            <a:endParaRPr lang="en-US" sz="2400" dirty="0">
              <a:latin typeface="Britannic Bold" charset="0"/>
              <a:ea typeface="Britannic Bold" charset="0"/>
              <a:cs typeface="Britannic Bold" charset="0"/>
            </a:endParaRPr>
          </a:p>
        </p:txBody>
      </p:sp>
      <p:pic>
        <p:nvPicPr>
          <p:cNvPr id="8" name="Picture 7"/>
          <p:cNvPicPr>
            <a:picLocks noChangeAspect="1"/>
          </p:cNvPicPr>
          <p:nvPr/>
        </p:nvPicPr>
        <p:blipFill>
          <a:blip r:embed="rId5"/>
          <a:stretch>
            <a:fillRect/>
          </a:stretch>
        </p:blipFill>
        <p:spPr>
          <a:xfrm>
            <a:off x="7519631" y="1372836"/>
            <a:ext cx="2743200" cy="1696720"/>
          </a:xfrm>
          <a:prstGeom prst="rect">
            <a:avLst/>
          </a:prstGeom>
        </p:spPr>
      </p:pic>
      <p:sp>
        <p:nvSpPr>
          <p:cNvPr id="9" name="TextBox 8"/>
          <p:cNvSpPr txBox="1"/>
          <p:nvPr/>
        </p:nvSpPr>
        <p:spPr>
          <a:xfrm>
            <a:off x="7279322" y="759747"/>
            <a:ext cx="2983509" cy="461665"/>
          </a:xfrm>
          <a:prstGeom prst="rect">
            <a:avLst/>
          </a:prstGeom>
          <a:noFill/>
        </p:spPr>
        <p:txBody>
          <a:bodyPr wrap="none" rtlCol="0">
            <a:spAutoFit/>
          </a:bodyPr>
          <a:lstStyle/>
          <a:p>
            <a:r>
              <a:rPr lang="en-US" sz="2400" dirty="0" smtClean="0">
                <a:latin typeface="Britannic Bold" charset="0"/>
                <a:ea typeface="Britannic Bold" charset="0"/>
                <a:cs typeface="Britannic Bold" charset="0"/>
              </a:rPr>
              <a:t>The Security Council</a:t>
            </a:r>
            <a:endParaRPr lang="en-US" sz="2400" dirty="0">
              <a:latin typeface="Britannic Bold" charset="0"/>
              <a:ea typeface="Britannic Bold" charset="0"/>
              <a:cs typeface="Britannic Bold" charset="0"/>
            </a:endParaRPr>
          </a:p>
        </p:txBody>
      </p:sp>
      <p:pic>
        <p:nvPicPr>
          <p:cNvPr id="10" name="Picture 9"/>
          <p:cNvPicPr>
            <a:picLocks noChangeAspect="1"/>
          </p:cNvPicPr>
          <p:nvPr/>
        </p:nvPicPr>
        <p:blipFill>
          <a:blip r:embed="rId6"/>
          <a:stretch>
            <a:fillRect/>
          </a:stretch>
        </p:blipFill>
        <p:spPr>
          <a:xfrm>
            <a:off x="4395708" y="2637393"/>
            <a:ext cx="3271025" cy="1676400"/>
          </a:xfrm>
          <a:prstGeom prst="rect">
            <a:avLst/>
          </a:prstGeom>
        </p:spPr>
      </p:pic>
      <p:sp>
        <p:nvSpPr>
          <p:cNvPr id="11" name="TextBox 10"/>
          <p:cNvSpPr txBox="1"/>
          <p:nvPr/>
        </p:nvSpPr>
        <p:spPr>
          <a:xfrm>
            <a:off x="5035818" y="1634857"/>
            <a:ext cx="1686679" cy="830997"/>
          </a:xfrm>
          <a:prstGeom prst="rect">
            <a:avLst/>
          </a:prstGeom>
          <a:noFill/>
        </p:spPr>
        <p:txBody>
          <a:bodyPr wrap="none" rtlCol="0">
            <a:spAutoFit/>
          </a:bodyPr>
          <a:lstStyle/>
          <a:p>
            <a:pPr algn="ctr"/>
            <a:r>
              <a:rPr lang="en-US" sz="2400" dirty="0" smtClean="0">
                <a:latin typeface="Britannic Bold" charset="0"/>
                <a:ea typeface="Britannic Bold" charset="0"/>
                <a:cs typeface="Britannic Bold" charset="0"/>
              </a:rPr>
              <a:t>The UN</a:t>
            </a:r>
          </a:p>
          <a:p>
            <a:pPr algn="ctr"/>
            <a:r>
              <a:rPr lang="en-US" sz="2400" dirty="0" smtClean="0">
                <a:latin typeface="Britannic Bold" charset="0"/>
                <a:ea typeface="Britannic Bold" charset="0"/>
                <a:cs typeface="Britannic Bold" charset="0"/>
              </a:rPr>
              <a:t>Secretariat</a:t>
            </a:r>
            <a:endParaRPr lang="en-US" sz="2400" dirty="0">
              <a:latin typeface="Britannic Bold" charset="0"/>
              <a:ea typeface="Britannic Bold" charset="0"/>
              <a:cs typeface="Britannic Bold" charset="0"/>
            </a:endParaRPr>
          </a:p>
        </p:txBody>
      </p:sp>
      <p:sp>
        <p:nvSpPr>
          <p:cNvPr id="13" name="TextBox 12"/>
          <p:cNvSpPr txBox="1"/>
          <p:nvPr/>
        </p:nvSpPr>
        <p:spPr>
          <a:xfrm>
            <a:off x="1008691" y="5839733"/>
            <a:ext cx="4559261" cy="523220"/>
          </a:xfrm>
          <a:prstGeom prst="rect">
            <a:avLst/>
          </a:prstGeom>
          <a:noFill/>
        </p:spPr>
        <p:txBody>
          <a:bodyPr wrap="none" rtlCol="0">
            <a:spAutoFit/>
          </a:bodyPr>
          <a:lstStyle/>
          <a:p>
            <a:r>
              <a:rPr lang="en-US" sz="2400" dirty="0" smtClean="0">
                <a:latin typeface="Britannic Bold" charset="0"/>
                <a:ea typeface="Britannic Bold" charset="0"/>
                <a:cs typeface="Britannic Bold" charset="0"/>
              </a:rPr>
              <a:t>International</a:t>
            </a:r>
            <a:r>
              <a:rPr lang="en-US" sz="2800" dirty="0" smtClean="0">
                <a:latin typeface="Britannic Bold" charset="0"/>
                <a:ea typeface="Britannic Bold" charset="0"/>
                <a:cs typeface="Britannic Bold" charset="0"/>
              </a:rPr>
              <a:t> Court of Justice</a:t>
            </a:r>
            <a:endParaRPr lang="en-US" sz="2800" dirty="0">
              <a:latin typeface="Britannic Bold" charset="0"/>
              <a:ea typeface="Britannic Bold" charset="0"/>
              <a:cs typeface="Britannic Bold" charset="0"/>
            </a:endParaRPr>
          </a:p>
        </p:txBody>
      </p:sp>
      <p:sp>
        <p:nvSpPr>
          <p:cNvPr id="16" name="TextBox 15"/>
          <p:cNvSpPr txBox="1"/>
          <p:nvPr/>
        </p:nvSpPr>
        <p:spPr>
          <a:xfrm>
            <a:off x="7057526" y="5898950"/>
            <a:ext cx="4123245" cy="461665"/>
          </a:xfrm>
          <a:prstGeom prst="rect">
            <a:avLst/>
          </a:prstGeom>
          <a:noFill/>
        </p:spPr>
        <p:txBody>
          <a:bodyPr wrap="none" rtlCol="0">
            <a:spAutoFit/>
          </a:bodyPr>
          <a:lstStyle/>
          <a:p>
            <a:r>
              <a:rPr lang="en-US" sz="2400" dirty="0" smtClean="0">
                <a:latin typeface="Britannic Bold" charset="0"/>
                <a:ea typeface="Britannic Bold" charset="0"/>
                <a:cs typeface="Britannic Bold" charset="0"/>
              </a:rPr>
              <a:t>Economic and Social Council</a:t>
            </a:r>
            <a:endParaRPr lang="en-US" sz="2400" dirty="0">
              <a:latin typeface="Britannic Bold" charset="0"/>
              <a:ea typeface="Britannic Bold" charset="0"/>
              <a:cs typeface="Britannic Bold" charset="0"/>
            </a:endParaRPr>
          </a:p>
        </p:txBody>
      </p:sp>
    </p:spTree>
    <p:extLst>
      <p:ext uri="{BB962C8B-B14F-4D97-AF65-F5344CB8AC3E}">
        <p14:creationId xmlns:p14="http://schemas.microsoft.com/office/powerpoint/2010/main" val="1930015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11</a:t>
            </a:fld>
            <a:endParaRPr lang="en-US"/>
          </a:p>
        </p:txBody>
      </p:sp>
      <p:sp>
        <p:nvSpPr>
          <p:cNvPr id="2" name="TextBox 1"/>
          <p:cNvSpPr txBox="1"/>
          <p:nvPr/>
        </p:nvSpPr>
        <p:spPr>
          <a:xfrm>
            <a:off x="3525630" y="578224"/>
            <a:ext cx="5819157" cy="461665"/>
          </a:xfrm>
          <a:prstGeom prst="rect">
            <a:avLst/>
          </a:prstGeom>
          <a:noFill/>
        </p:spPr>
        <p:txBody>
          <a:bodyPr wrap="none" rtlCol="0">
            <a:spAutoFit/>
          </a:bodyPr>
          <a:lstStyle/>
          <a:p>
            <a:r>
              <a:rPr lang="en-US" sz="2400" b="1" dirty="0" smtClean="0">
                <a:solidFill>
                  <a:schemeClr val="accent1">
                    <a:lumMod val="75000"/>
                  </a:schemeClr>
                </a:solidFill>
              </a:rPr>
              <a:t>The General Assembly and the Commissions</a:t>
            </a:r>
            <a:endParaRPr lang="en-US" sz="2400" b="1" dirty="0">
              <a:solidFill>
                <a:schemeClr val="accent1">
                  <a:lumMod val="75000"/>
                </a:schemeClr>
              </a:solidFill>
            </a:endParaRPr>
          </a:p>
        </p:txBody>
      </p:sp>
      <p:sp>
        <p:nvSpPr>
          <p:cNvPr id="7" name="TextBox 6"/>
          <p:cNvSpPr txBox="1"/>
          <p:nvPr/>
        </p:nvSpPr>
        <p:spPr>
          <a:xfrm>
            <a:off x="3429000" y="1574461"/>
            <a:ext cx="5915787" cy="4247317"/>
          </a:xfrm>
          <a:prstGeom prst="rect">
            <a:avLst/>
          </a:prstGeom>
          <a:noFill/>
        </p:spPr>
        <p:txBody>
          <a:bodyPr wrap="none" rtlCol="0">
            <a:spAutoFit/>
          </a:bodyPr>
          <a:lstStyle/>
          <a:p>
            <a:r>
              <a:rPr lang="en-US" dirty="0" smtClean="0"/>
              <a:t>ALL MEMBER STATES</a:t>
            </a:r>
          </a:p>
          <a:p>
            <a:r>
              <a:rPr lang="en-US" b="1" dirty="0" smtClean="0"/>
              <a:t>ONE COUNTRY ONE VOTE</a:t>
            </a:r>
          </a:p>
          <a:p>
            <a:r>
              <a:rPr lang="en-US" dirty="0" smtClean="0"/>
              <a:t>REGULAR YEARLY SESSIONS</a:t>
            </a:r>
          </a:p>
          <a:p>
            <a:r>
              <a:rPr lang="en-US" dirty="0" smtClean="0"/>
              <a:t>TWO THIRDS MAJORITY REQUIRED ON IMPORTANT MATTERS</a:t>
            </a:r>
          </a:p>
          <a:p>
            <a:r>
              <a:rPr lang="en-US" dirty="0" smtClean="0"/>
              <a:t>SIMPLE MAJORITY OTHERWISE</a:t>
            </a:r>
          </a:p>
          <a:p>
            <a:r>
              <a:rPr lang="en-US" dirty="0" smtClean="0"/>
              <a:t>RESOLUTIONS ARE NOT BINDING</a:t>
            </a:r>
          </a:p>
          <a:p>
            <a:endParaRPr lang="en-US" dirty="0"/>
          </a:p>
          <a:p>
            <a:r>
              <a:rPr lang="en-US" dirty="0" smtClean="0"/>
              <a:t>6 COMMISSIONS</a:t>
            </a:r>
          </a:p>
          <a:p>
            <a:pPr marL="285750" indent="-285750">
              <a:buFont typeface="Arial" charset="0"/>
              <a:buChar char="•"/>
            </a:pPr>
            <a:r>
              <a:rPr lang="en-US" dirty="0" smtClean="0"/>
              <a:t>DISARMAMENT AND INTERNATIONAL SECURITY</a:t>
            </a:r>
          </a:p>
          <a:p>
            <a:pPr marL="285750" indent="-285750">
              <a:buFont typeface="Arial" charset="0"/>
              <a:buChar char="•"/>
            </a:pPr>
            <a:r>
              <a:rPr lang="en-US" dirty="0" smtClean="0"/>
              <a:t>ECONOMIC AND FINANCIAL</a:t>
            </a:r>
          </a:p>
          <a:p>
            <a:pPr marL="285750" indent="-285750">
              <a:buFont typeface="Arial" charset="0"/>
              <a:buChar char="•"/>
            </a:pPr>
            <a:r>
              <a:rPr lang="en-US" dirty="0" smtClean="0"/>
              <a:t>SOCIAL HUMANITARIAN AND CUL:TURAL</a:t>
            </a:r>
          </a:p>
          <a:p>
            <a:pPr marL="285750" indent="-285750">
              <a:buFont typeface="Arial" charset="0"/>
              <a:buChar char="•"/>
            </a:pPr>
            <a:r>
              <a:rPr lang="en-US" dirty="0" smtClean="0"/>
              <a:t>SPECIAL POLITICAL AD DECOLONIZATION</a:t>
            </a:r>
          </a:p>
          <a:p>
            <a:pPr marL="285750" indent="-285750">
              <a:buFont typeface="Arial" charset="0"/>
              <a:buChar char="•"/>
            </a:pPr>
            <a:r>
              <a:rPr lang="en-US" dirty="0" smtClean="0"/>
              <a:t>ADMINISTRATIVE AND BUDGETARY</a:t>
            </a:r>
          </a:p>
          <a:p>
            <a:pPr marL="285750" indent="-285750">
              <a:buFont typeface="Arial" charset="0"/>
              <a:buChar char="•"/>
            </a:pPr>
            <a:r>
              <a:rPr lang="en-US" dirty="0" smtClean="0"/>
              <a:t>LEGAL</a:t>
            </a:r>
          </a:p>
          <a:p>
            <a:endParaRPr lang="en-US" dirty="0"/>
          </a:p>
        </p:txBody>
      </p:sp>
    </p:spTree>
    <p:extLst>
      <p:ext uri="{BB962C8B-B14F-4D97-AF65-F5344CB8AC3E}">
        <p14:creationId xmlns:p14="http://schemas.microsoft.com/office/powerpoint/2010/main" val="1225463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12</a:t>
            </a:fld>
            <a:endParaRPr lang="en-US"/>
          </a:p>
        </p:txBody>
      </p:sp>
      <p:sp>
        <p:nvSpPr>
          <p:cNvPr id="7" name="TextBox 6"/>
          <p:cNvSpPr txBox="1"/>
          <p:nvPr/>
        </p:nvSpPr>
        <p:spPr>
          <a:xfrm>
            <a:off x="4464424" y="591465"/>
            <a:ext cx="2765501" cy="461665"/>
          </a:xfrm>
          <a:prstGeom prst="rect">
            <a:avLst/>
          </a:prstGeom>
          <a:noFill/>
        </p:spPr>
        <p:txBody>
          <a:bodyPr wrap="none" rtlCol="0">
            <a:spAutoFit/>
          </a:bodyPr>
          <a:lstStyle/>
          <a:p>
            <a:r>
              <a:rPr lang="en-US" sz="2400" b="1" dirty="0" smtClean="0">
                <a:solidFill>
                  <a:schemeClr val="accent1">
                    <a:lumMod val="75000"/>
                  </a:schemeClr>
                </a:solidFill>
              </a:rPr>
              <a:t>The Security Council</a:t>
            </a:r>
            <a:endParaRPr lang="en-US" sz="2400" b="1" dirty="0">
              <a:solidFill>
                <a:schemeClr val="accent1">
                  <a:lumMod val="75000"/>
                </a:schemeClr>
              </a:solidFill>
            </a:endParaRPr>
          </a:p>
        </p:txBody>
      </p:sp>
      <p:sp>
        <p:nvSpPr>
          <p:cNvPr id="3" name="TextBox 2"/>
          <p:cNvSpPr txBox="1"/>
          <p:nvPr/>
        </p:nvSpPr>
        <p:spPr>
          <a:xfrm>
            <a:off x="3420035" y="2107595"/>
            <a:ext cx="6562165" cy="2031325"/>
          </a:xfrm>
          <a:prstGeom prst="rect">
            <a:avLst/>
          </a:prstGeom>
          <a:noFill/>
        </p:spPr>
        <p:txBody>
          <a:bodyPr wrap="square" rtlCol="0">
            <a:spAutoFit/>
          </a:bodyPr>
          <a:lstStyle/>
          <a:p>
            <a:r>
              <a:rPr lang="en-US" dirty="0" smtClean="0"/>
              <a:t>MAINTAIN PEACE AND SECURITY</a:t>
            </a:r>
          </a:p>
          <a:p>
            <a:r>
              <a:rPr lang="en-US" dirty="0" smtClean="0"/>
              <a:t>RESOLUTIONS ARE BINDING</a:t>
            </a:r>
          </a:p>
          <a:p>
            <a:r>
              <a:rPr lang="en-US" dirty="0" smtClean="0"/>
              <a:t>15 MEMBERS</a:t>
            </a:r>
          </a:p>
          <a:p>
            <a:r>
              <a:rPr lang="en-US" b="1" dirty="0" smtClean="0"/>
              <a:t>5 PERMANENT MEMBERS WITH VETO RIGHTS</a:t>
            </a:r>
          </a:p>
          <a:p>
            <a:r>
              <a:rPr lang="en-US" dirty="0" smtClean="0"/>
              <a:t>10 MEMBERS ELECTED FOR TWO YEARS BY THE GENERAL ASSEMBLY </a:t>
            </a:r>
          </a:p>
          <a:p>
            <a:r>
              <a:rPr lang="en-US" dirty="0" smtClean="0"/>
              <a:t>ON A REGIONAL BASIS</a:t>
            </a:r>
          </a:p>
          <a:p>
            <a:endParaRPr lang="en-US" dirty="0"/>
          </a:p>
        </p:txBody>
      </p:sp>
    </p:spTree>
    <p:extLst>
      <p:ext uri="{BB962C8B-B14F-4D97-AF65-F5344CB8AC3E}">
        <p14:creationId xmlns:p14="http://schemas.microsoft.com/office/powerpoint/2010/main" val="614931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13</a:t>
            </a:fld>
            <a:endParaRPr lang="en-US"/>
          </a:p>
        </p:txBody>
      </p:sp>
      <p:sp>
        <p:nvSpPr>
          <p:cNvPr id="7" name="TextBox 6"/>
          <p:cNvSpPr txBox="1"/>
          <p:nvPr/>
        </p:nvSpPr>
        <p:spPr>
          <a:xfrm>
            <a:off x="3936658" y="551330"/>
            <a:ext cx="4318683" cy="461665"/>
          </a:xfrm>
          <a:prstGeom prst="rect">
            <a:avLst/>
          </a:prstGeom>
          <a:noFill/>
        </p:spPr>
        <p:txBody>
          <a:bodyPr wrap="none" rtlCol="0">
            <a:spAutoFit/>
          </a:bodyPr>
          <a:lstStyle/>
          <a:p>
            <a:r>
              <a:rPr lang="en-US" sz="2400" b="1" dirty="0" smtClean="0">
                <a:solidFill>
                  <a:schemeClr val="accent1">
                    <a:lumMod val="75000"/>
                  </a:schemeClr>
                </a:solidFill>
              </a:rPr>
              <a:t>The Economic and Social Council</a:t>
            </a:r>
            <a:endParaRPr lang="en-US" sz="2400" b="1" dirty="0">
              <a:solidFill>
                <a:schemeClr val="accent1">
                  <a:lumMod val="75000"/>
                </a:schemeClr>
              </a:solidFill>
            </a:endParaRPr>
          </a:p>
        </p:txBody>
      </p:sp>
      <p:sp>
        <p:nvSpPr>
          <p:cNvPr id="3" name="TextBox 2"/>
          <p:cNvSpPr txBox="1"/>
          <p:nvPr/>
        </p:nvSpPr>
        <p:spPr>
          <a:xfrm>
            <a:off x="1244238" y="2367091"/>
            <a:ext cx="10109562" cy="1477328"/>
          </a:xfrm>
          <a:prstGeom prst="rect">
            <a:avLst/>
          </a:prstGeom>
          <a:noFill/>
        </p:spPr>
        <p:txBody>
          <a:bodyPr wrap="none" rtlCol="0">
            <a:spAutoFit/>
          </a:bodyPr>
          <a:lstStyle/>
          <a:p>
            <a:r>
              <a:rPr lang="en-US" dirty="0" smtClean="0"/>
              <a:t>ASSISTS THE GENERAL ASSEMBLY IN PROMOTING INTERNATIONAL ECONOMIC AND SOCIAL COOPERATION</a:t>
            </a:r>
          </a:p>
          <a:p>
            <a:r>
              <a:rPr lang="en-US" dirty="0" smtClean="0"/>
              <a:t>54 MEMBERS ELECTED BY THE GENERAL ASSEMBLY FOR A THREE YEAR TERM</a:t>
            </a:r>
          </a:p>
          <a:p>
            <a:r>
              <a:rPr lang="en-US" dirty="0" smtClean="0"/>
              <a:t>ONE YEARLY MEETING</a:t>
            </a:r>
          </a:p>
          <a:p>
            <a:r>
              <a:rPr lang="en-US" b="1" dirty="0" smtClean="0"/>
              <a:t>COORDINATE UN AGENCIES</a:t>
            </a:r>
          </a:p>
          <a:p>
            <a:r>
              <a:rPr lang="en-US" dirty="0" smtClean="0"/>
              <a:t>ALLOWS CONSULTATIVE STATUS TO NGO, TODAY 3200</a:t>
            </a:r>
            <a:endParaRPr lang="en-US" dirty="0"/>
          </a:p>
        </p:txBody>
      </p:sp>
    </p:spTree>
    <p:extLst>
      <p:ext uri="{BB962C8B-B14F-4D97-AF65-F5344CB8AC3E}">
        <p14:creationId xmlns:p14="http://schemas.microsoft.com/office/powerpoint/2010/main" val="21336772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14</a:t>
            </a:fld>
            <a:endParaRPr lang="en-US"/>
          </a:p>
        </p:txBody>
      </p:sp>
      <p:sp>
        <p:nvSpPr>
          <p:cNvPr id="7" name="TextBox 6"/>
          <p:cNvSpPr txBox="1"/>
          <p:nvPr/>
        </p:nvSpPr>
        <p:spPr>
          <a:xfrm>
            <a:off x="4423843" y="484095"/>
            <a:ext cx="3815596" cy="461665"/>
          </a:xfrm>
          <a:prstGeom prst="rect">
            <a:avLst/>
          </a:prstGeom>
          <a:noFill/>
        </p:spPr>
        <p:txBody>
          <a:bodyPr wrap="none" rtlCol="0">
            <a:spAutoFit/>
          </a:bodyPr>
          <a:lstStyle/>
          <a:p>
            <a:r>
              <a:rPr lang="en-US" sz="2400" b="1" dirty="0" smtClean="0">
                <a:solidFill>
                  <a:schemeClr val="accent1">
                    <a:lumMod val="75000"/>
                  </a:schemeClr>
                </a:solidFill>
              </a:rPr>
              <a:t>The UN </a:t>
            </a:r>
            <a:r>
              <a:rPr lang="en-US" sz="2400" b="1" dirty="0" err="1" smtClean="0">
                <a:solidFill>
                  <a:schemeClr val="accent1">
                    <a:lumMod val="75000"/>
                  </a:schemeClr>
                </a:solidFill>
              </a:rPr>
              <a:t>Specialised</a:t>
            </a:r>
            <a:r>
              <a:rPr lang="en-US" sz="2400" b="1" dirty="0" smtClean="0">
                <a:solidFill>
                  <a:schemeClr val="accent1">
                    <a:lumMod val="75000"/>
                  </a:schemeClr>
                </a:solidFill>
              </a:rPr>
              <a:t> Agencies</a:t>
            </a:r>
            <a:endParaRPr lang="en-US" sz="2400" b="1" dirty="0">
              <a:solidFill>
                <a:schemeClr val="accent1">
                  <a:lumMod val="75000"/>
                </a:schemeClr>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04112986"/>
              </p:ext>
            </p:extLst>
          </p:nvPr>
        </p:nvGraphicFramePr>
        <p:xfrm>
          <a:off x="1101165" y="1277825"/>
          <a:ext cx="6299200" cy="4746456"/>
        </p:xfrm>
        <a:graphic>
          <a:graphicData uri="http://schemas.openxmlformats.org/drawingml/2006/table">
            <a:tbl>
              <a:tblPr>
                <a:tableStyleId>{5C22544A-7EE6-4342-B048-85BDC9FD1C3A}</a:tableStyleId>
              </a:tblPr>
              <a:tblGrid>
                <a:gridCol w="916952"/>
                <a:gridCol w="5382248"/>
              </a:tblGrid>
              <a:tr h="263692">
                <a:tc>
                  <a:txBody>
                    <a:bodyPr/>
                    <a:lstStyle/>
                    <a:p>
                      <a:pPr algn="l">
                        <a:spcAft>
                          <a:spcPts val="0"/>
                        </a:spcAft>
                      </a:pPr>
                      <a:r>
                        <a:rPr lang="en-US" sz="1250" dirty="0">
                          <a:effectLst/>
                        </a:rPr>
                        <a:t>Acronym</a:t>
                      </a:r>
                      <a:endParaRPr lang="en-US" sz="1200" dirty="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a:effectLst/>
                        </a:rPr>
                        <a:t>Agency</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FAO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2"/>
                        </a:rPr>
                        <a:t>Food and Agriculture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IAEA</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3"/>
                        </a:rPr>
                        <a:t>International Atomic Energy Agency</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ICAO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4"/>
                        </a:rPr>
                        <a:t>International Civil Aviation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IFAD</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5"/>
                        </a:rPr>
                        <a:t>International Fund for Agricultural Development</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ILO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6"/>
                        </a:rPr>
                        <a:t>International Labour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IMO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7"/>
                        </a:rPr>
                        <a:t>International Maritime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IMF</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8"/>
                        </a:rPr>
                        <a:t>International Monetary Fund</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ITU</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9"/>
                        </a:rPr>
                        <a:t>International Telecommunication Union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UNESCO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0"/>
                        </a:rPr>
                        <a:t>United Nations Educational, Scientific and Cultural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UNIDO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1"/>
                        </a:rPr>
                        <a:t>United Nations Industrial Development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UNWTO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2"/>
                        </a:rPr>
                        <a:t>World Tourism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UPU</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3"/>
                        </a:rPr>
                        <a:t>Universal Postal Union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WBG</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4"/>
                        </a:rPr>
                        <a:t>World Bank Group</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WFP</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5"/>
                        </a:rPr>
                        <a:t>World Food Programme</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WHO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6"/>
                        </a:rPr>
                        <a:t>World Health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WIPO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a:effectLst/>
                          <a:hlinkClick r:id="rId17"/>
                        </a:rPr>
                        <a:t>World Intellectual Property Organization</a:t>
                      </a:r>
                      <a:endParaRPr lang="en-US" sz="1200">
                        <a:effectLst/>
                        <a:latin typeface="Calibri" charset="0"/>
                        <a:ea typeface="Calibri" charset="0"/>
                        <a:cs typeface="Times New Roman" charset="0"/>
                      </a:endParaRPr>
                    </a:p>
                  </a:txBody>
                  <a:tcPr marL="68580" marR="68580" marT="0" marB="0" anchor="ctr"/>
                </a:tc>
              </a:tr>
              <a:tr h="263692">
                <a:tc>
                  <a:txBody>
                    <a:bodyPr/>
                    <a:lstStyle/>
                    <a:p>
                      <a:pPr algn="l">
                        <a:spcAft>
                          <a:spcPts val="0"/>
                        </a:spcAft>
                      </a:pPr>
                      <a:r>
                        <a:rPr lang="en-US" sz="1250">
                          <a:effectLst/>
                        </a:rPr>
                        <a:t>WMO</a:t>
                      </a:r>
                      <a:endParaRPr lang="en-US" sz="1200">
                        <a:effectLst/>
                        <a:latin typeface="Calibri" charset="0"/>
                        <a:ea typeface="Calibri" charset="0"/>
                        <a:cs typeface="Times New Roman" charset="0"/>
                      </a:endParaRPr>
                    </a:p>
                  </a:txBody>
                  <a:tcPr marL="68580" marR="68580" marT="0" marB="0" anchor="ctr"/>
                </a:tc>
                <a:tc>
                  <a:txBody>
                    <a:bodyPr/>
                    <a:lstStyle/>
                    <a:p>
                      <a:pPr algn="l">
                        <a:spcAft>
                          <a:spcPts val="0"/>
                        </a:spcAft>
                      </a:pPr>
                      <a:r>
                        <a:rPr lang="en-US" sz="1250" u="none" strike="noStrike" dirty="0">
                          <a:effectLst/>
                          <a:hlinkClick r:id="rId18"/>
                        </a:rPr>
                        <a:t>World Meteorological Organization</a:t>
                      </a:r>
                      <a:endParaRPr lang="en-US" sz="1200" dirty="0">
                        <a:effectLst/>
                        <a:latin typeface="Calibri" charset="0"/>
                        <a:ea typeface="Calibri" charset="0"/>
                        <a:cs typeface="Times New Roman" charset="0"/>
                      </a:endParaRPr>
                    </a:p>
                  </a:txBody>
                  <a:tcPr marL="68580" marR="68580" marT="0" marB="0" anchor="ct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775267044"/>
              </p:ext>
            </p:extLst>
          </p:nvPr>
        </p:nvGraphicFramePr>
        <p:xfrm>
          <a:off x="7558740" y="1277831"/>
          <a:ext cx="2668869" cy="4746456"/>
        </p:xfrm>
        <a:graphic>
          <a:graphicData uri="http://schemas.openxmlformats.org/drawingml/2006/table">
            <a:tbl>
              <a:tblPr>
                <a:tableStyleId>{5C22544A-7EE6-4342-B048-85BDC9FD1C3A}</a:tableStyleId>
              </a:tblPr>
              <a:tblGrid>
                <a:gridCol w="2668869"/>
              </a:tblGrid>
              <a:tr h="263692">
                <a:tc>
                  <a:txBody>
                    <a:bodyPr/>
                    <a:lstStyle/>
                    <a:p>
                      <a:pPr>
                        <a:spcAft>
                          <a:spcPts val="0"/>
                        </a:spcAft>
                      </a:pPr>
                      <a:r>
                        <a:rPr lang="en-US" sz="1250" dirty="0">
                          <a:effectLst/>
                        </a:rPr>
                        <a:t>Headquarters</a:t>
                      </a:r>
                      <a:endParaRPr lang="en-US" sz="1200" dirty="0">
                        <a:effectLst/>
                        <a:latin typeface="Calibri" charset="0"/>
                        <a:ea typeface="Calibri" charset="0"/>
                        <a:cs typeface="Times New Roman"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19"/>
                        </a:rPr>
                        <a:t>Rome</a:t>
                      </a:r>
                      <a:r>
                        <a:rPr lang="it-IT" sz="1250">
                          <a:effectLst/>
                        </a:rPr>
                        <a:t>, </a:t>
                      </a:r>
                      <a:r>
                        <a:rPr lang="it-IT" sz="1250" u="none" strike="noStrike">
                          <a:effectLst/>
                          <a:hlinkClick r:id="rId20"/>
                        </a:rPr>
                        <a:t>Italy</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1"/>
                        </a:rPr>
                        <a:t>Vienna</a:t>
                      </a:r>
                      <a:r>
                        <a:rPr lang="it-IT" sz="1250">
                          <a:effectLst/>
                        </a:rPr>
                        <a:t>, </a:t>
                      </a:r>
                      <a:r>
                        <a:rPr lang="it-IT" sz="1250" u="none" strike="noStrike">
                          <a:effectLst/>
                          <a:hlinkClick r:id="rId22"/>
                        </a:rPr>
                        <a:t>Austria</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3"/>
                        </a:rPr>
                        <a:t>Montreal, Quebec</a:t>
                      </a:r>
                      <a:r>
                        <a:rPr lang="it-IT" sz="1250">
                          <a:effectLst/>
                        </a:rPr>
                        <a:t>, </a:t>
                      </a:r>
                      <a:r>
                        <a:rPr lang="it-IT" sz="1250" u="none" strike="noStrike">
                          <a:effectLst/>
                          <a:hlinkClick r:id="rId24"/>
                        </a:rPr>
                        <a:t>Canada</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19"/>
                        </a:rPr>
                        <a:t>Rome</a:t>
                      </a:r>
                      <a:r>
                        <a:rPr lang="it-IT" sz="1250">
                          <a:effectLst/>
                        </a:rPr>
                        <a:t>, </a:t>
                      </a:r>
                      <a:r>
                        <a:rPr lang="it-IT" sz="1250" u="none" strike="noStrike">
                          <a:effectLst/>
                          <a:hlinkClick r:id="rId20"/>
                        </a:rPr>
                        <a:t>Italy</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5"/>
                        </a:rPr>
                        <a:t>Geneva</a:t>
                      </a:r>
                      <a:r>
                        <a:rPr lang="it-IT" sz="1250">
                          <a:effectLst/>
                        </a:rPr>
                        <a:t>, </a:t>
                      </a:r>
                      <a:r>
                        <a:rPr lang="it-IT" sz="1250" u="none" strike="noStrike">
                          <a:effectLst/>
                          <a:hlinkClick r:id="rId26"/>
                        </a:rPr>
                        <a:t>Switzerland</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7"/>
                        </a:rPr>
                        <a:t>London</a:t>
                      </a:r>
                      <a:r>
                        <a:rPr lang="it-IT" sz="1250">
                          <a:effectLst/>
                        </a:rPr>
                        <a:t>, </a:t>
                      </a:r>
                      <a:r>
                        <a:rPr lang="it-IT" sz="1250" u="none" strike="noStrike">
                          <a:effectLst/>
                          <a:hlinkClick r:id="rId28"/>
                        </a:rPr>
                        <a:t>United Kingdom</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9"/>
                        </a:rPr>
                        <a:t>Washington, D.C.</a:t>
                      </a:r>
                      <a:r>
                        <a:rPr lang="it-IT" sz="1250">
                          <a:effectLst/>
                        </a:rPr>
                        <a:t>, </a:t>
                      </a:r>
                      <a:r>
                        <a:rPr lang="it-IT" sz="1250" u="none" strike="noStrike">
                          <a:effectLst/>
                          <a:hlinkClick r:id="rId30"/>
                        </a:rPr>
                        <a:t>United States</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5"/>
                        </a:rPr>
                        <a:t>Geneva</a:t>
                      </a:r>
                      <a:r>
                        <a:rPr lang="it-IT" sz="1250">
                          <a:effectLst/>
                        </a:rPr>
                        <a:t>, </a:t>
                      </a:r>
                      <a:r>
                        <a:rPr lang="it-IT" sz="1250" u="none" strike="noStrike">
                          <a:effectLst/>
                          <a:hlinkClick r:id="rId26"/>
                        </a:rPr>
                        <a:t>Switzerland</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31"/>
                        </a:rPr>
                        <a:t>Paris</a:t>
                      </a:r>
                      <a:r>
                        <a:rPr lang="it-IT" sz="1250">
                          <a:effectLst/>
                        </a:rPr>
                        <a:t>, </a:t>
                      </a:r>
                      <a:r>
                        <a:rPr lang="it-IT" sz="1250" u="none" strike="noStrike">
                          <a:effectLst/>
                          <a:hlinkClick r:id="rId32"/>
                        </a:rPr>
                        <a:t>France</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1"/>
                        </a:rPr>
                        <a:t>Vienna</a:t>
                      </a:r>
                      <a:r>
                        <a:rPr lang="it-IT" sz="1250">
                          <a:effectLst/>
                        </a:rPr>
                        <a:t>, </a:t>
                      </a:r>
                      <a:r>
                        <a:rPr lang="it-IT" sz="1250" u="none" strike="noStrike">
                          <a:effectLst/>
                          <a:hlinkClick r:id="rId22"/>
                        </a:rPr>
                        <a:t>Austria</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33"/>
                        </a:rPr>
                        <a:t>Madrid</a:t>
                      </a:r>
                      <a:r>
                        <a:rPr lang="it-IT" sz="1250">
                          <a:effectLst/>
                        </a:rPr>
                        <a:t>, </a:t>
                      </a:r>
                      <a:r>
                        <a:rPr lang="it-IT" sz="1250" u="none" strike="noStrike">
                          <a:effectLst/>
                          <a:hlinkClick r:id="rId34"/>
                        </a:rPr>
                        <a:t>Spain</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35"/>
                        </a:rPr>
                        <a:t>Bern</a:t>
                      </a:r>
                      <a:r>
                        <a:rPr lang="it-IT" sz="1250">
                          <a:effectLst/>
                        </a:rPr>
                        <a:t>, </a:t>
                      </a:r>
                      <a:r>
                        <a:rPr lang="it-IT" sz="1250" u="none" strike="noStrike">
                          <a:effectLst/>
                          <a:hlinkClick r:id="rId26"/>
                        </a:rPr>
                        <a:t>Switzerland</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9"/>
                        </a:rPr>
                        <a:t>Washington, D.C.</a:t>
                      </a:r>
                      <a:r>
                        <a:rPr lang="it-IT" sz="1250">
                          <a:effectLst/>
                        </a:rPr>
                        <a:t>, </a:t>
                      </a:r>
                      <a:r>
                        <a:rPr lang="it-IT" sz="1250" u="none" strike="noStrike">
                          <a:effectLst/>
                          <a:hlinkClick r:id="rId30"/>
                        </a:rPr>
                        <a:t>United States</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19"/>
                        </a:rPr>
                        <a:t>Rome</a:t>
                      </a:r>
                      <a:r>
                        <a:rPr lang="it-IT" sz="1250">
                          <a:effectLst/>
                        </a:rPr>
                        <a:t>, </a:t>
                      </a:r>
                      <a:r>
                        <a:rPr lang="it-IT" sz="1250" u="none" strike="noStrike">
                          <a:effectLst/>
                          <a:hlinkClick r:id="rId20"/>
                        </a:rPr>
                        <a:t>Italy</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5"/>
                        </a:rPr>
                        <a:t>Geneva</a:t>
                      </a:r>
                      <a:r>
                        <a:rPr lang="it-IT" sz="1250">
                          <a:effectLst/>
                        </a:rPr>
                        <a:t>, </a:t>
                      </a:r>
                      <a:r>
                        <a:rPr lang="it-IT" sz="1250" u="none" strike="noStrike">
                          <a:effectLst/>
                          <a:hlinkClick r:id="rId26"/>
                        </a:rPr>
                        <a:t>Switzerland</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a:effectLst/>
                        </a:rPr>
                        <a:t> </a:t>
                      </a:r>
                      <a:r>
                        <a:rPr lang="it-IT" sz="1250" u="none" strike="noStrike">
                          <a:effectLst/>
                          <a:hlinkClick r:id="rId25"/>
                        </a:rPr>
                        <a:t>Geneva</a:t>
                      </a:r>
                      <a:r>
                        <a:rPr lang="it-IT" sz="1250">
                          <a:effectLst/>
                        </a:rPr>
                        <a:t>, </a:t>
                      </a:r>
                      <a:r>
                        <a:rPr lang="it-IT" sz="1250" u="none" strike="noStrike">
                          <a:effectLst/>
                          <a:hlinkClick r:id="rId26"/>
                        </a:rPr>
                        <a:t>Switzerland</a:t>
                      </a:r>
                      <a:endParaRPr lang="it-IT" sz="1250">
                        <a:solidFill>
                          <a:srgbClr val="1A1A1A"/>
                        </a:solidFill>
                        <a:effectLst/>
                        <a:latin typeface="Helvetica" charset="0"/>
                        <a:ea typeface="Calibri" charset="0"/>
                        <a:cs typeface="Helvetica" charset="0"/>
                      </a:endParaRPr>
                    </a:p>
                  </a:txBody>
                  <a:tcPr marL="68580" marR="68580" marT="0" marB="0" anchor="ctr"/>
                </a:tc>
              </a:tr>
              <a:tr h="263692">
                <a:tc>
                  <a:txBody>
                    <a:bodyPr/>
                    <a:lstStyle/>
                    <a:p>
                      <a:pPr>
                        <a:spcAft>
                          <a:spcPts val="0"/>
                        </a:spcAft>
                      </a:pPr>
                      <a:r>
                        <a:rPr lang="it-IT" sz="1250" dirty="0">
                          <a:effectLst/>
                        </a:rPr>
                        <a:t> </a:t>
                      </a:r>
                      <a:r>
                        <a:rPr lang="it-IT" sz="1250" u="none" strike="noStrike" dirty="0">
                          <a:effectLst/>
                          <a:hlinkClick r:id="rId25"/>
                        </a:rPr>
                        <a:t>Geneva</a:t>
                      </a:r>
                      <a:r>
                        <a:rPr lang="it-IT" sz="1250" dirty="0">
                          <a:effectLst/>
                        </a:rPr>
                        <a:t>, </a:t>
                      </a:r>
                      <a:r>
                        <a:rPr lang="it-IT" sz="1250" u="none" strike="noStrike" dirty="0">
                          <a:effectLst/>
                          <a:hlinkClick r:id="rId26"/>
                        </a:rPr>
                        <a:t>Switzerland</a:t>
                      </a:r>
                      <a:endParaRPr lang="it-IT" sz="1250" dirty="0">
                        <a:solidFill>
                          <a:srgbClr val="1A1A1A"/>
                        </a:solidFill>
                        <a:effectLst/>
                        <a:latin typeface="Helvetica" charset="0"/>
                        <a:ea typeface="Calibri" charset="0"/>
                        <a:cs typeface="Helvetica" charset="0"/>
                      </a:endParaRPr>
                    </a:p>
                  </a:txBody>
                  <a:tcPr marL="68580" marR="68580" marT="0" marB="0" anchor="ct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922900737"/>
              </p:ext>
            </p:extLst>
          </p:nvPr>
        </p:nvGraphicFramePr>
        <p:xfrm>
          <a:off x="10385985" y="1277831"/>
          <a:ext cx="1155700" cy="4746456"/>
        </p:xfrm>
        <a:graphic>
          <a:graphicData uri="http://schemas.openxmlformats.org/drawingml/2006/table">
            <a:tbl>
              <a:tblPr>
                <a:tableStyleId>{5C22544A-7EE6-4342-B048-85BDC9FD1C3A}</a:tableStyleId>
              </a:tblPr>
              <a:tblGrid>
                <a:gridCol w="1155700"/>
              </a:tblGrid>
              <a:tr h="263692">
                <a:tc>
                  <a:txBody>
                    <a:bodyPr/>
                    <a:lstStyle/>
                    <a:p>
                      <a:pPr algn="ctr">
                        <a:spcAft>
                          <a:spcPts val="0"/>
                        </a:spcAft>
                      </a:pPr>
                      <a:r>
                        <a:rPr lang="en-US" sz="1250" dirty="0">
                          <a:effectLst/>
                        </a:rPr>
                        <a:t>Established</a:t>
                      </a:r>
                      <a:endParaRPr lang="en-US" sz="1200" dirty="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1945</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1957</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1947</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1977</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1946</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1948</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1945</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1947</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1946</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1967</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1974</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1947</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1945</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1963</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dirty="0">
                          <a:effectLst/>
                        </a:rPr>
                        <a:t>1948</a:t>
                      </a:r>
                      <a:endParaRPr lang="en-US" sz="1200" dirty="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a:effectLst/>
                        </a:rPr>
                        <a:t>1974</a:t>
                      </a:r>
                      <a:endParaRPr lang="en-US" sz="1200">
                        <a:effectLst/>
                        <a:latin typeface="Calibri" charset="0"/>
                        <a:ea typeface="Calibri" charset="0"/>
                        <a:cs typeface="Times New Roman" charset="0"/>
                      </a:endParaRPr>
                    </a:p>
                  </a:txBody>
                  <a:tcPr marL="68580" marR="68580" marT="0" marB="0" anchor="ctr"/>
                </a:tc>
              </a:tr>
              <a:tr h="263692">
                <a:tc>
                  <a:txBody>
                    <a:bodyPr/>
                    <a:lstStyle/>
                    <a:p>
                      <a:pPr algn="ctr">
                        <a:spcAft>
                          <a:spcPts val="0"/>
                        </a:spcAft>
                      </a:pPr>
                      <a:r>
                        <a:rPr lang="en-US" sz="1250" dirty="0">
                          <a:effectLst/>
                        </a:rPr>
                        <a:t>1950</a:t>
                      </a:r>
                      <a:endParaRPr lang="en-US" sz="1200" dirty="0">
                        <a:effectLst/>
                        <a:latin typeface="Calibri" charset="0"/>
                        <a:ea typeface="Calibri" charset="0"/>
                        <a:cs typeface="Times New Roman" charset="0"/>
                      </a:endParaRPr>
                    </a:p>
                  </a:txBody>
                  <a:tcPr marL="68580" marR="68580" marT="0" marB="0" anchor="ctr"/>
                </a:tc>
              </a:tr>
            </a:tbl>
          </a:graphicData>
        </a:graphic>
      </p:graphicFrame>
    </p:spTree>
    <p:extLst>
      <p:ext uri="{BB962C8B-B14F-4D97-AF65-F5344CB8AC3E}">
        <p14:creationId xmlns:p14="http://schemas.microsoft.com/office/powerpoint/2010/main" val="13006487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15</a:t>
            </a:fld>
            <a:endParaRPr lang="en-US"/>
          </a:p>
        </p:txBody>
      </p:sp>
      <p:sp>
        <p:nvSpPr>
          <p:cNvPr id="2" name="TextBox 1"/>
          <p:cNvSpPr txBox="1"/>
          <p:nvPr/>
        </p:nvSpPr>
        <p:spPr>
          <a:xfrm>
            <a:off x="3501379" y="600006"/>
            <a:ext cx="5189242" cy="1384995"/>
          </a:xfrm>
          <a:prstGeom prst="rect">
            <a:avLst/>
          </a:prstGeom>
          <a:noFill/>
        </p:spPr>
        <p:txBody>
          <a:bodyPr wrap="none" rtlCol="0">
            <a:spAutoFit/>
          </a:bodyPr>
          <a:lstStyle/>
          <a:p>
            <a:r>
              <a:rPr lang="en-US" sz="2800" dirty="0" smtClean="0">
                <a:latin typeface="Britannic Bold" charset="0"/>
                <a:ea typeface="Britannic Bold" charset="0"/>
                <a:cs typeface="Britannic Bold" charset="0"/>
              </a:rPr>
              <a:t>The BRETTON WOODS system</a:t>
            </a:r>
          </a:p>
          <a:p>
            <a:endParaRPr lang="en-US" sz="2800" dirty="0" smtClean="0">
              <a:latin typeface="Britannic Bold" charset="0"/>
              <a:ea typeface="Britannic Bold" charset="0"/>
              <a:cs typeface="Britannic Bold" charset="0"/>
            </a:endParaRPr>
          </a:p>
          <a:p>
            <a:pPr algn="ctr"/>
            <a:r>
              <a:rPr lang="en-US" sz="2800" dirty="0" smtClean="0">
                <a:latin typeface="Britannic Bold" charset="0"/>
                <a:ea typeface="Britannic Bold" charset="0"/>
                <a:cs typeface="Britannic Bold" charset="0"/>
              </a:rPr>
              <a:t>Bretton Woods, New Hampshire</a:t>
            </a:r>
            <a:endParaRPr lang="en-US" sz="2800" dirty="0">
              <a:latin typeface="Britannic Bold" charset="0"/>
              <a:ea typeface="Britannic Bold" charset="0"/>
              <a:cs typeface="Britannic Bold" charset="0"/>
            </a:endParaRPr>
          </a:p>
        </p:txBody>
      </p:sp>
      <p:sp>
        <p:nvSpPr>
          <p:cNvPr id="9" name="TextBox 8"/>
          <p:cNvSpPr txBox="1"/>
          <p:nvPr/>
        </p:nvSpPr>
        <p:spPr>
          <a:xfrm>
            <a:off x="4913257" y="2192942"/>
            <a:ext cx="2044149" cy="461665"/>
          </a:xfrm>
          <a:prstGeom prst="rect">
            <a:avLst/>
          </a:prstGeom>
          <a:noFill/>
        </p:spPr>
        <p:txBody>
          <a:bodyPr wrap="none" rtlCol="0">
            <a:spAutoFit/>
          </a:bodyPr>
          <a:lstStyle/>
          <a:p>
            <a:r>
              <a:rPr lang="en-US" sz="2400" dirty="0" smtClean="0"/>
              <a:t>1 -22 July 1944</a:t>
            </a:r>
            <a:endParaRPr lang="en-US" sz="2400" dirty="0"/>
          </a:p>
        </p:txBody>
      </p:sp>
      <p:sp>
        <p:nvSpPr>
          <p:cNvPr id="3" name="TextBox 2"/>
          <p:cNvSpPr txBox="1"/>
          <p:nvPr/>
        </p:nvSpPr>
        <p:spPr>
          <a:xfrm>
            <a:off x="2904565" y="3028150"/>
            <a:ext cx="6898341" cy="2031325"/>
          </a:xfrm>
          <a:prstGeom prst="rect">
            <a:avLst/>
          </a:prstGeom>
          <a:noFill/>
        </p:spPr>
        <p:txBody>
          <a:bodyPr wrap="square" rtlCol="0">
            <a:spAutoFit/>
          </a:bodyPr>
          <a:lstStyle/>
          <a:p>
            <a:r>
              <a:rPr lang="en-US" cap="all" dirty="0" smtClean="0"/>
              <a:t>System of MONETARY MANAGEMENT</a:t>
            </a:r>
          </a:p>
          <a:p>
            <a:r>
              <a:rPr lang="en-US" cap="all" dirty="0" smtClean="0"/>
              <a:t>FINANCIAL AND COMMERCIAL RELATIONS</a:t>
            </a:r>
          </a:p>
          <a:p>
            <a:endParaRPr lang="en-US" cap="all" dirty="0" smtClean="0"/>
          </a:p>
          <a:p>
            <a:endParaRPr lang="en-US" cap="all" dirty="0"/>
          </a:p>
          <a:p>
            <a:r>
              <a:rPr lang="en-US" cap="all" dirty="0" smtClean="0"/>
              <a:t>International Monetary Fund</a:t>
            </a:r>
          </a:p>
          <a:p>
            <a:r>
              <a:rPr lang="en-US" cap="all" dirty="0" smtClean="0"/>
              <a:t>International Bank for Reconstruction and Development</a:t>
            </a:r>
          </a:p>
          <a:p>
            <a:r>
              <a:rPr lang="en-US" cap="all" dirty="0" smtClean="0"/>
              <a:t>A trade organization </a:t>
            </a:r>
            <a:r>
              <a:rPr lang="is-IS" cap="all" dirty="0" smtClean="0"/>
              <a:t>….. The World Trade Organization</a:t>
            </a:r>
            <a:endParaRPr lang="en-US" cap="all" dirty="0"/>
          </a:p>
        </p:txBody>
      </p:sp>
    </p:spTree>
    <p:extLst>
      <p:ext uri="{BB962C8B-B14F-4D97-AF65-F5344CB8AC3E}">
        <p14:creationId xmlns:p14="http://schemas.microsoft.com/office/powerpoint/2010/main" val="8244904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16</a:t>
            </a:fld>
            <a:endParaRPr lang="en-US"/>
          </a:p>
        </p:txBody>
      </p:sp>
      <p:pic>
        <p:nvPicPr>
          <p:cNvPr id="7" name="Picture 6"/>
          <p:cNvPicPr>
            <a:picLocks noChangeAspect="1"/>
          </p:cNvPicPr>
          <p:nvPr/>
        </p:nvPicPr>
        <p:blipFill>
          <a:blip r:embed="rId2"/>
          <a:stretch>
            <a:fillRect/>
          </a:stretch>
        </p:blipFill>
        <p:spPr>
          <a:xfrm>
            <a:off x="4092389" y="1580651"/>
            <a:ext cx="3175000" cy="1625600"/>
          </a:xfrm>
          <a:prstGeom prst="rect">
            <a:avLst/>
          </a:prstGeom>
        </p:spPr>
      </p:pic>
      <p:sp>
        <p:nvSpPr>
          <p:cNvPr id="9" name="Rectangle 8"/>
          <p:cNvSpPr/>
          <p:nvPr/>
        </p:nvSpPr>
        <p:spPr>
          <a:xfrm>
            <a:off x="2792506" y="3677362"/>
            <a:ext cx="6096000" cy="2585323"/>
          </a:xfrm>
          <a:prstGeom prst="rect">
            <a:avLst/>
          </a:prstGeom>
        </p:spPr>
        <p:txBody>
          <a:bodyPr>
            <a:spAutoFit/>
          </a:bodyPr>
          <a:lstStyle/>
          <a:p>
            <a:pPr algn="ctr"/>
            <a:r>
              <a:rPr lang="en-US" dirty="0">
                <a:solidFill>
                  <a:srgbClr val="000000"/>
                </a:solidFill>
                <a:latin typeface="Arial" charset="0"/>
              </a:rPr>
              <a:t> African States (14</a:t>
            </a:r>
            <a:r>
              <a:rPr lang="en-US" dirty="0" smtClean="0">
                <a:solidFill>
                  <a:srgbClr val="000000"/>
                </a:solidFill>
                <a:latin typeface="Arial" charset="0"/>
              </a:rPr>
              <a:t>)</a:t>
            </a:r>
          </a:p>
          <a:p>
            <a:pPr algn="ctr"/>
            <a:endParaRPr lang="en-US" dirty="0"/>
          </a:p>
          <a:p>
            <a:pPr algn="ctr"/>
            <a:r>
              <a:rPr lang="en-US" dirty="0">
                <a:solidFill>
                  <a:srgbClr val="000000"/>
                </a:solidFill>
                <a:latin typeface="Arial" charset="0"/>
              </a:rPr>
              <a:t> Asia-Pacific States (11)</a:t>
            </a:r>
          </a:p>
          <a:p>
            <a:pPr algn="ctr"/>
            <a:r>
              <a:rPr lang="en-US" dirty="0"/>
              <a:t/>
            </a:r>
            <a:br>
              <a:rPr lang="en-US" dirty="0"/>
            </a:br>
            <a:r>
              <a:rPr lang="en-US" dirty="0">
                <a:solidFill>
                  <a:srgbClr val="000000"/>
                </a:solidFill>
                <a:latin typeface="Arial" charset="0"/>
              </a:rPr>
              <a:t>  Eastern European States (6)</a:t>
            </a:r>
          </a:p>
          <a:p>
            <a:pPr algn="ctr"/>
            <a:r>
              <a:rPr lang="en-US" dirty="0"/>
              <a:t/>
            </a:r>
            <a:br>
              <a:rPr lang="en-US" dirty="0"/>
            </a:br>
            <a:r>
              <a:rPr lang="en-US" dirty="0">
                <a:solidFill>
                  <a:srgbClr val="000000"/>
                </a:solidFill>
                <a:latin typeface="Arial" charset="0"/>
              </a:rPr>
              <a:t>  Latin American and Caribbean States (10)</a:t>
            </a:r>
          </a:p>
          <a:p>
            <a:pPr algn="ctr"/>
            <a:r>
              <a:rPr lang="en-US" dirty="0"/>
              <a:t/>
            </a:r>
            <a:br>
              <a:rPr lang="en-US" dirty="0"/>
            </a:br>
            <a:r>
              <a:rPr lang="en-US" dirty="0">
                <a:solidFill>
                  <a:srgbClr val="000000"/>
                </a:solidFill>
                <a:latin typeface="Arial" charset="0"/>
              </a:rPr>
              <a:t>  Western European and Other States (13)</a:t>
            </a:r>
            <a:endParaRPr lang="en-US" b="0" i="0" u="none" strike="noStrike" dirty="0">
              <a:solidFill>
                <a:srgbClr val="000000"/>
              </a:solidFill>
              <a:effectLst/>
              <a:latin typeface="Arial" charset="0"/>
            </a:endParaRPr>
          </a:p>
        </p:txBody>
      </p:sp>
      <p:sp>
        <p:nvSpPr>
          <p:cNvPr id="11" name="TextBox 10"/>
          <p:cNvSpPr txBox="1"/>
          <p:nvPr/>
        </p:nvSpPr>
        <p:spPr>
          <a:xfrm>
            <a:off x="3863788" y="647875"/>
            <a:ext cx="4123245" cy="461665"/>
          </a:xfrm>
          <a:prstGeom prst="rect">
            <a:avLst/>
          </a:prstGeom>
          <a:noFill/>
        </p:spPr>
        <p:txBody>
          <a:bodyPr wrap="none" rtlCol="0">
            <a:spAutoFit/>
          </a:bodyPr>
          <a:lstStyle/>
          <a:p>
            <a:r>
              <a:rPr lang="en-US" sz="2400" dirty="0" smtClean="0">
                <a:latin typeface="Britannic Bold" charset="0"/>
                <a:ea typeface="Britannic Bold" charset="0"/>
                <a:cs typeface="Britannic Bold" charset="0"/>
              </a:rPr>
              <a:t>Economic and Social Council</a:t>
            </a:r>
            <a:endParaRPr lang="en-US" sz="2400" dirty="0">
              <a:latin typeface="Britannic Bold" charset="0"/>
              <a:ea typeface="Britannic Bold" charset="0"/>
              <a:cs typeface="Britannic Bold" charset="0"/>
            </a:endParaRPr>
          </a:p>
        </p:txBody>
      </p:sp>
      <p:sp>
        <p:nvSpPr>
          <p:cNvPr id="15" name="Rectangle 14"/>
          <p:cNvSpPr/>
          <p:nvPr/>
        </p:nvSpPr>
        <p:spPr>
          <a:xfrm>
            <a:off x="4233583" y="3807368"/>
            <a:ext cx="282388" cy="2286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3254188" y="5966618"/>
            <a:ext cx="282388" cy="2286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247464" y="5391124"/>
            <a:ext cx="282388" cy="22860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722594" y="4855723"/>
            <a:ext cx="282388" cy="2286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092389" y="4320988"/>
            <a:ext cx="282388" cy="228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6108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17</a:t>
            </a:fld>
            <a:endParaRPr lang="en-US"/>
          </a:p>
        </p:txBody>
      </p:sp>
      <p:sp>
        <p:nvSpPr>
          <p:cNvPr id="7" name="Rectangle 6"/>
          <p:cNvSpPr/>
          <p:nvPr/>
        </p:nvSpPr>
        <p:spPr>
          <a:xfrm>
            <a:off x="1033182" y="1629657"/>
            <a:ext cx="10125636" cy="4247317"/>
          </a:xfrm>
          <a:prstGeom prst="rect">
            <a:avLst/>
          </a:prstGeom>
        </p:spPr>
        <p:txBody>
          <a:bodyPr wrap="square">
            <a:spAutoFit/>
          </a:bodyPr>
          <a:lstStyle/>
          <a:p>
            <a:pPr>
              <a:buFont typeface="Arial" charset="0"/>
              <a:buChar char="•"/>
            </a:pPr>
            <a:r>
              <a:rPr lang="en-US" dirty="0" smtClean="0">
                <a:solidFill>
                  <a:srgbClr val="000000"/>
                </a:solidFill>
                <a:latin typeface="Arial" charset="0"/>
              </a:rPr>
              <a:t>coordination</a:t>
            </a:r>
            <a:r>
              <a:rPr lang="en-US" dirty="0">
                <a:solidFill>
                  <a:srgbClr val="000000"/>
                </a:solidFill>
                <a:latin typeface="Arial" charset="0"/>
              </a:rPr>
              <a:t>, policy review, policy dialogue and recommendations on economic, social and environmental issues, as well as for implementation of the internationally agreed development goals</a:t>
            </a:r>
            <a:r>
              <a:rPr lang="en-US" dirty="0" smtClean="0">
                <a:solidFill>
                  <a:srgbClr val="000000"/>
                </a:solidFill>
                <a:latin typeface="Arial" charset="0"/>
              </a:rPr>
              <a:t>.</a:t>
            </a:r>
          </a:p>
          <a:p>
            <a:pPr>
              <a:buFont typeface="Arial" charset="0"/>
              <a:buChar char="•"/>
            </a:pPr>
            <a:endParaRPr lang="en-US" dirty="0">
              <a:solidFill>
                <a:srgbClr val="000000"/>
              </a:solidFill>
              <a:latin typeface="Arial" charset="0"/>
            </a:endParaRPr>
          </a:p>
          <a:p>
            <a:pPr>
              <a:buFont typeface="Arial" charset="0"/>
              <a:buChar char="•"/>
            </a:pPr>
            <a:r>
              <a:rPr lang="en-US" dirty="0" smtClean="0">
                <a:solidFill>
                  <a:srgbClr val="000000"/>
                </a:solidFill>
                <a:latin typeface="Arial" charset="0"/>
              </a:rPr>
              <a:t>central </a:t>
            </a:r>
            <a:r>
              <a:rPr lang="en-US" dirty="0">
                <a:solidFill>
                  <a:srgbClr val="000000"/>
                </a:solidFill>
                <a:latin typeface="Arial" charset="0"/>
              </a:rPr>
              <a:t>mechanism for the activities of the United Nations system and its specialized agencies, and supervises the subsidiary and expert bodies in the economic, social and environmental fields. </a:t>
            </a:r>
            <a:endParaRPr lang="en-US" dirty="0" smtClean="0">
              <a:solidFill>
                <a:srgbClr val="000000"/>
              </a:solidFill>
              <a:latin typeface="Arial" charset="0"/>
            </a:endParaRPr>
          </a:p>
          <a:p>
            <a:pPr>
              <a:buFont typeface="Arial" charset="0"/>
              <a:buChar char="•"/>
            </a:pPr>
            <a:endParaRPr lang="en-US" dirty="0">
              <a:solidFill>
                <a:srgbClr val="000000"/>
              </a:solidFill>
              <a:latin typeface="Arial" charset="0"/>
            </a:endParaRPr>
          </a:p>
          <a:p>
            <a:pPr>
              <a:buFont typeface="Arial" charset="0"/>
              <a:buChar char="•"/>
            </a:pPr>
            <a:r>
              <a:rPr lang="en-US" dirty="0" smtClean="0">
                <a:solidFill>
                  <a:srgbClr val="000000"/>
                </a:solidFill>
                <a:latin typeface="Arial" charset="0"/>
              </a:rPr>
              <a:t>undergone </a:t>
            </a:r>
            <a:r>
              <a:rPr lang="en-US" dirty="0">
                <a:solidFill>
                  <a:srgbClr val="000000"/>
                </a:solidFill>
                <a:latin typeface="Arial" charset="0"/>
              </a:rPr>
              <a:t>reforms </a:t>
            </a:r>
            <a:r>
              <a:rPr lang="en-US" dirty="0" smtClean="0">
                <a:solidFill>
                  <a:srgbClr val="000000"/>
                </a:solidFill>
                <a:latin typeface="Arial" charset="0"/>
              </a:rPr>
              <a:t>in </a:t>
            </a:r>
            <a:r>
              <a:rPr lang="en-US" dirty="0">
                <a:solidFill>
                  <a:srgbClr val="000000"/>
                </a:solidFill>
                <a:latin typeface="Arial" charset="0"/>
              </a:rPr>
              <a:t>the last decade to strengthen the Council and its working methods, giving special attention to the integrated and coordinated implementation of, and follow-up to, the outcomes of all major United Nations conferences summits in the economic, social, environmental and related fields. </a:t>
            </a:r>
            <a:endParaRPr lang="en-US" dirty="0" smtClean="0">
              <a:solidFill>
                <a:srgbClr val="000000"/>
              </a:solidFill>
              <a:latin typeface="Arial" charset="0"/>
            </a:endParaRPr>
          </a:p>
          <a:p>
            <a:pPr>
              <a:buFont typeface="Arial" charset="0"/>
              <a:buChar char="•"/>
            </a:pPr>
            <a:endParaRPr lang="en-US" dirty="0" smtClean="0">
              <a:solidFill>
                <a:srgbClr val="000000"/>
              </a:solidFill>
              <a:latin typeface="Arial" charset="0"/>
            </a:endParaRPr>
          </a:p>
          <a:p>
            <a:pPr>
              <a:buFont typeface="Arial" charset="0"/>
              <a:buChar char="•"/>
            </a:pPr>
            <a:r>
              <a:rPr lang="en-US" dirty="0">
                <a:solidFill>
                  <a:srgbClr val="000000"/>
                </a:solidFill>
                <a:latin typeface="Arial" charset="0"/>
              </a:rPr>
              <a:t>engages a wide variety of stakeholders – policymakers, parliamentarians, academics, major groups, foundations, business sector representatives and 3,200+ registered </a:t>
            </a:r>
            <a:r>
              <a:rPr lang="en-US" dirty="0">
                <a:solidFill>
                  <a:srgbClr val="666666"/>
                </a:solidFill>
                <a:latin typeface="Arial" charset="0"/>
              </a:rPr>
              <a:t>NGOs</a:t>
            </a:r>
            <a:r>
              <a:rPr lang="en-US" dirty="0">
                <a:solidFill>
                  <a:srgbClr val="000000"/>
                </a:solidFill>
                <a:latin typeface="Arial" charset="0"/>
              </a:rPr>
              <a:t> in a productive dialogue on sustainable development through a programmatic cycle of meetings</a:t>
            </a:r>
            <a:endParaRPr lang="en-US" b="0" i="0" u="none" strike="noStrike" dirty="0">
              <a:solidFill>
                <a:srgbClr val="000000"/>
              </a:solidFill>
              <a:effectLst/>
              <a:latin typeface="Arial" charset="0"/>
            </a:endParaRPr>
          </a:p>
        </p:txBody>
      </p:sp>
      <p:sp>
        <p:nvSpPr>
          <p:cNvPr id="9" name="TextBox 8"/>
          <p:cNvSpPr txBox="1"/>
          <p:nvPr/>
        </p:nvSpPr>
        <p:spPr>
          <a:xfrm>
            <a:off x="4547605" y="697472"/>
            <a:ext cx="2092239" cy="461665"/>
          </a:xfrm>
          <a:prstGeom prst="rect">
            <a:avLst/>
          </a:prstGeom>
          <a:noFill/>
        </p:spPr>
        <p:txBody>
          <a:bodyPr wrap="none" rtlCol="0">
            <a:spAutoFit/>
          </a:bodyPr>
          <a:lstStyle/>
          <a:p>
            <a:r>
              <a:rPr lang="en-US" sz="2400" smtClean="0">
                <a:latin typeface="Britannic Bold" charset="0"/>
                <a:ea typeface="Britannic Bold" charset="0"/>
                <a:cs typeface="Britannic Bold" charset="0"/>
              </a:rPr>
              <a:t>The Functions</a:t>
            </a:r>
            <a:endParaRPr lang="en-US" sz="2400" dirty="0">
              <a:latin typeface="Britannic Bold" charset="0"/>
              <a:ea typeface="Britannic Bold" charset="0"/>
              <a:cs typeface="Britannic Bold" charset="0"/>
            </a:endParaRPr>
          </a:p>
        </p:txBody>
      </p:sp>
    </p:spTree>
    <p:extLst>
      <p:ext uri="{BB962C8B-B14F-4D97-AF65-F5344CB8AC3E}">
        <p14:creationId xmlns:p14="http://schemas.microsoft.com/office/powerpoint/2010/main" val="880873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18</a:t>
            </a:fld>
            <a:endParaRPr lang="en-US"/>
          </a:p>
        </p:txBody>
      </p:sp>
      <p:sp>
        <p:nvSpPr>
          <p:cNvPr id="7" name="Rectangle 6"/>
          <p:cNvSpPr/>
          <p:nvPr/>
        </p:nvSpPr>
        <p:spPr>
          <a:xfrm>
            <a:off x="412376" y="917073"/>
            <a:ext cx="11779624" cy="5262979"/>
          </a:xfrm>
          <a:prstGeom prst="rect">
            <a:avLst/>
          </a:prstGeom>
        </p:spPr>
        <p:txBody>
          <a:bodyPr wrap="square">
            <a:spAutoFit/>
          </a:bodyPr>
          <a:lstStyle/>
          <a:p>
            <a:pPr>
              <a:buFont typeface="Arial" charset="0"/>
              <a:buChar char="•"/>
            </a:pPr>
            <a:r>
              <a:rPr lang="en-US" b="1" dirty="0">
                <a:solidFill>
                  <a:srgbClr val="0070C0"/>
                </a:solidFill>
                <a:latin typeface="Arial" charset="0"/>
              </a:rPr>
              <a:t>High-Level Segment</a:t>
            </a:r>
            <a:endParaRPr lang="en-US" dirty="0">
              <a:solidFill>
                <a:srgbClr val="0070C0"/>
              </a:solidFill>
              <a:latin typeface="Arial" charset="0"/>
            </a:endParaRPr>
          </a:p>
          <a:p>
            <a:pPr marL="742950" lvl="1" indent="-285750">
              <a:buFont typeface="Arial" charset="0"/>
              <a:buChar char="•"/>
            </a:pPr>
            <a:r>
              <a:rPr lang="en-US" b="1" dirty="0">
                <a:solidFill>
                  <a:srgbClr val="666666"/>
                </a:solidFill>
                <a:latin typeface="Arial" charset="0"/>
                <a:hlinkClick r:id="rId2"/>
              </a:rPr>
              <a:t>High-Level Political Forum (HLPF)</a:t>
            </a:r>
            <a:r>
              <a:rPr lang="en-US" dirty="0">
                <a:solidFill>
                  <a:srgbClr val="000000"/>
                </a:solidFill>
                <a:latin typeface="Arial" charset="0"/>
              </a:rPr>
              <a:t> provides political leadership, guidance and recommendations for sustainable </a:t>
            </a:r>
            <a:r>
              <a:rPr lang="en-US" dirty="0" smtClean="0">
                <a:solidFill>
                  <a:srgbClr val="000000"/>
                </a:solidFill>
                <a:latin typeface="Arial" charset="0"/>
              </a:rPr>
              <a:t>development</a:t>
            </a:r>
            <a:endParaRPr lang="en-US" dirty="0">
              <a:solidFill>
                <a:srgbClr val="000000"/>
              </a:solidFill>
              <a:latin typeface="Arial" charset="0"/>
            </a:endParaRPr>
          </a:p>
          <a:p>
            <a:pPr marL="742950" lvl="1" indent="-285750">
              <a:buFont typeface="Arial" charset="0"/>
              <a:buChar char="•"/>
            </a:pPr>
            <a:r>
              <a:rPr lang="en-US" b="1" dirty="0">
                <a:solidFill>
                  <a:srgbClr val="666666"/>
                </a:solidFill>
                <a:latin typeface="Arial" charset="0"/>
                <a:hlinkClick r:id="rId3"/>
              </a:rPr>
              <a:t>Annual Ministerial Review (AMR</a:t>
            </a:r>
            <a:r>
              <a:rPr lang="en-US" b="1" dirty="0" smtClean="0">
                <a:solidFill>
                  <a:srgbClr val="666666"/>
                </a:solidFill>
                <a:latin typeface="Arial" charset="0"/>
                <a:hlinkClick r:id="rId3"/>
              </a:rPr>
              <a:t>)</a:t>
            </a:r>
            <a:r>
              <a:rPr lang="en-US" dirty="0">
                <a:solidFill>
                  <a:srgbClr val="000000"/>
                </a:solidFill>
                <a:latin typeface="Arial" charset="0"/>
              </a:rPr>
              <a:t>  </a:t>
            </a:r>
          </a:p>
          <a:p>
            <a:pPr marL="742950" lvl="1" indent="-285750">
              <a:buFont typeface="Arial" charset="0"/>
              <a:buChar char="•"/>
            </a:pPr>
            <a:r>
              <a:rPr lang="en-US" b="1" dirty="0">
                <a:solidFill>
                  <a:srgbClr val="666666"/>
                </a:solidFill>
                <a:latin typeface="Arial" charset="0"/>
                <a:hlinkClick r:id="rId4"/>
              </a:rPr>
              <a:t>Development Cooperation Forum (DCF)</a:t>
            </a:r>
            <a:r>
              <a:rPr lang="en-US" b="1" dirty="0">
                <a:solidFill>
                  <a:srgbClr val="000000"/>
                </a:solidFill>
                <a:latin typeface="Arial" charset="0"/>
              </a:rPr>
              <a:t>,</a:t>
            </a:r>
            <a:r>
              <a:rPr lang="en-US" dirty="0">
                <a:solidFill>
                  <a:srgbClr val="000000"/>
                </a:solidFill>
                <a:latin typeface="Arial" charset="0"/>
              </a:rPr>
              <a:t> </a:t>
            </a:r>
            <a:r>
              <a:rPr lang="en-US" dirty="0" smtClean="0">
                <a:solidFill>
                  <a:srgbClr val="000000"/>
                </a:solidFill>
                <a:latin typeface="Arial" charset="0"/>
              </a:rPr>
              <a:t>reviews </a:t>
            </a:r>
            <a:r>
              <a:rPr lang="en-US" dirty="0">
                <a:solidFill>
                  <a:srgbClr val="000000"/>
                </a:solidFill>
                <a:latin typeface="Arial" charset="0"/>
              </a:rPr>
              <a:t>trends and progress in development </a:t>
            </a:r>
            <a:r>
              <a:rPr lang="en-US" dirty="0" smtClean="0">
                <a:solidFill>
                  <a:srgbClr val="000000"/>
                </a:solidFill>
                <a:latin typeface="Arial" charset="0"/>
              </a:rPr>
              <a:t>cooperation</a:t>
            </a:r>
            <a:endParaRPr lang="en-US" dirty="0">
              <a:solidFill>
                <a:srgbClr val="000000"/>
              </a:solidFill>
              <a:latin typeface="Arial" charset="0"/>
            </a:endParaRPr>
          </a:p>
          <a:p>
            <a:pPr>
              <a:buFont typeface="Arial" charset="0"/>
              <a:buChar char="•"/>
            </a:pPr>
            <a:endParaRPr lang="en-US" sz="800" b="1" dirty="0" smtClean="0">
              <a:solidFill>
                <a:srgbClr val="666666"/>
              </a:solidFill>
              <a:latin typeface="Arial" charset="0"/>
              <a:hlinkClick r:id="rId5"/>
            </a:endParaRPr>
          </a:p>
          <a:p>
            <a:pPr>
              <a:buFont typeface="Arial" charset="0"/>
              <a:buChar char="•"/>
            </a:pPr>
            <a:r>
              <a:rPr lang="en-US" b="1" dirty="0" smtClean="0">
                <a:solidFill>
                  <a:srgbClr val="666666"/>
                </a:solidFill>
                <a:latin typeface="Arial" charset="0"/>
                <a:hlinkClick r:id="rId5"/>
              </a:rPr>
              <a:t>Integration </a:t>
            </a:r>
            <a:r>
              <a:rPr lang="en-US" b="1" dirty="0">
                <a:solidFill>
                  <a:srgbClr val="666666"/>
                </a:solidFill>
                <a:latin typeface="Arial" charset="0"/>
                <a:hlinkClick r:id="rId5"/>
              </a:rPr>
              <a:t>Segment</a:t>
            </a:r>
            <a:r>
              <a:rPr lang="en-US" b="1" dirty="0">
                <a:solidFill>
                  <a:srgbClr val="000000"/>
                </a:solidFill>
                <a:latin typeface="Arial" charset="0"/>
              </a:rPr>
              <a:t>,</a:t>
            </a:r>
            <a:r>
              <a:rPr lang="en-US" dirty="0">
                <a:solidFill>
                  <a:srgbClr val="000000"/>
                </a:solidFill>
                <a:latin typeface="Arial" charset="0"/>
              </a:rPr>
              <a:t> </a:t>
            </a:r>
            <a:r>
              <a:rPr lang="en-US" dirty="0" smtClean="0">
                <a:solidFill>
                  <a:srgbClr val="000000"/>
                </a:solidFill>
                <a:latin typeface="Arial" charset="0"/>
              </a:rPr>
              <a:t>promotes </a:t>
            </a:r>
            <a:r>
              <a:rPr lang="en-US" dirty="0">
                <a:solidFill>
                  <a:srgbClr val="000000"/>
                </a:solidFill>
                <a:latin typeface="Arial" charset="0"/>
              </a:rPr>
              <a:t>the balanced integration of the economic, social and environmental dimensions of sustainable </a:t>
            </a:r>
            <a:r>
              <a:rPr lang="en-US" dirty="0" smtClean="0">
                <a:solidFill>
                  <a:srgbClr val="000000"/>
                </a:solidFill>
                <a:latin typeface="Arial" charset="0"/>
              </a:rPr>
              <a:t>development.</a:t>
            </a:r>
            <a:endParaRPr lang="en-US" dirty="0">
              <a:solidFill>
                <a:srgbClr val="000000"/>
              </a:solidFill>
              <a:latin typeface="Arial" charset="0"/>
            </a:endParaRPr>
          </a:p>
          <a:p>
            <a:pPr>
              <a:buFont typeface="Arial" charset="0"/>
              <a:buChar char="•"/>
            </a:pPr>
            <a:endParaRPr lang="en-US" sz="800" b="1" dirty="0" smtClean="0">
              <a:solidFill>
                <a:srgbClr val="666666"/>
              </a:solidFill>
              <a:latin typeface="Arial" charset="0"/>
              <a:hlinkClick r:id="rId6"/>
            </a:endParaRPr>
          </a:p>
          <a:p>
            <a:pPr>
              <a:buFont typeface="Arial" charset="0"/>
              <a:buChar char="•"/>
            </a:pPr>
            <a:r>
              <a:rPr lang="en-US" b="1" dirty="0" smtClean="0">
                <a:solidFill>
                  <a:srgbClr val="666666"/>
                </a:solidFill>
                <a:latin typeface="Arial" charset="0"/>
                <a:hlinkClick r:id="rId6"/>
              </a:rPr>
              <a:t>Humanitarian </a:t>
            </a:r>
            <a:r>
              <a:rPr lang="en-US" b="1" dirty="0">
                <a:solidFill>
                  <a:srgbClr val="666666"/>
                </a:solidFill>
                <a:latin typeface="Arial" charset="0"/>
                <a:hlinkClick r:id="rId6"/>
              </a:rPr>
              <a:t>Affairs Segment</a:t>
            </a:r>
            <a:r>
              <a:rPr lang="en-US" b="1" dirty="0">
                <a:solidFill>
                  <a:srgbClr val="000000"/>
                </a:solidFill>
                <a:latin typeface="Arial" charset="0"/>
              </a:rPr>
              <a:t>, </a:t>
            </a:r>
            <a:r>
              <a:rPr lang="en-US" dirty="0">
                <a:solidFill>
                  <a:srgbClr val="000000"/>
                </a:solidFill>
                <a:latin typeface="Arial" charset="0"/>
              </a:rPr>
              <a:t>that takes place in alternate years in New York and Geneva, seeks to strengthen the coordination of the United Nations’ humanitarian efforts.</a:t>
            </a:r>
          </a:p>
          <a:p>
            <a:pPr>
              <a:buFont typeface="Arial" charset="0"/>
              <a:buChar char="•"/>
            </a:pPr>
            <a:endParaRPr lang="en-US" sz="800" b="1" dirty="0" smtClean="0">
              <a:solidFill>
                <a:srgbClr val="666666"/>
              </a:solidFill>
              <a:latin typeface="Arial" charset="0"/>
              <a:hlinkClick r:id="rId7"/>
            </a:endParaRPr>
          </a:p>
          <a:p>
            <a:pPr>
              <a:buFont typeface="Arial" charset="0"/>
              <a:buChar char="•"/>
            </a:pPr>
            <a:r>
              <a:rPr lang="en-US" b="1" dirty="0" smtClean="0">
                <a:solidFill>
                  <a:srgbClr val="666666"/>
                </a:solidFill>
                <a:latin typeface="Arial" charset="0"/>
                <a:hlinkClick r:id="rId7"/>
              </a:rPr>
              <a:t>Operational </a:t>
            </a:r>
            <a:r>
              <a:rPr lang="en-US" b="1" dirty="0">
                <a:solidFill>
                  <a:srgbClr val="666666"/>
                </a:solidFill>
                <a:latin typeface="Arial" charset="0"/>
                <a:hlinkClick r:id="rId7"/>
              </a:rPr>
              <a:t>Activities for Development Segment</a:t>
            </a:r>
            <a:r>
              <a:rPr lang="en-US" dirty="0">
                <a:solidFill>
                  <a:srgbClr val="000000"/>
                </a:solidFill>
                <a:latin typeface="Arial" charset="0"/>
              </a:rPr>
              <a:t>, held annually, provides overall coordination and guidance for United Nations funds and </a:t>
            </a:r>
            <a:r>
              <a:rPr lang="en-US" dirty="0" err="1">
                <a:solidFill>
                  <a:srgbClr val="000000"/>
                </a:solidFill>
                <a:latin typeface="Arial" charset="0"/>
              </a:rPr>
              <a:t>programmes</a:t>
            </a:r>
            <a:r>
              <a:rPr lang="en-US" dirty="0">
                <a:solidFill>
                  <a:srgbClr val="000000"/>
                </a:solidFill>
                <a:latin typeface="Arial" charset="0"/>
              </a:rPr>
              <a:t> on a system-wide basis. </a:t>
            </a:r>
          </a:p>
          <a:p>
            <a:pPr>
              <a:buFont typeface="Arial" charset="0"/>
              <a:buChar char="•"/>
            </a:pPr>
            <a:endParaRPr lang="en-US" sz="800" b="1" dirty="0" smtClean="0">
              <a:solidFill>
                <a:srgbClr val="666666"/>
              </a:solidFill>
              <a:latin typeface="Arial" charset="0"/>
              <a:hlinkClick r:id="rId8"/>
            </a:endParaRPr>
          </a:p>
          <a:p>
            <a:pPr>
              <a:buFont typeface="Arial" charset="0"/>
              <a:buChar char="•"/>
            </a:pPr>
            <a:r>
              <a:rPr lang="en-US" b="1" dirty="0" smtClean="0">
                <a:solidFill>
                  <a:srgbClr val="666666"/>
                </a:solidFill>
                <a:latin typeface="Arial" charset="0"/>
                <a:hlinkClick r:id="rId8"/>
              </a:rPr>
              <a:t>Coordination </a:t>
            </a:r>
            <a:r>
              <a:rPr lang="en-US" b="1" dirty="0">
                <a:solidFill>
                  <a:srgbClr val="666666"/>
                </a:solidFill>
                <a:latin typeface="Arial" charset="0"/>
                <a:hlinkClick r:id="rId8"/>
              </a:rPr>
              <a:t>and Management Meetings (CMM</a:t>
            </a:r>
            <a:r>
              <a:rPr lang="en-US" b="1" dirty="0" smtClean="0">
                <a:solidFill>
                  <a:srgbClr val="666666"/>
                </a:solidFill>
                <a:latin typeface="Arial" charset="0"/>
                <a:hlinkClick r:id="rId8"/>
              </a:rPr>
              <a:t>)</a:t>
            </a:r>
            <a:r>
              <a:rPr lang="en-US" b="1" dirty="0" smtClean="0">
                <a:solidFill>
                  <a:srgbClr val="000000"/>
                </a:solidFill>
                <a:latin typeface="Arial" charset="0"/>
              </a:rPr>
              <a:t>,</a:t>
            </a:r>
            <a:r>
              <a:rPr lang="en-US" dirty="0" smtClean="0">
                <a:solidFill>
                  <a:srgbClr val="000000"/>
                </a:solidFill>
                <a:latin typeface="Arial" charset="0"/>
              </a:rPr>
              <a:t> promote </a:t>
            </a:r>
            <a:r>
              <a:rPr lang="en-US" dirty="0">
                <a:solidFill>
                  <a:srgbClr val="000000"/>
                </a:solidFill>
                <a:latin typeface="Arial" charset="0"/>
              </a:rPr>
              <a:t>system-wide coordination and review of development </a:t>
            </a:r>
            <a:r>
              <a:rPr lang="en-US" dirty="0" smtClean="0">
                <a:solidFill>
                  <a:srgbClr val="000000"/>
                </a:solidFill>
                <a:latin typeface="Arial" charset="0"/>
              </a:rPr>
              <a:t>issues. </a:t>
            </a:r>
            <a:r>
              <a:rPr lang="en-US" dirty="0">
                <a:solidFill>
                  <a:srgbClr val="000000"/>
                </a:solidFill>
                <a:latin typeface="Arial" charset="0"/>
              </a:rPr>
              <a:t> </a:t>
            </a:r>
          </a:p>
          <a:p>
            <a:pPr>
              <a:buFont typeface="Arial" charset="0"/>
              <a:buChar char="•"/>
            </a:pPr>
            <a:endParaRPr lang="en-US" sz="800" b="1" dirty="0" smtClean="0">
              <a:solidFill>
                <a:srgbClr val="666666"/>
              </a:solidFill>
              <a:latin typeface="Arial" charset="0"/>
              <a:hlinkClick r:id="rId9"/>
            </a:endParaRPr>
          </a:p>
          <a:p>
            <a:pPr>
              <a:buFont typeface="Arial" charset="0"/>
              <a:buChar char="•"/>
            </a:pPr>
            <a:r>
              <a:rPr lang="en-US" b="1" dirty="0" smtClean="0">
                <a:solidFill>
                  <a:srgbClr val="666666"/>
                </a:solidFill>
                <a:latin typeface="Arial" charset="0"/>
                <a:hlinkClick r:id="rId9"/>
              </a:rPr>
              <a:t>Youth </a:t>
            </a:r>
            <a:r>
              <a:rPr lang="en-US" b="1" dirty="0">
                <a:solidFill>
                  <a:srgbClr val="666666"/>
                </a:solidFill>
                <a:latin typeface="Arial" charset="0"/>
                <a:hlinkClick r:id="rId9"/>
              </a:rPr>
              <a:t>Forum</a:t>
            </a:r>
            <a:r>
              <a:rPr lang="en-US" b="1" dirty="0">
                <a:solidFill>
                  <a:srgbClr val="000000"/>
                </a:solidFill>
                <a:latin typeface="Arial" charset="0"/>
              </a:rPr>
              <a:t>,</a:t>
            </a:r>
            <a:r>
              <a:rPr lang="en-US" dirty="0">
                <a:solidFill>
                  <a:srgbClr val="000000"/>
                </a:solidFill>
                <a:latin typeface="Arial" charset="0"/>
              </a:rPr>
              <a:t> </a:t>
            </a:r>
            <a:r>
              <a:rPr lang="en-US" dirty="0" smtClean="0">
                <a:solidFill>
                  <a:srgbClr val="000000"/>
                </a:solidFill>
                <a:latin typeface="Arial" charset="0"/>
              </a:rPr>
              <a:t>brings </a:t>
            </a:r>
            <a:r>
              <a:rPr lang="en-US" dirty="0">
                <a:solidFill>
                  <a:srgbClr val="000000"/>
                </a:solidFill>
                <a:latin typeface="Arial" charset="0"/>
              </a:rPr>
              <a:t>the voice of youth into the </a:t>
            </a:r>
            <a:r>
              <a:rPr lang="en-US" dirty="0" smtClean="0">
                <a:solidFill>
                  <a:srgbClr val="000000"/>
                </a:solidFill>
                <a:latin typeface="Arial" charset="0"/>
              </a:rPr>
              <a:t>development </a:t>
            </a:r>
            <a:r>
              <a:rPr lang="en-US" dirty="0">
                <a:solidFill>
                  <a:srgbClr val="000000"/>
                </a:solidFill>
                <a:latin typeface="Arial" charset="0"/>
              </a:rPr>
              <a:t>agenda. </a:t>
            </a:r>
          </a:p>
          <a:p>
            <a:pPr>
              <a:buFont typeface="Arial" charset="0"/>
              <a:buChar char="•"/>
            </a:pPr>
            <a:endParaRPr lang="en-US" sz="800" b="1" dirty="0" smtClean="0">
              <a:solidFill>
                <a:srgbClr val="666666"/>
              </a:solidFill>
              <a:latin typeface="Arial" charset="0"/>
              <a:hlinkClick r:id="rId10"/>
            </a:endParaRPr>
          </a:p>
          <a:p>
            <a:pPr>
              <a:buFont typeface="Arial" charset="0"/>
              <a:buChar char="•"/>
            </a:pPr>
            <a:r>
              <a:rPr lang="en-US" b="1" dirty="0" smtClean="0">
                <a:solidFill>
                  <a:srgbClr val="666666"/>
                </a:solidFill>
                <a:latin typeface="Arial" charset="0"/>
                <a:hlinkClick r:id="rId10"/>
              </a:rPr>
              <a:t>Partnership </a:t>
            </a:r>
            <a:r>
              <a:rPr lang="en-US" b="1" dirty="0">
                <a:solidFill>
                  <a:srgbClr val="666666"/>
                </a:solidFill>
                <a:latin typeface="Arial" charset="0"/>
                <a:hlinkClick r:id="rId10"/>
              </a:rPr>
              <a:t>Forum</a:t>
            </a:r>
            <a:r>
              <a:rPr lang="en-US" b="1" dirty="0">
                <a:solidFill>
                  <a:srgbClr val="000000"/>
                </a:solidFill>
                <a:latin typeface="Arial" charset="0"/>
              </a:rPr>
              <a:t>,</a:t>
            </a:r>
            <a:r>
              <a:rPr lang="en-US" dirty="0">
                <a:solidFill>
                  <a:srgbClr val="000000"/>
                </a:solidFill>
                <a:latin typeface="Arial" charset="0"/>
              </a:rPr>
              <a:t> </a:t>
            </a:r>
            <a:r>
              <a:rPr lang="en-US" dirty="0" smtClean="0">
                <a:solidFill>
                  <a:srgbClr val="000000"/>
                </a:solidFill>
                <a:latin typeface="Arial" charset="0"/>
              </a:rPr>
              <a:t>aims </a:t>
            </a:r>
            <a:r>
              <a:rPr lang="en-US" dirty="0">
                <a:solidFill>
                  <a:srgbClr val="000000"/>
                </a:solidFill>
                <a:latin typeface="Arial" charset="0"/>
              </a:rPr>
              <a:t>at finding innovative ways to collaborate with the private sector and foundations in search of solutions for the many development challenges facing governments today.</a:t>
            </a:r>
            <a:endParaRPr lang="en-US" b="0" i="0" u="none" strike="noStrike" dirty="0">
              <a:solidFill>
                <a:srgbClr val="000000"/>
              </a:solidFill>
              <a:effectLst/>
              <a:latin typeface="Arial" charset="0"/>
            </a:endParaRPr>
          </a:p>
        </p:txBody>
      </p:sp>
      <p:sp>
        <p:nvSpPr>
          <p:cNvPr id="8" name="TextBox 7"/>
          <p:cNvSpPr txBox="1"/>
          <p:nvPr/>
        </p:nvSpPr>
        <p:spPr>
          <a:xfrm>
            <a:off x="3666565" y="279110"/>
            <a:ext cx="3518912" cy="461665"/>
          </a:xfrm>
          <a:prstGeom prst="rect">
            <a:avLst/>
          </a:prstGeom>
          <a:noFill/>
        </p:spPr>
        <p:txBody>
          <a:bodyPr wrap="none" rtlCol="0">
            <a:spAutoFit/>
          </a:bodyPr>
          <a:lstStyle/>
          <a:p>
            <a:r>
              <a:rPr lang="en-US" sz="2400" dirty="0" smtClean="0">
                <a:latin typeface="Britannic Bold" charset="0"/>
                <a:ea typeface="Britannic Bold" charset="0"/>
                <a:cs typeface="Britannic Bold" charset="0"/>
              </a:rPr>
              <a:t>The </a:t>
            </a:r>
            <a:r>
              <a:rPr lang="en-US" sz="2400" smtClean="0">
                <a:latin typeface="Britannic Bold" charset="0"/>
                <a:ea typeface="Britannic Bold" charset="0"/>
                <a:cs typeface="Britannic Bold" charset="0"/>
              </a:rPr>
              <a:t>Programmatic Cycle</a:t>
            </a:r>
            <a:endParaRPr lang="en-US" sz="2400" dirty="0">
              <a:latin typeface="Britannic Bold" charset="0"/>
              <a:ea typeface="Britannic Bold" charset="0"/>
              <a:cs typeface="Britannic Bold" charset="0"/>
            </a:endParaRPr>
          </a:p>
        </p:txBody>
      </p:sp>
    </p:spTree>
    <p:extLst>
      <p:ext uri="{BB962C8B-B14F-4D97-AF65-F5344CB8AC3E}">
        <p14:creationId xmlns:p14="http://schemas.microsoft.com/office/powerpoint/2010/main" val="1034196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2</a:t>
            </a:fld>
            <a:endParaRPr lang="en-US"/>
          </a:p>
        </p:txBody>
      </p:sp>
      <p:sp>
        <p:nvSpPr>
          <p:cNvPr id="7" name="Rectangle 6"/>
          <p:cNvSpPr/>
          <p:nvPr/>
        </p:nvSpPr>
        <p:spPr>
          <a:xfrm>
            <a:off x="1747520" y="989320"/>
            <a:ext cx="8696960" cy="4524315"/>
          </a:xfrm>
          <a:prstGeom prst="rect">
            <a:avLst/>
          </a:prstGeom>
        </p:spPr>
        <p:txBody>
          <a:bodyPr wrap="square">
            <a:spAutoFit/>
          </a:bodyPr>
          <a:lstStyle/>
          <a:p>
            <a:pPr algn="ctr"/>
            <a:r>
              <a:rPr lang="en-US" sz="3600" b="1" cap="all" dirty="0">
                <a:solidFill>
                  <a:schemeClr val="accent1">
                    <a:lumMod val="75000"/>
                  </a:schemeClr>
                </a:solidFill>
                <a:latin typeface="Britannic Bold" charset="0"/>
                <a:ea typeface="Britannic Bold" charset="0"/>
                <a:cs typeface="Britannic Bold" charset="0"/>
              </a:rPr>
              <a:t>WE THE PEOPLES OF THE UNITED NATIONS </a:t>
            </a:r>
            <a:endParaRPr lang="en-US" sz="3600" b="1" cap="all" dirty="0" smtClean="0">
              <a:solidFill>
                <a:schemeClr val="accent1">
                  <a:lumMod val="75000"/>
                </a:schemeClr>
              </a:solidFill>
              <a:latin typeface="Britannic Bold" charset="0"/>
              <a:ea typeface="Britannic Bold" charset="0"/>
              <a:cs typeface="Britannic Bold" charset="0"/>
            </a:endParaRPr>
          </a:p>
          <a:p>
            <a:pPr algn="ctr"/>
            <a:endParaRPr lang="en-US" b="1" cap="all" dirty="0">
              <a:solidFill>
                <a:schemeClr val="accent1">
                  <a:lumMod val="75000"/>
                </a:schemeClr>
              </a:solidFill>
              <a:latin typeface="Britannic Bold" charset="0"/>
              <a:ea typeface="Britannic Bold" charset="0"/>
              <a:cs typeface="Britannic Bold" charset="0"/>
            </a:endParaRPr>
          </a:p>
          <a:p>
            <a:pPr algn="ctr"/>
            <a:r>
              <a:rPr lang="en-US" b="1" cap="all" dirty="0" smtClean="0">
                <a:solidFill>
                  <a:srgbClr val="666666"/>
                </a:solidFill>
                <a:latin typeface="Britannic Bold" charset="0"/>
                <a:ea typeface="Britannic Bold" charset="0"/>
                <a:cs typeface="Britannic Bold" charset="0"/>
              </a:rPr>
              <a:t>DETERMINED</a:t>
            </a:r>
          </a:p>
          <a:p>
            <a:pPr algn="ctr"/>
            <a:endParaRPr lang="en-US" b="1" cap="all" dirty="0">
              <a:solidFill>
                <a:srgbClr val="666666"/>
              </a:solidFill>
              <a:latin typeface="Britannic Bold" charset="0"/>
              <a:ea typeface="Britannic Bold" charset="0"/>
              <a:cs typeface="Britannic Bold" charset="0"/>
            </a:endParaRPr>
          </a:p>
          <a:p>
            <a:pPr>
              <a:buFont typeface="Arial" charset="0"/>
              <a:buChar char="•"/>
            </a:pPr>
            <a:r>
              <a:rPr lang="en-US" dirty="0">
                <a:solidFill>
                  <a:srgbClr val="333333"/>
                </a:solidFill>
                <a:latin typeface="Britannic Bold" charset="0"/>
                <a:ea typeface="Britannic Bold" charset="0"/>
                <a:cs typeface="Britannic Bold" charset="0"/>
              </a:rPr>
              <a:t>to save succeeding generations from the scourge of war, which twice in our lifetime has brought untold sorrow to mankind, </a:t>
            </a:r>
            <a:r>
              <a:rPr lang="en-US" dirty="0" smtClean="0">
                <a:solidFill>
                  <a:srgbClr val="333333"/>
                </a:solidFill>
                <a:latin typeface="Britannic Bold" charset="0"/>
                <a:ea typeface="Britannic Bold" charset="0"/>
                <a:cs typeface="Britannic Bold" charset="0"/>
              </a:rPr>
              <a:t>and</a:t>
            </a:r>
          </a:p>
          <a:p>
            <a:pPr>
              <a:buFont typeface="Arial" charset="0"/>
              <a:buChar char="•"/>
            </a:pPr>
            <a:endParaRPr lang="en-US" dirty="0">
              <a:solidFill>
                <a:srgbClr val="333333"/>
              </a:solidFill>
              <a:latin typeface="Britannic Bold" charset="0"/>
              <a:ea typeface="Britannic Bold" charset="0"/>
              <a:cs typeface="Britannic Bold" charset="0"/>
            </a:endParaRPr>
          </a:p>
          <a:p>
            <a:pPr>
              <a:buFont typeface="Arial" charset="0"/>
              <a:buChar char="•"/>
            </a:pPr>
            <a:r>
              <a:rPr lang="en-US" dirty="0">
                <a:solidFill>
                  <a:srgbClr val="333333"/>
                </a:solidFill>
                <a:latin typeface="Britannic Bold" charset="0"/>
                <a:ea typeface="Britannic Bold" charset="0"/>
                <a:cs typeface="Britannic Bold" charset="0"/>
              </a:rPr>
              <a:t>to reaffirm faith in fundamental human rights, in the dignity and worth of the human person, in the equal rights of men and women and of nations large and small, </a:t>
            </a:r>
            <a:r>
              <a:rPr lang="en-US" dirty="0" smtClean="0">
                <a:solidFill>
                  <a:srgbClr val="333333"/>
                </a:solidFill>
                <a:latin typeface="Britannic Bold" charset="0"/>
                <a:ea typeface="Britannic Bold" charset="0"/>
                <a:cs typeface="Britannic Bold" charset="0"/>
              </a:rPr>
              <a:t>and</a:t>
            </a:r>
          </a:p>
          <a:p>
            <a:pPr>
              <a:buFont typeface="Arial" charset="0"/>
              <a:buChar char="•"/>
            </a:pPr>
            <a:endParaRPr lang="en-US" dirty="0">
              <a:solidFill>
                <a:srgbClr val="333333"/>
              </a:solidFill>
              <a:latin typeface="Britannic Bold" charset="0"/>
              <a:ea typeface="Britannic Bold" charset="0"/>
              <a:cs typeface="Britannic Bold" charset="0"/>
            </a:endParaRPr>
          </a:p>
          <a:p>
            <a:pPr>
              <a:buFont typeface="Arial" charset="0"/>
              <a:buChar char="•"/>
            </a:pPr>
            <a:r>
              <a:rPr lang="en-US" dirty="0">
                <a:solidFill>
                  <a:srgbClr val="333333"/>
                </a:solidFill>
                <a:latin typeface="Britannic Bold" charset="0"/>
                <a:ea typeface="Britannic Bold" charset="0"/>
                <a:cs typeface="Britannic Bold" charset="0"/>
              </a:rPr>
              <a:t>to establish conditions under which justice and respect for the obligations arising from treaties and other sources of international law can be maintained, </a:t>
            </a:r>
            <a:r>
              <a:rPr lang="en-US" dirty="0" smtClean="0">
                <a:solidFill>
                  <a:srgbClr val="333333"/>
                </a:solidFill>
                <a:latin typeface="Britannic Bold" charset="0"/>
                <a:ea typeface="Britannic Bold" charset="0"/>
                <a:cs typeface="Britannic Bold" charset="0"/>
              </a:rPr>
              <a:t>and</a:t>
            </a:r>
          </a:p>
          <a:p>
            <a:pPr>
              <a:buFont typeface="Arial" charset="0"/>
              <a:buChar char="•"/>
            </a:pPr>
            <a:endParaRPr lang="en-US" dirty="0">
              <a:solidFill>
                <a:srgbClr val="333333"/>
              </a:solidFill>
              <a:latin typeface="Britannic Bold" charset="0"/>
              <a:ea typeface="Britannic Bold" charset="0"/>
              <a:cs typeface="Britannic Bold" charset="0"/>
            </a:endParaRPr>
          </a:p>
          <a:p>
            <a:pPr>
              <a:buFont typeface="Arial" charset="0"/>
              <a:buChar char="•"/>
            </a:pPr>
            <a:r>
              <a:rPr lang="en-US" dirty="0">
                <a:solidFill>
                  <a:srgbClr val="333333"/>
                </a:solidFill>
                <a:latin typeface="Britannic Bold" charset="0"/>
                <a:ea typeface="Britannic Bold" charset="0"/>
                <a:cs typeface="Britannic Bold" charset="0"/>
              </a:rPr>
              <a:t>to promote social progress and better standards of life in larger freedom,</a:t>
            </a:r>
            <a:endParaRPr lang="en-US" b="0" i="0" u="none" strike="noStrike" dirty="0">
              <a:solidFill>
                <a:srgbClr val="333333"/>
              </a:solidFill>
              <a:effectLst/>
              <a:latin typeface="Britannic Bold" charset="0"/>
              <a:ea typeface="Britannic Bold" charset="0"/>
              <a:cs typeface="Britannic Bold" charset="0"/>
            </a:endParaRPr>
          </a:p>
        </p:txBody>
      </p:sp>
    </p:spTree>
    <p:extLst>
      <p:ext uri="{BB962C8B-B14F-4D97-AF65-F5344CB8AC3E}">
        <p14:creationId xmlns:p14="http://schemas.microsoft.com/office/powerpoint/2010/main" val="258104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3</a:t>
            </a:fld>
            <a:endParaRPr lang="en-US"/>
          </a:p>
        </p:txBody>
      </p:sp>
      <p:sp>
        <p:nvSpPr>
          <p:cNvPr id="2" name="TextBox 1"/>
          <p:cNvSpPr txBox="1"/>
          <p:nvPr/>
        </p:nvSpPr>
        <p:spPr>
          <a:xfrm>
            <a:off x="3073400" y="822960"/>
            <a:ext cx="5856090" cy="954107"/>
          </a:xfrm>
          <a:prstGeom prst="rect">
            <a:avLst/>
          </a:prstGeom>
          <a:noFill/>
        </p:spPr>
        <p:txBody>
          <a:bodyPr wrap="none" rtlCol="0">
            <a:spAutoFit/>
          </a:bodyPr>
          <a:lstStyle/>
          <a:p>
            <a:r>
              <a:rPr lang="en-US" sz="2800" dirty="0" smtClean="0">
                <a:latin typeface="Britannic Bold" charset="0"/>
                <a:ea typeface="Britannic Bold" charset="0"/>
                <a:cs typeface="Britannic Bold" charset="0"/>
              </a:rPr>
              <a:t>The Conference of Dumbarton Oaks</a:t>
            </a:r>
          </a:p>
          <a:p>
            <a:pPr algn="ctr"/>
            <a:r>
              <a:rPr lang="en-US" sz="2800" dirty="0" smtClean="0">
                <a:latin typeface="Britannic Bold" charset="0"/>
                <a:ea typeface="Britannic Bold" charset="0"/>
                <a:cs typeface="Britannic Bold" charset="0"/>
              </a:rPr>
              <a:t>Washington D.C.</a:t>
            </a:r>
            <a:endParaRPr lang="en-US" sz="2800" dirty="0">
              <a:latin typeface="Britannic Bold" charset="0"/>
              <a:ea typeface="Britannic Bold" charset="0"/>
              <a:cs typeface="Britannic Bold" charset="0"/>
            </a:endParaRPr>
          </a:p>
        </p:txBody>
      </p:sp>
      <p:pic>
        <p:nvPicPr>
          <p:cNvPr id="8" name="Picture 7"/>
          <p:cNvPicPr>
            <a:picLocks noChangeAspect="1"/>
          </p:cNvPicPr>
          <p:nvPr/>
        </p:nvPicPr>
        <p:blipFill>
          <a:blip r:embed="rId2"/>
          <a:stretch>
            <a:fillRect/>
          </a:stretch>
        </p:blipFill>
        <p:spPr>
          <a:xfrm>
            <a:off x="3220941" y="2980452"/>
            <a:ext cx="5344602" cy="3576987"/>
          </a:xfrm>
          <a:prstGeom prst="rect">
            <a:avLst/>
          </a:prstGeom>
        </p:spPr>
      </p:pic>
      <p:sp>
        <p:nvSpPr>
          <p:cNvPr id="9" name="TextBox 8"/>
          <p:cNvSpPr txBox="1"/>
          <p:nvPr/>
        </p:nvSpPr>
        <p:spPr>
          <a:xfrm>
            <a:off x="4348480" y="2082800"/>
            <a:ext cx="3655424" cy="461665"/>
          </a:xfrm>
          <a:prstGeom prst="rect">
            <a:avLst/>
          </a:prstGeom>
          <a:noFill/>
        </p:spPr>
        <p:txBody>
          <a:bodyPr wrap="none" rtlCol="0">
            <a:spAutoFit/>
          </a:bodyPr>
          <a:lstStyle/>
          <a:p>
            <a:r>
              <a:rPr lang="en-US" sz="2400" dirty="0" smtClean="0"/>
              <a:t>21 August – 7 October 1944</a:t>
            </a:r>
            <a:endParaRPr lang="en-US" sz="2400" dirty="0"/>
          </a:p>
        </p:txBody>
      </p:sp>
    </p:spTree>
    <p:extLst>
      <p:ext uri="{BB962C8B-B14F-4D97-AF65-F5344CB8AC3E}">
        <p14:creationId xmlns:p14="http://schemas.microsoft.com/office/powerpoint/2010/main" val="1764059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4</a:t>
            </a:fld>
            <a:endParaRPr lang="en-US"/>
          </a:p>
        </p:txBody>
      </p:sp>
      <p:sp>
        <p:nvSpPr>
          <p:cNvPr id="10" name="TextBox 9"/>
          <p:cNvSpPr txBox="1"/>
          <p:nvPr/>
        </p:nvSpPr>
        <p:spPr>
          <a:xfrm>
            <a:off x="3073400" y="822960"/>
            <a:ext cx="5421677" cy="523220"/>
          </a:xfrm>
          <a:prstGeom prst="rect">
            <a:avLst/>
          </a:prstGeom>
          <a:noFill/>
        </p:spPr>
        <p:txBody>
          <a:bodyPr wrap="none" rtlCol="0">
            <a:spAutoFit/>
          </a:bodyPr>
          <a:lstStyle/>
          <a:p>
            <a:r>
              <a:rPr lang="en-US" sz="2800" dirty="0" smtClean="0">
                <a:latin typeface="Britannic Bold" charset="0"/>
                <a:ea typeface="Britannic Bold" charset="0"/>
                <a:cs typeface="Britannic Bold" charset="0"/>
              </a:rPr>
              <a:t>The Conference of San Francisco</a:t>
            </a:r>
          </a:p>
        </p:txBody>
      </p:sp>
      <p:sp>
        <p:nvSpPr>
          <p:cNvPr id="11" name="TextBox 10"/>
          <p:cNvSpPr txBox="1"/>
          <p:nvPr/>
        </p:nvSpPr>
        <p:spPr>
          <a:xfrm>
            <a:off x="4155440" y="1564640"/>
            <a:ext cx="3090911" cy="461665"/>
          </a:xfrm>
          <a:prstGeom prst="rect">
            <a:avLst/>
          </a:prstGeom>
          <a:noFill/>
        </p:spPr>
        <p:txBody>
          <a:bodyPr wrap="none" rtlCol="0">
            <a:spAutoFit/>
          </a:bodyPr>
          <a:lstStyle/>
          <a:p>
            <a:r>
              <a:rPr lang="en-US" sz="2400" dirty="0" smtClean="0"/>
              <a:t>25 April – 26 June 1945</a:t>
            </a:r>
            <a:endParaRPr lang="en-US" sz="2400" dirty="0"/>
          </a:p>
        </p:txBody>
      </p:sp>
      <p:pic>
        <p:nvPicPr>
          <p:cNvPr id="2" name="Picture 1"/>
          <p:cNvPicPr>
            <a:picLocks noChangeAspect="1"/>
          </p:cNvPicPr>
          <p:nvPr/>
        </p:nvPicPr>
        <p:blipFill>
          <a:blip r:embed="rId2"/>
          <a:stretch>
            <a:fillRect/>
          </a:stretch>
        </p:blipFill>
        <p:spPr>
          <a:xfrm>
            <a:off x="749300" y="2295515"/>
            <a:ext cx="4648200" cy="3111500"/>
          </a:xfrm>
          <a:prstGeom prst="rect">
            <a:avLst/>
          </a:prstGeom>
        </p:spPr>
      </p:pic>
      <p:pic>
        <p:nvPicPr>
          <p:cNvPr id="3" name="Picture 2"/>
          <p:cNvPicPr>
            <a:picLocks noChangeAspect="1"/>
          </p:cNvPicPr>
          <p:nvPr/>
        </p:nvPicPr>
        <p:blipFill>
          <a:blip r:embed="rId3"/>
          <a:stretch>
            <a:fillRect/>
          </a:stretch>
        </p:blipFill>
        <p:spPr>
          <a:xfrm>
            <a:off x="5521960" y="3108960"/>
            <a:ext cx="6177280" cy="3088640"/>
          </a:xfrm>
          <a:prstGeom prst="rect">
            <a:avLst/>
          </a:prstGeom>
        </p:spPr>
      </p:pic>
    </p:spTree>
    <p:extLst>
      <p:ext uri="{BB962C8B-B14F-4D97-AF65-F5344CB8AC3E}">
        <p14:creationId xmlns:p14="http://schemas.microsoft.com/office/powerpoint/2010/main" val="854366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5</a:t>
            </a:fld>
            <a:endParaRPr lang="en-US"/>
          </a:p>
        </p:txBody>
      </p:sp>
      <p:pic>
        <p:nvPicPr>
          <p:cNvPr id="2" name="Picture 1"/>
          <p:cNvPicPr>
            <a:picLocks noChangeAspect="1"/>
          </p:cNvPicPr>
          <p:nvPr/>
        </p:nvPicPr>
        <p:blipFill>
          <a:blip r:embed="rId2"/>
          <a:stretch>
            <a:fillRect/>
          </a:stretch>
        </p:blipFill>
        <p:spPr>
          <a:xfrm>
            <a:off x="650240" y="894080"/>
            <a:ext cx="10041146" cy="4434839"/>
          </a:xfrm>
          <a:prstGeom prst="rect">
            <a:avLst/>
          </a:prstGeom>
        </p:spPr>
      </p:pic>
      <p:sp>
        <p:nvSpPr>
          <p:cNvPr id="3" name="Rectangle 2"/>
          <p:cNvSpPr/>
          <p:nvPr/>
        </p:nvSpPr>
        <p:spPr>
          <a:xfrm>
            <a:off x="336813" y="5485396"/>
            <a:ext cx="10668000" cy="338554"/>
          </a:xfrm>
          <a:prstGeom prst="rect">
            <a:avLst/>
          </a:prstGeom>
        </p:spPr>
        <p:txBody>
          <a:bodyPr wrap="square">
            <a:spAutoFit/>
          </a:bodyPr>
          <a:lstStyle/>
          <a:p>
            <a:r>
              <a:rPr lang="it-IT" sz="1600" dirty="0" err="1" smtClean="0">
                <a:solidFill>
                  <a:srgbClr val="222222"/>
                </a:solidFill>
                <a:latin typeface="Arial" charset="0"/>
              </a:rPr>
              <a:t>Membership</a:t>
            </a:r>
            <a:r>
              <a:rPr lang="it-IT" sz="1600" dirty="0" smtClean="0">
                <a:solidFill>
                  <a:srgbClr val="222222"/>
                </a:solidFill>
                <a:latin typeface="Arial" charset="0"/>
              </a:rPr>
              <a:t> of the </a:t>
            </a:r>
            <a:r>
              <a:rPr lang="it-IT" sz="1600" dirty="0" err="1" smtClean="0">
                <a:solidFill>
                  <a:srgbClr val="222222"/>
                </a:solidFill>
                <a:latin typeface="Arial" charset="0"/>
              </a:rPr>
              <a:t>United</a:t>
            </a:r>
            <a:r>
              <a:rPr lang="it-IT" sz="1600" dirty="0" smtClean="0">
                <a:solidFill>
                  <a:srgbClr val="222222"/>
                </a:solidFill>
                <a:latin typeface="Arial" charset="0"/>
              </a:rPr>
              <a:t> Nations over the </a:t>
            </a:r>
            <a:r>
              <a:rPr lang="it-IT" sz="1600" dirty="0" err="1" smtClean="0">
                <a:solidFill>
                  <a:srgbClr val="222222"/>
                </a:solidFill>
                <a:latin typeface="Arial" charset="0"/>
              </a:rPr>
              <a:t>years</a:t>
            </a:r>
            <a:r>
              <a:rPr lang="it-IT" sz="1600" dirty="0" smtClean="0">
                <a:solidFill>
                  <a:srgbClr val="222222"/>
                </a:solidFill>
                <a:latin typeface="Arial" charset="0"/>
              </a:rPr>
              <a:t> </a:t>
            </a:r>
            <a:r>
              <a:rPr lang="it-IT" sz="1600" dirty="0">
                <a:solidFill>
                  <a:srgbClr val="222222"/>
                </a:solidFill>
                <a:latin typeface="Arial" charset="0"/>
              </a:rPr>
              <a:t> </a:t>
            </a:r>
            <a:r>
              <a:rPr lang="it-IT" sz="1600" dirty="0">
                <a:solidFill>
                  <a:srgbClr val="5B92E5"/>
                </a:solidFill>
                <a:latin typeface="Arial" charset="0"/>
              </a:rPr>
              <a:t> </a:t>
            </a:r>
            <a:r>
              <a:rPr lang="it-IT" sz="1600" dirty="0" smtClean="0">
                <a:solidFill>
                  <a:srgbClr val="5B92E5"/>
                </a:solidFill>
                <a:latin typeface="Arial" charset="0"/>
              </a:rPr>
              <a:t>       </a:t>
            </a:r>
            <a:r>
              <a:rPr lang="it-IT" sz="1600" dirty="0">
                <a:solidFill>
                  <a:srgbClr val="5B92E5"/>
                </a:solidFill>
                <a:latin typeface="Arial" charset="0"/>
              </a:rPr>
              <a:t>   </a:t>
            </a:r>
            <a:r>
              <a:rPr lang="it-IT" sz="1600" dirty="0">
                <a:solidFill>
                  <a:srgbClr val="222222"/>
                </a:solidFill>
                <a:latin typeface="Arial" charset="0"/>
              </a:rPr>
              <a:t> </a:t>
            </a:r>
            <a:r>
              <a:rPr lang="it-IT" sz="1600" dirty="0" smtClean="0">
                <a:solidFill>
                  <a:srgbClr val="222222"/>
                </a:solidFill>
                <a:latin typeface="Arial" charset="0"/>
              </a:rPr>
              <a:t>1945 </a:t>
            </a:r>
            <a:r>
              <a:rPr lang="it-IT" sz="1600" dirty="0">
                <a:solidFill>
                  <a:srgbClr val="222222"/>
                </a:solidFill>
                <a:latin typeface="Arial" charset="0"/>
              </a:rPr>
              <a:t> </a:t>
            </a:r>
            <a:r>
              <a:rPr lang="it-IT" sz="1600" dirty="0">
                <a:solidFill>
                  <a:srgbClr val="008080"/>
                </a:solidFill>
                <a:latin typeface="Arial" charset="0"/>
              </a:rPr>
              <a:t>    </a:t>
            </a:r>
            <a:r>
              <a:rPr lang="it-IT" sz="1600" dirty="0">
                <a:solidFill>
                  <a:srgbClr val="222222"/>
                </a:solidFill>
                <a:latin typeface="Arial" charset="0"/>
              </a:rPr>
              <a:t> </a:t>
            </a:r>
            <a:r>
              <a:rPr lang="it-IT" sz="1600" dirty="0" smtClean="0">
                <a:solidFill>
                  <a:srgbClr val="222222"/>
                </a:solidFill>
                <a:latin typeface="Arial" charset="0"/>
              </a:rPr>
              <a:t>1946–1959 </a:t>
            </a:r>
            <a:r>
              <a:rPr lang="it-IT" sz="1600" dirty="0">
                <a:solidFill>
                  <a:srgbClr val="222222"/>
                </a:solidFill>
                <a:latin typeface="Arial" charset="0"/>
              </a:rPr>
              <a:t> </a:t>
            </a:r>
            <a:r>
              <a:rPr lang="it-IT" sz="1600" dirty="0">
                <a:solidFill>
                  <a:srgbClr val="00A24F"/>
                </a:solidFill>
                <a:latin typeface="Arial" charset="0"/>
              </a:rPr>
              <a:t>    </a:t>
            </a:r>
            <a:r>
              <a:rPr lang="it-IT" sz="1600" dirty="0">
                <a:solidFill>
                  <a:srgbClr val="222222"/>
                </a:solidFill>
                <a:latin typeface="Arial" charset="0"/>
              </a:rPr>
              <a:t> 1960–1989 </a:t>
            </a:r>
            <a:r>
              <a:rPr lang="it-IT" sz="1600" dirty="0" smtClean="0">
                <a:solidFill>
                  <a:srgbClr val="222222"/>
                </a:solidFill>
                <a:latin typeface="Arial" charset="0"/>
              </a:rPr>
              <a:t> </a:t>
            </a:r>
            <a:r>
              <a:rPr lang="it-IT" sz="1600" dirty="0">
                <a:solidFill>
                  <a:srgbClr val="346733"/>
                </a:solidFill>
                <a:latin typeface="Arial" charset="0"/>
              </a:rPr>
              <a:t>    </a:t>
            </a:r>
            <a:r>
              <a:rPr lang="it-IT" sz="1600" dirty="0">
                <a:solidFill>
                  <a:srgbClr val="222222"/>
                </a:solidFill>
                <a:latin typeface="Arial" charset="0"/>
              </a:rPr>
              <a:t> 1990–2011</a:t>
            </a:r>
            <a:endParaRPr lang="en-US" sz="1600" dirty="0"/>
          </a:p>
        </p:txBody>
      </p:sp>
      <p:sp>
        <p:nvSpPr>
          <p:cNvPr id="7" name="Rectangle 6"/>
          <p:cNvSpPr/>
          <p:nvPr/>
        </p:nvSpPr>
        <p:spPr>
          <a:xfrm>
            <a:off x="5374640" y="5485396"/>
            <a:ext cx="223520" cy="33855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207760" y="5485396"/>
            <a:ext cx="223520" cy="338554"/>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620000" y="5450469"/>
            <a:ext cx="223520" cy="338554"/>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032240" y="5466342"/>
            <a:ext cx="223520" cy="338554"/>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627019" y="269438"/>
            <a:ext cx="2860078" cy="369332"/>
          </a:xfrm>
          <a:prstGeom prst="rect">
            <a:avLst/>
          </a:prstGeom>
          <a:noFill/>
        </p:spPr>
        <p:txBody>
          <a:bodyPr wrap="none" rtlCol="0">
            <a:spAutoFit/>
          </a:bodyPr>
          <a:lstStyle/>
          <a:p>
            <a:r>
              <a:rPr lang="en-US" dirty="0" smtClean="0">
                <a:solidFill>
                  <a:schemeClr val="accent1">
                    <a:lumMod val="75000"/>
                  </a:schemeClr>
                </a:solidFill>
                <a:latin typeface="Britannic Bold" charset="0"/>
                <a:ea typeface="Britannic Bold" charset="0"/>
                <a:cs typeface="Britannic Bold" charset="0"/>
              </a:rPr>
              <a:t>GROWTH IN MEMBERSHIP </a:t>
            </a:r>
            <a:endParaRPr lang="en-US" dirty="0">
              <a:solidFill>
                <a:schemeClr val="accent1">
                  <a:lumMod val="75000"/>
                </a:schemeClr>
              </a:solidFill>
              <a:latin typeface="Britannic Bold" charset="0"/>
              <a:ea typeface="Britannic Bold" charset="0"/>
              <a:cs typeface="Britannic Bold" charset="0"/>
            </a:endParaRPr>
          </a:p>
        </p:txBody>
      </p:sp>
    </p:spTree>
    <p:extLst>
      <p:ext uri="{BB962C8B-B14F-4D97-AF65-F5344CB8AC3E}">
        <p14:creationId xmlns:p14="http://schemas.microsoft.com/office/powerpoint/2010/main" val="1194595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6</a:t>
            </a:fld>
            <a:endParaRPr lang="en-US"/>
          </a:p>
        </p:txBody>
      </p:sp>
      <p:sp>
        <p:nvSpPr>
          <p:cNvPr id="2" name="TextBox 1"/>
          <p:cNvSpPr txBox="1"/>
          <p:nvPr/>
        </p:nvSpPr>
        <p:spPr>
          <a:xfrm>
            <a:off x="4627019" y="282885"/>
            <a:ext cx="2786340" cy="369332"/>
          </a:xfrm>
          <a:prstGeom prst="rect">
            <a:avLst/>
          </a:prstGeom>
          <a:noFill/>
        </p:spPr>
        <p:txBody>
          <a:bodyPr wrap="none" rtlCol="0">
            <a:spAutoFit/>
          </a:bodyPr>
          <a:lstStyle/>
          <a:p>
            <a:r>
              <a:rPr lang="en-US" dirty="0">
                <a:solidFill>
                  <a:schemeClr val="accent1">
                    <a:lumMod val="75000"/>
                  </a:schemeClr>
                </a:solidFill>
                <a:latin typeface="Britannic Bold" charset="0"/>
                <a:ea typeface="Britannic Bold" charset="0"/>
                <a:cs typeface="Britannic Bold" charset="0"/>
              </a:rPr>
              <a:t>The </a:t>
            </a:r>
            <a:r>
              <a:rPr lang="en-US" dirty="0" smtClean="0">
                <a:solidFill>
                  <a:schemeClr val="accent1">
                    <a:lumMod val="75000"/>
                  </a:schemeClr>
                </a:solidFill>
                <a:latin typeface="Britannic Bold" charset="0"/>
                <a:ea typeface="Britannic Bold" charset="0"/>
                <a:cs typeface="Britannic Bold" charset="0"/>
              </a:rPr>
              <a:t>MEMBER COUNTRIES</a:t>
            </a:r>
            <a:r>
              <a:rPr lang="en-US" dirty="0" smtClean="0">
                <a:latin typeface="Britannic Bold" charset="0"/>
                <a:ea typeface="Britannic Bold" charset="0"/>
                <a:cs typeface="Britannic Bold" charset="0"/>
              </a:rPr>
              <a:t> </a:t>
            </a:r>
            <a:endParaRPr lang="en-US" dirty="0">
              <a:latin typeface="Britannic Bold" charset="0"/>
              <a:ea typeface="Britannic Bold" charset="0"/>
              <a:cs typeface="Britannic Bold" charset="0"/>
            </a:endParaRPr>
          </a:p>
        </p:txBody>
      </p:sp>
      <p:sp>
        <p:nvSpPr>
          <p:cNvPr id="3" name="Rectangle 2"/>
          <p:cNvSpPr/>
          <p:nvPr/>
        </p:nvSpPr>
        <p:spPr>
          <a:xfrm>
            <a:off x="407097" y="940911"/>
            <a:ext cx="11604812" cy="5478423"/>
          </a:xfrm>
          <a:prstGeom prst="rect">
            <a:avLst/>
          </a:prstGeom>
        </p:spPr>
        <p:txBody>
          <a:bodyPr wrap="square">
            <a:spAutoFit/>
          </a:bodyPr>
          <a:lstStyle/>
          <a:p>
            <a:pPr>
              <a:spcAft>
                <a:spcPts val="0"/>
              </a:spcAft>
            </a:pPr>
            <a:r>
              <a:rPr lang="en-US" sz="1400" b="1" cap="all" dirty="0">
                <a:latin typeface="Calibri" charset="0"/>
                <a:ea typeface="Times New Roman" charset="0"/>
                <a:cs typeface="Times New Roman" charset="0"/>
              </a:rPr>
              <a:t>1945 ORIGINAL 51 MEMBERS</a:t>
            </a:r>
            <a:endParaRPr lang="en-US" sz="1400" b="1" dirty="0">
              <a:latin typeface="Calibri" charset="0"/>
              <a:ea typeface="Calibri" charset="0"/>
              <a:cs typeface="Times New Roman" charset="0"/>
            </a:endParaRPr>
          </a:p>
          <a:p>
            <a:r>
              <a:rPr lang="en-US" sz="1400" dirty="0">
                <a:solidFill>
                  <a:srgbClr val="333333"/>
                </a:solidFill>
                <a:latin typeface="Calibri" charset="0"/>
                <a:ea typeface="Calibri" charset="0"/>
                <a:cs typeface="Times New Roman" charset="0"/>
              </a:rPr>
              <a:t>Argentina, Australia, Belgium, Bolivia</a:t>
            </a:r>
            <a:r>
              <a:rPr lang="en-US" sz="1400" baseline="30000" dirty="0">
                <a:solidFill>
                  <a:srgbClr val="000000"/>
                </a:solidFill>
                <a:latin typeface="Calibri" charset="0"/>
                <a:ea typeface="Calibri" charset="0"/>
                <a:cs typeface="Times New Roman" charset="0"/>
                <a:hlinkClick r:id="rId2"/>
              </a:rPr>
              <a:t>[+]</a:t>
            </a:r>
            <a:r>
              <a:rPr lang="en-US" sz="1400" dirty="0">
                <a:solidFill>
                  <a:srgbClr val="333333"/>
                </a:solidFill>
                <a:latin typeface="Calibri" charset="0"/>
                <a:ea typeface="Calibri" charset="0"/>
                <a:cs typeface="Times New Roman" charset="0"/>
              </a:rPr>
              <a:t>, Brazil, Byelorussian Soviet Socialist Republic</a:t>
            </a:r>
            <a:r>
              <a:rPr lang="en-US" sz="1400" baseline="30000" dirty="0">
                <a:solidFill>
                  <a:srgbClr val="000000"/>
                </a:solidFill>
                <a:latin typeface="Calibri" charset="0"/>
                <a:ea typeface="Calibri" charset="0"/>
                <a:cs typeface="Times New Roman" charset="0"/>
                <a:hlinkClick r:id="rId3"/>
              </a:rPr>
              <a:t>[+]</a:t>
            </a:r>
            <a:r>
              <a:rPr lang="en-US" sz="1400" dirty="0">
                <a:solidFill>
                  <a:srgbClr val="333333"/>
                </a:solidFill>
                <a:latin typeface="Calibri" charset="0"/>
                <a:ea typeface="Calibri" charset="0"/>
                <a:cs typeface="Times New Roman" charset="0"/>
              </a:rPr>
              <a:t>, Canada, Chile, China, Colombia, Costa Rica, Cuba, Czechoslovakia</a:t>
            </a:r>
            <a:r>
              <a:rPr lang="en-US" sz="1400" baseline="30000" dirty="0">
                <a:solidFill>
                  <a:srgbClr val="000000"/>
                </a:solidFill>
                <a:latin typeface="Calibri" charset="0"/>
                <a:ea typeface="Calibri" charset="0"/>
                <a:cs typeface="Times New Roman" charset="0"/>
                <a:hlinkClick r:id="rId4"/>
              </a:rPr>
              <a:t>[+]</a:t>
            </a:r>
            <a:r>
              <a:rPr lang="en-US" sz="1400" dirty="0">
                <a:solidFill>
                  <a:srgbClr val="333333"/>
                </a:solidFill>
                <a:latin typeface="Calibri" charset="0"/>
                <a:ea typeface="Calibri" charset="0"/>
                <a:cs typeface="Times New Roman" charset="0"/>
              </a:rPr>
              <a:t>, Denmark, Dominican Republic, Ecuador, Egypt</a:t>
            </a:r>
            <a:r>
              <a:rPr lang="en-US" sz="1400" baseline="30000" dirty="0">
                <a:solidFill>
                  <a:srgbClr val="000000"/>
                </a:solidFill>
                <a:latin typeface="Calibri" charset="0"/>
                <a:ea typeface="Calibri" charset="0"/>
                <a:cs typeface="Times New Roman" charset="0"/>
                <a:hlinkClick r:id="rId5"/>
              </a:rPr>
              <a:t>[+]</a:t>
            </a:r>
            <a:r>
              <a:rPr lang="en-US" sz="1400" dirty="0">
                <a:solidFill>
                  <a:srgbClr val="333333"/>
                </a:solidFill>
                <a:latin typeface="Calibri" charset="0"/>
                <a:ea typeface="Calibri" charset="0"/>
                <a:cs typeface="Times New Roman" charset="0"/>
              </a:rPr>
              <a:t>, El Salvador, Ethiopia, France, Greece, Guatemala, Haiti, Honduras, India, Iran</a:t>
            </a:r>
            <a:r>
              <a:rPr lang="en-US" sz="1400" baseline="30000" dirty="0">
                <a:solidFill>
                  <a:srgbClr val="000000"/>
                </a:solidFill>
                <a:latin typeface="Calibri" charset="0"/>
                <a:ea typeface="Calibri" charset="0"/>
                <a:cs typeface="Times New Roman" charset="0"/>
                <a:hlinkClick r:id="rId6"/>
              </a:rPr>
              <a:t>[+]</a:t>
            </a:r>
            <a:r>
              <a:rPr lang="en-US" sz="1400" dirty="0">
                <a:solidFill>
                  <a:srgbClr val="333333"/>
                </a:solidFill>
                <a:latin typeface="Calibri" charset="0"/>
                <a:ea typeface="Calibri" charset="0"/>
                <a:cs typeface="Times New Roman" charset="0"/>
              </a:rPr>
              <a:t>, Iraq, Lebanon, Liberia, Luxembourg, Mexico, Netherlands, New Zealand, Nicaragua, Norway, Panama, Paraguay, Peru, Philippine Republic</a:t>
            </a:r>
            <a:r>
              <a:rPr lang="en-US" sz="1400" baseline="30000" dirty="0">
                <a:solidFill>
                  <a:srgbClr val="000000"/>
                </a:solidFill>
                <a:latin typeface="Calibri" charset="0"/>
                <a:ea typeface="Calibri" charset="0"/>
                <a:cs typeface="Times New Roman" charset="0"/>
                <a:hlinkClick r:id="rId7"/>
              </a:rPr>
              <a:t>[+]</a:t>
            </a:r>
            <a:r>
              <a:rPr lang="en-US" sz="1400" baseline="30000" dirty="0">
                <a:solidFill>
                  <a:srgbClr val="333333"/>
                </a:solidFill>
                <a:latin typeface="Calibri" charset="0"/>
                <a:ea typeface="Calibri" charset="0"/>
                <a:cs typeface="Times New Roman" charset="0"/>
              </a:rPr>
              <a:t> </a:t>
            </a:r>
            <a:r>
              <a:rPr lang="en-US" sz="1400" dirty="0">
                <a:solidFill>
                  <a:srgbClr val="333333"/>
                </a:solidFill>
                <a:latin typeface="Calibri" charset="0"/>
                <a:ea typeface="Calibri" charset="0"/>
                <a:cs typeface="Times New Roman" charset="0"/>
              </a:rPr>
              <a:t>, Poland, Saudi Arabia, Syria</a:t>
            </a:r>
            <a:r>
              <a:rPr lang="en-US" sz="1400" baseline="30000" dirty="0">
                <a:solidFill>
                  <a:srgbClr val="000000"/>
                </a:solidFill>
                <a:latin typeface="Calibri" charset="0"/>
                <a:ea typeface="Calibri" charset="0"/>
                <a:cs typeface="Times New Roman" charset="0"/>
                <a:hlinkClick r:id="rId5"/>
              </a:rPr>
              <a:t>[+]</a:t>
            </a:r>
            <a:r>
              <a:rPr lang="en-US" sz="1400" dirty="0">
                <a:solidFill>
                  <a:srgbClr val="333333"/>
                </a:solidFill>
                <a:latin typeface="Calibri" charset="0"/>
                <a:ea typeface="Calibri" charset="0"/>
                <a:cs typeface="Times New Roman" charset="0"/>
              </a:rPr>
              <a:t>, Turkey, Ukrainian Soviet Socialist Republic</a:t>
            </a:r>
            <a:r>
              <a:rPr lang="en-US" sz="1400" baseline="30000" dirty="0">
                <a:solidFill>
                  <a:srgbClr val="000000"/>
                </a:solidFill>
                <a:latin typeface="Calibri" charset="0"/>
                <a:ea typeface="Calibri" charset="0"/>
                <a:cs typeface="Times New Roman" charset="0"/>
                <a:hlinkClick r:id="rId8"/>
              </a:rPr>
              <a:t>[+]</a:t>
            </a:r>
            <a:r>
              <a:rPr lang="en-US" sz="1400" dirty="0">
                <a:solidFill>
                  <a:srgbClr val="333333"/>
                </a:solidFill>
                <a:latin typeface="Calibri" charset="0"/>
                <a:ea typeface="Calibri" charset="0"/>
                <a:cs typeface="Times New Roman" charset="0"/>
              </a:rPr>
              <a:t>, Union of South Africa</a:t>
            </a:r>
            <a:r>
              <a:rPr lang="en-US" sz="1400" baseline="30000" dirty="0">
                <a:solidFill>
                  <a:srgbClr val="000000"/>
                </a:solidFill>
                <a:latin typeface="Calibri" charset="0"/>
                <a:ea typeface="Calibri" charset="0"/>
                <a:cs typeface="Times New Roman" charset="0"/>
                <a:hlinkClick r:id="rId9"/>
              </a:rPr>
              <a:t>[+]</a:t>
            </a:r>
            <a:r>
              <a:rPr lang="en-US" sz="1400" dirty="0">
                <a:solidFill>
                  <a:srgbClr val="333333"/>
                </a:solidFill>
                <a:latin typeface="Calibri" charset="0"/>
                <a:ea typeface="Calibri" charset="0"/>
                <a:cs typeface="Times New Roman" charset="0"/>
              </a:rPr>
              <a:t>, Union of Soviet Socialist Republics</a:t>
            </a:r>
            <a:r>
              <a:rPr lang="en-US" sz="1400" baseline="30000" dirty="0">
                <a:solidFill>
                  <a:srgbClr val="000000"/>
                </a:solidFill>
                <a:latin typeface="Calibri" charset="0"/>
                <a:ea typeface="Calibri" charset="0"/>
                <a:cs typeface="Times New Roman" charset="0"/>
                <a:hlinkClick r:id="rId10"/>
              </a:rPr>
              <a:t>[+]</a:t>
            </a:r>
            <a:r>
              <a:rPr lang="en-US" sz="1400" dirty="0">
                <a:solidFill>
                  <a:srgbClr val="333333"/>
                </a:solidFill>
                <a:latin typeface="Calibri" charset="0"/>
                <a:ea typeface="Calibri" charset="0"/>
                <a:cs typeface="Times New Roman" charset="0"/>
              </a:rPr>
              <a:t>, United Kingdom, United States, Uruguay, Venezuela, </a:t>
            </a:r>
            <a:r>
              <a:rPr lang="en-US" sz="1400" dirty="0" smtClean="0">
                <a:solidFill>
                  <a:srgbClr val="333333"/>
                </a:solidFill>
                <a:latin typeface="Calibri" charset="0"/>
                <a:ea typeface="Calibri" charset="0"/>
                <a:cs typeface="Times New Roman" charset="0"/>
              </a:rPr>
              <a:t>Yugoslavia</a:t>
            </a:r>
          </a:p>
          <a:p>
            <a:endParaRPr lang="en-US" sz="1400" dirty="0" smtClean="0">
              <a:solidFill>
                <a:srgbClr val="333333"/>
              </a:solidFill>
              <a:latin typeface="Calibri" charset="0"/>
              <a:ea typeface="Calibri" charset="0"/>
              <a:cs typeface="Times New Roman" charset="0"/>
            </a:endParaRPr>
          </a:p>
          <a:p>
            <a:r>
              <a:rPr lang="en-US" sz="1400" b="1" dirty="0" smtClean="0">
                <a:solidFill>
                  <a:srgbClr val="333333"/>
                </a:solidFill>
                <a:latin typeface="Calibri" charset="0"/>
                <a:ea typeface="Calibri" charset="0"/>
                <a:cs typeface="Times New Roman" charset="0"/>
              </a:rPr>
              <a:t>1946 – 1959   82 MEMBERS</a:t>
            </a:r>
            <a:endParaRPr lang="en-US" sz="1400" b="1" dirty="0">
              <a:solidFill>
                <a:srgbClr val="333333"/>
              </a:solidFill>
              <a:latin typeface="Calibri" charset="0"/>
              <a:ea typeface="Calibri" charset="0"/>
              <a:cs typeface="Times New Roman" charset="0"/>
            </a:endParaRPr>
          </a:p>
          <a:p>
            <a:r>
              <a:rPr lang="en-US" sz="1400" dirty="0" smtClean="0"/>
              <a:t>Afghanistan</a:t>
            </a:r>
            <a:r>
              <a:rPr lang="en-US" sz="1400" dirty="0"/>
              <a:t>, Iceland, Siam</a:t>
            </a:r>
            <a:r>
              <a:rPr lang="en-US" sz="1400" u="sng" baseline="30000" dirty="0">
                <a:hlinkClick r:id="rId11"/>
              </a:rPr>
              <a:t>[+]</a:t>
            </a:r>
            <a:r>
              <a:rPr lang="en-US" sz="1400" dirty="0"/>
              <a:t>, Sweden, Pakistan, Yemen</a:t>
            </a:r>
            <a:r>
              <a:rPr lang="en-US" sz="1400" u="sng" baseline="30000" dirty="0">
                <a:hlinkClick r:id="rId12"/>
              </a:rPr>
              <a:t>[+]</a:t>
            </a:r>
            <a:r>
              <a:rPr lang="it-IT" sz="1400" dirty="0"/>
              <a:t> </a:t>
            </a:r>
            <a:r>
              <a:rPr lang="en-US" sz="1400" dirty="0"/>
              <a:t>Burma,</a:t>
            </a:r>
            <a:r>
              <a:rPr lang="en-US" sz="1400" baseline="30000" dirty="0"/>
              <a:t>[, </a:t>
            </a:r>
            <a:r>
              <a:rPr lang="en-US" sz="1400" dirty="0"/>
              <a:t>Israel, Indonesia, </a:t>
            </a:r>
            <a:r>
              <a:rPr lang="en-US" sz="1400" baseline="30000" dirty="0"/>
              <a:t>[</a:t>
            </a:r>
            <a:r>
              <a:rPr lang="en-US" sz="1400" dirty="0"/>
              <a:t>Albania, Austria, Bulgaria, Cambodia, Ceylon</a:t>
            </a:r>
            <a:r>
              <a:rPr lang="en-US" sz="1400" u="sng" baseline="30000" dirty="0">
                <a:hlinkClick r:id="rId13"/>
              </a:rPr>
              <a:t>[+]</a:t>
            </a:r>
            <a:r>
              <a:rPr lang="en-US" sz="1400" dirty="0"/>
              <a:t>, Finland, Hungary, Ireland, Italy, Jordan, Laos</a:t>
            </a:r>
            <a:r>
              <a:rPr lang="en-US" sz="1400" u="sng" baseline="30000" dirty="0">
                <a:hlinkClick r:id="rId14"/>
              </a:rPr>
              <a:t>[+]</a:t>
            </a:r>
            <a:r>
              <a:rPr lang="en-US" sz="1400" dirty="0"/>
              <a:t>, Libya</a:t>
            </a:r>
            <a:r>
              <a:rPr lang="en-US" sz="1400" u="sng" baseline="30000" dirty="0">
                <a:hlinkClick r:id="rId15"/>
              </a:rPr>
              <a:t>[+]</a:t>
            </a:r>
            <a:r>
              <a:rPr lang="en-US" sz="1400" dirty="0"/>
              <a:t>, Nepal, Portugal, Romania, Spain, </a:t>
            </a:r>
            <a:r>
              <a:rPr lang="it-IT" sz="1400" dirty="0"/>
              <a:t>Japan, Morocco, Sudan, Tunisia, Ghana, </a:t>
            </a:r>
            <a:r>
              <a:rPr lang="it-IT" sz="1400" dirty="0" err="1"/>
              <a:t>Federation</a:t>
            </a:r>
            <a:r>
              <a:rPr lang="it-IT" sz="1400" dirty="0"/>
              <a:t> of </a:t>
            </a:r>
            <a:r>
              <a:rPr lang="it-IT" sz="1400" dirty="0" err="1"/>
              <a:t>Malaya</a:t>
            </a:r>
            <a:r>
              <a:rPr lang="it-IT" sz="1400" dirty="0" smtClean="0"/>
              <a:t>, Guinea</a:t>
            </a:r>
            <a:r>
              <a:rPr lang="en-US" sz="1400" dirty="0" smtClean="0"/>
              <a:t> </a:t>
            </a:r>
          </a:p>
          <a:p>
            <a:endParaRPr lang="en-US" sz="1400" dirty="0"/>
          </a:p>
          <a:p>
            <a:r>
              <a:rPr lang="en-US" sz="1400" b="1" dirty="0" smtClean="0"/>
              <a:t>1960 - 1989   159 MEMBERS</a:t>
            </a:r>
          </a:p>
          <a:p>
            <a:r>
              <a:rPr lang="en-US" sz="1400" dirty="0"/>
              <a:t>Cameroun, Central African Republic, Chad, Congo (Brazzaville)</a:t>
            </a:r>
            <a:r>
              <a:rPr lang="en-US" sz="1400" baseline="30000" dirty="0">
                <a:hlinkClick r:id="rId16"/>
              </a:rPr>
              <a:t>[+]</a:t>
            </a:r>
            <a:r>
              <a:rPr lang="en-US" sz="1400" dirty="0"/>
              <a:t>, Congo (Leopoldville)</a:t>
            </a:r>
            <a:r>
              <a:rPr lang="en-US" sz="1400" baseline="30000" dirty="0">
                <a:hlinkClick r:id="rId17"/>
              </a:rPr>
              <a:t>[+]</a:t>
            </a:r>
            <a:r>
              <a:rPr lang="en-US" sz="1400" dirty="0"/>
              <a:t>, Cyprus, </a:t>
            </a:r>
            <a:r>
              <a:rPr lang="en-US" sz="1400" dirty="0" err="1"/>
              <a:t>Dahomey</a:t>
            </a:r>
            <a:r>
              <a:rPr lang="en-US" sz="1400" baseline="30000" dirty="0">
                <a:hlinkClick r:id="rId18"/>
              </a:rPr>
              <a:t>[+]</a:t>
            </a:r>
            <a:r>
              <a:rPr lang="en-US" sz="1400" dirty="0"/>
              <a:t>, Gabon, Ivory Coast</a:t>
            </a:r>
            <a:r>
              <a:rPr lang="en-US" sz="1400" baseline="30000" dirty="0">
                <a:hlinkClick r:id="rId19"/>
              </a:rPr>
              <a:t>[+]</a:t>
            </a:r>
            <a:r>
              <a:rPr lang="en-US" sz="1400" dirty="0"/>
              <a:t>, Malagasy Republic</a:t>
            </a:r>
            <a:r>
              <a:rPr lang="en-US" sz="1400" baseline="30000" dirty="0">
                <a:hlinkClick r:id="rId20"/>
              </a:rPr>
              <a:t>[+]</a:t>
            </a:r>
            <a:r>
              <a:rPr lang="en-US" sz="1400" dirty="0"/>
              <a:t>, Mali, Niger, Nigeria, Senegal, Somalia, Togo, </a:t>
            </a:r>
            <a:r>
              <a:rPr lang="en-US" sz="1400" dirty="0" err="1"/>
              <a:t>UpperVolta</a:t>
            </a:r>
            <a:r>
              <a:rPr lang="en-US" sz="1400" baseline="30000" dirty="0">
                <a:hlinkClick r:id="rId21"/>
              </a:rPr>
              <a:t>[+]</a:t>
            </a:r>
            <a:r>
              <a:rPr lang="en-US" sz="1400" dirty="0"/>
              <a:t> </a:t>
            </a:r>
            <a:r>
              <a:rPr lang="it-IT" sz="1400" dirty="0"/>
              <a:t>Mauritania, Mongolia, Sierra Leone, </a:t>
            </a:r>
            <a:r>
              <a:rPr lang="it-IT" sz="1400" dirty="0" err="1"/>
              <a:t>Tanganyika</a:t>
            </a:r>
            <a:r>
              <a:rPr lang="it-IT" sz="1400" baseline="30000" dirty="0">
                <a:hlinkClick r:id="rId22"/>
              </a:rPr>
              <a:t>[+]</a:t>
            </a:r>
            <a:r>
              <a:rPr lang="en-US" sz="1400" dirty="0"/>
              <a:t> </a:t>
            </a:r>
            <a:r>
              <a:rPr lang="it-IT" sz="1400" dirty="0"/>
              <a:t>Algeria, Burundi, Jamaica, </a:t>
            </a:r>
            <a:r>
              <a:rPr lang="it-IT" sz="1400" dirty="0" err="1"/>
              <a:t>Rwanda</a:t>
            </a:r>
            <a:r>
              <a:rPr lang="it-IT" sz="1400" dirty="0"/>
              <a:t>, Trinidad and Tobago, Uganda, Kenya, Kuwait, Zanzibar</a:t>
            </a:r>
            <a:r>
              <a:rPr lang="it-IT" sz="1400" baseline="30000" dirty="0">
                <a:hlinkClick r:id="rId23"/>
              </a:rPr>
              <a:t>[+]</a:t>
            </a:r>
            <a:r>
              <a:rPr lang="it-IT" sz="1400" dirty="0"/>
              <a:t>Malawi, Malta, Zambia,</a:t>
            </a:r>
            <a:r>
              <a:rPr lang="en-US" sz="1400" dirty="0"/>
              <a:t>The Gambia, </a:t>
            </a:r>
            <a:r>
              <a:rPr lang="en-US" sz="1400" dirty="0" err="1"/>
              <a:t>Maldive</a:t>
            </a:r>
            <a:r>
              <a:rPr lang="en-US" sz="1400" dirty="0"/>
              <a:t> Islands, Singapore,</a:t>
            </a:r>
            <a:r>
              <a:rPr lang="en-US" sz="1400" baseline="30000" dirty="0">
                <a:hlinkClick r:id="rId24"/>
              </a:rPr>
              <a:t>[+]</a:t>
            </a:r>
            <a:r>
              <a:rPr lang="en-US" sz="1400" dirty="0"/>
              <a:t>Barbados, Botswana, Guyana, Lesotho, Yemen,</a:t>
            </a:r>
            <a:r>
              <a:rPr lang="en-US" sz="1400" baseline="30000" dirty="0">
                <a:hlinkClick r:id="rId25"/>
              </a:rPr>
              <a:t>[+]</a:t>
            </a:r>
            <a:r>
              <a:rPr lang="en-US" sz="1400" dirty="0"/>
              <a:t>Equatorial Guinea, Mauritius, Swaziland, Fiji, Bahrain, Bhutan, Oman, Qatar, United Arab Emirates, Bahamas, Federal Republic of Germany</a:t>
            </a:r>
            <a:r>
              <a:rPr lang="en-US" sz="1400" baseline="30000" dirty="0">
                <a:hlinkClick r:id="rId26"/>
              </a:rPr>
              <a:t>[+]</a:t>
            </a:r>
            <a:r>
              <a:rPr lang="en-US" sz="1400" dirty="0"/>
              <a:t>, German Democratic Republic</a:t>
            </a:r>
            <a:r>
              <a:rPr lang="en-US" sz="1400" baseline="30000" dirty="0">
                <a:hlinkClick r:id="rId26"/>
              </a:rPr>
              <a:t>[+]</a:t>
            </a:r>
            <a:r>
              <a:rPr lang="en-US" sz="1400" dirty="0"/>
              <a:t>, Bangladesh, Grenada, Guinea-Bissau, Cape Verde, Comoros, Mozambique, Papua New Guinea, Sao Tome and Principe, Suriname, Angola, Samoa, Seychelles, Djibouti, Viet Nam, Dominica, Solomon Islands, Saint Lucia, Saint Vincent and the Grenadines, Zimbabwe, Antigua and Barbuda, Belize, Vanuatu, Saint Christopher and Nevis</a:t>
            </a:r>
            <a:r>
              <a:rPr lang="en-US" sz="1400" baseline="30000" dirty="0">
                <a:hlinkClick r:id="rId27"/>
              </a:rPr>
              <a:t>[+]</a:t>
            </a:r>
            <a:r>
              <a:rPr lang="en-US" sz="1400" dirty="0"/>
              <a:t>, Brunei Darussalam</a:t>
            </a:r>
          </a:p>
          <a:p>
            <a:endParaRPr lang="en-US" sz="1400" b="1" dirty="0" smtClean="0"/>
          </a:p>
          <a:p>
            <a:r>
              <a:rPr lang="en-US" sz="1400" b="1" dirty="0" smtClean="0"/>
              <a:t>1990 </a:t>
            </a:r>
            <a:r>
              <a:rPr lang="en-US" sz="1400" b="1" dirty="0"/>
              <a:t>- </a:t>
            </a:r>
            <a:r>
              <a:rPr lang="en-US" sz="1400" b="1" dirty="0" smtClean="0"/>
              <a:t>2011   193 </a:t>
            </a:r>
            <a:r>
              <a:rPr lang="en-US" sz="1400" b="1" dirty="0"/>
              <a:t>MEMBERS</a:t>
            </a:r>
          </a:p>
          <a:p>
            <a:r>
              <a:rPr lang="it-IT" sz="1400" dirty="0"/>
              <a:t>Micronesia, Republic of Korea, Armenia, Azerbaijan, Bosnia and </a:t>
            </a:r>
            <a:r>
              <a:rPr lang="it-IT" sz="1400" dirty="0" err="1"/>
              <a:t>Herzegovina</a:t>
            </a:r>
            <a:r>
              <a:rPr lang="it-IT" sz="1400" u="sng" baseline="30000" dirty="0">
                <a:hlinkClick r:id="rId28"/>
              </a:rPr>
              <a:t>[+]</a:t>
            </a:r>
            <a:r>
              <a:rPr lang="it-IT" sz="1400" dirty="0"/>
              <a:t>, </a:t>
            </a:r>
            <a:r>
              <a:rPr lang="it-IT" sz="1400" dirty="0" err="1"/>
              <a:t>Croatia</a:t>
            </a:r>
            <a:r>
              <a:rPr lang="it-IT" sz="1400" u="sng" baseline="30000" dirty="0">
                <a:hlinkClick r:id="rId28"/>
              </a:rPr>
              <a:t>[+]</a:t>
            </a:r>
            <a:r>
              <a:rPr lang="it-IT" sz="1400" dirty="0"/>
              <a:t>, Georgia, Kazakhstan, Kyrgyzstan, Republic of Moldova, San Marino, Slovenia</a:t>
            </a:r>
            <a:r>
              <a:rPr lang="it-IT" sz="1400" u="sng" baseline="30000" dirty="0">
                <a:hlinkClick r:id="rId28"/>
              </a:rPr>
              <a:t>[+]</a:t>
            </a:r>
            <a:r>
              <a:rPr lang="it-IT" sz="1400" dirty="0"/>
              <a:t>, Tajikistan, Turkmenistan, Uzbekistan, Andorra, </a:t>
            </a:r>
            <a:r>
              <a:rPr lang="it-IT" sz="1400" dirty="0" err="1"/>
              <a:t>Czech</a:t>
            </a:r>
            <a:r>
              <a:rPr lang="it-IT" sz="1400" dirty="0"/>
              <a:t> Republic</a:t>
            </a:r>
            <a:r>
              <a:rPr lang="it-IT" sz="1400" u="sng" baseline="30000" dirty="0">
                <a:hlinkClick r:id="rId29"/>
              </a:rPr>
              <a:t>[+]</a:t>
            </a:r>
            <a:r>
              <a:rPr lang="it-IT" sz="1400" dirty="0"/>
              <a:t>, Eritrea, Monaco, </a:t>
            </a:r>
            <a:r>
              <a:rPr lang="it-IT" sz="1400" dirty="0" err="1"/>
              <a:t>Slovakia</a:t>
            </a:r>
            <a:r>
              <a:rPr lang="it-IT" sz="1400" u="sng" baseline="30000" dirty="0">
                <a:hlinkClick r:id="rId29"/>
              </a:rPr>
              <a:t>[+]</a:t>
            </a:r>
            <a:r>
              <a:rPr lang="it-IT" sz="1400" dirty="0"/>
              <a:t>, The </a:t>
            </a:r>
            <a:r>
              <a:rPr lang="it-IT" sz="1400" dirty="0" err="1"/>
              <a:t>former</a:t>
            </a:r>
            <a:r>
              <a:rPr lang="it-IT" sz="1400" dirty="0"/>
              <a:t> </a:t>
            </a:r>
            <a:r>
              <a:rPr lang="it-IT" sz="1400" dirty="0" err="1"/>
              <a:t>Yugoslav</a:t>
            </a:r>
            <a:r>
              <a:rPr lang="it-IT" sz="1400" dirty="0"/>
              <a:t> Republic of Macedonia</a:t>
            </a:r>
            <a:r>
              <a:rPr lang="it-IT" sz="1400" u="sng" baseline="30000" dirty="0">
                <a:hlinkClick r:id="rId30"/>
              </a:rPr>
              <a:t>[+]</a:t>
            </a:r>
            <a:r>
              <a:rPr lang="it-IT" sz="1400" dirty="0"/>
              <a:t>, </a:t>
            </a:r>
            <a:r>
              <a:rPr lang="en-US" sz="1400" dirty="0"/>
              <a:t>Palau</a:t>
            </a:r>
            <a:r>
              <a:rPr lang="it-IT" sz="1400" dirty="0"/>
              <a:t>, </a:t>
            </a:r>
            <a:r>
              <a:rPr lang="en-US" sz="1400" dirty="0"/>
              <a:t>Kiribati, Nauru, Tonga</a:t>
            </a:r>
            <a:r>
              <a:rPr lang="it-IT" sz="1400" dirty="0"/>
              <a:t>, </a:t>
            </a:r>
            <a:r>
              <a:rPr lang="en-US" sz="1400" dirty="0"/>
              <a:t>Federal Republic of Yugoslavia</a:t>
            </a:r>
            <a:r>
              <a:rPr lang="en-US" sz="1400" u="sng" baseline="30000" dirty="0">
                <a:hlinkClick r:id="rId31"/>
              </a:rPr>
              <a:t>[+]</a:t>
            </a:r>
            <a:r>
              <a:rPr lang="en-US" sz="1400" dirty="0"/>
              <a:t>, Tuvalu</a:t>
            </a:r>
            <a:r>
              <a:rPr lang="it-IT" sz="1400" dirty="0"/>
              <a:t>, </a:t>
            </a:r>
            <a:r>
              <a:rPr lang="it-IT" sz="1400" dirty="0" err="1"/>
              <a:t>Switzerland</a:t>
            </a:r>
            <a:r>
              <a:rPr lang="it-IT" sz="1400" dirty="0"/>
              <a:t>, Timor-Leste, Montenegro</a:t>
            </a:r>
            <a:r>
              <a:rPr lang="it-IT" sz="1400" u="sng" baseline="30000" dirty="0">
                <a:hlinkClick r:id="rId32"/>
              </a:rPr>
              <a:t>[+]</a:t>
            </a:r>
            <a:r>
              <a:rPr lang="it-IT" sz="1400" dirty="0"/>
              <a:t>, South Sudan</a:t>
            </a:r>
            <a:r>
              <a:rPr lang="it-IT" sz="1400" u="sng" baseline="30000" dirty="0">
                <a:hlinkClick r:id="rId33"/>
              </a:rPr>
              <a:t>[+]</a:t>
            </a:r>
            <a:r>
              <a:rPr lang="en-US" sz="1400" dirty="0"/>
              <a:t> </a:t>
            </a:r>
          </a:p>
          <a:p>
            <a:endParaRPr lang="en-US" sz="1400" dirty="0"/>
          </a:p>
        </p:txBody>
      </p:sp>
    </p:spTree>
    <p:extLst>
      <p:ext uri="{BB962C8B-B14F-4D97-AF65-F5344CB8AC3E}">
        <p14:creationId xmlns:p14="http://schemas.microsoft.com/office/powerpoint/2010/main" val="1806579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7</a:t>
            </a:fld>
            <a:endParaRPr lang="en-US"/>
          </a:p>
        </p:txBody>
      </p:sp>
      <p:pic>
        <p:nvPicPr>
          <p:cNvPr id="7" name="Picture 6"/>
          <p:cNvPicPr>
            <a:picLocks noChangeAspect="1"/>
          </p:cNvPicPr>
          <p:nvPr/>
        </p:nvPicPr>
        <p:blipFill>
          <a:blip r:embed="rId2"/>
          <a:stretch>
            <a:fillRect/>
          </a:stretch>
        </p:blipFill>
        <p:spPr>
          <a:xfrm rot="16200000">
            <a:off x="2930606" y="-2241243"/>
            <a:ext cx="6442848" cy="11335870"/>
          </a:xfrm>
          <a:prstGeom prst="rect">
            <a:avLst/>
          </a:prstGeom>
        </p:spPr>
      </p:pic>
    </p:spTree>
    <p:extLst>
      <p:ext uri="{BB962C8B-B14F-4D97-AF65-F5344CB8AC3E}">
        <p14:creationId xmlns:p14="http://schemas.microsoft.com/office/powerpoint/2010/main" val="531482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8</a:t>
            </a:fld>
            <a:endParaRPr lang="en-US"/>
          </a:p>
        </p:txBody>
      </p:sp>
      <p:sp>
        <p:nvSpPr>
          <p:cNvPr id="7" name="Title 1"/>
          <p:cNvSpPr txBox="1">
            <a:spLocks/>
          </p:cNvSpPr>
          <p:nvPr/>
        </p:nvSpPr>
        <p:spPr>
          <a:xfrm>
            <a:off x="1539524" y="992045"/>
            <a:ext cx="9144000" cy="47498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solidFill>
                  <a:schemeClr val="accent1">
                    <a:lumMod val="75000"/>
                  </a:schemeClr>
                </a:solidFill>
                <a:latin typeface="Britannic Bold" charset="0"/>
                <a:ea typeface="Britannic Bold" charset="0"/>
                <a:cs typeface="Britannic Bold" charset="0"/>
              </a:rPr>
              <a:t>Normative functions </a:t>
            </a:r>
          </a:p>
          <a:p>
            <a:pPr algn="ctr"/>
            <a:endParaRPr lang="en-US" b="1" dirty="0" smtClean="0">
              <a:solidFill>
                <a:schemeClr val="accent1">
                  <a:lumMod val="75000"/>
                </a:schemeClr>
              </a:solidFill>
              <a:latin typeface="Britannic Bold" charset="0"/>
              <a:ea typeface="Britannic Bold" charset="0"/>
              <a:cs typeface="Britannic Bold" charset="0"/>
            </a:endParaRPr>
          </a:p>
          <a:p>
            <a:pPr algn="ctr"/>
            <a:r>
              <a:rPr lang="en-US" b="1" dirty="0">
                <a:solidFill>
                  <a:schemeClr val="accent1">
                    <a:lumMod val="75000"/>
                  </a:schemeClr>
                </a:solidFill>
                <a:latin typeface="Britannic Bold" charset="0"/>
                <a:ea typeface="Britannic Bold" charset="0"/>
                <a:cs typeface="Britannic Bold" charset="0"/>
              </a:rPr>
              <a:t>o</a:t>
            </a:r>
            <a:r>
              <a:rPr lang="en-US" b="1" dirty="0" smtClean="0">
                <a:solidFill>
                  <a:schemeClr val="accent1">
                    <a:lumMod val="75000"/>
                  </a:schemeClr>
                </a:solidFill>
                <a:latin typeface="Britannic Bold" charset="0"/>
                <a:ea typeface="Britannic Bold" charset="0"/>
                <a:cs typeface="Britannic Bold" charset="0"/>
              </a:rPr>
              <a:t>r</a:t>
            </a:r>
          </a:p>
          <a:p>
            <a:pPr algn="ctr"/>
            <a:endParaRPr lang="en-US" b="1" dirty="0" smtClean="0">
              <a:solidFill>
                <a:schemeClr val="accent1">
                  <a:lumMod val="75000"/>
                </a:schemeClr>
              </a:solidFill>
              <a:latin typeface="Britannic Bold" charset="0"/>
              <a:ea typeface="Britannic Bold" charset="0"/>
              <a:cs typeface="Britannic Bold" charset="0"/>
            </a:endParaRPr>
          </a:p>
          <a:p>
            <a:pPr algn="ctr"/>
            <a:r>
              <a:rPr lang="en-US" b="1" dirty="0" smtClean="0">
                <a:solidFill>
                  <a:schemeClr val="accent1">
                    <a:lumMod val="75000"/>
                  </a:schemeClr>
                </a:solidFill>
                <a:latin typeface="Britannic Bold" charset="0"/>
                <a:ea typeface="Britannic Bold" charset="0"/>
                <a:cs typeface="Britannic Bold" charset="0"/>
              </a:rPr>
              <a:t>Operational role </a:t>
            </a:r>
          </a:p>
          <a:p>
            <a:pPr algn="ctr"/>
            <a:endParaRPr lang="en-US" b="1" dirty="0" smtClean="0">
              <a:solidFill>
                <a:schemeClr val="accent1">
                  <a:lumMod val="75000"/>
                </a:schemeClr>
              </a:solidFill>
              <a:latin typeface="Britannic Bold" charset="0"/>
              <a:ea typeface="Britannic Bold" charset="0"/>
              <a:cs typeface="Britannic Bold" charset="0"/>
            </a:endParaRPr>
          </a:p>
          <a:p>
            <a:pPr algn="ctr"/>
            <a:r>
              <a:rPr lang="en-US" sz="7200" b="1" dirty="0" smtClean="0">
                <a:solidFill>
                  <a:schemeClr val="accent1">
                    <a:lumMod val="75000"/>
                  </a:schemeClr>
                </a:solidFill>
                <a:latin typeface="Britannic Bold" charset="0"/>
                <a:ea typeface="Britannic Bold" charset="0"/>
                <a:cs typeface="Britannic Bold" charset="0"/>
              </a:rPr>
              <a:t>?</a:t>
            </a:r>
          </a:p>
        </p:txBody>
      </p:sp>
    </p:spTree>
    <p:extLst>
      <p:ext uri="{BB962C8B-B14F-4D97-AF65-F5344CB8AC3E}">
        <p14:creationId xmlns:p14="http://schemas.microsoft.com/office/powerpoint/2010/main" val="2958189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8E01291-685E-D34B-9A83-6C83A144FC4D}" type="datetime1">
              <a:rPr lang="x-none" smtClean="0"/>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2C2D4A-C2CD-5841-B8E4-1EB28F5421D7}" type="slidenum">
              <a:rPr lang="en-US" smtClean="0"/>
              <a:t>9</a:t>
            </a:fld>
            <a:endParaRPr lang="en-US"/>
          </a:p>
        </p:txBody>
      </p:sp>
      <p:sp>
        <p:nvSpPr>
          <p:cNvPr id="7" name="TextBox 6"/>
          <p:cNvSpPr txBox="1"/>
          <p:nvPr/>
        </p:nvSpPr>
        <p:spPr>
          <a:xfrm>
            <a:off x="838200" y="820270"/>
            <a:ext cx="9624573" cy="5355312"/>
          </a:xfrm>
          <a:prstGeom prst="rect">
            <a:avLst/>
          </a:prstGeom>
          <a:noFill/>
        </p:spPr>
        <p:txBody>
          <a:bodyPr wrap="square" rtlCol="0">
            <a:spAutoFit/>
          </a:bodyPr>
          <a:lstStyle/>
          <a:p>
            <a:r>
              <a:rPr lang="en-US" sz="2400" b="1" dirty="0" smtClean="0">
                <a:solidFill>
                  <a:schemeClr val="accent1">
                    <a:lumMod val="75000"/>
                  </a:schemeClr>
                </a:solidFill>
              </a:rPr>
              <a:t>Normative functions </a:t>
            </a:r>
            <a:r>
              <a:rPr lang="en-US" dirty="0" smtClean="0"/>
              <a:t>are intended to influence the perception of the international community and its leaders on a specified set of issues.</a:t>
            </a:r>
          </a:p>
          <a:p>
            <a:r>
              <a:rPr lang="en-US" dirty="0" smtClean="0"/>
              <a:t>They include forums for debate, setting targets, monitoring the performance of member states</a:t>
            </a:r>
          </a:p>
          <a:p>
            <a:endParaRPr lang="en-US" dirty="0"/>
          </a:p>
          <a:p>
            <a:r>
              <a:rPr lang="en-US" dirty="0" smtClean="0"/>
              <a:t>One country one vote was a danger for developed countries</a:t>
            </a:r>
          </a:p>
          <a:p>
            <a:r>
              <a:rPr lang="en-US" dirty="0"/>
              <a:t>	</a:t>
            </a:r>
            <a:r>
              <a:rPr lang="en-US" dirty="0" smtClean="0"/>
              <a:t>No determination of the development agenda</a:t>
            </a:r>
          </a:p>
          <a:p>
            <a:r>
              <a:rPr lang="en-US" dirty="0"/>
              <a:t>	</a:t>
            </a:r>
            <a:r>
              <a:rPr lang="en-US" dirty="0" smtClean="0"/>
              <a:t>No regulatory function on trade</a:t>
            </a:r>
          </a:p>
          <a:p>
            <a:r>
              <a:rPr lang="en-US" dirty="0"/>
              <a:t>	</a:t>
            </a:r>
            <a:r>
              <a:rPr lang="en-US" dirty="0" smtClean="0"/>
              <a:t>Platform for voicing concerns about socio-economic development</a:t>
            </a:r>
          </a:p>
          <a:p>
            <a:endParaRPr lang="en-US" sz="2400" b="1" dirty="0" smtClean="0">
              <a:solidFill>
                <a:schemeClr val="accent1">
                  <a:lumMod val="75000"/>
                </a:schemeClr>
              </a:solidFill>
            </a:endParaRPr>
          </a:p>
          <a:p>
            <a:r>
              <a:rPr lang="en-US" dirty="0" smtClean="0"/>
              <a:t>Assuming an </a:t>
            </a:r>
            <a:r>
              <a:rPr lang="en-US" sz="2400" b="1" dirty="0" smtClean="0">
                <a:solidFill>
                  <a:schemeClr val="accent1">
                    <a:lumMod val="75000"/>
                  </a:schemeClr>
                </a:solidFill>
              </a:rPr>
              <a:t>Operational role </a:t>
            </a:r>
            <a:r>
              <a:rPr lang="en-US" dirty="0" smtClean="0"/>
              <a:t>implies carrying out actions in member countries and implementing decisions in accordance with recipient governments. </a:t>
            </a:r>
          </a:p>
          <a:p>
            <a:endParaRPr lang="en-US" dirty="0"/>
          </a:p>
          <a:p>
            <a:r>
              <a:rPr lang="en-US" dirty="0" smtClean="0"/>
              <a:t>Official Development Assistance grew together as aid </a:t>
            </a:r>
            <a:r>
              <a:rPr lang="en-US" smtClean="0"/>
              <a:t>was used </a:t>
            </a:r>
            <a:r>
              <a:rPr lang="en-US" dirty="0" smtClean="0"/>
              <a:t>in order to gain political influence on recipient governments</a:t>
            </a:r>
          </a:p>
          <a:p>
            <a:endParaRPr lang="en-US" dirty="0"/>
          </a:p>
          <a:p>
            <a:r>
              <a:rPr lang="en-US" dirty="0" smtClean="0"/>
              <a:t>UNDP created to finance activities by </a:t>
            </a:r>
            <a:r>
              <a:rPr lang="en-US" dirty="0" err="1" smtClean="0"/>
              <a:t>specialised</a:t>
            </a:r>
            <a:r>
              <a:rPr lang="en-US" dirty="0" smtClean="0"/>
              <a:t> agencies</a:t>
            </a:r>
          </a:p>
          <a:p>
            <a:endParaRPr lang="en-US" dirty="0"/>
          </a:p>
          <a:p>
            <a:r>
              <a:rPr lang="en-US" dirty="0" smtClean="0"/>
              <a:t>Bilateral tied aid increased</a:t>
            </a:r>
            <a:endParaRPr lang="en-US" dirty="0"/>
          </a:p>
        </p:txBody>
      </p:sp>
    </p:spTree>
    <p:extLst>
      <p:ext uri="{BB962C8B-B14F-4D97-AF65-F5344CB8AC3E}">
        <p14:creationId xmlns:p14="http://schemas.microsoft.com/office/powerpoint/2010/main" val="18583663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TotalTime>
  <Words>773</Words>
  <Application>Microsoft Macintosh PowerPoint</Application>
  <PresentationFormat>Widescreen</PresentationFormat>
  <Paragraphs>244</Paragraphs>
  <Slides>18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Britannic Bold</vt:lpstr>
      <vt:lpstr>Calibri</vt:lpstr>
      <vt:lpstr>Calibri Light</vt:lpstr>
      <vt:lpstr>Helvetica</vt:lpstr>
      <vt:lpstr>Times New Roman</vt:lpstr>
      <vt:lpstr>Office Theme</vt:lpstr>
      <vt:lpstr>The United Nations   We the People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BUSINESS  IN A GLOBALISED MARKET</dc:title>
  <dc:creator>Microsoft Office User</dc:creator>
  <cp:lastModifiedBy>Microsoft Office User</cp:lastModifiedBy>
  <cp:revision>187</cp:revision>
  <cp:lastPrinted>2019-03-19T16:02:51Z</cp:lastPrinted>
  <dcterms:created xsi:type="dcterms:W3CDTF">2017-10-12T08:58:46Z</dcterms:created>
  <dcterms:modified xsi:type="dcterms:W3CDTF">2019-11-19T14:44:01Z</dcterms:modified>
</cp:coreProperties>
</file>