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1" r:id="rId16"/>
    <p:sldId id="270" r:id="rId17"/>
    <p:sldId id="272" r:id="rId18"/>
    <p:sldId id="273" r:id="rId19"/>
    <p:sldId id="274" r:id="rId20"/>
    <p:sldId id="275" r:id="rId21"/>
    <p:sldId id="276" r:id="rId22"/>
    <p:sldId id="277" r:id="rId23"/>
    <p:sldId id="279" r:id="rId24"/>
    <p:sldId id="286" r:id="rId25"/>
    <p:sldId id="280" r:id="rId26"/>
    <p:sldId id="281" r:id="rId27"/>
    <p:sldId id="278" r:id="rId28"/>
    <p:sldId id="282" r:id="rId29"/>
    <p:sldId id="283" r:id="rId30"/>
    <p:sldId id="284" r:id="rId31"/>
    <p:sldId id="285" r:id="rId3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Stile medio 3 - Colore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080" autoAdjust="0"/>
  </p:normalViewPr>
  <p:slideViewPr>
    <p:cSldViewPr>
      <p:cViewPr>
        <p:scale>
          <a:sx n="75" d="100"/>
          <a:sy n="75" d="100"/>
        </p:scale>
        <p:origin x="-1020" y="-6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8314F4-E3B1-406A-9693-064F7B8D7D96}" type="datetimeFigureOut">
              <a:rPr lang="it-IT" smtClean="0"/>
              <a:t>13/04/2017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CDECDB-BA45-4686-8E06-E1894F1726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9205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http://info.worldbank.org/governance/wgi/#home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CDECDB-BA45-4686-8E06-E1894F1726C8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5900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http://info.worldbank.org/governance/wgi/#home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CDECDB-BA45-4686-8E06-E1894F1726C8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5900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angolo rettango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o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7" name="Sottotito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grpSp>
        <p:nvGrpSpPr>
          <p:cNvPr id="2" name="Grup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igura a mano libera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igura a mano libera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igura a mano libera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nettore 1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egnaposto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8423DD1-8595-4ECA-8A2D-581C5BC36DEB}" type="datetime1">
              <a:rPr lang="it-IT" smtClean="0"/>
              <a:t>13/04/2017</a:t>
            </a:fld>
            <a:endParaRPr lang="it-IT"/>
          </a:p>
        </p:txBody>
      </p:sp>
      <p:sp>
        <p:nvSpPr>
          <p:cNvPr id="19" name="Segnaposto piè di pagina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r>
              <a:rPr lang="en-US" smtClean="0"/>
              <a:t> Kosmo (1987), Larsen and Shah (1992), Coady et al., (2010), and Beers and Strand (2013)</a:t>
            </a:r>
            <a:endParaRPr lang="it-IT"/>
          </a:p>
        </p:txBody>
      </p:sp>
      <p:sp>
        <p:nvSpPr>
          <p:cNvPr id="27" name="Segnaposto numero diapositiva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4AA7C1B-EE08-4AFE-9D9D-E50684C830D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5A33C2-D677-4320-999A-D5A38BC00EB3}" type="datetime1">
              <a:rPr lang="it-IT" smtClean="0"/>
              <a:t>13/04/2017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 Kosmo (1987), Larsen and Shah (1992), Coady et al., (2010), and Beers and Strand (2013)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AA7C1B-EE08-4AFE-9D9D-E50684C830D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B287D6-15E0-40D2-AE31-12439C0A0C72}" type="datetime1">
              <a:rPr lang="it-IT" smtClean="0"/>
              <a:t>13/04/2017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 Kosmo (1987), Larsen and Shah (1992), Coady et al., (2010), and Beers and Strand (2013)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AA7C1B-EE08-4AFE-9D9D-E50684C830D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24062E-7BB0-409E-97AC-EC4CEC9A656D}" type="datetime1">
              <a:rPr lang="it-IT" smtClean="0"/>
              <a:t>13/04/2017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 Kosmo (1987), Larsen and Shah (1992), Coady et al., (2010), and Beers and Strand (2013)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AA7C1B-EE08-4AFE-9D9D-E50684C830DF}" type="slidenum">
              <a:rPr lang="it-IT" smtClean="0"/>
              <a:t>‹N›</a:t>
            </a:fld>
            <a:endParaRPr lang="it-IT"/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41F083-C4B3-40AF-BA1B-E87301E4AF8D}" type="datetime1">
              <a:rPr lang="it-IT" smtClean="0"/>
              <a:t>13/04/2017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 Kosmo (1987), Larsen and Shah (1992), Coady et al., (2010), and Beers and Strand (2013)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AA7C1B-EE08-4AFE-9D9D-E50684C830DF}" type="slidenum">
              <a:rPr lang="it-IT" smtClean="0"/>
              <a:t>‹N›</a:t>
            </a:fld>
            <a:endParaRPr lang="it-IT"/>
          </a:p>
        </p:txBody>
      </p:sp>
      <p:sp>
        <p:nvSpPr>
          <p:cNvPr id="7" name="Gallone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Gallone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8531B0-DF98-468C-9259-7264E793E2BB}" type="datetime1">
              <a:rPr lang="it-IT" smtClean="0"/>
              <a:t>13/04/2017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 Kosmo (1987), Larsen and Shah (1992), Coady et al., (2010), and Beers and Strand (2013)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AA7C1B-EE08-4AFE-9D9D-E50684C830DF}" type="slidenum">
              <a:rPr lang="it-IT" smtClean="0"/>
              <a:t>‹N›</a:t>
            </a:fld>
            <a:endParaRPr lang="it-IT"/>
          </a:p>
        </p:txBody>
      </p:sp>
      <p:sp>
        <p:nvSpPr>
          <p:cNvPr id="8" name="Tito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5D161D-568C-4518-B210-586FB1E69CA1}" type="datetime1">
              <a:rPr lang="it-IT" smtClean="0"/>
              <a:t>13/04/2017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 Kosmo (1987), Larsen and Shah (1992), Coady et al., (2010), and Beers and Strand (2013)</a:t>
            </a: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AA7C1B-EE08-4AFE-9D9D-E50684C830DF}" type="slidenum">
              <a:rPr lang="it-IT" smtClean="0"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A3098C-1D6C-4BBC-8F4E-E5C904237F8F}" type="datetime1">
              <a:rPr lang="it-IT" smtClean="0"/>
              <a:t>13/04/2017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 Kosmo (1987), Larsen and Shah (1992), Coady et al., (2010), and Beers and Strand (2013)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AA7C1B-EE08-4AFE-9D9D-E50684C830DF}" type="slidenum">
              <a:rPr lang="it-IT" smtClean="0"/>
              <a:t>‹N›</a:t>
            </a:fld>
            <a:endParaRPr lang="it-IT"/>
          </a:p>
        </p:txBody>
      </p:sp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172BDA-0A03-4192-8951-DD4EB1825FFF}" type="datetime1">
              <a:rPr lang="it-IT" smtClean="0"/>
              <a:t>13/04/2017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 Kosmo (1987), Larsen and Shah (1992), Coady et al., (2010), and Beers and Strand (2013)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AA7C1B-EE08-4AFE-9D9D-E50684C830D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A883DFA-2F02-4304-B568-6CA3ADB9AE2F}" type="datetime1">
              <a:rPr lang="it-IT" smtClean="0"/>
              <a:t>13/04/2017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 Kosmo (1987), Larsen and Shah (1992), Coady et al., (2010), and Beers and Strand (2013)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AA7C1B-EE08-4AFE-9D9D-E50684C830DF}" type="slidenum">
              <a:rPr lang="it-IT" smtClean="0"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62AC534-9929-4535-ACD9-A711129D52EA}" type="datetime1">
              <a:rPr lang="it-IT" smtClean="0"/>
              <a:t>13/04/2017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n-US" smtClean="0"/>
              <a:t> Kosmo (1987), Larsen and Shah (1992), Coady et al., (2010), and Beers and Strand (2013)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4AA7C1B-EE08-4AFE-9D9D-E50684C830DF}" type="slidenum">
              <a:rPr lang="it-IT" smtClean="0"/>
              <a:t>‹N›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8" name="Figura a mano libera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igura a mano libera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angolo rettango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nettore 1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Gallone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Gallone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igura a mano libera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igura a mano libera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angolo rettango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nettore 1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egnaposto tito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0" name="Segnaposto tes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7D6D46B-BF4D-4E51-951F-D95DBFB5A9C2}" type="datetime1">
              <a:rPr lang="it-IT" smtClean="0"/>
              <a:t>13/04/2017</a:t>
            </a:fld>
            <a:endParaRPr lang="it-IT"/>
          </a:p>
        </p:txBody>
      </p:sp>
      <p:sp>
        <p:nvSpPr>
          <p:cNvPr id="22" name="Segnaposto piè di pagina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r>
              <a:rPr lang="en-US" smtClean="0"/>
              <a:t> Kosmo (1987), Larsen and Shah (1992), Coady et al., (2010), and Beers and Strand (2013)</a:t>
            </a:r>
            <a:endParaRPr lang="it-IT"/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4AA7C1B-EE08-4AFE-9D9D-E50684C830DF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info.worldbank.org/governance/wgi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DECENTRALIZATION </a:t>
            </a:r>
            <a:br>
              <a:rPr lang="it-IT" dirty="0" smtClean="0"/>
            </a:br>
            <a:r>
              <a:rPr lang="it-IT" dirty="0" smtClean="0"/>
              <a:t>AND FUEL SUBSIDIES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Ferraresi, </a:t>
            </a:r>
            <a:r>
              <a:rPr lang="it-IT" dirty="0" err="1" smtClean="0"/>
              <a:t>Kostsogiannis</a:t>
            </a:r>
            <a:r>
              <a:rPr lang="it-IT" dirty="0" smtClean="0"/>
              <a:t> and Rizzo (2016)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7C1B-EE08-4AFE-9D9D-E50684C830DF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55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Segnaposto contenuto 1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2400" b="1" dirty="0" smtClean="0"/>
                  <a:t>Typically calculated by the price-gap (</a:t>
                </a:r>
                <a14:m>
                  <m:oMath xmlns:m="http://schemas.openxmlformats.org/officeDocument/2006/math">
                    <m:r>
                      <a:rPr lang="it-IT" sz="2400" b="1" i="1">
                        <a:latin typeface="Cambria Math"/>
                        <a:ea typeface="Cambria Math"/>
                      </a:rPr>
                      <m:t>𝒑</m:t>
                    </m:r>
                    <m:r>
                      <a:rPr lang="it-IT" sz="2400" b="1" i="1" smtClean="0">
                        <a:latin typeface="Cambria Math"/>
                        <a:ea typeface="Cambria Math"/>
                      </a:rPr>
                      <m:t>𝒈</m:t>
                    </m:r>
                    <m:r>
                      <a:rPr lang="it-IT" sz="2400" b="1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sz="2400" b="1" dirty="0" smtClean="0"/>
                  <a:t> method</a:t>
                </a:r>
              </a:p>
              <a:p>
                <a:pPr lvl="1"/>
                <a:r>
                  <a:rPr lang="en-US" sz="2400" dirty="0" smtClean="0"/>
                  <a:t>difference </a:t>
                </a:r>
                <a:r>
                  <a:rPr lang="en-US" sz="2400" dirty="0"/>
                  <a:t>between a benchmark price </a:t>
                </a:r>
                <a:r>
                  <a:rPr lang="en-US" sz="2400" dirty="0" smtClean="0"/>
                  <a:t>(average fuel price in US) </a:t>
                </a:r>
                <a14:m>
                  <m:oMath xmlns:m="http://schemas.openxmlformats.org/officeDocument/2006/math">
                    <m:r>
                      <a:rPr lang="it-IT" sz="2400" b="0" i="0" smtClean="0">
                        <a:latin typeface="Cambria Math"/>
                        <a:ea typeface="Cambria Math"/>
                      </a:rPr>
                      <m:t>(</m:t>
                    </m:r>
                    <m:acc>
                      <m:accPr>
                        <m:chr m:val="̅"/>
                        <m:ctrlPr>
                          <a:rPr lang="it-IT" sz="2400" i="1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it-IT" sz="2400" b="0" i="1" smtClean="0">
                            <a:latin typeface="Cambria Math"/>
                            <a:ea typeface="Cambria Math"/>
                          </a:rPr>
                          <m:t>𝑝</m:t>
                        </m:r>
                      </m:e>
                    </m:acc>
                    <m:r>
                      <a:rPr lang="it-IT" sz="2400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sz="2400" dirty="0" smtClean="0"/>
                  <a:t> and the </a:t>
                </a:r>
                <a:r>
                  <a:rPr lang="en-US" sz="2400" dirty="0"/>
                  <a:t>actual fossil fuel prices</a:t>
                </a:r>
                <a:r>
                  <a:rPr lang="it-IT" sz="24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it-IT" sz="2400">
                        <a:latin typeface="Cambria Math"/>
                        <a:ea typeface="Cambria Math"/>
                      </a:rPr>
                      <m:t>(</m:t>
                    </m:r>
                    <m:sSup>
                      <m:sSupPr>
                        <m:ctrlPr>
                          <a:rPr lang="it-IT" sz="240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it-IT" sz="2400" b="0" i="1" smtClean="0">
                            <a:latin typeface="Cambria Math"/>
                            <a:ea typeface="Cambria Math"/>
                          </a:rPr>
                          <m:t>𝑝</m:t>
                        </m:r>
                      </m:e>
                      <m:sup>
                        <m:r>
                          <a:rPr lang="it-IT" sz="2400" b="0" i="1" smtClean="0">
                            <a:latin typeface="Cambria Math"/>
                            <a:ea typeface="Cambria Math"/>
                          </a:rPr>
                          <m:t>𝑗</m:t>
                        </m:r>
                      </m:sup>
                    </m:sSup>
                    <m:r>
                      <a:rPr lang="it-IT" sz="2400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US" sz="2400" dirty="0" smtClean="0"/>
              </a:p>
              <a:p>
                <a:pPr lvl="1"/>
                <a:r>
                  <a:rPr lang="en-US" sz="2400" dirty="0"/>
                  <a:t>f</a:t>
                </a:r>
                <a:r>
                  <a:rPr lang="en-US" sz="2400" dirty="0" smtClean="0"/>
                  <a:t>or </a:t>
                </a:r>
                <a:r>
                  <a:rPr lang="en-US" sz="2400" dirty="0"/>
                  <a:t>oil importing </a:t>
                </a:r>
                <a:r>
                  <a:rPr lang="en-US" sz="2400" dirty="0" smtClean="0"/>
                  <a:t>countries</a:t>
                </a:r>
                <a:r>
                  <a:rPr lang="en-US" sz="2000" i="1" dirty="0" smtClean="0"/>
                  <a:t> (m)  </a:t>
                </a:r>
                <a:r>
                  <a:rPr lang="en-US" sz="2400" dirty="0" smtClean="0"/>
                  <a:t>the </a:t>
                </a:r>
                <a:r>
                  <a:rPr lang="en-US" sz="2400" dirty="0"/>
                  <a:t>benchmark price is reduced by US$ </a:t>
                </a:r>
                <a:r>
                  <a:rPr lang="en-US" sz="2400" dirty="0" smtClean="0"/>
                  <a:t>0.10 per liter, </a:t>
                </a:r>
                <a:r>
                  <a:rPr lang="en-US" sz="2400" dirty="0"/>
                  <a:t>whereas for oil exporting countries </a:t>
                </a:r>
                <a:r>
                  <a:rPr lang="en-US" sz="2000" i="1" dirty="0" smtClean="0"/>
                  <a:t>(e)  </a:t>
                </a:r>
                <a:r>
                  <a:rPr lang="en-US" sz="2400" dirty="0" smtClean="0"/>
                  <a:t>is </a:t>
                </a:r>
                <a:r>
                  <a:rPr lang="en-US" sz="2400" dirty="0"/>
                  <a:t>reduced by </a:t>
                </a:r>
                <a:r>
                  <a:rPr lang="en-US" sz="2400" dirty="0" smtClean="0"/>
                  <a:t>0.20</a:t>
                </a:r>
              </a:p>
              <a:p>
                <a:pPr lvl="1" algn="just"/>
                <a:endParaRPr lang="en-US" sz="2400" dirty="0"/>
              </a:p>
              <a:p>
                <a:pPr marL="393192" lvl="1" indent="0">
                  <a:buNone/>
                </a:pPr>
                <a:endParaRPr lang="en-US" sz="2400" dirty="0" smtClean="0"/>
              </a:p>
            </p:txBody>
          </p:sp>
        </mc:Choice>
        <mc:Fallback xmlns="">
          <p:sp>
            <p:nvSpPr>
              <p:cNvPr id="2" name="Segnaposto contenu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94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S</a:t>
            </a:r>
            <a:r>
              <a:rPr lang="it-IT" dirty="0" err="1" smtClean="0"/>
              <a:t>ubsidies</a:t>
            </a:r>
            <a:endParaRPr lang="it-IT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399" y="4495800"/>
            <a:ext cx="621506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7C1B-EE08-4AFE-9D9D-E50684C830DF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809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Segnaposto contenuto 1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algn="just"/>
                <a:r>
                  <a:rPr lang="en-US" sz="3200" i="1" dirty="0" smtClean="0"/>
                  <a:t>Voice </a:t>
                </a:r>
                <a14:m>
                  <m:oMath xmlns:m="http://schemas.openxmlformats.org/officeDocument/2006/math">
                    <m:r>
                      <a:rPr lang="it-IT" sz="3200" b="0" i="1" smtClean="0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i="1" smtClean="0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  <m:sub>
                        <m:r>
                          <a:rPr lang="it-IT" sz="3200" b="0" i="1" smtClean="0">
                            <a:latin typeface="Cambria Math"/>
                          </a:rPr>
                          <m:t>𝑖𝑡</m:t>
                        </m:r>
                      </m:sub>
                    </m:sSub>
                    <m:r>
                      <a:rPr lang="it-IT" sz="3200" b="0" i="1" smtClean="0">
                        <a:latin typeface="Cambria Math"/>
                      </a:rPr>
                      <m:t>)</m:t>
                    </m:r>
                  </m:oMath>
                </a14:m>
                <a:endParaRPr lang="en-US" sz="3200" i="1" dirty="0" smtClean="0"/>
              </a:p>
              <a:p>
                <a:pPr lvl="1" algn="just"/>
                <a:r>
                  <a:rPr lang="en-US" sz="2800" i="1" dirty="0" smtClean="0"/>
                  <a:t>“The perceptions of the extent to which a country’s citizens are able to </a:t>
                </a:r>
                <a:r>
                  <a:rPr lang="en-US" sz="2800" i="1" dirty="0" err="1" smtClean="0"/>
                  <a:t>partecipate</a:t>
                </a:r>
                <a:r>
                  <a:rPr lang="en-US" sz="2800" i="1" dirty="0" smtClean="0"/>
                  <a:t> in selecting their </a:t>
                </a:r>
                <a:r>
                  <a:rPr lang="en-US" sz="2800" i="1" dirty="0" err="1" smtClean="0"/>
                  <a:t>governement</a:t>
                </a:r>
                <a:r>
                  <a:rPr lang="en-US" sz="2800" i="1" dirty="0" smtClean="0"/>
                  <a:t>, as well as freedom of expression, association, media”</a:t>
                </a:r>
              </a:p>
              <a:p>
                <a:pPr lvl="1" algn="just"/>
                <a:r>
                  <a:rPr lang="en-US" sz="2800" dirty="0" smtClean="0">
                    <a:hlinkClick r:id="rId3"/>
                  </a:rPr>
                  <a:t>Worldwide Governance Indicator </a:t>
                </a:r>
                <a:r>
                  <a:rPr lang="en-US" sz="2800" dirty="0" smtClean="0"/>
                  <a:t>(WGI) dataset </a:t>
                </a:r>
              </a:p>
              <a:p>
                <a:pPr lvl="1" algn="just"/>
                <a:r>
                  <a:rPr lang="en-US" sz="2800" dirty="0" smtClean="0"/>
                  <a:t>Ranking countries from 0 (lowest rank) to 100 (highest rank)  </a:t>
                </a:r>
                <a:endParaRPr lang="en-US" sz="2800" dirty="0"/>
              </a:p>
              <a:p>
                <a:pPr marL="393192" lvl="1" indent="0">
                  <a:buNone/>
                </a:pPr>
                <a:endParaRPr lang="en-US" sz="2400" dirty="0" smtClean="0"/>
              </a:p>
            </p:txBody>
          </p:sp>
        </mc:Choice>
        <mc:Fallback xmlns="">
          <p:sp>
            <p:nvSpPr>
              <p:cNvPr id="2" name="Segnaposto contenu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4"/>
                <a:stretch>
                  <a:fillRect t="-2291" r="-148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Accountability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7C1B-EE08-4AFE-9D9D-E50684C830DF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862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Segnaposto contenuto 1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algn="just"/>
                <a:r>
                  <a:rPr lang="en-US" sz="3000" i="1" dirty="0" smtClean="0"/>
                  <a:t>Tiers </a:t>
                </a:r>
                <a14:m>
                  <m:oMath xmlns:m="http://schemas.openxmlformats.org/officeDocument/2006/math">
                    <m:r>
                      <a:rPr lang="it-IT" sz="3000" b="0" i="1" smtClean="0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sz="3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000" i="1" smtClean="0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  <m:sub>
                        <m:r>
                          <a:rPr lang="it-IT" sz="3000" b="0" i="1" smtClean="0">
                            <a:latin typeface="Cambria Math"/>
                          </a:rPr>
                          <m:t>𝑗</m:t>
                        </m:r>
                      </m:sub>
                    </m:sSub>
                    <m:r>
                      <a:rPr lang="it-IT" sz="3000" b="0" i="1" smtClean="0">
                        <a:latin typeface="Cambria Math"/>
                      </a:rPr>
                      <m:t>)</m:t>
                    </m:r>
                  </m:oMath>
                </a14:m>
                <a:endParaRPr lang="en-US" sz="3000" i="1" dirty="0" smtClean="0"/>
              </a:p>
              <a:p>
                <a:pPr lvl="1" algn="just"/>
                <a:r>
                  <a:rPr lang="en-US" sz="2800" dirty="0" smtClean="0"/>
                  <a:t>Measures the number of administrative layers,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it-IT" sz="2800" b="0" i="1" dirty="0" smtClean="0">
                            <a:latin typeface="Cambria Math"/>
                          </a:rPr>
                          <m:t>𝑇𝑖𝑒𝑟𝑠</m:t>
                        </m:r>
                      </m:e>
                      <m:sub>
                        <m:r>
                          <a:rPr lang="it-IT" sz="2800" b="0" i="1" dirty="0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i="1" dirty="0" smtClean="0"/>
                  <a:t> </a:t>
                </a:r>
                <a14:m>
                  <m:oMath xmlns:m="http://schemas.openxmlformats.org/officeDocument/2006/math">
                    <m:r>
                      <a:rPr lang="it-IT" sz="2800" b="0" i="1" dirty="0" smtClean="0">
                        <a:latin typeface="Cambria Math"/>
                      </a:rPr>
                      <m:t>(</m:t>
                    </m:r>
                    <m:r>
                      <a:rPr lang="it-IT" sz="2800" b="0" i="1" dirty="0" smtClean="0">
                        <a:latin typeface="Cambria Math"/>
                      </a:rPr>
                      <m:t>𝑖</m:t>
                    </m:r>
                    <m:r>
                      <a:rPr lang="it-IT" sz="2800" b="0" i="1" dirty="0" smtClean="0">
                        <a:latin typeface="Cambria Math"/>
                      </a:rPr>
                      <m:t>=1,2,3,4,5,6)</m:t>
                    </m:r>
                  </m:oMath>
                </a14:m>
                <a:endParaRPr lang="en-US" sz="2800" i="1" dirty="0" smtClean="0"/>
              </a:p>
            </p:txBody>
          </p:sp>
        </mc:Choice>
        <mc:Fallback xmlns="">
          <p:sp>
            <p:nvSpPr>
              <p:cNvPr id="2" name="Segnaposto contenu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t="-943" r="-148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Decentralization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7C1B-EE08-4AFE-9D9D-E50684C830DF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852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6975979" cy="554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7239000" y="533400"/>
            <a:ext cx="1752600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err="1" smtClean="0"/>
              <a:t>As</a:t>
            </a:r>
            <a:r>
              <a:rPr lang="it-IT" dirty="0" smtClean="0"/>
              <a:t> </a:t>
            </a:r>
            <a:r>
              <a:rPr lang="it-IT" dirty="0" err="1" smtClean="0"/>
              <a:t>accountability</a:t>
            </a:r>
            <a:r>
              <a:rPr lang="it-IT" dirty="0" smtClean="0"/>
              <a:t> </a:t>
            </a:r>
            <a:r>
              <a:rPr lang="it-IT" dirty="0" err="1" smtClean="0"/>
              <a:t>increases</a:t>
            </a:r>
            <a:r>
              <a:rPr lang="it-IT" dirty="0" smtClean="0"/>
              <a:t> gasoline (diesel) </a:t>
            </a:r>
            <a:r>
              <a:rPr lang="it-IT" dirty="0" err="1" smtClean="0"/>
              <a:t>price</a:t>
            </a:r>
            <a:r>
              <a:rPr lang="it-IT" dirty="0" smtClean="0"/>
              <a:t> </a:t>
            </a:r>
            <a:r>
              <a:rPr lang="it-IT" dirty="0" err="1" smtClean="0"/>
              <a:t>increases</a:t>
            </a:r>
            <a:endParaRPr lang="it-IT" dirty="0"/>
          </a:p>
        </p:txBody>
      </p:sp>
      <p:cxnSp>
        <p:nvCxnSpPr>
          <p:cNvPr id="6" name="Connettore 2 5"/>
          <p:cNvCxnSpPr/>
          <p:nvPr/>
        </p:nvCxnSpPr>
        <p:spPr>
          <a:xfrm flipV="1">
            <a:off x="2514600" y="1676400"/>
            <a:ext cx="4724400" cy="20574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/>
          <p:cNvCxnSpPr/>
          <p:nvPr/>
        </p:nvCxnSpPr>
        <p:spPr>
          <a:xfrm flipV="1">
            <a:off x="5181600" y="1828800"/>
            <a:ext cx="2057400" cy="22860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/>
          <p:cNvSpPr txBox="1"/>
          <p:nvPr/>
        </p:nvSpPr>
        <p:spPr>
          <a:xfrm>
            <a:off x="7290955" y="3048000"/>
            <a:ext cx="1752600" cy="25853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err="1" smtClean="0"/>
              <a:t>Increase</a:t>
            </a:r>
            <a:r>
              <a:rPr lang="it-IT" dirty="0" smtClean="0"/>
              <a:t> in </a:t>
            </a:r>
            <a:r>
              <a:rPr lang="it-IT" dirty="0" err="1" smtClean="0"/>
              <a:t>accountability</a:t>
            </a:r>
            <a:r>
              <a:rPr lang="it-IT" dirty="0" smtClean="0"/>
              <a:t>(more </a:t>
            </a:r>
            <a:r>
              <a:rPr lang="it-IT" dirty="0" err="1" smtClean="0"/>
              <a:t>trasparency</a:t>
            </a:r>
            <a:r>
              <a:rPr lang="it-IT" dirty="0" smtClean="0"/>
              <a:t>), </a:t>
            </a:r>
            <a:r>
              <a:rPr lang="it-IT" dirty="0" err="1" smtClean="0"/>
              <a:t>make</a:t>
            </a:r>
            <a:r>
              <a:rPr lang="it-IT" dirty="0" smtClean="0"/>
              <a:t> an </a:t>
            </a:r>
            <a:r>
              <a:rPr lang="it-IT" dirty="0" err="1" smtClean="0"/>
              <a:t>inefficient</a:t>
            </a:r>
            <a:r>
              <a:rPr lang="it-IT" dirty="0" smtClean="0"/>
              <a:t> policy more </a:t>
            </a:r>
            <a:r>
              <a:rPr lang="it-IT" dirty="0" err="1" smtClean="0"/>
              <a:t>costly</a:t>
            </a:r>
            <a:r>
              <a:rPr lang="it-IT" dirty="0" smtClean="0"/>
              <a:t> for the policy maker </a:t>
            </a:r>
            <a:endParaRPr lang="it-IT" dirty="0"/>
          </a:p>
        </p:txBody>
      </p:sp>
      <p:sp>
        <p:nvSpPr>
          <p:cNvPr id="9" name="Freccia in giù 8"/>
          <p:cNvSpPr/>
          <p:nvPr/>
        </p:nvSpPr>
        <p:spPr>
          <a:xfrm>
            <a:off x="8001000" y="2362200"/>
            <a:ext cx="381000" cy="609600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7C1B-EE08-4AFE-9D9D-E50684C830DF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914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7162800" y="533400"/>
            <a:ext cx="1905000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err="1"/>
              <a:t>A</a:t>
            </a:r>
            <a:r>
              <a:rPr lang="it-IT" dirty="0" err="1" smtClean="0"/>
              <a:t>ccountability</a:t>
            </a:r>
            <a:r>
              <a:rPr lang="it-IT" dirty="0" smtClean="0"/>
              <a:t> and </a:t>
            </a:r>
            <a:r>
              <a:rPr lang="it-IT" dirty="0" err="1" smtClean="0"/>
              <a:t>number</a:t>
            </a:r>
            <a:r>
              <a:rPr lang="it-IT" dirty="0" smtClean="0"/>
              <a:t> of </a:t>
            </a:r>
            <a:r>
              <a:rPr lang="it-IT" dirty="0" err="1" smtClean="0"/>
              <a:t>governements</a:t>
            </a:r>
            <a:r>
              <a:rPr lang="it-IT" dirty="0" smtClean="0"/>
              <a:t> </a:t>
            </a:r>
            <a:r>
              <a:rPr lang="it-IT" dirty="0" err="1" smtClean="0"/>
              <a:t>levels</a:t>
            </a:r>
            <a:r>
              <a:rPr lang="it-IT" dirty="0" smtClean="0"/>
              <a:t> </a:t>
            </a:r>
            <a:r>
              <a:rPr lang="it-IT" dirty="0" err="1" smtClean="0"/>
              <a:t>negatively</a:t>
            </a:r>
            <a:r>
              <a:rPr lang="it-IT" dirty="0" smtClean="0"/>
              <a:t> </a:t>
            </a:r>
            <a:r>
              <a:rPr lang="it-IT" dirty="0" err="1" smtClean="0"/>
              <a:t>related</a:t>
            </a:r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7162800" y="2997200"/>
            <a:ext cx="1905000" cy="15696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1600" dirty="0" err="1" smtClean="0"/>
              <a:t>Accountability</a:t>
            </a:r>
            <a:r>
              <a:rPr lang="it-IT" sz="1600" dirty="0" smtClean="0"/>
              <a:t> </a:t>
            </a:r>
            <a:r>
              <a:rPr lang="it-IT" sz="1600" dirty="0" err="1" smtClean="0"/>
              <a:t>increases</a:t>
            </a:r>
            <a:r>
              <a:rPr lang="it-IT" sz="1600" dirty="0" smtClean="0"/>
              <a:t> </a:t>
            </a:r>
            <a:r>
              <a:rPr lang="it-IT" sz="1600" dirty="0" err="1" smtClean="0"/>
              <a:t>when</a:t>
            </a:r>
            <a:r>
              <a:rPr lang="it-IT" sz="1600" dirty="0" smtClean="0"/>
              <a:t> </a:t>
            </a:r>
            <a:r>
              <a:rPr lang="it-IT" sz="1600" dirty="0" err="1" smtClean="0"/>
              <a:t>decentralization</a:t>
            </a:r>
            <a:r>
              <a:rPr lang="it-IT" sz="1600" dirty="0" smtClean="0"/>
              <a:t> </a:t>
            </a:r>
            <a:r>
              <a:rPr lang="it-IT" sz="1600" dirty="0" err="1" smtClean="0"/>
              <a:t>decreseas</a:t>
            </a:r>
            <a:r>
              <a:rPr lang="it-IT" sz="1600" dirty="0" smtClean="0"/>
              <a:t> </a:t>
            </a:r>
          </a:p>
          <a:p>
            <a:r>
              <a:rPr lang="it-IT" sz="1600" dirty="0" smtClean="0"/>
              <a:t>(</a:t>
            </a:r>
            <a:r>
              <a:rPr lang="it-IT" sz="1600" dirty="0" err="1" smtClean="0"/>
              <a:t>Boffa</a:t>
            </a:r>
            <a:r>
              <a:rPr lang="it-IT" sz="1600" dirty="0" smtClean="0"/>
              <a:t> et al., 2016)</a:t>
            </a:r>
            <a:endParaRPr lang="it-IT" sz="1600" dirty="0"/>
          </a:p>
        </p:txBody>
      </p:sp>
      <p:sp>
        <p:nvSpPr>
          <p:cNvPr id="9" name="Freccia in giù 8"/>
          <p:cNvSpPr/>
          <p:nvPr/>
        </p:nvSpPr>
        <p:spPr>
          <a:xfrm>
            <a:off x="8001000" y="2362200"/>
            <a:ext cx="381000" cy="609600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14" y="762000"/>
            <a:ext cx="7013286" cy="477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Connettore 2 7"/>
          <p:cNvCxnSpPr/>
          <p:nvPr/>
        </p:nvCxnSpPr>
        <p:spPr>
          <a:xfrm flipV="1">
            <a:off x="4114800" y="1828800"/>
            <a:ext cx="2971800" cy="15240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7C1B-EE08-4AFE-9D9D-E50684C830DF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734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From the World </a:t>
            </a:r>
            <a:r>
              <a:rPr lang="it-IT" dirty="0" err="1" smtClean="0"/>
              <a:t>Bank</a:t>
            </a:r>
            <a:r>
              <a:rPr lang="it-IT" dirty="0" smtClean="0"/>
              <a:t> </a:t>
            </a:r>
            <a:r>
              <a:rPr lang="it-IT" dirty="0" err="1" smtClean="0"/>
              <a:t>Classification</a:t>
            </a:r>
            <a:r>
              <a:rPr lang="it-IT" dirty="0" smtClean="0"/>
              <a:t>:</a:t>
            </a:r>
          </a:p>
          <a:p>
            <a:pPr lvl="1"/>
            <a:r>
              <a:rPr lang="it-IT" dirty="0" smtClean="0"/>
              <a:t>Using the per capita </a:t>
            </a:r>
            <a:r>
              <a:rPr lang="it-IT" dirty="0" err="1" smtClean="0"/>
              <a:t>income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r>
              <a:rPr lang="it-IT" dirty="0" smtClean="0"/>
              <a:t> of a country:</a:t>
            </a:r>
          </a:p>
          <a:p>
            <a:pPr marL="630936" lvl="2" indent="0">
              <a:buNone/>
            </a:pP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 smtClean="0"/>
              <a:t>Developed</a:t>
            </a:r>
            <a:r>
              <a:rPr lang="it-IT" dirty="0" smtClean="0"/>
              <a:t> and </a:t>
            </a:r>
            <a:r>
              <a:rPr lang="it-IT" dirty="0" err="1" smtClean="0"/>
              <a:t>developing</a:t>
            </a:r>
            <a:r>
              <a:rPr lang="it-IT" dirty="0" smtClean="0"/>
              <a:t> </a:t>
            </a:r>
            <a:r>
              <a:rPr lang="it-IT" dirty="0" err="1" smtClean="0"/>
              <a:t>countries</a:t>
            </a:r>
            <a:endParaRPr lang="it-IT" dirty="0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2798618"/>
              </p:ext>
            </p:extLst>
          </p:nvPr>
        </p:nvGraphicFramePr>
        <p:xfrm>
          <a:off x="1371600" y="2438400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World </a:t>
                      </a:r>
                      <a:r>
                        <a:rPr lang="it-IT" dirty="0" err="1" smtClean="0"/>
                        <a:t>Bank</a:t>
                      </a:r>
                      <a:r>
                        <a:rPr lang="it-IT" dirty="0" smtClean="0"/>
                        <a:t> </a:t>
                      </a:r>
                      <a:r>
                        <a:rPr lang="it-IT" dirty="0" err="1" smtClean="0"/>
                        <a:t>Classification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Paper</a:t>
                      </a:r>
                      <a:r>
                        <a:rPr lang="it-IT" dirty="0" smtClean="0"/>
                        <a:t> </a:t>
                      </a:r>
                      <a:r>
                        <a:rPr lang="it-IT" dirty="0" err="1" smtClean="0"/>
                        <a:t>Classification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Low-income</a:t>
                      </a:r>
                      <a:endParaRPr lang="it-IT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dirty="0" err="1" smtClean="0"/>
                        <a:t>Developing</a:t>
                      </a:r>
                      <a:r>
                        <a:rPr lang="it-IT" dirty="0" smtClean="0"/>
                        <a:t> </a:t>
                      </a:r>
                      <a:r>
                        <a:rPr lang="it-IT" dirty="0" err="1" smtClean="0"/>
                        <a:t>countries</a:t>
                      </a:r>
                      <a:endParaRPr lang="it-IT" dirty="0"/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Lower middle-</a:t>
                      </a:r>
                      <a:r>
                        <a:rPr lang="it-IT" dirty="0" err="1" smtClean="0"/>
                        <a:t>income</a:t>
                      </a:r>
                      <a:endParaRPr lang="it-IT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Upper</a:t>
                      </a:r>
                      <a:r>
                        <a:rPr lang="it-IT" dirty="0" smtClean="0"/>
                        <a:t> middle-</a:t>
                      </a:r>
                      <a:r>
                        <a:rPr lang="it-IT" dirty="0" err="1" smtClean="0"/>
                        <a:t>income</a:t>
                      </a:r>
                      <a:endParaRPr lang="it-IT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dirty="0" err="1" smtClean="0"/>
                        <a:t>Developed</a:t>
                      </a:r>
                      <a:r>
                        <a:rPr lang="it-IT" dirty="0" smtClean="0"/>
                        <a:t> </a:t>
                      </a:r>
                      <a:r>
                        <a:rPr lang="it-IT" dirty="0" err="1" smtClean="0"/>
                        <a:t>countries</a:t>
                      </a:r>
                      <a:endParaRPr lang="it-IT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High </a:t>
                      </a:r>
                      <a:r>
                        <a:rPr lang="it-IT" dirty="0" err="1" smtClean="0"/>
                        <a:t>income</a:t>
                      </a:r>
                      <a:endParaRPr lang="it-IT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628" y="4495800"/>
            <a:ext cx="691997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7C1B-EE08-4AFE-9D9D-E50684C830DF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516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7162800" y="2057400"/>
            <a:ext cx="1905000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err="1" smtClean="0"/>
              <a:t>Developed</a:t>
            </a:r>
            <a:r>
              <a:rPr lang="it-IT" dirty="0" smtClean="0"/>
              <a:t> and </a:t>
            </a:r>
            <a:r>
              <a:rPr lang="it-IT" dirty="0" err="1" smtClean="0"/>
              <a:t>developing</a:t>
            </a:r>
            <a:r>
              <a:rPr lang="it-IT" dirty="0" smtClean="0"/>
              <a:t> </a:t>
            </a:r>
            <a:r>
              <a:rPr lang="it-IT" dirty="0" err="1" smtClean="0"/>
              <a:t>countries</a:t>
            </a:r>
            <a:r>
              <a:rPr lang="it-IT" dirty="0" smtClean="0"/>
              <a:t> </a:t>
            </a:r>
            <a:r>
              <a:rPr lang="it-IT" dirty="0" err="1" smtClean="0"/>
              <a:t>differ</a:t>
            </a:r>
            <a:r>
              <a:rPr lang="it-IT" dirty="0" smtClean="0"/>
              <a:t> in </a:t>
            </a:r>
            <a:r>
              <a:rPr lang="it-IT" dirty="0" err="1" smtClean="0"/>
              <a:t>their</a:t>
            </a:r>
            <a:r>
              <a:rPr lang="it-IT" dirty="0" smtClean="0"/>
              <a:t> </a:t>
            </a:r>
            <a:r>
              <a:rPr lang="it-IT" dirty="0" err="1" smtClean="0"/>
              <a:t>median</a:t>
            </a:r>
            <a:r>
              <a:rPr lang="it-IT" dirty="0" smtClean="0"/>
              <a:t> and </a:t>
            </a:r>
            <a:r>
              <a:rPr lang="it-IT" dirty="0" err="1" smtClean="0"/>
              <a:t>also</a:t>
            </a:r>
            <a:r>
              <a:rPr lang="it-IT" dirty="0" smtClean="0"/>
              <a:t> the </a:t>
            </a:r>
            <a:r>
              <a:rPr lang="it-IT" dirty="0" err="1" smtClean="0"/>
              <a:t>mean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statistically</a:t>
            </a:r>
            <a:r>
              <a:rPr lang="it-IT" dirty="0" smtClean="0"/>
              <a:t> </a:t>
            </a:r>
            <a:r>
              <a:rPr lang="it-IT" dirty="0" err="1" smtClean="0"/>
              <a:t>different</a:t>
            </a:r>
            <a:endParaRPr lang="it-IT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390525"/>
            <a:ext cx="6934200" cy="5536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1189182" y="5624898"/>
            <a:ext cx="1066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dirty="0" err="1" smtClean="0"/>
              <a:t>Median</a:t>
            </a:r>
            <a:endParaRPr lang="it-IT" sz="1200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5019964" y="5597141"/>
            <a:ext cx="1066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dirty="0" err="1" smtClean="0"/>
              <a:t>Median</a:t>
            </a:r>
            <a:endParaRPr lang="it-IT" sz="1200" dirty="0"/>
          </a:p>
        </p:txBody>
      </p:sp>
      <p:cxnSp>
        <p:nvCxnSpPr>
          <p:cNvPr id="5" name="Connettore 2 4"/>
          <p:cNvCxnSpPr>
            <a:endCxn id="2" idx="0"/>
          </p:cNvCxnSpPr>
          <p:nvPr/>
        </p:nvCxnSpPr>
        <p:spPr>
          <a:xfrm>
            <a:off x="1722582" y="5410200"/>
            <a:ext cx="0" cy="2146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/>
          <p:cNvCxnSpPr/>
          <p:nvPr/>
        </p:nvCxnSpPr>
        <p:spPr>
          <a:xfrm>
            <a:off x="5486400" y="5410200"/>
            <a:ext cx="0" cy="2146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7C1B-EE08-4AFE-9D9D-E50684C830DF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8444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119307"/>
            <a:ext cx="7501202" cy="5697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7162800" y="892076"/>
            <a:ext cx="1905000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For </a:t>
            </a:r>
            <a:r>
              <a:rPr lang="it-IT" dirty="0" err="1" smtClean="0"/>
              <a:t>developed</a:t>
            </a:r>
            <a:r>
              <a:rPr lang="it-IT" dirty="0" smtClean="0"/>
              <a:t> </a:t>
            </a:r>
            <a:r>
              <a:rPr lang="it-IT" dirty="0" err="1" smtClean="0"/>
              <a:t>countries</a:t>
            </a:r>
            <a:r>
              <a:rPr lang="it-IT" dirty="0" smtClean="0"/>
              <a:t> </a:t>
            </a:r>
            <a:r>
              <a:rPr lang="it-IT" dirty="0" err="1" smtClean="0"/>
              <a:t>relationship</a:t>
            </a:r>
            <a:r>
              <a:rPr lang="it-IT" dirty="0" smtClean="0"/>
              <a:t> </a:t>
            </a:r>
            <a:r>
              <a:rPr lang="it-IT" dirty="0" err="1" smtClean="0"/>
              <a:t>beetween</a:t>
            </a:r>
            <a:r>
              <a:rPr lang="it-IT" dirty="0" smtClean="0"/>
              <a:t> gasoline </a:t>
            </a:r>
            <a:r>
              <a:rPr lang="it-IT" dirty="0" err="1" smtClean="0"/>
              <a:t>price</a:t>
            </a:r>
            <a:r>
              <a:rPr lang="it-IT" dirty="0" smtClean="0"/>
              <a:t> and </a:t>
            </a:r>
            <a:r>
              <a:rPr lang="it-IT" dirty="0" err="1" smtClean="0"/>
              <a:t>accountability</a:t>
            </a:r>
            <a:r>
              <a:rPr lang="it-IT" dirty="0" smtClean="0"/>
              <a:t> </a:t>
            </a:r>
            <a:r>
              <a:rPr lang="it-IT" dirty="0" err="1" smtClean="0"/>
              <a:t>always</a:t>
            </a:r>
            <a:r>
              <a:rPr lang="it-IT" dirty="0" smtClean="0"/>
              <a:t> positive</a:t>
            </a:r>
            <a:endParaRPr lang="it-IT" dirty="0"/>
          </a:p>
        </p:txBody>
      </p:sp>
      <p:cxnSp>
        <p:nvCxnSpPr>
          <p:cNvPr id="5" name="Connettore 2 4"/>
          <p:cNvCxnSpPr/>
          <p:nvPr/>
        </p:nvCxnSpPr>
        <p:spPr>
          <a:xfrm>
            <a:off x="1828800" y="5816413"/>
            <a:ext cx="0" cy="2146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7C1B-EE08-4AFE-9D9D-E50684C830DF}" type="slidenum">
              <a:rPr lang="it-IT" smtClean="0"/>
              <a:t>17</a:t>
            </a:fld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7162800" y="3406676"/>
            <a:ext cx="1905000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For </a:t>
            </a:r>
            <a:r>
              <a:rPr lang="it-IT" dirty="0" err="1" smtClean="0"/>
              <a:t>developing</a:t>
            </a:r>
            <a:r>
              <a:rPr lang="it-IT" dirty="0" smtClean="0"/>
              <a:t> </a:t>
            </a:r>
            <a:r>
              <a:rPr lang="it-IT" dirty="0" err="1" smtClean="0"/>
              <a:t>countries</a:t>
            </a:r>
            <a:r>
              <a:rPr lang="it-IT" dirty="0" smtClean="0"/>
              <a:t> the </a:t>
            </a:r>
            <a:r>
              <a:rPr lang="it-IT" dirty="0" err="1" smtClean="0"/>
              <a:t>relationship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positive </a:t>
            </a:r>
            <a:r>
              <a:rPr lang="it-IT" dirty="0" err="1" smtClean="0"/>
              <a:t>only</a:t>
            </a:r>
            <a:r>
              <a:rPr lang="it-IT" dirty="0" smtClean="0"/>
              <a:t> for the </a:t>
            </a:r>
            <a:r>
              <a:rPr lang="it-IT" dirty="0" err="1" smtClean="0"/>
              <a:t>low</a:t>
            </a:r>
            <a:r>
              <a:rPr lang="it-IT" dirty="0" smtClean="0"/>
              <a:t> </a:t>
            </a:r>
            <a:r>
              <a:rPr lang="it-IT" dirty="0" err="1" smtClean="0"/>
              <a:t>governement</a:t>
            </a:r>
            <a:r>
              <a:rPr lang="it-IT" dirty="0" smtClean="0"/>
              <a:t> </a:t>
            </a:r>
            <a:r>
              <a:rPr lang="it-IT" dirty="0" err="1" smtClean="0"/>
              <a:t>levels</a:t>
            </a:r>
            <a:r>
              <a:rPr lang="it-IT" dirty="0" smtClean="0"/>
              <a:t> sub-sample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86725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7C1B-EE08-4AFE-9D9D-E50684C830DF}" type="slidenum">
              <a:rPr lang="it-IT" smtClean="0"/>
              <a:t>18</a:t>
            </a:fld>
            <a:endParaRPr lang="it-IT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>
            <a:normAutofit/>
          </a:bodyPr>
          <a:lstStyle/>
          <a:p>
            <a:r>
              <a:rPr lang="it-IT" sz="3200" dirty="0" smtClean="0"/>
              <a:t>Preliminary </a:t>
            </a:r>
            <a:r>
              <a:rPr lang="it-IT" sz="3200" dirty="0" err="1" smtClean="0"/>
              <a:t>evidence</a:t>
            </a:r>
            <a:endParaRPr lang="it-IT" sz="32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45" y="669131"/>
            <a:ext cx="5915025" cy="3826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egnaposto contenuto 1"/>
          <p:cNvSpPr>
            <a:spLocks noGrp="1"/>
          </p:cNvSpPr>
          <p:nvPr>
            <p:ph idx="1"/>
          </p:nvPr>
        </p:nvSpPr>
        <p:spPr>
          <a:xfrm>
            <a:off x="276225" y="4595018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en-US" sz="2400" dirty="0" smtClean="0"/>
              <a:t>Preliminary evidence suggest that for developing countries (where the accountability level is, on average, lower), decentralization negatively affect the gasoline (diesel) subsidies</a:t>
            </a:r>
          </a:p>
        </p:txBody>
      </p:sp>
      <p:sp>
        <p:nvSpPr>
          <p:cNvPr id="5" name="Rettangolo 4"/>
          <p:cNvSpPr/>
          <p:nvPr/>
        </p:nvSpPr>
        <p:spPr>
          <a:xfrm>
            <a:off x="6248400" y="762000"/>
            <a:ext cx="2514600" cy="369331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/>
              <a:t>The difference in mean of gasoline (diesel) price between low and high government levels sub-samples is </a:t>
            </a:r>
            <a:r>
              <a:rPr lang="en-US" u="sng" dirty="0">
                <a:solidFill>
                  <a:srgbClr val="C00000"/>
                </a:solidFill>
              </a:rPr>
              <a:t>not statistically significant for developed countries</a:t>
            </a:r>
            <a:r>
              <a:rPr lang="en-US" dirty="0"/>
              <a:t>, but is </a:t>
            </a:r>
            <a:r>
              <a:rPr lang="en-US" u="sng" dirty="0">
                <a:solidFill>
                  <a:srgbClr val="00B050"/>
                </a:solidFill>
              </a:rPr>
              <a:t>positive and statistically significant for developing countries</a:t>
            </a:r>
          </a:p>
        </p:txBody>
      </p:sp>
      <p:sp>
        <p:nvSpPr>
          <p:cNvPr id="18" name="Pentagono 17"/>
          <p:cNvSpPr/>
          <p:nvPr/>
        </p:nvSpPr>
        <p:spPr>
          <a:xfrm rot="10800000">
            <a:off x="5105400" y="1752600"/>
            <a:ext cx="304800" cy="45719"/>
          </a:xfrm>
          <a:prstGeom prst="homePlat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Pentagono 19"/>
          <p:cNvSpPr/>
          <p:nvPr/>
        </p:nvSpPr>
        <p:spPr>
          <a:xfrm rot="10800000">
            <a:off x="5105400" y="3581400"/>
            <a:ext cx="228600" cy="45719"/>
          </a:xfrm>
          <a:prstGeom prst="homePlat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Pentagono 20"/>
          <p:cNvSpPr/>
          <p:nvPr/>
        </p:nvSpPr>
        <p:spPr>
          <a:xfrm>
            <a:off x="5105400" y="4145281"/>
            <a:ext cx="609600" cy="45719"/>
          </a:xfrm>
          <a:prstGeom prst="homePlat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Pentagono 21"/>
          <p:cNvSpPr/>
          <p:nvPr/>
        </p:nvSpPr>
        <p:spPr>
          <a:xfrm>
            <a:off x="5105400" y="2316481"/>
            <a:ext cx="609600" cy="45719"/>
          </a:xfrm>
          <a:prstGeom prst="homePlat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036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Segnaposto contenuto 1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66800"/>
                <a:ext cx="8229600" cy="5334000"/>
              </a:xfrm>
            </p:spPr>
            <p:txBody>
              <a:bodyPr>
                <a:normAutofit fontScale="70000" lnSpcReduction="20000"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sz="4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it-IT" sz="4000" b="0" i="1" smtClean="0"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it-IT" sz="4000" b="0" i="1" smtClean="0">
                            <a:latin typeface="Cambria Math"/>
                          </a:rPr>
                          <m:t>𝑗𝑡</m:t>
                        </m:r>
                      </m:sub>
                    </m:sSub>
                    <m:r>
                      <a:rPr lang="it-IT" sz="40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it-IT" sz="40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it-IT" sz="4000" b="0" i="1" smtClean="0">
                            <a:latin typeface="Cambria Math"/>
                            <a:ea typeface="Cambria Math"/>
                          </a:rPr>
                          <m:t>𝜙</m:t>
                        </m:r>
                      </m:e>
                      <m:sub>
                        <m:r>
                          <a:rPr lang="it-IT" sz="40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it-IT" sz="4000" b="0" i="1" smtClean="0">
                        <a:latin typeface="Cambria Math"/>
                      </a:rPr>
                      <m:t>+</m:t>
                    </m:r>
                    <m:r>
                      <a:rPr lang="it-IT" sz="4000" b="0" i="1" smtClean="0">
                        <a:latin typeface="Cambria Math"/>
                        <a:ea typeface="Cambria Math"/>
                      </a:rPr>
                      <m:t>𝜋</m:t>
                    </m:r>
                    <m:sSub>
                      <m:sSubPr>
                        <m:ctrlPr>
                          <a:rPr lang="it-IT" sz="40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sz="4000" b="0" i="1" smtClean="0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  <m:sub>
                        <m:r>
                          <a:rPr lang="it-IT" sz="4000" b="0" i="1" smtClean="0">
                            <a:latin typeface="Cambria Math"/>
                            <a:ea typeface="Cambria Math"/>
                          </a:rPr>
                          <m:t>𝑗𝑡</m:t>
                        </m:r>
                      </m:sub>
                    </m:sSub>
                    <m:sSub>
                      <m:sSubPr>
                        <m:ctrlPr>
                          <a:rPr lang="it-IT" sz="40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sz="4000" i="1">
                            <a:latin typeface="Cambria Math"/>
                            <a:ea typeface="Cambria Math"/>
                          </a:rPr>
                          <m:t>𝜆</m:t>
                        </m:r>
                        <m:r>
                          <m:rPr>
                            <m:nor/>
                          </m:rPr>
                          <a:rPr lang="it-IT" sz="4000" dirty="0"/>
                          <m:t> </m:t>
                        </m:r>
                      </m:e>
                      <m:sub>
                        <m:r>
                          <a:rPr lang="it-IT" sz="4000" b="0" i="1" smtClean="0">
                            <a:latin typeface="Cambria Math"/>
                            <a:ea typeface="Cambria Math"/>
                          </a:rPr>
                          <m:t>𝑗</m:t>
                        </m:r>
                      </m:sub>
                    </m:sSub>
                    <m:r>
                      <a:rPr lang="it-IT" sz="4000" b="0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it-IT" sz="4000" b="0" i="1" smtClean="0">
                        <a:latin typeface="Cambria Math"/>
                        <a:ea typeface="Cambria Math"/>
                      </a:rPr>
                      <m:t>𝛾</m:t>
                    </m:r>
                    <m:sSub>
                      <m:sSubPr>
                        <m:ctrlPr>
                          <a:rPr lang="it-IT" sz="4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sz="4000" i="1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  <m:sub>
                        <m:r>
                          <a:rPr lang="it-IT" sz="4000" i="1">
                            <a:latin typeface="Cambria Math"/>
                            <a:ea typeface="Cambria Math"/>
                          </a:rPr>
                          <m:t>𝑗𝑡</m:t>
                        </m:r>
                      </m:sub>
                    </m:sSub>
                    <m:r>
                      <a:rPr lang="it-IT" sz="4000" b="0" i="0" smtClean="0">
                        <a:latin typeface="Cambria Math"/>
                        <a:ea typeface="Cambria Math"/>
                      </a:rPr>
                      <m:t>+</m:t>
                    </m:r>
                    <m:sSub>
                      <m:sSubPr>
                        <m:ctrlPr>
                          <a:rPr lang="it-IT" sz="4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sz="4000" i="1" smtClean="0">
                            <a:latin typeface="Cambria Math"/>
                            <a:ea typeface="Cambria Math"/>
                          </a:rPr>
                          <m:t>𝛿</m:t>
                        </m:r>
                        <m:r>
                          <a:rPr lang="it-IT" sz="4000" i="1">
                            <a:latin typeface="Cambria Math"/>
                            <a:ea typeface="Cambria Math"/>
                          </a:rPr>
                          <m:t>𝜆</m:t>
                        </m:r>
                        <m:r>
                          <m:rPr>
                            <m:nor/>
                          </m:rPr>
                          <a:rPr lang="it-IT" sz="4000" dirty="0"/>
                          <m:t> </m:t>
                        </m:r>
                      </m:e>
                      <m:sub>
                        <m:r>
                          <a:rPr lang="it-IT" sz="4000" i="1">
                            <a:latin typeface="Cambria Math"/>
                            <a:ea typeface="Cambria Math"/>
                          </a:rPr>
                          <m:t>𝑗</m:t>
                        </m:r>
                      </m:sub>
                    </m:sSub>
                    <m:r>
                      <a:rPr lang="it-IT" sz="4000" b="0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it-IT" sz="4000" b="1" i="1" smtClean="0">
                        <a:latin typeface="Cambria Math"/>
                        <a:ea typeface="Cambria Math"/>
                      </a:rPr>
                      <m:t>𝜷</m:t>
                    </m:r>
                    <m:r>
                      <a:rPr lang="it-IT" sz="4000" b="1" i="1" smtClean="0">
                        <a:latin typeface="Cambria Math"/>
                        <a:ea typeface="Cambria Math"/>
                      </a:rPr>
                      <m:t>′</m:t>
                    </m:r>
                    <m:sSub>
                      <m:sSubPr>
                        <m:ctrlPr>
                          <a:rPr lang="it-IT" sz="4000" b="1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sz="4000" b="1" i="1" smtClean="0">
                            <a:latin typeface="Cambria Math"/>
                            <a:ea typeface="Cambria Math"/>
                          </a:rPr>
                          <m:t>𝑿</m:t>
                        </m:r>
                      </m:e>
                      <m:sub>
                        <m:r>
                          <a:rPr lang="it-IT" sz="4000" b="1" i="1" smtClean="0">
                            <a:latin typeface="Cambria Math"/>
                            <a:ea typeface="Cambria Math"/>
                          </a:rPr>
                          <m:t>𝒋𝒕</m:t>
                        </m:r>
                      </m:sub>
                    </m:sSub>
                    <m:r>
                      <a:rPr lang="it-IT" sz="4000" b="0" i="1" smtClean="0">
                        <a:latin typeface="Cambria Math"/>
                        <a:ea typeface="Cambria Math"/>
                      </a:rPr>
                      <m:t>+</m:t>
                    </m:r>
                    <m:sSub>
                      <m:sSubPr>
                        <m:ctrlPr>
                          <a:rPr lang="it-IT" sz="40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sz="4000" b="0" i="1" smtClean="0">
                            <a:latin typeface="Cambria Math"/>
                            <a:ea typeface="Cambria Math"/>
                          </a:rPr>
                          <m:t>𝜖</m:t>
                        </m:r>
                      </m:e>
                      <m:sub>
                        <m:r>
                          <a:rPr lang="it-IT" sz="4000" b="0" i="1" smtClean="0">
                            <a:latin typeface="Cambria Math"/>
                            <a:ea typeface="Cambria Math"/>
                          </a:rPr>
                          <m:t>𝑗𝑡</m:t>
                        </m:r>
                      </m:sub>
                    </m:sSub>
                  </m:oMath>
                </a14:m>
                <a:r>
                  <a:rPr lang="it-IT" sz="4000" dirty="0" smtClean="0"/>
                  <a:t> (8)</a:t>
                </a:r>
              </a:p>
              <a:p>
                <a:pPr marL="109728" indent="0">
                  <a:buNone/>
                </a:pPr>
                <a:endParaRPr lang="it-IT" dirty="0" smtClean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3400" b="1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400" b="1" i="1">
                            <a:latin typeface="Cambria Math"/>
                            <a:ea typeface="Cambria Math"/>
                          </a:rPr>
                          <m:t>𝑿</m:t>
                        </m:r>
                      </m:e>
                      <m:sub>
                        <m:r>
                          <a:rPr lang="en-US" sz="3400" b="1" i="1">
                            <a:latin typeface="Cambria Math"/>
                            <a:ea typeface="Cambria Math"/>
                          </a:rPr>
                          <m:t>𝒋𝒕</m:t>
                        </m:r>
                      </m:sub>
                    </m:sSub>
                  </m:oMath>
                </a14:m>
                <a:r>
                  <a:rPr lang="en-US" sz="2900" dirty="0" smtClean="0"/>
                  <a:t> = state-specific time-varying </a:t>
                </a:r>
                <a:r>
                  <a:rPr lang="en-US" sz="2900" dirty="0" err="1" smtClean="0"/>
                  <a:t>regressor</a:t>
                </a:r>
                <a:r>
                  <a:rPr lang="en-US" sz="2900" dirty="0" smtClean="0"/>
                  <a:t>, include:</a:t>
                </a:r>
              </a:p>
              <a:p>
                <a:pPr lvl="2"/>
                <a:r>
                  <a:rPr lang="en-US" sz="2900" u="sng" dirty="0" smtClean="0"/>
                  <a:t>Demographic variables: </a:t>
                </a:r>
                <a:r>
                  <a:rPr lang="en-US" sz="2900" i="1" dirty="0" smtClean="0"/>
                  <a:t>population</a:t>
                </a:r>
                <a:r>
                  <a:rPr lang="en-US" sz="2900" dirty="0" smtClean="0"/>
                  <a:t>, its square (</a:t>
                </a:r>
                <a:r>
                  <a:rPr lang="en-US" sz="2900" i="1" dirty="0" smtClean="0"/>
                  <a:t>population2</a:t>
                </a:r>
                <a:r>
                  <a:rPr lang="en-US" sz="2900" dirty="0" smtClean="0"/>
                  <a:t>), inverse (</a:t>
                </a:r>
                <a:r>
                  <a:rPr lang="en-US" sz="2900" i="1" dirty="0" smtClean="0"/>
                  <a:t>1/population</a:t>
                </a:r>
                <a:r>
                  <a:rPr lang="en-US" sz="2900" dirty="0" smtClean="0"/>
                  <a:t>)</a:t>
                </a:r>
              </a:p>
              <a:p>
                <a:pPr lvl="2"/>
                <a:r>
                  <a:rPr lang="en-US" sz="2900" u="sng" dirty="0" smtClean="0"/>
                  <a:t>Scale economies: </a:t>
                </a:r>
                <a:r>
                  <a:rPr lang="en-US" sz="2900" dirty="0"/>
                  <a:t>p</a:t>
                </a:r>
                <a:r>
                  <a:rPr lang="en-US" sz="2900" dirty="0" smtClean="0"/>
                  <a:t>er capita land (</a:t>
                </a:r>
                <a:r>
                  <a:rPr lang="en-US" sz="2900" i="1" dirty="0" smtClean="0"/>
                  <a:t>land</a:t>
                </a:r>
                <a:r>
                  <a:rPr lang="en-US" sz="2900" dirty="0" smtClean="0"/>
                  <a:t>), its square (</a:t>
                </a:r>
                <a:r>
                  <a:rPr lang="en-US" sz="2900" i="1" dirty="0" smtClean="0"/>
                  <a:t>land2</a:t>
                </a:r>
                <a:r>
                  <a:rPr lang="en-US" sz="2900" dirty="0" smtClean="0"/>
                  <a:t>) and inverse of per capita land (</a:t>
                </a:r>
                <a:r>
                  <a:rPr lang="en-US" sz="2900" i="1" dirty="0" smtClean="0"/>
                  <a:t>1/land</a:t>
                </a:r>
                <a:r>
                  <a:rPr lang="en-US" sz="2900" dirty="0" smtClean="0"/>
                  <a:t>)</a:t>
                </a:r>
              </a:p>
              <a:p>
                <a:pPr lvl="2"/>
                <a:r>
                  <a:rPr lang="en-US" sz="2900" u="sng" dirty="0" smtClean="0"/>
                  <a:t>Income</a:t>
                </a:r>
                <a:r>
                  <a:rPr lang="en-US" sz="2900" dirty="0" smtClean="0"/>
                  <a:t>: gross domestic product per capita converted using power parity rates (</a:t>
                </a:r>
                <a:r>
                  <a:rPr lang="en-US" sz="2900" i="1" dirty="0" smtClean="0"/>
                  <a:t>income*</a:t>
                </a:r>
                <a:r>
                  <a:rPr lang="en-US" sz="2900" dirty="0" smtClean="0"/>
                  <a:t>)</a:t>
                </a:r>
              </a:p>
              <a:p>
                <a:pPr lvl="2"/>
                <a:r>
                  <a:rPr lang="en-US" sz="2900" u="sng" dirty="0" smtClean="0"/>
                  <a:t>Terms-of-trade effect</a:t>
                </a:r>
                <a:r>
                  <a:rPr lang="en-US" sz="2900" dirty="0" smtClean="0"/>
                  <a:t>: </a:t>
                </a:r>
                <a:r>
                  <a:rPr lang="en-US" sz="2900" i="1" dirty="0" smtClean="0"/>
                  <a:t>net supply of fuel* </a:t>
                </a:r>
                <a:r>
                  <a:rPr lang="en-US" sz="2900" dirty="0" smtClean="0"/>
                  <a:t>(oil productions minus oil consumption) and </a:t>
                </a:r>
                <a:r>
                  <a:rPr lang="en-US" sz="2900" i="1" dirty="0" smtClean="0"/>
                  <a:t>openness </a:t>
                </a:r>
                <a:r>
                  <a:rPr lang="en-US" sz="2900" dirty="0" smtClean="0"/>
                  <a:t>(</a:t>
                </a:r>
                <a:r>
                  <a:rPr lang="en-US" sz="2900" dirty="0" err="1" smtClean="0"/>
                  <a:t>exports+imports</a:t>
                </a:r>
                <a:r>
                  <a:rPr lang="en-US" sz="2900" dirty="0" smtClean="0"/>
                  <a:t>/GDP)</a:t>
                </a:r>
              </a:p>
              <a:p>
                <a:pPr lvl="2"/>
                <a:r>
                  <a:rPr lang="en-US" sz="2900" u="sng" dirty="0" smtClean="0"/>
                  <a:t>Consumption: </a:t>
                </a:r>
                <a:r>
                  <a:rPr lang="en-US" sz="2900" i="1" dirty="0" smtClean="0"/>
                  <a:t>road gasoline (diesel) consumption per million inhabitants*</a:t>
                </a:r>
              </a:p>
              <a:p>
                <a:pPr lvl="2"/>
                <a:r>
                  <a:rPr lang="en-US" sz="2900" u="sng" dirty="0" smtClean="0"/>
                  <a:t>Institutional characteristics accounting</a:t>
                </a:r>
                <a:r>
                  <a:rPr lang="en-US" sz="2900" dirty="0" smtClean="0"/>
                  <a:t>: </a:t>
                </a:r>
                <a:r>
                  <a:rPr lang="en-US" sz="2900" i="1" dirty="0" smtClean="0"/>
                  <a:t>government effectiveness, political stability, regulatory quality, rule of law, democracy</a:t>
                </a:r>
                <a:endParaRPr lang="it-IT" sz="2900" dirty="0"/>
              </a:p>
              <a:p>
                <a:pPr marL="630936" lvl="2" indent="0" algn="r">
                  <a:buNone/>
                </a:pPr>
                <a:r>
                  <a:rPr lang="it-IT" sz="1600" dirty="0" smtClean="0"/>
                  <a:t>* </a:t>
                </a:r>
                <a:r>
                  <a:rPr lang="en-US" sz="1600" dirty="0" smtClean="0"/>
                  <a:t>and</a:t>
                </a:r>
                <a:r>
                  <a:rPr lang="it-IT" sz="1600" dirty="0" smtClean="0"/>
                  <a:t> one year lag to address potential endogeneity</a:t>
                </a:r>
                <a:endParaRPr lang="en-US" sz="1600" dirty="0" smtClean="0"/>
              </a:p>
            </p:txBody>
          </p:sp>
        </mc:Choice>
        <mc:Fallback xmlns="">
          <p:sp>
            <p:nvSpPr>
              <p:cNvPr id="2" name="Segnaposto contenu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66800"/>
                <a:ext cx="8229600" cy="5334000"/>
              </a:xfrm>
              <a:blipFill rotWithShape="1">
                <a:blip r:embed="rId2"/>
                <a:stretch>
                  <a:fillRect t="-1829" r="-74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7C1B-EE08-4AFE-9D9D-E50684C830DF}" type="slidenum">
              <a:rPr lang="it-IT" smtClean="0"/>
              <a:t>19</a:t>
            </a:fld>
            <a:endParaRPr lang="it-IT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Empirical analysis 1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5165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95672"/>
          </a:xfrm>
        </p:spPr>
        <p:txBody>
          <a:bodyPr>
            <a:normAutofit fontScale="92500" lnSpcReduction="10000"/>
          </a:bodyPr>
          <a:lstStyle/>
          <a:p>
            <a:r>
              <a:rPr lang="it-IT" dirty="0" err="1"/>
              <a:t>Fuel</a:t>
            </a:r>
            <a:r>
              <a:rPr lang="it-IT" dirty="0"/>
              <a:t> </a:t>
            </a:r>
            <a:r>
              <a:rPr lang="it-IT" dirty="0" err="1"/>
              <a:t>price-subsidies</a:t>
            </a:r>
            <a:r>
              <a:rPr lang="it-IT" dirty="0"/>
              <a:t> </a:t>
            </a:r>
            <a:r>
              <a:rPr lang="en-US" dirty="0"/>
              <a:t>are causing significant inefficiencies, </a:t>
            </a:r>
            <a:r>
              <a:rPr lang="en-US" dirty="0" smtClean="0"/>
              <a:t>international organizations (IMF</a:t>
            </a:r>
            <a:r>
              <a:rPr lang="en-US" dirty="0"/>
              <a:t>, </a:t>
            </a:r>
            <a:r>
              <a:rPr lang="en-US" dirty="0" smtClean="0"/>
              <a:t>World </a:t>
            </a:r>
            <a:r>
              <a:rPr lang="en-US" dirty="0"/>
              <a:t>Bank and </a:t>
            </a:r>
            <a:r>
              <a:rPr lang="en-US" dirty="0" smtClean="0"/>
              <a:t>OECD) </a:t>
            </a:r>
            <a:r>
              <a:rPr lang="en-US" dirty="0"/>
              <a:t>have recently called for their phasing </a:t>
            </a:r>
            <a:r>
              <a:rPr lang="en-US" dirty="0" smtClean="0"/>
              <a:t>out</a:t>
            </a:r>
          </a:p>
          <a:p>
            <a:r>
              <a:rPr lang="en-US" dirty="0" smtClean="0"/>
              <a:t>Strong reason </a:t>
            </a:r>
            <a:r>
              <a:rPr lang="en-US" dirty="0"/>
              <a:t>for removing </a:t>
            </a:r>
            <a:r>
              <a:rPr lang="en-US" dirty="0" smtClean="0"/>
              <a:t>them:</a:t>
            </a:r>
          </a:p>
          <a:p>
            <a:pPr lvl="1"/>
            <a:r>
              <a:rPr lang="it-IT" dirty="0"/>
              <a:t>in </a:t>
            </a:r>
            <a:r>
              <a:rPr lang="it-IT" dirty="0" err="1"/>
              <a:t>perfectly</a:t>
            </a:r>
            <a:r>
              <a:rPr lang="it-IT" dirty="0"/>
              <a:t> competitive </a:t>
            </a:r>
            <a:r>
              <a:rPr lang="it-IT" dirty="0" err="1" smtClean="0"/>
              <a:t>markets</a:t>
            </a:r>
            <a:r>
              <a:rPr lang="it-IT" dirty="0" smtClean="0"/>
              <a:t>, </a:t>
            </a:r>
            <a:r>
              <a:rPr lang="it-IT" dirty="0" err="1" smtClean="0"/>
              <a:t>generating</a:t>
            </a:r>
            <a:r>
              <a:rPr lang="it-IT" dirty="0" smtClean="0"/>
              <a:t> </a:t>
            </a:r>
            <a:r>
              <a:rPr lang="it-IT" dirty="0" err="1"/>
              <a:t>economic</a:t>
            </a:r>
            <a:r>
              <a:rPr lang="it-IT" dirty="0"/>
              <a:t> </a:t>
            </a:r>
            <a:r>
              <a:rPr lang="it-IT" dirty="0" err="1"/>
              <a:t>efficiency</a:t>
            </a:r>
            <a:r>
              <a:rPr lang="it-IT" dirty="0"/>
              <a:t> </a:t>
            </a:r>
            <a:r>
              <a:rPr lang="it-IT" dirty="0" err="1" smtClean="0"/>
              <a:t>losses</a:t>
            </a:r>
            <a:r>
              <a:rPr lang="it-IT" dirty="0"/>
              <a:t>;</a:t>
            </a:r>
            <a:endParaRPr lang="it-IT" dirty="0" smtClean="0"/>
          </a:p>
          <a:p>
            <a:pPr lvl="1"/>
            <a:r>
              <a:rPr lang="en-US" dirty="0" smtClean="0"/>
              <a:t>any </a:t>
            </a:r>
            <a:r>
              <a:rPr lang="en-US" dirty="0"/>
              <a:t>desired redistribution can be achieved with more efficient instruments</a:t>
            </a:r>
            <a:r>
              <a:rPr lang="en-US" dirty="0" smtClean="0"/>
              <a:t> (distributional perspective)</a:t>
            </a:r>
          </a:p>
          <a:p>
            <a:pPr lvl="1"/>
            <a:r>
              <a:rPr lang="en-US" dirty="0"/>
              <a:t>benefit, perversely, the rich </a:t>
            </a:r>
            <a:r>
              <a:rPr lang="en-US" dirty="0" smtClean="0"/>
              <a:t>(significant </a:t>
            </a:r>
            <a:r>
              <a:rPr lang="en-US" dirty="0"/>
              <a:t>users of </a:t>
            </a:r>
            <a:r>
              <a:rPr lang="en-US" dirty="0" smtClean="0"/>
              <a:t>energy);</a:t>
            </a:r>
          </a:p>
          <a:p>
            <a:pPr lvl="1"/>
            <a:r>
              <a:rPr lang="en-US" dirty="0" smtClean="0"/>
              <a:t>spillover </a:t>
            </a:r>
            <a:r>
              <a:rPr lang="en-US" dirty="0"/>
              <a:t>effects </a:t>
            </a:r>
            <a:r>
              <a:rPr lang="en-US" dirty="0" smtClean="0"/>
              <a:t>and many externalities, </a:t>
            </a:r>
            <a:r>
              <a:rPr lang="en-US" dirty="0"/>
              <a:t>as a consequence of excessive use of </a:t>
            </a:r>
            <a:r>
              <a:rPr lang="en-US" dirty="0" smtClean="0"/>
              <a:t>fuel;</a:t>
            </a:r>
          </a:p>
          <a:p>
            <a:pPr lvl="1"/>
            <a:r>
              <a:rPr lang="it-IT" dirty="0" err="1"/>
              <a:t>significant</a:t>
            </a:r>
            <a:r>
              <a:rPr lang="it-IT" dirty="0"/>
              <a:t> </a:t>
            </a:r>
            <a:r>
              <a:rPr lang="it-IT" dirty="0" err="1"/>
              <a:t>strain</a:t>
            </a:r>
            <a:r>
              <a:rPr lang="it-IT" dirty="0"/>
              <a:t> on public </a:t>
            </a:r>
            <a:r>
              <a:rPr lang="it-IT" dirty="0" err="1" smtClean="0"/>
              <a:t>finances</a:t>
            </a:r>
            <a:r>
              <a:rPr lang="it-IT" dirty="0" smtClean="0"/>
              <a:t>;</a:t>
            </a:r>
          </a:p>
          <a:p>
            <a:pPr lvl="1"/>
            <a:r>
              <a:rPr lang="en-US" dirty="0"/>
              <a:t>encourage socially wasteful </a:t>
            </a:r>
            <a:r>
              <a:rPr lang="en-US" dirty="0" smtClean="0"/>
              <a:t>activities;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Introduction</a:t>
            </a:r>
            <a:r>
              <a:rPr lang="it-IT" dirty="0"/>
              <a:t> - 1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7C1B-EE08-4AFE-9D9D-E50684C830DF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728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Segnaposto contenuto 1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it-IT" i="1" dirty="0" smtClean="0"/>
                  <a:t>Hypothesis 1: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b="0" i="1" smtClean="0">
                            <a:latin typeface="Cambria Math"/>
                            <a:ea typeface="Cambria Math"/>
                          </a:rPr>
                          <m:t>Δ</m:t>
                        </m:r>
                        <m:sSub>
                          <m:sSubPr>
                            <m:ctrlPr>
                              <a:rPr lang="it-IT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it-IT" b="0" i="1" smtClean="0">
                                <a:latin typeface="Cambria Math"/>
                                <a:ea typeface="Cambria Math"/>
                              </a:rPr>
                              <m:t>𝑝</m:t>
                            </m:r>
                          </m:e>
                          <m:sub>
                            <m:r>
                              <a:rPr lang="it-IT" i="1">
                                <a:latin typeface="Cambria Math"/>
                                <a:ea typeface="Cambria Math"/>
                              </a:rPr>
                              <m:t>𝑗𝑡</m:t>
                            </m:r>
                          </m:sub>
                        </m:sSub>
                      </m:num>
                      <m:den>
                        <m:r>
                          <m:rPr>
                            <m:sty m:val="p"/>
                          </m:rPr>
                          <a:rPr lang="el-GR" i="1">
                            <a:latin typeface="Cambria Math"/>
                            <a:ea typeface="Cambria Math"/>
                          </a:rPr>
                          <m:t>Δ</m:t>
                        </m:r>
                        <m:sSub>
                          <m:sSubPr>
                            <m:ctrlPr>
                              <a:rPr lang="it-IT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/>
                                <a:ea typeface="Cambria Math"/>
                              </a:rPr>
                              <m:t>𝜆</m:t>
                            </m:r>
                          </m:e>
                          <m:sub>
                            <m:r>
                              <a:rPr lang="it-IT" i="1">
                                <a:latin typeface="Cambria Math"/>
                                <a:ea typeface="Cambria Math"/>
                              </a:rPr>
                              <m:t>𝑗</m:t>
                            </m:r>
                          </m:sub>
                        </m:sSub>
                      </m:den>
                    </m:f>
                    <m:r>
                      <a:rPr lang="it-IT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it-IT" b="0" i="1" smtClean="0">
                        <a:latin typeface="Cambria Math"/>
                        <a:ea typeface="Cambria Math"/>
                      </a:rPr>
                      <m:t>𝜋</m:t>
                    </m:r>
                    <m:sSub>
                      <m:sSubPr>
                        <m:ctrlPr>
                          <a:rPr lang="it-IT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b="0" i="1" smtClean="0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  <m:sub>
                        <m:r>
                          <a:rPr lang="it-IT" b="0" i="1" smtClean="0">
                            <a:latin typeface="Cambria Math"/>
                            <a:ea typeface="Cambria Math"/>
                          </a:rPr>
                          <m:t>𝑗𝑡</m:t>
                        </m:r>
                      </m:sub>
                    </m:sSub>
                    <m:r>
                      <a:rPr lang="it-IT" b="0" i="0" smtClean="0">
                        <a:latin typeface="Cambria Math"/>
                        <a:ea typeface="Cambria Math"/>
                      </a:rPr>
                      <m:t>+</m:t>
                    </m:r>
                    <m:r>
                      <m:rPr>
                        <m:sty m:val="p"/>
                      </m:rPr>
                      <a:rPr lang="el-GR" b="0" i="1" smtClean="0">
                        <a:latin typeface="Cambria Math"/>
                        <a:ea typeface="Cambria Math"/>
                      </a:rPr>
                      <m:t>δ</m:t>
                    </m:r>
                    <m:r>
                      <a:rPr lang="it-IT" b="0" i="1" smtClean="0">
                        <a:latin typeface="Cambria Math"/>
                        <a:ea typeface="Cambria Math"/>
                      </a:rPr>
                      <m:t>&gt;0</m:t>
                    </m:r>
                  </m:oMath>
                </a14:m>
                <a:endParaRPr lang="it-IT" dirty="0" smtClean="0"/>
              </a:p>
              <a:p>
                <a:pPr lvl="1">
                  <a:spcBef>
                    <a:spcPts val="600"/>
                  </a:spcBef>
                </a:pPr>
                <a:r>
                  <a:rPr lang="en-US" dirty="0" smtClean="0"/>
                  <a:t>An increase in the number of government level (</a:t>
                </a:r>
                <a:r>
                  <a:rPr lang="en-US" i="1" dirty="0" smtClean="0"/>
                  <a:t>tiers </a:t>
                </a:r>
                <a14:m>
                  <m:oMath xmlns:m="http://schemas.openxmlformats.org/officeDocument/2006/math">
                    <m:r>
                      <a:rPr lang="it-IT" sz="2400" i="1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  <m:sub>
                        <m:r>
                          <a:rPr lang="it-IT" sz="2400" i="1">
                            <a:latin typeface="Cambria Math"/>
                          </a:rPr>
                          <m:t>𝑗</m:t>
                        </m:r>
                      </m:sub>
                    </m:sSub>
                    <m:r>
                      <a:rPr lang="it-IT" sz="2400" i="1">
                        <a:latin typeface="Cambria Math"/>
                      </a:rPr>
                      <m:t>)</m:t>
                    </m:r>
                  </m:oMath>
                </a14:m>
                <a:r>
                  <a:rPr lang="en-US" dirty="0" smtClean="0"/>
                  <a:t>) increases (decreases) fuel price (subsidies), for a given level of accountability    (</a:t>
                </a:r>
                <a:r>
                  <a:rPr lang="en-US" i="1" dirty="0" smtClean="0"/>
                  <a:t>voice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/>
                        <a:ea typeface="Cambria Math"/>
                      </a:rPr>
                      <m:t>(</m:t>
                    </m:r>
                    <m:sSub>
                      <m:sSubPr>
                        <m:ctrlPr>
                          <a:rPr lang="it-IT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  <m:sub>
                        <m:r>
                          <a:rPr lang="it-IT" i="1">
                            <a:latin typeface="Cambria Math"/>
                            <a:ea typeface="Cambria Math"/>
                          </a:rPr>
                          <m:t>𝑗𝑡</m:t>
                        </m:r>
                      </m:sub>
                    </m:sSub>
                    <m:r>
                      <a:rPr lang="it-IT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dirty="0" smtClean="0"/>
                  <a:t>) </a:t>
                </a:r>
              </a:p>
              <a:p>
                <a:pPr>
                  <a:spcBef>
                    <a:spcPts val="1200"/>
                  </a:spcBef>
                </a:pPr>
                <a:r>
                  <a:rPr lang="it-IT" i="1" dirty="0" err="1"/>
                  <a:t>Hypothesis</a:t>
                </a:r>
                <a:r>
                  <a:rPr lang="it-IT" i="1" dirty="0"/>
                  <a:t> </a:t>
                </a:r>
                <a:r>
                  <a:rPr lang="it-IT" i="1" dirty="0" smtClean="0"/>
                  <a:t>2: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i="1">
                            <a:latin typeface="Cambria Math"/>
                            <a:ea typeface="Cambria Math"/>
                          </a:rPr>
                          <m:t>Δ</m:t>
                        </m:r>
                        <m:sSub>
                          <m:sSubPr>
                            <m:ctrlPr>
                              <a:rPr lang="it-IT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/>
                                <a:ea typeface="Cambria Math"/>
                              </a:rPr>
                              <m:t>𝑝</m:t>
                            </m:r>
                          </m:e>
                          <m:sub>
                            <m:r>
                              <a:rPr lang="it-IT" i="1">
                                <a:latin typeface="Cambria Math"/>
                                <a:ea typeface="Cambria Math"/>
                              </a:rPr>
                              <m:t>𝑗𝑡</m:t>
                            </m:r>
                          </m:sub>
                        </m:sSub>
                      </m:num>
                      <m:den>
                        <m:r>
                          <m:rPr>
                            <m:sty m:val="p"/>
                          </m:rPr>
                          <a:rPr lang="el-GR" i="1">
                            <a:latin typeface="Cambria Math"/>
                            <a:ea typeface="Cambria Math"/>
                          </a:rPr>
                          <m:t>Δ</m:t>
                        </m:r>
                        <m:sSub>
                          <m:sSubPr>
                            <m:ctrlPr>
                              <a:rPr lang="it-IT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/>
                                <a:ea typeface="Cambria Math"/>
                              </a:rPr>
                              <m:t>𝛼</m:t>
                            </m:r>
                          </m:e>
                          <m:sub>
                            <m:r>
                              <a:rPr lang="it-IT" i="1">
                                <a:latin typeface="Cambria Math"/>
                                <a:ea typeface="Cambria Math"/>
                              </a:rPr>
                              <m:t>𝑗𝑡</m:t>
                            </m:r>
                          </m:sub>
                        </m:sSub>
                      </m:den>
                    </m:f>
                    <m:r>
                      <a:rPr lang="it-IT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it-IT" i="1">
                        <a:latin typeface="Cambria Math"/>
                        <a:ea typeface="Cambria Math"/>
                      </a:rPr>
                      <m:t>𝜋</m:t>
                    </m:r>
                    <m:sSub>
                      <m:sSubPr>
                        <m:ctrlPr>
                          <a:rPr lang="it-IT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i="1" smtClean="0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  <m:sub>
                        <m:r>
                          <a:rPr lang="it-IT" i="1">
                            <a:latin typeface="Cambria Math"/>
                            <a:ea typeface="Cambria Math"/>
                          </a:rPr>
                          <m:t>𝑗</m:t>
                        </m:r>
                      </m:sub>
                    </m:sSub>
                    <m:r>
                      <a:rPr lang="it-IT">
                        <a:latin typeface="Cambria Math"/>
                        <a:ea typeface="Cambria Math"/>
                      </a:rPr>
                      <m:t>+</m:t>
                    </m:r>
                    <m:r>
                      <a:rPr lang="el-GR" i="1" smtClean="0">
                        <a:latin typeface="Cambria Math"/>
                        <a:ea typeface="Cambria Math"/>
                      </a:rPr>
                      <m:t>𝛾</m:t>
                    </m:r>
                    <m:r>
                      <a:rPr lang="it-IT" i="1">
                        <a:latin typeface="Cambria Math"/>
                        <a:ea typeface="Cambria Math"/>
                      </a:rPr>
                      <m:t>&gt;0</m:t>
                    </m:r>
                  </m:oMath>
                </a14:m>
                <a:endParaRPr lang="it-IT" dirty="0"/>
              </a:p>
              <a:p>
                <a:pPr lvl="1"/>
                <a:r>
                  <a:rPr lang="en-US" dirty="0"/>
                  <a:t>An increase in the </a:t>
                </a:r>
                <a:r>
                  <a:rPr lang="en-US" dirty="0" smtClean="0"/>
                  <a:t>accountability </a:t>
                </a:r>
                <a:r>
                  <a:rPr lang="en-US" dirty="0"/>
                  <a:t>(</a:t>
                </a:r>
                <a:r>
                  <a:rPr lang="en-US" i="1" dirty="0"/>
                  <a:t>voice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/>
                        <a:ea typeface="Cambria Math"/>
                      </a:rPr>
                      <m:t>(</m:t>
                    </m:r>
                    <m:sSub>
                      <m:sSubPr>
                        <m:ctrlPr>
                          <a:rPr lang="it-IT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  <m:sub>
                        <m:r>
                          <a:rPr lang="it-IT" i="1">
                            <a:latin typeface="Cambria Math"/>
                            <a:ea typeface="Cambria Math"/>
                          </a:rPr>
                          <m:t>𝑗𝑡</m:t>
                        </m:r>
                      </m:sub>
                    </m:sSub>
                    <m:r>
                      <a:rPr lang="it-IT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dirty="0" smtClean="0"/>
                  <a:t>) increases </a:t>
                </a:r>
                <a:r>
                  <a:rPr lang="en-US" dirty="0"/>
                  <a:t>(decreases) fuel price (</a:t>
                </a:r>
                <a:r>
                  <a:rPr lang="en-US" dirty="0" smtClean="0"/>
                  <a:t>subsidies), for </a:t>
                </a:r>
                <a:r>
                  <a:rPr lang="en-US" dirty="0"/>
                  <a:t>a given </a:t>
                </a:r>
                <a:r>
                  <a:rPr lang="en-US" dirty="0" smtClean="0"/>
                  <a:t>number of government levels </a:t>
                </a:r>
                <a:r>
                  <a:rPr lang="en-US" dirty="0"/>
                  <a:t>(</a:t>
                </a:r>
                <a:r>
                  <a:rPr lang="en-US" i="1" dirty="0"/>
                  <a:t>tiers </a:t>
                </a:r>
                <a14:m>
                  <m:oMath xmlns:m="http://schemas.openxmlformats.org/officeDocument/2006/math">
                    <m:r>
                      <a:rPr lang="it-IT" sz="2000" i="1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  <m:sub>
                        <m:r>
                          <a:rPr lang="it-IT" sz="2000" i="1">
                            <a:latin typeface="Cambria Math"/>
                          </a:rPr>
                          <m:t>𝑗</m:t>
                        </m:r>
                      </m:sub>
                    </m:sSub>
                    <m:r>
                      <a:rPr lang="it-IT" sz="2000" i="1">
                        <a:latin typeface="Cambria Math"/>
                      </a:rPr>
                      <m:t>)</m:t>
                    </m:r>
                  </m:oMath>
                </a14:m>
                <a:r>
                  <a:rPr lang="en-US" dirty="0"/>
                  <a:t>) </a:t>
                </a:r>
                <a:r>
                  <a:rPr lang="en-US" dirty="0" smtClean="0"/>
                  <a:t>.</a:t>
                </a:r>
                <a:endParaRPr lang="en-US" dirty="0"/>
              </a:p>
              <a:p>
                <a:pPr marL="393192" lvl="1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2" name="Segnaposto contenu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7C1B-EE08-4AFE-9D9D-E50684C830DF}" type="slidenum">
              <a:rPr lang="it-IT" smtClean="0"/>
              <a:t>20</a:t>
            </a:fld>
            <a:endParaRPr lang="it-IT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Empirical analysis 1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2486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304800" y="1447800"/>
            <a:ext cx="8229600" cy="2023872"/>
          </a:xfrm>
        </p:spPr>
        <p:txBody>
          <a:bodyPr>
            <a:normAutofit/>
          </a:bodyPr>
          <a:lstStyle/>
          <a:p>
            <a:r>
              <a:rPr lang="en-US" dirty="0" smtClean="0"/>
              <a:t>Estimate (8) using random </a:t>
            </a:r>
            <a:r>
              <a:rPr lang="en-US" dirty="0"/>
              <a:t>effect </a:t>
            </a:r>
            <a:r>
              <a:rPr lang="en-US" dirty="0" smtClean="0"/>
              <a:t>regressions, control for year effects</a:t>
            </a:r>
            <a:endParaRPr lang="en-US" dirty="0"/>
          </a:p>
          <a:p>
            <a:pPr lvl="1"/>
            <a:r>
              <a:rPr lang="en-US" b="1" dirty="0" smtClean="0"/>
              <a:t>Table </a:t>
            </a:r>
            <a:r>
              <a:rPr lang="en-US" b="1" dirty="0"/>
              <a:t>3: </a:t>
            </a:r>
            <a:r>
              <a:rPr lang="en-US" dirty="0" smtClean="0"/>
              <a:t>Impact </a:t>
            </a:r>
            <a:r>
              <a:rPr lang="en-US" dirty="0"/>
              <a:t>of decentralization on gasoline </a:t>
            </a:r>
            <a:r>
              <a:rPr lang="en-US" dirty="0" smtClean="0"/>
              <a:t>and </a:t>
            </a:r>
            <a:r>
              <a:rPr lang="en-US" dirty="0"/>
              <a:t>diesel price (and subsidy). </a:t>
            </a:r>
            <a:endParaRPr lang="en-US" dirty="0" smtClean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7C1B-EE08-4AFE-9D9D-E50684C830DF}" type="slidenum">
              <a:rPr lang="it-IT" smtClean="0"/>
              <a:t>21</a:t>
            </a:fld>
            <a:endParaRPr lang="it-IT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Results 1</a:t>
            </a:r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ella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35144297"/>
                  </p:ext>
                </p:extLst>
              </p:nvPr>
            </p:nvGraphicFramePr>
            <p:xfrm>
              <a:off x="914394" y="3124200"/>
              <a:ext cx="8129017" cy="2935304"/>
            </p:xfrm>
            <a:graphic>
              <a:graphicData uri="http://schemas.openxmlformats.org/drawingml/2006/table">
                <a:tbl>
                  <a:tblPr>
                    <a:tableStyleId>{EB9631B5-78F2-41C9-869B-9F39066F8104}</a:tableStyleId>
                  </a:tblPr>
                  <a:tblGrid>
                    <a:gridCol w="1397000"/>
                    <a:gridCol w="1346206"/>
                    <a:gridCol w="1219200"/>
                    <a:gridCol w="1447794"/>
                    <a:gridCol w="1447806"/>
                    <a:gridCol w="1271011"/>
                  </a:tblGrid>
                  <a:tr h="358541">
                    <a:tc>
                      <a:txBody>
                        <a:bodyPr/>
                        <a:lstStyle/>
                        <a:p>
                          <a:pPr algn="l"/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Gasoline</a:t>
                          </a:r>
                        </a:p>
                        <a:p>
                          <a:pPr algn="ctr" fontAlgn="b"/>
                          <a:r>
                            <a:rPr lang="it-IT" sz="1800" u="none" strike="noStrike" dirty="0" err="1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price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Diesel</a:t>
                          </a:r>
                          <a:endParaRPr lang="it-IT" sz="1800" u="none" strike="noStrike" baseline="0" dirty="0" smtClean="0"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800" u="none" strike="noStrike" dirty="0" err="1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price</a:t>
                          </a:r>
                          <a:endParaRPr lang="it-IT" sz="1800" b="0" i="0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Gasoline</a:t>
                          </a:r>
                          <a:endParaRPr lang="it-IT" sz="1800" u="none" strike="noStrike" baseline="0" dirty="0" smtClean="0"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  <a:p>
                          <a:pPr algn="ctr" fontAlgn="b"/>
                          <a:r>
                            <a:rPr lang="it-IT" sz="1800" u="none" strike="noStrike" dirty="0" err="1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subsidy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Diesel</a:t>
                          </a:r>
                        </a:p>
                        <a:p>
                          <a:pPr algn="ctr" fontAlgn="b"/>
                          <a:r>
                            <a:rPr lang="it-IT" sz="1800" u="none" strike="noStrike" dirty="0" err="1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subsidy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 w="25400" cmpd="sng"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algn="l"/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(1)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(2)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(3)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(4)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</a:tr>
                  <a:tr h="240632"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voice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1.36***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1.53***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-1.35***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-1.50***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2000" b="0" i="1" smtClean="0">
                                    <a:latin typeface="Cambria Math"/>
                                    <a:ea typeface="Cambria Math"/>
                                  </a:rPr>
                                  <m:t>𝛾</m:t>
                                </m:r>
                              </m:oMath>
                            </m:oMathPara>
                          </a14:m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algn="l"/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(0.3)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0.32)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0.31)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0.33)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</a:tr>
                  <a:tr h="240632"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voice*</a:t>
                          </a:r>
                          <a:r>
                            <a:rPr lang="it-IT" sz="2000" u="none" strike="noStrike" dirty="0" err="1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tiers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-0.22***</a:t>
                          </a:r>
                          <a:endParaRPr lang="it-IT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-0.22***</a:t>
                          </a:r>
                          <a:endParaRPr lang="it-IT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0.22***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0.22***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2000" b="0" i="1" smtClean="0">
                                    <a:latin typeface="Cambria Math"/>
                                    <a:ea typeface="Cambria Math"/>
                                  </a:rPr>
                                  <m:t>𝜋</m:t>
                                </m:r>
                              </m:oMath>
                            </m:oMathPara>
                          </a14:m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algn="l"/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0.07)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0.08)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0.08)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0.08)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</a:tr>
                  <a:tr h="240632"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it-IT" sz="2000" u="none" strike="noStrike" dirty="0" err="1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tiers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12.45***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15.47***</a:t>
                          </a:r>
                          <a:endParaRPr lang="it-IT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-12.16***</a:t>
                          </a:r>
                          <a:endParaRPr lang="it-IT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-15.09***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2000" i="1" smtClean="0">
                                    <a:latin typeface="Cambria Math"/>
                                    <a:ea typeface="Cambria Math"/>
                                  </a:rPr>
                                  <m:t>𝛿</m:t>
                                </m:r>
                              </m:oMath>
                            </m:oMathPara>
                          </a14:m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algn="ctr"/>
                          <a:endParaRPr lang="it-IT" sz="200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(4.31)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(4.41)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(4.45)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(4.47)</a:t>
                          </a: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it-IT" sz="2000" b="0" i="0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ella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35144297"/>
                  </p:ext>
                </p:extLst>
              </p:nvPr>
            </p:nvGraphicFramePr>
            <p:xfrm>
              <a:off x="914394" y="3124200"/>
              <a:ext cx="8129017" cy="2935304"/>
            </p:xfrm>
            <a:graphic>
              <a:graphicData uri="http://schemas.openxmlformats.org/drawingml/2006/table">
                <a:tbl>
                  <a:tblPr>
                    <a:tableStyleId>{EB9631B5-78F2-41C9-869B-9F39066F8104}</a:tableStyleId>
                  </a:tblPr>
                  <a:tblGrid>
                    <a:gridCol w="1397000"/>
                    <a:gridCol w="1346206"/>
                    <a:gridCol w="1219200"/>
                    <a:gridCol w="1447794"/>
                    <a:gridCol w="1447806"/>
                    <a:gridCol w="1271011"/>
                  </a:tblGrid>
                  <a:tr h="558165">
                    <a:tc>
                      <a:txBody>
                        <a:bodyPr/>
                        <a:lstStyle/>
                        <a:p>
                          <a:pPr algn="l"/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Gasoline</a:t>
                          </a:r>
                        </a:p>
                        <a:p>
                          <a:pPr algn="ctr" fontAlgn="b"/>
                          <a:r>
                            <a:rPr lang="it-IT" sz="1800" u="none" strike="noStrike" dirty="0" err="1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price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Diesel</a:t>
                          </a:r>
                          <a:endParaRPr lang="it-IT" sz="1800" u="none" strike="noStrike" baseline="0" dirty="0" smtClean="0"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800" u="none" strike="noStrike" dirty="0" err="1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price</a:t>
                          </a:r>
                          <a:endParaRPr lang="it-IT" sz="1800" b="0" i="0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Gasoline</a:t>
                          </a:r>
                          <a:endParaRPr lang="it-IT" sz="1800" u="none" strike="noStrike" baseline="0" dirty="0" smtClean="0"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  <a:p>
                          <a:pPr algn="ctr" fontAlgn="b"/>
                          <a:r>
                            <a:rPr lang="it-IT" sz="1800" u="none" strike="noStrike" dirty="0" err="1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subsidy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Diesel</a:t>
                          </a:r>
                        </a:p>
                        <a:p>
                          <a:pPr algn="ctr" fontAlgn="b"/>
                          <a:r>
                            <a:rPr lang="it-IT" sz="1800" u="none" strike="noStrike" dirty="0" err="1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subsidy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 w="25400" cmpd="sng"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algn="l"/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(1)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(2)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(3)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(4)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</a:tr>
                  <a:tr h="314325"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voice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1.36***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1.53***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-1.35***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-1.50***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541346" t="-307692" r="-481" b="-584615"/>
                          </a:stretch>
                        </a:blipFill>
                      </a:tcPr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algn="l"/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(0.3)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0.32)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0.31)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0.33)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</a:tr>
                  <a:tr h="314325"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voice*</a:t>
                          </a:r>
                          <a:r>
                            <a:rPr lang="it-IT" sz="2000" u="none" strike="noStrike" dirty="0" err="1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tiers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-0.22***</a:t>
                          </a:r>
                          <a:endParaRPr lang="it-IT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-0.22***</a:t>
                          </a:r>
                          <a:endParaRPr lang="it-IT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0.22***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0.22***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541346" t="-519231" r="-481" b="-373077"/>
                          </a:stretch>
                        </a:blipFill>
                      </a:tcPr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algn="l"/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0.07)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0.08)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0.08)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0.08)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</a:tr>
                  <a:tr h="314325"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it-IT" sz="2000" u="none" strike="noStrike" dirty="0" err="1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tiers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12.45***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15.47***</a:t>
                          </a:r>
                          <a:endParaRPr lang="it-IT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-12.16***</a:t>
                          </a:r>
                          <a:endParaRPr lang="it-IT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-15.09***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541346" t="-747059" r="-481" b="-164706"/>
                          </a:stretch>
                        </a:blipFill>
                      </a:tcPr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algn="ctr"/>
                          <a:endParaRPr lang="it-IT" sz="200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(4.31)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(4.41)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(4.45)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(4.47)</a:t>
                          </a: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it-IT" sz="2000" b="0" i="0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1263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Segnaposto contenuto 1"/>
              <p:cNvSpPr>
                <a:spLocks noGrp="1"/>
              </p:cNvSpPr>
              <p:nvPr>
                <p:ph idx="1"/>
              </p:nvPr>
            </p:nvSpPr>
            <p:spPr>
              <a:xfrm>
                <a:off x="0" y="3627437"/>
                <a:ext cx="8229600" cy="4525963"/>
              </a:xfrm>
            </p:spPr>
            <p:txBody>
              <a:bodyPr>
                <a:normAutofit/>
              </a:bodyPr>
              <a:lstStyle/>
              <a:p>
                <a:r>
                  <a:rPr lang="it-IT" sz="2500" i="1" dirty="0" smtClean="0"/>
                  <a:t>Hypothesis 1 - gasoline: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it-IT" b="0" i="1" smtClean="0">
                        <a:latin typeface="Cambria Math"/>
                        <a:ea typeface="Cambria Math"/>
                      </a:rPr>
                      <m:t>𝜋</m:t>
                    </m:r>
                    <m:sSub>
                      <m:sSubPr>
                        <m:ctrlPr>
                          <a:rPr lang="it-IT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b="0" i="1" smtClean="0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  <m:sub>
                        <m:r>
                          <a:rPr lang="it-IT" b="0" i="1" smtClean="0">
                            <a:latin typeface="Cambria Math"/>
                            <a:ea typeface="Cambria Math"/>
                          </a:rPr>
                          <m:t>𝑗𝑡</m:t>
                        </m:r>
                      </m:sub>
                    </m:sSub>
                    <m:r>
                      <a:rPr lang="it-IT" b="0" i="0" smtClean="0">
                        <a:latin typeface="Cambria Math"/>
                        <a:ea typeface="Cambria Math"/>
                      </a:rPr>
                      <m:t>+</m:t>
                    </m:r>
                    <m:r>
                      <m:rPr>
                        <m:sty m:val="p"/>
                      </m:rPr>
                      <a:rPr lang="el-GR" b="0" i="1" smtClean="0">
                        <a:latin typeface="Cambria Math"/>
                        <a:ea typeface="Cambria Math"/>
                      </a:rPr>
                      <m:t>δ</m:t>
                    </m:r>
                    <m:r>
                      <a:rPr lang="it-IT" b="0" i="1" smtClean="0">
                        <a:latin typeface="Cambria Math"/>
                        <a:ea typeface="Cambria Math"/>
                      </a:rPr>
                      <m:t>=−0.22∗</m:t>
                    </m:r>
                    <m:r>
                      <a:rPr lang="it-IT" b="0" i="1" smtClean="0">
                        <a:latin typeface="Cambria Math"/>
                        <a:ea typeface="Cambria Math"/>
                      </a:rPr>
                      <m:t>𝑣𝑜𝑖𝑐𝑒</m:t>
                    </m:r>
                    <m:r>
                      <a:rPr lang="it-IT" b="0" i="1" smtClean="0">
                        <a:latin typeface="Cambria Math"/>
                        <a:ea typeface="Cambria Math"/>
                      </a:rPr>
                      <m:t>+12.45</m:t>
                    </m:r>
                    <m:r>
                      <a:rPr lang="it-IT" b="0" i="0" smtClean="0">
                        <a:latin typeface="Cambria Math"/>
                        <a:ea typeface="Cambria Math"/>
                      </a:rPr>
                      <m:t>&gt;0</m:t>
                    </m:r>
                  </m:oMath>
                </a14:m>
                <a:r>
                  <a:rPr lang="it-IT" dirty="0" smtClean="0"/>
                  <a:t> and </a:t>
                </a:r>
                <a:r>
                  <a:rPr lang="en-US" dirty="0" smtClean="0"/>
                  <a:t>significant</a:t>
                </a:r>
              </a:p>
              <a:p>
                <a:pPr lvl="2"/>
                <a:r>
                  <a:rPr lang="en-US" dirty="0" smtClean="0"/>
                  <a:t>When </a:t>
                </a:r>
                <a14:m>
                  <m:oMath xmlns:m="http://schemas.openxmlformats.org/officeDocument/2006/math">
                    <m:r>
                      <a:rPr lang="it-IT" i="1">
                        <a:latin typeface="Cambria Math"/>
                        <a:ea typeface="Cambria Math"/>
                      </a:rPr>
                      <m:t>𝑣𝑜𝑖𝑐𝑒</m:t>
                    </m:r>
                  </m:oMath>
                </a14:m>
                <a:r>
                  <a:rPr lang="en-US" i="1" dirty="0" smtClean="0"/>
                  <a:t> </a:t>
                </a:r>
                <a:r>
                  <a:rPr lang="en-US" dirty="0" smtClean="0"/>
                  <a:t>is below or equal to the 35th percentile</a:t>
                </a:r>
              </a:p>
              <a:p>
                <a:r>
                  <a:rPr lang="en-US" sz="2500" i="1" dirty="0" smtClean="0"/>
                  <a:t>Hypothesis</a:t>
                </a:r>
                <a:r>
                  <a:rPr lang="it-IT" sz="2500" i="1" dirty="0" smtClean="0"/>
                  <a:t> </a:t>
                </a:r>
                <a:r>
                  <a:rPr lang="it-IT" sz="2500" i="1" dirty="0"/>
                  <a:t>1 - </a:t>
                </a:r>
                <a:r>
                  <a:rPr lang="it-IT" sz="2500" i="1" dirty="0" smtClean="0"/>
                  <a:t>diesel: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it-IT" i="1">
                        <a:latin typeface="Cambria Math"/>
                        <a:ea typeface="Cambria Math"/>
                      </a:rPr>
                      <m:t>𝜋</m:t>
                    </m:r>
                    <m:sSub>
                      <m:sSubPr>
                        <m:ctrlPr>
                          <a:rPr lang="it-IT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  <m:sub>
                        <m:r>
                          <a:rPr lang="it-IT" i="1">
                            <a:latin typeface="Cambria Math"/>
                            <a:ea typeface="Cambria Math"/>
                          </a:rPr>
                          <m:t>𝑗𝑡</m:t>
                        </m:r>
                      </m:sub>
                    </m:sSub>
                    <m:r>
                      <a:rPr lang="it-IT">
                        <a:latin typeface="Cambria Math"/>
                        <a:ea typeface="Cambria Math"/>
                      </a:rPr>
                      <m:t>+</m:t>
                    </m:r>
                    <m:r>
                      <m:rPr>
                        <m:sty m:val="p"/>
                      </m:rPr>
                      <a:rPr lang="el-GR" i="1">
                        <a:latin typeface="Cambria Math"/>
                        <a:ea typeface="Cambria Math"/>
                      </a:rPr>
                      <m:t>δ</m:t>
                    </m:r>
                    <m:r>
                      <a:rPr lang="it-IT" i="1">
                        <a:latin typeface="Cambria Math"/>
                        <a:ea typeface="Cambria Math"/>
                      </a:rPr>
                      <m:t>=−0.22∗</m:t>
                    </m:r>
                    <m:r>
                      <a:rPr lang="it-IT" i="1">
                        <a:latin typeface="Cambria Math"/>
                        <a:ea typeface="Cambria Math"/>
                      </a:rPr>
                      <m:t>𝑣𝑜𝑖𝑐𝑒</m:t>
                    </m:r>
                    <m:r>
                      <a:rPr lang="it-IT" i="1">
                        <a:latin typeface="Cambria Math"/>
                        <a:ea typeface="Cambria Math"/>
                      </a:rPr>
                      <m:t>+15.47</m:t>
                    </m:r>
                    <m:r>
                      <a:rPr lang="it-IT">
                        <a:latin typeface="Cambria Math"/>
                        <a:ea typeface="Cambria Math"/>
                      </a:rPr>
                      <m:t>&gt;0</m:t>
                    </m:r>
                  </m:oMath>
                </a14:m>
                <a:r>
                  <a:rPr lang="it-IT" dirty="0" smtClean="0"/>
                  <a:t> </a:t>
                </a:r>
                <a:r>
                  <a:rPr lang="it-IT" dirty="0"/>
                  <a:t>and </a:t>
                </a:r>
                <a:r>
                  <a:rPr lang="en-US" dirty="0" smtClean="0"/>
                  <a:t>significant</a:t>
                </a:r>
              </a:p>
              <a:p>
                <a:pPr lvl="2"/>
                <a:r>
                  <a:rPr lang="en-US" dirty="0" smtClean="0"/>
                  <a:t>When</a:t>
                </a:r>
                <a:r>
                  <a:rPr lang="en-US" i="1" dirty="0" smtClean="0"/>
                  <a:t> </a:t>
                </a:r>
                <a14:m>
                  <m:oMath xmlns:m="http://schemas.openxmlformats.org/officeDocument/2006/math">
                    <m:r>
                      <a:rPr lang="it-IT" i="1">
                        <a:latin typeface="Cambria Math"/>
                        <a:ea typeface="Cambria Math"/>
                      </a:rPr>
                      <m:t>𝑣𝑜𝑖𝑐𝑒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is below or equal </a:t>
                </a:r>
                <a:r>
                  <a:rPr lang="en-US" dirty="0" smtClean="0"/>
                  <a:t>to the 50th percentile</a:t>
                </a:r>
                <a:endParaRPr lang="it-IT" dirty="0"/>
              </a:p>
              <a:p>
                <a:pPr marL="393192" lvl="1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2" name="Segnaposto contenu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3627437"/>
                <a:ext cx="8229600" cy="4525963"/>
              </a:xfrm>
              <a:blipFill rotWithShape="1">
                <a:blip r:embed="rId2"/>
                <a:stretch>
                  <a:fillRect t="-94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7C1B-EE08-4AFE-9D9D-E50684C830DF}" type="slidenum">
              <a:rPr lang="it-IT" smtClean="0"/>
              <a:t>22</a:t>
            </a:fld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ella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15435169"/>
                  </p:ext>
                </p:extLst>
              </p:nvPr>
            </p:nvGraphicFramePr>
            <p:xfrm>
              <a:off x="2743200" y="152400"/>
              <a:ext cx="4378698" cy="3301064"/>
            </p:xfrm>
            <a:graphic>
              <a:graphicData uri="http://schemas.openxmlformats.org/drawingml/2006/table">
                <a:tbl>
                  <a:tblPr>
                    <a:tableStyleId>{EB9631B5-78F2-41C9-869B-9F39066F8104}</a:tableStyleId>
                  </a:tblPr>
                  <a:tblGrid>
                    <a:gridCol w="1068294"/>
                    <a:gridCol w="1189037"/>
                    <a:gridCol w="1189037"/>
                    <a:gridCol w="932330"/>
                  </a:tblGrid>
                  <a:tr h="358541">
                    <a:tc>
                      <a:txBody>
                        <a:bodyPr/>
                        <a:lstStyle/>
                        <a:p>
                          <a:pPr algn="l"/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Gasoline</a:t>
                          </a:r>
                        </a:p>
                        <a:p>
                          <a:pPr algn="ctr" fontAlgn="b"/>
                          <a:r>
                            <a:rPr lang="it-IT" sz="2000" u="none" strike="noStrike" dirty="0" err="1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price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20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Diesel</a:t>
                          </a:r>
                          <a:endParaRPr lang="it-IT" sz="2000" u="none" strike="noStrike" baseline="0" dirty="0" smtClean="0"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2000" u="none" strike="noStrike" dirty="0" err="1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price</a:t>
                          </a:r>
                          <a:endParaRPr lang="it-IT" sz="2000" b="0" i="0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it-IT" sz="2000" b="0" i="0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algn="l"/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(1)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(2)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240632"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voice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1.36***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1.53***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2000" b="0" i="1" smtClean="0">
                                    <a:latin typeface="Cambria Math"/>
                                    <a:ea typeface="Cambria Math"/>
                                  </a:rPr>
                                  <m:t>𝛾</m:t>
                                </m:r>
                              </m:oMath>
                            </m:oMathPara>
                          </a14:m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algn="l"/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(0.3)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0.32)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</a:tr>
                  <a:tr h="240632"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voice</a:t>
                          </a:r>
                          <a:r>
                            <a:rPr lang="it-IT" sz="20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*</a:t>
                          </a:r>
                        </a:p>
                        <a:p>
                          <a:pPr algn="l" fontAlgn="b"/>
                          <a:r>
                            <a:rPr lang="it-IT" sz="2000" u="none" strike="noStrike" dirty="0" err="1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tiers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-0.22***</a:t>
                          </a:r>
                          <a:endParaRPr lang="it-IT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-0.22***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2000" b="0" i="1" smtClean="0">
                                    <a:latin typeface="Cambria Math"/>
                                    <a:ea typeface="Cambria Math"/>
                                  </a:rPr>
                                  <m:t>𝜋</m:t>
                                </m:r>
                              </m:oMath>
                            </m:oMathPara>
                          </a14:m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algn="l"/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0.07)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0.08)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</a:tr>
                  <a:tr h="240632"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it-IT" sz="2000" u="none" strike="noStrike" dirty="0" err="1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tiers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12.45***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15.47***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2000" i="1" smtClean="0">
                                    <a:latin typeface="Cambria Math"/>
                                    <a:ea typeface="Cambria Math"/>
                                  </a:rPr>
                                  <m:t>𝛿</m:t>
                                </m:r>
                              </m:oMath>
                            </m:oMathPara>
                          </a14:m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algn="ctr"/>
                          <a:endParaRPr lang="it-IT" sz="200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(4.31)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(4.41)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ella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15435169"/>
                  </p:ext>
                </p:extLst>
              </p:nvPr>
            </p:nvGraphicFramePr>
            <p:xfrm>
              <a:off x="2743200" y="152400"/>
              <a:ext cx="4378698" cy="3301064"/>
            </p:xfrm>
            <a:graphic>
              <a:graphicData uri="http://schemas.openxmlformats.org/drawingml/2006/table">
                <a:tbl>
                  <a:tblPr>
                    <a:tableStyleId>{EB9631B5-78F2-41C9-869B-9F39066F8104}</a:tableStyleId>
                  </a:tblPr>
                  <a:tblGrid>
                    <a:gridCol w="1068294"/>
                    <a:gridCol w="1189037"/>
                    <a:gridCol w="1189037"/>
                    <a:gridCol w="932330"/>
                  </a:tblGrid>
                  <a:tr h="619125">
                    <a:tc>
                      <a:txBody>
                        <a:bodyPr/>
                        <a:lstStyle/>
                        <a:p>
                          <a:pPr algn="l"/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Gasoline</a:t>
                          </a:r>
                        </a:p>
                        <a:p>
                          <a:pPr algn="ctr" fontAlgn="b"/>
                          <a:r>
                            <a:rPr lang="it-IT" sz="2000" u="none" strike="noStrike" dirty="0" err="1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price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20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Diesel</a:t>
                          </a:r>
                          <a:endParaRPr lang="it-IT" sz="2000" u="none" strike="noStrike" baseline="0" dirty="0" smtClean="0"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2000" u="none" strike="noStrike" dirty="0" err="1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price</a:t>
                          </a:r>
                          <a:endParaRPr lang="it-IT" sz="2000" b="0" i="0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it-IT" sz="2000" b="0" i="0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algn="l"/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(1)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(2)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14325"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voice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1.36***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1.53***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 marL="9525" marR="9525" marT="9525" marB="0" anchor="ctr">
                        <a:blipFill rotWithShape="1">
                          <a:blip r:embed="rId3"/>
                          <a:stretch>
                            <a:fillRect l="-369281" t="-337255" r="-654" b="-694118"/>
                          </a:stretch>
                        </a:blipFill>
                      </a:tcPr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algn="l"/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(0.3)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0.32)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</a:tr>
                  <a:tr h="619125"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voice</a:t>
                          </a:r>
                          <a:r>
                            <a:rPr lang="it-IT" sz="20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*</a:t>
                          </a:r>
                        </a:p>
                        <a:p>
                          <a:pPr algn="l" fontAlgn="b"/>
                          <a:r>
                            <a:rPr lang="it-IT" sz="2000" u="none" strike="noStrike" dirty="0" err="1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tiers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-0.22***</a:t>
                          </a:r>
                          <a:endParaRPr lang="it-IT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-0.22***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 marL="9525" marR="9525" marT="9525" marB="0" anchor="ctr">
                        <a:blipFill rotWithShape="1">
                          <a:blip r:embed="rId3"/>
                          <a:stretch>
                            <a:fillRect l="-369281" t="-276471" r="-654" b="-189216"/>
                          </a:stretch>
                        </a:blipFill>
                      </a:tcPr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algn="l"/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0.07)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0.08)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</a:tr>
                  <a:tr h="314325"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it-IT" sz="2000" u="none" strike="noStrike" dirty="0" err="1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tiers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12.45***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15.47***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 marL="9525" marR="9525" marT="9525" marB="0" anchor="ctr">
                        <a:blipFill rotWithShape="1">
                          <a:blip r:embed="rId3"/>
                          <a:stretch>
                            <a:fillRect l="-369281" t="-868627" r="-654" b="-162745"/>
                          </a:stretch>
                        </a:blipFill>
                      </a:tcPr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algn="ctr"/>
                          <a:endParaRPr lang="it-IT" sz="200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(4.31)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(4.41)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35125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Segnaposto contenuto 1"/>
              <p:cNvSpPr>
                <a:spLocks noGrp="1"/>
              </p:cNvSpPr>
              <p:nvPr>
                <p:ph idx="1"/>
              </p:nvPr>
            </p:nvSpPr>
            <p:spPr>
              <a:xfrm>
                <a:off x="0" y="3627437"/>
                <a:ext cx="8229600" cy="4525963"/>
              </a:xfrm>
            </p:spPr>
            <p:txBody>
              <a:bodyPr>
                <a:normAutofit/>
              </a:bodyPr>
              <a:lstStyle/>
              <a:p>
                <a:r>
                  <a:rPr lang="it-IT" sz="2500" i="1" dirty="0" smtClean="0"/>
                  <a:t>Hypothesis 2 - gasoline: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it-IT" i="1">
                        <a:latin typeface="Cambria Math"/>
                        <a:ea typeface="Cambria Math"/>
                      </a:rPr>
                      <m:t>𝜋</m:t>
                    </m:r>
                    <m:sSub>
                      <m:sSubPr>
                        <m:ctrlPr>
                          <a:rPr lang="it-IT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  <m:sub>
                        <m:r>
                          <a:rPr lang="it-IT" i="1">
                            <a:latin typeface="Cambria Math"/>
                            <a:ea typeface="Cambria Math"/>
                          </a:rPr>
                          <m:t>𝑗</m:t>
                        </m:r>
                      </m:sub>
                    </m:sSub>
                    <m:r>
                      <a:rPr lang="it-IT">
                        <a:latin typeface="Cambria Math"/>
                        <a:ea typeface="Cambria Math"/>
                      </a:rPr>
                      <m:t>+</m:t>
                    </m:r>
                    <m:r>
                      <a:rPr lang="el-GR" i="1">
                        <a:latin typeface="Cambria Math"/>
                        <a:ea typeface="Cambria Math"/>
                      </a:rPr>
                      <m:t>𝛾</m:t>
                    </m:r>
                    <m:r>
                      <a:rPr lang="it-IT" b="0" i="1" smtClean="0">
                        <a:latin typeface="Cambria Math"/>
                        <a:ea typeface="Cambria Math"/>
                      </a:rPr>
                      <m:t>=−0.22∗</m:t>
                    </m:r>
                    <m:r>
                      <a:rPr lang="it-IT" b="0" i="1" smtClean="0">
                        <a:latin typeface="Cambria Math"/>
                        <a:ea typeface="Cambria Math"/>
                      </a:rPr>
                      <m:t>𝑡𝑖𝑒𝑟𝑠</m:t>
                    </m:r>
                    <m:r>
                      <a:rPr lang="it-IT" b="0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it-IT" b="0" i="0" smtClean="0">
                        <a:latin typeface="Cambria Math"/>
                        <a:ea typeface="Cambria Math"/>
                      </a:rPr>
                      <m:t>1.36&gt;0</m:t>
                    </m:r>
                  </m:oMath>
                </a14:m>
                <a:r>
                  <a:rPr lang="it-IT" dirty="0" smtClean="0"/>
                  <a:t> and </a:t>
                </a:r>
                <a:r>
                  <a:rPr lang="en-US" dirty="0" smtClean="0"/>
                  <a:t>significant</a:t>
                </a:r>
              </a:p>
              <a:p>
                <a:pPr lvl="1"/>
                <a:r>
                  <a:rPr lang="en-US" dirty="0" smtClean="0"/>
                  <a:t>When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/>
                      </a:rPr>
                      <m:t>𝑡𝑖𝑒𝑟𝑠</m:t>
                    </m:r>
                  </m:oMath>
                </a14:m>
                <a:r>
                  <a:rPr lang="en-US" i="1" dirty="0" smtClean="0"/>
                  <a:t> </a:t>
                </a:r>
                <a:r>
                  <a:rPr lang="en-US" dirty="0" smtClean="0"/>
                  <a:t>is below or equal to 5</a:t>
                </a:r>
              </a:p>
              <a:p>
                <a:r>
                  <a:rPr lang="en-US" sz="2500" i="1" dirty="0" smtClean="0"/>
                  <a:t>Hypothesis</a:t>
                </a:r>
                <a:r>
                  <a:rPr lang="it-IT" sz="2500" i="1" dirty="0" smtClean="0"/>
                  <a:t> 2 </a:t>
                </a:r>
                <a:r>
                  <a:rPr lang="it-IT" sz="2500" i="1" dirty="0"/>
                  <a:t>- </a:t>
                </a:r>
                <a:r>
                  <a:rPr lang="it-IT" sz="2500" i="1" dirty="0" smtClean="0"/>
                  <a:t>diesel: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it-IT" i="1">
                        <a:latin typeface="Cambria Math"/>
                        <a:ea typeface="Cambria Math"/>
                      </a:rPr>
                      <m:t>𝜋</m:t>
                    </m:r>
                    <m:sSub>
                      <m:sSubPr>
                        <m:ctrlPr>
                          <a:rPr lang="it-IT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  <m:sub>
                        <m:r>
                          <a:rPr lang="it-IT" i="1">
                            <a:latin typeface="Cambria Math"/>
                            <a:ea typeface="Cambria Math"/>
                          </a:rPr>
                          <m:t>𝑗</m:t>
                        </m:r>
                      </m:sub>
                    </m:sSub>
                    <m:r>
                      <a:rPr lang="it-IT">
                        <a:latin typeface="Cambria Math"/>
                        <a:ea typeface="Cambria Math"/>
                      </a:rPr>
                      <m:t>+</m:t>
                    </m:r>
                    <m:r>
                      <a:rPr lang="el-GR" i="1">
                        <a:latin typeface="Cambria Math"/>
                        <a:ea typeface="Cambria Math"/>
                      </a:rPr>
                      <m:t>𝛾</m:t>
                    </m:r>
                    <m:r>
                      <a:rPr lang="it-IT" i="1">
                        <a:latin typeface="Cambria Math"/>
                        <a:ea typeface="Cambria Math"/>
                      </a:rPr>
                      <m:t>=−0.22∗</m:t>
                    </m:r>
                    <m:r>
                      <a:rPr lang="it-IT" b="0" i="1" smtClean="0">
                        <a:latin typeface="Cambria Math"/>
                        <a:ea typeface="Cambria Math"/>
                      </a:rPr>
                      <m:t>𝑡𝑖𝑒𝑟𝑠</m:t>
                    </m:r>
                    <m:r>
                      <a:rPr lang="it-IT" i="1">
                        <a:latin typeface="Cambria Math"/>
                        <a:ea typeface="Cambria Math"/>
                      </a:rPr>
                      <m:t>+</m:t>
                    </m:r>
                    <m:r>
                      <a:rPr lang="it-IT" b="0" i="1" smtClean="0">
                        <a:latin typeface="Cambria Math"/>
                        <a:ea typeface="Cambria Math"/>
                      </a:rPr>
                      <m:t>1</m:t>
                    </m:r>
                    <m:r>
                      <a:rPr lang="it-IT" b="0" i="0" smtClean="0">
                        <a:latin typeface="Cambria Math"/>
                        <a:ea typeface="Cambria Math"/>
                      </a:rPr>
                      <m:t>.53</m:t>
                    </m:r>
                    <m:r>
                      <a:rPr lang="it-IT">
                        <a:latin typeface="Cambria Math"/>
                        <a:ea typeface="Cambria Math"/>
                      </a:rPr>
                      <m:t>&gt;0</m:t>
                    </m:r>
                  </m:oMath>
                </a14:m>
                <a:r>
                  <a:rPr lang="it-IT" dirty="0" smtClean="0"/>
                  <a:t> </a:t>
                </a:r>
                <a:r>
                  <a:rPr lang="it-IT" dirty="0"/>
                  <a:t>and </a:t>
                </a:r>
                <a:r>
                  <a:rPr lang="en-US" dirty="0" smtClean="0"/>
                  <a:t>significant</a:t>
                </a:r>
              </a:p>
              <a:p>
                <a:pPr lvl="1"/>
                <a:r>
                  <a:rPr lang="en-US" dirty="0"/>
                  <a:t>When </a:t>
                </a:r>
                <a14:m>
                  <m:oMath xmlns:m="http://schemas.openxmlformats.org/officeDocument/2006/math">
                    <m:r>
                      <a:rPr lang="it-IT" i="1">
                        <a:latin typeface="Cambria Math"/>
                      </a:rPr>
                      <m:t>𝑡𝑖𝑒𝑟𝑠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is below or equal to 5</a:t>
                </a:r>
              </a:p>
              <a:p>
                <a:pPr marL="393192" lvl="1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2" name="Segnaposto contenu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3627437"/>
                <a:ext cx="8229600" cy="4525963"/>
              </a:xfrm>
              <a:blipFill rotWithShape="1">
                <a:blip r:embed="rId2"/>
                <a:stretch>
                  <a:fillRect t="-94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7C1B-EE08-4AFE-9D9D-E50684C830DF}" type="slidenum">
              <a:rPr lang="it-IT" smtClean="0"/>
              <a:t>23</a:t>
            </a:fld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ella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24891840"/>
                  </p:ext>
                </p:extLst>
              </p:nvPr>
            </p:nvGraphicFramePr>
            <p:xfrm>
              <a:off x="2743200" y="152400"/>
              <a:ext cx="4378698" cy="3301064"/>
            </p:xfrm>
            <a:graphic>
              <a:graphicData uri="http://schemas.openxmlformats.org/drawingml/2006/table">
                <a:tbl>
                  <a:tblPr>
                    <a:tableStyleId>{EB9631B5-78F2-41C9-869B-9F39066F8104}</a:tableStyleId>
                  </a:tblPr>
                  <a:tblGrid>
                    <a:gridCol w="1068294"/>
                    <a:gridCol w="1189037"/>
                    <a:gridCol w="1189037"/>
                    <a:gridCol w="932330"/>
                  </a:tblGrid>
                  <a:tr h="358541">
                    <a:tc>
                      <a:txBody>
                        <a:bodyPr/>
                        <a:lstStyle/>
                        <a:p>
                          <a:pPr algn="l"/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Gasoline</a:t>
                          </a:r>
                        </a:p>
                        <a:p>
                          <a:pPr algn="ctr" fontAlgn="b"/>
                          <a:r>
                            <a:rPr lang="it-IT" sz="2000" u="none" strike="noStrike" dirty="0" err="1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price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20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Diesel</a:t>
                          </a:r>
                          <a:endParaRPr lang="it-IT" sz="2000" u="none" strike="noStrike" baseline="0" dirty="0" smtClean="0"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2000" u="none" strike="noStrike" dirty="0" err="1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price</a:t>
                          </a:r>
                          <a:endParaRPr lang="it-IT" sz="2000" b="0" i="0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it-IT" sz="2000" b="0" i="0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algn="l"/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(1)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(2)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240632"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voice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1.36***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1.53***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2000" b="0" i="1" smtClean="0">
                                    <a:latin typeface="Cambria Math"/>
                                    <a:ea typeface="Cambria Math"/>
                                  </a:rPr>
                                  <m:t>𝛾</m:t>
                                </m:r>
                              </m:oMath>
                            </m:oMathPara>
                          </a14:m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algn="l"/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(0.3)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0.32)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</a:tr>
                  <a:tr h="240632"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voice</a:t>
                          </a:r>
                          <a:r>
                            <a:rPr lang="it-IT" sz="20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*</a:t>
                          </a:r>
                        </a:p>
                        <a:p>
                          <a:pPr algn="l" fontAlgn="b"/>
                          <a:r>
                            <a:rPr lang="it-IT" sz="2000" u="none" strike="noStrike" dirty="0" err="1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tiers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-0.22***</a:t>
                          </a:r>
                          <a:endParaRPr lang="it-IT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-0.22***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2000" b="0" i="1" smtClean="0">
                                    <a:latin typeface="Cambria Math"/>
                                    <a:ea typeface="Cambria Math"/>
                                  </a:rPr>
                                  <m:t>𝜋</m:t>
                                </m:r>
                              </m:oMath>
                            </m:oMathPara>
                          </a14:m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algn="l"/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0.07)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0.08)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</a:tr>
                  <a:tr h="240632"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it-IT" sz="2000" u="none" strike="noStrike" dirty="0" err="1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tiers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12.45***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15.47***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2000" i="1" smtClean="0">
                                    <a:latin typeface="Cambria Math"/>
                                    <a:ea typeface="Cambria Math"/>
                                  </a:rPr>
                                  <m:t>𝛿</m:t>
                                </m:r>
                              </m:oMath>
                            </m:oMathPara>
                          </a14:m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algn="ctr"/>
                          <a:endParaRPr lang="it-IT" sz="200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(4.31)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(4.41)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ella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24891840"/>
                  </p:ext>
                </p:extLst>
              </p:nvPr>
            </p:nvGraphicFramePr>
            <p:xfrm>
              <a:off x="2743200" y="152400"/>
              <a:ext cx="4378698" cy="3301064"/>
            </p:xfrm>
            <a:graphic>
              <a:graphicData uri="http://schemas.openxmlformats.org/drawingml/2006/table">
                <a:tbl>
                  <a:tblPr>
                    <a:tableStyleId>{EB9631B5-78F2-41C9-869B-9F39066F8104}</a:tableStyleId>
                  </a:tblPr>
                  <a:tblGrid>
                    <a:gridCol w="1068294"/>
                    <a:gridCol w="1189037"/>
                    <a:gridCol w="1189037"/>
                    <a:gridCol w="932330"/>
                  </a:tblGrid>
                  <a:tr h="619125">
                    <a:tc>
                      <a:txBody>
                        <a:bodyPr/>
                        <a:lstStyle/>
                        <a:p>
                          <a:pPr algn="l"/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Gasoline</a:t>
                          </a:r>
                        </a:p>
                        <a:p>
                          <a:pPr algn="ctr" fontAlgn="b"/>
                          <a:r>
                            <a:rPr lang="it-IT" sz="2000" u="none" strike="noStrike" dirty="0" err="1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price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20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Diesel</a:t>
                          </a:r>
                          <a:endParaRPr lang="it-IT" sz="2000" u="none" strike="noStrike" baseline="0" dirty="0" smtClean="0"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2000" u="none" strike="noStrike" dirty="0" err="1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price</a:t>
                          </a:r>
                          <a:endParaRPr lang="it-IT" sz="2000" b="0" i="0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it-IT" sz="2000" b="0" i="0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algn="l"/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(1)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(2)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</a:tr>
                  <a:tr h="314325"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voice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1.36***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1.53***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 marL="9525" marR="9525" marT="9525" marB="0" anchor="ctr">
                        <a:blipFill rotWithShape="1">
                          <a:blip r:embed="rId3"/>
                          <a:stretch>
                            <a:fillRect l="-369281" t="-337255" r="-654" b="-694118"/>
                          </a:stretch>
                        </a:blipFill>
                      </a:tcPr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algn="l"/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(0.3)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0.32)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</a:tr>
                  <a:tr h="619125"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voice</a:t>
                          </a:r>
                          <a:r>
                            <a:rPr lang="it-IT" sz="20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*</a:t>
                          </a:r>
                        </a:p>
                        <a:p>
                          <a:pPr algn="l" fontAlgn="b"/>
                          <a:r>
                            <a:rPr lang="it-IT" sz="2000" u="none" strike="noStrike" dirty="0" err="1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tiers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-0.22***</a:t>
                          </a:r>
                          <a:endParaRPr lang="it-IT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-0.22***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 marL="9525" marR="9525" marT="9525" marB="0" anchor="ctr">
                        <a:blipFill rotWithShape="1">
                          <a:blip r:embed="rId3"/>
                          <a:stretch>
                            <a:fillRect l="-369281" t="-276471" r="-654" b="-189216"/>
                          </a:stretch>
                        </a:blipFill>
                      </a:tcPr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algn="l"/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0.07)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0.08)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</a:tr>
                  <a:tr h="314325"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it-IT" sz="2000" u="none" strike="noStrike" dirty="0" err="1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tiers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12.45***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15.47***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 marL="9525" marR="9525" marT="9525" marB="0" anchor="ctr">
                        <a:blipFill rotWithShape="1">
                          <a:blip r:embed="rId3"/>
                          <a:stretch>
                            <a:fillRect l="-369281" t="-868627" r="-654" b="-162745"/>
                          </a:stretch>
                        </a:blipFill>
                      </a:tcPr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algn="ctr"/>
                          <a:endParaRPr lang="it-IT" sz="200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(4.31)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(4.41)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04532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Segnaposto contenuto 1"/>
              <p:cNvSpPr>
                <a:spLocks noGrp="1"/>
              </p:cNvSpPr>
              <p:nvPr>
                <p:ph idx="1"/>
              </p:nvPr>
            </p:nvSpPr>
            <p:spPr>
              <a:xfrm>
                <a:off x="609600" y="304800"/>
                <a:ext cx="8229600" cy="5867400"/>
              </a:xfrm>
            </p:spPr>
            <p:txBody>
              <a:bodyPr>
                <a:normAutofit/>
              </a:bodyPr>
              <a:lstStyle/>
              <a:p>
                <a:r>
                  <a:rPr lang="it-IT" sz="2500" dirty="0" smtClean="0"/>
                  <a:t>The impact of </a:t>
                </a:r>
                <a:r>
                  <a:rPr lang="it-IT" sz="2500" dirty="0" err="1" smtClean="0"/>
                  <a:t>decentralization</a:t>
                </a:r>
                <a:r>
                  <a:rPr lang="it-IT" sz="2500" dirty="0" smtClean="0"/>
                  <a:t> on </a:t>
                </a:r>
                <a:r>
                  <a:rPr lang="it-IT" sz="2500" dirty="0" err="1" smtClean="0"/>
                  <a:t>fuel</a:t>
                </a:r>
                <a:r>
                  <a:rPr lang="it-IT" sz="2500" dirty="0" smtClean="0"/>
                  <a:t> </a:t>
                </a:r>
                <a:r>
                  <a:rPr lang="it-IT" sz="2500" dirty="0" err="1" smtClean="0"/>
                  <a:t>subsidies</a:t>
                </a:r>
                <a:r>
                  <a:rPr lang="it-IT" sz="2500" dirty="0" smtClean="0"/>
                  <a:t> can be </a:t>
                </a:r>
                <a:r>
                  <a:rPr lang="it-IT" sz="2500" dirty="0" err="1" smtClean="0"/>
                  <a:t>significant</a:t>
                </a:r>
                <a:r>
                  <a:rPr lang="it-IT" sz="2500" dirty="0" smtClean="0"/>
                  <a:t> </a:t>
                </a:r>
                <a:r>
                  <a:rPr lang="it-IT" sz="2500" dirty="0" err="1" smtClean="0"/>
                  <a:t>if</a:t>
                </a:r>
                <a:r>
                  <a:rPr lang="it-IT" sz="2500" dirty="0" smtClean="0"/>
                  <a:t> a country </a:t>
                </a:r>
                <a:r>
                  <a:rPr lang="it-IT" sz="2500" dirty="0" err="1" smtClean="0"/>
                  <a:t>is</a:t>
                </a:r>
                <a:r>
                  <a:rPr lang="it-IT" sz="2500" dirty="0" smtClean="0"/>
                  <a:t> </a:t>
                </a:r>
                <a:r>
                  <a:rPr lang="it-IT" sz="2500" dirty="0" err="1" smtClean="0"/>
                  <a:t>characterized</a:t>
                </a:r>
                <a:r>
                  <a:rPr lang="it-IT" sz="2500" dirty="0" smtClean="0"/>
                  <a:t> by </a:t>
                </a:r>
                <a:r>
                  <a:rPr lang="it-IT" sz="2500" dirty="0" err="1" smtClean="0"/>
                  <a:t>low</a:t>
                </a:r>
                <a:r>
                  <a:rPr lang="it-IT" sz="2500" dirty="0" smtClean="0"/>
                  <a:t> </a:t>
                </a:r>
                <a:r>
                  <a:rPr lang="it-IT" sz="2500" dirty="0" err="1" smtClean="0"/>
                  <a:t>accountability</a:t>
                </a:r>
                <a:endParaRPr lang="it-IT" sz="2500" dirty="0" smtClean="0"/>
              </a:p>
              <a:p>
                <a:pPr lvl="1"/>
                <a:r>
                  <a:rPr lang="it-IT" dirty="0">
                    <a:latin typeface="Cambria Math"/>
                    <a:ea typeface="Cambria Math"/>
                  </a:rPr>
                  <a:t>C</a:t>
                </a:r>
                <a:r>
                  <a:rPr lang="it-IT" dirty="0" smtClean="0">
                    <a:latin typeface="Cambria Math"/>
                    <a:ea typeface="Cambria Math"/>
                  </a:rPr>
                  <a:t>ountry with </a:t>
                </a:r>
                <a:r>
                  <a:rPr lang="it-IT" dirty="0" err="1" smtClean="0">
                    <a:latin typeface="Cambria Math"/>
                    <a:ea typeface="Cambria Math"/>
                  </a:rPr>
                  <a:t>low</a:t>
                </a:r>
                <a:r>
                  <a:rPr lang="it-IT" dirty="0" smtClean="0">
                    <a:latin typeface="Cambria Math"/>
                    <a:ea typeface="Cambria Math"/>
                  </a:rPr>
                  <a:t> </a:t>
                </a:r>
                <a:r>
                  <a:rPr lang="it-IT" dirty="0" err="1" smtClean="0">
                    <a:latin typeface="Cambria Math"/>
                    <a:ea typeface="Cambria Math"/>
                  </a:rPr>
                  <a:t>level</a:t>
                </a:r>
                <a:r>
                  <a:rPr lang="it-IT" dirty="0" smtClean="0">
                    <a:latin typeface="Cambria Math"/>
                    <a:ea typeface="Cambria Math"/>
                  </a:rPr>
                  <a:t> of </a:t>
                </a:r>
                <a:r>
                  <a:rPr lang="it-IT" dirty="0" err="1" smtClean="0">
                    <a:latin typeface="Cambria Math"/>
                    <a:ea typeface="Cambria Math"/>
                  </a:rPr>
                  <a:t>accountability</a:t>
                </a:r>
                <a:r>
                  <a:rPr lang="it-IT" dirty="0" smtClean="0">
                    <a:latin typeface="Cambria Math"/>
                    <a:ea typeface="Cambria Math"/>
                  </a:rPr>
                  <a:t> (for </a:t>
                </a:r>
                <a:r>
                  <a:rPr lang="it-IT" dirty="0" err="1" smtClean="0">
                    <a:latin typeface="Cambria Math"/>
                    <a:ea typeface="Cambria Math"/>
                  </a:rPr>
                  <a:t>example</a:t>
                </a:r>
                <a:r>
                  <a:rPr lang="it-IT" dirty="0" smtClean="0">
                    <a:latin typeface="Cambria Math"/>
                    <a:ea typeface="Cambria Math"/>
                  </a:rPr>
                  <a:t> 10):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it-IT" i="1">
                        <a:latin typeface="Cambria Math"/>
                        <a:ea typeface="Cambria Math"/>
                      </a:rPr>
                      <m:t>𝜋</m:t>
                    </m:r>
                    <m:sSub>
                      <m:sSubPr>
                        <m:ctrlPr>
                          <a:rPr lang="it-IT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  <m:sub>
                        <m:r>
                          <a:rPr lang="it-IT" i="1">
                            <a:latin typeface="Cambria Math"/>
                            <a:ea typeface="Cambria Math"/>
                          </a:rPr>
                          <m:t>𝑗𝑡</m:t>
                        </m:r>
                      </m:sub>
                    </m:sSub>
                    <m:r>
                      <a:rPr lang="it-IT">
                        <a:latin typeface="Cambria Math"/>
                        <a:ea typeface="Cambria Math"/>
                      </a:rPr>
                      <m:t>+</m:t>
                    </m:r>
                    <m:r>
                      <m:rPr>
                        <m:sty m:val="p"/>
                      </m:rPr>
                      <a:rPr lang="el-GR" i="1">
                        <a:latin typeface="Cambria Math"/>
                        <a:ea typeface="Cambria Math"/>
                      </a:rPr>
                      <m:t>δ</m:t>
                    </m:r>
                    <m:r>
                      <a:rPr lang="it-IT" i="1">
                        <a:latin typeface="Cambria Math"/>
                        <a:ea typeface="Cambria Math"/>
                      </a:rPr>
                      <m:t>=−0.22∗</m:t>
                    </m:r>
                    <m:r>
                      <a:rPr lang="it-IT" b="0" i="1" smtClean="0">
                        <a:latin typeface="Cambria Math"/>
                        <a:ea typeface="Cambria Math"/>
                      </a:rPr>
                      <m:t>10</m:t>
                    </m:r>
                    <m:r>
                      <a:rPr lang="it-IT" i="1">
                        <a:latin typeface="Cambria Math"/>
                        <a:ea typeface="Cambria Math"/>
                      </a:rPr>
                      <m:t>+15.47</m:t>
                    </m:r>
                    <m:r>
                      <a:rPr lang="it-IT" b="0" i="0" smtClean="0">
                        <a:latin typeface="Cambria Math"/>
                        <a:ea typeface="Cambria Math"/>
                      </a:rPr>
                      <m:t>=13.28</m:t>
                    </m:r>
                  </m:oMath>
                </a14:m>
                <a:r>
                  <a:rPr lang="it-IT" dirty="0"/>
                  <a:t> </a:t>
                </a:r>
                <a:endParaRPr lang="it-IT" dirty="0" smtClean="0"/>
              </a:p>
              <a:p>
                <a:pPr lvl="1"/>
                <a:r>
                  <a:rPr lang="it-IT" sz="2100" dirty="0" smtClean="0"/>
                  <a:t>Country with </a:t>
                </a:r>
                <a:r>
                  <a:rPr lang="it-IT" sz="2100" dirty="0" err="1" smtClean="0"/>
                  <a:t>median</a:t>
                </a:r>
                <a:r>
                  <a:rPr lang="it-IT" sz="2100" dirty="0" smtClean="0"/>
                  <a:t> </a:t>
                </a:r>
                <a:r>
                  <a:rPr lang="it-IT" sz="2100" dirty="0" err="1" smtClean="0"/>
                  <a:t>level</a:t>
                </a:r>
                <a:r>
                  <a:rPr lang="it-IT" sz="2100" dirty="0" smtClean="0"/>
                  <a:t> of </a:t>
                </a:r>
                <a:r>
                  <a:rPr lang="it-IT" sz="2100" dirty="0" err="1" smtClean="0"/>
                  <a:t>accountability</a:t>
                </a:r>
                <a:r>
                  <a:rPr lang="it-IT" sz="2100" dirty="0" smtClean="0"/>
                  <a:t> (50):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it-IT" i="1">
                        <a:latin typeface="Cambria Math"/>
                        <a:ea typeface="Cambria Math"/>
                      </a:rPr>
                      <m:t>𝜋</m:t>
                    </m:r>
                    <m:sSub>
                      <m:sSubPr>
                        <m:ctrlPr>
                          <a:rPr lang="it-IT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  <m:sub>
                        <m:r>
                          <a:rPr lang="it-IT" i="1">
                            <a:latin typeface="Cambria Math"/>
                            <a:ea typeface="Cambria Math"/>
                          </a:rPr>
                          <m:t>𝑗𝑡</m:t>
                        </m:r>
                      </m:sub>
                    </m:sSub>
                    <m:r>
                      <a:rPr lang="it-IT">
                        <a:latin typeface="Cambria Math"/>
                        <a:ea typeface="Cambria Math"/>
                      </a:rPr>
                      <m:t>+</m:t>
                    </m:r>
                    <m:r>
                      <m:rPr>
                        <m:sty m:val="p"/>
                      </m:rPr>
                      <a:rPr lang="el-GR" i="1">
                        <a:latin typeface="Cambria Math"/>
                        <a:ea typeface="Cambria Math"/>
                      </a:rPr>
                      <m:t>δ</m:t>
                    </m:r>
                    <m:r>
                      <a:rPr lang="it-IT" i="1">
                        <a:latin typeface="Cambria Math"/>
                        <a:ea typeface="Cambria Math"/>
                      </a:rPr>
                      <m:t>=−0.22∗</m:t>
                    </m:r>
                    <m:r>
                      <a:rPr lang="it-IT" b="0" i="1" smtClean="0">
                        <a:latin typeface="Cambria Math"/>
                        <a:ea typeface="Cambria Math"/>
                      </a:rPr>
                      <m:t>50</m:t>
                    </m:r>
                    <m:r>
                      <a:rPr lang="it-IT" i="1">
                        <a:latin typeface="Cambria Math"/>
                        <a:ea typeface="Cambria Math"/>
                      </a:rPr>
                      <m:t>+15.47</m:t>
                    </m:r>
                    <m:r>
                      <a:rPr lang="it-IT">
                        <a:latin typeface="Cambria Math"/>
                        <a:ea typeface="Cambria Math"/>
                      </a:rPr>
                      <m:t>=</m:t>
                    </m:r>
                    <m:r>
                      <a:rPr lang="it-IT" b="0" i="0" smtClean="0">
                        <a:latin typeface="Cambria Math"/>
                        <a:ea typeface="Cambria Math"/>
                      </a:rPr>
                      <m:t>4.53</m:t>
                    </m:r>
                  </m:oMath>
                </a14:m>
                <a:r>
                  <a:rPr lang="it-IT" dirty="0"/>
                  <a:t> </a:t>
                </a:r>
              </a:p>
              <a:p>
                <a:r>
                  <a:rPr lang="it-IT" dirty="0" smtClean="0"/>
                  <a:t>The </a:t>
                </a:r>
                <a:r>
                  <a:rPr lang="it-IT" dirty="0" err="1" smtClean="0"/>
                  <a:t>increase</a:t>
                </a:r>
                <a:r>
                  <a:rPr lang="it-IT" dirty="0" smtClean="0"/>
                  <a:t> in </a:t>
                </a:r>
                <a:r>
                  <a:rPr lang="it-IT" dirty="0" err="1" smtClean="0"/>
                  <a:t>price</a:t>
                </a:r>
                <a:r>
                  <a:rPr lang="it-IT" dirty="0" smtClean="0"/>
                  <a:t> due to an </a:t>
                </a:r>
                <a:r>
                  <a:rPr lang="it-IT" dirty="0" err="1" smtClean="0"/>
                  <a:t>increase</a:t>
                </a:r>
                <a:r>
                  <a:rPr lang="it-IT" dirty="0" smtClean="0"/>
                  <a:t> in the </a:t>
                </a:r>
                <a:r>
                  <a:rPr lang="it-IT" dirty="0" err="1" smtClean="0"/>
                  <a:t>number</a:t>
                </a:r>
                <a:r>
                  <a:rPr lang="it-IT" dirty="0" smtClean="0"/>
                  <a:t> of </a:t>
                </a:r>
                <a:r>
                  <a:rPr lang="en-US" dirty="0" smtClean="0"/>
                  <a:t>government</a:t>
                </a:r>
                <a:r>
                  <a:rPr lang="it-IT" dirty="0" smtClean="0"/>
                  <a:t> </a:t>
                </a:r>
                <a:r>
                  <a:rPr lang="it-IT" dirty="0" err="1" smtClean="0"/>
                  <a:t>levels</a:t>
                </a:r>
                <a:r>
                  <a:rPr lang="it-IT" dirty="0" smtClean="0"/>
                  <a:t> </a:t>
                </a:r>
                <a:r>
                  <a:rPr lang="it-IT" dirty="0" err="1" smtClean="0"/>
                  <a:t>is</a:t>
                </a:r>
                <a:r>
                  <a:rPr lang="it-IT" dirty="0" smtClean="0"/>
                  <a:t> </a:t>
                </a:r>
                <a:r>
                  <a:rPr lang="it-IT" dirty="0" err="1" smtClean="0"/>
                  <a:t>smaller</a:t>
                </a:r>
                <a:r>
                  <a:rPr lang="it-IT" dirty="0" smtClean="0"/>
                  <a:t> the </a:t>
                </a:r>
                <a:r>
                  <a:rPr lang="it-IT" dirty="0" err="1" smtClean="0"/>
                  <a:t>higher</a:t>
                </a:r>
                <a:r>
                  <a:rPr lang="it-IT" dirty="0" smtClean="0"/>
                  <a:t> the </a:t>
                </a:r>
                <a:r>
                  <a:rPr lang="it-IT" dirty="0" err="1" smtClean="0"/>
                  <a:t>level</a:t>
                </a:r>
                <a:r>
                  <a:rPr lang="it-IT" dirty="0" smtClean="0"/>
                  <a:t> of </a:t>
                </a:r>
                <a:r>
                  <a:rPr lang="it-IT" dirty="0" err="1" smtClean="0"/>
                  <a:t>accountability</a:t>
                </a:r>
                <a:endParaRPr lang="it-IT" dirty="0" smtClean="0"/>
              </a:p>
              <a:p>
                <a:pPr marL="393192" lvl="1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2" name="Segnaposto contenu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304800"/>
                <a:ext cx="8229600" cy="5867400"/>
              </a:xfrm>
              <a:blipFill rotWithShape="1">
                <a:blip r:embed="rId2"/>
                <a:stretch>
                  <a:fillRect t="-727" r="-259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7C1B-EE08-4AFE-9D9D-E50684C830DF}" type="slidenum">
              <a:rPr lang="it-IT" smtClean="0"/>
              <a:t>24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6050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Segnaposto contenuto 1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2800" i="1" dirty="0" smtClean="0">
                    <a:latin typeface="+mj-lt"/>
                  </a:rPr>
                  <a:t>Do results depend on the level of income (GNI) of a given country?</a:t>
                </a:r>
                <a:endParaRPr lang="it-IT" sz="2800" i="1" dirty="0">
                  <a:latin typeface="+mj-lt"/>
                </a:endParaRPr>
              </a:p>
              <a:p>
                <a:pPr marL="365760" lvl="1" indent="-256032">
                  <a:spcBef>
                    <a:spcPts val="1200"/>
                  </a:spcBef>
                  <a:buSzPct val="68000"/>
                  <a:buFont typeface="Wingdings 3"/>
                  <a:buChar char="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it-IT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it-IT" sz="2400" b="0" i="1" smtClean="0"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it-IT" sz="2400" b="0" i="1" smtClean="0">
                            <a:latin typeface="Cambria Math"/>
                          </a:rPr>
                          <m:t>𝑗𝑡</m:t>
                        </m:r>
                      </m:sub>
                    </m:sSub>
                    <m:r>
                      <a:rPr lang="it-IT" sz="24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it-IT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it-IT" sz="2400" b="0" i="1" smtClean="0">
                            <a:latin typeface="Cambria Math"/>
                            <a:ea typeface="Cambria Math"/>
                          </a:rPr>
                          <m:t>𝜙</m:t>
                        </m:r>
                      </m:e>
                      <m:sub>
                        <m:r>
                          <a:rPr lang="it-IT" sz="24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it-IT" sz="2400" b="0" i="1" smtClean="0">
                        <a:latin typeface="Cambria Math"/>
                      </a:rPr>
                      <m:t>+</m:t>
                    </m:r>
                    <m:r>
                      <a:rPr lang="it-IT" sz="2400" b="0" i="1" smtClean="0">
                        <a:latin typeface="Cambria Math"/>
                        <a:ea typeface="Cambria Math"/>
                      </a:rPr>
                      <m:t>𝜋</m:t>
                    </m:r>
                    <m:sSub>
                      <m:sSubPr>
                        <m:ctrlPr>
                          <a:rPr lang="it-IT" sz="24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sz="2400" b="0" i="1" smtClean="0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  <m:sub>
                        <m:r>
                          <a:rPr lang="it-IT" sz="2400" b="0" i="1" smtClean="0">
                            <a:latin typeface="Cambria Math"/>
                            <a:ea typeface="Cambria Math"/>
                          </a:rPr>
                          <m:t>𝑗𝑡</m:t>
                        </m:r>
                      </m:sub>
                    </m:sSub>
                    <m:sSub>
                      <m:sSubPr>
                        <m:ctrlPr>
                          <a:rPr lang="it-IT" sz="24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sz="2400" i="1">
                            <a:latin typeface="Cambria Math"/>
                            <a:ea typeface="Cambria Math"/>
                          </a:rPr>
                          <m:t>𝜆</m:t>
                        </m:r>
                        <m:r>
                          <m:rPr>
                            <m:nor/>
                          </m:rPr>
                          <a:rPr lang="it-IT" sz="2400" dirty="0"/>
                          <m:t> </m:t>
                        </m:r>
                      </m:e>
                      <m:sub>
                        <m:r>
                          <a:rPr lang="it-IT" sz="2400" b="0" i="1" smtClean="0">
                            <a:latin typeface="Cambria Math"/>
                            <a:ea typeface="Cambria Math"/>
                          </a:rPr>
                          <m:t>𝑗</m:t>
                        </m:r>
                      </m:sub>
                    </m:sSub>
                    <m:r>
                      <a:rPr lang="it-IT" sz="2400" b="0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it-IT" sz="2400" b="0" i="1" smtClean="0">
                        <a:latin typeface="Cambria Math"/>
                        <a:ea typeface="Cambria Math"/>
                      </a:rPr>
                      <m:t>𝛾</m:t>
                    </m:r>
                    <m:sSub>
                      <m:sSubPr>
                        <m:ctrlPr>
                          <a:rPr lang="it-IT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sz="2400" i="1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  <m:sub>
                        <m:r>
                          <a:rPr lang="it-IT" sz="2400" i="1">
                            <a:latin typeface="Cambria Math"/>
                            <a:ea typeface="Cambria Math"/>
                          </a:rPr>
                          <m:t>𝑗𝑡</m:t>
                        </m:r>
                      </m:sub>
                    </m:sSub>
                    <m:r>
                      <a:rPr lang="it-IT" sz="2400" b="0" i="0" smtClean="0">
                        <a:latin typeface="Cambria Math"/>
                        <a:ea typeface="Cambria Math"/>
                      </a:rPr>
                      <m:t>+</m:t>
                    </m:r>
                    <m:sSub>
                      <m:sSubPr>
                        <m:ctrlPr>
                          <a:rPr lang="it-IT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sz="2400" i="1" smtClean="0">
                            <a:latin typeface="Cambria Math"/>
                            <a:ea typeface="Cambria Math"/>
                          </a:rPr>
                          <m:t>𝛿</m:t>
                        </m:r>
                        <m:r>
                          <a:rPr lang="it-IT" sz="2400" i="1">
                            <a:latin typeface="Cambria Math"/>
                            <a:ea typeface="Cambria Math"/>
                          </a:rPr>
                          <m:t>𝜆</m:t>
                        </m:r>
                        <m:r>
                          <m:rPr>
                            <m:nor/>
                          </m:rPr>
                          <a:rPr lang="it-IT" sz="2400" dirty="0"/>
                          <m:t> </m:t>
                        </m:r>
                      </m:e>
                      <m:sub>
                        <m:r>
                          <a:rPr lang="it-IT" sz="2400" i="1">
                            <a:latin typeface="Cambria Math"/>
                            <a:ea typeface="Cambria Math"/>
                          </a:rPr>
                          <m:t>𝑗</m:t>
                        </m:r>
                      </m:sub>
                    </m:sSub>
                    <m:r>
                      <a:rPr lang="it-IT" sz="2400" b="0" i="1" smtClean="0">
                        <a:latin typeface="Cambria Math"/>
                        <a:ea typeface="Cambria Math"/>
                      </a:rPr>
                      <m:t>+</m:t>
                    </m:r>
                    <m:sSup>
                      <m:sSupPr>
                        <m:ctrlPr>
                          <a:rPr lang="it-IT" sz="2400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it-IT" sz="2400" b="1" i="1" smtClean="0">
                            <a:latin typeface="Cambria Math"/>
                            <a:ea typeface="Cambria Math"/>
                          </a:rPr>
                          <m:t>𝜷</m:t>
                        </m:r>
                      </m:e>
                      <m:sup>
                        <m:r>
                          <a:rPr lang="it-IT" sz="2400" b="1" i="1" smtClean="0">
                            <a:latin typeface="Cambria Math"/>
                            <a:ea typeface="Cambria Math"/>
                          </a:rPr>
                          <m:t>′</m:t>
                        </m:r>
                      </m:sup>
                    </m:sSup>
                    <m:sSub>
                      <m:sSubPr>
                        <m:ctrlPr>
                          <a:rPr lang="it-IT" sz="2400" b="1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sz="2400" b="1" i="1">
                            <a:latin typeface="Cambria Math"/>
                            <a:ea typeface="Cambria Math"/>
                          </a:rPr>
                          <m:t>𝑿</m:t>
                        </m:r>
                      </m:e>
                      <m:sub>
                        <m:r>
                          <a:rPr lang="it-IT" sz="2400" b="1" i="1">
                            <a:latin typeface="Cambria Math"/>
                            <a:ea typeface="Cambria Math"/>
                          </a:rPr>
                          <m:t>𝒋𝒕</m:t>
                        </m:r>
                      </m:sub>
                    </m:sSub>
                    <m:r>
                      <a:rPr lang="it-IT" sz="2400" b="0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it-IT" sz="2400" b="0" i="1" smtClean="0">
                        <a:latin typeface="Cambria Math"/>
                        <a:ea typeface="Cambria Math"/>
                      </a:rPr>
                      <m:t>𝜌</m:t>
                    </m:r>
                    <m:sSub>
                      <m:sSubPr>
                        <m:ctrlPr>
                          <a:rPr lang="it-IT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sz="2400" i="1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  <m:sub>
                        <m:r>
                          <a:rPr lang="it-IT" sz="2400" i="1">
                            <a:latin typeface="Cambria Math"/>
                            <a:ea typeface="Cambria Math"/>
                          </a:rPr>
                          <m:t>𝑗𝑡</m:t>
                        </m:r>
                      </m:sub>
                    </m:sSub>
                    <m:sSub>
                      <m:sSubPr>
                        <m:ctrlPr>
                          <a:rPr lang="it-IT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sz="2400" i="1">
                            <a:latin typeface="Cambria Math"/>
                            <a:ea typeface="Cambria Math"/>
                          </a:rPr>
                          <m:t>𝜆</m:t>
                        </m:r>
                        <m:r>
                          <m:rPr>
                            <m:nor/>
                          </m:rPr>
                          <a:rPr lang="it-IT" sz="2400" dirty="0"/>
                          <m:t> </m:t>
                        </m:r>
                      </m:e>
                      <m:sub>
                        <m:r>
                          <a:rPr lang="it-IT" sz="2400" i="1">
                            <a:latin typeface="Cambria Math"/>
                            <a:ea typeface="Cambria Math"/>
                          </a:rPr>
                          <m:t>𝑗</m:t>
                        </m:r>
                      </m:sub>
                    </m:sSub>
                    <m:sSub>
                      <m:sSubPr>
                        <m:ctrlPr>
                          <a:rPr lang="it-IT" sz="24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sz="2400" b="0" i="1" smtClean="0">
                            <a:latin typeface="Cambria Math"/>
                            <a:ea typeface="Cambria Math"/>
                          </a:rPr>
                          <m:t>𝐺𝑁𝐼</m:t>
                        </m:r>
                      </m:e>
                      <m:sub>
                        <m:r>
                          <a:rPr lang="it-IT" sz="2400" b="0" i="1" smtClean="0">
                            <a:latin typeface="Cambria Math"/>
                            <a:ea typeface="Cambria Math"/>
                          </a:rPr>
                          <m:t>𝑗𝑡</m:t>
                        </m:r>
                      </m:sub>
                    </m:sSub>
                    <m:r>
                      <a:rPr lang="it-IT" sz="2400" b="0" i="1" smtClean="0">
                        <a:latin typeface="Cambria Math"/>
                        <a:ea typeface="Cambria Math"/>
                      </a:rPr>
                      <m:t>+         +</m:t>
                    </m:r>
                    <m:r>
                      <a:rPr lang="it-IT" sz="2400" b="0" i="1" smtClean="0">
                        <a:latin typeface="Cambria Math"/>
                        <a:ea typeface="Cambria Math"/>
                      </a:rPr>
                      <m:t>𝜏</m:t>
                    </m:r>
                    <m:sSub>
                      <m:sSubPr>
                        <m:ctrlPr>
                          <a:rPr lang="it-IT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sz="2400" i="1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  <m:sub>
                        <m:r>
                          <a:rPr lang="it-IT" sz="2400" i="1">
                            <a:latin typeface="Cambria Math"/>
                            <a:ea typeface="Cambria Math"/>
                          </a:rPr>
                          <m:t>𝑗𝑡</m:t>
                        </m:r>
                      </m:sub>
                    </m:sSub>
                    <m:sSub>
                      <m:sSubPr>
                        <m:ctrlPr>
                          <a:rPr lang="it-IT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sz="2400" i="1">
                            <a:latin typeface="Cambria Math"/>
                            <a:ea typeface="Cambria Math"/>
                          </a:rPr>
                          <m:t>𝐺𝑁𝐼</m:t>
                        </m:r>
                      </m:e>
                      <m:sub>
                        <m:r>
                          <a:rPr lang="it-IT" sz="2400" i="1">
                            <a:latin typeface="Cambria Math"/>
                            <a:ea typeface="Cambria Math"/>
                          </a:rPr>
                          <m:t>𝑗𝑡</m:t>
                        </m:r>
                      </m:sub>
                    </m:sSub>
                    <m:r>
                      <a:rPr lang="it-IT" sz="2400" b="0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it-IT" sz="2400" b="0" i="1" smtClean="0">
                        <a:latin typeface="Cambria Math"/>
                        <a:ea typeface="Cambria Math"/>
                      </a:rPr>
                      <m:t>𝜓</m:t>
                    </m:r>
                    <m:sSub>
                      <m:sSubPr>
                        <m:ctrlPr>
                          <a:rPr lang="it-IT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sz="2400" i="1">
                            <a:latin typeface="Cambria Math"/>
                            <a:ea typeface="Cambria Math"/>
                          </a:rPr>
                          <m:t>𝜆</m:t>
                        </m:r>
                        <m:r>
                          <m:rPr>
                            <m:nor/>
                          </m:rPr>
                          <a:rPr lang="it-IT" sz="2400" dirty="0"/>
                          <m:t> </m:t>
                        </m:r>
                      </m:e>
                      <m:sub>
                        <m:r>
                          <a:rPr lang="it-IT" sz="2400" i="1">
                            <a:latin typeface="Cambria Math"/>
                            <a:ea typeface="Cambria Math"/>
                          </a:rPr>
                          <m:t>𝑗</m:t>
                        </m:r>
                      </m:sub>
                    </m:sSub>
                    <m:sSub>
                      <m:sSubPr>
                        <m:ctrlPr>
                          <a:rPr lang="it-IT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sz="2400" i="1">
                            <a:latin typeface="Cambria Math"/>
                            <a:ea typeface="Cambria Math"/>
                          </a:rPr>
                          <m:t>𝐺𝑁𝐼</m:t>
                        </m:r>
                      </m:e>
                      <m:sub>
                        <m:r>
                          <a:rPr lang="it-IT" sz="2400" i="1">
                            <a:latin typeface="Cambria Math"/>
                            <a:ea typeface="Cambria Math"/>
                          </a:rPr>
                          <m:t>𝑗𝑡</m:t>
                        </m:r>
                      </m:sub>
                    </m:sSub>
                    <m:sSub>
                      <m:sSubPr>
                        <m:ctrlPr>
                          <a:rPr lang="it-IT" sz="24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sz="2400" b="0" i="1" smtClean="0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it-IT" sz="2400" b="0" i="1" smtClean="0">
                            <a:latin typeface="Cambria Math"/>
                            <a:ea typeface="Cambria Math"/>
                          </a:rPr>
                          <m:t>𝜂</m:t>
                        </m:r>
                        <m:sSub>
                          <m:sSubPr>
                            <m:ctrlPr>
                              <a:rPr lang="it-IT" sz="24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it-IT" sz="2400" i="1">
                                <a:latin typeface="Cambria Math"/>
                                <a:ea typeface="Cambria Math"/>
                              </a:rPr>
                              <m:t>𝐺𝑁𝐼</m:t>
                            </m:r>
                          </m:e>
                          <m:sub>
                            <m:r>
                              <a:rPr lang="it-IT" sz="2400" i="1">
                                <a:latin typeface="Cambria Math"/>
                                <a:ea typeface="Cambria Math"/>
                              </a:rPr>
                              <m:t>𝑗𝑡</m:t>
                            </m:r>
                          </m:sub>
                        </m:sSub>
                        <m:r>
                          <a:rPr lang="it-IT" sz="2400" b="0" i="1" smtClean="0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it-IT" sz="2400" b="0" i="1" smtClean="0">
                            <a:latin typeface="Cambria Math"/>
                            <a:ea typeface="Cambria Math"/>
                          </a:rPr>
                          <m:t>𝜖</m:t>
                        </m:r>
                      </m:e>
                      <m:sub>
                        <m:r>
                          <a:rPr lang="it-IT" sz="2400" b="0" i="1" smtClean="0">
                            <a:latin typeface="Cambria Math"/>
                            <a:ea typeface="Cambria Math"/>
                          </a:rPr>
                          <m:t>𝑗𝑡</m:t>
                        </m:r>
                      </m:sub>
                    </m:sSub>
                  </m:oMath>
                </a14:m>
                <a:r>
                  <a:rPr lang="it-IT" sz="2800" dirty="0" smtClean="0"/>
                  <a:t> </a:t>
                </a:r>
                <a:r>
                  <a:rPr lang="it-IT" sz="1500" dirty="0" smtClean="0"/>
                  <a:t>(</a:t>
                </a:r>
                <a:r>
                  <a:rPr lang="it-IT" sz="1500" dirty="0"/>
                  <a:t>9</a:t>
                </a:r>
                <a:r>
                  <a:rPr lang="it-IT" sz="1500" dirty="0" smtClean="0"/>
                  <a:t>)</a:t>
                </a:r>
                <a:endParaRPr lang="it-IT" sz="2800" dirty="0" smtClean="0"/>
              </a:p>
              <a:p>
                <a:pPr marL="109728" indent="0">
                  <a:buNone/>
                </a:pPr>
                <a:endParaRPr lang="it-IT" sz="1900" dirty="0" smtClean="0"/>
              </a:p>
              <a:p>
                <a:r>
                  <a:rPr lang="en-US" sz="2400" dirty="0" smtClean="0"/>
                  <a:t>The impact on price of adding one government level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sz="2400" i="1">
                            <a:latin typeface="Cambria Math"/>
                            <a:ea typeface="Cambria Math"/>
                          </a:rPr>
                          <m:t>𝜆</m:t>
                        </m:r>
                        <m:r>
                          <m:rPr>
                            <m:nor/>
                          </m:rPr>
                          <a:rPr lang="it-IT" sz="2400" dirty="0"/>
                          <m:t> </m:t>
                        </m:r>
                      </m:e>
                      <m:sub>
                        <m:r>
                          <a:rPr lang="it-IT" sz="2400" i="1">
                            <a:latin typeface="Cambria Math"/>
                            <a:ea typeface="Cambria Math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400" dirty="0" smtClean="0"/>
                  <a:t>), for given level of accountability (</a:t>
                </a:r>
                <a14:m>
                  <m:oMath xmlns:m="http://schemas.openxmlformats.org/officeDocument/2006/math">
                    <m:r>
                      <a:rPr lang="it-IT" sz="2400" i="1"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r>
                  <a:rPr lang="en-US" sz="2400" dirty="0" smtClean="0"/>
                  <a:t>) and given level of GNI, is given by:</a:t>
                </a:r>
              </a:p>
              <a:p>
                <a:pPr lvl="1"/>
                <a14:m>
                  <m:oMath xmlns:m="http://schemas.openxmlformats.org/officeDocument/2006/math">
                    <m:f>
                      <m:fPr>
                        <m:ctrlPr>
                          <a:rPr lang="it-IT" sz="24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2400" i="1">
                            <a:latin typeface="Cambria Math"/>
                            <a:ea typeface="Cambria Math"/>
                          </a:rPr>
                          <m:t>Δ</m:t>
                        </m:r>
                        <m:sSub>
                          <m:sSubPr>
                            <m:ctrlPr>
                              <a:rPr lang="it-IT" sz="24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it-IT" sz="2400" i="1">
                                <a:latin typeface="Cambria Math"/>
                                <a:ea typeface="Cambria Math"/>
                              </a:rPr>
                              <m:t>𝑝</m:t>
                            </m:r>
                          </m:e>
                          <m:sub>
                            <m:r>
                              <a:rPr lang="it-IT" sz="2400" i="1">
                                <a:latin typeface="Cambria Math"/>
                                <a:ea typeface="Cambria Math"/>
                              </a:rPr>
                              <m:t>𝑗𝑡</m:t>
                            </m:r>
                          </m:sub>
                        </m:sSub>
                      </m:num>
                      <m:den>
                        <m:r>
                          <m:rPr>
                            <m:sty m:val="p"/>
                          </m:rPr>
                          <a:rPr lang="el-GR" sz="2400" i="1">
                            <a:latin typeface="Cambria Math"/>
                            <a:ea typeface="Cambria Math"/>
                          </a:rPr>
                          <m:t>Δ</m:t>
                        </m:r>
                        <m:sSub>
                          <m:sSubPr>
                            <m:ctrlPr>
                              <a:rPr lang="it-IT" sz="24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it-IT" sz="2400" i="1">
                                <a:latin typeface="Cambria Math"/>
                                <a:ea typeface="Cambria Math"/>
                              </a:rPr>
                              <m:t>𝜆</m:t>
                            </m:r>
                          </m:e>
                          <m:sub>
                            <m:r>
                              <a:rPr lang="it-IT" sz="2400" i="1">
                                <a:latin typeface="Cambria Math"/>
                                <a:ea typeface="Cambria Math"/>
                              </a:rPr>
                              <m:t>𝑗</m:t>
                            </m:r>
                          </m:sub>
                        </m:sSub>
                      </m:den>
                    </m:f>
                    <m:r>
                      <a:rPr lang="it-IT" sz="2400" i="1">
                        <a:latin typeface="Cambria Math"/>
                        <a:ea typeface="Cambria Math"/>
                      </a:rPr>
                      <m:t>=</m:t>
                    </m:r>
                    <m:r>
                      <a:rPr lang="it-IT" sz="2400" i="1">
                        <a:latin typeface="Cambria Math"/>
                        <a:ea typeface="Cambria Math"/>
                      </a:rPr>
                      <m:t>𝜋</m:t>
                    </m:r>
                    <m:sSub>
                      <m:sSubPr>
                        <m:ctrlPr>
                          <a:rPr lang="it-IT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sz="2400" i="1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  <m:sub>
                        <m:r>
                          <a:rPr lang="it-IT" sz="2400" i="1">
                            <a:latin typeface="Cambria Math"/>
                            <a:ea typeface="Cambria Math"/>
                          </a:rPr>
                          <m:t>𝑗𝑡</m:t>
                        </m:r>
                      </m:sub>
                    </m:sSub>
                    <m:r>
                      <a:rPr lang="it-IT" sz="2400">
                        <a:latin typeface="Cambria Math"/>
                        <a:ea typeface="Cambria Math"/>
                      </a:rPr>
                      <m:t>+</m:t>
                    </m:r>
                    <m:r>
                      <m:rPr>
                        <m:sty m:val="p"/>
                      </m:rPr>
                      <a:rPr lang="el-GR" sz="2400" i="1">
                        <a:latin typeface="Cambria Math"/>
                        <a:ea typeface="Cambria Math"/>
                      </a:rPr>
                      <m:t>δ</m:t>
                    </m:r>
                    <m:r>
                      <a:rPr lang="it-IT" sz="2400" b="0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it-IT" sz="2400" i="1">
                        <a:latin typeface="Cambria Math"/>
                        <a:ea typeface="Cambria Math"/>
                      </a:rPr>
                      <m:t>𝜌</m:t>
                    </m:r>
                    <m:sSub>
                      <m:sSubPr>
                        <m:ctrlPr>
                          <a:rPr lang="it-IT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sz="2400" i="1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  <m:sub>
                        <m:r>
                          <a:rPr lang="it-IT" sz="2400" i="1">
                            <a:latin typeface="Cambria Math"/>
                            <a:ea typeface="Cambria Math"/>
                          </a:rPr>
                          <m:t>𝑗𝑡</m:t>
                        </m:r>
                      </m:sub>
                    </m:sSub>
                    <m:sSub>
                      <m:sSubPr>
                        <m:ctrlPr>
                          <a:rPr lang="it-IT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sz="2400" i="1">
                            <a:latin typeface="Cambria Math"/>
                            <a:ea typeface="Cambria Math"/>
                          </a:rPr>
                          <m:t>𝐺𝑁𝐼</m:t>
                        </m:r>
                      </m:e>
                      <m:sub>
                        <m:r>
                          <a:rPr lang="it-IT" sz="2400" i="1">
                            <a:latin typeface="Cambria Math"/>
                            <a:ea typeface="Cambria Math"/>
                          </a:rPr>
                          <m:t>𝑗𝑡</m:t>
                        </m:r>
                      </m:sub>
                    </m:sSub>
                    <m:r>
                      <a:rPr lang="it-IT" sz="2400" b="0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it-IT" sz="2400" i="1">
                        <a:latin typeface="Cambria Math"/>
                        <a:ea typeface="Cambria Math"/>
                      </a:rPr>
                      <m:t>𝜓</m:t>
                    </m:r>
                    <m:sSub>
                      <m:sSubPr>
                        <m:ctrlPr>
                          <a:rPr lang="it-IT" sz="24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sz="2400" i="1">
                            <a:latin typeface="Cambria Math"/>
                            <a:ea typeface="Cambria Math"/>
                          </a:rPr>
                          <m:t>𝐺𝑁𝐼</m:t>
                        </m:r>
                      </m:e>
                      <m:sub>
                        <m:r>
                          <a:rPr lang="it-IT" sz="2400" i="1">
                            <a:latin typeface="Cambria Math"/>
                            <a:ea typeface="Cambria Math"/>
                          </a:rPr>
                          <m:t>𝑗𝑡</m:t>
                        </m:r>
                      </m:sub>
                    </m:sSub>
                  </m:oMath>
                </a14:m>
                <a:r>
                  <a:rPr lang="it-IT" sz="2400" dirty="0" smtClean="0"/>
                  <a:t> </a:t>
                </a:r>
                <a:r>
                  <a:rPr lang="it-IT" sz="1500" dirty="0" smtClean="0"/>
                  <a:t>(10)</a:t>
                </a:r>
                <a:endParaRPr lang="it-IT" sz="1500" dirty="0"/>
              </a:p>
              <a:p>
                <a:endParaRPr lang="en-US" sz="1600" dirty="0" smtClean="0"/>
              </a:p>
              <a:p>
                <a:endParaRPr lang="en-US" sz="1600" dirty="0" smtClean="0"/>
              </a:p>
            </p:txBody>
          </p:sp>
        </mc:Choice>
        <mc:Fallback xmlns="">
          <p:sp>
            <p:nvSpPr>
              <p:cNvPr id="2" name="Segnaposto contenu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1348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7C1B-EE08-4AFE-9D9D-E50684C830DF}" type="slidenum">
              <a:rPr lang="it-IT" smtClean="0"/>
              <a:t>25</a:t>
            </a:fld>
            <a:endParaRPr lang="it-IT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Empirical analysis 2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5635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0" y="152400"/>
            <a:ext cx="9144000" cy="1219200"/>
          </a:xfrm>
        </p:spPr>
        <p:txBody>
          <a:bodyPr>
            <a:normAutofit/>
          </a:bodyPr>
          <a:lstStyle/>
          <a:p>
            <a:pPr marL="393192" lvl="1" indent="0">
              <a:buNone/>
            </a:pPr>
            <a:r>
              <a:rPr lang="en-US" sz="2000" b="1" dirty="0" smtClean="0"/>
              <a:t>Table 4: </a:t>
            </a:r>
            <a:r>
              <a:rPr lang="en-US" sz="2000" dirty="0" smtClean="0"/>
              <a:t>Impact </a:t>
            </a:r>
            <a:r>
              <a:rPr lang="en-US" sz="2000" dirty="0"/>
              <a:t>of decentralization on gasoline </a:t>
            </a:r>
            <a:r>
              <a:rPr lang="en-US" sz="2000" dirty="0" smtClean="0"/>
              <a:t>and </a:t>
            </a:r>
            <a:r>
              <a:rPr lang="en-US" sz="2000" dirty="0"/>
              <a:t>diesel price (and subsidy</a:t>
            </a:r>
            <a:r>
              <a:rPr lang="en-US" sz="2000" dirty="0" smtClean="0"/>
              <a:t>) for developed and developing countries. 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7C1B-EE08-4AFE-9D9D-E50684C830DF}" type="slidenum">
              <a:rPr lang="it-IT" smtClean="0"/>
              <a:t>26</a:t>
            </a:fld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ella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25708249"/>
                  </p:ext>
                </p:extLst>
              </p:nvPr>
            </p:nvGraphicFramePr>
            <p:xfrm>
              <a:off x="228600" y="914400"/>
              <a:ext cx="8686799" cy="5801326"/>
            </p:xfrm>
            <a:graphic>
              <a:graphicData uri="http://schemas.openxmlformats.org/drawingml/2006/table">
                <a:tbl>
                  <a:tblPr>
                    <a:tableStyleId>{EB9631B5-78F2-41C9-869B-9F39066F8104}</a:tableStyleId>
                  </a:tblPr>
                  <a:tblGrid>
                    <a:gridCol w="2416175"/>
                    <a:gridCol w="1325562"/>
                    <a:gridCol w="1325562"/>
                    <a:gridCol w="1325562"/>
                    <a:gridCol w="1325562"/>
                    <a:gridCol w="968376"/>
                  </a:tblGrid>
                  <a:tr h="358541">
                    <a:tc>
                      <a:txBody>
                        <a:bodyPr/>
                        <a:lstStyle/>
                        <a:p>
                          <a:pPr algn="l"/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Gasoline</a:t>
                          </a:r>
                        </a:p>
                        <a:p>
                          <a:pPr algn="ctr" fontAlgn="b"/>
                          <a:r>
                            <a:rPr lang="it-IT" sz="1800" u="none" strike="noStrike" dirty="0" err="1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price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Diesel</a:t>
                          </a:r>
                          <a:endParaRPr lang="it-IT" sz="1800" u="none" strike="noStrike" baseline="0" dirty="0" smtClean="0"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800" u="none" strike="noStrike" dirty="0" err="1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price</a:t>
                          </a:r>
                          <a:endParaRPr lang="it-IT" sz="1800" b="0" i="0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Gasoline</a:t>
                          </a:r>
                          <a:endParaRPr lang="it-IT" sz="1800" u="none" strike="noStrike" baseline="0" dirty="0" smtClean="0"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  <a:p>
                          <a:pPr algn="ctr" fontAlgn="b"/>
                          <a:r>
                            <a:rPr lang="it-IT" sz="1800" u="none" strike="noStrike" dirty="0" err="1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subsidy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Diesel</a:t>
                          </a:r>
                        </a:p>
                        <a:p>
                          <a:pPr algn="ctr" fontAlgn="b"/>
                          <a:r>
                            <a:rPr lang="it-IT" sz="1800" u="none" strike="noStrike" dirty="0" err="1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subsidy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 w="25400" cmpd="sng"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</a:tr>
                  <a:tr h="356235">
                    <a:tc>
                      <a:txBody>
                        <a:bodyPr/>
                        <a:lstStyle/>
                        <a:p>
                          <a:pPr algn="l"/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(1)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(2)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(3)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(4)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</a:tr>
                  <a:tr h="240632"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voice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0.87***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0.62*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-0.82**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-0.58</a:t>
                          </a: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2000" b="0" i="1" smtClean="0">
                                    <a:latin typeface="Cambria Math"/>
                                    <a:ea typeface="Cambria Math"/>
                                  </a:rPr>
                                  <m:t>𝛾</m:t>
                                </m:r>
                              </m:oMath>
                            </m:oMathPara>
                          </a14:m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algn="l"/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0.32)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0.38)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0.34)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0.4)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</a:tr>
                  <a:tr h="240632"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voice*</a:t>
                          </a:r>
                          <a:r>
                            <a:rPr lang="it-IT" sz="2000" u="none" strike="noStrike" dirty="0" err="1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tiers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-0.17**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-0.08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0.17**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0.08</a:t>
                          </a: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2000" b="0" i="1" smtClean="0">
                                    <a:latin typeface="Cambria Math"/>
                                    <a:ea typeface="Cambria Math"/>
                                  </a:rPr>
                                  <m:t>𝜋</m:t>
                                </m:r>
                              </m:oMath>
                            </m:oMathPara>
                          </a14:m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algn="l"/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0.08)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0.09)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0.09)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0.1)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</a:tr>
                  <a:tr h="240632"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it-IT" sz="2000" u="none" strike="noStrike" dirty="0" err="1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tiers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9.44**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9.62*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-9.06*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-9.11*</a:t>
                          </a: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2000" i="1" smtClean="0">
                                    <a:latin typeface="Cambria Math"/>
                                    <a:ea typeface="Cambria Math"/>
                                  </a:rPr>
                                  <m:t>𝛿</m:t>
                                </m:r>
                              </m:oMath>
                            </m:oMathPara>
                          </a14:m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algn="ctr"/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4.51)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4.91)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4.8)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5.25)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it-IT" sz="2000" b="0" i="0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2000" u="none" strike="noStrike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DaunPenh" panose="01010101010101010101" pitchFamily="2" charset="0"/>
                            </a:rPr>
                            <a:t>voice</a:t>
                          </a:r>
                          <a:r>
                            <a:rPr kumimoji="0" lang="it-IT" sz="2000" u="none" strike="noStrike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*</a:t>
                          </a:r>
                          <a:r>
                            <a:rPr kumimoji="0" lang="it-IT" sz="2000" u="none" strike="noStrike" kern="1200" dirty="0" err="1" smtClean="0">
                              <a:solidFill>
                                <a:schemeClr val="dk1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lag</a:t>
                          </a:r>
                          <a:r>
                            <a:rPr kumimoji="0" lang="it-IT" sz="2000" u="none" strike="noStrike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 GNI</a:t>
                          </a:r>
                          <a:endParaRPr kumimoji="0" lang="it-IT" sz="2000" b="0" i="0" u="none" strike="noStrike" kern="1200" dirty="0" smtClean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0.00002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0.00003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-0.00002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-0.00004</a:t>
                          </a: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2000" b="0" i="1" smtClean="0">
                                    <a:latin typeface="Cambria Math"/>
                                    <a:ea typeface="Cambria Math"/>
                                  </a:rPr>
                                  <m:t>𝜏</m:t>
                                </m:r>
                              </m:oMath>
                            </m:oMathPara>
                          </a14:m>
                          <a:endParaRPr lang="it-IT" sz="2000" b="0" i="0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algn="l"/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0.00002)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0.00003)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0.00002)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0.00003)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it-IT" sz="2000" b="0" i="0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2000" u="none" strike="noStrike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DaunPenh" panose="01010101010101010101" pitchFamily="2" charset="0"/>
                            </a:rPr>
                            <a:t>voice*</a:t>
                          </a:r>
                          <a:r>
                            <a:rPr kumimoji="0" lang="it-IT" sz="2000" u="none" strike="noStrike" kern="1200" dirty="0" err="1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DaunPenh" panose="01010101010101010101" pitchFamily="2" charset="0"/>
                            </a:rPr>
                            <a:t>tiers</a:t>
                          </a:r>
                          <a:r>
                            <a:rPr kumimoji="0" lang="it-IT" sz="2000" u="none" strike="noStrike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DaunPenh" panose="01010101010101010101" pitchFamily="2" charset="0"/>
                            </a:rPr>
                            <a:t>*</a:t>
                          </a:r>
                          <a:r>
                            <a:rPr kumimoji="0" lang="it-IT" sz="2000" u="none" strike="noStrike" kern="1200" dirty="0" err="1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DaunPenh" panose="01010101010101010101" pitchFamily="2" charset="0"/>
                            </a:rPr>
                            <a:t>lag</a:t>
                          </a:r>
                          <a:r>
                            <a:rPr kumimoji="0" lang="it-IT" sz="2000" u="none" strike="noStrike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DaunPenh" panose="01010101010101010101" pitchFamily="2" charset="0"/>
                            </a:rPr>
                            <a:t> GNI</a:t>
                          </a:r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0.000001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-0.000001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-0.000002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0.000002</a:t>
                          </a: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2000" b="0" i="1" smtClean="0">
                                    <a:latin typeface="Cambria Math"/>
                                    <a:ea typeface="Cambria Math"/>
                                  </a:rPr>
                                  <m:t>𝜌</m:t>
                                </m:r>
                              </m:oMath>
                            </m:oMathPara>
                          </a14:m>
                          <a:endParaRPr lang="it-IT" sz="2000" b="0" i="0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algn="l"/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0.000005)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(0.000007)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0.000006)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0.000007)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it-IT" sz="2000" b="0" i="0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2000" u="none" strike="noStrike" kern="1200" dirty="0" err="1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DaunPenh" panose="01010101010101010101" pitchFamily="2" charset="0"/>
                            </a:rPr>
                            <a:t>tiers</a:t>
                          </a:r>
                          <a:r>
                            <a:rPr kumimoji="0" lang="it-IT" sz="2000" u="none" strike="noStrike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DaunPenh" panose="01010101010101010101" pitchFamily="2" charset="0"/>
                            </a:rPr>
                            <a:t>*</a:t>
                          </a:r>
                          <a:r>
                            <a:rPr kumimoji="0" lang="it-IT" sz="2000" u="none" strike="noStrike" kern="1200" dirty="0" err="1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DaunPenh" panose="01010101010101010101" pitchFamily="2" charset="0"/>
                            </a:rPr>
                            <a:t>lag</a:t>
                          </a:r>
                          <a:r>
                            <a:rPr kumimoji="0" lang="it-IT" sz="2000" u="none" strike="noStrike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DaunPenh" panose="01010101010101010101" pitchFamily="2" charset="0"/>
                            </a:rPr>
                            <a:t> GNI</a:t>
                          </a:r>
                          <a:endParaRPr kumimoji="0" lang="it-IT" sz="2000" b="0" i="0" u="none" strike="noStrike" kern="1200" dirty="0" smtClean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-0.00004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-0.0002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0.00005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0.00017</a:t>
                          </a: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2000" b="0" i="1" smtClean="0">
                                    <a:latin typeface="Cambria Math"/>
                                    <a:ea typeface="Cambria Math"/>
                                  </a:rPr>
                                  <m:t>𝜓</m:t>
                                </m:r>
                              </m:oMath>
                            </m:oMathPara>
                          </a14:m>
                          <a:endParaRPr lang="it-IT" sz="2000" b="0" i="0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algn="l"/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0.00048)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0.00064)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0.00051)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0.00066)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it-IT" sz="2000" b="0" i="0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2000" b="0" i="0" u="none" strike="noStrike" kern="1200" dirty="0" err="1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DaunPenh" panose="01010101010101010101" pitchFamily="2" charset="0"/>
                            </a:rPr>
                            <a:t>lag</a:t>
                          </a:r>
                          <a:r>
                            <a:rPr kumimoji="0" lang="it-IT" sz="20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DaunPenh" panose="01010101010101010101" pitchFamily="2" charset="0"/>
                            </a:rPr>
                            <a:t> </a:t>
                          </a:r>
                          <a:r>
                            <a:rPr kumimoji="0" lang="it-IT" sz="2000" b="0" i="0" u="none" strike="noStrike" kern="120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DaunPenh" panose="01010101010101010101" pitchFamily="2" charset="0"/>
                            </a:rPr>
                            <a:t>of GNI</a:t>
                          </a:r>
                          <a:endParaRPr kumimoji="0" lang="it-IT" sz="2000" b="0" i="0" u="none" strike="noStrike" kern="1200" dirty="0" smtClean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-0.00216</a:t>
                          </a:r>
                          <a:endParaRPr kumimoji="0" lang="it-IT" sz="18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-0.00176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0.00231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0.00198</a:t>
                          </a: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2000" b="0" i="1" smtClean="0">
                                    <a:latin typeface="Cambria Math"/>
                                    <a:ea typeface="Cambria Math"/>
                                  </a:rPr>
                                  <m:t>𝜂</m:t>
                                </m:r>
                              </m:oMath>
                            </m:oMathPara>
                          </a14:m>
                          <a:endParaRPr lang="it-IT" sz="2000" b="0" i="0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algn="ctr"/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0.00188)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0.0024)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0.00203)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0.00252)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it-IT" sz="2000" b="0" i="0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ella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25708249"/>
                  </p:ext>
                </p:extLst>
              </p:nvPr>
            </p:nvGraphicFramePr>
            <p:xfrm>
              <a:off x="228600" y="914400"/>
              <a:ext cx="8686799" cy="5801326"/>
            </p:xfrm>
            <a:graphic>
              <a:graphicData uri="http://schemas.openxmlformats.org/drawingml/2006/table">
                <a:tbl>
                  <a:tblPr>
                    <a:tableStyleId>{EB9631B5-78F2-41C9-869B-9F39066F8104}</a:tableStyleId>
                  </a:tblPr>
                  <a:tblGrid>
                    <a:gridCol w="2416175"/>
                    <a:gridCol w="1325562"/>
                    <a:gridCol w="1325562"/>
                    <a:gridCol w="1325562"/>
                    <a:gridCol w="1325562"/>
                    <a:gridCol w="968376"/>
                  </a:tblGrid>
                  <a:tr h="558165">
                    <a:tc>
                      <a:txBody>
                        <a:bodyPr/>
                        <a:lstStyle/>
                        <a:p>
                          <a:pPr algn="l"/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Gasoline</a:t>
                          </a:r>
                        </a:p>
                        <a:p>
                          <a:pPr algn="ctr" fontAlgn="b"/>
                          <a:r>
                            <a:rPr lang="it-IT" sz="1800" u="none" strike="noStrike" dirty="0" err="1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price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Diesel</a:t>
                          </a:r>
                          <a:endParaRPr lang="it-IT" sz="1800" u="none" strike="noStrike" baseline="0" dirty="0" smtClean="0"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800" u="none" strike="noStrike" dirty="0" err="1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price</a:t>
                          </a:r>
                          <a:endParaRPr lang="it-IT" sz="1800" b="0" i="0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Gasoline</a:t>
                          </a:r>
                          <a:endParaRPr lang="it-IT" sz="1800" u="none" strike="noStrike" baseline="0" dirty="0" smtClean="0"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  <a:p>
                          <a:pPr algn="ctr" fontAlgn="b"/>
                          <a:r>
                            <a:rPr lang="it-IT" sz="1800" u="none" strike="noStrike" dirty="0" err="1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subsidy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1800" u="none" strike="noStrike" dirty="0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Diesel</a:t>
                          </a:r>
                        </a:p>
                        <a:p>
                          <a:pPr algn="ctr" fontAlgn="b"/>
                          <a:r>
                            <a:rPr lang="it-IT" sz="1800" u="none" strike="noStrike" dirty="0" err="1" smtClean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subsidy</a:t>
                          </a:r>
                          <a:endParaRPr lang="it-IT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 w="25400" cmpd="sng"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</a:tr>
                  <a:tr h="356235">
                    <a:tc>
                      <a:txBody>
                        <a:bodyPr/>
                        <a:lstStyle/>
                        <a:p>
                          <a:pPr algn="l"/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(1)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(2)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(3)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it-IT" sz="20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(4)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</a:tr>
                  <a:tr h="314325"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voice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0.87***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0.62*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-0.82**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-0.58</a:t>
                          </a: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796226" t="-307692" r="-629" b="-1480769"/>
                          </a:stretch>
                        </a:blipFill>
                      </a:tcPr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algn="l"/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0.32)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0.38)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0.34)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0.4)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</a:tr>
                  <a:tr h="314325"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it-IT" sz="2000" u="none" strike="noStrike" dirty="0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voice*</a:t>
                          </a:r>
                          <a:r>
                            <a:rPr lang="it-IT" sz="2000" u="none" strike="noStrike" dirty="0" err="1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tiers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-0.17**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-0.08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0.17**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0.08</a:t>
                          </a: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796226" t="-519231" r="-629" b="-1269231"/>
                          </a:stretch>
                        </a:blipFill>
                      </a:tcPr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algn="l"/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0.08)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0.09)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0.09)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0.1)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</a:tr>
                  <a:tr h="314325"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it-IT" sz="2000" u="none" strike="noStrike" dirty="0" err="1">
                              <a:effectLst/>
                              <a:latin typeface="+mj-lt"/>
                              <a:cs typeface="DaunPenh" panose="01010101010101010101" pitchFamily="2" charset="0"/>
                            </a:rPr>
                            <a:t>tiers</a:t>
                          </a:r>
                          <a:endParaRPr lang="it-IT" sz="2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9.44**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9.62*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-9.06*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-9.11*</a:t>
                          </a: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796226" t="-747059" r="-629" b="-1078431"/>
                          </a:stretch>
                        </a:blipFill>
                      </a:tcPr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algn="ctr"/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4.51)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4.91)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4.8)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5.25)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it-IT" sz="2000" b="0" i="0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2000" u="none" strike="noStrike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DaunPenh" panose="01010101010101010101" pitchFamily="2" charset="0"/>
                            </a:rPr>
                            <a:t>voice</a:t>
                          </a:r>
                          <a:r>
                            <a:rPr kumimoji="0" lang="it-IT" sz="2000" u="none" strike="noStrike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*</a:t>
                          </a:r>
                          <a:r>
                            <a:rPr kumimoji="0" lang="it-IT" sz="2000" u="none" strike="noStrike" kern="1200" dirty="0" err="1" smtClean="0">
                              <a:solidFill>
                                <a:schemeClr val="dk1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lag</a:t>
                          </a:r>
                          <a:r>
                            <a:rPr kumimoji="0" lang="it-IT" sz="2000" u="none" strike="noStrike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 GNI</a:t>
                          </a:r>
                          <a:endParaRPr kumimoji="0" lang="it-IT" sz="2000" b="0" i="0" u="none" strike="noStrike" kern="1200" dirty="0" smtClean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0.00002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0.00003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-0.00002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-0.00004</a:t>
                          </a: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796226" t="-832203" r="-629" b="-732203"/>
                          </a:stretch>
                        </a:blipFill>
                      </a:tcPr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algn="l"/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0.00002)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0.00003)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0.00002)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0.00003)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it-IT" sz="2000" b="0" i="0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2000" u="none" strike="noStrike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DaunPenh" panose="01010101010101010101" pitchFamily="2" charset="0"/>
                            </a:rPr>
                            <a:t>voice*</a:t>
                          </a:r>
                          <a:r>
                            <a:rPr kumimoji="0" lang="it-IT" sz="2000" u="none" strike="noStrike" kern="1200" dirty="0" err="1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DaunPenh" panose="01010101010101010101" pitchFamily="2" charset="0"/>
                            </a:rPr>
                            <a:t>tiers</a:t>
                          </a:r>
                          <a:r>
                            <a:rPr kumimoji="0" lang="it-IT" sz="2000" u="none" strike="noStrike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DaunPenh" panose="01010101010101010101" pitchFamily="2" charset="0"/>
                            </a:rPr>
                            <a:t>*</a:t>
                          </a:r>
                          <a:r>
                            <a:rPr kumimoji="0" lang="it-IT" sz="2000" u="none" strike="noStrike" kern="1200" dirty="0" err="1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DaunPenh" panose="01010101010101010101" pitchFamily="2" charset="0"/>
                            </a:rPr>
                            <a:t>lag</a:t>
                          </a:r>
                          <a:r>
                            <a:rPr kumimoji="0" lang="it-IT" sz="2000" u="none" strike="noStrike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DaunPenh" panose="01010101010101010101" pitchFamily="2" charset="0"/>
                            </a:rPr>
                            <a:t> GNI</a:t>
                          </a:r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0.000001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-0.000001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-0.000002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0.000002</a:t>
                          </a: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796226" t="-1032203" r="-629" b="-532203"/>
                          </a:stretch>
                        </a:blipFill>
                      </a:tcPr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algn="l"/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0.000005)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(0.000007)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0.000006)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0.000007)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it-IT" sz="2000" b="0" i="0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2000" u="none" strike="noStrike" kern="1200" dirty="0" err="1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DaunPenh" panose="01010101010101010101" pitchFamily="2" charset="0"/>
                            </a:rPr>
                            <a:t>tiers</a:t>
                          </a:r>
                          <a:r>
                            <a:rPr kumimoji="0" lang="it-IT" sz="2000" u="none" strike="noStrike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DaunPenh" panose="01010101010101010101" pitchFamily="2" charset="0"/>
                            </a:rPr>
                            <a:t>*</a:t>
                          </a:r>
                          <a:r>
                            <a:rPr kumimoji="0" lang="it-IT" sz="2000" u="none" strike="noStrike" kern="1200" dirty="0" err="1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DaunPenh" panose="01010101010101010101" pitchFamily="2" charset="0"/>
                            </a:rPr>
                            <a:t>lag</a:t>
                          </a:r>
                          <a:r>
                            <a:rPr kumimoji="0" lang="it-IT" sz="2000" u="none" strike="noStrike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DaunPenh" panose="01010101010101010101" pitchFamily="2" charset="0"/>
                            </a:rPr>
                            <a:t> GNI</a:t>
                          </a:r>
                          <a:endParaRPr kumimoji="0" lang="it-IT" sz="2000" b="0" i="0" u="none" strike="noStrike" kern="1200" dirty="0" smtClean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-0.00004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-0.0002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0.00005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0.00017</a:t>
                          </a: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796226" t="-1253448" r="-629" b="-339655"/>
                          </a:stretch>
                        </a:blipFill>
                      </a:tcPr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algn="l"/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0.00048)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0.00064)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0.00051)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0.00066)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it-IT" sz="2000" b="0" i="0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2000" b="0" i="0" u="none" strike="noStrike" kern="1200" dirty="0" err="1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DaunPenh" panose="01010101010101010101" pitchFamily="2" charset="0"/>
                            </a:rPr>
                            <a:t>lag</a:t>
                          </a:r>
                          <a:r>
                            <a:rPr kumimoji="0" lang="it-IT" sz="20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DaunPenh" panose="01010101010101010101" pitchFamily="2" charset="0"/>
                            </a:rPr>
                            <a:t> </a:t>
                          </a:r>
                          <a:r>
                            <a:rPr kumimoji="0" lang="it-IT" sz="2000" b="0" i="0" u="none" strike="noStrike" kern="120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DaunPenh" panose="01010101010101010101" pitchFamily="2" charset="0"/>
                            </a:rPr>
                            <a:t>of </a:t>
                          </a:r>
                          <a:r>
                            <a:rPr kumimoji="0" lang="it-IT" sz="2000" b="0" i="0" u="none" strike="noStrike" kern="120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DaunPenh" panose="01010101010101010101" pitchFamily="2" charset="0"/>
                            </a:rPr>
                            <a:t>GNI</a:t>
                          </a:r>
                          <a:endParaRPr kumimoji="0" lang="it-IT" sz="2000" b="0" i="0" u="none" strike="noStrike" kern="1200" dirty="0" smtClean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-0.00216</a:t>
                          </a:r>
                          <a:endParaRPr kumimoji="0" lang="it-IT" sz="18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-0.00176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0.00231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0.00198</a:t>
                          </a: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796226" t="-1430508" r="-629" b="-133898"/>
                          </a:stretch>
                        </a:blipFill>
                      </a:tcPr>
                    </a:tc>
                  </a:tr>
                  <a:tr h="358541">
                    <a:tc>
                      <a:txBody>
                        <a:bodyPr/>
                        <a:lstStyle/>
                        <a:p>
                          <a:pPr algn="ctr"/>
                          <a:endParaRPr lang="it-IT" sz="2000" dirty="0"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0.00188)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0.0024)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0.00203)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it-IT" sz="16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(</a:t>
                          </a:r>
                          <a:r>
                            <a:rPr kumimoji="0" lang="it-IT" sz="1600" b="0" i="0" u="none" strike="noStrike" kern="1200" dirty="0" smtClean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  <a:ea typeface="+mn-ea"/>
                              <a:cs typeface="DaunPenh" panose="01010101010101010101" pitchFamily="2" charset="0"/>
                            </a:rPr>
                            <a:t>0.00252)</a:t>
                          </a:r>
                          <a:endParaRPr kumimoji="0" lang="it-IT" sz="16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+mn-ea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R>
                          <a:noFill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it-IT" sz="2000" b="0" i="0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+mj-lt"/>
                            <a:cs typeface="DaunPenh" panose="01010101010101010101" pitchFamily="2" charset="0"/>
                          </a:endParaRPr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254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00351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7C1B-EE08-4AFE-9D9D-E50684C830DF}" type="slidenum">
              <a:rPr lang="it-IT" smtClean="0"/>
              <a:t>27</a:t>
            </a:fld>
            <a:endParaRPr lang="it-IT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800" dirty="0" smtClean="0"/>
              <a:t>Impact of </a:t>
            </a:r>
            <a:r>
              <a:rPr lang="it-IT" sz="2800" dirty="0" err="1" smtClean="0"/>
              <a:t>decentralization</a:t>
            </a:r>
            <a:r>
              <a:rPr lang="it-IT" sz="2800" dirty="0" smtClean="0"/>
              <a:t> on gasoline </a:t>
            </a:r>
            <a:r>
              <a:rPr lang="it-IT" sz="2800" dirty="0" err="1" smtClean="0"/>
              <a:t>price</a:t>
            </a:r>
            <a:r>
              <a:rPr lang="it-IT" sz="2800" dirty="0" smtClean="0"/>
              <a:t>: </a:t>
            </a:r>
            <a:r>
              <a:rPr lang="it-IT" sz="2800" dirty="0" err="1" smtClean="0"/>
              <a:t>developing</a:t>
            </a:r>
            <a:r>
              <a:rPr lang="it-IT" sz="2800" dirty="0" smtClean="0"/>
              <a:t> </a:t>
            </a:r>
            <a:r>
              <a:rPr lang="it-IT" sz="2800" dirty="0" err="1" smtClean="0"/>
              <a:t>countries</a:t>
            </a:r>
            <a:endParaRPr lang="it-IT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Segnaposto contenuto 1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71600"/>
                <a:ext cx="8686800" cy="5029200"/>
              </a:xfrm>
            </p:spPr>
            <p:txBody>
              <a:bodyPr>
                <a:normAutofit/>
              </a:bodyPr>
              <a:lstStyle/>
              <a:p>
                <a:r>
                  <a:rPr lang="en-US" sz="2000" dirty="0" smtClean="0"/>
                  <a:t>Take a low income country (</a:t>
                </a:r>
                <a:r>
                  <a:rPr lang="en-US" sz="2000" dirty="0" err="1" smtClean="0"/>
                  <a:t>es</a:t>
                </a:r>
                <a:r>
                  <a:rPr lang="en-US" sz="2000" dirty="0" smtClean="0"/>
                  <a:t>. Nigeria, Cameroon, </a:t>
                </a:r>
                <a:r>
                  <a:rPr lang="en-US" sz="2000" dirty="0" err="1" smtClean="0"/>
                  <a:t>ect</a:t>
                </a:r>
                <a:r>
                  <a:rPr lang="en-US" sz="2000" dirty="0" smtClean="0"/>
                  <a:t>), which in 2007 is below and close to the upper bound of the first quartile of GNI distribution</a:t>
                </a:r>
              </a:p>
              <a:p>
                <a:r>
                  <a:rPr lang="en-US" sz="2000" dirty="0" smtClean="0"/>
                  <a:t>Upper bound of the first quartile of GNI distribution is US$ 1,120</a:t>
                </a:r>
              </a:p>
              <a:p>
                <a:r>
                  <a:rPr lang="en-US" sz="2000" dirty="0" smtClean="0"/>
                  <a:t>Median value of accountability index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000" b="0" i="1" smtClean="0">
                        <a:latin typeface="Cambria Math"/>
                        <a:ea typeface="Cambria Math"/>
                      </a:rPr>
                      <m:t>α</m:t>
                    </m:r>
                    <m:r>
                      <a:rPr lang="it-IT" sz="2000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sz="2000" dirty="0" smtClean="0"/>
                  <a:t> is 25</a:t>
                </a:r>
              </a:p>
              <a:p>
                <a:r>
                  <a:rPr lang="en-US" sz="2000" dirty="0" smtClean="0"/>
                  <a:t>Decentralization implies an increase in gasoline price of </a:t>
                </a:r>
                <a:r>
                  <a:rPr lang="en-US" sz="2000" dirty="0"/>
                  <a:t>US$ </a:t>
                </a:r>
                <a:r>
                  <a:rPr lang="en-US" sz="2000" dirty="0" smtClean="0"/>
                  <a:t>5.10 cents (7.5% of gasoline average price in the first quantile) :</a:t>
                </a:r>
              </a:p>
              <a:p>
                <a:pPr lvl="1"/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r>
                      <a:rPr lang="it-IT" sz="2000" i="1">
                        <a:latin typeface="Cambria Math"/>
                        <a:ea typeface="Cambria Math"/>
                      </a:rPr>
                      <m:t>𝜋</m:t>
                    </m:r>
                    <m:r>
                      <a:rPr lang="it-IT" sz="2000" b="0" i="0" smtClean="0">
                        <a:latin typeface="Cambria Math"/>
                        <a:ea typeface="Cambria Math"/>
                      </a:rPr>
                      <m:t>∗</m:t>
                    </m:r>
                    <m:r>
                      <m:rPr>
                        <m:sty m:val="p"/>
                      </m:rPr>
                      <a:rPr lang="it-IT" sz="2000" b="0" i="0" smtClean="0">
                        <a:latin typeface="Cambria Math"/>
                        <a:ea typeface="Cambria Math"/>
                      </a:rPr>
                      <m:t>voice</m:t>
                    </m:r>
                    <m:r>
                      <a:rPr lang="it-IT" sz="2000">
                        <a:latin typeface="Cambria Math"/>
                        <a:ea typeface="Cambria Math"/>
                      </a:rPr>
                      <m:t>+</m:t>
                    </m:r>
                    <m:r>
                      <m:rPr>
                        <m:sty m:val="p"/>
                      </m:rPr>
                      <a:rPr lang="el-GR" sz="2000" i="1">
                        <a:latin typeface="Cambria Math"/>
                        <a:ea typeface="Cambria Math"/>
                      </a:rPr>
                      <m:t>δ</m:t>
                    </m:r>
                    <m:r>
                      <a:rPr lang="it-IT" sz="2000" i="1">
                        <a:latin typeface="Cambria Math"/>
                        <a:ea typeface="Cambria Math"/>
                      </a:rPr>
                      <m:t>+</m:t>
                    </m:r>
                    <m:r>
                      <a:rPr lang="it-IT" sz="2000" i="1">
                        <a:latin typeface="Cambria Math"/>
                        <a:ea typeface="Cambria Math"/>
                      </a:rPr>
                      <m:t>𝜌</m:t>
                    </m:r>
                    <m:sSub>
                      <m:sSubPr>
                        <m:ctrlPr>
                          <a:rPr lang="it-IT" sz="2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sz="2000" b="0" i="1" smtClean="0">
                            <a:latin typeface="Cambria Math"/>
                            <a:ea typeface="Cambria Math"/>
                          </a:rPr>
                          <m:t>∗</m:t>
                        </m:r>
                        <m:r>
                          <a:rPr lang="it-IT" sz="2000" b="0" i="1" smtClean="0">
                            <a:latin typeface="Cambria Math"/>
                            <a:ea typeface="Cambria Math"/>
                          </a:rPr>
                          <m:t>𝑣𝑜𝑖𝑐𝑒</m:t>
                        </m:r>
                        <m:r>
                          <a:rPr lang="it-IT" sz="2000" b="0" i="1" smtClean="0">
                            <a:latin typeface="Cambria Math"/>
                            <a:ea typeface="Cambria Math"/>
                          </a:rPr>
                          <m:t>∗</m:t>
                        </m:r>
                        <m:r>
                          <a:rPr lang="it-IT" sz="2000" i="1">
                            <a:latin typeface="Cambria Math"/>
                            <a:ea typeface="Cambria Math"/>
                          </a:rPr>
                          <m:t>𝐺𝑁𝐼</m:t>
                        </m:r>
                      </m:e>
                      <m:sub>
                        <m:r>
                          <a:rPr lang="it-IT" sz="2000" i="1">
                            <a:latin typeface="Cambria Math"/>
                            <a:ea typeface="Cambria Math"/>
                          </a:rPr>
                          <m:t>𝑗𝑡</m:t>
                        </m:r>
                      </m:sub>
                    </m:sSub>
                    <m:r>
                      <a:rPr lang="it-IT" sz="2000" i="1">
                        <a:latin typeface="Cambria Math"/>
                        <a:ea typeface="Cambria Math"/>
                      </a:rPr>
                      <m:t>+</m:t>
                    </m:r>
                    <m:r>
                      <a:rPr lang="it-IT" sz="2000" i="1">
                        <a:latin typeface="Cambria Math"/>
                        <a:ea typeface="Cambria Math"/>
                      </a:rPr>
                      <m:t>𝜓</m:t>
                    </m:r>
                    <m:r>
                      <a:rPr lang="it-IT" sz="2000" b="0" i="1" smtClean="0">
                        <a:latin typeface="Cambria Math"/>
                        <a:ea typeface="Cambria Math"/>
                      </a:rPr>
                      <m:t>∗</m:t>
                    </m:r>
                    <m:sSub>
                      <m:sSubPr>
                        <m:ctrlPr>
                          <a:rPr lang="it-IT" sz="2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sz="2000" i="1">
                            <a:latin typeface="Cambria Math"/>
                            <a:ea typeface="Cambria Math"/>
                          </a:rPr>
                          <m:t>𝐺𝑁𝐼</m:t>
                        </m:r>
                      </m:e>
                      <m:sub>
                        <m:r>
                          <a:rPr lang="it-IT" sz="2000" i="1">
                            <a:latin typeface="Cambria Math"/>
                            <a:ea typeface="Cambria Math"/>
                          </a:rPr>
                          <m:t>𝑗𝑡</m:t>
                        </m:r>
                      </m:sub>
                    </m:sSub>
                  </m:oMath>
                </a14:m>
                <a:r>
                  <a:rPr lang="en-US" sz="2000" dirty="0" smtClean="0"/>
                  <a:t>= </a:t>
                </a:r>
              </a:p>
              <a:p>
                <a:pPr marL="393192" lvl="1" indent="0">
                  <a:buNone/>
                </a:pPr>
                <a:r>
                  <a:rPr lang="en-US" sz="1800" dirty="0" smtClean="0"/>
                  <a:t>-0.17*25+</a:t>
                </a:r>
                <a:r>
                  <a:rPr lang="it-IT" sz="1800" dirty="0" smtClean="0">
                    <a:solidFill>
                      <a:srgbClr val="000000"/>
                    </a:solidFill>
                    <a:cs typeface="DaunPenh" panose="01010101010101010101" pitchFamily="2" charset="0"/>
                  </a:rPr>
                  <a:t>9.44+0.000001*25*1,120-0.00004*1,120=5.10</a:t>
                </a:r>
                <a:endParaRPr lang="it-IT" sz="1800" dirty="0">
                  <a:solidFill>
                    <a:srgbClr val="000000"/>
                  </a:solidFill>
                  <a:cs typeface="DaunPenh" panose="01010101010101010101" pitchFamily="2" charset="0"/>
                </a:endParaRPr>
              </a:p>
              <a:p>
                <a:r>
                  <a:rPr lang="en-US" sz="2000" dirty="0"/>
                  <a:t>Decentralization </a:t>
                </a:r>
                <a:r>
                  <a:rPr lang="en-US" sz="2000" dirty="0" smtClean="0"/>
                  <a:t>implies a decrease </a:t>
                </a:r>
                <a:r>
                  <a:rPr lang="en-US" sz="2000" dirty="0"/>
                  <a:t>in gasoline </a:t>
                </a:r>
                <a:r>
                  <a:rPr lang="en-US" sz="2000" dirty="0" smtClean="0"/>
                  <a:t>subsidies </a:t>
                </a:r>
                <a:r>
                  <a:rPr lang="en-US" sz="2000" dirty="0"/>
                  <a:t>of US$ 4</a:t>
                </a:r>
                <a:r>
                  <a:rPr lang="en-US" sz="2000" dirty="0" smtClean="0"/>
                  <a:t>.76 cents (6.98% gasoline average price </a:t>
                </a:r>
                <a:r>
                  <a:rPr lang="en-US" sz="2000" dirty="0"/>
                  <a:t>in </a:t>
                </a:r>
                <a:r>
                  <a:rPr lang="en-US" sz="2000" dirty="0" smtClean="0"/>
                  <a:t>the first quantile):</a:t>
                </a:r>
              </a:p>
              <a:p>
                <a14:m>
                  <m:oMath xmlns:m="http://schemas.openxmlformats.org/officeDocument/2006/math">
                    <m:r>
                      <a:rPr lang="it-IT" sz="1800" i="1">
                        <a:latin typeface="Cambria Math"/>
                        <a:ea typeface="Cambria Math"/>
                      </a:rPr>
                      <m:t>𝜋</m:t>
                    </m:r>
                    <m:r>
                      <a:rPr lang="it-IT" sz="1800">
                        <a:latin typeface="Cambria Math"/>
                        <a:ea typeface="Cambria Math"/>
                      </a:rPr>
                      <m:t>∗</m:t>
                    </m:r>
                    <m:r>
                      <m:rPr>
                        <m:sty m:val="p"/>
                      </m:rPr>
                      <a:rPr lang="it-IT" sz="1800">
                        <a:latin typeface="Cambria Math"/>
                        <a:ea typeface="Cambria Math"/>
                      </a:rPr>
                      <m:t>voice</m:t>
                    </m:r>
                    <m:r>
                      <a:rPr lang="it-IT" sz="1800">
                        <a:latin typeface="Cambria Math"/>
                        <a:ea typeface="Cambria Math"/>
                      </a:rPr>
                      <m:t>+</m:t>
                    </m:r>
                    <m:r>
                      <m:rPr>
                        <m:sty m:val="p"/>
                      </m:rPr>
                      <a:rPr lang="el-GR" sz="1800" i="1">
                        <a:latin typeface="Cambria Math"/>
                        <a:ea typeface="Cambria Math"/>
                      </a:rPr>
                      <m:t>δ</m:t>
                    </m:r>
                    <m:r>
                      <a:rPr lang="it-IT" sz="1800" i="1">
                        <a:latin typeface="Cambria Math"/>
                        <a:ea typeface="Cambria Math"/>
                      </a:rPr>
                      <m:t>+</m:t>
                    </m:r>
                    <m:r>
                      <a:rPr lang="it-IT" sz="1800" i="1">
                        <a:latin typeface="Cambria Math"/>
                        <a:ea typeface="Cambria Math"/>
                      </a:rPr>
                      <m:t>𝜌</m:t>
                    </m:r>
                    <m:sSub>
                      <m:sSubPr>
                        <m:ctrlPr>
                          <a:rPr lang="it-IT" sz="1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sz="1800" i="1">
                            <a:latin typeface="Cambria Math"/>
                            <a:ea typeface="Cambria Math"/>
                          </a:rPr>
                          <m:t>∗</m:t>
                        </m:r>
                        <m:r>
                          <a:rPr lang="it-IT" sz="1800" i="1">
                            <a:latin typeface="Cambria Math"/>
                            <a:ea typeface="Cambria Math"/>
                          </a:rPr>
                          <m:t>𝑣𝑜𝑖𝑐𝑒</m:t>
                        </m:r>
                        <m:r>
                          <a:rPr lang="it-IT" sz="1800" i="1">
                            <a:latin typeface="Cambria Math"/>
                            <a:ea typeface="Cambria Math"/>
                          </a:rPr>
                          <m:t>∗</m:t>
                        </m:r>
                        <m:r>
                          <a:rPr lang="it-IT" sz="1800" i="1">
                            <a:latin typeface="Cambria Math"/>
                            <a:ea typeface="Cambria Math"/>
                          </a:rPr>
                          <m:t>𝐺𝑁𝐼</m:t>
                        </m:r>
                      </m:e>
                      <m:sub>
                        <m:r>
                          <a:rPr lang="it-IT" sz="1800" i="1">
                            <a:latin typeface="Cambria Math"/>
                            <a:ea typeface="Cambria Math"/>
                          </a:rPr>
                          <m:t>𝑗𝑡</m:t>
                        </m:r>
                      </m:sub>
                    </m:sSub>
                    <m:r>
                      <a:rPr lang="it-IT" sz="1800" i="1">
                        <a:latin typeface="Cambria Math"/>
                        <a:ea typeface="Cambria Math"/>
                      </a:rPr>
                      <m:t>+</m:t>
                    </m:r>
                    <m:r>
                      <a:rPr lang="it-IT" sz="1800" i="1">
                        <a:latin typeface="Cambria Math"/>
                        <a:ea typeface="Cambria Math"/>
                      </a:rPr>
                      <m:t>𝜓</m:t>
                    </m:r>
                    <m:r>
                      <a:rPr lang="it-IT" sz="1800" i="1">
                        <a:latin typeface="Cambria Math"/>
                        <a:ea typeface="Cambria Math"/>
                      </a:rPr>
                      <m:t>∗</m:t>
                    </m:r>
                    <m:sSub>
                      <m:sSubPr>
                        <m:ctrlPr>
                          <a:rPr lang="it-IT" sz="1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sz="1800" i="1">
                            <a:latin typeface="Cambria Math"/>
                            <a:ea typeface="Cambria Math"/>
                          </a:rPr>
                          <m:t>𝐺𝑁𝐼</m:t>
                        </m:r>
                      </m:e>
                      <m:sub>
                        <m:r>
                          <a:rPr lang="it-IT" sz="1800" i="1">
                            <a:latin typeface="Cambria Math"/>
                            <a:ea typeface="Cambria Math"/>
                          </a:rPr>
                          <m:t>𝑗𝑡</m:t>
                        </m:r>
                      </m:sub>
                    </m:sSub>
                  </m:oMath>
                </a14:m>
                <a:r>
                  <a:rPr lang="en-US" sz="1800" dirty="0"/>
                  <a:t>= </a:t>
                </a:r>
              </a:p>
              <a:p>
                <a:pPr marL="393192" lvl="1" indent="0">
                  <a:buNone/>
                </a:pPr>
                <a:r>
                  <a:rPr lang="en-US" sz="1800" dirty="0" smtClean="0"/>
                  <a:t>0.17*25-</a:t>
                </a:r>
                <a:r>
                  <a:rPr lang="it-IT" sz="1800" dirty="0" smtClean="0">
                    <a:solidFill>
                      <a:srgbClr val="000000"/>
                    </a:solidFill>
                    <a:cs typeface="DaunPenh" panose="01010101010101010101" pitchFamily="2" charset="0"/>
                  </a:rPr>
                  <a:t>9.06+0.000002*25*1,120-0.00005*1,120=-4.76</a:t>
                </a:r>
                <a:endParaRPr lang="it-IT" sz="1800" dirty="0">
                  <a:solidFill>
                    <a:srgbClr val="000000"/>
                  </a:solidFill>
                  <a:cs typeface="DaunPenh" panose="01010101010101010101" pitchFamily="2" charset="0"/>
                </a:endParaRPr>
              </a:p>
              <a:p>
                <a:pPr lvl="1"/>
                <a:endParaRPr lang="en-US" sz="1800" dirty="0"/>
              </a:p>
              <a:p>
                <a:endParaRPr lang="en-US" sz="1800" dirty="0" smtClean="0"/>
              </a:p>
              <a:p>
                <a:endParaRPr lang="en-US" sz="1800" dirty="0" smtClean="0"/>
              </a:p>
              <a:p>
                <a:endParaRPr lang="en-US" sz="1600" dirty="0" smtClean="0"/>
              </a:p>
            </p:txBody>
          </p:sp>
        </mc:Choice>
        <mc:Fallback xmlns="">
          <p:sp>
            <p:nvSpPr>
              <p:cNvPr id="6" name="Segnaposto contenu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71600"/>
                <a:ext cx="8686800" cy="5029200"/>
              </a:xfrm>
              <a:blipFill rotWithShape="1">
                <a:blip r:embed="rId2"/>
                <a:stretch>
                  <a:fillRect t="-606" r="-112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5152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7C1B-EE08-4AFE-9D9D-E50684C830DF}" type="slidenum">
              <a:rPr lang="it-IT" smtClean="0"/>
              <a:t>28</a:t>
            </a:fld>
            <a:endParaRPr lang="it-IT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800" dirty="0" smtClean="0"/>
              <a:t>Impact of </a:t>
            </a:r>
            <a:r>
              <a:rPr lang="it-IT" sz="2800" dirty="0" err="1" smtClean="0"/>
              <a:t>decentralization</a:t>
            </a:r>
            <a:r>
              <a:rPr lang="it-IT" sz="2800" dirty="0" smtClean="0"/>
              <a:t> on gasoline </a:t>
            </a:r>
            <a:r>
              <a:rPr lang="it-IT" sz="2800" dirty="0" err="1" smtClean="0"/>
              <a:t>price</a:t>
            </a:r>
            <a:r>
              <a:rPr lang="it-IT" sz="2800" dirty="0" smtClean="0"/>
              <a:t>: </a:t>
            </a:r>
            <a:r>
              <a:rPr lang="it-IT" sz="2800" dirty="0" err="1" smtClean="0"/>
              <a:t>developed</a:t>
            </a:r>
            <a:r>
              <a:rPr lang="it-IT" sz="2800" dirty="0" smtClean="0"/>
              <a:t> </a:t>
            </a:r>
            <a:r>
              <a:rPr lang="it-IT" sz="2800" dirty="0" err="1" smtClean="0"/>
              <a:t>countries</a:t>
            </a:r>
            <a:endParaRPr lang="it-IT" sz="2800" dirty="0"/>
          </a:p>
        </p:txBody>
      </p:sp>
      <p:sp>
        <p:nvSpPr>
          <p:cNvPr id="6" name="Segnaposto contenuto 1"/>
          <p:cNvSpPr>
            <a:spLocks noGrp="1"/>
          </p:cNvSpPr>
          <p:nvPr>
            <p:ph idx="1"/>
          </p:nvPr>
        </p:nvSpPr>
        <p:spPr>
          <a:xfrm>
            <a:off x="914400" y="1371600"/>
            <a:ext cx="8229600" cy="5029200"/>
          </a:xfrm>
        </p:spPr>
        <p:txBody>
          <a:bodyPr>
            <a:normAutofit/>
          </a:bodyPr>
          <a:lstStyle/>
          <a:p>
            <a:r>
              <a:rPr lang="en-US" sz="2500" dirty="0" smtClean="0"/>
              <a:t>Take a rich country (</a:t>
            </a:r>
            <a:r>
              <a:rPr lang="en-US" sz="2500" dirty="0" err="1" smtClean="0"/>
              <a:t>es</a:t>
            </a:r>
            <a:r>
              <a:rPr lang="en-US" sz="2500" dirty="0" smtClean="0"/>
              <a:t>. </a:t>
            </a:r>
            <a:r>
              <a:rPr lang="en-US" sz="2500" dirty="0" err="1" smtClean="0"/>
              <a:t>Austalia</a:t>
            </a:r>
            <a:r>
              <a:rPr lang="en-US" sz="2500" dirty="0" smtClean="0"/>
              <a:t>, UK, France, </a:t>
            </a:r>
            <a:r>
              <a:rPr lang="en-US" sz="2500" dirty="0" err="1" smtClean="0"/>
              <a:t>ect</a:t>
            </a:r>
            <a:r>
              <a:rPr lang="en-US" sz="2500" dirty="0" smtClean="0"/>
              <a:t>), which in 2007 is below and close to the lower bound of the last quartile of the GNI distribution</a:t>
            </a:r>
          </a:p>
          <a:p>
            <a:r>
              <a:rPr lang="en-US" sz="2500" dirty="0" smtClean="0">
                <a:solidFill>
                  <a:srgbClr val="000000"/>
                </a:solidFill>
                <a:cs typeface="DaunPenh" panose="01010101010101010101" pitchFamily="2" charset="0"/>
              </a:rPr>
              <a:t>Decentralization has no effect on gasoline price and gasoline subsidies (with the coefficient being not statistically significant)</a:t>
            </a:r>
            <a:endParaRPr lang="en-US" sz="2500" dirty="0"/>
          </a:p>
          <a:p>
            <a:r>
              <a:rPr lang="en-US" sz="2500" dirty="0" smtClean="0"/>
              <a:t>The impact of adding </a:t>
            </a:r>
            <a:r>
              <a:rPr lang="en-US" sz="2500" dirty="0"/>
              <a:t>a</a:t>
            </a:r>
            <a:r>
              <a:rPr lang="en-US" sz="2500" dirty="0" smtClean="0"/>
              <a:t> government level on the gasoline subsidy for developing countries is statistically different (</a:t>
            </a:r>
            <a:r>
              <a:rPr lang="en-US" sz="2500" i="1" dirty="0" smtClean="0"/>
              <a:t>p</a:t>
            </a:r>
            <a:r>
              <a:rPr lang="en-US" sz="2500" dirty="0" smtClean="0"/>
              <a:t>-</a:t>
            </a:r>
            <a:r>
              <a:rPr lang="en-US" sz="2500" i="1" dirty="0" smtClean="0"/>
              <a:t>value</a:t>
            </a:r>
            <a:r>
              <a:rPr lang="en-US" sz="2500" dirty="0" smtClean="0"/>
              <a:t>=0.0473) from the same impact for developed countries.</a:t>
            </a:r>
          </a:p>
          <a:p>
            <a:r>
              <a:rPr lang="en-US" sz="2500" dirty="0" smtClean="0"/>
              <a:t>Same results with diesel price and diesel subsidies</a:t>
            </a:r>
          </a:p>
          <a:p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57183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Random effect specification can bias the estimation since the unobserved country characteristic can be correlated with the term error</a:t>
            </a:r>
          </a:p>
          <a:p>
            <a:r>
              <a:rPr lang="en-US" dirty="0" err="1" smtClean="0"/>
              <a:t>Mundlak</a:t>
            </a:r>
            <a:r>
              <a:rPr lang="en-US" dirty="0" smtClean="0"/>
              <a:t> approach (1978) allows to incorporate the unobserved effect into the random model specification by including the time averages of the covariates as additional explanatory variables</a:t>
            </a:r>
          </a:p>
          <a:p>
            <a:r>
              <a:rPr lang="en-US" dirty="0" smtClean="0"/>
              <a:t>Regressions </a:t>
            </a:r>
            <a:r>
              <a:rPr lang="en-US" dirty="0"/>
              <a:t>in Table </a:t>
            </a:r>
            <a:r>
              <a:rPr lang="en-US"/>
              <a:t>5 </a:t>
            </a:r>
            <a:r>
              <a:rPr lang="en-US" smtClean="0"/>
              <a:t>and 6 show </a:t>
            </a:r>
            <a:r>
              <a:rPr lang="en-US" dirty="0" smtClean="0"/>
              <a:t>very similar results </a:t>
            </a:r>
            <a:r>
              <a:rPr lang="en-US" dirty="0"/>
              <a:t>to those obtained </a:t>
            </a:r>
            <a:r>
              <a:rPr lang="en-US" dirty="0" smtClean="0"/>
              <a:t>with the random </a:t>
            </a:r>
            <a:r>
              <a:rPr lang="en-US" dirty="0"/>
              <a:t>effect specification 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7C1B-EE08-4AFE-9D9D-E50684C830DF}" type="slidenum">
              <a:rPr lang="it-IT" smtClean="0"/>
              <a:t>29</a:t>
            </a:fld>
            <a:endParaRPr lang="it-IT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Robustness</a:t>
            </a:r>
            <a:r>
              <a:rPr lang="it-IT" dirty="0" smtClean="0"/>
              <a:t> </a:t>
            </a:r>
            <a:r>
              <a:rPr lang="it-IT" dirty="0" err="1" smtClean="0"/>
              <a:t>check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4826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7200" y="2027237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/>
              <a:t>Despite all these inefficiencies, subsidies are </a:t>
            </a:r>
            <a:r>
              <a:rPr lang="en-US" dirty="0" smtClean="0"/>
              <a:t>significant:</a:t>
            </a:r>
            <a:r>
              <a:rPr lang="en-US" sz="2800" dirty="0" smtClean="0"/>
              <a:t> </a:t>
            </a:r>
          </a:p>
          <a:p>
            <a:pPr lvl="1"/>
            <a:r>
              <a:rPr lang="en-US" sz="2400" dirty="0" smtClean="0"/>
              <a:t>$5.3 </a:t>
            </a:r>
            <a:r>
              <a:rPr lang="en-US" sz="2400" dirty="0"/>
              <a:t>trillion in 2015 </a:t>
            </a:r>
            <a:r>
              <a:rPr lang="en-US" sz="2400" dirty="0" smtClean="0"/>
              <a:t>(6.5</a:t>
            </a:r>
            <a:r>
              <a:rPr lang="en-US" sz="2400" dirty="0"/>
              <a:t>% of global </a:t>
            </a:r>
            <a:r>
              <a:rPr lang="en-US" sz="2400" dirty="0" smtClean="0"/>
              <a:t>GDP) (</a:t>
            </a:r>
            <a:r>
              <a:rPr lang="it-IT" sz="2000" dirty="0" err="1" smtClean="0"/>
              <a:t>Coady</a:t>
            </a:r>
            <a:r>
              <a:rPr lang="it-IT" sz="2000" dirty="0" smtClean="0"/>
              <a:t> </a:t>
            </a:r>
            <a:r>
              <a:rPr lang="it-IT" sz="2000" i="1" dirty="0"/>
              <a:t>et al</a:t>
            </a:r>
            <a:r>
              <a:rPr lang="it-IT" sz="2000" dirty="0"/>
              <a:t>., </a:t>
            </a:r>
            <a:r>
              <a:rPr lang="it-IT" sz="2000" dirty="0" smtClean="0"/>
              <a:t>2016); </a:t>
            </a:r>
          </a:p>
          <a:p>
            <a:pPr lvl="1"/>
            <a:r>
              <a:rPr lang="en-US" sz="2400" dirty="0" smtClean="0"/>
              <a:t>in </a:t>
            </a:r>
            <a:r>
              <a:rPr lang="en-US" sz="2400" dirty="0"/>
              <a:t>terms of revenues, the IMF (2013) estimates that consumption of petroleum, electricity, natural gas and coal were </a:t>
            </a:r>
            <a:r>
              <a:rPr lang="en-US" sz="2400" dirty="0" err="1"/>
              <a:t>subsidised</a:t>
            </a:r>
            <a:r>
              <a:rPr lang="en-US" sz="2400" dirty="0"/>
              <a:t> by about 2% of total government revenue in </a:t>
            </a:r>
            <a:r>
              <a:rPr lang="en-US" sz="2400" dirty="0" smtClean="0"/>
              <a:t>2011. </a:t>
            </a:r>
            <a:endParaRPr lang="it-IT" sz="2400" dirty="0" smtClean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Introduction</a:t>
            </a:r>
            <a:r>
              <a:rPr lang="it-IT" dirty="0" smtClean="0"/>
              <a:t> - 2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7C1B-EE08-4AFE-9D9D-E50684C830DF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57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the architecture is a decentralized one, for given level of accountability of the government, the use of subsidy for political gain become less effective.</a:t>
            </a:r>
          </a:p>
          <a:p>
            <a:r>
              <a:rPr lang="en-US" dirty="0" smtClean="0"/>
              <a:t>The increase in the level of accountability of the government mitigates the former effect: the more accountable is the government the more difficult the political benefit of a distortive subsidy is.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7C1B-EE08-4AFE-9D9D-E50684C830DF}" type="slidenum">
              <a:rPr lang="it-IT" smtClean="0"/>
              <a:t>30</a:t>
            </a:fld>
            <a:endParaRPr lang="it-IT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Conclusion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8143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Find that adding one government level leads to a statistically significant increase in gasoline and diesel price (and so a decrease in the subsidy) for developing countries, while it has no effect for developed countries.</a:t>
            </a:r>
          </a:p>
          <a:p>
            <a:r>
              <a:rPr lang="en-US" dirty="0" smtClean="0"/>
              <a:t>Possibility </a:t>
            </a:r>
            <a:r>
              <a:rPr lang="en-US" dirty="0"/>
              <a:t>that in developing economies where voters are poorly informed, </a:t>
            </a:r>
            <a:r>
              <a:rPr lang="en-US" dirty="0" smtClean="0"/>
              <a:t>and the </a:t>
            </a:r>
            <a:r>
              <a:rPr lang="en-US" dirty="0"/>
              <a:t>assignment of functions and policy instruments to the various government levels are </a:t>
            </a:r>
            <a:r>
              <a:rPr lang="en-US" dirty="0" smtClean="0"/>
              <a:t>imperfect, fuel </a:t>
            </a:r>
            <a:r>
              <a:rPr lang="en-US" dirty="0"/>
              <a:t>subsides will be an inefficient policy but it will be more so in the absence </a:t>
            </a:r>
            <a:r>
              <a:rPr lang="en-US" dirty="0" smtClean="0"/>
              <a:t>of </a:t>
            </a:r>
            <a:r>
              <a:rPr lang="en-US" smtClean="0"/>
              <a:t>multi-leveled governance.</a:t>
            </a:r>
            <a:endParaRPr lang="en-US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7C1B-EE08-4AFE-9D9D-E50684C830DF}" type="slidenum">
              <a:rPr lang="it-IT" smtClean="0"/>
              <a:t>31</a:t>
            </a:fld>
            <a:endParaRPr lang="it-IT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Conclusion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3604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3000" dirty="0"/>
              <a:t>Why are they so popular with policy-makers? Why is reforming them so hard? </a:t>
            </a:r>
          </a:p>
          <a:p>
            <a:pPr lvl="1"/>
            <a:r>
              <a:rPr lang="en-US" sz="2400" dirty="0" smtClean="0"/>
              <a:t>subsidies are salient </a:t>
            </a:r>
            <a:r>
              <a:rPr lang="en-US" sz="2400" dirty="0"/>
              <a:t>for households and as such they are preferred by policymakers since households (voters) assign a larger weight on the popularity of the policymakers if the price of fuel is </a:t>
            </a:r>
            <a:r>
              <a:rPr lang="en-US" sz="2400" dirty="0" smtClean="0"/>
              <a:t>low; </a:t>
            </a:r>
          </a:p>
          <a:p>
            <a:pPr lvl="1"/>
            <a:r>
              <a:rPr lang="en-US" sz="2400" dirty="0" smtClean="0"/>
              <a:t>It </a:t>
            </a:r>
            <a:r>
              <a:rPr lang="en-US" sz="2400" dirty="0"/>
              <a:t>is a very visible </a:t>
            </a:r>
            <a:r>
              <a:rPr lang="en-US" sz="2400" dirty="0" smtClean="0"/>
              <a:t>instrument; </a:t>
            </a:r>
          </a:p>
          <a:p>
            <a:pPr lvl="1"/>
            <a:r>
              <a:rPr lang="en-US" sz="2400" dirty="0" smtClean="0"/>
              <a:t>For </a:t>
            </a:r>
            <a:r>
              <a:rPr lang="en-US" sz="2400" dirty="0"/>
              <a:t>low-income </a:t>
            </a:r>
            <a:r>
              <a:rPr lang="en-US" sz="2400" dirty="0" smtClean="0"/>
              <a:t>countries sudden </a:t>
            </a:r>
            <a:r>
              <a:rPr lang="en-US" sz="2400" dirty="0"/>
              <a:t>rises in energy costs have an immediate impact on households' budgets and they spill very quickly into public unrest, with </a:t>
            </a:r>
            <a:r>
              <a:rPr lang="en-US" sz="2400" dirty="0" smtClean="0"/>
              <a:t>example </a:t>
            </a:r>
            <a:r>
              <a:rPr lang="en-US" sz="2400" dirty="0"/>
              <a:t>of such episodes taking </a:t>
            </a:r>
            <a:r>
              <a:rPr lang="en-US" sz="2400" dirty="0" smtClean="0"/>
              <a:t>place in </a:t>
            </a:r>
            <a:r>
              <a:rPr lang="en-US" sz="2400" dirty="0" smtClean="0">
                <a:hlinkClick r:id="rId2" action="ppaction://hlinksldjump"/>
              </a:rPr>
              <a:t>Nigeria (2012)  </a:t>
            </a:r>
            <a:endParaRPr lang="en-US" sz="2400" dirty="0"/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Introduction</a:t>
            </a:r>
            <a:r>
              <a:rPr lang="it-IT" dirty="0" smtClean="0"/>
              <a:t> - 3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7C1B-EE08-4AFE-9D9D-E50684C830DF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233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ser\Desktop\Niegeria_20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889" y="186510"/>
            <a:ext cx="5581650" cy="29677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429000"/>
            <a:ext cx="5715000" cy="32099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http://saharareporters.com/sites/default/files/styles/normal_medium/public/page_images/news/2012/11061.gif?itok=-lUejrv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597174"/>
            <a:ext cx="3429000" cy="26883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/>
          <p:cNvSpPr/>
          <p:nvPr/>
        </p:nvSpPr>
        <p:spPr>
          <a:xfrm>
            <a:off x="1066800" y="5715000"/>
            <a:ext cx="2076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dirty="0" smtClean="0">
                <a:solidFill>
                  <a:schemeClr val="bg2">
                    <a:lumMod val="50000"/>
                  </a:schemeClr>
                </a:solidFill>
              </a:rPr>
              <a:t>#</a:t>
            </a:r>
            <a:r>
              <a:rPr lang="it-IT" sz="2000" dirty="0" err="1" smtClean="0">
                <a:solidFill>
                  <a:schemeClr val="bg2">
                    <a:lumMod val="50000"/>
                  </a:schemeClr>
                </a:solidFill>
              </a:rPr>
              <a:t>occupynigeria</a:t>
            </a:r>
            <a:endParaRPr lang="it-IT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7C1B-EE08-4AFE-9D9D-E50684C830DF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8351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There are </a:t>
            </a:r>
            <a:r>
              <a:rPr lang="en-US" dirty="0"/>
              <a:t>complex political economy incentives behind fuel subsidies but intuition would </a:t>
            </a:r>
            <a:r>
              <a:rPr lang="en-US" dirty="0" smtClean="0"/>
              <a:t>suggest that </a:t>
            </a:r>
            <a:r>
              <a:rPr lang="en-US" dirty="0"/>
              <a:t>the </a:t>
            </a:r>
            <a:r>
              <a:rPr lang="en-US" i="1" dirty="0"/>
              <a:t>visibility</a:t>
            </a:r>
            <a:r>
              <a:rPr lang="en-US" dirty="0"/>
              <a:t> of the </a:t>
            </a:r>
            <a:r>
              <a:rPr lang="en-US" dirty="0" smtClean="0"/>
              <a:t>policy is </a:t>
            </a:r>
            <a:r>
              <a:rPr lang="en-US" dirty="0"/>
              <a:t>a key determinant. </a:t>
            </a:r>
            <a:endParaRPr lang="en-US" dirty="0" smtClean="0"/>
          </a:p>
          <a:p>
            <a:r>
              <a:rPr lang="en-US" dirty="0" smtClean="0"/>
              <a:t>As </a:t>
            </a:r>
            <a:r>
              <a:rPr lang="en-US" dirty="0"/>
              <a:t>the setting of subsidies is a central government responsibility, it is conceivable that the government architecture of a country is an important determinant of their level.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point here being that any incentive for political gain can be </a:t>
            </a:r>
            <a:r>
              <a:rPr lang="en-US" i="1" dirty="0"/>
              <a:t>weakened</a:t>
            </a:r>
            <a:r>
              <a:rPr lang="en-US" dirty="0"/>
              <a:t> by a multi-leveled political architecture of </a:t>
            </a:r>
            <a:r>
              <a:rPr lang="en-US" dirty="0" smtClean="0"/>
              <a:t>governance.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Introduction</a:t>
            </a:r>
            <a:r>
              <a:rPr lang="it-IT" dirty="0" smtClean="0"/>
              <a:t> - 4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7C1B-EE08-4AFE-9D9D-E50684C830DF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445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7200" y="2370137"/>
            <a:ext cx="8229600" cy="4525963"/>
          </a:xfrm>
        </p:spPr>
        <p:txBody>
          <a:bodyPr>
            <a:normAutofit/>
          </a:bodyPr>
          <a:lstStyle/>
          <a:p>
            <a:r>
              <a:rPr lang="en-US" sz="2800" i="1" dirty="0"/>
              <a:t>H</a:t>
            </a:r>
            <a:r>
              <a:rPr lang="en-US" sz="2800" i="1" dirty="0" smtClean="0"/>
              <a:t>ow </a:t>
            </a:r>
            <a:r>
              <a:rPr lang="en-US" sz="2800" i="1" dirty="0"/>
              <a:t>does the existence of a multi-leveled government structure affect fuel pricing, in particular for developing countries, where accountability of government is in general lower than in developed countries?</a:t>
            </a:r>
            <a:endParaRPr lang="it-IT" sz="2800" i="1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Introduction</a:t>
            </a:r>
            <a:r>
              <a:rPr lang="it-IT" dirty="0" smtClean="0"/>
              <a:t> - 5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7C1B-EE08-4AFE-9D9D-E50684C830DF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0100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>
                <a:effectLst/>
              </a:rPr>
              <a:t>Fixing </a:t>
            </a:r>
            <a:r>
              <a:rPr lang="en-US" sz="2800" dirty="0">
                <a:effectLst/>
              </a:rPr>
              <a:t>ideas and stating the hypotheses </a:t>
            </a:r>
            <a:r>
              <a:rPr lang="en-US" sz="2800" dirty="0" smtClean="0">
                <a:effectLst/>
              </a:rPr>
              <a:t>- 1</a:t>
            </a:r>
            <a:endParaRPr lang="it-IT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sellaDiTesto 4"/>
              <p:cNvSpPr txBox="1"/>
              <p:nvPr/>
            </p:nvSpPr>
            <p:spPr>
              <a:xfrm>
                <a:off x="647700" y="1143000"/>
                <a:ext cx="8039100" cy="1500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 smtClean="0">
                    <a:ea typeface="Cambria Math"/>
                  </a:rPr>
                  <a:t>(1)    </a:t>
                </a:r>
                <a14:m>
                  <m:oMath xmlns:m="http://schemas.openxmlformats.org/officeDocument/2006/math">
                    <m:r>
                      <a:rPr lang="it-IT" sz="2000" i="1" smtClean="0">
                        <a:latin typeface="Cambria Math"/>
                        <a:ea typeface="Cambria Math"/>
                      </a:rPr>
                      <m:t>𝜎</m:t>
                    </m:r>
                    <m:d>
                      <m:dPr>
                        <m:ctrlPr>
                          <a:rPr lang="it-IT" sz="20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it-IT" sz="2000" b="0" i="1" smtClean="0">
                            <a:latin typeface="Cambria Math"/>
                          </a:rPr>
                          <m:t>𝑒</m:t>
                        </m:r>
                      </m:e>
                    </m:d>
                    <m:r>
                      <a:rPr lang="it-IT" sz="2000" b="0" i="1" smtClean="0">
                        <a:latin typeface="Cambria Math"/>
                      </a:rPr>
                      <m:t>=</m:t>
                    </m:r>
                    <m:r>
                      <a:rPr lang="it-IT" sz="2000" b="0" i="1" smtClean="0">
                        <a:latin typeface="Cambria Math"/>
                      </a:rPr>
                      <m:t>𝑒</m:t>
                    </m:r>
                  </m:oMath>
                </a14:m>
                <a:r>
                  <a:rPr lang="it-IT" dirty="0" smtClean="0"/>
                  <a:t>	</a:t>
                </a:r>
              </a:p>
              <a:p>
                <a:pPr algn="ctr"/>
                <a:endParaRPr lang="it-IT" i="1" dirty="0" smtClean="0">
                  <a:latin typeface="Cambria Math"/>
                  <a:ea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it-IT" i="1" smtClean="0">
                        <a:latin typeface="Cambria Math"/>
                        <a:ea typeface="Cambria Math"/>
                      </a:rPr>
                      <m:t>𝜎</m:t>
                    </m:r>
                  </m:oMath>
                </a14:m>
                <a:r>
                  <a:rPr lang="it-IT" dirty="0" smtClean="0"/>
                  <a:t> = </a:t>
                </a:r>
                <a:r>
                  <a:rPr lang="en-US" dirty="0"/>
                  <a:t>subsidy (taken to mean a </a:t>
                </a:r>
                <a:r>
                  <a:rPr lang="en-US" dirty="0" smtClean="0"/>
                  <a:t>price offered </a:t>
                </a:r>
                <a:r>
                  <a:rPr lang="en-US" dirty="0"/>
                  <a:t>to households/voters which is lower than it would be had the </a:t>
                </a:r>
                <a:r>
                  <a:rPr lang="en-US" dirty="0" smtClean="0"/>
                  <a:t>government </a:t>
                </a:r>
                <a:r>
                  <a:rPr lang="it-IT" dirty="0" err="1" smtClean="0"/>
                  <a:t>not</a:t>
                </a:r>
                <a:r>
                  <a:rPr lang="it-IT" dirty="0" smtClean="0"/>
                  <a:t> </a:t>
                </a:r>
                <a:r>
                  <a:rPr lang="it-IT" dirty="0" err="1"/>
                  <a:t>intervened</a:t>
                </a:r>
                <a:r>
                  <a:rPr lang="it-IT" dirty="0" smtClean="0"/>
                  <a:t>)</a:t>
                </a:r>
              </a:p>
              <a:p>
                <a:r>
                  <a:rPr lang="it-IT" dirty="0" smtClean="0"/>
                  <a:t>𝑒 = </a:t>
                </a:r>
                <a:r>
                  <a:rPr lang="en-US" dirty="0"/>
                  <a:t>‘</a:t>
                </a:r>
                <a:r>
                  <a:rPr lang="en-US" i="1" dirty="0" smtClean="0"/>
                  <a:t>effort</a:t>
                </a:r>
                <a:r>
                  <a:rPr lang="en-US" dirty="0" smtClean="0"/>
                  <a:t>’ on </a:t>
                </a:r>
                <a:r>
                  <a:rPr lang="en-US" dirty="0"/>
                  <a:t>the part of the central </a:t>
                </a:r>
                <a:r>
                  <a:rPr lang="en-US" dirty="0" smtClean="0"/>
                  <a:t>government</a:t>
                </a:r>
                <a:endParaRPr lang="it-IT" dirty="0"/>
              </a:p>
            </p:txBody>
          </p:sp>
        </mc:Choice>
        <mc:Fallback xmlns="">
          <p:sp>
            <p:nvSpPr>
              <p:cNvPr id="5" name="CasellaDiTesto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700" y="1143000"/>
                <a:ext cx="8039100" cy="1500988"/>
              </a:xfrm>
              <a:prstGeom prst="rect">
                <a:avLst/>
              </a:prstGeom>
              <a:blipFill rotWithShape="1">
                <a:blip r:embed="rId2"/>
                <a:stretch>
                  <a:fillRect l="-607" b="-569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asellaDiTesto 5"/>
              <p:cNvSpPr txBox="1"/>
              <p:nvPr/>
            </p:nvSpPr>
            <p:spPr>
              <a:xfrm>
                <a:off x="431356" y="2743200"/>
                <a:ext cx="803910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dirty="0" smtClean="0"/>
                  <a:t>The </a:t>
                </a:r>
                <a:r>
                  <a:rPr lang="it-IT" dirty="0" err="1" smtClean="0"/>
                  <a:t>central</a:t>
                </a:r>
                <a:r>
                  <a:rPr lang="it-IT" dirty="0" smtClean="0"/>
                  <a:t> </a:t>
                </a:r>
                <a:r>
                  <a:rPr lang="it-IT" dirty="0" err="1" smtClean="0"/>
                  <a:t>government</a:t>
                </a:r>
                <a:r>
                  <a:rPr lang="it-IT" dirty="0" smtClean="0"/>
                  <a:t> </a:t>
                </a:r>
                <a:r>
                  <a:rPr lang="it-IT" dirty="0" err="1" smtClean="0"/>
                  <a:t>then</a:t>
                </a:r>
                <a:r>
                  <a:rPr lang="it-IT" dirty="0" smtClean="0"/>
                  <a:t>, by </a:t>
                </a:r>
                <a:r>
                  <a:rPr lang="it-IT" dirty="0" err="1" smtClean="0"/>
                  <a:t>choice</a:t>
                </a:r>
                <a:r>
                  <a:rPr lang="it-IT" dirty="0" smtClean="0"/>
                  <a:t> of 𝑒, </a:t>
                </a:r>
                <a:r>
                  <a:rPr lang="it-IT" dirty="0" err="1" smtClean="0"/>
                  <a:t>maximes</a:t>
                </a:r>
                <a:r>
                  <a:rPr lang="it-IT" dirty="0" smtClean="0"/>
                  <a:t>:</a:t>
                </a:r>
              </a:p>
              <a:p>
                <a:endParaRPr lang="it-IT" dirty="0" smtClean="0"/>
              </a:p>
              <a:p>
                <a:pPr algn="ctr"/>
                <a:r>
                  <a:rPr lang="it-IT" sz="1400" dirty="0" smtClean="0"/>
                  <a:t>(2)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000">
                        <a:latin typeface="Cambria Math"/>
                        <a:ea typeface="Cambria Math"/>
                      </a:rPr>
                      <m:t>v</m:t>
                    </m:r>
                    <m:d>
                      <m:dPr>
                        <m:ctrlPr>
                          <a:rPr lang="it-IT" sz="20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it-IT" sz="2000" b="0" i="1" smtClean="0">
                            <a:latin typeface="Cambria Math"/>
                            <a:ea typeface="Cambria Math"/>
                          </a:rPr>
                          <m:t>𝑒</m:t>
                        </m:r>
                        <m:r>
                          <a:rPr lang="it-IT" sz="2000" b="0" i="1" smtClean="0">
                            <a:latin typeface="Cambria Math"/>
                          </a:rPr>
                          <m:t>,</m:t>
                        </m:r>
                        <m:r>
                          <a:rPr lang="it-IT" sz="2000" i="1" smtClean="0">
                            <a:latin typeface="Cambria Math"/>
                            <a:ea typeface="Cambria Math"/>
                          </a:rPr>
                          <m:t>𝜆</m:t>
                        </m:r>
                        <m:r>
                          <a:rPr lang="it-IT" sz="20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it-IT" sz="2000" b="0" i="1" smtClean="0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</m:d>
                    <m:r>
                      <a:rPr lang="it-IT" sz="2000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it-IT" sz="2000" b="0" i="1" smtClean="0">
                        <a:latin typeface="Cambria Math"/>
                        <a:ea typeface="Cambria Math"/>
                      </a:rPr>
                      <m:t>𝑏</m:t>
                    </m:r>
                    <m:d>
                      <m:dPr>
                        <m:ctrlPr>
                          <a:rPr lang="it-IT" sz="20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it-IT" sz="2000" b="0" i="1" smtClean="0">
                            <a:latin typeface="Cambria Math"/>
                            <a:ea typeface="Cambria Math"/>
                          </a:rPr>
                          <m:t>𝑒</m:t>
                        </m:r>
                        <m:r>
                          <a:rPr lang="it-IT" sz="20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it-IT" sz="2000" i="1" smtClean="0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</m:d>
                    <m:r>
                      <a:rPr lang="it-IT" sz="2000" b="0" i="0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it-IT" sz="2000" b="0" i="1" smtClean="0">
                        <a:latin typeface="Cambria Math"/>
                        <a:ea typeface="Cambria Math"/>
                      </a:rPr>
                      <m:t>𝑐</m:t>
                    </m:r>
                    <m:r>
                      <a:rPr lang="it-IT" sz="2000" b="0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it-IT" sz="2000" b="0" i="1" smtClean="0">
                        <a:latin typeface="Cambria Math"/>
                        <a:ea typeface="Cambria Math"/>
                      </a:rPr>
                      <m:t>𝑒</m:t>
                    </m:r>
                    <m:r>
                      <a:rPr lang="it-IT" sz="2000" b="0" i="1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it-IT" sz="2000" b="0" i="1" smtClean="0">
                        <a:latin typeface="Cambria Math"/>
                        <a:ea typeface="Cambria Math"/>
                      </a:rPr>
                      <m:t>𝛼</m:t>
                    </m:r>
                    <m:r>
                      <a:rPr lang="it-IT" sz="2000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it-IT" sz="2000" i="1" dirty="0"/>
              </a:p>
            </p:txBody>
          </p:sp>
        </mc:Choice>
        <mc:Fallback xmlns="">
          <p:sp>
            <p:nvSpPr>
              <p:cNvPr id="6" name="CasellaDiTesto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356" y="2743200"/>
                <a:ext cx="8039100" cy="954107"/>
              </a:xfrm>
              <a:prstGeom prst="rect">
                <a:avLst/>
              </a:prstGeom>
              <a:blipFill rotWithShape="1">
                <a:blip r:embed="rId3"/>
                <a:stretch>
                  <a:fillRect l="-682" t="-5732" b="-382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asellaDiTesto 13"/>
              <p:cNvSpPr txBox="1"/>
              <p:nvPr/>
            </p:nvSpPr>
            <p:spPr>
              <a:xfrm>
                <a:off x="647700" y="3810000"/>
                <a:ext cx="8039100" cy="30706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it-IT" sz="2000" i="1" smtClean="0">
                        <a:latin typeface="Cambria Math"/>
                        <a:ea typeface="Cambria Math"/>
                      </a:rPr>
                      <m:t>𝜆</m:t>
                    </m:r>
                    <m:r>
                      <a:rPr lang="it-IT" sz="2000" b="0" i="1" smtClean="0">
                        <a:latin typeface="Cambria Math"/>
                        <a:ea typeface="Cambria Math"/>
                      </a:rPr>
                      <m:t>&gt;0</m:t>
                    </m:r>
                  </m:oMath>
                </a14:m>
                <a:r>
                  <a:rPr lang="it-IT" dirty="0" smtClean="0"/>
                  <a:t> = </a:t>
                </a:r>
                <a:r>
                  <a:rPr lang="it-IT" dirty="0" err="1"/>
                  <a:t>number</a:t>
                </a:r>
                <a:r>
                  <a:rPr lang="it-IT" dirty="0"/>
                  <a:t> of </a:t>
                </a:r>
                <a:r>
                  <a:rPr lang="it-IT" dirty="0" err="1"/>
                  <a:t>government</a:t>
                </a:r>
                <a:r>
                  <a:rPr lang="it-IT" dirty="0"/>
                  <a:t> </a:t>
                </a:r>
                <a:r>
                  <a:rPr lang="it-IT" dirty="0" err="1" smtClean="0"/>
                  <a:t>levels</a:t>
                </a:r>
                <a:endParaRPr lang="it-IT" dirty="0" smtClean="0"/>
              </a:p>
              <a:p>
                <a14:m>
                  <m:oMath xmlns:m="http://schemas.openxmlformats.org/officeDocument/2006/math">
                    <m:r>
                      <a:rPr lang="it-IT" sz="2000" b="0" i="1" smtClean="0">
                        <a:latin typeface="Cambria Math"/>
                        <a:ea typeface="Cambria Math"/>
                      </a:rPr>
                      <m:t>𝛼</m:t>
                    </m:r>
                    <m:r>
                      <a:rPr lang="it-IT" sz="2000" b="0" i="1" smtClean="0">
                        <a:latin typeface="Cambria Math"/>
                        <a:ea typeface="Cambria Math"/>
                      </a:rPr>
                      <m:t>&gt;0</m:t>
                    </m:r>
                  </m:oMath>
                </a14:m>
                <a:r>
                  <a:rPr lang="it-IT" sz="2000" dirty="0" smtClean="0"/>
                  <a:t> </a:t>
                </a:r>
                <a:r>
                  <a:rPr lang="it-IT" dirty="0" smtClean="0"/>
                  <a:t>= </a:t>
                </a:r>
                <a:r>
                  <a:rPr lang="it-IT" dirty="0" err="1" smtClean="0"/>
                  <a:t>level</a:t>
                </a:r>
                <a:r>
                  <a:rPr lang="it-IT" dirty="0" smtClean="0"/>
                  <a:t> of </a:t>
                </a:r>
                <a:r>
                  <a:rPr lang="it-IT" dirty="0" err="1" smtClean="0"/>
                  <a:t>accountability</a:t>
                </a:r>
                <a:endParaRPr lang="it-IT" dirty="0" smtClean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000" b="0" i="0" smtClean="0">
                        <a:latin typeface="Cambria Math"/>
                        <a:ea typeface="Cambria Math"/>
                      </a:rPr>
                      <m:t>b</m:t>
                    </m:r>
                    <m:r>
                      <a:rPr lang="it-IT" sz="2000" b="0" i="0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it-IT" sz="2000" i="1" smtClean="0">
                        <a:latin typeface="Cambria Math"/>
                        <a:ea typeface="Cambria Math"/>
                      </a:rPr>
                      <m:t>𝜎</m:t>
                    </m:r>
                    <m:d>
                      <m:dPr>
                        <m:ctrlPr>
                          <a:rPr lang="it-IT" sz="20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it-IT" sz="2000" b="0" i="1" smtClean="0">
                            <a:latin typeface="Cambria Math"/>
                          </a:rPr>
                          <m:t>𝑒</m:t>
                        </m:r>
                      </m:e>
                    </m:d>
                    <m:r>
                      <a:rPr lang="it-IT" sz="2000" b="0" i="1" smtClean="0">
                        <a:latin typeface="Cambria Math"/>
                      </a:rPr>
                      <m:t>,</m:t>
                    </m:r>
                    <m:r>
                      <a:rPr lang="it-IT" sz="2000" i="1" smtClean="0">
                        <a:latin typeface="Cambria Math"/>
                        <a:ea typeface="Cambria Math"/>
                      </a:rPr>
                      <m:t>𝜆</m:t>
                    </m:r>
                    <m:r>
                      <a:rPr lang="it-IT" sz="2000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it-IT" sz="2000" dirty="0" smtClean="0"/>
                  <a:t> </a:t>
                </a:r>
                <a:r>
                  <a:rPr lang="it-IT" dirty="0" smtClean="0"/>
                  <a:t>= </a:t>
                </a:r>
                <a:r>
                  <a:rPr lang="en-US" dirty="0" smtClean="0"/>
                  <a:t>benefit, assumed strictly concave in the level of effort: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0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it-IT" sz="2000" b="0" i="0" smtClean="0">
                              <a:latin typeface="Cambria Math"/>
                              <a:ea typeface="Cambria Math"/>
                            </a:rPr>
                            <m:t>b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/>
                              <a:ea typeface="Cambria Math"/>
                            </a:rPr>
                            <m:t>𝑒</m:t>
                          </m:r>
                        </m:sub>
                      </m:sSub>
                      <m:r>
                        <a:rPr lang="it-IT" sz="2000" b="0" i="1" smtClean="0">
                          <a:latin typeface="Cambria Math"/>
                          <a:ea typeface="Cambria Math"/>
                        </a:rPr>
                        <m:t> </m:t>
                      </m:r>
                      <m:d>
                        <m:dPr>
                          <m:ctrlPr>
                            <a:rPr lang="it-IT" sz="20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it-IT" sz="2000" b="0" i="1" smtClean="0">
                              <a:latin typeface="Cambria Math"/>
                              <a:ea typeface="Cambria Math"/>
                            </a:rPr>
                            <m:t>𝑒</m:t>
                          </m:r>
                          <m:r>
                            <a:rPr lang="it-IT" sz="2000" b="0" i="1" smtClean="0">
                              <a:latin typeface="Cambria Math"/>
                            </a:rPr>
                            <m:t>,</m:t>
                          </m:r>
                          <m:r>
                            <a:rPr lang="it-IT" sz="2000" i="1" smtClean="0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</m:d>
                      <m:r>
                        <a:rPr lang="it-IT" sz="2000" b="0" i="1" smtClean="0">
                          <a:latin typeface="Cambria Math"/>
                          <a:ea typeface="Cambria Math"/>
                        </a:rPr>
                        <m:t>&gt;0 </m:t>
                      </m:r>
                      <m:r>
                        <a:rPr lang="it-IT" sz="2000" b="0" i="1" smtClean="0">
                          <a:latin typeface="Cambria Math"/>
                          <a:ea typeface="Cambria Math"/>
                        </a:rPr>
                        <m:t>𝑎𝑛𝑑</m:t>
                      </m:r>
                      <m:r>
                        <a:rPr lang="it-IT" sz="2000" b="0" i="1" smtClean="0">
                          <a:latin typeface="Cambria Math"/>
                          <a:ea typeface="Cambria Math"/>
                        </a:rPr>
                        <m:t> </m:t>
                      </m:r>
                      <m:sSub>
                        <m:sSubPr>
                          <m:ctrlPr>
                            <a:rPr lang="it-IT" sz="20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it-IT" sz="2000" b="0" i="0" smtClean="0">
                              <a:latin typeface="Cambria Math"/>
                              <a:ea typeface="Cambria Math"/>
                            </a:rPr>
                            <m:t>b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/>
                              <a:ea typeface="Cambria Math"/>
                            </a:rPr>
                            <m:t>𝑒𝑒</m:t>
                          </m:r>
                        </m:sub>
                      </m:sSub>
                      <m:r>
                        <a:rPr lang="it-IT" sz="2000" b="0" i="1" smtClean="0">
                          <a:latin typeface="Cambria Math"/>
                          <a:ea typeface="Cambria Math"/>
                        </a:rPr>
                        <m:t> </m:t>
                      </m:r>
                      <m:d>
                        <m:dPr>
                          <m:ctrlPr>
                            <a:rPr lang="it-IT" sz="20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it-IT" sz="2000" b="0" i="1" smtClean="0">
                              <a:latin typeface="Cambria Math"/>
                              <a:ea typeface="Cambria Math"/>
                            </a:rPr>
                            <m:t>𝑒</m:t>
                          </m:r>
                          <m:r>
                            <a:rPr lang="it-IT" sz="2000" b="0" i="1" smtClean="0">
                              <a:latin typeface="Cambria Math"/>
                            </a:rPr>
                            <m:t>,</m:t>
                          </m:r>
                          <m:r>
                            <a:rPr lang="it-IT" sz="2000" i="1" smtClean="0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</m:d>
                      <m:r>
                        <a:rPr lang="it-IT" sz="2000" b="0" i="1" smtClean="0">
                          <a:latin typeface="Cambria Math"/>
                          <a:ea typeface="Cambria Math"/>
                        </a:rPr>
                        <m:t>&lt;0</m:t>
                      </m:r>
                    </m:oMath>
                  </m:oMathPara>
                </a14:m>
                <a:endParaRPr lang="it-IT" sz="2000" dirty="0" smtClean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000">
                        <a:latin typeface="Cambria Math"/>
                        <a:ea typeface="Cambria Math"/>
                      </a:rPr>
                      <m:t>c</m:t>
                    </m:r>
                    <m:r>
                      <a:rPr lang="it-IT" sz="2000" b="0" i="0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it-IT" sz="2000" b="0" i="1" smtClean="0">
                        <a:latin typeface="Cambria Math"/>
                        <a:ea typeface="Cambria Math"/>
                      </a:rPr>
                      <m:t>𝑒</m:t>
                    </m:r>
                    <m:r>
                      <a:rPr lang="it-IT" sz="2000" b="0" i="1" smtClean="0">
                        <a:latin typeface="Cambria Math"/>
                      </a:rPr>
                      <m:t>,</m:t>
                    </m:r>
                    <m:r>
                      <a:rPr lang="it-IT" sz="2000" b="0" i="1" smtClean="0">
                        <a:latin typeface="Cambria Math"/>
                        <a:ea typeface="Cambria Math"/>
                      </a:rPr>
                      <m:t>𝛼</m:t>
                    </m:r>
                    <m:r>
                      <a:rPr lang="it-IT" sz="2000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it-IT" sz="2000" dirty="0" smtClean="0"/>
                  <a:t> </a:t>
                </a:r>
                <a:r>
                  <a:rPr lang="it-IT" dirty="0" smtClean="0"/>
                  <a:t>= </a:t>
                </a:r>
                <a:r>
                  <a:rPr lang="en-US" dirty="0" smtClean="0"/>
                  <a:t>cost, assumed strictly convex in the level of effort: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0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it-IT" sz="2000" b="0" i="0" smtClean="0">
                              <a:latin typeface="Cambria Math"/>
                              <a:ea typeface="Cambria Math"/>
                            </a:rPr>
                            <m:t>c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/>
                              <a:ea typeface="Cambria Math"/>
                            </a:rPr>
                            <m:t>𝑒</m:t>
                          </m:r>
                        </m:sub>
                      </m:sSub>
                      <m:r>
                        <a:rPr lang="it-IT" sz="2000" b="0" i="1" smtClean="0">
                          <a:latin typeface="Cambria Math"/>
                          <a:ea typeface="Cambria Math"/>
                        </a:rPr>
                        <m:t> </m:t>
                      </m:r>
                      <m:d>
                        <m:dPr>
                          <m:ctrlPr>
                            <a:rPr lang="it-IT" sz="20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it-IT" sz="2000" b="0" i="1" smtClean="0">
                              <a:latin typeface="Cambria Math"/>
                              <a:ea typeface="Cambria Math"/>
                            </a:rPr>
                            <m:t>𝑒</m:t>
                          </m:r>
                          <m:r>
                            <a:rPr lang="it-IT" sz="2000" b="0" i="1" smtClean="0">
                              <a:latin typeface="Cambria Math"/>
                            </a:rPr>
                            <m:t>,</m:t>
                          </m:r>
                          <m:r>
                            <a:rPr lang="it-IT" sz="2000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d>
                      <m:r>
                        <a:rPr lang="it-IT" sz="2000" b="0" i="1" smtClean="0">
                          <a:latin typeface="Cambria Math"/>
                          <a:ea typeface="Cambria Math"/>
                        </a:rPr>
                        <m:t>&gt;0 </m:t>
                      </m:r>
                      <m:r>
                        <a:rPr lang="it-IT" sz="2000" b="0" i="1" smtClean="0">
                          <a:latin typeface="Cambria Math"/>
                          <a:ea typeface="Cambria Math"/>
                        </a:rPr>
                        <m:t>𝑎𝑛𝑑</m:t>
                      </m:r>
                      <m:r>
                        <a:rPr lang="it-IT" sz="2000" b="0" i="1" smtClean="0">
                          <a:latin typeface="Cambria Math"/>
                          <a:ea typeface="Cambria Math"/>
                        </a:rPr>
                        <m:t> </m:t>
                      </m:r>
                      <m:sSub>
                        <m:sSubPr>
                          <m:ctrlPr>
                            <a:rPr lang="it-IT" sz="20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it-IT" sz="2000" b="0" i="0" smtClean="0">
                              <a:latin typeface="Cambria Math"/>
                              <a:ea typeface="Cambria Math"/>
                            </a:rPr>
                            <m:t>c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/>
                              <a:ea typeface="Cambria Math"/>
                            </a:rPr>
                            <m:t>𝑒𝑒</m:t>
                          </m:r>
                        </m:sub>
                      </m:sSub>
                      <m:r>
                        <a:rPr lang="it-IT" sz="2000" b="0" i="1" smtClean="0">
                          <a:latin typeface="Cambria Math"/>
                          <a:ea typeface="Cambria Math"/>
                        </a:rPr>
                        <m:t> </m:t>
                      </m:r>
                      <m:d>
                        <m:dPr>
                          <m:ctrlPr>
                            <a:rPr lang="it-IT" sz="20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it-IT" sz="2000" b="0" i="1" smtClean="0">
                              <a:latin typeface="Cambria Math"/>
                              <a:ea typeface="Cambria Math"/>
                            </a:rPr>
                            <m:t>𝑒</m:t>
                          </m:r>
                          <m:r>
                            <a:rPr lang="it-IT" sz="2000" b="0" i="1" smtClean="0">
                              <a:latin typeface="Cambria Math"/>
                            </a:rPr>
                            <m:t>,</m:t>
                          </m:r>
                          <m:r>
                            <a:rPr lang="it-IT" sz="2000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d>
                      <m:r>
                        <a:rPr lang="it-IT" sz="2000" b="0" i="1" smtClean="0">
                          <a:latin typeface="Cambria Math"/>
                          <a:ea typeface="Cambria Math"/>
                        </a:rPr>
                        <m:t>&gt;0</m:t>
                      </m:r>
                    </m:oMath>
                  </m:oMathPara>
                </a14:m>
                <a:endParaRPr lang="it-IT" sz="2000" dirty="0" smtClean="0"/>
              </a:p>
              <a:p>
                <a:r>
                  <a:rPr lang="it-IT" dirty="0" smtClean="0"/>
                  <a:t>	          and </a:t>
                </a:r>
                <a:r>
                  <a:rPr lang="it-IT" dirty="0" err="1" smtClean="0"/>
                  <a:t>depend</a:t>
                </a:r>
                <a:r>
                  <a:rPr lang="it-IT" dirty="0" smtClean="0"/>
                  <a:t> on the </a:t>
                </a:r>
                <a:r>
                  <a:rPr lang="it-IT" dirty="0" err="1" smtClean="0"/>
                  <a:t>level</a:t>
                </a:r>
                <a:r>
                  <a:rPr lang="it-IT" dirty="0" smtClean="0"/>
                  <a:t> of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r>
                  <a:rPr lang="it-IT" dirty="0" smtClean="0"/>
                  <a:t> </a:t>
                </a:r>
                <a:r>
                  <a:rPr lang="it-IT" dirty="0" err="1" smtClean="0"/>
                  <a:t>parameter</a:t>
                </a:r>
                <a:r>
                  <a:rPr lang="it-IT" dirty="0" smtClean="0"/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0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it-IT" sz="2000" b="0" i="0" smtClean="0">
                              <a:latin typeface="Cambria Math"/>
                              <a:ea typeface="Cambria Math"/>
                            </a:rPr>
                            <m:t>c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/>
                              <a:ea typeface="Cambria Math"/>
                            </a:rPr>
                            <m:t>𝑒</m:t>
                          </m:r>
                          <m:r>
                            <a:rPr lang="it-IT" sz="2000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sub>
                      </m:sSub>
                      <m:r>
                        <a:rPr lang="it-IT" sz="2000" b="0" i="1" smtClean="0">
                          <a:latin typeface="Cambria Math"/>
                          <a:ea typeface="Cambria Math"/>
                        </a:rPr>
                        <m:t> </m:t>
                      </m:r>
                      <m:d>
                        <m:dPr>
                          <m:ctrlPr>
                            <a:rPr lang="it-IT" sz="20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it-IT" sz="2000" b="0" i="1" smtClean="0">
                              <a:latin typeface="Cambria Math"/>
                              <a:ea typeface="Cambria Math"/>
                            </a:rPr>
                            <m:t>𝑒</m:t>
                          </m:r>
                          <m:r>
                            <a:rPr lang="it-IT" sz="2000" b="0" i="1" smtClean="0">
                              <a:latin typeface="Cambria Math"/>
                            </a:rPr>
                            <m:t>,</m:t>
                          </m:r>
                          <m:r>
                            <a:rPr lang="it-IT" sz="2000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d>
                      <m:r>
                        <a:rPr lang="it-IT" sz="2000" b="0" i="1" smtClean="0">
                          <a:latin typeface="Cambria Math"/>
                          <a:ea typeface="Cambria Math"/>
                        </a:rPr>
                        <m:t>&gt;0</m:t>
                      </m:r>
                    </m:oMath>
                  </m:oMathPara>
                </a14:m>
                <a:endParaRPr lang="it-IT" sz="2000" dirty="0" smtClean="0"/>
              </a:p>
              <a:p>
                <a:endParaRPr lang="it-IT" dirty="0" smtClean="0"/>
              </a:p>
              <a:p>
                <a:endParaRPr lang="it-IT" dirty="0"/>
              </a:p>
            </p:txBody>
          </p:sp>
        </mc:Choice>
        <mc:Fallback xmlns="">
          <p:sp>
            <p:nvSpPr>
              <p:cNvPr id="14" name="CasellaDiTesto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700" y="3810000"/>
                <a:ext cx="8039100" cy="307064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7C1B-EE08-4AFE-9D9D-E50684C830DF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3731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>
                <a:effectLst/>
              </a:rPr>
              <a:t>Fixing </a:t>
            </a:r>
            <a:r>
              <a:rPr lang="en-US" sz="2800" dirty="0">
                <a:effectLst/>
              </a:rPr>
              <a:t>ideas and stating the hypotheses </a:t>
            </a:r>
            <a:r>
              <a:rPr lang="en-US" sz="2800" dirty="0" smtClean="0">
                <a:effectLst/>
              </a:rPr>
              <a:t>- 2</a:t>
            </a:r>
            <a:endParaRPr lang="it-IT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asellaDiTesto 5"/>
              <p:cNvSpPr txBox="1"/>
              <p:nvPr/>
            </p:nvSpPr>
            <p:spPr>
              <a:xfrm>
                <a:off x="431356" y="1600200"/>
                <a:ext cx="803910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dirty="0" err="1" smtClean="0"/>
                  <a:t>Necessary</a:t>
                </a:r>
                <a:r>
                  <a:rPr lang="it-IT" dirty="0" smtClean="0"/>
                  <a:t> </a:t>
                </a:r>
                <a:r>
                  <a:rPr lang="en-US" dirty="0" smtClean="0"/>
                  <a:t>condition:</a:t>
                </a:r>
              </a:p>
              <a:p>
                <a:pPr algn="ctr"/>
                <a:r>
                  <a:rPr lang="it-IT" sz="1600" dirty="0" smtClean="0"/>
                  <a:t>(3)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4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sz="2400" b="0" i="1" smtClean="0">
                            <a:latin typeface="Cambria Math"/>
                            <a:ea typeface="Cambria Math"/>
                          </a:rPr>
                          <m:t>𝑣</m:t>
                        </m:r>
                      </m:e>
                      <m:sub>
                        <m:r>
                          <a:rPr lang="it-IT" sz="2400" b="0" i="1" smtClean="0">
                            <a:latin typeface="Cambria Math"/>
                            <a:ea typeface="Cambria Math"/>
                          </a:rPr>
                          <m:t>𝑒</m:t>
                        </m:r>
                      </m:sub>
                    </m:sSub>
                    <m:d>
                      <m:dPr>
                        <m:ctrlPr>
                          <a:rPr lang="it-IT" sz="24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it-IT" sz="2400" b="0" i="1" smtClean="0">
                            <a:latin typeface="Cambria Math"/>
                            <a:ea typeface="Cambria Math"/>
                          </a:rPr>
                          <m:t>𝑒</m:t>
                        </m:r>
                        <m:r>
                          <a:rPr lang="it-IT" sz="2400" b="0" i="1" smtClean="0">
                            <a:latin typeface="Cambria Math"/>
                          </a:rPr>
                          <m:t>,</m:t>
                        </m:r>
                        <m:r>
                          <a:rPr lang="it-IT" sz="2400" i="1" smtClean="0">
                            <a:latin typeface="Cambria Math"/>
                            <a:ea typeface="Cambria Math"/>
                          </a:rPr>
                          <m:t>𝜆</m:t>
                        </m:r>
                        <m:r>
                          <a:rPr lang="it-IT" sz="24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it-IT" sz="2400" b="0" i="1" smtClean="0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</m:d>
                    <m:r>
                      <a:rPr lang="it-IT" sz="2400" b="0" i="1" smtClean="0"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it-IT" sz="24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sz="2400" b="0" i="1" smtClean="0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  <m:sub>
                        <m:r>
                          <a:rPr lang="it-IT" sz="2400" b="0" i="1" smtClean="0">
                            <a:latin typeface="Cambria Math"/>
                            <a:ea typeface="Cambria Math"/>
                          </a:rPr>
                          <m:t>𝑒</m:t>
                        </m:r>
                      </m:sub>
                    </m:sSub>
                    <m:d>
                      <m:dPr>
                        <m:ctrlPr>
                          <a:rPr lang="it-IT" sz="24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it-IT" sz="2400" b="0" i="1" smtClean="0">
                            <a:latin typeface="Cambria Math"/>
                            <a:ea typeface="Cambria Math"/>
                          </a:rPr>
                          <m:t>𝑒</m:t>
                        </m:r>
                        <m:r>
                          <a:rPr lang="it-IT" sz="24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it-IT" sz="2400" i="1" smtClean="0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</m:d>
                    <m:r>
                      <a:rPr lang="it-IT" sz="2400" b="0" i="0" smtClean="0">
                        <a:latin typeface="Cambria Math"/>
                        <a:ea typeface="Cambria Math"/>
                      </a:rPr>
                      <m:t>−</m:t>
                    </m:r>
                    <m:sSub>
                      <m:sSubPr>
                        <m:ctrlPr>
                          <a:rPr lang="it-IT" sz="24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sz="2400" b="0" i="1" smtClean="0">
                            <a:latin typeface="Cambria Math"/>
                            <a:ea typeface="Cambria Math"/>
                          </a:rPr>
                          <m:t>𝑐</m:t>
                        </m:r>
                      </m:e>
                      <m:sub>
                        <m:r>
                          <a:rPr lang="it-IT" sz="2400" b="0" i="1" smtClean="0">
                            <a:latin typeface="Cambria Math"/>
                            <a:ea typeface="Cambria Math"/>
                          </a:rPr>
                          <m:t>𝑒</m:t>
                        </m:r>
                      </m:sub>
                    </m:sSub>
                    <m:d>
                      <m:dPr>
                        <m:ctrlPr>
                          <a:rPr lang="it-IT" sz="24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it-IT" sz="2400" b="0" i="0" smtClean="0">
                            <a:latin typeface="Cambria Math"/>
                            <a:ea typeface="Cambria Math"/>
                          </a:rPr>
                          <m:t>e</m:t>
                        </m:r>
                        <m:r>
                          <a:rPr lang="it-IT" sz="2400" b="0" i="0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it-IT" sz="2400" b="0" i="1" smtClean="0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</m:d>
                    <m:r>
                      <a:rPr lang="it-IT" sz="2400" b="0" i="0" smtClean="0">
                        <a:latin typeface="Cambria Math"/>
                        <a:ea typeface="Cambria Math"/>
                      </a:rPr>
                      <m:t>=0</m:t>
                    </m:r>
                  </m:oMath>
                </a14:m>
                <a:endParaRPr lang="it-IT" sz="2400" dirty="0"/>
              </a:p>
            </p:txBody>
          </p:sp>
        </mc:Choice>
        <mc:Fallback xmlns="">
          <p:sp>
            <p:nvSpPr>
              <p:cNvPr id="6" name="CasellaDiTesto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356" y="1600200"/>
                <a:ext cx="8039100" cy="738664"/>
              </a:xfrm>
              <a:prstGeom prst="rect">
                <a:avLst/>
              </a:prstGeom>
              <a:blipFill rotWithShape="1">
                <a:blip r:embed="rId2"/>
                <a:stretch>
                  <a:fillRect l="-682" t="-4132" b="-578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ttangolo 1"/>
              <p:cNvSpPr/>
              <p:nvPr/>
            </p:nvSpPr>
            <p:spPr>
              <a:xfrm>
                <a:off x="431356" y="2438400"/>
                <a:ext cx="8039100" cy="9469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it-IT" dirty="0" smtClean="0"/>
                  <a:t>Differentiation of (3):</a:t>
                </a:r>
              </a:p>
              <a:p>
                <a:pPr algn="ctr"/>
                <a:r>
                  <a:rPr lang="it-IT" sz="1600" dirty="0" smtClean="0"/>
                  <a:t>(4)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400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sz="2400" b="0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𝑒</m:t>
                        </m:r>
                      </m:e>
                      <m:sub>
                        <m:r>
                          <a:rPr lang="it-IT" sz="2400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𝜆</m:t>
                        </m:r>
                      </m:sub>
                    </m:sSub>
                    <m:r>
                      <a:rPr lang="it-IT" sz="2400" b="0" i="1" smtClean="0">
                        <a:latin typeface="Cambria Math"/>
                        <a:ea typeface="Cambria Math"/>
                      </a:rPr>
                      <m:t>=−</m:t>
                    </m:r>
                    <m:f>
                      <m:fPr>
                        <m:ctrlPr>
                          <a:rPr lang="it-IT" sz="24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it-IT" sz="2400" b="0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it-IT" sz="2400" b="0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𝑏</m:t>
                            </m:r>
                          </m:e>
                          <m:sub>
                            <m:r>
                              <a:rPr lang="it-IT" sz="2400" b="0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𝑒</m:t>
                            </m:r>
                            <m:r>
                              <a:rPr lang="it-IT" sz="2400" b="0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𝜆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it-IT" sz="24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it-IT" sz="2400" b="0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𝑏</m:t>
                            </m:r>
                          </m:e>
                          <m:sub>
                            <m:r>
                              <a:rPr lang="it-IT" sz="2400" b="0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𝑒𝑒</m:t>
                            </m:r>
                          </m:sub>
                        </m:sSub>
                        <m:r>
                          <a:rPr lang="it-IT" sz="2400" b="0" i="1" smtClean="0">
                            <a:latin typeface="Cambria Math"/>
                            <a:ea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it-IT" sz="24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it-IT" sz="2400" b="0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it-IT" sz="2400" b="0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𝑒𝑒</m:t>
                            </m:r>
                          </m:sub>
                        </m:sSub>
                      </m:den>
                    </m:f>
                    <m:r>
                      <a:rPr lang="it-IT" sz="2400" b="0" i="1" smtClean="0">
                        <a:latin typeface="Cambria Math"/>
                        <a:ea typeface="Cambria Math"/>
                      </a:rPr>
                      <m:t>&lt;0;</m:t>
                    </m:r>
                    <m:sSub>
                      <m:sSubPr>
                        <m:ctrlPr>
                          <a:rPr lang="it-IT" sz="2400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sz="2400" b="0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𝑒</m:t>
                        </m:r>
                      </m:e>
                      <m:sub>
                        <m:r>
                          <a:rPr lang="it-IT" sz="2400" b="0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𝛼</m:t>
                        </m:r>
                      </m:sub>
                    </m:sSub>
                    <m:r>
                      <a:rPr lang="it-IT" sz="2400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it-IT" sz="24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it-IT" sz="2400" b="0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it-IT" sz="2400" b="0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it-IT" sz="2400" b="0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𝑒</m:t>
                            </m:r>
                            <m:r>
                              <a:rPr lang="it-IT" sz="2400" b="0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𝛼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it-IT" sz="24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it-IT" sz="2400" b="0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𝑏</m:t>
                            </m:r>
                          </m:e>
                          <m:sub>
                            <m:r>
                              <a:rPr lang="it-IT" sz="2400" b="0" i="1" smtClean="0">
                                <a:solidFill>
                                  <a:srgbClr val="C00000"/>
                                </a:solidFill>
                                <a:latin typeface="Cambria Math"/>
                                <a:ea typeface="Cambria Math"/>
                              </a:rPr>
                              <m:t>𝑒𝑒</m:t>
                            </m:r>
                          </m:sub>
                        </m:sSub>
                        <m:r>
                          <a:rPr lang="it-IT" sz="2400" b="0" i="1" smtClean="0">
                            <a:latin typeface="Cambria Math"/>
                            <a:ea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it-IT" sz="24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it-IT" sz="2400" b="0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it-IT" sz="2400" b="0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𝑒𝑒</m:t>
                            </m:r>
                          </m:sub>
                        </m:sSub>
                      </m:den>
                    </m:f>
                    <m:r>
                      <a:rPr lang="it-IT" sz="2400" b="0" i="1" smtClean="0">
                        <a:latin typeface="Cambria Math"/>
                        <a:ea typeface="Cambria Math"/>
                      </a:rPr>
                      <m:t>&lt;0</m:t>
                    </m:r>
                  </m:oMath>
                </a14:m>
                <a:endParaRPr lang="it-IT" sz="2400" b="0" dirty="0" smtClean="0">
                  <a:ea typeface="Cambria Math"/>
                </a:endParaRPr>
              </a:p>
            </p:txBody>
          </p:sp>
        </mc:Choice>
        <mc:Fallback xmlns="">
          <p:sp>
            <p:nvSpPr>
              <p:cNvPr id="2" name="Rettangolo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356" y="2438400"/>
                <a:ext cx="8039100" cy="946991"/>
              </a:xfrm>
              <a:prstGeom prst="rect">
                <a:avLst/>
              </a:prstGeom>
              <a:blipFill rotWithShape="1">
                <a:blip r:embed="rId3"/>
                <a:stretch>
                  <a:fillRect l="-682" t="-3226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ttangolo 6"/>
              <p:cNvSpPr/>
              <p:nvPr/>
            </p:nvSpPr>
            <p:spPr>
              <a:xfrm>
                <a:off x="431356" y="3424619"/>
                <a:ext cx="8039100" cy="9839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it-IT" dirty="0" smtClean="0"/>
                  <a:t>Also</a:t>
                </a:r>
                <a:r>
                  <a:rPr lang="it-IT" dirty="0"/>
                  <a:t>:</a:t>
                </a:r>
                <a:endParaRPr lang="it-IT" dirty="0" smtClean="0"/>
              </a:p>
              <a:p>
                <a:pPr algn="ctr"/>
                <a:r>
                  <a:rPr lang="it-IT" sz="1600" dirty="0" smtClean="0"/>
                  <a:t>(5)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4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𝑒</m:t>
                        </m:r>
                      </m:e>
                      <m:sub>
                        <m:r>
                          <a:rPr lang="it-IT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𝛼</m:t>
                        </m:r>
                        <m:r>
                          <a:rPr lang="it-IT" sz="24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𝜆</m:t>
                        </m:r>
                      </m:sub>
                    </m:sSub>
                    <m:r>
                      <a:rPr lang="it-IT" sz="24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it-IT" sz="2400" b="0" i="1" smtClean="0">
                        <a:latin typeface="Cambria Math"/>
                        <a:ea typeface="Cambria Math"/>
                      </a:rPr>
                      <m:t>−</m:t>
                    </m:r>
                    <m:f>
                      <m:fPr>
                        <m:ctrlPr>
                          <a:rPr lang="it-IT" sz="24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it-IT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it-IT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𝑏</m:t>
                            </m:r>
                          </m:e>
                          <m:sub>
                            <m:r>
                              <a:rPr lang="it-IT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𝑒𝑒</m:t>
                            </m:r>
                            <m:r>
                              <a:rPr lang="it-IT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𝜆</m:t>
                            </m:r>
                          </m:sub>
                        </m:sSub>
                        <m:sSub>
                          <m:sSubPr>
                            <m:ctrlPr>
                              <a:rPr lang="it-IT" sz="2400" b="0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it-IT" sz="2400" b="0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it-IT" sz="2400" b="0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𝑒</m:t>
                            </m:r>
                            <m:r>
                              <a:rPr lang="it-IT" sz="2400" b="0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𝛼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it-IT" sz="24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it-IT" sz="2400" b="0" i="1" smtClean="0">
                                    <a:solidFill>
                                      <a:srgbClr val="00B050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it-IT" sz="2400" b="0" i="1" smtClean="0">
                                    <a:solidFill>
                                      <a:srgbClr val="00B050"/>
                                    </a:solidFill>
                                    <a:latin typeface="Cambria Math"/>
                                    <a:ea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it-IT" sz="2400" b="0" i="1" smtClean="0">
                                        <a:solidFill>
                                          <a:srgbClr val="00B050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2400" b="0" i="1" smtClean="0">
                                        <a:solidFill>
                                          <a:srgbClr val="00B050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𝑏</m:t>
                                    </m:r>
                                  </m:e>
                                  <m:sub>
                                    <m:r>
                                      <a:rPr lang="it-IT" sz="2400" b="0" i="1" smtClean="0">
                                        <a:solidFill>
                                          <a:srgbClr val="00B050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𝑒𝑒</m:t>
                                    </m:r>
                                  </m:sub>
                                </m:sSub>
                                <m:r>
                                  <a:rPr lang="it-IT" sz="2400" b="0" i="1" smtClean="0">
                                    <a:solidFill>
                                      <a:srgbClr val="00B050"/>
                                    </a:solidFill>
                                    <a:latin typeface="Cambria Math"/>
                                    <a:ea typeface="Cambria Math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it-IT" sz="2400" b="0" i="1" smtClean="0">
                                        <a:solidFill>
                                          <a:srgbClr val="00B050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2400" b="0" i="1" smtClean="0">
                                        <a:solidFill>
                                          <a:srgbClr val="00B050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it-IT" sz="2400" b="0" i="1" smtClean="0">
                                        <a:solidFill>
                                          <a:srgbClr val="00B050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𝑒𝑒</m:t>
                                    </m:r>
                                  </m:sub>
                                </m:sSub>
                                <m:r>
                                  <a:rPr lang="it-IT" sz="2400" b="0" i="1" smtClean="0">
                                    <a:solidFill>
                                      <a:srgbClr val="00B050"/>
                                    </a:solidFill>
                                    <a:latin typeface="Cambria Math"/>
                                    <a:ea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it-IT" sz="2400" b="0" i="1" smtClean="0">
                                    <a:solidFill>
                                      <a:srgbClr val="00B050"/>
                                    </a:solidFill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  <m:sub/>
                        </m:sSub>
                      </m:den>
                    </m:f>
                  </m:oMath>
                </a14:m>
                <a:endParaRPr lang="it-IT" sz="2400" b="0" dirty="0" smtClean="0">
                  <a:ea typeface="Cambria Math"/>
                </a:endParaRPr>
              </a:p>
            </p:txBody>
          </p:sp>
        </mc:Choice>
        <mc:Fallback xmlns="">
          <p:sp>
            <p:nvSpPr>
              <p:cNvPr id="7" name="Rettangolo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356" y="3424619"/>
                <a:ext cx="8039100" cy="983987"/>
              </a:xfrm>
              <a:prstGeom prst="rect">
                <a:avLst/>
              </a:prstGeom>
              <a:blipFill rotWithShape="1">
                <a:blip r:embed="rId4"/>
                <a:stretch>
                  <a:fillRect l="-682" t="-3106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ttangolo 7"/>
              <p:cNvSpPr/>
              <p:nvPr/>
            </p:nvSpPr>
            <p:spPr>
              <a:xfrm>
                <a:off x="447520" y="4419600"/>
                <a:ext cx="8239280" cy="19697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b="1" dirty="0" smtClean="0"/>
                  <a:t>Hypothesis 1 </a:t>
                </a:r>
                <a:r>
                  <a:rPr lang="en-US" sz="2000" i="1" dirty="0"/>
                  <a:t>For given </a:t>
                </a:r>
                <a:r>
                  <a:rPr lang="en-US" sz="2000" i="1" dirty="0" smtClean="0"/>
                  <a:t>accountability </a:t>
                </a:r>
                <a14:m>
                  <m:oMath xmlns:m="http://schemas.openxmlformats.org/officeDocument/2006/math">
                    <m:r>
                      <a:rPr lang="it-IT" sz="2000" b="0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it-IT" sz="2000" b="0" i="1" smtClean="0">
                        <a:latin typeface="Cambria Math"/>
                        <a:ea typeface="Cambria Math"/>
                      </a:rPr>
                      <m:t>𝛼</m:t>
                    </m:r>
                    <m:r>
                      <a:rPr lang="it-IT" sz="2000" b="0" i="1" smtClean="0">
                        <a:latin typeface="Cambria Math"/>
                        <a:ea typeface="Cambria Math"/>
                      </a:rPr>
                      <m:t>) </m:t>
                    </m:r>
                  </m:oMath>
                </a14:m>
                <a:r>
                  <a:rPr lang="en-US" sz="2000" i="1" dirty="0" smtClean="0"/>
                  <a:t>, an </a:t>
                </a:r>
                <a:r>
                  <a:rPr lang="en-US" sz="2000" i="1" dirty="0"/>
                  <a:t>increase in the number of government </a:t>
                </a:r>
                <a:r>
                  <a:rPr lang="en-US" sz="2000" i="1" dirty="0" smtClean="0"/>
                  <a:t>levels </a:t>
                </a:r>
                <a14:m>
                  <m:oMath xmlns:m="http://schemas.openxmlformats.org/officeDocument/2006/math">
                    <m:r>
                      <a:rPr lang="it-IT" sz="2000" b="0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it-IT" sz="2000" b="0" i="1" smtClean="0">
                        <a:latin typeface="Cambria Math"/>
                        <a:ea typeface="Cambria Math"/>
                      </a:rPr>
                      <m:t>𝜆</m:t>
                    </m:r>
                    <m:r>
                      <a:rPr lang="it-IT" sz="2000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it-IT" sz="2000" i="1" dirty="0" smtClean="0"/>
                  <a:t> </a:t>
                </a:r>
                <a:r>
                  <a:rPr lang="it-IT" sz="2000" i="1" dirty="0" err="1"/>
                  <a:t>reduces</a:t>
                </a:r>
                <a:r>
                  <a:rPr lang="it-IT" sz="2000" i="1" dirty="0"/>
                  <a:t> </a:t>
                </a:r>
                <a:r>
                  <a:rPr lang="it-IT" sz="2000" i="1" dirty="0" err="1"/>
                  <a:t>fuel</a:t>
                </a:r>
                <a:r>
                  <a:rPr lang="it-IT" sz="2000" i="1" dirty="0"/>
                  <a:t> </a:t>
                </a:r>
                <a:r>
                  <a:rPr lang="it-IT" sz="2000" i="1" dirty="0" err="1" smtClean="0"/>
                  <a:t>subsidies</a:t>
                </a:r>
                <a:r>
                  <a:rPr lang="it-IT" sz="20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0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sz="2000" b="0" i="1" smtClean="0">
                            <a:latin typeface="Cambria Math"/>
                            <a:ea typeface="Cambria Math"/>
                          </a:rPr>
                          <m:t>𝜎</m:t>
                        </m:r>
                      </m:e>
                      <m:sub>
                        <m:r>
                          <a:rPr lang="it-IT" sz="2000" b="0" i="1" smtClean="0">
                            <a:latin typeface="Cambria Math"/>
                            <a:ea typeface="Cambria Math"/>
                          </a:rPr>
                          <m:t>𝜆</m:t>
                        </m:r>
                      </m:sub>
                    </m:sSub>
                    <m:r>
                      <a:rPr lang="it-IT" sz="2000" b="0" i="1" smtClean="0">
                        <a:latin typeface="Cambria Math"/>
                        <a:ea typeface="Cambria Math"/>
                      </a:rPr>
                      <m:t>&lt;0</m:t>
                    </m:r>
                  </m:oMath>
                </a14:m>
                <a:r>
                  <a:rPr lang="it-IT" sz="2000" dirty="0" smtClean="0"/>
                  <a:t> </a:t>
                </a:r>
                <a:r>
                  <a:rPr lang="it-IT" sz="2000" i="1" dirty="0" smtClean="0"/>
                  <a:t>.</a:t>
                </a:r>
              </a:p>
              <a:p>
                <a:endParaRPr lang="it-IT" sz="2400" i="1" dirty="0"/>
              </a:p>
              <a:p>
                <a:r>
                  <a:rPr lang="en-US" sz="2000" b="1" dirty="0"/>
                  <a:t>Hypothesis 2 </a:t>
                </a:r>
                <a:r>
                  <a:rPr lang="en-US" sz="2000" i="1" dirty="0"/>
                  <a:t>For a given number of government </a:t>
                </a:r>
                <a:r>
                  <a:rPr lang="en-US" sz="2000" i="1" dirty="0" smtClean="0"/>
                  <a:t>levels </a:t>
                </a:r>
                <a14:m>
                  <m:oMath xmlns:m="http://schemas.openxmlformats.org/officeDocument/2006/math">
                    <m:r>
                      <a:rPr lang="it-IT" sz="2000" b="0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it-IT" sz="2000" b="0" i="1" smtClean="0">
                        <a:latin typeface="Cambria Math"/>
                        <a:ea typeface="Cambria Math"/>
                      </a:rPr>
                      <m:t>𝜆</m:t>
                    </m:r>
                    <m:r>
                      <a:rPr lang="it-IT" sz="2000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sz="2000" i="1" dirty="0" smtClean="0"/>
                  <a:t>  </a:t>
                </a:r>
                <a:r>
                  <a:rPr lang="en-US" sz="2000" i="1" dirty="0"/>
                  <a:t>an increase in </a:t>
                </a:r>
                <a:r>
                  <a:rPr lang="en-US" sz="2000" i="1" dirty="0" smtClean="0"/>
                  <a:t>accountability </a:t>
                </a:r>
                <a14:m>
                  <m:oMath xmlns:m="http://schemas.openxmlformats.org/officeDocument/2006/math">
                    <m:r>
                      <a:rPr lang="it-IT" sz="2000" b="0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it-IT" sz="2000" b="0" i="1" smtClean="0">
                        <a:latin typeface="Cambria Math"/>
                        <a:ea typeface="Cambria Math"/>
                      </a:rPr>
                      <m:t>𝛼</m:t>
                    </m:r>
                    <m:r>
                      <a:rPr lang="it-IT" sz="2000" b="0" i="1" smtClean="0">
                        <a:latin typeface="Cambria Math"/>
                        <a:ea typeface="Cambria Math"/>
                      </a:rPr>
                      <m:t>) </m:t>
                    </m:r>
                  </m:oMath>
                </a14:m>
                <a:r>
                  <a:rPr lang="it-IT" sz="2000" i="1" dirty="0" err="1" smtClean="0"/>
                  <a:t>reduces</a:t>
                </a:r>
                <a:r>
                  <a:rPr lang="it-IT" sz="2000" i="1" dirty="0" smtClean="0"/>
                  <a:t> </a:t>
                </a:r>
                <a:r>
                  <a:rPr lang="it-IT" sz="2000" i="1" dirty="0" err="1"/>
                  <a:t>fuel</a:t>
                </a:r>
                <a:r>
                  <a:rPr lang="it-IT" sz="2000" i="1" dirty="0"/>
                  <a:t> </a:t>
                </a:r>
                <a:r>
                  <a:rPr lang="it-IT" sz="2000" i="1" dirty="0" err="1"/>
                  <a:t>subsidies</a:t>
                </a:r>
                <a:r>
                  <a:rPr lang="it-IT" sz="2000" i="1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0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it-IT" sz="2000" b="0" i="1" smtClean="0">
                            <a:latin typeface="Cambria Math"/>
                            <a:ea typeface="Cambria Math"/>
                          </a:rPr>
                          <m:t>𝜎</m:t>
                        </m:r>
                      </m:e>
                      <m:sub>
                        <m:r>
                          <a:rPr lang="it-IT" sz="2000" b="0" i="1" smtClean="0">
                            <a:latin typeface="Cambria Math"/>
                            <a:ea typeface="Cambria Math"/>
                          </a:rPr>
                          <m:t>𝛼</m:t>
                        </m:r>
                      </m:sub>
                    </m:sSub>
                    <m:r>
                      <a:rPr lang="it-IT" sz="2000" b="0" i="1" smtClean="0">
                        <a:latin typeface="Cambria Math"/>
                        <a:ea typeface="Cambria Math"/>
                      </a:rPr>
                      <m:t>&lt;0</m:t>
                    </m:r>
                  </m:oMath>
                </a14:m>
                <a:r>
                  <a:rPr lang="it-IT" sz="2000" dirty="0" smtClean="0"/>
                  <a:t> </a:t>
                </a:r>
                <a:r>
                  <a:rPr lang="it-IT" sz="2000" i="1" dirty="0" smtClean="0"/>
                  <a:t>.</a:t>
                </a:r>
                <a:endParaRPr lang="it-IT" sz="2000" i="1" dirty="0"/>
              </a:p>
              <a:p>
                <a:endParaRPr lang="it-IT" dirty="0" smtClean="0"/>
              </a:p>
            </p:txBody>
          </p:sp>
        </mc:Choice>
        <mc:Fallback xmlns="">
          <p:sp>
            <p:nvSpPr>
              <p:cNvPr id="8" name="Rettangolo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520" y="4419600"/>
                <a:ext cx="8239280" cy="1969770"/>
              </a:xfrm>
              <a:prstGeom prst="rect">
                <a:avLst/>
              </a:prstGeom>
              <a:blipFill rotWithShape="1">
                <a:blip r:embed="rId5"/>
                <a:stretch>
                  <a:fillRect l="-740" t="-1238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7C1B-EE08-4AFE-9D9D-E50684C830DF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3306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iale">
  <a:themeElements>
    <a:clrScheme name="Vial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Vial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Vial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2368</TotalTime>
  <Words>2674</Words>
  <Application>Microsoft Office PowerPoint</Application>
  <PresentationFormat>Presentazione su schermo (4:3)</PresentationFormat>
  <Paragraphs>369</Paragraphs>
  <Slides>31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31</vt:i4>
      </vt:variant>
    </vt:vector>
  </HeadingPairs>
  <TitlesOfParts>
    <vt:vector size="32" baseType="lpstr">
      <vt:lpstr>Viale</vt:lpstr>
      <vt:lpstr>DECENTRALIZATION  AND FUEL SUBSIDIES</vt:lpstr>
      <vt:lpstr>Introduction - 1 </vt:lpstr>
      <vt:lpstr>Introduction - 2</vt:lpstr>
      <vt:lpstr>Introduction - 3</vt:lpstr>
      <vt:lpstr>Presentazione standard di PowerPoint</vt:lpstr>
      <vt:lpstr>Introduction - 4</vt:lpstr>
      <vt:lpstr>Introduction - 5</vt:lpstr>
      <vt:lpstr>Fixing ideas and stating the hypotheses - 1</vt:lpstr>
      <vt:lpstr>Fixing ideas and stating the hypotheses - 2</vt:lpstr>
      <vt:lpstr>Subsidies</vt:lpstr>
      <vt:lpstr>Accountability</vt:lpstr>
      <vt:lpstr>Decentralization</vt:lpstr>
      <vt:lpstr>Presentazione standard di PowerPoint</vt:lpstr>
      <vt:lpstr>Presentazione standard di PowerPoint</vt:lpstr>
      <vt:lpstr>Developed and developing countries</vt:lpstr>
      <vt:lpstr>Presentazione standard di PowerPoint</vt:lpstr>
      <vt:lpstr>Presentazione standard di PowerPoint</vt:lpstr>
      <vt:lpstr>Preliminary evidence</vt:lpstr>
      <vt:lpstr>Empirical analysis 1</vt:lpstr>
      <vt:lpstr>Empirical analysis 1</vt:lpstr>
      <vt:lpstr>Results 1</vt:lpstr>
      <vt:lpstr>Presentazione standard di PowerPoint</vt:lpstr>
      <vt:lpstr>Presentazione standard di PowerPoint</vt:lpstr>
      <vt:lpstr>Presentazione standard di PowerPoint</vt:lpstr>
      <vt:lpstr>Empirical analysis 2</vt:lpstr>
      <vt:lpstr>Presentazione standard di PowerPoint</vt:lpstr>
      <vt:lpstr>Impact of decentralization on gasoline price: developing countries</vt:lpstr>
      <vt:lpstr>Impact of decentralization on gasoline price: developed countries</vt:lpstr>
      <vt:lpstr>Robustness check</vt:lpstr>
      <vt:lpstr>Conclusion</vt:lpstr>
      <vt:lpstr>Conclusion</vt:lpstr>
    </vt:vector>
  </TitlesOfParts>
  <Company>user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DECENTRALIZATION AND FUEL SUBSIDIES</dc:title>
  <dc:creator>user</dc:creator>
  <cp:lastModifiedBy>user</cp:lastModifiedBy>
  <cp:revision>71</cp:revision>
  <dcterms:created xsi:type="dcterms:W3CDTF">2017-02-23T14:54:19Z</dcterms:created>
  <dcterms:modified xsi:type="dcterms:W3CDTF">2017-04-13T07:28:44Z</dcterms:modified>
</cp:coreProperties>
</file>