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6" r:id="rId25"/>
    <p:sldId id="280" r:id="rId26"/>
    <p:sldId id="281" r:id="rId27"/>
    <p:sldId id="278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0" autoAdjust="0"/>
  </p:normalViewPr>
  <p:slideViewPr>
    <p:cSldViewPr>
      <p:cViewPr>
        <p:scale>
          <a:sx n="75" d="100"/>
          <a:sy n="75" d="100"/>
        </p:scale>
        <p:origin x="-102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14F4-E3B1-406A-9693-064F7B8D7D96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DECDB-BA45-4686-8E06-E1894F172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2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http://info.worldbank.org/governance/wgi/#home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CDB-BA45-4686-8E06-E1894F1726C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90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http://info.worldbank.org/governance/wgi/#home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CDB-BA45-4686-8E06-E1894F1726C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9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423DD1-8595-4ECA-8A2D-581C5BC36DEB}" type="datetime1">
              <a:rPr lang="it-IT" smtClean="0"/>
              <a:t>13/04/2017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A33C2-D677-4320-999A-D5A38BC00EB3}" type="datetime1">
              <a:rPr lang="it-IT" smtClean="0"/>
              <a:t>13/04/2017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87D6-15E0-40D2-AE31-12439C0A0C72}" type="datetime1">
              <a:rPr lang="it-IT" smtClean="0"/>
              <a:t>13/04/2017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4062E-7BB0-409E-97AC-EC4CEC9A656D}" type="datetime1">
              <a:rPr lang="it-IT" smtClean="0"/>
              <a:t>13/04/2017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1F083-C4B3-40AF-BA1B-E87301E4AF8D}" type="datetime1">
              <a:rPr lang="it-IT" smtClean="0"/>
              <a:t>13/04/2017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531B0-DF98-468C-9259-7264E793E2BB}" type="datetime1">
              <a:rPr lang="it-IT" smtClean="0"/>
              <a:t>13/04/2017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D161D-568C-4518-B210-586FB1E69CA1}" type="datetime1">
              <a:rPr lang="it-IT" smtClean="0"/>
              <a:t>13/04/2017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3098C-1D6C-4BBC-8F4E-E5C904237F8F}" type="datetime1">
              <a:rPr lang="it-IT" smtClean="0"/>
              <a:t>13/04/2017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72BDA-0A03-4192-8951-DD4EB1825FFF}" type="datetime1">
              <a:rPr lang="it-IT" smtClean="0"/>
              <a:t>13/04/2017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883DFA-2F02-4304-B568-6CA3ADB9AE2F}" type="datetime1">
              <a:rPr lang="it-IT" smtClean="0"/>
              <a:t>13/04/2017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AC534-9929-4535-ACD9-A711129D52EA}" type="datetime1">
              <a:rPr lang="it-IT" smtClean="0"/>
              <a:t>13/04/2017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D6D46B-BF4D-4E51-951F-D95DBFB5A9C2}" type="datetime1">
              <a:rPr lang="it-IT" smtClean="0"/>
              <a:t>13/04/2017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 Kosmo (1987), Larsen and Shah (1992), Coady et al., (2010), and Beers and Strand (2013)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AA7C1B-EE08-4AFE-9D9D-E50684C830D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worldbank.org/governance/wg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DECENTRALIZATION </a:t>
            </a:r>
            <a:br>
              <a:rPr lang="it-IT" dirty="0" smtClean="0"/>
            </a:br>
            <a:r>
              <a:rPr lang="it-IT" dirty="0" smtClean="0"/>
              <a:t>AND FUEL SUBSIDIES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Ferraresi, </a:t>
            </a:r>
            <a:r>
              <a:rPr lang="it-IT" dirty="0" err="1" smtClean="0"/>
              <a:t>Kostsogiannis</a:t>
            </a:r>
            <a:r>
              <a:rPr lang="it-IT" dirty="0" smtClean="0"/>
              <a:t> and Rizzo (2016)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5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Typically calculated by the price-gap (</a:t>
                </a:r>
                <a14:m>
                  <m:oMath xmlns:m="http://schemas.openxmlformats.org/officeDocument/2006/math">
                    <m:r>
                      <a:rPr lang="it-IT" sz="2400" b="1" i="1">
                        <a:latin typeface="Cambria Math"/>
                        <a:ea typeface="Cambria Math"/>
                      </a:rPr>
                      <m:t>𝒑</m:t>
                    </m:r>
                    <m:r>
                      <a:rPr lang="it-IT" sz="2400" b="1" i="1" smtClean="0">
                        <a:latin typeface="Cambria Math"/>
                        <a:ea typeface="Cambria Math"/>
                      </a:rPr>
                      <m:t>𝒈</m:t>
                    </m:r>
                    <m:r>
                      <a:rPr lang="it-IT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 method</a:t>
                </a:r>
              </a:p>
              <a:p>
                <a:pPr lvl="1"/>
                <a:r>
                  <a:rPr lang="en-US" sz="2400" dirty="0" smtClean="0"/>
                  <a:t>difference </a:t>
                </a:r>
                <a:r>
                  <a:rPr lang="en-US" sz="2400" dirty="0"/>
                  <a:t>between a benchmark price </a:t>
                </a:r>
                <a:r>
                  <a:rPr lang="en-US" sz="2400" dirty="0" smtClean="0"/>
                  <a:t>(average fuel price in US) 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it-IT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it-IT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and the </a:t>
                </a:r>
                <a:r>
                  <a:rPr lang="en-US" sz="2400" dirty="0"/>
                  <a:t>actual fossil fuel prices</a:t>
                </a:r>
                <a:r>
                  <a:rPr lang="it-IT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it-IT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  <m:r>
                      <a:rPr lang="it-IT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/>
                  <a:t>f</a:t>
                </a:r>
                <a:r>
                  <a:rPr lang="en-US" sz="2400" dirty="0" smtClean="0"/>
                  <a:t>or </a:t>
                </a:r>
                <a:r>
                  <a:rPr lang="en-US" sz="2400" dirty="0"/>
                  <a:t>oil importing </a:t>
                </a:r>
                <a:r>
                  <a:rPr lang="en-US" sz="2400" dirty="0" smtClean="0"/>
                  <a:t>countries</a:t>
                </a:r>
                <a:r>
                  <a:rPr lang="en-US" sz="2000" i="1" dirty="0" smtClean="0"/>
                  <a:t> (m) 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benchmark price is reduced by US$ </a:t>
                </a:r>
                <a:r>
                  <a:rPr lang="en-US" sz="2400" dirty="0" smtClean="0"/>
                  <a:t>0.10 per liter, </a:t>
                </a:r>
                <a:r>
                  <a:rPr lang="en-US" sz="2400" dirty="0"/>
                  <a:t>whereas for oil exporting countries </a:t>
                </a:r>
                <a:r>
                  <a:rPr lang="en-US" sz="2000" i="1" dirty="0" smtClean="0"/>
                  <a:t>(e) 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reduced by </a:t>
                </a:r>
                <a:r>
                  <a:rPr lang="en-US" sz="2400" dirty="0" smtClean="0"/>
                  <a:t>0.20</a:t>
                </a:r>
              </a:p>
              <a:p>
                <a:pPr lvl="1" algn="just"/>
                <a:endParaRPr lang="en-US" sz="2400" dirty="0"/>
              </a:p>
              <a:p>
                <a:pPr marL="393192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</a:t>
            </a:r>
            <a:r>
              <a:rPr lang="it-IT" dirty="0" err="1" smtClean="0"/>
              <a:t>ubsidies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4495800"/>
            <a:ext cx="6215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0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en-US" sz="3200" i="1" dirty="0" smtClean="0"/>
                  <a:t>Voice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3200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it-IT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i="1" dirty="0" smtClean="0"/>
              </a:p>
              <a:p>
                <a:pPr lvl="1" algn="just"/>
                <a:r>
                  <a:rPr lang="en-US" sz="2800" i="1" dirty="0" smtClean="0"/>
                  <a:t>“The perceptions of the extent to which a country’s citizens are able to </a:t>
                </a:r>
                <a:r>
                  <a:rPr lang="en-US" sz="2800" i="1" dirty="0" err="1" smtClean="0"/>
                  <a:t>partecipate</a:t>
                </a:r>
                <a:r>
                  <a:rPr lang="en-US" sz="2800" i="1" dirty="0" smtClean="0"/>
                  <a:t> in selecting their </a:t>
                </a:r>
                <a:r>
                  <a:rPr lang="en-US" sz="2800" i="1" dirty="0" err="1" smtClean="0"/>
                  <a:t>governement</a:t>
                </a:r>
                <a:r>
                  <a:rPr lang="en-US" sz="2800" i="1" dirty="0" smtClean="0"/>
                  <a:t>, as well as freedom of expression, association, media”</a:t>
                </a:r>
              </a:p>
              <a:p>
                <a:pPr lvl="1" algn="just"/>
                <a:r>
                  <a:rPr lang="en-US" sz="2800" dirty="0" smtClean="0">
                    <a:hlinkClick r:id="rId3"/>
                  </a:rPr>
                  <a:t>Worldwide Governance Indicator </a:t>
                </a:r>
                <a:r>
                  <a:rPr lang="en-US" sz="2800" dirty="0" smtClean="0"/>
                  <a:t>(WGI) dataset </a:t>
                </a:r>
              </a:p>
              <a:p>
                <a:pPr lvl="1" algn="just"/>
                <a:r>
                  <a:rPr lang="en-US" sz="2800" dirty="0" smtClean="0"/>
                  <a:t>Ranking countries from 0 (lowest rank) to 100 (highest rank)  </a:t>
                </a:r>
                <a:endParaRPr lang="en-US" sz="2800" dirty="0"/>
              </a:p>
              <a:p>
                <a:pPr marL="393192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2291" r="-1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Accountability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3000" i="1" dirty="0" smtClean="0"/>
                  <a:t>Tiers </a:t>
                </a:r>
                <a14:m>
                  <m:oMath xmlns:m="http://schemas.openxmlformats.org/officeDocument/2006/math">
                    <m:r>
                      <a:rPr lang="it-IT" sz="3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it-IT" sz="3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it-IT" sz="3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000" i="1" dirty="0" smtClean="0"/>
              </a:p>
              <a:p>
                <a:pPr lvl="1" algn="just"/>
                <a:r>
                  <a:rPr lang="en-US" sz="2800" dirty="0" smtClean="0"/>
                  <a:t>Measures the number of administrative layers,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latin typeface="Cambria Math"/>
                          </a:rPr>
                          <m:t>𝑇𝑖𝑒𝑟𝑠</m:t>
                        </m:r>
                      </m:e>
                      <m:sub>
                        <m:r>
                          <a:rPr lang="it-IT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it-IT" sz="2800" b="0" i="1" dirty="0" smtClean="0">
                        <a:latin typeface="Cambria Math"/>
                      </a:rPr>
                      <m:t>(</m:t>
                    </m:r>
                    <m:r>
                      <a:rPr lang="it-IT" sz="2800" b="0" i="1" dirty="0" smtClean="0">
                        <a:latin typeface="Cambria Math"/>
                      </a:rPr>
                      <m:t>𝑖</m:t>
                    </m:r>
                    <m:r>
                      <a:rPr lang="it-IT" sz="2800" b="0" i="1" dirty="0" smtClean="0">
                        <a:latin typeface="Cambria Math"/>
                      </a:rPr>
                      <m:t>=1,2,3,4,5,6)</m:t>
                    </m:r>
                  </m:oMath>
                </a14:m>
                <a:endParaRPr lang="en-US" sz="2800" i="1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43" r="-1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Decentralization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5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975979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239000" y="533400"/>
            <a:ext cx="1752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accountability</a:t>
            </a:r>
            <a:r>
              <a:rPr lang="it-IT" dirty="0" smtClean="0"/>
              <a:t> </a:t>
            </a:r>
            <a:r>
              <a:rPr lang="it-IT" dirty="0" err="1" smtClean="0"/>
              <a:t>increases</a:t>
            </a:r>
            <a:r>
              <a:rPr lang="it-IT" dirty="0" smtClean="0"/>
              <a:t> gasoline (diesel) </a:t>
            </a:r>
            <a:r>
              <a:rPr lang="it-IT" dirty="0" err="1" smtClean="0"/>
              <a:t>price</a:t>
            </a:r>
            <a:r>
              <a:rPr lang="it-IT" dirty="0" smtClean="0"/>
              <a:t> </a:t>
            </a:r>
            <a:r>
              <a:rPr lang="it-IT" dirty="0" err="1" smtClean="0"/>
              <a:t>increases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2514600" y="1676400"/>
            <a:ext cx="4724400" cy="2057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5181600" y="1828800"/>
            <a:ext cx="20574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90955" y="3048000"/>
            <a:ext cx="175260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Increase</a:t>
            </a:r>
            <a:r>
              <a:rPr lang="it-IT" dirty="0" smtClean="0"/>
              <a:t> in </a:t>
            </a:r>
            <a:r>
              <a:rPr lang="it-IT" dirty="0" err="1" smtClean="0"/>
              <a:t>accountability</a:t>
            </a:r>
            <a:r>
              <a:rPr lang="it-IT" dirty="0" smtClean="0"/>
              <a:t>(more </a:t>
            </a:r>
            <a:r>
              <a:rPr lang="it-IT" dirty="0" err="1" smtClean="0"/>
              <a:t>trasparency</a:t>
            </a:r>
            <a:r>
              <a:rPr lang="it-IT" dirty="0" smtClean="0"/>
              <a:t>), </a:t>
            </a:r>
            <a:r>
              <a:rPr lang="it-IT" dirty="0" err="1" smtClean="0"/>
              <a:t>make</a:t>
            </a:r>
            <a:r>
              <a:rPr lang="it-IT" dirty="0" smtClean="0"/>
              <a:t> an </a:t>
            </a:r>
            <a:r>
              <a:rPr lang="it-IT" dirty="0" err="1" smtClean="0"/>
              <a:t>inefficient</a:t>
            </a:r>
            <a:r>
              <a:rPr lang="it-IT" dirty="0" smtClean="0"/>
              <a:t> policy more </a:t>
            </a:r>
            <a:r>
              <a:rPr lang="it-IT" dirty="0" err="1" smtClean="0"/>
              <a:t>costly</a:t>
            </a:r>
            <a:r>
              <a:rPr lang="it-IT" dirty="0" smtClean="0"/>
              <a:t> for the policy maker 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8001000" y="2362200"/>
            <a:ext cx="381000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1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62800" y="533400"/>
            <a:ext cx="1905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A</a:t>
            </a:r>
            <a:r>
              <a:rPr lang="it-IT" dirty="0" err="1" smtClean="0"/>
              <a:t>ccountability</a:t>
            </a:r>
            <a:r>
              <a:rPr lang="it-IT" dirty="0" smtClean="0"/>
              <a:t> and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governements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</a:t>
            </a:r>
            <a:r>
              <a:rPr lang="it-IT" dirty="0" err="1" smtClean="0"/>
              <a:t>negatively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162800" y="2997200"/>
            <a:ext cx="1905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/>
              <a:t>Accountability</a:t>
            </a:r>
            <a:r>
              <a:rPr lang="it-IT" sz="1600" dirty="0" smtClean="0"/>
              <a:t> </a:t>
            </a:r>
            <a:r>
              <a:rPr lang="it-IT" sz="1600" dirty="0" err="1" smtClean="0"/>
              <a:t>increases</a:t>
            </a:r>
            <a:r>
              <a:rPr lang="it-IT" sz="1600" dirty="0" smtClean="0"/>
              <a:t> </a:t>
            </a:r>
            <a:r>
              <a:rPr lang="it-IT" sz="1600" dirty="0" err="1" smtClean="0"/>
              <a:t>when</a:t>
            </a:r>
            <a:r>
              <a:rPr lang="it-IT" sz="1600" dirty="0" smtClean="0"/>
              <a:t> </a:t>
            </a:r>
            <a:r>
              <a:rPr lang="it-IT" sz="1600" dirty="0" err="1" smtClean="0"/>
              <a:t>decentralization</a:t>
            </a:r>
            <a:r>
              <a:rPr lang="it-IT" sz="1600" dirty="0" smtClean="0"/>
              <a:t> </a:t>
            </a:r>
            <a:r>
              <a:rPr lang="it-IT" sz="1600" dirty="0" err="1" smtClean="0"/>
              <a:t>decreseas</a:t>
            </a:r>
            <a:r>
              <a:rPr lang="it-IT" sz="1600" dirty="0" smtClean="0"/>
              <a:t> </a:t>
            </a:r>
          </a:p>
          <a:p>
            <a:r>
              <a:rPr lang="it-IT" sz="1600" dirty="0" smtClean="0"/>
              <a:t>(</a:t>
            </a:r>
            <a:r>
              <a:rPr lang="it-IT" sz="1600" dirty="0" err="1" smtClean="0"/>
              <a:t>Boffa</a:t>
            </a:r>
            <a:r>
              <a:rPr lang="it-IT" sz="1600" dirty="0" smtClean="0"/>
              <a:t> et al., 2016)</a:t>
            </a:r>
            <a:endParaRPr lang="it-IT" sz="1600" dirty="0"/>
          </a:p>
        </p:txBody>
      </p:sp>
      <p:sp>
        <p:nvSpPr>
          <p:cNvPr id="9" name="Freccia in giù 8"/>
          <p:cNvSpPr/>
          <p:nvPr/>
        </p:nvSpPr>
        <p:spPr>
          <a:xfrm>
            <a:off x="8001000" y="2362200"/>
            <a:ext cx="381000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" y="762000"/>
            <a:ext cx="7013286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4114800" y="1828800"/>
            <a:ext cx="29718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3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From the World </a:t>
            </a:r>
            <a:r>
              <a:rPr lang="it-IT" dirty="0" err="1" smtClean="0"/>
              <a:t>Bank</a:t>
            </a:r>
            <a:r>
              <a:rPr lang="it-IT" dirty="0" smtClean="0"/>
              <a:t> </a:t>
            </a:r>
            <a:r>
              <a:rPr lang="it-IT" dirty="0" err="1" smtClean="0"/>
              <a:t>Classification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Using the per capita </a:t>
            </a:r>
            <a:r>
              <a:rPr lang="it-IT" dirty="0" err="1" smtClean="0"/>
              <a:t>income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of a country:</a:t>
            </a:r>
          </a:p>
          <a:p>
            <a:pPr marL="630936" lvl="2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Developed</a:t>
            </a:r>
            <a:r>
              <a:rPr lang="it-IT" dirty="0" smtClean="0"/>
              <a:t> and </a:t>
            </a:r>
            <a:r>
              <a:rPr lang="it-IT" dirty="0" err="1" smtClean="0"/>
              <a:t>developing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98618"/>
              </p:ext>
            </p:extLst>
          </p:nvPr>
        </p:nvGraphicFramePr>
        <p:xfrm>
          <a:off x="13716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World </a:t>
                      </a:r>
                      <a:r>
                        <a:rPr lang="it-IT" dirty="0" err="1" smtClean="0"/>
                        <a:t>Bank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Classification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Paper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Classification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Low-income</a:t>
                      </a:r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 err="1" smtClean="0"/>
                        <a:t>Developing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countries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Lower middle-</a:t>
                      </a:r>
                      <a:r>
                        <a:rPr lang="it-IT" dirty="0" err="1" smtClean="0"/>
                        <a:t>income</a:t>
                      </a:r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Upper</a:t>
                      </a:r>
                      <a:r>
                        <a:rPr lang="it-IT" dirty="0" smtClean="0"/>
                        <a:t> middle-</a:t>
                      </a:r>
                      <a:r>
                        <a:rPr lang="it-IT" dirty="0" err="1" smtClean="0"/>
                        <a:t>income</a:t>
                      </a:r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 err="1" smtClean="0"/>
                        <a:t>Developed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countries</a:t>
                      </a:r>
                      <a:endParaRPr lang="it-I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High </a:t>
                      </a:r>
                      <a:r>
                        <a:rPr lang="it-IT" dirty="0" err="1" smtClean="0"/>
                        <a:t>income</a:t>
                      </a:r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28" y="4495800"/>
            <a:ext cx="691997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1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62800" y="2057400"/>
            <a:ext cx="1905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Developed</a:t>
            </a:r>
            <a:r>
              <a:rPr lang="it-IT" dirty="0" smtClean="0"/>
              <a:t> and </a:t>
            </a:r>
            <a:r>
              <a:rPr lang="it-IT" dirty="0" err="1" smtClean="0"/>
              <a:t>developing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 </a:t>
            </a:r>
            <a:r>
              <a:rPr lang="it-IT" dirty="0" err="1" smtClean="0"/>
              <a:t>differ</a:t>
            </a:r>
            <a:r>
              <a:rPr lang="it-IT" dirty="0" smtClean="0"/>
              <a:t> in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median</a:t>
            </a:r>
            <a:r>
              <a:rPr lang="it-IT" dirty="0" smtClean="0"/>
              <a:t> and </a:t>
            </a:r>
            <a:r>
              <a:rPr lang="it-IT" dirty="0" err="1" smtClean="0"/>
              <a:t>also</a:t>
            </a:r>
            <a:r>
              <a:rPr lang="it-IT" dirty="0" smtClean="0"/>
              <a:t> the </a:t>
            </a: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statistically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90525"/>
            <a:ext cx="6934200" cy="553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9182" y="562489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Median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19964" y="559714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Median</a:t>
            </a:r>
            <a:endParaRPr lang="it-IT" sz="1200" dirty="0"/>
          </a:p>
        </p:txBody>
      </p:sp>
      <p:cxnSp>
        <p:nvCxnSpPr>
          <p:cNvPr id="5" name="Connettore 2 4"/>
          <p:cNvCxnSpPr>
            <a:endCxn id="2" idx="0"/>
          </p:cNvCxnSpPr>
          <p:nvPr/>
        </p:nvCxnSpPr>
        <p:spPr>
          <a:xfrm>
            <a:off x="1722582" y="5410200"/>
            <a:ext cx="0" cy="214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486400" y="5410200"/>
            <a:ext cx="0" cy="214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4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19307"/>
            <a:ext cx="7501202" cy="569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162800" y="892076"/>
            <a:ext cx="1905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dirty="0" err="1" smtClean="0"/>
              <a:t>developed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 </a:t>
            </a:r>
            <a:r>
              <a:rPr lang="it-IT" dirty="0" err="1" smtClean="0"/>
              <a:t>relationship</a:t>
            </a:r>
            <a:r>
              <a:rPr lang="it-IT" dirty="0" smtClean="0"/>
              <a:t> </a:t>
            </a:r>
            <a:r>
              <a:rPr lang="it-IT" dirty="0" err="1" smtClean="0"/>
              <a:t>beetween</a:t>
            </a:r>
            <a:r>
              <a:rPr lang="it-IT" dirty="0" smtClean="0"/>
              <a:t> gasoline </a:t>
            </a:r>
            <a:r>
              <a:rPr lang="it-IT" dirty="0" err="1" smtClean="0"/>
              <a:t>price</a:t>
            </a:r>
            <a:r>
              <a:rPr lang="it-IT" dirty="0" smtClean="0"/>
              <a:t> and </a:t>
            </a:r>
            <a:r>
              <a:rPr lang="it-IT" dirty="0" err="1" smtClean="0"/>
              <a:t>accountability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positive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828800" y="5816413"/>
            <a:ext cx="0" cy="214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17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162800" y="3406676"/>
            <a:ext cx="1905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dirty="0" err="1" smtClean="0"/>
              <a:t>developing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 the </a:t>
            </a:r>
            <a:r>
              <a:rPr lang="it-IT" dirty="0" err="1" smtClean="0"/>
              <a:t>relationship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positive </a:t>
            </a:r>
            <a:r>
              <a:rPr lang="it-IT" dirty="0" err="1" smtClean="0"/>
              <a:t>only</a:t>
            </a:r>
            <a:r>
              <a:rPr lang="it-IT" dirty="0" smtClean="0"/>
              <a:t> for the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governement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sub-sample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67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18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Preliminary </a:t>
            </a:r>
            <a:r>
              <a:rPr lang="it-IT" sz="3200" dirty="0" err="1" smtClean="0"/>
              <a:t>evidence</a:t>
            </a:r>
            <a:endParaRPr lang="it-IT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669131"/>
            <a:ext cx="5915025" cy="382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1"/>
          <p:cNvSpPr>
            <a:spLocks noGrp="1"/>
          </p:cNvSpPr>
          <p:nvPr>
            <p:ph idx="1"/>
          </p:nvPr>
        </p:nvSpPr>
        <p:spPr>
          <a:xfrm>
            <a:off x="276225" y="459501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Preliminary evidence suggest that for developing countries (where the accountability level is, on average, lower), decentralization negatively affect the gasoline (diesel) subsidies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6248400" y="762000"/>
            <a:ext cx="251460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difference in mean of gasoline (diesel) price between low and high government levels sub-samples is </a:t>
            </a:r>
            <a:r>
              <a:rPr lang="en-US" u="sng" dirty="0">
                <a:solidFill>
                  <a:srgbClr val="C00000"/>
                </a:solidFill>
              </a:rPr>
              <a:t>not statistically significant for developed countries</a:t>
            </a:r>
            <a:r>
              <a:rPr lang="en-US" dirty="0"/>
              <a:t>, but is </a:t>
            </a:r>
            <a:r>
              <a:rPr lang="en-US" u="sng" dirty="0">
                <a:solidFill>
                  <a:srgbClr val="00B050"/>
                </a:solidFill>
              </a:rPr>
              <a:t>positive and statistically significant for developing countries</a:t>
            </a:r>
          </a:p>
        </p:txBody>
      </p:sp>
      <p:sp>
        <p:nvSpPr>
          <p:cNvPr id="18" name="Pentagono 17"/>
          <p:cNvSpPr/>
          <p:nvPr/>
        </p:nvSpPr>
        <p:spPr>
          <a:xfrm rot="10800000">
            <a:off x="5105400" y="1752600"/>
            <a:ext cx="304800" cy="45719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entagono 19"/>
          <p:cNvSpPr/>
          <p:nvPr/>
        </p:nvSpPr>
        <p:spPr>
          <a:xfrm rot="10800000">
            <a:off x="5105400" y="3581400"/>
            <a:ext cx="228600" cy="45719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Pentagono 20"/>
          <p:cNvSpPr/>
          <p:nvPr/>
        </p:nvSpPr>
        <p:spPr>
          <a:xfrm>
            <a:off x="5105400" y="4145281"/>
            <a:ext cx="609600" cy="45719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entagono 21"/>
          <p:cNvSpPr/>
          <p:nvPr/>
        </p:nvSpPr>
        <p:spPr>
          <a:xfrm>
            <a:off x="5105400" y="2316481"/>
            <a:ext cx="609600" cy="45719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3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3340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4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4000" b="0" i="1" smtClean="0">
                            <a:latin typeface="Cambria Math"/>
                          </a:rPr>
                          <m:t>𝑗𝑡</m:t>
                        </m:r>
                      </m:sub>
                    </m:sSub>
                    <m:r>
                      <a:rPr lang="it-IT" sz="4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40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it-IT" sz="4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sz="4000" b="0" i="1" smtClean="0">
                        <a:latin typeface="Cambria Math"/>
                      </a:rPr>
                      <m:t>+</m:t>
                    </m:r>
                    <m:r>
                      <a:rPr lang="it-IT" sz="4000" b="0" i="1" smtClean="0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sz="4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4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4000" b="0" i="1" smtClean="0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sSub>
                      <m:sSubPr>
                        <m:ctrlPr>
                          <a:rPr lang="it-IT" sz="4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40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it-IT" sz="4000" dirty="0"/>
                          <m:t> </m:t>
                        </m:r>
                      </m:e>
                      <m:sub>
                        <m:r>
                          <a:rPr lang="it-IT" sz="4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it-IT" sz="4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4000" b="0" i="1" smtClean="0">
                        <a:latin typeface="Cambria Math"/>
                        <a:ea typeface="Cambria Math"/>
                      </a:rPr>
                      <m:t>𝛾</m:t>
                    </m:r>
                    <m:sSub>
                      <m:sSubPr>
                        <m:ctrlPr>
                          <a:rPr lang="it-IT" sz="4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4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40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4000" b="0" i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t-IT" sz="4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40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it-IT" sz="40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it-IT" sz="4000" dirty="0"/>
                          <m:t> </m:t>
                        </m:r>
                      </m:e>
                      <m:sub>
                        <m:r>
                          <a:rPr lang="it-IT" sz="40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it-IT" sz="4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4000" b="1" i="1" smtClean="0">
                        <a:latin typeface="Cambria Math"/>
                        <a:ea typeface="Cambria Math"/>
                      </a:rPr>
                      <m:t>𝜷</m:t>
                    </m:r>
                    <m:r>
                      <a:rPr lang="it-IT" sz="4000" b="1" i="1" smtClean="0">
                        <a:latin typeface="Cambria Math"/>
                        <a:ea typeface="Cambria Math"/>
                      </a:rPr>
                      <m:t>′</m:t>
                    </m:r>
                    <m:sSub>
                      <m:sSubPr>
                        <m:ctrlPr>
                          <a:rPr lang="it-IT" sz="4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4000" b="1" i="1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it-IT" sz="4000" b="1" i="1" smtClean="0">
                            <a:latin typeface="Cambria Math"/>
                            <a:ea typeface="Cambria Math"/>
                          </a:rPr>
                          <m:t>𝒋𝒕</m:t>
                        </m:r>
                      </m:sub>
                    </m:sSub>
                    <m:r>
                      <a:rPr lang="it-IT" sz="40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t-IT" sz="4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40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it-IT" sz="4000" b="0" i="1" smtClean="0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it-IT" sz="4000" dirty="0" smtClean="0"/>
                  <a:t> (8)</a:t>
                </a:r>
              </a:p>
              <a:p>
                <a:pPr marL="109728" indent="0">
                  <a:buNone/>
                </a:pPr>
                <a:endParaRPr lang="it-IT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Cambria Math"/>
                          </a:rPr>
                          <m:t>𝒋𝒕</m:t>
                        </m:r>
                      </m:sub>
                    </m:sSub>
                  </m:oMath>
                </a14:m>
                <a:r>
                  <a:rPr lang="en-US" sz="2900" dirty="0" smtClean="0"/>
                  <a:t> = state-specific time-varying </a:t>
                </a:r>
                <a:r>
                  <a:rPr lang="en-US" sz="2900" dirty="0" err="1" smtClean="0"/>
                  <a:t>regressor</a:t>
                </a:r>
                <a:r>
                  <a:rPr lang="en-US" sz="2900" dirty="0" smtClean="0"/>
                  <a:t>, include:</a:t>
                </a:r>
              </a:p>
              <a:p>
                <a:pPr lvl="2"/>
                <a:r>
                  <a:rPr lang="en-US" sz="2900" u="sng" dirty="0" smtClean="0"/>
                  <a:t>Demographic variables: </a:t>
                </a:r>
                <a:r>
                  <a:rPr lang="en-US" sz="2900" i="1" dirty="0" smtClean="0"/>
                  <a:t>population</a:t>
                </a:r>
                <a:r>
                  <a:rPr lang="en-US" sz="2900" dirty="0" smtClean="0"/>
                  <a:t>, its square (</a:t>
                </a:r>
                <a:r>
                  <a:rPr lang="en-US" sz="2900" i="1" dirty="0" smtClean="0"/>
                  <a:t>population2</a:t>
                </a:r>
                <a:r>
                  <a:rPr lang="en-US" sz="2900" dirty="0" smtClean="0"/>
                  <a:t>), inverse (</a:t>
                </a:r>
                <a:r>
                  <a:rPr lang="en-US" sz="2900" i="1" dirty="0" smtClean="0"/>
                  <a:t>1/population</a:t>
                </a:r>
                <a:r>
                  <a:rPr lang="en-US" sz="2900" dirty="0" smtClean="0"/>
                  <a:t>)</a:t>
                </a:r>
              </a:p>
              <a:p>
                <a:pPr lvl="2"/>
                <a:r>
                  <a:rPr lang="en-US" sz="2900" u="sng" dirty="0" smtClean="0"/>
                  <a:t>Scale economies: </a:t>
                </a:r>
                <a:r>
                  <a:rPr lang="en-US" sz="2900" dirty="0"/>
                  <a:t>p</a:t>
                </a:r>
                <a:r>
                  <a:rPr lang="en-US" sz="2900" dirty="0" smtClean="0"/>
                  <a:t>er capita land (</a:t>
                </a:r>
                <a:r>
                  <a:rPr lang="en-US" sz="2900" i="1" dirty="0" smtClean="0"/>
                  <a:t>land</a:t>
                </a:r>
                <a:r>
                  <a:rPr lang="en-US" sz="2900" dirty="0" smtClean="0"/>
                  <a:t>), its square (</a:t>
                </a:r>
                <a:r>
                  <a:rPr lang="en-US" sz="2900" i="1" dirty="0" smtClean="0"/>
                  <a:t>land2</a:t>
                </a:r>
                <a:r>
                  <a:rPr lang="en-US" sz="2900" dirty="0" smtClean="0"/>
                  <a:t>) and inverse of per capita land (</a:t>
                </a:r>
                <a:r>
                  <a:rPr lang="en-US" sz="2900" i="1" dirty="0" smtClean="0"/>
                  <a:t>1/land</a:t>
                </a:r>
                <a:r>
                  <a:rPr lang="en-US" sz="2900" dirty="0" smtClean="0"/>
                  <a:t>)</a:t>
                </a:r>
              </a:p>
              <a:p>
                <a:pPr lvl="2"/>
                <a:r>
                  <a:rPr lang="en-US" sz="2900" u="sng" dirty="0" smtClean="0"/>
                  <a:t>Income</a:t>
                </a:r>
                <a:r>
                  <a:rPr lang="en-US" sz="2900" dirty="0" smtClean="0"/>
                  <a:t>: gross domestic product per capita converted using power parity rates (</a:t>
                </a:r>
                <a:r>
                  <a:rPr lang="en-US" sz="2900" i="1" dirty="0" smtClean="0"/>
                  <a:t>income*</a:t>
                </a:r>
                <a:r>
                  <a:rPr lang="en-US" sz="2900" dirty="0" smtClean="0"/>
                  <a:t>)</a:t>
                </a:r>
              </a:p>
              <a:p>
                <a:pPr lvl="2"/>
                <a:r>
                  <a:rPr lang="en-US" sz="2900" u="sng" dirty="0" smtClean="0"/>
                  <a:t>Terms-of-trade effect</a:t>
                </a:r>
                <a:r>
                  <a:rPr lang="en-US" sz="2900" dirty="0" smtClean="0"/>
                  <a:t>: </a:t>
                </a:r>
                <a:r>
                  <a:rPr lang="en-US" sz="2900" i="1" dirty="0" smtClean="0"/>
                  <a:t>net supply of fuel* </a:t>
                </a:r>
                <a:r>
                  <a:rPr lang="en-US" sz="2900" dirty="0" smtClean="0"/>
                  <a:t>(oil productions minus oil consumption) and </a:t>
                </a:r>
                <a:r>
                  <a:rPr lang="en-US" sz="2900" i="1" dirty="0" smtClean="0"/>
                  <a:t>openness </a:t>
                </a:r>
                <a:r>
                  <a:rPr lang="en-US" sz="2900" dirty="0" smtClean="0"/>
                  <a:t>(</a:t>
                </a:r>
                <a:r>
                  <a:rPr lang="en-US" sz="2900" dirty="0" err="1" smtClean="0"/>
                  <a:t>exports+imports</a:t>
                </a:r>
                <a:r>
                  <a:rPr lang="en-US" sz="2900" dirty="0" smtClean="0"/>
                  <a:t>/GDP)</a:t>
                </a:r>
              </a:p>
              <a:p>
                <a:pPr lvl="2"/>
                <a:r>
                  <a:rPr lang="en-US" sz="2900" u="sng" dirty="0" smtClean="0"/>
                  <a:t>Consumption: </a:t>
                </a:r>
                <a:r>
                  <a:rPr lang="en-US" sz="2900" i="1" dirty="0" smtClean="0"/>
                  <a:t>road gasoline (diesel) consumption per million inhabitants*</a:t>
                </a:r>
              </a:p>
              <a:p>
                <a:pPr lvl="2"/>
                <a:r>
                  <a:rPr lang="en-US" sz="2900" u="sng" dirty="0" smtClean="0"/>
                  <a:t>Institutional characteristics accounting</a:t>
                </a:r>
                <a:r>
                  <a:rPr lang="en-US" sz="2900" dirty="0" smtClean="0"/>
                  <a:t>: </a:t>
                </a:r>
                <a:r>
                  <a:rPr lang="en-US" sz="2900" i="1" dirty="0" smtClean="0"/>
                  <a:t>government effectiveness, political stability, regulatory quality, rule of law, democracy</a:t>
                </a:r>
                <a:endParaRPr lang="it-IT" sz="2900" dirty="0"/>
              </a:p>
              <a:p>
                <a:pPr marL="630936" lvl="2" indent="0" algn="r">
                  <a:buNone/>
                </a:pPr>
                <a:r>
                  <a:rPr lang="it-IT" sz="1600" dirty="0" smtClean="0"/>
                  <a:t>* </a:t>
                </a:r>
                <a:r>
                  <a:rPr lang="en-US" sz="1600" dirty="0" smtClean="0"/>
                  <a:t>and</a:t>
                </a:r>
                <a:r>
                  <a:rPr lang="it-IT" sz="1600" dirty="0" smtClean="0"/>
                  <a:t> one year lag to address potential endogeneity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334000"/>
              </a:xfrm>
              <a:blipFill rotWithShape="1">
                <a:blip r:embed="rId2"/>
                <a:stretch>
                  <a:fillRect t="-1829" r="-7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19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Empirical analysis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16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/>
              <a:t>Fuel</a:t>
            </a:r>
            <a:r>
              <a:rPr lang="it-IT" dirty="0"/>
              <a:t> </a:t>
            </a:r>
            <a:r>
              <a:rPr lang="it-IT" dirty="0" err="1"/>
              <a:t>price-subsidies</a:t>
            </a:r>
            <a:r>
              <a:rPr lang="it-IT" dirty="0"/>
              <a:t> </a:t>
            </a:r>
            <a:r>
              <a:rPr lang="en-US" dirty="0"/>
              <a:t>are causing significant inefficiencies, </a:t>
            </a:r>
            <a:r>
              <a:rPr lang="en-US" dirty="0" smtClean="0"/>
              <a:t>international organizations (IMF</a:t>
            </a:r>
            <a:r>
              <a:rPr lang="en-US" dirty="0"/>
              <a:t>, </a:t>
            </a:r>
            <a:r>
              <a:rPr lang="en-US" dirty="0" smtClean="0"/>
              <a:t>World </a:t>
            </a:r>
            <a:r>
              <a:rPr lang="en-US" dirty="0"/>
              <a:t>Bank and </a:t>
            </a:r>
            <a:r>
              <a:rPr lang="en-US" dirty="0" smtClean="0"/>
              <a:t>OECD) </a:t>
            </a:r>
            <a:r>
              <a:rPr lang="en-US" dirty="0"/>
              <a:t>have recently called for their phasing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Strong reason </a:t>
            </a:r>
            <a:r>
              <a:rPr lang="en-US" dirty="0"/>
              <a:t>for removing </a:t>
            </a:r>
            <a:r>
              <a:rPr lang="en-US" dirty="0" smtClean="0"/>
              <a:t>them:</a:t>
            </a:r>
          </a:p>
          <a:p>
            <a:pPr lvl="1"/>
            <a:r>
              <a:rPr lang="it-IT" dirty="0"/>
              <a:t>in </a:t>
            </a:r>
            <a:r>
              <a:rPr lang="it-IT" dirty="0" err="1"/>
              <a:t>perfectly</a:t>
            </a:r>
            <a:r>
              <a:rPr lang="it-IT" dirty="0"/>
              <a:t> competitive </a:t>
            </a:r>
            <a:r>
              <a:rPr lang="it-IT" dirty="0" err="1" smtClean="0"/>
              <a:t>markets</a:t>
            </a:r>
            <a:r>
              <a:rPr lang="it-IT" dirty="0" smtClean="0"/>
              <a:t>, </a:t>
            </a:r>
            <a:r>
              <a:rPr lang="it-IT" dirty="0" err="1" smtClean="0"/>
              <a:t>generating</a:t>
            </a:r>
            <a:r>
              <a:rPr lang="it-IT" dirty="0" smtClean="0"/>
              <a:t> </a:t>
            </a:r>
            <a:r>
              <a:rPr lang="it-IT" dirty="0" err="1"/>
              <a:t>economic</a:t>
            </a:r>
            <a:r>
              <a:rPr lang="it-IT" dirty="0"/>
              <a:t>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 smtClean="0"/>
              <a:t>losses</a:t>
            </a:r>
            <a:r>
              <a:rPr lang="it-IT" dirty="0"/>
              <a:t>;</a:t>
            </a:r>
            <a:endParaRPr lang="it-IT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desired redistribution can be achieved with more efficient instruments</a:t>
            </a:r>
            <a:r>
              <a:rPr lang="en-US" dirty="0" smtClean="0"/>
              <a:t> (distributional perspective)</a:t>
            </a:r>
          </a:p>
          <a:p>
            <a:pPr lvl="1"/>
            <a:r>
              <a:rPr lang="en-US" dirty="0"/>
              <a:t>benefit, perversely, the rich </a:t>
            </a:r>
            <a:r>
              <a:rPr lang="en-US" dirty="0" smtClean="0"/>
              <a:t>(significant </a:t>
            </a:r>
            <a:r>
              <a:rPr lang="en-US" dirty="0"/>
              <a:t>users of </a:t>
            </a:r>
            <a:r>
              <a:rPr lang="en-US" dirty="0" smtClean="0"/>
              <a:t>energy);</a:t>
            </a:r>
          </a:p>
          <a:p>
            <a:pPr lvl="1"/>
            <a:r>
              <a:rPr lang="en-US" dirty="0" smtClean="0"/>
              <a:t>spillover </a:t>
            </a:r>
            <a:r>
              <a:rPr lang="en-US" dirty="0"/>
              <a:t>effects </a:t>
            </a:r>
            <a:r>
              <a:rPr lang="en-US" dirty="0" smtClean="0"/>
              <a:t>and many externalities, </a:t>
            </a:r>
            <a:r>
              <a:rPr lang="en-US" dirty="0"/>
              <a:t>as a consequence of excessive use of </a:t>
            </a:r>
            <a:r>
              <a:rPr lang="en-US" dirty="0" smtClean="0"/>
              <a:t>fuel;</a:t>
            </a:r>
          </a:p>
          <a:p>
            <a:pPr lvl="1"/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strain</a:t>
            </a:r>
            <a:r>
              <a:rPr lang="it-IT" dirty="0"/>
              <a:t> on public </a:t>
            </a:r>
            <a:r>
              <a:rPr lang="it-IT" dirty="0" err="1" smtClean="0"/>
              <a:t>finances</a:t>
            </a:r>
            <a:r>
              <a:rPr lang="it-IT" dirty="0" smtClean="0"/>
              <a:t>;</a:t>
            </a:r>
          </a:p>
          <a:p>
            <a:pPr lvl="1"/>
            <a:r>
              <a:rPr lang="en-US" dirty="0"/>
              <a:t>encourage socially wasteful </a:t>
            </a:r>
            <a:r>
              <a:rPr lang="en-US" dirty="0" smtClean="0"/>
              <a:t>activities;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Introduction</a:t>
            </a:r>
            <a:r>
              <a:rPr lang="it-IT" dirty="0"/>
              <a:t> - 1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i="1" dirty="0" smtClean="0"/>
                  <a:t>Hypothesis 1: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𝑗𝑡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it-IT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An increase in the number of government level (</a:t>
                </a:r>
                <a:r>
                  <a:rPr lang="en-US" i="1" dirty="0" smtClean="0"/>
                  <a:t>tiers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increases (decreases) fuel price (subsidies), for a given level of accountability    (</a:t>
                </a:r>
                <a:r>
                  <a:rPr lang="en-US" i="1" dirty="0" smtClean="0"/>
                  <a:t>voice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>
                  <a:spcBef>
                    <a:spcPts val="1200"/>
                  </a:spcBef>
                </a:pPr>
                <a:r>
                  <a:rPr lang="it-IT" i="1" dirty="0" err="1"/>
                  <a:t>Hypothesis</a:t>
                </a:r>
                <a:r>
                  <a:rPr lang="it-IT" i="1" dirty="0"/>
                  <a:t> </a:t>
                </a:r>
                <a:r>
                  <a:rPr lang="it-IT" i="1" dirty="0" smtClean="0"/>
                  <a:t>2: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𝑗𝑡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𝑗𝑡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it-IT">
                        <a:latin typeface="Cambria Math"/>
                        <a:ea typeface="Cambria Math"/>
                      </a:rPr>
                      <m:t>+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it-IT" dirty="0"/>
              </a:p>
              <a:p>
                <a:pPr lvl="1"/>
                <a:r>
                  <a:rPr lang="en-US" dirty="0"/>
                  <a:t>An increase in the </a:t>
                </a:r>
                <a:r>
                  <a:rPr lang="en-US" dirty="0" smtClean="0"/>
                  <a:t>accountability </a:t>
                </a:r>
                <a:r>
                  <a:rPr lang="en-US" dirty="0"/>
                  <a:t>(</a:t>
                </a:r>
                <a:r>
                  <a:rPr lang="en-US" i="1" dirty="0"/>
                  <a:t>voice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increases </a:t>
                </a:r>
                <a:r>
                  <a:rPr lang="en-US" dirty="0"/>
                  <a:t>(decreases) fuel price (</a:t>
                </a:r>
                <a:r>
                  <a:rPr lang="en-US" dirty="0" smtClean="0"/>
                  <a:t>subsidies), for </a:t>
                </a:r>
                <a:r>
                  <a:rPr lang="en-US" dirty="0"/>
                  <a:t>a given </a:t>
                </a:r>
                <a:r>
                  <a:rPr lang="en-US" dirty="0" smtClean="0"/>
                  <a:t>number of government levels </a:t>
                </a:r>
                <a:r>
                  <a:rPr lang="en-US" dirty="0"/>
                  <a:t>(</a:t>
                </a:r>
                <a:r>
                  <a:rPr lang="en-US" i="1" dirty="0"/>
                  <a:t>tiers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it-IT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Empirical analysis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8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2023872"/>
          </a:xfrm>
        </p:spPr>
        <p:txBody>
          <a:bodyPr>
            <a:normAutofit/>
          </a:bodyPr>
          <a:lstStyle/>
          <a:p>
            <a:r>
              <a:rPr lang="en-US" dirty="0" smtClean="0"/>
              <a:t>Estimate (8) using random </a:t>
            </a:r>
            <a:r>
              <a:rPr lang="en-US" dirty="0"/>
              <a:t>effect </a:t>
            </a:r>
            <a:r>
              <a:rPr lang="en-US" dirty="0" smtClean="0"/>
              <a:t>regressions, control for year effects</a:t>
            </a:r>
            <a:endParaRPr lang="en-US" dirty="0"/>
          </a:p>
          <a:p>
            <a:pPr lvl="1"/>
            <a:r>
              <a:rPr lang="en-US" b="1" dirty="0" smtClean="0"/>
              <a:t>Table </a:t>
            </a:r>
            <a:r>
              <a:rPr lang="en-US" b="1" dirty="0"/>
              <a:t>3: </a:t>
            </a:r>
            <a:r>
              <a:rPr lang="en-US" dirty="0" smtClean="0"/>
              <a:t>Impact </a:t>
            </a:r>
            <a:r>
              <a:rPr lang="en-US" dirty="0"/>
              <a:t>of decentralization on gasoline </a:t>
            </a:r>
            <a:r>
              <a:rPr lang="en-US" dirty="0" smtClean="0"/>
              <a:t>and </a:t>
            </a:r>
            <a:r>
              <a:rPr lang="en-US" dirty="0"/>
              <a:t>diesel price (and subsidy). </a:t>
            </a:r>
            <a:endParaRPr lang="en-US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21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1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144297"/>
                  </p:ext>
                </p:extLst>
              </p:nvPr>
            </p:nvGraphicFramePr>
            <p:xfrm>
              <a:off x="914394" y="3124200"/>
              <a:ext cx="8129017" cy="2935304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1397000"/>
                    <a:gridCol w="1346206"/>
                    <a:gridCol w="1219200"/>
                    <a:gridCol w="1447794"/>
                    <a:gridCol w="1447806"/>
                    <a:gridCol w="1271011"/>
                  </a:tblGrid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(3)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1.36***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1.53***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-1.35***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-1.50***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(0.3)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0.32)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voice*</a:t>
                          </a:r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0.07)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12.45***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15.47***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-12.16***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-15.09***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(4.45)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(4.47)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144297"/>
                  </p:ext>
                </p:extLst>
              </p:nvPr>
            </p:nvGraphicFramePr>
            <p:xfrm>
              <a:off x="914394" y="3124200"/>
              <a:ext cx="8129017" cy="2935304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1397000"/>
                    <a:gridCol w="1346206"/>
                    <a:gridCol w="1219200"/>
                    <a:gridCol w="1447794"/>
                    <a:gridCol w="1447806"/>
                    <a:gridCol w="1271011"/>
                  </a:tblGrid>
                  <a:tr h="558165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(3)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1.36***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1.53***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-1.35***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-1.50***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41346" t="-307692" r="-481" b="-584615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(0.3)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0.32)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voice*</a:t>
                          </a:r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41346" t="-519231" r="-481" b="-373077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0.07)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12.45***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15.47***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-12.16***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-15.09***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41346" t="-747059" r="-481" b="-164706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(4.45)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(4.47)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0" y="36274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it-IT" sz="2500" i="1" dirty="0" smtClean="0"/>
                  <a:t>Hypothesis 1 - gasoline: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=−0.22∗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𝑣𝑜𝑖𝑐𝑒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+12.45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it-IT" dirty="0" smtClean="0"/>
                  <a:t> and </a:t>
                </a:r>
                <a:r>
                  <a:rPr lang="en-US" dirty="0" smtClean="0"/>
                  <a:t>significant</a:t>
                </a:r>
              </a:p>
              <a:p>
                <a:pPr lvl="2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𝑣𝑜𝑖𝑐𝑒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below or equal to the 35th percentile</a:t>
                </a:r>
              </a:p>
              <a:p>
                <a:r>
                  <a:rPr lang="en-US" sz="2500" i="1" dirty="0" smtClean="0"/>
                  <a:t>Hypothesis</a:t>
                </a:r>
                <a:r>
                  <a:rPr lang="it-IT" sz="2500" i="1" dirty="0" smtClean="0"/>
                  <a:t> </a:t>
                </a:r>
                <a:r>
                  <a:rPr lang="it-IT" sz="2500" i="1" dirty="0"/>
                  <a:t>1 - </a:t>
                </a:r>
                <a:r>
                  <a:rPr lang="it-IT" sz="2500" i="1" dirty="0" smtClean="0"/>
                  <a:t>diesel: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=−0.22∗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𝑣𝑜𝑖𝑐𝑒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+15.47</m:t>
                    </m:r>
                    <m:r>
                      <a:rPr lang="it-IT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/>
                  <a:t>and </a:t>
                </a:r>
                <a:r>
                  <a:rPr lang="en-US" dirty="0" smtClean="0"/>
                  <a:t>significant</a:t>
                </a:r>
              </a:p>
              <a:p>
                <a:pPr lvl="2"/>
                <a:r>
                  <a:rPr lang="en-US" dirty="0" smtClean="0"/>
                  <a:t>When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𝑣𝑜𝑖𝑐𝑒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below or equal </a:t>
                </a:r>
                <a:r>
                  <a:rPr lang="en-US" dirty="0" smtClean="0"/>
                  <a:t>to the 50th percentile</a:t>
                </a:r>
                <a:endParaRPr lang="it-IT" dirty="0"/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627437"/>
                <a:ext cx="8229600" cy="4525963"/>
              </a:xfrm>
              <a:blipFill rotWithShape="1">
                <a:blip r:embed="rId2"/>
                <a:stretch>
                  <a:fillRect t="-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22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435169"/>
                  </p:ext>
                </p:extLst>
              </p:nvPr>
            </p:nvGraphicFramePr>
            <p:xfrm>
              <a:off x="2743200" y="152400"/>
              <a:ext cx="4378698" cy="3301064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1068294"/>
                    <a:gridCol w="1189037"/>
                    <a:gridCol w="1189037"/>
                    <a:gridCol w="932330"/>
                  </a:tblGrid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20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1.36***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1.53***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(0.3)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0.32)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*</a:t>
                          </a:r>
                        </a:p>
                        <a:p>
                          <a:pPr algn="l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0.07)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12.45***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15.47***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435169"/>
                  </p:ext>
                </p:extLst>
              </p:nvPr>
            </p:nvGraphicFramePr>
            <p:xfrm>
              <a:off x="2743200" y="152400"/>
              <a:ext cx="4378698" cy="3301064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1068294"/>
                    <a:gridCol w="1189037"/>
                    <a:gridCol w="1189037"/>
                    <a:gridCol w="932330"/>
                  </a:tblGrid>
                  <a:tr h="619125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20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1.36***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1.53***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369281" t="-337255" r="-654" b="-694118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(0.3)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0.32)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6191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*</a:t>
                          </a:r>
                        </a:p>
                        <a:p>
                          <a:pPr algn="l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369281" t="-276471" r="-654" b="-189216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0.07)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12.45***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15.47***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369281" t="-868627" r="-654" b="-162745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51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0" y="36274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it-IT" sz="2500" i="1" dirty="0" smtClean="0"/>
                  <a:t>Hypothesis 2 - gasoline: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it-IT">
                        <a:latin typeface="Cambria Math"/>
                        <a:ea typeface="Cambria Math"/>
                      </a:rPr>
                      <m:t>+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=−0.22∗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𝑡𝑖𝑒𝑟𝑠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1.36&gt;0</m:t>
                    </m:r>
                  </m:oMath>
                </a14:m>
                <a:r>
                  <a:rPr lang="it-IT" dirty="0" smtClean="0"/>
                  <a:t> and </a:t>
                </a:r>
                <a:r>
                  <a:rPr lang="en-US" dirty="0" smtClean="0"/>
                  <a:t>significant</a:t>
                </a:r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𝑡𝑖𝑒𝑟𝑠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below or equal to 5</a:t>
                </a:r>
              </a:p>
              <a:p>
                <a:r>
                  <a:rPr lang="en-US" sz="2500" i="1" dirty="0" smtClean="0"/>
                  <a:t>Hypothesis</a:t>
                </a:r>
                <a:r>
                  <a:rPr lang="it-IT" sz="2500" i="1" dirty="0" smtClean="0"/>
                  <a:t> 2 </a:t>
                </a:r>
                <a:r>
                  <a:rPr lang="it-IT" sz="2500" i="1" dirty="0"/>
                  <a:t>- </a:t>
                </a:r>
                <a:r>
                  <a:rPr lang="it-IT" sz="2500" i="1" dirty="0" smtClean="0"/>
                  <a:t>diesel: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it-IT">
                        <a:latin typeface="Cambria Math"/>
                        <a:ea typeface="Cambria Math"/>
                      </a:rPr>
                      <m:t>+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=−0.22∗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𝑡𝑖𝑒𝑟𝑠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.53</m:t>
                    </m:r>
                    <m:r>
                      <a:rPr lang="it-IT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/>
                  <a:t>and </a:t>
                </a:r>
                <a:r>
                  <a:rPr lang="en-US" dirty="0" smtClean="0"/>
                  <a:t>significant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𝑡𝑖𝑒𝑟𝑠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below or equal to 5</a:t>
                </a:r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627437"/>
                <a:ext cx="8229600" cy="4525963"/>
              </a:xfrm>
              <a:blipFill rotWithShape="1">
                <a:blip r:embed="rId2"/>
                <a:stretch>
                  <a:fillRect t="-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23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891840"/>
                  </p:ext>
                </p:extLst>
              </p:nvPr>
            </p:nvGraphicFramePr>
            <p:xfrm>
              <a:off x="2743200" y="152400"/>
              <a:ext cx="4378698" cy="3301064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1068294"/>
                    <a:gridCol w="1189037"/>
                    <a:gridCol w="1189037"/>
                    <a:gridCol w="932330"/>
                  </a:tblGrid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20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1.36***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1.53***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(0.3)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0.32)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*</a:t>
                          </a:r>
                        </a:p>
                        <a:p>
                          <a:pPr algn="l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0.07)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12.45***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15.47***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891840"/>
                  </p:ext>
                </p:extLst>
              </p:nvPr>
            </p:nvGraphicFramePr>
            <p:xfrm>
              <a:off x="2743200" y="152400"/>
              <a:ext cx="4378698" cy="3301064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1068294"/>
                    <a:gridCol w="1189037"/>
                    <a:gridCol w="1189037"/>
                    <a:gridCol w="932330"/>
                  </a:tblGrid>
                  <a:tr h="619125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20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1.36***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1.53***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369281" t="-337255" r="-654" b="-694118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(0.3)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0.32)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6191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r>
                            <a:rPr lang="it-IT" sz="20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*</a:t>
                          </a:r>
                        </a:p>
                        <a:p>
                          <a:pPr algn="l" fontAlgn="b"/>
                          <a:r>
                            <a:rPr lang="it-IT" sz="20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-0.22***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369281" t="-276471" r="-654" b="-189216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0.07)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0.08)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12.45***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15.47***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369281" t="-868627" r="-654" b="-162745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(4.31)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(4.41)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53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04800"/>
                <a:ext cx="8229600" cy="5867400"/>
              </a:xfrm>
            </p:spPr>
            <p:txBody>
              <a:bodyPr>
                <a:normAutofit/>
              </a:bodyPr>
              <a:lstStyle/>
              <a:p>
                <a:r>
                  <a:rPr lang="it-IT" sz="2500" dirty="0" smtClean="0"/>
                  <a:t>The impact of </a:t>
                </a:r>
                <a:r>
                  <a:rPr lang="it-IT" sz="2500" dirty="0" err="1" smtClean="0"/>
                  <a:t>decentralization</a:t>
                </a:r>
                <a:r>
                  <a:rPr lang="it-IT" sz="2500" dirty="0" smtClean="0"/>
                  <a:t> on </a:t>
                </a:r>
                <a:r>
                  <a:rPr lang="it-IT" sz="2500" dirty="0" err="1" smtClean="0"/>
                  <a:t>fuel</a:t>
                </a:r>
                <a:r>
                  <a:rPr lang="it-IT" sz="2500" dirty="0" smtClean="0"/>
                  <a:t> </a:t>
                </a:r>
                <a:r>
                  <a:rPr lang="it-IT" sz="2500" dirty="0" err="1" smtClean="0"/>
                  <a:t>subsidies</a:t>
                </a:r>
                <a:r>
                  <a:rPr lang="it-IT" sz="2500" dirty="0" smtClean="0"/>
                  <a:t> can be </a:t>
                </a:r>
                <a:r>
                  <a:rPr lang="it-IT" sz="2500" dirty="0" err="1" smtClean="0"/>
                  <a:t>significant</a:t>
                </a:r>
                <a:r>
                  <a:rPr lang="it-IT" sz="2500" dirty="0" smtClean="0"/>
                  <a:t> </a:t>
                </a:r>
                <a:r>
                  <a:rPr lang="it-IT" sz="2500" dirty="0" err="1" smtClean="0"/>
                  <a:t>if</a:t>
                </a:r>
                <a:r>
                  <a:rPr lang="it-IT" sz="2500" dirty="0" smtClean="0"/>
                  <a:t> a country </a:t>
                </a:r>
                <a:r>
                  <a:rPr lang="it-IT" sz="2500" dirty="0" err="1" smtClean="0"/>
                  <a:t>is</a:t>
                </a:r>
                <a:r>
                  <a:rPr lang="it-IT" sz="2500" dirty="0" smtClean="0"/>
                  <a:t> </a:t>
                </a:r>
                <a:r>
                  <a:rPr lang="it-IT" sz="2500" dirty="0" err="1" smtClean="0"/>
                  <a:t>characterized</a:t>
                </a:r>
                <a:r>
                  <a:rPr lang="it-IT" sz="2500" dirty="0" smtClean="0"/>
                  <a:t> by </a:t>
                </a:r>
                <a:r>
                  <a:rPr lang="it-IT" sz="2500" dirty="0" err="1" smtClean="0"/>
                  <a:t>low</a:t>
                </a:r>
                <a:r>
                  <a:rPr lang="it-IT" sz="2500" dirty="0" smtClean="0"/>
                  <a:t> </a:t>
                </a:r>
                <a:r>
                  <a:rPr lang="it-IT" sz="2500" dirty="0" err="1" smtClean="0"/>
                  <a:t>accountability</a:t>
                </a:r>
                <a:endParaRPr lang="it-IT" sz="2500" dirty="0" smtClean="0"/>
              </a:p>
              <a:p>
                <a:pPr lvl="1"/>
                <a:r>
                  <a:rPr lang="it-IT" dirty="0">
                    <a:latin typeface="Cambria Math"/>
                    <a:ea typeface="Cambria Math"/>
                  </a:rPr>
                  <a:t>C</a:t>
                </a:r>
                <a:r>
                  <a:rPr lang="it-IT" dirty="0" smtClean="0">
                    <a:latin typeface="Cambria Math"/>
                    <a:ea typeface="Cambria Math"/>
                  </a:rPr>
                  <a:t>ountry with </a:t>
                </a:r>
                <a:r>
                  <a:rPr lang="it-IT" dirty="0" err="1" smtClean="0">
                    <a:latin typeface="Cambria Math"/>
                    <a:ea typeface="Cambria Math"/>
                  </a:rPr>
                  <a:t>low</a:t>
                </a:r>
                <a:r>
                  <a:rPr lang="it-IT" dirty="0" smtClean="0">
                    <a:latin typeface="Cambria Math"/>
                    <a:ea typeface="Cambria Math"/>
                  </a:rPr>
                  <a:t> </a:t>
                </a:r>
                <a:r>
                  <a:rPr lang="it-IT" dirty="0" err="1" smtClean="0">
                    <a:latin typeface="Cambria Math"/>
                    <a:ea typeface="Cambria Math"/>
                  </a:rPr>
                  <a:t>level</a:t>
                </a:r>
                <a:r>
                  <a:rPr lang="it-IT" dirty="0" smtClean="0">
                    <a:latin typeface="Cambria Math"/>
                    <a:ea typeface="Cambria Math"/>
                  </a:rPr>
                  <a:t> of </a:t>
                </a:r>
                <a:r>
                  <a:rPr lang="it-IT" dirty="0" err="1" smtClean="0">
                    <a:latin typeface="Cambria Math"/>
                    <a:ea typeface="Cambria Math"/>
                  </a:rPr>
                  <a:t>accountability</a:t>
                </a:r>
                <a:r>
                  <a:rPr lang="it-IT" dirty="0" smtClean="0">
                    <a:latin typeface="Cambria Math"/>
                    <a:ea typeface="Cambria Math"/>
                  </a:rPr>
                  <a:t> (for </a:t>
                </a:r>
                <a:r>
                  <a:rPr lang="it-IT" dirty="0" err="1" smtClean="0">
                    <a:latin typeface="Cambria Math"/>
                    <a:ea typeface="Cambria Math"/>
                  </a:rPr>
                  <a:t>example</a:t>
                </a:r>
                <a:r>
                  <a:rPr lang="it-IT" dirty="0" smtClean="0">
                    <a:latin typeface="Cambria Math"/>
                    <a:ea typeface="Cambria Math"/>
                  </a:rPr>
                  <a:t> 10):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=−0.22∗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+15.47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=13.28</m:t>
                    </m:r>
                  </m:oMath>
                </a14:m>
                <a:r>
                  <a:rPr lang="it-IT" dirty="0"/>
                  <a:t> </a:t>
                </a:r>
                <a:endParaRPr lang="it-IT" dirty="0" smtClean="0"/>
              </a:p>
              <a:p>
                <a:pPr lvl="1"/>
                <a:r>
                  <a:rPr lang="it-IT" sz="2100" dirty="0" smtClean="0"/>
                  <a:t>Country with </a:t>
                </a:r>
                <a:r>
                  <a:rPr lang="it-IT" sz="2100" dirty="0" err="1" smtClean="0"/>
                  <a:t>median</a:t>
                </a:r>
                <a:r>
                  <a:rPr lang="it-IT" sz="2100" dirty="0" smtClean="0"/>
                  <a:t> </a:t>
                </a:r>
                <a:r>
                  <a:rPr lang="it-IT" sz="2100" dirty="0" err="1" smtClean="0"/>
                  <a:t>level</a:t>
                </a:r>
                <a:r>
                  <a:rPr lang="it-IT" sz="2100" dirty="0" smtClean="0"/>
                  <a:t> of </a:t>
                </a:r>
                <a:r>
                  <a:rPr lang="it-IT" sz="2100" dirty="0" err="1" smtClean="0"/>
                  <a:t>accountability</a:t>
                </a:r>
                <a:r>
                  <a:rPr lang="it-IT" sz="2100" dirty="0" smtClean="0"/>
                  <a:t> (50):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=−0.22∗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50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+15.47</m:t>
                    </m:r>
                    <m:r>
                      <a:rPr lang="it-IT">
                        <a:latin typeface="Cambria Math"/>
                        <a:ea typeface="Cambria Math"/>
                      </a:rPr>
                      <m:t>=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4.53</m:t>
                    </m:r>
                  </m:oMath>
                </a14:m>
                <a:r>
                  <a:rPr lang="it-IT" dirty="0"/>
                  <a:t> </a:t>
                </a:r>
              </a:p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increase</a:t>
                </a:r>
                <a:r>
                  <a:rPr lang="it-IT" dirty="0" smtClean="0"/>
                  <a:t> in </a:t>
                </a:r>
                <a:r>
                  <a:rPr lang="it-IT" dirty="0" err="1" smtClean="0"/>
                  <a:t>price</a:t>
                </a:r>
                <a:r>
                  <a:rPr lang="it-IT" dirty="0" smtClean="0"/>
                  <a:t> due to an </a:t>
                </a:r>
                <a:r>
                  <a:rPr lang="it-IT" dirty="0" err="1" smtClean="0"/>
                  <a:t>increase</a:t>
                </a:r>
                <a:r>
                  <a:rPr lang="it-IT" dirty="0" smtClean="0"/>
                  <a:t> in the </a:t>
                </a: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en-US" dirty="0" smtClean="0"/>
                  <a:t>government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levels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smaller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higher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level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accountability</a:t>
                </a:r>
                <a:endParaRPr lang="it-IT" dirty="0" smtClean="0"/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04800"/>
                <a:ext cx="8229600" cy="5867400"/>
              </a:xfrm>
              <a:blipFill rotWithShape="1">
                <a:blip r:embed="rId2"/>
                <a:stretch>
                  <a:fillRect t="-727" r="-2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0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i="1" dirty="0" smtClean="0">
                    <a:latin typeface="+mj-lt"/>
                  </a:rPr>
                  <a:t>Do results depend on the level of income (GNI) of a given country?</a:t>
                </a:r>
                <a:endParaRPr lang="it-IT" sz="2800" i="1" dirty="0">
                  <a:latin typeface="+mj-lt"/>
                </a:endParaRPr>
              </a:p>
              <a:p>
                <a:pPr marL="365760" lvl="1" indent="-256032">
                  <a:spcBef>
                    <a:spcPts val="12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𝑗𝑡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+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sSub>
                      <m:sSub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it-IT" sz="2400" dirty="0"/>
                          <m:t> 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𝛾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2400" b="0" i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it-IT" sz="2400" dirty="0"/>
                          <m:t> 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it-IT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p>
                        <m:r>
                          <a:rPr lang="it-IT" sz="2400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it-IT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1" i="1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latin typeface="Cambria Math"/>
                            <a:ea typeface="Cambria Math"/>
                          </a:rPr>
                          <m:t>𝒋𝒕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𝜌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it-IT" sz="2400" dirty="0"/>
                          <m:t> 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it-IT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+         +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𝜏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𝜓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it-IT" sz="2400" dirty="0"/>
                          <m:t> 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sSub>
                      <m:sSub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𝐺𝑁𝐼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𝑗𝑡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it-IT" sz="2800" dirty="0" smtClean="0"/>
                  <a:t> </a:t>
                </a:r>
                <a:r>
                  <a:rPr lang="it-IT" sz="1500" dirty="0" smtClean="0"/>
                  <a:t>(</a:t>
                </a:r>
                <a:r>
                  <a:rPr lang="it-IT" sz="1500" dirty="0"/>
                  <a:t>9</a:t>
                </a:r>
                <a:r>
                  <a:rPr lang="it-IT" sz="1500" dirty="0" smtClean="0"/>
                  <a:t>)</a:t>
                </a:r>
                <a:endParaRPr lang="it-IT" sz="2800" dirty="0" smtClean="0"/>
              </a:p>
              <a:p>
                <a:pPr marL="109728" indent="0">
                  <a:buNone/>
                </a:pPr>
                <a:endParaRPr lang="it-IT" sz="1900" dirty="0" smtClean="0"/>
              </a:p>
              <a:p>
                <a:r>
                  <a:rPr lang="en-US" sz="2400" dirty="0" smtClean="0"/>
                  <a:t>The impact on price of adding one government level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it-IT" sz="2400" dirty="0"/>
                          <m:t> 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), for given level of accountability (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) and given level of GNI, is given by: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𝑗𝑡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it-IT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240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𝜌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𝜓</m:t>
                    </m:r>
                    <m:sSub>
                      <m:sSubPr>
                        <m:ctrlPr>
                          <a:rPr lang="it-IT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it-IT" sz="2400" dirty="0" smtClean="0"/>
                  <a:t> </a:t>
                </a:r>
                <a:r>
                  <a:rPr lang="it-IT" sz="1500" dirty="0" smtClean="0"/>
                  <a:t>(10)</a:t>
                </a:r>
                <a:endParaRPr lang="it-IT" sz="1500" dirty="0"/>
              </a:p>
              <a:p>
                <a:endParaRPr lang="en-US" sz="1600" dirty="0" smtClean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Empirical analysis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b="1" dirty="0" smtClean="0"/>
              <a:t>Table 4: </a:t>
            </a:r>
            <a:r>
              <a:rPr lang="en-US" sz="2000" dirty="0" smtClean="0"/>
              <a:t>Impact </a:t>
            </a:r>
            <a:r>
              <a:rPr lang="en-US" sz="2000" dirty="0"/>
              <a:t>of decentralization on gasoline </a:t>
            </a:r>
            <a:r>
              <a:rPr lang="en-US" sz="2000" dirty="0" smtClean="0"/>
              <a:t>and </a:t>
            </a:r>
            <a:r>
              <a:rPr lang="en-US" sz="2000" dirty="0"/>
              <a:t>diesel price (and subsidy</a:t>
            </a:r>
            <a:r>
              <a:rPr lang="en-US" sz="2000" dirty="0" smtClean="0"/>
              <a:t>) for developed and developing countries.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26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5708249"/>
                  </p:ext>
                </p:extLst>
              </p:nvPr>
            </p:nvGraphicFramePr>
            <p:xfrm>
              <a:off x="228600" y="914400"/>
              <a:ext cx="8686799" cy="5801326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2416175"/>
                    <a:gridCol w="1325562"/>
                    <a:gridCol w="1325562"/>
                    <a:gridCol w="1325562"/>
                    <a:gridCol w="1325562"/>
                    <a:gridCol w="968376"/>
                  </a:tblGrid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6235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(3)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0.87***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0.62*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-0.82**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-0.58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0.32)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0.38)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0.34)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voice*</a:t>
                          </a:r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-0.17**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0.17**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0.08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0.09)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0.09)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40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9.44**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9.62*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-9.06*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-9.11*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4.51)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4.91)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4.8)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5.25)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voice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 GNI</a:t>
                          </a:r>
                          <a:endParaRPr kumimoji="0" lang="it-IT" sz="20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-0.00004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0.00003)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0.00003)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voice*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tiers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 GNI</a:t>
                          </a:r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-0.000001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0.000002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0.000005)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(0.000007)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0.000006)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0.000007)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tiers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 GNI</a:t>
                          </a:r>
                          <a:endParaRPr kumimoji="0" lang="it-IT" sz="20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0.00017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0.00048)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0.00064)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0.00051)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0.00066)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 </a:t>
                          </a:r>
                          <a:r>
                            <a:rPr kumimoji="0" lang="it-IT" sz="2000" b="0" i="0" u="none" strike="noStrike" kern="120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of GNI</a:t>
                          </a:r>
                          <a:endParaRPr kumimoji="0" lang="it-IT" sz="20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-0.00216</a:t>
                          </a:r>
                          <a:endParaRPr kumimoji="0" lang="it-IT" sz="18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-0.00176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0.00198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0.00188)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0.00203)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0.00252)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5708249"/>
                  </p:ext>
                </p:extLst>
              </p:nvPr>
            </p:nvGraphicFramePr>
            <p:xfrm>
              <a:off x="228600" y="914400"/>
              <a:ext cx="8686799" cy="5801326"/>
            </p:xfrm>
            <a:graphic>
              <a:graphicData uri="http://schemas.openxmlformats.org/drawingml/2006/table">
                <a:tbl>
                  <a:tblPr>
                    <a:tableStyleId>{EB9631B5-78F2-41C9-869B-9F39066F8104}</a:tableStyleId>
                  </a:tblPr>
                  <a:tblGrid>
                    <a:gridCol w="2416175"/>
                    <a:gridCol w="1325562"/>
                    <a:gridCol w="1325562"/>
                    <a:gridCol w="1325562"/>
                    <a:gridCol w="1325562"/>
                    <a:gridCol w="968376"/>
                  </a:tblGrid>
                  <a:tr h="558165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price</a:t>
                          </a:r>
                          <a:endParaRPr lang="it-IT" sz="18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Gasoline</a:t>
                          </a:r>
                          <a:endParaRPr lang="it-IT" sz="1800" u="none" strike="noStrike" baseline="0" dirty="0" smtClean="0"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Diesel</a:t>
                          </a:r>
                        </a:p>
                        <a:p>
                          <a:pPr algn="ctr" fontAlgn="b"/>
                          <a:r>
                            <a:rPr lang="it-IT" sz="1800" u="none" strike="noStrike" dirty="0" err="1" smtClean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subsidy</a:t>
                          </a:r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6235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(1)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(2)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(3)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(4)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0.87***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0.62*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-0.82**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-0.58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226" t="-307692" r="-629" b="-1480769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0.32)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0.38)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0.34)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voice*</a:t>
                          </a:r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-0.17**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0.17**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0.08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226" t="-519231" r="-629" b="-1269231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0.09)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0.09)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2000" u="none" strike="noStrike" dirty="0" err="1">
                              <a:effectLst/>
                              <a:latin typeface="+mj-lt"/>
                              <a:cs typeface="DaunPenh" panose="01010101010101010101" pitchFamily="2" charset="0"/>
                            </a:rPr>
                            <a:t>tiers</a:t>
                          </a:r>
                          <a:endParaRPr lang="it-IT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9.44**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9.62*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-9.06*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-9.11*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226" t="-747059" r="-629" b="-1078431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4.51)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4.91)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4.8)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5.25)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voice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 GNI</a:t>
                          </a:r>
                          <a:endParaRPr kumimoji="0" lang="it-IT" sz="20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-0.00004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226" t="-832203" r="-629" b="-732203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0.00003)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0.00003)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voice*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tiers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 GNI</a:t>
                          </a:r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-0.000001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0.000002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226" t="-1032203" r="-629" b="-532203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0.000005)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(0.000007)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0.000006)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0.000007)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tiers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*</a:t>
                          </a:r>
                          <a:r>
                            <a:rPr kumimoji="0" lang="it-IT" sz="20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 GNI</a:t>
                          </a:r>
                          <a:endParaRPr kumimoji="0" lang="it-IT" sz="20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-0.00004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0.00017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226" t="-1253448" r="-629" b="-339655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l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0.00048)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0.00064)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0.00051)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0.00066)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20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lag</a:t>
                          </a:r>
                          <a:r>
                            <a:rPr kumimoji="0" lang="it-IT" sz="20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 </a:t>
                          </a:r>
                          <a:r>
                            <a:rPr kumimoji="0" lang="it-IT" sz="2000" b="0" i="0" u="none" strike="noStrike" kern="120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of </a:t>
                          </a:r>
                          <a:r>
                            <a:rPr kumimoji="0" lang="it-IT" sz="2000" b="0" i="0" u="none" strike="noStrike" kern="120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DaunPenh" panose="01010101010101010101" pitchFamily="2" charset="0"/>
                            </a:rPr>
                            <a:t>GNI</a:t>
                          </a:r>
                          <a:endParaRPr kumimoji="0" lang="it-IT" sz="20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-0.00216</a:t>
                          </a:r>
                          <a:endParaRPr kumimoji="0" lang="it-IT" sz="18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-0.00176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0.00198</a:t>
                          </a: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226" t="-1430508" r="-629" b="-133898"/>
                          </a:stretch>
                        </a:blipFill>
                      </a:tcPr>
                    </a:tc>
                  </a:tr>
                  <a:tr h="358541">
                    <a:tc>
                      <a:txBody>
                        <a:bodyPr/>
                        <a:lstStyle/>
                        <a:p>
                          <a:pPr algn="ctr"/>
                          <a:endParaRPr lang="it-IT" sz="2000" dirty="0"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0.00188)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0.0024)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0.00203)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(</a:t>
                          </a:r>
                          <a:r>
                            <a:rPr kumimoji="0" lang="it-IT" sz="16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DaunPenh" panose="01010101010101010101" pitchFamily="2" charset="0"/>
                            </a:rPr>
                            <a:t>0.00252)</a:t>
                          </a:r>
                          <a:endParaRPr kumimoji="0" lang="it-IT" sz="16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cs typeface="DaunPenh" panose="01010101010101010101" pitchFamily="2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35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27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Impact of </a:t>
            </a:r>
            <a:r>
              <a:rPr lang="it-IT" sz="2800" dirty="0" err="1" smtClean="0"/>
              <a:t>decentralization</a:t>
            </a:r>
            <a:r>
              <a:rPr lang="it-IT" sz="2800" dirty="0" smtClean="0"/>
              <a:t> on gasoline </a:t>
            </a:r>
            <a:r>
              <a:rPr lang="it-IT" sz="2800" dirty="0" err="1" smtClean="0"/>
              <a:t>price</a:t>
            </a:r>
            <a:r>
              <a:rPr lang="it-IT" sz="2800" dirty="0" smtClean="0"/>
              <a:t>: </a:t>
            </a:r>
            <a:r>
              <a:rPr lang="it-IT" sz="2800" dirty="0" err="1" smtClean="0"/>
              <a:t>developing</a:t>
            </a:r>
            <a:r>
              <a:rPr lang="it-IT" sz="2800" dirty="0" smtClean="0"/>
              <a:t> </a:t>
            </a:r>
            <a:r>
              <a:rPr lang="it-IT" sz="2800" dirty="0" err="1" smtClean="0"/>
              <a:t>countries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Take a low income country (</a:t>
                </a:r>
                <a:r>
                  <a:rPr lang="en-US" sz="2000" dirty="0" err="1" smtClean="0"/>
                  <a:t>es</a:t>
                </a:r>
                <a:r>
                  <a:rPr lang="en-US" sz="2000" dirty="0" smtClean="0"/>
                  <a:t>. Nigeria, Cameroon, </a:t>
                </a:r>
                <a:r>
                  <a:rPr lang="en-US" sz="2000" dirty="0" err="1" smtClean="0"/>
                  <a:t>ect</a:t>
                </a:r>
                <a:r>
                  <a:rPr lang="en-US" sz="2000" dirty="0" smtClean="0"/>
                  <a:t>), which in 2007 is below and close to the upper bound of the first quartile of GNI distribution</a:t>
                </a:r>
              </a:p>
              <a:p>
                <a:r>
                  <a:rPr lang="en-US" sz="2000" dirty="0" smtClean="0"/>
                  <a:t>Upper bound of the first quartile of GNI distribution is US$ 1,120</a:t>
                </a:r>
              </a:p>
              <a:p>
                <a:r>
                  <a:rPr lang="en-US" sz="2000" dirty="0" smtClean="0"/>
                  <a:t>Median value of accountability index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25</a:t>
                </a:r>
              </a:p>
              <a:p>
                <a:r>
                  <a:rPr lang="en-US" sz="2000" dirty="0" smtClean="0"/>
                  <a:t>Decentralization implies an increase in gasoline price of </a:t>
                </a:r>
                <a:r>
                  <a:rPr lang="en-US" sz="2000" dirty="0"/>
                  <a:t>US$ </a:t>
                </a:r>
                <a:r>
                  <a:rPr lang="en-US" sz="2000" dirty="0" smtClean="0"/>
                  <a:t>5.10 cents (7.5% of gasoline average price in the first quantile) :</a:t>
                </a:r>
              </a:p>
              <a:p>
                <a:pPr lvl="1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it-IT" sz="2000" b="0" i="0" smtClean="0">
                        <a:latin typeface="Cambria Math"/>
                        <a:ea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/>
                        <a:ea typeface="Cambria Math"/>
                      </a:rPr>
                      <m:t>voice</m:t>
                    </m:r>
                    <m:r>
                      <a:rPr lang="it-IT" sz="200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sz="20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2000" i="1">
                        <a:latin typeface="Cambria Math"/>
                        <a:ea typeface="Cambria Math"/>
                      </a:rPr>
                      <m:t>𝜌</m:t>
                    </m:r>
                    <m:sSub>
                      <m:sSubPr>
                        <m:ctrlPr>
                          <a:rPr lang="it-IT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𝑣𝑜𝑖𝑐𝑒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20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20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it-IT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</a:p>
              <a:p>
                <a:pPr marL="393192" lvl="1" indent="0">
                  <a:buNone/>
                </a:pPr>
                <a:r>
                  <a:rPr lang="en-US" sz="1800" dirty="0" smtClean="0"/>
                  <a:t>-0.17*25+</a:t>
                </a:r>
                <a:r>
                  <a:rPr lang="it-IT" sz="1800" dirty="0" smtClean="0">
                    <a:solidFill>
                      <a:srgbClr val="000000"/>
                    </a:solidFill>
                    <a:cs typeface="DaunPenh" panose="01010101010101010101" pitchFamily="2" charset="0"/>
                  </a:rPr>
                  <a:t>9.44+0.000001*25*1,120-0.00004*1,120=5.10</a:t>
                </a:r>
                <a:endParaRPr lang="it-IT" sz="1800" dirty="0">
                  <a:solidFill>
                    <a:srgbClr val="000000"/>
                  </a:solidFill>
                  <a:cs typeface="DaunPenh" panose="01010101010101010101" pitchFamily="2" charset="0"/>
                </a:endParaRPr>
              </a:p>
              <a:p>
                <a:r>
                  <a:rPr lang="en-US" sz="2000" dirty="0"/>
                  <a:t>Decentralization </a:t>
                </a:r>
                <a:r>
                  <a:rPr lang="en-US" sz="2000" dirty="0" smtClean="0"/>
                  <a:t>implies a decrease </a:t>
                </a:r>
                <a:r>
                  <a:rPr lang="en-US" sz="2000" dirty="0"/>
                  <a:t>in gasoline </a:t>
                </a:r>
                <a:r>
                  <a:rPr lang="en-US" sz="2000" dirty="0" smtClean="0"/>
                  <a:t>subsidies </a:t>
                </a:r>
                <a:r>
                  <a:rPr lang="en-US" sz="2000" dirty="0"/>
                  <a:t>of US$ 4</a:t>
                </a:r>
                <a:r>
                  <a:rPr lang="en-US" sz="2000" dirty="0" smtClean="0"/>
                  <a:t>.76 cents (6.98% gasoline average price </a:t>
                </a:r>
                <a:r>
                  <a:rPr lang="en-US" sz="2000" dirty="0"/>
                  <a:t>in </a:t>
                </a:r>
                <a:r>
                  <a:rPr lang="en-US" sz="2000" dirty="0" smtClean="0"/>
                  <a:t>the first quantile):</a:t>
                </a:r>
              </a:p>
              <a:p>
                <a14:m>
                  <m:oMath xmlns:m="http://schemas.openxmlformats.org/officeDocument/2006/math">
                    <m:r>
                      <a:rPr lang="it-IT" sz="18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it-IT" sz="1800">
                        <a:latin typeface="Cambria Math"/>
                        <a:ea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it-IT" sz="1800">
                        <a:latin typeface="Cambria Math"/>
                        <a:ea typeface="Cambria Math"/>
                      </a:rPr>
                      <m:t>voice</m:t>
                    </m:r>
                    <m:r>
                      <a:rPr lang="it-IT" sz="180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1800" i="1">
                        <a:latin typeface="Cambria Math"/>
                        <a:ea typeface="Cambria Math"/>
                      </a:rPr>
                      <m:t>δ</m:t>
                    </m:r>
                    <m:r>
                      <a:rPr lang="it-IT" sz="1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1800" i="1">
                        <a:latin typeface="Cambria Math"/>
                        <a:ea typeface="Cambria Math"/>
                      </a:rPr>
                      <m:t>𝜌</m:t>
                    </m:r>
                    <m:sSub>
                      <m:sSubPr>
                        <m:ctrlPr>
                          <a:rPr lang="it-IT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𝑣𝑜𝑖𝑐𝑒</m:t>
                        </m:r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  <m:r>
                      <a:rPr lang="it-IT" sz="1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1800" i="1">
                        <a:latin typeface="Cambria Math"/>
                        <a:ea typeface="Cambria Math"/>
                      </a:rPr>
                      <m:t>𝜓</m:t>
                    </m:r>
                    <m:r>
                      <a:rPr lang="it-IT" sz="1800" i="1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it-IT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𝐺𝑁𝐼</m:t>
                        </m:r>
                      </m:e>
                      <m:sub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1800" dirty="0"/>
                  <a:t>= </a:t>
                </a:r>
              </a:p>
              <a:p>
                <a:pPr marL="393192" lvl="1" indent="0">
                  <a:buNone/>
                </a:pPr>
                <a:r>
                  <a:rPr lang="en-US" sz="1800" dirty="0" smtClean="0"/>
                  <a:t>0.17*25-</a:t>
                </a:r>
                <a:r>
                  <a:rPr lang="it-IT" sz="1800" dirty="0" smtClean="0">
                    <a:solidFill>
                      <a:srgbClr val="000000"/>
                    </a:solidFill>
                    <a:cs typeface="DaunPenh" panose="01010101010101010101" pitchFamily="2" charset="0"/>
                  </a:rPr>
                  <a:t>9.06+0.000002*25*1,120-0.00005*1,120=-4.76</a:t>
                </a:r>
                <a:endParaRPr lang="it-IT" sz="1800" dirty="0">
                  <a:solidFill>
                    <a:srgbClr val="000000"/>
                  </a:solidFill>
                  <a:cs typeface="DaunPenh" panose="01010101010101010101" pitchFamily="2" charset="0"/>
                </a:endParaRPr>
              </a:p>
              <a:p>
                <a:pPr lvl="1"/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6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5029200"/>
              </a:xfrm>
              <a:blipFill rotWithShape="1">
                <a:blip r:embed="rId2"/>
                <a:stretch>
                  <a:fillRect t="-606" r="-11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1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28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Impact of </a:t>
            </a:r>
            <a:r>
              <a:rPr lang="it-IT" sz="2800" dirty="0" err="1" smtClean="0"/>
              <a:t>decentralization</a:t>
            </a:r>
            <a:r>
              <a:rPr lang="it-IT" sz="2800" dirty="0" smtClean="0"/>
              <a:t> on gasoline </a:t>
            </a:r>
            <a:r>
              <a:rPr lang="it-IT" sz="2800" dirty="0" err="1" smtClean="0"/>
              <a:t>price</a:t>
            </a:r>
            <a:r>
              <a:rPr lang="it-IT" sz="2800" dirty="0" smtClean="0"/>
              <a:t>: </a:t>
            </a:r>
            <a:r>
              <a:rPr lang="it-IT" sz="2800" dirty="0" err="1" smtClean="0"/>
              <a:t>developed</a:t>
            </a:r>
            <a:r>
              <a:rPr lang="it-IT" sz="2800" dirty="0" smtClean="0"/>
              <a:t> </a:t>
            </a:r>
            <a:r>
              <a:rPr lang="it-IT" sz="2800" dirty="0" err="1" smtClean="0"/>
              <a:t>countries</a:t>
            </a:r>
            <a:endParaRPr lang="it-IT" sz="2800" dirty="0"/>
          </a:p>
        </p:txBody>
      </p:sp>
      <p:sp>
        <p:nvSpPr>
          <p:cNvPr id="6" name="Segnaposto contenuto 1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Take a rich country (</a:t>
            </a:r>
            <a:r>
              <a:rPr lang="en-US" sz="2500" dirty="0" err="1" smtClean="0"/>
              <a:t>es</a:t>
            </a:r>
            <a:r>
              <a:rPr lang="en-US" sz="2500" dirty="0" smtClean="0"/>
              <a:t>. </a:t>
            </a:r>
            <a:r>
              <a:rPr lang="en-US" sz="2500" dirty="0" err="1" smtClean="0"/>
              <a:t>Austalia</a:t>
            </a:r>
            <a:r>
              <a:rPr lang="en-US" sz="2500" dirty="0" smtClean="0"/>
              <a:t>, UK, France, </a:t>
            </a:r>
            <a:r>
              <a:rPr lang="en-US" sz="2500" dirty="0" err="1" smtClean="0"/>
              <a:t>ect</a:t>
            </a:r>
            <a:r>
              <a:rPr lang="en-US" sz="2500" dirty="0" smtClean="0"/>
              <a:t>), which in 2007 is below and close to the lower bound of the last quartile of the GNI distribution</a:t>
            </a:r>
          </a:p>
          <a:p>
            <a:r>
              <a:rPr lang="en-US" sz="2500" dirty="0" smtClean="0">
                <a:solidFill>
                  <a:srgbClr val="000000"/>
                </a:solidFill>
                <a:cs typeface="DaunPenh" panose="01010101010101010101" pitchFamily="2" charset="0"/>
              </a:rPr>
              <a:t>Decentralization has no effect on gasoline price and gasoline subsidies (with the coefficient being not statistically significant)</a:t>
            </a:r>
            <a:endParaRPr lang="en-US" sz="2500" dirty="0"/>
          </a:p>
          <a:p>
            <a:r>
              <a:rPr lang="en-US" sz="2500" dirty="0" smtClean="0"/>
              <a:t>The impact of adding </a:t>
            </a:r>
            <a:r>
              <a:rPr lang="en-US" sz="2500" dirty="0"/>
              <a:t>a</a:t>
            </a:r>
            <a:r>
              <a:rPr lang="en-US" sz="2500" dirty="0" smtClean="0"/>
              <a:t> government level on the gasoline subsidy for developing countries is statistically different (</a:t>
            </a:r>
            <a:r>
              <a:rPr lang="en-US" sz="2500" i="1" dirty="0" smtClean="0"/>
              <a:t>p</a:t>
            </a:r>
            <a:r>
              <a:rPr lang="en-US" sz="2500" dirty="0" smtClean="0"/>
              <a:t>-</a:t>
            </a:r>
            <a:r>
              <a:rPr lang="en-US" sz="2500" i="1" dirty="0" smtClean="0"/>
              <a:t>value</a:t>
            </a:r>
            <a:r>
              <a:rPr lang="en-US" sz="2500" dirty="0" smtClean="0"/>
              <a:t>=0.0473) from the same impact for developed countries.</a:t>
            </a:r>
          </a:p>
          <a:p>
            <a:r>
              <a:rPr lang="en-US" sz="2500" dirty="0" smtClean="0"/>
              <a:t>Same results with diesel price and diesel subsidies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718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Random effect specification can bias the estimation since the unobserved country characteristic can be correlated with the term error</a:t>
            </a:r>
          </a:p>
          <a:p>
            <a:r>
              <a:rPr lang="en-US" dirty="0" err="1" smtClean="0"/>
              <a:t>Mundlak</a:t>
            </a:r>
            <a:r>
              <a:rPr lang="en-US" dirty="0" smtClean="0"/>
              <a:t> approach (1978) allows to incorporate the unobserved effect into the random model specification by including the time averages of the covariates as additional explanatory variables</a:t>
            </a:r>
          </a:p>
          <a:p>
            <a:r>
              <a:rPr lang="en-US" dirty="0" smtClean="0"/>
              <a:t>Regressions </a:t>
            </a:r>
            <a:r>
              <a:rPr lang="en-US" dirty="0"/>
              <a:t>in Table </a:t>
            </a:r>
            <a:r>
              <a:rPr lang="en-US"/>
              <a:t>5 </a:t>
            </a:r>
            <a:r>
              <a:rPr lang="en-US" smtClean="0"/>
              <a:t>and 6 show </a:t>
            </a:r>
            <a:r>
              <a:rPr lang="en-US" dirty="0" smtClean="0"/>
              <a:t>very similar results </a:t>
            </a:r>
            <a:r>
              <a:rPr lang="en-US" dirty="0"/>
              <a:t>to those obtained </a:t>
            </a:r>
            <a:r>
              <a:rPr lang="en-US" dirty="0" smtClean="0"/>
              <a:t>with the random </a:t>
            </a:r>
            <a:r>
              <a:rPr lang="en-US" dirty="0"/>
              <a:t>effect specification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29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Robustness</a:t>
            </a:r>
            <a:r>
              <a:rPr lang="it-IT" dirty="0" smtClean="0"/>
              <a:t> </a:t>
            </a:r>
            <a:r>
              <a:rPr lang="it-IT" dirty="0" err="1" smtClean="0"/>
              <a:t>check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Despite all these inefficiencies, subsidies are </a:t>
            </a:r>
            <a:r>
              <a:rPr lang="en-US" dirty="0" smtClean="0"/>
              <a:t>significant: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$5.3 </a:t>
            </a:r>
            <a:r>
              <a:rPr lang="en-US" sz="2400" dirty="0"/>
              <a:t>trillion in 2015 </a:t>
            </a:r>
            <a:r>
              <a:rPr lang="en-US" sz="2400" dirty="0" smtClean="0"/>
              <a:t>(6.5</a:t>
            </a:r>
            <a:r>
              <a:rPr lang="en-US" sz="2400" dirty="0"/>
              <a:t>% of global </a:t>
            </a:r>
            <a:r>
              <a:rPr lang="en-US" sz="2400" dirty="0" smtClean="0"/>
              <a:t>GDP) (</a:t>
            </a:r>
            <a:r>
              <a:rPr lang="it-IT" sz="2000" dirty="0" err="1" smtClean="0"/>
              <a:t>Coady</a:t>
            </a:r>
            <a:r>
              <a:rPr lang="it-IT" sz="2000" dirty="0" smtClean="0"/>
              <a:t> </a:t>
            </a:r>
            <a:r>
              <a:rPr lang="it-IT" sz="2000" i="1" dirty="0"/>
              <a:t>et al</a:t>
            </a:r>
            <a:r>
              <a:rPr lang="it-IT" sz="2000" dirty="0"/>
              <a:t>., </a:t>
            </a:r>
            <a:r>
              <a:rPr lang="it-IT" sz="2000" dirty="0" smtClean="0"/>
              <a:t>2016); 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terms of revenues, the IMF (2013) estimates that consumption of petroleum, electricity, natural gas and coal were </a:t>
            </a:r>
            <a:r>
              <a:rPr lang="en-US" sz="2400" dirty="0" err="1"/>
              <a:t>subsidised</a:t>
            </a:r>
            <a:r>
              <a:rPr lang="en-US" sz="2400" dirty="0"/>
              <a:t> by about 2% of total government revenue in </a:t>
            </a:r>
            <a:r>
              <a:rPr lang="en-US" sz="2400" dirty="0" smtClean="0"/>
              <a:t>2011. </a:t>
            </a:r>
            <a:endParaRPr lang="it-IT" sz="24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- 2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architecture is a decentralized one, for given level of accountability of the government, the use of subsidy for political gain become less effective.</a:t>
            </a:r>
          </a:p>
          <a:p>
            <a:r>
              <a:rPr lang="en-US" dirty="0" smtClean="0"/>
              <a:t>The increase in the level of accountability of the government mitigates the former effect: the more accountable is the government the more difficult the political benefit of a distortive subsidy is.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30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14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that adding one government level leads to a statistically significant increase in gasoline and diesel price (and so a decrease in the subsidy) for developing countries, while it has no effect for developed countries.</a:t>
            </a:r>
          </a:p>
          <a:p>
            <a:r>
              <a:rPr lang="en-US" dirty="0" smtClean="0"/>
              <a:t>Possibility </a:t>
            </a:r>
            <a:r>
              <a:rPr lang="en-US" dirty="0"/>
              <a:t>that in developing economies where voters are poorly informed, </a:t>
            </a:r>
            <a:r>
              <a:rPr lang="en-US" dirty="0" smtClean="0"/>
              <a:t>and the </a:t>
            </a:r>
            <a:r>
              <a:rPr lang="en-US" dirty="0"/>
              <a:t>assignment of functions and policy instruments to the various government levels are </a:t>
            </a:r>
            <a:r>
              <a:rPr lang="en-US" dirty="0" smtClean="0"/>
              <a:t>imperfect, fuel </a:t>
            </a:r>
            <a:r>
              <a:rPr lang="en-US" dirty="0"/>
              <a:t>subsides will be an inefficient policy but it will be more so in the absence </a:t>
            </a:r>
            <a:r>
              <a:rPr lang="en-US" dirty="0" smtClean="0"/>
              <a:t>of </a:t>
            </a:r>
            <a:r>
              <a:rPr lang="en-US" smtClean="0"/>
              <a:t>multi-leveled governance.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31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60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Why are they so popular with policy-makers? Why is reforming them so hard? </a:t>
            </a:r>
          </a:p>
          <a:p>
            <a:pPr lvl="1"/>
            <a:r>
              <a:rPr lang="en-US" sz="2400" dirty="0" smtClean="0"/>
              <a:t>subsidies are salient </a:t>
            </a:r>
            <a:r>
              <a:rPr lang="en-US" sz="2400" dirty="0"/>
              <a:t>for households and as such they are preferred by policymakers since households (voters) assign a larger weight on the popularity of the policymakers if the price of fuel is </a:t>
            </a:r>
            <a:r>
              <a:rPr lang="en-US" sz="2400" dirty="0" smtClean="0"/>
              <a:t>low; </a:t>
            </a:r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a very visible </a:t>
            </a:r>
            <a:r>
              <a:rPr lang="en-US" sz="2400" dirty="0" smtClean="0"/>
              <a:t>instrument; 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low-income </a:t>
            </a:r>
            <a:r>
              <a:rPr lang="en-US" sz="2400" dirty="0" smtClean="0"/>
              <a:t>countries sudden </a:t>
            </a:r>
            <a:r>
              <a:rPr lang="en-US" sz="2400" dirty="0"/>
              <a:t>rises in energy costs have an immediate impact on households' budgets and they spill very quickly into public unrest, with </a:t>
            </a:r>
            <a:r>
              <a:rPr lang="en-US" sz="2400" dirty="0" smtClean="0"/>
              <a:t>example </a:t>
            </a:r>
            <a:r>
              <a:rPr lang="en-US" sz="2400" dirty="0"/>
              <a:t>of such episodes taking </a:t>
            </a:r>
            <a:r>
              <a:rPr lang="en-US" sz="2400" dirty="0" smtClean="0"/>
              <a:t>place in </a:t>
            </a:r>
            <a:r>
              <a:rPr lang="en-US" sz="2400" dirty="0" smtClean="0">
                <a:hlinkClick r:id="rId2" action="ppaction://hlinksldjump"/>
              </a:rPr>
              <a:t>Nigeria (2012)  </a:t>
            </a:r>
            <a:endParaRPr lang="en-US" sz="2400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- 3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3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Niegeria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89" y="186510"/>
            <a:ext cx="5581650" cy="2967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5715000" cy="320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saharareporters.com/sites/default/files/styles/normal_medium/public/page_images/news/2012/11061.gif?itok=-lUejr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7174"/>
            <a:ext cx="3429000" cy="2688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66800" y="5715000"/>
            <a:ext cx="2076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it-IT" sz="2000" dirty="0" err="1" smtClean="0">
                <a:solidFill>
                  <a:schemeClr val="bg2">
                    <a:lumMod val="50000"/>
                  </a:schemeClr>
                </a:solidFill>
              </a:rPr>
              <a:t>occupynigeria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3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</a:t>
            </a:r>
            <a:r>
              <a:rPr lang="en-US" dirty="0"/>
              <a:t>complex political economy incentives behind fuel subsidies but intuition would </a:t>
            </a:r>
            <a:r>
              <a:rPr lang="en-US" dirty="0" smtClean="0"/>
              <a:t>suggest that </a:t>
            </a:r>
            <a:r>
              <a:rPr lang="en-US" dirty="0"/>
              <a:t>the </a:t>
            </a:r>
            <a:r>
              <a:rPr lang="en-US" i="1" dirty="0"/>
              <a:t>visibility</a:t>
            </a:r>
            <a:r>
              <a:rPr lang="en-US" dirty="0"/>
              <a:t> of the </a:t>
            </a:r>
            <a:r>
              <a:rPr lang="en-US" dirty="0" smtClean="0"/>
              <a:t>policy is </a:t>
            </a:r>
            <a:r>
              <a:rPr lang="en-US" dirty="0"/>
              <a:t>a key determinant.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setting of subsidies is a central government responsibility, it is conceivable that the government architecture of a country is an important determinant of their level.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point here being that any incentive for political gain can be </a:t>
            </a:r>
            <a:r>
              <a:rPr lang="en-US" i="1" dirty="0"/>
              <a:t>weakened</a:t>
            </a:r>
            <a:r>
              <a:rPr lang="en-US" dirty="0"/>
              <a:t> by a multi-leveled political architecture of </a:t>
            </a:r>
            <a:r>
              <a:rPr lang="en-US" dirty="0" smtClean="0"/>
              <a:t>governance.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- 4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3701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i="1" dirty="0"/>
              <a:t>H</a:t>
            </a:r>
            <a:r>
              <a:rPr lang="en-US" sz="2800" i="1" dirty="0" smtClean="0"/>
              <a:t>ow </a:t>
            </a:r>
            <a:r>
              <a:rPr lang="en-US" sz="2800" i="1" dirty="0"/>
              <a:t>does the existence of a multi-leveled government structure affect fuel pricing, in particular for developing countries, where accountability of government is in general lower than in developed countries?</a:t>
            </a:r>
            <a:endParaRPr lang="it-IT" sz="2800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- 5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1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Fixing </a:t>
            </a:r>
            <a:r>
              <a:rPr lang="en-US" sz="2800" dirty="0">
                <a:effectLst/>
              </a:rPr>
              <a:t>ideas and stating the hypotheses </a:t>
            </a:r>
            <a:r>
              <a:rPr lang="en-US" sz="2800" dirty="0" smtClean="0">
                <a:effectLst/>
              </a:rPr>
              <a:t>- 1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647700" y="1143000"/>
                <a:ext cx="8039100" cy="150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ea typeface="Cambria Math"/>
                  </a:rPr>
                  <a:t>(1)   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it-IT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r>
                      <a:rPr lang="it-IT" sz="20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it-IT" dirty="0" smtClean="0"/>
                  <a:t>	</a:t>
                </a:r>
              </a:p>
              <a:p>
                <a:pPr algn="ctr"/>
                <a:endParaRPr lang="it-IT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it-IT" dirty="0" smtClean="0"/>
                  <a:t> = </a:t>
                </a:r>
                <a:r>
                  <a:rPr lang="en-US" dirty="0"/>
                  <a:t>subsidy (taken to mean a </a:t>
                </a:r>
                <a:r>
                  <a:rPr lang="en-US" dirty="0" smtClean="0"/>
                  <a:t>price offered </a:t>
                </a:r>
                <a:r>
                  <a:rPr lang="en-US" dirty="0"/>
                  <a:t>to households/voters which is lower than it would be had the </a:t>
                </a:r>
                <a:r>
                  <a:rPr lang="en-US" dirty="0" smtClean="0"/>
                  <a:t>government </a:t>
                </a:r>
                <a:r>
                  <a:rPr lang="it-IT" dirty="0" err="1" smtClean="0"/>
                  <a:t>not</a:t>
                </a:r>
                <a:r>
                  <a:rPr lang="it-IT" dirty="0" smtClean="0"/>
                  <a:t> </a:t>
                </a:r>
                <a:r>
                  <a:rPr lang="it-IT" dirty="0" err="1"/>
                  <a:t>intervened</a:t>
                </a:r>
                <a:r>
                  <a:rPr lang="it-IT" dirty="0" smtClean="0"/>
                  <a:t>)</a:t>
                </a:r>
              </a:p>
              <a:p>
                <a:r>
                  <a:rPr lang="it-IT" dirty="0" smtClean="0"/>
                  <a:t>𝑒 = </a:t>
                </a:r>
                <a:r>
                  <a:rPr lang="en-US" dirty="0"/>
                  <a:t>‘</a:t>
                </a:r>
                <a:r>
                  <a:rPr lang="en-US" i="1" dirty="0" smtClean="0"/>
                  <a:t>effort</a:t>
                </a:r>
                <a:r>
                  <a:rPr lang="en-US" dirty="0" smtClean="0"/>
                  <a:t>’ on </a:t>
                </a:r>
                <a:r>
                  <a:rPr lang="en-US" dirty="0"/>
                  <a:t>the part of the central </a:t>
                </a:r>
                <a:r>
                  <a:rPr lang="en-US" dirty="0" smtClean="0"/>
                  <a:t>government</a:t>
                </a:r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143000"/>
                <a:ext cx="8039100" cy="1500988"/>
              </a:xfrm>
              <a:prstGeom prst="rect">
                <a:avLst/>
              </a:prstGeom>
              <a:blipFill rotWithShape="1">
                <a:blip r:embed="rId2"/>
                <a:stretch>
                  <a:fillRect l="-607" b="-56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31356" y="2743200"/>
                <a:ext cx="8039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central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government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then</a:t>
                </a:r>
                <a:r>
                  <a:rPr lang="it-IT" dirty="0" smtClean="0"/>
                  <a:t>, by </a:t>
                </a:r>
                <a:r>
                  <a:rPr lang="it-IT" dirty="0" err="1" smtClean="0"/>
                  <a:t>choice</a:t>
                </a:r>
                <a:r>
                  <a:rPr lang="it-IT" dirty="0" smtClean="0"/>
                  <a:t> of 𝑒, </a:t>
                </a:r>
                <a:r>
                  <a:rPr lang="it-IT" dirty="0" err="1" smtClean="0"/>
                  <a:t>maximes</a:t>
                </a:r>
                <a:r>
                  <a:rPr lang="it-IT" dirty="0" smtClean="0"/>
                  <a:t>:</a:t>
                </a:r>
              </a:p>
              <a:p>
                <a:endParaRPr lang="it-IT" dirty="0" smtClean="0"/>
              </a:p>
              <a:p>
                <a:pPr algn="ctr"/>
                <a:r>
                  <a:rPr lang="it-IT" sz="1400" dirty="0" smtClean="0"/>
                  <a:t>(2)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latin typeface="Cambria Math"/>
                        <a:ea typeface="Cambria Math"/>
                      </a:rPr>
                      <m:t>v</m:t>
                    </m:r>
                    <m:d>
                      <m:d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it-IT" sz="2000" b="0" i="1" smtClean="0">
                            <a:latin typeface="Cambria Math"/>
                          </a:rPr>
                          <m:t>,</m:t>
                        </m:r>
                        <m:r>
                          <a:rPr lang="it-IT" sz="200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it-IT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0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it-IT" sz="20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t-IT" sz="2000" i="1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6" y="2743200"/>
                <a:ext cx="80391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682" t="-5732" b="-38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47700" y="3810000"/>
                <a:ext cx="8039100" cy="307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it-IT" dirty="0" smtClean="0"/>
                  <a:t> = </a:t>
                </a:r>
                <a:r>
                  <a:rPr lang="it-IT" dirty="0" err="1"/>
                  <a:t>number</a:t>
                </a:r>
                <a:r>
                  <a:rPr lang="it-IT" dirty="0"/>
                  <a:t> of </a:t>
                </a:r>
                <a:r>
                  <a:rPr lang="it-IT" dirty="0" err="1"/>
                  <a:t>government</a:t>
                </a:r>
                <a:r>
                  <a:rPr lang="it-IT" dirty="0"/>
                  <a:t> </a:t>
                </a:r>
                <a:r>
                  <a:rPr lang="it-IT" dirty="0" err="1" smtClean="0"/>
                  <a:t>levels</a:t>
                </a:r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dirty="0" smtClean="0"/>
                  <a:t>= </a:t>
                </a:r>
                <a:r>
                  <a:rPr lang="it-IT" dirty="0" err="1" smtClean="0"/>
                  <a:t>level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accountability</a:t>
                </a:r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it-IT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000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it-IT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it-IT" sz="2000" b="0" i="1" smtClean="0">
                        <a:latin typeface="Cambria Math"/>
                      </a:rPr>
                      <m:t>,</m:t>
                    </m:r>
                    <m:r>
                      <a:rPr lang="it-IT" sz="20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dirty="0" smtClean="0"/>
                  <a:t>= </a:t>
                </a:r>
                <a:r>
                  <a:rPr lang="en-US" dirty="0" smtClean="0"/>
                  <a:t>benefit, assumed strictly concave in the level of effort: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&gt;0 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𝑒𝑒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it-IT" sz="2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latin typeface="Cambria Math"/>
                        <a:ea typeface="Cambria Math"/>
                      </a:rPr>
                      <m:t>c</m:t>
                    </m:r>
                    <m:r>
                      <a:rPr lang="it-IT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it-IT" sz="2000" b="0" i="1" smtClean="0">
                        <a:latin typeface="Cambria Math"/>
                      </a:rPr>
                      <m:t>,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dirty="0" smtClean="0"/>
                  <a:t>= </a:t>
                </a:r>
                <a:r>
                  <a:rPr lang="en-US" dirty="0" smtClean="0"/>
                  <a:t>cost, assumed strictly convex in the level of effort: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&gt;0 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𝑒𝑒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it-IT" sz="2000" dirty="0" smtClean="0"/>
              </a:p>
              <a:p>
                <a:r>
                  <a:rPr lang="it-IT" dirty="0" smtClean="0"/>
                  <a:t>	          and </a:t>
                </a:r>
                <a:r>
                  <a:rPr lang="it-IT" dirty="0" err="1" smtClean="0"/>
                  <a:t>depend</a:t>
                </a:r>
                <a:r>
                  <a:rPr lang="it-IT" dirty="0" smtClean="0"/>
                  <a:t> on the </a:t>
                </a:r>
                <a:r>
                  <a:rPr lang="it-IT" dirty="0" err="1" smtClean="0"/>
                  <a:t>level</a:t>
                </a:r>
                <a:r>
                  <a:rPr lang="it-IT" dirty="0" smtClean="0"/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parameter</a:t>
                </a:r>
                <a:r>
                  <a:rPr lang="it-IT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it-IT" sz="2000" dirty="0" smtClean="0"/>
              </a:p>
              <a:p>
                <a:endParaRPr lang="it-IT" dirty="0" smtClean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3810000"/>
                <a:ext cx="8039100" cy="3070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7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Fixing </a:t>
            </a:r>
            <a:r>
              <a:rPr lang="en-US" sz="2800" dirty="0">
                <a:effectLst/>
              </a:rPr>
              <a:t>ideas and stating the hypotheses </a:t>
            </a:r>
            <a:r>
              <a:rPr lang="en-US" sz="2800" dirty="0" smtClean="0">
                <a:effectLst/>
              </a:rPr>
              <a:t>- 2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31356" y="1600200"/>
                <a:ext cx="80391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Necessary</a:t>
                </a:r>
                <a:r>
                  <a:rPr lang="it-IT" dirty="0" smtClean="0"/>
                  <a:t> </a:t>
                </a:r>
                <a:r>
                  <a:rPr lang="en-US" dirty="0" smtClean="0"/>
                  <a:t>condition:</a:t>
                </a:r>
              </a:p>
              <a:p>
                <a:pPr algn="ctr"/>
                <a:r>
                  <a:rPr lang="it-IT" sz="1600" dirty="0" smtClean="0"/>
                  <a:t>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it-IT" sz="2400" b="0" i="1" smtClean="0">
                            <a:latin typeface="Cambria Math"/>
                          </a:rPr>
                          <m:t>,</m:t>
                        </m:r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it-IT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it-IT" sz="2400" b="0" i="0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/>
                            <a:ea typeface="Cambria Math"/>
                          </a:rPr>
                          <m:t>e</m:t>
                        </m:r>
                        <m:r>
                          <a:rPr lang="it-IT" sz="2400" b="0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it-IT" sz="2400" b="0" i="0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6" y="1600200"/>
                <a:ext cx="8039100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682" t="-4132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431356" y="2438400"/>
                <a:ext cx="8039100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/>
                  <a:t>Differentiation of (3):</a:t>
                </a:r>
              </a:p>
              <a:p>
                <a:pPr algn="ctr"/>
                <a:r>
                  <a:rPr lang="it-IT" sz="1600" dirty="0" smtClean="0"/>
                  <a:t>(4)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it-IT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𝑒𝑒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𝑒𝑒</m:t>
                            </m:r>
                          </m:sub>
                        </m:sSub>
                      </m:den>
                    </m:f>
                    <m:r>
                      <a:rPr lang="it-IT" sz="2400" b="0" i="1" smtClean="0">
                        <a:latin typeface="Cambria Math"/>
                        <a:ea typeface="Cambria Math"/>
                      </a:rPr>
                      <m:t>&lt;0;</m:t>
                    </m:r>
                    <m:sSub>
                      <m:sSubPr>
                        <m:ctrlPr>
                          <a:rPr lang="it-IT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𝑒𝑒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𝑒𝑒</m:t>
                            </m:r>
                          </m:sub>
                        </m:sSub>
                      </m:den>
                    </m:f>
                    <m:r>
                      <a:rPr lang="it-IT" sz="24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it-IT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6" y="2438400"/>
                <a:ext cx="8039100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82" t="-32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31356" y="3424619"/>
                <a:ext cx="8039100" cy="98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/>
                  <a:t>Also</a:t>
                </a:r>
                <a:r>
                  <a:rPr lang="it-IT" dirty="0"/>
                  <a:t>:</a:t>
                </a:r>
                <a:endParaRPr lang="it-IT" dirty="0" smtClean="0"/>
              </a:p>
              <a:p>
                <a:pPr algn="ctr"/>
                <a:r>
                  <a:rPr lang="it-IT" sz="1600" dirty="0" smtClean="0"/>
                  <a:t>(5)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it-IT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𝑒𝑒</m:t>
                            </m:r>
                            <m:r>
                              <a:rPr lang="it-I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it-IT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𝑒𝑒</m:t>
                                    </m:r>
                                  </m:sub>
                                </m:sSub>
                                <m:r>
                                  <a:rPr lang="it-IT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𝑒𝑒</m:t>
                                    </m:r>
                                  </m:sub>
                                </m:sSub>
                                <m:r>
                                  <a:rPr lang="it-IT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/>
                        </m:sSub>
                      </m:den>
                    </m:f>
                  </m:oMath>
                </a14:m>
                <a:endParaRPr lang="it-IT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6" y="3424619"/>
                <a:ext cx="8039100" cy="983987"/>
              </a:xfrm>
              <a:prstGeom prst="rect">
                <a:avLst/>
              </a:prstGeom>
              <a:blipFill rotWithShape="1">
                <a:blip r:embed="rId4"/>
                <a:stretch>
                  <a:fillRect l="-682" t="-31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47520" y="4419600"/>
                <a:ext cx="8239280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Hypothesis 1 </a:t>
                </a:r>
                <a:r>
                  <a:rPr lang="en-US" sz="2000" i="1" dirty="0"/>
                  <a:t>For given </a:t>
                </a:r>
                <a:r>
                  <a:rPr lang="en-US" sz="2000" i="1" dirty="0" smtClean="0"/>
                  <a:t>accountability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000" i="1" dirty="0" smtClean="0"/>
                  <a:t>, an </a:t>
                </a:r>
                <a:r>
                  <a:rPr lang="en-US" sz="2000" i="1" dirty="0"/>
                  <a:t>increase in the number of government </a:t>
                </a:r>
                <a:r>
                  <a:rPr lang="en-US" sz="2000" i="1" dirty="0" smtClean="0"/>
                  <a:t>levels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it-IT" sz="2000" i="1" dirty="0" smtClean="0"/>
                  <a:t> </a:t>
                </a:r>
                <a:r>
                  <a:rPr lang="it-IT" sz="2000" i="1" dirty="0" err="1"/>
                  <a:t>reduces</a:t>
                </a:r>
                <a:r>
                  <a:rPr lang="it-IT" sz="2000" i="1" dirty="0"/>
                  <a:t> </a:t>
                </a:r>
                <a:r>
                  <a:rPr lang="it-IT" sz="2000" i="1" dirty="0" err="1"/>
                  <a:t>fuel</a:t>
                </a:r>
                <a:r>
                  <a:rPr lang="it-IT" sz="2000" i="1" dirty="0"/>
                  <a:t> </a:t>
                </a:r>
                <a:r>
                  <a:rPr lang="it-IT" sz="2000" i="1" dirty="0" err="1" smtClean="0"/>
                  <a:t>subsidies</a:t>
                </a:r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sz="2000" i="1" dirty="0" smtClean="0"/>
                  <a:t>.</a:t>
                </a:r>
              </a:p>
              <a:p>
                <a:endParaRPr lang="it-IT" sz="2400" i="1" dirty="0"/>
              </a:p>
              <a:p>
                <a:r>
                  <a:rPr lang="en-US" sz="2000" b="1" dirty="0"/>
                  <a:t>Hypothesis 2 </a:t>
                </a:r>
                <a:r>
                  <a:rPr lang="en-US" sz="2000" i="1" dirty="0"/>
                  <a:t>For a given number of government </a:t>
                </a:r>
                <a:r>
                  <a:rPr lang="en-US" sz="2000" i="1" dirty="0" smtClean="0"/>
                  <a:t>levels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i="1" dirty="0" smtClean="0"/>
                  <a:t>  </a:t>
                </a:r>
                <a:r>
                  <a:rPr lang="en-US" sz="2000" i="1" dirty="0"/>
                  <a:t>an increase in </a:t>
                </a:r>
                <a:r>
                  <a:rPr lang="en-US" sz="2000" i="1" dirty="0" smtClean="0"/>
                  <a:t>accountability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it-IT" sz="2000" i="1" dirty="0" err="1" smtClean="0"/>
                  <a:t>reduces</a:t>
                </a:r>
                <a:r>
                  <a:rPr lang="it-IT" sz="2000" i="1" dirty="0" smtClean="0"/>
                  <a:t> </a:t>
                </a:r>
                <a:r>
                  <a:rPr lang="it-IT" sz="2000" i="1" dirty="0" err="1"/>
                  <a:t>fuel</a:t>
                </a:r>
                <a:r>
                  <a:rPr lang="it-IT" sz="2000" i="1" dirty="0"/>
                  <a:t> </a:t>
                </a:r>
                <a:r>
                  <a:rPr lang="it-IT" sz="2000" i="1" dirty="0" err="1"/>
                  <a:t>subsidies</a:t>
                </a:r>
                <a:r>
                  <a:rPr lang="it-IT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sz="2000" i="1" dirty="0" smtClean="0"/>
                  <a:t>.</a:t>
                </a:r>
                <a:endParaRPr lang="it-IT" sz="2000" i="1" dirty="0"/>
              </a:p>
              <a:p>
                <a:endParaRPr lang="it-IT" dirty="0" smtClean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" y="4419600"/>
                <a:ext cx="8239280" cy="1969770"/>
              </a:xfrm>
              <a:prstGeom prst="rect">
                <a:avLst/>
              </a:prstGeom>
              <a:blipFill rotWithShape="1">
                <a:blip r:embed="rId5"/>
                <a:stretch>
                  <a:fillRect l="-740" t="-12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7C1B-EE08-4AFE-9D9D-E50684C830D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3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2368</TotalTime>
  <Words>2674</Words>
  <Application>Microsoft Office PowerPoint</Application>
  <PresentationFormat>Presentazione su schermo (4:3)</PresentationFormat>
  <Paragraphs>369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Viale</vt:lpstr>
      <vt:lpstr>DECENTRALIZATION  AND FUEL SUBSIDIES</vt:lpstr>
      <vt:lpstr>Introduction - 1 </vt:lpstr>
      <vt:lpstr>Introduction - 2</vt:lpstr>
      <vt:lpstr>Introduction - 3</vt:lpstr>
      <vt:lpstr>Presentazione standard di PowerPoint</vt:lpstr>
      <vt:lpstr>Introduction - 4</vt:lpstr>
      <vt:lpstr>Introduction - 5</vt:lpstr>
      <vt:lpstr>Fixing ideas and stating the hypotheses - 1</vt:lpstr>
      <vt:lpstr>Fixing ideas and stating the hypotheses - 2</vt:lpstr>
      <vt:lpstr>Subsidies</vt:lpstr>
      <vt:lpstr>Accountability</vt:lpstr>
      <vt:lpstr>Decentralization</vt:lpstr>
      <vt:lpstr>Presentazione standard di PowerPoint</vt:lpstr>
      <vt:lpstr>Presentazione standard di PowerPoint</vt:lpstr>
      <vt:lpstr>Developed and developing countries</vt:lpstr>
      <vt:lpstr>Presentazione standard di PowerPoint</vt:lpstr>
      <vt:lpstr>Presentazione standard di PowerPoint</vt:lpstr>
      <vt:lpstr>Preliminary evidence</vt:lpstr>
      <vt:lpstr>Empirical analysis 1</vt:lpstr>
      <vt:lpstr>Empirical analysis 1</vt:lpstr>
      <vt:lpstr>Results 1</vt:lpstr>
      <vt:lpstr>Presentazione standard di PowerPoint</vt:lpstr>
      <vt:lpstr>Presentazione standard di PowerPoint</vt:lpstr>
      <vt:lpstr>Presentazione standard di PowerPoint</vt:lpstr>
      <vt:lpstr>Empirical analysis 2</vt:lpstr>
      <vt:lpstr>Presentazione standard di PowerPoint</vt:lpstr>
      <vt:lpstr>Impact of decentralization on gasoline price: developing countries</vt:lpstr>
      <vt:lpstr>Impact of decentralization on gasoline price: developed countries</vt:lpstr>
      <vt:lpstr>Robustness check</vt:lpstr>
      <vt:lpstr>Conclusion</vt:lpstr>
      <vt:lpstr>Conclusion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DECENTRALIZATION AND FUEL SUBSIDIES</dc:title>
  <dc:creator>user</dc:creator>
  <cp:lastModifiedBy>user</cp:lastModifiedBy>
  <cp:revision>71</cp:revision>
  <dcterms:created xsi:type="dcterms:W3CDTF">2017-02-23T14:54:19Z</dcterms:created>
  <dcterms:modified xsi:type="dcterms:W3CDTF">2017-04-13T07:28:44Z</dcterms:modified>
</cp:coreProperties>
</file>