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92" r:id="rId3"/>
    <p:sldId id="293" r:id="rId4"/>
    <p:sldId id="298" r:id="rId5"/>
    <p:sldId id="294" r:id="rId6"/>
    <p:sldId id="300" r:id="rId7"/>
    <p:sldId id="295" r:id="rId8"/>
    <p:sldId id="302" r:id="rId9"/>
    <p:sldId id="296" r:id="rId10"/>
    <p:sldId id="304" r:id="rId11"/>
    <p:sldId id="303" r:id="rId12"/>
    <p:sldId id="305" r:id="rId13"/>
    <p:sldId id="306" r:id="rId14"/>
    <p:sldId id="307" r:id="rId15"/>
    <p:sldId id="308" r:id="rId16"/>
    <p:sldId id="309" r:id="rId17"/>
    <p:sldId id="310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70886" autoAdjust="0"/>
  </p:normalViewPr>
  <p:slideViewPr>
    <p:cSldViewPr>
      <p:cViewPr varScale="1">
        <p:scale>
          <a:sx n="60" d="100"/>
          <a:sy n="60" d="100"/>
        </p:scale>
        <p:origin x="14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82920-1837-4AAA-9F0C-5A86C5803BFD}" type="datetimeFigureOut">
              <a:rPr lang="it-IT" smtClean="0"/>
              <a:t>06/03/2019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64A60-8372-4A3C-91F6-EDB7A2AC164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71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26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Help that Stata provides is online, for more details you can consult the PDF manual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4455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4597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101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422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0343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918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538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64A60-8372-4A3C-91F6-EDB7A2AC164D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27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6F2B3-A6CC-4881-92B2-993B05E29E2E}" type="datetime1">
              <a:rPr lang="it-IT" smtClean="0"/>
              <a:t>06/03/2019</a:t>
            </a:fld>
            <a:endParaRPr lang="it-I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D971-F12E-4E89-A8C5-4270E1C0C5BF}" type="datetime1">
              <a:rPr lang="it-IT" smtClean="0"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68FA-6A29-42E5-B6D4-AC4EC37272C4}" type="datetime1">
              <a:rPr lang="it-IT" smtClean="0"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95C51-69A6-4210-89A2-1F3321407FD0}" type="datetime1">
              <a:rPr lang="it-IT" smtClean="0"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74DDD-0EF5-4AEA-B860-7157C37783AE}" type="datetime1">
              <a:rPr lang="it-IT" smtClean="0"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B4B4-F6CE-491F-8D18-0D09C5128CC2}" type="datetime1">
              <a:rPr lang="it-IT" smtClean="0"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9E05-62B7-4647-B3D8-A647C5E6F883}" type="datetime1">
              <a:rPr lang="it-IT" smtClean="0"/>
              <a:t>06/03/2019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193B-C5F8-4360-A259-666EDDD7B53A}" type="datetime1">
              <a:rPr lang="it-IT" smtClean="0"/>
              <a:t>06/03/2019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8ECA1-7BF2-40FF-AA3B-9B77470023A0}" type="datetime1">
              <a:rPr lang="it-IT" smtClean="0"/>
              <a:t>06/03/2019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C636-F9D3-464E-89EF-9A4219C9CEED}" type="datetime1">
              <a:rPr lang="it-IT" smtClean="0"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63AE3-AA8C-4EA7-A497-B02025413B59}" type="datetime1">
              <a:rPr lang="it-IT" smtClean="0"/>
              <a:t>06/03/2019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624916B-09EA-4DA5-9537-A8733AFF44B4}" type="datetime1">
              <a:rPr lang="it-IT" smtClean="0"/>
              <a:t>06/03/2019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B69F07-2C32-4E33-9D45-009E7337DE20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895599"/>
          </a:xfrm>
        </p:spPr>
        <p:txBody>
          <a:bodyPr/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4400" dirty="0" smtClean="0"/>
              <a:t>Ordinary Least Square estimator using STATA</a:t>
            </a:r>
            <a:endParaRPr lang="it-IT" sz="6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5400" y="3733800"/>
            <a:ext cx="6400800" cy="1219200"/>
          </a:xfrm>
        </p:spPr>
        <p:txBody>
          <a:bodyPr>
            <a:normAutofit/>
          </a:bodyPr>
          <a:lstStyle/>
          <a:p>
            <a:r>
              <a:rPr lang="it-IT" dirty="0" smtClean="0"/>
              <a:t>Evaluation of Public Policy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</a:t>
            </a:fld>
            <a:endParaRPr lang="it-IT" dirty="0"/>
          </a:p>
        </p:txBody>
      </p:sp>
      <p:pic>
        <p:nvPicPr>
          <p:cNvPr id="9" name="Picture 4" title="Logo UNIF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846884"/>
            <a:ext cx="1066800" cy="97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7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STATA </a:t>
            </a:r>
            <a:r>
              <a:rPr lang="it-IT" dirty="0" err="1" smtClean="0"/>
              <a:t>results</a:t>
            </a:r>
            <a:r>
              <a:rPr lang="it-IT" dirty="0" smtClean="0"/>
              <a:t> 04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10</a:t>
            </a:fld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2" name="Immagine 1" title="STATA output 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30" y="1447800"/>
            <a:ext cx="8731421" cy="351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8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Predict</a:t>
            </a:r>
            <a:r>
              <a:rPr lang="it-IT" dirty="0" smtClean="0"/>
              <a:t> 02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62801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Alternately</a:t>
            </a:r>
            <a:r>
              <a:rPr lang="en-US" sz="2400" dirty="0"/>
              <a:t>, the residual can be </a:t>
            </a:r>
            <a:r>
              <a:rPr lang="en-US" sz="2400" dirty="0" smtClean="0"/>
              <a:t>obtained with the option </a:t>
            </a:r>
            <a:r>
              <a:rPr lang="en-US" sz="2400" b="1" dirty="0" smtClean="0"/>
              <a:t>,residual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i="1" dirty="0" smtClean="0"/>
              <a:t>     predict </a:t>
            </a:r>
            <a:r>
              <a:rPr lang="en-US" sz="2400" i="1" dirty="0"/>
              <a:t>res, </a:t>
            </a:r>
            <a:r>
              <a:rPr lang="en-US" sz="2400" i="1" dirty="0" smtClean="0"/>
              <a:t>residual</a:t>
            </a:r>
          </a:p>
          <a:p>
            <a:r>
              <a:rPr lang="en-US" sz="2400" dirty="0" smtClean="0"/>
              <a:t>Notice </a:t>
            </a:r>
            <a:r>
              <a:rPr lang="en-US" sz="2400" dirty="0"/>
              <a:t>that </a:t>
            </a:r>
            <a:r>
              <a:rPr lang="en-US" sz="2400" dirty="0" smtClean="0"/>
              <a:t>generate the </a:t>
            </a:r>
            <a:r>
              <a:rPr lang="en-US" sz="2400" dirty="0"/>
              <a:t>residual is simply: </a:t>
            </a:r>
          </a:p>
          <a:p>
            <a:pPr marL="0" indent="0">
              <a:buNone/>
            </a:pPr>
            <a:r>
              <a:rPr lang="en-US" sz="2400" i="1" dirty="0" smtClean="0"/>
              <a:t>      gen </a:t>
            </a:r>
            <a:r>
              <a:rPr lang="en-US" sz="2400" i="1" dirty="0" err="1"/>
              <a:t>res_alternative</a:t>
            </a:r>
            <a:r>
              <a:rPr lang="en-US" sz="2400" i="1" dirty="0"/>
              <a:t> = </a:t>
            </a:r>
            <a:r>
              <a:rPr lang="en-US" sz="2400" i="1" dirty="0" smtClean="0"/>
              <a:t>y - fit</a:t>
            </a:r>
          </a:p>
          <a:p>
            <a:r>
              <a:rPr lang="en-US" sz="2400" dirty="0" smtClean="0"/>
              <a:t>The residuals can </a:t>
            </a:r>
            <a:r>
              <a:rPr lang="en-US" sz="2400" dirty="0"/>
              <a:t>be shown in a </a:t>
            </a:r>
            <a:r>
              <a:rPr lang="en-US" sz="2400" dirty="0" smtClean="0"/>
              <a:t>histogram </a:t>
            </a:r>
            <a:r>
              <a:rPr lang="en-US" sz="2400" dirty="0"/>
              <a:t>plot: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</a:t>
            </a:r>
            <a:r>
              <a:rPr lang="en-US" sz="2400" i="1" dirty="0" smtClean="0"/>
              <a:t>histogram residual</a:t>
            </a:r>
            <a:endParaRPr lang="en-US" sz="2400" b="1" i="1" dirty="0"/>
          </a:p>
          <a:p>
            <a:endParaRPr lang="en-US" sz="2400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11</a:t>
            </a:fld>
            <a:endParaRPr lang="it-IT"/>
          </a:p>
        </p:txBody>
      </p:sp>
      <p:sp>
        <p:nvSpPr>
          <p:cNvPr id="7" name="Segnaposto testo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i="1" dirty="0" err="1" smtClean="0"/>
              <a:t>Excercise</a:t>
            </a:r>
            <a:r>
              <a:rPr lang="it-IT" i="1" dirty="0" smtClean="0"/>
              <a:t>:</a:t>
            </a:r>
            <a:endParaRPr lang="it-IT" i="1" dirty="0"/>
          </a:p>
          <a:p>
            <a:r>
              <a:rPr lang="en-US" i="1" dirty="0" smtClean="0"/>
              <a:t>open </a:t>
            </a:r>
            <a:r>
              <a:rPr lang="en-US" i="1" dirty="0"/>
              <a:t>the dataset </a:t>
            </a:r>
          </a:p>
          <a:p>
            <a:r>
              <a:rPr lang="en-US" i="1" dirty="0" err="1" smtClean="0"/>
              <a:t>high_school.dta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Using the last regression show a graph with the distribution of the residual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38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STATA </a:t>
            </a:r>
            <a:r>
              <a:rPr lang="it-IT" dirty="0" err="1" smtClean="0"/>
              <a:t>results</a:t>
            </a:r>
            <a:r>
              <a:rPr lang="it-IT" dirty="0" smtClean="0"/>
              <a:t> 05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12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" name="Immagine 1" title="Example of a bar graph of residual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153" y="1136650"/>
            <a:ext cx="7384669" cy="540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0013"/>
          </a:xfrm>
        </p:spPr>
        <p:txBody>
          <a:bodyPr/>
          <a:lstStyle/>
          <a:p>
            <a:r>
              <a:rPr lang="it-IT" sz="4000" dirty="0" err="1"/>
              <a:t>Fixed</a:t>
            </a:r>
            <a:r>
              <a:rPr lang="it-IT" sz="4000" dirty="0"/>
              <a:t> </a:t>
            </a:r>
            <a:r>
              <a:rPr lang="it-IT" sz="4000" dirty="0" err="1"/>
              <a:t>Effect</a:t>
            </a:r>
            <a:r>
              <a:rPr lang="it-IT" sz="4000" dirty="0"/>
              <a:t> Estimator in STATA</a:t>
            </a:r>
            <a:endParaRPr lang="en-US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/>
              <a:t>before regression, we need to specify that we are using a panel data with the </a:t>
            </a:r>
            <a:r>
              <a:rPr lang="en-US" i="1" dirty="0" err="1"/>
              <a:t>xtset</a:t>
            </a:r>
            <a:r>
              <a:rPr lang="en-US" dirty="0"/>
              <a:t> command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i="1" dirty="0"/>
              <a:t>	</a:t>
            </a:r>
            <a:r>
              <a:rPr lang="it-IT" i="1" dirty="0" err="1"/>
              <a:t>xtset</a:t>
            </a:r>
            <a:r>
              <a:rPr lang="it-IT" i="1" dirty="0"/>
              <a:t> </a:t>
            </a:r>
            <a:r>
              <a:rPr lang="it-IT" i="1" dirty="0" err="1"/>
              <a:t>panelvar</a:t>
            </a:r>
            <a:r>
              <a:rPr lang="it-IT" i="1" dirty="0"/>
              <a:t> </a:t>
            </a:r>
            <a:r>
              <a:rPr lang="it-IT" i="1" dirty="0" err="1" smtClean="0"/>
              <a:t>timevar</a:t>
            </a:r>
            <a:endParaRPr lang="it-IT" i="1" dirty="0" smtClean="0"/>
          </a:p>
          <a:p>
            <a:r>
              <a:rPr lang="it-IT" dirty="0" err="1" smtClean="0"/>
              <a:t>Fixed-effects</a:t>
            </a:r>
            <a:r>
              <a:rPr lang="it-IT" dirty="0" smtClean="0"/>
              <a:t> </a:t>
            </a:r>
            <a:r>
              <a:rPr lang="it-IT" dirty="0"/>
              <a:t>(FE) </a:t>
            </a:r>
            <a:r>
              <a:rPr lang="it-IT" dirty="0" smtClean="0"/>
              <a:t>model in Stata </a:t>
            </a:r>
            <a:r>
              <a:rPr lang="it-IT" dirty="0" err="1" smtClean="0"/>
              <a:t>using</a:t>
            </a:r>
            <a:r>
              <a:rPr lang="it-IT" dirty="0" smtClean="0"/>
              <a:t> the option </a:t>
            </a:r>
            <a:r>
              <a:rPr lang="it-IT" i="1" dirty="0" err="1" smtClean="0"/>
              <a:t>fe</a:t>
            </a:r>
            <a:r>
              <a:rPr lang="it-IT" dirty="0" smtClean="0"/>
              <a:t> of the </a:t>
            </a:r>
            <a:r>
              <a:rPr lang="it-IT" i="1" dirty="0" err="1" smtClean="0"/>
              <a:t>xtreg</a:t>
            </a:r>
            <a:r>
              <a:rPr lang="it-IT" dirty="0" smtClean="0"/>
              <a:t> </a:t>
            </a:r>
            <a:r>
              <a:rPr lang="it-IT" dirty="0" err="1" smtClean="0"/>
              <a:t>command</a:t>
            </a:r>
            <a:r>
              <a:rPr lang="it-IT" dirty="0" smtClean="0"/>
              <a:t> :</a:t>
            </a:r>
          </a:p>
          <a:p>
            <a:pPr marL="0" indent="0">
              <a:buNone/>
            </a:pPr>
            <a:r>
              <a:rPr lang="it-IT" i="1" dirty="0" smtClean="0"/>
              <a:t>	</a:t>
            </a:r>
            <a:r>
              <a:rPr lang="it-IT" i="1" dirty="0" err="1" smtClean="0"/>
              <a:t>xtreg</a:t>
            </a:r>
            <a:r>
              <a:rPr lang="it-IT" i="1" dirty="0" smtClean="0"/>
              <a:t> y x1 x2, </a:t>
            </a:r>
            <a:r>
              <a:rPr lang="it-IT" i="1" dirty="0" err="1" smtClean="0"/>
              <a:t>fe</a:t>
            </a:r>
            <a:endParaRPr lang="it-IT" i="1" dirty="0"/>
          </a:p>
          <a:p>
            <a:r>
              <a:rPr lang="en-US" dirty="0" smtClean="0"/>
              <a:t>to </a:t>
            </a:r>
            <a:r>
              <a:rPr lang="en-US" dirty="0"/>
              <a:t>create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smtClean="0"/>
              <a:t>dummies variables </a:t>
            </a:r>
            <a:r>
              <a:rPr lang="en-US" dirty="0"/>
              <a:t>that control for fixed time </a:t>
            </a:r>
            <a:r>
              <a:rPr lang="en-US" dirty="0" smtClean="0"/>
              <a:t>effects:</a:t>
            </a:r>
          </a:p>
          <a:p>
            <a:pPr marL="0" indent="0">
              <a:buNone/>
            </a:pPr>
            <a:r>
              <a:rPr lang="it-IT" i="1" dirty="0" smtClean="0"/>
              <a:t>	xi: </a:t>
            </a:r>
            <a:r>
              <a:rPr lang="it-IT" i="1" dirty="0" err="1" smtClean="0"/>
              <a:t>xtreg</a:t>
            </a:r>
            <a:r>
              <a:rPr lang="it-IT" i="1" dirty="0" smtClean="0"/>
              <a:t> </a:t>
            </a:r>
            <a:r>
              <a:rPr lang="it-IT" i="1" dirty="0"/>
              <a:t>y x1 </a:t>
            </a:r>
            <a:r>
              <a:rPr lang="it-IT" i="1" dirty="0" smtClean="0"/>
              <a:t>x2 </a:t>
            </a:r>
            <a:r>
              <a:rPr lang="it-IT" i="1" dirty="0" err="1" smtClean="0"/>
              <a:t>i.timevar</a:t>
            </a:r>
            <a:endParaRPr lang="it-IT" i="1" dirty="0"/>
          </a:p>
          <a:p>
            <a:endParaRPr lang="it-IT" sz="2000" i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07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0013"/>
          </a:xfrm>
        </p:spPr>
        <p:txBody>
          <a:bodyPr/>
          <a:lstStyle/>
          <a:p>
            <a:r>
              <a:rPr lang="it-IT" sz="4000" dirty="0" err="1"/>
              <a:t>Fixed</a:t>
            </a:r>
            <a:r>
              <a:rPr lang="it-IT" sz="4000" dirty="0"/>
              <a:t> </a:t>
            </a:r>
            <a:r>
              <a:rPr lang="it-IT" sz="4000" dirty="0" err="1"/>
              <a:t>Effect</a:t>
            </a:r>
            <a:r>
              <a:rPr lang="it-IT" sz="4000" dirty="0"/>
              <a:t> Estimator in STATA</a:t>
            </a:r>
            <a:endParaRPr lang="en-US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it-IT" sz="2000" i="1" dirty="0" smtClean="0"/>
              <a:t>Open the dataset </a:t>
            </a:r>
            <a:r>
              <a:rPr lang="it-IT" sz="2000" i="1" dirty="0" err="1" smtClean="0"/>
              <a:t>panel_wb.dta</a:t>
            </a:r>
            <a:endParaRPr lang="it-IT" sz="2000" i="1" dirty="0"/>
          </a:p>
          <a:p>
            <a:r>
              <a:rPr lang="it-IT" sz="2000" i="1" dirty="0" smtClean="0"/>
              <a:t>Set a </a:t>
            </a:r>
            <a:r>
              <a:rPr lang="it-IT" sz="2000" i="1" dirty="0" err="1" smtClean="0"/>
              <a:t>simple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regression</a:t>
            </a:r>
            <a:r>
              <a:rPr lang="it-IT" sz="2000" i="1" dirty="0" smtClean="0"/>
              <a:t> in Stata </a:t>
            </a:r>
            <a:r>
              <a:rPr lang="en-US" sz="2000" i="1" dirty="0"/>
              <a:t>in which the dependent variable is the </a:t>
            </a:r>
            <a:r>
              <a:rPr lang="en-US" sz="2000" i="1" dirty="0" err="1"/>
              <a:t>gdp</a:t>
            </a:r>
            <a:r>
              <a:rPr lang="en-US" sz="2000" i="1" dirty="0"/>
              <a:t> per </a:t>
            </a:r>
            <a:r>
              <a:rPr lang="en-US" sz="2000" i="1" dirty="0" smtClean="0"/>
              <a:t>capita</a:t>
            </a:r>
            <a:endParaRPr lang="en-US" sz="2000" i="1" dirty="0"/>
          </a:p>
          <a:p>
            <a:r>
              <a:rPr lang="en-US" sz="2000" i="1" dirty="0" smtClean="0"/>
              <a:t>Replicate </a:t>
            </a:r>
            <a:r>
              <a:rPr lang="en-US" sz="2000" i="1" dirty="0"/>
              <a:t>the previous </a:t>
            </a:r>
            <a:r>
              <a:rPr lang="en-US" sz="2000" i="1" dirty="0" smtClean="0"/>
              <a:t>regression </a:t>
            </a:r>
            <a:r>
              <a:rPr lang="en-US" sz="2000" i="1" dirty="0"/>
              <a:t>with </a:t>
            </a:r>
            <a:r>
              <a:rPr lang="en-US" sz="2000" i="1" dirty="0" smtClean="0"/>
              <a:t>country fixed effects</a:t>
            </a:r>
          </a:p>
          <a:p>
            <a:r>
              <a:rPr lang="en-US" sz="2000" i="1" dirty="0" smtClean="0"/>
              <a:t>Replicate the first regression with year fixed effects</a:t>
            </a:r>
            <a:endParaRPr lang="it-IT" sz="2000" i="1" dirty="0" smtClean="0"/>
          </a:p>
          <a:p>
            <a:endParaRPr lang="it-IT" sz="2000" i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364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0013"/>
          </a:xfrm>
        </p:spPr>
        <p:txBody>
          <a:bodyPr/>
          <a:lstStyle/>
          <a:p>
            <a:r>
              <a:rPr lang="it-IT" sz="4000" dirty="0" smtClean="0"/>
              <a:t>STATA </a:t>
            </a:r>
            <a:r>
              <a:rPr lang="it-IT" sz="4000" dirty="0" err="1" smtClean="0"/>
              <a:t>results</a:t>
            </a:r>
            <a:r>
              <a:rPr lang="it-IT" sz="4000" dirty="0" smtClean="0"/>
              <a:t> 06</a:t>
            </a:r>
            <a:endParaRPr lang="en-US" sz="4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15</a:t>
            </a:fld>
            <a:endParaRPr lang="it-IT"/>
          </a:p>
        </p:txBody>
      </p:sp>
      <p:pic>
        <p:nvPicPr>
          <p:cNvPr id="8" name="Segnaposto contenuto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18" y="1414872"/>
            <a:ext cx="6938963" cy="5318635"/>
          </a:xfrm>
        </p:spPr>
      </p:pic>
    </p:spTree>
    <p:extLst>
      <p:ext uri="{BB962C8B-B14F-4D97-AF65-F5344CB8AC3E}">
        <p14:creationId xmlns:p14="http://schemas.microsoft.com/office/powerpoint/2010/main" val="37494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0013"/>
          </a:xfrm>
        </p:spPr>
        <p:txBody>
          <a:bodyPr/>
          <a:lstStyle/>
          <a:p>
            <a:r>
              <a:rPr lang="it-IT" sz="4000" dirty="0" smtClean="0"/>
              <a:t>STATA </a:t>
            </a:r>
            <a:r>
              <a:rPr lang="it-IT" sz="4000" dirty="0" err="1" smtClean="0"/>
              <a:t>results</a:t>
            </a:r>
            <a:r>
              <a:rPr lang="it-IT" sz="4000" dirty="0" smtClean="0"/>
              <a:t> 07</a:t>
            </a:r>
            <a:endParaRPr lang="en-US" sz="4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16</a:t>
            </a:fld>
            <a:endParaRPr lang="it-IT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481" y="1233631"/>
            <a:ext cx="6777038" cy="5479823"/>
          </a:xfrm>
        </p:spPr>
      </p:pic>
    </p:spTree>
    <p:extLst>
      <p:ext uri="{BB962C8B-B14F-4D97-AF65-F5344CB8AC3E}">
        <p14:creationId xmlns:p14="http://schemas.microsoft.com/office/powerpoint/2010/main" val="42115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-685007"/>
            <a:ext cx="8229600" cy="1370013"/>
          </a:xfrm>
        </p:spPr>
        <p:txBody>
          <a:bodyPr/>
          <a:lstStyle/>
          <a:p>
            <a:r>
              <a:rPr lang="it-IT" sz="4000" dirty="0" smtClean="0"/>
              <a:t>STATA </a:t>
            </a:r>
            <a:r>
              <a:rPr lang="it-IT" sz="4000" dirty="0" err="1" smtClean="0"/>
              <a:t>results</a:t>
            </a:r>
            <a:r>
              <a:rPr lang="it-IT" sz="4000" dirty="0" smtClean="0"/>
              <a:t> 08</a:t>
            </a:r>
            <a:endParaRPr lang="en-US" sz="4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17</a:t>
            </a:fld>
            <a:endParaRPr lang="it-IT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615206"/>
            <a:ext cx="6172200" cy="6270868"/>
          </a:xfrm>
        </p:spPr>
      </p:pic>
    </p:spTree>
    <p:extLst>
      <p:ext uri="{BB962C8B-B14F-4D97-AF65-F5344CB8AC3E}">
        <p14:creationId xmlns:p14="http://schemas.microsoft.com/office/powerpoint/2010/main" val="1202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0013"/>
          </a:xfrm>
        </p:spPr>
        <p:txBody>
          <a:bodyPr/>
          <a:lstStyle/>
          <a:p>
            <a:r>
              <a:rPr lang="it-IT" sz="4000" dirty="0" smtClean="0"/>
              <a:t>OLS </a:t>
            </a:r>
            <a:r>
              <a:rPr lang="it-IT" sz="4000" dirty="0" err="1" smtClean="0"/>
              <a:t>using</a:t>
            </a:r>
            <a:r>
              <a:rPr lang="it-IT" sz="4000" dirty="0" smtClean="0"/>
              <a:t> STATA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Consider </a:t>
                </a:r>
                <a:r>
                  <a:rPr lang="en-US" dirty="0"/>
                  <a:t>a sample </a:t>
                </a:r>
                <a:r>
                  <a:rPr lang="en-US" dirty="0" smtClean="0"/>
                  <a:t>of 250 students in the same school, 48% </a:t>
                </a:r>
                <a:r>
                  <a:rPr lang="en-US" dirty="0"/>
                  <a:t>are females and we are interested in measuring the impact male / female can have on height. </a:t>
                </a:r>
                <a:endParaRPr lang="en-US" dirty="0" smtClean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function we want to estimate is</a:t>
                </a:r>
                <a:r>
                  <a:rPr lang="en-US" dirty="0" smtClean="0"/>
                  <a:t>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is </a:t>
                </a:r>
                <a:r>
                  <a:rPr lang="en-US" dirty="0"/>
                  <a:t>the height in centimeters of the </a:t>
                </a:r>
                <a:r>
                  <a:rPr lang="en-US" dirty="0" smtClean="0"/>
                  <a:t>students (</a:t>
                </a:r>
                <a:r>
                  <a:rPr lang="en-US" i="1" dirty="0" smtClean="0"/>
                  <a:t>high</a:t>
                </a:r>
                <a:r>
                  <a:rPr lang="en-US" dirty="0"/>
                  <a:t>)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is </a:t>
                </a:r>
                <a:r>
                  <a:rPr lang="en-US" dirty="0"/>
                  <a:t>a dummy variable that is equal to </a:t>
                </a:r>
                <a:r>
                  <a:rPr lang="en-US" dirty="0" smtClean="0"/>
                  <a:t>0 </a:t>
                </a:r>
                <a:r>
                  <a:rPr lang="en-US" dirty="0"/>
                  <a:t>when the student is male and equal to 1 when the student is </a:t>
                </a:r>
                <a:r>
                  <a:rPr lang="en-US" dirty="0" smtClean="0"/>
                  <a:t>female (</a:t>
                </a:r>
                <a:r>
                  <a:rPr lang="en-US" i="1" dirty="0" smtClean="0"/>
                  <a:t>female</a:t>
                </a:r>
                <a:r>
                  <a:rPr lang="en-US" dirty="0" smtClean="0"/>
                  <a:t>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it-IT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t-I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0 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𝑤h𝑒𝑛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𝑚𝑎𝑙𝑒</m:t>
                              </m:r>
                            </m:e>
                            <m:e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𝑤h𝑒𝑛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𝑓𝑒</m:t>
                              </m:r>
                              <m:r>
                                <a:rPr lang="it-IT" i="1">
                                  <a:latin typeface="Cambria Math" panose="02040503050406030204" pitchFamily="18" charset="0"/>
                                </a:rPr>
                                <m:t>𝑚𝑎𝑙𝑒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815" t="-943" r="-51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44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Command</a:t>
            </a:r>
            <a:r>
              <a:rPr lang="it-IT" dirty="0" smtClean="0"/>
              <a:t> </a:t>
            </a:r>
            <a:r>
              <a:rPr lang="it-IT" dirty="0" err="1" smtClean="0"/>
              <a:t>regress</a:t>
            </a:r>
            <a:r>
              <a:rPr lang="it-IT" dirty="0" smtClean="0"/>
              <a:t> [reg]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STATA the </a:t>
            </a:r>
            <a:r>
              <a:rPr lang="en-US" sz="2400" dirty="0"/>
              <a:t>command that makes estimates with the OLS model is </a:t>
            </a:r>
            <a:r>
              <a:rPr lang="en-US" sz="2400" dirty="0" smtClean="0"/>
              <a:t> </a:t>
            </a:r>
            <a:r>
              <a:rPr lang="en-US" sz="2400" b="1" dirty="0" smtClean="0"/>
              <a:t>regress [</a:t>
            </a:r>
            <a:r>
              <a:rPr lang="en-US" sz="2400" b="1" dirty="0" err="1" smtClean="0"/>
              <a:t>reg</a:t>
            </a:r>
            <a:r>
              <a:rPr lang="en-US" sz="2400" b="1" dirty="0" smtClean="0"/>
              <a:t>] </a:t>
            </a:r>
            <a:r>
              <a:rPr lang="en-US" sz="2400" dirty="0" smtClean="0"/>
              <a:t>command.</a:t>
            </a:r>
          </a:p>
          <a:p>
            <a:r>
              <a:rPr lang="en-US" sz="2400" dirty="0" smtClean="0"/>
              <a:t>We open first the </a:t>
            </a:r>
            <a:r>
              <a:rPr lang="en-US" sz="2400" dirty="0"/>
              <a:t>dataset with the command </a:t>
            </a:r>
            <a:r>
              <a:rPr lang="en-US" sz="2400" dirty="0" smtClean="0"/>
              <a:t>use</a:t>
            </a:r>
            <a:r>
              <a:rPr lang="en-US" sz="2400" b="1" dirty="0" smtClean="0"/>
              <a:t>.</a:t>
            </a:r>
          </a:p>
          <a:p>
            <a:r>
              <a:rPr lang="en-US" sz="2400" dirty="0" smtClean="0"/>
              <a:t>And next use the command </a:t>
            </a:r>
            <a:r>
              <a:rPr lang="en-US" sz="2400" b="1" dirty="0" err="1" smtClean="0"/>
              <a:t>reg</a:t>
            </a:r>
            <a:r>
              <a:rPr lang="en-US" sz="2400" b="1" dirty="0" smtClean="0"/>
              <a:t> </a:t>
            </a:r>
            <a:r>
              <a:rPr lang="it-IT" sz="2400" dirty="0" smtClean="0"/>
              <a:t>to start </a:t>
            </a:r>
            <a:r>
              <a:rPr lang="it-IT" sz="2400" dirty="0"/>
              <a:t>the </a:t>
            </a:r>
            <a:r>
              <a:rPr lang="it-IT" sz="2400" dirty="0" err="1" smtClean="0"/>
              <a:t>regression</a:t>
            </a:r>
            <a:r>
              <a:rPr lang="it-IT" sz="2400" dirty="0" smtClean="0"/>
              <a:t>:</a:t>
            </a:r>
          </a:p>
          <a:p>
            <a:r>
              <a:rPr lang="it-IT" sz="2400" dirty="0" smtClean="0"/>
              <a:t>the first </a:t>
            </a:r>
            <a:r>
              <a:rPr lang="it-IT" sz="2400" dirty="0" err="1" smtClean="0"/>
              <a:t>variable</a:t>
            </a:r>
            <a:r>
              <a:rPr lang="it-IT" sz="2400" dirty="0" smtClean="0"/>
              <a:t> </a:t>
            </a:r>
            <a:r>
              <a:rPr lang="it-IT" sz="2400" dirty="0" err="1" smtClean="0"/>
              <a:t>after</a:t>
            </a:r>
            <a:r>
              <a:rPr lang="it-IT" sz="2400" dirty="0" smtClean="0"/>
              <a:t> the </a:t>
            </a:r>
            <a:r>
              <a:rPr lang="it-IT" sz="2400" dirty="0" err="1" smtClean="0"/>
              <a:t>command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the </a:t>
            </a:r>
            <a:r>
              <a:rPr lang="it-IT" sz="2400" dirty="0" err="1" smtClean="0"/>
              <a:t>dependent</a:t>
            </a:r>
            <a:r>
              <a:rPr lang="it-IT" sz="2400" dirty="0" smtClean="0"/>
              <a:t> </a:t>
            </a:r>
            <a:r>
              <a:rPr lang="it-IT" sz="2400" dirty="0" err="1" smtClean="0"/>
              <a:t>variable</a:t>
            </a:r>
            <a:r>
              <a:rPr lang="it-IT" sz="2400" dirty="0" smtClean="0"/>
              <a:t> , the </a:t>
            </a:r>
            <a:r>
              <a:rPr lang="it-IT" sz="2400" dirty="0" err="1" smtClean="0"/>
              <a:t>others</a:t>
            </a:r>
            <a:r>
              <a:rPr lang="it-IT" sz="2400" dirty="0" smtClean="0"/>
              <a:t> are the </a:t>
            </a:r>
            <a:r>
              <a:rPr lang="it-IT" sz="2400" dirty="0" err="1" smtClean="0"/>
              <a:t>explenatory</a:t>
            </a:r>
            <a:r>
              <a:rPr lang="it-IT" sz="2400" dirty="0" smtClean="0"/>
              <a:t> </a:t>
            </a:r>
            <a:r>
              <a:rPr lang="it-IT" sz="2400" dirty="0" err="1" smtClean="0"/>
              <a:t>variables</a:t>
            </a:r>
            <a:r>
              <a:rPr lang="it-IT" sz="2400" dirty="0" smtClean="0"/>
              <a:t>: </a:t>
            </a:r>
          </a:p>
          <a:p>
            <a:pPr marL="0" indent="0">
              <a:buNone/>
            </a:pPr>
            <a:r>
              <a:rPr lang="it-IT" sz="2400" i="1" dirty="0"/>
              <a:t>	</a:t>
            </a:r>
            <a:r>
              <a:rPr lang="it-IT" sz="2400" i="1" dirty="0" smtClean="0"/>
              <a:t>	reg y x1 x2</a:t>
            </a:r>
            <a:endParaRPr lang="en-US" sz="2400" b="1" i="1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3</a:t>
            </a:fld>
            <a:endParaRPr lang="it-IT"/>
          </a:p>
        </p:txBody>
      </p:sp>
      <p:sp>
        <p:nvSpPr>
          <p:cNvPr id="9" name="Segnaposto testo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i="1" dirty="0" err="1"/>
              <a:t>Excercise</a:t>
            </a:r>
            <a:r>
              <a:rPr lang="it-IT" i="1" dirty="0"/>
              <a:t>:</a:t>
            </a:r>
          </a:p>
          <a:p>
            <a:r>
              <a:rPr lang="en-US" i="1" dirty="0" smtClean="0"/>
              <a:t>open </a:t>
            </a:r>
            <a:r>
              <a:rPr lang="en-US" i="1" dirty="0"/>
              <a:t>the dataset </a:t>
            </a:r>
          </a:p>
          <a:p>
            <a:r>
              <a:rPr lang="en-US" i="1" dirty="0" err="1" smtClean="0"/>
              <a:t>high_school.dta</a:t>
            </a:r>
            <a:endParaRPr lang="en-US" i="1" dirty="0" smtClean="0"/>
          </a:p>
          <a:p>
            <a:r>
              <a:rPr lang="en-US" i="1" dirty="0" smtClean="0"/>
              <a:t>Replicate the regression previously </a:t>
            </a:r>
            <a:r>
              <a:rPr lang="en-US" i="1" dirty="0" err="1" smtClean="0"/>
              <a:t>specificate</a:t>
            </a:r>
            <a:r>
              <a:rPr lang="en-US" i="1" dirty="0" smtClean="0"/>
              <a:t> with the OLS model</a:t>
            </a:r>
            <a:endParaRPr lang="en-US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26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STATA </a:t>
            </a:r>
            <a:r>
              <a:rPr lang="it-IT" dirty="0" err="1" smtClean="0"/>
              <a:t>results</a:t>
            </a:r>
            <a:r>
              <a:rPr lang="it-IT" dirty="0" smtClean="0"/>
              <a:t> 01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Segnaposto testo 8"/>
              <p:cNvSpPr>
                <a:spLocks noGrp="1"/>
              </p:cNvSpPr>
              <p:nvPr>
                <p:ph type="body"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it-IT" dirty="0" smtClean="0"/>
                  <a:t>The p-</a:t>
                </a:r>
                <a:r>
                  <a:rPr lang="it-IT" dirty="0" err="1" smtClean="0"/>
                  <a:t>value</a:t>
                </a:r>
                <a:r>
                  <a:rPr lang="it-IT" dirty="0" smtClean="0"/>
                  <a:t> of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dirty="0" smtClean="0"/>
                  <a:t> </a:t>
                </a:r>
                <a:r>
                  <a:rPr lang="it-IT" dirty="0" err="1" smtClean="0"/>
                  <a:t>is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statistically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significant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at</a:t>
                </a:r>
                <a:r>
                  <a:rPr lang="it-IT" dirty="0" smtClean="0"/>
                  <a:t> 1% </a:t>
                </a:r>
                <a:r>
                  <a:rPr lang="it-IT" dirty="0" err="1" smtClean="0"/>
                  <a:t>level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because</a:t>
                </a:r>
                <a:r>
                  <a:rPr lang="it-IT" dirty="0" smtClean="0"/>
                  <a:t>  the p-</a:t>
                </a:r>
                <a:r>
                  <a:rPr lang="it-IT" dirty="0" err="1" smtClean="0"/>
                  <a:t>value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is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lower</a:t>
                </a:r>
                <a:r>
                  <a:rPr lang="it-IT" dirty="0" smtClean="0"/>
                  <a:t>  </a:t>
                </a:r>
                <a:r>
                  <a:rPr lang="it-IT" dirty="0" err="1" smtClean="0"/>
                  <a:t>than</a:t>
                </a:r>
                <a:r>
                  <a:rPr lang="it-IT" dirty="0" smtClean="0"/>
                  <a:t> 0.01</a:t>
                </a:r>
                <a:endParaRPr lang="it-IT" dirty="0"/>
              </a:p>
            </p:txBody>
          </p:sp>
        </mc:Choice>
        <mc:Fallback xmlns="">
          <p:sp>
            <p:nvSpPr>
              <p:cNvPr id="9" name="Segnaposto testo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blipFill rotWithShape="0">
                <a:blip r:embed="rId2"/>
                <a:stretch>
                  <a:fillRect t="-7955" b="-1363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4</a:t>
            </a:fld>
            <a:endParaRPr lang="it-IT"/>
          </a:p>
        </p:txBody>
      </p:sp>
      <p:pic>
        <p:nvPicPr>
          <p:cNvPr id="12" name="Immagine 11" title="STATA output 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447800"/>
            <a:ext cx="8755197" cy="3815556"/>
          </a:xfrm>
          <a:prstGeom prst="rect">
            <a:avLst/>
          </a:prstGeom>
        </p:spPr>
      </p:pic>
      <p:cxnSp>
        <p:nvCxnSpPr>
          <p:cNvPr id="14" name="Connettore 1 13" title="p-value of beta2"/>
          <p:cNvCxnSpPr/>
          <p:nvPr/>
        </p:nvCxnSpPr>
        <p:spPr>
          <a:xfrm>
            <a:off x="5486400" y="4724400"/>
            <a:ext cx="685800" cy="0"/>
          </a:xfrm>
          <a:prstGeom prst="line">
            <a:avLst/>
          </a:prstGeom>
          <a:ln w="444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 title="coefficient of beta2"/>
          <p:cNvCxnSpPr/>
          <p:nvPr/>
        </p:nvCxnSpPr>
        <p:spPr>
          <a:xfrm>
            <a:off x="2083152" y="4724400"/>
            <a:ext cx="812448" cy="0"/>
          </a:xfrm>
          <a:prstGeom prst="line">
            <a:avLst/>
          </a:prstGeom>
          <a:ln w="444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87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Command</a:t>
            </a:r>
            <a:r>
              <a:rPr lang="it-IT" dirty="0"/>
              <a:t> </a:t>
            </a:r>
            <a:r>
              <a:rPr lang="it-IT" dirty="0" err="1" smtClean="0"/>
              <a:t>regress</a:t>
            </a:r>
            <a:r>
              <a:rPr lang="it-IT" dirty="0" smtClean="0"/>
              <a:t> – </a:t>
            </a:r>
            <a:r>
              <a:rPr lang="it-IT" dirty="0" err="1" smtClean="0"/>
              <a:t>options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/>
              <a:t>Notice that Stata automatically adds a constant. </a:t>
            </a:r>
            <a:endParaRPr lang="en-US" sz="2600" dirty="0" smtClean="0"/>
          </a:p>
          <a:p>
            <a:r>
              <a:rPr lang="en-US" sz="2600" dirty="0" smtClean="0"/>
              <a:t>If </a:t>
            </a:r>
            <a:r>
              <a:rPr lang="en-US" sz="2600" dirty="0"/>
              <a:t>you wanted to exclude it, you would have to enter </a:t>
            </a:r>
            <a:r>
              <a:rPr lang="en-US" sz="2600" b="1" dirty="0" err="1" smtClean="0"/>
              <a:t>nocons</a:t>
            </a:r>
            <a:r>
              <a:rPr lang="en-US" sz="2600" dirty="0" smtClean="0"/>
              <a:t> </a:t>
            </a:r>
            <a:r>
              <a:rPr lang="en-US" sz="2600" dirty="0"/>
              <a:t>as </a:t>
            </a:r>
            <a:r>
              <a:rPr lang="en-US" sz="2600" dirty="0" smtClean="0"/>
              <a:t>option: 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 </a:t>
            </a:r>
            <a:r>
              <a:rPr lang="it-IT" sz="2600" i="1" dirty="0" smtClean="0"/>
              <a:t>reg </a:t>
            </a:r>
            <a:r>
              <a:rPr lang="it-IT" sz="2600" i="1" dirty="0"/>
              <a:t>y x1 </a:t>
            </a:r>
            <a:r>
              <a:rPr lang="it-IT" sz="2600" i="1" dirty="0" smtClean="0"/>
              <a:t>x2, </a:t>
            </a:r>
            <a:r>
              <a:rPr lang="it-IT" sz="2600" i="1" dirty="0" err="1" smtClean="0"/>
              <a:t>nocons</a:t>
            </a:r>
            <a:endParaRPr lang="it-IT" sz="2600" i="1" dirty="0" smtClean="0"/>
          </a:p>
          <a:p>
            <a:r>
              <a:rPr lang="en-US" sz="2600" dirty="0"/>
              <a:t>As any other command in Stata, "regress" can be applied to a </a:t>
            </a:r>
            <a:r>
              <a:rPr lang="en-US" sz="2600" b="1" dirty="0"/>
              <a:t>subset</a:t>
            </a:r>
            <a:r>
              <a:rPr lang="en-US" sz="2600" dirty="0"/>
              <a:t> of the observations. </a:t>
            </a:r>
            <a:endParaRPr lang="en-US" sz="2600" dirty="0" smtClean="0"/>
          </a:p>
          <a:p>
            <a:r>
              <a:rPr lang="en-US" sz="2600" dirty="0" smtClean="0"/>
              <a:t>Suppose </a:t>
            </a:r>
            <a:r>
              <a:rPr lang="en-US" sz="2600" dirty="0"/>
              <a:t>you want to run two separate regressions, one for </a:t>
            </a:r>
            <a:r>
              <a:rPr lang="en-US" sz="2600" dirty="0" smtClean="0"/>
              <a:t>students under 18 </a:t>
            </a:r>
            <a:r>
              <a:rPr lang="en-US" sz="2600" dirty="0"/>
              <a:t>and the other for </a:t>
            </a:r>
            <a:r>
              <a:rPr lang="en-US" sz="2600" dirty="0" smtClean="0"/>
              <a:t>student over 18:  </a:t>
            </a:r>
          </a:p>
          <a:p>
            <a:pPr marL="0" indent="0">
              <a:buNone/>
            </a:pPr>
            <a:r>
              <a:rPr lang="it-IT" sz="2600" dirty="0" smtClean="0"/>
              <a:t>    </a:t>
            </a:r>
            <a:r>
              <a:rPr lang="it-IT" sz="2600" i="1" dirty="0" smtClean="0"/>
              <a:t>reg </a:t>
            </a:r>
            <a:r>
              <a:rPr lang="it-IT" sz="2600" i="1" dirty="0"/>
              <a:t>y x1 </a:t>
            </a:r>
            <a:r>
              <a:rPr lang="it-IT" sz="2600" i="1" dirty="0" smtClean="0"/>
              <a:t>x2 </a:t>
            </a:r>
            <a:r>
              <a:rPr lang="it-IT" sz="2600" i="1" dirty="0" err="1" smtClean="0"/>
              <a:t>if</a:t>
            </a:r>
            <a:r>
              <a:rPr lang="it-IT" sz="2600" i="1" dirty="0" smtClean="0"/>
              <a:t> x3&lt;18 </a:t>
            </a:r>
          </a:p>
          <a:p>
            <a:pPr marL="0" indent="0">
              <a:buNone/>
            </a:pPr>
            <a:r>
              <a:rPr lang="it-IT" sz="2600" i="1" dirty="0" smtClean="0"/>
              <a:t>    reg </a:t>
            </a:r>
            <a:r>
              <a:rPr lang="it-IT" sz="2600" i="1" dirty="0"/>
              <a:t>y x1 x2 </a:t>
            </a:r>
            <a:r>
              <a:rPr lang="it-IT" sz="2600" i="1" dirty="0" err="1"/>
              <a:t>if</a:t>
            </a:r>
            <a:r>
              <a:rPr lang="it-IT" sz="2600" i="1" dirty="0"/>
              <a:t> x3</a:t>
            </a:r>
            <a:r>
              <a:rPr lang="it-IT" sz="2600" i="1" dirty="0" smtClean="0"/>
              <a:t>==18</a:t>
            </a:r>
          </a:p>
          <a:p>
            <a:endParaRPr lang="it-IT" sz="2000" dirty="0"/>
          </a:p>
          <a:p>
            <a:endParaRPr lang="en-US" sz="2000" dirty="0" smtClean="0"/>
          </a:p>
          <a:p>
            <a:endParaRPr lang="en-US" sz="2000" b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5</a:t>
            </a:fld>
            <a:endParaRPr lang="it-IT"/>
          </a:p>
        </p:txBody>
      </p:sp>
      <p:sp>
        <p:nvSpPr>
          <p:cNvPr id="5" name="Segnaposto testo 8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/>
          <a:lstStyle/>
          <a:p>
            <a:r>
              <a:rPr lang="it-IT" i="1" dirty="0" err="1"/>
              <a:t>Excercise</a:t>
            </a:r>
            <a:r>
              <a:rPr lang="it-IT" i="1" dirty="0"/>
              <a:t>:</a:t>
            </a:r>
          </a:p>
          <a:p>
            <a:r>
              <a:rPr lang="en-US" i="1" dirty="0" smtClean="0"/>
              <a:t>using </a:t>
            </a:r>
            <a:r>
              <a:rPr lang="en-US" i="1" dirty="0"/>
              <a:t>the dataset </a:t>
            </a:r>
          </a:p>
          <a:p>
            <a:r>
              <a:rPr lang="en-US" i="1" dirty="0" err="1" smtClean="0"/>
              <a:t>high_school.dta</a:t>
            </a:r>
            <a:endParaRPr lang="en-US" i="1" dirty="0" smtClean="0"/>
          </a:p>
          <a:p>
            <a:r>
              <a:rPr lang="en-US" i="1" dirty="0" smtClean="0"/>
              <a:t>Replicate the regression previously </a:t>
            </a:r>
            <a:r>
              <a:rPr lang="en-US" i="1" dirty="0" err="1" smtClean="0"/>
              <a:t>specificate</a:t>
            </a:r>
            <a:r>
              <a:rPr lang="en-US" i="1" dirty="0" smtClean="0"/>
              <a:t> only for students without illness</a:t>
            </a:r>
            <a:endParaRPr lang="en-US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98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STATA </a:t>
            </a:r>
            <a:r>
              <a:rPr lang="it-IT" dirty="0" err="1" smtClean="0"/>
              <a:t>results</a:t>
            </a:r>
            <a:r>
              <a:rPr lang="it-IT" dirty="0" smtClean="0"/>
              <a:t> 02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Segnaposto testo 8"/>
              <p:cNvSpPr>
                <a:spLocks noGrp="1"/>
              </p:cNvSpPr>
              <p:nvPr>
                <p:ph type="body"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it-IT" dirty="0" smtClean="0"/>
                  <a:t>The p-</a:t>
                </a:r>
                <a:r>
                  <a:rPr lang="it-IT" dirty="0" err="1" smtClean="0"/>
                  <a:t>value</a:t>
                </a:r>
                <a:r>
                  <a:rPr lang="it-IT" dirty="0" smtClean="0"/>
                  <a:t> of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it-IT" dirty="0" smtClean="0"/>
                  <a:t> </a:t>
                </a:r>
                <a:r>
                  <a:rPr lang="it-IT" dirty="0" err="1" smtClean="0"/>
                  <a:t>is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still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statistically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significant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at</a:t>
                </a:r>
                <a:r>
                  <a:rPr lang="it-IT" dirty="0" smtClean="0"/>
                  <a:t> 1% </a:t>
                </a:r>
                <a:r>
                  <a:rPr lang="it-IT" dirty="0" err="1" smtClean="0"/>
                  <a:t>level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because</a:t>
                </a:r>
                <a:r>
                  <a:rPr lang="it-IT" dirty="0" smtClean="0"/>
                  <a:t>  the p-</a:t>
                </a:r>
                <a:r>
                  <a:rPr lang="it-IT" dirty="0" err="1" smtClean="0"/>
                  <a:t>value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is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lower</a:t>
                </a:r>
                <a:r>
                  <a:rPr lang="it-IT" dirty="0" smtClean="0"/>
                  <a:t>  </a:t>
                </a:r>
                <a:r>
                  <a:rPr lang="it-IT" dirty="0" err="1" smtClean="0"/>
                  <a:t>than</a:t>
                </a:r>
                <a:r>
                  <a:rPr lang="it-IT" dirty="0" smtClean="0"/>
                  <a:t> 0.01</a:t>
                </a:r>
                <a:endParaRPr lang="it-IT" dirty="0"/>
              </a:p>
            </p:txBody>
          </p:sp>
        </mc:Choice>
        <mc:Fallback xmlns="">
          <p:sp>
            <p:nvSpPr>
              <p:cNvPr id="9" name="Segnaposto testo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blipFill rotWithShape="0">
                <a:blip r:embed="rId2"/>
                <a:stretch>
                  <a:fillRect t="-7955" b="-1363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6</a:t>
            </a:fld>
            <a:endParaRPr lang="it-IT"/>
          </a:p>
        </p:txBody>
      </p:sp>
      <p:pic>
        <p:nvPicPr>
          <p:cNvPr id="2" name="Immagine 1" title="STATA output 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0"/>
            <a:ext cx="8532196" cy="3733800"/>
          </a:xfrm>
          <a:prstGeom prst="rect">
            <a:avLst/>
          </a:prstGeom>
        </p:spPr>
      </p:pic>
      <p:cxnSp>
        <p:nvCxnSpPr>
          <p:cNvPr id="10" name="Connettore 1 9" title="p value of beta 2 (reg with illness)"/>
          <p:cNvCxnSpPr/>
          <p:nvPr/>
        </p:nvCxnSpPr>
        <p:spPr>
          <a:xfrm>
            <a:off x="5410200" y="4876800"/>
            <a:ext cx="685800" cy="0"/>
          </a:xfrm>
          <a:prstGeom prst="line">
            <a:avLst/>
          </a:prstGeom>
          <a:ln w="444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55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</a:t>
            </a:r>
            <a:r>
              <a:rPr lang="it-IT" dirty="0" smtClean="0"/>
              <a:t> global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You will sometimes find very tedious to copy and paste the list of control variables in each regression you </a:t>
            </a:r>
            <a:r>
              <a:rPr lang="en-US" sz="2400" dirty="0" smtClean="0"/>
              <a:t>run.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easy and elegant way to save some time and space is to define at the beginning of the code the </a:t>
            </a:r>
            <a:r>
              <a:rPr lang="en-US" sz="2400" dirty="0" smtClean="0"/>
              <a:t>list </a:t>
            </a:r>
            <a:r>
              <a:rPr lang="en-US" sz="2400" dirty="0"/>
              <a:t>of control </a:t>
            </a:r>
            <a:r>
              <a:rPr lang="en-US" sz="2400" dirty="0" smtClean="0"/>
              <a:t>variables with the command </a:t>
            </a:r>
            <a:r>
              <a:rPr lang="en-US" sz="2400" b="1" dirty="0" smtClean="0"/>
              <a:t>global</a:t>
            </a:r>
          </a:p>
          <a:p>
            <a:pPr marL="0" indent="0">
              <a:buNone/>
            </a:pPr>
            <a:r>
              <a:rPr lang="en-US" sz="2400" b="1" i="1" dirty="0"/>
              <a:t> </a:t>
            </a:r>
            <a:r>
              <a:rPr lang="en-US" sz="2400" b="1" i="1" dirty="0" smtClean="0"/>
              <a:t>    </a:t>
            </a:r>
            <a:r>
              <a:rPr lang="en-US" sz="2400" i="1" dirty="0" smtClean="0"/>
              <a:t>global </a:t>
            </a:r>
            <a:r>
              <a:rPr lang="en-US" sz="2400" i="1" dirty="0"/>
              <a:t>controls </a:t>
            </a:r>
            <a:r>
              <a:rPr lang="en-US" sz="2400" i="1" dirty="0" smtClean="0"/>
              <a:t>x1 x2 x3</a:t>
            </a:r>
          </a:p>
          <a:p>
            <a:r>
              <a:rPr lang="en-US" sz="2400" dirty="0" smtClean="0"/>
              <a:t>And </a:t>
            </a:r>
            <a:r>
              <a:rPr lang="en-US" sz="2400" dirty="0"/>
              <a:t>then simply enter “</a:t>
            </a:r>
            <a:r>
              <a:rPr lang="en-US" sz="2400" i="1" dirty="0"/>
              <a:t>$controls</a:t>
            </a:r>
            <a:r>
              <a:rPr lang="en-US" sz="2400" dirty="0"/>
              <a:t>” each time that you need the list of control variables: </a:t>
            </a:r>
            <a:endParaRPr lang="en-US" sz="2400" dirty="0" smtClean="0"/>
          </a:p>
          <a:p>
            <a:r>
              <a:rPr lang="en-US" sz="2400" i="1" dirty="0" err="1" smtClean="0"/>
              <a:t>reg</a:t>
            </a:r>
            <a:r>
              <a:rPr lang="en-US" sz="2400" i="1" dirty="0" smtClean="0"/>
              <a:t> y $controls </a:t>
            </a:r>
          </a:p>
          <a:p>
            <a:endParaRPr lang="en-US" sz="2000" b="1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7</a:t>
            </a:fld>
            <a:endParaRPr lang="it-IT"/>
          </a:p>
        </p:txBody>
      </p:sp>
      <p:sp>
        <p:nvSpPr>
          <p:cNvPr id="5" name="Segnaposto testo 8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/>
          <a:lstStyle/>
          <a:p>
            <a:r>
              <a:rPr lang="en-US" i="1" dirty="0" err="1" smtClean="0"/>
              <a:t>Excercise</a:t>
            </a:r>
            <a:r>
              <a:rPr lang="it-IT" i="1" dirty="0" smtClean="0"/>
              <a:t>:</a:t>
            </a:r>
            <a:endParaRPr lang="it-IT" i="1" dirty="0"/>
          </a:p>
          <a:p>
            <a:r>
              <a:rPr lang="en-US" i="1" dirty="0" smtClean="0"/>
              <a:t>open </a:t>
            </a:r>
            <a:r>
              <a:rPr lang="en-US" i="1" dirty="0"/>
              <a:t>the dataset </a:t>
            </a:r>
          </a:p>
          <a:p>
            <a:r>
              <a:rPr lang="en-US" i="1" dirty="0" err="1" smtClean="0"/>
              <a:t>high_school.dta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generate the variable </a:t>
            </a:r>
            <a:r>
              <a:rPr lang="en-US" i="1" dirty="0" err="1" smtClean="0"/>
              <a:t>olympus</a:t>
            </a:r>
            <a:r>
              <a:rPr lang="en-US" i="1" dirty="0" smtClean="0"/>
              <a:t> equal to one If the district is  Mount Olympus,</a:t>
            </a:r>
          </a:p>
          <a:p>
            <a:r>
              <a:rPr lang="en-US" i="1" dirty="0"/>
              <a:t>r</a:t>
            </a:r>
            <a:r>
              <a:rPr lang="en-US" i="1" dirty="0" smtClean="0"/>
              <a:t>eplicate the regression with also the variables age and Olympus as explanatory variables using the command global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003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STATA </a:t>
            </a:r>
            <a:r>
              <a:rPr lang="it-IT" dirty="0" err="1" smtClean="0"/>
              <a:t>results</a:t>
            </a:r>
            <a:r>
              <a:rPr lang="it-IT" dirty="0" smtClean="0"/>
              <a:t> 03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Also the variable age explains the height of the students, the variable </a:t>
            </a:r>
            <a:r>
              <a:rPr lang="en-US" dirty="0" err="1"/>
              <a:t>o</a:t>
            </a:r>
            <a:r>
              <a:rPr lang="en-US" dirty="0" err="1" smtClean="0"/>
              <a:t>lympus</a:t>
            </a:r>
            <a:r>
              <a:rPr lang="en-US" dirty="0" smtClean="0"/>
              <a:t> is not statistical significant</a:t>
            </a:r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8</a:t>
            </a:fld>
            <a:endParaRPr lang="it-IT"/>
          </a:p>
        </p:txBody>
      </p:sp>
      <p:pic>
        <p:nvPicPr>
          <p:cNvPr id="2" name="Immagine 1" title="STATA output 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67" y="1295594"/>
            <a:ext cx="8103786" cy="4492625"/>
          </a:xfrm>
          <a:prstGeom prst="rect">
            <a:avLst/>
          </a:prstGeom>
        </p:spPr>
      </p:pic>
      <p:cxnSp>
        <p:nvCxnSpPr>
          <p:cNvPr id="17" name="Connettore 1 16" title="p-value of age variable"/>
          <p:cNvCxnSpPr/>
          <p:nvPr/>
        </p:nvCxnSpPr>
        <p:spPr>
          <a:xfrm>
            <a:off x="5181600" y="4876800"/>
            <a:ext cx="685800" cy="0"/>
          </a:xfrm>
          <a:prstGeom prst="line">
            <a:avLst/>
          </a:prstGeom>
          <a:ln w="444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 title="coefficient of olympus variable"/>
          <p:cNvCxnSpPr/>
          <p:nvPr/>
        </p:nvCxnSpPr>
        <p:spPr>
          <a:xfrm>
            <a:off x="5181600" y="5105400"/>
            <a:ext cx="685800" cy="0"/>
          </a:xfrm>
          <a:prstGeom prst="line">
            <a:avLst/>
          </a:prstGeom>
          <a:ln w="444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16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 01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After every estimation command (e.g. </a:t>
            </a:r>
            <a:r>
              <a:rPr lang="en-US" sz="2400" dirty="0" err="1"/>
              <a:t>reg</a:t>
            </a:r>
            <a:r>
              <a:rPr lang="en-US" sz="2400" dirty="0"/>
              <a:t>, logit, </a:t>
            </a:r>
            <a:r>
              <a:rPr lang="en-US" sz="2400" dirty="0" err="1"/>
              <a:t>probit</a:t>
            </a:r>
            <a:r>
              <a:rPr lang="en-US" sz="2400" dirty="0"/>
              <a:t>) some "predicted" values (fitted values, residuals, etc.) can be stored in a new variable using the command </a:t>
            </a:r>
            <a:r>
              <a:rPr lang="en-US" sz="2400" b="1" dirty="0" smtClean="0"/>
              <a:t>predict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our example: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i="1" dirty="0" err="1" smtClean="0"/>
              <a:t>reg</a:t>
            </a:r>
            <a:r>
              <a:rPr lang="en-US" sz="2400" i="1" dirty="0" smtClean="0"/>
              <a:t> y x1 x2 x3</a:t>
            </a:r>
          </a:p>
          <a:p>
            <a:pPr marL="0" indent="0"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predict fit </a:t>
            </a:r>
          </a:p>
          <a:p>
            <a:r>
              <a:rPr lang="en-US" sz="2400" dirty="0" smtClean="0"/>
              <a:t>Enter "browse y fit" to appreciate the fit of the model.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9F07-2C32-4E33-9D45-009E7337DE20}" type="slidenum">
              <a:rPr lang="it-IT" smtClean="0"/>
              <a:t>9</a:t>
            </a:fld>
            <a:endParaRPr lang="it-IT"/>
          </a:p>
        </p:txBody>
      </p:sp>
      <p:sp>
        <p:nvSpPr>
          <p:cNvPr id="5" name="Segnaposto testo 8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/>
          <a:lstStyle/>
          <a:p>
            <a:r>
              <a:rPr lang="en-US" i="1" dirty="0" err="1" smtClean="0"/>
              <a:t>Excercise</a:t>
            </a:r>
            <a:r>
              <a:rPr lang="it-IT" i="1" dirty="0" smtClean="0"/>
              <a:t>:</a:t>
            </a:r>
            <a:endParaRPr lang="it-IT" i="1" dirty="0"/>
          </a:p>
          <a:p>
            <a:r>
              <a:rPr lang="en-US" i="1" dirty="0" smtClean="0"/>
              <a:t>open </a:t>
            </a:r>
            <a:r>
              <a:rPr lang="en-US" i="1" dirty="0"/>
              <a:t>the dataset </a:t>
            </a:r>
          </a:p>
          <a:p>
            <a:r>
              <a:rPr lang="en-US" i="1" dirty="0" err="1" smtClean="0"/>
              <a:t>high_school.dta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Using the last regression show the predict values of the regression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52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1205</TotalTime>
  <Words>644</Words>
  <Application>Microsoft Office PowerPoint</Application>
  <PresentationFormat>Presentazione su schermo (4:3)</PresentationFormat>
  <Paragraphs>115</Paragraphs>
  <Slides>17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Century Gothic</vt:lpstr>
      <vt:lpstr>Courier New</vt:lpstr>
      <vt:lpstr>Palatino Linotype</vt:lpstr>
      <vt:lpstr>Executive</vt:lpstr>
      <vt:lpstr> Ordinary Least Square estimator using STATA</vt:lpstr>
      <vt:lpstr>OLS using STATA</vt:lpstr>
      <vt:lpstr>Command regress [reg]</vt:lpstr>
      <vt:lpstr>STATA results 01</vt:lpstr>
      <vt:lpstr>Command regress – options</vt:lpstr>
      <vt:lpstr>STATA results 02</vt:lpstr>
      <vt:lpstr>Command global</vt:lpstr>
      <vt:lpstr>STATA results 03</vt:lpstr>
      <vt:lpstr>Predict 01</vt:lpstr>
      <vt:lpstr>STATA results 04</vt:lpstr>
      <vt:lpstr>Predict 02</vt:lpstr>
      <vt:lpstr>STATA results 05</vt:lpstr>
      <vt:lpstr>Fixed Effect Estimator in STATA</vt:lpstr>
      <vt:lpstr>Fixed Effect Estimator in STATA</vt:lpstr>
      <vt:lpstr>STATA results 06</vt:lpstr>
      <vt:lpstr>STATA results 07</vt:lpstr>
      <vt:lpstr>STATA results 08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Introduzione all’utilizzo di Stata</dc:title>
  <dc:creator>user</dc:creator>
  <cp:lastModifiedBy>user</cp:lastModifiedBy>
  <cp:revision>142</cp:revision>
  <dcterms:created xsi:type="dcterms:W3CDTF">2018-03-16T08:04:58Z</dcterms:created>
  <dcterms:modified xsi:type="dcterms:W3CDTF">2019-03-06T11:57:18Z</dcterms:modified>
</cp:coreProperties>
</file>