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81" r:id="rId8"/>
    <p:sldId id="282" r:id="rId9"/>
    <p:sldId id="292" r:id="rId10"/>
    <p:sldId id="274" r:id="rId11"/>
    <p:sldId id="275" r:id="rId12"/>
    <p:sldId id="266" r:id="rId13"/>
    <p:sldId id="283" r:id="rId14"/>
    <p:sldId id="286" r:id="rId15"/>
    <p:sldId id="287" r:id="rId16"/>
    <p:sldId id="285" r:id="rId17"/>
    <p:sldId id="267" r:id="rId18"/>
    <p:sldId id="268" r:id="rId19"/>
    <p:sldId id="288" r:id="rId20"/>
    <p:sldId id="269" r:id="rId21"/>
    <p:sldId id="294" r:id="rId22"/>
    <p:sldId id="270" r:id="rId23"/>
    <p:sldId id="278" r:id="rId24"/>
    <p:sldId id="280" r:id="rId25"/>
    <p:sldId id="293" r:id="rId2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1139" autoAdjust="0"/>
  </p:normalViewPr>
  <p:slideViewPr>
    <p:cSldViewPr>
      <p:cViewPr varScale="1">
        <p:scale>
          <a:sx n="78" d="100"/>
          <a:sy n="78" d="100"/>
        </p:scale>
        <p:origin x="117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84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7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582920-1837-4AAA-9F0C-5A86C5803BFD}" type="datetimeFigureOut">
              <a:rPr lang="it-IT" smtClean="0"/>
              <a:t>05/03/2019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D64A60-8372-4A3C-91F6-EDB7A2AC164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1711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ata.com/why-use-stata/document-analyses/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64A60-8372-4A3C-91F6-EDB7A2AC164D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10077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200" b="1" i="0" kern="1200" cap="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AMPERSAND (&amp;)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200" b="1" i="0" kern="1200" cap="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BROKEN BAR (|)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64A60-8372-4A3C-91F6-EDB7A2AC164D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11490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baseline="0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64A60-8372-4A3C-91F6-EDB7A2AC164D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37316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baseline="0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64A60-8372-4A3C-91F6-EDB7A2AC164D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37316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64A60-8372-4A3C-91F6-EDB7A2AC164D}" type="slidenum">
              <a:rPr lang="it-IT" smtClean="0"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53726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64A60-8372-4A3C-91F6-EDB7A2AC164D}" type="slidenum">
              <a:rPr lang="it-IT" smtClean="0"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7211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 analyses can be </a:t>
            </a:r>
            <a:r>
              <a:rPr lang="en-US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reproduced and documented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for publication and review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64A60-8372-4A3C-91F6-EDB7A2AC164D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71255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en-US" sz="1600" dirty="0" smtClean="0"/>
              <a:t>Stata Results: window in which Stata presents the results of the commands given </a:t>
            </a:r>
          </a:p>
          <a:p>
            <a:pPr marL="342900" indent="-342900">
              <a:buAutoNum type="arabicPeriod"/>
            </a:pPr>
            <a:r>
              <a:rPr lang="en-US" sz="1600" dirty="0" smtClean="0"/>
              <a:t>Review: records the history of the commands given by the Stata Command. By clicking on one of them, the mouse is returned to the Stata Command </a:t>
            </a:r>
          </a:p>
          <a:p>
            <a:pPr marL="342900" indent="-342900">
              <a:buAutoNum type="arabicPeriod"/>
            </a:pPr>
            <a:r>
              <a:rPr lang="en-US" sz="1600" dirty="0" smtClean="0"/>
              <a:t>Variables: when a dataset is loaded here is a list of the variables that compose it </a:t>
            </a:r>
          </a:p>
          <a:p>
            <a:pPr marL="342900" indent="-342900">
              <a:buAutoNum type="arabicPeriod"/>
            </a:pPr>
            <a:r>
              <a:rPr lang="en-US" sz="1600" dirty="0" smtClean="0"/>
              <a:t>Stata Command: window in which the commands Stata must execute are written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64A60-8372-4A3C-91F6-EDB7A2AC164D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8767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first Help that Stata provides is online, for more details you can consult the PDF manual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64A60-8372-4A3C-91F6-EDB7A2AC164D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12259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M2</a:t>
            </a:r>
            <a:r>
              <a:rPr lang="it-IT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it-IT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</a:t>
            </a:r>
            <a:r>
              <a:rPr lang="it-IT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it-IT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string</a:t>
            </a:r>
            <a:r>
              <a:rPr lang="it-IT" dirty="0" smtClean="0"/>
              <a:t> </a:t>
            </a:r>
            <a:r>
              <a:rPr lang="it-IT" dirty="0" err="1" smtClean="0"/>
              <a:t>variable</a:t>
            </a:r>
            <a:endParaRPr lang="it-IT" dirty="0" smtClean="0"/>
          </a:p>
          <a:p>
            <a:r>
              <a:rPr lang="it-IT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M3</a:t>
            </a:r>
            <a:r>
              <a:rPr lang="it-IT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it-IT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</a:t>
            </a:r>
            <a:r>
              <a:rPr lang="it-IT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it-IT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integer</a:t>
            </a:r>
            <a:r>
              <a:rPr lang="it-IT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it-IT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variable</a:t>
            </a:r>
            <a:r>
              <a:rPr lang="it-IT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it-IT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</a:t>
            </a:r>
            <a:r>
              <a:rPr lang="it-IT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r>
              <a:rPr lang="it-IT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M4 </a:t>
            </a:r>
            <a:r>
              <a:rPr lang="it-IT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</a:t>
            </a:r>
            <a:r>
              <a:rPr lang="it-IT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f</a:t>
            </a:r>
            <a:r>
              <a:rPr lang="it-IT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loat </a:t>
            </a:r>
            <a:r>
              <a:rPr lang="it-IT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variable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64A60-8372-4A3C-91F6-EDB7A2AC164D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86133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64A60-8372-4A3C-91F6-EDB7A2AC164D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66939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datetime</a:t>
            </a:r>
            <a:r>
              <a:rPr lang="en-US" dirty="0" smtClean="0"/>
              <a:t> translation — String to numeric date translation functions</a:t>
            </a:r>
          </a:p>
          <a:p>
            <a:r>
              <a:rPr lang="en-US" dirty="0" smtClean="0"/>
              <a:t> gen </a:t>
            </a:r>
            <a:r>
              <a:rPr lang="en-US" dirty="0" err="1" smtClean="0"/>
              <a:t>date_hire</a:t>
            </a:r>
            <a:r>
              <a:rPr lang="en-US" dirty="0" smtClean="0"/>
              <a:t>=date(date, "YMD")</a:t>
            </a:r>
          </a:p>
          <a:p>
            <a:r>
              <a:rPr lang="it-IT" dirty="0" smtClean="0"/>
              <a:t>format </a:t>
            </a:r>
            <a:r>
              <a:rPr lang="it-IT" dirty="0" err="1" smtClean="0"/>
              <a:t>date_hire</a:t>
            </a:r>
            <a:r>
              <a:rPr lang="it-IT" dirty="0" smtClean="0"/>
              <a:t> %</a:t>
            </a:r>
            <a:r>
              <a:rPr lang="it-IT" dirty="0" err="1" smtClean="0"/>
              <a:t>tdMonth</a:t>
            </a:r>
            <a:r>
              <a:rPr lang="it-IT" dirty="0" smtClean="0"/>
              <a:t> </a:t>
            </a:r>
            <a:r>
              <a:rPr lang="it-IT" dirty="0" err="1" smtClean="0"/>
              <a:t>dd</a:t>
            </a:r>
            <a:r>
              <a:rPr lang="it-IT" dirty="0" smtClean="0"/>
              <a:t>, CCYY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64A60-8372-4A3C-91F6-EDB7A2AC164D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78811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64A60-8372-4A3C-91F6-EDB7A2AC164D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54974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200" b="1" i="0" kern="1200" cap="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ASTERISK (*)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64A60-8372-4A3C-91F6-EDB7A2AC164D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7908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6F2B3-A6CC-4881-92B2-993B05E29E2E}" type="datetime1">
              <a:rPr lang="it-IT" smtClean="0"/>
              <a:t>05/03/2019</a:t>
            </a:fld>
            <a:endParaRPr lang="it-IT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‹N›</a:t>
            </a:fld>
            <a:endParaRPr lang="it-IT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0D971-F12E-4E89-A8C5-4270E1C0C5BF}" type="datetime1">
              <a:rPr lang="it-IT" smtClean="0"/>
              <a:t>05/03/2019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68FA-6A29-42E5-B6D4-AC4EC37272C4}" type="datetime1">
              <a:rPr lang="it-IT" smtClean="0"/>
              <a:t>05/03/2019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95C51-69A6-4210-89A2-1F3321407FD0}" type="datetime1">
              <a:rPr lang="it-IT" smtClean="0"/>
              <a:t>05/03/2019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74DDD-0EF5-4AEA-B860-7157C37783AE}" type="datetime1">
              <a:rPr lang="it-IT" smtClean="0"/>
              <a:t>05/03/2019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‹N›</a:t>
            </a:fld>
            <a:endParaRPr lang="it-IT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EB4B4-F6CE-491F-8D18-0D09C5128CC2}" type="datetime1">
              <a:rPr lang="it-IT" smtClean="0"/>
              <a:t>05/03/2019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‹N›</a:t>
            </a:fld>
            <a:endParaRPr lang="it-I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F9E05-62B7-4647-B3D8-A647C5E6F883}" type="datetime1">
              <a:rPr lang="it-IT" smtClean="0"/>
              <a:t>05/03/2019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193B-C5F8-4360-A259-666EDDD7B53A}" type="datetime1">
              <a:rPr lang="it-IT" smtClean="0"/>
              <a:t>05/03/2019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8ECA1-7BF2-40FF-AA3B-9B77470023A0}" type="datetime1">
              <a:rPr lang="it-IT" smtClean="0"/>
              <a:t>05/03/2019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3C636-F9D3-464E-89EF-9A4219C9CEED}" type="datetime1">
              <a:rPr lang="it-IT" smtClean="0"/>
              <a:t>05/03/2019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63AE3-AA8C-4EA7-A497-B02025413B59}" type="datetime1">
              <a:rPr lang="it-IT" smtClean="0"/>
              <a:t>05/03/2019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624916B-09EA-4DA5-9537-A8733AFF44B4}" type="datetime1">
              <a:rPr lang="it-IT" smtClean="0"/>
              <a:t>05/03/2019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DB69F07-2C32-4E33-9D45-009E7337DE20}" type="slidenum">
              <a:rPr lang="it-IT" smtClean="0"/>
              <a:t>‹N›</a:t>
            </a:fld>
            <a:endParaRPr lang="it-IT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ata.com/manuals13/u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user/statacorp" TargetMode="External"/><Relationship Id="rId2" Type="http://schemas.openxmlformats.org/officeDocument/2006/relationships/hyperlink" Target="http://www.stata.com/links/resources1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princeton.edu/~otorres/Stata" TargetMode="External"/><Relationship Id="rId4" Type="http://schemas.openxmlformats.org/officeDocument/2006/relationships/hyperlink" Target="http://www.cpc.unc.edu/research/tools/data_analysis/statatutoria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3400" y="-1600200"/>
            <a:ext cx="7772400" cy="4267200"/>
          </a:xfrm>
        </p:spPr>
        <p:txBody>
          <a:bodyPr/>
          <a:lstStyle/>
          <a:p>
            <a:r>
              <a:rPr lang="en-US" dirty="0" smtClean="0"/>
              <a:t>Introduction</a:t>
            </a:r>
            <a:r>
              <a:rPr lang="it-IT" dirty="0" smtClean="0"/>
              <a:t> to Stata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1</a:t>
            </a:fld>
            <a:endParaRPr lang="it-IT" dirty="0"/>
          </a:p>
        </p:txBody>
      </p:sp>
      <p:pic>
        <p:nvPicPr>
          <p:cNvPr id="9" name="Picture 4" title="Logo UNIF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5846884"/>
            <a:ext cx="1066800" cy="978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Evaluation of Public Policy</a:t>
            </a:r>
            <a:endParaRPr lang="it-IT" dirty="0"/>
          </a:p>
        </p:txBody>
      </p:sp>
      <p:pic>
        <p:nvPicPr>
          <p:cNvPr id="4" name="Immagine 3" title="Stata 13 logo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50378" y="2765425"/>
            <a:ext cx="1643244" cy="208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74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10</a:t>
            </a:fld>
            <a:endParaRPr lang="it-IT"/>
          </a:p>
        </p:txBody>
      </p:sp>
      <p:pic>
        <p:nvPicPr>
          <p:cNvPr id="5122" name="Picture 2" descr="D:\Dropbox\Screenshot\Screenshot 2018-03-16 12.52.38.png" title="Data editori ico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52400"/>
            <a:ext cx="8572500" cy="670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Freccia a sinistra 10" title="Freccia a sinistra"/>
          <p:cNvSpPr/>
          <p:nvPr/>
        </p:nvSpPr>
        <p:spPr>
          <a:xfrm>
            <a:off x="990600" y="2743200"/>
            <a:ext cx="1219200" cy="533400"/>
          </a:xfrm>
          <a:prstGeom prst="lef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123" name="Picture 3" title="Freccia in s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75860">
            <a:off x="1493004" y="700040"/>
            <a:ext cx="1059514" cy="785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CasellaDiTesto 14"/>
          <p:cNvSpPr txBox="1"/>
          <p:nvPr/>
        </p:nvSpPr>
        <p:spPr>
          <a:xfrm>
            <a:off x="1193800" y="1616364"/>
            <a:ext cx="1523999" cy="40011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</a:rPr>
              <a:t>Data editor</a:t>
            </a:r>
            <a:endParaRPr lang="it-IT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" name="Immagine 1" title="Data edito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5457" y="152400"/>
            <a:ext cx="528172" cy="484157"/>
          </a:xfrm>
          <a:prstGeom prst="rect">
            <a:avLst/>
          </a:prstGeom>
        </p:spPr>
      </p:pic>
      <p:sp>
        <p:nvSpPr>
          <p:cNvPr id="3" name="Titolo 2" hidden="1"/>
          <p:cNvSpPr>
            <a:spLocks noGrp="1"/>
          </p:cNvSpPr>
          <p:nvPr>
            <p:ph type="title"/>
          </p:nvPr>
        </p:nvSpPr>
        <p:spPr>
          <a:xfrm>
            <a:off x="313678" y="-985521"/>
            <a:ext cx="8229600" cy="1600200"/>
          </a:xfrm>
        </p:spPr>
        <p:txBody>
          <a:bodyPr/>
          <a:lstStyle/>
          <a:p>
            <a:r>
              <a:rPr lang="it-IT" dirty="0" smtClean="0"/>
              <a:t>Data editor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79436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66800" y="-76200"/>
            <a:ext cx="7772400" cy="914400"/>
          </a:xfrm>
        </p:spPr>
        <p:txBody>
          <a:bodyPr/>
          <a:lstStyle/>
          <a:p>
            <a:r>
              <a:rPr lang="it-IT" dirty="0" smtClean="0"/>
              <a:t>Data editor (</a:t>
            </a:r>
            <a:r>
              <a:rPr lang="it-IT" dirty="0" err="1" smtClean="0"/>
              <a:t>browse</a:t>
            </a:r>
            <a:r>
              <a:rPr lang="it-IT" dirty="0" smtClean="0"/>
              <a:t>)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pPr/>
              <a:t>11</a:t>
            </a:fld>
            <a:endParaRPr lang="it-IT"/>
          </a:p>
        </p:txBody>
      </p:sp>
      <p:pic>
        <p:nvPicPr>
          <p:cNvPr id="2051" name="Picture 3" title="Data browse examp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143000"/>
            <a:ext cx="8763000" cy="3919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Connettore 1 2" title="line to underline Afar region"/>
          <p:cNvCxnSpPr/>
          <p:nvPr/>
        </p:nvCxnSpPr>
        <p:spPr>
          <a:xfrm>
            <a:off x="3657600" y="2819400"/>
            <a:ext cx="1143000" cy="0"/>
          </a:xfrm>
          <a:prstGeom prst="line">
            <a:avLst/>
          </a:prstGeom>
          <a:ln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124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>
                <a:effectLst/>
              </a:rPr>
              <a:t>A first look at the data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800" dirty="0" smtClean="0"/>
              <a:t>The command </a:t>
            </a:r>
            <a:r>
              <a:rPr lang="en-US" sz="2800" b="1" i="1" dirty="0" smtClean="0"/>
              <a:t>sum</a:t>
            </a:r>
            <a:r>
              <a:rPr lang="en-US" sz="2800" i="1" dirty="0" smtClean="0"/>
              <a:t> var1 </a:t>
            </a:r>
            <a:r>
              <a:rPr lang="en-US" sz="2800" i="1" dirty="0"/>
              <a:t>var2 </a:t>
            </a:r>
            <a:r>
              <a:rPr lang="en-US" sz="2800" dirty="0"/>
              <a:t>allows to display the number of </a:t>
            </a:r>
            <a:r>
              <a:rPr lang="en-US" sz="2800" dirty="0" smtClean="0"/>
              <a:t>observations</a:t>
            </a:r>
            <a:r>
              <a:rPr lang="en-US" sz="2800" dirty="0"/>
              <a:t> </a:t>
            </a:r>
            <a:r>
              <a:rPr lang="en-US" sz="2800" dirty="0" smtClean="0"/>
              <a:t>and some descriptive statistics</a:t>
            </a:r>
          </a:p>
          <a:p>
            <a:r>
              <a:rPr lang="en-US" sz="2800" dirty="0" smtClean="0"/>
              <a:t>For </a:t>
            </a:r>
            <a:r>
              <a:rPr lang="en-US" sz="2800" dirty="0"/>
              <a:t>some variables it is also convenient to use the command </a:t>
            </a:r>
            <a:r>
              <a:rPr lang="en-US" sz="2800" b="1" i="1" dirty="0" smtClean="0"/>
              <a:t>tab </a:t>
            </a:r>
            <a:r>
              <a:rPr lang="en-US" sz="2800" i="1" dirty="0"/>
              <a:t>var1 </a:t>
            </a:r>
            <a:r>
              <a:rPr lang="en-US" sz="2800" dirty="0" smtClean="0"/>
              <a:t>to </a:t>
            </a:r>
            <a:r>
              <a:rPr lang="en-US" sz="2800" dirty="0"/>
              <a:t>analyze the frequency distribution of a single </a:t>
            </a:r>
            <a:r>
              <a:rPr lang="en-US" sz="2800" dirty="0" smtClean="0"/>
              <a:t>variable </a:t>
            </a:r>
          </a:p>
          <a:p>
            <a:r>
              <a:rPr lang="en-US" sz="2800" dirty="0" smtClean="0"/>
              <a:t>To </a:t>
            </a:r>
            <a:r>
              <a:rPr lang="en-US" sz="2800" dirty="0"/>
              <a:t>rename a variable: </a:t>
            </a:r>
            <a:r>
              <a:rPr lang="en-US" sz="2800" b="1" i="1" dirty="0"/>
              <a:t>rename</a:t>
            </a:r>
            <a:r>
              <a:rPr lang="en-US" sz="2800" i="1" dirty="0"/>
              <a:t> </a:t>
            </a:r>
            <a:r>
              <a:rPr lang="en-US" sz="2800" i="1" dirty="0" err="1" smtClean="0"/>
              <a:t>oldvar</a:t>
            </a:r>
            <a:r>
              <a:rPr lang="en-US" sz="2800" i="1" dirty="0"/>
              <a:t> </a:t>
            </a:r>
            <a:r>
              <a:rPr lang="en-US" sz="2800" i="1" dirty="0" err="1" smtClean="0"/>
              <a:t>newvar</a:t>
            </a:r>
            <a:endParaRPr lang="en-US" sz="2800" i="1" dirty="0" smtClean="0"/>
          </a:p>
          <a:p>
            <a:r>
              <a:rPr lang="en-US" sz="2800" dirty="0" smtClean="0"/>
              <a:t>To enter a description of a variable </a:t>
            </a:r>
            <a:r>
              <a:rPr lang="en-US" sz="2800" b="1" i="1" dirty="0" smtClean="0"/>
              <a:t>label </a:t>
            </a:r>
            <a:r>
              <a:rPr lang="en-US" sz="2800" b="1" i="1" dirty="0" err="1" smtClean="0"/>
              <a:t>var</a:t>
            </a:r>
            <a:r>
              <a:rPr lang="en-US" sz="2800" b="1" i="1" dirty="0" smtClean="0"/>
              <a:t> </a:t>
            </a:r>
            <a:r>
              <a:rPr lang="en-US" sz="2800" i="1" dirty="0" err="1" smtClean="0"/>
              <a:t>var</a:t>
            </a:r>
            <a:r>
              <a:rPr lang="en-US" sz="2800" i="1" dirty="0" smtClean="0"/>
              <a:t> “description”</a:t>
            </a:r>
          </a:p>
          <a:p>
            <a:r>
              <a:rPr lang="en-US" sz="2800" dirty="0" smtClean="0"/>
              <a:t>To </a:t>
            </a:r>
            <a:r>
              <a:rPr lang="en-US" sz="2800" dirty="0"/>
              <a:t>delete a variable from the dataset: </a:t>
            </a:r>
            <a:r>
              <a:rPr lang="en-US" sz="2800" b="1" i="1" dirty="0"/>
              <a:t>drop</a:t>
            </a:r>
            <a:r>
              <a:rPr lang="en-US" sz="2800" i="1" dirty="0"/>
              <a:t> var1</a:t>
            </a:r>
            <a:endParaRPr lang="it-IT" sz="2800" i="1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it-IT" i="1" dirty="0" err="1" smtClean="0"/>
              <a:t>Excercise</a:t>
            </a:r>
            <a:r>
              <a:rPr lang="it-IT" i="1" dirty="0" smtClean="0"/>
              <a:t>:</a:t>
            </a:r>
          </a:p>
          <a:p>
            <a:r>
              <a:rPr lang="it-IT" i="1" dirty="0"/>
              <a:t>from the dataset </a:t>
            </a:r>
            <a:r>
              <a:rPr lang="it-IT" i="1" dirty="0" err="1"/>
              <a:t>ethiopian_regions.dta</a:t>
            </a:r>
            <a:endParaRPr lang="it-IT" i="1" dirty="0" smtClean="0"/>
          </a:p>
          <a:p>
            <a:r>
              <a:rPr lang="en-US" i="1" dirty="0" smtClean="0"/>
              <a:t>report </a:t>
            </a:r>
            <a:r>
              <a:rPr lang="en-US" i="1" dirty="0"/>
              <a:t>the summary statistics of the variables population and </a:t>
            </a:r>
            <a:r>
              <a:rPr lang="en-US" i="1" dirty="0" smtClean="0"/>
              <a:t>area,</a:t>
            </a:r>
            <a:endParaRPr lang="en-US" i="1" dirty="0"/>
          </a:p>
          <a:p>
            <a:r>
              <a:rPr lang="en-US" i="1" dirty="0" smtClean="0"/>
              <a:t>see </a:t>
            </a:r>
            <a:r>
              <a:rPr lang="en-US" i="1" dirty="0"/>
              <a:t>the frequency of the variable </a:t>
            </a:r>
            <a:r>
              <a:rPr lang="en-US" i="1" dirty="0" err="1"/>
              <a:t>administrativezones</a:t>
            </a:r>
            <a:r>
              <a:rPr lang="en-US" i="1" dirty="0"/>
              <a:t>,</a:t>
            </a:r>
          </a:p>
          <a:p>
            <a:r>
              <a:rPr lang="en-US" i="1" dirty="0" smtClean="0"/>
              <a:t>rename </a:t>
            </a:r>
            <a:r>
              <a:rPr lang="en-US" i="1" dirty="0"/>
              <a:t>the </a:t>
            </a:r>
            <a:r>
              <a:rPr lang="en-US" i="1" dirty="0" smtClean="0"/>
              <a:t>variable </a:t>
            </a:r>
            <a:r>
              <a:rPr lang="en-US" i="1" dirty="0" err="1" smtClean="0"/>
              <a:t>accesstosafedrinkingwater</a:t>
            </a:r>
            <a:r>
              <a:rPr lang="en-US" i="1" dirty="0" smtClean="0"/>
              <a:t> in water,</a:t>
            </a:r>
          </a:p>
          <a:p>
            <a:r>
              <a:rPr lang="en-US" i="1" dirty="0" smtClean="0"/>
              <a:t>insert a description for the variable water</a:t>
            </a:r>
          </a:p>
          <a:p>
            <a:r>
              <a:rPr lang="en-US" i="1" dirty="0" smtClean="0"/>
              <a:t>drop </a:t>
            </a:r>
            <a:r>
              <a:rPr lang="en-US" i="1" dirty="0"/>
              <a:t>the variable </a:t>
            </a:r>
            <a:r>
              <a:rPr lang="en-US" i="1" dirty="0" err="1" smtClean="0"/>
              <a:t>n_region</a:t>
            </a:r>
            <a:endParaRPr lang="en-US" i="1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4001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/>
            </a:r>
            <a:br>
              <a:rPr lang="it-IT" dirty="0"/>
            </a:br>
            <a:r>
              <a:rPr lang="it-IT" dirty="0">
                <a:effectLst/>
              </a:rPr>
              <a:t>Use the do </a:t>
            </a:r>
            <a:r>
              <a:rPr lang="it-IT" dirty="0" err="1" smtClean="0">
                <a:effectLst/>
              </a:rPr>
              <a:t>files</a:t>
            </a:r>
            <a:r>
              <a:rPr lang="it-IT" dirty="0" smtClean="0">
                <a:effectLst/>
              </a:rPr>
              <a:t> 01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6356350"/>
          </a:xfrm>
        </p:spPr>
        <p:txBody>
          <a:bodyPr>
            <a:normAutofit/>
          </a:bodyPr>
          <a:lstStyle/>
          <a:p>
            <a:r>
              <a:rPr lang="en-US" sz="2400" dirty="0"/>
              <a:t>STATA has an editor that allows you to create </a:t>
            </a:r>
            <a:r>
              <a:rPr lang="en-US" sz="2400" i="1" dirty="0"/>
              <a:t>do files </a:t>
            </a:r>
            <a:endParaRPr lang="en-US" sz="2400" i="1" dirty="0" smtClean="0"/>
          </a:p>
          <a:p>
            <a:r>
              <a:rPr lang="en-US" sz="2400" dirty="0" smtClean="0"/>
              <a:t>The </a:t>
            </a:r>
            <a:r>
              <a:rPr lang="en-US" sz="2400" i="1" dirty="0"/>
              <a:t>do files </a:t>
            </a:r>
            <a:r>
              <a:rPr lang="en-US" sz="2400" dirty="0"/>
              <a:t>are simple text files with the extension .do which contain a series of commands to be passed to the program for execution </a:t>
            </a:r>
            <a:endParaRPr lang="en-US" sz="2400" dirty="0" smtClean="0"/>
          </a:p>
          <a:p>
            <a:r>
              <a:rPr lang="en-US" sz="2400" u="sng" dirty="0" smtClean="0"/>
              <a:t>Each </a:t>
            </a:r>
            <a:r>
              <a:rPr lang="en-US" sz="2400" u="sng" dirty="0"/>
              <a:t>line only one </a:t>
            </a:r>
            <a:r>
              <a:rPr lang="en-US" sz="2400" u="sng" dirty="0" smtClean="0"/>
              <a:t>command</a:t>
            </a:r>
          </a:p>
          <a:p>
            <a:r>
              <a:rPr lang="en-US" sz="2400" dirty="0" smtClean="0"/>
              <a:t>Anticipated </a:t>
            </a:r>
            <a:r>
              <a:rPr lang="en-US" sz="2400" dirty="0"/>
              <a:t>by * the line is not read as a command </a:t>
            </a:r>
            <a:r>
              <a:rPr lang="en-US" sz="2400" dirty="0" smtClean="0"/>
              <a:t>but only a comment – not processed by the software</a:t>
            </a:r>
          </a:p>
          <a:p>
            <a:r>
              <a:rPr lang="en-US" sz="2400" dirty="0" smtClean="0"/>
              <a:t>Use the </a:t>
            </a:r>
            <a:r>
              <a:rPr lang="en-US" sz="2400" i="1" dirty="0" smtClean="0"/>
              <a:t>run </a:t>
            </a:r>
            <a:r>
              <a:rPr lang="en-US" sz="2400" dirty="0"/>
              <a:t>command to start the command</a:t>
            </a:r>
            <a:endParaRPr lang="it-IT" sz="2400" dirty="0" smtClean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383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contenut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testo 7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pPr/>
              <a:t>14</a:t>
            </a:fld>
            <a:endParaRPr lang="it-IT"/>
          </a:p>
        </p:txBody>
      </p:sp>
      <p:pic>
        <p:nvPicPr>
          <p:cNvPr id="13" name="Picture 2" descr="D:\Dropbox\Screenshot\Screenshot 2018-03-16 12.52.38.png" title="Do fi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" y="91947"/>
            <a:ext cx="8572500" cy="670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title="Freccia in s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75860">
            <a:off x="1322136" y="700040"/>
            <a:ext cx="1059514" cy="785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CasellaDiTesto 14"/>
          <p:cNvSpPr txBox="1"/>
          <p:nvPr/>
        </p:nvSpPr>
        <p:spPr>
          <a:xfrm>
            <a:off x="1193800" y="1616364"/>
            <a:ext cx="1523999" cy="40011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</a:rPr>
              <a:t>Do file</a:t>
            </a:r>
            <a:endParaRPr lang="it-IT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6" name="Immagine 15" title="Icona do fil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0866" y="127793"/>
            <a:ext cx="684933" cy="538162"/>
          </a:xfrm>
          <a:prstGeom prst="rect">
            <a:avLst/>
          </a:prstGeom>
        </p:spPr>
      </p:pic>
      <p:sp>
        <p:nvSpPr>
          <p:cNvPr id="4" name="Titolo 3" hidden="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1181100"/>
          </a:xfrm>
        </p:spPr>
        <p:txBody>
          <a:bodyPr/>
          <a:lstStyle/>
          <a:p>
            <a:r>
              <a:rPr lang="it-IT" dirty="0" smtClean="0"/>
              <a:t>Apertura do file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84891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95401" y="266700"/>
            <a:ext cx="7620000" cy="647700"/>
          </a:xfrm>
        </p:spPr>
        <p:txBody>
          <a:bodyPr/>
          <a:lstStyle/>
          <a:p>
            <a:r>
              <a:rPr lang="it-IT" dirty="0" smtClean="0"/>
              <a:t>Do file2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15</a:t>
            </a:fld>
            <a:endParaRPr lang="it-IT"/>
          </a:p>
        </p:txBody>
      </p:sp>
      <p:sp>
        <p:nvSpPr>
          <p:cNvPr id="7" name="AutoShape 2" descr="Screenshot 2018-03-20 18.19.26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2051" name="Picture 3" title="esempio di do fi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0338"/>
            <a:ext cx="7845425" cy="6276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title="Icona do fi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10179"/>
            <a:ext cx="3810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 title="Freccia in s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75860">
            <a:off x="2518243" y="913998"/>
            <a:ext cx="1059514" cy="785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CasellaDiTesto 10"/>
          <p:cNvSpPr txBox="1"/>
          <p:nvPr/>
        </p:nvSpPr>
        <p:spPr>
          <a:xfrm>
            <a:off x="2438400" y="1816419"/>
            <a:ext cx="1523999" cy="40011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err="1" smtClean="0">
                <a:solidFill>
                  <a:schemeClr val="accent1">
                    <a:lumMod val="75000"/>
                  </a:schemeClr>
                </a:solidFill>
              </a:rPr>
              <a:t>Run</a:t>
            </a:r>
            <a:endParaRPr lang="it-IT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377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effectLst/>
              </a:rPr>
              <a:t>Use the do </a:t>
            </a:r>
            <a:r>
              <a:rPr lang="it-IT" dirty="0" err="1">
                <a:effectLst/>
              </a:rPr>
              <a:t>files</a:t>
            </a:r>
            <a:r>
              <a:rPr lang="it-IT" dirty="0">
                <a:effectLst/>
              </a:rPr>
              <a:t> </a:t>
            </a:r>
            <a:r>
              <a:rPr lang="it-IT" dirty="0" smtClean="0">
                <a:effectLst/>
              </a:rPr>
              <a:t>02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635635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Why </a:t>
            </a:r>
            <a:r>
              <a:rPr lang="en-US" sz="2400" dirty="0"/>
              <a:t>use do files and not direct iteration with «Stata Command»: </a:t>
            </a:r>
            <a:endParaRPr lang="en-US" sz="2400" dirty="0" smtClean="0"/>
          </a:p>
          <a:p>
            <a:pPr lvl="1"/>
            <a:r>
              <a:rPr lang="en-US" sz="2000" dirty="0" smtClean="0"/>
              <a:t>All </a:t>
            </a:r>
            <a:r>
              <a:rPr lang="en-US" sz="2000" dirty="0"/>
              <a:t>the steps that are made in data processing are documented </a:t>
            </a:r>
            <a:endParaRPr lang="en-US" sz="2000" dirty="0" smtClean="0"/>
          </a:p>
          <a:p>
            <a:pPr lvl="1"/>
            <a:r>
              <a:rPr lang="en-US" sz="2000" dirty="0" smtClean="0"/>
              <a:t>The </a:t>
            </a:r>
            <a:r>
              <a:rPr lang="en-US" sz="2000" dirty="0"/>
              <a:t>reproducibility of the results is obtained </a:t>
            </a:r>
            <a:endParaRPr lang="en-US" sz="2000" dirty="0" smtClean="0"/>
          </a:p>
          <a:p>
            <a:pPr lvl="1"/>
            <a:r>
              <a:rPr lang="en-US" sz="2000" dirty="0" smtClean="0"/>
              <a:t>Possible </a:t>
            </a:r>
            <a:r>
              <a:rPr lang="en-US" sz="2000" dirty="0"/>
              <a:t>to </a:t>
            </a:r>
            <a:r>
              <a:rPr lang="en-US" sz="2000" dirty="0" smtClean="0"/>
              <a:t>repair mistakes </a:t>
            </a:r>
          </a:p>
          <a:p>
            <a:r>
              <a:rPr lang="en-US" sz="2400" dirty="0" smtClean="0"/>
              <a:t>To </a:t>
            </a:r>
            <a:r>
              <a:rPr lang="en-US" sz="2400" dirty="0"/>
              <a:t>open a do file select from the top bar, then its management is like that of a text file .txt</a:t>
            </a:r>
            <a:endParaRPr lang="it-IT" sz="240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i="1" dirty="0" smtClean="0"/>
              <a:t>Exercise:</a:t>
            </a:r>
          </a:p>
          <a:p>
            <a:r>
              <a:rPr lang="en-US" i="1" dirty="0" smtClean="0"/>
              <a:t>Open </a:t>
            </a:r>
            <a:r>
              <a:rPr lang="en-US" i="1" dirty="0"/>
              <a:t>a </a:t>
            </a:r>
            <a:r>
              <a:rPr lang="en-US" i="1" dirty="0" smtClean="0"/>
              <a:t>new do file</a:t>
            </a:r>
            <a:r>
              <a:rPr lang="en-US" i="1" dirty="0"/>
              <a:t>, </a:t>
            </a:r>
            <a:endParaRPr lang="en-US" i="1" dirty="0" smtClean="0"/>
          </a:p>
          <a:p>
            <a:r>
              <a:rPr lang="en-US" i="1" dirty="0" smtClean="0"/>
              <a:t>repeat </a:t>
            </a:r>
            <a:r>
              <a:rPr lang="en-US" i="1" dirty="0"/>
              <a:t>the operations of slide </a:t>
            </a:r>
            <a:r>
              <a:rPr lang="en-US" i="1" dirty="0" smtClean="0"/>
              <a:t>6,</a:t>
            </a:r>
          </a:p>
          <a:p>
            <a:r>
              <a:rPr lang="en-US" i="1" dirty="0" smtClean="0"/>
              <a:t>save </a:t>
            </a:r>
            <a:r>
              <a:rPr lang="en-US" i="1" dirty="0"/>
              <a:t>the </a:t>
            </a:r>
            <a:r>
              <a:rPr lang="en-US" i="1" dirty="0" smtClean="0"/>
              <a:t>do file </a:t>
            </a:r>
            <a:r>
              <a:rPr lang="en-US" i="1" dirty="0"/>
              <a:t>in a folder</a:t>
            </a:r>
            <a:endParaRPr lang="it-IT" i="1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674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>
                <a:effectLst/>
              </a:rPr>
              <a:t>Order and count on STATA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19137" y="273051"/>
            <a:ext cx="4995863" cy="3613150"/>
          </a:xfrm>
        </p:spPr>
        <p:txBody>
          <a:bodyPr>
            <a:normAutofit/>
          </a:bodyPr>
          <a:lstStyle/>
          <a:p>
            <a:r>
              <a:rPr lang="en-US" sz="2400" dirty="0"/>
              <a:t>You can sort the observations in ascending order for a variable with the </a:t>
            </a:r>
            <a:r>
              <a:rPr lang="en-US" sz="2400" dirty="0" smtClean="0"/>
              <a:t>command </a:t>
            </a:r>
            <a:r>
              <a:rPr lang="en-US" sz="2400" b="1" dirty="0" smtClean="0"/>
              <a:t>sort</a:t>
            </a:r>
            <a:r>
              <a:rPr lang="en-US" sz="2400" dirty="0" smtClean="0"/>
              <a:t> </a:t>
            </a:r>
            <a:r>
              <a:rPr lang="en-US" sz="2400" dirty="0"/>
              <a:t>var1 </a:t>
            </a:r>
            <a:endParaRPr lang="en-US" sz="2400" dirty="0" smtClean="0"/>
          </a:p>
          <a:p>
            <a:r>
              <a:rPr lang="en-US" sz="2400" dirty="0" smtClean="0"/>
              <a:t>You </a:t>
            </a:r>
            <a:r>
              <a:rPr lang="en-US" sz="2400" dirty="0"/>
              <a:t>can count the observations of a variable given certain conditions with the command </a:t>
            </a:r>
            <a:r>
              <a:rPr lang="en-US" sz="2400" b="1" dirty="0"/>
              <a:t>count if </a:t>
            </a:r>
            <a:r>
              <a:rPr lang="en-US" sz="2400" dirty="0"/>
              <a:t>var1 </a:t>
            </a:r>
            <a:r>
              <a:rPr lang="en-US" sz="2400" dirty="0" smtClean="0"/>
              <a:t>? x1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i="1" dirty="0" smtClean="0"/>
              <a:t>from </a:t>
            </a:r>
            <a:r>
              <a:rPr lang="en-US" i="1" dirty="0"/>
              <a:t>the </a:t>
            </a:r>
            <a:r>
              <a:rPr lang="en-US" i="1" dirty="0" smtClean="0"/>
              <a:t>dataset </a:t>
            </a:r>
            <a:r>
              <a:rPr lang="en-US" i="1" dirty="0" err="1" smtClean="0"/>
              <a:t>ethiopian_regions.dta</a:t>
            </a:r>
            <a:r>
              <a:rPr lang="en-US" i="1" dirty="0" smtClean="0"/>
              <a:t>,</a:t>
            </a:r>
            <a:endParaRPr lang="en-US" i="1" dirty="0"/>
          </a:p>
          <a:p>
            <a:r>
              <a:rPr lang="en-US" i="1" dirty="0" smtClean="0"/>
              <a:t>sort </a:t>
            </a:r>
            <a:r>
              <a:rPr lang="en-US" i="1" dirty="0"/>
              <a:t>the region by </a:t>
            </a:r>
            <a:r>
              <a:rPr lang="en-US" i="1" dirty="0" smtClean="0"/>
              <a:t>area,</a:t>
            </a:r>
            <a:endParaRPr lang="en-US" i="1" dirty="0"/>
          </a:p>
          <a:p>
            <a:r>
              <a:rPr lang="en-US" i="1" dirty="0" smtClean="0"/>
              <a:t>count </a:t>
            </a:r>
            <a:r>
              <a:rPr lang="en-US" i="1" dirty="0"/>
              <a:t>the number of regions with area greater than </a:t>
            </a:r>
            <a:r>
              <a:rPr lang="en-US" i="1" dirty="0" smtClean="0"/>
              <a:t>100,000;</a:t>
            </a:r>
          </a:p>
          <a:p>
            <a:r>
              <a:rPr lang="en-US" i="1" dirty="0"/>
              <a:t>c</a:t>
            </a:r>
            <a:r>
              <a:rPr lang="en-US" i="1" dirty="0" smtClean="0"/>
              <a:t>ount the number of regions without information on the special zones</a:t>
            </a:r>
            <a:endParaRPr lang="it-IT" i="1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17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685800" y="3810000"/>
            <a:ext cx="4648200" cy="286232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dirty="0" smtClean="0"/>
              <a:t>? </a:t>
            </a:r>
            <a:r>
              <a:rPr lang="en-US" dirty="0"/>
              <a:t>Syntax to remember</a:t>
            </a:r>
            <a:r>
              <a:rPr lang="en-US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 </a:t>
            </a:r>
            <a:r>
              <a:rPr lang="en-US" dirty="0"/>
              <a:t>&gt; greater </a:t>
            </a:r>
            <a:r>
              <a:rPr lang="en-US" dirty="0" smtClean="0"/>
              <a:t>than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 &lt; less </a:t>
            </a:r>
            <a:r>
              <a:rPr lang="en-US" dirty="0"/>
              <a:t>than 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&gt;= </a:t>
            </a:r>
            <a:r>
              <a:rPr lang="en-US" dirty="0"/>
              <a:t>greater or equal 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&lt;= </a:t>
            </a:r>
            <a:r>
              <a:rPr lang="en-US" dirty="0"/>
              <a:t>less or equal 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== </a:t>
            </a:r>
            <a:r>
              <a:rPr lang="en-US" dirty="0"/>
              <a:t>equal to 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! </a:t>
            </a:r>
            <a:r>
              <a:rPr lang="en-US" dirty="0"/>
              <a:t>= different from 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&amp; is </a:t>
            </a:r>
            <a:r>
              <a:rPr lang="en-US" dirty="0"/>
              <a:t>the </a:t>
            </a:r>
            <a:r>
              <a:rPr lang="en-US" dirty="0" err="1" smtClean="0"/>
              <a:t>boolean</a:t>
            </a:r>
            <a:r>
              <a:rPr lang="en-US" dirty="0" smtClean="0"/>
              <a:t> operators "</a:t>
            </a:r>
            <a:r>
              <a:rPr lang="en-US" dirty="0"/>
              <a:t>and" 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|  is  the </a:t>
            </a:r>
            <a:r>
              <a:rPr lang="en-US" dirty="0" err="1" smtClean="0"/>
              <a:t>boolean</a:t>
            </a:r>
            <a:r>
              <a:rPr lang="en-US" dirty="0" smtClean="0"/>
              <a:t> operators "or</a:t>
            </a:r>
            <a:r>
              <a:rPr lang="en-US" dirty="0"/>
              <a:t>"</a:t>
            </a:r>
            <a:endParaRPr lang="it-IT" sz="12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34001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/>
            </a:r>
            <a:br>
              <a:rPr lang="it-IT" dirty="0"/>
            </a:br>
            <a:r>
              <a:rPr lang="it-IT" dirty="0" err="1">
                <a:effectLst/>
              </a:rPr>
              <a:t>Manipulate</a:t>
            </a:r>
            <a:r>
              <a:rPr lang="it-IT" dirty="0">
                <a:effectLst/>
              </a:rPr>
              <a:t> data on STATA 1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With the </a:t>
            </a:r>
            <a:r>
              <a:rPr lang="it-IT" sz="2400" dirty="0" err="1" smtClean="0"/>
              <a:t>command</a:t>
            </a:r>
            <a:r>
              <a:rPr lang="it-IT" sz="2400" dirty="0" smtClean="0"/>
              <a:t> </a:t>
            </a:r>
            <a:r>
              <a:rPr lang="it-IT" sz="2400" b="1" dirty="0" err="1" smtClean="0"/>
              <a:t>gen</a:t>
            </a:r>
            <a:r>
              <a:rPr lang="it-IT" sz="2400" dirty="0" smtClean="0"/>
              <a:t> </a:t>
            </a:r>
            <a:r>
              <a:rPr lang="it-IT" sz="2400" dirty="0" err="1" smtClean="0"/>
              <a:t>it’s</a:t>
            </a:r>
            <a:r>
              <a:rPr lang="it-IT" sz="2400" dirty="0" smtClean="0"/>
              <a:t> </a:t>
            </a:r>
            <a:r>
              <a:rPr lang="it-IT" sz="2400" dirty="0" err="1"/>
              <a:t>possible</a:t>
            </a:r>
            <a:r>
              <a:rPr lang="it-IT" sz="2400" dirty="0"/>
              <a:t> to create new </a:t>
            </a:r>
            <a:r>
              <a:rPr lang="it-IT" sz="2400" dirty="0" err="1"/>
              <a:t>variables</a:t>
            </a:r>
            <a:r>
              <a:rPr lang="it-IT" sz="2400" dirty="0"/>
              <a:t> </a:t>
            </a:r>
            <a:r>
              <a:rPr lang="it-IT" sz="2400" dirty="0" err="1"/>
              <a:t>through</a:t>
            </a:r>
            <a:r>
              <a:rPr lang="it-IT" sz="2400" dirty="0"/>
              <a:t> an </a:t>
            </a:r>
            <a:r>
              <a:rPr lang="it-IT" sz="2400" dirty="0" err="1" smtClean="0"/>
              <a:t>expression</a:t>
            </a:r>
            <a:r>
              <a:rPr lang="it-IT" sz="2400" dirty="0" smtClean="0"/>
              <a:t>, for </a:t>
            </a:r>
            <a:r>
              <a:rPr lang="it-IT" sz="2400" dirty="0" err="1" smtClean="0"/>
              <a:t>example</a:t>
            </a:r>
            <a:r>
              <a:rPr lang="it-IT" sz="2400" dirty="0" smtClean="0"/>
              <a:t>: </a:t>
            </a:r>
          </a:p>
          <a:p>
            <a:pPr lvl="1"/>
            <a:r>
              <a:rPr lang="it-IT" sz="2000" dirty="0" smtClean="0"/>
              <a:t>Create </a:t>
            </a:r>
            <a:r>
              <a:rPr lang="it-IT" sz="2000" dirty="0"/>
              <a:t>a new </a:t>
            </a:r>
            <a:r>
              <a:rPr lang="it-IT" sz="2000" dirty="0" err="1"/>
              <a:t>variable</a:t>
            </a:r>
            <a:r>
              <a:rPr lang="it-IT" sz="2000" dirty="0"/>
              <a:t> </a:t>
            </a:r>
            <a:r>
              <a:rPr lang="it-IT" sz="2000" dirty="0" err="1"/>
              <a:t>as</a:t>
            </a:r>
            <a:r>
              <a:rPr lang="it-IT" sz="2000" dirty="0"/>
              <a:t> a </a:t>
            </a:r>
            <a:r>
              <a:rPr lang="it-IT" sz="2000" dirty="0" smtClean="0"/>
              <a:t>sum:</a:t>
            </a:r>
          </a:p>
          <a:p>
            <a:pPr marL="457200" lvl="1" indent="0">
              <a:buNone/>
            </a:pPr>
            <a:r>
              <a:rPr lang="it-IT" sz="2000" i="1" dirty="0" err="1" smtClean="0"/>
              <a:t>gen</a:t>
            </a:r>
            <a:r>
              <a:rPr lang="it-IT" sz="2000" i="1" dirty="0" smtClean="0"/>
              <a:t> </a:t>
            </a:r>
            <a:r>
              <a:rPr lang="it-IT" sz="2000" i="1" dirty="0" err="1"/>
              <a:t>newvar</a:t>
            </a:r>
            <a:r>
              <a:rPr lang="it-IT" sz="2000" i="1" dirty="0"/>
              <a:t> = var1 + var2 </a:t>
            </a:r>
            <a:endParaRPr lang="it-IT" sz="2000" i="1" dirty="0" smtClean="0"/>
          </a:p>
          <a:p>
            <a:pPr lvl="1"/>
            <a:r>
              <a:rPr lang="it-IT" sz="2000" dirty="0" smtClean="0"/>
              <a:t>Create </a:t>
            </a:r>
            <a:r>
              <a:rPr lang="it-IT" sz="2000" dirty="0"/>
              <a:t>a </a:t>
            </a:r>
            <a:r>
              <a:rPr lang="it-IT" sz="2000" dirty="0" err="1"/>
              <a:t>difference</a:t>
            </a:r>
            <a:r>
              <a:rPr lang="it-IT" sz="2000" dirty="0"/>
              <a:t> </a:t>
            </a:r>
            <a:r>
              <a:rPr lang="it-IT" sz="2000" dirty="0" err="1" smtClean="0"/>
              <a:t>variable</a:t>
            </a:r>
            <a:r>
              <a:rPr lang="it-IT" sz="2000" dirty="0" smtClean="0"/>
              <a:t>:</a:t>
            </a:r>
          </a:p>
          <a:p>
            <a:pPr marL="457200" lvl="1" indent="0">
              <a:buNone/>
            </a:pPr>
            <a:r>
              <a:rPr lang="it-IT" sz="2000" i="1" dirty="0" err="1" smtClean="0"/>
              <a:t>gen</a:t>
            </a:r>
            <a:r>
              <a:rPr lang="it-IT" sz="2000" i="1" dirty="0" smtClean="0"/>
              <a:t> </a:t>
            </a:r>
            <a:r>
              <a:rPr lang="it-IT" sz="2000" i="1" dirty="0" err="1"/>
              <a:t>newvar</a:t>
            </a:r>
            <a:r>
              <a:rPr lang="it-IT" sz="2000" i="1" dirty="0"/>
              <a:t> = var1 - var2</a:t>
            </a:r>
            <a:r>
              <a:rPr lang="it-IT" sz="2000" dirty="0"/>
              <a:t> </a:t>
            </a:r>
            <a:endParaRPr lang="it-IT" sz="2000" dirty="0" smtClean="0"/>
          </a:p>
          <a:p>
            <a:pPr lvl="1"/>
            <a:r>
              <a:rPr lang="it-IT" sz="2000" dirty="0" smtClean="0"/>
              <a:t>Create </a:t>
            </a:r>
            <a:r>
              <a:rPr lang="it-IT" sz="2000" dirty="0"/>
              <a:t>a </a:t>
            </a:r>
            <a:r>
              <a:rPr lang="it-IT" sz="2000" dirty="0" err="1"/>
              <a:t>product</a:t>
            </a:r>
            <a:r>
              <a:rPr lang="it-IT" sz="2000" dirty="0"/>
              <a:t> </a:t>
            </a:r>
            <a:r>
              <a:rPr lang="it-IT" sz="2000" dirty="0" err="1" smtClean="0"/>
              <a:t>variable</a:t>
            </a:r>
            <a:r>
              <a:rPr lang="it-IT" sz="2000" dirty="0" smtClean="0"/>
              <a:t>:</a:t>
            </a:r>
          </a:p>
          <a:p>
            <a:pPr marL="457200" lvl="1" indent="0">
              <a:buNone/>
            </a:pPr>
            <a:r>
              <a:rPr lang="it-IT" sz="2000" i="1" dirty="0" err="1" smtClean="0"/>
              <a:t>gen</a:t>
            </a:r>
            <a:r>
              <a:rPr lang="it-IT" sz="2000" i="1" dirty="0" smtClean="0"/>
              <a:t> </a:t>
            </a:r>
            <a:r>
              <a:rPr lang="it-IT" sz="2000" i="1" dirty="0" err="1"/>
              <a:t>newvar</a:t>
            </a:r>
            <a:r>
              <a:rPr lang="it-IT" sz="2000" i="1" dirty="0"/>
              <a:t> = var1 * </a:t>
            </a:r>
            <a:r>
              <a:rPr lang="it-IT" sz="2000" i="1" dirty="0" smtClean="0"/>
              <a:t>var2</a:t>
            </a:r>
          </a:p>
          <a:p>
            <a:pPr lvl="1"/>
            <a:r>
              <a:rPr lang="it-IT" sz="2000" dirty="0" smtClean="0"/>
              <a:t>Create a ratio </a:t>
            </a:r>
            <a:r>
              <a:rPr lang="it-IT" sz="2000" dirty="0" err="1" smtClean="0"/>
              <a:t>variable</a:t>
            </a:r>
            <a:r>
              <a:rPr lang="it-IT" sz="2000" dirty="0"/>
              <a:t>: </a:t>
            </a:r>
            <a:endParaRPr lang="it-IT" sz="2000" dirty="0" smtClean="0"/>
          </a:p>
          <a:p>
            <a:pPr marL="457200" lvl="1" indent="0">
              <a:buNone/>
            </a:pPr>
            <a:r>
              <a:rPr lang="it-IT" sz="2000" i="1" dirty="0" err="1" smtClean="0"/>
              <a:t>gen</a:t>
            </a:r>
            <a:r>
              <a:rPr lang="it-IT" sz="2000" i="1" dirty="0" smtClean="0"/>
              <a:t> </a:t>
            </a:r>
            <a:r>
              <a:rPr lang="it-IT" sz="2000" i="1" dirty="0" err="1"/>
              <a:t>newvar</a:t>
            </a:r>
            <a:r>
              <a:rPr lang="it-IT" sz="2000" i="1" dirty="0"/>
              <a:t> = var1 / var2 </a:t>
            </a:r>
            <a:endParaRPr lang="it-IT" sz="2000" i="1" dirty="0" smtClean="0"/>
          </a:p>
          <a:p>
            <a:pPr lvl="1"/>
            <a:r>
              <a:rPr lang="it-IT" sz="2000" dirty="0" smtClean="0"/>
              <a:t>Create </a:t>
            </a:r>
            <a:r>
              <a:rPr lang="it-IT" sz="2000" dirty="0"/>
              <a:t>the </a:t>
            </a:r>
            <a:r>
              <a:rPr lang="it-IT" sz="2000" dirty="0" err="1"/>
              <a:t>square</a:t>
            </a:r>
            <a:r>
              <a:rPr lang="it-IT" sz="2000" dirty="0"/>
              <a:t> of a </a:t>
            </a:r>
            <a:r>
              <a:rPr lang="it-IT" sz="2000" dirty="0" err="1" smtClean="0"/>
              <a:t>variable</a:t>
            </a:r>
            <a:r>
              <a:rPr lang="it-IT" sz="2000" dirty="0" smtClean="0"/>
              <a:t>:</a:t>
            </a:r>
          </a:p>
          <a:p>
            <a:pPr marL="457200" lvl="1" indent="0">
              <a:buNone/>
            </a:pPr>
            <a:r>
              <a:rPr lang="it-IT" sz="2000" i="1" dirty="0" err="1" smtClean="0"/>
              <a:t>gen</a:t>
            </a:r>
            <a:r>
              <a:rPr lang="it-IT" sz="2000" i="1" dirty="0" smtClean="0"/>
              <a:t> </a:t>
            </a:r>
            <a:r>
              <a:rPr lang="it-IT" sz="2000" i="1" dirty="0" err="1"/>
              <a:t>newvar</a:t>
            </a:r>
            <a:r>
              <a:rPr lang="it-IT" sz="2000" i="1" dirty="0"/>
              <a:t> = var1 ^ 2</a:t>
            </a:r>
            <a:endParaRPr lang="it-IT" sz="1600" i="1" dirty="0" smtClean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400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/>
            </a:r>
            <a:br>
              <a:rPr lang="it-IT" dirty="0"/>
            </a:br>
            <a:r>
              <a:rPr lang="it-IT" dirty="0" err="1">
                <a:effectLst/>
              </a:rPr>
              <a:t>Manipulate</a:t>
            </a:r>
            <a:r>
              <a:rPr lang="it-IT" dirty="0">
                <a:effectLst/>
              </a:rPr>
              <a:t> data on STATA </a:t>
            </a:r>
            <a:r>
              <a:rPr lang="it-IT" dirty="0" smtClean="0">
                <a:effectLst/>
              </a:rPr>
              <a:t>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With </a:t>
            </a:r>
            <a:r>
              <a:rPr lang="en-US" sz="2400" dirty="0"/>
              <a:t>the </a:t>
            </a:r>
            <a:r>
              <a:rPr lang="en-US" sz="2400" dirty="0" smtClean="0"/>
              <a:t>command </a:t>
            </a:r>
            <a:r>
              <a:rPr lang="en-US" sz="2400" b="1" dirty="0"/>
              <a:t>replace</a:t>
            </a:r>
            <a:r>
              <a:rPr lang="en-US" sz="2400" dirty="0" smtClean="0"/>
              <a:t>, </a:t>
            </a:r>
            <a:r>
              <a:rPr lang="en-US" sz="2400" dirty="0"/>
              <a:t>you can replace values ​​according to a certain function </a:t>
            </a:r>
            <a:endParaRPr lang="en-US" sz="2400" dirty="0" smtClean="0"/>
          </a:p>
          <a:p>
            <a:r>
              <a:rPr lang="en-US" sz="2400" dirty="0" smtClean="0"/>
              <a:t>For </a:t>
            </a:r>
            <a:r>
              <a:rPr lang="en-US" sz="2400" dirty="0"/>
              <a:t>example, to replace a variable with the value zero when it becomes </a:t>
            </a:r>
            <a:r>
              <a:rPr lang="en-US" sz="2400" dirty="0" smtClean="0"/>
              <a:t>10, the command is</a:t>
            </a:r>
          </a:p>
          <a:p>
            <a:pPr marL="0" indent="0">
              <a:buNone/>
            </a:pPr>
            <a:r>
              <a:rPr lang="en-US" sz="2000" i="1" dirty="0" smtClean="0"/>
              <a:t>replace </a:t>
            </a:r>
            <a:r>
              <a:rPr lang="en-US" sz="2000" i="1" dirty="0" err="1"/>
              <a:t>oldvar</a:t>
            </a:r>
            <a:r>
              <a:rPr lang="en-US" sz="2000" i="1" dirty="0"/>
              <a:t> = 0 if </a:t>
            </a:r>
            <a:r>
              <a:rPr lang="en-US" sz="2000" i="1" dirty="0" err="1"/>
              <a:t>oldvar</a:t>
            </a:r>
            <a:r>
              <a:rPr lang="en-US" sz="2000" i="1" dirty="0"/>
              <a:t> == </a:t>
            </a:r>
            <a:r>
              <a:rPr lang="en-US" sz="2000" i="1" dirty="0" smtClean="0"/>
              <a:t>10</a:t>
            </a:r>
          </a:p>
          <a:p>
            <a:pPr marL="0" indent="0">
              <a:buNone/>
            </a:pPr>
            <a:endParaRPr lang="en-US" sz="2000" i="1" dirty="0" smtClean="0"/>
          </a:p>
          <a:p>
            <a:pPr marL="0" indent="0">
              <a:buNone/>
            </a:pPr>
            <a:endParaRPr lang="en-US" sz="2000" i="1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i="1" dirty="0"/>
              <a:t> </a:t>
            </a:r>
            <a:r>
              <a:rPr lang="en-US" i="1" dirty="0" smtClean="0"/>
              <a:t>From </a:t>
            </a:r>
            <a:r>
              <a:rPr lang="en-US" i="1" dirty="0"/>
              <a:t>the dataset </a:t>
            </a:r>
            <a:r>
              <a:rPr lang="en-US" i="1" dirty="0" err="1" smtClean="0"/>
              <a:t>ethiopian_regions.dta</a:t>
            </a:r>
            <a:endParaRPr lang="en-US" i="1" dirty="0" smtClean="0"/>
          </a:p>
          <a:p>
            <a:r>
              <a:rPr lang="en-US" i="1" dirty="0" smtClean="0"/>
              <a:t>create </a:t>
            </a:r>
            <a:r>
              <a:rPr lang="en-US" i="1" dirty="0"/>
              <a:t>the new variable </a:t>
            </a:r>
            <a:r>
              <a:rPr lang="en-US" i="1" dirty="0" smtClean="0"/>
              <a:t>pop1000 </a:t>
            </a:r>
            <a:r>
              <a:rPr lang="en-US" i="1" dirty="0"/>
              <a:t>as a product between population and </a:t>
            </a:r>
            <a:r>
              <a:rPr lang="en-US" i="1" dirty="0" smtClean="0"/>
              <a:t>1.000,</a:t>
            </a:r>
            <a:endParaRPr lang="en-US" i="1" dirty="0"/>
          </a:p>
          <a:p>
            <a:r>
              <a:rPr lang="en-US" i="1" dirty="0" smtClean="0"/>
              <a:t>create </a:t>
            </a:r>
            <a:r>
              <a:rPr lang="en-US" i="1" dirty="0"/>
              <a:t>the density variable as a ratio between </a:t>
            </a:r>
            <a:r>
              <a:rPr lang="en-US" i="1" dirty="0" smtClean="0"/>
              <a:t>pop1000 </a:t>
            </a:r>
            <a:r>
              <a:rPr lang="en-US" i="1" dirty="0"/>
              <a:t>and </a:t>
            </a:r>
            <a:r>
              <a:rPr lang="en-US" i="1" dirty="0" smtClean="0"/>
              <a:t>area,</a:t>
            </a:r>
            <a:endParaRPr lang="en-US" i="1" dirty="0"/>
          </a:p>
          <a:p>
            <a:r>
              <a:rPr lang="en-US" i="1" dirty="0" smtClean="0"/>
              <a:t>create </a:t>
            </a:r>
            <a:r>
              <a:rPr lang="en-US" i="1" dirty="0"/>
              <a:t>the </a:t>
            </a:r>
            <a:r>
              <a:rPr lang="en-US" i="1" dirty="0" smtClean="0"/>
              <a:t>dummy variable </a:t>
            </a:r>
            <a:r>
              <a:rPr lang="en-US" i="1" dirty="0" err="1"/>
              <a:t>high_density</a:t>
            </a:r>
            <a:r>
              <a:rPr lang="en-US" i="1" dirty="0"/>
              <a:t> equal </a:t>
            </a:r>
            <a:r>
              <a:rPr lang="en-US" i="1" dirty="0" smtClean="0"/>
              <a:t>to 1  when </a:t>
            </a:r>
            <a:r>
              <a:rPr lang="en-US" i="1" dirty="0"/>
              <a:t>the variable density </a:t>
            </a:r>
            <a:r>
              <a:rPr lang="en-US" i="1" dirty="0" smtClean="0"/>
              <a:t> assumes </a:t>
            </a:r>
            <a:r>
              <a:rPr lang="en-US" i="1" dirty="0"/>
              <a:t>values greater than </a:t>
            </a:r>
            <a:r>
              <a:rPr lang="en-US" i="1" dirty="0" smtClean="0"/>
              <a:t>500</a:t>
            </a:r>
            <a:endParaRPr lang="en-US" i="1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2450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What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Stata?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Stata is a statistical software, widely used in academic research and in private </a:t>
            </a:r>
            <a:r>
              <a:rPr lang="en-US" dirty="0" smtClean="0"/>
              <a:t>companies, </a:t>
            </a:r>
            <a:r>
              <a:rPr lang="en-US" dirty="0"/>
              <a:t>able to perform a variety of functions</a:t>
            </a:r>
            <a:r>
              <a:rPr lang="en-US" dirty="0" smtClean="0"/>
              <a:t>:</a:t>
            </a:r>
          </a:p>
          <a:p>
            <a:pPr lvl="1"/>
            <a:r>
              <a:rPr lang="en-US" sz="2000" dirty="0"/>
              <a:t>database management; </a:t>
            </a:r>
            <a:endParaRPr lang="en-US" sz="2000" dirty="0" smtClean="0"/>
          </a:p>
          <a:p>
            <a:pPr lvl="1"/>
            <a:r>
              <a:rPr lang="en-US" sz="2000" dirty="0" smtClean="0"/>
              <a:t>statistical-econometric </a:t>
            </a:r>
            <a:r>
              <a:rPr lang="en-US" sz="2000" dirty="0"/>
              <a:t>analysis; </a:t>
            </a:r>
            <a:endParaRPr lang="en-US" sz="2000" dirty="0" smtClean="0"/>
          </a:p>
          <a:p>
            <a:pPr lvl="1"/>
            <a:r>
              <a:rPr lang="en-US" sz="2000" dirty="0" smtClean="0"/>
              <a:t>graphic analysis.</a:t>
            </a:r>
          </a:p>
          <a:p>
            <a:r>
              <a:rPr lang="en-US" dirty="0"/>
              <a:t>Stata is able to respond to the most different statistical-econometric problems, thanks to already </a:t>
            </a:r>
            <a:r>
              <a:rPr lang="en-US" b="1" dirty="0"/>
              <a:t>available commands </a:t>
            </a:r>
            <a:r>
              <a:rPr lang="en-US" dirty="0"/>
              <a:t>and its </a:t>
            </a:r>
            <a:r>
              <a:rPr lang="en-US" b="1" dirty="0"/>
              <a:t>own programming language</a:t>
            </a:r>
            <a:r>
              <a:rPr lang="en-US" dirty="0"/>
              <a:t> that allows advanced users to create customized </a:t>
            </a:r>
            <a:r>
              <a:rPr lang="en-US" dirty="0" smtClean="0"/>
              <a:t>routines.</a:t>
            </a:r>
          </a:p>
          <a:p>
            <a:r>
              <a:rPr lang="it-IT" dirty="0" smtClean="0"/>
              <a:t>A </a:t>
            </a:r>
            <a:r>
              <a:rPr lang="en-US" dirty="0" smtClean="0"/>
              <a:t>useful</a:t>
            </a:r>
            <a:r>
              <a:rPr lang="it-IT" dirty="0" smtClean="0"/>
              <a:t> Stata </a:t>
            </a:r>
            <a:r>
              <a:rPr lang="en-US" dirty="0" smtClean="0"/>
              <a:t>User’s guide is available at: </a:t>
            </a:r>
            <a:r>
              <a:rPr lang="it-IT" sz="2200" dirty="0" smtClean="0">
                <a:hlinkClick r:id="rId3" tooltip="Stata manual link"/>
              </a:rPr>
              <a:t>https</a:t>
            </a:r>
            <a:r>
              <a:rPr lang="it-IT" sz="2200" dirty="0">
                <a:hlinkClick r:id="rId3" tooltip="Stata manual link"/>
              </a:rPr>
              <a:t>://www.stata.com/manuals13/u.pdf</a:t>
            </a:r>
            <a:endParaRPr lang="it-IT" sz="2200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2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659165" y="6356350"/>
            <a:ext cx="3379435" cy="365125"/>
          </a:xfrm>
        </p:spPr>
        <p:txBody>
          <a:bodyPr/>
          <a:lstStyle/>
          <a:p>
            <a:r>
              <a:rPr lang="it-IT" dirty="0"/>
              <a:t>© Copyright 1996–2018 </a:t>
            </a:r>
            <a:r>
              <a:rPr lang="it-IT" dirty="0" err="1"/>
              <a:t>StataCorp</a:t>
            </a:r>
            <a:r>
              <a:rPr lang="it-IT" dirty="0"/>
              <a:t> LLC</a:t>
            </a:r>
          </a:p>
        </p:txBody>
      </p:sp>
    </p:spTree>
    <p:extLst>
      <p:ext uri="{BB962C8B-B14F-4D97-AF65-F5344CB8AC3E}">
        <p14:creationId xmlns:p14="http://schemas.microsoft.com/office/powerpoint/2010/main" val="191395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>
                <a:effectLst/>
              </a:rPr>
              <a:t>Manipulate</a:t>
            </a:r>
            <a:r>
              <a:rPr lang="it-IT" dirty="0">
                <a:effectLst/>
              </a:rPr>
              <a:t> data on STATA </a:t>
            </a:r>
            <a:r>
              <a:rPr lang="it-IT" dirty="0" smtClean="0">
                <a:effectLst/>
              </a:rPr>
              <a:t>3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04801" y="273050"/>
            <a:ext cx="5638800" cy="5853113"/>
          </a:xfrm>
        </p:spPr>
        <p:txBody>
          <a:bodyPr>
            <a:noAutofit/>
          </a:bodyPr>
          <a:lstStyle/>
          <a:p>
            <a:r>
              <a:rPr lang="en-US" sz="2000" dirty="0" smtClean="0"/>
              <a:t>The </a:t>
            </a:r>
            <a:r>
              <a:rPr lang="en-US" sz="2000" dirty="0"/>
              <a:t>generate command provides an enhanced version (</a:t>
            </a:r>
            <a:r>
              <a:rPr lang="en-US" sz="2000" b="1" dirty="0" err="1"/>
              <a:t>egen</a:t>
            </a:r>
            <a:r>
              <a:rPr lang="en-US" sz="2000" dirty="0"/>
              <a:t>) that should be used only in conjunction with a series of functions specifically provided </a:t>
            </a:r>
            <a:r>
              <a:rPr lang="en-US" sz="2000" dirty="0" smtClean="0"/>
              <a:t>for.</a:t>
            </a:r>
          </a:p>
          <a:p>
            <a:r>
              <a:rPr lang="en-US" sz="2000" dirty="0"/>
              <a:t>To see which functions are combined: </a:t>
            </a:r>
            <a:r>
              <a:rPr lang="en-US" sz="2000" i="1" dirty="0"/>
              <a:t>help </a:t>
            </a:r>
            <a:r>
              <a:rPr lang="en-US" sz="2000" i="1" dirty="0" err="1" smtClean="0"/>
              <a:t>egen</a:t>
            </a:r>
            <a:endParaRPr lang="en-US" sz="2000" i="1" dirty="0" smtClean="0"/>
          </a:p>
          <a:p>
            <a:r>
              <a:rPr lang="it-IT" sz="2000" dirty="0" smtClean="0"/>
              <a:t>For </a:t>
            </a:r>
            <a:r>
              <a:rPr lang="it-IT" sz="2000" dirty="0" err="1" smtClean="0"/>
              <a:t>example</a:t>
            </a:r>
            <a:r>
              <a:rPr lang="it-IT" sz="2000" dirty="0" smtClean="0"/>
              <a:t>:</a:t>
            </a:r>
          </a:p>
          <a:p>
            <a:pPr lvl="1"/>
            <a:r>
              <a:rPr lang="en-US" sz="2000" dirty="0" smtClean="0"/>
              <a:t>to </a:t>
            </a:r>
            <a:r>
              <a:rPr lang="en-US" sz="2000" dirty="0"/>
              <a:t>create an average variable of </a:t>
            </a:r>
            <a:r>
              <a:rPr lang="en-US" sz="2000" dirty="0" smtClean="0"/>
              <a:t>var1:</a:t>
            </a:r>
          </a:p>
          <a:p>
            <a:pPr marL="457200" lvl="1" indent="0">
              <a:buNone/>
            </a:pPr>
            <a:r>
              <a:rPr lang="it-IT" sz="2000" i="1" dirty="0" err="1" smtClean="0"/>
              <a:t>egen</a:t>
            </a:r>
            <a:r>
              <a:rPr lang="it-IT" sz="2000" i="1" dirty="0" smtClean="0"/>
              <a:t> newvar1= </a:t>
            </a:r>
            <a:r>
              <a:rPr lang="it-IT" sz="2000" i="1" dirty="0" err="1" smtClean="0"/>
              <a:t>mean</a:t>
            </a:r>
            <a:r>
              <a:rPr lang="it-IT" sz="2000" i="1" dirty="0" smtClean="0"/>
              <a:t>(var1)</a:t>
            </a:r>
          </a:p>
          <a:p>
            <a:pPr lvl="1"/>
            <a:r>
              <a:rPr lang="en-US" sz="2000" dirty="0" smtClean="0"/>
              <a:t>To </a:t>
            </a:r>
            <a:r>
              <a:rPr lang="en-US" sz="2000" dirty="0"/>
              <a:t>create an average variable of var1 for different groups of observations, classified by var2</a:t>
            </a:r>
            <a:r>
              <a:rPr lang="en-US" sz="2000" dirty="0" smtClean="0"/>
              <a:t>:</a:t>
            </a:r>
          </a:p>
          <a:p>
            <a:pPr marL="457200" lvl="1" indent="0">
              <a:buNone/>
            </a:pPr>
            <a:r>
              <a:rPr lang="it-IT" sz="2000" i="1" dirty="0" err="1" smtClean="0"/>
              <a:t>bysort</a:t>
            </a:r>
            <a:r>
              <a:rPr lang="it-IT" sz="2000" i="1" dirty="0" smtClean="0"/>
              <a:t> var2: </a:t>
            </a:r>
            <a:r>
              <a:rPr lang="it-IT" sz="2000" i="1" dirty="0" err="1" smtClean="0"/>
              <a:t>egen</a:t>
            </a:r>
            <a:r>
              <a:rPr lang="it-IT" sz="2000" i="1" dirty="0" smtClean="0"/>
              <a:t> newvar1=</a:t>
            </a:r>
            <a:r>
              <a:rPr lang="it-IT" sz="2000" i="1" dirty="0" err="1" smtClean="0"/>
              <a:t>mean</a:t>
            </a:r>
            <a:r>
              <a:rPr lang="it-IT" sz="2000" i="1" dirty="0" smtClean="0"/>
              <a:t>(var1)</a:t>
            </a:r>
            <a:endParaRPr lang="it-IT" sz="200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i="1" dirty="0" smtClean="0"/>
              <a:t>Exercise:</a:t>
            </a:r>
          </a:p>
          <a:p>
            <a:r>
              <a:rPr lang="en-US" i="1" dirty="0" smtClean="0"/>
              <a:t>from the dataset </a:t>
            </a:r>
            <a:r>
              <a:rPr lang="en-US" i="1" dirty="0" err="1" smtClean="0"/>
              <a:t>ethiopian_regions.dta</a:t>
            </a:r>
            <a:r>
              <a:rPr lang="en-US" i="1" dirty="0" smtClean="0"/>
              <a:t>,</a:t>
            </a:r>
          </a:p>
          <a:p>
            <a:r>
              <a:rPr lang="en-US" i="1" dirty="0" smtClean="0"/>
              <a:t>create a variable with the population average,</a:t>
            </a:r>
          </a:p>
          <a:p>
            <a:r>
              <a:rPr lang="en-US" i="1" dirty="0" smtClean="0"/>
              <a:t>create a variable with the population average divided by regions with a high/low population density</a:t>
            </a:r>
            <a:endParaRPr lang="en-US" i="1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4001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907087" y="1752600"/>
            <a:ext cx="3008313" cy="609600"/>
          </a:xfrm>
        </p:spPr>
        <p:txBody>
          <a:bodyPr/>
          <a:lstStyle/>
          <a:p>
            <a:r>
              <a:rPr lang="it-IT" dirty="0" smtClean="0">
                <a:effectLst/>
              </a:rPr>
              <a:t>Merge dataset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04801" y="273050"/>
            <a:ext cx="5638800" cy="5853113"/>
          </a:xfrm>
        </p:spPr>
        <p:txBody>
          <a:bodyPr>
            <a:noAutofit/>
          </a:bodyPr>
          <a:lstStyle/>
          <a:p>
            <a:r>
              <a:rPr lang="en-US" sz="2000" dirty="0"/>
              <a:t>O</a:t>
            </a:r>
            <a:r>
              <a:rPr lang="en-US" sz="2000" dirty="0" smtClean="0"/>
              <a:t>ften data </a:t>
            </a:r>
            <a:r>
              <a:rPr lang="en-US" sz="2000" dirty="0"/>
              <a:t>has different origins and sometimes </a:t>
            </a:r>
            <a:r>
              <a:rPr lang="en-US" sz="2000" dirty="0" smtClean="0"/>
              <a:t>it’s necessary </a:t>
            </a:r>
            <a:r>
              <a:rPr lang="en-US" sz="2000" dirty="0"/>
              <a:t>to use at the same time information coming from two different datasets, that we </a:t>
            </a:r>
            <a:r>
              <a:rPr lang="en-US" sz="2000" dirty="0" smtClean="0"/>
              <a:t>call dataset </a:t>
            </a:r>
            <a:r>
              <a:rPr lang="en-US" sz="2000" b="1" dirty="0" err="1" smtClean="0"/>
              <a:t>master.dta</a:t>
            </a:r>
            <a:r>
              <a:rPr lang="en-US" sz="2000" dirty="0" smtClean="0"/>
              <a:t> </a:t>
            </a:r>
            <a:r>
              <a:rPr lang="en-US" sz="2000" dirty="0"/>
              <a:t>and </a:t>
            </a:r>
            <a:r>
              <a:rPr lang="en-US" sz="2000" dirty="0" smtClean="0"/>
              <a:t>dataset </a:t>
            </a:r>
            <a:r>
              <a:rPr lang="en-US" sz="2000" b="1" dirty="0" err="1" smtClean="0"/>
              <a:t>slave.dta</a:t>
            </a:r>
            <a:r>
              <a:rPr lang="en-US" sz="2000" dirty="0" smtClean="0"/>
              <a:t>.</a:t>
            </a:r>
          </a:p>
          <a:p>
            <a:r>
              <a:rPr lang="en-US" sz="2000" dirty="0"/>
              <a:t>A necessary condition for adding to a dataset (master) variables coming from another dataset (slave) is that </a:t>
            </a:r>
            <a:r>
              <a:rPr lang="en-US" sz="2000" dirty="0" smtClean="0"/>
              <a:t>in both </a:t>
            </a:r>
            <a:r>
              <a:rPr lang="en-US" sz="2000" dirty="0"/>
              <a:t>are present one or more variables that allow to establish a relationship between the observations of the first and second </a:t>
            </a:r>
            <a:r>
              <a:rPr lang="en-US" sz="2000" dirty="0" smtClean="0"/>
              <a:t>dataset (</a:t>
            </a:r>
            <a:r>
              <a:rPr lang="en-US" sz="2000" b="1" dirty="0" err="1" smtClean="0"/>
              <a:t>key_var</a:t>
            </a:r>
            <a:r>
              <a:rPr lang="en-US" sz="2000" dirty="0" smtClean="0"/>
              <a:t>).</a:t>
            </a:r>
          </a:p>
          <a:p>
            <a:r>
              <a:rPr lang="en-US" sz="2000" dirty="0" smtClean="0"/>
              <a:t>The </a:t>
            </a:r>
            <a:r>
              <a:rPr lang="en-US" sz="2000" dirty="0"/>
              <a:t>command </a:t>
            </a:r>
            <a:r>
              <a:rPr lang="en-US" sz="2000" b="1" dirty="0" smtClean="0"/>
              <a:t>merge</a:t>
            </a:r>
            <a:r>
              <a:rPr lang="en-US" sz="2000" dirty="0" smtClean="0"/>
              <a:t> allows </a:t>
            </a:r>
            <a:r>
              <a:rPr lang="en-US" sz="2000" dirty="0"/>
              <a:t>us to add new variables to the master dataset coming from the slave dataset using one or more key </a:t>
            </a:r>
            <a:r>
              <a:rPr lang="en-US" sz="2000" dirty="0" smtClean="0"/>
              <a:t>variables</a:t>
            </a:r>
          </a:p>
          <a:p>
            <a:pPr marL="0" indent="0">
              <a:buNone/>
            </a:pPr>
            <a:r>
              <a:rPr lang="en-US" sz="2000" i="1" dirty="0" smtClean="0"/>
              <a:t>use </a:t>
            </a:r>
            <a:r>
              <a:rPr lang="en-US" sz="2000" i="1" dirty="0" err="1" smtClean="0"/>
              <a:t>master.dta</a:t>
            </a:r>
            <a:r>
              <a:rPr lang="en-US" sz="2000" i="1" dirty="0" smtClean="0"/>
              <a:t>, clear</a:t>
            </a:r>
          </a:p>
          <a:p>
            <a:pPr marL="0" indent="0">
              <a:buNone/>
            </a:pPr>
            <a:r>
              <a:rPr lang="en-US" sz="2000" i="1" dirty="0" smtClean="0"/>
              <a:t>merge </a:t>
            </a:r>
            <a:r>
              <a:rPr lang="en-US" sz="2000" i="1" dirty="0" err="1" smtClean="0"/>
              <a:t>key_var</a:t>
            </a:r>
            <a:r>
              <a:rPr lang="en-US" sz="2000" i="1" dirty="0" smtClean="0"/>
              <a:t> using </a:t>
            </a:r>
            <a:r>
              <a:rPr lang="en-US" sz="2000" i="1" dirty="0" err="1" smtClean="0"/>
              <a:t>slave.dta</a:t>
            </a:r>
            <a:endParaRPr lang="it-IT" sz="2000" i="1" dirty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i="1" dirty="0" smtClean="0"/>
              <a:t>Exercise:</a:t>
            </a:r>
          </a:p>
          <a:p>
            <a:r>
              <a:rPr lang="en-US" i="1" dirty="0" smtClean="0"/>
              <a:t>Merge the dataset </a:t>
            </a:r>
            <a:r>
              <a:rPr lang="en-US" i="1" dirty="0" err="1"/>
              <a:t>e</a:t>
            </a:r>
            <a:r>
              <a:rPr lang="en-US" i="1" dirty="0" err="1" smtClean="0"/>
              <a:t>thiopian_region</a:t>
            </a:r>
            <a:r>
              <a:rPr lang="en-US" i="1" dirty="0" smtClean="0"/>
              <a:t> </a:t>
            </a:r>
          </a:p>
          <a:p>
            <a:r>
              <a:rPr lang="en-US" i="1" dirty="0" smtClean="0"/>
              <a:t>with the dataset </a:t>
            </a:r>
            <a:r>
              <a:rPr lang="en-US" i="1" dirty="0" err="1"/>
              <a:t>e</a:t>
            </a:r>
            <a:r>
              <a:rPr lang="en-US" i="1" dirty="0" err="1" smtClean="0"/>
              <a:t>thiopia_agri.dta</a:t>
            </a:r>
            <a:endParaRPr lang="en-US" i="1" dirty="0" smtClean="0"/>
          </a:p>
          <a:p>
            <a:endParaRPr lang="en-US" i="1" dirty="0" smtClean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21</a:t>
            </a:fld>
            <a:endParaRPr lang="it-IT"/>
          </a:p>
        </p:txBody>
      </p:sp>
      <p:sp>
        <p:nvSpPr>
          <p:cNvPr id="5" name="Rettangolo 4"/>
          <p:cNvSpPr/>
          <p:nvPr/>
        </p:nvSpPr>
        <p:spPr>
          <a:xfrm>
            <a:off x="5943601" y="611440"/>
            <a:ext cx="3048000" cy="9233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i="1" dirty="0"/>
              <a:t>Attention !!! The datasets used in the merge must be sorted according to the key variable</a:t>
            </a:r>
          </a:p>
        </p:txBody>
      </p:sp>
    </p:spTree>
    <p:extLst>
      <p:ext uri="{BB962C8B-B14F-4D97-AF65-F5344CB8AC3E}">
        <p14:creationId xmlns:p14="http://schemas.microsoft.com/office/powerpoint/2010/main" val="1973305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/>
            </a:r>
            <a:br>
              <a:rPr lang="it-IT" dirty="0"/>
            </a:br>
            <a:r>
              <a:rPr lang="it-IT" dirty="0">
                <a:effectLst/>
              </a:rPr>
              <a:t>A </a:t>
            </a:r>
            <a:r>
              <a:rPr lang="it-IT" dirty="0" err="1">
                <a:effectLst/>
              </a:rPr>
              <a:t>graph</a:t>
            </a:r>
            <a:r>
              <a:rPr lang="it-IT" dirty="0">
                <a:effectLst/>
              </a:rPr>
              <a:t> on STATA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It’s </a:t>
            </a:r>
            <a:r>
              <a:rPr lang="en-US" sz="2400" dirty="0"/>
              <a:t>possible to make several graphs in STATA, most "ready-to-use" packages are in the bar at the top under </a:t>
            </a:r>
            <a:r>
              <a:rPr lang="en-US" sz="2400" dirty="0" smtClean="0"/>
              <a:t>graphics</a:t>
            </a:r>
          </a:p>
          <a:p>
            <a:r>
              <a:rPr lang="en-US" sz="2400" dirty="0" smtClean="0"/>
              <a:t>The </a:t>
            </a:r>
            <a:r>
              <a:rPr lang="en-US" sz="2400" dirty="0"/>
              <a:t>most used graphs are </a:t>
            </a:r>
            <a:r>
              <a:rPr lang="en-US" sz="2400" dirty="0" smtClean="0"/>
              <a:t>(where var1is on y-axis and is on var2 x-axis): </a:t>
            </a:r>
          </a:p>
          <a:p>
            <a:pPr lvl="1"/>
            <a:r>
              <a:rPr lang="en-US" sz="2400" dirty="0" smtClean="0"/>
              <a:t>Scatter, </a:t>
            </a:r>
            <a:r>
              <a:rPr lang="en-US" sz="2400" dirty="0"/>
              <a:t>with the command </a:t>
            </a:r>
            <a:r>
              <a:rPr lang="en-US" sz="2400" i="1" dirty="0" err="1" smtClean="0"/>
              <a:t>twoway</a:t>
            </a:r>
            <a:r>
              <a:rPr lang="en-US" sz="2400" i="1" dirty="0" smtClean="0"/>
              <a:t>(scatter </a:t>
            </a:r>
            <a:r>
              <a:rPr lang="en-US" sz="2400" i="1" dirty="0"/>
              <a:t>var1 var2</a:t>
            </a:r>
            <a:r>
              <a:rPr lang="en-US" sz="2400" i="1" dirty="0" smtClean="0"/>
              <a:t>)</a:t>
            </a:r>
          </a:p>
          <a:p>
            <a:pPr lvl="1"/>
            <a:r>
              <a:rPr lang="en-US" sz="2400" dirty="0" smtClean="0"/>
              <a:t>Line, </a:t>
            </a:r>
            <a:r>
              <a:rPr lang="en-US" sz="2400" dirty="0"/>
              <a:t>with the </a:t>
            </a:r>
            <a:r>
              <a:rPr lang="en-US" sz="2400" dirty="0" smtClean="0"/>
              <a:t>command </a:t>
            </a:r>
            <a:r>
              <a:rPr lang="en-US" sz="2400" i="1" dirty="0" err="1" smtClean="0"/>
              <a:t>twoway</a:t>
            </a:r>
            <a:r>
              <a:rPr lang="en-US" sz="2400" i="1" dirty="0" smtClean="0"/>
              <a:t>(line </a:t>
            </a:r>
            <a:r>
              <a:rPr lang="en-US" sz="2400" i="1" dirty="0"/>
              <a:t>var1 var2)</a:t>
            </a:r>
            <a:endParaRPr lang="it-IT" sz="1800" i="1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i="1" dirty="0" smtClean="0"/>
              <a:t>from </a:t>
            </a:r>
            <a:r>
              <a:rPr lang="en-US" i="1" dirty="0"/>
              <a:t>the dataset </a:t>
            </a:r>
            <a:r>
              <a:rPr lang="en-US" i="1" dirty="0" err="1" smtClean="0"/>
              <a:t>ethiopian_regions.dta</a:t>
            </a:r>
            <a:r>
              <a:rPr lang="en-US" i="1" dirty="0" smtClean="0"/>
              <a:t>,</a:t>
            </a:r>
          </a:p>
          <a:p>
            <a:r>
              <a:rPr lang="en-US" i="1" dirty="0" smtClean="0"/>
              <a:t>sort </a:t>
            </a:r>
            <a:r>
              <a:rPr lang="en-US" i="1" dirty="0"/>
              <a:t>data for the </a:t>
            </a:r>
            <a:r>
              <a:rPr lang="en-US" i="1" dirty="0" smtClean="0"/>
              <a:t>population,  </a:t>
            </a:r>
            <a:r>
              <a:rPr lang="en-US" i="1" dirty="0"/>
              <a:t>create a graph that relates the population to the number of administrative zones</a:t>
            </a:r>
            <a:endParaRPr lang="it-IT" i="1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4001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308" y="122480"/>
            <a:ext cx="9296400" cy="868120"/>
          </a:xfrm>
        </p:spPr>
        <p:txBody>
          <a:bodyPr/>
          <a:lstStyle/>
          <a:p>
            <a:r>
              <a:rPr lang="en-US" dirty="0" smtClean="0"/>
              <a:t>Graph population - administrative zones</a:t>
            </a:r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23</a:t>
            </a:fld>
            <a:endParaRPr lang="it-IT"/>
          </a:p>
        </p:txBody>
      </p:sp>
      <p:pic>
        <p:nvPicPr>
          <p:cNvPr id="3" name="Picture 2" title="Graph population exampl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990600"/>
            <a:ext cx="7543800" cy="5520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7125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olo 3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Ripasso finale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24</a:t>
            </a:fld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645011" y="355899"/>
            <a:ext cx="1295400" cy="562630"/>
          </a:xfrm>
          <a:prstGeom prst="flowChartConnecto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dirty="0" smtClean="0">
                <a:latin typeface="Papyrus" panose="03070502060502030205" pitchFamily="66" charset="0"/>
              </a:rPr>
              <a:t>exit</a:t>
            </a:r>
            <a:endParaRPr lang="it-IT" sz="2000" dirty="0">
              <a:latin typeface="Papyrus" panose="03070502060502030205" pitchFamily="66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1740498" y="2362200"/>
            <a:ext cx="1295400" cy="562630"/>
          </a:xfrm>
          <a:prstGeom prst="flowChartConnector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dirty="0" smtClean="0">
                <a:latin typeface="Papyrus" panose="03070502060502030205" pitchFamily="66" charset="0"/>
              </a:rPr>
              <a:t>help</a:t>
            </a:r>
            <a:endParaRPr lang="it-IT" sz="2000" dirty="0">
              <a:latin typeface="Papyrus" panose="03070502060502030205" pitchFamily="66" charset="0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5254438" y="1570982"/>
            <a:ext cx="1295400" cy="562630"/>
          </a:xfrm>
          <a:prstGeom prst="flowChartConnector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dirty="0" smtClean="0">
                <a:latin typeface="Papyrus" panose="03070502060502030205" pitchFamily="66" charset="0"/>
              </a:rPr>
              <a:t>cd</a:t>
            </a:r>
            <a:endParaRPr lang="it-IT" sz="2000" dirty="0">
              <a:latin typeface="Papyrus" panose="03070502060502030205" pitchFamily="66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3733800" y="3962400"/>
            <a:ext cx="1295400" cy="562630"/>
          </a:xfrm>
          <a:prstGeom prst="flowChartConnector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latin typeface="Papyrus" panose="03070502060502030205" pitchFamily="66" charset="0"/>
              </a:rPr>
              <a:t>"D:\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1773892" y="4240306"/>
            <a:ext cx="1295400" cy="562630"/>
          </a:xfrm>
          <a:prstGeom prst="flowChartConnector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dirty="0" smtClean="0">
                <a:latin typeface="Papyrus" panose="03070502060502030205" pitchFamily="66" charset="0"/>
              </a:rPr>
              <a:t>use</a:t>
            </a:r>
            <a:endParaRPr lang="it-IT" sz="2000" dirty="0">
              <a:latin typeface="Papyrus" panose="03070502060502030205" pitchFamily="66" charset="0"/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6549838" y="3695605"/>
            <a:ext cx="1295400" cy="56263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dirty="0" err="1" smtClean="0">
                <a:latin typeface="Papyrus" panose="03070502060502030205" pitchFamily="66" charset="0"/>
              </a:rPr>
              <a:t>clear</a:t>
            </a:r>
            <a:endParaRPr lang="it-IT" sz="2000" dirty="0">
              <a:latin typeface="Papyrus" panose="03070502060502030205" pitchFamily="66" charset="0"/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1593476" y="5365566"/>
            <a:ext cx="1295400" cy="562630"/>
          </a:xfrm>
          <a:prstGeom prst="flowChartConnector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dirty="0" err="1" smtClean="0">
                <a:latin typeface="Papyrus" panose="03070502060502030205" pitchFamily="66" charset="0"/>
              </a:rPr>
              <a:t>br</a:t>
            </a:r>
            <a:endParaRPr lang="it-IT" sz="2000" dirty="0">
              <a:latin typeface="Papyrus" panose="03070502060502030205" pitchFamily="66" charset="0"/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4121524" y="5334000"/>
            <a:ext cx="1295400" cy="562630"/>
          </a:xfrm>
          <a:prstGeom prst="flowChartConnector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dirty="0" err="1" smtClean="0">
                <a:latin typeface="Papyrus" panose="03070502060502030205" pitchFamily="66" charset="0"/>
              </a:rPr>
              <a:t>save</a:t>
            </a:r>
            <a:endParaRPr lang="it-IT" sz="2000" dirty="0">
              <a:latin typeface="Papyrus" panose="03070502060502030205" pitchFamily="66" charset="0"/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6213438" y="5475642"/>
            <a:ext cx="1441076" cy="562630"/>
          </a:xfrm>
          <a:prstGeom prst="flowChartConnector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dirty="0" err="1" smtClean="0">
                <a:latin typeface="Papyrus" panose="03070502060502030205" pitchFamily="66" charset="0"/>
              </a:rPr>
              <a:t>replace</a:t>
            </a:r>
            <a:endParaRPr lang="it-IT" sz="2000" dirty="0">
              <a:latin typeface="Papyrus" panose="03070502060502030205" pitchFamily="66" charset="0"/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6917616" y="2554234"/>
            <a:ext cx="1441076" cy="562630"/>
          </a:xfrm>
          <a:prstGeom prst="flowChartConnector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dirty="0" smtClean="0">
                <a:latin typeface="Papyrus" panose="03070502060502030205" pitchFamily="66" charset="0"/>
              </a:rPr>
              <a:t>.do file</a:t>
            </a:r>
            <a:endParaRPr lang="it-IT" sz="2000" dirty="0">
              <a:latin typeface="Papyrus" panose="03070502060502030205" pitchFamily="66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4292077" y="2362200"/>
            <a:ext cx="1441076" cy="562630"/>
          </a:xfrm>
          <a:prstGeom prst="flowChartConnector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dirty="0" smtClean="0">
                <a:latin typeface="Papyrus" panose="03070502060502030205" pitchFamily="66" charset="0"/>
              </a:rPr>
              <a:t>sum</a:t>
            </a:r>
            <a:endParaRPr lang="it-IT" sz="2000" dirty="0">
              <a:latin typeface="Papyrus" panose="03070502060502030205" pitchFamily="66" charset="0"/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499335" y="1710289"/>
            <a:ext cx="1441076" cy="562630"/>
          </a:xfrm>
          <a:prstGeom prst="flowChartConnector">
            <a:avLst/>
          </a:prstGeom>
          <a:ln>
            <a:solidFill>
              <a:srgbClr val="7030A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dirty="0" err="1" smtClean="0">
                <a:latin typeface="Papyrus" panose="03070502060502030205" pitchFamily="66" charset="0"/>
              </a:rPr>
              <a:t>tab</a:t>
            </a:r>
            <a:endParaRPr lang="it-IT" sz="2000" dirty="0">
              <a:latin typeface="Papyrus" panose="03070502060502030205" pitchFamily="66" charset="0"/>
            </a:endParaRPr>
          </a:p>
        </p:txBody>
      </p:sp>
      <p:sp>
        <p:nvSpPr>
          <p:cNvPr id="20" name="CasellaDiTesto 19"/>
          <p:cNvSpPr txBox="1"/>
          <p:nvPr/>
        </p:nvSpPr>
        <p:spPr>
          <a:xfrm>
            <a:off x="4308662" y="741924"/>
            <a:ext cx="1441076" cy="562630"/>
          </a:xfrm>
          <a:prstGeom prst="flowChartConnector">
            <a:avLst/>
          </a:prstGeom>
          <a:ln>
            <a:solidFill>
              <a:srgbClr val="00206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dirty="0" err="1" smtClean="0">
                <a:latin typeface="Papyrus" panose="03070502060502030205" pitchFamily="66" charset="0"/>
              </a:rPr>
              <a:t>rename</a:t>
            </a:r>
            <a:endParaRPr lang="it-IT" sz="2000" dirty="0">
              <a:latin typeface="Papyrus" panose="03070502060502030205" pitchFamily="66" charset="0"/>
            </a:endParaRPr>
          </a:p>
        </p:txBody>
      </p:sp>
      <p:sp>
        <p:nvSpPr>
          <p:cNvPr id="21" name="CasellaDiTesto 20"/>
          <p:cNvSpPr txBox="1"/>
          <p:nvPr/>
        </p:nvSpPr>
        <p:spPr>
          <a:xfrm>
            <a:off x="319592" y="3399770"/>
            <a:ext cx="1441076" cy="562630"/>
          </a:xfrm>
          <a:prstGeom prst="flowChartConnector">
            <a:avLst/>
          </a:prstGeom>
          <a:ln>
            <a:solidFill>
              <a:srgbClr val="0070C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dirty="0" err="1" smtClean="0">
                <a:latin typeface="Papyrus" panose="03070502060502030205" pitchFamily="66" charset="0"/>
              </a:rPr>
              <a:t>drop</a:t>
            </a:r>
            <a:endParaRPr lang="it-IT" sz="2000" dirty="0">
              <a:latin typeface="Papyrus" panose="03070502060502030205" pitchFamily="66" charset="0"/>
            </a:endParaRPr>
          </a:p>
        </p:txBody>
      </p:sp>
      <p:sp>
        <p:nvSpPr>
          <p:cNvPr id="22" name="CasellaDiTesto 21"/>
          <p:cNvSpPr txBox="1"/>
          <p:nvPr/>
        </p:nvSpPr>
        <p:spPr>
          <a:xfrm>
            <a:off x="6096000" y="637214"/>
            <a:ext cx="1441076" cy="562630"/>
          </a:xfrm>
          <a:prstGeom prst="flowChartConnector">
            <a:avLst/>
          </a:prstGeom>
          <a:ln>
            <a:solidFill>
              <a:srgbClr val="92D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dirty="0" err="1" smtClean="0">
                <a:latin typeface="Papyrus" panose="03070502060502030205" pitchFamily="66" charset="0"/>
              </a:rPr>
              <a:t>sort</a:t>
            </a:r>
            <a:endParaRPr lang="it-IT" sz="2000" dirty="0">
              <a:latin typeface="Papyrus" panose="03070502060502030205" pitchFamily="66" charset="0"/>
            </a:endParaRPr>
          </a:p>
        </p:txBody>
      </p:sp>
      <p:sp>
        <p:nvSpPr>
          <p:cNvPr id="23" name="CasellaDiTesto 22"/>
          <p:cNvSpPr txBox="1"/>
          <p:nvPr/>
        </p:nvSpPr>
        <p:spPr>
          <a:xfrm>
            <a:off x="2584302" y="519776"/>
            <a:ext cx="1441076" cy="562630"/>
          </a:xfrm>
          <a:prstGeom prst="flowChartConnector">
            <a:avLst/>
          </a:prstGeom>
          <a:ln>
            <a:solidFill>
              <a:srgbClr val="FFFF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dirty="0" err="1" smtClean="0">
                <a:latin typeface="Papyrus" panose="03070502060502030205" pitchFamily="66" charset="0"/>
              </a:rPr>
              <a:t>twoway</a:t>
            </a:r>
            <a:endParaRPr lang="it-IT" sz="2000" dirty="0">
              <a:latin typeface="Papyrus" panose="03070502060502030205" pitchFamily="66" charset="0"/>
            </a:endParaRPr>
          </a:p>
        </p:txBody>
      </p:sp>
      <p:sp>
        <p:nvSpPr>
          <p:cNvPr id="24" name="CasellaDiTesto 23"/>
          <p:cNvSpPr txBox="1"/>
          <p:nvPr/>
        </p:nvSpPr>
        <p:spPr>
          <a:xfrm>
            <a:off x="2421592" y="3206145"/>
            <a:ext cx="1441076" cy="562630"/>
          </a:xfrm>
          <a:prstGeom prst="flowChartConnector">
            <a:avLst/>
          </a:prstGeom>
          <a:ln>
            <a:solidFill>
              <a:srgbClr val="FFC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dirty="0" err="1" smtClean="0">
                <a:latin typeface="Papyrus" panose="03070502060502030205" pitchFamily="66" charset="0"/>
              </a:rPr>
              <a:t>egen</a:t>
            </a:r>
            <a:endParaRPr lang="it-IT" sz="2000" dirty="0">
              <a:latin typeface="Papyrus" panose="03070502060502030205" pitchFamily="66" charset="0"/>
            </a:endParaRPr>
          </a:p>
        </p:txBody>
      </p:sp>
      <p:sp>
        <p:nvSpPr>
          <p:cNvPr id="25" name="CasellaDiTesto 24"/>
          <p:cNvSpPr txBox="1"/>
          <p:nvPr/>
        </p:nvSpPr>
        <p:spPr>
          <a:xfrm>
            <a:off x="7548730" y="1473986"/>
            <a:ext cx="1441076" cy="562630"/>
          </a:xfrm>
          <a:prstGeom prst="flowChartConnector">
            <a:avLst/>
          </a:prstGeom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dirty="0" smtClean="0">
                <a:latin typeface="Papyrus" panose="03070502060502030205" pitchFamily="66" charset="0"/>
              </a:rPr>
              <a:t>by </a:t>
            </a:r>
            <a:r>
              <a:rPr lang="it-IT" sz="2000" dirty="0" err="1" smtClean="0">
                <a:latin typeface="Papyrus" panose="03070502060502030205" pitchFamily="66" charset="0"/>
              </a:rPr>
              <a:t>sort</a:t>
            </a:r>
            <a:endParaRPr lang="it-IT" sz="2000" dirty="0">
              <a:latin typeface="Papyrus" panose="03070502060502030205" pitchFamily="66" charset="0"/>
            </a:endParaRPr>
          </a:p>
        </p:txBody>
      </p:sp>
      <p:sp>
        <p:nvSpPr>
          <p:cNvPr id="26" name="CasellaDiTesto 25"/>
          <p:cNvSpPr txBox="1"/>
          <p:nvPr/>
        </p:nvSpPr>
        <p:spPr>
          <a:xfrm>
            <a:off x="2680448" y="1570982"/>
            <a:ext cx="1441076" cy="562630"/>
          </a:xfrm>
          <a:prstGeom prst="flowChartConnector">
            <a:avLst/>
          </a:prstGeom>
          <a:ln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dirty="0" err="1" smtClean="0">
                <a:latin typeface="Papyrus" panose="03070502060502030205" pitchFamily="66" charset="0"/>
              </a:rPr>
              <a:t>count</a:t>
            </a:r>
            <a:r>
              <a:rPr lang="it-IT" sz="2000" dirty="0" smtClean="0">
                <a:latin typeface="Papyrus" panose="03070502060502030205" pitchFamily="66" charset="0"/>
              </a:rPr>
              <a:t> </a:t>
            </a:r>
            <a:r>
              <a:rPr lang="it-IT" sz="2000" dirty="0" err="1" smtClean="0">
                <a:latin typeface="Papyrus" panose="03070502060502030205" pitchFamily="66" charset="0"/>
              </a:rPr>
              <a:t>if</a:t>
            </a:r>
            <a:endParaRPr lang="it-IT" sz="2000" dirty="0">
              <a:latin typeface="Papyrus" panose="03070502060502030205" pitchFamily="66" charset="0"/>
            </a:endParaRPr>
          </a:p>
        </p:txBody>
      </p:sp>
      <p:sp>
        <p:nvSpPr>
          <p:cNvPr id="27" name="CasellaDiTesto 26"/>
          <p:cNvSpPr txBox="1"/>
          <p:nvPr/>
        </p:nvSpPr>
        <p:spPr>
          <a:xfrm>
            <a:off x="152400" y="4525030"/>
            <a:ext cx="1441076" cy="562630"/>
          </a:xfrm>
          <a:prstGeom prst="flowChartConnector">
            <a:avLst/>
          </a:prstGeom>
          <a:ln>
            <a:solidFill>
              <a:srgbClr val="00206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dirty="0" smtClean="0">
                <a:latin typeface="Papyrus" panose="03070502060502030205" pitchFamily="66" charset="0"/>
              </a:rPr>
              <a:t>and</a:t>
            </a:r>
            <a:endParaRPr lang="it-IT" sz="2000" dirty="0">
              <a:latin typeface="Papyrus" panose="03070502060502030205" pitchFamily="66" charset="0"/>
            </a:endParaRPr>
          </a:p>
        </p:txBody>
      </p:sp>
      <p:sp>
        <p:nvSpPr>
          <p:cNvPr id="28" name="CasellaDiTesto 27"/>
          <p:cNvSpPr txBox="1"/>
          <p:nvPr/>
        </p:nvSpPr>
        <p:spPr>
          <a:xfrm>
            <a:off x="5181600" y="4677430"/>
            <a:ext cx="1441076" cy="562630"/>
          </a:xfrm>
          <a:prstGeom prst="flowChartConnector">
            <a:avLst/>
          </a:prstGeom>
          <a:ln>
            <a:solidFill>
              <a:srgbClr val="7030A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dirty="0" err="1" smtClean="0">
                <a:latin typeface="Papyrus" panose="03070502060502030205" pitchFamily="66" charset="0"/>
              </a:rPr>
              <a:t>gen</a:t>
            </a:r>
            <a:endParaRPr lang="it-IT" sz="2000" dirty="0">
              <a:latin typeface="Papyrus" panose="03070502060502030205" pitchFamily="66" charset="0"/>
            </a:endParaRPr>
          </a:p>
        </p:txBody>
      </p:sp>
      <p:sp>
        <p:nvSpPr>
          <p:cNvPr id="29" name="CasellaDiTesto 28"/>
          <p:cNvSpPr txBox="1"/>
          <p:nvPr/>
        </p:nvSpPr>
        <p:spPr>
          <a:xfrm>
            <a:off x="7261412" y="4589949"/>
            <a:ext cx="1441076" cy="476071"/>
          </a:xfrm>
          <a:prstGeom prst="flowChartConnector">
            <a:avLst/>
          </a:prstGeom>
          <a:ln>
            <a:solidFill>
              <a:srgbClr val="0070C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600" dirty="0" err="1" smtClean="0">
                <a:latin typeface="Papyrus" panose="03070502060502030205" pitchFamily="66" charset="0"/>
              </a:rPr>
              <a:t>scatter</a:t>
            </a:r>
            <a:endParaRPr lang="it-IT" sz="1600" dirty="0">
              <a:latin typeface="Papyrus" panose="03070502060502030205" pitchFamily="66" charset="0"/>
            </a:endParaRPr>
          </a:p>
        </p:txBody>
      </p:sp>
      <p:sp>
        <p:nvSpPr>
          <p:cNvPr id="30" name="CasellaDiTesto 29"/>
          <p:cNvSpPr txBox="1"/>
          <p:nvPr/>
        </p:nvSpPr>
        <p:spPr>
          <a:xfrm>
            <a:off x="3023795" y="4802936"/>
            <a:ext cx="1295400" cy="562630"/>
          </a:xfrm>
          <a:prstGeom prst="flowChartConnector">
            <a:avLst/>
          </a:prstGeom>
          <a:ln>
            <a:solidFill>
              <a:srgbClr val="00B0F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latin typeface="Papyrus" panose="03070502060502030205" pitchFamily="66" charset="0"/>
              </a:rPr>
              <a:t>|</a:t>
            </a:r>
          </a:p>
        </p:txBody>
      </p:sp>
      <p:sp>
        <p:nvSpPr>
          <p:cNvPr id="31" name="CasellaDiTesto 30"/>
          <p:cNvSpPr txBox="1"/>
          <p:nvPr/>
        </p:nvSpPr>
        <p:spPr>
          <a:xfrm>
            <a:off x="4918038" y="3206145"/>
            <a:ext cx="1295400" cy="562630"/>
          </a:xfrm>
          <a:prstGeom prst="flowChartConnector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dirty="0" smtClean="0">
                <a:latin typeface="Papyrus" panose="03070502060502030205" pitchFamily="66" charset="0"/>
              </a:rPr>
              <a:t>!=</a:t>
            </a:r>
            <a:endParaRPr lang="it-IT" sz="2000" dirty="0">
              <a:latin typeface="Papyrus" panose="03070502060502030205" pitchFamily="66" charset="0"/>
            </a:endParaRPr>
          </a:p>
        </p:txBody>
      </p:sp>
      <p:sp>
        <p:nvSpPr>
          <p:cNvPr id="33" name="CasellaDiTesto 32"/>
          <p:cNvSpPr txBox="1"/>
          <p:nvPr/>
        </p:nvSpPr>
        <p:spPr>
          <a:xfrm>
            <a:off x="2888876" y="5865064"/>
            <a:ext cx="1441076" cy="562630"/>
          </a:xfrm>
          <a:prstGeom prst="flowChartConnector">
            <a:avLst/>
          </a:prstGeom>
          <a:ln>
            <a:solidFill>
              <a:srgbClr val="00206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dirty="0" err="1" smtClean="0">
                <a:latin typeface="Papyrus" panose="03070502060502030205" pitchFamily="66" charset="0"/>
              </a:rPr>
              <a:t>label</a:t>
            </a:r>
            <a:endParaRPr lang="it-IT" sz="2000" dirty="0">
              <a:latin typeface="Papyrus" panose="030705020605020302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08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Some </a:t>
            </a:r>
            <a:r>
              <a:rPr lang="it-IT" dirty="0" err="1"/>
              <a:t>useful</a:t>
            </a:r>
            <a:r>
              <a:rPr lang="it-IT" dirty="0"/>
              <a:t> </a:t>
            </a:r>
            <a:r>
              <a:rPr lang="it-IT" dirty="0" err="1" smtClean="0"/>
              <a:t>websites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Stata’s </a:t>
            </a:r>
            <a:r>
              <a:rPr lang="en-US" dirty="0"/>
              <a:t>own resources for learning </a:t>
            </a:r>
            <a:r>
              <a:rPr lang="en-US" dirty="0" smtClean="0"/>
              <a:t>STATA:</a:t>
            </a:r>
          </a:p>
          <a:p>
            <a:r>
              <a:rPr lang="it-IT" dirty="0" smtClean="0"/>
              <a:t>Stata </a:t>
            </a:r>
            <a:r>
              <a:rPr lang="it-IT" dirty="0"/>
              <a:t>website, Stata </a:t>
            </a:r>
            <a:r>
              <a:rPr lang="it-IT" dirty="0" err="1"/>
              <a:t>library</a:t>
            </a:r>
            <a:r>
              <a:rPr lang="it-IT" dirty="0"/>
              <a:t>, </a:t>
            </a:r>
            <a:r>
              <a:rPr lang="it-IT" dirty="0" err="1"/>
              <a:t>Statalist</a:t>
            </a:r>
            <a:r>
              <a:rPr lang="it-IT" dirty="0"/>
              <a:t> </a:t>
            </a:r>
            <a:r>
              <a:rPr lang="it-IT" dirty="0" err="1"/>
              <a:t>archive</a:t>
            </a:r>
            <a:endParaRPr lang="it-IT" dirty="0"/>
          </a:p>
          <a:p>
            <a:r>
              <a:rPr lang="it-IT" dirty="0" smtClean="0">
                <a:hlinkClick r:id="rId2" tooltip="Stata useful websites"/>
              </a:rPr>
              <a:t>www.stata.com/links/resources1.html</a:t>
            </a:r>
            <a:endParaRPr lang="it-IT" dirty="0" smtClean="0"/>
          </a:p>
          <a:p>
            <a:r>
              <a:rPr lang="it-IT" dirty="0"/>
              <a:t>Stata </a:t>
            </a:r>
            <a:r>
              <a:rPr lang="it-IT" dirty="0" err="1"/>
              <a:t>YouTube</a:t>
            </a:r>
            <a:r>
              <a:rPr lang="it-IT" dirty="0"/>
              <a:t> Channel</a:t>
            </a:r>
          </a:p>
          <a:p>
            <a:r>
              <a:rPr lang="it-IT" dirty="0" smtClean="0">
                <a:hlinkClick r:id="rId3" tooltip="Stata usueful websites2"/>
              </a:rPr>
              <a:t>http</a:t>
            </a:r>
            <a:r>
              <a:rPr lang="it-IT" dirty="0">
                <a:hlinkClick r:id="rId3" tooltip="Stata usueful websites2"/>
              </a:rPr>
              <a:t>://</a:t>
            </a:r>
            <a:r>
              <a:rPr lang="it-IT" dirty="0" smtClean="0">
                <a:hlinkClick r:id="rId3" tooltip="Stata usueful websites2"/>
              </a:rPr>
              <a:t>www.youtube.com/user/statacorp</a:t>
            </a:r>
            <a:endParaRPr lang="it-IT" dirty="0" smtClean="0"/>
          </a:p>
          <a:p>
            <a:r>
              <a:rPr lang="en-US" dirty="0" smtClean="0"/>
              <a:t>University </a:t>
            </a:r>
            <a:r>
              <a:rPr lang="en-US" dirty="0"/>
              <a:t>of North </a:t>
            </a:r>
            <a:r>
              <a:rPr lang="en-US" dirty="0" smtClean="0"/>
              <a:t>Carolina:</a:t>
            </a:r>
          </a:p>
          <a:p>
            <a:r>
              <a:rPr lang="en-US" dirty="0" smtClean="0">
                <a:hlinkClick r:id="rId4" tooltip="Stata useful website 3"/>
              </a:rPr>
              <a:t>www.cpc.unc.edu/research/tools/data_analysis/statatutorial</a:t>
            </a:r>
            <a:endParaRPr lang="en-US" dirty="0" smtClean="0"/>
          </a:p>
          <a:p>
            <a:r>
              <a:rPr lang="en-US" dirty="0" smtClean="0"/>
              <a:t>Princeton:</a:t>
            </a:r>
          </a:p>
          <a:p>
            <a:r>
              <a:rPr lang="en-US" dirty="0" smtClean="0">
                <a:hlinkClick r:id="rId5" tooltip="Stata useful website 4"/>
              </a:rPr>
              <a:t>www.princeton.edu</a:t>
            </a:r>
            <a:r>
              <a:rPr lang="en-US" dirty="0">
                <a:hlinkClick r:id="rId5" tooltip="Stata useful website 4"/>
              </a:rPr>
              <a:t>/~</a:t>
            </a:r>
            <a:r>
              <a:rPr lang="en-US" dirty="0" smtClean="0">
                <a:hlinkClick r:id="rId5" tooltip="Stata useful website 4"/>
              </a:rPr>
              <a:t>otorres/Stata</a:t>
            </a:r>
            <a:endParaRPr lang="en-US" dirty="0"/>
          </a:p>
          <a:p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8894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 and shut down STATA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19137" y="273050"/>
            <a:ext cx="5376863" cy="5853113"/>
          </a:xfrm>
        </p:spPr>
        <p:txBody>
          <a:bodyPr>
            <a:normAutofit/>
          </a:bodyPr>
          <a:lstStyle/>
          <a:p>
            <a:r>
              <a:rPr lang="en-US" sz="1800" dirty="0" smtClean="0"/>
              <a:t>To </a:t>
            </a:r>
            <a:r>
              <a:rPr lang="en-US" sz="1800" dirty="0"/>
              <a:t>start simply click on the Stata icon</a:t>
            </a:r>
            <a:endParaRPr lang="it-IT" sz="2800" dirty="0" smtClean="0"/>
          </a:p>
          <a:p>
            <a:endParaRPr lang="it-IT" sz="2400" dirty="0" smtClean="0"/>
          </a:p>
          <a:p>
            <a:endParaRPr lang="it-IT" sz="2400" dirty="0" smtClean="0"/>
          </a:p>
          <a:p>
            <a:endParaRPr lang="it-IT" sz="1600" dirty="0" smtClean="0"/>
          </a:p>
          <a:p>
            <a:endParaRPr lang="it-IT" sz="1600" dirty="0"/>
          </a:p>
          <a:p>
            <a:r>
              <a:rPr lang="en-US" sz="1800" dirty="0"/>
              <a:t>or select the program from the Windows </a:t>
            </a:r>
            <a:r>
              <a:rPr lang="en-US" sz="1800" dirty="0" smtClean="0"/>
              <a:t>menu</a:t>
            </a:r>
          </a:p>
          <a:p>
            <a:r>
              <a:rPr lang="en-US" sz="1800" dirty="0" smtClean="0"/>
              <a:t>To </a:t>
            </a:r>
            <a:r>
              <a:rPr lang="en-US" sz="1800" dirty="0"/>
              <a:t>exit, type exit in the command bar</a:t>
            </a:r>
            <a:endParaRPr lang="it-IT" sz="180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i="1" dirty="0" smtClean="0"/>
              <a:t>Exercise</a:t>
            </a:r>
            <a:r>
              <a:rPr lang="en-US" i="1" dirty="0"/>
              <a:t>: </a:t>
            </a:r>
            <a:endParaRPr lang="en-US" i="1" dirty="0" smtClean="0"/>
          </a:p>
          <a:p>
            <a:r>
              <a:rPr lang="en-US" i="1" dirty="0" smtClean="0"/>
              <a:t>start </a:t>
            </a:r>
            <a:r>
              <a:rPr lang="en-US" i="1" dirty="0"/>
              <a:t>and stop STATA on your PC</a:t>
            </a:r>
            <a:endParaRPr lang="it-IT" i="1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3</a:t>
            </a:fld>
            <a:endParaRPr lang="it-IT" dirty="0"/>
          </a:p>
        </p:txBody>
      </p:sp>
      <p:pic>
        <p:nvPicPr>
          <p:cNvPr id="1026" name="Picture 2" title="Icona di STATA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9368" y="676275"/>
            <a:ext cx="1295400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Freccia a destra 6" title="Freccia a destra"/>
          <p:cNvSpPr/>
          <p:nvPr/>
        </p:nvSpPr>
        <p:spPr>
          <a:xfrm>
            <a:off x="1634836" y="990600"/>
            <a:ext cx="1219200" cy="45720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1029" name="Picture 5" title="Comando ex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9" y="3215267"/>
            <a:ext cx="5438599" cy="3679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title="Freccia in giù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162723">
            <a:off x="330150" y="5843657"/>
            <a:ext cx="1328737" cy="566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asellaDiTesto 7"/>
          <p:cNvSpPr txBox="1"/>
          <p:nvPr/>
        </p:nvSpPr>
        <p:spPr>
          <a:xfrm>
            <a:off x="1447800" y="5200290"/>
            <a:ext cx="796636" cy="5232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rgbClr val="FF0000"/>
                </a:solidFill>
              </a:rPr>
              <a:t>exit</a:t>
            </a:r>
            <a:endParaRPr lang="it-IT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942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629400" y="2910404"/>
            <a:ext cx="2281518" cy="2438400"/>
          </a:xfrm>
        </p:spPr>
        <p:txBody>
          <a:bodyPr/>
          <a:lstStyle/>
          <a:p>
            <a:r>
              <a:rPr lang="en-US" dirty="0"/>
              <a:t>The layout of the windows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1001" y="273050"/>
            <a:ext cx="8534400" cy="585311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The </a:t>
            </a:r>
            <a:r>
              <a:rPr lang="en-US" sz="2000" dirty="0"/>
              <a:t>first screen that Stata offers consists of several windows</a:t>
            </a:r>
            <a:r>
              <a:rPr lang="en-US" sz="2000" dirty="0" smtClean="0"/>
              <a:t>:</a:t>
            </a:r>
          </a:p>
          <a:p>
            <a:pPr lvl="1"/>
            <a:r>
              <a:rPr lang="it-IT" sz="1800" dirty="0" smtClean="0"/>
              <a:t>1. </a:t>
            </a:r>
            <a:r>
              <a:rPr lang="it-IT" sz="1800" b="1" dirty="0" smtClean="0"/>
              <a:t>Stata </a:t>
            </a:r>
            <a:r>
              <a:rPr lang="it-IT" sz="1800" b="1" dirty="0" err="1" smtClean="0"/>
              <a:t>Results</a:t>
            </a:r>
            <a:endParaRPr lang="it-IT" sz="1800" dirty="0"/>
          </a:p>
          <a:p>
            <a:pPr lvl="1"/>
            <a:r>
              <a:rPr lang="it-IT" sz="1800" dirty="0" smtClean="0"/>
              <a:t>2</a:t>
            </a:r>
            <a:r>
              <a:rPr lang="it-IT" sz="1800" dirty="0"/>
              <a:t>. </a:t>
            </a:r>
            <a:r>
              <a:rPr lang="it-IT" sz="1800" b="1" dirty="0" err="1" smtClean="0"/>
              <a:t>Review</a:t>
            </a:r>
            <a:endParaRPr lang="it-IT" sz="1800" dirty="0" smtClean="0"/>
          </a:p>
          <a:p>
            <a:pPr lvl="1"/>
            <a:r>
              <a:rPr lang="it-IT" sz="1800" dirty="0" smtClean="0"/>
              <a:t>3</a:t>
            </a:r>
            <a:r>
              <a:rPr lang="it-IT" sz="1800" dirty="0"/>
              <a:t>. </a:t>
            </a:r>
            <a:r>
              <a:rPr lang="it-IT" sz="1800" b="1" dirty="0" err="1" smtClean="0"/>
              <a:t>Variables</a:t>
            </a:r>
            <a:endParaRPr lang="it-IT" sz="1800" dirty="0"/>
          </a:p>
          <a:p>
            <a:pPr lvl="1"/>
            <a:r>
              <a:rPr lang="it-IT" sz="1800" dirty="0" smtClean="0"/>
              <a:t>4. </a:t>
            </a:r>
            <a:r>
              <a:rPr lang="it-IT" sz="1800" b="1" i="1" dirty="0"/>
              <a:t>Stata </a:t>
            </a:r>
            <a:r>
              <a:rPr lang="it-IT" sz="1800" b="1" i="1" dirty="0" err="1" smtClean="0"/>
              <a:t>Command</a:t>
            </a:r>
            <a:endParaRPr lang="it-IT" sz="180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4</a:t>
            </a:fld>
            <a:endParaRPr lang="it-IT"/>
          </a:p>
        </p:txBody>
      </p:sp>
      <p:pic>
        <p:nvPicPr>
          <p:cNvPr id="2051" name="Picture 3" title="Disposizione delle finestr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160220"/>
            <a:ext cx="5478657" cy="41080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719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Help !!!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To </a:t>
            </a:r>
            <a:r>
              <a:rPr lang="en-US" sz="2000" dirty="0"/>
              <a:t>see what the commands </a:t>
            </a:r>
            <a:r>
              <a:rPr lang="en-US" sz="2000" dirty="0" smtClean="0"/>
              <a:t>in </a:t>
            </a:r>
            <a:r>
              <a:rPr lang="en-US" sz="2000" dirty="0"/>
              <a:t>Stata indicate, their options or in general all the features in Stata, there is </a:t>
            </a:r>
            <a:r>
              <a:rPr lang="en-US" sz="2000" dirty="0" smtClean="0"/>
              <a:t>the Help</a:t>
            </a:r>
            <a:r>
              <a:rPr lang="en-US" sz="2000" dirty="0"/>
              <a:t>! </a:t>
            </a:r>
            <a:endParaRPr lang="en-US" sz="2000" dirty="0" smtClean="0"/>
          </a:p>
          <a:p>
            <a:r>
              <a:rPr lang="en-US" sz="2000" dirty="0" smtClean="0"/>
              <a:t>To </a:t>
            </a:r>
            <a:r>
              <a:rPr lang="en-US" sz="2000" dirty="0"/>
              <a:t>access </a:t>
            </a:r>
            <a:r>
              <a:rPr lang="en-US" sz="2000" dirty="0" smtClean="0"/>
              <a:t>to the Help</a:t>
            </a:r>
            <a:r>
              <a:rPr lang="en-US" sz="2000" dirty="0"/>
              <a:t>, select from the top bar or type help ### in the command bar</a:t>
            </a:r>
            <a:endParaRPr lang="it-IT" sz="200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i="1" dirty="0" smtClean="0"/>
              <a:t>Exercise:</a:t>
            </a:r>
          </a:p>
          <a:p>
            <a:r>
              <a:rPr lang="en-US" i="1" dirty="0" smtClean="0"/>
              <a:t>Open </a:t>
            </a:r>
            <a:r>
              <a:rPr lang="en-US" i="1" dirty="0"/>
              <a:t>STATA on the PC and find the meaning of </a:t>
            </a:r>
            <a:r>
              <a:rPr lang="en-US" i="1" dirty="0" smtClean="0"/>
              <a:t>tab </a:t>
            </a:r>
            <a:r>
              <a:rPr lang="en-US" i="1" dirty="0"/>
              <a:t>and sort commands</a:t>
            </a:r>
            <a:endParaRPr lang="it-IT" i="1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5</a:t>
            </a:fld>
            <a:endParaRPr lang="it-IT"/>
          </a:p>
        </p:txBody>
      </p:sp>
      <p:pic>
        <p:nvPicPr>
          <p:cNvPr id="3074" name="Picture 2" title="Comando hel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685934"/>
            <a:ext cx="5200650" cy="416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title="Freccia a sinistr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234501">
            <a:off x="1942435" y="2402566"/>
            <a:ext cx="1328737" cy="566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 title="Freccia a sinistr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28397">
            <a:off x="685798" y="5676440"/>
            <a:ext cx="1408113" cy="785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CasellaDiTesto 10"/>
          <p:cNvSpPr txBox="1"/>
          <p:nvPr/>
        </p:nvSpPr>
        <p:spPr>
          <a:xfrm>
            <a:off x="2057401" y="6006628"/>
            <a:ext cx="1000124" cy="5232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FF0000"/>
                </a:solidFill>
              </a:rPr>
              <a:t>help</a:t>
            </a:r>
            <a:endParaRPr lang="it-IT" sz="2800" b="1" dirty="0">
              <a:solidFill>
                <a:srgbClr val="FF0000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6203576" y="533400"/>
            <a:ext cx="2133600" cy="92333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+mj-lt"/>
              </a:rPr>
              <a:t>Attention !!! The </a:t>
            </a:r>
            <a:r>
              <a:rPr lang="en-US" dirty="0">
                <a:solidFill>
                  <a:schemeClr val="bg1"/>
                </a:solidFill>
                <a:latin typeface="+mj-lt"/>
              </a:rPr>
              <a:t>controls are Case Sensitive</a:t>
            </a:r>
            <a:r>
              <a:rPr lang="it-IT" dirty="0" smtClean="0">
                <a:solidFill>
                  <a:schemeClr val="bg1"/>
                </a:solidFill>
                <a:latin typeface="+mj-lt"/>
              </a:rPr>
              <a:t>!</a:t>
            </a:r>
            <a:endParaRPr lang="it-IT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26227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11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Upload </a:t>
            </a:r>
            <a:r>
              <a:rPr lang="it-IT" dirty="0" smtClean="0"/>
              <a:t>data 01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Stata needs data, these come from datasets </a:t>
            </a:r>
            <a:endParaRPr lang="en-US" sz="2000" dirty="0" smtClean="0"/>
          </a:p>
          <a:p>
            <a:r>
              <a:rPr lang="en-US" sz="2000" dirty="0" smtClean="0"/>
              <a:t>Stata </a:t>
            </a:r>
            <a:r>
              <a:rPr lang="en-US" sz="2000" dirty="0"/>
              <a:t>expects the dataset to be rectangular with the variables in the </a:t>
            </a:r>
            <a:r>
              <a:rPr lang="en-US" sz="2000" dirty="0" smtClean="0"/>
              <a:t>columns (</a:t>
            </a:r>
            <a:r>
              <a:rPr lang="en-US" sz="2000" i="1" dirty="0" smtClean="0"/>
              <a:t>m</a:t>
            </a:r>
            <a:r>
              <a:rPr lang="en-US" sz="2000" dirty="0" smtClean="0"/>
              <a:t>) </a:t>
            </a:r>
            <a:r>
              <a:rPr lang="en-US" sz="2000" dirty="0"/>
              <a:t>and the observations </a:t>
            </a:r>
            <a:r>
              <a:rPr lang="en-US" sz="2000" dirty="0" smtClean="0"/>
              <a:t>/ statistic units in </a:t>
            </a:r>
            <a:r>
              <a:rPr lang="en-US" sz="2000" dirty="0"/>
              <a:t>the </a:t>
            </a:r>
            <a:r>
              <a:rPr lang="en-US" sz="2000" dirty="0" smtClean="0"/>
              <a:t>rows (</a:t>
            </a:r>
            <a:r>
              <a:rPr lang="en-US" sz="2000" i="1" dirty="0" smtClean="0"/>
              <a:t>n</a:t>
            </a:r>
            <a:r>
              <a:rPr lang="en-US" sz="2000" dirty="0" smtClean="0"/>
              <a:t>).</a:t>
            </a:r>
          </a:p>
          <a:p>
            <a:r>
              <a:rPr lang="en-US" sz="2000" dirty="0" smtClean="0"/>
              <a:t>Datasets </a:t>
            </a:r>
            <a:r>
              <a:rPr lang="en-US" sz="2000" dirty="0"/>
              <a:t>can have different origins, we focus on those </a:t>
            </a:r>
            <a:r>
              <a:rPr lang="en-US" sz="2000" dirty="0" smtClean="0"/>
              <a:t>formats: </a:t>
            </a:r>
            <a:r>
              <a:rPr lang="en-US" sz="2000" i="1" dirty="0"/>
              <a:t>.</a:t>
            </a:r>
            <a:r>
              <a:rPr lang="en-US" sz="2000" i="1" dirty="0" err="1"/>
              <a:t>dta</a:t>
            </a:r>
            <a:r>
              <a:rPr lang="en-US" sz="2000" i="1" dirty="0"/>
              <a:t> </a:t>
            </a:r>
            <a:r>
              <a:rPr lang="en-US" sz="2000" dirty="0"/>
              <a:t>and </a:t>
            </a:r>
            <a:r>
              <a:rPr lang="en-US" sz="2000" i="1" dirty="0"/>
              <a:t>excel </a:t>
            </a:r>
            <a:r>
              <a:rPr lang="en-US" sz="2000" dirty="0"/>
              <a:t>origin</a:t>
            </a:r>
            <a:r>
              <a:rPr lang="en-US" sz="2000" dirty="0" smtClean="0"/>
              <a:t>.</a:t>
            </a:r>
          </a:p>
          <a:p>
            <a:endParaRPr lang="en-US" sz="2000" b="1" dirty="0" smtClean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6</a:t>
            </a:fld>
            <a:endParaRPr lang="it-IT"/>
          </a:p>
        </p:txBody>
      </p:sp>
      <p:pic>
        <p:nvPicPr>
          <p:cNvPr id="1026" name="Picture 2" title="Example tab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199606"/>
            <a:ext cx="3962400" cy="4464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400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Upload </a:t>
            </a:r>
            <a:r>
              <a:rPr lang="it-IT" dirty="0" smtClean="0"/>
              <a:t>data 02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6448425"/>
          </a:xfrm>
        </p:spPr>
        <p:txBody>
          <a:bodyPr>
            <a:normAutofit/>
          </a:bodyPr>
          <a:lstStyle/>
          <a:p>
            <a:r>
              <a:rPr lang="en-US" sz="2400" dirty="0"/>
              <a:t>To load data in </a:t>
            </a:r>
            <a:r>
              <a:rPr lang="en-US" sz="2400" i="1" dirty="0"/>
              <a:t>.</a:t>
            </a:r>
            <a:r>
              <a:rPr lang="en-US" sz="2400" i="1" dirty="0" err="1"/>
              <a:t>dta</a:t>
            </a:r>
            <a:r>
              <a:rPr lang="en-US" sz="2400" i="1" dirty="0"/>
              <a:t> </a:t>
            </a:r>
            <a:r>
              <a:rPr lang="en-US" sz="2400" dirty="0"/>
              <a:t>format you need: </a:t>
            </a:r>
            <a:endParaRPr lang="en-US" sz="2400" dirty="0" smtClean="0"/>
          </a:p>
          <a:p>
            <a:pPr lvl="1"/>
            <a:r>
              <a:rPr lang="en-US" sz="2000" dirty="0" smtClean="0"/>
              <a:t>tell </a:t>
            </a:r>
            <a:r>
              <a:rPr lang="en-US" sz="2000" dirty="0"/>
              <a:t>Stata where the dataset is located with the command </a:t>
            </a:r>
            <a:r>
              <a:rPr lang="en-US" sz="2000" b="1" dirty="0" smtClean="0"/>
              <a:t>cd</a:t>
            </a:r>
            <a:r>
              <a:rPr lang="en-US" sz="2000" dirty="0" smtClean="0"/>
              <a:t> “path directory ###" </a:t>
            </a:r>
          </a:p>
          <a:p>
            <a:pPr lvl="1"/>
            <a:r>
              <a:rPr lang="en-US" sz="2000" dirty="0" smtClean="0"/>
              <a:t>Open the dataset with the command </a:t>
            </a:r>
            <a:r>
              <a:rPr lang="en-US" sz="2000" b="1" dirty="0" smtClean="0"/>
              <a:t>use </a:t>
            </a:r>
            <a:r>
              <a:rPr lang="en-US" sz="2000" dirty="0" err="1" smtClean="0"/>
              <a:t>file.dta</a:t>
            </a:r>
            <a:r>
              <a:rPr lang="en-US" sz="2000" dirty="0" smtClean="0"/>
              <a:t> </a:t>
            </a:r>
          </a:p>
          <a:p>
            <a:pPr lvl="1"/>
            <a:r>
              <a:rPr lang="en-US" sz="2000" dirty="0" smtClean="0"/>
              <a:t>Put </a:t>
            </a:r>
            <a:r>
              <a:rPr lang="en-US" sz="2000" dirty="0"/>
              <a:t>the </a:t>
            </a:r>
            <a:r>
              <a:rPr lang="en-US" sz="2000" dirty="0" smtClean="0"/>
              <a:t>command </a:t>
            </a:r>
            <a:r>
              <a:rPr lang="en-US" sz="2000" b="1" dirty="0" smtClean="0"/>
              <a:t>,clear </a:t>
            </a:r>
            <a:r>
              <a:rPr lang="en-US" sz="2000" dirty="0"/>
              <a:t>after the use command to delete the dataset previously memorized by </a:t>
            </a:r>
            <a:r>
              <a:rPr lang="en-US" sz="2000" dirty="0" smtClean="0"/>
              <a:t>Stata</a:t>
            </a:r>
          </a:p>
          <a:p>
            <a:r>
              <a:rPr lang="en-US" sz="2000" dirty="0"/>
              <a:t>F</a:t>
            </a:r>
            <a:r>
              <a:rPr lang="en-US" sz="2000" dirty="0" smtClean="0"/>
              <a:t>or example to open the dataset </a:t>
            </a:r>
            <a:r>
              <a:rPr lang="en-US" sz="2000" i="1" dirty="0" err="1" smtClean="0"/>
              <a:t>today.dta</a:t>
            </a:r>
            <a:r>
              <a:rPr lang="en-US" sz="2000" dirty="0" smtClean="0"/>
              <a:t> in the directory Lecture1 the command are: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i="1" dirty="0" smtClean="0"/>
              <a:t>cd “C</a:t>
            </a:r>
            <a:r>
              <a:rPr lang="en-US" sz="2000" i="1" dirty="0"/>
              <a:t>:\</a:t>
            </a:r>
            <a:r>
              <a:rPr lang="en-US" sz="2000" i="1" dirty="0" smtClean="0"/>
              <a:t>Users\user\Dropbox\Lecture1”</a:t>
            </a:r>
            <a:endParaRPr lang="en-US" sz="2000" i="1" dirty="0"/>
          </a:p>
          <a:p>
            <a:pPr marL="0" indent="0">
              <a:buNone/>
            </a:pPr>
            <a:r>
              <a:rPr lang="en-US" sz="2000" i="1" dirty="0" smtClean="0"/>
              <a:t>use </a:t>
            </a:r>
            <a:r>
              <a:rPr lang="en-US" sz="2000" i="1" dirty="0" err="1" smtClean="0"/>
              <a:t>today.dta</a:t>
            </a:r>
            <a:r>
              <a:rPr lang="en-US" sz="2000" i="1" dirty="0" smtClean="0"/>
              <a:t>, clear</a:t>
            </a:r>
            <a:endParaRPr lang="en-US" sz="2000" i="1" dirty="0"/>
          </a:p>
          <a:p>
            <a:pPr lvl="1"/>
            <a:endParaRPr lang="en-US" sz="1700" b="1" dirty="0" smtClean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7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6344443" y="2743200"/>
            <a:ext cx="2133600" cy="1200329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+mj-lt"/>
              </a:rPr>
              <a:t>Attention !!! </a:t>
            </a:r>
            <a:r>
              <a:rPr lang="it-IT" dirty="0" err="1" smtClean="0">
                <a:solidFill>
                  <a:schemeClr val="bg1"/>
                </a:solidFill>
                <a:latin typeface="+mj-lt"/>
              </a:rPr>
              <a:t>Only</a:t>
            </a:r>
            <a:r>
              <a:rPr lang="it-IT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it-IT" dirty="0" err="1" smtClean="0">
                <a:solidFill>
                  <a:schemeClr val="bg1"/>
                </a:solidFill>
                <a:latin typeface="+mj-lt"/>
              </a:rPr>
              <a:t>one</a:t>
            </a:r>
            <a:r>
              <a:rPr lang="it-IT" dirty="0" smtClean="0">
                <a:solidFill>
                  <a:schemeClr val="bg1"/>
                </a:solidFill>
                <a:latin typeface="+mj-lt"/>
              </a:rPr>
              <a:t> dataset </a:t>
            </a:r>
            <a:r>
              <a:rPr lang="it-IT" dirty="0" err="1" smtClean="0">
                <a:solidFill>
                  <a:schemeClr val="bg1"/>
                </a:solidFill>
                <a:latin typeface="+mj-lt"/>
              </a:rPr>
              <a:t>at</a:t>
            </a:r>
            <a:r>
              <a:rPr lang="it-IT" dirty="0" smtClean="0">
                <a:solidFill>
                  <a:schemeClr val="bg1"/>
                </a:solidFill>
                <a:latin typeface="+mj-lt"/>
              </a:rPr>
              <a:t> time </a:t>
            </a:r>
            <a:r>
              <a:rPr lang="it-IT" dirty="0" err="1" smtClean="0">
                <a:solidFill>
                  <a:schemeClr val="bg1"/>
                </a:solidFill>
                <a:latin typeface="+mj-lt"/>
              </a:rPr>
              <a:t>is</a:t>
            </a:r>
            <a:r>
              <a:rPr lang="it-IT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it-IT" dirty="0" err="1" smtClean="0">
                <a:solidFill>
                  <a:schemeClr val="bg1"/>
                </a:solidFill>
                <a:latin typeface="+mj-lt"/>
              </a:rPr>
              <a:t>stored</a:t>
            </a:r>
            <a:r>
              <a:rPr lang="it-IT" dirty="0" smtClean="0">
                <a:solidFill>
                  <a:schemeClr val="bg1"/>
                </a:solidFill>
                <a:latin typeface="+mj-lt"/>
              </a:rPr>
              <a:t> by Stata</a:t>
            </a:r>
            <a:endParaRPr lang="it-IT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09106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Upload </a:t>
            </a:r>
            <a:r>
              <a:rPr lang="it-IT" dirty="0" smtClean="0"/>
              <a:t>data 03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To </a:t>
            </a:r>
            <a:r>
              <a:rPr lang="en-US" sz="2400" dirty="0"/>
              <a:t>view the dataset click on the data editor or type </a:t>
            </a:r>
            <a:r>
              <a:rPr lang="en-US" sz="2400" dirty="0" smtClean="0"/>
              <a:t>the </a:t>
            </a:r>
            <a:r>
              <a:rPr lang="en-US" sz="2400" dirty="0"/>
              <a:t>command </a:t>
            </a:r>
            <a:r>
              <a:rPr lang="en-US" sz="2400" b="1" dirty="0" err="1" smtClean="0"/>
              <a:t>br</a:t>
            </a:r>
            <a:endParaRPr lang="en-US" sz="2400" b="1" dirty="0" smtClean="0"/>
          </a:p>
          <a:p>
            <a:r>
              <a:rPr lang="en-US" sz="2400" dirty="0" smtClean="0"/>
              <a:t>To </a:t>
            </a:r>
            <a:r>
              <a:rPr lang="en-US" sz="2400" dirty="0"/>
              <a:t>save a </a:t>
            </a:r>
            <a:r>
              <a:rPr lang="en-US" sz="2400" dirty="0" smtClean="0"/>
              <a:t>dataset type </a:t>
            </a:r>
            <a:r>
              <a:rPr lang="en-US" sz="2400" b="1" dirty="0" smtClean="0"/>
              <a:t>save</a:t>
            </a:r>
            <a:r>
              <a:rPr lang="en-US" sz="2400" dirty="0" smtClean="0"/>
              <a:t> </a:t>
            </a:r>
            <a:r>
              <a:rPr lang="en-US" sz="2400" dirty="0" err="1" smtClean="0"/>
              <a:t>file.dta</a:t>
            </a:r>
            <a:r>
              <a:rPr lang="en-US" sz="2400" b="1" dirty="0"/>
              <a:t>, </a:t>
            </a:r>
            <a:r>
              <a:rPr lang="en-US" sz="2400" b="1" dirty="0" smtClean="0"/>
              <a:t>replace</a:t>
            </a:r>
          </a:p>
          <a:p>
            <a:r>
              <a:rPr lang="en-US" sz="2400" dirty="0" smtClean="0"/>
              <a:t>The command </a:t>
            </a:r>
            <a:r>
              <a:rPr lang="en-US" sz="2400" b="1" dirty="0" smtClean="0"/>
              <a:t>, replace </a:t>
            </a:r>
            <a:r>
              <a:rPr lang="en-US" sz="2400" dirty="0"/>
              <a:t>allows to </a:t>
            </a:r>
            <a:r>
              <a:rPr lang="en-US" sz="2400" dirty="0" smtClean="0"/>
              <a:t>rewriting over </a:t>
            </a:r>
            <a:r>
              <a:rPr lang="en-US" sz="2400" dirty="0"/>
              <a:t>the previous </a:t>
            </a:r>
            <a:r>
              <a:rPr lang="en-US" sz="2400" dirty="0" smtClean="0"/>
              <a:t>dataset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5943600" y="2362200"/>
            <a:ext cx="3008313" cy="36877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i="1" dirty="0"/>
              <a:t>Exercise:</a:t>
            </a:r>
          </a:p>
          <a:p>
            <a:r>
              <a:rPr lang="en-US" i="1" dirty="0" smtClean="0"/>
              <a:t>Put the file </a:t>
            </a:r>
            <a:r>
              <a:rPr lang="en-US" i="1" dirty="0" err="1" smtClean="0"/>
              <a:t>ethiopian_regions.dta</a:t>
            </a:r>
            <a:r>
              <a:rPr lang="en-US" i="1" dirty="0" smtClean="0"/>
              <a:t> into a </a:t>
            </a:r>
            <a:r>
              <a:rPr lang="en-US" i="1" dirty="0"/>
              <a:t>PC folder, </a:t>
            </a:r>
            <a:endParaRPr lang="en-US" i="1" dirty="0" smtClean="0"/>
          </a:p>
          <a:p>
            <a:r>
              <a:rPr lang="en-US" i="1" dirty="0" smtClean="0"/>
              <a:t>upload </a:t>
            </a:r>
            <a:r>
              <a:rPr lang="en-US" i="1" dirty="0"/>
              <a:t>the </a:t>
            </a:r>
            <a:r>
              <a:rPr lang="en-US" i="1" dirty="0" smtClean="0"/>
              <a:t>dataset in STATA, </a:t>
            </a:r>
          </a:p>
          <a:p>
            <a:r>
              <a:rPr lang="en-US" i="1" dirty="0"/>
              <a:t>see what is the capital of the region </a:t>
            </a:r>
            <a:r>
              <a:rPr lang="en-US" i="1" dirty="0" smtClean="0"/>
              <a:t>Afar,</a:t>
            </a:r>
          </a:p>
          <a:p>
            <a:r>
              <a:rPr lang="en-US" i="1" dirty="0" smtClean="0"/>
              <a:t>save </a:t>
            </a:r>
            <a:r>
              <a:rPr lang="en-US" i="1" dirty="0"/>
              <a:t>the previous dataset </a:t>
            </a:r>
            <a:r>
              <a:rPr lang="en-US" i="1" dirty="0" smtClean="0"/>
              <a:t>with the name </a:t>
            </a:r>
            <a:r>
              <a:rPr lang="en-US" i="1" dirty="0" err="1" smtClean="0"/>
              <a:t>new_dataset.dta</a:t>
            </a:r>
            <a:endParaRPr lang="it-IT" i="1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3958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 Upload data 04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200" dirty="0" smtClean="0"/>
              <a:t>To upload </a:t>
            </a:r>
            <a:r>
              <a:rPr lang="en-US" sz="2200" dirty="0"/>
              <a:t>data from an Excel </a:t>
            </a:r>
            <a:r>
              <a:rPr lang="en-US" sz="2200" dirty="0" smtClean="0"/>
              <a:t>file, the </a:t>
            </a:r>
            <a:r>
              <a:rPr lang="en-US" sz="2200" dirty="0"/>
              <a:t>shortest </a:t>
            </a:r>
            <a:r>
              <a:rPr lang="en-US" sz="2200" dirty="0" smtClean="0"/>
              <a:t>way </a:t>
            </a:r>
            <a:r>
              <a:rPr lang="en-US" sz="2200" dirty="0"/>
              <a:t>is to</a:t>
            </a:r>
            <a:r>
              <a:rPr lang="en-US" sz="2200" dirty="0" smtClean="0"/>
              <a:t>:</a:t>
            </a:r>
          </a:p>
          <a:p>
            <a:pPr lvl="1"/>
            <a:r>
              <a:rPr lang="en-US" sz="2200" dirty="0"/>
              <a:t>Open the Excel file and copy only the data of </a:t>
            </a:r>
            <a:r>
              <a:rPr lang="en-US" sz="2200" dirty="0" smtClean="0"/>
              <a:t>interest;</a:t>
            </a:r>
          </a:p>
          <a:p>
            <a:pPr lvl="1"/>
            <a:r>
              <a:rPr lang="en-US" sz="2200" dirty="0"/>
              <a:t>Open the data editor in </a:t>
            </a:r>
            <a:r>
              <a:rPr lang="en-US" sz="2200" dirty="0" smtClean="0"/>
              <a:t>Stata;</a:t>
            </a:r>
          </a:p>
          <a:p>
            <a:pPr lvl="1"/>
            <a:r>
              <a:rPr lang="en-US" sz="2200" dirty="0"/>
              <a:t>Paste the </a:t>
            </a:r>
            <a:r>
              <a:rPr lang="en-US" sz="2200" dirty="0" smtClean="0"/>
              <a:t>dataset, if </a:t>
            </a:r>
            <a:r>
              <a:rPr lang="en-US" sz="2200" dirty="0"/>
              <a:t>dataset has the columns with the name of the variables press the option "Treat first row as variable names</a:t>
            </a:r>
            <a:r>
              <a:rPr lang="en-US" sz="2200" i="1" dirty="0" smtClean="0"/>
              <a:t>”</a:t>
            </a:r>
          </a:p>
          <a:p>
            <a:r>
              <a:rPr lang="en-US" sz="2400" dirty="0" smtClean="0"/>
              <a:t>To </a:t>
            </a:r>
            <a:r>
              <a:rPr lang="en-US" sz="2400" dirty="0"/>
              <a:t>see the imported dataset click on data editor or </a:t>
            </a:r>
            <a:r>
              <a:rPr lang="en-US" sz="2400" dirty="0" err="1" smtClean="0"/>
              <a:t>br</a:t>
            </a:r>
            <a:endParaRPr lang="en-US" sz="2400" dirty="0" smtClean="0"/>
          </a:p>
          <a:p>
            <a:r>
              <a:rPr lang="en-US" sz="2300" dirty="0" smtClean="0"/>
              <a:t>Or directly with the import excel command:</a:t>
            </a:r>
          </a:p>
          <a:p>
            <a:pPr marL="0" indent="0">
              <a:buNone/>
            </a:pPr>
            <a:r>
              <a:rPr lang="en-US" sz="2200" i="1" dirty="0" smtClean="0"/>
              <a:t>import excel </a:t>
            </a:r>
          </a:p>
          <a:p>
            <a:pPr marL="0" indent="0">
              <a:buNone/>
            </a:pPr>
            <a:r>
              <a:rPr lang="en-US" sz="2200" i="1" dirty="0" smtClean="0"/>
              <a:t>“path folder\excel.file.name.xls", </a:t>
            </a:r>
            <a:r>
              <a:rPr lang="en-US" sz="2200" i="1" dirty="0" err="1"/>
              <a:t>firstrow</a:t>
            </a:r>
            <a:endParaRPr lang="en-US" sz="2200" i="1" dirty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 i="1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9</a:t>
            </a:fld>
            <a:endParaRPr lang="it-IT"/>
          </a:p>
        </p:txBody>
      </p:sp>
      <p:sp>
        <p:nvSpPr>
          <p:cNvPr id="23" name="Segnaposto testo 3"/>
          <p:cNvSpPr txBox="1">
            <a:spLocks/>
          </p:cNvSpPr>
          <p:nvPr/>
        </p:nvSpPr>
        <p:spPr>
          <a:xfrm>
            <a:off x="5907087" y="2515394"/>
            <a:ext cx="3008313" cy="36877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25000"/>
              </a:lnSpc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i="1" dirty="0"/>
              <a:t>Create a dataset in Excel with </a:t>
            </a:r>
            <a:r>
              <a:rPr lang="it-IT" i="1" dirty="0" smtClean="0"/>
              <a:t>2 </a:t>
            </a:r>
            <a:r>
              <a:rPr lang="it-IT" i="1" dirty="0"/>
              <a:t>or more </a:t>
            </a:r>
            <a:r>
              <a:rPr lang="en-US" i="1" dirty="0" smtClean="0"/>
              <a:t>variables,</a:t>
            </a:r>
          </a:p>
          <a:p>
            <a:r>
              <a:rPr lang="en-US" i="1" dirty="0" smtClean="0"/>
              <a:t> upload this dataset on </a:t>
            </a:r>
            <a:r>
              <a:rPr lang="it-IT" i="1" dirty="0" smtClean="0"/>
              <a:t>Stata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2469082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23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1290</TotalTime>
  <Words>1681</Words>
  <Application>Microsoft Office PowerPoint</Application>
  <PresentationFormat>Presentazione su schermo (4:3)</PresentationFormat>
  <Paragraphs>260</Paragraphs>
  <Slides>25</Slides>
  <Notes>14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32" baseType="lpstr">
      <vt:lpstr>Arial</vt:lpstr>
      <vt:lpstr>Calibri</vt:lpstr>
      <vt:lpstr>Century Gothic</vt:lpstr>
      <vt:lpstr>Courier New</vt:lpstr>
      <vt:lpstr>Palatino Linotype</vt:lpstr>
      <vt:lpstr>Papyrus</vt:lpstr>
      <vt:lpstr>Executive</vt:lpstr>
      <vt:lpstr>Introduction to Stata</vt:lpstr>
      <vt:lpstr>What is Stata?</vt:lpstr>
      <vt:lpstr>Start and shut down STATA</vt:lpstr>
      <vt:lpstr>The layout of the windows</vt:lpstr>
      <vt:lpstr>Help !!!</vt:lpstr>
      <vt:lpstr>Upload data 01</vt:lpstr>
      <vt:lpstr>Upload data 02</vt:lpstr>
      <vt:lpstr>Upload data 03</vt:lpstr>
      <vt:lpstr> Upload data 04</vt:lpstr>
      <vt:lpstr>Data editor</vt:lpstr>
      <vt:lpstr>Data editor (browse)</vt:lpstr>
      <vt:lpstr> A first look at the data</vt:lpstr>
      <vt:lpstr> Use the do files 01</vt:lpstr>
      <vt:lpstr>Apertura do file</vt:lpstr>
      <vt:lpstr>Do file2</vt:lpstr>
      <vt:lpstr>Use the do files 02</vt:lpstr>
      <vt:lpstr> Order and count on STATA</vt:lpstr>
      <vt:lpstr> Manipulate data on STATA 1</vt:lpstr>
      <vt:lpstr> Manipulate data on STATA 2</vt:lpstr>
      <vt:lpstr>Manipulate data on STATA 3</vt:lpstr>
      <vt:lpstr>Merge dataset</vt:lpstr>
      <vt:lpstr> A graph on STATA</vt:lpstr>
      <vt:lpstr>Graph population - administrative zones</vt:lpstr>
      <vt:lpstr>Ripasso finale</vt:lpstr>
      <vt:lpstr>Some useful websites</vt:lpstr>
    </vt:vector>
  </TitlesOfParts>
  <Company>user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Introduzione all’utilizzo di Stata</dc:title>
  <dc:creator>user</dc:creator>
  <cp:lastModifiedBy>user</cp:lastModifiedBy>
  <cp:revision>129</cp:revision>
  <dcterms:created xsi:type="dcterms:W3CDTF">2018-03-16T08:04:58Z</dcterms:created>
  <dcterms:modified xsi:type="dcterms:W3CDTF">2019-03-05T15:40:55Z</dcterms:modified>
</cp:coreProperties>
</file>