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g" ContentType="image/jpeg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embeddings/oleObject1.bin" ContentType="application/vnd.openxmlformats-officedocument.oleObject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7" r:id="rId1"/>
  </p:sldMasterIdLst>
  <p:notesMasterIdLst>
    <p:notesMasterId r:id="rId37"/>
  </p:notesMasterIdLst>
  <p:handoutMasterIdLst>
    <p:handoutMasterId r:id="rId38"/>
  </p:handoutMasterIdLst>
  <p:sldIdLst>
    <p:sldId id="256" r:id="rId2"/>
    <p:sldId id="260" r:id="rId3"/>
    <p:sldId id="261" r:id="rId4"/>
    <p:sldId id="262" r:id="rId5"/>
    <p:sldId id="263" r:id="rId6"/>
    <p:sldId id="264" r:id="rId7"/>
    <p:sldId id="267" r:id="rId8"/>
    <p:sldId id="289" r:id="rId9"/>
    <p:sldId id="265" r:id="rId10"/>
    <p:sldId id="266" r:id="rId11"/>
    <p:sldId id="280" r:id="rId12"/>
    <p:sldId id="293" r:id="rId13"/>
    <p:sldId id="292" r:id="rId14"/>
    <p:sldId id="305" r:id="rId15"/>
    <p:sldId id="294" r:id="rId16"/>
    <p:sldId id="291" r:id="rId17"/>
    <p:sldId id="268" r:id="rId18"/>
    <p:sldId id="269" r:id="rId19"/>
    <p:sldId id="270" r:id="rId20"/>
    <p:sldId id="272" r:id="rId21"/>
    <p:sldId id="309" r:id="rId22"/>
    <p:sldId id="297" r:id="rId23"/>
    <p:sldId id="300" r:id="rId24"/>
    <p:sldId id="296" r:id="rId25"/>
    <p:sldId id="282" r:id="rId26"/>
    <p:sldId id="271" r:id="rId27"/>
    <p:sldId id="299" r:id="rId28"/>
    <p:sldId id="273" r:id="rId29"/>
    <p:sldId id="298" r:id="rId30"/>
    <p:sldId id="274" r:id="rId31"/>
    <p:sldId id="301" r:id="rId32"/>
    <p:sldId id="302" r:id="rId33"/>
    <p:sldId id="303" r:id="rId34"/>
    <p:sldId id="304" r:id="rId35"/>
    <p:sldId id="308" r:id="rId36"/>
  </p:sldIdLst>
  <p:sldSz cx="9144000" cy="6858000" type="screen4x3"/>
  <p:notesSz cx="7099300" cy="102346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7" autoAdjust="0"/>
    <p:restoredTop sz="95261" autoAdjust="0"/>
  </p:normalViewPr>
  <p:slideViewPr>
    <p:cSldViewPr>
      <p:cViewPr>
        <p:scale>
          <a:sx n="100" d="100"/>
          <a:sy n="100" d="100"/>
        </p:scale>
        <p:origin x="-1240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handoutMaster" Target="handoutMasters/handoutMaster1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2643" tIns="51322" rIns="102643" bIns="51322" numCol="1" anchor="t" anchorCtr="0" compatLnSpc="1">
            <a:prstTxWarp prst="textNoShape">
              <a:avLst/>
            </a:prstTxWarp>
          </a:bodyPr>
          <a:lstStyle>
            <a:lvl1pPr defTabSz="1026559" eaLnBrk="1" hangingPunct="1">
              <a:defRPr sz="13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088" y="1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2643" tIns="51322" rIns="102643" bIns="51322" numCol="1" anchor="t" anchorCtr="0" compatLnSpc="1">
            <a:prstTxWarp prst="textNoShape">
              <a:avLst/>
            </a:prstTxWarp>
          </a:bodyPr>
          <a:lstStyle>
            <a:lvl1pPr algn="r" defTabSz="1026559" eaLnBrk="1" hangingPunct="1">
              <a:defRPr sz="13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21869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2643" tIns="51322" rIns="102643" bIns="51322" numCol="1" anchor="b" anchorCtr="0" compatLnSpc="1">
            <a:prstTxWarp prst="textNoShape">
              <a:avLst/>
            </a:prstTxWarp>
          </a:bodyPr>
          <a:lstStyle>
            <a:lvl1pPr defTabSz="1026559" eaLnBrk="1" hangingPunct="1">
              <a:defRPr sz="13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088" y="9721869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2643" tIns="51322" rIns="102643" bIns="51322" numCol="1" anchor="b" anchorCtr="0" compatLnSpc="1">
            <a:prstTxWarp prst="textNoShape">
              <a:avLst/>
            </a:prstTxWarp>
          </a:bodyPr>
          <a:lstStyle>
            <a:lvl1pPr algn="r" defTabSz="1026559" eaLnBrk="1" hangingPunct="1">
              <a:defRPr sz="1300"/>
            </a:lvl1pPr>
          </a:lstStyle>
          <a:p>
            <a:pPr>
              <a:defRPr/>
            </a:pPr>
            <a:fld id="{E25A84B4-B66B-4981-BB02-D50F05D98C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1045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088" y="1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9688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239" y="4860088"/>
            <a:ext cx="5678824" cy="460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1869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9" tIns="47380" rIns="94759" bIns="4738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088" y="9721869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9" tIns="47380" rIns="94759" bIns="4738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8FD1B71-EB28-4340-9BB5-173ECB0196A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9975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3963A0-8B7C-4D77-BFC3-DE51E333D563}" type="slidenum">
              <a:rPr lang="en-GB" smtClean="0"/>
              <a:pPr/>
              <a:t>1</a:t>
            </a:fld>
            <a:endParaRPr lang="en-GB" smtClean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3948A1-8607-44B7-951F-C8112F41D30E}" type="slidenum">
              <a:rPr lang="en-GB" smtClean="0"/>
              <a:pPr/>
              <a:t>10</a:t>
            </a:fld>
            <a:endParaRPr lang="en-GB" smtClean="0"/>
          </a:p>
        </p:txBody>
      </p:sp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712831-31CE-4B74-BFAC-D6B1521E5E96}" type="slidenum">
              <a:rPr lang="en-GB" smtClean="0"/>
              <a:pPr/>
              <a:t>11</a:t>
            </a:fld>
            <a:endParaRPr lang="en-GB" smtClean="0"/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6763"/>
            <a:ext cx="5121275" cy="3840162"/>
          </a:xfrm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0239" y="4861781"/>
            <a:ext cx="5678824" cy="460456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83A521-F844-4A8B-B0AA-3064732769B8}" type="slidenum">
              <a:rPr lang="en-GB" smtClean="0"/>
              <a:pPr/>
              <a:t>12</a:t>
            </a:fld>
            <a:endParaRPr lang="en-GB" smtClean="0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6D61F0-BF95-4E88-B479-05D6BAB66F35}" type="slidenum">
              <a:rPr lang="en-GB" smtClean="0"/>
              <a:pPr/>
              <a:t>13</a:t>
            </a:fld>
            <a:endParaRPr lang="en-GB" smtClean="0"/>
          </a:p>
        </p:txBody>
      </p:sp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7"/>
          <p:cNvSpPr txBox="1">
            <a:spLocks noGrp="1" noChangeArrowheads="1"/>
          </p:cNvSpPr>
          <p:nvPr/>
        </p:nvSpPr>
        <p:spPr bwMode="auto">
          <a:xfrm>
            <a:off x="4021088" y="9721869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759" tIns="47380" rIns="94759" bIns="47380" anchor="b"/>
          <a:lstStyle/>
          <a:p>
            <a:pPr algn="r"/>
            <a:fld id="{387CA388-FB7B-441C-84D3-23D521412AF6}" type="slidenum">
              <a:rPr lang="en-GB" sz="1200"/>
              <a:pPr algn="r"/>
              <a:t>14</a:t>
            </a:fld>
            <a:endParaRPr lang="en-GB" sz="1200" dirty="0"/>
          </a:p>
        </p:txBody>
      </p:sp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6763"/>
            <a:ext cx="5121275" cy="3840162"/>
          </a:xfrm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0239" y="4861781"/>
            <a:ext cx="5678824" cy="460456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7C5589-FB1C-45B5-B4E0-1D07AECAAE39}" type="slidenum">
              <a:rPr lang="en-GB" smtClean="0"/>
              <a:pPr/>
              <a:t>15</a:t>
            </a:fld>
            <a:endParaRPr lang="en-GB" smtClean="0"/>
          </a:p>
        </p:txBody>
      </p:sp>
      <p:sp>
        <p:nvSpPr>
          <p:cNvPr id="14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8DF293-7324-45B3-8BDC-34AF0EE0E73F}" type="slidenum">
              <a:rPr lang="en-GB" smtClean="0"/>
              <a:pPr/>
              <a:t>16</a:t>
            </a:fld>
            <a:endParaRPr lang="en-GB" smtClean="0"/>
          </a:p>
        </p:txBody>
      </p:sp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63A2F3-96D3-4116-B86D-D03BB5264641}" type="slidenum">
              <a:rPr lang="en-GB" smtClean="0"/>
              <a:pPr/>
              <a:t>17</a:t>
            </a:fld>
            <a:endParaRPr lang="en-GB" smtClean="0"/>
          </a:p>
        </p:txBody>
      </p:sp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6763"/>
            <a:ext cx="5121275" cy="3840162"/>
          </a:xfrm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0239" y="4861781"/>
            <a:ext cx="5678824" cy="460456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DE21A1-A328-4690-AAC5-49FAB5C4436A}" type="slidenum">
              <a:rPr lang="en-GB" smtClean="0"/>
              <a:pPr/>
              <a:t>18</a:t>
            </a:fld>
            <a:endParaRPr lang="en-GB" smtClean="0"/>
          </a:p>
        </p:txBody>
      </p:sp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6763"/>
            <a:ext cx="5121275" cy="3840162"/>
          </a:xfrm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0239" y="4861781"/>
            <a:ext cx="5678824" cy="460456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3B7D1E-D84D-4E73-A2F9-60069A1A9B8D}" type="slidenum">
              <a:rPr lang="en-GB" smtClean="0"/>
              <a:pPr/>
              <a:t>19</a:t>
            </a:fld>
            <a:endParaRPr lang="en-GB" smtClean="0"/>
          </a:p>
        </p:txBody>
      </p:sp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6763"/>
            <a:ext cx="5121275" cy="3840162"/>
          </a:xfrm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0239" y="4861781"/>
            <a:ext cx="5678824" cy="460456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904944-D2B3-4B5C-9562-6A49B4C48105}" type="slidenum">
              <a:rPr lang="en-GB" smtClean="0"/>
              <a:pPr/>
              <a:t>2</a:t>
            </a:fld>
            <a:endParaRPr lang="en-GB" smtClean="0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6763"/>
            <a:ext cx="5121275" cy="3840162"/>
          </a:xfrm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0239" y="4861781"/>
            <a:ext cx="5678824" cy="460456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C6F49E-E7F7-4FAE-A58B-9C2652D0AFA0}" type="slidenum">
              <a:rPr lang="en-GB" smtClean="0"/>
              <a:pPr/>
              <a:t>20</a:t>
            </a:fld>
            <a:endParaRPr lang="en-GB" smtClean="0"/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6763"/>
            <a:ext cx="5121275" cy="3840162"/>
          </a:xfrm>
          <a:ln/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0239" y="4861781"/>
            <a:ext cx="5678824" cy="460456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Rectangle 7"/>
          <p:cNvSpPr txBox="1">
            <a:spLocks noGrp="1" noChangeArrowheads="1"/>
          </p:cNvSpPr>
          <p:nvPr/>
        </p:nvSpPr>
        <p:spPr bwMode="auto">
          <a:xfrm>
            <a:off x="4019549" y="9721869"/>
            <a:ext cx="307821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759" tIns="47380" rIns="94759" bIns="47380" anchor="b"/>
          <a:lstStyle/>
          <a:p>
            <a:pPr algn="r"/>
            <a:fld id="{91CA9A35-59FE-48F6-8A80-9E6710E40E0E}" type="slidenum">
              <a:rPr lang="en-GB" sz="1200"/>
              <a:pPr algn="r"/>
              <a:t>22</a:t>
            </a:fld>
            <a:endParaRPr lang="en-GB" sz="1200" dirty="0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9687" cy="3838575"/>
          </a:xfrm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Rectangle 7"/>
          <p:cNvSpPr txBox="1">
            <a:spLocks noGrp="1" noChangeArrowheads="1"/>
          </p:cNvSpPr>
          <p:nvPr/>
        </p:nvSpPr>
        <p:spPr bwMode="auto">
          <a:xfrm>
            <a:off x="4019549" y="9721869"/>
            <a:ext cx="307821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759" tIns="47380" rIns="94759" bIns="47380" anchor="b"/>
          <a:lstStyle/>
          <a:p>
            <a:pPr algn="r"/>
            <a:fld id="{65BB54C6-6BC9-41C0-8433-DFA4E54F9898}" type="slidenum">
              <a:rPr lang="en-GB" sz="1200"/>
              <a:pPr algn="r"/>
              <a:t>23</a:t>
            </a:fld>
            <a:endParaRPr lang="en-GB" sz="1200" dirty="0"/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9687" cy="3838575"/>
          </a:xfrm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Rectangle 7"/>
          <p:cNvSpPr txBox="1">
            <a:spLocks noGrp="1" noChangeArrowheads="1"/>
          </p:cNvSpPr>
          <p:nvPr/>
        </p:nvSpPr>
        <p:spPr bwMode="auto">
          <a:xfrm>
            <a:off x="4019549" y="9721869"/>
            <a:ext cx="307821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759" tIns="47380" rIns="94759" bIns="47380" anchor="b"/>
          <a:lstStyle/>
          <a:p>
            <a:pPr algn="r"/>
            <a:fld id="{E59BFFE3-21BC-4F69-A191-08D6565FD561}" type="slidenum">
              <a:rPr lang="en-GB" sz="1200"/>
              <a:pPr algn="r"/>
              <a:t>24</a:t>
            </a:fld>
            <a:endParaRPr lang="en-GB" sz="1200" dirty="0"/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9687" cy="3838575"/>
          </a:xfrm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8197BC-89BB-4B0E-830B-7DF1E897758C}" type="slidenum">
              <a:rPr lang="en-GB" smtClean="0"/>
              <a:pPr/>
              <a:t>26</a:t>
            </a:fld>
            <a:endParaRPr lang="en-GB" smtClean="0"/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6763"/>
            <a:ext cx="5121275" cy="3840162"/>
          </a:xfrm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0239" y="4861781"/>
            <a:ext cx="5678824" cy="460456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Rectangle 7"/>
          <p:cNvSpPr txBox="1">
            <a:spLocks noGrp="1" noChangeArrowheads="1"/>
          </p:cNvSpPr>
          <p:nvPr/>
        </p:nvSpPr>
        <p:spPr bwMode="auto">
          <a:xfrm>
            <a:off x="4019549" y="9721869"/>
            <a:ext cx="307821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759" tIns="47380" rIns="94759" bIns="47380" anchor="b"/>
          <a:lstStyle/>
          <a:p>
            <a:pPr algn="r"/>
            <a:fld id="{2C3B2FB2-B0F0-4462-9610-B38AA845C867}" type="slidenum">
              <a:rPr lang="en-GB" sz="1200"/>
              <a:pPr algn="r"/>
              <a:t>27</a:t>
            </a:fld>
            <a:endParaRPr lang="en-GB" sz="1200" dirty="0"/>
          </a:p>
        </p:txBody>
      </p:sp>
      <p:sp>
        <p:nvSpPr>
          <p:cNvPr id="168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9687" cy="3838575"/>
          </a:xfrm>
          <a:ln/>
        </p:spPr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E044D8-6AFA-4704-A645-5B1F2EF5F822}" type="slidenum">
              <a:rPr lang="en-GB" smtClean="0"/>
              <a:pPr/>
              <a:t>28</a:t>
            </a:fld>
            <a:endParaRPr lang="en-GB" smtClean="0"/>
          </a:p>
        </p:txBody>
      </p:sp>
      <p:sp>
        <p:nvSpPr>
          <p:cNvPr id="171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6763"/>
            <a:ext cx="5121275" cy="3840162"/>
          </a:xfrm>
          <a:ln/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0239" y="4861781"/>
            <a:ext cx="5678824" cy="460456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Rectangle 7"/>
          <p:cNvSpPr txBox="1">
            <a:spLocks noGrp="1" noChangeArrowheads="1"/>
          </p:cNvSpPr>
          <p:nvPr/>
        </p:nvSpPr>
        <p:spPr bwMode="auto">
          <a:xfrm>
            <a:off x="4019549" y="9721869"/>
            <a:ext cx="307821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759" tIns="47380" rIns="94759" bIns="47380" anchor="b"/>
          <a:lstStyle/>
          <a:p>
            <a:pPr algn="r"/>
            <a:fld id="{EF9DE38C-AA3A-4E05-BCA4-034AAF98BEA9}" type="slidenum">
              <a:rPr lang="en-GB" sz="1200"/>
              <a:pPr algn="r"/>
              <a:t>29</a:t>
            </a:fld>
            <a:endParaRPr lang="en-GB" sz="1200" dirty="0"/>
          </a:p>
        </p:txBody>
      </p:sp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9687" cy="3838575"/>
          </a:xfrm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9624A9-EBCB-4041-ABC3-C2640E7226B4}" type="slidenum">
              <a:rPr lang="en-GB" smtClean="0"/>
              <a:pPr/>
              <a:t>30</a:t>
            </a:fld>
            <a:endParaRPr lang="en-GB" smtClean="0"/>
          </a:p>
        </p:txBody>
      </p:sp>
      <p:sp>
        <p:nvSpPr>
          <p:cNvPr id="17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6763"/>
            <a:ext cx="5121275" cy="3840162"/>
          </a:xfrm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0239" y="4861781"/>
            <a:ext cx="5678824" cy="460456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31573B-9CF1-4D4F-8FFB-6B1AF8BF3027}" type="slidenum">
              <a:rPr lang="en-GB" smtClean="0"/>
              <a:pPr/>
              <a:t>3</a:t>
            </a:fld>
            <a:endParaRPr lang="en-GB" smtClean="0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6763"/>
            <a:ext cx="5121275" cy="3840162"/>
          </a:xfrm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0239" y="4861781"/>
            <a:ext cx="5678824" cy="460456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3" name="Rectangle 7"/>
          <p:cNvSpPr txBox="1">
            <a:spLocks noGrp="1" noChangeArrowheads="1"/>
          </p:cNvSpPr>
          <p:nvPr/>
        </p:nvSpPr>
        <p:spPr bwMode="auto">
          <a:xfrm>
            <a:off x="4019549" y="9721869"/>
            <a:ext cx="307821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759" tIns="47380" rIns="94759" bIns="47380" anchor="b"/>
          <a:lstStyle/>
          <a:p>
            <a:pPr algn="r"/>
            <a:fld id="{AC3982B1-82F9-4D8E-BE16-041E8920D0C7}" type="slidenum">
              <a:rPr lang="en-GB" sz="1200"/>
              <a:pPr algn="r"/>
              <a:t>31</a:t>
            </a:fld>
            <a:endParaRPr lang="en-GB" sz="1200" dirty="0"/>
          </a:p>
        </p:txBody>
      </p:sp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9687" cy="3838575"/>
          </a:xfrm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1" name="Rectangle 7"/>
          <p:cNvSpPr txBox="1">
            <a:spLocks noGrp="1" noChangeArrowheads="1"/>
          </p:cNvSpPr>
          <p:nvPr/>
        </p:nvSpPr>
        <p:spPr bwMode="auto">
          <a:xfrm>
            <a:off x="4019549" y="9721869"/>
            <a:ext cx="307821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759" tIns="47380" rIns="94759" bIns="47380" anchor="b"/>
          <a:lstStyle/>
          <a:p>
            <a:pPr algn="r"/>
            <a:fld id="{A1A48AD6-6385-4242-9DEA-9A1FEC3E255F}" type="slidenum">
              <a:rPr lang="en-GB" sz="1200"/>
              <a:pPr algn="r"/>
              <a:t>32</a:t>
            </a:fld>
            <a:endParaRPr lang="en-GB" sz="1200" dirty="0"/>
          </a:p>
        </p:txBody>
      </p:sp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9687" cy="3838575"/>
          </a:xfrm>
          <a:ln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Rectangle 7"/>
          <p:cNvSpPr txBox="1">
            <a:spLocks noGrp="1" noChangeArrowheads="1"/>
          </p:cNvSpPr>
          <p:nvPr/>
        </p:nvSpPr>
        <p:spPr bwMode="auto">
          <a:xfrm>
            <a:off x="4019549" y="9721869"/>
            <a:ext cx="307821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759" tIns="47380" rIns="94759" bIns="47380" anchor="b"/>
          <a:lstStyle/>
          <a:p>
            <a:pPr algn="r"/>
            <a:fld id="{0CF17F97-BE87-4C61-87BE-192E31D82F72}" type="slidenum">
              <a:rPr lang="en-GB" sz="1200"/>
              <a:pPr algn="r"/>
              <a:t>33</a:t>
            </a:fld>
            <a:endParaRPr lang="en-GB" sz="1200" dirty="0"/>
          </a:p>
        </p:txBody>
      </p:sp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9687" cy="3838575"/>
          </a:xfrm>
          <a:ln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Rectangle 7"/>
          <p:cNvSpPr txBox="1">
            <a:spLocks noGrp="1" noChangeArrowheads="1"/>
          </p:cNvSpPr>
          <p:nvPr/>
        </p:nvSpPr>
        <p:spPr bwMode="auto">
          <a:xfrm>
            <a:off x="4019549" y="9721869"/>
            <a:ext cx="307821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759" tIns="47380" rIns="94759" bIns="47380" anchor="b"/>
          <a:lstStyle/>
          <a:p>
            <a:pPr algn="r"/>
            <a:fld id="{58E76B94-CFC8-4C27-B919-E658676E7729}" type="slidenum">
              <a:rPr lang="en-GB" sz="1200"/>
              <a:pPr algn="r"/>
              <a:t>34</a:t>
            </a:fld>
            <a:endParaRPr lang="en-GB" sz="1200" dirty="0"/>
          </a:p>
        </p:txBody>
      </p:sp>
      <p:sp>
        <p:nvSpPr>
          <p:cNvPr id="183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9687" cy="3838575"/>
          </a:xfrm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Rectangle 7"/>
          <p:cNvSpPr txBox="1">
            <a:spLocks noGrp="1" noChangeArrowheads="1"/>
          </p:cNvSpPr>
          <p:nvPr/>
        </p:nvSpPr>
        <p:spPr bwMode="auto">
          <a:xfrm>
            <a:off x="4021088" y="9721869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759" tIns="47380" rIns="94759" bIns="47380" anchor="b"/>
          <a:lstStyle/>
          <a:p>
            <a:pPr algn="r"/>
            <a:fld id="{2100FAE5-B342-460A-9F58-F6BBEB036196}" type="slidenum">
              <a:rPr lang="en-GB" sz="1200"/>
              <a:pPr algn="r"/>
              <a:t>35</a:t>
            </a:fld>
            <a:endParaRPr lang="en-GB" sz="1200" dirty="0"/>
          </a:p>
        </p:txBody>
      </p:sp>
      <p:sp>
        <p:nvSpPr>
          <p:cNvPr id="187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6763"/>
            <a:ext cx="5121275" cy="3840162"/>
          </a:xfrm>
          <a:ln/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0239" y="4861781"/>
            <a:ext cx="5678824" cy="460456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7E96E4-5C3E-4595-954A-7EF304F0901D}" type="slidenum">
              <a:rPr lang="en-GB" smtClean="0"/>
              <a:pPr/>
              <a:t>4</a:t>
            </a:fld>
            <a:endParaRPr lang="en-GB" smtClean="0"/>
          </a:p>
        </p:txBody>
      </p:sp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6763"/>
            <a:ext cx="5121275" cy="3840162"/>
          </a:xfrm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0239" y="4861781"/>
            <a:ext cx="5678824" cy="460456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49BB66-046E-4A08-A255-0800D3528C09}" type="slidenum">
              <a:rPr lang="en-GB" smtClean="0"/>
              <a:pPr/>
              <a:t>5</a:t>
            </a:fld>
            <a:endParaRPr lang="en-GB" smtClean="0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6763"/>
            <a:ext cx="5121275" cy="3840162"/>
          </a:xfrm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0239" y="4861781"/>
            <a:ext cx="5678824" cy="460456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E3D8FC-49E4-4D4D-B9F9-D7EFF3141441}" type="slidenum">
              <a:rPr lang="en-GB" smtClean="0"/>
              <a:pPr/>
              <a:t>6</a:t>
            </a:fld>
            <a:endParaRPr lang="en-GB" smtClean="0"/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6763"/>
            <a:ext cx="5121275" cy="3840162"/>
          </a:xfrm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0239" y="4861781"/>
            <a:ext cx="5678824" cy="460456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3B6141-F624-4923-BDA8-86472A77A07D}" type="slidenum">
              <a:rPr lang="en-GB" smtClean="0"/>
              <a:pPr/>
              <a:t>7</a:t>
            </a:fld>
            <a:endParaRPr lang="en-GB" smtClean="0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6763"/>
            <a:ext cx="5121275" cy="3840162"/>
          </a:xfrm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0239" y="4861781"/>
            <a:ext cx="5678824" cy="460456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8B050F-324B-448B-984C-1C246447908F}" type="slidenum">
              <a:rPr lang="en-GB" smtClean="0"/>
              <a:pPr/>
              <a:t>8</a:t>
            </a:fld>
            <a:endParaRPr lang="en-GB" smtClean="0"/>
          </a:p>
        </p:txBody>
      </p:sp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5175"/>
            <a:ext cx="5119688" cy="3840163"/>
          </a:xfrm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0239" y="4861780"/>
            <a:ext cx="5678824" cy="4606253"/>
          </a:xfrm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D5046F-AF66-4E02-BF9D-799CDDC014F8}" type="slidenum">
              <a:rPr lang="en-GB" smtClean="0"/>
              <a:pPr/>
              <a:t>9</a:t>
            </a:fld>
            <a:endParaRPr lang="en-GB" smtClean="0"/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0E471-E6CA-472B-9B5A-69E7D3F33933}" type="datetimeFigureOut">
              <a:rPr lang="en-US"/>
              <a:pPr>
                <a:defRPr/>
              </a:pPr>
              <a:t>19/03/2018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AE116-9FC2-4861-83B1-A259FC39F5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3F77B-9C21-4FA4-B070-59AE8E018C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8B679-4586-40F4-8569-381E608250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371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3716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505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52400" y="5562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276600" y="5562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010400" y="5562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DB170-2597-4908-BD00-035CECD807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build="p" autoUpdateAnimBg="0"/>
      <p:bldP spid="5" grpId="0" build="p" autoUpdateAnimBg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371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5562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76600" y="5562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5562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FFB2C8-6231-4626-8ABD-F2EB982FAA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build="p" autoUpdateAnimBg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FEBF9-FCEC-4E9C-B14B-546CE3D34B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D99FE-4DEA-47BA-BA8D-5458F6A032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32DD2-98F6-4CE2-8450-C02947FE5C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BFB91-EF11-47BA-BB56-31EF13E4739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95372-55C4-4F41-95DE-BC5CAF4996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02850-7A10-4292-B952-81BE8D4CAD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CB542-6EC8-4113-A809-CCFD0E06A7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C7A80-81AC-44CE-B8BF-A6643014717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2959B75-934D-4DC9-A4A6-80049B2907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0" r:id="rId2"/>
    <p:sldLayoutId id="2147483949" r:id="rId3"/>
    <p:sldLayoutId id="2147483948" r:id="rId4"/>
    <p:sldLayoutId id="2147483947" r:id="rId5"/>
    <p:sldLayoutId id="2147483946" r:id="rId6"/>
    <p:sldLayoutId id="2147483945" r:id="rId7"/>
    <p:sldLayoutId id="2147483944" r:id="rId8"/>
    <p:sldLayoutId id="2147483943" r:id="rId9"/>
    <p:sldLayoutId id="2147483942" r:id="rId10"/>
    <p:sldLayoutId id="2147483941" r:id="rId11"/>
    <p:sldLayoutId id="2147483952" r:id="rId12"/>
    <p:sldLayoutId id="2147483953" r:id="rId13"/>
  </p:sldLayoutIdLs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xmlns:p14="http://schemas.microsoft.com/office/powerpoint/2010/main"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3"/>
                        </p:tgtEl>
                        <p:attrNameLst>
                          <p:attrName>ppt_c</p:attrName>
                        </p:attrNameLst>
                      </p:cBhvr>
                      <p:to>
                        <a:schemeClr val="bg2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xmlns:p14="http://schemas.microsoft.com/office/powerpoint/2010/main"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3"/>
                        </p:tgtEl>
                        <p:attrNameLst>
                          <p:attrName>ppt_c</p:attrName>
                        </p:attrNameLst>
                      </p:cBhvr>
                      <p:to>
                        <a:schemeClr val="bg2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xmlns:p14="http://schemas.microsoft.com/office/powerpoint/2010/main"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3"/>
                        </p:tgtEl>
                        <p:attrNameLst>
                          <p:attrName>ppt_c</p:attrName>
                        </p:attrNameLst>
                      </p:cBhvr>
                      <p:to>
                        <a:schemeClr val="bg2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xmlns:p14="http://schemas.microsoft.com/office/powerpoint/2010/main"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3"/>
                        </p:tgtEl>
                        <p:attrNameLst>
                          <p:attrName>ppt_c</p:attrName>
                        </p:attrNameLst>
                      </p:cBhvr>
                      <p:to>
                        <a:schemeClr val="bg2"/>
                      </p:to>
                    </p:animClr>
                  </p:subTnLst>
                </p:cTn>
              </p:par>
            </p:tnLst>
          </p:tmpl>
          <p:tmpl lvl="5">
            <p:tnLst>
              <p:par>
                <p:cTn xmlns:p14="http://schemas.microsoft.com/office/powerpoint/2010/main"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3"/>
                        </p:tgtEl>
                        <p:attrNameLst>
                          <p:attrName>ppt_c</p:attrName>
                        </p:attrNameLst>
                      </p:cBhvr>
                      <p:to>
                        <a:schemeClr val="bg2"/>
                      </p:to>
                    </p:animClr>
                  </p:sub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ta.com/" TargetMode="External"/><Relationship Id="rId4" Type="http://schemas.openxmlformats.org/officeDocument/2006/relationships/hyperlink" Target="http://www.stata.com/support/statalist" TargetMode="External"/><Relationship Id="rId5" Type="http://schemas.openxmlformats.org/officeDocument/2006/relationships/hyperlink" Target="http://www.stata-journal.com/" TargetMode="External"/><Relationship Id="rId6" Type="http://schemas.openxmlformats.org/officeDocument/2006/relationships/hyperlink" Target="http://ideas.uqam.ca/ideas/data/bocbocode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11" Type="http://schemas.openxmlformats.org/officeDocument/2006/relationships/hyperlink" Target="http://www.econ.uiuc.edu/~econ472/e-Tutorial.html" TargetMode="External"/><Relationship Id="rId12" Type="http://schemas.openxmlformats.org/officeDocument/2006/relationships/hyperlink" Target="http://www.agrifoodconsulting.com/stata%20training.pdf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Relationship Id="rId3" Type="http://schemas.openxmlformats.org/officeDocument/2006/relationships/hyperlink" Target="http://www.stata.com/" TargetMode="External"/><Relationship Id="rId4" Type="http://schemas.openxmlformats.org/officeDocument/2006/relationships/hyperlink" Target="http://www.ats.ucla.edu/stat/stata/library/" TargetMode="External"/><Relationship Id="rId5" Type="http://schemas.openxmlformats.org/officeDocument/2006/relationships/hyperlink" Target="http://www.hsph.harvard.edu/cgi-bin/lwgate/STATALIST/archives/" TargetMode="External"/><Relationship Id="rId6" Type="http://schemas.openxmlformats.org/officeDocument/2006/relationships/hyperlink" Target="http://www.stata.com/links/resources1.html" TargetMode="External"/><Relationship Id="rId7" Type="http://schemas.openxmlformats.org/officeDocument/2006/relationships/hyperlink" Target="http://saproject.psc.isr.umich.edu/content/lesson_modules.html" TargetMode="External"/><Relationship Id="rId8" Type="http://schemas.openxmlformats.org/officeDocument/2006/relationships/hyperlink" Target="http://www.ats.ucla.edu/stat/stata/" TargetMode="External"/><Relationship Id="rId9" Type="http://schemas.openxmlformats.org/officeDocument/2006/relationships/hyperlink" Target="http://www.esds.ac.uk/government/docs/documents/StataForLFS.pdf" TargetMode="External"/><Relationship Id="rId10" Type="http://schemas.openxmlformats.org/officeDocument/2006/relationships/hyperlink" Target="http://www.princeton.edu/~erp/stata/main.htm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ta-archive.ac.uk/" TargetMode="External"/><Relationship Id="rId4" Type="http://schemas.openxmlformats.org/officeDocument/2006/relationships/hyperlink" Target="http://www.icpsr.umich.edu/" TargetMode="External"/><Relationship Id="rId5" Type="http://schemas.openxmlformats.org/officeDocument/2006/relationships/hyperlink" Target="http://www.esds.ac.uk/international/access/map.asp" TargetMode="External"/><Relationship Id="rId6" Type="http://schemas.openxmlformats.org/officeDocument/2006/relationships/hyperlink" Target="http://www.nber.org/" TargetMode="External"/><Relationship Id="rId7" Type="http://schemas.openxmlformats.org/officeDocument/2006/relationships/hyperlink" Target="http://www.census.gov/" TargetMode="External"/><Relationship Id="rId8" Type="http://schemas.openxmlformats.org/officeDocument/2006/relationships/hyperlink" Target="http://web.worldbank.org/WBSITE/EXTERNAL/DATASTATISTICS/0,,menuPK:232599~pagePK:64133170~piPK:64133498~theSitePK:239419,00.html" TargetMode="External"/><Relationship Id="rId9" Type="http://schemas.openxmlformats.org/officeDocument/2006/relationships/hyperlink" Target="http://www.aeaweb.org/articles/issues_datasets.php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4" Type="http://schemas.openxmlformats.org/officeDocument/2006/relationships/image" Target="../media/image6.png"/><Relationship Id="rId5" Type="http://schemas.openxmlformats.org/officeDocument/2006/relationships/oleObject" Target="../embeddings/oleObject1.bin"/><Relationship Id="rId6" Type="http://schemas.openxmlformats.org/officeDocument/2006/relationships/image" Target="../media/image5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333375"/>
            <a:ext cx="7772400" cy="23050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sz="4300" dirty="0" smtClean="0">
                <a:solidFill>
                  <a:schemeClr val="accent2"/>
                </a:solidFill>
              </a:rPr>
              <a:t/>
            </a:r>
            <a:br>
              <a:rPr lang="en-GB" sz="4300" dirty="0" smtClean="0">
                <a:solidFill>
                  <a:schemeClr val="accent2"/>
                </a:solidFill>
              </a:rPr>
            </a:br>
            <a:r>
              <a:rPr lang="en-GB" sz="4300" dirty="0" smtClean="0">
                <a:solidFill>
                  <a:schemeClr val="accent2"/>
                </a:solidFill>
              </a:rPr>
              <a:t>Evaluation of Public Policy</a:t>
            </a:r>
            <a:r>
              <a:rPr lang="en-GB" sz="3600" dirty="0" smtClean="0"/>
              <a:t/>
            </a:r>
            <a:br>
              <a:rPr lang="en-GB" sz="3600" dirty="0" smtClean="0"/>
            </a:br>
            <a:r>
              <a:rPr lang="en-GB" sz="3600" dirty="0" smtClean="0">
                <a:solidFill>
                  <a:srgbClr val="FF0000"/>
                </a:solidFill>
              </a:rPr>
              <a:t>Lecture 1</a:t>
            </a:r>
            <a:r>
              <a:rPr lang="en-GB" sz="3600" dirty="0" smtClean="0"/>
              <a:t/>
            </a:r>
            <a:br>
              <a:rPr lang="en-GB" sz="3600" dirty="0" smtClean="0"/>
            </a:br>
            <a:r>
              <a:rPr lang="en-GB" sz="3600" dirty="0" smtClean="0"/>
              <a:t>Introduction STATA 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7088" y="3213100"/>
            <a:ext cx="7385050" cy="1727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4000" dirty="0" smtClean="0"/>
              <a:t>Rossella Iraci Capuccinello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 sz="4000" dirty="0" smtClean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Web resources</a:t>
            </a:r>
          </a:p>
        </p:txBody>
      </p:sp>
      <p:sp>
        <p:nvSpPr>
          <p:cNvPr id="124930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125538"/>
            <a:ext cx="8604250" cy="5472112"/>
          </a:xfrm>
        </p:spPr>
        <p:txBody>
          <a:bodyPr/>
          <a:lstStyle/>
          <a:p>
            <a:pPr eaLnBrk="1" hangingPunct="1"/>
            <a:r>
              <a:rPr lang="en-GB" dirty="0" smtClean="0"/>
              <a:t>STATA is web-aware</a:t>
            </a:r>
          </a:p>
          <a:p>
            <a:pPr lvl="1" eaLnBrk="1" hangingPunct="1"/>
            <a:r>
              <a:rPr lang="en-GB" dirty="0" smtClean="0"/>
              <a:t>  </a:t>
            </a:r>
            <a:r>
              <a:rPr lang="en-GB" i="1" dirty="0" smtClean="0">
                <a:solidFill>
                  <a:schemeClr val="hlink"/>
                </a:solidFill>
              </a:rPr>
              <a:t>update</a:t>
            </a:r>
            <a:r>
              <a:rPr lang="en-GB" i="1" dirty="0" smtClean="0"/>
              <a:t>   /*</a:t>
            </a:r>
            <a:r>
              <a:rPr lang="en-GB" dirty="0" smtClean="0"/>
              <a:t>updates from </a:t>
            </a:r>
            <a:r>
              <a:rPr lang="en-GB" dirty="0" smtClean="0">
                <a:hlinkClick r:id="rId3"/>
              </a:rPr>
              <a:t>www.stata.com</a:t>
            </a:r>
            <a:r>
              <a:rPr lang="en-GB" i="1" dirty="0" smtClean="0"/>
              <a:t>*/</a:t>
            </a:r>
          </a:p>
          <a:p>
            <a:pPr eaLnBrk="1" hangingPunct="1"/>
            <a:r>
              <a:rPr lang="en-GB" dirty="0" smtClean="0">
                <a:hlinkClick r:id="rId4"/>
              </a:rPr>
              <a:t>Statalist</a:t>
            </a:r>
            <a:r>
              <a:rPr lang="en-GB" dirty="0" smtClean="0"/>
              <a:t> is an email listserv discussion group</a:t>
            </a:r>
          </a:p>
          <a:p>
            <a:pPr eaLnBrk="1" hangingPunct="1"/>
            <a:r>
              <a:rPr lang="en-GB" i="1" dirty="0" smtClean="0">
                <a:hlinkClick r:id="rId5"/>
              </a:rPr>
              <a:t>The Stata Journal </a:t>
            </a:r>
            <a:r>
              <a:rPr lang="en-GB" dirty="0" smtClean="0"/>
              <a:t>is a refereed journal</a:t>
            </a:r>
          </a:p>
          <a:p>
            <a:pPr eaLnBrk="1" hangingPunct="1"/>
            <a:r>
              <a:rPr lang="en-GB" dirty="0" smtClean="0"/>
              <a:t>SSC Boston College </a:t>
            </a:r>
            <a:r>
              <a:rPr lang="en-GB" dirty="0" smtClean="0">
                <a:hlinkClick r:id="rId6"/>
              </a:rPr>
              <a:t>STATA Archive</a:t>
            </a:r>
            <a:r>
              <a:rPr lang="en-GB" dirty="0" smtClean="0"/>
              <a:t> </a:t>
            </a:r>
          </a:p>
          <a:p>
            <a:pPr lvl="1" eaLnBrk="1" hangingPunct="1"/>
            <a:r>
              <a:rPr lang="en-GB" dirty="0" smtClean="0"/>
              <a:t>Files can be downloaded in </a:t>
            </a:r>
            <a:r>
              <a:rPr lang="en-GB" dirty="0" err="1" smtClean="0"/>
              <a:t>Stata</a:t>
            </a:r>
            <a:r>
              <a:rPr lang="en-GB" dirty="0" smtClean="0"/>
              <a:t> using  </a:t>
            </a:r>
            <a:r>
              <a:rPr lang="en-GB" i="1" dirty="0" err="1" smtClean="0"/>
              <a:t>ssc</a:t>
            </a:r>
            <a:endParaRPr lang="en-GB" i="1" dirty="0" smtClean="0"/>
          </a:p>
          <a:p>
            <a:pPr lvl="2" eaLnBrk="1" hangingPunct="1"/>
            <a:r>
              <a:rPr lang="en-GB" dirty="0" smtClean="0"/>
              <a:t>E.g.  </a:t>
            </a:r>
            <a:r>
              <a:rPr lang="en-GB" i="1" dirty="0" err="1" smtClean="0">
                <a:solidFill>
                  <a:schemeClr val="hlink"/>
                </a:solidFill>
              </a:rPr>
              <a:t>ssc</a:t>
            </a:r>
            <a:r>
              <a:rPr lang="en-GB" i="1" dirty="0" smtClean="0">
                <a:solidFill>
                  <a:schemeClr val="hlink"/>
                </a:solidFill>
              </a:rPr>
              <a:t> install outreg2</a:t>
            </a:r>
            <a:r>
              <a:rPr lang="en-GB" i="1" dirty="0" smtClean="0"/>
              <a:t> </a:t>
            </a:r>
          </a:p>
          <a:p>
            <a:pPr lvl="2" eaLnBrk="1" hangingPunct="1">
              <a:buFont typeface="Arial" charset="0"/>
              <a:buNone/>
            </a:pPr>
            <a:r>
              <a:rPr lang="en-GB" dirty="0" smtClean="0"/>
              <a:t>Installs the </a:t>
            </a:r>
            <a:r>
              <a:rPr lang="en-GB" i="1" dirty="0" smtClean="0"/>
              <a:t>outreg2</a:t>
            </a:r>
            <a:r>
              <a:rPr lang="en-GB" dirty="0" smtClean="0"/>
              <a:t> ado file that makes tables pretty </a:t>
            </a:r>
          </a:p>
          <a:p>
            <a:pPr lvl="2" eaLnBrk="1" hangingPunct="1"/>
            <a:r>
              <a:rPr lang="en-GB" dirty="0" err="1" smtClean="0">
                <a:solidFill>
                  <a:schemeClr val="hlink"/>
                </a:solidFill>
              </a:rPr>
              <a:t>findit</a:t>
            </a:r>
            <a:r>
              <a:rPr lang="en-GB" dirty="0" smtClean="0"/>
              <a:t> finds ado files from the web</a:t>
            </a:r>
          </a:p>
          <a:p>
            <a:pPr lvl="2" eaLnBrk="1" hangingPunct="1"/>
            <a:r>
              <a:rPr lang="en-GB" dirty="0" err="1" smtClean="0">
                <a:solidFill>
                  <a:schemeClr val="hlink"/>
                </a:solidFill>
              </a:rPr>
              <a:t>lookfor</a:t>
            </a:r>
            <a:r>
              <a:rPr lang="en-GB" dirty="0" smtClean="0"/>
              <a:t> finds variables in your data set searching for strings among </a:t>
            </a:r>
            <a:r>
              <a:rPr lang="en-GB" dirty="0" err="1" smtClean="0"/>
              <a:t>varnames</a:t>
            </a:r>
            <a:r>
              <a:rPr lang="en-GB" dirty="0" smtClean="0"/>
              <a:t> and labels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96938"/>
          </a:xfrm>
        </p:spPr>
        <p:txBody>
          <a:bodyPr/>
          <a:lstStyle/>
          <a:p>
            <a:pPr eaLnBrk="1" hangingPunct="1"/>
            <a:r>
              <a:rPr lang="en-GB" dirty="0" smtClean="0">
                <a:solidFill>
                  <a:schemeClr val="accent2"/>
                </a:solidFill>
              </a:rPr>
              <a:t>Keeping track of output</a:t>
            </a:r>
          </a:p>
        </p:txBody>
      </p:sp>
      <p:sp>
        <p:nvSpPr>
          <p:cNvPr id="135170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125538"/>
            <a:ext cx="8675687" cy="5589587"/>
          </a:xfrm>
        </p:spPr>
        <p:txBody>
          <a:bodyPr/>
          <a:lstStyle/>
          <a:p>
            <a:pPr marL="419100" indent="-382588" eaLnBrk="1" hangingPunct="1">
              <a:lnSpc>
                <a:spcPct val="80000"/>
              </a:lnSpc>
              <a:buFont typeface="Wingdings 2" pitchFamily="18" charset="2"/>
              <a:buChar char=""/>
            </a:pPr>
            <a:r>
              <a:rPr lang="en-GB" dirty="0" smtClean="0"/>
              <a:t>STATA allows you to scroll back your screen</a:t>
            </a:r>
          </a:p>
          <a:p>
            <a:pPr marL="419100" indent="-382588" eaLnBrk="1" hangingPunct="1">
              <a:lnSpc>
                <a:spcPct val="80000"/>
              </a:lnSpc>
              <a:buFont typeface="Wingdings 2" pitchFamily="18" charset="2"/>
              <a:buChar char=""/>
            </a:pPr>
            <a:r>
              <a:rPr lang="en-GB" dirty="0" smtClean="0"/>
              <a:t>But better to open a log file: it saves commands as well as output</a:t>
            </a:r>
          </a:p>
          <a:p>
            <a:pPr marL="419100" indent="-382588" eaLnBrk="1" hangingPunct="1">
              <a:lnSpc>
                <a:spcPct val="80000"/>
              </a:lnSpc>
              <a:buFont typeface="Wingdings 2" pitchFamily="18" charset="2"/>
              <a:buChar char=""/>
            </a:pPr>
            <a:r>
              <a:rPr lang="en-GB" dirty="0" smtClean="0"/>
              <a:t>Click on </a:t>
            </a:r>
            <a:r>
              <a:rPr lang="en-GB" i="1" dirty="0" smtClean="0"/>
              <a:t>file, log, begin</a:t>
            </a:r>
            <a:r>
              <a:rPr lang="en-GB" sz="2800" dirty="0" smtClean="0"/>
              <a:t> . </a:t>
            </a:r>
            <a:r>
              <a:rPr lang="en-GB" dirty="0" smtClean="0"/>
              <a:t>Or type</a:t>
            </a:r>
            <a:endParaRPr lang="en-GB" sz="3600" dirty="0" smtClean="0"/>
          </a:p>
          <a:p>
            <a:pPr marL="722313" lvl="1" indent="-273050" eaLnBrk="1" hangingPunct="1">
              <a:lnSpc>
                <a:spcPct val="80000"/>
              </a:lnSpc>
              <a:buFontTx/>
              <a:buNone/>
            </a:pPr>
            <a:r>
              <a:rPr lang="en-GB" dirty="0" smtClean="0"/>
              <a:t> </a:t>
            </a:r>
            <a:r>
              <a:rPr lang="en-GB" i="1" dirty="0" smtClean="0">
                <a:solidFill>
                  <a:schemeClr val="hlink"/>
                </a:solidFill>
              </a:rPr>
              <a:t>log using </a:t>
            </a:r>
            <a:r>
              <a:rPr lang="en-GB" i="1" dirty="0" err="1" smtClean="0">
                <a:solidFill>
                  <a:schemeClr val="hlink"/>
                </a:solidFill>
              </a:rPr>
              <a:t>myoutput</a:t>
            </a:r>
            <a:endParaRPr lang="en-GB" i="1" dirty="0" smtClean="0">
              <a:solidFill>
                <a:schemeClr val="hlink"/>
              </a:solidFill>
            </a:endParaRPr>
          </a:p>
          <a:p>
            <a:pPr marL="722313" lvl="1" indent="-273050" eaLnBrk="1" hangingPunct="1">
              <a:lnSpc>
                <a:spcPct val="80000"/>
              </a:lnSpc>
              <a:buFontTx/>
              <a:buNone/>
            </a:pPr>
            <a:r>
              <a:rPr lang="en-GB" i="1" dirty="0" smtClean="0"/>
              <a:t> my commands……………………</a:t>
            </a:r>
          </a:p>
          <a:p>
            <a:pPr marL="722313" lvl="1" indent="-273050" eaLnBrk="1" hangingPunct="1">
              <a:lnSpc>
                <a:spcPct val="80000"/>
              </a:lnSpc>
              <a:buFontTx/>
              <a:buNone/>
            </a:pPr>
            <a:r>
              <a:rPr lang="en-GB" i="1" dirty="0" smtClean="0">
                <a:solidFill>
                  <a:schemeClr val="hlink"/>
                </a:solidFill>
              </a:rPr>
              <a:t> list age</a:t>
            </a:r>
          </a:p>
          <a:p>
            <a:pPr marL="722313" lvl="1" indent="-273050" eaLnBrk="1" hangingPunct="1">
              <a:lnSpc>
                <a:spcPct val="80000"/>
              </a:lnSpc>
              <a:buFontTx/>
              <a:buNone/>
            </a:pPr>
            <a:r>
              <a:rPr lang="en-GB" i="1" dirty="0" smtClean="0"/>
              <a:t> </a:t>
            </a:r>
            <a:r>
              <a:rPr lang="en-GB" i="1" dirty="0" smtClean="0">
                <a:solidFill>
                  <a:schemeClr val="hlink"/>
                </a:solidFill>
              </a:rPr>
              <a:t>log close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GB" dirty="0" smtClean="0"/>
              <a:t>You can turn logging off and back on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GB" dirty="0" smtClean="0">
                <a:solidFill>
                  <a:schemeClr val="hlink"/>
                </a:solidFill>
              </a:rPr>
              <a:t>log off</a:t>
            </a:r>
            <a:r>
              <a:rPr lang="en-GB" dirty="0" smtClean="0"/>
              <a:t>  then </a:t>
            </a:r>
            <a:r>
              <a:rPr lang="en-GB" dirty="0" smtClean="0">
                <a:solidFill>
                  <a:schemeClr val="hlink"/>
                </a:solidFill>
              </a:rPr>
              <a:t>log on</a:t>
            </a:r>
            <a:r>
              <a:rPr lang="en-GB" dirty="0" smtClean="0"/>
              <a:t>   when ready to resume</a:t>
            </a:r>
          </a:p>
          <a:p>
            <a:pPr marL="419100" indent="-382588" eaLnBrk="1" hangingPunct="1">
              <a:lnSpc>
                <a:spcPct val="80000"/>
              </a:lnSpc>
              <a:buFontTx/>
              <a:buNone/>
            </a:pPr>
            <a:r>
              <a:rPr lang="en-GB" dirty="0" smtClean="0"/>
              <a:t>	log command allows the </a:t>
            </a:r>
            <a:r>
              <a:rPr lang="en-GB" i="1" dirty="0" smtClean="0">
                <a:solidFill>
                  <a:schemeClr val="hlink"/>
                </a:solidFill>
              </a:rPr>
              <a:t>replace</a:t>
            </a:r>
            <a:r>
              <a:rPr lang="en-GB" dirty="0" smtClean="0"/>
              <a:t> and </a:t>
            </a:r>
            <a:r>
              <a:rPr lang="en-GB" i="1" dirty="0" smtClean="0">
                <a:solidFill>
                  <a:schemeClr val="hlink"/>
                </a:solidFill>
              </a:rPr>
              <a:t>append</a:t>
            </a:r>
            <a:r>
              <a:rPr lang="en-GB" i="1" dirty="0" smtClean="0"/>
              <a:t>.</a:t>
            </a:r>
            <a:endParaRPr lang="en-GB" dirty="0" smtClean="0"/>
          </a:p>
          <a:p>
            <a:pPr marL="722313" lvl="1" indent="-27305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en-GB" sz="1400" dirty="0" smtClean="0"/>
              <a:t>  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Saving output</a:t>
            </a:r>
          </a:p>
        </p:txBody>
      </p:sp>
      <p:sp>
        <p:nvSpPr>
          <p:cNvPr id="137218" name="Rectangle 3"/>
          <p:cNvSpPr>
            <a:spLocks noGrp="1" noChangeArrowheads="1"/>
          </p:cNvSpPr>
          <p:nvPr>
            <p:ph idx="1"/>
          </p:nvPr>
        </p:nvSpPr>
        <p:spPr>
          <a:xfrm>
            <a:off x="285750" y="1196975"/>
            <a:ext cx="8607425" cy="5327650"/>
          </a:xfrm>
        </p:spPr>
        <p:txBody>
          <a:bodyPr/>
          <a:lstStyle/>
          <a:p>
            <a:pPr marL="419100" indent="-382588" eaLnBrk="1" hangingPunct="1">
              <a:lnSpc>
                <a:spcPct val="70000"/>
              </a:lnSpc>
              <a:buFont typeface="Wingdings 2" pitchFamily="18" charset="2"/>
              <a:buChar char=""/>
            </a:pPr>
            <a:r>
              <a:rPr lang="en-GB" sz="2800" smtClean="0"/>
              <a:t>Default is a </a:t>
            </a:r>
            <a:r>
              <a:rPr lang="en-GB" sz="2800" i="1" smtClean="0"/>
              <a:t>.smcl</a:t>
            </a:r>
            <a:r>
              <a:rPr lang="en-GB" sz="2800" smtClean="0"/>
              <a:t> file extension (to “view”)</a:t>
            </a:r>
          </a:p>
          <a:p>
            <a:pPr marL="419100" indent="-382588" eaLnBrk="1" hangingPunct="1">
              <a:lnSpc>
                <a:spcPct val="70000"/>
              </a:lnSpc>
              <a:buFont typeface="Wingdings 2" pitchFamily="18" charset="2"/>
              <a:buChar char=""/>
            </a:pPr>
            <a:endParaRPr lang="en-GB" sz="2800" smtClean="0"/>
          </a:p>
          <a:p>
            <a:pPr marL="419100" indent="-382588" eaLnBrk="1" hangingPunct="1">
              <a:lnSpc>
                <a:spcPct val="70000"/>
              </a:lnSpc>
              <a:buFont typeface="Wingdings 2" pitchFamily="18" charset="2"/>
              <a:buChar char=""/>
            </a:pPr>
            <a:r>
              <a:rPr lang="en-GB" sz="2800" smtClean="0"/>
              <a:t>You might prefer to give your own, say, </a:t>
            </a:r>
            <a:r>
              <a:rPr lang="en-GB" sz="2800" i="1" smtClean="0"/>
              <a:t>.log, .txt</a:t>
            </a:r>
          </a:p>
          <a:p>
            <a:pPr lvl="1" eaLnBrk="1" hangingPunct="1">
              <a:lnSpc>
                <a:spcPct val="70000"/>
              </a:lnSpc>
              <a:buFont typeface="Courier New" pitchFamily="49" charset="0"/>
              <a:buChar char="o"/>
            </a:pPr>
            <a:r>
              <a:rPr lang="en-GB" smtClean="0"/>
              <a:t>then you get an ASCII file that anything can edit</a:t>
            </a:r>
          </a:p>
          <a:p>
            <a:pPr lvl="1" eaLnBrk="1" hangingPunct="1">
              <a:lnSpc>
                <a:spcPct val="70000"/>
              </a:lnSpc>
              <a:buFont typeface="Courier New" pitchFamily="49" charset="0"/>
              <a:buChar char="o"/>
            </a:pPr>
            <a:r>
              <a:rPr lang="en-GB" smtClean="0"/>
              <a:t>you can</a:t>
            </a:r>
            <a:r>
              <a:rPr lang="en-GB" i="1" smtClean="0"/>
              <a:t> translate</a:t>
            </a:r>
            <a:r>
              <a:rPr lang="en-GB" smtClean="0"/>
              <a:t> files to and from .</a:t>
            </a:r>
            <a:r>
              <a:rPr lang="en-GB" i="1" smtClean="0"/>
              <a:t>smcl</a:t>
            </a:r>
            <a:r>
              <a:rPr lang="en-GB" smtClean="0"/>
              <a:t> format</a:t>
            </a:r>
          </a:p>
          <a:p>
            <a:pPr lvl="2" eaLnBrk="1" hangingPunct="1">
              <a:lnSpc>
                <a:spcPct val="70000"/>
              </a:lnSpc>
            </a:pPr>
            <a:r>
              <a:rPr lang="en-GB" sz="2800" smtClean="0"/>
              <a:t>click on </a:t>
            </a:r>
            <a:r>
              <a:rPr lang="en-GB" sz="2800" i="1" smtClean="0"/>
              <a:t>file, log, translate</a:t>
            </a:r>
            <a:r>
              <a:rPr lang="en-GB" sz="2800" smtClean="0"/>
              <a:t> and fill in the dialog box</a:t>
            </a:r>
          </a:p>
          <a:p>
            <a:pPr lvl="2" eaLnBrk="1" hangingPunct="1">
              <a:lnSpc>
                <a:spcPct val="70000"/>
              </a:lnSpc>
            </a:pPr>
            <a:endParaRPr lang="en-GB" sz="2800" smtClean="0"/>
          </a:p>
          <a:p>
            <a:pPr marL="419100" indent="-382588" eaLnBrk="1" hangingPunct="1">
              <a:lnSpc>
                <a:spcPct val="70000"/>
              </a:lnSpc>
              <a:buFont typeface="Wingdings 2" pitchFamily="18" charset="2"/>
              <a:buChar char=""/>
            </a:pPr>
            <a:r>
              <a:rPr lang="en-GB" sz="2800" smtClean="0"/>
              <a:t>It doesn’t save graphs</a:t>
            </a:r>
          </a:p>
          <a:p>
            <a:pPr lvl="1" eaLnBrk="1" hangingPunct="1">
              <a:lnSpc>
                <a:spcPct val="70000"/>
              </a:lnSpc>
              <a:buFont typeface="Courier New" pitchFamily="49" charset="0"/>
              <a:buChar char="o"/>
            </a:pPr>
            <a:r>
              <a:rPr lang="en-GB" smtClean="0"/>
              <a:t>Copy graphs (use cut and paste or use menus)</a:t>
            </a:r>
          </a:p>
          <a:p>
            <a:pPr lvl="2" eaLnBrk="1" hangingPunct="1">
              <a:lnSpc>
                <a:spcPct val="70000"/>
              </a:lnSpc>
              <a:buFont typeface="Arial" charset="0"/>
              <a:buNone/>
            </a:pPr>
            <a:endParaRPr lang="en-GB" sz="2800" smtClean="0"/>
          </a:p>
          <a:p>
            <a:pPr marL="419100" indent="-382588" eaLnBrk="1" hangingPunct="1">
              <a:lnSpc>
                <a:spcPct val="70000"/>
              </a:lnSpc>
              <a:buFont typeface="Wingdings 2" pitchFamily="18" charset="2"/>
              <a:buChar char=""/>
            </a:pPr>
            <a:r>
              <a:rPr lang="en-GB" sz="2800" i="1" smtClean="0">
                <a:solidFill>
                  <a:schemeClr val="hlink"/>
                </a:solidFill>
              </a:rPr>
              <a:t>Cd</a:t>
            </a:r>
            <a:r>
              <a:rPr lang="en-GB" sz="2800" i="1" smtClean="0"/>
              <a:t> </a:t>
            </a:r>
            <a:r>
              <a:rPr lang="en-GB" sz="2800" smtClean="0"/>
              <a:t>or</a:t>
            </a:r>
            <a:r>
              <a:rPr lang="en-GB" sz="2800" i="1" smtClean="0"/>
              <a:t> </a:t>
            </a:r>
            <a:r>
              <a:rPr lang="en-GB" sz="2800" i="1" smtClean="0">
                <a:solidFill>
                  <a:schemeClr val="hlink"/>
                </a:solidFill>
              </a:rPr>
              <a:t>pwd</a:t>
            </a:r>
            <a:r>
              <a:rPr lang="en-GB" sz="2800" i="1" smtClean="0"/>
              <a:t> </a:t>
            </a:r>
            <a:r>
              <a:rPr lang="en-GB" sz="2800" smtClean="0"/>
              <a:t>show the current directory, to change it type </a:t>
            </a:r>
          </a:p>
          <a:p>
            <a:pPr lvl="1" eaLnBrk="1" hangingPunct="1">
              <a:lnSpc>
                <a:spcPct val="70000"/>
              </a:lnSpc>
              <a:buFont typeface="Courier New" pitchFamily="49" charset="0"/>
              <a:buChar char="o"/>
            </a:pPr>
            <a:r>
              <a:rPr lang="en-GB" smtClean="0">
                <a:solidFill>
                  <a:schemeClr val="hlink"/>
                </a:solidFill>
              </a:rPr>
              <a:t>cd"C:\Documents\Course Ecmtrx\myfolder”</a:t>
            </a:r>
          </a:p>
          <a:p>
            <a:pPr lvl="1" eaLnBrk="1" hangingPunct="1">
              <a:lnSpc>
                <a:spcPct val="70000"/>
              </a:lnSpc>
              <a:buFont typeface="Courier New" pitchFamily="49" charset="0"/>
              <a:buChar char="o"/>
            </a:pPr>
            <a:r>
              <a:rPr lang="en-GB" sz="2400" smtClean="0">
                <a:solidFill>
                  <a:schemeClr val="hlink"/>
                </a:solidFill>
              </a:rPr>
              <a:t>ls </a:t>
            </a:r>
            <a:r>
              <a:rPr lang="en-GB" sz="2400" smtClean="0"/>
              <a:t>show the files in the directory</a:t>
            </a:r>
          </a:p>
          <a:p>
            <a:pPr marL="419100" indent="-382588" eaLnBrk="1" hangingPunct="1">
              <a:lnSpc>
                <a:spcPct val="70000"/>
              </a:lnSpc>
              <a:buFont typeface="Arial" charset="0"/>
              <a:buNone/>
            </a:pPr>
            <a:endParaRPr lang="en-GB" smtClean="0"/>
          </a:p>
          <a:p>
            <a:pPr marL="419100" indent="-382588" eaLnBrk="1" hangingPunct="1">
              <a:lnSpc>
                <a:spcPct val="70000"/>
              </a:lnSpc>
              <a:buFont typeface="Arial" charset="0"/>
              <a:buNone/>
            </a:pPr>
            <a:endParaRPr lang="en-GB" smtClean="0"/>
          </a:p>
          <a:p>
            <a:pPr marL="419100" indent="-382588" eaLnBrk="1" hangingPunct="1">
              <a:lnSpc>
                <a:spcPct val="70000"/>
              </a:lnSpc>
              <a:buFont typeface="Arial" charset="0"/>
              <a:buNone/>
            </a:pPr>
            <a:endParaRPr lang="en-GB" smtClean="0"/>
          </a:p>
          <a:p>
            <a:pPr lvl="1" eaLnBrk="1" hangingPunct="1">
              <a:lnSpc>
                <a:spcPct val="70000"/>
              </a:lnSpc>
              <a:buFont typeface="Arial" charset="0"/>
              <a:buNone/>
            </a:pPr>
            <a:endParaRPr lang="en-GB" sz="260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458200" cy="1066800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STATA’s command file editor</a:t>
            </a:r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2875" y="1143000"/>
            <a:ext cx="4500563" cy="52403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dirty="0" smtClean="0"/>
              <a:t>STATA has an editor that allows you to create </a:t>
            </a:r>
            <a:r>
              <a:rPr lang="en-GB" i="1" dirty="0" smtClean="0">
                <a:solidFill>
                  <a:srgbClr val="FF0000"/>
                </a:solidFill>
              </a:rPr>
              <a:t>do</a:t>
            </a:r>
            <a:r>
              <a:rPr lang="en-GB" dirty="0" smtClean="0">
                <a:solidFill>
                  <a:srgbClr val="FF0000"/>
                </a:solidFill>
              </a:rPr>
              <a:t> files</a:t>
            </a:r>
          </a:p>
          <a:p>
            <a:pPr lvl="1" eaLnBrk="1" hangingPunct="1">
              <a:lnSpc>
                <a:spcPct val="90000"/>
              </a:lnSpc>
            </a:pPr>
            <a:r>
              <a:rPr lang="en-GB" dirty="0" smtClean="0"/>
              <a:t>Enter </a:t>
            </a:r>
            <a:r>
              <a:rPr lang="en-GB" dirty="0" err="1" smtClean="0"/>
              <a:t>cmds</a:t>
            </a:r>
            <a:r>
              <a:rPr lang="en-GB" dirty="0" smtClean="0"/>
              <a:t> – 1 per line</a:t>
            </a:r>
          </a:p>
          <a:p>
            <a:pPr lvl="1" eaLnBrk="1" hangingPunct="1">
              <a:lnSpc>
                <a:spcPct val="90000"/>
              </a:lnSpc>
            </a:pPr>
            <a:r>
              <a:rPr lang="en-GB" dirty="0" smtClean="0"/>
              <a:t>Save the commands in a “</a:t>
            </a:r>
            <a:r>
              <a:rPr lang="en-GB" i="1" dirty="0" smtClean="0"/>
              <a:t>do</a:t>
            </a:r>
            <a:r>
              <a:rPr lang="en-GB" dirty="0" smtClean="0"/>
              <a:t>” file </a:t>
            </a:r>
          </a:p>
          <a:p>
            <a:pPr lvl="1" eaLnBrk="1" hangingPunct="1">
              <a:lnSpc>
                <a:spcPct val="90000"/>
              </a:lnSpc>
            </a:pPr>
            <a:r>
              <a:rPr lang="en-GB" dirty="0" smtClean="0"/>
              <a:t>Highlight commands and click the button with page (or page with text) and right arrow to “run” (or “do”)  commands.</a:t>
            </a:r>
            <a:endParaRPr lang="en-GB" sz="2400" dirty="0" smtClean="0"/>
          </a:p>
        </p:txBody>
      </p:sp>
      <p:pic>
        <p:nvPicPr>
          <p:cNvPr id="13926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8025" y="1285875"/>
            <a:ext cx="4376738" cy="478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2" name="Straight Arrow Connector 21"/>
          <p:cNvCxnSpPr/>
          <p:nvPr/>
        </p:nvCxnSpPr>
        <p:spPr>
          <a:xfrm>
            <a:off x="4000500" y="4071938"/>
            <a:ext cx="3000375" cy="714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3214688" y="1571625"/>
            <a:ext cx="2071687" cy="7858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286250" y="2786063"/>
            <a:ext cx="2857500" cy="1428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3286125" y="2143125"/>
            <a:ext cx="4357688" cy="3857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4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4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4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4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443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15888"/>
            <a:ext cx="8229600" cy="936625"/>
          </a:xfrm>
        </p:spPr>
        <p:txBody>
          <a:bodyPr/>
          <a:lstStyle/>
          <a:p>
            <a:pPr eaLnBrk="1" hangingPunct="1"/>
            <a:r>
              <a:rPr lang="en-GB" dirty="0" smtClean="0">
                <a:solidFill>
                  <a:schemeClr val="accent2"/>
                </a:solidFill>
              </a:rPr>
              <a:t>Command </a:t>
            </a:r>
            <a:r>
              <a:rPr lang="en-GB" i="1" dirty="0" smtClean="0">
                <a:solidFill>
                  <a:schemeClr val="accent2"/>
                </a:solidFill>
              </a:rPr>
              <a:t>.do </a:t>
            </a:r>
            <a:r>
              <a:rPr lang="en-GB" dirty="0" smtClean="0">
                <a:solidFill>
                  <a:schemeClr val="accent2"/>
                </a:solidFill>
              </a:rPr>
              <a:t>files</a:t>
            </a:r>
          </a:p>
        </p:txBody>
      </p:sp>
      <p:sp>
        <p:nvSpPr>
          <p:cNvPr id="141314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50825" y="981075"/>
            <a:ext cx="8642350" cy="55435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2800" dirty="0" smtClean="0"/>
              <a:t>More complicated ideas can be implemented as a sequence of commands. For example: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800" i="1" dirty="0" smtClean="0"/>
              <a:t>     </a:t>
            </a:r>
            <a:r>
              <a:rPr lang="en-GB" sz="2800" i="1" dirty="0" smtClean="0">
                <a:solidFill>
                  <a:schemeClr val="hlink"/>
                </a:solidFill>
              </a:rPr>
              <a:t>list var1 var2 var3 in 1/10 if var4&gt;=0</a:t>
            </a:r>
          </a:p>
          <a:p>
            <a:pPr lvl="1" eaLnBrk="1" hangingPunct="1"/>
            <a:r>
              <a:rPr lang="en-GB" dirty="0" smtClean="0"/>
              <a:t>Lists the first 10 rows of var1 to var3 for which var4</a:t>
            </a:r>
            <a:r>
              <a:rPr lang="en-GB" dirty="0" smtClean="0">
                <a:cs typeface="Arial" charset="0"/>
              </a:rPr>
              <a:t>≥0</a:t>
            </a:r>
            <a:r>
              <a:rPr lang="en-GB" i="1" dirty="0" smtClean="0">
                <a:solidFill>
                  <a:schemeClr val="hlink"/>
                </a:solidFill>
              </a:rPr>
              <a:t> </a:t>
            </a:r>
            <a:endParaRPr lang="en-GB" dirty="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GB" sz="2800" dirty="0" smtClean="0"/>
              <a:t>Collect commands in the editor, save </a:t>
            </a:r>
            <a:r>
              <a:rPr lang="en-GB" sz="2800" i="1" dirty="0" smtClean="0"/>
              <a:t>.do</a:t>
            </a:r>
            <a:r>
              <a:rPr lang="en-GB" sz="2800" dirty="0" smtClean="0"/>
              <a:t> file. </a:t>
            </a:r>
          </a:p>
          <a:p>
            <a:pPr eaLnBrk="1" hangingPunct="1">
              <a:lnSpc>
                <a:spcPct val="80000"/>
              </a:lnSpc>
            </a:pPr>
            <a:endParaRPr lang="en-GB" sz="2800" dirty="0" smtClean="0"/>
          </a:p>
          <a:p>
            <a:pPr eaLnBrk="1" hangingPunct="1">
              <a:lnSpc>
                <a:spcPct val="80000"/>
              </a:lnSpc>
            </a:pPr>
            <a:r>
              <a:rPr lang="en-GB" sz="2800" dirty="0" smtClean="0"/>
              <a:t>Then type  </a:t>
            </a:r>
            <a:r>
              <a:rPr lang="en-GB" sz="2800" i="1" dirty="0" smtClean="0">
                <a:solidFill>
                  <a:schemeClr val="hlink"/>
                </a:solidFill>
              </a:rPr>
              <a:t>do </a:t>
            </a:r>
            <a:r>
              <a:rPr lang="en-GB" sz="2800" i="1" dirty="0" err="1" smtClean="0">
                <a:solidFill>
                  <a:schemeClr val="hlink"/>
                </a:solidFill>
              </a:rPr>
              <a:t>mycommands.do</a:t>
            </a:r>
            <a:r>
              <a:rPr lang="en-GB" sz="2800" i="1" dirty="0" smtClean="0">
                <a:solidFill>
                  <a:schemeClr val="hlink"/>
                </a:solidFill>
              </a:rPr>
              <a:t>, </a:t>
            </a:r>
            <a:r>
              <a:rPr lang="en-GB" sz="2800" i="1" dirty="0" err="1" smtClean="0">
                <a:solidFill>
                  <a:schemeClr val="hlink"/>
                </a:solidFill>
              </a:rPr>
              <a:t>nostop</a:t>
            </a:r>
            <a:r>
              <a:rPr lang="en-GB" sz="2800" i="1" dirty="0" smtClean="0"/>
              <a:t>	</a:t>
            </a:r>
          </a:p>
          <a:p>
            <a:pPr lvl="1" eaLnBrk="1" hangingPunct="1">
              <a:lnSpc>
                <a:spcPct val="80000"/>
              </a:lnSpc>
            </a:pPr>
            <a:r>
              <a:rPr lang="en-GB" dirty="0" smtClean="0">
                <a:solidFill>
                  <a:srgbClr val="FF0000"/>
                </a:solidFill>
              </a:rPr>
              <a:t>echoes to screen, and keeps going after error</a:t>
            </a:r>
            <a:endParaRPr lang="en-GB" i="1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GB" sz="2800" dirty="0" smtClean="0"/>
              <a:t>Or	  </a:t>
            </a:r>
            <a:r>
              <a:rPr lang="en-GB" sz="2800" i="1" dirty="0" smtClean="0">
                <a:solidFill>
                  <a:schemeClr val="hlink"/>
                </a:solidFill>
              </a:rPr>
              <a:t>run </a:t>
            </a:r>
            <a:r>
              <a:rPr lang="en-GB" sz="2800" i="1" dirty="0" err="1" smtClean="0">
                <a:solidFill>
                  <a:schemeClr val="hlink"/>
                </a:solidFill>
              </a:rPr>
              <a:t>mycommands.do</a:t>
            </a:r>
            <a:r>
              <a:rPr lang="en-GB" sz="2800" i="1" dirty="0" smtClean="0"/>
              <a:t>		</a:t>
            </a:r>
            <a:r>
              <a:rPr lang="en-GB" sz="2800" dirty="0" smtClean="0">
                <a:solidFill>
                  <a:srgbClr val="FF0000"/>
                </a:solidFill>
              </a:rPr>
              <a:t>executes “silently”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en-GB" sz="28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1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1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1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1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1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1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1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dirty="0" smtClean="0">
                <a:solidFill>
                  <a:schemeClr val="accent2"/>
                </a:solidFill>
              </a:rPr>
              <a:t>Saving commands</a:t>
            </a:r>
          </a:p>
        </p:txBody>
      </p:sp>
      <p:sp>
        <p:nvSpPr>
          <p:cNvPr id="143362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214422"/>
            <a:ext cx="7918450" cy="52864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2800" dirty="0" smtClean="0"/>
              <a:t>It is ALWAYS good practice to use a .</a:t>
            </a:r>
            <a:r>
              <a:rPr lang="en-GB" sz="2800" i="1" dirty="0" smtClean="0"/>
              <a:t>do</a:t>
            </a:r>
            <a:r>
              <a:rPr lang="en-GB" sz="2800" dirty="0" smtClean="0"/>
              <a:t> file</a:t>
            </a:r>
          </a:p>
          <a:p>
            <a:pPr lvl="1" eaLnBrk="1" hangingPunct="1">
              <a:lnSpc>
                <a:spcPct val="80000"/>
              </a:lnSpc>
            </a:pPr>
            <a:r>
              <a:rPr lang="en-GB" dirty="0" smtClean="0"/>
              <a:t>easy to develop ideas and correct mistakes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GB" sz="2800" dirty="0" smtClean="0"/>
              <a:t>Logging your output is a good way of developing a </a:t>
            </a:r>
            <a:r>
              <a:rPr lang="en-GB" sz="2800" i="1" dirty="0" smtClean="0"/>
              <a:t>.do</a:t>
            </a:r>
            <a:r>
              <a:rPr lang="en-GB" sz="2800" dirty="0" smtClean="0"/>
              <a:t> file</a:t>
            </a:r>
          </a:p>
          <a:p>
            <a:pPr lvl="1" eaLnBrk="1" hangingPunct="1">
              <a:lnSpc>
                <a:spcPct val="80000"/>
              </a:lnSpc>
              <a:buFontTx/>
              <a:buChar char="•"/>
            </a:pPr>
            <a:r>
              <a:rPr lang="en-GB" dirty="0" smtClean="0"/>
              <a:t>since it saves the commands as well as output</a:t>
            </a:r>
          </a:p>
          <a:p>
            <a:pPr lvl="1" eaLnBrk="1" hangingPunct="1">
              <a:lnSpc>
                <a:spcPct val="80000"/>
              </a:lnSpc>
              <a:buFontTx/>
              <a:buChar char="•"/>
            </a:pPr>
            <a:endParaRPr lang="en-GB" dirty="0" smtClean="0"/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GB" sz="2800" dirty="0" smtClean="0"/>
              <a:t>Or you can just log the commands</a:t>
            </a:r>
          </a:p>
          <a:p>
            <a:pPr lvl="1" eaLnBrk="1" hangingPunct="1">
              <a:lnSpc>
                <a:spcPct val="80000"/>
              </a:lnSpc>
              <a:buFont typeface="Arial" charset="0"/>
              <a:buChar char="•"/>
            </a:pPr>
            <a:r>
              <a:rPr lang="en-GB" dirty="0" smtClean="0"/>
              <a:t>Type </a:t>
            </a:r>
            <a:r>
              <a:rPr lang="en-GB" i="1" dirty="0" err="1" smtClean="0">
                <a:solidFill>
                  <a:schemeClr val="hlink"/>
                </a:solidFill>
              </a:rPr>
              <a:t>cmdlog</a:t>
            </a:r>
            <a:r>
              <a:rPr lang="en-GB" i="1" dirty="0" smtClean="0">
                <a:solidFill>
                  <a:schemeClr val="hlink"/>
                </a:solidFill>
              </a:rPr>
              <a:t> using</a:t>
            </a:r>
            <a:r>
              <a:rPr lang="en-GB" dirty="0" smtClean="0">
                <a:solidFill>
                  <a:schemeClr val="hlink"/>
                </a:solidFill>
              </a:rPr>
              <a:t> xxx.txt</a:t>
            </a:r>
          </a:p>
          <a:p>
            <a:pPr lvl="1" eaLnBrk="1" hangingPunct="1">
              <a:lnSpc>
                <a:spcPct val="80000"/>
              </a:lnSpc>
              <a:buFont typeface="Arial" charset="0"/>
              <a:buNone/>
            </a:pPr>
            <a:endParaRPr lang="en-GB" dirty="0" smtClean="0"/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GB" sz="2800" dirty="0" smtClean="0">
                <a:cs typeface="Arial" charset="0"/>
              </a:rPr>
              <a:t>Then save the file for subsequent analysis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GB" sz="2800" dirty="0" smtClean="0">
                <a:cs typeface="Arial" charset="0"/>
              </a:rPr>
              <a:t> </a:t>
            </a:r>
            <a:r>
              <a:rPr lang="en-GB" sz="2800" i="1" dirty="0" smtClean="0">
                <a:solidFill>
                  <a:schemeClr val="hlink"/>
                </a:solidFill>
                <a:cs typeface="Arial" charset="0"/>
              </a:rPr>
              <a:t>save </a:t>
            </a:r>
            <a:r>
              <a:rPr lang="en-GB" sz="2800" i="1" dirty="0" err="1" smtClean="0">
                <a:solidFill>
                  <a:schemeClr val="hlink"/>
                </a:solidFill>
                <a:cs typeface="Arial" charset="0"/>
              </a:rPr>
              <a:t>newfile</a:t>
            </a:r>
            <a:endParaRPr lang="en-GB" sz="2800" i="1" dirty="0" smtClean="0">
              <a:solidFill>
                <a:schemeClr val="hlink"/>
              </a:solidFill>
              <a:cs typeface="Arial" charset="0"/>
            </a:endParaRP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GB" sz="2800" dirty="0" smtClean="0">
                <a:solidFill>
                  <a:schemeClr val="hlink"/>
                </a:solidFill>
                <a:cs typeface="Arial" charset="0"/>
              </a:rPr>
              <a:t> </a:t>
            </a:r>
            <a:r>
              <a:rPr lang="en-GB" sz="2800" i="1" dirty="0" smtClean="0">
                <a:solidFill>
                  <a:schemeClr val="hlink"/>
                </a:solidFill>
                <a:cs typeface="Arial" charset="0"/>
              </a:rPr>
              <a:t>save, replace</a:t>
            </a:r>
            <a:r>
              <a:rPr lang="en-GB" sz="2800" dirty="0" smtClean="0">
                <a:cs typeface="Arial" charset="0"/>
              </a:rPr>
              <a:t>    </a:t>
            </a:r>
            <a:r>
              <a:rPr lang="en-GB" sz="2800" dirty="0" smtClean="0">
                <a:solidFill>
                  <a:srgbClr val="FF0000"/>
                </a:solidFill>
                <a:cs typeface="Arial" charset="0"/>
              </a:rPr>
              <a:t>take care – it overwrites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207375" cy="1066800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Using the data editor</a:t>
            </a:r>
          </a:p>
        </p:txBody>
      </p:sp>
      <p:sp>
        <p:nvSpPr>
          <p:cNvPr id="272387" name="Rectangle 3"/>
          <p:cNvSpPr>
            <a:spLocks noGrp="1" noChangeArrowheads="1"/>
          </p:cNvSpPr>
          <p:nvPr>
            <p:ph idx="1"/>
          </p:nvPr>
        </p:nvSpPr>
        <p:spPr>
          <a:xfrm>
            <a:off x="142875" y="1268413"/>
            <a:ext cx="3714750" cy="48958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mtClean="0"/>
              <a:t>Open a datafile </a:t>
            </a:r>
            <a:r>
              <a:rPr lang="en-GB" sz="2400" smtClean="0"/>
              <a:t>(eg.lfs_3rdquart08.dta)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en-GB" sz="2800" smtClean="0"/>
          </a:p>
          <a:p>
            <a:pPr eaLnBrk="1" hangingPunct="1">
              <a:lnSpc>
                <a:spcPct val="80000"/>
              </a:lnSpc>
            </a:pPr>
            <a:r>
              <a:rPr lang="en-GB" smtClean="0"/>
              <a:t>Click on the icon</a:t>
            </a:r>
          </a:p>
          <a:p>
            <a:pPr eaLnBrk="1" hangingPunct="1">
              <a:lnSpc>
                <a:spcPct val="80000"/>
              </a:lnSpc>
            </a:pPr>
            <a:r>
              <a:rPr lang="en-GB" smtClean="0"/>
              <a:t>Or type </a:t>
            </a:r>
            <a:r>
              <a:rPr lang="en-GB" i="1" smtClean="0">
                <a:solidFill>
                  <a:schemeClr val="hlink"/>
                </a:solidFill>
              </a:rPr>
              <a:t>edit</a:t>
            </a:r>
            <a:r>
              <a:rPr lang="en-GB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en-GB" smtClean="0"/>
              <a:t>You can edit datapoints!</a:t>
            </a:r>
          </a:p>
          <a:p>
            <a:pPr eaLnBrk="1" hangingPunct="1">
              <a:lnSpc>
                <a:spcPct val="80000"/>
              </a:lnSpc>
            </a:pPr>
            <a:r>
              <a:rPr lang="en-GB" smtClean="0"/>
              <a:t>Or just browse the datafile</a:t>
            </a:r>
          </a:p>
        </p:txBody>
      </p:sp>
      <p:pic>
        <p:nvPicPr>
          <p:cNvPr id="14745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738" y="1196975"/>
            <a:ext cx="5148262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/>
          <p:nvPr/>
        </p:nvCxnSpPr>
        <p:spPr>
          <a:xfrm flipV="1">
            <a:off x="3357563" y="1571625"/>
            <a:ext cx="1643062" cy="1214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/>
          <p:nvPr/>
        </p:nvCxnSpPr>
        <p:spPr>
          <a:xfrm flipV="1">
            <a:off x="2195513" y="1484313"/>
            <a:ext cx="1785937" cy="64293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2857500" y="3429000"/>
            <a:ext cx="4429125" cy="571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2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2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2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2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2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38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Basic data reporting</a:t>
            </a:r>
          </a:p>
        </p:txBody>
      </p:sp>
      <p:sp>
        <p:nvSpPr>
          <p:cNvPr id="149506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557338"/>
            <a:ext cx="8497888" cy="47513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3600" i="1" smtClean="0">
                <a:solidFill>
                  <a:schemeClr val="hlink"/>
                </a:solidFill>
              </a:rPr>
              <a:t>describe</a:t>
            </a:r>
            <a:r>
              <a:rPr lang="en-GB" sz="3600" i="1" smtClean="0"/>
              <a:t> (or press F3 key)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3600" smtClean="0"/>
              <a:t>Lists the variable names and labels</a:t>
            </a:r>
          </a:p>
          <a:p>
            <a:pPr lvl="1" eaLnBrk="1" hangingPunct="1">
              <a:lnSpc>
                <a:spcPct val="80000"/>
              </a:lnSpc>
              <a:buFont typeface="Arial" charset="0"/>
              <a:buNone/>
            </a:pPr>
            <a:r>
              <a:rPr lang="en-GB" sz="3200" i="1" smtClean="0">
                <a:solidFill>
                  <a:schemeClr val="hlink"/>
                </a:solidFill>
              </a:rPr>
              <a:t>describe using myfile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3600" smtClean="0"/>
              <a:t>Lists the variable names etc WITHOUT loading the data into memory (useful if the data is too big to fit)</a:t>
            </a:r>
          </a:p>
          <a:p>
            <a:pPr eaLnBrk="1" hangingPunct="1">
              <a:lnSpc>
                <a:spcPct val="80000"/>
              </a:lnSpc>
            </a:pPr>
            <a:r>
              <a:rPr lang="en-GB" sz="3600" i="1" smtClean="0">
                <a:solidFill>
                  <a:schemeClr val="hlink"/>
                </a:solidFill>
              </a:rPr>
              <a:t>codebook</a:t>
            </a:r>
            <a:r>
              <a:rPr lang="en-GB" sz="3600" i="1" smtClean="0"/>
              <a:t>  </a:t>
            </a:r>
            <a:r>
              <a:rPr lang="en-GB" sz="3600" smtClean="0"/>
              <a:t>(you can also use </a:t>
            </a:r>
            <a:r>
              <a:rPr lang="en-GB" sz="3600" i="1" smtClean="0">
                <a:solidFill>
                  <a:schemeClr val="hlink"/>
                </a:solidFill>
              </a:rPr>
              <a:t>inspect</a:t>
            </a:r>
            <a:r>
              <a:rPr lang="en-GB" sz="3600" smtClean="0"/>
              <a:t>) 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3600" smtClean="0"/>
              <a:t>Tells you about the means, labels, missing values etc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23913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First look at the data</a:t>
            </a:r>
          </a:p>
        </p:txBody>
      </p:sp>
      <p:sp>
        <p:nvSpPr>
          <p:cNvPr id="151554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412875"/>
            <a:ext cx="8458200" cy="4681538"/>
          </a:xfrm>
        </p:spPr>
        <p:txBody>
          <a:bodyPr/>
          <a:lstStyle/>
          <a:p>
            <a:pPr eaLnBrk="1" hangingPunct="1"/>
            <a:r>
              <a:rPr lang="en-GB" i="1" smtClean="0">
                <a:solidFill>
                  <a:schemeClr val="hlink"/>
                </a:solidFill>
              </a:rPr>
              <a:t>summ x1 x2</a:t>
            </a:r>
            <a:r>
              <a:rPr lang="en-GB" i="1" smtClean="0"/>
              <a:t> </a:t>
            </a:r>
            <a:r>
              <a:rPr lang="en-GB" smtClean="0"/>
              <a:t>(or</a:t>
            </a:r>
            <a:r>
              <a:rPr lang="en-GB" i="1" smtClean="0"/>
              <a:t> </a:t>
            </a:r>
            <a:r>
              <a:rPr lang="en-GB" i="1" smtClean="0">
                <a:solidFill>
                  <a:schemeClr val="hlink"/>
                </a:solidFill>
              </a:rPr>
              <a:t>summarize</a:t>
            </a:r>
            <a:r>
              <a:rPr lang="en-GB" i="1" smtClean="0"/>
              <a:t> </a:t>
            </a:r>
            <a:r>
              <a:rPr lang="en-GB" smtClean="0"/>
              <a:t>or</a:t>
            </a:r>
            <a:r>
              <a:rPr lang="en-GB" i="1" smtClean="0"/>
              <a:t> </a:t>
            </a:r>
            <a:r>
              <a:rPr lang="en-GB" i="1" smtClean="0">
                <a:solidFill>
                  <a:schemeClr val="hlink"/>
                </a:solidFill>
              </a:rPr>
              <a:t>sum</a:t>
            </a:r>
            <a:r>
              <a:rPr lang="en-GB" i="1" smtClean="0"/>
              <a:t> </a:t>
            </a:r>
            <a:r>
              <a:rPr lang="en-GB" smtClean="0"/>
              <a:t>or </a:t>
            </a:r>
            <a:r>
              <a:rPr lang="en-GB" i="1" smtClean="0">
                <a:solidFill>
                  <a:schemeClr val="hlink"/>
                </a:solidFill>
              </a:rPr>
              <a:t>su</a:t>
            </a:r>
            <a:r>
              <a:rPr lang="en-GB" smtClean="0"/>
              <a:t>)</a:t>
            </a:r>
          </a:p>
          <a:p>
            <a:pPr lvl="1" eaLnBrk="1" hangingPunct="1"/>
            <a:r>
              <a:rPr lang="en-GB" sz="2400" smtClean="0"/>
              <a:t>Gives you the means, std devs etc for </a:t>
            </a:r>
            <a:r>
              <a:rPr lang="en-GB" sz="2400" i="1" smtClean="0"/>
              <a:t>x1</a:t>
            </a:r>
            <a:r>
              <a:rPr lang="en-GB" sz="2400" smtClean="0"/>
              <a:t> and </a:t>
            </a:r>
            <a:r>
              <a:rPr lang="en-GB" sz="2400" i="1" smtClean="0"/>
              <a:t>x2</a:t>
            </a:r>
          </a:p>
          <a:p>
            <a:pPr eaLnBrk="1" hangingPunct="1"/>
            <a:r>
              <a:rPr lang="en-GB" i="1" smtClean="0">
                <a:solidFill>
                  <a:schemeClr val="hlink"/>
                </a:solidFill>
              </a:rPr>
              <a:t>corr x1 x2 in 1/100 if x4&lt;0 </a:t>
            </a:r>
            <a:r>
              <a:rPr lang="en-GB" smtClean="0">
                <a:solidFill>
                  <a:schemeClr val="hlink"/>
                </a:solidFill>
              </a:rPr>
              <a:t>(</a:t>
            </a:r>
            <a:r>
              <a:rPr lang="en-GB" i="1" smtClean="0">
                <a:solidFill>
                  <a:schemeClr val="hlink"/>
                </a:solidFill>
              </a:rPr>
              <a:t>,cov</a:t>
            </a:r>
            <a:r>
              <a:rPr lang="en-GB" smtClean="0">
                <a:solidFill>
                  <a:schemeClr val="hlink"/>
                </a:solidFill>
              </a:rPr>
              <a:t>)</a:t>
            </a:r>
          </a:p>
          <a:p>
            <a:pPr lvl="1" eaLnBrk="1" hangingPunct="1"/>
            <a:r>
              <a:rPr lang="en-GB" sz="2400" smtClean="0"/>
              <a:t>correlation coeffs (or covariances) for selected data</a:t>
            </a:r>
          </a:p>
          <a:p>
            <a:pPr lvl="1" eaLnBrk="1" hangingPunct="1"/>
            <a:r>
              <a:rPr lang="en-GB" sz="2400" i="1" smtClean="0"/>
              <a:t>pwcorr x1 x2 x3</a:t>
            </a:r>
            <a:r>
              <a:rPr lang="en-GB" sz="2400" smtClean="0"/>
              <a:t>           does all pairwise corr coeffs</a:t>
            </a:r>
          </a:p>
          <a:p>
            <a:pPr eaLnBrk="1" hangingPunct="1">
              <a:buClr>
                <a:schemeClr val="hlink"/>
              </a:buClr>
            </a:pPr>
            <a:r>
              <a:rPr lang="en-GB" sz="2800" smtClean="0"/>
              <a:t> </a:t>
            </a:r>
            <a:r>
              <a:rPr lang="en-GB" i="1" smtClean="0">
                <a:solidFill>
                  <a:schemeClr val="hlink"/>
                </a:solidFill>
              </a:rPr>
              <a:t>tab x1 x2</a:t>
            </a:r>
            <a:r>
              <a:rPr lang="en-GB" i="1" smtClean="0"/>
              <a:t>  </a:t>
            </a:r>
            <a:r>
              <a:rPr lang="en-GB" smtClean="0"/>
              <a:t>(or </a:t>
            </a:r>
            <a:r>
              <a:rPr lang="en-GB" i="1" smtClean="0">
                <a:solidFill>
                  <a:schemeClr val="hlink"/>
                </a:solidFill>
              </a:rPr>
              <a:t>tabulate</a:t>
            </a:r>
            <a:r>
              <a:rPr lang="en-GB" smtClean="0"/>
              <a:t>)</a:t>
            </a:r>
          </a:p>
          <a:p>
            <a:pPr lvl="1" eaLnBrk="1" hangingPunct="1"/>
            <a:r>
              <a:rPr lang="en-GB" sz="2400" smtClean="0"/>
              <a:t>gives a crosstab of </a:t>
            </a:r>
            <a:r>
              <a:rPr lang="en-GB" sz="2400" i="1" smtClean="0"/>
              <a:t>x1</a:t>
            </a:r>
            <a:r>
              <a:rPr lang="en-GB" sz="2400" smtClean="0"/>
              <a:t> vs </a:t>
            </a:r>
            <a:r>
              <a:rPr lang="en-GB" sz="2400" i="1" smtClean="0"/>
              <a:t>x2</a:t>
            </a:r>
            <a:r>
              <a:rPr lang="en-GB" sz="2400" smtClean="0"/>
              <a:t> </a:t>
            </a:r>
          </a:p>
          <a:p>
            <a:pPr lvl="1" eaLnBrk="1" hangingPunct="1"/>
            <a:r>
              <a:rPr lang="en-GB" sz="2400" smtClean="0"/>
              <a:t>use only if </a:t>
            </a:r>
            <a:r>
              <a:rPr lang="en-GB" sz="2400" i="1" smtClean="0"/>
              <a:t>x1</a:t>
            </a:r>
            <a:r>
              <a:rPr lang="en-GB" sz="2400" smtClean="0"/>
              <a:t> and </a:t>
            </a:r>
            <a:r>
              <a:rPr lang="en-GB" sz="2400" i="1" smtClean="0"/>
              <a:t>x2</a:t>
            </a:r>
            <a:r>
              <a:rPr lang="en-GB" sz="2400" smtClean="0"/>
              <a:t> are integers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Tabulating</a:t>
            </a:r>
          </a:p>
        </p:txBody>
      </p:sp>
      <p:sp>
        <p:nvSpPr>
          <p:cNvPr id="153602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68413"/>
            <a:ext cx="8458200" cy="4824412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r>
              <a:rPr lang="en-GB" i="1" smtClean="0">
                <a:solidFill>
                  <a:schemeClr val="hlink"/>
                </a:solidFill>
              </a:rPr>
              <a:t>tab x1 x2 if x4==0, sum(x3)</a:t>
            </a:r>
          </a:p>
          <a:p>
            <a:pPr lvl="1" eaLnBrk="1" hangingPunct="1">
              <a:lnSpc>
                <a:spcPct val="70000"/>
              </a:lnSpc>
            </a:pPr>
            <a:r>
              <a:rPr lang="en-GB" smtClean="0"/>
              <a:t>gives the means of </a:t>
            </a:r>
            <a:r>
              <a:rPr lang="en-GB" i="1" smtClean="0"/>
              <a:t>x3</a:t>
            </a:r>
            <a:r>
              <a:rPr lang="en-GB" smtClean="0"/>
              <a:t> for each cell of the </a:t>
            </a:r>
            <a:r>
              <a:rPr lang="en-GB" i="1" smtClean="0"/>
              <a:t>x1 </a:t>
            </a:r>
            <a:r>
              <a:rPr lang="en-GB" smtClean="0"/>
              <a:t>vs </a:t>
            </a:r>
            <a:r>
              <a:rPr lang="en-GB" i="1" smtClean="0"/>
              <a:t>x2</a:t>
            </a:r>
            <a:r>
              <a:rPr lang="en-GB" smtClean="0"/>
              <a:t> crosstab for obs where </a:t>
            </a:r>
            <a:r>
              <a:rPr lang="en-GB" i="1" smtClean="0"/>
              <a:t>x4=</a:t>
            </a:r>
            <a:r>
              <a:rPr lang="en-GB" smtClean="0"/>
              <a:t>0 (note ==)</a:t>
            </a:r>
          </a:p>
          <a:p>
            <a:pPr eaLnBrk="1" hangingPunct="1">
              <a:lnSpc>
                <a:spcPct val="70000"/>
              </a:lnSpc>
            </a:pPr>
            <a:r>
              <a:rPr lang="en-GB" i="1" smtClean="0">
                <a:solidFill>
                  <a:schemeClr val="hlink"/>
                </a:solidFill>
              </a:rPr>
              <a:t>tab x1 x2, missing</a:t>
            </a:r>
          </a:p>
          <a:p>
            <a:pPr lvl="1" eaLnBrk="1" hangingPunct="1">
              <a:lnSpc>
                <a:spcPct val="70000"/>
              </a:lnSpc>
            </a:pPr>
            <a:r>
              <a:rPr lang="en-GB" smtClean="0"/>
              <a:t>Includes the missing values</a:t>
            </a:r>
          </a:p>
          <a:p>
            <a:pPr eaLnBrk="1" hangingPunct="1">
              <a:lnSpc>
                <a:spcPct val="70000"/>
              </a:lnSpc>
            </a:pPr>
            <a:r>
              <a:rPr lang="en-GB" i="1" smtClean="0">
                <a:solidFill>
                  <a:schemeClr val="hlink"/>
                </a:solidFill>
              </a:rPr>
              <a:t>tab x1 x2, nolabel</a:t>
            </a:r>
          </a:p>
          <a:p>
            <a:pPr lvl="1" eaLnBrk="1" hangingPunct="1">
              <a:lnSpc>
                <a:spcPct val="70000"/>
              </a:lnSpc>
            </a:pPr>
            <a:r>
              <a:rPr lang="en-GB" smtClean="0"/>
              <a:t>Uses numeric codes instead of labels</a:t>
            </a:r>
          </a:p>
          <a:p>
            <a:pPr eaLnBrk="1" hangingPunct="1">
              <a:lnSpc>
                <a:spcPct val="70000"/>
              </a:lnSpc>
            </a:pPr>
            <a:r>
              <a:rPr lang="en-GB" i="1" smtClean="0">
                <a:solidFill>
                  <a:schemeClr val="hlink"/>
                </a:solidFill>
              </a:rPr>
              <a:t>tab x1 x2, col</a:t>
            </a:r>
          </a:p>
          <a:p>
            <a:pPr lvl="1" eaLnBrk="1" hangingPunct="1">
              <a:lnSpc>
                <a:spcPct val="70000"/>
              </a:lnSpc>
            </a:pPr>
            <a:r>
              <a:rPr lang="en-GB" smtClean="0"/>
              <a:t>Gives % of column instead of count</a:t>
            </a:r>
          </a:p>
          <a:p>
            <a:pPr eaLnBrk="1" hangingPunct="1">
              <a:lnSpc>
                <a:spcPct val="70000"/>
              </a:lnSpc>
            </a:pPr>
            <a:r>
              <a:rPr lang="en-GB" i="1" smtClean="0">
                <a:solidFill>
                  <a:schemeClr val="hlink"/>
                </a:solidFill>
              </a:rPr>
              <a:t>table degree71 ethnic, c(mean age) row col</a:t>
            </a:r>
          </a:p>
          <a:p>
            <a:pPr lvl="1" eaLnBrk="1" hangingPunct="1">
              <a:lnSpc>
                <a:spcPct val="70000"/>
              </a:lnSpc>
            </a:pPr>
            <a:r>
              <a:rPr lang="en-GB" smtClean="0"/>
              <a:t>Customises the table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28600"/>
            <a:ext cx="8569325" cy="1066800"/>
          </a:xfrm>
        </p:spPr>
        <p:txBody>
          <a:bodyPr/>
          <a:lstStyle/>
          <a:p>
            <a:pPr eaLnBrk="1" hangingPunct="1"/>
            <a:r>
              <a:rPr lang="en-GB" dirty="0" smtClean="0">
                <a:solidFill>
                  <a:schemeClr val="accent2"/>
                </a:solidFill>
              </a:rPr>
              <a:t>Getting started in STATA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1268413"/>
            <a:ext cx="4678363" cy="4824412"/>
          </a:xfrm>
        </p:spPr>
        <p:txBody>
          <a:bodyPr rtlCol="0">
            <a:normAutofit fontScale="92500" lnSpcReduction="10000"/>
          </a:bodyPr>
          <a:lstStyle/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GB" dirty="0"/>
              <a:t>Start STATA</a:t>
            </a:r>
          </a:p>
          <a:p>
            <a:pPr marL="722376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/>
              <a:t>Simply click on icon</a:t>
            </a:r>
          </a:p>
          <a:p>
            <a:pPr marL="722376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err="1"/>
              <a:t>Stata</a:t>
            </a:r>
            <a:r>
              <a:rPr lang="en-GB" dirty="0"/>
              <a:t> should look like this:</a:t>
            </a:r>
          </a:p>
          <a:p>
            <a:pPr marL="1005840" lvl="2" indent="-256032" eaLnBrk="1" fontAlgn="auto" hangingPunct="1">
              <a:spcAft>
                <a:spcPts val="0"/>
              </a:spcAft>
              <a:buFont typeface="Arial"/>
              <a:buChar char="○"/>
              <a:defRPr/>
            </a:pPr>
            <a:r>
              <a:rPr lang="en-GB" dirty="0"/>
              <a:t>Buttons/menu</a:t>
            </a:r>
          </a:p>
          <a:p>
            <a:pPr marL="1005840" lvl="2" indent="-256032" eaLnBrk="1" fontAlgn="auto" hangingPunct="1">
              <a:spcAft>
                <a:spcPts val="0"/>
              </a:spcAft>
              <a:buFont typeface="Arial"/>
              <a:buChar char="○"/>
              <a:defRPr/>
            </a:pPr>
            <a:r>
              <a:rPr lang="en-GB" dirty="0"/>
              <a:t>Review window </a:t>
            </a:r>
          </a:p>
          <a:p>
            <a:pPr marL="1005840" lvl="2" indent="-256032" eaLnBrk="1" fontAlgn="auto" hangingPunct="1">
              <a:spcAft>
                <a:spcPts val="0"/>
              </a:spcAft>
              <a:buFont typeface="Arial"/>
              <a:buChar char="○"/>
              <a:defRPr/>
            </a:pPr>
            <a:r>
              <a:rPr lang="en-GB" dirty="0"/>
              <a:t>Results window</a:t>
            </a:r>
          </a:p>
          <a:p>
            <a:pPr marL="1005840" lvl="2" indent="-256032" eaLnBrk="1" fontAlgn="auto" hangingPunct="1">
              <a:spcAft>
                <a:spcPts val="0"/>
              </a:spcAft>
              <a:buFont typeface="Arial"/>
              <a:buChar char="○"/>
              <a:defRPr/>
            </a:pPr>
            <a:r>
              <a:rPr lang="en-GB" dirty="0" smtClean="0"/>
              <a:t>Command</a:t>
            </a:r>
          </a:p>
          <a:p>
            <a:pPr marL="1005840" lvl="2" indent="-256032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GB" dirty="0" smtClean="0"/>
              <a:t> </a:t>
            </a:r>
            <a:r>
              <a:rPr lang="en-GB" dirty="0"/>
              <a:t>entry window</a:t>
            </a:r>
          </a:p>
          <a:p>
            <a:pPr marL="1005840" lvl="2" indent="-256032" eaLnBrk="1" fontAlgn="auto" hangingPunct="1">
              <a:spcAft>
                <a:spcPts val="0"/>
              </a:spcAft>
              <a:buFont typeface="Arial"/>
              <a:buChar char="○"/>
              <a:defRPr/>
            </a:pPr>
            <a:r>
              <a:rPr lang="en-GB" dirty="0"/>
              <a:t>Variables window</a:t>
            </a:r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GB" dirty="0"/>
              <a:t>To exit type:</a:t>
            </a:r>
          </a:p>
          <a:p>
            <a:pPr marL="722376" lvl="1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GB" dirty="0" smtClean="0"/>
              <a:t> </a:t>
            </a:r>
            <a:r>
              <a:rPr lang="en-GB" sz="3500" dirty="0">
                <a:solidFill>
                  <a:schemeClr val="hlink"/>
                </a:solidFill>
              </a:rPr>
              <a:t>exit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3643313" y="1500188"/>
            <a:ext cx="2071687" cy="5000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stata1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196752"/>
            <a:ext cx="1080120" cy="1080120"/>
          </a:xfrm>
          <a:prstGeom prst="rect">
            <a:avLst/>
          </a:prstGeom>
        </p:spPr>
      </p:pic>
      <p:pic>
        <p:nvPicPr>
          <p:cNvPr id="3" name="Picture 2" descr="Screen Shot 2018-03-17 at 15.21.43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636912"/>
            <a:ext cx="5512243" cy="3168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6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6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6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6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6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Data manipulation</a:t>
            </a:r>
          </a:p>
        </p:txBody>
      </p:sp>
      <p:sp>
        <p:nvSpPr>
          <p:cNvPr id="155650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196975"/>
            <a:ext cx="8604250" cy="5183188"/>
          </a:xfrm>
        </p:spPr>
        <p:txBody>
          <a:bodyPr/>
          <a:lstStyle/>
          <a:p>
            <a:pPr eaLnBrk="1" hangingPunct="1"/>
            <a:r>
              <a:rPr lang="en-GB" smtClean="0"/>
              <a:t>Data can be renamed, recoded, and transformed:</a:t>
            </a:r>
          </a:p>
          <a:p>
            <a:pPr lvl="1" eaLnBrk="1" hangingPunct="1">
              <a:buFontTx/>
              <a:buNone/>
            </a:pPr>
            <a:r>
              <a:rPr lang="en-GB" sz="3200" i="1" smtClean="0">
                <a:solidFill>
                  <a:schemeClr val="hlink"/>
                </a:solidFill>
              </a:rPr>
              <a:t>gen logwgr=log(grsswk)</a:t>
            </a:r>
          </a:p>
          <a:p>
            <a:pPr lvl="1" eaLnBrk="1" hangingPunct="1">
              <a:buFontTx/>
              <a:buNone/>
            </a:pPr>
            <a:r>
              <a:rPr lang="en-GB" sz="3200" i="1" smtClean="0">
                <a:solidFill>
                  <a:schemeClr val="hlink"/>
                </a:solidFill>
              </a:rPr>
              <a:t>gen agesq=age^2</a:t>
            </a:r>
            <a:r>
              <a:rPr lang="en-GB" sz="3200" i="1" smtClean="0"/>
              <a:t>      	</a:t>
            </a:r>
            <a:r>
              <a:rPr lang="en-GB" sz="3200" smtClean="0">
                <a:solidFill>
                  <a:srgbClr val="FF0000"/>
                </a:solidFill>
              </a:rPr>
              <a:t>^ raises to the power</a:t>
            </a:r>
          </a:p>
          <a:p>
            <a:pPr lvl="1" eaLnBrk="1" hangingPunct="1">
              <a:buFontTx/>
              <a:buNone/>
            </a:pPr>
            <a:r>
              <a:rPr lang="en-GB" sz="3200" i="1" smtClean="0">
                <a:solidFill>
                  <a:schemeClr val="hlink"/>
                </a:solidFill>
              </a:rPr>
              <a:t>gen id = _n</a:t>
            </a:r>
            <a:r>
              <a:rPr lang="en-GB" sz="3200" i="1" smtClean="0">
                <a:solidFill>
                  <a:srgbClr val="FF0000"/>
                </a:solidFill>
              </a:rPr>
              <a:t> 		_n </a:t>
            </a:r>
            <a:r>
              <a:rPr lang="en-GB" sz="3200" smtClean="0">
                <a:solidFill>
                  <a:srgbClr val="FF0000"/>
                </a:solidFill>
              </a:rPr>
              <a:t> is obs # in STATA</a:t>
            </a:r>
            <a:endParaRPr lang="en-GB" sz="3200" i="1" smtClean="0">
              <a:solidFill>
                <a:srgbClr val="FF0000"/>
              </a:solidFill>
            </a:endParaRPr>
          </a:p>
          <a:p>
            <a:pPr lvl="1" eaLnBrk="1" hangingPunct="1">
              <a:buFontTx/>
              <a:buNone/>
            </a:pPr>
            <a:r>
              <a:rPr lang="en-GB" sz="3200" i="1" smtClean="0">
                <a:solidFill>
                  <a:schemeClr val="hlink"/>
                </a:solidFill>
              </a:rPr>
              <a:t>gen ylagged=y[ _n-1 ]</a:t>
            </a:r>
            <a:endParaRPr lang="en-GB" sz="3200" i="1" smtClean="0">
              <a:solidFill>
                <a:srgbClr val="FF0000"/>
              </a:solidFill>
            </a:endParaRPr>
          </a:p>
          <a:p>
            <a:pPr lvl="1" eaLnBrk="1" hangingPunct="1">
              <a:buFontTx/>
              <a:buNone/>
            </a:pPr>
            <a:r>
              <a:rPr lang="en-GB" sz="3200" i="1" smtClean="0">
                <a:solidFill>
                  <a:schemeClr val="hlink"/>
                </a:solidFill>
              </a:rPr>
              <a:t>replace rate=rate/100    </a:t>
            </a:r>
            <a:r>
              <a:rPr lang="en-GB" sz="3200" i="1" smtClean="0">
                <a:solidFill>
                  <a:srgbClr val="FF0000"/>
                </a:solidFill>
              </a:rPr>
              <a:t>rescale the var</a:t>
            </a:r>
            <a:endParaRPr lang="en-GB" sz="3200" i="1" smtClean="0">
              <a:solidFill>
                <a:schemeClr val="hlink"/>
              </a:solidFill>
            </a:endParaRPr>
          </a:p>
          <a:p>
            <a:pPr lvl="1" eaLnBrk="1" hangingPunct="1">
              <a:buFontTx/>
              <a:buNone/>
            </a:pPr>
            <a:r>
              <a:rPr lang="en-GB" sz="3200" i="1" smtClean="0">
                <a:solidFill>
                  <a:schemeClr val="hlink"/>
                </a:solidFill>
              </a:rPr>
              <a:t>replace age=25 if age==250</a:t>
            </a:r>
          </a:p>
          <a:p>
            <a:pPr lvl="1" eaLnBrk="1" hangingPunct="1">
              <a:buFontTx/>
              <a:buNone/>
            </a:pPr>
            <a:r>
              <a:rPr lang="en-GB" sz="3200" i="1" smtClean="0">
                <a:solidFill>
                  <a:schemeClr val="hlink"/>
                </a:solidFill>
              </a:rPr>
              <a:t>rename agesq agesquare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>
                <a:solidFill>
                  <a:schemeClr val="accent2"/>
                </a:solidFill>
              </a:rPr>
              <a:t>Sorting data</a:t>
            </a:r>
          </a:p>
        </p:txBody>
      </p:sp>
      <p:sp>
        <p:nvSpPr>
          <p:cNvPr id="19149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i="1" smtClean="0">
                <a:solidFill>
                  <a:schemeClr val="hlink"/>
                </a:solidFill>
              </a:rPr>
              <a:t>sort</a:t>
            </a:r>
            <a:r>
              <a:rPr lang="en-GB" smtClean="0"/>
              <a:t> and </a:t>
            </a:r>
            <a:r>
              <a:rPr lang="en-GB" i="1" smtClean="0">
                <a:solidFill>
                  <a:schemeClr val="hlink"/>
                </a:solidFill>
              </a:rPr>
              <a:t>count</a:t>
            </a:r>
          </a:p>
          <a:p>
            <a:pPr lvl="1" eaLnBrk="1" hangingPunct="1">
              <a:lnSpc>
                <a:spcPct val="80000"/>
              </a:lnSpc>
            </a:pPr>
            <a:r>
              <a:rPr lang="en-GB" i="1" smtClean="0">
                <a:solidFill>
                  <a:schemeClr val="hlink"/>
                </a:solidFill>
              </a:rPr>
              <a:t>sort id</a:t>
            </a:r>
            <a:r>
              <a:rPr lang="en-GB" i="1" smtClean="0"/>
              <a:t>				</a:t>
            </a:r>
          </a:p>
          <a:p>
            <a:pPr lvl="2" eaLnBrk="1" hangingPunct="1">
              <a:lnSpc>
                <a:spcPct val="80000"/>
              </a:lnSpc>
            </a:pPr>
            <a:r>
              <a:rPr lang="en-GB" sz="2800" smtClean="0"/>
              <a:t>sorts data by person id</a:t>
            </a:r>
          </a:p>
          <a:p>
            <a:pPr lvl="1" eaLnBrk="1" hangingPunct="1">
              <a:lnSpc>
                <a:spcPct val="80000"/>
              </a:lnSpc>
            </a:pPr>
            <a:r>
              <a:rPr lang="en-GB" i="1" smtClean="0">
                <a:solidFill>
                  <a:schemeClr val="hlink"/>
                </a:solidFill>
              </a:rPr>
              <a:t>count if  id == id[_n-1]</a:t>
            </a:r>
            <a:r>
              <a:rPr lang="en-GB" i="1" smtClean="0"/>
              <a:t>	</a:t>
            </a:r>
          </a:p>
          <a:p>
            <a:pPr lvl="2" eaLnBrk="1" hangingPunct="1">
              <a:lnSpc>
                <a:spcPct val="80000"/>
              </a:lnSpc>
            </a:pPr>
            <a:r>
              <a:rPr lang="en-GB" sz="2800" smtClean="0"/>
              <a:t>counts how many unique separate personids </a:t>
            </a:r>
          </a:p>
          <a:p>
            <a:pPr lvl="2" eaLnBrk="1" hangingPunct="1">
              <a:lnSpc>
                <a:spcPct val="80000"/>
              </a:lnSpc>
            </a:pPr>
            <a:r>
              <a:rPr lang="en-GB" sz="2800" i="1" smtClean="0"/>
              <a:t>_n-1</a:t>
            </a:r>
            <a:r>
              <a:rPr lang="en-GB" sz="2800" smtClean="0"/>
              <a:t> is the previous observation</a:t>
            </a:r>
          </a:p>
          <a:p>
            <a:pPr lvl="1" eaLnBrk="1" hangingPunct="1">
              <a:lnSpc>
                <a:spcPct val="80000"/>
              </a:lnSpc>
            </a:pPr>
            <a:r>
              <a:rPr lang="en-GB" i="1" smtClean="0">
                <a:solidFill>
                  <a:schemeClr val="hlink"/>
                </a:solidFill>
              </a:rPr>
              <a:t>duplicates report id</a:t>
            </a:r>
            <a:r>
              <a:rPr lang="en-GB" i="1" smtClean="0"/>
              <a:t> </a:t>
            </a:r>
          </a:p>
          <a:p>
            <a:pPr lvl="2" eaLnBrk="1" hangingPunct="1">
              <a:lnSpc>
                <a:spcPct val="80000"/>
              </a:lnSpc>
            </a:pPr>
            <a:r>
              <a:rPr lang="en-GB" sz="2800" i="1" smtClean="0"/>
              <a:t>same function count if </a:t>
            </a:r>
          </a:p>
          <a:p>
            <a:endParaRPr lang="it-IT" sz="280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Extended generate (</a:t>
            </a:r>
            <a:r>
              <a:rPr lang="en-GB" i="1" smtClean="0">
                <a:solidFill>
                  <a:schemeClr val="accent2"/>
                </a:solidFill>
              </a:rPr>
              <a:t>egen</a:t>
            </a:r>
            <a:r>
              <a:rPr lang="en-GB" smtClean="0">
                <a:solidFill>
                  <a:schemeClr val="accent2"/>
                </a:solidFill>
              </a:rPr>
              <a:t>)</a:t>
            </a:r>
          </a:p>
        </p:txBody>
      </p:sp>
      <p:sp>
        <p:nvSpPr>
          <p:cNvPr id="159746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55650" y="1341438"/>
            <a:ext cx="7993063" cy="46085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b="1" i="1" smtClean="0">
                <a:solidFill>
                  <a:schemeClr val="hlink"/>
                </a:solidFill>
              </a:rPr>
              <a:t>egen</a:t>
            </a:r>
          </a:p>
          <a:p>
            <a:pPr eaLnBrk="1" hangingPunct="1">
              <a:lnSpc>
                <a:spcPct val="80000"/>
              </a:lnSpc>
            </a:pPr>
            <a:r>
              <a:rPr lang="en-GB" smtClean="0"/>
              <a:t>Useful when you need a new variable that is the mean, median, etc. of another variable</a:t>
            </a:r>
          </a:p>
          <a:p>
            <a:pPr lvl="1" eaLnBrk="1" hangingPunct="1">
              <a:lnSpc>
                <a:spcPct val="80000"/>
              </a:lnSpc>
            </a:pPr>
            <a:r>
              <a:rPr lang="en-GB" smtClean="0"/>
              <a:t>for all observations or for groups of observations. </a:t>
            </a:r>
          </a:p>
          <a:p>
            <a:pPr eaLnBrk="1" hangingPunct="1">
              <a:lnSpc>
                <a:spcPct val="80000"/>
              </a:lnSpc>
            </a:pPr>
            <a:r>
              <a:rPr lang="en-GB" i="1" smtClean="0"/>
              <a:t>A</a:t>
            </a:r>
            <a:r>
              <a:rPr lang="en-GB" smtClean="0"/>
              <a:t>lso useful when you need to simply number groups of observations based on some classification variables. </a:t>
            </a:r>
          </a:p>
          <a:p>
            <a:pPr eaLnBrk="1" hangingPunct="1">
              <a:lnSpc>
                <a:spcPct val="80000"/>
              </a:lnSpc>
            </a:pPr>
            <a:r>
              <a:rPr lang="en-GB" smtClean="0"/>
              <a:t>Great when you have panel data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9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9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9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9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9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46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i="1" smtClean="0">
                <a:solidFill>
                  <a:schemeClr val="accent2"/>
                </a:solidFill>
              </a:rPr>
              <a:t>egen </a:t>
            </a:r>
            <a:r>
              <a:rPr lang="en-GB" smtClean="0">
                <a:solidFill>
                  <a:schemeClr val="accent2"/>
                </a:solidFill>
              </a:rPr>
              <a:t>examples</a:t>
            </a:r>
          </a:p>
        </p:txBody>
      </p:sp>
      <p:sp>
        <p:nvSpPr>
          <p:cNvPr id="161794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79388" y="1268413"/>
            <a:ext cx="8458200" cy="52260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z="3600" i="1" smtClean="0"/>
              <a:t> </a:t>
            </a:r>
            <a:r>
              <a:rPr lang="en-GB" sz="3600" i="1" smtClean="0">
                <a:solidFill>
                  <a:schemeClr val="hlink"/>
                </a:solidFill>
              </a:rPr>
              <a:t>egen sumvar1 = sum(var1)</a:t>
            </a:r>
            <a:r>
              <a:rPr lang="en-GB" i="1" smtClean="0">
                <a:solidFill>
                  <a:schemeClr val="hlink"/>
                </a:solidFill>
              </a:rPr>
              <a:t>	</a:t>
            </a:r>
          </a:p>
          <a:p>
            <a:pPr lvl="1" eaLnBrk="1" hangingPunct="1">
              <a:buFontTx/>
              <a:buNone/>
            </a:pPr>
            <a:r>
              <a:rPr lang="en-GB" sz="2400" smtClean="0"/>
              <a:t>creates sumvar1 as sum of values of var1</a:t>
            </a:r>
          </a:p>
          <a:p>
            <a:pPr eaLnBrk="1" hangingPunct="1">
              <a:buFontTx/>
              <a:buNone/>
            </a:pPr>
            <a:r>
              <a:rPr lang="en-GB" sz="3600" i="1" smtClean="0"/>
              <a:t> </a:t>
            </a:r>
            <a:r>
              <a:rPr lang="en-GB" sz="3600" i="1" smtClean="0">
                <a:solidFill>
                  <a:schemeClr val="hlink"/>
                </a:solidFill>
              </a:rPr>
              <a:t>egen meanvar1= mean(var1), by(var3</a:t>
            </a:r>
            <a:r>
              <a:rPr lang="en-GB" sz="2800" i="1" smtClean="0">
                <a:solidFill>
                  <a:schemeClr val="hlink"/>
                </a:solidFill>
              </a:rPr>
              <a:t>) </a:t>
            </a:r>
          </a:p>
          <a:p>
            <a:pPr lvl="1" eaLnBrk="1" hangingPunct="1">
              <a:buFontTx/>
              <a:buNone/>
            </a:pPr>
            <a:r>
              <a:rPr lang="en-GB" sz="2400" smtClean="0"/>
              <a:t>creates meanvar1 as mean of all values of var1</a:t>
            </a:r>
          </a:p>
          <a:p>
            <a:pPr eaLnBrk="1" hangingPunct="1">
              <a:buFontTx/>
              <a:buNone/>
            </a:pPr>
            <a:r>
              <a:rPr lang="en-GB" sz="3600" i="1" smtClean="0"/>
              <a:t> </a:t>
            </a:r>
            <a:r>
              <a:rPr lang="en-GB" sz="3600" i="1" smtClean="0">
                <a:solidFill>
                  <a:schemeClr val="hlink"/>
                </a:solidFill>
              </a:rPr>
              <a:t>egen counter = count(id), by(company)</a:t>
            </a:r>
          </a:p>
          <a:p>
            <a:pPr lvl="1" eaLnBrk="1" hangingPunct="1">
              <a:buFontTx/>
              <a:buNone/>
            </a:pPr>
            <a:r>
              <a:rPr lang="en-GB" sz="2400" smtClean="0"/>
              <a:t>creates count as the number of companies with nonmissingid’s</a:t>
            </a:r>
          </a:p>
          <a:p>
            <a:pPr eaLnBrk="1" hangingPunct="1">
              <a:buFontTx/>
              <a:buNone/>
            </a:pPr>
            <a:r>
              <a:rPr lang="en-GB" sz="3600" i="1" smtClean="0"/>
              <a:t> </a:t>
            </a:r>
            <a:r>
              <a:rPr lang="en-GB" sz="3600" i="1" smtClean="0">
                <a:solidFill>
                  <a:schemeClr val="hlink"/>
                </a:solidFill>
              </a:rPr>
              <a:t>egen groupid = group(month year)</a:t>
            </a:r>
          </a:p>
          <a:p>
            <a:pPr lvl="1" eaLnBrk="1" hangingPunct="1">
              <a:buFontTx/>
              <a:buNone/>
            </a:pPr>
            <a:r>
              <a:rPr lang="en-GB" sz="2400" smtClean="0"/>
              <a:t>assigns a number to each month/year group</a:t>
            </a:r>
          </a:p>
          <a:p>
            <a:pPr eaLnBrk="1" hangingPunct="1"/>
            <a:endParaRPr lang="en-GB" sz="240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1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1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1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1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1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17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17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17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Handling string variables</a:t>
            </a:r>
          </a:p>
        </p:txBody>
      </p:sp>
      <p:sp>
        <p:nvSpPr>
          <p:cNvPr id="157698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23850" y="1412875"/>
            <a:ext cx="8496300" cy="46799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b="1" i="1" dirty="0" smtClean="0">
                <a:solidFill>
                  <a:schemeClr val="hlink"/>
                </a:solidFill>
              </a:rPr>
              <a:t>encode</a:t>
            </a:r>
            <a:r>
              <a:rPr lang="en-GB" i="1" dirty="0" smtClean="0"/>
              <a:t> </a:t>
            </a: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FontTx/>
              <a:buChar char="•"/>
            </a:pPr>
            <a:r>
              <a:rPr lang="en-GB" dirty="0" smtClean="0"/>
              <a:t>Use </a:t>
            </a:r>
            <a:r>
              <a:rPr lang="en-GB" i="1" dirty="0" smtClean="0">
                <a:solidFill>
                  <a:schemeClr val="hlink"/>
                </a:solidFill>
              </a:rPr>
              <a:t>encode</a:t>
            </a:r>
            <a:r>
              <a:rPr lang="en-GB" dirty="0" smtClean="0"/>
              <a:t> when the original </a:t>
            </a:r>
            <a:r>
              <a:rPr lang="en-GB" dirty="0" err="1" smtClean="0"/>
              <a:t>var</a:t>
            </a:r>
            <a:r>
              <a:rPr lang="en-GB" dirty="0" smtClean="0"/>
              <a:t> is a character </a:t>
            </a:r>
            <a:r>
              <a:rPr lang="en-GB" dirty="0" err="1" smtClean="0"/>
              <a:t>var</a:t>
            </a:r>
            <a:r>
              <a:rPr lang="en-GB" dirty="0" smtClean="0"/>
              <a:t> (e.g. </a:t>
            </a:r>
            <a:r>
              <a:rPr lang="en-GB" i="1" dirty="0" smtClean="0"/>
              <a:t>gender</a:t>
            </a:r>
            <a:r>
              <a:rPr lang="en-GB" dirty="0" smtClean="0"/>
              <a:t>  is "</a:t>
            </a:r>
            <a:r>
              <a:rPr lang="en-GB" i="1" dirty="0" smtClean="0"/>
              <a:t>m</a:t>
            </a:r>
            <a:r>
              <a:rPr lang="en-GB" dirty="0" smtClean="0"/>
              <a:t>" or "</a:t>
            </a:r>
            <a:r>
              <a:rPr lang="en-GB" i="1" dirty="0" smtClean="0"/>
              <a:t>f</a:t>
            </a:r>
            <a:r>
              <a:rPr lang="en-GB" dirty="0" smtClean="0"/>
              <a:t>’")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GB" i="1" dirty="0" smtClean="0">
                <a:solidFill>
                  <a:schemeClr val="hlink"/>
                </a:solidFill>
              </a:rPr>
              <a:t>encode</a:t>
            </a:r>
            <a:r>
              <a:rPr lang="en-GB" dirty="0" smtClean="0"/>
              <a:t> command does not produce dummy variables, it just assigns numbers to each group defined by the character variable. </a:t>
            </a: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FontTx/>
              <a:buChar char="•"/>
            </a:pPr>
            <a:r>
              <a:rPr lang="en-GB" dirty="0" smtClean="0"/>
              <a:t>In this example, </a:t>
            </a:r>
            <a:r>
              <a:rPr lang="en-GB" i="1" dirty="0" smtClean="0">
                <a:solidFill>
                  <a:schemeClr val="hlink"/>
                </a:solidFill>
              </a:rPr>
              <a:t>gender</a:t>
            </a:r>
            <a:r>
              <a:rPr lang="en-GB" dirty="0" smtClean="0"/>
              <a:t> was the original character </a:t>
            </a:r>
            <a:r>
              <a:rPr lang="en-GB" dirty="0" err="1" smtClean="0"/>
              <a:t>var</a:t>
            </a:r>
            <a:r>
              <a:rPr lang="en-GB" dirty="0" smtClean="0"/>
              <a:t> and </a:t>
            </a:r>
            <a:r>
              <a:rPr lang="en-GB" i="1" dirty="0" smtClean="0">
                <a:solidFill>
                  <a:schemeClr val="hlink"/>
                </a:solidFill>
              </a:rPr>
              <a:t>sex</a:t>
            </a:r>
            <a:r>
              <a:rPr lang="en-GB" dirty="0" smtClean="0"/>
              <a:t> is new numeric </a:t>
            </a:r>
            <a:r>
              <a:rPr lang="en-GB" dirty="0" err="1" smtClean="0"/>
              <a:t>var</a:t>
            </a:r>
            <a:r>
              <a:rPr lang="en-GB" dirty="0" smtClean="0"/>
              <a:t>: 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r>
              <a:rPr lang="en-GB" sz="3200" i="1" dirty="0" smtClean="0"/>
              <a:t> </a:t>
            </a:r>
            <a:r>
              <a:rPr lang="en-GB" sz="3200" i="1" dirty="0" smtClean="0">
                <a:solidFill>
                  <a:schemeClr val="hlink"/>
                </a:solidFill>
              </a:rPr>
              <a:t>encode gender, gen(sex)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GB" i="1" dirty="0" smtClean="0">
                <a:solidFill>
                  <a:schemeClr val="hlink"/>
                </a:solidFill>
              </a:rPr>
              <a:t>decode</a:t>
            </a:r>
            <a:r>
              <a:rPr lang="en-GB" dirty="0" smtClean="0"/>
              <a:t> does the opposite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GB" dirty="0" err="1" smtClean="0">
                <a:solidFill>
                  <a:srgbClr val="0000FF"/>
                </a:solidFill>
              </a:rPr>
              <a:t>destring</a:t>
            </a:r>
            <a:endParaRPr lang="en-GB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8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Dummy variables </a:t>
            </a:r>
          </a:p>
        </p:txBody>
      </p:sp>
      <p:sp>
        <p:nvSpPr>
          <p:cNvPr id="163842" name="Content Placeholder 2"/>
          <p:cNvSpPr>
            <a:spLocks noGrp="1"/>
          </p:cNvSpPr>
          <p:nvPr>
            <p:ph idx="1"/>
          </p:nvPr>
        </p:nvSpPr>
        <p:spPr>
          <a:xfrm>
            <a:off x="214313" y="1600200"/>
            <a:ext cx="8750300" cy="4525963"/>
          </a:xfrm>
        </p:spPr>
        <p:txBody>
          <a:bodyPr/>
          <a:lstStyle/>
          <a:p>
            <a:pPr eaLnBrk="1" hangingPunct="1"/>
            <a:r>
              <a:rPr lang="en-GB" sz="3000" i="1" smtClean="0">
                <a:solidFill>
                  <a:schemeClr val="hlink"/>
                </a:solidFill>
              </a:rPr>
              <a:t>gen  wales_resid=0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GB" sz="3000" i="1" smtClean="0"/>
              <a:t>    </a:t>
            </a:r>
            <a:r>
              <a:rPr lang="en-GB" sz="3000" i="1" smtClean="0">
                <a:solidFill>
                  <a:schemeClr val="hlink"/>
                </a:solidFill>
              </a:rPr>
              <a:t>replace wales_resid=1 if uresmc==17</a:t>
            </a:r>
          </a:p>
          <a:p>
            <a:pPr eaLnBrk="1" hangingPunct="1"/>
            <a:r>
              <a:rPr lang="en-GB" sz="3000" i="1" smtClean="0">
                <a:solidFill>
                  <a:schemeClr val="hlink"/>
                </a:solidFill>
              </a:rPr>
              <a:t>gen region17=(uresmc==17)</a:t>
            </a:r>
          </a:p>
          <a:p>
            <a:pPr eaLnBrk="1" hangingPunct="1">
              <a:buClr>
                <a:schemeClr val="hlink"/>
              </a:buClr>
              <a:buFontTx/>
              <a:buChar char="•"/>
            </a:pPr>
            <a:r>
              <a:rPr lang="en-GB" sz="2500" smtClean="0"/>
              <a:t>to create a series of dummies from a categorical var</a:t>
            </a:r>
          </a:p>
          <a:p>
            <a:pPr lvl="1" eaLnBrk="1" hangingPunct="1">
              <a:buFontTx/>
              <a:buChar char="•"/>
            </a:pPr>
            <a:r>
              <a:rPr lang="en-GB" sz="2600" i="1" smtClean="0">
                <a:solidFill>
                  <a:schemeClr val="hlink"/>
                </a:solidFill>
              </a:rPr>
              <a:t>tab uresmc, gen(dresid)</a:t>
            </a:r>
          </a:p>
          <a:p>
            <a:pPr lvl="1" eaLnBrk="1" hangingPunct="1">
              <a:buFontTx/>
              <a:buChar char="•"/>
            </a:pPr>
            <a:r>
              <a:rPr lang="en-GB" sz="2600" smtClean="0">
                <a:solidFill>
                  <a:schemeClr val="hlink"/>
                </a:solidFill>
              </a:rPr>
              <a:t>xi: sum i.uresmc</a:t>
            </a:r>
          </a:p>
          <a:p>
            <a:pPr eaLnBrk="1" hangingPunct="1"/>
            <a:r>
              <a:rPr lang="en-GB" sz="2400" i="1" smtClean="0">
                <a:solidFill>
                  <a:schemeClr val="hlink"/>
                </a:solidFill>
              </a:rPr>
              <a:t>recode uresmc (1/16=1) (18 19=2) (17=3) (20=4), gen(state_resid)</a:t>
            </a:r>
          </a:p>
          <a:p>
            <a:pPr eaLnBrk="1" hangingPunct="1"/>
            <a:r>
              <a:rPr lang="en-GB" sz="2400" i="1" smtClean="0">
                <a:solidFill>
                  <a:schemeClr val="hlink"/>
                </a:solidFill>
              </a:rPr>
              <a:t>gen engwales_resid= 0 if state_resid==3</a:t>
            </a:r>
          </a:p>
          <a:p>
            <a:pPr eaLnBrk="1" hangingPunct="1"/>
            <a:r>
              <a:rPr lang="en-GB" sz="2400" i="1" smtClean="0">
                <a:solidFill>
                  <a:schemeClr val="hlink"/>
                </a:solidFill>
              </a:rPr>
              <a:t>replace engwales_resid=1 if state_resid==1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Labelling</a:t>
            </a:r>
          </a:p>
        </p:txBody>
      </p:sp>
      <p:sp>
        <p:nvSpPr>
          <p:cNvPr id="165890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341438"/>
            <a:ext cx="8243888" cy="46799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Always a good idea to have your data comprehensively labelled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GB" i="1" smtClean="0">
                <a:solidFill>
                  <a:schemeClr val="hlink"/>
                </a:solidFill>
              </a:rPr>
              <a:t>label data “LFS third quarter 2008”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GB" i="1" smtClean="0">
                <a:solidFill>
                  <a:schemeClr val="hlink"/>
                </a:solidFill>
              </a:rPr>
              <a:t>label var state_resid "residence by country"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GB" i="1" smtClean="0">
                <a:solidFill>
                  <a:schemeClr val="hlink"/>
                </a:solidFill>
              </a:rPr>
              <a:t>lab values state_resid state_resid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GB" i="1" smtClean="0">
                <a:solidFill>
                  <a:schemeClr val="hlink"/>
                </a:solidFill>
              </a:rPr>
              <a:t>lab def state_resid 1 "england" 2 "scotland" 3 "wales" 4 "north ireland", modify</a:t>
            </a:r>
            <a:r>
              <a:rPr lang="en-GB" i="1" smtClean="0"/>
              <a:t>      </a:t>
            </a:r>
            <a:r>
              <a:rPr lang="en-GB" i="1" smtClean="0">
                <a:solidFill>
                  <a:srgbClr val="FF0000"/>
                </a:solidFill>
              </a:rPr>
              <a:t>cmd in 1 row</a:t>
            </a:r>
            <a:endParaRPr lang="en-GB" i="1" smtClean="0"/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Tedious to do for lots of variables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mtClean="0"/>
              <a:t>but then your output will be intelligibly labelled</a:t>
            </a:r>
          </a:p>
          <a:p>
            <a:pPr lvl="1" eaLnBrk="1" hangingPunct="1">
              <a:lnSpc>
                <a:spcPct val="90000"/>
              </a:lnSpc>
            </a:pPr>
            <a:r>
              <a:rPr lang="en-GB" smtClean="0"/>
              <a:t>other people will be able to understand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8458200" cy="1066800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Using STATA as a calculator</a:t>
            </a:r>
          </a:p>
        </p:txBody>
      </p:sp>
      <p:sp>
        <p:nvSpPr>
          <p:cNvPr id="172034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539750" y="1371600"/>
            <a:ext cx="8135938" cy="47942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3600" i="1" smtClean="0">
                <a:solidFill>
                  <a:schemeClr val="hlink"/>
                </a:solidFill>
              </a:rPr>
              <a:t>display</a:t>
            </a:r>
            <a:r>
              <a:rPr lang="en-GB" sz="3600" i="1" smtClean="0"/>
              <a:t> </a:t>
            </a:r>
            <a:r>
              <a:rPr lang="en-GB" sz="3600" smtClean="0"/>
              <a:t>command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3200" i="1" smtClean="0">
                <a:solidFill>
                  <a:schemeClr val="hlink"/>
                </a:solidFill>
              </a:rPr>
              <a:t>dis 22/7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3200" i="1" smtClean="0">
                <a:solidFill>
                  <a:schemeClr val="hlink"/>
                </a:solidFill>
              </a:rPr>
              <a:t>disp log(250)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3200" i="1" smtClean="0">
                <a:solidFill>
                  <a:schemeClr val="hlink"/>
                </a:solidFill>
              </a:rPr>
              <a:t>di exp(3.6)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3200" i="1" smtClean="0">
                <a:solidFill>
                  <a:schemeClr val="hlink"/>
                </a:solidFill>
              </a:rPr>
              <a:t>di chiprob(2,6.45)  </a:t>
            </a:r>
            <a:r>
              <a:rPr lang="en-GB" sz="3200" smtClean="0">
                <a:solidFill>
                  <a:schemeClr val="hlink"/>
                </a:solidFill>
              </a:rPr>
              <a:t>(i.e. 2 df, deviance 6.45)</a:t>
            </a:r>
          </a:p>
          <a:p>
            <a:pPr lvl="2" eaLnBrk="1" hangingPunct="1">
              <a:lnSpc>
                <a:spcPct val="80000"/>
              </a:lnSpc>
            </a:pPr>
            <a:r>
              <a:rPr lang="en-GB" sz="2800" smtClean="0"/>
              <a:t>returns 0.398 (i.e. its significant at 5% level)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3200" i="1" smtClean="0">
                <a:solidFill>
                  <a:schemeClr val="hlink"/>
                </a:solidFill>
              </a:rPr>
              <a:t>display _N</a:t>
            </a:r>
          </a:p>
          <a:p>
            <a:pPr lvl="2" eaLnBrk="1" hangingPunct="1">
              <a:lnSpc>
                <a:spcPct val="80000"/>
              </a:lnSpc>
            </a:pPr>
            <a:r>
              <a:rPr lang="en-GB" sz="2800" smtClean="0"/>
              <a:t>Returns the sample size </a:t>
            </a:r>
          </a:p>
          <a:p>
            <a:pPr lvl="3" eaLnBrk="1" hangingPunct="1">
              <a:lnSpc>
                <a:spcPct val="80000"/>
              </a:lnSpc>
            </a:pPr>
            <a:r>
              <a:rPr lang="en-GB" sz="2400" smtClean="0"/>
              <a:t>(_</a:t>
            </a:r>
            <a:r>
              <a:rPr lang="en-GB" sz="2400" i="1" smtClean="0"/>
              <a:t>N</a:t>
            </a:r>
            <a:r>
              <a:rPr lang="en-GB" sz="2400" smtClean="0"/>
              <a:t> is the number of the last obs)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2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20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2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20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20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20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20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20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20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4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066800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Data</a:t>
            </a:r>
            <a:r>
              <a:rPr lang="en-GB" smtClean="0"/>
              <a:t> </a:t>
            </a:r>
            <a:r>
              <a:rPr lang="en-GB" smtClean="0">
                <a:solidFill>
                  <a:schemeClr val="accent2"/>
                </a:solidFill>
              </a:rPr>
              <a:t>selection</a:t>
            </a:r>
          </a:p>
        </p:txBody>
      </p:sp>
      <p:sp>
        <p:nvSpPr>
          <p:cNvPr id="169986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268413"/>
            <a:ext cx="8172450" cy="43926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Organise your data with various commands: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GB" sz="2800" i="1" smtClean="0">
                <a:solidFill>
                  <a:schemeClr val="hlink"/>
                </a:solidFill>
              </a:rPr>
              <a:t>keep if _n&lt;=1000</a:t>
            </a:r>
            <a:r>
              <a:rPr lang="en-GB" sz="2800" i="1" smtClean="0"/>
              <a:t> </a:t>
            </a:r>
            <a:r>
              <a:rPr lang="en-GB" sz="2800" smtClean="0"/>
              <a:t> </a:t>
            </a:r>
            <a:r>
              <a:rPr lang="en-GB" sz="2800" i="1" smtClean="0">
                <a:solidFill>
                  <a:srgbClr val="FF0000"/>
                </a:solidFill>
              </a:rPr>
              <a:t>_n</a:t>
            </a:r>
            <a:r>
              <a:rPr lang="en-GB" sz="2800" smtClean="0">
                <a:solidFill>
                  <a:srgbClr val="FF0000"/>
                </a:solidFill>
              </a:rPr>
              <a:t> is the obs number</a:t>
            </a:r>
            <a:endParaRPr lang="en-GB" sz="2800" i="1" smtClean="0">
              <a:solidFill>
                <a:srgbClr val="FF0000"/>
              </a:solidFill>
            </a:endParaRP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GB" sz="2800" i="1" smtClean="0">
                <a:solidFill>
                  <a:schemeClr val="hlink"/>
                </a:solidFill>
              </a:rPr>
              <a:t>drop x1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GB" sz="2800" i="1" smtClean="0">
                <a:solidFill>
                  <a:schemeClr val="hlink"/>
                </a:solidFill>
              </a:rPr>
              <a:t>drop if x2 ~=1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en-GB" smtClean="0"/>
              <a:t>	keeps only the first 1000 obs, drops </a:t>
            </a:r>
            <a:r>
              <a:rPr lang="en-GB" i="1" smtClean="0"/>
              <a:t>x1</a:t>
            </a:r>
            <a:r>
              <a:rPr lang="en-GB" smtClean="0"/>
              <a:t>, and drops all the observations where the variable </a:t>
            </a:r>
            <a:r>
              <a:rPr lang="en-GB" i="1" smtClean="0"/>
              <a:t>x2</a:t>
            </a:r>
            <a:r>
              <a:rPr lang="en-GB" i="1" smtClean="0">
                <a:cs typeface="Arial" charset="0"/>
              </a:rPr>
              <a:t>≠1  (</a:t>
            </a:r>
            <a:r>
              <a:rPr lang="en-GB" smtClean="0">
                <a:solidFill>
                  <a:srgbClr val="FF0000"/>
                </a:solidFill>
                <a:cs typeface="Arial" charset="0"/>
              </a:rPr>
              <a:t>~= is “not equal to”)</a:t>
            </a:r>
          </a:p>
          <a:p>
            <a:pPr eaLnBrk="1" hangingPunct="1">
              <a:lnSpc>
                <a:spcPct val="90000"/>
              </a:lnSpc>
            </a:pPr>
            <a:endParaRPr lang="en-GB" sz="360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772400" cy="823913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Syntax to remember</a:t>
            </a:r>
          </a:p>
        </p:txBody>
      </p:sp>
      <p:sp>
        <p:nvSpPr>
          <p:cNvPr id="26829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11188" y="1125538"/>
            <a:ext cx="7847012" cy="4895850"/>
          </a:xfrm>
        </p:spPr>
        <p:txBody>
          <a:bodyPr/>
          <a:lstStyle/>
          <a:p>
            <a:pPr eaLnBrk="1" hangingPunct="1">
              <a:lnSpc>
                <a:spcPct val="70000"/>
              </a:lnSpc>
              <a:buFontTx/>
              <a:buNone/>
            </a:pPr>
            <a:r>
              <a:rPr lang="en-GB" b="1" smtClean="0">
                <a:solidFill>
                  <a:schemeClr val="hlink"/>
                </a:solidFill>
              </a:rPr>
              <a:t>&gt;=</a:t>
            </a:r>
            <a:r>
              <a:rPr lang="en-GB" b="1" smtClean="0"/>
              <a:t>	</a:t>
            </a:r>
            <a:r>
              <a:rPr lang="en-GB" smtClean="0"/>
              <a:t>means	"greater or equal",   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en-GB" b="1" smtClean="0">
                <a:solidFill>
                  <a:schemeClr val="hlink"/>
                </a:solidFill>
              </a:rPr>
              <a:t>&amp;</a:t>
            </a:r>
            <a:r>
              <a:rPr lang="en-GB" smtClean="0"/>
              <a:t>     means    	"and",  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en-GB" b="1" smtClean="0">
                <a:solidFill>
                  <a:schemeClr val="hlink"/>
                </a:solidFill>
              </a:rPr>
              <a:t>|</a:t>
            </a:r>
            <a:r>
              <a:rPr lang="en-GB" smtClean="0">
                <a:solidFill>
                  <a:schemeClr val="hlink"/>
                </a:solidFill>
              </a:rPr>
              <a:t>  </a:t>
            </a:r>
            <a:r>
              <a:rPr lang="en-GB" smtClean="0"/>
              <a:t>     	means    	"or"  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en-GB" b="1" smtClean="0">
                <a:solidFill>
                  <a:schemeClr val="hlink"/>
                </a:solidFill>
              </a:rPr>
              <a:t>=	</a:t>
            </a:r>
            <a:r>
              <a:rPr lang="en-GB" b="1" smtClean="0"/>
              <a:t>	</a:t>
            </a:r>
            <a:r>
              <a:rPr lang="en-GB" smtClean="0"/>
              <a:t>means	“set equal to”</a:t>
            </a:r>
            <a:endParaRPr lang="en-GB" b="1" smtClean="0"/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en-GB" b="1" smtClean="0">
                <a:solidFill>
                  <a:schemeClr val="hlink"/>
                </a:solidFill>
              </a:rPr>
              <a:t>==</a:t>
            </a:r>
            <a:r>
              <a:rPr lang="en-GB" smtClean="0"/>
              <a:t>	means    	“is it equal to?”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en-GB" b="1" smtClean="0">
                <a:solidFill>
                  <a:schemeClr val="hlink"/>
                </a:solidFill>
              </a:rPr>
              <a:t>~=</a:t>
            </a:r>
            <a:r>
              <a:rPr lang="en-GB" smtClean="0"/>
              <a:t>	means 	“not equal”   (or use </a:t>
            </a:r>
            <a:r>
              <a:rPr lang="en-GB" b="1" smtClean="0"/>
              <a:t>!= </a:t>
            </a:r>
            <a:r>
              <a:rPr lang="en-GB" smtClean="0"/>
              <a:t>)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en-GB" b="1" smtClean="0">
                <a:solidFill>
                  <a:schemeClr val="hlink"/>
                </a:solidFill>
              </a:rPr>
              <a:t>.</a:t>
            </a:r>
            <a:r>
              <a:rPr lang="en-GB" smtClean="0">
                <a:solidFill>
                  <a:schemeClr val="hlink"/>
                </a:solidFill>
              </a:rPr>
              <a:t>	</a:t>
            </a:r>
            <a:r>
              <a:rPr lang="en-GB" smtClean="0"/>
              <a:t>	means	missing value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endParaRPr lang="en-GB" smtClean="0"/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en-GB" smtClean="0"/>
              <a:t>For example</a:t>
            </a:r>
          </a:p>
          <a:p>
            <a:pPr lvl="1" eaLnBrk="1" hangingPunct="1">
              <a:lnSpc>
                <a:spcPct val="70000"/>
              </a:lnSpc>
              <a:buFontTx/>
              <a:buNone/>
            </a:pPr>
            <a:r>
              <a:rPr lang="en-GB" smtClean="0"/>
              <a:t> </a:t>
            </a:r>
            <a:r>
              <a:rPr lang="en-GB" smtClean="0">
                <a:solidFill>
                  <a:schemeClr val="hlink"/>
                </a:solidFill>
              </a:rPr>
              <a:t>keep if x1&gt;= 1 &amp; x2&lt;=3 | x2==7 &amp; x3 ~= .</a:t>
            </a:r>
          </a:p>
          <a:p>
            <a:pPr lvl="1" eaLnBrk="1" hangingPunct="1">
              <a:lnSpc>
                <a:spcPct val="70000"/>
              </a:lnSpc>
              <a:buFontTx/>
              <a:buNone/>
            </a:pPr>
            <a:r>
              <a:rPr lang="en-GB" smtClean="0">
                <a:solidFill>
                  <a:schemeClr val="hlink"/>
                </a:solidFill>
              </a:rPr>
              <a:t> </a:t>
            </a:r>
            <a:endParaRPr lang="en-GB" i="1" smtClean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8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8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8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8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8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8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8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8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8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8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29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Getting help</a:t>
            </a:r>
          </a:p>
        </p:txBody>
      </p:sp>
      <p:sp>
        <p:nvSpPr>
          <p:cNvPr id="11469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341438"/>
            <a:ext cx="2952750" cy="5256212"/>
          </a:xfrm>
        </p:spPr>
        <p:txBody>
          <a:bodyPr/>
          <a:lstStyle/>
          <a:p>
            <a:pPr eaLnBrk="1" hangingPunct="1"/>
            <a:r>
              <a:rPr lang="en-GB" dirty="0" smtClean="0"/>
              <a:t>Lots of on-line help</a:t>
            </a:r>
          </a:p>
          <a:p>
            <a:pPr eaLnBrk="1" hangingPunct="1"/>
            <a:r>
              <a:rPr lang="en-GB" dirty="0" smtClean="0"/>
              <a:t>Click on </a:t>
            </a:r>
            <a:r>
              <a:rPr lang="en-GB" i="1" dirty="0" smtClean="0"/>
              <a:t>help </a:t>
            </a:r>
            <a:r>
              <a:rPr lang="en-GB" dirty="0" smtClean="0"/>
              <a:t>on menu </a:t>
            </a:r>
          </a:p>
          <a:p>
            <a:pPr eaLnBrk="1" hangingPunct="1"/>
            <a:r>
              <a:rPr lang="en-GB" dirty="0" smtClean="0"/>
              <a:t>Type </a:t>
            </a:r>
            <a:r>
              <a:rPr lang="en-GB" i="1" dirty="0" smtClean="0">
                <a:solidFill>
                  <a:schemeClr val="hlink"/>
                </a:solidFill>
              </a:rPr>
              <a:t>help xxx  </a:t>
            </a:r>
            <a:r>
              <a:rPr lang="en-GB" dirty="0" smtClean="0"/>
              <a:t>for help on the “xxx” command</a:t>
            </a:r>
            <a:endParaRPr lang="en-GB" i="1" dirty="0" smtClean="0"/>
          </a:p>
        </p:txBody>
      </p:sp>
      <p:pic>
        <p:nvPicPr>
          <p:cNvPr id="1146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63" y="1285875"/>
            <a:ext cx="5357812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" name="Straight Arrow Connector 11"/>
          <p:cNvCxnSpPr>
            <a:cxnSpLocks noChangeShapeType="1"/>
          </p:cNvCxnSpPr>
          <p:nvPr/>
        </p:nvCxnSpPr>
        <p:spPr bwMode="auto">
          <a:xfrm flipV="1">
            <a:off x="2857500" y="1500188"/>
            <a:ext cx="1785938" cy="1357312"/>
          </a:xfrm>
          <a:prstGeom prst="straightConnector1">
            <a:avLst/>
          </a:prstGeom>
          <a:noFill/>
          <a:ln w="9525" algn="ctr">
            <a:solidFill>
              <a:schemeClr val="tx2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2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Functions</a:t>
            </a:r>
          </a:p>
        </p:txBody>
      </p:sp>
      <p:sp>
        <p:nvSpPr>
          <p:cNvPr id="174082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412875"/>
            <a:ext cx="7993062" cy="4967288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r>
              <a:rPr lang="en-GB" smtClean="0"/>
              <a:t>Lots of functions are possible. </a:t>
            </a:r>
          </a:p>
          <a:p>
            <a:pPr eaLnBrk="1" hangingPunct="1">
              <a:lnSpc>
                <a:spcPct val="70000"/>
              </a:lnSpc>
            </a:pPr>
            <a:r>
              <a:rPr lang="en-GB" smtClean="0"/>
              <a:t>See  </a:t>
            </a:r>
            <a:r>
              <a:rPr lang="en-GB" sz="3600" i="1" smtClean="0"/>
              <a:t> </a:t>
            </a:r>
            <a:r>
              <a:rPr lang="en-GB" sz="3600" i="1" smtClean="0">
                <a:solidFill>
                  <a:schemeClr val="hlink"/>
                </a:solidFill>
              </a:rPr>
              <a:t>help functions</a:t>
            </a:r>
          </a:p>
          <a:p>
            <a:pPr lvl="1" eaLnBrk="1" hangingPunct="1">
              <a:lnSpc>
                <a:spcPct val="70000"/>
              </a:lnSpc>
            </a:pPr>
            <a:r>
              <a:rPr lang="en-GB" smtClean="0"/>
              <a:t>Obvious ones like</a:t>
            </a:r>
          </a:p>
          <a:p>
            <a:pPr lvl="2" eaLnBrk="1" hangingPunct="1">
              <a:lnSpc>
                <a:spcPct val="70000"/>
              </a:lnSpc>
            </a:pPr>
            <a:r>
              <a:rPr lang="en-GB" i="1" smtClean="0">
                <a:solidFill>
                  <a:schemeClr val="hlink"/>
                </a:solidFill>
              </a:rPr>
              <a:t>log(), abs(), int(), round(), sqrt(), min(), max(), sum()</a:t>
            </a:r>
          </a:p>
          <a:p>
            <a:pPr lvl="1" eaLnBrk="1" hangingPunct="1">
              <a:lnSpc>
                <a:spcPct val="70000"/>
              </a:lnSpc>
            </a:pPr>
            <a:r>
              <a:rPr lang="en-GB" smtClean="0"/>
              <a:t>And many very specialised ones.</a:t>
            </a:r>
          </a:p>
          <a:p>
            <a:pPr lvl="1" eaLnBrk="1" hangingPunct="1">
              <a:lnSpc>
                <a:spcPct val="70000"/>
              </a:lnSpc>
            </a:pPr>
            <a:r>
              <a:rPr lang="en-GB" smtClean="0"/>
              <a:t> Statistical functions</a:t>
            </a:r>
          </a:p>
          <a:p>
            <a:pPr lvl="2" eaLnBrk="1" hangingPunct="1">
              <a:lnSpc>
                <a:spcPct val="70000"/>
              </a:lnSpc>
            </a:pPr>
            <a:r>
              <a:rPr lang="en-GB" smtClean="0"/>
              <a:t>distributions</a:t>
            </a:r>
          </a:p>
          <a:p>
            <a:pPr lvl="1" eaLnBrk="1" hangingPunct="1">
              <a:lnSpc>
                <a:spcPct val="70000"/>
              </a:lnSpc>
            </a:pPr>
            <a:r>
              <a:rPr lang="en-GB" smtClean="0"/>
              <a:t>String functions</a:t>
            </a:r>
          </a:p>
          <a:p>
            <a:pPr lvl="2" eaLnBrk="1" hangingPunct="1">
              <a:lnSpc>
                <a:spcPct val="70000"/>
              </a:lnSpc>
            </a:pPr>
            <a:r>
              <a:rPr lang="en-GB" smtClean="0"/>
              <a:t>Converting strings to numbers and vice versa</a:t>
            </a:r>
          </a:p>
          <a:p>
            <a:pPr lvl="1" eaLnBrk="1" hangingPunct="1">
              <a:lnSpc>
                <a:spcPct val="70000"/>
              </a:lnSpc>
            </a:pPr>
            <a:r>
              <a:rPr lang="en-GB" smtClean="0"/>
              <a:t>Date functions</a:t>
            </a:r>
          </a:p>
          <a:p>
            <a:pPr lvl="2" eaLnBrk="1" hangingPunct="1">
              <a:lnSpc>
                <a:spcPct val="70000"/>
              </a:lnSpc>
            </a:pPr>
            <a:r>
              <a:rPr lang="en-GB" smtClean="0"/>
              <a:t>Converting dates to numbers and vice versa</a:t>
            </a:r>
          </a:p>
          <a:p>
            <a:pPr lvl="1" eaLnBrk="1" hangingPunct="1">
              <a:lnSpc>
                <a:spcPct val="70000"/>
              </a:lnSpc>
            </a:pPr>
            <a:r>
              <a:rPr lang="en-GB" smtClean="0"/>
              <a:t>And lots more</a:t>
            </a:r>
            <a:endParaRPr lang="en-GB" sz="320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88913"/>
            <a:ext cx="7772400" cy="877887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Merging data - 1</a:t>
            </a:r>
          </a:p>
        </p:txBody>
      </p:sp>
      <p:sp>
        <p:nvSpPr>
          <p:cNvPr id="176130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95288" y="1125538"/>
            <a:ext cx="8424862" cy="55435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file1 has </a:t>
            </a:r>
            <a:r>
              <a:rPr lang="en-GB" i="1" smtClean="0"/>
              <a:t>id x1 x2 x3</a:t>
            </a:r>
            <a:r>
              <a:rPr lang="en-GB" smtClean="0"/>
              <a:t> , file2 has </a:t>
            </a:r>
            <a:r>
              <a:rPr lang="en-GB" i="1" smtClean="0"/>
              <a:t>id x4 x4 x5.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You can merge using “key” in BOTH files (</a:t>
            </a:r>
            <a:r>
              <a:rPr lang="en-GB" i="1" smtClean="0"/>
              <a:t>id</a:t>
            </a:r>
            <a:r>
              <a:rPr lang="en-GB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But you need to </a:t>
            </a:r>
            <a:r>
              <a:rPr lang="en-GB" i="1" smtClean="0">
                <a:solidFill>
                  <a:schemeClr val="hlink"/>
                </a:solidFill>
              </a:rPr>
              <a:t>sort</a:t>
            </a:r>
            <a:r>
              <a:rPr lang="en-GB" i="1" smtClean="0"/>
              <a:t> </a:t>
            </a:r>
            <a:r>
              <a:rPr lang="en-GB" smtClean="0"/>
              <a:t>both files first</a:t>
            </a:r>
            <a:r>
              <a:rPr lang="en-GB" i="1" smtClean="0"/>
              <a:t>. 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GB" i="1" smtClean="0"/>
              <a:t> </a:t>
            </a:r>
            <a:r>
              <a:rPr lang="en-GB" i="1" smtClean="0">
                <a:solidFill>
                  <a:schemeClr val="hlink"/>
                </a:solidFill>
              </a:rPr>
              <a:t>use file1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GB" i="1" smtClean="0">
                <a:solidFill>
                  <a:schemeClr val="hlink"/>
                </a:solidFill>
              </a:rPr>
              <a:t>gen id =_n</a:t>
            </a:r>
            <a:r>
              <a:rPr lang="en-GB" i="1" smtClean="0"/>
              <a:t> 		</a:t>
            </a:r>
            <a:r>
              <a:rPr lang="en-GB" smtClean="0">
                <a:solidFill>
                  <a:srgbClr val="FF0000"/>
                </a:solidFill>
              </a:rPr>
              <a:t>if </a:t>
            </a:r>
            <a:r>
              <a:rPr lang="en-GB" i="1" smtClean="0">
                <a:solidFill>
                  <a:srgbClr val="FF0000"/>
                </a:solidFill>
              </a:rPr>
              <a:t>personid</a:t>
            </a:r>
            <a:r>
              <a:rPr lang="en-GB" smtClean="0">
                <a:solidFill>
                  <a:srgbClr val="FF0000"/>
                </a:solidFill>
              </a:rPr>
              <a:t> doesn’t exist already</a:t>
            </a:r>
            <a:r>
              <a:rPr lang="en-GB" i="1" smtClean="0"/>
              <a:t> 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GB" i="1" smtClean="0"/>
              <a:t> </a:t>
            </a:r>
            <a:r>
              <a:rPr lang="en-GB" i="1" smtClean="0">
                <a:solidFill>
                  <a:schemeClr val="hlink"/>
                </a:solidFill>
              </a:rPr>
              <a:t>sort id	</a:t>
            </a:r>
            <a:r>
              <a:rPr lang="en-GB" i="1" smtClean="0"/>
              <a:t>	</a:t>
            </a:r>
            <a:r>
              <a:rPr lang="en-GB" smtClean="0">
                <a:solidFill>
                  <a:srgbClr val="FF0000"/>
                </a:solidFill>
              </a:rPr>
              <a:t>sorts </a:t>
            </a:r>
            <a:r>
              <a:rPr lang="en-GB" i="1" smtClean="0">
                <a:solidFill>
                  <a:srgbClr val="FF0000"/>
                </a:solidFill>
              </a:rPr>
              <a:t>file1</a:t>
            </a:r>
            <a:r>
              <a:rPr lang="en-GB" smtClean="0">
                <a:solidFill>
                  <a:srgbClr val="FF0000"/>
                </a:solidFill>
              </a:rPr>
              <a:t> according to </a:t>
            </a:r>
            <a:r>
              <a:rPr lang="en-GB" i="1" smtClean="0">
                <a:solidFill>
                  <a:srgbClr val="FF0000"/>
                </a:solidFill>
              </a:rPr>
              <a:t>id</a:t>
            </a:r>
            <a:r>
              <a:rPr lang="en-GB" smtClean="0">
                <a:solidFill>
                  <a:srgbClr val="FF0000"/>
                </a:solidFill>
              </a:rPr>
              <a:t> variable</a:t>
            </a:r>
            <a:endParaRPr lang="en-GB" i="1" smtClean="0">
              <a:solidFill>
                <a:srgbClr val="FF0000"/>
              </a:solidFill>
            </a:endParaRP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GB" i="1" smtClean="0"/>
              <a:t> </a:t>
            </a:r>
            <a:r>
              <a:rPr lang="en-GB" i="1" smtClean="0">
                <a:solidFill>
                  <a:schemeClr val="hlink"/>
                </a:solidFill>
              </a:rPr>
              <a:t>save, replace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GB" i="1" smtClean="0">
                <a:solidFill>
                  <a:schemeClr val="hlink"/>
                </a:solidFill>
              </a:rPr>
              <a:t> use file 2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GB" i="1" smtClean="0">
                <a:solidFill>
                  <a:schemeClr val="hlink"/>
                </a:solidFill>
              </a:rPr>
              <a:t>gen id =_n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GB" i="1" smtClean="0"/>
              <a:t> </a:t>
            </a:r>
            <a:r>
              <a:rPr lang="en-GB" i="1" smtClean="0">
                <a:solidFill>
                  <a:schemeClr val="hlink"/>
                </a:solidFill>
              </a:rPr>
              <a:t>sort id</a:t>
            </a:r>
            <a:r>
              <a:rPr lang="en-GB" i="1" smtClean="0"/>
              <a:t>		</a:t>
            </a:r>
            <a:r>
              <a:rPr lang="en-GB" smtClean="0">
                <a:solidFill>
                  <a:srgbClr val="FF0000"/>
                </a:solidFill>
              </a:rPr>
              <a:t>sorts </a:t>
            </a:r>
            <a:r>
              <a:rPr lang="en-GB" i="1" smtClean="0">
                <a:solidFill>
                  <a:srgbClr val="FF0000"/>
                </a:solidFill>
              </a:rPr>
              <a:t>file2</a:t>
            </a:r>
            <a:r>
              <a:rPr lang="en-GB" smtClean="0">
                <a:solidFill>
                  <a:srgbClr val="FF0000"/>
                </a:solidFill>
              </a:rPr>
              <a:t> according to </a:t>
            </a:r>
            <a:r>
              <a:rPr lang="en-GB" i="1" smtClean="0">
                <a:solidFill>
                  <a:srgbClr val="FF0000"/>
                </a:solidFill>
              </a:rPr>
              <a:t>id</a:t>
            </a:r>
            <a:r>
              <a:rPr lang="en-GB" smtClean="0">
                <a:solidFill>
                  <a:srgbClr val="FF0000"/>
                </a:solidFill>
              </a:rPr>
              <a:t> variable</a:t>
            </a:r>
            <a:endParaRPr lang="en-GB" i="1" smtClean="0">
              <a:solidFill>
                <a:srgbClr val="FF0000"/>
              </a:solidFill>
            </a:endParaRP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GB" i="1" smtClean="0"/>
              <a:t> </a:t>
            </a:r>
            <a:r>
              <a:rPr lang="en-GB" i="1" smtClean="0">
                <a:solidFill>
                  <a:schemeClr val="hlink"/>
                </a:solidFill>
              </a:rPr>
              <a:t>merge id using file1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GB" i="1" smtClean="0">
                <a:solidFill>
                  <a:schemeClr val="hlink"/>
                </a:solidFill>
              </a:rPr>
              <a:t> drop if   _merge~=3</a:t>
            </a:r>
            <a:r>
              <a:rPr lang="en-GB" i="1" smtClean="0"/>
              <a:t>      </a:t>
            </a:r>
            <a:r>
              <a:rPr lang="en-GB" smtClean="0">
                <a:solidFill>
                  <a:srgbClr val="FF0000"/>
                </a:solidFill>
              </a:rPr>
              <a:t>drops obs with any missing info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GB" i="1" smtClean="0"/>
              <a:t> </a:t>
            </a:r>
            <a:r>
              <a:rPr lang="en-GB" i="1" smtClean="0">
                <a:solidFill>
                  <a:schemeClr val="hlink"/>
                </a:solidFill>
              </a:rPr>
              <a:t>save file3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6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6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6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6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6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61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61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61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61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61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61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61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613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0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Merging data - 2</a:t>
            </a:r>
          </a:p>
        </p:txBody>
      </p:sp>
      <p:sp>
        <p:nvSpPr>
          <p:cNvPr id="178178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23850" y="1196975"/>
            <a:ext cx="8458200" cy="5226050"/>
          </a:xfrm>
        </p:spPr>
        <p:txBody>
          <a:bodyPr/>
          <a:lstStyle/>
          <a:p>
            <a:pPr eaLnBrk="1" hangingPunct="1"/>
            <a:r>
              <a:rPr lang="en-GB" smtClean="0"/>
              <a:t>For each row (</a:t>
            </a:r>
            <a:r>
              <a:rPr lang="en-GB" i="1" smtClean="0"/>
              <a:t>id</a:t>
            </a:r>
            <a:r>
              <a:rPr lang="en-GB" smtClean="0"/>
              <a:t>) all vars in </a:t>
            </a:r>
            <a:r>
              <a:rPr lang="en-GB" i="1" smtClean="0"/>
              <a:t>file1</a:t>
            </a:r>
            <a:r>
              <a:rPr lang="en-GB" smtClean="0"/>
              <a:t> added to corresponding row of </a:t>
            </a:r>
            <a:r>
              <a:rPr lang="en-GB" i="1" smtClean="0"/>
              <a:t>file2</a:t>
            </a:r>
            <a:r>
              <a:rPr lang="en-GB" smtClean="0"/>
              <a:t> (if there is one).</a:t>
            </a:r>
          </a:p>
          <a:p>
            <a:pPr eaLnBrk="1" hangingPunct="1"/>
            <a:r>
              <a:rPr lang="en-GB" i="1" smtClean="0">
                <a:solidFill>
                  <a:schemeClr val="hlink"/>
                </a:solidFill>
              </a:rPr>
              <a:t>merge</a:t>
            </a:r>
            <a:r>
              <a:rPr lang="en-GB" smtClean="0"/>
              <a:t> creates a new variable, </a:t>
            </a:r>
            <a:r>
              <a:rPr lang="en-GB" i="1" smtClean="0"/>
              <a:t>_merge</a:t>
            </a:r>
            <a:r>
              <a:rPr lang="en-GB" smtClean="0"/>
              <a:t> </a:t>
            </a:r>
          </a:p>
          <a:p>
            <a:pPr lvl="1" eaLnBrk="1" hangingPunct="1"/>
            <a:r>
              <a:rPr lang="en-GB" smtClean="0"/>
              <a:t>which =1 for those obs only in </a:t>
            </a:r>
            <a:r>
              <a:rPr lang="en-GB" i="1" smtClean="0"/>
              <a:t>file1</a:t>
            </a:r>
            <a:r>
              <a:rPr lang="en-GB" smtClean="0"/>
              <a:t>, =2 for those only in </a:t>
            </a:r>
            <a:r>
              <a:rPr lang="en-GB" i="1" smtClean="0"/>
              <a:t>file2</a:t>
            </a:r>
            <a:r>
              <a:rPr lang="en-GB" smtClean="0"/>
              <a:t>, and =3 for those in </a:t>
            </a:r>
            <a:r>
              <a:rPr lang="en-GB" b="1" smtClean="0"/>
              <a:t>both</a:t>
            </a:r>
            <a:r>
              <a:rPr lang="en-GB" smtClean="0"/>
              <a:t>. </a:t>
            </a:r>
          </a:p>
          <a:p>
            <a:pPr eaLnBrk="1" hangingPunct="1"/>
            <a:r>
              <a:rPr lang="en-GB" smtClean="0"/>
              <a:t>So the syntax above drops those obs that don’t have data in both files</a:t>
            </a:r>
          </a:p>
          <a:p>
            <a:pPr lvl="1" eaLnBrk="1" hangingPunct="1"/>
            <a:r>
              <a:rPr lang="en-GB" smtClean="0"/>
              <a:t>and saves the result containing x1-x6 in </a:t>
            </a:r>
            <a:r>
              <a:rPr lang="en-GB" i="1" smtClean="0"/>
              <a:t>file3</a:t>
            </a:r>
            <a:endParaRPr lang="en-GB" smtClean="0"/>
          </a:p>
          <a:p>
            <a:pPr eaLnBrk="1" hangingPunct="1"/>
            <a:r>
              <a:rPr lang="en-GB" i="1" smtClean="0">
                <a:solidFill>
                  <a:schemeClr val="hlink"/>
                </a:solidFill>
              </a:rPr>
              <a:t>append</a:t>
            </a:r>
            <a:r>
              <a:rPr lang="en-GB" smtClean="0"/>
              <a:t> to add more obs on the same vars.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8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8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8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8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81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81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78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8207375" cy="1066800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Collapsing data</a:t>
            </a:r>
            <a:r>
              <a:rPr lang="en-GB" sz="4000" smtClean="0">
                <a:solidFill>
                  <a:schemeClr val="accent2"/>
                </a:solidFill>
              </a:rPr>
              <a:t> (use with care)</a:t>
            </a:r>
          </a:p>
        </p:txBody>
      </p:sp>
      <p:sp>
        <p:nvSpPr>
          <p:cNvPr id="180226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68313" y="1341438"/>
            <a:ext cx="8424862" cy="5111750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hlink"/>
                </a:solidFill>
              </a:rPr>
              <a:t>collapse</a:t>
            </a:r>
            <a:r>
              <a:rPr lang="en-GB" smtClean="0"/>
              <a:t> converts the data in memory into a dataset of means (or sums, medians, etc.)</a:t>
            </a:r>
          </a:p>
          <a:p>
            <a:pPr eaLnBrk="1" hangingPunct="1"/>
            <a:r>
              <a:rPr lang="en-GB" smtClean="0"/>
              <a:t>This is useful when you want to provide summary info at a higher level of aggregation</a:t>
            </a:r>
          </a:p>
          <a:p>
            <a:pPr lvl="1" eaLnBrk="1" hangingPunct="1"/>
            <a:r>
              <a:rPr lang="en-GB" smtClean="0"/>
              <a:t>For example, suppose a dataset contains data on individuals – say their region and whether u/e</a:t>
            </a:r>
          </a:p>
          <a:p>
            <a:pPr lvl="1" eaLnBrk="1" hangingPunct="1"/>
            <a:r>
              <a:rPr lang="en-GB" smtClean="0"/>
              <a:t>To find the average u/e rates across reg type:</a:t>
            </a:r>
          </a:p>
          <a:p>
            <a:pPr lvl="1" eaLnBrk="1" hangingPunct="1">
              <a:buFontTx/>
              <a:buNone/>
            </a:pPr>
            <a:r>
              <a:rPr lang="en-GB" smtClean="0"/>
              <a:t>	 </a:t>
            </a:r>
            <a:r>
              <a:rPr lang="en-GB" smtClean="0">
                <a:solidFill>
                  <a:schemeClr val="hlink"/>
                </a:solidFill>
              </a:rPr>
              <a:t>collapse unemp, by(region)</a:t>
            </a:r>
          </a:p>
          <a:p>
            <a:pPr eaLnBrk="1" hangingPunct="1">
              <a:buFontTx/>
              <a:buNone/>
            </a:pPr>
            <a:r>
              <a:rPr lang="en-GB" smtClean="0"/>
              <a:t>	leaves 1 obs for each reg and mean u/e rate.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0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0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0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02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02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02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26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Reshaping files</a:t>
            </a:r>
          </a:p>
        </p:txBody>
      </p:sp>
      <p:sp>
        <p:nvSpPr>
          <p:cNvPr id="182274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85800" y="1371600"/>
            <a:ext cx="8062913" cy="49371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mtClean="0"/>
              <a:t>Data may be “long” but thin</a:t>
            </a:r>
          </a:p>
          <a:p>
            <a:pPr lvl="1" eaLnBrk="1" hangingPunct="1">
              <a:lnSpc>
                <a:spcPct val="80000"/>
              </a:lnSpc>
            </a:pPr>
            <a:r>
              <a:rPr lang="en-GB" smtClean="0"/>
              <a:t>Eg each record is a household member</a:t>
            </a:r>
          </a:p>
          <a:p>
            <a:pPr lvl="1" eaLnBrk="1" hangingPunct="1">
              <a:lnSpc>
                <a:spcPct val="80000"/>
              </a:lnSpc>
            </a:pPr>
            <a:r>
              <a:rPr lang="en-GB" smtClean="0"/>
              <a:t>But there are few vars - say </a:t>
            </a:r>
            <a:r>
              <a:rPr lang="en-GB" i="1" smtClean="0"/>
              <a:t>wage</a:t>
            </a:r>
            <a:r>
              <a:rPr lang="en-GB" smtClean="0"/>
              <a:t> and </a:t>
            </a:r>
            <a:r>
              <a:rPr lang="en-GB" i="1" smtClean="0"/>
              <a:t>hours</a:t>
            </a:r>
          </a:p>
          <a:p>
            <a:pPr eaLnBrk="1" hangingPunct="1">
              <a:lnSpc>
                <a:spcPct val="80000"/>
              </a:lnSpc>
            </a:pPr>
            <a:r>
              <a:rPr lang="en-GB" smtClean="0"/>
              <a:t>Data may be “wide” but short</a:t>
            </a:r>
          </a:p>
          <a:p>
            <a:pPr lvl="1" eaLnBrk="1" hangingPunct="1">
              <a:lnSpc>
                <a:spcPct val="80000"/>
              </a:lnSpc>
            </a:pPr>
            <a:r>
              <a:rPr lang="en-GB" smtClean="0"/>
              <a:t>each record is a household and has lots of vars</a:t>
            </a:r>
          </a:p>
          <a:p>
            <a:pPr lvl="1" eaLnBrk="1" hangingPunct="1">
              <a:lnSpc>
                <a:spcPct val="80000"/>
              </a:lnSpc>
            </a:pPr>
            <a:r>
              <a:rPr lang="en-GB" smtClean="0"/>
              <a:t>(eg </a:t>
            </a:r>
            <a:r>
              <a:rPr lang="en-GB" i="1" smtClean="0"/>
              <a:t>w1 w2 w3 hours1 hours2 hours3</a:t>
            </a:r>
            <a:r>
              <a:rPr lang="en-GB" smtClean="0"/>
              <a:t>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 </a:t>
            </a:r>
            <a:r>
              <a:rPr lang="en-GB" sz="2800" i="1" smtClean="0">
                <a:solidFill>
                  <a:schemeClr val="hlink"/>
                </a:solidFill>
              </a:rPr>
              <a:t>reshape long inc ue, i(id) j(year)</a:t>
            </a:r>
            <a:r>
              <a:rPr lang="en-GB" sz="2800" smtClean="0"/>
              <a:t>   </a:t>
            </a:r>
            <a:r>
              <a:rPr lang="en-GB" sz="2800" smtClean="0">
                <a:solidFill>
                  <a:srgbClr val="FF0000"/>
                </a:solidFill>
              </a:rPr>
              <a:t>wide to long</a:t>
            </a:r>
            <a:r>
              <a:rPr lang="en-GB" sz="2800" smtClean="0"/>
              <a:t>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 </a:t>
            </a:r>
            <a:r>
              <a:rPr lang="en-GB" sz="2800" i="1" smtClean="0">
                <a:solidFill>
                  <a:schemeClr val="hlink"/>
                </a:solidFill>
              </a:rPr>
              <a:t>reshape wide</a:t>
            </a:r>
            <a:r>
              <a:rPr lang="en-GB" sz="2800" smtClean="0">
                <a:solidFill>
                  <a:schemeClr val="hlink"/>
                </a:solidFill>
              </a:rPr>
              <a:t> </a:t>
            </a:r>
            <a:r>
              <a:rPr lang="en-GB" sz="2800" i="1" smtClean="0">
                <a:solidFill>
                  <a:schemeClr val="hlink"/>
                </a:solidFill>
              </a:rPr>
              <a:t>inc ue, i(id) j(year)</a:t>
            </a:r>
            <a:r>
              <a:rPr lang="en-GB" sz="2800" i="1" smtClean="0"/>
              <a:t>  </a:t>
            </a:r>
            <a:r>
              <a:rPr lang="en-GB" sz="2800" smtClean="0"/>
              <a:t> </a:t>
            </a:r>
            <a:r>
              <a:rPr lang="en-GB" sz="2800" smtClean="0">
                <a:solidFill>
                  <a:srgbClr val="FF0000"/>
                </a:solidFill>
              </a:rPr>
              <a:t>back to wide</a:t>
            </a:r>
            <a:r>
              <a:rPr lang="en-GB" sz="2800" smtClean="0"/>
              <a:t>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 </a:t>
            </a:r>
            <a:r>
              <a:rPr lang="en-GB" smtClean="0"/>
              <a:t>Handy for merging data together and for panel data</a:t>
            </a:r>
          </a:p>
          <a:p>
            <a:pPr eaLnBrk="1" hangingPunct="1">
              <a:lnSpc>
                <a:spcPct val="90000"/>
              </a:lnSpc>
            </a:pPr>
            <a:endParaRPr lang="en-GB" sz="90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2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2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2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2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2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2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22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22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22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4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260350"/>
            <a:ext cx="7772400" cy="863600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Some useful websites</a:t>
            </a:r>
          </a:p>
        </p:txBody>
      </p:sp>
      <p:sp>
        <p:nvSpPr>
          <p:cNvPr id="186370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68313" y="1196975"/>
            <a:ext cx="8137525" cy="4968875"/>
          </a:xfrm>
        </p:spPr>
        <p:txBody>
          <a:bodyPr/>
          <a:lstStyle/>
          <a:p>
            <a:pPr eaLnBrk="1" hangingPunct="1"/>
            <a:r>
              <a:rPr lang="en-GB" smtClean="0"/>
              <a:t>Stata’s own resources for learning STATA</a:t>
            </a:r>
          </a:p>
          <a:p>
            <a:pPr lvl="1" eaLnBrk="1" hangingPunct="1"/>
            <a:r>
              <a:rPr lang="en-GB" smtClean="0">
                <a:hlinkClick r:id="rId3"/>
              </a:rPr>
              <a:t>Stata website</a:t>
            </a:r>
            <a:r>
              <a:rPr lang="en-GB" smtClean="0"/>
              <a:t>, </a:t>
            </a:r>
            <a:r>
              <a:rPr lang="en-GB" smtClean="0">
                <a:hlinkClick r:id="rId4"/>
              </a:rPr>
              <a:t>Stata library</a:t>
            </a:r>
            <a:r>
              <a:rPr lang="en-GB" smtClean="0"/>
              <a:t>, </a:t>
            </a:r>
            <a:r>
              <a:rPr lang="en-GB" smtClean="0">
                <a:hlinkClick r:id="rId5"/>
              </a:rPr>
              <a:t>Statalist archive</a:t>
            </a:r>
            <a:endParaRPr lang="en-GB" smtClean="0"/>
          </a:p>
          <a:p>
            <a:pPr lvl="1" eaLnBrk="1" hangingPunct="1"/>
            <a:r>
              <a:rPr lang="en-GB" smtClean="0">
                <a:hlinkClick r:id="rId6"/>
              </a:rPr>
              <a:t>http://www.stata.com/links/resources1.html</a:t>
            </a:r>
            <a:r>
              <a:rPr lang="en-GB" smtClean="0"/>
              <a:t> </a:t>
            </a:r>
          </a:p>
          <a:p>
            <a:pPr eaLnBrk="1" hangingPunct="1"/>
            <a:r>
              <a:rPr lang="en-GB" smtClean="0"/>
              <a:t>Michigan’s </a:t>
            </a:r>
            <a:r>
              <a:rPr lang="en-GB" smtClean="0">
                <a:hlinkClick r:id="rId7"/>
              </a:rPr>
              <a:t>web-based guide </a:t>
            </a:r>
            <a:r>
              <a:rPr lang="en-GB" smtClean="0"/>
              <a:t> (for SA)</a:t>
            </a:r>
          </a:p>
          <a:p>
            <a:pPr eaLnBrk="1" hangingPunct="1"/>
            <a:r>
              <a:rPr lang="en-GB" smtClean="0"/>
              <a:t>UCLA resources </a:t>
            </a:r>
          </a:p>
          <a:p>
            <a:pPr lvl="1" eaLnBrk="1" hangingPunct="1"/>
            <a:r>
              <a:rPr lang="en-GB" smtClean="0">
                <a:hlinkClick r:id="rId8"/>
              </a:rPr>
              <a:t>http://www. ats.ucla.edu/stat/ stata/</a:t>
            </a:r>
            <a:r>
              <a:rPr lang="en-GB" smtClean="0"/>
              <a:t> </a:t>
            </a:r>
          </a:p>
          <a:p>
            <a:pPr eaLnBrk="1" hangingPunct="1"/>
            <a:r>
              <a:rPr lang="en-GB" smtClean="0"/>
              <a:t>ESDS “</a:t>
            </a:r>
            <a:r>
              <a:rPr lang="en-GB" smtClean="0">
                <a:hlinkClick r:id="rId9"/>
              </a:rPr>
              <a:t>Stata for LFS</a:t>
            </a:r>
            <a:r>
              <a:rPr lang="en-GB" smtClean="0"/>
              <a:t>”</a:t>
            </a:r>
          </a:p>
          <a:p>
            <a:pPr eaLnBrk="1" hangingPunct="1"/>
            <a:r>
              <a:rPr lang="en-GB" smtClean="0">
                <a:hlinkClick r:id="rId10"/>
              </a:rPr>
              <a:t>Princeton</a:t>
            </a:r>
            <a:r>
              <a:rPr lang="en-GB" smtClean="0"/>
              <a:t>; </a:t>
            </a:r>
            <a:r>
              <a:rPr lang="en-GB" smtClean="0">
                <a:hlinkClick r:id="rId11"/>
              </a:rPr>
              <a:t>Illinois</a:t>
            </a:r>
            <a:r>
              <a:rPr lang="en-GB" smtClean="0"/>
              <a:t>; </a:t>
            </a:r>
            <a:r>
              <a:rPr lang="en-GB" smtClean="0">
                <a:hlinkClick r:id="rId12"/>
              </a:rPr>
              <a:t>Gruhn</a:t>
            </a:r>
            <a:endParaRPr lang="en-GB" sz="2800" smtClean="0"/>
          </a:p>
          <a:p>
            <a:pPr lvl="1" eaLnBrk="1" hangingPunct="1"/>
            <a:endParaRPr lang="en-GB" sz="240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3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28600"/>
            <a:ext cx="7989887" cy="1066800"/>
          </a:xfrm>
        </p:spPr>
        <p:txBody>
          <a:bodyPr/>
          <a:lstStyle/>
          <a:p>
            <a:pPr eaLnBrk="1" hangingPunct="1"/>
            <a:r>
              <a:rPr lang="en-GB" dirty="0" smtClean="0">
                <a:solidFill>
                  <a:schemeClr val="accent2"/>
                </a:solidFill>
              </a:rPr>
              <a:t>Click and point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196975"/>
            <a:ext cx="4032250" cy="4752975"/>
          </a:xfrm>
        </p:spPr>
        <p:txBody>
          <a:bodyPr/>
          <a:lstStyle/>
          <a:p>
            <a:pPr eaLnBrk="1" hangingPunct="1"/>
            <a:r>
              <a:rPr lang="en-GB" dirty="0" smtClean="0"/>
              <a:t>Use the menu bar to click and point to most commands</a:t>
            </a:r>
          </a:p>
          <a:p>
            <a:pPr eaLnBrk="1" hangingPunct="1"/>
            <a:r>
              <a:rPr lang="en-GB" dirty="0" smtClean="0"/>
              <a:t>Then fill in the boxes in the resulting dialog box</a:t>
            </a:r>
          </a:p>
          <a:p>
            <a:pPr eaLnBrk="1" hangingPunct="1"/>
            <a:r>
              <a:rPr lang="en-GB" dirty="0" smtClean="0"/>
              <a:t>Click on tabs for further options</a:t>
            </a:r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323850" y="1052513"/>
            <a:ext cx="1192213" cy="457200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en-US"/>
          </a:p>
        </p:txBody>
      </p:sp>
      <p:pic>
        <p:nvPicPr>
          <p:cNvPr id="1167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9563" y="1214438"/>
            <a:ext cx="4881562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Straight Arrow Connector 20"/>
          <p:cNvCxnSpPr/>
          <p:nvPr/>
        </p:nvCxnSpPr>
        <p:spPr>
          <a:xfrm flipV="1">
            <a:off x="3643313" y="1428750"/>
            <a:ext cx="1143000" cy="8572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3500438" y="2643188"/>
            <a:ext cx="2071687" cy="8572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3429000" y="2428875"/>
            <a:ext cx="2786063" cy="21431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Important features</a:t>
            </a:r>
          </a:p>
        </p:txBody>
      </p:sp>
      <p:sp>
        <p:nvSpPr>
          <p:cNvPr id="118786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196975"/>
            <a:ext cx="8675687" cy="47529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dirty="0" smtClean="0"/>
              <a:t>NOTE</a:t>
            </a:r>
          </a:p>
          <a:p>
            <a:pPr lvl="1" eaLnBrk="1" hangingPunct="1">
              <a:lnSpc>
                <a:spcPct val="80000"/>
              </a:lnSpc>
            </a:pPr>
            <a:r>
              <a:rPr lang="en-GB" dirty="0" smtClean="0"/>
              <a:t>Always use lowercase in STATA </a:t>
            </a:r>
          </a:p>
          <a:p>
            <a:pPr lvl="1" eaLnBrk="1" hangingPunct="1">
              <a:lnSpc>
                <a:spcPct val="80000"/>
              </a:lnSpc>
            </a:pPr>
            <a:r>
              <a:rPr lang="en-GB" dirty="0" err="1" smtClean="0">
                <a:solidFill>
                  <a:srgbClr val="0000FF"/>
                </a:solidFill>
              </a:rPr>
              <a:t>ren</a:t>
            </a:r>
            <a:r>
              <a:rPr lang="en-GB" dirty="0" smtClean="0">
                <a:solidFill>
                  <a:srgbClr val="0000FF"/>
                </a:solidFill>
              </a:rPr>
              <a:t> *, lower </a:t>
            </a:r>
          </a:p>
          <a:p>
            <a:pPr eaLnBrk="1" hangingPunct="1">
              <a:lnSpc>
                <a:spcPct val="80000"/>
              </a:lnSpc>
            </a:pPr>
            <a:r>
              <a:rPr lang="en-GB" i="1" dirty="0" smtClean="0">
                <a:solidFill>
                  <a:schemeClr val="accent2"/>
                </a:solidFill>
              </a:rPr>
              <a:t>More</a:t>
            </a:r>
          </a:p>
          <a:p>
            <a:pPr lvl="1" eaLnBrk="1" hangingPunct="1">
              <a:lnSpc>
                <a:spcPct val="80000"/>
              </a:lnSpc>
            </a:pPr>
            <a:r>
              <a:rPr lang="en-GB" dirty="0" smtClean="0"/>
              <a:t>When  you see  </a:t>
            </a:r>
            <a:r>
              <a:rPr lang="en-GB" i="1" dirty="0" smtClean="0">
                <a:solidFill>
                  <a:schemeClr val="accent2"/>
                </a:solidFill>
              </a:rPr>
              <a:t>--more--</a:t>
            </a:r>
            <a:r>
              <a:rPr lang="en-GB" i="1" dirty="0" smtClean="0"/>
              <a:t> </a:t>
            </a:r>
            <a:r>
              <a:rPr lang="en-GB" dirty="0" smtClean="0"/>
              <a:t> press the spacebar! Or type </a:t>
            </a:r>
            <a:r>
              <a:rPr lang="en-GB" dirty="0" smtClean="0">
                <a:solidFill>
                  <a:srgbClr val="0000FF"/>
                </a:solidFill>
              </a:rPr>
              <a:t>set more off </a:t>
            </a:r>
            <a:r>
              <a:rPr lang="en-GB" dirty="0" smtClean="0"/>
              <a:t>or </a:t>
            </a:r>
            <a:r>
              <a:rPr lang="en-GB" dirty="0" smtClean="0">
                <a:solidFill>
                  <a:srgbClr val="0000FF"/>
                </a:solidFill>
              </a:rPr>
              <a:t>set more off, perm </a:t>
            </a:r>
            <a:r>
              <a:rPr lang="en-GB" dirty="0" smtClean="0"/>
              <a:t>to make it permanent</a:t>
            </a:r>
            <a:endParaRPr lang="en-GB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GB" i="1" dirty="0" smtClean="0"/>
              <a:t>Break</a:t>
            </a:r>
          </a:p>
          <a:p>
            <a:pPr lvl="1" eaLnBrk="1" hangingPunct="1">
              <a:lnSpc>
                <a:spcPct val="80000"/>
              </a:lnSpc>
            </a:pPr>
            <a:r>
              <a:rPr lang="en-GB" dirty="0" smtClean="0"/>
              <a:t>To stop scrolling output, hit the red cross (Ctrl-Break)</a:t>
            </a:r>
          </a:p>
          <a:p>
            <a:pPr eaLnBrk="1" hangingPunct="1">
              <a:lnSpc>
                <a:spcPct val="80000"/>
              </a:lnSpc>
            </a:pPr>
            <a:r>
              <a:rPr lang="en-GB" dirty="0" smtClean="0">
                <a:solidFill>
                  <a:srgbClr val="FF0000"/>
                </a:solidFill>
              </a:rPr>
              <a:t>Not enough memory</a:t>
            </a:r>
          </a:p>
          <a:p>
            <a:pPr lvl="1" eaLnBrk="1" hangingPunct="1">
              <a:lnSpc>
                <a:spcPct val="80000"/>
              </a:lnSpc>
            </a:pPr>
            <a:r>
              <a:rPr lang="en-GB" i="1" dirty="0" smtClean="0"/>
              <a:t> </a:t>
            </a:r>
            <a:r>
              <a:rPr lang="en-GB" sz="3200" i="1" dirty="0" smtClean="0">
                <a:solidFill>
                  <a:schemeClr val="hlink"/>
                </a:solidFill>
              </a:rPr>
              <a:t>set </a:t>
            </a:r>
            <a:r>
              <a:rPr lang="en-GB" sz="3200" i="1" dirty="0" err="1" smtClean="0">
                <a:solidFill>
                  <a:schemeClr val="hlink"/>
                </a:solidFill>
              </a:rPr>
              <a:t>mem</a:t>
            </a:r>
            <a:r>
              <a:rPr lang="en-GB" sz="3200" i="1" dirty="0" smtClean="0">
                <a:solidFill>
                  <a:schemeClr val="hlink"/>
                </a:solidFill>
              </a:rPr>
              <a:t> </a:t>
            </a:r>
            <a:r>
              <a:rPr lang="en-GB" sz="3200" i="1" dirty="0" err="1" smtClean="0">
                <a:solidFill>
                  <a:schemeClr val="hlink"/>
                </a:solidFill>
              </a:rPr>
              <a:t>XXXm</a:t>
            </a:r>
            <a:r>
              <a:rPr lang="en-GB" sz="3200" i="1" dirty="0" smtClean="0">
                <a:solidFill>
                  <a:schemeClr val="hlink"/>
                </a:solidFill>
              </a:rPr>
              <a:t> </a:t>
            </a:r>
            <a:r>
              <a:rPr lang="en-GB" dirty="0" smtClean="0"/>
              <a:t>(resizes to allow XXX </a:t>
            </a:r>
            <a:r>
              <a:rPr lang="en-GB" dirty="0" err="1" smtClean="0"/>
              <a:t>mb</a:t>
            </a:r>
            <a:r>
              <a:rPr lang="en-GB" dirty="0" smtClean="0"/>
              <a:t>)</a:t>
            </a:r>
          </a:p>
          <a:p>
            <a:pPr lvl="1" eaLnBrk="1" hangingPunct="1">
              <a:lnSpc>
                <a:spcPct val="80000"/>
              </a:lnSpc>
            </a:pPr>
            <a:r>
              <a:rPr lang="en-GB" i="1" dirty="0" smtClean="0"/>
              <a:t> </a:t>
            </a:r>
            <a:r>
              <a:rPr lang="en-GB" sz="3200" i="1" dirty="0" smtClean="0">
                <a:solidFill>
                  <a:schemeClr val="hlink"/>
                </a:solidFill>
              </a:rPr>
              <a:t>set </a:t>
            </a:r>
            <a:r>
              <a:rPr lang="en-GB" sz="3200" i="1" dirty="0" err="1" smtClean="0">
                <a:solidFill>
                  <a:schemeClr val="hlink"/>
                </a:solidFill>
              </a:rPr>
              <a:t>matsize</a:t>
            </a:r>
            <a:r>
              <a:rPr lang="en-GB" sz="3200" i="1" dirty="0" smtClean="0">
                <a:solidFill>
                  <a:schemeClr val="hlink"/>
                </a:solidFill>
              </a:rPr>
              <a:t> XXX  </a:t>
            </a:r>
            <a:r>
              <a:rPr lang="en-GB" dirty="0" smtClean="0"/>
              <a:t>( max matrix to XXX square)</a:t>
            </a:r>
          </a:p>
          <a:p>
            <a:pPr eaLnBrk="1" hangingPunct="1">
              <a:lnSpc>
                <a:spcPct val="80000"/>
              </a:lnSpc>
            </a:pPr>
            <a:r>
              <a:rPr lang="en-GB" dirty="0" smtClean="0"/>
              <a:t>Type </a:t>
            </a:r>
            <a:r>
              <a:rPr lang="en-GB" dirty="0" smtClean="0">
                <a:solidFill>
                  <a:schemeClr val="hlink"/>
                </a:solidFill>
              </a:rPr>
              <a:t>set</a:t>
            </a:r>
            <a:r>
              <a:rPr lang="en-GB" dirty="0" smtClean="0"/>
              <a:t> to check all </a:t>
            </a:r>
            <a:r>
              <a:rPr lang="en-GB" dirty="0" err="1" smtClean="0"/>
              <a:t>Stata</a:t>
            </a:r>
            <a:r>
              <a:rPr lang="en-GB" dirty="0" smtClean="0"/>
              <a:t> settings</a:t>
            </a:r>
          </a:p>
          <a:p>
            <a:pPr lvl="1" eaLnBrk="1" hangingPunct="1">
              <a:lnSpc>
                <a:spcPct val="80000"/>
              </a:lnSpc>
            </a:pPr>
            <a:endParaRPr lang="en-GB" sz="20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8229600" cy="1143000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Loading up some data</a:t>
            </a:r>
          </a:p>
        </p:txBody>
      </p:sp>
      <p:sp>
        <p:nvSpPr>
          <p:cNvPr id="120834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052513"/>
            <a:ext cx="8686800" cy="49403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dirty="0" smtClean="0"/>
              <a:t>You will usually want to open some dataset</a:t>
            </a:r>
          </a:p>
          <a:p>
            <a:pPr lvl="1" eaLnBrk="1" hangingPunct="1">
              <a:lnSpc>
                <a:spcPct val="90000"/>
              </a:lnSpc>
            </a:pPr>
            <a:r>
              <a:rPr lang="en-GB" i="1" dirty="0" err="1" smtClean="0"/>
              <a:t>Stata</a:t>
            </a:r>
            <a:r>
              <a:rPr lang="en-GB" dirty="0" smtClean="0"/>
              <a:t> expects datasets to be rectangular with columns being variables and rows being </a:t>
            </a:r>
            <a:r>
              <a:rPr lang="en-GB" dirty="0" err="1" smtClean="0"/>
              <a:t>obs</a:t>
            </a:r>
            <a:endParaRPr lang="en-GB" dirty="0" smtClean="0"/>
          </a:p>
          <a:p>
            <a:pPr eaLnBrk="1" hangingPunct="1">
              <a:lnSpc>
                <a:spcPct val="90000"/>
              </a:lnSpc>
            </a:pPr>
            <a:r>
              <a:rPr lang="en-GB" dirty="0" smtClean="0"/>
              <a:t>Several ways of getting data into STATA: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GB" b="1" i="1" dirty="0" smtClean="0"/>
              <a:t> </a:t>
            </a:r>
            <a:r>
              <a:rPr lang="en-GB" b="1" dirty="0" smtClean="0">
                <a:solidFill>
                  <a:schemeClr val="hlink"/>
                </a:solidFill>
              </a:rPr>
              <a:t>use </a:t>
            </a:r>
            <a:r>
              <a:rPr lang="en-GB" b="1" dirty="0" err="1" smtClean="0">
                <a:solidFill>
                  <a:schemeClr val="hlink"/>
                </a:solidFill>
              </a:rPr>
              <a:t>myfile</a:t>
            </a:r>
            <a:r>
              <a:rPr lang="en-GB" dirty="0" smtClean="0"/>
              <a:t> (or click </a:t>
            </a:r>
            <a:r>
              <a:rPr lang="en-GB" i="1" dirty="0" smtClean="0"/>
              <a:t>file</a:t>
            </a:r>
            <a:r>
              <a:rPr lang="en-GB" dirty="0" smtClean="0"/>
              <a:t> </a:t>
            </a:r>
            <a:r>
              <a:rPr lang="en-GB" i="1" dirty="0" smtClean="0"/>
              <a:t>open</a:t>
            </a:r>
            <a:r>
              <a:rPr lang="en-GB" dirty="0" smtClean="0"/>
              <a:t> on the menu bar)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GB" dirty="0" smtClean="0"/>
              <a:t>(opens a </a:t>
            </a:r>
            <a:r>
              <a:rPr lang="en-GB" dirty="0" err="1" smtClean="0"/>
              <a:t>stata</a:t>
            </a:r>
            <a:r>
              <a:rPr lang="en-GB" dirty="0" smtClean="0"/>
              <a:t> format file called myfile.dta)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GB" b="1" i="1" dirty="0" smtClean="0">
                <a:solidFill>
                  <a:schemeClr val="hlink"/>
                </a:solidFill>
              </a:rPr>
              <a:t> </a:t>
            </a:r>
            <a:r>
              <a:rPr lang="en-GB" b="1" dirty="0" smtClean="0">
                <a:solidFill>
                  <a:schemeClr val="hlink"/>
                </a:solidFill>
              </a:rPr>
              <a:t>use var1 var2 var3 using </a:t>
            </a:r>
            <a:r>
              <a:rPr lang="en-GB" b="1" dirty="0" err="1" smtClean="0">
                <a:solidFill>
                  <a:schemeClr val="hlink"/>
                </a:solidFill>
              </a:rPr>
              <a:t>myfile</a:t>
            </a:r>
            <a:r>
              <a:rPr lang="en-GB" b="1" dirty="0" smtClean="0">
                <a:solidFill>
                  <a:schemeClr val="hlink"/>
                </a:solidFill>
              </a:rPr>
              <a:t> in 1/1000 if var4==1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GB" dirty="0" smtClean="0"/>
              <a:t>(loads var1, var2, var3 for the first 1000 </a:t>
            </a:r>
            <a:r>
              <a:rPr lang="en-GB" dirty="0" err="1" smtClean="0"/>
              <a:t>obs</a:t>
            </a:r>
            <a:r>
              <a:rPr lang="en-GB" dirty="0" smtClean="0"/>
              <a:t> if var4=1)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GB" b="1" i="1" dirty="0" smtClean="0"/>
              <a:t> </a:t>
            </a:r>
            <a:r>
              <a:rPr lang="en-GB" b="1" dirty="0" err="1" smtClean="0">
                <a:solidFill>
                  <a:schemeClr val="hlink"/>
                </a:solidFill>
              </a:rPr>
              <a:t>insheet</a:t>
            </a:r>
            <a:r>
              <a:rPr lang="en-GB" b="1" dirty="0" smtClean="0">
                <a:solidFill>
                  <a:schemeClr val="hlink"/>
                </a:solidFill>
              </a:rPr>
              <a:t> using myfile.csv </a:t>
            </a:r>
            <a:r>
              <a:rPr lang="en-GB" dirty="0" smtClean="0"/>
              <a:t>(or .txt)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GB" dirty="0" smtClean="0"/>
              <a:t>imports </a:t>
            </a:r>
            <a:r>
              <a:rPr lang="en-GB" i="1" dirty="0" err="1" smtClean="0"/>
              <a:t>csv</a:t>
            </a:r>
            <a:r>
              <a:rPr lang="en-GB" dirty="0" smtClean="0"/>
              <a:t> file which Excel can read (or “</a:t>
            </a:r>
            <a:r>
              <a:rPr lang="en-GB" i="1" dirty="0" smtClean="0"/>
              <a:t>text</a:t>
            </a:r>
            <a:r>
              <a:rPr lang="en-GB" dirty="0" smtClean="0"/>
              <a:t>” file)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dirty="0" smtClean="0"/>
              <a:t>	  </a:t>
            </a:r>
            <a:r>
              <a:rPr lang="en-GB" sz="2800" b="1" dirty="0" smtClean="0">
                <a:solidFill>
                  <a:schemeClr val="hlink"/>
                </a:solidFill>
              </a:rPr>
              <a:t>clear</a:t>
            </a:r>
            <a:r>
              <a:rPr lang="en-GB" sz="2800" dirty="0" smtClean="0"/>
              <a:t> </a:t>
            </a:r>
            <a:r>
              <a:rPr lang="en-GB" sz="2800" dirty="0" err="1" smtClean="0"/>
              <a:t>clear</a:t>
            </a:r>
            <a:r>
              <a:rPr lang="en-GB" sz="2800" dirty="0" smtClean="0"/>
              <a:t> memory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>
                <a:solidFill>
                  <a:schemeClr val="accent2"/>
                </a:solidFill>
              </a:rPr>
              <a:t>Data</a:t>
            </a:r>
            <a:endParaRPr lang="en-US" sz="4000" smtClean="0">
              <a:solidFill>
                <a:schemeClr val="accent2"/>
              </a:solidFill>
            </a:endParaRPr>
          </a:p>
        </p:txBody>
      </p:sp>
      <p:sp>
        <p:nvSpPr>
          <p:cNvPr id="12697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413"/>
            <a:ext cx="8686800" cy="5589587"/>
          </a:xfrm>
        </p:spPr>
        <p:txBody>
          <a:bodyPr/>
          <a:lstStyle/>
          <a:p>
            <a:pPr eaLnBrk="1" hangingPunct="1"/>
            <a:r>
              <a:rPr lang="en-GB" smtClean="0"/>
              <a:t>Huge variety of datasets from data archives</a:t>
            </a:r>
          </a:p>
          <a:p>
            <a:pPr lvl="1" eaLnBrk="1" hangingPunct="1"/>
            <a:r>
              <a:rPr lang="en-GB" smtClean="0">
                <a:hlinkClick r:id="rId3"/>
              </a:rPr>
              <a:t>UKDA</a:t>
            </a:r>
            <a:r>
              <a:rPr lang="en-GB" smtClean="0"/>
              <a:t> , </a:t>
            </a:r>
            <a:r>
              <a:rPr lang="en-GB" smtClean="0">
                <a:hlinkClick r:id="rId4"/>
              </a:rPr>
              <a:t>ICPSR</a:t>
            </a:r>
            <a:r>
              <a:rPr lang="en-GB" smtClean="0"/>
              <a:t>, and around the world:</a:t>
            </a:r>
          </a:p>
          <a:p>
            <a:pPr lvl="2" eaLnBrk="1" hangingPunct="1"/>
            <a:r>
              <a:rPr lang="en-GB" smtClean="0">
                <a:hlinkClick r:id="rId5"/>
              </a:rPr>
              <a:t>www.esds.ac.uk/international/access/map.asp</a:t>
            </a:r>
            <a:endParaRPr lang="en-GB" smtClean="0"/>
          </a:p>
          <a:p>
            <a:pPr lvl="1" eaLnBrk="1" hangingPunct="1"/>
            <a:r>
              <a:rPr lang="en-GB" smtClean="0"/>
              <a:t>Research centres</a:t>
            </a:r>
          </a:p>
          <a:p>
            <a:pPr lvl="2" eaLnBrk="1" hangingPunct="1"/>
            <a:r>
              <a:rPr lang="en-GB" smtClean="0"/>
              <a:t>NBER </a:t>
            </a:r>
            <a:r>
              <a:rPr lang="en-GB" smtClean="0">
                <a:hlinkClick r:id="rId6"/>
              </a:rPr>
              <a:t>www.nber.org</a:t>
            </a:r>
            <a:endParaRPr lang="en-GB" smtClean="0"/>
          </a:p>
          <a:p>
            <a:pPr lvl="1" eaLnBrk="1" hangingPunct="1"/>
            <a:r>
              <a:rPr lang="en-GB" smtClean="0"/>
              <a:t>Government depts and international agencies</a:t>
            </a:r>
          </a:p>
          <a:p>
            <a:pPr lvl="2" eaLnBrk="1" hangingPunct="1"/>
            <a:r>
              <a:rPr lang="en-US" smtClean="0"/>
              <a:t>US </a:t>
            </a:r>
            <a:r>
              <a:rPr lang="en-US" smtClean="0">
                <a:hlinkClick r:id="rId7"/>
              </a:rPr>
              <a:t>Census Bureau</a:t>
            </a:r>
            <a:r>
              <a:rPr lang="en-US" smtClean="0"/>
              <a:t> and </a:t>
            </a:r>
            <a:r>
              <a:rPr lang="en-GB" smtClean="0">
                <a:hlinkClick r:id="rId8"/>
              </a:rPr>
              <a:t>World Bank  </a:t>
            </a:r>
            <a:endParaRPr lang="en-GB" smtClean="0"/>
          </a:p>
          <a:p>
            <a:pPr lvl="1" eaLnBrk="1" hangingPunct="1"/>
            <a:r>
              <a:rPr lang="en-GB" smtClean="0"/>
              <a:t>And journal websites (like </a:t>
            </a:r>
            <a:r>
              <a:rPr lang="en-GB" smtClean="0">
                <a:hlinkClick r:id="rId9"/>
              </a:rPr>
              <a:t>AER</a:t>
            </a:r>
            <a:r>
              <a:rPr lang="en-GB" smtClean="0"/>
              <a:t>)</a:t>
            </a:r>
          </a:p>
          <a:p>
            <a:pPr lvl="2" eaLnBrk="1" hangingPunct="1"/>
            <a:r>
              <a:rPr lang="en-GB" smtClean="0"/>
              <a:t>Most major journals make datasets and code easily available</a:t>
            </a:r>
            <a:endParaRPr lang="en-US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83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Stat-Transfer</a:t>
            </a:r>
          </a:p>
        </p:txBody>
      </p:sp>
      <p:sp>
        <p:nvSpPr>
          <p:cNvPr id="3665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2844" y="1000108"/>
            <a:ext cx="2987675" cy="55895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2800" dirty="0" smtClean="0"/>
              <a:t>Use STAT-TRANSFER to convert  data.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 smtClean="0"/>
              <a:t>Click on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 smtClean="0"/>
              <a:t>Stat-transfer is “point and click”. 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 smtClean="0"/>
              <a:t>Just tell it the file name and format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 smtClean="0"/>
              <a:t>and the format you want it in. 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 smtClean="0"/>
              <a:t>Click “transfer”.</a:t>
            </a:r>
          </a:p>
        </p:txBody>
      </p:sp>
      <p:pic>
        <p:nvPicPr>
          <p:cNvPr id="131085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1285860"/>
            <a:ext cx="5500688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" name="Straight Arrow Connector 18"/>
          <p:cNvCxnSpPr/>
          <p:nvPr/>
        </p:nvCxnSpPr>
        <p:spPr>
          <a:xfrm flipV="1">
            <a:off x="2428875" y="3143250"/>
            <a:ext cx="3714750" cy="9286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2500313" y="3786188"/>
            <a:ext cx="3643312" cy="10715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2714625" y="4214813"/>
            <a:ext cx="2928938" cy="12144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1082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9633096"/>
              </p:ext>
            </p:extLst>
          </p:nvPr>
        </p:nvGraphicFramePr>
        <p:xfrm>
          <a:off x="1763688" y="1772816"/>
          <a:ext cx="3061656" cy="7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097" name="Package" r:id="rId5" imgW="971640" imgH="485640" progId="Package">
                  <p:embed/>
                </p:oleObj>
              </mc:Choice>
              <mc:Fallback>
                <p:oleObj name="Package" r:id="rId5" imgW="971640" imgH="485640" progId="Package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1772816"/>
                        <a:ext cx="3061656" cy="714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6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6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6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6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65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65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59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Practicising</a:t>
            </a:r>
          </a:p>
        </p:txBody>
      </p:sp>
      <p:sp>
        <p:nvSpPr>
          <p:cNvPr id="122882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371600"/>
            <a:ext cx="8458200" cy="4649788"/>
          </a:xfrm>
        </p:spPr>
        <p:txBody>
          <a:bodyPr/>
          <a:lstStyle/>
          <a:p>
            <a:pPr eaLnBrk="1" hangingPunct="1"/>
            <a:r>
              <a:rPr lang="en-GB" smtClean="0"/>
              <a:t>Import Stata’s own demos </a:t>
            </a:r>
            <a:r>
              <a:rPr lang="en-GB" i="1" smtClean="0"/>
              <a:t>sysuse</a:t>
            </a:r>
            <a:endParaRPr lang="en-GB" smtClean="0"/>
          </a:p>
          <a:p>
            <a:pPr lvl="1" eaLnBrk="1" hangingPunct="1"/>
            <a:r>
              <a:rPr lang="en-GB" smtClean="0"/>
              <a:t>E.g. </a:t>
            </a:r>
            <a:r>
              <a:rPr lang="en-GB" i="1" smtClean="0"/>
              <a:t> </a:t>
            </a:r>
            <a:r>
              <a:rPr lang="en-GB" i="1" smtClean="0">
                <a:solidFill>
                  <a:schemeClr val="hlink"/>
                </a:solidFill>
              </a:rPr>
              <a:t>sysuse auto</a:t>
            </a:r>
          </a:p>
          <a:p>
            <a:pPr eaLnBrk="1" hangingPunct="1"/>
            <a:r>
              <a:rPr lang="en-GB" smtClean="0"/>
              <a:t>Many datasets available at specific sites</a:t>
            </a:r>
          </a:p>
          <a:p>
            <a:pPr lvl="1" eaLnBrk="1" hangingPunct="1"/>
            <a:r>
              <a:rPr lang="en-GB" smtClean="0"/>
              <a:t>E.g. STATA’s own site has all the demo data</a:t>
            </a:r>
          </a:p>
          <a:p>
            <a:pPr eaLnBrk="1" hangingPunct="1"/>
            <a:r>
              <a:rPr lang="en-GB" smtClean="0"/>
              <a:t>Use the  </a:t>
            </a:r>
            <a:r>
              <a:rPr lang="en-GB" i="1" smtClean="0"/>
              <a:t>webuse</a:t>
            </a:r>
            <a:r>
              <a:rPr lang="en-GB" smtClean="0"/>
              <a:t> command to load the files directly into stata without copying locally</a:t>
            </a:r>
          </a:p>
          <a:p>
            <a:pPr lvl="1" eaLnBrk="1" hangingPunct="1">
              <a:buFontTx/>
              <a:buNone/>
            </a:pPr>
            <a:r>
              <a:rPr lang="en-GB" i="1" smtClean="0"/>
              <a:t> </a:t>
            </a:r>
            <a:r>
              <a:rPr lang="en-GB" i="1" smtClean="0">
                <a:solidFill>
                  <a:schemeClr val="hlink"/>
                </a:solidFill>
              </a:rPr>
              <a:t>webuse auto</a:t>
            </a:r>
            <a:r>
              <a:rPr lang="en-GB" i="1" smtClean="0"/>
              <a:t>  </a:t>
            </a:r>
            <a:r>
              <a:rPr lang="en-GB" smtClean="0"/>
              <a:t>/* gets </a:t>
            </a:r>
            <a:r>
              <a:rPr lang="en-GB" i="1" smtClean="0"/>
              <a:t>auto</a:t>
            </a:r>
            <a:r>
              <a:rPr lang="en-GB" smtClean="0"/>
              <a:t> from www.stata.com*/</a:t>
            </a:r>
            <a:endParaRPr lang="en-GB" i="1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6246</TotalTime>
  <Words>2086</Words>
  <Application>Microsoft Macintosh PowerPoint</Application>
  <PresentationFormat>On-screen Show (4:3)</PresentationFormat>
  <Paragraphs>349</Paragraphs>
  <Slides>35</Slides>
  <Notes>34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Office Theme</vt:lpstr>
      <vt:lpstr>Package</vt:lpstr>
      <vt:lpstr> Evaluation of Public Policy Lecture 1 Introduction STATA </vt:lpstr>
      <vt:lpstr>Getting started in STATA</vt:lpstr>
      <vt:lpstr>Getting help</vt:lpstr>
      <vt:lpstr>Click and point</vt:lpstr>
      <vt:lpstr>Important features</vt:lpstr>
      <vt:lpstr>Loading up some data</vt:lpstr>
      <vt:lpstr>Data</vt:lpstr>
      <vt:lpstr>Stat-Transfer</vt:lpstr>
      <vt:lpstr>Practicising</vt:lpstr>
      <vt:lpstr>Web resources</vt:lpstr>
      <vt:lpstr>Keeping track of output</vt:lpstr>
      <vt:lpstr>Saving output</vt:lpstr>
      <vt:lpstr>STATA’s command file editor</vt:lpstr>
      <vt:lpstr>Command .do files</vt:lpstr>
      <vt:lpstr>Saving commands</vt:lpstr>
      <vt:lpstr>Using the data editor</vt:lpstr>
      <vt:lpstr>Basic data reporting</vt:lpstr>
      <vt:lpstr>First look at the data</vt:lpstr>
      <vt:lpstr>Tabulating</vt:lpstr>
      <vt:lpstr>Data manipulation</vt:lpstr>
      <vt:lpstr>Sorting data</vt:lpstr>
      <vt:lpstr>Extended generate (egen)</vt:lpstr>
      <vt:lpstr>egen examples</vt:lpstr>
      <vt:lpstr>Handling string variables</vt:lpstr>
      <vt:lpstr>Dummy variables </vt:lpstr>
      <vt:lpstr>Labelling</vt:lpstr>
      <vt:lpstr>Using STATA as a calculator</vt:lpstr>
      <vt:lpstr>Data selection</vt:lpstr>
      <vt:lpstr>Syntax to remember</vt:lpstr>
      <vt:lpstr>Functions</vt:lpstr>
      <vt:lpstr>Merging data - 1</vt:lpstr>
      <vt:lpstr>Merging data - 2</vt:lpstr>
      <vt:lpstr>Collapsing data (use with care)</vt:lpstr>
      <vt:lpstr>Reshaping files</vt:lpstr>
      <vt:lpstr>Some useful websites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Methods EC9xxx</dc:title>
  <dc:creator>Ian Walker</dc:creator>
  <cp:lastModifiedBy>Rossella Iraci Capuccinello</cp:lastModifiedBy>
  <cp:revision>304</cp:revision>
  <dcterms:created xsi:type="dcterms:W3CDTF">2002-01-13T16:51:55Z</dcterms:created>
  <dcterms:modified xsi:type="dcterms:W3CDTF">2018-03-19T11:41:47Z</dcterms:modified>
</cp:coreProperties>
</file>