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52" r:id="rId3"/>
    <p:sldId id="330" r:id="rId4"/>
    <p:sldId id="332" r:id="rId5"/>
    <p:sldId id="336" r:id="rId6"/>
    <p:sldId id="333" r:id="rId7"/>
    <p:sldId id="331" r:id="rId8"/>
    <p:sldId id="334" r:id="rId9"/>
    <p:sldId id="328" r:id="rId10"/>
    <p:sldId id="335" r:id="rId11"/>
    <p:sldId id="329" r:id="rId12"/>
    <p:sldId id="327" r:id="rId13"/>
    <p:sldId id="325" r:id="rId14"/>
    <p:sldId id="259" r:id="rId15"/>
    <p:sldId id="260" r:id="rId16"/>
    <p:sldId id="277" r:id="rId17"/>
    <p:sldId id="365" r:id="rId18"/>
    <p:sldId id="366" r:id="rId19"/>
    <p:sldId id="344" r:id="rId20"/>
    <p:sldId id="345" r:id="rId21"/>
    <p:sldId id="347" r:id="rId22"/>
    <p:sldId id="258" r:id="rId23"/>
    <p:sldId id="278" r:id="rId24"/>
    <p:sldId id="271" r:id="rId25"/>
    <p:sldId id="272" r:id="rId26"/>
    <p:sldId id="274" r:id="rId27"/>
    <p:sldId id="264" r:id="rId28"/>
    <p:sldId id="276" r:id="rId29"/>
    <p:sldId id="353" r:id="rId30"/>
    <p:sldId id="275" r:id="rId31"/>
    <p:sldId id="354" r:id="rId32"/>
    <p:sldId id="355" r:id="rId33"/>
    <p:sldId id="361" r:id="rId34"/>
    <p:sldId id="362" r:id="rId35"/>
    <p:sldId id="357" r:id="rId36"/>
    <p:sldId id="358" r:id="rId37"/>
    <p:sldId id="359" r:id="rId38"/>
    <p:sldId id="360" r:id="rId39"/>
    <p:sldId id="342" r:id="rId40"/>
    <p:sldId id="343" r:id="rId41"/>
    <p:sldId id="299" r:id="rId42"/>
    <p:sldId id="364" r:id="rId43"/>
    <p:sldId id="337" r:id="rId44"/>
    <p:sldId id="338" r:id="rId45"/>
    <p:sldId id="339" r:id="rId46"/>
    <p:sldId id="340" r:id="rId47"/>
    <p:sldId id="341" r:id="rId48"/>
    <p:sldId id="351" r:id="rId49"/>
    <p:sldId id="348" r:id="rId50"/>
    <p:sldId id="349" r:id="rId51"/>
    <p:sldId id="350" r:id="rId5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1" d="100"/>
          <a:sy n="71" d="100"/>
        </p:scale>
        <p:origin x="-135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54663-DB1A-A84E-9291-D65CDF111E50}" type="doc">
      <dgm:prSet loTypeId="urn:microsoft.com/office/officeart/2009/3/layout/HorizontalOrganizationChart" loCatId="" qsTypeId="urn:microsoft.com/office/officeart/2005/8/quickstyle/simple3" qsCatId="simple" csTypeId="urn:microsoft.com/office/officeart/2005/8/colors/accent1_2" csCatId="accent1" phldr="1"/>
      <dgm:spPr/>
      <dgm:t>
        <a:bodyPr/>
        <a:lstStyle/>
        <a:p>
          <a:endParaRPr lang="it-IT"/>
        </a:p>
      </dgm:t>
    </dgm:pt>
    <dgm:pt modelId="{0110F113-4D14-4C43-8D52-515021B54702}">
      <dgm:prSet phldrT="[Testo]"/>
      <dgm:spPr/>
      <dgm:t>
        <a:bodyPr/>
        <a:lstStyle/>
        <a:p>
          <a:r>
            <a:rPr lang="it-IT" dirty="0" err="1" smtClean="0"/>
            <a:t>Corrects</a:t>
          </a:r>
          <a:r>
            <a:rPr lang="it-IT" dirty="0" smtClean="0"/>
            <a:t> the </a:t>
          </a:r>
          <a:r>
            <a:rPr lang="it-IT" dirty="0" err="1" smtClean="0"/>
            <a:t>environmental</a:t>
          </a:r>
          <a:r>
            <a:rPr lang="it-IT" dirty="0" smtClean="0"/>
            <a:t> </a:t>
          </a:r>
          <a:r>
            <a:rPr lang="it-IT" dirty="0" err="1" smtClean="0"/>
            <a:t>externality</a:t>
          </a:r>
          <a:endParaRPr lang="it-IT" dirty="0"/>
        </a:p>
      </dgm:t>
    </dgm:pt>
    <dgm:pt modelId="{8A4416D7-847F-DE46-B3BC-49543CCEBEB6}" type="parTrans" cxnId="{4E3618D3-7C0D-8C40-AEE7-5A63097C551F}">
      <dgm:prSet/>
      <dgm:spPr/>
      <dgm:t>
        <a:bodyPr/>
        <a:lstStyle/>
        <a:p>
          <a:endParaRPr lang="it-IT"/>
        </a:p>
      </dgm:t>
    </dgm:pt>
    <dgm:pt modelId="{5DF69908-D5CB-5947-9811-CBBC2D611918}" type="sibTrans" cxnId="{4E3618D3-7C0D-8C40-AEE7-5A63097C551F}">
      <dgm:prSet/>
      <dgm:spPr/>
      <dgm:t>
        <a:bodyPr/>
        <a:lstStyle/>
        <a:p>
          <a:endParaRPr lang="it-IT"/>
        </a:p>
      </dgm:t>
    </dgm:pt>
    <dgm:pt modelId="{A1DCC5F4-2D86-DD4D-A6B1-F575AD124B99}" type="asst">
      <dgm:prSet phldrT="[Testo]"/>
      <dgm:spPr/>
      <dgm:t>
        <a:bodyPr/>
        <a:lstStyle/>
        <a:p>
          <a:r>
            <a:rPr lang="it-IT" dirty="0" smtClean="0"/>
            <a:t>Policy </a:t>
          </a:r>
          <a:endParaRPr lang="it-IT" dirty="0"/>
        </a:p>
      </dgm:t>
    </dgm:pt>
    <dgm:pt modelId="{2A0CE54D-3033-8643-8E68-2DDCD9D4F909}" type="parTrans" cxnId="{81C75142-9218-6443-AA9A-AECFC1D430A2}">
      <dgm:prSet/>
      <dgm:spPr/>
      <dgm:t>
        <a:bodyPr/>
        <a:lstStyle/>
        <a:p>
          <a:endParaRPr lang="it-IT"/>
        </a:p>
      </dgm:t>
    </dgm:pt>
    <dgm:pt modelId="{E6ACDC66-AC63-8C46-8D40-2D715F03D73E}" type="sibTrans" cxnId="{81C75142-9218-6443-AA9A-AECFC1D430A2}">
      <dgm:prSet/>
      <dgm:spPr/>
      <dgm:t>
        <a:bodyPr/>
        <a:lstStyle/>
        <a:p>
          <a:endParaRPr lang="it-IT"/>
        </a:p>
      </dgm:t>
    </dgm:pt>
    <dgm:pt modelId="{BDAA9FE6-1CEC-244A-AC00-83EAEB3AD930}">
      <dgm:prSet phldrT="[Testo]"/>
      <dgm:spPr/>
      <dgm:t>
        <a:bodyPr/>
        <a:lstStyle/>
        <a:p>
          <a:r>
            <a:rPr lang="it-IT" dirty="0" err="1" smtClean="0"/>
            <a:t>Corrects</a:t>
          </a:r>
          <a:r>
            <a:rPr lang="it-IT" dirty="0" smtClean="0"/>
            <a:t> </a:t>
          </a:r>
          <a:r>
            <a:rPr lang="it-IT" dirty="0" err="1" smtClean="0"/>
            <a:t>knowledge</a:t>
          </a:r>
          <a:r>
            <a:rPr lang="it-IT" dirty="0" smtClean="0"/>
            <a:t> market </a:t>
          </a:r>
          <a:r>
            <a:rPr lang="it-IT" dirty="0" err="1" smtClean="0"/>
            <a:t>failures</a:t>
          </a:r>
          <a:endParaRPr lang="it-IT" dirty="0"/>
        </a:p>
      </dgm:t>
    </dgm:pt>
    <dgm:pt modelId="{00C6AD28-EDA5-0C48-A618-3071FF697D57}" type="parTrans" cxnId="{0F766DD0-F5FE-9547-A140-3030190EC1AA}">
      <dgm:prSet/>
      <dgm:spPr/>
      <dgm:t>
        <a:bodyPr/>
        <a:lstStyle/>
        <a:p>
          <a:endParaRPr lang="it-IT"/>
        </a:p>
      </dgm:t>
    </dgm:pt>
    <dgm:pt modelId="{AC215A61-3012-5846-BA5D-33499B45A973}" type="sibTrans" cxnId="{0F766DD0-F5FE-9547-A140-3030190EC1AA}">
      <dgm:prSet/>
      <dgm:spPr/>
      <dgm:t>
        <a:bodyPr/>
        <a:lstStyle/>
        <a:p>
          <a:endParaRPr lang="it-IT"/>
        </a:p>
      </dgm:t>
    </dgm:pt>
    <dgm:pt modelId="{05D921E2-ED8F-9242-BE2D-F60FA41AFA97}" type="pres">
      <dgm:prSet presAssocID="{F7C54663-DB1A-A84E-9291-D65CDF111E50}" presName="hierChild1" presStyleCnt="0">
        <dgm:presLayoutVars>
          <dgm:orgChart val="1"/>
          <dgm:chPref val="1"/>
          <dgm:dir/>
          <dgm:animOne val="branch"/>
          <dgm:animLvl val="lvl"/>
          <dgm:resizeHandles/>
        </dgm:presLayoutVars>
      </dgm:prSet>
      <dgm:spPr/>
      <dgm:t>
        <a:bodyPr/>
        <a:lstStyle/>
        <a:p>
          <a:endParaRPr lang="it-IT"/>
        </a:p>
      </dgm:t>
    </dgm:pt>
    <dgm:pt modelId="{D10B2674-4FCA-4740-8439-16CA9AE21CF4}" type="pres">
      <dgm:prSet presAssocID="{0110F113-4D14-4C43-8D52-515021B54702}" presName="hierRoot1" presStyleCnt="0">
        <dgm:presLayoutVars>
          <dgm:hierBranch val="init"/>
        </dgm:presLayoutVars>
      </dgm:prSet>
      <dgm:spPr/>
    </dgm:pt>
    <dgm:pt modelId="{8ACF67B6-059B-2A4D-90E3-B1CAAF42D92C}" type="pres">
      <dgm:prSet presAssocID="{0110F113-4D14-4C43-8D52-515021B54702}" presName="rootComposite1" presStyleCnt="0"/>
      <dgm:spPr/>
    </dgm:pt>
    <dgm:pt modelId="{3E907875-30EE-8648-A577-3F254909025D}" type="pres">
      <dgm:prSet presAssocID="{0110F113-4D14-4C43-8D52-515021B54702}" presName="rootText1" presStyleLbl="node0" presStyleIdx="0" presStyleCnt="1" custScaleX="100202" custScaleY="213361" custLinFactNeighborX="-135" custLinFactNeighborY="-3490">
        <dgm:presLayoutVars>
          <dgm:chPref val="3"/>
        </dgm:presLayoutVars>
      </dgm:prSet>
      <dgm:spPr/>
      <dgm:t>
        <a:bodyPr/>
        <a:lstStyle/>
        <a:p>
          <a:endParaRPr lang="it-IT"/>
        </a:p>
      </dgm:t>
    </dgm:pt>
    <dgm:pt modelId="{1B85067D-7E6A-5447-BAC3-7DD907DA0A35}" type="pres">
      <dgm:prSet presAssocID="{0110F113-4D14-4C43-8D52-515021B54702}" presName="rootConnector1" presStyleLbl="node1" presStyleIdx="0" presStyleCnt="0"/>
      <dgm:spPr/>
      <dgm:t>
        <a:bodyPr/>
        <a:lstStyle/>
        <a:p>
          <a:endParaRPr lang="it-IT"/>
        </a:p>
      </dgm:t>
    </dgm:pt>
    <dgm:pt modelId="{2E0C4F3B-1E8B-F844-955F-463790A48897}" type="pres">
      <dgm:prSet presAssocID="{0110F113-4D14-4C43-8D52-515021B54702}" presName="hierChild2" presStyleCnt="0"/>
      <dgm:spPr/>
    </dgm:pt>
    <dgm:pt modelId="{D034BFAA-532C-F441-A2AA-6E97780D2B10}" type="pres">
      <dgm:prSet presAssocID="{00C6AD28-EDA5-0C48-A618-3071FF697D57}" presName="Name64" presStyleLbl="parChTrans1D2" presStyleIdx="0" presStyleCnt="2"/>
      <dgm:spPr/>
      <dgm:t>
        <a:bodyPr/>
        <a:lstStyle/>
        <a:p>
          <a:endParaRPr lang="it-IT"/>
        </a:p>
      </dgm:t>
    </dgm:pt>
    <dgm:pt modelId="{41364C3C-3C16-ED48-B679-B4A1BB512013}" type="pres">
      <dgm:prSet presAssocID="{BDAA9FE6-1CEC-244A-AC00-83EAEB3AD930}" presName="hierRoot2" presStyleCnt="0">
        <dgm:presLayoutVars>
          <dgm:hierBranch val="init"/>
        </dgm:presLayoutVars>
      </dgm:prSet>
      <dgm:spPr/>
    </dgm:pt>
    <dgm:pt modelId="{C0D836A8-C615-1641-A509-05EB5E91AC03}" type="pres">
      <dgm:prSet presAssocID="{BDAA9FE6-1CEC-244A-AC00-83EAEB3AD930}" presName="rootComposite" presStyleCnt="0"/>
      <dgm:spPr/>
    </dgm:pt>
    <dgm:pt modelId="{ABC0DDCC-7621-DD49-B6DE-DF6F4E7EFDBA}" type="pres">
      <dgm:prSet presAssocID="{BDAA9FE6-1CEC-244A-AC00-83EAEB3AD930}" presName="rootText" presStyleLbl="node2" presStyleIdx="0" presStyleCnt="1" custScaleX="101604" custScaleY="217728" custLinFactNeighborX="135" custLinFactNeighborY="-4653">
        <dgm:presLayoutVars>
          <dgm:chPref val="3"/>
        </dgm:presLayoutVars>
      </dgm:prSet>
      <dgm:spPr/>
      <dgm:t>
        <a:bodyPr/>
        <a:lstStyle/>
        <a:p>
          <a:endParaRPr lang="it-IT"/>
        </a:p>
      </dgm:t>
    </dgm:pt>
    <dgm:pt modelId="{E8D25D34-CBCC-4A49-BF84-7F4F303CB1FC}" type="pres">
      <dgm:prSet presAssocID="{BDAA9FE6-1CEC-244A-AC00-83EAEB3AD930}" presName="rootConnector" presStyleLbl="node2" presStyleIdx="0" presStyleCnt="1"/>
      <dgm:spPr/>
      <dgm:t>
        <a:bodyPr/>
        <a:lstStyle/>
        <a:p>
          <a:endParaRPr lang="it-IT"/>
        </a:p>
      </dgm:t>
    </dgm:pt>
    <dgm:pt modelId="{3B0B6C9B-82B3-3D44-A4DE-F54469D83BB4}" type="pres">
      <dgm:prSet presAssocID="{BDAA9FE6-1CEC-244A-AC00-83EAEB3AD930}" presName="hierChild4" presStyleCnt="0"/>
      <dgm:spPr/>
    </dgm:pt>
    <dgm:pt modelId="{5FAF06F5-926B-8C4A-BD50-E2247A14858A}" type="pres">
      <dgm:prSet presAssocID="{BDAA9FE6-1CEC-244A-AC00-83EAEB3AD930}" presName="hierChild5" presStyleCnt="0"/>
      <dgm:spPr/>
    </dgm:pt>
    <dgm:pt modelId="{6BE1C6A9-A3F4-AB42-A4B1-3DFDB61370AA}" type="pres">
      <dgm:prSet presAssocID="{0110F113-4D14-4C43-8D52-515021B54702}" presName="hierChild3" presStyleCnt="0"/>
      <dgm:spPr/>
    </dgm:pt>
    <dgm:pt modelId="{D4F29B75-6A18-184F-BB46-6C1C91F59FB2}" type="pres">
      <dgm:prSet presAssocID="{2A0CE54D-3033-8643-8E68-2DDCD9D4F909}" presName="Name115" presStyleLbl="parChTrans1D2" presStyleIdx="1" presStyleCnt="2"/>
      <dgm:spPr/>
      <dgm:t>
        <a:bodyPr/>
        <a:lstStyle/>
        <a:p>
          <a:endParaRPr lang="it-IT"/>
        </a:p>
      </dgm:t>
    </dgm:pt>
    <dgm:pt modelId="{65402C95-BF91-6943-AE2A-C54E15AA1BEA}" type="pres">
      <dgm:prSet presAssocID="{A1DCC5F4-2D86-DD4D-A6B1-F575AD124B99}" presName="hierRoot3" presStyleCnt="0">
        <dgm:presLayoutVars>
          <dgm:hierBranch val="init"/>
        </dgm:presLayoutVars>
      </dgm:prSet>
      <dgm:spPr/>
    </dgm:pt>
    <dgm:pt modelId="{56CDF5C0-A3CC-434B-8935-66F7CAD99117}" type="pres">
      <dgm:prSet presAssocID="{A1DCC5F4-2D86-DD4D-A6B1-F575AD124B99}" presName="rootComposite3" presStyleCnt="0"/>
      <dgm:spPr/>
    </dgm:pt>
    <dgm:pt modelId="{BD8CA23C-5B9C-1B48-A8EB-86B0EAFC8A29}" type="pres">
      <dgm:prSet presAssocID="{A1DCC5F4-2D86-DD4D-A6B1-F575AD124B99}" presName="rootText3" presStyleLbl="asst1" presStyleIdx="0" presStyleCnt="1" custScaleX="138236" custScaleY="200247" custLinFactY="-100000" custLinFactNeighborX="1064" custLinFactNeighborY="-105889">
        <dgm:presLayoutVars>
          <dgm:chPref val="3"/>
        </dgm:presLayoutVars>
      </dgm:prSet>
      <dgm:spPr/>
      <dgm:t>
        <a:bodyPr/>
        <a:lstStyle/>
        <a:p>
          <a:endParaRPr lang="it-IT"/>
        </a:p>
      </dgm:t>
    </dgm:pt>
    <dgm:pt modelId="{7590B8CE-5AB5-004F-8E17-C194F73D94EF}" type="pres">
      <dgm:prSet presAssocID="{A1DCC5F4-2D86-DD4D-A6B1-F575AD124B99}" presName="rootConnector3" presStyleLbl="asst1" presStyleIdx="0" presStyleCnt="1"/>
      <dgm:spPr/>
      <dgm:t>
        <a:bodyPr/>
        <a:lstStyle/>
        <a:p>
          <a:endParaRPr lang="it-IT"/>
        </a:p>
      </dgm:t>
    </dgm:pt>
    <dgm:pt modelId="{B82F45BA-6F2B-FD47-A6ED-6CD186E57870}" type="pres">
      <dgm:prSet presAssocID="{A1DCC5F4-2D86-DD4D-A6B1-F575AD124B99}" presName="hierChild6" presStyleCnt="0"/>
      <dgm:spPr/>
    </dgm:pt>
    <dgm:pt modelId="{75E7DBF2-6312-6849-B4AD-88183E50A269}" type="pres">
      <dgm:prSet presAssocID="{A1DCC5F4-2D86-DD4D-A6B1-F575AD124B99}" presName="hierChild7" presStyleCnt="0"/>
      <dgm:spPr/>
    </dgm:pt>
  </dgm:ptLst>
  <dgm:cxnLst>
    <dgm:cxn modelId="{A2023A9F-208D-024D-9F69-8BE41CDE396B}" type="presOf" srcId="{F7C54663-DB1A-A84E-9291-D65CDF111E50}" destId="{05D921E2-ED8F-9242-BE2D-F60FA41AFA97}" srcOrd="0" destOrd="0" presId="urn:microsoft.com/office/officeart/2009/3/layout/HorizontalOrganizationChart"/>
    <dgm:cxn modelId="{997253CF-6D43-2B4C-B236-91F5D7D12484}" type="presOf" srcId="{2A0CE54D-3033-8643-8E68-2DDCD9D4F909}" destId="{D4F29B75-6A18-184F-BB46-6C1C91F59FB2}" srcOrd="0" destOrd="0" presId="urn:microsoft.com/office/officeart/2009/3/layout/HorizontalOrganizationChart"/>
    <dgm:cxn modelId="{94B1F8A6-A0C6-E14D-8C37-7ED0E33B770A}" type="presOf" srcId="{0110F113-4D14-4C43-8D52-515021B54702}" destId="{3E907875-30EE-8648-A577-3F254909025D}" srcOrd="0" destOrd="0" presId="urn:microsoft.com/office/officeart/2009/3/layout/HorizontalOrganizationChart"/>
    <dgm:cxn modelId="{8B0ABBFE-4523-8741-A4C2-DB1C5E655BCB}" type="presOf" srcId="{0110F113-4D14-4C43-8D52-515021B54702}" destId="{1B85067D-7E6A-5447-BAC3-7DD907DA0A35}" srcOrd="1" destOrd="0" presId="urn:microsoft.com/office/officeart/2009/3/layout/HorizontalOrganizationChart"/>
    <dgm:cxn modelId="{81C75142-9218-6443-AA9A-AECFC1D430A2}" srcId="{0110F113-4D14-4C43-8D52-515021B54702}" destId="{A1DCC5F4-2D86-DD4D-A6B1-F575AD124B99}" srcOrd="0" destOrd="0" parTransId="{2A0CE54D-3033-8643-8E68-2DDCD9D4F909}" sibTransId="{E6ACDC66-AC63-8C46-8D40-2D715F03D73E}"/>
    <dgm:cxn modelId="{4E3618D3-7C0D-8C40-AEE7-5A63097C551F}" srcId="{F7C54663-DB1A-A84E-9291-D65CDF111E50}" destId="{0110F113-4D14-4C43-8D52-515021B54702}" srcOrd="0" destOrd="0" parTransId="{8A4416D7-847F-DE46-B3BC-49543CCEBEB6}" sibTransId="{5DF69908-D5CB-5947-9811-CBBC2D611918}"/>
    <dgm:cxn modelId="{DE88A8F8-ECBE-C54D-863E-197F6ADE5A68}" type="presOf" srcId="{BDAA9FE6-1CEC-244A-AC00-83EAEB3AD930}" destId="{E8D25D34-CBCC-4A49-BF84-7F4F303CB1FC}" srcOrd="1" destOrd="0" presId="urn:microsoft.com/office/officeart/2009/3/layout/HorizontalOrganizationChart"/>
    <dgm:cxn modelId="{6B1D857C-265F-2241-B7B3-BA09587214BA}" type="presOf" srcId="{00C6AD28-EDA5-0C48-A618-3071FF697D57}" destId="{D034BFAA-532C-F441-A2AA-6E97780D2B10}" srcOrd="0" destOrd="0" presId="urn:microsoft.com/office/officeart/2009/3/layout/HorizontalOrganizationChart"/>
    <dgm:cxn modelId="{0ED01453-79B9-5E41-B459-359C57B2C045}" type="presOf" srcId="{BDAA9FE6-1CEC-244A-AC00-83EAEB3AD930}" destId="{ABC0DDCC-7621-DD49-B6DE-DF6F4E7EFDBA}" srcOrd="0" destOrd="0" presId="urn:microsoft.com/office/officeart/2009/3/layout/HorizontalOrganizationChart"/>
    <dgm:cxn modelId="{6BBF94A3-71E6-9C49-A04E-6E9D89194786}" type="presOf" srcId="{A1DCC5F4-2D86-DD4D-A6B1-F575AD124B99}" destId="{7590B8CE-5AB5-004F-8E17-C194F73D94EF}" srcOrd="1" destOrd="0" presId="urn:microsoft.com/office/officeart/2009/3/layout/HorizontalOrganizationChart"/>
    <dgm:cxn modelId="{E9575B3C-D40B-8B40-A922-4B4EB5BA5256}" type="presOf" srcId="{A1DCC5F4-2D86-DD4D-A6B1-F575AD124B99}" destId="{BD8CA23C-5B9C-1B48-A8EB-86B0EAFC8A29}" srcOrd="0" destOrd="0" presId="urn:microsoft.com/office/officeart/2009/3/layout/HorizontalOrganizationChart"/>
    <dgm:cxn modelId="{0F766DD0-F5FE-9547-A140-3030190EC1AA}" srcId="{0110F113-4D14-4C43-8D52-515021B54702}" destId="{BDAA9FE6-1CEC-244A-AC00-83EAEB3AD930}" srcOrd="1" destOrd="0" parTransId="{00C6AD28-EDA5-0C48-A618-3071FF697D57}" sibTransId="{AC215A61-3012-5846-BA5D-33499B45A973}"/>
    <dgm:cxn modelId="{85578EB6-7B6F-D04C-9FF0-A6D0682FC379}" type="presParOf" srcId="{05D921E2-ED8F-9242-BE2D-F60FA41AFA97}" destId="{D10B2674-4FCA-4740-8439-16CA9AE21CF4}" srcOrd="0" destOrd="0" presId="urn:microsoft.com/office/officeart/2009/3/layout/HorizontalOrganizationChart"/>
    <dgm:cxn modelId="{8903BD94-C9FF-2745-A386-E761B8DF117C}" type="presParOf" srcId="{D10B2674-4FCA-4740-8439-16CA9AE21CF4}" destId="{8ACF67B6-059B-2A4D-90E3-B1CAAF42D92C}" srcOrd="0" destOrd="0" presId="urn:microsoft.com/office/officeart/2009/3/layout/HorizontalOrganizationChart"/>
    <dgm:cxn modelId="{969FB535-9DCB-964D-BACF-0FF77ECF5FCF}" type="presParOf" srcId="{8ACF67B6-059B-2A4D-90E3-B1CAAF42D92C}" destId="{3E907875-30EE-8648-A577-3F254909025D}" srcOrd="0" destOrd="0" presId="urn:microsoft.com/office/officeart/2009/3/layout/HorizontalOrganizationChart"/>
    <dgm:cxn modelId="{49DB448D-2C40-0848-BA5D-FA1EBB3B54CE}" type="presParOf" srcId="{8ACF67B6-059B-2A4D-90E3-B1CAAF42D92C}" destId="{1B85067D-7E6A-5447-BAC3-7DD907DA0A35}" srcOrd="1" destOrd="0" presId="urn:microsoft.com/office/officeart/2009/3/layout/HorizontalOrganizationChart"/>
    <dgm:cxn modelId="{71214110-FDFD-C942-AED6-4EC34E130428}" type="presParOf" srcId="{D10B2674-4FCA-4740-8439-16CA9AE21CF4}" destId="{2E0C4F3B-1E8B-F844-955F-463790A48897}" srcOrd="1" destOrd="0" presId="urn:microsoft.com/office/officeart/2009/3/layout/HorizontalOrganizationChart"/>
    <dgm:cxn modelId="{399E8885-846E-4E46-A3C3-4614C4955372}" type="presParOf" srcId="{2E0C4F3B-1E8B-F844-955F-463790A48897}" destId="{D034BFAA-532C-F441-A2AA-6E97780D2B10}" srcOrd="0" destOrd="0" presId="urn:microsoft.com/office/officeart/2009/3/layout/HorizontalOrganizationChart"/>
    <dgm:cxn modelId="{CEB79484-BC73-EF4B-AC68-5D8282BD16D6}" type="presParOf" srcId="{2E0C4F3B-1E8B-F844-955F-463790A48897}" destId="{41364C3C-3C16-ED48-B679-B4A1BB512013}" srcOrd="1" destOrd="0" presId="urn:microsoft.com/office/officeart/2009/3/layout/HorizontalOrganizationChart"/>
    <dgm:cxn modelId="{07C42768-1780-924E-86BE-E1B455694127}" type="presParOf" srcId="{41364C3C-3C16-ED48-B679-B4A1BB512013}" destId="{C0D836A8-C615-1641-A509-05EB5E91AC03}" srcOrd="0" destOrd="0" presId="urn:microsoft.com/office/officeart/2009/3/layout/HorizontalOrganizationChart"/>
    <dgm:cxn modelId="{E21A19EA-2879-1549-8B85-FB5A221DEC7A}" type="presParOf" srcId="{C0D836A8-C615-1641-A509-05EB5E91AC03}" destId="{ABC0DDCC-7621-DD49-B6DE-DF6F4E7EFDBA}" srcOrd="0" destOrd="0" presId="urn:microsoft.com/office/officeart/2009/3/layout/HorizontalOrganizationChart"/>
    <dgm:cxn modelId="{E99082B8-6C7D-3544-9540-B4A5F82BA803}" type="presParOf" srcId="{C0D836A8-C615-1641-A509-05EB5E91AC03}" destId="{E8D25D34-CBCC-4A49-BF84-7F4F303CB1FC}" srcOrd="1" destOrd="0" presId="urn:microsoft.com/office/officeart/2009/3/layout/HorizontalOrganizationChart"/>
    <dgm:cxn modelId="{4D85B52C-35D0-A847-B154-D1C9A4C2B599}" type="presParOf" srcId="{41364C3C-3C16-ED48-B679-B4A1BB512013}" destId="{3B0B6C9B-82B3-3D44-A4DE-F54469D83BB4}" srcOrd="1" destOrd="0" presId="urn:microsoft.com/office/officeart/2009/3/layout/HorizontalOrganizationChart"/>
    <dgm:cxn modelId="{22968C06-F36F-974A-B838-8AAAE9029C2B}" type="presParOf" srcId="{41364C3C-3C16-ED48-B679-B4A1BB512013}" destId="{5FAF06F5-926B-8C4A-BD50-E2247A14858A}" srcOrd="2" destOrd="0" presId="urn:microsoft.com/office/officeart/2009/3/layout/HorizontalOrganizationChart"/>
    <dgm:cxn modelId="{8E3BBFE6-D794-4242-8527-F4CB597DED47}" type="presParOf" srcId="{D10B2674-4FCA-4740-8439-16CA9AE21CF4}" destId="{6BE1C6A9-A3F4-AB42-A4B1-3DFDB61370AA}" srcOrd="2" destOrd="0" presId="urn:microsoft.com/office/officeart/2009/3/layout/HorizontalOrganizationChart"/>
    <dgm:cxn modelId="{BC6A78EA-4C42-CE4B-9FFE-3F3BD19C5BF0}" type="presParOf" srcId="{6BE1C6A9-A3F4-AB42-A4B1-3DFDB61370AA}" destId="{D4F29B75-6A18-184F-BB46-6C1C91F59FB2}" srcOrd="0" destOrd="0" presId="urn:microsoft.com/office/officeart/2009/3/layout/HorizontalOrganizationChart"/>
    <dgm:cxn modelId="{0E9F2C7D-7E4E-D24D-A4BC-16886A365C65}" type="presParOf" srcId="{6BE1C6A9-A3F4-AB42-A4B1-3DFDB61370AA}" destId="{65402C95-BF91-6943-AE2A-C54E15AA1BEA}" srcOrd="1" destOrd="0" presId="urn:microsoft.com/office/officeart/2009/3/layout/HorizontalOrganizationChart"/>
    <dgm:cxn modelId="{346BDBBA-5DC6-BD43-AECB-15D7229BFBB8}" type="presParOf" srcId="{65402C95-BF91-6943-AE2A-C54E15AA1BEA}" destId="{56CDF5C0-A3CC-434B-8935-66F7CAD99117}" srcOrd="0" destOrd="0" presId="urn:microsoft.com/office/officeart/2009/3/layout/HorizontalOrganizationChart"/>
    <dgm:cxn modelId="{98D2AF1F-700A-6A4C-884F-B97FD57DF9CA}" type="presParOf" srcId="{56CDF5C0-A3CC-434B-8935-66F7CAD99117}" destId="{BD8CA23C-5B9C-1B48-A8EB-86B0EAFC8A29}" srcOrd="0" destOrd="0" presId="urn:microsoft.com/office/officeart/2009/3/layout/HorizontalOrganizationChart"/>
    <dgm:cxn modelId="{CE3DA6BA-1D37-A84C-81B8-D1C60D7A8718}" type="presParOf" srcId="{56CDF5C0-A3CC-434B-8935-66F7CAD99117}" destId="{7590B8CE-5AB5-004F-8E17-C194F73D94EF}" srcOrd="1" destOrd="0" presId="urn:microsoft.com/office/officeart/2009/3/layout/HorizontalOrganizationChart"/>
    <dgm:cxn modelId="{80B2D6D7-77C7-4343-9180-F22F419CA489}" type="presParOf" srcId="{65402C95-BF91-6943-AE2A-C54E15AA1BEA}" destId="{B82F45BA-6F2B-FD47-A6ED-6CD186E57870}" srcOrd="1" destOrd="0" presId="urn:microsoft.com/office/officeart/2009/3/layout/HorizontalOrganizationChart"/>
    <dgm:cxn modelId="{6BCC8B34-DDB5-8842-B650-3023F346C4C4}" type="presParOf" srcId="{65402C95-BF91-6943-AE2A-C54E15AA1BEA}" destId="{75E7DBF2-6312-6849-B4AD-88183E50A26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54663-DB1A-A84E-9291-D65CDF111E50}" type="doc">
      <dgm:prSet loTypeId="urn:microsoft.com/office/officeart/2009/3/layout/HorizontalOrganizationChart" loCatId="" qsTypeId="urn:microsoft.com/office/officeart/2005/8/quickstyle/simple3" qsCatId="simple" csTypeId="urn:microsoft.com/office/officeart/2005/8/colors/accent1_2" csCatId="accent1" phldr="1"/>
      <dgm:spPr/>
      <dgm:t>
        <a:bodyPr/>
        <a:lstStyle/>
        <a:p>
          <a:endParaRPr lang="it-IT"/>
        </a:p>
      </dgm:t>
    </dgm:pt>
    <dgm:pt modelId="{0110F113-4D14-4C43-8D52-515021B54702}">
      <dgm:prSet phldrT="[Testo]" custT="1"/>
      <dgm:spPr/>
      <dgm:t>
        <a:bodyPr/>
        <a:lstStyle/>
        <a:p>
          <a:r>
            <a:rPr lang="it-IT" sz="1400" b="1" dirty="0" smtClean="0"/>
            <a:t>Market </a:t>
          </a:r>
          <a:r>
            <a:rPr lang="it-IT" sz="1400" b="1" dirty="0" err="1" smtClean="0"/>
            <a:t>based</a:t>
          </a:r>
          <a:r>
            <a:rPr lang="it-IT" sz="1400" dirty="0" smtClean="0"/>
            <a:t>:</a:t>
          </a:r>
        </a:p>
        <a:p>
          <a:r>
            <a:rPr lang="it-IT" sz="1400" dirty="0" err="1" smtClean="0"/>
            <a:t>Encourage</a:t>
          </a:r>
          <a:r>
            <a:rPr lang="it-IT" sz="1400" dirty="0" smtClean="0"/>
            <a:t> </a:t>
          </a:r>
          <a:r>
            <a:rPr lang="it-IT" sz="1400" dirty="0" err="1" smtClean="0"/>
            <a:t>behaviour</a:t>
          </a:r>
          <a:r>
            <a:rPr lang="it-IT" sz="1400" dirty="0" smtClean="0"/>
            <a:t> </a:t>
          </a:r>
          <a:r>
            <a:rPr lang="it-IT" sz="1400" dirty="0" err="1" smtClean="0"/>
            <a:t>through</a:t>
          </a:r>
          <a:r>
            <a:rPr lang="it-IT" sz="1400" dirty="0" smtClean="0"/>
            <a:t> </a:t>
          </a:r>
          <a:r>
            <a:rPr lang="it-IT" sz="1400" dirty="0" err="1" smtClean="0"/>
            <a:t>mkt</a:t>
          </a:r>
          <a:r>
            <a:rPr lang="it-IT" sz="1400" dirty="0" smtClean="0"/>
            <a:t> </a:t>
          </a:r>
          <a:r>
            <a:rPr lang="it-IT" sz="1400" dirty="0" err="1" smtClean="0"/>
            <a:t>signals</a:t>
          </a:r>
          <a:r>
            <a:rPr lang="it-IT" sz="1400" dirty="0" smtClean="0"/>
            <a:t> </a:t>
          </a:r>
          <a:r>
            <a:rPr lang="it-IT" sz="1400" dirty="0" err="1" smtClean="0"/>
            <a:t>rather</a:t>
          </a:r>
          <a:r>
            <a:rPr lang="it-IT" sz="1400" dirty="0" smtClean="0"/>
            <a:t> </a:t>
          </a:r>
          <a:r>
            <a:rPr lang="it-IT" sz="1400" dirty="0" err="1" smtClean="0"/>
            <a:t>than</a:t>
          </a:r>
          <a:r>
            <a:rPr lang="it-IT" sz="1400" dirty="0" smtClean="0"/>
            <a:t> </a:t>
          </a:r>
          <a:r>
            <a:rPr lang="it-IT" sz="1400" dirty="0" err="1" smtClean="0"/>
            <a:t>through</a:t>
          </a:r>
          <a:r>
            <a:rPr lang="it-IT" sz="1400" dirty="0" smtClean="0"/>
            <a:t> </a:t>
          </a:r>
          <a:r>
            <a:rPr lang="it-IT" sz="1400" dirty="0" err="1" smtClean="0"/>
            <a:t>explicit</a:t>
          </a:r>
          <a:r>
            <a:rPr lang="it-IT" sz="1400" dirty="0" smtClean="0"/>
            <a:t> </a:t>
          </a:r>
          <a:r>
            <a:rPr lang="it-IT" sz="1400" dirty="0" err="1" smtClean="0"/>
            <a:t>directive</a:t>
          </a:r>
          <a:r>
            <a:rPr lang="it-IT" sz="1400" dirty="0" smtClean="0"/>
            <a:t> on </a:t>
          </a:r>
          <a:r>
            <a:rPr lang="it-IT" sz="1400" dirty="0" err="1" smtClean="0"/>
            <a:t>pollution</a:t>
          </a:r>
          <a:r>
            <a:rPr lang="it-IT" sz="1400" dirty="0" smtClean="0"/>
            <a:t> control </a:t>
          </a:r>
          <a:r>
            <a:rPr lang="it-IT" sz="1400" dirty="0" err="1" smtClean="0"/>
            <a:t>level</a:t>
          </a:r>
          <a:r>
            <a:rPr lang="it-IT" sz="1400" dirty="0" smtClean="0"/>
            <a:t> or </a:t>
          </a:r>
          <a:r>
            <a:rPr lang="it-IT" sz="1400" dirty="0" err="1" smtClean="0"/>
            <a:t>methods</a:t>
          </a:r>
          <a:endParaRPr lang="it-IT" sz="1400" dirty="0"/>
        </a:p>
      </dgm:t>
    </dgm:pt>
    <dgm:pt modelId="{8A4416D7-847F-DE46-B3BC-49543CCEBEB6}" type="parTrans" cxnId="{4E3618D3-7C0D-8C40-AEE7-5A63097C551F}">
      <dgm:prSet/>
      <dgm:spPr/>
      <dgm:t>
        <a:bodyPr/>
        <a:lstStyle/>
        <a:p>
          <a:endParaRPr lang="it-IT"/>
        </a:p>
      </dgm:t>
    </dgm:pt>
    <dgm:pt modelId="{5DF69908-D5CB-5947-9811-CBBC2D611918}" type="sibTrans" cxnId="{4E3618D3-7C0D-8C40-AEE7-5A63097C551F}">
      <dgm:prSet/>
      <dgm:spPr/>
      <dgm:t>
        <a:bodyPr/>
        <a:lstStyle/>
        <a:p>
          <a:endParaRPr lang="it-IT"/>
        </a:p>
      </dgm:t>
    </dgm:pt>
    <dgm:pt modelId="{A1DCC5F4-2D86-DD4D-A6B1-F575AD124B99}" type="asst">
      <dgm:prSet phldrT="[Testo]" custT="1"/>
      <dgm:spPr/>
      <dgm:t>
        <a:bodyPr/>
        <a:lstStyle/>
        <a:p>
          <a:r>
            <a:rPr lang="it-IT" sz="1400" dirty="0" smtClean="0"/>
            <a:t>Policy </a:t>
          </a:r>
          <a:endParaRPr lang="it-IT" sz="1400" dirty="0"/>
        </a:p>
      </dgm:t>
    </dgm:pt>
    <dgm:pt modelId="{2A0CE54D-3033-8643-8E68-2DDCD9D4F909}" type="parTrans" cxnId="{81C75142-9218-6443-AA9A-AECFC1D430A2}">
      <dgm:prSet/>
      <dgm:spPr/>
      <dgm:t>
        <a:bodyPr/>
        <a:lstStyle/>
        <a:p>
          <a:endParaRPr lang="it-IT"/>
        </a:p>
      </dgm:t>
    </dgm:pt>
    <dgm:pt modelId="{E6ACDC66-AC63-8C46-8D40-2D715F03D73E}" type="sibTrans" cxnId="{81C75142-9218-6443-AA9A-AECFC1D430A2}">
      <dgm:prSet/>
      <dgm:spPr/>
      <dgm:t>
        <a:bodyPr/>
        <a:lstStyle/>
        <a:p>
          <a:endParaRPr lang="it-IT"/>
        </a:p>
      </dgm:t>
    </dgm:pt>
    <dgm:pt modelId="{BDAA9FE6-1CEC-244A-AC00-83EAEB3AD930}">
      <dgm:prSet phldrT="[Testo]" custT="1"/>
      <dgm:spPr/>
      <dgm:t>
        <a:bodyPr/>
        <a:lstStyle/>
        <a:p>
          <a:r>
            <a:rPr lang="it-IT" sz="1400" b="1" dirty="0" err="1" smtClean="0"/>
            <a:t>Command</a:t>
          </a:r>
          <a:r>
            <a:rPr lang="it-IT" sz="1400" b="1" dirty="0" smtClean="0"/>
            <a:t> and Control</a:t>
          </a:r>
          <a:r>
            <a:rPr lang="it-IT" sz="1400" dirty="0" smtClean="0"/>
            <a:t>:</a:t>
          </a:r>
        </a:p>
        <a:p>
          <a:r>
            <a:rPr lang="it-IT" sz="1400" dirty="0" err="1" smtClean="0"/>
            <a:t>Forces</a:t>
          </a:r>
          <a:r>
            <a:rPr lang="it-IT" sz="1400" dirty="0" smtClean="0"/>
            <a:t> </a:t>
          </a:r>
          <a:r>
            <a:rPr lang="it-IT" sz="1400" dirty="0" err="1" smtClean="0"/>
            <a:t>firm</a:t>
          </a:r>
          <a:r>
            <a:rPr lang="it-IT" sz="1400" dirty="0" smtClean="0"/>
            <a:t> to take on </a:t>
          </a:r>
          <a:r>
            <a:rPr lang="it-IT" sz="1400" dirty="0" err="1" smtClean="0"/>
            <a:t>similar</a:t>
          </a:r>
          <a:r>
            <a:rPr lang="it-IT" sz="1400" dirty="0" smtClean="0"/>
            <a:t> </a:t>
          </a:r>
          <a:r>
            <a:rPr lang="it-IT" sz="1400" dirty="0" err="1" smtClean="0"/>
            <a:t>magnitude</a:t>
          </a:r>
          <a:r>
            <a:rPr lang="it-IT" sz="1400" dirty="0" smtClean="0"/>
            <a:t> of the </a:t>
          </a:r>
          <a:r>
            <a:rPr lang="it-IT" sz="1400" dirty="0" err="1" smtClean="0"/>
            <a:t>pollution</a:t>
          </a:r>
          <a:r>
            <a:rPr lang="it-IT" sz="1400" dirty="0" smtClean="0"/>
            <a:t> </a:t>
          </a:r>
          <a:r>
            <a:rPr lang="it-IT" sz="1400" dirty="0" err="1" smtClean="0"/>
            <a:t>burden</a:t>
          </a:r>
          <a:r>
            <a:rPr lang="it-IT" sz="1400" dirty="0" smtClean="0"/>
            <a:t> </a:t>
          </a:r>
          <a:r>
            <a:rPr lang="it-IT" sz="1400" dirty="0" err="1" smtClean="0"/>
            <a:t>regardless</a:t>
          </a:r>
          <a:r>
            <a:rPr lang="it-IT" sz="1400" dirty="0" smtClean="0"/>
            <a:t> of the </a:t>
          </a:r>
          <a:r>
            <a:rPr lang="it-IT" sz="1400" dirty="0" err="1" smtClean="0"/>
            <a:t>cost</a:t>
          </a:r>
          <a:r>
            <a:rPr lang="it-IT" sz="1400" dirty="0" smtClean="0"/>
            <a:t>.</a:t>
          </a:r>
          <a:endParaRPr lang="it-IT" sz="1400" dirty="0"/>
        </a:p>
      </dgm:t>
    </dgm:pt>
    <dgm:pt modelId="{00C6AD28-EDA5-0C48-A618-3071FF697D57}" type="parTrans" cxnId="{0F766DD0-F5FE-9547-A140-3030190EC1AA}">
      <dgm:prSet/>
      <dgm:spPr/>
      <dgm:t>
        <a:bodyPr/>
        <a:lstStyle/>
        <a:p>
          <a:endParaRPr lang="it-IT"/>
        </a:p>
      </dgm:t>
    </dgm:pt>
    <dgm:pt modelId="{AC215A61-3012-5846-BA5D-33499B45A973}" type="sibTrans" cxnId="{0F766DD0-F5FE-9547-A140-3030190EC1AA}">
      <dgm:prSet/>
      <dgm:spPr/>
      <dgm:t>
        <a:bodyPr/>
        <a:lstStyle/>
        <a:p>
          <a:endParaRPr lang="it-IT"/>
        </a:p>
      </dgm:t>
    </dgm:pt>
    <dgm:pt modelId="{6CB003FD-25B4-0B4B-846C-E9D635345E4F}">
      <dgm:prSet custT="1"/>
      <dgm:spPr/>
      <dgm:t>
        <a:bodyPr/>
        <a:lstStyle/>
        <a:p>
          <a:r>
            <a:rPr lang="it-IT" sz="1400" b="1" dirty="0" smtClean="0"/>
            <a:t>Technology standard</a:t>
          </a:r>
          <a:r>
            <a:rPr lang="it-IT" sz="1400" dirty="0" smtClean="0"/>
            <a:t>: </a:t>
          </a:r>
          <a:r>
            <a:rPr lang="it-IT" sz="1400" dirty="0" err="1" smtClean="0"/>
            <a:t>specify</a:t>
          </a:r>
          <a:r>
            <a:rPr lang="it-IT" sz="1400" dirty="0" smtClean="0"/>
            <a:t> the </a:t>
          </a:r>
          <a:r>
            <a:rPr lang="it-IT" sz="1400" dirty="0" err="1" smtClean="0"/>
            <a:t>method</a:t>
          </a:r>
          <a:r>
            <a:rPr lang="it-IT" sz="1400" dirty="0" smtClean="0"/>
            <a:t> and the </a:t>
          </a:r>
          <a:r>
            <a:rPr lang="it-IT" sz="1400" dirty="0" err="1" smtClean="0"/>
            <a:t>actual</a:t>
          </a:r>
          <a:r>
            <a:rPr lang="it-IT" sz="1400" dirty="0" smtClean="0"/>
            <a:t> </a:t>
          </a:r>
          <a:r>
            <a:rPr lang="it-IT" sz="1400" dirty="0" err="1" smtClean="0"/>
            <a:t>quipment</a:t>
          </a:r>
          <a:r>
            <a:rPr lang="it-IT" sz="1400" dirty="0" smtClean="0"/>
            <a:t> </a:t>
          </a:r>
          <a:r>
            <a:rPr lang="it-IT" sz="1400" dirty="0" err="1" smtClean="0"/>
            <a:t>that</a:t>
          </a:r>
          <a:r>
            <a:rPr lang="it-IT" sz="1400" dirty="0" smtClean="0"/>
            <a:t> </a:t>
          </a:r>
          <a:r>
            <a:rPr lang="it-IT" sz="1400" dirty="0" err="1" smtClean="0"/>
            <a:t>firm</a:t>
          </a:r>
          <a:r>
            <a:rPr lang="it-IT" sz="1400" dirty="0" smtClean="0"/>
            <a:t> must use to </a:t>
          </a:r>
          <a:r>
            <a:rPr lang="it-IT" sz="1400" dirty="0" err="1" smtClean="0"/>
            <a:t>comply</a:t>
          </a:r>
          <a:r>
            <a:rPr lang="it-IT" sz="1400" dirty="0" smtClean="0"/>
            <a:t> with a </a:t>
          </a:r>
          <a:r>
            <a:rPr lang="it-IT" sz="1400" dirty="0" err="1" smtClean="0"/>
            <a:t>particular</a:t>
          </a:r>
          <a:r>
            <a:rPr lang="it-IT" sz="1400" dirty="0" smtClean="0"/>
            <a:t> </a:t>
          </a:r>
          <a:r>
            <a:rPr lang="it-IT" sz="1400" dirty="0" err="1" smtClean="0"/>
            <a:t>regulation</a:t>
          </a:r>
          <a:endParaRPr lang="it-IT" sz="1400" dirty="0"/>
        </a:p>
      </dgm:t>
    </dgm:pt>
    <dgm:pt modelId="{1BA0CF74-B2D9-484B-B18B-DD0DE6B4D2BA}" type="parTrans" cxnId="{394FB902-3CC5-B745-8879-DF11D6E8A811}">
      <dgm:prSet/>
      <dgm:spPr/>
      <dgm:t>
        <a:bodyPr/>
        <a:lstStyle/>
        <a:p>
          <a:endParaRPr lang="it-IT"/>
        </a:p>
      </dgm:t>
    </dgm:pt>
    <dgm:pt modelId="{E443B045-47BE-7945-BED0-1F9EAB068369}" type="sibTrans" cxnId="{394FB902-3CC5-B745-8879-DF11D6E8A811}">
      <dgm:prSet/>
      <dgm:spPr/>
      <dgm:t>
        <a:bodyPr/>
        <a:lstStyle/>
        <a:p>
          <a:endParaRPr lang="it-IT"/>
        </a:p>
      </dgm:t>
    </dgm:pt>
    <dgm:pt modelId="{84555721-981C-4048-B0AF-DB59C4127FD1}">
      <dgm:prSet/>
      <dgm:spPr/>
      <dgm:t>
        <a:bodyPr/>
        <a:lstStyle/>
        <a:p>
          <a:r>
            <a:rPr lang="it-IT" dirty="0" smtClean="0"/>
            <a:t>For </a:t>
          </a:r>
          <a:r>
            <a:rPr lang="it-IT" dirty="0" err="1" smtClean="0"/>
            <a:t>example</a:t>
          </a:r>
          <a:r>
            <a:rPr lang="it-IT" dirty="0" smtClean="0"/>
            <a:t>: </a:t>
          </a:r>
          <a:r>
            <a:rPr lang="it-IT" dirty="0" err="1" smtClean="0"/>
            <a:t>taxes</a:t>
          </a:r>
          <a:r>
            <a:rPr lang="it-IT" dirty="0" smtClean="0"/>
            <a:t>, </a:t>
          </a:r>
          <a:r>
            <a:rPr lang="it-IT" dirty="0" err="1" smtClean="0"/>
            <a:t>subsidies</a:t>
          </a:r>
          <a:r>
            <a:rPr lang="it-IT" dirty="0" smtClean="0"/>
            <a:t>, </a:t>
          </a:r>
          <a:r>
            <a:rPr lang="it-IT" dirty="0" err="1" smtClean="0"/>
            <a:t>emission</a:t>
          </a:r>
          <a:r>
            <a:rPr lang="it-IT" dirty="0" smtClean="0"/>
            <a:t> trading, </a:t>
          </a:r>
          <a:r>
            <a:rPr lang="it-IT" dirty="0" err="1" smtClean="0"/>
            <a:t>property</a:t>
          </a:r>
          <a:r>
            <a:rPr lang="it-IT" dirty="0" smtClean="0"/>
            <a:t> </a:t>
          </a:r>
          <a:r>
            <a:rPr lang="it-IT" smtClean="0"/>
            <a:t>rights</a:t>
          </a:r>
          <a:endParaRPr lang="it-IT" dirty="0"/>
        </a:p>
      </dgm:t>
    </dgm:pt>
    <dgm:pt modelId="{9803107E-7366-1E4D-AB47-FEC57F46B1F7}" type="parTrans" cxnId="{FD69BD98-295E-5941-89EB-05EC3B2D08B3}">
      <dgm:prSet/>
      <dgm:spPr/>
      <dgm:t>
        <a:bodyPr/>
        <a:lstStyle/>
        <a:p>
          <a:endParaRPr lang="it-IT"/>
        </a:p>
      </dgm:t>
    </dgm:pt>
    <dgm:pt modelId="{46A8266F-FF61-CC44-9F87-784D493DE1F8}" type="sibTrans" cxnId="{FD69BD98-295E-5941-89EB-05EC3B2D08B3}">
      <dgm:prSet/>
      <dgm:spPr/>
      <dgm:t>
        <a:bodyPr/>
        <a:lstStyle/>
        <a:p>
          <a:endParaRPr lang="it-IT"/>
        </a:p>
      </dgm:t>
    </dgm:pt>
    <dgm:pt modelId="{8C1CE08A-1C9E-1F4C-9D1E-4233288024F3}">
      <dgm:prSet custT="1"/>
      <dgm:spPr/>
      <dgm:t>
        <a:bodyPr/>
        <a:lstStyle/>
        <a:p>
          <a:r>
            <a:rPr lang="it-IT" sz="1400" b="1" dirty="0" smtClean="0"/>
            <a:t>Performance standard</a:t>
          </a:r>
          <a:r>
            <a:rPr lang="it-IT" sz="1400" dirty="0" smtClean="0"/>
            <a:t>: set </a:t>
          </a:r>
          <a:r>
            <a:rPr lang="it-IT" sz="1400" dirty="0" err="1" smtClean="0"/>
            <a:t>uniform</a:t>
          </a:r>
          <a:r>
            <a:rPr lang="it-IT" sz="1400" dirty="0" smtClean="0"/>
            <a:t> control target for </a:t>
          </a:r>
          <a:r>
            <a:rPr lang="it-IT" sz="1400" dirty="0" err="1" smtClean="0"/>
            <a:t>firms</a:t>
          </a:r>
          <a:r>
            <a:rPr lang="it-IT" sz="1400" dirty="0" smtClean="0"/>
            <a:t> </a:t>
          </a:r>
          <a:r>
            <a:rPr lang="it-IT" sz="1400" dirty="0" err="1" smtClean="0"/>
            <a:t>while</a:t>
          </a:r>
          <a:r>
            <a:rPr lang="it-IT" sz="1400" dirty="0" smtClean="0"/>
            <a:t> </a:t>
          </a:r>
          <a:r>
            <a:rPr lang="it-IT" sz="1400" dirty="0" err="1" smtClean="0"/>
            <a:t>allowing</a:t>
          </a:r>
          <a:r>
            <a:rPr lang="it-IT" sz="1400" dirty="0" smtClean="0"/>
            <a:t> some </a:t>
          </a:r>
          <a:r>
            <a:rPr lang="it-IT" sz="1400" dirty="0" err="1" smtClean="0"/>
            <a:t>decision</a:t>
          </a:r>
          <a:r>
            <a:rPr lang="it-IT" sz="1400" dirty="0" smtClean="0"/>
            <a:t> on </a:t>
          </a:r>
          <a:r>
            <a:rPr lang="it-IT" sz="1400" dirty="0" err="1" smtClean="0"/>
            <a:t>how</a:t>
          </a:r>
          <a:r>
            <a:rPr lang="it-IT" sz="1400" dirty="0" smtClean="0"/>
            <a:t> the target </a:t>
          </a:r>
          <a:r>
            <a:rPr lang="it-IT" sz="1400" dirty="0" err="1" smtClean="0"/>
            <a:t>is</a:t>
          </a:r>
          <a:r>
            <a:rPr lang="it-IT" sz="1400" dirty="0" smtClean="0"/>
            <a:t> </a:t>
          </a:r>
          <a:r>
            <a:rPr lang="it-IT" sz="1400" dirty="0" err="1" smtClean="0"/>
            <a:t>met</a:t>
          </a:r>
          <a:endParaRPr lang="it-IT" sz="1400" dirty="0" smtClean="0"/>
        </a:p>
      </dgm:t>
    </dgm:pt>
    <dgm:pt modelId="{EA144275-143C-5C4B-BFF7-2E99DCBEBF9E}" type="parTrans" cxnId="{8A43C3EB-80FE-5E4E-8444-2BCF8AAF3C44}">
      <dgm:prSet/>
      <dgm:spPr/>
      <dgm:t>
        <a:bodyPr/>
        <a:lstStyle/>
        <a:p>
          <a:endParaRPr lang="it-IT"/>
        </a:p>
      </dgm:t>
    </dgm:pt>
    <dgm:pt modelId="{32040BB6-83C1-214C-99D7-431A99FD805E}" type="sibTrans" cxnId="{8A43C3EB-80FE-5E4E-8444-2BCF8AAF3C44}">
      <dgm:prSet/>
      <dgm:spPr/>
      <dgm:t>
        <a:bodyPr/>
        <a:lstStyle/>
        <a:p>
          <a:endParaRPr lang="it-IT"/>
        </a:p>
      </dgm:t>
    </dgm:pt>
    <dgm:pt modelId="{05D921E2-ED8F-9242-BE2D-F60FA41AFA97}" type="pres">
      <dgm:prSet presAssocID="{F7C54663-DB1A-A84E-9291-D65CDF111E50}" presName="hierChild1" presStyleCnt="0">
        <dgm:presLayoutVars>
          <dgm:orgChart val="1"/>
          <dgm:chPref val="1"/>
          <dgm:dir/>
          <dgm:animOne val="branch"/>
          <dgm:animLvl val="lvl"/>
          <dgm:resizeHandles/>
        </dgm:presLayoutVars>
      </dgm:prSet>
      <dgm:spPr/>
      <dgm:t>
        <a:bodyPr/>
        <a:lstStyle/>
        <a:p>
          <a:endParaRPr lang="it-IT"/>
        </a:p>
      </dgm:t>
    </dgm:pt>
    <dgm:pt modelId="{D10B2674-4FCA-4740-8439-16CA9AE21CF4}" type="pres">
      <dgm:prSet presAssocID="{0110F113-4D14-4C43-8D52-515021B54702}" presName="hierRoot1" presStyleCnt="0">
        <dgm:presLayoutVars>
          <dgm:hierBranch val="init"/>
        </dgm:presLayoutVars>
      </dgm:prSet>
      <dgm:spPr/>
    </dgm:pt>
    <dgm:pt modelId="{8ACF67B6-059B-2A4D-90E3-B1CAAF42D92C}" type="pres">
      <dgm:prSet presAssocID="{0110F113-4D14-4C43-8D52-515021B54702}" presName="rootComposite1" presStyleCnt="0"/>
      <dgm:spPr/>
    </dgm:pt>
    <dgm:pt modelId="{3E907875-30EE-8648-A577-3F254909025D}" type="pres">
      <dgm:prSet presAssocID="{0110F113-4D14-4C43-8D52-515021B54702}" presName="rootText1" presStyleLbl="node0" presStyleIdx="0" presStyleCnt="4" custScaleX="100202" custScaleY="253014" custLinFactNeighborX="-61932" custLinFactNeighborY="-2002">
        <dgm:presLayoutVars>
          <dgm:chPref val="3"/>
        </dgm:presLayoutVars>
      </dgm:prSet>
      <dgm:spPr/>
      <dgm:t>
        <a:bodyPr/>
        <a:lstStyle/>
        <a:p>
          <a:endParaRPr lang="it-IT"/>
        </a:p>
      </dgm:t>
    </dgm:pt>
    <dgm:pt modelId="{1B85067D-7E6A-5447-BAC3-7DD907DA0A35}" type="pres">
      <dgm:prSet presAssocID="{0110F113-4D14-4C43-8D52-515021B54702}" presName="rootConnector1" presStyleLbl="node1" presStyleIdx="0" presStyleCnt="0"/>
      <dgm:spPr/>
      <dgm:t>
        <a:bodyPr/>
        <a:lstStyle/>
        <a:p>
          <a:endParaRPr lang="it-IT"/>
        </a:p>
      </dgm:t>
    </dgm:pt>
    <dgm:pt modelId="{2E0C4F3B-1E8B-F844-955F-463790A48897}" type="pres">
      <dgm:prSet presAssocID="{0110F113-4D14-4C43-8D52-515021B54702}" presName="hierChild2" presStyleCnt="0"/>
      <dgm:spPr/>
    </dgm:pt>
    <dgm:pt modelId="{D034BFAA-532C-F441-A2AA-6E97780D2B10}" type="pres">
      <dgm:prSet presAssocID="{00C6AD28-EDA5-0C48-A618-3071FF697D57}" presName="Name64" presStyleLbl="parChTrans1D2" presStyleIdx="0" presStyleCnt="2"/>
      <dgm:spPr/>
      <dgm:t>
        <a:bodyPr/>
        <a:lstStyle/>
        <a:p>
          <a:endParaRPr lang="it-IT"/>
        </a:p>
      </dgm:t>
    </dgm:pt>
    <dgm:pt modelId="{41364C3C-3C16-ED48-B679-B4A1BB512013}" type="pres">
      <dgm:prSet presAssocID="{BDAA9FE6-1CEC-244A-AC00-83EAEB3AD930}" presName="hierRoot2" presStyleCnt="0">
        <dgm:presLayoutVars>
          <dgm:hierBranch val="init"/>
        </dgm:presLayoutVars>
      </dgm:prSet>
      <dgm:spPr/>
    </dgm:pt>
    <dgm:pt modelId="{C0D836A8-C615-1641-A509-05EB5E91AC03}" type="pres">
      <dgm:prSet presAssocID="{BDAA9FE6-1CEC-244A-AC00-83EAEB3AD930}" presName="rootComposite" presStyleCnt="0"/>
      <dgm:spPr/>
    </dgm:pt>
    <dgm:pt modelId="{ABC0DDCC-7621-DD49-B6DE-DF6F4E7EFDBA}" type="pres">
      <dgm:prSet presAssocID="{BDAA9FE6-1CEC-244A-AC00-83EAEB3AD930}" presName="rootText" presStyleLbl="node2" presStyleIdx="0" presStyleCnt="1" custScaleX="101604" custScaleY="257873" custLinFactNeighborX="61468" custLinFactNeighborY="-556">
        <dgm:presLayoutVars>
          <dgm:chPref val="3"/>
        </dgm:presLayoutVars>
      </dgm:prSet>
      <dgm:spPr/>
      <dgm:t>
        <a:bodyPr/>
        <a:lstStyle/>
        <a:p>
          <a:endParaRPr lang="it-IT"/>
        </a:p>
      </dgm:t>
    </dgm:pt>
    <dgm:pt modelId="{E8D25D34-CBCC-4A49-BF84-7F4F303CB1FC}" type="pres">
      <dgm:prSet presAssocID="{BDAA9FE6-1CEC-244A-AC00-83EAEB3AD930}" presName="rootConnector" presStyleLbl="node2" presStyleIdx="0" presStyleCnt="1"/>
      <dgm:spPr/>
      <dgm:t>
        <a:bodyPr/>
        <a:lstStyle/>
        <a:p>
          <a:endParaRPr lang="it-IT"/>
        </a:p>
      </dgm:t>
    </dgm:pt>
    <dgm:pt modelId="{3B0B6C9B-82B3-3D44-A4DE-F54469D83BB4}" type="pres">
      <dgm:prSet presAssocID="{BDAA9FE6-1CEC-244A-AC00-83EAEB3AD930}" presName="hierChild4" presStyleCnt="0"/>
      <dgm:spPr/>
    </dgm:pt>
    <dgm:pt modelId="{5FAF06F5-926B-8C4A-BD50-E2247A14858A}" type="pres">
      <dgm:prSet presAssocID="{BDAA9FE6-1CEC-244A-AC00-83EAEB3AD930}" presName="hierChild5" presStyleCnt="0"/>
      <dgm:spPr/>
    </dgm:pt>
    <dgm:pt modelId="{6BE1C6A9-A3F4-AB42-A4B1-3DFDB61370AA}" type="pres">
      <dgm:prSet presAssocID="{0110F113-4D14-4C43-8D52-515021B54702}" presName="hierChild3" presStyleCnt="0"/>
      <dgm:spPr/>
    </dgm:pt>
    <dgm:pt modelId="{D4F29B75-6A18-184F-BB46-6C1C91F59FB2}" type="pres">
      <dgm:prSet presAssocID="{2A0CE54D-3033-8643-8E68-2DDCD9D4F909}" presName="Name115" presStyleLbl="parChTrans1D2" presStyleIdx="1" presStyleCnt="2"/>
      <dgm:spPr/>
      <dgm:t>
        <a:bodyPr/>
        <a:lstStyle/>
        <a:p>
          <a:endParaRPr lang="it-IT"/>
        </a:p>
      </dgm:t>
    </dgm:pt>
    <dgm:pt modelId="{65402C95-BF91-6943-AE2A-C54E15AA1BEA}" type="pres">
      <dgm:prSet presAssocID="{A1DCC5F4-2D86-DD4D-A6B1-F575AD124B99}" presName="hierRoot3" presStyleCnt="0">
        <dgm:presLayoutVars>
          <dgm:hierBranch val="init"/>
        </dgm:presLayoutVars>
      </dgm:prSet>
      <dgm:spPr/>
    </dgm:pt>
    <dgm:pt modelId="{56CDF5C0-A3CC-434B-8935-66F7CAD99117}" type="pres">
      <dgm:prSet presAssocID="{A1DCC5F4-2D86-DD4D-A6B1-F575AD124B99}" presName="rootComposite3" presStyleCnt="0"/>
      <dgm:spPr/>
    </dgm:pt>
    <dgm:pt modelId="{BD8CA23C-5B9C-1B48-A8EB-86B0EAFC8A29}" type="pres">
      <dgm:prSet presAssocID="{A1DCC5F4-2D86-DD4D-A6B1-F575AD124B99}" presName="rootText3" presStyleLbl="asst1" presStyleIdx="0" presStyleCnt="1" custScaleX="90967" custScaleY="68266" custLinFactY="-100000" custLinFactNeighborX="1064" custLinFactNeighborY="-105889">
        <dgm:presLayoutVars>
          <dgm:chPref val="3"/>
        </dgm:presLayoutVars>
      </dgm:prSet>
      <dgm:spPr/>
      <dgm:t>
        <a:bodyPr/>
        <a:lstStyle/>
        <a:p>
          <a:endParaRPr lang="it-IT"/>
        </a:p>
      </dgm:t>
    </dgm:pt>
    <dgm:pt modelId="{7590B8CE-5AB5-004F-8E17-C194F73D94EF}" type="pres">
      <dgm:prSet presAssocID="{A1DCC5F4-2D86-DD4D-A6B1-F575AD124B99}" presName="rootConnector3" presStyleLbl="asst1" presStyleIdx="0" presStyleCnt="1"/>
      <dgm:spPr/>
      <dgm:t>
        <a:bodyPr/>
        <a:lstStyle/>
        <a:p>
          <a:endParaRPr lang="it-IT"/>
        </a:p>
      </dgm:t>
    </dgm:pt>
    <dgm:pt modelId="{B82F45BA-6F2B-FD47-A6ED-6CD186E57870}" type="pres">
      <dgm:prSet presAssocID="{A1DCC5F4-2D86-DD4D-A6B1-F575AD124B99}" presName="hierChild6" presStyleCnt="0"/>
      <dgm:spPr/>
    </dgm:pt>
    <dgm:pt modelId="{75E7DBF2-6312-6849-B4AD-88183E50A269}" type="pres">
      <dgm:prSet presAssocID="{A1DCC5F4-2D86-DD4D-A6B1-F575AD124B99}" presName="hierChild7" presStyleCnt="0"/>
      <dgm:spPr/>
    </dgm:pt>
    <dgm:pt modelId="{E468DC01-064B-F144-A5A6-6CE9B02E0AE3}" type="pres">
      <dgm:prSet presAssocID="{6CB003FD-25B4-0B4B-846C-E9D635345E4F}" presName="hierRoot1" presStyleCnt="0">
        <dgm:presLayoutVars>
          <dgm:hierBranch val="init"/>
        </dgm:presLayoutVars>
      </dgm:prSet>
      <dgm:spPr/>
    </dgm:pt>
    <dgm:pt modelId="{1DD51EBA-5A39-ED43-91C2-78AC5AE029E6}" type="pres">
      <dgm:prSet presAssocID="{6CB003FD-25B4-0B4B-846C-E9D635345E4F}" presName="rootComposite1" presStyleCnt="0"/>
      <dgm:spPr/>
    </dgm:pt>
    <dgm:pt modelId="{C2040D62-C766-964F-8732-D2E3409EC6F5}" type="pres">
      <dgm:prSet presAssocID="{6CB003FD-25B4-0B4B-846C-E9D635345E4F}" presName="rootText1" presStyleLbl="node0" presStyleIdx="1" presStyleCnt="4" custScaleX="159134" custScaleY="172627" custLinFactX="100000" custLinFactNeighborX="143890" custLinFactNeighborY="30522">
        <dgm:presLayoutVars>
          <dgm:chPref val="3"/>
        </dgm:presLayoutVars>
      </dgm:prSet>
      <dgm:spPr/>
      <dgm:t>
        <a:bodyPr/>
        <a:lstStyle/>
        <a:p>
          <a:endParaRPr lang="it-IT"/>
        </a:p>
      </dgm:t>
    </dgm:pt>
    <dgm:pt modelId="{CFCC3C29-9048-7C43-BD5B-172A4AF9BF96}" type="pres">
      <dgm:prSet presAssocID="{6CB003FD-25B4-0B4B-846C-E9D635345E4F}" presName="rootConnector1" presStyleLbl="node1" presStyleIdx="0" presStyleCnt="0"/>
      <dgm:spPr/>
      <dgm:t>
        <a:bodyPr/>
        <a:lstStyle/>
        <a:p>
          <a:endParaRPr lang="it-IT"/>
        </a:p>
      </dgm:t>
    </dgm:pt>
    <dgm:pt modelId="{A7AA0E0A-0DCF-9B49-8693-50FB102D544D}" type="pres">
      <dgm:prSet presAssocID="{6CB003FD-25B4-0B4B-846C-E9D635345E4F}" presName="hierChild2" presStyleCnt="0"/>
      <dgm:spPr/>
    </dgm:pt>
    <dgm:pt modelId="{34D7B7B8-6C93-6C45-A704-046A1139CEBA}" type="pres">
      <dgm:prSet presAssocID="{6CB003FD-25B4-0B4B-846C-E9D635345E4F}" presName="hierChild3" presStyleCnt="0"/>
      <dgm:spPr/>
    </dgm:pt>
    <dgm:pt modelId="{D3812473-D5F7-7E4D-8D64-5B7429F876A8}" type="pres">
      <dgm:prSet presAssocID="{84555721-981C-4048-B0AF-DB59C4127FD1}" presName="hierRoot1" presStyleCnt="0">
        <dgm:presLayoutVars>
          <dgm:hierBranch val="init"/>
        </dgm:presLayoutVars>
      </dgm:prSet>
      <dgm:spPr/>
    </dgm:pt>
    <dgm:pt modelId="{6559D545-297C-E44D-900F-91CC6FF56C15}" type="pres">
      <dgm:prSet presAssocID="{84555721-981C-4048-B0AF-DB59C4127FD1}" presName="rootComposite1" presStyleCnt="0"/>
      <dgm:spPr/>
    </dgm:pt>
    <dgm:pt modelId="{2C180414-ECB5-A34D-8400-05F090281727}" type="pres">
      <dgm:prSet presAssocID="{84555721-981C-4048-B0AF-DB59C4127FD1}" presName="rootText1" presStyleLbl="node0" presStyleIdx="2" presStyleCnt="4" custLinFactY="-100000" custLinFactNeighborX="-61750" custLinFactNeighborY="-129167">
        <dgm:presLayoutVars>
          <dgm:chPref val="3"/>
        </dgm:presLayoutVars>
      </dgm:prSet>
      <dgm:spPr/>
      <dgm:t>
        <a:bodyPr/>
        <a:lstStyle/>
        <a:p>
          <a:endParaRPr lang="it-IT"/>
        </a:p>
      </dgm:t>
    </dgm:pt>
    <dgm:pt modelId="{1CF04043-3A2C-CD4A-B1DE-A7B9E3DA7520}" type="pres">
      <dgm:prSet presAssocID="{84555721-981C-4048-B0AF-DB59C4127FD1}" presName="rootConnector1" presStyleLbl="node1" presStyleIdx="0" presStyleCnt="0"/>
      <dgm:spPr/>
      <dgm:t>
        <a:bodyPr/>
        <a:lstStyle/>
        <a:p>
          <a:endParaRPr lang="it-IT"/>
        </a:p>
      </dgm:t>
    </dgm:pt>
    <dgm:pt modelId="{5AE0F94B-122D-8A4B-8B5A-7DBDB55C26E8}" type="pres">
      <dgm:prSet presAssocID="{84555721-981C-4048-B0AF-DB59C4127FD1}" presName="hierChild2" presStyleCnt="0"/>
      <dgm:spPr/>
    </dgm:pt>
    <dgm:pt modelId="{C11E9FF8-C8F3-064B-B5CE-9856691C8944}" type="pres">
      <dgm:prSet presAssocID="{84555721-981C-4048-B0AF-DB59C4127FD1}" presName="hierChild3" presStyleCnt="0"/>
      <dgm:spPr/>
    </dgm:pt>
    <dgm:pt modelId="{8743D851-8448-FA4B-B1E2-7FAFA4DD6CEC}" type="pres">
      <dgm:prSet presAssocID="{8C1CE08A-1C9E-1F4C-9D1E-4233288024F3}" presName="hierRoot1" presStyleCnt="0">
        <dgm:presLayoutVars>
          <dgm:hierBranch val="init"/>
        </dgm:presLayoutVars>
      </dgm:prSet>
      <dgm:spPr/>
    </dgm:pt>
    <dgm:pt modelId="{3DC534FE-04E2-0145-B6AA-5B645026EDCE}" type="pres">
      <dgm:prSet presAssocID="{8C1CE08A-1C9E-1F4C-9D1E-4233288024F3}" presName="rootComposite1" presStyleCnt="0"/>
      <dgm:spPr/>
    </dgm:pt>
    <dgm:pt modelId="{6B557507-9DA8-614E-AEA2-4A34FB27942A}" type="pres">
      <dgm:prSet presAssocID="{8C1CE08A-1C9E-1F4C-9D1E-4233288024F3}" presName="rootText1" presStyleLbl="node0" presStyleIdx="3" presStyleCnt="4" custScaleX="157532" custScaleY="177721" custLinFactX="100000" custLinFactNeighborX="141225" custLinFactNeighborY="-55696">
        <dgm:presLayoutVars>
          <dgm:chPref val="3"/>
        </dgm:presLayoutVars>
      </dgm:prSet>
      <dgm:spPr/>
      <dgm:t>
        <a:bodyPr/>
        <a:lstStyle/>
        <a:p>
          <a:endParaRPr lang="it-IT"/>
        </a:p>
      </dgm:t>
    </dgm:pt>
    <dgm:pt modelId="{210B1157-F5F0-9340-8F1C-F32BD6732E67}" type="pres">
      <dgm:prSet presAssocID="{8C1CE08A-1C9E-1F4C-9D1E-4233288024F3}" presName="rootConnector1" presStyleLbl="node1" presStyleIdx="0" presStyleCnt="0"/>
      <dgm:spPr/>
      <dgm:t>
        <a:bodyPr/>
        <a:lstStyle/>
        <a:p>
          <a:endParaRPr lang="it-IT"/>
        </a:p>
      </dgm:t>
    </dgm:pt>
    <dgm:pt modelId="{7E48A085-8418-A047-A705-32C93431D1C0}" type="pres">
      <dgm:prSet presAssocID="{8C1CE08A-1C9E-1F4C-9D1E-4233288024F3}" presName="hierChild2" presStyleCnt="0"/>
      <dgm:spPr/>
    </dgm:pt>
    <dgm:pt modelId="{F175421A-4153-1D4D-ADEE-62F58AF10CCF}" type="pres">
      <dgm:prSet presAssocID="{8C1CE08A-1C9E-1F4C-9D1E-4233288024F3}" presName="hierChild3" presStyleCnt="0"/>
      <dgm:spPr/>
    </dgm:pt>
  </dgm:ptLst>
  <dgm:cxnLst>
    <dgm:cxn modelId="{E92D9A6A-DADC-B740-A310-84E9A4B84EB9}" type="presOf" srcId="{6CB003FD-25B4-0B4B-846C-E9D635345E4F}" destId="{CFCC3C29-9048-7C43-BD5B-172A4AF9BF96}" srcOrd="1" destOrd="0" presId="urn:microsoft.com/office/officeart/2009/3/layout/HorizontalOrganizationChart"/>
    <dgm:cxn modelId="{0F766DD0-F5FE-9547-A140-3030190EC1AA}" srcId="{0110F113-4D14-4C43-8D52-515021B54702}" destId="{BDAA9FE6-1CEC-244A-AC00-83EAEB3AD930}" srcOrd="1" destOrd="0" parTransId="{00C6AD28-EDA5-0C48-A618-3071FF697D57}" sibTransId="{AC215A61-3012-5846-BA5D-33499B45A973}"/>
    <dgm:cxn modelId="{AF59D332-8947-E84F-B60D-C6EF497CDBF1}" type="presOf" srcId="{6CB003FD-25B4-0B4B-846C-E9D635345E4F}" destId="{C2040D62-C766-964F-8732-D2E3409EC6F5}" srcOrd="0" destOrd="0" presId="urn:microsoft.com/office/officeart/2009/3/layout/HorizontalOrganizationChart"/>
    <dgm:cxn modelId="{1654668C-59BA-7948-A3D7-C05C502DF2AC}" type="presOf" srcId="{84555721-981C-4048-B0AF-DB59C4127FD1}" destId="{2C180414-ECB5-A34D-8400-05F090281727}" srcOrd="0" destOrd="0" presId="urn:microsoft.com/office/officeart/2009/3/layout/HorizontalOrganizationChart"/>
    <dgm:cxn modelId="{9BA4C5F2-8A03-C44C-89A9-CA31F5F31BBF}" type="presOf" srcId="{A1DCC5F4-2D86-DD4D-A6B1-F575AD124B99}" destId="{7590B8CE-5AB5-004F-8E17-C194F73D94EF}" srcOrd="1" destOrd="0" presId="urn:microsoft.com/office/officeart/2009/3/layout/HorizontalOrganizationChart"/>
    <dgm:cxn modelId="{39FA899C-FA8B-6A43-A4EC-A652072B62D4}" type="presOf" srcId="{00C6AD28-EDA5-0C48-A618-3071FF697D57}" destId="{D034BFAA-532C-F441-A2AA-6E97780D2B10}" srcOrd="0" destOrd="0" presId="urn:microsoft.com/office/officeart/2009/3/layout/HorizontalOrganizationChart"/>
    <dgm:cxn modelId="{AC9247BC-6C4D-A24B-BD0D-151495920B59}" type="presOf" srcId="{A1DCC5F4-2D86-DD4D-A6B1-F575AD124B99}" destId="{BD8CA23C-5B9C-1B48-A8EB-86B0EAFC8A29}" srcOrd="0" destOrd="0" presId="urn:microsoft.com/office/officeart/2009/3/layout/HorizontalOrganizationChart"/>
    <dgm:cxn modelId="{C49611B7-9E73-FC47-9F78-43AEFF6A3E61}" type="presOf" srcId="{8C1CE08A-1C9E-1F4C-9D1E-4233288024F3}" destId="{210B1157-F5F0-9340-8F1C-F32BD6732E67}" srcOrd="1" destOrd="0" presId="urn:microsoft.com/office/officeart/2009/3/layout/HorizontalOrganizationChart"/>
    <dgm:cxn modelId="{BDEAB683-DC35-D54D-B20E-7CE928DA2DFE}" type="presOf" srcId="{0110F113-4D14-4C43-8D52-515021B54702}" destId="{1B85067D-7E6A-5447-BAC3-7DD907DA0A35}" srcOrd="1" destOrd="0" presId="urn:microsoft.com/office/officeart/2009/3/layout/HorizontalOrganizationChart"/>
    <dgm:cxn modelId="{4E3618D3-7C0D-8C40-AEE7-5A63097C551F}" srcId="{F7C54663-DB1A-A84E-9291-D65CDF111E50}" destId="{0110F113-4D14-4C43-8D52-515021B54702}" srcOrd="0" destOrd="0" parTransId="{8A4416D7-847F-DE46-B3BC-49543CCEBEB6}" sibTransId="{5DF69908-D5CB-5947-9811-CBBC2D611918}"/>
    <dgm:cxn modelId="{63150EF4-BE88-BE48-99CA-AB1E6D74A8A0}" type="presOf" srcId="{84555721-981C-4048-B0AF-DB59C4127FD1}" destId="{1CF04043-3A2C-CD4A-B1DE-A7B9E3DA7520}" srcOrd="1" destOrd="0" presId="urn:microsoft.com/office/officeart/2009/3/layout/HorizontalOrganizationChart"/>
    <dgm:cxn modelId="{FD69BD98-295E-5941-89EB-05EC3B2D08B3}" srcId="{F7C54663-DB1A-A84E-9291-D65CDF111E50}" destId="{84555721-981C-4048-B0AF-DB59C4127FD1}" srcOrd="2" destOrd="0" parTransId="{9803107E-7366-1E4D-AB47-FEC57F46B1F7}" sibTransId="{46A8266F-FF61-CC44-9F87-784D493DE1F8}"/>
    <dgm:cxn modelId="{3529FDF7-0A53-DD4D-8D3E-6D99983B8FE2}" type="presOf" srcId="{0110F113-4D14-4C43-8D52-515021B54702}" destId="{3E907875-30EE-8648-A577-3F254909025D}" srcOrd="0" destOrd="0" presId="urn:microsoft.com/office/officeart/2009/3/layout/HorizontalOrganizationChart"/>
    <dgm:cxn modelId="{BEB8A2BC-39DB-C847-8F6C-4F723BC07856}" type="presOf" srcId="{2A0CE54D-3033-8643-8E68-2DDCD9D4F909}" destId="{D4F29B75-6A18-184F-BB46-6C1C91F59FB2}" srcOrd="0" destOrd="0" presId="urn:microsoft.com/office/officeart/2009/3/layout/HorizontalOrganizationChart"/>
    <dgm:cxn modelId="{81C75142-9218-6443-AA9A-AECFC1D430A2}" srcId="{0110F113-4D14-4C43-8D52-515021B54702}" destId="{A1DCC5F4-2D86-DD4D-A6B1-F575AD124B99}" srcOrd="0" destOrd="0" parTransId="{2A0CE54D-3033-8643-8E68-2DDCD9D4F909}" sibTransId="{E6ACDC66-AC63-8C46-8D40-2D715F03D73E}"/>
    <dgm:cxn modelId="{257F9933-6467-204E-91EA-55988AA2D047}" type="presOf" srcId="{8C1CE08A-1C9E-1F4C-9D1E-4233288024F3}" destId="{6B557507-9DA8-614E-AEA2-4A34FB27942A}" srcOrd="0" destOrd="0" presId="urn:microsoft.com/office/officeart/2009/3/layout/HorizontalOrganizationChart"/>
    <dgm:cxn modelId="{8A43C3EB-80FE-5E4E-8444-2BCF8AAF3C44}" srcId="{F7C54663-DB1A-A84E-9291-D65CDF111E50}" destId="{8C1CE08A-1C9E-1F4C-9D1E-4233288024F3}" srcOrd="3" destOrd="0" parTransId="{EA144275-143C-5C4B-BFF7-2E99DCBEBF9E}" sibTransId="{32040BB6-83C1-214C-99D7-431A99FD805E}"/>
    <dgm:cxn modelId="{81422181-D9EE-314D-8FD6-28FF3C55D305}" type="presOf" srcId="{BDAA9FE6-1CEC-244A-AC00-83EAEB3AD930}" destId="{E8D25D34-CBCC-4A49-BF84-7F4F303CB1FC}" srcOrd="1" destOrd="0" presId="urn:microsoft.com/office/officeart/2009/3/layout/HorizontalOrganizationChart"/>
    <dgm:cxn modelId="{97A66AAB-6A1F-D94D-A8B9-638216156999}" type="presOf" srcId="{F7C54663-DB1A-A84E-9291-D65CDF111E50}" destId="{05D921E2-ED8F-9242-BE2D-F60FA41AFA97}" srcOrd="0" destOrd="0" presId="urn:microsoft.com/office/officeart/2009/3/layout/HorizontalOrganizationChart"/>
    <dgm:cxn modelId="{534C3EF2-DA51-DD40-BB0F-0C2691C6454E}" type="presOf" srcId="{BDAA9FE6-1CEC-244A-AC00-83EAEB3AD930}" destId="{ABC0DDCC-7621-DD49-B6DE-DF6F4E7EFDBA}" srcOrd="0" destOrd="0" presId="urn:microsoft.com/office/officeart/2009/3/layout/HorizontalOrganizationChart"/>
    <dgm:cxn modelId="{394FB902-3CC5-B745-8879-DF11D6E8A811}" srcId="{F7C54663-DB1A-A84E-9291-D65CDF111E50}" destId="{6CB003FD-25B4-0B4B-846C-E9D635345E4F}" srcOrd="1" destOrd="0" parTransId="{1BA0CF74-B2D9-484B-B18B-DD0DE6B4D2BA}" sibTransId="{E443B045-47BE-7945-BED0-1F9EAB068369}"/>
    <dgm:cxn modelId="{F2D74358-2A56-294C-B0E3-8646EF4A4455}" type="presParOf" srcId="{05D921E2-ED8F-9242-BE2D-F60FA41AFA97}" destId="{D10B2674-4FCA-4740-8439-16CA9AE21CF4}" srcOrd="0" destOrd="0" presId="urn:microsoft.com/office/officeart/2009/3/layout/HorizontalOrganizationChart"/>
    <dgm:cxn modelId="{F0B6EB29-5275-FD4E-8F59-08F94AE018E2}" type="presParOf" srcId="{D10B2674-4FCA-4740-8439-16CA9AE21CF4}" destId="{8ACF67B6-059B-2A4D-90E3-B1CAAF42D92C}" srcOrd="0" destOrd="0" presId="urn:microsoft.com/office/officeart/2009/3/layout/HorizontalOrganizationChart"/>
    <dgm:cxn modelId="{1167DA34-BB03-9948-9F5A-7C792D8F264D}" type="presParOf" srcId="{8ACF67B6-059B-2A4D-90E3-B1CAAF42D92C}" destId="{3E907875-30EE-8648-A577-3F254909025D}" srcOrd="0" destOrd="0" presId="urn:microsoft.com/office/officeart/2009/3/layout/HorizontalOrganizationChart"/>
    <dgm:cxn modelId="{EC0C30DB-F9C2-BD48-ACE9-3CFE94A55D9D}" type="presParOf" srcId="{8ACF67B6-059B-2A4D-90E3-B1CAAF42D92C}" destId="{1B85067D-7E6A-5447-BAC3-7DD907DA0A35}" srcOrd="1" destOrd="0" presId="urn:microsoft.com/office/officeart/2009/3/layout/HorizontalOrganizationChart"/>
    <dgm:cxn modelId="{B60D8046-FA33-5E43-BD9D-D2971A45CCD0}" type="presParOf" srcId="{D10B2674-4FCA-4740-8439-16CA9AE21CF4}" destId="{2E0C4F3B-1E8B-F844-955F-463790A48897}" srcOrd="1" destOrd="0" presId="urn:microsoft.com/office/officeart/2009/3/layout/HorizontalOrganizationChart"/>
    <dgm:cxn modelId="{0FEC897E-AB4B-0646-BB80-972C9799175E}" type="presParOf" srcId="{2E0C4F3B-1E8B-F844-955F-463790A48897}" destId="{D034BFAA-532C-F441-A2AA-6E97780D2B10}" srcOrd="0" destOrd="0" presId="urn:microsoft.com/office/officeart/2009/3/layout/HorizontalOrganizationChart"/>
    <dgm:cxn modelId="{5962205C-4966-DE43-9FAA-9DAC92DC2202}" type="presParOf" srcId="{2E0C4F3B-1E8B-F844-955F-463790A48897}" destId="{41364C3C-3C16-ED48-B679-B4A1BB512013}" srcOrd="1" destOrd="0" presId="urn:microsoft.com/office/officeart/2009/3/layout/HorizontalOrganizationChart"/>
    <dgm:cxn modelId="{DCE5C04E-4150-3C47-B1B8-96D9E63FD34E}" type="presParOf" srcId="{41364C3C-3C16-ED48-B679-B4A1BB512013}" destId="{C0D836A8-C615-1641-A509-05EB5E91AC03}" srcOrd="0" destOrd="0" presId="urn:microsoft.com/office/officeart/2009/3/layout/HorizontalOrganizationChart"/>
    <dgm:cxn modelId="{9FAB2592-5B1A-E447-BA40-DE078B3A3DED}" type="presParOf" srcId="{C0D836A8-C615-1641-A509-05EB5E91AC03}" destId="{ABC0DDCC-7621-DD49-B6DE-DF6F4E7EFDBA}" srcOrd="0" destOrd="0" presId="urn:microsoft.com/office/officeart/2009/3/layout/HorizontalOrganizationChart"/>
    <dgm:cxn modelId="{DEB197C5-44B1-1F4F-865A-89521DCDA61C}" type="presParOf" srcId="{C0D836A8-C615-1641-A509-05EB5E91AC03}" destId="{E8D25D34-CBCC-4A49-BF84-7F4F303CB1FC}" srcOrd="1" destOrd="0" presId="urn:microsoft.com/office/officeart/2009/3/layout/HorizontalOrganizationChart"/>
    <dgm:cxn modelId="{47782061-4505-224F-A356-2D7EF610BADA}" type="presParOf" srcId="{41364C3C-3C16-ED48-B679-B4A1BB512013}" destId="{3B0B6C9B-82B3-3D44-A4DE-F54469D83BB4}" srcOrd="1" destOrd="0" presId="urn:microsoft.com/office/officeart/2009/3/layout/HorizontalOrganizationChart"/>
    <dgm:cxn modelId="{C1B018ED-148A-7F4A-864E-80B6414731F5}" type="presParOf" srcId="{41364C3C-3C16-ED48-B679-B4A1BB512013}" destId="{5FAF06F5-926B-8C4A-BD50-E2247A14858A}" srcOrd="2" destOrd="0" presId="urn:microsoft.com/office/officeart/2009/3/layout/HorizontalOrganizationChart"/>
    <dgm:cxn modelId="{65700A57-04A4-7144-8D64-466283016F4C}" type="presParOf" srcId="{D10B2674-4FCA-4740-8439-16CA9AE21CF4}" destId="{6BE1C6A9-A3F4-AB42-A4B1-3DFDB61370AA}" srcOrd="2" destOrd="0" presId="urn:microsoft.com/office/officeart/2009/3/layout/HorizontalOrganizationChart"/>
    <dgm:cxn modelId="{7DEAC293-9188-7F4F-B54C-CC098C958719}" type="presParOf" srcId="{6BE1C6A9-A3F4-AB42-A4B1-3DFDB61370AA}" destId="{D4F29B75-6A18-184F-BB46-6C1C91F59FB2}" srcOrd="0" destOrd="0" presId="urn:microsoft.com/office/officeart/2009/3/layout/HorizontalOrganizationChart"/>
    <dgm:cxn modelId="{CFB4271F-11C2-9448-AD16-C99DCFEA7217}" type="presParOf" srcId="{6BE1C6A9-A3F4-AB42-A4B1-3DFDB61370AA}" destId="{65402C95-BF91-6943-AE2A-C54E15AA1BEA}" srcOrd="1" destOrd="0" presId="urn:microsoft.com/office/officeart/2009/3/layout/HorizontalOrganizationChart"/>
    <dgm:cxn modelId="{5DE7394D-BFD8-F84E-A2BE-16DDBCCB8E92}" type="presParOf" srcId="{65402C95-BF91-6943-AE2A-C54E15AA1BEA}" destId="{56CDF5C0-A3CC-434B-8935-66F7CAD99117}" srcOrd="0" destOrd="0" presId="urn:microsoft.com/office/officeart/2009/3/layout/HorizontalOrganizationChart"/>
    <dgm:cxn modelId="{5F2CD552-A6D5-E54D-822C-63CF2A1F438D}" type="presParOf" srcId="{56CDF5C0-A3CC-434B-8935-66F7CAD99117}" destId="{BD8CA23C-5B9C-1B48-A8EB-86B0EAFC8A29}" srcOrd="0" destOrd="0" presId="urn:microsoft.com/office/officeart/2009/3/layout/HorizontalOrganizationChart"/>
    <dgm:cxn modelId="{F0FB4E60-0159-7B46-89F1-2B1310483117}" type="presParOf" srcId="{56CDF5C0-A3CC-434B-8935-66F7CAD99117}" destId="{7590B8CE-5AB5-004F-8E17-C194F73D94EF}" srcOrd="1" destOrd="0" presId="urn:microsoft.com/office/officeart/2009/3/layout/HorizontalOrganizationChart"/>
    <dgm:cxn modelId="{45D3CB09-B643-2549-9927-3AFE80732615}" type="presParOf" srcId="{65402C95-BF91-6943-AE2A-C54E15AA1BEA}" destId="{B82F45BA-6F2B-FD47-A6ED-6CD186E57870}" srcOrd="1" destOrd="0" presId="urn:microsoft.com/office/officeart/2009/3/layout/HorizontalOrganizationChart"/>
    <dgm:cxn modelId="{5A14CE4C-D2A2-594D-BA6F-84FCDC1FB228}" type="presParOf" srcId="{65402C95-BF91-6943-AE2A-C54E15AA1BEA}" destId="{75E7DBF2-6312-6849-B4AD-88183E50A269}" srcOrd="2" destOrd="0" presId="urn:microsoft.com/office/officeart/2009/3/layout/HorizontalOrganizationChart"/>
    <dgm:cxn modelId="{33AA49AC-EBF8-874B-9EA4-2F6B60A5B0FC}" type="presParOf" srcId="{05D921E2-ED8F-9242-BE2D-F60FA41AFA97}" destId="{E468DC01-064B-F144-A5A6-6CE9B02E0AE3}" srcOrd="1" destOrd="0" presId="urn:microsoft.com/office/officeart/2009/3/layout/HorizontalOrganizationChart"/>
    <dgm:cxn modelId="{873EC241-4248-584C-A615-9D25B27EB3FB}" type="presParOf" srcId="{E468DC01-064B-F144-A5A6-6CE9B02E0AE3}" destId="{1DD51EBA-5A39-ED43-91C2-78AC5AE029E6}" srcOrd="0" destOrd="0" presId="urn:microsoft.com/office/officeart/2009/3/layout/HorizontalOrganizationChart"/>
    <dgm:cxn modelId="{926C4714-C593-9E4E-BDFB-FBB17E46EE0D}" type="presParOf" srcId="{1DD51EBA-5A39-ED43-91C2-78AC5AE029E6}" destId="{C2040D62-C766-964F-8732-D2E3409EC6F5}" srcOrd="0" destOrd="0" presId="urn:microsoft.com/office/officeart/2009/3/layout/HorizontalOrganizationChart"/>
    <dgm:cxn modelId="{34CC235E-39D1-1540-B4F7-FECBC90F6663}" type="presParOf" srcId="{1DD51EBA-5A39-ED43-91C2-78AC5AE029E6}" destId="{CFCC3C29-9048-7C43-BD5B-172A4AF9BF96}" srcOrd="1" destOrd="0" presId="urn:microsoft.com/office/officeart/2009/3/layout/HorizontalOrganizationChart"/>
    <dgm:cxn modelId="{CFAADB8A-07F8-E54E-9091-565B0098E418}" type="presParOf" srcId="{E468DC01-064B-F144-A5A6-6CE9B02E0AE3}" destId="{A7AA0E0A-0DCF-9B49-8693-50FB102D544D}" srcOrd="1" destOrd="0" presId="urn:microsoft.com/office/officeart/2009/3/layout/HorizontalOrganizationChart"/>
    <dgm:cxn modelId="{1F6816A8-F718-C447-BC30-683F81F9BAEE}" type="presParOf" srcId="{E468DC01-064B-F144-A5A6-6CE9B02E0AE3}" destId="{34D7B7B8-6C93-6C45-A704-046A1139CEBA}" srcOrd="2" destOrd="0" presId="urn:microsoft.com/office/officeart/2009/3/layout/HorizontalOrganizationChart"/>
    <dgm:cxn modelId="{216A2E0D-5EBA-C340-B9FC-28258CFC9F9C}" type="presParOf" srcId="{05D921E2-ED8F-9242-BE2D-F60FA41AFA97}" destId="{D3812473-D5F7-7E4D-8D64-5B7429F876A8}" srcOrd="2" destOrd="0" presId="urn:microsoft.com/office/officeart/2009/3/layout/HorizontalOrganizationChart"/>
    <dgm:cxn modelId="{A1B7EC7B-84AB-E045-A9F6-876E88040A59}" type="presParOf" srcId="{D3812473-D5F7-7E4D-8D64-5B7429F876A8}" destId="{6559D545-297C-E44D-900F-91CC6FF56C15}" srcOrd="0" destOrd="0" presId="urn:microsoft.com/office/officeart/2009/3/layout/HorizontalOrganizationChart"/>
    <dgm:cxn modelId="{D8B4E76E-D927-5E49-8EB0-5C1C8DA2B107}" type="presParOf" srcId="{6559D545-297C-E44D-900F-91CC6FF56C15}" destId="{2C180414-ECB5-A34D-8400-05F090281727}" srcOrd="0" destOrd="0" presId="urn:microsoft.com/office/officeart/2009/3/layout/HorizontalOrganizationChart"/>
    <dgm:cxn modelId="{47D0D1D7-C200-DD4A-8BDA-449A9D2472A8}" type="presParOf" srcId="{6559D545-297C-E44D-900F-91CC6FF56C15}" destId="{1CF04043-3A2C-CD4A-B1DE-A7B9E3DA7520}" srcOrd="1" destOrd="0" presId="urn:microsoft.com/office/officeart/2009/3/layout/HorizontalOrganizationChart"/>
    <dgm:cxn modelId="{9C68EE4F-7A0B-F342-B3BF-23C41453C72A}" type="presParOf" srcId="{D3812473-D5F7-7E4D-8D64-5B7429F876A8}" destId="{5AE0F94B-122D-8A4B-8B5A-7DBDB55C26E8}" srcOrd="1" destOrd="0" presId="urn:microsoft.com/office/officeart/2009/3/layout/HorizontalOrganizationChart"/>
    <dgm:cxn modelId="{E3992649-1479-C14F-9F09-221A9A14FEF1}" type="presParOf" srcId="{D3812473-D5F7-7E4D-8D64-5B7429F876A8}" destId="{C11E9FF8-C8F3-064B-B5CE-9856691C8944}" srcOrd="2" destOrd="0" presId="urn:microsoft.com/office/officeart/2009/3/layout/HorizontalOrganizationChart"/>
    <dgm:cxn modelId="{8698B751-BD11-7044-8DCE-65BD2020904C}" type="presParOf" srcId="{05D921E2-ED8F-9242-BE2D-F60FA41AFA97}" destId="{8743D851-8448-FA4B-B1E2-7FAFA4DD6CEC}" srcOrd="3" destOrd="0" presId="urn:microsoft.com/office/officeart/2009/3/layout/HorizontalOrganizationChart"/>
    <dgm:cxn modelId="{E84A6C06-44AF-8446-B24D-428FE385A6D5}" type="presParOf" srcId="{8743D851-8448-FA4B-B1E2-7FAFA4DD6CEC}" destId="{3DC534FE-04E2-0145-B6AA-5B645026EDCE}" srcOrd="0" destOrd="0" presId="urn:microsoft.com/office/officeart/2009/3/layout/HorizontalOrganizationChart"/>
    <dgm:cxn modelId="{841B754C-5350-5E46-AFFF-D9583BE8B58D}" type="presParOf" srcId="{3DC534FE-04E2-0145-B6AA-5B645026EDCE}" destId="{6B557507-9DA8-614E-AEA2-4A34FB27942A}" srcOrd="0" destOrd="0" presId="urn:microsoft.com/office/officeart/2009/3/layout/HorizontalOrganizationChart"/>
    <dgm:cxn modelId="{36126300-7D5B-6242-A3AB-45DDFCDAFE1C}" type="presParOf" srcId="{3DC534FE-04E2-0145-B6AA-5B645026EDCE}" destId="{210B1157-F5F0-9340-8F1C-F32BD6732E67}" srcOrd="1" destOrd="0" presId="urn:microsoft.com/office/officeart/2009/3/layout/HorizontalOrganizationChart"/>
    <dgm:cxn modelId="{7A55504C-6396-A14D-B25E-76AD4A16381A}" type="presParOf" srcId="{8743D851-8448-FA4B-B1E2-7FAFA4DD6CEC}" destId="{7E48A085-8418-A047-A705-32C93431D1C0}" srcOrd="1" destOrd="0" presId="urn:microsoft.com/office/officeart/2009/3/layout/HorizontalOrganizationChart"/>
    <dgm:cxn modelId="{9FC98842-2469-E84D-8345-A7D0B384E025}" type="presParOf" srcId="{8743D851-8448-FA4B-B1E2-7FAFA4DD6CEC}" destId="{F175421A-4153-1D4D-ADEE-62F58AF10CC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29B75-6A18-184F-BB46-6C1C91F59FB2}">
      <dsp:nvSpPr>
        <dsp:cNvPr id="0" name=""/>
        <dsp:cNvSpPr/>
      </dsp:nvSpPr>
      <dsp:spPr>
        <a:xfrm>
          <a:off x="2169264" y="1322214"/>
          <a:ext cx="1953394" cy="1287072"/>
        </a:xfrm>
        <a:custGeom>
          <a:avLst/>
          <a:gdLst/>
          <a:ahLst/>
          <a:cxnLst/>
          <a:rect l="0" t="0" r="0" b="0"/>
          <a:pathLst>
            <a:path>
              <a:moveTo>
                <a:pt x="0" y="1287072"/>
              </a:moveTo>
              <a:lnTo>
                <a:pt x="1953394" y="1287072"/>
              </a:lnTo>
              <a:lnTo>
                <a:pt x="195339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4BFAA-532C-F441-A2AA-6E97780D2B10}">
      <dsp:nvSpPr>
        <dsp:cNvPr id="0" name=""/>
        <dsp:cNvSpPr/>
      </dsp:nvSpPr>
      <dsp:spPr>
        <a:xfrm>
          <a:off x="2169264" y="2555888"/>
          <a:ext cx="3860719" cy="91440"/>
        </a:xfrm>
        <a:custGeom>
          <a:avLst/>
          <a:gdLst/>
          <a:ahLst/>
          <a:cxnLst/>
          <a:rect l="0" t="0" r="0" b="0"/>
          <a:pathLst>
            <a:path>
              <a:moveTo>
                <a:pt x="0" y="53399"/>
              </a:moveTo>
              <a:lnTo>
                <a:pt x="3644230" y="53399"/>
              </a:lnTo>
              <a:lnTo>
                <a:pt x="3644230" y="45720"/>
              </a:lnTo>
              <a:lnTo>
                <a:pt x="386071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07875-30EE-8648-A577-3F254909025D}">
      <dsp:nvSpPr>
        <dsp:cNvPr id="0" name=""/>
        <dsp:cNvSpPr/>
      </dsp:nvSpPr>
      <dsp:spPr>
        <a:xfrm>
          <a:off x="0" y="1904884"/>
          <a:ext cx="2169264" cy="14088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err="1" smtClean="0"/>
            <a:t>Corrects</a:t>
          </a:r>
          <a:r>
            <a:rPr lang="it-IT" sz="2800" kern="1200" dirty="0" smtClean="0"/>
            <a:t> the </a:t>
          </a:r>
          <a:r>
            <a:rPr lang="it-IT" sz="2800" kern="1200" dirty="0" err="1" smtClean="0"/>
            <a:t>environmental</a:t>
          </a:r>
          <a:r>
            <a:rPr lang="it-IT" sz="2800" kern="1200" dirty="0" smtClean="0"/>
            <a:t> </a:t>
          </a:r>
          <a:r>
            <a:rPr lang="it-IT" sz="2800" kern="1200" dirty="0" err="1" smtClean="0"/>
            <a:t>externality</a:t>
          </a:r>
          <a:endParaRPr lang="it-IT" sz="2800" kern="1200" dirty="0"/>
        </a:p>
      </dsp:txBody>
      <dsp:txXfrm>
        <a:off x="0" y="1904884"/>
        <a:ext cx="2169264" cy="1408805"/>
      </dsp:txXfrm>
    </dsp:sp>
    <dsp:sp modelId="{ABC0DDCC-7621-DD49-B6DE-DF6F4E7EFDBA}">
      <dsp:nvSpPr>
        <dsp:cNvPr id="0" name=""/>
        <dsp:cNvSpPr/>
      </dsp:nvSpPr>
      <dsp:spPr>
        <a:xfrm>
          <a:off x="6029984" y="1882788"/>
          <a:ext cx="2199615" cy="14376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err="1" smtClean="0"/>
            <a:t>Corrects</a:t>
          </a:r>
          <a:r>
            <a:rPr lang="it-IT" sz="2800" kern="1200" dirty="0" smtClean="0"/>
            <a:t> </a:t>
          </a:r>
          <a:r>
            <a:rPr lang="it-IT" sz="2800" kern="1200" dirty="0" err="1" smtClean="0"/>
            <a:t>knowledge</a:t>
          </a:r>
          <a:r>
            <a:rPr lang="it-IT" sz="2800" kern="1200" dirty="0" smtClean="0"/>
            <a:t> market </a:t>
          </a:r>
          <a:r>
            <a:rPr lang="it-IT" sz="2800" kern="1200" dirty="0" err="1" smtClean="0"/>
            <a:t>failures</a:t>
          </a:r>
          <a:endParaRPr lang="it-IT" sz="2800" kern="1200" dirty="0"/>
        </a:p>
      </dsp:txBody>
      <dsp:txXfrm>
        <a:off x="6029984" y="1882788"/>
        <a:ext cx="2199615" cy="1437640"/>
      </dsp:txXfrm>
    </dsp:sp>
    <dsp:sp modelId="{BD8CA23C-5B9C-1B48-A8EB-86B0EAFC8A29}">
      <dsp:nvSpPr>
        <dsp:cNvPr id="0" name=""/>
        <dsp:cNvSpPr/>
      </dsp:nvSpPr>
      <dsp:spPr>
        <a:xfrm>
          <a:off x="2626329" y="0"/>
          <a:ext cx="2992658" cy="132221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Policy </a:t>
          </a:r>
          <a:endParaRPr lang="it-IT" sz="2800" kern="1200" dirty="0"/>
        </a:p>
      </dsp:txBody>
      <dsp:txXfrm>
        <a:off x="2626329" y="0"/>
        <a:ext cx="2992658" cy="1322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29B75-6A18-184F-BB46-6C1C91F59FB2}">
      <dsp:nvSpPr>
        <dsp:cNvPr id="0" name=""/>
        <dsp:cNvSpPr/>
      </dsp:nvSpPr>
      <dsp:spPr>
        <a:xfrm>
          <a:off x="1791782" y="372317"/>
          <a:ext cx="2369890" cy="323008"/>
        </a:xfrm>
        <a:custGeom>
          <a:avLst/>
          <a:gdLst/>
          <a:ahLst/>
          <a:cxnLst/>
          <a:rect l="0" t="0" r="0" b="0"/>
          <a:pathLst>
            <a:path>
              <a:moveTo>
                <a:pt x="0" y="323008"/>
              </a:moveTo>
              <a:lnTo>
                <a:pt x="2369890" y="323008"/>
              </a:lnTo>
              <a:lnTo>
                <a:pt x="236989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4BFAA-532C-F441-A2AA-6E97780D2B10}">
      <dsp:nvSpPr>
        <dsp:cNvPr id="0" name=""/>
        <dsp:cNvSpPr/>
      </dsp:nvSpPr>
      <dsp:spPr>
        <a:xfrm>
          <a:off x="1791782" y="649605"/>
          <a:ext cx="4620965" cy="91440"/>
        </a:xfrm>
        <a:custGeom>
          <a:avLst/>
          <a:gdLst/>
          <a:ahLst/>
          <a:cxnLst/>
          <a:rect l="0" t="0" r="0" b="0"/>
          <a:pathLst>
            <a:path>
              <a:moveTo>
                <a:pt x="0" y="45720"/>
              </a:moveTo>
              <a:lnTo>
                <a:pt x="4442148" y="45720"/>
              </a:lnTo>
              <a:lnTo>
                <a:pt x="4442148" y="53606"/>
              </a:lnTo>
              <a:lnTo>
                <a:pt x="4620965" y="536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07875-30EE-8648-A577-3F254909025D}">
      <dsp:nvSpPr>
        <dsp:cNvPr id="0" name=""/>
        <dsp:cNvSpPr/>
      </dsp:nvSpPr>
      <dsp:spPr>
        <a:xfrm>
          <a:off x="0" y="5366"/>
          <a:ext cx="1791782" cy="137991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t>Market </a:t>
          </a:r>
          <a:r>
            <a:rPr lang="it-IT" sz="1400" b="1" kern="1200" dirty="0" err="1" smtClean="0"/>
            <a:t>based</a:t>
          </a:r>
          <a:r>
            <a:rPr lang="it-IT" sz="1400" kern="1200" dirty="0" smtClean="0"/>
            <a:t>:</a:t>
          </a:r>
        </a:p>
        <a:p>
          <a:pPr lvl="0" algn="ctr" defTabSz="622300">
            <a:lnSpc>
              <a:spcPct val="90000"/>
            </a:lnSpc>
            <a:spcBef>
              <a:spcPct val="0"/>
            </a:spcBef>
            <a:spcAft>
              <a:spcPct val="35000"/>
            </a:spcAft>
          </a:pPr>
          <a:r>
            <a:rPr lang="it-IT" sz="1400" kern="1200" dirty="0" err="1" smtClean="0"/>
            <a:t>Encourage</a:t>
          </a:r>
          <a:r>
            <a:rPr lang="it-IT" sz="1400" kern="1200" dirty="0" smtClean="0"/>
            <a:t> </a:t>
          </a:r>
          <a:r>
            <a:rPr lang="it-IT" sz="1400" kern="1200" dirty="0" err="1" smtClean="0"/>
            <a:t>behaviour</a:t>
          </a:r>
          <a:r>
            <a:rPr lang="it-IT" sz="1400" kern="1200" dirty="0" smtClean="0"/>
            <a:t> </a:t>
          </a:r>
          <a:r>
            <a:rPr lang="it-IT" sz="1400" kern="1200" dirty="0" err="1" smtClean="0"/>
            <a:t>through</a:t>
          </a:r>
          <a:r>
            <a:rPr lang="it-IT" sz="1400" kern="1200" dirty="0" smtClean="0"/>
            <a:t> </a:t>
          </a:r>
          <a:r>
            <a:rPr lang="it-IT" sz="1400" kern="1200" dirty="0" err="1" smtClean="0"/>
            <a:t>mkt</a:t>
          </a:r>
          <a:r>
            <a:rPr lang="it-IT" sz="1400" kern="1200" dirty="0" smtClean="0"/>
            <a:t> </a:t>
          </a:r>
          <a:r>
            <a:rPr lang="it-IT" sz="1400" kern="1200" dirty="0" err="1" smtClean="0"/>
            <a:t>signals</a:t>
          </a:r>
          <a:r>
            <a:rPr lang="it-IT" sz="1400" kern="1200" dirty="0" smtClean="0"/>
            <a:t> </a:t>
          </a:r>
          <a:r>
            <a:rPr lang="it-IT" sz="1400" kern="1200" dirty="0" err="1" smtClean="0"/>
            <a:t>rather</a:t>
          </a:r>
          <a:r>
            <a:rPr lang="it-IT" sz="1400" kern="1200" dirty="0" smtClean="0"/>
            <a:t> </a:t>
          </a:r>
          <a:r>
            <a:rPr lang="it-IT" sz="1400" kern="1200" dirty="0" err="1" smtClean="0"/>
            <a:t>than</a:t>
          </a:r>
          <a:r>
            <a:rPr lang="it-IT" sz="1400" kern="1200" dirty="0" smtClean="0"/>
            <a:t> </a:t>
          </a:r>
          <a:r>
            <a:rPr lang="it-IT" sz="1400" kern="1200" dirty="0" err="1" smtClean="0"/>
            <a:t>through</a:t>
          </a:r>
          <a:r>
            <a:rPr lang="it-IT" sz="1400" kern="1200" dirty="0" smtClean="0"/>
            <a:t> </a:t>
          </a:r>
          <a:r>
            <a:rPr lang="it-IT" sz="1400" kern="1200" dirty="0" err="1" smtClean="0"/>
            <a:t>explicit</a:t>
          </a:r>
          <a:r>
            <a:rPr lang="it-IT" sz="1400" kern="1200" dirty="0" smtClean="0"/>
            <a:t> </a:t>
          </a:r>
          <a:r>
            <a:rPr lang="it-IT" sz="1400" kern="1200" dirty="0" err="1" smtClean="0"/>
            <a:t>directive</a:t>
          </a:r>
          <a:r>
            <a:rPr lang="it-IT" sz="1400" kern="1200" dirty="0" smtClean="0"/>
            <a:t> on </a:t>
          </a:r>
          <a:r>
            <a:rPr lang="it-IT" sz="1400" kern="1200" dirty="0" err="1" smtClean="0"/>
            <a:t>pollution</a:t>
          </a:r>
          <a:r>
            <a:rPr lang="it-IT" sz="1400" kern="1200" dirty="0" smtClean="0"/>
            <a:t> control </a:t>
          </a:r>
          <a:r>
            <a:rPr lang="it-IT" sz="1400" kern="1200" dirty="0" err="1" smtClean="0"/>
            <a:t>level</a:t>
          </a:r>
          <a:r>
            <a:rPr lang="it-IT" sz="1400" kern="1200" dirty="0" smtClean="0"/>
            <a:t> or </a:t>
          </a:r>
          <a:r>
            <a:rPr lang="it-IT" sz="1400" kern="1200" dirty="0" err="1" smtClean="0"/>
            <a:t>methods</a:t>
          </a:r>
          <a:endParaRPr lang="it-IT" sz="1400" kern="1200" dirty="0"/>
        </a:p>
      </dsp:txBody>
      <dsp:txXfrm>
        <a:off x="0" y="5366"/>
        <a:ext cx="1791782" cy="1379917"/>
      </dsp:txXfrm>
    </dsp:sp>
    <dsp:sp modelId="{ABC0DDCC-7621-DD49-B6DE-DF6F4E7EFDBA}">
      <dsp:nvSpPr>
        <dsp:cNvPr id="0" name=""/>
        <dsp:cNvSpPr/>
      </dsp:nvSpPr>
      <dsp:spPr>
        <a:xfrm>
          <a:off x="6412747" y="2"/>
          <a:ext cx="1816852" cy="140641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err="1" smtClean="0"/>
            <a:t>Command</a:t>
          </a:r>
          <a:r>
            <a:rPr lang="it-IT" sz="1400" b="1" kern="1200" dirty="0" smtClean="0"/>
            <a:t> and Control</a:t>
          </a:r>
          <a:r>
            <a:rPr lang="it-IT" sz="1400" kern="1200" dirty="0" smtClean="0"/>
            <a:t>:</a:t>
          </a:r>
        </a:p>
        <a:p>
          <a:pPr lvl="0" algn="ctr" defTabSz="622300">
            <a:lnSpc>
              <a:spcPct val="90000"/>
            </a:lnSpc>
            <a:spcBef>
              <a:spcPct val="0"/>
            </a:spcBef>
            <a:spcAft>
              <a:spcPct val="35000"/>
            </a:spcAft>
          </a:pPr>
          <a:r>
            <a:rPr lang="it-IT" sz="1400" kern="1200" dirty="0" err="1" smtClean="0"/>
            <a:t>Forces</a:t>
          </a:r>
          <a:r>
            <a:rPr lang="it-IT" sz="1400" kern="1200" dirty="0" smtClean="0"/>
            <a:t> </a:t>
          </a:r>
          <a:r>
            <a:rPr lang="it-IT" sz="1400" kern="1200" dirty="0" err="1" smtClean="0"/>
            <a:t>firm</a:t>
          </a:r>
          <a:r>
            <a:rPr lang="it-IT" sz="1400" kern="1200" dirty="0" smtClean="0"/>
            <a:t> to take on </a:t>
          </a:r>
          <a:r>
            <a:rPr lang="it-IT" sz="1400" kern="1200" dirty="0" err="1" smtClean="0"/>
            <a:t>similar</a:t>
          </a:r>
          <a:r>
            <a:rPr lang="it-IT" sz="1400" kern="1200" dirty="0" smtClean="0"/>
            <a:t> </a:t>
          </a:r>
          <a:r>
            <a:rPr lang="it-IT" sz="1400" kern="1200" dirty="0" err="1" smtClean="0"/>
            <a:t>magnitude</a:t>
          </a:r>
          <a:r>
            <a:rPr lang="it-IT" sz="1400" kern="1200" dirty="0" smtClean="0"/>
            <a:t> of the </a:t>
          </a:r>
          <a:r>
            <a:rPr lang="it-IT" sz="1400" kern="1200" dirty="0" err="1" smtClean="0"/>
            <a:t>pollution</a:t>
          </a:r>
          <a:r>
            <a:rPr lang="it-IT" sz="1400" kern="1200" dirty="0" smtClean="0"/>
            <a:t> </a:t>
          </a:r>
          <a:r>
            <a:rPr lang="it-IT" sz="1400" kern="1200" dirty="0" err="1" smtClean="0"/>
            <a:t>burden</a:t>
          </a:r>
          <a:r>
            <a:rPr lang="it-IT" sz="1400" kern="1200" dirty="0" smtClean="0"/>
            <a:t> </a:t>
          </a:r>
          <a:r>
            <a:rPr lang="it-IT" sz="1400" kern="1200" dirty="0" err="1" smtClean="0"/>
            <a:t>regardless</a:t>
          </a:r>
          <a:r>
            <a:rPr lang="it-IT" sz="1400" kern="1200" dirty="0" smtClean="0"/>
            <a:t> of the </a:t>
          </a:r>
          <a:r>
            <a:rPr lang="it-IT" sz="1400" kern="1200" dirty="0" err="1" smtClean="0"/>
            <a:t>cost</a:t>
          </a:r>
          <a:r>
            <a:rPr lang="it-IT" sz="1400" kern="1200" dirty="0" smtClean="0"/>
            <a:t>.</a:t>
          </a:r>
          <a:endParaRPr lang="it-IT" sz="1400" kern="1200" dirty="0"/>
        </a:p>
      </dsp:txBody>
      <dsp:txXfrm>
        <a:off x="6412747" y="2"/>
        <a:ext cx="1816852" cy="1406418"/>
      </dsp:txXfrm>
    </dsp:sp>
    <dsp:sp modelId="{BD8CA23C-5B9C-1B48-A8EB-86B0EAFC8A29}">
      <dsp:nvSpPr>
        <dsp:cNvPr id="0" name=""/>
        <dsp:cNvSpPr/>
      </dsp:nvSpPr>
      <dsp:spPr>
        <a:xfrm>
          <a:off x="3348350" y="0"/>
          <a:ext cx="1626644" cy="37231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kern="1200" dirty="0" smtClean="0"/>
            <a:t>Policy </a:t>
          </a:r>
          <a:endParaRPr lang="it-IT" sz="1400" kern="1200" dirty="0"/>
        </a:p>
      </dsp:txBody>
      <dsp:txXfrm>
        <a:off x="3348350" y="0"/>
        <a:ext cx="1626644" cy="372317"/>
      </dsp:txXfrm>
    </dsp:sp>
    <dsp:sp modelId="{C2040D62-C766-964F-8732-D2E3409EC6F5}">
      <dsp:nvSpPr>
        <dsp:cNvPr id="0" name=""/>
        <dsp:cNvSpPr/>
      </dsp:nvSpPr>
      <dsp:spPr>
        <a:xfrm>
          <a:off x="5384013" y="1786188"/>
          <a:ext cx="2845586" cy="9414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t>Technology standard</a:t>
          </a:r>
          <a:r>
            <a:rPr lang="it-IT" sz="1400" kern="1200" dirty="0" smtClean="0"/>
            <a:t>: </a:t>
          </a:r>
          <a:r>
            <a:rPr lang="it-IT" sz="1400" kern="1200" dirty="0" err="1" smtClean="0"/>
            <a:t>specify</a:t>
          </a:r>
          <a:r>
            <a:rPr lang="it-IT" sz="1400" kern="1200" dirty="0" smtClean="0"/>
            <a:t> the </a:t>
          </a:r>
          <a:r>
            <a:rPr lang="it-IT" sz="1400" kern="1200" dirty="0" err="1" smtClean="0"/>
            <a:t>method</a:t>
          </a:r>
          <a:r>
            <a:rPr lang="it-IT" sz="1400" kern="1200" dirty="0" smtClean="0"/>
            <a:t> and the </a:t>
          </a:r>
          <a:r>
            <a:rPr lang="it-IT" sz="1400" kern="1200" dirty="0" err="1" smtClean="0"/>
            <a:t>actual</a:t>
          </a:r>
          <a:r>
            <a:rPr lang="it-IT" sz="1400" kern="1200" dirty="0" smtClean="0"/>
            <a:t> </a:t>
          </a:r>
          <a:r>
            <a:rPr lang="it-IT" sz="1400" kern="1200" dirty="0" err="1" smtClean="0"/>
            <a:t>quipment</a:t>
          </a:r>
          <a:r>
            <a:rPr lang="it-IT" sz="1400" kern="1200" dirty="0" smtClean="0"/>
            <a:t> </a:t>
          </a:r>
          <a:r>
            <a:rPr lang="it-IT" sz="1400" kern="1200" dirty="0" err="1" smtClean="0"/>
            <a:t>that</a:t>
          </a:r>
          <a:r>
            <a:rPr lang="it-IT" sz="1400" kern="1200" dirty="0" smtClean="0"/>
            <a:t> </a:t>
          </a:r>
          <a:r>
            <a:rPr lang="it-IT" sz="1400" kern="1200" dirty="0" err="1" smtClean="0"/>
            <a:t>firm</a:t>
          </a:r>
          <a:r>
            <a:rPr lang="it-IT" sz="1400" kern="1200" dirty="0" smtClean="0"/>
            <a:t> must use to </a:t>
          </a:r>
          <a:r>
            <a:rPr lang="it-IT" sz="1400" kern="1200" dirty="0" err="1" smtClean="0"/>
            <a:t>comply</a:t>
          </a:r>
          <a:r>
            <a:rPr lang="it-IT" sz="1400" kern="1200" dirty="0" smtClean="0"/>
            <a:t> with a </a:t>
          </a:r>
          <a:r>
            <a:rPr lang="it-IT" sz="1400" kern="1200" dirty="0" err="1" smtClean="0"/>
            <a:t>particular</a:t>
          </a:r>
          <a:r>
            <a:rPr lang="it-IT" sz="1400" kern="1200" dirty="0" smtClean="0"/>
            <a:t> </a:t>
          </a:r>
          <a:r>
            <a:rPr lang="it-IT" sz="1400" kern="1200" dirty="0" err="1" smtClean="0"/>
            <a:t>regulation</a:t>
          </a:r>
          <a:endParaRPr lang="it-IT" sz="1400" kern="1200" dirty="0"/>
        </a:p>
      </dsp:txBody>
      <dsp:txXfrm>
        <a:off x="5384013" y="1786188"/>
        <a:ext cx="2845586" cy="941493"/>
      </dsp:txXfrm>
    </dsp:sp>
    <dsp:sp modelId="{2C180414-ECB5-A34D-8400-05F090281727}">
      <dsp:nvSpPr>
        <dsp:cNvPr id="0" name=""/>
        <dsp:cNvSpPr/>
      </dsp:nvSpPr>
      <dsp:spPr>
        <a:xfrm>
          <a:off x="0" y="1534880"/>
          <a:ext cx="1788169" cy="54539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For </a:t>
          </a:r>
          <a:r>
            <a:rPr lang="it-IT" sz="1200" kern="1200" dirty="0" err="1" smtClean="0"/>
            <a:t>example</a:t>
          </a:r>
          <a:r>
            <a:rPr lang="it-IT" sz="1200" kern="1200" dirty="0" smtClean="0"/>
            <a:t>: </a:t>
          </a:r>
          <a:r>
            <a:rPr lang="it-IT" sz="1200" kern="1200" dirty="0" err="1" smtClean="0"/>
            <a:t>taxes</a:t>
          </a:r>
          <a:r>
            <a:rPr lang="it-IT" sz="1200" kern="1200" dirty="0" smtClean="0"/>
            <a:t>, </a:t>
          </a:r>
          <a:r>
            <a:rPr lang="it-IT" sz="1200" kern="1200" dirty="0" err="1" smtClean="0"/>
            <a:t>subsidies</a:t>
          </a:r>
          <a:r>
            <a:rPr lang="it-IT" sz="1200" kern="1200" dirty="0" smtClean="0"/>
            <a:t>, </a:t>
          </a:r>
          <a:r>
            <a:rPr lang="it-IT" sz="1200" kern="1200" dirty="0" err="1" smtClean="0"/>
            <a:t>emission</a:t>
          </a:r>
          <a:r>
            <a:rPr lang="it-IT" sz="1200" kern="1200" dirty="0" smtClean="0"/>
            <a:t> trading, </a:t>
          </a:r>
          <a:r>
            <a:rPr lang="it-IT" sz="1200" kern="1200" dirty="0" err="1" smtClean="0"/>
            <a:t>property</a:t>
          </a:r>
          <a:r>
            <a:rPr lang="it-IT" sz="1200" kern="1200" dirty="0" smtClean="0"/>
            <a:t> </a:t>
          </a:r>
          <a:r>
            <a:rPr lang="it-IT" sz="1200" kern="1200" smtClean="0"/>
            <a:t>rights</a:t>
          </a:r>
          <a:endParaRPr lang="it-IT" sz="1200" kern="1200" dirty="0"/>
        </a:p>
      </dsp:txBody>
      <dsp:txXfrm>
        <a:off x="0" y="1534880"/>
        <a:ext cx="1788169" cy="545391"/>
      </dsp:txXfrm>
    </dsp:sp>
    <dsp:sp modelId="{6B557507-9DA8-614E-AEA2-4A34FB27942A}">
      <dsp:nvSpPr>
        <dsp:cNvPr id="0" name=""/>
        <dsp:cNvSpPr/>
      </dsp:nvSpPr>
      <dsp:spPr>
        <a:xfrm>
          <a:off x="5412658" y="3249890"/>
          <a:ext cx="2816939" cy="9692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t>Performance standard</a:t>
          </a:r>
          <a:r>
            <a:rPr lang="it-IT" sz="1400" kern="1200" dirty="0" smtClean="0"/>
            <a:t>: set </a:t>
          </a:r>
          <a:r>
            <a:rPr lang="it-IT" sz="1400" kern="1200" dirty="0" err="1" smtClean="0"/>
            <a:t>uniform</a:t>
          </a:r>
          <a:r>
            <a:rPr lang="it-IT" sz="1400" kern="1200" dirty="0" smtClean="0"/>
            <a:t> control target for </a:t>
          </a:r>
          <a:r>
            <a:rPr lang="it-IT" sz="1400" kern="1200" dirty="0" err="1" smtClean="0"/>
            <a:t>firms</a:t>
          </a:r>
          <a:r>
            <a:rPr lang="it-IT" sz="1400" kern="1200" dirty="0" smtClean="0"/>
            <a:t> </a:t>
          </a:r>
          <a:r>
            <a:rPr lang="it-IT" sz="1400" kern="1200" dirty="0" err="1" smtClean="0"/>
            <a:t>while</a:t>
          </a:r>
          <a:r>
            <a:rPr lang="it-IT" sz="1400" kern="1200" dirty="0" smtClean="0"/>
            <a:t> </a:t>
          </a:r>
          <a:r>
            <a:rPr lang="it-IT" sz="1400" kern="1200" dirty="0" err="1" smtClean="0"/>
            <a:t>allowing</a:t>
          </a:r>
          <a:r>
            <a:rPr lang="it-IT" sz="1400" kern="1200" dirty="0" smtClean="0"/>
            <a:t> some </a:t>
          </a:r>
          <a:r>
            <a:rPr lang="it-IT" sz="1400" kern="1200" dirty="0" err="1" smtClean="0"/>
            <a:t>decision</a:t>
          </a:r>
          <a:r>
            <a:rPr lang="it-IT" sz="1400" kern="1200" dirty="0" smtClean="0"/>
            <a:t> on </a:t>
          </a:r>
          <a:r>
            <a:rPr lang="it-IT" sz="1400" kern="1200" dirty="0" err="1" smtClean="0"/>
            <a:t>how</a:t>
          </a:r>
          <a:r>
            <a:rPr lang="it-IT" sz="1400" kern="1200" dirty="0" smtClean="0"/>
            <a:t> the target </a:t>
          </a:r>
          <a:r>
            <a:rPr lang="it-IT" sz="1400" kern="1200" dirty="0" err="1" smtClean="0"/>
            <a:t>is</a:t>
          </a:r>
          <a:r>
            <a:rPr lang="it-IT" sz="1400" kern="1200" dirty="0" smtClean="0"/>
            <a:t> </a:t>
          </a:r>
          <a:r>
            <a:rPr lang="it-IT" sz="1400" kern="1200" dirty="0" err="1" smtClean="0"/>
            <a:t>met</a:t>
          </a:r>
          <a:endParaRPr lang="it-IT" sz="1400" kern="1200" dirty="0" smtClean="0"/>
        </a:p>
      </dsp:txBody>
      <dsp:txXfrm>
        <a:off x="5412658" y="3249890"/>
        <a:ext cx="2816939" cy="96927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3B3D5-E061-CB4A-B71B-95E800EDC997}" type="datetimeFigureOut">
              <a:rPr lang="it-IT" smtClean="0"/>
              <a:t>18/02/2015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26EE0-AEA6-7D42-90D7-0696651D2BAC}" type="slidenum">
              <a:rPr lang="it-IT" smtClean="0"/>
              <a:t>‹N›</a:t>
            </a:fld>
            <a:endParaRPr lang="it-IT"/>
          </a:p>
        </p:txBody>
      </p:sp>
    </p:spTree>
    <p:extLst>
      <p:ext uri="{BB962C8B-B14F-4D97-AF65-F5344CB8AC3E}">
        <p14:creationId xmlns:p14="http://schemas.microsoft.com/office/powerpoint/2010/main" val="4116437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endParaRPr lang="en-GB"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EC6A6C-FB77-4DF7-957B-01ACA7DADAAB}" type="slidenum">
              <a:rPr lang="en-GB" altLang="it-IT" smtClean="0">
                <a:latin typeface="Times New Roman" pitchFamily="18" charset="0"/>
              </a:rPr>
              <a:pPr eaLnBrk="1" hangingPunct="1">
                <a:spcBef>
                  <a:spcPct val="0"/>
                </a:spcBef>
              </a:pPr>
              <a:t>10</a:t>
            </a:fld>
            <a:endParaRPr lang="en-GB" alt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endParaRPr lang="en-GB"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EC6A6C-FB77-4DF7-957B-01ACA7DADAAB}" type="slidenum">
              <a:rPr lang="en-GB" altLang="it-IT" smtClean="0">
                <a:latin typeface="Times New Roman" pitchFamily="18" charset="0"/>
              </a:rPr>
              <a:pPr eaLnBrk="1" hangingPunct="1">
                <a:spcBef>
                  <a:spcPct val="0"/>
                </a:spcBef>
              </a:pPr>
              <a:t>12</a:t>
            </a:fld>
            <a:endParaRPr lang="en-GB" altLang="it-I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8D5B4-DF95-43F7-825A-D4365A958490}" type="slidenum">
              <a:rPr lang="it-IT" smtClean="0"/>
              <a:pPr fontAlgn="base">
                <a:spcBef>
                  <a:spcPct val="0"/>
                </a:spcBef>
                <a:spcAft>
                  <a:spcPct val="0"/>
                </a:spcAft>
                <a:defRPr/>
              </a:pPr>
              <a:t>18</a:t>
            </a:fld>
            <a:endParaRPr lang="it-IT" smtClean="0"/>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75" tIns="44538" rIns="89075" bIns="44538" anchor="b"/>
          <a:lstStyle>
            <a:lvl1pPr defTabSz="890588" eaLnBrk="0" hangingPunct="0">
              <a:defRPr>
                <a:solidFill>
                  <a:schemeClr val="tx1"/>
                </a:solidFill>
                <a:latin typeface="Arial" charset="0"/>
                <a:cs typeface="Arial" charset="0"/>
              </a:defRPr>
            </a:lvl1pPr>
            <a:lvl2pPr marL="742950" indent="-285750" defTabSz="890588" eaLnBrk="0" hangingPunct="0">
              <a:defRPr>
                <a:solidFill>
                  <a:schemeClr val="tx1"/>
                </a:solidFill>
                <a:latin typeface="Arial" charset="0"/>
                <a:cs typeface="Arial" charset="0"/>
              </a:defRPr>
            </a:lvl2pPr>
            <a:lvl3pPr marL="1143000" indent="-228600" defTabSz="890588" eaLnBrk="0" hangingPunct="0">
              <a:defRPr>
                <a:solidFill>
                  <a:schemeClr val="tx1"/>
                </a:solidFill>
                <a:latin typeface="Arial" charset="0"/>
                <a:cs typeface="Arial" charset="0"/>
              </a:defRPr>
            </a:lvl3pPr>
            <a:lvl4pPr marL="1600200" indent="-228600" defTabSz="890588" eaLnBrk="0" hangingPunct="0">
              <a:defRPr>
                <a:solidFill>
                  <a:schemeClr val="tx1"/>
                </a:solidFill>
                <a:latin typeface="Arial" charset="0"/>
                <a:cs typeface="Arial" charset="0"/>
              </a:defRPr>
            </a:lvl4pPr>
            <a:lvl5pPr marL="2057400" indent="-228600" defTabSz="890588" eaLnBrk="0" hangingPunct="0">
              <a:defRPr>
                <a:solidFill>
                  <a:schemeClr val="tx1"/>
                </a:solidFill>
                <a:latin typeface="Arial" charset="0"/>
                <a:cs typeface="Arial" charset="0"/>
              </a:defRPr>
            </a:lvl5pPr>
            <a:lvl6pPr marL="2514600" indent="-228600" defTabSz="890588" eaLnBrk="0" fontAlgn="base" hangingPunct="0">
              <a:spcBef>
                <a:spcPct val="0"/>
              </a:spcBef>
              <a:spcAft>
                <a:spcPct val="0"/>
              </a:spcAft>
              <a:defRPr>
                <a:solidFill>
                  <a:schemeClr val="tx1"/>
                </a:solidFill>
                <a:latin typeface="Arial" charset="0"/>
                <a:cs typeface="Arial" charset="0"/>
              </a:defRPr>
            </a:lvl6pPr>
            <a:lvl7pPr marL="2971800" indent="-228600" defTabSz="890588" eaLnBrk="0" fontAlgn="base" hangingPunct="0">
              <a:spcBef>
                <a:spcPct val="0"/>
              </a:spcBef>
              <a:spcAft>
                <a:spcPct val="0"/>
              </a:spcAft>
              <a:defRPr>
                <a:solidFill>
                  <a:schemeClr val="tx1"/>
                </a:solidFill>
                <a:latin typeface="Arial" charset="0"/>
                <a:cs typeface="Arial" charset="0"/>
              </a:defRPr>
            </a:lvl7pPr>
            <a:lvl8pPr marL="3429000" indent="-228600" defTabSz="890588" eaLnBrk="0" fontAlgn="base" hangingPunct="0">
              <a:spcBef>
                <a:spcPct val="0"/>
              </a:spcBef>
              <a:spcAft>
                <a:spcPct val="0"/>
              </a:spcAft>
              <a:defRPr>
                <a:solidFill>
                  <a:schemeClr val="tx1"/>
                </a:solidFill>
                <a:latin typeface="Arial" charset="0"/>
                <a:cs typeface="Arial" charset="0"/>
              </a:defRPr>
            </a:lvl8pPr>
            <a:lvl9pPr marL="3886200" indent="-228600" defTabSz="890588" eaLnBrk="0" fontAlgn="base" hangingPunct="0">
              <a:spcBef>
                <a:spcPct val="0"/>
              </a:spcBef>
              <a:spcAft>
                <a:spcPct val="0"/>
              </a:spcAft>
              <a:defRPr>
                <a:solidFill>
                  <a:schemeClr val="tx1"/>
                </a:solidFill>
                <a:latin typeface="Arial" charset="0"/>
                <a:cs typeface="Arial" charset="0"/>
              </a:defRPr>
            </a:lvl9pPr>
          </a:lstStyle>
          <a:p>
            <a:pPr algn="r" eaLnBrk="1" hangingPunct="1"/>
            <a:fld id="{8A8744A3-DFCE-4052-935B-06346BCAFBBE}" type="slidenum">
              <a:rPr lang="it-IT" altLang="it-IT" sz="1200">
                <a:latin typeface="Calibri" pitchFamily="34" charset="0"/>
              </a:rPr>
              <a:pPr algn="r" eaLnBrk="1" hangingPunct="1"/>
              <a:t>18</a:t>
            </a:fld>
            <a:endParaRPr lang="it-IT" altLang="it-IT" sz="1200">
              <a:latin typeface="Calibri" pitchFamily="34" charset="0"/>
            </a:endParaRPr>
          </a:p>
        </p:txBody>
      </p:sp>
      <p:sp>
        <p:nvSpPr>
          <p:cNvPr id="60420"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xfrm>
            <a:off x="687388" y="4344988"/>
            <a:ext cx="548322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75" tIns="44538" rIns="89075" bIns="44538"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End</a:t>
            </a:r>
            <a:r>
              <a:rPr lang="it-IT" baseline="0" dirty="0" smtClean="0"/>
              <a:t> of pipe: </a:t>
            </a:r>
            <a:r>
              <a:rPr lang="it-IT" dirty="0" smtClean="0"/>
              <a:t>rimuovono i contaminanti già formatisi da un flusso di aria, acqua, rifiuti. Sono implementati come ultimo stage prima dello smaltimento del flusso</a:t>
            </a:r>
          </a:p>
          <a:p>
            <a:r>
              <a:rPr lang="it-IT" dirty="0" err="1" smtClean="0"/>
              <a:t>Clean</a:t>
            </a:r>
            <a:r>
              <a:rPr lang="it-IT" baseline="0" dirty="0" smtClean="0"/>
              <a:t> </a:t>
            </a:r>
            <a:r>
              <a:rPr lang="it-IT" baseline="0" dirty="0" err="1" smtClean="0"/>
              <a:t>tec</a:t>
            </a:r>
            <a:r>
              <a:rPr lang="it-IT" baseline="0" dirty="0" smtClean="0"/>
              <a:t> (tecnologie pulite): </a:t>
            </a:r>
            <a:r>
              <a:rPr lang="it-IT" dirty="0" smtClean="0"/>
              <a:t>sono prodotti o processi produttivi del tutto nuovi (ad esempio un minor utilizzo di energia) che portano ad un ridotto impatto ambientale</a:t>
            </a:r>
            <a:endParaRPr lang="it-IT" dirty="0"/>
          </a:p>
        </p:txBody>
      </p:sp>
      <p:sp>
        <p:nvSpPr>
          <p:cNvPr id="4" name="Segnaposto numero diapositiva 3"/>
          <p:cNvSpPr>
            <a:spLocks noGrp="1"/>
          </p:cNvSpPr>
          <p:nvPr>
            <p:ph type="sldNum" sz="quarter" idx="10"/>
          </p:nvPr>
        </p:nvSpPr>
        <p:spPr/>
        <p:txBody>
          <a:bodyPr/>
          <a:lstStyle/>
          <a:p>
            <a:fld id="{C4726EE0-AEA6-7D42-90D7-0696651D2BAC}" type="slidenum">
              <a:rPr lang="it-IT" smtClean="0"/>
              <a:t>22</a:t>
            </a:fld>
            <a:endParaRPr lang="it-IT"/>
          </a:p>
        </p:txBody>
      </p:sp>
    </p:spTree>
    <p:extLst>
      <p:ext uri="{BB962C8B-B14F-4D97-AF65-F5344CB8AC3E}">
        <p14:creationId xmlns:p14="http://schemas.microsoft.com/office/powerpoint/2010/main" val="22253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 i </a:t>
            </a:r>
            <a:r>
              <a:rPr lang="it-IT" dirty="0" err="1" smtClean="0"/>
              <a:t>mkt</a:t>
            </a:r>
            <a:r>
              <a:rPr lang="it-IT" dirty="0" smtClean="0"/>
              <a:t> </a:t>
            </a:r>
            <a:r>
              <a:rPr lang="it-IT" dirty="0" err="1" smtClean="0"/>
              <a:t>based</a:t>
            </a:r>
            <a:r>
              <a:rPr lang="it-IT" dirty="0" smtClean="0"/>
              <a:t> </a:t>
            </a:r>
            <a:r>
              <a:rPr lang="it-IT" dirty="0" err="1" smtClean="0"/>
              <a:t>instruments</a:t>
            </a:r>
            <a:r>
              <a:rPr lang="it-IT" baseline="0" dirty="0" smtClean="0"/>
              <a:t> le imprese possono scegliere tecnologie che si possono permettere in termini di costo.</a:t>
            </a:r>
          </a:p>
          <a:p>
            <a:r>
              <a:rPr lang="it-IT" baseline="0" dirty="0" smtClean="0"/>
              <a:t>Gli strumenti CAC, in particolare i </a:t>
            </a:r>
            <a:r>
              <a:rPr lang="it-IT" baseline="0" dirty="0" err="1" smtClean="0"/>
              <a:t>tecnology</a:t>
            </a:r>
            <a:r>
              <a:rPr lang="it-IT" baseline="0" dirty="0" smtClean="0"/>
              <a:t> </a:t>
            </a:r>
            <a:r>
              <a:rPr lang="it-IT" baseline="0" dirty="0" err="1" smtClean="0"/>
              <a:t>std</a:t>
            </a:r>
            <a:r>
              <a:rPr lang="it-IT" baseline="0" dirty="0" smtClean="0"/>
              <a:t>, non incentivano le imprese ad innovare. </a:t>
            </a:r>
            <a:endParaRPr lang="it-IT" dirty="0"/>
          </a:p>
        </p:txBody>
      </p:sp>
      <p:sp>
        <p:nvSpPr>
          <p:cNvPr id="4" name="Segnaposto numero diapositiva 3"/>
          <p:cNvSpPr>
            <a:spLocks noGrp="1"/>
          </p:cNvSpPr>
          <p:nvPr>
            <p:ph type="sldNum" sz="quarter" idx="10"/>
          </p:nvPr>
        </p:nvSpPr>
        <p:spPr/>
        <p:txBody>
          <a:bodyPr/>
          <a:lstStyle/>
          <a:p>
            <a:fld id="{C4726EE0-AEA6-7D42-90D7-0696651D2BAC}" type="slidenum">
              <a:rPr lang="it-IT" smtClean="0"/>
              <a:t>27</a:t>
            </a:fld>
            <a:endParaRPr lang="it-IT"/>
          </a:p>
        </p:txBody>
      </p:sp>
    </p:spTree>
    <p:extLst>
      <p:ext uri="{BB962C8B-B14F-4D97-AF65-F5344CB8AC3E}">
        <p14:creationId xmlns:p14="http://schemas.microsoft.com/office/powerpoint/2010/main" val="250178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C’è quindi secondo </a:t>
            </a:r>
            <a:r>
              <a:rPr lang="it-IT" dirty="0" err="1" smtClean="0"/>
              <a:t>Jaffe</a:t>
            </a:r>
            <a:r>
              <a:rPr lang="it-IT" dirty="0" smtClean="0"/>
              <a:t> e</a:t>
            </a:r>
            <a:r>
              <a:rPr lang="it-IT" baseline="0" dirty="0" smtClean="0"/>
              <a:t> Palmer un’</a:t>
            </a:r>
            <a:r>
              <a:rPr lang="it-IT" baseline="0" dirty="0" err="1" smtClean="0"/>
              <a:t>influ</a:t>
            </a:r>
            <a:r>
              <a:rPr lang="it-IT" baseline="0" dirty="0" smtClean="0"/>
              <a:t> della policy sulla ricerca e sviluppo (le imprese almeno intraprendono un processo di generazione di nuova conoscenza) anche se questo sforzo non si traduce sempre e immediatamente in innovazione</a:t>
            </a:r>
            <a:endParaRPr lang="it-IT" dirty="0"/>
          </a:p>
        </p:txBody>
      </p:sp>
      <p:sp>
        <p:nvSpPr>
          <p:cNvPr id="4" name="Segnaposto numero diapositiva 3"/>
          <p:cNvSpPr>
            <a:spLocks noGrp="1"/>
          </p:cNvSpPr>
          <p:nvPr>
            <p:ph type="sldNum" sz="quarter" idx="10"/>
          </p:nvPr>
        </p:nvSpPr>
        <p:spPr/>
        <p:txBody>
          <a:bodyPr/>
          <a:lstStyle/>
          <a:p>
            <a:fld id="{C4726EE0-AEA6-7D42-90D7-0696651D2BAC}" type="slidenum">
              <a:rPr lang="it-IT" smtClean="0"/>
              <a:t>28</a:t>
            </a:fld>
            <a:endParaRPr lang="it-IT"/>
          </a:p>
        </p:txBody>
      </p:sp>
    </p:spTree>
    <p:extLst>
      <p:ext uri="{BB962C8B-B14F-4D97-AF65-F5344CB8AC3E}">
        <p14:creationId xmlns:p14="http://schemas.microsoft.com/office/powerpoint/2010/main" val="409720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71FB8065-7689-47A1-96AE-52AA2F773AE0}" type="slidenum">
              <a:rPr lang="it-IT" altLang="it-IT">
                <a:solidFill>
                  <a:srgbClr val="000000"/>
                </a:solidFill>
              </a:rPr>
              <a:pPr eaLnBrk="1" hangingPunct="1"/>
              <a:t>45</a:t>
            </a:fld>
            <a:endParaRPr lang="it-IT" altLang="it-IT">
              <a:solidFill>
                <a:srgbClr val="000000"/>
              </a:solidFill>
            </a:endParaRPr>
          </a:p>
        </p:txBody>
      </p:sp>
      <p:sp>
        <p:nvSpPr>
          <p:cNvPr id="122883" name="Rectangle 1"/>
          <p:cNvSpPr txBox="1">
            <a:spLocks noGrp="1" noRot="1" noChangeAspect="1" noChangeArrowheads="1" noTextEdit="1"/>
          </p:cNvSpPr>
          <p:nvPr>
            <p:ph type="sldImg"/>
          </p:nvPr>
        </p:nvSpPr>
        <p:spPr>
          <a:xfrm>
            <a:off x="1143000" y="685800"/>
            <a:ext cx="4572000" cy="3429000"/>
          </a:xfrm>
          <a:ln/>
        </p:spPr>
      </p:sp>
      <p:sp>
        <p:nvSpPr>
          <p:cNvPr id="122884"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fld id="{AE884082-3602-4B21-93F4-0BFE3161DF36}" type="slidenum">
              <a:rPr lang="en-GB"/>
              <a:pPr/>
              <a:t>49</a:t>
            </a:fld>
            <a:endParaRPr lang="en-GB"/>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xfrm>
            <a:off x="685494" y="4342939"/>
            <a:ext cx="5487013" cy="4114587"/>
          </a:xfrm>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fld id="{55D15830-C853-4539-AC53-C11CCD6EFD49}" type="slidenum">
              <a:rPr lang="en-GB"/>
              <a:pPr/>
              <a:t>50</a:t>
            </a:fld>
            <a:endParaRPr lang="en-GB"/>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xfrm>
            <a:off x="685494" y="4342939"/>
            <a:ext cx="5487013" cy="4114587"/>
          </a:xfrm>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6998B3E-8A4F-9944-A3B9-EB2C3B85C114}" type="datetimeFigureOut">
              <a:rPr lang="it-IT" smtClean="0"/>
              <a:t>18/02/2015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351522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998B3E-8A4F-9944-A3B9-EB2C3B85C114}" type="datetimeFigureOut">
              <a:rPr lang="it-IT" smtClean="0"/>
              <a:t>18/02/2015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71123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998B3E-8A4F-9944-A3B9-EB2C3B85C114}" type="datetimeFigureOut">
              <a:rPr lang="it-IT" smtClean="0"/>
              <a:t>18/02/2015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307910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998B3E-8A4F-9944-A3B9-EB2C3B85C114}" type="datetimeFigureOut">
              <a:rPr lang="it-IT" smtClean="0"/>
              <a:t>18/02/2015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216911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06998B3E-8A4F-9944-A3B9-EB2C3B85C114}" type="datetimeFigureOut">
              <a:rPr lang="it-IT" smtClean="0"/>
              <a:t>18/02/2015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4407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6998B3E-8A4F-9944-A3B9-EB2C3B85C114}" type="datetimeFigureOut">
              <a:rPr lang="it-IT" smtClean="0"/>
              <a:t>18/02/2015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17763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6998B3E-8A4F-9944-A3B9-EB2C3B85C114}" type="datetimeFigureOut">
              <a:rPr lang="it-IT" smtClean="0"/>
              <a:t>18/02/2015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198343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06998B3E-8A4F-9944-A3B9-EB2C3B85C114}" type="datetimeFigureOut">
              <a:rPr lang="it-IT" smtClean="0"/>
              <a:t>18/02/2015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30142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6998B3E-8A4F-9944-A3B9-EB2C3B85C114}" type="datetimeFigureOut">
              <a:rPr lang="it-IT" smtClean="0"/>
              <a:t>18/02/2015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229747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6998B3E-8A4F-9944-A3B9-EB2C3B85C114}" type="datetimeFigureOut">
              <a:rPr lang="it-IT" smtClean="0"/>
              <a:t>18/02/2015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345887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6998B3E-8A4F-9944-A3B9-EB2C3B85C114}" type="datetimeFigureOut">
              <a:rPr lang="it-IT" smtClean="0"/>
              <a:t>18/02/2015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A51BEC-5580-C745-8E09-525FB9529AC6}" type="slidenum">
              <a:rPr lang="it-IT" smtClean="0"/>
              <a:t>‹N›</a:t>
            </a:fld>
            <a:endParaRPr lang="it-IT"/>
          </a:p>
        </p:txBody>
      </p:sp>
    </p:spTree>
    <p:extLst>
      <p:ext uri="{BB962C8B-B14F-4D97-AF65-F5344CB8AC3E}">
        <p14:creationId xmlns:p14="http://schemas.microsoft.com/office/powerpoint/2010/main" val="141900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98B3E-8A4F-9944-A3B9-EB2C3B85C114}" type="datetimeFigureOut">
              <a:rPr lang="it-IT" smtClean="0"/>
              <a:t>18/02/2015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51BEC-5580-C745-8E09-525FB9529AC6}" type="slidenum">
              <a:rPr lang="it-IT" smtClean="0"/>
              <a:t>‹N›</a:t>
            </a:fld>
            <a:endParaRPr lang="it-IT"/>
          </a:p>
        </p:txBody>
      </p:sp>
    </p:spTree>
    <p:extLst>
      <p:ext uri="{BB962C8B-B14F-4D97-AF65-F5344CB8AC3E}">
        <p14:creationId xmlns:p14="http://schemas.microsoft.com/office/powerpoint/2010/main" val="2251545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nep.org/ecoinnovationprojec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it-IT" dirty="0" err="1" smtClean="0"/>
              <a:t>Innovation</a:t>
            </a:r>
            <a:r>
              <a:rPr lang="it-IT" dirty="0" smtClean="0"/>
              <a:t>, </a:t>
            </a:r>
            <a:r>
              <a:rPr lang="it-IT" dirty="0" err="1" smtClean="0"/>
              <a:t>Ecoinnovation</a:t>
            </a:r>
            <a:r>
              <a:rPr lang="it-IT" dirty="0" smtClean="0"/>
              <a:t> and policy</a:t>
            </a:r>
            <a:endParaRPr lang="it-IT"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642932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1676400" y="1066800"/>
            <a:ext cx="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39" name="Line 3"/>
          <p:cNvSpPr>
            <a:spLocks noChangeShapeType="1"/>
          </p:cNvSpPr>
          <p:nvPr/>
        </p:nvSpPr>
        <p:spPr bwMode="auto">
          <a:xfrm>
            <a:off x="1676400" y="5486400"/>
            <a:ext cx="662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40" name="Freeform 5"/>
          <p:cNvSpPr>
            <a:spLocks/>
          </p:cNvSpPr>
          <p:nvPr/>
        </p:nvSpPr>
        <p:spPr bwMode="auto">
          <a:xfrm>
            <a:off x="1676400" y="1835150"/>
            <a:ext cx="5029200" cy="3657600"/>
          </a:xfrm>
          <a:custGeom>
            <a:avLst/>
            <a:gdLst>
              <a:gd name="T0" fmla="*/ 0 w 3168"/>
              <a:gd name="T1" fmla="*/ 2147483647 h 2304"/>
              <a:gd name="T2" fmla="*/ 2147483647 w 3168"/>
              <a:gd name="T3" fmla="*/ 2147483647 h 2304"/>
              <a:gd name="T4" fmla="*/ 2147483647 w 3168"/>
              <a:gd name="T5" fmla="*/ 2147483647 h 2304"/>
              <a:gd name="T6" fmla="*/ 2147483647 w 3168"/>
              <a:gd name="T7" fmla="*/ 2147483647 h 2304"/>
              <a:gd name="T8" fmla="*/ 2147483647 w 3168"/>
              <a:gd name="T9" fmla="*/ 2147483647 h 2304"/>
              <a:gd name="T10" fmla="*/ 2147483647 w 3168"/>
              <a:gd name="T11" fmla="*/ 2147483647 h 2304"/>
              <a:gd name="T12" fmla="*/ 2147483647 w 3168"/>
              <a:gd name="T13" fmla="*/ 0 h 2304"/>
              <a:gd name="T14" fmla="*/ 0 60000 65536"/>
              <a:gd name="T15" fmla="*/ 0 60000 65536"/>
              <a:gd name="T16" fmla="*/ 0 60000 65536"/>
              <a:gd name="T17" fmla="*/ 0 60000 65536"/>
              <a:gd name="T18" fmla="*/ 0 60000 65536"/>
              <a:gd name="T19" fmla="*/ 0 60000 65536"/>
              <a:gd name="T20" fmla="*/ 0 60000 65536"/>
              <a:gd name="T21" fmla="*/ 0 w 3168"/>
              <a:gd name="T22" fmla="*/ 0 h 2304"/>
              <a:gd name="T23" fmla="*/ 3168 w 3168"/>
              <a:gd name="T24" fmla="*/ 2304 h 2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304">
                <a:moveTo>
                  <a:pt x="0" y="2304"/>
                </a:moveTo>
                <a:cubicBezTo>
                  <a:pt x="100" y="2248"/>
                  <a:pt x="200" y="2192"/>
                  <a:pt x="336" y="2112"/>
                </a:cubicBezTo>
                <a:cubicBezTo>
                  <a:pt x="472" y="2032"/>
                  <a:pt x="648" y="1928"/>
                  <a:pt x="816" y="1824"/>
                </a:cubicBezTo>
                <a:cubicBezTo>
                  <a:pt x="984" y="1720"/>
                  <a:pt x="1112" y="1640"/>
                  <a:pt x="1344" y="1488"/>
                </a:cubicBezTo>
                <a:cubicBezTo>
                  <a:pt x="1576" y="1336"/>
                  <a:pt x="1968" y="1088"/>
                  <a:pt x="2208" y="912"/>
                </a:cubicBezTo>
                <a:cubicBezTo>
                  <a:pt x="2448" y="736"/>
                  <a:pt x="2624" y="584"/>
                  <a:pt x="2784" y="432"/>
                </a:cubicBezTo>
                <a:cubicBezTo>
                  <a:pt x="2944" y="280"/>
                  <a:pt x="3104" y="72"/>
                  <a:pt x="316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41" name="Text Box 6"/>
          <p:cNvSpPr txBox="1">
            <a:spLocks noChangeArrowheads="1"/>
          </p:cNvSpPr>
          <p:nvPr/>
        </p:nvSpPr>
        <p:spPr bwMode="auto">
          <a:xfrm>
            <a:off x="6705600" y="1519238"/>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600"/>
              <a:t>MC</a:t>
            </a:r>
            <a:r>
              <a:rPr lang="en-GB" altLang="it-IT" sz="1600" baseline="-25000"/>
              <a:t>1</a:t>
            </a:r>
            <a:endParaRPr lang="en-GB" altLang="it-IT" sz="1600"/>
          </a:p>
        </p:txBody>
      </p:sp>
      <p:sp>
        <p:nvSpPr>
          <p:cNvPr id="65542" name="Text Box 7"/>
          <p:cNvSpPr txBox="1">
            <a:spLocks noChangeArrowheads="1"/>
          </p:cNvSpPr>
          <p:nvPr/>
        </p:nvSpPr>
        <p:spPr bwMode="auto">
          <a:xfrm>
            <a:off x="7239000" y="2362200"/>
            <a:ext cx="681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600"/>
              <a:t>MC</a:t>
            </a:r>
            <a:r>
              <a:rPr lang="en-GB" altLang="it-IT" sz="1600" baseline="-25000"/>
              <a:t>2</a:t>
            </a:r>
          </a:p>
        </p:txBody>
      </p:sp>
      <p:sp>
        <p:nvSpPr>
          <p:cNvPr id="65543" name="Text Box 8"/>
          <p:cNvSpPr txBox="1">
            <a:spLocks noChangeArrowheads="1"/>
          </p:cNvSpPr>
          <p:nvPr/>
        </p:nvSpPr>
        <p:spPr bwMode="auto">
          <a:xfrm>
            <a:off x="1400175" y="685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a:t>£</a:t>
            </a:r>
          </a:p>
        </p:txBody>
      </p:sp>
      <p:sp>
        <p:nvSpPr>
          <p:cNvPr id="65544" name="Text Box 9"/>
          <p:cNvSpPr txBox="1">
            <a:spLocks noChangeArrowheads="1"/>
          </p:cNvSpPr>
          <p:nvPr/>
        </p:nvSpPr>
        <p:spPr bwMode="auto">
          <a:xfrm>
            <a:off x="1414463" y="53578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a:t>0</a:t>
            </a:r>
          </a:p>
        </p:txBody>
      </p:sp>
      <p:sp>
        <p:nvSpPr>
          <p:cNvPr id="65545" name="Line 10"/>
          <p:cNvSpPr>
            <a:spLocks noChangeShapeType="1"/>
          </p:cNvSpPr>
          <p:nvPr/>
        </p:nvSpPr>
        <p:spPr bwMode="auto">
          <a:xfrm>
            <a:off x="4191000" y="3924300"/>
            <a:ext cx="0" cy="1600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65546" name="Text Box 13"/>
          <p:cNvSpPr txBox="1">
            <a:spLocks noChangeArrowheads="1"/>
          </p:cNvSpPr>
          <p:nvPr/>
        </p:nvSpPr>
        <p:spPr bwMode="auto">
          <a:xfrm>
            <a:off x="6357938" y="5486400"/>
            <a:ext cx="2224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600"/>
              <a:t>Emissions abatement, Z</a:t>
            </a:r>
            <a:endParaRPr lang="en-GB" altLang="it-IT" sz="1400"/>
          </a:p>
        </p:txBody>
      </p:sp>
      <p:sp>
        <p:nvSpPr>
          <p:cNvPr id="65547" name="Text Box 17"/>
          <p:cNvSpPr txBox="1">
            <a:spLocks noChangeArrowheads="1"/>
          </p:cNvSpPr>
          <p:nvPr/>
        </p:nvSpPr>
        <p:spPr bwMode="auto">
          <a:xfrm>
            <a:off x="3943350" y="547687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a:t>Z</a:t>
            </a:r>
            <a:r>
              <a:rPr lang="en-GB" altLang="it-IT" sz="1800" baseline="-25000"/>
              <a:t>1</a:t>
            </a:r>
            <a:r>
              <a:rPr lang="en-GB" altLang="it-IT" sz="1800" baseline="30000"/>
              <a:t>*</a:t>
            </a:r>
            <a:endParaRPr lang="en-GB" altLang="it-IT" sz="1800" baseline="-25000"/>
          </a:p>
        </p:txBody>
      </p:sp>
      <p:sp>
        <p:nvSpPr>
          <p:cNvPr id="65548" name="Freeform 18"/>
          <p:cNvSpPr>
            <a:spLocks/>
          </p:cNvSpPr>
          <p:nvPr/>
        </p:nvSpPr>
        <p:spPr bwMode="auto">
          <a:xfrm>
            <a:off x="1689100" y="3952875"/>
            <a:ext cx="2492375" cy="1533525"/>
          </a:xfrm>
          <a:custGeom>
            <a:avLst/>
            <a:gdLst>
              <a:gd name="T0" fmla="*/ 2147483647 w 1570"/>
              <a:gd name="T1" fmla="*/ 2147483647 h 966"/>
              <a:gd name="T2" fmla="*/ 2147483647 w 1570"/>
              <a:gd name="T3" fmla="*/ 2147483647 h 966"/>
              <a:gd name="T4" fmla="*/ 2147483647 w 1570"/>
              <a:gd name="T5" fmla="*/ 0 h 966"/>
              <a:gd name="T6" fmla="*/ 2147483647 w 1570"/>
              <a:gd name="T7" fmla="*/ 2147483647 h 966"/>
              <a:gd name="T8" fmla="*/ 2147483647 w 1570"/>
              <a:gd name="T9" fmla="*/ 2147483647 h 966"/>
              <a:gd name="T10" fmla="*/ 2147483647 w 1570"/>
              <a:gd name="T11" fmla="*/ 2147483647 h 966"/>
              <a:gd name="T12" fmla="*/ 0 w 1570"/>
              <a:gd name="T13" fmla="*/ 2147483647 h 966"/>
              <a:gd name="T14" fmla="*/ 0 60000 65536"/>
              <a:gd name="T15" fmla="*/ 0 60000 65536"/>
              <a:gd name="T16" fmla="*/ 0 60000 65536"/>
              <a:gd name="T17" fmla="*/ 0 60000 65536"/>
              <a:gd name="T18" fmla="*/ 0 60000 65536"/>
              <a:gd name="T19" fmla="*/ 0 60000 65536"/>
              <a:gd name="T20" fmla="*/ 0 60000 65536"/>
              <a:gd name="T21" fmla="*/ 0 w 1570"/>
              <a:gd name="T22" fmla="*/ 0 h 966"/>
              <a:gd name="T23" fmla="*/ 1570 w 1570"/>
              <a:gd name="T24" fmla="*/ 966 h 9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0" h="966">
                <a:moveTo>
                  <a:pt x="13" y="966"/>
                </a:moveTo>
                <a:lnTo>
                  <a:pt x="1278" y="202"/>
                </a:lnTo>
                <a:lnTo>
                  <a:pt x="1570" y="0"/>
                </a:lnTo>
                <a:lnTo>
                  <a:pt x="1570" y="516"/>
                </a:lnTo>
                <a:lnTo>
                  <a:pt x="1210" y="636"/>
                </a:lnTo>
                <a:lnTo>
                  <a:pt x="814" y="756"/>
                </a:lnTo>
                <a:lnTo>
                  <a:pt x="0" y="966"/>
                </a:lnTo>
              </a:path>
            </a:pathLst>
          </a:custGeom>
          <a:solidFill>
            <a:srgbClr val="DDDDDD"/>
          </a:solidFill>
          <a:ln w="9525">
            <a:solidFill>
              <a:schemeClr val="tx1"/>
            </a:solidFill>
            <a:round/>
            <a:headEnd/>
            <a:tailEnd/>
          </a:ln>
        </p:spPr>
        <p:txBody>
          <a:bodyPr/>
          <a:lstStyle/>
          <a:p>
            <a:endParaRPr lang="it-IT"/>
          </a:p>
        </p:txBody>
      </p:sp>
      <p:sp>
        <p:nvSpPr>
          <p:cNvPr id="65549" name="Freeform 19"/>
          <p:cNvSpPr>
            <a:spLocks/>
          </p:cNvSpPr>
          <p:nvPr/>
        </p:nvSpPr>
        <p:spPr bwMode="auto">
          <a:xfrm>
            <a:off x="4181475" y="3935413"/>
            <a:ext cx="1741488" cy="1546225"/>
          </a:xfrm>
          <a:custGeom>
            <a:avLst/>
            <a:gdLst>
              <a:gd name="T0" fmla="*/ 2147483647 w 1097"/>
              <a:gd name="T1" fmla="*/ 2147483647 h 974"/>
              <a:gd name="T2" fmla="*/ 2147483647 w 1097"/>
              <a:gd name="T3" fmla="*/ 2147483647 h 974"/>
              <a:gd name="T4" fmla="*/ 2147483647 w 1097"/>
              <a:gd name="T5" fmla="*/ 0 h 974"/>
              <a:gd name="T6" fmla="*/ 0 w 1097"/>
              <a:gd name="T7" fmla="*/ 2147483647 h 974"/>
              <a:gd name="T8" fmla="*/ 2147483647 w 1097"/>
              <a:gd name="T9" fmla="*/ 2147483647 h 974"/>
              <a:gd name="T10" fmla="*/ 2147483647 w 1097"/>
              <a:gd name="T11" fmla="*/ 2147483647 h 974"/>
              <a:gd name="T12" fmla="*/ 2147483647 w 1097"/>
              <a:gd name="T13" fmla="*/ 2147483647 h 974"/>
              <a:gd name="T14" fmla="*/ 2147483647 w 1097"/>
              <a:gd name="T15" fmla="*/ 2147483647 h 974"/>
              <a:gd name="T16" fmla="*/ 2147483647 w 1097"/>
              <a:gd name="T17" fmla="*/ 2147483647 h 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974"/>
              <a:gd name="T29" fmla="*/ 1097 w 1097"/>
              <a:gd name="T30" fmla="*/ 974 h 9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974">
                <a:moveTo>
                  <a:pt x="6" y="17"/>
                </a:moveTo>
                <a:lnTo>
                  <a:pt x="9" y="974"/>
                </a:lnTo>
                <a:lnTo>
                  <a:pt x="8" y="0"/>
                </a:lnTo>
                <a:lnTo>
                  <a:pt x="0" y="527"/>
                </a:lnTo>
                <a:lnTo>
                  <a:pt x="276" y="407"/>
                </a:lnTo>
                <a:lnTo>
                  <a:pt x="612" y="269"/>
                </a:lnTo>
                <a:lnTo>
                  <a:pt x="1097" y="25"/>
                </a:lnTo>
                <a:lnTo>
                  <a:pt x="647" y="25"/>
                </a:lnTo>
                <a:lnTo>
                  <a:pt x="12" y="11"/>
                </a:lnTo>
              </a:path>
            </a:pathLst>
          </a:custGeom>
          <a:solidFill>
            <a:srgbClr val="B2B2B2"/>
          </a:solidFill>
          <a:ln w="9525">
            <a:solidFill>
              <a:schemeClr val="tx1"/>
            </a:solidFill>
            <a:round/>
            <a:headEnd/>
            <a:tailEnd/>
          </a:ln>
        </p:spPr>
        <p:txBody>
          <a:bodyPr/>
          <a:lstStyle/>
          <a:p>
            <a:endParaRPr lang="it-IT"/>
          </a:p>
        </p:txBody>
      </p:sp>
      <p:sp>
        <p:nvSpPr>
          <p:cNvPr id="65550" name="Line 12"/>
          <p:cNvSpPr>
            <a:spLocks noChangeShapeType="1"/>
          </p:cNvSpPr>
          <p:nvPr/>
        </p:nvSpPr>
        <p:spPr bwMode="auto">
          <a:xfrm flipH="1" flipV="1">
            <a:off x="1676400" y="3952875"/>
            <a:ext cx="58674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51" name="Text Box 21"/>
          <p:cNvSpPr txBox="1">
            <a:spLocks noChangeArrowheads="1"/>
          </p:cNvSpPr>
          <p:nvPr/>
        </p:nvSpPr>
        <p:spPr bwMode="auto">
          <a:xfrm>
            <a:off x="1266825" y="37195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dirty="0">
                <a:sym typeface="Symbol" pitchFamily="18" charset="2"/>
              </a:rPr>
              <a:t></a:t>
            </a:r>
            <a:endParaRPr lang="en-GB" altLang="it-IT" sz="1800" dirty="0"/>
          </a:p>
        </p:txBody>
      </p:sp>
      <p:sp>
        <p:nvSpPr>
          <p:cNvPr id="65552" name="Text Box 22"/>
          <p:cNvSpPr txBox="1">
            <a:spLocks noChangeArrowheads="1"/>
          </p:cNvSpPr>
          <p:nvPr/>
        </p:nvSpPr>
        <p:spPr bwMode="auto">
          <a:xfrm>
            <a:off x="3352800" y="4419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b="1">
                <a:solidFill>
                  <a:schemeClr val="accent2"/>
                </a:solidFill>
                <a:sym typeface="Symbol" pitchFamily="18" charset="2"/>
              </a:rPr>
              <a:t></a:t>
            </a:r>
            <a:endParaRPr lang="en-GB" altLang="it-IT" sz="2400" b="1" baseline="-25000">
              <a:solidFill>
                <a:schemeClr val="accent2"/>
              </a:solidFill>
            </a:endParaRPr>
          </a:p>
        </p:txBody>
      </p:sp>
      <p:sp>
        <p:nvSpPr>
          <p:cNvPr id="65553" name="Text Box 23"/>
          <p:cNvSpPr txBox="1">
            <a:spLocks noChangeArrowheads="1"/>
          </p:cNvSpPr>
          <p:nvPr/>
        </p:nvSpPr>
        <p:spPr bwMode="auto">
          <a:xfrm>
            <a:off x="4552950" y="4038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b="1">
                <a:solidFill>
                  <a:schemeClr val="accent2"/>
                </a:solidFill>
                <a:sym typeface="Symbol" pitchFamily="18" charset="2"/>
              </a:rPr>
              <a:t></a:t>
            </a:r>
            <a:endParaRPr lang="en-GB" altLang="it-IT" sz="2400" b="1" baseline="-25000">
              <a:solidFill>
                <a:schemeClr val="accent2"/>
              </a:solidFill>
            </a:endParaRPr>
          </a:p>
        </p:txBody>
      </p:sp>
      <p:sp>
        <p:nvSpPr>
          <p:cNvPr id="65554" name="Text Box 26"/>
          <p:cNvSpPr txBox="1">
            <a:spLocks noChangeArrowheads="1"/>
          </p:cNvSpPr>
          <p:nvPr/>
        </p:nvSpPr>
        <p:spPr bwMode="auto">
          <a:xfrm>
            <a:off x="457200" y="21025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dirty="0" smtClean="0">
                <a:cs typeface="Times New Roman" pitchFamily="18" charset="0"/>
              </a:rPr>
              <a:t>Dynamic </a:t>
            </a:r>
            <a:r>
              <a:rPr lang="en-GB" altLang="it-IT" sz="1800" dirty="0">
                <a:cs typeface="Times New Roman" pitchFamily="18" charset="0"/>
              </a:rPr>
              <a:t>incentives under emissions tax </a:t>
            </a:r>
            <a:r>
              <a:rPr lang="en-GB" altLang="it-IT" sz="1800" dirty="0" smtClean="0">
                <a:cs typeface="Times New Roman" pitchFamily="18" charset="0"/>
              </a:rPr>
              <a:t>controls: </a:t>
            </a:r>
            <a:r>
              <a:rPr lang="en-GB" altLang="it-IT" sz="1800" b="1" dirty="0" smtClean="0">
                <a:solidFill>
                  <a:srgbClr val="FF0000"/>
                </a:solidFill>
                <a:cs typeface="Times New Roman" pitchFamily="18" charset="0"/>
              </a:rPr>
              <a:t>tax savings</a:t>
            </a:r>
            <a:endParaRPr lang="en-GB" altLang="it-IT" sz="1800" b="1" dirty="0">
              <a:solidFill>
                <a:srgbClr val="FF0000"/>
              </a:solidFill>
            </a:endParaRPr>
          </a:p>
        </p:txBody>
      </p:sp>
      <p:sp>
        <p:nvSpPr>
          <p:cNvPr id="65555" name="Freeform 27"/>
          <p:cNvSpPr>
            <a:spLocks/>
          </p:cNvSpPr>
          <p:nvPr/>
        </p:nvSpPr>
        <p:spPr bwMode="auto">
          <a:xfrm>
            <a:off x="1676400" y="2743200"/>
            <a:ext cx="5791200" cy="2743200"/>
          </a:xfrm>
          <a:custGeom>
            <a:avLst/>
            <a:gdLst>
              <a:gd name="T0" fmla="*/ 0 w 3648"/>
              <a:gd name="T1" fmla="*/ 2147483647 h 1728"/>
              <a:gd name="T2" fmla="*/ 2147483647 w 3648"/>
              <a:gd name="T3" fmla="*/ 2147483647 h 1728"/>
              <a:gd name="T4" fmla="*/ 2147483647 w 3648"/>
              <a:gd name="T5" fmla="*/ 2147483647 h 1728"/>
              <a:gd name="T6" fmla="*/ 2147483647 w 3648"/>
              <a:gd name="T7" fmla="*/ 2147483647 h 1728"/>
              <a:gd name="T8" fmla="*/ 2147483647 w 3648"/>
              <a:gd name="T9" fmla="*/ 2147483647 h 1728"/>
              <a:gd name="T10" fmla="*/ 2147483647 w 3648"/>
              <a:gd name="T11" fmla="*/ 2147483647 h 1728"/>
              <a:gd name="T12" fmla="*/ 2147483647 w 3648"/>
              <a:gd name="T13" fmla="*/ 0 h 1728"/>
              <a:gd name="T14" fmla="*/ 0 60000 65536"/>
              <a:gd name="T15" fmla="*/ 0 60000 65536"/>
              <a:gd name="T16" fmla="*/ 0 60000 65536"/>
              <a:gd name="T17" fmla="*/ 0 60000 65536"/>
              <a:gd name="T18" fmla="*/ 0 60000 65536"/>
              <a:gd name="T19" fmla="*/ 0 60000 65536"/>
              <a:gd name="T20" fmla="*/ 0 60000 65536"/>
              <a:gd name="T21" fmla="*/ 0 w 3648"/>
              <a:gd name="T22" fmla="*/ 0 h 1728"/>
              <a:gd name="T23" fmla="*/ 3648 w 3648"/>
              <a:gd name="T24" fmla="*/ 1728 h 1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48" h="1728">
                <a:moveTo>
                  <a:pt x="0" y="1728"/>
                </a:moveTo>
                <a:cubicBezTo>
                  <a:pt x="196" y="1680"/>
                  <a:pt x="392" y="1632"/>
                  <a:pt x="576" y="1584"/>
                </a:cubicBezTo>
                <a:cubicBezTo>
                  <a:pt x="760" y="1536"/>
                  <a:pt x="928" y="1496"/>
                  <a:pt x="1104" y="1440"/>
                </a:cubicBezTo>
                <a:cubicBezTo>
                  <a:pt x="1280" y="1384"/>
                  <a:pt x="1416" y="1336"/>
                  <a:pt x="1632" y="1248"/>
                </a:cubicBezTo>
                <a:cubicBezTo>
                  <a:pt x="1848" y="1160"/>
                  <a:pt x="2144" y="1040"/>
                  <a:pt x="2400" y="912"/>
                </a:cubicBezTo>
                <a:cubicBezTo>
                  <a:pt x="2656" y="784"/>
                  <a:pt x="2960" y="632"/>
                  <a:pt x="3168" y="480"/>
                </a:cubicBezTo>
                <a:cubicBezTo>
                  <a:pt x="3376" y="328"/>
                  <a:pt x="3568" y="80"/>
                  <a:pt x="36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56" name="Line 28"/>
          <p:cNvSpPr>
            <a:spLocks noChangeShapeType="1"/>
          </p:cNvSpPr>
          <p:nvPr/>
        </p:nvSpPr>
        <p:spPr bwMode="auto">
          <a:xfrm>
            <a:off x="5943600" y="396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57" name="Text Box 29"/>
          <p:cNvSpPr txBox="1">
            <a:spLocks noChangeArrowheads="1"/>
          </p:cNvSpPr>
          <p:nvPr/>
        </p:nvSpPr>
        <p:spPr bwMode="auto">
          <a:xfrm>
            <a:off x="5715000" y="54673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a:t>Z</a:t>
            </a:r>
            <a:r>
              <a:rPr lang="en-GB" altLang="it-IT" sz="1800" baseline="-25000"/>
              <a:t>2</a:t>
            </a:r>
            <a:r>
              <a:rPr lang="en-GB" altLang="it-IT" sz="1800" baseline="30000"/>
              <a:t>*</a:t>
            </a:r>
            <a:endParaRPr lang="en-GB" altLang="it-IT" sz="1800" baseline="-25000"/>
          </a:p>
        </p:txBody>
      </p:sp>
      <p:cxnSp>
        <p:nvCxnSpPr>
          <p:cNvPr id="3" name="Connettore 2 2"/>
          <p:cNvCxnSpPr/>
          <p:nvPr/>
        </p:nvCxnSpPr>
        <p:spPr>
          <a:xfrm>
            <a:off x="6357938" y="2530475"/>
            <a:ext cx="621086" cy="441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2662518" y="1519238"/>
            <a:ext cx="1966632" cy="369332"/>
          </a:xfrm>
          <a:prstGeom prst="rect">
            <a:avLst/>
          </a:prstGeom>
          <a:noFill/>
        </p:spPr>
        <p:txBody>
          <a:bodyPr wrap="square" rtlCol="0">
            <a:spAutoFit/>
          </a:bodyPr>
          <a:lstStyle/>
          <a:p>
            <a:r>
              <a:rPr lang="it-IT" dirty="0" err="1" smtClean="0"/>
              <a:t>Two</a:t>
            </a:r>
            <a:r>
              <a:rPr lang="it-IT" dirty="0" smtClean="0"/>
              <a:t> benefits</a:t>
            </a:r>
            <a:endParaRPr lang="it-IT" dirty="0"/>
          </a:p>
        </p:txBody>
      </p:sp>
      <p:cxnSp>
        <p:nvCxnSpPr>
          <p:cNvPr id="7" name="Connettore 2 6"/>
          <p:cNvCxnSpPr/>
          <p:nvPr/>
        </p:nvCxnSpPr>
        <p:spPr>
          <a:xfrm flipH="1" flipV="1">
            <a:off x="5162550" y="4114800"/>
            <a:ext cx="1345826" cy="41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6508376" y="4267200"/>
            <a:ext cx="1411662" cy="923330"/>
          </a:xfrm>
          <a:prstGeom prst="rect">
            <a:avLst/>
          </a:prstGeom>
          <a:noFill/>
        </p:spPr>
        <p:txBody>
          <a:bodyPr wrap="square" rtlCol="0">
            <a:spAutoFit/>
          </a:bodyPr>
          <a:lstStyle/>
          <a:p>
            <a:r>
              <a:rPr lang="it-IT" dirty="0" smtClean="0"/>
              <a:t>Lower </a:t>
            </a:r>
            <a:r>
              <a:rPr lang="it-IT" dirty="0" err="1" smtClean="0"/>
              <a:t>tax</a:t>
            </a:r>
            <a:r>
              <a:rPr lang="it-IT" dirty="0" smtClean="0"/>
              <a:t> – </a:t>
            </a:r>
            <a:r>
              <a:rPr lang="it-IT" dirty="0" err="1" smtClean="0"/>
              <a:t>increased</a:t>
            </a:r>
            <a:r>
              <a:rPr lang="it-IT" dirty="0" smtClean="0"/>
              <a:t> </a:t>
            </a:r>
            <a:r>
              <a:rPr lang="it-IT" dirty="0" err="1" smtClean="0"/>
              <a:t>costs</a:t>
            </a:r>
            <a:endParaRPr lang="it-IT" dirty="0"/>
          </a:p>
        </p:txBody>
      </p:sp>
    </p:spTree>
    <p:extLst>
      <p:ext uri="{BB962C8B-B14F-4D97-AF65-F5344CB8AC3E}">
        <p14:creationId xmlns:p14="http://schemas.microsoft.com/office/powerpoint/2010/main" val="523970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47500" lnSpcReduction="20000"/>
          </a:bodyPr>
          <a:lstStyle/>
          <a:p>
            <a:pPr>
              <a:defRPr/>
            </a:pPr>
            <a:r>
              <a:rPr lang="en-US" b="1" dirty="0">
                <a:solidFill>
                  <a:srgbClr val="FF0000"/>
                </a:solidFill>
              </a:rPr>
              <a:t>Area </a:t>
            </a:r>
            <a:r>
              <a:rPr lang="en-US" b="1" dirty="0">
                <a:solidFill>
                  <a:srgbClr val="FF0000"/>
                </a:solidFill>
                <a:sym typeface="Symbol"/>
              </a:rPr>
              <a:t></a:t>
            </a:r>
            <a:r>
              <a:rPr lang="en-US" b="1" dirty="0">
                <a:solidFill>
                  <a:srgbClr val="FF0000"/>
                </a:solidFill>
              </a:rPr>
              <a:t> is the saving that would result if marginal costs were lowered from MC1 to MC2 and the emissions level was unchanged. But if marginal cost were lowered in this way, the firm’s profit-</a:t>
            </a:r>
            <a:r>
              <a:rPr lang="en-US" b="1" dirty="0" err="1">
                <a:solidFill>
                  <a:srgbClr val="FF0000"/>
                </a:solidFill>
              </a:rPr>
              <a:t>maximising</a:t>
            </a:r>
            <a:r>
              <a:rPr lang="en-US" b="1" dirty="0">
                <a:solidFill>
                  <a:srgbClr val="FF0000"/>
                </a:solidFill>
              </a:rPr>
              <a:t> emissions abatement level would rise from </a:t>
            </a:r>
            <a:r>
              <a:rPr lang="en-US" b="1" i="1" dirty="0">
                <a:solidFill>
                  <a:srgbClr val="FF0000"/>
                </a:solidFill>
              </a:rPr>
              <a:t>Z</a:t>
            </a:r>
            <a:r>
              <a:rPr lang="en-US" b="1" dirty="0">
                <a:solidFill>
                  <a:srgbClr val="FF0000"/>
                </a:solidFill>
              </a:rPr>
              <a:t>1* to </a:t>
            </a:r>
            <a:r>
              <a:rPr lang="en-US" b="1" i="1" dirty="0">
                <a:solidFill>
                  <a:srgbClr val="FF0000"/>
                </a:solidFill>
              </a:rPr>
              <a:t>Z</a:t>
            </a:r>
            <a:r>
              <a:rPr lang="en-US" b="1" dirty="0">
                <a:solidFill>
                  <a:srgbClr val="FF0000"/>
                </a:solidFill>
              </a:rPr>
              <a:t>2*, and so an additional saving of </a:t>
            </a:r>
            <a:r>
              <a:rPr lang="en-US" b="1" dirty="0">
                <a:solidFill>
                  <a:srgbClr val="FF0000"/>
                </a:solidFill>
                <a:sym typeface="Symbol"/>
              </a:rPr>
              <a:t></a:t>
            </a:r>
            <a:r>
              <a:rPr lang="en-US" b="1" dirty="0">
                <a:solidFill>
                  <a:srgbClr val="FF0000"/>
                </a:solidFill>
              </a:rPr>
              <a:t> would accrue to the firm. </a:t>
            </a:r>
            <a:r>
              <a:rPr lang="en-US" dirty="0">
                <a:solidFill>
                  <a:srgbClr val="FF0000"/>
                </a:solidFill>
              </a:rPr>
              <a:t>The firm has an incentive to develop new technology to abate emission if the total costs of developing and applying the technology are less than the present value of the savings </a:t>
            </a:r>
            <a:r>
              <a:rPr lang="en-US" dirty="0">
                <a:solidFill>
                  <a:srgbClr val="FF0000"/>
                </a:solidFill>
                <a:sym typeface="Symbol"/>
              </a:rPr>
              <a:t></a:t>
            </a:r>
            <a:r>
              <a:rPr lang="en-US" dirty="0">
                <a:solidFill>
                  <a:srgbClr val="FF0000"/>
                </a:solidFill>
              </a:rPr>
              <a:t> + </a:t>
            </a:r>
            <a:r>
              <a:rPr lang="en-US" dirty="0">
                <a:solidFill>
                  <a:srgbClr val="FF0000"/>
                </a:solidFill>
                <a:sym typeface="Symbol"/>
              </a:rPr>
              <a:t></a:t>
            </a:r>
            <a:r>
              <a:rPr lang="en-US" dirty="0">
                <a:solidFill>
                  <a:srgbClr val="FF0000"/>
                </a:solidFill>
              </a:rPr>
              <a:t> accumulated over the life of the firm.</a:t>
            </a:r>
            <a:endParaRPr lang="en-US" baseline="30000" dirty="0">
              <a:solidFill>
                <a:srgbClr val="FF0000"/>
              </a:solidFill>
            </a:endParaRPr>
          </a:p>
          <a:p>
            <a:pPr>
              <a:defRPr/>
            </a:pPr>
            <a:r>
              <a:rPr lang="en-US" dirty="0"/>
              <a:t>In </a:t>
            </a:r>
            <a:r>
              <a:rPr lang="en-US" u="sng" dirty="0"/>
              <a:t>contrast, in a command and control (CAC) regulatory system, dynamic incentives are weaker or non-existent. </a:t>
            </a:r>
            <a:r>
              <a:rPr lang="en-US" dirty="0"/>
              <a:t>As we said above, if a target is set in (non-marketable) quantitative terms, then once that target has been met there is little or no further incentive on the polluter to reduce emissions.</a:t>
            </a:r>
            <a:endParaRPr lang="en-GB" dirty="0"/>
          </a:p>
          <a:p>
            <a:pPr>
              <a:defRPr/>
            </a:pPr>
            <a:r>
              <a:rPr lang="en-US" dirty="0"/>
              <a:t> </a:t>
            </a:r>
            <a:endParaRPr lang="en-GB" dirty="0"/>
          </a:p>
          <a:p>
            <a:pPr>
              <a:defRPr/>
            </a:pPr>
            <a:r>
              <a:rPr lang="en-US" dirty="0"/>
              <a:t>But there is a second aspect that weakens the force of these arguments. Some researchers believe that technological change can be driven from above. Suppose that the EPA identifies best-practice environmentally friendly technology, and imposes this as a requirement on firms through minimum acceptable technology regulations. Not only will this have a direct effect on spreading technology diffusion, but the indirect effects may be powerful too. Barriers due to frictions, lack of information, and other market imperfections that may lead firms to be over-cautious or unable to act voluntarily no longer bite in the face of imposed requirements. Moreover, these changes have catalytic effects which set in motion spurts of innovation as learning effects occur. These kinds of arguments are likely to have most relevance for technological innovation and diffusion in developing economies.</a:t>
            </a:r>
            <a:endParaRPr lang="en-GB" dirty="0"/>
          </a:p>
          <a:p>
            <a:endParaRPr lang="it-IT" dirty="0"/>
          </a:p>
        </p:txBody>
      </p:sp>
    </p:spTree>
    <p:extLst>
      <p:ext uri="{BB962C8B-B14F-4D97-AF65-F5344CB8AC3E}">
        <p14:creationId xmlns:p14="http://schemas.microsoft.com/office/powerpoint/2010/main" val="239285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1676400" y="1066800"/>
            <a:ext cx="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39" name="Line 3"/>
          <p:cNvSpPr>
            <a:spLocks noChangeShapeType="1"/>
          </p:cNvSpPr>
          <p:nvPr/>
        </p:nvSpPr>
        <p:spPr bwMode="auto">
          <a:xfrm>
            <a:off x="1676400" y="5486400"/>
            <a:ext cx="662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40" name="Freeform 5"/>
          <p:cNvSpPr>
            <a:spLocks/>
          </p:cNvSpPr>
          <p:nvPr/>
        </p:nvSpPr>
        <p:spPr bwMode="auto">
          <a:xfrm>
            <a:off x="1676400" y="1835150"/>
            <a:ext cx="5029200" cy="3657600"/>
          </a:xfrm>
          <a:custGeom>
            <a:avLst/>
            <a:gdLst>
              <a:gd name="T0" fmla="*/ 0 w 3168"/>
              <a:gd name="T1" fmla="*/ 2147483647 h 2304"/>
              <a:gd name="T2" fmla="*/ 2147483647 w 3168"/>
              <a:gd name="T3" fmla="*/ 2147483647 h 2304"/>
              <a:gd name="T4" fmla="*/ 2147483647 w 3168"/>
              <a:gd name="T5" fmla="*/ 2147483647 h 2304"/>
              <a:gd name="T6" fmla="*/ 2147483647 w 3168"/>
              <a:gd name="T7" fmla="*/ 2147483647 h 2304"/>
              <a:gd name="T8" fmla="*/ 2147483647 w 3168"/>
              <a:gd name="T9" fmla="*/ 2147483647 h 2304"/>
              <a:gd name="T10" fmla="*/ 2147483647 w 3168"/>
              <a:gd name="T11" fmla="*/ 2147483647 h 2304"/>
              <a:gd name="T12" fmla="*/ 2147483647 w 3168"/>
              <a:gd name="T13" fmla="*/ 0 h 2304"/>
              <a:gd name="T14" fmla="*/ 0 60000 65536"/>
              <a:gd name="T15" fmla="*/ 0 60000 65536"/>
              <a:gd name="T16" fmla="*/ 0 60000 65536"/>
              <a:gd name="T17" fmla="*/ 0 60000 65536"/>
              <a:gd name="T18" fmla="*/ 0 60000 65536"/>
              <a:gd name="T19" fmla="*/ 0 60000 65536"/>
              <a:gd name="T20" fmla="*/ 0 60000 65536"/>
              <a:gd name="T21" fmla="*/ 0 w 3168"/>
              <a:gd name="T22" fmla="*/ 0 h 2304"/>
              <a:gd name="T23" fmla="*/ 3168 w 3168"/>
              <a:gd name="T24" fmla="*/ 2304 h 2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304">
                <a:moveTo>
                  <a:pt x="0" y="2304"/>
                </a:moveTo>
                <a:cubicBezTo>
                  <a:pt x="100" y="2248"/>
                  <a:pt x="200" y="2192"/>
                  <a:pt x="336" y="2112"/>
                </a:cubicBezTo>
                <a:cubicBezTo>
                  <a:pt x="472" y="2032"/>
                  <a:pt x="648" y="1928"/>
                  <a:pt x="816" y="1824"/>
                </a:cubicBezTo>
                <a:cubicBezTo>
                  <a:pt x="984" y="1720"/>
                  <a:pt x="1112" y="1640"/>
                  <a:pt x="1344" y="1488"/>
                </a:cubicBezTo>
                <a:cubicBezTo>
                  <a:pt x="1576" y="1336"/>
                  <a:pt x="1968" y="1088"/>
                  <a:pt x="2208" y="912"/>
                </a:cubicBezTo>
                <a:cubicBezTo>
                  <a:pt x="2448" y="736"/>
                  <a:pt x="2624" y="584"/>
                  <a:pt x="2784" y="432"/>
                </a:cubicBezTo>
                <a:cubicBezTo>
                  <a:pt x="2944" y="280"/>
                  <a:pt x="3104" y="72"/>
                  <a:pt x="316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41" name="Text Box 6"/>
          <p:cNvSpPr txBox="1">
            <a:spLocks noChangeArrowheads="1"/>
          </p:cNvSpPr>
          <p:nvPr/>
        </p:nvSpPr>
        <p:spPr bwMode="auto">
          <a:xfrm>
            <a:off x="6705600" y="1519238"/>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600"/>
              <a:t>MC</a:t>
            </a:r>
            <a:r>
              <a:rPr lang="en-GB" altLang="it-IT" sz="1600" baseline="-25000"/>
              <a:t>1</a:t>
            </a:r>
            <a:endParaRPr lang="en-GB" altLang="it-IT" sz="1600"/>
          </a:p>
        </p:txBody>
      </p:sp>
      <p:sp>
        <p:nvSpPr>
          <p:cNvPr id="65542" name="Text Box 7"/>
          <p:cNvSpPr txBox="1">
            <a:spLocks noChangeArrowheads="1"/>
          </p:cNvSpPr>
          <p:nvPr/>
        </p:nvSpPr>
        <p:spPr bwMode="auto">
          <a:xfrm>
            <a:off x="7239000" y="2362200"/>
            <a:ext cx="681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600"/>
              <a:t>MC</a:t>
            </a:r>
            <a:r>
              <a:rPr lang="en-GB" altLang="it-IT" sz="1600" baseline="-25000"/>
              <a:t>2</a:t>
            </a:r>
          </a:p>
        </p:txBody>
      </p:sp>
      <p:sp>
        <p:nvSpPr>
          <p:cNvPr id="65543" name="Text Box 8"/>
          <p:cNvSpPr txBox="1">
            <a:spLocks noChangeArrowheads="1"/>
          </p:cNvSpPr>
          <p:nvPr/>
        </p:nvSpPr>
        <p:spPr bwMode="auto">
          <a:xfrm>
            <a:off x="1400175" y="685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a:t>£</a:t>
            </a:r>
          </a:p>
        </p:txBody>
      </p:sp>
      <p:sp>
        <p:nvSpPr>
          <p:cNvPr id="65544" name="Text Box 9"/>
          <p:cNvSpPr txBox="1">
            <a:spLocks noChangeArrowheads="1"/>
          </p:cNvSpPr>
          <p:nvPr/>
        </p:nvSpPr>
        <p:spPr bwMode="auto">
          <a:xfrm>
            <a:off x="1414463" y="53578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a:t>0</a:t>
            </a:r>
          </a:p>
        </p:txBody>
      </p:sp>
      <p:sp>
        <p:nvSpPr>
          <p:cNvPr id="65545" name="Line 10"/>
          <p:cNvSpPr>
            <a:spLocks noChangeShapeType="1"/>
          </p:cNvSpPr>
          <p:nvPr/>
        </p:nvSpPr>
        <p:spPr bwMode="auto">
          <a:xfrm>
            <a:off x="4191000" y="3924300"/>
            <a:ext cx="0" cy="1600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65546" name="Text Box 13"/>
          <p:cNvSpPr txBox="1">
            <a:spLocks noChangeArrowheads="1"/>
          </p:cNvSpPr>
          <p:nvPr/>
        </p:nvSpPr>
        <p:spPr bwMode="auto">
          <a:xfrm>
            <a:off x="6357938" y="5486400"/>
            <a:ext cx="2224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600"/>
              <a:t>Emissions abatement, Z</a:t>
            </a:r>
            <a:endParaRPr lang="en-GB" altLang="it-IT" sz="1400"/>
          </a:p>
        </p:txBody>
      </p:sp>
      <p:sp>
        <p:nvSpPr>
          <p:cNvPr id="65547" name="Text Box 17"/>
          <p:cNvSpPr txBox="1">
            <a:spLocks noChangeArrowheads="1"/>
          </p:cNvSpPr>
          <p:nvPr/>
        </p:nvSpPr>
        <p:spPr bwMode="auto">
          <a:xfrm>
            <a:off x="3943350" y="547687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a:t>Z</a:t>
            </a:r>
            <a:r>
              <a:rPr lang="en-GB" altLang="it-IT" sz="1800" baseline="-25000"/>
              <a:t>1</a:t>
            </a:r>
            <a:r>
              <a:rPr lang="en-GB" altLang="it-IT" sz="1800" baseline="30000"/>
              <a:t>*</a:t>
            </a:r>
            <a:endParaRPr lang="en-GB" altLang="it-IT" sz="1800" baseline="-25000"/>
          </a:p>
        </p:txBody>
      </p:sp>
      <p:sp>
        <p:nvSpPr>
          <p:cNvPr id="65548" name="Freeform 18"/>
          <p:cNvSpPr>
            <a:spLocks/>
          </p:cNvSpPr>
          <p:nvPr/>
        </p:nvSpPr>
        <p:spPr bwMode="auto">
          <a:xfrm>
            <a:off x="1689100" y="3952875"/>
            <a:ext cx="2492375" cy="1533525"/>
          </a:xfrm>
          <a:custGeom>
            <a:avLst/>
            <a:gdLst>
              <a:gd name="T0" fmla="*/ 2147483647 w 1570"/>
              <a:gd name="T1" fmla="*/ 2147483647 h 966"/>
              <a:gd name="T2" fmla="*/ 2147483647 w 1570"/>
              <a:gd name="T3" fmla="*/ 2147483647 h 966"/>
              <a:gd name="T4" fmla="*/ 2147483647 w 1570"/>
              <a:gd name="T5" fmla="*/ 0 h 966"/>
              <a:gd name="T6" fmla="*/ 2147483647 w 1570"/>
              <a:gd name="T7" fmla="*/ 2147483647 h 966"/>
              <a:gd name="T8" fmla="*/ 2147483647 w 1570"/>
              <a:gd name="T9" fmla="*/ 2147483647 h 966"/>
              <a:gd name="T10" fmla="*/ 2147483647 w 1570"/>
              <a:gd name="T11" fmla="*/ 2147483647 h 966"/>
              <a:gd name="T12" fmla="*/ 0 w 1570"/>
              <a:gd name="T13" fmla="*/ 2147483647 h 966"/>
              <a:gd name="T14" fmla="*/ 0 60000 65536"/>
              <a:gd name="T15" fmla="*/ 0 60000 65536"/>
              <a:gd name="T16" fmla="*/ 0 60000 65536"/>
              <a:gd name="T17" fmla="*/ 0 60000 65536"/>
              <a:gd name="T18" fmla="*/ 0 60000 65536"/>
              <a:gd name="T19" fmla="*/ 0 60000 65536"/>
              <a:gd name="T20" fmla="*/ 0 60000 65536"/>
              <a:gd name="T21" fmla="*/ 0 w 1570"/>
              <a:gd name="T22" fmla="*/ 0 h 966"/>
              <a:gd name="T23" fmla="*/ 1570 w 1570"/>
              <a:gd name="T24" fmla="*/ 966 h 9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0" h="966">
                <a:moveTo>
                  <a:pt x="13" y="966"/>
                </a:moveTo>
                <a:lnTo>
                  <a:pt x="1278" y="202"/>
                </a:lnTo>
                <a:lnTo>
                  <a:pt x="1570" y="0"/>
                </a:lnTo>
                <a:lnTo>
                  <a:pt x="1570" y="516"/>
                </a:lnTo>
                <a:lnTo>
                  <a:pt x="1210" y="636"/>
                </a:lnTo>
                <a:lnTo>
                  <a:pt x="814" y="756"/>
                </a:lnTo>
                <a:lnTo>
                  <a:pt x="0" y="966"/>
                </a:lnTo>
              </a:path>
            </a:pathLst>
          </a:custGeom>
          <a:solidFill>
            <a:srgbClr val="DDDDDD"/>
          </a:solidFill>
          <a:ln w="9525">
            <a:solidFill>
              <a:schemeClr val="tx1"/>
            </a:solidFill>
            <a:round/>
            <a:headEnd/>
            <a:tailEnd/>
          </a:ln>
        </p:spPr>
        <p:txBody>
          <a:bodyPr/>
          <a:lstStyle/>
          <a:p>
            <a:endParaRPr lang="it-IT"/>
          </a:p>
        </p:txBody>
      </p:sp>
      <p:sp>
        <p:nvSpPr>
          <p:cNvPr id="65549" name="Freeform 19"/>
          <p:cNvSpPr>
            <a:spLocks/>
          </p:cNvSpPr>
          <p:nvPr/>
        </p:nvSpPr>
        <p:spPr bwMode="auto">
          <a:xfrm>
            <a:off x="4181475" y="3935413"/>
            <a:ext cx="1741488" cy="1546225"/>
          </a:xfrm>
          <a:custGeom>
            <a:avLst/>
            <a:gdLst>
              <a:gd name="T0" fmla="*/ 2147483647 w 1097"/>
              <a:gd name="T1" fmla="*/ 2147483647 h 974"/>
              <a:gd name="T2" fmla="*/ 2147483647 w 1097"/>
              <a:gd name="T3" fmla="*/ 2147483647 h 974"/>
              <a:gd name="T4" fmla="*/ 2147483647 w 1097"/>
              <a:gd name="T5" fmla="*/ 0 h 974"/>
              <a:gd name="T6" fmla="*/ 0 w 1097"/>
              <a:gd name="T7" fmla="*/ 2147483647 h 974"/>
              <a:gd name="T8" fmla="*/ 2147483647 w 1097"/>
              <a:gd name="T9" fmla="*/ 2147483647 h 974"/>
              <a:gd name="T10" fmla="*/ 2147483647 w 1097"/>
              <a:gd name="T11" fmla="*/ 2147483647 h 974"/>
              <a:gd name="T12" fmla="*/ 2147483647 w 1097"/>
              <a:gd name="T13" fmla="*/ 2147483647 h 974"/>
              <a:gd name="T14" fmla="*/ 2147483647 w 1097"/>
              <a:gd name="T15" fmla="*/ 2147483647 h 974"/>
              <a:gd name="T16" fmla="*/ 2147483647 w 1097"/>
              <a:gd name="T17" fmla="*/ 2147483647 h 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974"/>
              <a:gd name="T29" fmla="*/ 1097 w 1097"/>
              <a:gd name="T30" fmla="*/ 974 h 9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974">
                <a:moveTo>
                  <a:pt x="6" y="17"/>
                </a:moveTo>
                <a:lnTo>
                  <a:pt x="9" y="974"/>
                </a:lnTo>
                <a:lnTo>
                  <a:pt x="8" y="0"/>
                </a:lnTo>
                <a:lnTo>
                  <a:pt x="0" y="527"/>
                </a:lnTo>
                <a:lnTo>
                  <a:pt x="276" y="407"/>
                </a:lnTo>
                <a:lnTo>
                  <a:pt x="612" y="269"/>
                </a:lnTo>
                <a:lnTo>
                  <a:pt x="1097" y="25"/>
                </a:lnTo>
                <a:lnTo>
                  <a:pt x="647" y="25"/>
                </a:lnTo>
                <a:lnTo>
                  <a:pt x="12" y="11"/>
                </a:lnTo>
              </a:path>
            </a:pathLst>
          </a:custGeom>
          <a:solidFill>
            <a:srgbClr val="B2B2B2"/>
          </a:solidFill>
          <a:ln w="9525">
            <a:solidFill>
              <a:schemeClr val="tx1"/>
            </a:solidFill>
            <a:round/>
            <a:headEnd/>
            <a:tailEnd/>
          </a:ln>
        </p:spPr>
        <p:txBody>
          <a:bodyPr/>
          <a:lstStyle/>
          <a:p>
            <a:endParaRPr lang="it-IT"/>
          </a:p>
        </p:txBody>
      </p:sp>
      <p:sp>
        <p:nvSpPr>
          <p:cNvPr id="65550" name="Line 12"/>
          <p:cNvSpPr>
            <a:spLocks noChangeShapeType="1"/>
          </p:cNvSpPr>
          <p:nvPr/>
        </p:nvSpPr>
        <p:spPr bwMode="auto">
          <a:xfrm flipH="1" flipV="1">
            <a:off x="1676400" y="3952875"/>
            <a:ext cx="586740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51" name="Text Box 21"/>
          <p:cNvSpPr txBox="1">
            <a:spLocks noChangeArrowheads="1"/>
          </p:cNvSpPr>
          <p:nvPr/>
        </p:nvSpPr>
        <p:spPr bwMode="auto">
          <a:xfrm>
            <a:off x="1266825" y="37195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dirty="0">
                <a:sym typeface="Symbol" pitchFamily="18" charset="2"/>
              </a:rPr>
              <a:t></a:t>
            </a:r>
            <a:endParaRPr lang="en-GB" altLang="it-IT" sz="1800" dirty="0"/>
          </a:p>
        </p:txBody>
      </p:sp>
      <p:sp>
        <p:nvSpPr>
          <p:cNvPr id="65552" name="Text Box 22"/>
          <p:cNvSpPr txBox="1">
            <a:spLocks noChangeArrowheads="1"/>
          </p:cNvSpPr>
          <p:nvPr/>
        </p:nvSpPr>
        <p:spPr bwMode="auto">
          <a:xfrm>
            <a:off x="3352800" y="4419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b="1">
                <a:solidFill>
                  <a:schemeClr val="accent2"/>
                </a:solidFill>
                <a:sym typeface="Symbol" pitchFamily="18" charset="2"/>
              </a:rPr>
              <a:t></a:t>
            </a:r>
            <a:endParaRPr lang="en-GB" altLang="it-IT" sz="2400" b="1" baseline="-25000">
              <a:solidFill>
                <a:schemeClr val="accent2"/>
              </a:solidFill>
            </a:endParaRPr>
          </a:p>
        </p:txBody>
      </p:sp>
      <p:sp>
        <p:nvSpPr>
          <p:cNvPr id="65553" name="Text Box 23"/>
          <p:cNvSpPr txBox="1">
            <a:spLocks noChangeArrowheads="1"/>
          </p:cNvSpPr>
          <p:nvPr/>
        </p:nvSpPr>
        <p:spPr bwMode="auto">
          <a:xfrm>
            <a:off x="4552950" y="4038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2400" b="1">
                <a:solidFill>
                  <a:schemeClr val="accent2"/>
                </a:solidFill>
                <a:sym typeface="Symbol" pitchFamily="18" charset="2"/>
              </a:rPr>
              <a:t></a:t>
            </a:r>
            <a:endParaRPr lang="en-GB" altLang="it-IT" sz="2400" b="1" baseline="-25000">
              <a:solidFill>
                <a:schemeClr val="accent2"/>
              </a:solidFill>
            </a:endParaRPr>
          </a:p>
        </p:txBody>
      </p:sp>
      <p:sp>
        <p:nvSpPr>
          <p:cNvPr id="65554" name="Text Box 26"/>
          <p:cNvSpPr txBox="1">
            <a:spLocks noChangeArrowheads="1"/>
          </p:cNvSpPr>
          <p:nvPr/>
        </p:nvSpPr>
        <p:spPr bwMode="auto">
          <a:xfrm>
            <a:off x="457200" y="21025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dirty="0" smtClean="0">
                <a:cs typeface="Times New Roman" pitchFamily="18" charset="0"/>
              </a:rPr>
              <a:t>Dynamic </a:t>
            </a:r>
            <a:r>
              <a:rPr lang="en-GB" altLang="it-IT" sz="1800" dirty="0">
                <a:cs typeface="Times New Roman" pitchFamily="18" charset="0"/>
              </a:rPr>
              <a:t>incentives under emissions tax </a:t>
            </a:r>
            <a:r>
              <a:rPr lang="en-GB" altLang="it-IT" sz="1800" dirty="0" smtClean="0">
                <a:cs typeface="Times New Roman" pitchFamily="18" charset="0"/>
              </a:rPr>
              <a:t>controls: </a:t>
            </a:r>
            <a:r>
              <a:rPr lang="en-GB" altLang="it-IT" sz="1800" b="1" dirty="0" smtClean="0">
                <a:solidFill>
                  <a:srgbClr val="FF0000"/>
                </a:solidFill>
                <a:cs typeface="Times New Roman" pitchFamily="18" charset="0"/>
              </a:rPr>
              <a:t>tax savings</a:t>
            </a:r>
            <a:endParaRPr lang="en-GB" altLang="it-IT" sz="1800" b="1" dirty="0">
              <a:solidFill>
                <a:srgbClr val="FF0000"/>
              </a:solidFill>
            </a:endParaRPr>
          </a:p>
        </p:txBody>
      </p:sp>
      <p:sp>
        <p:nvSpPr>
          <p:cNvPr id="65555" name="Freeform 27"/>
          <p:cNvSpPr>
            <a:spLocks/>
          </p:cNvSpPr>
          <p:nvPr/>
        </p:nvSpPr>
        <p:spPr bwMode="auto">
          <a:xfrm>
            <a:off x="1676400" y="2743200"/>
            <a:ext cx="5791200" cy="2743200"/>
          </a:xfrm>
          <a:custGeom>
            <a:avLst/>
            <a:gdLst>
              <a:gd name="T0" fmla="*/ 0 w 3648"/>
              <a:gd name="T1" fmla="*/ 2147483647 h 1728"/>
              <a:gd name="T2" fmla="*/ 2147483647 w 3648"/>
              <a:gd name="T3" fmla="*/ 2147483647 h 1728"/>
              <a:gd name="T4" fmla="*/ 2147483647 w 3648"/>
              <a:gd name="T5" fmla="*/ 2147483647 h 1728"/>
              <a:gd name="T6" fmla="*/ 2147483647 w 3648"/>
              <a:gd name="T7" fmla="*/ 2147483647 h 1728"/>
              <a:gd name="T8" fmla="*/ 2147483647 w 3648"/>
              <a:gd name="T9" fmla="*/ 2147483647 h 1728"/>
              <a:gd name="T10" fmla="*/ 2147483647 w 3648"/>
              <a:gd name="T11" fmla="*/ 2147483647 h 1728"/>
              <a:gd name="T12" fmla="*/ 2147483647 w 3648"/>
              <a:gd name="T13" fmla="*/ 0 h 1728"/>
              <a:gd name="T14" fmla="*/ 0 60000 65536"/>
              <a:gd name="T15" fmla="*/ 0 60000 65536"/>
              <a:gd name="T16" fmla="*/ 0 60000 65536"/>
              <a:gd name="T17" fmla="*/ 0 60000 65536"/>
              <a:gd name="T18" fmla="*/ 0 60000 65536"/>
              <a:gd name="T19" fmla="*/ 0 60000 65536"/>
              <a:gd name="T20" fmla="*/ 0 60000 65536"/>
              <a:gd name="T21" fmla="*/ 0 w 3648"/>
              <a:gd name="T22" fmla="*/ 0 h 1728"/>
              <a:gd name="T23" fmla="*/ 3648 w 3648"/>
              <a:gd name="T24" fmla="*/ 1728 h 1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48" h="1728">
                <a:moveTo>
                  <a:pt x="0" y="1728"/>
                </a:moveTo>
                <a:cubicBezTo>
                  <a:pt x="196" y="1680"/>
                  <a:pt x="392" y="1632"/>
                  <a:pt x="576" y="1584"/>
                </a:cubicBezTo>
                <a:cubicBezTo>
                  <a:pt x="760" y="1536"/>
                  <a:pt x="928" y="1496"/>
                  <a:pt x="1104" y="1440"/>
                </a:cubicBezTo>
                <a:cubicBezTo>
                  <a:pt x="1280" y="1384"/>
                  <a:pt x="1416" y="1336"/>
                  <a:pt x="1632" y="1248"/>
                </a:cubicBezTo>
                <a:cubicBezTo>
                  <a:pt x="1848" y="1160"/>
                  <a:pt x="2144" y="1040"/>
                  <a:pt x="2400" y="912"/>
                </a:cubicBezTo>
                <a:cubicBezTo>
                  <a:pt x="2656" y="784"/>
                  <a:pt x="2960" y="632"/>
                  <a:pt x="3168" y="480"/>
                </a:cubicBezTo>
                <a:cubicBezTo>
                  <a:pt x="3376" y="328"/>
                  <a:pt x="3568" y="80"/>
                  <a:pt x="36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56" name="Line 28"/>
          <p:cNvSpPr>
            <a:spLocks noChangeShapeType="1"/>
          </p:cNvSpPr>
          <p:nvPr/>
        </p:nvSpPr>
        <p:spPr bwMode="auto">
          <a:xfrm>
            <a:off x="5943600" y="396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5557" name="Text Box 29"/>
          <p:cNvSpPr txBox="1">
            <a:spLocks noChangeArrowheads="1"/>
          </p:cNvSpPr>
          <p:nvPr/>
        </p:nvSpPr>
        <p:spPr bwMode="auto">
          <a:xfrm>
            <a:off x="5715000" y="54673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it-IT" sz="1800"/>
              <a:t>Z</a:t>
            </a:r>
            <a:r>
              <a:rPr lang="en-GB" altLang="it-IT" sz="1800" baseline="-25000"/>
              <a:t>2</a:t>
            </a:r>
            <a:r>
              <a:rPr lang="en-GB" altLang="it-IT" sz="1800" baseline="30000"/>
              <a:t>*</a:t>
            </a:r>
            <a:endParaRPr lang="en-GB" altLang="it-IT" sz="1800" baseline="-25000"/>
          </a:p>
        </p:txBody>
      </p:sp>
      <p:cxnSp>
        <p:nvCxnSpPr>
          <p:cNvPr id="3" name="Connettore 2 2"/>
          <p:cNvCxnSpPr/>
          <p:nvPr/>
        </p:nvCxnSpPr>
        <p:spPr>
          <a:xfrm>
            <a:off x="6357938" y="2530475"/>
            <a:ext cx="621086" cy="441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2662518" y="1519238"/>
            <a:ext cx="1966632" cy="369332"/>
          </a:xfrm>
          <a:prstGeom prst="rect">
            <a:avLst/>
          </a:prstGeom>
          <a:noFill/>
        </p:spPr>
        <p:txBody>
          <a:bodyPr wrap="square" rtlCol="0">
            <a:spAutoFit/>
          </a:bodyPr>
          <a:lstStyle/>
          <a:p>
            <a:r>
              <a:rPr lang="it-IT" dirty="0" err="1" smtClean="0"/>
              <a:t>Two</a:t>
            </a:r>
            <a:r>
              <a:rPr lang="it-IT" dirty="0" smtClean="0"/>
              <a:t> benefits</a:t>
            </a:r>
            <a:endParaRPr lang="it-IT" dirty="0"/>
          </a:p>
        </p:txBody>
      </p:sp>
      <p:cxnSp>
        <p:nvCxnSpPr>
          <p:cNvPr id="7" name="Connettore 2 6"/>
          <p:cNvCxnSpPr/>
          <p:nvPr/>
        </p:nvCxnSpPr>
        <p:spPr>
          <a:xfrm flipH="1" flipV="1">
            <a:off x="5162550" y="4114800"/>
            <a:ext cx="1345826" cy="41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6508376" y="4267200"/>
            <a:ext cx="1411662" cy="923330"/>
          </a:xfrm>
          <a:prstGeom prst="rect">
            <a:avLst/>
          </a:prstGeom>
          <a:noFill/>
        </p:spPr>
        <p:txBody>
          <a:bodyPr wrap="square" rtlCol="0">
            <a:spAutoFit/>
          </a:bodyPr>
          <a:lstStyle/>
          <a:p>
            <a:r>
              <a:rPr lang="it-IT" dirty="0" smtClean="0"/>
              <a:t>Lower </a:t>
            </a:r>
            <a:r>
              <a:rPr lang="it-IT" dirty="0" err="1" smtClean="0"/>
              <a:t>tax</a:t>
            </a:r>
            <a:r>
              <a:rPr lang="it-IT" dirty="0" smtClean="0"/>
              <a:t> – </a:t>
            </a:r>
            <a:r>
              <a:rPr lang="it-IT" dirty="0" err="1" smtClean="0"/>
              <a:t>increased</a:t>
            </a:r>
            <a:r>
              <a:rPr lang="it-IT" dirty="0" smtClean="0"/>
              <a:t> </a:t>
            </a:r>
            <a:r>
              <a:rPr lang="it-IT" dirty="0" err="1" smtClean="0"/>
              <a:t>costs</a:t>
            </a:r>
            <a:endParaRPr lang="it-IT" dirty="0"/>
          </a:p>
        </p:txBody>
      </p:sp>
    </p:spTree>
    <p:extLst>
      <p:ext uri="{BB962C8B-B14F-4D97-AF65-F5344CB8AC3E}">
        <p14:creationId xmlns:p14="http://schemas.microsoft.com/office/powerpoint/2010/main" val="383509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Green </a:t>
            </a:r>
            <a:r>
              <a:rPr lang="it-IT" dirty="0" err="1" smtClean="0"/>
              <a:t>taxes</a:t>
            </a:r>
            <a:r>
              <a:rPr lang="it-IT" dirty="0" smtClean="0"/>
              <a:t>, MAC and </a:t>
            </a:r>
            <a:r>
              <a:rPr lang="it-IT" dirty="0" err="1" smtClean="0"/>
              <a:t>technology</a:t>
            </a:r>
            <a:endParaRPr lang="it-IT" dirty="0"/>
          </a:p>
        </p:txBody>
      </p:sp>
      <p:sp>
        <p:nvSpPr>
          <p:cNvPr id="3" name="Segnaposto contenuto 2"/>
          <p:cNvSpPr>
            <a:spLocks noGrp="1"/>
          </p:cNvSpPr>
          <p:nvPr>
            <p:ph idx="1"/>
          </p:nvPr>
        </p:nvSpPr>
        <p:spPr/>
        <p:txBody>
          <a:bodyPr>
            <a:normAutofit lnSpcReduction="10000"/>
          </a:bodyPr>
          <a:lstStyle/>
          <a:p>
            <a:r>
              <a:rPr lang="it-IT" dirty="0" smtClean="0"/>
              <a:t>A </a:t>
            </a:r>
            <a:r>
              <a:rPr lang="it-IT" dirty="0" err="1" smtClean="0"/>
              <a:t>tax</a:t>
            </a:r>
            <a:r>
              <a:rPr lang="it-IT" dirty="0" smtClean="0"/>
              <a:t> </a:t>
            </a:r>
            <a:r>
              <a:rPr lang="it-IT" dirty="0" err="1" smtClean="0"/>
              <a:t>stimulates</a:t>
            </a:r>
            <a:r>
              <a:rPr lang="it-IT" dirty="0" smtClean="0"/>
              <a:t> </a:t>
            </a:r>
            <a:r>
              <a:rPr lang="it-IT" dirty="0" err="1" smtClean="0"/>
              <a:t>reduction</a:t>
            </a:r>
            <a:r>
              <a:rPr lang="it-IT" dirty="0" smtClean="0"/>
              <a:t> of MAC </a:t>
            </a:r>
            <a:r>
              <a:rPr lang="it-IT" dirty="0" err="1" smtClean="0"/>
              <a:t>through</a:t>
            </a:r>
            <a:r>
              <a:rPr lang="it-IT" dirty="0" smtClean="0"/>
              <a:t> </a:t>
            </a:r>
            <a:r>
              <a:rPr lang="it-IT" dirty="0" err="1" smtClean="0"/>
              <a:t>investments</a:t>
            </a:r>
            <a:endParaRPr lang="it-IT" dirty="0" smtClean="0"/>
          </a:p>
          <a:p>
            <a:r>
              <a:rPr lang="it-IT" dirty="0" err="1" smtClean="0"/>
              <a:t>This</a:t>
            </a:r>
            <a:r>
              <a:rPr lang="it-IT" dirty="0" smtClean="0"/>
              <a:t> </a:t>
            </a:r>
            <a:r>
              <a:rPr lang="it-IT" dirty="0" err="1" smtClean="0"/>
              <a:t>generates</a:t>
            </a:r>
            <a:r>
              <a:rPr lang="it-IT" dirty="0" smtClean="0"/>
              <a:t> an </a:t>
            </a:r>
            <a:r>
              <a:rPr lang="it-IT" dirty="0" err="1" smtClean="0"/>
              <a:t>increase</a:t>
            </a:r>
            <a:r>
              <a:rPr lang="it-IT" dirty="0" smtClean="0"/>
              <a:t> of </a:t>
            </a:r>
            <a:r>
              <a:rPr lang="it-IT" dirty="0" err="1" smtClean="0"/>
              <a:t>abatement</a:t>
            </a:r>
            <a:endParaRPr lang="it-IT" dirty="0" smtClean="0"/>
          </a:p>
          <a:p>
            <a:r>
              <a:rPr lang="it-IT" b="1" dirty="0" smtClean="0"/>
              <a:t>The </a:t>
            </a:r>
            <a:r>
              <a:rPr lang="it-IT" b="1" dirty="0" err="1" smtClean="0"/>
              <a:t>firm</a:t>
            </a:r>
            <a:r>
              <a:rPr lang="it-IT" b="1" dirty="0" smtClean="0"/>
              <a:t> </a:t>
            </a:r>
            <a:r>
              <a:rPr lang="it-IT" b="1" dirty="0" err="1" smtClean="0"/>
              <a:t>saves</a:t>
            </a:r>
            <a:r>
              <a:rPr lang="it-IT" b="1" dirty="0" smtClean="0"/>
              <a:t> net MAC and </a:t>
            </a:r>
            <a:r>
              <a:rPr lang="it-IT" b="1" dirty="0" err="1" smtClean="0"/>
              <a:t>pays</a:t>
            </a:r>
            <a:r>
              <a:rPr lang="it-IT" b="1" dirty="0" smtClean="0"/>
              <a:t> </a:t>
            </a:r>
            <a:r>
              <a:rPr lang="it-IT" b="1" dirty="0" err="1" smtClean="0"/>
              <a:t>lower</a:t>
            </a:r>
            <a:r>
              <a:rPr lang="it-IT" b="1" dirty="0" smtClean="0"/>
              <a:t> </a:t>
            </a:r>
            <a:r>
              <a:rPr lang="it-IT" b="1" dirty="0" err="1" smtClean="0"/>
              <a:t>taxes</a:t>
            </a:r>
            <a:endParaRPr lang="it-IT" b="1" dirty="0" smtClean="0"/>
          </a:p>
          <a:p>
            <a:r>
              <a:rPr lang="it-IT" b="1" dirty="0" err="1" smtClean="0"/>
              <a:t>This</a:t>
            </a:r>
            <a:r>
              <a:rPr lang="it-IT" b="1" dirty="0" smtClean="0"/>
              <a:t> </a:t>
            </a:r>
            <a:r>
              <a:rPr lang="it-IT" b="1" dirty="0" err="1" smtClean="0"/>
              <a:t>links</a:t>
            </a:r>
            <a:r>
              <a:rPr lang="it-IT" b="1" dirty="0" smtClean="0"/>
              <a:t> to ‘</a:t>
            </a:r>
            <a:r>
              <a:rPr lang="it-IT" b="1" dirty="0" err="1" smtClean="0"/>
              <a:t>dynamic</a:t>
            </a:r>
            <a:r>
              <a:rPr lang="it-IT" b="1" dirty="0" smtClean="0"/>
              <a:t> </a:t>
            </a:r>
            <a:r>
              <a:rPr lang="it-IT" b="1" dirty="0" err="1" smtClean="0"/>
              <a:t>efficiency</a:t>
            </a:r>
            <a:r>
              <a:rPr lang="it-IT" b="1" dirty="0" smtClean="0"/>
              <a:t>’ </a:t>
            </a:r>
            <a:r>
              <a:rPr lang="it-IT" b="1" dirty="0" err="1" smtClean="0"/>
              <a:t>properties</a:t>
            </a:r>
            <a:endParaRPr lang="it-IT" b="1" dirty="0" smtClean="0"/>
          </a:p>
          <a:p>
            <a:pPr lvl="1"/>
            <a:r>
              <a:rPr lang="it-IT" b="1" dirty="0" smtClean="0">
                <a:solidFill>
                  <a:schemeClr val="accent6">
                    <a:lumMod val="75000"/>
                  </a:schemeClr>
                </a:solidFill>
              </a:rPr>
              <a:t>Porter </a:t>
            </a:r>
            <a:r>
              <a:rPr lang="it-IT" b="1" dirty="0" err="1" smtClean="0">
                <a:solidFill>
                  <a:schemeClr val="accent6">
                    <a:lumMod val="75000"/>
                  </a:schemeClr>
                </a:solidFill>
              </a:rPr>
              <a:t>Paradigm</a:t>
            </a:r>
            <a:r>
              <a:rPr lang="it-IT" b="1" dirty="0" smtClean="0">
                <a:solidFill>
                  <a:schemeClr val="accent6">
                    <a:lumMod val="75000"/>
                  </a:schemeClr>
                </a:solidFill>
              </a:rPr>
              <a:t> (Costantini &amp; Mazzanti, 2012, </a:t>
            </a:r>
            <a:r>
              <a:rPr lang="it-IT" b="1" dirty="0" err="1" smtClean="0">
                <a:solidFill>
                  <a:schemeClr val="accent6">
                    <a:lumMod val="75000"/>
                  </a:schemeClr>
                </a:solidFill>
              </a:rPr>
              <a:t>Research</a:t>
            </a:r>
            <a:r>
              <a:rPr lang="it-IT" b="1" dirty="0" smtClean="0">
                <a:solidFill>
                  <a:schemeClr val="accent6">
                    <a:lumMod val="75000"/>
                  </a:schemeClr>
                </a:solidFill>
              </a:rPr>
              <a:t> Policy)</a:t>
            </a:r>
          </a:p>
          <a:p>
            <a:pPr lvl="1"/>
            <a:r>
              <a:rPr lang="it-IT" b="1" dirty="0" err="1" smtClean="0">
                <a:solidFill>
                  <a:schemeClr val="accent6">
                    <a:lumMod val="75000"/>
                  </a:schemeClr>
                </a:solidFill>
              </a:rPr>
              <a:t>Hahn</a:t>
            </a:r>
            <a:r>
              <a:rPr lang="it-IT" b="1" dirty="0" smtClean="0">
                <a:solidFill>
                  <a:schemeClr val="accent6">
                    <a:lumMod val="75000"/>
                  </a:schemeClr>
                </a:solidFill>
              </a:rPr>
              <a:t> and </a:t>
            </a:r>
            <a:r>
              <a:rPr lang="it-IT" b="1" dirty="0" err="1" smtClean="0">
                <a:solidFill>
                  <a:schemeClr val="accent6">
                    <a:lumMod val="75000"/>
                  </a:schemeClr>
                </a:solidFill>
              </a:rPr>
              <a:t>STavins</a:t>
            </a:r>
            <a:r>
              <a:rPr lang="it-IT" b="1" dirty="0" smtClean="0">
                <a:solidFill>
                  <a:schemeClr val="accent6">
                    <a:lumMod val="75000"/>
                  </a:schemeClr>
                </a:solidFill>
              </a:rPr>
              <a:t>, 1991</a:t>
            </a:r>
          </a:p>
          <a:p>
            <a:pPr lvl="1"/>
            <a:r>
              <a:rPr lang="it-IT" b="1" dirty="0" err="1" smtClean="0">
                <a:solidFill>
                  <a:schemeClr val="accent6">
                    <a:lumMod val="75000"/>
                  </a:schemeClr>
                </a:solidFill>
              </a:rPr>
              <a:t>Renè</a:t>
            </a:r>
            <a:r>
              <a:rPr lang="it-IT" b="1" dirty="0" smtClean="0">
                <a:solidFill>
                  <a:schemeClr val="accent6">
                    <a:lumMod val="75000"/>
                  </a:schemeClr>
                </a:solidFill>
              </a:rPr>
              <a:t> Kemp and Pablo Del Rio </a:t>
            </a:r>
            <a:r>
              <a:rPr lang="it-IT" b="1" dirty="0" err="1" smtClean="0">
                <a:solidFill>
                  <a:schemeClr val="accent6">
                    <a:lumMod val="75000"/>
                  </a:schemeClr>
                </a:solidFill>
              </a:rPr>
              <a:t>Gonzalez</a:t>
            </a:r>
            <a:r>
              <a:rPr lang="it-IT" b="1" dirty="0" smtClean="0">
                <a:solidFill>
                  <a:schemeClr val="accent6">
                    <a:lumMod val="75000"/>
                  </a:schemeClr>
                </a:solidFill>
              </a:rPr>
              <a:t> </a:t>
            </a:r>
            <a:r>
              <a:rPr lang="it-IT" b="1" dirty="0" err="1" smtClean="0">
                <a:solidFill>
                  <a:schemeClr val="accent6">
                    <a:lumMod val="75000"/>
                  </a:schemeClr>
                </a:solidFill>
              </a:rPr>
              <a:t>works</a:t>
            </a:r>
            <a:endParaRPr lang="it-IT" b="1" dirty="0">
              <a:solidFill>
                <a:schemeClr val="accent6">
                  <a:lumMod val="75000"/>
                </a:schemeClr>
              </a:solidFill>
            </a:endParaRPr>
          </a:p>
        </p:txBody>
      </p:sp>
    </p:spTree>
    <p:extLst>
      <p:ext uri="{BB962C8B-B14F-4D97-AF65-F5344CB8AC3E}">
        <p14:creationId xmlns:p14="http://schemas.microsoft.com/office/powerpoint/2010/main" val="145504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What</a:t>
            </a:r>
            <a:r>
              <a:rPr lang="it-IT" dirty="0" smtClean="0"/>
              <a:t> </a:t>
            </a:r>
            <a:r>
              <a:rPr lang="it-IT" dirty="0" err="1" smtClean="0"/>
              <a:t>is</a:t>
            </a:r>
            <a:r>
              <a:rPr lang="it-IT" dirty="0" smtClean="0"/>
              <a:t> </a:t>
            </a:r>
            <a:r>
              <a:rPr lang="it-IT" dirty="0" err="1" smtClean="0"/>
              <a:t>innovation</a:t>
            </a:r>
            <a:r>
              <a:rPr lang="it-IT" dirty="0" smtClean="0"/>
              <a:t>?</a:t>
            </a:r>
            <a:endParaRPr lang="it-IT" dirty="0"/>
          </a:p>
        </p:txBody>
      </p:sp>
      <p:sp>
        <p:nvSpPr>
          <p:cNvPr id="3" name="Segnaposto contenuto 2"/>
          <p:cNvSpPr>
            <a:spLocks noGrp="1"/>
          </p:cNvSpPr>
          <p:nvPr>
            <p:ph idx="1"/>
          </p:nvPr>
        </p:nvSpPr>
        <p:spPr/>
        <p:txBody>
          <a:bodyPr>
            <a:normAutofit fontScale="92500" lnSpcReduction="20000"/>
          </a:bodyPr>
          <a:lstStyle/>
          <a:p>
            <a:r>
              <a:rPr lang="en-GB" dirty="0" smtClean="0"/>
              <a:t>Innovation</a:t>
            </a:r>
            <a:r>
              <a:rPr lang="it-IT" dirty="0" smtClean="0"/>
              <a:t> </a:t>
            </a:r>
            <a:r>
              <a:rPr lang="it-IT" dirty="0" err="1"/>
              <a:t>is</a:t>
            </a:r>
            <a:r>
              <a:rPr lang="it-IT" dirty="0"/>
              <a:t> a new idea, </a:t>
            </a:r>
            <a:r>
              <a:rPr lang="it-IT" dirty="0" err="1"/>
              <a:t>device</a:t>
            </a:r>
            <a:r>
              <a:rPr lang="it-IT" dirty="0"/>
              <a:t> or </a:t>
            </a:r>
            <a:r>
              <a:rPr lang="it-IT" dirty="0" err="1" smtClean="0"/>
              <a:t>process</a:t>
            </a:r>
            <a:r>
              <a:rPr lang="it-IT" dirty="0"/>
              <a:t> </a:t>
            </a:r>
            <a:r>
              <a:rPr lang="it-IT" dirty="0" err="1" smtClean="0"/>
              <a:t>which</a:t>
            </a:r>
            <a:r>
              <a:rPr lang="it-IT" dirty="0" smtClean="0"/>
              <a:t> can be </a:t>
            </a:r>
            <a:r>
              <a:rPr lang="it-IT" dirty="0" err="1"/>
              <a:t>viewed</a:t>
            </a:r>
            <a:r>
              <a:rPr lang="it-IT" dirty="0"/>
              <a:t> </a:t>
            </a:r>
            <a:r>
              <a:rPr lang="it-IT" dirty="0" err="1"/>
              <a:t>as</a:t>
            </a:r>
            <a:r>
              <a:rPr lang="it-IT" dirty="0"/>
              <a:t> the </a:t>
            </a:r>
            <a:r>
              <a:rPr lang="it-IT" dirty="0" err="1"/>
              <a:t>application</a:t>
            </a:r>
            <a:r>
              <a:rPr lang="it-IT" dirty="0"/>
              <a:t> of </a:t>
            </a:r>
            <a:r>
              <a:rPr lang="it-IT" dirty="0" err="1"/>
              <a:t>better</a:t>
            </a:r>
            <a:r>
              <a:rPr lang="it-IT" dirty="0"/>
              <a:t> </a:t>
            </a:r>
            <a:r>
              <a:rPr lang="it-IT" dirty="0" err="1"/>
              <a:t>solutions</a:t>
            </a:r>
            <a:r>
              <a:rPr lang="it-IT" dirty="0"/>
              <a:t> </a:t>
            </a:r>
            <a:r>
              <a:rPr lang="it-IT" dirty="0" err="1"/>
              <a:t>that</a:t>
            </a:r>
            <a:r>
              <a:rPr lang="it-IT" dirty="0"/>
              <a:t> </a:t>
            </a:r>
            <a:r>
              <a:rPr lang="it-IT" dirty="0" err="1"/>
              <a:t>meet</a:t>
            </a:r>
            <a:r>
              <a:rPr lang="it-IT" dirty="0"/>
              <a:t> new </a:t>
            </a:r>
            <a:r>
              <a:rPr lang="it-IT" dirty="0" err="1"/>
              <a:t>requirements</a:t>
            </a:r>
            <a:r>
              <a:rPr lang="it-IT" dirty="0"/>
              <a:t>, </a:t>
            </a:r>
            <a:r>
              <a:rPr lang="it-IT" dirty="0" err="1"/>
              <a:t>inarticulated</a:t>
            </a:r>
            <a:r>
              <a:rPr lang="it-IT" dirty="0"/>
              <a:t> </a:t>
            </a:r>
            <a:r>
              <a:rPr lang="it-IT" dirty="0" err="1"/>
              <a:t>needs</a:t>
            </a:r>
            <a:r>
              <a:rPr lang="it-IT" dirty="0"/>
              <a:t>, or </a:t>
            </a:r>
            <a:r>
              <a:rPr lang="it-IT" dirty="0" err="1"/>
              <a:t>existing</a:t>
            </a:r>
            <a:r>
              <a:rPr lang="it-IT" dirty="0"/>
              <a:t> market </a:t>
            </a:r>
            <a:r>
              <a:rPr lang="it-IT" dirty="0" err="1"/>
              <a:t>needs</a:t>
            </a:r>
            <a:r>
              <a:rPr lang="it-IT" dirty="0" smtClean="0"/>
              <a:t>.</a:t>
            </a:r>
          </a:p>
          <a:p>
            <a:r>
              <a:rPr lang="it-IT" dirty="0" err="1"/>
              <a:t>This</a:t>
            </a:r>
            <a:r>
              <a:rPr lang="it-IT" dirty="0"/>
              <a:t> </a:t>
            </a:r>
            <a:r>
              <a:rPr lang="it-IT" dirty="0" err="1"/>
              <a:t>is</a:t>
            </a:r>
            <a:r>
              <a:rPr lang="it-IT" dirty="0"/>
              <a:t> </a:t>
            </a:r>
            <a:r>
              <a:rPr lang="it-IT" dirty="0" err="1"/>
              <a:t>accomplished</a:t>
            </a:r>
            <a:r>
              <a:rPr lang="it-IT" dirty="0"/>
              <a:t> </a:t>
            </a:r>
            <a:r>
              <a:rPr lang="it-IT" dirty="0" err="1"/>
              <a:t>through</a:t>
            </a:r>
            <a:r>
              <a:rPr lang="it-IT" dirty="0"/>
              <a:t> more </a:t>
            </a:r>
            <a:r>
              <a:rPr lang="it-IT" dirty="0" err="1"/>
              <a:t>effective</a:t>
            </a:r>
            <a:r>
              <a:rPr lang="it-IT" dirty="0"/>
              <a:t> </a:t>
            </a:r>
            <a:r>
              <a:rPr lang="it-IT" dirty="0" err="1" smtClean="0"/>
              <a:t>products</a:t>
            </a:r>
            <a:r>
              <a:rPr lang="it-IT" dirty="0" smtClean="0"/>
              <a:t>, </a:t>
            </a:r>
            <a:r>
              <a:rPr lang="it-IT" dirty="0" err="1" smtClean="0"/>
              <a:t>processes</a:t>
            </a:r>
            <a:r>
              <a:rPr lang="it-IT" dirty="0" smtClean="0"/>
              <a:t>, </a:t>
            </a:r>
            <a:r>
              <a:rPr lang="it-IT" dirty="0" err="1" smtClean="0"/>
              <a:t>services</a:t>
            </a:r>
            <a:r>
              <a:rPr lang="it-IT" dirty="0" smtClean="0"/>
              <a:t>, </a:t>
            </a:r>
            <a:r>
              <a:rPr lang="it-IT" dirty="0" err="1" smtClean="0"/>
              <a:t>technologies</a:t>
            </a:r>
            <a:r>
              <a:rPr lang="it-IT" dirty="0" smtClean="0"/>
              <a:t>, </a:t>
            </a:r>
            <a:r>
              <a:rPr lang="it-IT" dirty="0"/>
              <a:t>or ideas </a:t>
            </a:r>
            <a:r>
              <a:rPr lang="it-IT" dirty="0" err="1"/>
              <a:t>that</a:t>
            </a:r>
            <a:r>
              <a:rPr lang="it-IT" dirty="0"/>
              <a:t> are </a:t>
            </a:r>
            <a:r>
              <a:rPr lang="it-IT" dirty="0" err="1"/>
              <a:t>readily</a:t>
            </a:r>
            <a:r>
              <a:rPr lang="it-IT" dirty="0"/>
              <a:t> </a:t>
            </a:r>
            <a:r>
              <a:rPr lang="it-IT" dirty="0" err="1"/>
              <a:t>available</a:t>
            </a:r>
            <a:r>
              <a:rPr lang="it-IT" dirty="0"/>
              <a:t> to </a:t>
            </a:r>
            <a:r>
              <a:rPr lang="it-IT" dirty="0" err="1" smtClean="0"/>
              <a:t>markets</a:t>
            </a:r>
            <a:r>
              <a:rPr lang="it-IT" dirty="0" smtClean="0"/>
              <a:t>, </a:t>
            </a:r>
            <a:r>
              <a:rPr lang="it-IT" dirty="0"/>
              <a:t>governments and society</a:t>
            </a:r>
            <a:r>
              <a:rPr lang="it-IT" dirty="0" smtClean="0"/>
              <a:t>.</a:t>
            </a:r>
          </a:p>
          <a:p>
            <a:r>
              <a:rPr lang="it-IT" dirty="0"/>
              <a:t>The </a:t>
            </a:r>
            <a:r>
              <a:rPr lang="it-IT" dirty="0" err="1"/>
              <a:t>term</a:t>
            </a:r>
            <a:r>
              <a:rPr lang="it-IT" dirty="0"/>
              <a:t> </a:t>
            </a:r>
            <a:r>
              <a:rPr lang="it-IT" dirty="0" err="1"/>
              <a:t>innovation</a:t>
            </a:r>
            <a:r>
              <a:rPr lang="it-IT" dirty="0"/>
              <a:t> can be </a:t>
            </a:r>
            <a:r>
              <a:rPr lang="it-IT" dirty="0" err="1"/>
              <a:t>defined</a:t>
            </a:r>
            <a:r>
              <a:rPr lang="it-IT" dirty="0"/>
              <a:t> </a:t>
            </a:r>
            <a:r>
              <a:rPr lang="it-IT" dirty="0" err="1"/>
              <a:t>as</a:t>
            </a:r>
            <a:r>
              <a:rPr lang="it-IT" dirty="0"/>
              <a:t> </a:t>
            </a:r>
            <a:r>
              <a:rPr lang="it-IT" dirty="0" err="1"/>
              <a:t>something</a:t>
            </a:r>
            <a:r>
              <a:rPr lang="it-IT" dirty="0"/>
              <a:t> </a:t>
            </a:r>
            <a:r>
              <a:rPr lang="it-IT" dirty="0" err="1"/>
              <a:t>original</a:t>
            </a:r>
            <a:r>
              <a:rPr lang="it-IT" dirty="0"/>
              <a:t> and, </a:t>
            </a:r>
            <a:r>
              <a:rPr lang="it-IT" dirty="0" err="1"/>
              <a:t>as</a:t>
            </a:r>
            <a:r>
              <a:rPr lang="it-IT" dirty="0"/>
              <a:t> a </a:t>
            </a:r>
            <a:r>
              <a:rPr lang="it-IT" dirty="0" err="1"/>
              <a:t>consequence</a:t>
            </a:r>
            <a:r>
              <a:rPr lang="it-IT" dirty="0"/>
              <a:t>, new, </a:t>
            </a:r>
            <a:r>
              <a:rPr lang="it-IT" dirty="0" err="1"/>
              <a:t>that</a:t>
            </a:r>
            <a:r>
              <a:rPr lang="it-IT" dirty="0"/>
              <a:t> "breaks </a:t>
            </a:r>
            <a:r>
              <a:rPr lang="it-IT" dirty="0" err="1"/>
              <a:t>into</a:t>
            </a:r>
            <a:r>
              <a:rPr lang="it-IT" dirty="0"/>
              <a:t>" the market or society.</a:t>
            </a:r>
          </a:p>
        </p:txBody>
      </p:sp>
    </p:spTree>
    <p:extLst>
      <p:ext uri="{BB962C8B-B14F-4D97-AF65-F5344CB8AC3E}">
        <p14:creationId xmlns:p14="http://schemas.microsoft.com/office/powerpoint/2010/main" val="2110741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Environmental</a:t>
            </a:r>
            <a:r>
              <a:rPr lang="it-IT" dirty="0" smtClean="0"/>
              <a:t> </a:t>
            </a:r>
            <a:r>
              <a:rPr lang="it-IT" dirty="0" err="1" smtClean="0"/>
              <a:t>Innovation</a:t>
            </a:r>
            <a:endParaRPr lang="it-IT" dirty="0"/>
          </a:p>
        </p:txBody>
      </p:sp>
      <p:sp>
        <p:nvSpPr>
          <p:cNvPr id="3" name="Segnaposto contenuto 2"/>
          <p:cNvSpPr>
            <a:spLocks noGrp="1"/>
          </p:cNvSpPr>
          <p:nvPr>
            <p:ph idx="1"/>
          </p:nvPr>
        </p:nvSpPr>
        <p:spPr/>
        <p:txBody>
          <a:bodyPr>
            <a:normAutofit lnSpcReduction="10000"/>
          </a:bodyPr>
          <a:lstStyle/>
          <a:p>
            <a:r>
              <a:rPr lang="it-IT" dirty="0" smtClean="0"/>
              <a:t>Eco</a:t>
            </a:r>
            <a:r>
              <a:rPr lang="it-IT" dirty="0"/>
              <a:t>-</a:t>
            </a:r>
            <a:r>
              <a:rPr lang="it-IT" dirty="0" err="1"/>
              <a:t>innovation</a:t>
            </a:r>
            <a:r>
              <a:rPr lang="it-IT" dirty="0"/>
              <a:t> </a:t>
            </a:r>
            <a:r>
              <a:rPr lang="it-IT" dirty="0" err="1"/>
              <a:t>is</a:t>
            </a:r>
            <a:r>
              <a:rPr lang="it-IT" dirty="0"/>
              <a:t> the production, </a:t>
            </a:r>
            <a:r>
              <a:rPr lang="it-IT" dirty="0" err="1" smtClean="0"/>
              <a:t>assimilation</a:t>
            </a:r>
            <a:r>
              <a:rPr lang="it-IT" dirty="0"/>
              <a:t> </a:t>
            </a:r>
            <a:r>
              <a:rPr lang="it-IT" dirty="0" smtClean="0"/>
              <a:t>or </a:t>
            </a:r>
            <a:r>
              <a:rPr lang="it-IT" dirty="0" err="1" smtClean="0"/>
              <a:t>exploitation</a:t>
            </a:r>
            <a:r>
              <a:rPr lang="it-IT" dirty="0" smtClean="0"/>
              <a:t> </a:t>
            </a:r>
            <a:r>
              <a:rPr lang="it-IT" dirty="0"/>
              <a:t>of a </a:t>
            </a:r>
            <a:r>
              <a:rPr lang="it-IT" dirty="0" err="1"/>
              <a:t>product</a:t>
            </a:r>
            <a:r>
              <a:rPr lang="it-IT" dirty="0"/>
              <a:t>, </a:t>
            </a:r>
            <a:r>
              <a:rPr lang="it-IT" dirty="0" smtClean="0"/>
              <a:t>production </a:t>
            </a:r>
            <a:r>
              <a:rPr lang="it-IT" dirty="0" err="1"/>
              <a:t>process</a:t>
            </a:r>
            <a:r>
              <a:rPr lang="it-IT" dirty="0"/>
              <a:t>, service or management or </a:t>
            </a:r>
            <a:r>
              <a:rPr lang="it-IT" dirty="0" smtClean="0"/>
              <a:t>business </a:t>
            </a:r>
            <a:r>
              <a:rPr lang="it-IT" dirty="0" err="1"/>
              <a:t>method</a:t>
            </a:r>
            <a:r>
              <a:rPr lang="it-IT" dirty="0"/>
              <a:t> </a:t>
            </a:r>
            <a:r>
              <a:rPr lang="it-IT" dirty="0" err="1"/>
              <a:t>that</a:t>
            </a:r>
            <a:r>
              <a:rPr lang="it-IT" dirty="0"/>
              <a:t> </a:t>
            </a:r>
            <a:r>
              <a:rPr lang="it-IT" dirty="0" err="1"/>
              <a:t>is</a:t>
            </a:r>
            <a:r>
              <a:rPr lang="it-IT" dirty="0"/>
              <a:t> </a:t>
            </a:r>
            <a:r>
              <a:rPr lang="it-IT" dirty="0" err="1" smtClean="0"/>
              <a:t>novel</a:t>
            </a:r>
            <a:r>
              <a:rPr lang="it-IT" dirty="0" smtClean="0"/>
              <a:t> to </a:t>
            </a:r>
            <a:r>
              <a:rPr lang="it-IT" dirty="0"/>
              <a:t>the </a:t>
            </a:r>
            <a:r>
              <a:rPr lang="it-IT" dirty="0" err="1"/>
              <a:t>organisation</a:t>
            </a:r>
            <a:r>
              <a:rPr lang="it-IT" dirty="0"/>
              <a:t> </a:t>
            </a:r>
            <a:r>
              <a:rPr lang="it-IT" dirty="0" smtClean="0"/>
              <a:t>(</a:t>
            </a:r>
            <a:r>
              <a:rPr lang="it-IT" dirty="0" err="1"/>
              <a:t>developing</a:t>
            </a:r>
            <a:r>
              <a:rPr lang="it-IT" dirty="0"/>
              <a:t> or </a:t>
            </a:r>
            <a:r>
              <a:rPr lang="it-IT" dirty="0" err="1"/>
              <a:t>adopting</a:t>
            </a:r>
            <a:r>
              <a:rPr lang="it-IT" dirty="0"/>
              <a:t> </a:t>
            </a:r>
            <a:r>
              <a:rPr lang="it-IT" dirty="0" err="1"/>
              <a:t>it</a:t>
            </a:r>
            <a:r>
              <a:rPr lang="it-IT" dirty="0"/>
              <a:t>) and </a:t>
            </a:r>
            <a:r>
              <a:rPr lang="it-IT" dirty="0" err="1"/>
              <a:t>which</a:t>
            </a:r>
            <a:r>
              <a:rPr lang="it-IT" dirty="0"/>
              <a:t> </a:t>
            </a:r>
            <a:r>
              <a:rPr lang="it-IT" dirty="0" err="1" smtClean="0"/>
              <a:t>results</a:t>
            </a:r>
            <a:r>
              <a:rPr lang="it-IT" dirty="0" smtClean="0"/>
              <a:t>, </a:t>
            </a:r>
            <a:r>
              <a:rPr lang="it-IT" dirty="0" err="1"/>
              <a:t>throughout</a:t>
            </a:r>
            <a:r>
              <a:rPr lang="it-IT" dirty="0"/>
              <a:t> </a:t>
            </a:r>
            <a:r>
              <a:rPr lang="it-IT" dirty="0" err="1" smtClean="0"/>
              <a:t>its</a:t>
            </a:r>
            <a:r>
              <a:rPr lang="it-IT" dirty="0" smtClean="0"/>
              <a:t> </a:t>
            </a:r>
            <a:r>
              <a:rPr lang="it-IT" dirty="0"/>
              <a:t>life </a:t>
            </a:r>
            <a:r>
              <a:rPr lang="it-IT" dirty="0" err="1"/>
              <a:t>cycle</a:t>
            </a:r>
            <a:r>
              <a:rPr lang="it-IT" dirty="0"/>
              <a:t>, in a </a:t>
            </a:r>
            <a:r>
              <a:rPr lang="it-IT" dirty="0" err="1"/>
              <a:t>reduction</a:t>
            </a:r>
            <a:r>
              <a:rPr lang="it-IT" dirty="0"/>
              <a:t> of </a:t>
            </a:r>
            <a:r>
              <a:rPr lang="it-IT" dirty="0" err="1"/>
              <a:t>environmental</a:t>
            </a:r>
            <a:r>
              <a:rPr lang="it-IT" dirty="0"/>
              <a:t> </a:t>
            </a:r>
            <a:r>
              <a:rPr lang="it-IT" dirty="0" err="1" smtClean="0"/>
              <a:t>risk</a:t>
            </a:r>
            <a:r>
              <a:rPr lang="it-IT" dirty="0"/>
              <a:t>, </a:t>
            </a:r>
            <a:r>
              <a:rPr lang="it-IT" dirty="0" err="1"/>
              <a:t>pollution</a:t>
            </a:r>
            <a:r>
              <a:rPr lang="it-IT" dirty="0"/>
              <a:t> and </a:t>
            </a:r>
            <a:r>
              <a:rPr lang="it-IT" dirty="0" err="1"/>
              <a:t>other</a:t>
            </a:r>
            <a:r>
              <a:rPr lang="it-IT" dirty="0"/>
              <a:t> negative </a:t>
            </a:r>
            <a:r>
              <a:rPr lang="it-IT" dirty="0" err="1" smtClean="0"/>
              <a:t>impacts</a:t>
            </a:r>
            <a:r>
              <a:rPr lang="it-IT" dirty="0" smtClean="0"/>
              <a:t> </a:t>
            </a:r>
            <a:r>
              <a:rPr lang="it-IT" dirty="0"/>
              <a:t>of </a:t>
            </a:r>
            <a:r>
              <a:rPr lang="it-IT" dirty="0" err="1"/>
              <a:t>resources</a:t>
            </a:r>
            <a:r>
              <a:rPr lang="it-IT" dirty="0"/>
              <a:t> use (</a:t>
            </a:r>
            <a:r>
              <a:rPr lang="it-IT" dirty="0" err="1"/>
              <a:t>including</a:t>
            </a:r>
            <a:r>
              <a:rPr lang="it-IT" dirty="0"/>
              <a:t> </a:t>
            </a:r>
            <a:r>
              <a:rPr lang="it-IT" dirty="0" err="1"/>
              <a:t>energy</a:t>
            </a:r>
            <a:r>
              <a:rPr lang="it-IT" dirty="0"/>
              <a:t> use) </a:t>
            </a:r>
            <a:r>
              <a:rPr lang="it-IT" dirty="0" err="1" smtClean="0"/>
              <a:t>compared</a:t>
            </a:r>
            <a:r>
              <a:rPr lang="it-IT" dirty="0" smtClean="0"/>
              <a:t> </a:t>
            </a:r>
            <a:r>
              <a:rPr lang="it-IT" dirty="0"/>
              <a:t>to </a:t>
            </a:r>
            <a:r>
              <a:rPr lang="it-IT" dirty="0" err="1"/>
              <a:t>relevant</a:t>
            </a:r>
            <a:r>
              <a:rPr lang="it-IT" dirty="0"/>
              <a:t> </a:t>
            </a:r>
            <a:r>
              <a:rPr lang="it-IT" dirty="0" err="1" smtClean="0"/>
              <a:t>alternatives</a:t>
            </a:r>
            <a:r>
              <a:rPr lang="it-IT" dirty="0" smtClean="0"/>
              <a:t>. (Kemp &amp; </a:t>
            </a:r>
            <a:r>
              <a:rPr lang="it-IT" dirty="0" err="1" smtClean="0"/>
              <a:t>Pearson</a:t>
            </a:r>
            <a:r>
              <a:rPr lang="it-IT" dirty="0" smtClean="0"/>
              <a:t>, 2007) </a:t>
            </a:r>
            <a:endParaRPr lang="it-IT" dirty="0"/>
          </a:p>
          <a:p>
            <a:endParaRPr lang="it-IT" dirty="0"/>
          </a:p>
        </p:txBody>
      </p:sp>
    </p:spTree>
    <p:extLst>
      <p:ext uri="{BB962C8B-B14F-4D97-AF65-F5344CB8AC3E}">
        <p14:creationId xmlns:p14="http://schemas.microsoft.com/office/powerpoint/2010/main" val="4061984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Environmental</a:t>
            </a:r>
            <a:r>
              <a:rPr lang="it-IT" dirty="0" smtClean="0"/>
              <a:t> </a:t>
            </a:r>
            <a:r>
              <a:rPr lang="it-IT" dirty="0" err="1" smtClean="0"/>
              <a:t>innovation</a:t>
            </a:r>
            <a:r>
              <a:rPr lang="it-IT" dirty="0" smtClean="0"/>
              <a:t> [</a:t>
            </a:r>
            <a:r>
              <a:rPr lang="it-IT" dirty="0" err="1" smtClean="0"/>
              <a:t>ctd</a:t>
            </a:r>
            <a:r>
              <a:rPr lang="it-IT" dirty="0" smtClean="0"/>
              <a:t>.]</a:t>
            </a:r>
            <a:endParaRPr lang="it-IT" dirty="0"/>
          </a:p>
        </p:txBody>
      </p:sp>
      <p:sp>
        <p:nvSpPr>
          <p:cNvPr id="3" name="Segnaposto contenuto 2"/>
          <p:cNvSpPr>
            <a:spLocks noGrp="1"/>
          </p:cNvSpPr>
          <p:nvPr>
            <p:ph idx="1"/>
          </p:nvPr>
        </p:nvSpPr>
        <p:spPr/>
        <p:txBody>
          <a:bodyPr>
            <a:normAutofit lnSpcReduction="10000"/>
          </a:bodyPr>
          <a:lstStyle/>
          <a:p>
            <a:r>
              <a:rPr lang="it-IT" dirty="0" err="1" smtClean="0"/>
              <a:t>Relevant</a:t>
            </a:r>
            <a:r>
              <a:rPr lang="it-IT" dirty="0" smtClean="0"/>
              <a:t> </a:t>
            </a:r>
            <a:r>
              <a:rPr lang="it-IT" dirty="0" err="1" smtClean="0"/>
              <a:t>criterion</a:t>
            </a:r>
            <a:r>
              <a:rPr lang="it-IT" dirty="0" smtClean="0"/>
              <a:t> to </a:t>
            </a:r>
            <a:r>
              <a:rPr lang="it-IT" dirty="0" err="1" smtClean="0"/>
              <a:t>determine</a:t>
            </a:r>
            <a:r>
              <a:rPr lang="it-IT" dirty="0" smtClean="0"/>
              <a:t> </a:t>
            </a:r>
            <a:r>
              <a:rPr lang="it-IT" dirty="0" err="1" smtClean="0"/>
              <a:t>if</a:t>
            </a:r>
            <a:r>
              <a:rPr lang="it-IT" dirty="0" smtClean="0"/>
              <a:t> an </a:t>
            </a:r>
            <a:r>
              <a:rPr lang="it-IT" dirty="0" err="1" smtClean="0"/>
              <a:t>innovation</a:t>
            </a:r>
            <a:r>
              <a:rPr lang="it-IT" dirty="0" smtClean="0"/>
              <a:t> </a:t>
            </a:r>
            <a:r>
              <a:rPr lang="it-IT" dirty="0" err="1" smtClean="0"/>
              <a:t>is</a:t>
            </a:r>
            <a:r>
              <a:rPr lang="it-IT" dirty="0" smtClean="0"/>
              <a:t> an eco-</a:t>
            </a:r>
            <a:r>
              <a:rPr lang="it-IT" dirty="0" err="1" smtClean="0"/>
              <a:t>innovation</a:t>
            </a:r>
            <a:r>
              <a:rPr lang="it-IT" dirty="0" smtClean="0"/>
              <a:t> </a:t>
            </a:r>
            <a:r>
              <a:rPr lang="it-IT" dirty="0" err="1" smtClean="0"/>
              <a:t>is</a:t>
            </a:r>
            <a:r>
              <a:rPr lang="it-IT" dirty="0" smtClean="0"/>
              <a:t> </a:t>
            </a:r>
            <a:r>
              <a:rPr lang="it-IT" dirty="0" err="1" smtClean="0"/>
              <a:t>that</a:t>
            </a:r>
            <a:r>
              <a:rPr lang="it-IT" dirty="0" smtClean="0"/>
              <a:t> </a:t>
            </a:r>
            <a:r>
              <a:rPr lang="it-IT" dirty="0" err="1" smtClean="0"/>
              <a:t>its</a:t>
            </a:r>
            <a:r>
              <a:rPr lang="it-IT" dirty="0" smtClean="0"/>
              <a:t> use </a:t>
            </a:r>
            <a:r>
              <a:rPr lang="it-IT" dirty="0" err="1" smtClean="0"/>
              <a:t>is</a:t>
            </a:r>
            <a:r>
              <a:rPr lang="it-IT" dirty="0" smtClean="0"/>
              <a:t> </a:t>
            </a:r>
            <a:r>
              <a:rPr lang="it-IT" dirty="0" err="1" smtClean="0"/>
              <a:t>less</a:t>
            </a:r>
            <a:r>
              <a:rPr lang="it-IT" dirty="0" smtClean="0"/>
              <a:t> </a:t>
            </a:r>
            <a:r>
              <a:rPr lang="it-IT" dirty="0" err="1" smtClean="0"/>
              <a:t>environmentally</a:t>
            </a:r>
            <a:r>
              <a:rPr lang="it-IT" dirty="0" smtClean="0"/>
              <a:t> </a:t>
            </a:r>
            <a:r>
              <a:rPr lang="it-IT" dirty="0" err="1" smtClean="0"/>
              <a:t>harmful</a:t>
            </a:r>
            <a:r>
              <a:rPr lang="it-IT" dirty="0" smtClean="0"/>
              <a:t> </a:t>
            </a:r>
            <a:r>
              <a:rPr lang="it-IT" dirty="0" err="1" smtClean="0"/>
              <a:t>than</a:t>
            </a:r>
            <a:r>
              <a:rPr lang="it-IT" dirty="0" smtClean="0"/>
              <a:t> the use of </a:t>
            </a:r>
            <a:r>
              <a:rPr lang="it-IT" dirty="0" err="1" smtClean="0"/>
              <a:t>relevant</a:t>
            </a:r>
            <a:r>
              <a:rPr lang="it-IT" dirty="0" smtClean="0"/>
              <a:t> </a:t>
            </a:r>
            <a:r>
              <a:rPr lang="it-IT" dirty="0" err="1" smtClean="0"/>
              <a:t>alternatives</a:t>
            </a:r>
            <a:endParaRPr lang="it-IT" dirty="0" smtClean="0"/>
          </a:p>
          <a:p>
            <a:r>
              <a:rPr lang="it-IT" dirty="0" smtClean="0"/>
              <a:t>The </a:t>
            </a:r>
            <a:r>
              <a:rPr lang="it-IT" dirty="0" err="1" smtClean="0"/>
              <a:t>definition</a:t>
            </a:r>
            <a:r>
              <a:rPr lang="it-IT" dirty="0" smtClean="0"/>
              <a:t> </a:t>
            </a:r>
            <a:r>
              <a:rPr lang="it-IT" dirty="0" err="1" smtClean="0"/>
              <a:t>is</a:t>
            </a:r>
            <a:r>
              <a:rPr lang="it-IT" dirty="0" smtClean="0"/>
              <a:t> </a:t>
            </a:r>
            <a:r>
              <a:rPr lang="it-IT" dirty="0" err="1" smtClean="0"/>
              <a:t>based</a:t>
            </a:r>
            <a:r>
              <a:rPr lang="it-IT" dirty="0" smtClean="0"/>
              <a:t> on </a:t>
            </a:r>
            <a:r>
              <a:rPr lang="it-IT" dirty="0" err="1" smtClean="0"/>
              <a:t>environmental</a:t>
            </a:r>
            <a:r>
              <a:rPr lang="it-IT" dirty="0" smtClean="0"/>
              <a:t> performance </a:t>
            </a:r>
            <a:r>
              <a:rPr lang="it-IT" dirty="0" err="1" smtClean="0"/>
              <a:t>rather</a:t>
            </a:r>
            <a:r>
              <a:rPr lang="it-IT" dirty="0" smtClean="0"/>
              <a:t> </a:t>
            </a:r>
            <a:r>
              <a:rPr lang="it-IT" dirty="0" err="1" smtClean="0"/>
              <a:t>than</a:t>
            </a:r>
            <a:r>
              <a:rPr lang="it-IT" dirty="0" smtClean="0"/>
              <a:t> </a:t>
            </a:r>
            <a:r>
              <a:rPr lang="it-IT" dirty="0" err="1" smtClean="0"/>
              <a:t>environmental</a:t>
            </a:r>
            <a:r>
              <a:rPr lang="it-IT" dirty="0" smtClean="0"/>
              <a:t> </a:t>
            </a:r>
            <a:r>
              <a:rPr lang="it-IT" dirty="0" err="1" smtClean="0"/>
              <a:t>aim</a:t>
            </a:r>
            <a:r>
              <a:rPr lang="it-IT" dirty="0" smtClean="0"/>
              <a:t> (i.e., an </a:t>
            </a:r>
            <a:r>
              <a:rPr lang="it-IT" dirty="0" err="1" smtClean="0"/>
              <a:t>innovation</a:t>
            </a:r>
            <a:r>
              <a:rPr lang="it-IT" dirty="0" smtClean="0"/>
              <a:t> can be “eco” </a:t>
            </a:r>
            <a:r>
              <a:rPr lang="it-IT" dirty="0" err="1" smtClean="0"/>
              <a:t>even</a:t>
            </a:r>
            <a:r>
              <a:rPr lang="it-IT" dirty="0" smtClean="0"/>
              <a:t> </a:t>
            </a:r>
            <a:r>
              <a:rPr lang="it-IT" dirty="0" err="1" smtClean="0"/>
              <a:t>if</a:t>
            </a:r>
            <a:r>
              <a:rPr lang="it-IT" dirty="0" smtClean="0"/>
              <a:t> </a:t>
            </a:r>
            <a:r>
              <a:rPr lang="it-IT" dirty="0" err="1" smtClean="0"/>
              <a:t>it</a:t>
            </a:r>
            <a:r>
              <a:rPr lang="it-IT" dirty="0" smtClean="0"/>
              <a:t> </a:t>
            </a:r>
            <a:r>
              <a:rPr lang="it-IT" dirty="0" err="1" smtClean="0"/>
              <a:t>has</a:t>
            </a:r>
            <a:r>
              <a:rPr lang="it-IT" dirty="0" smtClean="0"/>
              <a:t> </a:t>
            </a:r>
            <a:r>
              <a:rPr lang="it-IT" dirty="0" err="1" smtClean="0"/>
              <a:t>not</a:t>
            </a:r>
            <a:r>
              <a:rPr lang="it-IT" dirty="0" smtClean="0"/>
              <a:t> </a:t>
            </a:r>
            <a:r>
              <a:rPr lang="it-IT" dirty="0" err="1" smtClean="0"/>
              <a:t>been</a:t>
            </a:r>
            <a:r>
              <a:rPr lang="it-IT" dirty="0" smtClean="0"/>
              <a:t> </a:t>
            </a:r>
            <a:r>
              <a:rPr lang="it-IT" dirty="0" err="1" smtClean="0"/>
              <a:t>specifically</a:t>
            </a:r>
            <a:r>
              <a:rPr lang="it-IT" dirty="0" smtClean="0"/>
              <a:t> </a:t>
            </a:r>
            <a:r>
              <a:rPr lang="it-IT" dirty="0" err="1" smtClean="0"/>
              <a:t>designed</a:t>
            </a:r>
            <a:r>
              <a:rPr lang="it-IT" dirty="0" smtClean="0"/>
              <a:t> to reduce </a:t>
            </a:r>
            <a:r>
              <a:rPr lang="it-IT" dirty="0" err="1" smtClean="0"/>
              <a:t>environmental</a:t>
            </a:r>
            <a:r>
              <a:rPr lang="it-IT" dirty="0" smtClean="0"/>
              <a:t> impact </a:t>
            </a:r>
            <a:r>
              <a:rPr lang="it-IT" dirty="0" err="1" smtClean="0"/>
              <a:t>but</a:t>
            </a:r>
            <a:r>
              <a:rPr lang="it-IT" dirty="0" smtClean="0"/>
              <a:t> </a:t>
            </a:r>
            <a:r>
              <a:rPr lang="it-IT" dirty="0" err="1" smtClean="0"/>
              <a:t>it</a:t>
            </a:r>
            <a:r>
              <a:rPr lang="it-IT" dirty="0" smtClean="0"/>
              <a:t> </a:t>
            </a:r>
            <a:r>
              <a:rPr lang="it-IT" dirty="0" err="1" smtClean="0"/>
              <a:t>does</a:t>
            </a:r>
            <a:r>
              <a:rPr lang="it-IT" dirty="0" smtClean="0"/>
              <a:t>)</a:t>
            </a:r>
            <a:endParaRPr lang="it-IT" dirty="0"/>
          </a:p>
        </p:txBody>
      </p:sp>
    </p:spTree>
    <p:extLst>
      <p:ext uri="{BB962C8B-B14F-4D97-AF65-F5344CB8AC3E}">
        <p14:creationId xmlns:p14="http://schemas.microsoft.com/office/powerpoint/2010/main" val="2391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eaLnBrk="1" hangingPunct="1">
              <a:defRPr/>
            </a:pPr>
            <a:endParaRPr lang="en-GB" dirty="0"/>
          </a:p>
        </p:txBody>
      </p:sp>
      <p:sp>
        <p:nvSpPr>
          <p:cNvPr id="3" name="Text Placeholder 2"/>
          <p:cNvSpPr>
            <a:spLocks noGrp="1"/>
          </p:cNvSpPr>
          <p:nvPr>
            <p:ph type="body" sz="half" idx="3"/>
          </p:nvPr>
        </p:nvSpPr>
        <p:spPr>
          <a:xfrm>
            <a:off x="4791075" y="1524000"/>
            <a:ext cx="4041775" cy="731838"/>
          </a:xfrm>
        </p:spPr>
        <p:txBody>
          <a:bodyPr/>
          <a:lstStyle/>
          <a:p>
            <a:pPr eaLnBrk="1" hangingPunct="1">
              <a:defRPr/>
            </a:pPr>
            <a:endParaRPr lang="en-GB" dirty="0"/>
          </a:p>
        </p:txBody>
      </p:sp>
      <p:sp>
        <p:nvSpPr>
          <p:cNvPr id="27652" name="Content Placeholder 3"/>
          <p:cNvSpPr>
            <a:spLocks noGrp="1"/>
          </p:cNvSpPr>
          <p:nvPr>
            <p:ph sz="quarter" idx="2"/>
          </p:nvPr>
        </p:nvSpPr>
        <p:spPr>
          <a:xfrm>
            <a:off x="301625" y="2471738"/>
            <a:ext cx="4041775" cy="2541587"/>
          </a:xfrm>
        </p:spPr>
        <p:style>
          <a:lnRef idx="3">
            <a:schemeClr val="lt1"/>
          </a:lnRef>
          <a:fillRef idx="1">
            <a:schemeClr val="accent3"/>
          </a:fillRef>
          <a:effectRef idx="1">
            <a:schemeClr val="accent3"/>
          </a:effectRef>
          <a:fontRef idx="minor">
            <a:schemeClr val="lt1"/>
          </a:fontRef>
        </p:style>
        <p:txBody>
          <a:bodyPr/>
          <a:lstStyle/>
          <a:p>
            <a:pPr eaLnBrk="1" hangingPunct="1"/>
            <a:r>
              <a:rPr lang="it-IT" altLang="it-IT" dirty="0" smtClean="0"/>
              <a:t>Product / </a:t>
            </a:r>
            <a:r>
              <a:rPr lang="it-IT" altLang="it-IT" dirty="0" err="1" smtClean="0"/>
              <a:t>process</a:t>
            </a:r>
            <a:endParaRPr lang="it-IT" altLang="it-IT" dirty="0" smtClean="0"/>
          </a:p>
          <a:p>
            <a:pPr lvl="1" eaLnBrk="1" hangingPunct="1"/>
            <a:r>
              <a:rPr lang="it-IT" altLang="it-IT" dirty="0" err="1" smtClean="0"/>
              <a:t>Material</a:t>
            </a:r>
            <a:r>
              <a:rPr lang="it-IT" altLang="it-IT" dirty="0" smtClean="0"/>
              <a:t>/</a:t>
            </a:r>
            <a:r>
              <a:rPr lang="it-IT" altLang="it-IT" dirty="0" err="1" smtClean="0"/>
              <a:t>energy</a:t>
            </a:r>
            <a:r>
              <a:rPr lang="it-IT" altLang="it-IT" dirty="0" smtClean="0"/>
              <a:t> </a:t>
            </a:r>
            <a:r>
              <a:rPr lang="it-IT" altLang="it-IT" dirty="0" err="1" smtClean="0"/>
              <a:t>sources</a:t>
            </a:r>
            <a:endParaRPr lang="it-IT" altLang="it-IT" dirty="0" smtClean="0"/>
          </a:p>
          <a:p>
            <a:pPr lvl="1" eaLnBrk="1" hangingPunct="1"/>
            <a:r>
              <a:rPr lang="it-IT" altLang="it-IT" dirty="0" err="1" smtClean="0"/>
              <a:t>Emissions</a:t>
            </a:r>
            <a:endParaRPr lang="it-IT" altLang="it-IT" dirty="0" smtClean="0"/>
          </a:p>
          <a:p>
            <a:pPr lvl="1" eaLnBrk="1" hangingPunct="1"/>
            <a:r>
              <a:rPr lang="it-IT" altLang="it-IT" dirty="0" smtClean="0"/>
              <a:t>GHG</a:t>
            </a:r>
          </a:p>
          <a:p>
            <a:pPr eaLnBrk="1" hangingPunct="1"/>
            <a:r>
              <a:rPr lang="it-IT" altLang="it-IT" dirty="0" smtClean="0"/>
              <a:t>EMS / ISO </a:t>
            </a:r>
            <a:r>
              <a:rPr lang="it-IT" altLang="it-IT" dirty="0" err="1" smtClean="0"/>
              <a:t>schemes</a:t>
            </a:r>
            <a:endParaRPr lang="en-GB" altLang="it-IT" dirty="0" smtClean="0"/>
          </a:p>
        </p:txBody>
      </p:sp>
      <p:sp>
        <p:nvSpPr>
          <p:cNvPr id="27653" name="Content Placeholder 4"/>
          <p:cNvSpPr>
            <a:spLocks noGrp="1"/>
          </p:cNvSpPr>
          <p:nvPr>
            <p:ph sz="quarter" idx="4"/>
          </p:nvPr>
        </p:nvSpPr>
        <p:spPr>
          <a:xfrm>
            <a:off x="4800600" y="2471738"/>
            <a:ext cx="4038600" cy="3821112"/>
          </a:xfrm>
        </p:spPr>
        <p:style>
          <a:lnRef idx="1">
            <a:schemeClr val="accent3"/>
          </a:lnRef>
          <a:fillRef idx="2">
            <a:schemeClr val="accent3"/>
          </a:fillRef>
          <a:effectRef idx="1">
            <a:schemeClr val="accent3"/>
          </a:effectRef>
          <a:fontRef idx="minor">
            <a:schemeClr val="dk1"/>
          </a:fontRef>
        </p:style>
        <p:txBody>
          <a:bodyPr/>
          <a:lstStyle/>
          <a:p>
            <a:pPr eaLnBrk="1" hangingPunct="1"/>
            <a:r>
              <a:rPr lang="it-IT" altLang="it-IT" dirty="0" smtClean="0"/>
              <a:t>(</a:t>
            </a:r>
            <a:r>
              <a:rPr lang="it-IT" altLang="it-IT" dirty="0" err="1" smtClean="0"/>
              <a:t>presence</a:t>
            </a:r>
            <a:r>
              <a:rPr lang="it-IT" altLang="it-IT" dirty="0" smtClean="0"/>
              <a:t> of) </a:t>
            </a:r>
            <a:r>
              <a:rPr lang="it-IT" altLang="it-IT" dirty="0" err="1" smtClean="0"/>
              <a:t>Environmental</a:t>
            </a:r>
            <a:r>
              <a:rPr lang="it-IT" altLang="it-IT" dirty="0" smtClean="0"/>
              <a:t> R&amp;D</a:t>
            </a:r>
          </a:p>
          <a:p>
            <a:pPr eaLnBrk="1" hangingPunct="1"/>
            <a:r>
              <a:rPr lang="it-IT" altLang="it-IT" dirty="0" smtClean="0"/>
              <a:t>CSR </a:t>
            </a:r>
            <a:r>
              <a:rPr lang="it-IT" altLang="it-IT" dirty="0" err="1" smtClean="0"/>
              <a:t>oriented</a:t>
            </a:r>
            <a:r>
              <a:rPr lang="it-IT" altLang="it-IT" dirty="0" smtClean="0"/>
              <a:t> </a:t>
            </a:r>
            <a:r>
              <a:rPr lang="it-IT" altLang="it-IT" dirty="0" err="1" smtClean="0"/>
              <a:t>motivations</a:t>
            </a:r>
            <a:endParaRPr lang="it-IT" altLang="it-IT" dirty="0" smtClean="0"/>
          </a:p>
          <a:p>
            <a:pPr lvl="1" eaLnBrk="1" hangingPunct="1"/>
            <a:r>
              <a:rPr lang="it-IT" altLang="it-IT" dirty="0" err="1" smtClean="0"/>
              <a:t>Demand</a:t>
            </a:r>
            <a:endParaRPr lang="it-IT" altLang="it-IT" dirty="0" smtClean="0"/>
          </a:p>
          <a:p>
            <a:pPr lvl="1" eaLnBrk="1" hangingPunct="1"/>
            <a:r>
              <a:rPr lang="it-IT" altLang="it-IT" dirty="0" smtClean="0"/>
              <a:t>Policy </a:t>
            </a:r>
            <a:endParaRPr lang="en-GB" altLang="it-IT" dirty="0" smtClean="0"/>
          </a:p>
        </p:txBody>
      </p:sp>
      <p:sp>
        <p:nvSpPr>
          <p:cNvPr id="27654" name="Title 5"/>
          <p:cNvSpPr>
            <a:spLocks noGrp="1"/>
          </p:cNvSpPr>
          <p:nvPr>
            <p:ph type="title"/>
          </p:nvPr>
        </p:nvSpPr>
        <p:spPr/>
        <p:txBody>
          <a:bodyPr/>
          <a:lstStyle/>
          <a:p>
            <a:pPr eaLnBrk="1" hangingPunct="1"/>
            <a:r>
              <a:rPr lang="it-IT" altLang="it-IT" smtClean="0"/>
              <a:t>Eco innovations</a:t>
            </a:r>
            <a:endParaRPr lang="en-GB" altLang="it-IT" smtClean="0"/>
          </a:p>
        </p:txBody>
      </p:sp>
      <p:sp>
        <p:nvSpPr>
          <p:cNvPr id="7" name="Content Placeholder 3"/>
          <p:cNvSpPr txBox="1">
            <a:spLocks/>
          </p:cNvSpPr>
          <p:nvPr/>
        </p:nvSpPr>
        <p:spPr bwMode="auto">
          <a:xfrm>
            <a:off x="179388" y="5661025"/>
            <a:ext cx="8964612" cy="1196975"/>
          </a:xfrm>
          <a:prstGeom prst="rect">
            <a:avLst/>
          </a:prstGeom>
          <a:noFill/>
          <a:ln w="9525">
            <a:noFill/>
            <a:miter lim="800000"/>
            <a:headEnd/>
            <a:tailEnd/>
          </a:ln>
        </p:spPr>
        <p:txBody>
          <a:bodyPr/>
          <a:lstStyle/>
          <a:p>
            <a:pPr>
              <a:spcBef>
                <a:spcPct val="20000"/>
              </a:spcBef>
              <a:buClr>
                <a:schemeClr val="accent1"/>
              </a:buClr>
              <a:buSzPct val="85000"/>
              <a:defRPr/>
            </a:pPr>
            <a:endParaRPr lang="en-GB" sz="2000" i="1" dirty="0">
              <a:latin typeface="+mn-lt"/>
              <a:cs typeface="+mn-cs"/>
            </a:endParaRPr>
          </a:p>
        </p:txBody>
      </p:sp>
    </p:spTree>
    <p:extLst>
      <p:ext uri="{BB962C8B-B14F-4D97-AF65-F5344CB8AC3E}">
        <p14:creationId xmlns:p14="http://schemas.microsoft.com/office/powerpoint/2010/main" val="1830699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929063" y="6143625"/>
            <a:ext cx="1357312"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8125" name="Rectangle 13"/>
          <p:cNvSpPr>
            <a:spLocks noGrp="1" noChangeArrowheads="1"/>
          </p:cNvSpPr>
          <p:nvPr>
            <p:ph type="title" idx="4294967295"/>
          </p:nvPr>
        </p:nvSpPr>
        <p:spPr>
          <a:xfrm>
            <a:off x="468313" y="-26988"/>
            <a:ext cx="8229600" cy="1052513"/>
          </a:xfrm>
        </p:spPr>
        <p:txBody>
          <a:bodyPr>
            <a:noAutofit/>
          </a:bodyPr>
          <a:lstStyle/>
          <a:p>
            <a:pPr eaLnBrk="1" fontAlgn="auto" hangingPunct="1">
              <a:lnSpc>
                <a:spcPct val="85000"/>
              </a:lnSpc>
              <a:spcAft>
                <a:spcPts val="0"/>
              </a:spcAft>
              <a:defRPr/>
            </a:pP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We</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need</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to</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understand</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the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weight</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of</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eco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innovations</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r>
            <a:br>
              <a:rPr lang="it-IT" sz="2400" b="1" dirty="0" smtClean="0">
                <a:solidFill>
                  <a:schemeClr val="accent3">
                    <a:shade val="75000"/>
                  </a:schemeClr>
                </a:solidFill>
                <a:effectLst>
                  <a:outerShdw blurRad="38100" dist="38100" dir="2700000" algn="tl">
                    <a:srgbClr val="000000"/>
                  </a:outerShdw>
                </a:effectLst>
                <a:latin typeface="Garamond" pitchFamily="18" charset="0"/>
              </a:rPr>
            </a:br>
            <a:r>
              <a:rPr lang="it-IT" sz="2400" b="1" dirty="0" err="1" smtClean="0">
                <a:solidFill>
                  <a:srgbClr val="FF0000"/>
                </a:solidFill>
                <a:effectLst>
                  <a:outerShdw blurRad="38100" dist="38100" dir="2700000" algn="tl">
                    <a:srgbClr val="000000"/>
                  </a:outerShdw>
                </a:effectLst>
                <a:latin typeface="Garamond" pitchFamily="18" charset="0"/>
              </a:rPr>
              <a:t>Environmental</a:t>
            </a:r>
            <a:r>
              <a:rPr lang="it-IT" sz="2400" b="1" dirty="0" smtClean="0">
                <a:solidFill>
                  <a:srgbClr val="FF0000"/>
                </a:solidFill>
                <a:effectLst>
                  <a:outerShdw blurRad="38100" dist="38100" dir="2700000" algn="tl">
                    <a:srgbClr val="000000"/>
                  </a:outerShdw>
                </a:effectLst>
                <a:latin typeface="Garamond" pitchFamily="18" charset="0"/>
              </a:rPr>
              <a:t> </a:t>
            </a:r>
            <a:r>
              <a:rPr lang="it-IT" sz="2400" b="1" dirty="0" err="1" smtClean="0">
                <a:solidFill>
                  <a:srgbClr val="FF0000"/>
                </a:solidFill>
                <a:effectLst>
                  <a:outerShdw blurRad="38100" dist="38100" dir="2700000" algn="tl">
                    <a:srgbClr val="000000"/>
                  </a:outerShdw>
                </a:effectLst>
                <a:latin typeface="Garamond" pitchFamily="18" charset="0"/>
              </a:rPr>
              <a:t>innovations</a:t>
            </a:r>
            <a:r>
              <a:rPr lang="it-IT" sz="2400" b="1" dirty="0" smtClean="0">
                <a:solidFill>
                  <a:srgbClr val="FF0000"/>
                </a:solidFill>
                <a:effectLst>
                  <a:outerShdw blurRad="38100" dist="38100" dir="2700000" algn="tl">
                    <a:srgbClr val="000000"/>
                  </a:outerShdw>
                </a:effectLst>
                <a:latin typeface="Garamond" pitchFamily="18" charset="0"/>
              </a:rPr>
              <a:t> </a:t>
            </a:r>
            <a:r>
              <a:rPr lang="it-IT" sz="2400" b="1" dirty="0" err="1" smtClean="0">
                <a:solidFill>
                  <a:srgbClr val="FF0000"/>
                </a:solidFill>
                <a:effectLst>
                  <a:outerShdw blurRad="38100" dist="38100" dir="2700000" algn="tl">
                    <a:srgbClr val="000000"/>
                  </a:outerShdw>
                </a:effectLst>
                <a:latin typeface="Garamond" pitchFamily="18" charset="0"/>
              </a:rPr>
              <a:t>adoption</a:t>
            </a:r>
            <a:r>
              <a:rPr lang="it-IT" sz="2400" b="1" dirty="0" smtClean="0">
                <a:solidFill>
                  <a:srgbClr val="FF0000"/>
                </a:solidFill>
                <a:effectLst>
                  <a:outerShdw blurRad="38100" dist="38100" dir="2700000" algn="tl">
                    <a:srgbClr val="000000"/>
                  </a:outerShdw>
                </a:effectLst>
                <a:latin typeface="Garamond" pitchFamily="18" charset="0"/>
              </a:rPr>
              <a:t> in industrial </a:t>
            </a:r>
            <a:r>
              <a:rPr lang="it-IT" sz="2400" b="1" dirty="0" err="1" smtClean="0">
                <a:solidFill>
                  <a:srgbClr val="FF0000"/>
                </a:solidFill>
                <a:effectLst>
                  <a:outerShdw blurRad="38100" dist="38100" dir="2700000" algn="tl">
                    <a:srgbClr val="000000"/>
                  </a:outerShdw>
                </a:effectLst>
                <a:latin typeface="Garamond" pitchFamily="18" charset="0"/>
              </a:rPr>
              <a:t>firms</a:t>
            </a:r>
            <a:endParaRPr lang="it-IT" sz="2400" b="1" dirty="0">
              <a:solidFill>
                <a:srgbClr val="FF0000"/>
              </a:solidFill>
              <a:effectLst>
                <a:outerShdw blurRad="38100" dist="38100" dir="2700000" algn="tl">
                  <a:srgbClr val="000000"/>
                </a:outerShdw>
              </a:effectLst>
              <a:latin typeface="Garamond" pitchFamily="18" charset="0"/>
            </a:endParaRPr>
          </a:p>
        </p:txBody>
      </p:sp>
      <p:pic>
        <p:nvPicPr>
          <p:cNvPr id="2970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14438"/>
            <a:ext cx="8208962"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4" descr="unifepo_full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2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5"/>
          <p:cNvSpPr txBox="1">
            <a:spLocks noChangeArrowheads="1"/>
          </p:cNvSpPr>
          <p:nvPr/>
        </p:nvSpPr>
        <p:spPr bwMode="auto">
          <a:xfrm>
            <a:off x="571500" y="5429250"/>
            <a:ext cx="35004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it-IT" b="1">
                <a:latin typeface="Georgia" pitchFamily="18" charset="0"/>
              </a:rPr>
              <a:t>Still lagging behind</a:t>
            </a:r>
          </a:p>
          <a:p>
            <a:pPr eaLnBrk="1" hangingPunct="1">
              <a:buFont typeface="Arial" charset="0"/>
              <a:buChar char="•"/>
            </a:pPr>
            <a:r>
              <a:rPr lang="en-GB" altLang="it-IT">
                <a:latin typeface="Georgia" pitchFamily="18" charset="0"/>
              </a:rPr>
              <a:t> need to understand the joint role of policies, firm internal and external resources, industrial relations, cooperation</a:t>
            </a:r>
          </a:p>
        </p:txBody>
      </p:sp>
      <p:sp>
        <p:nvSpPr>
          <p:cNvPr id="9" name="Oval 8"/>
          <p:cNvSpPr/>
          <p:nvPr/>
        </p:nvSpPr>
        <p:spPr>
          <a:xfrm>
            <a:off x="4000500" y="5929313"/>
            <a:ext cx="1285875" cy="92868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accent6">
                  <a:lumMod val="75000"/>
                </a:schemeClr>
              </a:solidFill>
            </a:endParaRPr>
          </a:p>
        </p:txBody>
      </p:sp>
      <p:sp>
        <p:nvSpPr>
          <p:cNvPr id="10" name="TextBox 9"/>
          <p:cNvSpPr txBox="1"/>
          <p:nvPr/>
        </p:nvSpPr>
        <p:spPr>
          <a:xfrm>
            <a:off x="395288" y="2708275"/>
            <a:ext cx="230505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Internationalisation</a:t>
            </a:r>
            <a:r>
              <a:rPr lang="it-IT" dirty="0"/>
              <a:t> </a:t>
            </a:r>
            <a:endParaRPr lang="en-GB" dirty="0"/>
          </a:p>
        </p:txBody>
      </p:sp>
      <p:sp>
        <p:nvSpPr>
          <p:cNvPr id="11" name="TextBox 10"/>
          <p:cNvSpPr txBox="1"/>
          <p:nvPr/>
        </p:nvSpPr>
        <p:spPr>
          <a:xfrm>
            <a:off x="3779838" y="1341438"/>
            <a:ext cx="18002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Organisational</a:t>
            </a:r>
            <a:r>
              <a:rPr lang="it-IT" dirty="0"/>
              <a:t> </a:t>
            </a:r>
            <a:r>
              <a:rPr lang="it-IT" dirty="0" err="1"/>
              <a:t>change</a:t>
            </a:r>
            <a:r>
              <a:rPr lang="it-IT" dirty="0"/>
              <a:t> </a:t>
            </a:r>
            <a:endParaRPr lang="en-GB" dirty="0"/>
          </a:p>
        </p:txBody>
      </p:sp>
      <p:sp>
        <p:nvSpPr>
          <p:cNvPr id="12" name="TextBox 11"/>
          <p:cNvSpPr txBox="1"/>
          <p:nvPr/>
        </p:nvSpPr>
        <p:spPr>
          <a:xfrm>
            <a:off x="6516688" y="4941888"/>
            <a:ext cx="18002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Techn</a:t>
            </a:r>
            <a:r>
              <a:rPr lang="it-IT" dirty="0"/>
              <a:t>. </a:t>
            </a:r>
            <a:r>
              <a:rPr lang="it-IT" dirty="0" err="1"/>
              <a:t>innovation</a:t>
            </a:r>
            <a:r>
              <a:rPr lang="it-IT" dirty="0"/>
              <a:t> </a:t>
            </a:r>
            <a:endParaRPr lang="en-GB" dirty="0"/>
          </a:p>
        </p:txBody>
      </p:sp>
      <p:sp>
        <p:nvSpPr>
          <p:cNvPr id="13" name="TextBox 12"/>
          <p:cNvSpPr txBox="1"/>
          <p:nvPr/>
        </p:nvSpPr>
        <p:spPr>
          <a:xfrm>
            <a:off x="6516688" y="2781300"/>
            <a:ext cx="1800225"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a:t>training </a:t>
            </a:r>
            <a:endParaRPr lang="en-GB" dirty="0"/>
          </a:p>
        </p:txBody>
      </p:sp>
      <p:sp>
        <p:nvSpPr>
          <p:cNvPr id="14" name="TextBox 13"/>
          <p:cNvSpPr txBox="1"/>
          <p:nvPr/>
        </p:nvSpPr>
        <p:spPr>
          <a:xfrm>
            <a:off x="3924300" y="6092825"/>
            <a:ext cx="18002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t>Envir</a:t>
            </a:r>
            <a:r>
              <a:rPr lang="it-IT" dirty="0"/>
              <a:t>. </a:t>
            </a:r>
            <a:r>
              <a:rPr lang="it-IT" dirty="0" err="1"/>
              <a:t>Innov</a:t>
            </a:r>
            <a:r>
              <a:rPr lang="it-IT" dirty="0"/>
              <a:t>.  </a:t>
            </a:r>
            <a:endParaRPr lang="en-GB" dirty="0"/>
          </a:p>
        </p:txBody>
      </p:sp>
      <p:cxnSp>
        <p:nvCxnSpPr>
          <p:cNvPr id="16" name="Straight Arrow Connector 15"/>
          <p:cNvCxnSpPr/>
          <p:nvPr/>
        </p:nvCxnSpPr>
        <p:spPr>
          <a:xfrm rot="16200000" flipH="1">
            <a:off x="4140200" y="4005263"/>
            <a:ext cx="720725" cy="431800"/>
          </a:xfrm>
          <a:prstGeom prst="straightConnector1">
            <a:avLst/>
          </a:prstGeom>
          <a:ln w="127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10" name="TextBox 16"/>
          <p:cNvSpPr txBox="1">
            <a:spLocks noChangeArrowheads="1"/>
          </p:cNvSpPr>
          <p:nvPr/>
        </p:nvSpPr>
        <p:spPr bwMode="auto">
          <a:xfrm>
            <a:off x="6443663" y="1700213"/>
            <a:ext cx="180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a:solidFill>
                  <a:srgbClr val="C00000"/>
                </a:solidFill>
              </a:rPr>
              <a:t>HighPerfWorkPract</a:t>
            </a:r>
            <a:endParaRPr lang="en-GB" altLang="it-IT" b="1">
              <a:solidFill>
                <a:srgbClr val="C00000"/>
              </a:solidFill>
            </a:endParaRPr>
          </a:p>
        </p:txBody>
      </p:sp>
    </p:spTree>
    <p:extLst>
      <p:ext uri="{BB962C8B-B14F-4D97-AF65-F5344CB8AC3E}">
        <p14:creationId xmlns:p14="http://schemas.microsoft.com/office/powerpoint/2010/main" val="8109817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Eco-innovation</a:t>
            </a:r>
            <a:endParaRPr lang="nl-NL" dirty="0" smtClean="0"/>
          </a:p>
        </p:txBody>
      </p:sp>
      <p:sp>
        <p:nvSpPr>
          <p:cNvPr id="4099" name="Rectangle 3"/>
          <p:cNvSpPr>
            <a:spLocks noGrp="1" noChangeArrowheads="1"/>
          </p:cNvSpPr>
          <p:nvPr>
            <p:ph type="body" idx="1"/>
          </p:nvPr>
        </p:nvSpPr>
        <p:spPr/>
        <p:txBody>
          <a:bodyPr/>
          <a:lstStyle/>
          <a:p>
            <a:pPr eaLnBrk="1" hangingPunct="1"/>
            <a:r>
              <a:rPr lang="en-US" sz="2200" dirty="0" smtClean="0"/>
              <a:t>Products, processes and systems that are </a:t>
            </a:r>
            <a:r>
              <a:rPr lang="en-US" sz="2200" b="1" dirty="0" smtClean="0"/>
              <a:t>more environmentally benign than relevant alternatives</a:t>
            </a:r>
            <a:r>
              <a:rPr lang="en-US" sz="2200" dirty="0" smtClean="0"/>
              <a:t> (on a life cycle basis)</a:t>
            </a:r>
          </a:p>
          <a:p>
            <a:pPr eaLnBrk="1" hangingPunct="1"/>
            <a:r>
              <a:rPr lang="en-US" sz="2200" dirty="0" smtClean="0"/>
              <a:t>The environmental benefit may be the </a:t>
            </a:r>
            <a:r>
              <a:rPr lang="en-US" sz="2200" i="1" dirty="0" smtClean="0"/>
              <a:t>primary goal </a:t>
            </a:r>
            <a:r>
              <a:rPr lang="en-US" sz="2200" dirty="0" smtClean="0"/>
              <a:t>or an </a:t>
            </a:r>
            <a:r>
              <a:rPr lang="en-US" sz="2200" i="1" dirty="0" smtClean="0"/>
              <a:t>unintended</a:t>
            </a:r>
            <a:r>
              <a:rPr lang="en-US" sz="2200" dirty="0" smtClean="0"/>
              <a:t> side-effect</a:t>
            </a:r>
            <a:endParaRPr lang="nl-NL" sz="2200" dirty="0" smtClean="0"/>
          </a:p>
        </p:txBody>
      </p:sp>
      <p:pic>
        <p:nvPicPr>
          <p:cNvPr id="4100" name="Picture 47" descr="Water%20treatment%20plant"/>
          <p:cNvPicPr>
            <a:picLocks noChangeAspect="1" noChangeArrowheads="1"/>
          </p:cNvPicPr>
          <p:nvPr/>
        </p:nvPicPr>
        <p:blipFill>
          <a:blip r:embed="rId2" cstate="print"/>
          <a:srcRect/>
          <a:stretch>
            <a:fillRect/>
          </a:stretch>
        </p:blipFill>
        <p:spPr bwMode="auto">
          <a:xfrm>
            <a:off x="609600" y="3810000"/>
            <a:ext cx="2606675" cy="2074863"/>
          </a:xfrm>
          <a:prstGeom prst="rect">
            <a:avLst/>
          </a:prstGeom>
          <a:noFill/>
          <a:ln w="9525">
            <a:noFill/>
            <a:miter lim="800000"/>
            <a:headEnd/>
            <a:tailEnd/>
          </a:ln>
        </p:spPr>
      </p:pic>
      <p:pic>
        <p:nvPicPr>
          <p:cNvPr id="4101" name="Picture 40" descr="http://t0.gstatic.com/images?q=tbn:ANd9GcROr5l_7xmIdWci3UTFtSXYnCNsNaYZOiReQdoqLkA79gE4Lu3f"/>
          <p:cNvPicPr>
            <a:picLocks noChangeAspect="1" noChangeArrowheads="1"/>
          </p:cNvPicPr>
          <p:nvPr/>
        </p:nvPicPr>
        <p:blipFill>
          <a:blip r:embed="rId3" cstate="print"/>
          <a:srcRect/>
          <a:stretch>
            <a:fillRect/>
          </a:stretch>
        </p:blipFill>
        <p:spPr bwMode="auto">
          <a:xfrm>
            <a:off x="3352800" y="3810000"/>
            <a:ext cx="2752725" cy="2073275"/>
          </a:xfrm>
          <a:prstGeom prst="rect">
            <a:avLst/>
          </a:prstGeom>
          <a:noFill/>
          <a:ln w="9525">
            <a:noFill/>
            <a:miter lim="800000"/>
            <a:headEnd/>
            <a:tailEnd/>
          </a:ln>
        </p:spPr>
      </p:pic>
      <p:pic>
        <p:nvPicPr>
          <p:cNvPr id="4102" name="Picture 49" descr="image"/>
          <p:cNvPicPr>
            <a:picLocks noChangeAspect="1" noChangeArrowheads="1"/>
          </p:cNvPicPr>
          <p:nvPr/>
        </p:nvPicPr>
        <p:blipFill>
          <a:blip r:embed="rId4" cstate="print"/>
          <a:srcRect/>
          <a:stretch>
            <a:fillRect/>
          </a:stretch>
        </p:blipFill>
        <p:spPr bwMode="auto">
          <a:xfrm>
            <a:off x="6248400" y="3810000"/>
            <a:ext cx="2736850" cy="2052638"/>
          </a:xfrm>
          <a:prstGeom prst="rect">
            <a:avLst/>
          </a:prstGeom>
          <a:noFill/>
          <a:ln w="9525">
            <a:noFill/>
            <a:miter lim="800000"/>
            <a:headEnd/>
            <a:tailEnd/>
          </a:ln>
        </p:spPr>
      </p:pic>
    </p:spTree>
    <p:extLst>
      <p:ext uri="{BB962C8B-B14F-4D97-AF65-F5344CB8AC3E}">
        <p14:creationId xmlns:p14="http://schemas.microsoft.com/office/powerpoint/2010/main" val="74613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Key</a:t>
            </a:r>
            <a:r>
              <a:rPr lang="it-IT" dirty="0" smtClean="0"/>
              <a:t> </a:t>
            </a:r>
            <a:r>
              <a:rPr lang="it-IT" dirty="0" err="1" smtClean="0"/>
              <a:t>issues</a:t>
            </a:r>
            <a:endParaRPr lang="it-IT" dirty="0"/>
          </a:p>
        </p:txBody>
      </p:sp>
      <p:sp>
        <p:nvSpPr>
          <p:cNvPr id="3" name="Segnaposto contenuto 2"/>
          <p:cNvSpPr>
            <a:spLocks noGrp="1"/>
          </p:cNvSpPr>
          <p:nvPr>
            <p:ph idx="1"/>
          </p:nvPr>
        </p:nvSpPr>
        <p:spPr/>
        <p:txBody>
          <a:bodyPr/>
          <a:lstStyle/>
          <a:p>
            <a:r>
              <a:rPr lang="it-IT" dirty="0" err="1" smtClean="0"/>
              <a:t>Innovation</a:t>
            </a:r>
            <a:r>
              <a:rPr lang="it-IT" dirty="0" smtClean="0"/>
              <a:t> in </a:t>
            </a:r>
            <a:r>
              <a:rPr lang="it-IT" dirty="0" err="1" smtClean="0"/>
              <a:t>economic</a:t>
            </a:r>
            <a:r>
              <a:rPr lang="it-IT" dirty="0" smtClean="0"/>
              <a:t> </a:t>
            </a:r>
            <a:r>
              <a:rPr lang="it-IT" dirty="0" err="1" smtClean="0"/>
              <a:t>theory</a:t>
            </a:r>
            <a:endParaRPr lang="it-IT" dirty="0" smtClean="0"/>
          </a:p>
          <a:p>
            <a:r>
              <a:rPr lang="it-IT" dirty="0" err="1" smtClean="0"/>
              <a:t>Innovation</a:t>
            </a:r>
            <a:r>
              <a:rPr lang="it-IT" dirty="0" smtClean="0"/>
              <a:t> drivers</a:t>
            </a:r>
          </a:p>
          <a:p>
            <a:r>
              <a:rPr lang="it-IT" dirty="0" err="1" smtClean="0"/>
              <a:t>Innovation</a:t>
            </a:r>
            <a:r>
              <a:rPr lang="it-IT" dirty="0" smtClean="0"/>
              <a:t> </a:t>
            </a:r>
            <a:r>
              <a:rPr lang="it-IT" dirty="0" err="1" smtClean="0"/>
              <a:t>effects</a:t>
            </a:r>
            <a:endParaRPr lang="it-IT" dirty="0" smtClean="0"/>
          </a:p>
          <a:p>
            <a:pPr lvl="1"/>
            <a:r>
              <a:rPr lang="it-IT" dirty="0" smtClean="0"/>
              <a:t>The Porter </a:t>
            </a:r>
            <a:r>
              <a:rPr lang="it-IT" dirty="0" err="1" smtClean="0"/>
              <a:t>hypothesis</a:t>
            </a:r>
            <a:endParaRPr lang="it-IT" dirty="0" smtClean="0"/>
          </a:p>
          <a:p>
            <a:pPr lvl="1"/>
            <a:r>
              <a:rPr lang="it-IT" dirty="0" smtClean="0"/>
              <a:t>The </a:t>
            </a:r>
            <a:r>
              <a:rPr lang="it-IT" dirty="0" err="1" smtClean="0"/>
              <a:t>Pollution</a:t>
            </a:r>
            <a:r>
              <a:rPr lang="it-IT" dirty="0" smtClean="0"/>
              <a:t> </a:t>
            </a:r>
            <a:r>
              <a:rPr lang="it-IT" dirty="0" err="1" smtClean="0"/>
              <a:t>haven</a:t>
            </a:r>
            <a:r>
              <a:rPr lang="it-IT" dirty="0" smtClean="0"/>
              <a:t> </a:t>
            </a:r>
            <a:r>
              <a:rPr lang="it-IT" dirty="0" err="1" smtClean="0"/>
              <a:t>hypothesis</a:t>
            </a:r>
            <a:endParaRPr lang="it-IT" dirty="0" smtClean="0"/>
          </a:p>
          <a:p>
            <a:r>
              <a:rPr lang="it-IT" dirty="0" smtClean="0"/>
              <a:t>Data </a:t>
            </a:r>
            <a:r>
              <a:rPr lang="it-IT" dirty="0" err="1" smtClean="0"/>
              <a:t>issues</a:t>
            </a:r>
            <a:endParaRPr lang="it-IT" dirty="0" smtClean="0"/>
          </a:p>
        </p:txBody>
      </p:sp>
    </p:spTree>
    <p:extLst>
      <p:ext uri="{BB962C8B-B14F-4D97-AF65-F5344CB8AC3E}">
        <p14:creationId xmlns:p14="http://schemas.microsoft.com/office/powerpoint/2010/main" val="84852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0"/>
            <a:ext cx="7772400" cy="762000"/>
          </a:xfrm>
        </p:spPr>
        <p:txBody>
          <a:bodyPr/>
          <a:lstStyle/>
          <a:p>
            <a:pPr eaLnBrk="1" hangingPunct="1"/>
            <a:r>
              <a:rPr lang="en-US" sz="3000" b="1" smtClean="0"/>
              <a:t>Categories of eco-innovation</a:t>
            </a:r>
            <a:endParaRPr lang="nl-NL" sz="3000" b="1" smtClean="0"/>
          </a:p>
        </p:txBody>
      </p:sp>
      <p:sp>
        <p:nvSpPr>
          <p:cNvPr id="5123" name="Text Box 4"/>
          <p:cNvSpPr>
            <a:spLocks noGrp="1" noChangeArrowheads="1"/>
          </p:cNvSpPr>
          <p:nvPr>
            <p:ph type="body" idx="1"/>
          </p:nvPr>
        </p:nvSpPr>
        <p:spPr>
          <a:xfrm>
            <a:off x="1219200" y="762000"/>
            <a:ext cx="6324600" cy="5867400"/>
          </a:xfrm>
          <a:solidFill>
            <a:srgbClr val="FFFFFF"/>
          </a:solidFill>
          <a:ln>
            <a:solidFill>
              <a:srgbClr val="000000"/>
            </a:solidFill>
          </a:ln>
        </p:spPr>
        <p:txBody>
          <a:bodyPr/>
          <a:lstStyle/>
          <a:p>
            <a:pPr eaLnBrk="1" hangingPunct="1">
              <a:lnSpc>
                <a:spcPct val="80000"/>
              </a:lnSpc>
            </a:pPr>
            <a:endParaRPr lang="nl-NL" sz="1000" dirty="0" smtClean="0"/>
          </a:p>
          <a:p>
            <a:pPr eaLnBrk="1" hangingPunct="1">
              <a:lnSpc>
                <a:spcPct val="80000"/>
              </a:lnSpc>
            </a:pPr>
            <a:r>
              <a:rPr lang="nl-NL" sz="1400" dirty="0" smtClean="0">
                <a:solidFill>
                  <a:schemeClr val="accent4">
                    <a:lumMod val="75000"/>
                  </a:schemeClr>
                </a:solidFill>
              </a:rPr>
              <a:t>A. </a:t>
            </a:r>
            <a:r>
              <a:rPr lang="nl-NL" sz="1400" b="1" dirty="0" smtClean="0">
                <a:solidFill>
                  <a:schemeClr val="accent4">
                    <a:lumMod val="75000"/>
                  </a:schemeClr>
                </a:solidFill>
              </a:rPr>
              <a:t>Environmental technologies</a:t>
            </a:r>
            <a:endParaRPr lang="nl-NL" sz="1400" dirty="0" smtClean="0">
              <a:solidFill>
                <a:schemeClr val="accent4">
                  <a:lumMod val="75000"/>
                </a:schemeClr>
              </a:solidFill>
            </a:endParaRPr>
          </a:p>
          <a:p>
            <a:pPr lvl="1" eaLnBrk="1" hangingPunct="1">
              <a:lnSpc>
                <a:spcPct val="80000"/>
              </a:lnSpc>
            </a:pPr>
            <a:r>
              <a:rPr lang="en-US" sz="1200" dirty="0" smtClean="0">
                <a:solidFill>
                  <a:schemeClr val="accent4">
                    <a:lumMod val="75000"/>
                  </a:schemeClr>
                </a:solidFill>
              </a:rPr>
              <a:t>Pollution control technologies including waste water treatment technologies </a:t>
            </a:r>
          </a:p>
          <a:p>
            <a:pPr lvl="1" eaLnBrk="1" hangingPunct="1">
              <a:lnSpc>
                <a:spcPct val="80000"/>
              </a:lnSpc>
            </a:pPr>
            <a:r>
              <a:rPr lang="en-US" sz="1200" dirty="0" smtClean="0">
                <a:solidFill>
                  <a:schemeClr val="accent4">
                    <a:lumMod val="75000"/>
                  </a:schemeClr>
                </a:solidFill>
              </a:rPr>
              <a:t>Cleaning technologies that treat pollution released into the environment</a:t>
            </a:r>
          </a:p>
          <a:p>
            <a:pPr lvl="1" eaLnBrk="1" hangingPunct="1">
              <a:lnSpc>
                <a:spcPct val="80000"/>
              </a:lnSpc>
            </a:pPr>
            <a:r>
              <a:rPr lang="nl-NL" sz="1200" dirty="0" smtClean="0">
                <a:solidFill>
                  <a:schemeClr val="accent4">
                    <a:lumMod val="75000"/>
                  </a:schemeClr>
                </a:solidFill>
              </a:rPr>
              <a:t>Cleaner process technologies: new manufacturing processes that are less polluting and/or more resource efficient than relevant alternatives </a:t>
            </a:r>
          </a:p>
          <a:p>
            <a:pPr lvl="1" eaLnBrk="1" hangingPunct="1">
              <a:lnSpc>
                <a:spcPct val="80000"/>
              </a:lnSpc>
            </a:pPr>
            <a:r>
              <a:rPr lang="nl-NL" sz="1200" dirty="0" smtClean="0">
                <a:solidFill>
                  <a:schemeClr val="accent4">
                    <a:lumMod val="75000"/>
                  </a:schemeClr>
                </a:solidFill>
              </a:rPr>
              <a:t>Waste management equipment</a:t>
            </a:r>
          </a:p>
          <a:p>
            <a:pPr lvl="1" eaLnBrk="1" hangingPunct="1">
              <a:lnSpc>
                <a:spcPct val="80000"/>
              </a:lnSpc>
            </a:pPr>
            <a:r>
              <a:rPr lang="nl-NL" sz="1200" dirty="0" smtClean="0">
                <a:solidFill>
                  <a:schemeClr val="accent4">
                    <a:lumMod val="75000"/>
                  </a:schemeClr>
                </a:solidFill>
              </a:rPr>
              <a:t>Environmental monitoring and instrumentation</a:t>
            </a:r>
          </a:p>
          <a:p>
            <a:pPr lvl="1" eaLnBrk="1" hangingPunct="1">
              <a:lnSpc>
                <a:spcPct val="80000"/>
              </a:lnSpc>
            </a:pPr>
            <a:r>
              <a:rPr lang="nl-NL" sz="1200" dirty="0" smtClean="0">
                <a:solidFill>
                  <a:schemeClr val="accent4">
                    <a:lumMod val="75000"/>
                  </a:schemeClr>
                </a:solidFill>
              </a:rPr>
              <a:t>Green energy technologies</a:t>
            </a:r>
          </a:p>
          <a:p>
            <a:pPr lvl="1" eaLnBrk="1" hangingPunct="1">
              <a:lnSpc>
                <a:spcPct val="80000"/>
              </a:lnSpc>
            </a:pPr>
            <a:r>
              <a:rPr lang="nl-NL" sz="1200" dirty="0" smtClean="0">
                <a:solidFill>
                  <a:schemeClr val="accent4">
                    <a:lumMod val="75000"/>
                  </a:schemeClr>
                </a:solidFill>
              </a:rPr>
              <a:t>Water supply</a:t>
            </a:r>
          </a:p>
          <a:p>
            <a:pPr lvl="1" eaLnBrk="1" hangingPunct="1">
              <a:lnSpc>
                <a:spcPct val="80000"/>
              </a:lnSpc>
            </a:pPr>
            <a:r>
              <a:rPr lang="nl-NL" sz="1200" dirty="0" smtClean="0">
                <a:solidFill>
                  <a:schemeClr val="accent4">
                    <a:lumMod val="75000"/>
                  </a:schemeClr>
                </a:solidFill>
              </a:rPr>
              <a:t>Noise and vibration control</a:t>
            </a:r>
          </a:p>
          <a:p>
            <a:pPr lvl="1" eaLnBrk="1" hangingPunct="1">
              <a:lnSpc>
                <a:spcPct val="80000"/>
              </a:lnSpc>
            </a:pPr>
            <a:endParaRPr lang="en-US" sz="1200" b="1" dirty="0" smtClean="0">
              <a:solidFill>
                <a:schemeClr val="accent4">
                  <a:lumMod val="75000"/>
                </a:schemeClr>
              </a:solidFill>
            </a:endParaRPr>
          </a:p>
          <a:p>
            <a:pPr eaLnBrk="1" hangingPunct="1">
              <a:lnSpc>
                <a:spcPct val="80000"/>
              </a:lnSpc>
            </a:pPr>
            <a:r>
              <a:rPr lang="nl-NL" sz="1400" b="1" dirty="0" smtClean="0">
                <a:solidFill>
                  <a:schemeClr val="accent4">
                    <a:lumMod val="75000"/>
                  </a:schemeClr>
                </a:solidFill>
              </a:rPr>
              <a:t>B. Green energy technologies</a:t>
            </a:r>
          </a:p>
          <a:p>
            <a:pPr eaLnBrk="1" hangingPunct="1">
              <a:lnSpc>
                <a:spcPct val="80000"/>
              </a:lnSpc>
            </a:pPr>
            <a:endParaRPr lang="nl-NL" sz="1400" b="1" dirty="0" smtClean="0">
              <a:solidFill>
                <a:schemeClr val="accent4">
                  <a:lumMod val="75000"/>
                </a:schemeClr>
              </a:solidFill>
            </a:endParaRPr>
          </a:p>
          <a:p>
            <a:pPr eaLnBrk="1" hangingPunct="1">
              <a:lnSpc>
                <a:spcPct val="80000"/>
              </a:lnSpc>
            </a:pPr>
            <a:r>
              <a:rPr lang="nl-NL" sz="1400" b="1" dirty="0" smtClean="0">
                <a:solidFill>
                  <a:schemeClr val="accent4">
                    <a:lumMod val="75000"/>
                  </a:schemeClr>
                </a:solidFill>
              </a:rPr>
              <a:t>C. Organizational innovation for the environment</a:t>
            </a:r>
            <a:r>
              <a:rPr lang="nl-NL" sz="1400" dirty="0" smtClean="0">
                <a:solidFill>
                  <a:schemeClr val="accent4">
                    <a:lumMod val="75000"/>
                  </a:schemeClr>
                </a:solidFill>
              </a:rPr>
              <a:t>:</a:t>
            </a:r>
          </a:p>
          <a:p>
            <a:pPr lvl="1" eaLnBrk="1" hangingPunct="1">
              <a:lnSpc>
                <a:spcPct val="80000"/>
              </a:lnSpc>
            </a:pPr>
            <a:r>
              <a:rPr lang="nl-NL" sz="1200" dirty="0" smtClean="0">
                <a:solidFill>
                  <a:schemeClr val="accent4">
                    <a:lumMod val="75000"/>
                  </a:schemeClr>
                </a:solidFill>
              </a:rPr>
              <a:t>Pollution prevention schemes</a:t>
            </a:r>
          </a:p>
          <a:p>
            <a:pPr lvl="1" eaLnBrk="1" hangingPunct="1">
              <a:lnSpc>
                <a:spcPct val="80000"/>
              </a:lnSpc>
            </a:pPr>
            <a:r>
              <a:rPr lang="nl-NL" sz="1200" dirty="0" smtClean="0">
                <a:solidFill>
                  <a:schemeClr val="accent4">
                    <a:lumMod val="75000"/>
                  </a:schemeClr>
                </a:solidFill>
              </a:rPr>
              <a:t>Environmental management and auditing systems </a:t>
            </a:r>
          </a:p>
          <a:p>
            <a:pPr lvl="1" eaLnBrk="1" hangingPunct="1">
              <a:lnSpc>
                <a:spcPct val="80000"/>
              </a:lnSpc>
            </a:pPr>
            <a:r>
              <a:rPr lang="nl-NL" sz="1200" dirty="0" smtClean="0">
                <a:solidFill>
                  <a:schemeClr val="accent4">
                    <a:lumMod val="75000"/>
                  </a:schemeClr>
                </a:solidFill>
              </a:rPr>
              <a:t>Chain management: cooperation between companies so as to close material loops and to avoid environmental damage across the value chain (from cradle to grave)</a:t>
            </a:r>
          </a:p>
          <a:p>
            <a:pPr eaLnBrk="1" hangingPunct="1">
              <a:lnSpc>
                <a:spcPct val="80000"/>
              </a:lnSpc>
              <a:buFontTx/>
              <a:buNone/>
            </a:pPr>
            <a:r>
              <a:rPr lang="en-GB" sz="1200" dirty="0" smtClean="0">
                <a:solidFill>
                  <a:schemeClr val="accent4">
                    <a:lumMod val="75000"/>
                  </a:schemeClr>
                </a:solidFill>
              </a:rPr>
              <a:t> </a:t>
            </a:r>
          </a:p>
          <a:p>
            <a:pPr eaLnBrk="1" hangingPunct="1">
              <a:lnSpc>
                <a:spcPct val="80000"/>
              </a:lnSpc>
            </a:pPr>
            <a:r>
              <a:rPr lang="nl-NL" sz="1400" dirty="0" smtClean="0">
                <a:solidFill>
                  <a:schemeClr val="accent4">
                    <a:lumMod val="75000"/>
                  </a:schemeClr>
                </a:solidFill>
              </a:rPr>
              <a:t>D. </a:t>
            </a:r>
            <a:r>
              <a:rPr lang="nl-NL" sz="1400" b="1" dirty="0" smtClean="0">
                <a:solidFill>
                  <a:schemeClr val="accent4">
                    <a:lumMod val="75000"/>
                  </a:schemeClr>
                </a:solidFill>
              </a:rPr>
              <a:t>Product and service innovation </a:t>
            </a:r>
            <a:r>
              <a:rPr lang="nl-NL" sz="1400" dirty="0" smtClean="0">
                <a:solidFill>
                  <a:schemeClr val="accent4">
                    <a:lumMod val="75000"/>
                  </a:schemeClr>
                </a:solidFill>
              </a:rPr>
              <a:t>offering environmental benefits: </a:t>
            </a:r>
            <a:r>
              <a:rPr lang="nl-NL" sz="1400" b="1" dirty="0" smtClean="0">
                <a:solidFill>
                  <a:schemeClr val="accent4">
                    <a:lumMod val="75000"/>
                  </a:schemeClr>
                </a:solidFill>
              </a:rPr>
              <a:t> </a:t>
            </a:r>
            <a:endParaRPr lang="nl-NL" sz="1400" dirty="0" smtClean="0">
              <a:solidFill>
                <a:schemeClr val="accent4">
                  <a:lumMod val="75000"/>
                </a:schemeClr>
              </a:solidFill>
            </a:endParaRPr>
          </a:p>
          <a:p>
            <a:pPr lvl="1" eaLnBrk="1" hangingPunct="1">
              <a:lnSpc>
                <a:spcPct val="80000"/>
              </a:lnSpc>
            </a:pPr>
            <a:r>
              <a:rPr lang="nl-NL" sz="1200" dirty="0" smtClean="0">
                <a:solidFill>
                  <a:schemeClr val="accent4">
                    <a:lumMod val="75000"/>
                  </a:schemeClr>
                </a:solidFill>
              </a:rPr>
              <a:t>New or environmentally improved products (goods) including eco-houses and buildings</a:t>
            </a:r>
          </a:p>
          <a:p>
            <a:pPr lvl="1" eaLnBrk="1" hangingPunct="1">
              <a:lnSpc>
                <a:spcPct val="80000"/>
              </a:lnSpc>
            </a:pPr>
            <a:r>
              <a:rPr lang="nl-NL" sz="1200" dirty="0" smtClean="0">
                <a:solidFill>
                  <a:schemeClr val="accent4">
                    <a:lumMod val="75000"/>
                  </a:schemeClr>
                </a:solidFill>
              </a:rPr>
              <a:t>Green financial products (such as eco-lease or climate mortgages)</a:t>
            </a:r>
          </a:p>
          <a:p>
            <a:pPr lvl="1" eaLnBrk="1" hangingPunct="1">
              <a:lnSpc>
                <a:spcPct val="80000"/>
              </a:lnSpc>
            </a:pPr>
            <a:r>
              <a:rPr lang="nl-NL" sz="1200" dirty="0" smtClean="0">
                <a:solidFill>
                  <a:schemeClr val="accent4">
                    <a:lumMod val="75000"/>
                  </a:schemeClr>
                </a:solidFill>
              </a:rPr>
              <a:t>Environmental services</a:t>
            </a:r>
          </a:p>
          <a:p>
            <a:pPr lvl="1" eaLnBrk="1" hangingPunct="1">
              <a:lnSpc>
                <a:spcPct val="80000"/>
              </a:lnSpc>
            </a:pPr>
            <a:r>
              <a:rPr lang="nl-NL" sz="1200" dirty="0" smtClean="0">
                <a:solidFill>
                  <a:schemeClr val="accent4">
                    <a:lumMod val="75000"/>
                  </a:schemeClr>
                </a:solidFill>
              </a:rPr>
              <a:t>Services that are less pollution and resource intensive (car sharing is an example)</a:t>
            </a:r>
          </a:p>
          <a:p>
            <a:pPr eaLnBrk="1" hangingPunct="1">
              <a:lnSpc>
                <a:spcPct val="80000"/>
              </a:lnSpc>
            </a:pPr>
            <a:endParaRPr lang="nl-NL" sz="1200" i="1" dirty="0" smtClean="0">
              <a:solidFill>
                <a:schemeClr val="accent4">
                  <a:lumMod val="75000"/>
                </a:schemeClr>
              </a:solidFill>
            </a:endParaRPr>
          </a:p>
          <a:p>
            <a:pPr eaLnBrk="1" hangingPunct="1">
              <a:lnSpc>
                <a:spcPct val="80000"/>
              </a:lnSpc>
            </a:pPr>
            <a:r>
              <a:rPr lang="nl-NL" sz="1400" dirty="0" smtClean="0">
                <a:solidFill>
                  <a:schemeClr val="accent4">
                    <a:lumMod val="75000"/>
                  </a:schemeClr>
                </a:solidFill>
              </a:rPr>
              <a:t>E. </a:t>
            </a:r>
            <a:r>
              <a:rPr lang="nl-NL" sz="1400" b="1" dirty="0" smtClean="0">
                <a:solidFill>
                  <a:schemeClr val="accent4">
                    <a:lumMod val="75000"/>
                  </a:schemeClr>
                </a:solidFill>
              </a:rPr>
              <a:t>Green system innovations</a:t>
            </a:r>
          </a:p>
          <a:p>
            <a:pPr eaLnBrk="1" hangingPunct="1">
              <a:lnSpc>
                <a:spcPct val="80000"/>
              </a:lnSpc>
            </a:pPr>
            <a:endParaRPr lang="nl-NL" sz="1400" b="1" dirty="0" smtClean="0">
              <a:solidFill>
                <a:schemeClr val="accent4">
                  <a:lumMod val="75000"/>
                </a:schemeClr>
              </a:solidFill>
            </a:endParaRPr>
          </a:p>
          <a:p>
            <a:pPr eaLnBrk="1" hangingPunct="1">
              <a:lnSpc>
                <a:spcPct val="80000"/>
              </a:lnSpc>
            </a:pPr>
            <a:r>
              <a:rPr lang="nl-NL" sz="1400" b="1" dirty="0" smtClean="0">
                <a:solidFill>
                  <a:schemeClr val="accent4">
                    <a:lumMod val="75000"/>
                  </a:schemeClr>
                </a:solidFill>
              </a:rPr>
              <a:t>F. General puropose technologies offering green benefits</a:t>
            </a:r>
          </a:p>
          <a:p>
            <a:pPr eaLnBrk="1" hangingPunct="1">
              <a:lnSpc>
                <a:spcPct val="80000"/>
              </a:lnSpc>
              <a:spcBef>
                <a:spcPct val="0"/>
              </a:spcBef>
              <a:buFontTx/>
              <a:buNone/>
            </a:pPr>
            <a:endParaRPr lang="nl-NL" sz="1400" dirty="0" smtClean="0">
              <a:solidFill>
                <a:schemeClr val="accent4">
                  <a:lumMod val="75000"/>
                </a:schemeClr>
              </a:solidFill>
            </a:endParaRPr>
          </a:p>
        </p:txBody>
      </p:sp>
    </p:spTree>
    <p:extLst>
      <p:ext uri="{BB962C8B-B14F-4D97-AF65-F5344CB8AC3E}">
        <p14:creationId xmlns:p14="http://schemas.microsoft.com/office/powerpoint/2010/main" val="629895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normAutofit fontScale="90000"/>
          </a:bodyPr>
          <a:lstStyle/>
          <a:p>
            <a:pPr eaLnBrk="1" hangingPunct="1"/>
            <a:r>
              <a:rPr lang="en-US" smtClean="0"/>
              <a:t>Eco-innovation for a better Quality of Life</a:t>
            </a:r>
          </a:p>
        </p:txBody>
      </p:sp>
      <p:pic>
        <p:nvPicPr>
          <p:cNvPr id="7171" name="Picture 45" descr="toyota-edf-plug-in-prius-01"/>
          <p:cNvPicPr>
            <a:picLocks noGrp="1" noChangeAspect="1" noChangeArrowheads="1"/>
          </p:cNvPicPr>
          <p:nvPr>
            <p:ph idx="4294967295"/>
          </p:nvPr>
        </p:nvPicPr>
        <p:blipFill>
          <a:blip r:embed="rId2" cstate="print"/>
          <a:srcRect/>
          <a:stretch>
            <a:fillRect/>
          </a:stretch>
        </p:blipFill>
        <p:spPr>
          <a:xfrm>
            <a:off x="1258888" y="4316413"/>
            <a:ext cx="2592387" cy="1722437"/>
          </a:xfrm>
          <a:noFill/>
        </p:spPr>
      </p:pic>
      <p:pic>
        <p:nvPicPr>
          <p:cNvPr id="7172" name="Picture 49" descr="image"/>
          <p:cNvPicPr>
            <a:picLocks noChangeAspect="1" noChangeArrowheads="1"/>
          </p:cNvPicPr>
          <p:nvPr/>
        </p:nvPicPr>
        <p:blipFill>
          <a:blip r:embed="rId3" cstate="print"/>
          <a:srcRect/>
          <a:stretch>
            <a:fillRect/>
          </a:stretch>
        </p:blipFill>
        <p:spPr bwMode="auto">
          <a:xfrm>
            <a:off x="4932363" y="4076700"/>
            <a:ext cx="2640012" cy="1981200"/>
          </a:xfrm>
          <a:prstGeom prst="rect">
            <a:avLst/>
          </a:prstGeom>
          <a:noFill/>
          <a:ln w="9525">
            <a:noFill/>
            <a:miter lim="800000"/>
            <a:headEnd/>
            <a:tailEnd/>
          </a:ln>
        </p:spPr>
      </p:pic>
      <p:pic>
        <p:nvPicPr>
          <p:cNvPr id="7173" name="Picture 2" descr="http://t2.gstatic.com/images?q=tbn:ANd9GcS04-QAd3cMqnXYGE2EkzMPHb3IKU3HWGzHVHj_v8h4zZkCR1Qd"/>
          <p:cNvPicPr>
            <a:picLocks noChangeAspect="1" noChangeArrowheads="1"/>
          </p:cNvPicPr>
          <p:nvPr/>
        </p:nvPicPr>
        <p:blipFill>
          <a:blip r:embed="rId4" cstate="print"/>
          <a:srcRect/>
          <a:stretch>
            <a:fillRect/>
          </a:stretch>
        </p:blipFill>
        <p:spPr bwMode="auto">
          <a:xfrm>
            <a:off x="1258888" y="2133600"/>
            <a:ext cx="2466975" cy="1847850"/>
          </a:xfrm>
          <a:prstGeom prst="rect">
            <a:avLst/>
          </a:prstGeom>
          <a:noFill/>
          <a:ln w="9525">
            <a:noFill/>
            <a:miter lim="800000"/>
            <a:headEnd/>
            <a:tailEnd/>
          </a:ln>
        </p:spPr>
      </p:pic>
      <p:pic>
        <p:nvPicPr>
          <p:cNvPr id="7174" name="Picture 4" descr="http://t1.gstatic.com/images?q=tbn:ANd9GcS-ssehwKA4x8peW_tdyNlrvmfvUHQK0HlnKPVkqs2CoG9fti_C"/>
          <p:cNvPicPr>
            <a:picLocks noChangeAspect="1" noChangeArrowheads="1"/>
          </p:cNvPicPr>
          <p:nvPr/>
        </p:nvPicPr>
        <p:blipFill>
          <a:blip r:embed="rId5" cstate="print"/>
          <a:srcRect/>
          <a:stretch>
            <a:fillRect/>
          </a:stretch>
        </p:blipFill>
        <p:spPr bwMode="auto">
          <a:xfrm>
            <a:off x="4859338" y="2133600"/>
            <a:ext cx="2619375" cy="1743075"/>
          </a:xfrm>
          <a:prstGeom prst="rect">
            <a:avLst/>
          </a:prstGeom>
          <a:noFill/>
          <a:ln w="9525">
            <a:noFill/>
            <a:miter lim="800000"/>
            <a:headEnd/>
            <a:tailEnd/>
          </a:ln>
        </p:spPr>
      </p:pic>
    </p:spTree>
    <p:extLst>
      <p:ext uri="{BB962C8B-B14F-4D97-AF65-F5344CB8AC3E}">
        <p14:creationId xmlns:p14="http://schemas.microsoft.com/office/powerpoint/2010/main" val="46446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Environmental</a:t>
            </a:r>
            <a:r>
              <a:rPr lang="it-IT" dirty="0" smtClean="0"/>
              <a:t> </a:t>
            </a:r>
            <a:r>
              <a:rPr lang="it-IT" dirty="0" err="1" smtClean="0"/>
              <a:t>technologies</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End of pipe </a:t>
            </a:r>
            <a:r>
              <a:rPr lang="it-IT" dirty="0" err="1" smtClean="0"/>
              <a:t>technologies</a:t>
            </a:r>
            <a:r>
              <a:rPr lang="it-IT" dirty="0" smtClean="0"/>
              <a:t> (e.g., </a:t>
            </a:r>
            <a:r>
              <a:rPr lang="it-IT" dirty="0" err="1" smtClean="0"/>
              <a:t>scrubbers</a:t>
            </a:r>
            <a:r>
              <a:rPr lang="it-IT" dirty="0" smtClean="0"/>
              <a:t> for </a:t>
            </a:r>
            <a:r>
              <a:rPr lang="it-IT" dirty="0" err="1" smtClean="0"/>
              <a:t>smokestacks</a:t>
            </a:r>
            <a:r>
              <a:rPr lang="it-IT" dirty="0" smtClean="0"/>
              <a:t> or </a:t>
            </a:r>
            <a:r>
              <a:rPr lang="it-IT" dirty="0" err="1" smtClean="0"/>
              <a:t>catalytic</a:t>
            </a:r>
            <a:r>
              <a:rPr lang="it-IT" dirty="0" smtClean="0"/>
              <a:t> </a:t>
            </a:r>
            <a:r>
              <a:rPr lang="it-IT" dirty="0" err="1" smtClean="0"/>
              <a:t>converters</a:t>
            </a:r>
            <a:r>
              <a:rPr lang="it-IT" dirty="0" smtClean="0"/>
              <a:t> for automobile): </a:t>
            </a:r>
            <a:r>
              <a:rPr lang="it-IT" dirty="0" err="1" smtClean="0"/>
              <a:t>adopted</a:t>
            </a:r>
            <a:r>
              <a:rPr lang="it-IT" dirty="0" smtClean="0"/>
              <a:t> </a:t>
            </a:r>
            <a:r>
              <a:rPr lang="it-IT" dirty="0" err="1" smtClean="0"/>
              <a:t>at</a:t>
            </a:r>
            <a:r>
              <a:rPr lang="it-IT" dirty="0" smtClean="0"/>
              <a:t> the end of the pipe to </a:t>
            </a:r>
            <a:r>
              <a:rPr lang="it-IT" dirty="0" err="1" smtClean="0"/>
              <a:t>contain</a:t>
            </a:r>
            <a:r>
              <a:rPr lang="it-IT" dirty="0" smtClean="0"/>
              <a:t> </a:t>
            </a:r>
            <a:r>
              <a:rPr lang="it-IT" dirty="0" err="1"/>
              <a:t>emissions</a:t>
            </a:r>
            <a:r>
              <a:rPr lang="it-IT" dirty="0"/>
              <a:t> (</a:t>
            </a:r>
            <a:r>
              <a:rPr lang="it-IT" dirty="0" err="1"/>
              <a:t>exhaust</a:t>
            </a:r>
            <a:r>
              <a:rPr lang="it-IT" dirty="0"/>
              <a:t> </a:t>
            </a:r>
            <a:r>
              <a:rPr lang="it-IT" dirty="0" err="1"/>
              <a:t>gases</a:t>
            </a:r>
            <a:r>
              <a:rPr lang="it-IT" dirty="0"/>
              <a:t>, </a:t>
            </a:r>
            <a:r>
              <a:rPr lang="it-IT" dirty="0" err="1"/>
              <a:t>wastewater</a:t>
            </a:r>
            <a:r>
              <a:rPr lang="it-IT" dirty="0"/>
              <a:t>, </a:t>
            </a:r>
            <a:r>
              <a:rPr lang="it-IT" dirty="0" err="1"/>
              <a:t>noise</a:t>
            </a:r>
            <a:r>
              <a:rPr lang="it-IT" dirty="0"/>
              <a:t>), </a:t>
            </a:r>
            <a:r>
              <a:rPr lang="it-IT" dirty="0" err="1"/>
              <a:t>pollutants</a:t>
            </a:r>
            <a:r>
              <a:rPr lang="it-IT" dirty="0"/>
              <a:t> and </a:t>
            </a:r>
            <a:r>
              <a:rPr lang="it-IT" dirty="0" err="1"/>
              <a:t>other</a:t>
            </a:r>
            <a:r>
              <a:rPr lang="it-IT" dirty="0"/>
              <a:t> </a:t>
            </a:r>
            <a:r>
              <a:rPr lang="it-IT" dirty="0" err="1"/>
              <a:t>polluting</a:t>
            </a:r>
            <a:r>
              <a:rPr lang="it-IT" dirty="0"/>
              <a:t> </a:t>
            </a:r>
            <a:r>
              <a:rPr lang="it-IT" dirty="0" err="1"/>
              <a:t>substances</a:t>
            </a:r>
            <a:r>
              <a:rPr lang="it-IT" dirty="0"/>
              <a:t> </a:t>
            </a:r>
            <a:r>
              <a:rPr lang="it-IT" dirty="0" err="1"/>
              <a:t>which</a:t>
            </a:r>
            <a:r>
              <a:rPr lang="it-IT" dirty="0"/>
              <a:t> </a:t>
            </a:r>
            <a:r>
              <a:rPr lang="it-IT" dirty="0" err="1"/>
              <a:t>have</a:t>
            </a:r>
            <a:r>
              <a:rPr lang="it-IT" dirty="0"/>
              <a:t> </a:t>
            </a:r>
            <a:r>
              <a:rPr lang="it-IT" dirty="0" err="1"/>
              <a:t>already</a:t>
            </a:r>
            <a:r>
              <a:rPr lang="it-IT" dirty="0"/>
              <a:t> </a:t>
            </a:r>
            <a:r>
              <a:rPr lang="it-IT" dirty="0" err="1"/>
              <a:t>occurred</a:t>
            </a:r>
            <a:r>
              <a:rPr lang="it-IT" dirty="0"/>
              <a:t> or </a:t>
            </a:r>
            <a:r>
              <a:rPr lang="it-IT" dirty="0" err="1"/>
              <a:t>arisen</a:t>
            </a:r>
            <a:r>
              <a:rPr lang="it-IT" dirty="0"/>
              <a:t>, or to render </a:t>
            </a:r>
            <a:r>
              <a:rPr lang="it-IT" dirty="0" err="1"/>
              <a:t>them</a:t>
            </a:r>
            <a:r>
              <a:rPr lang="it-IT" dirty="0"/>
              <a:t> </a:t>
            </a:r>
            <a:r>
              <a:rPr lang="it-IT" dirty="0" err="1"/>
              <a:t>controllable</a:t>
            </a:r>
            <a:r>
              <a:rPr lang="it-IT" dirty="0"/>
              <a:t> or </a:t>
            </a:r>
            <a:r>
              <a:rPr lang="it-IT" dirty="0" err="1"/>
              <a:t>disposable</a:t>
            </a:r>
            <a:r>
              <a:rPr lang="it-IT" dirty="0"/>
              <a:t>.</a:t>
            </a:r>
            <a:endParaRPr lang="it-IT" dirty="0" smtClean="0"/>
          </a:p>
          <a:p>
            <a:r>
              <a:rPr lang="it-IT" dirty="0" err="1" smtClean="0"/>
              <a:t>Clean</a:t>
            </a:r>
            <a:r>
              <a:rPr lang="it-IT" dirty="0" smtClean="0"/>
              <a:t> </a:t>
            </a:r>
            <a:r>
              <a:rPr lang="it-IT" dirty="0" err="1" smtClean="0"/>
              <a:t>technolgies</a:t>
            </a:r>
            <a:r>
              <a:rPr lang="it-IT" dirty="0" smtClean="0"/>
              <a:t> (e.g., </a:t>
            </a:r>
            <a:r>
              <a:rPr lang="it-IT" dirty="0" err="1" smtClean="0"/>
              <a:t>recycling</a:t>
            </a:r>
            <a:r>
              <a:rPr lang="it-IT" dirty="0" smtClean="0"/>
              <a:t>, </a:t>
            </a:r>
            <a:r>
              <a:rPr lang="it-IT" dirty="0" err="1" smtClean="0"/>
              <a:t>renewable</a:t>
            </a:r>
            <a:r>
              <a:rPr lang="it-IT" dirty="0" smtClean="0"/>
              <a:t> </a:t>
            </a:r>
            <a:r>
              <a:rPr lang="it-IT" dirty="0" err="1" smtClean="0"/>
              <a:t>energies</a:t>
            </a:r>
            <a:r>
              <a:rPr lang="it-IT" dirty="0" smtClean="0"/>
              <a:t>):new </a:t>
            </a:r>
            <a:r>
              <a:rPr lang="it-IT" dirty="0" err="1" smtClean="0"/>
              <a:t>products</a:t>
            </a:r>
            <a:r>
              <a:rPr lang="it-IT" dirty="0" smtClean="0"/>
              <a:t> or </a:t>
            </a:r>
            <a:r>
              <a:rPr lang="it-IT" dirty="0" err="1" smtClean="0"/>
              <a:t>processes</a:t>
            </a:r>
            <a:r>
              <a:rPr lang="it-IT" dirty="0"/>
              <a:t> </a:t>
            </a:r>
            <a:r>
              <a:rPr lang="it-IT" dirty="0" err="1" smtClean="0"/>
              <a:t>which</a:t>
            </a:r>
            <a:r>
              <a:rPr lang="it-IT" dirty="0" smtClean="0"/>
              <a:t> </a:t>
            </a:r>
            <a:r>
              <a:rPr lang="it-IT" dirty="0" err="1" smtClean="0"/>
              <a:t>lead</a:t>
            </a:r>
            <a:r>
              <a:rPr lang="it-IT" dirty="0" smtClean="0"/>
              <a:t> to a </a:t>
            </a:r>
            <a:r>
              <a:rPr lang="it-IT" dirty="0" err="1" smtClean="0"/>
              <a:t>reduced</a:t>
            </a:r>
            <a:r>
              <a:rPr lang="it-IT" dirty="0" smtClean="0"/>
              <a:t> </a:t>
            </a:r>
            <a:r>
              <a:rPr lang="it-IT" dirty="0" err="1" smtClean="0"/>
              <a:t>environmental</a:t>
            </a:r>
            <a:r>
              <a:rPr lang="it-IT" dirty="0" smtClean="0"/>
              <a:t> impact</a:t>
            </a:r>
            <a:endParaRPr lang="it-IT" dirty="0"/>
          </a:p>
        </p:txBody>
      </p:sp>
    </p:spTree>
    <p:extLst>
      <p:ext uri="{BB962C8B-B14F-4D97-AF65-F5344CB8AC3E}">
        <p14:creationId xmlns:p14="http://schemas.microsoft.com/office/powerpoint/2010/main" val="2629873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Determinants</a:t>
            </a:r>
            <a:r>
              <a:rPr lang="it-IT" dirty="0" smtClean="0"/>
              <a:t> of </a:t>
            </a:r>
            <a:r>
              <a:rPr lang="it-IT" dirty="0" err="1" smtClean="0"/>
              <a:t>ecoinnovation</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325298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Market </a:t>
            </a:r>
            <a:r>
              <a:rPr lang="it-IT" dirty="0" err="1" smtClean="0"/>
              <a:t>failures</a:t>
            </a:r>
            <a:r>
              <a:rPr lang="it-IT" dirty="0" smtClean="0"/>
              <a:t> for </a:t>
            </a:r>
            <a:r>
              <a:rPr lang="it-IT" dirty="0" err="1" smtClean="0"/>
              <a:t>knowledge</a:t>
            </a:r>
            <a:endParaRPr lang="it-IT" dirty="0"/>
          </a:p>
        </p:txBody>
      </p:sp>
      <p:sp>
        <p:nvSpPr>
          <p:cNvPr id="10" name="Segnaposto contenuto 9"/>
          <p:cNvSpPr>
            <a:spLocks noGrp="1"/>
          </p:cNvSpPr>
          <p:nvPr>
            <p:ph idx="1"/>
          </p:nvPr>
        </p:nvSpPr>
        <p:spPr/>
        <p:txBody>
          <a:bodyPr>
            <a:normAutofit fontScale="85000" lnSpcReduction="10000"/>
          </a:bodyPr>
          <a:lstStyle/>
          <a:p>
            <a:r>
              <a:rPr lang="it-IT" dirty="0" smtClean="0"/>
              <a:t>Knowledge </a:t>
            </a:r>
            <a:r>
              <a:rPr lang="it-IT" dirty="0" err="1" smtClean="0"/>
              <a:t>is</a:t>
            </a:r>
            <a:r>
              <a:rPr lang="it-IT" dirty="0" smtClean="0"/>
              <a:t> a public </a:t>
            </a:r>
            <a:r>
              <a:rPr lang="it-IT" dirty="0" err="1" smtClean="0"/>
              <a:t>good</a:t>
            </a:r>
            <a:r>
              <a:rPr lang="it-IT" dirty="0" smtClean="0"/>
              <a:t> (non-</a:t>
            </a:r>
            <a:r>
              <a:rPr lang="it-IT" dirty="0" err="1" smtClean="0"/>
              <a:t>excludable</a:t>
            </a:r>
            <a:r>
              <a:rPr lang="it-IT" dirty="0" smtClean="0"/>
              <a:t>, non-</a:t>
            </a:r>
            <a:r>
              <a:rPr lang="it-IT" dirty="0" err="1" smtClean="0"/>
              <a:t>rivalrous</a:t>
            </a:r>
            <a:r>
              <a:rPr lang="it-IT" dirty="0" smtClean="0"/>
              <a:t>)</a:t>
            </a:r>
          </a:p>
          <a:p>
            <a:r>
              <a:rPr lang="it-IT" dirty="0" smtClean="0"/>
              <a:t>i.e., a </a:t>
            </a:r>
            <a:r>
              <a:rPr lang="it-IT" dirty="0" err="1" smtClean="0"/>
              <a:t>firm</a:t>
            </a:r>
            <a:r>
              <a:rPr lang="it-IT" dirty="0" smtClean="0"/>
              <a:t> </a:t>
            </a:r>
            <a:r>
              <a:rPr lang="it-IT" dirty="0" err="1" smtClean="0"/>
              <a:t>which</a:t>
            </a:r>
            <a:r>
              <a:rPr lang="it-IT" dirty="0" smtClean="0"/>
              <a:t> </a:t>
            </a:r>
            <a:r>
              <a:rPr lang="it-IT" dirty="0" err="1" smtClean="0"/>
              <a:t>invests</a:t>
            </a:r>
            <a:r>
              <a:rPr lang="it-IT" dirty="0" smtClean="0"/>
              <a:t> or </a:t>
            </a:r>
            <a:r>
              <a:rPr lang="it-IT" dirty="0" err="1" smtClean="0"/>
              <a:t>implement</a:t>
            </a:r>
            <a:r>
              <a:rPr lang="it-IT" dirty="0" smtClean="0"/>
              <a:t> a new </a:t>
            </a:r>
            <a:r>
              <a:rPr lang="it-IT" dirty="0" err="1" smtClean="0"/>
              <a:t>technology</a:t>
            </a:r>
            <a:r>
              <a:rPr lang="it-IT" dirty="0" smtClean="0"/>
              <a:t>, </a:t>
            </a:r>
            <a:r>
              <a:rPr lang="it-IT" dirty="0" err="1" smtClean="0"/>
              <a:t>creates</a:t>
            </a:r>
            <a:r>
              <a:rPr lang="it-IT" dirty="0" smtClean="0"/>
              <a:t> benefits for the </a:t>
            </a:r>
            <a:r>
              <a:rPr lang="it-IT" dirty="0" err="1" smtClean="0"/>
              <a:t>others</a:t>
            </a:r>
            <a:r>
              <a:rPr lang="it-IT" dirty="0" smtClean="0"/>
              <a:t> </a:t>
            </a:r>
            <a:r>
              <a:rPr lang="it-IT" dirty="0" err="1" smtClean="0"/>
              <a:t>while</a:t>
            </a:r>
            <a:r>
              <a:rPr lang="it-IT" dirty="0" smtClean="0"/>
              <a:t> </a:t>
            </a:r>
            <a:r>
              <a:rPr lang="it-IT" dirty="0" err="1" smtClean="0"/>
              <a:t>incurring</a:t>
            </a:r>
            <a:r>
              <a:rPr lang="it-IT" dirty="0" smtClean="0"/>
              <a:t> in </a:t>
            </a:r>
            <a:r>
              <a:rPr lang="it-IT" dirty="0" err="1" smtClean="0"/>
              <a:t>all</a:t>
            </a:r>
            <a:r>
              <a:rPr lang="it-IT" dirty="0" smtClean="0"/>
              <a:t> the </a:t>
            </a:r>
            <a:r>
              <a:rPr lang="it-IT" dirty="0" err="1" smtClean="0"/>
              <a:t>costs</a:t>
            </a:r>
            <a:endParaRPr lang="it-IT" dirty="0"/>
          </a:p>
          <a:p>
            <a:r>
              <a:rPr lang="it-IT" dirty="0" err="1" smtClean="0"/>
              <a:t>Lack</a:t>
            </a:r>
            <a:r>
              <a:rPr lang="it-IT" dirty="0" smtClean="0"/>
              <a:t> of the incentive in </a:t>
            </a:r>
            <a:r>
              <a:rPr lang="it-IT" dirty="0" err="1" smtClean="0"/>
              <a:t>investing</a:t>
            </a:r>
            <a:r>
              <a:rPr lang="it-IT" dirty="0" smtClean="0"/>
              <a:t> in new </a:t>
            </a:r>
            <a:r>
              <a:rPr lang="it-IT" dirty="0" err="1" smtClean="0"/>
              <a:t>technology</a:t>
            </a:r>
            <a:endParaRPr lang="it-IT" dirty="0" smtClean="0"/>
          </a:p>
          <a:p>
            <a:r>
              <a:rPr lang="it-IT" dirty="0" err="1" smtClean="0"/>
              <a:t>Even</a:t>
            </a:r>
            <a:r>
              <a:rPr lang="it-IT" dirty="0" smtClean="0"/>
              <a:t> </a:t>
            </a:r>
            <a:r>
              <a:rPr lang="it-IT" dirty="0" err="1" smtClean="0"/>
              <a:t>if</a:t>
            </a:r>
            <a:r>
              <a:rPr lang="it-IT" dirty="0" smtClean="0"/>
              <a:t> </a:t>
            </a:r>
            <a:r>
              <a:rPr lang="it-IT" dirty="0" err="1" smtClean="0"/>
              <a:t>policies</a:t>
            </a:r>
            <a:r>
              <a:rPr lang="it-IT" dirty="0" smtClean="0"/>
              <a:t> </a:t>
            </a:r>
            <a:r>
              <a:rPr lang="it-IT" dirty="0" err="1" smtClean="0"/>
              <a:t>correct</a:t>
            </a:r>
            <a:r>
              <a:rPr lang="it-IT" dirty="0" smtClean="0"/>
              <a:t> the </a:t>
            </a:r>
            <a:r>
              <a:rPr lang="it-IT" dirty="0" err="1" smtClean="0"/>
              <a:t>environmental</a:t>
            </a:r>
            <a:r>
              <a:rPr lang="it-IT" dirty="0" smtClean="0"/>
              <a:t> </a:t>
            </a:r>
            <a:r>
              <a:rPr lang="it-IT" dirty="0" err="1" smtClean="0"/>
              <a:t>externality</a:t>
            </a:r>
            <a:r>
              <a:rPr lang="it-IT" dirty="0" smtClean="0"/>
              <a:t>, the </a:t>
            </a:r>
            <a:r>
              <a:rPr lang="it-IT" dirty="0" err="1" smtClean="0"/>
              <a:t>level</a:t>
            </a:r>
            <a:r>
              <a:rPr lang="it-IT" dirty="0" smtClean="0"/>
              <a:t> of </a:t>
            </a:r>
            <a:r>
              <a:rPr lang="it-IT" dirty="0" err="1" smtClean="0"/>
              <a:t>environmental</a:t>
            </a:r>
            <a:r>
              <a:rPr lang="it-IT" dirty="0" smtClean="0"/>
              <a:t> R&amp;D can </a:t>
            </a:r>
            <a:r>
              <a:rPr lang="it-IT" dirty="0" err="1" smtClean="0"/>
              <a:t>still</a:t>
            </a:r>
            <a:r>
              <a:rPr lang="it-IT" dirty="0" smtClean="0"/>
              <a:t> be </a:t>
            </a:r>
            <a:r>
              <a:rPr lang="it-IT" dirty="0" err="1" smtClean="0"/>
              <a:t>suboptimal</a:t>
            </a:r>
            <a:r>
              <a:rPr lang="it-IT" dirty="0" smtClean="0"/>
              <a:t>, </a:t>
            </a:r>
            <a:r>
              <a:rPr lang="it-IT" dirty="0" err="1" smtClean="0"/>
              <a:t>because</a:t>
            </a:r>
            <a:r>
              <a:rPr lang="it-IT" dirty="0" smtClean="0"/>
              <a:t> </a:t>
            </a:r>
            <a:r>
              <a:rPr lang="it-IT" dirty="0" err="1" smtClean="0"/>
              <a:t>environmental</a:t>
            </a:r>
            <a:r>
              <a:rPr lang="it-IT" dirty="0" smtClean="0"/>
              <a:t> </a:t>
            </a:r>
            <a:r>
              <a:rPr lang="it-IT" dirty="0" err="1" smtClean="0"/>
              <a:t>policies</a:t>
            </a:r>
            <a:r>
              <a:rPr lang="it-IT" dirty="0" smtClean="0"/>
              <a:t> </a:t>
            </a:r>
            <a:r>
              <a:rPr lang="it-IT" dirty="0" err="1" smtClean="0"/>
              <a:t>ignores</a:t>
            </a:r>
            <a:r>
              <a:rPr lang="it-IT" dirty="0" smtClean="0"/>
              <a:t> the positive </a:t>
            </a:r>
            <a:r>
              <a:rPr lang="it-IT" dirty="0" err="1" smtClean="0"/>
              <a:t>spillovers</a:t>
            </a:r>
            <a:r>
              <a:rPr lang="it-IT" dirty="0" smtClean="0"/>
              <a:t> </a:t>
            </a:r>
            <a:r>
              <a:rPr lang="it-IT" dirty="0" err="1" smtClean="0"/>
              <a:t>created</a:t>
            </a:r>
            <a:r>
              <a:rPr lang="it-IT" dirty="0" smtClean="0"/>
              <a:t> by R&amp;D</a:t>
            </a:r>
            <a:endParaRPr lang="it-IT" dirty="0"/>
          </a:p>
        </p:txBody>
      </p:sp>
    </p:spTree>
    <p:extLst>
      <p:ext uri="{BB962C8B-B14F-4D97-AF65-F5344CB8AC3E}">
        <p14:creationId xmlns:p14="http://schemas.microsoft.com/office/powerpoint/2010/main" val="912802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role</a:t>
            </a:r>
            <a:r>
              <a:rPr lang="it-IT" dirty="0" smtClean="0"/>
              <a:t> of policy</a:t>
            </a:r>
            <a:endParaRPr lang="it-IT" dirty="0"/>
          </a:p>
        </p:txBody>
      </p:sp>
      <p:graphicFrame>
        <p:nvGraphicFramePr>
          <p:cNvPr id="4" name="Segnaposto contenuto 5"/>
          <p:cNvGraphicFramePr>
            <a:graphicFrameLocks noGrp="1"/>
          </p:cNvGraphicFramePr>
          <p:nvPr>
            <p:ph idx="1"/>
            <p:extLst>
              <p:ext uri="{D42A27DB-BD31-4B8C-83A1-F6EECF244321}">
                <p14:modId xmlns:p14="http://schemas.microsoft.com/office/powerpoint/2010/main" val="41580559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4187470" y="4341755"/>
            <a:ext cx="1227065" cy="369332"/>
          </a:xfrm>
          <a:prstGeom prst="rect">
            <a:avLst/>
          </a:prstGeom>
          <a:noFill/>
        </p:spPr>
        <p:txBody>
          <a:bodyPr wrap="square" rtlCol="0">
            <a:spAutoFit/>
          </a:bodyPr>
          <a:lstStyle/>
          <a:p>
            <a:r>
              <a:rPr lang="it-IT" dirty="0" smtClean="0"/>
              <a:t>and/or</a:t>
            </a:r>
            <a:endParaRPr lang="it-IT" dirty="0"/>
          </a:p>
        </p:txBody>
      </p:sp>
      <p:sp>
        <p:nvSpPr>
          <p:cNvPr id="6" name="CasellaDiTesto 5"/>
          <p:cNvSpPr txBox="1"/>
          <p:nvPr/>
        </p:nvSpPr>
        <p:spPr>
          <a:xfrm>
            <a:off x="6515301" y="5041254"/>
            <a:ext cx="2628699" cy="923330"/>
          </a:xfrm>
          <a:prstGeom prst="rect">
            <a:avLst/>
          </a:prstGeom>
          <a:noFill/>
        </p:spPr>
        <p:txBody>
          <a:bodyPr wrap="square" rtlCol="0">
            <a:spAutoFit/>
          </a:bodyPr>
          <a:lstStyle/>
          <a:p>
            <a:r>
              <a:rPr lang="it-IT" dirty="0" smtClean="0"/>
              <a:t>e.g., </a:t>
            </a:r>
            <a:r>
              <a:rPr lang="it-IT" dirty="0" err="1" smtClean="0"/>
              <a:t>patent</a:t>
            </a:r>
            <a:r>
              <a:rPr lang="it-IT" dirty="0" smtClean="0"/>
              <a:t> </a:t>
            </a:r>
            <a:r>
              <a:rPr lang="it-IT" dirty="0" err="1" smtClean="0"/>
              <a:t>protection</a:t>
            </a:r>
            <a:r>
              <a:rPr lang="it-IT" dirty="0" smtClean="0"/>
              <a:t>, R&amp;D </a:t>
            </a:r>
            <a:r>
              <a:rPr lang="it-IT" dirty="0" err="1" smtClean="0"/>
              <a:t>tax</a:t>
            </a:r>
            <a:r>
              <a:rPr lang="it-IT" dirty="0" smtClean="0"/>
              <a:t> credit, </a:t>
            </a:r>
            <a:r>
              <a:rPr lang="it-IT" dirty="0" err="1" smtClean="0"/>
              <a:t>funding</a:t>
            </a:r>
            <a:r>
              <a:rPr lang="it-IT" dirty="0" smtClean="0"/>
              <a:t> for </a:t>
            </a:r>
            <a:r>
              <a:rPr lang="it-IT" dirty="0" err="1" smtClean="0"/>
              <a:t>basic</a:t>
            </a:r>
            <a:r>
              <a:rPr lang="it-IT" dirty="0" smtClean="0"/>
              <a:t> </a:t>
            </a:r>
            <a:r>
              <a:rPr lang="it-IT" dirty="0" err="1" smtClean="0"/>
              <a:t>research</a:t>
            </a:r>
            <a:endParaRPr lang="it-IT" dirty="0"/>
          </a:p>
        </p:txBody>
      </p:sp>
    </p:spTree>
    <p:extLst>
      <p:ext uri="{BB962C8B-B14F-4D97-AF65-F5344CB8AC3E}">
        <p14:creationId xmlns:p14="http://schemas.microsoft.com/office/powerpoint/2010/main" val="2978451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Induced</a:t>
            </a:r>
            <a:r>
              <a:rPr lang="it-IT" dirty="0" smtClean="0"/>
              <a:t> </a:t>
            </a:r>
            <a:r>
              <a:rPr lang="it-IT" dirty="0" err="1" smtClean="0"/>
              <a:t>Innovation</a:t>
            </a:r>
            <a:endParaRPr lang="it-IT" dirty="0"/>
          </a:p>
        </p:txBody>
      </p:sp>
      <p:sp>
        <p:nvSpPr>
          <p:cNvPr id="3" name="Segnaposto contenuto 2"/>
          <p:cNvSpPr>
            <a:spLocks noGrp="1"/>
          </p:cNvSpPr>
          <p:nvPr>
            <p:ph idx="1"/>
          </p:nvPr>
        </p:nvSpPr>
        <p:spPr/>
        <p:txBody>
          <a:bodyPr/>
          <a:lstStyle/>
          <a:p>
            <a:r>
              <a:rPr lang="it-IT" dirty="0" err="1" smtClean="0"/>
              <a:t>Hicks</a:t>
            </a:r>
            <a:r>
              <a:rPr lang="it-IT" dirty="0" smtClean="0"/>
              <a:t> (1932): </a:t>
            </a:r>
            <a:r>
              <a:rPr lang="it-IT" i="1" dirty="0" smtClean="0"/>
              <a:t>a </a:t>
            </a:r>
            <a:r>
              <a:rPr lang="it-IT" i="1" dirty="0" err="1" smtClean="0"/>
              <a:t>change</a:t>
            </a:r>
            <a:r>
              <a:rPr lang="it-IT" i="1" dirty="0" smtClean="0"/>
              <a:t> in the relative </a:t>
            </a:r>
            <a:r>
              <a:rPr lang="it-IT" i="1" dirty="0" err="1" smtClean="0"/>
              <a:t>prices</a:t>
            </a:r>
            <a:r>
              <a:rPr lang="it-IT" i="1" dirty="0" smtClean="0"/>
              <a:t> of </a:t>
            </a:r>
            <a:r>
              <a:rPr lang="it-IT" i="1" dirty="0" err="1" smtClean="0"/>
              <a:t>inputs</a:t>
            </a:r>
            <a:r>
              <a:rPr lang="it-IT" i="1" dirty="0" smtClean="0"/>
              <a:t> </a:t>
            </a:r>
            <a:r>
              <a:rPr lang="it-IT" i="1" dirty="0" err="1" smtClean="0"/>
              <a:t>is</a:t>
            </a:r>
            <a:r>
              <a:rPr lang="it-IT" i="1" dirty="0" smtClean="0"/>
              <a:t> </a:t>
            </a:r>
            <a:r>
              <a:rPr lang="it-IT" i="1" dirty="0" err="1" smtClean="0"/>
              <a:t>itself</a:t>
            </a:r>
            <a:r>
              <a:rPr lang="it-IT" i="1" dirty="0" smtClean="0"/>
              <a:t> a </a:t>
            </a:r>
            <a:r>
              <a:rPr lang="it-IT" i="1" dirty="0" err="1" smtClean="0"/>
              <a:t>spur</a:t>
            </a:r>
            <a:r>
              <a:rPr lang="it-IT" i="1" dirty="0" smtClean="0"/>
              <a:t> to </a:t>
            </a:r>
            <a:r>
              <a:rPr lang="it-IT" i="1" dirty="0" err="1" smtClean="0"/>
              <a:t>invention</a:t>
            </a:r>
            <a:r>
              <a:rPr lang="it-IT" i="1" dirty="0" smtClean="0"/>
              <a:t> </a:t>
            </a:r>
            <a:r>
              <a:rPr lang="it-IT" i="1" dirty="0" err="1" smtClean="0"/>
              <a:t>particularly</a:t>
            </a:r>
            <a:r>
              <a:rPr lang="it-IT" i="1" dirty="0" smtClean="0"/>
              <a:t> </a:t>
            </a:r>
            <a:r>
              <a:rPr lang="it-IT" i="1" dirty="0" err="1" smtClean="0"/>
              <a:t>that</a:t>
            </a:r>
            <a:r>
              <a:rPr lang="it-IT" i="1" dirty="0" smtClean="0"/>
              <a:t> </a:t>
            </a:r>
            <a:r>
              <a:rPr lang="it-IT" i="1" dirty="0" err="1" smtClean="0"/>
              <a:t>directed</a:t>
            </a:r>
            <a:r>
              <a:rPr lang="it-IT" i="1" dirty="0" smtClean="0"/>
              <a:t> to </a:t>
            </a:r>
            <a:r>
              <a:rPr lang="it-IT" i="1" dirty="0" err="1" smtClean="0"/>
              <a:t>economising</a:t>
            </a:r>
            <a:r>
              <a:rPr lang="it-IT" i="1" dirty="0" smtClean="0"/>
              <a:t> the use of the </a:t>
            </a:r>
            <a:r>
              <a:rPr lang="it-IT" i="1" dirty="0" err="1"/>
              <a:t>f</a:t>
            </a:r>
            <a:r>
              <a:rPr lang="it-IT" i="1" dirty="0" err="1" smtClean="0"/>
              <a:t>actor</a:t>
            </a:r>
            <a:r>
              <a:rPr lang="it-IT" i="1" dirty="0" smtClean="0"/>
              <a:t> </a:t>
            </a:r>
            <a:r>
              <a:rPr lang="it-IT" i="1" dirty="0" err="1" smtClean="0"/>
              <a:t>that</a:t>
            </a:r>
            <a:r>
              <a:rPr lang="it-IT" i="1" dirty="0" smtClean="0"/>
              <a:t> </a:t>
            </a:r>
            <a:r>
              <a:rPr lang="it-IT" i="1" dirty="0" err="1" smtClean="0"/>
              <a:t>has</a:t>
            </a:r>
            <a:r>
              <a:rPr lang="it-IT" i="1" dirty="0" smtClean="0"/>
              <a:t> </a:t>
            </a:r>
            <a:r>
              <a:rPr lang="it-IT" i="1" dirty="0" err="1" smtClean="0"/>
              <a:t>become</a:t>
            </a:r>
            <a:r>
              <a:rPr lang="it-IT" i="1" dirty="0" smtClean="0"/>
              <a:t> </a:t>
            </a:r>
            <a:r>
              <a:rPr lang="it-IT" i="1" dirty="0" err="1" smtClean="0"/>
              <a:t>relatively</a:t>
            </a:r>
            <a:r>
              <a:rPr lang="it-IT" i="1" dirty="0" smtClean="0"/>
              <a:t> </a:t>
            </a:r>
            <a:r>
              <a:rPr lang="it-IT" i="1" dirty="0" err="1" smtClean="0"/>
              <a:t>espensive</a:t>
            </a:r>
            <a:r>
              <a:rPr lang="it-IT" i="1" dirty="0" smtClean="0"/>
              <a:t>.</a:t>
            </a:r>
          </a:p>
          <a:p>
            <a:endParaRPr lang="it-IT" dirty="0" smtClean="0"/>
          </a:p>
          <a:p>
            <a:r>
              <a:rPr lang="it-IT" dirty="0" err="1" smtClean="0"/>
              <a:t>Different</a:t>
            </a:r>
            <a:r>
              <a:rPr lang="it-IT" dirty="0" smtClean="0"/>
              <a:t> policy </a:t>
            </a:r>
            <a:r>
              <a:rPr lang="it-IT" dirty="0" err="1" smtClean="0"/>
              <a:t>instruments</a:t>
            </a:r>
            <a:r>
              <a:rPr lang="it-IT" dirty="0"/>
              <a:t> </a:t>
            </a:r>
            <a:r>
              <a:rPr lang="it-IT" dirty="0" err="1" smtClean="0"/>
              <a:t>works</a:t>
            </a:r>
            <a:r>
              <a:rPr lang="it-IT" dirty="0" smtClean="0"/>
              <a:t> </a:t>
            </a:r>
            <a:r>
              <a:rPr lang="it-IT" dirty="0" err="1" smtClean="0"/>
              <a:t>differentely</a:t>
            </a:r>
            <a:r>
              <a:rPr lang="it-IT" dirty="0" smtClean="0"/>
              <a:t> in </a:t>
            </a:r>
            <a:r>
              <a:rPr lang="it-IT" dirty="0" err="1" smtClean="0"/>
              <a:t>this</a:t>
            </a:r>
            <a:r>
              <a:rPr lang="it-IT" dirty="0" smtClean="0"/>
              <a:t> </a:t>
            </a:r>
            <a:r>
              <a:rPr lang="it-IT" dirty="0" err="1" smtClean="0"/>
              <a:t>sense</a:t>
            </a:r>
            <a:r>
              <a:rPr lang="it-IT" dirty="0" smtClean="0"/>
              <a:t>…</a:t>
            </a:r>
          </a:p>
        </p:txBody>
      </p:sp>
    </p:spTree>
    <p:extLst>
      <p:ext uri="{BB962C8B-B14F-4D97-AF65-F5344CB8AC3E}">
        <p14:creationId xmlns:p14="http://schemas.microsoft.com/office/powerpoint/2010/main" val="1261147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20638"/>
            <a:ext cx="8229600" cy="1143000"/>
          </a:xfrm>
        </p:spPr>
        <p:txBody>
          <a:bodyPr/>
          <a:lstStyle/>
          <a:p>
            <a:r>
              <a:rPr lang="it-IT" dirty="0" err="1" smtClean="0"/>
              <a:t>Which</a:t>
            </a:r>
            <a:r>
              <a:rPr lang="it-IT" dirty="0" smtClean="0"/>
              <a:t> policy </a:t>
            </a:r>
            <a:r>
              <a:rPr lang="it-IT" dirty="0" err="1" smtClean="0"/>
              <a:t>instrument</a:t>
            </a:r>
            <a:r>
              <a:rPr lang="it-IT" dirty="0" smtClean="0"/>
              <a:t>?</a:t>
            </a:r>
            <a:endParaRPr lang="it-IT" dirty="0"/>
          </a:p>
        </p:txBody>
      </p:sp>
      <p:graphicFrame>
        <p:nvGraphicFramePr>
          <p:cNvPr id="4" name="Segnaposto contenuto 5"/>
          <p:cNvGraphicFramePr>
            <a:graphicFrameLocks/>
          </p:cNvGraphicFramePr>
          <p:nvPr>
            <p:extLst>
              <p:ext uri="{D42A27DB-BD31-4B8C-83A1-F6EECF244321}">
                <p14:modId xmlns:p14="http://schemas.microsoft.com/office/powerpoint/2010/main" val="2105870828"/>
              </p:ext>
            </p:extLst>
          </p:nvPr>
        </p:nvGraphicFramePr>
        <p:xfrm>
          <a:off x="457200" y="128797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6724941" y="2766387"/>
            <a:ext cx="1626413" cy="307777"/>
          </a:xfrm>
          <a:prstGeom prst="rect">
            <a:avLst/>
          </a:prstGeom>
          <a:noFill/>
        </p:spPr>
        <p:txBody>
          <a:bodyPr wrap="square" rtlCol="0">
            <a:spAutoFit/>
          </a:bodyPr>
          <a:lstStyle/>
          <a:p>
            <a:r>
              <a:rPr lang="it-IT" sz="1400" dirty="0" smtClean="0"/>
              <a:t>Can be: </a:t>
            </a:r>
          </a:p>
        </p:txBody>
      </p:sp>
      <p:sp>
        <p:nvSpPr>
          <p:cNvPr id="6" name="CasellaDiTesto 5"/>
          <p:cNvSpPr txBox="1"/>
          <p:nvPr/>
        </p:nvSpPr>
        <p:spPr>
          <a:xfrm>
            <a:off x="6877341" y="4168534"/>
            <a:ext cx="1626413" cy="369332"/>
          </a:xfrm>
          <a:prstGeom prst="rect">
            <a:avLst/>
          </a:prstGeom>
          <a:noFill/>
        </p:spPr>
        <p:txBody>
          <a:bodyPr wrap="square" rtlCol="0">
            <a:spAutoFit/>
          </a:bodyPr>
          <a:lstStyle/>
          <a:p>
            <a:r>
              <a:rPr lang="it-IT" sz="1400" dirty="0" smtClean="0"/>
              <a:t>Or</a:t>
            </a:r>
            <a:r>
              <a:rPr lang="it-IT" dirty="0" smtClean="0"/>
              <a:t>: </a:t>
            </a:r>
          </a:p>
        </p:txBody>
      </p:sp>
      <p:sp>
        <p:nvSpPr>
          <p:cNvPr id="7" name="CasellaDiTesto 6"/>
          <p:cNvSpPr txBox="1"/>
          <p:nvPr/>
        </p:nvSpPr>
        <p:spPr>
          <a:xfrm>
            <a:off x="457200" y="3583805"/>
            <a:ext cx="3572625" cy="2062103"/>
          </a:xfrm>
          <a:prstGeom prst="rect">
            <a:avLst/>
          </a:prstGeom>
          <a:noFill/>
        </p:spPr>
        <p:txBody>
          <a:bodyPr wrap="square" rtlCol="0">
            <a:spAutoFit/>
          </a:bodyPr>
          <a:lstStyle/>
          <a:p>
            <a:pPr marL="285750" indent="-285750">
              <a:buFont typeface="Arial"/>
              <a:buChar char="•"/>
            </a:pPr>
            <a:r>
              <a:rPr lang="it-IT" sz="1600" dirty="0" err="1" smtClean="0"/>
              <a:t>Allows</a:t>
            </a:r>
            <a:r>
              <a:rPr lang="it-IT" sz="1600" dirty="0" smtClean="0"/>
              <a:t> to </a:t>
            </a:r>
            <a:r>
              <a:rPr lang="it-IT" sz="1600" dirty="0" err="1" smtClean="0"/>
              <a:t>choose</a:t>
            </a:r>
            <a:r>
              <a:rPr lang="it-IT" sz="1600" dirty="0" smtClean="0"/>
              <a:t> the </a:t>
            </a:r>
            <a:r>
              <a:rPr lang="it-IT" sz="1600" dirty="0" err="1" smtClean="0"/>
              <a:t>least</a:t>
            </a:r>
            <a:r>
              <a:rPr lang="it-IT" sz="1600" dirty="0" smtClean="0"/>
              <a:t> </a:t>
            </a:r>
            <a:r>
              <a:rPr lang="it-IT" sz="1600" dirty="0" err="1" smtClean="0"/>
              <a:t>cost</a:t>
            </a:r>
            <a:r>
              <a:rPr lang="it-IT" sz="1600" dirty="0" smtClean="0"/>
              <a:t> </a:t>
            </a:r>
            <a:r>
              <a:rPr lang="it-IT" sz="1600" dirty="0" err="1" smtClean="0"/>
              <a:t>solution</a:t>
            </a:r>
            <a:r>
              <a:rPr lang="it-IT" sz="1600" dirty="0" smtClean="0"/>
              <a:t> to </a:t>
            </a:r>
            <a:r>
              <a:rPr lang="it-IT" sz="1600" dirty="0" err="1" smtClean="0"/>
              <a:t>improve</a:t>
            </a:r>
            <a:r>
              <a:rPr lang="it-IT" sz="1600" dirty="0" smtClean="0"/>
              <a:t> the </a:t>
            </a:r>
            <a:r>
              <a:rPr lang="it-IT" sz="1600" dirty="0" err="1" smtClean="0"/>
              <a:t>environmental</a:t>
            </a:r>
            <a:r>
              <a:rPr lang="it-IT" sz="1600" dirty="0" smtClean="0"/>
              <a:t> </a:t>
            </a:r>
            <a:r>
              <a:rPr lang="it-IT" sz="1600" dirty="0" err="1" smtClean="0"/>
              <a:t>performace</a:t>
            </a:r>
            <a:r>
              <a:rPr lang="it-IT" sz="1600" dirty="0" smtClean="0"/>
              <a:t> (</a:t>
            </a:r>
            <a:r>
              <a:rPr lang="it-IT" sz="1600" dirty="0" err="1" smtClean="0"/>
              <a:t>flexibility</a:t>
            </a:r>
            <a:r>
              <a:rPr lang="it-IT" sz="1600" dirty="0" smtClean="0"/>
              <a:t>)</a:t>
            </a:r>
          </a:p>
          <a:p>
            <a:pPr marL="285750" indent="-285750">
              <a:buFont typeface="Arial"/>
              <a:buChar char="•"/>
            </a:pPr>
            <a:r>
              <a:rPr lang="it-IT" sz="1600" dirty="0" err="1" smtClean="0"/>
              <a:t>It</a:t>
            </a:r>
            <a:r>
              <a:rPr lang="it-IT" sz="1600" dirty="0" smtClean="0"/>
              <a:t> </a:t>
            </a:r>
            <a:r>
              <a:rPr lang="it-IT" sz="1600" dirty="0" err="1" smtClean="0"/>
              <a:t>always</a:t>
            </a:r>
            <a:r>
              <a:rPr lang="it-IT" sz="1600" dirty="0" smtClean="0"/>
              <a:t> </a:t>
            </a:r>
            <a:r>
              <a:rPr lang="it-IT" sz="1600" dirty="0" err="1" smtClean="0"/>
              <a:t>pay</a:t>
            </a:r>
            <a:r>
              <a:rPr lang="it-IT" sz="1600" dirty="0" smtClean="0"/>
              <a:t> for </a:t>
            </a:r>
            <a:r>
              <a:rPr lang="it-IT" sz="1600" dirty="0" err="1" smtClean="0"/>
              <a:t>firms</a:t>
            </a:r>
            <a:r>
              <a:rPr lang="it-IT" sz="1600" dirty="0" smtClean="0"/>
              <a:t> to </a:t>
            </a:r>
            <a:r>
              <a:rPr lang="it-IT" sz="1600" dirty="0" err="1" smtClean="0"/>
              <a:t>clean</a:t>
            </a:r>
            <a:r>
              <a:rPr lang="it-IT" sz="1600" dirty="0" smtClean="0"/>
              <a:t> up a bit more </a:t>
            </a:r>
            <a:r>
              <a:rPr lang="it-IT" sz="1600" dirty="0" err="1" smtClean="0"/>
              <a:t>if</a:t>
            </a:r>
            <a:r>
              <a:rPr lang="it-IT" sz="1600" dirty="0" smtClean="0"/>
              <a:t> a </a:t>
            </a:r>
            <a:r>
              <a:rPr lang="it-IT" sz="1600" dirty="0" err="1" smtClean="0"/>
              <a:t>sufficiently</a:t>
            </a:r>
            <a:r>
              <a:rPr lang="it-IT" sz="1600" dirty="0" smtClean="0"/>
              <a:t> </a:t>
            </a:r>
            <a:r>
              <a:rPr lang="it-IT" sz="1600" dirty="0" err="1" smtClean="0"/>
              <a:t>low-cost</a:t>
            </a:r>
            <a:r>
              <a:rPr lang="it-IT" sz="1600" dirty="0" smtClean="0"/>
              <a:t> </a:t>
            </a:r>
            <a:r>
              <a:rPr lang="it-IT" sz="1600" dirty="0" err="1" smtClean="0"/>
              <a:t>method</a:t>
            </a:r>
            <a:r>
              <a:rPr lang="it-IT" sz="1600" dirty="0" smtClean="0"/>
              <a:t> of </a:t>
            </a:r>
            <a:r>
              <a:rPr lang="it-IT" sz="1600" dirty="0" err="1" smtClean="0"/>
              <a:t>doing</a:t>
            </a:r>
            <a:r>
              <a:rPr lang="it-IT" sz="1600" dirty="0" smtClean="0"/>
              <a:t> so can be </a:t>
            </a:r>
            <a:r>
              <a:rPr lang="it-IT" sz="1600" dirty="0" err="1" smtClean="0"/>
              <a:t>identified</a:t>
            </a:r>
            <a:r>
              <a:rPr lang="it-IT" sz="1600" dirty="0" smtClean="0"/>
              <a:t> and </a:t>
            </a:r>
            <a:r>
              <a:rPr lang="it-IT" sz="1600" dirty="0" err="1" smtClean="0"/>
              <a:t>adopted</a:t>
            </a:r>
            <a:endParaRPr lang="it-IT" sz="1600" dirty="0"/>
          </a:p>
        </p:txBody>
      </p:sp>
      <p:sp>
        <p:nvSpPr>
          <p:cNvPr id="8" name="CasellaDiTesto 7"/>
          <p:cNvSpPr txBox="1"/>
          <p:nvPr/>
        </p:nvSpPr>
        <p:spPr>
          <a:xfrm>
            <a:off x="397933" y="6121400"/>
            <a:ext cx="8517467" cy="584776"/>
          </a:xfrm>
          <a:prstGeom prst="rect">
            <a:avLst/>
          </a:prstGeom>
          <a:noFill/>
        </p:spPr>
        <p:txBody>
          <a:bodyPr wrap="square" rtlCol="0">
            <a:spAutoFit/>
          </a:bodyPr>
          <a:lstStyle/>
          <a:p>
            <a:r>
              <a:rPr lang="it-IT" sz="1600" dirty="0" err="1" smtClean="0"/>
              <a:t>Both</a:t>
            </a:r>
            <a:r>
              <a:rPr lang="it-IT" sz="1600" dirty="0" smtClean="0"/>
              <a:t> of </a:t>
            </a:r>
            <a:r>
              <a:rPr lang="it-IT" sz="1600" dirty="0" err="1" smtClean="0"/>
              <a:t>these</a:t>
            </a:r>
            <a:r>
              <a:rPr lang="it-IT" sz="1600" dirty="0" smtClean="0"/>
              <a:t> </a:t>
            </a:r>
            <a:r>
              <a:rPr lang="it-IT" sz="1600" dirty="0" err="1" smtClean="0"/>
              <a:t>instruments</a:t>
            </a:r>
            <a:r>
              <a:rPr lang="it-IT" sz="1600" dirty="0" smtClean="0"/>
              <a:t> </a:t>
            </a:r>
            <a:r>
              <a:rPr lang="it-IT" sz="1600" dirty="0" err="1" smtClean="0"/>
              <a:t>works</a:t>
            </a:r>
            <a:r>
              <a:rPr lang="it-IT" sz="1600" dirty="0" smtClean="0"/>
              <a:t> </a:t>
            </a:r>
            <a:r>
              <a:rPr lang="it-IT" sz="1600" dirty="0" err="1" smtClean="0"/>
              <a:t>because</a:t>
            </a:r>
            <a:r>
              <a:rPr lang="it-IT" sz="1600" dirty="0" smtClean="0"/>
              <a:t> </a:t>
            </a:r>
            <a:r>
              <a:rPr lang="it-IT" sz="1600" dirty="0" err="1" smtClean="0"/>
              <a:t>their</a:t>
            </a:r>
            <a:r>
              <a:rPr lang="it-IT" sz="1600" dirty="0" smtClean="0"/>
              <a:t> nature </a:t>
            </a:r>
            <a:r>
              <a:rPr lang="it-IT" sz="1600" dirty="0" err="1" smtClean="0"/>
              <a:t>is</a:t>
            </a:r>
            <a:r>
              <a:rPr lang="it-IT" sz="1600" dirty="0" smtClean="0"/>
              <a:t> to </a:t>
            </a:r>
            <a:r>
              <a:rPr lang="it-IT" sz="1600" dirty="0" err="1" smtClean="0"/>
              <a:t>require</a:t>
            </a:r>
            <a:r>
              <a:rPr lang="it-IT" sz="1600" dirty="0" smtClean="0"/>
              <a:t>/induce </a:t>
            </a:r>
            <a:r>
              <a:rPr lang="it-IT" sz="1600" dirty="0" err="1" smtClean="0"/>
              <a:t>firms</a:t>
            </a:r>
            <a:r>
              <a:rPr lang="it-IT" sz="1600" dirty="0" smtClean="0"/>
              <a:t> to do </a:t>
            </a:r>
            <a:r>
              <a:rPr lang="it-IT" sz="1600" dirty="0" err="1" smtClean="0"/>
              <a:t>things</a:t>
            </a:r>
            <a:r>
              <a:rPr lang="it-IT" sz="1600" dirty="0" smtClean="0"/>
              <a:t> </a:t>
            </a:r>
            <a:r>
              <a:rPr lang="it-IT" sz="1600" dirty="0" err="1" smtClean="0"/>
              <a:t>that</a:t>
            </a:r>
            <a:r>
              <a:rPr lang="it-IT" sz="1600" dirty="0" smtClean="0"/>
              <a:t> </a:t>
            </a:r>
            <a:r>
              <a:rPr lang="it-IT" sz="1600" dirty="0" err="1" smtClean="0"/>
              <a:t>they</a:t>
            </a:r>
            <a:r>
              <a:rPr lang="it-IT" sz="1600" dirty="0" smtClean="0"/>
              <a:t> </a:t>
            </a:r>
            <a:r>
              <a:rPr lang="it-IT" sz="1600" dirty="0" err="1" smtClean="0"/>
              <a:t>would</a:t>
            </a:r>
            <a:r>
              <a:rPr lang="it-IT" sz="1600" dirty="0" smtClean="0"/>
              <a:t> </a:t>
            </a:r>
            <a:r>
              <a:rPr lang="it-IT" sz="1600" dirty="0" err="1" smtClean="0"/>
              <a:t>not</a:t>
            </a:r>
            <a:r>
              <a:rPr lang="it-IT" sz="1600" dirty="0" smtClean="0"/>
              <a:t> </a:t>
            </a:r>
            <a:r>
              <a:rPr lang="it-IT" sz="1600" dirty="0" err="1" smtClean="0"/>
              <a:t>otherwise</a:t>
            </a:r>
            <a:r>
              <a:rPr lang="it-IT" sz="1600" dirty="0" smtClean="0"/>
              <a:t> do</a:t>
            </a:r>
            <a:endParaRPr lang="it-IT" sz="1600" dirty="0"/>
          </a:p>
        </p:txBody>
      </p:sp>
    </p:spTree>
    <p:extLst>
      <p:ext uri="{BB962C8B-B14F-4D97-AF65-F5344CB8AC3E}">
        <p14:creationId xmlns:p14="http://schemas.microsoft.com/office/powerpoint/2010/main" val="319081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Which</a:t>
            </a:r>
            <a:r>
              <a:rPr lang="it-IT" dirty="0" smtClean="0"/>
              <a:t> policy </a:t>
            </a:r>
            <a:r>
              <a:rPr lang="it-IT" dirty="0" err="1" smtClean="0"/>
              <a:t>instrument</a:t>
            </a:r>
            <a:r>
              <a:rPr lang="it-IT" dirty="0" smtClean="0"/>
              <a:t>?	[</a:t>
            </a:r>
            <a:r>
              <a:rPr lang="it-IT" dirty="0" err="1" smtClean="0"/>
              <a:t>ctd</a:t>
            </a:r>
            <a:r>
              <a:rPr lang="it-IT" dirty="0" smtClean="0"/>
              <a:t>.]</a:t>
            </a:r>
            <a:endParaRPr lang="it-IT" dirty="0"/>
          </a:p>
        </p:txBody>
      </p:sp>
      <p:sp>
        <p:nvSpPr>
          <p:cNvPr id="3" name="Segnaposto contenuto 2"/>
          <p:cNvSpPr>
            <a:spLocks noGrp="1"/>
          </p:cNvSpPr>
          <p:nvPr>
            <p:ph idx="1"/>
          </p:nvPr>
        </p:nvSpPr>
        <p:spPr/>
        <p:txBody>
          <a:bodyPr>
            <a:normAutofit/>
          </a:bodyPr>
          <a:lstStyle/>
          <a:p>
            <a:r>
              <a:rPr lang="it-IT" dirty="0" err="1" smtClean="0"/>
              <a:t>Following</a:t>
            </a:r>
            <a:r>
              <a:rPr lang="it-IT" dirty="0" smtClean="0"/>
              <a:t> </a:t>
            </a:r>
            <a:r>
              <a:rPr lang="it-IT" dirty="0" err="1" smtClean="0"/>
              <a:t>induced</a:t>
            </a:r>
            <a:r>
              <a:rPr lang="it-IT" dirty="0" smtClean="0"/>
              <a:t> </a:t>
            </a:r>
            <a:r>
              <a:rPr lang="it-IT" dirty="0" err="1" smtClean="0"/>
              <a:t>innovation</a:t>
            </a:r>
            <a:r>
              <a:rPr lang="it-IT" dirty="0" smtClean="0"/>
              <a:t> </a:t>
            </a:r>
            <a:r>
              <a:rPr lang="it-IT" dirty="0" err="1" smtClean="0"/>
              <a:t>approach</a:t>
            </a:r>
            <a:r>
              <a:rPr lang="it-IT" dirty="0" smtClean="0"/>
              <a:t> market </a:t>
            </a:r>
            <a:r>
              <a:rPr lang="it-IT" dirty="0" err="1" smtClean="0"/>
              <a:t>based</a:t>
            </a:r>
            <a:r>
              <a:rPr lang="it-IT" dirty="0" smtClean="0"/>
              <a:t> </a:t>
            </a:r>
            <a:r>
              <a:rPr lang="it-IT" dirty="0" err="1" smtClean="0"/>
              <a:t>instruments</a:t>
            </a:r>
            <a:r>
              <a:rPr lang="it-IT" dirty="0" smtClean="0"/>
              <a:t> </a:t>
            </a:r>
            <a:r>
              <a:rPr lang="it-IT" dirty="0" err="1" smtClean="0"/>
              <a:t>will</a:t>
            </a:r>
            <a:r>
              <a:rPr lang="it-IT" dirty="0" smtClean="0"/>
              <a:t> induce more </a:t>
            </a:r>
            <a:r>
              <a:rPr lang="it-IT" dirty="0" err="1" smtClean="0"/>
              <a:t>environmentally</a:t>
            </a:r>
            <a:r>
              <a:rPr lang="it-IT" dirty="0" smtClean="0"/>
              <a:t> </a:t>
            </a:r>
            <a:r>
              <a:rPr lang="it-IT" dirty="0" err="1" smtClean="0"/>
              <a:t>friendly</a:t>
            </a:r>
            <a:r>
              <a:rPr lang="it-IT" dirty="0" smtClean="0"/>
              <a:t> </a:t>
            </a:r>
            <a:r>
              <a:rPr lang="it-IT" dirty="0" err="1" smtClean="0"/>
              <a:t>innovation</a:t>
            </a:r>
            <a:r>
              <a:rPr lang="it-IT" dirty="0" smtClean="0"/>
              <a:t> </a:t>
            </a:r>
            <a:r>
              <a:rPr lang="it-IT" dirty="0" err="1" smtClean="0"/>
              <a:t>than</a:t>
            </a:r>
            <a:r>
              <a:rPr lang="it-IT" dirty="0" smtClean="0"/>
              <a:t> a </a:t>
            </a:r>
            <a:r>
              <a:rPr lang="it-IT" dirty="0" err="1" smtClean="0"/>
              <a:t>command</a:t>
            </a:r>
            <a:r>
              <a:rPr lang="it-IT" dirty="0" smtClean="0"/>
              <a:t> and control policy</a:t>
            </a:r>
          </a:p>
          <a:p>
            <a:r>
              <a:rPr lang="it-IT" dirty="0" err="1" smtClean="0"/>
              <a:t>Empirical</a:t>
            </a:r>
            <a:r>
              <a:rPr lang="it-IT" dirty="0" smtClean="0"/>
              <a:t> </a:t>
            </a:r>
            <a:r>
              <a:rPr lang="it-IT" dirty="0" err="1" smtClean="0"/>
              <a:t>results</a:t>
            </a:r>
            <a:r>
              <a:rPr lang="it-IT" dirty="0" smtClean="0"/>
              <a:t>:</a:t>
            </a:r>
          </a:p>
          <a:p>
            <a:pPr lvl="1"/>
            <a:r>
              <a:rPr lang="it-IT" dirty="0" err="1" smtClean="0"/>
              <a:t>Jaffe</a:t>
            </a:r>
            <a:r>
              <a:rPr lang="it-IT" dirty="0" smtClean="0"/>
              <a:t> and Palmer (1997): </a:t>
            </a:r>
            <a:r>
              <a:rPr lang="it-IT" dirty="0" err="1" smtClean="0"/>
              <a:t>significant</a:t>
            </a:r>
            <a:r>
              <a:rPr lang="it-IT" dirty="0" smtClean="0"/>
              <a:t> </a:t>
            </a:r>
            <a:r>
              <a:rPr lang="it-IT" dirty="0" err="1" smtClean="0"/>
              <a:t>correlation</a:t>
            </a:r>
            <a:r>
              <a:rPr lang="it-IT" dirty="0" smtClean="0"/>
              <a:t> over time </a:t>
            </a:r>
            <a:r>
              <a:rPr lang="it-IT" dirty="0" err="1" smtClean="0"/>
              <a:t>between</a:t>
            </a:r>
            <a:r>
              <a:rPr lang="it-IT" dirty="0" smtClean="0"/>
              <a:t> the rate of </a:t>
            </a:r>
            <a:r>
              <a:rPr lang="it-IT" dirty="0" err="1" smtClean="0"/>
              <a:t>expenditure</a:t>
            </a:r>
            <a:r>
              <a:rPr lang="it-IT" dirty="0" smtClean="0"/>
              <a:t> on </a:t>
            </a:r>
            <a:r>
              <a:rPr lang="it-IT" dirty="0" err="1" smtClean="0"/>
              <a:t>pollution</a:t>
            </a:r>
            <a:r>
              <a:rPr lang="it-IT" dirty="0" smtClean="0"/>
              <a:t> </a:t>
            </a:r>
            <a:r>
              <a:rPr lang="it-IT" dirty="0" err="1" smtClean="0"/>
              <a:t>abatement</a:t>
            </a:r>
            <a:r>
              <a:rPr lang="it-IT" dirty="0" smtClean="0"/>
              <a:t> and the </a:t>
            </a:r>
            <a:r>
              <a:rPr lang="it-IT" dirty="0" err="1" smtClean="0"/>
              <a:t>level</a:t>
            </a:r>
            <a:r>
              <a:rPr lang="it-IT" dirty="0" smtClean="0"/>
              <a:t> of R&amp;D </a:t>
            </a:r>
            <a:r>
              <a:rPr lang="it-IT" dirty="0" err="1" smtClean="0"/>
              <a:t>spending</a:t>
            </a:r>
            <a:r>
              <a:rPr lang="it-IT" dirty="0" smtClean="0"/>
              <a:t> </a:t>
            </a:r>
            <a:r>
              <a:rPr lang="it-IT" dirty="0" err="1" smtClean="0"/>
              <a:t>but</a:t>
            </a:r>
            <a:r>
              <a:rPr lang="it-IT" dirty="0" smtClean="0"/>
              <a:t> no </a:t>
            </a:r>
            <a:r>
              <a:rPr lang="it-IT" dirty="0" err="1" smtClean="0"/>
              <a:t>effect</a:t>
            </a:r>
            <a:r>
              <a:rPr lang="it-IT" dirty="0" smtClean="0"/>
              <a:t> on </a:t>
            </a:r>
            <a:r>
              <a:rPr lang="it-IT" dirty="0" err="1" smtClean="0"/>
              <a:t>overall</a:t>
            </a:r>
            <a:r>
              <a:rPr lang="it-IT" dirty="0" smtClean="0"/>
              <a:t> </a:t>
            </a:r>
            <a:r>
              <a:rPr lang="it-IT" dirty="0" err="1" smtClean="0"/>
              <a:t>patenting</a:t>
            </a:r>
            <a:endParaRPr lang="it-IT" dirty="0" smtClean="0"/>
          </a:p>
          <a:p>
            <a:pPr lvl="1"/>
            <a:endParaRPr lang="it-IT" dirty="0"/>
          </a:p>
        </p:txBody>
      </p:sp>
    </p:spTree>
    <p:extLst>
      <p:ext uri="{BB962C8B-B14F-4D97-AF65-F5344CB8AC3E}">
        <p14:creationId xmlns:p14="http://schemas.microsoft.com/office/powerpoint/2010/main" val="254214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Eco-innovation </a:t>
            </a:r>
            <a:r>
              <a:rPr lang="en-US" dirty="0" smtClean="0">
                <a:solidFill>
                  <a:schemeClr val="accent4">
                    <a:lumMod val="75000"/>
                  </a:schemeClr>
                </a:solidFill>
              </a:rPr>
              <a:t>effects</a:t>
            </a:r>
            <a:endParaRPr lang="nl-NL" dirty="0" smtClean="0">
              <a:solidFill>
                <a:schemeClr val="accent4">
                  <a:lumMod val="75000"/>
                </a:schemeClr>
              </a:solidFill>
            </a:endParaRPr>
          </a:p>
        </p:txBody>
      </p:sp>
      <p:sp>
        <p:nvSpPr>
          <p:cNvPr id="6147" name="Rectangle 3"/>
          <p:cNvSpPr>
            <a:spLocks noGrp="1" noChangeArrowheads="1"/>
          </p:cNvSpPr>
          <p:nvPr>
            <p:ph type="body" idx="1"/>
          </p:nvPr>
        </p:nvSpPr>
        <p:spPr>
          <a:xfrm>
            <a:off x="1295400" y="1981200"/>
            <a:ext cx="7162800" cy="4114800"/>
          </a:xfrm>
        </p:spPr>
        <p:txBody>
          <a:bodyPr/>
          <a:lstStyle/>
          <a:p>
            <a:pPr eaLnBrk="1" hangingPunct="1"/>
            <a:r>
              <a:rPr lang="en-US" sz="2800" dirty="0" smtClean="0"/>
              <a:t>Less </a:t>
            </a:r>
            <a:r>
              <a:rPr lang="en-US" sz="2800" dirty="0" smtClean="0"/>
              <a:t>pollution  …. CO2-</a:t>
            </a:r>
            <a:endParaRPr lang="en-US" sz="2800" dirty="0" smtClean="0"/>
          </a:p>
          <a:p>
            <a:pPr eaLnBrk="1" hangingPunct="1"/>
            <a:r>
              <a:rPr lang="en-US" sz="2800" dirty="0" smtClean="0"/>
              <a:t>Less pollution and waste management costs</a:t>
            </a:r>
          </a:p>
          <a:p>
            <a:pPr eaLnBrk="1" hangingPunct="1"/>
            <a:r>
              <a:rPr lang="en-US" sz="2800" dirty="0" smtClean="0"/>
              <a:t>Less resource </a:t>
            </a:r>
            <a:r>
              <a:rPr lang="en-US" sz="2800" dirty="0" smtClean="0"/>
              <a:t>costs… efficiency</a:t>
            </a:r>
            <a:endParaRPr lang="en-US" sz="2800" dirty="0" smtClean="0"/>
          </a:p>
          <a:p>
            <a:pPr eaLnBrk="1" hangingPunct="1"/>
            <a:r>
              <a:rPr lang="en-US" sz="2800" dirty="0" smtClean="0"/>
              <a:t>Increased </a:t>
            </a:r>
            <a:r>
              <a:rPr lang="en-US" sz="2800" dirty="0" smtClean="0"/>
              <a:t>sales … VA+</a:t>
            </a:r>
            <a:endParaRPr lang="en-US" sz="2800" dirty="0" smtClean="0"/>
          </a:p>
          <a:p>
            <a:pPr eaLnBrk="1" hangingPunct="1"/>
            <a:r>
              <a:rPr lang="en-US" sz="2800" dirty="0" smtClean="0"/>
              <a:t>Quality of life </a:t>
            </a:r>
            <a:r>
              <a:rPr lang="en-US" sz="2800" dirty="0" smtClean="0"/>
              <a:t>benefits</a:t>
            </a:r>
          </a:p>
          <a:p>
            <a:pPr lvl="1"/>
            <a:r>
              <a:rPr lang="en-US" sz="2400" dirty="0" smtClean="0"/>
              <a:t>Worker’s benefits, higher productivity</a:t>
            </a:r>
          </a:p>
          <a:p>
            <a:pPr lvl="1"/>
            <a:r>
              <a:rPr lang="en-US" sz="2400" dirty="0" smtClean="0"/>
              <a:t>Higher wages, </a:t>
            </a:r>
            <a:r>
              <a:rPr lang="en-US" sz="2400" dirty="0"/>
              <a:t>higher </a:t>
            </a:r>
            <a:r>
              <a:rPr lang="en-US" sz="2400" dirty="0" smtClean="0"/>
              <a:t>productivity</a:t>
            </a:r>
            <a:r>
              <a:rPr lang="nl-NL" sz="2400" dirty="0"/>
              <a:t> </a:t>
            </a:r>
            <a:r>
              <a:rPr lang="nl-NL" sz="2400" dirty="0" smtClean="0"/>
              <a:t>(efficiency wage theory.. Ford)</a:t>
            </a:r>
            <a:endParaRPr lang="en-US" sz="2400" dirty="0"/>
          </a:p>
        </p:txBody>
      </p:sp>
      <p:sp>
        <p:nvSpPr>
          <p:cNvPr id="2" name="CasellaDiTesto 1"/>
          <p:cNvSpPr txBox="1"/>
          <p:nvPr/>
        </p:nvSpPr>
        <p:spPr>
          <a:xfrm>
            <a:off x="6656294" y="3602939"/>
            <a:ext cx="16539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it-IT" sz="3600" dirty="0" smtClean="0"/>
              <a:t>CO2/VA</a:t>
            </a:r>
            <a:endParaRPr lang="it-IT" sz="3600" dirty="0"/>
          </a:p>
        </p:txBody>
      </p:sp>
    </p:spTree>
    <p:extLst>
      <p:ext uri="{BB962C8B-B14F-4D97-AF65-F5344CB8AC3E}">
        <p14:creationId xmlns:p14="http://schemas.microsoft.com/office/powerpoint/2010/main" val="255936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Innovation</a:t>
            </a:r>
            <a:r>
              <a:rPr lang="it-IT" dirty="0" smtClean="0"/>
              <a:t> in </a:t>
            </a:r>
            <a:r>
              <a:rPr lang="it-IT" dirty="0" err="1" smtClean="0"/>
              <a:t>economic</a:t>
            </a:r>
            <a:r>
              <a:rPr lang="it-IT" dirty="0" smtClean="0"/>
              <a:t> </a:t>
            </a:r>
            <a:r>
              <a:rPr lang="it-IT" dirty="0" err="1" smtClean="0"/>
              <a:t>theory</a:t>
            </a:r>
            <a:endParaRPr lang="it-IT" dirty="0"/>
          </a:p>
        </p:txBody>
      </p:sp>
      <p:sp>
        <p:nvSpPr>
          <p:cNvPr id="3" name="Segnaposto contenuto 2"/>
          <p:cNvSpPr>
            <a:spLocks noGrp="1"/>
          </p:cNvSpPr>
          <p:nvPr>
            <p:ph idx="1"/>
          </p:nvPr>
        </p:nvSpPr>
        <p:spPr/>
        <p:txBody>
          <a:bodyPr/>
          <a:lstStyle/>
          <a:p>
            <a:r>
              <a:rPr lang="it-IT" dirty="0" smtClean="0"/>
              <a:t>In </a:t>
            </a:r>
            <a:r>
              <a:rPr lang="it-IT" dirty="0" err="1" smtClean="0"/>
              <a:t>mainstream</a:t>
            </a:r>
            <a:r>
              <a:rPr lang="it-IT" dirty="0" smtClean="0"/>
              <a:t> </a:t>
            </a:r>
            <a:r>
              <a:rPr lang="it-IT" dirty="0" err="1" smtClean="0"/>
              <a:t>economics</a:t>
            </a:r>
            <a:r>
              <a:rPr lang="it-IT" dirty="0" smtClean="0"/>
              <a:t>, </a:t>
            </a:r>
            <a:r>
              <a:rPr lang="it-IT" dirty="0" err="1" smtClean="0"/>
              <a:t>innovation</a:t>
            </a:r>
            <a:r>
              <a:rPr lang="it-IT" dirty="0" smtClean="0"/>
              <a:t> </a:t>
            </a:r>
            <a:r>
              <a:rPr lang="it-IT" dirty="0" err="1" smtClean="0"/>
              <a:t>is</a:t>
            </a:r>
            <a:r>
              <a:rPr lang="it-IT" dirty="0" smtClean="0"/>
              <a:t> </a:t>
            </a:r>
            <a:r>
              <a:rPr lang="it-IT" dirty="0" err="1" smtClean="0"/>
              <a:t>somewhat</a:t>
            </a:r>
            <a:r>
              <a:rPr lang="it-IT" dirty="0" smtClean="0"/>
              <a:t> </a:t>
            </a:r>
            <a:r>
              <a:rPr lang="it-IT" dirty="0" err="1" smtClean="0"/>
              <a:t>treated</a:t>
            </a:r>
            <a:r>
              <a:rPr lang="it-IT" dirty="0" smtClean="0"/>
              <a:t> </a:t>
            </a:r>
            <a:r>
              <a:rPr lang="it-IT" dirty="0" err="1" smtClean="0"/>
              <a:t>as</a:t>
            </a:r>
            <a:r>
              <a:rPr lang="it-IT" dirty="0" smtClean="0"/>
              <a:t> a </a:t>
            </a:r>
            <a:r>
              <a:rPr lang="it-IT" dirty="0" err="1" smtClean="0"/>
              <a:t>black</a:t>
            </a:r>
            <a:r>
              <a:rPr lang="it-IT" dirty="0" smtClean="0"/>
              <a:t> box</a:t>
            </a:r>
          </a:p>
          <a:p>
            <a:r>
              <a:rPr lang="it-IT" dirty="0" smtClean="0"/>
              <a:t>Y= f(K, L)</a:t>
            </a:r>
          </a:p>
          <a:p>
            <a:endParaRPr lang="it-IT" dirty="0"/>
          </a:p>
          <a:p>
            <a:endParaRPr lang="it-IT" dirty="0" smtClean="0"/>
          </a:p>
          <a:p>
            <a:endParaRPr lang="it-IT" dirty="0"/>
          </a:p>
        </p:txBody>
      </p:sp>
    </p:spTree>
    <p:extLst>
      <p:ext uri="{BB962C8B-B14F-4D97-AF65-F5344CB8AC3E}">
        <p14:creationId xmlns:p14="http://schemas.microsoft.com/office/powerpoint/2010/main" val="1212547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Evolutionary</a:t>
            </a:r>
            <a:r>
              <a:rPr lang="it-IT" dirty="0" smtClean="0"/>
              <a:t> </a:t>
            </a:r>
            <a:r>
              <a:rPr lang="it-IT" dirty="0" err="1" smtClean="0"/>
              <a:t>teory</a:t>
            </a:r>
            <a:r>
              <a:rPr lang="it-IT" dirty="0" smtClean="0"/>
              <a:t> or </a:t>
            </a:r>
            <a:r>
              <a:rPr lang="it-IT" dirty="0" err="1" smtClean="0"/>
              <a:t>Schumpeterian</a:t>
            </a:r>
            <a:r>
              <a:rPr lang="it-IT" dirty="0" smtClean="0"/>
              <a:t> </a:t>
            </a:r>
            <a:r>
              <a:rPr lang="it-IT" dirty="0" err="1" smtClean="0"/>
              <a:t>theory</a:t>
            </a:r>
            <a:endParaRPr lang="it-IT" dirty="0"/>
          </a:p>
        </p:txBody>
      </p:sp>
      <p:sp>
        <p:nvSpPr>
          <p:cNvPr id="3" name="Segnaposto contenuto 2"/>
          <p:cNvSpPr>
            <a:spLocks noGrp="1"/>
          </p:cNvSpPr>
          <p:nvPr>
            <p:ph idx="1"/>
          </p:nvPr>
        </p:nvSpPr>
        <p:spPr/>
        <p:txBody>
          <a:bodyPr>
            <a:normAutofit fontScale="62500" lnSpcReduction="20000"/>
          </a:bodyPr>
          <a:lstStyle/>
          <a:p>
            <a:r>
              <a:rPr lang="it-IT" dirty="0" err="1" smtClean="0"/>
              <a:t>Firms</a:t>
            </a:r>
            <a:r>
              <a:rPr lang="it-IT" dirty="0" smtClean="0"/>
              <a:t> are </a:t>
            </a:r>
            <a:r>
              <a:rPr lang="it-IT" dirty="0" err="1" smtClean="0"/>
              <a:t>not</a:t>
            </a:r>
            <a:r>
              <a:rPr lang="it-IT" dirty="0" smtClean="0"/>
              <a:t> </a:t>
            </a:r>
            <a:r>
              <a:rPr lang="it-IT" dirty="0" err="1" smtClean="0"/>
              <a:t>rational</a:t>
            </a:r>
            <a:r>
              <a:rPr lang="it-IT" dirty="0" smtClean="0"/>
              <a:t> </a:t>
            </a:r>
            <a:r>
              <a:rPr lang="it-IT" dirty="0" err="1" smtClean="0"/>
              <a:t>but</a:t>
            </a:r>
            <a:r>
              <a:rPr lang="it-IT" dirty="0" smtClean="0"/>
              <a:t> </a:t>
            </a:r>
            <a:r>
              <a:rPr lang="it-IT" dirty="0" err="1" smtClean="0"/>
              <a:t>uses</a:t>
            </a:r>
            <a:r>
              <a:rPr lang="it-IT" dirty="0" smtClean="0"/>
              <a:t> </a:t>
            </a:r>
            <a:r>
              <a:rPr lang="it-IT" dirty="0" err="1" smtClean="0"/>
              <a:t>only</a:t>
            </a:r>
            <a:r>
              <a:rPr lang="it-IT" dirty="0" smtClean="0"/>
              <a:t> “</a:t>
            </a:r>
            <a:r>
              <a:rPr lang="it-IT" dirty="0" err="1" smtClean="0"/>
              <a:t>rules</a:t>
            </a:r>
            <a:r>
              <a:rPr lang="it-IT" dirty="0" smtClean="0"/>
              <a:t> of </a:t>
            </a:r>
            <a:r>
              <a:rPr lang="it-IT" dirty="0" err="1" smtClean="0"/>
              <a:t>thumb</a:t>
            </a:r>
            <a:r>
              <a:rPr lang="it-IT" dirty="0" smtClean="0"/>
              <a:t>” and “</a:t>
            </a:r>
            <a:r>
              <a:rPr lang="it-IT" dirty="0" err="1" smtClean="0"/>
              <a:t>routines</a:t>
            </a:r>
            <a:r>
              <a:rPr lang="it-IT" dirty="0" smtClean="0"/>
              <a:t>” to </a:t>
            </a:r>
            <a:r>
              <a:rPr lang="it-IT" dirty="0" err="1" smtClean="0"/>
              <a:t>determine</a:t>
            </a:r>
            <a:r>
              <a:rPr lang="it-IT" dirty="0" smtClean="0"/>
              <a:t> </a:t>
            </a:r>
            <a:r>
              <a:rPr lang="it-IT" dirty="0" err="1" smtClean="0"/>
              <a:t>how</a:t>
            </a:r>
            <a:r>
              <a:rPr lang="it-IT" dirty="0" smtClean="0"/>
              <a:t> </a:t>
            </a:r>
            <a:r>
              <a:rPr lang="it-IT" dirty="0" err="1" smtClean="0"/>
              <a:t>much</a:t>
            </a:r>
            <a:r>
              <a:rPr lang="it-IT" dirty="0" smtClean="0"/>
              <a:t> to </a:t>
            </a:r>
            <a:r>
              <a:rPr lang="it-IT" dirty="0" err="1" smtClean="0"/>
              <a:t>invest</a:t>
            </a:r>
            <a:r>
              <a:rPr lang="it-IT" dirty="0" smtClean="0"/>
              <a:t> in </a:t>
            </a:r>
            <a:r>
              <a:rPr lang="it-IT" dirty="0" smtClean="0"/>
              <a:t>R&amp;D</a:t>
            </a:r>
          </a:p>
          <a:p>
            <a:endParaRPr lang="it-IT" dirty="0" smtClean="0"/>
          </a:p>
          <a:p>
            <a:r>
              <a:rPr lang="it-IT" dirty="0" smtClean="0"/>
              <a:t>In </a:t>
            </a:r>
            <a:r>
              <a:rPr lang="it-IT" dirty="0" err="1" smtClean="0"/>
              <a:t>practice</a:t>
            </a:r>
            <a:r>
              <a:rPr lang="it-IT" dirty="0" smtClean="0"/>
              <a:t> </a:t>
            </a:r>
            <a:r>
              <a:rPr lang="it-IT" dirty="0" err="1" smtClean="0"/>
              <a:t>they</a:t>
            </a:r>
            <a:r>
              <a:rPr lang="it-IT" dirty="0" smtClean="0"/>
              <a:t> can </a:t>
            </a:r>
            <a:r>
              <a:rPr lang="it-IT" dirty="0" err="1" smtClean="0"/>
              <a:t>neglect</a:t>
            </a:r>
            <a:r>
              <a:rPr lang="it-IT" dirty="0" smtClean="0"/>
              <a:t> </a:t>
            </a:r>
            <a:r>
              <a:rPr lang="it-IT" dirty="0" err="1" smtClean="0"/>
              <a:t>profitable</a:t>
            </a:r>
            <a:r>
              <a:rPr lang="it-IT" dirty="0" smtClean="0"/>
              <a:t> </a:t>
            </a:r>
            <a:r>
              <a:rPr lang="it-IT" dirty="0" err="1" smtClean="0"/>
              <a:t>opportunities</a:t>
            </a:r>
            <a:r>
              <a:rPr lang="it-IT" dirty="0" smtClean="0"/>
              <a:t>, </a:t>
            </a:r>
            <a:r>
              <a:rPr lang="it-IT" dirty="0" err="1" smtClean="0"/>
              <a:t>like</a:t>
            </a:r>
            <a:r>
              <a:rPr lang="it-IT" dirty="0" smtClean="0"/>
              <a:t> the </a:t>
            </a:r>
            <a:r>
              <a:rPr lang="it-IT" dirty="0" err="1" smtClean="0"/>
              <a:t>increase</a:t>
            </a:r>
            <a:r>
              <a:rPr lang="it-IT" dirty="0" smtClean="0"/>
              <a:t> in </a:t>
            </a:r>
            <a:r>
              <a:rPr lang="it-IT" dirty="0" err="1" smtClean="0"/>
              <a:t>efficiency</a:t>
            </a:r>
            <a:r>
              <a:rPr lang="it-IT" dirty="0" smtClean="0"/>
              <a:t> (i.e., </a:t>
            </a:r>
            <a:r>
              <a:rPr lang="it-IT" dirty="0" err="1" smtClean="0"/>
              <a:t>reduction</a:t>
            </a:r>
            <a:r>
              <a:rPr lang="it-IT" dirty="0" smtClean="0"/>
              <a:t> in </a:t>
            </a:r>
            <a:r>
              <a:rPr lang="it-IT" dirty="0" err="1" smtClean="0"/>
              <a:t>marginal</a:t>
            </a:r>
            <a:r>
              <a:rPr lang="it-IT" dirty="0" smtClean="0"/>
              <a:t> </a:t>
            </a:r>
            <a:r>
              <a:rPr lang="it-IT" dirty="0" err="1" smtClean="0"/>
              <a:t>cost</a:t>
            </a:r>
            <a:r>
              <a:rPr lang="it-IT" dirty="0" smtClean="0"/>
              <a:t> of production) </a:t>
            </a:r>
            <a:r>
              <a:rPr lang="it-IT" dirty="0" err="1" smtClean="0"/>
              <a:t>that</a:t>
            </a:r>
            <a:r>
              <a:rPr lang="it-IT" dirty="0" smtClean="0"/>
              <a:t> a </a:t>
            </a:r>
            <a:r>
              <a:rPr lang="it-IT" dirty="0" err="1" smtClean="0"/>
              <a:t>clean</a:t>
            </a:r>
            <a:r>
              <a:rPr lang="it-IT" dirty="0" smtClean="0"/>
              <a:t> </a:t>
            </a:r>
            <a:r>
              <a:rPr lang="it-IT" dirty="0" err="1" smtClean="0"/>
              <a:t>technology</a:t>
            </a:r>
            <a:r>
              <a:rPr lang="it-IT" dirty="0" smtClean="0"/>
              <a:t> </a:t>
            </a:r>
            <a:r>
              <a:rPr lang="it-IT" dirty="0" err="1" smtClean="0"/>
              <a:t>may</a:t>
            </a:r>
            <a:r>
              <a:rPr lang="it-IT" dirty="0" smtClean="0"/>
              <a:t> </a:t>
            </a:r>
            <a:r>
              <a:rPr lang="it-IT" dirty="0" err="1" smtClean="0"/>
              <a:t>bring</a:t>
            </a:r>
            <a:r>
              <a:rPr lang="it-IT" dirty="0" smtClean="0"/>
              <a:t> to the </a:t>
            </a:r>
            <a:r>
              <a:rPr lang="it-IT" dirty="0" err="1" smtClean="0"/>
              <a:t>firm</a:t>
            </a:r>
            <a:endParaRPr lang="it-IT" dirty="0" smtClean="0"/>
          </a:p>
          <a:p>
            <a:endParaRPr lang="it-IT" dirty="0" smtClean="0"/>
          </a:p>
          <a:p>
            <a:r>
              <a:rPr lang="it-IT" dirty="0" smtClean="0"/>
              <a:t>Policy </a:t>
            </a:r>
            <a:r>
              <a:rPr lang="it-IT" dirty="0" err="1" smtClean="0"/>
              <a:t>is</a:t>
            </a:r>
            <a:r>
              <a:rPr lang="it-IT" dirty="0" smtClean="0"/>
              <a:t> </a:t>
            </a:r>
            <a:r>
              <a:rPr lang="it-IT" dirty="0" err="1" smtClean="0"/>
              <a:t>important</a:t>
            </a:r>
            <a:r>
              <a:rPr lang="it-IT" dirty="0" smtClean="0"/>
              <a:t> in </a:t>
            </a:r>
            <a:r>
              <a:rPr lang="it-IT" dirty="0" err="1" smtClean="0"/>
              <a:t>this</a:t>
            </a:r>
            <a:r>
              <a:rPr lang="it-IT" dirty="0" smtClean="0"/>
              <a:t> </a:t>
            </a:r>
            <a:r>
              <a:rPr lang="it-IT" dirty="0" err="1" smtClean="0"/>
              <a:t>sense</a:t>
            </a:r>
            <a:r>
              <a:rPr lang="it-IT" dirty="0" smtClean="0"/>
              <a:t> </a:t>
            </a:r>
            <a:r>
              <a:rPr lang="it-IT" dirty="0" err="1" smtClean="0"/>
              <a:t>because</a:t>
            </a:r>
            <a:r>
              <a:rPr lang="it-IT" dirty="0" smtClean="0"/>
              <a:t> </a:t>
            </a:r>
            <a:r>
              <a:rPr lang="it-IT" dirty="0" err="1" smtClean="0"/>
              <a:t>while</a:t>
            </a:r>
            <a:r>
              <a:rPr lang="it-IT" dirty="0" smtClean="0"/>
              <a:t> </a:t>
            </a:r>
            <a:r>
              <a:rPr lang="it-IT" dirty="0" err="1" smtClean="0"/>
              <a:t>trying</a:t>
            </a:r>
            <a:r>
              <a:rPr lang="it-IT" dirty="0" smtClean="0"/>
              <a:t> to </a:t>
            </a:r>
            <a:r>
              <a:rPr lang="it-IT" dirty="0" err="1" smtClean="0"/>
              <a:t>achieve</a:t>
            </a:r>
            <a:r>
              <a:rPr lang="it-IT" dirty="0" smtClean="0"/>
              <a:t> a </a:t>
            </a:r>
            <a:r>
              <a:rPr lang="it-IT" dirty="0" err="1" smtClean="0"/>
              <a:t>better</a:t>
            </a:r>
            <a:r>
              <a:rPr lang="it-IT" dirty="0" smtClean="0"/>
              <a:t> </a:t>
            </a:r>
            <a:r>
              <a:rPr lang="it-IT" dirty="0" err="1" smtClean="0"/>
              <a:t>environment</a:t>
            </a:r>
            <a:r>
              <a:rPr lang="it-IT" dirty="0" smtClean="0"/>
              <a:t> </a:t>
            </a:r>
            <a:r>
              <a:rPr lang="it-IT" dirty="0" err="1" smtClean="0"/>
              <a:t>also</a:t>
            </a:r>
            <a:r>
              <a:rPr lang="it-IT" dirty="0" smtClean="0"/>
              <a:t> </a:t>
            </a:r>
            <a:r>
              <a:rPr lang="it-IT" dirty="0" err="1" smtClean="0"/>
              <a:t>signals</a:t>
            </a:r>
            <a:r>
              <a:rPr lang="it-IT" dirty="0" smtClean="0"/>
              <a:t> </a:t>
            </a:r>
            <a:r>
              <a:rPr lang="it-IT" dirty="0" err="1" smtClean="0"/>
              <a:t>frms</a:t>
            </a:r>
            <a:r>
              <a:rPr lang="it-IT" dirty="0" smtClean="0"/>
              <a:t> </a:t>
            </a:r>
            <a:r>
              <a:rPr lang="it-IT" dirty="0" err="1" smtClean="0"/>
              <a:t>abut</a:t>
            </a:r>
            <a:r>
              <a:rPr lang="it-IT" dirty="0" smtClean="0"/>
              <a:t> new and </a:t>
            </a:r>
            <a:r>
              <a:rPr lang="it-IT" dirty="0" err="1" smtClean="0"/>
              <a:t>profitable</a:t>
            </a:r>
            <a:r>
              <a:rPr lang="it-IT" dirty="0" smtClean="0"/>
              <a:t> </a:t>
            </a:r>
            <a:r>
              <a:rPr lang="it-IT" dirty="0" err="1" smtClean="0"/>
              <a:t>opportunities</a:t>
            </a:r>
            <a:r>
              <a:rPr lang="it-IT" dirty="0" smtClean="0"/>
              <a:t> to reduce </a:t>
            </a:r>
            <a:r>
              <a:rPr lang="it-IT" dirty="0" err="1" smtClean="0"/>
              <a:t>cost</a:t>
            </a:r>
            <a:endParaRPr lang="it-IT" dirty="0" smtClean="0"/>
          </a:p>
          <a:p>
            <a:endParaRPr lang="it-IT" sz="4000" dirty="0" smtClean="0"/>
          </a:p>
          <a:p>
            <a:r>
              <a:rPr lang="it-IT" sz="4000" dirty="0" err="1" smtClean="0"/>
              <a:t>This</a:t>
            </a:r>
            <a:r>
              <a:rPr lang="it-IT" sz="4000" dirty="0" smtClean="0"/>
              <a:t> </a:t>
            </a:r>
            <a:r>
              <a:rPr lang="it-IT" sz="4000" dirty="0" err="1" smtClean="0"/>
              <a:t>leads</a:t>
            </a:r>
            <a:r>
              <a:rPr lang="it-IT" sz="4000" dirty="0" smtClean="0"/>
              <a:t> to the Porter </a:t>
            </a:r>
            <a:r>
              <a:rPr lang="it-IT" sz="4000" dirty="0" err="1" smtClean="0"/>
              <a:t>hypothesis</a:t>
            </a:r>
            <a:r>
              <a:rPr lang="it-IT" sz="4000" dirty="0" smtClean="0"/>
              <a:t>: </a:t>
            </a:r>
            <a:r>
              <a:rPr lang="it-IT" sz="4000" b="1" dirty="0" err="1" smtClean="0"/>
              <a:t>stricter</a:t>
            </a:r>
            <a:r>
              <a:rPr lang="it-IT" sz="4000" b="1" dirty="0" smtClean="0"/>
              <a:t> and </a:t>
            </a:r>
            <a:r>
              <a:rPr lang="it-IT" sz="4000" b="1" dirty="0" err="1" smtClean="0"/>
              <a:t>well</a:t>
            </a:r>
            <a:r>
              <a:rPr lang="it-IT" sz="4000" b="1" dirty="0" smtClean="0"/>
              <a:t> </a:t>
            </a:r>
            <a:r>
              <a:rPr lang="it-IT" sz="4000" b="1" dirty="0" err="1" smtClean="0"/>
              <a:t>designed</a:t>
            </a:r>
            <a:r>
              <a:rPr lang="it-IT" sz="4000" b="1" dirty="0" smtClean="0"/>
              <a:t> </a:t>
            </a:r>
            <a:r>
              <a:rPr lang="it-IT" sz="4000" b="1" dirty="0" err="1" smtClean="0"/>
              <a:t>environmental</a:t>
            </a:r>
            <a:r>
              <a:rPr lang="it-IT" sz="4000" b="1" dirty="0" smtClean="0"/>
              <a:t> </a:t>
            </a:r>
            <a:r>
              <a:rPr lang="it-IT" sz="4000" b="1" dirty="0" err="1" smtClean="0"/>
              <a:t>policies</a:t>
            </a:r>
            <a:r>
              <a:rPr lang="it-IT" sz="4000" b="1" dirty="0" smtClean="0"/>
              <a:t> can </a:t>
            </a:r>
            <a:r>
              <a:rPr lang="it-IT" sz="4000" b="1" dirty="0" err="1" smtClean="0"/>
              <a:t>spur</a:t>
            </a:r>
            <a:r>
              <a:rPr lang="it-IT" sz="4000" b="1" dirty="0" smtClean="0"/>
              <a:t> </a:t>
            </a:r>
            <a:r>
              <a:rPr lang="it-IT" sz="4000" b="1" dirty="0" err="1" smtClean="0"/>
              <a:t>economic</a:t>
            </a:r>
            <a:r>
              <a:rPr lang="it-IT" sz="4000" b="1" dirty="0" smtClean="0"/>
              <a:t> performances!</a:t>
            </a:r>
            <a:endParaRPr lang="it-IT" sz="4000" b="1" dirty="0"/>
          </a:p>
        </p:txBody>
      </p:sp>
    </p:spTree>
    <p:extLst>
      <p:ext uri="{BB962C8B-B14F-4D97-AF65-F5344CB8AC3E}">
        <p14:creationId xmlns:p14="http://schemas.microsoft.com/office/powerpoint/2010/main" val="2324998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it-IT" dirty="0" smtClean="0"/>
              <a:t>The Porter </a:t>
            </a:r>
            <a:r>
              <a:rPr lang="it-IT" dirty="0" err="1" smtClean="0"/>
              <a:t>hypotheses</a:t>
            </a:r>
            <a:endParaRPr lang="it-IT" dirty="0"/>
          </a:p>
        </p:txBody>
      </p:sp>
      <p:sp>
        <p:nvSpPr>
          <p:cNvPr id="3" name="Sottotitolo 2"/>
          <p:cNvSpPr>
            <a:spLocks noGrp="1"/>
          </p:cNvSpPr>
          <p:nvPr>
            <p:ph type="subTitle" idx="1"/>
          </p:nvPr>
        </p:nvSpPr>
        <p:spPr/>
        <p:txBody>
          <a:bodyPr>
            <a:normAutofit fontScale="62500" lnSpcReduction="20000"/>
          </a:bodyPr>
          <a:lstStyle/>
          <a:p>
            <a:r>
              <a:rPr lang="en-GB" dirty="0" err="1"/>
              <a:t>Esty</a:t>
            </a:r>
            <a:r>
              <a:rPr lang="en-GB" dirty="0"/>
              <a:t> and Porter, </a:t>
            </a:r>
            <a:r>
              <a:rPr lang="en-GB" dirty="0" smtClean="0"/>
              <a:t>1998</a:t>
            </a:r>
          </a:p>
          <a:p>
            <a:r>
              <a:rPr lang="en-GB" dirty="0"/>
              <a:t>Jaffe and Palmer (1997</a:t>
            </a:r>
            <a:r>
              <a:rPr lang="en-GB" dirty="0" smtClean="0"/>
              <a:t>)</a:t>
            </a:r>
            <a:r>
              <a:rPr lang="en-GB" dirty="0"/>
              <a:t> Jaffe </a:t>
            </a:r>
            <a:r>
              <a:rPr lang="en-GB" i="1" dirty="0"/>
              <a:t>et al</a:t>
            </a:r>
            <a:r>
              <a:rPr lang="en-GB" dirty="0"/>
              <a:t>. (1995) </a:t>
            </a:r>
            <a:r>
              <a:rPr lang="en-GB" dirty="0" err="1"/>
              <a:t>Ambec</a:t>
            </a:r>
            <a:r>
              <a:rPr lang="en-GB" dirty="0"/>
              <a:t> </a:t>
            </a:r>
            <a:r>
              <a:rPr lang="en-GB" i="1" dirty="0"/>
              <a:t>et al</a:t>
            </a:r>
            <a:r>
              <a:rPr lang="en-GB" dirty="0"/>
              <a:t>., 2010</a:t>
            </a:r>
            <a:endParaRPr lang="en-GB" dirty="0" smtClean="0"/>
          </a:p>
          <a:p>
            <a:endParaRPr lang="en-GB" dirty="0"/>
          </a:p>
          <a:p>
            <a:r>
              <a:rPr lang="en-GB" dirty="0" smtClean="0"/>
              <a:t>Porter special </a:t>
            </a:r>
            <a:r>
              <a:rPr lang="en-GB" dirty="0"/>
              <a:t>issue on ‘Greening the economy’ of March 2010 on the </a:t>
            </a:r>
            <a:r>
              <a:rPr lang="en-GB" i="1" dirty="0"/>
              <a:t>Harvard Business </a:t>
            </a:r>
            <a:r>
              <a:rPr lang="en-GB" i="1" dirty="0" smtClean="0"/>
              <a:t>Review</a:t>
            </a:r>
            <a:endParaRPr lang="it-IT" dirty="0"/>
          </a:p>
        </p:txBody>
      </p:sp>
    </p:spTree>
    <p:extLst>
      <p:ext uri="{BB962C8B-B14F-4D97-AF65-F5344CB8AC3E}">
        <p14:creationId xmlns:p14="http://schemas.microsoft.com/office/powerpoint/2010/main" val="2227309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it-IT" dirty="0" err="1" smtClean="0"/>
              <a:t>Weak</a:t>
            </a:r>
            <a:r>
              <a:rPr lang="it-IT" dirty="0" smtClean="0"/>
              <a:t> and strong Porter </a:t>
            </a:r>
            <a:r>
              <a:rPr lang="it-IT" dirty="0" err="1" smtClean="0"/>
              <a:t>hypotheses</a:t>
            </a:r>
            <a:endParaRPr lang="it-IT" dirty="0"/>
          </a:p>
        </p:txBody>
      </p:sp>
      <p:sp>
        <p:nvSpPr>
          <p:cNvPr id="3" name="Segnaposto contenuto 2"/>
          <p:cNvSpPr>
            <a:spLocks noGrp="1"/>
          </p:cNvSpPr>
          <p:nvPr>
            <p:ph sz="half" idx="1"/>
          </p:nvPr>
        </p:nvSpPr>
        <p:spPr/>
        <p:txBody>
          <a:bodyPr>
            <a:normAutofit fontScale="92500" lnSpcReduction="10000"/>
          </a:bodyPr>
          <a:lstStyle/>
          <a:p>
            <a:pPr marL="0" indent="0">
              <a:buNone/>
            </a:pPr>
            <a:endParaRPr lang="it-IT" dirty="0"/>
          </a:p>
          <a:p>
            <a:endParaRPr lang="it-IT" dirty="0" smtClean="0"/>
          </a:p>
          <a:p>
            <a:endParaRPr lang="it-IT" dirty="0"/>
          </a:p>
          <a:p>
            <a:endParaRPr lang="it-IT" dirty="0" smtClean="0"/>
          </a:p>
          <a:p>
            <a:endParaRPr lang="it-IT" dirty="0"/>
          </a:p>
          <a:p>
            <a:endParaRPr lang="it-IT" dirty="0" smtClean="0"/>
          </a:p>
          <a:p>
            <a:endParaRPr lang="it-IT" dirty="0">
              <a:solidFill>
                <a:srgbClr val="C00000"/>
              </a:solidFill>
            </a:endParaRPr>
          </a:p>
          <a:p>
            <a:r>
              <a:rPr lang="it-IT" dirty="0" err="1" smtClean="0">
                <a:solidFill>
                  <a:srgbClr val="C00000"/>
                </a:solidFill>
              </a:rPr>
              <a:t>Ambec</a:t>
            </a:r>
            <a:r>
              <a:rPr lang="it-IT" dirty="0" smtClean="0">
                <a:solidFill>
                  <a:srgbClr val="C00000"/>
                </a:solidFill>
              </a:rPr>
              <a:t> et al </a:t>
            </a:r>
          </a:p>
          <a:p>
            <a:r>
              <a:rPr lang="it-IT" dirty="0" smtClean="0">
                <a:solidFill>
                  <a:srgbClr val="C00000"/>
                </a:solidFill>
              </a:rPr>
              <a:t>Costantini and Mazzanti</a:t>
            </a:r>
          </a:p>
          <a:p>
            <a:r>
              <a:rPr lang="it-IT" dirty="0" err="1" smtClean="0">
                <a:solidFill>
                  <a:srgbClr val="C00000"/>
                </a:solidFill>
              </a:rPr>
              <a:t>Jaffe</a:t>
            </a:r>
            <a:r>
              <a:rPr lang="it-IT" dirty="0" smtClean="0">
                <a:solidFill>
                  <a:srgbClr val="C00000"/>
                </a:solidFill>
              </a:rPr>
              <a:t> et al.</a:t>
            </a:r>
            <a:endParaRPr lang="it-IT" dirty="0">
              <a:solidFill>
                <a:srgbClr val="C00000"/>
              </a:solidFill>
            </a:endParaRPr>
          </a:p>
        </p:txBody>
      </p:sp>
      <p:sp>
        <p:nvSpPr>
          <p:cNvPr id="4" name="Segnaposto contenuto 3"/>
          <p:cNvSpPr>
            <a:spLocks noGrp="1"/>
          </p:cNvSpPr>
          <p:nvPr>
            <p:ph sz="half" idx="2"/>
          </p:nvPr>
        </p:nvSpPr>
        <p:spPr/>
        <p:txBody>
          <a:bodyPr>
            <a:normAutofit fontScale="92500" lnSpcReduction="10000"/>
          </a:bodyPr>
          <a:lstStyle/>
          <a:p>
            <a:pPr marL="0" indent="0">
              <a:buNone/>
            </a:pPr>
            <a:r>
              <a:rPr lang="en-GB" dirty="0"/>
              <a:t>In the Porter idea, well designed policies should take into account multiple objectives and types of behaviour, </a:t>
            </a:r>
            <a:r>
              <a:rPr lang="en-GB" b="1" dirty="0"/>
              <a:t>not just maximisation and short run efficiency.</a:t>
            </a:r>
            <a:endParaRPr lang="it-IT" b="1" dirty="0"/>
          </a:p>
          <a:p>
            <a:pPr marL="0" indent="0">
              <a:buNone/>
            </a:pPr>
            <a:endParaRPr lang="it-IT" dirty="0" smtClean="0"/>
          </a:p>
        </p:txBody>
      </p:sp>
    </p:spTree>
    <p:extLst>
      <p:ext uri="{BB962C8B-B14F-4D97-AF65-F5344CB8AC3E}">
        <p14:creationId xmlns:p14="http://schemas.microsoft.com/office/powerpoint/2010/main" val="3469152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weak</a:t>
            </a:r>
            <a:endParaRPr lang="it-IT" dirty="0"/>
          </a:p>
        </p:txBody>
      </p:sp>
      <p:sp>
        <p:nvSpPr>
          <p:cNvPr id="3" name="Segnaposto contenuto 2"/>
          <p:cNvSpPr>
            <a:spLocks noGrp="1"/>
          </p:cNvSpPr>
          <p:nvPr>
            <p:ph idx="1"/>
          </p:nvPr>
        </p:nvSpPr>
        <p:spPr/>
        <p:txBody>
          <a:bodyPr>
            <a:normAutofit fontScale="62500" lnSpcReduction="20000"/>
          </a:bodyPr>
          <a:lstStyle/>
          <a:p>
            <a:r>
              <a:rPr lang="en-GB" b="1" dirty="0">
                <a:solidFill>
                  <a:srgbClr val="C00000"/>
                </a:solidFill>
              </a:rPr>
              <a:t>The weak version predicts that additional innovations induced by regulations present opportunity costs on the one hand, but their gross benefits may be higher</a:t>
            </a:r>
            <a:r>
              <a:rPr lang="en-GB" dirty="0"/>
              <a:t>. </a:t>
            </a:r>
            <a:endParaRPr lang="en-GB" dirty="0" smtClean="0"/>
          </a:p>
          <a:p>
            <a:endParaRPr lang="en-GB" dirty="0"/>
          </a:p>
          <a:p>
            <a:r>
              <a:rPr lang="en-GB" dirty="0" smtClean="0"/>
              <a:t>Agents </a:t>
            </a:r>
            <a:r>
              <a:rPr lang="en-GB" dirty="0"/>
              <a:t>will be induced by new constraints to reengineering and reorganise technology and organization, to improve the coordination of activities, and to align incentives for the purpose of meeting the constraints at a lower cost, resulting in more efficiency and increasing productivity. </a:t>
            </a:r>
            <a:r>
              <a:rPr lang="en-GB" dirty="0" smtClean="0"/>
              <a:t>T</a:t>
            </a:r>
          </a:p>
          <a:p>
            <a:endParaRPr lang="en-GB" dirty="0"/>
          </a:p>
          <a:p>
            <a:r>
              <a:rPr lang="en-GB" dirty="0" smtClean="0"/>
              <a:t>his </a:t>
            </a:r>
            <a:r>
              <a:rPr lang="en-GB" dirty="0"/>
              <a:t>version of the PH cannot say which kinds of innovation are stimulated by regulation, notwithstanding that “ since addition of constraints to a maximization problem cannot improve the outcome, the weak version implies that the additional innovation must come at an opportunity cost that exceeds its benefits (ignoring the social value of reduced pollution)” (Jaffe and Palmer, </a:t>
            </a:r>
            <a:r>
              <a:rPr lang="en-GB" dirty="0" smtClean="0"/>
              <a:t>1997</a:t>
            </a:r>
            <a:r>
              <a:rPr lang="it-IT" dirty="0" smtClean="0"/>
              <a:t>)</a:t>
            </a:r>
            <a:endParaRPr lang="it-IT" dirty="0"/>
          </a:p>
          <a:p>
            <a:endParaRPr lang="it-IT" dirty="0"/>
          </a:p>
        </p:txBody>
      </p:sp>
    </p:spTree>
    <p:extLst>
      <p:ext uri="{BB962C8B-B14F-4D97-AF65-F5344CB8AC3E}">
        <p14:creationId xmlns:p14="http://schemas.microsoft.com/office/powerpoint/2010/main" val="123603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strong</a:t>
            </a:r>
            <a:endParaRPr lang="it-IT" dirty="0"/>
          </a:p>
        </p:txBody>
      </p:sp>
      <p:sp>
        <p:nvSpPr>
          <p:cNvPr id="3" name="Segnaposto contenuto 2"/>
          <p:cNvSpPr>
            <a:spLocks noGrp="1"/>
          </p:cNvSpPr>
          <p:nvPr>
            <p:ph idx="1"/>
          </p:nvPr>
        </p:nvSpPr>
        <p:spPr/>
        <p:txBody>
          <a:bodyPr>
            <a:normAutofit fontScale="77500" lnSpcReduction="20000"/>
          </a:bodyPr>
          <a:lstStyle/>
          <a:p>
            <a:r>
              <a:rPr lang="en-GB" dirty="0"/>
              <a:t>the so called </a:t>
            </a:r>
            <a:r>
              <a:rPr lang="en-GB" b="1" dirty="0"/>
              <a:t>narrowly strong </a:t>
            </a:r>
            <a:r>
              <a:rPr lang="en-GB" dirty="0"/>
              <a:t>PH envisages that a more stringent regulatory framework might positively impact only on the green side of the economy, since through the inducement of early innovation in environmental fields the </a:t>
            </a:r>
            <a:r>
              <a:rPr lang="en-GB" b="1" dirty="0">
                <a:solidFill>
                  <a:srgbClr val="00B050"/>
                </a:solidFill>
              </a:rPr>
              <a:t>domestic environmental industry can gain </a:t>
            </a:r>
            <a:r>
              <a:rPr lang="en-GB" b="1" dirty="0" smtClean="0">
                <a:solidFill>
                  <a:srgbClr val="00B050"/>
                </a:solidFill>
              </a:rPr>
              <a:t>competitiveness</a:t>
            </a:r>
          </a:p>
          <a:p>
            <a:endParaRPr lang="en-GB" b="1" dirty="0">
              <a:solidFill>
                <a:srgbClr val="00B050"/>
              </a:solidFill>
            </a:endParaRPr>
          </a:p>
          <a:p>
            <a:r>
              <a:rPr lang="en-GB" dirty="0"/>
              <a:t>The </a:t>
            </a:r>
            <a:r>
              <a:rPr lang="en-GB" b="1" dirty="0">
                <a:solidFill>
                  <a:srgbClr val="FF0000"/>
                </a:solidFill>
              </a:rPr>
              <a:t>strong version </a:t>
            </a:r>
            <a:r>
              <a:rPr lang="en-GB" dirty="0"/>
              <a:t>starts from a rejection of the profit maximizing behaviour assuming a dynamic evolutionary setting, and it claims that environmental regulation </a:t>
            </a:r>
            <a:r>
              <a:rPr lang="en-GB" b="1" dirty="0"/>
              <a:t>enhances economic performance </a:t>
            </a:r>
            <a:r>
              <a:rPr lang="en-GB" dirty="0"/>
              <a:t>at least in the </a:t>
            </a:r>
            <a:r>
              <a:rPr lang="en-GB" b="1" dirty="0"/>
              <a:t>medium run</a:t>
            </a:r>
            <a:r>
              <a:rPr lang="en-GB" dirty="0"/>
              <a:t> for compliant firms, the </a:t>
            </a:r>
            <a:r>
              <a:rPr lang="en-GB" b="1" i="1" dirty="0"/>
              <a:t>sector</a:t>
            </a:r>
            <a:r>
              <a:rPr lang="en-GB" dirty="0"/>
              <a:t> to which they belong and, eventually, the </a:t>
            </a:r>
            <a:r>
              <a:rPr lang="en-GB" b="1" dirty="0"/>
              <a:t>economy as a whole</a:t>
            </a:r>
            <a:endParaRPr lang="en-GB" b="1" dirty="0" smtClean="0">
              <a:solidFill>
                <a:srgbClr val="00B050"/>
              </a:solidFill>
            </a:endParaRPr>
          </a:p>
          <a:p>
            <a:endParaRPr lang="en-GB" b="1" dirty="0">
              <a:solidFill>
                <a:srgbClr val="00B050"/>
              </a:solidFill>
            </a:endParaRPr>
          </a:p>
          <a:p>
            <a:endParaRPr lang="it-IT" b="1" dirty="0">
              <a:solidFill>
                <a:srgbClr val="00B050"/>
              </a:solidFill>
            </a:endParaRPr>
          </a:p>
        </p:txBody>
      </p:sp>
    </p:spTree>
    <p:extLst>
      <p:ext uri="{BB962C8B-B14F-4D97-AF65-F5344CB8AC3E}">
        <p14:creationId xmlns:p14="http://schemas.microsoft.com/office/powerpoint/2010/main" val="163551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CSR </a:t>
            </a:r>
            <a:r>
              <a:rPr lang="it-IT" dirty="0" err="1" smtClean="0"/>
              <a:t>issues</a:t>
            </a:r>
            <a:r>
              <a:rPr lang="it-IT" dirty="0" smtClean="0"/>
              <a:t> and Porter</a:t>
            </a:r>
            <a:endParaRPr lang="it-IT" dirty="0"/>
          </a:p>
        </p:txBody>
      </p:sp>
      <p:sp>
        <p:nvSpPr>
          <p:cNvPr id="3" name="Segnaposto contenuto 2"/>
          <p:cNvSpPr>
            <a:spLocks noGrp="1"/>
          </p:cNvSpPr>
          <p:nvPr>
            <p:ph idx="1"/>
          </p:nvPr>
        </p:nvSpPr>
        <p:spPr/>
        <p:txBody>
          <a:bodyPr>
            <a:normAutofit fontScale="77500" lnSpcReduction="20000"/>
          </a:bodyPr>
          <a:lstStyle/>
          <a:p>
            <a:r>
              <a:rPr lang="it-IT" b="1" dirty="0" smtClean="0">
                <a:solidFill>
                  <a:srgbClr val="C00000"/>
                </a:solidFill>
              </a:rPr>
              <a:t>Corporate social </a:t>
            </a:r>
            <a:r>
              <a:rPr lang="it-IT" b="1" dirty="0" err="1" smtClean="0">
                <a:solidFill>
                  <a:srgbClr val="C00000"/>
                </a:solidFill>
              </a:rPr>
              <a:t>responsibility</a:t>
            </a:r>
            <a:r>
              <a:rPr lang="it-IT" b="1" dirty="0" smtClean="0">
                <a:solidFill>
                  <a:srgbClr val="C00000"/>
                </a:solidFill>
              </a:rPr>
              <a:t> </a:t>
            </a:r>
            <a:r>
              <a:rPr lang="it-IT" b="1" dirty="0" err="1" smtClean="0">
                <a:solidFill>
                  <a:srgbClr val="C00000"/>
                </a:solidFill>
              </a:rPr>
              <a:t>firms</a:t>
            </a:r>
            <a:r>
              <a:rPr lang="it-IT" b="1" dirty="0" smtClean="0">
                <a:solidFill>
                  <a:srgbClr val="C00000"/>
                </a:solidFill>
              </a:rPr>
              <a:t>..</a:t>
            </a:r>
          </a:p>
          <a:p>
            <a:pPr lvl="1"/>
            <a:r>
              <a:rPr lang="it-IT" dirty="0" err="1" smtClean="0"/>
              <a:t>Different</a:t>
            </a:r>
            <a:r>
              <a:rPr lang="it-IT" dirty="0" smtClean="0"/>
              <a:t> </a:t>
            </a:r>
            <a:r>
              <a:rPr lang="it-IT" dirty="0" err="1" smtClean="0"/>
              <a:t>definitions</a:t>
            </a:r>
            <a:r>
              <a:rPr lang="it-IT" dirty="0" smtClean="0"/>
              <a:t> and </a:t>
            </a:r>
            <a:r>
              <a:rPr lang="it-IT" dirty="0" err="1" smtClean="0"/>
              <a:t>approach</a:t>
            </a:r>
            <a:r>
              <a:rPr lang="it-IT" dirty="0" smtClean="0"/>
              <a:t> to CSR</a:t>
            </a:r>
          </a:p>
          <a:p>
            <a:pPr lvl="1"/>
            <a:endParaRPr lang="it-IT" dirty="0"/>
          </a:p>
          <a:p>
            <a:pPr lvl="1"/>
            <a:r>
              <a:rPr lang="it-IT" dirty="0" smtClean="0"/>
              <a:t>CSR </a:t>
            </a:r>
            <a:r>
              <a:rPr lang="it-IT" dirty="0" err="1" smtClean="0"/>
              <a:t>firms</a:t>
            </a:r>
            <a:r>
              <a:rPr lang="it-IT" dirty="0" smtClean="0"/>
              <a:t> </a:t>
            </a:r>
            <a:r>
              <a:rPr lang="it-IT" dirty="0" err="1" smtClean="0"/>
              <a:t>may</a:t>
            </a:r>
            <a:r>
              <a:rPr lang="it-IT" dirty="0" smtClean="0"/>
              <a:t> be </a:t>
            </a:r>
            <a:r>
              <a:rPr lang="it-IT" dirty="0" err="1" smtClean="0"/>
              <a:t>defined</a:t>
            </a:r>
            <a:r>
              <a:rPr lang="it-IT" dirty="0" smtClean="0"/>
              <a:t> </a:t>
            </a:r>
            <a:r>
              <a:rPr lang="it-IT" dirty="0" err="1" smtClean="0"/>
              <a:t>as</a:t>
            </a:r>
            <a:r>
              <a:rPr lang="it-IT" dirty="0" smtClean="0"/>
              <a:t> </a:t>
            </a:r>
            <a:r>
              <a:rPr lang="it-IT" dirty="0" err="1" smtClean="0"/>
              <a:t>those</a:t>
            </a:r>
            <a:r>
              <a:rPr lang="it-IT" dirty="0" smtClean="0"/>
              <a:t> </a:t>
            </a:r>
            <a:r>
              <a:rPr lang="it-IT" dirty="0" err="1" smtClean="0"/>
              <a:t>firms</a:t>
            </a:r>
            <a:r>
              <a:rPr lang="it-IT" dirty="0" smtClean="0"/>
              <a:t> </a:t>
            </a:r>
            <a:r>
              <a:rPr lang="it-IT" dirty="0" err="1" smtClean="0"/>
              <a:t>which</a:t>
            </a:r>
            <a:r>
              <a:rPr lang="it-IT" dirty="0" smtClean="0"/>
              <a:t> </a:t>
            </a:r>
            <a:r>
              <a:rPr lang="it-IT" dirty="0" err="1" smtClean="0"/>
              <a:t>cope</a:t>
            </a:r>
            <a:r>
              <a:rPr lang="it-IT" dirty="0" smtClean="0"/>
              <a:t> with </a:t>
            </a:r>
            <a:r>
              <a:rPr lang="it-IT" dirty="0" err="1" smtClean="0"/>
              <a:t>pollution</a:t>
            </a:r>
            <a:r>
              <a:rPr lang="it-IT" dirty="0" smtClean="0"/>
              <a:t> by </a:t>
            </a:r>
            <a:r>
              <a:rPr lang="it-IT" dirty="0" err="1" smtClean="0"/>
              <a:t>moving</a:t>
            </a:r>
            <a:r>
              <a:rPr lang="it-IT" dirty="0" smtClean="0"/>
              <a:t> </a:t>
            </a:r>
            <a:r>
              <a:rPr lang="it-IT" dirty="0" err="1" smtClean="0"/>
              <a:t>beyond</a:t>
            </a:r>
            <a:r>
              <a:rPr lang="it-IT" dirty="0" smtClean="0"/>
              <a:t> policy targets (over </a:t>
            </a:r>
            <a:r>
              <a:rPr lang="it-IT" dirty="0" err="1" smtClean="0"/>
              <a:t>abating</a:t>
            </a:r>
            <a:r>
              <a:rPr lang="it-IT" dirty="0" smtClean="0"/>
              <a:t> </a:t>
            </a:r>
            <a:r>
              <a:rPr lang="it-IT" dirty="0" err="1" smtClean="0"/>
              <a:t>emissions</a:t>
            </a:r>
            <a:r>
              <a:rPr lang="it-IT" dirty="0" smtClean="0"/>
              <a:t>)</a:t>
            </a:r>
          </a:p>
          <a:p>
            <a:pPr lvl="1"/>
            <a:r>
              <a:rPr lang="it-IT" dirty="0" err="1" smtClean="0"/>
              <a:t>Why</a:t>
            </a:r>
            <a:r>
              <a:rPr lang="it-IT" dirty="0" smtClean="0"/>
              <a:t> </a:t>
            </a:r>
            <a:r>
              <a:rPr lang="it-IT" dirty="0" err="1" smtClean="0"/>
              <a:t>should</a:t>
            </a:r>
            <a:r>
              <a:rPr lang="it-IT" dirty="0" smtClean="0"/>
              <a:t> </a:t>
            </a:r>
            <a:r>
              <a:rPr lang="it-IT" dirty="0" err="1" smtClean="0"/>
              <a:t>they</a:t>
            </a:r>
            <a:r>
              <a:rPr lang="it-IT" dirty="0" smtClean="0"/>
              <a:t> abate </a:t>
            </a:r>
            <a:r>
              <a:rPr lang="it-IT" dirty="0" err="1" smtClean="0"/>
              <a:t>beyond</a:t>
            </a:r>
            <a:r>
              <a:rPr lang="it-IT" dirty="0" smtClean="0"/>
              <a:t> targets? </a:t>
            </a:r>
          </a:p>
          <a:p>
            <a:pPr lvl="1"/>
            <a:r>
              <a:rPr lang="it-IT" dirty="0" err="1" smtClean="0">
                <a:solidFill>
                  <a:srgbClr val="C00000"/>
                </a:solidFill>
              </a:rPr>
              <a:t>Taking</a:t>
            </a:r>
            <a:r>
              <a:rPr lang="it-IT" dirty="0" smtClean="0">
                <a:solidFill>
                  <a:srgbClr val="C00000"/>
                </a:solidFill>
              </a:rPr>
              <a:t> a long </a:t>
            </a:r>
            <a:r>
              <a:rPr lang="it-IT" dirty="0" err="1" smtClean="0">
                <a:solidFill>
                  <a:srgbClr val="C00000"/>
                </a:solidFill>
              </a:rPr>
              <a:t>run</a:t>
            </a:r>
            <a:r>
              <a:rPr lang="it-IT" dirty="0" smtClean="0">
                <a:solidFill>
                  <a:srgbClr val="C00000"/>
                </a:solidFill>
              </a:rPr>
              <a:t> </a:t>
            </a:r>
            <a:r>
              <a:rPr lang="it-IT" dirty="0" err="1" smtClean="0">
                <a:solidFill>
                  <a:srgbClr val="C00000"/>
                </a:solidFill>
              </a:rPr>
              <a:t>view</a:t>
            </a:r>
            <a:r>
              <a:rPr lang="it-IT" dirty="0" smtClean="0">
                <a:solidFill>
                  <a:srgbClr val="C00000"/>
                </a:solidFill>
              </a:rPr>
              <a:t>, </a:t>
            </a:r>
            <a:r>
              <a:rPr lang="it-IT" dirty="0" err="1" smtClean="0">
                <a:solidFill>
                  <a:srgbClr val="C00000"/>
                </a:solidFill>
              </a:rPr>
              <a:t>anticipating</a:t>
            </a:r>
            <a:r>
              <a:rPr lang="it-IT" dirty="0" smtClean="0">
                <a:solidFill>
                  <a:srgbClr val="C00000"/>
                </a:solidFill>
              </a:rPr>
              <a:t> future targets, </a:t>
            </a:r>
            <a:r>
              <a:rPr lang="it-IT" dirty="0" err="1" smtClean="0">
                <a:solidFill>
                  <a:srgbClr val="C00000"/>
                </a:solidFill>
              </a:rPr>
              <a:t>anticipating</a:t>
            </a:r>
            <a:r>
              <a:rPr lang="it-IT" dirty="0" smtClean="0">
                <a:solidFill>
                  <a:srgbClr val="C00000"/>
                </a:solidFill>
              </a:rPr>
              <a:t> market </a:t>
            </a:r>
            <a:r>
              <a:rPr lang="it-IT" dirty="0" err="1" smtClean="0">
                <a:solidFill>
                  <a:srgbClr val="C00000"/>
                </a:solidFill>
              </a:rPr>
              <a:t>demand</a:t>
            </a:r>
            <a:r>
              <a:rPr lang="it-IT" dirty="0" smtClean="0">
                <a:solidFill>
                  <a:srgbClr val="C00000"/>
                </a:solidFill>
              </a:rPr>
              <a:t>, </a:t>
            </a:r>
            <a:r>
              <a:rPr lang="it-IT" dirty="0" err="1" smtClean="0">
                <a:solidFill>
                  <a:srgbClr val="C00000"/>
                </a:solidFill>
              </a:rPr>
              <a:t>entering</a:t>
            </a:r>
            <a:r>
              <a:rPr lang="it-IT" dirty="0" smtClean="0">
                <a:solidFill>
                  <a:srgbClr val="C00000"/>
                </a:solidFill>
              </a:rPr>
              <a:t> </a:t>
            </a:r>
            <a:r>
              <a:rPr lang="it-IT" dirty="0" err="1" smtClean="0">
                <a:solidFill>
                  <a:srgbClr val="C00000"/>
                </a:solidFill>
              </a:rPr>
              <a:t>niche</a:t>
            </a:r>
            <a:r>
              <a:rPr lang="it-IT" dirty="0" smtClean="0">
                <a:solidFill>
                  <a:srgbClr val="C00000"/>
                </a:solidFill>
              </a:rPr>
              <a:t> </a:t>
            </a:r>
            <a:r>
              <a:rPr lang="it-IT" dirty="0" err="1" smtClean="0">
                <a:solidFill>
                  <a:srgbClr val="C00000"/>
                </a:solidFill>
              </a:rPr>
              <a:t>markets</a:t>
            </a:r>
            <a:r>
              <a:rPr lang="it-IT" dirty="0" smtClean="0">
                <a:solidFill>
                  <a:srgbClr val="C00000"/>
                </a:solidFill>
              </a:rPr>
              <a:t> with </a:t>
            </a:r>
            <a:r>
              <a:rPr lang="it-IT" dirty="0" err="1" smtClean="0">
                <a:solidFill>
                  <a:srgbClr val="C00000"/>
                </a:solidFill>
              </a:rPr>
              <a:t>higher</a:t>
            </a:r>
            <a:r>
              <a:rPr lang="it-IT" dirty="0" smtClean="0">
                <a:solidFill>
                  <a:srgbClr val="C00000"/>
                </a:solidFill>
              </a:rPr>
              <a:t> </a:t>
            </a:r>
            <a:r>
              <a:rPr lang="it-IT" dirty="0" err="1" smtClean="0">
                <a:solidFill>
                  <a:srgbClr val="C00000"/>
                </a:solidFill>
              </a:rPr>
              <a:t>value</a:t>
            </a:r>
            <a:r>
              <a:rPr lang="it-IT" dirty="0" smtClean="0">
                <a:solidFill>
                  <a:srgbClr val="C00000"/>
                </a:solidFill>
              </a:rPr>
              <a:t> </a:t>
            </a:r>
            <a:r>
              <a:rPr lang="it-IT" dirty="0" err="1" smtClean="0">
                <a:solidFill>
                  <a:srgbClr val="C00000"/>
                </a:solidFill>
              </a:rPr>
              <a:t>added</a:t>
            </a:r>
            <a:r>
              <a:rPr lang="it-IT" dirty="0" smtClean="0">
                <a:solidFill>
                  <a:srgbClr val="C00000"/>
                </a:solidFill>
              </a:rPr>
              <a:t>, etc..</a:t>
            </a:r>
          </a:p>
          <a:p>
            <a:pPr lvl="1"/>
            <a:r>
              <a:rPr lang="it-IT" dirty="0" err="1" smtClean="0">
                <a:solidFill>
                  <a:srgbClr val="C00000"/>
                </a:solidFill>
              </a:rPr>
              <a:t>Creating</a:t>
            </a:r>
            <a:r>
              <a:rPr lang="it-IT" dirty="0" smtClean="0">
                <a:solidFill>
                  <a:srgbClr val="C00000"/>
                </a:solidFill>
              </a:rPr>
              <a:t> </a:t>
            </a:r>
            <a:r>
              <a:rPr lang="it-IT" dirty="0" err="1" smtClean="0">
                <a:solidFill>
                  <a:srgbClr val="C00000"/>
                </a:solidFill>
              </a:rPr>
              <a:t>internal</a:t>
            </a:r>
            <a:r>
              <a:rPr lang="it-IT" dirty="0" smtClean="0">
                <a:solidFill>
                  <a:srgbClr val="C00000"/>
                </a:solidFill>
              </a:rPr>
              <a:t> and </a:t>
            </a:r>
            <a:r>
              <a:rPr lang="it-IT" dirty="0" err="1" smtClean="0">
                <a:solidFill>
                  <a:srgbClr val="C00000"/>
                </a:solidFill>
              </a:rPr>
              <a:t>external</a:t>
            </a:r>
            <a:r>
              <a:rPr lang="it-IT" dirty="0" smtClean="0">
                <a:solidFill>
                  <a:srgbClr val="C00000"/>
                </a:solidFill>
              </a:rPr>
              <a:t> </a:t>
            </a:r>
            <a:r>
              <a:rPr lang="it-IT" dirty="0" err="1" smtClean="0">
                <a:solidFill>
                  <a:srgbClr val="C00000"/>
                </a:solidFill>
              </a:rPr>
              <a:t>conditions</a:t>
            </a:r>
            <a:r>
              <a:rPr lang="it-IT" dirty="0" smtClean="0">
                <a:solidFill>
                  <a:srgbClr val="C00000"/>
                </a:solidFill>
              </a:rPr>
              <a:t> to </a:t>
            </a:r>
            <a:r>
              <a:rPr lang="it-IT" dirty="0" err="1" smtClean="0">
                <a:solidFill>
                  <a:srgbClr val="C00000"/>
                </a:solidFill>
              </a:rPr>
              <a:t>enhance</a:t>
            </a:r>
            <a:r>
              <a:rPr lang="it-IT" dirty="0" smtClean="0">
                <a:solidFill>
                  <a:srgbClr val="C00000"/>
                </a:solidFill>
              </a:rPr>
              <a:t> </a:t>
            </a:r>
            <a:r>
              <a:rPr lang="it-IT" dirty="0" err="1" smtClean="0">
                <a:solidFill>
                  <a:srgbClr val="C00000"/>
                </a:solidFill>
              </a:rPr>
              <a:t>economic</a:t>
            </a:r>
            <a:r>
              <a:rPr lang="it-IT" dirty="0" smtClean="0">
                <a:solidFill>
                  <a:srgbClr val="C00000"/>
                </a:solidFill>
              </a:rPr>
              <a:t> </a:t>
            </a:r>
            <a:r>
              <a:rPr lang="it-IT" dirty="0" err="1" smtClean="0">
                <a:solidFill>
                  <a:srgbClr val="C00000"/>
                </a:solidFill>
              </a:rPr>
              <a:t>value</a:t>
            </a:r>
            <a:r>
              <a:rPr lang="it-IT" dirty="0" smtClean="0">
                <a:solidFill>
                  <a:srgbClr val="C00000"/>
                </a:solidFill>
              </a:rPr>
              <a:t>. </a:t>
            </a:r>
            <a:r>
              <a:rPr lang="it-IT" dirty="0" err="1" smtClean="0">
                <a:solidFill>
                  <a:srgbClr val="C00000"/>
                </a:solidFill>
              </a:rPr>
              <a:t>Innovation</a:t>
            </a:r>
            <a:r>
              <a:rPr lang="it-IT" dirty="0" smtClean="0">
                <a:solidFill>
                  <a:srgbClr val="C00000"/>
                </a:solidFill>
              </a:rPr>
              <a:t> </a:t>
            </a:r>
            <a:r>
              <a:rPr lang="it-IT" dirty="0" err="1" smtClean="0">
                <a:solidFill>
                  <a:srgbClr val="C00000"/>
                </a:solidFill>
              </a:rPr>
              <a:t>is</a:t>
            </a:r>
            <a:r>
              <a:rPr lang="it-IT" dirty="0" smtClean="0">
                <a:solidFill>
                  <a:srgbClr val="C00000"/>
                </a:solidFill>
              </a:rPr>
              <a:t> </a:t>
            </a:r>
            <a:r>
              <a:rPr lang="it-IT" dirty="0" err="1" smtClean="0">
                <a:solidFill>
                  <a:srgbClr val="C00000"/>
                </a:solidFill>
              </a:rPr>
              <a:t>crucial</a:t>
            </a:r>
            <a:endParaRPr lang="it-IT" dirty="0" smtClean="0">
              <a:solidFill>
                <a:srgbClr val="C00000"/>
              </a:solidFill>
            </a:endParaRPr>
          </a:p>
          <a:p>
            <a:endParaRPr lang="it-IT" dirty="0"/>
          </a:p>
          <a:p>
            <a:r>
              <a:rPr lang="it-IT" dirty="0" err="1" smtClean="0"/>
              <a:t>You</a:t>
            </a:r>
            <a:r>
              <a:rPr lang="it-IT" dirty="0" smtClean="0"/>
              <a:t> </a:t>
            </a:r>
            <a:r>
              <a:rPr lang="it-IT" dirty="0" err="1" smtClean="0"/>
              <a:t>may</a:t>
            </a:r>
            <a:r>
              <a:rPr lang="it-IT" dirty="0" smtClean="0"/>
              <a:t> </a:t>
            </a:r>
            <a:r>
              <a:rPr lang="it-IT" dirty="0" err="1" smtClean="0"/>
              <a:t>read</a:t>
            </a:r>
            <a:r>
              <a:rPr lang="it-IT" dirty="0" smtClean="0"/>
              <a:t>  </a:t>
            </a:r>
            <a:r>
              <a:rPr lang="it-IT" dirty="0" err="1" smtClean="0"/>
              <a:t>Reinhardt</a:t>
            </a:r>
            <a:r>
              <a:rPr lang="it-IT" dirty="0" smtClean="0"/>
              <a:t> et al 2008 FEEM nota di lavoro</a:t>
            </a:r>
            <a:endParaRPr lang="it-IT" dirty="0"/>
          </a:p>
        </p:txBody>
      </p:sp>
    </p:spTree>
    <p:extLst>
      <p:ext uri="{BB962C8B-B14F-4D97-AF65-F5344CB8AC3E}">
        <p14:creationId xmlns:p14="http://schemas.microsoft.com/office/powerpoint/2010/main" val="1586911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it-IT" dirty="0" smtClean="0"/>
              <a:t>The </a:t>
            </a:r>
            <a:r>
              <a:rPr lang="it-IT" dirty="0" err="1" smtClean="0"/>
              <a:t>Pollution</a:t>
            </a:r>
            <a:r>
              <a:rPr lang="it-IT" dirty="0" smtClean="0"/>
              <a:t> </a:t>
            </a:r>
            <a:r>
              <a:rPr lang="it-IT" dirty="0" err="1" smtClean="0"/>
              <a:t>haven</a:t>
            </a:r>
            <a:r>
              <a:rPr lang="it-IT" dirty="0" smtClean="0"/>
              <a:t> </a:t>
            </a:r>
            <a:r>
              <a:rPr lang="it-IT" dirty="0" err="1" smtClean="0"/>
              <a:t>hypothesis</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86642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a:t>
            </a:r>
            <a:r>
              <a:rPr lang="it-IT" dirty="0" err="1" smtClean="0"/>
              <a:t>issue</a:t>
            </a:r>
            <a:r>
              <a:rPr lang="it-IT" dirty="0" smtClean="0"/>
              <a:t> </a:t>
            </a:r>
            <a:r>
              <a:rPr lang="it-IT" dirty="0" err="1" smtClean="0"/>
              <a:t>links</a:t>
            </a:r>
            <a:r>
              <a:rPr lang="it-IT" dirty="0" smtClean="0"/>
              <a:t> policy </a:t>
            </a:r>
            <a:r>
              <a:rPr lang="it-IT" dirty="0" err="1" smtClean="0"/>
              <a:t>effects</a:t>
            </a:r>
            <a:r>
              <a:rPr lang="it-IT" dirty="0" smtClean="0"/>
              <a:t> with </a:t>
            </a:r>
            <a:r>
              <a:rPr lang="it-IT" dirty="0" err="1" smtClean="0"/>
              <a:t>development</a:t>
            </a:r>
            <a:r>
              <a:rPr lang="it-IT" dirty="0" smtClean="0"/>
              <a:t> </a:t>
            </a:r>
            <a:r>
              <a:rPr lang="it-IT" dirty="0" err="1" smtClean="0"/>
              <a:t>issues</a:t>
            </a:r>
            <a:endParaRPr lang="it-IT" dirty="0"/>
          </a:p>
        </p:txBody>
      </p:sp>
      <p:sp>
        <p:nvSpPr>
          <p:cNvPr id="3" name="Segnaposto contenuto 2"/>
          <p:cNvSpPr>
            <a:spLocks noGrp="1"/>
          </p:cNvSpPr>
          <p:nvPr>
            <p:ph idx="1"/>
          </p:nvPr>
        </p:nvSpPr>
        <p:spPr/>
        <p:txBody>
          <a:bodyPr>
            <a:normAutofit fontScale="92500"/>
          </a:bodyPr>
          <a:lstStyle/>
          <a:p>
            <a:r>
              <a:rPr lang="it-IT" b="1" dirty="0" err="1" smtClean="0"/>
              <a:t>Environmental</a:t>
            </a:r>
            <a:r>
              <a:rPr lang="it-IT" b="1" dirty="0" smtClean="0"/>
              <a:t> </a:t>
            </a:r>
            <a:r>
              <a:rPr lang="it-IT" b="1" dirty="0" err="1" smtClean="0"/>
              <a:t>policies</a:t>
            </a:r>
            <a:r>
              <a:rPr lang="it-IT" b="1" dirty="0" smtClean="0"/>
              <a:t> </a:t>
            </a:r>
            <a:r>
              <a:rPr lang="it-IT" b="1" dirty="0" err="1" smtClean="0"/>
              <a:t>increase</a:t>
            </a:r>
            <a:r>
              <a:rPr lang="it-IT" b="1" dirty="0" smtClean="0"/>
              <a:t> the </a:t>
            </a:r>
            <a:r>
              <a:rPr lang="it-IT" b="1" dirty="0" err="1" smtClean="0"/>
              <a:t>costs</a:t>
            </a:r>
            <a:r>
              <a:rPr lang="it-IT" b="1" dirty="0" smtClean="0"/>
              <a:t> of production</a:t>
            </a:r>
          </a:p>
          <a:p>
            <a:r>
              <a:rPr lang="it-IT" dirty="0" err="1" smtClean="0"/>
              <a:t>Argument</a:t>
            </a:r>
            <a:r>
              <a:rPr lang="it-IT" dirty="0" smtClean="0"/>
              <a:t>: </a:t>
            </a:r>
            <a:r>
              <a:rPr lang="it-IT" dirty="0" err="1" smtClean="0"/>
              <a:t>env</a:t>
            </a:r>
            <a:r>
              <a:rPr lang="it-IT" dirty="0" smtClean="0"/>
              <a:t> policy </a:t>
            </a:r>
            <a:r>
              <a:rPr lang="it-IT" dirty="0" err="1" smtClean="0"/>
              <a:t>driven</a:t>
            </a:r>
            <a:r>
              <a:rPr lang="it-IT" dirty="0" smtClean="0"/>
              <a:t> </a:t>
            </a:r>
            <a:r>
              <a:rPr lang="it-IT" dirty="0" err="1" smtClean="0"/>
              <a:t>Incentives</a:t>
            </a:r>
            <a:r>
              <a:rPr lang="it-IT" dirty="0" smtClean="0"/>
              <a:t> to </a:t>
            </a:r>
            <a:r>
              <a:rPr lang="it-IT" dirty="0" err="1" smtClean="0"/>
              <a:t>delocate</a:t>
            </a:r>
            <a:r>
              <a:rPr lang="it-IT" dirty="0" smtClean="0"/>
              <a:t> in </a:t>
            </a:r>
            <a:r>
              <a:rPr lang="it-IT" dirty="0" err="1" smtClean="0"/>
              <a:t>poorer</a:t>
            </a:r>
            <a:r>
              <a:rPr lang="it-IT" dirty="0" smtClean="0"/>
              <a:t> more </a:t>
            </a:r>
            <a:r>
              <a:rPr lang="it-IT" dirty="0" err="1" smtClean="0"/>
              <a:t>industrialised</a:t>
            </a:r>
            <a:r>
              <a:rPr lang="it-IT" dirty="0" smtClean="0"/>
              <a:t> </a:t>
            </a:r>
            <a:r>
              <a:rPr lang="it-IT" dirty="0" err="1" smtClean="0"/>
              <a:t>countries</a:t>
            </a:r>
            <a:r>
              <a:rPr lang="it-IT" dirty="0" smtClean="0"/>
              <a:t> with </a:t>
            </a:r>
            <a:r>
              <a:rPr lang="it-IT" dirty="0" err="1" smtClean="0"/>
              <a:t>lax</a:t>
            </a:r>
            <a:r>
              <a:rPr lang="it-IT" dirty="0" smtClean="0"/>
              <a:t> </a:t>
            </a:r>
            <a:r>
              <a:rPr lang="it-IT" dirty="0" err="1" smtClean="0"/>
              <a:t>policies</a:t>
            </a:r>
            <a:r>
              <a:rPr lang="it-IT" dirty="0"/>
              <a:t> </a:t>
            </a:r>
            <a:r>
              <a:rPr lang="it-IT" dirty="0" smtClean="0"/>
              <a:t>( on </a:t>
            </a:r>
            <a:r>
              <a:rPr lang="it-IT" dirty="0" err="1" smtClean="0"/>
              <a:t>labor</a:t>
            </a:r>
            <a:r>
              <a:rPr lang="it-IT" dirty="0" smtClean="0"/>
              <a:t>, </a:t>
            </a:r>
            <a:r>
              <a:rPr lang="it-IT" dirty="0" err="1" smtClean="0"/>
              <a:t>environment</a:t>
            </a:r>
            <a:r>
              <a:rPr lang="it-IT" dirty="0" smtClean="0"/>
              <a:t>)..</a:t>
            </a:r>
          </a:p>
          <a:p>
            <a:endParaRPr lang="it-IT" dirty="0"/>
          </a:p>
          <a:p>
            <a:r>
              <a:rPr lang="it-IT" dirty="0" err="1" smtClean="0"/>
              <a:t>You</a:t>
            </a:r>
            <a:r>
              <a:rPr lang="it-IT" dirty="0" smtClean="0"/>
              <a:t> </a:t>
            </a:r>
            <a:r>
              <a:rPr lang="it-IT" dirty="0" err="1" smtClean="0"/>
              <a:t>may</a:t>
            </a:r>
            <a:r>
              <a:rPr lang="it-IT" dirty="0" smtClean="0"/>
              <a:t> </a:t>
            </a:r>
            <a:r>
              <a:rPr lang="it-IT" dirty="0" err="1" smtClean="0"/>
              <a:t>read</a:t>
            </a:r>
            <a:r>
              <a:rPr lang="it-IT" dirty="0" smtClean="0"/>
              <a:t> </a:t>
            </a:r>
            <a:r>
              <a:rPr lang="it-IT" dirty="0" err="1" smtClean="0"/>
              <a:t>Levinson</a:t>
            </a:r>
            <a:r>
              <a:rPr lang="it-IT" dirty="0" smtClean="0"/>
              <a:t> (2009) on the drivers of US </a:t>
            </a:r>
            <a:r>
              <a:rPr lang="it-IT" dirty="0" err="1" smtClean="0"/>
              <a:t>reduced</a:t>
            </a:r>
            <a:r>
              <a:rPr lang="it-IT" dirty="0" smtClean="0"/>
              <a:t> </a:t>
            </a:r>
            <a:r>
              <a:rPr lang="it-IT" dirty="0" err="1" smtClean="0"/>
              <a:t>pollution</a:t>
            </a:r>
            <a:r>
              <a:rPr lang="it-IT" dirty="0" smtClean="0"/>
              <a:t>: </a:t>
            </a:r>
            <a:r>
              <a:rPr lang="it-IT" dirty="0" err="1" smtClean="0"/>
              <a:t>trade</a:t>
            </a:r>
            <a:r>
              <a:rPr lang="it-IT" dirty="0" smtClean="0"/>
              <a:t>, </a:t>
            </a:r>
            <a:r>
              <a:rPr lang="it-IT" dirty="0" err="1" smtClean="0"/>
              <a:t>technology</a:t>
            </a:r>
            <a:r>
              <a:rPr lang="it-IT" dirty="0" smtClean="0"/>
              <a:t>, </a:t>
            </a:r>
            <a:r>
              <a:rPr lang="it-IT" dirty="0" err="1" smtClean="0"/>
              <a:t>composition</a:t>
            </a:r>
            <a:r>
              <a:rPr lang="it-IT" dirty="0" smtClean="0"/>
              <a:t> of the economy</a:t>
            </a:r>
            <a:endParaRPr lang="it-IT" dirty="0"/>
          </a:p>
        </p:txBody>
      </p:sp>
    </p:spTree>
    <p:extLst>
      <p:ext uri="{BB962C8B-B14F-4D97-AF65-F5344CB8AC3E}">
        <p14:creationId xmlns:p14="http://schemas.microsoft.com/office/powerpoint/2010/main" val="1802539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Empirical</a:t>
            </a:r>
            <a:r>
              <a:rPr lang="it-IT" dirty="0" smtClean="0"/>
              <a:t> </a:t>
            </a:r>
            <a:r>
              <a:rPr lang="it-IT" dirty="0" err="1" smtClean="0"/>
              <a:t>issue</a:t>
            </a:r>
            <a:r>
              <a:rPr lang="it-IT" dirty="0" smtClean="0"/>
              <a:t>, </a:t>
            </a:r>
            <a:r>
              <a:rPr lang="it-IT" dirty="0" err="1" smtClean="0"/>
              <a:t>sector</a:t>
            </a:r>
            <a:r>
              <a:rPr lang="it-IT" dirty="0" smtClean="0"/>
              <a:t> by </a:t>
            </a:r>
            <a:r>
              <a:rPr lang="it-IT" dirty="0" err="1" smtClean="0"/>
              <a:t>sector</a:t>
            </a:r>
            <a:r>
              <a:rPr lang="it-IT" dirty="0" smtClean="0"/>
              <a:t> country by country</a:t>
            </a:r>
            <a:endParaRPr lang="it-IT" dirty="0"/>
          </a:p>
        </p:txBody>
      </p:sp>
      <p:sp>
        <p:nvSpPr>
          <p:cNvPr id="3" name="Segnaposto contenuto 2"/>
          <p:cNvSpPr>
            <a:spLocks noGrp="1"/>
          </p:cNvSpPr>
          <p:nvPr>
            <p:ph sz="half" idx="1"/>
          </p:nvPr>
        </p:nvSpPr>
        <p:spPr/>
        <p:txBody>
          <a:bodyPr>
            <a:normAutofit fontScale="92500" lnSpcReduction="20000"/>
          </a:bodyPr>
          <a:lstStyle/>
          <a:p>
            <a:r>
              <a:rPr lang="it-IT" dirty="0" err="1" smtClean="0"/>
              <a:t>Environmental</a:t>
            </a:r>
            <a:r>
              <a:rPr lang="it-IT" dirty="0" smtClean="0"/>
              <a:t> </a:t>
            </a:r>
            <a:r>
              <a:rPr lang="it-IT" dirty="0" err="1" smtClean="0"/>
              <a:t>costs</a:t>
            </a:r>
            <a:r>
              <a:rPr lang="it-IT" dirty="0" smtClean="0"/>
              <a:t> are </a:t>
            </a:r>
            <a:r>
              <a:rPr lang="it-IT" dirty="0" err="1" smtClean="0">
                <a:solidFill>
                  <a:srgbClr val="C00000"/>
                </a:solidFill>
              </a:rPr>
              <a:t>one</a:t>
            </a:r>
            <a:r>
              <a:rPr lang="it-IT" dirty="0" smtClean="0">
                <a:solidFill>
                  <a:srgbClr val="C00000"/>
                </a:solidFill>
              </a:rPr>
              <a:t> </a:t>
            </a:r>
            <a:r>
              <a:rPr lang="it-IT" dirty="0" err="1" smtClean="0">
                <a:solidFill>
                  <a:srgbClr val="C00000"/>
                </a:solidFill>
              </a:rPr>
              <a:t>cost</a:t>
            </a:r>
            <a:r>
              <a:rPr lang="it-IT" dirty="0" smtClean="0">
                <a:solidFill>
                  <a:srgbClr val="C00000"/>
                </a:solidFill>
              </a:rPr>
              <a:t> </a:t>
            </a:r>
            <a:r>
              <a:rPr lang="it-IT" dirty="0" err="1" smtClean="0">
                <a:solidFill>
                  <a:srgbClr val="C00000"/>
                </a:solidFill>
              </a:rPr>
              <a:t>among</a:t>
            </a:r>
            <a:r>
              <a:rPr lang="it-IT" dirty="0" smtClean="0">
                <a:solidFill>
                  <a:srgbClr val="C00000"/>
                </a:solidFill>
              </a:rPr>
              <a:t> </a:t>
            </a:r>
            <a:r>
              <a:rPr lang="it-IT" dirty="0" err="1" smtClean="0">
                <a:solidFill>
                  <a:srgbClr val="C00000"/>
                </a:solidFill>
              </a:rPr>
              <a:t>others</a:t>
            </a:r>
            <a:r>
              <a:rPr lang="it-IT" dirty="0" smtClean="0">
                <a:solidFill>
                  <a:srgbClr val="C00000"/>
                </a:solidFill>
              </a:rPr>
              <a:t>…</a:t>
            </a:r>
            <a:r>
              <a:rPr lang="it-IT" dirty="0" err="1" smtClean="0">
                <a:solidFill>
                  <a:srgbClr val="C00000"/>
                </a:solidFill>
              </a:rPr>
              <a:t>often</a:t>
            </a:r>
            <a:r>
              <a:rPr lang="it-IT" dirty="0" smtClean="0">
                <a:solidFill>
                  <a:srgbClr val="C00000"/>
                </a:solidFill>
              </a:rPr>
              <a:t> </a:t>
            </a:r>
            <a:r>
              <a:rPr lang="it-IT" dirty="0" err="1" smtClean="0"/>
              <a:t>not</a:t>
            </a:r>
            <a:r>
              <a:rPr lang="it-IT" dirty="0" smtClean="0"/>
              <a:t> the </a:t>
            </a:r>
            <a:r>
              <a:rPr lang="it-IT" dirty="0" err="1" smtClean="0"/>
              <a:t>most</a:t>
            </a:r>
            <a:r>
              <a:rPr lang="it-IT" dirty="0" smtClean="0"/>
              <a:t> </a:t>
            </a:r>
            <a:r>
              <a:rPr lang="it-IT" dirty="0" err="1" smtClean="0"/>
              <a:t>relevant</a:t>
            </a:r>
            <a:r>
              <a:rPr lang="it-IT" dirty="0" smtClean="0"/>
              <a:t>..</a:t>
            </a:r>
          </a:p>
          <a:p>
            <a:endParaRPr lang="it-IT" dirty="0"/>
          </a:p>
          <a:p>
            <a:r>
              <a:rPr lang="it-IT" dirty="0" smtClean="0"/>
              <a:t>.. </a:t>
            </a:r>
            <a:r>
              <a:rPr lang="it-IT" dirty="0" err="1" smtClean="0"/>
              <a:t>Then</a:t>
            </a:r>
            <a:r>
              <a:rPr lang="it-IT" dirty="0" smtClean="0"/>
              <a:t> </a:t>
            </a:r>
            <a:r>
              <a:rPr lang="it-IT" dirty="0" err="1" smtClean="0"/>
              <a:t>economic</a:t>
            </a:r>
            <a:r>
              <a:rPr lang="it-IT" dirty="0" smtClean="0"/>
              <a:t> </a:t>
            </a:r>
            <a:r>
              <a:rPr lang="it-IT" dirty="0" err="1" smtClean="0"/>
              <a:t>theory</a:t>
            </a:r>
            <a:r>
              <a:rPr lang="it-IT" dirty="0" smtClean="0"/>
              <a:t> </a:t>
            </a:r>
            <a:r>
              <a:rPr lang="it-IT" dirty="0" err="1" smtClean="0"/>
              <a:t>highlights</a:t>
            </a:r>
            <a:r>
              <a:rPr lang="it-IT" dirty="0" smtClean="0"/>
              <a:t> </a:t>
            </a:r>
            <a:r>
              <a:rPr lang="it-IT" b="1" dirty="0" err="1" smtClean="0"/>
              <a:t>two</a:t>
            </a:r>
            <a:r>
              <a:rPr lang="it-IT" b="1" dirty="0" smtClean="0"/>
              <a:t> </a:t>
            </a:r>
            <a:r>
              <a:rPr lang="it-IT" b="1" dirty="0" err="1" smtClean="0"/>
              <a:t>motivations</a:t>
            </a:r>
            <a:r>
              <a:rPr lang="it-IT" b="1" dirty="0" smtClean="0"/>
              <a:t> </a:t>
            </a:r>
            <a:r>
              <a:rPr lang="it-IT" b="1" dirty="0" err="1" smtClean="0"/>
              <a:t>behind</a:t>
            </a:r>
            <a:r>
              <a:rPr lang="it-IT" b="1" dirty="0" smtClean="0"/>
              <a:t> ‘</a:t>
            </a:r>
            <a:r>
              <a:rPr lang="it-IT" b="1" dirty="0" err="1" smtClean="0"/>
              <a:t>trade</a:t>
            </a:r>
            <a:r>
              <a:rPr lang="it-IT" b="1" dirty="0" smtClean="0"/>
              <a:t>’</a:t>
            </a:r>
            <a:endParaRPr lang="it-IT" b="1" dirty="0"/>
          </a:p>
        </p:txBody>
      </p:sp>
      <p:sp>
        <p:nvSpPr>
          <p:cNvPr id="4" name="Segnaposto contenuto 3"/>
          <p:cNvSpPr>
            <a:spLocks noGrp="1"/>
          </p:cNvSpPr>
          <p:nvPr>
            <p:ph sz="half" idx="2"/>
          </p:nvPr>
        </p:nvSpPr>
        <p:spPr/>
        <p:txBody>
          <a:bodyPr>
            <a:normAutofit fontScale="92500" lnSpcReduction="20000"/>
          </a:bodyPr>
          <a:lstStyle/>
          <a:p>
            <a:r>
              <a:rPr lang="it-IT" dirty="0" err="1" smtClean="0"/>
              <a:t>Ricardian</a:t>
            </a:r>
            <a:r>
              <a:rPr lang="it-IT" dirty="0" smtClean="0"/>
              <a:t> </a:t>
            </a:r>
            <a:r>
              <a:rPr lang="it-IT" dirty="0" err="1" smtClean="0"/>
              <a:t>issue</a:t>
            </a:r>
            <a:endParaRPr lang="it-IT" dirty="0" smtClean="0"/>
          </a:p>
          <a:p>
            <a:pPr lvl="1"/>
            <a:r>
              <a:rPr lang="it-IT" dirty="0" smtClean="0"/>
              <a:t>A country </a:t>
            </a:r>
            <a:r>
              <a:rPr lang="it-IT" dirty="0" err="1" smtClean="0"/>
              <a:t>produces</a:t>
            </a:r>
            <a:r>
              <a:rPr lang="it-IT" dirty="0" smtClean="0"/>
              <a:t> and </a:t>
            </a:r>
            <a:r>
              <a:rPr lang="it-IT" dirty="0" err="1" smtClean="0"/>
              <a:t>specialises</a:t>
            </a:r>
            <a:r>
              <a:rPr lang="it-IT" dirty="0" smtClean="0"/>
              <a:t> in </a:t>
            </a:r>
            <a:r>
              <a:rPr lang="it-IT" dirty="0" err="1" smtClean="0"/>
              <a:t>goods</a:t>
            </a:r>
            <a:r>
              <a:rPr lang="it-IT" dirty="0" smtClean="0"/>
              <a:t> </a:t>
            </a:r>
            <a:r>
              <a:rPr lang="it-IT" dirty="0" err="1" smtClean="0"/>
              <a:t>where</a:t>
            </a:r>
            <a:r>
              <a:rPr lang="it-IT" dirty="0" smtClean="0"/>
              <a:t> </a:t>
            </a:r>
            <a:r>
              <a:rPr lang="it-IT" dirty="0" err="1" smtClean="0"/>
              <a:t>it</a:t>
            </a:r>
            <a:r>
              <a:rPr lang="it-IT" dirty="0" smtClean="0"/>
              <a:t> </a:t>
            </a:r>
            <a:r>
              <a:rPr lang="it-IT" dirty="0" err="1" smtClean="0"/>
              <a:t>is</a:t>
            </a:r>
            <a:r>
              <a:rPr lang="it-IT" dirty="0" smtClean="0"/>
              <a:t> </a:t>
            </a:r>
            <a:r>
              <a:rPr lang="it-IT" dirty="0" err="1" smtClean="0"/>
              <a:t>relatively</a:t>
            </a:r>
            <a:r>
              <a:rPr lang="it-IT" dirty="0" smtClean="0"/>
              <a:t> more </a:t>
            </a:r>
            <a:r>
              <a:rPr lang="it-IT" dirty="0" err="1" smtClean="0"/>
              <a:t>efficient</a:t>
            </a:r>
            <a:r>
              <a:rPr lang="it-IT" dirty="0" smtClean="0"/>
              <a:t> (800’: </a:t>
            </a:r>
            <a:r>
              <a:rPr lang="it-IT" dirty="0" err="1" smtClean="0"/>
              <a:t>England</a:t>
            </a:r>
            <a:r>
              <a:rPr lang="it-IT" dirty="0" smtClean="0"/>
              <a:t> </a:t>
            </a:r>
            <a:r>
              <a:rPr lang="it-IT" dirty="0" err="1" smtClean="0"/>
              <a:t>textile</a:t>
            </a:r>
            <a:r>
              <a:rPr lang="it-IT" dirty="0" smtClean="0"/>
              <a:t>, Portugal </a:t>
            </a:r>
            <a:r>
              <a:rPr lang="it-IT" dirty="0" err="1" smtClean="0"/>
              <a:t>wine</a:t>
            </a:r>
            <a:r>
              <a:rPr lang="it-IT" dirty="0" smtClean="0"/>
              <a:t>)</a:t>
            </a:r>
          </a:p>
          <a:p>
            <a:r>
              <a:rPr lang="it-IT" dirty="0" err="1" smtClean="0"/>
              <a:t>Asset</a:t>
            </a:r>
            <a:r>
              <a:rPr lang="it-IT" dirty="0" smtClean="0"/>
              <a:t> </a:t>
            </a:r>
            <a:r>
              <a:rPr lang="it-IT" dirty="0" err="1" smtClean="0"/>
              <a:t>issue</a:t>
            </a:r>
            <a:r>
              <a:rPr lang="it-IT" dirty="0" smtClean="0"/>
              <a:t> (</a:t>
            </a:r>
            <a:r>
              <a:rPr lang="it-IT" dirty="0" err="1" smtClean="0"/>
              <a:t>Heckscher-Ohlin</a:t>
            </a:r>
            <a:r>
              <a:rPr lang="it-IT" dirty="0" smtClean="0"/>
              <a:t> </a:t>
            </a:r>
            <a:r>
              <a:rPr lang="it-IT" dirty="0" err="1" smtClean="0"/>
              <a:t>theorem</a:t>
            </a:r>
            <a:r>
              <a:rPr lang="it-IT" dirty="0" smtClean="0"/>
              <a:t>)</a:t>
            </a:r>
          </a:p>
          <a:p>
            <a:pPr lvl="1"/>
            <a:r>
              <a:rPr lang="it-IT" dirty="0" smtClean="0"/>
              <a:t>A country </a:t>
            </a:r>
            <a:r>
              <a:rPr lang="it-IT" dirty="0" err="1" smtClean="0"/>
              <a:t>specialises</a:t>
            </a:r>
            <a:r>
              <a:rPr lang="it-IT" dirty="0" smtClean="0"/>
              <a:t> in </a:t>
            </a:r>
            <a:r>
              <a:rPr lang="it-IT" dirty="0" err="1" smtClean="0"/>
              <a:t>goods</a:t>
            </a:r>
            <a:r>
              <a:rPr lang="it-IT" dirty="0" smtClean="0"/>
              <a:t> </a:t>
            </a:r>
            <a:r>
              <a:rPr lang="it-IT" dirty="0" err="1" smtClean="0"/>
              <a:t>depending</a:t>
            </a:r>
            <a:r>
              <a:rPr lang="it-IT" dirty="0" smtClean="0"/>
              <a:t> on relative </a:t>
            </a:r>
            <a:r>
              <a:rPr lang="it-IT" dirty="0" err="1" smtClean="0"/>
              <a:t>abundance</a:t>
            </a:r>
            <a:r>
              <a:rPr lang="it-IT" dirty="0" smtClean="0"/>
              <a:t> (China </a:t>
            </a:r>
            <a:r>
              <a:rPr lang="it-IT" dirty="0" err="1" smtClean="0"/>
              <a:t>labor</a:t>
            </a:r>
            <a:r>
              <a:rPr lang="it-IT" dirty="0" smtClean="0"/>
              <a:t>, </a:t>
            </a:r>
            <a:r>
              <a:rPr lang="it-IT" dirty="0" err="1" smtClean="0"/>
              <a:t>Sweden</a:t>
            </a:r>
            <a:r>
              <a:rPr lang="it-IT" dirty="0" smtClean="0"/>
              <a:t> </a:t>
            </a:r>
            <a:r>
              <a:rPr lang="it-IT" dirty="0" err="1" smtClean="0"/>
              <a:t>Forests</a:t>
            </a:r>
            <a:r>
              <a:rPr lang="it-IT" dirty="0" smtClean="0"/>
              <a:t>, etc..)</a:t>
            </a:r>
          </a:p>
          <a:p>
            <a:pPr lvl="1"/>
            <a:r>
              <a:rPr lang="it-IT" dirty="0" smtClean="0"/>
              <a:t>R&amp;D </a:t>
            </a:r>
            <a:r>
              <a:rPr lang="it-IT" dirty="0" err="1" smtClean="0"/>
              <a:t>might</a:t>
            </a:r>
            <a:r>
              <a:rPr lang="it-IT" dirty="0" smtClean="0"/>
              <a:t> be an ‘</a:t>
            </a:r>
            <a:r>
              <a:rPr lang="it-IT" dirty="0" err="1" smtClean="0"/>
              <a:t>asset</a:t>
            </a:r>
            <a:r>
              <a:rPr lang="it-IT" dirty="0" smtClean="0"/>
              <a:t>’</a:t>
            </a:r>
          </a:p>
        </p:txBody>
      </p:sp>
    </p:spTree>
    <p:extLst>
      <p:ext uri="{BB962C8B-B14F-4D97-AF65-F5344CB8AC3E}">
        <p14:creationId xmlns:p14="http://schemas.microsoft.com/office/powerpoint/2010/main" val="1519243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Innovation</a:t>
            </a:r>
            <a:r>
              <a:rPr lang="it-IT" dirty="0" smtClean="0"/>
              <a:t>: Community </a:t>
            </a:r>
            <a:r>
              <a:rPr lang="it-IT" dirty="0" err="1" smtClean="0"/>
              <a:t>Innovation</a:t>
            </a:r>
            <a:r>
              <a:rPr lang="it-IT" dirty="0" smtClean="0"/>
              <a:t> </a:t>
            </a:r>
            <a:r>
              <a:rPr lang="it-IT" dirty="0" err="1" smtClean="0"/>
              <a:t>Survey</a:t>
            </a:r>
            <a:r>
              <a:rPr lang="it-IT" dirty="0" smtClean="0"/>
              <a:t> data (CIS)</a:t>
            </a:r>
            <a:endParaRPr lang="it-IT" dirty="0"/>
          </a:p>
        </p:txBody>
      </p:sp>
      <p:sp>
        <p:nvSpPr>
          <p:cNvPr id="3" name="Segnaposto testo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r>
              <a:rPr lang="it-IT" dirty="0" smtClean="0"/>
              <a:t>Data </a:t>
            </a:r>
            <a:r>
              <a:rPr lang="it-IT" dirty="0" err="1" smtClean="0"/>
              <a:t>sources</a:t>
            </a:r>
            <a:endParaRPr lang="it-IT" dirty="0"/>
          </a:p>
        </p:txBody>
      </p:sp>
    </p:spTree>
    <p:extLst>
      <p:ext uri="{BB962C8B-B14F-4D97-AF65-F5344CB8AC3E}">
        <p14:creationId xmlns:p14="http://schemas.microsoft.com/office/powerpoint/2010/main" val="258829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flipH="1" flipV="1">
            <a:off x="1089212" y="1075765"/>
            <a:ext cx="26894" cy="45988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a:off x="1116106" y="5674659"/>
            <a:ext cx="67369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Arco 5"/>
          <p:cNvSpPr/>
          <p:nvPr/>
        </p:nvSpPr>
        <p:spPr>
          <a:xfrm rot="16611467">
            <a:off x="822673" y="2585825"/>
            <a:ext cx="7267230" cy="6492243"/>
          </a:xfrm>
          <a:prstGeom prst="arc">
            <a:avLst>
              <a:gd name="adj1" fmla="val 16139430"/>
              <a:gd name="adj2" fmla="val 2154167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Arco 6"/>
          <p:cNvSpPr/>
          <p:nvPr/>
        </p:nvSpPr>
        <p:spPr>
          <a:xfrm rot="16611467">
            <a:off x="1317025" y="2592599"/>
            <a:ext cx="6639934" cy="6796259"/>
          </a:xfrm>
          <a:prstGeom prst="arc">
            <a:avLst>
              <a:gd name="adj1" fmla="val 16139430"/>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CasellaDiTesto 7"/>
          <p:cNvSpPr txBox="1"/>
          <p:nvPr/>
        </p:nvSpPr>
        <p:spPr>
          <a:xfrm>
            <a:off x="215153" y="2097741"/>
            <a:ext cx="584364" cy="369332"/>
          </a:xfrm>
          <a:prstGeom prst="rect">
            <a:avLst/>
          </a:prstGeom>
          <a:noFill/>
        </p:spPr>
        <p:txBody>
          <a:bodyPr wrap="square" rtlCol="0">
            <a:spAutoFit/>
          </a:bodyPr>
          <a:lstStyle/>
          <a:p>
            <a:r>
              <a:rPr lang="it-IT" dirty="0" smtClean="0"/>
              <a:t>y</a:t>
            </a:r>
            <a:endParaRPr lang="it-IT" dirty="0"/>
          </a:p>
        </p:txBody>
      </p:sp>
      <p:sp>
        <p:nvSpPr>
          <p:cNvPr id="9" name="CasellaDiTesto 8"/>
          <p:cNvSpPr txBox="1"/>
          <p:nvPr/>
        </p:nvSpPr>
        <p:spPr>
          <a:xfrm>
            <a:off x="4195482" y="5990728"/>
            <a:ext cx="1465730" cy="369332"/>
          </a:xfrm>
          <a:prstGeom prst="rect">
            <a:avLst/>
          </a:prstGeom>
          <a:noFill/>
        </p:spPr>
        <p:txBody>
          <a:bodyPr wrap="square" rtlCol="0">
            <a:spAutoFit/>
          </a:bodyPr>
          <a:lstStyle/>
          <a:p>
            <a:r>
              <a:rPr lang="it-IT" dirty="0" smtClean="0"/>
              <a:t>k</a:t>
            </a:r>
            <a:endParaRPr lang="it-IT" dirty="0"/>
          </a:p>
        </p:txBody>
      </p:sp>
      <p:cxnSp>
        <p:nvCxnSpPr>
          <p:cNvPr id="11" name="Connettore 2 10"/>
          <p:cNvCxnSpPr/>
          <p:nvPr/>
        </p:nvCxnSpPr>
        <p:spPr>
          <a:xfrm flipV="1">
            <a:off x="4456288" y="2288759"/>
            <a:ext cx="0" cy="33341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CasellaDiTesto 11"/>
          <p:cNvSpPr txBox="1"/>
          <p:nvPr/>
        </p:nvSpPr>
        <p:spPr>
          <a:xfrm>
            <a:off x="5957047" y="833718"/>
            <a:ext cx="2030506" cy="369332"/>
          </a:xfrm>
          <a:prstGeom prst="rect">
            <a:avLst/>
          </a:prstGeom>
          <a:noFill/>
        </p:spPr>
        <p:txBody>
          <a:bodyPr wrap="square" rtlCol="0">
            <a:spAutoFit/>
          </a:bodyPr>
          <a:lstStyle/>
          <a:p>
            <a:r>
              <a:rPr lang="it-IT" dirty="0" err="1" smtClean="0"/>
              <a:t>Efficiency</a:t>
            </a:r>
            <a:r>
              <a:rPr lang="it-IT" dirty="0" smtClean="0"/>
              <a:t> </a:t>
            </a:r>
            <a:r>
              <a:rPr lang="it-IT" dirty="0" err="1" smtClean="0"/>
              <a:t>increase</a:t>
            </a:r>
            <a:endParaRPr lang="it-IT" dirty="0"/>
          </a:p>
        </p:txBody>
      </p:sp>
    </p:spTree>
    <p:extLst>
      <p:ext uri="{BB962C8B-B14F-4D97-AF65-F5344CB8AC3E}">
        <p14:creationId xmlns:p14="http://schemas.microsoft.com/office/powerpoint/2010/main" val="2906796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Borghesi et al 2015, </a:t>
            </a:r>
            <a:r>
              <a:rPr lang="it-IT" dirty="0" err="1" smtClean="0"/>
              <a:t>Research</a:t>
            </a:r>
            <a:r>
              <a:rPr lang="it-IT" dirty="0" smtClean="0"/>
              <a:t> Policy</a:t>
            </a:r>
          </a:p>
          <a:p>
            <a:pPr lvl="1"/>
            <a:r>
              <a:rPr lang="it-IT" dirty="0" smtClean="0"/>
              <a:t>EU ETS </a:t>
            </a:r>
            <a:r>
              <a:rPr lang="it-IT" dirty="0" err="1" smtClean="0"/>
              <a:t>effects</a:t>
            </a:r>
            <a:r>
              <a:rPr lang="it-IT" dirty="0" smtClean="0"/>
              <a:t> on eco </a:t>
            </a:r>
            <a:r>
              <a:rPr lang="it-IT" dirty="0" err="1" smtClean="0"/>
              <a:t>innovation</a:t>
            </a:r>
            <a:endParaRPr lang="it-IT" dirty="0" smtClean="0"/>
          </a:p>
          <a:p>
            <a:pPr lvl="1"/>
            <a:r>
              <a:rPr lang="it-IT" dirty="0" smtClean="0"/>
              <a:t>EEA (2014) Report</a:t>
            </a:r>
            <a:endParaRPr lang="it-IT" dirty="0"/>
          </a:p>
        </p:txBody>
      </p:sp>
    </p:spTree>
    <p:extLst>
      <p:ext uri="{BB962C8B-B14F-4D97-AF65-F5344CB8AC3E}">
        <p14:creationId xmlns:p14="http://schemas.microsoft.com/office/powerpoint/2010/main" val="3302329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tretch>
            <a:fillRect/>
          </a:stretch>
        </p:blipFill>
        <p:spPr>
          <a:xfrm>
            <a:off x="1511935" y="1684337"/>
            <a:ext cx="6120130" cy="3489325"/>
          </a:xfrm>
          <a:prstGeom prst="rect">
            <a:avLst/>
          </a:prstGeom>
        </p:spPr>
      </p:pic>
      <p:pic>
        <p:nvPicPr>
          <p:cNvPr id="3" name="Immagine 2"/>
          <p:cNvPicPr/>
          <p:nvPr/>
        </p:nvPicPr>
        <p:blipFill>
          <a:blip r:embed="rId3">
            <a:extLst>
              <a:ext uri="{28A0092B-C50C-407E-A947-70E740481C1C}">
                <a14:useLocalDpi xmlns:a14="http://schemas.microsoft.com/office/drawing/2010/main" val="0"/>
              </a:ext>
            </a:extLst>
          </a:blip>
          <a:stretch>
            <a:fillRect/>
          </a:stretch>
        </p:blipFill>
        <p:spPr>
          <a:xfrm>
            <a:off x="1511935" y="1631632"/>
            <a:ext cx="6120130" cy="3594735"/>
          </a:xfrm>
          <a:prstGeom prst="rect">
            <a:avLst/>
          </a:prstGeom>
        </p:spPr>
      </p:pic>
      <p:sp>
        <p:nvSpPr>
          <p:cNvPr id="4" name="CasellaDiTesto 3"/>
          <p:cNvSpPr txBox="1"/>
          <p:nvPr/>
        </p:nvSpPr>
        <p:spPr>
          <a:xfrm>
            <a:off x="537882" y="510988"/>
            <a:ext cx="1922930" cy="369332"/>
          </a:xfrm>
          <a:prstGeom prst="rect">
            <a:avLst/>
          </a:prstGeom>
          <a:noFill/>
        </p:spPr>
        <p:txBody>
          <a:bodyPr wrap="square" rtlCol="0">
            <a:spAutoFit/>
          </a:bodyPr>
          <a:lstStyle/>
          <a:p>
            <a:r>
              <a:rPr lang="it-IT" dirty="0" smtClean="0"/>
              <a:t>EEA 2014</a:t>
            </a:r>
            <a:endParaRPr lang="it-IT" dirty="0"/>
          </a:p>
        </p:txBody>
      </p:sp>
    </p:spTree>
    <p:extLst>
      <p:ext uri="{BB962C8B-B14F-4D97-AF65-F5344CB8AC3E}">
        <p14:creationId xmlns:p14="http://schemas.microsoft.com/office/powerpoint/2010/main" val="2685711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323850" y="333375"/>
          <a:ext cx="8424863" cy="5975350"/>
        </p:xfrm>
        <a:graphic>
          <a:graphicData uri="http://schemas.openxmlformats.org/presentationml/2006/ole">
            <mc:AlternateContent xmlns:mc="http://schemas.openxmlformats.org/markup-compatibility/2006">
              <mc:Choice xmlns:v="urn:schemas-microsoft-com:vml" Requires="v">
                <p:oleObj spid="_x0000_s6147" name="Document" r:id="rId3" imgW="5547975" imgH="7609953" progId="Word.Document.12">
                  <p:embed/>
                </p:oleObj>
              </mc:Choice>
              <mc:Fallback>
                <p:oleObj name="Document" r:id="rId3" imgW="5547975" imgH="7609953"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8424863"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22841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tretch>
            <a:fillRect/>
          </a:stretch>
        </p:blipFill>
        <p:spPr>
          <a:xfrm>
            <a:off x="1511935" y="1684337"/>
            <a:ext cx="6120130" cy="3489325"/>
          </a:xfrm>
          <a:prstGeom prst="rect">
            <a:avLst/>
          </a:prstGeom>
        </p:spPr>
      </p:pic>
    </p:spTree>
    <p:extLst>
      <p:ext uri="{BB962C8B-B14F-4D97-AF65-F5344CB8AC3E}">
        <p14:creationId xmlns:p14="http://schemas.microsoft.com/office/powerpoint/2010/main" val="4095156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Invention</a:t>
            </a:r>
            <a:r>
              <a:rPr lang="it-IT" dirty="0" smtClean="0"/>
              <a:t>: </a:t>
            </a:r>
            <a:r>
              <a:rPr lang="it-IT" dirty="0" err="1" smtClean="0"/>
              <a:t>patent</a:t>
            </a:r>
            <a:r>
              <a:rPr lang="it-IT" dirty="0" smtClean="0"/>
              <a:t> data</a:t>
            </a:r>
            <a:endParaRPr lang="it-IT" dirty="0"/>
          </a:p>
        </p:txBody>
      </p:sp>
      <p:sp>
        <p:nvSpPr>
          <p:cNvPr id="3" name="Segnaposto testo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812393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eaLnBrk="1" hangingPunct="1">
              <a:spcBef>
                <a:spcPts val="800"/>
              </a:spcBef>
              <a:buFont typeface="Arial" charset="0"/>
              <a:buChar char="•"/>
            </a:pPr>
            <a:r>
              <a:rPr lang="it-IT" altLang="it-IT" sz="3200">
                <a:solidFill>
                  <a:srgbClr val="000000"/>
                </a:solidFill>
              </a:rPr>
              <a:t>Grafico waste da oecd</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0868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9396" name="Oval 3"/>
          <p:cNvSpPr>
            <a:spLocks noChangeArrowheads="1"/>
          </p:cNvSpPr>
          <p:nvPr/>
        </p:nvSpPr>
        <p:spPr bwMode="auto">
          <a:xfrm>
            <a:off x="4500563" y="4941888"/>
            <a:ext cx="1008062" cy="792162"/>
          </a:xfrm>
          <a:prstGeom prst="ellipse">
            <a:avLst/>
          </a:prstGeom>
          <a:noFill/>
          <a:ln w="1908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tLang="it-IT"/>
          </a:p>
        </p:txBody>
      </p:sp>
      <p:sp>
        <p:nvSpPr>
          <p:cNvPr id="59397" name="Line 4"/>
          <p:cNvSpPr>
            <a:spLocks noChangeShapeType="1"/>
          </p:cNvSpPr>
          <p:nvPr/>
        </p:nvSpPr>
        <p:spPr bwMode="auto">
          <a:xfrm flipV="1">
            <a:off x="5148263" y="3498850"/>
            <a:ext cx="936625" cy="13716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8405141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66713"/>
            <a:ext cx="89535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1267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78867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5580063" y="3068638"/>
            <a:ext cx="0" cy="266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892" name="TextBox 4"/>
          <p:cNvSpPr txBox="1">
            <a:spLocks noChangeArrowheads="1"/>
          </p:cNvSpPr>
          <p:nvPr/>
        </p:nvSpPr>
        <p:spPr bwMode="auto">
          <a:xfrm>
            <a:off x="5003800" y="2565400"/>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Kyoto?</a:t>
            </a:r>
            <a:endParaRPr lang="en-GB" altLang="it-IT"/>
          </a:p>
        </p:txBody>
      </p:sp>
    </p:spTree>
    <p:extLst>
      <p:ext uri="{BB962C8B-B14F-4D97-AF65-F5344CB8AC3E}">
        <p14:creationId xmlns:p14="http://schemas.microsoft.com/office/powerpoint/2010/main" val="743400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err="1" smtClean="0"/>
              <a:t>Innovation</a:t>
            </a:r>
            <a:r>
              <a:rPr lang="it-IT" dirty="0" smtClean="0"/>
              <a:t> </a:t>
            </a:r>
            <a:r>
              <a:rPr lang="it-IT" dirty="0" err="1" smtClean="0"/>
              <a:t>studies</a:t>
            </a:r>
            <a:r>
              <a:rPr lang="it-IT" dirty="0" smtClean="0"/>
              <a:t> stress </a:t>
            </a:r>
            <a:r>
              <a:rPr lang="it-IT" dirty="0" err="1" smtClean="0"/>
              <a:t>methodological</a:t>
            </a:r>
            <a:r>
              <a:rPr lang="it-IT" dirty="0" smtClean="0"/>
              <a:t> </a:t>
            </a:r>
            <a:r>
              <a:rPr lang="it-IT" dirty="0" err="1" smtClean="0"/>
              <a:t>variety</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3522595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52400"/>
            <a:ext cx="8229600" cy="1371600"/>
          </a:xfrm>
        </p:spPr>
        <p:txBody>
          <a:bodyPr/>
          <a:lstStyle/>
          <a:p>
            <a:pPr eaLnBrk="1" hangingPunct="1">
              <a:defRPr/>
            </a:pPr>
            <a:r>
              <a:rPr lang="it-IT" sz="3200" b="1" dirty="0" smtClean="0">
                <a:solidFill>
                  <a:schemeClr val="accent6">
                    <a:lumMod val="50000"/>
                  </a:schemeClr>
                </a:solidFill>
              </a:rPr>
              <a:t>A  plea for methodological pluriformity and knowledge integration</a:t>
            </a:r>
          </a:p>
        </p:txBody>
      </p:sp>
      <p:pic>
        <p:nvPicPr>
          <p:cNvPr id="45059" name="Picture 3" descr="blind men and elephant"/>
          <p:cNvPicPr>
            <a:picLocks noChangeAspect="1" noChangeArrowheads="1"/>
          </p:cNvPicPr>
          <p:nvPr/>
        </p:nvPicPr>
        <p:blipFill>
          <a:blip r:embed="rId3" cstate="print"/>
          <a:srcRect/>
          <a:stretch>
            <a:fillRect/>
          </a:stretch>
        </p:blipFill>
        <p:spPr bwMode="auto">
          <a:xfrm>
            <a:off x="990600" y="1371600"/>
            <a:ext cx="6146800" cy="5338763"/>
          </a:xfrm>
          <a:prstGeom prst="rect">
            <a:avLst/>
          </a:prstGeom>
          <a:noFill/>
          <a:ln w="9525">
            <a:solidFill>
              <a:schemeClr val="tx1"/>
            </a:solidFill>
            <a:miter lim="800000"/>
            <a:headEnd/>
            <a:tailEnd/>
          </a:ln>
        </p:spPr>
      </p:pic>
      <p:sp>
        <p:nvSpPr>
          <p:cNvPr id="6" name="Rectangle 5"/>
          <p:cNvSpPr/>
          <p:nvPr/>
        </p:nvSpPr>
        <p:spPr>
          <a:xfrm>
            <a:off x="1752600" y="5943600"/>
            <a:ext cx="40386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3788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Highlight</a:t>
            </a:r>
            <a:r>
              <a:rPr lang="it-IT" dirty="0" smtClean="0"/>
              <a:t> of </a:t>
            </a:r>
            <a:r>
              <a:rPr lang="it-IT" dirty="0" err="1" smtClean="0"/>
              <a:t>growth</a:t>
            </a:r>
            <a:r>
              <a:rPr lang="it-IT" dirty="0" smtClean="0"/>
              <a:t> </a:t>
            </a:r>
            <a:r>
              <a:rPr lang="it-IT" dirty="0" err="1" smtClean="0"/>
              <a:t>theory</a:t>
            </a:r>
            <a:r>
              <a:rPr lang="it-IT" dirty="0" smtClean="0"/>
              <a:t>: </a:t>
            </a:r>
            <a:r>
              <a:rPr lang="it-IT" dirty="0" err="1" smtClean="0"/>
              <a:t>sources</a:t>
            </a:r>
            <a:r>
              <a:rPr lang="it-IT" dirty="0" smtClean="0"/>
              <a:t> of </a:t>
            </a:r>
            <a:r>
              <a:rPr lang="it-IT" dirty="0" err="1" smtClean="0"/>
              <a:t>growth</a:t>
            </a:r>
            <a:endParaRPr lang="it-IT" dirty="0"/>
          </a:p>
        </p:txBody>
      </p:sp>
      <p:sp>
        <p:nvSpPr>
          <p:cNvPr id="3" name="Segnaposto contenuto 2"/>
          <p:cNvSpPr>
            <a:spLocks noGrp="1"/>
          </p:cNvSpPr>
          <p:nvPr>
            <p:ph idx="1"/>
          </p:nvPr>
        </p:nvSpPr>
        <p:spPr/>
        <p:txBody>
          <a:bodyPr/>
          <a:lstStyle/>
          <a:p>
            <a:r>
              <a:rPr lang="it-IT" dirty="0" smtClean="0"/>
              <a:t>Capital </a:t>
            </a:r>
            <a:r>
              <a:rPr lang="it-IT" dirty="0" err="1" smtClean="0"/>
              <a:t>accumulation</a:t>
            </a:r>
            <a:r>
              <a:rPr lang="it-IT" dirty="0" smtClean="0"/>
              <a:t> </a:t>
            </a:r>
            <a:r>
              <a:rPr lang="it-IT" dirty="0" err="1" smtClean="0"/>
              <a:t>drives</a:t>
            </a:r>
            <a:r>
              <a:rPr lang="it-IT" dirty="0" smtClean="0"/>
              <a:t> </a:t>
            </a:r>
            <a:r>
              <a:rPr lang="it-IT" dirty="0" err="1" smtClean="0"/>
              <a:t>income</a:t>
            </a:r>
            <a:r>
              <a:rPr lang="it-IT" dirty="0" smtClean="0"/>
              <a:t> </a:t>
            </a:r>
            <a:r>
              <a:rPr lang="it-IT" dirty="0" err="1" smtClean="0"/>
              <a:t>increases</a:t>
            </a:r>
            <a:r>
              <a:rPr lang="it-IT" dirty="0" smtClean="0"/>
              <a:t> (</a:t>
            </a:r>
            <a:r>
              <a:rPr lang="it-IT" dirty="0" err="1" smtClean="0"/>
              <a:t>transition</a:t>
            </a:r>
            <a:r>
              <a:rPr lang="it-IT" dirty="0" smtClean="0"/>
              <a:t>)</a:t>
            </a:r>
          </a:p>
          <a:p>
            <a:r>
              <a:rPr lang="it-IT" dirty="0" err="1" smtClean="0"/>
              <a:t>When</a:t>
            </a:r>
            <a:r>
              <a:rPr lang="it-IT" dirty="0" smtClean="0"/>
              <a:t> the economy </a:t>
            </a:r>
            <a:r>
              <a:rPr lang="it-IT" dirty="0" err="1" smtClean="0"/>
              <a:t>is</a:t>
            </a:r>
            <a:r>
              <a:rPr lang="it-IT" dirty="0" smtClean="0"/>
              <a:t> mature (high </a:t>
            </a:r>
            <a:r>
              <a:rPr lang="it-IT" dirty="0" err="1" smtClean="0"/>
              <a:t>level</a:t>
            </a:r>
            <a:r>
              <a:rPr lang="it-IT" dirty="0" smtClean="0"/>
              <a:t> of capital, </a:t>
            </a:r>
            <a:r>
              <a:rPr lang="it-IT" dirty="0" err="1" smtClean="0"/>
              <a:t>advanced</a:t>
            </a:r>
            <a:r>
              <a:rPr lang="it-IT" dirty="0" smtClean="0"/>
              <a:t> economy)</a:t>
            </a:r>
          </a:p>
          <a:p>
            <a:pPr lvl="1"/>
            <a:r>
              <a:rPr lang="it-IT" dirty="0" err="1" smtClean="0">
                <a:solidFill>
                  <a:schemeClr val="accent4">
                    <a:lumMod val="75000"/>
                  </a:schemeClr>
                </a:solidFill>
              </a:rPr>
              <a:t>Population</a:t>
            </a:r>
            <a:r>
              <a:rPr lang="it-IT" dirty="0" smtClean="0">
                <a:solidFill>
                  <a:schemeClr val="accent4">
                    <a:lumMod val="75000"/>
                  </a:schemeClr>
                </a:solidFill>
              </a:rPr>
              <a:t> </a:t>
            </a:r>
            <a:r>
              <a:rPr lang="it-IT" dirty="0" err="1" smtClean="0">
                <a:solidFill>
                  <a:schemeClr val="accent4">
                    <a:lumMod val="75000"/>
                  </a:schemeClr>
                </a:solidFill>
              </a:rPr>
              <a:t>growth</a:t>
            </a:r>
            <a:r>
              <a:rPr lang="it-IT" dirty="0" smtClean="0">
                <a:solidFill>
                  <a:schemeClr val="accent4">
                    <a:lumMod val="75000"/>
                  </a:schemeClr>
                </a:solidFill>
              </a:rPr>
              <a:t> </a:t>
            </a:r>
            <a:r>
              <a:rPr lang="it-IT" dirty="0" err="1" smtClean="0">
                <a:solidFill>
                  <a:schemeClr val="accent4">
                    <a:lumMod val="75000"/>
                  </a:schemeClr>
                </a:solidFill>
              </a:rPr>
              <a:t>drives</a:t>
            </a:r>
            <a:r>
              <a:rPr lang="it-IT" dirty="0" smtClean="0">
                <a:solidFill>
                  <a:schemeClr val="accent4">
                    <a:lumMod val="75000"/>
                  </a:schemeClr>
                </a:solidFill>
              </a:rPr>
              <a:t> the </a:t>
            </a:r>
            <a:r>
              <a:rPr lang="it-IT" dirty="0" err="1" smtClean="0">
                <a:solidFill>
                  <a:schemeClr val="accent4">
                    <a:lumMod val="75000"/>
                  </a:schemeClr>
                </a:solidFill>
              </a:rPr>
              <a:t>increase</a:t>
            </a:r>
            <a:r>
              <a:rPr lang="it-IT" dirty="0" smtClean="0">
                <a:solidFill>
                  <a:schemeClr val="accent4">
                    <a:lumMod val="75000"/>
                  </a:schemeClr>
                </a:solidFill>
              </a:rPr>
              <a:t> of long </a:t>
            </a:r>
            <a:r>
              <a:rPr lang="it-IT" dirty="0" err="1" smtClean="0">
                <a:solidFill>
                  <a:schemeClr val="accent4">
                    <a:lumMod val="75000"/>
                  </a:schemeClr>
                </a:solidFill>
              </a:rPr>
              <a:t>run</a:t>
            </a:r>
            <a:r>
              <a:rPr lang="it-IT" dirty="0" smtClean="0">
                <a:solidFill>
                  <a:schemeClr val="accent4">
                    <a:lumMod val="75000"/>
                  </a:schemeClr>
                </a:solidFill>
              </a:rPr>
              <a:t> </a:t>
            </a:r>
            <a:r>
              <a:rPr lang="it-IT" dirty="0" err="1" smtClean="0">
                <a:solidFill>
                  <a:schemeClr val="accent4">
                    <a:lumMod val="75000"/>
                  </a:schemeClr>
                </a:solidFill>
              </a:rPr>
              <a:t>income</a:t>
            </a:r>
            <a:r>
              <a:rPr lang="it-IT" dirty="0" smtClean="0">
                <a:solidFill>
                  <a:schemeClr val="accent4">
                    <a:lumMod val="75000"/>
                  </a:schemeClr>
                </a:solidFill>
              </a:rPr>
              <a:t> </a:t>
            </a:r>
            <a:r>
              <a:rPr lang="it-IT" dirty="0" err="1" smtClean="0">
                <a:solidFill>
                  <a:schemeClr val="accent4">
                    <a:lumMod val="75000"/>
                  </a:schemeClr>
                </a:solidFill>
              </a:rPr>
              <a:t>growth</a:t>
            </a:r>
            <a:endParaRPr lang="it-IT" dirty="0" smtClean="0">
              <a:solidFill>
                <a:schemeClr val="accent4">
                  <a:lumMod val="75000"/>
                </a:schemeClr>
              </a:solidFill>
            </a:endParaRPr>
          </a:p>
          <a:p>
            <a:pPr lvl="1"/>
            <a:r>
              <a:rPr lang="it-IT" dirty="0" smtClean="0">
                <a:solidFill>
                  <a:schemeClr val="accent6">
                    <a:lumMod val="50000"/>
                  </a:schemeClr>
                </a:solidFill>
              </a:rPr>
              <a:t>ONLY </a:t>
            </a:r>
            <a:r>
              <a:rPr lang="it-IT" dirty="0" err="1" smtClean="0">
                <a:solidFill>
                  <a:schemeClr val="accent6">
                    <a:lumMod val="50000"/>
                  </a:schemeClr>
                </a:solidFill>
              </a:rPr>
              <a:t>technology</a:t>
            </a:r>
            <a:r>
              <a:rPr lang="it-IT" dirty="0" smtClean="0">
                <a:solidFill>
                  <a:schemeClr val="accent6">
                    <a:lumMod val="50000"/>
                  </a:schemeClr>
                </a:solidFill>
              </a:rPr>
              <a:t> </a:t>
            </a:r>
            <a:r>
              <a:rPr lang="it-IT" dirty="0" err="1" smtClean="0">
                <a:solidFill>
                  <a:schemeClr val="accent6">
                    <a:lumMod val="50000"/>
                  </a:schemeClr>
                </a:solidFill>
              </a:rPr>
              <a:t>may</a:t>
            </a:r>
            <a:r>
              <a:rPr lang="it-IT" dirty="0" smtClean="0">
                <a:solidFill>
                  <a:schemeClr val="accent6">
                    <a:lumMod val="50000"/>
                  </a:schemeClr>
                </a:solidFill>
              </a:rPr>
              <a:t> </a:t>
            </a:r>
            <a:r>
              <a:rPr lang="it-IT" dirty="0" err="1" smtClean="0">
                <a:solidFill>
                  <a:schemeClr val="accent6">
                    <a:lumMod val="50000"/>
                  </a:schemeClr>
                </a:solidFill>
              </a:rPr>
              <a:t>explain</a:t>
            </a:r>
            <a:r>
              <a:rPr lang="it-IT" dirty="0" smtClean="0">
                <a:solidFill>
                  <a:schemeClr val="accent6">
                    <a:lumMod val="50000"/>
                  </a:schemeClr>
                </a:solidFill>
              </a:rPr>
              <a:t> </a:t>
            </a:r>
            <a:r>
              <a:rPr lang="it-IT" dirty="0" err="1" smtClean="0">
                <a:solidFill>
                  <a:schemeClr val="accent6">
                    <a:lumMod val="50000"/>
                  </a:schemeClr>
                </a:solidFill>
              </a:rPr>
              <a:t>income</a:t>
            </a:r>
            <a:r>
              <a:rPr lang="it-IT" dirty="0" smtClean="0">
                <a:solidFill>
                  <a:schemeClr val="accent6">
                    <a:lumMod val="50000"/>
                  </a:schemeClr>
                </a:solidFill>
              </a:rPr>
              <a:t> per capita </a:t>
            </a:r>
            <a:r>
              <a:rPr lang="it-IT" dirty="0" err="1" smtClean="0">
                <a:solidFill>
                  <a:schemeClr val="accent6">
                    <a:lumMod val="50000"/>
                  </a:schemeClr>
                </a:solidFill>
              </a:rPr>
              <a:t>growth</a:t>
            </a:r>
            <a:r>
              <a:rPr lang="it-IT" dirty="0" smtClean="0">
                <a:solidFill>
                  <a:schemeClr val="accent6">
                    <a:lumMod val="50000"/>
                  </a:schemeClr>
                </a:solidFill>
              </a:rPr>
              <a:t> in the long </a:t>
            </a:r>
            <a:r>
              <a:rPr lang="it-IT" dirty="0" err="1" smtClean="0">
                <a:solidFill>
                  <a:schemeClr val="accent6">
                    <a:lumMod val="50000"/>
                  </a:schemeClr>
                </a:solidFill>
              </a:rPr>
              <a:t>run</a:t>
            </a:r>
            <a:r>
              <a:rPr lang="it-IT" dirty="0" smtClean="0">
                <a:solidFill>
                  <a:schemeClr val="accent6">
                    <a:lumMod val="50000"/>
                  </a:schemeClr>
                </a:solidFill>
              </a:rPr>
              <a:t> </a:t>
            </a:r>
            <a:endParaRPr lang="it-IT" dirty="0">
              <a:solidFill>
                <a:schemeClr val="accent6">
                  <a:lumMod val="50000"/>
                </a:schemeClr>
              </a:solidFill>
            </a:endParaRPr>
          </a:p>
        </p:txBody>
      </p:sp>
    </p:spTree>
    <p:extLst>
      <p:ext uri="{BB962C8B-B14F-4D97-AF65-F5344CB8AC3E}">
        <p14:creationId xmlns:p14="http://schemas.microsoft.com/office/powerpoint/2010/main" val="2673460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229600" cy="1371600"/>
          </a:xfrm>
        </p:spPr>
        <p:txBody>
          <a:bodyPr/>
          <a:lstStyle/>
          <a:p>
            <a:pPr eaLnBrk="1" hangingPunct="1"/>
            <a:r>
              <a:rPr lang="it-IT" sz="3200" b="1" smtClean="0"/>
              <a:t>Methodological constraints influence findings</a:t>
            </a:r>
          </a:p>
        </p:txBody>
      </p:sp>
      <p:sp>
        <p:nvSpPr>
          <p:cNvPr id="46083" name="Rectangle 3"/>
          <p:cNvSpPr>
            <a:spLocks noGrp="1" noChangeArrowheads="1"/>
          </p:cNvSpPr>
          <p:nvPr>
            <p:ph type="body" sz="half" idx="1"/>
          </p:nvPr>
        </p:nvSpPr>
        <p:spPr>
          <a:xfrm>
            <a:off x="457200" y="1196975"/>
            <a:ext cx="4191000" cy="4899025"/>
          </a:xfrm>
          <a:solidFill>
            <a:schemeClr val="folHlink">
              <a:alpha val="43921"/>
            </a:schemeClr>
          </a:solidFill>
        </p:spPr>
        <p:txBody>
          <a:bodyPr/>
          <a:lstStyle/>
          <a:p>
            <a:pPr marL="609600" indent="-609600" eaLnBrk="1" hangingPunct="1">
              <a:lnSpc>
                <a:spcPct val="80000"/>
              </a:lnSpc>
              <a:buFontTx/>
              <a:buNone/>
            </a:pPr>
            <a:r>
              <a:rPr lang="it-IT" sz="1800" b="1" smtClean="0">
                <a:solidFill>
                  <a:schemeClr val="bg2"/>
                </a:solidFill>
              </a:rPr>
              <a:t>Theoretical models of incentives</a:t>
            </a:r>
            <a:r>
              <a:rPr lang="it-IT" sz="2000" smtClean="0"/>
              <a:t>: </a:t>
            </a:r>
          </a:p>
          <a:p>
            <a:pPr marL="609600" indent="-609600" eaLnBrk="1" hangingPunct="1">
              <a:lnSpc>
                <a:spcPct val="80000"/>
              </a:lnSpc>
            </a:pPr>
            <a:r>
              <a:rPr lang="it-IT" sz="1800" smtClean="0"/>
              <a:t>limited to incentives for innovation in pollution control and end-of pipe solutions (no other forms of eco-innovation) </a:t>
            </a:r>
          </a:p>
          <a:p>
            <a:pPr marL="609600" indent="-609600" eaLnBrk="1" hangingPunct="1">
              <a:lnSpc>
                <a:spcPct val="80000"/>
              </a:lnSpc>
            </a:pPr>
            <a:r>
              <a:rPr lang="it-IT" sz="1800" smtClean="0"/>
              <a:t>factors related to </a:t>
            </a:r>
            <a:r>
              <a:rPr lang="it-IT" sz="1800" b="1" smtClean="0"/>
              <a:t>techno-economic context</a:t>
            </a:r>
            <a:r>
              <a:rPr lang="it-IT" sz="1800" smtClean="0"/>
              <a:t> and policy-design issues are not considered</a:t>
            </a:r>
          </a:p>
          <a:p>
            <a:pPr marL="609600" indent="-609600" eaLnBrk="1" hangingPunct="1">
              <a:lnSpc>
                <a:spcPct val="80000"/>
              </a:lnSpc>
              <a:buFontTx/>
              <a:buNone/>
            </a:pPr>
            <a:endParaRPr lang="it-IT" sz="1800" smtClean="0">
              <a:solidFill>
                <a:schemeClr val="bg2"/>
              </a:solidFill>
            </a:endParaRPr>
          </a:p>
          <a:p>
            <a:pPr marL="609600" indent="-609600" eaLnBrk="1" hangingPunct="1">
              <a:lnSpc>
                <a:spcPct val="80000"/>
              </a:lnSpc>
              <a:buFontTx/>
              <a:buNone/>
            </a:pPr>
            <a:r>
              <a:rPr lang="it-IT" sz="1800" b="1" smtClean="0">
                <a:solidFill>
                  <a:schemeClr val="bg2"/>
                </a:solidFill>
              </a:rPr>
              <a:t>Econometric analysis</a:t>
            </a:r>
            <a:r>
              <a:rPr lang="it-IT" sz="1600" smtClean="0"/>
              <a:t>: </a:t>
            </a:r>
          </a:p>
          <a:p>
            <a:pPr marL="609600" indent="-609600" eaLnBrk="1" hangingPunct="1">
              <a:lnSpc>
                <a:spcPct val="80000"/>
              </a:lnSpc>
            </a:pPr>
            <a:r>
              <a:rPr lang="it-IT" sz="1800" smtClean="0"/>
              <a:t>very difficult to incorporate </a:t>
            </a:r>
            <a:r>
              <a:rPr lang="it-IT" sz="1800" b="1" smtClean="0"/>
              <a:t>policy design</a:t>
            </a:r>
            <a:r>
              <a:rPr lang="it-IT" sz="1800" smtClean="0"/>
              <a:t> aspects of policies</a:t>
            </a:r>
          </a:p>
          <a:p>
            <a:pPr marL="609600" indent="-609600" eaLnBrk="1" hangingPunct="1">
              <a:lnSpc>
                <a:spcPct val="80000"/>
              </a:lnSpc>
            </a:pPr>
            <a:r>
              <a:rPr lang="it-IT" sz="1800" smtClean="0"/>
              <a:t>the majority consider only innovations in pollution control</a:t>
            </a:r>
            <a:endParaRPr lang="it-IT" sz="1600" smtClean="0"/>
          </a:p>
          <a:p>
            <a:pPr marL="609600" indent="-609600" eaLnBrk="1" hangingPunct="1">
              <a:lnSpc>
                <a:spcPct val="80000"/>
              </a:lnSpc>
            </a:pPr>
            <a:r>
              <a:rPr lang="it-IT" sz="1800" smtClean="0"/>
              <a:t>the majority use inventive activity indicators (patents and environmental R&amp;D) and not innovation</a:t>
            </a:r>
            <a:r>
              <a:rPr lang="it-IT" sz="1600" smtClean="0"/>
              <a:t> </a:t>
            </a:r>
            <a:r>
              <a:rPr lang="it-IT" sz="1800" b="1" smtClean="0"/>
              <a:t>output</a:t>
            </a:r>
            <a:r>
              <a:rPr lang="it-IT" sz="1800" smtClean="0"/>
              <a:t> measures</a:t>
            </a:r>
          </a:p>
          <a:p>
            <a:pPr marL="609600" indent="-609600" eaLnBrk="1" hangingPunct="1">
              <a:lnSpc>
                <a:spcPct val="80000"/>
              </a:lnSpc>
              <a:buFont typeface="Wingdings" pitchFamily="2" charset="2"/>
              <a:buAutoNum type="arabicPeriod"/>
            </a:pPr>
            <a:endParaRPr lang="it-IT" sz="2400" smtClean="0"/>
          </a:p>
        </p:txBody>
      </p:sp>
      <p:sp>
        <p:nvSpPr>
          <p:cNvPr id="46084" name="Rectangle 4"/>
          <p:cNvSpPr>
            <a:spLocks noGrp="1" noChangeArrowheads="1"/>
          </p:cNvSpPr>
          <p:nvPr>
            <p:ph type="body" sz="half" idx="2"/>
          </p:nvPr>
        </p:nvSpPr>
        <p:spPr>
          <a:xfrm>
            <a:off x="4648200" y="1219200"/>
            <a:ext cx="4038600" cy="4876800"/>
          </a:xfrm>
          <a:solidFill>
            <a:schemeClr val="folHlink">
              <a:alpha val="41176"/>
            </a:schemeClr>
          </a:solidFill>
        </p:spPr>
        <p:txBody>
          <a:bodyPr/>
          <a:lstStyle/>
          <a:p>
            <a:pPr eaLnBrk="1" hangingPunct="1">
              <a:lnSpc>
                <a:spcPct val="80000"/>
              </a:lnSpc>
              <a:buFontTx/>
              <a:buNone/>
            </a:pPr>
            <a:r>
              <a:rPr lang="it-IT" sz="2000" b="1" smtClean="0">
                <a:solidFill>
                  <a:schemeClr val="bg2"/>
                </a:solidFill>
              </a:rPr>
              <a:t>Case studies:</a:t>
            </a:r>
            <a:r>
              <a:rPr lang="it-IT" sz="2400" smtClean="0"/>
              <a:t> </a:t>
            </a:r>
          </a:p>
          <a:p>
            <a:pPr eaLnBrk="1" hangingPunct="1">
              <a:lnSpc>
                <a:spcPct val="80000"/>
              </a:lnSpc>
            </a:pPr>
            <a:r>
              <a:rPr lang="it-IT" sz="1800" smtClean="0"/>
              <a:t>Not possible to determine causal links in a rigorous way </a:t>
            </a:r>
          </a:p>
          <a:p>
            <a:pPr eaLnBrk="1" hangingPunct="1">
              <a:lnSpc>
                <a:spcPct val="80000"/>
              </a:lnSpc>
            </a:pPr>
            <a:r>
              <a:rPr lang="it-IT" sz="1800" smtClean="0"/>
              <a:t>Findings difficult to compare</a:t>
            </a:r>
          </a:p>
          <a:p>
            <a:pPr eaLnBrk="1" hangingPunct="1">
              <a:lnSpc>
                <a:spcPct val="80000"/>
              </a:lnSpc>
            </a:pPr>
            <a:r>
              <a:rPr lang="it-IT" sz="1800" smtClean="0"/>
              <a:t>Findings are highly case-specific</a:t>
            </a:r>
            <a:r>
              <a:rPr lang="it-IT" sz="2000" smtClean="0"/>
              <a:t> </a:t>
            </a:r>
          </a:p>
          <a:p>
            <a:pPr eaLnBrk="1" hangingPunct="1">
              <a:lnSpc>
                <a:spcPct val="80000"/>
              </a:lnSpc>
            </a:pPr>
            <a:endParaRPr lang="it-IT" sz="2000" smtClean="0"/>
          </a:p>
          <a:p>
            <a:pPr eaLnBrk="1" hangingPunct="1">
              <a:lnSpc>
                <a:spcPct val="80000"/>
              </a:lnSpc>
              <a:buFontTx/>
              <a:buNone/>
            </a:pPr>
            <a:endParaRPr lang="it-IT" sz="2000" smtClean="0"/>
          </a:p>
          <a:p>
            <a:pPr eaLnBrk="1" hangingPunct="1">
              <a:lnSpc>
                <a:spcPct val="80000"/>
              </a:lnSpc>
              <a:buFontTx/>
              <a:buNone/>
            </a:pPr>
            <a:endParaRPr lang="it-IT" sz="2000" smtClean="0"/>
          </a:p>
          <a:p>
            <a:pPr eaLnBrk="1" hangingPunct="1">
              <a:lnSpc>
                <a:spcPct val="80000"/>
              </a:lnSpc>
              <a:buFontTx/>
              <a:buNone/>
            </a:pPr>
            <a:r>
              <a:rPr lang="it-IT" sz="2000" b="1" smtClean="0">
                <a:solidFill>
                  <a:schemeClr val="bg2"/>
                </a:solidFill>
              </a:rPr>
              <a:t>Surveys:</a:t>
            </a:r>
          </a:p>
          <a:p>
            <a:pPr eaLnBrk="1" hangingPunct="1">
              <a:lnSpc>
                <a:spcPct val="80000"/>
              </a:lnSpc>
            </a:pPr>
            <a:r>
              <a:rPr lang="it-IT" sz="1800" smtClean="0"/>
              <a:t>Sensitive to respondees’ knowledge</a:t>
            </a:r>
          </a:p>
          <a:p>
            <a:pPr eaLnBrk="1" hangingPunct="1">
              <a:lnSpc>
                <a:spcPct val="80000"/>
              </a:lnSpc>
            </a:pPr>
            <a:r>
              <a:rPr lang="it-IT" sz="1800" smtClean="0"/>
              <a:t>Sample bias may be an issue</a:t>
            </a:r>
          </a:p>
          <a:p>
            <a:pPr eaLnBrk="1" hangingPunct="1">
              <a:lnSpc>
                <a:spcPct val="80000"/>
              </a:lnSpc>
              <a:buFontTx/>
              <a:buNone/>
            </a:pPr>
            <a:endParaRPr lang="it-IT" sz="1800" smtClean="0">
              <a:solidFill>
                <a:schemeClr val="bg2"/>
              </a:solidFill>
            </a:endParaRPr>
          </a:p>
        </p:txBody>
      </p:sp>
      <p:sp>
        <p:nvSpPr>
          <p:cNvPr id="46085" name="TextBox 5"/>
          <p:cNvSpPr txBox="1">
            <a:spLocks noChangeArrowheads="1"/>
          </p:cNvSpPr>
          <p:nvPr/>
        </p:nvSpPr>
        <p:spPr bwMode="auto">
          <a:xfrm>
            <a:off x="5334000" y="5486400"/>
            <a:ext cx="2667000" cy="338138"/>
          </a:xfrm>
          <a:prstGeom prst="rect">
            <a:avLst/>
          </a:prstGeom>
          <a:noFill/>
          <a:ln w="9525">
            <a:noFill/>
            <a:miter lim="800000"/>
            <a:headEnd/>
            <a:tailEnd/>
          </a:ln>
        </p:spPr>
        <p:txBody>
          <a:bodyPr>
            <a:spAutoFit/>
          </a:bodyPr>
          <a:lstStyle/>
          <a:p>
            <a:r>
              <a:rPr lang="en-US" sz="1600">
                <a:solidFill>
                  <a:schemeClr val="bg2"/>
                </a:solidFill>
              </a:rPr>
              <a:t>Kemp and Pontoglio, 2011</a:t>
            </a:r>
          </a:p>
        </p:txBody>
      </p:sp>
    </p:spTree>
    <p:extLst>
      <p:ext uri="{BB962C8B-B14F-4D97-AF65-F5344CB8AC3E}">
        <p14:creationId xmlns:p14="http://schemas.microsoft.com/office/powerpoint/2010/main" val="31198991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3400" smtClean="0"/>
              <a:t>Creation </a:t>
            </a:r>
            <a:r>
              <a:rPr lang="en-US" sz="3400" b="1" smtClean="0"/>
              <a:t>robust knowledge </a:t>
            </a:r>
            <a:r>
              <a:rPr lang="en-US" sz="3400" smtClean="0"/>
              <a:t>by combining different methods and types of expertise</a:t>
            </a:r>
          </a:p>
        </p:txBody>
      </p:sp>
      <p:sp>
        <p:nvSpPr>
          <p:cNvPr id="47107" name="Content Placeholder 2"/>
          <p:cNvSpPr>
            <a:spLocks noGrp="1"/>
          </p:cNvSpPr>
          <p:nvPr>
            <p:ph idx="1"/>
          </p:nvPr>
        </p:nvSpPr>
        <p:spPr>
          <a:xfrm>
            <a:off x="685800" y="1981200"/>
            <a:ext cx="7696200" cy="4114800"/>
          </a:xfrm>
        </p:spPr>
        <p:txBody>
          <a:bodyPr/>
          <a:lstStyle/>
          <a:p>
            <a:pPr eaLnBrk="1" hangingPunct="1"/>
            <a:r>
              <a:rPr lang="en-GB" sz="1800" smtClean="0"/>
              <a:t>Ideally one should </a:t>
            </a:r>
            <a:r>
              <a:rPr lang="en-US" sz="1800" smtClean="0"/>
              <a:t>employ different research methods. </a:t>
            </a:r>
            <a:r>
              <a:rPr lang="en-US" sz="1800" b="1" smtClean="0"/>
              <a:t>Any analysis is as good as the data or its assumptions</a:t>
            </a:r>
            <a:r>
              <a:rPr lang="en-US" sz="1800" smtClean="0"/>
              <a:t>. In limiting oneself to one method there is a danger of coming up with partial truths, and make unjustified generalizations.</a:t>
            </a:r>
          </a:p>
          <a:p>
            <a:pPr eaLnBrk="1" hangingPunct="1"/>
            <a:r>
              <a:rPr lang="en-US" sz="1800" smtClean="0"/>
              <a:t>Before embarking on econometric study it is advisable to speak to industry experts and suppliers about the most important factors behind certain innovations. </a:t>
            </a:r>
          </a:p>
          <a:p>
            <a:pPr eaLnBrk="1" hangingPunct="1"/>
            <a:r>
              <a:rPr lang="en-US" sz="1800" b="1" smtClean="0"/>
              <a:t>Too often scientists seek universal knowledge</a:t>
            </a:r>
            <a:r>
              <a:rPr lang="en-US" sz="1800" smtClean="0"/>
              <a:t>, whereas in reality the specifics of the situation are all-important for outcomes. Policy impacts depend on the design of the policies and context in which they are used. Working with experts and policymakers helps to learn about relevant contextual factors. </a:t>
            </a:r>
          </a:p>
          <a:p>
            <a:pPr eaLnBrk="1" hangingPunct="1"/>
            <a:r>
              <a:rPr lang="en-US" sz="1800" smtClean="0"/>
              <a:t>Research should be more concerned to the generation of robust knowledge than it presently is. </a:t>
            </a:r>
          </a:p>
        </p:txBody>
      </p:sp>
      <p:sp>
        <p:nvSpPr>
          <p:cNvPr id="47108" name="TextBox 3"/>
          <p:cNvSpPr txBox="1">
            <a:spLocks noChangeArrowheads="1"/>
          </p:cNvSpPr>
          <p:nvPr/>
        </p:nvSpPr>
        <p:spPr bwMode="auto">
          <a:xfrm>
            <a:off x="838200" y="6019800"/>
            <a:ext cx="4572000" cy="338138"/>
          </a:xfrm>
          <a:prstGeom prst="rect">
            <a:avLst/>
          </a:prstGeom>
          <a:noFill/>
          <a:ln w="9525">
            <a:noFill/>
            <a:miter lim="800000"/>
            <a:headEnd/>
            <a:tailEnd/>
          </a:ln>
        </p:spPr>
        <p:txBody>
          <a:bodyPr>
            <a:spAutoFit/>
          </a:bodyPr>
          <a:lstStyle/>
          <a:p>
            <a:r>
              <a:rPr lang="en-US" sz="1600">
                <a:solidFill>
                  <a:schemeClr val="bg2"/>
                </a:solidFill>
              </a:rPr>
              <a:t>Kemp and Pontoglio, 2011 in </a:t>
            </a:r>
            <a:r>
              <a:rPr lang="en-US" sz="1600" i="1">
                <a:solidFill>
                  <a:schemeClr val="bg2"/>
                </a:solidFill>
              </a:rPr>
              <a:t>Ecological Economics</a:t>
            </a:r>
          </a:p>
        </p:txBody>
      </p:sp>
    </p:spTree>
    <p:extLst>
      <p:ext uri="{BB962C8B-B14F-4D97-AF65-F5344CB8AC3E}">
        <p14:creationId xmlns:p14="http://schemas.microsoft.com/office/powerpoint/2010/main" val="58279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flipH="1" flipV="1">
            <a:off x="874059" y="1586753"/>
            <a:ext cx="13447" cy="43568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a:xfrm>
            <a:off x="887506" y="5943600"/>
            <a:ext cx="6858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Arco 5"/>
          <p:cNvSpPr/>
          <p:nvPr/>
        </p:nvSpPr>
        <p:spPr>
          <a:xfrm>
            <a:off x="1882588" y="779929"/>
            <a:ext cx="4208930" cy="3576917"/>
          </a:xfrm>
          <a:prstGeom prst="arc">
            <a:avLst>
              <a:gd name="adj1" fmla="val 4162588"/>
              <a:gd name="adj2" fmla="val 1097804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sp>
        <p:nvSpPr>
          <p:cNvPr id="7" name="CasellaDiTesto 6"/>
          <p:cNvSpPr txBox="1"/>
          <p:nvPr/>
        </p:nvSpPr>
        <p:spPr>
          <a:xfrm>
            <a:off x="0" y="2366682"/>
            <a:ext cx="551329" cy="369332"/>
          </a:xfrm>
          <a:prstGeom prst="rect">
            <a:avLst/>
          </a:prstGeom>
          <a:noFill/>
        </p:spPr>
        <p:txBody>
          <a:bodyPr wrap="square" rtlCol="0">
            <a:spAutoFit/>
          </a:bodyPr>
          <a:lstStyle/>
          <a:p>
            <a:r>
              <a:rPr lang="it-IT" dirty="0" smtClean="0"/>
              <a:t>k</a:t>
            </a:r>
            <a:endParaRPr lang="it-IT" dirty="0"/>
          </a:p>
        </p:txBody>
      </p:sp>
      <p:sp>
        <p:nvSpPr>
          <p:cNvPr id="8" name="CasellaDiTesto 7"/>
          <p:cNvSpPr txBox="1"/>
          <p:nvPr/>
        </p:nvSpPr>
        <p:spPr>
          <a:xfrm>
            <a:off x="5217459" y="6333565"/>
            <a:ext cx="1075765" cy="369332"/>
          </a:xfrm>
          <a:prstGeom prst="rect">
            <a:avLst/>
          </a:prstGeom>
          <a:noFill/>
        </p:spPr>
        <p:txBody>
          <a:bodyPr wrap="square" rtlCol="0">
            <a:spAutoFit/>
          </a:bodyPr>
          <a:lstStyle/>
          <a:p>
            <a:r>
              <a:rPr lang="it-IT" dirty="0"/>
              <a:t>L</a:t>
            </a:r>
          </a:p>
        </p:txBody>
      </p:sp>
      <p:cxnSp>
        <p:nvCxnSpPr>
          <p:cNvPr id="10" name="Connettore 2 9"/>
          <p:cNvCxnSpPr/>
          <p:nvPr/>
        </p:nvCxnSpPr>
        <p:spPr>
          <a:xfrm flipV="1">
            <a:off x="2433918" y="2736014"/>
            <a:ext cx="94129" cy="746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flipV="1">
            <a:off x="2837329" y="3109401"/>
            <a:ext cx="820271" cy="5213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V="1">
            <a:off x="3657600" y="3765176"/>
            <a:ext cx="1035424" cy="268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CasellaDiTesto 14"/>
          <p:cNvSpPr txBox="1"/>
          <p:nvPr/>
        </p:nvSpPr>
        <p:spPr>
          <a:xfrm>
            <a:off x="4894729" y="4208929"/>
            <a:ext cx="2232212" cy="369332"/>
          </a:xfrm>
          <a:prstGeom prst="rect">
            <a:avLst/>
          </a:prstGeom>
          <a:noFill/>
        </p:spPr>
        <p:txBody>
          <a:bodyPr wrap="square" rtlCol="0">
            <a:spAutoFit/>
          </a:bodyPr>
          <a:lstStyle/>
          <a:p>
            <a:r>
              <a:rPr lang="it-IT" dirty="0" smtClean="0"/>
              <a:t>Production </a:t>
            </a:r>
            <a:r>
              <a:rPr lang="it-IT" dirty="0" err="1" smtClean="0"/>
              <a:t>frontier</a:t>
            </a:r>
            <a:endParaRPr lang="it-IT" dirty="0"/>
          </a:p>
        </p:txBody>
      </p:sp>
      <p:sp>
        <p:nvSpPr>
          <p:cNvPr id="16" name="CasellaDiTesto 15"/>
          <p:cNvSpPr txBox="1"/>
          <p:nvPr/>
        </p:nvSpPr>
        <p:spPr>
          <a:xfrm>
            <a:off x="5217459" y="551329"/>
            <a:ext cx="2998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err="1" smtClean="0"/>
              <a:t>Producing</a:t>
            </a:r>
            <a:r>
              <a:rPr lang="it-IT" dirty="0" smtClean="0"/>
              <a:t> more with the </a:t>
            </a:r>
            <a:r>
              <a:rPr lang="it-IT" dirty="0" err="1" smtClean="0"/>
              <a:t>same</a:t>
            </a:r>
            <a:r>
              <a:rPr lang="it-IT" dirty="0" smtClean="0"/>
              <a:t> input </a:t>
            </a:r>
            <a:r>
              <a:rPr lang="it-IT" dirty="0" err="1" smtClean="0"/>
              <a:t>level</a:t>
            </a:r>
            <a:endParaRPr lang="it-IT" dirty="0"/>
          </a:p>
        </p:txBody>
      </p:sp>
    </p:spTree>
    <p:extLst>
      <p:ext uri="{BB962C8B-B14F-4D97-AF65-F5344CB8AC3E}">
        <p14:creationId xmlns:p14="http://schemas.microsoft.com/office/powerpoint/2010/main" val="167388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From EEA (2014) report</a:t>
            </a:r>
            <a:endParaRPr lang="it-IT" dirty="0"/>
          </a:p>
        </p:txBody>
      </p:sp>
      <p:sp>
        <p:nvSpPr>
          <p:cNvPr id="3" name="Segnaposto contenuto 2"/>
          <p:cNvSpPr>
            <a:spLocks noGrp="1"/>
          </p:cNvSpPr>
          <p:nvPr>
            <p:ph idx="1"/>
          </p:nvPr>
        </p:nvSpPr>
        <p:spPr/>
        <p:txBody>
          <a:bodyPr>
            <a:normAutofit fontScale="55000" lnSpcReduction="20000"/>
          </a:bodyPr>
          <a:lstStyle/>
          <a:p>
            <a:r>
              <a:rPr lang="en-AU" dirty="0"/>
              <a:t>Invention and innovation adoption and diffusion are crucial factor to achieve a sustainable and competitive economic development. </a:t>
            </a:r>
            <a:r>
              <a:rPr lang="en-AU" b="1" dirty="0"/>
              <a:t>Technological progress has been long recognised the only exogenous driver of long run growth in income per capita</a:t>
            </a:r>
            <a:r>
              <a:rPr lang="en-AU" dirty="0"/>
              <a:t>. </a:t>
            </a:r>
            <a:endParaRPr lang="en-AU" dirty="0" smtClean="0"/>
          </a:p>
          <a:p>
            <a:r>
              <a:rPr lang="en-AU" dirty="0" smtClean="0"/>
              <a:t>Economic </a:t>
            </a:r>
            <a:r>
              <a:rPr lang="en-AU" dirty="0"/>
              <a:t>growth theory has emphasised the role of R&amp;D and human capital as main forces behind countries performances. Evolutionary theory poses innovation in a broad techno-organisational meaning at the heart of economic systems development. </a:t>
            </a:r>
            <a:endParaRPr lang="en-AU" dirty="0" smtClean="0"/>
          </a:p>
          <a:p>
            <a:r>
              <a:rPr lang="en-AU" dirty="0" smtClean="0"/>
              <a:t>In </a:t>
            </a:r>
            <a:r>
              <a:rPr lang="en-AU" dirty="0"/>
              <a:t>studies of environmental and economic performances, innovations – of technological, organisational, behavioural kind – have gained increasing relevance as a key factor to obtain sustainable transitions (</a:t>
            </a:r>
            <a:r>
              <a:rPr lang="en-AU" dirty="0" err="1"/>
              <a:t>Costantini</a:t>
            </a:r>
            <a:r>
              <a:rPr lang="en-AU" dirty="0"/>
              <a:t> and Mazzanti, 2013; Mazzanti and </a:t>
            </a:r>
            <a:r>
              <a:rPr lang="en-AU" dirty="0" err="1"/>
              <a:t>Montini</a:t>
            </a:r>
            <a:r>
              <a:rPr lang="en-AU" dirty="0"/>
              <a:t>, 2010; van den Bergh, 2007) and more specifically to decarbonize the economy (</a:t>
            </a:r>
            <a:r>
              <a:rPr lang="en-AU" dirty="0" err="1"/>
              <a:t>Edenhofer</a:t>
            </a:r>
            <a:r>
              <a:rPr lang="en-AU" dirty="0"/>
              <a:t>, </a:t>
            </a:r>
            <a:r>
              <a:rPr lang="en-AU" dirty="0" err="1"/>
              <a:t>Carraro</a:t>
            </a:r>
            <a:r>
              <a:rPr lang="en-AU" dirty="0"/>
              <a:t> and </a:t>
            </a:r>
            <a:r>
              <a:rPr lang="en-AU" dirty="0" err="1"/>
              <a:t>Hourcade</a:t>
            </a:r>
            <a:r>
              <a:rPr lang="en-AU" dirty="0"/>
              <a:t>, 2012). </a:t>
            </a:r>
            <a:endParaRPr lang="en-AU" dirty="0" smtClean="0"/>
          </a:p>
          <a:p>
            <a:endParaRPr lang="en-AU" dirty="0"/>
          </a:p>
          <a:p>
            <a:r>
              <a:rPr lang="en-AU" dirty="0" smtClean="0"/>
              <a:t>It </a:t>
            </a:r>
            <a:r>
              <a:rPr lang="en-AU" dirty="0"/>
              <a:t>is among the main factors – as long as energy mix changes and structural change - that – as outlined by IPAT models (Kaya identity) – can compensate the increasing scale of the economy. </a:t>
            </a:r>
            <a:endParaRPr lang="it-IT" dirty="0"/>
          </a:p>
        </p:txBody>
      </p:sp>
    </p:spTree>
    <p:extLst>
      <p:ext uri="{BB962C8B-B14F-4D97-AF65-F5344CB8AC3E}">
        <p14:creationId xmlns:p14="http://schemas.microsoft.com/office/powerpoint/2010/main" val="11876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From EEA (2014) report</a:t>
            </a:r>
          </a:p>
        </p:txBody>
      </p:sp>
      <p:sp>
        <p:nvSpPr>
          <p:cNvPr id="3" name="Segnaposto contenuto 2"/>
          <p:cNvSpPr>
            <a:spLocks noGrp="1"/>
          </p:cNvSpPr>
          <p:nvPr>
            <p:ph idx="1"/>
          </p:nvPr>
        </p:nvSpPr>
        <p:spPr/>
        <p:txBody>
          <a:bodyPr>
            <a:normAutofit fontScale="47500" lnSpcReduction="20000"/>
          </a:bodyPr>
          <a:lstStyle/>
          <a:p>
            <a:r>
              <a:rPr lang="en-US" b="1" dirty="0"/>
              <a:t>The Stern review </a:t>
            </a:r>
            <a:r>
              <a:rPr lang="en-US" dirty="0"/>
              <a:t>itself acknowledges the role of technological change for climate change mitigation, as one of the three pillars (policy and behavioral change the others). </a:t>
            </a:r>
            <a:endParaRPr lang="en-US" dirty="0" smtClean="0"/>
          </a:p>
          <a:p>
            <a:endParaRPr lang="en-US" dirty="0"/>
          </a:p>
          <a:p>
            <a:r>
              <a:rPr lang="en-GB" dirty="0" smtClean="0"/>
              <a:t>Eco </a:t>
            </a:r>
            <a:r>
              <a:rPr lang="en-GB" dirty="0"/>
              <a:t>or environmentally friendly innovations are defined as ‘</a:t>
            </a:r>
            <a:r>
              <a:rPr lang="en-GB" dirty="0">
                <a:solidFill>
                  <a:srgbClr val="FF0000"/>
                </a:solidFill>
              </a:rPr>
              <a:t>The production, assimilation or exploitation of a product, production process, service or management or business method that is novel to the organisation (developing or adopting it) and which results, throughout its life-cycle, in a reduction of environmental risks, pollution and other negative impacts of resources use (including energy use) compared to relevant alternatives’ (Kemp, 2010)</a:t>
            </a:r>
            <a:r>
              <a:rPr lang="en-GB" dirty="0"/>
              <a:t>. The definition comes from the EU FP7 Measuring Eco innovation project. The definition of EI is not limited to specific technologies; it also includes new organisational methods, products, services and knowledge-oriented innovations</a:t>
            </a:r>
            <a:r>
              <a:rPr lang="en-GB" dirty="0" smtClean="0"/>
              <a:t>.</a:t>
            </a:r>
          </a:p>
          <a:p>
            <a:endParaRPr lang="it-IT" dirty="0"/>
          </a:p>
          <a:p>
            <a:r>
              <a:rPr lang="en-GB" u="sng" dirty="0">
                <a:hlinkClick r:id="rId2"/>
              </a:rPr>
              <a:t>http://www.unep.org/ecoinnovationproject/</a:t>
            </a:r>
            <a:r>
              <a:rPr lang="en-GB" dirty="0"/>
              <a:t>. </a:t>
            </a:r>
            <a:r>
              <a:rPr lang="en-AU" dirty="0"/>
              <a:t>UNEP states that </a:t>
            </a:r>
            <a:r>
              <a:rPr lang="en-US" dirty="0"/>
              <a:t>Eco-innovation is the development and application of a </a:t>
            </a:r>
            <a:r>
              <a:rPr lang="en-US" b="1" dirty="0"/>
              <a:t>business model</a:t>
            </a:r>
            <a:r>
              <a:rPr lang="en-US" dirty="0"/>
              <a:t>, inspired by a new business strategy, that will lead to a company’s </a:t>
            </a:r>
            <a:r>
              <a:rPr lang="en-US" b="1" dirty="0"/>
              <a:t>enhanced sustainability performance</a:t>
            </a:r>
            <a:r>
              <a:rPr lang="en-US" dirty="0"/>
              <a:t> through a combination of a significantly improved or new product (good/service), processes, market approach and organizational structure. Eco-innovation operates at the level of a company </a:t>
            </a:r>
            <a:r>
              <a:rPr lang="en-US" b="1" dirty="0"/>
              <a:t>strategy, </a:t>
            </a:r>
            <a:r>
              <a:rPr lang="en-US" dirty="0"/>
              <a:t>mainstreaming a </a:t>
            </a:r>
            <a:r>
              <a:rPr lang="en-US" b="1" dirty="0"/>
              <a:t>holistic life-cycle approach </a:t>
            </a:r>
            <a:r>
              <a:rPr lang="en-US" dirty="0"/>
              <a:t>throughout all the company’s operations (including associated activities that take place beyond company gates and influence / involve its supply chain) and is </a:t>
            </a:r>
            <a:r>
              <a:rPr lang="en-US" dirty="0" err="1"/>
              <a:t>centred</a:t>
            </a:r>
            <a:r>
              <a:rPr lang="en-US" dirty="0"/>
              <a:t> on enhancing its positive sustainability impacts, gaining reputational benefits and access to new markets. In sum, eco-innovation provides a win-win solution to improving economic competitiveness and sustainability.</a:t>
            </a:r>
            <a:endParaRPr lang="it-IT" dirty="0"/>
          </a:p>
          <a:p>
            <a:endParaRPr lang="it-IT" dirty="0"/>
          </a:p>
        </p:txBody>
      </p:sp>
    </p:spTree>
    <p:extLst>
      <p:ext uri="{BB962C8B-B14F-4D97-AF65-F5344CB8AC3E}">
        <p14:creationId xmlns:p14="http://schemas.microsoft.com/office/powerpoint/2010/main" val="411445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Dynamic</a:t>
            </a:r>
            <a:r>
              <a:rPr lang="it-IT" dirty="0" smtClean="0"/>
              <a:t> </a:t>
            </a:r>
            <a:r>
              <a:rPr lang="it-IT" dirty="0" err="1" smtClean="0"/>
              <a:t>efficiency</a:t>
            </a:r>
            <a:endParaRPr lang="it-IT" dirty="0"/>
          </a:p>
        </p:txBody>
      </p:sp>
      <p:sp>
        <p:nvSpPr>
          <p:cNvPr id="3" name="Segnaposto contenuto 2"/>
          <p:cNvSpPr>
            <a:spLocks noGrp="1"/>
          </p:cNvSpPr>
          <p:nvPr>
            <p:ph idx="1"/>
          </p:nvPr>
        </p:nvSpPr>
        <p:spPr/>
        <p:txBody>
          <a:bodyPr>
            <a:normAutofit fontScale="47500" lnSpcReduction="20000"/>
          </a:bodyPr>
          <a:lstStyle/>
          <a:p>
            <a:pPr>
              <a:defRPr/>
            </a:pPr>
            <a:r>
              <a:rPr lang="en-US" dirty="0"/>
              <a:t>A route through which long-run effects may transmit is via induced impacts on the rate of technological innovation. </a:t>
            </a:r>
          </a:p>
          <a:p>
            <a:pPr>
              <a:defRPr/>
            </a:pPr>
            <a:r>
              <a:rPr lang="en-US" dirty="0"/>
              <a:t>There are </a:t>
            </a:r>
            <a:r>
              <a:rPr lang="en-US" b="1" dirty="0"/>
              <a:t>two aspects </a:t>
            </a:r>
            <a:r>
              <a:rPr lang="en-US" dirty="0"/>
              <a:t>to this. </a:t>
            </a:r>
            <a:endParaRPr lang="en-US" dirty="0" smtClean="0"/>
          </a:p>
          <a:p>
            <a:pPr>
              <a:defRPr/>
            </a:pPr>
            <a:r>
              <a:rPr lang="en-US" dirty="0" smtClean="0"/>
              <a:t>One </a:t>
            </a:r>
            <a:r>
              <a:rPr lang="en-US" dirty="0"/>
              <a:t>route concerns what are sometimes called </a:t>
            </a:r>
            <a:r>
              <a:rPr lang="en-US" i="1" dirty="0"/>
              <a:t>dynamic efficiency</a:t>
            </a:r>
            <a:r>
              <a:rPr lang="en-US" dirty="0"/>
              <a:t> effects. These arise from the pattern of innovation incentives generated by a pollution control instrument. A common argument in this regard is that command and control instruments have poor long-run properties because they generate weak incentives for innovation. </a:t>
            </a:r>
          </a:p>
          <a:p>
            <a:pPr>
              <a:defRPr/>
            </a:pPr>
            <a:r>
              <a:rPr lang="en-US" dirty="0"/>
              <a:t>The binary nature of many such instruments (you reach the target or you do not reach it) creates a discrete switch in </a:t>
            </a:r>
            <a:r>
              <a:rPr lang="en-US" dirty="0" err="1"/>
              <a:t>behaviour</a:t>
            </a:r>
            <a:r>
              <a:rPr lang="en-US" dirty="0"/>
              <a:t>: once a required target has been obtained there is no longer any incentive to go further.</a:t>
            </a:r>
            <a:endParaRPr lang="en-GB" b="1" dirty="0"/>
          </a:p>
          <a:p>
            <a:pPr>
              <a:defRPr/>
            </a:pPr>
            <a:r>
              <a:rPr lang="en-US" b="1" dirty="0"/>
              <a:t> </a:t>
            </a:r>
            <a:endParaRPr lang="en-GB" b="1" dirty="0"/>
          </a:p>
          <a:p>
            <a:pPr>
              <a:defRPr/>
            </a:pPr>
            <a:r>
              <a:rPr lang="en-US" dirty="0"/>
              <a:t>An emissions tax (or abatement subsidy) is likely to generate a dynamically efficient pattern of incentives on corporate (and consumer) </a:t>
            </a:r>
            <a:r>
              <a:rPr lang="en-US" dirty="0" err="1"/>
              <a:t>behaviour</a:t>
            </a:r>
            <a:r>
              <a:rPr lang="en-US" dirty="0"/>
              <a:t>. </a:t>
            </a:r>
          </a:p>
          <a:p>
            <a:pPr>
              <a:defRPr/>
            </a:pPr>
            <a:r>
              <a:rPr lang="en-US" dirty="0"/>
              <a:t>The incentive structure operates to continually reward successful environmentally friendly innovation. </a:t>
            </a:r>
          </a:p>
          <a:p>
            <a:pPr>
              <a:defRPr/>
            </a:pPr>
            <a:r>
              <a:rPr lang="en-US" dirty="0"/>
              <a:t>In a market-based scheme, </a:t>
            </a:r>
            <a:r>
              <a:rPr lang="en-US" b="1" dirty="0"/>
              <a:t>every unit of emissions reduction is rewarded by a tax saving</a:t>
            </a:r>
            <a:r>
              <a:rPr lang="en-US" dirty="0"/>
              <a:t>. The key issue here is what incentives firms face in developing pollution-saving technology or developing new, environmentally cleaner products. Under a emissions tax scheme, these incentives may be strong.</a:t>
            </a:r>
            <a:endParaRPr lang="en-GB" dirty="0"/>
          </a:p>
          <a:p>
            <a:pPr>
              <a:defRPr/>
            </a:pPr>
            <a:r>
              <a:rPr lang="en-US" dirty="0"/>
              <a:t> </a:t>
            </a:r>
            <a:r>
              <a:rPr lang="en-US" dirty="0" smtClean="0"/>
              <a:t>EU ETS as well…</a:t>
            </a:r>
            <a:endParaRPr lang="en-GB" dirty="0"/>
          </a:p>
          <a:p>
            <a:pPr>
              <a:defRPr/>
            </a:pPr>
            <a:endParaRPr lang="en-GB" dirty="0"/>
          </a:p>
          <a:p>
            <a:pPr>
              <a:defRPr/>
            </a:pPr>
            <a:endParaRPr lang="en-GB" dirty="0"/>
          </a:p>
          <a:p>
            <a:endParaRPr lang="it-IT" dirty="0"/>
          </a:p>
        </p:txBody>
      </p:sp>
    </p:spTree>
    <p:extLst>
      <p:ext uri="{BB962C8B-B14F-4D97-AF65-F5344CB8AC3E}">
        <p14:creationId xmlns:p14="http://schemas.microsoft.com/office/powerpoint/2010/main" val="34151461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1264</TotalTime>
  <Words>3105</Words>
  <Application>Microsoft Office PowerPoint</Application>
  <PresentationFormat>Presentazione su schermo (4:3)</PresentationFormat>
  <Paragraphs>303</Paragraphs>
  <Slides>51</Slides>
  <Notes>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51</vt:i4>
      </vt:variant>
    </vt:vector>
  </HeadingPairs>
  <TitlesOfParts>
    <vt:vector size="53" baseType="lpstr">
      <vt:lpstr>Tema di Office</vt:lpstr>
      <vt:lpstr>Microsoft Office Word Document</vt:lpstr>
      <vt:lpstr>Innovation, Ecoinnovation and policy</vt:lpstr>
      <vt:lpstr>Key issues</vt:lpstr>
      <vt:lpstr>Innovation in economic theory</vt:lpstr>
      <vt:lpstr>Presentazione standard di PowerPoint</vt:lpstr>
      <vt:lpstr>Highlight of growth theory: sources of growth</vt:lpstr>
      <vt:lpstr>Presentazione standard di PowerPoint</vt:lpstr>
      <vt:lpstr>From EEA (2014) report</vt:lpstr>
      <vt:lpstr>From EEA (2014) report</vt:lpstr>
      <vt:lpstr>Dynamic efficiency</vt:lpstr>
      <vt:lpstr>Presentazione standard di PowerPoint</vt:lpstr>
      <vt:lpstr>Presentazione standard di PowerPoint</vt:lpstr>
      <vt:lpstr>Presentazione standard di PowerPoint</vt:lpstr>
      <vt:lpstr>Green taxes, MAC and technology</vt:lpstr>
      <vt:lpstr>What is innovation?</vt:lpstr>
      <vt:lpstr>Environmental Innovation</vt:lpstr>
      <vt:lpstr>Environmental innovation [ctd.]</vt:lpstr>
      <vt:lpstr>Eco innovations</vt:lpstr>
      <vt:lpstr>We need to understand the weight of eco innovations Environmental innovations adoption in industrial firms</vt:lpstr>
      <vt:lpstr>Eco-innovation</vt:lpstr>
      <vt:lpstr>Categories of eco-innovation</vt:lpstr>
      <vt:lpstr>Eco-innovation for a better Quality of Life</vt:lpstr>
      <vt:lpstr>Environmental technologies</vt:lpstr>
      <vt:lpstr>Determinants of ecoinnovation</vt:lpstr>
      <vt:lpstr>Market failures for knowledge</vt:lpstr>
      <vt:lpstr>The role of policy</vt:lpstr>
      <vt:lpstr>Induced Innovation</vt:lpstr>
      <vt:lpstr>Which policy instrument?</vt:lpstr>
      <vt:lpstr>Which policy instrument? [ctd.]</vt:lpstr>
      <vt:lpstr>Eco-innovation effects</vt:lpstr>
      <vt:lpstr>Evolutionary teory or Schumpeterian theory</vt:lpstr>
      <vt:lpstr>The Porter hypotheses</vt:lpstr>
      <vt:lpstr>Weak and strong Porter hypotheses</vt:lpstr>
      <vt:lpstr>weak</vt:lpstr>
      <vt:lpstr>strong</vt:lpstr>
      <vt:lpstr>CSR issues and Porter</vt:lpstr>
      <vt:lpstr>The Pollution haven hypothesis</vt:lpstr>
      <vt:lpstr>The issue links policy effects with development issues</vt:lpstr>
      <vt:lpstr>Empirical issue, sector by sector country by country</vt:lpstr>
      <vt:lpstr>Innovation: Community Innovation Survey data (CIS)</vt:lpstr>
      <vt:lpstr>Presentazione standard di PowerPoint</vt:lpstr>
      <vt:lpstr>Presentazione standard di PowerPoint</vt:lpstr>
      <vt:lpstr>Presentazione standard di PowerPoint</vt:lpstr>
      <vt:lpstr>Presentazione standard di PowerPoint</vt:lpstr>
      <vt:lpstr>Invention: patent data</vt:lpstr>
      <vt:lpstr>Presentazione standard di PowerPoint</vt:lpstr>
      <vt:lpstr>Presentazione standard di PowerPoint</vt:lpstr>
      <vt:lpstr>Presentazione standard di PowerPoint</vt:lpstr>
      <vt:lpstr>Innovation studies stress methodological variety</vt:lpstr>
      <vt:lpstr>A  plea for methodological pluriformity and knowledge integration</vt:lpstr>
      <vt:lpstr>Methodological constraints influence findings</vt:lpstr>
      <vt:lpstr>Creation robust knowledge by combining different methods and types of expertise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Poma Tirocinio</dc:creator>
  <cp:lastModifiedBy>user</cp:lastModifiedBy>
  <cp:revision>63</cp:revision>
  <dcterms:created xsi:type="dcterms:W3CDTF">2014-09-23T14:05:29Z</dcterms:created>
  <dcterms:modified xsi:type="dcterms:W3CDTF">2015-02-18T21:55:11Z</dcterms:modified>
</cp:coreProperties>
</file>