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71" r:id="rId3"/>
    <p:sldId id="272" r:id="rId4"/>
    <p:sldId id="273" r:id="rId5"/>
    <p:sldId id="274" r:id="rId6"/>
    <p:sldId id="258" r:id="rId7"/>
    <p:sldId id="260" r:id="rId8"/>
    <p:sldId id="280" r:id="rId9"/>
    <p:sldId id="281" r:id="rId10"/>
    <p:sldId id="282" r:id="rId11"/>
    <p:sldId id="286" r:id="rId12"/>
    <p:sldId id="261" r:id="rId13"/>
    <p:sldId id="263" r:id="rId14"/>
    <p:sldId id="287" r:id="rId15"/>
    <p:sldId id="283" r:id="rId16"/>
    <p:sldId id="267" r:id="rId17"/>
    <p:sldId id="284" r:id="rId18"/>
    <p:sldId id="285" r:id="rId19"/>
    <p:sldId id="275" r:id="rId20"/>
    <p:sldId id="276" r:id="rId21"/>
    <p:sldId id="277" r:id="rId22"/>
    <p:sldId id="278" r:id="rId23"/>
    <p:sldId id="288" r:id="rId24"/>
    <p:sldId id="289" r:id="rId25"/>
    <p:sldId id="269" r:id="rId26"/>
    <p:sldId id="279" r:id="rId2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2C5409-7690-43B9-9EEA-5D0DDE0D5A1D}" type="datetimeFigureOut">
              <a:rPr lang="it-IT" smtClean="0"/>
              <a:t>12/02/2015</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D76FE8-FD58-4CB8-A9A3-7D5241EB342F}" type="slidenum">
              <a:rPr lang="it-IT" smtClean="0"/>
              <a:t>‹N›</a:t>
            </a:fld>
            <a:endParaRPr lang="it-IT"/>
          </a:p>
        </p:txBody>
      </p:sp>
    </p:spTree>
    <p:extLst>
      <p:ext uri="{BB962C8B-B14F-4D97-AF65-F5344CB8AC3E}">
        <p14:creationId xmlns:p14="http://schemas.microsoft.com/office/powerpoint/2010/main" val="1238986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p:txBody>
          <a:bodyPr/>
          <a:lstStyle/>
          <a:p>
            <a:pPr>
              <a:defRPr/>
            </a:pPr>
            <a:fld id="{49F21512-DAD1-49FF-A63E-A6D5D2D86AA3}" type="slidenum">
              <a:rPr lang="en-US" altLang="it-IT"/>
              <a:pPr>
                <a:defRPr/>
              </a:pPr>
              <a:t>6</a:t>
            </a:fld>
            <a:endParaRPr lang="en-US" altLang="it-IT"/>
          </a:p>
        </p:txBody>
      </p:sp>
      <p:sp>
        <p:nvSpPr>
          <p:cNvPr id="7065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6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t-IT" altLang="it-IT"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p:txBody>
          <a:bodyPr/>
          <a:lstStyle/>
          <a:p>
            <a:pPr>
              <a:defRPr/>
            </a:pPr>
            <a:fld id="{748198AC-24A1-477B-ADCB-73DFF7D1BBFE}" type="slidenum">
              <a:rPr lang="en-US" altLang="it-IT"/>
              <a:pPr>
                <a:defRPr/>
              </a:pPr>
              <a:t>7</a:t>
            </a:fld>
            <a:endParaRPr lang="en-US" altLang="it-IT"/>
          </a:p>
        </p:txBody>
      </p:sp>
      <p:sp>
        <p:nvSpPr>
          <p:cNvPr id="7270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t-IT" alt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6B0605DE-2966-4292-A81B-3AE63246644F}" type="datetimeFigureOut">
              <a:rPr lang="it-IT" smtClean="0"/>
              <a:t>12/02/2015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C4168F9-D7AB-4936-8DFB-EDB698B41DC3}" type="slidenum">
              <a:rPr lang="it-IT" smtClean="0"/>
              <a:t>‹N›</a:t>
            </a:fld>
            <a:endParaRPr lang="it-IT"/>
          </a:p>
        </p:txBody>
      </p:sp>
    </p:spTree>
    <p:extLst>
      <p:ext uri="{BB962C8B-B14F-4D97-AF65-F5344CB8AC3E}">
        <p14:creationId xmlns:p14="http://schemas.microsoft.com/office/powerpoint/2010/main" val="3320068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B0605DE-2966-4292-A81B-3AE63246644F}" type="datetimeFigureOut">
              <a:rPr lang="it-IT" smtClean="0"/>
              <a:t>12/02/2015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C4168F9-D7AB-4936-8DFB-EDB698B41DC3}" type="slidenum">
              <a:rPr lang="it-IT" smtClean="0"/>
              <a:t>‹N›</a:t>
            </a:fld>
            <a:endParaRPr lang="it-IT"/>
          </a:p>
        </p:txBody>
      </p:sp>
    </p:spTree>
    <p:extLst>
      <p:ext uri="{BB962C8B-B14F-4D97-AF65-F5344CB8AC3E}">
        <p14:creationId xmlns:p14="http://schemas.microsoft.com/office/powerpoint/2010/main" val="297604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B0605DE-2966-4292-A81B-3AE63246644F}" type="datetimeFigureOut">
              <a:rPr lang="it-IT" smtClean="0"/>
              <a:t>12/02/2015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C4168F9-D7AB-4936-8DFB-EDB698B41DC3}" type="slidenum">
              <a:rPr lang="it-IT" smtClean="0"/>
              <a:t>‹N›</a:t>
            </a:fld>
            <a:endParaRPr lang="it-IT"/>
          </a:p>
        </p:txBody>
      </p:sp>
    </p:spTree>
    <p:extLst>
      <p:ext uri="{BB962C8B-B14F-4D97-AF65-F5344CB8AC3E}">
        <p14:creationId xmlns:p14="http://schemas.microsoft.com/office/powerpoint/2010/main" val="4291775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B0605DE-2966-4292-A81B-3AE63246644F}" type="datetimeFigureOut">
              <a:rPr lang="it-IT" smtClean="0"/>
              <a:t>12/02/2015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C4168F9-D7AB-4936-8DFB-EDB698B41DC3}" type="slidenum">
              <a:rPr lang="it-IT" smtClean="0"/>
              <a:t>‹N›</a:t>
            </a:fld>
            <a:endParaRPr lang="it-IT"/>
          </a:p>
        </p:txBody>
      </p:sp>
    </p:spTree>
    <p:extLst>
      <p:ext uri="{BB962C8B-B14F-4D97-AF65-F5344CB8AC3E}">
        <p14:creationId xmlns:p14="http://schemas.microsoft.com/office/powerpoint/2010/main" val="3561824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6B0605DE-2966-4292-A81B-3AE63246644F}" type="datetimeFigureOut">
              <a:rPr lang="it-IT" smtClean="0"/>
              <a:t>12/02/2015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C4168F9-D7AB-4936-8DFB-EDB698B41DC3}" type="slidenum">
              <a:rPr lang="it-IT" smtClean="0"/>
              <a:t>‹N›</a:t>
            </a:fld>
            <a:endParaRPr lang="it-IT"/>
          </a:p>
        </p:txBody>
      </p:sp>
    </p:spTree>
    <p:extLst>
      <p:ext uri="{BB962C8B-B14F-4D97-AF65-F5344CB8AC3E}">
        <p14:creationId xmlns:p14="http://schemas.microsoft.com/office/powerpoint/2010/main" val="548010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6B0605DE-2966-4292-A81B-3AE63246644F}" type="datetimeFigureOut">
              <a:rPr lang="it-IT" smtClean="0"/>
              <a:t>12/02/2015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C4168F9-D7AB-4936-8DFB-EDB698B41DC3}" type="slidenum">
              <a:rPr lang="it-IT" smtClean="0"/>
              <a:t>‹N›</a:t>
            </a:fld>
            <a:endParaRPr lang="it-IT"/>
          </a:p>
        </p:txBody>
      </p:sp>
    </p:spTree>
    <p:extLst>
      <p:ext uri="{BB962C8B-B14F-4D97-AF65-F5344CB8AC3E}">
        <p14:creationId xmlns:p14="http://schemas.microsoft.com/office/powerpoint/2010/main" val="2477848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6B0605DE-2966-4292-A81B-3AE63246644F}" type="datetimeFigureOut">
              <a:rPr lang="it-IT" smtClean="0"/>
              <a:t>12/02/2015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5C4168F9-D7AB-4936-8DFB-EDB698B41DC3}" type="slidenum">
              <a:rPr lang="it-IT" smtClean="0"/>
              <a:t>‹N›</a:t>
            </a:fld>
            <a:endParaRPr lang="it-IT"/>
          </a:p>
        </p:txBody>
      </p:sp>
    </p:spTree>
    <p:extLst>
      <p:ext uri="{BB962C8B-B14F-4D97-AF65-F5344CB8AC3E}">
        <p14:creationId xmlns:p14="http://schemas.microsoft.com/office/powerpoint/2010/main" val="934578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6B0605DE-2966-4292-A81B-3AE63246644F}" type="datetimeFigureOut">
              <a:rPr lang="it-IT" smtClean="0"/>
              <a:t>12/02/2015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5C4168F9-D7AB-4936-8DFB-EDB698B41DC3}" type="slidenum">
              <a:rPr lang="it-IT" smtClean="0"/>
              <a:t>‹N›</a:t>
            </a:fld>
            <a:endParaRPr lang="it-IT"/>
          </a:p>
        </p:txBody>
      </p:sp>
    </p:spTree>
    <p:extLst>
      <p:ext uri="{BB962C8B-B14F-4D97-AF65-F5344CB8AC3E}">
        <p14:creationId xmlns:p14="http://schemas.microsoft.com/office/powerpoint/2010/main" val="2617722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6B0605DE-2966-4292-A81B-3AE63246644F}" type="datetimeFigureOut">
              <a:rPr lang="it-IT" smtClean="0"/>
              <a:t>12/02/2015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5C4168F9-D7AB-4936-8DFB-EDB698B41DC3}" type="slidenum">
              <a:rPr lang="it-IT" smtClean="0"/>
              <a:t>‹N›</a:t>
            </a:fld>
            <a:endParaRPr lang="it-IT"/>
          </a:p>
        </p:txBody>
      </p:sp>
    </p:spTree>
    <p:extLst>
      <p:ext uri="{BB962C8B-B14F-4D97-AF65-F5344CB8AC3E}">
        <p14:creationId xmlns:p14="http://schemas.microsoft.com/office/powerpoint/2010/main" val="2925672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6B0605DE-2966-4292-A81B-3AE63246644F}" type="datetimeFigureOut">
              <a:rPr lang="it-IT" smtClean="0"/>
              <a:t>12/02/2015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C4168F9-D7AB-4936-8DFB-EDB698B41DC3}" type="slidenum">
              <a:rPr lang="it-IT" smtClean="0"/>
              <a:t>‹N›</a:t>
            </a:fld>
            <a:endParaRPr lang="it-IT"/>
          </a:p>
        </p:txBody>
      </p:sp>
    </p:spTree>
    <p:extLst>
      <p:ext uri="{BB962C8B-B14F-4D97-AF65-F5344CB8AC3E}">
        <p14:creationId xmlns:p14="http://schemas.microsoft.com/office/powerpoint/2010/main" val="2465384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6B0605DE-2966-4292-A81B-3AE63246644F}" type="datetimeFigureOut">
              <a:rPr lang="it-IT" smtClean="0"/>
              <a:t>12/02/2015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C4168F9-D7AB-4936-8DFB-EDB698B41DC3}" type="slidenum">
              <a:rPr lang="it-IT" smtClean="0"/>
              <a:t>‹N›</a:t>
            </a:fld>
            <a:endParaRPr lang="it-IT"/>
          </a:p>
        </p:txBody>
      </p:sp>
    </p:spTree>
    <p:extLst>
      <p:ext uri="{BB962C8B-B14F-4D97-AF65-F5344CB8AC3E}">
        <p14:creationId xmlns:p14="http://schemas.microsoft.com/office/powerpoint/2010/main" val="3951744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0605DE-2966-4292-A81B-3AE63246644F}" type="datetimeFigureOut">
              <a:rPr lang="it-IT" smtClean="0"/>
              <a:t>12/02/2015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4168F9-D7AB-4936-8DFB-EDB698B41DC3}" type="slidenum">
              <a:rPr lang="it-IT" smtClean="0"/>
              <a:t>‹N›</a:t>
            </a:fld>
            <a:endParaRPr lang="it-IT"/>
          </a:p>
        </p:txBody>
      </p:sp>
    </p:spTree>
    <p:extLst>
      <p:ext uri="{BB962C8B-B14F-4D97-AF65-F5344CB8AC3E}">
        <p14:creationId xmlns:p14="http://schemas.microsoft.com/office/powerpoint/2010/main" val="27609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err="1" smtClean="0"/>
              <a:t>Command</a:t>
            </a:r>
            <a:r>
              <a:rPr lang="it-IT" dirty="0" smtClean="0"/>
              <a:t> and Control vs </a:t>
            </a:r>
            <a:r>
              <a:rPr lang="it-IT" dirty="0" err="1" smtClean="0"/>
              <a:t>taxes</a:t>
            </a:r>
            <a:endParaRPr lang="it-IT" dirty="0"/>
          </a:p>
        </p:txBody>
      </p:sp>
      <p:sp>
        <p:nvSpPr>
          <p:cNvPr id="3" name="Sottotitolo 2"/>
          <p:cNvSpPr>
            <a:spLocks noGrp="1"/>
          </p:cNvSpPr>
          <p:nvPr>
            <p:ph type="subTitle" idx="1"/>
          </p:nvPr>
        </p:nvSpPr>
        <p:spPr/>
        <p:txBody>
          <a:bodyPr/>
          <a:lstStyle/>
          <a:p>
            <a:endParaRPr lang="it-IT"/>
          </a:p>
        </p:txBody>
      </p:sp>
      <p:sp>
        <p:nvSpPr>
          <p:cNvPr id="4" name="Rettangolo 3"/>
          <p:cNvSpPr/>
          <p:nvPr/>
        </p:nvSpPr>
        <p:spPr>
          <a:xfrm>
            <a:off x="4414745" y="3244334"/>
            <a:ext cx="314510" cy="369332"/>
          </a:xfrm>
          <a:prstGeom prst="rect">
            <a:avLst/>
          </a:prstGeom>
        </p:spPr>
        <p:txBody>
          <a:bodyPr wrap="none">
            <a:spAutoFit/>
          </a:bodyPr>
          <a:lstStyle/>
          <a:p>
            <a:r>
              <a:rPr lang="it-IT" dirty="0" smtClean="0"/>
              <a:t>∆</a:t>
            </a:r>
            <a:endParaRPr lang="it-IT" dirty="0"/>
          </a:p>
        </p:txBody>
      </p:sp>
    </p:spTree>
    <p:extLst>
      <p:ext uri="{BB962C8B-B14F-4D97-AF65-F5344CB8AC3E}">
        <p14:creationId xmlns:p14="http://schemas.microsoft.com/office/powerpoint/2010/main" val="357826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Connettore 2 2"/>
          <p:cNvCxnSpPr/>
          <p:nvPr/>
        </p:nvCxnSpPr>
        <p:spPr>
          <a:xfrm flipV="1">
            <a:off x="899592" y="620688"/>
            <a:ext cx="0" cy="53285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 name="Connettore 2 4"/>
          <p:cNvCxnSpPr/>
          <p:nvPr/>
        </p:nvCxnSpPr>
        <p:spPr>
          <a:xfrm>
            <a:off x="899592" y="5949280"/>
            <a:ext cx="748883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Connettore 1 6"/>
          <p:cNvCxnSpPr/>
          <p:nvPr/>
        </p:nvCxnSpPr>
        <p:spPr>
          <a:xfrm>
            <a:off x="899592" y="3284984"/>
            <a:ext cx="71287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CasellaDiTesto 7"/>
          <p:cNvSpPr txBox="1"/>
          <p:nvPr/>
        </p:nvSpPr>
        <p:spPr>
          <a:xfrm>
            <a:off x="453447" y="3100318"/>
            <a:ext cx="360040" cy="369332"/>
          </a:xfrm>
          <a:prstGeom prst="rect">
            <a:avLst/>
          </a:prstGeom>
          <a:noFill/>
        </p:spPr>
        <p:txBody>
          <a:bodyPr wrap="square" rtlCol="0">
            <a:spAutoFit/>
          </a:bodyPr>
          <a:lstStyle/>
          <a:p>
            <a:r>
              <a:rPr lang="it-IT" dirty="0" smtClean="0"/>
              <a:t>t</a:t>
            </a:r>
            <a:endParaRPr lang="it-IT" dirty="0"/>
          </a:p>
        </p:txBody>
      </p:sp>
      <p:sp>
        <p:nvSpPr>
          <p:cNvPr id="9" name="CasellaDiTesto 8"/>
          <p:cNvSpPr txBox="1"/>
          <p:nvPr/>
        </p:nvSpPr>
        <p:spPr>
          <a:xfrm>
            <a:off x="6012160" y="6237312"/>
            <a:ext cx="2016224" cy="369332"/>
          </a:xfrm>
          <a:prstGeom prst="rect">
            <a:avLst/>
          </a:prstGeom>
          <a:noFill/>
        </p:spPr>
        <p:txBody>
          <a:bodyPr wrap="square" rtlCol="0">
            <a:spAutoFit/>
          </a:bodyPr>
          <a:lstStyle/>
          <a:p>
            <a:r>
              <a:rPr lang="it-IT" dirty="0" err="1" smtClean="0"/>
              <a:t>abatement</a:t>
            </a:r>
            <a:endParaRPr lang="it-IT" dirty="0"/>
          </a:p>
        </p:txBody>
      </p:sp>
      <p:sp>
        <p:nvSpPr>
          <p:cNvPr id="10" name="CasellaDiTesto 9"/>
          <p:cNvSpPr txBox="1"/>
          <p:nvPr/>
        </p:nvSpPr>
        <p:spPr>
          <a:xfrm>
            <a:off x="179512" y="836712"/>
            <a:ext cx="633975" cy="646331"/>
          </a:xfrm>
          <a:prstGeom prst="rect">
            <a:avLst/>
          </a:prstGeom>
          <a:noFill/>
        </p:spPr>
        <p:txBody>
          <a:bodyPr wrap="square" rtlCol="0">
            <a:spAutoFit/>
          </a:bodyPr>
          <a:lstStyle/>
          <a:p>
            <a:r>
              <a:rPr lang="it-IT" dirty="0" err="1" smtClean="0"/>
              <a:t>Cost</a:t>
            </a:r>
            <a:r>
              <a:rPr lang="it-IT" dirty="0" smtClean="0"/>
              <a:t>, </a:t>
            </a:r>
            <a:r>
              <a:rPr lang="it-IT" dirty="0" err="1" smtClean="0"/>
              <a:t>tax</a:t>
            </a:r>
            <a:endParaRPr lang="it-IT" dirty="0"/>
          </a:p>
        </p:txBody>
      </p:sp>
      <p:cxnSp>
        <p:nvCxnSpPr>
          <p:cNvPr id="12" name="Connettore 1 11"/>
          <p:cNvCxnSpPr/>
          <p:nvPr/>
        </p:nvCxnSpPr>
        <p:spPr>
          <a:xfrm flipV="1">
            <a:off x="899592" y="836712"/>
            <a:ext cx="2808312" cy="511256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Connettore 1 13"/>
          <p:cNvCxnSpPr/>
          <p:nvPr/>
        </p:nvCxnSpPr>
        <p:spPr>
          <a:xfrm flipV="1">
            <a:off x="899592" y="1268760"/>
            <a:ext cx="4680520" cy="468052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Connettore 1 15"/>
          <p:cNvCxnSpPr/>
          <p:nvPr/>
        </p:nvCxnSpPr>
        <p:spPr>
          <a:xfrm flipV="1">
            <a:off x="899592" y="1844824"/>
            <a:ext cx="6120680" cy="4104456"/>
          </a:xfrm>
          <a:prstGeom prst="line">
            <a:avLst/>
          </a:prstGeom>
        </p:spPr>
        <p:style>
          <a:lnRef idx="1">
            <a:schemeClr val="accent1"/>
          </a:lnRef>
          <a:fillRef idx="0">
            <a:schemeClr val="accent1"/>
          </a:fillRef>
          <a:effectRef idx="0">
            <a:schemeClr val="accent1"/>
          </a:effectRef>
          <a:fontRef idx="minor">
            <a:schemeClr val="tx1"/>
          </a:fontRef>
        </p:style>
      </p:cxnSp>
      <p:sp>
        <p:nvSpPr>
          <p:cNvPr id="17" name="CasellaDiTesto 16"/>
          <p:cNvSpPr txBox="1"/>
          <p:nvPr/>
        </p:nvSpPr>
        <p:spPr>
          <a:xfrm>
            <a:off x="3347864" y="332656"/>
            <a:ext cx="1296144" cy="369332"/>
          </a:xfrm>
          <a:prstGeom prst="rect">
            <a:avLst/>
          </a:prstGeom>
          <a:noFill/>
        </p:spPr>
        <p:txBody>
          <a:bodyPr wrap="square" rtlCol="0">
            <a:spAutoFit/>
          </a:bodyPr>
          <a:lstStyle/>
          <a:p>
            <a:r>
              <a:rPr lang="it-IT" dirty="0" smtClean="0"/>
              <a:t>MAC1</a:t>
            </a:r>
            <a:endParaRPr lang="it-IT" dirty="0"/>
          </a:p>
        </p:txBody>
      </p:sp>
      <p:sp>
        <p:nvSpPr>
          <p:cNvPr id="18" name="CasellaDiTesto 17"/>
          <p:cNvSpPr txBox="1"/>
          <p:nvPr/>
        </p:nvSpPr>
        <p:spPr>
          <a:xfrm>
            <a:off x="5580112" y="701988"/>
            <a:ext cx="1008112" cy="369332"/>
          </a:xfrm>
          <a:prstGeom prst="rect">
            <a:avLst/>
          </a:prstGeom>
          <a:noFill/>
        </p:spPr>
        <p:txBody>
          <a:bodyPr wrap="square" rtlCol="0">
            <a:spAutoFit/>
          </a:bodyPr>
          <a:lstStyle/>
          <a:p>
            <a:r>
              <a:rPr lang="it-IT" dirty="0" smtClean="0"/>
              <a:t>MAC2</a:t>
            </a:r>
            <a:endParaRPr lang="it-IT" dirty="0"/>
          </a:p>
        </p:txBody>
      </p:sp>
      <p:sp>
        <p:nvSpPr>
          <p:cNvPr id="19" name="CasellaDiTesto 18"/>
          <p:cNvSpPr txBox="1"/>
          <p:nvPr/>
        </p:nvSpPr>
        <p:spPr>
          <a:xfrm>
            <a:off x="7020272" y="1268760"/>
            <a:ext cx="1008112" cy="369332"/>
          </a:xfrm>
          <a:prstGeom prst="rect">
            <a:avLst/>
          </a:prstGeom>
          <a:noFill/>
        </p:spPr>
        <p:txBody>
          <a:bodyPr wrap="square" rtlCol="0">
            <a:spAutoFit/>
          </a:bodyPr>
          <a:lstStyle/>
          <a:p>
            <a:r>
              <a:rPr lang="it-IT" dirty="0" smtClean="0"/>
              <a:t>MAC3</a:t>
            </a:r>
            <a:endParaRPr lang="it-IT" dirty="0"/>
          </a:p>
        </p:txBody>
      </p:sp>
      <p:cxnSp>
        <p:nvCxnSpPr>
          <p:cNvPr id="21" name="Connettore 1 20"/>
          <p:cNvCxnSpPr/>
          <p:nvPr/>
        </p:nvCxnSpPr>
        <p:spPr>
          <a:xfrm>
            <a:off x="2328530" y="3284984"/>
            <a:ext cx="0" cy="2664296"/>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22" name="Connettore 1 21"/>
          <p:cNvCxnSpPr/>
          <p:nvPr/>
        </p:nvCxnSpPr>
        <p:spPr>
          <a:xfrm>
            <a:off x="3563888" y="1159877"/>
            <a:ext cx="0" cy="4789403"/>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23" name="Connettore 1 22"/>
          <p:cNvCxnSpPr/>
          <p:nvPr/>
        </p:nvCxnSpPr>
        <p:spPr>
          <a:xfrm>
            <a:off x="4860032" y="3392996"/>
            <a:ext cx="0" cy="2556284"/>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24" name="CasellaDiTesto 23"/>
          <p:cNvSpPr txBox="1"/>
          <p:nvPr/>
        </p:nvSpPr>
        <p:spPr>
          <a:xfrm>
            <a:off x="6228184" y="2852936"/>
            <a:ext cx="2664296" cy="313932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it-IT" u="sng" dirty="0" smtClean="0"/>
              <a:t>Under standard</a:t>
            </a:r>
          </a:p>
          <a:p>
            <a:r>
              <a:rPr lang="it-IT" dirty="0" smtClean="0"/>
              <a:t>Total </a:t>
            </a:r>
            <a:r>
              <a:rPr lang="it-IT" dirty="0" err="1" smtClean="0"/>
              <a:t>cost</a:t>
            </a:r>
            <a:r>
              <a:rPr lang="it-IT" dirty="0" smtClean="0"/>
              <a:t>= </a:t>
            </a:r>
            <a:r>
              <a:rPr lang="it-IT" b="1" dirty="0" smtClean="0"/>
              <a:t>0as2+0bs2+0cs2</a:t>
            </a:r>
          </a:p>
          <a:p>
            <a:endParaRPr lang="it-IT" dirty="0"/>
          </a:p>
          <a:p>
            <a:r>
              <a:rPr lang="it-IT" u="sng" dirty="0" smtClean="0"/>
              <a:t>Under </a:t>
            </a:r>
            <a:r>
              <a:rPr lang="it-IT" u="sng" dirty="0" err="1" smtClean="0"/>
              <a:t>tax</a:t>
            </a:r>
            <a:endParaRPr lang="it-IT" u="sng" dirty="0" smtClean="0"/>
          </a:p>
          <a:p>
            <a:r>
              <a:rPr lang="it-IT" dirty="0" smtClean="0"/>
              <a:t>TAC=</a:t>
            </a:r>
            <a:r>
              <a:rPr lang="it-IT" b="1" dirty="0" smtClean="0"/>
              <a:t>0xs1+0bs2+0ys</a:t>
            </a:r>
            <a:r>
              <a:rPr lang="it-IT" dirty="0" smtClean="0"/>
              <a:t>3</a:t>
            </a:r>
          </a:p>
          <a:p>
            <a:endParaRPr lang="it-IT" dirty="0"/>
          </a:p>
          <a:p>
            <a:r>
              <a:rPr lang="it-IT" dirty="0" err="1" smtClean="0"/>
              <a:t>Difference</a:t>
            </a:r>
            <a:r>
              <a:rPr lang="it-IT" dirty="0" smtClean="0"/>
              <a:t> </a:t>
            </a:r>
            <a:r>
              <a:rPr lang="it-IT" dirty="0" err="1" smtClean="0"/>
              <a:t>is</a:t>
            </a:r>
            <a:endParaRPr lang="it-IT" dirty="0" smtClean="0"/>
          </a:p>
          <a:p>
            <a:endParaRPr lang="it-IT" dirty="0"/>
          </a:p>
          <a:p>
            <a:r>
              <a:rPr lang="it-IT" b="1" dirty="0" smtClean="0">
                <a:solidFill>
                  <a:srgbClr val="7030A0"/>
                </a:solidFill>
              </a:rPr>
              <a:t>s1Xas2 (</a:t>
            </a:r>
            <a:r>
              <a:rPr lang="it-IT" b="1" dirty="0" err="1" smtClean="0">
                <a:solidFill>
                  <a:srgbClr val="7030A0"/>
                </a:solidFill>
              </a:rPr>
              <a:t>saving</a:t>
            </a:r>
            <a:r>
              <a:rPr lang="it-IT" b="1" dirty="0" smtClean="0">
                <a:solidFill>
                  <a:srgbClr val="7030A0"/>
                </a:solidFill>
              </a:rPr>
              <a:t> firm1) – s2cys3 (</a:t>
            </a:r>
            <a:r>
              <a:rPr lang="it-IT" b="1" dirty="0" err="1" smtClean="0">
                <a:solidFill>
                  <a:srgbClr val="7030A0"/>
                </a:solidFill>
              </a:rPr>
              <a:t>cost</a:t>
            </a:r>
            <a:r>
              <a:rPr lang="it-IT" b="1" dirty="0" smtClean="0">
                <a:solidFill>
                  <a:srgbClr val="7030A0"/>
                </a:solidFill>
              </a:rPr>
              <a:t> firm3)</a:t>
            </a:r>
            <a:endParaRPr lang="it-IT" b="1" dirty="0">
              <a:solidFill>
                <a:srgbClr val="7030A0"/>
              </a:solidFill>
            </a:endParaRPr>
          </a:p>
        </p:txBody>
      </p:sp>
      <p:sp>
        <p:nvSpPr>
          <p:cNvPr id="27" name="CasellaDiTesto 26"/>
          <p:cNvSpPr txBox="1"/>
          <p:nvPr/>
        </p:nvSpPr>
        <p:spPr>
          <a:xfrm>
            <a:off x="1835696" y="2852936"/>
            <a:ext cx="468052" cy="369332"/>
          </a:xfrm>
          <a:prstGeom prst="rect">
            <a:avLst/>
          </a:prstGeom>
          <a:noFill/>
        </p:spPr>
        <p:txBody>
          <a:bodyPr wrap="square" rtlCol="0">
            <a:spAutoFit/>
          </a:bodyPr>
          <a:lstStyle/>
          <a:p>
            <a:r>
              <a:rPr lang="it-IT" dirty="0" smtClean="0"/>
              <a:t>x</a:t>
            </a:r>
            <a:endParaRPr lang="it-IT" dirty="0"/>
          </a:p>
        </p:txBody>
      </p:sp>
      <p:sp>
        <p:nvSpPr>
          <p:cNvPr id="28" name="CasellaDiTesto 27"/>
          <p:cNvSpPr txBox="1"/>
          <p:nvPr/>
        </p:nvSpPr>
        <p:spPr>
          <a:xfrm>
            <a:off x="3059832" y="886654"/>
            <a:ext cx="288032" cy="369332"/>
          </a:xfrm>
          <a:prstGeom prst="rect">
            <a:avLst/>
          </a:prstGeom>
          <a:noFill/>
        </p:spPr>
        <p:txBody>
          <a:bodyPr wrap="square" rtlCol="0">
            <a:spAutoFit/>
          </a:bodyPr>
          <a:lstStyle/>
          <a:p>
            <a:r>
              <a:rPr lang="it-IT" dirty="0" smtClean="0"/>
              <a:t>a</a:t>
            </a:r>
            <a:endParaRPr lang="it-IT" dirty="0"/>
          </a:p>
        </p:txBody>
      </p:sp>
      <p:sp>
        <p:nvSpPr>
          <p:cNvPr id="29" name="CasellaDiTesto 28"/>
          <p:cNvSpPr txBox="1"/>
          <p:nvPr/>
        </p:nvSpPr>
        <p:spPr>
          <a:xfrm>
            <a:off x="3203848" y="2852936"/>
            <a:ext cx="144016" cy="369332"/>
          </a:xfrm>
          <a:prstGeom prst="rect">
            <a:avLst/>
          </a:prstGeom>
          <a:noFill/>
        </p:spPr>
        <p:txBody>
          <a:bodyPr wrap="square" rtlCol="0">
            <a:spAutoFit/>
          </a:bodyPr>
          <a:lstStyle/>
          <a:p>
            <a:r>
              <a:rPr lang="it-IT" dirty="0" smtClean="0"/>
              <a:t>b</a:t>
            </a:r>
            <a:endParaRPr lang="it-IT" dirty="0"/>
          </a:p>
        </p:txBody>
      </p:sp>
      <p:sp>
        <p:nvSpPr>
          <p:cNvPr id="30" name="CasellaDiTesto 29"/>
          <p:cNvSpPr txBox="1"/>
          <p:nvPr/>
        </p:nvSpPr>
        <p:spPr>
          <a:xfrm>
            <a:off x="5004048" y="3469650"/>
            <a:ext cx="360040" cy="369332"/>
          </a:xfrm>
          <a:prstGeom prst="rect">
            <a:avLst/>
          </a:prstGeom>
          <a:noFill/>
        </p:spPr>
        <p:txBody>
          <a:bodyPr wrap="square" rtlCol="0">
            <a:spAutoFit/>
          </a:bodyPr>
          <a:lstStyle/>
          <a:p>
            <a:r>
              <a:rPr lang="it-IT" dirty="0" smtClean="0"/>
              <a:t>y</a:t>
            </a:r>
            <a:endParaRPr lang="it-IT" dirty="0"/>
          </a:p>
        </p:txBody>
      </p:sp>
      <p:sp>
        <p:nvSpPr>
          <p:cNvPr id="32" name="CasellaDiTesto 31"/>
          <p:cNvSpPr txBox="1"/>
          <p:nvPr/>
        </p:nvSpPr>
        <p:spPr>
          <a:xfrm>
            <a:off x="1835696" y="6237312"/>
            <a:ext cx="864096" cy="369332"/>
          </a:xfrm>
          <a:prstGeom prst="rect">
            <a:avLst/>
          </a:prstGeom>
          <a:noFill/>
        </p:spPr>
        <p:txBody>
          <a:bodyPr wrap="square" rtlCol="0">
            <a:spAutoFit/>
          </a:bodyPr>
          <a:lstStyle/>
          <a:p>
            <a:r>
              <a:rPr lang="it-IT" dirty="0" smtClean="0"/>
              <a:t>s1</a:t>
            </a:r>
            <a:endParaRPr lang="it-IT" dirty="0"/>
          </a:p>
        </p:txBody>
      </p:sp>
      <p:sp>
        <p:nvSpPr>
          <p:cNvPr id="33" name="CasellaDiTesto 32"/>
          <p:cNvSpPr txBox="1"/>
          <p:nvPr/>
        </p:nvSpPr>
        <p:spPr>
          <a:xfrm>
            <a:off x="3347864" y="6237312"/>
            <a:ext cx="612068" cy="369332"/>
          </a:xfrm>
          <a:prstGeom prst="rect">
            <a:avLst/>
          </a:prstGeom>
          <a:noFill/>
        </p:spPr>
        <p:txBody>
          <a:bodyPr wrap="square" rtlCol="0">
            <a:spAutoFit/>
          </a:bodyPr>
          <a:lstStyle/>
          <a:p>
            <a:r>
              <a:rPr lang="it-IT" dirty="0" smtClean="0"/>
              <a:t>s2</a:t>
            </a:r>
            <a:endParaRPr lang="it-IT" dirty="0"/>
          </a:p>
        </p:txBody>
      </p:sp>
      <p:sp>
        <p:nvSpPr>
          <p:cNvPr id="34" name="CasellaDiTesto 33"/>
          <p:cNvSpPr txBox="1"/>
          <p:nvPr/>
        </p:nvSpPr>
        <p:spPr>
          <a:xfrm>
            <a:off x="4644008" y="6237312"/>
            <a:ext cx="720080" cy="369332"/>
          </a:xfrm>
          <a:prstGeom prst="rect">
            <a:avLst/>
          </a:prstGeom>
          <a:noFill/>
        </p:spPr>
        <p:txBody>
          <a:bodyPr wrap="square" rtlCol="0">
            <a:spAutoFit/>
          </a:bodyPr>
          <a:lstStyle/>
          <a:p>
            <a:r>
              <a:rPr lang="it-IT" dirty="0" smtClean="0"/>
              <a:t>s3</a:t>
            </a:r>
            <a:endParaRPr lang="it-IT" dirty="0"/>
          </a:p>
        </p:txBody>
      </p:sp>
      <p:sp>
        <p:nvSpPr>
          <p:cNvPr id="35" name="CasellaDiTesto 34"/>
          <p:cNvSpPr txBox="1"/>
          <p:nvPr/>
        </p:nvSpPr>
        <p:spPr>
          <a:xfrm>
            <a:off x="3653898" y="4293096"/>
            <a:ext cx="342038" cy="369332"/>
          </a:xfrm>
          <a:prstGeom prst="rect">
            <a:avLst/>
          </a:prstGeom>
          <a:noFill/>
        </p:spPr>
        <p:txBody>
          <a:bodyPr wrap="square" rtlCol="0">
            <a:spAutoFit/>
          </a:bodyPr>
          <a:lstStyle/>
          <a:p>
            <a:r>
              <a:rPr lang="it-IT" dirty="0" smtClean="0"/>
              <a:t>c</a:t>
            </a:r>
            <a:endParaRPr lang="it-IT" dirty="0"/>
          </a:p>
        </p:txBody>
      </p:sp>
      <p:sp>
        <p:nvSpPr>
          <p:cNvPr id="36" name="CasellaDiTesto 35"/>
          <p:cNvSpPr txBox="1"/>
          <p:nvPr/>
        </p:nvSpPr>
        <p:spPr>
          <a:xfrm>
            <a:off x="453447" y="6093296"/>
            <a:ext cx="662169" cy="369332"/>
          </a:xfrm>
          <a:prstGeom prst="rect">
            <a:avLst/>
          </a:prstGeom>
          <a:noFill/>
        </p:spPr>
        <p:txBody>
          <a:bodyPr wrap="square" rtlCol="0">
            <a:spAutoFit/>
          </a:bodyPr>
          <a:lstStyle/>
          <a:p>
            <a:r>
              <a:rPr lang="it-IT" dirty="0" smtClean="0"/>
              <a:t>0</a:t>
            </a:r>
            <a:endParaRPr lang="it-IT" dirty="0"/>
          </a:p>
        </p:txBody>
      </p:sp>
    </p:spTree>
    <p:extLst>
      <p:ext uri="{BB962C8B-B14F-4D97-AF65-F5344CB8AC3E}">
        <p14:creationId xmlns:p14="http://schemas.microsoft.com/office/powerpoint/2010/main" val="20547130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Connettore 2 2"/>
          <p:cNvCxnSpPr/>
          <p:nvPr/>
        </p:nvCxnSpPr>
        <p:spPr>
          <a:xfrm flipV="1">
            <a:off x="899592" y="620688"/>
            <a:ext cx="0" cy="53285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 name="Connettore 2 4"/>
          <p:cNvCxnSpPr/>
          <p:nvPr/>
        </p:nvCxnSpPr>
        <p:spPr>
          <a:xfrm>
            <a:off x="899592" y="5949280"/>
            <a:ext cx="748883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Connettore 1 6"/>
          <p:cNvCxnSpPr/>
          <p:nvPr/>
        </p:nvCxnSpPr>
        <p:spPr>
          <a:xfrm>
            <a:off x="899592" y="3284984"/>
            <a:ext cx="71287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CasellaDiTesto 7"/>
          <p:cNvSpPr txBox="1"/>
          <p:nvPr/>
        </p:nvSpPr>
        <p:spPr>
          <a:xfrm>
            <a:off x="453447" y="3100318"/>
            <a:ext cx="360040" cy="369332"/>
          </a:xfrm>
          <a:prstGeom prst="rect">
            <a:avLst/>
          </a:prstGeom>
          <a:noFill/>
        </p:spPr>
        <p:txBody>
          <a:bodyPr wrap="square" rtlCol="0">
            <a:spAutoFit/>
          </a:bodyPr>
          <a:lstStyle/>
          <a:p>
            <a:r>
              <a:rPr lang="it-IT" dirty="0" smtClean="0"/>
              <a:t>t</a:t>
            </a:r>
            <a:endParaRPr lang="it-IT" dirty="0"/>
          </a:p>
        </p:txBody>
      </p:sp>
      <p:sp>
        <p:nvSpPr>
          <p:cNvPr id="9" name="CasellaDiTesto 8"/>
          <p:cNvSpPr txBox="1"/>
          <p:nvPr/>
        </p:nvSpPr>
        <p:spPr>
          <a:xfrm>
            <a:off x="6012160" y="6237312"/>
            <a:ext cx="2016224" cy="369332"/>
          </a:xfrm>
          <a:prstGeom prst="rect">
            <a:avLst/>
          </a:prstGeom>
          <a:noFill/>
        </p:spPr>
        <p:txBody>
          <a:bodyPr wrap="square" rtlCol="0">
            <a:spAutoFit/>
          </a:bodyPr>
          <a:lstStyle/>
          <a:p>
            <a:r>
              <a:rPr lang="it-IT" dirty="0" err="1" smtClean="0"/>
              <a:t>abatement</a:t>
            </a:r>
            <a:endParaRPr lang="it-IT" dirty="0"/>
          </a:p>
        </p:txBody>
      </p:sp>
      <p:sp>
        <p:nvSpPr>
          <p:cNvPr id="10" name="CasellaDiTesto 9"/>
          <p:cNvSpPr txBox="1"/>
          <p:nvPr/>
        </p:nvSpPr>
        <p:spPr>
          <a:xfrm>
            <a:off x="179512" y="836712"/>
            <a:ext cx="633975" cy="646331"/>
          </a:xfrm>
          <a:prstGeom prst="rect">
            <a:avLst/>
          </a:prstGeom>
          <a:noFill/>
        </p:spPr>
        <p:txBody>
          <a:bodyPr wrap="square" rtlCol="0">
            <a:spAutoFit/>
          </a:bodyPr>
          <a:lstStyle/>
          <a:p>
            <a:r>
              <a:rPr lang="it-IT" dirty="0" err="1" smtClean="0"/>
              <a:t>Cost</a:t>
            </a:r>
            <a:r>
              <a:rPr lang="it-IT" dirty="0" smtClean="0"/>
              <a:t>, </a:t>
            </a:r>
            <a:r>
              <a:rPr lang="it-IT" dirty="0" err="1" smtClean="0"/>
              <a:t>tax</a:t>
            </a:r>
            <a:endParaRPr lang="it-IT" dirty="0"/>
          </a:p>
        </p:txBody>
      </p:sp>
      <p:cxnSp>
        <p:nvCxnSpPr>
          <p:cNvPr id="12" name="Connettore 1 11"/>
          <p:cNvCxnSpPr/>
          <p:nvPr/>
        </p:nvCxnSpPr>
        <p:spPr>
          <a:xfrm flipV="1">
            <a:off x="899592" y="836712"/>
            <a:ext cx="2808312" cy="511256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Connettore 1 13"/>
          <p:cNvCxnSpPr/>
          <p:nvPr/>
        </p:nvCxnSpPr>
        <p:spPr>
          <a:xfrm flipV="1">
            <a:off x="899592" y="1268760"/>
            <a:ext cx="4680520" cy="468052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Connettore 1 15"/>
          <p:cNvCxnSpPr/>
          <p:nvPr/>
        </p:nvCxnSpPr>
        <p:spPr>
          <a:xfrm flipV="1">
            <a:off x="899592" y="1844824"/>
            <a:ext cx="6120680" cy="4104456"/>
          </a:xfrm>
          <a:prstGeom prst="line">
            <a:avLst/>
          </a:prstGeom>
        </p:spPr>
        <p:style>
          <a:lnRef idx="1">
            <a:schemeClr val="accent1"/>
          </a:lnRef>
          <a:fillRef idx="0">
            <a:schemeClr val="accent1"/>
          </a:fillRef>
          <a:effectRef idx="0">
            <a:schemeClr val="accent1"/>
          </a:effectRef>
          <a:fontRef idx="minor">
            <a:schemeClr val="tx1"/>
          </a:fontRef>
        </p:style>
      </p:cxnSp>
      <p:sp>
        <p:nvSpPr>
          <p:cNvPr id="17" name="CasellaDiTesto 16"/>
          <p:cNvSpPr txBox="1"/>
          <p:nvPr/>
        </p:nvSpPr>
        <p:spPr>
          <a:xfrm>
            <a:off x="3347864" y="332656"/>
            <a:ext cx="1296144" cy="369332"/>
          </a:xfrm>
          <a:prstGeom prst="rect">
            <a:avLst/>
          </a:prstGeom>
          <a:noFill/>
        </p:spPr>
        <p:txBody>
          <a:bodyPr wrap="square" rtlCol="0">
            <a:spAutoFit/>
          </a:bodyPr>
          <a:lstStyle/>
          <a:p>
            <a:r>
              <a:rPr lang="it-IT" dirty="0" smtClean="0"/>
              <a:t>MAC1</a:t>
            </a:r>
            <a:endParaRPr lang="it-IT" dirty="0"/>
          </a:p>
        </p:txBody>
      </p:sp>
      <p:sp>
        <p:nvSpPr>
          <p:cNvPr id="18" name="CasellaDiTesto 17"/>
          <p:cNvSpPr txBox="1"/>
          <p:nvPr/>
        </p:nvSpPr>
        <p:spPr>
          <a:xfrm>
            <a:off x="5580112" y="701988"/>
            <a:ext cx="1008112" cy="369332"/>
          </a:xfrm>
          <a:prstGeom prst="rect">
            <a:avLst/>
          </a:prstGeom>
          <a:noFill/>
        </p:spPr>
        <p:txBody>
          <a:bodyPr wrap="square" rtlCol="0">
            <a:spAutoFit/>
          </a:bodyPr>
          <a:lstStyle/>
          <a:p>
            <a:r>
              <a:rPr lang="it-IT" dirty="0" smtClean="0"/>
              <a:t>MAC2</a:t>
            </a:r>
            <a:endParaRPr lang="it-IT" dirty="0"/>
          </a:p>
        </p:txBody>
      </p:sp>
      <p:sp>
        <p:nvSpPr>
          <p:cNvPr id="19" name="CasellaDiTesto 18"/>
          <p:cNvSpPr txBox="1"/>
          <p:nvPr/>
        </p:nvSpPr>
        <p:spPr>
          <a:xfrm>
            <a:off x="7020272" y="1268760"/>
            <a:ext cx="1008112" cy="369332"/>
          </a:xfrm>
          <a:prstGeom prst="rect">
            <a:avLst/>
          </a:prstGeom>
          <a:noFill/>
        </p:spPr>
        <p:txBody>
          <a:bodyPr wrap="square" rtlCol="0">
            <a:spAutoFit/>
          </a:bodyPr>
          <a:lstStyle/>
          <a:p>
            <a:r>
              <a:rPr lang="it-IT" dirty="0" smtClean="0"/>
              <a:t>MAC3</a:t>
            </a:r>
            <a:endParaRPr lang="it-IT" dirty="0"/>
          </a:p>
        </p:txBody>
      </p:sp>
      <p:cxnSp>
        <p:nvCxnSpPr>
          <p:cNvPr id="21" name="Connettore 1 20"/>
          <p:cNvCxnSpPr/>
          <p:nvPr/>
        </p:nvCxnSpPr>
        <p:spPr>
          <a:xfrm>
            <a:off x="2328530" y="3284984"/>
            <a:ext cx="0" cy="2664296"/>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22" name="Connettore 1 21"/>
          <p:cNvCxnSpPr/>
          <p:nvPr/>
        </p:nvCxnSpPr>
        <p:spPr>
          <a:xfrm>
            <a:off x="3563888" y="1159877"/>
            <a:ext cx="0" cy="4789403"/>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23" name="Connettore 1 22"/>
          <p:cNvCxnSpPr/>
          <p:nvPr/>
        </p:nvCxnSpPr>
        <p:spPr>
          <a:xfrm>
            <a:off x="4860032" y="3392996"/>
            <a:ext cx="0" cy="2556284"/>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24" name="CasellaDiTesto 23"/>
          <p:cNvSpPr txBox="1"/>
          <p:nvPr/>
        </p:nvSpPr>
        <p:spPr>
          <a:xfrm>
            <a:off x="6228184" y="2852936"/>
            <a:ext cx="2664296" cy="233910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endParaRPr lang="it-IT" dirty="0"/>
          </a:p>
          <a:p>
            <a:r>
              <a:rPr lang="it-IT" sz="3200" b="1" dirty="0" smtClean="0">
                <a:solidFill>
                  <a:srgbClr val="7030A0"/>
                </a:solidFill>
              </a:rPr>
              <a:t>s1Xas2 </a:t>
            </a:r>
          </a:p>
          <a:p>
            <a:r>
              <a:rPr lang="it-IT" sz="3200" b="1" dirty="0" smtClean="0">
                <a:solidFill>
                  <a:srgbClr val="7030A0"/>
                </a:solidFill>
              </a:rPr>
              <a:t>(</a:t>
            </a:r>
            <a:r>
              <a:rPr lang="it-IT" sz="3200" b="1" dirty="0" err="1" smtClean="0">
                <a:solidFill>
                  <a:srgbClr val="7030A0"/>
                </a:solidFill>
              </a:rPr>
              <a:t>saving</a:t>
            </a:r>
            <a:r>
              <a:rPr lang="it-IT" sz="3200" b="1" dirty="0" smtClean="0">
                <a:solidFill>
                  <a:srgbClr val="7030A0"/>
                </a:solidFill>
              </a:rPr>
              <a:t> firm1) &gt; s2cys3 </a:t>
            </a:r>
          </a:p>
          <a:p>
            <a:r>
              <a:rPr lang="it-IT" sz="3200" b="1" dirty="0" smtClean="0">
                <a:solidFill>
                  <a:srgbClr val="7030A0"/>
                </a:solidFill>
              </a:rPr>
              <a:t>(</a:t>
            </a:r>
            <a:r>
              <a:rPr lang="it-IT" sz="3200" b="1" dirty="0" err="1" smtClean="0">
                <a:solidFill>
                  <a:srgbClr val="7030A0"/>
                </a:solidFill>
              </a:rPr>
              <a:t>cost</a:t>
            </a:r>
            <a:r>
              <a:rPr lang="it-IT" sz="3200" b="1" dirty="0" smtClean="0">
                <a:solidFill>
                  <a:srgbClr val="7030A0"/>
                </a:solidFill>
              </a:rPr>
              <a:t> firm3)</a:t>
            </a:r>
            <a:endParaRPr lang="it-IT" sz="3200" b="1" dirty="0">
              <a:solidFill>
                <a:srgbClr val="7030A0"/>
              </a:solidFill>
            </a:endParaRPr>
          </a:p>
        </p:txBody>
      </p:sp>
      <p:sp>
        <p:nvSpPr>
          <p:cNvPr id="27" name="CasellaDiTesto 26"/>
          <p:cNvSpPr txBox="1"/>
          <p:nvPr/>
        </p:nvSpPr>
        <p:spPr>
          <a:xfrm>
            <a:off x="1835696" y="2852936"/>
            <a:ext cx="468052" cy="369332"/>
          </a:xfrm>
          <a:prstGeom prst="rect">
            <a:avLst/>
          </a:prstGeom>
          <a:noFill/>
        </p:spPr>
        <p:txBody>
          <a:bodyPr wrap="square" rtlCol="0">
            <a:spAutoFit/>
          </a:bodyPr>
          <a:lstStyle/>
          <a:p>
            <a:r>
              <a:rPr lang="it-IT" dirty="0" smtClean="0"/>
              <a:t>x</a:t>
            </a:r>
            <a:endParaRPr lang="it-IT" dirty="0"/>
          </a:p>
        </p:txBody>
      </p:sp>
      <p:sp>
        <p:nvSpPr>
          <p:cNvPr id="28" name="CasellaDiTesto 27"/>
          <p:cNvSpPr txBox="1"/>
          <p:nvPr/>
        </p:nvSpPr>
        <p:spPr>
          <a:xfrm>
            <a:off x="3059832" y="886654"/>
            <a:ext cx="288032" cy="369332"/>
          </a:xfrm>
          <a:prstGeom prst="rect">
            <a:avLst/>
          </a:prstGeom>
          <a:noFill/>
        </p:spPr>
        <p:txBody>
          <a:bodyPr wrap="square" rtlCol="0">
            <a:spAutoFit/>
          </a:bodyPr>
          <a:lstStyle/>
          <a:p>
            <a:r>
              <a:rPr lang="it-IT" dirty="0" smtClean="0"/>
              <a:t>a</a:t>
            </a:r>
            <a:endParaRPr lang="it-IT" dirty="0"/>
          </a:p>
        </p:txBody>
      </p:sp>
      <p:sp>
        <p:nvSpPr>
          <p:cNvPr id="29" name="CasellaDiTesto 28"/>
          <p:cNvSpPr txBox="1"/>
          <p:nvPr/>
        </p:nvSpPr>
        <p:spPr>
          <a:xfrm>
            <a:off x="3203848" y="2852936"/>
            <a:ext cx="144016" cy="369332"/>
          </a:xfrm>
          <a:prstGeom prst="rect">
            <a:avLst/>
          </a:prstGeom>
          <a:noFill/>
        </p:spPr>
        <p:txBody>
          <a:bodyPr wrap="square" rtlCol="0">
            <a:spAutoFit/>
          </a:bodyPr>
          <a:lstStyle/>
          <a:p>
            <a:r>
              <a:rPr lang="it-IT" dirty="0" smtClean="0"/>
              <a:t>b</a:t>
            </a:r>
            <a:endParaRPr lang="it-IT" dirty="0"/>
          </a:p>
        </p:txBody>
      </p:sp>
      <p:sp>
        <p:nvSpPr>
          <p:cNvPr id="30" name="CasellaDiTesto 29"/>
          <p:cNvSpPr txBox="1"/>
          <p:nvPr/>
        </p:nvSpPr>
        <p:spPr>
          <a:xfrm>
            <a:off x="5004048" y="3469650"/>
            <a:ext cx="360040" cy="369332"/>
          </a:xfrm>
          <a:prstGeom prst="rect">
            <a:avLst/>
          </a:prstGeom>
          <a:noFill/>
        </p:spPr>
        <p:txBody>
          <a:bodyPr wrap="square" rtlCol="0">
            <a:spAutoFit/>
          </a:bodyPr>
          <a:lstStyle/>
          <a:p>
            <a:r>
              <a:rPr lang="it-IT" dirty="0" smtClean="0"/>
              <a:t>y</a:t>
            </a:r>
            <a:endParaRPr lang="it-IT" dirty="0"/>
          </a:p>
        </p:txBody>
      </p:sp>
      <p:sp>
        <p:nvSpPr>
          <p:cNvPr id="32" name="CasellaDiTesto 31"/>
          <p:cNvSpPr txBox="1"/>
          <p:nvPr/>
        </p:nvSpPr>
        <p:spPr>
          <a:xfrm>
            <a:off x="1835696" y="6237312"/>
            <a:ext cx="864096" cy="369332"/>
          </a:xfrm>
          <a:prstGeom prst="rect">
            <a:avLst/>
          </a:prstGeom>
          <a:noFill/>
        </p:spPr>
        <p:txBody>
          <a:bodyPr wrap="square" rtlCol="0">
            <a:spAutoFit/>
          </a:bodyPr>
          <a:lstStyle/>
          <a:p>
            <a:r>
              <a:rPr lang="it-IT" dirty="0" smtClean="0"/>
              <a:t>s1</a:t>
            </a:r>
            <a:endParaRPr lang="it-IT" dirty="0"/>
          </a:p>
        </p:txBody>
      </p:sp>
      <p:sp>
        <p:nvSpPr>
          <p:cNvPr id="33" name="CasellaDiTesto 32"/>
          <p:cNvSpPr txBox="1"/>
          <p:nvPr/>
        </p:nvSpPr>
        <p:spPr>
          <a:xfrm>
            <a:off x="3347864" y="6237312"/>
            <a:ext cx="612068" cy="369332"/>
          </a:xfrm>
          <a:prstGeom prst="rect">
            <a:avLst/>
          </a:prstGeom>
          <a:noFill/>
        </p:spPr>
        <p:txBody>
          <a:bodyPr wrap="square" rtlCol="0">
            <a:spAutoFit/>
          </a:bodyPr>
          <a:lstStyle/>
          <a:p>
            <a:r>
              <a:rPr lang="it-IT" dirty="0" smtClean="0"/>
              <a:t>s2</a:t>
            </a:r>
            <a:endParaRPr lang="it-IT" dirty="0"/>
          </a:p>
        </p:txBody>
      </p:sp>
      <p:sp>
        <p:nvSpPr>
          <p:cNvPr id="34" name="CasellaDiTesto 33"/>
          <p:cNvSpPr txBox="1"/>
          <p:nvPr/>
        </p:nvSpPr>
        <p:spPr>
          <a:xfrm>
            <a:off x="4644008" y="6237312"/>
            <a:ext cx="720080" cy="369332"/>
          </a:xfrm>
          <a:prstGeom prst="rect">
            <a:avLst/>
          </a:prstGeom>
          <a:noFill/>
        </p:spPr>
        <p:txBody>
          <a:bodyPr wrap="square" rtlCol="0">
            <a:spAutoFit/>
          </a:bodyPr>
          <a:lstStyle/>
          <a:p>
            <a:r>
              <a:rPr lang="it-IT" dirty="0" smtClean="0"/>
              <a:t>s3</a:t>
            </a:r>
            <a:endParaRPr lang="it-IT" dirty="0"/>
          </a:p>
        </p:txBody>
      </p:sp>
      <p:sp>
        <p:nvSpPr>
          <p:cNvPr id="35" name="CasellaDiTesto 34"/>
          <p:cNvSpPr txBox="1"/>
          <p:nvPr/>
        </p:nvSpPr>
        <p:spPr>
          <a:xfrm>
            <a:off x="3653898" y="4293096"/>
            <a:ext cx="342038" cy="369332"/>
          </a:xfrm>
          <a:prstGeom prst="rect">
            <a:avLst/>
          </a:prstGeom>
          <a:noFill/>
        </p:spPr>
        <p:txBody>
          <a:bodyPr wrap="square" rtlCol="0">
            <a:spAutoFit/>
          </a:bodyPr>
          <a:lstStyle/>
          <a:p>
            <a:r>
              <a:rPr lang="it-IT" dirty="0" smtClean="0"/>
              <a:t>c</a:t>
            </a:r>
            <a:endParaRPr lang="it-IT" dirty="0"/>
          </a:p>
        </p:txBody>
      </p:sp>
      <p:sp>
        <p:nvSpPr>
          <p:cNvPr id="36" name="CasellaDiTesto 35"/>
          <p:cNvSpPr txBox="1"/>
          <p:nvPr/>
        </p:nvSpPr>
        <p:spPr>
          <a:xfrm>
            <a:off x="453447" y="6093296"/>
            <a:ext cx="662169" cy="369332"/>
          </a:xfrm>
          <a:prstGeom prst="rect">
            <a:avLst/>
          </a:prstGeom>
          <a:noFill/>
        </p:spPr>
        <p:txBody>
          <a:bodyPr wrap="square" rtlCol="0">
            <a:spAutoFit/>
          </a:bodyPr>
          <a:lstStyle/>
          <a:p>
            <a:r>
              <a:rPr lang="it-IT" dirty="0" smtClean="0"/>
              <a:t>0</a:t>
            </a:r>
            <a:endParaRPr lang="it-IT" dirty="0"/>
          </a:p>
        </p:txBody>
      </p:sp>
    </p:spTree>
    <p:extLst>
      <p:ext uri="{BB962C8B-B14F-4D97-AF65-F5344CB8AC3E}">
        <p14:creationId xmlns:p14="http://schemas.microsoft.com/office/powerpoint/2010/main" val="898979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dirty="0" err="1">
                <a:solidFill>
                  <a:srgbClr val="FF0000"/>
                </a:solidFill>
              </a:rPr>
              <a:t>Economic</a:t>
            </a:r>
            <a:r>
              <a:rPr lang="it-IT" dirty="0">
                <a:solidFill>
                  <a:srgbClr val="FF0000"/>
                </a:solidFill>
              </a:rPr>
              <a:t> </a:t>
            </a:r>
            <a:r>
              <a:rPr lang="it-IT" dirty="0" err="1">
                <a:solidFill>
                  <a:srgbClr val="FF0000"/>
                </a:solidFill>
              </a:rPr>
              <a:t>instruments</a:t>
            </a:r>
            <a:r>
              <a:rPr lang="it-IT" dirty="0">
                <a:solidFill>
                  <a:srgbClr val="FF0000"/>
                </a:solidFill>
              </a:rPr>
              <a:t> are </a:t>
            </a:r>
            <a:r>
              <a:rPr lang="it-IT" dirty="0" err="1">
                <a:solidFill>
                  <a:srgbClr val="FF0000"/>
                </a:solidFill>
              </a:rPr>
              <a:t>efficient</a:t>
            </a:r>
            <a:r>
              <a:rPr lang="it-IT" dirty="0">
                <a:solidFill>
                  <a:srgbClr val="FF0000"/>
                </a:solidFill>
              </a:rPr>
              <a:t> IF agents are </a:t>
            </a:r>
            <a:r>
              <a:rPr lang="it-IT" dirty="0" err="1">
                <a:solidFill>
                  <a:srgbClr val="FF0000"/>
                </a:solidFill>
              </a:rPr>
              <a:t>heterogeneous</a:t>
            </a:r>
            <a:r>
              <a:rPr lang="it-IT" dirty="0">
                <a:solidFill>
                  <a:srgbClr val="FF0000"/>
                </a:solidFill>
              </a:rPr>
              <a:t> </a:t>
            </a:r>
            <a:r>
              <a:rPr lang="it-IT" dirty="0" err="1">
                <a:solidFill>
                  <a:srgbClr val="FF0000"/>
                </a:solidFill>
              </a:rPr>
              <a:t>regarding</a:t>
            </a:r>
            <a:r>
              <a:rPr lang="it-IT" dirty="0">
                <a:solidFill>
                  <a:srgbClr val="FF0000"/>
                </a:solidFill>
              </a:rPr>
              <a:t> </a:t>
            </a:r>
            <a:r>
              <a:rPr lang="it-IT" dirty="0" err="1">
                <a:solidFill>
                  <a:srgbClr val="FF0000"/>
                </a:solidFill>
              </a:rPr>
              <a:t>marginal</a:t>
            </a:r>
            <a:r>
              <a:rPr lang="it-IT" dirty="0">
                <a:solidFill>
                  <a:srgbClr val="FF0000"/>
                </a:solidFill>
              </a:rPr>
              <a:t> </a:t>
            </a:r>
            <a:r>
              <a:rPr lang="it-IT" dirty="0" err="1">
                <a:solidFill>
                  <a:srgbClr val="FF0000"/>
                </a:solidFill>
              </a:rPr>
              <a:t>cost</a:t>
            </a:r>
            <a:r>
              <a:rPr lang="it-IT" dirty="0">
                <a:solidFill>
                  <a:srgbClr val="FF0000"/>
                </a:solidFill>
              </a:rPr>
              <a:t> of </a:t>
            </a:r>
            <a:r>
              <a:rPr lang="it-IT" dirty="0" err="1">
                <a:solidFill>
                  <a:srgbClr val="FF0000"/>
                </a:solidFill>
              </a:rPr>
              <a:t>abatement</a:t>
            </a:r>
            <a:r>
              <a:rPr lang="it-IT" dirty="0">
                <a:solidFill>
                  <a:srgbClr val="FF0000"/>
                </a:solidFill>
              </a:rPr>
              <a:t/>
            </a:r>
            <a:br>
              <a:rPr lang="it-IT" dirty="0">
                <a:solidFill>
                  <a:srgbClr val="FF0000"/>
                </a:solidFill>
              </a:rPr>
            </a:br>
            <a:endParaRPr lang="it-IT" dirty="0"/>
          </a:p>
        </p:txBody>
      </p:sp>
      <p:sp>
        <p:nvSpPr>
          <p:cNvPr id="3" name="Segnaposto testo 2"/>
          <p:cNvSpPr>
            <a:spLocks noGrp="1"/>
          </p:cNvSpPr>
          <p:nvPr>
            <p:ph type="body" idx="1"/>
          </p:nvPr>
        </p:nvSpPr>
        <p:spPr/>
        <p:txBody>
          <a:bodyPr>
            <a:normAutofit/>
          </a:bodyPr>
          <a:lstStyle/>
          <a:p>
            <a:pPr eaLnBrk="1" hangingPunct="1">
              <a:buFont typeface="Arial" pitchFamily="34" charset="0"/>
              <a:buNone/>
              <a:defRPr/>
            </a:pPr>
            <a:endParaRPr lang="it-IT" sz="3600" dirty="0"/>
          </a:p>
        </p:txBody>
      </p:sp>
    </p:spTree>
    <p:extLst>
      <p:ext uri="{BB962C8B-B14F-4D97-AF65-F5344CB8AC3E}">
        <p14:creationId xmlns:p14="http://schemas.microsoft.com/office/powerpoint/2010/main" val="22440527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normAutofit fontScale="90000"/>
          </a:bodyPr>
          <a:lstStyle/>
          <a:p>
            <a:pPr eaLnBrk="1" hangingPunct="1"/>
            <a:r>
              <a:rPr lang="en-US" altLang="it-IT" smtClean="0"/>
              <a:t>Least-cost theorem of pollution control.</a:t>
            </a:r>
            <a:endParaRPr lang="en-GB" altLang="it-IT" smtClean="0"/>
          </a:p>
        </p:txBody>
      </p:sp>
      <p:sp>
        <p:nvSpPr>
          <p:cNvPr id="48131" name="Content Placeholder 2"/>
          <p:cNvSpPr>
            <a:spLocks noGrp="1"/>
          </p:cNvSpPr>
          <p:nvPr>
            <p:ph idx="1"/>
          </p:nvPr>
        </p:nvSpPr>
        <p:spPr>
          <a:xfrm>
            <a:off x="685800" y="2276475"/>
            <a:ext cx="7772400" cy="3819525"/>
          </a:xfrm>
        </p:spPr>
        <p:txBody>
          <a:bodyPr/>
          <a:lstStyle/>
          <a:p>
            <a:pPr eaLnBrk="1" hangingPunct="1"/>
            <a:r>
              <a:rPr lang="en-US" altLang="it-IT" sz="2000" dirty="0" smtClean="0"/>
              <a:t>A necessary condition for abatement at least cost is that the marginal cost of abatement be </a:t>
            </a:r>
            <a:r>
              <a:rPr lang="en-US" altLang="it-IT" sz="2000" dirty="0" err="1" smtClean="0"/>
              <a:t>equalised</a:t>
            </a:r>
            <a:r>
              <a:rPr lang="en-US" altLang="it-IT" sz="2000" dirty="0" smtClean="0"/>
              <a:t> over all </a:t>
            </a:r>
            <a:r>
              <a:rPr lang="en-US" altLang="it-IT" sz="2000" dirty="0" err="1" smtClean="0"/>
              <a:t>abaters</a:t>
            </a:r>
            <a:r>
              <a:rPr lang="en-US" altLang="it-IT" sz="2000" dirty="0" smtClean="0"/>
              <a:t>. </a:t>
            </a:r>
          </a:p>
          <a:p>
            <a:pPr eaLnBrk="1" hangingPunct="1"/>
            <a:endParaRPr lang="en-US" altLang="it-IT" sz="2000" dirty="0" smtClean="0"/>
          </a:p>
          <a:p>
            <a:pPr eaLnBrk="1" hangingPunct="1"/>
            <a:r>
              <a:rPr lang="en-US" altLang="it-IT" sz="2000" dirty="0" smtClean="0"/>
              <a:t>This result is known as the least-cost theorem of pollution control. </a:t>
            </a:r>
          </a:p>
          <a:p>
            <a:pPr eaLnBrk="1" hangingPunct="1"/>
            <a:endParaRPr lang="en-US" altLang="it-IT" sz="2000" dirty="0" smtClean="0"/>
          </a:p>
          <a:p>
            <a:pPr eaLnBrk="1" hangingPunct="1"/>
            <a:endParaRPr lang="en-GB" altLang="it-IT" dirty="0" smtClean="0"/>
          </a:p>
        </p:txBody>
      </p:sp>
    </p:spTree>
    <p:extLst>
      <p:ext uri="{BB962C8B-B14F-4D97-AF65-F5344CB8AC3E}">
        <p14:creationId xmlns:p14="http://schemas.microsoft.com/office/powerpoint/2010/main" val="2530364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latin typeface="+mn-lt"/>
                <a:ea typeface="+mn-ea"/>
                <a:cs typeface="+mn-cs"/>
              </a:rPr>
              <a:t>Some important conclusions </a:t>
            </a:r>
            <a:endParaRPr lang="en-GB" dirty="0"/>
          </a:p>
        </p:txBody>
      </p:sp>
      <p:sp>
        <p:nvSpPr>
          <p:cNvPr id="53251" name="Content Placeholder 2"/>
          <p:cNvSpPr>
            <a:spLocks noGrp="1"/>
          </p:cNvSpPr>
          <p:nvPr>
            <p:ph idx="1"/>
          </p:nvPr>
        </p:nvSpPr>
        <p:spPr/>
        <p:txBody>
          <a:bodyPr/>
          <a:lstStyle/>
          <a:p>
            <a:pPr eaLnBrk="1" hangingPunct="1">
              <a:buFontTx/>
              <a:buNone/>
            </a:pPr>
            <a:endParaRPr lang="en-GB" altLang="it-IT" sz="2000" smtClean="0"/>
          </a:p>
          <a:p>
            <a:pPr eaLnBrk="1" hangingPunct="1"/>
            <a:r>
              <a:rPr lang="en-US" altLang="it-IT" sz="2000" smtClean="0"/>
              <a:t>A least-cost control regime implies that the marginal cost of abatement is equalised over all firms undertaking pollution control.</a:t>
            </a:r>
          </a:p>
          <a:p>
            <a:pPr eaLnBrk="1" hangingPunct="1"/>
            <a:endParaRPr lang="en-GB" altLang="it-IT" sz="2000" smtClean="0"/>
          </a:p>
          <a:p>
            <a:pPr eaLnBrk="1" hangingPunct="1"/>
            <a:r>
              <a:rPr lang="en-US" altLang="it-IT" sz="2000" smtClean="0"/>
              <a:t>A least-cost solution will in general not involve equal abatement effort by all polluters.</a:t>
            </a:r>
          </a:p>
          <a:p>
            <a:pPr eaLnBrk="1" hangingPunct="1"/>
            <a:endParaRPr lang="en-GB" altLang="it-IT" sz="2000" smtClean="0"/>
          </a:p>
          <a:p>
            <a:pPr eaLnBrk="1" hangingPunct="1"/>
            <a:r>
              <a:rPr lang="en-US" altLang="it-IT" sz="2000" smtClean="0"/>
              <a:t>Where abatement costs differ, cost efficiency implies that relatively low-cost abaters will undertake most of the total abatement effort, but not usually all of it.</a:t>
            </a:r>
            <a:endParaRPr lang="en-GB" altLang="it-IT" sz="2000" smtClean="0"/>
          </a:p>
          <a:p>
            <a:pPr eaLnBrk="1" hangingPunct="1"/>
            <a:endParaRPr lang="en-GB" altLang="it-IT" smtClean="0"/>
          </a:p>
        </p:txBody>
      </p:sp>
    </p:spTree>
    <p:extLst>
      <p:ext uri="{BB962C8B-B14F-4D97-AF65-F5344CB8AC3E}">
        <p14:creationId xmlns:p14="http://schemas.microsoft.com/office/powerpoint/2010/main" val="39711002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a </a:t>
            </a:r>
            <a:r>
              <a:rPr lang="it-IT" dirty="0" err="1" smtClean="0"/>
              <a:t>firm</a:t>
            </a:r>
            <a:r>
              <a:rPr lang="it-IT" dirty="0" smtClean="0"/>
              <a:t> with </a:t>
            </a:r>
            <a:r>
              <a:rPr lang="it-IT" dirty="0" err="1" smtClean="0"/>
              <a:t>two</a:t>
            </a:r>
            <a:r>
              <a:rPr lang="it-IT" dirty="0" smtClean="0"/>
              <a:t> establishments</a:t>
            </a:r>
            <a:br>
              <a:rPr lang="it-IT" dirty="0" smtClean="0"/>
            </a:br>
            <a:endParaRPr lang="it-IT" dirty="0"/>
          </a:p>
        </p:txBody>
      </p:sp>
      <p:sp>
        <p:nvSpPr>
          <p:cNvPr id="3" name="Segnaposto contenuto 2"/>
          <p:cNvSpPr>
            <a:spLocks noGrp="1"/>
          </p:cNvSpPr>
          <p:nvPr>
            <p:ph idx="1"/>
          </p:nvPr>
        </p:nvSpPr>
        <p:spPr/>
        <p:txBody>
          <a:bodyPr/>
          <a:lstStyle/>
          <a:p>
            <a:r>
              <a:rPr lang="it-IT" dirty="0" err="1" smtClean="0"/>
              <a:t>Another</a:t>
            </a:r>
            <a:r>
              <a:rPr lang="it-IT" dirty="0" smtClean="0"/>
              <a:t> </a:t>
            </a:r>
            <a:r>
              <a:rPr lang="it-IT" dirty="0" err="1" smtClean="0"/>
              <a:t>example</a:t>
            </a:r>
            <a:r>
              <a:rPr lang="it-IT" dirty="0" smtClean="0"/>
              <a:t>:</a:t>
            </a:r>
          </a:p>
          <a:p>
            <a:endParaRPr lang="it-IT" dirty="0"/>
          </a:p>
          <a:p>
            <a:r>
              <a:rPr lang="it-IT" dirty="0" smtClean="0"/>
              <a:t>Take a </a:t>
            </a:r>
            <a:r>
              <a:rPr lang="it-IT" dirty="0" err="1" smtClean="0"/>
              <a:t>firm</a:t>
            </a:r>
            <a:r>
              <a:rPr lang="it-IT" dirty="0" smtClean="0"/>
              <a:t> with </a:t>
            </a:r>
            <a:r>
              <a:rPr lang="it-IT" dirty="0" err="1" smtClean="0"/>
              <a:t>two</a:t>
            </a:r>
            <a:r>
              <a:rPr lang="it-IT" dirty="0" smtClean="0"/>
              <a:t> establishments</a:t>
            </a:r>
          </a:p>
          <a:p>
            <a:r>
              <a:rPr lang="it-IT" dirty="0" err="1" smtClean="0"/>
              <a:t>Is</a:t>
            </a:r>
            <a:r>
              <a:rPr lang="it-IT" dirty="0" smtClean="0"/>
              <a:t> </a:t>
            </a:r>
            <a:r>
              <a:rPr lang="it-IT" dirty="0" err="1" smtClean="0"/>
              <a:t>this</a:t>
            </a:r>
            <a:r>
              <a:rPr lang="it-IT" dirty="0" smtClean="0"/>
              <a:t> </a:t>
            </a:r>
            <a:r>
              <a:rPr lang="it-IT" dirty="0" err="1" smtClean="0"/>
              <a:t>efficient</a:t>
            </a:r>
            <a:r>
              <a:rPr lang="it-IT" dirty="0" smtClean="0"/>
              <a:t> to set the </a:t>
            </a:r>
            <a:r>
              <a:rPr lang="it-IT" dirty="0" err="1" smtClean="0"/>
              <a:t>same</a:t>
            </a:r>
            <a:r>
              <a:rPr lang="it-IT" dirty="0" smtClean="0"/>
              <a:t> target </a:t>
            </a:r>
            <a:r>
              <a:rPr lang="it-IT" dirty="0" err="1" smtClean="0"/>
              <a:t>within</a:t>
            </a:r>
            <a:r>
              <a:rPr lang="it-IT" dirty="0" smtClean="0"/>
              <a:t> a </a:t>
            </a:r>
            <a:r>
              <a:rPr lang="it-IT" dirty="0" err="1" smtClean="0"/>
              <a:t>firm</a:t>
            </a:r>
            <a:r>
              <a:rPr lang="it-IT" dirty="0" smtClean="0"/>
              <a:t>?</a:t>
            </a:r>
          </a:p>
          <a:p>
            <a:r>
              <a:rPr lang="it-IT" dirty="0" err="1" smtClean="0"/>
              <a:t>Lets</a:t>
            </a:r>
            <a:r>
              <a:rPr lang="it-IT" dirty="0" smtClean="0"/>
              <a:t> </a:t>
            </a:r>
            <a:r>
              <a:rPr lang="it-IT" dirty="0" err="1" smtClean="0"/>
              <a:t>minimise</a:t>
            </a:r>
            <a:r>
              <a:rPr lang="it-IT" dirty="0" smtClean="0"/>
              <a:t> </a:t>
            </a:r>
            <a:r>
              <a:rPr lang="it-IT" dirty="0" err="1" smtClean="0"/>
              <a:t>overall</a:t>
            </a:r>
            <a:r>
              <a:rPr lang="it-IT" dirty="0" smtClean="0"/>
              <a:t> </a:t>
            </a:r>
            <a:r>
              <a:rPr lang="it-IT" dirty="0" err="1" smtClean="0"/>
              <a:t>costs</a:t>
            </a:r>
            <a:r>
              <a:rPr lang="it-IT" dirty="0" smtClean="0"/>
              <a:t>, </a:t>
            </a:r>
            <a:r>
              <a:rPr lang="it-IT" dirty="0" err="1" smtClean="0"/>
              <a:t>we</a:t>
            </a:r>
            <a:r>
              <a:rPr lang="it-IT" dirty="0" smtClean="0"/>
              <a:t> </a:t>
            </a:r>
            <a:r>
              <a:rPr lang="it-IT" dirty="0" err="1" smtClean="0"/>
              <a:t>save</a:t>
            </a:r>
            <a:r>
              <a:rPr lang="it-IT" dirty="0" smtClean="0"/>
              <a:t> </a:t>
            </a:r>
            <a:r>
              <a:rPr lang="it-IT" dirty="0" err="1" smtClean="0"/>
              <a:t>money</a:t>
            </a:r>
            <a:r>
              <a:rPr lang="it-IT" dirty="0" smtClean="0"/>
              <a:t> for </a:t>
            </a:r>
            <a:r>
              <a:rPr lang="it-IT" dirty="0" err="1" smtClean="0"/>
              <a:t>other</a:t>
            </a:r>
            <a:r>
              <a:rPr lang="it-IT" dirty="0" smtClean="0"/>
              <a:t> </a:t>
            </a:r>
            <a:r>
              <a:rPr lang="it-IT" dirty="0" err="1" smtClean="0"/>
              <a:t>purposes</a:t>
            </a:r>
            <a:r>
              <a:rPr lang="it-IT" dirty="0" smtClean="0"/>
              <a:t>..</a:t>
            </a:r>
            <a:endParaRPr lang="it-IT" dirty="0"/>
          </a:p>
        </p:txBody>
      </p:sp>
    </p:spTree>
    <p:extLst>
      <p:ext uri="{BB962C8B-B14F-4D97-AF65-F5344CB8AC3E}">
        <p14:creationId xmlns:p14="http://schemas.microsoft.com/office/powerpoint/2010/main" val="38916990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nettore 2 4"/>
          <p:cNvCxnSpPr/>
          <p:nvPr/>
        </p:nvCxnSpPr>
        <p:spPr>
          <a:xfrm flipV="1">
            <a:off x="1116013" y="620713"/>
            <a:ext cx="0" cy="53292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Connettore 2 6"/>
          <p:cNvCxnSpPr/>
          <p:nvPr/>
        </p:nvCxnSpPr>
        <p:spPr>
          <a:xfrm>
            <a:off x="1116013" y="5949950"/>
            <a:ext cx="705643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Connettore 2 8"/>
          <p:cNvCxnSpPr/>
          <p:nvPr/>
        </p:nvCxnSpPr>
        <p:spPr>
          <a:xfrm flipV="1">
            <a:off x="8172450" y="620713"/>
            <a:ext cx="0" cy="53292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2229" name="CasellaDiTesto 9"/>
          <p:cNvSpPr txBox="1">
            <a:spLocks noChangeArrowheads="1"/>
          </p:cNvSpPr>
          <p:nvPr/>
        </p:nvSpPr>
        <p:spPr bwMode="auto">
          <a:xfrm>
            <a:off x="2124075" y="6165850"/>
            <a:ext cx="51117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it-IT" altLang="it-IT" sz="1800">
                <a:latin typeface="Arial" charset="0"/>
              </a:rPr>
              <a:t>Abatement to be produced</a:t>
            </a:r>
          </a:p>
        </p:txBody>
      </p:sp>
      <p:cxnSp>
        <p:nvCxnSpPr>
          <p:cNvPr id="12" name="Connettore 1 11"/>
          <p:cNvCxnSpPr/>
          <p:nvPr/>
        </p:nvCxnSpPr>
        <p:spPr>
          <a:xfrm flipV="1">
            <a:off x="1116013" y="620713"/>
            <a:ext cx="5759450" cy="5329237"/>
          </a:xfrm>
          <a:prstGeom prst="line">
            <a:avLst/>
          </a:prstGeom>
        </p:spPr>
        <p:style>
          <a:lnRef idx="1">
            <a:schemeClr val="accent3"/>
          </a:lnRef>
          <a:fillRef idx="0">
            <a:schemeClr val="accent3"/>
          </a:fillRef>
          <a:effectRef idx="0">
            <a:schemeClr val="accent3"/>
          </a:effectRef>
          <a:fontRef idx="minor">
            <a:schemeClr val="tx1"/>
          </a:fontRef>
        </p:style>
      </p:cxnSp>
      <p:cxnSp>
        <p:nvCxnSpPr>
          <p:cNvPr id="14" name="Connettore 1 13"/>
          <p:cNvCxnSpPr/>
          <p:nvPr/>
        </p:nvCxnSpPr>
        <p:spPr>
          <a:xfrm flipH="1" flipV="1">
            <a:off x="2124075" y="2492375"/>
            <a:ext cx="6022975" cy="3457575"/>
          </a:xfrm>
          <a:prstGeom prst="line">
            <a:avLst/>
          </a:prstGeom>
        </p:spPr>
        <p:style>
          <a:lnRef idx="1">
            <a:schemeClr val="accent2"/>
          </a:lnRef>
          <a:fillRef idx="0">
            <a:schemeClr val="accent2"/>
          </a:fillRef>
          <a:effectRef idx="0">
            <a:schemeClr val="accent2"/>
          </a:effectRef>
          <a:fontRef idx="minor">
            <a:schemeClr val="tx1"/>
          </a:fontRef>
        </p:style>
      </p:cxnSp>
      <p:sp>
        <p:nvSpPr>
          <p:cNvPr id="52232" name="CasellaDiTesto 16"/>
          <p:cNvSpPr txBox="1">
            <a:spLocks noChangeArrowheads="1"/>
          </p:cNvSpPr>
          <p:nvPr/>
        </p:nvSpPr>
        <p:spPr bwMode="auto">
          <a:xfrm>
            <a:off x="539750" y="5949950"/>
            <a:ext cx="5762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it-IT" altLang="it-IT" sz="1800">
                <a:latin typeface="Arial" charset="0"/>
              </a:rPr>
              <a:t>A</a:t>
            </a:r>
          </a:p>
        </p:txBody>
      </p:sp>
      <p:sp>
        <p:nvSpPr>
          <p:cNvPr id="52233" name="CasellaDiTesto 17"/>
          <p:cNvSpPr txBox="1">
            <a:spLocks noChangeArrowheads="1"/>
          </p:cNvSpPr>
          <p:nvPr/>
        </p:nvSpPr>
        <p:spPr bwMode="auto">
          <a:xfrm>
            <a:off x="8388350" y="5949950"/>
            <a:ext cx="431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it-IT" altLang="it-IT" sz="1800">
                <a:latin typeface="Arial" charset="0"/>
              </a:rPr>
              <a:t>B</a:t>
            </a:r>
          </a:p>
        </p:txBody>
      </p:sp>
      <p:sp>
        <p:nvSpPr>
          <p:cNvPr id="52234" name="CasellaDiTesto 18"/>
          <p:cNvSpPr txBox="1">
            <a:spLocks noChangeArrowheads="1"/>
          </p:cNvSpPr>
          <p:nvPr/>
        </p:nvSpPr>
        <p:spPr bwMode="auto">
          <a:xfrm>
            <a:off x="2484438" y="549275"/>
            <a:ext cx="1511300"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it-IT" altLang="it-IT" sz="1800">
                <a:latin typeface="Arial" charset="0"/>
              </a:rPr>
              <a:t>Marg abatement costs</a:t>
            </a:r>
          </a:p>
        </p:txBody>
      </p:sp>
      <p:sp>
        <p:nvSpPr>
          <p:cNvPr id="52235" name="CasellaDiTesto 19"/>
          <p:cNvSpPr txBox="1">
            <a:spLocks noChangeArrowheads="1"/>
          </p:cNvSpPr>
          <p:nvPr/>
        </p:nvSpPr>
        <p:spPr bwMode="auto">
          <a:xfrm>
            <a:off x="6300788" y="2408238"/>
            <a:ext cx="129540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it-IT" altLang="it-IT" sz="1800">
                <a:latin typeface="Arial" charset="0"/>
              </a:rPr>
              <a:t>Never equal abatement if firms differ in MAC!</a:t>
            </a:r>
          </a:p>
        </p:txBody>
      </p:sp>
      <p:sp>
        <p:nvSpPr>
          <p:cNvPr id="52236" name="CasellaDiTesto 20"/>
          <p:cNvSpPr txBox="1">
            <a:spLocks noChangeArrowheads="1"/>
          </p:cNvSpPr>
          <p:nvPr/>
        </p:nvSpPr>
        <p:spPr bwMode="auto">
          <a:xfrm>
            <a:off x="3236913" y="4162425"/>
            <a:ext cx="20875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it-IT" altLang="it-IT" sz="1800" dirty="0" err="1" smtClean="0">
                <a:latin typeface="Arial" charset="0"/>
              </a:rPr>
              <a:t>MACa</a:t>
            </a:r>
            <a:r>
              <a:rPr lang="it-IT" altLang="it-IT" sz="1800" dirty="0" smtClean="0">
                <a:latin typeface="Arial" charset="0"/>
              </a:rPr>
              <a:t>=</a:t>
            </a:r>
            <a:r>
              <a:rPr lang="it-IT" altLang="it-IT" sz="1800" dirty="0" err="1" smtClean="0">
                <a:latin typeface="Arial" charset="0"/>
              </a:rPr>
              <a:t>MACb</a:t>
            </a:r>
            <a:endParaRPr lang="it-IT" altLang="it-IT" sz="1800" dirty="0">
              <a:latin typeface="Arial" charset="0"/>
            </a:endParaRPr>
          </a:p>
        </p:txBody>
      </p:sp>
      <p:cxnSp>
        <p:nvCxnSpPr>
          <p:cNvPr id="23" name="Connettore 1 22"/>
          <p:cNvCxnSpPr/>
          <p:nvPr/>
        </p:nvCxnSpPr>
        <p:spPr>
          <a:xfrm flipH="1" flipV="1">
            <a:off x="3851275" y="3573463"/>
            <a:ext cx="73025" cy="4318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513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drawback</a:t>
            </a:r>
            <a:endParaRPr lang="it-IT" dirty="0"/>
          </a:p>
        </p:txBody>
      </p:sp>
      <p:sp>
        <p:nvSpPr>
          <p:cNvPr id="3" name="Segnaposto contenuto 2"/>
          <p:cNvSpPr>
            <a:spLocks noGrp="1"/>
          </p:cNvSpPr>
          <p:nvPr>
            <p:ph idx="1"/>
          </p:nvPr>
        </p:nvSpPr>
        <p:spPr/>
        <p:txBody>
          <a:bodyPr/>
          <a:lstStyle/>
          <a:p>
            <a:r>
              <a:rPr lang="it-IT" dirty="0" smtClean="0"/>
              <a:t>In some </a:t>
            </a:r>
            <a:r>
              <a:rPr lang="it-IT" dirty="0" err="1" smtClean="0"/>
              <a:t>locations</a:t>
            </a:r>
            <a:r>
              <a:rPr lang="it-IT" dirty="0" smtClean="0"/>
              <a:t>/</a:t>
            </a:r>
            <a:r>
              <a:rPr lang="it-IT" dirty="0" err="1" smtClean="0"/>
              <a:t>areas</a:t>
            </a:r>
            <a:r>
              <a:rPr lang="it-IT" dirty="0" smtClean="0"/>
              <a:t> </a:t>
            </a:r>
            <a:r>
              <a:rPr lang="it-IT" dirty="0" err="1" smtClean="0"/>
              <a:t>we</a:t>
            </a:r>
            <a:r>
              <a:rPr lang="it-IT" dirty="0" smtClean="0"/>
              <a:t> </a:t>
            </a:r>
            <a:r>
              <a:rPr lang="it-IT" dirty="0" err="1" smtClean="0"/>
              <a:t>could</a:t>
            </a:r>
            <a:r>
              <a:rPr lang="it-IT" dirty="0" smtClean="0"/>
              <a:t> create </a:t>
            </a:r>
            <a:r>
              <a:rPr lang="it-IT" dirty="0" err="1" smtClean="0"/>
              <a:t>Environmental</a:t>
            </a:r>
            <a:r>
              <a:rPr lang="it-IT" dirty="0" smtClean="0"/>
              <a:t> hot </a:t>
            </a:r>
            <a:r>
              <a:rPr lang="it-IT" dirty="0" err="1" smtClean="0"/>
              <a:t>spots</a:t>
            </a:r>
            <a:endParaRPr lang="it-IT" dirty="0"/>
          </a:p>
        </p:txBody>
      </p:sp>
    </p:spTree>
    <p:extLst>
      <p:ext uri="{BB962C8B-B14F-4D97-AF65-F5344CB8AC3E}">
        <p14:creationId xmlns:p14="http://schemas.microsoft.com/office/powerpoint/2010/main" val="37403760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r>
              <a:rPr lang="it-IT" dirty="0" smtClean="0"/>
              <a:t>.. In the </a:t>
            </a:r>
            <a:r>
              <a:rPr lang="it-IT" dirty="0" err="1" smtClean="0"/>
              <a:t>next</a:t>
            </a:r>
            <a:r>
              <a:rPr lang="it-IT" dirty="0" smtClean="0"/>
              <a:t> </a:t>
            </a:r>
            <a:r>
              <a:rPr lang="it-IT" dirty="0" err="1" smtClean="0"/>
              <a:t>lecture</a:t>
            </a:r>
            <a:r>
              <a:rPr lang="it-IT" dirty="0" smtClean="0"/>
              <a:t> </a:t>
            </a:r>
            <a:r>
              <a:rPr lang="it-IT" dirty="0" err="1" smtClean="0"/>
              <a:t>we</a:t>
            </a:r>
            <a:r>
              <a:rPr lang="it-IT" dirty="0" smtClean="0"/>
              <a:t> </a:t>
            </a:r>
            <a:r>
              <a:rPr lang="it-IT" dirty="0" err="1" smtClean="0"/>
              <a:t>will</a:t>
            </a:r>
            <a:r>
              <a:rPr lang="it-IT" dirty="0" smtClean="0"/>
              <a:t> show </a:t>
            </a:r>
            <a:r>
              <a:rPr lang="it-IT" dirty="0" err="1" smtClean="0"/>
              <a:t>that</a:t>
            </a:r>
            <a:r>
              <a:rPr lang="it-IT" dirty="0" smtClean="0"/>
              <a:t> CAC can be </a:t>
            </a:r>
            <a:r>
              <a:rPr lang="it-IT" dirty="0" err="1" smtClean="0"/>
              <a:t>efficient</a:t>
            </a:r>
            <a:r>
              <a:rPr lang="it-IT" dirty="0" smtClean="0"/>
              <a:t> </a:t>
            </a:r>
            <a:r>
              <a:rPr lang="it-IT" dirty="0" err="1" smtClean="0"/>
              <a:t>when</a:t>
            </a:r>
            <a:r>
              <a:rPr lang="it-IT" dirty="0" smtClean="0"/>
              <a:t> the policy maker </a:t>
            </a:r>
            <a:r>
              <a:rPr lang="it-IT" dirty="0" err="1" smtClean="0"/>
              <a:t>faces</a:t>
            </a:r>
            <a:r>
              <a:rPr lang="it-IT" dirty="0" smtClean="0"/>
              <a:t> </a:t>
            </a:r>
            <a:r>
              <a:rPr lang="it-IT" dirty="0" err="1" smtClean="0"/>
              <a:t>uncertainty</a:t>
            </a:r>
            <a:r>
              <a:rPr lang="it-IT" dirty="0" smtClean="0"/>
              <a:t> on </a:t>
            </a:r>
            <a:r>
              <a:rPr lang="it-IT" dirty="0" err="1" smtClean="0"/>
              <a:t>MargAbatCosts</a:t>
            </a:r>
            <a:r>
              <a:rPr lang="it-IT" dirty="0" smtClean="0"/>
              <a:t>….</a:t>
            </a:r>
            <a:endParaRPr lang="it-IT" dirty="0"/>
          </a:p>
        </p:txBody>
      </p:sp>
    </p:spTree>
    <p:extLst>
      <p:ext uri="{BB962C8B-B14F-4D97-AF65-F5344CB8AC3E}">
        <p14:creationId xmlns:p14="http://schemas.microsoft.com/office/powerpoint/2010/main" val="39510139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Optimality</a:t>
            </a:r>
            <a:r>
              <a:rPr lang="it-IT" dirty="0" smtClean="0"/>
              <a:t> </a:t>
            </a:r>
            <a:r>
              <a:rPr lang="it-IT" dirty="0" err="1" smtClean="0"/>
              <a:t>conundrum</a:t>
            </a:r>
            <a:endParaRPr lang="it-IT" dirty="0"/>
          </a:p>
        </p:txBody>
      </p:sp>
      <p:sp>
        <p:nvSpPr>
          <p:cNvPr id="3" name="Segnaposto testo 2"/>
          <p:cNvSpPr>
            <a:spLocks noGrp="1"/>
          </p:cNvSpPr>
          <p:nvPr>
            <p:ph type="body" idx="1"/>
          </p:nvPr>
        </p:nvSpPr>
        <p:spPr/>
        <p:txBody>
          <a:bodyPr/>
          <a:lstStyle/>
          <a:p>
            <a:endParaRPr lang="it-IT"/>
          </a:p>
        </p:txBody>
      </p:sp>
    </p:spTree>
    <p:extLst>
      <p:ext uri="{BB962C8B-B14F-4D97-AF65-F5344CB8AC3E}">
        <p14:creationId xmlns:p14="http://schemas.microsoft.com/office/powerpoint/2010/main" val="1189382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2916238" y="1125538"/>
          <a:ext cx="3048000" cy="3673475"/>
        </p:xfrm>
        <a:graphic>
          <a:graphicData uri="http://schemas.openxmlformats.org/drawingml/2006/table">
            <a:tbl>
              <a:tblPr firstRow="1" bandRow="1">
                <a:tableStyleId>{00A15C55-8517-42AA-B614-E9B94910E393}</a:tableStyleId>
              </a:tblPr>
              <a:tblGrid>
                <a:gridCol w="3048000"/>
              </a:tblGrid>
              <a:tr h="365823">
                <a:tc>
                  <a:txBody>
                    <a:bodyPr/>
                    <a:lstStyle/>
                    <a:p>
                      <a:r>
                        <a:rPr lang="en-GB" sz="1800" dirty="0" smtClean="0"/>
                        <a:t>Instrument category</a:t>
                      </a:r>
                      <a:endParaRPr lang="en-GB" sz="1800" dirty="0"/>
                    </a:p>
                  </a:txBody>
                  <a:tcPr marT="45728" marB="45728"/>
                </a:tc>
              </a:tr>
              <a:tr h="370904">
                <a:tc>
                  <a:txBody>
                    <a:bodyPr/>
                    <a:lstStyle/>
                    <a:p>
                      <a:endParaRPr lang="en-GB" sz="1800" dirty="0"/>
                    </a:p>
                  </a:txBody>
                  <a:tcPr marT="45728" marB="45728">
                    <a:solidFill>
                      <a:schemeClr val="accent4">
                        <a:tint val="40000"/>
                      </a:schemeClr>
                    </a:solidFill>
                  </a:tcPr>
                </a:tc>
              </a:tr>
              <a:tr h="914558">
                <a:tc>
                  <a:txBody>
                    <a:bodyPr/>
                    <a:lstStyle/>
                    <a:p>
                      <a:r>
                        <a:rPr lang="en-US" sz="1800" b="1" i="0" kern="1200" dirty="0" smtClean="0">
                          <a:solidFill>
                            <a:schemeClr val="dk1"/>
                          </a:solidFill>
                          <a:latin typeface="+mn-lt"/>
                          <a:ea typeface="+mn-ea"/>
                          <a:cs typeface="+mn-cs"/>
                        </a:rPr>
                        <a:t>Institutional approaches to facilitate internalisation of externalities</a:t>
                      </a:r>
                      <a:endParaRPr lang="en-GB" sz="1800" i="0" dirty="0"/>
                    </a:p>
                  </a:txBody>
                  <a:tcPr marT="45728" marB="45728"/>
                </a:tc>
              </a:tr>
              <a:tr h="370904">
                <a:tc>
                  <a:txBody>
                    <a:bodyPr/>
                    <a:lstStyle/>
                    <a:p>
                      <a:endParaRPr lang="en-GB" sz="1800" i="0" dirty="0"/>
                    </a:p>
                  </a:txBody>
                  <a:tcPr marT="45728" marB="45728"/>
                </a:tc>
              </a:tr>
              <a:tr h="640191">
                <a:tc>
                  <a:txBody>
                    <a:bodyPr/>
                    <a:lstStyle/>
                    <a:p>
                      <a:r>
                        <a:rPr lang="en-US" sz="1800" b="1" i="0" kern="1200" dirty="0" smtClean="0">
                          <a:solidFill>
                            <a:schemeClr val="dk1"/>
                          </a:solidFill>
                          <a:latin typeface="+mn-lt"/>
                          <a:ea typeface="+mn-ea"/>
                          <a:cs typeface="+mn-cs"/>
                        </a:rPr>
                        <a:t>Command and control instruments</a:t>
                      </a:r>
                      <a:endParaRPr lang="en-GB" sz="1800" i="0" dirty="0"/>
                    </a:p>
                  </a:txBody>
                  <a:tcPr marT="45728" marB="45728"/>
                </a:tc>
              </a:tr>
              <a:tr h="370904">
                <a:tc>
                  <a:txBody>
                    <a:bodyPr/>
                    <a:lstStyle/>
                    <a:p>
                      <a:endParaRPr lang="en-GB" sz="1800" i="0" dirty="0"/>
                    </a:p>
                  </a:txBody>
                  <a:tcPr marT="45728" marB="45728"/>
                </a:tc>
              </a:tr>
              <a:tr h="640191">
                <a:tc>
                  <a:txBody>
                    <a:bodyPr/>
                    <a:lstStyle/>
                    <a:p>
                      <a:r>
                        <a:rPr lang="en-US" sz="1800" b="1" i="0" kern="1200" dirty="0" smtClean="0">
                          <a:solidFill>
                            <a:schemeClr val="dk1"/>
                          </a:solidFill>
                          <a:latin typeface="+mn-lt"/>
                          <a:ea typeface="+mn-ea"/>
                          <a:cs typeface="+mn-cs"/>
                        </a:rPr>
                        <a:t>Economic incentive (market-based) instruments</a:t>
                      </a:r>
                      <a:endParaRPr lang="en-GB" sz="1800" i="0" dirty="0"/>
                    </a:p>
                  </a:txBody>
                  <a:tcPr marT="45728" marB="45728"/>
                </a:tc>
              </a:tr>
            </a:tbl>
          </a:graphicData>
        </a:graphic>
      </p:graphicFrame>
      <p:sp>
        <p:nvSpPr>
          <p:cNvPr id="56340" name="Rectangle 1"/>
          <p:cNvSpPr>
            <a:spLocks noChangeArrowheads="1"/>
          </p:cNvSpPr>
          <p:nvPr/>
        </p:nvSpPr>
        <p:spPr bwMode="auto">
          <a:xfrm>
            <a:off x="1476375" y="303213"/>
            <a:ext cx="611981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GB" altLang="it-IT" sz="1600" i="1">
                <a:latin typeface="Arial" charset="0"/>
                <a:ea typeface="Times New Roman" pitchFamily="18" charset="0"/>
                <a:cs typeface="Arial" charset="0"/>
              </a:rPr>
              <a:t>Table 6.2 </a:t>
            </a:r>
            <a:r>
              <a:rPr lang="en-GB" altLang="it-IT" sz="1600">
                <a:latin typeface="Arial" charset="0"/>
                <a:ea typeface="Times New Roman" pitchFamily="18" charset="0"/>
                <a:cs typeface="Arial" charset="0"/>
              </a:rPr>
              <a:t>Classification of pollution control instruments</a:t>
            </a:r>
            <a:endParaRPr lang="en-GB" altLang="it-IT" sz="1600">
              <a:latin typeface="Times New Roman" pitchFamily="18" charset="0"/>
              <a:ea typeface="Times New Roman" pitchFamily="18" charset="0"/>
              <a:cs typeface="Arial" charset="0"/>
            </a:endParaRPr>
          </a:p>
        </p:txBody>
      </p:sp>
    </p:spTree>
    <p:extLst>
      <p:ext uri="{BB962C8B-B14F-4D97-AF65-F5344CB8AC3E}">
        <p14:creationId xmlns:p14="http://schemas.microsoft.com/office/powerpoint/2010/main" val="38456714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260648"/>
            <a:ext cx="7620000" cy="1143000"/>
          </a:xfrm>
        </p:spPr>
        <p:txBody>
          <a:bodyPr>
            <a:normAutofit/>
          </a:bodyPr>
          <a:lstStyle/>
          <a:p>
            <a:endParaRPr lang="it-IT" sz="3200" dirty="0"/>
          </a:p>
        </p:txBody>
      </p:sp>
      <p:sp>
        <p:nvSpPr>
          <p:cNvPr id="3" name="Segnaposto contenuto 2"/>
          <p:cNvSpPr>
            <a:spLocks noGrp="1"/>
          </p:cNvSpPr>
          <p:nvPr>
            <p:ph idx="1"/>
          </p:nvPr>
        </p:nvSpPr>
        <p:spPr/>
        <p:txBody>
          <a:bodyPr>
            <a:normAutofit fontScale="77500" lnSpcReduction="20000"/>
          </a:bodyPr>
          <a:lstStyle/>
          <a:p>
            <a:pPr marL="114300" indent="0">
              <a:buNone/>
            </a:pPr>
            <a:r>
              <a:rPr lang="en-US" sz="2800" dirty="0"/>
              <a:t>Nevertheless, we believe that it is possible to design policies for the control of externalities that are reasonably efficient. The approach that we will propose in this and the next chapter consists of the use of a set of standards that serve as targets for environmental quality coupled with fiscal measures and other complementary instruments used as means to attain these standards. </a:t>
            </a:r>
            <a:endParaRPr lang="en-US" sz="2800" dirty="0" smtClean="0"/>
          </a:p>
          <a:p>
            <a:pPr marL="114300" indent="0">
              <a:buNone/>
            </a:pPr>
            <a:r>
              <a:rPr lang="en-US" sz="2800" dirty="0" smtClean="0"/>
              <a:t>The </a:t>
            </a:r>
            <a:r>
              <a:rPr lang="en-US" sz="2800" dirty="0"/>
              <a:t>standards, while admittedly somewhat arbitrary, are, in principle, not unlike the growth or employment goals that have guided governmental macroeconomic policies. In both cases, employment and environmental policy, the approach is, in practice, basically of the “satisficing” variety, with acceptability standards based on individual judgments and, often, compromise. Yet, in both cases, the choice of </a:t>
            </a:r>
            <a:r>
              <a:rPr lang="en-US" sz="2800" dirty="0" err="1"/>
              <a:t>effective</a:t>
            </a:r>
            <a:r>
              <a:rPr lang="en-US" sz="2800" i="1" dirty="0" err="1"/>
              <a:t>means</a:t>
            </a:r>
            <a:r>
              <a:rPr lang="en-US" sz="2800" dirty="0"/>
              <a:t> to achieve the established goals has been facilitated by a substantial body of economic theory. This theory suggests that fiscal measures can contribute to the efficiency of a program to control externalities.</a:t>
            </a:r>
            <a:endParaRPr lang="it-IT" dirty="0"/>
          </a:p>
          <a:p>
            <a:pPr marL="114300" indent="0">
              <a:buNone/>
            </a:pPr>
            <a:endParaRPr lang="it-IT" dirty="0"/>
          </a:p>
        </p:txBody>
      </p:sp>
    </p:spTree>
    <p:extLst>
      <p:ext uri="{BB962C8B-B14F-4D97-AF65-F5344CB8AC3E}">
        <p14:creationId xmlns:p14="http://schemas.microsoft.com/office/powerpoint/2010/main" val="13135827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b="1" dirty="0" err="1" smtClean="0">
                <a:solidFill>
                  <a:srgbClr val="7030A0"/>
                </a:solidFill>
              </a:rPr>
              <a:t>Efficiency</a:t>
            </a:r>
            <a:r>
              <a:rPr lang="it-IT" sz="2800" b="1" dirty="0" smtClean="0">
                <a:solidFill>
                  <a:srgbClr val="7030A0"/>
                </a:solidFill>
              </a:rPr>
              <a:t> </a:t>
            </a:r>
            <a:r>
              <a:rPr lang="it-IT" sz="2800" b="1" dirty="0" err="1" smtClean="0">
                <a:solidFill>
                  <a:srgbClr val="7030A0"/>
                </a:solidFill>
              </a:rPr>
              <a:t>without</a:t>
            </a:r>
            <a:r>
              <a:rPr lang="it-IT" sz="2800" b="1" dirty="0" smtClean="0">
                <a:solidFill>
                  <a:srgbClr val="7030A0"/>
                </a:solidFill>
              </a:rPr>
              <a:t> </a:t>
            </a:r>
            <a:r>
              <a:rPr lang="it-IT" sz="2800" b="1" dirty="0" err="1" smtClean="0">
                <a:solidFill>
                  <a:srgbClr val="7030A0"/>
                </a:solidFill>
              </a:rPr>
              <a:t>optimality</a:t>
            </a:r>
            <a:r>
              <a:rPr lang="it-IT" sz="2800" b="1" dirty="0" smtClean="0">
                <a:solidFill>
                  <a:srgbClr val="7030A0"/>
                </a:solidFill>
              </a:rPr>
              <a:t>: the </a:t>
            </a:r>
            <a:r>
              <a:rPr lang="it-IT" sz="2800" b="1" dirty="0" err="1" smtClean="0">
                <a:solidFill>
                  <a:srgbClr val="7030A0"/>
                </a:solidFill>
              </a:rPr>
              <a:t>charges</a:t>
            </a:r>
            <a:r>
              <a:rPr lang="it-IT" sz="2800" b="1" dirty="0" smtClean="0">
                <a:solidFill>
                  <a:srgbClr val="7030A0"/>
                </a:solidFill>
              </a:rPr>
              <a:t> and standard </a:t>
            </a:r>
            <a:r>
              <a:rPr lang="it-IT" sz="2800" b="1" dirty="0" err="1" smtClean="0">
                <a:solidFill>
                  <a:srgbClr val="7030A0"/>
                </a:solidFill>
              </a:rPr>
              <a:t>approach</a:t>
            </a:r>
            <a:endParaRPr lang="it-IT" sz="2800" b="1" dirty="0">
              <a:solidFill>
                <a:srgbClr val="7030A0"/>
              </a:solidFill>
            </a:endParaRPr>
          </a:p>
        </p:txBody>
      </p:sp>
      <p:sp>
        <p:nvSpPr>
          <p:cNvPr id="3" name="Segnaposto contenuto 2"/>
          <p:cNvSpPr>
            <a:spLocks noGrp="1"/>
          </p:cNvSpPr>
          <p:nvPr>
            <p:ph idx="1"/>
          </p:nvPr>
        </p:nvSpPr>
        <p:spPr/>
        <p:txBody>
          <a:bodyPr/>
          <a:lstStyle/>
          <a:p>
            <a:r>
              <a:rPr lang="it-IT" sz="2400" dirty="0" smtClean="0"/>
              <a:t>«The </a:t>
            </a:r>
            <a:r>
              <a:rPr lang="it-IT" sz="2400" dirty="0" err="1" smtClean="0"/>
              <a:t>charges</a:t>
            </a:r>
            <a:r>
              <a:rPr lang="it-IT" sz="2400" dirty="0" smtClean="0"/>
              <a:t> or </a:t>
            </a:r>
            <a:r>
              <a:rPr lang="it-IT" sz="2400" dirty="0" err="1" smtClean="0"/>
              <a:t>prices</a:t>
            </a:r>
            <a:r>
              <a:rPr lang="it-IT" sz="2400" dirty="0" smtClean="0"/>
              <a:t> </a:t>
            </a:r>
            <a:r>
              <a:rPr lang="it-IT" sz="2400" dirty="0" err="1" smtClean="0"/>
              <a:t>would</a:t>
            </a:r>
            <a:r>
              <a:rPr lang="it-IT" sz="2400" dirty="0" smtClean="0"/>
              <a:t> be </a:t>
            </a:r>
            <a:r>
              <a:rPr lang="it-IT" sz="2400" dirty="0" err="1" smtClean="0"/>
              <a:t>selected</a:t>
            </a:r>
            <a:r>
              <a:rPr lang="it-IT" sz="2400" dirty="0" smtClean="0"/>
              <a:t> so as to </a:t>
            </a:r>
            <a:r>
              <a:rPr lang="it-IT" sz="2400" dirty="0" err="1" smtClean="0"/>
              <a:t>achieve</a:t>
            </a:r>
            <a:r>
              <a:rPr lang="it-IT" sz="2400" dirty="0" smtClean="0"/>
              <a:t> </a:t>
            </a:r>
            <a:r>
              <a:rPr lang="it-IT" sz="2400" dirty="0" err="1" smtClean="0"/>
              <a:t>specific</a:t>
            </a:r>
            <a:r>
              <a:rPr lang="it-IT" sz="2400" dirty="0" smtClean="0"/>
              <a:t> </a:t>
            </a:r>
            <a:r>
              <a:rPr lang="it-IT" sz="2400" dirty="0" err="1" smtClean="0"/>
              <a:t>acceptability</a:t>
            </a:r>
            <a:r>
              <a:rPr lang="it-IT" sz="2400" dirty="0" smtClean="0"/>
              <a:t> </a:t>
            </a:r>
            <a:r>
              <a:rPr lang="it-IT" sz="2400" dirty="0" err="1" smtClean="0"/>
              <a:t>standards</a:t>
            </a:r>
            <a:r>
              <a:rPr lang="it-IT" sz="2400" dirty="0" smtClean="0"/>
              <a:t> </a:t>
            </a:r>
            <a:r>
              <a:rPr lang="it-IT" sz="2400" dirty="0" err="1" smtClean="0"/>
              <a:t>rather</a:t>
            </a:r>
            <a:r>
              <a:rPr lang="it-IT" sz="2400" dirty="0" smtClean="0"/>
              <a:t> </a:t>
            </a:r>
            <a:r>
              <a:rPr lang="it-IT" sz="2400" dirty="0" err="1" smtClean="0"/>
              <a:t>than</a:t>
            </a:r>
            <a:r>
              <a:rPr lang="it-IT" sz="2400" dirty="0" smtClean="0"/>
              <a:t> </a:t>
            </a:r>
            <a:r>
              <a:rPr lang="it-IT" sz="2400" dirty="0" err="1" smtClean="0"/>
              <a:t>attempting</a:t>
            </a:r>
            <a:r>
              <a:rPr lang="it-IT" sz="2400" dirty="0" smtClean="0"/>
              <a:t> to base </a:t>
            </a:r>
            <a:r>
              <a:rPr lang="it-IT" sz="2400" dirty="0" err="1" smtClean="0"/>
              <a:t>them</a:t>
            </a:r>
            <a:r>
              <a:rPr lang="it-IT" sz="2400" dirty="0" smtClean="0"/>
              <a:t> on the </a:t>
            </a:r>
            <a:r>
              <a:rPr lang="it-IT" sz="2400" b="1" dirty="0" err="1" smtClean="0"/>
              <a:t>unknown</a:t>
            </a:r>
            <a:r>
              <a:rPr lang="it-IT" sz="2400" b="1" dirty="0" smtClean="0"/>
              <a:t> </a:t>
            </a:r>
            <a:r>
              <a:rPr lang="it-IT" sz="2400" b="1" dirty="0" err="1" smtClean="0"/>
              <a:t>value</a:t>
            </a:r>
            <a:r>
              <a:rPr lang="it-IT" sz="2400" b="1" dirty="0" smtClean="0"/>
              <a:t> of </a:t>
            </a:r>
            <a:r>
              <a:rPr lang="it-IT" sz="2400" b="1" dirty="0" err="1" smtClean="0"/>
              <a:t>marginal</a:t>
            </a:r>
            <a:r>
              <a:rPr lang="it-IT" sz="2400" b="1" dirty="0" smtClean="0"/>
              <a:t> net </a:t>
            </a:r>
            <a:r>
              <a:rPr lang="it-IT" sz="2400" b="1" dirty="0" err="1" smtClean="0"/>
              <a:t>damages</a:t>
            </a:r>
            <a:r>
              <a:rPr lang="it-IT" sz="2400" dirty="0" smtClean="0"/>
              <a:t>»</a:t>
            </a:r>
          </a:p>
          <a:p>
            <a:endParaRPr lang="it-IT" sz="2400" dirty="0"/>
          </a:p>
          <a:p>
            <a:r>
              <a:rPr lang="it-IT" sz="2400" dirty="0" smtClean="0"/>
              <a:t>«In </a:t>
            </a:r>
            <a:r>
              <a:rPr lang="it-IT" sz="2400" dirty="0" err="1" smtClean="0"/>
              <a:t>marked</a:t>
            </a:r>
            <a:r>
              <a:rPr lang="it-IT" sz="2400" dirty="0" smtClean="0"/>
              <a:t> </a:t>
            </a:r>
            <a:r>
              <a:rPr lang="it-IT" sz="2400" dirty="0" err="1" smtClean="0"/>
              <a:t>contrast</a:t>
            </a:r>
            <a:r>
              <a:rPr lang="it-IT" sz="2400" dirty="0" smtClean="0"/>
              <a:t> to an </a:t>
            </a:r>
            <a:r>
              <a:rPr lang="it-IT" sz="2400" dirty="0" err="1" smtClean="0"/>
              <a:t>attempt</a:t>
            </a:r>
            <a:r>
              <a:rPr lang="it-IT" sz="2400" dirty="0" smtClean="0"/>
              <a:t> of </a:t>
            </a:r>
            <a:r>
              <a:rPr lang="it-IT" sz="2400" dirty="0" err="1" smtClean="0"/>
              <a:t>optimisation</a:t>
            </a:r>
            <a:r>
              <a:rPr lang="it-IT" sz="2400" dirty="0" smtClean="0"/>
              <a:t>, </a:t>
            </a:r>
            <a:r>
              <a:rPr lang="it-IT" sz="2400" dirty="0" err="1" smtClean="0"/>
              <a:t>should</a:t>
            </a:r>
            <a:r>
              <a:rPr lang="it-IT" sz="2400" dirty="0" smtClean="0"/>
              <a:t> iterative </a:t>
            </a:r>
            <a:r>
              <a:rPr lang="it-IT" sz="2400" dirty="0" err="1" smtClean="0"/>
              <a:t>adjustments</a:t>
            </a:r>
            <a:r>
              <a:rPr lang="it-IT" sz="2400" dirty="0" smtClean="0"/>
              <a:t> in </a:t>
            </a:r>
            <a:r>
              <a:rPr lang="it-IT" sz="2400" dirty="0" err="1" smtClean="0"/>
              <a:t>tax</a:t>
            </a:r>
            <a:r>
              <a:rPr lang="it-IT" sz="2400" dirty="0" smtClean="0"/>
              <a:t> </a:t>
            </a:r>
            <a:r>
              <a:rPr lang="it-IT" sz="2400" dirty="0" err="1" smtClean="0"/>
              <a:t>rates</a:t>
            </a:r>
            <a:r>
              <a:rPr lang="it-IT" sz="2400" dirty="0" smtClean="0"/>
              <a:t> prove </a:t>
            </a:r>
            <a:r>
              <a:rPr lang="it-IT" sz="2400" dirty="0" err="1" smtClean="0"/>
              <a:t>desirable</a:t>
            </a:r>
            <a:r>
              <a:rPr lang="it-IT" sz="2400" dirty="0" smtClean="0"/>
              <a:t> in a </a:t>
            </a:r>
            <a:r>
              <a:rPr lang="it-IT" sz="2400" dirty="0" err="1" smtClean="0"/>
              <a:t>charges</a:t>
            </a:r>
            <a:r>
              <a:rPr lang="it-IT" sz="2400" dirty="0" smtClean="0"/>
              <a:t> and standard </a:t>
            </a:r>
            <a:r>
              <a:rPr lang="it-IT" sz="2400" dirty="0" err="1" smtClean="0"/>
              <a:t>approach</a:t>
            </a:r>
            <a:r>
              <a:rPr lang="it-IT" sz="2400" dirty="0" smtClean="0"/>
              <a:t>… </a:t>
            </a:r>
            <a:r>
              <a:rPr lang="it-IT" sz="2400" b="1" dirty="0" err="1" smtClean="0"/>
              <a:t>They</a:t>
            </a:r>
            <a:r>
              <a:rPr lang="it-IT" sz="2400" b="1" dirty="0" smtClean="0"/>
              <a:t> </a:t>
            </a:r>
            <a:r>
              <a:rPr lang="it-IT" sz="2400" b="1" dirty="0" err="1" smtClean="0"/>
              <a:t>require</a:t>
            </a:r>
            <a:r>
              <a:rPr lang="it-IT" sz="2400" b="1" dirty="0" smtClean="0"/>
              <a:t> no data on </a:t>
            </a:r>
            <a:r>
              <a:rPr lang="it-IT" sz="2400" b="1" dirty="0" err="1" smtClean="0"/>
              <a:t>costs</a:t>
            </a:r>
            <a:r>
              <a:rPr lang="it-IT" sz="2400" b="1" dirty="0" smtClean="0"/>
              <a:t> and </a:t>
            </a:r>
            <a:r>
              <a:rPr lang="it-IT" sz="2400" b="1" dirty="0" err="1" smtClean="0"/>
              <a:t>damage</a:t>
            </a:r>
            <a:r>
              <a:rPr lang="it-IT" sz="2400" b="1" dirty="0" smtClean="0"/>
              <a:t>, </a:t>
            </a:r>
            <a:r>
              <a:rPr lang="it-IT" sz="2400" b="1" dirty="0" err="1" smtClean="0"/>
              <a:t>only</a:t>
            </a:r>
            <a:r>
              <a:rPr lang="it-IT" sz="2400" b="1" dirty="0" smtClean="0"/>
              <a:t> </a:t>
            </a:r>
            <a:r>
              <a:rPr lang="it-IT" sz="2400" b="1" dirty="0" err="1" smtClean="0"/>
              <a:t>figures</a:t>
            </a:r>
            <a:r>
              <a:rPr lang="it-IT" sz="2400" b="1" dirty="0" smtClean="0"/>
              <a:t> on </a:t>
            </a:r>
            <a:r>
              <a:rPr lang="it-IT" sz="2400" b="1" dirty="0" err="1" smtClean="0"/>
              <a:t>current</a:t>
            </a:r>
            <a:r>
              <a:rPr lang="it-IT" sz="2400" b="1" dirty="0" smtClean="0"/>
              <a:t> </a:t>
            </a:r>
            <a:r>
              <a:rPr lang="it-IT" sz="2400" b="1" dirty="0" err="1" smtClean="0"/>
              <a:t>pollution</a:t>
            </a:r>
            <a:r>
              <a:rPr lang="it-IT" sz="2400" dirty="0" smtClean="0"/>
              <a:t>» </a:t>
            </a:r>
          </a:p>
          <a:p>
            <a:endParaRPr lang="it-IT" sz="2400" dirty="0" smtClean="0"/>
          </a:p>
          <a:p>
            <a:r>
              <a:rPr lang="it-IT" sz="2400" dirty="0" smtClean="0"/>
              <a:t>«</a:t>
            </a:r>
            <a:r>
              <a:rPr lang="it-IT" sz="2400" dirty="0" err="1" smtClean="0"/>
              <a:t>least</a:t>
            </a:r>
            <a:r>
              <a:rPr lang="it-IT" sz="2400" dirty="0" smtClean="0"/>
              <a:t> </a:t>
            </a:r>
            <a:r>
              <a:rPr lang="it-IT" sz="2400" dirty="0" err="1" smtClean="0"/>
              <a:t>cost</a:t>
            </a:r>
            <a:r>
              <a:rPr lang="it-IT" sz="2400" dirty="0" smtClean="0"/>
              <a:t> </a:t>
            </a:r>
            <a:r>
              <a:rPr lang="it-IT" sz="2400" dirty="0" err="1" smtClean="0"/>
              <a:t>method</a:t>
            </a:r>
            <a:r>
              <a:rPr lang="it-IT" sz="2400" dirty="0" smtClean="0"/>
              <a:t> for the </a:t>
            </a:r>
            <a:r>
              <a:rPr lang="it-IT" sz="2400" dirty="0" err="1" smtClean="0"/>
              <a:t>achievement</a:t>
            </a:r>
            <a:r>
              <a:rPr lang="it-IT" sz="2400" dirty="0" smtClean="0"/>
              <a:t> of </a:t>
            </a:r>
            <a:r>
              <a:rPr lang="it-IT" sz="2400" dirty="0" err="1" smtClean="0"/>
              <a:t>these</a:t>
            </a:r>
            <a:r>
              <a:rPr lang="it-IT" sz="2400" dirty="0" smtClean="0"/>
              <a:t> targets»</a:t>
            </a:r>
          </a:p>
          <a:p>
            <a:endParaRPr lang="it-IT" dirty="0"/>
          </a:p>
        </p:txBody>
      </p:sp>
    </p:spTree>
    <p:extLst>
      <p:ext uri="{BB962C8B-B14F-4D97-AF65-F5344CB8AC3E}">
        <p14:creationId xmlns:p14="http://schemas.microsoft.com/office/powerpoint/2010/main" val="31636637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smtClean="0">
                <a:solidFill>
                  <a:srgbClr val="00B050"/>
                </a:solidFill>
              </a:rPr>
              <a:t>CH 11 </a:t>
            </a:r>
            <a:r>
              <a:rPr lang="it-IT" sz="2800" dirty="0" err="1" smtClean="0">
                <a:solidFill>
                  <a:srgbClr val="00B050"/>
                </a:solidFill>
              </a:rPr>
              <a:t>Baumol</a:t>
            </a:r>
            <a:r>
              <a:rPr lang="it-IT" sz="2800" dirty="0" smtClean="0">
                <a:solidFill>
                  <a:srgbClr val="00B050"/>
                </a:solidFill>
              </a:rPr>
              <a:t> &amp; </a:t>
            </a:r>
            <a:r>
              <a:rPr lang="it-IT" sz="2800" dirty="0" err="1" smtClean="0">
                <a:solidFill>
                  <a:srgbClr val="00B050"/>
                </a:solidFill>
              </a:rPr>
              <a:t>Oates</a:t>
            </a:r>
            <a:r>
              <a:rPr lang="it-IT" sz="2800" dirty="0" smtClean="0">
                <a:solidFill>
                  <a:srgbClr val="00B050"/>
                </a:solidFill>
              </a:rPr>
              <a:t> – A </a:t>
            </a:r>
            <a:r>
              <a:rPr lang="it-IT" sz="2800" dirty="0" err="1" smtClean="0">
                <a:solidFill>
                  <a:srgbClr val="00B050"/>
                </a:solidFill>
              </a:rPr>
              <a:t>theory</a:t>
            </a:r>
            <a:r>
              <a:rPr lang="it-IT" sz="2800" dirty="0" smtClean="0">
                <a:solidFill>
                  <a:srgbClr val="00B050"/>
                </a:solidFill>
              </a:rPr>
              <a:t> of </a:t>
            </a:r>
            <a:r>
              <a:rPr lang="it-IT" sz="2800" dirty="0" err="1" smtClean="0">
                <a:solidFill>
                  <a:srgbClr val="00B050"/>
                </a:solidFill>
              </a:rPr>
              <a:t>environmental</a:t>
            </a:r>
            <a:r>
              <a:rPr lang="it-IT" sz="2800" dirty="0" smtClean="0">
                <a:solidFill>
                  <a:srgbClr val="00B050"/>
                </a:solidFill>
              </a:rPr>
              <a:t> policy</a:t>
            </a:r>
            <a:endParaRPr lang="it-IT" sz="2800" dirty="0">
              <a:solidFill>
                <a:srgbClr val="00B050"/>
              </a:solidFill>
            </a:endParaRPr>
          </a:p>
        </p:txBody>
      </p:sp>
      <p:sp>
        <p:nvSpPr>
          <p:cNvPr id="3" name="Segnaposto contenuto 2"/>
          <p:cNvSpPr>
            <a:spLocks noGrp="1"/>
          </p:cNvSpPr>
          <p:nvPr>
            <p:ph idx="1"/>
          </p:nvPr>
        </p:nvSpPr>
        <p:spPr/>
        <p:txBody>
          <a:bodyPr>
            <a:normAutofit lnSpcReduction="10000"/>
          </a:bodyPr>
          <a:lstStyle/>
          <a:p>
            <a:r>
              <a:rPr lang="it-IT" sz="2400" dirty="0"/>
              <a:t>The </a:t>
            </a:r>
            <a:r>
              <a:rPr lang="it-IT" sz="2400" dirty="0" err="1"/>
              <a:t>validity</a:t>
            </a:r>
            <a:r>
              <a:rPr lang="it-IT" sz="2400" dirty="0"/>
              <a:t> of the </a:t>
            </a:r>
            <a:r>
              <a:rPr lang="it-IT" sz="2400" dirty="0" err="1"/>
              <a:t>least</a:t>
            </a:r>
            <a:r>
              <a:rPr lang="it-IT" sz="2400" dirty="0"/>
              <a:t> </a:t>
            </a:r>
            <a:r>
              <a:rPr lang="it-IT" sz="2400" dirty="0" err="1"/>
              <a:t>cost</a:t>
            </a:r>
            <a:r>
              <a:rPr lang="it-IT" sz="2400" dirty="0"/>
              <a:t> </a:t>
            </a:r>
            <a:r>
              <a:rPr lang="it-IT" sz="2400" dirty="0" err="1" smtClean="0"/>
              <a:t>theorem</a:t>
            </a:r>
            <a:r>
              <a:rPr lang="it-IT" sz="2400" dirty="0" smtClean="0"/>
              <a:t> </a:t>
            </a:r>
            <a:r>
              <a:rPr lang="it-IT" sz="2400" dirty="0" err="1" smtClean="0"/>
              <a:t>does</a:t>
            </a:r>
            <a:r>
              <a:rPr lang="it-IT" sz="2400" dirty="0" smtClean="0"/>
              <a:t> </a:t>
            </a:r>
            <a:r>
              <a:rPr lang="it-IT" sz="2400" dirty="0" err="1" smtClean="0"/>
              <a:t>not</a:t>
            </a:r>
            <a:r>
              <a:rPr lang="it-IT" sz="2400" dirty="0" smtClean="0"/>
              <a:t> </a:t>
            </a:r>
            <a:r>
              <a:rPr lang="it-IT" sz="2400" dirty="0" err="1" smtClean="0"/>
              <a:t>require</a:t>
            </a:r>
            <a:r>
              <a:rPr lang="it-IT" sz="2400" dirty="0" smtClean="0"/>
              <a:t> profit </a:t>
            </a:r>
            <a:r>
              <a:rPr lang="it-IT" sz="2400" dirty="0" err="1" smtClean="0"/>
              <a:t>maximizer</a:t>
            </a:r>
            <a:r>
              <a:rPr lang="it-IT" sz="2400" dirty="0" smtClean="0"/>
              <a:t> or </a:t>
            </a:r>
            <a:r>
              <a:rPr lang="it-IT" sz="2400" dirty="0" err="1" smtClean="0"/>
              <a:t>perfect</a:t>
            </a:r>
            <a:r>
              <a:rPr lang="it-IT" sz="2400" dirty="0" smtClean="0"/>
              <a:t> </a:t>
            </a:r>
            <a:r>
              <a:rPr lang="it-IT" sz="2400" dirty="0" err="1" smtClean="0"/>
              <a:t>competition</a:t>
            </a:r>
            <a:r>
              <a:rPr lang="it-IT" sz="2400" dirty="0" smtClean="0"/>
              <a:t>,  </a:t>
            </a:r>
            <a:r>
              <a:rPr lang="it-IT" sz="2400" dirty="0" err="1" smtClean="0"/>
              <a:t>all</a:t>
            </a:r>
            <a:r>
              <a:rPr lang="it-IT" sz="2400" dirty="0" smtClean="0"/>
              <a:t> </a:t>
            </a:r>
            <a:r>
              <a:rPr lang="it-IT" sz="2400" dirty="0" err="1" smtClean="0"/>
              <a:t>that</a:t>
            </a:r>
            <a:r>
              <a:rPr lang="it-IT" sz="2400" dirty="0" smtClean="0"/>
              <a:t> </a:t>
            </a:r>
            <a:r>
              <a:rPr lang="it-IT" sz="2400" dirty="0" err="1" smtClean="0"/>
              <a:t>is</a:t>
            </a:r>
            <a:r>
              <a:rPr lang="it-IT" sz="2400" dirty="0" smtClean="0"/>
              <a:t> </a:t>
            </a:r>
            <a:r>
              <a:rPr lang="it-IT" sz="2400" dirty="0" err="1" smtClean="0"/>
              <a:t>necessary</a:t>
            </a:r>
            <a:r>
              <a:rPr lang="it-IT" sz="2400" dirty="0" smtClean="0"/>
              <a:t> </a:t>
            </a:r>
            <a:r>
              <a:rPr lang="it-IT" sz="2400" dirty="0" err="1" smtClean="0"/>
              <a:t>is</a:t>
            </a:r>
            <a:r>
              <a:rPr lang="it-IT" sz="2400" dirty="0" smtClean="0"/>
              <a:t> </a:t>
            </a:r>
            <a:r>
              <a:rPr lang="it-IT" sz="2400" dirty="0" err="1" smtClean="0"/>
              <a:t>that</a:t>
            </a:r>
            <a:r>
              <a:rPr lang="it-IT" sz="2400" dirty="0" smtClean="0"/>
              <a:t> </a:t>
            </a:r>
            <a:r>
              <a:rPr lang="it-IT" sz="2400" dirty="0" err="1" smtClean="0"/>
              <a:t>firms</a:t>
            </a:r>
            <a:r>
              <a:rPr lang="it-IT" sz="2400" dirty="0" smtClean="0"/>
              <a:t> </a:t>
            </a:r>
            <a:r>
              <a:rPr lang="it-IT" sz="2400" dirty="0" err="1" smtClean="0"/>
              <a:t>minimise</a:t>
            </a:r>
            <a:r>
              <a:rPr lang="it-IT" sz="2400" dirty="0" smtClean="0"/>
              <a:t> </a:t>
            </a:r>
            <a:r>
              <a:rPr lang="it-IT" sz="2400" dirty="0" err="1" smtClean="0"/>
              <a:t>cosst</a:t>
            </a:r>
            <a:r>
              <a:rPr lang="it-IT" sz="2400" dirty="0" smtClean="0"/>
              <a:t> or </a:t>
            </a:r>
            <a:r>
              <a:rPr lang="it-IT" sz="2400" dirty="0" err="1" smtClean="0"/>
              <a:t>whatever</a:t>
            </a:r>
            <a:r>
              <a:rPr lang="it-IT" sz="2400" dirty="0" smtClean="0"/>
              <a:t> </a:t>
            </a:r>
            <a:r>
              <a:rPr lang="it-IT" sz="2400" dirty="0" err="1" smtClean="0"/>
              <a:t>ouput</a:t>
            </a:r>
            <a:r>
              <a:rPr lang="it-IT" sz="2400" dirty="0" smtClean="0"/>
              <a:t> </a:t>
            </a:r>
            <a:r>
              <a:rPr lang="it-IT" sz="2400" dirty="0" err="1" smtClean="0"/>
              <a:t>they</a:t>
            </a:r>
            <a:r>
              <a:rPr lang="it-IT" sz="2400" dirty="0" smtClean="0"/>
              <a:t> </a:t>
            </a:r>
            <a:r>
              <a:rPr lang="it-IT" sz="2400" dirty="0" err="1" smtClean="0"/>
              <a:t>select</a:t>
            </a:r>
            <a:endParaRPr lang="it-IT" sz="2400" dirty="0"/>
          </a:p>
          <a:p>
            <a:pPr lvl="1"/>
            <a:r>
              <a:rPr lang="it-IT" sz="2400" dirty="0" err="1" smtClean="0"/>
              <a:t>Invariance</a:t>
            </a:r>
            <a:r>
              <a:rPr lang="it-IT" sz="2400" dirty="0" smtClean="0"/>
              <a:t> </a:t>
            </a:r>
            <a:r>
              <a:rPr lang="it-IT" sz="2400" dirty="0" err="1" smtClean="0"/>
              <a:t>wrt</a:t>
            </a:r>
            <a:r>
              <a:rPr lang="it-IT" sz="2400" dirty="0" smtClean="0"/>
              <a:t> market </a:t>
            </a:r>
            <a:r>
              <a:rPr lang="it-IT" sz="2400" dirty="0" err="1" smtClean="0"/>
              <a:t>structure</a:t>
            </a:r>
            <a:endParaRPr lang="it-IT" sz="2400" dirty="0" smtClean="0"/>
          </a:p>
          <a:p>
            <a:pPr lvl="1"/>
            <a:endParaRPr lang="it-IT" sz="2400" dirty="0"/>
          </a:p>
          <a:p>
            <a:pPr lvl="1"/>
            <a:endParaRPr lang="it-IT" sz="2400" dirty="0" smtClean="0"/>
          </a:p>
          <a:p>
            <a:r>
              <a:rPr lang="it-IT" sz="2400" dirty="0" smtClean="0"/>
              <a:t>The </a:t>
            </a:r>
            <a:r>
              <a:rPr lang="it-IT" sz="2400" dirty="0" err="1" smtClean="0"/>
              <a:t>approach</a:t>
            </a:r>
            <a:r>
              <a:rPr lang="it-IT" sz="2400" dirty="0" smtClean="0"/>
              <a:t> </a:t>
            </a:r>
            <a:r>
              <a:rPr lang="it-IT" sz="2400" dirty="0" err="1" smtClean="0"/>
              <a:t>approximate</a:t>
            </a:r>
            <a:r>
              <a:rPr lang="it-IT" sz="2400" dirty="0" smtClean="0"/>
              <a:t> a </a:t>
            </a:r>
            <a:r>
              <a:rPr lang="it-IT" sz="2400" dirty="0" err="1" smtClean="0"/>
              <a:t>pigovian</a:t>
            </a:r>
            <a:r>
              <a:rPr lang="it-IT" sz="2400" dirty="0" smtClean="0"/>
              <a:t> </a:t>
            </a:r>
            <a:r>
              <a:rPr lang="it-IT" sz="2400" dirty="0" err="1" smtClean="0"/>
              <a:t>outcome</a:t>
            </a:r>
            <a:endParaRPr lang="it-IT" sz="2400" dirty="0" smtClean="0"/>
          </a:p>
          <a:p>
            <a:endParaRPr lang="it-IT" sz="2400" dirty="0" smtClean="0"/>
          </a:p>
          <a:p>
            <a:endParaRPr lang="it-IT" sz="2400" dirty="0"/>
          </a:p>
          <a:p>
            <a:endParaRPr lang="it-IT" sz="2400" dirty="0" smtClean="0"/>
          </a:p>
          <a:p>
            <a:r>
              <a:rPr lang="it-IT" sz="2400" b="1" dirty="0" err="1" smtClean="0"/>
              <a:t>It</a:t>
            </a:r>
            <a:r>
              <a:rPr lang="it-IT" sz="2400" b="1" dirty="0" smtClean="0"/>
              <a:t> </a:t>
            </a:r>
            <a:r>
              <a:rPr lang="it-IT" sz="2400" b="1" dirty="0" err="1" smtClean="0"/>
              <a:t>leads</a:t>
            </a:r>
            <a:r>
              <a:rPr lang="it-IT" sz="2400" b="1" dirty="0" smtClean="0"/>
              <a:t> to </a:t>
            </a:r>
            <a:r>
              <a:rPr lang="it-IT" sz="2400" b="1" dirty="0" err="1" smtClean="0"/>
              <a:t>Political</a:t>
            </a:r>
            <a:r>
              <a:rPr lang="it-IT" sz="2400" b="1" dirty="0" smtClean="0"/>
              <a:t> economy </a:t>
            </a:r>
            <a:r>
              <a:rPr lang="it-IT" sz="2400" b="1" dirty="0" err="1" smtClean="0"/>
              <a:t>issues</a:t>
            </a:r>
            <a:endParaRPr lang="it-IT" sz="2400" b="1" dirty="0"/>
          </a:p>
          <a:p>
            <a:endParaRPr lang="it-IT" dirty="0"/>
          </a:p>
        </p:txBody>
      </p:sp>
    </p:spTree>
    <p:extLst>
      <p:ext uri="{BB962C8B-B14F-4D97-AF65-F5344CB8AC3E}">
        <p14:creationId xmlns:p14="http://schemas.microsoft.com/office/powerpoint/2010/main" val="23533716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smtClean="0"/>
              <a:t>Where</a:t>
            </a:r>
            <a:r>
              <a:rPr lang="it-IT" dirty="0" smtClean="0"/>
              <a:t> the </a:t>
            </a:r>
            <a:r>
              <a:rPr lang="it-IT" dirty="0" err="1" smtClean="0"/>
              <a:t>charges</a:t>
            </a:r>
            <a:r>
              <a:rPr lang="it-IT" dirty="0" smtClean="0"/>
              <a:t> and standard </a:t>
            </a:r>
            <a:r>
              <a:rPr lang="it-IT" dirty="0" err="1" smtClean="0"/>
              <a:t>approach</a:t>
            </a:r>
            <a:r>
              <a:rPr lang="it-IT" dirty="0" smtClean="0"/>
              <a:t> </a:t>
            </a:r>
            <a:r>
              <a:rPr lang="it-IT" dirty="0" err="1" smtClean="0"/>
              <a:t>is</a:t>
            </a:r>
            <a:r>
              <a:rPr lang="it-IT" dirty="0" smtClean="0"/>
              <a:t> appropriate</a:t>
            </a:r>
            <a:endParaRPr lang="it-IT" dirty="0"/>
          </a:p>
        </p:txBody>
      </p:sp>
      <p:sp>
        <p:nvSpPr>
          <p:cNvPr id="3" name="Segnaposto contenuto 2"/>
          <p:cNvSpPr>
            <a:spLocks noGrp="1"/>
          </p:cNvSpPr>
          <p:nvPr>
            <p:ph idx="1"/>
          </p:nvPr>
        </p:nvSpPr>
        <p:spPr/>
        <p:txBody>
          <a:bodyPr/>
          <a:lstStyle/>
          <a:p>
            <a:r>
              <a:rPr lang="it-IT" dirty="0" smtClean="0"/>
              <a:t>«</a:t>
            </a:r>
            <a:r>
              <a:rPr lang="it-IT" dirty="0" err="1" smtClean="0"/>
              <a:t>where</a:t>
            </a:r>
            <a:r>
              <a:rPr lang="it-IT" dirty="0" smtClean="0"/>
              <a:t> </a:t>
            </a:r>
            <a:r>
              <a:rPr lang="it-IT" dirty="0" err="1" smtClean="0"/>
              <a:t>there</a:t>
            </a:r>
            <a:r>
              <a:rPr lang="it-IT" dirty="0" smtClean="0"/>
              <a:t> </a:t>
            </a:r>
            <a:r>
              <a:rPr lang="it-IT" dirty="0" err="1" smtClean="0"/>
              <a:t>is</a:t>
            </a:r>
            <a:r>
              <a:rPr lang="it-IT" dirty="0" smtClean="0"/>
              <a:t> </a:t>
            </a:r>
            <a:r>
              <a:rPr lang="it-IT" dirty="0" err="1" smtClean="0"/>
              <a:t>reason</a:t>
            </a:r>
            <a:r>
              <a:rPr lang="it-IT" dirty="0" smtClean="0"/>
              <a:t> to </a:t>
            </a:r>
            <a:r>
              <a:rPr lang="it-IT" dirty="0" err="1" smtClean="0"/>
              <a:t>believe</a:t>
            </a:r>
            <a:r>
              <a:rPr lang="it-IT" dirty="0" smtClean="0"/>
              <a:t> </a:t>
            </a:r>
            <a:r>
              <a:rPr lang="it-IT" dirty="0" err="1" smtClean="0"/>
              <a:t>that</a:t>
            </a:r>
            <a:r>
              <a:rPr lang="it-IT" dirty="0" smtClean="0"/>
              <a:t> the </a:t>
            </a:r>
            <a:r>
              <a:rPr lang="it-IT" dirty="0" err="1" smtClean="0"/>
              <a:t>existing</a:t>
            </a:r>
            <a:r>
              <a:rPr lang="it-IT" dirty="0" smtClean="0"/>
              <a:t> situation </a:t>
            </a:r>
            <a:r>
              <a:rPr lang="it-IT" dirty="0" err="1" smtClean="0"/>
              <a:t>imposes</a:t>
            </a:r>
            <a:r>
              <a:rPr lang="it-IT" dirty="0" smtClean="0"/>
              <a:t> a high </a:t>
            </a:r>
            <a:r>
              <a:rPr lang="it-IT" dirty="0" err="1" smtClean="0"/>
              <a:t>level</a:t>
            </a:r>
            <a:r>
              <a:rPr lang="it-IT" dirty="0" smtClean="0"/>
              <a:t> of social </a:t>
            </a:r>
            <a:r>
              <a:rPr lang="it-IT" dirty="0" err="1" smtClean="0"/>
              <a:t>costs</a:t>
            </a:r>
            <a:r>
              <a:rPr lang="it-IT" dirty="0" smtClean="0"/>
              <a:t> and </a:t>
            </a:r>
            <a:r>
              <a:rPr lang="it-IT" dirty="0" err="1" smtClean="0"/>
              <a:t>that</a:t>
            </a:r>
            <a:r>
              <a:rPr lang="it-IT" dirty="0" smtClean="0"/>
              <a:t> </a:t>
            </a:r>
            <a:r>
              <a:rPr lang="it-IT" dirty="0" err="1" smtClean="0"/>
              <a:t>these</a:t>
            </a:r>
            <a:r>
              <a:rPr lang="it-IT" dirty="0" smtClean="0"/>
              <a:t> </a:t>
            </a:r>
            <a:r>
              <a:rPr lang="it-IT" dirty="0" err="1" smtClean="0"/>
              <a:t>costs</a:t>
            </a:r>
            <a:r>
              <a:rPr lang="it-IT" dirty="0" smtClean="0"/>
              <a:t> can be </a:t>
            </a:r>
            <a:r>
              <a:rPr lang="it-IT" dirty="0" err="1" smtClean="0"/>
              <a:t>significantly</a:t>
            </a:r>
            <a:r>
              <a:rPr lang="it-IT" dirty="0" smtClean="0"/>
              <a:t> </a:t>
            </a:r>
            <a:r>
              <a:rPr lang="it-IT" dirty="0" err="1" smtClean="0"/>
              <a:t>reduced</a:t>
            </a:r>
            <a:r>
              <a:rPr lang="it-IT" dirty="0" smtClean="0"/>
              <a:t> by </a:t>
            </a:r>
            <a:r>
              <a:rPr lang="it-IT" dirty="0" err="1" smtClean="0"/>
              <a:t>feasible</a:t>
            </a:r>
            <a:r>
              <a:rPr lang="it-IT" dirty="0" smtClean="0"/>
              <a:t> </a:t>
            </a:r>
            <a:r>
              <a:rPr lang="it-IT" dirty="0" err="1" smtClean="0"/>
              <a:t>decreases</a:t>
            </a:r>
            <a:r>
              <a:rPr lang="it-IT" dirty="0" smtClean="0"/>
              <a:t> in the </a:t>
            </a:r>
            <a:r>
              <a:rPr lang="it-IT" dirty="0" err="1" smtClean="0"/>
              <a:t>level</a:t>
            </a:r>
            <a:r>
              <a:rPr lang="it-IT" dirty="0" smtClean="0"/>
              <a:t> of a </a:t>
            </a:r>
            <a:r>
              <a:rPr lang="it-IT" dirty="0" err="1" smtClean="0"/>
              <a:t>certain</a:t>
            </a:r>
            <a:r>
              <a:rPr lang="it-IT" dirty="0" smtClean="0"/>
              <a:t> </a:t>
            </a:r>
            <a:r>
              <a:rPr lang="it-IT" dirty="0" err="1" smtClean="0"/>
              <a:t>externality</a:t>
            </a:r>
            <a:r>
              <a:rPr lang="it-IT" dirty="0" smtClean="0"/>
              <a:t>»</a:t>
            </a:r>
          </a:p>
          <a:p>
            <a:r>
              <a:rPr lang="it-IT" dirty="0" err="1" smtClean="0"/>
              <a:t>Where</a:t>
            </a:r>
            <a:r>
              <a:rPr lang="it-IT" dirty="0" smtClean="0"/>
              <a:t> </a:t>
            </a:r>
            <a:r>
              <a:rPr lang="it-IT" dirty="0" err="1" smtClean="0"/>
              <a:t>marginal</a:t>
            </a:r>
            <a:r>
              <a:rPr lang="it-IT" dirty="0" smtClean="0"/>
              <a:t> net </a:t>
            </a:r>
            <a:r>
              <a:rPr lang="it-IT" dirty="0" err="1" smtClean="0"/>
              <a:t>damage</a:t>
            </a:r>
            <a:r>
              <a:rPr lang="it-IT" dirty="0" smtClean="0"/>
              <a:t> </a:t>
            </a:r>
            <a:r>
              <a:rPr lang="it-IT" dirty="0" err="1" smtClean="0"/>
              <a:t>is</a:t>
            </a:r>
            <a:r>
              <a:rPr lang="it-IT" dirty="0" smtClean="0"/>
              <a:t> </a:t>
            </a:r>
            <a:r>
              <a:rPr lang="it-IT" dirty="0" err="1" smtClean="0"/>
              <a:t>decreasing</a:t>
            </a:r>
            <a:r>
              <a:rPr lang="it-IT" dirty="0" smtClean="0"/>
              <a:t> and </a:t>
            </a:r>
            <a:r>
              <a:rPr lang="it-IT" dirty="0" err="1" smtClean="0"/>
              <a:t>steep</a:t>
            </a:r>
            <a:endParaRPr lang="it-IT" dirty="0"/>
          </a:p>
        </p:txBody>
      </p:sp>
    </p:spTree>
    <p:extLst>
      <p:ext uri="{BB962C8B-B14F-4D97-AF65-F5344CB8AC3E}">
        <p14:creationId xmlns:p14="http://schemas.microsoft.com/office/powerpoint/2010/main" val="27225599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Connettore 2 2"/>
          <p:cNvCxnSpPr/>
          <p:nvPr/>
        </p:nvCxnSpPr>
        <p:spPr>
          <a:xfrm flipV="1">
            <a:off x="827584" y="620688"/>
            <a:ext cx="0" cy="56166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 name="Connettore 2 4"/>
          <p:cNvCxnSpPr/>
          <p:nvPr/>
        </p:nvCxnSpPr>
        <p:spPr>
          <a:xfrm>
            <a:off x="827584" y="6237312"/>
            <a:ext cx="691276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CasellaDiTesto 5"/>
          <p:cNvSpPr txBox="1"/>
          <p:nvPr/>
        </p:nvSpPr>
        <p:spPr>
          <a:xfrm>
            <a:off x="323528" y="1700808"/>
            <a:ext cx="360040" cy="2585323"/>
          </a:xfrm>
          <a:prstGeom prst="rect">
            <a:avLst/>
          </a:prstGeom>
          <a:noFill/>
        </p:spPr>
        <p:txBody>
          <a:bodyPr wrap="square" rtlCol="0">
            <a:spAutoFit/>
          </a:bodyPr>
          <a:lstStyle/>
          <a:p>
            <a:r>
              <a:rPr lang="it-IT" dirty="0" smtClean="0"/>
              <a:t>Social welfare</a:t>
            </a:r>
            <a:endParaRPr lang="it-IT" dirty="0"/>
          </a:p>
        </p:txBody>
      </p:sp>
      <p:sp>
        <p:nvSpPr>
          <p:cNvPr id="7" name="CasellaDiTesto 6"/>
          <p:cNvSpPr txBox="1"/>
          <p:nvPr/>
        </p:nvSpPr>
        <p:spPr>
          <a:xfrm>
            <a:off x="2483768" y="6381328"/>
            <a:ext cx="4536504" cy="369332"/>
          </a:xfrm>
          <a:prstGeom prst="rect">
            <a:avLst/>
          </a:prstGeom>
          <a:noFill/>
        </p:spPr>
        <p:txBody>
          <a:bodyPr wrap="square" rtlCol="0">
            <a:spAutoFit/>
          </a:bodyPr>
          <a:lstStyle/>
          <a:p>
            <a:r>
              <a:rPr lang="it-IT" dirty="0" err="1" smtClean="0"/>
              <a:t>Externality</a:t>
            </a:r>
            <a:r>
              <a:rPr lang="it-IT" dirty="0" smtClean="0"/>
              <a:t> </a:t>
            </a:r>
            <a:r>
              <a:rPr lang="it-IT" dirty="0" err="1" smtClean="0"/>
              <a:t>activity</a:t>
            </a:r>
            <a:endParaRPr lang="it-IT" dirty="0"/>
          </a:p>
        </p:txBody>
      </p:sp>
      <p:cxnSp>
        <p:nvCxnSpPr>
          <p:cNvPr id="9" name="Connettore 1 8"/>
          <p:cNvCxnSpPr/>
          <p:nvPr/>
        </p:nvCxnSpPr>
        <p:spPr>
          <a:xfrm>
            <a:off x="3059832" y="764704"/>
            <a:ext cx="0" cy="5472608"/>
          </a:xfrm>
          <a:prstGeom prst="line">
            <a:avLst/>
          </a:prstGeom>
        </p:spPr>
        <p:style>
          <a:lnRef idx="1">
            <a:schemeClr val="accent1"/>
          </a:lnRef>
          <a:fillRef idx="0">
            <a:schemeClr val="accent1"/>
          </a:fillRef>
          <a:effectRef idx="0">
            <a:schemeClr val="accent1"/>
          </a:effectRef>
          <a:fontRef idx="minor">
            <a:schemeClr val="tx1"/>
          </a:fontRef>
        </p:style>
      </p:cxnSp>
      <p:sp>
        <p:nvSpPr>
          <p:cNvPr id="10" name="Rettangolo 9"/>
          <p:cNvSpPr/>
          <p:nvPr/>
        </p:nvSpPr>
        <p:spPr>
          <a:xfrm>
            <a:off x="827584" y="764704"/>
            <a:ext cx="2232248" cy="54726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CasellaDiTesto 10"/>
          <p:cNvSpPr txBox="1"/>
          <p:nvPr/>
        </p:nvSpPr>
        <p:spPr>
          <a:xfrm>
            <a:off x="1043608" y="1340768"/>
            <a:ext cx="1656184"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it-IT" dirty="0" err="1" smtClean="0"/>
              <a:t>Acceptability</a:t>
            </a:r>
            <a:r>
              <a:rPr lang="it-IT" dirty="0" smtClean="0"/>
              <a:t> </a:t>
            </a:r>
            <a:r>
              <a:rPr lang="it-IT" dirty="0" err="1" smtClean="0"/>
              <a:t>region</a:t>
            </a:r>
            <a:endParaRPr lang="it-IT" dirty="0"/>
          </a:p>
        </p:txBody>
      </p:sp>
      <p:sp>
        <p:nvSpPr>
          <p:cNvPr id="13" name="Figura a mano libera 12"/>
          <p:cNvSpPr/>
          <p:nvPr/>
        </p:nvSpPr>
        <p:spPr>
          <a:xfrm>
            <a:off x="829994" y="2532185"/>
            <a:ext cx="6907237" cy="2686929"/>
          </a:xfrm>
          <a:custGeom>
            <a:avLst/>
            <a:gdLst>
              <a:gd name="connsiteX0" fmla="*/ 0 w 6907237"/>
              <a:gd name="connsiteY0" fmla="*/ 675249 h 2686929"/>
              <a:gd name="connsiteX1" fmla="*/ 70338 w 6907237"/>
              <a:gd name="connsiteY1" fmla="*/ 647113 h 2686929"/>
              <a:gd name="connsiteX2" fmla="*/ 168812 w 6907237"/>
              <a:gd name="connsiteY2" fmla="*/ 534572 h 2686929"/>
              <a:gd name="connsiteX3" fmla="*/ 196948 w 6907237"/>
              <a:gd name="connsiteY3" fmla="*/ 506437 h 2686929"/>
              <a:gd name="connsiteX4" fmla="*/ 239151 w 6907237"/>
              <a:gd name="connsiteY4" fmla="*/ 436098 h 2686929"/>
              <a:gd name="connsiteX5" fmla="*/ 295421 w 6907237"/>
              <a:gd name="connsiteY5" fmla="*/ 351692 h 2686929"/>
              <a:gd name="connsiteX6" fmla="*/ 323557 w 6907237"/>
              <a:gd name="connsiteY6" fmla="*/ 323557 h 2686929"/>
              <a:gd name="connsiteX7" fmla="*/ 422031 w 6907237"/>
              <a:gd name="connsiteY7" fmla="*/ 211015 h 2686929"/>
              <a:gd name="connsiteX8" fmla="*/ 450166 w 6907237"/>
              <a:gd name="connsiteY8" fmla="*/ 168812 h 2686929"/>
              <a:gd name="connsiteX9" fmla="*/ 548640 w 6907237"/>
              <a:gd name="connsiteY9" fmla="*/ 126609 h 2686929"/>
              <a:gd name="connsiteX10" fmla="*/ 633046 w 6907237"/>
              <a:gd name="connsiteY10" fmla="*/ 98473 h 2686929"/>
              <a:gd name="connsiteX11" fmla="*/ 675249 w 6907237"/>
              <a:gd name="connsiteY11" fmla="*/ 84406 h 2686929"/>
              <a:gd name="connsiteX12" fmla="*/ 731520 w 6907237"/>
              <a:gd name="connsiteY12" fmla="*/ 56270 h 2686929"/>
              <a:gd name="connsiteX13" fmla="*/ 900332 w 6907237"/>
              <a:gd name="connsiteY13" fmla="*/ 28135 h 2686929"/>
              <a:gd name="connsiteX14" fmla="*/ 1392701 w 6907237"/>
              <a:gd name="connsiteY14" fmla="*/ 0 h 2686929"/>
              <a:gd name="connsiteX15" fmla="*/ 1688123 w 6907237"/>
              <a:gd name="connsiteY15" fmla="*/ 14067 h 2686929"/>
              <a:gd name="connsiteX16" fmla="*/ 1730326 w 6907237"/>
              <a:gd name="connsiteY16" fmla="*/ 28135 h 2686929"/>
              <a:gd name="connsiteX17" fmla="*/ 1786597 w 6907237"/>
              <a:gd name="connsiteY17" fmla="*/ 42203 h 2686929"/>
              <a:gd name="connsiteX18" fmla="*/ 1871003 w 6907237"/>
              <a:gd name="connsiteY18" fmla="*/ 84406 h 2686929"/>
              <a:gd name="connsiteX19" fmla="*/ 1913206 w 6907237"/>
              <a:gd name="connsiteY19" fmla="*/ 112541 h 2686929"/>
              <a:gd name="connsiteX20" fmla="*/ 2053883 w 6907237"/>
              <a:gd name="connsiteY20" fmla="*/ 196947 h 2686929"/>
              <a:gd name="connsiteX21" fmla="*/ 2124221 w 6907237"/>
              <a:gd name="connsiteY21" fmla="*/ 253218 h 2686929"/>
              <a:gd name="connsiteX22" fmla="*/ 2152357 w 6907237"/>
              <a:gd name="connsiteY22" fmla="*/ 281353 h 2686929"/>
              <a:gd name="connsiteX23" fmla="*/ 2194560 w 6907237"/>
              <a:gd name="connsiteY23" fmla="*/ 295421 h 2686929"/>
              <a:gd name="connsiteX24" fmla="*/ 2278966 w 6907237"/>
              <a:gd name="connsiteY24" fmla="*/ 351692 h 2686929"/>
              <a:gd name="connsiteX25" fmla="*/ 2321169 w 6907237"/>
              <a:gd name="connsiteY25" fmla="*/ 379827 h 2686929"/>
              <a:gd name="connsiteX26" fmla="*/ 2433711 w 6907237"/>
              <a:gd name="connsiteY26" fmla="*/ 464233 h 2686929"/>
              <a:gd name="connsiteX27" fmla="*/ 2461846 w 6907237"/>
              <a:gd name="connsiteY27" fmla="*/ 492369 h 2686929"/>
              <a:gd name="connsiteX28" fmla="*/ 2518117 w 6907237"/>
              <a:gd name="connsiteY28" fmla="*/ 520504 h 2686929"/>
              <a:gd name="connsiteX29" fmla="*/ 2546252 w 6907237"/>
              <a:gd name="connsiteY29" fmla="*/ 548640 h 2686929"/>
              <a:gd name="connsiteX30" fmla="*/ 2560320 w 6907237"/>
              <a:gd name="connsiteY30" fmla="*/ 590843 h 2686929"/>
              <a:gd name="connsiteX31" fmla="*/ 2602523 w 6907237"/>
              <a:gd name="connsiteY31" fmla="*/ 618978 h 2686929"/>
              <a:gd name="connsiteX32" fmla="*/ 2644726 w 6907237"/>
              <a:gd name="connsiteY32" fmla="*/ 661181 h 2686929"/>
              <a:gd name="connsiteX33" fmla="*/ 2686929 w 6907237"/>
              <a:gd name="connsiteY33" fmla="*/ 689317 h 2686929"/>
              <a:gd name="connsiteX34" fmla="*/ 2729132 w 6907237"/>
              <a:gd name="connsiteY34" fmla="*/ 745587 h 2686929"/>
              <a:gd name="connsiteX35" fmla="*/ 2813538 w 6907237"/>
              <a:gd name="connsiteY35" fmla="*/ 815926 h 2686929"/>
              <a:gd name="connsiteX36" fmla="*/ 2883877 w 6907237"/>
              <a:gd name="connsiteY36" fmla="*/ 886264 h 2686929"/>
              <a:gd name="connsiteX37" fmla="*/ 2926080 w 6907237"/>
              <a:gd name="connsiteY37" fmla="*/ 942535 h 2686929"/>
              <a:gd name="connsiteX38" fmla="*/ 3038621 w 6907237"/>
              <a:gd name="connsiteY38" fmla="*/ 998806 h 2686929"/>
              <a:gd name="connsiteX39" fmla="*/ 3151163 w 6907237"/>
              <a:gd name="connsiteY39" fmla="*/ 1111347 h 2686929"/>
              <a:gd name="connsiteX40" fmla="*/ 3235569 w 6907237"/>
              <a:gd name="connsiteY40" fmla="*/ 1167618 h 2686929"/>
              <a:gd name="connsiteX41" fmla="*/ 3390314 w 6907237"/>
              <a:gd name="connsiteY41" fmla="*/ 1266092 h 2686929"/>
              <a:gd name="connsiteX42" fmla="*/ 3502855 w 6907237"/>
              <a:gd name="connsiteY42" fmla="*/ 1350498 h 2686929"/>
              <a:gd name="connsiteX43" fmla="*/ 3545058 w 6907237"/>
              <a:gd name="connsiteY43" fmla="*/ 1378633 h 2686929"/>
              <a:gd name="connsiteX44" fmla="*/ 3601329 w 6907237"/>
              <a:gd name="connsiteY44" fmla="*/ 1420837 h 2686929"/>
              <a:gd name="connsiteX45" fmla="*/ 3657600 w 6907237"/>
              <a:gd name="connsiteY45" fmla="*/ 1434904 h 2686929"/>
              <a:gd name="connsiteX46" fmla="*/ 3770141 w 6907237"/>
              <a:gd name="connsiteY46" fmla="*/ 1505243 h 2686929"/>
              <a:gd name="connsiteX47" fmla="*/ 3854548 w 6907237"/>
              <a:gd name="connsiteY47" fmla="*/ 1561513 h 2686929"/>
              <a:gd name="connsiteX48" fmla="*/ 3995224 w 6907237"/>
              <a:gd name="connsiteY48" fmla="*/ 1631852 h 2686929"/>
              <a:gd name="connsiteX49" fmla="*/ 4065563 w 6907237"/>
              <a:gd name="connsiteY49" fmla="*/ 1674055 h 2686929"/>
              <a:gd name="connsiteX50" fmla="*/ 4107766 w 6907237"/>
              <a:gd name="connsiteY50" fmla="*/ 1688123 h 2686929"/>
              <a:gd name="connsiteX51" fmla="*/ 4234375 w 6907237"/>
              <a:gd name="connsiteY51" fmla="*/ 1772529 h 2686929"/>
              <a:gd name="connsiteX52" fmla="*/ 4332849 w 6907237"/>
              <a:gd name="connsiteY52" fmla="*/ 1828800 h 2686929"/>
              <a:gd name="connsiteX53" fmla="*/ 4445391 w 6907237"/>
              <a:gd name="connsiteY53" fmla="*/ 1856935 h 2686929"/>
              <a:gd name="connsiteX54" fmla="*/ 4501661 w 6907237"/>
              <a:gd name="connsiteY54" fmla="*/ 1899138 h 2686929"/>
              <a:gd name="connsiteX55" fmla="*/ 4586068 w 6907237"/>
              <a:gd name="connsiteY55" fmla="*/ 1927273 h 2686929"/>
              <a:gd name="connsiteX56" fmla="*/ 4628271 w 6907237"/>
              <a:gd name="connsiteY56" fmla="*/ 1941341 h 2686929"/>
              <a:gd name="connsiteX57" fmla="*/ 4726744 w 6907237"/>
              <a:gd name="connsiteY57" fmla="*/ 1997612 h 2686929"/>
              <a:gd name="connsiteX58" fmla="*/ 4825218 w 6907237"/>
              <a:gd name="connsiteY58" fmla="*/ 2025747 h 2686929"/>
              <a:gd name="connsiteX59" fmla="*/ 4923692 w 6907237"/>
              <a:gd name="connsiteY59" fmla="*/ 2067950 h 2686929"/>
              <a:gd name="connsiteX60" fmla="*/ 5036234 w 6907237"/>
              <a:gd name="connsiteY60" fmla="*/ 2096086 h 2686929"/>
              <a:gd name="connsiteX61" fmla="*/ 5176911 w 6907237"/>
              <a:gd name="connsiteY61" fmla="*/ 2138289 h 2686929"/>
              <a:gd name="connsiteX62" fmla="*/ 5275384 w 6907237"/>
              <a:gd name="connsiteY62" fmla="*/ 2166424 h 2686929"/>
              <a:gd name="connsiteX63" fmla="*/ 5345723 w 6907237"/>
              <a:gd name="connsiteY63" fmla="*/ 2180492 h 2686929"/>
              <a:gd name="connsiteX64" fmla="*/ 5458264 w 6907237"/>
              <a:gd name="connsiteY64" fmla="*/ 2208627 h 2686929"/>
              <a:gd name="connsiteX65" fmla="*/ 5500468 w 6907237"/>
              <a:gd name="connsiteY65" fmla="*/ 2222695 h 2686929"/>
              <a:gd name="connsiteX66" fmla="*/ 5697415 w 6907237"/>
              <a:gd name="connsiteY66" fmla="*/ 2278966 h 2686929"/>
              <a:gd name="connsiteX67" fmla="*/ 5824024 w 6907237"/>
              <a:gd name="connsiteY67" fmla="*/ 2307101 h 2686929"/>
              <a:gd name="connsiteX68" fmla="*/ 5866228 w 6907237"/>
              <a:gd name="connsiteY68" fmla="*/ 2321169 h 2686929"/>
              <a:gd name="connsiteX69" fmla="*/ 5936566 w 6907237"/>
              <a:gd name="connsiteY69" fmla="*/ 2335237 h 2686929"/>
              <a:gd name="connsiteX70" fmla="*/ 5978769 w 6907237"/>
              <a:gd name="connsiteY70" fmla="*/ 2349304 h 2686929"/>
              <a:gd name="connsiteX71" fmla="*/ 6035040 w 6907237"/>
              <a:gd name="connsiteY71" fmla="*/ 2377440 h 2686929"/>
              <a:gd name="connsiteX72" fmla="*/ 6161649 w 6907237"/>
              <a:gd name="connsiteY72" fmla="*/ 2391507 h 2686929"/>
              <a:gd name="connsiteX73" fmla="*/ 6260123 w 6907237"/>
              <a:gd name="connsiteY73" fmla="*/ 2419643 h 2686929"/>
              <a:gd name="connsiteX74" fmla="*/ 6302326 w 6907237"/>
              <a:gd name="connsiteY74" fmla="*/ 2433710 h 2686929"/>
              <a:gd name="connsiteX75" fmla="*/ 6358597 w 6907237"/>
              <a:gd name="connsiteY75" fmla="*/ 2447778 h 2686929"/>
              <a:gd name="connsiteX76" fmla="*/ 6400800 w 6907237"/>
              <a:gd name="connsiteY76" fmla="*/ 2461846 h 2686929"/>
              <a:gd name="connsiteX77" fmla="*/ 6513341 w 6907237"/>
              <a:gd name="connsiteY77" fmla="*/ 2489981 h 2686929"/>
              <a:gd name="connsiteX78" fmla="*/ 6597748 w 6907237"/>
              <a:gd name="connsiteY78" fmla="*/ 2518117 h 2686929"/>
              <a:gd name="connsiteX79" fmla="*/ 6682154 w 6907237"/>
              <a:gd name="connsiteY79" fmla="*/ 2546252 h 2686929"/>
              <a:gd name="connsiteX80" fmla="*/ 6724357 w 6907237"/>
              <a:gd name="connsiteY80" fmla="*/ 2560320 h 2686929"/>
              <a:gd name="connsiteX81" fmla="*/ 6808763 w 6907237"/>
              <a:gd name="connsiteY81" fmla="*/ 2616590 h 2686929"/>
              <a:gd name="connsiteX82" fmla="*/ 6879101 w 6907237"/>
              <a:gd name="connsiteY82" fmla="*/ 2658793 h 2686929"/>
              <a:gd name="connsiteX83" fmla="*/ 6907237 w 6907237"/>
              <a:gd name="connsiteY83" fmla="*/ 2686929 h 2686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Lst>
            <a:rect l="l" t="t" r="r" b="b"/>
            <a:pathLst>
              <a:path w="6907237" h="2686929">
                <a:moveTo>
                  <a:pt x="0" y="675249"/>
                </a:moveTo>
                <a:cubicBezTo>
                  <a:pt x="23446" y="665870"/>
                  <a:pt x="49651" y="661594"/>
                  <a:pt x="70338" y="647113"/>
                </a:cubicBezTo>
                <a:cubicBezTo>
                  <a:pt x="149228" y="591890"/>
                  <a:pt x="124020" y="590561"/>
                  <a:pt x="168812" y="534572"/>
                </a:cubicBezTo>
                <a:cubicBezTo>
                  <a:pt x="177098" y="524215"/>
                  <a:pt x="187569" y="515815"/>
                  <a:pt x="196948" y="506437"/>
                </a:cubicBezTo>
                <a:cubicBezTo>
                  <a:pt x="223845" y="425741"/>
                  <a:pt x="192805" y="497892"/>
                  <a:pt x="239151" y="436098"/>
                </a:cubicBezTo>
                <a:cubicBezTo>
                  <a:pt x="259440" y="409047"/>
                  <a:pt x="271510" y="375602"/>
                  <a:pt x="295421" y="351692"/>
                </a:cubicBezTo>
                <a:cubicBezTo>
                  <a:pt x="304800" y="342314"/>
                  <a:pt x="315272" y="333914"/>
                  <a:pt x="323557" y="323557"/>
                </a:cubicBezTo>
                <a:cubicBezTo>
                  <a:pt x="416617" y="207231"/>
                  <a:pt x="248479" y="384564"/>
                  <a:pt x="422031" y="211015"/>
                </a:cubicBezTo>
                <a:cubicBezTo>
                  <a:pt x="433986" y="199060"/>
                  <a:pt x="438211" y="180767"/>
                  <a:pt x="450166" y="168812"/>
                </a:cubicBezTo>
                <a:cubicBezTo>
                  <a:pt x="485238" y="133740"/>
                  <a:pt x="502518" y="140446"/>
                  <a:pt x="548640" y="126609"/>
                </a:cubicBezTo>
                <a:cubicBezTo>
                  <a:pt x="577047" y="118087"/>
                  <a:pt x="604911" y="107851"/>
                  <a:pt x="633046" y="98473"/>
                </a:cubicBezTo>
                <a:cubicBezTo>
                  <a:pt x="647114" y="93784"/>
                  <a:pt x="661986" y="91038"/>
                  <a:pt x="675249" y="84406"/>
                </a:cubicBezTo>
                <a:cubicBezTo>
                  <a:pt x="694006" y="75027"/>
                  <a:pt x="711625" y="62902"/>
                  <a:pt x="731520" y="56270"/>
                </a:cubicBezTo>
                <a:cubicBezTo>
                  <a:pt x="757985" y="47448"/>
                  <a:pt x="884118" y="29293"/>
                  <a:pt x="900332" y="28135"/>
                </a:cubicBezTo>
                <a:cubicBezTo>
                  <a:pt x="1064305" y="16423"/>
                  <a:pt x="1392701" y="0"/>
                  <a:pt x="1392701" y="0"/>
                </a:cubicBezTo>
                <a:cubicBezTo>
                  <a:pt x="1491175" y="4689"/>
                  <a:pt x="1589878" y="5880"/>
                  <a:pt x="1688123" y="14067"/>
                </a:cubicBezTo>
                <a:cubicBezTo>
                  <a:pt x="1702900" y="15298"/>
                  <a:pt x="1716068" y="24061"/>
                  <a:pt x="1730326" y="28135"/>
                </a:cubicBezTo>
                <a:cubicBezTo>
                  <a:pt x="1748916" y="33447"/>
                  <a:pt x="1767840" y="37514"/>
                  <a:pt x="1786597" y="42203"/>
                </a:cubicBezTo>
                <a:cubicBezTo>
                  <a:pt x="1907545" y="122834"/>
                  <a:pt x="1754518" y="26163"/>
                  <a:pt x="1871003" y="84406"/>
                </a:cubicBezTo>
                <a:cubicBezTo>
                  <a:pt x="1886125" y="91967"/>
                  <a:pt x="1898526" y="104153"/>
                  <a:pt x="1913206" y="112541"/>
                </a:cubicBezTo>
                <a:cubicBezTo>
                  <a:pt x="1965004" y="142140"/>
                  <a:pt x="2008007" y="151069"/>
                  <a:pt x="2053883" y="196947"/>
                </a:cubicBezTo>
                <a:cubicBezTo>
                  <a:pt x="2121807" y="264873"/>
                  <a:pt x="2035502" y="182244"/>
                  <a:pt x="2124221" y="253218"/>
                </a:cubicBezTo>
                <a:cubicBezTo>
                  <a:pt x="2134578" y="261503"/>
                  <a:pt x="2140984" y="274529"/>
                  <a:pt x="2152357" y="281353"/>
                </a:cubicBezTo>
                <a:cubicBezTo>
                  <a:pt x="2165073" y="288982"/>
                  <a:pt x="2181597" y="288220"/>
                  <a:pt x="2194560" y="295421"/>
                </a:cubicBezTo>
                <a:cubicBezTo>
                  <a:pt x="2224119" y="311843"/>
                  <a:pt x="2250831" y="332935"/>
                  <a:pt x="2278966" y="351692"/>
                </a:cubicBezTo>
                <a:cubicBezTo>
                  <a:pt x="2293034" y="361070"/>
                  <a:pt x="2309214" y="367872"/>
                  <a:pt x="2321169" y="379827"/>
                </a:cubicBezTo>
                <a:cubicBezTo>
                  <a:pt x="2373214" y="431874"/>
                  <a:pt x="2338268" y="400606"/>
                  <a:pt x="2433711" y="464233"/>
                </a:cubicBezTo>
                <a:cubicBezTo>
                  <a:pt x="2444747" y="471590"/>
                  <a:pt x="2450810" y="485012"/>
                  <a:pt x="2461846" y="492369"/>
                </a:cubicBezTo>
                <a:cubicBezTo>
                  <a:pt x="2479295" y="504002"/>
                  <a:pt x="2499360" y="511126"/>
                  <a:pt x="2518117" y="520504"/>
                </a:cubicBezTo>
                <a:cubicBezTo>
                  <a:pt x="2527495" y="529883"/>
                  <a:pt x="2539428" y="537267"/>
                  <a:pt x="2546252" y="548640"/>
                </a:cubicBezTo>
                <a:cubicBezTo>
                  <a:pt x="2553881" y="561356"/>
                  <a:pt x="2551057" y="579264"/>
                  <a:pt x="2560320" y="590843"/>
                </a:cubicBezTo>
                <a:cubicBezTo>
                  <a:pt x="2570882" y="604045"/>
                  <a:pt x="2589535" y="608154"/>
                  <a:pt x="2602523" y="618978"/>
                </a:cubicBezTo>
                <a:cubicBezTo>
                  <a:pt x="2617807" y="631714"/>
                  <a:pt x="2629443" y="648445"/>
                  <a:pt x="2644726" y="661181"/>
                </a:cubicBezTo>
                <a:cubicBezTo>
                  <a:pt x="2657715" y="672005"/>
                  <a:pt x="2674974" y="677362"/>
                  <a:pt x="2686929" y="689317"/>
                </a:cubicBezTo>
                <a:cubicBezTo>
                  <a:pt x="2703508" y="705896"/>
                  <a:pt x="2712553" y="729008"/>
                  <a:pt x="2729132" y="745587"/>
                </a:cubicBezTo>
                <a:cubicBezTo>
                  <a:pt x="2783861" y="800315"/>
                  <a:pt x="2775699" y="768627"/>
                  <a:pt x="2813538" y="815926"/>
                </a:cubicBezTo>
                <a:cubicBezTo>
                  <a:pt x="2867127" y="882913"/>
                  <a:pt x="2811532" y="838034"/>
                  <a:pt x="2883877" y="886264"/>
                </a:cubicBezTo>
                <a:cubicBezTo>
                  <a:pt x="2897945" y="905021"/>
                  <a:pt x="2909501" y="925956"/>
                  <a:pt x="2926080" y="942535"/>
                </a:cubicBezTo>
                <a:cubicBezTo>
                  <a:pt x="2954174" y="970629"/>
                  <a:pt x="3005040" y="985373"/>
                  <a:pt x="3038621" y="998806"/>
                </a:cubicBezTo>
                <a:lnTo>
                  <a:pt x="3151163" y="1111347"/>
                </a:lnTo>
                <a:cubicBezTo>
                  <a:pt x="3175073" y="1135257"/>
                  <a:pt x="3207041" y="1149464"/>
                  <a:pt x="3235569" y="1167618"/>
                </a:cubicBezTo>
                <a:cubicBezTo>
                  <a:pt x="3328316" y="1226639"/>
                  <a:pt x="3291304" y="1195370"/>
                  <a:pt x="3390314" y="1266092"/>
                </a:cubicBezTo>
                <a:cubicBezTo>
                  <a:pt x="3428472" y="1293348"/>
                  <a:pt x="3465341" y="1322363"/>
                  <a:pt x="3502855" y="1350498"/>
                </a:cubicBezTo>
                <a:cubicBezTo>
                  <a:pt x="3516381" y="1360642"/>
                  <a:pt x="3531300" y="1368806"/>
                  <a:pt x="3545058" y="1378633"/>
                </a:cubicBezTo>
                <a:cubicBezTo>
                  <a:pt x="3564137" y="1392261"/>
                  <a:pt x="3580358" y="1410351"/>
                  <a:pt x="3601329" y="1420837"/>
                </a:cubicBezTo>
                <a:cubicBezTo>
                  <a:pt x="3618622" y="1429484"/>
                  <a:pt x="3638843" y="1430215"/>
                  <a:pt x="3657600" y="1434904"/>
                </a:cubicBezTo>
                <a:cubicBezTo>
                  <a:pt x="3759640" y="1536944"/>
                  <a:pt x="3628045" y="1416432"/>
                  <a:pt x="3770141" y="1505243"/>
                </a:cubicBezTo>
                <a:cubicBezTo>
                  <a:pt x="3890563" y="1580508"/>
                  <a:pt x="3742984" y="1524327"/>
                  <a:pt x="3854548" y="1561513"/>
                </a:cubicBezTo>
                <a:cubicBezTo>
                  <a:pt x="4006205" y="1682840"/>
                  <a:pt x="3845555" y="1571984"/>
                  <a:pt x="3995224" y="1631852"/>
                </a:cubicBezTo>
                <a:cubicBezTo>
                  <a:pt x="4020611" y="1642007"/>
                  <a:pt x="4041107" y="1661827"/>
                  <a:pt x="4065563" y="1674055"/>
                </a:cubicBezTo>
                <a:cubicBezTo>
                  <a:pt x="4078826" y="1680687"/>
                  <a:pt x="4093698" y="1683434"/>
                  <a:pt x="4107766" y="1688123"/>
                </a:cubicBezTo>
                <a:cubicBezTo>
                  <a:pt x="4162967" y="1770926"/>
                  <a:pt x="4105032" y="1700673"/>
                  <a:pt x="4234375" y="1772529"/>
                </a:cubicBezTo>
                <a:cubicBezTo>
                  <a:pt x="4346664" y="1834911"/>
                  <a:pt x="4123971" y="1764530"/>
                  <a:pt x="4332849" y="1828800"/>
                </a:cubicBezTo>
                <a:cubicBezTo>
                  <a:pt x="4369808" y="1840172"/>
                  <a:pt x="4445391" y="1856935"/>
                  <a:pt x="4445391" y="1856935"/>
                </a:cubicBezTo>
                <a:cubicBezTo>
                  <a:pt x="4464148" y="1871003"/>
                  <a:pt x="4480690" y="1888653"/>
                  <a:pt x="4501661" y="1899138"/>
                </a:cubicBezTo>
                <a:cubicBezTo>
                  <a:pt x="4528188" y="1912401"/>
                  <a:pt x="4557932" y="1917895"/>
                  <a:pt x="4586068" y="1927273"/>
                </a:cubicBezTo>
                <a:cubicBezTo>
                  <a:pt x="4600136" y="1931962"/>
                  <a:pt x="4615933" y="1933115"/>
                  <a:pt x="4628271" y="1941341"/>
                </a:cubicBezTo>
                <a:cubicBezTo>
                  <a:pt x="4670656" y="1969598"/>
                  <a:pt x="4676768" y="1976194"/>
                  <a:pt x="4726744" y="1997612"/>
                </a:cubicBezTo>
                <a:cubicBezTo>
                  <a:pt x="4755001" y="2009722"/>
                  <a:pt x="4796660" y="2018608"/>
                  <a:pt x="4825218" y="2025747"/>
                </a:cubicBezTo>
                <a:cubicBezTo>
                  <a:pt x="4871340" y="2048808"/>
                  <a:pt x="4878149" y="2055529"/>
                  <a:pt x="4923692" y="2067950"/>
                </a:cubicBezTo>
                <a:cubicBezTo>
                  <a:pt x="4960998" y="2078124"/>
                  <a:pt x="5036234" y="2096086"/>
                  <a:pt x="5036234" y="2096086"/>
                </a:cubicBezTo>
                <a:cubicBezTo>
                  <a:pt x="5110747" y="2145761"/>
                  <a:pt x="5052441" y="2115658"/>
                  <a:pt x="5176911" y="2138289"/>
                </a:cubicBezTo>
                <a:cubicBezTo>
                  <a:pt x="5273380" y="2155829"/>
                  <a:pt x="5195041" y="2146339"/>
                  <a:pt x="5275384" y="2166424"/>
                </a:cubicBezTo>
                <a:cubicBezTo>
                  <a:pt x="5298581" y="2172223"/>
                  <a:pt x="5322425" y="2175115"/>
                  <a:pt x="5345723" y="2180492"/>
                </a:cubicBezTo>
                <a:cubicBezTo>
                  <a:pt x="5383401" y="2189187"/>
                  <a:pt x="5421580" y="2196399"/>
                  <a:pt x="5458264" y="2208627"/>
                </a:cubicBezTo>
                <a:cubicBezTo>
                  <a:pt x="5472332" y="2213316"/>
                  <a:pt x="5486162" y="2218793"/>
                  <a:pt x="5500468" y="2222695"/>
                </a:cubicBezTo>
                <a:cubicBezTo>
                  <a:pt x="5694768" y="2275686"/>
                  <a:pt x="5535686" y="2225055"/>
                  <a:pt x="5697415" y="2278966"/>
                </a:cubicBezTo>
                <a:cubicBezTo>
                  <a:pt x="5740719" y="2293401"/>
                  <a:pt x="5779450" y="2295957"/>
                  <a:pt x="5824024" y="2307101"/>
                </a:cubicBezTo>
                <a:cubicBezTo>
                  <a:pt x="5838410" y="2310698"/>
                  <a:pt x="5851842" y="2317572"/>
                  <a:pt x="5866228" y="2321169"/>
                </a:cubicBezTo>
                <a:cubicBezTo>
                  <a:pt x="5889424" y="2326968"/>
                  <a:pt x="5913370" y="2329438"/>
                  <a:pt x="5936566" y="2335237"/>
                </a:cubicBezTo>
                <a:cubicBezTo>
                  <a:pt x="5950952" y="2338833"/>
                  <a:pt x="5965139" y="2343463"/>
                  <a:pt x="5978769" y="2349304"/>
                </a:cubicBezTo>
                <a:cubicBezTo>
                  <a:pt x="5998044" y="2357565"/>
                  <a:pt x="6014606" y="2372724"/>
                  <a:pt x="6035040" y="2377440"/>
                </a:cubicBezTo>
                <a:cubicBezTo>
                  <a:pt x="6076415" y="2386988"/>
                  <a:pt x="6119446" y="2386818"/>
                  <a:pt x="6161649" y="2391507"/>
                </a:cubicBezTo>
                <a:cubicBezTo>
                  <a:pt x="6262817" y="2425230"/>
                  <a:pt x="6136500" y="2384323"/>
                  <a:pt x="6260123" y="2419643"/>
                </a:cubicBezTo>
                <a:cubicBezTo>
                  <a:pt x="6274381" y="2423717"/>
                  <a:pt x="6288068" y="2429636"/>
                  <a:pt x="6302326" y="2433710"/>
                </a:cubicBezTo>
                <a:cubicBezTo>
                  <a:pt x="6320916" y="2439021"/>
                  <a:pt x="6340007" y="2442466"/>
                  <a:pt x="6358597" y="2447778"/>
                </a:cubicBezTo>
                <a:cubicBezTo>
                  <a:pt x="6372855" y="2451852"/>
                  <a:pt x="6386494" y="2457944"/>
                  <a:pt x="6400800" y="2461846"/>
                </a:cubicBezTo>
                <a:cubicBezTo>
                  <a:pt x="6438106" y="2472020"/>
                  <a:pt x="6475827" y="2480603"/>
                  <a:pt x="6513341" y="2489981"/>
                </a:cubicBezTo>
                <a:cubicBezTo>
                  <a:pt x="6542113" y="2497174"/>
                  <a:pt x="6569612" y="2508738"/>
                  <a:pt x="6597748" y="2518117"/>
                </a:cubicBezTo>
                <a:lnTo>
                  <a:pt x="6682154" y="2546252"/>
                </a:lnTo>
                <a:lnTo>
                  <a:pt x="6724357" y="2560320"/>
                </a:lnTo>
                <a:cubicBezTo>
                  <a:pt x="6831679" y="2667642"/>
                  <a:pt x="6706965" y="2555511"/>
                  <a:pt x="6808763" y="2616590"/>
                </a:cubicBezTo>
                <a:cubicBezTo>
                  <a:pt x="6905314" y="2674521"/>
                  <a:pt x="6759547" y="2618944"/>
                  <a:pt x="6879101" y="2658793"/>
                </a:cubicBezTo>
                <a:lnTo>
                  <a:pt x="6907237" y="2686929"/>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CasellaDiTesto 14"/>
          <p:cNvSpPr txBox="1"/>
          <p:nvPr/>
        </p:nvSpPr>
        <p:spPr>
          <a:xfrm>
            <a:off x="7308304" y="5301208"/>
            <a:ext cx="1224136" cy="646331"/>
          </a:xfrm>
          <a:prstGeom prst="rect">
            <a:avLst/>
          </a:prstGeom>
          <a:noFill/>
        </p:spPr>
        <p:txBody>
          <a:bodyPr wrap="square" rtlCol="0">
            <a:spAutoFit/>
          </a:bodyPr>
          <a:lstStyle/>
          <a:p>
            <a:r>
              <a:rPr lang="it-IT" dirty="0" smtClean="0"/>
              <a:t>Net social benefit</a:t>
            </a:r>
            <a:endParaRPr lang="it-IT" dirty="0"/>
          </a:p>
        </p:txBody>
      </p:sp>
    </p:spTree>
    <p:extLst>
      <p:ext uri="{BB962C8B-B14F-4D97-AF65-F5344CB8AC3E}">
        <p14:creationId xmlns:p14="http://schemas.microsoft.com/office/powerpoint/2010/main" val="103720809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olo 1"/>
          <p:cNvSpPr>
            <a:spLocks noGrp="1"/>
          </p:cNvSpPr>
          <p:nvPr>
            <p:ph type="title"/>
          </p:nvPr>
        </p:nvSpPr>
        <p:spPr/>
        <p:txBody>
          <a:bodyPr>
            <a:normAutofit fontScale="90000"/>
          </a:bodyPr>
          <a:lstStyle/>
          <a:p>
            <a:r>
              <a:rPr lang="it-IT" altLang="it-IT" smtClean="0"/>
              <a:t>Heterogeneity across firms and least cost theorem</a:t>
            </a:r>
          </a:p>
        </p:txBody>
      </p:sp>
      <p:sp>
        <p:nvSpPr>
          <p:cNvPr id="3" name="Segnaposto contenuto 2"/>
          <p:cNvSpPr>
            <a:spLocks noGrp="1"/>
          </p:cNvSpPr>
          <p:nvPr>
            <p:ph idx="1"/>
          </p:nvPr>
        </p:nvSpPr>
        <p:spPr/>
        <p:txBody>
          <a:bodyPr/>
          <a:lstStyle/>
          <a:p>
            <a:pPr>
              <a:buFont typeface="Arial" pitchFamily="34" charset="0"/>
              <a:buChar char="•"/>
              <a:defRPr/>
            </a:pPr>
            <a:r>
              <a:rPr lang="it-IT" dirty="0" err="1" smtClean="0">
                <a:solidFill>
                  <a:schemeClr val="accent6">
                    <a:lumMod val="75000"/>
                  </a:schemeClr>
                </a:solidFill>
              </a:rPr>
              <a:t>When</a:t>
            </a:r>
            <a:r>
              <a:rPr lang="it-IT" dirty="0" smtClean="0">
                <a:solidFill>
                  <a:schemeClr val="accent6">
                    <a:lumMod val="75000"/>
                  </a:schemeClr>
                </a:solidFill>
              </a:rPr>
              <a:t> </a:t>
            </a:r>
            <a:r>
              <a:rPr lang="it-IT" dirty="0" err="1" smtClean="0">
                <a:solidFill>
                  <a:schemeClr val="accent6">
                    <a:lumMod val="75000"/>
                  </a:schemeClr>
                </a:solidFill>
              </a:rPr>
              <a:t>we</a:t>
            </a:r>
            <a:r>
              <a:rPr lang="it-IT" dirty="0" smtClean="0">
                <a:solidFill>
                  <a:schemeClr val="accent6">
                    <a:lumMod val="75000"/>
                  </a:schemeClr>
                </a:solidFill>
              </a:rPr>
              <a:t> face a </a:t>
            </a:r>
            <a:r>
              <a:rPr lang="it-IT" dirty="0" err="1" smtClean="0">
                <a:solidFill>
                  <a:schemeClr val="accent6">
                    <a:lumMod val="75000"/>
                  </a:schemeClr>
                </a:solidFill>
              </a:rPr>
              <a:t>given</a:t>
            </a:r>
            <a:r>
              <a:rPr lang="it-IT" dirty="0" smtClean="0">
                <a:solidFill>
                  <a:schemeClr val="accent6">
                    <a:lumMod val="75000"/>
                  </a:schemeClr>
                </a:solidFill>
              </a:rPr>
              <a:t> Q </a:t>
            </a:r>
            <a:r>
              <a:rPr lang="it-IT" dirty="0" err="1" smtClean="0">
                <a:solidFill>
                  <a:schemeClr val="accent6">
                    <a:lumMod val="75000"/>
                  </a:schemeClr>
                </a:solidFill>
              </a:rPr>
              <a:t>reduction</a:t>
            </a:r>
            <a:r>
              <a:rPr lang="it-IT" dirty="0" smtClean="0">
                <a:solidFill>
                  <a:schemeClr val="accent6">
                    <a:lumMod val="75000"/>
                  </a:schemeClr>
                </a:solidFill>
              </a:rPr>
              <a:t> of </a:t>
            </a:r>
            <a:r>
              <a:rPr lang="it-IT" dirty="0" err="1" smtClean="0">
                <a:solidFill>
                  <a:schemeClr val="accent6">
                    <a:lumMod val="75000"/>
                  </a:schemeClr>
                </a:solidFill>
              </a:rPr>
              <a:t>pollution</a:t>
            </a:r>
            <a:r>
              <a:rPr lang="it-IT" dirty="0" smtClean="0">
                <a:solidFill>
                  <a:schemeClr val="accent6">
                    <a:lumMod val="75000"/>
                  </a:schemeClr>
                </a:solidFill>
              </a:rPr>
              <a:t>, </a:t>
            </a:r>
            <a:r>
              <a:rPr lang="it-IT" dirty="0" err="1" smtClean="0">
                <a:solidFill>
                  <a:schemeClr val="accent6">
                    <a:lumMod val="75000"/>
                  </a:schemeClr>
                </a:solidFill>
              </a:rPr>
              <a:t>we</a:t>
            </a:r>
            <a:r>
              <a:rPr lang="it-IT" dirty="0" smtClean="0">
                <a:solidFill>
                  <a:schemeClr val="accent6">
                    <a:lumMod val="75000"/>
                  </a:schemeClr>
                </a:solidFill>
              </a:rPr>
              <a:t> can </a:t>
            </a:r>
            <a:r>
              <a:rPr lang="it-IT" dirty="0" err="1" smtClean="0">
                <a:solidFill>
                  <a:schemeClr val="accent6">
                    <a:lumMod val="75000"/>
                  </a:schemeClr>
                </a:solidFill>
              </a:rPr>
              <a:t>rely</a:t>
            </a:r>
            <a:r>
              <a:rPr lang="it-IT" dirty="0" smtClean="0">
                <a:solidFill>
                  <a:schemeClr val="accent6">
                    <a:lumMod val="75000"/>
                  </a:schemeClr>
                </a:solidFill>
              </a:rPr>
              <a:t> on </a:t>
            </a:r>
            <a:r>
              <a:rPr lang="it-IT" dirty="0" err="1" smtClean="0">
                <a:solidFill>
                  <a:schemeClr val="accent6">
                    <a:lumMod val="75000"/>
                  </a:schemeClr>
                </a:solidFill>
              </a:rPr>
              <a:t>cost</a:t>
            </a:r>
            <a:r>
              <a:rPr lang="it-IT" dirty="0" smtClean="0">
                <a:solidFill>
                  <a:schemeClr val="accent6">
                    <a:lumMod val="75000"/>
                  </a:schemeClr>
                </a:solidFill>
              </a:rPr>
              <a:t> </a:t>
            </a:r>
            <a:r>
              <a:rPr lang="it-IT" dirty="0" err="1" smtClean="0">
                <a:solidFill>
                  <a:schemeClr val="accent6">
                    <a:lumMod val="75000"/>
                  </a:schemeClr>
                </a:solidFill>
              </a:rPr>
              <a:t>minimization</a:t>
            </a:r>
            <a:r>
              <a:rPr lang="it-IT" dirty="0" smtClean="0">
                <a:solidFill>
                  <a:schemeClr val="accent6">
                    <a:lumMod val="75000"/>
                  </a:schemeClr>
                </a:solidFill>
              </a:rPr>
              <a:t> </a:t>
            </a:r>
            <a:r>
              <a:rPr lang="it-IT" dirty="0" err="1" smtClean="0">
                <a:solidFill>
                  <a:schemeClr val="accent6">
                    <a:lumMod val="75000"/>
                  </a:schemeClr>
                </a:solidFill>
              </a:rPr>
              <a:t>strategy</a:t>
            </a:r>
            <a:r>
              <a:rPr lang="it-IT" dirty="0" smtClean="0">
                <a:solidFill>
                  <a:schemeClr val="accent6">
                    <a:lumMod val="75000"/>
                  </a:schemeClr>
                </a:solidFill>
              </a:rPr>
              <a:t> to </a:t>
            </a:r>
            <a:r>
              <a:rPr lang="it-IT" dirty="0" err="1" smtClean="0">
                <a:solidFill>
                  <a:schemeClr val="accent6">
                    <a:lumMod val="75000"/>
                  </a:schemeClr>
                </a:solidFill>
              </a:rPr>
              <a:t>efficiently</a:t>
            </a:r>
            <a:r>
              <a:rPr lang="it-IT" dirty="0" smtClean="0">
                <a:solidFill>
                  <a:schemeClr val="accent6">
                    <a:lumMod val="75000"/>
                  </a:schemeClr>
                </a:solidFill>
              </a:rPr>
              <a:t> allocate </a:t>
            </a:r>
            <a:r>
              <a:rPr lang="it-IT" dirty="0" err="1" smtClean="0">
                <a:solidFill>
                  <a:schemeClr val="accent6">
                    <a:lumMod val="75000"/>
                  </a:schemeClr>
                </a:solidFill>
              </a:rPr>
              <a:t>abatement</a:t>
            </a:r>
            <a:r>
              <a:rPr lang="it-IT" dirty="0" smtClean="0">
                <a:solidFill>
                  <a:schemeClr val="accent6">
                    <a:lumMod val="75000"/>
                  </a:schemeClr>
                </a:solidFill>
              </a:rPr>
              <a:t> (</a:t>
            </a:r>
            <a:r>
              <a:rPr lang="it-IT" dirty="0" err="1" smtClean="0">
                <a:solidFill>
                  <a:schemeClr val="accent6">
                    <a:lumMod val="75000"/>
                  </a:schemeClr>
                </a:solidFill>
              </a:rPr>
              <a:t>unequal</a:t>
            </a:r>
            <a:r>
              <a:rPr lang="it-IT" dirty="0" smtClean="0">
                <a:solidFill>
                  <a:schemeClr val="accent6">
                    <a:lumMod val="75000"/>
                  </a:schemeClr>
                </a:solidFill>
              </a:rPr>
              <a:t>)</a:t>
            </a:r>
          </a:p>
          <a:p>
            <a:pPr>
              <a:buFont typeface="Arial" pitchFamily="34" charset="0"/>
              <a:buChar char="•"/>
              <a:defRPr/>
            </a:pPr>
            <a:r>
              <a:rPr lang="it-IT" dirty="0" err="1" smtClean="0">
                <a:solidFill>
                  <a:srgbClr val="0070C0"/>
                </a:solidFill>
              </a:rPr>
              <a:t>When</a:t>
            </a:r>
            <a:r>
              <a:rPr lang="it-IT" dirty="0" smtClean="0">
                <a:solidFill>
                  <a:srgbClr val="0070C0"/>
                </a:solidFill>
              </a:rPr>
              <a:t> </a:t>
            </a:r>
            <a:r>
              <a:rPr lang="it-IT" dirty="0" err="1" smtClean="0">
                <a:solidFill>
                  <a:srgbClr val="0070C0"/>
                </a:solidFill>
              </a:rPr>
              <a:t>we</a:t>
            </a:r>
            <a:r>
              <a:rPr lang="it-IT" dirty="0" smtClean="0">
                <a:solidFill>
                  <a:srgbClr val="0070C0"/>
                </a:solidFill>
              </a:rPr>
              <a:t> dont </a:t>
            </a:r>
            <a:r>
              <a:rPr lang="it-IT" dirty="0" err="1" smtClean="0">
                <a:solidFill>
                  <a:srgbClr val="0070C0"/>
                </a:solidFill>
              </a:rPr>
              <a:t>have</a:t>
            </a:r>
            <a:r>
              <a:rPr lang="it-IT" dirty="0" smtClean="0">
                <a:solidFill>
                  <a:srgbClr val="0070C0"/>
                </a:solidFill>
              </a:rPr>
              <a:t> </a:t>
            </a:r>
            <a:r>
              <a:rPr lang="it-IT" dirty="0" err="1" smtClean="0">
                <a:solidFill>
                  <a:srgbClr val="0070C0"/>
                </a:solidFill>
              </a:rPr>
              <a:t>knowledge</a:t>
            </a:r>
            <a:r>
              <a:rPr lang="it-IT" dirty="0" smtClean="0">
                <a:solidFill>
                  <a:srgbClr val="0070C0"/>
                </a:solidFill>
              </a:rPr>
              <a:t> on </a:t>
            </a:r>
            <a:r>
              <a:rPr lang="it-IT" dirty="0" err="1" smtClean="0">
                <a:solidFill>
                  <a:srgbClr val="0070C0"/>
                </a:solidFill>
              </a:rPr>
              <a:t>damages</a:t>
            </a:r>
            <a:r>
              <a:rPr lang="it-IT" dirty="0" smtClean="0">
                <a:solidFill>
                  <a:srgbClr val="0070C0"/>
                </a:solidFill>
              </a:rPr>
              <a:t> and </a:t>
            </a:r>
            <a:r>
              <a:rPr lang="it-IT" dirty="0" err="1" smtClean="0">
                <a:solidFill>
                  <a:srgbClr val="0070C0"/>
                </a:solidFill>
              </a:rPr>
              <a:t>costs</a:t>
            </a:r>
            <a:r>
              <a:rPr lang="it-IT" dirty="0" smtClean="0">
                <a:solidFill>
                  <a:srgbClr val="0070C0"/>
                </a:solidFill>
              </a:rPr>
              <a:t> (</a:t>
            </a:r>
            <a:r>
              <a:rPr lang="it-IT" dirty="0" err="1" smtClean="0">
                <a:solidFill>
                  <a:srgbClr val="0070C0"/>
                </a:solidFill>
              </a:rPr>
              <a:t>but</a:t>
            </a:r>
            <a:r>
              <a:rPr lang="it-IT" dirty="0" smtClean="0">
                <a:solidFill>
                  <a:srgbClr val="0070C0"/>
                </a:solidFill>
              </a:rPr>
              <a:t> </a:t>
            </a:r>
            <a:r>
              <a:rPr lang="it-IT" dirty="0" err="1" smtClean="0">
                <a:solidFill>
                  <a:srgbClr val="0070C0"/>
                </a:solidFill>
              </a:rPr>
              <a:t>only</a:t>
            </a:r>
            <a:r>
              <a:rPr lang="it-IT" dirty="0" smtClean="0">
                <a:solidFill>
                  <a:srgbClr val="0070C0"/>
                </a:solidFill>
              </a:rPr>
              <a:t> </a:t>
            </a:r>
            <a:r>
              <a:rPr lang="it-IT" dirty="0" err="1" smtClean="0">
                <a:solidFill>
                  <a:srgbClr val="0070C0"/>
                </a:solidFill>
              </a:rPr>
              <a:t>pollution</a:t>
            </a:r>
            <a:r>
              <a:rPr lang="it-IT" dirty="0" smtClean="0">
                <a:solidFill>
                  <a:srgbClr val="0070C0"/>
                </a:solidFill>
              </a:rPr>
              <a:t>) </a:t>
            </a:r>
            <a:r>
              <a:rPr lang="it-IT" dirty="0" err="1" smtClean="0">
                <a:solidFill>
                  <a:srgbClr val="0070C0"/>
                </a:solidFill>
              </a:rPr>
              <a:t>we</a:t>
            </a:r>
            <a:r>
              <a:rPr lang="it-IT" dirty="0" smtClean="0">
                <a:solidFill>
                  <a:srgbClr val="0070C0"/>
                </a:solidFill>
              </a:rPr>
              <a:t> can </a:t>
            </a:r>
            <a:r>
              <a:rPr lang="it-IT" dirty="0" err="1" smtClean="0">
                <a:solidFill>
                  <a:srgbClr val="0070C0"/>
                </a:solidFill>
              </a:rPr>
              <a:t>apply</a:t>
            </a:r>
            <a:r>
              <a:rPr lang="it-IT" dirty="0" smtClean="0">
                <a:solidFill>
                  <a:srgbClr val="0070C0"/>
                </a:solidFill>
              </a:rPr>
              <a:t> the iterative ‘</a:t>
            </a:r>
            <a:r>
              <a:rPr lang="it-IT" dirty="0" err="1" smtClean="0">
                <a:solidFill>
                  <a:srgbClr val="0070C0"/>
                </a:solidFill>
              </a:rPr>
              <a:t>charges</a:t>
            </a:r>
            <a:r>
              <a:rPr lang="it-IT" dirty="0" smtClean="0">
                <a:solidFill>
                  <a:srgbClr val="0070C0"/>
                </a:solidFill>
              </a:rPr>
              <a:t> and standard </a:t>
            </a:r>
            <a:r>
              <a:rPr lang="it-IT" dirty="0" err="1" smtClean="0">
                <a:solidFill>
                  <a:srgbClr val="0070C0"/>
                </a:solidFill>
              </a:rPr>
              <a:t>approach</a:t>
            </a:r>
            <a:r>
              <a:rPr lang="it-IT" dirty="0" smtClean="0">
                <a:solidFill>
                  <a:srgbClr val="0070C0"/>
                </a:solidFill>
              </a:rPr>
              <a:t> (</a:t>
            </a:r>
            <a:r>
              <a:rPr lang="it-IT" dirty="0" err="1" smtClean="0">
                <a:solidFill>
                  <a:srgbClr val="0070C0"/>
                </a:solidFill>
              </a:rPr>
              <a:t>efficiency</a:t>
            </a:r>
            <a:r>
              <a:rPr lang="it-IT" dirty="0" smtClean="0">
                <a:solidFill>
                  <a:srgbClr val="0070C0"/>
                </a:solidFill>
              </a:rPr>
              <a:t> </a:t>
            </a:r>
            <a:r>
              <a:rPr lang="it-IT" dirty="0" err="1" smtClean="0">
                <a:solidFill>
                  <a:srgbClr val="0070C0"/>
                </a:solidFill>
              </a:rPr>
              <a:t>without</a:t>
            </a:r>
            <a:r>
              <a:rPr lang="it-IT" dirty="0" smtClean="0">
                <a:solidFill>
                  <a:srgbClr val="0070C0"/>
                </a:solidFill>
              </a:rPr>
              <a:t> </a:t>
            </a:r>
            <a:r>
              <a:rPr lang="it-IT" dirty="0" err="1" smtClean="0">
                <a:solidFill>
                  <a:srgbClr val="0070C0"/>
                </a:solidFill>
              </a:rPr>
              <a:t>optimality</a:t>
            </a:r>
            <a:r>
              <a:rPr lang="it-IT" dirty="0" smtClean="0">
                <a:solidFill>
                  <a:srgbClr val="0070C0"/>
                </a:solidFill>
              </a:rPr>
              <a:t>)</a:t>
            </a:r>
            <a:endParaRPr lang="it-IT" dirty="0">
              <a:solidFill>
                <a:srgbClr val="0070C0"/>
              </a:solidFill>
            </a:endParaRPr>
          </a:p>
        </p:txBody>
      </p:sp>
    </p:spTree>
    <p:extLst>
      <p:ext uri="{BB962C8B-B14F-4D97-AF65-F5344CB8AC3E}">
        <p14:creationId xmlns:p14="http://schemas.microsoft.com/office/powerpoint/2010/main" val="98119821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smtClean="0"/>
              <a:t>Pearce</a:t>
            </a:r>
            <a:r>
              <a:rPr lang="it-IT" sz="3200" dirty="0" smtClean="0"/>
              <a:t> DW (2005), Energy Economics: </a:t>
            </a:r>
            <a:r>
              <a:rPr lang="it-IT" sz="3200" b="1" dirty="0" smtClean="0">
                <a:solidFill>
                  <a:srgbClr val="00B050"/>
                </a:solidFill>
              </a:rPr>
              <a:t>The </a:t>
            </a:r>
            <a:r>
              <a:rPr lang="it-IT" sz="3200" b="1" dirty="0" err="1" smtClean="0">
                <a:solidFill>
                  <a:srgbClr val="00B050"/>
                </a:solidFill>
              </a:rPr>
              <a:t>Political</a:t>
            </a:r>
            <a:r>
              <a:rPr lang="it-IT" sz="3200" b="1" dirty="0" smtClean="0">
                <a:solidFill>
                  <a:srgbClr val="00B050"/>
                </a:solidFill>
              </a:rPr>
              <a:t> economy of an </a:t>
            </a:r>
            <a:r>
              <a:rPr lang="it-IT" sz="3200" b="1" dirty="0" err="1" smtClean="0">
                <a:solidFill>
                  <a:srgbClr val="00B050"/>
                </a:solidFill>
              </a:rPr>
              <a:t>energy</a:t>
            </a:r>
            <a:r>
              <a:rPr lang="it-IT" sz="3200" b="1" dirty="0" smtClean="0">
                <a:solidFill>
                  <a:srgbClr val="00B050"/>
                </a:solidFill>
              </a:rPr>
              <a:t> </a:t>
            </a:r>
            <a:r>
              <a:rPr lang="it-IT" sz="3200" b="1" dirty="0" err="1" smtClean="0">
                <a:solidFill>
                  <a:srgbClr val="00B050"/>
                </a:solidFill>
              </a:rPr>
              <a:t>tax</a:t>
            </a:r>
            <a:endParaRPr lang="it-IT" sz="3200" b="1" dirty="0">
              <a:solidFill>
                <a:srgbClr val="00B050"/>
              </a:solidFill>
            </a:endParaRPr>
          </a:p>
        </p:txBody>
      </p:sp>
      <p:sp>
        <p:nvSpPr>
          <p:cNvPr id="3" name="Segnaposto contenuto 2"/>
          <p:cNvSpPr>
            <a:spLocks noGrp="1"/>
          </p:cNvSpPr>
          <p:nvPr>
            <p:ph idx="1"/>
          </p:nvPr>
        </p:nvSpPr>
        <p:spPr/>
        <p:txBody>
          <a:bodyPr>
            <a:normAutofit/>
          </a:bodyPr>
          <a:lstStyle/>
          <a:p>
            <a:r>
              <a:rPr lang="it-IT" sz="2400" dirty="0" err="1" smtClean="0"/>
              <a:t>Textbook</a:t>
            </a:r>
            <a:r>
              <a:rPr lang="it-IT" sz="2400" dirty="0" smtClean="0"/>
              <a:t> </a:t>
            </a:r>
            <a:r>
              <a:rPr lang="it-IT" sz="2400" dirty="0" err="1" smtClean="0"/>
              <a:t>recommendations</a:t>
            </a:r>
            <a:r>
              <a:rPr lang="it-IT" sz="2400" dirty="0" smtClean="0"/>
              <a:t> dont </a:t>
            </a:r>
            <a:r>
              <a:rPr lang="it-IT" sz="2400" dirty="0" err="1" smtClean="0"/>
              <a:t>consider</a:t>
            </a:r>
            <a:r>
              <a:rPr lang="it-IT" sz="2400" dirty="0" smtClean="0"/>
              <a:t> the </a:t>
            </a:r>
            <a:r>
              <a:rPr lang="it-IT" sz="2400" dirty="0" err="1" smtClean="0"/>
              <a:t>political</a:t>
            </a:r>
            <a:r>
              <a:rPr lang="it-IT" sz="2400" dirty="0" smtClean="0"/>
              <a:t> </a:t>
            </a:r>
            <a:r>
              <a:rPr lang="it-IT" sz="2400" dirty="0" err="1" smtClean="0"/>
              <a:t>context</a:t>
            </a:r>
            <a:r>
              <a:rPr lang="it-IT" sz="2400" dirty="0" smtClean="0"/>
              <a:t> </a:t>
            </a:r>
          </a:p>
          <a:p>
            <a:r>
              <a:rPr lang="it-IT" sz="2400" dirty="0" err="1" smtClean="0"/>
              <a:t>However</a:t>
            </a:r>
            <a:r>
              <a:rPr lang="it-IT" sz="2400" dirty="0" smtClean="0"/>
              <a:t>, </a:t>
            </a:r>
            <a:r>
              <a:rPr lang="it-IT" sz="2400" dirty="0" err="1" smtClean="0"/>
              <a:t>great</a:t>
            </a:r>
            <a:r>
              <a:rPr lang="it-IT" sz="2400" dirty="0" smtClean="0"/>
              <a:t> care </a:t>
            </a:r>
            <a:r>
              <a:rPr lang="it-IT" sz="2400" dirty="0" err="1" smtClean="0"/>
              <a:t>is</a:t>
            </a:r>
            <a:r>
              <a:rPr lang="it-IT" sz="2400" dirty="0" smtClean="0"/>
              <a:t> </a:t>
            </a:r>
            <a:r>
              <a:rPr lang="it-IT" sz="2400" dirty="0" err="1" smtClean="0"/>
              <a:t>needed</a:t>
            </a:r>
            <a:endParaRPr lang="it-IT" sz="2400" dirty="0" smtClean="0"/>
          </a:p>
          <a:p>
            <a:pPr lvl="1"/>
            <a:r>
              <a:rPr lang="it-IT" sz="2400" dirty="0" smtClean="0">
                <a:solidFill>
                  <a:srgbClr val="002060"/>
                </a:solidFill>
              </a:rPr>
              <a:t>«</a:t>
            </a:r>
            <a:r>
              <a:rPr lang="it-IT" sz="2400" dirty="0" err="1" smtClean="0">
                <a:solidFill>
                  <a:srgbClr val="002060"/>
                </a:solidFill>
              </a:rPr>
              <a:t>explaining</a:t>
            </a:r>
            <a:r>
              <a:rPr lang="it-IT" sz="2400" dirty="0" smtClean="0">
                <a:solidFill>
                  <a:srgbClr val="002060"/>
                </a:solidFill>
              </a:rPr>
              <a:t> </a:t>
            </a:r>
            <a:r>
              <a:rPr lang="it-IT" sz="2400" dirty="0" err="1" smtClean="0">
                <a:solidFill>
                  <a:srgbClr val="002060"/>
                </a:solidFill>
              </a:rPr>
              <a:t>differences</a:t>
            </a:r>
            <a:r>
              <a:rPr lang="it-IT" sz="2400" dirty="0" smtClean="0">
                <a:solidFill>
                  <a:srgbClr val="002060"/>
                </a:solidFill>
              </a:rPr>
              <a:t> </a:t>
            </a:r>
            <a:r>
              <a:rPr lang="it-IT" sz="2400" dirty="0" err="1" smtClean="0">
                <a:solidFill>
                  <a:srgbClr val="002060"/>
                </a:solidFill>
              </a:rPr>
              <a:t>between</a:t>
            </a:r>
            <a:r>
              <a:rPr lang="it-IT" sz="2400" dirty="0" smtClean="0">
                <a:solidFill>
                  <a:srgbClr val="002060"/>
                </a:solidFill>
              </a:rPr>
              <a:t> </a:t>
            </a:r>
            <a:r>
              <a:rPr lang="it-IT" sz="2400" dirty="0" err="1" smtClean="0">
                <a:solidFill>
                  <a:srgbClr val="002060"/>
                </a:solidFill>
              </a:rPr>
              <a:t>optimal</a:t>
            </a:r>
            <a:r>
              <a:rPr lang="it-IT" sz="2400" dirty="0" smtClean="0">
                <a:solidFill>
                  <a:srgbClr val="002060"/>
                </a:solidFill>
              </a:rPr>
              <a:t> and </a:t>
            </a:r>
            <a:r>
              <a:rPr lang="it-IT" sz="2400" dirty="0" err="1" smtClean="0">
                <a:solidFill>
                  <a:srgbClr val="002060"/>
                </a:solidFill>
              </a:rPr>
              <a:t>actual</a:t>
            </a:r>
            <a:r>
              <a:rPr lang="it-IT" sz="2400" dirty="0" smtClean="0">
                <a:solidFill>
                  <a:srgbClr val="002060"/>
                </a:solidFill>
              </a:rPr>
              <a:t> design of policy </a:t>
            </a:r>
            <a:r>
              <a:rPr lang="it-IT" sz="2400" dirty="0" err="1" smtClean="0">
                <a:solidFill>
                  <a:srgbClr val="002060"/>
                </a:solidFill>
              </a:rPr>
              <a:t>measures</a:t>
            </a:r>
            <a:r>
              <a:rPr lang="it-IT" sz="2400" dirty="0" smtClean="0">
                <a:solidFill>
                  <a:srgbClr val="002060"/>
                </a:solidFill>
              </a:rPr>
              <a:t> </a:t>
            </a:r>
            <a:r>
              <a:rPr lang="it-IT" sz="2400" dirty="0" err="1" smtClean="0">
                <a:solidFill>
                  <a:srgbClr val="002060"/>
                </a:solidFill>
              </a:rPr>
              <a:t>does</a:t>
            </a:r>
            <a:r>
              <a:rPr lang="it-IT" sz="2400" dirty="0" smtClean="0">
                <a:solidFill>
                  <a:srgbClr val="002060"/>
                </a:solidFill>
              </a:rPr>
              <a:t> </a:t>
            </a:r>
            <a:r>
              <a:rPr lang="it-IT" sz="2400" dirty="0" err="1" smtClean="0">
                <a:solidFill>
                  <a:srgbClr val="002060"/>
                </a:solidFill>
              </a:rPr>
              <a:t>not</a:t>
            </a:r>
            <a:r>
              <a:rPr lang="it-IT" sz="2400" dirty="0" smtClean="0">
                <a:solidFill>
                  <a:srgbClr val="002060"/>
                </a:solidFill>
              </a:rPr>
              <a:t> </a:t>
            </a:r>
            <a:r>
              <a:rPr lang="it-IT" sz="2400" dirty="0" err="1" smtClean="0">
                <a:solidFill>
                  <a:srgbClr val="002060"/>
                </a:solidFill>
              </a:rPr>
              <a:t>justify</a:t>
            </a:r>
            <a:r>
              <a:rPr lang="it-IT" sz="2400" dirty="0" smtClean="0">
                <a:solidFill>
                  <a:srgbClr val="002060"/>
                </a:solidFill>
              </a:rPr>
              <a:t> </a:t>
            </a:r>
            <a:r>
              <a:rPr lang="it-IT" sz="2400" dirty="0" err="1" smtClean="0">
                <a:solidFill>
                  <a:srgbClr val="002060"/>
                </a:solidFill>
              </a:rPr>
              <a:t>them</a:t>
            </a:r>
            <a:r>
              <a:rPr lang="it-IT" sz="2400" dirty="0" smtClean="0">
                <a:solidFill>
                  <a:srgbClr val="002060"/>
                </a:solidFill>
              </a:rPr>
              <a:t>. Normative </a:t>
            </a:r>
            <a:r>
              <a:rPr lang="it-IT" sz="2400" dirty="0" err="1" smtClean="0">
                <a:solidFill>
                  <a:srgbClr val="002060"/>
                </a:solidFill>
              </a:rPr>
              <a:t>political</a:t>
            </a:r>
            <a:r>
              <a:rPr lang="it-IT" sz="2400" dirty="0" smtClean="0">
                <a:solidFill>
                  <a:srgbClr val="002060"/>
                </a:solidFill>
              </a:rPr>
              <a:t> economy </a:t>
            </a:r>
            <a:r>
              <a:rPr lang="it-IT" sz="2400" dirty="0" err="1" smtClean="0">
                <a:solidFill>
                  <a:srgbClr val="002060"/>
                </a:solidFill>
              </a:rPr>
              <a:t>then</a:t>
            </a:r>
            <a:r>
              <a:rPr lang="it-IT" sz="2400" dirty="0" smtClean="0">
                <a:solidFill>
                  <a:srgbClr val="002060"/>
                </a:solidFill>
              </a:rPr>
              <a:t> </a:t>
            </a:r>
            <a:r>
              <a:rPr lang="it-IT" sz="2400" dirty="0" err="1" smtClean="0">
                <a:solidFill>
                  <a:srgbClr val="002060"/>
                </a:solidFill>
              </a:rPr>
              <a:t>has</a:t>
            </a:r>
            <a:r>
              <a:rPr lang="it-IT" sz="2400" dirty="0" smtClean="0">
                <a:solidFill>
                  <a:srgbClr val="002060"/>
                </a:solidFill>
              </a:rPr>
              <a:t> the </a:t>
            </a:r>
            <a:r>
              <a:rPr lang="it-IT" sz="2400" dirty="0" err="1" smtClean="0">
                <a:solidFill>
                  <a:srgbClr val="002060"/>
                </a:solidFill>
              </a:rPr>
              <a:t>role</a:t>
            </a:r>
            <a:r>
              <a:rPr lang="it-IT" sz="2400" dirty="0" smtClean="0">
                <a:solidFill>
                  <a:srgbClr val="002060"/>
                </a:solidFill>
              </a:rPr>
              <a:t> of </a:t>
            </a:r>
            <a:r>
              <a:rPr lang="it-IT" sz="2400" dirty="0" err="1" smtClean="0">
                <a:solidFill>
                  <a:srgbClr val="002060"/>
                </a:solidFill>
              </a:rPr>
              <a:t>asking</a:t>
            </a:r>
            <a:r>
              <a:rPr lang="it-IT" sz="2400" dirty="0" smtClean="0">
                <a:solidFill>
                  <a:srgbClr val="002060"/>
                </a:solidFill>
              </a:rPr>
              <a:t> </a:t>
            </a:r>
            <a:r>
              <a:rPr lang="it-IT" sz="2400" dirty="0" err="1" smtClean="0">
                <a:solidFill>
                  <a:srgbClr val="002060"/>
                </a:solidFill>
              </a:rPr>
              <a:t>whether</a:t>
            </a:r>
            <a:r>
              <a:rPr lang="it-IT" sz="2400" dirty="0" smtClean="0">
                <a:solidFill>
                  <a:srgbClr val="002060"/>
                </a:solidFill>
              </a:rPr>
              <a:t> the </a:t>
            </a:r>
            <a:r>
              <a:rPr lang="it-IT" sz="2400" dirty="0" err="1" smtClean="0">
                <a:solidFill>
                  <a:srgbClr val="002060"/>
                </a:solidFill>
              </a:rPr>
              <a:t>various</a:t>
            </a:r>
            <a:r>
              <a:rPr lang="it-IT" sz="2400" dirty="0" smtClean="0">
                <a:solidFill>
                  <a:srgbClr val="002060"/>
                </a:solidFill>
              </a:rPr>
              <a:t> </a:t>
            </a:r>
            <a:r>
              <a:rPr lang="it-IT" sz="2400" dirty="0" err="1" smtClean="0">
                <a:solidFill>
                  <a:srgbClr val="002060"/>
                </a:solidFill>
              </a:rPr>
              <a:t>institutional</a:t>
            </a:r>
            <a:r>
              <a:rPr lang="it-IT" sz="2400" dirty="0" smtClean="0">
                <a:solidFill>
                  <a:srgbClr val="002060"/>
                </a:solidFill>
              </a:rPr>
              <a:t> and </a:t>
            </a:r>
            <a:r>
              <a:rPr lang="it-IT" sz="2400" dirty="0" err="1" smtClean="0">
                <a:solidFill>
                  <a:srgbClr val="002060"/>
                </a:solidFill>
              </a:rPr>
              <a:t>political</a:t>
            </a:r>
            <a:r>
              <a:rPr lang="it-IT" sz="2400" dirty="0" smtClean="0">
                <a:solidFill>
                  <a:srgbClr val="002060"/>
                </a:solidFill>
              </a:rPr>
              <a:t> </a:t>
            </a:r>
            <a:r>
              <a:rPr lang="it-IT" sz="2400" dirty="0" err="1" smtClean="0">
                <a:solidFill>
                  <a:srgbClr val="002060"/>
                </a:solidFill>
              </a:rPr>
              <a:t>constraints</a:t>
            </a:r>
            <a:r>
              <a:rPr lang="it-IT" sz="2400" dirty="0" smtClean="0">
                <a:solidFill>
                  <a:srgbClr val="002060"/>
                </a:solidFill>
              </a:rPr>
              <a:t> </a:t>
            </a:r>
            <a:r>
              <a:rPr lang="it-IT" sz="2400" dirty="0" err="1" smtClean="0">
                <a:solidFill>
                  <a:srgbClr val="002060"/>
                </a:solidFill>
              </a:rPr>
              <a:t>really</a:t>
            </a:r>
            <a:r>
              <a:rPr lang="it-IT" sz="2400" dirty="0" smtClean="0">
                <a:solidFill>
                  <a:srgbClr val="002060"/>
                </a:solidFill>
              </a:rPr>
              <a:t> are as </a:t>
            </a:r>
            <a:r>
              <a:rPr lang="it-IT" sz="2400" dirty="0" err="1" smtClean="0">
                <a:solidFill>
                  <a:srgbClr val="002060"/>
                </a:solidFill>
              </a:rPr>
              <a:t>limiting</a:t>
            </a:r>
            <a:r>
              <a:rPr lang="it-IT" sz="2400" dirty="0" smtClean="0">
                <a:solidFill>
                  <a:srgbClr val="002060"/>
                </a:solidFill>
              </a:rPr>
              <a:t> as the </a:t>
            </a:r>
            <a:r>
              <a:rPr lang="it-IT" sz="2400" dirty="0" err="1" smtClean="0">
                <a:solidFill>
                  <a:srgbClr val="002060"/>
                </a:solidFill>
              </a:rPr>
              <a:t>political</a:t>
            </a:r>
            <a:r>
              <a:rPr lang="it-IT" sz="2400" dirty="0" smtClean="0">
                <a:solidFill>
                  <a:srgbClr val="002060"/>
                </a:solidFill>
              </a:rPr>
              <a:t> economy model </a:t>
            </a:r>
            <a:r>
              <a:rPr lang="it-IT" sz="2400" dirty="0" err="1" smtClean="0">
                <a:solidFill>
                  <a:srgbClr val="002060"/>
                </a:solidFill>
              </a:rPr>
              <a:t>might</a:t>
            </a:r>
            <a:r>
              <a:rPr lang="it-IT" sz="2400" dirty="0" smtClean="0">
                <a:solidFill>
                  <a:srgbClr val="002060"/>
                </a:solidFill>
              </a:rPr>
              <a:t> </a:t>
            </a:r>
            <a:r>
              <a:rPr lang="it-IT" sz="2400" dirty="0" err="1" smtClean="0">
                <a:solidFill>
                  <a:srgbClr val="002060"/>
                </a:solidFill>
              </a:rPr>
              <a:t>suggest</a:t>
            </a:r>
            <a:r>
              <a:rPr lang="it-IT" sz="2400" dirty="0" smtClean="0">
                <a:solidFill>
                  <a:srgbClr val="002060"/>
                </a:solidFill>
              </a:rPr>
              <a:t>»</a:t>
            </a:r>
          </a:p>
          <a:p>
            <a:pPr lvl="1"/>
            <a:r>
              <a:rPr lang="it-IT" sz="2400" dirty="0" smtClean="0">
                <a:solidFill>
                  <a:srgbClr val="002060"/>
                </a:solidFill>
              </a:rPr>
              <a:t>«</a:t>
            </a:r>
            <a:r>
              <a:rPr lang="it-IT" sz="2400" dirty="0" err="1" smtClean="0">
                <a:solidFill>
                  <a:srgbClr val="002060"/>
                </a:solidFill>
              </a:rPr>
              <a:t>what</a:t>
            </a:r>
            <a:r>
              <a:rPr lang="it-IT" sz="2400" dirty="0" smtClean="0">
                <a:solidFill>
                  <a:srgbClr val="002060"/>
                </a:solidFill>
              </a:rPr>
              <a:t> </a:t>
            </a:r>
            <a:r>
              <a:rPr lang="it-IT" sz="2400" dirty="0" err="1" smtClean="0">
                <a:solidFill>
                  <a:srgbClr val="002060"/>
                </a:solidFill>
              </a:rPr>
              <a:t>is</a:t>
            </a:r>
            <a:r>
              <a:rPr lang="it-IT" sz="2400" dirty="0" smtClean="0">
                <a:solidFill>
                  <a:srgbClr val="002060"/>
                </a:solidFill>
              </a:rPr>
              <a:t> </a:t>
            </a:r>
            <a:r>
              <a:rPr lang="it-IT" sz="2400" dirty="0" err="1" smtClean="0">
                <a:solidFill>
                  <a:srgbClr val="002060"/>
                </a:solidFill>
              </a:rPr>
              <a:t>becomes</a:t>
            </a:r>
            <a:r>
              <a:rPr lang="it-IT" sz="2400" dirty="0" smtClean="0">
                <a:solidFill>
                  <a:srgbClr val="002060"/>
                </a:solidFill>
              </a:rPr>
              <a:t> </a:t>
            </a:r>
            <a:r>
              <a:rPr lang="it-IT" sz="2400" dirty="0" err="1" smtClean="0">
                <a:solidFill>
                  <a:srgbClr val="002060"/>
                </a:solidFill>
              </a:rPr>
              <a:t>what</a:t>
            </a:r>
            <a:r>
              <a:rPr lang="it-IT" sz="2400" dirty="0" smtClean="0">
                <a:solidFill>
                  <a:srgbClr val="002060"/>
                </a:solidFill>
              </a:rPr>
              <a:t> </a:t>
            </a:r>
            <a:r>
              <a:rPr lang="it-IT" sz="2400" dirty="0" err="1" smtClean="0">
                <a:solidFill>
                  <a:srgbClr val="002060"/>
                </a:solidFill>
              </a:rPr>
              <a:t>should</a:t>
            </a:r>
            <a:r>
              <a:rPr lang="it-IT" sz="2400" dirty="0" smtClean="0">
                <a:solidFill>
                  <a:srgbClr val="002060"/>
                </a:solidFill>
              </a:rPr>
              <a:t> be» « </a:t>
            </a:r>
            <a:r>
              <a:rPr lang="it-IT" sz="2400" dirty="0" err="1" smtClean="0">
                <a:solidFill>
                  <a:srgbClr val="002060"/>
                </a:solidFill>
              </a:rPr>
              <a:t>This</a:t>
            </a:r>
            <a:r>
              <a:rPr lang="it-IT" sz="2400" dirty="0" smtClean="0">
                <a:solidFill>
                  <a:srgbClr val="002060"/>
                </a:solidFill>
              </a:rPr>
              <a:t> </a:t>
            </a:r>
            <a:r>
              <a:rPr lang="it-IT" sz="2400" dirty="0" err="1" smtClean="0">
                <a:solidFill>
                  <a:srgbClr val="002060"/>
                </a:solidFill>
              </a:rPr>
              <a:t>Panglossian</a:t>
            </a:r>
            <a:r>
              <a:rPr lang="it-IT" sz="2400" dirty="0" smtClean="0">
                <a:solidFill>
                  <a:srgbClr val="002060"/>
                </a:solidFill>
              </a:rPr>
              <a:t> </a:t>
            </a:r>
            <a:r>
              <a:rPr lang="it-IT" sz="2400" dirty="0" err="1" smtClean="0">
                <a:solidFill>
                  <a:srgbClr val="002060"/>
                </a:solidFill>
              </a:rPr>
              <a:t>analysis</a:t>
            </a:r>
            <a:r>
              <a:rPr lang="it-IT" sz="2400" dirty="0" smtClean="0">
                <a:solidFill>
                  <a:srgbClr val="002060"/>
                </a:solidFill>
              </a:rPr>
              <a:t> </a:t>
            </a:r>
            <a:r>
              <a:rPr lang="it-IT" sz="2400" dirty="0" err="1" smtClean="0">
                <a:solidFill>
                  <a:srgbClr val="002060"/>
                </a:solidFill>
              </a:rPr>
              <a:t>needs</a:t>
            </a:r>
            <a:r>
              <a:rPr lang="it-IT" sz="2400" dirty="0" smtClean="0">
                <a:solidFill>
                  <a:srgbClr val="002060"/>
                </a:solidFill>
              </a:rPr>
              <a:t> to be </a:t>
            </a:r>
            <a:r>
              <a:rPr lang="it-IT" sz="2400" dirty="0" err="1" smtClean="0">
                <a:solidFill>
                  <a:srgbClr val="002060"/>
                </a:solidFill>
              </a:rPr>
              <a:t>avoided</a:t>
            </a:r>
            <a:r>
              <a:rPr lang="it-IT" sz="2400" dirty="0" smtClean="0">
                <a:solidFill>
                  <a:srgbClr val="002060"/>
                </a:solidFill>
              </a:rPr>
              <a:t>»</a:t>
            </a:r>
            <a:endParaRPr lang="it-IT" sz="2400" dirty="0">
              <a:solidFill>
                <a:srgbClr val="002060"/>
              </a:solidFill>
            </a:endParaRPr>
          </a:p>
        </p:txBody>
      </p:sp>
    </p:spTree>
    <p:extLst>
      <p:ext uri="{BB962C8B-B14F-4D97-AF65-F5344CB8AC3E}">
        <p14:creationId xmlns:p14="http://schemas.microsoft.com/office/powerpoint/2010/main" val="1063064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619250" y="549275"/>
          <a:ext cx="6096000" cy="3479800"/>
        </p:xfrm>
        <a:graphic>
          <a:graphicData uri="http://schemas.openxmlformats.org/drawingml/2006/table">
            <a:tbl>
              <a:tblPr firstRow="1" bandRow="1">
                <a:tableStyleId>{00A15C55-8517-42AA-B614-E9B94910E393}</a:tableStyleId>
              </a:tblPr>
              <a:tblGrid>
                <a:gridCol w="3048000"/>
                <a:gridCol w="3048000"/>
              </a:tblGrid>
              <a:tr h="370840">
                <a:tc>
                  <a:txBody>
                    <a:bodyPr/>
                    <a:lstStyle/>
                    <a:p>
                      <a:r>
                        <a:rPr lang="en-GB" dirty="0" smtClean="0"/>
                        <a:t>Instrument category</a:t>
                      </a:r>
                      <a:endParaRPr lang="en-GB" dirty="0"/>
                    </a:p>
                  </a:txBody>
                  <a:tcPr/>
                </a:tc>
                <a:tc>
                  <a:txBody>
                    <a:bodyPr/>
                    <a:lstStyle/>
                    <a:p>
                      <a:r>
                        <a:rPr lang="en-GB" dirty="0" smtClean="0"/>
                        <a:t>Description</a:t>
                      </a:r>
                      <a:endParaRPr lang="en-GB"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b="1" i="1" kern="1200" dirty="0" smtClean="0">
                        <a:solidFill>
                          <a:schemeClr val="dk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b="1" i="1" kern="1200" dirty="0" smtClean="0">
                          <a:solidFill>
                            <a:schemeClr val="dk1"/>
                          </a:solidFill>
                          <a:latin typeface="+mn-lt"/>
                          <a:ea typeface="+mn-ea"/>
                          <a:cs typeface="+mn-cs"/>
                        </a:rPr>
                        <a:t>Institutional approaches to facilitate internalisation of externalities</a:t>
                      </a:r>
                      <a:endParaRPr lang="en-GB" dirty="0" smtClean="0"/>
                    </a:p>
                    <a:p>
                      <a:endParaRPr lang="en-GB" dirty="0"/>
                    </a:p>
                  </a:txBody>
                  <a:tcPr>
                    <a:lnB w="12700" cap="flat" cmpd="sng" algn="ctr">
                      <a:solidFill>
                        <a:schemeClr val="tx1"/>
                      </a:solidFill>
                      <a:prstDash val="solid"/>
                      <a:round/>
                      <a:headEnd type="none" w="med" len="med"/>
                      <a:tailEnd type="none" w="med" len="med"/>
                    </a:lnB>
                  </a:tcPr>
                </a:tc>
                <a:tc>
                  <a:txBody>
                    <a:bodyPr/>
                    <a:lstStyle/>
                    <a:p>
                      <a:endParaRPr lang="en-GB" dirty="0"/>
                    </a:p>
                  </a:txBody>
                  <a:tcPr>
                    <a:lnB w="12700" cap="flat" cmpd="sng" algn="ctr">
                      <a:solidFill>
                        <a:schemeClr val="tx1"/>
                      </a:solidFill>
                      <a:prstDash val="solid"/>
                      <a:round/>
                      <a:headEnd type="none" w="med" len="med"/>
                      <a:tailEnd type="none" w="med" len="med"/>
                    </a:lnB>
                  </a:tcPr>
                </a:tc>
              </a:tr>
              <a:tr h="370840">
                <a:tc>
                  <a:txBody>
                    <a:bodyPr/>
                    <a:lstStyle/>
                    <a:p>
                      <a:pPr>
                        <a:lnSpc>
                          <a:spcPct val="150000"/>
                        </a:lnSpc>
                        <a:spcBef>
                          <a:spcPts val="600"/>
                        </a:spcBef>
                        <a:spcAft>
                          <a:spcPts val="600"/>
                        </a:spcAft>
                      </a:pPr>
                      <a:r>
                        <a:rPr lang="en-GB" sz="1200" dirty="0">
                          <a:latin typeface="Arial"/>
                          <a:ea typeface="Times New Roman"/>
                        </a:rPr>
                        <a:t>Facilitation of bargaining</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spcBef>
                          <a:spcPts val="600"/>
                        </a:spcBef>
                        <a:spcAft>
                          <a:spcPts val="600"/>
                        </a:spcAft>
                      </a:pPr>
                      <a:r>
                        <a:rPr lang="en-GB" sz="1200" dirty="0">
                          <a:latin typeface="Arial"/>
                          <a:ea typeface="Times New Roman"/>
                        </a:rPr>
                        <a:t>Cost of, or impediments to, bargaining are reduced</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50000"/>
                        </a:lnSpc>
                        <a:spcBef>
                          <a:spcPts val="600"/>
                        </a:spcBef>
                        <a:spcAft>
                          <a:spcPts val="600"/>
                        </a:spcAft>
                      </a:pPr>
                      <a:r>
                        <a:rPr lang="en-GB" sz="1200" dirty="0">
                          <a:latin typeface="Arial"/>
                          <a:ea typeface="Times New Roman"/>
                        </a:rPr>
                        <a:t>Specification of liability</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spcBef>
                          <a:spcPts val="600"/>
                        </a:spcBef>
                        <a:spcAft>
                          <a:spcPts val="600"/>
                        </a:spcAft>
                      </a:pPr>
                      <a:r>
                        <a:rPr lang="en-GB" sz="1200" dirty="0">
                          <a:latin typeface="Arial"/>
                          <a:ea typeface="Times New Roman"/>
                        </a:rPr>
                        <a:t>Codification of liability for environmental damage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50000"/>
                        </a:lnSpc>
                        <a:spcBef>
                          <a:spcPts val="600"/>
                        </a:spcBef>
                        <a:spcAft>
                          <a:spcPts val="600"/>
                        </a:spcAft>
                      </a:pPr>
                      <a:r>
                        <a:rPr lang="en-GB" sz="1200">
                          <a:latin typeface="Arial"/>
                          <a:ea typeface="Times New Roman"/>
                        </a:rPr>
                        <a:t>Development of social responsibility</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spcBef>
                          <a:spcPts val="600"/>
                        </a:spcBef>
                        <a:spcAft>
                          <a:spcPts val="600"/>
                        </a:spcAft>
                      </a:pPr>
                      <a:r>
                        <a:rPr lang="en-GB" sz="1200" dirty="0">
                          <a:latin typeface="Arial"/>
                          <a:ea typeface="Times New Roman"/>
                        </a:rPr>
                        <a:t>Education and socialisation programmes promoting ‘citizenship’</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275267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619250" y="549275"/>
          <a:ext cx="6096000" cy="4029073"/>
        </p:xfrm>
        <a:graphic>
          <a:graphicData uri="http://schemas.openxmlformats.org/drawingml/2006/table">
            <a:tbl>
              <a:tblPr firstRow="1" bandRow="1">
                <a:tableStyleId>{00A15C55-8517-42AA-B614-E9B94910E393}</a:tableStyleId>
              </a:tblPr>
              <a:tblGrid>
                <a:gridCol w="3048000"/>
                <a:gridCol w="3048000"/>
              </a:tblGrid>
              <a:tr h="370898">
                <a:tc>
                  <a:txBody>
                    <a:bodyPr/>
                    <a:lstStyle/>
                    <a:p>
                      <a:r>
                        <a:rPr lang="en-GB" sz="1800" dirty="0" smtClean="0"/>
                        <a:t>Instrument category</a:t>
                      </a:r>
                      <a:endParaRPr lang="en-GB" sz="1800" dirty="0"/>
                    </a:p>
                  </a:txBody>
                  <a:tcPr marT="45727" marB="45727"/>
                </a:tc>
                <a:tc>
                  <a:txBody>
                    <a:bodyPr/>
                    <a:lstStyle/>
                    <a:p>
                      <a:r>
                        <a:rPr lang="en-GB" sz="1800" dirty="0" smtClean="0"/>
                        <a:t>Description</a:t>
                      </a:r>
                      <a:endParaRPr lang="en-GB" sz="1800" dirty="0"/>
                    </a:p>
                  </a:txBody>
                  <a:tcPr marT="45727" marB="45727"/>
                </a:tc>
              </a:tr>
              <a:tr h="9145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b="1" i="1" kern="1200" dirty="0" smtClean="0">
                        <a:solidFill>
                          <a:schemeClr val="dk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b="1" i="1" kern="1200" dirty="0" smtClean="0">
                          <a:solidFill>
                            <a:schemeClr val="dk1"/>
                          </a:solidFill>
                          <a:latin typeface="+mn-lt"/>
                          <a:ea typeface="+mn-ea"/>
                          <a:cs typeface="+mn-cs"/>
                        </a:rPr>
                        <a:t>Command and control instruments</a:t>
                      </a:r>
                      <a:endParaRPr lang="en-GB" sz="1800" dirty="0"/>
                    </a:p>
                  </a:txBody>
                  <a:tcPr marT="45727" marB="45727">
                    <a:lnB w="12700" cap="flat" cmpd="sng" algn="ctr">
                      <a:solidFill>
                        <a:schemeClr val="tx1"/>
                      </a:solidFill>
                      <a:prstDash val="solid"/>
                      <a:round/>
                      <a:headEnd type="none" w="med" len="med"/>
                      <a:tailEnd type="none" w="med" len="med"/>
                    </a:lnB>
                  </a:tcPr>
                </a:tc>
                <a:tc>
                  <a:txBody>
                    <a:bodyPr/>
                    <a:lstStyle/>
                    <a:p>
                      <a:endParaRPr lang="en-GB" sz="1800" dirty="0"/>
                    </a:p>
                  </a:txBody>
                  <a:tcPr marT="45727" marB="45727">
                    <a:lnB w="12700" cap="flat" cmpd="sng" algn="ctr">
                      <a:solidFill>
                        <a:schemeClr val="tx1"/>
                      </a:solidFill>
                      <a:prstDash val="solid"/>
                      <a:round/>
                      <a:headEnd type="none" w="med" len="med"/>
                      <a:tailEnd type="none" w="med" len="med"/>
                    </a:lnB>
                  </a:tcPr>
                </a:tc>
              </a:tr>
              <a:tr h="548726">
                <a:tc>
                  <a:txBody>
                    <a:bodyPr/>
                    <a:lstStyle/>
                    <a:p>
                      <a:pPr>
                        <a:lnSpc>
                          <a:spcPct val="150000"/>
                        </a:lnSpc>
                        <a:spcBef>
                          <a:spcPts val="600"/>
                        </a:spcBef>
                        <a:spcAft>
                          <a:spcPts val="600"/>
                        </a:spcAft>
                      </a:pPr>
                      <a:r>
                        <a:rPr lang="en-GB" sz="1200" dirty="0">
                          <a:latin typeface="Arial"/>
                          <a:ea typeface="Times New Roman"/>
                        </a:rPr>
                        <a:t>Input controls over quantity and/or mix of inputs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spcBef>
                          <a:spcPts val="600"/>
                        </a:spcBef>
                        <a:spcAft>
                          <a:spcPts val="600"/>
                        </a:spcAft>
                      </a:pPr>
                      <a:r>
                        <a:rPr lang="en-GB" sz="1200">
                          <a:latin typeface="Arial"/>
                          <a:ea typeface="Times New Roman"/>
                        </a:rPr>
                        <a:t>Requirements to use particular inputs, or prohibitions/restrictions on use of others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8726">
                <a:tc>
                  <a:txBody>
                    <a:bodyPr/>
                    <a:lstStyle/>
                    <a:p>
                      <a:pPr>
                        <a:lnSpc>
                          <a:spcPct val="150000"/>
                        </a:lnSpc>
                        <a:spcBef>
                          <a:spcPts val="600"/>
                        </a:spcBef>
                        <a:spcAft>
                          <a:spcPts val="600"/>
                        </a:spcAft>
                      </a:pPr>
                      <a:r>
                        <a:rPr lang="en-GB" sz="1200" dirty="0">
                          <a:latin typeface="Arial"/>
                          <a:ea typeface="Times New Roman"/>
                        </a:rPr>
                        <a:t>Technology controls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spcBef>
                          <a:spcPts val="600"/>
                        </a:spcBef>
                        <a:spcAft>
                          <a:spcPts val="600"/>
                        </a:spcAft>
                      </a:pPr>
                      <a:r>
                        <a:rPr lang="en-GB" sz="1200">
                          <a:latin typeface="Arial"/>
                          <a:ea typeface="Times New Roman"/>
                        </a:rPr>
                        <a:t>Requirements to use particular methods or standards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8726">
                <a:tc>
                  <a:txBody>
                    <a:bodyPr/>
                    <a:lstStyle/>
                    <a:p>
                      <a:pPr>
                        <a:lnSpc>
                          <a:spcPct val="150000"/>
                        </a:lnSpc>
                        <a:spcBef>
                          <a:spcPts val="600"/>
                        </a:spcBef>
                        <a:spcAft>
                          <a:spcPts val="600"/>
                        </a:spcAft>
                      </a:pPr>
                      <a:r>
                        <a:rPr lang="en-GB" sz="1200" dirty="0">
                          <a:latin typeface="Arial"/>
                          <a:ea typeface="Times New Roman"/>
                        </a:rPr>
                        <a:t>Output quotas or prohibitions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spcBef>
                          <a:spcPts val="600"/>
                        </a:spcBef>
                        <a:spcAft>
                          <a:spcPts val="600"/>
                        </a:spcAft>
                      </a:pPr>
                      <a:r>
                        <a:rPr lang="en-GB" sz="1200" dirty="0">
                          <a:latin typeface="Arial"/>
                          <a:ea typeface="Times New Roman"/>
                        </a:rPr>
                        <a:t>Non-transferable ceilings on product outputs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8726">
                <a:tc>
                  <a:txBody>
                    <a:bodyPr/>
                    <a:lstStyle/>
                    <a:p>
                      <a:pPr>
                        <a:lnSpc>
                          <a:spcPct val="150000"/>
                        </a:lnSpc>
                        <a:spcBef>
                          <a:spcPts val="600"/>
                        </a:spcBef>
                        <a:spcAft>
                          <a:spcPts val="600"/>
                        </a:spcAft>
                      </a:pPr>
                      <a:r>
                        <a:rPr lang="en-GB" sz="1200">
                          <a:latin typeface="Arial"/>
                          <a:ea typeface="Times New Roman"/>
                        </a:rPr>
                        <a:t>Emissions licences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spcBef>
                          <a:spcPts val="600"/>
                        </a:spcBef>
                        <a:spcAft>
                          <a:spcPts val="600"/>
                        </a:spcAft>
                      </a:pPr>
                      <a:r>
                        <a:rPr lang="en-GB" sz="1200" dirty="0">
                          <a:latin typeface="Arial"/>
                          <a:ea typeface="Times New Roman"/>
                        </a:rPr>
                        <a:t>Non-transferable ceilings on emission quantities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8726">
                <a:tc>
                  <a:txBody>
                    <a:bodyPr/>
                    <a:lstStyle/>
                    <a:p>
                      <a:pPr>
                        <a:lnSpc>
                          <a:spcPct val="150000"/>
                        </a:lnSpc>
                        <a:spcBef>
                          <a:spcPts val="600"/>
                        </a:spcBef>
                        <a:spcAft>
                          <a:spcPts val="600"/>
                        </a:spcAft>
                      </a:pPr>
                      <a:r>
                        <a:rPr lang="en-GB" sz="1200">
                          <a:latin typeface="Arial"/>
                          <a:ea typeface="Times New Roman"/>
                        </a:rPr>
                        <a:t>Location controls (zoning, planning controls, relocation)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spcBef>
                          <a:spcPts val="600"/>
                        </a:spcBef>
                        <a:spcAft>
                          <a:spcPts val="600"/>
                        </a:spcAft>
                      </a:pPr>
                      <a:r>
                        <a:rPr lang="en-GB" sz="1200" dirty="0">
                          <a:latin typeface="Arial"/>
                          <a:ea typeface="Times New Roman"/>
                        </a:rPr>
                        <a:t>Regulations relating to admissible location of activities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05709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476375" y="188913"/>
          <a:ext cx="6096000" cy="6690013"/>
        </p:xfrm>
        <a:graphic>
          <a:graphicData uri="http://schemas.openxmlformats.org/drawingml/2006/table">
            <a:tbl>
              <a:tblPr firstRow="1" bandRow="1">
                <a:tableStyleId>{00A15C55-8517-42AA-B614-E9B94910E393}</a:tableStyleId>
              </a:tblPr>
              <a:tblGrid>
                <a:gridCol w="3048000"/>
                <a:gridCol w="3048000"/>
              </a:tblGrid>
              <a:tr h="370733">
                <a:tc>
                  <a:txBody>
                    <a:bodyPr/>
                    <a:lstStyle/>
                    <a:p>
                      <a:r>
                        <a:rPr lang="en-GB" sz="1800" dirty="0" smtClean="0"/>
                        <a:t>Instrument category</a:t>
                      </a:r>
                      <a:endParaRPr lang="en-GB" sz="1800" dirty="0"/>
                    </a:p>
                  </a:txBody>
                  <a:tcPr marT="45707" marB="45707"/>
                </a:tc>
                <a:tc>
                  <a:txBody>
                    <a:bodyPr/>
                    <a:lstStyle/>
                    <a:p>
                      <a:r>
                        <a:rPr lang="en-GB" sz="1800" dirty="0" smtClean="0"/>
                        <a:t>Description</a:t>
                      </a:r>
                      <a:endParaRPr lang="en-GB" sz="1800" dirty="0"/>
                    </a:p>
                  </a:txBody>
                  <a:tcPr marT="45707" marB="45707"/>
                </a:tc>
              </a:tr>
              <a:tr h="91433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b="1" i="1" kern="1200" dirty="0" smtClean="0">
                        <a:solidFill>
                          <a:schemeClr val="dk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b="1" i="1" kern="1200" dirty="0" smtClean="0">
                          <a:solidFill>
                            <a:schemeClr val="dk1"/>
                          </a:solidFill>
                          <a:latin typeface="+mn-lt"/>
                          <a:ea typeface="+mn-ea"/>
                          <a:cs typeface="+mn-cs"/>
                        </a:rPr>
                        <a:t>Economic incentive (market-based) instruments</a:t>
                      </a:r>
                      <a:endParaRPr lang="en-GB" sz="1800" dirty="0"/>
                    </a:p>
                  </a:txBody>
                  <a:tcPr marT="45707" marB="45707">
                    <a:lnB w="12700" cap="flat" cmpd="sng" algn="ctr">
                      <a:solidFill>
                        <a:schemeClr val="tx1"/>
                      </a:solidFill>
                      <a:prstDash val="solid"/>
                      <a:round/>
                      <a:headEnd type="none" w="med" len="med"/>
                      <a:tailEnd type="none" w="med" len="med"/>
                    </a:lnB>
                  </a:tcPr>
                </a:tc>
                <a:tc>
                  <a:txBody>
                    <a:bodyPr/>
                    <a:lstStyle/>
                    <a:p>
                      <a:endParaRPr lang="en-GB" sz="1800" dirty="0"/>
                    </a:p>
                  </a:txBody>
                  <a:tcPr marT="45707" marB="45707">
                    <a:lnB w="12700" cap="flat" cmpd="sng" algn="ctr">
                      <a:solidFill>
                        <a:schemeClr val="tx1"/>
                      </a:solidFill>
                      <a:prstDash val="solid"/>
                      <a:round/>
                      <a:headEnd type="none" w="med" len="med"/>
                      <a:tailEnd type="none" w="med" len="med"/>
                    </a:lnB>
                  </a:tcPr>
                </a:tc>
              </a:tr>
              <a:tr h="548611">
                <a:tc>
                  <a:txBody>
                    <a:bodyPr/>
                    <a:lstStyle/>
                    <a:p>
                      <a:pPr>
                        <a:lnSpc>
                          <a:spcPct val="150000"/>
                        </a:lnSpc>
                        <a:spcBef>
                          <a:spcPts val="600"/>
                        </a:spcBef>
                        <a:spcAft>
                          <a:spcPts val="600"/>
                        </a:spcAft>
                      </a:pPr>
                      <a:r>
                        <a:rPr lang="en-GB" sz="1200" dirty="0">
                          <a:latin typeface="Arial"/>
                          <a:ea typeface="Times New Roman"/>
                        </a:rPr>
                        <a:t>Emissions charges/taxes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spcBef>
                          <a:spcPts val="600"/>
                        </a:spcBef>
                        <a:spcAft>
                          <a:spcPts val="600"/>
                        </a:spcAft>
                      </a:pPr>
                      <a:r>
                        <a:rPr lang="en-GB" sz="1200">
                          <a:latin typeface="Arial"/>
                          <a:ea typeface="Times New Roman"/>
                        </a:rPr>
                        <a:t>Direct charges based on quantity and/or quality of a pollutant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22917">
                <a:tc>
                  <a:txBody>
                    <a:bodyPr/>
                    <a:lstStyle/>
                    <a:p>
                      <a:pPr>
                        <a:lnSpc>
                          <a:spcPct val="150000"/>
                        </a:lnSpc>
                        <a:spcBef>
                          <a:spcPts val="600"/>
                        </a:spcBef>
                        <a:spcAft>
                          <a:spcPts val="600"/>
                        </a:spcAft>
                      </a:pPr>
                      <a:r>
                        <a:rPr lang="en-GB" sz="1200" dirty="0">
                          <a:latin typeface="Arial"/>
                          <a:ea typeface="Times New Roman"/>
                        </a:rPr>
                        <a:t>User charges/fees/natural resource taxes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spcBef>
                          <a:spcPts val="600"/>
                        </a:spcBef>
                        <a:spcAft>
                          <a:spcPts val="600"/>
                        </a:spcAft>
                      </a:pPr>
                      <a:r>
                        <a:rPr lang="en-GB" sz="1200">
                          <a:latin typeface="Arial"/>
                          <a:ea typeface="Times New Roman"/>
                        </a:rPr>
                        <a:t>Payment for cost of collective services (charges), or for use of a natural resource (fees or resource taxes)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733">
                <a:tc>
                  <a:txBody>
                    <a:bodyPr/>
                    <a:lstStyle/>
                    <a:p>
                      <a:pPr>
                        <a:lnSpc>
                          <a:spcPct val="150000"/>
                        </a:lnSpc>
                        <a:spcBef>
                          <a:spcPts val="600"/>
                        </a:spcBef>
                        <a:spcAft>
                          <a:spcPts val="600"/>
                        </a:spcAft>
                      </a:pPr>
                      <a:r>
                        <a:rPr lang="en-GB" sz="1200" dirty="0">
                          <a:latin typeface="Arial"/>
                          <a:ea typeface="Times New Roman"/>
                        </a:rPr>
                        <a:t>Product charges/taxes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spcBef>
                          <a:spcPts val="600"/>
                        </a:spcBef>
                        <a:spcAft>
                          <a:spcPts val="600"/>
                        </a:spcAft>
                      </a:pPr>
                      <a:r>
                        <a:rPr lang="en-GB" sz="1200" dirty="0">
                          <a:latin typeface="Arial"/>
                          <a:ea typeface="Times New Roman"/>
                        </a:rPr>
                        <a:t>Applied to polluting products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22917">
                <a:tc>
                  <a:txBody>
                    <a:bodyPr/>
                    <a:lstStyle/>
                    <a:p>
                      <a:pPr>
                        <a:lnSpc>
                          <a:spcPct val="150000"/>
                        </a:lnSpc>
                        <a:spcBef>
                          <a:spcPts val="600"/>
                        </a:spcBef>
                        <a:spcAft>
                          <a:spcPts val="600"/>
                        </a:spcAft>
                      </a:pPr>
                      <a:r>
                        <a:rPr lang="en-GB" sz="1200">
                          <a:latin typeface="Arial"/>
                          <a:ea typeface="Times New Roman"/>
                        </a:rPr>
                        <a:t>Emissions abatement and resource management subsidies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spcBef>
                          <a:spcPts val="600"/>
                        </a:spcBef>
                        <a:spcAft>
                          <a:spcPts val="600"/>
                        </a:spcAft>
                      </a:pPr>
                      <a:r>
                        <a:rPr lang="en-GB" sz="1200" dirty="0">
                          <a:latin typeface="Arial"/>
                          <a:ea typeface="Times New Roman"/>
                        </a:rPr>
                        <a:t>Financial payments designed to reduce damaging emissions or conserve scarce resources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8611">
                <a:tc>
                  <a:txBody>
                    <a:bodyPr/>
                    <a:lstStyle/>
                    <a:p>
                      <a:pPr>
                        <a:lnSpc>
                          <a:spcPct val="150000"/>
                        </a:lnSpc>
                        <a:spcBef>
                          <a:spcPts val="600"/>
                        </a:spcBef>
                        <a:spcAft>
                          <a:spcPts val="600"/>
                        </a:spcAft>
                      </a:pPr>
                      <a:r>
                        <a:rPr lang="en-GB" sz="1200">
                          <a:latin typeface="Arial"/>
                          <a:ea typeface="Times New Roman"/>
                        </a:rPr>
                        <a:t>Marketable (transferable, marketable) emissions permits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spcBef>
                          <a:spcPts val="600"/>
                        </a:spcBef>
                        <a:spcAft>
                          <a:spcPts val="600"/>
                        </a:spcAft>
                      </a:pPr>
                      <a:r>
                        <a:rPr lang="en-GB" sz="1200" dirty="0">
                          <a:latin typeface="Arial"/>
                          <a:ea typeface="Times New Roman"/>
                        </a:rPr>
                        <a:t>Two systems: those based on emissions reduction credits (ERCs) or cap-and-trade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8611">
                <a:tc>
                  <a:txBody>
                    <a:bodyPr/>
                    <a:lstStyle/>
                    <a:p>
                      <a:pPr>
                        <a:lnSpc>
                          <a:spcPct val="150000"/>
                        </a:lnSpc>
                        <a:spcBef>
                          <a:spcPts val="600"/>
                        </a:spcBef>
                        <a:spcAft>
                          <a:spcPts val="600"/>
                        </a:spcAft>
                      </a:pPr>
                      <a:r>
                        <a:rPr lang="en-GB" sz="1200">
                          <a:latin typeface="Arial"/>
                          <a:ea typeface="Times New Roman"/>
                        </a:rPr>
                        <a:t>Deposit-refund systems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spcBef>
                          <a:spcPts val="600"/>
                        </a:spcBef>
                        <a:spcAft>
                          <a:spcPts val="600"/>
                        </a:spcAft>
                      </a:pPr>
                      <a:r>
                        <a:rPr lang="en-GB" sz="1200" dirty="0">
                          <a:latin typeface="Arial"/>
                          <a:ea typeface="Times New Roman"/>
                        </a:rPr>
                        <a:t>A fully or partially reimbursable payment incurred at purchase of a product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22917">
                <a:tc>
                  <a:txBody>
                    <a:bodyPr/>
                    <a:lstStyle/>
                    <a:p>
                      <a:pPr>
                        <a:lnSpc>
                          <a:spcPct val="150000"/>
                        </a:lnSpc>
                        <a:spcBef>
                          <a:spcPts val="600"/>
                        </a:spcBef>
                        <a:spcAft>
                          <a:spcPts val="600"/>
                        </a:spcAft>
                      </a:pPr>
                      <a:r>
                        <a:rPr lang="en-GB" sz="1200" dirty="0">
                          <a:latin typeface="Arial"/>
                          <a:ea typeface="Times New Roman"/>
                        </a:rPr>
                        <a:t>Non-compliance fees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spcBef>
                          <a:spcPts val="600"/>
                        </a:spcBef>
                        <a:spcAft>
                          <a:spcPts val="600"/>
                        </a:spcAft>
                      </a:pPr>
                      <a:r>
                        <a:rPr lang="en-GB" sz="1200" dirty="0">
                          <a:latin typeface="Arial"/>
                          <a:ea typeface="Times New Roman"/>
                        </a:rPr>
                        <a:t>Payments made by polluters or resource users for non-compliance, usually proportional to damage or to profit gains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8611">
                <a:tc>
                  <a:txBody>
                    <a:bodyPr/>
                    <a:lstStyle/>
                    <a:p>
                      <a:pPr>
                        <a:lnSpc>
                          <a:spcPct val="150000"/>
                        </a:lnSpc>
                        <a:spcBef>
                          <a:spcPts val="600"/>
                        </a:spcBef>
                        <a:spcAft>
                          <a:spcPts val="600"/>
                        </a:spcAft>
                      </a:pPr>
                      <a:r>
                        <a:rPr lang="en-GB" sz="1200" dirty="0">
                          <a:latin typeface="Arial"/>
                          <a:ea typeface="Times New Roman"/>
                        </a:rPr>
                        <a:t>Performance bonds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spcBef>
                          <a:spcPts val="600"/>
                        </a:spcBef>
                        <a:spcAft>
                          <a:spcPts val="600"/>
                        </a:spcAft>
                      </a:pPr>
                      <a:r>
                        <a:rPr lang="en-GB" sz="1200" dirty="0">
                          <a:latin typeface="Arial"/>
                          <a:ea typeface="Times New Roman"/>
                        </a:rPr>
                        <a:t>A deposit paid, repayable on achieving compliance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733">
                <a:tc>
                  <a:txBody>
                    <a:bodyPr/>
                    <a:lstStyle/>
                    <a:p>
                      <a:pPr>
                        <a:lnSpc>
                          <a:spcPct val="150000"/>
                        </a:lnSpc>
                        <a:spcBef>
                          <a:spcPts val="600"/>
                        </a:spcBef>
                        <a:spcAft>
                          <a:spcPts val="600"/>
                        </a:spcAft>
                      </a:pPr>
                      <a:r>
                        <a:rPr lang="en-GB" sz="1200">
                          <a:latin typeface="Arial"/>
                          <a:ea typeface="Times New Roman"/>
                        </a:rPr>
                        <a:t>Liability payments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spcBef>
                          <a:spcPts val="600"/>
                        </a:spcBef>
                        <a:spcAft>
                          <a:spcPts val="600"/>
                        </a:spcAft>
                      </a:pPr>
                      <a:r>
                        <a:rPr lang="en-GB" sz="1200" dirty="0">
                          <a:latin typeface="Arial"/>
                          <a:ea typeface="Times New Roman"/>
                        </a:rPr>
                        <a:t>Payments in compensation for damage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5857322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191490" name="Rectangle 2"/>
          <p:cNvSpPr>
            <a:spLocks noChangeArrowheads="1"/>
          </p:cNvSpPr>
          <p:nvPr/>
        </p:nvSpPr>
        <p:spPr bwMode="auto">
          <a:xfrm>
            <a:off x="838200" y="228600"/>
            <a:ext cx="739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it-IT">
                <a:latin typeface="Times New Roman" pitchFamily="18" charset="0"/>
              </a:rPr>
              <a:t>	 </a:t>
            </a:r>
            <a:r>
              <a:rPr lang="en-US" altLang="it-IT" sz="3600">
                <a:solidFill>
                  <a:srgbClr val="FFFF99"/>
                </a:solidFill>
                <a:latin typeface="Times New Roman" pitchFamily="18" charset="0"/>
              </a:rPr>
              <a:t>Command and Control</a:t>
            </a:r>
            <a:endParaRPr lang="en-US" altLang="it-IT" sz="3600">
              <a:latin typeface="Times New Roman" pitchFamily="18" charset="0"/>
            </a:endParaRPr>
          </a:p>
          <a:p>
            <a:pPr eaLnBrk="1" hangingPunct="1">
              <a:spcBef>
                <a:spcPct val="0"/>
              </a:spcBef>
              <a:buFontTx/>
              <a:buNone/>
            </a:pPr>
            <a:r>
              <a:rPr lang="en-US" altLang="it-IT">
                <a:latin typeface="Times New Roman" pitchFamily="18" charset="0"/>
              </a:rPr>
              <a:t>	</a:t>
            </a:r>
          </a:p>
        </p:txBody>
      </p:sp>
      <p:sp>
        <p:nvSpPr>
          <p:cNvPr id="191491" name="Rectangle 3"/>
          <p:cNvSpPr>
            <a:spLocks noChangeArrowheads="1"/>
          </p:cNvSpPr>
          <p:nvPr/>
        </p:nvSpPr>
        <p:spPr bwMode="auto">
          <a:xfrm>
            <a:off x="685800" y="990600"/>
            <a:ext cx="7924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it-IT">
                <a:solidFill>
                  <a:schemeClr val="hlink"/>
                </a:solidFill>
              </a:rPr>
              <a:t>Set limit on emission or specify technology	</a:t>
            </a:r>
          </a:p>
        </p:txBody>
      </p:sp>
      <p:grpSp>
        <p:nvGrpSpPr>
          <p:cNvPr id="191529" name="Group 41"/>
          <p:cNvGrpSpPr>
            <a:grpSpLocks/>
          </p:cNvGrpSpPr>
          <p:nvPr/>
        </p:nvGrpSpPr>
        <p:grpSpPr bwMode="auto">
          <a:xfrm>
            <a:off x="2819400" y="2438400"/>
            <a:ext cx="6324600" cy="3886200"/>
            <a:chOff x="1776" y="1536"/>
            <a:chExt cx="3984" cy="2448"/>
          </a:xfrm>
        </p:grpSpPr>
        <p:sp>
          <p:nvSpPr>
            <p:cNvPr id="43013" name="Text Box 27"/>
            <p:cNvSpPr txBox="1">
              <a:spLocks noChangeArrowheads="1"/>
            </p:cNvSpPr>
            <p:nvPr/>
          </p:nvSpPr>
          <p:spPr bwMode="auto">
            <a:xfrm>
              <a:off x="3744" y="1584"/>
              <a:ext cx="201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it-IT" sz="2400" dirty="0">
                  <a:solidFill>
                    <a:srgbClr val="FFFFFF"/>
                  </a:solidFill>
                </a:rPr>
                <a:t>SMC </a:t>
              </a:r>
            </a:p>
          </p:txBody>
        </p:sp>
        <p:sp>
          <p:nvSpPr>
            <p:cNvPr id="43014" name="Line 6"/>
            <p:cNvSpPr>
              <a:spLocks noChangeShapeType="1"/>
            </p:cNvSpPr>
            <p:nvPr/>
          </p:nvSpPr>
          <p:spPr bwMode="auto">
            <a:xfrm>
              <a:off x="1776" y="1536"/>
              <a:ext cx="0" cy="2064"/>
            </a:xfrm>
            <a:prstGeom prst="line">
              <a:avLst/>
            </a:prstGeom>
            <a:noFill/>
            <a:ln w="952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3015" name="Line 7"/>
            <p:cNvSpPr>
              <a:spLocks noChangeShapeType="1"/>
            </p:cNvSpPr>
            <p:nvPr/>
          </p:nvSpPr>
          <p:spPr bwMode="auto">
            <a:xfrm>
              <a:off x="1776" y="3600"/>
              <a:ext cx="2208" cy="0"/>
            </a:xfrm>
            <a:prstGeom prst="line">
              <a:avLst/>
            </a:prstGeom>
            <a:noFill/>
            <a:ln w="952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3016" name="Text Box 8"/>
            <p:cNvSpPr txBox="1">
              <a:spLocks noChangeArrowheads="1"/>
            </p:cNvSpPr>
            <p:nvPr/>
          </p:nvSpPr>
          <p:spPr bwMode="auto">
            <a:xfrm>
              <a:off x="3936" y="3696"/>
              <a:ext cx="38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it-IT" sz="2400">
                  <a:solidFill>
                    <a:srgbClr val="FFFFFF"/>
                  </a:solidFill>
                </a:rPr>
                <a:t>Q</a:t>
              </a:r>
            </a:p>
          </p:txBody>
        </p:sp>
        <p:sp>
          <p:nvSpPr>
            <p:cNvPr id="43017" name="Line 9"/>
            <p:cNvSpPr>
              <a:spLocks noChangeShapeType="1"/>
            </p:cNvSpPr>
            <p:nvPr/>
          </p:nvSpPr>
          <p:spPr bwMode="auto">
            <a:xfrm>
              <a:off x="1788" y="1944"/>
              <a:ext cx="2016" cy="1296"/>
            </a:xfrm>
            <a:prstGeom prst="line">
              <a:avLst/>
            </a:prstGeom>
            <a:noFill/>
            <a:ln w="57150">
              <a:solidFill>
                <a:srgbClr val="00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3018" name="Line 10"/>
            <p:cNvSpPr>
              <a:spLocks noChangeShapeType="1"/>
            </p:cNvSpPr>
            <p:nvPr/>
          </p:nvSpPr>
          <p:spPr bwMode="auto">
            <a:xfrm flipV="1">
              <a:off x="1776" y="2592"/>
              <a:ext cx="2256" cy="624"/>
            </a:xfrm>
            <a:prstGeom prst="line">
              <a:avLst/>
            </a:prstGeom>
            <a:noFill/>
            <a:ln w="57150">
              <a:solidFill>
                <a:srgbClr val="FF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3019" name="Text Box 11"/>
            <p:cNvSpPr txBox="1">
              <a:spLocks noChangeArrowheads="1"/>
            </p:cNvSpPr>
            <p:nvPr/>
          </p:nvSpPr>
          <p:spPr bwMode="auto">
            <a:xfrm>
              <a:off x="2496" y="3600"/>
              <a:ext cx="48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it-IT" sz="2400"/>
                <a:t> Q </a:t>
              </a:r>
              <a:r>
                <a:rPr lang="en-US" altLang="it-IT" sz="2400" baseline="30000"/>
                <a:t>M</a:t>
              </a:r>
              <a:endParaRPr lang="en-US" altLang="it-IT"/>
            </a:p>
          </p:txBody>
        </p:sp>
        <p:sp>
          <p:nvSpPr>
            <p:cNvPr id="43020" name="Text Box 15"/>
            <p:cNvSpPr txBox="1">
              <a:spLocks noChangeArrowheads="1"/>
            </p:cNvSpPr>
            <p:nvPr/>
          </p:nvSpPr>
          <p:spPr bwMode="auto">
            <a:xfrm>
              <a:off x="4128" y="2496"/>
              <a:ext cx="11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it-IT" sz="2400">
                  <a:solidFill>
                    <a:srgbClr val="FFFFFF"/>
                  </a:solidFill>
                </a:rPr>
                <a:t>PMC</a:t>
              </a:r>
            </a:p>
          </p:txBody>
        </p:sp>
        <p:sp>
          <p:nvSpPr>
            <p:cNvPr id="43021" name="Text Box 16"/>
            <p:cNvSpPr txBox="1">
              <a:spLocks noChangeArrowheads="1"/>
            </p:cNvSpPr>
            <p:nvPr/>
          </p:nvSpPr>
          <p:spPr bwMode="auto">
            <a:xfrm>
              <a:off x="3888" y="3120"/>
              <a:ext cx="11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it-IT" sz="2400" dirty="0" smtClean="0">
                  <a:solidFill>
                    <a:srgbClr val="FFFFFF"/>
                  </a:solidFill>
                </a:rPr>
                <a:t>demand</a:t>
              </a:r>
              <a:endParaRPr lang="en-US" altLang="it-IT" sz="2400" dirty="0">
                <a:solidFill>
                  <a:srgbClr val="FFFFFF"/>
                </a:solidFill>
              </a:endParaRPr>
            </a:p>
          </p:txBody>
        </p:sp>
        <p:sp>
          <p:nvSpPr>
            <p:cNvPr id="43022" name="Line 29"/>
            <p:cNvSpPr>
              <a:spLocks noChangeShapeType="1"/>
            </p:cNvSpPr>
            <p:nvPr/>
          </p:nvSpPr>
          <p:spPr bwMode="auto">
            <a:xfrm flipV="1">
              <a:off x="1824" y="1824"/>
              <a:ext cx="1824" cy="1344"/>
            </a:xfrm>
            <a:prstGeom prst="line">
              <a:avLst/>
            </a:prstGeom>
            <a:noFill/>
            <a:ln w="57150">
              <a:solidFill>
                <a:srgbClr val="FF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3023" name="Line 30"/>
            <p:cNvSpPr>
              <a:spLocks noChangeShapeType="1"/>
            </p:cNvSpPr>
            <p:nvPr/>
          </p:nvSpPr>
          <p:spPr bwMode="auto">
            <a:xfrm>
              <a:off x="2688" y="1872"/>
              <a:ext cx="0" cy="1728"/>
            </a:xfrm>
            <a:prstGeom prst="line">
              <a:avLst/>
            </a:prstGeom>
            <a:noFill/>
            <a:ln w="952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3024" name="Text Box 40"/>
            <p:cNvSpPr txBox="1">
              <a:spLocks noChangeArrowheads="1"/>
            </p:cNvSpPr>
            <p:nvPr/>
          </p:nvSpPr>
          <p:spPr bwMode="auto">
            <a:xfrm>
              <a:off x="2400" y="1584"/>
              <a:ext cx="76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it-IT" sz="2400"/>
                <a:t> MAX</a:t>
              </a:r>
              <a:endParaRPr lang="en-US" altLang="it-IT"/>
            </a:p>
          </p:txBody>
        </p:sp>
      </p:grpSp>
    </p:spTree>
    <p:extLst>
      <p:ext uri="{BB962C8B-B14F-4D97-AF65-F5344CB8AC3E}">
        <p14:creationId xmlns:p14="http://schemas.microsoft.com/office/powerpoint/2010/main" val="1217338548"/>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91490"/>
                                        </p:tgtEl>
                                        <p:attrNameLst>
                                          <p:attrName>style.visibility</p:attrName>
                                        </p:attrNameLst>
                                      </p:cBhvr>
                                      <p:to>
                                        <p:strVal val="visible"/>
                                      </p:to>
                                    </p:set>
                                    <p:animEffect transition="in" filter="dissolve">
                                      <p:cBhvr>
                                        <p:cTn id="7" dur="500"/>
                                        <p:tgtEl>
                                          <p:spTgt spid="191490"/>
                                        </p:tgtEl>
                                      </p:cBhvr>
                                    </p:animEffect>
                                  </p:childTnLst>
                                </p:cTn>
                              </p:par>
                            </p:childTnLst>
                          </p:cTn>
                        </p:par>
                        <p:par>
                          <p:cTn id="8" fill="hold" nodeType="afterGroup">
                            <p:stCondLst>
                              <p:cond delay="500"/>
                            </p:stCondLst>
                            <p:childTnLst>
                              <p:par>
                                <p:cTn id="9" presetID="4" presetClass="entr" presetSubtype="32" fill="hold" grpId="0" nodeType="afterEffect">
                                  <p:stCondLst>
                                    <p:cond delay="1000"/>
                                  </p:stCondLst>
                                  <p:childTnLst>
                                    <p:set>
                                      <p:cBhvr>
                                        <p:cTn id="10" dur="1" fill="hold">
                                          <p:stCondLst>
                                            <p:cond delay="0"/>
                                          </p:stCondLst>
                                        </p:cTn>
                                        <p:tgtEl>
                                          <p:spTgt spid="191491"/>
                                        </p:tgtEl>
                                        <p:attrNameLst>
                                          <p:attrName>style.visibility</p:attrName>
                                        </p:attrNameLst>
                                      </p:cBhvr>
                                      <p:to>
                                        <p:strVal val="visible"/>
                                      </p:to>
                                    </p:set>
                                    <p:animEffect transition="in" filter="box(out)">
                                      <p:cBhvr>
                                        <p:cTn id="11" dur="500"/>
                                        <p:tgtEl>
                                          <p:spTgt spid="191491"/>
                                        </p:tgtEl>
                                      </p:cBhvr>
                                    </p:animEffect>
                                  </p:childTnLst>
                                </p:cTn>
                              </p:par>
                            </p:childTnLst>
                          </p:cTn>
                        </p:par>
                        <p:par>
                          <p:cTn id="12" fill="hold" nodeType="afterGroup">
                            <p:stCondLst>
                              <p:cond delay="2000"/>
                            </p:stCondLst>
                            <p:childTnLst>
                              <p:par>
                                <p:cTn id="13" presetID="9" presetClass="entr" presetSubtype="0" fill="hold" nodeType="afterEffect">
                                  <p:stCondLst>
                                    <p:cond delay="2000"/>
                                  </p:stCondLst>
                                  <p:childTnLst>
                                    <p:set>
                                      <p:cBhvr>
                                        <p:cTn id="14" dur="1" fill="hold">
                                          <p:stCondLst>
                                            <p:cond delay="0"/>
                                          </p:stCondLst>
                                        </p:cTn>
                                        <p:tgtEl>
                                          <p:spTgt spid="191529"/>
                                        </p:tgtEl>
                                        <p:attrNameLst>
                                          <p:attrName>style.visibility</p:attrName>
                                        </p:attrNameLst>
                                      </p:cBhvr>
                                      <p:to>
                                        <p:strVal val="visible"/>
                                      </p:to>
                                    </p:set>
                                    <p:animEffect transition="in" filter="dissolve">
                                      <p:cBhvr>
                                        <p:cTn id="15" dur="500"/>
                                        <p:tgtEl>
                                          <p:spTgt spid="1915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490" grpId="0" autoUpdateAnimBg="0"/>
      <p:bldP spid="191491"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bg>
      <p:bgPr>
        <a:solidFill>
          <a:schemeClr val="bg2">
            <a:lumMod val="75000"/>
          </a:schemeClr>
        </a:solidFill>
        <a:effectLst/>
      </p:bgPr>
    </p:bg>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a:xfrm>
            <a:off x="0" y="0"/>
            <a:ext cx="9144000" cy="1143000"/>
          </a:xfrm>
        </p:spPr>
        <p:txBody>
          <a:bodyPr/>
          <a:lstStyle/>
          <a:p>
            <a:r>
              <a:rPr lang="en-US" altLang="it-IT" b="1" smtClean="0">
                <a:solidFill>
                  <a:schemeClr val="hlink"/>
                </a:solidFill>
              </a:rPr>
              <a:t>Drawback of C+C:</a:t>
            </a:r>
            <a:endParaRPr lang="en-US" altLang="it-IT" smtClean="0"/>
          </a:p>
        </p:txBody>
      </p:sp>
      <p:sp>
        <p:nvSpPr>
          <p:cNvPr id="206851" name="Rectangle 3"/>
          <p:cNvSpPr>
            <a:spLocks noChangeArrowheads="1"/>
          </p:cNvSpPr>
          <p:nvPr/>
        </p:nvSpPr>
        <p:spPr bwMode="auto">
          <a:xfrm>
            <a:off x="0" y="1295400"/>
            <a:ext cx="87630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it-IT" dirty="0">
                <a:solidFill>
                  <a:schemeClr val="hlink"/>
                </a:solidFill>
                <a:latin typeface="Times New Roman" pitchFamily="18" charset="0"/>
              </a:rPr>
              <a:t>	</a:t>
            </a:r>
            <a:r>
              <a:rPr lang="en-US" altLang="it-IT" sz="3600" u="sng" dirty="0">
                <a:solidFill>
                  <a:srgbClr val="002060"/>
                </a:solidFill>
                <a:latin typeface="Times New Roman" pitchFamily="18" charset="0"/>
              </a:rPr>
              <a:t>If marginal abatement costs are different</a:t>
            </a:r>
            <a:r>
              <a:rPr lang="en-US" altLang="it-IT" sz="3600" dirty="0">
                <a:solidFill>
                  <a:srgbClr val="002060"/>
                </a:solidFill>
                <a:latin typeface="Times New Roman" pitchFamily="18" charset="0"/>
              </a:rPr>
              <a:t> for different </a:t>
            </a:r>
            <a:r>
              <a:rPr lang="en-US" altLang="it-IT" sz="3600" dirty="0" err="1">
                <a:solidFill>
                  <a:srgbClr val="002060"/>
                </a:solidFill>
                <a:latin typeface="Times New Roman" pitchFamily="18" charset="0"/>
              </a:rPr>
              <a:t>pollutors</a:t>
            </a:r>
            <a:r>
              <a:rPr lang="en-US" altLang="it-IT" sz="3600" dirty="0">
                <a:solidFill>
                  <a:srgbClr val="002060"/>
                </a:solidFill>
                <a:latin typeface="Times New Roman" pitchFamily="18" charset="0"/>
              </a:rPr>
              <a:t>, then </a:t>
            </a:r>
            <a:br>
              <a:rPr lang="en-US" altLang="it-IT" sz="3600" dirty="0">
                <a:solidFill>
                  <a:srgbClr val="002060"/>
                </a:solidFill>
                <a:latin typeface="Times New Roman" pitchFamily="18" charset="0"/>
              </a:rPr>
            </a:br>
            <a:r>
              <a:rPr lang="en-US" altLang="it-IT" sz="3600" dirty="0">
                <a:solidFill>
                  <a:srgbClr val="002060"/>
                </a:solidFill>
                <a:latin typeface="Times New Roman" pitchFamily="18" charset="0"/>
              </a:rPr>
              <a:t>C+C will lead to an </a:t>
            </a:r>
            <a:br>
              <a:rPr lang="en-US" altLang="it-IT" sz="3600" dirty="0">
                <a:solidFill>
                  <a:srgbClr val="002060"/>
                </a:solidFill>
                <a:latin typeface="Times New Roman" pitchFamily="18" charset="0"/>
              </a:rPr>
            </a:br>
            <a:r>
              <a:rPr lang="en-US" altLang="it-IT" sz="3600" u="sng" dirty="0">
                <a:solidFill>
                  <a:srgbClr val="002060"/>
                </a:solidFill>
                <a:latin typeface="Times New Roman" pitchFamily="18" charset="0"/>
              </a:rPr>
              <a:t>inefficient allocation of clean up burden</a:t>
            </a:r>
            <a:r>
              <a:rPr lang="en-US" altLang="it-IT" sz="3600" dirty="0">
                <a:solidFill>
                  <a:srgbClr val="002060"/>
                </a:solidFill>
                <a:latin typeface="Times New Roman" pitchFamily="18" charset="0"/>
              </a:rPr>
              <a:t> among different producers.</a:t>
            </a:r>
          </a:p>
        </p:txBody>
      </p:sp>
    </p:spTree>
    <p:extLst>
      <p:ext uri="{BB962C8B-B14F-4D97-AF65-F5344CB8AC3E}">
        <p14:creationId xmlns:p14="http://schemas.microsoft.com/office/powerpoint/2010/main" val="2643617190"/>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206850"/>
                                        </p:tgtEl>
                                        <p:attrNameLst>
                                          <p:attrName>style.visibility</p:attrName>
                                        </p:attrNameLst>
                                      </p:cBhvr>
                                      <p:to>
                                        <p:strVal val="visible"/>
                                      </p:to>
                                    </p:set>
                                    <p:animEffect transition="in" filter="box(out)">
                                      <p:cBhvr>
                                        <p:cTn id="7" dur="500"/>
                                        <p:tgtEl>
                                          <p:spTgt spid="2068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206851"/>
                                        </p:tgtEl>
                                        <p:attrNameLst>
                                          <p:attrName>style.visibility</p:attrName>
                                        </p:attrNameLst>
                                      </p:cBhvr>
                                      <p:to>
                                        <p:strVal val="visible"/>
                                      </p:to>
                                    </p:set>
                                    <p:anim calcmode="lin" valueType="num">
                                      <p:cBhvr additive="base">
                                        <p:cTn id="12" dur="500" fill="hold"/>
                                        <p:tgtEl>
                                          <p:spTgt spid="206851"/>
                                        </p:tgtEl>
                                        <p:attrNameLst>
                                          <p:attrName>ppt_x</p:attrName>
                                        </p:attrNameLst>
                                      </p:cBhvr>
                                      <p:tavLst>
                                        <p:tav tm="0">
                                          <p:val>
                                            <p:strVal val="0-#ppt_w/2"/>
                                          </p:val>
                                        </p:tav>
                                        <p:tav tm="100000">
                                          <p:val>
                                            <p:strVal val="#ppt_x"/>
                                          </p:val>
                                        </p:tav>
                                      </p:tavLst>
                                    </p:anim>
                                    <p:anim calcmode="lin" valueType="num">
                                      <p:cBhvr additive="base">
                                        <p:cTn id="13" dur="500" fill="hold"/>
                                        <p:tgtEl>
                                          <p:spTgt spid="20685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850" grpId="0" autoUpdateAnimBg="0"/>
      <p:bldP spid="206851"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user\Downloads\2015-02-06 10.12.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0648"/>
            <a:ext cx="8964488" cy="84421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25569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Connettore 2 2"/>
          <p:cNvCxnSpPr/>
          <p:nvPr/>
        </p:nvCxnSpPr>
        <p:spPr>
          <a:xfrm flipV="1">
            <a:off x="899592" y="620688"/>
            <a:ext cx="0" cy="53285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 name="Connettore 2 4"/>
          <p:cNvCxnSpPr/>
          <p:nvPr/>
        </p:nvCxnSpPr>
        <p:spPr>
          <a:xfrm>
            <a:off x="899592" y="5949280"/>
            <a:ext cx="748883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Connettore 1 6"/>
          <p:cNvCxnSpPr/>
          <p:nvPr/>
        </p:nvCxnSpPr>
        <p:spPr>
          <a:xfrm>
            <a:off x="899592" y="3284984"/>
            <a:ext cx="71287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CasellaDiTesto 7"/>
          <p:cNvSpPr txBox="1"/>
          <p:nvPr/>
        </p:nvSpPr>
        <p:spPr>
          <a:xfrm>
            <a:off x="453447" y="3100318"/>
            <a:ext cx="360040" cy="369332"/>
          </a:xfrm>
          <a:prstGeom prst="rect">
            <a:avLst/>
          </a:prstGeom>
          <a:noFill/>
        </p:spPr>
        <p:txBody>
          <a:bodyPr wrap="square" rtlCol="0">
            <a:spAutoFit/>
          </a:bodyPr>
          <a:lstStyle/>
          <a:p>
            <a:r>
              <a:rPr lang="it-IT" dirty="0" smtClean="0"/>
              <a:t>t</a:t>
            </a:r>
            <a:endParaRPr lang="it-IT" dirty="0"/>
          </a:p>
        </p:txBody>
      </p:sp>
      <p:sp>
        <p:nvSpPr>
          <p:cNvPr id="9" name="CasellaDiTesto 8"/>
          <p:cNvSpPr txBox="1"/>
          <p:nvPr/>
        </p:nvSpPr>
        <p:spPr>
          <a:xfrm>
            <a:off x="6012160" y="6237312"/>
            <a:ext cx="2016224" cy="369332"/>
          </a:xfrm>
          <a:prstGeom prst="rect">
            <a:avLst/>
          </a:prstGeom>
          <a:noFill/>
        </p:spPr>
        <p:txBody>
          <a:bodyPr wrap="square" rtlCol="0">
            <a:spAutoFit/>
          </a:bodyPr>
          <a:lstStyle/>
          <a:p>
            <a:r>
              <a:rPr lang="it-IT" dirty="0" err="1" smtClean="0"/>
              <a:t>abatement</a:t>
            </a:r>
            <a:endParaRPr lang="it-IT" dirty="0"/>
          </a:p>
        </p:txBody>
      </p:sp>
      <p:sp>
        <p:nvSpPr>
          <p:cNvPr id="10" name="CasellaDiTesto 9"/>
          <p:cNvSpPr txBox="1"/>
          <p:nvPr/>
        </p:nvSpPr>
        <p:spPr>
          <a:xfrm>
            <a:off x="179512" y="836712"/>
            <a:ext cx="633975" cy="646331"/>
          </a:xfrm>
          <a:prstGeom prst="rect">
            <a:avLst/>
          </a:prstGeom>
          <a:noFill/>
        </p:spPr>
        <p:txBody>
          <a:bodyPr wrap="square" rtlCol="0">
            <a:spAutoFit/>
          </a:bodyPr>
          <a:lstStyle/>
          <a:p>
            <a:r>
              <a:rPr lang="it-IT" dirty="0" err="1" smtClean="0"/>
              <a:t>Cost</a:t>
            </a:r>
            <a:r>
              <a:rPr lang="it-IT" dirty="0" smtClean="0"/>
              <a:t>, </a:t>
            </a:r>
            <a:r>
              <a:rPr lang="it-IT" dirty="0" err="1" smtClean="0"/>
              <a:t>tax</a:t>
            </a:r>
            <a:endParaRPr lang="it-IT" dirty="0"/>
          </a:p>
        </p:txBody>
      </p:sp>
      <p:cxnSp>
        <p:nvCxnSpPr>
          <p:cNvPr id="12" name="Connettore 1 11"/>
          <p:cNvCxnSpPr/>
          <p:nvPr/>
        </p:nvCxnSpPr>
        <p:spPr>
          <a:xfrm flipV="1">
            <a:off x="899592" y="836712"/>
            <a:ext cx="2808312" cy="511256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Connettore 1 13"/>
          <p:cNvCxnSpPr/>
          <p:nvPr/>
        </p:nvCxnSpPr>
        <p:spPr>
          <a:xfrm flipV="1">
            <a:off x="899592" y="1268760"/>
            <a:ext cx="4680520" cy="468052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Connettore 1 15"/>
          <p:cNvCxnSpPr/>
          <p:nvPr/>
        </p:nvCxnSpPr>
        <p:spPr>
          <a:xfrm flipV="1">
            <a:off x="899592" y="1844824"/>
            <a:ext cx="6120680" cy="4104456"/>
          </a:xfrm>
          <a:prstGeom prst="line">
            <a:avLst/>
          </a:prstGeom>
        </p:spPr>
        <p:style>
          <a:lnRef idx="1">
            <a:schemeClr val="accent1"/>
          </a:lnRef>
          <a:fillRef idx="0">
            <a:schemeClr val="accent1"/>
          </a:fillRef>
          <a:effectRef idx="0">
            <a:schemeClr val="accent1"/>
          </a:effectRef>
          <a:fontRef idx="minor">
            <a:schemeClr val="tx1"/>
          </a:fontRef>
        </p:style>
      </p:cxnSp>
      <p:sp>
        <p:nvSpPr>
          <p:cNvPr id="17" name="CasellaDiTesto 16"/>
          <p:cNvSpPr txBox="1"/>
          <p:nvPr/>
        </p:nvSpPr>
        <p:spPr>
          <a:xfrm>
            <a:off x="3347864" y="332656"/>
            <a:ext cx="1296144" cy="369332"/>
          </a:xfrm>
          <a:prstGeom prst="rect">
            <a:avLst/>
          </a:prstGeom>
          <a:noFill/>
        </p:spPr>
        <p:txBody>
          <a:bodyPr wrap="square" rtlCol="0">
            <a:spAutoFit/>
          </a:bodyPr>
          <a:lstStyle/>
          <a:p>
            <a:r>
              <a:rPr lang="it-IT" dirty="0" smtClean="0"/>
              <a:t>MAC1</a:t>
            </a:r>
            <a:endParaRPr lang="it-IT" dirty="0"/>
          </a:p>
        </p:txBody>
      </p:sp>
      <p:sp>
        <p:nvSpPr>
          <p:cNvPr id="18" name="CasellaDiTesto 17"/>
          <p:cNvSpPr txBox="1"/>
          <p:nvPr/>
        </p:nvSpPr>
        <p:spPr>
          <a:xfrm>
            <a:off x="5580112" y="701988"/>
            <a:ext cx="1008112" cy="369332"/>
          </a:xfrm>
          <a:prstGeom prst="rect">
            <a:avLst/>
          </a:prstGeom>
          <a:noFill/>
        </p:spPr>
        <p:txBody>
          <a:bodyPr wrap="square" rtlCol="0">
            <a:spAutoFit/>
          </a:bodyPr>
          <a:lstStyle/>
          <a:p>
            <a:r>
              <a:rPr lang="it-IT" dirty="0" smtClean="0"/>
              <a:t>MAC2</a:t>
            </a:r>
            <a:endParaRPr lang="it-IT" dirty="0"/>
          </a:p>
        </p:txBody>
      </p:sp>
      <p:sp>
        <p:nvSpPr>
          <p:cNvPr id="19" name="CasellaDiTesto 18"/>
          <p:cNvSpPr txBox="1"/>
          <p:nvPr/>
        </p:nvSpPr>
        <p:spPr>
          <a:xfrm>
            <a:off x="7020272" y="1268760"/>
            <a:ext cx="1008112" cy="369332"/>
          </a:xfrm>
          <a:prstGeom prst="rect">
            <a:avLst/>
          </a:prstGeom>
          <a:noFill/>
        </p:spPr>
        <p:txBody>
          <a:bodyPr wrap="square" rtlCol="0">
            <a:spAutoFit/>
          </a:bodyPr>
          <a:lstStyle/>
          <a:p>
            <a:r>
              <a:rPr lang="it-IT" dirty="0" smtClean="0"/>
              <a:t>MAC3</a:t>
            </a:r>
            <a:endParaRPr lang="it-IT" dirty="0"/>
          </a:p>
        </p:txBody>
      </p:sp>
      <p:cxnSp>
        <p:nvCxnSpPr>
          <p:cNvPr id="21" name="Connettore 1 20"/>
          <p:cNvCxnSpPr/>
          <p:nvPr/>
        </p:nvCxnSpPr>
        <p:spPr>
          <a:xfrm>
            <a:off x="2328530" y="3284984"/>
            <a:ext cx="0" cy="2664296"/>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22" name="Connettore 1 21"/>
          <p:cNvCxnSpPr/>
          <p:nvPr/>
        </p:nvCxnSpPr>
        <p:spPr>
          <a:xfrm>
            <a:off x="3563888" y="1159877"/>
            <a:ext cx="0" cy="4789403"/>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23" name="Connettore 1 22"/>
          <p:cNvCxnSpPr/>
          <p:nvPr/>
        </p:nvCxnSpPr>
        <p:spPr>
          <a:xfrm>
            <a:off x="4860032" y="3392996"/>
            <a:ext cx="0" cy="2556284"/>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24" name="CasellaDiTesto 23"/>
          <p:cNvSpPr txBox="1"/>
          <p:nvPr/>
        </p:nvSpPr>
        <p:spPr>
          <a:xfrm>
            <a:off x="6228184" y="2852936"/>
            <a:ext cx="2664296" cy="230832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it-IT" dirty="0" smtClean="0"/>
              <a:t>Option 1 – set a standard </a:t>
            </a:r>
            <a:r>
              <a:rPr lang="it-IT" dirty="0" err="1" smtClean="0"/>
              <a:t>such</a:t>
            </a:r>
            <a:r>
              <a:rPr lang="it-IT" dirty="0" smtClean="0"/>
              <a:t> </a:t>
            </a:r>
            <a:r>
              <a:rPr lang="it-IT" dirty="0" err="1" smtClean="0"/>
              <a:t>that</a:t>
            </a:r>
            <a:r>
              <a:rPr lang="it-IT" dirty="0" smtClean="0"/>
              <a:t> </a:t>
            </a:r>
            <a:r>
              <a:rPr lang="it-IT" dirty="0" err="1" smtClean="0"/>
              <a:t>each</a:t>
            </a:r>
            <a:r>
              <a:rPr lang="it-IT" dirty="0" smtClean="0"/>
              <a:t> </a:t>
            </a:r>
            <a:r>
              <a:rPr lang="it-IT" dirty="0" err="1" smtClean="0"/>
              <a:t>firm</a:t>
            </a:r>
            <a:r>
              <a:rPr lang="it-IT" dirty="0" smtClean="0"/>
              <a:t> abate 0S2</a:t>
            </a:r>
          </a:p>
          <a:p>
            <a:endParaRPr lang="it-IT" dirty="0"/>
          </a:p>
          <a:p>
            <a:r>
              <a:rPr lang="it-IT" dirty="0" smtClean="0"/>
              <a:t>Option 2 – </a:t>
            </a:r>
            <a:r>
              <a:rPr lang="it-IT" dirty="0" err="1" smtClean="0"/>
              <a:t>apply</a:t>
            </a:r>
            <a:r>
              <a:rPr lang="it-IT" dirty="0" smtClean="0"/>
              <a:t> a </a:t>
            </a:r>
            <a:r>
              <a:rPr lang="it-IT" dirty="0" err="1" smtClean="0"/>
              <a:t>tax</a:t>
            </a:r>
            <a:r>
              <a:rPr lang="it-IT" dirty="0" smtClean="0"/>
              <a:t>  t</a:t>
            </a:r>
          </a:p>
          <a:p>
            <a:endParaRPr lang="it-IT" dirty="0"/>
          </a:p>
          <a:p>
            <a:r>
              <a:rPr lang="it-IT" dirty="0" err="1" smtClean="0"/>
              <a:t>Firms</a:t>
            </a:r>
            <a:r>
              <a:rPr lang="it-IT" dirty="0" smtClean="0"/>
              <a:t> equate t=</a:t>
            </a:r>
            <a:r>
              <a:rPr lang="it-IT" dirty="0" err="1" smtClean="0"/>
              <a:t>marginal</a:t>
            </a:r>
            <a:r>
              <a:rPr lang="it-IT" dirty="0" smtClean="0"/>
              <a:t> </a:t>
            </a:r>
            <a:r>
              <a:rPr lang="it-IT" dirty="0" err="1" smtClean="0"/>
              <a:t>cost</a:t>
            </a:r>
            <a:r>
              <a:rPr lang="it-IT" dirty="0" smtClean="0"/>
              <a:t> of </a:t>
            </a:r>
            <a:r>
              <a:rPr lang="it-IT" dirty="0" err="1" smtClean="0"/>
              <a:t>abatement</a:t>
            </a:r>
            <a:endParaRPr lang="it-IT" dirty="0"/>
          </a:p>
        </p:txBody>
      </p:sp>
      <p:sp>
        <p:nvSpPr>
          <p:cNvPr id="27" name="CasellaDiTesto 26"/>
          <p:cNvSpPr txBox="1"/>
          <p:nvPr/>
        </p:nvSpPr>
        <p:spPr>
          <a:xfrm>
            <a:off x="1835696" y="2852936"/>
            <a:ext cx="468052" cy="369332"/>
          </a:xfrm>
          <a:prstGeom prst="rect">
            <a:avLst/>
          </a:prstGeom>
          <a:noFill/>
        </p:spPr>
        <p:txBody>
          <a:bodyPr wrap="square" rtlCol="0">
            <a:spAutoFit/>
          </a:bodyPr>
          <a:lstStyle/>
          <a:p>
            <a:r>
              <a:rPr lang="it-IT" dirty="0" smtClean="0"/>
              <a:t>x</a:t>
            </a:r>
            <a:endParaRPr lang="it-IT" dirty="0"/>
          </a:p>
        </p:txBody>
      </p:sp>
      <p:sp>
        <p:nvSpPr>
          <p:cNvPr id="28" name="CasellaDiTesto 27"/>
          <p:cNvSpPr txBox="1"/>
          <p:nvPr/>
        </p:nvSpPr>
        <p:spPr>
          <a:xfrm>
            <a:off x="3059832" y="886654"/>
            <a:ext cx="288032" cy="369332"/>
          </a:xfrm>
          <a:prstGeom prst="rect">
            <a:avLst/>
          </a:prstGeom>
          <a:noFill/>
        </p:spPr>
        <p:txBody>
          <a:bodyPr wrap="square" rtlCol="0">
            <a:spAutoFit/>
          </a:bodyPr>
          <a:lstStyle/>
          <a:p>
            <a:r>
              <a:rPr lang="it-IT" dirty="0" smtClean="0"/>
              <a:t>a</a:t>
            </a:r>
            <a:endParaRPr lang="it-IT" dirty="0"/>
          </a:p>
        </p:txBody>
      </p:sp>
      <p:sp>
        <p:nvSpPr>
          <p:cNvPr id="29" name="CasellaDiTesto 28"/>
          <p:cNvSpPr txBox="1"/>
          <p:nvPr/>
        </p:nvSpPr>
        <p:spPr>
          <a:xfrm>
            <a:off x="3203848" y="2852936"/>
            <a:ext cx="144016" cy="369332"/>
          </a:xfrm>
          <a:prstGeom prst="rect">
            <a:avLst/>
          </a:prstGeom>
          <a:noFill/>
        </p:spPr>
        <p:txBody>
          <a:bodyPr wrap="square" rtlCol="0">
            <a:spAutoFit/>
          </a:bodyPr>
          <a:lstStyle/>
          <a:p>
            <a:r>
              <a:rPr lang="it-IT" dirty="0" smtClean="0"/>
              <a:t>b</a:t>
            </a:r>
            <a:endParaRPr lang="it-IT" dirty="0"/>
          </a:p>
        </p:txBody>
      </p:sp>
      <p:sp>
        <p:nvSpPr>
          <p:cNvPr id="30" name="CasellaDiTesto 29"/>
          <p:cNvSpPr txBox="1"/>
          <p:nvPr/>
        </p:nvSpPr>
        <p:spPr>
          <a:xfrm>
            <a:off x="5004048" y="3469650"/>
            <a:ext cx="360040" cy="369332"/>
          </a:xfrm>
          <a:prstGeom prst="rect">
            <a:avLst/>
          </a:prstGeom>
          <a:noFill/>
        </p:spPr>
        <p:txBody>
          <a:bodyPr wrap="square" rtlCol="0">
            <a:spAutoFit/>
          </a:bodyPr>
          <a:lstStyle/>
          <a:p>
            <a:r>
              <a:rPr lang="it-IT" dirty="0" smtClean="0"/>
              <a:t>y</a:t>
            </a:r>
            <a:endParaRPr lang="it-IT" dirty="0"/>
          </a:p>
        </p:txBody>
      </p:sp>
      <p:sp>
        <p:nvSpPr>
          <p:cNvPr id="32" name="CasellaDiTesto 31"/>
          <p:cNvSpPr txBox="1"/>
          <p:nvPr/>
        </p:nvSpPr>
        <p:spPr>
          <a:xfrm>
            <a:off x="1835696" y="6237312"/>
            <a:ext cx="864096" cy="369332"/>
          </a:xfrm>
          <a:prstGeom prst="rect">
            <a:avLst/>
          </a:prstGeom>
          <a:noFill/>
        </p:spPr>
        <p:txBody>
          <a:bodyPr wrap="square" rtlCol="0">
            <a:spAutoFit/>
          </a:bodyPr>
          <a:lstStyle/>
          <a:p>
            <a:r>
              <a:rPr lang="it-IT" dirty="0" smtClean="0"/>
              <a:t>s1</a:t>
            </a:r>
            <a:endParaRPr lang="it-IT" dirty="0"/>
          </a:p>
        </p:txBody>
      </p:sp>
      <p:sp>
        <p:nvSpPr>
          <p:cNvPr id="33" name="CasellaDiTesto 32"/>
          <p:cNvSpPr txBox="1"/>
          <p:nvPr/>
        </p:nvSpPr>
        <p:spPr>
          <a:xfrm>
            <a:off x="3347864" y="6237312"/>
            <a:ext cx="612068" cy="369332"/>
          </a:xfrm>
          <a:prstGeom prst="rect">
            <a:avLst/>
          </a:prstGeom>
          <a:noFill/>
        </p:spPr>
        <p:txBody>
          <a:bodyPr wrap="square" rtlCol="0">
            <a:spAutoFit/>
          </a:bodyPr>
          <a:lstStyle/>
          <a:p>
            <a:r>
              <a:rPr lang="it-IT" dirty="0" smtClean="0"/>
              <a:t>s2</a:t>
            </a:r>
            <a:endParaRPr lang="it-IT" dirty="0"/>
          </a:p>
        </p:txBody>
      </p:sp>
      <p:sp>
        <p:nvSpPr>
          <p:cNvPr id="34" name="CasellaDiTesto 33"/>
          <p:cNvSpPr txBox="1"/>
          <p:nvPr/>
        </p:nvSpPr>
        <p:spPr>
          <a:xfrm>
            <a:off x="4644008" y="6237312"/>
            <a:ext cx="720080" cy="369332"/>
          </a:xfrm>
          <a:prstGeom prst="rect">
            <a:avLst/>
          </a:prstGeom>
          <a:noFill/>
        </p:spPr>
        <p:txBody>
          <a:bodyPr wrap="square" rtlCol="0">
            <a:spAutoFit/>
          </a:bodyPr>
          <a:lstStyle/>
          <a:p>
            <a:r>
              <a:rPr lang="it-IT" dirty="0" smtClean="0"/>
              <a:t>s3</a:t>
            </a:r>
            <a:endParaRPr lang="it-IT" dirty="0"/>
          </a:p>
        </p:txBody>
      </p:sp>
      <p:sp>
        <p:nvSpPr>
          <p:cNvPr id="35" name="CasellaDiTesto 34"/>
          <p:cNvSpPr txBox="1"/>
          <p:nvPr/>
        </p:nvSpPr>
        <p:spPr>
          <a:xfrm>
            <a:off x="3653898" y="4293096"/>
            <a:ext cx="342038" cy="369332"/>
          </a:xfrm>
          <a:prstGeom prst="rect">
            <a:avLst/>
          </a:prstGeom>
          <a:noFill/>
        </p:spPr>
        <p:txBody>
          <a:bodyPr wrap="square" rtlCol="0">
            <a:spAutoFit/>
          </a:bodyPr>
          <a:lstStyle/>
          <a:p>
            <a:r>
              <a:rPr lang="it-IT" dirty="0" smtClean="0"/>
              <a:t>c</a:t>
            </a:r>
            <a:endParaRPr lang="it-IT" dirty="0"/>
          </a:p>
        </p:txBody>
      </p:sp>
      <p:sp>
        <p:nvSpPr>
          <p:cNvPr id="36" name="CasellaDiTesto 35"/>
          <p:cNvSpPr txBox="1"/>
          <p:nvPr/>
        </p:nvSpPr>
        <p:spPr>
          <a:xfrm>
            <a:off x="453447" y="6093296"/>
            <a:ext cx="662169" cy="369332"/>
          </a:xfrm>
          <a:prstGeom prst="rect">
            <a:avLst/>
          </a:prstGeom>
          <a:noFill/>
        </p:spPr>
        <p:txBody>
          <a:bodyPr wrap="square" rtlCol="0">
            <a:spAutoFit/>
          </a:bodyPr>
          <a:lstStyle/>
          <a:p>
            <a:r>
              <a:rPr lang="it-IT" dirty="0" smtClean="0"/>
              <a:t>0</a:t>
            </a:r>
            <a:endParaRPr lang="it-IT" dirty="0"/>
          </a:p>
        </p:txBody>
      </p:sp>
    </p:spTree>
    <p:extLst>
      <p:ext uri="{BB962C8B-B14F-4D97-AF65-F5344CB8AC3E}">
        <p14:creationId xmlns:p14="http://schemas.microsoft.com/office/powerpoint/2010/main" val="207536151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1125</Words>
  <Application>Microsoft Office PowerPoint</Application>
  <PresentationFormat>Presentazione su schermo (4:3)</PresentationFormat>
  <Paragraphs>190</Paragraphs>
  <Slides>26</Slides>
  <Notes>2</Notes>
  <HiddenSlides>0</HiddenSlides>
  <MMClips>0</MMClips>
  <ScaleCrop>false</ScaleCrop>
  <HeadingPairs>
    <vt:vector size="4" baseType="variant">
      <vt:variant>
        <vt:lpstr>Tema</vt:lpstr>
      </vt:variant>
      <vt:variant>
        <vt:i4>1</vt:i4>
      </vt:variant>
      <vt:variant>
        <vt:lpstr>Titoli diapositive</vt:lpstr>
      </vt:variant>
      <vt:variant>
        <vt:i4>26</vt:i4>
      </vt:variant>
    </vt:vector>
  </HeadingPairs>
  <TitlesOfParts>
    <vt:vector size="27" baseType="lpstr">
      <vt:lpstr>Tema di Office</vt:lpstr>
      <vt:lpstr>Command and Control vs taxes</vt:lpstr>
      <vt:lpstr>Presentazione standard di PowerPoint</vt:lpstr>
      <vt:lpstr>Presentazione standard di PowerPoint</vt:lpstr>
      <vt:lpstr>Presentazione standard di PowerPoint</vt:lpstr>
      <vt:lpstr>Presentazione standard di PowerPoint</vt:lpstr>
      <vt:lpstr>Presentazione standard di PowerPoint</vt:lpstr>
      <vt:lpstr>Drawback of C+C:</vt:lpstr>
      <vt:lpstr>Presentazione standard di PowerPoint</vt:lpstr>
      <vt:lpstr>Presentazione standard di PowerPoint</vt:lpstr>
      <vt:lpstr>Presentazione standard di PowerPoint</vt:lpstr>
      <vt:lpstr>Presentazione standard di PowerPoint</vt:lpstr>
      <vt:lpstr>Economic instruments are efficient IF agents are heterogeneous regarding marginal cost of abatement </vt:lpstr>
      <vt:lpstr>Least-cost theorem of pollution control.</vt:lpstr>
      <vt:lpstr>Some important conclusions </vt:lpstr>
      <vt:lpstr>a firm with two establishments </vt:lpstr>
      <vt:lpstr>Presentazione standard di PowerPoint</vt:lpstr>
      <vt:lpstr>drawback</vt:lpstr>
      <vt:lpstr>Presentazione standard di PowerPoint</vt:lpstr>
      <vt:lpstr>Optimality conundrum</vt:lpstr>
      <vt:lpstr>Presentazione standard di PowerPoint</vt:lpstr>
      <vt:lpstr>Efficiency without optimality: the charges and standard approach</vt:lpstr>
      <vt:lpstr>CH 11 Baumol &amp; Oates – A theory of environmental policy</vt:lpstr>
      <vt:lpstr>Where the charges and standard approach is appropriate</vt:lpstr>
      <vt:lpstr>Presentazione standard di PowerPoint</vt:lpstr>
      <vt:lpstr>Heterogeneity across firms and least cost theorem</vt:lpstr>
      <vt:lpstr>Pearce DW (2005), Energy Economics: The Political economy of an energy tax</vt:lpstr>
    </vt:vector>
  </TitlesOfParts>
  <Company>user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Command and Control vs taxes</dc:title>
  <dc:creator>user</dc:creator>
  <cp:lastModifiedBy>user</cp:lastModifiedBy>
  <cp:revision>8</cp:revision>
  <dcterms:created xsi:type="dcterms:W3CDTF">2015-02-12T21:41:20Z</dcterms:created>
  <dcterms:modified xsi:type="dcterms:W3CDTF">2015-02-12T22:52:54Z</dcterms:modified>
</cp:coreProperties>
</file>