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67" r:id="rId4"/>
    <p:sldId id="268" r:id="rId5"/>
    <p:sldId id="260" r:id="rId6"/>
    <p:sldId id="259" r:id="rId7"/>
    <p:sldId id="264" r:id="rId8"/>
    <p:sldId id="265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\Documents\Mazzanti\Bocconi%202015\forecasts%20EU%20US%20JP%20C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\Documents\Mazzanti\Bocconi%202015\forecasts%20EU%20US%20JP%20CH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IN%20CORSO\Articoli\MAVASUMA\versione%2015-10-2011\graphs%20CO2%20nmvoc%20RD%20per%20JPE...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Foglio1!$A$9</c:f>
              <c:strCache>
                <c:ptCount val="1"/>
                <c:pt idx="0">
                  <c:v>EMU</c:v>
                </c:pt>
              </c:strCache>
            </c:strRef>
          </c:tx>
          <c:cat>
            <c:numRef>
              <c:f>Foglio1!$B$8:$E$8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Foglio1!$B$9:$E$9</c:f>
              <c:numCache>
                <c:formatCode>General</c:formatCode>
                <c:ptCount val="4"/>
                <c:pt idx="0">
                  <c:v>0.4</c:v>
                </c:pt>
                <c:pt idx="1">
                  <c:v>-0.1</c:v>
                </c:pt>
                <c:pt idx="2">
                  <c:v>1.4</c:v>
                </c:pt>
                <c:pt idx="3">
                  <c:v>1.6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Foglio1!$A$10</c:f>
              <c:strCache>
                <c:ptCount val="1"/>
                <c:pt idx="0">
                  <c:v>US</c:v>
                </c:pt>
              </c:strCache>
            </c:strRef>
          </c:tx>
          <c:cat>
            <c:numRef>
              <c:f>Foglio1!$B$8:$E$8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Foglio1!$B$10:$E$10</c:f>
              <c:numCache>
                <c:formatCode>General</c:formatCode>
                <c:ptCount val="4"/>
                <c:pt idx="0">
                  <c:v>1.6</c:v>
                </c:pt>
                <c:pt idx="1">
                  <c:v>1.1000000000000001</c:v>
                </c:pt>
                <c:pt idx="2">
                  <c:v>1.6</c:v>
                </c:pt>
                <c:pt idx="3">
                  <c:v>1.8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Foglio1!$A$11</c:f>
              <c:strCache>
                <c:ptCount val="1"/>
                <c:pt idx="0">
                  <c:v>JAP </c:v>
                </c:pt>
              </c:strCache>
            </c:strRef>
          </c:tx>
          <c:cat>
            <c:numRef>
              <c:f>Foglio1!$B$8:$E$8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Foglio1!$B$11:$E$11</c:f>
              <c:numCache>
                <c:formatCode>General</c:formatCode>
                <c:ptCount val="4"/>
                <c:pt idx="0">
                  <c:v>2.7</c:v>
                </c:pt>
                <c:pt idx="1">
                  <c:v>1.2</c:v>
                </c:pt>
                <c:pt idx="2">
                  <c:v>1.6</c:v>
                </c:pt>
                <c:pt idx="3">
                  <c:v>1.6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Foglio1!$A$12</c:f>
              <c:strCache>
                <c:ptCount val="1"/>
                <c:pt idx="0">
                  <c:v>Cina</c:v>
                </c:pt>
              </c:strCache>
            </c:strRef>
          </c:tx>
          <c:cat>
            <c:numRef>
              <c:f>Foglio1!$B$8:$E$8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Foglio1!$B$12:$E$12</c:f>
              <c:numCache>
                <c:formatCode>General</c:formatCode>
                <c:ptCount val="4"/>
                <c:pt idx="0">
                  <c:v>2.4</c:v>
                </c:pt>
                <c:pt idx="1">
                  <c:v>3.5</c:v>
                </c:pt>
                <c:pt idx="2">
                  <c:v>3.3</c:v>
                </c:pt>
                <c:pt idx="3">
                  <c:v>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213696"/>
        <c:axId val="167408768"/>
      </c:lineChart>
      <c:catAx>
        <c:axId val="14121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408768"/>
        <c:crosses val="autoZero"/>
        <c:auto val="1"/>
        <c:lblAlgn val="ctr"/>
        <c:lblOffset val="100"/>
        <c:noMultiLvlLbl val="0"/>
      </c:catAx>
      <c:valAx>
        <c:axId val="167408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213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Foglio1!$A$3</c:f>
              <c:strCache>
                <c:ptCount val="1"/>
                <c:pt idx="0">
                  <c:v>EMU</c:v>
                </c:pt>
              </c:strCache>
            </c:strRef>
          </c:tx>
          <c:cat>
            <c:numRef>
              <c:f>Foglio1!$B$2:$E$2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Foglio1!$B$3:$E$3</c:f>
              <c:numCache>
                <c:formatCode>General</c:formatCode>
                <c:ptCount val="4"/>
                <c:pt idx="0">
                  <c:v>0.8</c:v>
                </c:pt>
                <c:pt idx="1">
                  <c:v>1.2</c:v>
                </c:pt>
                <c:pt idx="2">
                  <c:v>1.4</c:v>
                </c:pt>
                <c:pt idx="3">
                  <c:v>1.4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Foglio1!$A$4</c:f>
              <c:strCache>
                <c:ptCount val="1"/>
                <c:pt idx="0">
                  <c:v>US</c:v>
                </c:pt>
              </c:strCache>
            </c:strRef>
          </c:tx>
          <c:cat>
            <c:numRef>
              <c:f>Foglio1!$B$2:$E$2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Foglio1!$B$4:$E$4</c:f>
              <c:numCache>
                <c:formatCode>0.0</c:formatCode>
                <c:ptCount val="4"/>
                <c:pt idx="0" formatCode="General">
                  <c:v>2.5</c:v>
                </c:pt>
                <c:pt idx="1">
                  <c:v>3.3</c:v>
                </c:pt>
                <c:pt idx="2">
                  <c:v>3</c:v>
                </c:pt>
                <c:pt idx="3" formatCode="General">
                  <c:v>2.7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Foglio1!$A$5</c:f>
              <c:strCache>
                <c:ptCount val="1"/>
                <c:pt idx="0">
                  <c:v>JAP</c:v>
                </c:pt>
              </c:strCache>
            </c:strRef>
          </c:tx>
          <c:cat>
            <c:numRef>
              <c:f>Foglio1!$B$2:$E$2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Foglio1!$B$5:$E$5</c:f>
              <c:numCache>
                <c:formatCode>0.0</c:formatCode>
                <c:ptCount val="4"/>
                <c:pt idx="0" formatCode="General">
                  <c:v>0.2</c:v>
                </c:pt>
                <c:pt idx="1">
                  <c:v>1</c:v>
                </c:pt>
                <c:pt idx="2" formatCode="General">
                  <c:v>1.5</c:v>
                </c:pt>
                <c:pt idx="3" formatCode="General">
                  <c:v>1.5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Foglio1!$A$6</c:f>
              <c:strCache>
                <c:ptCount val="1"/>
                <c:pt idx="0">
                  <c:v>Cina</c:v>
                </c:pt>
              </c:strCache>
            </c:strRef>
          </c:tx>
          <c:cat>
            <c:numRef>
              <c:f>Foglio1!$B$2:$E$2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Foglio1!$B$6:$E$6</c:f>
              <c:numCache>
                <c:formatCode>General</c:formatCode>
                <c:ptCount val="4"/>
                <c:pt idx="0">
                  <c:v>7.4</c:v>
                </c:pt>
                <c:pt idx="1">
                  <c:v>6.9</c:v>
                </c:pt>
                <c:pt idx="2">
                  <c:v>7.1</c:v>
                </c:pt>
                <c:pt idx="3">
                  <c:v>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980608"/>
        <c:axId val="182983680"/>
      </c:lineChart>
      <c:catAx>
        <c:axId val="18298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2983680"/>
        <c:crosses val="autoZero"/>
        <c:auto val="1"/>
        <c:lblAlgn val="ctr"/>
        <c:lblOffset val="100"/>
        <c:noMultiLvlLbl val="0"/>
      </c:catAx>
      <c:valAx>
        <c:axId val="182983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2980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3143908824831124E-2"/>
          <c:y val="5.2263030366878314E-2"/>
          <c:w val="0.77575295939960365"/>
          <c:h val="0.84987753167057856"/>
        </c:manualLayout>
      </c:layout>
      <c:lineChart>
        <c:grouping val="standard"/>
        <c:varyColors val="0"/>
        <c:ser>
          <c:idx val="0"/>
          <c:order val="0"/>
          <c:tx>
            <c:strRef>
              <c:f>'GERD business EU'!$B$21</c:f>
              <c:strCache>
                <c:ptCount val="1"/>
                <c:pt idx="0">
                  <c:v>EU (27 countries)</c:v>
                </c:pt>
              </c:strCache>
            </c:strRef>
          </c:tx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none"/>
          </c:marker>
          <c:cat>
            <c:numRef>
              <c:f>'GERD business EU'!$A$38:$A$51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'GERD business EU'!$B$38:$B$51</c:f>
              <c:numCache>
                <c:formatCode>#,##0.00</c:formatCode>
                <c:ptCount val="14"/>
                <c:pt idx="0">
                  <c:v>1.8</c:v>
                </c:pt>
                <c:pt idx="1">
                  <c:v>1.75</c:v>
                </c:pt>
                <c:pt idx="2">
                  <c:v>1.78</c:v>
                </c:pt>
                <c:pt idx="3">
                  <c:v>1.79</c:v>
                </c:pt>
                <c:pt idx="4">
                  <c:v>1.83</c:v>
                </c:pt>
                <c:pt idx="5">
                  <c:v>1.86</c:v>
                </c:pt>
                <c:pt idx="6">
                  <c:v>1.86</c:v>
                </c:pt>
                <c:pt idx="7">
                  <c:v>1.87</c:v>
                </c:pt>
                <c:pt idx="8">
                  <c:v>1.86</c:v>
                </c:pt>
                <c:pt idx="9">
                  <c:v>1.83</c:v>
                </c:pt>
                <c:pt idx="10">
                  <c:v>1.82</c:v>
                </c:pt>
                <c:pt idx="11">
                  <c:v>1.85</c:v>
                </c:pt>
                <c:pt idx="12">
                  <c:v>1.85</c:v>
                </c:pt>
                <c:pt idx="13">
                  <c:v>1.9200000000000021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'GERD business EU'!$C$21</c:f>
              <c:strCache>
                <c:ptCount val="1"/>
                <c:pt idx="0">
                  <c:v>Germany</c:v>
                </c:pt>
              </c:strCache>
            </c:strRef>
          </c:tx>
          <c:spPr>
            <a:ln w="9525">
              <a:solidFill>
                <a:schemeClr val="tx1"/>
              </a:solidFill>
            </a:ln>
          </c:spPr>
          <c:marker>
            <c:symbol val="x"/>
            <c:size val="3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'GERD business EU'!$A$38:$A$51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'GERD business EU'!$C$38:$C$51</c:f>
              <c:numCache>
                <c:formatCode>#,##0.00</c:formatCode>
                <c:ptCount val="14"/>
                <c:pt idx="0">
                  <c:v>2.19</c:v>
                </c:pt>
                <c:pt idx="1">
                  <c:v>2.19</c:v>
                </c:pt>
                <c:pt idx="2">
                  <c:v>2.2400000000000002</c:v>
                </c:pt>
                <c:pt idx="3">
                  <c:v>2.27</c:v>
                </c:pt>
                <c:pt idx="4">
                  <c:v>2.4</c:v>
                </c:pt>
                <c:pt idx="5">
                  <c:v>2.4499999999999997</c:v>
                </c:pt>
                <c:pt idx="6">
                  <c:v>2.46</c:v>
                </c:pt>
                <c:pt idx="7">
                  <c:v>2.4899999999999998</c:v>
                </c:pt>
                <c:pt idx="8">
                  <c:v>2.52</c:v>
                </c:pt>
                <c:pt idx="9">
                  <c:v>2.4899999999999998</c:v>
                </c:pt>
                <c:pt idx="10">
                  <c:v>2.4899999999999998</c:v>
                </c:pt>
                <c:pt idx="11">
                  <c:v>2.5299999999999998</c:v>
                </c:pt>
                <c:pt idx="12">
                  <c:v>2.5299999999999998</c:v>
                </c:pt>
                <c:pt idx="13">
                  <c:v>2.68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'GERD business EU'!$D$21</c:f>
              <c:strCache>
                <c:ptCount val="1"/>
                <c:pt idx="0">
                  <c:v>France</c:v>
                </c:pt>
              </c:strCache>
            </c:strRef>
          </c:tx>
          <c:spPr>
            <a:ln w="9525">
              <a:solidFill>
                <a:schemeClr val="tx1"/>
              </a:solidFill>
            </a:ln>
          </c:spPr>
          <c:marker>
            <c:symbol val="diamond"/>
            <c:size val="3"/>
            <c:spPr>
              <a:solidFill>
                <a:schemeClr val="tx1"/>
              </a:solidFill>
              <a:ln>
                <a:solidFill>
                  <a:prstClr val="black">
                    <a:lumMod val="75000"/>
                    <a:lumOff val="25000"/>
                  </a:prstClr>
                </a:solidFill>
              </a:ln>
            </c:spPr>
          </c:marker>
          <c:cat>
            <c:numRef>
              <c:f>'GERD business EU'!$A$38:$A$51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'GERD business EU'!$D$38:$D$51</c:f>
              <c:numCache>
                <c:formatCode>#,##0.00</c:formatCode>
                <c:ptCount val="14"/>
                <c:pt idx="0">
                  <c:v>2.29</c:v>
                </c:pt>
                <c:pt idx="1">
                  <c:v>2.27</c:v>
                </c:pt>
                <c:pt idx="2">
                  <c:v>2.19</c:v>
                </c:pt>
                <c:pt idx="3">
                  <c:v>2.14</c:v>
                </c:pt>
                <c:pt idx="4">
                  <c:v>2.16</c:v>
                </c:pt>
                <c:pt idx="5">
                  <c:v>2.15</c:v>
                </c:pt>
                <c:pt idx="6">
                  <c:v>2.2000000000000002</c:v>
                </c:pt>
                <c:pt idx="7">
                  <c:v>2.23</c:v>
                </c:pt>
                <c:pt idx="8">
                  <c:v>2.17</c:v>
                </c:pt>
                <c:pt idx="9">
                  <c:v>2.15</c:v>
                </c:pt>
                <c:pt idx="10">
                  <c:v>2.1</c:v>
                </c:pt>
                <c:pt idx="11">
                  <c:v>2.1</c:v>
                </c:pt>
                <c:pt idx="12">
                  <c:v>2.0699999999999998</c:v>
                </c:pt>
                <c:pt idx="13">
                  <c:v>2.11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'GERD business EU'!$E$21</c:f>
              <c:strCache>
                <c:ptCount val="1"/>
                <c:pt idx="0">
                  <c:v>Italy</c:v>
                </c:pt>
              </c:strCache>
            </c:strRef>
          </c:tx>
          <c:spPr>
            <a:ln w="22225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'GERD business EU'!$A$38:$A$51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'GERD business EU'!$E$38:$E$51</c:f>
              <c:numCache>
                <c:formatCode>#,##0.00</c:formatCode>
                <c:ptCount val="14"/>
                <c:pt idx="0">
                  <c:v>0.97000000000000064</c:v>
                </c:pt>
                <c:pt idx="1">
                  <c:v>0.99</c:v>
                </c:pt>
                <c:pt idx="2">
                  <c:v>1.03</c:v>
                </c:pt>
                <c:pt idx="3">
                  <c:v>1.05</c:v>
                </c:pt>
                <c:pt idx="4">
                  <c:v>1.02</c:v>
                </c:pt>
                <c:pt idx="5">
                  <c:v>1.05</c:v>
                </c:pt>
                <c:pt idx="6">
                  <c:v>1.0900000000000001</c:v>
                </c:pt>
                <c:pt idx="7">
                  <c:v>1.1299999999999932</c:v>
                </c:pt>
                <c:pt idx="8">
                  <c:v>1.1100000000000001</c:v>
                </c:pt>
                <c:pt idx="9">
                  <c:v>1.1000000000000001</c:v>
                </c:pt>
                <c:pt idx="10">
                  <c:v>1.0900000000000001</c:v>
                </c:pt>
                <c:pt idx="11">
                  <c:v>1.1299999999999932</c:v>
                </c:pt>
                <c:pt idx="12">
                  <c:v>1.1800000000000059</c:v>
                </c:pt>
                <c:pt idx="13">
                  <c:v>1.23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'GERD business EU'!$F$21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3"/>
            <c:spPr>
              <a:noFill/>
              <a:ln>
                <a:solidFill>
                  <a:prstClr val="black"/>
                </a:solidFill>
              </a:ln>
            </c:spPr>
          </c:marker>
          <c:cat>
            <c:numRef>
              <c:f>'GERD business EU'!$A$38:$A$51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'GERD business EU'!$F$38:$F$51</c:f>
              <c:numCache>
                <c:formatCode>#,##0.00</c:formatCode>
                <c:ptCount val="14"/>
                <c:pt idx="0">
                  <c:v>1.9100000000000001</c:v>
                </c:pt>
                <c:pt idx="1">
                  <c:v>1.83</c:v>
                </c:pt>
                <c:pt idx="2">
                  <c:v>1.77</c:v>
                </c:pt>
                <c:pt idx="3">
                  <c:v>1.76</c:v>
                </c:pt>
                <c:pt idx="4">
                  <c:v>1.82</c:v>
                </c:pt>
                <c:pt idx="5">
                  <c:v>1.81</c:v>
                </c:pt>
                <c:pt idx="6">
                  <c:v>1.79</c:v>
                </c:pt>
                <c:pt idx="7">
                  <c:v>1.79</c:v>
                </c:pt>
                <c:pt idx="8">
                  <c:v>1.75</c:v>
                </c:pt>
                <c:pt idx="9">
                  <c:v>1.6800000000000059</c:v>
                </c:pt>
                <c:pt idx="10">
                  <c:v>1.73</c:v>
                </c:pt>
                <c:pt idx="11">
                  <c:v>1.75</c:v>
                </c:pt>
                <c:pt idx="12">
                  <c:v>1.78</c:v>
                </c:pt>
                <c:pt idx="13">
                  <c:v>1.77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098368"/>
        <c:axId val="183104640"/>
      </c:lineChart>
      <c:dateAx>
        <c:axId val="183098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it-IT"/>
          </a:p>
        </c:txPr>
        <c:crossAx val="183104640"/>
        <c:crosses val="autoZero"/>
        <c:auto val="0"/>
        <c:lblOffset val="100"/>
        <c:baseTimeUnit val="days"/>
      </c:dateAx>
      <c:valAx>
        <c:axId val="183104640"/>
        <c:scaling>
          <c:orientation val="minMax"/>
          <c:max val="2.75"/>
          <c:min val="0.95000000000000062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crossAx val="183098368"/>
        <c:crosses val="autoZero"/>
        <c:crossBetween val="between"/>
        <c:majorUnit val="0.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Bell MT" pitchFamily="18" charset="0"/>
        </a:defRPr>
      </a:pPr>
      <a:endParaRPr lang="it-IT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770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26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81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90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44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51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35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47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8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70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07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A957-B6C8-46BF-A88F-1FFBF83C7F3A}" type="datetimeFigureOut">
              <a:rPr lang="it-IT" smtClean="0"/>
              <a:t>12/02/2015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E4766-C571-433A-AD3D-3C94611ABF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50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Ecological tax reforms ETR</a:t>
            </a:r>
            <a:endParaRPr lang="en-GB" altLang="it-IT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Shift fiscal </a:t>
            </a:r>
            <a:r>
              <a:rPr lang="it-IT" dirty="0" err="1" smtClean="0"/>
              <a:t>burden</a:t>
            </a:r>
            <a:r>
              <a:rPr lang="it-IT" dirty="0" smtClean="0"/>
              <a:t> from </a:t>
            </a:r>
            <a:r>
              <a:rPr lang="it-IT" dirty="0" err="1" smtClean="0"/>
              <a:t>labour</a:t>
            </a:r>
            <a:r>
              <a:rPr lang="it-IT" dirty="0" smtClean="0"/>
              <a:t> to ‘</a:t>
            </a:r>
            <a:r>
              <a:rPr lang="it-IT" dirty="0" err="1" smtClean="0"/>
              <a:t>things</a:t>
            </a:r>
            <a:r>
              <a:rPr lang="it-IT" dirty="0" smtClean="0"/>
              <a:t>’ and </a:t>
            </a:r>
            <a:r>
              <a:rPr lang="it-IT" dirty="0" err="1" smtClean="0"/>
              <a:t>assets</a:t>
            </a:r>
            <a:r>
              <a:rPr lang="it-IT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Carbon tax </a:t>
            </a:r>
            <a:r>
              <a:rPr lang="it-IT" b="1" dirty="0" smtClean="0"/>
              <a:t>and </a:t>
            </a:r>
            <a:r>
              <a:rPr lang="it-IT" b="1" dirty="0" err="1" smtClean="0"/>
              <a:t>other</a:t>
            </a:r>
            <a:r>
              <a:rPr lang="it-IT" b="1" dirty="0" smtClean="0"/>
              <a:t> </a:t>
            </a:r>
            <a:r>
              <a:rPr lang="it-IT" b="1" dirty="0" err="1" smtClean="0"/>
              <a:t>taxes</a:t>
            </a:r>
            <a:r>
              <a:rPr lang="it-IT" b="1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generate 2-3% GDP in </a:t>
            </a:r>
            <a:r>
              <a:rPr lang="it-IT" dirty="0" err="1" smtClean="0"/>
              <a:t>revenue</a:t>
            </a:r>
            <a:endParaRPr lang="it-IT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FF0000"/>
                </a:solidFill>
              </a:rPr>
              <a:t>Andersen et al. (EEA) Estimate </a:t>
            </a:r>
            <a:r>
              <a:rPr lang="it-IT" dirty="0" err="1" smtClean="0">
                <a:solidFill>
                  <a:srgbClr val="FF0000"/>
                </a:solidFill>
              </a:rPr>
              <a:t>overall</a:t>
            </a:r>
            <a:r>
              <a:rPr lang="it-IT" dirty="0" smtClean="0">
                <a:solidFill>
                  <a:srgbClr val="FF0000"/>
                </a:solidFill>
              </a:rPr>
              <a:t> 35 </a:t>
            </a:r>
            <a:r>
              <a:rPr lang="it-IT" dirty="0" err="1" smtClean="0">
                <a:solidFill>
                  <a:srgbClr val="FF0000"/>
                </a:solidFill>
              </a:rPr>
              <a:t>billions</a:t>
            </a:r>
            <a:r>
              <a:rPr lang="it-IT" dirty="0" smtClean="0">
                <a:solidFill>
                  <a:srgbClr val="FF0000"/>
                </a:solidFill>
              </a:rPr>
              <a:t> in </a:t>
            </a:r>
            <a:r>
              <a:rPr lang="it-IT" dirty="0" err="1" smtClean="0">
                <a:solidFill>
                  <a:srgbClr val="FF0000"/>
                </a:solidFill>
              </a:rPr>
              <a:t>Italy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endParaRPr lang="it-IT" dirty="0">
              <a:solidFill>
                <a:srgbClr val="FF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(</a:t>
            </a:r>
            <a:r>
              <a:rPr lang="it-IT" dirty="0" smtClean="0"/>
              <a:t>false) </a:t>
            </a:r>
            <a:r>
              <a:rPr lang="it-IT" dirty="0" err="1" smtClean="0"/>
              <a:t>problems</a:t>
            </a:r>
            <a:endParaRPr lang="it-IT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dirty="0" err="1" smtClean="0"/>
              <a:t>Inflationary</a:t>
            </a:r>
            <a:r>
              <a:rPr lang="it-IT" dirty="0" smtClean="0"/>
              <a:t>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dirty="0" smtClean="0"/>
              <a:t>Regressive? </a:t>
            </a:r>
            <a:r>
              <a:rPr lang="it-IT" dirty="0" smtClean="0"/>
              <a:t>(</a:t>
            </a:r>
            <a:r>
              <a:rPr lang="it-IT" dirty="0" err="1" smtClean="0"/>
              <a:t>even</a:t>
            </a:r>
            <a:r>
              <a:rPr lang="it-IT" dirty="0" smtClean="0"/>
              <a:t> VAT </a:t>
            </a:r>
            <a:r>
              <a:rPr lang="it-IT" dirty="0" err="1" smtClean="0"/>
              <a:t>is</a:t>
            </a:r>
            <a:r>
              <a:rPr lang="it-IT" dirty="0" smtClean="0"/>
              <a:t>..)</a:t>
            </a:r>
            <a:endParaRPr lang="it-IT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dirty="0" smtClean="0"/>
              <a:t>Reduce </a:t>
            </a:r>
            <a:r>
              <a:rPr lang="it-IT" dirty="0" err="1" smtClean="0"/>
              <a:t>competitiveness</a:t>
            </a:r>
            <a:r>
              <a:rPr lang="it-IT" dirty="0" smtClean="0"/>
              <a:t>….(to be </a:t>
            </a:r>
            <a:r>
              <a:rPr lang="it-IT" dirty="0" err="1" smtClean="0"/>
              <a:t>checked</a:t>
            </a:r>
            <a:r>
              <a:rPr lang="it-IT" dirty="0" smtClean="0"/>
              <a:t>.. Porter </a:t>
            </a:r>
            <a:r>
              <a:rPr lang="it-IT" dirty="0" err="1" smtClean="0"/>
              <a:t>hypothesis</a:t>
            </a:r>
            <a:r>
              <a:rPr lang="it-IT" dirty="0" smtClean="0"/>
              <a:t>)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6586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4040851"/>
              </p:ext>
            </p:extLst>
          </p:nvPr>
        </p:nvGraphicFramePr>
        <p:xfrm>
          <a:off x="755576" y="6206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580112" y="11247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inflation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152047"/>
              </p:ext>
            </p:extLst>
          </p:nvPr>
        </p:nvGraphicFramePr>
        <p:xfrm>
          <a:off x="2555776" y="3861048"/>
          <a:ext cx="57292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7544" y="46531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growth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730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it-IT" sz="1800">
              <a:latin typeface="Arial" charset="0"/>
            </a:endParaRPr>
          </a:p>
        </p:txBody>
      </p:sp>
      <p:pic>
        <p:nvPicPr>
          <p:cNvPr id="21507" name="Grafico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748713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49434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Char char="•"/>
            </a:pPr>
            <a:r>
              <a:rPr lang="en-US" altLang="ja-JP" sz="1100">
                <a:latin typeface="Times New Roman" pitchFamily="18" charset="0"/>
                <a:ea typeface="MS Mincho" pitchFamily="49" charset="-128"/>
              </a:rPr>
              <a:t>Total environmental and energy taxes (% GDP); source: Eurostat</a:t>
            </a:r>
            <a:endParaRPr lang="en-US" altLang="ja-JP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31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it-IT" sz="1800">
              <a:latin typeface="Arial" charset="0"/>
            </a:endParaRPr>
          </a:p>
        </p:txBody>
      </p:sp>
      <p:pic>
        <p:nvPicPr>
          <p:cNvPr id="22531" name="Grafico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243888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36513" y="3286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Char char="•"/>
            </a:pPr>
            <a:r>
              <a:rPr lang="en-US" altLang="ja-JP" sz="1100">
                <a:latin typeface="Times New Roman" pitchFamily="18" charset="0"/>
                <a:ea typeface="MS Mincho" pitchFamily="49" charset="-128"/>
              </a:rPr>
              <a:t>Share of GDP, total Energy taxes</a:t>
            </a:r>
            <a:endParaRPr lang="en-US" altLang="ja-JP" sz="1800">
              <a:latin typeface="Arial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it-IT" sz="1800">
              <a:latin typeface="Arial" charset="0"/>
            </a:endParaRPr>
          </a:p>
        </p:txBody>
      </p:sp>
      <p:pic>
        <p:nvPicPr>
          <p:cNvPr id="22534" name="Grafico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429000"/>
            <a:ext cx="7800975" cy="287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0" y="3789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Char char="•"/>
            </a:pPr>
            <a:r>
              <a:rPr lang="en-US" altLang="ja-JP" sz="1100">
                <a:latin typeface="Times New Roman" pitchFamily="18" charset="0"/>
                <a:ea typeface="MS Mincho" pitchFamily="49" charset="-128"/>
              </a:rPr>
              <a:t>Share of GDP, environmental  &amp;  resource taxes</a:t>
            </a:r>
            <a:endParaRPr lang="en-US" altLang="ja-JP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01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Two options</a:t>
            </a:r>
            <a:endParaRPr lang="en-GB" altLang="it-IT" smtClean="0"/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41775" cy="4937125"/>
          </a:xfrm>
        </p:spPr>
        <p:txBody>
          <a:bodyPr/>
          <a:lstStyle/>
          <a:p>
            <a:pPr marL="273050" indent="-273050" eaLnBrk="1" hangingPunct="1">
              <a:buFont typeface="Wingdings 3" pitchFamily="18" charset="2"/>
              <a:buChar char=""/>
            </a:pPr>
            <a:r>
              <a:rPr lang="it-IT" altLang="it-IT" smtClean="0">
                <a:solidFill>
                  <a:srgbClr val="FF0000"/>
                </a:solidFill>
              </a:rPr>
              <a:t>Labour oriented reycling</a:t>
            </a:r>
          </a:p>
          <a:p>
            <a:pPr marL="547688" lvl="1" indent="-273050" eaLnBrk="1" hangingPunct="1">
              <a:buFont typeface="Wingdings 3" pitchFamily="18" charset="2"/>
              <a:buChar char=""/>
            </a:pPr>
            <a:r>
              <a:rPr lang="it-IT" altLang="it-IT" smtClean="0"/>
              <a:t>Increase labor demand of unskilled and young through cuts. </a:t>
            </a:r>
          </a:p>
          <a:p>
            <a:pPr marL="547688" lvl="1" indent="-273050" eaLnBrk="1" hangingPunct="1">
              <a:buFont typeface="Wingdings 3" pitchFamily="18" charset="2"/>
              <a:buChar char=""/>
            </a:pPr>
            <a:r>
              <a:rPr lang="it-IT" altLang="it-IT" smtClean="0"/>
              <a:t>Not a long run growth fact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1216025"/>
            <a:ext cx="4041775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>
                <a:solidFill>
                  <a:srgbClr val="00B050"/>
                </a:solidFill>
              </a:rPr>
              <a:t>Innovation oriented </a:t>
            </a:r>
            <a:r>
              <a:rPr lang="it-IT" dirty="0" err="1" smtClean="0">
                <a:solidFill>
                  <a:srgbClr val="00B050"/>
                </a:solidFill>
              </a:rPr>
              <a:t>reycling</a:t>
            </a:r>
            <a:r>
              <a:rPr lang="it-IT" dirty="0" smtClean="0">
                <a:solidFill>
                  <a:srgbClr val="00B050"/>
                </a:solidFill>
              </a:rPr>
              <a:t>.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Energy efficiency </a:t>
            </a:r>
            <a:r>
              <a:rPr lang="it-IT" dirty="0" err="1" smtClean="0"/>
              <a:t>stimulus</a:t>
            </a:r>
            <a:endParaRPr lang="it-IT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creation</a:t>
            </a:r>
            <a:r>
              <a:rPr lang="it-IT" dirty="0" smtClean="0"/>
              <a:t> of </a:t>
            </a:r>
            <a:r>
              <a:rPr lang="it-IT" dirty="0" err="1" smtClean="0"/>
              <a:t>trusts</a:t>
            </a:r>
            <a:r>
              <a:rPr lang="it-IT" dirty="0" smtClean="0"/>
              <a:t> and </a:t>
            </a:r>
            <a:r>
              <a:rPr lang="it-IT" dirty="0" err="1" smtClean="0"/>
              <a:t>funds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finance innovation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it-IT" dirty="0" smtClean="0"/>
              <a:t>General technological innovation (</a:t>
            </a:r>
            <a:r>
              <a:rPr lang="it-IT" dirty="0" err="1" smtClean="0"/>
              <a:t>recyling</a:t>
            </a:r>
            <a:r>
              <a:rPr lang="it-IT" dirty="0" smtClean="0"/>
              <a:t> on the </a:t>
            </a:r>
            <a:r>
              <a:rPr lang="it-IT" dirty="0" err="1" smtClean="0"/>
              <a:t>basis</a:t>
            </a:r>
            <a:r>
              <a:rPr lang="it-IT" dirty="0" smtClean="0"/>
              <a:t> of </a:t>
            </a:r>
            <a:r>
              <a:rPr lang="it-IT" dirty="0" err="1" smtClean="0"/>
              <a:t>energy</a:t>
            </a:r>
            <a:r>
              <a:rPr lang="it-IT" dirty="0" smtClean="0"/>
              <a:t> use..) or ex ante </a:t>
            </a:r>
            <a:r>
              <a:rPr lang="it-IT" dirty="0" err="1" smtClean="0"/>
              <a:t>defining</a:t>
            </a:r>
            <a:r>
              <a:rPr lang="it-IT" dirty="0" smtClean="0"/>
              <a:t> the </a:t>
            </a:r>
            <a:r>
              <a:rPr lang="it-IT" dirty="0" err="1" smtClean="0"/>
              <a:t>type</a:t>
            </a:r>
            <a:r>
              <a:rPr lang="it-IT" dirty="0" smtClean="0"/>
              <a:t> (tender on specific issues)?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2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100">
                <a:ea typeface="Calibri" pitchFamily="34" charset="0"/>
                <a:cs typeface="Times New Roman" pitchFamily="18" charset="0"/>
              </a:rPr>
              <a:t>GERD total</a:t>
            </a:r>
            <a:endParaRPr lang="en-GB" altLang="it-IT" sz="80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it-IT" sz="180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" name="Grafico 1"/>
          <p:cNvGraphicFramePr/>
          <p:nvPr/>
        </p:nvGraphicFramePr>
        <p:xfrm>
          <a:off x="323528" y="476672"/>
          <a:ext cx="828092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0" y="28194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86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400" b="1" smtClean="0">
                <a:solidFill>
                  <a:srgbClr val="FF0000"/>
                </a:solidFill>
              </a:rPr>
              <a:t>ETR: national and decentralised levels</a:t>
            </a:r>
            <a:endParaRPr lang="en-GB" altLang="it-IT" sz="2400" b="1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National </a:t>
            </a:r>
            <a:r>
              <a:rPr lang="it-IT" dirty="0" err="1" smtClean="0"/>
              <a:t>levels</a:t>
            </a:r>
            <a:r>
              <a:rPr lang="it-IT" dirty="0" smtClean="0"/>
              <a:t> of </a:t>
            </a:r>
            <a:r>
              <a:rPr lang="it-IT" dirty="0" err="1" smtClean="0"/>
              <a:t>taxation</a:t>
            </a:r>
            <a:r>
              <a:rPr lang="it-IT" dirty="0" smtClean="0"/>
              <a:t> (</a:t>
            </a:r>
            <a:r>
              <a:rPr lang="it-IT" dirty="0" err="1" smtClean="0"/>
              <a:t>Sox</a:t>
            </a:r>
            <a:r>
              <a:rPr lang="it-IT" dirty="0" smtClean="0"/>
              <a:t>, Co2 </a:t>
            </a:r>
            <a:r>
              <a:rPr lang="it-IT" dirty="0" err="1" smtClean="0"/>
              <a:t>taxes</a:t>
            </a:r>
            <a:r>
              <a:rPr lang="it-IT" dirty="0" smtClean="0"/>
              <a:t> on non ETS </a:t>
            </a:r>
            <a:r>
              <a:rPr lang="it-IT" dirty="0" err="1" smtClean="0"/>
              <a:t>sectors</a:t>
            </a:r>
            <a:r>
              <a:rPr lang="it-IT" dirty="0" smtClean="0"/>
              <a:t>, ETS </a:t>
            </a:r>
            <a:r>
              <a:rPr lang="it-IT" dirty="0" err="1" smtClean="0"/>
              <a:t>auctioning</a:t>
            </a:r>
            <a:r>
              <a:rPr lang="it-IT" dirty="0" smtClean="0"/>
              <a:t>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b="1" dirty="0" err="1" smtClean="0"/>
              <a:t>Regional</a:t>
            </a:r>
            <a:r>
              <a:rPr lang="it-IT" b="1" dirty="0" smtClean="0"/>
              <a:t> and local </a:t>
            </a:r>
            <a:r>
              <a:rPr lang="it-IT" b="1" dirty="0" err="1" smtClean="0"/>
              <a:t>levels</a:t>
            </a:r>
            <a:endParaRPr lang="it-IT" b="1" dirty="0" smtClean="0"/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it-IT" sz="2800" dirty="0" smtClean="0"/>
              <a:t>Landfill </a:t>
            </a:r>
            <a:r>
              <a:rPr lang="it-IT" sz="2800" dirty="0" err="1" smtClean="0"/>
              <a:t>taxes</a:t>
            </a:r>
            <a:r>
              <a:rPr lang="it-IT" sz="2800" dirty="0" smtClean="0"/>
              <a:t>, PM </a:t>
            </a:r>
            <a:r>
              <a:rPr lang="it-IT" sz="2800" dirty="0" err="1" smtClean="0"/>
              <a:t>taxes</a:t>
            </a:r>
            <a:r>
              <a:rPr lang="it-IT" sz="2800" dirty="0" smtClean="0"/>
              <a:t>, water resource </a:t>
            </a:r>
            <a:r>
              <a:rPr lang="it-IT" sz="2800" dirty="0" err="1" smtClean="0"/>
              <a:t>taxes</a:t>
            </a:r>
            <a:r>
              <a:rPr lang="it-IT" sz="2800" dirty="0" smtClean="0"/>
              <a:t>, </a:t>
            </a:r>
            <a:r>
              <a:rPr lang="it-IT" sz="2800" dirty="0" err="1" smtClean="0"/>
              <a:t>other</a:t>
            </a:r>
            <a:r>
              <a:rPr lang="it-IT" sz="2800" dirty="0" smtClean="0"/>
              <a:t> resource </a:t>
            </a:r>
            <a:r>
              <a:rPr lang="it-IT" sz="2800" dirty="0" err="1" smtClean="0"/>
              <a:t>taxes</a:t>
            </a:r>
            <a:r>
              <a:rPr lang="it-IT" sz="2800" dirty="0" smtClean="0"/>
              <a:t> on </a:t>
            </a:r>
            <a:r>
              <a:rPr lang="it-IT" sz="2800" dirty="0" err="1" smtClean="0"/>
              <a:t>minerals</a:t>
            </a:r>
            <a:r>
              <a:rPr lang="it-IT" sz="2800" dirty="0" smtClean="0"/>
              <a:t>, </a:t>
            </a:r>
            <a:r>
              <a:rPr lang="it-IT" sz="2800" dirty="0" err="1" smtClean="0"/>
              <a:t>aggregates…</a:t>
            </a:r>
            <a:endParaRPr lang="it-IT" sz="2800" dirty="0" smtClean="0"/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it-IT" sz="2800" dirty="0" err="1" smtClean="0">
                <a:solidFill>
                  <a:schemeClr val="accent5">
                    <a:lumMod val="75000"/>
                  </a:schemeClr>
                </a:solidFill>
              </a:rPr>
              <a:t>They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accent5">
                    <a:lumMod val="75000"/>
                  </a:schemeClr>
                </a:solidFill>
              </a:rPr>
              <a:t>could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</a:rPr>
              <a:t> abate IRAP, the ‘</a:t>
            </a:r>
            <a:r>
              <a:rPr lang="it-IT" sz="2800" dirty="0" err="1" smtClean="0">
                <a:solidFill>
                  <a:schemeClr val="accent5">
                    <a:lumMod val="75000"/>
                  </a:schemeClr>
                </a:solidFill>
              </a:rPr>
              <a:t>hated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</a:rPr>
              <a:t>’ </a:t>
            </a:r>
            <a:r>
              <a:rPr lang="it-IT" sz="2800" dirty="0" err="1" smtClean="0">
                <a:solidFill>
                  <a:schemeClr val="accent5">
                    <a:lumMod val="75000"/>
                  </a:schemeClr>
                </a:solidFill>
              </a:rPr>
              <a:t>regional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</a:rPr>
              <a:t> tax on economic </a:t>
            </a:r>
            <a:r>
              <a:rPr lang="it-IT" sz="2800" dirty="0" err="1" smtClean="0">
                <a:solidFill>
                  <a:schemeClr val="accent5">
                    <a:lumMod val="75000"/>
                  </a:schemeClr>
                </a:solidFill>
              </a:rPr>
              <a:t>activity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it-IT" sz="2800" dirty="0" err="1" smtClean="0">
                <a:solidFill>
                  <a:schemeClr val="accent5">
                    <a:lumMod val="75000"/>
                  </a:schemeClr>
                </a:solidFill>
              </a:rPr>
              <a:t>around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</a:rPr>
              <a:t> 30 </a:t>
            </a:r>
            <a:r>
              <a:rPr lang="it-IT" sz="2800" dirty="0" err="1" smtClean="0">
                <a:solidFill>
                  <a:schemeClr val="accent5">
                    <a:lumMod val="75000"/>
                  </a:schemeClr>
                </a:solidFill>
              </a:rPr>
              <a:t>billions</a:t>
            </a:r>
            <a:endParaRPr lang="it-IT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it-IT" sz="2800" dirty="0" err="1" smtClean="0"/>
              <a:t>Issue</a:t>
            </a:r>
            <a:r>
              <a:rPr lang="it-IT" sz="2800" dirty="0" smtClean="0"/>
              <a:t> of ‘Resource </a:t>
            </a:r>
            <a:r>
              <a:rPr lang="it-IT" sz="2800" dirty="0" err="1" smtClean="0"/>
              <a:t>taxation</a:t>
            </a:r>
            <a:r>
              <a:rPr lang="it-IT" sz="2800" dirty="0" smtClean="0"/>
              <a:t> </a:t>
            </a:r>
            <a:r>
              <a:rPr lang="it-IT" sz="2800" dirty="0" err="1" smtClean="0"/>
              <a:t>reform</a:t>
            </a:r>
            <a:r>
              <a:rPr lang="it-IT" sz="2800" dirty="0" smtClean="0"/>
              <a:t>’ RTR</a:t>
            </a:r>
          </a:p>
        </p:txBody>
      </p:sp>
    </p:spTree>
    <p:extLst>
      <p:ext uri="{BB962C8B-B14F-4D97-AF65-F5344CB8AC3E}">
        <p14:creationId xmlns:p14="http://schemas.microsoft.com/office/powerpoint/2010/main" val="190387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2800" b="1" smtClean="0"/>
              <a:t>Environmental externalities still at the heart of ETR rationale</a:t>
            </a:r>
            <a:endParaRPr lang="en-GB" altLang="it-IT" sz="2800" b="1" smtClean="0"/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41775" cy="4937125"/>
          </a:xfrm>
        </p:spPr>
        <p:txBody>
          <a:bodyPr>
            <a:normAutofit lnSpcReduction="10000"/>
          </a:bodyPr>
          <a:lstStyle/>
          <a:p>
            <a:r>
              <a:rPr lang="it-IT" altLang="it-IT" sz="2400" smtClean="0"/>
              <a:t>Muller, Mendelshon, Nordhaus (2011), Environmental Accounting for Pollution in the US economy, AER, 1649-75.</a:t>
            </a:r>
          </a:p>
          <a:p>
            <a:r>
              <a:rPr lang="it-IT" altLang="it-IT" sz="2400" smtClean="0"/>
              <a:t>Definition of gross and net external damages</a:t>
            </a:r>
          </a:p>
          <a:p>
            <a:r>
              <a:rPr lang="it-IT" altLang="it-IT" sz="2400" smtClean="0"/>
              <a:t>Gross external damage  of US economy </a:t>
            </a:r>
            <a:r>
              <a:rPr lang="it-IT" altLang="it-IT" sz="2400" smtClean="0">
                <a:solidFill>
                  <a:srgbClr val="00B050"/>
                </a:solidFill>
              </a:rPr>
              <a:t>182 billions $</a:t>
            </a:r>
            <a:r>
              <a:rPr lang="en-GB" altLang="it-IT" sz="2400" smtClean="0"/>
              <a:t> </a:t>
            </a:r>
          </a:p>
          <a:p>
            <a:r>
              <a:rPr lang="it-IT" altLang="it-IT" sz="2400" smtClean="0">
                <a:solidFill>
                  <a:srgbClr val="00B050"/>
                </a:solidFill>
              </a:rPr>
              <a:t>Net external damage (GED – regulation costs, tax payments)</a:t>
            </a:r>
          </a:p>
        </p:txBody>
      </p:sp>
      <p:sp>
        <p:nvSpPr>
          <p:cNvPr id="24580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1216025"/>
            <a:ext cx="4041775" cy="4937125"/>
          </a:xfrm>
        </p:spPr>
        <p:txBody>
          <a:bodyPr>
            <a:normAutofit lnSpcReduction="10000"/>
          </a:bodyPr>
          <a:lstStyle/>
          <a:p>
            <a:r>
              <a:rPr lang="it-IT" altLang="it-IT" smtClean="0"/>
              <a:t>Transport, energy, agriculture, much more pollution intensive than manufacturing (very low in E/VA: 0.01 vs 0.1 transport)</a:t>
            </a:r>
          </a:p>
          <a:p>
            <a:r>
              <a:rPr lang="it-IT" altLang="it-IT" smtClean="0"/>
              <a:t>Transport and manufacturing both account 10% of total</a:t>
            </a:r>
          </a:p>
          <a:p>
            <a:r>
              <a:rPr lang="it-IT" altLang="it-IT" smtClean="0">
                <a:solidFill>
                  <a:srgbClr val="FF0000"/>
                </a:solidFill>
              </a:rPr>
              <a:t>Intuitive figure for Italy: 20-25 Billions €. </a:t>
            </a:r>
            <a:endParaRPr lang="en-GB" altLang="it-IT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304290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324</Words>
  <Application>Microsoft Office PowerPoint</Application>
  <PresentationFormat>Presentazione su schermo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Ecological tax reforms ETR</vt:lpstr>
      <vt:lpstr>Presentazione standard di PowerPoint</vt:lpstr>
      <vt:lpstr>Presentazione standard di PowerPoint</vt:lpstr>
      <vt:lpstr>Presentazione standard di PowerPoint</vt:lpstr>
      <vt:lpstr>Two options</vt:lpstr>
      <vt:lpstr>Presentazione standard di PowerPoint</vt:lpstr>
      <vt:lpstr>ETR: national and decentralised levels</vt:lpstr>
      <vt:lpstr>Environmental externalities still at the heart of ETR rationale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Ecological tax reforms ETR</dc:title>
  <dc:creator>user</dc:creator>
  <cp:lastModifiedBy>user</cp:lastModifiedBy>
  <cp:revision>2</cp:revision>
  <dcterms:created xsi:type="dcterms:W3CDTF">2015-02-12T22:09:28Z</dcterms:created>
  <dcterms:modified xsi:type="dcterms:W3CDTF">2015-02-12T22:14:28Z</dcterms:modified>
</cp:coreProperties>
</file>