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96" r:id="rId27"/>
    <p:sldId id="295" r:id="rId28"/>
    <p:sldId id="297" r:id="rId29"/>
    <p:sldId id="298" r:id="rId30"/>
    <p:sldId id="299" r:id="rId31"/>
    <p:sldId id="300" r:id="rId32"/>
    <p:sldId id="301" r:id="rId33"/>
    <p:sldId id="302" r:id="rId34"/>
    <p:sldId id="285" r:id="rId35"/>
    <p:sldId id="303" r:id="rId36"/>
    <p:sldId id="286" r:id="rId37"/>
    <p:sldId id="287" r:id="rId38"/>
    <p:sldId id="290" r:id="rId39"/>
    <p:sldId id="291" r:id="rId40"/>
    <p:sldId id="304" r:id="rId41"/>
    <p:sldId id="305" r:id="rId42"/>
    <p:sldId id="306" r:id="rId43"/>
    <p:sldId id="308" r:id="rId44"/>
    <p:sldId id="307" r:id="rId45"/>
    <p:sldId id="309" r:id="rId46"/>
    <p:sldId id="310" r:id="rId47"/>
    <p:sldId id="311" r:id="rId48"/>
    <p:sldId id="312" r:id="rId49"/>
    <p:sldId id="313" r:id="rId50"/>
    <p:sldId id="314" r:id="rId51"/>
    <p:sldId id="317" r:id="rId52"/>
    <p:sldId id="324" r:id="rId53"/>
    <p:sldId id="325" r:id="rId54"/>
    <p:sldId id="326" r:id="rId55"/>
    <p:sldId id="327" r:id="rId56"/>
    <p:sldId id="329" r:id="rId57"/>
    <p:sldId id="330" r:id="rId58"/>
    <p:sldId id="331" r:id="rId59"/>
    <p:sldId id="332" r:id="rId60"/>
    <p:sldId id="333" r:id="rId61"/>
    <p:sldId id="334" r:id="rId62"/>
    <p:sldId id="335" r:id="rId63"/>
    <p:sldId id="336" r:id="rId64"/>
    <p:sldId id="337" r:id="rId65"/>
    <p:sldId id="338" r:id="rId66"/>
    <p:sldId id="340" r:id="rId67"/>
    <p:sldId id="341" r:id="rId68"/>
    <p:sldId id="342" r:id="rId69"/>
    <p:sldId id="343" r:id="rId70"/>
    <p:sldId id="346" r:id="rId71"/>
    <p:sldId id="347" r:id="rId72"/>
    <p:sldId id="344" r:id="rId73"/>
    <p:sldId id="345" r:id="rId74"/>
    <p:sldId id="348" r:id="rId7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rancesconicolli:Desktop:Waste_patentmediation:WP8_D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omaUffcio2:Desktop:figure%20WP8%20EmInnIn:patent%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580206767679901"/>
          <c:y val="3.6244030104711299E-2"/>
          <c:w val="0.874949576536173"/>
          <c:h val="0.65221388239005695"/>
        </c:manualLayout>
      </c:layout>
      <c:barChart>
        <c:barDir val="col"/>
        <c:grouping val="clustered"/>
        <c:varyColors val="0"/>
        <c:ser>
          <c:idx val="0"/>
          <c:order val="0"/>
          <c:invertIfNegative val="0"/>
          <c:dPt>
            <c:idx val="0"/>
            <c:invertIfNegative val="0"/>
            <c:bubble3D val="0"/>
            <c:spPr>
              <a:solidFill>
                <a:srgbClr val="C0504D"/>
              </a:solidFill>
            </c:spPr>
          </c:dPt>
          <c:dPt>
            <c:idx val="1"/>
            <c:invertIfNegative val="0"/>
            <c:bubble3D val="0"/>
            <c:spPr>
              <a:solidFill>
                <a:srgbClr val="C0504D"/>
              </a:solidFill>
            </c:spPr>
          </c:dPt>
          <c:dPt>
            <c:idx val="2"/>
            <c:invertIfNegative val="0"/>
            <c:bubble3D val="0"/>
            <c:spPr>
              <a:solidFill>
                <a:srgbClr val="C0504D"/>
              </a:solidFill>
            </c:spPr>
          </c:dPt>
          <c:dPt>
            <c:idx val="3"/>
            <c:invertIfNegative val="0"/>
            <c:bubble3D val="0"/>
            <c:spPr>
              <a:solidFill>
                <a:srgbClr val="C0504D"/>
              </a:solidFill>
            </c:spPr>
          </c:dPt>
          <c:dPt>
            <c:idx val="5"/>
            <c:invertIfNegative val="0"/>
            <c:bubble3D val="0"/>
            <c:spPr>
              <a:solidFill>
                <a:srgbClr val="C0504D"/>
              </a:solidFill>
            </c:spPr>
          </c:dPt>
          <c:dPt>
            <c:idx val="9"/>
            <c:invertIfNegative val="0"/>
            <c:bubble3D val="0"/>
            <c:spPr>
              <a:solidFill>
                <a:srgbClr val="C0504D"/>
              </a:solidFill>
            </c:spPr>
          </c:dPt>
          <c:dPt>
            <c:idx val="10"/>
            <c:invertIfNegative val="0"/>
            <c:bubble3D val="0"/>
            <c:spPr>
              <a:solidFill>
                <a:srgbClr val="C0504D"/>
              </a:solidFill>
            </c:spPr>
          </c:dPt>
          <c:dPt>
            <c:idx val="16"/>
            <c:invertIfNegative val="0"/>
            <c:bubble3D val="0"/>
            <c:spPr>
              <a:solidFill>
                <a:srgbClr val="C0504D"/>
              </a:solidFill>
            </c:spPr>
          </c:dPt>
          <c:dPt>
            <c:idx val="18"/>
            <c:invertIfNegative val="0"/>
            <c:bubble3D val="0"/>
            <c:spPr>
              <a:solidFill>
                <a:srgbClr val="C0504D"/>
              </a:solidFill>
            </c:spPr>
          </c:dPt>
          <c:dPt>
            <c:idx val="24"/>
            <c:invertIfNegative val="0"/>
            <c:bubble3D val="0"/>
            <c:spPr>
              <a:solidFill>
                <a:srgbClr val="C0504D"/>
              </a:solidFill>
            </c:spPr>
          </c:dPt>
          <c:cat>
            <c:strRef>
              <c:f>Foglio2!$B$37:$B$61</c:f>
              <c:strCache>
                <c:ptCount val="25"/>
                <c:pt idx="0">
                  <c:v>Lithuania</c:v>
                </c:pt>
                <c:pt idx="1">
                  <c:v>Slovenia</c:v>
                </c:pt>
                <c:pt idx="2">
                  <c:v>Estonia</c:v>
                </c:pt>
                <c:pt idx="3">
                  <c:v>Hungary</c:v>
                </c:pt>
                <c:pt idx="4">
                  <c:v>Germany</c:v>
                </c:pt>
                <c:pt idx="5">
                  <c:v>Czech Republic</c:v>
                </c:pt>
                <c:pt idx="6">
                  <c:v>United Kingdom</c:v>
                </c:pt>
                <c:pt idx="7">
                  <c:v>Spain</c:v>
                </c:pt>
                <c:pt idx="8">
                  <c:v>Belgium</c:v>
                </c:pt>
                <c:pt idx="9">
                  <c:v>Slovakia</c:v>
                </c:pt>
                <c:pt idx="10">
                  <c:v>Poland</c:v>
                </c:pt>
                <c:pt idx="11">
                  <c:v>Netherlands</c:v>
                </c:pt>
                <c:pt idx="12">
                  <c:v>France</c:v>
                </c:pt>
                <c:pt idx="13">
                  <c:v>Luxembourg</c:v>
                </c:pt>
                <c:pt idx="14">
                  <c:v>Finland</c:v>
                </c:pt>
                <c:pt idx="15">
                  <c:v>Italy</c:v>
                </c:pt>
                <c:pt idx="16">
                  <c:v>Cyprus</c:v>
                </c:pt>
                <c:pt idx="17">
                  <c:v>Sweden</c:v>
                </c:pt>
                <c:pt idx="18">
                  <c:v>Latvia</c:v>
                </c:pt>
                <c:pt idx="19">
                  <c:v>Ireland</c:v>
                </c:pt>
                <c:pt idx="20">
                  <c:v>Denmark</c:v>
                </c:pt>
                <c:pt idx="21">
                  <c:v>Austria</c:v>
                </c:pt>
                <c:pt idx="22">
                  <c:v>Portugal</c:v>
                </c:pt>
                <c:pt idx="23">
                  <c:v>Greece</c:v>
                </c:pt>
                <c:pt idx="24">
                  <c:v>Malta</c:v>
                </c:pt>
              </c:strCache>
            </c:strRef>
          </c:cat>
          <c:val>
            <c:numRef>
              <c:f>Foglio2!$C$37:$C$61</c:f>
              <c:numCache>
                <c:formatCode>0.0%</c:formatCode>
                <c:ptCount val="25"/>
                <c:pt idx="0">
                  <c:v>-0.15258215962441299</c:v>
                </c:pt>
                <c:pt idx="1">
                  <c:v>-0.12080536912751701</c:v>
                </c:pt>
                <c:pt idx="2">
                  <c:v>-9.1644204851751995E-2</c:v>
                </c:pt>
                <c:pt idx="3">
                  <c:v>-6.5217391304347797E-2</c:v>
                </c:pt>
                <c:pt idx="4">
                  <c:v>-4.97592295345105E-2</c:v>
                </c:pt>
                <c:pt idx="5">
                  <c:v>4.6357615894039798E-2</c:v>
                </c:pt>
                <c:pt idx="6">
                  <c:v>5.62248995983936E-2</c:v>
                </c:pt>
                <c:pt idx="7">
                  <c:v>7.2549019607843102E-2</c:v>
                </c:pt>
                <c:pt idx="8">
                  <c:v>8.4257206208425695E-2</c:v>
                </c:pt>
                <c:pt idx="9">
                  <c:v>9.1525423728813796E-2</c:v>
                </c:pt>
                <c:pt idx="10">
                  <c:v>0.10877192982456101</c:v>
                </c:pt>
                <c:pt idx="11">
                  <c:v>0.116788321167883</c:v>
                </c:pt>
                <c:pt idx="12">
                  <c:v>0.12631578947368399</c:v>
                </c:pt>
                <c:pt idx="13">
                  <c:v>0.15672913117546899</c:v>
                </c:pt>
                <c:pt idx="14">
                  <c:v>0.16222760290556901</c:v>
                </c:pt>
                <c:pt idx="15">
                  <c:v>0.17400881057268699</c:v>
                </c:pt>
                <c:pt idx="16">
                  <c:v>0.23697478991596599</c:v>
                </c:pt>
                <c:pt idx="17">
                  <c:v>0.24870466321243501</c:v>
                </c:pt>
                <c:pt idx="18">
                  <c:v>0.26515151515151503</c:v>
                </c:pt>
                <c:pt idx="19">
                  <c:v>0.29296875</c:v>
                </c:pt>
                <c:pt idx="20">
                  <c:v>0.33013435700575799</c:v>
                </c:pt>
                <c:pt idx="21">
                  <c:v>0.34553775743707099</c:v>
                </c:pt>
                <c:pt idx="22">
                  <c:v>0.34635416666666802</c:v>
                </c:pt>
                <c:pt idx="23">
                  <c:v>0.360119047619048</c:v>
                </c:pt>
                <c:pt idx="24">
                  <c:v>0.63797468354430498</c:v>
                </c:pt>
              </c:numCache>
            </c:numRef>
          </c:val>
        </c:ser>
        <c:dLbls>
          <c:showLegendKey val="0"/>
          <c:showVal val="0"/>
          <c:showCatName val="0"/>
          <c:showSerName val="0"/>
          <c:showPercent val="0"/>
          <c:showBubbleSize val="0"/>
        </c:dLbls>
        <c:gapWidth val="150"/>
        <c:axId val="258075264"/>
        <c:axId val="258216320"/>
      </c:barChart>
      <c:catAx>
        <c:axId val="258075264"/>
        <c:scaling>
          <c:orientation val="minMax"/>
        </c:scaling>
        <c:delete val="0"/>
        <c:axPos val="b"/>
        <c:majorTickMark val="out"/>
        <c:minorTickMark val="none"/>
        <c:tickLblPos val="low"/>
        <c:crossAx val="258216320"/>
        <c:crosses val="autoZero"/>
        <c:auto val="1"/>
        <c:lblAlgn val="ctr"/>
        <c:lblOffset val="100"/>
        <c:noMultiLvlLbl val="0"/>
      </c:catAx>
      <c:valAx>
        <c:axId val="258216320"/>
        <c:scaling>
          <c:orientation val="minMax"/>
          <c:max val="0.8"/>
          <c:min val="-0.2"/>
        </c:scaling>
        <c:delete val="0"/>
        <c:axPos val="l"/>
        <c:majorGridlines/>
        <c:numFmt formatCode="0.0%" sourceLinked="1"/>
        <c:majorTickMark val="out"/>
        <c:minorTickMark val="none"/>
        <c:tickLblPos val="nextTo"/>
        <c:crossAx val="258075264"/>
        <c:crosses val="autoZero"/>
        <c:crossBetween val="between"/>
        <c:majorUnit val="0.2"/>
      </c:valAx>
    </c:plotArea>
    <c:plotVisOnly val="1"/>
    <c:dispBlanksAs val="gap"/>
    <c:showDLblsOverMax val="0"/>
  </c:chart>
  <c:spPr>
    <a:ln>
      <a:noFill/>
    </a:ln>
  </c:spPr>
  <c:txPr>
    <a:bodyPr/>
    <a:lstStyle/>
    <a:p>
      <a:pPr>
        <a:defRPr sz="1600">
          <a:latin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9898114274072"/>
          <c:y val="5.6115120628815601E-2"/>
          <c:w val="0.82293630819480701"/>
          <c:h val="0.69815460985436995"/>
        </c:manualLayout>
      </c:layout>
      <c:lineChart>
        <c:grouping val="standard"/>
        <c:varyColors val="0"/>
        <c:ser>
          <c:idx val="0"/>
          <c:order val="0"/>
          <c:tx>
            <c:strRef>
              <c:f>'Graph 1'!$H$37</c:f>
              <c:strCache>
                <c:ptCount val="1"/>
                <c:pt idx="0">
                  <c:v>Not classified</c:v>
                </c:pt>
              </c:strCache>
            </c:strRef>
          </c:tx>
          <c:spPr>
            <a:ln>
              <a:prstDash val="sysDash"/>
            </a:ln>
          </c:spPr>
          <c:marker>
            <c:symbol val="none"/>
          </c:marker>
          <c:cat>
            <c:numRef>
              <c:f>'Graph 1'!$B$39:$B$66</c:f>
              <c:numCache>
                <c:formatCode>General</c:formatCode>
                <c:ptCount val="2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numCache>
            </c:numRef>
          </c:cat>
          <c:val>
            <c:numRef>
              <c:f>'Graph 1'!$H$39:$H$66</c:f>
              <c:numCache>
                <c:formatCode>General</c:formatCode>
                <c:ptCount val="28"/>
                <c:pt idx="0">
                  <c:v>13</c:v>
                </c:pt>
                <c:pt idx="1">
                  <c:v>10.66666666666667</c:v>
                </c:pt>
                <c:pt idx="2">
                  <c:v>14.66666666666667</c:v>
                </c:pt>
                <c:pt idx="3">
                  <c:v>21.333333333333279</c:v>
                </c:pt>
                <c:pt idx="4">
                  <c:v>26</c:v>
                </c:pt>
                <c:pt idx="5">
                  <c:v>38.666666666666544</c:v>
                </c:pt>
                <c:pt idx="6">
                  <c:v>42.666666666666544</c:v>
                </c:pt>
                <c:pt idx="7">
                  <c:v>60.833333333333343</c:v>
                </c:pt>
                <c:pt idx="8">
                  <c:v>72.666666666666671</c:v>
                </c:pt>
                <c:pt idx="9">
                  <c:v>87.944433333333336</c:v>
                </c:pt>
                <c:pt idx="10">
                  <c:v>94.944433333333336</c:v>
                </c:pt>
                <c:pt idx="11">
                  <c:v>94.777766666666651</c:v>
                </c:pt>
                <c:pt idx="12">
                  <c:v>93.666666666666671</c:v>
                </c:pt>
                <c:pt idx="13">
                  <c:v>76.166666666666671</c:v>
                </c:pt>
                <c:pt idx="14">
                  <c:v>62.666666666666544</c:v>
                </c:pt>
                <c:pt idx="15">
                  <c:v>55.833333333333343</c:v>
                </c:pt>
                <c:pt idx="16">
                  <c:v>57.75</c:v>
                </c:pt>
                <c:pt idx="17">
                  <c:v>60.75</c:v>
                </c:pt>
                <c:pt idx="18">
                  <c:v>65.361099999999993</c:v>
                </c:pt>
                <c:pt idx="19">
                  <c:v>68.444433333333336</c:v>
                </c:pt>
                <c:pt idx="20">
                  <c:v>63.444433333333343</c:v>
                </c:pt>
                <c:pt idx="21">
                  <c:v>53.166666666666544</c:v>
                </c:pt>
                <c:pt idx="22">
                  <c:v>45.25</c:v>
                </c:pt>
                <c:pt idx="23">
                  <c:v>43.416666666666522</c:v>
                </c:pt>
                <c:pt idx="24">
                  <c:v>39.916666666666522</c:v>
                </c:pt>
                <c:pt idx="25">
                  <c:v>42.166666666666544</c:v>
                </c:pt>
                <c:pt idx="26">
                  <c:v>43.333333333333343</c:v>
                </c:pt>
                <c:pt idx="27">
                  <c:v>46.333333333333343</c:v>
                </c:pt>
              </c:numCache>
            </c:numRef>
          </c:val>
          <c:smooth val="0"/>
        </c:ser>
        <c:ser>
          <c:idx val="1"/>
          <c:order val="1"/>
          <c:tx>
            <c:strRef>
              <c:f>'Graph 1'!$I$37</c:f>
              <c:strCache>
                <c:ptCount val="1"/>
                <c:pt idx="0">
                  <c:v>Solid waste collection</c:v>
                </c:pt>
              </c:strCache>
            </c:strRef>
          </c:tx>
          <c:marker>
            <c:symbol val="none"/>
          </c:marker>
          <c:cat>
            <c:numRef>
              <c:f>'Graph 1'!$B$39:$B$66</c:f>
              <c:numCache>
                <c:formatCode>General</c:formatCode>
                <c:ptCount val="2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numCache>
            </c:numRef>
          </c:cat>
          <c:val>
            <c:numRef>
              <c:f>'Graph 1'!$I$39:$I$66</c:f>
              <c:numCache>
                <c:formatCode>General</c:formatCode>
                <c:ptCount val="28"/>
                <c:pt idx="0">
                  <c:v>14.33333333333333</c:v>
                </c:pt>
                <c:pt idx="1">
                  <c:v>15.444433333333331</c:v>
                </c:pt>
                <c:pt idx="2">
                  <c:v>21.777766666666668</c:v>
                </c:pt>
                <c:pt idx="3">
                  <c:v>21.444433333333269</c:v>
                </c:pt>
                <c:pt idx="4">
                  <c:v>24.666666666666671</c:v>
                </c:pt>
                <c:pt idx="5">
                  <c:v>27.333333333333279</c:v>
                </c:pt>
                <c:pt idx="6">
                  <c:v>37</c:v>
                </c:pt>
                <c:pt idx="7">
                  <c:v>47</c:v>
                </c:pt>
                <c:pt idx="8">
                  <c:v>53.833333333333343</c:v>
                </c:pt>
                <c:pt idx="9">
                  <c:v>56.6111</c:v>
                </c:pt>
                <c:pt idx="10">
                  <c:v>59.6111</c:v>
                </c:pt>
                <c:pt idx="11">
                  <c:v>62.1111</c:v>
                </c:pt>
                <c:pt idx="12">
                  <c:v>71.666666666666671</c:v>
                </c:pt>
                <c:pt idx="13">
                  <c:v>70</c:v>
                </c:pt>
                <c:pt idx="14">
                  <c:v>69</c:v>
                </c:pt>
                <c:pt idx="15">
                  <c:v>64.333333333333229</c:v>
                </c:pt>
                <c:pt idx="16">
                  <c:v>67</c:v>
                </c:pt>
                <c:pt idx="17">
                  <c:v>71.666666666666671</c:v>
                </c:pt>
                <c:pt idx="18">
                  <c:v>70.666666666666671</c:v>
                </c:pt>
                <c:pt idx="19">
                  <c:v>67.333333333333229</c:v>
                </c:pt>
                <c:pt idx="20">
                  <c:v>57.333333333333343</c:v>
                </c:pt>
                <c:pt idx="21">
                  <c:v>64.666666666666671</c:v>
                </c:pt>
                <c:pt idx="22">
                  <c:v>70.222200000000001</c:v>
                </c:pt>
                <c:pt idx="23">
                  <c:v>72.888866666666573</c:v>
                </c:pt>
                <c:pt idx="24">
                  <c:v>64.555533333333244</c:v>
                </c:pt>
                <c:pt idx="25">
                  <c:v>61.833333333333343</c:v>
                </c:pt>
                <c:pt idx="26">
                  <c:v>63.5</c:v>
                </c:pt>
                <c:pt idx="27">
                  <c:v>64.833333333333229</c:v>
                </c:pt>
              </c:numCache>
            </c:numRef>
          </c:val>
          <c:smooth val="0"/>
        </c:ser>
        <c:ser>
          <c:idx val="3"/>
          <c:order val="3"/>
          <c:tx>
            <c:strRef>
              <c:f>'Graph 1'!$K$37</c:f>
              <c:strCache>
                <c:ptCount val="1"/>
                <c:pt idx="0">
                  <c:v>Fertilizers from waste</c:v>
                </c:pt>
              </c:strCache>
            </c:strRef>
          </c:tx>
          <c:marker>
            <c:symbol val="none"/>
          </c:marker>
          <c:cat>
            <c:numRef>
              <c:f>'Graph 1'!$B$39:$B$66</c:f>
              <c:numCache>
                <c:formatCode>General</c:formatCode>
                <c:ptCount val="2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numCache>
            </c:numRef>
          </c:cat>
          <c:val>
            <c:numRef>
              <c:f>'Graph 1'!$K$39:$K$66</c:f>
              <c:numCache>
                <c:formatCode>General</c:formatCode>
                <c:ptCount val="28"/>
                <c:pt idx="0">
                  <c:v>11</c:v>
                </c:pt>
                <c:pt idx="1">
                  <c:v>11.33333333333333</c:v>
                </c:pt>
                <c:pt idx="2">
                  <c:v>13.33333333333333</c:v>
                </c:pt>
                <c:pt idx="3">
                  <c:v>12.33333333333333</c:v>
                </c:pt>
                <c:pt idx="4">
                  <c:v>13.66666666666667</c:v>
                </c:pt>
                <c:pt idx="5">
                  <c:v>14.33333333333333</c:v>
                </c:pt>
                <c:pt idx="6">
                  <c:v>19</c:v>
                </c:pt>
                <c:pt idx="7">
                  <c:v>21.666666666666671</c:v>
                </c:pt>
                <c:pt idx="8">
                  <c:v>24.333333333333279</c:v>
                </c:pt>
                <c:pt idx="9">
                  <c:v>28.3889</c:v>
                </c:pt>
                <c:pt idx="10">
                  <c:v>29.722233333333261</c:v>
                </c:pt>
                <c:pt idx="11">
                  <c:v>34.055566666666543</c:v>
                </c:pt>
                <c:pt idx="12">
                  <c:v>37</c:v>
                </c:pt>
                <c:pt idx="13">
                  <c:v>39</c:v>
                </c:pt>
                <c:pt idx="14">
                  <c:v>40.333333333333343</c:v>
                </c:pt>
                <c:pt idx="15">
                  <c:v>36.666666666666544</c:v>
                </c:pt>
                <c:pt idx="16">
                  <c:v>33.333333333333343</c:v>
                </c:pt>
                <c:pt idx="17">
                  <c:v>31.666666666666671</c:v>
                </c:pt>
                <c:pt idx="18">
                  <c:v>33.166666666666544</c:v>
                </c:pt>
                <c:pt idx="19">
                  <c:v>33.166666666666544</c:v>
                </c:pt>
                <c:pt idx="20">
                  <c:v>26.166666666666671</c:v>
                </c:pt>
                <c:pt idx="21">
                  <c:v>23.666666666666671</c:v>
                </c:pt>
                <c:pt idx="22">
                  <c:v>23.666666666666671</c:v>
                </c:pt>
                <c:pt idx="23">
                  <c:v>24.666666666666671</c:v>
                </c:pt>
                <c:pt idx="24">
                  <c:v>22</c:v>
                </c:pt>
                <c:pt idx="25">
                  <c:v>20</c:v>
                </c:pt>
                <c:pt idx="26">
                  <c:v>21.666666666666671</c:v>
                </c:pt>
                <c:pt idx="27">
                  <c:v>20.666666666666671</c:v>
                </c:pt>
              </c:numCache>
            </c:numRef>
          </c:val>
          <c:smooth val="0"/>
        </c:ser>
        <c:ser>
          <c:idx val="4"/>
          <c:order val="4"/>
          <c:tx>
            <c:strRef>
              <c:f>'Graph 1'!$L$37</c:f>
              <c:strCache>
                <c:ptCount val="1"/>
                <c:pt idx="0">
                  <c:v>Incineration and energy recovery</c:v>
                </c:pt>
              </c:strCache>
            </c:strRef>
          </c:tx>
          <c:spPr>
            <a:ln>
              <a:prstDash val="dash"/>
            </a:ln>
          </c:spPr>
          <c:marker>
            <c:symbol val="none"/>
          </c:marker>
          <c:cat>
            <c:numRef>
              <c:f>'Graph 1'!$B$39:$B$66</c:f>
              <c:numCache>
                <c:formatCode>General</c:formatCode>
                <c:ptCount val="2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numCache>
            </c:numRef>
          </c:cat>
          <c:val>
            <c:numRef>
              <c:f>'Graph 1'!$L$39:$L$66</c:f>
              <c:numCache>
                <c:formatCode>General</c:formatCode>
                <c:ptCount val="28"/>
                <c:pt idx="0">
                  <c:v>25</c:v>
                </c:pt>
                <c:pt idx="1">
                  <c:v>24.666666666666671</c:v>
                </c:pt>
                <c:pt idx="2">
                  <c:v>30</c:v>
                </c:pt>
                <c:pt idx="3">
                  <c:v>31.55556666666666</c:v>
                </c:pt>
                <c:pt idx="4">
                  <c:v>26.8889</c:v>
                </c:pt>
                <c:pt idx="5">
                  <c:v>27.55556666666666</c:v>
                </c:pt>
                <c:pt idx="6">
                  <c:v>34</c:v>
                </c:pt>
                <c:pt idx="7">
                  <c:v>48</c:v>
                </c:pt>
                <c:pt idx="8">
                  <c:v>48.333333333333343</c:v>
                </c:pt>
                <c:pt idx="9">
                  <c:v>53.833333333333343</c:v>
                </c:pt>
                <c:pt idx="10">
                  <c:v>51.666666666666544</c:v>
                </c:pt>
                <c:pt idx="11">
                  <c:v>57</c:v>
                </c:pt>
                <c:pt idx="12">
                  <c:v>57.166666666666544</c:v>
                </c:pt>
                <c:pt idx="13">
                  <c:v>57</c:v>
                </c:pt>
                <c:pt idx="14">
                  <c:v>50.833333333333343</c:v>
                </c:pt>
                <c:pt idx="15">
                  <c:v>46.166666666666544</c:v>
                </c:pt>
                <c:pt idx="16">
                  <c:v>45.5</c:v>
                </c:pt>
                <c:pt idx="17">
                  <c:v>56</c:v>
                </c:pt>
                <c:pt idx="18">
                  <c:v>54.166666666666544</c:v>
                </c:pt>
                <c:pt idx="19">
                  <c:v>54.5</c:v>
                </c:pt>
                <c:pt idx="20">
                  <c:v>44.5</c:v>
                </c:pt>
                <c:pt idx="21">
                  <c:v>46</c:v>
                </c:pt>
                <c:pt idx="22">
                  <c:v>45</c:v>
                </c:pt>
                <c:pt idx="23">
                  <c:v>44.833333333333343</c:v>
                </c:pt>
                <c:pt idx="24">
                  <c:v>45.333333333333343</c:v>
                </c:pt>
                <c:pt idx="25">
                  <c:v>46</c:v>
                </c:pt>
                <c:pt idx="26">
                  <c:v>46</c:v>
                </c:pt>
                <c:pt idx="27">
                  <c:v>46.805566666666543</c:v>
                </c:pt>
              </c:numCache>
            </c:numRef>
          </c:val>
          <c:smooth val="0"/>
        </c:ser>
        <c:dLbls>
          <c:showLegendKey val="0"/>
          <c:showVal val="0"/>
          <c:showCatName val="0"/>
          <c:showSerName val="0"/>
          <c:showPercent val="0"/>
          <c:showBubbleSize val="0"/>
        </c:dLbls>
        <c:marker val="1"/>
        <c:smooth val="0"/>
        <c:axId val="258411904"/>
        <c:axId val="258425984"/>
      </c:lineChart>
      <c:lineChart>
        <c:grouping val="standard"/>
        <c:varyColors val="0"/>
        <c:ser>
          <c:idx val="2"/>
          <c:order val="2"/>
          <c:tx>
            <c:strRef>
              <c:f>'Graph 1'!$J$37</c:f>
              <c:strCache>
                <c:ptCount val="1"/>
                <c:pt idx="0">
                  <c:v>Material recycling</c:v>
                </c:pt>
              </c:strCache>
            </c:strRef>
          </c:tx>
          <c:spPr>
            <a:ln>
              <a:prstDash val="dot"/>
            </a:ln>
          </c:spPr>
          <c:marker>
            <c:symbol val="none"/>
          </c:marker>
          <c:cat>
            <c:numRef>
              <c:f>'Graph 1'!$B$39:$B$66</c:f>
              <c:numCache>
                <c:formatCode>General</c:formatCode>
                <c:ptCount val="2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numCache>
            </c:numRef>
          </c:cat>
          <c:val>
            <c:numRef>
              <c:f>'Graph 1'!$J$39:$J$66</c:f>
              <c:numCache>
                <c:formatCode>General</c:formatCode>
                <c:ptCount val="28"/>
                <c:pt idx="0">
                  <c:v>49.583333333333343</c:v>
                </c:pt>
                <c:pt idx="1">
                  <c:v>49.916666666666522</c:v>
                </c:pt>
                <c:pt idx="2">
                  <c:v>54.166666666666544</c:v>
                </c:pt>
                <c:pt idx="3">
                  <c:v>58.666666666666544</c:v>
                </c:pt>
                <c:pt idx="4">
                  <c:v>67.583333333333229</c:v>
                </c:pt>
                <c:pt idx="5">
                  <c:v>74.472233333333335</c:v>
                </c:pt>
                <c:pt idx="6">
                  <c:v>87.30556666666665</c:v>
                </c:pt>
                <c:pt idx="7">
                  <c:v>102.5</c:v>
                </c:pt>
                <c:pt idx="8">
                  <c:v>124.0555333333333</c:v>
                </c:pt>
                <c:pt idx="9">
                  <c:v>150.33330000000001</c:v>
                </c:pt>
                <c:pt idx="10">
                  <c:v>170.3888666666667</c:v>
                </c:pt>
                <c:pt idx="11">
                  <c:v>188</c:v>
                </c:pt>
                <c:pt idx="12">
                  <c:v>184.47219999999999</c:v>
                </c:pt>
                <c:pt idx="13">
                  <c:v>165.97219999999999</c:v>
                </c:pt>
                <c:pt idx="14">
                  <c:v>141.91663333333341</c:v>
                </c:pt>
                <c:pt idx="15">
                  <c:v>134.5</c:v>
                </c:pt>
                <c:pt idx="16">
                  <c:v>131.5</c:v>
                </c:pt>
                <c:pt idx="17">
                  <c:v>143.83333333333329</c:v>
                </c:pt>
                <c:pt idx="18">
                  <c:v>148.99996666666669</c:v>
                </c:pt>
                <c:pt idx="19">
                  <c:v>161.66663333333341</c:v>
                </c:pt>
                <c:pt idx="20">
                  <c:v>147.49996666666669</c:v>
                </c:pt>
                <c:pt idx="21">
                  <c:v>140.16666666666671</c:v>
                </c:pt>
                <c:pt idx="22">
                  <c:v>128.16666666666671</c:v>
                </c:pt>
                <c:pt idx="23">
                  <c:v>126.5</c:v>
                </c:pt>
                <c:pt idx="24">
                  <c:v>114.5</c:v>
                </c:pt>
                <c:pt idx="25">
                  <c:v>113.5444333333333</c:v>
                </c:pt>
                <c:pt idx="26">
                  <c:v>126.1277666666667</c:v>
                </c:pt>
                <c:pt idx="27">
                  <c:v>131.07220000000001</c:v>
                </c:pt>
              </c:numCache>
            </c:numRef>
          </c:val>
          <c:smooth val="0"/>
        </c:ser>
        <c:dLbls>
          <c:showLegendKey val="0"/>
          <c:showVal val="0"/>
          <c:showCatName val="0"/>
          <c:showSerName val="0"/>
          <c:showPercent val="0"/>
          <c:showBubbleSize val="0"/>
        </c:dLbls>
        <c:marker val="1"/>
        <c:smooth val="0"/>
        <c:axId val="258429696"/>
        <c:axId val="258427904"/>
      </c:lineChart>
      <c:catAx>
        <c:axId val="258411904"/>
        <c:scaling>
          <c:orientation val="minMax"/>
        </c:scaling>
        <c:delete val="0"/>
        <c:axPos val="b"/>
        <c:numFmt formatCode="General" sourceLinked="1"/>
        <c:majorTickMark val="out"/>
        <c:minorTickMark val="none"/>
        <c:tickLblPos val="nextTo"/>
        <c:crossAx val="258425984"/>
        <c:crosses val="autoZero"/>
        <c:auto val="1"/>
        <c:lblAlgn val="ctr"/>
        <c:lblOffset val="100"/>
        <c:tickLblSkip val="3"/>
        <c:tickMarkSkip val="1"/>
        <c:noMultiLvlLbl val="0"/>
      </c:catAx>
      <c:valAx>
        <c:axId val="258425984"/>
        <c:scaling>
          <c:orientation val="minMax"/>
          <c:max val="150"/>
          <c:min val="0"/>
        </c:scaling>
        <c:delete val="0"/>
        <c:axPos val="l"/>
        <c:majorGridlines/>
        <c:title>
          <c:tx>
            <c:rich>
              <a:bodyPr rot="-5400000" vert="horz"/>
              <a:lstStyle/>
              <a:p>
                <a:pPr>
                  <a:defRPr/>
                </a:pPr>
                <a:r>
                  <a:rPr lang="it-IT"/>
                  <a:t>Patent trends</a:t>
                </a:r>
              </a:p>
            </c:rich>
          </c:tx>
          <c:layout/>
          <c:overlay val="0"/>
        </c:title>
        <c:numFmt formatCode="General" sourceLinked="1"/>
        <c:majorTickMark val="out"/>
        <c:minorTickMark val="none"/>
        <c:tickLblPos val="nextTo"/>
        <c:crossAx val="258411904"/>
        <c:crosses val="autoZero"/>
        <c:crossBetween val="midCat"/>
        <c:majorUnit val="25"/>
      </c:valAx>
      <c:valAx>
        <c:axId val="258427904"/>
        <c:scaling>
          <c:orientation val="minMax"/>
        </c:scaling>
        <c:delete val="0"/>
        <c:axPos val="r"/>
        <c:numFmt formatCode="General" sourceLinked="1"/>
        <c:majorTickMark val="out"/>
        <c:minorTickMark val="none"/>
        <c:tickLblPos val="nextTo"/>
        <c:crossAx val="258429696"/>
        <c:crosses val="max"/>
        <c:crossBetween val="between"/>
        <c:majorUnit val="25"/>
      </c:valAx>
      <c:catAx>
        <c:axId val="258429696"/>
        <c:scaling>
          <c:orientation val="minMax"/>
        </c:scaling>
        <c:delete val="1"/>
        <c:axPos val="b"/>
        <c:numFmt formatCode="General" sourceLinked="1"/>
        <c:majorTickMark val="out"/>
        <c:minorTickMark val="none"/>
        <c:tickLblPos val="nextTo"/>
        <c:crossAx val="258427904"/>
        <c:crosses val="autoZero"/>
        <c:auto val="1"/>
        <c:lblAlgn val="ctr"/>
        <c:lblOffset val="100"/>
        <c:noMultiLvlLbl val="0"/>
      </c:catAx>
    </c:plotArea>
    <c:legend>
      <c:legendPos val="b"/>
      <c:layout>
        <c:manualLayout>
          <c:xMode val="edge"/>
          <c:yMode val="edge"/>
          <c:x val="1.9230769230769201E-2"/>
          <c:y val="0.85013134332288698"/>
          <c:w val="0.94635627530364397"/>
          <c:h val="0.137326850657046"/>
        </c:manualLayout>
      </c:layout>
      <c:overlay val="0"/>
    </c:legend>
    <c:plotVisOnly val="1"/>
    <c:dispBlanksAs val="gap"/>
    <c:showDLblsOverMax val="0"/>
  </c:chart>
  <c:spPr>
    <a:ln>
      <a:solidFill>
        <a:srgbClr val="FFFFFF"/>
      </a:solidFill>
    </a:ln>
  </c:spPr>
  <c:txPr>
    <a:bodyPr/>
    <a:lstStyle/>
    <a:p>
      <a:pPr>
        <a:defRPr sz="1400">
          <a:latin typeface="Arial"/>
          <a:cs typeface="Arial"/>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6815A-FB15-4FAA-B18F-A2FB0F9954E3}" type="datetimeFigureOut">
              <a:rPr lang="it-IT" smtClean="0"/>
              <a:t>08/03/2015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34CFB-B422-466F-A596-06E97D9A3563}" type="slidenum">
              <a:rPr lang="it-IT" smtClean="0"/>
              <a:t>‹N›</a:t>
            </a:fld>
            <a:endParaRPr lang="it-IT"/>
          </a:p>
        </p:txBody>
      </p:sp>
    </p:spTree>
    <p:extLst>
      <p:ext uri="{BB962C8B-B14F-4D97-AF65-F5344CB8AC3E}">
        <p14:creationId xmlns:p14="http://schemas.microsoft.com/office/powerpoint/2010/main" val="344974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t-IT" smtClean="0"/>
              <a:t>After Kuznets (1955), who hypothesised an inverted U for the relationship between a measure of inequality in the distribution of income and the level of income.</a:t>
            </a:r>
            <a:endParaRPr lang="en-GB" altLang="it-IT"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7A5ED4-5A47-405C-B0BB-0C4A26E6F31F}" type="slidenum">
              <a:rPr lang="fr-FR" altLang="it-IT" smtClean="0"/>
              <a:pPr eaLnBrk="1" hangingPunct="1"/>
              <a:t>25</a:t>
            </a:fld>
            <a:endParaRPr lang="fr-FR"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D47B0666-E8FF-42E1-9700-F8E3BED7A524}" type="slidenum">
              <a:rPr lang="it-IT" altLang="it-IT">
                <a:solidFill>
                  <a:srgbClr val="000000"/>
                </a:solidFill>
              </a:rPr>
              <a:pPr eaLnBrk="1" hangingPunct="1"/>
              <a:t>50</a:t>
            </a:fld>
            <a:endParaRPr lang="it-IT" altLang="it-IT">
              <a:solidFill>
                <a:srgbClr val="000000"/>
              </a:solidFill>
            </a:endParaRPr>
          </a:p>
        </p:txBody>
      </p:sp>
      <p:sp>
        <p:nvSpPr>
          <p:cNvPr id="74755" name="Rectangle 1"/>
          <p:cNvSpPr txBox="1">
            <a:spLocks noChangeArrowheads="1" noTextEdit="1"/>
          </p:cNvSpPr>
          <p:nvPr>
            <p:ph type="sldImg"/>
          </p:nvPr>
        </p:nvSpPr>
        <p:spPr>
          <a:xfrm>
            <a:off x="1143000" y="685800"/>
            <a:ext cx="4572000" cy="3429000"/>
          </a:xfrm>
          <a:ln/>
        </p:spPr>
      </p:sp>
      <p:sp>
        <p:nvSpPr>
          <p:cNvPr id="74756" name="Rectangle 2"/>
          <p:cNvSpPr txBox="1">
            <a:spLocks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54238889-F1A1-4252-81DD-AA1CB9D4E688}" type="slidenum">
              <a:rPr lang="it-IT" altLang="it-IT">
                <a:solidFill>
                  <a:srgbClr val="000000"/>
                </a:solidFill>
              </a:rPr>
              <a:pPr eaLnBrk="1" hangingPunct="1"/>
              <a:t>51</a:t>
            </a:fld>
            <a:endParaRPr lang="it-IT" altLang="it-IT">
              <a:solidFill>
                <a:srgbClr val="000000"/>
              </a:solidFill>
            </a:endParaRPr>
          </a:p>
        </p:txBody>
      </p:sp>
      <p:sp>
        <p:nvSpPr>
          <p:cNvPr id="77827" name="Rectangle 1"/>
          <p:cNvSpPr txBox="1">
            <a:spLocks noChangeArrowheads="1" noTextEdit="1"/>
          </p:cNvSpPr>
          <p:nvPr>
            <p:ph type="sldImg"/>
          </p:nvPr>
        </p:nvSpPr>
        <p:spPr>
          <a:xfrm>
            <a:off x="1143000" y="685800"/>
            <a:ext cx="4572000" cy="3429000"/>
          </a:xfrm>
          <a:ln/>
        </p:spPr>
      </p:sp>
      <p:sp>
        <p:nvSpPr>
          <p:cNvPr id="77828" name="Text Box 2"/>
          <p:cNvSpPr txBox="1">
            <a:spLocks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mtClean="0">
                <a:latin typeface="Arial" charset="0"/>
                <a:ea typeface="Microsoft YaHei" charset="-122"/>
              </a:rPr>
              <a:t>Indirect emissions arise when waste is recycled into secondary materials and thereby replace the use of raw materials such as plastics, paper, metals etc., or when waste is incinerated with energy recovery and replace energy production from fossil fuels. The indirect emissions also include a minor contribution from landfills, namely the avoided CO2-emissions when methane is recovered in landfills and used as an energy source,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fld id="{4555BE07-1E27-47E8-AEFC-EDC8C7BF57A5}" type="slidenum">
              <a:rPr lang="it-IT" altLang="it-IT">
                <a:solidFill>
                  <a:srgbClr val="000000"/>
                </a:solidFill>
              </a:rPr>
              <a:pPr eaLnBrk="1" hangingPunct="1"/>
              <a:t>52</a:t>
            </a:fld>
            <a:endParaRPr lang="it-IT" altLang="it-IT">
              <a:solidFill>
                <a:srgbClr val="000000"/>
              </a:solidFill>
            </a:endParaRPr>
          </a:p>
        </p:txBody>
      </p:sp>
      <p:sp>
        <p:nvSpPr>
          <p:cNvPr id="84995" name="Rectangle 1"/>
          <p:cNvSpPr txBox="1">
            <a:spLocks noChangeArrowheads="1" noTextEdit="1"/>
          </p:cNvSpPr>
          <p:nvPr>
            <p:ph type="sldImg"/>
          </p:nvPr>
        </p:nvSpPr>
        <p:spPr>
          <a:xfrm>
            <a:off x="1143000" y="685800"/>
            <a:ext cx="4572000" cy="3429000"/>
          </a:xfrm>
          <a:ln/>
        </p:spPr>
      </p:sp>
      <p:sp>
        <p:nvSpPr>
          <p:cNvPr id="84996" name="Rectangle 2"/>
          <p:cNvSpPr txBox="1">
            <a:spLocks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BF5AC05-4AD9-4778-AEEC-E89425F97284}" type="slidenum">
              <a:rPr lang="it-IT" altLang="it-IT" sz="1200"/>
              <a:pPr algn="r" eaLnBrk="1" hangingPunct="1"/>
              <a:t>69</a:t>
            </a:fld>
            <a:endParaRPr lang="it-IT" altLang="it-IT" sz="1200"/>
          </a:p>
        </p:txBody>
      </p:sp>
      <p:sp>
        <p:nvSpPr>
          <p:cNvPr id="563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43AD616-D316-4E7F-838A-2C7E8865DC10}" type="slidenum">
              <a:rPr lang="it-IT" altLang="it-IT" sz="1200"/>
              <a:pPr algn="r" eaLnBrk="1" hangingPunct="1"/>
              <a:t>72</a:t>
            </a:fld>
            <a:endParaRPr lang="it-IT" altLang="it-IT" sz="1200"/>
          </a:p>
        </p:txBody>
      </p:sp>
      <p:sp>
        <p:nvSpPr>
          <p:cNvPr id="573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DCBF024-E82D-4320-A942-79A9C7C9EF18}" type="slidenum">
              <a:rPr lang="it-IT" altLang="it-IT" sz="1200"/>
              <a:pPr algn="r" eaLnBrk="1" hangingPunct="1"/>
              <a:t>73</a:t>
            </a:fld>
            <a:endParaRPr lang="it-IT" altLang="it-IT" sz="1200"/>
          </a:p>
        </p:txBody>
      </p:sp>
      <p:sp>
        <p:nvSpPr>
          <p:cNvPr id="583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t-IT"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00157B-68A8-4436-8A35-480C28D4C196}" type="slidenum">
              <a:rPr lang="fr-FR" altLang="it-IT" smtClean="0"/>
              <a:pPr eaLnBrk="1" hangingPunct="1"/>
              <a:t>34</a:t>
            </a:fld>
            <a:endParaRPr lang="fr-FR"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7E32FC8-1330-4876-8CAC-89C4817D2ACE}" type="slidenum">
              <a:rPr lang="it-IT" altLang="it-IT">
                <a:latin typeface="Arial" charset="0"/>
                <a:cs typeface="Arial" charset="0"/>
              </a:rPr>
              <a:pPr algn="r" eaLnBrk="1" hangingPunct="1">
                <a:spcBef>
                  <a:spcPct val="0"/>
                </a:spcBef>
              </a:pPr>
              <a:t>41</a:t>
            </a:fld>
            <a:endParaRPr lang="it-IT" altLang="it-IT">
              <a:latin typeface="Arial" charset="0"/>
              <a:cs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xfrm>
            <a:off x="915988" y="4343400"/>
            <a:ext cx="5026025" cy="4114800"/>
          </a:xfrm>
          <a:noFill/>
        </p:spPr>
        <p:txBody>
          <a:bodyPr/>
          <a:lstStyle/>
          <a:p>
            <a:pPr eaLnBrk="1" hangingPunct="1"/>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4275D87-223F-40C6-A5B5-892D9D964B61}" type="slidenum">
              <a:rPr lang="it-IT" altLang="it-IT">
                <a:latin typeface="Arial" charset="0"/>
                <a:cs typeface="Arial" charset="0"/>
              </a:rPr>
              <a:pPr algn="r" eaLnBrk="1" hangingPunct="1">
                <a:spcBef>
                  <a:spcPct val="0"/>
                </a:spcBef>
              </a:pPr>
              <a:t>42</a:t>
            </a:fld>
            <a:endParaRPr lang="it-IT" altLang="it-IT">
              <a:latin typeface="Arial" charset="0"/>
              <a:cs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5E2B359-DD88-4BA3-BCA6-81A09AF18B05}" type="slidenum">
              <a:rPr lang="it-IT" altLang="it-IT">
                <a:latin typeface="Arial" charset="0"/>
                <a:cs typeface="Arial" charset="0"/>
              </a:rPr>
              <a:pPr algn="r" eaLnBrk="1" hangingPunct="1">
                <a:spcBef>
                  <a:spcPct val="0"/>
                </a:spcBef>
              </a:pPr>
              <a:t>43</a:t>
            </a:fld>
            <a:endParaRPr lang="it-IT" altLang="it-IT">
              <a:latin typeface="Arial" charset="0"/>
              <a:cs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BFF7B2C-9BAE-4849-AF36-6AC52FA8DB21}" type="slidenum">
              <a:rPr lang="it-IT" altLang="it-IT">
                <a:latin typeface="Arial" charset="0"/>
                <a:cs typeface="Arial" charset="0"/>
              </a:rPr>
              <a:pPr algn="r" eaLnBrk="1" hangingPunct="1">
                <a:spcBef>
                  <a:spcPct val="0"/>
                </a:spcBef>
              </a:pPr>
              <a:t>44</a:t>
            </a:fld>
            <a:endParaRPr lang="it-IT" altLang="it-IT">
              <a:latin typeface="Arial" charset="0"/>
              <a:cs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700C279-55A0-46DE-A9BD-A64D489C5BBC}" type="slidenum">
              <a:rPr lang="it-IT" altLang="it-IT">
                <a:latin typeface="Arial" charset="0"/>
                <a:cs typeface="Arial" charset="0"/>
              </a:rPr>
              <a:pPr algn="r" eaLnBrk="1" hangingPunct="1">
                <a:spcBef>
                  <a:spcPct val="0"/>
                </a:spcBef>
              </a:pPr>
              <a:t>46</a:t>
            </a:fld>
            <a:endParaRPr lang="it-IT" altLang="it-IT">
              <a:latin typeface="Arial" charset="0"/>
              <a:cs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034636F-AD3A-4591-8C57-987EFAD40CB8}" type="slidenum">
              <a:rPr lang="it-IT" altLang="it-IT">
                <a:latin typeface="Arial" charset="0"/>
                <a:cs typeface="Arial" charset="0"/>
              </a:rPr>
              <a:pPr algn="r" eaLnBrk="1" hangingPunct="1">
                <a:spcBef>
                  <a:spcPct val="0"/>
                </a:spcBef>
              </a:pPr>
              <a:t>47</a:t>
            </a:fld>
            <a:endParaRPr lang="it-IT" altLang="it-IT">
              <a:latin typeface="Arial" charset="0"/>
              <a:cs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3B2FD75-0D5F-4CDF-B896-708C6377C529}" type="slidenum">
              <a:rPr lang="it-IT" altLang="it-IT">
                <a:latin typeface="Arial" charset="0"/>
                <a:cs typeface="Arial" charset="0"/>
              </a:rPr>
              <a:pPr algn="r" eaLnBrk="1" hangingPunct="1">
                <a:spcBef>
                  <a:spcPct val="0"/>
                </a:spcBef>
              </a:pPr>
              <a:t>48</a:t>
            </a:fld>
            <a:endParaRPr lang="it-IT" altLang="it-IT">
              <a:latin typeface="Arial" charset="0"/>
              <a:cs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4133780-7DED-43DA-8B06-3E4E58434F98}"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4133780-7DED-43DA-8B06-3E4E58434F98}"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4133780-7DED-43DA-8B06-3E4E58434F98}"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4133780-7DED-43DA-8B06-3E4E58434F98}"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4133780-7DED-43DA-8B06-3E4E58434F98}"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4133780-7DED-43DA-8B06-3E4E58434F98}" type="datetimeFigureOut">
              <a:rPr lang="it-IT" smtClean="0"/>
              <a:t>08/03/2015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94133780-7DED-43DA-8B06-3E4E58434F98}" type="datetimeFigureOut">
              <a:rPr lang="it-IT" smtClean="0"/>
              <a:t>08/03/2015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94133780-7DED-43DA-8B06-3E4E58434F98}" type="datetimeFigureOut">
              <a:rPr lang="it-IT" smtClean="0"/>
              <a:t>08/03/2015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33780-7DED-43DA-8B06-3E4E58434F98}" type="datetimeFigureOut">
              <a:rPr lang="it-IT" smtClean="0"/>
              <a:t>08/03/2015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E2ED904-403B-489D-B988-D924B3DFC7A8}"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4133780-7DED-43DA-8B06-3E4E58434F98}" type="datetimeFigureOut">
              <a:rPr lang="it-IT" smtClean="0"/>
              <a:t>08/03/2015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2ED904-403B-489D-B988-D924B3DFC7A8}"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94133780-7DED-43DA-8B06-3E4E58434F98}" type="datetimeFigureOut">
              <a:rPr lang="it-IT" smtClean="0"/>
              <a:t>08/03/2015</a:t>
            </a:fld>
            <a:endParaRPr lang="it-IT"/>
          </a:p>
        </p:txBody>
      </p:sp>
      <p:sp>
        <p:nvSpPr>
          <p:cNvPr id="9" name="Slide Number Placeholder 8"/>
          <p:cNvSpPr>
            <a:spLocks noGrp="1"/>
          </p:cNvSpPr>
          <p:nvPr>
            <p:ph type="sldNum" sz="quarter" idx="11"/>
          </p:nvPr>
        </p:nvSpPr>
        <p:spPr/>
        <p:txBody>
          <a:bodyPr/>
          <a:lstStyle/>
          <a:p>
            <a:fld id="{3E2ED904-403B-489D-B988-D924B3DFC7A8}"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E2ED904-403B-489D-B988-D924B3DFC7A8}"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4133780-7DED-43DA-8B06-3E4E58434F98}" type="datetimeFigureOut">
              <a:rPr lang="it-IT" smtClean="0"/>
              <a:t>08/03/2015</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_rels/slide4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emf"/><Relationship Id="rId5" Type="http://schemas.openxmlformats.org/officeDocument/2006/relationships/oleObject" Target="../embeddings/oleObject8.bin"/><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Final</a:t>
            </a:r>
            <a:r>
              <a:rPr lang="it-IT" dirty="0" smtClean="0"/>
              <a:t> </a:t>
            </a:r>
            <a:r>
              <a:rPr lang="it-IT" dirty="0" err="1" smtClean="0"/>
              <a:t>lecture</a:t>
            </a:r>
            <a:endParaRPr lang="it-IT" dirty="0"/>
          </a:p>
        </p:txBody>
      </p:sp>
      <p:sp>
        <p:nvSpPr>
          <p:cNvPr id="3" name="Segnaposto contenuto 2"/>
          <p:cNvSpPr>
            <a:spLocks noGrp="1"/>
          </p:cNvSpPr>
          <p:nvPr>
            <p:ph idx="1"/>
          </p:nvPr>
        </p:nvSpPr>
        <p:spPr/>
        <p:txBody>
          <a:bodyPr>
            <a:normAutofit/>
          </a:bodyPr>
          <a:lstStyle/>
          <a:p>
            <a:r>
              <a:rPr lang="it-IT" sz="4000" b="1" dirty="0" smtClean="0"/>
              <a:t>Development </a:t>
            </a:r>
            <a:r>
              <a:rPr lang="it-IT" sz="4000" b="1" dirty="0" err="1" smtClean="0"/>
              <a:t>issues</a:t>
            </a:r>
            <a:endParaRPr lang="it-IT" sz="4000" b="1" dirty="0" smtClean="0"/>
          </a:p>
          <a:p>
            <a:pPr lvl="1"/>
            <a:r>
              <a:rPr lang="it-IT" sz="3800" dirty="0" err="1" smtClean="0"/>
              <a:t>Conservation</a:t>
            </a:r>
            <a:r>
              <a:rPr lang="it-IT" sz="3800" dirty="0" smtClean="0"/>
              <a:t> vs </a:t>
            </a:r>
            <a:r>
              <a:rPr lang="it-IT" sz="3800" dirty="0" err="1" smtClean="0"/>
              <a:t>development</a:t>
            </a:r>
            <a:r>
              <a:rPr lang="it-IT" sz="3800" dirty="0" smtClean="0"/>
              <a:t> in a CBA </a:t>
            </a:r>
            <a:r>
              <a:rPr lang="it-IT" sz="3800" dirty="0" err="1" smtClean="0"/>
              <a:t>framework</a:t>
            </a:r>
            <a:endParaRPr lang="it-IT" sz="3800" dirty="0" smtClean="0"/>
          </a:p>
          <a:p>
            <a:pPr lvl="1"/>
            <a:r>
              <a:rPr lang="it-IT" sz="3800" dirty="0" smtClean="0"/>
              <a:t>The </a:t>
            </a:r>
            <a:r>
              <a:rPr lang="it-IT" sz="3800" dirty="0" err="1" smtClean="0"/>
              <a:t>Kuznets</a:t>
            </a:r>
            <a:r>
              <a:rPr lang="it-IT" sz="3800" dirty="0" smtClean="0"/>
              <a:t> </a:t>
            </a:r>
            <a:r>
              <a:rPr lang="it-IT" sz="3800" dirty="0" err="1" smtClean="0"/>
              <a:t>curves</a:t>
            </a:r>
            <a:r>
              <a:rPr lang="it-IT" sz="3800" dirty="0" smtClean="0"/>
              <a:t> </a:t>
            </a:r>
            <a:r>
              <a:rPr lang="it-IT" sz="3800" dirty="0" err="1" smtClean="0"/>
              <a:t>paradigm</a:t>
            </a:r>
            <a:endParaRPr lang="it-IT" sz="3800" dirty="0" smtClean="0"/>
          </a:p>
          <a:p>
            <a:pPr lvl="2"/>
            <a:r>
              <a:rPr lang="it-IT" sz="3600" i="1" dirty="0" smtClean="0"/>
              <a:t>Waste </a:t>
            </a:r>
            <a:r>
              <a:rPr lang="it-IT" sz="3600" i="1" dirty="0" err="1" smtClean="0"/>
              <a:t>Prevention</a:t>
            </a:r>
            <a:r>
              <a:rPr lang="it-IT" sz="3600" i="1" dirty="0" smtClean="0"/>
              <a:t> and policy</a:t>
            </a:r>
          </a:p>
          <a:p>
            <a:pPr lvl="1"/>
            <a:r>
              <a:rPr lang="it-IT" sz="3800" dirty="0" err="1" smtClean="0"/>
              <a:t>Structural</a:t>
            </a:r>
            <a:r>
              <a:rPr lang="it-IT" sz="3800" dirty="0" smtClean="0"/>
              <a:t> change and </a:t>
            </a:r>
            <a:r>
              <a:rPr lang="it-IT" sz="3800" dirty="0" err="1" smtClean="0"/>
              <a:t>innovation</a:t>
            </a:r>
            <a:r>
              <a:rPr lang="it-IT" sz="3800" dirty="0" smtClean="0"/>
              <a:t>: </a:t>
            </a:r>
            <a:r>
              <a:rPr lang="it-IT" sz="3800" dirty="0" err="1" smtClean="0"/>
              <a:t>sectors</a:t>
            </a:r>
            <a:r>
              <a:rPr lang="it-IT" sz="3800" dirty="0" smtClean="0"/>
              <a:t> and </a:t>
            </a:r>
            <a:r>
              <a:rPr lang="it-IT" sz="3800" dirty="0" err="1" smtClean="0"/>
              <a:t>geography</a:t>
            </a:r>
            <a:endParaRPr lang="it-IT" sz="3800" dirty="0" smtClean="0"/>
          </a:p>
          <a:p>
            <a:pPr lvl="1"/>
            <a:endParaRPr lang="it-IT" sz="4000" dirty="0"/>
          </a:p>
        </p:txBody>
      </p:sp>
    </p:spTree>
    <p:extLst>
      <p:ext uri="{BB962C8B-B14F-4D97-AF65-F5344CB8AC3E}">
        <p14:creationId xmlns:p14="http://schemas.microsoft.com/office/powerpoint/2010/main" val="103328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t>V0 – NPV of </a:t>
            </a:r>
            <a:r>
              <a:rPr lang="it-IT" dirty="0" err="1" smtClean="0"/>
              <a:t>preservation</a:t>
            </a:r>
            <a:r>
              <a:rPr lang="it-IT" dirty="0" smtClean="0"/>
              <a:t> 0-10 </a:t>
            </a:r>
            <a:r>
              <a:rPr lang="it-IT" dirty="0" err="1" smtClean="0"/>
              <a:t>years</a:t>
            </a:r>
            <a:r>
              <a:rPr lang="it-IT" dirty="0" smtClean="0"/>
              <a:t>, </a:t>
            </a:r>
            <a:r>
              <a:rPr lang="it-IT" dirty="0" err="1" smtClean="0"/>
              <a:t>Period</a:t>
            </a:r>
            <a:r>
              <a:rPr lang="it-IT" dirty="0" smtClean="0"/>
              <a:t> 1</a:t>
            </a:r>
          </a:p>
          <a:p>
            <a:pPr lvl="1"/>
            <a:r>
              <a:rPr lang="it-IT" dirty="0" smtClean="0"/>
              <a:t>V0=10</a:t>
            </a:r>
          </a:p>
          <a:p>
            <a:r>
              <a:rPr lang="it-IT" dirty="0" smtClean="0"/>
              <a:t>V1 – NPV 10 + </a:t>
            </a:r>
            <a:r>
              <a:rPr lang="it-IT" dirty="0" err="1" smtClean="0"/>
              <a:t>years</a:t>
            </a:r>
            <a:r>
              <a:rPr lang="it-IT" dirty="0" smtClean="0"/>
              <a:t>, </a:t>
            </a:r>
            <a:r>
              <a:rPr lang="it-IT" dirty="0" err="1" smtClean="0"/>
              <a:t>period</a:t>
            </a:r>
            <a:r>
              <a:rPr lang="it-IT" dirty="0" smtClean="0"/>
              <a:t> 2</a:t>
            </a:r>
          </a:p>
          <a:p>
            <a:endParaRPr lang="it-IT" dirty="0"/>
          </a:p>
          <a:p>
            <a:r>
              <a:rPr lang="it-IT" dirty="0" err="1" smtClean="0"/>
              <a:t>But</a:t>
            </a:r>
            <a:r>
              <a:rPr lang="it-IT" dirty="0" smtClean="0"/>
              <a:t> </a:t>
            </a:r>
            <a:r>
              <a:rPr lang="it-IT" dirty="0" err="1" smtClean="0"/>
              <a:t>we</a:t>
            </a:r>
            <a:r>
              <a:rPr lang="it-IT" dirty="0" smtClean="0"/>
              <a:t> are </a:t>
            </a:r>
            <a:r>
              <a:rPr lang="it-IT" b="1" dirty="0" err="1" smtClean="0"/>
              <a:t>uncertain</a:t>
            </a:r>
            <a:endParaRPr lang="it-IT" b="1" dirty="0" smtClean="0"/>
          </a:p>
          <a:p>
            <a:endParaRPr lang="it-IT" dirty="0"/>
          </a:p>
          <a:p>
            <a:r>
              <a:rPr lang="el-GR" dirty="0" smtClean="0"/>
              <a:t>α</a:t>
            </a:r>
            <a:r>
              <a:rPr lang="it-IT" dirty="0" smtClean="0"/>
              <a:t>, V1= </a:t>
            </a:r>
            <a:r>
              <a:rPr lang="it-IT" dirty="0" err="1" smtClean="0"/>
              <a:t>Vhigh</a:t>
            </a:r>
            <a:r>
              <a:rPr lang="it-IT" dirty="0" smtClean="0"/>
              <a:t> = 400</a:t>
            </a:r>
            <a:endParaRPr lang="it-IT" dirty="0"/>
          </a:p>
          <a:p>
            <a:r>
              <a:rPr lang="it-IT" dirty="0" smtClean="0"/>
              <a:t>1-</a:t>
            </a:r>
            <a:r>
              <a:rPr lang="el-GR" dirty="0" smtClean="0"/>
              <a:t>α</a:t>
            </a:r>
            <a:r>
              <a:rPr lang="it-IT" dirty="0" smtClean="0"/>
              <a:t>, V1= </a:t>
            </a:r>
            <a:r>
              <a:rPr lang="it-IT" dirty="0" err="1" smtClean="0"/>
              <a:t>Vlow</a:t>
            </a:r>
            <a:r>
              <a:rPr lang="it-IT" dirty="0" smtClean="0"/>
              <a:t> = 20</a:t>
            </a:r>
          </a:p>
          <a:p>
            <a:endParaRPr lang="it-IT" dirty="0"/>
          </a:p>
          <a:p>
            <a:r>
              <a:rPr lang="it-IT" dirty="0" err="1" smtClean="0"/>
              <a:t>Say</a:t>
            </a:r>
            <a:r>
              <a:rPr lang="it-IT" dirty="0" smtClean="0"/>
              <a:t> </a:t>
            </a:r>
            <a:r>
              <a:rPr lang="el-GR" dirty="0" smtClean="0"/>
              <a:t>α</a:t>
            </a:r>
            <a:r>
              <a:rPr lang="it-IT" dirty="0" smtClean="0"/>
              <a:t>=0.2</a:t>
            </a:r>
            <a:endParaRPr lang="it-IT" dirty="0"/>
          </a:p>
          <a:p>
            <a:endParaRPr lang="it-IT" dirty="0"/>
          </a:p>
        </p:txBody>
      </p:sp>
    </p:spTree>
    <p:extLst>
      <p:ext uri="{BB962C8B-B14F-4D97-AF65-F5344CB8AC3E}">
        <p14:creationId xmlns:p14="http://schemas.microsoft.com/office/powerpoint/2010/main" val="86866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err="1" smtClean="0"/>
              <a:t>Expected</a:t>
            </a:r>
            <a:r>
              <a:rPr lang="it-IT" dirty="0" smtClean="0"/>
              <a:t> </a:t>
            </a:r>
            <a:r>
              <a:rPr lang="it-IT" dirty="0" err="1" smtClean="0"/>
              <a:t>value</a:t>
            </a:r>
            <a:r>
              <a:rPr lang="it-IT" dirty="0" smtClean="0"/>
              <a:t> (V1)= </a:t>
            </a:r>
            <a:r>
              <a:rPr lang="el-GR" dirty="0" smtClean="0"/>
              <a:t>α</a:t>
            </a:r>
            <a:r>
              <a:rPr lang="it-IT" dirty="0" smtClean="0"/>
              <a:t>400 + (1-</a:t>
            </a:r>
            <a:r>
              <a:rPr lang="el-GR" dirty="0" smtClean="0"/>
              <a:t>α</a:t>
            </a:r>
            <a:r>
              <a:rPr lang="it-IT" dirty="0" smtClean="0"/>
              <a:t>)20 = 96</a:t>
            </a:r>
          </a:p>
          <a:p>
            <a:endParaRPr lang="it-IT" dirty="0"/>
          </a:p>
          <a:p>
            <a:r>
              <a:rPr lang="it-IT" dirty="0" smtClean="0"/>
              <a:t>Value of </a:t>
            </a:r>
            <a:r>
              <a:rPr lang="it-IT" dirty="0" err="1" smtClean="0"/>
              <a:t>preservation</a:t>
            </a:r>
            <a:endParaRPr lang="it-IT" dirty="0" smtClean="0"/>
          </a:p>
          <a:p>
            <a:pPr lvl="1"/>
            <a:r>
              <a:rPr lang="it-IT" dirty="0" smtClean="0"/>
              <a:t>V0 + </a:t>
            </a:r>
            <a:r>
              <a:rPr lang="it-IT" dirty="0" err="1"/>
              <a:t>Expected</a:t>
            </a:r>
            <a:r>
              <a:rPr lang="it-IT" dirty="0"/>
              <a:t> </a:t>
            </a:r>
            <a:r>
              <a:rPr lang="it-IT" dirty="0" err="1"/>
              <a:t>value</a:t>
            </a:r>
            <a:r>
              <a:rPr lang="it-IT" dirty="0"/>
              <a:t> (V1)= </a:t>
            </a:r>
            <a:r>
              <a:rPr lang="it-IT" dirty="0" smtClean="0"/>
              <a:t>106</a:t>
            </a:r>
            <a:endParaRPr lang="it-IT" dirty="0"/>
          </a:p>
          <a:p>
            <a:endParaRPr lang="it-IT" dirty="0"/>
          </a:p>
          <a:p>
            <a:endParaRPr lang="it-IT" dirty="0"/>
          </a:p>
        </p:txBody>
      </p:sp>
    </p:spTree>
    <p:extLst>
      <p:ext uri="{BB962C8B-B14F-4D97-AF65-F5344CB8AC3E}">
        <p14:creationId xmlns:p14="http://schemas.microsoft.com/office/powerpoint/2010/main" val="425014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development</a:t>
            </a:r>
            <a:endParaRPr lang="it-IT" dirty="0"/>
          </a:p>
        </p:txBody>
      </p:sp>
      <p:sp>
        <p:nvSpPr>
          <p:cNvPr id="3" name="Segnaposto contenuto 2"/>
          <p:cNvSpPr>
            <a:spLocks noGrp="1"/>
          </p:cNvSpPr>
          <p:nvPr>
            <p:ph idx="1"/>
          </p:nvPr>
        </p:nvSpPr>
        <p:spPr/>
        <p:txBody>
          <a:bodyPr/>
          <a:lstStyle/>
          <a:p>
            <a:r>
              <a:rPr lang="it-IT" dirty="0" smtClean="0"/>
              <a:t>D0 – </a:t>
            </a:r>
            <a:r>
              <a:rPr lang="it-IT" dirty="0" err="1" smtClean="0"/>
              <a:t>value</a:t>
            </a:r>
            <a:r>
              <a:rPr lang="it-IT" dirty="0" smtClean="0"/>
              <a:t> </a:t>
            </a:r>
            <a:r>
              <a:rPr lang="it-IT" dirty="0" err="1" smtClean="0"/>
              <a:t>period</a:t>
            </a:r>
            <a:r>
              <a:rPr lang="it-IT" dirty="0" smtClean="0"/>
              <a:t> 1</a:t>
            </a:r>
          </a:p>
          <a:p>
            <a:r>
              <a:rPr lang="it-IT" dirty="0" smtClean="0"/>
              <a:t>D1 </a:t>
            </a:r>
            <a:r>
              <a:rPr lang="it-IT" dirty="0" err="1" smtClean="0"/>
              <a:t>value</a:t>
            </a:r>
            <a:r>
              <a:rPr lang="it-IT" dirty="0" smtClean="0"/>
              <a:t> </a:t>
            </a:r>
            <a:r>
              <a:rPr lang="it-IT" dirty="0" err="1" smtClean="0"/>
              <a:t>period</a:t>
            </a:r>
            <a:r>
              <a:rPr lang="it-IT" dirty="0" smtClean="0"/>
              <a:t> 2</a:t>
            </a:r>
          </a:p>
          <a:p>
            <a:endParaRPr lang="it-IT" dirty="0"/>
          </a:p>
          <a:p>
            <a:r>
              <a:rPr lang="it-IT" i="1" dirty="0" smtClean="0"/>
              <a:t>D0+D1 =40+80=120</a:t>
            </a:r>
          </a:p>
          <a:p>
            <a:pPr lvl="1"/>
            <a:r>
              <a:rPr lang="it-IT" dirty="0" smtClean="0"/>
              <a:t>With V0=10</a:t>
            </a:r>
            <a:endParaRPr lang="it-IT" dirty="0"/>
          </a:p>
        </p:txBody>
      </p:sp>
    </p:spTree>
    <p:extLst>
      <p:ext uri="{BB962C8B-B14F-4D97-AF65-F5344CB8AC3E}">
        <p14:creationId xmlns:p14="http://schemas.microsoft.com/office/powerpoint/2010/main" val="417200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Standard </a:t>
            </a:r>
            <a:r>
              <a:rPr lang="it-IT" dirty="0" err="1" smtClean="0"/>
              <a:t>rule</a:t>
            </a:r>
            <a:endParaRPr lang="it-IT" dirty="0"/>
          </a:p>
        </p:txBody>
      </p:sp>
      <p:sp>
        <p:nvSpPr>
          <p:cNvPr id="3" name="Segnaposto contenuto 2"/>
          <p:cNvSpPr>
            <a:spLocks noGrp="1"/>
          </p:cNvSpPr>
          <p:nvPr>
            <p:ph idx="1"/>
          </p:nvPr>
        </p:nvSpPr>
        <p:spPr/>
        <p:txBody>
          <a:bodyPr/>
          <a:lstStyle/>
          <a:p>
            <a:r>
              <a:rPr lang="it-IT" dirty="0" err="1" smtClean="0"/>
              <a:t>We</a:t>
            </a:r>
            <a:r>
              <a:rPr lang="it-IT" dirty="0" smtClean="0"/>
              <a:t> </a:t>
            </a:r>
            <a:r>
              <a:rPr lang="it-IT" dirty="0" err="1" smtClean="0"/>
              <a:t>develop</a:t>
            </a:r>
            <a:r>
              <a:rPr lang="it-IT" dirty="0" smtClean="0"/>
              <a:t> </a:t>
            </a:r>
            <a:r>
              <a:rPr lang="it-IT" dirty="0" err="1" smtClean="0"/>
              <a:t>if</a:t>
            </a:r>
            <a:endParaRPr lang="it-IT" dirty="0" smtClean="0"/>
          </a:p>
          <a:p>
            <a:endParaRPr lang="it-IT" dirty="0"/>
          </a:p>
          <a:p>
            <a:r>
              <a:rPr lang="it-IT" dirty="0" smtClean="0"/>
              <a:t>D0+D1 &gt; V0+E(V1)</a:t>
            </a:r>
          </a:p>
          <a:p>
            <a:endParaRPr lang="it-IT" dirty="0" smtClean="0"/>
          </a:p>
          <a:p>
            <a:r>
              <a:rPr lang="it-IT" dirty="0" smtClean="0"/>
              <a:t>Here 120&gt;106</a:t>
            </a:r>
            <a:endParaRPr lang="it-IT" dirty="0"/>
          </a:p>
        </p:txBody>
      </p:sp>
    </p:spTree>
    <p:extLst>
      <p:ext uri="{BB962C8B-B14F-4D97-AF65-F5344CB8AC3E}">
        <p14:creationId xmlns:p14="http://schemas.microsoft.com/office/powerpoint/2010/main" val="130327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Arrow Fisher </a:t>
            </a:r>
            <a:r>
              <a:rPr lang="it-IT" dirty="0" err="1" smtClean="0"/>
              <a:t>Rule</a:t>
            </a:r>
            <a:endParaRPr lang="it-IT" dirty="0"/>
          </a:p>
        </p:txBody>
      </p:sp>
      <p:sp>
        <p:nvSpPr>
          <p:cNvPr id="3" name="Segnaposto contenuto 2"/>
          <p:cNvSpPr>
            <a:spLocks noGrp="1"/>
          </p:cNvSpPr>
          <p:nvPr>
            <p:ph idx="1"/>
          </p:nvPr>
        </p:nvSpPr>
        <p:spPr/>
        <p:txBody>
          <a:bodyPr/>
          <a:lstStyle/>
          <a:p>
            <a:r>
              <a:rPr lang="it-IT" dirty="0" err="1" smtClean="0"/>
              <a:t>But</a:t>
            </a:r>
            <a:r>
              <a:rPr lang="it-IT" dirty="0" smtClean="0"/>
              <a:t>….the </a:t>
            </a:r>
            <a:r>
              <a:rPr lang="it-IT" dirty="0" err="1" smtClean="0"/>
              <a:t>logic</a:t>
            </a:r>
            <a:r>
              <a:rPr lang="it-IT" dirty="0" smtClean="0"/>
              <a:t> </a:t>
            </a:r>
            <a:r>
              <a:rPr lang="it-IT" dirty="0" err="1" smtClean="0"/>
              <a:t>is</a:t>
            </a:r>
            <a:r>
              <a:rPr lang="it-IT" dirty="0" smtClean="0"/>
              <a:t> </a:t>
            </a:r>
            <a:r>
              <a:rPr lang="it-IT" dirty="0" err="1" smtClean="0"/>
              <a:t>flawed</a:t>
            </a:r>
            <a:endParaRPr lang="it-IT" dirty="0" smtClean="0"/>
          </a:p>
          <a:p>
            <a:endParaRPr lang="it-IT" dirty="0"/>
          </a:p>
          <a:p>
            <a:endParaRPr lang="it-IT" dirty="0"/>
          </a:p>
        </p:txBody>
      </p:sp>
    </p:spTree>
    <p:extLst>
      <p:ext uri="{BB962C8B-B14F-4D97-AF65-F5344CB8AC3E}">
        <p14:creationId xmlns:p14="http://schemas.microsoft.com/office/powerpoint/2010/main" val="38935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340768"/>
            <a:ext cx="244827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D0</a:t>
            </a:r>
            <a:endParaRPr lang="it-IT" dirty="0"/>
          </a:p>
        </p:txBody>
      </p:sp>
      <p:cxnSp>
        <p:nvCxnSpPr>
          <p:cNvPr id="4" name="Connettore 2 3"/>
          <p:cNvCxnSpPr/>
          <p:nvPr/>
        </p:nvCxnSpPr>
        <p:spPr>
          <a:xfrm>
            <a:off x="3563888" y="1844824"/>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5796136" y="1340768"/>
            <a:ext cx="201622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D1</a:t>
            </a:r>
            <a:endParaRPr lang="it-IT" dirty="0"/>
          </a:p>
        </p:txBody>
      </p:sp>
      <p:sp>
        <p:nvSpPr>
          <p:cNvPr id="6" name="Rettangolo 5"/>
          <p:cNvSpPr/>
          <p:nvPr/>
        </p:nvSpPr>
        <p:spPr>
          <a:xfrm>
            <a:off x="971600" y="3645024"/>
            <a:ext cx="2160240"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smtClean="0"/>
              <a:t>V0</a:t>
            </a:r>
            <a:endParaRPr lang="it-IT" dirty="0"/>
          </a:p>
        </p:txBody>
      </p:sp>
      <p:cxnSp>
        <p:nvCxnSpPr>
          <p:cNvPr id="8" name="Connettore 2 7"/>
          <p:cNvCxnSpPr/>
          <p:nvPr/>
        </p:nvCxnSpPr>
        <p:spPr>
          <a:xfrm>
            <a:off x="2051720" y="2492896"/>
            <a:ext cx="0" cy="864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275856" y="4293096"/>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arrotondato 10"/>
          <p:cNvSpPr/>
          <p:nvPr/>
        </p:nvSpPr>
        <p:spPr>
          <a:xfrm>
            <a:off x="5652120" y="3140968"/>
            <a:ext cx="21602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D1</a:t>
            </a:r>
            <a:endParaRPr lang="it-IT" dirty="0"/>
          </a:p>
        </p:txBody>
      </p:sp>
      <p:sp>
        <p:nvSpPr>
          <p:cNvPr id="12" name="Rettangolo arrotondato 11"/>
          <p:cNvSpPr/>
          <p:nvPr/>
        </p:nvSpPr>
        <p:spPr>
          <a:xfrm>
            <a:off x="5652120" y="4509120"/>
            <a:ext cx="2376264"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smtClean="0"/>
              <a:t>V1</a:t>
            </a:r>
            <a:endParaRPr lang="it-IT" dirty="0"/>
          </a:p>
        </p:txBody>
      </p:sp>
      <p:sp>
        <p:nvSpPr>
          <p:cNvPr id="13" name="CasellaDiTesto 12"/>
          <p:cNvSpPr txBox="1"/>
          <p:nvPr/>
        </p:nvSpPr>
        <p:spPr>
          <a:xfrm>
            <a:off x="3707904" y="4653136"/>
            <a:ext cx="1440160" cy="646331"/>
          </a:xfrm>
          <a:prstGeom prst="rect">
            <a:avLst/>
          </a:prstGeom>
          <a:noFill/>
        </p:spPr>
        <p:txBody>
          <a:bodyPr wrap="square" rtlCol="0">
            <a:spAutoFit/>
          </a:bodyPr>
          <a:lstStyle/>
          <a:p>
            <a:r>
              <a:rPr lang="it-IT" dirty="0" err="1" smtClean="0"/>
              <a:t>Flexibility</a:t>
            </a:r>
            <a:r>
              <a:rPr lang="it-IT" dirty="0" smtClean="0"/>
              <a:t> of </a:t>
            </a:r>
            <a:r>
              <a:rPr lang="it-IT" dirty="0" err="1" smtClean="0"/>
              <a:t>conserving</a:t>
            </a:r>
            <a:endParaRPr lang="it-IT" dirty="0"/>
          </a:p>
        </p:txBody>
      </p:sp>
      <p:sp>
        <p:nvSpPr>
          <p:cNvPr id="14" name="CasellaDiTesto 13"/>
          <p:cNvSpPr txBox="1"/>
          <p:nvPr/>
        </p:nvSpPr>
        <p:spPr>
          <a:xfrm>
            <a:off x="827584" y="5589240"/>
            <a:ext cx="446449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smtClean="0"/>
              <a:t>With </a:t>
            </a:r>
            <a:r>
              <a:rPr lang="it-IT" dirty="0" err="1" smtClean="0"/>
              <a:t>Irreversibility</a:t>
            </a:r>
            <a:endParaRPr lang="it-IT" dirty="0"/>
          </a:p>
        </p:txBody>
      </p:sp>
      <p:cxnSp>
        <p:nvCxnSpPr>
          <p:cNvPr id="16" name="Connettore 1 15"/>
          <p:cNvCxnSpPr/>
          <p:nvPr/>
        </p:nvCxnSpPr>
        <p:spPr>
          <a:xfrm>
            <a:off x="7236296" y="5299467"/>
            <a:ext cx="360040" cy="474439"/>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e 16"/>
          <p:cNvSpPr/>
          <p:nvPr/>
        </p:nvSpPr>
        <p:spPr>
          <a:xfrm>
            <a:off x="7596336" y="5773906"/>
            <a:ext cx="1296144" cy="823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V1 HIGH!</a:t>
            </a:r>
            <a:endParaRPr lang="it-IT" dirty="0"/>
          </a:p>
        </p:txBody>
      </p:sp>
    </p:spTree>
    <p:extLst>
      <p:ext uri="{BB962C8B-B14F-4D97-AF65-F5344CB8AC3E}">
        <p14:creationId xmlns:p14="http://schemas.microsoft.com/office/powerpoint/2010/main" val="2982803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Arrow Fisher </a:t>
            </a:r>
            <a:r>
              <a:rPr lang="it-IT" dirty="0" err="1"/>
              <a:t>Rule</a:t>
            </a:r>
            <a:endParaRPr lang="it-IT" dirty="0"/>
          </a:p>
        </p:txBody>
      </p:sp>
      <p:sp>
        <p:nvSpPr>
          <p:cNvPr id="3" name="Segnaposto contenuto 2"/>
          <p:cNvSpPr>
            <a:spLocks noGrp="1"/>
          </p:cNvSpPr>
          <p:nvPr>
            <p:ph idx="1"/>
          </p:nvPr>
        </p:nvSpPr>
        <p:spPr/>
        <p:txBody>
          <a:bodyPr>
            <a:normAutofit/>
          </a:bodyPr>
          <a:lstStyle/>
          <a:p>
            <a:r>
              <a:rPr lang="it-IT" sz="4000" dirty="0" smtClean="0"/>
              <a:t>V0 + </a:t>
            </a:r>
            <a:r>
              <a:rPr lang="el-GR" sz="4000" dirty="0" smtClean="0"/>
              <a:t>α</a:t>
            </a:r>
            <a:r>
              <a:rPr lang="it-IT" sz="4000" dirty="0" err="1" smtClean="0"/>
              <a:t>Vhigh</a:t>
            </a:r>
            <a:r>
              <a:rPr lang="it-IT" sz="4000" dirty="0" smtClean="0"/>
              <a:t> +</a:t>
            </a:r>
            <a:r>
              <a:rPr lang="el-GR" sz="4000" dirty="0"/>
              <a:t> </a:t>
            </a:r>
            <a:r>
              <a:rPr lang="it-IT" sz="4000" dirty="0"/>
              <a:t>(</a:t>
            </a:r>
            <a:r>
              <a:rPr lang="it-IT" sz="4000" dirty="0" smtClean="0"/>
              <a:t>1-</a:t>
            </a:r>
            <a:r>
              <a:rPr lang="el-GR" sz="4000" dirty="0" smtClean="0"/>
              <a:t>α</a:t>
            </a:r>
            <a:r>
              <a:rPr lang="it-IT" sz="4000" dirty="0" smtClean="0"/>
              <a:t>)D1</a:t>
            </a:r>
            <a:endParaRPr lang="it-IT" sz="4000" dirty="0"/>
          </a:p>
        </p:txBody>
      </p:sp>
    </p:spTree>
    <p:extLst>
      <p:ext uri="{BB962C8B-B14F-4D97-AF65-F5344CB8AC3E}">
        <p14:creationId xmlns:p14="http://schemas.microsoft.com/office/powerpoint/2010/main" val="719348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154-120: </a:t>
            </a:r>
            <a:r>
              <a:rPr lang="it-IT" dirty="0" err="1" smtClean="0"/>
              <a:t>value</a:t>
            </a:r>
            <a:r>
              <a:rPr lang="it-IT" dirty="0" smtClean="0"/>
              <a:t> of </a:t>
            </a:r>
            <a:r>
              <a:rPr lang="it-IT" dirty="0" err="1" smtClean="0"/>
              <a:t>waiting</a:t>
            </a:r>
            <a:r>
              <a:rPr lang="it-IT" dirty="0" smtClean="0"/>
              <a:t>/</a:t>
            </a:r>
            <a:r>
              <a:rPr lang="it-IT" dirty="0" err="1" smtClean="0"/>
              <a:t>flexibility</a:t>
            </a:r>
            <a:endParaRPr lang="it-IT" dirty="0"/>
          </a:p>
        </p:txBody>
      </p:sp>
      <p:sp>
        <p:nvSpPr>
          <p:cNvPr id="3" name="Segnaposto contenuto 2"/>
          <p:cNvSpPr>
            <a:spLocks noGrp="1"/>
          </p:cNvSpPr>
          <p:nvPr>
            <p:ph idx="1"/>
          </p:nvPr>
        </p:nvSpPr>
        <p:spPr/>
        <p:txBody>
          <a:bodyPr/>
          <a:lstStyle/>
          <a:p>
            <a:r>
              <a:rPr lang="it-IT" dirty="0"/>
              <a:t>V0 + </a:t>
            </a:r>
            <a:r>
              <a:rPr lang="el-GR" dirty="0"/>
              <a:t>α</a:t>
            </a:r>
            <a:r>
              <a:rPr lang="it-IT" dirty="0" err="1"/>
              <a:t>Vhigh</a:t>
            </a:r>
            <a:r>
              <a:rPr lang="it-IT" dirty="0"/>
              <a:t> +</a:t>
            </a:r>
            <a:r>
              <a:rPr lang="el-GR" dirty="0"/>
              <a:t> </a:t>
            </a:r>
            <a:r>
              <a:rPr lang="it-IT" dirty="0"/>
              <a:t>(1-</a:t>
            </a:r>
            <a:r>
              <a:rPr lang="el-GR" dirty="0"/>
              <a:t>α</a:t>
            </a:r>
            <a:r>
              <a:rPr lang="it-IT" dirty="0"/>
              <a:t>)D1</a:t>
            </a:r>
          </a:p>
          <a:p>
            <a:endParaRPr lang="it-IT" dirty="0" smtClean="0"/>
          </a:p>
          <a:p>
            <a:r>
              <a:rPr lang="it-IT" dirty="0" smtClean="0"/>
              <a:t>10+80+64=154!</a:t>
            </a:r>
            <a:endParaRPr lang="it-IT" dirty="0"/>
          </a:p>
        </p:txBody>
      </p:sp>
    </p:spTree>
    <p:extLst>
      <p:ext uri="{BB962C8B-B14F-4D97-AF65-F5344CB8AC3E}">
        <p14:creationId xmlns:p14="http://schemas.microsoft.com/office/powerpoint/2010/main" val="168718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smtClean="0"/>
              <a:t>Is</a:t>
            </a:r>
            <a:r>
              <a:rPr lang="it-IT" sz="3200" dirty="0" smtClean="0"/>
              <a:t> </a:t>
            </a:r>
            <a:r>
              <a:rPr lang="it-IT" sz="3200" dirty="0" err="1" smtClean="0"/>
              <a:t>conservation</a:t>
            </a:r>
            <a:r>
              <a:rPr lang="it-IT" sz="3200" dirty="0" smtClean="0"/>
              <a:t> </a:t>
            </a:r>
            <a:r>
              <a:rPr lang="it-IT" sz="3200" dirty="0" err="1" smtClean="0"/>
              <a:t>better</a:t>
            </a:r>
            <a:r>
              <a:rPr lang="it-IT" sz="3200" dirty="0" smtClean="0"/>
              <a:t>? (with </a:t>
            </a:r>
            <a:r>
              <a:rPr lang="it-IT" sz="3200" dirty="0" err="1" smtClean="0"/>
              <a:t>uncertainty</a:t>
            </a:r>
            <a:r>
              <a:rPr lang="it-IT" sz="3200" dirty="0" smtClean="0"/>
              <a:t> and </a:t>
            </a:r>
            <a:r>
              <a:rPr lang="it-IT" sz="3200" dirty="0" err="1" smtClean="0"/>
              <a:t>irreversibility</a:t>
            </a:r>
            <a:r>
              <a:rPr lang="it-IT" sz="3200" dirty="0"/>
              <a:t>)</a:t>
            </a:r>
          </a:p>
        </p:txBody>
      </p:sp>
      <p:sp>
        <p:nvSpPr>
          <p:cNvPr id="3" name="Segnaposto contenuto 2"/>
          <p:cNvSpPr>
            <a:spLocks noGrp="1"/>
          </p:cNvSpPr>
          <p:nvPr>
            <p:ph idx="1"/>
          </p:nvPr>
        </p:nvSpPr>
        <p:spPr/>
        <p:txBody>
          <a:bodyPr/>
          <a:lstStyle/>
          <a:p>
            <a:r>
              <a:rPr lang="it-IT" dirty="0" smtClean="0"/>
              <a:t>The </a:t>
            </a:r>
            <a:r>
              <a:rPr lang="it-IT" dirty="0" err="1" smtClean="0"/>
              <a:t>value</a:t>
            </a:r>
            <a:r>
              <a:rPr lang="it-IT" dirty="0" smtClean="0"/>
              <a:t> of </a:t>
            </a:r>
            <a:r>
              <a:rPr lang="it-IT" dirty="0" err="1" smtClean="0"/>
              <a:t>waiting</a:t>
            </a:r>
            <a:r>
              <a:rPr lang="it-IT" dirty="0" smtClean="0"/>
              <a:t> or quasi option </a:t>
            </a:r>
            <a:r>
              <a:rPr lang="it-IT" dirty="0" err="1" smtClean="0"/>
              <a:t>value</a:t>
            </a:r>
            <a:r>
              <a:rPr lang="it-IT" dirty="0" smtClean="0"/>
              <a:t> </a:t>
            </a:r>
            <a:r>
              <a:rPr lang="it-IT" dirty="0" err="1" smtClean="0"/>
              <a:t>depends</a:t>
            </a:r>
            <a:r>
              <a:rPr lang="it-IT" dirty="0" smtClean="0"/>
              <a:t> on</a:t>
            </a:r>
          </a:p>
          <a:p>
            <a:pPr lvl="1"/>
            <a:r>
              <a:rPr lang="it-IT" dirty="0" smtClean="0">
                <a:solidFill>
                  <a:srgbClr val="FF0000"/>
                </a:solidFill>
              </a:rPr>
              <a:t>D0 </a:t>
            </a:r>
            <a:r>
              <a:rPr lang="it-IT" dirty="0" err="1" smtClean="0">
                <a:solidFill>
                  <a:srgbClr val="FF0000"/>
                </a:solidFill>
              </a:rPr>
              <a:t>level</a:t>
            </a:r>
            <a:endParaRPr lang="it-IT" dirty="0" smtClean="0">
              <a:solidFill>
                <a:srgbClr val="FF0000"/>
              </a:solidFill>
            </a:endParaRPr>
          </a:p>
          <a:p>
            <a:pPr lvl="2"/>
            <a:r>
              <a:rPr lang="it-IT" dirty="0" smtClean="0"/>
              <a:t>Here D0 must be &lt; 74</a:t>
            </a:r>
          </a:p>
          <a:p>
            <a:pPr lvl="1"/>
            <a:r>
              <a:rPr lang="it-IT" dirty="0" smtClean="0">
                <a:solidFill>
                  <a:srgbClr val="FF0000"/>
                </a:solidFill>
              </a:rPr>
              <a:t>D1 vs </a:t>
            </a:r>
            <a:r>
              <a:rPr lang="it-IT" dirty="0" err="1" smtClean="0">
                <a:solidFill>
                  <a:srgbClr val="FF0000"/>
                </a:solidFill>
              </a:rPr>
              <a:t>Vl</a:t>
            </a:r>
            <a:r>
              <a:rPr lang="it-IT" dirty="0" smtClean="0">
                <a:solidFill>
                  <a:srgbClr val="FF0000"/>
                </a:solidFill>
              </a:rPr>
              <a:t>/</a:t>
            </a:r>
            <a:r>
              <a:rPr lang="it-IT" dirty="0" err="1" smtClean="0">
                <a:solidFill>
                  <a:srgbClr val="FF0000"/>
                </a:solidFill>
              </a:rPr>
              <a:t>Vh</a:t>
            </a:r>
            <a:endParaRPr lang="it-IT" dirty="0" smtClean="0">
              <a:solidFill>
                <a:srgbClr val="FF0000"/>
              </a:solidFill>
            </a:endParaRPr>
          </a:p>
          <a:p>
            <a:pPr lvl="1"/>
            <a:r>
              <a:rPr lang="it-IT" dirty="0" smtClean="0">
                <a:solidFill>
                  <a:srgbClr val="FF0000"/>
                </a:solidFill>
              </a:rPr>
              <a:t>D0&gt;V0</a:t>
            </a:r>
          </a:p>
          <a:p>
            <a:pPr lvl="2"/>
            <a:r>
              <a:rPr lang="it-IT" dirty="0" smtClean="0"/>
              <a:t>The </a:t>
            </a:r>
            <a:r>
              <a:rPr lang="it-IT" dirty="0" err="1" smtClean="0"/>
              <a:t>interesting</a:t>
            </a:r>
            <a:r>
              <a:rPr lang="it-IT" dirty="0" smtClean="0"/>
              <a:t> case </a:t>
            </a:r>
            <a:r>
              <a:rPr lang="it-IT" dirty="0" err="1" smtClean="0"/>
              <a:t>is</a:t>
            </a:r>
            <a:r>
              <a:rPr lang="it-IT" dirty="0" smtClean="0"/>
              <a:t> &gt;0 </a:t>
            </a:r>
            <a:r>
              <a:rPr lang="it-IT" dirty="0" err="1" smtClean="0"/>
              <a:t>but</a:t>
            </a:r>
            <a:r>
              <a:rPr lang="it-IT" dirty="0" smtClean="0"/>
              <a:t> </a:t>
            </a:r>
            <a:r>
              <a:rPr lang="it-IT" dirty="0" err="1" smtClean="0"/>
              <a:t>not</a:t>
            </a:r>
            <a:r>
              <a:rPr lang="it-IT" dirty="0" smtClean="0"/>
              <a:t> </a:t>
            </a:r>
            <a:r>
              <a:rPr lang="it-IT" dirty="0" err="1" smtClean="0"/>
              <a:t>excessive</a:t>
            </a:r>
            <a:r>
              <a:rPr lang="it-IT" dirty="0" smtClean="0"/>
              <a:t>….</a:t>
            </a:r>
          </a:p>
          <a:p>
            <a:pPr lvl="1"/>
            <a:r>
              <a:rPr lang="it-IT" dirty="0" err="1" smtClean="0"/>
              <a:t>Vl</a:t>
            </a:r>
            <a:r>
              <a:rPr lang="it-IT" dirty="0" smtClean="0"/>
              <a:t> &lt; D1 &lt; </a:t>
            </a:r>
            <a:r>
              <a:rPr lang="it-IT" dirty="0" err="1" smtClean="0"/>
              <a:t>Vh</a:t>
            </a:r>
            <a:endParaRPr lang="it-IT" dirty="0" smtClean="0"/>
          </a:p>
          <a:p>
            <a:pPr lvl="1"/>
            <a:r>
              <a:rPr lang="it-IT" dirty="0" err="1" smtClean="0"/>
              <a:t>Even</a:t>
            </a:r>
            <a:r>
              <a:rPr lang="it-IT" dirty="0" smtClean="0"/>
              <a:t> D </a:t>
            </a:r>
            <a:r>
              <a:rPr lang="it-IT" dirty="0" err="1" smtClean="0"/>
              <a:t>could</a:t>
            </a:r>
            <a:r>
              <a:rPr lang="it-IT" dirty="0" smtClean="0"/>
              <a:t> be </a:t>
            </a:r>
            <a:r>
              <a:rPr lang="it-IT" dirty="0" err="1" smtClean="0"/>
              <a:t>subject</a:t>
            </a:r>
            <a:r>
              <a:rPr lang="it-IT" dirty="0" smtClean="0"/>
              <a:t> to </a:t>
            </a:r>
            <a:r>
              <a:rPr lang="it-IT" dirty="0" err="1" smtClean="0"/>
              <a:t>uncertainty</a:t>
            </a:r>
            <a:endParaRPr lang="it-IT" dirty="0" smtClean="0"/>
          </a:p>
          <a:p>
            <a:pPr lvl="1"/>
            <a:endParaRPr lang="it-IT" dirty="0"/>
          </a:p>
        </p:txBody>
      </p:sp>
    </p:spTree>
    <p:extLst>
      <p:ext uri="{BB962C8B-B14F-4D97-AF65-F5344CB8AC3E}">
        <p14:creationId xmlns:p14="http://schemas.microsoft.com/office/powerpoint/2010/main" val="70561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sz="4400" dirty="0" smtClean="0"/>
              <a:t/>
            </a:r>
            <a:br>
              <a:rPr lang="it-IT" sz="4400" dirty="0" smtClean="0"/>
            </a:br>
            <a:r>
              <a:rPr lang="it-IT" sz="4400" dirty="0" smtClean="0"/>
              <a:t>Development in the long </a:t>
            </a:r>
            <a:r>
              <a:rPr lang="it-IT" sz="4400" dirty="0" err="1" smtClean="0"/>
              <a:t>run</a:t>
            </a:r>
            <a:r>
              <a:rPr lang="it-IT" sz="4400" dirty="0" smtClean="0"/>
              <a:t>. The </a:t>
            </a:r>
            <a:r>
              <a:rPr lang="it-IT" sz="4400" dirty="0" err="1" smtClean="0"/>
              <a:t>environmental</a:t>
            </a:r>
            <a:r>
              <a:rPr lang="it-IT" sz="4400" dirty="0" smtClean="0"/>
              <a:t> </a:t>
            </a:r>
            <a:r>
              <a:rPr lang="it-IT" sz="4400" dirty="0" err="1" smtClean="0"/>
              <a:t>Kuznets</a:t>
            </a:r>
            <a:r>
              <a:rPr lang="it-IT" sz="4400" dirty="0" smtClean="0"/>
              <a:t> curve </a:t>
            </a:r>
            <a:r>
              <a:rPr lang="it-IT" sz="4400" dirty="0" err="1" smtClean="0"/>
              <a:t>hypothesis</a:t>
            </a:r>
            <a:endParaRPr lang="it-IT" sz="4400" dirty="0"/>
          </a:p>
        </p:txBody>
      </p:sp>
      <p:sp>
        <p:nvSpPr>
          <p:cNvPr id="3" name="Sottotitolo 2"/>
          <p:cNvSpPr>
            <a:spLocks noGrp="1"/>
          </p:cNvSpPr>
          <p:nvPr>
            <p:ph type="subTitle" idx="1"/>
          </p:nvPr>
        </p:nvSpPr>
        <p:spPr/>
        <p:style>
          <a:lnRef idx="2">
            <a:schemeClr val="accent2">
              <a:shade val="50000"/>
            </a:schemeClr>
          </a:lnRef>
          <a:fillRef idx="1">
            <a:schemeClr val="accent2"/>
          </a:fillRef>
          <a:effectRef idx="0">
            <a:schemeClr val="accent2"/>
          </a:effectRef>
          <a:fontRef idx="minor">
            <a:schemeClr val="lt1"/>
          </a:fontRef>
        </p:style>
        <p:txBody>
          <a:bodyPr/>
          <a:lstStyle/>
          <a:p>
            <a:endParaRPr lang="it-IT" dirty="0"/>
          </a:p>
        </p:txBody>
      </p:sp>
    </p:spTree>
    <p:extLst>
      <p:ext uri="{BB962C8B-B14F-4D97-AF65-F5344CB8AC3E}">
        <p14:creationId xmlns:p14="http://schemas.microsoft.com/office/powerpoint/2010/main" val="88247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Conservation</a:t>
            </a:r>
            <a:r>
              <a:rPr lang="it-IT" dirty="0" smtClean="0"/>
              <a:t> vs </a:t>
            </a:r>
            <a:r>
              <a:rPr lang="it-IT" dirty="0" err="1" smtClean="0"/>
              <a:t>development</a:t>
            </a:r>
            <a:endParaRPr lang="it-IT" dirty="0"/>
          </a:p>
        </p:txBody>
      </p:sp>
      <p:sp>
        <p:nvSpPr>
          <p:cNvPr id="3" name="Sottotitolo 2"/>
          <p:cNvSpPr>
            <a:spLocks noGrp="1"/>
          </p:cNvSpPr>
          <p:nvPr>
            <p:ph type="subTitle" idx="1"/>
          </p:nvPr>
        </p:nvSpPr>
        <p:spPr/>
        <p:txBody>
          <a:bodyPr>
            <a:normAutofit/>
          </a:bodyPr>
          <a:lstStyle/>
          <a:p>
            <a:endParaRPr lang="it-IT" dirty="0"/>
          </a:p>
        </p:txBody>
      </p:sp>
    </p:spTree>
    <p:extLst>
      <p:ext uri="{BB962C8B-B14F-4D97-AF65-F5344CB8AC3E}">
        <p14:creationId xmlns:p14="http://schemas.microsoft.com/office/powerpoint/2010/main" val="275585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sz="3600" b="1" dirty="0" smtClean="0">
                <a:solidFill>
                  <a:schemeClr val="tx1"/>
                </a:solidFill>
                <a:latin typeface="+mn-lt"/>
                <a:ea typeface="+mn-ea"/>
                <a:cs typeface="+mn-cs"/>
              </a:rPr>
              <a:t>The IPAT identity</a:t>
            </a:r>
            <a:endParaRPr lang="fr-FR" sz="3600" dirty="0"/>
          </a:p>
        </p:txBody>
      </p:sp>
      <p:sp>
        <p:nvSpPr>
          <p:cNvPr id="4100" name="Espace réservé du contenu 2"/>
          <p:cNvSpPr>
            <a:spLocks noGrp="1"/>
          </p:cNvSpPr>
          <p:nvPr>
            <p:ph idx="1"/>
          </p:nvPr>
        </p:nvSpPr>
        <p:spPr>
          <a:xfrm>
            <a:off x="262736" y="764704"/>
            <a:ext cx="8858250" cy="5043488"/>
          </a:xfrm>
        </p:spPr>
        <p:txBody>
          <a:bodyPr/>
          <a:lstStyle/>
          <a:p>
            <a:pPr>
              <a:buFontTx/>
              <a:buNone/>
            </a:pPr>
            <a:endParaRPr lang="en-US" altLang="it-IT" sz="2400" dirty="0" smtClean="0"/>
          </a:p>
          <a:p>
            <a:r>
              <a:rPr lang="en-US" altLang="it-IT" sz="2400" dirty="0" smtClean="0"/>
              <a:t>A simple but useful way to start thinking about what drives the sizes of the economy’s impacts on the environment. </a:t>
            </a:r>
          </a:p>
          <a:p>
            <a:r>
              <a:rPr lang="en-US" altLang="it-IT" sz="2400" dirty="0" smtClean="0"/>
              <a:t>It can be </a:t>
            </a:r>
            <a:r>
              <a:rPr lang="en-US" altLang="it-IT" sz="2400" dirty="0" err="1" smtClean="0"/>
              <a:t>formalised</a:t>
            </a:r>
            <a:r>
              <a:rPr lang="en-US" altLang="it-IT" sz="2400" dirty="0" smtClean="0"/>
              <a:t> as the IPAT identity:</a:t>
            </a:r>
          </a:p>
          <a:p>
            <a:pPr>
              <a:buFontTx/>
              <a:buNone/>
            </a:pPr>
            <a:endParaRPr lang="fr-FR" altLang="it-IT" sz="2400" b="1" i="1" dirty="0" smtClean="0"/>
          </a:p>
          <a:p>
            <a:pPr>
              <a:buFontTx/>
              <a:buNone/>
            </a:pPr>
            <a:r>
              <a:rPr lang="fr-FR" altLang="it-IT" sz="2400" dirty="0" smtClean="0"/>
              <a:t>                                        </a:t>
            </a:r>
            <a:r>
              <a:rPr lang="en-US" altLang="it-IT" sz="2400" dirty="0" smtClean="0"/>
              <a:t>(2.6)</a:t>
            </a:r>
            <a:endParaRPr lang="fr-FR" altLang="it-IT" sz="2400" dirty="0" smtClean="0"/>
          </a:p>
          <a:p>
            <a:pPr>
              <a:buFontTx/>
              <a:buNone/>
            </a:pPr>
            <a:r>
              <a:rPr lang="en-US" altLang="it-IT" sz="2400" dirty="0" smtClean="0"/>
              <a:t> </a:t>
            </a:r>
            <a:endParaRPr lang="fr-FR" altLang="it-IT" sz="2400" dirty="0" smtClean="0"/>
          </a:p>
          <a:p>
            <a:pPr>
              <a:buFontTx/>
              <a:buNone/>
            </a:pPr>
            <a:endParaRPr lang="en-US" altLang="it-IT" sz="1800" dirty="0" smtClean="0"/>
          </a:p>
          <a:p>
            <a:pPr>
              <a:buFontTx/>
              <a:buNone/>
            </a:pPr>
            <a:r>
              <a:rPr lang="en-US" altLang="it-IT" sz="1800" dirty="0" smtClean="0"/>
              <a:t>I: impact, measured as mass or volume</a:t>
            </a:r>
            <a:endParaRPr lang="fr-FR" altLang="it-IT" sz="1800" dirty="0" smtClean="0"/>
          </a:p>
          <a:p>
            <a:pPr>
              <a:buFontTx/>
              <a:buNone/>
            </a:pPr>
            <a:r>
              <a:rPr lang="en-US" altLang="it-IT" sz="1800" dirty="0" smtClean="0"/>
              <a:t>P: population size</a:t>
            </a:r>
            <a:endParaRPr lang="fr-FR" altLang="it-IT" sz="1800" dirty="0" smtClean="0"/>
          </a:p>
          <a:p>
            <a:pPr>
              <a:buFontTx/>
              <a:buNone/>
            </a:pPr>
            <a:r>
              <a:rPr lang="en-US" altLang="it-IT" sz="1800" dirty="0" smtClean="0"/>
              <a:t>A: per capita affluence, in currency units</a:t>
            </a:r>
            <a:endParaRPr lang="fr-FR" altLang="it-IT" sz="1800" dirty="0" smtClean="0"/>
          </a:p>
          <a:p>
            <a:pPr>
              <a:buFontTx/>
              <a:buNone/>
            </a:pPr>
            <a:r>
              <a:rPr lang="en-US" altLang="it-IT" sz="1800" dirty="0" smtClean="0"/>
              <a:t>T: technology, amount of the resource used or waste generated per unit production</a:t>
            </a:r>
            <a:endParaRPr lang="fr-FR" altLang="it-IT" sz="1800" dirty="0" smtClean="0"/>
          </a:p>
          <a:p>
            <a:endParaRPr lang="fr-FR" altLang="it-IT" sz="2400" b="1" i="1" dirty="0" smtClean="0"/>
          </a:p>
          <a:p>
            <a:endParaRPr lang="fr-FR" altLang="it-IT" sz="2400" dirty="0" smtClean="0"/>
          </a:p>
        </p:txBody>
      </p:sp>
      <p:graphicFrame>
        <p:nvGraphicFramePr>
          <p:cNvPr id="4098" name="Object 2"/>
          <p:cNvGraphicFramePr>
            <a:graphicFrameLocks noChangeAspect="1"/>
          </p:cNvGraphicFramePr>
          <p:nvPr>
            <p:extLst>
              <p:ext uri="{D42A27DB-BD31-4B8C-83A1-F6EECF244321}">
                <p14:modId xmlns:p14="http://schemas.microsoft.com/office/powerpoint/2010/main" val="2928039471"/>
              </p:ext>
            </p:extLst>
          </p:nvPr>
        </p:nvGraphicFramePr>
        <p:xfrm>
          <a:off x="395536" y="2708920"/>
          <a:ext cx="2725737" cy="571500"/>
        </p:xfrm>
        <a:graphic>
          <a:graphicData uri="http://schemas.openxmlformats.org/presentationml/2006/ole">
            <mc:AlternateContent xmlns:mc="http://schemas.openxmlformats.org/markup-compatibility/2006">
              <mc:Choice xmlns:v="urn:schemas-microsoft-com:vml" Requires="v">
                <p:oleObj spid="_x0000_s5123" name="Equation" r:id="rId3" imgW="787320" imgH="164880" progId="Equation.3">
                  <p:embed/>
                </p:oleObj>
              </mc:Choice>
              <mc:Fallback>
                <p:oleObj name="Equation" r:id="rId3" imgW="7873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08920"/>
                        <a:ext cx="272573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1322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sz="3600" b="1" dirty="0" smtClean="0">
                <a:solidFill>
                  <a:schemeClr val="tx1"/>
                </a:solidFill>
                <a:latin typeface="+mn-lt"/>
                <a:ea typeface="+mn-ea"/>
                <a:cs typeface="+mn-cs"/>
              </a:rPr>
              <a:t>The IPAT identity</a:t>
            </a:r>
            <a:endParaRPr lang="fr-FR" sz="3600" dirty="0"/>
          </a:p>
        </p:txBody>
      </p:sp>
      <p:sp>
        <p:nvSpPr>
          <p:cNvPr id="5124" name="Espace réservé du contenu 2"/>
          <p:cNvSpPr>
            <a:spLocks noGrp="1"/>
          </p:cNvSpPr>
          <p:nvPr>
            <p:ph idx="1"/>
          </p:nvPr>
        </p:nvSpPr>
        <p:spPr>
          <a:xfrm>
            <a:off x="285750" y="620688"/>
            <a:ext cx="8858250" cy="5043488"/>
          </a:xfrm>
        </p:spPr>
        <p:txBody>
          <a:bodyPr/>
          <a:lstStyle/>
          <a:p>
            <a:r>
              <a:rPr lang="en-US" altLang="it-IT" sz="1800" dirty="0" smtClean="0"/>
              <a:t>Measure impact in terms of mass</a:t>
            </a:r>
          </a:p>
          <a:p>
            <a:r>
              <a:rPr lang="en-US" altLang="it-IT" sz="1800" dirty="0" smtClean="0"/>
              <a:t>Use GDP for national income. </a:t>
            </a:r>
          </a:p>
          <a:p>
            <a:r>
              <a:rPr lang="en-US" altLang="it-IT" sz="1800" dirty="0" smtClean="0"/>
              <a:t>Then </a:t>
            </a:r>
            <a:r>
              <a:rPr lang="en-US" altLang="it-IT" sz="1800" i="1" dirty="0" smtClean="0"/>
              <a:t>T </a:t>
            </a:r>
            <a:r>
              <a:rPr lang="en-US" altLang="it-IT" sz="1800" dirty="0" smtClean="0"/>
              <a:t>is resource or waste per unit GDP. </a:t>
            </a:r>
          </a:p>
          <a:p>
            <a:pPr>
              <a:buFontTx/>
              <a:buNone/>
            </a:pPr>
            <a:endParaRPr lang="en-US" altLang="it-IT" sz="2000" dirty="0" smtClean="0"/>
          </a:p>
          <a:p>
            <a:pPr>
              <a:buFontTx/>
              <a:buNone/>
            </a:pPr>
            <a:r>
              <a:rPr lang="en-US" altLang="it-IT" sz="2000" dirty="0" smtClean="0"/>
              <a:t>Then for the resource extraction case, we have:</a:t>
            </a:r>
            <a:endParaRPr lang="fr-FR" altLang="it-IT" sz="2000" dirty="0" smtClean="0"/>
          </a:p>
          <a:p>
            <a:pPr>
              <a:buFontTx/>
              <a:buNone/>
            </a:pPr>
            <a:r>
              <a:rPr lang="en-US" altLang="it-IT" sz="2000" dirty="0" smtClean="0"/>
              <a:t> </a:t>
            </a:r>
            <a:endParaRPr lang="fr-FR" altLang="it-IT" sz="2000" dirty="0" smtClean="0"/>
          </a:p>
          <a:p>
            <a:pPr>
              <a:buFontTx/>
              <a:buNone/>
            </a:pPr>
            <a:r>
              <a:rPr lang="en-US" altLang="it-IT" sz="2400" dirty="0" smtClean="0"/>
              <a:t> </a:t>
            </a:r>
            <a:r>
              <a:rPr lang="fr-FR" altLang="it-IT" sz="2400" dirty="0" smtClean="0"/>
              <a:t>                                                                 </a:t>
            </a:r>
            <a:r>
              <a:rPr lang="en-US" altLang="it-IT" sz="2400" dirty="0" smtClean="0"/>
              <a:t>(2.6)</a:t>
            </a:r>
            <a:endParaRPr lang="fr-FR" altLang="it-IT" sz="2400" dirty="0" smtClean="0"/>
          </a:p>
          <a:p>
            <a:pPr>
              <a:buFontTx/>
              <a:buNone/>
            </a:pPr>
            <a:r>
              <a:rPr lang="en-US" altLang="it-IT" sz="2400" dirty="0" smtClean="0"/>
              <a:t> </a:t>
            </a:r>
            <a:endParaRPr lang="fr-FR" altLang="it-IT" sz="2400" dirty="0" smtClean="0"/>
          </a:p>
          <a:p>
            <a:pPr>
              <a:buFontTx/>
              <a:buNone/>
            </a:pPr>
            <a:endParaRPr lang="en-US" altLang="it-IT" sz="1800" dirty="0" smtClean="0"/>
          </a:p>
          <a:p>
            <a:pPr>
              <a:buFontTx/>
              <a:buNone/>
            </a:pPr>
            <a:r>
              <a:rPr lang="fr-FR" altLang="it-IT" sz="2400" b="1" i="1" dirty="0" smtClean="0"/>
              <a:t>			</a:t>
            </a:r>
          </a:p>
          <a:p>
            <a:pPr>
              <a:buFontTx/>
              <a:buNone/>
            </a:pPr>
            <a:r>
              <a:rPr lang="fr-FR" altLang="it-IT" sz="2400" b="1" i="1" dirty="0" smtClean="0"/>
              <a:t>			</a:t>
            </a:r>
            <a:r>
              <a:rPr lang="fr-FR" altLang="it-IT" sz="2400" dirty="0" smtClean="0"/>
              <a:t>A             T   </a:t>
            </a:r>
          </a:p>
        </p:txBody>
      </p:sp>
      <p:graphicFrame>
        <p:nvGraphicFramePr>
          <p:cNvPr id="5122" name="Object 2"/>
          <p:cNvGraphicFramePr>
            <a:graphicFrameLocks noChangeAspect="1"/>
          </p:cNvGraphicFramePr>
          <p:nvPr>
            <p:extLst>
              <p:ext uri="{D42A27DB-BD31-4B8C-83A1-F6EECF244321}">
                <p14:modId xmlns:p14="http://schemas.microsoft.com/office/powerpoint/2010/main" val="2090326062"/>
              </p:ext>
            </p:extLst>
          </p:nvPr>
        </p:nvGraphicFramePr>
        <p:xfrm>
          <a:off x="467544" y="2852936"/>
          <a:ext cx="4060825" cy="904875"/>
        </p:xfrm>
        <a:graphic>
          <a:graphicData uri="http://schemas.openxmlformats.org/presentationml/2006/ole">
            <mc:AlternateContent xmlns:mc="http://schemas.openxmlformats.org/markup-compatibility/2006">
              <mc:Choice xmlns:v="urn:schemas-microsoft-com:vml" Requires="v">
                <p:oleObj spid="_x0000_s6148" name="Equation" r:id="rId3" imgW="1765080" imgH="393480" progId="Equation.3">
                  <p:embed/>
                </p:oleObj>
              </mc:Choice>
              <mc:Fallback>
                <p:oleObj name="Equation" r:id="rId3" imgW="17650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852936"/>
                        <a:ext cx="40608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Connecteur droit avec flèche 8"/>
          <p:cNvCxnSpPr/>
          <p:nvPr/>
        </p:nvCxnSpPr>
        <p:spPr>
          <a:xfrm rot="5400000">
            <a:off x="3207494" y="4199314"/>
            <a:ext cx="71437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Connecteur droit avec flèche 12"/>
          <p:cNvCxnSpPr/>
          <p:nvPr/>
        </p:nvCxnSpPr>
        <p:spPr>
          <a:xfrm rot="5400000">
            <a:off x="1407294" y="4223544"/>
            <a:ext cx="714375"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9865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0"/>
            <a:ext cx="8229600" cy="1143000"/>
          </a:xfrm>
        </p:spPr>
        <p:txBody>
          <a:bodyPr>
            <a:normAutofit fontScale="90000"/>
          </a:bodyPr>
          <a:lstStyle/>
          <a:p>
            <a:pPr>
              <a:defRPr/>
            </a:pPr>
            <a:r>
              <a:rPr lang="en-US" sz="3600" b="1" dirty="0" smtClean="0">
                <a:solidFill>
                  <a:schemeClr val="tx1"/>
                </a:solidFill>
                <a:latin typeface="+mn-lt"/>
                <a:ea typeface="+mn-ea"/>
                <a:cs typeface="+mn-cs"/>
              </a:rPr>
              <a:t>Affluence and technology: the Environmental Kuznets Curve (EKC)</a:t>
            </a:r>
            <a:endParaRPr lang="fr-FR" sz="3600" dirty="0"/>
          </a:p>
        </p:txBody>
      </p:sp>
      <p:sp>
        <p:nvSpPr>
          <p:cNvPr id="83971" name="Espace réservé du contenu 2"/>
          <p:cNvSpPr>
            <a:spLocks noGrp="1"/>
          </p:cNvSpPr>
          <p:nvPr>
            <p:ph idx="1"/>
          </p:nvPr>
        </p:nvSpPr>
        <p:spPr>
          <a:xfrm>
            <a:off x="457200" y="1600200"/>
            <a:ext cx="8229600" cy="4829175"/>
          </a:xfrm>
        </p:spPr>
        <p:txBody>
          <a:bodyPr/>
          <a:lstStyle/>
          <a:p>
            <a:r>
              <a:rPr lang="en-US" altLang="it-IT" sz="2800" i="1" smtClean="0"/>
              <a:t>World Development Report 1992, </a:t>
            </a:r>
            <a:r>
              <a:rPr lang="en-US" altLang="it-IT" sz="2800" smtClean="0"/>
              <a:t>subtitled ‘Development and the environment’, noted that:</a:t>
            </a:r>
          </a:p>
          <a:p>
            <a:endParaRPr lang="en-US" altLang="it-IT" sz="2800" smtClean="0"/>
          </a:p>
          <a:p>
            <a:r>
              <a:rPr lang="en-US" altLang="it-IT" sz="2800" smtClean="0"/>
              <a:t>‘</a:t>
            </a:r>
            <a:r>
              <a:rPr lang="en-US" altLang="it-IT" sz="2800" smtClean="0">
                <a:solidFill>
                  <a:srgbClr val="0000FF"/>
                </a:solidFill>
              </a:rPr>
              <a:t>The view that greater economic activity inevitably hurts the environment is based on static assumptions about technology, tastes and environmental investments</a:t>
            </a:r>
            <a:r>
              <a:rPr lang="en-US" altLang="it-IT" sz="2800" smtClean="0"/>
              <a:t>’. </a:t>
            </a:r>
          </a:p>
          <a:p>
            <a:endParaRPr lang="en-US" altLang="it-IT" sz="2000" smtClean="0"/>
          </a:p>
          <a:p>
            <a:pPr>
              <a:buFontTx/>
              <a:buNone/>
            </a:pPr>
            <a:endParaRPr lang="en-US" altLang="it-IT" sz="1400" smtClean="0"/>
          </a:p>
        </p:txBody>
      </p:sp>
    </p:spTree>
    <p:extLst>
      <p:ext uri="{BB962C8B-B14F-4D97-AF65-F5344CB8AC3E}">
        <p14:creationId xmlns:p14="http://schemas.microsoft.com/office/powerpoint/2010/main" val="3375183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ct 2"/>
          <p:cNvGraphicFramePr>
            <a:graphicFrameLocks noChangeAspect="1"/>
          </p:cNvGraphicFramePr>
          <p:nvPr/>
        </p:nvGraphicFramePr>
        <p:xfrm>
          <a:off x="381000" y="685800"/>
          <a:ext cx="3810000" cy="5029200"/>
        </p:xfrm>
        <a:graphic>
          <a:graphicData uri="http://schemas.openxmlformats.org/presentationml/2006/ole">
            <mc:AlternateContent xmlns:mc="http://schemas.openxmlformats.org/markup-compatibility/2006">
              <mc:Choice xmlns:v="urn:schemas-microsoft-com:vml" Requires="v">
                <p:oleObj spid="_x0000_s7177" r:id="rId3" imgW="8085714" imgH="13295238" progId="MSPhotoEd.3">
                  <p:embed/>
                </p:oleObj>
              </mc:Choice>
              <mc:Fallback>
                <p:oleObj r:id="rId3" imgW="8085714" imgH="1329523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3810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03" name="Rectangle 3"/>
          <p:cNvSpPr>
            <a:spLocks noGrp="1" noChangeArrowheads="1"/>
          </p:cNvSpPr>
          <p:nvPr>
            <p:ph type="title" idx="4294967295"/>
          </p:nvPr>
        </p:nvSpPr>
        <p:spPr>
          <a:xfrm>
            <a:off x="0" y="0"/>
            <a:ext cx="7772400" cy="533400"/>
          </a:xfrm>
        </p:spPr>
        <p:txBody>
          <a:bodyPr/>
          <a:lstStyle/>
          <a:p>
            <a:r>
              <a:rPr lang="en-GB" altLang="it-IT" sz="2400" smtClean="0"/>
              <a:t>The EKC hypothesis</a:t>
            </a:r>
          </a:p>
        </p:txBody>
      </p:sp>
      <p:sp>
        <p:nvSpPr>
          <p:cNvPr id="179204" name="Rectangle 4"/>
          <p:cNvSpPr>
            <a:spLocks noChangeArrowheads="1"/>
          </p:cNvSpPr>
          <p:nvPr/>
        </p:nvSpPr>
        <p:spPr bwMode="auto">
          <a:xfrm>
            <a:off x="434340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179205" name="Object 5"/>
          <p:cNvGraphicFramePr>
            <a:graphicFrameLocks noChangeAspect="1"/>
          </p:cNvGraphicFramePr>
          <p:nvPr/>
        </p:nvGraphicFramePr>
        <p:xfrm>
          <a:off x="5334000" y="1143000"/>
          <a:ext cx="1143000" cy="466725"/>
        </p:xfrm>
        <a:graphic>
          <a:graphicData uri="http://schemas.openxmlformats.org/presentationml/2006/ole">
            <mc:AlternateContent xmlns:mc="http://schemas.openxmlformats.org/markup-compatibility/2006">
              <mc:Choice xmlns:v="urn:schemas-microsoft-com:vml" Requires="v">
                <p:oleObj spid="_x0000_s7178" r:id="rId5" imgW="457399" imgH="165172" progId="Unknown">
                  <p:embed/>
                </p:oleObj>
              </mc:Choice>
              <mc:Fallback>
                <p:oleObj r:id="rId5" imgW="457399" imgH="165172"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143000"/>
                        <a:ext cx="11430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06" name="Rectangle 6"/>
          <p:cNvSpPr>
            <a:spLocks noChangeArrowheads="1"/>
          </p:cNvSpPr>
          <p:nvPr/>
        </p:nvSpPr>
        <p:spPr bwMode="auto">
          <a:xfrm>
            <a:off x="417195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79208" name="Rectangle 8"/>
          <p:cNvSpPr>
            <a:spLocks noChangeArrowheads="1"/>
          </p:cNvSpPr>
          <p:nvPr/>
        </p:nvSpPr>
        <p:spPr bwMode="auto">
          <a:xfrm>
            <a:off x="411956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179209" name="Object 9"/>
          <p:cNvGraphicFramePr>
            <a:graphicFrameLocks noChangeAspect="1"/>
          </p:cNvGraphicFramePr>
          <p:nvPr/>
        </p:nvGraphicFramePr>
        <p:xfrm>
          <a:off x="5410200" y="4419600"/>
          <a:ext cx="2743200" cy="685800"/>
        </p:xfrm>
        <a:graphic>
          <a:graphicData uri="http://schemas.openxmlformats.org/presentationml/2006/ole">
            <mc:AlternateContent xmlns:mc="http://schemas.openxmlformats.org/markup-compatibility/2006">
              <mc:Choice xmlns:v="urn:schemas-microsoft-com:vml" Requires="v">
                <p:oleObj spid="_x0000_s7179" r:id="rId7" imgW="901700" imgH="241300" progId="Unknown">
                  <p:embed/>
                </p:oleObj>
              </mc:Choice>
              <mc:Fallback>
                <p:oleObj r:id="rId7" imgW="901700" imgH="241300"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4419600"/>
                        <a:ext cx="2743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10" name="Text Box 10"/>
          <p:cNvSpPr txBox="1">
            <a:spLocks noChangeArrowheads="1"/>
          </p:cNvSpPr>
          <p:nvPr/>
        </p:nvSpPr>
        <p:spPr bwMode="auto">
          <a:xfrm>
            <a:off x="381000" y="60198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it-IT" sz="2400">
                <a:latin typeface="Times New Roman" pitchFamily="18" charset="0"/>
                <a:cs typeface="Times New Roman" pitchFamily="18" charset="0"/>
              </a:rPr>
              <a:t>EKC – Environmental Kuznets Curve</a:t>
            </a:r>
          </a:p>
        </p:txBody>
      </p:sp>
    </p:spTree>
    <p:extLst>
      <p:ext uri="{BB962C8B-B14F-4D97-AF65-F5344CB8AC3E}">
        <p14:creationId xmlns:p14="http://schemas.microsoft.com/office/powerpoint/2010/main" val="259394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026"/>
          <p:cNvSpPr txBox="1">
            <a:spLocks noChangeArrowheads="1"/>
          </p:cNvSpPr>
          <p:nvPr/>
        </p:nvSpPr>
        <p:spPr bwMode="auto">
          <a:xfrm>
            <a:off x="1143000" y="6172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Figure 2.8  Environmental impact and income</a:t>
            </a:r>
          </a:p>
        </p:txBody>
      </p:sp>
      <p:sp>
        <p:nvSpPr>
          <p:cNvPr id="84995" name="Line 1027"/>
          <p:cNvSpPr>
            <a:spLocks noChangeShapeType="1"/>
          </p:cNvSpPr>
          <p:nvPr/>
        </p:nvSpPr>
        <p:spPr bwMode="auto">
          <a:xfrm>
            <a:off x="1752600" y="609600"/>
            <a:ext cx="0" cy="2362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84996" name="Line 1028"/>
          <p:cNvSpPr>
            <a:spLocks noChangeShapeType="1"/>
          </p:cNvSpPr>
          <p:nvPr/>
        </p:nvSpPr>
        <p:spPr bwMode="auto">
          <a:xfrm>
            <a:off x="1752600" y="3286125"/>
            <a:ext cx="0" cy="2362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84997" name="Line 1029"/>
          <p:cNvSpPr>
            <a:spLocks noChangeShapeType="1"/>
          </p:cNvSpPr>
          <p:nvPr/>
        </p:nvSpPr>
        <p:spPr bwMode="auto">
          <a:xfrm>
            <a:off x="1752600" y="2943225"/>
            <a:ext cx="3810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4998" name="Line 1031"/>
          <p:cNvSpPr>
            <a:spLocks noChangeShapeType="1"/>
          </p:cNvSpPr>
          <p:nvPr/>
        </p:nvSpPr>
        <p:spPr bwMode="auto">
          <a:xfrm>
            <a:off x="1752600" y="5638800"/>
            <a:ext cx="411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4999" name="Text Box 1032"/>
          <p:cNvSpPr txBox="1">
            <a:spLocks noChangeArrowheads="1"/>
          </p:cNvSpPr>
          <p:nvPr/>
        </p:nvSpPr>
        <p:spPr bwMode="auto">
          <a:xfrm>
            <a:off x="5486400" y="990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e = </a:t>
            </a:r>
            <a:r>
              <a:rPr lang="en-GB" altLang="it-IT">
                <a:sym typeface="Symbol" pitchFamily="18" charset="2"/>
              </a:rPr>
              <a:t>y</a:t>
            </a:r>
            <a:endParaRPr lang="en-GB" altLang="it-IT"/>
          </a:p>
        </p:txBody>
      </p:sp>
      <p:sp>
        <p:nvSpPr>
          <p:cNvPr id="85000" name="Text Box 1033"/>
          <p:cNvSpPr txBox="1">
            <a:spLocks noChangeArrowheads="1"/>
          </p:cNvSpPr>
          <p:nvPr/>
        </p:nvSpPr>
        <p:spPr bwMode="auto">
          <a:xfrm>
            <a:off x="609600" y="3200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(b)      e</a:t>
            </a:r>
          </a:p>
        </p:txBody>
      </p:sp>
      <p:sp>
        <p:nvSpPr>
          <p:cNvPr id="85001" name="Text Box 1034"/>
          <p:cNvSpPr txBox="1">
            <a:spLocks noChangeArrowheads="1"/>
          </p:cNvSpPr>
          <p:nvPr/>
        </p:nvSpPr>
        <p:spPr bwMode="auto">
          <a:xfrm>
            <a:off x="485775" y="3810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(a)        e</a:t>
            </a:r>
          </a:p>
        </p:txBody>
      </p:sp>
      <p:sp>
        <p:nvSpPr>
          <p:cNvPr id="85002" name="Text Box 1036"/>
          <p:cNvSpPr txBox="1">
            <a:spLocks noChangeArrowheads="1"/>
          </p:cNvSpPr>
          <p:nvPr/>
        </p:nvSpPr>
        <p:spPr bwMode="auto">
          <a:xfrm>
            <a:off x="5638800" y="27622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y</a:t>
            </a:r>
          </a:p>
        </p:txBody>
      </p:sp>
      <p:sp>
        <p:nvSpPr>
          <p:cNvPr id="85003" name="Text Box 1037"/>
          <p:cNvSpPr txBox="1">
            <a:spLocks noChangeArrowheads="1"/>
          </p:cNvSpPr>
          <p:nvPr/>
        </p:nvSpPr>
        <p:spPr bwMode="auto">
          <a:xfrm>
            <a:off x="5838825" y="5438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y</a:t>
            </a:r>
          </a:p>
        </p:txBody>
      </p:sp>
      <p:sp>
        <p:nvSpPr>
          <p:cNvPr id="85004" name="Freeform 1039"/>
          <p:cNvSpPr>
            <a:spLocks/>
          </p:cNvSpPr>
          <p:nvPr/>
        </p:nvSpPr>
        <p:spPr bwMode="auto">
          <a:xfrm>
            <a:off x="1774825" y="3573463"/>
            <a:ext cx="2320925" cy="2049462"/>
          </a:xfrm>
          <a:custGeom>
            <a:avLst/>
            <a:gdLst>
              <a:gd name="T0" fmla="*/ 0 w 1462"/>
              <a:gd name="T1" fmla="*/ 2147483647 h 1291"/>
              <a:gd name="T2" fmla="*/ 2147483647 w 1462"/>
              <a:gd name="T3" fmla="*/ 2147483647 h 1291"/>
              <a:gd name="T4" fmla="*/ 2147483647 w 1462"/>
              <a:gd name="T5" fmla="*/ 2147483647 h 1291"/>
              <a:gd name="T6" fmla="*/ 2147483647 w 1462"/>
              <a:gd name="T7" fmla="*/ 2147483647 h 1291"/>
              <a:gd name="T8" fmla="*/ 2147483647 w 1462"/>
              <a:gd name="T9" fmla="*/ 2147483647 h 1291"/>
              <a:gd name="T10" fmla="*/ 2147483647 w 1462"/>
              <a:gd name="T11" fmla="*/ 2147483647 h 1291"/>
              <a:gd name="T12" fmla="*/ 2147483647 w 1462"/>
              <a:gd name="T13" fmla="*/ 2147483647 h 1291"/>
              <a:gd name="T14" fmla="*/ 2147483647 w 1462"/>
              <a:gd name="T15" fmla="*/ 2147483647 h 1291"/>
              <a:gd name="T16" fmla="*/ 2147483647 w 1462"/>
              <a:gd name="T17" fmla="*/ 2147483647 h 1291"/>
              <a:gd name="T18" fmla="*/ 2147483647 w 1462"/>
              <a:gd name="T19" fmla="*/ 2147483647 h 1291"/>
              <a:gd name="T20" fmla="*/ 2147483647 w 1462"/>
              <a:gd name="T21" fmla="*/ 2147483647 h 1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2"/>
              <a:gd name="T34" fmla="*/ 0 h 1291"/>
              <a:gd name="T35" fmla="*/ 1462 w 1462"/>
              <a:gd name="T36" fmla="*/ 1291 h 1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2" h="1291">
                <a:moveTo>
                  <a:pt x="0" y="1291"/>
                </a:moveTo>
                <a:cubicBezTo>
                  <a:pt x="14" y="1216"/>
                  <a:pt x="51" y="969"/>
                  <a:pt x="84" y="842"/>
                </a:cubicBezTo>
                <a:cubicBezTo>
                  <a:pt x="117" y="715"/>
                  <a:pt x="147" y="633"/>
                  <a:pt x="197" y="529"/>
                </a:cubicBezTo>
                <a:cubicBezTo>
                  <a:pt x="247" y="425"/>
                  <a:pt x="312" y="295"/>
                  <a:pt x="385" y="216"/>
                </a:cubicBezTo>
                <a:cubicBezTo>
                  <a:pt x="458" y="137"/>
                  <a:pt x="550" y="88"/>
                  <a:pt x="634" y="53"/>
                </a:cubicBezTo>
                <a:cubicBezTo>
                  <a:pt x="718" y="18"/>
                  <a:pt x="806" y="0"/>
                  <a:pt x="892" y="5"/>
                </a:cubicBezTo>
                <a:cubicBezTo>
                  <a:pt x="978" y="10"/>
                  <a:pt x="1081" y="48"/>
                  <a:pt x="1150" y="83"/>
                </a:cubicBezTo>
                <a:cubicBezTo>
                  <a:pt x="1219" y="118"/>
                  <a:pt x="1267" y="173"/>
                  <a:pt x="1306" y="215"/>
                </a:cubicBezTo>
                <a:cubicBezTo>
                  <a:pt x="1345" y="257"/>
                  <a:pt x="1362" y="296"/>
                  <a:pt x="1384" y="335"/>
                </a:cubicBezTo>
                <a:cubicBezTo>
                  <a:pt x="1406" y="374"/>
                  <a:pt x="1425" y="414"/>
                  <a:pt x="1438" y="449"/>
                </a:cubicBezTo>
                <a:cubicBezTo>
                  <a:pt x="1451" y="484"/>
                  <a:pt x="1457" y="525"/>
                  <a:pt x="1462" y="54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5005" name="Line 1040"/>
          <p:cNvSpPr>
            <a:spLocks noChangeShapeType="1"/>
          </p:cNvSpPr>
          <p:nvPr/>
        </p:nvSpPr>
        <p:spPr bwMode="auto">
          <a:xfrm flipV="1">
            <a:off x="1752600" y="1184275"/>
            <a:ext cx="35814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5006" name="Text Box 1041"/>
          <p:cNvSpPr txBox="1">
            <a:spLocks noChangeArrowheads="1"/>
          </p:cNvSpPr>
          <p:nvPr/>
        </p:nvSpPr>
        <p:spPr bwMode="auto">
          <a:xfrm>
            <a:off x="4114800" y="4267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it-IT"/>
              <a:t>e = </a:t>
            </a:r>
            <a:r>
              <a:rPr lang="en-GB" altLang="it-IT">
                <a:sym typeface="Symbol" pitchFamily="18" charset="2"/>
              </a:rPr>
              <a:t></a:t>
            </a:r>
            <a:r>
              <a:rPr lang="en-GB" altLang="it-IT" baseline="-25000">
                <a:sym typeface="Symbol" pitchFamily="18" charset="2"/>
              </a:rPr>
              <a:t>0</a:t>
            </a:r>
            <a:r>
              <a:rPr lang="en-GB" altLang="it-IT">
                <a:sym typeface="Symbol" pitchFamily="18" charset="2"/>
              </a:rPr>
              <a:t>y - </a:t>
            </a:r>
            <a:r>
              <a:rPr lang="en-GB" altLang="it-IT" baseline="-25000">
                <a:sym typeface="Symbol" pitchFamily="18" charset="2"/>
              </a:rPr>
              <a:t>1</a:t>
            </a:r>
            <a:r>
              <a:rPr lang="en-GB" altLang="it-IT">
                <a:sym typeface="Symbol" pitchFamily="18" charset="2"/>
              </a:rPr>
              <a:t>y</a:t>
            </a:r>
            <a:r>
              <a:rPr lang="en-GB" altLang="it-IT" baseline="30000">
                <a:sym typeface="Symbol" pitchFamily="18" charset="2"/>
              </a:rPr>
              <a:t>2</a:t>
            </a:r>
            <a:endParaRPr lang="en-GB" altLang="it-IT" baseline="30000"/>
          </a:p>
        </p:txBody>
      </p:sp>
    </p:spTree>
    <p:extLst>
      <p:ext uri="{BB962C8B-B14F-4D97-AF65-F5344CB8AC3E}">
        <p14:creationId xmlns:p14="http://schemas.microsoft.com/office/powerpoint/2010/main" val="2350063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err="1" smtClean="0">
                <a:solidFill>
                  <a:schemeClr val="tx1"/>
                </a:solidFill>
                <a:latin typeface="+mn-lt"/>
                <a:ea typeface="+mn-ea"/>
                <a:cs typeface="+mn-cs"/>
              </a:rPr>
              <a:t>Panayotou</a:t>
            </a:r>
            <a:r>
              <a:rPr lang="en-US" i="1" dirty="0" smtClean="0">
                <a:solidFill>
                  <a:schemeClr val="tx1"/>
                </a:solidFill>
                <a:latin typeface="+mn-lt"/>
                <a:ea typeface="+mn-ea"/>
                <a:cs typeface="+mn-cs"/>
              </a:rPr>
              <a:t> (1993)</a:t>
            </a:r>
            <a:endParaRPr lang="en-GB" dirty="0"/>
          </a:p>
        </p:txBody>
      </p:sp>
      <p:sp>
        <p:nvSpPr>
          <p:cNvPr id="86019" name="Content Placeholder 2"/>
          <p:cNvSpPr>
            <a:spLocks noGrp="1"/>
          </p:cNvSpPr>
          <p:nvPr>
            <p:ph idx="1"/>
          </p:nvPr>
        </p:nvSpPr>
        <p:spPr/>
        <p:txBody>
          <a:bodyPr>
            <a:normAutofit/>
          </a:bodyPr>
          <a:lstStyle/>
          <a:p>
            <a:r>
              <a:rPr lang="en-US" altLang="it-IT" sz="2000" smtClean="0"/>
              <a:t>“At low levels of development both the quantity and intensity of environmental degradation is limited to the impacts of subsistence economic activity on the resource base and to limited quantities of biodegradable wastes. As economic development accelerates with the intensification of agriculture and other resource extraction and the takeoff of industrialisation, the rates of resource depletion begin to exceed the rates of resource regeneration, and waste generation increases in quantity and toxicity. At higher levels of development, </a:t>
            </a:r>
            <a:r>
              <a:rPr lang="en-US" altLang="it-IT" sz="2000" b="1" smtClean="0">
                <a:solidFill>
                  <a:srgbClr val="0000FF"/>
                </a:solidFill>
              </a:rPr>
              <a:t>structural change towards information-intensive industries and services</a:t>
            </a:r>
            <a:r>
              <a:rPr lang="en-US" altLang="it-IT" sz="2000" smtClean="0"/>
              <a:t>, coupled with </a:t>
            </a:r>
            <a:r>
              <a:rPr lang="en-US" altLang="it-IT" sz="2000" b="1" smtClean="0">
                <a:solidFill>
                  <a:srgbClr val="0000FF"/>
                </a:solidFill>
              </a:rPr>
              <a:t>increased environmental awareness</a:t>
            </a:r>
            <a:r>
              <a:rPr lang="en-US" altLang="it-IT" sz="2000" smtClean="0"/>
              <a:t>, </a:t>
            </a:r>
            <a:r>
              <a:rPr lang="en-US" altLang="it-IT" sz="2000" b="1" smtClean="0">
                <a:solidFill>
                  <a:srgbClr val="0000FF"/>
                </a:solidFill>
              </a:rPr>
              <a:t>enforcement of environmental regulations</a:t>
            </a:r>
            <a:r>
              <a:rPr lang="en-US" altLang="it-IT" sz="2000" smtClean="0"/>
              <a:t>, </a:t>
            </a:r>
            <a:r>
              <a:rPr lang="en-US" altLang="it-IT" sz="2000" b="1" smtClean="0">
                <a:solidFill>
                  <a:srgbClr val="0000FF"/>
                </a:solidFill>
              </a:rPr>
              <a:t>better technology </a:t>
            </a:r>
            <a:r>
              <a:rPr lang="en-US" altLang="it-IT" sz="2000" smtClean="0"/>
              <a:t>and </a:t>
            </a:r>
            <a:r>
              <a:rPr lang="en-US" altLang="it-IT" sz="2000" b="1" smtClean="0">
                <a:solidFill>
                  <a:srgbClr val="0000FF"/>
                </a:solidFill>
              </a:rPr>
              <a:t>higher environmental expenditures</a:t>
            </a:r>
            <a:r>
              <a:rPr lang="en-US" altLang="it-IT" sz="2000" smtClean="0"/>
              <a:t>, result in levelling off and gradual decline of environmental degradation.”</a:t>
            </a:r>
            <a:endParaRPr lang="en-GB" altLang="it-IT" sz="2000" smtClean="0"/>
          </a:p>
          <a:p>
            <a:pPr>
              <a:buFontTx/>
              <a:buNone/>
            </a:pPr>
            <a:endParaRPr lang="en-GB" altLang="it-IT" sz="2000" smtClean="0"/>
          </a:p>
        </p:txBody>
      </p:sp>
    </p:spTree>
    <p:extLst>
      <p:ext uri="{BB962C8B-B14F-4D97-AF65-F5344CB8AC3E}">
        <p14:creationId xmlns:p14="http://schemas.microsoft.com/office/powerpoint/2010/main" val="2614589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it-IT" altLang="it-IT"/>
          </a:p>
        </p:txBody>
      </p:sp>
      <p:sp>
        <p:nvSpPr>
          <p:cNvPr id="5123" name="Rectangle 3"/>
          <p:cNvSpPr>
            <a:spLocks noGrp="1" noChangeArrowheads="1"/>
          </p:cNvSpPr>
          <p:nvPr>
            <p:ph type="body" idx="1"/>
          </p:nvPr>
        </p:nvSpPr>
        <p:spPr/>
        <p:txBody>
          <a:bodyPr/>
          <a:lstStyle/>
          <a:p>
            <a:pPr>
              <a:lnSpc>
                <a:spcPct val="80000"/>
              </a:lnSpc>
            </a:pPr>
            <a:r>
              <a:rPr lang="en-GB" altLang="it-IT" sz="2000"/>
              <a:t>The EKC hypothesis is shortly that for many environmental impacts, an inverted U-shaped relationships between per capita income and pollution is documented. </a:t>
            </a:r>
          </a:p>
          <a:p>
            <a:pPr>
              <a:lnSpc>
                <a:spcPct val="80000"/>
              </a:lnSpc>
            </a:pPr>
            <a:r>
              <a:rPr lang="en-GB" altLang="it-IT" sz="2000"/>
              <a:t>The concentration of a certain pollutant first increases with income/production, reflecting a scale effect, more or less proportional, then eventually starts to decrease, de-linking from income even on an absolute basis. </a:t>
            </a:r>
          </a:p>
          <a:p>
            <a:pPr>
              <a:lnSpc>
                <a:spcPct val="80000"/>
              </a:lnSpc>
            </a:pPr>
            <a:r>
              <a:rPr lang="en-GB" altLang="it-IT" sz="2000"/>
              <a:t>More specifically, the hypothesis predicts that the “environmental income elasticity” decreases monotonically with income, and that it eventually changes its sign from positive to negative, thus defining a turning point for the inverted U-shaped relationship.</a:t>
            </a:r>
            <a:r>
              <a:rPr lang="it-IT" altLang="it-IT" sz="2000"/>
              <a:t> </a:t>
            </a:r>
          </a:p>
          <a:p>
            <a:pPr>
              <a:lnSpc>
                <a:spcPct val="80000"/>
              </a:lnSpc>
            </a:pPr>
            <a:r>
              <a:rPr lang="it-IT" altLang="it-IT" sz="2000"/>
              <a:t>It does not derive from a theoretical model, it is an intuitive conceptual approach, inductive in nature..though some theoretical explanations have emerged… </a:t>
            </a:r>
          </a:p>
        </p:txBody>
      </p:sp>
    </p:spTree>
    <p:extLst>
      <p:ext uri="{BB962C8B-B14F-4D97-AF65-F5344CB8AC3E}">
        <p14:creationId xmlns:p14="http://schemas.microsoft.com/office/powerpoint/2010/main" val="1664961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altLang="it-IT" dirty="0" smtClean="0"/>
              <a:t>EKC and </a:t>
            </a:r>
            <a:r>
              <a:rPr lang="it-IT" altLang="it-IT" dirty="0" err="1" smtClean="0"/>
              <a:t>delinking</a:t>
            </a:r>
            <a:endParaRPr lang="it-IT" altLang="it-IT" dirty="0"/>
          </a:p>
        </p:txBody>
      </p:sp>
      <p:sp>
        <p:nvSpPr>
          <p:cNvPr id="4099" name="Rectangle 3"/>
          <p:cNvSpPr>
            <a:spLocks noGrp="1" noChangeArrowheads="1"/>
          </p:cNvSpPr>
          <p:nvPr>
            <p:ph type="body" idx="1"/>
          </p:nvPr>
        </p:nvSpPr>
        <p:spPr/>
        <p:txBody>
          <a:bodyPr/>
          <a:lstStyle/>
          <a:p>
            <a:pPr>
              <a:lnSpc>
                <a:spcPct val="80000"/>
              </a:lnSpc>
            </a:pPr>
            <a:r>
              <a:rPr lang="en-GB" altLang="it-IT" sz="2800" dirty="0"/>
              <a:t>Delinking may occur on a relative basis (the elasticity of the environmental impact indicator with respect to an economic driver is positive, but less than unity) or on an absolute basis (negative elasticity). </a:t>
            </a:r>
          </a:p>
          <a:p>
            <a:pPr>
              <a:lnSpc>
                <a:spcPct val="80000"/>
              </a:lnSpc>
            </a:pPr>
            <a:r>
              <a:rPr lang="en-GB" altLang="it-IT" sz="2800" dirty="0"/>
              <a:t>The assessment of both de-linking processes can be referred to the mostly applied research field concerning Environmental Kuznets Curves (EKC). </a:t>
            </a:r>
          </a:p>
          <a:p>
            <a:pPr>
              <a:lnSpc>
                <a:spcPct val="80000"/>
              </a:lnSpc>
            </a:pPr>
            <a:r>
              <a:rPr lang="en-GB" altLang="it-IT" sz="2800" dirty="0"/>
              <a:t>The hypothesis derives from the original analysis of Kuznets on the relationship between income level and income distribution</a:t>
            </a:r>
          </a:p>
          <a:p>
            <a:pPr>
              <a:lnSpc>
                <a:spcPct val="80000"/>
              </a:lnSpc>
            </a:pPr>
            <a:endParaRPr lang="it-IT" altLang="it-IT" sz="2800" dirty="0"/>
          </a:p>
        </p:txBody>
      </p:sp>
    </p:spTree>
    <p:extLst>
      <p:ext uri="{BB962C8B-B14F-4D97-AF65-F5344CB8AC3E}">
        <p14:creationId xmlns:p14="http://schemas.microsoft.com/office/powerpoint/2010/main" val="810596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altLang="it-IT"/>
              <a:t>EKC motivations</a:t>
            </a:r>
          </a:p>
        </p:txBody>
      </p:sp>
      <p:sp>
        <p:nvSpPr>
          <p:cNvPr id="28675" name="Rectangle 3"/>
          <p:cNvSpPr>
            <a:spLocks noGrp="1" noChangeArrowheads="1"/>
          </p:cNvSpPr>
          <p:nvPr>
            <p:ph type="body" idx="1"/>
          </p:nvPr>
        </p:nvSpPr>
        <p:spPr/>
        <p:style>
          <a:lnRef idx="2">
            <a:schemeClr val="accent5"/>
          </a:lnRef>
          <a:fillRef idx="1">
            <a:schemeClr val="lt1"/>
          </a:fillRef>
          <a:effectRef idx="0">
            <a:schemeClr val="accent5"/>
          </a:effectRef>
          <a:fontRef idx="minor">
            <a:schemeClr val="dk1"/>
          </a:fontRef>
        </p:style>
        <p:txBody>
          <a:bodyPr/>
          <a:lstStyle/>
          <a:p>
            <a:pPr>
              <a:lnSpc>
                <a:spcPct val="80000"/>
              </a:lnSpc>
            </a:pPr>
            <a:r>
              <a:rPr lang="it-IT" altLang="it-IT" sz="1800" b="1" dirty="0"/>
              <a:t>Supply side</a:t>
            </a:r>
          </a:p>
          <a:p>
            <a:pPr lvl="1">
              <a:lnSpc>
                <a:spcPct val="80000"/>
              </a:lnSpc>
            </a:pPr>
            <a:r>
              <a:rPr lang="it-IT" altLang="it-IT" sz="1600" dirty="0"/>
              <a:t>Technology </a:t>
            </a:r>
            <a:r>
              <a:rPr lang="it-IT" altLang="it-IT" sz="1600" dirty="0" err="1"/>
              <a:t>driven</a:t>
            </a:r>
            <a:r>
              <a:rPr lang="it-IT" altLang="it-IT" sz="1600" dirty="0"/>
              <a:t> by </a:t>
            </a:r>
            <a:r>
              <a:rPr lang="it-IT" altLang="it-IT" sz="1600" dirty="0" err="1"/>
              <a:t>economic</a:t>
            </a:r>
            <a:r>
              <a:rPr lang="it-IT" altLang="it-IT" sz="1600" dirty="0"/>
              <a:t> </a:t>
            </a:r>
            <a:r>
              <a:rPr lang="it-IT" altLang="it-IT" sz="1600" dirty="0" err="1"/>
              <a:t>growth</a:t>
            </a:r>
            <a:r>
              <a:rPr lang="it-IT" altLang="it-IT" sz="1600" dirty="0"/>
              <a:t> (</a:t>
            </a:r>
            <a:r>
              <a:rPr lang="it-IT" altLang="it-IT" sz="1600" dirty="0" err="1"/>
              <a:t>profits</a:t>
            </a:r>
            <a:r>
              <a:rPr lang="it-IT" altLang="it-IT" sz="1600" dirty="0"/>
              <a:t> and </a:t>
            </a:r>
            <a:r>
              <a:rPr lang="it-IT" altLang="it-IT" sz="1600" dirty="0" err="1"/>
              <a:t>investments</a:t>
            </a:r>
            <a:r>
              <a:rPr lang="it-IT" altLang="it-IT" sz="1600" dirty="0"/>
              <a:t>..)</a:t>
            </a:r>
          </a:p>
          <a:p>
            <a:pPr lvl="1">
              <a:lnSpc>
                <a:spcPct val="80000"/>
              </a:lnSpc>
            </a:pPr>
            <a:r>
              <a:rPr lang="it-IT" altLang="it-IT" sz="1600" dirty="0"/>
              <a:t>The share of </a:t>
            </a:r>
            <a:r>
              <a:rPr lang="it-IT" altLang="it-IT" sz="1600" dirty="0" err="1"/>
              <a:t>cleaner</a:t>
            </a:r>
            <a:r>
              <a:rPr lang="it-IT" altLang="it-IT" sz="1600" dirty="0"/>
              <a:t> </a:t>
            </a:r>
            <a:r>
              <a:rPr lang="it-IT" altLang="it-IT" sz="1600" dirty="0" err="1"/>
              <a:t>activities</a:t>
            </a:r>
            <a:r>
              <a:rPr lang="it-IT" altLang="it-IT" sz="1600" dirty="0"/>
              <a:t> in GDP </a:t>
            </a:r>
            <a:r>
              <a:rPr lang="it-IT" altLang="it-IT" sz="1600" dirty="0" err="1"/>
              <a:t>increases</a:t>
            </a:r>
            <a:r>
              <a:rPr lang="it-IT" altLang="it-IT" sz="1600" dirty="0"/>
              <a:t> with the scale of the economy (scale + </a:t>
            </a:r>
            <a:r>
              <a:rPr lang="it-IT" altLang="it-IT" sz="1600" dirty="0" err="1"/>
              <a:t>composition</a:t>
            </a:r>
            <a:r>
              <a:rPr lang="it-IT" altLang="it-IT" sz="1600" dirty="0"/>
              <a:t> </a:t>
            </a:r>
            <a:r>
              <a:rPr lang="it-IT" altLang="it-IT" sz="1600" dirty="0" err="1"/>
              <a:t>effects</a:t>
            </a:r>
            <a:r>
              <a:rPr lang="it-IT" altLang="it-IT" sz="1600" dirty="0"/>
              <a:t>)</a:t>
            </a:r>
          </a:p>
          <a:p>
            <a:pPr lvl="1">
              <a:lnSpc>
                <a:spcPct val="80000"/>
              </a:lnSpc>
            </a:pPr>
            <a:r>
              <a:rPr lang="it-IT" altLang="it-IT" sz="1600" dirty="0" err="1"/>
              <a:t>As</a:t>
            </a:r>
            <a:r>
              <a:rPr lang="it-IT" altLang="it-IT" sz="1600" dirty="0"/>
              <a:t> </a:t>
            </a:r>
            <a:r>
              <a:rPr lang="it-IT" altLang="it-IT" sz="1600" dirty="0" err="1"/>
              <a:t>scarcity</a:t>
            </a:r>
            <a:r>
              <a:rPr lang="it-IT" altLang="it-IT" sz="1600" dirty="0"/>
              <a:t> </a:t>
            </a:r>
            <a:r>
              <a:rPr lang="it-IT" altLang="it-IT" sz="1600" dirty="0" err="1"/>
              <a:t>increases</a:t>
            </a:r>
            <a:r>
              <a:rPr lang="it-IT" altLang="it-IT" sz="1600" dirty="0"/>
              <a:t>, market </a:t>
            </a:r>
            <a:r>
              <a:rPr lang="it-IT" altLang="it-IT" sz="1600" dirty="0" err="1"/>
              <a:t>prices</a:t>
            </a:r>
            <a:r>
              <a:rPr lang="it-IT" altLang="it-IT" sz="1600" dirty="0"/>
              <a:t> </a:t>
            </a:r>
            <a:r>
              <a:rPr lang="it-IT" altLang="it-IT" sz="1600" dirty="0" err="1"/>
              <a:t>should</a:t>
            </a:r>
            <a:r>
              <a:rPr lang="it-IT" altLang="it-IT" sz="1600" dirty="0"/>
              <a:t> </a:t>
            </a:r>
            <a:r>
              <a:rPr lang="it-IT" altLang="it-IT" sz="1600" dirty="0" err="1"/>
              <a:t>reflect</a:t>
            </a:r>
            <a:r>
              <a:rPr lang="it-IT" altLang="it-IT" sz="1600" dirty="0"/>
              <a:t> </a:t>
            </a:r>
            <a:r>
              <a:rPr lang="it-IT" altLang="it-IT" sz="1600" dirty="0" err="1"/>
              <a:t>it</a:t>
            </a:r>
            <a:r>
              <a:rPr lang="it-IT" altLang="it-IT" sz="1600" dirty="0"/>
              <a:t>..self-</a:t>
            </a:r>
            <a:r>
              <a:rPr lang="it-IT" altLang="it-IT" sz="1600" dirty="0" err="1"/>
              <a:t>regulatory</a:t>
            </a:r>
            <a:r>
              <a:rPr lang="it-IT" altLang="it-IT" sz="1600" dirty="0"/>
              <a:t> </a:t>
            </a:r>
            <a:r>
              <a:rPr lang="it-IT" altLang="it-IT" sz="1600" dirty="0" err="1"/>
              <a:t>mechanism</a:t>
            </a:r>
            <a:r>
              <a:rPr lang="it-IT" altLang="it-IT" sz="1600" dirty="0"/>
              <a:t>?</a:t>
            </a:r>
          </a:p>
          <a:p>
            <a:pPr lvl="1">
              <a:lnSpc>
                <a:spcPct val="80000"/>
              </a:lnSpc>
            </a:pPr>
            <a:r>
              <a:rPr lang="it-IT" altLang="it-IT" sz="1600" dirty="0" err="1"/>
              <a:t>Environmental</a:t>
            </a:r>
            <a:r>
              <a:rPr lang="it-IT" altLang="it-IT" sz="1600" dirty="0"/>
              <a:t> policy more </a:t>
            </a:r>
            <a:r>
              <a:rPr lang="it-IT" altLang="it-IT" sz="1600" dirty="0" err="1"/>
              <a:t>likely</a:t>
            </a:r>
            <a:r>
              <a:rPr lang="it-IT" altLang="it-IT" sz="1600" dirty="0"/>
              <a:t> in a </a:t>
            </a:r>
            <a:r>
              <a:rPr lang="it-IT" altLang="it-IT" sz="1600" dirty="0" err="1"/>
              <a:t>developed</a:t>
            </a:r>
            <a:r>
              <a:rPr lang="it-IT" altLang="it-IT" sz="1600" dirty="0"/>
              <a:t> economy </a:t>
            </a:r>
            <a:r>
              <a:rPr lang="it-IT" altLang="it-IT" sz="1600" dirty="0">
                <a:sym typeface="Wingdings" pitchFamily="2" charset="2"/>
              </a:rPr>
              <a:t> </a:t>
            </a:r>
            <a:r>
              <a:rPr lang="it-IT" altLang="it-IT" sz="1600" dirty="0" err="1">
                <a:sym typeface="Wingdings" pitchFamily="2" charset="2"/>
              </a:rPr>
              <a:t>economic</a:t>
            </a:r>
            <a:r>
              <a:rPr lang="it-IT" altLang="it-IT" sz="1600" dirty="0">
                <a:sym typeface="Wingdings" pitchFamily="2" charset="2"/>
              </a:rPr>
              <a:t> and </a:t>
            </a:r>
            <a:r>
              <a:rPr lang="it-IT" altLang="it-IT" sz="1600" dirty="0" err="1">
                <a:sym typeface="Wingdings" pitchFamily="2" charset="2"/>
              </a:rPr>
              <a:t>political</a:t>
            </a:r>
            <a:r>
              <a:rPr lang="it-IT" altLang="it-IT" sz="1600" dirty="0">
                <a:sym typeface="Wingdings" pitchFamily="2" charset="2"/>
              </a:rPr>
              <a:t> </a:t>
            </a:r>
            <a:r>
              <a:rPr lang="it-IT" altLang="it-IT" sz="1600" dirty="0" err="1">
                <a:sym typeface="Wingdings" pitchFamily="2" charset="2"/>
              </a:rPr>
              <a:t>conditions</a:t>
            </a:r>
            <a:r>
              <a:rPr lang="it-IT" altLang="it-IT" sz="1600" dirty="0">
                <a:sym typeface="Wingdings" pitchFamily="2" charset="2"/>
              </a:rPr>
              <a:t> </a:t>
            </a:r>
            <a:r>
              <a:rPr lang="it-IT" altLang="it-IT" sz="1600" dirty="0" err="1">
                <a:sym typeface="Wingdings" pitchFamily="2" charset="2"/>
              </a:rPr>
              <a:t>needed</a:t>
            </a:r>
            <a:endParaRPr lang="it-IT" altLang="it-IT" sz="1600" dirty="0">
              <a:sym typeface="Wingdings" pitchFamily="2" charset="2"/>
            </a:endParaRPr>
          </a:p>
          <a:p>
            <a:pPr lvl="1">
              <a:lnSpc>
                <a:spcPct val="80000"/>
              </a:lnSpc>
            </a:pPr>
            <a:r>
              <a:rPr lang="it-IT" altLang="it-IT" sz="1600" dirty="0" err="1"/>
              <a:t>Property</a:t>
            </a:r>
            <a:r>
              <a:rPr lang="it-IT" altLang="it-IT" sz="1600" dirty="0"/>
              <a:t> right </a:t>
            </a:r>
            <a:r>
              <a:rPr lang="it-IT" altLang="it-IT" sz="1600" dirty="0" err="1"/>
              <a:t>enforcement</a:t>
            </a:r>
            <a:r>
              <a:rPr lang="it-IT" altLang="it-IT" sz="1600" dirty="0"/>
              <a:t> (policy </a:t>
            </a:r>
            <a:r>
              <a:rPr lang="it-IT" altLang="it-IT" sz="1600" dirty="0" err="1"/>
              <a:t>issue</a:t>
            </a:r>
            <a:r>
              <a:rPr lang="it-IT" altLang="it-IT" sz="1600" dirty="0" smtClean="0"/>
              <a:t>)</a:t>
            </a:r>
          </a:p>
          <a:p>
            <a:pPr lvl="1">
              <a:lnSpc>
                <a:spcPct val="80000"/>
              </a:lnSpc>
            </a:pPr>
            <a:endParaRPr lang="it-IT" altLang="it-IT" sz="1600" dirty="0"/>
          </a:p>
          <a:p>
            <a:pPr>
              <a:lnSpc>
                <a:spcPct val="80000"/>
              </a:lnSpc>
            </a:pPr>
            <a:r>
              <a:rPr lang="it-IT" altLang="it-IT" sz="1800" b="1" dirty="0" err="1"/>
              <a:t>Demand</a:t>
            </a:r>
            <a:r>
              <a:rPr lang="it-IT" altLang="it-IT" sz="1800" b="1" dirty="0"/>
              <a:t> side</a:t>
            </a:r>
          </a:p>
          <a:p>
            <a:pPr lvl="1">
              <a:lnSpc>
                <a:spcPct val="80000"/>
              </a:lnSpc>
            </a:pPr>
            <a:r>
              <a:rPr lang="it-IT" altLang="it-IT" sz="1600" dirty="0" err="1"/>
              <a:t>Environmental</a:t>
            </a:r>
            <a:r>
              <a:rPr lang="it-IT" altLang="it-IT" sz="1600" dirty="0"/>
              <a:t> </a:t>
            </a:r>
            <a:r>
              <a:rPr lang="it-IT" altLang="it-IT" sz="1600" dirty="0" err="1"/>
              <a:t>quality</a:t>
            </a:r>
            <a:r>
              <a:rPr lang="it-IT" altLang="it-IT" sz="1600" dirty="0"/>
              <a:t> </a:t>
            </a:r>
            <a:r>
              <a:rPr lang="it-IT" altLang="it-IT" sz="1600" dirty="0" err="1"/>
              <a:t>is</a:t>
            </a:r>
            <a:r>
              <a:rPr lang="it-IT" altLang="it-IT" sz="1600" dirty="0"/>
              <a:t> a </a:t>
            </a:r>
            <a:r>
              <a:rPr lang="it-IT" altLang="it-IT" sz="1600" dirty="0" err="1"/>
              <a:t>normal</a:t>
            </a:r>
            <a:r>
              <a:rPr lang="it-IT" altLang="it-IT" sz="1600" dirty="0"/>
              <a:t> </a:t>
            </a:r>
            <a:r>
              <a:rPr lang="it-IT" altLang="it-IT" sz="1600" dirty="0" err="1"/>
              <a:t>luxury</a:t>
            </a:r>
            <a:r>
              <a:rPr lang="it-IT" altLang="it-IT" sz="1600" dirty="0"/>
              <a:t> </a:t>
            </a:r>
            <a:r>
              <a:rPr lang="it-IT" altLang="it-IT" sz="1600" dirty="0" err="1"/>
              <a:t>good</a:t>
            </a:r>
            <a:r>
              <a:rPr lang="it-IT" altLang="it-IT" sz="1600" dirty="0"/>
              <a:t> (</a:t>
            </a:r>
            <a:r>
              <a:rPr lang="it-IT" altLang="it-IT" sz="1600" dirty="0" err="1"/>
              <a:t>as</a:t>
            </a:r>
            <a:r>
              <a:rPr lang="it-IT" altLang="it-IT" sz="1600" dirty="0"/>
              <a:t> culture)..</a:t>
            </a:r>
            <a:r>
              <a:rPr lang="it-IT" altLang="it-IT" sz="1600" dirty="0" err="1"/>
              <a:t>higher</a:t>
            </a:r>
            <a:r>
              <a:rPr lang="it-IT" altLang="it-IT" sz="1600" dirty="0"/>
              <a:t> </a:t>
            </a:r>
            <a:r>
              <a:rPr lang="it-IT" altLang="it-IT" sz="1600" dirty="0" err="1"/>
              <a:t>incomes</a:t>
            </a:r>
            <a:r>
              <a:rPr lang="it-IT" altLang="it-IT" sz="1600" dirty="0"/>
              <a:t> </a:t>
            </a:r>
            <a:r>
              <a:rPr lang="it-IT" altLang="it-IT" sz="1600" dirty="0" err="1"/>
              <a:t>mean</a:t>
            </a:r>
            <a:r>
              <a:rPr lang="it-IT" altLang="it-IT" sz="1600" dirty="0"/>
              <a:t> </a:t>
            </a:r>
            <a:r>
              <a:rPr lang="it-IT" altLang="it-IT" sz="1600" dirty="0" err="1"/>
              <a:t>higher</a:t>
            </a:r>
            <a:r>
              <a:rPr lang="it-IT" altLang="it-IT" sz="1600" dirty="0"/>
              <a:t> WTP for the </a:t>
            </a:r>
            <a:r>
              <a:rPr lang="it-IT" altLang="it-IT" sz="1600" dirty="0" err="1"/>
              <a:t>environmental</a:t>
            </a:r>
            <a:r>
              <a:rPr lang="it-IT" altLang="it-IT" sz="1600" dirty="0"/>
              <a:t> </a:t>
            </a:r>
            <a:r>
              <a:rPr lang="it-IT" altLang="it-IT" sz="1600" dirty="0" err="1"/>
              <a:t>services</a:t>
            </a:r>
            <a:r>
              <a:rPr lang="it-IT" altLang="it-IT" sz="1600" dirty="0"/>
              <a:t>..</a:t>
            </a:r>
            <a:r>
              <a:rPr lang="it-IT" altLang="it-IT" sz="1600" dirty="0" err="1"/>
              <a:t>higher</a:t>
            </a:r>
            <a:r>
              <a:rPr lang="it-IT" altLang="it-IT" sz="1600" dirty="0"/>
              <a:t> </a:t>
            </a:r>
            <a:r>
              <a:rPr lang="it-IT" altLang="it-IT" sz="1600" dirty="0" err="1"/>
              <a:t>taxes</a:t>
            </a:r>
            <a:r>
              <a:rPr lang="it-IT" altLang="it-IT" sz="1600" dirty="0"/>
              <a:t> are </a:t>
            </a:r>
            <a:r>
              <a:rPr lang="it-IT" altLang="it-IT" sz="1600" dirty="0" err="1"/>
              <a:t>possible</a:t>
            </a:r>
            <a:r>
              <a:rPr lang="it-IT" altLang="it-IT" sz="1600" dirty="0"/>
              <a:t>, new </a:t>
            </a:r>
            <a:r>
              <a:rPr lang="it-IT" altLang="it-IT" sz="1600" dirty="0" err="1"/>
              <a:t>markets</a:t>
            </a:r>
            <a:r>
              <a:rPr lang="it-IT" altLang="it-IT" sz="1600" dirty="0"/>
              <a:t> are </a:t>
            </a:r>
            <a:r>
              <a:rPr lang="it-IT" altLang="it-IT" sz="1600" dirty="0" err="1"/>
              <a:t>profitable</a:t>
            </a:r>
            <a:r>
              <a:rPr lang="it-IT" altLang="it-IT" sz="1600" dirty="0"/>
              <a:t>..</a:t>
            </a:r>
          </a:p>
          <a:p>
            <a:pPr lvl="1">
              <a:lnSpc>
                <a:spcPct val="80000"/>
              </a:lnSpc>
            </a:pPr>
            <a:r>
              <a:rPr lang="it-IT" altLang="it-IT" sz="1600" dirty="0" err="1"/>
              <a:t>Preferences</a:t>
            </a:r>
            <a:r>
              <a:rPr lang="it-IT" altLang="it-IT" sz="1600" dirty="0"/>
              <a:t> change </a:t>
            </a:r>
            <a:r>
              <a:rPr lang="it-IT" altLang="it-IT" sz="1600" dirty="0" err="1"/>
              <a:t>as</a:t>
            </a:r>
            <a:r>
              <a:rPr lang="it-IT" altLang="it-IT" sz="1600" dirty="0"/>
              <a:t> the society </a:t>
            </a:r>
            <a:r>
              <a:rPr lang="it-IT" altLang="it-IT" sz="1600" dirty="0" err="1"/>
              <a:t>develops</a:t>
            </a:r>
            <a:r>
              <a:rPr lang="it-IT" altLang="it-IT" sz="1600" dirty="0"/>
              <a:t>..the </a:t>
            </a:r>
            <a:r>
              <a:rPr lang="it-IT" altLang="it-IT" sz="1600" dirty="0" err="1"/>
              <a:t>marginal</a:t>
            </a:r>
            <a:r>
              <a:rPr lang="it-IT" altLang="it-IT" sz="1600" dirty="0"/>
              <a:t> </a:t>
            </a:r>
            <a:r>
              <a:rPr lang="it-IT" altLang="it-IT" sz="1600" dirty="0" err="1"/>
              <a:t>value</a:t>
            </a:r>
            <a:r>
              <a:rPr lang="it-IT" altLang="it-IT" sz="1600" dirty="0"/>
              <a:t> of </a:t>
            </a:r>
            <a:r>
              <a:rPr lang="it-IT" altLang="it-IT" sz="1600" dirty="0" err="1"/>
              <a:t>consumption</a:t>
            </a:r>
            <a:r>
              <a:rPr lang="it-IT" altLang="it-IT" sz="1600" dirty="0"/>
              <a:t> </a:t>
            </a:r>
            <a:r>
              <a:rPr lang="it-IT" altLang="it-IT" sz="1600" dirty="0" err="1"/>
              <a:t>is</a:t>
            </a:r>
            <a:r>
              <a:rPr lang="it-IT" altLang="it-IT" sz="1600" dirty="0"/>
              <a:t> positive </a:t>
            </a:r>
            <a:r>
              <a:rPr lang="it-IT" altLang="it-IT" sz="1600" dirty="0" err="1"/>
              <a:t>but</a:t>
            </a:r>
            <a:r>
              <a:rPr lang="it-IT" altLang="it-IT" sz="1600" dirty="0"/>
              <a:t> </a:t>
            </a:r>
            <a:r>
              <a:rPr lang="it-IT" altLang="it-IT" sz="1600" dirty="0" err="1"/>
              <a:t>decreasing</a:t>
            </a:r>
            <a:endParaRPr lang="it-IT" altLang="it-IT" sz="1600" dirty="0"/>
          </a:p>
          <a:p>
            <a:pPr lvl="1">
              <a:lnSpc>
                <a:spcPct val="80000"/>
              </a:lnSpc>
            </a:pPr>
            <a:r>
              <a:rPr lang="it-IT" altLang="it-IT" sz="1600" dirty="0" err="1"/>
              <a:t>Environmental</a:t>
            </a:r>
            <a:r>
              <a:rPr lang="it-IT" altLang="it-IT" sz="1600" dirty="0"/>
              <a:t> </a:t>
            </a:r>
            <a:r>
              <a:rPr lang="it-IT" altLang="it-IT" sz="1600" dirty="0" err="1"/>
              <a:t>costs</a:t>
            </a:r>
            <a:r>
              <a:rPr lang="it-IT" altLang="it-IT" sz="1600" dirty="0"/>
              <a:t> are </a:t>
            </a:r>
            <a:r>
              <a:rPr lang="it-IT" altLang="it-IT" sz="1600" dirty="0" err="1"/>
              <a:t>increasing</a:t>
            </a:r>
            <a:r>
              <a:rPr lang="it-IT" altLang="it-IT" sz="1600" dirty="0"/>
              <a:t> </a:t>
            </a:r>
            <a:r>
              <a:rPr lang="it-IT" altLang="it-IT" sz="1600" dirty="0" err="1"/>
              <a:t>even</a:t>
            </a:r>
            <a:r>
              <a:rPr lang="it-IT" altLang="it-IT" sz="1600" dirty="0"/>
              <a:t> </a:t>
            </a:r>
            <a:r>
              <a:rPr lang="it-IT" altLang="it-IT" sz="1600" dirty="0" err="1"/>
              <a:t>steeply</a:t>
            </a:r>
            <a:r>
              <a:rPr lang="it-IT" altLang="it-IT" sz="1600" dirty="0"/>
              <a:t>…</a:t>
            </a:r>
            <a:r>
              <a:rPr lang="it-IT" altLang="it-IT" sz="1600" dirty="0" err="1"/>
              <a:t>growth</a:t>
            </a:r>
            <a:r>
              <a:rPr lang="it-IT" altLang="it-IT" sz="1600" dirty="0"/>
              <a:t> benefits </a:t>
            </a:r>
            <a:r>
              <a:rPr lang="it-IT" altLang="it-IT" sz="1600" dirty="0" err="1"/>
              <a:t>decreasing</a:t>
            </a:r>
            <a:r>
              <a:rPr lang="it-IT" altLang="it-IT" sz="1600" dirty="0"/>
              <a:t>….</a:t>
            </a:r>
            <a:r>
              <a:rPr lang="it-IT" altLang="it-IT" sz="1600" dirty="0" err="1"/>
              <a:t>even</a:t>
            </a:r>
            <a:r>
              <a:rPr lang="it-IT" altLang="it-IT" sz="1600" dirty="0"/>
              <a:t> a </a:t>
            </a:r>
            <a:r>
              <a:rPr lang="it-IT" altLang="it-IT" sz="1600" dirty="0" err="1"/>
              <a:t>simple</a:t>
            </a:r>
            <a:r>
              <a:rPr lang="it-IT" altLang="it-IT" sz="1600" dirty="0"/>
              <a:t> </a:t>
            </a:r>
            <a:r>
              <a:rPr lang="it-IT" altLang="it-IT" sz="1600" dirty="0" err="1"/>
              <a:t>marginal</a:t>
            </a:r>
            <a:r>
              <a:rPr lang="it-IT" altLang="it-IT" sz="1600" dirty="0"/>
              <a:t> </a:t>
            </a:r>
            <a:r>
              <a:rPr lang="it-IT" altLang="it-IT" sz="1600" dirty="0" err="1"/>
              <a:t>cost</a:t>
            </a:r>
            <a:r>
              <a:rPr lang="it-IT" altLang="it-IT" sz="1600" dirty="0"/>
              <a:t>-benefit </a:t>
            </a:r>
            <a:r>
              <a:rPr lang="it-IT" altLang="it-IT" sz="1600" dirty="0" err="1"/>
              <a:t>scheme</a:t>
            </a:r>
            <a:r>
              <a:rPr lang="it-IT" altLang="it-IT" sz="1600" dirty="0"/>
              <a:t> </a:t>
            </a:r>
            <a:r>
              <a:rPr lang="it-IT" altLang="it-IT" sz="1600" dirty="0" err="1"/>
              <a:t>may</a:t>
            </a:r>
            <a:r>
              <a:rPr lang="it-IT" altLang="it-IT" sz="1600" dirty="0"/>
              <a:t> </a:t>
            </a:r>
            <a:r>
              <a:rPr lang="it-IT" altLang="it-IT" sz="1600" dirty="0" err="1"/>
              <a:t>explain</a:t>
            </a:r>
            <a:r>
              <a:rPr lang="it-IT" altLang="it-IT" sz="1600" dirty="0"/>
              <a:t> </a:t>
            </a:r>
            <a:r>
              <a:rPr lang="it-IT" altLang="it-IT" sz="1600" dirty="0" err="1"/>
              <a:t>why</a:t>
            </a:r>
            <a:r>
              <a:rPr lang="it-IT" altLang="it-IT" sz="1600" dirty="0"/>
              <a:t> </a:t>
            </a:r>
            <a:r>
              <a:rPr lang="it-IT" altLang="it-IT" sz="1600" dirty="0" err="1"/>
              <a:t>delinking</a:t>
            </a:r>
            <a:r>
              <a:rPr lang="it-IT" altLang="it-IT" sz="1600" dirty="0"/>
              <a:t> </a:t>
            </a:r>
            <a:r>
              <a:rPr lang="it-IT" altLang="it-IT" sz="1600" dirty="0" err="1"/>
              <a:t>may</a:t>
            </a:r>
            <a:r>
              <a:rPr lang="it-IT" altLang="it-IT" sz="1600" dirty="0"/>
              <a:t> </a:t>
            </a:r>
            <a:r>
              <a:rPr lang="it-IT" altLang="it-IT" sz="1600" dirty="0" err="1"/>
              <a:t>occur</a:t>
            </a:r>
            <a:endParaRPr lang="it-IT" altLang="it-IT" sz="1600" dirty="0"/>
          </a:p>
          <a:p>
            <a:pPr>
              <a:lnSpc>
                <a:spcPct val="80000"/>
              </a:lnSpc>
            </a:pPr>
            <a:endParaRPr lang="it-IT" altLang="it-IT" sz="1800" dirty="0"/>
          </a:p>
          <a:p>
            <a:pPr lvl="1">
              <a:lnSpc>
                <a:spcPct val="80000"/>
              </a:lnSpc>
            </a:pPr>
            <a:endParaRPr lang="it-IT" altLang="it-IT" sz="1600" dirty="0"/>
          </a:p>
        </p:txBody>
      </p:sp>
    </p:spTree>
    <p:extLst>
      <p:ext uri="{BB962C8B-B14F-4D97-AF65-F5344CB8AC3E}">
        <p14:creationId xmlns:p14="http://schemas.microsoft.com/office/powerpoint/2010/main" val="183199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t-IT" altLang="it-IT"/>
              <a:t>Policy relevance</a:t>
            </a:r>
          </a:p>
        </p:txBody>
      </p:sp>
      <p:sp>
        <p:nvSpPr>
          <p:cNvPr id="38915" name="Rectangle 3"/>
          <p:cNvSpPr>
            <a:spLocks noGrp="1" noChangeArrowheads="1"/>
          </p:cNvSpPr>
          <p:nvPr>
            <p:ph type="body" idx="1"/>
          </p:nvPr>
        </p:nvSpPr>
        <p:spPr/>
        <p:txBody>
          <a:bodyPr/>
          <a:lstStyle/>
          <a:p>
            <a:pPr>
              <a:lnSpc>
                <a:spcPct val="90000"/>
              </a:lnSpc>
            </a:pPr>
            <a:r>
              <a:rPr lang="it-IT" altLang="it-IT" dirty="0"/>
              <a:t>The EKC </a:t>
            </a:r>
            <a:r>
              <a:rPr lang="it-IT" altLang="it-IT" dirty="0" err="1"/>
              <a:t>evidence</a:t>
            </a:r>
            <a:r>
              <a:rPr lang="it-IT" altLang="it-IT" dirty="0"/>
              <a:t> </a:t>
            </a:r>
            <a:r>
              <a:rPr lang="it-IT" altLang="it-IT" dirty="0" err="1"/>
              <a:t>may</a:t>
            </a:r>
            <a:r>
              <a:rPr lang="it-IT" altLang="it-IT" dirty="0"/>
              <a:t> </a:t>
            </a:r>
            <a:r>
              <a:rPr lang="it-IT" altLang="it-IT" dirty="0" err="1"/>
              <a:t>support</a:t>
            </a:r>
            <a:r>
              <a:rPr lang="it-IT" altLang="it-IT" dirty="0"/>
              <a:t> the idea </a:t>
            </a:r>
            <a:r>
              <a:rPr lang="it-IT" altLang="it-IT" dirty="0" err="1"/>
              <a:t>that</a:t>
            </a:r>
            <a:r>
              <a:rPr lang="it-IT" altLang="it-IT" dirty="0"/>
              <a:t> no policy </a:t>
            </a:r>
            <a:r>
              <a:rPr lang="it-IT" altLang="it-IT" dirty="0" err="1"/>
              <a:t>is</a:t>
            </a:r>
            <a:r>
              <a:rPr lang="it-IT" altLang="it-IT" dirty="0"/>
              <a:t> </a:t>
            </a:r>
            <a:r>
              <a:rPr lang="it-IT" altLang="it-IT" dirty="0" err="1"/>
              <a:t>needed</a:t>
            </a:r>
            <a:r>
              <a:rPr lang="it-IT" altLang="it-IT" dirty="0"/>
              <a:t>…market </a:t>
            </a:r>
            <a:r>
              <a:rPr lang="it-IT" altLang="it-IT" dirty="0" err="1"/>
              <a:t>forces</a:t>
            </a:r>
            <a:r>
              <a:rPr lang="it-IT" altLang="it-IT" dirty="0"/>
              <a:t> and market </a:t>
            </a:r>
            <a:r>
              <a:rPr lang="it-IT" altLang="it-IT" dirty="0" err="1"/>
              <a:t>dynamics</a:t>
            </a:r>
            <a:r>
              <a:rPr lang="it-IT" altLang="it-IT" dirty="0"/>
              <a:t> are self-</a:t>
            </a:r>
            <a:r>
              <a:rPr lang="it-IT" altLang="it-IT" dirty="0" err="1"/>
              <a:t>sufficient</a:t>
            </a:r>
            <a:r>
              <a:rPr lang="it-IT" altLang="it-IT" dirty="0"/>
              <a:t> in </a:t>
            </a:r>
            <a:r>
              <a:rPr lang="it-IT" altLang="it-IT" dirty="0" err="1"/>
              <a:t>inverting</a:t>
            </a:r>
            <a:r>
              <a:rPr lang="it-IT" altLang="it-IT" dirty="0"/>
              <a:t> the </a:t>
            </a:r>
            <a:r>
              <a:rPr lang="it-IT" altLang="it-IT" dirty="0" err="1"/>
              <a:t>income-environment</a:t>
            </a:r>
            <a:r>
              <a:rPr lang="it-IT" altLang="it-IT" dirty="0"/>
              <a:t> </a:t>
            </a:r>
            <a:r>
              <a:rPr lang="it-IT" altLang="it-IT" dirty="0" smtClean="0"/>
              <a:t>link</a:t>
            </a:r>
          </a:p>
          <a:p>
            <a:pPr>
              <a:lnSpc>
                <a:spcPct val="90000"/>
              </a:lnSpc>
            </a:pPr>
            <a:endParaRPr lang="it-IT" altLang="it-IT" dirty="0"/>
          </a:p>
          <a:p>
            <a:pPr>
              <a:lnSpc>
                <a:spcPct val="90000"/>
              </a:lnSpc>
            </a:pPr>
            <a:endParaRPr lang="it-IT" altLang="it-IT" dirty="0"/>
          </a:p>
          <a:p>
            <a:pPr>
              <a:lnSpc>
                <a:spcPct val="90000"/>
              </a:lnSpc>
            </a:pPr>
            <a:r>
              <a:rPr lang="it-IT" altLang="it-IT" dirty="0"/>
              <a:t>BUT the </a:t>
            </a:r>
            <a:r>
              <a:rPr lang="it-IT" altLang="it-IT" dirty="0" err="1"/>
              <a:t>environmental</a:t>
            </a:r>
            <a:r>
              <a:rPr lang="it-IT" altLang="it-IT" dirty="0"/>
              <a:t> impact </a:t>
            </a:r>
            <a:r>
              <a:rPr lang="it-IT" altLang="it-IT" dirty="0" err="1"/>
              <a:t>may</a:t>
            </a:r>
            <a:r>
              <a:rPr lang="it-IT" altLang="it-IT" dirty="0"/>
              <a:t> be </a:t>
            </a:r>
            <a:r>
              <a:rPr lang="it-IT" altLang="it-IT" dirty="0" err="1"/>
              <a:t>higher</a:t>
            </a:r>
            <a:r>
              <a:rPr lang="it-IT" altLang="it-IT" dirty="0"/>
              <a:t> </a:t>
            </a:r>
            <a:r>
              <a:rPr lang="it-IT" altLang="it-IT" dirty="0" err="1"/>
              <a:t>than</a:t>
            </a:r>
            <a:r>
              <a:rPr lang="it-IT" altLang="it-IT" dirty="0"/>
              <a:t> </a:t>
            </a:r>
            <a:r>
              <a:rPr lang="it-IT" altLang="it-IT" dirty="0" err="1"/>
              <a:t>what</a:t>
            </a:r>
            <a:r>
              <a:rPr lang="it-IT" altLang="it-IT" dirty="0"/>
              <a:t> </a:t>
            </a:r>
            <a:r>
              <a:rPr lang="it-IT" altLang="it-IT" dirty="0" err="1"/>
              <a:t>is</a:t>
            </a:r>
            <a:r>
              <a:rPr lang="it-IT" altLang="it-IT" dirty="0"/>
              <a:t> </a:t>
            </a:r>
            <a:r>
              <a:rPr lang="it-IT" altLang="it-IT" dirty="0" err="1"/>
              <a:t>defined</a:t>
            </a:r>
            <a:r>
              <a:rPr lang="it-IT" altLang="it-IT" dirty="0"/>
              <a:t> </a:t>
            </a:r>
            <a:r>
              <a:rPr lang="it-IT" altLang="it-IT" dirty="0" err="1"/>
              <a:t>as</a:t>
            </a:r>
            <a:r>
              <a:rPr lang="it-IT" altLang="it-IT" dirty="0"/>
              <a:t> </a:t>
            </a:r>
            <a:r>
              <a:rPr lang="it-IT" altLang="it-IT" dirty="0" err="1"/>
              <a:t>sustainable</a:t>
            </a:r>
            <a:r>
              <a:rPr lang="it-IT" altLang="it-IT" dirty="0"/>
              <a:t>…policy </a:t>
            </a:r>
            <a:r>
              <a:rPr lang="it-IT" altLang="it-IT" dirty="0" err="1"/>
              <a:t>efforts</a:t>
            </a:r>
            <a:r>
              <a:rPr lang="it-IT" altLang="it-IT" dirty="0"/>
              <a:t> are </a:t>
            </a:r>
            <a:r>
              <a:rPr lang="it-IT" altLang="it-IT" dirty="0" err="1"/>
              <a:t>needed</a:t>
            </a:r>
            <a:r>
              <a:rPr lang="it-IT" altLang="it-IT" dirty="0"/>
              <a:t> to </a:t>
            </a:r>
            <a:r>
              <a:rPr lang="it-IT" altLang="it-IT" dirty="0" err="1"/>
              <a:t>support</a:t>
            </a:r>
            <a:r>
              <a:rPr lang="it-IT" altLang="it-IT" dirty="0"/>
              <a:t> and </a:t>
            </a:r>
            <a:r>
              <a:rPr lang="it-IT" altLang="it-IT" dirty="0" err="1"/>
              <a:t>correct</a:t>
            </a:r>
            <a:r>
              <a:rPr lang="it-IT" altLang="it-IT" dirty="0"/>
              <a:t> </a:t>
            </a:r>
            <a:r>
              <a:rPr lang="it-IT" altLang="it-IT" dirty="0" err="1"/>
              <a:t>markets</a:t>
            </a:r>
            <a:r>
              <a:rPr lang="it-IT" altLang="it-IT" dirty="0"/>
              <a:t>..</a:t>
            </a:r>
            <a:r>
              <a:rPr lang="it-IT" altLang="it-IT" dirty="0" err="1"/>
              <a:t>affecting</a:t>
            </a:r>
            <a:r>
              <a:rPr lang="it-IT" altLang="it-IT" dirty="0"/>
              <a:t> the </a:t>
            </a:r>
            <a:r>
              <a:rPr lang="it-IT" altLang="it-IT" dirty="0" err="1"/>
              <a:t>shape</a:t>
            </a:r>
            <a:r>
              <a:rPr lang="it-IT" altLang="it-IT" dirty="0"/>
              <a:t> of the EKC </a:t>
            </a:r>
          </a:p>
        </p:txBody>
      </p:sp>
    </p:spTree>
    <p:extLst>
      <p:ext uri="{BB962C8B-B14F-4D97-AF65-F5344CB8AC3E}">
        <p14:creationId xmlns:p14="http://schemas.microsoft.com/office/powerpoint/2010/main" val="3148989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Adapting</a:t>
            </a:r>
            <a:r>
              <a:rPr lang="it-IT" dirty="0"/>
              <a:t> CBA to </a:t>
            </a:r>
            <a:r>
              <a:rPr lang="it-IT" dirty="0" err="1"/>
              <a:t>uncertainty</a:t>
            </a:r>
            <a:r>
              <a:rPr lang="it-IT" dirty="0"/>
              <a:t> and </a:t>
            </a:r>
            <a:r>
              <a:rPr lang="it-IT" dirty="0" err="1"/>
              <a:t>irreversibility</a:t>
            </a:r>
            <a:r>
              <a:rPr lang="it-IT" dirty="0"/>
              <a:t>: the QUASI OPTION VALUE APPROACH</a:t>
            </a:r>
            <a:br>
              <a:rPr lang="it-IT" dirty="0"/>
            </a:b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90074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it-IT" altLang="it-IT"/>
          </a:p>
        </p:txBody>
      </p:sp>
      <p:sp>
        <p:nvSpPr>
          <p:cNvPr id="6147" name="Rectangle 3"/>
          <p:cNvSpPr>
            <a:spLocks noGrp="1" noChangeArrowheads="1"/>
          </p:cNvSpPr>
          <p:nvPr>
            <p:ph type="body" idx="1"/>
          </p:nvPr>
        </p:nvSpPr>
        <p:spPr/>
        <p:txBody>
          <a:bodyPr/>
          <a:lstStyle/>
          <a:p>
            <a:r>
              <a:rPr lang="en-GB" altLang="it-IT"/>
              <a:t> Empirical evidence, which has mainly concerned air emissions, is still ambiguous. Some pollutants show a turning point, though it shared view that some critical externalities, like CO2 and waste flows, are monotonically rising with income. At best, relative de-linking may be occurring (Stern, 2004).</a:t>
            </a:r>
            <a:r>
              <a:rPr lang="it-IT" altLang="it-IT"/>
              <a:t> </a:t>
            </a:r>
          </a:p>
        </p:txBody>
      </p:sp>
    </p:spTree>
    <p:extLst>
      <p:ext uri="{BB962C8B-B14F-4D97-AF65-F5344CB8AC3E}">
        <p14:creationId xmlns:p14="http://schemas.microsoft.com/office/powerpoint/2010/main" val="1745425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it-IT" altLang="it-IT"/>
          </a:p>
        </p:txBody>
      </p:sp>
      <p:sp>
        <p:nvSpPr>
          <p:cNvPr id="29699" name="Rectangle 3"/>
          <p:cNvSpPr>
            <a:spLocks noGrp="1" noChangeArrowheads="1"/>
          </p:cNvSpPr>
          <p:nvPr>
            <p:ph type="body" idx="1"/>
          </p:nvPr>
        </p:nvSpPr>
        <p:spPr/>
        <p:txBody>
          <a:bodyPr/>
          <a:lstStyle/>
          <a:p>
            <a:pPr>
              <a:lnSpc>
                <a:spcPct val="80000"/>
              </a:lnSpc>
            </a:pPr>
            <a:r>
              <a:rPr lang="it-IT" altLang="it-IT" sz="2800"/>
              <a:t>Air quality indicators</a:t>
            </a:r>
          </a:p>
          <a:p>
            <a:pPr lvl="1">
              <a:lnSpc>
                <a:spcPct val="80000"/>
              </a:lnSpc>
            </a:pPr>
            <a:r>
              <a:rPr lang="it-IT" altLang="it-IT" sz="2400"/>
              <a:t>Local air quality (CO, sulfur, PM) seem to show an inverted U-shape with income.</a:t>
            </a:r>
          </a:p>
          <a:p>
            <a:pPr lvl="1">
              <a:lnSpc>
                <a:spcPct val="80000"/>
              </a:lnSpc>
            </a:pPr>
            <a:r>
              <a:rPr lang="it-IT" altLang="it-IT" sz="2400"/>
              <a:t>Global pollutants either rise monotonically with income or eventually present very high turning point (not reached if not by US)</a:t>
            </a:r>
          </a:p>
          <a:p>
            <a:pPr lvl="1">
              <a:lnSpc>
                <a:spcPct val="80000"/>
              </a:lnSpc>
            </a:pPr>
            <a:r>
              <a:rPr lang="it-IT" altLang="it-IT" sz="2400"/>
              <a:t>* private/public goods as far as countries are concerned..free riding on global commons </a:t>
            </a:r>
            <a:r>
              <a:rPr lang="it-IT" altLang="it-IT" sz="2400">
                <a:sym typeface="Wingdings" pitchFamily="2" charset="2"/>
              </a:rPr>
              <a:t> policy needed</a:t>
            </a:r>
            <a:endParaRPr lang="it-IT" altLang="it-IT" sz="2400"/>
          </a:p>
          <a:p>
            <a:pPr>
              <a:lnSpc>
                <a:spcPct val="80000"/>
              </a:lnSpc>
            </a:pPr>
            <a:r>
              <a:rPr lang="it-IT" altLang="it-IT" sz="2800"/>
              <a:t>Water indicators</a:t>
            </a:r>
          </a:p>
          <a:p>
            <a:pPr lvl="1">
              <a:lnSpc>
                <a:spcPct val="80000"/>
              </a:lnSpc>
            </a:pPr>
            <a:r>
              <a:rPr lang="it-IT" altLang="it-IT" sz="2400"/>
              <a:t>The turning point is generally higher</a:t>
            </a:r>
          </a:p>
          <a:p>
            <a:pPr lvl="1">
              <a:lnSpc>
                <a:spcPct val="80000"/>
              </a:lnSpc>
            </a:pPr>
            <a:r>
              <a:rPr lang="it-IT" altLang="it-IT" sz="2400"/>
              <a:t>EKC for some indicators (local issues)</a:t>
            </a:r>
          </a:p>
          <a:p>
            <a:pPr lvl="1">
              <a:lnSpc>
                <a:spcPct val="80000"/>
              </a:lnSpc>
            </a:pPr>
            <a:r>
              <a:rPr lang="it-IT" altLang="it-IT" sz="2400"/>
              <a:t>N shape? (Borghesi, 1999)</a:t>
            </a:r>
          </a:p>
        </p:txBody>
      </p:sp>
    </p:spTree>
    <p:extLst>
      <p:ext uri="{BB962C8B-B14F-4D97-AF65-F5344CB8AC3E}">
        <p14:creationId xmlns:p14="http://schemas.microsoft.com/office/powerpoint/2010/main" val="3006123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altLang="it-IT"/>
              <a:t>waste</a:t>
            </a:r>
          </a:p>
        </p:txBody>
      </p:sp>
      <p:sp>
        <p:nvSpPr>
          <p:cNvPr id="7171" name="Rectangle 3"/>
          <p:cNvSpPr>
            <a:spLocks noGrp="1" noChangeArrowheads="1"/>
          </p:cNvSpPr>
          <p:nvPr>
            <p:ph type="body" idx="1"/>
          </p:nvPr>
        </p:nvSpPr>
        <p:spPr/>
        <p:txBody>
          <a:bodyPr/>
          <a:lstStyle/>
          <a:p>
            <a:pPr>
              <a:lnSpc>
                <a:spcPct val="90000"/>
              </a:lnSpc>
            </a:pPr>
            <a:r>
              <a:rPr lang="en-GB" altLang="it-IT"/>
              <a:t>Empirical evidence on Delinking concerning environmental waste indicators is probably the scarcest. Contributions providing results for waste are rare. </a:t>
            </a:r>
            <a:r>
              <a:rPr lang="fr-FR" altLang="it-IT"/>
              <a:t>Cole et al. </a:t>
            </a:r>
            <a:r>
              <a:rPr lang="en-GB" altLang="it-IT"/>
              <a:t>(1997) find no evidence for an inverted U-shape EKC curve concerning municipal waste</a:t>
            </a:r>
            <a:r>
              <a:rPr lang="it-IT" altLang="it-IT"/>
              <a:t> </a:t>
            </a:r>
          </a:p>
          <a:p>
            <a:pPr>
              <a:lnSpc>
                <a:spcPct val="90000"/>
              </a:lnSpc>
            </a:pPr>
            <a:r>
              <a:rPr lang="it-IT" altLang="it-IT"/>
              <a:t>See the Mazzanti-Zoboli paper (2005) on waste and delinking… </a:t>
            </a:r>
          </a:p>
        </p:txBody>
      </p:sp>
    </p:spTree>
    <p:extLst>
      <p:ext uri="{BB962C8B-B14F-4D97-AF65-F5344CB8AC3E}">
        <p14:creationId xmlns:p14="http://schemas.microsoft.com/office/powerpoint/2010/main" val="193895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it-IT" altLang="it-IT"/>
          </a:p>
        </p:txBody>
      </p:sp>
      <p:sp>
        <p:nvSpPr>
          <p:cNvPr id="8195" name="Rectangle 3"/>
          <p:cNvSpPr>
            <a:spLocks noGrp="1" noChangeArrowheads="1"/>
          </p:cNvSpPr>
          <p:nvPr>
            <p:ph type="body" idx="1"/>
          </p:nvPr>
        </p:nvSpPr>
        <p:spPr/>
        <p:txBody>
          <a:bodyPr/>
          <a:lstStyle/>
          <a:p>
            <a:r>
              <a:rPr lang="en-GB" altLang="it-IT"/>
              <a:t>There is currently no evidence concerning de-linking with respect to primary sources of waste in Europe (i.e. municipal and packaging waste), which have been targeted by waste-oriented European Directives aimed at reducing diverse environmental externalities associated to waste production and disposal </a:t>
            </a:r>
            <a:endParaRPr lang="it-IT" altLang="it-IT"/>
          </a:p>
        </p:txBody>
      </p:sp>
    </p:spTree>
    <p:extLst>
      <p:ext uri="{BB962C8B-B14F-4D97-AF65-F5344CB8AC3E}">
        <p14:creationId xmlns:p14="http://schemas.microsoft.com/office/powerpoint/2010/main" val="4034362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normAutofit fontScale="90000"/>
          </a:bodyPr>
          <a:lstStyle/>
          <a:p>
            <a:r>
              <a:rPr lang="en-US" altLang="it-IT" smtClean="0">
                <a:solidFill>
                  <a:schemeClr val="tx1"/>
                </a:solidFill>
              </a:rPr>
              <a:t>Empirical status of the EKC hypothesis </a:t>
            </a:r>
            <a:endParaRPr lang="en-GB" altLang="it-IT" smtClean="0"/>
          </a:p>
        </p:txBody>
      </p:sp>
      <p:sp>
        <p:nvSpPr>
          <p:cNvPr id="88067" name="Content Placeholder 2"/>
          <p:cNvSpPr>
            <a:spLocks noGrp="1"/>
          </p:cNvSpPr>
          <p:nvPr>
            <p:ph idx="1"/>
          </p:nvPr>
        </p:nvSpPr>
        <p:spPr/>
        <p:txBody>
          <a:bodyPr>
            <a:normAutofit/>
          </a:bodyPr>
          <a:lstStyle/>
          <a:p>
            <a:endParaRPr lang="en-GB" altLang="it-IT" sz="1600" smtClean="0"/>
          </a:p>
          <a:p>
            <a:r>
              <a:rPr lang="en-US" altLang="it-IT" sz="2000" smtClean="0"/>
              <a:t>If economic growth is generally good for the environment, then it would seem that there is no need to curtail growth in the world economy in order to protect the global environment. </a:t>
            </a:r>
          </a:p>
          <a:p>
            <a:endParaRPr lang="en-US" altLang="it-IT" sz="2000" smtClean="0"/>
          </a:p>
          <a:p>
            <a:r>
              <a:rPr lang="en-US" altLang="it-IT" sz="2000" smtClean="0"/>
              <a:t>In recent years there have been a number of studies using econometric techniques to test the EKC hypothesis.</a:t>
            </a:r>
          </a:p>
          <a:p>
            <a:endParaRPr lang="en-US" altLang="it-IT" sz="2000" smtClean="0"/>
          </a:p>
          <a:p>
            <a:r>
              <a:rPr lang="en-US" altLang="it-IT" sz="2000" smtClean="0"/>
              <a:t>Two key questions:</a:t>
            </a:r>
          </a:p>
          <a:p>
            <a:endParaRPr lang="en-US" altLang="it-IT" sz="2000" smtClean="0"/>
          </a:p>
          <a:p>
            <a:pPr>
              <a:buFontTx/>
              <a:buAutoNum type="arabicPeriod"/>
            </a:pPr>
            <a:r>
              <a:rPr lang="en-US" altLang="it-IT" sz="2000" smtClean="0"/>
              <a:t>Are the data generally consistent with the EKC hypothesis? </a:t>
            </a:r>
          </a:p>
          <a:p>
            <a:pPr>
              <a:buFontTx/>
              <a:buAutoNum type="arabicPeriod"/>
            </a:pPr>
            <a:r>
              <a:rPr lang="en-US" altLang="it-IT" sz="2000" smtClean="0"/>
              <a:t>If the EKC hypothesis holds, does the implication that growth is good for the global environment follow? </a:t>
            </a:r>
            <a:endParaRPr lang="en-GB" altLang="it-IT" sz="2000" smtClean="0"/>
          </a:p>
          <a:p>
            <a:endParaRPr lang="en-GB" altLang="it-IT" smtClean="0"/>
          </a:p>
        </p:txBody>
      </p:sp>
    </p:spTree>
    <p:extLst>
      <p:ext uri="{BB962C8B-B14F-4D97-AF65-F5344CB8AC3E}">
        <p14:creationId xmlns:p14="http://schemas.microsoft.com/office/powerpoint/2010/main" val="13316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altLang="it-IT"/>
              <a:t>Some evidence</a:t>
            </a:r>
          </a:p>
        </p:txBody>
      </p:sp>
      <p:sp>
        <p:nvSpPr>
          <p:cNvPr id="35843" name="Rectangle 3"/>
          <p:cNvSpPr>
            <a:spLocks noGrp="1" noChangeArrowheads="1"/>
          </p:cNvSpPr>
          <p:nvPr>
            <p:ph type="body" idx="1"/>
          </p:nvPr>
        </p:nvSpPr>
        <p:spPr/>
        <p:txBody>
          <a:bodyPr/>
          <a:lstStyle/>
          <a:p>
            <a:pPr>
              <a:lnSpc>
                <a:spcPct val="90000"/>
              </a:lnSpc>
            </a:pPr>
            <a:r>
              <a:rPr lang="it-IT" altLang="it-IT"/>
              <a:t>Turning points 2003$/per capita (international studies)</a:t>
            </a:r>
          </a:p>
          <a:p>
            <a:pPr lvl="1">
              <a:lnSpc>
                <a:spcPct val="90000"/>
              </a:lnSpc>
            </a:pPr>
            <a:r>
              <a:rPr lang="it-IT" altLang="it-IT"/>
              <a:t>CO2: 				37000-57000</a:t>
            </a:r>
          </a:p>
          <a:p>
            <a:pPr lvl="1">
              <a:lnSpc>
                <a:spcPct val="90000"/>
              </a:lnSpc>
            </a:pPr>
            <a:r>
              <a:rPr lang="it-IT" altLang="it-IT"/>
              <a:t>CO				16000</a:t>
            </a:r>
          </a:p>
          <a:p>
            <a:pPr lvl="1">
              <a:lnSpc>
                <a:spcPct val="90000"/>
              </a:lnSpc>
            </a:pPr>
            <a:r>
              <a:rPr lang="it-IT" altLang="it-IT"/>
              <a:t>Nitrates			25-41000</a:t>
            </a:r>
          </a:p>
          <a:p>
            <a:pPr lvl="1">
              <a:lnSpc>
                <a:spcPct val="90000"/>
              </a:lnSpc>
            </a:pPr>
            <a:r>
              <a:rPr lang="it-IT" altLang="it-IT"/>
              <a:t>Nitrogen oxide		25-29000</a:t>
            </a:r>
          </a:p>
          <a:p>
            <a:pPr lvl="1">
              <a:lnSpc>
                <a:spcPct val="90000"/>
              </a:lnSpc>
            </a:pPr>
            <a:r>
              <a:rPr lang="it-IT" altLang="it-IT"/>
              <a:t>Sulfur dioxide		10000</a:t>
            </a:r>
          </a:p>
          <a:p>
            <a:pPr lvl="1">
              <a:lnSpc>
                <a:spcPct val="90000"/>
              </a:lnSpc>
            </a:pPr>
            <a:r>
              <a:rPr lang="it-IT" altLang="it-IT"/>
              <a:t>Sulfur dioxide (trans)	12-13000</a:t>
            </a:r>
          </a:p>
          <a:p>
            <a:pPr lvl="1">
              <a:lnSpc>
                <a:spcPct val="90000"/>
              </a:lnSpc>
            </a:pPr>
            <a:r>
              <a:rPr lang="it-IT" altLang="it-IT"/>
              <a:t>Suspended particulates	12-13000</a:t>
            </a:r>
          </a:p>
          <a:p>
            <a:pPr lvl="1">
              <a:lnSpc>
                <a:spcPct val="90000"/>
              </a:lnSpc>
            </a:pPr>
            <a:endParaRPr lang="it-IT" altLang="it-IT"/>
          </a:p>
          <a:p>
            <a:pPr lvl="1">
              <a:lnSpc>
                <a:spcPct val="90000"/>
              </a:lnSpc>
            </a:pPr>
            <a:endParaRPr lang="it-IT" altLang="it-IT"/>
          </a:p>
          <a:p>
            <a:pPr lvl="1">
              <a:lnSpc>
                <a:spcPct val="90000"/>
              </a:lnSpc>
            </a:pPr>
            <a:endParaRPr lang="it-IT" altLang="it-IT"/>
          </a:p>
        </p:txBody>
      </p:sp>
    </p:spTree>
    <p:extLst>
      <p:ext uri="{BB962C8B-B14F-4D97-AF65-F5344CB8AC3E}">
        <p14:creationId xmlns:p14="http://schemas.microsoft.com/office/powerpoint/2010/main" val="592043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42988" y="765175"/>
          <a:ext cx="6096000" cy="4668837"/>
        </p:xfrm>
        <a:graphic>
          <a:graphicData uri="http://schemas.openxmlformats.org/drawingml/2006/table">
            <a:tbl>
              <a:tblPr firstRow="1" bandRow="1">
                <a:tableStyleId>{5C22544A-7EE6-4342-B048-85BDC9FD1C3A}</a:tableStyleId>
              </a:tblPr>
              <a:tblGrid>
                <a:gridCol w="3048000"/>
                <a:gridCol w="3048000"/>
              </a:tblGrid>
              <a:tr h="457231">
                <a:tc>
                  <a:txBody>
                    <a:bodyPr/>
                    <a:lstStyle/>
                    <a:p>
                      <a:r>
                        <a:rPr lang="en-US" sz="1200" dirty="0" smtClean="0">
                          <a:solidFill>
                            <a:schemeClr val="tx1"/>
                          </a:solidFill>
                          <a:latin typeface="+mn-lt"/>
                          <a:ea typeface="+mn-ea"/>
                          <a:cs typeface="+mn-cs"/>
                        </a:rPr>
                        <a:t>Lack of clean water</a:t>
                      </a:r>
                      <a:endParaRPr lang="en-GB" sz="1200" dirty="0"/>
                    </a:p>
                  </a:txBody>
                  <a:tcPr marT="45723" marB="45723"/>
                </a:tc>
                <a:tc>
                  <a:txBody>
                    <a:bodyPr/>
                    <a:lstStyle/>
                    <a:p>
                      <a:r>
                        <a:rPr lang="en-US" sz="1200" dirty="0" smtClean="0">
                          <a:solidFill>
                            <a:schemeClr val="tx1"/>
                          </a:solidFill>
                          <a:latin typeface="+mn-lt"/>
                          <a:ea typeface="+mn-ea"/>
                          <a:cs typeface="+mn-cs"/>
                        </a:rPr>
                        <a:t>Decline uniformly with increasing income</a:t>
                      </a:r>
                      <a:endParaRPr lang="en-GB" sz="1200" dirty="0"/>
                    </a:p>
                  </a:txBody>
                  <a:tcPr marT="45723" marB="45723"/>
                </a:tc>
              </a:tr>
              <a:tr h="370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a:t>
                      </a:r>
                      <a:r>
                        <a:rPr lang="en-US" sz="1200" dirty="0" smtClean="0">
                          <a:solidFill>
                            <a:schemeClr val="tx1"/>
                          </a:solidFill>
                          <a:latin typeface="+mn-lt"/>
                          <a:ea typeface="+mn-ea"/>
                          <a:cs typeface="+mn-cs"/>
                        </a:rPr>
                        <a:t>ack of urban sanitation</a:t>
                      </a:r>
                    </a:p>
                  </a:txBody>
                  <a:tcPr marT="45723" marB="45723"/>
                </a:tc>
                <a:tc>
                  <a:txBody>
                    <a:bodyPr/>
                    <a:lstStyle/>
                    <a:p>
                      <a:r>
                        <a:rPr lang="en-US" sz="1200" dirty="0" smtClean="0">
                          <a:solidFill>
                            <a:schemeClr val="tx1"/>
                          </a:solidFill>
                          <a:latin typeface="+mn-lt"/>
                          <a:ea typeface="+mn-ea"/>
                          <a:cs typeface="+mn-cs"/>
                        </a:rPr>
                        <a:t>Decline uniformly with increasing income</a:t>
                      </a:r>
                      <a:endParaRPr lang="en-GB" sz="1200" dirty="0"/>
                    </a:p>
                  </a:txBody>
                  <a:tcPr marT="45723" marB="45723"/>
                </a:tc>
              </a:tr>
              <a:tr h="457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a:t>
                      </a:r>
                      <a:r>
                        <a:rPr lang="en-US" sz="1200" dirty="0" smtClean="0">
                          <a:solidFill>
                            <a:schemeClr val="tx1"/>
                          </a:solidFill>
                          <a:latin typeface="+mn-lt"/>
                          <a:ea typeface="+mn-ea"/>
                          <a:cs typeface="+mn-cs"/>
                        </a:rPr>
                        <a:t>mbient levels of suspended particulate matter in urban areas</a:t>
                      </a:r>
                      <a:endParaRPr lang="en-GB" sz="1200" dirty="0" smtClean="0"/>
                    </a:p>
                  </a:txBody>
                  <a:tcPr marT="45723" marB="45723"/>
                </a:tc>
                <a:tc>
                  <a:txBody>
                    <a:bodyPr/>
                    <a:lstStyle/>
                    <a:p>
                      <a:r>
                        <a:rPr lang="en-GB" sz="1200" dirty="0" smtClean="0"/>
                        <a:t>Conform to EKC</a:t>
                      </a:r>
                      <a:endParaRPr lang="en-GB" sz="1200" dirty="0"/>
                    </a:p>
                  </a:txBody>
                  <a:tcPr marT="45723" marB="45723"/>
                </a:tc>
              </a:tr>
              <a:tr h="457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a:t>
                      </a:r>
                      <a:r>
                        <a:rPr lang="en-US" sz="1200" dirty="0" smtClean="0">
                          <a:solidFill>
                            <a:schemeClr val="tx1"/>
                          </a:solidFill>
                          <a:latin typeface="+mn-lt"/>
                          <a:ea typeface="+mn-ea"/>
                          <a:cs typeface="+mn-cs"/>
                        </a:rPr>
                        <a:t>rban concentrations of sulphur dioxide</a:t>
                      </a:r>
                      <a:endParaRPr lang="en-GB" sz="1200" dirty="0" smtClean="0"/>
                    </a:p>
                    <a:p>
                      <a:endParaRPr lang="en-GB" sz="1200" dirty="0"/>
                    </a:p>
                  </a:txBody>
                  <a:tcPr marT="45723" marB="45723"/>
                </a:tc>
                <a:tc>
                  <a:txBody>
                    <a:bodyPr/>
                    <a:lstStyle/>
                    <a:p>
                      <a:r>
                        <a:rPr lang="en-GB" sz="1200" dirty="0" smtClean="0"/>
                        <a:t>Conform to EKC</a:t>
                      </a:r>
                      <a:endParaRPr lang="en-GB" sz="1200" dirty="0"/>
                    </a:p>
                  </a:txBody>
                  <a:tcPr marT="45723" marB="45723"/>
                </a:tc>
              </a:tr>
              <a:tr h="457231">
                <a:tc>
                  <a:txBody>
                    <a:bodyPr/>
                    <a:lstStyle/>
                    <a:p>
                      <a:r>
                        <a:rPr lang="en-US" sz="1200" dirty="0" smtClean="0"/>
                        <a:t>C</a:t>
                      </a:r>
                      <a:r>
                        <a:rPr lang="en-US" sz="1200" dirty="0" smtClean="0">
                          <a:solidFill>
                            <a:schemeClr val="tx1"/>
                          </a:solidFill>
                          <a:latin typeface="+mn-lt"/>
                          <a:ea typeface="+mn-ea"/>
                          <a:cs typeface="+mn-cs"/>
                        </a:rPr>
                        <a:t>hange in forest area between 1961 and 1986,</a:t>
                      </a:r>
                      <a:r>
                        <a:rPr lang="en-US" sz="1200" dirty="0" smtClean="0"/>
                        <a:t> </a:t>
                      </a:r>
                    </a:p>
                  </a:txBody>
                  <a:tcPr marT="45723" marB="45723"/>
                </a:tc>
                <a:tc>
                  <a:txBody>
                    <a:bodyPr/>
                    <a:lstStyle/>
                    <a:p>
                      <a:r>
                        <a:rPr lang="en-US" sz="1200" dirty="0" smtClean="0">
                          <a:solidFill>
                            <a:schemeClr val="tx1"/>
                          </a:solidFill>
                          <a:latin typeface="+mn-lt"/>
                          <a:ea typeface="+mn-ea"/>
                          <a:cs typeface="+mn-cs"/>
                        </a:rPr>
                        <a:t>Do not </a:t>
                      </a:r>
                      <a:r>
                        <a:rPr lang="en-US" sz="1200" baseline="0" dirty="0" smtClean="0">
                          <a:solidFill>
                            <a:schemeClr val="tx1"/>
                          </a:solidFill>
                          <a:latin typeface="+mn-lt"/>
                          <a:ea typeface="+mn-ea"/>
                          <a:cs typeface="+mn-cs"/>
                        </a:rPr>
                        <a:t> </a:t>
                      </a:r>
                      <a:r>
                        <a:rPr lang="en-US" sz="1200" dirty="0" smtClean="0">
                          <a:solidFill>
                            <a:schemeClr val="tx1"/>
                          </a:solidFill>
                          <a:latin typeface="+mn-lt"/>
                          <a:ea typeface="+mn-ea"/>
                          <a:cs typeface="+mn-cs"/>
                        </a:rPr>
                        <a:t>depend on income. </a:t>
                      </a:r>
                      <a:endParaRPr lang="en-GB" sz="1200" dirty="0"/>
                    </a:p>
                  </a:txBody>
                  <a:tcPr marT="45723" marB="45723"/>
                </a:tc>
              </a:tr>
              <a:tr h="640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t>
                      </a:r>
                      <a:r>
                        <a:rPr lang="en-US" sz="1200" dirty="0" smtClean="0">
                          <a:solidFill>
                            <a:schemeClr val="tx1"/>
                          </a:solidFill>
                          <a:latin typeface="+mn-lt"/>
                          <a:ea typeface="+mn-ea"/>
                          <a:cs typeface="+mn-cs"/>
                        </a:rPr>
                        <a:t>hange in rate of deforestation between 1961 and 1986,</a:t>
                      </a:r>
                      <a:endParaRPr lang="en-GB" sz="1200" dirty="0" smtClean="0"/>
                    </a:p>
                    <a:p>
                      <a:endParaRPr lang="en-GB" sz="1200" dirty="0"/>
                    </a:p>
                  </a:txBody>
                  <a:tcPr marT="45723" marB="45723"/>
                </a:tc>
                <a:tc>
                  <a:txBody>
                    <a:bodyPr/>
                    <a:lstStyle/>
                    <a:p>
                      <a:r>
                        <a:rPr lang="en-US" sz="1200" dirty="0" smtClean="0">
                          <a:solidFill>
                            <a:schemeClr val="tx1"/>
                          </a:solidFill>
                          <a:latin typeface="+mn-lt"/>
                          <a:ea typeface="+mn-ea"/>
                          <a:cs typeface="+mn-cs"/>
                        </a:rPr>
                        <a:t>Do not </a:t>
                      </a:r>
                      <a:r>
                        <a:rPr lang="en-US" sz="1200" baseline="0" dirty="0" smtClean="0">
                          <a:solidFill>
                            <a:schemeClr val="tx1"/>
                          </a:solidFill>
                          <a:latin typeface="+mn-lt"/>
                          <a:ea typeface="+mn-ea"/>
                          <a:cs typeface="+mn-cs"/>
                        </a:rPr>
                        <a:t> </a:t>
                      </a:r>
                      <a:r>
                        <a:rPr lang="en-US" sz="1200" dirty="0" smtClean="0">
                          <a:solidFill>
                            <a:schemeClr val="tx1"/>
                          </a:solidFill>
                          <a:latin typeface="+mn-lt"/>
                          <a:ea typeface="+mn-ea"/>
                          <a:cs typeface="+mn-cs"/>
                        </a:rPr>
                        <a:t>depend on income. </a:t>
                      </a:r>
                      <a:endParaRPr lang="en-GB" sz="1200" dirty="0"/>
                    </a:p>
                  </a:txBody>
                  <a:tcPr marT="45723" marB="45723"/>
                </a:tc>
              </a:tr>
              <a:tr h="457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ea typeface="+mn-ea"/>
                          <a:cs typeface="+mn-cs"/>
                        </a:rPr>
                        <a:t>Dissolved oxygen in rivers</a:t>
                      </a:r>
                    </a:p>
                    <a:p>
                      <a:endParaRPr lang="en-GB" sz="1200" dirty="0"/>
                    </a:p>
                  </a:txBody>
                  <a:tcPr marT="45723" marB="45723"/>
                </a:tc>
                <a:tc>
                  <a:txBody>
                    <a:bodyPr/>
                    <a:lstStyle/>
                    <a:p>
                      <a:r>
                        <a:rPr lang="en-US" sz="1200" dirty="0" smtClean="0">
                          <a:solidFill>
                            <a:schemeClr val="tx1"/>
                          </a:solidFill>
                          <a:latin typeface="+mn-lt"/>
                          <a:ea typeface="+mn-ea"/>
                          <a:cs typeface="+mn-cs"/>
                        </a:rPr>
                        <a:t>River quality tends to worsen with increasing income</a:t>
                      </a:r>
                      <a:endParaRPr lang="en-GB" sz="1200" dirty="0"/>
                    </a:p>
                  </a:txBody>
                  <a:tcPr marT="45723" marB="45723"/>
                </a:tc>
              </a:tr>
              <a:tr h="457231">
                <a:tc>
                  <a:txBody>
                    <a:bodyPr/>
                    <a:lstStyle/>
                    <a:p>
                      <a:r>
                        <a:rPr lang="en-US" sz="1200" dirty="0" smtClean="0"/>
                        <a:t>F</a:t>
                      </a:r>
                      <a:r>
                        <a:rPr lang="en-US" sz="1200" dirty="0" smtClean="0">
                          <a:solidFill>
                            <a:schemeClr val="tx1"/>
                          </a:solidFill>
                          <a:latin typeface="+mn-lt"/>
                          <a:ea typeface="+mn-ea"/>
                          <a:cs typeface="+mn-cs"/>
                        </a:rPr>
                        <a:t>aecal coliforms in rivers</a:t>
                      </a:r>
                      <a:endParaRPr lang="en-GB" sz="1200" dirty="0"/>
                    </a:p>
                  </a:txBody>
                  <a:tcPr marT="45723" marB="45723"/>
                </a:tc>
                <a:tc>
                  <a:txBody>
                    <a:bodyPr/>
                    <a:lstStyle/>
                    <a:p>
                      <a:r>
                        <a:rPr lang="en-US" sz="1200" dirty="0" smtClean="0">
                          <a:solidFill>
                            <a:schemeClr val="tx1"/>
                          </a:solidFill>
                          <a:latin typeface="+mn-lt"/>
                          <a:ea typeface="+mn-ea"/>
                          <a:cs typeface="+mn-cs"/>
                        </a:rPr>
                        <a:t>River quality tends to worsen with increasing income</a:t>
                      </a:r>
                      <a:endParaRPr lang="en-GB" sz="1200" dirty="0"/>
                    </a:p>
                  </a:txBody>
                  <a:tcPr marT="45723" marB="45723"/>
                </a:tc>
              </a:tr>
              <a:tr h="457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t>
                      </a:r>
                      <a:r>
                        <a:rPr lang="en-US" sz="1200" dirty="0" smtClean="0">
                          <a:solidFill>
                            <a:schemeClr val="tx1"/>
                          </a:solidFill>
                          <a:latin typeface="+mn-lt"/>
                          <a:ea typeface="+mn-ea"/>
                          <a:cs typeface="+mn-cs"/>
                        </a:rPr>
                        <a:t>unicipal waste per capita</a:t>
                      </a:r>
                    </a:p>
                    <a:p>
                      <a:endParaRPr lang="en-GB" sz="1200" dirty="0"/>
                    </a:p>
                  </a:txBody>
                  <a:tcPr marT="45723" marB="45723"/>
                </a:tc>
                <a:tc>
                  <a:txBody>
                    <a:bodyPr/>
                    <a:lstStyle/>
                    <a:p>
                      <a:r>
                        <a:rPr lang="en-GB" sz="1200" dirty="0" smtClean="0"/>
                        <a:t>Rise with income</a:t>
                      </a:r>
                      <a:endParaRPr lang="en-GB" sz="1200" dirty="0"/>
                    </a:p>
                  </a:txBody>
                  <a:tcPr marT="45723" marB="45723"/>
                </a:tc>
              </a:tr>
              <a:tr h="457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t>
                      </a:r>
                      <a:r>
                        <a:rPr lang="en-US" sz="1200" dirty="0" smtClean="0">
                          <a:solidFill>
                            <a:schemeClr val="tx1"/>
                          </a:solidFill>
                          <a:latin typeface="+mn-lt"/>
                          <a:ea typeface="+mn-ea"/>
                          <a:cs typeface="+mn-cs"/>
                        </a:rPr>
                        <a:t>arbon dioxide emissions per capita</a:t>
                      </a:r>
                    </a:p>
                    <a:p>
                      <a:endParaRPr lang="en-GB" sz="1200" dirty="0"/>
                    </a:p>
                  </a:txBody>
                  <a:tcPr marT="45723" marB="45723"/>
                </a:tc>
                <a:tc>
                  <a:txBody>
                    <a:bodyPr/>
                    <a:lstStyle/>
                    <a:p>
                      <a:r>
                        <a:rPr lang="en-GB" sz="1200" dirty="0" smtClean="0"/>
                        <a:t>Rise</a:t>
                      </a:r>
                      <a:r>
                        <a:rPr lang="en-GB" sz="1200" baseline="0" dirty="0" smtClean="0"/>
                        <a:t> with income</a:t>
                      </a:r>
                      <a:endParaRPr lang="en-GB" sz="1200" dirty="0"/>
                    </a:p>
                  </a:txBody>
                  <a:tcPr marT="45723" marB="45723"/>
                </a:tc>
              </a:tr>
            </a:tbl>
          </a:graphicData>
        </a:graphic>
      </p:graphicFrame>
    </p:spTree>
    <p:extLst>
      <p:ext uri="{BB962C8B-B14F-4D97-AF65-F5344CB8AC3E}">
        <p14:creationId xmlns:p14="http://schemas.microsoft.com/office/powerpoint/2010/main" val="766963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it-IT" smtClean="0"/>
              <a:t>Evidence</a:t>
            </a:r>
          </a:p>
        </p:txBody>
      </p:sp>
      <p:sp>
        <p:nvSpPr>
          <p:cNvPr id="91139" name="Content Placeholder 2"/>
          <p:cNvSpPr>
            <a:spLocks noGrp="1"/>
          </p:cNvSpPr>
          <p:nvPr>
            <p:ph idx="1"/>
          </p:nvPr>
        </p:nvSpPr>
        <p:spPr/>
        <p:txBody>
          <a:bodyPr>
            <a:normAutofit/>
          </a:bodyPr>
          <a:lstStyle/>
          <a:p>
            <a:endParaRPr lang="en-US" altLang="it-IT" sz="1400" smtClean="0"/>
          </a:p>
          <a:p>
            <a:endParaRPr lang="en-US" altLang="it-IT" sz="1400" smtClean="0"/>
          </a:p>
          <a:p>
            <a:pPr>
              <a:buFontTx/>
              <a:buNone/>
            </a:pPr>
            <a:r>
              <a:rPr lang="en-US" altLang="it-IT" sz="2800" smtClean="0"/>
              <a:t>. Shafik and Bandyopadhyay summarise the implications of their results by stating:</a:t>
            </a:r>
            <a:endParaRPr lang="en-GB" altLang="it-IT" sz="2800" smtClean="0"/>
          </a:p>
          <a:p>
            <a:pPr>
              <a:buFontTx/>
              <a:buNone/>
            </a:pPr>
            <a:r>
              <a:rPr lang="en-US" altLang="it-IT" sz="2800" smtClean="0"/>
              <a:t> </a:t>
            </a:r>
            <a:endParaRPr lang="en-GB" altLang="it-IT" sz="2800" smtClean="0"/>
          </a:p>
          <a:p>
            <a:r>
              <a:rPr lang="en-US" altLang="it-IT" sz="2800" smtClean="0"/>
              <a:t>“It is possible to ‘grow out of’ some environmental problems, but there is nothing automatic about doing so. Action tends to be taken where there are generalised local costs and substantial private and social benefits. ”</a:t>
            </a:r>
            <a:endParaRPr lang="en-GB" altLang="it-IT" sz="2800" smtClean="0"/>
          </a:p>
          <a:p>
            <a:endParaRPr lang="en-GB" altLang="it-IT" sz="1400" smtClean="0"/>
          </a:p>
        </p:txBody>
      </p:sp>
    </p:spTree>
    <p:extLst>
      <p:ext uri="{BB962C8B-B14F-4D97-AF65-F5344CB8AC3E}">
        <p14:creationId xmlns:p14="http://schemas.microsoft.com/office/powerpoint/2010/main" val="1175498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02-09.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9900"/>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591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2795588"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181251" name="Object 3"/>
          <p:cNvGraphicFramePr>
            <a:graphicFrameLocks noChangeAspect="1"/>
          </p:cNvGraphicFramePr>
          <p:nvPr/>
        </p:nvGraphicFramePr>
        <p:xfrm>
          <a:off x="381000" y="1066800"/>
          <a:ext cx="3552825" cy="3228975"/>
        </p:xfrm>
        <a:graphic>
          <a:graphicData uri="http://schemas.openxmlformats.org/presentationml/2006/ole">
            <mc:AlternateContent xmlns:mc="http://schemas.openxmlformats.org/markup-compatibility/2006">
              <mc:Choice xmlns:v="urn:schemas-microsoft-com:vml" Requires="v">
                <p:oleObj spid="_x0000_s8196" r:id="rId3" imgW="8047619" imgH="7028571" progId="MSPhotoEd.3">
                  <p:embed/>
                </p:oleObj>
              </mc:Choice>
              <mc:Fallback>
                <p:oleObj r:id="rId3" imgW="8047619" imgH="702857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3552825" cy="322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52" name="Rectangle 4"/>
          <p:cNvSpPr>
            <a:spLocks noGrp="1" noChangeArrowheads="1"/>
          </p:cNvSpPr>
          <p:nvPr>
            <p:ph type="title" idx="4294967295"/>
          </p:nvPr>
        </p:nvSpPr>
        <p:spPr>
          <a:xfrm>
            <a:off x="0" y="0"/>
            <a:ext cx="7772400" cy="381000"/>
          </a:xfrm>
        </p:spPr>
        <p:txBody>
          <a:bodyPr>
            <a:normAutofit fontScale="90000"/>
          </a:bodyPr>
          <a:lstStyle/>
          <a:p>
            <a:r>
              <a:rPr lang="en-GB" altLang="it-IT" sz="2400" smtClean="0"/>
              <a:t>Implications of the EKC</a:t>
            </a:r>
          </a:p>
        </p:txBody>
      </p:sp>
      <p:sp>
        <p:nvSpPr>
          <p:cNvPr id="181253" name="Text Box 5"/>
          <p:cNvSpPr txBox="1">
            <a:spLocks noChangeArrowheads="1"/>
          </p:cNvSpPr>
          <p:nvPr/>
        </p:nvSpPr>
        <p:spPr bwMode="auto">
          <a:xfrm>
            <a:off x="4191000" y="762000"/>
            <a:ext cx="41910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600">
                <a:solidFill>
                  <a:schemeClr val="accent2"/>
                </a:solidFill>
                <a:latin typeface="Times New Roman" pitchFamily="18" charset="0"/>
                <a:cs typeface="Times New Roman" pitchFamily="18" charset="0"/>
              </a:rPr>
              <a:t>Confirming an inverted U in per capita terms does not necessarily imply that future growth means lower environmental impact.</a:t>
            </a:r>
          </a:p>
          <a:p>
            <a:pPr>
              <a:spcBef>
                <a:spcPct val="50000"/>
              </a:spcBef>
            </a:pPr>
            <a:r>
              <a:rPr lang="en-GB" altLang="it-IT" sz="1600">
                <a:latin typeface="Times New Roman" pitchFamily="18" charset="0"/>
                <a:cs typeface="Times New Roman" pitchFamily="18" charset="0"/>
              </a:rPr>
              <a:t>Stern et al (1996) projected economic growth and population growth for every country with a population in excess of 1 million. They then used the relationship in Figure 2.10 to compute each country’s SO</a:t>
            </a:r>
            <a:r>
              <a:rPr lang="en-GB" altLang="it-IT" sz="1600" baseline="-25000">
                <a:latin typeface="Times New Roman" pitchFamily="18" charset="0"/>
                <a:cs typeface="Times New Roman" pitchFamily="18" charset="0"/>
              </a:rPr>
              <a:t>2</a:t>
            </a:r>
            <a:r>
              <a:rPr lang="en-GB" altLang="it-IT" sz="1600">
                <a:latin typeface="Times New Roman" pitchFamily="18" charset="0"/>
                <a:cs typeface="Times New Roman" pitchFamily="18" charset="0"/>
              </a:rPr>
              <a:t> emissions from 1990 to 2025, and added across countries – global emissions grew from 383 million tonnes in 1990 to 1181 million tonnes in 2025.</a:t>
            </a:r>
          </a:p>
          <a:p>
            <a:pPr>
              <a:spcBef>
                <a:spcPct val="50000"/>
              </a:spcBef>
            </a:pPr>
            <a:r>
              <a:rPr lang="en-GB" altLang="it-IT" sz="1600">
                <a:latin typeface="Times New Roman" pitchFamily="18" charset="0"/>
                <a:cs typeface="Times New Roman" pitchFamily="18" charset="0"/>
              </a:rPr>
              <a:t>Arrow et al (1995) concluded that</a:t>
            </a:r>
          </a:p>
          <a:p>
            <a:pPr>
              <a:spcBef>
                <a:spcPct val="50000"/>
              </a:spcBef>
            </a:pPr>
            <a:r>
              <a:rPr lang="en-GB" altLang="it-IT" sz="1600">
                <a:solidFill>
                  <a:srgbClr val="FF0000"/>
                </a:solidFill>
                <a:latin typeface="Times New Roman" pitchFamily="18" charset="0"/>
                <a:cs typeface="Times New Roman" pitchFamily="18" charset="0"/>
              </a:rPr>
              <a:t>‘Economic growth is not a panacea for environmental quality.....policies that promote gross national product growth are not substitutes for environmental policy’</a:t>
            </a:r>
          </a:p>
        </p:txBody>
      </p:sp>
    </p:spTree>
    <p:extLst>
      <p:ext uri="{BB962C8B-B14F-4D97-AF65-F5344CB8AC3E}">
        <p14:creationId xmlns:p14="http://schemas.microsoft.com/office/powerpoint/2010/main" val="3675539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1976438"/>
            <a:ext cx="68294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157288" y="692696"/>
            <a:ext cx="341471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err="1" smtClean="0"/>
              <a:t>Krutilla</a:t>
            </a:r>
            <a:r>
              <a:rPr lang="it-IT" dirty="0" smtClean="0"/>
              <a:t>, 1967</a:t>
            </a:r>
            <a:endParaRPr lang="it-IT" dirty="0"/>
          </a:p>
        </p:txBody>
      </p:sp>
    </p:spTree>
    <p:extLst>
      <p:ext uri="{BB962C8B-B14F-4D97-AF65-F5344CB8AC3E}">
        <p14:creationId xmlns:p14="http://schemas.microsoft.com/office/powerpoint/2010/main" val="843591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Carbon </a:t>
            </a:r>
            <a:r>
              <a:rPr lang="it-IT" dirty="0" err="1" smtClean="0"/>
              <a:t>dioxide</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840025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normAutofit/>
          </a:bodyPr>
          <a:lstStyle/>
          <a:p>
            <a:pPr eaLnBrk="1" fontAlgn="auto" hangingPunct="1">
              <a:spcAft>
                <a:spcPts val="0"/>
              </a:spcAft>
              <a:defRPr/>
            </a:pPr>
            <a:r>
              <a:rPr lang="en-US" sz="2800" smtClean="0">
                <a:solidFill>
                  <a:schemeClr val="accent3">
                    <a:shade val="75000"/>
                  </a:schemeClr>
                </a:solidFill>
              </a:rPr>
              <a:t>We already tried to focus on specific homogeneous areas rather than OECD or full sample</a:t>
            </a:r>
          </a:p>
        </p:txBody>
      </p:sp>
      <p:sp>
        <p:nvSpPr>
          <p:cNvPr id="18435" name="Rectangle 3"/>
          <p:cNvSpPr>
            <a:spLocks noGrp="1" noChangeArrowheads="1"/>
          </p:cNvSpPr>
          <p:nvPr>
            <p:ph sz="quarter" idx="4294967295"/>
          </p:nvPr>
        </p:nvSpPr>
        <p:spPr>
          <a:xfrm>
            <a:off x="301625" y="1527175"/>
            <a:ext cx="8504238" cy="4572000"/>
          </a:xfrm>
        </p:spPr>
        <p:txBody>
          <a:bodyPr/>
          <a:lstStyle/>
          <a:p>
            <a:pPr eaLnBrk="1" hangingPunct="1"/>
            <a:endParaRPr lang="it-IT" altLang="it-IT" sz="4000" smtClean="0">
              <a:latin typeface="Angsana New" pitchFamily="18" charset="-34"/>
            </a:endParaRPr>
          </a:p>
          <a:p>
            <a:pPr eaLnBrk="1" hangingPunct="1"/>
            <a:endParaRPr lang="it-IT" altLang="it-IT" smtClean="0">
              <a:solidFill>
                <a:schemeClr val="accent2"/>
              </a:solidFill>
            </a:endParaRPr>
          </a:p>
          <a:p>
            <a:pPr eaLnBrk="1" hangingPunct="1"/>
            <a:endParaRPr lang="it-IT" altLang="it-IT" smtClean="0"/>
          </a:p>
        </p:txBody>
      </p:sp>
      <p:sp>
        <p:nvSpPr>
          <p:cNvPr id="18436" name="Text Box 4"/>
          <p:cNvSpPr txBox="1">
            <a:spLocks noChangeArrowheads="1"/>
          </p:cNvSpPr>
          <p:nvPr/>
        </p:nvSpPr>
        <p:spPr bwMode="auto">
          <a:xfrm>
            <a:off x="323850" y="342900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50000"/>
              </a:spcBef>
              <a:buClrTx/>
              <a:buSzTx/>
              <a:buFontTx/>
              <a:buNone/>
            </a:pPr>
            <a:endParaRPr lang="it-IT" altLang="it-IT" sz="2400">
              <a:latin typeface="Times New Roman" pitchFamily="18" charset="0"/>
              <a:cs typeface="Arial" charset="0"/>
            </a:endParaRPr>
          </a:p>
        </p:txBody>
      </p:sp>
      <p:sp>
        <p:nvSpPr>
          <p:cNvPr id="18437" name="Line 5"/>
          <p:cNvSpPr>
            <a:spLocks noChangeShapeType="1"/>
          </p:cNvSpPr>
          <p:nvPr/>
        </p:nvSpPr>
        <p:spPr bwMode="auto">
          <a:xfrm flipH="1">
            <a:off x="3779838" y="3573463"/>
            <a:ext cx="863600" cy="503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it-IT"/>
          </a:p>
        </p:txBody>
      </p:sp>
      <p:sp>
        <p:nvSpPr>
          <p:cNvPr id="18438" name="Rectangle 6"/>
          <p:cNvSpPr>
            <a:spLocks noChangeArrowheads="1"/>
          </p:cNvSpPr>
          <p:nvPr/>
        </p:nvSpPr>
        <p:spPr bwMode="auto">
          <a:xfrm>
            <a:off x="0" y="1057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GB" altLang="it-IT" sz="1800">
              <a:latin typeface="Arial" charset="0"/>
              <a:cs typeface="Arial" charset="0"/>
            </a:endParaRPr>
          </a:p>
        </p:txBody>
      </p:sp>
      <p:graphicFrame>
        <p:nvGraphicFramePr>
          <p:cNvPr id="18439" name="Object 7"/>
          <p:cNvGraphicFramePr>
            <a:graphicFrameLocks noChangeAspect="1"/>
          </p:cNvGraphicFramePr>
          <p:nvPr/>
        </p:nvGraphicFramePr>
        <p:xfrm>
          <a:off x="539750" y="1412875"/>
          <a:ext cx="7972425" cy="5030788"/>
        </p:xfrm>
        <a:graphic>
          <a:graphicData uri="http://schemas.openxmlformats.org/presentationml/2006/ole">
            <mc:AlternateContent xmlns:mc="http://schemas.openxmlformats.org/markup-compatibility/2006">
              <mc:Choice xmlns:v="urn:schemas-microsoft-com:vml" Requires="v">
                <p:oleObj spid="_x0000_s9219" name="Grafico" r:id="rId4" imgW="7972425" imgH="4743450" progId="Excel.Chart.8">
                  <p:embed/>
                </p:oleObj>
              </mc:Choice>
              <mc:Fallback>
                <p:oleObj name="Grafico" r:id="rId4" imgW="7972425" imgH="47434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12875"/>
                        <a:ext cx="7972425"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Text Box 8"/>
          <p:cNvSpPr txBox="1">
            <a:spLocks noChangeArrowheads="1"/>
          </p:cNvSpPr>
          <p:nvPr/>
        </p:nvSpPr>
        <p:spPr bwMode="auto">
          <a:xfrm>
            <a:off x="611188" y="6165850"/>
            <a:ext cx="7561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it-IT" altLang="it-IT" sz="1800">
                <a:latin typeface="Arial" charset="0"/>
                <a:cs typeface="Arial" charset="0"/>
              </a:rPr>
              <a:t>Source: </a:t>
            </a:r>
            <a:r>
              <a:rPr lang="it-IT" altLang="it-IT" sz="1800" b="1">
                <a:latin typeface="Arial" charset="0"/>
                <a:cs typeface="Arial" charset="0"/>
              </a:rPr>
              <a:t>Mazzanti, Musolesi and Zoboli, 2010,</a:t>
            </a:r>
            <a:r>
              <a:rPr lang="it-IT" altLang="it-IT" sz="1800" b="1" i="1">
                <a:latin typeface="Arial" charset="0"/>
                <a:cs typeface="Arial" charset="0"/>
              </a:rPr>
              <a:t> Applied Economics</a:t>
            </a:r>
          </a:p>
        </p:txBody>
      </p:sp>
    </p:spTree>
    <p:extLst>
      <p:ext uri="{BB962C8B-B14F-4D97-AF65-F5344CB8AC3E}">
        <p14:creationId xmlns:p14="http://schemas.microsoft.com/office/powerpoint/2010/main" val="2712665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AUSTRAL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90805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CA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836613"/>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JAP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9810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NEW ZELA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3141663"/>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NORW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475" y="321310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U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321310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8"/>
          <p:cNvSpPr>
            <a:spLocks noChangeArrowheads="1"/>
          </p:cNvSpPr>
          <p:nvPr/>
        </p:nvSpPr>
        <p:spPr bwMode="auto">
          <a:xfrm>
            <a:off x="0" y="-1971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GB" altLang="it-IT" sz="1800">
              <a:latin typeface="Arial" charset="0"/>
              <a:cs typeface="Arial" charset="0"/>
            </a:endParaRPr>
          </a:p>
        </p:txBody>
      </p:sp>
      <p:sp>
        <p:nvSpPr>
          <p:cNvPr id="21513" name="Rectangle 9"/>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it-IT" altLang="it-IT" sz="1800">
              <a:latin typeface="Arial" charset="0"/>
              <a:cs typeface="Arial" charset="0"/>
            </a:endParaRPr>
          </a:p>
        </p:txBody>
      </p:sp>
      <p:sp>
        <p:nvSpPr>
          <p:cNvPr id="21514" name="Rectangle 10"/>
          <p:cNvSpPr>
            <a:spLocks noChangeArrowheads="1"/>
          </p:cNvSpPr>
          <p:nvPr/>
        </p:nvSpPr>
        <p:spPr bwMode="auto">
          <a:xfrm>
            <a:off x="0" y="8829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it-IT" altLang="it-IT" sz="1800">
              <a:latin typeface="Arial" charset="0"/>
              <a:cs typeface="Arial" charset="0"/>
            </a:endParaRPr>
          </a:p>
        </p:txBody>
      </p:sp>
      <p:sp>
        <p:nvSpPr>
          <p:cNvPr id="21515" name="Text Box 11"/>
          <p:cNvSpPr txBox="1">
            <a:spLocks noChangeArrowheads="1"/>
          </p:cNvSpPr>
          <p:nvPr/>
        </p:nvSpPr>
        <p:spPr bwMode="auto">
          <a:xfrm>
            <a:off x="1476375" y="5445125"/>
            <a:ext cx="5111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it-IT" altLang="it-IT" sz="1800">
                <a:latin typeface="Arial" charset="0"/>
              </a:rPr>
              <a:t>EKC, CO2 diversity in long run trends, while most studies focus on average coefficient estimations (e.g. OECD)</a:t>
            </a:r>
          </a:p>
        </p:txBody>
      </p:sp>
    </p:spTree>
    <p:extLst>
      <p:ext uri="{BB962C8B-B14F-4D97-AF65-F5344CB8AC3E}">
        <p14:creationId xmlns:p14="http://schemas.microsoft.com/office/powerpoint/2010/main" val="686089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belg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24923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8" descr="den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5492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fin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47625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fr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472440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german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500" y="256540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netherlan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2138" y="47625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descr="swed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313" y="27082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10"/>
          <p:cNvSpPr>
            <a:spLocks noChangeArrowheads="1"/>
          </p:cNvSpPr>
          <p:nvPr/>
        </p:nvSpPr>
        <p:spPr bwMode="auto">
          <a:xfrm>
            <a:off x="0" y="-3908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GB" altLang="it-IT" sz="1800">
              <a:latin typeface="Arial" charset="0"/>
              <a:cs typeface="Arial" charset="0"/>
            </a:endParaRPr>
          </a:p>
        </p:txBody>
      </p:sp>
      <p:sp>
        <p:nvSpPr>
          <p:cNvPr id="23562" name="Rectangle 11"/>
          <p:cNvSpPr>
            <a:spLocks noChangeArrowheads="1"/>
          </p:cNvSpPr>
          <p:nvPr/>
        </p:nvSpPr>
        <p:spPr bwMode="auto">
          <a:xfrm>
            <a:off x="1311275" y="10493375"/>
            <a:ext cx="6521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GB" altLang="it-IT" sz="1200">
                <a:latin typeface="Garamond" pitchFamily="18" charset="0"/>
                <a:cs typeface="Times New Roman" pitchFamily="18" charset="0"/>
              </a:rPr>
              <a:t>Figure 3.  EU-NORTH countries (scatter : real values. Line : robust locally weighted scatterplot smoothing)</a:t>
            </a:r>
            <a:endParaRPr lang="en-GB" altLang="it-IT" sz="1800">
              <a:latin typeface="Arial" charset="0"/>
              <a:cs typeface="Arial" charset="0"/>
            </a:endParaRPr>
          </a:p>
        </p:txBody>
      </p:sp>
      <p:pic>
        <p:nvPicPr>
          <p:cNvPr id="23563" name="Picture 12" descr="U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2500" y="4652963"/>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13"/>
          <p:cNvSpPr txBox="1">
            <a:spLocks noChangeArrowheads="1"/>
          </p:cNvSpPr>
          <p:nvPr/>
        </p:nvSpPr>
        <p:spPr bwMode="auto">
          <a:xfrm>
            <a:off x="6516688" y="53006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it-IT" altLang="it-IT" sz="1800">
                <a:latin typeface="Arial" charset="0"/>
              </a:rPr>
              <a:t>EU North</a:t>
            </a:r>
          </a:p>
        </p:txBody>
      </p:sp>
    </p:spTree>
    <p:extLst>
      <p:ext uri="{BB962C8B-B14F-4D97-AF65-F5344CB8AC3E}">
        <p14:creationId xmlns:p14="http://schemas.microsoft.com/office/powerpoint/2010/main" val="3351875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aust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9241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gre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5492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ire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763" y="47625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Ita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788" y="27082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portug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88" y="692150"/>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sp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6600" y="2924175"/>
            <a:ext cx="2476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ChangeArrowheads="1"/>
          </p:cNvSpPr>
          <p:nvPr/>
        </p:nvSpPr>
        <p:spPr bwMode="auto">
          <a:xfrm>
            <a:off x="0" y="-1971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GB" altLang="it-IT" sz="1800">
              <a:latin typeface="Arial" charset="0"/>
              <a:cs typeface="Arial" charset="0"/>
            </a:endParaRPr>
          </a:p>
        </p:txBody>
      </p:sp>
      <p:sp>
        <p:nvSpPr>
          <p:cNvPr id="22537" name="Rectangle 9"/>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GB" altLang="it-IT" sz="1800">
              <a:latin typeface="Arial" charset="0"/>
              <a:cs typeface="Arial" charset="0"/>
            </a:endParaRPr>
          </a:p>
        </p:txBody>
      </p:sp>
      <p:sp>
        <p:nvSpPr>
          <p:cNvPr id="22538" name="Text Box 10"/>
          <p:cNvSpPr txBox="1">
            <a:spLocks noChangeArrowheads="1"/>
          </p:cNvSpPr>
          <p:nvPr/>
        </p:nvSpPr>
        <p:spPr bwMode="auto">
          <a:xfrm>
            <a:off x="2339975" y="55165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it-IT" altLang="it-IT" sz="1800">
                <a:latin typeface="Arial" charset="0"/>
              </a:rPr>
              <a:t>EU South</a:t>
            </a:r>
          </a:p>
        </p:txBody>
      </p:sp>
    </p:spTree>
    <p:extLst>
      <p:ext uri="{BB962C8B-B14F-4D97-AF65-F5344CB8AC3E}">
        <p14:creationId xmlns:p14="http://schemas.microsoft.com/office/powerpoint/2010/main" val="3981761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it-IT" altLang="it-IT" dirty="0" err="1" smtClean="0">
                <a:solidFill>
                  <a:srgbClr val="7B9899"/>
                </a:solidFill>
              </a:rPr>
              <a:t>Structural</a:t>
            </a:r>
            <a:r>
              <a:rPr lang="it-IT" altLang="it-IT" dirty="0" smtClean="0">
                <a:solidFill>
                  <a:srgbClr val="7B9899"/>
                </a:solidFill>
              </a:rPr>
              <a:t> </a:t>
            </a:r>
            <a:r>
              <a:rPr lang="it-IT" altLang="it-IT" dirty="0" smtClean="0">
                <a:solidFill>
                  <a:srgbClr val="7B9899"/>
                </a:solidFill>
              </a:rPr>
              <a:t>breaks</a:t>
            </a:r>
            <a:endParaRPr lang="en-GB" altLang="it-IT" dirty="0" smtClean="0">
              <a:solidFill>
                <a:srgbClr val="7B9899"/>
              </a:solidFill>
            </a:endParaRPr>
          </a:p>
        </p:txBody>
      </p:sp>
      <p:sp>
        <p:nvSpPr>
          <p:cNvPr id="45059" name="Content Placeholder 2"/>
          <p:cNvSpPr>
            <a:spLocks noGrp="1"/>
          </p:cNvSpPr>
          <p:nvPr>
            <p:ph sz="quarter" idx="1"/>
          </p:nvPr>
        </p:nvSpPr>
        <p:spPr>
          <a:xfrm>
            <a:off x="323528" y="1235298"/>
            <a:ext cx="8504238" cy="4572000"/>
          </a:xfrm>
        </p:spPr>
        <p:txBody>
          <a:bodyPr/>
          <a:lstStyle/>
          <a:p>
            <a:pPr eaLnBrk="1" hangingPunct="1"/>
            <a:r>
              <a:rPr lang="it-IT" altLang="it-IT" dirty="0" err="1" smtClean="0"/>
              <a:t>Environmental</a:t>
            </a:r>
            <a:r>
              <a:rPr lang="it-IT" altLang="it-IT" dirty="0" smtClean="0"/>
              <a:t> Policy </a:t>
            </a:r>
            <a:r>
              <a:rPr lang="it-IT" altLang="it-IT" dirty="0" smtClean="0"/>
              <a:t>shocks</a:t>
            </a:r>
          </a:p>
          <a:p>
            <a:pPr eaLnBrk="1" hangingPunct="1"/>
            <a:endParaRPr lang="it-IT" altLang="it-IT" dirty="0" smtClean="0"/>
          </a:p>
          <a:p>
            <a:pPr eaLnBrk="1" hangingPunct="1"/>
            <a:r>
              <a:rPr lang="it-IT" altLang="it-IT" dirty="0" err="1" smtClean="0"/>
              <a:t>Oil</a:t>
            </a:r>
            <a:r>
              <a:rPr lang="it-IT" altLang="it-IT" dirty="0" smtClean="0"/>
              <a:t> shocks</a:t>
            </a:r>
          </a:p>
          <a:p>
            <a:pPr lvl="1" eaLnBrk="1" hangingPunct="1"/>
            <a:r>
              <a:rPr lang="it-IT" altLang="it-IT" dirty="0" err="1" smtClean="0"/>
              <a:t>Those</a:t>
            </a:r>
            <a:r>
              <a:rPr lang="it-IT" altLang="it-IT" dirty="0" smtClean="0"/>
              <a:t> can be </a:t>
            </a:r>
            <a:r>
              <a:rPr lang="it-IT" altLang="it-IT" dirty="0" err="1" smtClean="0"/>
              <a:t>captured</a:t>
            </a:r>
            <a:r>
              <a:rPr lang="it-IT" altLang="it-IT" dirty="0" smtClean="0"/>
              <a:t> by the time </a:t>
            </a:r>
            <a:r>
              <a:rPr lang="it-IT" altLang="it-IT" dirty="0" err="1" smtClean="0"/>
              <a:t>related</a:t>
            </a:r>
            <a:r>
              <a:rPr lang="it-IT" altLang="it-IT" dirty="0" smtClean="0"/>
              <a:t> component of the </a:t>
            </a:r>
            <a:r>
              <a:rPr lang="it-IT" altLang="it-IT" dirty="0" err="1" smtClean="0"/>
              <a:t>income-environmental</a:t>
            </a:r>
            <a:r>
              <a:rPr lang="it-IT" altLang="it-IT" dirty="0" smtClean="0"/>
              <a:t> </a:t>
            </a:r>
            <a:r>
              <a:rPr lang="it-IT" altLang="it-IT" dirty="0" err="1" smtClean="0"/>
              <a:t>relationship</a:t>
            </a:r>
            <a:r>
              <a:rPr lang="it-IT" altLang="it-IT" dirty="0" smtClean="0"/>
              <a:t>..</a:t>
            </a:r>
          </a:p>
          <a:p>
            <a:pPr eaLnBrk="1" hangingPunct="1"/>
            <a:r>
              <a:rPr lang="it-IT" altLang="it-IT" dirty="0" err="1" smtClean="0"/>
              <a:t>Disentangle</a:t>
            </a:r>
            <a:r>
              <a:rPr lang="it-IT" altLang="it-IT" dirty="0" smtClean="0"/>
              <a:t> </a:t>
            </a:r>
            <a:r>
              <a:rPr lang="it-IT" altLang="it-IT" dirty="0" err="1" smtClean="0"/>
              <a:t>income</a:t>
            </a:r>
            <a:r>
              <a:rPr lang="it-IT" altLang="it-IT" dirty="0" smtClean="0"/>
              <a:t> and time </a:t>
            </a:r>
            <a:r>
              <a:rPr lang="it-IT" altLang="it-IT" dirty="0" err="1" smtClean="0"/>
              <a:t>effects</a:t>
            </a:r>
            <a:r>
              <a:rPr lang="it-IT" altLang="it-IT" dirty="0" smtClean="0"/>
              <a:t>…</a:t>
            </a:r>
          </a:p>
          <a:p>
            <a:pPr lvl="1" eaLnBrk="1" hangingPunct="1"/>
            <a:r>
              <a:rPr lang="it-IT" altLang="it-IT" dirty="0" err="1" smtClean="0"/>
              <a:t>Further</a:t>
            </a:r>
            <a:r>
              <a:rPr lang="it-IT" altLang="it-IT" dirty="0" smtClean="0"/>
              <a:t> look </a:t>
            </a:r>
            <a:r>
              <a:rPr lang="it-IT" altLang="it-IT" dirty="0" err="1" smtClean="0"/>
              <a:t>at</a:t>
            </a:r>
            <a:r>
              <a:rPr lang="it-IT" altLang="it-IT" dirty="0" smtClean="0"/>
              <a:t> </a:t>
            </a:r>
            <a:r>
              <a:rPr lang="it-IT" altLang="it-IT" dirty="0" err="1" smtClean="0"/>
              <a:t>separated</a:t>
            </a:r>
            <a:r>
              <a:rPr lang="it-IT" altLang="it-IT" dirty="0" smtClean="0"/>
              <a:t> </a:t>
            </a:r>
            <a:r>
              <a:rPr lang="it-IT" altLang="it-IT" dirty="0" err="1" smtClean="0"/>
              <a:t>effects</a:t>
            </a:r>
            <a:r>
              <a:rPr lang="it-IT" altLang="it-IT" dirty="0" smtClean="0"/>
              <a:t> by country</a:t>
            </a:r>
          </a:p>
          <a:p>
            <a:pPr lvl="1" eaLnBrk="1" hangingPunct="1"/>
            <a:r>
              <a:rPr lang="it-IT" altLang="it-IT" dirty="0" smtClean="0"/>
              <a:t>Back to the </a:t>
            </a:r>
            <a:r>
              <a:rPr lang="it-IT" altLang="it-IT" dirty="0" err="1" smtClean="0"/>
              <a:t>heterogeneity</a:t>
            </a:r>
            <a:r>
              <a:rPr lang="it-IT" altLang="it-IT" dirty="0" smtClean="0"/>
              <a:t> </a:t>
            </a:r>
            <a:r>
              <a:rPr lang="it-IT" altLang="it-IT" dirty="0" err="1" smtClean="0"/>
              <a:t>issue</a:t>
            </a:r>
            <a:endParaRPr lang="en-GB" altLang="it-IT" dirty="0" smtClean="0"/>
          </a:p>
        </p:txBody>
      </p:sp>
      <p:sp>
        <p:nvSpPr>
          <p:cNvPr id="2" name="CasellaDiTesto 1"/>
          <p:cNvSpPr txBox="1"/>
          <p:nvPr/>
        </p:nvSpPr>
        <p:spPr>
          <a:xfrm>
            <a:off x="468373" y="4437112"/>
            <a:ext cx="7128792" cy="2308324"/>
          </a:xfrm>
          <a:prstGeom prst="rect">
            <a:avLst/>
          </a:prstGeom>
          <a:noFill/>
        </p:spPr>
        <p:txBody>
          <a:bodyPr wrap="square" rtlCol="0">
            <a:spAutoFit/>
          </a:bodyPr>
          <a:lstStyle/>
          <a:p>
            <a:pPr marL="285750" indent="-285750">
              <a:buFont typeface="Arial" panose="020B0604020202020204" pitchFamily="34" charset="0"/>
              <a:buChar char="•"/>
            </a:pPr>
            <a:r>
              <a:rPr lang="it-IT" dirty="0"/>
              <a:t>Mazzanti, M. &amp; Musolesi, A., 2013. </a:t>
            </a:r>
            <a:r>
              <a:rPr lang="en-GB" dirty="0"/>
              <a:t>The heterogeneity of carbon Kuznets curves for advanced countries: comparing homogeneous, heterogeneous and shrinkage/Bayesian estimators. </a:t>
            </a:r>
            <a:r>
              <a:rPr lang="en-GB" i="1" dirty="0"/>
              <a:t>Applied Economics</a:t>
            </a:r>
            <a:r>
              <a:rPr lang="en-GB" dirty="0"/>
              <a:t>, 45, pp.3827–3842.</a:t>
            </a:r>
            <a:endParaRPr lang="it-IT" dirty="0"/>
          </a:p>
          <a:p>
            <a:pPr marL="285750" indent="-285750">
              <a:buFont typeface="Arial" panose="020B0604020202020204" pitchFamily="34" charset="0"/>
              <a:buChar char="•"/>
            </a:pPr>
            <a:r>
              <a:rPr lang="en-GB" dirty="0"/>
              <a:t>Musolesi, A. &amp; Mazzanti, M., 2014. Nonlinearity, heterogeneity and unobserved effects in the carbon dioxide emissions-economic development relation for advanced countries. </a:t>
            </a:r>
            <a:r>
              <a:rPr lang="it-IT" i="1" dirty="0" err="1"/>
              <a:t>Studies</a:t>
            </a:r>
            <a:r>
              <a:rPr lang="it-IT" i="1" dirty="0"/>
              <a:t> in </a:t>
            </a:r>
            <a:r>
              <a:rPr lang="it-IT" i="1" dirty="0" err="1"/>
              <a:t>Nonlinear</a:t>
            </a:r>
            <a:r>
              <a:rPr lang="it-IT" i="1" dirty="0"/>
              <a:t> Dynamics &amp; </a:t>
            </a:r>
            <a:r>
              <a:rPr lang="it-IT" i="1" dirty="0" err="1"/>
              <a:t>Econometrics</a:t>
            </a:r>
            <a:r>
              <a:rPr lang="it-IT" dirty="0"/>
              <a:t>, 18(5), p.21.</a:t>
            </a:r>
          </a:p>
        </p:txBody>
      </p:sp>
    </p:spTree>
    <p:extLst>
      <p:ext uri="{BB962C8B-B14F-4D97-AF65-F5344CB8AC3E}">
        <p14:creationId xmlns:p14="http://schemas.microsoft.com/office/powerpoint/2010/main" val="3984480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95288" y="400050"/>
            <a:ext cx="1425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GB" altLang="it-IT" sz="2400" b="1">
                <a:latin typeface="Garamond" pitchFamily="18" charset="0"/>
                <a:cs typeface="Times New Roman" pitchFamily="18" charset="0"/>
              </a:rPr>
              <a:t>EU south</a:t>
            </a:r>
            <a:endParaRPr lang="it-IT" altLang="it-IT" sz="2400" b="1">
              <a:latin typeface="Arial" charset="0"/>
              <a:cs typeface="Arial" charset="0"/>
            </a:endParaRPr>
          </a:p>
          <a:p>
            <a:pPr>
              <a:spcBef>
                <a:spcPct val="0"/>
              </a:spcBef>
              <a:buClrTx/>
              <a:buSzTx/>
              <a:buFontTx/>
              <a:buNone/>
            </a:pPr>
            <a:endParaRPr lang="it-IT" altLang="it-IT" sz="1600" b="1">
              <a:latin typeface="Arial" charset="0"/>
              <a:cs typeface="Arial" charset="0"/>
            </a:endParaRPr>
          </a:p>
        </p:txBody>
      </p:sp>
      <p:pic>
        <p:nvPicPr>
          <p:cNvPr id="46083" name="Picture 3" descr="INTERVENTION_EUSUD"/>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916113"/>
            <a:ext cx="7416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0" y="496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it-IT" altLang="it-IT" sz="1800">
              <a:latin typeface="Arial" charset="0"/>
              <a:cs typeface="Arial" charset="0"/>
            </a:endParaRPr>
          </a:p>
        </p:txBody>
      </p:sp>
    </p:spTree>
    <p:extLst>
      <p:ext uri="{BB962C8B-B14F-4D97-AF65-F5344CB8AC3E}">
        <p14:creationId xmlns:p14="http://schemas.microsoft.com/office/powerpoint/2010/main" val="165579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16013" y="503238"/>
            <a:ext cx="318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GB" altLang="it-IT" sz="1800" b="1">
                <a:latin typeface="Arial" charset="0"/>
                <a:cs typeface="Arial" charset="0"/>
              </a:rPr>
              <a:t>North America and Oceania</a:t>
            </a:r>
            <a:endParaRPr lang="en-GB" altLang="it-IT" sz="1800" b="1">
              <a:latin typeface="Garamond" pitchFamily="18" charset="0"/>
              <a:cs typeface="Times New Roman" pitchFamily="18" charset="0"/>
            </a:endParaRPr>
          </a:p>
        </p:txBody>
      </p:sp>
      <p:pic>
        <p:nvPicPr>
          <p:cNvPr id="47107" name="Picture 3" descr="INTERVENTION_UMBRELLA"/>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844675"/>
            <a:ext cx="770413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48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900113" y="385763"/>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GB" altLang="it-IT" sz="2400" b="1">
                <a:latin typeface="Garamond" pitchFamily="18" charset="0"/>
                <a:cs typeface="Times New Roman" pitchFamily="18" charset="0"/>
              </a:rPr>
              <a:t>EU North</a:t>
            </a:r>
          </a:p>
        </p:txBody>
      </p:sp>
      <p:pic>
        <p:nvPicPr>
          <p:cNvPr id="48131" name="Picture 3" descr="INTERVENTION_EUNORD"/>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628775"/>
            <a:ext cx="75596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702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Waste (</a:t>
            </a:r>
            <a:r>
              <a:rPr lang="it-IT" dirty="0" err="1" smtClean="0"/>
              <a:t>prevention</a:t>
            </a:r>
            <a:r>
              <a:rPr lang="it-IT" dirty="0" smtClean="0"/>
              <a:t>)</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18658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228725"/>
            <a:ext cx="71056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00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Grp="1" noChangeArrowheads="1"/>
          </p:cNvSpPr>
          <p:nvPr>
            <p:ph type="title"/>
          </p:nvPr>
        </p:nvSpPr>
        <p:spPr>
          <a:xfrm>
            <a:off x="457200" y="128588"/>
            <a:ext cx="82296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mtClean="0">
                <a:solidFill>
                  <a:srgbClr val="FF0000"/>
                </a:solidFill>
              </a:rPr>
              <a:t>Scenarios:</a:t>
            </a:r>
            <a:r>
              <a:rPr lang="en-GB" altLang="it-IT" smtClean="0"/>
              <a:t> MSW generation and landfilling in the EU-27</a:t>
            </a:r>
          </a:p>
        </p:txBody>
      </p:sp>
      <p:pic>
        <p:nvPicPr>
          <p:cNvPr id="10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313" y="2133600"/>
            <a:ext cx="6256337"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0" name="Rectangle 3"/>
          <p:cNvSpPr>
            <a:spLocks noChangeArrowheads="1"/>
          </p:cNvSpPr>
          <p:nvPr/>
        </p:nvSpPr>
        <p:spPr bwMode="auto">
          <a:xfrm>
            <a:off x="1201738" y="5916613"/>
            <a:ext cx="68135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algn="ctr">
              <a:buClrTx/>
              <a:buFontTx/>
              <a:buNone/>
            </a:pPr>
            <a:r>
              <a:rPr lang="en-GB" altLang="it-IT" sz="1600">
                <a:solidFill>
                  <a:srgbClr val="000000"/>
                </a:solidFill>
                <a:latin typeface="Times New Roman" pitchFamily="18" charset="0"/>
              </a:rPr>
              <a:t>Note: Figures from 1980-2004 are data from Eurostat.</a:t>
            </a:r>
          </a:p>
          <a:p>
            <a:pPr algn="ctr">
              <a:buClrTx/>
              <a:buFontTx/>
              <a:buNone/>
            </a:pPr>
            <a:r>
              <a:rPr lang="en-GB" altLang="it-IT" sz="1600">
                <a:solidFill>
                  <a:srgbClr val="000000"/>
                </a:solidFill>
                <a:latin typeface="Times New Roman" pitchFamily="18" charset="0"/>
              </a:rPr>
              <a:t>Figures from 2005-2020 are projections. BMW = biodegradable municipal waste.</a:t>
            </a:r>
          </a:p>
          <a:p>
            <a:pPr algn="ctr">
              <a:buClrTx/>
              <a:buFontTx/>
              <a:buNone/>
            </a:pPr>
            <a:r>
              <a:rPr lang="en-GB" altLang="it-IT" sz="1600">
                <a:solidFill>
                  <a:srgbClr val="000000"/>
                </a:solidFill>
                <a:latin typeface="Times New Roman" pitchFamily="18" charset="0"/>
              </a:rPr>
              <a:t>Source: EEA (2007). </a:t>
            </a:r>
          </a:p>
        </p:txBody>
      </p:sp>
      <p:graphicFrame>
        <p:nvGraphicFramePr>
          <p:cNvPr id="1026" name="Object 4"/>
          <p:cNvGraphicFramePr>
            <a:graphicFrameLocks noChangeAspect="1"/>
          </p:cNvGraphicFramePr>
          <p:nvPr/>
        </p:nvGraphicFramePr>
        <p:xfrm>
          <a:off x="179388" y="1844675"/>
          <a:ext cx="8715375" cy="5013325"/>
        </p:xfrm>
        <a:graphic>
          <a:graphicData uri="http://schemas.openxmlformats.org/presentationml/2006/ole">
            <mc:AlternateContent xmlns:mc="http://schemas.openxmlformats.org/markup-compatibility/2006">
              <mc:Choice xmlns:v="urn:schemas-microsoft-com:vml" Requires="v">
                <p:oleObj spid="_x0000_s10243" r:id="rId5" imgW="4950720" imgH="2946600" progId="">
                  <p:embed/>
                </p:oleObj>
              </mc:Choice>
              <mc:Fallback>
                <p:oleObj r:id="rId5" imgW="4950720" imgH="2946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44675"/>
                        <a:ext cx="8715375" cy="50133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72107755"/>
      </p:ext>
    </p:extLst>
  </p:cSld>
  <p:clrMapOvr>
    <a:masterClrMapping/>
  </p:clrMapOvr>
  <p:transition advTm="3072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190500"/>
            <a:ext cx="8229600" cy="13128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4000" smtClean="0">
                <a:solidFill>
                  <a:srgbClr val="FF0000"/>
                </a:solidFill>
              </a:rPr>
              <a:t>Waste: not less important, and related to climate change</a:t>
            </a:r>
          </a:p>
        </p:txBody>
      </p:sp>
      <p:sp>
        <p:nvSpPr>
          <p:cNvPr id="12291" name="Rectangle 2"/>
          <p:cNvSpPr>
            <a:spLocks noGrp="1" noChangeArrowheads="1"/>
          </p:cNvSpPr>
          <p:nvPr>
            <p:ph type="body" idx="1"/>
          </p:nvPr>
        </p:nvSpPr>
        <p:spPr>
          <a:xfrm>
            <a:off x="457200" y="1600200"/>
            <a:ext cx="8229600" cy="4619625"/>
          </a:xfrm>
        </p:spPr>
        <p:txBody>
          <a:bodyPr/>
          <a:lstStyle/>
          <a:p>
            <a:pPr eaLnBrk="1" hangingPunct="1"/>
            <a:endParaRPr lang="it-IT" altLang="it-IT" smtClean="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82073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293" name="Text Box 4"/>
          <p:cNvSpPr txBox="1">
            <a:spLocks noChangeArrowheads="1"/>
          </p:cNvSpPr>
          <p:nvPr/>
        </p:nvSpPr>
        <p:spPr bwMode="auto">
          <a:xfrm>
            <a:off x="539750" y="6381750"/>
            <a:ext cx="7920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spcBef>
                <a:spcPts val="1500"/>
              </a:spcBef>
              <a:buClrTx/>
              <a:buFontTx/>
              <a:buNone/>
            </a:pPr>
            <a:r>
              <a:rPr lang="it-IT" altLang="it-IT" sz="2400" b="1">
                <a:solidFill>
                  <a:srgbClr val="FF0000"/>
                </a:solidFill>
              </a:rPr>
              <a:t>              </a:t>
            </a:r>
            <a:r>
              <a:rPr lang="it-IT" altLang="it-IT" sz="2400" b="1">
                <a:solidFill>
                  <a:srgbClr val="FF0000"/>
                </a:solidFill>
                <a:latin typeface="Wingdings" pitchFamily="2" charset="2"/>
              </a:rPr>
              <a:t></a:t>
            </a:r>
            <a:r>
              <a:rPr lang="it-IT" altLang="it-IT" sz="2400" b="1">
                <a:solidFill>
                  <a:srgbClr val="FF0000"/>
                </a:solidFill>
              </a:rPr>
              <a:t>    </a:t>
            </a:r>
            <a:r>
              <a:rPr lang="it-IT" altLang="it-IT" sz="2400" b="1">
                <a:solidFill>
                  <a:srgbClr val="FF0000"/>
                </a:solidFill>
                <a:latin typeface="Wingdings" pitchFamily="2" charset="2"/>
              </a:rPr>
              <a:t></a:t>
            </a:r>
            <a:r>
              <a:rPr lang="it-IT" altLang="it-IT" sz="2400" b="1">
                <a:solidFill>
                  <a:srgbClr val="FF0000"/>
                </a:solidFill>
              </a:rPr>
              <a:t> Moving away from landfilling </a:t>
            </a:r>
          </a:p>
        </p:txBody>
      </p:sp>
    </p:spTree>
    <p:extLst>
      <p:ext uri="{BB962C8B-B14F-4D97-AF65-F5344CB8AC3E}">
        <p14:creationId xmlns:p14="http://schemas.microsoft.com/office/powerpoint/2010/main" val="2852972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88963" y="282575"/>
            <a:ext cx="8086725" cy="19827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mtClean="0"/>
              <a:t>Landfilling, incineration and material recovery </a:t>
            </a:r>
            <a:br>
              <a:rPr lang="en-GB" altLang="it-IT" smtClean="0"/>
            </a:br>
            <a:r>
              <a:rPr lang="en-GB" altLang="it-IT" sz="3600" smtClean="0"/>
              <a:t>(EEA, 2009)</a:t>
            </a:r>
          </a:p>
        </p:txBody>
      </p:sp>
      <p:pic>
        <p:nvPicPr>
          <p:cNvPr id="194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254250"/>
            <a:ext cx="78359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3"/>
          <p:cNvSpPr>
            <a:spLocks noChangeArrowheads="1"/>
          </p:cNvSpPr>
          <p:nvPr/>
        </p:nvSpPr>
        <p:spPr bwMode="auto">
          <a:xfrm>
            <a:off x="3492500" y="3213100"/>
            <a:ext cx="576263" cy="2016125"/>
          </a:xfrm>
          <a:prstGeom prst="rect">
            <a:avLst/>
          </a:prstGeom>
          <a:noFill/>
          <a:ln w="93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tLang="it-IT"/>
          </a:p>
        </p:txBody>
      </p:sp>
      <p:sp>
        <p:nvSpPr>
          <p:cNvPr id="19460" name="Rectangle 4"/>
          <p:cNvSpPr>
            <a:spLocks noChangeArrowheads="1"/>
          </p:cNvSpPr>
          <p:nvPr/>
        </p:nvSpPr>
        <p:spPr bwMode="auto">
          <a:xfrm>
            <a:off x="5651500" y="2708275"/>
            <a:ext cx="290513" cy="2305050"/>
          </a:xfrm>
          <a:prstGeom prst="rect">
            <a:avLst/>
          </a:prstGeom>
          <a:noFill/>
          <a:ln w="93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ltLang="it-IT"/>
          </a:p>
        </p:txBody>
      </p:sp>
      <p:sp>
        <p:nvSpPr>
          <p:cNvPr id="19462" name="Text Box 5"/>
          <p:cNvSpPr txBox="1">
            <a:spLocks noChangeArrowheads="1"/>
          </p:cNvSpPr>
          <p:nvPr/>
        </p:nvSpPr>
        <p:spPr bwMode="auto">
          <a:xfrm>
            <a:off x="395288" y="6237288"/>
            <a:ext cx="813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eaLnBrk="1" hangingPunct="1">
              <a:spcBef>
                <a:spcPts val="1125"/>
              </a:spcBef>
              <a:buClrTx/>
              <a:buFontTx/>
              <a:buNone/>
            </a:pPr>
            <a:r>
              <a:rPr lang="it-IT" altLang="it-IT">
                <a:solidFill>
                  <a:srgbClr val="000000"/>
                </a:solidFill>
              </a:rPr>
              <a:t>EEA (2009), Diverting waste from landfill</a:t>
            </a:r>
          </a:p>
        </p:txBody>
      </p:sp>
    </p:spTree>
    <p:extLst>
      <p:ext uri="{BB962C8B-B14F-4D97-AF65-F5344CB8AC3E}">
        <p14:creationId xmlns:p14="http://schemas.microsoft.com/office/powerpoint/2010/main" val="850507393"/>
      </p:ext>
    </p:extLst>
  </p:cSld>
  <p:clrMapOvr>
    <a:masterClrMapping/>
  </p:clrMapOvr>
  <p:transition advTm="30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ox(in)">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additive="repl">
                                        <p:cTn id="11" dur="1" fill="hold">
                                          <p:stCondLst>
                                            <p:cond delay="0"/>
                                          </p:stCondLst>
                                        </p:cTn>
                                        <p:tgtEl>
                                          <p:spTgt spid="19460"/>
                                        </p:tgtEl>
                                        <p:attrNameLst>
                                          <p:attrName>style.visibility</p:attrName>
                                        </p:attrNameLst>
                                      </p:cBhvr>
                                      <p:to>
                                        <p:strVal val="visible"/>
                                      </p:to>
                                    </p:set>
                                    <p:animEffect transition="in" filter="box(in)">
                                      <p:cBhvr additive="repl">
                                        <p:cTn id="1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46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1180"/>
            <a:ext cx="8229600" cy="1143000"/>
          </a:xfrm>
        </p:spPr>
        <p:txBody>
          <a:bodyPr>
            <a:noAutofit/>
          </a:bodyPr>
          <a:lstStyle/>
          <a:p>
            <a:r>
              <a:rPr lang="en-GB" sz="3200" dirty="0"/>
              <a:t>Waste Management composition in EEA countries. Year 2009. Share of total disposal.</a:t>
            </a:r>
            <a:r>
              <a:rPr lang="it-IT" sz="3200" dirty="0" smtClean="0">
                <a:effectLst/>
              </a:rPr>
              <a:t> </a:t>
            </a:r>
            <a:endParaRPr lang="it-IT" sz="3200" dirty="0"/>
          </a:p>
        </p:txBody>
      </p:sp>
      <p:pic>
        <p:nvPicPr>
          <p:cNvPr id="5" name="Picture 2"/>
          <p:cNvPicPr/>
          <p:nvPr/>
        </p:nvPicPr>
        <p:blipFill rotWithShape="1">
          <a:blip r:embed="rId2" cstate="print">
            <a:extLst>
              <a:ext uri="{28A0092B-C50C-407E-A947-70E740481C1C}">
                <a14:useLocalDpi xmlns:a14="http://schemas.microsoft.com/office/drawing/2010/main" val="0"/>
              </a:ext>
            </a:extLst>
          </a:blip>
          <a:srcRect t="21061"/>
          <a:stretch/>
        </p:blipFill>
        <p:spPr bwMode="auto">
          <a:xfrm>
            <a:off x="457200" y="1298955"/>
            <a:ext cx="8327198" cy="5349769"/>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01221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EU 27: MSW </a:t>
            </a:r>
            <a:r>
              <a:rPr lang="it-IT" dirty="0" err="1" smtClean="0"/>
              <a:t>generated</a:t>
            </a:r>
            <a:r>
              <a:rPr lang="it-IT" dirty="0" smtClean="0"/>
              <a:t> (Kg per capita) and major </a:t>
            </a:r>
            <a:r>
              <a:rPr lang="it-IT" dirty="0" err="1" smtClean="0"/>
              <a:t>relevant</a:t>
            </a:r>
            <a:r>
              <a:rPr lang="it-IT" dirty="0" smtClean="0"/>
              <a:t> </a:t>
            </a:r>
            <a:r>
              <a:rPr lang="it-IT" dirty="0" err="1" smtClean="0"/>
              <a:t>policies</a:t>
            </a:r>
            <a:endParaRPr lang="it-IT"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12"/>
          <a:stretch/>
        </p:blipFill>
        <p:spPr bwMode="auto">
          <a:xfrm>
            <a:off x="63070" y="1472962"/>
            <a:ext cx="9080930" cy="538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5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a:t>Waste generation growth rate between 1995/2009. EEA countries.</a:t>
            </a:r>
            <a:r>
              <a:rPr lang="it-IT" dirty="0" smtClean="0">
                <a:effectLst/>
              </a:rPr>
              <a:t> </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73639860"/>
              </p:ext>
            </p:extLst>
          </p:nvPr>
        </p:nvGraphicFramePr>
        <p:xfrm>
          <a:off x="182808" y="1600200"/>
          <a:ext cx="8851748" cy="5115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2843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12"/>
          <p:cNvSpPr>
            <a:spLocks noChangeArrowheads="1"/>
          </p:cNvSpPr>
          <p:nvPr/>
        </p:nvSpPr>
        <p:spPr bwMode="auto">
          <a:xfrm>
            <a:off x="1385329" y="2675907"/>
            <a:ext cx="1852149" cy="714316"/>
          </a:xfrm>
          <a:prstGeom prst="rect">
            <a:avLst/>
          </a:prstGeom>
          <a:gradFill rotWithShape="1">
            <a:gsLst>
              <a:gs pos="0">
                <a:srgbClr val="A7BFDE">
                  <a:alpha val="31999"/>
                </a:srgbClr>
              </a:gs>
              <a:gs pos="100000">
                <a:srgbClr val="4F81BD">
                  <a:alpha val="31999"/>
                </a:srgbClr>
              </a:gs>
            </a:gsLst>
            <a:lin ang="5400000"/>
          </a:gradFill>
          <a:ln w="9525">
            <a:solidFill>
              <a:srgbClr val="4579B8"/>
            </a:solidFill>
            <a:miter lim="800000"/>
            <a:headEnd/>
            <a:tailEnd/>
          </a:ln>
          <a:effectLst>
            <a:outerShdw blurRad="635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5" name="Rettangolo 6"/>
          <p:cNvSpPr>
            <a:spLocks noChangeArrowheads="1"/>
          </p:cNvSpPr>
          <p:nvPr/>
        </p:nvSpPr>
        <p:spPr bwMode="auto">
          <a:xfrm>
            <a:off x="3808978" y="2675907"/>
            <a:ext cx="1578880" cy="714316"/>
          </a:xfrm>
          <a:prstGeom prst="rect">
            <a:avLst/>
          </a:prstGeom>
          <a:gradFill rotWithShape="1">
            <a:gsLst>
              <a:gs pos="0">
                <a:srgbClr val="A7BFDE">
                  <a:alpha val="31999"/>
                </a:srgbClr>
              </a:gs>
              <a:gs pos="100000">
                <a:srgbClr val="4F81BD">
                  <a:alpha val="31999"/>
                </a:srgbClr>
              </a:gs>
            </a:gsLst>
            <a:lin ang="5400000"/>
          </a:gradFill>
          <a:ln w="9525">
            <a:solidFill>
              <a:srgbClr val="4579B8"/>
            </a:solidFill>
            <a:miter lim="800000"/>
            <a:headEnd/>
            <a:tailEnd/>
          </a:ln>
          <a:effectLst>
            <a:outerShdw blurRad="635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6" name="Rettangolo 10"/>
          <p:cNvSpPr>
            <a:spLocks noChangeArrowheads="1"/>
          </p:cNvSpPr>
          <p:nvPr/>
        </p:nvSpPr>
        <p:spPr bwMode="auto">
          <a:xfrm>
            <a:off x="5934885" y="2675908"/>
            <a:ext cx="1819853" cy="728604"/>
          </a:xfrm>
          <a:prstGeom prst="rect">
            <a:avLst/>
          </a:prstGeom>
          <a:gradFill rotWithShape="1">
            <a:gsLst>
              <a:gs pos="0">
                <a:srgbClr val="A7BFDE">
                  <a:alpha val="31999"/>
                </a:srgbClr>
              </a:gs>
              <a:gs pos="100000">
                <a:srgbClr val="4F81BD">
                  <a:alpha val="31999"/>
                </a:srgbClr>
              </a:gs>
            </a:gsLst>
            <a:lin ang="5400000"/>
          </a:gradFill>
          <a:ln w="9525">
            <a:solidFill>
              <a:srgbClr val="4579B8"/>
            </a:solidFill>
            <a:miter lim="800000"/>
            <a:headEnd/>
            <a:tailEnd/>
          </a:ln>
          <a:effectLst>
            <a:outerShdw blurRad="635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7" name="Freccia destra 4"/>
          <p:cNvSpPr>
            <a:spLocks noChangeArrowheads="1"/>
          </p:cNvSpPr>
          <p:nvPr/>
        </p:nvSpPr>
        <p:spPr bwMode="auto">
          <a:xfrm>
            <a:off x="3314287" y="2860790"/>
            <a:ext cx="457200" cy="420687"/>
          </a:xfrm>
          <a:prstGeom prst="rightArrow">
            <a:avLst>
              <a:gd name="adj1" fmla="val 50000"/>
              <a:gd name="adj2" fmla="val 50000"/>
            </a:avLst>
          </a:prstGeom>
          <a:gradFill rotWithShape="1">
            <a:gsLst>
              <a:gs pos="0">
                <a:srgbClr val="A7BFDE"/>
              </a:gs>
              <a:gs pos="100000">
                <a:srgbClr val="4F81BD"/>
              </a:gs>
            </a:gsLst>
            <a:lin ang="5400000"/>
          </a:gradFill>
          <a:ln w="9525">
            <a:solidFill>
              <a:srgbClr val="4579B8"/>
            </a:solidFill>
            <a:miter lim="800000"/>
            <a:headEnd/>
            <a:tailEnd/>
          </a:ln>
          <a:effectLst>
            <a:outerShdw blurRad="635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8" name="Freccia destra 5"/>
          <p:cNvSpPr>
            <a:spLocks noChangeArrowheads="1"/>
          </p:cNvSpPr>
          <p:nvPr/>
        </p:nvSpPr>
        <p:spPr bwMode="auto">
          <a:xfrm>
            <a:off x="5466328" y="2933023"/>
            <a:ext cx="400050" cy="348454"/>
          </a:xfrm>
          <a:prstGeom prst="rightArrow">
            <a:avLst>
              <a:gd name="adj1" fmla="val 50000"/>
              <a:gd name="adj2" fmla="val 50000"/>
            </a:avLst>
          </a:prstGeom>
          <a:gradFill rotWithShape="1">
            <a:gsLst>
              <a:gs pos="0">
                <a:srgbClr val="A7BFDE"/>
              </a:gs>
              <a:gs pos="100000">
                <a:srgbClr val="4F81BD"/>
              </a:gs>
            </a:gsLst>
            <a:lin ang="5400000"/>
          </a:gradFill>
          <a:ln w="9525">
            <a:solidFill>
              <a:srgbClr val="4579B8"/>
            </a:solidFill>
            <a:miter lim="800000"/>
            <a:headEnd/>
            <a:tailEnd/>
          </a:ln>
          <a:effectLst>
            <a:outerShdw blurRad="635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9" name="Freccia circolare in su 7"/>
          <p:cNvSpPr>
            <a:spLocks noChangeArrowheads="1"/>
          </p:cNvSpPr>
          <p:nvPr/>
        </p:nvSpPr>
        <p:spPr bwMode="auto">
          <a:xfrm>
            <a:off x="2780278" y="3504523"/>
            <a:ext cx="3657600" cy="730250"/>
          </a:xfrm>
          <a:prstGeom prst="curvedUpArrow">
            <a:avLst>
              <a:gd name="adj1" fmla="val 25043"/>
              <a:gd name="adj2" fmla="val 50087"/>
              <a:gd name="adj3" fmla="val 25000"/>
            </a:avLst>
          </a:prstGeom>
          <a:gradFill rotWithShape="1">
            <a:gsLst>
              <a:gs pos="0">
                <a:srgbClr val="A7BFDE"/>
              </a:gs>
              <a:gs pos="100000">
                <a:srgbClr val="4F81BD"/>
              </a:gs>
            </a:gsLst>
            <a:lin ang="5400000"/>
          </a:gradFill>
          <a:ln w="9525">
            <a:solidFill>
              <a:srgbClr val="4579B8"/>
            </a:solidFill>
            <a:miter lim="800000"/>
            <a:headEnd/>
            <a:tailEnd/>
          </a:ln>
          <a:effectLst>
            <a:outerShdw blurRad="635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10" name="Casella di testo 8"/>
          <p:cNvSpPr txBox="1">
            <a:spLocks noChangeArrowheads="1"/>
          </p:cNvSpPr>
          <p:nvPr/>
        </p:nvSpPr>
        <p:spPr bwMode="auto">
          <a:xfrm>
            <a:off x="1711935" y="2850356"/>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err="1">
                <a:ln>
                  <a:noFill/>
                </a:ln>
                <a:solidFill>
                  <a:schemeClr val="tx1"/>
                </a:solidFill>
                <a:effectLst/>
                <a:latin typeface="Cambria" charset="0"/>
                <a:ea typeface="ÇlÇr ñæí©" charset="0"/>
              </a:rPr>
              <a:t>Policies</a:t>
            </a:r>
            <a:endParaRPr kumimoji="0" lang="it-IT" sz="3600" b="0" i="0" u="none" strike="noStrike" cap="none" normalizeH="0" baseline="0" dirty="0">
              <a:ln>
                <a:noFill/>
              </a:ln>
              <a:solidFill>
                <a:schemeClr val="tx1"/>
              </a:solidFill>
              <a:effectLst/>
              <a:latin typeface="Arial" charset="0"/>
              <a:ea typeface="ＭＳ Ｐゴシック" charset="0"/>
            </a:endParaRPr>
          </a:p>
        </p:txBody>
      </p:sp>
      <p:sp>
        <p:nvSpPr>
          <p:cNvPr id="11" name="Casella di testo 9"/>
          <p:cNvSpPr txBox="1">
            <a:spLocks noChangeArrowheads="1"/>
          </p:cNvSpPr>
          <p:nvPr/>
        </p:nvSpPr>
        <p:spPr bwMode="auto">
          <a:xfrm>
            <a:off x="3808978" y="2850356"/>
            <a:ext cx="1485900" cy="46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err="1">
                <a:ln>
                  <a:noFill/>
                </a:ln>
                <a:solidFill>
                  <a:schemeClr val="tx1"/>
                </a:solidFill>
                <a:effectLst/>
                <a:latin typeface="Cambria" charset="0"/>
                <a:ea typeface="ÇlÇr ñæí©" charset="0"/>
              </a:rPr>
              <a:t>Innovation</a:t>
            </a:r>
            <a:endParaRPr kumimoji="0" lang="it-IT" sz="3600" b="0" i="0" u="none" strike="noStrike" cap="none" normalizeH="0" baseline="0" dirty="0">
              <a:ln>
                <a:noFill/>
              </a:ln>
              <a:solidFill>
                <a:schemeClr val="tx1"/>
              </a:solidFill>
              <a:effectLst/>
              <a:latin typeface="Arial" charset="0"/>
              <a:ea typeface="ＭＳ Ｐゴシック" charset="0"/>
            </a:endParaRPr>
          </a:p>
        </p:txBody>
      </p:sp>
      <p:sp>
        <p:nvSpPr>
          <p:cNvPr id="12" name="Casella di testo 11"/>
          <p:cNvSpPr txBox="1">
            <a:spLocks noChangeArrowheads="1"/>
          </p:cNvSpPr>
          <p:nvPr/>
        </p:nvSpPr>
        <p:spPr bwMode="auto">
          <a:xfrm>
            <a:off x="6020321" y="2742401"/>
            <a:ext cx="165744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Cambria" charset="0"/>
                <a:ea typeface="ÇlÇr ñæí©" charset="0"/>
              </a:rPr>
              <a:t>Waste Performance</a:t>
            </a:r>
            <a:endParaRPr kumimoji="0" lang="it-IT" sz="3600" b="0" i="0" u="none" strike="noStrike" cap="none" normalizeH="0" baseline="0" dirty="0">
              <a:ln>
                <a:noFill/>
              </a:ln>
              <a:solidFill>
                <a:schemeClr val="tx1"/>
              </a:solidFill>
              <a:effectLst/>
              <a:latin typeface="Arial" charset="0"/>
              <a:ea typeface="ＭＳ Ｐゴシック" charset="0"/>
            </a:endParaRPr>
          </a:p>
        </p:txBody>
      </p:sp>
      <p:sp>
        <p:nvSpPr>
          <p:cNvPr id="13" name="Casella di testo 13"/>
          <p:cNvSpPr txBox="1">
            <a:spLocks noChangeArrowheads="1"/>
          </p:cNvSpPr>
          <p:nvPr/>
        </p:nvSpPr>
        <p:spPr bwMode="auto">
          <a:xfrm>
            <a:off x="3808978" y="4304623"/>
            <a:ext cx="2057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a:ln>
                  <a:noFill/>
                </a:ln>
                <a:solidFill>
                  <a:schemeClr val="tx1"/>
                </a:solidFill>
                <a:effectLst/>
                <a:latin typeface="Cambria" charset="0"/>
                <a:ea typeface="ÇlÇr ñæí©" charset="0"/>
              </a:rPr>
              <a:t>Direct effect</a:t>
            </a:r>
            <a:endParaRPr kumimoji="0" lang="it-IT" sz="4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0320159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041"/>
            <a:ext cx="8229600" cy="1143000"/>
          </a:xfrm>
        </p:spPr>
        <p:txBody>
          <a:bodyPr>
            <a:noAutofit/>
          </a:bodyPr>
          <a:lstStyle/>
          <a:p>
            <a:r>
              <a:rPr lang="en-GB" sz="2800" dirty="0"/>
              <a:t>Number of patent application filed at the EPO. Specific waste technologies, 3 year moving average. </a:t>
            </a:r>
            <a:r>
              <a:rPr lang="en-AU" sz="2800" dirty="0"/>
              <a:t>(1981=100). Material Recycling on the right axe.</a:t>
            </a:r>
            <a:r>
              <a:rPr lang="it-IT" sz="2800" dirty="0" smtClean="0">
                <a:effectLst/>
              </a:rPr>
              <a:t> </a:t>
            </a:r>
            <a:endParaRPr lang="it-IT" sz="28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980614176"/>
              </p:ext>
            </p:extLst>
          </p:nvPr>
        </p:nvGraphicFramePr>
        <p:xfrm>
          <a:off x="269401" y="1331041"/>
          <a:ext cx="8601590" cy="5231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2037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lvl="0"/>
            <a:r>
              <a:rPr lang="en-GB" dirty="0"/>
              <a:t>D’Amato A., Mazzanti M. </a:t>
            </a:r>
            <a:r>
              <a:rPr lang="en-GB" dirty="0" err="1"/>
              <a:t>Montini</a:t>
            </a:r>
            <a:r>
              <a:rPr lang="en-GB" dirty="0"/>
              <a:t> A., 2013, </a:t>
            </a:r>
            <a:r>
              <a:rPr lang="en-GB" i="1" dirty="0"/>
              <a:t>Waste Management in Spatial Environments</a:t>
            </a:r>
            <a:r>
              <a:rPr lang="en-GB" dirty="0"/>
              <a:t>, Routledge, London.</a:t>
            </a:r>
            <a:endParaRPr lang="it-IT" dirty="0"/>
          </a:p>
          <a:p>
            <a:pPr lvl="0"/>
            <a:r>
              <a:rPr lang="en-GB" dirty="0" smtClean="0"/>
              <a:t>.</a:t>
            </a:r>
            <a:endParaRPr lang="it-IT" dirty="0"/>
          </a:p>
          <a:p>
            <a:pPr lvl="0"/>
            <a:r>
              <a:rPr lang="en-GB" dirty="0"/>
              <a:t>Mazzanti M. </a:t>
            </a:r>
            <a:r>
              <a:rPr lang="en-GB" dirty="0" err="1"/>
              <a:t>Montini</a:t>
            </a:r>
            <a:r>
              <a:rPr lang="en-GB" dirty="0"/>
              <a:t> A., 2009, </a:t>
            </a:r>
            <a:r>
              <a:rPr lang="en-GB" i="1" dirty="0"/>
              <a:t>Waste &amp; Environmental Policy</a:t>
            </a:r>
            <a:r>
              <a:rPr lang="en-GB" dirty="0"/>
              <a:t>, Routledge, London</a:t>
            </a:r>
            <a:r>
              <a:rPr lang="en-GB" dirty="0" smtClean="0"/>
              <a:t>.</a:t>
            </a:r>
          </a:p>
          <a:p>
            <a:pPr lvl="0"/>
            <a:endParaRPr lang="en-GB" dirty="0"/>
          </a:p>
          <a:p>
            <a:pPr lvl="0"/>
            <a:r>
              <a:rPr lang="it-IT" dirty="0"/>
              <a:t>Mazzanti M. Montini A. (2014), Clustering </a:t>
            </a:r>
            <a:r>
              <a:rPr lang="it-IT" dirty="0" err="1"/>
              <a:t>waste</a:t>
            </a:r>
            <a:r>
              <a:rPr lang="it-IT" dirty="0"/>
              <a:t> performances. </a:t>
            </a:r>
            <a:r>
              <a:rPr lang="en-GB" dirty="0"/>
              <a:t>Spatial and socio economic effects in the Italian environment, in </a:t>
            </a:r>
            <a:r>
              <a:rPr lang="en-GB" i="1" dirty="0"/>
              <a:t>Handbook of Waste Management</a:t>
            </a:r>
            <a:r>
              <a:rPr lang="en-GB" dirty="0"/>
              <a:t> (edited by Tom </a:t>
            </a:r>
            <a:r>
              <a:rPr lang="en-GB" dirty="0" err="1"/>
              <a:t>Kinnaman</a:t>
            </a:r>
            <a:r>
              <a:rPr lang="en-GB" dirty="0" smtClean="0"/>
              <a:t>)</a:t>
            </a:r>
          </a:p>
          <a:p>
            <a:pPr lvl="0"/>
            <a:endParaRPr lang="it-IT" dirty="0"/>
          </a:p>
          <a:p>
            <a:pPr lvl="0"/>
            <a:r>
              <a:rPr lang="en-GB" dirty="0" err="1"/>
              <a:t>Nicolli</a:t>
            </a:r>
            <a:r>
              <a:rPr lang="en-GB" dirty="0"/>
              <a:t> F. Mazzanti M. (2011), Diverting waste: the role of innovation, in OECD, </a:t>
            </a:r>
            <a:r>
              <a:rPr lang="en-GB" i="1" dirty="0"/>
              <a:t>Invention and transfer of environmental technologies</a:t>
            </a:r>
            <a:r>
              <a:rPr lang="en-GB" dirty="0"/>
              <a:t>, Paris: OECD.</a:t>
            </a:r>
            <a:endParaRPr lang="it-IT" dirty="0"/>
          </a:p>
          <a:p>
            <a:pPr lvl="0"/>
            <a:endParaRPr lang="it-IT" dirty="0"/>
          </a:p>
          <a:p>
            <a:endParaRPr lang="it-IT" dirty="0"/>
          </a:p>
        </p:txBody>
      </p:sp>
    </p:spTree>
    <p:extLst>
      <p:ext uri="{BB962C8B-B14F-4D97-AF65-F5344CB8AC3E}">
        <p14:creationId xmlns:p14="http://schemas.microsoft.com/office/powerpoint/2010/main" val="4249532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style>
          <a:lnRef idx="0">
            <a:schemeClr val="dk1"/>
          </a:lnRef>
          <a:fillRef idx="3">
            <a:schemeClr val="dk1"/>
          </a:fillRef>
          <a:effectRef idx="3">
            <a:schemeClr val="dk1"/>
          </a:effectRef>
          <a:fontRef idx="minor">
            <a:schemeClr val="lt1"/>
          </a:fontRef>
        </p:style>
        <p:txBody>
          <a:bodyPr/>
          <a:lstStyle/>
          <a:p>
            <a:pPr lvl="0"/>
            <a:endParaRPr lang="it-IT" dirty="0" smtClean="0"/>
          </a:p>
          <a:p>
            <a:pPr lvl="0"/>
            <a:endParaRPr lang="it-IT" dirty="0"/>
          </a:p>
          <a:p>
            <a:pPr lvl="0"/>
            <a:r>
              <a:rPr lang="it-IT" dirty="0" smtClean="0"/>
              <a:t>Mazzanti </a:t>
            </a:r>
            <a:r>
              <a:rPr lang="it-IT" dirty="0"/>
              <a:t>M. Montini A. (2014), Clustering </a:t>
            </a:r>
            <a:r>
              <a:rPr lang="it-IT" dirty="0" err="1"/>
              <a:t>waste</a:t>
            </a:r>
            <a:r>
              <a:rPr lang="it-IT" dirty="0"/>
              <a:t> performances. </a:t>
            </a:r>
            <a:r>
              <a:rPr lang="en-GB" dirty="0"/>
              <a:t>Spatial and socio economic effects in the Italian environment, in </a:t>
            </a:r>
            <a:r>
              <a:rPr lang="en-GB" i="1" dirty="0"/>
              <a:t>Handbook of Waste Management</a:t>
            </a:r>
            <a:r>
              <a:rPr lang="en-GB" dirty="0"/>
              <a:t> (edited by Tom </a:t>
            </a:r>
            <a:r>
              <a:rPr lang="en-GB" dirty="0" err="1"/>
              <a:t>Kinnaman</a:t>
            </a:r>
            <a:r>
              <a:rPr lang="en-GB" dirty="0" smtClean="0"/>
              <a:t>)</a:t>
            </a:r>
          </a:p>
          <a:p>
            <a:pPr lvl="0"/>
            <a:endParaRPr lang="en-GB" dirty="0"/>
          </a:p>
          <a:p>
            <a:pPr lvl="0"/>
            <a:r>
              <a:rPr lang="en-GB" dirty="0" smtClean="0">
                <a:solidFill>
                  <a:srgbClr val="FFFF00"/>
                </a:solidFill>
              </a:rPr>
              <a:t>Policy, geography, institutions matter…</a:t>
            </a:r>
            <a:endParaRPr lang="en-GB" dirty="0">
              <a:solidFill>
                <a:srgbClr val="FFFF00"/>
              </a:solidFill>
            </a:endParaRPr>
          </a:p>
          <a:p>
            <a:endParaRPr lang="it-IT" dirty="0"/>
          </a:p>
        </p:txBody>
      </p:sp>
    </p:spTree>
    <p:extLst>
      <p:ext uri="{BB962C8B-B14F-4D97-AF65-F5344CB8AC3E}">
        <p14:creationId xmlns:p14="http://schemas.microsoft.com/office/powerpoint/2010/main" val="552845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1340768"/>
            <a:ext cx="686752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204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4485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940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657225"/>
            <a:ext cx="709612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311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600075"/>
            <a:ext cx="714375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9184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971550"/>
            <a:ext cx="747712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670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000125"/>
            <a:ext cx="76485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934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833438"/>
            <a:ext cx="76771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003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19175"/>
            <a:ext cx="776287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158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557338"/>
            <a:ext cx="71342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8343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Geography</a:t>
            </a:r>
            <a:r>
              <a:rPr lang="it-IT" dirty="0" smtClean="0"/>
              <a:t> and </a:t>
            </a:r>
            <a:r>
              <a:rPr lang="it-IT" dirty="0" err="1" smtClean="0"/>
              <a:t>sectors</a:t>
            </a:r>
            <a:endParaRPr lang="it-IT" dirty="0"/>
          </a:p>
        </p:txBody>
      </p:sp>
      <p:sp>
        <p:nvSpPr>
          <p:cNvPr id="3" name="Sottotitolo 2"/>
          <p:cNvSpPr>
            <a:spLocks noGrp="1"/>
          </p:cNvSpPr>
          <p:nvPr>
            <p:ph type="subTitle" idx="1"/>
          </p:nvPr>
        </p:nvSpPr>
        <p:spPr>
          <a:xfrm>
            <a:off x="683568" y="4941168"/>
            <a:ext cx="6461760" cy="1066800"/>
          </a:xfrm>
        </p:spPr>
        <p:style>
          <a:lnRef idx="2">
            <a:schemeClr val="dk1">
              <a:shade val="50000"/>
            </a:schemeClr>
          </a:lnRef>
          <a:fillRef idx="1">
            <a:schemeClr val="dk1"/>
          </a:fillRef>
          <a:effectRef idx="0">
            <a:schemeClr val="dk1"/>
          </a:effectRef>
          <a:fontRef idx="minor">
            <a:schemeClr val="lt1"/>
          </a:fontRef>
        </p:style>
        <p:txBody>
          <a:bodyPr/>
          <a:lstStyle/>
          <a:p>
            <a:r>
              <a:rPr lang="it-IT" dirty="0" err="1" smtClean="0">
                <a:solidFill>
                  <a:srgbClr val="FFFF00"/>
                </a:solidFill>
              </a:rPr>
              <a:t>Composition</a:t>
            </a:r>
            <a:r>
              <a:rPr lang="it-IT" dirty="0" smtClean="0">
                <a:solidFill>
                  <a:srgbClr val="FFFF00"/>
                </a:solidFill>
              </a:rPr>
              <a:t> of the economy, </a:t>
            </a:r>
            <a:r>
              <a:rPr lang="it-IT" dirty="0" err="1" smtClean="0">
                <a:solidFill>
                  <a:srgbClr val="FFFF00"/>
                </a:solidFill>
              </a:rPr>
              <a:t>innovation</a:t>
            </a:r>
            <a:r>
              <a:rPr lang="it-IT" dirty="0" smtClean="0">
                <a:solidFill>
                  <a:srgbClr val="FFFF00"/>
                </a:solidFill>
              </a:rPr>
              <a:t> and </a:t>
            </a:r>
            <a:r>
              <a:rPr lang="it-IT" dirty="0" err="1" smtClean="0">
                <a:solidFill>
                  <a:srgbClr val="FFFF00"/>
                </a:solidFill>
              </a:rPr>
              <a:t>structural</a:t>
            </a:r>
            <a:r>
              <a:rPr lang="it-IT" dirty="0" smtClean="0">
                <a:solidFill>
                  <a:srgbClr val="FFFF00"/>
                </a:solidFill>
              </a:rPr>
              <a:t> change</a:t>
            </a:r>
            <a:endParaRPr lang="it-IT" dirty="0">
              <a:solidFill>
                <a:srgbClr val="FFFF00"/>
              </a:solidFill>
            </a:endParaRPr>
          </a:p>
        </p:txBody>
      </p:sp>
    </p:spTree>
    <p:extLst>
      <p:ext uri="{BB962C8B-B14F-4D97-AF65-F5344CB8AC3E}">
        <p14:creationId xmlns:p14="http://schemas.microsoft.com/office/powerpoint/2010/main" val="14767548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9E19CC9B-B784-4A2B-AD10-0F421306FA92}" type="slidenum">
              <a:rPr lang="it-IT" altLang="it-IT" sz="1400">
                <a:solidFill>
                  <a:srgbClr val="FFFFFF"/>
                </a:solidFill>
                <a:latin typeface="Garamond" pitchFamily="18" charset="0"/>
              </a:rPr>
              <a:pPr algn="ctr" eaLnBrk="1" hangingPunct="1"/>
              <a:t>69</a:t>
            </a:fld>
            <a:endParaRPr lang="it-IT" altLang="it-IT" sz="1400">
              <a:solidFill>
                <a:srgbClr val="FFFFFF"/>
              </a:solidFill>
              <a:latin typeface="Garamond" pitchFamily="18" charset="0"/>
            </a:endParaRPr>
          </a:p>
        </p:txBody>
      </p:sp>
      <p:sp>
        <p:nvSpPr>
          <p:cNvPr id="33795"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it-IT" sz="1600" i="1">
                <a:latin typeface="Garamond" pitchFamily="18" charset="0"/>
              </a:rPr>
              <a:t>V.Costantini, M.Mazzanti, A.Montini - Environmental Performance and Regional Innovation Spillovers </a:t>
            </a:r>
          </a:p>
        </p:txBody>
      </p:sp>
      <p:sp>
        <p:nvSpPr>
          <p:cNvPr id="33796"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grpSp>
        <p:nvGrpSpPr>
          <p:cNvPr id="33797" name="Group 8"/>
          <p:cNvGrpSpPr>
            <a:grpSpLocks noChangeAspect="1"/>
          </p:cNvGrpSpPr>
          <p:nvPr/>
        </p:nvGrpSpPr>
        <p:grpSpPr bwMode="auto">
          <a:xfrm>
            <a:off x="971550" y="715963"/>
            <a:ext cx="9072563" cy="5737225"/>
            <a:chOff x="794" y="451"/>
            <a:chExt cx="5715" cy="3614"/>
          </a:xfrm>
        </p:grpSpPr>
        <p:sp>
          <p:nvSpPr>
            <p:cNvPr id="33798" name="AutoShape 7"/>
            <p:cNvSpPr>
              <a:spLocks noChangeAspect="1" noChangeArrowheads="1" noTextEdit="1"/>
            </p:cNvSpPr>
            <p:nvPr/>
          </p:nvSpPr>
          <p:spPr bwMode="auto">
            <a:xfrm>
              <a:off x="794" y="451"/>
              <a:ext cx="5715" cy="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nvGrpSpPr>
            <p:cNvPr id="33799" name="Group 209"/>
            <p:cNvGrpSpPr>
              <a:grpSpLocks/>
            </p:cNvGrpSpPr>
            <p:nvPr/>
          </p:nvGrpSpPr>
          <p:grpSpPr bwMode="auto">
            <a:xfrm>
              <a:off x="837" y="451"/>
              <a:ext cx="4715" cy="3016"/>
              <a:chOff x="837" y="451"/>
              <a:chExt cx="4715" cy="3016"/>
            </a:xfrm>
          </p:grpSpPr>
          <p:sp>
            <p:nvSpPr>
              <p:cNvPr id="33838" name="Rectangle 9"/>
              <p:cNvSpPr>
                <a:spLocks noChangeArrowheads="1"/>
              </p:cNvSpPr>
              <p:nvPr/>
            </p:nvSpPr>
            <p:spPr bwMode="auto">
              <a:xfrm>
                <a:off x="846" y="451"/>
                <a:ext cx="49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Table 3 </a:t>
                </a:r>
                <a:endParaRPr lang="en-US" altLang="it-IT"/>
              </a:p>
            </p:txBody>
          </p:sp>
          <p:sp>
            <p:nvSpPr>
              <p:cNvPr id="33839" name="Rectangle 10"/>
              <p:cNvSpPr>
                <a:spLocks noChangeArrowheads="1"/>
              </p:cNvSpPr>
              <p:nvPr/>
            </p:nvSpPr>
            <p:spPr bwMode="auto">
              <a:xfrm>
                <a:off x="1281" y="451"/>
                <a:ext cx="12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a:t>
                </a:r>
                <a:endParaRPr lang="en-US" altLang="it-IT"/>
              </a:p>
            </p:txBody>
          </p:sp>
          <p:sp>
            <p:nvSpPr>
              <p:cNvPr id="33840" name="Rectangle 11"/>
              <p:cNvSpPr>
                <a:spLocks noChangeArrowheads="1"/>
              </p:cNvSpPr>
              <p:nvPr/>
            </p:nvSpPr>
            <p:spPr bwMode="auto">
              <a:xfrm>
                <a:off x="1351" y="451"/>
                <a:ext cx="25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CO</a:t>
                </a:r>
                <a:endParaRPr lang="en-US" altLang="it-IT"/>
              </a:p>
            </p:txBody>
          </p:sp>
          <p:sp>
            <p:nvSpPr>
              <p:cNvPr id="33841" name="Rectangle 12"/>
              <p:cNvSpPr>
                <a:spLocks noChangeArrowheads="1"/>
              </p:cNvSpPr>
              <p:nvPr/>
            </p:nvSpPr>
            <p:spPr bwMode="auto">
              <a:xfrm>
                <a:off x="1533" y="508"/>
                <a:ext cx="7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b="1">
                    <a:solidFill>
                      <a:srgbClr val="000000"/>
                    </a:solidFill>
                    <a:latin typeface="Garamond" pitchFamily="18" charset="0"/>
                  </a:rPr>
                  <a:t>2</a:t>
                </a:r>
                <a:endParaRPr lang="en-US" altLang="it-IT"/>
              </a:p>
            </p:txBody>
          </p:sp>
          <p:sp>
            <p:nvSpPr>
              <p:cNvPr id="33842" name="Rectangle 13"/>
              <p:cNvSpPr>
                <a:spLocks noChangeArrowheads="1"/>
              </p:cNvSpPr>
              <p:nvPr/>
            </p:nvSpPr>
            <p:spPr bwMode="auto">
              <a:xfrm>
                <a:off x="1577" y="451"/>
                <a:ext cx="50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 and SO</a:t>
                </a:r>
                <a:endParaRPr lang="en-US" altLang="it-IT"/>
              </a:p>
            </p:txBody>
          </p:sp>
          <p:sp>
            <p:nvSpPr>
              <p:cNvPr id="33843" name="Rectangle 14"/>
              <p:cNvSpPr>
                <a:spLocks noChangeArrowheads="1"/>
              </p:cNvSpPr>
              <p:nvPr/>
            </p:nvSpPr>
            <p:spPr bwMode="auto">
              <a:xfrm>
                <a:off x="2012" y="508"/>
                <a:ext cx="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b="1">
                    <a:solidFill>
                      <a:srgbClr val="000000"/>
                    </a:solidFill>
                    <a:latin typeface="Garamond" pitchFamily="18" charset="0"/>
                  </a:rPr>
                  <a:t>X</a:t>
                </a:r>
                <a:endParaRPr lang="en-US" altLang="it-IT"/>
              </a:p>
            </p:txBody>
          </p:sp>
          <p:sp>
            <p:nvSpPr>
              <p:cNvPr id="33844" name="Rectangle 15"/>
              <p:cNvSpPr>
                <a:spLocks noChangeArrowheads="1"/>
              </p:cNvSpPr>
              <p:nvPr/>
            </p:nvSpPr>
            <p:spPr bwMode="auto">
              <a:xfrm>
                <a:off x="2064" y="451"/>
                <a:ext cx="348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 emission intensity (kg x 1M€ of value added, increasing order)</a:t>
                </a:r>
                <a:endParaRPr lang="en-US" altLang="it-IT"/>
              </a:p>
            </p:txBody>
          </p:sp>
          <p:sp>
            <p:nvSpPr>
              <p:cNvPr id="33845" name="Rectangle 16"/>
              <p:cNvSpPr>
                <a:spLocks noChangeArrowheads="1"/>
              </p:cNvSpPr>
              <p:nvPr/>
            </p:nvSpPr>
            <p:spPr bwMode="auto">
              <a:xfrm>
                <a:off x="5465" y="451"/>
                <a:ext cx="8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 </a:t>
                </a:r>
                <a:endParaRPr lang="en-US" altLang="it-IT"/>
              </a:p>
            </p:txBody>
          </p:sp>
          <p:sp>
            <p:nvSpPr>
              <p:cNvPr id="33846" name="Rectangle 17"/>
              <p:cNvSpPr>
                <a:spLocks noChangeArrowheads="1"/>
              </p:cNvSpPr>
              <p:nvPr/>
            </p:nvSpPr>
            <p:spPr bwMode="auto">
              <a:xfrm>
                <a:off x="1203" y="670"/>
                <a:ext cx="3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Region</a:t>
                </a:r>
                <a:endParaRPr lang="en-US" altLang="it-IT"/>
              </a:p>
            </p:txBody>
          </p:sp>
          <p:sp>
            <p:nvSpPr>
              <p:cNvPr id="33847" name="Rectangle 18"/>
              <p:cNvSpPr>
                <a:spLocks noChangeArrowheads="1"/>
              </p:cNvSpPr>
              <p:nvPr/>
            </p:nvSpPr>
            <p:spPr bwMode="auto">
              <a:xfrm>
                <a:off x="1525"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48" name="Rectangle 19"/>
              <p:cNvSpPr>
                <a:spLocks noChangeArrowheads="1"/>
              </p:cNvSpPr>
              <p:nvPr/>
            </p:nvSpPr>
            <p:spPr bwMode="auto">
              <a:xfrm>
                <a:off x="2316" y="67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CO</a:t>
                </a:r>
                <a:endParaRPr lang="en-US" altLang="it-IT"/>
              </a:p>
            </p:txBody>
          </p:sp>
          <p:sp>
            <p:nvSpPr>
              <p:cNvPr id="33849" name="Rectangle 20"/>
              <p:cNvSpPr>
                <a:spLocks noChangeArrowheads="1"/>
              </p:cNvSpPr>
              <p:nvPr/>
            </p:nvSpPr>
            <p:spPr bwMode="auto">
              <a:xfrm>
                <a:off x="2482" y="707"/>
                <a:ext cx="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a:solidFill>
                      <a:srgbClr val="000000"/>
                    </a:solidFill>
                    <a:latin typeface="Garamond" pitchFamily="18" charset="0"/>
                  </a:rPr>
                  <a:t>2</a:t>
                </a:r>
                <a:endParaRPr lang="en-US" altLang="it-IT"/>
              </a:p>
            </p:txBody>
          </p:sp>
          <p:sp>
            <p:nvSpPr>
              <p:cNvPr id="33850" name="Rectangle 21"/>
              <p:cNvSpPr>
                <a:spLocks noChangeArrowheads="1"/>
              </p:cNvSpPr>
              <p:nvPr/>
            </p:nvSpPr>
            <p:spPr bwMode="auto">
              <a:xfrm>
                <a:off x="2516"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51" name="Rectangle 22"/>
              <p:cNvSpPr>
                <a:spLocks noChangeArrowheads="1"/>
              </p:cNvSpPr>
              <p:nvPr/>
            </p:nvSpPr>
            <p:spPr bwMode="auto">
              <a:xfrm>
                <a:off x="2977" y="66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52" name="Rectangle 23"/>
              <p:cNvSpPr>
                <a:spLocks noChangeArrowheads="1"/>
              </p:cNvSpPr>
              <p:nvPr/>
            </p:nvSpPr>
            <p:spPr bwMode="auto">
              <a:xfrm>
                <a:off x="3473" y="670"/>
                <a:ext cx="3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Region</a:t>
                </a:r>
                <a:endParaRPr lang="en-US" altLang="it-IT"/>
              </a:p>
            </p:txBody>
          </p:sp>
          <p:sp>
            <p:nvSpPr>
              <p:cNvPr id="33853" name="Rectangle 24"/>
              <p:cNvSpPr>
                <a:spLocks noChangeArrowheads="1"/>
              </p:cNvSpPr>
              <p:nvPr/>
            </p:nvSpPr>
            <p:spPr bwMode="auto">
              <a:xfrm>
                <a:off x="3795"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54" name="Rectangle 25"/>
              <p:cNvSpPr>
                <a:spLocks noChangeArrowheads="1"/>
              </p:cNvSpPr>
              <p:nvPr/>
            </p:nvSpPr>
            <p:spPr bwMode="auto">
              <a:xfrm>
                <a:off x="4621" y="670"/>
                <a:ext cx="1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SO</a:t>
                </a:r>
                <a:endParaRPr lang="en-US" altLang="it-IT"/>
              </a:p>
            </p:txBody>
          </p:sp>
          <p:sp>
            <p:nvSpPr>
              <p:cNvPr id="33855" name="Rectangle 26"/>
              <p:cNvSpPr>
                <a:spLocks noChangeArrowheads="1"/>
              </p:cNvSpPr>
              <p:nvPr/>
            </p:nvSpPr>
            <p:spPr bwMode="auto">
              <a:xfrm>
                <a:off x="4769" y="707"/>
                <a:ext cx="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a:solidFill>
                      <a:srgbClr val="000000"/>
                    </a:solidFill>
                    <a:latin typeface="Garamond" pitchFamily="18" charset="0"/>
                  </a:rPr>
                  <a:t>X</a:t>
                </a:r>
                <a:endParaRPr lang="en-US" altLang="it-IT"/>
              </a:p>
            </p:txBody>
          </p:sp>
          <p:sp>
            <p:nvSpPr>
              <p:cNvPr id="33856" name="Rectangle 27"/>
              <p:cNvSpPr>
                <a:spLocks noChangeArrowheads="1"/>
              </p:cNvSpPr>
              <p:nvPr/>
            </p:nvSpPr>
            <p:spPr bwMode="auto">
              <a:xfrm>
                <a:off x="4821"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57" name="Rectangle 28"/>
              <p:cNvSpPr>
                <a:spLocks noChangeArrowheads="1"/>
              </p:cNvSpPr>
              <p:nvPr/>
            </p:nvSpPr>
            <p:spPr bwMode="auto">
              <a:xfrm>
                <a:off x="837" y="612"/>
                <a:ext cx="105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58" name="Rectangle 29"/>
              <p:cNvSpPr>
                <a:spLocks noChangeArrowheads="1"/>
              </p:cNvSpPr>
              <p:nvPr/>
            </p:nvSpPr>
            <p:spPr bwMode="auto">
              <a:xfrm>
                <a:off x="1890" y="612"/>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59" name="Rectangle 30"/>
              <p:cNvSpPr>
                <a:spLocks noChangeArrowheads="1"/>
              </p:cNvSpPr>
              <p:nvPr/>
            </p:nvSpPr>
            <p:spPr bwMode="auto">
              <a:xfrm>
                <a:off x="1890" y="612"/>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0" name="Rectangle 31"/>
              <p:cNvSpPr>
                <a:spLocks noChangeArrowheads="1"/>
              </p:cNvSpPr>
              <p:nvPr/>
            </p:nvSpPr>
            <p:spPr bwMode="auto">
              <a:xfrm>
                <a:off x="2934"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1" name="Rectangle 32"/>
              <p:cNvSpPr>
                <a:spLocks noChangeArrowheads="1"/>
              </p:cNvSpPr>
              <p:nvPr/>
            </p:nvSpPr>
            <p:spPr bwMode="auto">
              <a:xfrm>
                <a:off x="2943" y="612"/>
                <a:ext cx="12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2" name="Rectangle 33"/>
              <p:cNvSpPr>
                <a:spLocks noChangeArrowheads="1"/>
              </p:cNvSpPr>
              <p:nvPr/>
            </p:nvSpPr>
            <p:spPr bwMode="auto">
              <a:xfrm>
                <a:off x="3064"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3" name="Rectangle 34"/>
              <p:cNvSpPr>
                <a:spLocks noChangeArrowheads="1"/>
              </p:cNvSpPr>
              <p:nvPr/>
            </p:nvSpPr>
            <p:spPr bwMode="auto">
              <a:xfrm>
                <a:off x="3073" y="612"/>
                <a:ext cx="112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4" name="Rectangle 35"/>
              <p:cNvSpPr>
                <a:spLocks noChangeArrowheads="1"/>
              </p:cNvSpPr>
              <p:nvPr/>
            </p:nvSpPr>
            <p:spPr bwMode="auto">
              <a:xfrm>
                <a:off x="4195"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5" name="Rectangle 36"/>
              <p:cNvSpPr>
                <a:spLocks noChangeArrowheads="1"/>
              </p:cNvSpPr>
              <p:nvPr/>
            </p:nvSpPr>
            <p:spPr bwMode="auto">
              <a:xfrm>
                <a:off x="4204" y="612"/>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66" name="Rectangle 37"/>
              <p:cNvSpPr>
                <a:spLocks noChangeArrowheads="1"/>
              </p:cNvSpPr>
              <p:nvPr/>
            </p:nvSpPr>
            <p:spPr bwMode="auto">
              <a:xfrm>
                <a:off x="907" y="82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Trentino Alto Adige</a:t>
                </a:r>
                <a:endParaRPr lang="en-US" altLang="it-IT"/>
              </a:p>
            </p:txBody>
          </p:sp>
          <p:sp>
            <p:nvSpPr>
              <p:cNvPr id="33867" name="Rectangle 38"/>
              <p:cNvSpPr>
                <a:spLocks noChangeArrowheads="1"/>
              </p:cNvSpPr>
              <p:nvPr/>
            </p:nvSpPr>
            <p:spPr bwMode="auto">
              <a:xfrm>
                <a:off x="1820"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68" name="Rectangle 39"/>
              <p:cNvSpPr>
                <a:spLocks noChangeArrowheads="1"/>
              </p:cNvSpPr>
              <p:nvPr/>
            </p:nvSpPr>
            <p:spPr bwMode="auto">
              <a:xfrm>
                <a:off x="2334" y="82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136</a:t>
                </a:r>
                <a:endParaRPr lang="en-US" altLang="it-IT"/>
              </a:p>
            </p:txBody>
          </p:sp>
          <p:sp>
            <p:nvSpPr>
              <p:cNvPr id="33869" name="Rectangle 40"/>
              <p:cNvSpPr>
                <a:spLocks noChangeArrowheads="1"/>
              </p:cNvSpPr>
              <p:nvPr/>
            </p:nvSpPr>
            <p:spPr bwMode="auto">
              <a:xfrm>
                <a:off x="2499"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70" name="Rectangle 41"/>
              <p:cNvSpPr>
                <a:spLocks noChangeArrowheads="1"/>
              </p:cNvSpPr>
              <p:nvPr/>
            </p:nvSpPr>
            <p:spPr bwMode="auto">
              <a:xfrm>
                <a:off x="2977" y="81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71" name="Rectangle 42"/>
              <p:cNvSpPr>
                <a:spLocks noChangeArrowheads="1"/>
              </p:cNvSpPr>
              <p:nvPr/>
            </p:nvSpPr>
            <p:spPr bwMode="auto">
              <a:xfrm>
                <a:off x="3177" y="82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Trentino Alto Adige</a:t>
                </a:r>
                <a:endParaRPr lang="en-US" altLang="it-IT"/>
              </a:p>
            </p:txBody>
          </p:sp>
          <p:sp>
            <p:nvSpPr>
              <p:cNvPr id="33872" name="Rectangle 43"/>
              <p:cNvSpPr>
                <a:spLocks noChangeArrowheads="1"/>
              </p:cNvSpPr>
              <p:nvPr/>
            </p:nvSpPr>
            <p:spPr bwMode="auto">
              <a:xfrm>
                <a:off x="4091"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73" name="Rectangle 44"/>
              <p:cNvSpPr>
                <a:spLocks noChangeArrowheads="1"/>
              </p:cNvSpPr>
              <p:nvPr/>
            </p:nvSpPr>
            <p:spPr bwMode="auto">
              <a:xfrm>
                <a:off x="4665" y="821"/>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39</a:t>
                </a:r>
                <a:endParaRPr lang="en-US" altLang="it-IT"/>
              </a:p>
            </p:txBody>
          </p:sp>
          <p:sp>
            <p:nvSpPr>
              <p:cNvPr id="33874" name="Rectangle 45"/>
              <p:cNvSpPr>
                <a:spLocks noChangeArrowheads="1"/>
              </p:cNvSpPr>
              <p:nvPr/>
            </p:nvSpPr>
            <p:spPr bwMode="auto">
              <a:xfrm>
                <a:off x="4778"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75" name="Rectangle 46"/>
              <p:cNvSpPr>
                <a:spLocks noChangeArrowheads="1"/>
              </p:cNvSpPr>
              <p:nvPr/>
            </p:nvSpPr>
            <p:spPr bwMode="auto">
              <a:xfrm>
                <a:off x="837" y="811"/>
                <a:ext cx="105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76" name="Rectangle 47"/>
              <p:cNvSpPr>
                <a:spLocks noChangeArrowheads="1"/>
              </p:cNvSpPr>
              <p:nvPr/>
            </p:nvSpPr>
            <p:spPr bwMode="auto">
              <a:xfrm>
                <a:off x="1890" y="81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77" name="Rectangle 48"/>
              <p:cNvSpPr>
                <a:spLocks noChangeArrowheads="1"/>
              </p:cNvSpPr>
              <p:nvPr/>
            </p:nvSpPr>
            <p:spPr bwMode="auto">
              <a:xfrm>
                <a:off x="1890" y="811"/>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78" name="Rectangle 49"/>
              <p:cNvSpPr>
                <a:spLocks noChangeArrowheads="1"/>
              </p:cNvSpPr>
              <p:nvPr/>
            </p:nvSpPr>
            <p:spPr bwMode="auto">
              <a:xfrm>
                <a:off x="2934"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79" name="Rectangle 50"/>
              <p:cNvSpPr>
                <a:spLocks noChangeArrowheads="1"/>
              </p:cNvSpPr>
              <p:nvPr/>
            </p:nvSpPr>
            <p:spPr bwMode="auto">
              <a:xfrm>
                <a:off x="2943" y="811"/>
                <a:ext cx="12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80" name="Rectangle 51"/>
              <p:cNvSpPr>
                <a:spLocks noChangeArrowheads="1"/>
              </p:cNvSpPr>
              <p:nvPr/>
            </p:nvSpPr>
            <p:spPr bwMode="auto">
              <a:xfrm>
                <a:off x="3064"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81" name="Rectangle 52"/>
              <p:cNvSpPr>
                <a:spLocks noChangeArrowheads="1"/>
              </p:cNvSpPr>
              <p:nvPr/>
            </p:nvSpPr>
            <p:spPr bwMode="auto">
              <a:xfrm>
                <a:off x="3073" y="811"/>
                <a:ext cx="112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82" name="Rectangle 53"/>
              <p:cNvSpPr>
                <a:spLocks noChangeArrowheads="1"/>
              </p:cNvSpPr>
              <p:nvPr/>
            </p:nvSpPr>
            <p:spPr bwMode="auto">
              <a:xfrm>
                <a:off x="4195"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83" name="Rectangle 54"/>
              <p:cNvSpPr>
                <a:spLocks noChangeArrowheads="1"/>
              </p:cNvSpPr>
              <p:nvPr/>
            </p:nvSpPr>
            <p:spPr bwMode="auto">
              <a:xfrm>
                <a:off x="4204" y="811"/>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84" name="Rectangle 55"/>
              <p:cNvSpPr>
                <a:spLocks noChangeArrowheads="1"/>
              </p:cNvSpPr>
              <p:nvPr/>
            </p:nvSpPr>
            <p:spPr bwMode="auto">
              <a:xfrm>
                <a:off x="1133" y="964"/>
                <a:ext cx="5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Campania </a:t>
                </a:r>
                <a:endParaRPr lang="en-US" altLang="it-IT"/>
              </a:p>
            </p:txBody>
          </p:sp>
          <p:sp>
            <p:nvSpPr>
              <p:cNvPr id="33885" name="Rectangle 56"/>
              <p:cNvSpPr>
                <a:spLocks noChangeArrowheads="1"/>
              </p:cNvSpPr>
              <p:nvPr/>
            </p:nvSpPr>
            <p:spPr bwMode="auto">
              <a:xfrm>
                <a:off x="1620"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86" name="Rectangle 57"/>
              <p:cNvSpPr>
                <a:spLocks noChangeArrowheads="1"/>
              </p:cNvSpPr>
              <p:nvPr/>
            </p:nvSpPr>
            <p:spPr bwMode="auto">
              <a:xfrm>
                <a:off x="2334" y="96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141</a:t>
                </a:r>
                <a:endParaRPr lang="en-US" altLang="it-IT"/>
              </a:p>
            </p:txBody>
          </p:sp>
          <p:sp>
            <p:nvSpPr>
              <p:cNvPr id="33887" name="Rectangle 58"/>
              <p:cNvSpPr>
                <a:spLocks noChangeArrowheads="1"/>
              </p:cNvSpPr>
              <p:nvPr/>
            </p:nvSpPr>
            <p:spPr bwMode="auto">
              <a:xfrm>
                <a:off x="2499"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88" name="Rectangle 59"/>
              <p:cNvSpPr>
                <a:spLocks noChangeArrowheads="1"/>
              </p:cNvSpPr>
              <p:nvPr/>
            </p:nvSpPr>
            <p:spPr bwMode="auto">
              <a:xfrm>
                <a:off x="2977" y="95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89" name="Rectangle 60"/>
              <p:cNvSpPr>
                <a:spLocks noChangeArrowheads="1"/>
              </p:cNvSpPr>
              <p:nvPr/>
            </p:nvSpPr>
            <p:spPr bwMode="auto">
              <a:xfrm>
                <a:off x="3334" y="964"/>
                <a:ext cx="6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Valle d’Aosta </a:t>
                </a:r>
                <a:endParaRPr lang="en-US" altLang="it-IT"/>
              </a:p>
            </p:txBody>
          </p:sp>
          <p:sp>
            <p:nvSpPr>
              <p:cNvPr id="33890" name="Rectangle 61"/>
              <p:cNvSpPr>
                <a:spLocks noChangeArrowheads="1"/>
              </p:cNvSpPr>
              <p:nvPr/>
            </p:nvSpPr>
            <p:spPr bwMode="auto">
              <a:xfrm>
                <a:off x="3969"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91" name="Rectangle 62"/>
              <p:cNvSpPr>
                <a:spLocks noChangeArrowheads="1"/>
              </p:cNvSpPr>
              <p:nvPr/>
            </p:nvSpPr>
            <p:spPr bwMode="auto">
              <a:xfrm>
                <a:off x="4665" y="964"/>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45</a:t>
                </a:r>
                <a:endParaRPr lang="en-US" altLang="it-IT"/>
              </a:p>
            </p:txBody>
          </p:sp>
          <p:sp>
            <p:nvSpPr>
              <p:cNvPr id="33892" name="Rectangle 63"/>
              <p:cNvSpPr>
                <a:spLocks noChangeArrowheads="1"/>
              </p:cNvSpPr>
              <p:nvPr/>
            </p:nvSpPr>
            <p:spPr bwMode="auto">
              <a:xfrm>
                <a:off x="4778"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93" name="Rectangle 64"/>
              <p:cNvSpPr>
                <a:spLocks noChangeArrowheads="1"/>
              </p:cNvSpPr>
              <p:nvPr/>
            </p:nvSpPr>
            <p:spPr bwMode="auto">
              <a:xfrm>
                <a:off x="1064" y="1106"/>
                <a:ext cx="6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Valle d’Aosta </a:t>
                </a:r>
                <a:endParaRPr lang="en-US" altLang="it-IT"/>
              </a:p>
            </p:txBody>
          </p:sp>
          <p:sp>
            <p:nvSpPr>
              <p:cNvPr id="33894" name="Rectangle 65"/>
              <p:cNvSpPr>
                <a:spLocks noChangeArrowheads="1"/>
              </p:cNvSpPr>
              <p:nvPr/>
            </p:nvSpPr>
            <p:spPr bwMode="auto">
              <a:xfrm>
                <a:off x="1690"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95" name="Rectangle 66"/>
              <p:cNvSpPr>
                <a:spLocks noChangeArrowheads="1"/>
              </p:cNvSpPr>
              <p:nvPr/>
            </p:nvSpPr>
            <p:spPr bwMode="auto">
              <a:xfrm>
                <a:off x="2334" y="110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153</a:t>
                </a:r>
                <a:endParaRPr lang="en-US" altLang="it-IT"/>
              </a:p>
            </p:txBody>
          </p:sp>
          <p:sp>
            <p:nvSpPr>
              <p:cNvPr id="33896" name="Rectangle 67"/>
              <p:cNvSpPr>
                <a:spLocks noChangeArrowheads="1"/>
              </p:cNvSpPr>
              <p:nvPr/>
            </p:nvSpPr>
            <p:spPr bwMode="auto">
              <a:xfrm>
                <a:off x="2499"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97" name="Rectangle 68"/>
              <p:cNvSpPr>
                <a:spLocks noChangeArrowheads="1"/>
              </p:cNvSpPr>
              <p:nvPr/>
            </p:nvSpPr>
            <p:spPr bwMode="auto">
              <a:xfrm>
                <a:off x="2977" y="1096"/>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98" name="Rectangle 69"/>
              <p:cNvSpPr>
                <a:spLocks noChangeArrowheads="1"/>
              </p:cNvSpPr>
              <p:nvPr/>
            </p:nvSpPr>
            <p:spPr bwMode="auto">
              <a:xfrm>
                <a:off x="3438" y="1106"/>
                <a:ext cx="4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Abruzzo</a:t>
                </a:r>
                <a:endParaRPr lang="en-US" altLang="it-IT"/>
              </a:p>
            </p:txBody>
          </p:sp>
          <p:sp>
            <p:nvSpPr>
              <p:cNvPr id="33899" name="Rectangle 70"/>
              <p:cNvSpPr>
                <a:spLocks noChangeArrowheads="1"/>
              </p:cNvSpPr>
              <p:nvPr/>
            </p:nvSpPr>
            <p:spPr bwMode="auto">
              <a:xfrm>
                <a:off x="3830"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00" name="Rectangle 71"/>
              <p:cNvSpPr>
                <a:spLocks noChangeArrowheads="1"/>
              </p:cNvSpPr>
              <p:nvPr/>
            </p:nvSpPr>
            <p:spPr bwMode="auto">
              <a:xfrm>
                <a:off x="4665" y="1106"/>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69</a:t>
                </a:r>
                <a:endParaRPr lang="en-US" altLang="it-IT"/>
              </a:p>
            </p:txBody>
          </p:sp>
          <p:sp>
            <p:nvSpPr>
              <p:cNvPr id="33901" name="Rectangle 72"/>
              <p:cNvSpPr>
                <a:spLocks noChangeArrowheads="1"/>
              </p:cNvSpPr>
              <p:nvPr/>
            </p:nvSpPr>
            <p:spPr bwMode="auto">
              <a:xfrm>
                <a:off x="4778"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02" name="Rectangle 73"/>
              <p:cNvSpPr>
                <a:spLocks noChangeArrowheads="1"/>
              </p:cNvSpPr>
              <p:nvPr/>
            </p:nvSpPr>
            <p:spPr bwMode="auto">
              <a:xfrm>
                <a:off x="1116" y="1258"/>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Piedmonte</a:t>
                </a:r>
                <a:endParaRPr lang="en-US" altLang="it-IT"/>
              </a:p>
            </p:txBody>
          </p:sp>
          <p:sp>
            <p:nvSpPr>
              <p:cNvPr id="33903" name="Rectangle 74"/>
              <p:cNvSpPr>
                <a:spLocks noChangeArrowheads="1"/>
              </p:cNvSpPr>
              <p:nvPr/>
            </p:nvSpPr>
            <p:spPr bwMode="auto">
              <a:xfrm>
                <a:off x="1603"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04" name="Rectangle 75"/>
              <p:cNvSpPr>
                <a:spLocks noChangeArrowheads="1"/>
              </p:cNvSpPr>
              <p:nvPr/>
            </p:nvSpPr>
            <p:spPr bwMode="auto">
              <a:xfrm>
                <a:off x="2334" y="125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185</a:t>
                </a:r>
                <a:endParaRPr lang="en-US" altLang="it-IT"/>
              </a:p>
            </p:txBody>
          </p:sp>
          <p:sp>
            <p:nvSpPr>
              <p:cNvPr id="33905" name="Rectangle 76"/>
              <p:cNvSpPr>
                <a:spLocks noChangeArrowheads="1"/>
              </p:cNvSpPr>
              <p:nvPr/>
            </p:nvSpPr>
            <p:spPr bwMode="auto">
              <a:xfrm>
                <a:off x="2499"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06" name="Rectangle 77"/>
              <p:cNvSpPr>
                <a:spLocks noChangeArrowheads="1"/>
              </p:cNvSpPr>
              <p:nvPr/>
            </p:nvSpPr>
            <p:spPr bwMode="auto">
              <a:xfrm>
                <a:off x="2977" y="1248"/>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07" name="Rectangle 78"/>
              <p:cNvSpPr>
                <a:spLocks noChangeArrowheads="1"/>
              </p:cNvSpPr>
              <p:nvPr/>
            </p:nvSpPr>
            <p:spPr bwMode="auto">
              <a:xfrm>
                <a:off x="3412" y="1258"/>
                <a:ext cx="5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Campania </a:t>
                </a:r>
                <a:endParaRPr lang="en-US" altLang="it-IT"/>
              </a:p>
            </p:txBody>
          </p:sp>
          <p:sp>
            <p:nvSpPr>
              <p:cNvPr id="33908" name="Rectangle 79"/>
              <p:cNvSpPr>
                <a:spLocks noChangeArrowheads="1"/>
              </p:cNvSpPr>
              <p:nvPr/>
            </p:nvSpPr>
            <p:spPr bwMode="auto">
              <a:xfrm>
                <a:off x="3891"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09" name="Rectangle 80"/>
              <p:cNvSpPr>
                <a:spLocks noChangeArrowheads="1"/>
              </p:cNvSpPr>
              <p:nvPr/>
            </p:nvSpPr>
            <p:spPr bwMode="auto">
              <a:xfrm>
                <a:off x="4665" y="1258"/>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78</a:t>
                </a:r>
                <a:endParaRPr lang="en-US" altLang="it-IT"/>
              </a:p>
            </p:txBody>
          </p:sp>
          <p:sp>
            <p:nvSpPr>
              <p:cNvPr id="33910" name="Rectangle 81"/>
              <p:cNvSpPr>
                <a:spLocks noChangeArrowheads="1"/>
              </p:cNvSpPr>
              <p:nvPr/>
            </p:nvSpPr>
            <p:spPr bwMode="auto">
              <a:xfrm>
                <a:off x="4778"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11" name="Rectangle 82"/>
              <p:cNvSpPr>
                <a:spLocks noChangeArrowheads="1"/>
              </p:cNvSpPr>
              <p:nvPr/>
            </p:nvSpPr>
            <p:spPr bwMode="auto">
              <a:xfrm>
                <a:off x="1238" y="1400"/>
                <a:ext cx="28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Lazio</a:t>
                </a:r>
                <a:endParaRPr lang="en-US" altLang="it-IT"/>
              </a:p>
            </p:txBody>
          </p:sp>
          <p:sp>
            <p:nvSpPr>
              <p:cNvPr id="33912" name="Rectangle 83"/>
              <p:cNvSpPr>
                <a:spLocks noChangeArrowheads="1"/>
              </p:cNvSpPr>
              <p:nvPr/>
            </p:nvSpPr>
            <p:spPr bwMode="auto">
              <a:xfrm>
                <a:off x="1490"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13" name="Rectangle 84"/>
              <p:cNvSpPr>
                <a:spLocks noChangeArrowheads="1"/>
              </p:cNvSpPr>
              <p:nvPr/>
            </p:nvSpPr>
            <p:spPr bwMode="auto">
              <a:xfrm>
                <a:off x="2334" y="140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204</a:t>
                </a:r>
                <a:endParaRPr lang="en-US" altLang="it-IT"/>
              </a:p>
            </p:txBody>
          </p:sp>
          <p:sp>
            <p:nvSpPr>
              <p:cNvPr id="33914" name="Rectangle 85"/>
              <p:cNvSpPr>
                <a:spLocks noChangeArrowheads="1"/>
              </p:cNvSpPr>
              <p:nvPr/>
            </p:nvSpPr>
            <p:spPr bwMode="auto">
              <a:xfrm>
                <a:off x="2499"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15" name="Rectangle 86"/>
              <p:cNvSpPr>
                <a:spLocks noChangeArrowheads="1"/>
              </p:cNvSpPr>
              <p:nvPr/>
            </p:nvSpPr>
            <p:spPr bwMode="auto">
              <a:xfrm>
                <a:off x="2977" y="139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16" name="Rectangle 87"/>
              <p:cNvSpPr>
                <a:spLocks noChangeArrowheads="1"/>
              </p:cNvSpPr>
              <p:nvPr/>
            </p:nvSpPr>
            <p:spPr bwMode="auto">
              <a:xfrm>
                <a:off x="3404" y="1400"/>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Lomba</a:t>
                </a:r>
                <a:endParaRPr lang="en-US" altLang="it-IT"/>
              </a:p>
            </p:txBody>
          </p:sp>
          <p:sp>
            <p:nvSpPr>
              <p:cNvPr id="33917" name="Rectangle 88"/>
              <p:cNvSpPr>
                <a:spLocks noChangeArrowheads="1"/>
              </p:cNvSpPr>
              <p:nvPr/>
            </p:nvSpPr>
            <p:spPr bwMode="auto">
              <a:xfrm>
                <a:off x="3725" y="1400"/>
                <a:ext cx="2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rdy </a:t>
                </a:r>
                <a:endParaRPr lang="en-US" altLang="it-IT"/>
              </a:p>
            </p:txBody>
          </p:sp>
          <p:sp>
            <p:nvSpPr>
              <p:cNvPr id="33918" name="Rectangle 89"/>
              <p:cNvSpPr>
                <a:spLocks noChangeArrowheads="1"/>
              </p:cNvSpPr>
              <p:nvPr/>
            </p:nvSpPr>
            <p:spPr bwMode="auto">
              <a:xfrm>
                <a:off x="3899"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19" name="Rectangle 90"/>
              <p:cNvSpPr>
                <a:spLocks noChangeArrowheads="1"/>
              </p:cNvSpPr>
              <p:nvPr/>
            </p:nvSpPr>
            <p:spPr bwMode="auto">
              <a:xfrm>
                <a:off x="4665" y="1400"/>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99</a:t>
                </a:r>
                <a:endParaRPr lang="en-US" altLang="it-IT"/>
              </a:p>
            </p:txBody>
          </p:sp>
          <p:sp>
            <p:nvSpPr>
              <p:cNvPr id="33920" name="Rectangle 91"/>
              <p:cNvSpPr>
                <a:spLocks noChangeArrowheads="1"/>
              </p:cNvSpPr>
              <p:nvPr/>
            </p:nvSpPr>
            <p:spPr bwMode="auto">
              <a:xfrm>
                <a:off x="4778"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21" name="Rectangle 92"/>
              <p:cNvSpPr>
                <a:spLocks noChangeArrowheads="1"/>
              </p:cNvSpPr>
              <p:nvPr/>
            </p:nvSpPr>
            <p:spPr bwMode="auto">
              <a:xfrm>
                <a:off x="1194" y="1552"/>
                <a:ext cx="3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Marche </a:t>
                </a:r>
                <a:endParaRPr lang="en-US" altLang="it-IT"/>
              </a:p>
            </p:txBody>
          </p:sp>
          <p:sp>
            <p:nvSpPr>
              <p:cNvPr id="33922" name="Rectangle 93"/>
              <p:cNvSpPr>
                <a:spLocks noChangeArrowheads="1"/>
              </p:cNvSpPr>
              <p:nvPr/>
            </p:nvSpPr>
            <p:spPr bwMode="auto">
              <a:xfrm>
                <a:off x="1559"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23" name="Rectangle 94"/>
              <p:cNvSpPr>
                <a:spLocks noChangeArrowheads="1"/>
              </p:cNvSpPr>
              <p:nvPr/>
            </p:nvSpPr>
            <p:spPr bwMode="auto">
              <a:xfrm>
                <a:off x="2334" y="1552"/>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206</a:t>
                </a:r>
                <a:endParaRPr lang="en-US" altLang="it-IT"/>
              </a:p>
            </p:txBody>
          </p:sp>
          <p:sp>
            <p:nvSpPr>
              <p:cNvPr id="33924" name="Rectangle 95"/>
              <p:cNvSpPr>
                <a:spLocks noChangeArrowheads="1"/>
              </p:cNvSpPr>
              <p:nvPr/>
            </p:nvSpPr>
            <p:spPr bwMode="auto">
              <a:xfrm>
                <a:off x="2499"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25" name="Rectangle 96"/>
              <p:cNvSpPr>
                <a:spLocks noChangeArrowheads="1"/>
              </p:cNvSpPr>
              <p:nvPr/>
            </p:nvSpPr>
            <p:spPr bwMode="auto">
              <a:xfrm>
                <a:off x="2977" y="154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26" name="Rectangle 97"/>
              <p:cNvSpPr>
                <a:spLocks noChangeArrowheads="1"/>
              </p:cNvSpPr>
              <p:nvPr/>
            </p:nvSpPr>
            <p:spPr bwMode="auto">
              <a:xfrm>
                <a:off x="3508" y="1552"/>
                <a:ext cx="28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Lazio</a:t>
                </a:r>
                <a:endParaRPr lang="en-US" altLang="it-IT"/>
              </a:p>
            </p:txBody>
          </p:sp>
          <p:sp>
            <p:nvSpPr>
              <p:cNvPr id="33927" name="Rectangle 98"/>
              <p:cNvSpPr>
                <a:spLocks noChangeArrowheads="1"/>
              </p:cNvSpPr>
              <p:nvPr/>
            </p:nvSpPr>
            <p:spPr bwMode="auto">
              <a:xfrm>
                <a:off x="3760"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28" name="Rectangle 99"/>
              <p:cNvSpPr>
                <a:spLocks noChangeArrowheads="1"/>
              </p:cNvSpPr>
              <p:nvPr/>
            </p:nvSpPr>
            <p:spPr bwMode="auto">
              <a:xfrm>
                <a:off x="4639" y="1552"/>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101</a:t>
                </a:r>
                <a:endParaRPr lang="en-US" altLang="it-IT"/>
              </a:p>
            </p:txBody>
          </p:sp>
          <p:sp>
            <p:nvSpPr>
              <p:cNvPr id="33929" name="Rectangle 100"/>
              <p:cNvSpPr>
                <a:spLocks noChangeArrowheads="1"/>
              </p:cNvSpPr>
              <p:nvPr/>
            </p:nvSpPr>
            <p:spPr bwMode="auto">
              <a:xfrm>
                <a:off x="4804"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30" name="Rectangle 101"/>
              <p:cNvSpPr>
                <a:spLocks noChangeArrowheads="1"/>
              </p:cNvSpPr>
              <p:nvPr/>
            </p:nvSpPr>
            <p:spPr bwMode="auto">
              <a:xfrm>
                <a:off x="1125" y="1694"/>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Lombardy </a:t>
                </a:r>
                <a:endParaRPr lang="en-US" altLang="it-IT"/>
              </a:p>
            </p:txBody>
          </p:sp>
          <p:sp>
            <p:nvSpPr>
              <p:cNvPr id="33931" name="Rectangle 102"/>
              <p:cNvSpPr>
                <a:spLocks noChangeArrowheads="1"/>
              </p:cNvSpPr>
              <p:nvPr/>
            </p:nvSpPr>
            <p:spPr bwMode="auto">
              <a:xfrm>
                <a:off x="1629"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32" name="Rectangle 103"/>
              <p:cNvSpPr>
                <a:spLocks noChangeArrowheads="1"/>
              </p:cNvSpPr>
              <p:nvPr/>
            </p:nvSpPr>
            <p:spPr bwMode="auto">
              <a:xfrm>
                <a:off x="2334" y="169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209</a:t>
                </a:r>
                <a:endParaRPr lang="en-US" altLang="it-IT"/>
              </a:p>
            </p:txBody>
          </p:sp>
          <p:sp>
            <p:nvSpPr>
              <p:cNvPr id="33933" name="Rectangle 104"/>
              <p:cNvSpPr>
                <a:spLocks noChangeArrowheads="1"/>
              </p:cNvSpPr>
              <p:nvPr/>
            </p:nvSpPr>
            <p:spPr bwMode="auto">
              <a:xfrm>
                <a:off x="2499"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34" name="Rectangle 105"/>
              <p:cNvSpPr>
                <a:spLocks noChangeArrowheads="1"/>
              </p:cNvSpPr>
              <p:nvPr/>
            </p:nvSpPr>
            <p:spPr bwMode="auto">
              <a:xfrm>
                <a:off x="2977" y="168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35" name="Rectangle 106"/>
              <p:cNvSpPr>
                <a:spLocks noChangeArrowheads="1"/>
              </p:cNvSpPr>
              <p:nvPr/>
            </p:nvSpPr>
            <p:spPr bwMode="auto">
              <a:xfrm>
                <a:off x="3464" y="1694"/>
                <a:ext cx="3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Marche </a:t>
                </a:r>
                <a:endParaRPr lang="en-US" altLang="it-IT"/>
              </a:p>
            </p:txBody>
          </p:sp>
          <p:sp>
            <p:nvSpPr>
              <p:cNvPr id="33936" name="Rectangle 107"/>
              <p:cNvSpPr>
                <a:spLocks noChangeArrowheads="1"/>
              </p:cNvSpPr>
              <p:nvPr/>
            </p:nvSpPr>
            <p:spPr bwMode="auto">
              <a:xfrm>
                <a:off x="3830"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37" name="Rectangle 108"/>
              <p:cNvSpPr>
                <a:spLocks noChangeArrowheads="1"/>
              </p:cNvSpPr>
              <p:nvPr/>
            </p:nvSpPr>
            <p:spPr bwMode="auto">
              <a:xfrm>
                <a:off x="4639" y="169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108</a:t>
                </a:r>
                <a:endParaRPr lang="en-US" altLang="it-IT"/>
              </a:p>
            </p:txBody>
          </p:sp>
          <p:sp>
            <p:nvSpPr>
              <p:cNvPr id="33938" name="Rectangle 109"/>
              <p:cNvSpPr>
                <a:spLocks noChangeArrowheads="1"/>
              </p:cNvSpPr>
              <p:nvPr/>
            </p:nvSpPr>
            <p:spPr bwMode="auto">
              <a:xfrm>
                <a:off x="4804"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39" name="Rectangle 110"/>
              <p:cNvSpPr>
                <a:spLocks noChangeArrowheads="1"/>
              </p:cNvSpPr>
              <p:nvPr/>
            </p:nvSpPr>
            <p:spPr bwMode="auto">
              <a:xfrm>
                <a:off x="1168" y="1836"/>
                <a:ext cx="4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Abruzzo</a:t>
                </a:r>
                <a:endParaRPr lang="en-US" altLang="it-IT"/>
              </a:p>
            </p:txBody>
          </p:sp>
          <p:sp>
            <p:nvSpPr>
              <p:cNvPr id="33940" name="Rectangle 111"/>
              <p:cNvSpPr>
                <a:spLocks noChangeArrowheads="1"/>
              </p:cNvSpPr>
              <p:nvPr/>
            </p:nvSpPr>
            <p:spPr bwMode="auto">
              <a:xfrm>
                <a:off x="1559"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41" name="Rectangle 112"/>
              <p:cNvSpPr>
                <a:spLocks noChangeArrowheads="1"/>
              </p:cNvSpPr>
              <p:nvPr/>
            </p:nvSpPr>
            <p:spPr bwMode="auto">
              <a:xfrm>
                <a:off x="2334" y="183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258</a:t>
                </a:r>
                <a:endParaRPr lang="en-US" altLang="it-IT"/>
              </a:p>
            </p:txBody>
          </p:sp>
          <p:sp>
            <p:nvSpPr>
              <p:cNvPr id="33942" name="Rectangle 113"/>
              <p:cNvSpPr>
                <a:spLocks noChangeArrowheads="1"/>
              </p:cNvSpPr>
              <p:nvPr/>
            </p:nvSpPr>
            <p:spPr bwMode="auto">
              <a:xfrm>
                <a:off x="2499"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43" name="Rectangle 114"/>
              <p:cNvSpPr>
                <a:spLocks noChangeArrowheads="1"/>
              </p:cNvSpPr>
              <p:nvPr/>
            </p:nvSpPr>
            <p:spPr bwMode="auto">
              <a:xfrm>
                <a:off x="2977" y="182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44" name="Rectangle 115"/>
              <p:cNvSpPr>
                <a:spLocks noChangeArrowheads="1"/>
              </p:cNvSpPr>
              <p:nvPr/>
            </p:nvSpPr>
            <p:spPr bwMode="auto">
              <a:xfrm>
                <a:off x="3386" y="1836"/>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Piedmonte</a:t>
                </a:r>
                <a:endParaRPr lang="en-US" altLang="it-IT"/>
              </a:p>
            </p:txBody>
          </p:sp>
          <p:sp>
            <p:nvSpPr>
              <p:cNvPr id="33945" name="Rectangle 116"/>
              <p:cNvSpPr>
                <a:spLocks noChangeArrowheads="1"/>
              </p:cNvSpPr>
              <p:nvPr/>
            </p:nvSpPr>
            <p:spPr bwMode="auto">
              <a:xfrm>
                <a:off x="3882"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46" name="Rectangle 117"/>
              <p:cNvSpPr>
                <a:spLocks noChangeArrowheads="1"/>
              </p:cNvSpPr>
              <p:nvPr/>
            </p:nvSpPr>
            <p:spPr bwMode="auto">
              <a:xfrm>
                <a:off x="4639" y="183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108</a:t>
                </a:r>
                <a:endParaRPr lang="en-US" altLang="it-IT"/>
              </a:p>
            </p:txBody>
          </p:sp>
          <p:sp>
            <p:nvSpPr>
              <p:cNvPr id="33947" name="Rectangle 118"/>
              <p:cNvSpPr>
                <a:spLocks noChangeArrowheads="1"/>
              </p:cNvSpPr>
              <p:nvPr/>
            </p:nvSpPr>
            <p:spPr bwMode="auto">
              <a:xfrm>
                <a:off x="4804"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48" name="Rectangle 119"/>
              <p:cNvSpPr>
                <a:spLocks noChangeArrowheads="1"/>
              </p:cNvSpPr>
              <p:nvPr/>
            </p:nvSpPr>
            <p:spPr bwMode="auto">
              <a:xfrm>
                <a:off x="1194" y="1988"/>
                <a:ext cx="3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Veneto </a:t>
                </a:r>
                <a:endParaRPr lang="en-US" altLang="it-IT"/>
              </a:p>
            </p:txBody>
          </p:sp>
          <p:sp>
            <p:nvSpPr>
              <p:cNvPr id="33949" name="Rectangle 120"/>
              <p:cNvSpPr>
                <a:spLocks noChangeArrowheads="1"/>
              </p:cNvSpPr>
              <p:nvPr/>
            </p:nvSpPr>
            <p:spPr bwMode="auto">
              <a:xfrm>
                <a:off x="1551"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50" name="Rectangle 121"/>
              <p:cNvSpPr>
                <a:spLocks noChangeArrowheads="1"/>
              </p:cNvSpPr>
              <p:nvPr/>
            </p:nvSpPr>
            <p:spPr bwMode="auto">
              <a:xfrm>
                <a:off x="2334" y="198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267</a:t>
                </a:r>
                <a:endParaRPr lang="en-US" altLang="it-IT"/>
              </a:p>
            </p:txBody>
          </p:sp>
          <p:sp>
            <p:nvSpPr>
              <p:cNvPr id="33951" name="Rectangle 122"/>
              <p:cNvSpPr>
                <a:spLocks noChangeArrowheads="1"/>
              </p:cNvSpPr>
              <p:nvPr/>
            </p:nvSpPr>
            <p:spPr bwMode="auto">
              <a:xfrm>
                <a:off x="2499"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52" name="Rectangle 123"/>
              <p:cNvSpPr>
                <a:spLocks noChangeArrowheads="1"/>
              </p:cNvSpPr>
              <p:nvPr/>
            </p:nvSpPr>
            <p:spPr bwMode="auto">
              <a:xfrm>
                <a:off x="2977" y="1978"/>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53" name="Rectangle 124"/>
              <p:cNvSpPr>
                <a:spLocks noChangeArrowheads="1"/>
              </p:cNvSpPr>
              <p:nvPr/>
            </p:nvSpPr>
            <p:spPr bwMode="auto">
              <a:xfrm>
                <a:off x="3447" y="1988"/>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Calabria </a:t>
                </a:r>
                <a:endParaRPr lang="en-US" altLang="it-IT"/>
              </a:p>
            </p:txBody>
          </p:sp>
          <p:sp>
            <p:nvSpPr>
              <p:cNvPr id="33954" name="Rectangle 125"/>
              <p:cNvSpPr>
                <a:spLocks noChangeArrowheads="1"/>
              </p:cNvSpPr>
              <p:nvPr/>
            </p:nvSpPr>
            <p:spPr bwMode="auto">
              <a:xfrm>
                <a:off x="3847"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55" name="Rectangle 126"/>
              <p:cNvSpPr>
                <a:spLocks noChangeArrowheads="1"/>
              </p:cNvSpPr>
              <p:nvPr/>
            </p:nvSpPr>
            <p:spPr bwMode="auto">
              <a:xfrm>
                <a:off x="4639" y="198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123</a:t>
                </a:r>
                <a:endParaRPr lang="en-US" altLang="it-IT"/>
              </a:p>
            </p:txBody>
          </p:sp>
          <p:sp>
            <p:nvSpPr>
              <p:cNvPr id="33956" name="Rectangle 127"/>
              <p:cNvSpPr>
                <a:spLocks noChangeArrowheads="1"/>
              </p:cNvSpPr>
              <p:nvPr/>
            </p:nvSpPr>
            <p:spPr bwMode="auto">
              <a:xfrm>
                <a:off x="4804"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57" name="Rectangle 128"/>
              <p:cNvSpPr>
                <a:spLocks noChangeArrowheads="1"/>
              </p:cNvSpPr>
              <p:nvPr/>
            </p:nvSpPr>
            <p:spPr bwMode="auto">
              <a:xfrm>
                <a:off x="985" y="2130"/>
                <a:ext cx="7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Emilia Romagna</a:t>
                </a:r>
                <a:endParaRPr lang="en-US" altLang="it-IT"/>
              </a:p>
            </p:txBody>
          </p:sp>
          <p:sp>
            <p:nvSpPr>
              <p:cNvPr id="33958" name="Rectangle 129"/>
              <p:cNvSpPr>
                <a:spLocks noChangeArrowheads="1"/>
              </p:cNvSpPr>
              <p:nvPr/>
            </p:nvSpPr>
            <p:spPr bwMode="auto">
              <a:xfrm>
                <a:off x="1733"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59" name="Rectangle 130"/>
              <p:cNvSpPr>
                <a:spLocks noChangeArrowheads="1"/>
              </p:cNvSpPr>
              <p:nvPr/>
            </p:nvSpPr>
            <p:spPr bwMode="auto">
              <a:xfrm>
                <a:off x="2334" y="213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270</a:t>
                </a:r>
                <a:endParaRPr lang="en-US" altLang="it-IT"/>
              </a:p>
            </p:txBody>
          </p:sp>
          <p:sp>
            <p:nvSpPr>
              <p:cNvPr id="33960" name="Rectangle 131"/>
              <p:cNvSpPr>
                <a:spLocks noChangeArrowheads="1"/>
              </p:cNvSpPr>
              <p:nvPr/>
            </p:nvSpPr>
            <p:spPr bwMode="auto">
              <a:xfrm>
                <a:off x="2499"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61" name="Rectangle 132"/>
              <p:cNvSpPr>
                <a:spLocks noChangeArrowheads="1"/>
              </p:cNvSpPr>
              <p:nvPr/>
            </p:nvSpPr>
            <p:spPr bwMode="auto">
              <a:xfrm>
                <a:off x="2977" y="2121"/>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62" name="Rectangle 133"/>
              <p:cNvSpPr>
                <a:spLocks noChangeArrowheads="1"/>
              </p:cNvSpPr>
              <p:nvPr/>
            </p:nvSpPr>
            <p:spPr bwMode="auto">
              <a:xfrm>
                <a:off x="3421" y="2130"/>
                <a:ext cx="4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Basilicata </a:t>
                </a:r>
                <a:endParaRPr lang="en-US" altLang="it-IT"/>
              </a:p>
            </p:txBody>
          </p:sp>
          <p:sp>
            <p:nvSpPr>
              <p:cNvPr id="33963" name="Rectangle 134"/>
              <p:cNvSpPr>
                <a:spLocks noChangeArrowheads="1"/>
              </p:cNvSpPr>
              <p:nvPr/>
            </p:nvSpPr>
            <p:spPr bwMode="auto">
              <a:xfrm>
                <a:off x="3873"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64" name="Rectangle 135"/>
              <p:cNvSpPr>
                <a:spLocks noChangeArrowheads="1"/>
              </p:cNvSpPr>
              <p:nvPr/>
            </p:nvSpPr>
            <p:spPr bwMode="auto">
              <a:xfrm>
                <a:off x="4639" y="213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224</a:t>
                </a:r>
                <a:endParaRPr lang="en-US" altLang="it-IT"/>
              </a:p>
            </p:txBody>
          </p:sp>
          <p:sp>
            <p:nvSpPr>
              <p:cNvPr id="33965" name="Rectangle 136"/>
              <p:cNvSpPr>
                <a:spLocks noChangeArrowheads="1"/>
              </p:cNvSpPr>
              <p:nvPr/>
            </p:nvSpPr>
            <p:spPr bwMode="auto">
              <a:xfrm>
                <a:off x="4804"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66" name="Rectangle 137"/>
              <p:cNvSpPr>
                <a:spLocks noChangeArrowheads="1"/>
              </p:cNvSpPr>
              <p:nvPr/>
            </p:nvSpPr>
            <p:spPr bwMode="auto">
              <a:xfrm>
                <a:off x="1177" y="2273"/>
                <a:ext cx="42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Tuscany </a:t>
                </a:r>
                <a:endParaRPr lang="en-US" altLang="it-IT"/>
              </a:p>
            </p:txBody>
          </p:sp>
          <p:sp>
            <p:nvSpPr>
              <p:cNvPr id="33967" name="Rectangle 138"/>
              <p:cNvSpPr>
                <a:spLocks noChangeArrowheads="1"/>
              </p:cNvSpPr>
              <p:nvPr/>
            </p:nvSpPr>
            <p:spPr bwMode="auto">
              <a:xfrm>
                <a:off x="1577"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68" name="Rectangle 139"/>
              <p:cNvSpPr>
                <a:spLocks noChangeArrowheads="1"/>
              </p:cNvSpPr>
              <p:nvPr/>
            </p:nvSpPr>
            <p:spPr bwMode="auto">
              <a:xfrm>
                <a:off x="2334" y="227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278</a:t>
                </a:r>
                <a:endParaRPr lang="en-US" altLang="it-IT"/>
              </a:p>
            </p:txBody>
          </p:sp>
          <p:sp>
            <p:nvSpPr>
              <p:cNvPr id="33969" name="Rectangle 140"/>
              <p:cNvSpPr>
                <a:spLocks noChangeArrowheads="1"/>
              </p:cNvSpPr>
              <p:nvPr/>
            </p:nvSpPr>
            <p:spPr bwMode="auto">
              <a:xfrm>
                <a:off x="2499"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70" name="Rectangle 141"/>
              <p:cNvSpPr>
                <a:spLocks noChangeArrowheads="1"/>
              </p:cNvSpPr>
              <p:nvPr/>
            </p:nvSpPr>
            <p:spPr bwMode="auto">
              <a:xfrm>
                <a:off x="2977" y="2263"/>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71" name="Rectangle 142"/>
              <p:cNvSpPr>
                <a:spLocks noChangeArrowheads="1"/>
              </p:cNvSpPr>
              <p:nvPr/>
            </p:nvSpPr>
            <p:spPr bwMode="auto">
              <a:xfrm>
                <a:off x="3264" y="2273"/>
                <a:ext cx="7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Emilia Romagna</a:t>
                </a:r>
                <a:endParaRPr lang="en-US" altLang="it-IT"/>
              </a:p>
            </p:txBody>
          </p:sp>
          <p:sp>
            <p:nvSpPr>
              <p:cNvPr id="33972" name="Rectangle 143"/>
              <p:cNvSpPr>
                <a:spLocks noChangeArrowheads="1"/>
              </p:cNvSpPr>
              <p:nvPr/>
            </p:nvSpPr>
            <p:spPr bwMode="auto">
              <a:xfrm>
                <a:off x="4012"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73" name="Rectangle 144"/>
              <p:cNvSpPr>
                <a:spLocks noChangeArrowheads="1"/>
              </p:cNvSpPr>
              <p:nvPr/>
            </p:nvSpPr>
            <p:spPr bwMode="auto">
              <a:xfrm>
                <a:off x="4639" y="227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226</a:t>
                </a:r>
                <a:endParaRPr lang="en-US" altLang="it-IT"/>
              </a:p>
            </p:txBody>
          </p:sp>
          <p:sp>
            <p:nvSpPr>
              <p:cNvPr id="33974" name="Rectangle 145"/>
              <p:cNvSpPr>
                <a:spLocks noChangeArrowheads="1"/>
              </p:cNvSpPr>
              <p:nvPr/>
            </p:nvSpPr>
            <p:spPr bwMode="auto">
              <a:xfrm>
                <a:off x="4804"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75" name="Rectangle 146"/>
              <p:cNvSpPr>
                <a:spLocks noChangeArrowheads="1"/>
              </p:cNvSpPr>
              <p:nvPr/>
            </p:nvSpPr>
            <p:spPr bwMode="auto">
              <a:xfrm>
                <a:off x="1202" y="2424"/>
                <a:ext cx="38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b="1">
                    <a:solidFill>
                      <a:srgbClr val="000000"/>
                    </a:solidFill>
                    <a:latin typeface="Garamond" pitchFamily="18" charset="0"/>
                  </a:rPr>
                  <a:t>ITALY</a:t>
                </a:r>
                <a:r>
                  <a:rPr lang="en-US" altLang="it-IT" sz="1500">
                    <a:solidFill>
                      <a:srgbClr val="000000"/>
                    </a:solidFill>
                    <a:latin typeface="Garamond" pitchFamily="18" charset="0"/>
                  </a:rPr>
                  <a:t> </a:t>
                </a:r>
                <a:endParaRPr lang="en-US" altLang="it-IT"/>
              </a:p>
            </p:txBody>
          </p:sp>
          <p:sp>
            <p:nvSpPr>
              <p:cNvPr id="33976" name="Rectangle 147"/>
              <p:cNvSpPr>
                <a:spLocks noChangeArrowheads="1"/>
              </p:cNvSpPr>
              <p:nvPr/>
            </p:nvSpPr>
            <p:spPr bwMode="auto">
              <a:xfrm>
                <a:off x="1490"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77" name="Rectangle 148"/>
              <p:cNvSpPr>
                <a:spLocks noChangeArrowheads="1"/>
              </p:cNvSpPr>
              <p:nvPr/>
            </p:nvSpPr>
            <p:spPr bwMode="auto">
              <a:xfrm>
                <a:off x="2334" y="242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301</a:t>
                </a:r>
                <a:endParaRPr lang="en-US" altLang="it-IT"/>
              </a:p>
            </p:txBody>
          </p:sp>
          <p:sp>
            <p:nvSpPr>
              <p:cNvPr id="33978" name="Rectangle 149"/>
              <p:cNvSpPr>
                <a:spLocks noChangeArrowheads="1"/>
              </p:cNvSpPr>
              <p:nvPr/>
            </p:nvSpPr>
            <p:spPr bwMode="auto">
              <a:xfrm>
                <a:off x="2499"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79" name="Rectangle 150"/>
              <p:cNvSpPr>
                <a:spLocks noChangeArrowheads="1"/>
              </p:cNvSpPr>
              <p:nvPr/>
            </p:nvSpPr>
            <p:spPr bwMode="auto">
              <a:xfrm>
                <a:off x="2977" y="2415"/>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80" name="Rectangle 151"/>
              <p:cNvSpPr>
                <a:spLocks noChangeArrowheads="1"/>
              </p:cNvSpPr>
              <p:nvPr/>
            </p:nvSpPr>
            <p:spPr bwMode="auto">
              <a:xfrm>
                <a:off x="3482" y="2424"/>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Molise </a:t>
                </a:r>
                <a:endParaRPr lang="en-US" altLang="it-IT"/>
              </a:p>
            </p:txBody>
          </p:sp>
          <p:sp>
            <p:nvSpPr>
              <p:cNvPr id="33981" name="Rectangle 152"/>
              <p:cNvSpPr>
                <a:spLocks noChangeArrowheads="1"/>
              </p:cNvSpPr>
              <p:nvPr/>
            </p:nvSpPr>
            <p:spPr bwMode="auto">
              <a:xfrm>
                <a:off x="3812"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82" name="Rectangle 153"/>
              <p:cNvSpPr>
                <a:spLocks noChangeArrowheads="1"/>
              </p:cNvSpPr>
              <p:nvPr/>
            </p:nvSpPr>
            <p:spPr bwMode="auto">
              <a:xfrm>
                <a:off x="4639" y="242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276</a:t>
                </a:r>
                <a:endParaRPr lang="en-US" altLang="it-IT"/>
              </a:p>
            </p:txBody>
          </p:sp>
          <p:sp>
            <p:nvSpPr>
              <p:cNvPr id="33983" name="Rectangle 154"/>
              <p:cNvSpPr>
                <a:spLocks noChangeArrowheads="1"/>
              </p:cNvSpPr>
              <p:nvPr/>
            </p:nvSpPr>
            <p:spPr bwMode="auto">
              <a:xfrm>
                <a:off x="4804"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84" name="Rectangle 155"/>
              <p:cNvSpPr>
                <a:spLocks noChangeArrowheads="1"/>
              </p:cNvSpPr>
              <p:nvPr/>
            </p:nvSpPr>
            <p:spPr bwMode="auto">
              <a:xfrm>
                <a:off x="1177" y="2567"/>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Calabria </a:t>
                </a:r>
                <a:endParaRPr lang="en-US" altLang="it-IT"/>
              </a:p>
            </p:txBody>
          </p:sp>
          <p:sp>
            <p:nvSpPr>
              <p:cNvPr id="33985" name="Rectangle 156"/>
              <p:cNvSpPr>
                <a:spLocks noChangeArrowheads="1"/>
              </p:cNvSpPr>
              <p:nvPr/>
            </p:nvSpPr>
            <p:spPr bwMode="auto">
              <a:xfrm>
                <a:off x="1577"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86" name="Rectangle 157"/>
              <p:cNvSpPr>
                <a:spLocks noChangeArrowheads="1"/>
              </p:cNvSpPr>
              <p:nvPr/>
            </p:nvSpPr>
            <p:spPr bwMode="auto">
              <a:xfrm>
                <a:off x="2334" y="256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307</a:t>
                </a:r>
                <a:endParaRPr lang="en-US" altLang="it-IT"/>
              </a:p>
            </p:txBody>
          </p:sp>
          <p:sp>
            <p:nvSpPr>
              <p:cNvPr id="33987" name="Rectangle 158"/>
              <p:cNvSpPr>
                <a:spLocks noChangeArrowheads="1"/>
              </p:cNvSpPr>
              <p:nvPr/>
            </p:nvSpPr>
            <p:spPr bwMode="auto">
              <a:xfrm>
                <a:off x="2499"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88" name="Rectangle 159"/>
              <p:cNvSpPr>
                <a:spLocks noChangeArrowheads="1"/>
              </p:cNvSpPr>
              <p:nvPr/>
            </p:nvSpPr>
            <p:spPr bwMode="auto">
              <a:xfrm>
                <a:off x="2977" y="255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89" name="Rectangle 160"/>
              <p:cNvSpPr>
                <a:spLocks noChangeArrowheads="1"/>
              </p:cNvSpPr>
              <p:nvPr/>
            </p:nvSpPr>
            <p:spPr bwMode="auto">
              <a:xfrm>
                <a:off x="3473" y="2567"/>
                <a:ext cx="3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Veneto </a:t>
                </a:r>
                <a:endParaRPr lang="en-US" altLang="it-IT"/>
              </a:p>
            </p:txBody>
          </p:sp>
          <p:sp>
            <p:nvSpPr>
              <p:cNvPr id="33990" name="Rectangle 161"/>
              <p:cNvSpPr>
                <a:spLocks noChangeArrowheads="1"/>
              </p:cNvSpPr>
              <p:nvPr/>
            </p:nvSpPr>
            <p:spPr bwMode="auto">
              <a:xfrm>
                <a:off x="3830"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91" name="Rectangle 162"/>
              <p:cNvSpPr>
                <a:spLocks noChangeArrowheads="1"/>
              </p:cNvSpPr>
              <p:nvPr/>
            </p:nvSpPr>
            <p:spPr bwMode="auto">
              <a:xfrm>
                <a:off x="4639" y="256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300</a:t>
                </a:r>
                <a:endParaRPr lang="en-US" altLang="it-IT"/>
              </a:p>
            </p:txBody>
          </p:sp>
          <p:sp>
            <p:nvSpPr>
              <p:cNvPr id="33992" name="Rectangle 163"/>
              <p:cNvSpPr>
                <a:spLocks noChangeArrowheads="1"/>
              </p:cNvSpPr>
              <p:nvPr/>
            </p:nvSpPr>
            <p:spPr bwMode="auto">
              <a:xfrm>
                <a:off x="4804"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93" name="Rectangle 164"/>
              <p:cNvSpPr>
                <a:spLocks noChangeArrowheads="1"/>
              </p:cNvSpPr>
              <p:nvPr/>
            </p:nvSpPr>
            <p:spPr bwMode="auto">
              <a:xfrm>
                <a:off x="1185" y="2709"/>
                <a:ext cx="4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Umbria </a:t>
                </a:r>
                <a:endParaRPr lang="en-US" altLang="it-IT"/>
              </a:p>
            </p:txBody>
          </p:sp>
          <p:sp>
            <p:nvSpPr>
              <p:cNvPr id="33994" name="Rectangle 165"/>
              <p:cNvSpPr>
                <a:spLocks noChangeArrowheads="1"/>
              </p:cNvSpPr>
              <p:nvPr/>
            </p:nvSpPr>
            <p:spPr bwMode="auto">
              <a:xfrm>
                <a:off x="1559"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95" name="Rectangle 166"/>
              <p:cNvSpPr>
                <a:spLocks noChangeArrowheads="1"/>
              </p:cNvSpPr>
              <p:nvPr/>
            </p:nvSpPr>
            <p:spPr bwMode="auto">
              <a:xfrm>
                <a:off x="2334" y="270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342</a:t>
                </a:r>
                <a:endParaRPr lang="en-US" altLang="it-IT"/>
              </a:p>
            </p:txBody>
          </p:sp>
          <p:sp>
            <p:nvSpPr>
              <p:cNvPr id="33996" name="Rectangle 167"/>
              <p:cNvSpPr>
                <a:spLocks noChangeArrowheads="1"/>
              </p:cNvSpPr>
              <p:nvPr/>
            </p:nvSpPr>
            <p:spPr bwMode="auto">
              <a:xfrm>
                <a:off x="2499"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997" name="Rectangle 168"/>
              <p:cNvSpPr>
                <a:spLocks noChangeArrowheads="1"/>
              </p:cNvSpPr>
              <p:nvPr/>
            </p:nvSpPr>
            <p:spPr bwMode="auto">
              <a:xfrm>
                <a:off x="2977" y="2699"/>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998" name="Rectangle 169"/>
              <p:cNvSpPr>
                <a:spLocks noChangeArrowheads="1"/>
              </p:cNvSpPr>
              <p:nvPr/>
            </p:nvSpPr>
            <p:spPr bwMode="auto">
              <a:xfrm>
                <a:off x="3470" y="2709"/>
                <a:ext cx="3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b="1">
                    <a:solidFill>
                      <a:srgbClr val="000000"/>
                    </a:solidFill>
                    <a:latin typeface="Garamond" pitchFamily="18" charset="0"/>
                  </a:rPr>
                  <a:t>ITALY</a:t>
                </a:r>
                <a:endParaRPr lang="en-US" altLang="it-IT" b="1"/>
              </a:p>
            </p:txBody>
          </p:sp>
          <p:sp>
            <p:nvSpPr>
              <p:cNvPr id="33999" name="Rectangle 171"/>
              <p:cNvSpPr>
                <a:spLocks noChangeArrowheads="1"/>
              </p:cNvSpPr>
              <p:nvPr/>
            </p:nvSpPr>
            <p:spPr bwMode="auto">
              <a:xfrm>
                <a:off x="3760"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00" name="Rectangle 172"/>
              <p:cNvSpPr>
                <a:spLocks noChangeArrowheads="1"/>
              </p:cNvSpPr>
              <p:nvPr/>
            </p:nvSpPr>
            <p:spPr bwMode="auto">
              <a:xfrm>
                <a:off x="4639" y="270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315</a:t>
                </a:r>
                <a:endParaRPr lang="en-US" altLang="it-IT"/>
              </a:p>
            </p:txBody>
          </p:sp>
          <p:sp>
            <p:nvSpPr>
              <p:cNvPr id="34001" name="Rectangle 173"/>
              <p:cNvSpPr>
                <a:spLocks noChangeArrowheads="1"/>
              </p:cNvSpPr>
              <p:nvPr/>
            </p:nvSpPr>
            <p:spPr bwMode="auto">
              <a:xfrm>
                <a:off x="4804"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02" name="Rectangle 174"/>
              <p:cNvSpPr>
                <a:spLocks noChangeArrowheads="1"/>
              </p:cNvSpPr>
              <p:nvPr/>
            </p:nvSpPr>
            <p:spPr bwMode="auto">
              <a:xfrm>
                <a:off x="898" y="286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Friuli Venezia Giulia</a:t>
                </a:r>
                <a:endParaRPr lang="en-US" altLang="it-IT"/>
              </a:p>
            </p:txBody>
          </p:sp>
          <p:sp>
            <p:nvSpPr>
              <p:cNvPr id="34003" name="Rectangle 175"/>
              <p:cNvSpPr>
                <a:spLocks noChangeArrowheads="1"/>
              </p:cNvSpPr>
              <p:nvPr/>
            </p:nvSpPr>
            <p:spPr bwMode="auto">
              <a:xfrm>
                <a:off x="1829"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04" name="Rectangle 176"/>
              <p:cNvSpPr>
                <a:spLocks noChangeArrowheads="1"/>
              </p:cNvSpPr>
              <p:nvPr/>
            </p:nvSpPr>
            <p:spPr bwMode="auto">
              <a:xfrm>
                <a:off x="2334" y="286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353</a:t>
                </a:r>
                <a:endParaRPr lang="en-US" altLang="it-IT"/>
              </a:p>
            </p:txBody>
          </p:sp>
          <p:sp>
            <p:nvSpPr>
              <p:cNvPr id="34005" name="Rectangle 177"/>
              <p:cNvSpPr>
                <a:spLocks noChangeArrowheads="1"/>
              </p:cNvSpPr>
              <p:nvPr/>
            </p:nvSpPr>
            <p:spPr bwMode="auto">
              <a:xfrm>
                <a:off x="2499"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06" name="Rectangle 178"/>
              <p:cNvSpPr>
                <a:spLocks noChangeArrowheads="1"/>
              </p:cNvSpPr>
              <p:nvPr/>
            </p:nvSpPr>
            <p:spPr bwMode="auto">
              <a:xfrm>
                <a:off x="2977" y="2851"/>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4007" name="Rectangle 179"/>
              <p:cNvSpPr>
                <a:spLocks noChangeArrowheads="1"/>
              </p:cNvSpPr>
              <p:nvPr/>
            </p:nvSpPr>
            <p:spPr bwMode="auto">
              <a:xfrm>
                <a:off x="3447" y="2861"/>
                <a:ext cx="42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Tuscany </a:t>
                </a:r>
                <a:endParaRPr lang="en-US" altLang="it-IT"/>
              </a:p>
            </p:txBody>
          </p:sp>
          <p:sp>
            <p:nvSpPr>
              <p:cNvPr id="34008" name="Rectangle 180"/>
              <p:cNvSpPr>
                <a:spLocks noChangeArrowheads="1"/>
              </p:cNvSpPr>
              <p:nvPr/>
            </p:nvSpPr>
            <p:spPr bwMode="auto">
              <a:xfrm>
                <a:off x="3856"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09" name="Rectangle 181"/>
              <p:cNvSpPr>
                <a:spLocks noChangeArrowheads="1"/>
              </p:cNvSpPr>
              <p:nvPr/>
            </p:nvSpPr>
            <p:spPr bwMode="auto">
              <a:xfrm>
                <a:off x="4639" y="286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349</a:t>
                </a:r>
                <a:endParaRPr lang="en-US" altLang="it-IT"/>
              </a:p>
            </p:txBody>
          </p:sp>
          <p:sp>
            <p:nvSpPr>
              <p:cNvPr id="34010" name="Rectangle 182"/>
              <p:cNvSpPr>
                <a:spLocks noChangeArrowheads="1"/>
              </p:cNvSpPr>
              <p:nvPr/>
            </p:nvSpPr>
            <p:spPr bwMode="auto">
              <a:xfrm>
                <a:off x="4804"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11" name="Rectangle 183"/>
              <p:cNvSpPr>
                <a:spLocks noChangeArrowheads="1"/>
              </p:cNvSpPr>
              <p:nvPr/>
            </p:nvSpPr>
            <p:spPr bwMode="auto">
              <a:xfrm>
                <a:off x="1151" y="3003"/>
                <a:ext cx="4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Basilicata </a:t>
                </a:r>
                <a:endParaRPr lang="en-US" altLang="it-IT"/>
              </a:p>
            </p:txBody>
          </p:sp>
          <p:sp>
            <p:nvSpPr>
              <p:cNvPr id="34012" name="Rectangle 184"/>
              <p:cNvSpPr>
                <a:spLocks noChangeArrowheads="1"/>
              </p:cNvSpPr>
              <p:nvPr/>
            </p:nvSpPr>
            <p:spPr bwMode="auto">
              <a:xfrm>
                <a:off x="1603"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13" name="Rectangle 185"/>
              <p:cNvSpPr>
                <a:spLocks noChangeArrowheads="1"/>
              </p:cNvSpPr>
              <p:nvPr/>
            </p:nvSpPr>
            <p:spPr bwMode="auto">
              <a:xfrm>
                <a:off x="2334" y="300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430</a:t>
                </a:r>
                <a:endParaRPr lang="en-US" altLang="it-IT"/>
              </a:p>
            </p:txBody>
          </p:sp>
          <p:sp>
            <p:nvSpPr>
              <p:cNvPr id="34014" name="Rectangle 186"/>
              <p:cNvSpPr>
                <a:spLocks noChangeArrowheads="1"/>
              </p:cNvSpPr>
              <p:nvPr/>
            </p:nvSpPr>
            <p:spPr bwMode="auto">
              <a:xfrm>
                <a:off x="2499"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15" name="Rectangle 187"/>
              <p:cNvSpPr>
                <a:spLocks noChangeArrowheads="1"/>
              </p:cNvSpPr>
              <p:nvPr/>
            </p:nvSpPr>
            <p:spPr bwMode="auto">
              <a:xfrm>
                <a:off x="2977" y="2993"/>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4016" name="Rectangle 188"/>
              <p:cNvSpPr>
                <a:spLocks noChangeArrowheads="1"/>
              </p:cNvSpPr>
              <p:nvPr/>
            </p:nvSpPr>
            <p:spPr bwMode="auto">
              <a:xfrm>
                <a:off x="3464" y="3003"/>
                <a:ext cx="4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Umbria </a:t>
                </a:r>
                <a:endParaRPr lang="en-US" altLang="it-IT"/>
              </a:p>
            </p:txBody>
          </p:sp>
          <p:sp>
            <p:nvSpPr>
              <p:cNvPr id="34017" name="Rectangle 189"/>
              <p:cNvSpPr>
                <a:spLocks noChangeArrowheads="1"/>
              </p:cNvSpPr>
              <p:nvPr/>
            </p:nvSpPr>
            <p:spPr bwMode="auto">
              <a:xfrm>
                <a:off x="3839"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18" name="Rectangle 190"/>
              <p:cNvSpPr>
                <a:spLocks noChangeArrowheads="1"/>
              </p:cNvSpPr>
              <p:nvPr/>
            </p:nvSpPr>
            <p:spPr bwMode="auto">
              <a:xfrm>
                <a:off x="4639" y="300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373</a:t>
                </a:r>
                <a:endParaRPr lang="en-US" altLang="it-IT"/>
              </a:p>
            </p:txBody>
          </p:sp>
          <p:sp>
            <p:nvSpPr>
              <p:cNvPr id="34019" name="Rectangle 191"/>
              <p:cNvSpPr>
                <a:spLocks noChangeArrowheads="1"/>
              </p:cNvSpPr>
              <p:nvPr/>
            </p:nvSpPr>
            <p:spPr bwMode="auto">
              <a:xfrm>
                <a:off x="4804"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20" name="Rectangle 192"/>
              <p:cNvSpPr>
                <a:spLocks noChangeArrowheads="1"/>
              </p:cNvSpPr>
              <p:nvPr/>
            </p:nvSpPr>
            <p:spPr bwMode="auto">
              <a:xfrm>
                <a:off x="1203" y="3155"/>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Liguria </a:t>
                </a:r>
                <a:endParaRPr lang="en-US" altLang="it-IT"/>
              </a:p>
            </p:txBody>
          </p:sp>
          <p:sp>
            <p:nvSpPr>
              <p:cNvPr id="34021" name="Rectangle 193"/>
              <p:cNvSpPr>
                <a:spLocks noChangeArrowheads="1"/>
              </p:cNvSpPr>
              <p:nvPr/>
            </p:nvSpPr>
            <p:spPr bwMode="auto">
              <a:xfrm>
                <a:off x="1551"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22" name="Rectangle 194"/>
              <p:cNvSpPr>
                <a:spLocks noChangeArrowheads="1"/>
              </p:cNvSpPr>
              <p:nvPr/>
            </p:nvSpPr>
            <p:spPr bwMode="auto">
              <a:xfrm>
                <a:off x="2334" y="3155"/>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472</a:t>
                </a:r>
                <a:endParaRPr lang="en-US" altLang="it-IT"/>
              </a:p>
            </p:txBody>
          </p:sp>
          <p:sp>
            <p:nvSpPr>
              <p:cNvPr id="34023" name="Rectangle 195"/>
              <p:cNvSpPr>
                <a:spLocks noChangeArrowheads="1"/>
              </p:cNvSpPr>
              <p:nvPr/>
            </p:nvSpPr>
            <p:spPr bwMode="auto">
              <a:xfrm>
                <a:off x="2499"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24" name="Rectangle 196"/>
              <p:cNvSpPr>
                <a:spLocks noChangeArrowheads="1"/>
              </p:cNvSpPr>
              <p:nvPr/>
            </p:nvSpPr>
            <p:spPr bwMode="auto">
              <a:xfrm>
                <a:off x="2977" y="3145"/>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4025" name="Rectangle 197"/>
              <p:cNvSpPr>
                <a:spLocks noChangeArrowheads="1"/>
              </p:cNvSpPr>
              <p:nvPr/>
            </p:nvSpPr>
            <p:spPr bwMode="auto">
              <a:xfrm>
                <a:off x="3169" y="3155"/>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Friuli Venezia Giulia</a:t>
                </a:r>
                <a:endParaRPr lang="en-US" altLang="it-IT"/>
              </a:p>
            </p:txBody>
          </p:sp>
          <p:sp>
            <p:nvSpPr>
              <p:cNvPr id="34026" name="Rectangle 198"/>
              <p:cNvSpPr>
                <a:spLocks noChangeArrowheads="1"/>
              </p:cNvSpPr>
              <p:nvPr/>
            </p:nvSpPr>
            <p:spPr bwMode="auto">
              <a:xfrm>
                <a:off x="4099"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27" name="Rectangle 199"/>
              <p:cNvSpPr>
                <a:spLocks noChangeArrowheads="1"/>
              </p:cNvSpPr>
              <p:nvPr/>
            </p:nvSpPr>
            <p:spPr bwMode="auto">
              <a:xfrm>
                <a:off x="4639" y="3155"/>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539</a:t>
                </a:r>
                <a:endParaRPr lang="en-US" altLang="it-IT"/>
              </a:p>
            </p:txBody>
          </p:sp>
          <p:sp>
            <p:nvSpPr>
              <p:cNvPr id="34028" name="Rectangle 200"/>
              <p:cNvSpPr>
                <a:spLocks noChangeArrowheads="1"/>
              </p:cNvSpPr>
              <p:nvPr/>
            </p:nvSpPr>
            <p:spPr bwMode="auto">
              <a:xfrm>
                <a:off x="4804"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29" name="Rectangle 201"/>
              <p:cNvSpPr>
                <a:spLocks noChangeArrowheads="1"/>
              </p:cNvSpPr>
              <p:nvPr/>
            </p:nvSpPr>
            <p:spPr bwMode="auto">
              <a:xfrm>
                <a:off x="1246" y="3297"/>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Sicily </a:t>
                </a:r>
                <a:endParaRPr lang="en-US" altLang="it-IT"/>
              </a:p>
            </p:txBody>
          </p:sp>
          <p:sp>
            <p:nvSpPr>
              <p:cNvPr id="34030" name="Rectangle 202"/>
              <p:cNvSpPr>
                <a:spLocks noChangeArrowheads="1"/>
              </p:cNvSpPr>
              <p:nvPr/>
            </p:nvSpPr>
            <p:spPr bwMode="auto">
              <a:xfrm>
                <a:off x="1507"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31" name="Rectangle 203"/>
              <p:cNvSpPr>
                <a:spLocks noChangeArrowheads="1"/>
              </p:cNvSpPr>
              <p:nvPr/>
            </p:nvSpPr>
            <p:spPr bwMode="auto">
              <a:xfrm>
                <a:off x="2334" y="329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547</a:t>
                </a:r>
                <a:endParaRPr lang="en-US" altLang="it-IT"/>
              </a:p>
            </p:txBody>
          </p:sp>
          <p:sp>
            <p:nvSpPr>
              <p:cNvPr id="34032" name="Rectangle 204"/>
              <p:cNvSpPr>
                <a:spLocks noChangeArrowheads="1"/>
              </p:cNvSpPr>
              <p:nvPr/>
            </p:nvSpPr>
            <p:spPr bwMode="auto">
              <a:xfrm>
                <a:off x="2499"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33" name="Rectangle 205"/>
              <p:cNvSpPr>
                <a:spLocks noChangeArrowheads="1"/>
              </p:cNvSpPr>
              <p:nvPr/>
            </p:nvSpPr>
            <p:spPr bwMode="auto">
              <a:xfrm>
                <a:off x="2977" y="328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4034" name="Rectangle 206"/>
              <p:cNvSpPr>
                <a:spLocks noChangeArrowheads="1"/>
              </p:cNvSpPr>
              <p:nvPr/>
            </p:nvSpPr>
            <p:spPr bwMode="auto">
              <a:xfrm>
                <a:off x="3499" y="3297"/>
                <a:ext cx="33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Puglia </a:t>
                </a:r>
                <a:endParaRPr lang="en-US" altLang="it-IT"/>
              </a:p>
            </p:txBody>
          </p:sp>
          <p:sp>
            <p:nvSpPr>
              <p:cNvPr id="34035" name="Rectangle 207"/>
              <p:cNvSpPr>
                <a:spLocks noChangeArrowheads="1"/>
              </p:cNvSpPr>
              <p:nvPr/>
            </p:nvSpPr>
            <p:spPr bwMode="auto">
              <a:xfrm>
                <a:off x="3804"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4036" name="Rectangle 208"/>
              <p:cNvSpPr>
                <a:spLocks noChangeArrowheads="1"/>
              </p:cNvSpPr>
              <p:nvPr/>
            </p:nvSpPr>
            <p:spPr bwMode="auto">
              <a:xfrm>
                <a:off x="4639" y="329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859</a:t>
                </a:r>
                <a:endParaRPr lang="en-US" altLang="it-IT"/>
              </a:p>
            </p:txBody>
          </p:sp>
        </p:grpSp>
        <p:sp>
          <p:nvSpPr>
            <p:cNvPr id="33800" name="Rectangle 210"/>
            <p:cNvSpPr>
              <a:spLocks noChangeArrowheads="1"/>
            </p:cNvSpPr>
            <p:nvPr/>
          </p:nvSpPr>
          <p:spPr bwMode="auto">
            <a:xfrm>
              <a:off x="4804"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01" name="Rectangle 211"/>
            <p:cNvSpPr>
              <a:spLocks noChangeArrowheads="1"/>
            </p:cNvSpPr>
            <p:nvPr/>
          </p:nvSpPr>
          <p:spPr bwMode="auto">
            <a:xfrm>
              <a:off x="1212" y="3439"/>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Molise </a:t>
              </a:r>
              <a:endParaRPr lang="en-US" altLang="it-IT"/>
            </a:p>
          </p:txBody>
        </p:sp>
        <p:sp>
          <p:nvSpPr>
            <p:cNvPr id="33802" name="Rectangle 212"/>
            <p:cNvSpPr>
              <a:spLocks noChangeArrowheads="1"/>
            </p:cNvSpPr>
            <p:nvPr/>
          </p:nvSpPr>
          <p:spPr bwMode="auto">
            <a:xfrm>
              <a:off x="1542"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03" name="Rectangle 213"/>
            <p:cNvSpPr>
              <a:spLocks noChangeArrowheads="1"/>
            </p:cNvSpPr>
            <p:nvPr/>
          </p:nvSpPr>
          <p:spPr bwMode="auto">
            <a:xfrm>
              <a:off x="2334" y="343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689</a:t>
              </a:r>
              <a:endParaRPr lang="en-US" altLang="it-IT"/>
            </a:p>
          </p:txBody>
        </p:sp>
        <p:sp>
          <p:nvSpPr>
            <p:cNvPr id="33804" name="Rectangle 214"/>
            <p:cNvSpPr>
              <a:spLocks noChangeArrowheads="1"/>
            </p:cNvSpPr>
            <p:nvPr/>
          </p:nvSpPr>
          <p:spPr bwMode="auto">
            <a:xfrm>
              <a:off x="2499"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05" name="Rectangle 215"/>
            <p:cNvSpPr>
              <a:spLocks noChangeArrowheads="1"/>
            </p:cNvSpPr>
            <p:nvPr/>
          </p:nvSpPr>
          <p:spPr bwMode="auto">
            <a:xfrm>
              <a:off x="2977" y="343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06" name="Rectangle 216"/>
            <p:cNvSpPr>
              <a:spLocks noChangeArrowheads="1"/>
            </p:cNvSpPr>
            <p:nvPr/>
          </p:nvSpPr>
          <p:spPr bwMode="auto">
            <a:xfrm>
              <a:off x="3473" y="3439"/>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Liguria </a:t>
              </a:r>
              <a:endParaRPr lang="en-US" altLang="it-IT"/>
            </a:p>
          </p:txBody>
        </p:sp>
        <p:sp>
          <p:nvSpPr>
            <p:cNvPr id="33807" name="Rectangle 217"/>
            <p:cNvSpPr>
              <a:spLocks noChangeArrowheads="1"/>
            </p:cNvSpPr>
            <p:nvPr/>
          </p:nvSpPr>
          <p:spPr bwMode="auto">
            <a:xfrm>
              <a:off x="3821"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08" name="Rectangle 218"/>
            <p:cNvSpPr>
              <a:spLocks noChangeArrowheads="1"/>
            </p:cNvSpPr>
            <p:nvPr/>
          </p:nvSpPr>
          <p:spPr bwMode="auto">
            <a:xfrm>
              <a:off x="4639" y="343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886</a:t>
              </a:r>
              <a:endParaRPr lang="en-US" altLang="it-IT"/>
            </a:p>
          </p:txBody>
        </p:sp>
        <p:sp>
          <p:nvSpPr>
            <p:cNvPr id="33809" name="Rectangle 219"/>
            <p:cNvSpPr>
              <a:spLocks noChangeArrowheads="1"/>
            </p:cNvSpPr>
            <p:nvPr/>
          </p:nvSpPr>
          <p:spPr bwMode="auto">
            <a:xfrm>
              <a:off x="4804"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10" name="Rectangle 220"/>
            <p:cNvSpPr>
              <a:spLocks noChangeArrowheads="1"/>
            </p:cNvSpPr>
            <p:nvPr/>
          </p:nvSpPr>
          <p:spPr bwMode="auto">
            <a:xfrm>
              <a:off x="1185" y="3591"/>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Sardinia </a:t>
              </a:r>
              <a:endParaRPr lang="en-US" altLang="it-IT"/>
            </a:p>
          </p:txBody>
        </p:sp>
        <p:sp>
          <p:nvSpPr>
            <p:cNvPr id="33811" name="Rectangle 221"/>
            <p:cNvSpPr>
              <a:spLocks noChangeArrowheads="1"/>
            </p:cNvSpPr>
            <p:nvPr/>
          </p:nvSpPr>
          <p:spPr bwMode="auto">
            <a:xfrm>
              <a:off x="156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12" name="Rectangle 222"/>
            <p:cNvSpPr>
              <a:spLocks noChangeArrowheads="1"/>
            </p:cNvSpPr>
            <p:nvPr/>
          </p:nvSpPr>
          <p:spPr bwMode="auto">
            <a:xfrm>
              <a:off x="2334" y="359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824</a:t>
              </a:r>
              <a:endParaRPr lang="en-US" altLang="it-IT"/>
            </a:p>
          </p:txBody>
        </p:sp>
        <p:sp>
          <p:nvSpPr>
            <p:cNvPr id="33813" name="Rectangle 223"/>
            <p:cNvSpPr>
              <a:spLocks noChangeArrowheads="1"/>
            </p:cNvSpPr>
            <p:nvPr/>
          </p:nvSpPr>
          <p:spPr bwMode="auto">
            <a:xfrm>
              <a:off x="2499"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14" name="Rectangle 224"/>
            <p:cNvSpPr>
              <a:spLocks noChangeArrowheads="1"/>
            </p:cNvSpPr>
            <p:nvPr/>
          </p:nvSpPr>
          <p:spPr bwMode="auto">
            <a:xfrm>
              <a:off x="2977" y="358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15" name="Rectangle 225"/>
            <p:cNvSpPr>
              <a:spLocks noChangeArrowheads="1"/>
            </p:cNvSpPr>
            <p:nvPr/>
          </p:nvSpPr>
          <p:spPr bwMode="auto">
            <a:xfrm>
              <a:off x="3517" y="3591"/>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Sicily </a:t>
              </a:r>
              <a:endParaRPr lang="en-US" altLang="it-IT"/>
            </a:p>
          </p:txBody>
        </p:sp>
        <p:sp>
          <p:nvSpPr>
            <p:cNvPr id="33816" name="Rectangle 226"/>
            <p:cNvSpPr>
              <a:spLocks noChangeArrowheads="1"/>
            </p:cNvSpPr>
            <p:nvPr/>
          </p:nvSpPr>
          <p:spPr bwMode="auto">
            <a:xfrm>
              <a:off x="377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17" name="Rectangle 227"/>
            <p:cNvSpPr>
              <a:spLocks noChangeArrowheads="1"/>
            </p:cNvSpPr>
            <p:nvPr/>
          </p:nvSpPr>
          <p:spPr bwMode="auto">
            <a:xfrm>
              <a:off x="4604" y="3591"/>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1,347</a:t>
              </a:r>
              <a:endParaRPr lang="en-US" altLang="it-IT"/>
            </a:p>
          </p:txBody>
        </p:sp>
        <p:sp>
          <p:nvSpPr>
            <p:cNvPr id="33818" name="Rectangle 228"/>
            <p:cNvSpPr>
              <a:spLocks noChangeArrowheads="1"/>
            </p:cNvSpPr>
            <p:nvPr/>
          </p:nvSpPr>
          <p:spPr bwMode="auto">
            <a:xfrm>
              <a:off x="484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19" name="Rectangle 229"/>
            <p:cNvSpPr>
              <a:spLocks noChangeArrowheads="1"/>
            </p:cNvSpPr>
            <p:nvPr/>
          </p:nvSpPr>
          <p:spPr bwMode="auto">
            <a:xfrm>
              <a:off x="1229" y="3733"/>
              <a:ext cx="33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Puglia </a:t>
              </a:r>
              <a:endParaRPr lang="en-US" altLang="it-IT"/>
            </a:p>
          </p:txBody>
        </p:sp>
        <p:sp>
          <p:nvSpPr>
            <p:cNvPr id="33820" name="Rectangle 230"/>
            <p:cNvSpPr>
              <a:spLocks noChangeArrowheads="1"/>
            </p:cNvSpPr>
            <p:nvPr/>
          </p:nvSpPr>
          <p:spPr bwMode="auto">
            <a:xfrm>
              <a:off x="1533"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21" name="Rectangle 231"/>
            <p:cNvSpPr>
              <a:spLocks noChangeArrowheads="1"/>
            </p:cNvSpPr>
            <p:nvPr/>
          </p:nvSpPr>
          <p:spPr bwMode="auto">
            <a:xfrm>
              <a:off x="2334" y="373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971</a:t>
              </a:r>
              <a:endParaRPr lang="en-US" altLang="it-IT"/>
            </a:p>
          </p:txBody>
        </p:sp>
        <p:sp>
          <p:nvSpPr>
            <p:cNvPr id="33822" name="Rectangle 232"/>
            <p:cNvSpPr>
              <a:spLocks noChangeArrowheads="1"/>
            </p:cNvSpPr>
            <p:nvPr/>
          </p:nvSpPr>
          <p:spPr bwMode="auto">
            <a:xfrm>
              <a:off x="2499"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23" name="Rectangle 233"/>
            <p:cNvSpPr>
              <a:spLocks noChangeArrowheads="1"/>
            </p:cNvSpPr>
            <p:nvPr/>
          </p:nvSpPr>
          <p:spPr bwMode="auto">
            <a:xfrm>
              <a:off x="2977" y="372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3824" name="Rectangle 234"/>
            <p:cNvSpPr>
              <a:spLocks noChangeArrowheads="1"/>
            </p:cNvSpPr>
            <p:nvPr/>
          </p:nvSpPr>
          <p:spPr bwMode="auto">
            <a:xfrm>
              <a:off x="3456" y="3733"/>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Sardinia </a:t>
              </a:r>
              <a:endParaRPr lang="en-US" altLang="it-IT"/>
            </a:p>
          </p:txBody>
        </p:sp>
        <p:sp>
          <p:nvSpPr>
            <p:cNvPr id="33825" name="Rectangle 235"/>
            <p:cNvSpPr>
              <a:spLocks noChangeArrowheads="1"/>
            </p:cNvSpPr>
            <p:nvPr/>
          </p:nvSpPr>
          <p:spPr bwMode="auto">
            <a:xfrm>
              <a:off x="3847"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26" name="Rectangle 236"/>
            <p:cNvSpPr>
              <a:spLocks noChangeArrowheads="1"/>
            </p:cNvSpPr>
            <p:nvPr/>
          </p:nvSpPr>
          <p:spPr bwMode="auto">
            <a:xfrm>
              <a:off x="4604" y="3733"/>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1,530</a:t>
              </a:r>
              <a:endParaRPr lang="en-US" altLang="it-IT"/>
            </a:p>
          </p:txBody>
        </p:sp>
        <p:sp>
          <p:nvSpPr>
            <p:cNvPr id="33827" name="Rectangle 237"/>
            <p:cNvSpPr>
              <a:spLocks noChangeArrowheads="1"/>
            </p:cNvSpPr>
            <p:nvPr/>
          </p:nvSpPr>
          <p:spPr bwMode="auto">
            <a:xfrm>
              <a:off x="4848"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3828" name="Rectangle 238"/>
            <p:cNvSpPr>
              <a:spLocks noChangeArrowheads="1"/>
            </p:cNvSpPr>
            <p:nvPr/>
          </p:nvSpPr>
          <p:spPr bwMode="auto">
            <a:xfrm>
              <a:off x="829" y="3875"/>
              <a:ext cx="10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29" name="Rectangle 239"/>
            <p:cNvSpPr>
              <a:spLocks noChangeArrowheads="1"/>
            </p:cNvSpPr>
            <p:nvPr/>
          </p:nvSpPr>
          <p:spPr bwMode="auto">
            <a:xfrm>
              <a:off x="1881" y="387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0" name="Rectangle 240"/>
            <p:cNvSpPr>
              <a:spLocks noChangeArrowheads="1"/>
            </p:cNvSpPr>
            <p:nvPr/>
          </p:nvSpPr>
          <p:spPr bwMode="auto">
            <a:xfrm>
              <a:off x="1890" y="3875"/>
              <a:ext cx="105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1" name="Rectangle 241"/>
            <p:cNvSpPr>
              <a:spLocks noChangeArrowheads="1"/>
            </p:cNvSpPr>
            <p:nvPr/>
          </p:nvSpPr>
          <p:spPr bwMode="auto">
            <a:xfrm>
              <a:off x="2934" y="387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2" name="Rectangle 242"/>
            <p:cNvSpPr>
              <a:spLocks noChangeArrowheads="1"/>
            </p:cNvSpPr>
            <p:nvPr/>
          </p:nvSpPr>
          <p:spPr bwMode="auto">
            <a:xfrm>
              <a:off x="2943" y="3875"/>
              <a:ext cx="13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3" name="Rectangle 243"/>
            <p:cNvSpPr>
              <a:spLocks noChangeArrowheads="1"/>
            </p:cNvSpPr>
            <p:nvPr/>
          </p:nvSpPr>
          <p:spPr bwMode="auto">
            <a:xfrm>
              <a:off x="3064" y="3875"/>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4" name="Rectangle 244"/>
            <p:cNvSpPr>
              <a:spLocks noChangeArrowheads="1"/>
            </p:cNvSpPr>
            <p:nvPr/>
          </p:nvSpPr>
          <p:spPr bwMode="auto">
            <a:xfrm>
              <a:off x="3064" y="3875"/>
              <a:ext cx="114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5" name="Rectangle 245"/>
            <p:cNvSpPr>
              <a:spLocks noChangeArrowheads="1"/>
            </p:cNvSpPr>
            <p:nvPr/>
          </p:nvSpPr>
          <p:spPr bwMode="auto">
            <a:xfrm>
              <a:off x="4195" y="3875"/>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6" name="Rectangle 246"/>
            <p:cNvSpPr>
              <a:spLocks noChangeArrowheads="1"/>
            </p:cNvSpPr>
            <p:nvPr/>
          </p:nvSpPr>
          <p:spPr bwMode="auto">
            <a:xfrm>
              <a:off x="4195" y="3875"/>
              <a:ext cx="105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3837" name="Rectangle 247"/>
            <p:cNvSpPr>
              <a:spLocks noChangeArrowheads="1"/>
            </p:cNvSpPr>
            <p:nvPr/>
          </p:nvSpPr>
          <p:spPr bwMode="auto">
            <a:xfrm>
              <a:off x="846" y="3876"/>
              <a:ext cx="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900">
                  <a:solidFill>
                    <a:srgbClr val="000000"/>
                  </a:solidFill>
                  <a:latin typeface="Times New Roman" pitchFamily="18" charset="0"/>
                </a:rPr>
                <a:t> </a:t>
              </a:r>
              <a:endParaRPr lang="en-US" altLang="it-IT"/>
            </a:p>
          </p:txBody>
        </p:sp>
      </p:grpSp>
      <p:sp>
        <p:nvSpPr>
          <p:cNvPr id="2" name="Rettangolo 1"/>
          <p:cNvSpPr/>
          <p:nvPr/>
        </p:nvSpPr>
        <p:spPr>
          <a:xfrm>
            <a:off x="1400176" y="6197601"/>
            <a:ext cx="7492304" cy="660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Can </a:t>
            </a:r>
            <a:r>
              <a:rPr lang="it-IT" dirty="0" err="1" smtClean="0"/>
              <a:t>we</a:t>
            </a:r>
            <a:r>
              <a:rPr lang="it-IT" dirty="0" smtClean="0"/>
              <a:t> </a:t>
            </a:r>
            <a:r>
              <a:rPr lang="it-IT" dirty="0" err="1" smtClean="0"/>
              <a:t>say</a:t>
            </a:r>
            <a:r>
              <a:rPr lang="it-IT" dirty="0" smtClean="0"/>
              <a:t> </a:t>
            </a:r>
            <a:r>
              <a:rPr lang="it-IT" dirty="0" err="1" smtClean="0"/>
              <a:t>something</a:t>
            </a:r>
            <a:r>
              <a:rPr lang="it-IT" dirty="0" smtClean="0"/>
              <a:t> on the </a:t>
            </a:r>
            <a:r>
              <a:rPr lang="it-IT" dirty="0" err="1" smtClean="0"/>
              <a:t>divers</a:t>
            </a:r>
            <a:r>
              <a:rPr lang="it-IT" dirty="0" smtClean="0"/>
              <a:t>?</a:t>
            </a:r>
            <a:endParaRPr lang="it-IT" dirty="0"/>
          </a:p>
        </p:txBody>
      </p:sp>
    </p:spTree>
    <p:extLst>
      <p:ext uri="{BB962C8B-B14F-4D97-AF65-F5344CB8AC3E}">
        <p14:creationId xmlns:p14="http://schemas.microsoft.com/office/powerpoint/2010/main" val="423391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471613"/>
            <a:ext cx="6934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8698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Beyond </a:t>
            </a:r>
            <a:r>
              <a:rPr lang="it-IT" dirty="0" err="1" smtClean="0"/>
              <a:t>income</a:t>
            </a:r>
            <a:r>
              <a:rPr lang="it-IT" dirty="0" smtClean="0"/>
              <a:t> – </a:t>
            </a:r>
            <a:r>
              <a:rPr lang="it-IT" dirty="0" err="1" smtClean="0"/>
              <a:t>within</a:t>
            </a:r>
            <a:r>
              <a:rPr lang="it-IT" dirty="0" smtClean="0"/>
              <a:t> the EKC </a:t>
            </a:r>
            <a:r>
              <a:rPr lang="it-IT" dirty="0" err="1" smtClean="0"/>
              <a:t>again</a:t>
            </a:r>
            <a:r>
              <a:rPr lang="it-IT" dirty="0" smtClean="0"/>
              <a:t>…</a:t>
            </a:r>
            <a:endParaRPr lang="it-IT" dirty="0"/>
          </a:p>
        </p:txBody>
      </p:sp>
      <p:sp>
        <p:nvSpPr>
          <p:cNvPr id="3" name="Segnaposto contenuto 2"/>
          <p:cNvSpPr>
            <a:spLocks noGrp="1"/>
          </p:cNvSpPr>
          <p:nvPr>
            <p:ph idx="1"/>
          </p:nvPr>
        </p:nvSpPr>
        <p:spPr/>
        <p:txBody>
          <a:bodyPr/>
          <a:lstStyle/>
          <a:p>
            <a:endParaRPr lang="it-IT" dirty="0" smtClean="0"/>
          </a:p>
          <a:p>
            <a:endParaRPr lang="it-IT" dirty="0"/>
          </a:p>
          <a:p>
            <a:r>
              <a:rPr lang="it-IT" dirty="0" err="1" smtClean="0"/>
              <a:t>Environmental</a:t>
            </a:r>
            <a:r>
              <a:rPr lang="it-IT" dirty="0" smtClean="0"/>
              <a:t> performances are </a:t>
            </a:r>
            <a:r>
              <a:rPr lang="it-IT" dirty="0" err="1" smtClean="0"/>
              <a:t>driven</a:t>
            </a:r>
            <a:r>
              <a:rPr lang="it-IT" dirty="0" smtClean="0"/>
              <a:t> by </a:t>
            </a:r>
          </a:p>
          <a:p>
            <a:pPr lvl="1"/>
            <a:r>
              <a:rPr lang="it-IT" dirty="0" err="1" smtClean="0"/>
              <a:t>structural</a:t>
            </a:r>
            <a:r>
              <a:rPr lang="it-IT" dirty="0" smtClean="0"/>
              <a:t> </a:t>
            </a:r>
            <a:r>
              <a:rPr lang="it-IT" dirty="0" err="1" smtClean="0"/>
              <a:t>features</a:t>
            </a:r>
            <a:r>
              <a:rPr lang="it-IT" dirty="0" smtClean="0"/>
              <a:t> (ECONOMIC SPECIALIZATION)</a:t>
            </a:r>
          </a:p>
          <a:p>
            <a:pPr lvl="1"/>
            <a:r>
              <a:rPr lang="it-IT" dirty="0" err="1" smtClean="0"/>
              <a:t>Innovation</a:t>
            </a:r>
            <a:r>
              <a:rPr lang="it-IT" dirty="0" smtClean="0"/>
              <a:t> (EFFICIENCY)</a:t>
            </a:r>
            <a:endParaRPr lang="it-IT" dirty="0"/>
          </a:p>
        </p:txBody>
      </p:sp>
    </p:spTree>
    <p:extLst>
      <p:ext uri="{BB962C8B-B14F-4D97-AF65-F5344CB8AC3E}">
        <p14:creationId xmlns:p14="http://schemas.microsoft.com/office/powerpoint/2010/main" val="286607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uwamishcleanup.org/wp-content/uploads/2013/03/green-jobs-green-collar-blue-col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 y="26609"/>
            <a:ext cx="5562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79512" y="3212976"/>
            <a:ext cx="7632848"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err="1" smtClean="0"/>
              <a:t>Brown</a:t>
            </a:r>
            <a:r>
              <a:rPr lang="it-IT" dirty="0" smtClean="0"/>
              <a:t> vs Green economy…</a:t>
            </a:r>
          </a:p>
          <a:p>
            <a:endParaRPr lang="it-IT" dirty="0"/>
          </a:p>
          <a:p>
            <a:r>
              <a:rPr lang="it-IT" b="1" dirty="0" smtClean="0">
                <a:solidFill>
                  <a:srgbClr val="FF0000"/>
                </a:solidFill>
              </a:rPr>
              <a:t>Manufacturing </a:t>
            </a:r>
            <a:r>
              <a:rPr lang="it-IT" b="1" dirty="0" err="1" smtClean="0">
                <a:solidFill>
                  <a:srgbClr val="FF0000"/>
                </a:solidFill>
              </a:rPr>
              <a:t>is</a:t>
            </a:r>
            <a:r>
              <a:rPr lang="it-IT" b="1" dirty="0" smtClean="0">
                <a:solidFill>
                  <a:srgbClr val="FF0000"/>
                </a:solidFill>
              </a:rPr>
              <a:t> </a:t>
            </a:r>
            <a:r>
              <a:rPr lang="it-IT" b="1" dirty="0" err="1" smtClean="0">
                <a:solidFill>
                  <a:srgbClr val="FF0000"/>
                </a:solidFill>
              </a:rPr>
              <a:t>heavier</a:t>
            </a:r>
            <a:r>
              <a:rPr lang="it-IT" b="1" dirty="0" smtClean="0">
                <a:solidFill>
                  <a:srgbClr val="FF0000"/>
                </a:solidFill>
              </a:rPr>
              <a:t>.. </a:t>
            </a:r>
            <a:r>
              <a:rPr lang="it-IT" b="1" dirty="0" err="1" smtClean="0">
                <a:solidFill>
                  <a:srgbClr val="FF0000"/>
                </a:solidFill>
              </a:rPr>
              <a:t>But</a:t>
            </a:r>
            <a:r>
              <a:rPr lang="it-IT" b="1" dirty="0" smtClean="0">
                <a:solidFill>
                  <a:srgbClr val="FF0000"/>
                </a:solidFill>
              </a:rPr>
              <a:t> more innovative</a:t>
            </a:r>
            <a:r>
              <a:rPr lang="it-IT" dirty="0" smtClean="0"/>
              <a:t>…. </a:t>
            </a:r>
            <a:r>
              <a:rPr lang="it-IT" dirty="0" err="1" smtClean="0"/>
              <a:t>Again</a:t>
            </a:r>
            <a:r>
              <a:rPr lang="it-IT" dirty="0" smtClean="0"/>
              <a:t> the IPAT </a:t>
            </a:r>
            <a:r>
              <a:rPr lang="it-IT" dirty="0" err="1" smtClean="0"/>
              <a:t>framework</a:t>
            </a:r>
            <a:r>
              <a:rPr lang="it-IT" dirty="0" smtClean="0"/>
              <a:t>..</a:t>
            </a:r>
          </a:p>
          <a:p>
            <a:endParaRPr lang="it-IT" dirty="0"/>
          </a:p>
          <a:p>
            <a:endParaRPr lang="it-IT" dirty="0" smtClean="0"/>
          </a:p>
          <a:p>
            <a:r>
              <a:rPr lang="it-IT" b="1" dirty="0" smtClean="0"/>
              <a:t>EU 20% </a:t>
            </a:r>
            <a:r>
              <a:rPr lang="it-IT" b="1" dirty="0" smtClean="0"/>
              <a:t>(</a:t>
            </a:r>
            <a:r>
              <a:rPr lang="it-IT" b="1" dirty="0" err="1" smtClean="0"/>
              <a:t>now</a:t>
            </a:r>
            <a:r>
              <a:rPr lang="it-IT" b="1" dirty="0" smtClean="0"/>
              <a:t> 15%) non </a:t>
            </a:r>
            <a:r>
              <a:rPr lang="it-IT" b="1" dirty="0" err="1" smtClean="0"/>
              <a:t>binding</a:t>
            </a:r>
            <a:r>
              <a:rPr lang="it-IT" b="1" dirty="0" smtClean="0"/>
              <a:t> manufacturing </a:t>
            </a:r>
            <a:r>
              <a:rPr lang="it-IT" b="1" dirty="0" smtClean="0"/>
              <a:t>target </a:t>
            </a:r>
            <a:r>
              <a:rPr lang="it-IT" b="1" dirty="0" smtClean="0"/>
              <a:t>by 2020 (vs</a:t>
            </a:r>
            <a:r>
              <a:rPr lang="it-IT" b="1" dirty="0" smtClean="0"/>
              <a:t>?) GHG </a:t>
            </a:r>
            <a:r>
              <a:rPr lang="it-IT" b="1" dirty="0" smtClean="0"/>
              <a:t>Targets 2020-2030</a:t>
            </a:r>
          </a:p>
          <a:p>
            <a:endParaRPr lang="it-IT" b="1" dirty="0"/>
          </a:p>
          <a:p>
            <a:r>
              <a:rPr lang="it-IT" b="1" dirty="0" smtClean="0"/>
              <a:t>Advanced </a:t>
            </a:r>
            <a:r>
              <a:rPr lang="it-IT" b="1" dirty="0" err="1" smtClean="0"/>
              <a:t>services</a:t>
            </a:r>
            <a:r>
              <a:rPr lang="it-IT" b="1" dirty="0" smtClean="0"/>
              <a:t> </a:t>
            </a:r>
            <a:r>
              <a:rPr lang="it-IT" b="1" dirty="0" err="1" smtClean="0"/>
              <a:t>oriented</a:t>
            </a:r>
            <a:r>
              <a:rPr lang="it-IT" b="1" dirty="0" smtClean="0"/>
              <a:t> economy </a:t>
            </a:r>
            <a:r>
              <a:rPr lang="it-IT" b="1" dirty="0" err="1" smtClean="0"/>
              <a:t>risk</a:t>
            </a:r>
            <a:r>
              <a:rPr lang="it-IT" b="1" dirty="0" smtClean="0"/>
              <a:t>: </a:t>
            </a:r>
            <a:r>
              <a:rPr lang="it-IT" b="1" dirty="0" err="1" smtClean="0"/>
              <a:t>low</a:t>
            </a:r>
            <a:r>
              <a:rPr lang="it-IT" b="1" dirty="0" smtClean="0"/>
              <a:t> </a:t>
            </a:r>
            <a:r>
              <a:rPr lang="it-IT" b="1" dirty="0" err="1" smtClean="0"/>
              <a:t>innovation</a:t>
            </a:r>
            <a:r>
              <a:rPr lang="it-IT" b="1" dirty="0" smtClean="0"/>
              <a:t>, </a:t>
            </a:r>
            <a:r>
              <a:rPr lang="it-IT" b="1" dirty="0" err="1" smtClean="0"/>
              <a:t>low</a:t>
            </a:r>
            <a:r>
              <a:rPr lang="it-IT" b="1" dirty="0" smtClean="0"/>
              <a:t> </a:t>
            </a:r>
            <a:r>
              <a:rPr lang="it-IT" b="1" dirty="0" err="1" smtClean="0"/>
              <a:t>growth</a:t>
            </a:r>
            <a:r>
              <a:rPr lang="it-IT" b="1" dirty="0" smtClean="0"/>
              <a:t> and </a:t>
            </a:r>
            <a:r>
              <a:rPr lang="it-IT" b="1" dirty="0" err="1" smtClean="0"/>
              <a:t>wages</a:t>
            </a:r>
            <a:r>
              <a:rPr lang="it-IT" b="1" dirty="0" smtClean="0"/>
              <a:t>…..(EEA, 2014)</a:t>
            </a:r>
            <a:endParaRPr lang="it-IT" b="1" dirty="0" smtClean="0"/>
          </a:p>
          <a:p>
            <a:endParaRPr lang="it-IT" dirty="0"/>
          </a:p>
          <a:p>
            <a:endParaRPr lang="it-IT" dirty="0"/>
          </a:p>
        </p:txBody>
      </p:sp>
    </p:spTree>
    <p:extLst>
      <p:ext uri="{BB962C8B-B14F-4D97-AF65-F5344CB8AC3E}">
        <p14:creationId xmlns:p14="http://schemas.microsoft.com/office/powerpoint/2010/main" val="99655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68313" y="53975"/>
            <a:ext cx="8675687" cy="1143000"/>
          </a:xfrm>
        </p:spPr>
        <p:txBody>
          <a:bodyPr/>
          <a:lstStyle/>
          <a:p>
            <a:pPr eaLnBrk="1" hangingPunct="1"/>
            <a:r>
              <a:rPr lang="en-US" altLang="it-IT" sz="2800" smtClean="0">
                <a:solidFill>
                  <a:srgbClr val="CC0000"/>
                </a:solidFill>
                <a:latin typeface="Garamond" pitchFamily="18" charset="0"/>
              </a:rPr>
              <a:t>Shift-Share: productive specialization (industry mix)</a:t>
            </a:r>
            <a:br>
              <a:rPr lang="en-US" altLang="it-IT" sz="2800" smtClean="0">
                <a:solidFill>
                  <a:srgbClr val="CC0000"/>
                </a:solidFill>
                <a:latin typeface="Garamond" pitchFamily="18" charset="0"/>
              </a:rPr>
            </a:br>
            <a:r>
              <a:rPr lang="en-US" altLang="it-IT" sz="2800" smtClean="0">
                <a:solidFill>
                  <a:srgbClr val="CC0000"/>
                </a:solidFill>
                <a:latin typeface="Garamond" pitchFamily="18" charset="0"/>
              </a:rPr>
              <a:t>                    component</a:t>
            </a:r>
            <a:endParaRPr lang="it-IT" altLang="it-IT" sz="2800" smtClean="0">
              <a:solidFill>
                <a:srgbClr val="CC0000"/>
              </a:solidFill>
              <a:latin typeface="Garamond" pitchFamily="18" charset="0"/>
            </a:endParaRPr>
          </a:p>
        </p:txBody>
      </p:sp>
      <p:sp>
        <p:nvSpPr>
          <p:cNvPr id="34819"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3063D890-1D84-47A0-ACCE-5F7980A7BCE1}" type="slidenum">
              <a:rPr lang="it-IT" altLang="it-IT" sz="1400">
                <a:solidFill>
                  <a:srgbClr val="FFFFFF"/>
                </a:solidFill>
                <a:latin typeface="Garamond" pitchFamily="18" charset="0"/>
              </a:rPr>
              <a:pPr algn="ctr" eaLnBrk="1" hangingPunct="1"/>
              <a:t>72</a:t>
            </a:fld>
            <a:endParaRPr lang="it-IT" altLang="it-IT" sz="1400">
              <a:solidFill>
                <a:srgbClr val="FFFFFF"/>
              </a:solidFill>
              <a:latin typeface="Garamond" pitchFamily="18" charset="0"/>
            </a:endParaRPr>
          </a:p>
        </p:txBody>
      </p:sp>
      <p:sp>
        <p:nvSpPr>
          <p:cNvPr id="34820"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it-IT" sz="1600" i="1">
                <a:latin typeface="Garamond" pitchFamily="18" charset="0"/>
              </a:rPr>
              <a:t>V.Costantini, M.Mazzanti, A.Montini - Environmental Performance and Regional Innovation Spillovers </a:t>
            </a:r>
          </a:p>
        </p:txBody>
      </p:sp>
      <p:sp>
        <p:nvSpPr>
          <p:cNvPr id="34821"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16390" name="Rectangle 7"/>
          <p:cNvSpPr>
            <a:spLocks noChangeArrowheads="1"/>
          </p:cNvSpPr>
          <p:nvPr/>
        </p:nvSpPr>
        <p:spPr bwMode="auto">
          <a:xfrm>
            <a:off x="1370013" y="898525"/>
            <a:ext cx="6494462" cy="5356225"/>
          </a:xfrm>
          <a:prstGeom prst="rect">
            <a:avLst/>
          </a:prstGeom>
          <a:noFill/>
          <a:ln w="9525">
            <a:noFill/>
            <a:miter lim="800000"/>
            <a:headEnd/>
            <a:tailEnd/>
          </a:ln>
        </p:spPr>
        <p:txBody>
          <a:bodyPr wrap="none" anchor="ctr">
            <a:spAutoFit/>
          </a:bodyPr>
          <a:lstStyle/>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b="1" dirty="0">
              <a:solidFill>
                <a:srgbClr val="FF0000"/>
              </a:solidFill>
            </a:endParaRPr>
          </a:p>
          <a:p>
            <a:pPr algn="ctr" eaLnBrk="0" hangingPunct="0">
              <a:defRPr/>
            </a:pPr>
            <a:r>
              <a:rPr lang="en-US" b="1" dirty="0">
                <a:solidFill>
                  <a:srgbClr val="FF0000"/>
                </a:solidFill>
              </a:rPr>
              <a:t>   Note:</a:t>
            </a:r>
            <a:r>
              <a:rPr lang="en-US" b="1" dirty="0">
                <a:solidFill>
                  <a:schemeClr val="bg1">
                    <a:lumMod val="50000"/>
                  </a:schemeClr>
                </a:solidFill>
              </a:rPr>
              <a:t> Below zero values indicate positive performances</a:t>
            </a:r>
          </a:p>
        </p:txBody>
      </p:sp>
      <p:pic>
        <p:nvPicPr>
          <p:cNvPr id="34823" name="Immagi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813593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0570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223963" y="44450"/>
            <a:ext cx="7920037" cy="1143000"/>
          </a:xfrm>
        </p:spPr>
        <p:txBody>
          <a:bodyPr/>
          <a:lstStyle/>
          <a:p>
            <a:pPr eaLnBrk="1" hangingPunct="1"/>
            <a:r>
              <a:rPr lang="en-US" altLang="it-IT" sz="2800" smtClean="0">
                <a:solidFill>
                  <a:srgbClr val="CC0000"/>
                </a:solidFill>
                <a:latin typeface="Garamond" pitchFamily="18" charset="0"/>
              </a:rPr>
              <a:t>Shift-Share: e</a:t>
            </a:r>
            <a:r>
              <a:rPr lang="en-GB" altLang="it-IT" sz="2800" smtClean="0">
                <a:solidFill>
                  <a:srgbClr val="CC0000"/>
                </a:solidFill>
                <a:latin typeface="Garamond" pitchFamily="18" charset="0"/>
              </a:rPr>
              <a:t>fficiency component</a:t>
            </a:r>
            <a:endParaRPr lang="it-IT" altLang="it-IT" sz="1400" smtClean="0"/>
          </a:p>
        </p:txBody>
      </p:sp>
      <p:sp>
        <p:nvSpPr>
          <p:cNvPr id="35843"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6950A38-3D70-4DA9-BB37-0FB2FB831AA6}" type="slidenum">
              <a:rPr lang="it-IT" altLang="it-IT" sz="1400">
                <a:solidFill>
                  <a:srgbClr val="FFFFFF"/>
                </a:solidFill>
                <a:latin typeface="Garamond" pitchFamily="18" charset="0"/>
              </a:rPr>
              <a:pPr algn="ctr" eaLnBrk="1" hangingPunct="1"/>
              <a:t>73</a:t>
            </a:fld>
            <a:endParaRPr lang="it-IT" altLang="it-IT" sz="1400">
              <a:solidFill>
                <a:srgbClr val="FFFFFF"/>
              </a:solidFill>
              <a:latin typeface="Garamond" pitchFamily="18" charset="0"/>
            </a:endParaRPr>
          </a:p>
        </p:txBody>
      </p:sp>
      <p:sp>
        <p:nvSpPr>
          <p:cNvPr id="35844"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it-IT" sz="1600" i="1">
                <a:latin typeface="Garamond" pitchFamily="18" charset="0"/>
              </a:rPr>
              <a:t>V.Costantini, M.Mazzanti, A.Montini - Environmental Performance and Regional Innovation Spillovers </a:t>
            </a:r>
          </a:p>
        </p:txBody>
      </p:sp>
      <p:sp>
        <p:nvSpPr>
          <p:cNvPr id="35845"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17414" name="Rectangle 6"/>
          <p:cNvSpPr>
            <a:spLocks noChangeArrowheads="1"/>
          </p:cNvSpPr>
          <p:nvPr/>
        </p:nvSpPr>
        <p:spPr bwMode="auto">
          <a:xfrm>
            <a:off x="1466850" y="898525"/>
            <a:ext cx="6300788" cy="5356225"/>
          </a:xfrm>
          <a:prstGeom prst="rect">
            <a:avLst/>
          </a:prstGeom>
          <a:noFill/>
          <a:ln w="9525">
            <a:noFill/>
            <a:miter lim="800000"/>
            <a:headEnd/>
            <a:tailEnd/>
          </a:ln>
        </p:spPr>
        <p:txBody>
          <a:bodyPr wrap="none" anchor="ctr">
            <a:spAutoFit/>
          </a:bodyPr>
          <a:lstStyle/>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b="1" dirty="0">
              <a:solidFill>
                <a:srgbClr val="FF0000"/>
              </a:solidFill>
            </a:endParaRPr>
          </a:p>
          <a:p>
            <a:pPr algn="ctr" eaLnBrk="0" hangingPunct="0">
              <a:defRPr/>
            </a:pPr>
            <a:r>
              <a:rPr lang="en-US" b="1" dirty="0">
                <a:solidFill>
                  <a:srgbClr val="FF0000"/>
                </a:solidFill>
              </a:rPr>
              <a:t>Note:</a:t>
            </a:r>
            <a:r>
              <a:rPr lang="en-US" b="1" dirty="0">
                <a:solidFill>
                  <a:schemeClr val="bg1">
                    <a:lumMod val="50000"/>
                  </a:schemeClr>
                </a:solidFill>
              </a:rPr>
              <a:t> Below zero values indicate positive performances</a:t>
            </a:r>
            <a:endParaRPr lang="en-US" b="1" dirty="0">
              <a:solidFill>
                <a:srgbClr val="FF0000"/>
              </a:solidFill>
            </a:endParaRPr>
          </a:p>
        </p:txBody>
      </p:sp>
      <p:pic>
        <p:nvPicPr>
          <p:cNvPr id="35847" name="Immagi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820896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77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it-IT" dirty="0" err="1" smtClean="0"/>
              <a:t>Innovation</a:t>
            </a:r>
            <a:r>
              <a:rPr lang="it-IT" dirty="0" smtClean="0"/>
              <a:t> </a:t>
            </a:r>
            <a:r>
              <a:rPr lang="it-IT" dirty="0" err="1" smtClean="0"/>
              <a:t>counter</a:t>
            </a:r>
            <a:r>
              <a:rPr lang="it-IT" dirty="0" smtClean="0"/>
              <a:t> balances </a:t>
            </a:r>
            <a:r>
              <a:rPr lang="it-IT" dirty="0" err="1" smtClean="0"/>
              <a:t>growth</a:t>
            </a:r>
            <a:r>
              <a:rPr lang="it-IT" dirty="0" smtClean="0"/>
              <a:t> </a:t>
            </a:r>
            <a:r>
              <a:rPr lang="it-IT" dirty="0" err="1" smtClean="0"/>
              <a:t>driven</a:t>
            </a:r>
            <a:r>
              <a:rPr lang="it-IT" dirty="0" smtClean="0"/>
              <a:t> </a:t>
            </a:r>
            <a:r>
              <a:rPr lang="it-IT" dirty="0" err="1" smtClean="0"/>
              <a:t>environmental</a:t>
            </a:r>
            <a:r>
              <a:rPr lang="it-IT" dirty="0" smtClean="0"/>
              <a:t> </a:t>
            </a:r>
            <a:r>
              <a:rPr lang="it-IT" dirty="0" err="1" smtClean="0"/>
              <a:t>effects</a:t>
            </a:r>
            <a:endParaRPr lang="it-IT" dirty="0" smtClean="0"/>
          </a:p>
          <a:p>
            <a:r>
              <a:rPr lang="it-IT" dirty="0" err="1" smtClean="0"/>
              <a:t>Innovation</a:t>
            </a:r>
            <a:r>
              <a:rPr lang="it-IT" dirty="0" smtClean="0"/>
              <a:t> </a:t>
            </a:r>
            <a:r>
              <a:rPr lang="it-IT" dirty="0" err="1" smtClean="0"/>
              <a:t>is</a:t>
            </a:r>
            <a:r>
              <a:rPr lang="it-IT" dirty="0" smtClean="0"/>
              <a:t> </a:t>
            </a:r>
            <a:r>
              <a:rPr lang="it-IT" dirty="0" err="1" smtClean="0"/>
              <a:t>jointly</a:t>
            </a:r>
            <a:r>
              <a:rPr lang="it-IT" dirty="0" smtClean="0"/>
              <a:t> </a:t>
            </a:r>
            <a:r>
              <a:rPr lang="it-IT" dirty="0" err="1" smtClean="0"/>
              <a:t>occuring</a:t>
            </a:r>
            <a:r>
              <a:rPr lang="it-IT" dirty="0" smtClean="0"/>
              <a:t> with </a:t>
            </a:r>
            <a:r>
              <a:rPr lang="it-IT" dirty="0" err="1" smtClean="0"/>
              <a:t>structural</a:t>
            </a:r>
            <a:r>
              <a:rPr lang="it-IT" dirty="0" smtClean="0"/>
              <a:t> change (</a:t>
            </a:r>
            <a:r>
              <a:rPr lang="it-IT" dirty="0" err="1" smtClean="0"/>
              <a:t>recomposition</a:t>
            </a:r>
            <a:r>
              <a:rPr lang="it-IT" dirty="0" smtClean="0"/>
              <a:t> of the economy + </a:t>
            </a:r>
            <a:r>
              <a:rPr lang="it-IT" dirty="0" err="1" smtClean="0"/>
              <a:t>innovation</a:t>
            </a:r>
            <a:r>
              <a:rPr lang="it-IT" dirty="0" smtClean="0"/>
              <a:t> </a:t>
            </a:r>
            <a:r>
              <a:rPr lang="it-IT" dirty="0" err="1" smtClean="0"/>
              <a:t>diffusion</a:t>
            </a:r>
            <a:r>
              <a:rPr lang="it-IT" dirty="0" smtClean="0"/>
              <a:t> + </a:t>
            </a:r>
            <a:r>
              <a:rPr lang="it-IT" dirty="0" err="1" smtClean="0"/>
              <a:t>skill</a:t>
            </a:r>
            <a:r>
              <a:rPr lang="it-IT" dirty="0" smtClean="0"/>
              <a:t> </a:t>
            </a:r>
            <a:r>
              <a:rPr lang="it-IT" dirty="0" err="1" smtClean="0"/>
              <a:t>development</a:t>
            </a:r>
            <a:r>
              <a:rPr lang="it-IT" dirty="0" smtClean="0"/>
              <a:t>)</a:t>
            </a:r>
          </a:p>
          <a:p>
            <a:r>
              <a:rPr lang="it-IT" dirty="0" smtClean="0"/>
              <a:t>Innovative </a:t>
            </a:r>
            <a:r>
              <a:rPr lang="it-IT" dirty="0" err="1" smtClean="0"/>
              <a:t>sectors</a:t>
            </a:r>
            <a:r>
              <a:rPr lang="it-IT" dirty="0" smtClean="0"/>
              <a:t> are </a:t>
            </a:r>
            <a:r>
              <a:rPr lang="it-IT" dirty="0" err="1" smtClean="0"/>
              <a:t>often</a:t>
            </a:r>
            <a:r>
              <a:rPr lang="it-IT" dirty="0" smtClean="0"/>
              <a:t> the ‘</a:t>
            </a:r>
            <a:r>
              <a:rPr lang="it-IT" dirty="0" err="1" smtClean="0"/>
              <a:t>heavy</a:t>
            </a:r>
            <a:r>
              <a:rPr lang="it-IT" dirty="0" smtClean="0"/>
              <a:t>’ </a:t>
            </a:r>
            <a:r>
              <a:rPr lang="it-IT" dirty="0" err="1" smtClean="0"/>
              <a:t>sectors</a:t>
            </a:r>
            <a:r>
              <a:rPr lang="it-IT" dirty="0" smtClean="0"/>
              <a:t> (</a:t>
            </a:r>
            <a:r>
              <a:rPr lang="it-IT" dirty="0" err="1" smtClean="0"/>
              <a:t>those</a:t>
            </a:r>
            <a:r>
              <a:rPr lang="it-IT" dirty="0" smtClean="0"/>
              <a:t> </a:t>
            </a:r>
            <a:r>
              <a:rPr lang="it-IT" dirty="0" err="1" smtClean="0"/>
              <a:t>subject</a:t>
            </a:r>
            <a:r>
              <a:rPr lang="it-IT" dirty="0" smtClean="0"/>
              <a:t> to </a:t>
            </a:r>
            <a:r>
              <a:rPr lang="it-IT" dirty="0" err="1" smtClean="0"/>
              <a:t>env</a:t>
            </a:r>
            <a:r>
              <a:rPr lang="it-IT" dirty="0" smtClean="0"/>
              <a:t> </a:t>
            </a:r>
            <a:r>
              <a:rPr lang="it-IT" dirty="0" err="1" smtClean="0"/>
              <a:t>policies</a:t>
            </a:r>
            <a:r>
              <a:rPr lang="it-IT" dirty="0" smtClean="0"/>
              <a:t>)</a:t>
            </a:r>
          </a:p>
          <a:p>
            <a:pPr lvl="1"/>
            <a:r>
              <a:rPr lang="it-IT" dirty="0" err="1" smtClean="0"/>
              <a:t>Innovation</a:t>
            </a:r>
            <a:r>
              <a:rPr lang="it-IT" dirty="0" smtClean="0"/>
              <a:t> </a:t>
            </a:r>
            <a:r>
              <a:rPr lang="it-IT" dirty="0" err="1" smtClean="0"/>
              <a:t>induced</a:t>
            </a:r>
            <a:r>
              <a:rPr lang="it-IT" dirty="0" smtClean="0"/>
              <a:t> by </a:t>
            </a:r>
            <a:r>
              <a:rPr lang="it-IT" dirty="0" err="1" smtClean="0"/>
              <a:t>energy</a:t>
            </a:r>
            <a:r>
              <a:rPr lang="it-IT" dirty="0" smtClean="0"/>
              <a:t> </a:t>
            </a:r>
            <a:r>
              <a:rPr lang="it-IT" dirty="0" err="1" smtClean="0"/>
              <a:t>saving</a:t>
            </a:r>
            <a:r>
              <a:rPr lang="it-IT" dirty="0" smtClean="0"/>
              <a:t> actions (</a:t>
            </a:r>
            <a:r>
              <a:rPr lang="it-IT" dirty="0" err="1" smtClean="0"/>
              <a:t>even</a:t>
            </a:r>
            <a:r>
              <a:rPr lang="it-IT" dirty="0" smtClean="0"/>
              <a:t> </a:t>
            </a:r>
            <a:r>
              <a:rPr lang="it-IT" dirty="0" err="1" smtClean="0"/>
              <a:t>without</a:t>
            </a:r>
            <a:r>
              <a:rPr lang="it-IT" dirty="0" smtClean="0"/>
              <a:t> policy)</a:t>
            </a:r>
          </a:p>
          <a:p>
            <a:pPr lvl="1"/>
            <a:r>
              <a:rPr lang="it-IT" dirty="0" err="1" smtClean="0"/>
              <a:t>Innovation</a:t>
            </a:r>
            <a:r>
              <a:rPr lang="it-IT" dirty="0" smtClean="0"/>
              <a:t> </a:t>
            </a:r>
            <a:r>
              <a:rPr lang="it-IT" dirty="0" err="1" smtClean="0"/>
              <a:t>induced</a:t>
            </a:r>
            <a:r>
              <a:rPr lang="it-IT" dirty="0" smtClean="0"/>
              <a:t> by </a:t>
            </a:r>
            <a:r>
              <a:rPr lang="it-IT" dirty="0" err="1" smtClean="0"/>
              <a:t>policies</a:t>
            </a:r>
            <a:r>
              <a:rPr lang="it-IT" dirty="0" smtClean="0"/>
              <a:t> </a:t>
            </a:r>
            <a:r>
              <a:rPr lang="it-IT" dirty="0" err="1" smtClean="0"/>
              <a:t>which</a:t>
            </a:r>
            <a:r>
              <a:rPr lang="it-IT" dirty="0" smtClean="0"/>
              <a:t> bear more on </a:t>
            </a:r>
            <a:r>
              <a:rPr lang="it-IT" dirty="0" err="1" smtClean="0"/>
              <a:t>heavy</a:t>
            </a:r>
            <a:r>
              <a:rPr lang="it-IT" dirty="0" smtClean="0"/>
              <a:t> </a:t>
            </a:r>
            <a:r>
              <a:rPr lang="it-IT" dirty="0" err="1" smtClean="0"/>
              <a:t>sectors</a:t>
            </a:r>
            <a:endParaRPr lang="it-IT" dirty="0"/>
          </a:p>
        </p:txBody>
      </p:sp>
    </p:spTree>
    <p:extLst>
      <p:ext uri="{BB962C8B-B14F-4D97-AF65-F5344CB8AC3E}">
        <p14:creationId xmlns:p14="http://schemas.microsoft.com/office/powerpoint/2010/main" val="117036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Simple </a:t>
            </a:r>
            <a:r>
              <a:rPr lang="it-IT" dirty="0" err="1" smtClean="0"/>
              <a:t>example</a:t>
            </a:r>
            <a:r>
              <a:rPr lang="it-IT" dirty="0" smtClean="0"/>
              <a:t>…</a:t>
            </a:r>
            <a:endParaRPr lang="it-IT" dirty="0"/>
          </a:p>
        </p:txBody>
      </p:sp>
      <p:sp>
        <p:nvSpPr>
          <p:cNvPr id="3" name="Segnaposto contenuto 2"/>
          <p:cNvSpPr>
            <a:spLocks noGrp="1"/>
          </p:cNvSpPr>
          <p:nvPr>
            <p:ph idx="1"/>
          </p:nvPr>
        </p:nvSpPr>
        <p:spPr/>
        <p:txBody>
          <a:bodyPr>
            <a:normAutofit/>
          </a:bodyPr>
          <a:lstStyle/>
          <a:p>
            <a:r>
              <a:rPr lang="it-IT" dirty="0" smtClean="0"/>
              <a:t>A model </a:t>
            </a:r>
            <a:r>
              <a:rPr lang="it-IT" dirty="0" err="1" smtClean="0"/>
              <a:t>was</a:t>
            </a:r>
            <a:r>
              <a:rPr lang="it-IT" dirty="0" smtClean="0"/>
              <a:t> </a:t>
            </a:r>
            <a:r>
              <a:rPr lang="it-IT" dirty="0" err="1" smtClean="0"/>
              <a:t>developed</a:t>
            </a:r>
            <a:r>
              <a:rPr lang="it-IT" dirty="0" smtClean="0"/>
              <a:t> to </a:t>
            </a:r>
            <a:r>
              <a:rPr lang="it-IT" dirty="0" err="1" smtClean="0"/>
              <a:t>cope</a:t>
            </a:r>
            <a:r>
              <a:rPr lang="it-IT" dirty="0" smtClean="0"/>
              <a:t> with CBA under </a:t>
            </a:r>
            <a:r>
              <a:rPr lang="it-IT" dirty="0" err="1" smtClean="0"/>
              <a:t>uncertainty</a:t>
            </a:r>
            <a:r>
              <a:rPr lang="it-IT" dirty="0" smtClean="0"/>
              <a:t> and </a:t>
            </a:r>
            <a:r>
              <a:rPr lang="it-IT" dirty="0" err="1" smtClean="0"/>
              <a:t>Irreversibility</a:t>
            </a:r>
            <a:endParaRPr lang="it-IT" dirty="0" smtClean="0"/>
          </a:p>
          <a:p>
            <a:endParaRPr lang="it-IT" dirty="0"/>
          </a:p>
          <a:p>
            <a:r>
              <a:rPr lang="en-US" dirty="0"/>
              <a:t>Arrow, K. J., and A. C. Fisher (1974) ‘Environmental preservation, uncertainty, and irreversibility</a:t>
            </a:r>
            <a:r>
              <a:rPr lang="en-US" dirty="0" smtClean="0"/>
              <a:t>.’ </a:t>
            </a:r>
            <a:r>
              <a:rPr lang="en-US" i="1" dirty="0" smtClean="0"/>
              <a:t>Quarterly </a:t>
            </a:r>
            <a:r>
              <a:rPr lang="en-US" i="1" dirty="0"/>
              <a:t>Journal of Economics </a:t>
            </a:r>
            <a:r>
              <a:rPr lang="en-US" dirty="0"/>
              <a:t>88, 312–319</a:t>
            </a:r>
          </a:p>
          <a:p>
            <a:r>
              <a:rPr lang="en-US" dirty="0"/>
              <a:t>Conrad, J. M. (1980) ‘Quasi-option value and the expected value of information.’ </a:t>
            </a:r>
            <a:r>
              <a:rPr lang="en-US" i="1" dirty="0" smtClean="0"/>
              <a:t>Quarterly Journal </a:t>
            </a:r>
            <a:r>
              <a:rPr lang="en-US" i="1" dirty="0"/>
              <a:t>of Economics </a:t>
            </a:r>
            <a:r>
              <a:rPr lang="en-US" dirty="0"/>
              <a:t>95, </a:t>
            </a:r>
            <a:r>
              <a:rPr lang="en-US" dirty="0" smtClean="0"/>
              <a:t>813–820</a:t>
            </a:r>
          </a:p>
          <a:p>
            <a:r>
              <a:rPr lang="en-US" dirty="0" smtClean="0"/>
              <a:t>Dixit</a:t>
            </a:r>
            <a:r>
              <a:rPr lang="en-US" dirty="0"/>
              <a:t>, A.K., and R.S. </a:t>
            </a:r>
            <a:r>
              <a:rPr lang="en-US" dirty="0" err="1"/>
              <a:t>Pindyck</a:t>
            </a:r>
            <a:r>
              <a:rPr lang="en-US" dirty="0"/>
              <a:t> (1994) </a:t>
            </a:r>
            <a:r>
              <a:rPr lang="en-US" i="1" dirty="0"/>
              <a:t>Investment Under Uncertainty </a:t>
            </a:r>
            <a:r>
              <a:rPr lang="en-US" dirty="0"/>
              <a:t>(Princeton </a:t>
            </a:r>
            <a:r>
              <a:rPr lang="en-US" dirty="0" smtClean="0"/>
              <a:t>University </a:t>
            </a:r>
            <a:r>
              <a:rPr lang="it-IT" dirty="0" smtClean="0"/>
              <a:t>Press</a:t>
            </a:r>
            <a:r>
              <a:rPr lang="it-IT" dirty="0"/>
              <a:t>)</a:t>
            </a:r>
            <a:endParaRPr lang="it-IT" dirty="0"/>
          </a:p>
        </p:txBody>
      </p:sp>
    </p:spTree>
    <p:extLst>
      <p:ext uri="{BB962C8B-B14F-4D97-AF65-F5344CB8AC3E}">
        <p14:creationId xmlns:p14="http://schemas.microsoft.com/office/powerpoint/2010/main" val="188837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‘to </a:t>
            </a:r>
            <a:r>
              <a:rPr lang="it-IT" dirty="0" err="1" smtClean="0"/>
              <a:t>economists</a:t>
            </a:r>
            <a:r>
              <a:rPr lang="it-IT" dirty="0" smtClean="0"/>
              <a:t>, the </a:t>
            </a:r>
            <a:r>
              <a:rPr lang="it-IT" dirty="0" err="1" smtClean="0"/>
              <a:t>important</a:t>
            </a:r>
            <a:r>
              <a:rPr lang="it-IT" dirty="0" smtClean="0"/>
              <a:t> </a:t>
            </a:r>
            <a:r>
              <a:rPr lang="it-IT" dirty="0" err="1" smtClean="0"/>
              <a:t>question</a:t>
            </a:r>
            <a:r>
              <a:rPr lang="it-IT" dirty="0" smtClean="0"/>
              <a:t> </a:t>
            </a:r>
            <a:r>
              <a:rPr lang="it-IT" dirty="0" err="1" smtClean="0"/>
              <a:t>about</a:t>
            </a:r>
            <a:r>
              <a:rPr lang="it-IT" dirty="0" smtClean="0"/>
              <a:t> </a:t>
            </a:r>
            <a:r>
              <a:rPr lang="it-IT" dirty="0" err="1" smtClean="0"/>
              <a:t>irreversibility</a:t>
            </a:r>
            <a:r>
              <a:rPr lang="it-IT" dirty="0" smtClean="0"/>
              <a:t> </a:t>
            </a:r>
            <a:r>
              <a:rPr lang="it-IT" dirty="0" err="1" smtClean="0"/>
              <a:t>is</a:t>
            </a:r>
            <a:r>
              <a:rPr lang="it-IT" dirty="0" smtClean="0"/>
              <a:t> </a:t>
            </a:r>
            <a:r>
              <a:rPr lang="it-IT" dirty="0" err="1" smtClean="0"/>
              <a:t>this</a:t>
            </a:r>
            <a:r>
              <a:rPr lang="it-IT" dirty="0" smtClean="0"/>
              <a:t>: </a:t>
            </a:r>
            <a:r>
              <a:rPr lang="it-IT" dirty="0" err="1" smtClean="0"/>
              <a:t>what</a:t>
            </a:r>
            <a:r>
              <a:rPr lang="it-IT" dirty="0" smtClean="0"/>
              <a:t> are the </a:t>
            </a:r>
            <a:r>
              <a:rPr lang="it-IT" dirty="0" err="1" smtClean="0"/>
              <a:t>implications</a:t>
            </a:r>
            <a:r>
              <a:rPr lang="it-IT" dirty="0" smtClean="0"/>
              <a:t> for </a:t>
            </a:r>
            <a:r>
              <a:rPr lang="it-IT" dirty="0" err="1" smtClean="0"/>
              <a:t>resource</a:t>
            </a:r>
            <a:r>
              <a:rPr lang="it-IT" dirty="0" smtClean="0"/>
              <a:t> </a:t>
            </a:r>
            <a:r>
              <a:rPr lang="it-IT" dirty="0" err="1" smtClean="0"/>
              <a:t>allocation</a:t>
            </a:r>
            <a:r>
              <a:rPr lang="it-IT" dirty="0" smtClean="0"/>
              <a:t>?’ (Fisher. A.C.)</a:t>
            </a:r>
            <a:endParaRPr lang="it-IT" dirty="0"/>
          </a:p>
        </p:txBody>
      </p:sp>
    </p:spTree>
    <p:extLst>
      <p:ext uri="{BB962C8B-B14F-4D97-AF65-F5344CB8AC3E}">
        <p14:creationId xmlns:p14="http://schemas.microsoft.com/office/powerpoint/2010/main" val="888922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99</TotalTime>
  <Words>2688</Words>
  <Application>Microsoft Office PowerPoint</Application>
  <PresentationFormat>Presentazione su schermo (4:3)</PresentationFormat>
  <Paragraphs>542</Paragraphs>
  <Slides>74</Slides>
  <Notes>15</Notes>
  <HiddenSlides>0</HiddenSlides>
  <MMClips>0</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74</vt:i4>
      </vt:variant>
    </vt:vector>
  </HeadingPairs>
  <TitlesOfParts>
    <vt:vector size="79" baseType="lpstr">
      <vt:lpstr>Adiacente</vt:lpstr>
      <vt:lpstr>Equation</vt:lpstr>
      <vt:lpstr>MSPhotoEd.3</vt:lpstr>
      <vt:lpstr>Unknown</vt:lpstr>
      <vt:lpstr>Grafico di Microsoft Office Excel</vt:lpstr>
      <vt:lpstr>Final lecture</vt:lpstr>
      <vt:lpstr>Conservation vs development</vt:lpstr>
      <vt:lpstr>Adapting CBA to uncertainty and irreversibility: the QUASI OPTION VALUE APPROACH </vt:lpstr>
      <vt:lpstr>Presentazione standard di PowerPoint</vt:lpstr>
      <vt:lpstr>Presentazione standard di PowerPoint</vt:lpstr>
      <vt:lpstr>Presentazione standard di PowerPoint</vt:lpstr>
      <vt:lpstr>Presentazione standard di PowerPoint</vt:lpstr>
      <vt:lpstr>Simple example…</vt:lpstr>
      <vt:lpstr>Presentazione standard di PowerPoint</vt:lpstr>
      <vt:lpstr>Presentazione standard di PowerPoint</vt:lpstr>
      <vt:lpstr>Presentazione standard di PowerPoint</vt:lpstr>
      <vt:lpstr>development</vt:lpstr>
      <vt:lpstr>Standard rule</vt:lpstr>
      <vt:lpstr>Arrow Fisher Rule</vt:lpstr>
      <vt:lpstr>Presentazione standard di PowerPoint</vt:lpstr>
      <vt:lpstr>Arrow Fisher Rule</vt:lpstr>
      <vt:lpstr>154-120: value of waiting/flexibility</vt:lpstr>
      <vt:lpstr>Is conservation better? (with uncertainty and irreversibility)</vt:lpstr>
      <vt:lpstr> Development in the long run. The environmental Kuznets curve hypothesis</vt:lpstr>
      <vt:lpstr>The IPAT identity</vt:lpstr>
      <vt:lpstr>The IPAT identity</vt:lpstr>
      <vt:lpstr>Affluence and technology: the Environmental Kuznets Curve (EKC)</vt:lpstr>
      <vt:lpstr>The EKC hypothesis</vt:lpstr>
      <vt:lpstr>Presentazione standard di PowerPoint</vt:lpstr>
      <vt:lpstr>Panayotou (1993)</vt:lpstr>
      <vt:lpstr>Presentazione standard di PowerPoint</vt:lpstr>
      <vt:lpstr>EKC and delinking</vt:lpstr>
      <vt:lpstr>EKC motivations</vt:lpstr>
      <vt:lpstr>Policy relevance</vt:lpstr>
      <vt:lpstr>Presentazione standard di PowerPoint</vt:lpstr>
      <vt:lpstr>Presentazione standard di PowerPoint</vt:lpstr>
      <vt:lpstr>waste</vt:lpstr>
      <vt:lpstr>Presentazione standard di PowerPoint</vt:lpstr>
      <vt:lpstr>Empirical status of the EKC hypothesis </vt:lpstr>
      <vt:lpstr>Some evidence</vt:lpstr>
      <vt:lpstr>Presentazione standard di PowerPoint</vt:lpstr>
      <vt:lpstr>Evidence</vt:lpstr>
      <vt:lpstr>Presentazione standard di PowerPoint</vt:lpstr>
      <vt:lpstr>Implications of the EKC</vt:lpstr>
      <vt:lpstr>Carbon dioxide</vt:lpstr>
      <vt:lpstr>We already tried to focus on specific homogeneous areas rather than OECD or full sample</vt:lpstr>
      <vt:lpstr>Presentazione standard di PowerPoint</vt:lpstr>
      <vt:lpstr>Presentazione standard di PowerPoint</vt:lpstr>
      <vt:lpstr>Presentazione standard di PowerPoint</vt:lpstr>
      <vt:lpstr>Structural breaks</vt:lpstr>
      <vt:lpstr>Presentazione standard di PowerPoint</vt:lpstr>
      <vt:lpstr>Presentazione standard di PowerPoint</vt:lpstr>
      <vt:lpstr>Presentazione standard di PowerPoint</vt:lpstr>
      <vt:lpstr>Waste (prevention)</vt:lpstr>
      <vt:lpstr>Scenarios: MSW generation and landfilling in the EU-27</vt:lpstr>
      <vt:lpstr>Waste: not less important, and related to climate change</vt:lpstr>
      <vt:lpstr>Landfilling, incineration and material recovery  (EEA, 2009)</vt:lpstr>
      <vt:lpstr>Waste Management composition in EEA countries. Year 2009. Share of total disposal. </vt:lpstr>
      <vt:lpstr>EU 27: MSW generated (Kg per capita) and major relevant policies</vt:lpstr>
      <vt:lpstr>Waste generation growth rate between 1995/2009. EEA countries. </vt:lpstr>
      <vt:lpstr>Presentazione standard di PowerPoint</vt:lpstr>
      <vt:lpstr>Number of patent application filed at the EPO. Specific waste technologies, 3 year moving average. (1981=100). Material Recycling on the right axe.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Geography and sectors</vt:lpstr>
      <vt:lpstr>Presentazione standard di PowerPoint</vt:lpstr>
      <vt:lpstr>Beyond income – within the EKC again…</vt:lpstr>
      <vt:lpstr>Presentazione standard di PowerPoint</vt:lpstr>
      <vt:lpstr>Shift-Share: productive specialization (industry mix)                     component</vt:lpstr>
      <vt:lpstr>Shift-Share: efficiency component</vt:lpstr>
      <vt:lpstr>Presentazione standard di PowerPoint</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vs development</dc:title>
  <dc:creator>user</dc:creator>
  <cp:lastModifiedBy>user</cp:lastModifiedBy>
  <cp:revision>13</cp:revision>
  <dcterms:created xsi:type="dcterms:W3CDTF">2015-02-25T20:47:55Z</dcterms:created>
  <dcterms:modified xsi:type="dcterms:W3CDTF">2015-03-08T22:05:09Z</dcterms:modified>
</cp:coreProperties>
</file>