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Lst>
  <p:notesMasterIdLst>
    <p:notesMasterId r:id="rId18"/>
  </p:notesMasterIdLst>
  <p:sldIdLst>
    <p:sldId id="256" r:id="rId3"/>
    <p:sldId id="257" r:id="rId4"/>
    <p:sldId id="259" r:id="rId5"/>
    <p:sldId id="273" r:id="rId6"/>
    <p:sldId id="274" r:id="rId7"/>
    <p:sldId id="276" r:id="rId8"/>
    <p:sldId id="277" r:id="rId9"/>
    <p:sldId id="267" r:id="rId10"/>
    <p:sldId id="268" r:id="rId11"/>
    <p:sldId id="278" r:id="rId12"/>
    <p:sldId id="269" r:id="rId13"/>
    <p:sldId id="270" r:id="rId14"/>
    <p:sldId id="271" r:id="rId15"/>
    <p:sldId id="279" r:id="rId16"/>
    <p:sldId id="275"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63383-AECB-48BA-AC94-7E4762ED7888}" type="datetimeFigureOut">
              <a:rPr lang="it-IT" smtClean="0"/>
              <a:t>22/02/2015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3EBBA1-3DF2-4F85-8221-4120A32C4A29}" type="slidenum">
              <a:rPr lang="it-IT" smtClean="0"/>
              <a:t>‹N›</a:t>
            </a:fld>
            <a:endParaRPr lang="it-IT"/>
          </a:p>
        </p:txBody>
      </p:sp>
    </p:spTree>
    <p:extLst>
      <p:ext uri="{BB962C8B-B14F-4D97-AF65-F5344CB8AC3E}">
        <p14:creationId xmlns:p14="http://schemas.microsoft.com/office/powerpoint/2010/main" val="651778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10000"/>
          </a:bodyPr>
          <a:lstStyle/>
          <a:p>
            <a:pPr>
              <a:defRPr/>
            </a:pPr>
            <a:r>
              <a:rPr lang="en-US" b="1" dirty="0" smtClean="0"/>
              <a:t>Uncertainty about abatement costs</a:t>
            </a:r>
            <a:endParaRPr lang="en-GB" b="1" dirty="0" smtClean="0"/>
          </a:p>
          <a:p>
            <a:pPr>
              <a:defRPr/>
            </a:pPr>
            <a:r>
              <a:rPr lang="en-US" dirty="0" smtClean="0"/>
              <a:t> </a:t>
            </a:r>
            <a:endParaRPr lang="en-GB" dirty="0" smtClean="0"/>
          </a:p>
          <a:p>
            <a:pPr>
              <a:defRPr/>
            </a:pPr>
            <a:r>
              <a:rPr lang="en-US" dirty="0" smtClean="0"/>
              <a:t>Uncertainty about abatement costs may result in an efficiency loss. </a:t>
            </a:r>
          </a:p>
          <a:p>
            <a:pPr>
              <a:defRPr/>
            </a:pPr>
            <a:r>
              <a:rPr lang="en-US" dirty="0" smtClean="0"/>
              <a:t>Suppose that the EPA knows the pollution marginal damage function (MD) but has to estimate the marginal emissions abatement cost function (MC), and will often make errors in doing so. Overestimation and underestimation of abatement costs will each lead the EPA to wrongly identify the efficient level of emissions, and so to an efficiency loss. But, as we shall see, the magnitude of that loss will differ depending on which instrument the EPA chooses to use. </a:t>
            </a:r>
          </a:p>
          <a:p>
            <a:pPr>
              <a:defRPr/>
            </a:pPr>
            <a:endParaRPr lang="en-US" dirty="0" smtClean="0"/>
          </a:p>
          <a:p>
            <a:pPr>
              <a:defRPr/>
            </a:pPr>
            <a:r>
              <a:rPr lang="en-US" dirty="0" smtClean="0"/>
              <a:t>Let us investigate the relative magnitudes of efficiency loss under an emission tax system and an emission licence scheme.</a:t>
            </a:r>
            <a:endParaRPr lang="en-GB" dirty="0" smtClean="0"/>
          </a:p>
          <a:p>
            <a:pPr>
              <a:defRPr/>
            </a:pPr>
            <a:r>
              <a:rPr lang="en-US" dirty="0" smtClean="0"/>
              <a:t> </a:t>
            </a:r>
            <a:endParaRPr lang="en-GB" dirty="0" smtClean="0"/>
          </a:p>
          <a:p>
            <a:pPr>
              <a:defRPr/>
            </a:pPr>
            <a:r>
              <a:rPr lang="en-US" dirty="0" smtClean="0"/>
              <a:t>Figure 7.3 shows the case in which the marginal cost of abatement is overestimated. </a:t>
            </a:r>
          </a:p>
          <a:p>
            <a:pPr>
              <a:defRPr/>
            </a:pPr>
            <a:r>
              <a:rPr lang="en-US" b="1" dirty="0" smtClean="0"/>
              <a:t>Consider first an emissions fee</a:t>
            </a:r>
            <a:r>
              <a:rPr lang="en-US" dirty="0" smtClean="0"/>
              <a:t>. On the (incorrect) assumption that the marginal abatement cost curve is the one labelled ‘MC (assumed)’, the EPA imposes a tax at the rate </a:t>
            </a:r>
            <a:r>
              <a:rPr lang="en-US" i="1" dirty="0" smtClean="0"/>
              <a:t>t</a:t>
            </a:r>
            <a:r>
              <a:rPr lang="en-US" baseline="30000" dirty="0" smtClean="0"/>
              <a:t>H </a:t>
            </a:r>
            <a:r>
              <a:rPr lang="en-US" dirty="0" smtClean="0"/>
              <a:t>(as opposed to its true efficiency level, </a:t>
            </a:r>
            <a:r>
              <a:rPr lang="en-US" i="1" dirty="0" smtClean="0"/>
              <a:t>t</a:t>
            </a:r>
            <a:r>
              <a:rPr lang="en-US" dirty="0" smtClean="0"/>
              <a:t>*). Firms will abate emissions as long as their actual (true) marginal abatement costs are below the tax, and so will emit at </a:t>
            </a:r>
            <a:r>
              <a:rPr lang="en-US" i="1" dirty="0" smtClean="0"/>
              <a:t>M</a:t>
            </a:r>
            <a:r>
              <a:rPr lang="en-US" dirty="0" smtClean="0"/>
              <a:t>t, a rate less than the efficient level. The resulting efficiency loss is defined by the shortfall of net benefits at </a:t>
            </a:r>
            <a:r>
              <a:rPr lang="en-US" i="1" dirty="0" smtClean="0"/>
              <a:t>M</a:t>
            </a:r>
            <a:r>
              <a:rPr lang="en-US" dirty="0" smtClean="0"/>
              <a:t>t compared with the maximum obtainable level at </a:t>
            </a:r>
            <a:r>
              <a:rPr lang="en-US" i="1" dirty="0" smtClean="0"/>
              <a:t>M</a:t>
            </a:r>
            <a:r>
              <a:rPr lang="en-US" dirty="0" smtClean="0"/>
              <a:t>*; this is indicated by the hatched area in the diagram.</a:t>
            </a:r>
            <a:endParaRPr lang="en-GB" b="1" dirty="0" smtClean="0"/>
          </a:p>
          <a:p>
            <a:pPr>
              <a:defRPr/>
            </a:pPr>
            <a:r>
              <a:rPr lang="en-US" b="1" dirty="0" smtClean="0"/>
              <a:t> </a:t>
            </a:r>
            <a:endParaRPr lang="en-GB" b="1" dirty="0" smtClean="0"/>
          </a:p>
          <a:p>
            <a:pPr>
              <a:defRPr/>
            </a:pPr>
            <a:r>
              <a:rPr lang="en-US" b="1" dirty="0" smtClean="0"/>
              <a:t>Compare this efficiency loss with that which results from using an emissions licence system</a:t>
            </a:r>
            <a:r>
              <a:rPr lang="en-US" dirty="0" smtClean="0"/>
              <a:t>. Using incorrect information, the EPA believes the efficient target is </a:t>
            </a:r>
            <a:r>
              <a:rPr lang="en-US" i="1" dirty="0" smtClean="0"/>
              <a:t>L</a:t>
            </a:r>
            <a:r>
              <a:rPr lang="en-US" dirty="0" smtClean="0"/>
              <a:t>H (when in fact it should be </a:t>
            </a:r>
            <a:r>
              <a:rPr lang="en-US" i="1" dirty="0" smtClean="0"/>
              <a:t>M</a:t>
            </a:r>
            <a:r>
              <a:rPr lang="en-US" dirty="0" smtClean="0"/>
              <a:t>*). Incorrect information has led the regulator to pursue an insufficiently tight control. The efficiency loss is indicated by the solidly shaded area (corresponding to the surplus of marginal damages over marginal abatement costs for the excessive units of emissions).</a:t>
            </a:r>
            <a:endParaRPr lang="en-GB" dirty="0" smtClean="0"/>
          </a:p>
          <a:p>
            <a:pPr>
              <a:defRPr/>
            </a:pPr>
            <a:endParaRPr lang="en-GB"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37155" indent="-283521" eaLnBrk="0" hangingPunct="0">
              <a:defRPr sz="2400">
                <a:solidFill>
                  <a:schemeClr val="tx1"/>
                </a:solidFill>
                <a:latin typeface="Times New Roman" pitchFamily="18" charset="0"/>
              </a:defRPr>
            </a:lvl2pPr>
            <a:lvl3pPr marL="1134085" indent="-226817" eaLnBrk="0" hangingPunct="0">
              <a:defRPr sz="2400">
                <a:solidFill>
                  <a:schemeClr val="tx1"/>
                </a:solidFill>
                <a:latin typeface="Times New Roman" pitchFamily="18" charset="0"/>
              </a:defRPr>
            </a:lvl3pPr>
            <a:lvl4pPr marL="1587718" indent="-226817" eaLnBrk="0" hangingPunct="0">
              <a:defRPr sz="2400">
                <a:solidFill>
                  <a:schemeClr val="tx1"/>
                </a:solidFill>
                <a:latin typeface="Times New Roman" pitchFamily="18" charset="0"/>
              </a:defRPr>
            </a:lvl4pPr>
            <a:lvl5pPr marL="2041352" indent="-226817" eaLnBrk="0" hangingPunct="0">
              <a:defRPr sz="2400">
                <a:solidFill>
                  <a:schemeClr val="tx1"/>
                </a:solidFill>
                <a:latin typeface="Times New Roman" pitchFamily="18" charset="0"/>
              </a:defRPr>
            </a:lvl5pPr>
            <a:lvl6pPr marL="2494986" indent="-226817" eaLnBrk="0" fontAlgn="base" hangingPunct="0">
              <a:spcBef>
                <a:spcPct val="0"/>
              </a:spcBef>
              <a:spcAft>
                <a:spcPct val="0"/>
              </a:spcAft>
              <a:defRPr sz="2400">
                <a:solidFill>
                  <a:schemeClr val="tx1"/>
                </a:solidFill>
                <a:latin typeface="Times New Roman" pitchFamily="18" charset="0"/>
              </a:defRPr>
            </a:lvl6pPr>
            <a:lvl7pPr marL="2948620" indent="-226817" eaLnBrk="0" fontAlgn="base" hangingPunct="0">
              <a:spcBef>
                <a:spcPct val="0"/>
              </a:spcBef>
              <a:spcAft>
                <a:spcPct val="0"/>
              </a:spcAft>
              <a:defRPr sz="2400">
                <a:solidFill>
                  <a:schemeClr val="tx1"/>
                </a:solidFill>
                <a:latin typeface="Times New Roman" pitchFamily="18" charset="0"/>
              </a:defRPr>
            </a:lvl7pPr>
            <a:lvl8pPr marL="3402254" indent="-226817" eaLnBrk="0" fontAlgn="base" hangingPunct="0">
              <a:spcBef>
                <a:spcPct val="0"/>
              </a:spcBef>
              <a:spcAft>
                <a:spcPct val="0"/>
              </a:spcAft>
              <a:defRPr sz="2400">
                <a:solidFill>
                  <a:schemeClr val="tx1"/>
                </a:solidFill>
                <a:latin typeface="Times New Roman" pitchFamily="18" charset="0"/>
              </a:defRPr>
            </a:lvl8pPr>
            <a:lvl9pPr marL="3855888" indent="-226817" eaLnBrk="0" fontAlgn="base" hangingPunct="0">
              <a:spcBef>
                <a:spcPct val="0"/>
              </a:spcBef>
              <a:spcAft>
                <a:spcPct val="0"/>
              </a:spcAft>
              <a:defRPr sz="2400">
                <a:solidFill>
                  <a:schemeClr val="tx1"/>
                </a:solidFill>
                <a:latin typeface="Times New Roman" pitchFamily="18" charset="0"/>
              </a:defRPr>
            </a:lvl9pPr>
          </a:lstStyle>
          <a:p>
            <a:pPr eaLnBrk="1" hangingPunct="1"/>
            <a:fld id="{8FD3C7E0-FC53-4CEF-A645-32E6771478F8}" type="slidenum">
              <a:rPr lang="en-GB" altLang="en-US" sz="1200"/>
              <a:pPr eaLnBrk="1" hangingPunct="1"/>
              <a:t>4</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10000"/>
          </a:bodyPr>
          <a:lstStyle/>
          <a:p>
            <a:pPr>
              <a:defRPr/>
            </a:pPr>
            <a:r>
              <a:rPr lang="en-US" b="1" dirty="0" smtClean="0"/>
              <a:t>Uncertainty about abatement costs</a:t>
            </a:r>
            <a:endParaRPr lang="en-GB" b="1" dirty="0" smtClean="0"/>
          </a:p>
          <a:p>
            <a:pPr>
              <a:defRPr/>
            </a:pPr>
            <a:r>
              <a:rPr lang="en-US" dirty="0" smtClean="0"/>
              <a:t> </a:t>
            </a:r>
            <a:endParaRPr lang="en-GB" dirty="0" smtClean="0"/>
          </a:p>
          <a:p>
            <a:pPr>
              <a:defRPr/>
            </a:pPr>
            <a:r>
              <a:rPr lang="en-US" dirty="0" smtClean="0"/>
              <a:t>Uncertainty about abatement costs may result in an efficiency loss. </a:t>
            </a:r>
          </a:p>
          <a:p>
            <a:pPr>
              <a:defRPr/>
            </a:pPr>
            <a:r>
              <a:rPr lang="en-US" dirty="0" smtClean="0"/>
              <a:t>Suppose that the EPA knows the pollution marginal damage function (MD) but has to estimate the marginal emissions abatement cost function (MC), and will often make errors in doing so. Overestimation and underestimation of abatement costs will each lead the EPA to wrongly identify the efficient level of emissions, and so to an efficiency loss. But, as we shall see, the magnitude of that loss will differ depending on which instrument the EPA chooses to use. </a:t>
            </a:r>
          </a:p>
          <a:p>
            <a:pPr>
              <a:defRPr/>
            </a:pPr>
            <a:endParaRPr lang="en-US" dirty="0" smtClean="0"/>
          </a:p>
          <a:p>
            <a:pPr>
              <a:defRPr/>
            </a:pPr>
            <a:r>
              <a:rPr lang="en-US" dirty="0" smtClean="0"/>
              <a:t>Let us investigate the relative magnitudes of efficiency loss under an emission tax system and an emission licence scheme.</a:t>
            </a:r>
            <a:endParaRPr lang="en-GB" dirty="0" smtClean="0"/>
          </a:p>
          <a:p>
            <a:pPr>
              <a:defRPr/>
            </a:pPr>
            <a:r>
              <a:rPr lang="en-US" dirty="0" smtClean="0"/>
              <a:t> </a:t>
            </a:r>
            <a:endParaRPr lang="en-GB" dirty="0" smtClean="0"/>
          </a:p>
          <a:p>
            <a:pPr>
              <a:defRPr/>
            </a:pPr>
            <a:r>
              <a:rPr lang="en-US" dirty="0" smtClean="0"/>
              <a:t>Figure 7.3 shows the case in which the marginal cost of abatement is overestimated. </a:t>
            </a:r>
          </a:p>
          <a:p>
            <a:pPr>
              <a:defRPr/>
            </a:pPr>
            <a:r>
              <a:rPr lang="en-US" b="1" dirty="0" smtClean="0"/>
              <a:t>Consider first an emissions fee</a:t>
            </a:r>
            <a:r>
              <a:rPr lang="en-US" dirty="0" smtClean="0"/>
              <a:t>. On the (incorrect) assumption that the marginal abatement cost curve is the one labelled ‘MC (assumed)’, the EPA imposes a tax at the rate </a:t>
            </a:r>
            <a:r>
              <a:rPr lang="en-US" i="1" dirty="0" smtClean="0"/>
              <a:t>t</a:t>
            </a:r>
            <a:r>
              <a:rPr lang="en-US" baseline="30000" dirty="0" smtClean="0"/>
              <a:t>H </a:t>
            </a:r>
            <a:r>
              <a:rPr lang="en-US" dirty="0" smtClean="0"/>
              <a:t>(as opposed to its true efficiency level, </a:t>
            </a:r>
            <a:r>
              <a:rPr lang="en-US" i="1" dirty="0" smtClean="0"/>
              <a:t>t</a:t>
            </a:r>
            <a:r>
              <a:rPr lang="en-US" dirty="0" smtClean="0"/>
              <a:t>*). Firms will abate emissions as long as their actual (true) marginal abatement costs are below the tax, and so will emit at </a:t>
            </a:r>
            <a:r>
              <a:rPr lang="en-US" i="1" dirty="0" smtClean="0"/>
              <a:t>M</a:t>
            </a:r>
            <a:r>
              <a:rPr lang="en-US" dirty="0" smtClean="0"/>
              <a:t>t, a rate less than the efficient level. The resulting efficiency loss is defined by the shortfall of net benefits at </a:t>
            </a:r>
            <a:r>
              <a:rPr lang="en-US" i="1" dirty="0" smtClean="0"/>
              <a:t>M</a:t>
            </a:r>
            <a:r>
              <a:rPr lang="en-US" dirty="0" smtClean="0"/>
              <a:t>t compared with the maximum obtainable level at </a:t>
            </a:r>
            <a:r>
              <a:rPr lang="en-US" i="1" dirty="0" smtClean="0"/>
              <a:t>M</a:t>
            </a:r>
            <a:r>
              <a:rPr lang="en-US" dirty="0" smtClean="0"/>
              <a:t>*; this is indicated by the hatched area in the diagram.</a:t>
            </a:r>
            <a:endParaRPr lang="en-GB" b="1" dirty="0" smtClean="0"/>
          </a:p>
          <a:p>
            <a:pPr>
              <a:defRPr/>
            </a:pPr>
            <a:r>
              <a:rPr lang="en-US" b="1" dirty="0" smtClean="0"/>
              <a:t> </a:t>
            </a:r>
            <a:endParaRPr lang="en-GB" b="1" dirty="0" smtClean="0"/>
          </a:p>
          <a:p>
            <a:pPr>
              <a:defRPr/>
            </a:pPr>
            <a:r>
              <a:rPr lang="en-US" b="1" dirty="0" smtClean="0"/>
              <a:t>Compare this efficiency loss with that which results from using an emissions licence system</a:t>
            </a:r>
            <a:r>
              <a:rPr lang="en-US" dirty="0" smtClean="0"/>
              <a:t>. Using incorrect information, the EPA believes the efficient target is </a:t>
            </a:r>
            <a:r>
              <a:rPr lang="en-US" i="1" dirty="0" smtClean="0"/>
              <a:t>L</a:t>
            </a:r>
            <a:r>
              <a:rPr lang="en-US" dirty="0" smtClean="0"/>
              <a:t>H (when in fact it should be </a:t>
            </a:r>
            <a:r>
              <a:rPr lang="en-US" i="1" dirty="0" smtClean="0"/>
              <a:t>M</a:t>
            </a:r>
            <a:r>
              <a:rPr lang="en-US" dirty="0" smtClean="0"/>
              <a:t>*). Incorrect information has led the regulator to pursue an insufficiently tight control. The efficiency loss is indicated by the solidly shaded area (corresponding to the surplus of marginal damages over marginal abatement costs for the excessive units of emissions).</a:t>
            </a:r>
            <a:endParaRPr lang="en-GB" dirty="0" smtClean="0"/>
          </a:p>
          <a:p>
            <a:pPr>
              <a:defRPr/>
            </a:pPr>
            <a:endParaRPr lang="en-GB"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37155" indent="-283521" eaLnBrk="0" hangingPunct="0">
              <a:defRPr sz="2400">
                <a:solidFill>
                  <a:schemeClr val="tx1"/>
                </a:solidFill>
                <a:latin typeface="Times New Roman" pitchFamily="18" charset="0"/>
              </a:defRPr>
            </a:lvl2pPr>
            <a:lvl3pPr marL="1134085" indent="-226817" eaLnBrk="0" hangingPunct="0">
              <a:defRPr sz="2400">
                <a:solidFill>
                  <a:schemeClr val="tx1"/>
                </a:solidFill>
                <a:latin typeface="Times New Roman" pitchFamily="18" charset="0"/>
              </a:defRPr>
            </a:lvl3pPr>
            <a:lvl4pPr marL="1587718" indent="-226817" eaLnBrk="0" hangingPunct="0">
              <a:defRPr sz="2400">
                <a:solidFill>
                  <a:schemeClr val="tx1"/>
                </a:solidFill>
                <a:latin typeface="Times New Roman" pitchFamily="18" charset="0"/>
              </a:defRPr>
            </a:lvl4pPr>
            <a:lvl5pPr marL="2041352" indent="-226817" eaLnBrk="0" hangingPunct="0">
              <a:defRPr sz="2400">
                <a:solidFill>
                  <a:schemeClr val="tx1"/>
                </a:solidFill>
                <a:latin typeface="Times New Roman" pitchFamily="18" charset="0"/>
              </a:defRPr>
            </a:lvl5pPr>
            <a:lvl6pPr marL="2494986" indent="-226817" eaLnBrk="0" fontAlgn="base" hangingPunct="0">
              <a:spcBef>
                <a:spcPct val="0"/>
              </a:spcBef>
              <a:spcAft>
                <a:spcPct val="0"/>
              </a:spcAft>
              <a:defRPr sz="2400">
                <a:solidFill>
                  <a:schemeClr val="tx1"/>
                </a:solidFill>
                <a:latin typeface="Times New Roman" pitchFamily="18" charset="0"/>
              </a:defRPr>
            </a:lvl6pPr>
            <a:lvl7pPr marL="2948620" indent="-226817" eaLnBrk="0" fontAlgn="base" hangingPunct="0">
              <a:spcBef>
                <a:spcPct val="0"/>
              </a:spcBef>
              <a:spcAft>
                <a:spcPct val="0"/>
              </a:spcAft>
              <a:defRPr sz="2400">
                <a:solidFill>
                  <a:schemeClr val="tx1"/>
                </a:solidFill>
                <a:latin typeface="Times New Roman" pitchFamily="18" charset="0"/>
              </a:defRPr>
            </a:lvl7pPr>
            <a:lvl8pPr marL="3402254" indent="-226817" eaLnBrk="0" fontAlgn="base" hangingPunct="0">
              <a:spcBef>
                <a:spcPct val="0"/>
              </a:spcBef>
              <a:spcAft>
                <a:spcPct val="0"/>
              </a:spcAft>
              <a:defRPr sz="2400">
                <a:solidFill>
                  <a:schemeClr val="tx1"/>
                </a:solidFill>
                <a:latin typeface="Times New Roman" pitchFamily="18" charset="0"/>
              </a:defRPr>
            </a:lvl8pPr>
            <a:lvl9pPr marL="3855888" indent="-226817" eaLnBrk="0" fontAlgn="base" hangingPunct="0">
              <a:spcBef>
                <a:spcPct val="0"/>
              </a:spcBef>
              <a:spcAft>
                <a:spcPct val="0"/>
              </a:spcAft>
              <a:defRPr sz="2400">
                <a:solidFill>
                  <a:schemeClr val="tx1"/>
                </a:solidFill>
                <a:latin typeface="Times New Roman" pitchFamily="18" charset="0"/>
              </a:defRPr>
            </a:lvl9pPr>
          </a:lstStyle>
          <a:p>
            <a:pPr eaLnBrk="1" hangingPunct="1"/>
            <a:fld id="{8FD3C7E0-FC53-4CEF-A645-32E6771478F8}" type="slidenum">
              <a:rPr lang="en-GB" altLang="en-US" sz="1200"/>
              <a:pPr eaLnBrk="1" hangingPunct="1"/>
              <a:t>8</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b="1"/>
              <a:t>Underestimation of abatement costs: </a:t>
            </a:r>
          </a:p>
          <a:p>
            <a:pPr eaLnBrk="1" hangingPunct="1">
              <a:spcBef>
                <a:spcPct val="0"/>
              </a:spcBef>
            </a:pPr>
            <a:r>
              <a:rPr lang="en-US" altLang="en-US" smtClean="0"/>
              <a:t>This is represented in Figure 7.4, in which the shapes and positions of the ‘true’ functions are identical to those in Figure 7.3 to allow direct comparison of the two diagrams. Now the assumed marginal abatement cost curve lies below its true position. Using similar reasoning to that given above, it can be seen that an emissions tax results in a loss (shown by the hatched area) that is greater than the loss associated with licences (the solidly shaded triangle).</a:t>
            </a:r>
            <a:endParaRPr lang="en-GB" altLang="en-US" smtClean="0"/>
          </a:p>
          <a:p>
            <a:pPr eaLnBrk="1" hangingPunct="1">
              <a:spcBef>
                <a:spcPct val="0"/>
              </a:spcBef>
            </a:pPr>
            <a:r>
              <a:rPr lang="en-US" altLang="en-US" b="1" smtClean="0"/>
              <a:t> </a:t>
            </a:r>
            <a:endParaRPr lang="en-GB" altLang="en-US" b="1" smtClean="0"/>
          </a:p>
          <a:p>
            <a:pPr eaLnBrk="1" hangingPunct="1">
              <a:spcBef>
                <a:spcPct val="0"/>
              </a:spcBef>
            </a:pPr>
            <a:r>
              <a:rPr lang="en-US" altLang="en-US" smtClean="0"/>
              <a:t>An incorrectly estimated abatement cost function results in an efficiency loss. In the case we have investigated, irrespective of whether the error is one of over- or underestimation, the loss from using taxes exceeds that from using licences. However, this result depends on the manner in which we constructed the functions in Figures 7.3 and 7.4. Compare these with the cases shown in Figures 7.5 and 7.6. These are analogues of the two situations just investigated, but are drawn with a substantially flatter marginal damage curve. Once again, both instruments generate efficiency losses when mistakes are made about abatement costs. But the ranking of the two instruments is now reversed: the loss is larger with licences than with a tax.</a:t>
            </a:r>
            <a:endParaRPr lang="en-GB" altLang="en-US" smtClean="0"/>
          </a:p>
          <a:p>
            <a:pPr eaLnBrk="1" hangingPunct="1">
              <a:spcBef>
                <a:spcPct val="0"/>
              </a:spcBef>
            </a:pPr>
            <a:endParaRPr lang="en-GB" alt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37155" indent="-283521" eaLnBrk="0" hangingPunct="0">
              <a:defRPr sz="2400">
                <a:solidFill>
                  <a:schemeClr val="tx1"/>
                </a:solidFill>
                <a:latin typeface="Times New Roman" pitchFamily="18" charset="0"/>
              </a:defRPr>
            </a:lvl2pPr>
            <a:lvl3pPr marL="1134085" indent="-226817" eaLnBrk="0" hangingPunct="0">
              <a:defRPr sz="2400">
                <a:solidFill>
                  <a:schemeClr val="tx1"/>
                </a:solidFill>
                <a:latin typeface="Times New Roman" pitchFamily="18" charset="0"/>
              </a:defRPr>
            </a:lvl3pPr>
            <a:lvl4pPr marL="1587718" indent="-226817" eaLnBrk="0" hangingPunct="0">
              <a:defRPr sz="2400">
                <a:solidFill>
                  <a:schemeClr val="tx1"/>
                </a:solidFill>
                <a:latin typeface="Times New Roman" pitchFamily="18" charset="0"/>
              </a:defRPr>
            </a:lvl4pPr>
            <a:lvl5pPr marL="2041352" indent="-226817" eaLnBrk="0" hangingPunct="0">
              <a:defRPr sz="2400">
                <a:solidFill>
                  <a:schemeClr val="tx1"/>
                </a:solidFill>
                <a:latin typeface="Times New Roman" pitchFamily="18" charset="0"/>
              </a:defRPr>
            </a:lvl5pPr>
            <a:lvl6pPr marL="2494986" indent="-226817" eaLnBrk="0" fontAlgn="base" hangingPunct="0">
              <a:spcBef>
                <a:spcPct val="0"/>
              </a:spcBef>
              <a:spcAft>
                <a:spcPct val="0"/>
              </a:spcAft>
              <a:defRPr sz="2400">
                <a:solidFill>
                  <a:schemeClr val="tx1"/>
                </a:solidFill>
                <a:latin typeface="Times New Roman" pitchFamily="18" charset="0"/>
              </a:defRPr>
            </a:lvl6pPr>
            <a:lvl7pPr marL="2948620" indent="-226817" eaLnBrk="0" fontAlgn="base" hangingPunct="0">
              <a:spcBef>
                <a:spcPct val="0"/>
              </a:spcBef>
              <a:spcAft>
                <a:spcPct val="0"/>
              </a:spcAft>
              <a:defRPr sz="2400">
                <a:solidFill>
                  <a:schemeClr val="tx1"/>
                </a:solidFill>
                <a:latin typeface="Times New Roman" pitchFamily="18" charset="0"/>
              </a:defRPr>
            </a:lvl7pPr>
            <a:lvl8pPr marL="3402254" indent="-226817" eaLnBrk="0" fontAlgn="base" hangingPunct="0">
              <a:spcBef>
                <a:spcPct val="0"/>
              </a:spcBef>
              <a:spcAft>
                <a:spcPct val="0"/>
              </a:spcAft>
              <a:defRPr sz="2400">
                <a:solidFill>
                  <a:schemeClr val="tx1"/>
                </a:solidFill>
                <a:latin typeface="Times New Roman" pitchFamily="18" charset="0"/>
              </a:defRPr>
            </a:lvl8pPr>
            <a:lvl9pPr marL="3855888" indent="-226817" eaLnBrk="0" fontAlgn="base" hangingPunct="0">
              <a:spcBef>
                <a:spcPct val="0"/>
              </a:spcBef>
              <a:spcAft>
                <a:spcPct val="0"/>
              </a:spcAft>
              <a:defRPr sz="2400">
                <a:solidFill>
                  <a:schemeClr val="tx1"/>
                </a:solidFill>
                <a:latin typeface="Times New Roman" pitchFamily="18" charset="0"/>
              </a:defRPr>
            </a:lvl9pPr>
          </a:lstStyle>
          <a:p>
            <a:pPr eaLnBrk="1" hangingPunct="1"/>
            <a:fld id="{8684EE5A-C9CE-4918-9A94-1AAA487F8ECC}" type="slidenum">
              <a:rPr lang="en-GB" altLang="en-US" sz="1200"/>
              <a:pPr eaLnBrk="1" hangingPunct="1"/>
              <a:t>9</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4CD8001A-2074-4B2B-8251-2A49783D5883}" type="datetimeFigureOut">
              <a:rPr lang="it-IT" smtClean="0"/>
              <a:t>22/02/2015</a:t>
            </a:fld>
            <a:endParaRPr lang="it-IT"/>
          </a:p>
        </p:txBody>
      </p:sp>
      <p:sp>
        <p:nvSpPr>
          <p:cNvPr id="8" name="Slide Number Placeholder 7"/>
          <p:cNvSpPr>
            <a:spLocks noGrp="1"/>
          </p:cNvSpPr>
          <p:nvPr>
            <p:ph type="sldNum" sz="quarter" idx="11"/>
          </p:nvPr>
        </p:nvSpPr>
        <p:spPr/>
        <p:txBody>
          <a:bodyPr/>
          <a:lstStyle/>
          <a:p>
            <a:fld id="{503818BA-A09B-4F01-8EB4-8C14870D8BB4}" type="slidenum">
              <a:rPr lang="it-IT" smtClean="0"/>
              <a:t>‹N›</a:t>
            </a:fld>
            <a:endParaRPr lang="it-IT"/>
          </a:p>
        </p:txBody>
      </p:sp>
      <p:sp>
        <p:nvSpPr>
          <p:cNvPr id="9" name="Footer Placeholder 8"/>
          <p:cNvSpPr>
            <a:spLocks noGrp="1"/>
          </p:cNvSpPr>
          <p:nvPr>
            <p:ph type="ftr" sz="quarter" idx="12"/>
          </p:nvPr>
        </p:nvSpPr>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03818BA-A09B-4F01-8EB4-8C14870D8BB4}" type="slidenum">
              <a:rPr lang="it-IT" smtClean="0"/>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4CD8001A-2074-4B2B-8251-2A49783D5883}" type="datetimeFigureOut">
              <a:rPr lang="it-IT" smtClean="0"/>
              <a:t>22/02/2015</a:t>
            </a:fld>
            <a:endParaRPr lang="it-IT"/>
          </a:p>
        </p:txBody>
      </p:sp>
      <p:sp>
        <p:nvSpPr>
          <p:cNvPr id="8" name="Slide Number Placeholder 7"/>
          <p:cNvSpPr>
            <a:spLocks noGrp="1"/>
          </p:cNvSpPr>
          <p:nvPr>
            <p:ph type="sldNum" sz="quarter" idx="11"/>
          </p:nvPr>
        </p:nvSpPr>
        <p:spPr/>
        <p:txBody>
          <a:bodyPr/>
          <a:lstStyle/>
          <a:p>
            <a:fld id="{503818BA-A09B-4F01-8EB4-8C14870D8BB4}" type="slidenum">
              <a:rPr lang="it-IT" smtClean="0"/>
              <a:t>‹N›</a:t>
            </a:fld>
            <a:endParaRPr lang="it-IT"/>
          </a:p>
        </p:txBody>
      </p:sp>
      <p:sp>
        <p:nvSpPr>
          <p:cNvPr id="9" name="Footer Placeholder 8"/>
          <p:cNvSpPr>
            <a:spLocks noGrp="1"/>
          </p:cNvSpPr>
          <p:nvPr>
            <p:ph type="ftr" sz="quarter" idx="12"/>
          </p:nvPr>
        </p:nvSpPr>
        <p:spPr/>
        <p:txBody>
          <a:bodyPr/>
          <a:lstStyle/>
          <a:p>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it-IT" smtClean="0"/>
              <a:t>Fare clic per modificare stili del testo dello schema</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4CD8001A-2074-4B2B-8251-2A49783D5883}" type="datetimeFigureOut">
              <a:rPr lang="it-IT" smtClean="0"/>
              <a:t>22/02/2015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4CD8001A-2074-4B2B-8251-2A49783D5883}" type="datetimeFigureOut">
              <a:rPr lang="it-IT" smtClean="0"/>
              <a:t>22/02/2015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D8001A-2074-4B2B-8251-2A49783D5883}" type="datetimeFigureOut">
              <a:rPr lang="it-IT" smtClean="0"/>
              <a:t>22/02/2015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03818BA-A09B-4F01-8EB4-8C14870D8BB4}" type="slidenum">
              <a:rPr lang="it-IT" smtClean="0"/>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03818BA-A09B-4F01-8EB4-8C14870D8BB4}" type="slidenum">
              <a:rPr lang="it-IT" smtClean="0"/>
              <a:t>‹N›</a:t>
            </a:fld>
            <a:endParaRPr lang="it-IT"/>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it-IT" smtClean="0"/>
              <a:t>Fare clic per modificare lo stile del titolo</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CD8001A-2074-4B2B-8251-2A49783D5883}" type="datetimeFigureOut">
              <a:rPr lang="it-IT" smtClean="0"/>
              <a:t>22/02/2015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03818BA-A09B-4F01-8EB4-8C14870D8BB4}" type="slidenum">
              <a:rPr lang="it-IT" smtClean="0"/>
              <a:t>‹N›</a:t>
            </a:fld>
            <a:endParaRPr lang="it-IT"/>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03818BA-A09B-4F01-8EB4-8C14870D8BB4}" type="slidenum">
              <a:rPr lang="it-IT" smtClean="0"/>
              <a:t>‹N›</a:t>
            </a:fld>
            <a:endParaRPr lang="it-IT"/>
          </a:p>
        </p:txBody>
      </p:sp>
      <p:sp>
        <p:nvSpPr>
          <p:cNvPr id="9" name="Content Placeholder 8"/>
          <p:cNvSpPr>
            <a:spLocks noGrp="1"/>
          </p:cNvSpPr>
          <p:nvPr>
            <p:ph sz="quarter" idx="13"/>
          </p:nvPr>
        </p:nvSpPr>
        <p:spPr>
          <a:xfrm>
            <a:off x="365760" y="1600200"/>
            <a:ext cx="4041648" cy="452628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4CD8001A-2074-4B2B-8251-2A49783D5883}" type="datetimeFigureOut">
              <a:rPr lang="it-IT" smtClean="0"/>
              <a:t>22/02/2015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03818BA-A09B-4F01-8EB4-8C14870D8BB4}" type="slidenum">
              <a:rPr lang="it-IT" smtClean="0"/>
              <a:t>‹N›</a:t>
            </a:fld>
            <a:endParaRPr lang="it-IT"/>
          </a:p>
        </p:txBody>
      </p:sp>
      <p:sp>
        <p:nvSpPr>
          <p:cNvPr id="11" name="Content Placeholder 10"/>
          <p:cNvSpPr>
            <a:spLocks noGrp="1"/>
          </p:cNvSpPr>
          <p:nvPr>
            <p:ph sz="quarter" idx="13"/>
          </p:nvPr>
        </p:nvSpPr>
        <p:spPr>
          <a:xfrm>
            <a:off x="457200" y="2212848"/>
            <a:ext cx="4041648" cy="391363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CD8001A-2074-4B2B-8251-2A49783D5883}" type="datetimeFigureOut">
              <a:rPr lang="it-IT" smtClean="0"/>
              <a:t>22/02/2015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D8001A-2074-4B2B-8251-2A49783D5883}" type="datetimeFigureOut">
              <a:rPr lang="it-IT" smtClean="0"/>
              <a:t>22/02/2015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CD8001A-2074-4B2B-8251-2A49783D5883}" type="datetimeFigureOut">
              <a:rPr lang="it-IT" smtClean="0"/>
              <a:t>22/02/2015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03818BA-A09B-4F01-8EB4-8C14870D8BB4}"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CD8001A-2074-4B2B-8251-2A49783D5883}" type="datetimeFigureOut">
              <a:rPr lang="it-IT" smtClean="0"/>
              <a:t>22/02/2015</a:t>
            </a:fld>
            <a:endParaRPr lang="it-IT"/>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it-IT"/>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03818BA-A09B-4F01-8EB4-8C14870D8BB4}" type="slidenum">
              <a:rPr lang="it-IT" smtClean="0"/>
              <a:t>‹N›</a:t>
            </a:fld>
            <a:endParaRPr lang="it-IT"/>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4CD8001A-2074-4B2B-8251-2A49783D5883}" type="datetimeFigureOut">
              <a:rPr lang="it-IT" smtClean="0"/>
              <a:t>22/02/2015</a:t>
            </a:fld>
            <a:endParaRPr lang="it-IT"/>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it-IT"/>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503818BA-A09B-4F01-8EB4-8C14870D8BB4}" type="slidenum">
              <a:rPr lang="it-IT" smtClean="0"/>
              <a:t>‹N›</a:t>
            </a:fld>
            <a:endParaRPr lang="it-IT"/>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4800" dirty="0" err="1" smtClean="0"/>
              <a:t>Environmental</a:t>
            </a:r>
            <a:r>
              <a:rPr lang="it-IT" sz="4800" dirty="0" smtClean="0"/>
              <a:t> policy with </a:t>
            </a:r>
            <a:r>
              <a:rPr lang="it-IT" sz="4800" dirty="0" err="1" smtClean="0"/>
              <a:t>uncertainty</a:t>
            </a:r>
            <a:r>
              <a:rPr lang="it-IT" sz="4800" dirty="0" smtClean="0"/>
              <a:t>/</a:t>
            </a:r>
            <a:r>
              <a:rPr lang="it-IT" sz="4800" dirty="0" err="1" smtClean="0"/>
              <a:t>imperfect</a:t>
            </a:r>
            <a:r>
              <a:rPr lang="it-IT" sz="4800" dirty="0" smtClean="0"/>
              <a:t> information</a:t>
            </a:r>
            <a:endParaRPr lang="it-IT" sz="4800" dirty="0"/>
          </a:p>
        </p:txBody>
      </p:sp>
      <p:sp>
        <p:nvSpPr>
          <p:cNvPr id="3" name="Sottotitolo 2"/>
          <p:cNvSpPr>
            <a:spLocks noGrp="1"/>
          </p:cNvSpPr>
          <p:nvPr>
            <p:ph type="subTitle" idx="1"/>
          </p:nvPr>
        </p:nvSpPr>
        <p:spPr/>
        <p:txBody>
          <a:bodyPr>
            <a:normAutofit fontScale="85000" lnSpcReduction="20000"/>
          </a:bodyPr>
          <a:lstStyle/>
          <a:p>
            <a:r>
              <a:rPr lang="it-IT" dirty="0" smtClean="0"/>
              <a:t>Price or </a:t>
            </a:r>
            <a:r>
              <a:rPr lang="it-IT" dirty="0" err="1" smtClean="0"/>
              <a:t>quantity</a:t>
            </a:r>
            <a:r>
              <a:rPr lang="it-IT" dirty="0" smtClean="0"/>
              <a:t>?</a:t>
            </a:r>
          </a:p>
          <a:p>
            <a:endParaRPr lang="it-IT" dirty="0" smtClean="0"/>
          </a:p>
          <a:p>
            <a:r>
              <a:rPr lang="it-IT" dirty="0" smtClean="0"/>
              <a:t>M </a:t>
            </a:r>
            <a:r>
              <a:rPr lang="it-IT" dirty="0" err="1" smtClean="0"/>
              <a:t>Weitzman</a:t>
            </a:r>
            <a:r>
              <a:rPr lang="it-IT" dirty="0" smtClean="0"/>
              <a:t>, 1974, </a:t>
            </a:r>
            <a:r>
              <a:rPr lang="it-IT" dirty="0" err="1" smtClean="0"/>
              <a:t>Prices</a:t>
            </a:r>
            <a:r>
              <a:rPr lang="it-IT" dirty="0" smtClean="0"/>
              <a:t> vs </a:t>
            </a:r>
            <a:r>
              <a:rPr lang="it-IT" dirty="0" err="1" smtClean="0"/>
              <a:t>quantities</a:t>
            </a:r>
            <a:r>
              <a:rPr lang="it-IT" dirty="0" smtClean="0"/>
              <a:t>, </a:t>
            </a:r>
            <a:r>
              <a:rPr lang="it-IT" dirty="0" err="1" smtClean="0"/>
              <a:t>RevEconstudies</a:t>
            </a:r>
            <a:endParaRPr lang="it-IT" dirty="0"/>
          </a:p>
        </p:txBody>
      </p:sp>
    </p:spTree>
    <p:extLst>
      <p:ext uri="{BB962C8B-B14F-4D97-AF65-F5344CB8AC3E}">
        <p14:creationId xmlns:p14="http://schemas.microsoft.com/office/powerpoint/2010/main" val="1174766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Abatement</a:t>
            </a:r>
            <a:r>
              <a:rPr lang="it-IT" dirty="0" smtClean="0"/>
              <a:t> </a:t>
            </a:r>
            <a:r>
              <a:rPr lang="it-IT" dirty="0" err="1" smtClean="0"/>
              <a:t>costs</a:t>
            </a:r>
            <a:r>
              <a:rPr lang="it-IT" dirty="0" smtClean="0"/>
              <a:t> </a:t>
            </a:r>
            <a:r>
              <a:rPr lang="it-IT" dirty="0" err="1" smtClean="0"/>
              <a:t>steeper</a:t>
            </a:r>
            <a:endParaRPr lang="it-IT" dirty="0"/>
          </a:p>
        </p:txBody>
      </p:sp>
    </p:spTree>
    <p:extLst>
      <p:ext uri="{BB962C8B-B14F-4D97-AF65-F5344CB8AC3E}">
        <p14:creationId xmlns:p14="http://schemas.microsoft.com/office/powerpoint/2010/main" val="2511145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2"/>
          <p:cNvSpPr>
            <a:spLocks noChangeShapeType="1"/>
          </p:cNvSpPr>
          <p:nvPr/>
        </p:nvSpPr>
        <p:spPr bwMode="auto">
          <a:xfrm>
            <a:off x="1295400" y="914400"/>
            <a:ext cx="0" cy="47244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5363" name="Line 3"/>
          <p:cNvSpPr>
            <a:spLocks noChangeShapeType="1"/>
          </p:cNvSpPr>
          <p:nvPr/>
        </p:nvSpPr>
        <p:spPr bwMode="auto">
          <a:xfrm>
            <a:off x="1295400" y="5638800"/>
            <a:ext cx="6324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5364" name="Line 4"/>
          <p:cNvSpPr>
            <a:spLocks noChangeShapeType="1"/>
          </p:cNvSpPr>
          <p:nvPr/>
        </p:nvSpPr>
        <p:spPr bwMode="auto">
          <a:xfrm>
            <a:off x="1828800" y="2286000"/>
            <a:ext cx="4953000" cy="25908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it-IT"/>
          </a:p>
        </p:txBody>
      </p:sp>
      <p:sp>
        <p:nvSpPr>
          <p:cNvPr id="15365" name="Line 6"/>
          <p:cNvSpPr>
            <a:spLocks noChangeShapeType="1"/>
          </p:cNvSpPr>
          <p:nvPr/>
        </p:nvSpPr>
        <p:spPr bwMode="auto">
          <a:xfrm>
            <a:off x="4095750" y="3448050"/>
            <a:ext cx="0" cy="2209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5366" name="Text Box 7"/>
          <p:cNvSpPr txBox="1">
            <a:spLocks noChangeArrowheads="1"/>
          </p:cNvSpPr>
          <p:nvPr/>
        </p:nvSpPr>
        <p:spPr bwMode="auto">
          <a:xfrm>
            <a:off x="685800" y="3276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a:t>
            </a:r>
          </a:p>
        </p:txBody>
      </p:sp>
      <p:sp>
        <p:nvSpPr>
          <p:cNvPr id="15367" name="Text Box 8"/>
          <p:cNvSpPr txBox="1">
            <a:spLocks noChangeArrowheads="1"/>
          </p:cNvSpPr>
          <p:nvPr/>
        </p:nvSpPr>
        <p:spPr bwMode="auto">
          <a:xfrm>
            <a:off x="3810000"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endParaRPr lang="en-US" altLang="en-US" sz="2400"/>
          </a:p>
        </p:txBody>
      </p:sp>
      <p:sp>
        <p:nvSpPr>
          <p:cNvPr id="15368" name="Text Box 9"/>
          <p:cNvSpPr txBox="1">
            <a:spLocks noChangeArrowheads="1"/>
          </p:cNvSpPr>
          <p:nvPr/>
        </p:nvSpPr>
        <p:spPr bwMode="auto">
          <a:xfrm>
            <a:off x="409575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a:t>
            </a:r>
          </a:p>
        </p:txBody>
      </p:sp>
      <p:sp>
        <p:nvSpPr>
          <p:cNvPr id="15369" name="Text Box 10"/>
          <p:cNvSpPr txBox="1">
            <a:spLocks noChangeArrowheads="1"/>
          </p:cNvSpPr>
          <p:nvPr/>
        </p:nvSpPr>
        <p:spPr bwMode="auto">
          <a:xfrm>
            <a:off x="190500" y="152400"/>
            <a:ext cx="6019800" cy="3048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dirty="0" smtClean="0"/>
              <a:t>Uncertainty </a:t>
            </a:r>
            <a:r>
              <a:rPr lang="en-GB" altLang="en-US" sz="1400" dirty="0"/>
              <a:t>about abatement costs – costs overestimated</a:t>
            </a:r>
          </a:p>
        </p:txBody>
      </p:sp>
      <p:sp>
        <p:nvSpPr>
          <p:cNvPr id="15370" name="Text Box 11"/>
          <p:cNvSpPr txBox="1">
            <a:spLocks noChangeArrowheads="1"/>
          </p:cNvSpPr>
          <p:nvPr/>
        </p:nvSpPr>
        <p:spPr bwMode="auto">
          <a:xfrm>
            <a:off x="5867400" y="60198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Emissions, M</a:t>
            </a:r>
          </a:p>
        </p:txBody>
      </p:sp>
      <p:sp>
        <p:nvSpPr>
          <p:cNvPr id="15371" name="Line 12"/>
          <p:cNvSpPr>
            <a:spLocks noChangeShapeType="1"/>
          </p:cNvSpPr>
          <p:nvPr/>
        </p:nvSpPr>
        <p:spPr bwMode="auto">
          <a:xfrm>
            <a:off x="2514600" y="2159136"/>
            <a:ext cx="4191000" cy="223492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5373" name="Text Box 14"/>
          <p:cNvSpPr txBox="1">
            <a:spLocks noChangeArrowheads="1"/>
          </p:cNvSpPr>
          <p:nvPr/>
        </p:nvSpPr>
        <p:spPr bwMode="auto">
          <a:xfrm>
            <a:off x="5715000" y="4602163"/>
            <a:ext cx="990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(true)</a:t>
            </a:r>
          </a:p>
        </p:txBody>
      </p:sp>
      <p:sp>
        <p:nvSpPr>
          <p:cNvPr id="15374" name="Text Box 15"/>
          <p:cNvSpPr txBox="1">
            <a:spLocks noChangeArrowheads="1"/>
          </p:cNvSpPr>
          <p:nvPr/>
        </p:nvSpPr>
        <p:spPr bwMode="auto">
          <a:xfrm>
            <a:off x="6400800" y="3657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(assumed)</a:t>
            </a:r>
          </a:p>
        </p:txBody>
      </p:sp>
      <p:sp>
        <p:nvSpPr>
          <p:cNvPr id="15375" name="Line 16"/>
          <p:cNvSpPr>
            <a:spLocks noChangeShapeType="1"/>
          </p:cNvSpPr>
          <p:nvPr/>
        </p:nvSpPr>
        <p:spPr bwMode="auto">
          <a:xfrm flipH="1">
            <a:off x="1295400" y="3333750"/>
            <a:ext cx="3505200" cy="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5376" name="Line 17"/>
          <p:cNvSpPr>
            <a:spLocks noChangeShapeType="1"/>
          </p:cNvSpPr>
          <p:nvPr/>
        </p:nvSpPr>
        <p:spPr bwMode="auto">
          <a:xfrm>
            <a:off x="3857625" y="3371850"/>
            <a:ext cx="0" cy="226695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5377" name="Line 21"/>
          <p:cNvSpPr>
            <a:spLocks noChangeShapeType="1"/>
          </p:cNvSpPr>
          <p:nvPr/>
        </p:nvSpPr>
        <p:spPr bwMode="auto">
          <a:xfrm flipH="1">
            <a:off x="1295400" y="3457575"/>
            <a:ext cx="28194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5378" name="Rectangle 22"/>
          <p:cNvSpPr>
            <a:spLocks noChangeArrowheads="1"/>
          </p:cNvSpPr>
          <p:nvPr/>
        </p:nvSpPr>
        <p:spPr bwMode="auto">
          <a:xfrm>
            <a:off x="838200" y="2895600"/>
            <a:ext cx="414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H</a:t>
            </a:r>
          </a:p>
        </p:txBody>
      </p:sp>
      <p:sp>
        <p:nvSpPr>
          <p:cNvPr id="15379" name="Rectangle 23"/>
          <p:cNvSpPr>
            <a:spLocks noChangeArrowheads="1"/>
          </p:cNvSpPr>
          <p:nvPr/>
        </p:nvSpPr>
        <p:spPr bwMode="auto">
          <a:xfrm>
            <a:off x="4783138" y="5715000"/>
            <a:ext cx="515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L</a:t>
            </a:r>
            <a:r>
              <a:rPr lang="en-GB" altLang="en-US" sz="2400" baseline="30000"/>
              <a:t>H</a:t>
            </a:r>
          </a:p>
        </p:txBody>
      </p:sp>
      <p:sp>
        <p:nvSpPr>
          <p:cNvPr id="15380" name="Rectangle 24"/>
          <p:cNvSpPr>
            <a:spLocks noChangeArrowheads="1"/>
          </p:cNvSpPr>
          <p:nvPr/>
        </p:nvSpPr>
        <p:spPr bwMode="auto">
          <a:xfrm>
            <a:off x="3351213" y="5715000"/>
            <a:ext cx="512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t</a:t>
            </a:r>
          </a:p>
        </p:txBody>
      </p:sp>
      <p:sp>
        <p:nvSpPr>
          <p:cNvPr id="15381" name="Line 5"/>
          <p:cNvSpPr>
            <a:spLocks noChangeShapeType="1"/>
          </p:cNvSpPr>
          <p:nvPr/>
        </p:nvSpPr>
        <p:spPr bwMode="auto">
          <a:xfrm flipH="1">
            <a:off x="1828800" y="3000375"/>
            <a:ext cx="4648200" cy="9144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it-IT"/>
          </a:p>
        </p:txBody>
      </p:sp>
      <p:sp>
        <p:nvSpPr>
          <p:cNvPr id="15382" name="Line 25"/>
          <p:cNvSpPr>
            <a:spLocks noChangeShapeType="1"/>
          </p:cNvSpPr>
          <p:nvPr/>
        </p:nvSpPr>
        <p:spPr bwMode="auto">
          <a:xfrm>
            <a:off x="4800600" y="3352800"/>
            <a:ext cx="0" cy="2286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5383" name="Text Box 26"/>
          <p:cNvSpPr txBox="1">
            <a:spLocks noChangeArrowheads="1"/>
          </p:cNvSpPr>
          <p:nvPr/>
        </p:nvSpPr>
        <p:spPr bwMode="auto">
          <a:xfrm>
            <a:off x="5867400" y="2743200"/>
            <a:ext cx="838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a:t>MD</a:t>
            </a:r>
          </a:p>
        </p:txBody>
      </p:sp>
      <p:sp>
        <p:nvSpPr>
          <p:cNvPr id="15384" name="Freeform 27" descr="Small grid"/>
          <p:cNvSpPr>
            <a:spLocks/>
          </p:cNvSpPr>
          <p:nvPr/>
        </p:nvSpPr>
        <p:spPr bwMode="auto">
          <a:xfrm>
            <a:off x="3863975" y="3363913"/>
            <a:ext cx="236538" cy="150812"/>
          </a:xfrm>
          <a:custGeom>
            <a:avLst/>
            <a:gdLst>
              <a:gd name="T0" fmla="*/ 0 w 149"/>
              <a:gd name="T1" fmla="*/ 0 h 95"/>
              <a:gd name="T2" fmla="*/ 2147483647 w 149"/>
              <a:gd name="T3" fmla="*/ 2147483647 h 95"/>
              <a:gd name="T4" fmla="*/ 2147483647 w 149"/>
              <a:gd name="T5" fmla="*/ 2147483647 h 95"/>
              <a:gd name="T6" fmla="*/ 0 w 149"/>
              <a:gd name="T7" fmla="*/ 0 h 95"/>
              <a:gd name="T8" fmla="*/ 0 60000 65536"/>
              <a:gd name="T9" fmla="*/ 0 60000 65536"/>
              <a:gd name="T10" fmla="*/ 0 60000 65536"/>
              <a:gd name="T11" fmla="*/ 0 60000 65536"/>
              <a:gd name="T12" fmla="*/ 0 w 149"/>
              <a:gd name="T13" fmla="*/ 0 h 95"/>
              <a:gd name="T14" fmla="*/ 149 w 149"/>
              <a:gd name="T15" fmla="*/ 95 h 95"/>
            </a:gdLst>
            <a:ahLst/>
            <a:cxnLst>
              <a:cxn ang="T8">
                <a:pos x="T0" y="T1"/>
              </a:cxn>
              <a:cxn ang="T9">
                <a:pos x="T2" y="T3"/>
              </a:cxn>
              <a:cxn ang="T10">
                <a:pos x="T4" y="T5"/>
              </a:cxn>
              <a:cxn ang="T11">
                <a:pos x="T6" y="T7"/>
              </a:cxn>
            </a:cxnLst>
            <a:rect l="T12" t="T13" r="T14" b="T15"/>
            <a:pathLst>
              <a:path w="149" h="95">
                <a:moveTo>
                  <a:pt x="0" y="0"/>
                </a:moveTo>
                <a:lnTo>
                  <a:pt x="149" y="65"/>
                </a:lnTo>
                <a:lnTo>
                  <a:pt x="3" y="95"/>
                </a:lnTo>
                <a:lnTo>
                  <a:pt x="0" y="0"/>
                </a:lnTo>
                <a:close/>
              </a:path>
            </a:pathLst>
          </a:custGeom>
          <a:pattFill prst="smGrid">
            <a:fgClr>
              <a:schemeClr val="accent1"/>
            </a:fgClr>
            <a:bgClr>
              <a:srgbClr val="FFFFFF"/>
            </a:bgClr>
          </a:pattFill>
          <a:ln w="9525">
            <a:solidFill>
              <a:schemeClr val="tx1"/>
            </a:solidFill>
            <a:round/>
            <a:headEnd/>
            <a:tailEnd/>
          </a:ln>
        </p:spPr>
        <p:txBody>
          <a:bodyPr/>
          <a:lstStyle/>
          <a:p>
            <a:endParaRPr lang="it-IT"/>
          </a:p>
        </p:txBody>
      </p:sp>
      <p:sp>
        <p:nvSpPr>
          <p:cNvPr id="15385" name="Freeform 29"/>
          <p:cNvSpPr>
            <a:spLocks/>
          </p:cNvSpPr>
          <p:nvPr/>
        </p:nvSpPr>
        <p:spPr bwMode="auto">
          <a:xfrm>
            <a:off x="4114800" y="3333750"/>
            <a:ext cx="681038" cy="504825"/>
          </a:xfrm>
          <a:custGeom>
            <a:avLst/>
            <a:gdLst>
              <a:gd name="T0" fmla="*/ 2147483647 w 429"/>
              <a:gd name="T1" fmla="*/ 0 h 318"/>
              <a:gd name="T2" fmla="*/ 0 w 429"/>
              <a:gd name="T3" fmla="*/ 2147483647 h 318"/>
              <a:gd name="T4" fmla="*/ 2147483647 w 429"/>
              <a:gd name="T5" fmla="*/ 2147483647 h 318"/>
              <a:gd name="T6" fmla="*/ 2147483647 w 429"/>
              <a:gd name="T7" fmla="*/ 0 h 318"/>
              <a:gd name="T8" fmla="*/ 0 60000 65536"/>
              <a:gd name="T9" fmla="*/ 0 60000 65536"/>
              <a:gd name="T10" fmla="*/ 0 60000 65536"/>
              <a:gd name="T11" fmla="*/ 0 60000 65536"/>
              <a:gd name="T12" fmla="*/ 0 w 429"/>
              <a:gd name="T13" fmla="*/ 0 h 318"/>
              <a:gd name="T14" fmla="*/ 429 w 429"/>
              <a:gd name="T15" fmla="*/ 318 h 318"/>
            </a:gdLst>
            <a:ahLst/>
            <a:cxnLst>
              <a:cxn ang="T8">
                <a:pos x="T0" y="T1"/>
              </a:cxn>
              <a:cxn ang="T9">
                <a:pos x="T2" y="T3"/>
              </a:cxn>
              <a:cxn ang="T10">
                <a:pos x="T4" y="T5"/>
              </a:cxn>
              <a:cxn ang="T11">
                <a:pos x="T6" y="T7"/>
              </a:cxn>
            </a:cxnLst>
            <a:rect l="T12" t="T13" r="T14" b="T15"/>
            <a:pathLst>
              <a:path w="429" h="318">
                <a:moveTo>
                  <a:pt x="426" y="0"/>
                </a:moveTo>
                <a:lnTo>
                  <a:pt x="0" y="90"/>
                </a:lnTo>
                <a:lnTo>
                  <a:pt x="429" y="318"/>
                </a:lnTo>
                <a:lnTo>
                  <a:pt x="426" y="0"/>
                </a:lnTo>
                <a:close/>
              </a:path>
            </a:pathLst>
          </a:custGeom>
          <a:solidFill>
            <a:srgbClr val="FF0000"/>
          </a:solidFill>
          <a:ln w="9525">
            <a:solidFill>
              <a:schemeClr val="tx1"/>
            </a:solidFill>
            <a:round/>
            <a:headEnd/>
            <a:tailEnd/>
          </a:ln>
        </p:spPr>
        <p:txBody>
          <a:bodyPr/>
          <a:lstStyle/>
          <a:p>
            <a:endParaRPr lang="it-IT"/>
          </a:p>
        </p:txBody>
      </p:sp>
      <p:sp>
        <p:nvSpPr>
          <p:cNvPr id="26" name="Fumetto 3 25"/>
          <p:cNvSpPr/>
          <p:nvPr/>
        </p:nvSpPr>
        <p:spPr>
          <a:xfrm>
            <a:off x="419100" y="5791200"/>
            <a:ext cx="2819400" cy="670719"/>
          </a:xfrm>
          <a:prstGeom prst="wedgeEllipseCallout">
            <a:avLst>
              <a:gd name="adj1" fmla="val 118472"/>
              <a:gd name="adj2" fmla="val -2785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MC </a:t>
            </a:r>
            <a:r>
              <a:rPr lang="it-IT" dirty="0" err="1" smtClean="0"/>
              <a:t>now</a:t>
            </a:r>
            <a:r>
              <a:rPr lang="it-IT" dirty="0" smtClean="0"/>
              <a:t> STEEPER</a:t>
            </a:r>
            <a:endParaRPr lang="it-IT" dirty="0"/>
          </a:p>
        </p:txBody>
      </p:sp>
    </p:spTree>
    <p:extLst>
      <p:ext uri="{BB962C8B-B14F-4D97-AF65-F5344CB8AC3E}">
        <p14:creationId xmlns:p14="http://schemas.microsoft.com/office/powerpoint/2010/main" val="2244573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
          <p:cNvSpPr>
            <a:spLocks noChangeShapeType="1"/>
          </p:cNvSpPr>
          <p:nvPr/>
        </p:nvSpPr>
        <p:spPr bwMode="auto">
          <a:xfrm>
            <a:off x="1295400" y="914400"/>
            <a:ext cx="0" cy="47244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6387" name="Line 3"/>
          <p:cNvSpPr>
            <a:spLocks noChangeShapeType="1"/>
          </p:cNvSpPr>
          <p:nvPr/>
        </p:nvSpPr>
        <p:spPr bwMode="auto">
          <a:xfrm>
            <a:off x="1295400" y="5638800"/>
            <a:ext cx="6324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6388" name="Line 4"/>
          <p:cNvSpPr>
            <a:spLocks noChangeShapeType="1"/>
          </p:cNvSpPr>
          <p:nvPr/>
        </p:nvSpPr>
        <p:spPr bwMode="auto">
          <a:xfrm>
            <a:off x="1905000" y="2286000"/>
            <a:ext cx="4953000" cy="2590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389" name="Line 5"/>
          <p:cNvSpPr>
            <a:spLocks noChangeShapeType="1"/>
          </p:cNvSpPr>
          <p:nvPr/>
        </p:nvSpPr>
        <p:spPr bwMode="auto">
          <a:xfrm>
            <a:off x="4095750" y="3448050"/>
            <a:ext cx="0" cy="2209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390" name="Text Box 6"/>
          <p:cNvSpPr txBox="1">
            <a:spLocks noChangeArrowheads="1"/>
          </p:cNvSpPr>
          <p:nvPr/>
        </p:nvSpPr>
        <p:spPr bwMode="auto">
          <a:xfrm>
            <a:off x="685800" y="30480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a:t>
            </a:r>
          </a:p>
        </p:txBody>
      </p:sp>
      <p:sp>
        <p:nvSpPr>
          <p:cNvPr id="16391" name="Text Box 7"/>
          <p:cNvSpPr txBox="1">
            <a:spLocks noChangeArrowheads="1"/>
          </p:cNvSpPr>
          <p:nvPr/>
        </p:nvSpPr>
        <p:spPr bwMode="auto">
          <a:xfrm>
            <a:off x="3810000"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endParaRPr lang="en-US" altLang="en-US" sz="2400"/>
          </a:p>
        </p:txBody>
      </p:sp>
      <p:sp>
        <p:nvSpPr>
          <p:cNvPr id="16392" name="Text Box 8"/>
          <p:cNvSpPr txBox="1">
            <a:spLocks noChangeArrowheads="1"/>
          </p:cNvSpPr>
          <p:nvPr/>
        </p:nvSpPr>
        <p:spPr bwMode="auto">
          <a:xfrm>
            <a:off x="373380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a:t>
            </a:r>
          </a:p>
        </p:txBody>
      </p:sp>
      <p:sp>
        <p:nvSpPr>
          <p:cNvPr id="16393" name="Text Box 9"/>
          <p:cNvSpPr txBox="1">
            <a:spLocks noChangeArrowheads="1"/>
          </p:cNvSpPr>
          <p:nvPr/>
        </p:nvSpPr>
        <p:spPr bwMode="auto">
          <a:xfrm>
            <a:off x="491197" y="304800"/>
            <a:ext cx="6019800" cy="3048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dirty="0" smtClean="0"/>
              <a:t>Uncertainty </a:t>
            </a:r>
            <a:r>
              <a:rPr lang="en-GB" altLang="en-US" sz="1400" dirty="0"/>
              <a:t>about abatement costs – costs underestimated</a:t>
            </a:r>
          </a:p>
        </p:txBody>
      </p:sp>
      <p:sp>
        <p:nvSpPr>
          <p:cNvPr id="16394" name="Text Box 10"/>
          <p:cNvSpPr txBox="1">
            <a:spLocks noChangeArrowheads="1"/>
          </p:cNvSpPr>
          <p:nvPr/>
        </p:nvSpPr>
        <p:spPr bwMode="auto">
          <a:xfrm>
            <a:off x="5867400" y="60198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Emissions, M</a:t>
            </a:r>
          </a:p>
        </p:txBody>
      </p:sp>
      <p:sp>
        <p:nvSpPr>
          <p:cNvPr id="16395" name="Line 11"/>
          <p:cNvSpPr>
            <a:spLocks noChangeShapeType="1"/>
          </p:cNvSpPr>
          <p:nvPr/>
        </p:nvSpPr>
        <p:spPr bwMode="auto">
          <a:xfrm>
            <a:off x="1905000" y="3048000"/>
            <a:ext cx="426720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397" name="Text Box 13"/>
          <p:cNvSpPr txBox="1">
            <a:spLocks noChangeArrowheads="1"/>
          </p:cNvSpPr>
          <p:nvPr/>
        </p:nvSpPr>
        <p:spPr bwMode="auto">
          <a:xfrm>
            <a:off x="6400800" y="4327525"/>
            <a:ext cx="990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(true)</a:t>
            </a:r>
          </a:p>
        </p:txBody>
      </p:sp>
      <p:sp>
        <p:nvSpPr>
          <p:cNvPr id="16398" name="Text Box 14"/>
          <p:cNvSpPr txBox="1">
            <a:spLocks noChangeArrowheads="1"/>
          </p:cNvSpPr>
          <p:nvPr/>
        </p:nvSpPr>
        <p:spPr bwMode="auto">
          <a:xfrm>
            <a:off x="52578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(assumed)</a:t>
            </a:r>
          </a:p>
        </p:txBody>
      </p:sp>
      <p:sp>
        <p:nvSpPr>
          <p:cNvPr id="16399" name="Line 15"/>
          <p:cNvSpPr>
            <a:spLocks noChangeShapeType="1"/>
          </p:cNvSpPr>
          <p:nvPr/>
        </p:nvSpPr>
        <p:spPr bwMode="auto">
          <a:xfrm flipH="1">
            <a:off x="1295400" y="3657600"/>
            <a:ext cx="3200400" cy="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400" name="Line 16"/>
          <p:cNvSpPr>
            <a:spLocks noChangeShapeType="1"/>
          </p:cNvSpPr>
          <p:nvPr/>
        </p:nvSpPr>
        <p:spPr bwMode="auto">
          <a:xfrm>
            <a:off x="4495800" y="3371850"/>
            <a:ext cx="0" cy="226695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401" name="Line 17"/>
          <p:cNvSpPr>
            <a:spLocks noChangeShapeType="1"/>
          </p:cNvSpPr>
          <p:nvPr/>
        </p:nvSpPr>
        <p:spPr bwMode="auto">
          <a:xfrm flipH="1">
            <a:off x="1295400" y="3457575"/>
            <a:ext cx="28194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6402" name="Rectangle 18"/>
          <p:cNvSpPr>
            <a:spLocks noChangeArrowheads="1"/>
          </p:cNvSpPr>
          <p:nvPr/>
        </p:nvSpPr>
        <p:spPr bwMode="auto">
          <a:xfrm>
            <a:off x="685800" y="3505200"/>
            <a:ext cx="3921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L</a:t>
            </a:r>
          </a:p>
        </p:txBody>
      </p:sp>
      <p:sp>
        <p:nvSpPr>
          <p:cNvPr id="16403" name="Rectangle 19"/>
          <p:cNvSpPr>
            <a:spLocks noChangeArrowheads="1"/>
          </p:cNvSpPr>
          <p:nvPr/>
        </p:nvSpPr>
        <p:spPr bwMode="auto">
          <a:xfrm>
            <a:off x="2819400" y="5791200"/>
            <a:ext cx="704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L</a:t>
            </a:r>
            <a:r>
              <a:rPr lang="en-GB" altLang="en-US" sz="2400" baseline="30000"/>
              <a:t>L</a:t>
            </a:r>
          </a:p>
        </p:txBody>
      </p:sp>
      <p:sp>
        <p:nvSpPr>
          <p:cNvPr id="16404" name="Rectangle 20"/>
          <p:cNvSpPr>
            <a:spLocks noChangeArrowheads="1"/>
          </p:cNvSpPr>
          <p:nvPr/>
        </p:nvSpPr>
        <p:spPr bwMode="auto">
          <a:xfrm>
            <a:off x="4419600" y="5791200"/>
            <a:ext cx="51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t</a:t>
            </a:r>
          </a:p>
        </p:txBody>
      </p:sp>
      <p:sp>
        <p:nvSpPr>
          <p:cNvPr id="16405" name="Line 21"/>
          <p:cNvSpPr>
            <a:spLocks noChangeShapeType="1"/>
          </p:cNvSpPr>
          <p:nvPr/>
        </p:nvSpPr>
        <p:spPr bwMode="auto">
          <a:xfrm flipH="1">
            <a:off x="1828800" y="3000375"/>
            <a:ext cx="46482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406" name="Line 22"/>
          <p:cNvSpPr>
            <a:spLocks noChangeShapeType="1"/>
          </p:cNvSpPr>
          <p:nvPr/>
        </p:nvSpPr>
        <p:spPr bwMode="auto">
          <a:xfrm>
            <a:off x="3143250" y="2962275"/>
            <a:ext cx="0" cy="26574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6407" name="Text Box 23"/>
          <p:cNvSpPr txBox="1">
            <a:spLocks noChangeArrowheads="1"/>
          </p:cNvSpPr>
          <p:nvPr/>
        </p:nvSpPr>
        <p:spPr bwMode="auto">
          <a:xfrm>
            <a:off x="5867400" y="2743200"/>
            <a:ext cx="838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a:t>MD</a:t>
            </a:r>
          </a:p>
        </p:txBody>
      </p:sp>
      <p:sp>
        <p:nvSpPr>
          <p:cNvPr id="16408" name="Freeform 24" descr="Small grid"/>
          <p:cNvSpPr>
            <a:spLocks/>
          </p:cNvSpPr>
          <p:nvPr/>
        </p:nvSpPr>
        <p:spPr bwMode="auto">
          <a:xfrm>
            <a:off x="4152900" y="3390900"/>
            <a:ext cx="341313" cy="246063"/>
          </a:xfrm>
          <a:custGeom>
            <a:avLst/>
            <a:gdLst>
              <a:gd name="T0" fmla="*/ 2147483647 w 215"/>
              <a:gd name="T1" fmla="*/ 2147483647 h 155"/>
              <a:gd name="T2" fmla="*/ 0 w 215"/>
              <a:gd name="T3" fmla="*/ 2147483647 h 155"/>
              <a:gd name="T4" fmla="*/ 2147483647 w 215"/>
              <a:gd name="T5" fmla="*/ 0 h 155"/>
              <a:gd name="T6" fmla="*/ 2147483647 w 215"/>
              <a:gd name="T7" fmla="*/ 2147483647 h 155"/>
              <a:gd name="T8" fmla="*/ 0 60000 65536"/>
              <a:gd name="T9" fmla="*/ 0 60000 65536"/>
              <a:gd name="T10" fmla="*/ 0 60000 65536"/>
              <a:gd name="T11" fmla="*/ 0 60000 65536"/>
              <a:gd name="T12" fmla="*/ 0 w 215"/>
              <a:gd name="T13" fmla="*/ 0 h 155"/>
              <a:gd name="T14" fmla="*/ 215 w 215"/>
              <a:gd name="T15" fmla="*/ 155 h 155"/>
            </a:gdLst>
            <a:ahLst/>
            <a:cxnLst>
              <a:cxn ang="T8">
                <a:pos x="T0" y="T1"/>
              </a:cxn>
              <a:cxn ang="T9">
                <a:pos x="T2" y="T3"/>
              </a:cxn>
              <a:cxn ang="T10">
                <a:pos x="T4" y="T5"/>
              </a:cxn>
              <a:cxn ang="T11">
                <a:pos x="T6" y="T7"/>
              </a:cxn>
            </a:cxnLst>
            <a:rect l="T12" t="T13" r="T14" b="T15"/>
            <a:pathLst>
              <a:path w="215" h="155">
                <a:moveTo>
                  <a:pt x="213" y="155"/>
                </a:moveTo>
                <a:lnTo>
                  <a:pt x="0" y="41"/>
                </a:lnTo>
                <a:lnTo>
                  <a:pt x="215" y="0"/>
                </a:lnTo>
                <a:lnTo>
                  <a:pt x="213" y="155"/>
                </a:lnTo>
                <a:close/>
              </a:path>
            </a:pathLst>
          </a:custGeom>
          <a:pattFill prst="smGrid">
            <a:fgClr>
              <a:schemeClr val="accent1"/>
            </a:fgClr>
            <a:bgClr>
              <a:srgbClr val="FFFFFF"/>
            </a:bgClr>
          </a:pattFill>
          <a:ln w="9525">
            <a:solidFill>
              <a:schemeClr val="tx1"/>
            </a:solidFill>
            <a:round/>
            <a:headEnd/>
            <a:tailEnd/>
          </a:ln>
        </p:spPr>
        <p:txBody>
          <a:bodyPr/>
          <a:lstStyle/>
          <a:p>
            <a:endParaRPr lang="it-IT"/>
          </a:p>
        </p:txBody>
      </p:sp>
      <p:sp>
        <p:nvSpPr>
          <p:cNvPr id="16409" name="Freeform 25"/>
          <p:cNvSpPr>
            <a:spLocks/>
          </p:cNvSpPr>
          <p:nvPr/>
        </p:nvSpPr>
        <p:spPr bwMode="auto">
          <a:xfrm>
            <a:off x="3143250" y="2943225"/>
            <a:ext cx="984250" cy="708025"/>
          </a:xfrm>
          <a:custGeom>
            <a:avLst/>
            <a:gdLst>
              <a:gd name="T0" fmla="*/ 2147483647 w 620"/>
              <a:gd name="T1" fmla="*/ 2147483647 h 446"/>
              <a:gd name="T2" fmla="*/ 2147483647 w 620"/>
              <a:gd name="T3" fmla="*/ 2147483647 h 446"/>
              <a:gd name="T4" fmla="*/ 0 w 620"/>
              <a:gd name="T5" fmla="*/ 0 h 446"/>
              <a:gd name="T6" fmla="*/ 2147483647 w 620"/>
              <a:gd name="T7" fmla="*/ 2147483647 h 446"/>
              <a:gd name="T8" fmla="*/ 0 60000 65536"/>
              <a:gd name="T9" fmla="*/ 0 60000 65536"/>
              <a:gd name="T10" fmla="*/ 0 60000 65536"/>
              <a:gd name="T11" fmla="*/ 0 60000 65536"/>
              <a:gd name="T12" fmla="*/ 0 w 620"/>
              <a:gd name="T13" fmla="*/ 0 h 446"/>
              <a:gd name="T14" fmla="*/ 620 w 620"/>
              <a:gd name="T15" fmla="*/ 446 h 446"/>
            </a:gdLst>
            <a:ahLst/>
            <a:cxnLst>
              <a:cxn ang="T8">
                <a:pos x="T0" y="T1"/>
              </a:cxn>
              <a:cxn ang="T9">
                <a:pos x="T2" y="T3"/>
              </a:cxn>
              <a:cxn ang="T10">
                <a:pos x="T4" y="T5"/>
              </a:cxn>
              <a:cxn ang="T11">
                <a:pos x="T6" y="T7"/>
              </a:cxn>
            </a:cxnLst>
            <a:rect l="T12" t="T13" r="T14" b="T15"/>
            <a:pathLst>
              <a:path w="620" h="446">
                <a:moveTo>
                  <a:pt x="5" y="446"/>
                </a:moveTo>
                <a:lnTo>
                  <a:pt x="620" y="321"/>
                </a:lnTo>
                <a:lnTo>
                  <a:pt x="0" y="0"/>
                </a:lnTo>
                <a:lnTo>
                  <a:pt x="5" y="446"/>
                </a:lnTo>
                <a:close/>
              </a:path>
            </a:pathLst>
          </a:custGeom>
          <a:solidFill>
            <a:srgbClr val="FF0000"/>
          </a:solidFill>
          <a:ln w="9525">
            <a:solidFill>
              <a:schemeClr val="tx1"/>
            </a:solidFill>
            <a:round/>
            <a:headEnd/>
            <a:tailEnd/>
          </a:ln>
        </p:spPr>
        <p:txBody>
          <a:bodyPr/>
          <a:lstStyle/>
          <a:p>
            <a:endParaRPr lang="it-IT"/>
          </a:p>
        </p:txBody>
      </p:sp>
    </p:spTree>
    <p:extLst>
      <p:ext uri="{BB962C8B-B14F-4D97-AF65-F5344CB8AC3E}">
        <p14:creationId xmlns:p14="http://schemas.microsoft.com/office/powerpoint/2010/main" val="2349894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404813"/>
            <a:ext cx="7772400" cy="1143000"/>
          </a:xfrm>
        </p:spPr>
        <p:txBody>
          <a:bodyPr>
            <a:normAutofit fontScale="90000"/>
          </a:bodyPr>
          <a:lstStyle/>
          <a:p>
            <a:r>
              <a:rPr lang="en-GB" altLang="en-US" dirty="0" smtClean="0"/>
              <a:t>General results for policy choice under uncertainty</a:t>
            </a:r>
          </a:p>
        </p:txBody>
      </p:sp>
      <p:sp>
        <p:nvSpPr>
          <p:cNvPr id="17411" name="Content Placeholder 2"/>
          <p:cNvSpPr>
            <a:spLocks noGrp="1"/>
          </p:cNvSpPr>
          <p:nvPr>
            <p:ph idx="1"/>
          </p:nvPr>
        </p:nvSpPr>
        <p:spPr>
          <a:xfrm>
            <a:off x="685800" y="2205038"/>
            <a:ext cx="7772400" cy="3890962"/>
          </a:xfrm>
        </p:spPr>
        <p:style>
          <a:lnRef idx="2">
            <a:schemeClr val="dk1"/>
          </a:lnRef>
          <a:fillRef idx="1">
            <a:schemeClr val="lt1"/>
          </a:fillRef>
          <a:effectRef idx="0">
            <a:schemeClr val="dk1"/>
          </a:effectRef>
          <a:fontRef idx="minor">
            <a:schemeClr val="dk1"/>
          </a:fontRef>
        </p:style>
        <p:txBody>
          <a:bodyPr>
            <a:normAutofit lnSpcReduction="10000"/>
          </a:bodyPr>
          <a:lstStyle/>
          <a:p>
            <a:r>
              <a:rPr lang="en-US" altLang="en-US" sz="1800" dirty="0" smtClean="0"/>
              <a:t>What differentiates these two pairs of cases is the relative slopes of the MC and MD functions. We obtain the following general results (Weitzman, 1974):</a:t>
            </a:r>
          </a:p>
          <a:p>
            <a:endParaRPr lang="en-GB" altLang="en-US" sz="1800" dirty="0" smtClean="0"/>
          </a:p>
          <a:p>
            <a:pPr>
              <a:buFont typeface="Times New Roman" pitchFamily="18" charset="0"/>
              <a:buAutoNum type="arabicPeriod"/>
            </a:pPr>
            <a:r>
              <a:rPr lang="en-US" altLang="en-US" sz="2000" dirty="0" smtClean="0"/>
              <a:t>When the (absolute value of the) slope of the MC curve is less than the slope of the MD curve, </a:t>
            </a:r>
            <a:r>
              <a:rPr lang="en-US" altLang="en-US" sz="2000" dirty="0" err="1" smtClean="0"/>
              <a:t>licences</a:t>
            </a:r>
            <a:r>
              <a:rPr lang="en-US" altLang="en-US" sz="2000" dirty="0" smtClean="0"/>
              <a:t> are preferred to taxes (as they lead to smaller efficiency losses). </a:t>
            </a:r>
          </a:p>
          <a:p>
            <a:pPr>
              <a:buFont typeface="Times New Roman" pitchFamily="18" charset="0"/>
              <a:buAutoNum type="arabicPeriod"/>
            </a:pPr>
            <a:endParaRPr lang="en-US" altLang="en-US" sz="2000" dirty="0" smtClean="0"/>
          </a:p>
          <a:p>
            <a:pPr>
              <a:buFont typeface="Times New Roman" pitchFamily="18" charset="0"/>
              <a:buAutoNum type="arabicPeriod"/>
            </a:pPr>
            <a:r>
              <a:rPr lang="en-US" altLang="en-US" sz="2000" dirty="0" smtClean="0"/>
              <a:t>When the (absolute value of the) slope of the MC curve is greater than the slope of the MD curve, taxes are preferred to </a:t>
            </a:r>
            <a:r>
              <a:rPr lang="en-US" altLang="en-US" sz="2000" dirty="0" err="1" smtClean="0"/>
              <a:t>licences</a:t>
            </a:r>
            <a:r>
              <a:rPr lang="en-US" altLang="en-US" sz="2000" dirty="0" smtClean="0"/>
              <a:t> (as they lead to smaller efficiency losses).</a:t>
            </a:r>
          </a:p>
          <a:p>
            <a:pPr>
              <a:buFont typeface="Times New Roman" pitchFamily="18" charset="0"/>
              <a:buAutoNum type="arabicPeriod"/>
            </a:pPr>
            <a:endParaRPr lang="en-US" altLang="en-US" dirty="0"/>
          </a:p>
          <a:p>
            <a:endParaRPr lang="en-GB" altLang="en-US" sz="2000" dirty="0" smtClean="0"/>
          </a:p>
          <a:p>
            <a:endParaRPr lang="en-GB" altLang="en-US" sz="1800" dirty="0" smtClean="0"/>
          </a:p>
        </p:txBody>
      </p:sp>
    </p:spTree>
    <p:extLst>
      <p:ext uri="{BB962C8B-B14F-4D97-AF65-F5344CB8AC3E}">
        <p14:creationId xmlns:p14="http://schemas.microsoft.com/office/powerpoint/2010/main" val="2110544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MICROECONOMIC THINKING RELIES ON ‘RELATIVE’ ASSESSMENTS</a:t>
            </a:r>
          </a:p>
          <a:p>
            <a:endParaRPr lang="it-IT" dirty="0"/>
          </a:p>
          <a:p>
            <a:r>
              <a:rPr lang="it-IT" dirty="0" smtClean="0"/>
              <a:t>EFFICIENCY CONSIDERATIONS AND ‘BURDEN’ ALLOCATIONS ARE DRIVEN BY RELATIVE CONDITIONS IN THE MARKETS (CAPTURED BY SLOPES)</a:t>
            </a:r>
          </a:p>
          <a:p>
            <a:pPr marL="342900" indent="-342900">
              <a:buFont typeface="Arial" panose="020B0604020202020204" pitchFamily="34" charset="0"/>
              <a:buChar char="•"/>
            </a:pPr>
            <a:r>
              <a:rPr lang="it-IT" dirty="0"/>
              <a:t>	</a:t>
            </a:r>
            <a:r>
              <a:rPr lang="it-IT" dirty="0" smtClean="0"/>
              <a:t>SUPPLY AND DEMAND</a:t>
            </a:r>
          </a:p>
          <a:p>
            <a:pPr marL="342900" indent="-342900">
              <a:buFont typeface="Arial" panose="020B0604020202020204" pitchFamily="34" charset="0"/>
              <a:buChar char="•"/>
            </a:pPr>
            <a:r>
              <a:rPr lang="it-IT" dirty="0" smtClean="0"/>
              <a:t>MAC VS MD WITH POLLUTION</a:t>
            </a:r>
          </a:p>
        </p:txBody>
      </p:sp>
    </p:spTree>
    <p:extLst>
      <p:ext uri="{BB962C8B-B14F-4D97-AF65-F5344CB8AC3E}">
        <p14:creationId xmlns:p14="http://schemas.microsoft.com/office/powerpoint/2010/main" val="2371164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example</a:t>
            </a:r>
            <a:endParaRPr lang="it-IT"/>
          </a:p>
        </p:txBody>
      </p:sp>
      <p:sp>
        <p:nvSpPr>
          <p:cNvPr id="3" name="Segnaposto contenuto 2"/>
          <p:cNvSpPr>
            <a:spLocks noGrp="1"/>
          </p:cNvSpPr>
          <p:nvPr>
            <p:ph idx="1"/>
          </p:nvPr>
        </p:nvSpPr>
        <p:spPr/>
        <p:style>
          <a:lnRef idx="2">
            <a:schemeClr val="accent5"/>
          </a:lnRef>
          <a:fillRef idx="1">
            <a:schemeClr val="lt1"/>
          </a:fillRef>
          <a:effectRef idx="0">
            <a:schemeClr val="accent5"/>
          </a:effectRef>
          <a:fontRef idx="minor">
            <a:schemeClr val="dk1"/>
          </a:fontRef>
        </p:style>
        <p:txBody>
          <a:bodyPr/>
          <a:lstStyle/>
          <a:p>
            <a:endParaRPr lang="it-IT" dirty="0" smtClean="0"/>
          </a:p>
          <a:p>
            <a:endParaRPr lang="it-IT" dirty="0"/>
          </a:p>
          <a:p>
            <a:endParaRPr lang="it-IT" dirty="0" smtClean="0"/>
          </a:p>
          <a:p>
            <a:r>
              <a:rPr lang="it-IT" dirty="0" err="1" smtClean="0"/>
              <a:t>Where</a:t>
            </a:r>
            <a:r>
              <a:rPr lang="it-IT" dirty="0" smtClean="0"/>
              <a:t> the </a:t>
            </a:r>
            <a:r>
              <a:rPr lang="it-IT" dirty="0" err="1" smtClean="0"/>
              <a:t>marginal</a:t>
            </a:r>
            <a:r>
              <a:rPr lang="it-IT" dirty="0" smtClean="0"/>
              <a:t> benefit </a:t>
            </a:r>
            <a:r>
              <a:rPr lang="it-IT" dirty="0" err="1" smtClean="0"/>
              <a:t>function</a:t>
            </a:r>
            <a:r>
              <a:rPr lang="it-IT" dirty="0" smtClean="0"/>
              <a:t> </a:t>
            </a:r>
            <a:r>
              <a:rPr lang="it-IT" dirty="0" err="1" smtClean="0"/>
              <a:t>is</a:t>
            </a:r>
            <a:r>
              <a:rPr lang="it-IT" dirty="0" smtClean="0"/>
              <a:t> </a:t>
            </a:r>
            <a:r>
              <a:rPr lang="it-IT" dirty="0" err="1" smtClean="0"/>
              <a:t>quite</a:t>
            </a:r>
            <a:r>
              <a:rPr lang="it-IT" dirty="0" smtClean="0"/>
              <a:t> </a:t>
            </a:r>
            <a:r>
              <a:rPr lang="it-IT" dirty="0" err="1" smtClean="0"/>
              <a:t>steep</a:t>
            </a:r>
            <a:r>
              <a:rPr lang="it-IT" dirty="0" smtClean="0"/>
              <a:t>, </a:t>
            </a:r>
            <a:r>
              <a:rPr lang="it-IT" dirty="0" err="1" smtClean="0"/>
              <a:t>close</a:t>
            </a:r>
            <a:r>
              <a:rPr lang="it-IT" dirty="0" smtClean="0"/>
              <a:t> control over </a:t>
            </a:r>
            <a:r>
              <a:rPr lang="it-IT" dirty="0" err="1" smtClean="0"/>
              <a:t>quantity</a:t>
            </a:r>
            <a:r>
              <a:rPr lang="it-IT" dirty="0" smtClean="0"/>
              <a:t> </a:t>
            </a:r>
            <a:r>
              <a:rPr lang="it-IT" dirty="0" err="1" smtClean="0"/>
              <a:t>becomes</a:t>
            </a:r>
            <a:r>
              <a:rPr lang="it-IT" dirty="0" smtClean="0"/>
              <a:t> </a:t>
            </a:r>
            <a:r>
              <a:rPr lang="it-IT" dirty="0" err="1" smtClean="0"/>
              <a:t>important</a:t>
            </a:r>
            <a:r>
              <a:rPr lang="it-IT" dirty="0" smtClean="0"/>
              <a:t>. For </a:t>
            </a:r>
            <a:r>
              <a:rPr lang="it-IT" dirty="0" err="1" smtClean="0"/>
              <a:t>various</a:t>
            </a:r>
            <a:r>
              <a:rPr lang="it-IT" dirty="0" smtClean="0"/>
              <a:t> </a:t>
            </a:r>
            <a:r>
              <a:rPr lang="it-IT" dirty="0" err="1" smtClean="0"/>
              <a:t>hazardous</a:t>
            </a:r>
            <a:r>
              <a:rPr lang="it-IT" dirty="0" smtClean="0"/>
              <a:t>         </a:t>
            </a:r>
            <a:r>
              <a:rPr lang="it-IT" dirty="0" err="1" smtClean="0"/>
              <a:t>wastes</a:t>
            </a:r>
            <a:r>
              <a:rPr lang="it-IT" dirty="0" smtClean="0"/>
              <a:t>, a </a:t>
            </a:r>
            <a:r>
              <a:rPr lang="it-IT" dirty="0" err="1" smtClean="0"/>
              <a:t>permit</a:t>
            </a:r>
            <a:r>
              <a:rPr lang="it-IT" dirty="0" smtClean="0"/>
              <a:t> </a:t>
            </a:r>
            <a:r>
              <a:rPr lang="it-IT" dirty="0" err="1" smtClean="0"/>
              <a:t>system</a:t>
            </a:r>
            <a:r>
              <a:rPr lang="it-IT" dirty="0" smtClean="0"/>
              <a:t> </a:t>
            </a:r>
            <a:r>
              <a:rPr lang="it-IT" dirty="0" err="1" smtClean="0"/>
              <a:t>may</a:t>
            </a:r>
            <a:r>
              <a:rPr lang="it-IT" dirty="0" smtClean="0"/>
              <a:t> </a:t>
            </a:r>
            <a:r>
              <a:rPr lang="it-IT" dirty="0" err="1" smtClean="0"/>
              <a:t>well</a:t>
            </a:r>
            <a:r>
              <a:rPr lang="it-IT" dirty="0" smtClean="0"/>
              <a:t> be </a:t>
            </a:r>
            <a:r>
              <a:rPr lang="it-IT" dirty="0" err="1" smtClean="0"/>
              <a:t>preferable</a:t>
            </a:r>
            <a:r>
              <a:rPr lang="it-IT" dirty="0" smtClean="0"/>
              <a:t> </a:t>
            </a:r>
            <a:r>
              <a:rPr lang="it-IT" dirty="0" err="1" smtClean="0"/>
              <a:t>since</a:t>
            </a:r>
            <a:r>
              <a:rPr lang="it-IT" dirty="0" smtClean="0"/>
              <a:t> </a:t>
            </a:r>
            <a:r>
              <a:rPr lang="it-IT" dirty="0" err="1" smtClean="0"/>
              <a:t>it</a:t>
            </a:r>
            <a:r>
              <a:rPr lang="it-IT" dirty="0" smtClean="0"/>
              <a:t> </a:t>
            </a:r>
            <a:r>
              <a:rPr lang="it-IT" dirty="0" err="1" smtClean="0"/>
              <a:t>provides</a:t>
            </a:r>
            <a:r>
              <a:rPr lang="it-IT" dirty="0" smtClean="0"/>
              <a:t> </a:t>
            </a:r>
            <a:r>
              <a:rPr lang="it-IT" dirty="0" err="1" smtClean="0"/>
              <a:t>greater</a:t>
            </a:r>
            <a:r>
              <a:rPr lang="it-IT" dirty="0" smtClean="0"/>
              <a:t> </a:t>
            </a:r>
            <a:r>
              <a:rPr lang="it-IT" dirty="0" err="1" smtClean="0"/>
              <a:t>assurance</a:t>
            </a:r>
            <a:r>
              <a:rPr lang="it-IT" dirty="0" smtClean="0"/>
              <a:t> </a:t>
            </a:r>
            <a:r>
              <a:rPr lang="it-IT" dirty="0" err="1" smtClean="0"/>
              <a:t>against</a:t>
            </a:r>
            <a:r>
              <a:rPr lang="it-IT" dirty="0" smtClean="0"/>
              <a:t> </a:t>
            </a:r>
            <a:r>
              <a:rPr lang="it-IT" dirty="0" err="1" smtClean="0"/>
              <a:t>excessive</a:t>
            </a:r>
            <a:r>
              <a:rPr lang="it-IT" dirty="0" smtClean="0"/>
              <a:t> and </a:t>
            </a:r>
            <a:r>
              <a:rPr lang="it-IT" dirty="0" err="1" smtClean="0"/>
              <a:t>destructive</a:t>
            </a:r>
            <a:r>
              <a:rPr lang="it-IT" dirty="0" smtClean="0"/>
              <a:t> </a:t>
            </a:r>
            <a:r>
              <a:rPr lang="it-IT" dirty="0" err="1" smtClean="0"/>
              <a:t>emissions</a:t>
            </a:r>
            <a:r>
              <a:rPr lang="it-IT" dirty="0" smtClean="0"/>
              <a:t>….</a:t>
            </a:r>
            <a:endParaRPr lang="it-IT" dirty="0"/>
          </a:p>
        </p:txBody>
      </p:sp>
    </p:spTree>
    <p:extLst>
      <p:ext uri="{BB962C8B-B14F-4D97-AF65-F5344CB8AC3E}">
        <p14:creationId xmlns:p14="http://schemas.microsoft.com/office/powerpoint/2010/main" val="3400876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altLang="en-US" smtClean="0"/>
              <a:t>Concepts</a:t>
            </a:r>
          </a:p>
        </p:txBody>
      </p:sp>
      <p:sp>
        <p:nvSpPr>
          <p:cNvPr id="3075"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r>
              <a:rPr lang="en-US" altLang="en-US" sz="1800" i="1" smtClean="0"/>
              <a:t>Risk</a:t>
            </a:r>
            <a:r>
              <a:rPr lang="en-US" altLang="en-US" sz="1800" smtClean="0"/>
              <a:t> and </a:t>
            </a:r>
            <a:r>
              <a:rPr lang="en-US" altLang="en-US" sz="1800" i="1" smtClean="0"/>
              <a:t>uncertainty</a:t>
            </a:r>
            <a:r>
              <a:rPr lang="en-US" altLang="en-US" sz="1800" smtClean="0"/>
              <a:t>: often used to characterise various situations in which less than complete information is available. </a:t>
            </a:r>
          </a:p>
          <a:p>
            <a:endParaRPr lang="en-US" altLang="en-US" sz="1800" smtClean="0"/>
          </a:p>
          <a:p>
            <a:r>
              <a:rPr lang="en-US" altLang="en-US" sz="1800" smtClean="0"/>
              <a:t>Risk: usually taken to mean situations in which some chance process is taking place in which the set of possible outcomes is known and probabilities can be attached to each possible outcome. However, it is not known which possible outcome will occur. </a:t>
            </a:r>
          </a:p>
          <a:p>
            <a:endParaRPr lang="en-US" altLang="en-US" sz="1800" smtClean="0"/>
          </a:p>
          <a:p>
            <a:r>
              <a:rPr lang="en-US" altLang="en-US" sz="1800" smtClean="0"/>
              <a:t>Uncertainty: usually taken to mean situations in which the set of possible outcomes is known but probabilities cannot be attached to each possible outcome. </a:t>
            </a:r>
          </a:p>
          <a:p>
            <a:endParaRPr lang="en-US" altLang="en-US" sz="1800" smtClean="0"/>
          </a:p>
          <a:p>
            <a:r>
              <a:rPr lang="en-US" altLang="en-US" sz="1800" smtClean="0"/>
              <a:t>Radical uncertainty: circumstances in which it would not be possible even to enumerate all the possible outcomes.</a:t>
            </a:r>
            <a:endParaRPr lang="en-GB" altLang="en-US" sz="1800" smtClean="0"/>
          </a:p>
          <a:p>
            <a:endParaRPr lang="en-GB" altLang="en-US" sz="1800" smtClean="0"/>
          </a:p>
        </p:txBody>
      </p:sp>
    </p:spTree>
    <p:extLst>
      <p:ext uri="{BB962C8B-B14F-4D97-AF65-F5344CB8AC3E}">
        <p14:creationId xmlns:p14="http://schemas.microsoft.com/office/powerpoint/2010/main" val="151935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defRPr/>
            </a:pPr>
            <a:r>
              <a:rPr lang="en-US" sz="2800" b="1" dirty="0" smtClean="0">
                <a:solidFill>
                  <a:schemeClr val="tx1"/>
                </a:solidFill>
                <a:latin typeface="+mn-lt"/>
              </a:rPr>
              <a:t>Limited information and uncertainty arises from:</a:t>
            </a:r>
            <a:endParaRPr lang="en-GB" sz="2800" dirty="0"/>
          </a:p>
        </p:txBody>
      </p:sp>
      <p:sp>
        <p:nvSpPr>
          <p:cNvPr id="3" name="Content Placeholder 2"/>
          <p:cNvSpPr>
            <a:spLocks noGrp="1"/>
          </p:cNvSpPr>
          <p:nvPr>
            <p:ph idx="1"/>
          </p:nvPr>
        </p:nvSpPr>
        <p:spPr/>
        <p:txBody>
          <a:bodyPr>
            <a:normAutofit/>
          </a:bodyPr>
          <a:lstStyle/>
          <a:p>
            <a:pPr>
              <a:defRPr/>
            </a:pPr>
            <a:r>
              <a:rPr lang="en-US" sz="1800" dirty="0" smtClean="0"/>
              <a:t>The data collected may not properly represent what the investigator is seeking to obtain. </a:t>
            </a:r>
            <a:endParaRPr lang="en-GB" sz="1800" dirty="0" smtClean="0"/>
          </a:p>
          <a:p>
            <a:pPr lvl="1">
              <a:defRPr/>
            </a:pPr>
            <a:r>
              <a:rPr lang="en-US" sz="1400" dirty="0" smtClean="0"/>
              <a:t>A</a:t>
            </a:r>
            <a:r>
              <a:rPr lang="en-US" sz="1400" dirty="0" smtClean="0">
                <a:ea typeface="+mn-ea"/>
                <a:cs typeface="+mn-cs"/>
              </a:rPr>
              <a:t>batement costs:  those who possess </a:t>
            </a:r>
            <a:r>
              <a:rPr lang="en-US" sz="1400" dirty="0" smtClean="0"/>
              <a:t>r</a:t>
            </a:r>
            <a:r>
              <a:rPr lang="en-US" sz="1400" dirty="0" smtClean="0">
                <a:ea typeface="+mn-ea"/>
                <a:cs typeface="+mn-cs"/>
              </a:rPr>
              <a:t>elevant information may have incentives not to truthfully reveal it.  </a:t>
            </a:r>
            <a:endParaRPr lang="en-GB" sz="1400" dirty="0" smtClean="0">
              <a:ea typeface="+mn-ea"/>
              <a:cs typeface="+mn-cs"/>
            </a:endParaRPr>
          </a:p>
          <a:p>
            <a:pPr>
              <a:defRPr/>
            </a:pPr>
            <a:r>
              <a:rPr lang="en-US" sz="1800" dirty="0" smtClean="0"/>
              <a:t>Difficulties in indentifying and evaluating the benefits of pollution abatement (i.e. the benefits of avoided damages). </a:t>
            </a:r>
          </a:p>
          <a:p>
            <a:pPr lvl="1">
              <a:defRPr/>
            </a:pPr>
            <a:r>
              <a:rPr lang="en-US" sz="1400" dirty="0" smtClean="0">
                <a:ea typeface="+mn-ea"/>
                <a:cs typeface="+mn-cs"/>
              </a:rPr>
              <a:t>Scientific knowledge about pollution impacts is far from complete, and arguably can never be complete because of the stochastic and complex nature of ecosystem functioning. </a:t>
            </a:r>
          </a:p>
          <a:p>
            <a:pPr lvl="1">
              <a:defRPr/>
            </a:pPr>
            <a:r>
              <a:rPr lang="en-US" sz="1400" dirty="0" smtClean="0">
                <a:ea typeface="+mn-ea"/>
                <a:cs typeface="+mn-cs"/>
              </a:rPr>
              <a:t>Valuation of environmental services is beset by a host of theoretical and practical problems, and there is little consensus about the validity of current valuation techniques.</a:t>
            </a:r>
            <a:endParaRPr lang="en-GB" sz="1400" dirty="0" smtClean="0">
              <a:ea typeface="+mn-ea"/>
              <a:cs typeface="+mn-cs"/>
            </a:endParaRPr>
          </a:p>
          <a:p>
            <a:pPr lvl="1">
              <a:defRPr/>
            </a:pPr>
            <a:endParaRPr lang="en-GB" sz="1200" dirty="0" smtClean="0">
              <a:ea typeface="+mn-ea"/>
              <a:cs typeface="+mn-cs"/>
            </a:endParaRPr>
          </a:p>
        </p:txBody>
      </p:sp>
    </p:spTree>
    <p:extLst>
      <p:ext uri="{BB962C8B-B14F-4D97-AF65-F5344CB8AC3E}">
        <p14:creationId xmlns:p14="http://schemas.microsoft.com/office/powerpoint/2010/main" val="140221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1295400" y="914400"/>
            <a:ext cx="0" cy="47244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3315" name="Line 3"/>
          <p:cNvSpPr>
            <a:spLocks noChangeShapeType="1"/>
          </p:cNvSpPr>
          <p:nvPr/>
        </p:nvSpPr>
        <p:spPr bwMode="auto">
          <a:xfrm>
            <a:off x="1295400" y="5638800"/>
            <a:ext cx="6324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3316" name="Line 4"/>
          <p:cNvSpPr>
            <a:spLocks noChangeShapeType="1"/>
          </p:cNvSpPr>
          <p:nvPr/>
        </p:nvSpPr>
        <p:spPr bwMode="auto">
          <a:xfrm>
            <a:off x="1691680" y="2285999"/>
            <a:ext cx="4392488" cy="28799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17" name="Line 5"/>
          <p:cNvSpPr>
            <a:spLocks noChangeShapeType="1"/>
          </p:cNvSpPr>
          <p:nvPr/>
        </p:nvSpPr>
        <p:spPr bwMode="auto">
          <a:xfrm flipH="1">
            <a:off x="2195736" y="1447801"/>
            <a:ext cx="3507244" cy="266699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19" name="Text Box 8"/>
          <p:cNvSpPr txBox="1">
            <a:spLocks noChangeArrowheads="1"/>
          </p:cNvSpPr>
          <p:nvPr/>
        </p:nvSpPr>
        <p:spPr bwMode="auto">
          <a:xfrm>
            <a:off x="804869" y="3093073"/>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t>t</a:t>
            </a:r>
            <a:r>
              <a:rPr lang="en-GB" altLang="en-US" sz="2400" baseline="30000" dirty="0"/>
              <a:t>*</a:t>
            </a:r>
          </a:p>
        </p:txBody>
      </p:sp>
      <p:sp>
        <p:nvSpPr>
          <p:cNvPr id="13320" name="Text Box 9"/>
          <p:cNvSpPr txBox="1">
            <a:spLocks noChangeArrowheads="1"/>
          </p:cNvSpPr>
          <p:nvPr/>
        </p:nvSpPr>
        <p:spPr bwMode="auto">
          <a:xfrm>
            <a:off x="3810000"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endParaRPr lang="en-US" altLang="en-US" sz="2400"/>
          </a:p>
        </p:txBody>
      </p:sp>
      <p:sp>
        <p:nvSpPr>
          <p:cNvPr id="13321" name="Text Box 10"/>
          <p:cNvSpPr txBox="1">
            <a:spLocks noChangeArrowheads="1"/>
          </p:cNvSpPr>
          <p:nvPr/>
        </p:nvSpPr>
        <p:spPr bwMode="auto">
          <a:xfrm>
            <a:off x="3017351"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t>M</a:t>
            </a:r>
            <a:r>
              <a:rPr lang="en-GB" altLang="en-US" sz="2400" baseline="30000" dirty="0"/>
              <a:t>*</a:t>
            </a:r>
          </a:p>
        </p:txBody>
      </p:sp>
      <p:sp>
        <p:nvSpPr>
          <p:cNvPr id="13322" name="Text Box 11"/>
          <p:cNvSpPr txBox="1">
            <a:spLocks noChangeArrowheads="1"/>
          </p:cNvSpPr>
          <p:nvPr/>
        </p:nvSpPr>
        <p:spPr bwMode="auto">
          <a:xfrm>
            <a:off x="1524000" y="457200"/>
            <a:ext cx="6019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b="1" dirty="0" smtClean="0"/>
              <a:t>Uncertainty </a:t>
            </a:r>
            <a:r>
              <a:rPr lang="en-GB" altLang="en-US" sz="1400" b="1" dirty="0"/>
              <a:t>about abatement </a:t>
            </a:r>
            <a:r>
              <a:rPr lang="en-GB" altLang="en-US" sz="1400" b="1" dirty="0" smtClean="0"/>
              <a:t>costs (initial situation) </a:t>
            </a:r>
            <a:endParaRPr lang="en-GB" altLang="en-US" sz="1400" dirty="0"/>
          </a:p>
        </p:txBody>
      </p:sp>
      <p:sp>
        <p:nvSpPr>
          <p:cNvPr id="13323" name="Text Box 12"/>
          <p:cNvSpPr txBox="1">
            <a:spLocks noChangeArrowheads="1"/>
          </p:cNvSpPr>
          <p:nvPr/>
        </p:nvSpPr>
        <p:spPr bwMode="auto">
          <a:xfrm>
            <a:off x="5867400" y="60198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Emissions, M</a:t>
            </a:r>
          </a:p>
        </p:txBody>
      </p:sp>
      <p:sp>
        <p:nvSpPr>
          <p:cNvPr id="13324" name="Line 13"/>
          <p:cNvSpPr>
            <a:spLocks noChangeShapeType="1"/>
          </p:cNvSpPr>
          <p:nvPr/>
        </p:nvSpPr>
        <p:spPr bwMode="auto">
          <a:xfrm>
            <a:off x="2322287" y="1500132"/>
            <a:ext cx="4230914" cy="29043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25" name="Text Box 14"/>
          <p:cNvSpPr txBox="1">
            <a:spLocks noChangeArrowheads="1"/>
          </p:cNvSpPr>
          <p:nvPr/>
        </p:nvSpPr>
        <p:spPr bwMode="auto">
          <a:xfrm>
            <a:off x="4267200" y="1143000"/>
            <a:ext cx="1447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dirty="0" err="1" smtClean="0"/>
              <a:t>MDamages</a:t>
            </a:r>
            <a:endParaRPr lang="en-GB" altLang="en-US" sz="1200" dirty="0"/>
          </a:p>
        </p:txBody>
      </p:sp>
      <p:sp>
        <p:nvSpPr>
          <p:cNvPr id="13326" name="Text Box 15"/>
          <p:cNvSpPr txBox="1">
            <a:spLocks noChangeArrowheads="1"/>
          </p:cNvSpPr>
          <p:nvPr/>
        </p:nvSpPr>
        <p:spPr bwMode="auto">
          <a:xfrm>
            <a:off x="5471886" y="5028634"/>
            <a:ext cx="990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dirty="0"/>
              <a:t>MC (true)</a:t>
            </a:r>
          </a:p>
        </p:txBody>
      </p:sp>
      <p:sp>
        <p:nvSpPr>
          <p:cNvPr id="13327" name="Text Box 16"/>
          <p:cNvSpPr txBox="1">
            <a:spLocks noChangeArrowheads="1"/>
          </p:cNvSpPr>
          <p:nvPr/>
        </p:nvSpPr>
        <p:spPr bwMode="auto">
          <a:xfrm>
            <a:off x="6738303" y="425212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dirty="0"/>
              <a:t>MC (assumed)</a:t>
            </a:r>
          </a:p>
        </p:txBody>
      </p:sp>
      <p:sp>
        <p:nvSpPr>
          <p:cNvPr id="13334" name="Rectangle 37"/>
          <p:cNvSpPr>
            <a:spLocks noChangeArrowheads="1"/>
          </p:cNvSpPr>
          <p:nvPr/>
        </p:nvSpPr>
        <p:spPr bwMode="auto">
          <a:xfrm>
            <a:off x="815074" y="2495126"/>
            <a:ext cx="41710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err="1" smtClean="0"/>
              <a:t>t</a:t>
            </a:r>
            <a:r>
              <a:rPr lang="en-GB" altLang="en-US" sz="2400" baseline="30000" dirty="0" err="1" smtClean="0"/>
              <a:t>H</a:t>
            </a:r>
            <a:endParaRPr lang="en-GB" altLang="en-US" sz="2400" baseline="30000" dirty="0"/>
          </a:p>
        </p:txBody>
      </p:sp>
      <p:sp>
        <p:nvSpPr>
          <p:cNvPr id="13335" name="Rectangle 38"/>
          <p:cNvSpPr>
            <a:spLocks noChangeArrowheads="1"/>
          </p:cNvSpPr>
          <p:nvPr/>
        </p:nvSpPr>
        <p:spPr bwMode="auto">
          <a:xfrm>
            <a:off x="4267200" y="5715000"/>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t>L</a:t>
            </a:r>
            <a:r>
              <a:rPr lang="en-GB" altLang="en-US" sz="2400" baseline="30000" dirty="0"/>
              <a:t>H</a:t>
            </a:r>
          </a:p>
        </p:txBody>
      </p:sp>
      <p:sp>
        <p:nvSpPr>
          <p:cNvPr id="13336" name="Rectangle 39"/>
          <p:cNvSpPr>
            <a:spLocks noChangeArrowheads="1"/>
          </p:cNvSpPr>
          <p:nvPr/>
        </p:nvSpPr>
        <p:spPr bwMode="auto">
          <a:xfrm>
            <a:off x="2183603" y="5791200"/>
            <a:ext cx="51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t>M</a:t>
            </a:r>
            <a:r>
              <a:rPr lang="en-GB" altLang="en-US" sz="2400" baseline="30000" dirty="0"/>
              <a:t>t</a:t>
            </a:r>
          </a:p>
        </p:txBody>
      </p:sp>
      <p:sp>
        <p:nvSpPr>
          <p:cNvPr id="13337" name="AutoShape 40"/>
          <p:cNvSpPr>
            <a:spLocks noChangeArrowheads="1"/>
          </p:cNvSpPr>
          <p:nvPr/>
        </p:nvSpPr>
        <p:spPr bwMode="auto">
          <a:xfrm>
            <a:off x="6428387" y="1847851"/>
            <a:ext cx="1752600" cy="609600"/>
          </a:xfrm>
          <a:prstGeom prst="wedgeRoundRectCallout">
            <a:avLst>
              <a:gd name="adj1" fmla="val -196194"/>
              <a:gd name="adj2" fmla="val 184898"/>
              <a:gd name="adj3" fmla="val 16667"/>
            </a:avLst>
          </a:prstGeom>
          <a:solidFill>
            <a:schemeClr val="hlink"/>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dirty="0"/>
              <a:t>Loss when </a:t>
            </a:r>
          </a:p>
          <a:p>
            <a:pPr algn="ctr" eaLnBrk="1" hangingPunct="1">
              <a:spcBef>
                <a:spcPct val="0"/>
              </a:spcBef>
              <a:buFontTx/>
              <a:buNone/>
            </a:pPr>
            <a:r>
              <a:rPr lang="en-US" altLang="en-US" sz="1400" dirty="0"/>
              <a:t>licenses used</a:t>
            </a:r>
            <a:endParaRPr lang="en-US" altLang="en-US" sz="2400" dirty="0"/>
          </a:p>
        </p:txBody>
      </p:sp>
      <p:sp>
        <p:nvSpPr>
          <p:cNvPr id="13338" name="AutoShape 41" descr="Small grid"/>
          <p:cNvSpPr>
            <a:spLocks noChangeArrowheads="1"/>
          </p:cNvSpPr>
          <p:nvPr/>
        </p:nvSpPr>
        <p:spPr bwMode="auto">
          <a:xfrm>
            <a:off x="139019" y="4404520"/>
            <a:ext cx="1752600" cy="609600"/>
          </a:xfrm>
          <a:prstGeom prst="wedgeRoundRectCallout">
            <a:avLst>
              <a:gd name="adj1" fmla="val 94360"/>
              <a:gd name="adj2" fmla="val -236012"/>
              <a:gd name="adj3" fmla="val 16667"/>
            </a:avLst>
          </a:prstGeom>
          <a:pattFill prst="smGrid">
            <a:fgClr>
              <a:schemeClr val="hlink"/>
            </a:fgClr>
            <a:bgClr>
              <a:srgbClr val="FFFFFF"/>
            </a:bgClr>
          </a:patt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dirty="0"/>
              <a:t>Loss when </a:t>
            </a:r>
          </a:p>
          <a:p>
            <a:pPr algn="ctr" eaLnBrk="1" hangingPunct="1">
              <a:spcBef>
                <a:spcPct val="0"/>
              </a:spcBef>
              <a:buFontTx/>
              <a:buNone/>
            </a:pPr>
            <a:r>
              <a:rPr lang="en-US" altLang="en-US" sz="1400" dirty="0"/>
              <a:t>taxes  used</a:t>
            </a:r>
            <a:endParaRPr lang="en-US" altLang="en-US" sz="2400" dirty="0"/>
          </a:p>
        </p:txBody>
      </p:sp>
      <p:cxnSp>
        <p:nvCxnSpPr>
          <p:cNvPr id="3" name="Connettore 1 2"/>
          <p:cNvCxnSpPr/>
          <p:nvPr/>
        </p:nvCxnSpPr>
        <p:spPr>
          <a:xfrm flipV="1">
            <a:off x="1295400" y="2686050"/>
            <a:ext cx="5257800" cy="1"/>
          </a:xfrm>
          <a:prstGeom prst="line">
            <a:avLst/>
          </a:prstGeom>
        </p:spPr>
        <p:style>
          <a:lnRef idx="2">
            <a:schemeClr val="accent5"/>
          </a:lnRef>
          <a:fillRef idx="0">
            <a:schemeClr val="accent5"/>
          </a:fillRef>
          <a:effectRef idx="1">
            <a:schemeClr val="accent5"/>
          </a:effectRef>
          <a:fontRef idx="minor">
            <a:schemeClr val="tx1"/>
          </a:fontRef>
        </p:style>
      </p:cxnSp>
      <p:cxnSp>
        <p:nvCxnSpPr>
          <p:cNvPr id="7" name="Connettore 1 6"/>
          <p:cNvCxnSpPr/>
          <p:nvPr/>
        </p:nvCxnSpPr>
        <p:spPr>
          <a:xfrm>
            <a:off x="1261495" y="3321673"/>
            <a:ext cx="56007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9" name="Connettore 1 8"/>
          <p:cNvCxnSpPr/>
          <p:nvPr/>
        </p:nvCxnSpPr>
        <p:spPr>
          <a:xfrm>
            <a:off x="4105729" y="2701476"/>
            <a:ext cx="0" cy="293732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Connettore 1 37"/>
          <p:cNvCxnSpPr/>
          <p:nvPr/>
        </p:nvCxnSpPr>
        <p:spPr>
          <a:xfrm>
            <a:off x="2342245" y="2701476"/>
            <a:ext cx="0" cy="2937324"/>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ttangolo arrotondato 12"/>
          <p:cNvSpPr/>
          <p:nvPr/>
        </p:nvSpPr>
        <p:spPr>
          <a:xfrm>
            <a:off x="6462486" y="264840"/>
            <a:ext cx="2070767" cy="878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Equal</a:t>
            </a:r>
            <a:r>
              <a:rPr lang="it-IT" dirty="0" smtClean="0"/>
              <a:t> </a:t>
            </a:r>
            <a:r>
              <a:rPr lang="it-IT" dirty="0" err="1" smtClean="0"/>
              <a:t>slopes</a:t>
            </a:r>
            <a:r>
              <a:rPr lang="it-IT" dirty="0" smtClean="0"/>
              <a:t>, </a:t>
            </a:r>
            <a:r>
              <a:rPr lang="it-IT" dirty="0" err="1" smtClean="0"/>
              <a:t>Losses</a:t>
            </a:r>
            <a:r>
              <a:rPr lang="it-IT" dirty="0" smtClean="0"/>
              <a:t> are </a:t>
            </a:r>
            <a:r>
              <a:rPr lang="it-IT" dirty="0" err="1" smtClean="0"/>
              <a:t>equalised</a:t>
            </a:r>
            <a:endParaRPr lang="it-IT" dirty="0"/>
          </a:p>
        </p:txBody>
      </p:sp>
      <p:cxnSp>
        <p:nvCxnSpPr>
          <p:cNvPr id="5" name="Connettore 1 4"/>
          <p:cNvCxnSpPr/>
          <p:nvPr/>
        </p:nvCxnSpPr>
        <p:spPr>
          <a:xfrm flipH="1">
            <a:off x="2322287" y="2701476"/>
            <a:ext cx="19958" cy="1333500"/>
          </a:xfrm>
          <a:prstGeom prst="line">
            <a:avLst/>
          </a:prstGeom>
        </p:spPr>
        <p:style>
          <a:lnRef idx="3">
            <a:schemeClr val="accent6"/>
          </a:lnRef>
          <a:fillRef idx="0">
            <a:schemeClr val="accent6"/>
          </a:fillRef>
          <a:effectRef idx="2">
            <a:schemeClr val="accent6"/>
          </a:effectRef>
          <a:fontRef idx="minor">
            <a:schemeClr val="tx1"/>
          </a:fontRef>
        </p:style>
      </p:cxnSp>
      <p:cxnSp>
        <p:nvCxnSpPr>
          <p:cNvPr id="30" name="Connettore 1 29"/>
          <p:cNvCxnSpPr/>
          <p:nvPr/>
        </p:nvCxnSpPr>
        <p:spPr>
          <a:xfrm flipH="1">
            <a:off x="4076700" y="2701476"/>
            <a:ext cx="29029" cy="1231580"/>
          </a:xfrm>
          <a:prstGeom prst="line">
            <a:avLst/>
          </a:prstGeom>
        </p:spPr>
        <p:style>
          <a:lnRef idx="3">
            <a:schemeClr val="accent6"/>
          </a:lnRef>
          <a:fillRef idx="0">
            <a:schemeClr val="accent6"/>
          </a:fillRef>
          <a:effectRef idx="2">
            <a:schemeClr val="accent6"/>
          </a:effectRef>
          <a:fontRef idx="minor">
            <a:schemeClr val="tx1"/>
          </a:fontRef>
        </p:style>
      </p:cxnSp>
      <p:cxnSp>
        <p:nvCxnSpPr>
          <p:cNvPr id="32" name="Connettore 1 31"/>
          <p:cNvCxnSpPr/>
          <p:nvPr/>
        </p:nvCxnSpPr>
        <p:spPr>
          <a:xfrm>
            <a:off x="2342245" y="2686050"/>
            <a:ext cx="809736" cy="586926"/>
          </a:xfrm>
          <a:prstGeom prst="line">
            <a:avLst/>
          </a:prstGeom>
        </p:spPr>
        <p:style>
          <a:lnRef idx="3">
            <a:schemeClr val="accent6"/>
          </a:lnRef>
          <a:fillRef idx="0">
            <a:schemeClr val="accent6"/>
          </a:fillRef>
          <a:effectRef idx="2">
            <a:schemeClr val="accent6"/>
          </a:effectRef>
          <a:fontRef idx="minor">
            <a:schemeClr val="tx1"/>
          </a:fontRef>
        </p:style>
      </p:cxnSp>
      <p:cxnSp>
        <p:nvCxnSpPr>
          <p:cNvPr id="36" name="Connettore 1 35"/>
          <p:cNvCxnSpPr/>
          <p:nvPr/>
        </p:nvCxnSpPr>
        <p:spPr>
          <a:xfrm flipH="1">
            <a:off x="2342245" y="3398622"/>
            <a:ext cx="809736" cy="636354"/>
          </a:xfrm>
          <a:prstGeom prst="line">
            <a:avLst/>
          </a:prstGeom>
        </p:spPr>
        <p:style>
          <a:lnRef idx="3">
            <a:schemeClr val="accent6"/>
          </a:lnRef>
          <a:fillRef idx="0">
            <a:schemeClr val="accent6"/>
          </a:fillRef>
          <a:effectRef idx="2">
            <a:schemeClr val="accent6"/>
          </a:effectRef>
          <a:fontRef idx="minor">
            <a:schemeClr val="tx1"/>
          </a:fontRef>
        </p:style>
      </p:cxnSp>
      <p:cxnSp>
        <p:nvCxnSpPr>
          <p:cNvPr id="40" name="Connettore 1 39"/>
          <p:cNvCxnSpPr/>
          <p:nvPr/>
        </p:nvCxnSpPr>
        <p:spPr>
          <a:xfrm>
            <a:off x="3304381" y="3368226"/>
            <a:ext cx="757464" cy="456985"/>
          </a:xfrm>
          <a:prstGeom prst="line">
            <a:avLst/>
          </a:prstGeom>
        </p:spPr>
        <p:style>
          <a:lnRef idx="3">
            <a:schemeClr val="accent6"/>
          </a:lnRef>
          <a:fillRef idx="0">
            <a:schemeClr val="accent6"/>
          </a:fillRef>
          <a:effectRef idx="2">
            <a:schemeClr val="accent6"/>
          </a:effectRef>
          <a:fontRef idx="minor">
            <a:schemeClr val="tx1"/>
          </a:fontRef>
        </p:style>
      </p:cxnSp>
      <p:cxnSp>
        <p:nvCxnSpPr>
          <p:cNvPr id="44" name="Connettore 1 43"/>
          <p:cNvCxnSpPr/>
          <p:nvPr/>
        </p:nvCxnSpPr>
        <p:spPr>
          <a:xfrm flipH="1">
            <a:off x="3304381" y="2723726"/>
            <a:ext cx="772320" cy="549250"/>
          </a:xfrm>
          <a:prstGeom prst="line">
            <a:avLst/>
          </a:prstGeom>
        </p:spPr>
        <p:style>
          <a:lnRef idx="3">
            <a:schemeClr val="accent6"/>
          </a:lnRef>
          <a:fillRef idx="0">
            <a:schemeClr val="accent6"/>
          </a:fillRef>
          <a:effectRef idx="2">
            <a:schemeClr val="accent6"/>
          </a:effectRef>
          <a:fontRef idx="minor">
            <a:schemeClr val="tx1"/>
          </a:fontRef>
        </p:style>
      </p:cxnSp>
      <p:sp>
        <p:nvSpPr>
          <p:cNvPr id="4" name="CasellaDiTesto 3"/>
          <p:cNvSpPr txBox="1"/>
          <p:nvPr/>
        </p:nvSpPr>
        <p:spPr>
          <a:xfrm>
            <a:off x="217940" y="1976962"/>
            <a:ext cx="932550" cy="400110"/>
          </a:xfrm>
          <a:prstGeom prst="rect">
            <a:avLst/>
          </a:prstGeom>
          <a:noFill/>
        </p:spPr>
        <p:txBody>
          <a:bodyPr wrap="square" rtlCol="0">
            <a:spAutoFit/>
          </a:bodyPr>
          <a:lstStyle/>
          <a:p>
            <a:r>
              <a:rPr lang="it-IT" sz="1000" dirty="0" err="1" smtClean="0"/>
              <a:t>Higher</a:t>
            </a:r>
            <a:r>
              <a:rPr lang="it-IT" sz="1000" dirty="0" smtClean="0"/>
              <a:t> </a:t>
            </a:r>
            <a:r>
              <a:rPr lang="it-IT" sz="1000" dirty="0" err="1" smtClean="0"/>
              <a:t>than</a:t>
            </a:r>
            <a:r>
              <a:rPr lang="it-IT" sz="1000" dirty="0" smtClean="0"/>
              <a:t> </a:t>
            </a:r>
            <a:r>
              <a:rPr lang="it-IT" sz="1000" dirty="0" err="1" smtClean="0"/>
              <a:t>optimal</a:t>
            </a:r>
            <a:r>
              <a:rPr lang="it-IT" sz="1000" dirty="0" smtClean="0"/>
              <a:t> </a:t>
            </a:r>
            <a:r>
              <a:rPr lang="it-IT" sz="1000" dirty="0" err="1" smtClean="0"/>
              <a:t>tax</a:t>
            </a:r>
            <a:endParaRPr lang="it-IT" sz="1000" dirty="0"/>
          </a:p>
        </p:txBody>
      </p:sp>
      <p:sp>
        <p:nvSpPr>
          <p:cNvPr id="10" name="CasellaDiTesto 9"/>
          <p:cNvSpPr txBox="1"/>
          <p:nvPr/>
        </p:nvSpPr>
        <p:spPr>
          <a:xfrm>
            <a:off x="1524000" y="6248400"/>
            <a:ext cx="1627981" cy="230832"/>
          </a:xfrm>
          <a:prstGeom prst="rect">
            <a:avLst/>
          </a:prstGeom>
          <a:noFill/>
        </p:spPr>
        <p:txBody>
          <a:bodyPr wrap="square" rtlCol="0">
            <a:spAutoFit/>
          </a:bodyPr>
          <a:lstStyle/>
          <a:p>
            <a:r>
              <a:rPr lang="it-IT" sz="900" dirty="0" err="1" smtClean="0"/>
              <a:t>Emissions</a:t>
            </a:r>
            <a:r>
              <a:rPr lang="it-IT" sz="900" dirty="0" smtClean="0"/>
              <a:t> with </a:t>
            </a:r>
            <a:r>
              <a:rPr lang="it-IT" sz="900" dirty="0" err="1" smtClean="0"/>
              <a:t>tax</a:t>
            </a:r>
            <a:r>
              <a:rPr lang="it-IT" sz="900" dirty="0" smtClean="0"/>
              <a:t>  </a:t>
            </a:r>
            <a:r>
              <a:rPr lang="it-IT" sz="900" dirty="0" err="1" smtClean="0"/>
              <a:t>Th</a:t>
            </a:r>
            <a:endParaRPr lang="it-IT" sz="900" dirty="0"/>
          </a:p>
        </p:txBody>
      </p:sp>
      <p:sp>
        <p:nvSpPr>
          <p:cNvPr id="11" name="CasellaDiTesto 10"/>
          <p:cNvSpPr txBox="1"/>
          <p:nvPr/>
        </p:nvSpPr>
        <p:spPr>
          <a:xfrm>
            <a:off x="3201225" y="6179150"/>
            <a:ext cx="1236519" cy="430887"/>
          </a:xfrm>
          <a:prstGeom prst="rect">
            <a:avLst/>
          </a:prstGeom>
          <a:noFill/>
        </p:spPr>
        <p:txBody>
          <a:bodyPr wrap="square" rtlCol="0">
            <a:spAutoFit/>
          </a:bodyPr>
          <a:lstStyle/>
          <a:p>
            <a:r>
              <a:rPr lang="it-IT" sz="1100" dirty="0" err="1" smtClean="0"/>
              <a:t>Optimal</a:t>
            </a:r>
            <a:r>
              <a:rPr lang="it-IT" sz="1100" dirty="0" smtClean="0"/>
              <a:t> </a:t>
            </a:r>
            <a:r>
              <a:rPr lang="it-IT" sz="1100" dirty="0" err="1" smtClean="0"/>
              <a:t>emissions</a:t>
            </a:r>
            <a:endParaRPr lang="it-IT" sz="1100" dirty="0"/>
          </a:p>
        </p:txBody>
      </p:sp>
      <p:sp>
        <p:nvSpPr>
          <p:cNvPr id="37" name="CasellaDiTesto 36"/>
          <p:cNvSpPr txBox="1"/>
          <p:nvPr/>
        </p:nvSpPr>
        <p:spPr>
          <a:xfrm>
            <a:off x="101750" y="3510531"/>
            <a:ext cx="1236519" cy="261610"/>
          </a:xfrm>
          <a:prstGeom prst="rect">
            <a:avLst/>
          </a:prstGeom>
          <a:noFill/>
        </p:spPr>
        <p:txBody>
          <a:bodyPr wrap="square" rtlCol="0">
            <a:spAutoFit/>
          </a:bodyPr>
          <a:lstStyle/>
          <a:p>
            <a:r>
              <a:rPr lang="it-IT" sz="1100" dirty="0" err="1" smtClean="0"/>
              <a:t>Optimal</a:t>
            </a:r>
            <a:r>
              <a:rPr lang="it-IT" sz="1100" dirty="0" smtClean="0"/>
              <a:t> </a:t>
            </a:r>
            <a:r>
              <a:rPr lang="it-IT" sz="1100" dirty="0" err="1" smtClean="0"/>
              <a:t>tax</a:t>
            </a:r>
            <a:endParaRPr lang="it-IT" sz="1100" dirty="0"/>
          </a:p>
        </p:txBody>
      </p:sp>
      <p:sp>
        <p:nvSpPr>
          <p:cNvPr id="12" name="CasellaDiTesto 11"/>
          <p:cNvSpPr txBox="1"/>
          <p:nvPr/>
        </p:nvSpPr>
        <p:spPr>
          <a:xfrm>
            <a:off x="4545542" y="6048345"/>
            <a:ext cx="926344" cy="861774"/>
          </a:xfrm>
          <a:prstGeom prst="rect">
            <a:avLst/>
          </a:prstGeom>
          <a:noFill/>
        </p:spPr>
        <p:txBody>
          <a:bodyPr wrap="square" rtlCol="0">
            <a:spAutoFit/>
          </a:bodyPr>
          <a:lstStyle/>
          <a:p>
            <a:r>
              <a:rPr lang="it-IT" sz="1000" dirty="0" err="1" smtClean="0"/>
              <a:t>Higher</a:t>
            </a:r>
            <a:r>
              <a:rPr lang="it-IT" sz="1000" dirty="0" smtClean="0"/>
              <a:t> </a:t>
            </a:r>
            <a:r>
              <a:rPr lang="it-IT" sz="1000" dirty="0" err="1" smtClean="0"/>
              <a:t>than</a:t>
            </a:r>
            <a:r>
              <a:rPr lang="it-IT" sz="1000" dirty="0" smtClean="0"/>
              <a:t> </a:t>
            </a:r>
            <a:r>
              <a:rPr lang="it-IT" sz="1000" dirty="0" err="1" smtClean="0"/>
              <a:t>optimal</a:t>
            </a:r>
            <a:r>
              <a:rPr lang="it-IT" sz="1000" dirty="0" smtClean="0"/>
              <a:t> </a:t>
            </a:r>
            <a:r>
              <a:rPr lang="it-IT" sz="1000" dirty="0" err="1" smtClean="0"/>
              <a:t>emissions</a:t>
            </a:r>
            <a:r>
              <a:rPr lang="it-IT" sz="1000" dirty="0" smtClean="0"/>
              <a:t> with </a:t>
            </a:r>
            <a:r>
              <a:rPr lang="it-IT" sz="1000" dirty="0" err="1" smtClean="0"/>
              <a:t>licence</a:t>
            </a:r>
            <a:r>
              <a:rPr lang="it-IT" sz="1000" dirty="0" smtClean="0"/>
              <a:t> L</a:t>
            </a:r>
            <a:endParaRPr lang="it-IT" sz="1000" dirty="0"/>
          </a:p>
        </p:txBody>
      </p:sp>
    </p:spTree>
    <p:extLst>
      <p:ext uri="{BB962C8B-B14F-4D97-AF65-F5344CB8AC3E}">
        <p14:creationId xmlns:p14="http://schemas.microsoft.com/office/powerpoint/2010/main" val="3339630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half" idx="1"/>
          </p:nvPr>
        </p:nvSpPr>
        <p:spPr/>
        <p:txBody>
          <a:bodyPr>
            <a:normAutofit fontScale="77500" lnSpcReduction="20000"/>
          </a:bodyPr>
          <a:lstStyle/>
          <a:p>
            <a:r>
              <a:rPr lang="it-IT" dirty="0" err="1" smtClean="0">
                <a:solidFill>
                  <a:srgbClr val="FF0000"/>
                </a:solidFill>
              </a:rPr>
              <a:t>When</a:t>
            </a:r>
            <a:r>
              <a:rPr lang="it-IT" dirty="0" smtClean="0">
                <a:solidFill>
                  <a:srgbClr val="FF0000"/>
                </a:solidFill>
              </a:rPr>
              <a:t> </a:t>
            </a:r>
            <a:r>
              <a:rPr lang="it-IT" dirty="0" err="1" smtClean="0">
                <a:solidFill>
                  <a:srgbClr val="FF0000"/>
                </a:solidFill>
              </a:rPr>
              <a:t>true</a:t>
            </a:r>
            <a:r>
              <a:rPr lang="it-IT" dirty="0" smtClean="0">
                <a:solidFill>
                  <a:srgbClr val="FF0000"/>
                </a:solidFill>
              </a:rPr>
              <a:t> MC are </a:t>
            </a:r>
            <a:r>
              <a:rPr lang="it-IT" dirty="0" err="1" smtClean="0">
                <a:solidFill>
                  <a:srgbClr val="FF0000"/>
                </a:solidFill>
              </a:rPr>
              <a:t>lower</a:t>
            </a:r>
            <a:endParaRPr lang="it-IT" dirty="0" smtClean="0">
              <a:solidFill>
                <a:srgbClr val="FF0000"/>
              </a:solidFill>
            </a:endParaRPr>
          </a:p>
          <a:p>
            <a:endParaRPr lang="it-IT" dirty="0"/>
          </a:p>
          <a:p>
            <a:r>
              <a:rPr lang="it-IT" dirty="0" err="1" smtClean="0"/>
              <a:t>Taxes</a:t>
            </a:r>
            <a:r>
              <a:rPr lang="it-IT" dirty="0" smtClean="0"/>
              <a:t> </a:t>
            </a:r>
            <a:r>
              <a:rPr lang="it-IT" dirty="0" err="1" smtClean="0"/>
              <a:t>overproduce</a:t>
            </a:r>
            <a:r>
              <a:rPr lang="it-IT" dirty="0" smtClean="0"/>
              <a:t> </a:t>
            </a:r>
            <a:r>
              <a:rPr lang="it-IT" dirty="0" err="1" smtClean="0"/>
              <a:t>emission</a:t>
            </a:r>
            <a:r>
              <a:rPr lang="it-IT" dirty="0" smtClean="0"/>
              <a:t> </a:t>
            </a:r>
            <a:r>
              <a:rPr lang="it-IT" dirty="0" err="1" smtClean="0"/>
              <a:t>abatement</a:t>
            </a:r>
            <a:r>
              <a:rPr lang="it-IT" dirty="0" smtClean="0"/>
              <a:t> (</a:t>
            </a:r>
            <a:r>
              <a:rPr lang="it-IT" dirty="0" err="1" smtClean="0"/>
              <a:t>underproduce</a:t>
            </a:r>
            <a:r>
              <a:rPr lang="it-IT" dirty="0" smtClean="0"/>
              <a:t> </a:t>
            </a:r>
            <a:r>
              <a:rPr lang="it-IT" dirty="0" err="1" smtClean="0"/>
              <a:t>emissions</a:t>
            </a:r>
            <a:r>
              <a:rPr lang="it-IT" dirty="0" smtClean="0"/>
              <a:t>)</a:t>
            </a:r>
          </a:p>
          <a:p>
            <a:endParaRPr lang="it-IT" dirty="0"/>
          </a:p>
          <a:p>
            <a:r>
              <a:rPr lang="it-IT" dirty="0" err="1"/>
              <a:t>permits</a:t>
            </a:r>
            <a:r>
              <a:rPr lang="it-IT" dirty="0"/>
              <a:t> </a:t>
            </a:r>
            <a:r>
              <a:rPr lang="it-IT" dirty="0" err="1" smtClean="0"/>
              <a:t>underproduce</a:t>
            </a:r>
            <a:r>
              <a:rPr lang="it-IT" dirty="0" smtClean="0"/>
              <a:t> </a:t>
            </a:r>
            <a:r>
              <a:rPr lang="it-IT" dirty="0" err="1"/>
              <a:t>emission</a:t>
            </a:r>
            <a:r>
              <a:rPr lang="it-IT" dirty="0"/>
              <a:t> </a:t>
            </a:r>
            <a:r>
              <a:rPr lang="it-IT" dirty="0" err="1" smtClean="0"/>
              <a:t>abatement</a:t>
            </a:r>
            <a:endParaRPr lang="it-IT" dirty="0" smtClean="0"/>
          </a:p>
          <a:p>
            <a:r>
              <a:rPr lang="it-IT" dirty="0" smtClean="0"/>
              <a:t>(</a:t>
            </a:r>
            <a:r>
              <a:rPr lang="it-IT" dirty="0" err="1" smtClean="0"/>
              <a:t>overproduce</a:t>
            </a:r>
            <a:r>
              <a:rPr lang="it-IT" dirty="0" smtClean="0"/>
              <a:t> </a:t>
            </a:r>
            <a:r>
              <a:rPr lang="it-IT" dirty="0" err="1"/>
              <a:t>emissions</a:t>
            </a:r>
            <a:r>
              <a:rPr lang="it-IT" dirty="0"/>
              <a:t>)</a:t>
            </a:r>
          </a:p>
          <a:p>
            <a:endParaRPr lang="it-IT" dirty="0"/>
          </a:p>
        </p:txBody>
      </p:sp>
      <p:sp>
        <p:nvSpPr>
          <p:cNvPr id="4" name="Segnaposto contenuto 3"/>
          <p:cNvSpPr>
            <a:spLocks noGrp="1"/>
          </p:cNvSpPr>
          <p:nvPr>
            <p:ph sz="half" idx="2"/>
          </p:nvPr>
        </p:nvSpPr>
        <p:spPr/>
        <p:txBody>
          <a:bodyPr>
            <a:normAutofit fontScale="77500" lnSpcReduction="20000"/>
          </a:bodyPr>
          <a:lstStyle/>
          <a:p>
            <a:r>
              <a:rPr lang="it-IT" dirty="0" err="1" smtClean="0">
                <a:solidFill>
                  <a:srgbClr val="0070C0"/>
                </a:solidFill>
              </a:rPr>
              <a:t>When</a:t>
            </a:r>
            <a:r>
              <a:rPr lang="it-IT" dirty="0" smtClean="0">
                <a:solidFill>
                  <a:srgbClr val="0070C0"/>
                </a:solidFill>
              </a:rPr>
              <a:t> </a:t>
            </a:r>
            <a:r>
              <a:rPr lang="it-IT" dirty="0" err="1" smtClean="0">
                <a:solidFill>
                  <a:srgbClr val="0070C0"/>
                </a:solidFill>
              </a:rPr>
              <a:t>true</a:t>
            </a:r>
            <a:r>
              <a:rPr lang="it-IT" dirty="0" smtClean="0">
                <a:solidFill>
                  <a:srgbClr val="0070C0"/>
                </a:solidFill>
              </a:rPr>
              <a:t> MC are </a:t>
            </a:r>
            <a:r>
              <a:rPr lang="it-IT" dirty="0" err="1" smtClean="0">
                <a:solidFill>
                  <a:srgbClr val="0070C0"/>
                </a:solidFill>
              </a:rPr>
              <a:t>higher</a:t>
            </a:r>
            <a:endParaRPr lang="it-IT" dirty="0" smtClean="0">
              <a:solidFill>
                <a:srgbClr val="0070C0"/>
              </a:solidFill>
            </a:endParaRPr>
          </a:p>
          <a:p>
            <a:r>
              <a:rPr lang="it-IT" dirty="0" err="1" smtClean="0"/>
              <a:t>permits</a:t>
            </a:r>
            <a:r>
              <a:rPr lang="it-IT" dirty="0" smtClean="0"/>
              <a:t> </a:t>
            </a:r>
            <a:r>
              <a:rPr lang="it-IT" dirty="0" err="1"/>
              <a:t>overproduce</a:t>
            </a:r>
            <a:r>
              <a:rPr lang="it-IT" dirty="0"/>
              <a:t> </a:t>
            </a:r>
            <a:r>
              <a:rPr lang="it-IT" dirty="0" err="1"/>
              <a:t>emission</a:t>
            </a:r>
            <a:r>
              <a:rPr lang="it-IT" dirty="0"/>
              <a:t> </a:t>
            </a:r>
            <a:r>
              <a:rPr lang="it-IT" dirty="0" err="1" smtClean="0"/>
              <a:t>abatement</a:t>
            </a:r>
            <a:endParaRPr lang="it-IT" dirty="0" smtClean="0"/>
          </a:p>
          <a:p>
            <a:r>
              <a:rPr lang="it-IT" dirty="0"/>
              <a:t>(</a:t>
            </a:r>
            <a:r>
              <a:rPr lang="it-IT" dirty="0" err="1"/>
              <a:t>underproduce</a:t>
            </a:r>
            <a:r>
              <a:rPr lang="it-IT" dirty="0"/>
              <a:t> </a:t>
            </a:r>
            <a:r>
              <a:rPr lang="it-IT" dirty="0" err="1"/>
              <a:t>emissions</a:t>
            </a:r>
            <a:r>
              <a:rPr lang="it-IT" dirty="0"/>
              <a:t>)</a:t>
            </a:r>
          </a:p>
          <a:p>
            <a:endParaRPr lang="it-IT" dirty="0"/>
          </a:p>
          <a:p>
            <a:r>
              <a:rPr lang="it-IT" dirty="0" err="1"/>
              <a:t>Taxes</a:t>
            </a:r>
            <a:r>
              <a:rPr lang="it-IT" dirty="0"/>
              <a:t> </a:t>
            </a:r>
            <a:r>
              <a:rPr lang="it-IT" dirty="0" err="1" smtClean="0"/>
              <a:t>underproduce</a:t>
            </a:r>
            <a:r>
              <a:rPr lang="it-IT" dirty="0" smtClean="0"/>
              <a:t> </a:t>
            </a:r>
            <a:r>
              <a:rPr lang="it-IT" dirty="0" err="1"/>
              <a:t>emission</a:t>
            </a:r>
            <a:r>
              <a:rPr lang="it-IT" dirty="0"/>
              <a:t> </a:t>
            </a:r>
            <a:r>
              <a:rPr lang="it-IT" dirty="0" err="1" smtClean="0"/>
              <a:t>abatement</a:t>
            </a:r>
            <a:endParaRPr lang="it-IT" dirty="0" smtClean="0"/>
          </a:p>
          <a:p>
            <a:r>
              <a:rPr lang="it-IT" dirty="0" smtClean="0"/>
              <a:t>(</a:t>
            </a:r>
            <a:r>
              <a:rPr lang="it-IT" dirty="0" err="1" smtClean="0"/>
              <a:t>overproduce</a:t>
            </a:r>
            <a:r>
              <a:rPr lang="it-IT" dirty="0" smtClean="0"/>
              <a:t> </a:t>
            </a:r>
            <a:r>
              <a:rPr lang="it-IT" dirty="0" err="1"/>
              <a:t>emissions</a:t>
            </a:r>
            <a:r>
              <a:rPr lang="it-IT" dirty="0"/>
              <a:t>)</a:t>
            </a:r>
          </a:p>
        </p:txBody>
      </p:sp>
    </p:spTree>
    <p:extLst>
      <p:ext uri="{BB962C8B-B14F-4D97-AF65-F5344CB8AC3E}">
        <p14:creationId xmlns:p14="http://schemas.microsoft.com/office/powerpoint/2010/main" val="651197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Slopes</a:t>
            </a:r>
            <a:r>
              <a:rPr lang="it-IT" dirty="0" smtClean="0"/>
              <a:t> </a:t>
            </a:r>
            <a:r>
              <a:rPr lang="it-IT" dirty="0" err="1" smtClean="0"/>
              <a:t>may</a:t>
            </a:r>
            <a:r>
              <a:rPr lang="it-IT" dirty="0" smtClean="0"/>
              <a:t> </a:t>
            </a:r>
            <a:r>
              <a:rPr lang="it-IT" dirty="0" err="1" smtClean="0"/>
              <a:t>differ</a:t>
            </a:r>
            <a:r>
              <a:rPr lang="it-IT" dirty="0" smtClean="0"/>
              <a:t>..</a:t>
            </a:r>
            <a:endParaRPr lang="it-IT" dirty="0"/>
          </a:p>
        </p:txBody>
      </p:sp>
      <p:sp>
        <p:nvSpPr>
          <p:cNvPr id="3" name="Segnaposto testo 2"/>
          <p:cNvSpPr>
            <a:spLocks noGrp="1"/>
          </p:cNvSpPr>
          <p:nvPr>
            <p:ph type="body" idx="1"/>
          </p:nvPr>
        </p:nvSpPr>
        <p:spPr/>
        <p:txBody>
          <a:bodyPr/>
          <a:lstStyle/>
          <a:p>
            <a:endParaRPr lang="it-IT"/>
          </a:p>
        </p:txBody>
      </p:sp>
    </p:spTree>
    <p:extLst>
      <p:ext uri="{BB962C8B-B14F-4D97-AF65-F5344CB8AC3E}">
        <p14:creationId xmlns:p14="http://schemas.microsoft.com/office/powerpoint/2010/main" val="150890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Marginal</a:t>
            </a:r>
            <a:r>
              <a:rPr lang="it-IT" dirty="0" smtClean="0"/>
              <a:t> </a:t>
            </a:r>
            <a:r>
              <a:rPr lang="it-IT" dirty="0" err="1" smtClean="0"/>
              <a:t>damages</a:t>
            </a:r>
            <a:r>
              <a:rPr lang="it-IT" dirty="0" smtClean="0"/>
              <a:t> </a:t>
            </a:r>
            <a:r>
              <a:rPr lang="it-IT" dirty="0" err="1" smtClean="0"/>
              <a:t>steeper</a:t>
            </a:r>
            <a:endParaRPr lang="it-IT" dirty="0"/>
          </a:p>
        </p:txBody>
      </p:sp>
    </p:spTree>
    <p:extLst>
      <p:ext uri="{BB962C8B-B14F-4D97-AF65-F5344CB8AC3E}">
        <p14:creationId xmlns:p14="http://schemas.microsoft.com/office/powerpoint/2010/main" val="33290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1295400" y="914400"/>
            <a:ext cx="0" cy="47244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3315" name="Line 3"/>
          <p:cNvSpPr>
            <a:spLocks noChangeShapeType="1"/>
          </p:cNvSpPr>
          <p:nvPr/>
        </p:nvSpPr>
        <p:spPr bwMode="auto">
          <a:xfrm>
            <a:off x="1295400" y="5638800"/>
            <a:ext cx="6324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3316" name="Line 4"/>
          <p:cNvSpPr>
            <a:spLocks noChangeShapeType="1"/>
          </p:cNvSpPr>
          <p:nvPr/>
        </p:nvSpPr>
        <p:spPr bwMode="auto">
          <a:xfrm>
            <a:off x="1828800" y="2286000"/>
            <a:ext cx="4953000" cy="25908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it-IT"/>
          </a:p>
        </p:txBody>
      </p:sp>
      <p:sp>
        <p:nvSpPr>
          <p:cNvPr id="13317" name="Line 5"/>
          <p:cNvSpPr>
            <a:spLocks noChangeShapeType="1"/>
          </p:cNvSpPr>
          <p:nvPr/>
        </p:nvSpPr>
        <p:spPr bwMode="auto">
          <a:xfrm flipH="1">
            <a:off x="3209925" y="1676400"/>
            <a:ext cx="1733550" cy="38100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it-IT"/>
          </a:p>
        </p:txBody>
      </p:sp>
      <p:sp>
        <p:nvSpPr>
          <p:cNvPr id="13318" name="Line 7"/>
          <p:cNvSpPr>
            <a:spLocks noChangeShapeType="1"/>
          </p:cNvSpPr>
          <p:nvPr/>
        </p:nvSpPr>
        <p:spPr bwMode="auto">
          <a:xfrm>
            <a:off x="4095750" y="3448050"/>
            <a:ext cx="0" cy="2209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319" name="Text Box 8"/>
          <p:cNvSpPr txBox="1">
            <a:spLocks noChangeArrowheads="1"/>
          </p:cNvSpPr>
          <p:nvPr/>
        </p:nvSpPr>
        <p:spPr bwMode="auto">
          <a:xfrm>
            <a:off x="685800" y="3276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a:t>
            </a:r>
          </a:p>
        </p:txBody>
      </p:sp>
      <p:sp>
        <p:nvSpPr>
          <p:cNvPr id="13320" name="Text Box 9"/>
          <p:cNvSpPr txBox="1">
            <a:spLocks noChangeArrowheads="1"/>
          </p:cNvSpPr>
          <p:nvPr/>
        </p:nvSpPr>
        <p:spPr bwMode="auto">
          <a:xfrm>
            <a:off x="3810000"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endParaRPr lang="en-US" altLang="en-US" sz="2400"/>
          </a:p>
        </p:txBody>
      </p:sp>
      <p:sp>
        <p:nvSpPr>
          <p:cNvPr id="13321" name="Text Box 10"/>
          <p:cNvSpPr txBox="1">
            <a:spLocks noChangeArrowheads="1"/>
          </p:cNvSpPr>
          <p:nvPr/>
        </p:nvSpPr>
        <p:spPr bwMode="auto">
          <a:xfrm>
            <a:off x="373380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a:t>
            </a:r>
          </a:p>
        </p:txBody>
      </p:sp>
      <p:sp>
        <p:nvSpPr>
          <p:cNvPr id="13322" name="Text Box 11"/>
          <p:cNvSpPr txBox="1">
            <a:spLocks noChangeArrowheads="1"/>
          </p:cNvSpPr>
          <p:nvPr/>
        </p:nvSpPr>
        <p:spPr bwMode="auto">
          <a:xfrm>
            <a:off x="200025" y="68014"/>
            <a:ext cx="6019800" cy="954107"/>
          </a:xfrm>
          <a:prstGeom prst="rect">
            <a:avLst/>
          </a:prstGeom>
          <a:ln/>
        </p:spPr>
        <p:style>
          <a:lnRef idx="3">
            <a:schemeClr val="lt1"/>
          </a:lnRef>
          <a:fillRef idx="1">
            <a:schemeClr val="accent2"/>
          </a:fillRef>
          <a:effectRef idx="1">
            <a:schemeClr val="accent2"/>
          </a:effectRef>
          <a:fontRef idx="minor">
            <a:schemeClr val="lt1"/>
          </a:fontRef>
        </p:style>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None/>
            </a:pPr>
            <a:r>
              <a:rPr lang="en-GB" altLang="en-US" sz="1400" b="1" dirty="0" smtClean="0"/>
              <a:t>Uncertainty </a:t>
            </a:r>
            <a:r>
              <a:rPr lang="en-GB" altLang="en-US" sz="1400" b="1" dirty="0"/>
              <a:t>about abatement </a:t>
            </a:r>
            <a:r>
              <a:rPr lang="en-GB" altLang="en-US" sz="1400" b="1" dirty="0" smtClean="0"/>
              <a:t>costs: DIFFERENT SLOPES</a:t>
            </a:r>
          </a:p>
          <a:p>
            <a:pPr eaLnBrk="1" hangingPunct="1">
              <a:spcBef>
                <a:spcPct val="50000"/>
              </a:spcBef>
              <a:buNone/>
            </a:pPr>
            <a:r>
              <a:rPr lang="en-GB" altLang="en-US" sz="1400" b="1" dirty="0" smtClean="0"/>
              <a:t> costs OVER </a:t>
            </a:r>
            <a:r>
              <a:rPr lang="en-GB" altLang="en-US" sz="1400" b="1" dirty="0"/>
              <a:t>e</a:t>
            </a:r>
            <a:r>
              <a:rPr lang="en-GB" altLang="en-US" sz="1400" b="1" dirty="0" smtClean="0"/>
              <a:t>stimated</a:t>
            </a:r>
          </a:p>
          <a:p>
            <a:pPr eaLnBrk="1" hangingPunct="1">
              <a:spcBef>
                <a:spcPct val="50000"/>
              </a:spcBef>
              <a:buFontTx/>
              <a:buNone/>
            </a:pPr>
            <a:r>
              <a:rPr lang="en-GB" altLang="en-US" sz="1400" b="1" dirty="0" smtClean="0"/>
              <a:t> </a:t>
            </a:r>
            <a:endParaRPr lang="en-GB" altLang="en-US" sz="1400" dirty="0"/>
          </a:p>
        </p:txBody>
      </p:sp>
      <p:sp>
        <p:nvSpPr>
          <p:cNvPr id="13323" name="Text Box 12"/>
          <p:cNvSpPr txBox="1">
            <a:spLocks noChangeArrowheads="1"/>
          </p:cNvSpPr>
          <p:nvPr/>
        </p:nvSpPr>
        <p:spPr bwMode="auto">
          <a:xfrm>
            <a:off x="5867400" y="60198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Emissions, M</a:t>
            </a:r>
          </a:p>
        </p:txBody>
      </p:sp>
      <p:sp>
        <p:nvSpPr>
          <p:cNvPr id="13324" name="Line 13"/>
          <p:cNvSpPr>
            <a:spLocks noChangeShapeType="1"/>
          </p:cNvSpPr>
          <p:nvPr/>
        </p:nvSpPr>
        <p:spPr bwMode="auto">
          <a:xfrm>
            <a:off x="2195736" y="1981200"/>
            <a:ext cx="4586064" cy="23145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25" name="Text Box 14"/>
          <p:cNvSpPr txBox="1">
            <a:spLocks noChangeArrowheads="1"/>
          </p:cNvSpPr>
          <p:nvPr/>
        </p:nvSpPr>
        <p:spPr bwMode="auto">
          <a:xfrm>
            <a:off x="5105400" y="1143000"/>
            <a:ext cx="609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MD</a:t>
            </a:r>
          </a:p>
        </p:txBody>
      </p:sp>
      <p:sp>
        <p:nvSpPr>
          <p:cNvPr id="13326" name="Text Box 15"/>
          <p:cNvSpPr txBox="1">
            <a:spLocks noChangeArrowheads="1"/>
          </p:cNvSpPr>
          <p:nvPr/>
        </p:nvSpPr>
        <p:spPr bwMode="auto">
          <a:xfrm>
            <a:off x="5562600" y="4572000"/>
            <a:ext cx="990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(true)</a:t>
            </a:r>
          </a:p>
        </p:txBody>
      </p:sp>
      <p:sp>
        <p:nvSpPr>
          <p:cNvPr id="13327" name="Text Box 16"/>
          <p:cNvSpPr txBox="1">
            <a:spLocks noChangeArrowheads="1"/>
          </p:cNvSpPr>
          <p:nvPr/>
        </p:nvSpPr>
        <p:spPr bwMode="auto">
          <a:xfrm>
            <a:off x="6248400" y="3657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(assumed)</a:t>
            </a:r>
          </a:p>
        </p:txBody>
      </p:sp>
      <p:sp>
        <p:nvSpPr>
          <p:cNvPr id="13328" name="Line 17"/>
          <p:cNvSpPr>
            <a:spLocks noChangeShapeType="1"/>
          </p:cNvSpPr>
          <p:nvPr/>
        </p:nvSpPr>
        <p:spPr bwMode="auto">
          <a:xfrm flipH="1">
            <a:off x="1295400" y="3105150"/>
            <a:ext cx="2971800" cy="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29" name="Line 19"/>
          <p:cNvSpPr>
            <a:spLocks noChangeShapeType="1"/>
          </p:cNvSpPr>
          <p:nvPr/>
        </p:nvSpPr>
        <p:spPr bwMode="auto">
          <a:xfrm>
            <a:off x="3429000" y="3124200"/>
            <a:ext cx="0" cy="251460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30" name="Freeform 32" descr="Small grid"/>
          <p:cNvSpPr>
            <a:spLocks/>
          </p:cNvSpPr>
          <p:nvPr/>
        </p:nvSpPr>
        <p:spPr bwMode="auto">
          <a:xfrm>
            <a:off x="3419475" y="3114675"/>
            <a:ext cx="685800" cy="1905000"/>
          </a:xfrm>
          <a:custGeom>
            <a:avLst/>
            <a:gdLst>
              <a:gd name="T0" fmla="*/ 0 w 432"/>
              <a:gd name="T1" fmla="*/ 0 h 1200"/>
              <a:gd name="T2" fmla="*/ 2147483647 w 432"/>
              <a:gd name="T3" fmla="*/ 2147483647 h 1200"/>
              <a:gd name="T4" fmla="*/ 0 w 432"/>
              <a:gd name="T5" fmla="*/ 2147483647 h 1200"/>
              <a:gd name="T6" fmla="*/ 0 w 432"/>
              <a:gd name="T7" fmla="*/ 0 h 1200"/>
              <a:gd name="T8" fmla="*/ 0 60000 65536"/>
              <a:gd name="T9" fmla="*/ 0 60000 65536"/>
              <a:gd name="T10" fmla="*/ 0 60000 65536"/>
              <a:gd name="T11" fmla="*/ 0 60000 65536"/>
              <a:gd name="T12" fmla="*/ 0 w 432"/>
              <a:gd name="T13" fmla="*/ 0 h 1200"/>
              <a:gd name="T14" fmla="*/ 432 w 432"/>
              <a:gd name="T15" fmla="*/ 1200 h 1200"/>
            </a:gdLst>
            <a:ahLst/>
            <a:cxnLst>
              <a:cxn ang="T8">
                <a:pos x="T0" y="T1"/>
              </a:cxn>
              <a:cxn ang="T9">
                <a:pos x="T2" y="T3"/>
              </a:cxn>
              <a:cxn ang="T10">
                <a:pos x="T4" y="T5"/>
              </a:cxn>
              <a:cxn ang="T11">
                <a:pos x="T6" y="T7"/>
              </a:cxn>
            </a:cxnLst>
            <a:rect l="T12" t="T13" r="T14" b="T15"/>
            <a:pathLst>
              <a:path w="432" h="1200">
                <a:moveTo>
                  <a:pt x="0" y="0"/>
                </a:moveTo>
                <a:lnTo>
                  <a:pt x="432" y="240"/>
                </a:lnTo>
                <a:lnTo>
                  <a:pt x="0" y="1200"/>
                </a:lnTo>
                <a:lnTo>
                  <a:pt x="0" y="0"/>
                </a:lnTo>
                <a:close/>
              </a:path>
            </a:pathLst>
          </a:custGeom>
          <a:pattFill prst="smGrid">
            <a:fgClr>
              <a:schemeClr val="accent1"/>
            </a:fgClr>
            <a:bgClr>
              <a:schemeClr val="bg1"/>
            </a:bgClr>
          </a:pattFill>
          <a:ln w="9525">
            <a:solidFill>
              <a:schemeClr val="tx1"/>
            </a:solidFill>
            <a:round/>
            <a:headEnd/>
            <a:tailEnd/>
          </a:ln>
        </p:spPr>
        <p:txBody>
          <a:bodyPr/>
          <a:lstStyle/>
          <a:p>
            <a:endParaRPr lang="it-IT"/>
          </a:p>
        </p:txBody>
      </p:sp>
      <p:sp>
        <p:nvSpPr>
          <p:cNvPr id="13331" name="Line 35"/>
          <p:cNvSpPr>
            <a:spLocks noChangeShapeType="1"/>
          </p:cNvSpPr>
          <p:nvPr/>
        </p:nvSpPr>
        <p:spPr bwMode="auto">
          <a:xfrm>
            <a:off x="4343400" y="3105150"/>
            <a:ext cx="0" cy="24955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3332" name="Freeform 36"/>
          <p:cNvSpPr>
            <a:spLocks/>
          </p:cNvSpPr>
          <p:nvPr/>
        </p:nvSpPr>
        <p:spPr bwMode="auto">
          <a:xfrm>
            <a:off x="4114800" y="3048000"/>
            <a:ext cx="219075" cy="571500"/>
          </a:xfrm>
          <a:custGeom>
            <a:avLst/>
            <a:gdLst>
              <a:gd name="T0" fmla="*/ 2147483647 w 192"/>
              <a:gd name="T1" fmla="*/ 0 h 528"/>
              <a:gd name="T2" fmla="*/ 0 w 192"/>
              <a:gd name="T3" fmla="*/ 2147483647 h 528"/>
              <a:gd name="T4" fmla="*/ 2147483647 w 192"/>
              <a:gd name="T5" fmla="*/ 2147483647 h 528"/>
              <a:gd name="T6" fmla="*/ 2147483647 w 192"/>
              <a:gd name="T7" fmla="*/ 0 h 528"/>
              <a:gd name="T8" fmla="*/ 0 60000 65536"/>
              <a:gd name="T9" fmla="*/ 0 60000 65536"/>
              <a:gd name="T10" fmla="*/ 0 60000 65536"/>
              <a:gd name="T11" fmla="*/ 0 60000 65536"/>
              <a:gd name="T12" fmla="*/ 0 w 192"/>
              <a:gd name="T13" fmla="*/ 0 h 528"/>
              <a:gd name="T14" fmla="*/ 192 w 192"/>
              <a:gd name="T15" fmla="*/ 528 h 528"/>
            </a:gdLst>
            <a:ahLst/>
            <a:cxnLst>
              <a:cxn ang="T8">
                <a:pos x="T0" y="T1"/>
              </a:cxn>
              <a:cxn ang="T9">
                <a:pos x="T2" y="T3"/>
              </a:cxn>
              <a:cxn ang="T10">
                <a:pos x="T4" y="T5"/>
              </a:cxn>
              <a:cxn ang="T11">
                <a:pos x="T6" y="T7"/>
              </a:cxn>
            </a:cxnLst>
            <a:rect l="T12" t="T13" r="T14" b="T15"/>
            <a:pathLst>
              <a:path w="192" h="528">
                <a:moveTo>
                  <a:pt x="192" y="0"/>
                </a:moveTo>
                <a:lnTo>
                  <a:pt x="0" y="432"/>
                </a:lnTo>
                <a:lnTo>
                  <a:pt x="192" y="528"/>
                </a:lnTo>
                <a:lnTo>
                  <a:pt x="192" y="0"/>
                </a:lnTo>
                <a:close/>
              </a:path>
            </a:pathLst>
          </a:custGeom>
          <a:solidFill>
            <a:srgbClr val="FF0000"/>
          </a:solidFill>
          <a:ln w="9525">
            <a:solidFill>
              <a:schemeClr val="tx1"/>
            </a:solidFill>
            <a:round/>
            <a:headEnd/>
            <a:tailEnd/>
          </a:ln>
        </p:spPr>
        <p:txBody>
          <a:bodyPr/>
          <a:lstStyle/>
          <a:p>
            <a:endParaRPr lang="it-IT"/>
          </a:p>
        </p:txBody>
      </p:sp>
      <p:sp>
        <p:nvSpPr>
          <p:cNvPr id="13333" name="Line 6"/>
          <p:cNvSpPr>
            <a:spLocks noChangeShapeType="1"/>
          </p:cNvSpPr>
          <p:nvPr/>
        </p:nvSpPr>
        <p:spPr bwMode="auto">
          <a:xfrm flipH="1">
            <a:off x="1266825" y="3467100"/>
            <a:ext cx="28194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3334" name="Rectangle 37"/>
          <p:cNvSpPr>
            <a:spLocks noChangeArrowheads="1"/>
          </p:cNvSpPr>
          <p:nvPr/>
        </p:nvSpPr>
        <p:spPr bwMode="auto">
          <a:xfrm>
            <a:off x="838200" y="2895600"/>
            <a:ext cx="414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H</a:t>
            </a:r>
          </a:p>
        </p:txBody>
      </p:sp>
      <p:sp>
        <p:nvSpPr>
          <p:cNvPr id="13335" name="Rectangle 38"/>
          <p:cNvSpPr>
            <a:spLocks noChangeArrowheads="1"/>
          </p:cNvSpPr>
          <p:nvPr/>
        </p:nvSpPr>
        <p:spPr bwMode="auto">
          <a:xfrm>
            <a:off x="4267200" y="5715000"/>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dirty="0"/>
              <a:t>L</a:t>
            </a:r>
            <a:r>
              <a:rPr lang="en-GB" altLang="en-US" sz="2400" baseline="30000" dirty="0"/>
              <a:t>H</a:t>
            </a:r>
          </a:p>
        </p:txBody>
      </p:sp>
      <p:sp>
        <p:nvSpPr>
          <p:cNvPr id="13336" name="Rectangle 39"/>
          <p:cNvSpPr>
            <a:spLocks noChangeArrowheads="1"/>
          </p:cNvSpPr>
          <p:nvPr/>
        </p:nvSpPr>
        <p:spPr bwMode="auto">
          <a:xfrm>
            <a:off x="3048000" y="5715000"/>
            <a:ext cx="51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t</a:t>
            </a:r>
          </a:p>
        </p:txBody>
      </p:sp>
      <p:sp>
        <p:nvSpPr>
          <p:cNvPr id="13337" name="AutoShape 40"/>
          <p:cNvSpPr>
            <a:spLocks noChangeArrowheads="1"/>
          </p:cNvSpPr>
          <p:nvPr/>
        </p:nvSpPr>
        <p:spPr bwMode="auto">
          <a:xfrm>
            <a:off x="6781800" y="1981200"/>
            <a:ext cx="1752600" cy="609600"/>
          </a:xfrm>
          <a:prstGeom prst="wedgeRoundRectCallout">
            <a:avLst>
              <a:gd name="adj1" fmla="val -196194"/>
              <a:gd name="adj2" fmla="val 184898"/>
              <a:gd name="adj3" fmla="val 16667"/>
            </a:avLst>
          </a:prstGeom>
          <a:solidFill>
            <a:schemeClr val="hlink"/>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a:t>Loss when </a:t>
            </a:r>
          </a:p>
          <a:p>
            <a:pPr algn="ctr" eaLnBrk="1" hangingPunct="1">
              <a:spcBef>
                <a:spcPct val="0"/>
              </a:spcBef>
              <a:buFontTx/>
              <a:buNone/>
            </a:pPr>
            <a:r>
              <a:rPr lang="en-US" altLang="en-US" sz="1400"/>
              <a:t>licenses used</a:t>
            </a:r>
            <a:endParaRPr lang="en-US" altLang="en-US" sz="2400"/>
          </a:p>
        </p:txBody>
      </p:sp>
      <p:sp>
        <p:nvSpPr>
          <p:cNvPr id="13338" name="AutoShape 41" descr="Small grid"/>
          <p:cNvSpPr>
            <a:spLocks noChangeArrowheads="1"/>
          </p:cNvSpPr>
          <p:nvPr/>
        </p:nvSpPr>
        <p:spPr bwMode="auto">
          <a:xfrm>
            <a:off x="1524000" y="3733800"/>
            <a:ext cx="1752600" cy="609600"/>
          </a:xfrm>
          <a:prstGeom prst="wedgeRoundRectCallout">
            <a:avLst>
              <a:gd name="adj1" fmla="val 78625"/>
              <a:gd name="adj2" fmla="val -47917"/>
              <a:gd name="adj3" fmla="val 16667"/>
            </a:avLst>
          </a:prstGeom>
          <a:pattFill prst="smGrid">
            <a:fgClr>
              <a:schemeClr val="hlink"/>
            </a:fgClr>
            <a:bgClr>
              <a:srgbClr val="FFFFFF"/>
            </a:bgClr>
          </a:patt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dirty="0"/>
              <a:t>Loss when </a:t>
            </a:r>
          </a:p>
          <a:p>
            <a:pPr algn="ctr" eaLnBrk="1" hangingPunct="1">
              <a:spcBef>
                <a:spcPct val="0"/>
              </a:spcBef>
              <a:buFontTx/>
              <a:buNone/>
            </a:pPr>
            <a:r>
              <a:rPr lang="en-US" altLang="en-US" sz="1400" dirty="0"/>
              <a:t>taxes  used</a:t>
            </a:r>
            <a:endParaRPr lang="en-US" altLang="en-US" sz="2400" dirty="0"/>
          </a:p>
        </p:txBody>
      </p:sp>
      <p:sp>
        <p:nvSpPr>
          <p:cNvPr id="2" name="Fumetto 3 1"/>
          <p:cNvSpPr/>
          <p:nvPr/>
        </p:nvSpPr>
        <p:spPr>
          <a:xfrm>
            <a:off x="6057900" y="746919"/>
            <a:ext cx="2819400" cy="670719"/>
          </a:xfrm>
          <a:prstGeom prst="wedgeEllipseCallout">
            <a:avLst>
              <a:gd name="adj1" fmla="val -82609"/>
              <a:gd name="adj2" fmla="val 906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STEEPER</a:t>
            </a:r>
            <a:endParaRPr lang="it-IT" dirty="0"/>
          </a:p>
        </p:txBody>
      </p:sp>
      <p:sp>
        <p:nvSpPr>
          <p:cNvPr id="4" name="CasellaDiTesto 3"/>
          <p:cNvSpPr txBox="1"/>
          <p:nvPr/>
        </p:nvSpPr>
        <p:spPr>
          <a:xfrm>
            <a:off x="7157698" y="2780928"/>
            <a:ext cx="1719602" cy="523220"/>
          </a:xfrm>
          <a:prstGeom prst="rect">
            <a:avLst/>
          </a:prstGeom>
          <a:noFill/>
        </p:spPr>
        <p:txBody>
          <a:bodyPr wrap="square" rtlCol="0">
            <a:spAutoFit/>
          </a:bodyPr>
          <a:lstStyle/>
          <a:p>
            <a:r>
              <a:rPr lang="it-IT" sz="1400" dirty="0" smtClean="0"/>
              <a:t>More </a:t>
            </a:r>
            <a:r>
              <a:rPr lang="it-IT" sz="1400" dirty="0" err="1" smtClean="0"/>
              <a:t>emissions</a:t>
            </a:r>
            <a:r>
              <a:rPr lang="it-IT" sz="1400" dirty="0" smtClean="0"/>
              <a:t> </a:t>
            </a:r>
            <a:r>
              <a:rPr lang="it-IT" sz="1400" dirty="0" err="1" smtClean="0"/>
              <a:t>than</a:t>
            </a:r>
            <a:r>
              <a:rPr lang="it-IT" sz="1400" dirty="0" smtClean="0"/>
              <a:t> </a:t>
            </a:r>
            <a:r>
              <a:rPr lang="it-IT" sz="1400" dirty="0" err="1" smtClean="0"/>
              <a:t>optimal</a:t>
            </a:r>
            <a:endParaRPr lang="it-IT" sz="1400" dirty="0"/>
          </a:p>
        </p:txBody>
      </p:sp>
      <p:sp>
        <p:nvSpPr>
          <p:cNvPr id="30" name="CasellaDiTesto 29"/>
          <p:cNvSpPr txBox="1"/>
          <p:nvPr/>
        </p:nvSpPr>
        <p:spPr>
          <a:xfrm>
            <a:off x="1699873" y="4552950"/>
            <a:ext cx="1719602" cy="523220"/>
          </a:xfrm>
          <a:prstGeom prst="rect">
            <a:avLst/>
          </a:prstGeom>
          <a:noFill/>
        </p:spPr>
        <p:txBody>
          <a:bodyPr wrap="square" rtlCol="0">
            <a:spAutoFit/>
          </a:bodyPr>
          <a:lstStyle/>
          <a:p>
            <a:r>
              <a:rPr lang="it-IT" sz="1400" dirty="0" err="1" smtClean="0"/>
              <a:t>less</a:t>
            </a:r>
            <a:r>
              <a:rPr lang="it-IT" sz="1400" dirty="0" smtClean="0"/>
              <a:t> </a:t>
            </a:r>
            <a:r>
              <a:rPr lang="it-IT" sz="1400" dirty="0" err="1" smtClean="0"/>
              <a:t>emissions</a:t>
            </a:r>
            <a:r>
              <a:rPr lang="it-IT" sz="1400" dirty="0" smtClean="0"/>
              <a:t> </a:t>
            </a:r>
            <a:r>
              <a:rPr lang="it-IT" sz="1400" dirty="0" err="1" smtClean="0"/>
              <a:t>than</a:t>
            </a:r>
            <a:r>
              <a:rPr lang="it-IT" sz="1400" dirty="0" smtClean="0"/>
              <a:t> </a:t>
            </a:r>
            <a:r>
              <a:rPr lang="it-IT" sz="1400" dirty="0" err="1" smtClean="0"/>
              <a:t>optimal</a:t>
            </a:r>
            <a:endParaRPr lang="it-IT" sz="1400" dirty="0"/>
          </a:p>
        </p:txBody>
      </p:sp>
      <p:sp>
        <p:nvSpPr>
          <p:cNvPr id="3" name="CasellaDiTesto 2"/>
          <p:cNvSpPr txBox="1"/>
          <p:nvPr/>
        </p:nvSpPr>
        <p:spPr>
          <a:xfrm>
            <a:off x="68943" y="5657671"/>
            <a:ext cx="1200472" cy="1200329"/>
          </a:xfrm>
          <a:prstGeom prst="rect">
            <a:avLst/>
          </a:prstGeom>
          <a:noFill/>
        </p:spPr>
        <p:txBody>
          <a:bodyPr wrap="square" rtlCol="0">
            <a:spAutoFit/>
          </a:bodyPr>
          <a:lstStyle/>
          <a:p>
            <a:r>
              <a:rPr lang="it-IT" dirty="0" smtClean="0"/>
              <a:t>H </a:t>
            </a:r>
            <a:r>
              <a:rPr lang="it-IT" dirty="0" err="1" smtClean="0"/>
              <a:t>stays</a:t>
            </a:r>
            <a:r>
              <a:rPr lang="it-IT" dirty="0" smtClean="0"/>
              <a:t> for </a:t>
            </a:r>
            <a:r>
              <a:rPr lang="it-IT" dirty="0" err="1" smtClean="0"/>
              <a:t>Higher</a:t>
            </a:r>
            <a:r>
              <a:rPr lang="it-IT" dirty="0" smtClean="0"/>
              <a:t> </a:t>
            </a:r>
            <a:r>
              <a:rPr lang="it-IT" dirty="0" err="1" smtClean="0"/>
              <a:t>than</a:t>
            </a:r>
            <a:r>
              <a:rPr lang="it-IT" dirty="0" smtClean="0"/>
              <a:t> </a:t>
            </a:r>
            <a:r>
              <a:rPr lang="it-IT" dirty="0" err="1" smtClean="0"/>
              <a:t>optimal</a:t>
            </a:r>
            <a:endParaRPr lang="it-IT" dirty="0"/>
          </a:p>
        </p:txBody>
      </p:sp>
    </p:spTree>
    <p:extLst>
      <p:ext uri="{BB962C8B-B14F-4D97-AF65-F5344CB8AC3E}">
        <p14:creationId xmlns:p14="http://schemas.microsoft.com/office/powerpoint/2010/main" val="229933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2"/>
          <p:cNvSpPr>
            <a:spLocks noChangeShapeType="1"/>
          </p:cNvSpPr>
          <p:nvPr/>
        </p:nvSpPr>
        <p:spPr bwMode="auto">
          <a:xfrm>
            <a:off x="1295400" y="914400"/>
            <a:ext cx="0" cy="47244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14339" name="Line 3"/>
          <p:cNvSpPr>
            <a:spLocks noChangeShapeType="1"/>
          </p:cNvSpPr>
          <p:nvPr/>
        </p:nvSpPr>
        <p:spPr bwMode="auto">
          <a:xfrm>
            <a:off x="1295400" y="5638800"/>
            <a:ext cx="6324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4340" name="Line 4"/>
          <p:cNvSpPr>
            <a:spLocks noChangeShapeType="1"/>
          </p:cNvSpPr>
          <p:nvPr/>
        </p:nvSpPr>
        <p:spPr bwMode="auto">
          <a:xfrm>
            <a:off x="1828800" y="2286000"/>
            <a:ext cx="4953000" cy="2590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41" name="Line 5"/>
          <p:cNvSpPr>
            <a:spLocks noChangeShapeType="1"/>
          </p:cNvSpPr>
          <p:nvPr/>
        </p:nvSpPr>
        <p:spPr bwMode="auto">
          <a:xfrm flipH="1">
            <a:off x="3209925" y="914400"/>
            <a:ext cx="2103438" cy="457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42" name="Line 6"/>
          <p:cNvSpPr>
            <a:spLocks noChangeShapeType="1"/>
          </p:cNvSpPr>
          <p:nvPr/>
        </p:nvSpPr>
        <p:spPr bwMode="auto">
          <a:xfrm>
            <a:off x="4095750" y="3448050"/>
            <a:ext cx="0" cy="2209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43" name="Text Box 7"/>
          <p:cNvSpPr txBox="1">
            <a:spLocks noChangeArrowheads="1"/>
          </p:cNvSpPr>
          <p:nvPr/>
        </p:nvSpPr>
        <p:spPr bwMode="auto">
          <a:xfrm>
            <a:off x="685800" y="3276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a:t>
            </a:r>
          </a:p>
        </p:txBody>
      </p:sp>
      <p:sp>
        <p:nvSpPr>
          <p:cNvPr id="14344" name="Text Box 8"/>
          <p:cNvSpPr txBox="1">
            <a:spLocks noChangeArrowheads="1"/>
          </p:cNvSpPr>
          <p:nvPr/>
        </p:nvSpPr>
        <p:spPr bwMode="auto">
          <a:xfrm>
            <a:off x="3810000" y="57912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endParaRPr lang="en-US" altLang="en-US" sz="2400"/>
          </a:p>
        </p:txBody>
      </p:sp>
      <p:sp>
        <p:nvSpPr>
          <p:cNvPr id="14345" name="Text Box 9"/>
          <p:cNvSpPr txBox="1">
            <a:spLocks noChangeArrowheads="1"/>
          </p:cNvSpPr>
          <p:nvPr/>
        </p:nvSpPr>
        <p:spPr bwMode="auto">
          <a:xfrm>
            <a:off x="394335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a:t>
            </a:r>
          </a:p>
        </p:txBody>
      </p:sp>
      <p:sp>
        <p:nvSpPr>
          <p:cNvPr id="14346" name="Text Box 10"/>
          <p:cNvSpPr txBox="1">
            <a:spLocks noChangeArrowheads="1"/>
          </p:cNvSpPr>
          <p:nvPr/>
        </p:nvSpPr>
        <p:spPr bwMode="auto">
          <a:xfrm>
            <a:off x="200025" y="174171"/>
            <a:ext cx="6019800" cy="3048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400" b="1" dirty="0" smtClean="0"/>
              <a:t>costs underestimated </a:t>
            </a:r>
            <a:r>
              <a:rPr lang="en-GB" altLang="en-US" sz="1400" dirty="0" smtClean="0">
                <a:sym typeface="Wingdings" panose="05000000000000000000" pitchFamily="2" charset="2"/>
              </a:rPr>
              <a:t> </a:t>
            </a:r>
            <a:r>
              <a:rPr lang="en-GB" altLang="en-US" sz="1400" b="1" dirty="0" smtClean="0">
                <a:sym typeface="Wingdings" panose="05000000000000000000" pitchFamily="2" charset="2"/>
              </a:rPr>
              <a:t>the tax is too low</a:t>
            </a:r>
            <a:endParaRPr lang="en-GB" altLang="en-US" sz="1400" b="1" dirty="0"/>
          </a:p>
        </p:txBody>
      </p:sp>
      <p:sp>
        <p:nvSpPr>
          <p:cNvPr id="14347" name="Text Box 11"/>
          <p:cNvSpPr txBox="1">
            <a:spLocks noChangeArrowheads="1"/>
          </p:cNvSpPr>
          <p:nvPr/>
        </p:nvSpPr>
        <p:spPr bwMode="auto">
          <a:xfrm>
            <a:off x="5867400" y="60198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Emissions, M</a:t>
            </a:r>
          </a:p>
        </p:txBody>
      </p:sp>
      <p:sp>
        <p:nvSpPr>
          <p:cNvPr id="14348" name="Line 12"/>
          <p:cNvSpPr>
            <a:spLocks noChangeShapeType="1"/>
          </p:cNvSpPr>
          <p:nvPr/>
        </p:nvSpPr>
        <p:spPr bwMode="auto">
          <a:xfrm>
            <a:off x="1756342" y="2781300"/>
            <a:ext cx="4191000" cy="2209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49" name="Text Box 13"/>
          <p:cNvSpPr txBox="1">
            <a:spLocks noChangeArrowheads="1"/>
          </p:cNvSpPr>
          <p:nvPr/>
        </p:nvSpPr>
        <p:spPr bwMode="auto">
          <a:xfrm>
            <a:off x="5105400" y="1143000"/>
            <a:ext cx="609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MD</a:t>
            </a:r>
          </a:p>
        </p:txBody>
      </p:sp>
      <p:sp>
        <p:nvSpPr>
          <p:cNvPr id="14350" name="Text Box 14"/>
          <p:cNvSpPr txBox="1">
            <a:spLocks noChangeArrowheads="1"/>
          </p:cNvSpPr>
          <p:nvPr/>
        </p:nvSpPr>
        <p:spPr bwMode="auto">
          <a:xfrm>
            <a:off x="5943600" y="4267200"/>
            <a:ext cx="990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(true)</a:t>
            </a:r>
          </a:p>
        </p:txBody>
      </p:sp>
      <p:sp>
        <p:nvSpPr>
          <p:cNvPr id="14351" name="Text Box 15"/>
          <p:cNvSpPr txBox="1">
            <a:spLocks noChangeArrowheads="1"/>
          </p:cNvSpPr>
          <p:nvPr/>
        </p:nvSpPr>
        <p:spPr bwMode="auto">
          <a:xfrm>
            <a:off x="5105400" y="4572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1200"/>
              <a:t>MC (assumed)</a:t>
            </a:r>
          </a:p>
        </p:txBody>
      </p:sp>
      <p:sp>
        <p:nvSpPr>
          <p:cNvPr id="14352" name="Line 16"/>
          <p:cNvSpPr>
            <a:spLocks noChangeShapeType="1"/>
          </p:cNvSpPr>
          <p:nvPr/>
        </p:nvSpPr>
        <p:spPr bwMode="auto">
          <a:xfrm flipH="1">
            <a:off x="1266825" y="3886200"/>
            <a:ext cx="3657600" cy="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53" name="Freeform 18"/>
          <p:cNvSpPr>
            <a:spLocks/>
          </p:cNvSpPr>
          <p:nvPr/>
        </p:nvSpPr>
        <p:spPr bwMode="auto">
          <a:xfrm>
            <a:off x="3948113" y="3405188"/>
            <a:ext cx="174625" cy="460375"/>
          </a:xfrm>
          <a:custGeom>
            <a:avLst/>
            <a:gdLst>
              <a:gd name="T0" fmla="*/ 0 w 110"/>
              <a:gd name="T1" fmla="*/ 0 h 290"/>
              <a:gd name="T2" fmla="*/ 2147483647 w 110"/>
              <a:gd name="T3" fmla="*/ 2147483647 h 290"/>
              <a:gd name="T4" fmla="*/ 0 w 110"/>
              <a:gd name="T5" fmla="*/ 2147483647 h 290"/>
              <a:gd name="T6" fmla="*/ 0 w 110"/>
              <a:gd name="T7" fmla="*/ 0 h 290"/>
              <a:gd name="T8" fmla="*/ 0 60000 65536"/>
              <a:gd name="T9" fmla="*/ 0 60000 65536"/>
              <a:gd name="T10" fmla="*/ 0 60000 65536"/>
              <a:gd name="T11" fmla="*/ 0 60000 65536"/>
              <a:gd name="T12" fmla="*/ 0 w 110"/>
              <a:gd name="T13" fmla="*/ 0 h 290"/>
              <a:gd name="T14" fmla="*/ 110 w 110"/>
              <a:gd name="T15" fmla="*/ 290 h 290"/>
            </a:gdLst>
            <a:ahLst/>
            <a:cxnLst>
              <a:cxn ang="T8">
                <a:pos x="T0" y="T1"/>
              </a:cxn>
              <a:cxn ang="T9">
                <a:pos x="T2" y="T3"/>
              </a:cxn>
              <a:cxn ang="T10">
                <a:pos x="T4" y="T5"/>
              </a:cxn>
              <a:cxn ang="T11">
                <a:pos x="T6" y="T7"/>
              </a:cxn>
            </a:cxnLst>
            <a:rect l="T12" t="T13" r="T14" b="T15"/>
            <a:pathLst>
              <a:path w="110" h="290">
                <a:moveTo>
                  <a:pt x="0" y="0"/>
                </a:moveTo>
                <a:lnTo>
                  <a:pt x="110" y="48"/>
                </a:lnTo>
                <a:lnTo>
                  <a:pt x="0" y="290"/>
                </a:lnTo>
                <a:lnTo>
                  <a:pt x="0" y="0"/>
                </a:lnTo>
                <a:close/>
              </a:path>
            </a:pathLst>
          </a:custGeom>
          <a:solidFill>
            <a:srgbClr val="FF0000"/>
          </a:solidFill>
          <a:ln w="9525">
            <a:solidFill>
              <a:schemeClr val="tx1"/>
            </a:solidFill>
            <a:round/>
            <a:headEnd/>
            <a:tailEnd/>
          </a:ln>
        </p:spPr>
        <p:txBody>
          <a:bodyPr/>
          <a:lstStyle/>
          <a:p>
            <a:endParaRPr lang="it-IT"/>
          </a:p>
        </p:txBody>
      </p:sp>
      <p:sp>
        <p:nvSpPr>
          <p:cNvPr id="14354" name="Freeform 20" descr="Small grid"/>
          <p:cNvSpPr>
            <a:spLocks/>
          </p:cNvSpPr>
          <p:nvPr/>
        </p:nvSpPr>
        <p:spPr bwMode="auto">
          <a:xfrm>
            <a:off x="4124325" y="1847850"/>
            <a:ext cx="766763" cy="2047875"/>
          </a:xfrm>
          <a:custGeom>
            <a:avLst/>
            <a:gdLst>
              <a:gd name="T0" fmla="*/ 2147483647 w 483"/>
              <a:gd name="T1" fmla="*/ 0 h 1290"/>
              <a:gd name="T2" fmla="*/ 0 w 483"/>
              <a:gd name="T3" fmla="*/ 2147483647 h 1290"/>
              <a:gd name="T4" fmla="*/ 2147483647 w 483"/>
              <a:gd name="T5" fmla="*/ 2147483647 h 1290"/>
              <a:gd name="T6" fmla="*/ 2147483647 w 483"/>
              <a:gd name="T7" fmla="*/ 0 h 1290"/>
              <a:gd name="T8" fmla="*/ 0 60000 65536"/>
              <a:gd name="T9" fmla="*/ 0 60000 65536"/>
              <a:gd name="T10" fmla="*/ 0 60000 65536"/>
              <a:gd name="T11" fmla="*/ 0 60000 65536"/>
              <a:gd name="T12" fmla="*/ 0 w 483"/>
              <a:gd name="T13" fmla="*/ 0 h 1290"/>
              <a:gd name="T14" fmla="*/ 483 w 483"/>
              <a:gd name="T15" fmla="*/ 1290 h 1290"/>
            </a:gdLst>
            <a:ahLst/>
            <a:cxnLst>
              <a:cxn ang="T8">
                <a:pos x="T0" y="T1"/>
              </a:cxn>
              <a:cxn ang="T9">
                <a:pos x="T2" y="T3"/>
              </a:cxn>
              <a:cxn ang="T10">
                <a:pos x="T4" y="T5"/>
              </a:cxn>
              <a:cxn ang="T11">
                <a:pos x="T6" y="T7"/>
              </a:cxn>
            </a:cxnLst>
            <a:rect l="T12" t="T13" r="T14" b="T15"/>
            <a:pathLst>
              <a:path w="483" h="1290">
                <a:moveTo>
                  <a:pt x="483" y="0"/>
                </a:moveTo>
                <a:lnTo>
                  <a:pt x="0" y="1029"/>
                </a:lnTo>
                <a:lnTo>
                  <a:pt x="483" y="1290"/>
                </a:lnTo>
                <a:lnTo>
                  <a:pt x="483" y="0"/>
                </a:lnTo>
                <a:close/>
              </a:path>
            </a:pathLst>
          </a:custGeom>
          <a:pattFill prst="smGrid">
            <a:fgClr>
              <a:schemeClr val="accent1"/>
            </a:fgClr>
            <a:bgClr>
              <a:srgbClr val="FFFFFF"/>
            </a:bgClr>
          </a:pattFill>
          <a:ln w="9525">
            <a:solidFill>
              <a:schemeClr val="tx1"/>
            </a:solidFill>
            <a:round/>
            <a:headEnd/>
            <a:tailEnd/>
          </a:ln>
        </p:spPr>
        <p:txBody>
          <a:bodyPr/>
          <a:lstStyle/>
          <a:p>
            <a:endParaRPr lang="it-IT"/>
          </a:p>
        </p:txBody>
      </p:sp>
      <p:sp>
        <p:nvSpPr>
          <p:cNvPr id="14355" name="Line 21"/>
          <p:cNvSpPr>
            <a:spLocks noChangeShapeType="1"/>
          </p:cNvSpPr>
          <p:nvPr/>
        </p:nvSpPr>
        <p:spPr bwMode="auto">
          <a:xfrm flipH="1">
            <a:off x="1266825" y="3467100"/>
            <a:ext cx="28194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56" name="Rectangle 22"/>
          <p:cNvSpPr>
            <a:spLocks noChangeArrowheads="1"/>
          </p:cNvSpPr>
          <p:nvPr/>
        </p:nvSpPr>
        <p:spPr bwMode="auto">
          <a:xfrm>
            <a:off x="838200" y="3733800"/>
            <a:ext cx="3921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t</a:t>
            </a:r>
            <a:r>
              <a:rPr lang="en-GB" altLang="en-US" sz="2400" baseline="30000"/>
              <a:t>L</a:t>
            </a:r>
          </a:p>
        </p:txBody>
      </p:sp>
      <p:sp>
        <p:nvSpPr>
          <p:cNvPr id="14357" name="Rectangle 23"/>
          <p:cNvSpPr>
            <a:spLocks noChangeArrowheads="1"/>
          </p:cNvSpPr>
          <p:nvPr/>
        </p:nvSpPr>
        <p:spPr bwMode="auto">
          <a:xfrm>
            <a:off x="3449638" y="5715000"/>
            <a:ext cx="493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L</a:t>
            </a:r>
            <a:r>
              <a:rPr lang="en-GB" altLang="en-US" sz="2400" baseline="30000"/>
              <a:t>L</a:t>
            </a:r>
          </a:p>
        </p:txBody>
      </p:sp>
      <p:sp>
        <p:nvSpPr>
          <p:cNvPr id="14358" name="Rectangle 24"/>
          <p:cNvSpPr>
            <a:spLocks noChangeArrowheads="1"/>
          </p:cNvSpPr>
          <p:nvPr/>
        </p:nvSpPr>
        <p:spPr bwMode="auto">
          <a:xfrm>
            <a:off x="4800600" y="5715000"/>
            <a:ext cx="51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400"/>
              <a:t>M</a:t>
            </a:r>
            <a:r>
              <a:rPr lang="en-GB" altLang="en-US" sz="2400" baseline="30000"/>
              <a:t>t</a:t>
            </a:r>
          </a:p>
        </p:txBody>
      </p:sp>
      <p:sp>
        <p:nvSpPr>
          <p:cNvPr id="14359" name="Line 27"/>
          <p:cNvSpPr>
            <a:spLocks noChangeShapeType="1"/>
          </p:cNvSpPr>
          <p:nvPr/>
        </p:nvSpPr>
        <p:spPr bwMode="auto">
          <a:xfrm>
            <a:off x="3943350" y="3400425"/>
            <a:ext cx="0" cy="2209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4360" name="Line 28"/>
          <p:cNvSpPr>
            <a:spLocks noChangeShapeType="1"/>
          </p:cNvSpPr>
          <p:nvPr/>
        </p:nvSpPr>
        <p:spPr bwMode="auto">
          <a:xfrm>
            <a:off x="4900613" y="1930400"/>
            <a:ext cx="0" cy="370840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25" name="AutoShape 41" descr="Small grid"/>
          <p:cNvSpPr>
            <a:spLocks noChangeArrowheads="1"/>
          </p:cNvSpPr>
          <p:nvPr/>
        </p:nvSpPr>
        <p:spPr bwMode="auto">
          <a:xfrm>
            <a:off x="6192611" y="1625600"/>
            <a:ext cx="1752600" cy="609600"/>
          </a:xfrm>
          <a:prstGeom prst="wedgeRoundRectCallout">
            <a:avLst>
              <a:gd name="adj1" fmla="val -137524"/>
              <a:gd name="adj2" fmla="val 171131"/>
              <a:gd name="adj3" fmla="val 16667"/>
            </a:avLst>
          </a:prstGeom>
          <a:pattFill prst="smGrid">
            <a:fgClr>
              <a:schemeClr val="hlink"/>
            </a:fgClr>
            <a:bgClr>
              <a:srgbClr val="FFFFFF"/>
            </a:bgClr>
          </a:patt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dirty="0"/>
              <a:t>Loss when </a:t>
            </a:r>
          </a:p>
          <a:p>
            <a:pPr algn="ctr" eaLnBrk="1" hangingPunct="1">
              <a:spcBef>
                <a:spcPct val="0"/>
              </a:spcBef>
              <a:buFontTx/>
              <a:buNone/>
            </a:pPr>
            <a:r>
              <a:rPr lang="en-US" altLang="en-US" sz="1400" dirty="0"/>
              <a:t>taxes  used</a:t>
            </a:r>
            <a:endParaRPr lang="en-US" altLang="en-US" sz="2400" dirty="0"/>
          </a:p>
        </p:txBody>
      </p:sp>
      <p:sp>
        <p:nvSpPr>
          <p:cNvPr id="26" name="AutoShape 40"/>
          <p:cNvSpPr>
            <a:spLocks noChangeArrowheads="1"/>
          </p:cNvSpPr>
          <p:nvPr/>
        </p:nvSpPr>
        <p:spPr bwMode="auto">
          <a:xfrm>
            <a:off x="1034256" y="5657850"/>
            <a:ext cx="1752600" cy="609600"/>
          </a:xfrm>
          <a:prstGeom prst="wedgeRoundRectCallout">
            <a:avLst>
              <a:gd name="adj1" fmla="val 115193"/>
              <a:gd name="adj2" fmla="val -400816"/>
              <a:gd name="adj3" fmla="val 16667"/>
            </a:avLst>
          </a:prstGeom>
          <a:solidFill>
            <a:schemeClr val="hlink"/>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400"/>
              <a:t>Loss when </a:t>
            </a:r>
          </a:p>
          <a:p>
            <a:pPr algn="ctr" eaLnBrk="1" hangingPunct="1">
              <a:spcBef>
                <a:spcPct val="0"/>
              </a:spcBef>
              <a:buFontTx/>
              <a:buNone/>
            </a:pPr>
            <a:r>
              <a:rPr lang="en-US" altLang="en-US" sz="1400"/>
              <a:t>licenses used</a:t>
            </a:r>
            <a:endParaRPr lang="en-US" altLang="en-US" sz="2400"/>
          </a:p>
        </p:txBody>
      </p:sp>
      <p:sp>
        <p:nvSpPr>
          <p:cNvPr id="27" name="CasellaDiTesto 26"/>
          <p:cNvSpPr txBox="1"/>
          <p:nvPr/>
        </p:nvSpPr>
        <p:spPr>
          <a:xfrm>
            <a:off x="68943" y="5657671"/>
            <a:ext cx="1200472" cy="1200329"/>
          </a:xfrm>
          <a:prstGeom prst="rect">
            <a:avLst/>
          </a:prstGeom>
          <a:noFill/>
        </p:spPr>
        <p:txBody>
          <a:bodyPr wrap="square" rtlCol="0">
            <a:spAutoFit/>
          </a:bodyPr>
          <a:lstStyle/>
          <a:p>
            <a:r>
              <a:rPr lang="it-IT" dirty="0" smtClean="0"/>
              <a:t>L </a:t>
            </a:r>
            <a:r>
              <a:rPr lang="it-IT" dirty="0" err="1" smtClean="0"/>
              <a:t>stays</a:t>
            </a:r>
            <a:r>
              <a:rPr lang="it-IT" dirty="0" smtClean="0"/>
              <a:t> for </a:t>
            </a:r>
            <a:r>
              <a:rPr lang="it-IT" dirty="0" err="1" smtClean="0"/>
              <a:t>lower</a:t>
            </a:r>
            <a:r>
              <a:rPr lang="it-IT" dirty="0" smtClean="0"/>
              <a:t> </a:t>
            </a:r>
            <a:r>
              <a:rPr lang="it-IT" dirty="0" err="1" smtClean="0"/>
              <a:t>than</a:t>
            </a:r>
            <a:r>
              <a:rPr lang="it-IT" dirty="0" smtClean="0"/>
              <a:t> </a:t>
            </a:r>
            <a:r>
              <a:rPr lang="it-IT" dirty="0" err="1" smtClean="0"/>
              <a:t>optimal</a:t>
            </a:r>
            <a:endParaRPr lang="it-IT" dirty="0"/>
          </a:p>
        </p:txBody>
      </p:sp>
    </p:spTree>
    <p:extLst>
      <p:ext uri="{BB962C8B-B14F-4D97-AF65-F5344CB8AC3E}">
        <p14:creationId xmlns:p14="http://schemas.microsoft.com/office/powerpoint/2010/main" val="24006388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ssenziale">
  <a:themeElements>
    <a:clrScheme name="Essenziale">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ziale">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ziale">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1030</TotalTime>
  <Words>715</Words>
  <Application>Microsoft Office PowerPoint</Application>
  <PresentationFormat>Presentazione su schermo (4:3)</PresentationFormat>
  <Paragraphs>155</Paragraphs>
  <Slides>15</Slides>
  <Notes>3</Notes>
  <HiddenSlides>0</HiddenSlides>
  <MMClips>0</MMClips>
  <ScaleCrop>false</ScaleCrop>
  <HeadingPairs>
    <vt:vector size="4" baseType="variant">
      <vt:variant>
        <vt:lpstr>Tema</vt:lpstr>
      </vt:variant>
      <vt:variant>
        <vt:i4>2</vt:i4>
      </vt:variant>
      <vt:variant>
        <vt:lpstr>Titoli diapositive</vt:lpstr>
      </vt:variant>
      <vt:variant>
        <vt:i4>15</vt:i4>
      </vt:variant>
    </vt:vector>
  </HeadingPairs>
  <TitlesOfParts>
    <vt:vector size="17" baseType="lpstr">
      <vt:lpstr>Executive</vt:lpstr>
      <vt:lpstr>Essenziale</vt:lpstr>
      <vt:lpstr>Environmental policy with uncertainty/imperfect information</vt:lpstr>
      <vt:lpstr>Concepts</vt:lpstr>
      <vt:lpstr>Limited information and uncertainty arises from:</vt:lpstr>
      <vt:lpstr>Presentazione standard di PowerPoint</vt:lpstr>
      <vt:lpstr>Presentazione standard di PowerPoint</vt:lpstr>
      <vt:lpstr>Slopes may differ..</vt:lpstr>
      <vt:lpstr>Marginal damages steeper</vt:lpstr>
      <vt:lpstr>Presentazione standard di PowerPoint</vt:lpstr>
      <vt:lpstr>Presentazione standard di PowerPoint</vt:lpstr>
      <vt:lpstr>Abatement costs steeper</vt:lpstr>
      <vt:lpstr>Presentazione standard di PowerPoint</vt:lpstr>
      <vt:lpstr>Presentazione standard di PowerPoint</vt:lpstr>
      <vt:lpstr>General results for policy choice under uncertainty</vt:lpstr>
      <vt:lpstr>Presentazione standard di PowerPoint</vt:lpstr>
      <vt:lpstr>example</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policy with uncertainty/imperfect information</dc:title>
  <dc:creator>user</dc:creator>
  <cp:lastModifiedBy>user</cp:lastModifiedBy>
  <cp:revision>12</cp:revision>
  <dcterms:created xsi:type="dcterms:W3CDTF">2015-02-15T17:45:03Z</dcterms:created>
  <dcterms:modified xsi:type="dcterms:W3CDTF">2015-02-23T09:01:50Z</dcterms:modified>
</cp:coreProperties>
</file>