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charts/chart3.xml" ContentType="application/vnd.openxmlformats-officedocument.drawingml.chart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9"/>
  </p:notesMasterIdLst>
  <p:sldIdLst>
    <p:sldId id="256" r:id="rId2"/>
    <p:sldId id="257" r:id="rId3"/>
    <p:sldId id="280" r:id="rId4"/>
    <p:sldId id="281" r:id="rId5"/>
    <p:sldId id="259" r:id="rId6"/>
    <p:sldId id="282" r:id="rId7"/>
    <p:sldId id="283" r:id="rId8"/>
    <p:sldId id="316" r:id="rId9"/>
    <p:sldId id="317" r:id="rId10"/>
    <p:sldId id="284" r:id="rId11"/>
    <p:sldId id="310" r:id="rId12"/>
    <p:sldId id="311" r:id="rId13"/>
    <p:sldId id="285" r:id="rId14"/>
    <p:sldId id="312" r:id="rId15"/>
    <p:sldId id="286" r:id="rId16"/>
    <p:sldId id="287" r:id="rId17"/>
    <p:sldId id="288" r:id="rId18"/>
    <p:sldId id="289" r:id="rId19"/>
    <p:sldId id="290" r:id="rId20"/>
    <p:sldId id="291" r:id="rId21"/>
    <p:sldId id="313" r:id="rId22"/>
    <p:sldId id="314" r:id="rId23"/>
    <p:sldId id="292" r:id="rId24"/>
    <p:sldId id="318" r:id="rId25"/>
    <p:sldId id="293" r:id="rId26"/>
    <p:sldId id="294" r:id="rId27"/>
    <p:sldId id="295" r:id="rId28"/>
    <p:sldId id="319" r:id="rId29"/>
    <p:sldId id="320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15" r:id="rId39"/>
    <p:sldId id="304" r:id="rId40"/>
    <p:sldId id="306" r:id="rId41"/>
    <p:sldId id="307" r:id="rId42"/>
    <p:sldId id="308" r:id="rId43"/>
    <p:sldId id="309" r:id="rId44"/>
    <p:sldId id="266" r:id="rId45"/>
    <p:sldId id="267" r:id="rId46"/>
    <p:sldId id="268" r:id="rId47"/>
    <p:sldId id="269" r:id="rId48"/>
    <p:sldId id="270" r:id="rId49"/>
    <p:sldId id="271" r:id="rId50"/>
    <p:sldId id="272" r:id="rId51"/>
    <p:sldId id="273" r:id="rId52"/>
    <p:sldId id="274" r:id="rId53"/>
    <p:sldId id="275" r:id="rId54"/>
    <p:sldId id="276" r:id="rId55"/>
    <p:sldId id="277" r:id="rId56"/>
    <p:sldId id="278" r:id="rId57"/>
    <p:sldId id="279" r:id="rId5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user\Documents\green%20jobs%20grazia\Dati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F:\IN%20CORSO\Articoli\MAVASUMA\versione%2015-10-2011\graphs%20CO2%20nmvoc%20RD%20per%20JPE....xls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F:\IN%20CORSO\Articoli\MAVASUMA\versione%2015-10-2011\graphs%20CO2%20nmvoc%20RD%20per%20JPE...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F:\IN%20CORSO\Articoli\MAVASUMA\versione%2015-10-2011\graphs%20CO2%20nmvoc%20RD%20per%20JPE....xls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Eco Innovation to abate CO2 in the EU</a:t>
            </a:r>
            <a:endParaRPr lang="en-US" dirty="0"/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Foglio4!$E$1</c:f>
              <c:strCache>
                <c:ptCount val="1"/>
                <c:pt idx="0">
                  <c:v>ECOCO</c:v>
                </c:pt>
              </c:strCache>
            </c:strRef>
          </c:tx>
          <c:spPr>
            <a:ln w="28575">
              <a:noFill/>
            </a:ln>
          </c:spPr>
          <c:xVal>
            <c:numRef>
              <c:f>Foglio4!$D$2:$D$12</c:f>
              <c:numCache>
                <c:formatCode>0.0%</c:formatCode>
                <c:ptCount val="11"/>
                <c:pt idx="0">
                  <c:v>2.1964101679679743E-2</c:v>
                </c:pt>
                <c:pt idx="1">
                  <c:v>2.899645675043834E-2</c:v>
                </c:pt>
                <c:pt idx="2">
                  <c:v>1.7226476350474064E-2</c:v>
                </c:pt>
                <c:pt idx="3">
                  <c:v>2.2598091513370864E-2</c:v>
                </c:pt>
                <c:pt idx="4">
                  <c:v>1.2713908595497068E-2</c:v>
                </c:pt>
                <c:pt idx="5">
                  <c:v>1.3747223944659199E-2</c:v>
                </c:pt>
                <c:pt idx="6">
                  <c:v>2.1448815082517777E-2</c:v>
                </c:pt>
                <c:pt idx="7">
                  <c:v>2.7814566151835276E-2</c:v>
                </c:pt>
                <c:pt idx="8">
                  <c:v>1.490063371356147E-2</c:v>
                </c:pt>
                <c:pt idx="9">
                  <c:v>3.5316863365435817E-2</c:v>
                </c:pt>
                <c:pt idx="10">
                  <c:v>3.3007721770107148E-2</c:v>
                </c:pt>
              </c:numCache>
            </c:numRef>
          </c:xVal>
          <c:yVal>
            <c:numRef>
              <c:f>Foglio4!$E$2:$E$12</c:f>
              <c:numCache>
                <c:formatCode>0.0000</c:formatCode>
                <c:ptCount val="11"/>
                <c:pt idx="0">
                  <c:v>0.26579999999999998</c:v>
                </c:pt>
                <c:pt idx="1">
                  <c:v>0.38469999999999999</c:v>
                </c:pt>
                <c:pt idx="2">
                  <c:v>0.33129999999999998</c:v>
                </c:pt>
                <c:pt idx="3">
                  <c:v>0.20960000000000001</c:v>
                </c:pt>
                <c:pt idx="4">
                  <c:v>0.13389999999999999</c:v>
                </c:pt>
                <c:pt idx="5">
                  <c:v>0.27110000000000001</c:v>
                </c:pt>
                <c:pt idx="6">
                  <c:v>0.1588</c:v>
                </c:pt>
                <c:pt idx="7">
                  <c:v>0.2505</c:v>
                </c:pt>
                <c:pt idx="8">
                  <c:v>0.31509999999999999</c:v>
                </c:pt>
                <c:pt idx="9">
                  <c:v>0.25869999999999999</c:v>
                </c:pt>
                <c:pt idx="10">
                  <c:v>0.23649999999999999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5114112"/>
        <c:axId val="65115648"/>
      </c:scatterChart>
      <c:valAx>
        <c:axId val="65114112"/>
        <c:scaling>
          <c:orientation val="minMax"/>
        </c:scaling>
        <c:delete val="0"/>
        <c:axPos val="b"/>
        <c:numFmt formatCode="0.0%" sourceLinked="1"/>
        <c:majorTickMark val="out"/>
        <c:minorTickMark val="none"/>
        <c:tickLblPos val="nextTo"/>
        <c:crossAx val="65115648"/>
        <c:crosses val="autoZero"/>
        <c:crossBetween val="midCat"/>
      </c:valAx>
      <c:valAx>
        <c:axId val="65115648"/>
        <c:scaling>
          <c:orientation val="minMax"/>
        </c:scaling>
        <c:delete val="0"/>
        <c:axPos val="l"/>
        <c:majorGridlines/>
        <c:numFmt formatCode="0.0000" sourceLinked="1"/>
        <c:majorTickMark val="out"/>
        <c:minorTickMark val="none"/>
        <c:tickLblPos val="nextTo"/>
        <c:crossAx val="65114112"/>
        <c:crosses val="autoZero"/>
        <c:crossBetween val="midCat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'ENERGY intensity EU'!$H$44</c:f>
              <c:strCache>
                <c:ptCount val="1"/>
                <c:pt idx="0">
                  <c:v>EU (27 countries)</c:v>
                </c:pt>
              </c:strCache>
            </c:strRef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none"/>
          </c:marker>
          <c:cat>
            <c:numRef>
              <c:f>'ENERGY intensity EU'!$A$45:$A$58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'ENERGY intensity EU'!$H$45:$H$58</c:f>
              <c:numCache>
                <c:formatCode>0.00</c:formatCode>
                <c:ptCount val="14"/>
                <c:pt idx="0" formatCode="General">
                  <c:v>100</c:v>
                </c:pt>
                <c:pt idx="1">
                  <c:v>101.6886543535613</c:v>
                </c:pt>
                <c:pt idx="2">
                  <c:v>98.071479971216121</c:v>
                </c:pt>
                <c:pt idx="3">
                  <c:v>96.138162628927802</c:v>
                </c:pt>
                <c:pt idx="4">
                  <c:v>92.636123770688414</c:v>
                </c:pt>
                <c:pt idx="5">
                  <c:v>89.872871192131328</c:v>
                </c:pt>
                <c:pt idx="6">
                  <c:v>90.09354761333654</c:v>
                </c:pt>
                <c:pt idx="7">
                  <c:v>88.798272967138402</c:v>
                </c:pt>
                <c:pt idx="8">
                  <c:v>89.796114176061408</c:v>
                </c:pt>
                <c:pt idx="9">
                  <c:v>88.644758934996389</c:v>
                </c:pt>
                <c:pt idx="10">
                  <c:v>86.965699208443297</c:v>
                </c:pt>
                <c:pt idx="11">
                  <c:v>84.303190213479795</c:v>
                </c:pt>
                <c:pt idx="12">
                  <c:v>81.117774046533427</c:v>
                </c:pt>
                <c:pt idx="13">
                  <c:v>80.167905972655319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'ENERGY intensity EU'!$I$44</c:f>
              <c:strCache>
                <c:ptCount val="1"/>
                <c:pt idx="0">
                  <c:v>Germany</c:v>
                </c:pt>
              </c:strCache>
            </c:strRef>
          </c:tx>
          <c:spPr>
            <a:ln w="9525">
              <a:solidFill>
                <a:prstClr val="black">
                  <a:lumMod val="95000"/>
                  <a:lumOff val="5000"/>
                </a:prstClr>
              </a:solidFill>
            </a:ln>
          </c:spPr>
          <c:marker>
            <c:symbol val="x"/>
            <c:size val="3"/>
            <c:spPr>
              <a:noFill/>
              <a:ln>
                <a:solidFill>
                  <a:prstClr val="black">
                    <a:lumMod val="95000"/>
                    <a:lumOff val="5000"/>
                  </a:prstClr>
                </a:solidFill>
              </a:ln>
            </c:spPr>
          </c:marker>
          <c:cat>
            <c:numRef>
              <c:f>'ENERGY intensity EU'!$A$45:$A$58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'ENERGY intensity EU'!$I$45:$I$58</c:f>
              <c:numCache>
                <c:formatCode>0.00</c:formatCode>
                <c:ptCount val="14"/>
                <c:pt idx="0" formatCode="General">
                  <c:v>100</c:v>
                </c:pt>
                <c:pt idx="1">
                  <c:v>102.19942957437473</c:v>
                </c:pt>
                <c:pt idx="2">
                  <c:v>99.308907415532758</c:v>
                </c:pt>
                <c:pt idx="3">
                  <c:v>97.08205353225047</c:v>
                </c:pt>
                <c:pt idx="4">
                  <c:v>93.544317683194393</c:v>
                </c:pt>
                <c:pt idx="5">
                  <c:v>91.043220710838227</c:v>
                </c:pt>
                <c:pt idx="6">
                  <c:v>92.792891619131183</c:v>
                </c:pt>
                <c:pt idx="7">
                  <c:v>90.779947345326889</c:v>
                </c:pt>
                <c:pt idx="8">
                  <c:v>91.695919262834579</c:v>
                </c:pt>
                <c:pt idx="9">
                  <c:v>91.114523913997843</c:v>
                </c:pt>
                <c:pt idx="10">
                  <c:v>89.606186924089258</c:v>
                </c:pt>
                <c:pt idx="11">
                  <c:v>87.313514699429575</c:v>
                </c:pt>
                <c:pt idx="12">
                  <c:v>83.34795963141795</c:v>
                </c:pt>
                <c:pt idx="13">
                  <c:v>82.887231241772724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'ENERGY intensity EU'!$J$44</c:f>
              <c:strCache>
                <c:ptCount val="1"/>
                <c:pt idx="0">
                  <c:v>France</c:v>
                </c:pt>
              </c:strCache>
            </c:strRef>
          </c:tx>
          <c:spPr>
            <a:ln w="9525">
              <a:solidFill>
                <a:sysClr val="windowText" lastClr="000000"/>
              </a:solidFill>
            </a:ln>
          </c:spPr>
          <c:marker>
            <c:symbol val="diamond"/>
            <c:size val="3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'ENERGY intensity EU'!$A$45:$A$58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'ENERGY intensity EU'!$J$45:$J$58</c:f>
              <c:numCache>
                <c:formatCode>0.00</c:formatCode>
                <c:ptCount val="14"/>
                <c:pt idx="0" formatCode="General">
                  <c:v>100</c:v>
                </c:pt>
                <c:pt idx="1">
                  <c:v>104.78154199509319</c:v>
                </c:pt>
                <c:pt idx="2">
                  <c:v>99.603278175079026</c:v>
                </c:pt>
                <c:pt idx="3">
                  <c:v>99.190896278122878</c:v>
                </c:pt>
                <c:pt idx="4">
                  <c:v>95.839640862347963</c:v>
                </c:pt>
                <c:pt idx="5">
                  <c:v>93.490630056898254</c:v>
                </c:pt>
                <c:pt idx="6">
                  <c:v>94.670355483635149</c:v>
                </c:pt>
                <c:pt idx="7">
                  <c:v>93.809051521637016</c:v>
                </c:pt>
                <c:pt idx="8">
                  <c:v>94.351934018896458</c:v>
                </c:pt>
                <c:pt idx="9">
                  <c:v>93.626350681213196</c:v>
                </c:pt>
                <c:pt idx="10">
                  <c:v>92.112543717701058</c:v>
                </c:pt>
                <c:pt idx="11">
                  <c:v>89.084929790677606</c:v>
                </c:pt>
                <c:pt idx="12">
                  <c:v>86.14083624784675</c:v>
                </c:pt>
                <c:pt idx="13">
                  <c:v>87.03868037792914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'ENERGY intensity EU'!$K$44</c:f>
              <c:strCache>
                <c:ptCount val="1"/>
                <c:pt idx="0">
                  <c:v>Italy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numRef>
              <c:f>'ENERGY intensity EU'!$A$45:$A$58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'ENERGY intensity EU'!$K$45:$K$58</c:f>
              <c:numCache>
                <c:formatCode>0.00</c:formatCode>
                <c:ptCount val="14"/>
                <c:pt idx="0" formatCode="General">
                  <c:v>100</c:v>
                </c:pt>
                <c:pt idx="1">
                  <c:v>99.040127982936028</c:v>
                </c:pt>
                <c:pt idx="2">
                  <c:v>98.566857752299228</c:v>
                </c:pt>
                <c:pt idx="3">
                  <c:v>100.02666311158511</c:v>
                </c:pt>
                <c:pt idx="4">
                  <c:v>100.12664978002933</c:v>
                </c:pt>
                <c:pt idx="5">
                  <c:v>97.733635515264609</c:v>
                </c:pt>
                <c:pt idx="6">
                  <c:v>96.420477269697372</c:v>
                </c:pt>
                <c:pt idx="7">
                  <c:v>96.240501266497787</c:v>
                </c:pt>
                <c:pt idx="8">
                  <c:v>100.79989334755365</c:v>
                </c:pt>
                <c:pt idx="9">
                  <c:v>100.33995467271032</c:v>
                </c:pt>
                <c:pt idx="10">
                  <c:v>100.92654312758295</c:v>
                </c:pt>
                <c:pt idx="11">
                  <c:v>98.18024263431542</c:v>
                </c:pt>
                <c:pt idx="12">
                  <c:v>95.847220370617777</c:v>
                </c:pt>
                <c:pt idx="13">
                  <c:v>95.047327023063602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'ENERGY intensity EU'!$L$44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12700">
              <a:solidFill>
                <a:prstClr val="black">
                  <a:lumMod val="95000"/>
                  <a:lumOff val="5000"/>
                </a:prstClr>
              </a:solidFill>
            </a:ln>
          </c:spPr>
          <c:marker>
            <c:symbol val="square"/>
            <c:size val="3"/>
            <c:spPr>
              <a:noFill/>
              <a:ln>
                <a:solidFill>
                  <a:prstClr val="black">
                    <a:lumMod val="95000"/>
                    <a:lumOff val="5000"/>
                  </a:prstClr>
                </a:solidFill>
              </a:ln>
            </c:spPr>
          </c:marker>
          <c:cat>
            <c:numRef>
              <c:f>'ENERGY intensity EU'!$A$45:$A$58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'ENERGY intensity EU'!$L$45:$L$58</c:f>
              <c:numCache>
                <c:formatCode>0.00</c:formatCode>
                <c:ptCount val="14"/>
                <c:pt idx="0" formatCode="General">
                  <c:v>100</c:v>
                </c:pt>
                <c:pt idx="1">
                  <c:v>102.75661277333829</c:v>
                </c:pt>
                <c:pt idx="2">
                  <c:v>97.001796444279265</c:v>
                </c:pt>
                <c:pt idx="3">
                  <c:v>95.843399615932597</c:v>
                </c:pt>
                <c:pt idx="4">
                  <c:v>92.064671994053143</c:v>
                </c:pt>
                <c:pt idx="5">
                  <c:v>89.537260732205922</c:v>
                </c:pt>
                <c:pt idx="6">
                  <c:v>87.815152078300187</c:v>
                </c:pt>
                <c:pt idx="7">
                  <c:v>83.832001486712514</c:v>
                </c:pt>
                <c:pt idx="8">
                  <c:v>83.107229139565135</c:v>
                </c:pt>
                <c:pt idx="9">
                  <c:v>81.124945796939429</c:v>
                </c:pt>
                <c:pt idx="10">
                  <c:v>79.539119122839608</c:v>
                </c:pt>
                <c:pt idx="11">
                  <c:v>76.15684816948432</c:v>
                </c:pt>
                <c:pt idx="12">
                  <c:v>71.362200334510248</c:v>
                </c:pt>
                <c:pt idx="13">
                  <c:v>70.408226475872496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990400"/>
        <c:axId val="209992320"/>
      </c:lineChart>
      <c:dateAx>
        <c:axId val="20999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it-IT"/>
          </a:p>
        </c:txPr>
        <c:crossAx val="209992320"/>
        <c:crosses val="autoZero"/>
        <c:auto val="0"/>
        <c:lblOffset val="100"/>
        <c:baseTimeUnit val="days"/>
      </c:dateAx>
      <c:valAx>
        <c:axId val="209992320"/>
        <c:scaling>
          <c:orientation val="minMax"/>
          <c:max val="110"/>
          <c:min val="7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209990400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Bell MT" pitchFamily="18" charset="0"/>
        </a:defRPr>
      </a:pPr>
      <a:endParaRPr lang="it-IT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091731239165346"/>
          <c:y val="9.2219020172910657E-2"/>
          <c:w val="0.60280937362936038"/>
          <c:h val="0.75166216614854064"/>
        </c:manualLayout>
      </c:layout>
      <c:lineChart>
        <c:grouping val="standard"/>
        <c:varyColors val="0"/>
        <c:ser>
          <c:idx val="0"/>
          <c:order val="0"/>
          <c:tx>
            <c:strRef>
              <c:f>'GHG EU eurostat data '!$B$20</c:f>
              <c:strCache>
                <c:ptCount val="1"/>
                <c:pt idx="0">
                  <c:v>EU (27 countries)</c:v>
                </c:pt>
              </c:strCache>
            </c:strRef>
          </c:tx>
          <c:spPr>
            <a:ln>
              <a:solidFill>
                <a:schemeClr val="tx1">
                  <a:lumMod val="65000"/>
                  <a:lumOff val="35000"/>
                </a:schemeClr>
              </a:solidFill>
            </a:ln>
          </c:spPr>
          <c:marker>
            <c:symbol val="none"/>
          </c:marker>
          <c:cat>
            <c:strRef>
              <c:f>'GHG EU eurostat data '!$A$42:$A$55</c:f>
              <c:strCach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strCache>
            </c:strRef>
          </c:cat>
          <c:val>
            <c:numRef>
              <c:f>'GHG EU eurostat data '!$B$42:$B$55</c:f>
              <c:numCache>
                <c:formatCode>General</c:formatCode>
                <c:ptCount val="14"/>
                <c:pt idx="0">
                  <c:v>100</c:v>
                </c:pt>
                <c:pt idx="1">
                  <c:v>102.02774813233647</c:v>
                </c:pt>
                <c:pt idx="2">
                  <c:v>100</c:v>
                </c:pt>
                <c:pt idx="3">
                  <c:v>99.146211312700089</c:v>
                </c:pt>
                <c:pt idx="4">
                  <c:v>97.011739594450319</c:v>
                </c:pt>
                <c:pt idx="5">
                  <c:v>97.011739594450319</c:v>
                </c:pt>
                <c:pt idx="6">
                  <c:v>98.078975453574472</c:v>
                </c:pt>
                <c:pt idx="7">
                  <c:v>97.225186766275343</c:v>
                </c:pt>
                <c:pt idx="8">
                  <c:v>98.719316969050197</c:v>
                </c:pt>
                <c:pt idx="9">
                  <c:v>98.719316969050197</c:v>
                </c:pt>
                <c:pt idx="10">
                  <c:v>98.078975453574472</c:v>
                </c:pt>
                <c:pt idx="11">
                  <c:v>97.758804695837796</c:v>
                </c:pt>
                <c:pt idx="12">
                  <c:v>96.584845250800413</c:v>
                </c:pt>
                <c:pt idx="13">
                  <c:v>94.663820704375667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'GHG EU eurostat data '!$C$20</c:f>
              <c:strCache>
                <c:ptCount val="1"/>
                <c:pt idx="0">
                  <c:v>Germany</c:v>
                </c:pt>
              </c:strCache>
            </c:strRef>
          </c:tx>
          <c:spPr>
            <a:ln w="9525">
              <a:solidFill>
                <a:schemeClr val="tx1">
                  <a:lumMod val="95000"/>
                  <a:lumOff val="5000"/>
                </a:schemeClr>
              </a:solidFill>
            </a:ln>
          </c:spPr>
          <c:marker>
            <c:symbol val="x"/>
            <c:size val="3"/>
            <c:spPr>
              <a:noFill/>
              <a:ln>
                <a:solidFill>
                  <a:prstClr val="black">
                    <a:lumMod val="95000"/>
                    <a:lumOff val="5000"/>
                  </a:prstClr>
                </a:solidFill>
              </a:ln>
            </c:spPr>
          </c:marker>
          <c:cat>
            <c:strRef>
              <c:f>'GHG EU eurostat data '!$A$42:$A$55</c:f>
              <c:strCach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strCache>
            </c:strRef>
          </c:cat>
          <c:val>
            <c:numRef>
              <c:f>'GHG EU eurostat data '!$C$42:$C$55</c:f>
              <c:numCache>
                <c:formatCode>General</c:formatCode>
                <c:ptCount val="14"/>
                <c:pt idx="0">
                  <c:v>100</c:v>
                </c:pt>
                <c:pt idx="1">
                  <c:v>101.90156599552614</c:v>
                </c:pt>
                <c:pt idx="2">
                  <c:v>98.434004474273621</c:v>
                </c:pt>
                <c:pt idx="3">
                  <c:v>96.308724832214054</c:v>
                </c:pt>
                <c:pt idx="4">
                  <c:v>93.288590604026851</c:v>
                </c:pt>
                <c:pt idx="5">
                  <c:v>93.064876957493667</c:v>
                </c:pt>
                <c:pt idx="6">
                  <c:v>94.519015659955627</c:v>
                </c:pt>
                <c:pt idx="7">
                  <c:v>92.617449664429515</c:v>
                </c:pt>
                <c:pt idx="8">
                  <c:v>92.05816554809843</c:v>
                </c:pt>
                <c:pt idx="9">
                  <c:v>90.827740492170008</c:v>
                </c:pt>
                <c:pt idx="10">
                  <c:v>88.814317673378127</c:v>
                </c:pt>
                <c:pt idx="11">
                  <c:v>89.261744966442947</c:v>
                </c:pt>
                <c:pt idx="12">
                  <c:v>86.912751677852356</c:v>
                </c:pt>
                <c:pt idx="13">
                  <c:v>87.024608501118564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'GHG EU eurostat data '!$D$20</c:f>
              <c:strCache>
                <c:ptCount val="1"/>
                <c:pt idx="0">
                  <c:v>France</c:v>
                </c:pt>
              </c:strCache>
            </c:strRef>
          </c:tx>
          <c:spPr>
            <a:ln w="6350">
              <a:solidFill>
                <a:schemeClr val="tx1"/>
              </a:solidFill>
            </a:ln>
          </c:spPr>
          <c:marker>
            <c:symbol val="diamond"/>
            <c:size val="3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</c:spPr>
          </c:marker>
          <c:cat>
            <c:strRef>
              <c:f>'GHG EU eurostat data '!$A$42:$A$55</c:f>
              <c:strCach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strCache>
            </c:strRef>
          </c:cat>
          <c:val>
            <c:numRef>
              <c:f>'GHG EU eurostat data '!$D$42:$D$55</c:f>
              <c:numCache>
                <c:formatCode>General</c:formatCode>
                <c:ptCount val="14"/>
                <c:pt idx="0">
                  <c:v>100</c:v>
                </c:pt>
                <c:pt idx="1">
                  <c:v>102.73003033366987</c:v>
                </c:pt>
                <c:pt idx="2">
                  <c:v>101.41557128412539</c:v>
                </c:pt>
                <c:pt idx="3">
                  <c:v>103.8422649140546</c:v>
                </c:pt>
                <c:pt idx="4">
                  <c:v>100.80889787664231</c:v>
                </c:pt>
                <c:pt idx="5">
                  <c:v>100</c:v>
                </c:pt>
                <c:pt idx="6">
                  <c:v>100.40444893832151</c:v>
                </c:pt>
                <c:pt idx="7">
                  <c:v>98.685540950453984</c:v>
                </c:pt>
                <c:pt idx="8">
                  <c:v>99.49443882709808</c:v>
                </c:pt>
                <c:pt idx="9">
                  <c:v>99.191102123356558</c:v>
                </c:pt>
                <c:pt idx="10">
                  <c:v>99.898887765419559</c:v>
                </c:pt>
                <c:pt idx="11">
                  <c:v>96.966632962588449</c:v>
                </c:pt>
                <c:pt idx="12">
                  <c:v>95.146612740141563</c:v>
                </c:pt>
                <c:pt idx="13">
                  <c:v>94.641051567239614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'GHG EU eurostat data '!$E$20</c:f>
              <c:strCache>
                <c:ptCount val="1"/>
                <c:pt idx="0">
                  <c:v>Italy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strRef>
              <c:f>'GHG EU eurostat data '!$A$42:$A$55</c:f>
              <c:strCach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strCache>
            </c:strRef>
          </c:cat>
          <c:val>
            <c:numRef>
              <c:f>'GHG EU eurostat data '!$E$42:$E$55</c:f>
              <c:numCache>
                <c:formatCode>General</c:formatCode>
                <c:ptCount val="14"/>
                <c:pt idx="0">
                  <c:v>100</c:v>
                </c:pt>
                <c:pt idx="1">
                  <c:v>98.632812499999858</c:v>
                </c:pt>
                <c:pt idx="2">
                  <c:v>99.8046875</c:v>
                </c:pt>
                <c:pt idx="3">
                  <c:v>101.85546874999957</c:v>
                </c:pt>
                <c:pt idx="4">
                  <c:v>103.02734375</c:v>
                </c:pt>
                <c:pt idx="5">
                  <c:v>103.80859375</c:v>
                </c:pt>
                <c:pt idx="6">
                  <c:v>104.88281249999957</c:v>
                </c:pt>
                <c:pt idx="7">
                  <c:v>104.98046875</c:v>
                </c:pt>
                <c:pt idx="8">
                  <c:v>107.8125</c:v>
                </c:pt>
                <c:pt idx="9">
                  <c:v>108.39843749999957</c:v>
                </c:pt>
                <c:pt idx="10">
                  <c:v>108.20312500000043</c:v>
                </c:pt>
                <c:pt idx="11">
                  <c:v>106.15234374999957</c:v>
                </c:pt>
                <c:pt idx="12">
                  <c:v>104.39453125</c:v>
                </c:pt>
                <c:pt idx="13">
                  <c:v>102.24609375000043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'GHG EU eurostat data '!$F$20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12700">
              <a:solidFill>
                <a:prstClr val="black">
                  <a:lumMod val="95000"/>
                  <a:lumOff val="5000"/>
                </a:prstClr>
              </a:solidFill>
              <a:prstDash val="solid"/>
            </a:ln>
          </c:spPr>
          <c:marker>
            <c:symbol val="square"/>
            <c:size val="3"/>
            <c:spPr>
              <a:noFill/>
              <a:ln>
                <a:solidFill>
                  <a:prstClr val="black">
                    <a:lumMod val="95000"/>
                    <a:lumOff val="5000"/>
                  </a:prstClr>
                </a:solidFill>
              </a:ln>
            </c:spPr>
          </c:marker>
          <c:cat>
            <c:strRef>
              <c:f>'GHG EU eurostat data '!$A$42:$A$55</c:f>
              <c:strCach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strCache>
            </c:strRef>
          </c:cat>
          <c:val>
            <c:numRef>
              <c:f>'GHG EU eurostat data '!$F$42:$F$55</c:f>
              <c:numCache>
                <c:formatCode>General</c:formatCode>
                <c:ptCount val="14"/>
                <c:pt idx="0">
                  <c:v>100</c:v>
                </c:pt>
                <c:pt idx="1">
                  <c:v>102.92524377031422</c:v>
                </c:pt>
                <c:pt idx="2">
                  <c:v>99.349945828819074</c:v>
                </c:pt>
                <c:pt idx="3">
                  <c:v>98.699891657638119</c:v>
                </c:pt>
                <c:pt idx="4">
                  <c:v>94.149512459371621</c:v>
                </c:pt>
                <c:pt idx="5">
                  <c:v>94.474539544962127</c:v>
                </c:pt>
                <c:pt idx="6">
                  <c:v>94.90790899241604</c:v>
                </c:pt>
                <c:pt idx="7">
                  <c:v>91.874322860238351</c:v>
                </c:pt>
                <c:pt idx="8">
                  <c:v>92.74106175514676</c:v>
                </c:pt>
                <c:pt idx="9">
                  <c:v>92.524377031418538</c:v>
                </c:pt>
                <c:pt idx="10">
                  <c:v>91.874322860238351</c:v>
                </c:pt>
                <c:pt idx="11">
                  <c:v>91.224268689058121</c:v>
                </c:pt>
                <c:pt idx="12">
                  <c:v>89.815817984832094</c:v>
                </c:pt>
                <c:pt idx="13">
                  <c:v>88.19068255687904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001088"/>
        <c:axId val="207003008"/>
      </c:lineChart>
      <c:dateAx>
        <c:axId val="2070010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 anchor="ctr" anchorCtr="0"/>
          <a:lstStyle/>
          <a:p>
            <a:pPr>
              <a:defRPr/>
            </a:pPr>
            <a:endParaRPr lang="it-IT"/>
          </a:p>
        </c:txPr>
        <c:crossAx val="207003008"/>
        <c:crosses val="autoZero"/>
        <c:auto val="0"/>
        <c:lblOffset val="100"/>
        <c:baseTimeUnit val="days"/>
      </c:dateAx>
      <c:valAx>
        <c:axId val="207003008"/>
        <c:scaling>
          <c:orientation val="minMax"/>
          <c:max val="110"/>
          <c:min val="70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207001088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Bell MT" pitchFamily="18" charset="0"/>
        </a:defRPr>
      </a:pPr>
      <a:endParaRPr lang="it-I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3143908824831124E-2"/>
          <c:y val="5.2263030366878314E-2"/>
          <c:w val="0.77575295939960365"/>
          <c:h val="0.84987753167057856"/>
        </c:manualLayout>
      </c:layout>
      <c:lineChart>
        <c:grouping val="standard"/>
        <c:varyColors val="0"/>
        <c:ser>
          <c:idx val="0"/>
          <c:order val="0"/>
          <c:tx>
            <c:strRef>
              <c:f>'GERD business EU'!$B$21</c:f>
              <c:strCache>
                <c:ptCount val="1"/>
                <c:pt idx="0">
                  <c:v>EU (27 countries)</c:v>
                </c:pt>
              </c:strCache>
            </c:strRef>
          </c:tx>
          <c:spPr>
            <a:ln>
              <a:solidFill>
                <a:schemeClr val="tx1">
                  <a:lumMod val="75000"/>
                  <a:lumOff val="25000"/>
                </a:schemeClr>
              </a:solidFill>
            </a:ln>
          </c:spPr>
          <c:marker>
            <c:symbol val="none"/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EU'!$B$38:$B$51</c:f>
              <c:numCache>
                <c:formatCode>#,##0.00</c:formatCode>
                <c:ptCount val="14"/>
                <c:pt idx="0">
                  <c:v>1.8</c:v>
                </c:pt>
                <c:pt idx="1">
                  <c:v>1.75</c:v>
                </c:pt>
                <c:pt idx="2">
                  <c:v>1.78</c:v>
                </c:pt>
                <c:pt idx="3">
                  <c:v>1.79</c:v>
                </c:pt>
                <c:pt idx="4">
                  <c:v>1.83</c:v>
                </c:pt>
                <c:pt idx="5">
                  <c:v>1.86</c:v>
                </c:pt>
                <c:pt idx="6">
                  <c:v>1.86</c:v>
                </c:pt>
                <c:pt idx="7">
                  <c:v>1.87</c:v>
                </c:pt>
                <c:pt idx="8">
                  <c:v>1.86</c:v>
                </c:pt>
                <c:pt idx="9">
                  <c:v>1.83</c:v>
                </c:pt>
                <c:pt idx="10">
                  <c:v>1.82</c:v>
                </c:pt>
                <c:pt idx="11">
                  <c:v>1.85</c:v>
                </c:pt>
                <c:pt idx="12">
                  <c:v>1.85</c:v>
                </c:pt>
                <c:pt idx="13">
                  <c:v>1.9200000000000021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'GERD business EU'!$C$21</c:f>
              <c:strCache>
                <c:ptCount val="1"/>
                <c:pt idx="0">
                  <c:v>Germany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x"/>
            <c:size val="3"/>
            <c:spPr>
              <a:noFill/>
              <a:ln>
                <a:solidFill>
                  <a:schemeClr val="tx1"/>
                </a:solidFill>
              </a:ln>
            </c:spPr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EU'!$C$38:$C$51</c:f>
              <c:numCache>
                <c:formatCode>#,##0.00</c:formatCode>
                <c:ptCount val="14"/>
                <c:pt idx="0">
                  <c:v>2.19</c:v>
                </c:pt>
                <c:pt idx="1">
                  <c:v>2.19</c:v>
                </c:pt>
                <c:pt idx="2">
                  <c:v>2.2400000000000002</c:v>
                </c:pt>
                <c:pt idx="3">
                  <c:v>2.27</c:v>
                </c:pt>
                <c:pt idx="4">
                  <c:v>2.4</c:v>
                </c:pt>
                <c:pt idx="5">
                  <c:v>2.4499999999999997</c:v>
                </c:pt>
                <c:pt idx="6">
                  <c:v>2.46</c:v>
                </c:pt>
                <c:pt idx="7">
                  <c:v>2.4899999999999998</c:v>
                </c:pt>
                <c:pt idx="8">
                  <c:v>2.52</c:v>
                </c:pt>
                <c:pt idx="9">
                  <c:v>2.4899999999999998</c:v>
                </c:pt>
                <c:pt idx="10">
                  <c:v>2.4899999999999998</c:v>
                </c:pt>
                <c:pt idx="11">
                  <c:v>2.5299999999999998</c:v>
                </c:pt>
                <c:pt idx="12">
                  <c:v>2.5299999999999998</c:v>
                </c:pt>
                <c:pt idx="13">
                  <c:v>2.68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'GERD business EU'!$D$21</c:f>
              <c:strCache>
                <c:ptCount val="1"/>
                <c:pt idx="0">
                  <c:v>France</c:v>
                </c:pt>
              </c:strCache>
            </c:strRef>
          </c:tx>
          <c:spPr>
            <a:ln w="9525">
              <a:solidFill>
                <a:schemeClr val="tx1"/>
              </a:solidFill>
            </a:ln>
          </c:spPr>
          <c:marker>
            <c:symbol val="diamond"/>
            <c:size val="3"/>
            <c:spPr>
              <a:solidFill>
                <a:schemeClr val="tx1"/>
              </a:solidFill>
              <a:ln>
                <a:solidFill>
                  <a:prstClr val="black">
                    <a:lumMod val="75000"/>
                    <a:lumOff val="25000"/>
                  </a:prstClr>
                </a:solidFill>
              </a:ln>
            </c:spPr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EU'!$D$38:$D$51</c:f>
              <c:numCache>
                <c:formatCode>#,##0.00</c:formatCode>
                <c:ptCount val="14"/>
                <c:pt idx="0">
                  <c:v>2.29</c:v>
                </c:pt>
                <c:pt idx="1">
                  <c:v>2.27</c:v>
                </c:pt>
                <c:pt idx="2">
                  <c:v>2.19</c:v>
                </c:pt>
                <c:pt idx="3">
                  <c:v>2.14</c:v>
                </c:pt>
                <c:pt idx="4">
                  <c:v>2.16</c:v>
                </c:pt>
                <c:pt idx="5">
                  <c:v>2.15</c:v>
                </c:pt>
                <c:pt idx="6">
                  <c:v>2.2000000000000002</c:v>
                </c:pt>
                <c:pt idx="7">
                  <c:v>2.23</c:v>
                </c:pt>
                <c:pt idx="8">
                  <c:v>2.17</c:v>
                </c:pt>
                <c:pt idx="9">
                  <c:v>2.15</c:v>
                </c:pt>
                <c:pt idx="10">
                  <c:v>2.1</c:v>
                </c:pt>
                <c:pt idx="11">
                  <c:v>2.1</c:v>
                </c:pt>
                <c:pt idx="12">
                  <c:v>2.0699999999999998</c:v>
                </c:pt>
                <c:pt idx="13">
                  <c:v>2.11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'GERD business EU'!$E$21</c:f>
              <c:strCache>
                <c:ptCount val="1"/>
                <c:pt idx="0">
                  <c:v>Italy</c:v>
                </c:pt>
              </c:strCache>
            </c:strRef>
          </c:tx>
          <c:spPr>
            <a:ln w="22225">
              <a:solidFill>
                <a:schemeClr val="bg1">
                  <a:lumMod val="65000"/>
                </a:schemeClr>
              </a:solidFill>
            </a:ln>
          </c:spPr>
          <c:marker>
            <c:symbol val="none"/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EU'!$E$38:$E$51</c:f>
              <c:numCache>
                <c:formatCode>#,##0.00</c:formatCode>
                <c:ptCount val="14"/>
                <c:pt idx="0">
                  <c:v>0.97000000000000064</c:v>
                </c:pt>
                <c:pt idx="1">
                  <c:v>0.99</c:v>
                </c:pt>
                <c:pt idx="2">
                  <c:v>1.03</c:v>
                </c:pt>
                <c:pt idx="3">
                  <c:v>1.05</c:v>
                </c:pt>
                <c:pt idx="4">
                  <c:v>1.02</c:v>
                </c:pt>
                <c:pt idx="5">
                  <c:v>1.05</c:v>
                </c:pt>
                <c:pt idx="6">
                  <c:v>1.0900000000000001</c:v>
                </c:pt>
                <c:pt idx="7">
                  <c:v>1.1299999999999932</c:v>
                </c:pt>
                <c:pt idx="8">
                  <c:v>1.1100000000000001</c:v>
                </c:pt>
                <c:pt idx="9">
                  <c:v>1.1000000000000001</c:v>
                </c:pt>
                <c:pt idx="10">
                  <c:v>1.0900000000000001</c:v>
                </c:pt>
                <c:pt idx="11">
                  <c:v>1.1299999999999932</c:v>
                </c:pt>
                <c:pt idx="12">
                  <c:v>1.1800000000000059</c:v>
                </c:pt>
                <c:pt idx="13">
                  <c:v>1.23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'GERD business EU'!$F$21</c:f>
              <c:strCache>
                <c:ptCount val="1"/>
                <c:pt idx="0">
                  <c:v>United Kingdom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square"/>
            <c:size val="3"/>
            <c:spPr>
              <a:noFill/>
              <a:ln>
                <a:solidFill>
                  <a:prstClr val="black"/>
                </a:solidFill>
              </a:ln>
            </c:spPr>
          </c:marker>
          <c:cat>
            <c:numRef>
              <c:f>'GERD business EU'!$A$38:$A$51</c:f>
              <c:numCache>
                <c:formatCode>General</c:formatCode>
                <c:ptCount val="14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</c:numCache>
            </c:numRef>
          </c:cat>
          <c:val>
            <c:numRef>
              <c:f>'GERD business EU'!$F$38:$F$51</c:f>
              <c:numCache>
                <c:formatCode>#,##0.00</c:formatCode>
                <c:ptCount val="14"/>
                <c:pt idx="0">
                  <c:v>1.9100000000000001</c:v>
                </c:pt>
                <c:pt idx="1">
                  <c:v>1.83</c:v>
                </c:pt>
                <c:pt idx="2">
                  <c:v>1.77</c:v>
                </c:pt>
                <c:pt idx="3">
                  <c:v>1.76</c:v>
                </c:pt>
                <c:pt idx="4">
                  <c:v>1.82</c:v>
                </c:pt>
                <c:pt idx="5">
                  <c:v>1.81</c:v>
                </c:pt>
                <c:pt idx="6">
                  <c:v>1.79</c:v>
                </c:pt>
                <c:pt idx="7">
                  <c:v>1.79</c:v>
                </c:pt>
                <c:pt idx="8">
                  <c:v>1.75</c:v>
                </c:pt>
                <c:pt idx="9">
                  <c:v>1.6800000000000059</c:v>
                </c:pt>
                <c:pt idx="10">
                  <c:v>1.73</c:v>
                </c:pt>
                <c:pt idx="11">
                  <c:v>1.75</c:v>
                </c:pt>
                <c:pt idx="12">
                  <c:v>1.78</c:v>
                </c:pt>
                <c:pt idx="13">
                  <c:v>1.77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6722432"/>
        <c:axId val="216999040"/>
      </c:lineChart>
      <c:dateAx>
        <c:axId val="216722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/>
            </a:pPr>
            <a:endParaRPr lang="it-IT"/>
          </a:p>
        </c:txPr>
        <c:crossAx val="216999040"/>
        <c:crosses val="autoZero"/>
        <c:auto val="0"/>
        <c:lblOffset val="100"/>
        <c:baseTimeUnit val="days"/>
      </c:dateAx>
      <c:valAx>
        <c:axId val="216999040"/>
        <c:scaling>
          <c:orientation val="minMax"/>
          <c:max val="2.75"/>
          <c:min val="0.95000000000000062"/>
        </c:scaling>
        <c:delete val="0"/>
        <c:axPos val="l"/>
        <c:majorGridlines/>
        <c:numFmt formatCode="0.00" sourceLinked="0"/>
        <c:majorTickMark val="out"/>
        <c:minorTickMark val="none"/>
        <c:tickLblPos val="nextTo"/>
        <c:crossAx val="216722432"/>
        <c:crosses val="autoZero"/>
        <c:crossBetween val="between"/>
        <c:majorUnit val="0.2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000">
          <a:latin typeface="Bell MT" pitchFamily="18" charset="0"/>
        </a:defRPr>
      </a:pPr>
      <a:endParaRPr lang="it-IT"/>
    </a:p>
  </c:tx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0.9009</cdr:x>
      <cdr:y>0.8446</cdr:y>
    </cdr:from>
    <cdr:to>
      <cdr:x>0.98198</cdr:x>
      <cdr:y>0.97897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7200800" y="3168352"/>
          <a:ext cx="64807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 b="1" dirty="0" smtClean="0"/>
            <a:t>R&amp;D</a:t>
          </a:r>
          <a:endParaRPr lang="it-IT" sz="1100" b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4CC536-EFFF-4EEA-8700-1AD0CB6B6B13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D92AE9-1939-458D-8B22-F5FD8EF2AE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838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2C2F842-FBF6-4ACB-9286-81C25ABCFEA5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ACA7B15-DA46-45D6-B6BF-F309FBA333A9}" type="slidenum">
              <a:rPr lang="it-IT" altLang="it-IT" sz="1200">
                <a:cs typeface="Arial" charset="0"/>
              </a:rPr>
              <a:pPr algn="r" eaLnBrk="1" hangingPunct="1"/>
              <a:t>26</a:t>
            </a:fld>
            <a:endParaRPr lang="it-IT" altLang="it-IT" sz="1200">
              <a:cs typeface="Arial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6E4F29A-78F0-4586-B747-1AE10AF9DE54}" type="slidenum">
              <a:rPr lang="it-IT" altLang="it-IT" sz="1200">
                <a:cs typeface="Arial" charset="0"/>
              </a:rPr>
              <a:pPr algn="r" eaLnBrk="1" hangingPunct="1"/>
              <a:t>27</a:t>
            </a:fld>
            <a:endParaRPr lang="it-IT" altLang="it-IT" sz="1200">
              <a:cs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71FB8065-7689-47A1-96AE-52AA2F773AE0}" type="slidenum">
              <a:rPr lang="it-IT" altLang="it-IT">
                <a:solidFill>
                  <a:srgbClr val="000000"/>
                </a:solidFill>
              </a:rPr>
              <a:pPr eaLnBrk="1" hangingPunct="1"/>
              <a:t>31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2288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22884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657B16BA-1CC0-4D95-B2C1-24483DF727AB}" type="slidenum">
              <a:rPr lang="it-IT" altLang="it-IT">
                <a:solidFill>
                  <a:srgbClr val="000000"/>
                </a:solidFill>
              </a:rPr>
              <a:pPr eaLnBrk="1" hangingPunct="1"/>
              <a:t>34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3107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3107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F6E4F29A-78F0-4586-B747-1AE10AF9DE54}" type="slidenum">
              <a:rPr lang="it-IT" altLang="it-IT" sz="1200">
                <a:cs typeface="Arial" charset="0"/>
              </a:rPr>
              <a:pPr algn="r" eaLnBrk="1" hangingPunct="1"/>
              <a:t>35</a:t>
            </a:fld>
            <a:endParaRPr lang="it-IT" altLang="it-IT" sz="1200">
              <a:cs typeface="Arial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9DE449-CE0D-4D99-8482-C009BCCEAE03}" type="slidenum">
              <a:rPr lang="it-IT"/>
              <a:pPr>
                <a:defRPr/>
              </a:pPr>
              <a:t>45</a:t>
            </a:fld>
            <a:endParaRPr lang="it-IT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D827E6-EEF4-4EBF-84AE-2F1E0776C856}" type="slidenum">
              <a:rPr lang="it-IT"/>
              <a:pPr>
                <a:defRPr/>
              </a:pPr>
              <a:t>46</a:t>
            </a:fld>
            <a:endParaRPr lang="it-IT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993EF28-663F-4D79-BE56-D11A264FBD19}" type="slidenum">
              <a:rPr lang="it-IT"/>
              <a:pPr>
                <a:defRPr/>
              </a:pPr>
              <a:t>47</a:t>
            </a:fld>
            <a:endParaRPr lang="it-IT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C54FFE9-B45D-472E-B666-B86BDC63A83B}" type="slidenum">
              <a:rPr lang="it-IT"/>
              <a:pPr>
                <a:defRPr/>
              </a:pPr>
              <a:t>8</a:t>
            </a:fld>
            <a:endParaRPr lang="it-IT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170FB-FE90-4B9D-9705-839963AF7849}" type="slidenum">
              <a:rPr lang="de-DE" smtClean="0"/>
              <a:pPr/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95325"/>
            <a:ext cx="4570413" cy="34274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170FB-FE90-4B9D-9705-839963AF7849}" type="slidenum">
              <a:rPr lang="de-DE" smtClean="0"/>
              <a:pPr/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/>
            <a:fld id="{8F14EFC5-7609-4715-8F19-3842AF716C29}" type="slidenum">
              <a:rPr lang="it-IT" altLang="it-IT">
                <a:solidFill>
                  <a:srgbClr val="000000"/>
                </a:solidFill>
              </a:rPr>
              <a:pPr eaLnBrk="1" hangingPunct="1"/>
              <a:t>18</a:t>
            </a:fld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74755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74756" name="Rectangle 2"/>
          <p:cNvSpPr txBox="1">
            <a:spLocks noGrp="1" noChangeArrowheads="1"/>
          </p:cNvSpPr>
          <p:nvPr>
            <p:ph type="body" idx="1"/>
          </p:nvPr>
        </p:nvSpPr>
        <p:spPr>
          <a:xfrm>
            <a:off x="915988" y="4343400"/>
            <a:ext cx="5026025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AD1ACF-2823-41A4-8089-8719CE1E01C4}" type="slidenum">
              <a:rPr lang="it-IT"/>
              <a:pPr>
                <a:defRPr/>
              </a:pPr>
              <a:t>20</a:t>
            </a:fld>
            <a:endParaRPr lang="it-IT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494683-7CD9-4C76-B85A-052538A2A135}" type="slidenum">
              <a:rPr lang="it-IT" altLang="it-IT"/>
              <a:pPr/>
              <a:t>23</a:t>
            </a:fld>
            <a:endParaRPr lang="it-IT" altLang="it-IT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96FA37-0CEB-4B82-BC0F-63A50E49233F}" type="slidenum">
              <a:rPr lang="da-DK"/>
              <a:pPr>
                <a:defRPr/>
              </a:pPr>
              <a:t>24</a:t>
            </a:fld>
            <a:endParaRPr lang="da-DK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AB6CB59-7CB6-48E7-B037-D5C839F86381}" type="slidenum">
              <a:rPr lang="it-IT" altLang="it-IT" sz="1200">
                <a:cs typeface="Arial" charset="0"/>
              </a:rPr>
              <a:pPr algn="r" eaLnBrk="1" hangingPunct="1"/>
              <a:t>25</a:t>
            </a:fld>
            <a:endParaRPr lang="it-IT" altLang="it-IT" sz="1200">
              <a:cs typeface="Arial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146250"/>
            <a:ext cx="8496944" cy="4968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400" b="1" baseline="0">
                <a:solidFill>
                  <a:srgbClr val="014493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2000" y="1714488"/>
            <a:ext cx="8496464" cy="4500594"/>
          </a:xfrm>
          <a:prstGeom prst="rect">
            <a:avLst/>
          </a:prstGeom>
          <a:noFill/>
        </p:spPr>
        <p:txBody>
          <a:bodyPr/>
          <a:lstStyle>
            <a:lvl1pPr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68AF21"/>
              </a:buClr>
              <a:buSzPct val="125000"/>
              <a:buFont typeface="Wingdings" pitchFamily="2" charset="2"/>
              <a:buChar char="§"/>
              <a:defRPr sz="1800" baseline="0">
                <a:latin typeface="+mn-lt"/>
                <a:cs typeface="Arial" pitchFamily="34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EB6909"/>
              </a:buClr>
              <a:buFont typeface="Wingdings" pitchFamily="2" charset="2"/>
              <a:buChar char="§"/>
              <a:defRPr sz="1600" baseline="0">
                <a:latin typeface="+mn-lt"/>
                <a:cs typeface="Arial" pitchFamily="34" charset="0"/>
              </a:defRPr>
            </a:lvl2pPr>
            <a:lvl3pPr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014493"/>
              </a:buClr>
              <a:buSzPct val="90000"/>
              <a:buFont typeface="Wingdings" pitchFamily="2" charset="2"/>
              <a:buChar char="§"/>
              <a:defRPr sz="1600" baseline="0">
                <a:latin typeface="+mn-lt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388424" y="6521276"/>
            <a:ext cx="785813" cy="292100"/>
          </a:xfrm>
          <a:prstGeom prst="rect">
            <a:avLst/>
          </a:prstGeom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lang="de-DE" sz="1000" kern="1200" smtClean="0">
                <a:solidFill>
                  <a:schemeClr val="tx1"/>
                </a:solidFill>
                <a:latin typeface="+mj-lt"/>
                <a:ea typeface="ＭＳ Ｐゴシック" charset="-128"/>
                <a:cs typeface="Arial" charset="0"/>
              </a:defRPr>
            </a:lvl1pPr>
          </a:lstStyle>
          <a:p>
            <a:fld id="{962502D8-0C3F-4DB7-A84E-31B72AE7CFF3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16" name="Footer Placeholder 7"/>
          <p:cNvSpPr>
            <a:spLocks noGrp="1"/>
          </p:cNvSpPr>
          <p:nvPr>
            <p:ph type="ftr" sz="quarter" idx="3"/>
          </p:nvPr>
        </p:nvSpPr>
        <p:spPr>
          <a:xfrm>
            <a:off x="2057400" y="6537325"/>
            <a:ext cx="54102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en-US" smtClean="0"/>
              <a:t>Matthias Duwe, Ecologic Institute  - Lessons from the current policy mix</a:t>
            </a:r>
            <a:endParaRPr lang="en-GB" dirty="0"/>
          </a:p>
        </p:txBody>
      </p:sp>
      <p:sp>
        <p:nvSpPr>
          <p:cNvPr id="17" name="Date Placeholder 10"/>
          <p:cNvSpPr>
            <a:spLocks noGrp="1"/>
          </p:cNvSpPr>
          <p:nvPr>
            <p:ph type="dt" sz="half" idx="2"/>
          </p:nvPr>
        </p:nvSpPr>
        <p:spPr>
          <a:xfrm>
            <a:off x="457200" y="6477001"/>
            <a:ext cx="1447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smtClean="0"/>
              <a:t>May 2014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7004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9DF5A87-6E49-4CA0-AD7A-3523626CAE38}" type="slidenum">
              <a:rPr lang="it-IT" smtClean="0"/>
              <a:t>‹N›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t-I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9F367A0B-F2BF-4E55-B4ED-529EDAA508CA}" type="datetimeFigureOut">
              <a:rPr lang="it-IT" smtClean="0"/>
              <a:t>05/02/2015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bank.org/en/news/feature/2013/06/05/accurate-pulse-sustainability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3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3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 smtClean="0"/>
              <a:t>Sustainability</a:t>
            </a:r>
            <a:r>
              <a:rPr lang="it-IT" dirty="0" smtClean="0"/>
              <a:t> </a:t>
            </a:r>
            <a:r>
              <a:rPr lang="it-IT" dirty="0" err="1" smtClean="0"/>
              <a:t>perspectives</a:t>
            </a:r>
            <a:r>
              <a:rPr lang="it-IT" dirty="0"/>
              <a:t>:</a:t>
            </a:r>
            <a:r>
              <a:rPr lang="it-IT" dirty="0" smtClean="0"/>
              <a:t> </a:t>
            </a:r>
            <a:r>
              <a:rPr lang="it-IT" dirty="0" err="1" smtClean="0"/>
              <a:t>technology</a:t>
            </a:r>
            <a:r>
              <a:rPr lang="it-IT" dirty="0" smtClean="0"/>
              <a:t>, </a:t>
            </a:r>
            <a:r>
              <a:rPr lang="it-IT" dirty="0" err="1" smtClean="0"/>
              <a:t>trade</a:t>
            </a:r>
            <a:r>
              <a:rPr lang="it-IT" dirty="0" smtClean="0"/>
              <a:t> and policy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11560" y="5373216"/>
            <a:ext cx="6461760" cy="1066800"/>
          </a:xfrm>
        </p:spPr>
        <p:txBody>
          <a:bodyPr>
            <a:normAutofit/>
          </a:bodyPr>
          <a:lstStyle/>
          <a:p>
            <a:r>
              <a:rPr lang="it-IT" sz="6000" dirty="0" err="1" smtClean="0"/>
              <a:t>Lecture</a:t>
            </a:r>
            <a:r>
              <a:rPr lang="it-IT" sz="6000" smtClean="0"/>
              <a:t> 1 </a:t>
            </a:r>
            <a:r>
              <a:rPr lang="it-IT" sz="6000" dirty="0" smtClean="0"/>
              <a:t>and L4</a:t>
            </a:r>
            <a:endParaRPr lang="it-IT" sz="6000" dirty="0"/>
          </a:p>
        </p:txBody>
      </p:sp>
    </p:spTree>
    <p:extLst>
      <p:ext uri="{BB962C8B-B14F-4D97-AF65-F5344CB8AC3E}">
        <p14:creationId xmlns:p14="http://schemas.microsoft.com/office/powerpoint/2010/main" val="1624959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3600" dirty="0" smtClean="0"/>
              <a:t>At the end of the </a:t>
            </a:r>
            <a:r>
              <a:rPr lang="it-IT" sz="3600" dirty="0" err="1" smtClean="0"/>
              <a:t>day</a:t>
            </a:r>
            <a:r>
              <a:rPr lang="it-IT" sz="3600" dirty="0" smtClean="0"/>
              <a:t>, </a:t>
            </a:r>
            <a:r>
              <a:rPr lang="it-IT" sz="3600" dirty="0" err="1" smtClean="0"/>
              <a:t>we</a:t>
            </a:r>
            <a:r>
              <a:rPr lang="it-IT" sz="3600" dirty="0" smtClean="0"/>
              <a:t> are </a:t>
            </a:r>
            <a:r>
              <a:rPr lang="it-IT" sz="3600" dirty="0" err="1" smtClean="0"/>
              <a:t>sustainable</a:t>
            </a:r>
            <a:r>
              <a:rPr lang="it-IT" sz="3600" dirty="0" smtClean="0"/>
              <a:t> </a:t>
            </a:r>
            <a:r>
              <a:rPr lang="it-IT" sz="3600" dirty="0" err="1" smtClean="0"/>
              <a:t>if</a:t>
            </a:r>
            <a:r>
              <a:rPr lang="it-IT" sz="3600" dirty="0" smtClean="0"/>
              <a:t> </a:t>
            </a:r>
            <a:r>
              <a:rPr lang="it-IT" sz="3600" dirty="0" err="1" smtClean="0"/>
              <a:t>we</a:t>
            </a:r>
            <a:r>
              <a:rPr lang="it-IT" sz="3600" dirty="0" smtClean="0"/>
              <a:t> transfer to the </a:t>
            </a:r>
            <a:r>
              <a:rPr lang="it-IT" sz="3600" dirty="0" err="1" smtClean="0"/>
              <a:t>next</a:t>
            </a:r>
            <a:r>
              <a:rPr lang="it-IT" sz="3600" dirty="0" smtClean="0"/>
              <a:t> generation a </a:t>
            </a:r>
            <a:r>
              <a:rPr lang="it-IT" sz="3600" dirty="0" err="1" smtClean="0"/>
              <a:t>unit</a:t>
            </a:r>
            <a:r>
              <a:rPr lang="it-IT" sz="3600" dirty="0" smtClean="0"/>
              <a:t> more of </a:t>
            </a:r>
            <a:r>
              <a:rPr lang="it-IT" sz="3600" dirty="0" err="1" smtClean="0"/>
              <a:t>tangible</a:t>
            </a:r>
            <a:r>
              <a:rPr lang="it-IT" sz="3600" dirty="0" smtClean="0"/>
              <a:t> and </a:t>
            </a:r>
            <a:r>
              <a:rPr lang="it-IT" sz="3600" dirty="0" err="1" smtClean="0"/>
              <a:t>intangible</a:t>
            </a:r>
            <a:r>
              <a:rPr lang="it-IT" sz="3600" dirty="0" smtClean="0"/>
              <a:t> capital</a:t>
            </a:r>
          </a:p>
          <a:p>
            <a:endParaRPr lang="it-IT" sz="3600" dirty="0"/>
          </a:p>
          <a:p>
            <a:r>
              <a:rPr lang="it-IT" sz="3600" b="1" dirty="0" smtClean="0"/>
              <a:t>Capital </a:t>
            </a:r>
            <a:r>
              <a:rPr lang="it-IT" sz="3600" b="1" dirty="0" err="1" smtClean="0"/>
              <a:t>derives</a:t>
            </a:r>
            <a:r>
              <a:rPr lang="it-IT" sz="3600" b="1" dirty="0" smtClean="0"/>
              <a:t> from </a:t>
            </a:r>
            <a:r>
              <a:rPr lang="it-IT" sz="3600" b="1" dirty="0" err="1" smtClean="0"/>
              <a:t>investments</a:t>
            </a:r>
            <a:endParaRPr lang="it-IT" sz="3600" b="1" dirty="0" smtClean="0"/>
          </a:p>
          <a:p>
            <a:endParaRPr lang="it-IT" sz="3600" dirty="0"/>
          </a:p>
          <a:p>
            <a:r>
              <a:rPr lang="it-IT" sz="3600" dirty="0" smtClean="0"/>
              <a:t>GDP = </a:t>
            </a:r>
            <a:r>
              <a:rPr lang="it-IT" sz="3600" dirty="0" err="1" smtClean="0"/>
              <a:t>Consumption</a:t>
            </a:r>
            <a:r>
              <a:rPr lang="it-IT" sz="3600" dirty="0" smtClean="0"/>
              <a:t> + </a:t>
            </a:r>
            <a:r>
              <a:rPr lang="it-IT" sz="3600" b="1" dirty="0" smtClean="0"/>
              <a:t>Investments </a:t>
            </a:r>
            <a:endParaRPr lang="it-IT" sz="3600" b="1" dirty="0"/>
          </a:p>
        </p:txBody>
      </p:sp>
    </p:spTree>
    <p:extLst>
      <p:ext uri="{BB962C8B-B14F-4D97-AF65-F5344CB8AC3E}">
        <p14:creationId xmlns:p14="http://schemas.microsoft.com/office/powerpoint/2010/main" val="166790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Savings</a:t>
            </a:r>
            <a:r>
              <a:rPr lang="it-IT" dirty="0" smtClean="0"/>
              <a:t> and </a:t>
            </a:r>
            <a:r>
              <a:rPr lang="it-IT" dirty="0" err="1" smtClean="0"/>
              <a:t>accumulation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Y = C + I</a:t>
            </a:r>
          </a:p>
          <a:p>
            <a:r>
              <a:rPr lang="it-IT" dirty="0" smtClean="0"/>
              <a:t>I = S = ∆K	</a:t>
            </a:r>
            <a:r>
              <a:rPr lang="it-IT" dirty="0" err="1" smtClean="0"/>
              <a:t>saving</a:t>
            </a:r>
            <a:r>
              <a:rPr lang="it-IT" dirty="0" smtClean="0"/>
              <a:t> and </a:t>
            </a:r>
            <a:r>
              <a:rPr lang="it-IT" dirty="0" err="1" smtClean="0"/>
              <a:t>accumulation</a:t>
            </a:r>
            <a:r>
              <a:rPr lang="it-IT" dirty="0" smtClean="0"/>
              <a:t> (</a:t>
            </a:r>
            <a:r>
              <a:rPr lang="it-IT" dirty="0" err="1" smtClean="0"/>
              <a:t>both</a:t>
            </a:r>
            <a:r>
              <a:rPr lang="it-IT" dirty="0" smtClean="0"/>
              <a:t> </a:t>
            </a:r>
            <a:r>
              <a:rPr lang="it-IT" dirty="0" err="1" smtClean="0"/>
              <a:t>Keynesian</a:t>
            </a:r>
            <a:r>
              <a:rPr lang="it-IT" dirty="0" smtClean="0"/>
              <a:t> </a:t>
            </a:r>
            <a:r>
              <a:rPr lang="it-IT" dirty="0" err="1" smtClean="0"/>
              <a:t>Harrod</a:t>
            </a:r>
            <a:r>
              <a:rPr lang="it-IT" dirty="0" smtClean="0"/>
              <a:t> Domar and </a:t>
            </a:r>
            <a:r>
              <a:rPr lang="it-IT" dirty="0" err="1" smtClean="0"/>
              <a:t>Solow</a:t>
            </a:r>
            <a:r>
              <a:rPr lang="it-IT" dirty="0" smtClean="0"/>
              <a:t> Model)</a:t>
            </a:r>
          </a:p>
          <a:p>
            <a:r>
              <a:rPr lang="it-IT" dirty="0"/>
              <a:t>∆</a:t>
            </a:r>
            <a:r>
              <a:rPr lang="it-IT" dirty="0" err="1" smtClean="0"/>
              <a:t>Kt</a:t>
            </a:r>
            <a:r>
              <a:rPr lang="it-IT" dirty="0" smtClean="0"/>
              <a:t> = </a:t>
            </a:r>
            <a:r>
              <a:rPr lang="it-IT" dirty="0" err="1" smtClean="0"/>
              <a:t>K</a:t>
            </a:r>
            <a:r>
              <a:rPr lang="it-IT" baseline="-25000" dirty="0" err="1" smtClean="0"/>
              <a:t>t</a:t>
            </a:r>
            <a:r>
              <a:rPr lang="it-IT" dirty="0" smtClean="0"/>
              <a:t> – K</a:t>
            </a:r>
            <a:r>
              <a:rPr lang="it-IT" baseline="-25000" dirty="0" smtClean="0"/>
              <a:t>t-1</a:t>
            </a:r>
          </a:p>
          <a:p>
            <a:endParaRPr lang="it-IT" baseline="-25000" dirty="0"/>
          </a:p>
          <a:p>
            <a:endParaRPr lang="it-IT" baseline="-25000" dirty="0" smtClean="0"/>
          </a:p>
          <a:p>
            <a:r>
              <a:rPr lang="it-IT" cap="small" dirty="0" err="1" smtClean="0"/>
              <a:t>Sustainability</a:t>
            </a:r>
            <a:r>
              <a:rPr lang="it-IT" cap="small" dirty="0" smtClean="0"/>
              <a:t> </a:t>
            </a:r>
            <a:r>
              <a:rPr lang="it-IT" cap="small" dirty="0" err="1" smtClean="0"/>
              <a:t>rule</a:t>
            </a:r>
            <a:endParaRPr lang="it-IT" cap="small" dirty="0" smtClean="0"/>
          </a:p>
          <a:p>
            <a:r>
              <a:rPr lang="it-IT" cap="small" dirty="0" smtClean="0"/>
              <a:t>Total capital t+1 ≥ Total capital T, </a:t>
            </a:r>
            <a:r>
              <a:rPr lang="it-IT" cap="small" dirty="0" err="1" smtClean="0"/>
              <a:t>thus</a:t>
            </a:r>
            <a:endParaRPr lang="it-IT" cap="small" dirty="0" smtClean="0"/>
          </a:p>
          <a:p>
            <a:r>
              <a:rPr lang="it-IT" b="1" dirty="0"/>
              <a:t>∆</a:t>
            </a:r>
            <a:r>
              <a:rPr lang="it-IT" b="1" dirty="0" smtClean="0"/>
              <a:t>K &gt;0 for </a:t>
            </a:r>
            <a:r>
              <a:rPr lang="it-IT" b="1" dirty="0" err="1" smtClean="0"/>
              <a:t>any</a:t>
            </a:r>
            <a:r>
              <a:rPr lang="it-IT" b="1" dirty="0" smtClean="0"/>
              <a:t> t</a:t>
            </a:r>
          </a:p>
          <a:p>
            <a:endParaRPr lang="it-IT" b="1" cap="small" dirty="0"/>
          </a:p>
          <a:p>
            <a:r>
              <a:rPr lang="it-IT" b="1" cap="small" dirty="0" err="1" smtClean="0"/>
              <a:t>Given</a:t>
            </a:r>
            <a:r>
              <a:rPr lang="it-IT" b="1" cap="small" dirty="0" smtClean="0"/>
              <a:t> </a:t>
            </a:r>
            <a:r>
              <a:rPr lang="it-IT" b="1" cap="small" dirty="0" err="1" smtClean="0"/>
              <a:t>that</a:t>
            </a:r>
            <a:r>
              <a:rPr lang="it-IT" b="1" cap="small" dirty="0" smtClean="0"/>
              <a:t> K </a:t>
            </a:r>
            <a:r>
              <a:rPr lang="it-IT" b="1" cap="small" dirty="0" err="1" smtClean="0"/>
              <a:t>is</a:t>
            </a:r>
            <a:r>
              <a:rPr lang="it-IT" b="1" cap="small" dirty="0" smtClean="0"/>
              <a:t> </a:t>
            </a:r>
            <a:r>
              <a:rPr lang="it-IT" b="1" cap="small" dirty="0" err="1" smtClean="0"/>
              <a:t>associated</a:t>
            </a:r>
            <a:r>
              <a:rPr lang="it-IT" b="1" cap="small" dirty="0" smtClean="0"/>
              <a:t> with an </a:t>
            </a:r>
            <a:r>
              <a:rPr lang="it-IT" b="1" cap="small" dirty="0" err="1" smtClean="0"/>
              <a:t>intrinsic</a:t>
            </a:r>
            <a:r>
              <a:rPr lang="it-IT" b="1" cap="small" dirty="0" smtClean="0"/>
              <a:t> </a:t>
            </a:r>
            <a:r>
              <a:rPr lang="it-IT" b="1" cap="small" dirty="0" err="1" smtClean="0">
                <a:solidFill>
                  <a:srgbClr val="FF0000"/>
                </a:solidFill>
              </a:rPr>
              <a:t>depreciation</a:t>
            </a:r>
            <a:r>
              <a:rPr lang="it-IT" b="1" cap="small" dirty="0" smtClean="0">
                <a:solidFill>
                  <a:srgbClr val="FF0000"/>
                </a:solidFill>
              </a:rPr>
              <a:t> rate </a:t>
            </a:r>
            <a:r>
              <a:rPr lang="el-GR" b="1" dirty="0" smtClean="0">
                <a:solidFill>
                  <a:srgbClr val="FF0000"/>
                </a:solidFill>
              </a:rPr>
              <a:t>α</a:t>
            </a:r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/>
              <a:t>∆K &gt;</a:t>
            </a:r>
            <a:r>
              <a:rPr lang="it-IT" b="1" dirty="0" smtClean="0"/>
              <a:t>0 </a:t>
            </a:r>
            <a:r>
              <a:rPr lang="it-IT" b="1" dirty="0" err="1" smtClean="0"/>
              <a:t>if</a:t>
            </a:r>
            <a:r>
              <a:rPr lang="it-IT" b="1" dirty="0" smtClean="0"/>
              <a:t> I=S &gt; </a:t>
            </a:r>
            <a:r>
              <a:rPr lang="el-GR" b="1" dirty="0">
                <a:solidFill>
                  <a:srgbClr val="FF0000"/>
                </a:solidFill>
              </a:rPr>
              <a:t>α</a:t>
            </a:r>
            <a:endParaRPr lang="it-IT" b="1" dirty="0">
              <a:solidFill>
                <a:srgbClr val="FF0000"/>
              </a:solidFill>
            </a:endParaRPr>
          </a:p>
          <a:p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60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>
                <a:solidFill>
                  <a:srgbClr val="FF0000"/>
                </a:solidFill>
              </a:rPr>
              <a:t>α</a:t>
            </a:r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 err="1" smtClean="0">
                <a:solidFill>
                  <a:srgbClr val="FF0000"/>
                </a:solidFill>
              </a:rPr>
              <a:t>Constrains</a:t>
            </a:r>
            <a:r>
              <a:rPr lang="it-IT" b="1" dirty="0" smtClean="0">
                <a:solidFill>
                  <a:srgbClr val="FF0000"/>
                </a:solidFill>
              </a:rPr>
              <a:t> and </a:t>
            </a:r>
            <a:r>
              <a:rPr lang="it-IT" b="1" dirty="0" err="1" smtClean="0">
                <a:solidFill>
                  <a:srgbClr val="FF0000"/>
                </a:solidFill>
              </a:rPr>
              <a:t>defined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whether</a:t>
            </a:r>
            <a:r>
              <a:rPr lang="it-IT" b="1" dirty="0" smtClean="0">
                <a:solidFill>
                  <a:srgbClr val="FF0000"/>
                </a:solidFill>
              </a:rPr>
              <a:t> an economy </a:t>
            </a:r>
            <a:r>
              <a:rPr lang="it-IT" b="1" dirty="0" err="1" smtClean="0">
                <a:solidFill>
                  <a:srgbClr val="FF0000"/>
                </a:solidFill>
              </a:rPr>
              <a:t>is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sustainable</a:t>
            </a:r>
            <a:endParaRPr lang="it-IT" b="1" dirty="0" smtClean="0">
              <a:solidFill>
                <a:srgbClr val="FF0000"/>
              </a:solidFill>
            </a:endParaRPr>
          </a:p>
          <a:p>
            <a:r>
              <a:rPr lang="el-GR" b="1" dirty="0">
                <a:solidFill>
                  <a:srgbClr val="FF0000"/>
                </a:solidFill>
              </a:rPr>
              <a:t>α</a:t>
            </a:r>
            <a:endParaRPr lang="it-IT" b="1" dirty="0">
              <a:solidFill>
                <a:srgbClr val="FF0000"/>
              </a:solidFill>
            </a:endParaRPr>
          </a:p>
          <a:p>
            <a:r>
              <a:rPr lang="it-IT" b="1" dirty="0" err="1" smtClean="0"/>
              <a:t>Makes</a:t>
            </a:r>
            <a:r>
              <a:rPr lang="it-IT" b="1" dirty="0" smtClean="0"/>
              <a:t> </a:t>
            </a:r>
            <a:r>
              <a:rPr lang="it-IT" b="1" dirty="0" err="1" smtClean="0"/>
              <a:t>necessary</a:t>
            </a:r>
            <a:r>
              <a:rPr lang="it-IT" b="1" dirty="0" smtClean="0"/>
              <a:t> a </a:t>
            </a:r>
            <a:r>
              <a:rPr lang="it-IT" b="1" dirty="0" err="1" smtClean="0"/>
              <a:t>given</a:t>
            </a:r>
            <a:r>
              <a:rPr lang="it-IT" b="1" dirty="0" smtClean="0"/>
              <a:t> flow of I, </a:t>
            </a:r>
            <a:r>
              <a:rPr lang="it-IT" b="1" dirty="0" err="1" smtClean="0"/>
              <a:t>which</a:t>
            </a:r>
            <a:r>
              <a:rPr lang="it-IT" b="1" dirty="0" smtClean="0"/>
              <a:t> </a:t>
            </a:r>
            <a:r>
              <a:rPr lang="it-IT" b="1" dirty="0" err="1" smtClean="0"/>
              <a:t>defines</a:t>
            </a:r>
            <a:r>
              <a:rPr lang="it-IT" b="1" dirty="0" smtClean="0"/>
              <a:t> the maximum C generation T can </a:t>
            </a:r>
            <a:r>
              <a:rPr lang="it-IT" b="1" dirty="0" err="1" smtClean="0"/>
              <a:t>experience</a:t>
            </a:r>
            <a:endParaRPr lang="it-IT" b="1" dirty="0" smtClean="0"/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b="1" dirty="0" smtClean="0">
              <a:solidFill>
                <a:srgbClr val="FF0000"/>
              </a:solidFill>
            </a:endParaRPr>
          </a:p>
          <a:p>
            <a:r>
              <a:rPr lang="it-IT" b="1" dirty="0" err="1" smtClean="0">
                <a:solidFill>
                  <a:srgbClr val="FF0000"/>
                </a:solidFill>
              </a:rPr>
              <a:t>Weak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Sustainability</a:t>
            </a:r>
            <a:r>
              <a:rPr lang="it-IT" b="1" dirty="0" smtClean="0">
                <a:solidFill>
                  <a:srgbClr val="FF0000"/>
                </a:solidFill>
              </a:rPr>
              <a:t> – </a:t>
            </a:r>
            <a:r>
              <a:rPr lang="it-IT" b="1" dirty="0" smtClean="0"/>
              <a:t>the </a:t>
            </a:r>
            <a:r>
              <a:rPr lang="it-IT" b="1" dirty="0" err="1" smtClean="0"/>
              <a:t>rule</a:t>
            </a:r>
            <a:r>
              <a:rPr lang="it-IT" b="1" dirty="0" smtClean="0"/>
              <a:t> </a:t>
            </a:r>
            <a:r>
              <a:rPr lang="it-IT" b="1" dirty="0" err="1" smtClean="0"/>
              <a:t>is</a:t>
            </a:r>
            <a:r>
              <a:rPr lang="it-IT" b="1" dirty="0" smtClean="0"/>
              <a:t> </a:t>
            </a:r>
            <a:r>
              <a:rPr lang="it-IT" b="1" dirty="0" err="1" smtClean="0"/>
              <a:t>applied</a:t>
            </a:r>
            <a:r>
              <a:rPr lang="it-IT" b="1" dirty="0" smtClean="0"/>
              <a:t> on TOTAL CAPITAL</a:t>
            </a:r>
          </a:p>
          <a:p>
            <a:r>
              <a:rPr lang="it-IT" b="1" dirty="0" smtClean="0">
                <a:solidFill>
                  <a:srgbClr val="FF0000"/>
                </a:solidFill>
              </a:rPr>
              <a:t>Strong </a:t>
            </a:r>
            <a:r>
              <a:rPr lang="it-IT" b="1" dirty="0" err="1" smtClean="0">
                <a:solidFill>
                  <a:srgbClr val="FF0000"/>
                </a:solidFill>
              </a:rPr>
              <a:t>Sustainability</a:t>
            </a:r>
            <a:r>
              <a:rPr lang="it-IT" b="1" dirty="0" smtClean="0">
                <a:solidFill>
                  <a:srgbClr val="FF0000"/>
                </a:solidFill>
              </a:rPr>
              <a:t> – </a:t>
            </a:r>
            <a:r>
              <a:rPr lang="it-IT" b="1" dirty="0" err="1" smtClean="0"/>
              <a:t>Rule</a:t>
            </a:r>
            <a:r>
              <a:rPr lang="it-IT" b="1" dirty="0" smtClean="0"/>
              <a:t> </a:t>
            </a:r>
            <a:r>
              <a:rPr lang="it-IT" b="1" dirty="0" err="1" smtClean="0"/>
              <a:t>eventually</a:t>
            </a:r>
            <a:r>
              <a:rPr lang="it-IT" b="1" dirty="0" smtClean="0"/>
              <a:t> </a:t>
            </a:r>
            <a:r>
              <a:rPr lang="it-IT" b="1" dirty="0" err="1" smtClean="0"/>
              <a:t>applied</a:t>
            </a:r>
            <a:r>
              <a:rPr lang="it-IT" b="1" dirty="0" smtClean="0"/>
              <a:t> to </a:t>
            </a:r>
            <a:r>
              <a:rPr lang="it-IT" b="1" dirty="0" err="1" smtClean="0"/>
              <a:t>critical</a:t>
            </a:r>
            <a:r>
              <a:rPr lang="it-IT" b="1" dirty="0" smtClean="0"/>
              <a:t> NATURAL capital (no </a:t>
            </a:r>
            <a:r>
              <a:rPr lang="it-IT" b="1" dirty="0" err="1" smtClean="0"/>
              <a:t>substitution</a:t>
            </a:r>
            <a:r>
              <a:rPr lang="it-IT" b="1" dirty="0" smtClean="0"/>
              <a:t> </a:t>
            </a:r>
            <a:r>
              <a:rPr lang="it-IT" b="1" dirty="0" err="1" smtClean="0"/>
              <a:t>after</a:t>
            </a:r>
            <a:r>
              <a:rPr lang="it-IT" b="1" dirty="0" smtClean="0"/>
              <a:t> a </a:t>
            </a:r>
            <a:r>
              <a:rPr lang="it-IT" b="1" dirty="0" err="1" smtClean="0"/>
              <a:t>threshold</a:t>
            </a:r>
            <a:r>
              <a:rPr lang="it-IT" b="1" dirty="0" smtClean="0"/>
              <a:t> e.g. Amazon </a:t>
            </a:r>
            <a:r>
              <a:rPr lang="it-IT" b="1" dirty="0" err="1" smtClean="0"/>
              <a:t>forest</a:t>
            </a:r>
            <a:r>
              <a:rPr lang="it-IT" b="1" dirty="0" smtClean="0"/>
              <a:t>, </a:t>
            </a:r>
            <a:r>
              <a:rPr lang="it-IT" b="1" dirty="0" err="1" smtClean="0"/>
              <a:t>species</a:t>
            </a:r>
            <a:r>
              <a:rPr lang="it-IT" b="1" dirty="0" smtClean="0"/>
              <a:t> stock….)</a:t>
            </a:r>
            <a:endParaRPr lang="it-IT" b="1" dirty="0"/>
          </a:p>
          <a:p>
            <a:endParaRPr lang="it-IT" b="1" dirty="0">
              <a:solidFill>
                <a:srgbClr val="FF000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7553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7772400" cy="22002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b="1" dirty="0" smtClean="0">
                <a:solidFill>
                  <a:srgbClr val="FFFF00"/>
                </a:solidFill>
              </a:rPr>
              <a:t>Sustainable society is </a:t>
            </a:r>
            <a:r>
              <a:rPr lang="it-IT" b="1" dirty="0" err="1" smtClean="0">
                <a:solidFill>
                  <a:srgbClr val="FFFF00"/>
                </a:solidFill>
              </a:rPr>
              <a:t>an</a:t>
            </a:r>
            <a:r>
              <a:rPr lang="it-IT" b="1" dirty="0" smtClean="0">
                <a:solidFill>
                  <a:srgbClr val="FFFF00"/>
                </a:solidFill>
              </a:rPr>
              <a:t> ‘</a:t>
            </a:r>
            <a:r>
              <a:rPr lang="it-IT" b="1" dirty="0" err="1" smtClean="0">
                <a:solidFill>
                  <a:srgbClr val="FFFF00"/>
                </a:solidFill>
              </a:rPr>
              <a:t>investing</a:t>
            </a:r>
            <a:r>
              <a:rPr lang="it-IT" b="1" dirty="0" smtClean="0">
                <a:solidFill>
                  <a:srgbClr val="FFFF00"/>
                </a:solidFill>
              </a:rPr>
              <a:t> society</a:t>
            </a:r>
            <a:r>
              <a:rPr lang="it-IT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’</a:t>
            </a:r>
            <a:r>
              <a:rPr lang="it-IT" dirty="0" smtClean="0"/>
              <a:t/>
            </a:r>
            <a:br>
              <a:rPr lang="it-IT" dirty="0" smtClean="0"/>
            </a:br>
            <a:endParaRPr lang="en-GB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1560" y="4005064"/>
            <a:ext cx="7772400" cy="150018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sz="3600" dirty="0" smtClean="0"/>
              <a:t>Investments moves societies into the future….often difficult given social myopia (</a:t>
            </a:r>
            <a:r>
              <a:rPr lang="en-GB" sz="3600" dirty="0" err="1" smtClean="0"/>
              <a:t>Tiranny</a:t>
            </a:r>
            <a:r>
              <a:rPr lang="en-GB" sz="3600" dirty="0" smtClean="0"/>
              <a:t> of the present)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74396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World </a:t>
            </a:r>
            <a:r>
              <a:rPr lang="it-IT" dirty="0" err="1" smtClean="0"/>
              <a:t>Bank</a:t>
            </a:r>
            <a:r>
              <a:rPr lang="it-IT" dirty="0" smtClean="0"/>
              <a:t> (data)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b="1" dirty="0">
              <a:solidFill>
                <a:srgbClr val="FF0000"/>
              </a:solidFill>
            </a:endParaRPr>
          </a:p>
          <a:p>
            <a:r>
              <a:rPr lang="it-IT" dirty="0">
                <a:hlinkClick r:id="rId2"/>
              </a:rPr>
              <a:t>http://</a:t>
            </a:r>
            <a:r>
              <a:rPr lang="it-IT" dirty="0" smtClean="0">
                <a:hlinkClick r:id="rId2"/>
              </a:rPr>
              <a:t>www.worldbank.org/en/news/feature/2013/06/05/accurate-pulse-sustainability</a:t>
            </a:r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52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en-GB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7200" dirty="0" smtClean="0">
                <a:solidFill>
                  <a:srgbClr val="FF0000"/>
                </a:solidFill>
              </a:rPr>
              <a:t>Efficiency </a:t>
            </a:r>
            <a:r>
              <a:rPr lang="it-IT" sz="7200" dirty="0" err="1" smtClean="0">
                <a:solidFill>
                  <a:srgbClr val="FF0000"/>
                </a:solidFill>
              </a:rPr>
              <a:t>view</a:t>
            </a:r>
            <a:r>
              <a:rPr lang="it-IT" sz="7200" dirty="0" smtClean="0">
                <a:solidFill>
                  <a:srgbClr val="FF0000"/>
                </a:solidFill>
              </a:rPr>
              <a:t> (</a:t>
            </a:r>
            <a:r>
              <a:rPr lang="it-IT" sz="7200" dirty="0" err="1" smtClean="0">
                <a:solidFill>
                  <a:srgbClr val="FF0000"/>
                </a:solidFill>
              </a:rPr>
              <a:t>efficient</a:t>
            </a:r>
            <a:r>
              <a:rPr lang="it-IT" sz="7200" dirty="0" smtClean="0">
                <a:solidFill>
                  <a:srgbClr val="FF0000"/>
                </a:solidFill>
              </a:rPr>
              <a:t> growth)</a:t>
            </a:r>
            <a:endParaRPr lang="en-GB" sz="7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65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328" y="836712"/>
            <a:ext cx="8496944" cy="4968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low-carbon economy requires a radical transformation…2050 EU targets…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2502D8-0C3F-4DB7-A84E-31B72AE7CFF3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209601" y="6489700"/>
            <a:ext cx="1390599" cy="292100"/>
          </a:xfrm>
        </p:spPr>
        <p:txBody>
          <a:bodyPr/>
          <a:lstStyle/>
          <a:p>
            <a:r>
              <a:rPr lang="de-DE" smtClean="0"/>
              <a:t>May 2014</a:t>
            </a:r>
            <a:endParaRPr lang="de-DE" dirty="0"/>
          </a:p>
        </p:txBody>
      </p:sp>
      <p:grpSp>
        <p:nvGrpSpPr>
          <p:cNvPr id="3" name="Group 21"/>
          <p:cNvGrpSpPr/>
          <p:nvPr/>
        </p:nvGrpSpPr>
        <p:grpSpPr>
          <a:xfrm>
            <a:off x="457201" y="1600200"/>
            <a:ext cx="2592750" cy="2514182"/>
            <a:chOff x="457201" y="1600200"/>
            <a:chExt cx="2592750" cy="251418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201" y="1600200"/>
              <a:ext cx="2592750" cy="2514182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905000" y="3364468"/>
              <a:ext cx="10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- 78-82%</a:t>
              </a:r>
              <a:endParaRPr lang="en-US" dirty="0">
                <a:latin typeface="+mn-lt"/>
              </a:endParaRPr>
            </a:p>
          </p:txBody>
        </p:sp>
      </p:grpSp>
      <p:grpSp>
        <p:nvGrpSpPr>
          <p:cNvPr id="8" name="Group 22"/>
          <p:cNvGrpSpPr/>
          <p:nvPr/>
        </p:nvGrpSpPr>
        <p:grpSpPr>
          <a:xfrm>
            <a:off x="3124201" y="1600201"/>
            <a:ext cx="2597512" cy="2518800"/>
            <a:chOff x="3124201" y="1600201"/>
            <a:chExt cx="2597512" cy="25188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4201" y="1600201"/>
              <a:ext cx="2597512" cy="2518800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544373" y="3352800"/>
              <a:ext cx="10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- 93-99%</a:t>
              </a:r>
              <a:endParaRPr lang="en-US" dirty="0">
                <a:latin typeface="+mn-lt"/>
              </a:endParaRPr>
            </a:p>
          </p:txBody>
        </p:sp>
      </p:grpSp>
      <p:grpSp>
        <p:nvGrpSpPr>
          <p:cNvPr id="9" name="Group 23"/>
          <p:cNvGrpSpPr/>
          <p:nvPr/>
        </p:nvGrpSpPr>
        <p:grpSpPr>
          <a:xfrm>
            <a:off x="5791201" y="1600200"/>
            <a:ext cx="2597513" cy="2518800"/>
            <a:chOff x="5791201" y="1600200"/>
            <a:chExt cx="2597513" cy="251880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91201" y="1600200"/>
              <a:ext cx="2597513" cy="2518800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211373" y="3352800"/>
              <a:ext cx="10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buFontTx/>
                <a:buChar char="-"/>
              </a:pPr>
              <a:r>
                <a:rPr lang="en-US" dirty="0" smtClean="0">
                  <a:latin typeface="+mn-lt"/>
                </a:rPr>
                <a:t> 83-87%</a:t>
              </a:r>
              <a:endParaRPr lang="en-US" dirty="0">
                <a:latin typeface="+mn-lt"/>
              </a:endParaRPr>
            </a:p>
          </p:txBody>
        </p:sp>
      </p:grpSp>
      <p:grpSp>
        <p:nvGrpSpPr>
          <p:cNvPr id="22" name="Group 24"/>
          <p:cNvGrpSpPr/>
          <p:nvPr/>
        </p:nvGrpSpPr>
        <p:grpSpPr>
          <a:xfrm>
            <a:off x="457200" y="3962400"/>
            <a:ext cx="2599575" cy="2520800"/>
            <a:chOff x="457200" y="3962400"/>
            <a:chExt cx="2599575" cy="252080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57200" y="3962400"/>
              <a:ext cx="2599575" cy="252080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1877373" y="5715000"/>
              <a:ext cx="10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- 54-67%</a:t>
              </a:r>
              <a:endParaRPr lang="en-US" dirty="0">
                <a:latin typeface="+mn-lt"/>
              </a:endParaRPr>
            </a:p>
          </p:txBody>
        </p:sp>
      </p:grpSp>
      <p:grpSp>
        <p:nvGrpSpPr>
          <p:cNvPr id="23" name="Group 25"/>
          <p:cNvGrpSpPr/>
          <p:nvPr/>
        </p:nvGrpSpPr>
        <p:grpSpPr>
          <a:xfrm>
            <a:off x="3124200" y="3962400"/>
            <a:ext cx="2599575" cy="2520800"/>
            <a:chOff x="3124200" y="3962400"/>
            <a:chExt cx="2599575" cy="2520800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24200" y="3962400"/>
              <a:ext cx="2599575" cy="252080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495800" y="5715000"/>
              <a:ext cx="10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- 88-91%</a:t>
              </a:r>
              <a:endParaRPr lang="en-US" dirty="0">
                <a:latin typeface="+mn-lt"/>
              </a:endParaRPr>
            </a:p>
          </p:txBody>
        </p:sp>
      </p:grpSp>
      <p:grpSp>
        <p:nvGrpSpPr>
          <p:cNvPr id="24" name="Group 26"/>
          <p:cNvGrpSpPr/>
          <p:nvPr/>
        </p:nvGrpSpPr>
        <p:grpSpPr>
          <a:xfrm>
            <a:off x="5791200" y="3962400"/>
            <a:ext cx="2599575" cy="2520800"/>
            <a:chOff x="5791200" y="3962400"/>
            <a:chExt cx="2599575" cy="25208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791200" y="3962400"/>
              <a:ext cx="2599575" cy="2520800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7162800" y="5181600"/>
              <a:ext cx="10182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- 42-49%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791200" y="6306979"/>
            <a:ext cx="3352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Source: Roadmap Impact Assessment 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SEC(2011) 288</a:t>
            </a:r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+mj-lt"/>
              </a:rPr>
              <a:t> </a:t>
            </a:r>
            <a:endParaRPr lang="en-GB" sz="10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0171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80728"/>
            <a:ext cx="8496944" cy="4968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… but current policies are not equipped to deliver this transformation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62502D8-0C3F-4DB7-A84E-31B72AE7CFF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>
          <a:xfrm>
            <a:off x="209601" y="6489700"/>
            <a:ext cx="1390599" cy="292100"/>
          </a:xfrm>
        </p:spPr>
        <p:txBody>
          <a:bodyPr/>
          <a:lstStyle/>
          <a:p>
            <a:r>
              <a:rPr lang="de-DE" smtClean="0"/>
              <a:t>May 2014</a:t>
            </a:r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Matthias Duwe, Ecologic Institute  - Lessons from the current policy mix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3505200" y="6230779"/>
            <a:ext cx="56388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Source: “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A Roadmap for moving to a competitive low carbon economy in 2050”</a:t>
            </a:r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</a:rPr>
              <a:t>COM(2011)</a:t>
            </a:r>
            <a:r>
              <a:rPr lang="de-DE" sz="1000" dirty="0" smtClean="0">
                <a:solidFill>
                  <a:schemeClr val="bg1">
                    <a:lumMod val="50000"/>
                  </a:schemeClr>
                </a:solidFill>
              </a:rPr>
              <a:t>112</a:t>
            </a:r>
            <a:endParaRPr lang="en-GB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0" name="Content Placeholder 9" descr="Screen shot 2012-12-02 at 21.09.02.jpg"/>
          <p:cNvPicPr>
            <a:picLocks noGrp="1" noChangeAspect="1"/>
          </p:cNvPicPr>
          <p:nvPr>
            <p:ph idx="1"/>
          </p:nvPr>
        </p:nvPicPr>
        <p:blipFill>
          <a:blip r:embed="rId3"/>
          <a:srcRect l="-7611" r="-7611"/>
          <a:stretch>
            <a:fillRect/>
          </a:stretch>
        </p:blipFill>
        <p:spPr>
          <a:xfrm>
            <a:off x="0" y="1581003"/>
            <a:ext cx="8748464" cy="4634079"/>
          </a:xfrm>
        </p:spPr>
      </p:pic>
    </p:spTree>
    <p:extLst>
      <p:ext uri="{BB962C8B-B14F-4D97-AF65-F5344CB8AC3E}">
        <p14:creationId xmlns:p14="http://schemas.microsoft.com/office/powerpoint/2010/main" val="317586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"/>
          <p:cNvSpPr>
            <a:spLocks noGrp="1" noChangeArrowheads="1"/>
          </p:cNvSpPr>
          <p:nvPr>
            <p:ph type="title"/>
          </p:nvPr>
        </p:nvSpPr>
        <p:spPr>
          <a:xfrm>
            <a:off x="493713" y="332656"/>
            <a:ext cx="8229600" cy="14351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altLang="it-IT" dirty="0" smtClean="0"/>
              <a:t>MSW generation and landfilling in the EU-27</a:t>
            </a:r>
          </a:p>
        </p:txBody>
      </p:sp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13" y="2133600"/>
            <a:ext cx="6256337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030" name="Rectangle 3"/>
          <p:cNvSpPr>
            <a:spLocks noChangeArrowheads="1"/>
          </p:cNvSpPr>
          <p:nvPr/>
        </p:nvSpPr>
        <p:spPr bwMode="auto">
          <a:xfrm>
            <a:off x="1201738" y="5916613"/>
            <a:ext cx="681355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GB" altLang="it-IT" sz="1600">
                <a:solidFill>
                  <a:srgbClr val="000000"/>
                </a:solidFill>
                <a:latin typeface="Times New Roman" pitchFamily="18" charset="0"/>
              </a:rPr>
              <a:t>Note: Figures from 1980-2004 are data from Eurostat.</a:t>
            </a:r>
          </a:p>
          <a:p>
            <a:pPr algn="ctr">
              <a:buClrTx/>
              <a:buFontTx/>
              <a:buNone/>
            </a:pPr>
            <a:r>
              <a:rPr lang="en-GB" altLang="it-IT" sz="1600">
                <a:solidFill>
                  <a:srgbClr val="000000"/>
                </a:solidFill>
                <a:latin typeface="Times New Roman" pitchFamily="18" charset="0"/>
              </a:rPr>
              <a:t>Figures from 2005-2020 are projections. BMW = biodegradable municipal waste.</a:t>
            </a:r>
          </a:p>
          <a:p>
            <a:pPr algn="ctr">
              <a:buClrTx/>
              <a:buFontTx/>
              <a:buNone/>
            </a:pPr>
            <a:r>
              <a:rPr lang="en-GB" altLang="it-IT" sz="1600">
                <a:solidFill>
                  <a:srgbClr val="000000"/>
                </a:solidFill>
                <a:latin typeface="Times New Roman" pitchFamily="18" charset="0"/>
              </a:rPr>
              <a:t>Source: EEA (2007). 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179388" y="1844675"/>
          <a:ext cx="8715375" cy="5013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r:id="rId5" imgW="4950720" imgH="2946600" progId="">
                  <p:embed/>
                </p:oleObj>
              </mc:Choice>
              <mc:Fallback>
                <p:oleObj r:id="rId5" imgW="4950720" imgH="29466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1844675"/>
                        <a:ext cx="8715375" cy="501332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26963275"/>
      </p:ext>
    </p:extLst>
  </p:cSld>
  <p:clrMapOvr>
    <a:masterClrMapping/>
  </p:clrMapOvr>
  <p:transition advTm="3072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z="4000" dirty="0" err="1" smtClean="0"/>
              <a:t>We</a:t>
            </a:r>
            <a:r>
              <a:rPr lang="it-IT" sz="4000" dirty="0" smtClean="0"/>
              <a:t> do </a:t>
            </a:r>
            <a:r>
              <a:rPr lang="it-IT" sz="4000" dirty="0" err="1" smtClean="0"/>
              <a:t>need</a:t>
            </a:r>
            <a:r>
              <a:rPr lang="it-IT" sz="4000" dirty="0" smtClean="0"/>
              <a:t> strong </a:t>
            </a:r>
            <a:r>
              <a:rPr lang="it-IT" sz="4000" dirty="0" err="1" smtClean="0"/>
              <a:t>tech</a:t>
            </a:r>
            <a:r>
              <a:rPr lang="it-IT" sz="4000" dirty="0" smtClean="0"/>
              <a:t> and </a:t>
            </a:r>
            <a:r>
              <a:rPr lang="it-IT" sz="4000" dirty="0" err="1" smtClean="0"/>
              <a:t>behavioral</a:t>
            </a:r>
            <a:r>
              <a:rPr lang="it-IT" sz="4000" dirty="0" smtClean="0"/>
              <a:t> </a:t>
            </a:r>
            <a:r>
              <a:rPr lang="it-IT" sz="4000" dirty="0" err="1" smtClean="0"/>
              <a:t>driven</a:t>
            </a:r>
            <a:r>
              <a:rPr lang="it-IT" sz="4000" dirty="0" smtClean="0"/>
              <a:t> </a:t>
            </a:r>
            <a:r>
              <a:rPr lang="it-IT" sz="4000" dirty="0" err="1" smtClean="0"/>
              <a:t>efficiency</a:t>
            </a:r>
            <a:r>
              <a:rPr lang="it-IT" sz="4000" dirty="0" smtClean="0"/>
              <a:t> to reduce waste and Co2</a:t>
            </a:r>
            <a:endParaRPr lang="it-IT" sz="4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02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 err="1" smtClean="0"/>
              <a:t>Issues</a:t>
            </a:r>
            <a:endParaRPr lang="en-GB" altLang="it-IT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Sustainability</a:t>
            </a: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  </a:t>
            </a: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perspectives</a:t>
            </a:r>
            <a:endParaRPr lang="it-IT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Capital </a:t>
            </a: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based</a:t>
            </a: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view</a:t>
            </a:r>
            <a:endParaRPr lang="it-IT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Efficiency</a:t>
            </a: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view</a:t>
            </a:r>
            <a:endParaRPr lang="it-IT" b="1" dirty="0">
              <a:solidFill>
                <a:schemeClr val="accent5">
                  <a:lumMod val="50000"/>
                </a:schemeClr>
              </a:solidFill>
            </a:endParaRPr>
          </a:p>
          <a:p>
            <a:pPr lvl="1">
              <a:defRPr/>
            </a:pPr>
            <a:r>
              <a:rPr lang="it-IT" sz="2400" dirty="0" err="1" smtClean="0">
                <a:solidFill>
                  <a:schemeClr val="accent5">
                    <a:lumMod val="50000"/>
                  </a:schemeClr>
                </a:solidFill>
              </a:rPr>
              <a:t>Sustainable</a:t>
            </a:r>
            <a:r>
              <a:rPr lang="it-IT" sz="2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sz="2400" dirty="0" smtClean="0">
                <a:solidFill>
                  <a:schemeClr val="accent5">
                    <a:lumMod val="50000"/>
                  </a:schemeClr>
                </a:solidFill>
              </a:rPr>
              <a:t>consumption</a:t>
            </a:r>
            <a:r>
              <a:rPr lang="it-IT" sz="2400" dirty="0" smtClean="0">
                <a:solidFill>
                  <a:schemeClr val="accent5">
                    <a:lumMod val="50000"/>
                  </a:schemeClr>
                </a:solidFill>
              </a:rPr>
              <a:t> and </a:t>
            </a:r>
            <a:r>
              <a:rPr lang="it-IT" sz="2400" dirty="0" smtClean="0">
                <a:solidFill>
                  <a:schemeClr val="accent5">
                    <a:lumMod val="50000"/>
                  </a:schemeClr>
                </a:solidFill>
              </a:rPr>
              <a:t>production</a:t>
            </a:r>
          </a:p>
          <a:p>
            <a:pPr lvl="1">
              <a:defRPr/>
            </a:pPr>
            <a:endParaRPr lang="it-IT" sz="2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eaLnBrk="1" hangingPunct="1">
              <a:defRPr/>
            </a:pP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Ecological</a:t>
            </a: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tax</a:t>
            </a:r>
            <a:r>
              <a:rPr lang="it-IT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it-IT" b="1" dirty="0" err="1" smtClean="0">
                <a:solidFill>
                  <a:schemeClr val="accent5">
                    <a:lumMod val="50000"/>
                  </a:schemeClr>
                </a:solidFill>
              </a:rPr>
              <a:t>reforms</a:t>
            </a:r>
            <a:endParaRPr lang="it-IT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539552" y="5805264"/>
            <a:ext cx="597666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Prof. Mazzanti – mzzmsm@unife.it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066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0326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it-IT" sz="2400" b="1" dirty="0" smtClean="0"/>
          </a:p>
        </p:txBody>
      </p:sp>
      <p:pic>
        <p:nvPicPr>
          <p:cNvPr id="921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72" y="1124744"/>
            <a:ext cx="7704855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043608" y="5541118"/>
            <a:ext cx="7056784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 err="1" smtClean="0"/>
              <a:t>Efficiency</a:t>
            </a:r>
            <a:r>
              <a:rPr lang="it-IT" dirty="0" smtClean="0"/>
              <a:t> </a:t>
            </a:r>
            <a:r>
              <a:rPr lang="it-IT" dirty="0" err="1" smtClean="0"/>
              <a:t>was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</a:t>
            </a:r>
            <a:r>
              <a:rPr lang="it-IT" dirty="0" err="1" smtClean="0"/>
              <a:t>enough</a:t>
            </a:r>
            <a:r>
              <a:rPr lang="it-IT" dirty="0" smtClean="0"/>
              <a:t>.. CO2 </a:t>
            </a:r>
            <a:r>
              <a:rPr lang="it-IT" dirty="0" err="1" smtClean="0"/>
              <a:t>still</a:t>
            </a:r>
            <a:r>
              <a:rPr lang="it-IT" dirty="0" smtClean="0"/>
              <a:t> </a:t>
            </a:r>
            <a:r>
              <a:rPr lang="it-IT" dirty="0" err="1" smtClean="0"/>
              <a:t>increasing</a:t>
            </a:r>
            <a:r>
              <a:rPr lang="it-IT" dirty="0" smtClean="0"/>
              <a:t> </a:t>
            </a:r>
            <a:r>
              <a:rPr lang="it-IT" dirty="0" err="1" smtClean="0"/>
              <a:t>worldwide</a:t>
            </a:r>
            <a:r>
              <a:rPr lang="it-IT" dirty="0" smtClean="0"/>
              <a:t>…</a:t>
            </a:r>
          </a:p>
          <a:p>
            <a:endParaRPr lang="it-IT" dirty="0"/>
          </a:p>
          <a:p>
            <a:r>
              <a:rPr lang="it-IT" dirty="0" smtClean="0"/>
              <a:t>More </a:t>
            </a:r>
            <a:r>
              <a:rPr lang="it-IT" dirty="0" err="1" smtClean="0"/>
              <a:t>efficient</a:t>
            </a:r>
            <a:r>
              <a:rPr lang="it-IT" dirty="0" smtClean="0"/>
              <a:t>… 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Growth</a:t>
            </a:r>
            <a:r>
              <a:rPr lang="it-IT" dirty="0" smtClean="0"/>
              <a:t> scale </a:t>
            </a:r>
            <a:r>
              <a:rPr lang="it-IT" dirty="0" err="1" smtClean="0"/>
              <a:t>effect</a:t>
            </a:r>
            <a:r>
              <a:rPr lang="it-IT" dirty="0" smtClean="0"/>
              <a:t> </a:t>
            </a:r>
            <a:r>
              <a:rPr lang="it-IT" dirty="0" err="1" smtClean="0"/>
              <a:t>dominates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35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IPAT </a:t>
            </a:r>
            <a:r>
              <a:rPr lang="it-IT" dirty="0" err="1" smtClean="0"/>
              <a:t>framework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the IPAT Identity, technological progress T is the factor, which compensates for population P and affluence A (scale) effects on I (environmental impact). </a:t>
            </a:r>
            <a:endParaRPr lang="en-GB" dirty="0" smtClean="0"/>
          </a:p>
          <a:p>
            <a:endParaRPr lang="en-GB" dirty="0"/>
          </a:p>
          <a:p>
            <a:r>
              <a:rPr lang="en-GB" sz="3600" dirty="0" smtClean="0"/>
              <a:t>I= POP*A/POP*I/A=I</a:t>
            </a:r>
          </a:p>
          <a:p>
            <a:endParaRPr lang="en-GB" sz="3600" dirty="0"/>
          </a:p>
          <a:p>
            <a:r>
              <a:rPr lang="en-GB" sz="3600" dirty="0" smtClean="0"/>
              <a:t>I/A =Tech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222227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STIRPAT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 smtClean="0"/>
              <a:t>Stochastic</a:t>
            </a:r>
            <a:r>
              <a:rPr lang="it-IT" dirty="0" smtClean="0"/>
              <a:t> IPAT to be </a:t>
            </a:r>
            <a:r>
              <a:rPr lang="it-IT" dirty="0" err="1" smtClean="0"/>
              <a:t>econometrically</a:t>
            </a:r>
            <a:r>
              <a:rPr lang="it-IT" dirty="0" smtClean="0"/>
              <a:t> </a:t>
            </a:r>
            <a:r>
              <a:rPr lang="it-IT" dirty="0" err="1" smtClean="0"/>
              <a:t>estimated</a:t>
            </a:r>
            <a:endParaRPr lang="it-IT" dirty="0" smtClean="0"/>
          </a:p>
          <a:p>
            <a:endParaRPr lang="it-IT" dirty="0" smtClean="0"/>
          </a:p>
          <a:p>
            <a:pPr marL="285750" indent="-285750"/>
            <a:r>
              <a:rPr lang="en-GB" dirty="0"/>
              <a:t>Marin, G. &amp; </a:t>
            </a:r>
            <a:r>
              <a:rPr lang="en-GB" dirty="0" err="1"/>
              <a:t>Mazzanti</a:t>
            </a:r>
            <a:r>
              <a:rPr lang="en-GB" dirty="0"/>
              <a:t>, M., </a:t>
            </a:r>
            <a:r>
              <a:rPr lang="en-GB" dirty="0" smtClean="0"/>
              <a:t>2013. </a:t>
            </a:r>
            <a:r>
              <a:rPr lang="en-GB" dirty="0"/>
              <a:t>The evolution of environmental and </a:t>
            </a:r>
            <a:r>
              <a:rPr lang="en-GB" dirty="0" err="1"/>
              <a:t>labor</a:t>
            </a:r>
            <a:r>
              <a:rPr lang="en-GB" dirty="0"/>
              <a:t> productivity dynamics. </a:t>
            </a:r>
            <a:r>
              <a:rPr lang="it-IT" i="1" dirty="0"/>
              <a:t>Journal of </a:t>
            </a:r>
            <a:r>
              <a:rPr lang="it-IT" i="1" dirty="0" err="1"/>
              <a:t>Evolutionary</a:t>
            </a:r>
            <a:r>
              <a:rPr lang="it-IT" i="1" dirty="0"/>
              <a:t> </a:t>
            </a:r>
            <a:r>
              <a:rPr lang="it-IT" i="1" dirty="0" err="1"/>
              <a:t>Economics</a:t>
            </a:r>
            <a:r>
              <a:rPr lang="it-IT" dirty="0"/>
              <a:t>, 23(2), pp.357–399.</a:t>
            </a:r>
          </a:p>
          <a:p>
            <a:pPr marL="285750" indent="-285750"/>
            <a:r>
              <a:rPr lang="it-IT" dirty="0"/>
              <a:t>Martinez-</a:t>
            </a:r>
            <a:r>
              <a:rPr lang="it-IT" dirty="0" err="1"/>
              <a:t>Zarzoso</a:t>
            </a:r>
            <a:r>
              <a:rPr lang="it-IT" dirty="0"/>
              <a:t>, I., </a:t>
            </a:r>
            <a:r>
              <a:rPr lang="it-IT" dirty="0" err="1"/>
              <a:t>Bengochea-Morancho</a:t>
            </a:r>
            <a:r>
              <a:rPr lang="it-IT" dirty="0"/>
              <a:t>, A. &amp; </a:t>
            </a:r>
            <a:r>
              <a:rPr lang="it-IT" dirty="0" err="1"/>
              <a:t>Morales</a:t>
            </a:r>
            <a:r>
              <a:rPr lang="it-IT" dirty="0"/>
              <a:t> </a:t>
            </a:r>
            <a:r>
              <a:rPr lang="it-IT" dirty="0" err="1"/>
              <a:t>Lage</a:t>
            </a:r>
            <a:r>
              <a:rPr lang="it-IT" dirty="0"/>
              <a:t>, R., 2007. </a:t>
            </a:r>
            <a:r>
              <a:rPr lang="en-GB" dirty="0"/>
              <a:t>The Impact of Population on CO2 Emissions: Evidence from European Countries. </a:t>
            </a:r>
            <a:r>
              <a:rPr lang="it-IT" i="1" dirty="0" err="1"/>
              <a:t>Environmental</a:t>
            </a:r>
            <a:r>
              <a:rPr lang="it-IT" i="1" dirty="0"/>
              <a:t> and Resource </a:t>
            </a:r>
            <a:r>
              <a:rPr lang="it-IT" i="1" dirty="0" err="1"/>
              <a:t>Economics</a:t>
            </a:r>
            <a:r>
              <a:rPr lang="it-IT" dirty="0"/>
              <a:t>, 38, pp.497–512.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234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9916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475656" y="586740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Italian</a:t>
            </a:r>
            <a:r>
              <a:rPr lang="it-IT" dirty="0" smtClean="0"/>
              <a:t> </a:t>
            </a:r>
            <a:r>
              <a:rPr lang="it-IT" dirty="0" err="1" smtClean="0"/>
              <a:t>industry</a:t>
            </a:r>
            <a:r>
              <a:rPr lang="it-IT" dirty="0" smtClean="0"/>
              <a:t> </a:t>
            </a:r>
            <a:r>
              <a:rPr lang="it-IT" dirty="0" err="1" smtClean="0"/>
              <a:t>emissions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17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 </a:t>
            </a:r>
            <a:r>
              <a:rPr lang="it-IT" altLang="it-IT" dirty="0" err="1" smtClean="0"/>
              <a:t>Delinking</a:t>
            </a:r>
            <a:r>
              <a:rPr lang="it-IT" altLang="it-IT" dirty="0" smtClean="0"/>
              <a:t> and </a:t>
            </a:r>
            <a:r>
              <a:rPr lang="it-IT" altLang="it-IT" dirty="0" err="1" smtClean="0"/>
              <a:t>Kuznets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curves</a:t>
            </a:r>
            <a:r>
              <a:rPr lang="it-IT" altLang="it-IT" dirty="0" smtClean="0"/>
              <a:t/>
            </a:r>
            <a:br>
              <a:rPr lang="it-IT" altLang="it-IT" dirty="0" smtClean="0"/>
            </a:br>
            <a:r>
              <a:rPr lang="it-IT" altLang="it-IT" b="1" dirty="0" smtClean="0">
                <a:solidFill>
                  <a:srgbClr val="FF0000"/>
                </a:solidFill>
              </a:rPr>
              <a:t>(</a:t>
            </a:r>
            <a:r>
              <a:rPr lang="it-IT" altLang="it-IT" b="1" dirty="0" err="1" smtClean="0">
                <a:solidFill>
                  <a:srgbClr val="FF0000"/>
                </a:solidFill>
              </a:rPr>
              <a:t>specific</a:t>
            </a:r>
            <a:r>
              <a:rPr lang="it-IT" altLang="it-IT" b="1" dirty="0" smtClean="0">
                <a:solidFill>
                  <a:srgbClr val="FF0000"/>
                </a:solidFill>
              </a:rPr>
              <a:t> </a:t>
            </a:r>
            <a:r>
              <a:rPr lang="it-IT" altLang="it-IT" b="1" dirty="0" err="1" smtClean="0">
                <a:solidFill>
                  <a:srgbClr val="FF0000"/>
                </a:solidFill>
              </a:rPr>
              <a:t>lecture</a:t>
            </a:r>
            <a:r>
              <a:rPr lang="it-IT" altLang="it-IT" b="1" dirty="0" smtClean="0">
                <a:solidFill>
                  <a:srgbClr val="FF0000"/>
                </a:solidFill>
              </a:rPr>
              <a:t> 13!)</a:t>
            </a:r>
            <a:endParaRPr lang="it-IT" altLang="it-IT" b="1" dirty="0" smtClean="0">
              <a:solidFill>
                <a:srgbClr val="FF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t-IT" altLang="it-IT" sz="3600" dirty="0" smtClean="0">
              <a:latin typeface="Angsana New" pitchFamily="18" charset="-34"/>
            </a:endParaRPr>
          </a:p>
          <a:p>
            <a:pPr eaLnBrk="1" hangingPunct="1"/>
            <a:endParaRPr lang="it-IT" altLang="it-IT" dirty="0" smtClean="0">
              <a:solidFill>
                <a:schemeClr val="accent2"/>
              </a:solidFill>
            </a:endParaRPr>
          </a:p>
          <a:p>
            <a:pPr eaLnBrk="1" hangingPunct="1"/>
            <a:endParaRPr lang="it-IT" altLang="it-IT" dirty="0" smtClean="0"/>
          </a:p>
        </p:txBody>
      </p:sp>
      <p:pic>
        <p:nvPicPr>
          <p:cNvPr id="2467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565400"/>
            <a:ext cx="6985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4859338" y="5876925"/>
            <a:ext cx="18732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Economic drivers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323850" y="3429000"/>
            <a:ext cx="576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323850" y="2997200"/>
            <a:ext cx="100806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Environmental pressure</a:t>
            </a:r>
          </a:p>
        </p:txBody>
      </p:sp>
      <p:sp>
        <p:nvSpPr>
          <p:cNvPr id="246792" name="Text Box 8"/>
          <p:cNvSpPr txBox="1">
            <a:spLocks noChangeArrowheads="1"/>
          </p:cNvSpPr>
          <p:nvPr/>
        </p:nvSpPr>
        <p:spPr bwMode="auto">
          <a:xfrm>
            <a:off x="4427538" y="2636838"/>
            <a:ext cx="122555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Policy effect?</a:t>
            </a:r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 flipH="1">
            <a:off x="3779838" y="3573463"/>
            <a:ext cx="863600" cy="503237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794" name="Line 10"/>
          <p:cNvSpPr>
            <a:spLocks noChangeShapeType="1"/>
          </p:cNvSpPr>
          <p:nvPr/>
        </p:nvSpPr>
        <p:spPr bwMode="auto">
          <a:xfrm flipH="1">
            <a:off x="3348038" y="3141663"/>
            <a:ext cx="1081087" cy="6477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797" name="Text Box 13"/>
          <p:cNvSpPr txBox="1">
            <a:spLocks noChangeArrowheads="1"/>
          </p:cNvSpPr>
          <p:nvPr/>
        </p:nvSpPr>
        <p:spPr bwMode="auto">
          <a:xfrm>
            <a:off x="6227763" y="4437063"/>
            <a:ext cx="194468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Re-coupling (not relevant for waste)</a:t>
            </a:r>
          </a:p>
        </p:txBody>
      </p:sp>
      <p:sp>
        <p:nvSpPr>
          <p:cNvPr id="246798" name="Text Box 14"/>
          <p:cNvSpPr txBox="1">
            <a:spLocks noChangeArrowheads="1"/>
          </p:cNvSpPr>
          <p:nvPr/>
        </p:nvSpPr>
        <p:spPr bwMode="auto">
          <a:xfrm>
            <a:off x="1763713" y="4941888"/>
            <a:ext cx="1584325" cy="947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Relative delinking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(if any)</a:t>
            </a:r>
          </a:p>
        </p:txBody>
      </p:sp>
      <p:sp>
        <p:nvSpPr>
          <p:cNvPr id="246799" name="Text Box 15"/>
          <p:cNvSpPr txBox="1">
            <a:spLocks noChangeArrowheads="1"/>
          </p:cNvSpPr>
          <p:nvPr/>
        </p:nvSpPr>
        <p:spPr bwMode="auto">
          <a:xfrm>
            <a:off x="3924300" y="4005263"/>
            <a:ext cx="194468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 b="1">
                <a:latin typeface="Arial" charset="0"/>
              </a:rPr>
              <a:t>Absolute delinking</a:t>
            </a:r>
          </a:p>
        </p:txBody>
      </p:sp>
      <p:sp>
        <p:nvSpPr>
          <p:cNvPr id="246800" name="Line 16"/>
          <p:cNvSpPr>
            <a:spLocks noChangeShapeType="1"/>
          </p:cNvSpPr>
          <p:nvPr/>
        </p:nvSpPr>
        <p:spPr bwMode="auto">
          <a:xfrm flipH="1" flipV="1">
            <a:off x="2339975" y="4292600"/>
            <a:ext cx="144463" cy="50482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801" name="Line 17"/>
          <p:cNvSpPr>
            <a:spLocks noChangeShapeType="1"/>
          </p:cNvSpPr>
          <p:nvPr/>
        </p:nvSpPr>
        <p:spPr bwMode="auto">
          <a:xfrm flipH="1">
            <a:off x="3995738" y="4365625"/>
            <a:ext cx="215900" cy="142875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280" name="Text Box 18"/>
          <p:cNvSpPr txBox="1">
            <a:spLocks noChangeArrowheads="1"/>
          </p:cNvSpPr>
          <p:nvPr/>
        </p:nvSpPr>
        <p:spPr bwMode="auto">
          <a:xfrm>
            <a:off x="1979613" y="2708275"/>
            <a:ext cx="1800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246803" name="Line 19"/>
          <p:cNvSpPr>
            <a:spLocks noChangeShapeType="1"/>
          </p:cNvSpPr>
          <p:nvPr/>
        </p:nvSpPr>
        <p:spPr bwMode="auto">
          <a:xfrm>
            <a:off x="2700338" y="2997200"/>
            <a:ext cx="431800" cy="6477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804" name="Text Box 20"/>
          <p:cNvSpPr txBox="1">
            <a:spLocks noChangeArrowheads="1"/>
          </p:cNvSpPr>
          <p:nvPr/>
        </p:nvSpPr>
        <p:spPr bwMode="auto">
          <a:xfrm>
            <a:off x="1979613" y="2636838"/>
            <a:ext cx="18716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1600">
                <a:latin typeface="Arial" charset="0"/>
              </a:rPr>
              <a:t>Turning point</a:t>
            </a:r>
          </a:p>
        </p:txBody>
      </p:sp>
      <p:sp>
        <p:nvSpPr>
          <p:cNvPr id="246805" name="Line 21"/>
          <p:cNvSpPr>
            <a:spLocks noChangeShapeType="1"/>
          </p:cNvSpPr>
          <p:nvPr/>
        </p:nvSpPr>
        <p:spPr bwMode="auto">
          <a:xfrm flipH="1">
            <a:off x="4500563" y="3429000"/>
            <a:ext cx="287337" cy="5762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806" name="Line 22"/>
          <p:cNvSpPr>
            <a:spLocks noChangeShapeType="1"/>
          </p:cNvSpPr>
          <p:nvPr/>
        </p:nvSpPr>
        <p:spPr bwMode="auto">
          <a:xfrm flipH="1">
            <a:off x="2700338" y="3357563"/>
            <a:ext cx="1727200" cy="1295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diamond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6807" name="Oval 23"/>
          <p:cNvSpPr>
            <a:spLocks noChangeArrowheads="1"/>
          </p:cNvSpPr>
          <p:nvPr/>
        </p:nvSpPr>
        <p:spPr bwMode="auto">
          <a:xfrm>
            <a:off x="3059113" y="3716338"/>
            <a:ext cx="144462" cy="73025"/>
          </a:xfrm>
          <a:prstGeom prst="ellips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91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67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467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6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6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6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6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4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4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6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6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4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4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67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94" grpId="0" animBg="1"/>
      <p:bldP spid="246800" grpId="0" animBg="1"/>
      <p:bldP spid="246801" grpId="0" animBg="1"/>
      <p:bldP spid="246803" grpId="0" animBg="1"/>
      <p:bldP spid="246805" grpId="0" animBg="1"/>
      <p:bldP spid="246806" grpId="0" animBg="1"/>
      <p:bldP spid="24680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1116013" y="363428"/>
            <a:ext cx="61922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it-IT" b="1" dirty="0">
                <a:cs typeface="Arial" charset="0"/>
              </a:rPr>
              <a:t>North America and </a:t>
            </a:r>
            <a:r>
              <a:rPr lang="en-GB" altLang="it-IT" b="1" dirty="0" smtClean="0">
                <a:cs typeface="Arial" charset="0"/>
              </a:rPr>
              <a:t>Oceania, </a:t>
            </a:r>
            <a:r>
              <a:rPr lang="en-GB" altLang="it-IT" b="1" dirty="0">
                <a:latin typeface="Garamond" pitchFamily="18" charset="0"/>
                <a:cs typeface="Times New Roman" pitchFamily="18" charset="0"/>
              </a:rPr>
              <a:t>CO2 trends</a:t>
            </a:r>
            <a:endParaRPr lang="it-IT" altLang="it-IT" b="1" dirty="0">
              <a:cs typeface="Arial" charset="0"/>
            </a:endParaRPr>
          </a:p>
          <a:p>
            <a:pPr eaLnBrk="1" hangingPunct="1"/>
            <a:endParaRPr lang="en-GB" altLang="it-IT" b="1" dirty="0"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47107" name="Picture 3" descr="INTERVENTION_UMBRELLA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844675"/>
            <a:ext cx="770413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371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95288" y="396945"/>
            <a:ext cx="640896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it-IT" sz="2400" b="1" dirty="0">
                <a:latin typeface="Garamond" pitchFamily="18" charset="0"/>
                <a:cs typeface="Times New Roman" pitchFamily="18" charset="0"/>
              </a:rPr>
              <a:t>EU </a:t>
            </a:r>
            <a:r>
              <a:rPr lang="en-GB" altLang="it-IT" sz="2400" b="1" dirty="0" smtClean="0">
                <a:latin typeface="Garamond" pitchFamily="18" charset="0"/>
                <a:cs typeface="Times New Roman" pitchFamily="18" charset="0"/>
              </a:rPr>
              <a:t>south – CO2 trends</a:t>
            </a:r>
            <a:endParaRPr lang="it-IT" altLang="it-IT" sz="2400" b="1" dirty="0">
              <a:cs typeface="Arial" charset="0"/>
            </a:endParaRPr>
          </a:p>
          <a:p>
            <a:endParaRPr lang="it-IT" altLang="it-IT" sz="1600" b="1" dirty="0">
              <a:cs typeface="Arial" charset="0"/>
            </a:endParaRPr>
          </a:p>
        </p:txBody>
      </p:sp>
      <p:pic>
        <p:nvPicPr>
          <p:cNvPr id="46083" name="Picture 3" descr="INTERVENTION_EUSUD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916113"/>
            <a:ext cx="74168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0" y="4960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it-IT" altLang="it-IT">
              <a:cs typeface="Arial" charset="0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179512" y="1129198"/>
            <a:ext cx="819461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 dirty="0"/>
              <a:t>Mazzanti &amp; </a:t>
            </a:r>
            <a:r>
              <a:rPr lang="it-IT" altLang="it-IT" dirty="0" err="1"/>
              <a:t>Musolesi</a:t>
            </a:r>
            <a:r>
              <a:rPr lang="it-IT" altLang="it-IT" dirty="0"/>
              <a:t> </a:t>
            </a:r>
            <a:r>
              <a:rPr lang="it-IT" altLang="it-IT" dirty="0" smtClean="0"/>
              <a:t>2014, </a:t>
            </a:r>
            <a:r>
              <a:rPr lang="it-IT" altLang="it-IT" dirty="0" err="1" smtClean="0"/>
              <a:t>Studies</a:t>
            </a:r>
            <a:r>
              <a:rPr lang="it-IT" altLang="it-IT" dirty="0" smtClean="0"/>
              <a:t> in non linear </a:t>
            </a:r>
            <a:r>
              <a:rPr lang="it-IT" altLang="it-IT" dirty="0" err="1" smtClean="0"/>
              <a:t>dynamic</a:t>
            </a:r>
            <a:r>
              <a:rPr lang="it-IT" altLang="it-IT" dirty="0" smtClean="0"/>
              <a:t> and </a:t>
            </a:r>
            <a:r>
              <a:rPr lang="it-IT" altLang="it-IT" dirty="0" err="1" smtClean="0"/>
              <a:t>econometrics</a:t>
            </a:r>
            <a:r>
              <a:rPr lang="it-IT" altLang="it-IT" dirty="0" smtClean="0"/>
              <a:t> </a:t>
            </a:r>
            <a:endParaRPr lang="en-GB" altLang="it-IT" dirty="0"/>
          </a:p>
        </p:txBody>
      </p:sp>
    </p:spTree>
    <p:extLst>
      <p:ext uri="{BB962C8B-B14F-4D97-AF65-F5344CB8AC3E}">
        <p14:creationId xmlns:p14="http://schemas.microsoft.com/office/powerpoint/2010/main" val="225527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869230" y="476672"/>
            <a:ext cx="64081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it-IT" sz="2400" b="1" dirty="0">
                <a:latin typeface="Garamond" pitchFamily="18" charset="0"/>
                <a:cs typeface="Times New Roman" pitchFamily="18" charset="0"/>
              </a:rPr>
              <a:t>EU </a:t>
            </a:r>
            <a:r>
              <a:rPr lang="en-GB" altLang="it-IT" sz="2400" b="1" dirty="0" smtClean="0">
                <a:latin typeface="Garamond" pitchFamily="18" charset="0"/>
                <a:cs typeface="Times New Roman" pitchFamily="18" charset="0"/>
              </a:rPr>
              <a:t>North - </a:t>
            </a:r>
            <a:r>
              <a:rPr lang="en-GB" altLang="it-IT" sz="2400" b="1" dirty="0">
                <a:latin typeface="Garamond" pitchFamily="18" charset="0"/>
                <a:cs typeface="Times New Roman" pitchFamily="18" charset="0"/>
              </a:rPr>
              <a:t>CO2 trends</a:t>
            </a:r>
            <a:endParaRPr lang="it-IT" altLang="it-IT" sz="2400" b="1" dirty="0">
              <a:cs typeface="Arial" charset="0"/>
            </a:endParaRPr>
          </a:p>
          <a:p>
            <a:pPr eaLnBrk="1" hangingPunct="1"/>
            <a:endParaRPr lang="en-GB" altLang="it-IT" sz="2400" b="1" dirty="0"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48131" name="Picture 3" descr="INTERVENTION_EUNORD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75596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372200" y="4437112"/>
            <a:ext cx="13681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err="1" smtClean="0"/>
              <a:t>Growth</a:t>
            </a:r>
            <a:r>
              <a:rPr lang="it-IT" dirty="0" smtClean="0"/>
              <a:t> </a:t>
            </a:r>
            <a:r>
              <a:rPr lang="it-IT" dirty="0" err="1" smtClean="0"/>
              <a:t>period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5076056" y="2132856"/>
            <a:ext cx="2088232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dirty="0" err="1" smtClean="0"/>
              <a:t>Oil</a:t>
            </a:r>
            <a:r>
              <a:rPr lang="it-IT" dirty="0" smtClean="0"/>
              <a:t> shocks? </a:t>
            </a:r>
            <a:r>
              <a:rPr lang="it-IT" dirty="0" err="1" smtClean="0"/>
              <a:t>Policies</a:t>
            </a:r>
            <a:r>
              <a:rPr lang="it-IT" dirty="0" smtClean="0"/>
              <a:t>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731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711"/>
            <a:ext cx="35433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133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Figure 1 – CO</a:t>
            </a:r>
            <a:r>
              <a:rPr kumimoji="0" lang="en-GB" altLang="it-IT" sz="1200" b="0" i="0" u="none" strike="noStrike" cap="none" normalizeH="0" baseline="-3000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2</a:t>
            </a:r>
            <a:r>
              <a:rPr kumimoji="0" lang="en-GB" alt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emissions by income level (World Bank categories)</a:t>
            </a:r>
            <a:endParaRPr kumimoji="0" lang="en-GB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6237312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Mazzanti et al. UNIDO Report, </a:t>
            </a:r>
            <a:r>
              <a:rPr lang="it-IT" dirty="0" err="1" smtClean="0"/>
              <a:t>forth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410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619921"/>
            <a:ext cx="3581400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84377" y="3990256"/>
            <a:ext cx="32634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Figure 2 - CO</a:t>
            </a:r>
            <a:r>
              <a:rPr kumimoji="0" lang="en-GB" altLang="it-IT" sz="1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2</a:t>
            </a:r>
            <a:r>
              <a:rPr kumimoji="0" lang="en-GB" alt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 emissions by technology classes (UNIDO categories)</a:t>
            </a:r>
            <a:endParaRPr kumimoji="0" lang="en-GB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37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2969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36576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3219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it-IT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Figure 5 – Environmental productivity (VA/CO2) by technology classes (UNIDO categories)</a:t>
            </a:r>
            <a:endParaRPr kumimoji="0" lang="en-GB" alt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789040"/>
            <a:ext cx="3657600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 rot="10635113" flipV="1">
            <a:off x="4932040" y="5122928"/>
            <a:ext cx="2286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it-IT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Figure 6 - Environmental productivity (VA/CO2) by income level (World Bank categories)</a:t>
            </a:r>
            <a:endParaRPr kumimoji="0" lang="en-GB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22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Sustainability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Development and </a:t>
            </a:r>
            <a:r>
              <a:rPr lang="it-IT" b="1" dirty="0" smtClean="0"/>
              <a:t>capital </a:t>
            </a:r>
            <a:r>
              <a:rPr lang="it-IT" b="1" dirty="0" err="1" smtClean="0"/>
              <a:t>accumulation</a:t>
            </a:r>
            <a:endParaRPr lang="it-IT" b="1" dirty="0" smtClean="0"/>
          </a:p>
          <a:p>
            <a:pPr>
              <a:buFont typeface="Wingdings" panose="05000000000000000000" pitchFamily="2" charset="2"/>
              <a:buChar char="ü"/>
            </a:pP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err="1" smtClean="0"/>
              <a:t>Decoupling</a:t>
            </a:r>
            <a:r>
              <a:rPr lang="it-IT" dirty="0" smtClean="0"/>
              <a:t> from </a:t>
            </a:r>
            <a:r>
              <a:rPr lang="it-IT" dirty="0" err="1" smtClean="0"/>
              <a:t>economic</a:t>
            </a:r>
            <a:r>
              <a:rPr lang="it-IT" dirty="0" smtClean="0"/>
              <a:t> </a:t>
            </a:r>
            <a:r>
              <a:rPr lang="it-IT" dirty="0" err="1" smtClean="0"/>
              <a:t>growth</a:t>
            </a:r>
            <a:r>
              <a:rPr lang="it-IT" dirty="0" smtClean="0"/>
              <a:t> and </a:t>
            </a:r>
            <a:r>
              <a:rPr lang="it-IT" b="1" dirty="0" err="1" smtClean="0"/>
              <a:t>resource</a:t>
            </a:r>
            <a:r>
              <a:rPr lang="it-IT" b="1" dirty="0" smtClean="0"/>
              <a:t> </a:t>
            </a:r>
            <a:r>
              <a:rPr lang="it-IT" b="1" dirty="0" err="1" smtClean="0"/>
              <a:t>efficiency</a:t>
            </a:r>
            <a:endParaRPr lang="it-IT" b="1" dirty="0" smtClean="0"/>
          </a:p>
          <a:p>
            <a:pPr>
              <a:buFont typeface="Wingdings" panose="05000000000000000000" pitchFamily="2" charset="2"/>
              <a:buChar char="ü"/>
            </a:pP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(</a:t>
            </a:r>
            <a:r>
              <a:rPr lang="it-IT" dirty="0" err="1" smtClean="0"/>
              <a:t>dynamic</a:t>
            </a:r>
            <a:r>
              <a:rPr lang="it-IT" dirty="0" smtClean="0"/>
              <a:t>) </a:t>
            </a:r>
            <a:r>
              <a:rPr lang="it-IT" b="1" dirty="0" err="1" smtClean="0"/>
              <a:t>Resilience</a:t>
            </a:r>
            <a:endParaRPr lang="it-IT" b="1" dirty="0" smtClean="0"/>
          </a:p>
          <a:p>
            <a:pPr>
              <a:buFont typeface="Wingdings" panose="05000000000000000000" pitchFamily="2" charset="2"/>
              <a:buChar char="ü"/>
            </a:pP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err="1" smtClean="0"/>
              <a:t>Sustainable</a:t>
            </a:r>
            <a:r>
              <a:rPr lang="it-IT" dirty="0" smtClean="0"/>
              <a:t> </a:t>
            </a:r>
            <a:r>
              <a:rPr lang="it-IT" b="1" dirty="0" err="1" smtClean="0"/>
              <a:t>consumption</a:t>
            </a:r>
            <a:r>
              <a:rPr lang="it-IT" b="1" dirty="0" smtClean="0"/>
              <a:t> and production</a:t>
            </a:r>
          </a:p>
          <a:p>
            <a:pPr>
              <a:buFont typeface="Wingdings" panose="05000000000000000000" pitchFamily="2" charset="2"/>
              <a:buChar char="ü"/>
            </a:pPr>
            <a:endParaRPr lang="it-IT" dirty="0"/>
          </a:p>
          <a:p>
            <a:pPr>
              <a:buFont typeface="Wingdings" panose="05000000000000000000" pitchFamily="2" charset="2"/>
              <a:buChar char="ü"/>
            </a:pPr>
            <a:endParaRPr lang="it-IT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 </a:t>
            </a:r>
            <a:r>
              <a:rPr lang="it-IT" dirty="0" smtClean="0">
                <a:solidFill>
                  <a:srgbClr val="FF0000"/>
                </a:solidFill>
              </a:rPr>
              <a:t>Economics, </a:t>
            </a:r>
            <a:r>
              <a:rPr lang="it-IT" dirty="0" err="1" smtClean="0">
                <a:solidFill>
                  <a:srgbClr val="FF0000"/>
                </a:solidFill>
              </a:rPr>
              <a:t>Ethics</a:t>
            </a:r>
            <a:r>
              <a:rPr lang="it-IT" dirty="0" smtClean="0">
                <a:solidFill>
                  <a:srgbClr val="FF0000"/>
                </a:solidFill>
              </a:rPr>
              <a:t>, Technology, Policy…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58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Technology and policy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Policy </a:t>
            </a:r>
            <a:r>
              <a:rPr lang="it-IT" dirty="0" smtClean="0">
                <a:sym typeface="Wingdings" panose="05000000000000000000" pitchFamily="2" charset="2"/>
              </a:rPr>
              <a:t> (green) </a:t>
            </a:r>
            <a:r>
              <a:rPr lang="it-IT" dirty="0" err="1" smtClean="0">
                <a:sym typeface="Wingdings" panose="05000000000000000000" pitchFamily="2" charset="2"/>
              </a:rPr>
              <a:t>technological</a:t>
            </a:r>
            <a:r>
              <a:rPr lang="it-IT" dirty="0" smtClean="0">
                <a:sym typeface="Wingdings" panose="05000000000000000000" pitchFamily="2" charset="2"/>
              </a:rPr>
              <a:t> </a:t>
            </a:r>
            <a:r>
              <a:rPr lang="it-IT" dirty="0" err="1" smtClean="0">
                <a:sym typeface="Wingdings" panose="05000000000000000000" pitchFamily="2" charset="2"/>
              </a:rPr>
              <a:t>development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439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1"/>
          <p:cNvSpPr txBox="1">
            <a:spLocks noChangeArrowheads="1"/>
          </p:cNvSpPr>
          <p:nvPr/>
        </p:nvSpPr>
        <p:spPr bwMode="auto">
          <a:xfrm>
            <a:off x="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41313" indent="-341313"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800"/>
              </a:spcBef>
              <a:buFont typeface="Arial" charset="0"/>
              <a:buChar char="•"/>
            </a:pPr>
            <a:r>
              <a:rPr lang="it-IT" altLang="it-IT" sz="3200">
                <a:solidFill>
                  <a:srgbClr val="000000"/>
                </a:solidFill>
              </a:rPr>
              <a:t>Grafico waste da oecd</a:t>
            </a:r>
          </a:p>
        </p:txBody>
      </p:sp>
      <p:pic>
        <p:nvPicPr>
          <p:cNvPr id="593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08685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9396" name="Oval 3"/>
          <p:cNvSpPr>
            <a:spLocks noChangeArrowheads="1"/>
          </p:cNvSpPr>
          <p:nvPr/>
        </p:nvSpPr>
        <p:spPr bwMode="auto">
          <a:xfrm>
            <a:off x="4500563" y="4941888"/>
            <a:ext cx="1008062" cy="792162"/>
          </a:xfrm>
          <a:prstGeom prst="ellipse">
            <a:avLst/>
          </a:prstGeom>
          <a:noFill/>
          <a:ln w="1908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59397" name="Line 4"/>
          <p:cNvSpPr>
            <a:spLocks noChangeShapeType="1"/>
          </p:cNvSpPr>
          <p:nvPr/>
        </p:nvSpPr>
        <p:spPr bwMode="auto">
          <a:xfrm flipV="1">
            <a:off x="5148263" y="3498850"/>
            <a:ext cx="936625" cy="1371600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91307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66713"/>
            <a:ext cx="895350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748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7886700" cy="638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5580063" y="3068638"/>
            <a:ext cx="0" cy="26638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2" name="TextBox 4"/>
          <p:cNvSpPr txBox="1">
            <a:spLocks noChangeArrowheads="1"/>
          </p:cNvSpPr>
          <p:nvPr/>
        </p:nvSpPr>
        <p:spPr bwMode="auto">
          <a:xfrm>
            <a:off x="5003800" y="2565400"/>
            <a:ext cx="14398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t-IT" altLang="it-IT"/>
              <a:t>Kyoto?</a:t>
            </a:r>
            <a:endParaRPr lang="en-GB" altLang="it-IT"/>
          </a:p>
        </p:txBody>
      </p:sp>
    </p:spTree>
    <p:extLst>
      <p:ext uri="{BB962C8B-B14F-4D97-AF65-F5344CB8AC3E}">
        <p14:creationId xmlns:p14="http://schemas.microsoft.com/office/powerpoint/2010/main" val="358688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it-IT" sz="2400" dirty="0" smtClean="0"/>
              <a:t>A key Policy: </a:t>
            </a:r>
            <a:r>
              <a:rPr lang="en-US" altLang="it-IT" sz="2400" b="1" dirty="0" smtClean="0"/>
              <a:t>environmental  taxes (Polluter pays principle)</a:t>
            </a:r>
          </a:p>
        </p:txBody>
      </p:sp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3320062"/>
              </p:ext>
            </p:extLst>
          </p:nvPr>
        </p:nvGraphicFramePr>
        <p:xfrm>
          <a:off x="457200" y="1628775"/>
          <a:ext cx="8229600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r:id="rId4" imgW="9591840" imgH="4267080" progId="">
                  <p:embed/>
                </p:oleObj>
              </mc:Choice>
              <mc:Fallback>
                <p:oleObj r:id="rId4" imgW="9591840" imgH="42670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28775"/>
                        <a:ext cx="8229600" cy="4321175"/>
                      </a:xfrm>
                      <a:prstGeom prst="rect">
                        <a:avLst/>
                      </a:prstGeom>
                      <a:noFill/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Text Box 4"/>
          <p:cNvSpPr txBox="1">
            <a:spLocks noChangeArrowheads="1"/>
          </p:cNvSpPr>
          <p:nvPr/>
        </p:nvSpPr>
        <p:spPr bwMode="auto">
          <a:xfrm>
            <a:off x="755650" y="5084763"/>
            <a:ext cx="6768678" cy="14846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1pPr>
            <a:lvl2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2pPr>
            <a:lvl3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3pPr>
            <a:lvl4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4pPr>
            <a:lvl5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bg1"/>
                </a:solidFill>
                <a:latin typeface="Arial" charset="0"/>
                <a:ea typeface="Microsoft YaHei" charset="-122"/>
              </a:defRPr>
            </a:lvl9pPr>
          </a:lstStyle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it-IT" altLang="it-IT" dirty="0">
                <a:solidFill>
                  <a:srgbClr val="000000"/>
                </a:solidFill>
              </a:rPr>
              <a:t>1992 Delors </a:t>
            </a:r>
            <a:r>
              <a:rPr lang="it-IT" altLang="it-IT" dirty="0" err="1">
                <a:solidFill>
                  <a:srgbClr val="000000"/>
                </a:solidFill>
              </a:rPr>
              <a:t>white</a:t>
            </a:r>
            <a:r>
              <a:rPr lang="it-IT" altLang="it-IT" dirty="0">
                <a:solidFill>
                  <a:srgbClr val="000000"/>
                </a:solidFill>
              </a:rPr>
              <a:t> </a:t>
            </a:r>
            <a:r>
              <a:rPr lang="it-IT" altLang="it-IT" dirty="0" smtClean="0">
                <a:solidFill>
                  <a:srgbClr val="000000"/>
                </a:solidFill>
              </a:rPr>
              <a:t>Book (</a:t>
            </a:r>
            <a:r>
              <a:rPr lang="it-IT" altLang="it-IT" dirty="0" err="1" smtClean="0">
                <a:solidFill>
                  <a:srgbClr val="000000"/>
                </a:solidFill>
              </a:rPr>
              <a:t>chapter</a:t>
            </a:r>
            <a:r>
              <a:rPr lang="it-IT" altLang="it-IT" dirty="0" smtClean="0">
                <a:solidFill>
                  <a:srgbClr val="000000"/>
                </a:solidFill>
              </a:rPr>
              <a:t> on </a:t>
            </a:r>
            <a:r>
              <a:rPr lang="it-IT" altLang="it-IT" dirty="0" err="1" smtClean="0">
                <a:solidFill>
                  <a:srgbClr val="000000"/>
                </a:solidFill>
              </a:rPr>
              <a:t>Ecological</a:t>
            </a:r>
            <a:r>
              <a:rPr lang="it-IT" altLang="it-IT" dirty="0" smtClean="0">
                <a:solidFill>
                  <a:srgbClr val="000000"/>
                </a:solidFill>
              </a:rPr>
              <a:t> </a:t>
            </a:r>
            <a:r>
              <a:rPr lang="it-IT" altLang="it-IT" dirty="0" err="1" smtClean="0">
                <a:solidFill>
                  <a:srgbClr val="000000"/>
                </a:solidFill>
              </a:rPr>
              <a:t>tax</a:t>
            </a:r>
            <a:r>
              <a:rPr lang="it-IT" altLang="it-IT" dirty="0" smtClean="0">
                <a:solidFill>
                  <a:srgbClr val="000000"/>
                </a:solidFill>
              </a:rPr>
              <a:t> </a:t>
            </a:r>
            <a:r>
              <a:rPr lang="it-IT" altLang="it-IT" dirty="0" err="1" smtClean="0">
                <a:solidFill>
                  <a:srgbClr val="000000"/>
                </a:solidFill>
              </a:rPr>
              <a:t>reforms</a:t>
            </a:r>
            <a:r>
              <a:rPr lang="it-IT" altLang="it-IT" dirty="0" smtClean="0">
                <a:solidFill>
                  <a:srgbClr val="000000"/>
                </a:solidFill>
              </a:rPr>
              <a:t>)!</a:t>
            </a:r>
          </a:p>
          <a:p>
            <a:pPr eaLnBrk="1" hangingPunct="1">
              <a:spcBef>
                <a:spcPts val="1125"/>
              </a:spcBef>
              <a:buClrTx/>
              <a:buFontTx/>
              <a:buNone/>
            </a:pPr>
            <a:endParaRPr lang="it-IT" altLang="it-IT" dirty="0">
              <a:solidFill>
                <a:srgbClr val="000000"/>
              </a:solidFill>
            </a:endParaRPr>
          </a:p>
          <a:p>
            <a:pPr eaLnBrk="1" hangingPunct="1">
              <a:spcBef>
                <a:spcPts val="1125"/>
              </a:spcBef>
              <a:buClrTx/>
              <a:buFontTx/>
              <a:buNone/>
            </a:pPr>
            <a:r>
              <a:rPr lang="it-IT" altLang="it-IT" dirty="0" smtClean="0">
                <a:solidFill>
                  <a:srgbClr val="000000"/>
                </a:solidFill>
              </a:rPr>
              <a:t>25-30B€ </a:t>
            </a:r>
            <a:r>
              <a:rPr lang="it-IT" altLang="it-IT" dirty="0" err="1" smtClean="0">
                <a:solidFill>
                  <a:srgbClr val="000000"/>
                </a:solidFill>
              </a:rPr>
              <a:t>potential</a:t>
            </a:r>
            <a:r>
              <a:rPr lang="it-IT" altLang="it-IT" dirty="0" smtClean="0">
                <a:solidFill>
                  <a:srgbClr val="000000"/>
                </a:solidFill>
              </a:rPr>
              <a:t> </a:t>
            </a:r>
            <a:r>
              <a:rPr lang="it-IT" altLang="it-IT" dirty="0" err="1" smtClean="0">
                <a:solidFill>
                  <a:srgbClr val="000000"/>
                </a:solidFill>
              </a:rPr>
              <a:t>revenue</a:t>
            </a:r>
            <a:r>
              <a:rPr lang="it-IT" altLang="it-IT" dirty="0" smtClean="0">
                <a:solidFill>
                  <a:srgbClr val="000000"/>
                </a:solidFill>
              </a:rPr>
              <a:t> to be </a:t>
            </a:r>
            <a:r>
              <a:rPr lang="it-IT" altLang="it-IT" dirty="0" err="1" smtClean="0">
                <a:solidFill>
                  <a:srgbClr val="000000"/>
                </a:solidFill>
              </a:rPr>
              <a:t>used</a:t>
            </a:r>
            <a:r>
              <a:rPr lang="it-IT" altLang="it-IT" dirty="0" smtClean="0">
                <a:solidFill>
                  <a:srgbClr val="000000"/>
                </a:solidFill>
              </a:rPr>
              <a:t> to fund public </a:t>
            </a:r>
            <a:r>
              <a:rPr lang="it-IT" altLang="it-IT" dirty="0" err="1" smtClean="0">
                <a:solidFill>
                  <a:srgbClr val="000000"/>
                </a:solidFill>
              </a:rPr>
              <a:t>goods</a:t>
            </a:r>
            <a:r>
              <a:rPr lang="it-IT" altLang="it-IT" dirty="0" smtClean="0">
                <a:solidFill>
                  <a:srgbClr val="000000"/>
                </a:solidFill>
              </a:rPr>
              <a:t>, </a:t>
            </a:r>
            <a:r>
              <a:rPr lang="it-IT" altLang="it-IT" dirty="0" err="1" smtClean="0">
                <a:solidFill>
                  <a:srgbClr val="000000"/>
                </a:solidFill>
              </a:rPr>
              <a:t>cut</a:t>
            </a:r>
            <a:r>
              <a:rPr lang="it-IT" altLang="it-IT" dirty="0" smtClean="0">
                <a:solidFill>
                  <a:srgbClr val="000000"/>
                </a:solidFill>
              </a:rPr>
              <a:t> labor </a:t>
            </a:r>
            <a:r>
              <a:rPr lang="it-IT" altLang="it-IT" dirty="0" err="1" smtClean="0">
                <a:solidFill>
                  <a:srgbClr val="000000"/>
                </a:solidFill>
              </a:rPr>
              <a:t>taxes</a:t>
            </a:r>
            <a:r>
              <a:rPr lang="it-IT" altLang="it-IT" dirty="0" smtClean="0">
                <a:solidFill>
                  <a:srgbClr val="000000"/>
                </a:solidFill>
              </a:rPr>
              <a:t>, etc..</a:t>
            </a:r>
            <a:endParaRPr lang="it-IT" altLang="it-IT" dirty="0">
              <a:solidFill>
                <a:srgbClr val="000000"/>
              </a:solidFill>
            </a:endParaRPr>
          </a:p>
        </p:txBody>
      </p:sp>
      <p:sp>
        <p:nvSpPr>
          <p:cNvPr id="4103" name="Line 5"/>
          <p:cNvSpPr>
            <a:spLocks noChangeShapeType="1"/>
          </p:cNvSpPr>
          <p:nvPr/>
        </p:nvSpPr>
        <p:spPr bwMode="auto">
          <a:xfrm>
            <a:off x="1619672" y="3789040"/>
            <a:ext cx="432048" cy="1080119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3419872" y="184482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Carbon </a:t>
            </a:r>
            <a:r>
              <a:rPr lang="it-IT" dirty="0" err="1" smtClean="0"/>
              <a:t>taxes</a:t>
            </a:r>
            <a:r>
              <a:rPr lang="it-IT" dirty="0" smtClean="0"/>
              <a:t>, </a:t>
            </a:r>
            <a:r>
              <a:rPr lang="it-IT" dirty="0" err="1" smtClean="0"/>
              <a:t>landfill</a:t>
            </a:r>
            <a:r>
              <a:rPr lang="it-IT" dirty="0" smtClean="0"/>
              <a:t> and </a:t>
            </a:r>
            <a:r>
              <a:rPr lang="it-IT" dirty="0" err="1" smtClean="0"/>
              <a:t>emission</a:t>
            </a:r>
            <a:r>
              <a:rPr lang="it-IT" dirty="0" smtClean="0"/>
              <a:t> </a:t>
            </a:r>
            <a:r>
              <a:rPr lang="it-IT" dirty="0" err="1" smtClean="0"/>
              <a:t>taxes</a:t>
            </a:r>
            <a:r>
              <a:rPr lang="it-IT" dirty="0" smtClean="0"/>
              <a:t>, </a:t>
            </a:r>
            <a:r>
              <a:rPr lang="it-IT" dirty="0" err="1" smtClean="0"/>
              <a:t>resource</a:t>
            </a:r>
            <a:r>
              <a:rPr lang="it-IT" dirty="0" smtClean="0"/>
              <a:t> </a:t>
            </a:r>
            <a:r>
              <a:rPr lang="it-IT" dirty="0" err="1" smtClean="0"/>
              <a:t>taxes</a:t>
            </a:r>
            <a:r>
              <a:rPr lang="it-IT" dirty="0" smtClean="0"/>
              <a:t>..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755650" y="2996952"/>
            <a:ext cx="129607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! 0.1% of GDP!</a:t>
            </a: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3419872" y="3789040"/>
            <a:ext cx="144016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3851920" y="3656736"/>
            <a:ext cx="144016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279776" y="3656736"/>
            <a:ext cx="144016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604717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869230" y="476672"/>
            <a:ext cx="640819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it-IT" sz="2400" b="1" dirty="0">
                <a:latin typeface="Garamond" pitchFamily="18" charset="0"/>
                <a:cs typeface="Times New Roman" pitchFamily="18" charset="0"/>
              </a:rPr>
              <a:t>EU </a:t>
            </a:r>
            <a:r>
              <a:rPr lang="en-GB" altLang="it-IT" sz="2400" b="1" dirty="0" smtClean="0">
                <a:latin typeface="Garamond" pitchFamily="18" charset="0"/>
                <a:cs typeface="Times New Roman" pitchFamily="18" charset="0"/>
              </a:rPr>
              <a:t>North - </a:t>
            </a:r>
            <a:r>
              <a:rPr lang="en-GB" altLang="it-IT" sz="2400" b="1" dirty="0">
                <a:latin typeface="Garamond" pitchFamily="18" charset="0"/>
                <a:cs typeface="Times New Roman" pitchFamily="18" charset="0"/>
              </a:rPr>
              <a:t>CO2 trends</a:t>
            </a:r>
            <a:endParaRPr lang="it-IT" altLang="it-IT" sz="2400" b="1" dirty="0">
              <a:cs typeface="Arial" charset="0"/>
            </a:endParaRPr>
          </a:p>
          <a:p>
            <a:pPr eaLnBrk="1" hangingPunct="1"/>
            <a:endParaRPr lang="en-GB" altLang="it-IT" sz="2400" b="1" dirty="0"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48131" name="Picture 3" descr="INTERVENTION_EUNORD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628775"/>
            <a:ext cx="75596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084168" y="4293096"/>
            <a:ext cx="136815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err="1" smtClean="0"/>
              <a:t>Growth</a:t>
            </a:r>
            <a:r>
              <a:rPr lang="it-IT" dirty="0" smtClean="0"/>
              <a:t> </a:t>
            </a:r>
            <a:r>
              <a:rPr lang="it-IT" dirty="0" err="1" smtClean="0"/>
              <a:t>period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795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But</a:t>
            </a:r>
            <a:r>
              <a:rPr lang="it-IT" dirty="0" smtClean="0"/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4000" dirty="0" smtClean="0"/>
              <a:t>Some </a:t>
            </a:r>
            <a:r>
              <a:rPr lang="it-IT" sz="4000" dirty="0" err="1" smtClean="0"/>
              <a:t>emissions</a:t>
            </a:r>
            <a:r>
              <a:rPr lang="it-IT" sz="4000" dirty="0" smtClean="0"/>
              <a:t> of the EU </a:t>
            </a:r>
            <a:r>
              <a:rPr lang="it-IT" sz="4000" dirty="0" err="1" smtClean="0"/>
              <a:t>might</a:t>
            </a:r>
            <a:r>
              <a:rPr lang="it-IT" sz="4000" dirty="0" smtClean="0"/>
              <a:t> be ‘</a:t>
            </a:r>
            <a:r>
              <a:rPr lang="it-IT" sz="4000" dirty="0" err="1" smtClean="0"/>
              <a:t>exported</a:t>
            </a:r>
            <a:r>
              <a:rPr lang="it-IT" sz="4000" dirty="0" smtClean="0"/>
              <a:t>’</a:t>
            </a:r>
          </a:p>
          <a:p>
            <a:endParaRPr lang="it-IT" sz="4000" dirty="0"/>
          </a:p>
          <a:p>
            <a:r>
              <a:rPr lang="it-IT" sz="4000" dirty="0" err="1" smtClean="0"/>
              <a:t>Delocalisation</a:t>
            </a:r>
            <a:r>
              <a:rPr lang="it-IT" sz="4000" dirty="0" smtClean="0"/>
              <a:t> of production</a:t>
            </a:r>
          </a:p>
          <a:p>
            <a:endParaRPr lang="it-IT" sz="4000" dirty="0"/>
          </a:p>
          <a:p>
            <a:r>
              <a:rPr lang="it-IT" sz="4000" dirty="0" smtClean="0"/>
              <a:t>‘</a:t>
            </a:r>
            <a:r>
              <a:rPr lang="it-IT" sz="4000" dirty="0" err="1" smtClean="0"/>
              <a:t>natural</a:t>
            </a:r>
            <a:r>
              <a:rPr lang="it-IT" sz="4000" dirty="0" smtClean="0"/>
              <a:t>’ </a:t>
            </a:r>
            <a:r>
              <a:rPr lang="it-IT" sz="4000" dirty="0" err="1" smtClean="0"/>
              <a:t>fact</a:t>
            </a:r>
            <a:r>
              <a:rPr lang="it-IT" sz="4000" dirty="0" smtClean="0"/>
              <a:t> of </a:t>
            </a:r>
            <a:r>
              <a:rPr lang="it-IT" sz="4000" dirty="0" err="1" smtClean="0"/>
              <a:t>economic</a:t>
            </a:r>
            <a:r>
              <a:rPr lang="it-IT" sz="4000" dirty="0" smtClean="0"/>
              <a:t> </a:t>
            </a:r>
            <a:r>
              <a:rPr lang="it-IT" sz="4000" dirty="0" err="1" smtClean="0"/>
              <a:t>development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2811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Economic</a:t>
            </a:r>
            <a:r>
              <a:rPr lang="it-IT" dirty="0" smtClean="0"/>
              <a:t>, </a:t>
            </a:r>
            <a:r>
              <a:rPr lang="it-IT" dirty="0" err="1" smtClean="0"/>
              <a:t>ethics</a:t>
            </a:r>
            <a:r>
              <a:rPr lang="it-IT" dirty="0" smtClean="0"/>
              <a:t> and policy </a:t>
            </a:r>
            <a:r>
              <a:rPr lang="it-IT" dirty="0" err="1" smtClean="0"/>
              <a:t>meets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0808"/>
            <a:ext cx="4608513" cy="4464496"/>
          </a:xfrm>
        </p:spPr>
      </p:pic>
      <p:sp>
        <p:nvSpPr>
          <p:cNvPr id="5" name="CasellaDiTesto 4"/>
          <p:cNvSpPr txBox="1"/>
          <p:nvPr/>
        </p:nvSpPr>
        <p:spPr>
          <a:xfrm>
            <a:off x="5220072" y="198884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Who’s</a:t>
            </a:r>
            <a:r>
              <a:rPr lang="it-IT" dirty="0" smtClean="0"/>
              <a:t> </a:t>
            </a:r>
            <a:r>
              <a:rPr lang="it-IT" dirty="0" err="1" smtClean="0"/>
              <a:t>responsible</a:t>
            </a:r>
            <a:r>
              <a:rPr lang="it-IT" dirty="0" smtClean="0"/>
              <a:t> for the </a:t>
            </a:r>
            <a:r>
              <a:rPr lang="it-IT" dirty="0" err="1" smtClean="0"/>
              <a:t>emissions</a:t>
            </a:r>
            <a:r>
              <a:rPr lang="it-IT" dirty="0" smtClean="0"/>
              <a:t>?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508104" y="3789040"/>
            <a:ext cx="2664296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it-IT" dirty="0" err="1" smtClean="0"/>
              <a:t>Sustainable</a:t>
            </a:r>
            <a:r>
              <a:rPr lang="it-IT" dirty="0" smtClean="0"/>
              <a:t> </a:t>
            </a:r>
            <a:r>
              <a:rPr lang="it-IT" dirty="0" err="1" smtClean="0"/>
              <a:t>Consumption</a:t>
            </a:r>
            <a:r>
              <a:rPr lang="it-IT" dirty="0" smtClean="0"/>
              <a:t> and Production Issue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838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Marin, G., Mazzanti, M. &amp; Montini, A., 2012. </a:t>
            </a:r>
            <a:r>
              <a:rPr lang="en-GB" dirty="0"/>
              <a:t>Linking NAMEA and Input output for “consumption vs. production perspective” analyses. Evidence on emission efficiency and aggregation biases using the Italian and Spanish environmental accounts. </a:t>
            </a:r>
            <a:r>
              <a:rPr lang="it-IT" i="1" dirty="0" err="1"/>
              <a:t>Ecological</a:t>
            </a:r>
            <a:r>
              <a:rPr lang="it-IT" i="1" dirty="0"/>
              <a:t> </a:t>
            </a:r>
            <a:r>
              <a:rPr lang="it-IT" i="1" dirty="0" err="1"/>
              <a:t>Economics</a:t>
            </a:r>
            <a:r>
              <a:rPr lang="it-IT" dirty="0"/>
              <a:t>, 74, pp.71–84.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513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 A North ‘versus’ South </a:t>
            </a:r>
            <a:r>
              <a:rPr lang="it-IT" dirty="0" err="1" smtClean="0"/>
              <a:t>approach</a:t>
            </a:r>
            <a:r>
              <a:rPr lang="it-IT" dirty="0" smtClean="0"/>
              <a:t> </a:t>
            </a:r>
            <a:r>
              <a:rPr lang="it-IT" dirty="0" err="1" smtClean="0"/>
              <a:t>does</a:t>
            </a:r>
            <a:r>
              <a:rPr lang="it-IT" dirty="0" smtClean="0"/>
              <a:t> </a:t>
            </a:r>
            <a:r>
              <a:rPr lang="it-IT" dirty="0" err="1" smtClean="0"/>
              <a:t>not</a:t>
            </a:r>
            <a:r>
              <a:rPr lang="it-IT" dirty="0" smtClean="0"/>
              <a:t> help</a:t>
            </a:r>
          </a:p>
          <a:p>
            <a:endParaRPr lang="it-IT" dirty="0"/>
          </a:p>
          <a:p>
            <a:r>
              <a:rPr lang="it-IT" dirty="0" err="1" smtClean="0"/>
              <a:t>Sharing</a:t>
            </a:r>
            <a:r>
              <a:rPr lang="it-IT" dirty="0" smtClean="0"/>
              <a:t> </a:t>
            </a:r>
            <a:r>
              <a:rPr lang="it-IT" dirty="0" err="1" smtClean="0"/>
              <a:t>responsibility</a:t>
            </a:r>
            <a:endParaRPr lang="it-IT" dirty="0" smtClean="0"/>
          </a:p>
          <a:p>
            <a:endParaRPr lang="it-IT" dirty="0"/>
          </a:p>
          <a:p>
            <a:r>
              <a:rPr lang="it-IT" b="1" dirty="0" err="1" smtClean="0">
                <a:solidFill>
                  <a:srgbClr val="FF0000"/>
                </a:solidFill>
              </a:rPr>
              <a:t>Sharing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knowledge</a:t>
            </a:r>
            <a:r>
              <a:rPr lang="it-IT" b="1" dirty="0" smtClean="0">
                <a:solidFill>
                  <a:srgbClr val="FF0000"/>
                </a:solidFill>
              </a:rPr>
              <a:t> (</a:t>
            </a:r>
            <a:r>
              <a:rPr lang="it-IT" b="1" dirty="0" err="1" smtClean="0">
                <a:solidFill>
                  <a:srgbClr val="FF0000"/>
                </a:solidFill>
              </a:rPr>
              <a:t>autarchy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is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not</a:t>
            </a:r>
            <a:r>
              <a:rPr lang="it-IT" b="1" dirty="0" smtClean="0">
                <a:solidFill>
                  <a:srgbClr val="FF0000"/>
                </a:solidFill>
              </a:rPr>
              <a:t> a </a:t>
            </a:r>
            <a:r>
              <a:rPr lang="it-IT" b="1" dirty="0" err="1" smtClean="0">
                <a:solidFill>
                  <a:srgbClr val="FF0000"/>
                </a:solidFill>
              </a:rPr>
              <a:t>solution</a:t>
            </a:r>
            <a:r>
              <a:rPr lang="it-IT" b="1" dirty="0" smtClean="0">
                <a:solidFill>
                  <a:srgbClr val="FF0000"/>
                </a:solidFill>
              </a:rPr>
              <a:t>)</a:t>
            </a:r>
          </a:p>
          <a:p>
            <a:endParaRPr lang="it-IT" dirty="0"/>
          </a:p>
          <a:p>
            <a:r>
              <a:rPr lang="it-IT" dirty="0" err="1" smtClean="0"/>
              <a:t>Taking</a:t>
            </a:r>
            <a:r>
              <a:rPr lang="it-IT" dirty="0" smtClean="0"/>
              <a:t> </a:t>
            </a:r>
            <a:r>
              <a:rPr lang="it-IT" dirty="0" err="1" smtClean="0"/>
              <a:t>into</a:t>
            </a:r>
            <a:r>
              <a:rPr lang="it-IT" dirty="0" smtClean="0"/>
              <a:t> account </a:t>
            </a:r>
            <a:r>
              <a:rPr lang="it-IT" dirty="0" err="1" smtClean="0"/>
              <a:t>that</a:t>
            </a:r>
            <a:r>
              <a:rPr lang="it-IT" dirty="0" smtClean="0"/>
              <a:t> </a:t>
            </a:r>
            <a:r>
              <a:rPr lang="it-IT" dirty="0" err="1" smtClean="0"/>
              <a:t>countries</a:t>
            </a:r>
            <a:r>
              <a:rPr lang="it-IT" dirty="0" smtClean="0"/>
              <a:t> are on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development</a:t>
            </a:r>
            <a:r>
              <a:rPr lang="it-IT" dirty="0" smtClean="0"/>
              <a:t> </a:t>
            </a:r>
            <a:r>
              <a:rPr lang="it-IT" dirty="0" err="1" smtClean="0"/>
              <a:t>stages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7617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Social and environmental Policy targets</a:t>
            </a:r>
            <a:endParaRPr lang="en-GB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EU 2030 targets for </a:t>
            </a:r>
            <a:r>
              <a:rPr lang="en-GB" b="1" dirty="0" smtClean="0"/>
              <a:t>climate change</a:t>
            </a:r>
            <a:r>
              <a:rPr lang="en-GB" dirty="0" smtClean="0"/>
              <a:t>: 40</a:t>
            </a:r>
            <a:r>
              <a:rPr lang="en-GB" dirty="0"/>
              <a:t>% cut in CO</a:t>
            </a:r>
            <a:r>
              <a:rPr lang="en-GB" baseline="-25000" dirty="0"/>
              <a:t>2</a:t>
            </a:r>
            <a:r>
              <a:rPr lang="en-GB" dirty="0"/>
              <a:t> emissions with respect to </a:t>
            </a:r>
            <a:r>
              <a:rPr lang="en-GB" dirty="0" smtClean="0"/>
              <a:t>1990</a:t>
            </a:r>
            <a:r>
              <a:rPr lang="en-GB" dirty="0"/>
              <a:t>. </a:t>
            </a:r>
            <a:endParaRPr lang="en-GB" dirty="0" smtClean="0"/>
          </a:p>
          <a:p>
            <a:pPr lvl="1"/>
            <a:r>
              <a:rPr lang="en-GB" dirty="0" smtClean="0"/>
              <a:t>EU 2050 targets: 90% cut with respect to 1990</a:t>
            </a:r>
          </a:p>
          <a:p>
            <a:pPr lvl="1"/>
            <a:endParaRPr lang="en-GB" dirty="0" smtClean="0"/>
          </a:p>
          <a:p>
            <a:r>
              <a:rPr lang="en-GB" b="1" dirty="0" smtClean="0"/>
              <a:t>Waste framework Directive</a:t>
            </a:r>
          </a:p>
          <a:p>
            <a:pPr lvl="1"/>
            <a:r>
              <a:rPr lang="en-GB" dirty="0" smtClean="0"/>
              <a:t>Waste reduction. Not only recycling!</a:t>
            </a:r>
          </a:p>
          <a:p>
            <a:pPr lvl="1"/>
            <a:endParaRPr lang="en-GB" dirty="0" smtClean="0"/>
          </a:p>
          <a:p>
            <a:r>
              <a:rPr lang="en-GB" b="1" dirty="0" smtClean="0"/>
              <a:t>R&amp;D</a:t>
            </a:r>
            <a:r>
              <a:rPr lang="en-GB" dirty="0" smtClean="0"/>
              <a:t> 3% of GDP</a:t>
            </a:r>
          </a:p>
          <a:p>
            <a:endParaRPr lang="en-GB" dirty="0" smtClean="0"/>
          </a:p>
          <a:p>
            <a:r>
              <a:rPr lang="en-GB" dirty="0" smtClean="0"/>
              <a:t>… + Unemployment (by gender, age..)!</a:t>
            </a:r>
          </a:p>
          <a:p>
            <a:endParaRPr lang="en-GB" dirty="0"/>
          </a:p>
          <a:p>
            <a:r>
              <a:rPr lang="en-GB" dirty="0" smtClean="0">
                <a:solidFill>
                  <a:schemeClr val="tx2"/>
                </a:solidFill>
              </a:rPr>
              <a:t>Those are some key sustainability socio Economic targets</a:t>
            </a:r>
          </a:p>
          <a:p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43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Resilience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626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The green economy targets are shocks..</a:t>
            </a:r>
          </a:p>
          <a:p>
            <a:endParaRPr lang="it-IT" dirty="0"/>
          </a:p>
          <a:p>
            <a:r>
              <a:rPr lang="it-IT" dirty="0" smtClean="0"/>
              <a:t>… </a:t>
            </a:r>
            <a:r>
              <a:rPr lang="it-IT" dirty="0" err="1" smtClean="0"/>
              <a:t>additional</a:t>
            </a:r>
            <a:r>
              <a:rPr lang="it-IT" dirty="0" smtClean="0"/>
              <a:t> to the 2009 </a:t>
            </a:r>
            <a:r>
              <a:rPr lang="it-IT" dirty="0" err="1" smtClean="0"/>
              <a:t>economic</a:t>
            </a:r>
            <a:r>
              <a:rPr lang="it-IT" dirty="0" smtClean="0"/>
              <a:t> </a:t>
            </a:r>
            <a:r>
              <a:rPr lang="it-IT" dirty="0" err="1" smtClean="0"/>
              <a:t>downturn</a:t>
            </a:r>
            <a:r>
              <a:rPr lang="it-IT" dirty="0" smtClean="0"/>
              <a:t>…</a:t>
            </a:r>
          </a:p>
          <a:p>
            <a:endParaRPr lang="it-IT" dirty="0"/>
          </a:p>
          <a:p>
            <a:endParaRPr lang="it-IT" dirty="0" smtClean="0"/>
          </a:p>
          <a:p>
            <a:r>
              <a:rPr lang="it-IT" b="1" dirty="0" err="1" smtClean="0">
                <a:solidFill>
                  <a:srgbClr val="FF0000"/>
                </a:solidFill>
              </a:rPr>
              <a:t>Firms</a:t>
            </a:r>
            <a:r>
              <a:rPr lang="it-IT" b="1" dirty="0" smtClean="0">
                <a:solidFill>
                  <a:srgbClr val="FF0000"/>
                </a:solidFill>
              </a:rPr>
              <a:t> and </a:t>
            </a:r>
            <a:r>
              <a:rPr lang="it-IT" b="1" dirty="0" err="1" smtClean="0">
                <a:solidFill>
                  <a:srgbClr val="FF0000"/>
                </a:solidFill>
              </a:rPr>
              <a:t>institutions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may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proactively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react</a:t>
            </a:r>
            <a:r>
              <a:rPr lang="it-IT" b="1" dirty="0" smtClean="0">
                <a:solidFill>
                  <a:srgbClr val="FF0000"/>
                </a:solidFill>
              </a:rPr>
              <a:t>..leader and </a:t>
            </a:r>
            <a:r>
              <a:rPr lang="it-IT" b="1" dirty="0" err="1" smtClean="0">
                <a:solidFill>
                  <a:srgbClr val="FF0000"/>
                </a:solidFill>
              </a:rPr>
              <a:t>laggards</a:t>
            </a:r>
            <a:r>
              <a:rPr lang="it-IT" b="1" dirty="0" smtClean="0">
                <a:solidFill>
                  <a:srgbClr val="FF0000"/>
                </a:solidFill>
              </a:rPr>
              <a:t>.. </a:t>
            </a:r>
            <a:r>
              <a:rPr lang="it-IT" b="1" dirty="0" err="1" smtClean="0">
                <a:solidFill>
                  <a:srgbClr val="FF0000"/>
                </a:solidFill>
              </a:rPr>
              <a:t>One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risk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along</a:t>
            </a:r>
            <a:r>
              <a:rPr lang="it-IT" b="1" dirty="0" smtClean="0">
                <a:solidFill>
                  <a:srgbClr val="FF0000"/>
                </a:solidFill>
              </a:rPr>
              <a:t> the </a:t>
            </a:r>
            <a:r>
              <a:rPr lang="it-IT" b="1" dirty="0" err="1" smtClean="0">
                <a:solidFill>
                  <a:srgbClr val="FF0000"/>
                </a:solidFill>
              </a:rPr>
              <a:t>eventual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sustainable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transition</a:t>
            </a:r>
            <a:r>
              <a:rPr lang="it-IT" b="1" dirty="0" smtClean="0">
                <a:solidFill>
                  <a:srgbClr val="FF0000"/>
                </a:solidFill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</a:rPr>
              <a:t>is</a:t>
            </a:r>
            <a:r>
              <a:rPr lang="it-IT" b="1" dirty="0" smtClean="0">
                <a:solidFill>
                  <a:srgbClr val="FF0000"/>
                </a:solidFill>
              </a:rPr>
              <a:t> to </a:t>
            </a:r>
            <a:r>
              <a:rPr lang="it-IT" b="1" dirty="0" err="1" smtClean="0">
                <a:solidFill>
                  <a:srgbClr val="FF0000"/>
                </a:solidFill>
              </a:rPr>
              <a:t>increase</a:t>
            </a:r>
            <a:r>
              <a:rPr lang="it-IT" b="1" dirty="0" smtClean="0">
                <a:solidFill>
                  <a:srgbClr val="FF0000"/>
                </a:solidFill>
              </a:rPr>
              <a:t> gaps</a:t>
            </a:r>
          </a:p>
          <a:p>
            <a:pPr lvl="1"/>
            <a:r>
              <a:rPr lang="it-IT" b="1" dirty="0" err="1" smtClean="0"/>
              <a:t>Across</a:t>
            </a:r>
            <a:r>
              <a:rPr lang="it-IT" b="1" dirty="0" smtClean="0"/>
              <a:t> </a:t>
            </a:r>
            <a:r>
              <a:rPr lang="it-IT" b="1" dirty="0" err="1" smtClean="0"/>
              <a:t>sectors</a:t>
            </a:r>
            <a:r>
              <a:rPr lang="it-IT" b="1" dirty="0" smtClean="0"/>
              <a:t>, </a:t>
            </a:r>
            <a:r>
              <a:rPr lang="it-IT" b="1" dirty="0" err="1" smtClean="0"/>
              <a:t>regions</a:t>
            </a:r>
            <a:r>
              <a:rPr lang="it-IT" b="1" dirty="0" smtClean="0"/>
              <a:t>, </a:t>
            </a:r>
            <a:r>
              <a:rPr lang="it-IT" b="1" dirty="0" err="1" smtClean="0"/>
              <a:t>states</a:t>
            </a:r>
            <a:r>
              <a:rPr lang="it-IT" b="1" dirty="0" smtClean="0"/>
              <a:t>….</a:t>
            </a:r>
          </a:p>
          <a:p>
            <a:pPr lvl="1"/>
            <a:r>
              <a:rPr lang="it-IT" b="1" dirty="0" err="1" smtClean="0"/>
              <a:t>Economic</a:t>
            </a:r>
            <a:r>
              <a:rPr lang="it-IT" b="1" dirty="0" smtClean="0"/>
              <a:t>, innovation and </a:t>
            </a:r>
            <a:r>
              <a:rPr lang="it-IT" b="1" dirty="0" err="1" smtClean="0"/>
              <a:t>environmental</a:t>
            </a:r>
            <a:r>
              <a:rPr lang="it-IT" b="1" dirty="0" smtClean="0"/>
              <a:t> </a:t>
            </a:r>
            <a:r>
              <a:rPr lang="it-IT" b="1" dirty="0" err="1" smtClean="0"/>
              <a:t>differences</a:t>
            </a:r>
            <a:endParaRPr lang="it-IT" b="1" dirty="0" smtClean="0"/>
          </a:p>
          <a:p>
            <a:pPr lvl="1"/>
            <a:r>
              <a:rPr lang="it-IT" b="1" dirty="0" err="1" smtClean="0"/>
              <a:t>We</a:t>
            </a:r>
            <a:r>
              <a:rPr lang="it-IT" b="1" dirty="0" smtClean="0"/>
              <a:t> ve to </a:t>
            </a:r>
            <a:r>
              <a:rPr lang="it-IT" b="1" dirty="0" err="1" smtClean="0"/>
              <a:t>manage</a:t>
            </a:r>
            <a:r>
              <a:rPr lang="it-IT" b="1" dirty="0" smtClean="0"/>
              <a:t> the </a:t>
            </a:r>
            <a:r>
              <a:rPr lang="it-IT" b="1" dirty="0" err="1" smtClean="0"/>
              <a:t>transition</a:t>
            </a:r>
            <a:r>
              <a:rPr lang="it-IT" b="1" dirty="0" smtClean="0"/>
              <a:t> and tackle </a:t>
            </a:r>
            <a:r>
              <a:rPr lang="it-IT" b="1" dirty="0" err="1" smtClean="0"/>
              <a:t>divergences</a:t>
            </a:r>
            <a:r>
              <a:rPr lang="it-IT" b="1" dirty="0" smtClean="0"/>
              <a:t>, ‘</a:t>
            </a:r>
            <a:r>
              <a:rPr lang="it-IT" b="1" dirty="0" err="1" smtClean="0"/>
              <a:t>natural</a:t>
            </a:r>
            <a:r>
              <a:rPr lang="it-IT" b="1" dirty="0" smtClean="0"/>
              <a:t>’ </a:t>
            </a:r>
            <a:r>
              <a:rPr lang="it-IT" b="1" dirty="0" err="1" smtClean="0"/>
              <a:t>but</a:t>
            </a:r>
            <a:r>
              <a:rPr lang="it-IT" b="1" dirty="0" smtClean="0"/>
              <a:t> </a:t>
            </a:r>
            <a:r>
              <a:rPr lang="it-IT" b="1" dirty="0" err="1" smtClean="0"/>
              <a:t>problematic</a:t>
            </a:r>
            <a:r>
              <a:rPr lang="it-IT" b="1" dirty="0" smtClean="0"/>
              <a:t> </a:t>
            </a:r>
            <a:r>
              <a:rPr lang="it-IT" b="1" dirty="0" err="1" smtClean="0"/>
              <a:t>if</a:t>
            </a:r>
            <a:r>
              <a:rPr lang="it-IT" b="1" dirty="0" smtClean="0"/>
              <a:t> </a:t>
            </a:r>
            <a:r>
              <a:rPr lang="it-IT" b="1" dirty="0" err="1" smtClean="0"/>
              <a:t>irreversible</a:t>
            </a:r>
            <a:r>
              <a:rPr lang="it-IT" b="1" dirty="0" smtClean="0"/>
              <a:t> and </a:t>
            </a:r>
            <a:r>
              <a:rPr lang="it-IT" b="1" dirty="0" err="1" smtClean="0"/>
              <a:t>not</a:t>
            </a:r>
            <a:r>
              <a:rPr lang="it-IT" b="1" dirty="0" smtClean="0"/>
              <a:t> </a:t>
            </a:r>
            <a:r>
              <a:rPr lang="it-IT" b="1" dirty="0" err="1" smtClean="0"/>
              <a:t>temporary</a:t>
            </a:r>
            <a:r>
              <a:rPr lang="it-IT" b="1" dirty="0" smtClean="0"/>
              <a:t>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3191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5113511"/>
              </p:ext>
            </p:extLst>
          </p:nvPr>
        </p:nvGraphicFramePr>
        <p:xfrm>
          <a:off x="179512" y="764704"/>
          <a:ext cx="7992888" cy="3751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971600" y="5013176"/>
            <a:ext cx="5400600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dirty="0" smtClean="0"/>
              <a:t>Are EU </a:t>
            </a:r>
            <a:r>
              <a:rPr lang="it-IT" dirty="0" err="1" smtClean="0"/>
              <a:t>countries</a:t>
            </a:r>
            <a:r>
              <a:rPr lang="it-IT" dirty="0" smtClean="0"/>
              <a:t> </a:t>
            </a:r>
            <a:r>
              <a:rPr lang="it-IT" dirty="0" err="1" smtClean="0"/>
              <a:t>diverging</a:t>
            </a:r>
            <a:r>
              <a:rPr lang="it-IT" dirty="0" smtClean="0"/>
              <a:t>?</a:t>
            </a:r>
            <a:endParaRPr lang="it-IT" dirty="0"/>
          </a:p>
        </p:txBody>
      </p:sp>
      <p:cxnSp>
        <p:nvCxnSpPr>
          <p:cNvPr id="5" name="Connettore 1 4"/>
          <p:cNvCxnSpPr/>
          <p:nvPr/>
        </p:nvCxnSpPr>
        <p:spPr>
          <a:xfrm flipV="1">
            <a:off x="2771800" y="2060848"/>
            <a:ext cx="3384376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41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836712"/>
            <a:ext cx="4680520" cy="5368280"/>
          </a:xfrm>
          <a:prstGeom prst="rect">
            <a:avLst/>
          </a:prstGeom>
          <a:noFill/>
        </p:spPr>
      </p:pic>
      <p:pic>
        <p:nvPicPr>
          <p:cNvPr id="3" name="Immagin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660" t="12280" r="40316" b="-11070"/>
          <a:stretch/>
        </p:blipFill>
        <p:spPr bwMode="auto">
          <a:xfrm>
            <a:off x="2411760" y="5085184"/>
            <a:ext cx="2906191" cy="11865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467544" y="836712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+mn-lt"/>
              </a:rPr>
              <a:t>Recycling per capita (kg, 2008</a:t>
            </a:r>
            <a:r>
              <a:rPr lang="en-US" sz="2400" b="1" dirty="0" smtClean="0">
                <a:latin typeface="+mn-lt"/>
              </a:rPr>
              <a:t>)</a:t>
            </a:r>
            <a:endParaRPr lang="it-IT" sz="2400" dirty="0">
              <a:latin typeface="+mn-lt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83568" y="3068960"/>
            <a:ext cx="2376264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(</a:t>
            </a:r>
            <a:r>
              <a:rPr lang="it-IT" dirty="0" err="1" smtClean="0"/>
              <a:t>Irreversible</a:t>
            </a:r>
            <a:r>
              <a:rPr lang="it-IT" dirty="0" smtClean="0"/>
              <a:t>) </a:t>
            </a:r>
            <a:r>
              <a:rPr lang="it-IT" dirty="0" err="1" smtClean="0"/>
              <a:t>divergences</a:t>
            </a:r>
            <a:r>
              <a:rPr lang="it-IT" dirty="0" smtClean="0"/>
              <a:t>?</a:t>
            </a:r>
          </a:p>
          <a:p>
            <a:endParaRPr lang="it-IT" dirty="0"/>
          </a:p>
          <a:p>
            <a:r>
              <a:rPr lang="it-IT" dirty="0" smtClean="0"/>
              <a:t>Hot spots…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260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sz="2800" dirty="0" err="1" smtClean="0"/>
              <a:t>Ecological</a:t>
            </a:r>
            <a:r>
              <a:rPr lang="it-IT" sz="2800" dirty="0" smtClean="0"/>
              <a:t> tax </a:t>
            </a:r>
            <a:r>
              <a:rPr lang="it-IT" sz="2800" dirty="0" err="1" smtClean="0"/>
              <a:t>reforms</a:t>
            </a:r>
            <a:r>
              <a:rPr lang="it-IT" sz="2800" dirty="0" smtClean="0"/>
              <a:t> </a:t>
            </a:r>
            <a:r>
              <a:rPr lang="it-IT" sz="2800" dirty="0" err="1" smtClean="0"/>
              <a:t>as</a:t>
            </a:r>
            <a:r>
              <a:rPr lang="it-IT" sz="2800" dirty="0" smtClean="0"/>
              <a:t> policy </a:t>
            </a:r>
            <a:r>
              <a:rPr lang="it-IT" sz="2800" dirty="0" err="1" smtClean="0"/>
              <a:t>shocks</a:t>
            </a:r>
            <a:r>
              <a:rPr lang="it-IT" sz="2800" dirty="0" smtClean="0"/>
              <a:t> to </a:t>
            </a:r>
            <a:r>
              <a:rPr lang="it-IT" sz="2800" dirty="0" err="1" smtClean="0"/>
              <a:t>spur</a:t>
            </a:r>
            <a:r>
              <a:rPr lang="it-IT" sz="2800" dirty="0" smtClean="0"/>
              <a:t> </a:t>
            </a:r>
            <a:r>
              <a:rPr lang="it-IT" sz="2800" dirty="0" err="1" smtClean="0"/>
              <a:t>Sustainability</a:t>
            </a:r>
            <a:r>
              <a:rPr lang="it-IT" sz="2800" dirty="0" smtClean="0"/>
              <a:t> and growth </a:t>
            </a:r>
            <a:r>
              <a:rPr lang="it-IT" sz="2800" dirty="0" err="1" smtClean="0"/>
              <a:t>by</a:t>
            </a:r>
            <a:r>
              <a:rPr lang="it-IT" sz="2800" dirty="0" smtClean="0"/>
              <a:t> innovation</a:t>
            </a:r>
            <a:endParaRPr lang="en-GB" sz="2800" dirty="0"/>
          </a:p>
        </p:txBody>
      </p:sp>
      <p:sp>
        <p:nvSpPr>
          <p:cNvPr id="1229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altLang="it-IT" smtClean="0">
                <a:solidFill>
                  <a:srgbClr val="FF0000"/>
                </a:solidFill>
              </a:rPr>
              <a:t>Ecological tax reforms</a:t>
            </a:r>
            <a:endParaRPr lang="en-GB" altLang="it-IT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27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395288" y="458788"/>
            <a:ext cx="5638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600" b="1">
                <a:latin typeface="Garamond" pitchFamily="18" charset="0"/>
                <a:cs typeface="Times New Roman" pitchFamily="18" charset="0"/>
              </a:rPr>
              <a:t>Co2 trends and TIME RELATED EVENTS	EU south</a:t>
            </a:r>
            <a:endParaRPr lang="it-IT" altLang="it-IT" sz="1600" b="1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 b="1">
              <a:latin typeface="Arial" charset="0"/>
            </a:endParaRPr>
          </a:p>
        </p:txBody>
      </p:sp>
      <p:pic>
        <p:nvPicPr>
          <p:cNvPr id="13315" name="Picture 3" descr="INTERVENTION_EUSUD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96975"/>
            <a:ext cx="74168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0" y="4960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  <p:sp>
        <p:nvSpPr>
          <p:cNvPr id="108549" name="Line 5"/>
          <p:cNvSpPr>
            <a:spLocks noChangeShapeType="1"/>
          </p:cNvSpPr>
          <p:nvPr/>
        </p:nvSpPr>
        <p:spPr bwMode="auto">
          <a:xfrm flipV="1">
            <a:off x="5003800" y="2924175"/>
            <a:ext cx="0" cy="8651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8550" name="Line 6"/>
          <p:cNvSpPr>
            <a:spLocks noChangeShapeType="1"/>
          </p:cNvSpPr>
          <p:nvPr/>
        </p:nvSpPr>
        <p:spPr bwMode="auto">
          <a:xfrm flipV="1">
            <a:off x="6372225" y="2781300"/>
            <a:ext cx="0" cy="8651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646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8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8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549" grpId="0" animBg="1"/>
      <p:bldP spid="10855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1116013" y="501650"/>
            <a:ext cx="3173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800" b="1">
                <a:latin typeface="Arial" charset="0"/>
              </a:rPr>
              <a:t>North america and Oceania</a:t>
            </a:r>
            <a:endParaRPr lang="en-GB" altLang="it-IT" sz="1800" b="1"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14339" name="Picture 3" descr="INTERVENTION_UMBRELLA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704137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Line 4"/>
          <p:cNvSpPr>
            <a:spLocks noChangeShapeType="1"/>
          </p:cNvSpPr>
          <p:nvPr/>
        </p:nvSpPr>
        <p:spPr bwMode="auto">
          <a:xfrm flipV="1">
            <a:off x="5292725" y="2924175"/>
            <a:ext cx="0" cy="8651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06501" name="Line 5"/>
          <p:cNvSpPr>
            <a:spLocks noChangeShapeType="1"/>
          </p:cNvSpPr>
          <p:nvPr/>
        </p:nvSpPr>
        <p:spPr bwMode="auto">
          <a:xfrm flipV="1">
            <a:off x="6588125" y="2781300"/>
            <a:ext cx="0" cy="8651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611188" y="6021388"/>
            <a:ext cx="6624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Mazzanti &amp; Musolesi FEEM paper 2010</a:t>
            </a:r>
            <a:endParaRPr lang="en-GB" altLang="it-IT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1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00" grpId="0" animBg="1"/>
      <p:bldP spid="10650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900113" y="430213"/>
            <a:ext cx="2406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800" b="1">
                <a:latin typeface="Arial" charset="0"/>
              </a:rPr>
              <a:t>Co2 trends, </a:t>
            </a:r>
            <a:r>
              <a:rPr lang="en-GB" altLang="it-IT" sz="1600" b="1">
                <a:latin typeface="Garamond" pitchFamily="18" charset="0"/>
                <a:cs typeface="Times New Roman" pitchFamily="18" charset="0"/>
              </a:rPr>
              <a:t>EU North</a:t>
            </a:r>
          </a:p>
        </p:txBody>
      </p:sp>
      <p:pic>
        <p:nvPicPr>
          <p:cNvPr id="15363" name="Picture 3" descr="INTERVENTION_EUNORD"/>
          <p:cNvPicPr preferRelativeResize="0"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052513"/>
            <a:ext cx="755967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6" name="Line 4"/>
          <p:cNvSpPr>
            <a:spLocks noChangeShapeType="1"/>
          </p:cNvSpPr>
          <p:nvPr/>
        </p:nvSpPr>
        <p:spPr bwMode="auto">
          <a:xfrm flipV="1">
            <a:off x="4643438" y="3357563"/>
            <a:ext cx="0" cy="8651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5940425" y="1268413"/>
            <a:ext cx="16557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ETR? In Scandinavia, UK, Holland..</a:t>
            </a:r>
            <a:endParaRPr lang="en-GB" altLang="it-IT" sz="1800">
              <a:latin typeface="Arial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516688" y="2420938"/>
            <a:ext cx="215900" cy="792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9388" y="5949950"/>
            <a:ext cx="8640762" cy="64611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dirty="0" err="1"/>
              <a:t>After</a:t>
            </a:r>
            <a:r>
              <a:rPr lang="it-IT" dirty="0"/>
              <a:t> 1995, env policy in the EU </a:t>
            </a:r>
            <a:r>
              <a:rPr lang="it-IT" dirty="0" err="1"/>
              <a:t>did</a:t>
            </a:r>
            <a:r>
              <a:rPr lang="it-IT" dirty="0"/>
              <a:t> </a:t>
            </a:r>
            <a:r>
              <a:rPr lang="it-IT" dirty="0" err="1"/>
              <a:t>not</a:t>
            </a:r>
            <a:r>
              <a:rPr lang="it-IT" dirty="0"/>
              <a:t> </a:t>
            </a:r>
            <a:r>
              <a:rPr lang="it-IT" dirty="0" err="1"/>
              <a:t>hamper</a:t>
            </a:r>
            <a:r>
              <a:rPr lang="it-IT" dirty="0"/>
              <a:t> </a:t>
            </a:r>
            <a:r>
              <a:rPr lang="it-IT" dirty="0" err="1"/>
              <a:t>exports</a:t>
            </a:r>
            <a:r>
              <a:rPr lang="it-IT" dirty="0"/>
              <a:t>, </a:t>
            </a:r>
            <a:r>
              <a:rPr lang="it-IT" dirty="0" err="1"/>
              <a:t>often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is a + </a:t>
            </a:r>
            <a:r>
              <a:rPr lang="it-IT" dirty="0" err="1"/>
              <a:t>correlation…</a:t>
            </a:r>
            <a:r>
              <a:rPr lang="it-IT" dirty="0"/>
              <a:t> Costantini &amp; Mazzanti, 2011, </a:t>
            </a:r>
            <a:r>
              <a:rPr lang="it-IT" dirty="0" err="1"/>
              <a:t>Research</a:t>
            </a:r>
            <a:r>
              <a:rPr lang="it-IT" dirty="0"/>
              <a:t> Policy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35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Ecological tax reforms ETR</a:t>
            </a:r>
            <a:endParaRPr lang="en-GB" altLang="it-IT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Shift fiscal </a:t>
            </a:r>
            <a:r>
              <a:rPr lang="it-IT" dirty="0" err="1" smtClean="0"/>
              <a:t>burden</a:t>
            </a:r>
            <a:r>
              <a:rPr lang="it-IT" dirty="0" smtClean="0"/>
              <a:t> from </a:t>
            </a:r>
            <a:r>
              <a:rPr lang="it-IT" dirty="0" err="1" smtClean="0"/>
              <a:t>labour</a:t>
            </a:r>
            <a:r>
              <a:rPr lang="it-IT" dirty="0" smtClean="0"/>
              <a:t> to ‘</a:t>
            </a:r>
            <a:r>
              <a:rPr lang="it-IT" dirty="0" err="1" smtClean="0"/>
              <a:t>things</a:t>
            </a:r>
            <a:r>
              <a:rPr lang="it-IT" dirty="0" smtClean="0"/>
              <a:t>’ and </a:t>
            </a:r>
            <a:r>
              <a:rPr lang="it-IT" dirty="0" err="1" smtClean="0"/>
              <a:t>assets</a:t>
            </a:r>
            <a:r>
              <a:rPr lang="it-IT" dirty="0" smtClean="0"/>
              <a:t>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Carbon tax </a:t>
            </a:r>
            <a:r>
              <a:rPr lang="it-IT" b="1" dirty="0" smtClean="0"/>
              <a:t>and </a:t>
            </a:r>
            <a:r>
              <a:rPr lang="it-IT" b="1" dirty="0" err="1" smtClean="0"/>
              <a:t>other</a:t>
            </a:r>
            <a:r>
              <a:rPr lang="it-IT" b="1" dirty="0" smtClean="0"/>
              <a:t> </a:t>
            </a:r>
            <a:r>
              <a:rPr lang="it-IT" b="1" dirty="0" err="1" smtClean="0"/>
              <a:t>taxes</a:t>
            </a:r>
            <a:r>
              <a:rPr lang="it-IT" b="1" dirty="0" smtClean="0"/>
              <a:t> </a:t>
            </a:r>
            <a:r>
              <a:rPr lang="it-IT" dirty="0" err="1" smtClean="0"/>
              <a:t>may</a:t>
            </a:r>
            <a:r>
              <a:rPr lang="it-IT" dirty="0" smtClean="0"/>
              <a:t> generate 2-3% GDP in </a:t>
            </a:r>
            <a:r>
              <a:rPr lang="it-IT" dirty="0" err="1" smtClean="0"/>
              <a:t>revenue</a:t>
            </a:r>
            <a:endParaRPr lang="it-IT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olidFill>
                  <a:srgbClr val="FF0000"/>
                </a:solidFill>
              </a:rPr>
              <a:t>Andersen et al. (EEA) Estimate </a:t>
            </a:r>
            <a:r>
              <a:rPr lang="it-IT" dirty="0" err="1" smtClean="0">
                <a:solidFill>
                  <a:srgbClr val="FF0000"/>
                </a:solidFill>
              </a:rPr>
              <a:t>overall</a:t>
            </a:r>
            <a:r>
              <a:rPr lang="it-IT" dirty="0" smtClean="0">
                <a:solidFill>
                  <a:srgbClr val="FF0000"/>
                </a:solidFill>
              </a:rPr>
              <a:t> 35 </a:t>
            </a:r>
            <a:r>
              <a:rPr lang="it-IT" dirty="0" err="1" smtClean="0">
                <a:solidFill>
                  <a:srgbClr val="FF0000"/>
                </a:solidFill>
              </a:rPr>
              <a:t>billions</a:t>
            </a:r>
            <a:r>
              <a:rPr lang="it-IT" dirty="0" smtClean="0">
                <a:solidFill>
                  <a:srgbClr val="FF0000"/>
                </a:solidFill>
              </a:rPr>
              <a:t> in Italy (</a:t>
            </a:r>
            <a:r>
              <a:rPr lang="it-IT" dirty="0" err="1" smtClean="0">
                <a:solidFill>
                  <a:srgbClr val="FF0000"/>
                </a:solidFill>
              </a:rPr>
              <a:t>event</a:t>
            </a:r>
            <a:r>
              <a:rPr lang="it-IT" dirty="0" smtClean="0">
                <a:solidFill>
                  <a:srgbClr val="FF0000"/>
                </a:solidFill>
              </a:rPr>
              <a:t> on ETR </a:t>
            </a:r>
            <a:r>
              <a:rPr lang="it-IT" dirty="0" err="1" smtClean="0">
                <a:solidFill>
                  <a:srgbClr val="FF0000"/>
                </a:solidFill>
              </a:rPr>
              <a:t>next</a:t>
            </a:r>
            <a:r>
              <a:rPr lang="it-IT" dirty="0" smtClean="0">
                <a:solidFill>
                  <a:srgbClr val="FF0000"/>
                </a:solidFill>
              </a:rPr>
              <a:t> week at the </a:t>
            </a:r>
            <a:r>
              <a:rPr lang="it-IT" dirty="0" err="1" smtClean="0">
                <a:solidFill>
                  <a:srgbClr val="FF0000"/>
                </a:solidFill>
              </a:rPr>
              <a:t>Treasury</a:t>
            </a:r>
            <a:r>
              <a:rPr lang="it-IT" dirty="0" smtClean="0">
                <a:solidFill>
                  <a:srgbClr val="FF0000"/>
                </a:solidFill>
              </a:rPr>
              <a:t>!)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 (false) </a:t>
            </a:r>
            <a:r>
              <a:rPr lang="it-IT" dirty="0" err="1" smtClean="0"/>
              <a:t>problems</a:t>
            </a:r>
            <a:endParaRPr lang="it-IT" dirty="0" smtClean="0"/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dirty="0" err="1" smtClean="0"/>
              <a:t>Inflationary</a:t>
            </a:r>
            <a:r>
              <a:rPr lang="it-IT" dirty="0" smtClean="0"/>
              <a:t>?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dirty="0" smtClean="0"/>
              <a:t>Regressive? (VAT..)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it-IT" dirty="0" smtClean="0"/>
              <a:t>Reduce </a:t>
            </a:r>
            <a:r>
              <a:rPr lang="it-IT" dirty="0" err="1" smtClean="0"/>
              <a:t>competitiveness…</a:t>
            </a:r>
            <a:r>
              <a:rPr lang="it-IT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24254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100">
                <a:ea typeface="Calibri" pitchFamily="34" charset="0"/>
                <a:cs typeface="Times New Roman" pitchFamily="18" charset="0"/>
              </a:rPr>
              <a:t>Energy intensity</a:t>
            </a:r>
            <a:endParaRPr lang="en-GB" altLang="it-IT" sz="80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Grafico 2"/>
          <p:cNvGraphicFramePr/>
          <p:nvPr/>
        </p:nvGraphicFramePr>
        <p:xfrm>
          <a:off x="251520" y="332656"/>
          <a:ext cx="8280920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3500438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100">
                <a:ea typeface="Calibri" pitchFamily="34" charset="0"/>
                <a:cs typeface="Times New Roman" pitchFamily="18" charset="0"/>
              </a:rPr>
              <a:t>GHG</a:t>
            </a:r>
            <a:endParaRPr lang="en-GB" altLang="it-IT" sz="80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5" name="Grafico 1"/>
          <p:cNvGraphicFramePr/>
          <p:nvPr/>
        </p:nvGraphicFramePr>
        <p:xfrm>
          <a:off x="251520" y="3717032"/>
          <a:ext cx="8424936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9790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/>
              <a:t>Sustainable society is </a:t>
            </a:r>
            <a:r>
              <a:rPr lang="it-IT" dirty="0" err="1" smtClean="0"/>
              <a:t>an</a:t>
            </a:r>
            <a:r>
              <a:rPr lang="it-IT" dirty="0" smtClean="0"/>
              <a:t> ‘</a:t>
            </a:r>
            <a:r>
              <a:rPr lang="it-IT" dirty="0" err="1" smtClean="0"/>
              <a:t>investing</a:t>
            </a:r>
            <a:r>
              <a:rPr lang="it-IT" dirty="0" smtClean="0"/>
              <a:t> society’</a:t>
            </a:r>
            <a:br>
              <a:rPr lang="it-IT" dirty="0" smtClean="0"/>
            </a:br>
            <a:endParaRPr lang="en-GB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600" dirty="0" smtClean="0"/>
              <a:t>Capital </a:t>
            </a:r>
            <a:r>
              <a:rPr lang="it-IT" sz="3600" dirty="0" err="1" smtClean="0"/>
              <a:t>based</a:t>
            </a:r>
            <a:r>
              <a:rPr lang="it-IT" sz="3600" dirty="0" smtClean="0"/>
              <a:t> economic </a:t>
            </a:r>
            <a:r>
              <a:rPr lang="it-IT" sz="3600" dirty="0" err="1" smtClean="0"/>
              <a:t>view</a:t>
            </a:r>
            <a:endParaRPr lang="en-GB" sz="3600" dirty="0" smtClean="0"/>
          </a:p>
        </p:txBody>
      </p:sp>
    </p:spTree>
    <p:extLst>
      <p:ext uri="{BB962C8B-B14F-4D97-AF65-F5344CB8AC3E}">
        <p14:creationId xmlns:p14="http://schemas.microsoft.com/office/powerpoint/2010/main" val="264485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100">
                <a:ea typeface="Calibri" pitchFamily="34" charset="0"/>
                <a:cs typeface="Times New Roman" pitchFamily="18" charset="0"/>
              </a:rPr>
              <a:t>GERD total</a:t>
            </a:r>
            <a:endParaRPr lang="en-GB" altLang="it-IT" sz="800">
              <a:latin typeface="Arial" charset="0"/>
              <a:ea typeface="Calibri" pitchFamily="34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Grafico 1"/>
          <p:cNvGraphicFramePr/>
          <p:nvPr/>
        </p:nvGraphicFramePr>
        <p:xfrm>
          <a:off x="323528" y="476672"/>
          <a:ext cx="828092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0" y="28194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872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mtClean="0"/>
              <a:t>Two options</a:t>
            </a:r>
            <a:endParaRPr lang="en-GB" altLang="it-IT" smtClean="0"/>
          </a:p>
        </p:txBody>
      </p:sp>
      <p:sp>
        <p:nvSpPr>
          <p:cNvPr id="1945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41775" cy="4937125"/>
          </a:xfrm>
        </p:spPr>
        <p:txBody>
          <a:bodyPr/>
          <a:lstStyle/>
          <a:p>
            <a:pPr marL="273050" indent="-273050" eaLnBrk="1" hangingPunct="1">
              <a:buFont typeface="Wingdings 3" pitchFamily="18" charset="2"/>
              <a:buChar char=""/>
            </a:pPr>
            <a:r>
              <a:rPr lang="it-IT" altLang="it-IT" smtClean="0">
                <a:solidFill>
                  <a:srgbClr val="FF0000"/>
                </a:solidFill>
              </a:rPr>
              <a:t>Labour oriented reycling</a:t>
            </a:r>
          </a:p>
          <a:p>
            <a:pPr marL="547688" lvl="1" indent="-273050" eaLnBrk="1" hangingPunct="1">
              <a:buFont typeface="Wingdings 3" pitchFamily="18" charset="2"/>
              <a:buChar char=""/>
            </a:pPr>
            <a:r>
              <a:rPr lang="it-IT" altLang="it-IT" smtClean="0"/>
              <a:t>Increase labor demand of unskilled and young through cuts. </a:t>
            </a:r>
          </a:p>
          <a:p>
            <a:pPr marL="547688" lvl="1" indent="-273050" eaLnBrk="1" hangingPunct="1">
              <a:buFont typeface="Wingdings 3" pitchFamily="18" charset="2"/>
              <a:buChar char=""/>
            </a:pPr>
            <a:r>
              <a:rPr lang="it-IT" altLang="it-IT" smtClean="0"/>
              <a:t>Not a long run growth fact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216025"/>
            <a:ext cx="4041775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>
                <a:solidFill>
                  <a:srgbClr val="00B050"/>
                </a:solidFill>
              </a:rPr>
              <a:t>Innovation oriented </a:t>
            </a:r>
            <a:r>
              <a:rPr lang="it-IT" dirty="0" err="1" smtClean="0">
                <a:solidFill>
                  <a:srgbClr val="00B050"/>
                </a:solidFill>
              </a:rPr>
              <a:t>reycling</a:t>
            </a:r>
            <a:r>
              <a:rPr lang="it-IT" dirty="0" smtClean="0">
                <a:solidFill>
                  <a:srgbClr val="00B050"/>
                </a:solidFill>
              </a:rPr>
              <a:t>. 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Energy efficiency </a:t>
            </a:r>
            <a:r>
              <a:rPr lang="it-IT" dirty="0" err="1" smtClean="0"/>
              <a:t>stimulus</a:t>
            </a:r>
            <a:endParaRPr lang="it-IT" dirty="0" smtClean="0"/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err="1" smtClean="0"/>
              <a:t>Through</a:t>
            </a:r>
            <a:r>
              <a:rPr lang="it-IT" dirty="0" smtClean="0"/>
              <a:t> </a:t>
            </a:r>
            <a:r>
              <a:rPr lang="it-IT" dirty="0" err="1" smtClean="0"/>
              <a:t>creation</a:t>
            </a:r>
            <a:r>
              <a:rPr lang="it-IT" dirty="0" smtClean="0"/>
              <a:t> of </a:t>
            </a:r>
            <a:r>
              <a:rPr lang="it-IT" dirty="0" err="1" smtClean="0"/>
              <a:t>trusts</a:t>
            </a:r>
            <a:r>
              <a:rPr lang="it-IT" dirty="0" smtClean="0"/>
              <a:t> and </a:t>
            </a:r>
            <a:r>
              <a:rPr lang="it-IT" dirty="0" err="1" smtClean="0"/>
              <a:t>funds</a:t>
            </a:r>
            <a:r>
              <a:rPr lang="it-IT" dirty="0" smtClean="0"/>
              <a:t> </a:t>
            </a:r>
            <a:r>
              <a:rPr lang="it-IT" dirty="0" err="1" smtClean="0"/>
              <a:t>that</a:t>
            </a:r>
            <a:r>
              <a:rPr lang="it-IT" dirty="0" smtClean="0"/>
              <a:t> finance innovation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dirty="0" smtClean="0"/>
              <a:t>General technological innovation (</a:t>
            </a:r>
            <a:r>
              <a:rPr lang="it-IT" dirty="0" err="1" smtClean="0"/>
              <a:t>recyling</a:t>
            </a:r>
            <a:r>
              <a:rPr lang="it-IT" dirty="0" smtClean="0"/>
              <a:t> on the </a:t>
            </a:r>
            <a:r>
              <a:rPr lang="it-IT" dirty="0" err="1" smtClean="0"/>
              <a:t>basis</a:t>
            </a:r>
            <a:r>
              <a:rPr lang="it-IT" dirty="0" smtClean="0"/>
              <a:t> of </a:t>
            </a:r>
            <a:r>
              <a:rPr lang="it-IT" dirty="0" err="1" smtClean="0"/>
              <a:t>energy</a:t>
            </a:r>
            <a:r>
              <a:rPr lang="it-IT" dirty="0" smtClean="0"/>
              <a:t> use..) or ex ante </a:t>
            </a:r>
            <a:r>
              <a:rPr lang="it-IT" dirty="0" err="1" smtClean="0"/>
              <a:t>defining</a:t>
            </a:r>
            <a:r>
              <a:rPr lang="it-IT" dirty="0" smtClean="0"/>
              <a:t> the </a:t>
            </a:r>
            <a:r>
              <a:rPr lang="it-IT" dirty="0" err="1" smtClean="0"/>
              <a:t>type</a:t>
            </a:r>
            <a:r>
              <a:rPr lang="it-IT" dirty="0" smtClean="0"/>
              <a:t> (tender on specific issues)?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0497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massimiliano\AppData\Local\Microsoft\Windows\Temporary Internet Files\Content.IE5\O384S9D7\image001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2133600"/>
            <a:ext cx="84963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loud Callout 2"/>
          <p:cNvSpPr/>
          <p:nvPr/>
        </p:nvSpPr>
        <p:spPr>
          <a:xfrm rot="11556033" flipH="1" flipV="1">
            <a:off x="4124325" y="146050"/>
            <a:ext cx="2800350" cy="1870075"/>
          </a:xfrm>
          <a:prstGeom prst="cloudCallout">
            <a:avLst>
              <a:gd name="adj1" fmla="val -184196"/>
              <a:gd name="adj2" fmla="val -2049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 err="1"/>
              <a:t>Very</a:t>
            </a:r>
            <a:r>
              <a:rPr lang="it-IT" dirty="0"/>
              <a:t> Low </a:t>
            </a:r>
            <a:r>
              <a:rPr lang="it-IT" dirty="0" err="1"/>
              <a:t>inflation</a:t>
            </a:r>
            <a:r>
              <a:rPr lang="it-IT" dirty="0"/>
              <a:t> , </a:t>
            </a:r>
            <a:r>
              <a:rPr lang="it-IT" dirty="0" err="1"/>
              <a:t>stagnation</a:t>
            </a:r>
            <a:r>
              <a:rPr lang="it-IT" dirty="0"/>
              <a:t>, high </a:t>
            </a:r>
            <a:r>
              <a:rPr lang="it-IT" dirty="0" err="1"/>
              <a:t>unemployement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700338" y="1052513"/>
            <a:ext cx="12954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323850" y="476250"/>
            <a:ext cx="2087563" cy="1439863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dirty="0">
                <a:solidFill>
                  <a:srgbClr val="FFFF00"/>
                </a:solidFill>
              </a:rPr>
              <a:t>A </a:t>
            </a:r>
            <a:r>
              <a:rPr lang="it-IT" dirty="0" err="1">
                <a:solidFill>
                  <a:srgbClr val="FFFF00"/>
                </a:solidFill>
              </a:rPr>
              <a:t>paradise</a:t>
            </a:r>
            <a:r>
              <a:rPr lang="it-IT" dirty="0">
                <a:solidFill>
                  <a:srgbClr val="FFFF00"/>
                </a:solidFill>
              </a:rPr>
              <a:t> for ETR </a:t>
            </a:r>
            <a:r>
              <a:rPr lang="it-IT" dirty="0" err="1">
                <a:solidFill>
                  <a:srgbClr val="FFFF00"/>
                </a:solidFill>
              </a:rPr>
              <a:t>implementation</a:t>
            </a:r>
            <a:r>
              <a:rPr lang="it-IT" dirty="0">
                <a:solidFill>
                  <a:srgbClr val="FFFF00"/>
                </a:solidFill>
              </a:rPr>
              <a:t> !</a:t>
            </a:r>
            <a:endParaRPr lang="en-GB" dirty="0">
              <a:solidFill>
                <a:srgbClr val="FFFF00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4499992" y="5301208"/>
            <a:ext cx="1800200" cy="1152128"/>
          </a:xfrm>
          <a:prstGeom prst="straightConnector1">
            <a:avLst/>
          </a:prstGeom>
          <a:ln>
            <a:tailEnd type="arrow"/>
          </a:ln>
          <a:scene3d>
            <a:camera prst="isometricTopUp"/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accent4">
                <a:tint val="100000"/>
                <a:shade val="100000"/>
                <a:hueMod val="100000"/>
                <a:satMod val="100000"/>
              </a:schemeClr>
            </a:contourClr>
          </a:sp3d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219700" y="5157788"/>
            <a:ext cx="2447925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8" name="TextBox 8"/>
          <p:cNvSpPr txBox="1">
            <a:spLocks noChangeArrowheads="1"/>
          </p:cNvSpPr>
          <p:nvPr/>
        </p:nvSpPr>
        <p:spPr bwMode="auto">
          <a:xfrm>
            <a:off x="5580063" y="6165850"/>
            <a:ext cx="2592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>
                <a:latin typeface="Arial" charset="0"/>
              </a:rPr>
              <a:t>!!!!!</a:t>
            </a:r>
            <a:endParaRPr lang="en-GB" altLang="it-IT" sz="180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388" y="6237288"/>
            <a:ext cx="3960812" cy="369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dirty="0"/>
              <a:t>Fiscal </a:t>
            </a:r>
            <a:r>
              <a:rPr lang="it-IT" dirty="0" err="1"/>
              <a:t>stimulus</a:t>
            </a:r>
            <a:r>
              <a:rPr lang="it-IT" dirty="0"/>
              <a:t> is </a:t>
            </a:r>
            <a:r>
              <a:rPr lang="it-IT" dirty="0" err="1"/>
              <a:t>needed</a:t>
            </a:r>
            <a:r>
              <a:rPr lang="it-IT" dirty="0"/>
              <a:t>!!</a:t>
            </a:r>
            <a:endParaRPr lang="en-GB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284663" y="5300663"/>
            <a:ext cx="792162" cy="792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527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</a:endParaRPr>
          </a:p>
        </p:txBody>
      </p:sp>
      <p:pic>
        <p:nvPicPr>
          <p:cNvPr id="21507" name="Grafico 5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8748713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0" y="4943475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•"/>
            </a:pPr>
            <a:r>
              <a:rPr lang="en-US" altLang="ja-JP" sz="1100">
                <a:latin typeface="Times New Roman" pitchFamily="18" charset="0"/>
                <a:ea typeface="MS Mincho" pitchFamily="49" charset="-128"/>
              </a:rPr>
              <a:t>Total environmental and energy taxes (% GDP); source: Eurostat</a:t>
            </a:r>
            <a:endParaRPr lang="en-US" altLang="ja-JP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50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</a:endParaRPr>
          </a:p>
        </p:txBody>
      </p:sp>
      <p:pic>
        <p:nvPicPr>
          <p:cNvPr id="22531" name="Grafico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8243888" cy="275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Rectangle 3"/>
          <p:cNvSpPr>
            <a:spLocks noChangeArrowheads="1"/>
          </p:cNvSpPr>
          <p:nvPr/>
        </p:nvSpPr>
        <p:spPr bwMode="auto">
          <a:xfrm>
            <a:off x="36513" y="32861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•"/>
            </a:pPr>
            <a:r>
              <a:rPr lang="en-US" altLang="ja-JP" sz="1100">
                <a:latin typeface="Times New Roman" pitchFamily="18" charset="0"/>
                <a:ea typeface="MS Mincho" pitchFamily="49" charset="-128"/>
              </a:rPr>
              <a:t>Share of GDP, total Energy taxes</a:t>
            </a:r>
            <a:endParaRPr lang="en-US" altLang="ja-JP" sz="1800">
              <a:latin typeface="Arial" charset="0"/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it-IT" sz="1800">
              <a:latin typeface="Arial" charset="0"/>
            </a:endParaRPr>
          </a:p>
        </p:txBody>
      </p:sp>
      <p:pic>
        <p:nvPicPr>
          <p:cNvPr id="22534" name="Grafico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429000"/>
            <a:ext cx="7800975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Rectangle 6"/>
          <p:cNvSpPr>
            <a:spLocks noChangeArrowheads="1"/>
          </p:cNvSpPr>
          <p:nvPr/>
        </p:nvSpPr>
        <p:spPr bwMode="auto">
          <a:xfrm>
            <a:off x="0" y="3789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Char char="•"/>
            </a:pPr>
            <a:r>
              <a:rPr lang="en-US" altLang="ja-JP" sz="1100">
                <a:latin typeface="Times New Roman" pitchFamily="18" charset="0"/>
                <a:ea typeface="MS Mincho" pitchFamily="49" charset="-128"/>
              </a:rPr>
              <a:t>Share of GDP, environmental  &amp;  resource taxes</a:t>
            </a:r>
            <a:endParaRPr lang="en-US" altLang="ja-JP" sz="1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9487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it-IT" sz="2400" b="1" smtClean="0">
                <a:solidFill>
                  <a:srgbClr val="FF0000"/>
                </a:solidFill>
              </a:rPr>
              <a:t>ETR: national and decentralised levels</a:t>
            </a:r>
            <a:endParaRPr lang="en-GB" altLang="it-IT" sz="2400" b="1" smtClean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dirty="0" smtClean="0"/>
              <a:t>National </a:t>
            </a:r>
            <a:r>
              <a:rPr lang="it-IT" dirty="0" err="1" smtClean="0"/>
              <a:t>levels</a:t>
            </a:r>
            <a:r>
              <a:rPr lang="it-IT" dirty="0" smtClean="0"/>
              <a:t> of </a:t>
            </a:r>
            <a:r>
              <a:rPr lang="it-IT" dirty="0" err="1" smtClean="0"/>
              <a:t>taxation</a:t>
            </a:r>
            <a:r>
              <a:rPr lang="it-IT" dirty="0" smtClean="0"/>
              <a:t> (</a:t>
            </a:r>
            <a:r>
              <a:rPr lang="it-IT" dirty="0" err="1" smtClean="0"/>
              <a:t>Sox</a:t>
            </a:r>
            <a:r>
              <a:rPr lang="it-IT" dirty="0" smtClean="0"/>
              <a:t>, Co2 </a:t>
            </a:r>
            <a:r>
              <a:rPr lang="it-IT" dirty="0" err="1" smtClean="0"/>
              <a:t>taxes</a:t>
            </a:r>
            <a:r>
              <a:rPr lang="it-IT" dirty="0" smtClean="0"/>
              <a:t> on non ETS </a:t>
            </a:r>
            <a:r>
              <a:rPr lang="it-IT" dirty="0" err="1" smtClean="0"/>
              <a:t>sectors</a:t>
            </a:r>
            <a:r>
              <a:rPr lang="it-IT" dirty="0" smtClean="0"/>
              <a:t>, ETS </a:t>
            </a:r>
            <a:r>
              <a:rPr lang="it-IT" dirty="0" err="1" smtClean="0"/>
              <a:t>auctioning</a:t>
            </a:r>
            <a:r>
              <a:rPr lang="it-IT" dirty="0" smtClean="0"/>
              <a:t>)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it-IT" b="1" dirty="0" err="1" smtClean="0"/>
              <a:t>Regional</a:t>
            </a:r>
            <a:r>
              <a:rPr lang="it-IT" b="1" dirty="0" smtClean="0"/>
              <a:t> and local </a:t>
            </a:r>
            <a:r>
              <a:rPr lang="it-IT" b="1" dirty="0" err="1" smtClean="0"/>
              <a:t>levels</a:t>
            </a:r>
            <a:endParaRPr lang="it-IT" b="1" dirty="0" smtClean="0"/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sz="2800" dirty="0" smtClean="0"/>
              <a:t>Landfill </a:t>
            </a:r>
            <a:r>
              <a:rPr lang="it-IT" sz="2800" dirty="0" err="1" smtClean="0"/>
              <a:t>taxes</a:t>
            </a:r>
            <a:r>
              <a:rPr lang="it-IT" sz="2800" dirty="0" smtClean="0"/>
              <a:t>, PM </a:t>
            </a:r>
            <a:r>
              <a:rPr lang="it-IT" sz="2800" dirty="0" err="1" smtClean="0"/>
              <a:t>taxes</a:t>
            </a:r>
            <a:r>
              <a:rPr lang="it-IT" sz="2800" dirty="0" smtClean="0"/>
              <a:t>, water resource </a:t>
            </a:r>
            <a:r>
              <a:rPr lang="it-IT" sz="2800" dirty="0" err="1" smtClean="0"/>
              <a:t>taxes</a:t>
            </a:r>
            <a:r>
              <a:rPr lang="it-IT" sz="2800" dirty="0" smtClean="0"/>
              <a:t>, </a:t>
            </a:r>
            <a:r>
              <a:rPr lang="it-IT" sz="2800" dirty="0" err="1" smtClean="0"/>
              <a:t>other</a:t>
            </a:r>
            <a:r>
              <a:rPr lang="it-IT" sz="2800" dirty="0" smtClean="0"/>
              <a:t> resource </a:t>
            </a:r>
            <a:r>
              <a:rPr lang="it-IT" sz="2800" dirty="0" err="1" smtClean="0"/>
              <a:t>taxes</a:t>
            </a:r>
            <a:r>
              <a:rPr lang="it-IT" sz="2800" dirty="0" smtClean="0"/>
              <a:t> on </a:t>
            </a:r>
            <a:r>
              <a:rPr lang="it-IT" sz="2800" dirty="0" err="1" smtClean="0"/>
              <a:t>minerals</a:t>
            </a:r>
            <a:r>
              <a:rPr lang="it-IT" sz="2800" dirty="0" smtClean="0"/>
              <a:t>, </a:t>
            </a:r>
            <a:r>
              <a:rPr lang="it-IT" sz="2800" dirty="0" err="1" smtClean="0"/>
              <a:t>aggregates…</a:t>
            </a:r>
            <a:endParaRPr lang="it-IT" sz="2800" dirty="0" smtClean="0"/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They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could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abate IRAP, the ‘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hated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’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regional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tax on economic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activity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around</a:t>
            </a:r>
            <a:r>
              <a:rPr lang="it-IT" sz="2800" dirty="0" smtClean="0">
                <a:solidFill>
                  <a:schemeClr val="accent5">
                    <a:lumMod val="75000"/>
                  </a:schemeClr>
                </a:solidFill>
              </a:rPr>
              <a:t> 30 </a:t>
            </a:r>
            <a:r>
              <a:rPr lang="it-IT" sz="2800" dirty="0" err="1" smtClean="0">
                <a:solidFill>
                  <a:schemeClr val="accent5">
                    <a:lumMod val="75000"/>
                  </a:schemeClr>
                </a:solidFill>
              </a:rPr>
              <a:t>billions</a:t>
            </a:r>
            <a:endParaRPr lang="it-IT" sz="28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822960" lvl="2" eaLnBrk="1" fontAlgn="auto" hangingPunct="1">
              <a:spcAft>
                <a:spcPts val="0"/>
              </a:spcAft>
              <a:buClr>
                <a:schemeClr val="bg1">
                  <a:shade val="50000"/>
                </a:schemeClr>
              </a:buClr>
              <a:buFont typeface="Wingdings 3"/>
              <a:buChar char=""/>
              <a:defRPr/>
            </a:pPr>
            <a:r>
              <a:rPr lang="it-IT" sz="2800" dirty="0" err="1" smtClean="0"/>
              <a:t>Issue</a:t>
            </a:r>
            <a:r>
              <a:rPr lang="it-IT" sz="2800" dirty="0" smtClean="0"/>
              <a:t> of ‘Resource </a:t>
            </a:r>
            <a:r>
              <a:rPr lang="it-IT" sz="2800" dirty="0" err="1" smtClean="0"/>
              <a:t>taxation</a:t>
            </a:r>
            <a:r>
              <a:rPr lang="it-IT" sz="2800" dirty="0" smtClean="0"/>
              <a:t> </a:t>
            </a:r>
            <a:r>
              <a:rPr lang="it-IT" sz="2800" dirty="0" err="1" smtClean="0"/>
              <a:t>reform</a:t>
            </a:r>
            <a:r>
              <a:rPr lang="it-IT" sz="2800" dirty="0" smtClean="0"/>
              <a:t>’ RTR</a:t>
            </a:r>
          </a:p>
        </p:txBody>
      </p:sp>
    </p:spTree>
    <p:extLst>
      <p:ext uri="{BB962C8B-B14F-4D97-AF65-F5344CB8AC3E}">
        <p14:creationId xmlns:p14="http://schemas.microsoft.com/office/powerpoint/2010/main" val="175442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2800" b="1" smtClean="0"/>
              <a:t>Environmental externalities still at the heart of ETR rationale</a:t>
            </a:r>
            <a:endParaRPr lang="en-GB" altLang="it-IT" sz="2800" b="1" smtClean="0"/>
          </a:p>
        </p:txBody>
      </p:sp>
      <p:sp>
        <p:nvSpPr>
          <p:cNvPr id="2457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41775" cy="4937125"/>
          </a:xfrm>
        </p:spPr>
        <p:txBody>
          <a:bodyPr>
            <a:normAutofit lnSpcReduction="10000"/>
          </a:bodyPr>
          <a:lstStyle/>
          <a:p>
            <a:r>
              <a:rPr lang="it-IT" altLang="it-IT" sz="2400" smtClean="0"/>
              <a:t>Muller, Mendelshon, Nordhaus (2011), Environmental Accounting for Pollution in the US economy, AER, 1649-75.</a:t>
            </a:r>
          </a:p>
          <a:p>
            <a:r>
              <a:rPr lang="it-IT" altLang="it-IT" sz="2400" smtClean="0"/>
              <a:t>Definition of gross and net external damages</a:t>
            </a:r>
          </a:p>
          <a:p>
            <a:r>
              <a:rPr lang="it-IT" altLang="it-IT" sz="2400" smtClean="0"/>
              <a:t>Gross external damage  of US economy </a:t>
            </a:r>
            <a:r>
              <a:rPr lang="it-IT" altLang="it-IT" sz="2400" smtClean="0">
                <a:solidFill>
                  <a:srgbClr val="00B050"/>
                </a:solidFill>
              </a:rPr>
              <a:t>182 billions $</a:t>
            </a:r>
            <a:r>
              <a:rPr lang="en-GB" altLang="it-IT" sz="2400" smtClean="0"/>
              <a:t> </a:t>
            </a:r>
          </a:p>
          <a:p>
            <a:r>
              <a:rPr lang="it-IT" altLang="it-IT" sz="2400" smtClean="0">
                <a:solidFill>
                  <a:srgbClr val="00B050"/>
                </a:solidFill>
              </a:rPr>
              <a:t>Net external damage (GED – regulation costs, tax payments)</a:t>
            </a:r>
          </a:p>
        </p:txBody>
      </p:sp>
      <p:sp>
        <p:nvSpPr>
          <p:cNvPr id="24580" name="Content Placeholder 3"/>
          <p:cNvSpPr>
            <a:spLocks noGrp="1"/>
          </p:cNvSpPr>
          <p:nvPr>
            <p:ph sz="half" idx="2"/>
          </p:nvPr>
        </p:nvSpPr>
        <p:spPr>
          <a:xfrm>
            <a:off x="4632325" y="1216025"/>
            <a:ext cx="4041775" cy="4937125"/>
          </a:xfrm>
        </p:spPr>
        <p:txBody>
          <a:bodyPr>
            <a:normAutofit lnSpcReduction="10000"/>
          </a:bodyPr>
          <a:lstStyle/>
          <a:p>
            <a:r>
              <a:rPr lang="it-IT" altLang="it-IT" smtClean="0"/>
              <a:t>Transport, energy, agriculture, much more pollution intensive than manufacturing (very low in E/VA: 0.01 vs 0.1 transport)</a:t>
            </a:r>
          </a:p>
          <a:p>
            <a:r>
              <a:rPr lang="it-IT" altLang="it-IT" smtClean="0"/>
              <a:t>Transport and manufacturing both account 10% of total</a:t>
            </a:r>
          </a:p>
          <a:p>
            <a:r>
              <a:rPr lang="it-IT" altLang="it-IT" smtClean="0">
                <a:solidFill>
                  <a:srgbClr val="FF0000"/>
                </a:solidFill>
              </a:rPr>
              <a:t>Intuitive figure for Italy: 20-25 Billions €. </a:t>
            </a:r>
            <a:endParaRPr lang="en-GB" altLang="it-IT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8569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sz="3200" b="1" smtClean="0"/>
              <a:t>EEA report 2011 on air pollution costs in the EU</a:t>
            </a:r>
            <a:endParaRPr lang="en-GB" altLang="it-IT" sz="3200" b="1" smtClean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it-IT" altLang="it-IT" sz="3600" smtClean="0"/>
              <a:t>‘Revealing the costs of air pollution from industrial facilities in Europe’</a:t>
            </a:r>
          </a:p>
          <a:p>
            <a:r>
              <a:rPr lang="it-IT" altLang="it-IT" sz="3600" smtClean="0"/>
              <a:t>10000 facilities generate between 102-169 billions € of damages (health and environment) </a:t>
            </a:r>
          </a:p>
          <a:p>
            <a:r>
              <a:rPr lang="it-IT" altLang="it-IT" sz="3600" smtClean="0"/>
              <a:t>50% caused by 191 sites out of 10000 (easier policy making)</a:t>
            </a:r>
          </a:p>
          <a:p>
            <a:r>
              <a:rPr lang="it-IT" altLang="it-IT" smtClean="0"/>
              <a:t>www.eea.europa.eu</a:t>
            </a:r>
            <a:endParaRPr lang="en-GB" altLang="it-IT" smtClean="0"/>
          </a:p>
        </p:txBody>
      </p:sp>
    </p:spTree>
    <p:extLst>
      <p:ext uri="{BB962C8B-B14F-4D97-AF65-F5344CB8AC3E}">
        <p14:creationId xmlns:p14="http://schemas.microsoft.com/office/powerpoint/2010/main" val="30022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 altLang="it-IT" dirty="0" smtClean="0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792162"/>
          </a:xfrm>
        </p:spPr>
        <p:txBody>
          <a:bodyPr/>
          <a:lstStyle/>
          <a:p>
            <a:pPr eaLnBrk="1" hangingPunct="1"/>
            <a:r>
              <a:rPr lang="it-IT" altLang="it-IT" sz="2800" smtClean="0"/>
              <a:t>Capital shares at different income levels</a:t>
            </a: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66378463"/>
              </p:ext>
            </p:extLst>
          </p:nvPr>
        </p:nvGraphicFramePr>
        <p:xfrm>
          <a:off x="533400" y="1371600"/>
          <a:ext cx="8077200" cy="502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Grafico" r:id="rId4" imgW="5448367" imgH="2714557" progId="Excel.Chart.8">
                  <p:embed/>
                </p:oleObj>
              </mc:Choice>
              <mc:Fallback>
                <p:oleObj name="Grafico" r:id="rId4" imgW="5448367" imgH="271455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371600"/>
                        <a:ext cx="8077200" cy="502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7380288" y="3284538"/>
            <a:ext cx="1152525" cy="11525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3" name="Connettore 1 2"/>
          <p:cNvCxnSpPr/>
          <p:nvPr/>
        </p:nvCxnSpPr>
        <p:spPr>
          <a:xfrm flipV="1">
            <a:off x="5868144" y="2132856"/>
            <a:ext cx="1512144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7524327" y="1916832"/>
            <a:ext cx="1008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human</a:t>
            </a:r>
            <a:endParaRPr lang="it-IT" dirty="0"/>
          </a:p>
        </p:txBody>
      </p:sp>
      <p:cxnSp>
        <p:nvCxnSpPr>
          <p:cNvPr id="7" name="Connettore 1 6"/>
          <p:cNvCxnSpPr/>
          <p:nvPr/>
        </p:nvCxnSpPr>
        <p:spPr>
          <a:xfrm>
            <a:off x="5868144" y="4437063"/>
            <a:ext cx="1512144" cy="5041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7236296" y="515719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natural</a:t>
            </a:r>
            <a:endParaRPr lang="it-IT" dirty="0"/>
          </a:p>
        </p:txBody>
      </p:sp>
      <p:cxnSp>
        <p:nvCxnSpPr>
          <p:cNvPr id="11" name="Connettore 1 10"/>
          <p:cNvCxnSpPr/>
          <p:nvPr/>
        </p:nvCxnSpPr>
        <p:spPr>
          <a:xfrm>
            <a:off x="5868144" y="4869160"/>
            <a:ext cx="288032" cy="864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6156176" y="5733256"/>
            <a:ext cx="13681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Man made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912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dirty="0" smtClean="0"/>
              <a:t>The key </a:t>
            </a:r>
            <a:r>
              <a:rPr lang="it-IT" sz="3600" dirty="0" err="1" smtClean="0"/>
              <a:t>role</a:t>
            </a:r>
            <a:r>
              <a:rPr lang="it-IT" sz="3600" dirty="0" smtClean="0"/>
              <a:t> of Human capital for </a:t>
            </a:r>
            <a:r>
              <a:rPr lang="it-IT" sz="3600" dirty="0" err="1" smtClean="0"/>
              <a:t>development</a:t>
            </a:r>
            <a:endParaRPr lang="it-IT" sz="3600" dirty="0" smtClean="0"/>
          </a:p>
          <a:p>
            <a:endParaRPr lang="it-IT" sz="3600" dirty="0"/>
          </a:p>
          <a:p>
            <a:r>
              <a:rPr lang="it-IT" sz="3600" dirty="0" err="1" smtClean="0"/>
              <a:t>Intrinsic</a:t>
            </a:r>
            <a:r>
              <a:rPr lang="it-IT" sz="3600" dirty="0" smtClean="0"/>
              <a:t> trade off to </a:t>
            </a:r>
            <a:r>
              <a:rPr lang="it-IT" sz="3600" dirty="0" err="1" smtClean="0"/>
              <a:t>manage</a:t>
            </a:r>
            <a:endParaRPr lang="it-IT" sz="3600" dirty="0" smtClean="0"/>
          </a:p>
          <a:p>
            <a:pPr lvl="1"/>
            <a:r>
              <a:rPr lang="it-IT" sz="3200" dirty="0" smtClean="0">
                <a:solidFill>
                  <a:schemeClr val="tx2"/>
                </a:solidFill>
              </a:rPr>
              <a:t>How to </a:t>
            </a:r>
            <a:r>
              <a:rPr lang="it-IT" sz="3200" dirty="0" err="1" smtClean="0">
                <a:solidFill>
                  <a:schemeClr val="tx2"/>
                </a:solidFill>
              </a:rPr>
              <a:t>invest</a:t>
            </a:r>
            <a:r>
              <a:rPr lang="it-IT" sz="3200" dirty="0" smtClean="0">
                <a:solidFill>
                  <a:schemeClr val="tx2"/>
                </a:solidFill>
              </a:rPr>
              <a:t> the </a:t>
            </a:r>
            <a:r>
              <a:rPr lang="it-IT" sz="3200" dirty="0" err="1" smtClean="0">
                <a:solidFill>
                  <a:schemeClr val="tx2"/>
                </a:solidFill>
              </a:rPr>
              <a:t>income</a:t>
            </a:r>
            <a:r>
              <a:rPr lang="it-IT" sz="3200" dirty="0" smtClean="0">
                <a:solidFill>
                  <a:schemeClr val="tx2"/>
                </a:solidFill>
              </a:rPr>
              <a:t> </a:t>
            </a:r>
            <a:r>
              <a:rPr lang="it-IT" sz="3200" dirty="0" err="1" smtClean="0">
                <a:solidFill>
                  <a:schemeClr val="tx2"/>
                </a:solidFill>
              </a:rPr>
              <a:t>we</a:t>
            </a:r>
            <a:r>
              <a:rPr lang="it-IT" sz="3200" dirty="0" smtClean="0">
                <a:solidFill>
                  <a:schemeClr val="tx2"/>
                </a:solidFill>
              </a:rPr>
              <a:t> </a:t>
            </a:r>
            <a:r>
              <a:rPr lang="it-IT" sz="3200" dirty="0" err="1" smtClean="0">
                <a:solidFill>
                  <a:schemeClr val="tx2"/>
                </a:solidFill>
              </a:rPr>
              <a:t>get</a:t>
            </a:r>
            <a:r>
              <a:rPr lang="it-IT" sz="3200" dirty="0" smtClean="0">
                <a:solidFill>
                  <a:schemeClr val="tx2"/>
                </a:solidFill>
              </a:rPr>
              <a:t> out of Natural </a:t>
            </a:r>
            <a:r>
              <a:rPr lang="it-IT" sz="3200" dirty="0" err="1" smtClean="0">
                <a:solidFill>
                  <a:schemeClr val="tx2"/>
                </a:solidFill>
              </a:rPr>
              <a:t>resources</a:t>
            </a:r>
            <a:r>
              <a:rPr lang="it-IT" sz="3200" dirty="0" smtClean="0">
                <a:solidFill>
                  <a:schemeClr val="tx2"/>
                </a:solidFill>
              </a:rPr>
              <a:t> to create human capital and </a:t>
            </a:r>
            <a:r>
              <a:rPr lang="it-IT" sz="3200" dirty="0" err="1" smtClean="0">
                <a:solidFill>
                  <a:schemeClr val="tx2"/>
                </a:solidFill>
              </a:rPr>
              <a:t>knowledge</a:t>
            </a:r>
            <a:endParaRPr lang="it-IT" sz="3200" dirty="0">
              <a:solidFill>
                <a:schemeClr val="tx2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5174729"/>
            <a:ext cx="2232248" cy="1683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9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000" smtClean="0">
                <a:solidFill>
                  <a:schemeClr val="folHlink"/>
                </a:solidFill>
              </a:rPr>
              <a:t>Holland vs Kenya capital stocks shares of wealth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altLang="it-IT" sz="2800" smtClean="0">
                <a:solidFill>
                  <a:schemeClr val="folHlink"/>
                </a:solidFill>
              </a:rPr>
              <a:t>Holland</a:t>
            </a:r>
          </a:p>
          <a:p>
            <a:pPr lvl="1" eaLnBrk="1" hangingPunct="1"/>
            <a:r>
              <a:rPr lang="it-IT" altLang="it-IT" sz="2400" smtClean="0"/>
              <a:t>78% Human capital + institutions</a:t>
            </a:r>
          </a:p>
          <a:p>
            <a:pPr lvl="2" eaLnBrk="1" hangingPunct="1"/>
            <a:r>
              <a:rPr lang="it-IT" altLang="it-IT" sz="2000" smtClean="0"/>
              <a:t>Of which 36% schooling; 57% institutions, property rights</a:t>
            </a:r>
          </a:p>
          <a:p>
            <a:pPr lvl="1" eaLnBrk="1" hangingPunct="1"/>
            <a:r>
              <a:rPr lang="it-IT" altLang="it-IT" sz="2400" smtClean="0"/>
              <a:t>3% natural capital (of which 57% land)</a:t>
            </a:r>
          </a:p>
          <a:p>
            <a:pPr lvl="1" eaLnBrk="1" hangingPunct="1"/>
            <a:r>
              <a:rPr lang="it-IT" altLang="it-IT" sz="2400" smtClean="0"/>
              <a:t>19% produced man made capital</a:t>
            </a:r>
          </a:p>
          <a:p>
            <a:pPr eaLnBrk="1" hangingPunct="1"/>
            <a:r>
              <a:rPr lang="it-IT" altLang="it-IT" sz="2800" smtClean="0">
                <a:solidFill>
                  <a:schemeClr val="folHlink"/>
                </a:solidFill>
              </a:rPr>
              <a:t>Kenya</a:t>
            </a:r>
          </a:p>
          <a:p>
            <a:pPr lvl="1" eaLnBrk="1" hangingPunct="1"/>
            <a:r>
              <a:rPr lang="it-IT" altLang="it-IT" sz="2400" smtClean="0"/>
              <a:t>46% natural capital (1/2 crops)</a:t>
            </a:r>
          </a:p>
          <a:p>
            <a:pPr lvl="1" eaLnBrk="1" hangingPunct="1"/>
            <a:r>
              <a:rPr lang="it-IT" altLang="it-IT" sz="2400" smtClean="0"/>
              <a:t>13% man made</a:t>
            </a:r>
          </a:p>
          <a:p>
            <a:pPr lvl="1" eaLnBrk="1" hangingPunct="1"/>
            <a:r>
              <a:rPr lang="it-IT" altLang="it-IT" sz="2400" smtClean="0"/>
              <a:t>42% intangible including human capital</a:t>
            </a:r>
          </a:p>
          <a:p>
            <a:pPr eaLnBrk="1" hangingPunct="1"/>
            <a:endParaRPr lang="it-IT" altLang="it-IT" sz="2800" smtClean="0"/>
          </a:p>
        </p:txBody>
      </p:sp>
    </p:spTree>
    <p:extLst>
      <p:ext uri="{BB962C8B-B14F-4D97-AF65-F5344CB8AC3E}">
        <p14:creationId xmlns:p14="http://schemas.microsoft.com/office/powerpoint/2010/main" val="191761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Ghana – decomposition of genuine saving (2000)</a:t>
            </a:r>
          </a:p>
        </p:txBody>
      </p:sp>
      <p:pic>
        <p:nvPicPr>
          <p:cNvPr id="7171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79" y="1600200"/>
            <a:ext cx="7234841" cy="4800600"/>
          </a:xfrm>
        </p:spPr>
      </p:pic>
      <p:sp>
        <p:nvSpPr>
          <p:cNvPr id="4" name="TextBox 3"/>
          <p:cNvSpPr txBox="1"/>
          <p:nvPr/>
        </p:nvSpPr>
        <p:spPr>
          <a:xfrm>
            <a:off x="323850" y="6021388"/>
            <a:ext cx="8208963" cy="64611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it-IT" b="1" dirty="0"/>
              <a:t>SD </a:t>
            </a:r>
            <a:r>
              <a:rPr lang="it-IT" b="1" dirty="0">
                <a:sym typeface="Wingdings" pitchFamily="2" charset="2"/>
              </a:rPr>
              <a:t> </a:t>
            </a:r>
            <a:r>
              <a:rPr lang="it-IT" b="1" dirty="0" err="1"/>
              <a:t>What</a:t>
            </a:r>
            <a:r>
              <a:rPr lang="it-IT" b="1" dirty="0"/>
              <a:t> </a:t>
            </a:r>
            <a:r>
              <a:rPr lang="it-IT" b="1" dirty="0" err="1"/>
              <a:t>matters</a:t>
            </a:r>
            <a:r>
              <a:rPr lang="it-IT" b="1" dirty="0"/>
              <a:t> is to accumulate </a:t>
            </a:r>
            <a:r>
              <a:rPr lang="it-IT" b="1" dirty="0" err="1"/>
              <a:t>an</a:t>
            </a:r>
            <a:r>
              <a:rPr lang="it-IT" b="1" dirty="0"/>
              <a:t> </a:t>
            </a:r>
            <a:r>
              <a:rPr lang="it-IT" b="1" dirty="0" err="1"/>
              <a:t>increasing</a:t>
            </a:r>
            <a:r>
              <a:rPr lang="it-IT" b="1" dirty="0"/>
              <a:t> stock of total capital </a:t>
            </a:r>
            <a:r>
              <a:rPr lang="it-IT" b="1" dirty="0" err="1"/>
              <a:t>forms</a:t>
            </a:r>
            <a:endParaRPr lang="it-IT" b="1" dirty="0"/>
          </a:p>
          <a:p>
            <a:pPr>
              <a:defRPr/>
            </a:pP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16572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1.jpeg"/></Relationships>
</file>

<file path=ppt/theme/theme1.xml><?xml version="1.0" encoding="utf-8"?>
<a:theme xmlns:a="http://schemas.openxmlformats.org/drawingml/2006/main" name="Adiacente">
  <a:themeElements>
    <a:clrScheme name="Adiacent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iacent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  <a:fontScheme name="Origin">
    <a:majorFont>
      <a:latin typeface="Bookman Old Style"/>
      <a:ea typeface=""/>
      <a:cs typeface=""/>
      <a:font script="Grek" typeface="Cambria"/>
      <a:font script="Cyrl" typeface="Cambria"/>
      <a:font script="Jpan" typeface="HG明朝E"/>
      <a:font script="Hang" typeface="돋움"/>
      <a:font script="Hans" typeface="宋体"/>
      <a:font script="Hant" typeface="標楷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Gill Sans MT"/>
      <a:ea typeface=""/>
      <a:cs typeface=""/>
      <a:font script="Grek" typeface="Calibri"/>
      <a:font script="Cyrl" typeface="Calibri"/>
      <a:font script="Jpan" typeface="ＭＳ Ｐゴシック"/>
      <a:font script="Hang" typeface="맑은 고딕"/>
      <a:font script="Hans" typeface="华文新魏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rigin">
    <a:fillStyleLst>
      <a:solidFill>
        <a:schemeClr val="phClr"/>
      </a:solidFill>
      <a:gradFill rotWithShape="1">
        <a:gsLst>
          <a:gs pos="0">
            <a:schemeClr val="phClr">
              <a:tint val="45000"/>
              <a:satMod val="200000"/>
            </a:schemeClr>
          </a:gs>
          <a:gs pos="30000">
            <a:schemeClr val="phClr">
              <a:tint val="61000"/>
              <a:satMod val="200000"/>
            </a:schemeClr>
          </a:gs>
          <a:gs pos="45000">
            <a:schemeClr val="phClr">
              <a:tint val="66000"/>
              <a:satMod val="200000"/>
            </a:schemeClr>
          </a:gs>
          <a:gs pos="55000">
            <a:schemeClr val="phClr">
              <a:tint val="66000"/>
              <a:satMod val="200000"/>
            </a:schemeClr>
          </a:gs>
          <a:gs pos="73000">
            <a:schemeClr val="phClr">
              <a:tint val="61000"/>
              <a:satMod val="200000"/>
            </a:schemeClr>
          </a:gs>
          <a:gs pos="100000">
            <a:schemeClr val="phClr">
              <a:tint val="45000"/>
              <a:satMod val="200000"/>
            </a:schemeClr>
          </a:gs>
        </a:gsLst>
        <a:lin ang="950000" scaled="1"/>
      </a:gradFill>
      <a:gradFill rotWithShape="1">
        <a:gsLst>
          <a:gs pos="0">
            <a:schemeClr val="phClr">
              <a:shade val="63000"/>
            </a:schemeClr>
          </a:gs>
          <a:gs pos="30000">
            <a:schemeClr val="phClr">
              <a:shade val="90000"/>
              <a:satMod val="110000"/>
            </a:schemeClr>
          </a:gs>
          <a:gs pos="45000">
            <a:schemeClr val="phClr">
              <a:shade val="100000"/>
              <a:satMod val="118000"/>
            </a:schemeClr>
          </a:gs>
          <a:gs pos="55000">
            <a:schemeClr val="phClr">
              <a:shade val="100000"/>
              <a:satMod val="118000"/>
            </a:schemeClr>
          </a:gs>
          <a:gs pos="73000">
            <a:schemeClr val="phClr">
              <a:shade val="90000"/>
              <a:satMod val="110000"/>
            </a:schemeClr>
          </a:gs>
          <a:gs pos="100000">
            <a:schemeClr val="phClr">
              <a:shade val="63000"/>
            </a:schemeClr>
          </a:gs>
        </a:gsLst>
        <a:lin ang="950000" scaled="1"/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phClr">
              <a:tint val="100000"/>
              <a:shade val="100000"/>
              <a:hueMod val="100000"/>
              <a:satMod val="100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60000"/>
              <a:satMod val="300000"/>
            </a:schemeClr>
          </a:gs>
          <a:gs pos="30000">
            <a:schemeClr val="phClr">
              <a:shade val="80000"/>
              <a:satMod val="230000"/>
            </a:schemeClr>
          </a:gs>
          <a:gs pos="100000">
            <a:schemeClr val="phClr">
              <a:tint val="97000"/>
              <a:satMod val="22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6000"/>
              <a:satMod val="120000"/>
            </a:schemeClr>
            <a:schemeClr val="phClr">
              <a:tint val="90000"/>
            </a:schemeClr>
          </a:duotone>
        </a:blip>
        <a:tile tx="0" ty="0" sx="35000" sy="40000" flip="x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  <a:fontScheme name="Origin">
    <a:majorFont>
      <a:latin typeface="Bookman Old Style"/>
      <a:ea typeface=""/>
      <a:cs typeface=""/>
      <a:font script="Grek" typeface="Cambria"/>
      <a:font script="Cyrl" typeface="Cambria"/>
      <a:font script="Jpan" typeface="HG明朝E"/>
      <a:font script="Hang" typeface="돋움"/>
      <a:font script="Hans" typeface="宋体"/>
      <a:font script="Hant" typeface="標楷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Gill Sans MT"/>
      <a:ea typeface=""/>
      <a:cs typeface=""/>
      <a:font script="Grek" typeface="Calibri"/>
      <a:font script="Cyrl" typeface="Calibri"/>
      <a:font script="Jpan" typeface="ＭＳ Ｐゴシック"/>
      <a:font script="Hang" typeface="맑은 고딕"/>
      <a:font script="Hans" typeface="华文新魏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rigin">
    <a:fillStyleLst>
      <a:solidFill>
        <a:schemeClr val="phClr"/>
      </a:solidFill>
      <a:gradFill rotWithShape="1">
        <a:gsLst>
          <a:gs pos="0">
            <a:schemeClr val="phClr">
              <a:tint val="45000"/>
              <a:satMod val="200000"/>
            </a:schemeClr>
          </a:gs>
          <a:gs pos="30000">
            <a:schemeClr val="phClr">
              <a:tint val="61000"/>
              <a:satMod val="200000"/>
            </a:schemeClr>
          </a:gs>
          <a:gs pos="45000">
            <a:schemeClr val="phClr">
              <a:tint val="66000"/>
              <a:satMod val="200000"/>
            </a:schemeClr>
          </a:gs>
          <a:gs pos="55000">
            <a:schemeClr val="phClr">
              <a:tint val="66000"/>
              <a:satMod val="200000"/>
            </a:schemeClr>
          </a:gs>
          <a:gs pos="73000">
            <a:schemeClr val="phClr">
              <a:tint val="61000"/>
              <a:satMod val="200000"/>
            </a:schemeClr>
          </a:gs>
          <a:gs pos="100000">
            <a:schemeClr val="phClr">
              <a:tint val="45000"/>
              <a:satMod val="200000"/>
            </a:schemeClr>
          </a:gs>
        </a:gsLst>
        <a:lin ang="950000" scaled="1"/>
      </a:gradFill>
      <a:gradFill rotWithShape="1">
        <a:gsLst>
          <a:gs pos="0">
            <a:schemeClr val="phClr">
              <a:shade val="63000"/>
            </a:schemeClr>
          </a:gs>
          <a:gs pos="30000">
            <a:schemeClr val="phClr">
              <a:shade val="90000"/>
              <a:satMod val="110000"/>
            </a:schemeClr>
          </a:gs>
          <a:gs pos="45000">
            <a:schemeClr val="phClr">
              <a:shade val="100000"/>
              <a:satMod val="118000"/>
            </a:schemeClr>
          </a:gs>
          <a:gs pos="55000">
            <a:schemeClr val="phClr">
              <a:shade val="100000"/>
              <a:satMod val="118000"/>
            </a:schemeClr>
          </a:gs>
          <a:gs pos="73000">
            <a:schemeClr val="phClr">
              <a:shade val="90000"/>
              <a:satMod val="110000"/>
            </a:schemeClr>
          </a:gs>
          <a:gs pos="100000">
            <a:schemeClr val="phClr">
              <a:shade val="63000"/>
            </a:schemeClr>
          </a:gs>
        </a:gsLst>
        <a:lin ang="950000" scaled="1"/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phClr">
              <a:tint val="100000"/>
              <a:shade val="100000"/>
              <a:hueMod val="100000"/>
              <a:satMod val="100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60000"/>
              <a:satMod val="300000"/>
            </a:schemeClr>
          </a:gs>
          <a:gs pos="30000">
            <a:schemeClr val="phClr">
              <a:shade val="80000"/>
              <a:satMod val="230000"/>
            </a:schemeClr>
          </a:gs>
          <a:gs pos="100000">
            <a:schemeClr val="phClr">
              <a:tint val="97000"/>
              <a:satMod val="22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6000"/>
              <a:satMod val="120000"/>
            </a:schemeClr>
            <a:schemeClr val="phClr">
              <a:tint val="90000"/>
            </a:schemeClr>
          </a:duotone>
        </a:blip>
        <a:tile tx="0" ty="0" sx="35000" sy="40000" flip="x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Origin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  <a:fontScheme name="Origin">
    <a:majorFont>
      <a:latin typeface="Bookman Old Style"/>
      <a:ea typeface=""/>
      <a:cs typeface=""/>
      <a:font script="Grek" typeface="Cambria"/>
      <a:font script="Cyrl" typeface="Cambria"/>
      <a:font script="Jpan" typeface="HG明朝E"/>
      <a:font script="Hang" typeface="돋움"/>
      <a:font script="Hans" typeface="宋体"/>
      <a:font script="Hant" typeface="標楷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Gill Sans MT"/>
      <a:ea typeface=""/>
      <a:cs typeface=""/>
      <a:font script="Grek" typeface="Calibri"/>
      <a:font script="Cyrl" typeface="Calibri"/>
      <a:font script="Jpan" typeface="ＭＳ Ｐゴシック"/>
      <a:font script="Hang" typeface="맑은 고딕"/>
      <a:font script="Hans" typeface="华文新魏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rigin">
    <a:fillStyleLst>
      <a:solidFill>
        <a:schemeClr val="phClr"/>
      </a:solidFill>
      <a:gradFill rotWithShape="1">
        <a:gsLst>
          <a:gs pos="0">
            <a:schemeClr val="phClr">
              <a:tint val="45000"/>
              <a:satMod val="200000"/>
            </a:schemeClr>
          </a:gs>
          <a:gs pos="30000">
            <a:schemeClr val="phClr">
              <a:tint val="61000"/>
              <a:satMod val="200000"/>
            </a:schemeClr>
          </a:gs>
          <a:gs pos="45000">
            <a:schemeClr val="phClr">
              <a:tint val="66000"/>
              <a:satMod val="200000"/>
            </a:schemeClr>
          </a:gs>
          <a:gs pos="55000">
            <a:schemeClr val="phClr">
              <a:tint val="66000"/>
              <a:satMod val="200000"/>
            </a:schemeClr>
          </a:gs>
          <a:gs pos="73000">
            <a:schemeClr val="phClr">
              <a:tint val="61000"/>
              <a:satMod val="200000"/>
            </a:schemeClr>
          </a:gs>
          <a:gs pos="100000">
            <a:schemeClr val="phClr">
              <a:tint val="45000"/>
              <a:satMod val="200000"/>
            </a:schemeClr>
          </a:gs>
        </a:gsLst>
        <a:lin ang="950000" scaled="1"/>
      </a:gradFill>
      <a:gradFill rotWithShape="1">
        <a:gsLst>
          <a:gs pos="0">
            <a:schemeClr val="phClr">
              <a:shade val="63000"/>
            </a:schemeClr>
          </a:gs>
          <a:gs pos="30000">
            <a:schemeClr val="phClr">
              <a:shade val="90000"/>
              <a:satMod val="110000"/>
            </a:schemeClr>
          </a:gs>
          <a:gs pos="45000">
            <a:schemeClr val="phClr">
              <a:shade val="100000"/>
              <a:satMod val="118000"/>
            </a:schemeClr>
          </a:gs>
          <a:gs pos="55000">
            <a:schemeClr val="phClr">
              <a:shade val="100000"/>
              <a:satMod val="118000"/>
            </a:schemeClr>
          </a:gs>
          <a:gs pos="73000">
            <a:schemeClr val="phClr">
              <a:shade val="90000"/>
              <a:satMod val="110000"/>
            </a:schemeClr>
          </a:gs>
          <a:gs pos="100000">
            <a:schemeClr val="phClr">
              <a:shade val="63000"/>
            </a:schemeClr>
          </a:gs>
        </a:gsLst>
        <a:lin ang="950000" scaled="1"/>
      </a:gradFill>
    </a:fillStyleLst>
    <a:lnStyleLst>
      <a:ln w="9525" cap="flat" cmpd="sng" algn="ctr">
        <a:solidFill>
          <a:schemeClr val="phClr"/>
        </a:solidFill>
        <a:prstDash val="solid"/>
      </a:ln>
      <a:ln w="19050" cap="flat" cmpd="sng" algn="ctr">
        <a:solidFill>
          <a:schemeClr val="phClr"/>
        </a:solidFill>
        <a:prstDash val="solid"/>
      </a:ln>
      <a:ln w="254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38100" dist="25400" dir="5400000" rotWithShape="0">
            <a:srgbClr val="000000">
              <a:alpha val="40000"/>
            </a:srgbClr>
          </a:outerShdw>
        </a:effectLst>
      </a:effectStyle>
      <a:effectStyle>
        <a:effectLst>
          <a:outerShdw blurRad="50800" dist="43000" dir="5400000" rotWithShape="0">
            <a:srgbClr val="000000">
              <a:alpha val="40000"/>
            </a:srgbClr>
          </a:outerShdw>
        </a:effectLst>
        <a:scene3d>
          <a:camera prst="orthographicFront" fov="0">
            <a:rot lat="0" lon="0" rev="0"/>
          </a:camera>
          <a:lightRig rig="balanced" dir="t">
            <a:rot lat="0" lon="0" rev="0"/>
          </a:lightRig>
        </a:scene3d>
        <a:sp3d prstMaterial="matte">
          <a:bevelT w="0" h="0"/>
          <a:contourClr>
            <a:schemeClr val="phClr">
              <a:tint val="100000"/>
              <a:shade val="100000"/>
              <a:hueMod val="100000"/>
              <a:satMod val="100000"/>
            </a:schemeClr>
          </a:contourClr>
        </a:sp3d>
      </a:effectStyle>
      <a:effectStyle>
        <a:effectLst>
          <a:outerShdw blurRad="50800" dist="25400" dir="5400000" rotWithShape="0">
            <a:srgbClr val="000000">
              <a:alpha val="50000"/>
            </a:srgbClr>
          </a:outerShdw>
        </a:effectLst>
        <a:scene3d>
          <a:camera prst="orthographicFront" fov="0">
            <a:rot lat="0" lon="0" rev="0"/>
          </a:camera>
          <a:lightRig rig="soft" dir="t">
            <a:rot lat="0" lon="0" rev="2700000"/>
          </a:lightRig>
        </a:scene3d>
        <a:sp3d prstMaterial="matte">
          <a:bevelT w="50800" h="50800"/>
          <a:contourClr>
            <a:schemeClr val="phClr"/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60000"/>
              <a:satMod val="300000"/>
            </a:schemeClr>
          </a:gs>
          <a:gs pos="30000">
            <a:schemeClr val="phClr">
              <a:shade val="80000"/>
              <a:satMod val="230000"/>
            </a:schemeClr>
          </a:gs>
          <a:gs pos="100000">
            <a:schemeClr val="phClr">
              <a:tint val="97000"/>
              <a:satMod val="220000"/>
            </a:schemeClr>
          </a:gs>
        </a:gsLst>
        <a:lin ang="16200000" scaled="1"/>
      </a:gradFill>
      <a:blipFill>
        <a:blip xmlns:r="http://schemas.openxmlformats.org/officeDocument/2006/relationships" r:embed="rId1">
          <a:duotone>
            <a:schemeClr val="phClr">
              <a:shade val="6000"/>
              <a:satMod val="120000"/>
            </a:schemeClr>
            <a:schemeClr val="phClr">
              <a:tint val="90000"/>
            </a:schemeClr>
          </a:duotone>
        </a:blip>
        <a:tile tx="0" ty="0" sx="35000" sy="40000" flip="x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48</TotalTime>
  <Words>1602</Words>
  <Application>Microsoft Office PowerPoint</Application>
  <PresentationFormat>Presentazione su schermo (4:3)</PresentationFormat>
  <Paragraphs>261</Paragraphs>
  <Slides>57</Slides>
  <Notes>17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57</vt:i4>
      </vt:variant>
    </vt:vector>
  </HeadingPairs>
  <TitlesOfParts>
    <vt:vector size="59" baseType="lpstr">
      <vt:lpstr>Adiacente</vt:lpstr>
      <vt:lpstr>Grafico</vt:lpstr>
      <vt:lpstr>Sustainability perspectives: technology, trade and policy</vt:lpstr>
      <vt:lpstr>Issues</vt:lpstr>
      <vt:lpstr>Sustainability</vt:lpstr>
      <vt:lpstr>Social and environmental Policy targets</vt:lpstr>
      <vt:lpstr>Sustainable society is an ‘investing society’ </vt:lpstr>
      <vt:lpstr>Presentazione standard di PowerPoint</vt:lpstr>
      <vt:lpstr>Presentazione standard di PowerPoint</vt:lpstr>
      <vt:lpstr>Holland vs Kenya capital stocks shares of wealth</vt:lpstr>
      <vt:lpstr>Ghana – decomposition of genuine saving (2000)</vt:lpstr>
      <vt:lpstr>Presentazione standard di PowerPoint</vt:lpstr>
      <vt:lpstr>Savings and accumulation</vt:lpstr>
      <vt:lpstr>Presentazione standard di PowerPoint</vt:lpstr>
      <vt:lpstr>Sustainable society is an ‘investing society’ </vt:lpstr>
      <vt:lpstr>World Bank (data)</vt:lpstr>
      <vt:lpstr>   </vt:lpstr>
      <vt:lpstr>low-carbon economy requires a radical transformation…2050 EU targets…</vt:lpstr>
      <vt:lpstr>… but current policies are not equipped to deliver this transformation</vt:lpstr>
      <vt:lpstr>MSW generation and landfilling in the EU-27</vt:lpstr>
      <vt:lpstr>We do need strong tech and behavioral driven efficiency to reduce waste and Co2</vt:lpstr>
      <vt:lpstr>Presentazione standard di PowerPoint</vt:lpstr>
      <vt:lpstr>IPAT framework</vt:lpstr>
      <vt:lpstr>STIRPAT</vt:lpstr>
      <vt:lpstr>Presentazione standard di PowerPoint</vt:lpstr>
      <vt:lpstr> Delinking and Kuznets curves (specific lecture 13!)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Technology and policy</vt:lpstr>
      <vt:lpstr>Presentazione standard di PowerPoint</vt:lpstr>
      <vt:lpstr>Presentazione standard di PowerPoint</vt:lpstr>
      <vt:lpstr>Presentazione standard di PowerPoint</vt:lpstr>
      <vt:lpstr>A key Policy: environmental  taxes (Polluter pays principle)</vt:lpstr>
      <vt:lpstr>Presentazione standard di PowerPoint</vt:lpstr>
      <vt:lpstr>But…</vt:lpstr>
      <vt:lpstr>Economic, ethics and policy meets</vt:lpstr>
      <vt:lpstr>Presentazione standard di PowerPoint</vt:lpstr>
      <vt:lpstr>Presentazione standard di PowerPoint</vt:lpstr>
      <vt:lpstr>Resilience</vt:lpstr>
      <vt:lpstr>Presentazione standard di PowerPoint</vt:lpstr>
      <vt:lpstr>Presentazione standard di PowerPoint</vt:lpstr>
      <vt:lpstr>Presentazione standard di PowerPoint</vt:lpstr>
      <vt:lpstr>Ecological tax reforms as policy shocks to spur Sustainability and growth by innovation</vt:lpstr>
      <vt:lpstr>Presentazione standard di PowerPoint</vt:lpstr>
      <vt:lpstr>Presentazione standard di PowerPoint</vt:lpstr>
      <vt:lpstr>Presentazione standard di PowerPoint</vt:lpstr>
      <vt:lpstr>Ecological tax reforms ETR</vt:lpstr>
      <vt:lpstr>Presentazione standard di PowerPoint</vt:lpstr>
      <vt:lpstr>Presentazione standard di PowerPoint</vt:lpstr>
      <vt:lpstr>Two options</vt:lpstr>
      <vt:lpstr>Presentazione standard di PowerPoint</vt:lpstr>
      <vt:lpstr>Presentazione standard di PowerPoint</vt:lpstr>
      <vt:lpstr>Presentazione standard di PowerPoint</vt:lpstr>
      <vt:lpstr>ETR: national and decentralised levels</vt:lpstr>
      <vt:lpstr>Environmental externalities still at the heart of ETR rationale</vt:lpstr>
      <vt:lpstr>EEA report 2011 on air pollution costs in the EU</vt:lpstr>
    </vt:vector>
  </TitlesOfParts>
  <Company>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Sustainability perspectives</dc:title>
  <dc:creator>user</dc:creator>
  <cp:lastModifiedBy>user</cp:lastModifiedBy>
  <cp:revision>6</cp:revision>
  <dcterms:created xsi:type="dcterms:W3CDTF">2015-02-05T08:32:54Z</dcterms:created>
  <dcterms:modified xsi:type="dcterms:W3CDTF">2015-02-05T09:21:36Z</dcterms:modified>
</cp:coreProperties>
</file>