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80" r:id="rId4"/>
    <p:sldId id="281" r:id="rId5"/>
    <p:sldId id="259" r:id="rId6"/>
    <p:sldId id="282" r:id="rId7"/>
    <p:sldId id="283" r:id="rId8"/>
    <p:sldId id="316" r:id="rId9"/>
    <p:sldId id="317" r:id="rId10"/>
    <p:sldId id="284" r:id="rId11"/>
    <p:sldId id="310" r:id="rId12"/>
    <p:sldId id="311" r:id="rId13"/>
    <p:sldId id="285" r:id="rId14"/>
    <p:sldId id="312" r:id="rId15"/>
    <p:sldId id="286" r:id="rId16"/>
    <p:sldId id="287" r:id="rId17"/>
    <p:sldId id="288" r:id="rId18"/>
    <p:sldId id="289" r:id="rId19"/>
    <p:sldId id="290" r:id="rId20"/>
    <p:sldId id="291" r:id="rId21"/>
    <p:sldId id="313" r:id="rId22"/>
    <p:sldId id="314" r:id="rId23"/>
    <p:sldId id="292" r:id="rId24"/>
    <p:sldId id="318" r:id="rId25"/>
    <p:sldId id="293" r:id="rId26"/>
    <p:sldId id="294" r:id="rId27"/>
    <p:sldId id="295" r:id="rId28"/>
    <p:sldId id="319" r:id="rId29"/>
    <p:sldId id="320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15" r:id="rId39"/>
    <p:sldId id="304" r:id="rId40"/>
    <p:sldId id="306" r:id="rId41"/>
    <p:sldId id="307" r:id="rId42"/>
    <p:sldId id="308" r:id="rId43"/>
    <p:sldId id="309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74" r:id="rId53"/>
    <p:sldId id="275" r:id="rId54"/>
    <p:sldId id="276" r:id="rId55"/>
    <p:sldId id="277" r:id="rId56"/>
    <p:sldId id="278" r:id="rId57"/>
    <p:sldId id="279" r:id="rId5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\Documents\green%20jobs%20grazia\Dat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IN%20CORSO\Articoli\MAVASUMA\versione%2015-10-2011\graphs%20CO2%20nmvoc%20RD%20per%20JPE...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IN%20CORSO\Articoli\MAVASUMA\versione%2015-10-2011\graphs%20CO2%20nmvoc%20RD%20per%20JPE...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IN%20CORSO\Articoli\MAVASUMA\versione%2015-10-2011\graphs%20CO2%20nmvoc%20RD%20per%20JPE...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Eco Innovation to abate CO2 in the EU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Foglio4!$E$1</c:f>
              <c:strCache>
                <c:ptCount val="1"/>
                <c:pt idx="0">
                  <c:v>ECOCO</c:v>
                </c:pt>
              </c:strCache>
            </c:strRef>
          </c:tx>
          <c:spPr>
            <a:ln w="28575">
              <a:noFill/>
            </a:ln>
          </c:spPr>
          <c:xVal>
            <c:numRef>
              <c:f>Foglio4!$D$2:$D$12</c:f>
              <c:numCache>
                <c:formatCode>0.0%</c:formatCode>
                <c:ptCount val="11"/>
                <c:pt idx="0">
                  <c:v>2.1964101679679743E-2</c:v>
                </c:pt>
                <c:pt idx="1">
                  <c:v>2.899645675043834E-2</c:v>
                </c:pt>
                <c:pt idx="2">
                  <c:v>1.7226476350474064E-2</c:v>
                </c:pt>
                <c:pt idx="3">
                  <c:v>2.2598091513370864E-2</c:v>
                </c:pt>
                <c:pt idx="4">
                  <c:v>1.2713908595497068E-2</c:v>
                </c:pt>
                <c:pt idx="5">
                  <c:v>1.3747223944659199E-2</c:v>
                </c:pt>
                <c:pt idx="6">
                  <c:v>2.1448815082517777E-2</c:v>
                </c:pt>
                <c:pt idx="7">
                  <c:v>2.7814566151835276E-2</c:v>
                </c:pt>
                <c:pt idx="8">
                  <c:v>1.490063371356147E-2</c:v>
                </c:pt>
                <c:pt idx="9">
                  <c:v>3.5316863365435817E-2</c:v>
                </c:pt>
                <c:pt idx="10">
                  <c:v>3.3007721770107148E-2</c:v>
                </c:pt>
              </c:numCache>
            </c:numRef>
          </c:xVal>
          <c:yVal>
            <c:numRef>
              <c:f>Foglio4!$E$2:$E$12</c:f>
              <c:numCache>
                <c:formatCode>0.0000</c:formatCode>
                <c:ptCount val="11"/>
                <c:pt idx="0">
                  <c:v>0.26579999999999998</c:v>
                </c:pt>
                <c:pt idx="1">
                  <c:v>0.38469999999999999</c:v>
                </c:pt>
                <c:pt idx="2">
                  <c:v>0.33129999999999998</c:v>
                </c:pt>
                <c:pt idx="3">
                  <c:v>0.20960000000000001</c:v>
                </c:pt>
                <c:pt idx="4">
                  <c:v>0.13389999999999999</c:v>
                </c:pt>
                <c:pt idx="5">
                  <c:v>0.27110000000000001</c:v>
                </c:pt>
                <c:pt idx="6">
                  <c:v>0.1588</c:v>
                </c:pt>
                <c:pt idx="7">
                  <c:v>0.2505</c:v>
                </c:pt>
                <c:pt idx="8">
                  <c:v>0.31509999999999999</c:v>
                </c:pt>
                <c:pt idx="9">
                  <c:v>0.25869999999999999</c:v>
                </c:pt>
                <c:pt idx="10">
                  <c:v>0.23649999999999999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114112"/>
        <c:axId val="65115648"/>
      </c:scatterChart>
      <c:valAx>
        <c:axId val="65114112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crossAx val="65115648"/>
        <c:crosses val="autoZero"/>
        <c:crossBetween val="midCat"/>
      </c:valAx>
      <c:valAx>
        <c:axId val="65115648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crossAx val="651141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'ENERGY intensity EU'!$H$44</c:f>
              <c:strCache>
                <c:ptCount val="1"/>
                <c:pt idx="0">
                  <c:v>EU (27 countries)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numRef>
              <c:f>'ENERGY intensity EU'!$A$45:$A$58</c:f>
              <c:numCache>
                <c:formatCode>General</c:formatCod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numCache>
            </c:numRef>
          </c:cat>
          <c:val>
            <c:numRef>
              <c:f>'ENERGY intensity EU'!$H$45:$H$58</c:f>
              <c:numCache>
                <c:formatCode>0.00</c:formatCode>
                <c:ptCount val="14"/>
                <c:pt idx="0" formatCode="General">
                  <c:v>100</c:v>
                </c:pt>
                <c:pt idx="1">
                  <c:v>101.6886543535613</c:v>
                </c:pt>
                <c:pt idx="2">
                  <c:v>98.071479971216121</c:v>
                </c:pt>
                <c:pt idx="3">
                  <c:v>96.138162628927802</c:v>
                </c:pt>
                <c:pt idx="4">
                  <c:v>92.636123770688414</c:v>
                </c:pt>
                <c:pt idx="5">
                  <c:v>89.872871192131328</c:v>
                </c:pt>
                <c:pt idx="6">
                  <c:v>90.09354761333654</c:v>
                </c:pt>
                <c:pt idx="7">
                  <c:v>88.798272967138402</c:v>
                </c:pt>
                <c:pt idx="8">
                  <c:v>89.796114176061408</c:v>
                </c:pt>
                <c:pt idx="9">
                  <c:v>88.644758934996389</c:v>
                </c:pt>
                <c:pt idx="10">
                  <c:v>86.965699208443297</c:v>
                </c:pt>
                <c:pt idx="11">
                  <c:v>84.303190213479795</c:v>
                </c:pt>
                <c:pt idx="12">
                  <c:v>81.117774046533427</c:v>
                </c:pt>
                <c:pt idx="13">
                  <c:v>80.167905972655319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'ENERGY intensity EU'!$I$44</c:f>
              <c:strCache>
                <c:ptCount val="1"/>
                <c:pt idx="0">
                  <c:v>Germany</c:v>
                </c:pt>
              </c:strCache>
            </c:strRef>
          </c:tx>
          <c:spPr>
            <a:ln w="9525">
              <a:solidFill>
                <a:prstClr val="black">
                  <a:lumMod val="95000"/>
                  <a:lumOff val="5000"/>
                </a:prstClr>
              </a:solidFill>
            </a:ln>
          </c:spPr>
          <c:marker>
            <c:symbol val="x"/>
            <c:size val="3"/>
            <c:spPr>
              <a:noFill/>
              <a:ln>
                <a:solidFill>
                  <a:prstClr val="black">
                    <a:lumMod val="95000"/>
                    <a:lumOff val="5000"/>
                  </a:prstClr>
                </a:solidFill>
              </a:ln>
            </c:spPr>
          </c:marker>
          <c:cat>
            <c:numRef>
              <c:f>'ENERGY intensity EU'!$A$45:$A$58</c:f>
              <c:numCache>
                <c:formatCode>General</c:formatCod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numCache>
            </c:numRef>
          </c:cat>
          <c:val>
            <c:numRef>
              <c:f>'ENERGY intensity EU'!$I$45:$I$58</c:f>
              <c:numCache>
                <c:formatCode>0.00</c:formatCode>
                <c:ptCount val="14"/>
                <c:pt idx="0" formatCode="General">
                  <c:v>100</c:v>
                </c:pt>
                <c:pt idx="1">
                  <c:v>102.19942957437473</c:v>
                </c:pt>
                <c:pt idx="2">
                  <c:v>99.308907415532758</c:v>
                </c:pt>
                <c:pt idx="3">
                  <c:v>97.08205353225047</c:v>
                </c:pt>
                <c:pt idx="4">
                  <c:v>93.544317683194393</c:v>
                </c:pt>
                <c:pt idx="5">
                  <c:v>91.043220710838227</c:v>
                </c:pt>
                <c:pt idx="6">
                  <c:v>92.792891619131183</c:v>
                </c:pt>
                <c:pt idx="7">
                  <c:v>90.779947345326889</c:v>
                </c:pt>
                <c:pt idx="8">
                  <c:v>91.695919262834579</c:v>
                </c:pt>
                <c:pt idx="9">
                  <c:v>91.114523913997843</c:v>
                </c:pt>
                <c:pt idx="10">
                  <c:v>89.606186924089258</c:v>
                </c:pt>
                <c:pt idx="11">
                  <c:v>87.313514699429575</c:v>
                </c:pt>
                <c:pt idx="12">
                  <c:v>83.34795963141795</c:v>
                </c:pt>
                <c:pt idx="13">
                  <c:v>82.887231241772724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'ENERGY intensity EU'!$J$44</c:f>
              <c:strCache>
                <c:ptCount val="1"/>
                <c:pt idx="0">
                  <c:v>France</c:v>
                </c:pt>
              </c:strCache>
            </c:strRef>
          </c:tx>
          <c:spPr>
            <a:ln w="9525">
              <a:solidFill>
                <a:sysClr val="windowText" lastClr="000000"/>
              </a:solidFill>
            </a:ln>
          </c:spPr>
          <c:marker>
            <c:symbol val="diamond"/>
            <c:size val="3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'ENERGY intensity EU'!$A$45:$A$58</c:f>
              <c:numCache>
                <c:formatCode>General</c:formatCod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numCache>
            </c:numRef>
          </c:cat>
          <c:val>
            <c:numRef>
              <c:f>'ENERGY intensity EU'!$J$45:$J$58</c:f>
              <c:numCache>
                <c:formatCode>0.00</c:formatCode>
                <c:ptCount val="14"/>
                <c:pt idx="0" formatCode="General">
                  <c:v>100</c:v>
                </c:pt>
                <c:pt idx="1">
                  <c:v>104.78154199509319</c:v>
                </c:pt>
                <c:pt idx="2">
                  <c:v>99.603278175079026</c:v>
                </c:pt>
                <c:pt idx="3">
                  <c:v>99.190896278122878</c:v>
                </c:pt>
                <c:pt idx="4">
                  <c:v>95.839640862347963</c:v>
                </c:pt>
                <c:pt idx="5">
                  <c:v>93.490630056898254</c:v>
                </c:pt>
                <c:pt idx="6">
                  <c:v>94.670355483635149</c:v>
                </c:pt>
                <c:pt idx="7">
                  <c:v>93.809051521637016</c:v>
                </c:pt>
                <c:pt idx="8">
                  <c:v>94.351934018896458</c:v>
                </c:pt>
                <c:pt idx="9">
                  <c:v>93.626350681213196</c:v>
                </c:pt>
                <c:pt idx="10">
                  <c:v>92.112543717701058</c:v>
                </c:pt>
                <c:pt idx="11">
                  <c:v>89.084929790677606</c:v>
                </c:pt>
                <c:pt idx="12">
                  <c:v>86.14083624784675</c:v>
                </c:pt>
                <c:pt idx="13">
                  <c:v>87.03868037792914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'ENERGY intensity EU'!$K$44</c:f>
              <c:strCache>
                <c:ptCount val="1"/>
                <c:pt idx="0">
                  <c:v>Italy</c:v>
                </c:pt>
              </c:strCache>
            </c:strRef>
          </c:tx>
          <c:spPr>
            <a:ln w="22225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'ENERGY intensity EU'!$A$45:$A$58</c:f>
              <c:numCache>
                <c:formatCode>General</c:formatCod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numCache>
            </c:numRef>
          </c:cat>
          <c:val>
            <c:numRef>
              <c:f>'ENERGY intensity EU'!$K$45:$K$58</c:f>
              <c:numCache>
                <c:formatCode>0.00</c:formatCode>
                <c:ptCount val="14"/>
                <c:pt idx="0" formatCode="General">
                  <c:v>100</c:v>
                </c:pt>
                <c:pt idx="1">
                  <c:v>99.040127982936028</c:v>
                </c:pt>
                <c:pt idx="2">
                  <c:v>98.566857752299228</c:v>
                </c:pt>
                <c:pt idx="3">
                  <c:v>100.02666311158511</c:v>
                </c:pt>
                <c:pt idx="4">
                  <c:v>100.12664978002933</c:v>
                </c:pt>
                <c:pt idx="5">
                  <c:v>97.733635515264609</c:v>
                </c:pt>
                <c:pt idx="6">
                  <c:v>96.420477269697372</c:v>
                </c:pt>
                <c:pt idx="7">
                  <c:v>96.240501266497787</c:v>
                </c:pt>
                <c:pt idx="8">
                  <c:v>100.79989334755365</c:v>
                </c:pt>
                <c:pt idx="9">
                  <c:v>100.33995467271032</c:v>
                </c:pt>
                <c:pt idx="10">
                  <c:v>100.92654312758295</c:v>
                </c:pt>
                <c:pt idx="11">
                  <c:v>98.18024263431542</c:v>
                </c:pt>
                <c:pt idx="12">
                  <c:v>95.847220370617777</c:v>
                </c:pt>
                <c:pt idx="13">
                  <c:v>95.047327023063602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'ENERGY intensity EU'!$L$44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12700">
              <a:solidFill>
                <a:prstClr val="black">
                  <a:lumMod val="95000"/>
                  <a:lumOff val="5000"/>
                </a:prstClr>
              </a:solidFill>
            </a:ln>
          </c:spPr>
          <c:marker>
            <c:symbol val="square"/>
            <c:size val="3"/>
            <c:spPr>
              <a:noFill/>
              <a:ln>
                <a:solidFill>
                  <a:prstClr val="black">
                    <a:lumMod val="95000"/>
                    <a:lumOff val="5000"/>
                  </a:prstClr>
                </a:solidFill>
              </a:ln>
            </c:spPr>
          </c:marker>
          <c:cat>
            <c:numRef>
              <c:f>'ENERGY intensity EU'!$A$45:$A$58</c:f>
              <c:numCache>
                <c:formatCode>General</c:formatCod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numCache>
            </c:numRef>
          </c:cat>
          <c:val>
            <c:numRef>
              <c:f>'ENERGY intensity EU'!$L$45:$L$58</c:f>
              <c:numCache>
                <c:formatCode>0.00</c:formatCode>
                <c:ptCount val="14"/>
                <c:pt idx="0" formatCode="General">
                  <c:v>100</c:v>
                </c:pt>
                <c:pt idx="1">
                  <c:v>102.75661277333829</c:v>
                </c:pt>
                <c:pt idx="2">
                  <c:v>97.001796444279265</c:v>
                </c:pt>
                <c:pt idx="3">
                  <c:v>95.843399615932597</c:v>
                </c:pt>
                <c:pt idx="4">
                  <c:v>92.064671994053143</c:v>
                </c:pt>
                <c:pt idx="5">
                  <c:v>89.537260732205922</c:v>
                </c:pt>
                <c:pt idx="6">
                  <c:v>87.815152078300187</c:v>
                </c:pt>
                <c:pt idx="7">
                  <c:v>83.832001486712514</c:v>
                </c:pt>
                <c:pt idx="8">
                  <c:v>83.107229139565135</c:v>
                </c:pt>
                <c:pt idx="9">
                  <c:v>81.124945796939429</c:v>
                </c:pt>
                <c:pt idx="10">
                  <c:v>79.539119122839608</c:v>
                </c:pt>
                <c:pt idx="11">
                  <c:v>76.15684816948432</c:v>
                </c:pt>
                <c:pt idx="12">
                  <c:v>71.362200334510248</c:v>
                </c:pt>
                <c:pt idx="13">
                  <c:v>70.408226475872496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90400"/>
        <c:axId val="209992320"/>
      </c:lineChart>
      <c:dateAx>
        <c:axId val="20999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09992320"/>
        <c:crosses val="autoZero"/>
        <c:auto val="0"/>
        <c:lblOffset val="100"/>
        <c:baseTimeUnit val="days"/>
      </c:dateAx>
      <c:valAx>
        <c:axId val="209992320"/>
        <c:scaling>
          <c:orientation val="minMax"/>
          <c:max val="110"/>
          <c:min val="7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209990400"/>
        <c:crosses val="autoZero"/>
        <c:crossBetween val="between"/>
        <c:majorUnit val="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Bell MT" pitchFamily="18" charset="0"/>
        </a:defRPr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91731239165346"/>
          <c:y val="9.2219020172910657E-2"/>
          <c:w val="0.60280937362936038"/>
          <c:h val="0.75166216614854064"/>
        </c:manualLayout>
      </c:layout>
      <c:lineChart>
        <c:grouping val="standard"/>
        <c:varyColors val="0"/>
        <c:ser>
          <c:idx val="0"/>
          <c:order val="0"/>
          <c:tx>
            <c:strRef>
              <c:f>'GHG EU eurostat data '!$B$20</c:f>
              <c:strCache>
                <c:ptCount val="1"/>
                <c:pt idx="0">
                  <c:v>EU (27 countries)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'GHG EU eurostat data '!$A$42:$A$55</c:f>
              <c:strCach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strCache>
            </c:strRef>
          </c:cat>
          <c:val>
            <c:numRef>
              <c:f>'GHG EU eurostat data '!$B$42:$B$55</c:f>
              <c:numCache>
                <c:formatCode>General</c:formatCode>
                <c:ptCount val="14"/>
                <c:pt idx="0">
                  <c:v>100</c:v>
                </c:pt>
                <c:pt idx="1">
                  <c:v>102.02774813233647</c:v>
                </c:pt>
                <c:pt idx="2">
                  <c:v>100</c:v>
                </c:pt>
                <c:pt idx="3">
                  <c:v>99.146211312700089</c:v>
                </c:pt>
                <c:pt idx="4">
                  <c:v>97.011739594450319</c:v>
                </c:pt>
                <c:pt idx="5">
                  <c:v>97.011739594450319</c:v>
                </c:pt>
                <c:pt idx="6">
                  <c:v>98.078975453574472</c:v>
                </c:pt>
                <c:pt idx="7">
                  <c:v>97.225186766275343</c:v>
                </c:pt>
                <c:pt idx="8">
                  <c:v>98.719316969050197</c:v>
                </c:pt>
                <c:pt idx="9">
                  <c:v>98.719316969050197</c:v>
                </c:pt>
                <c:pt idx="10">
                  <c:v>98.078975453574472</c:v>
                </c:pt>
                <c:pt idx="11">
                  <c:v>97.758804695837796</c:v>
                </c:pt>
                <c:pt idx="12">
                  <c:v>96.584845250800413</c:v>
                </c:pt>
                <c:pt idx="13">
                  <c:v>94.663820704375667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'GHG EU eurostat data '!$C$20</c:f>
              <c:strCache>
                <c:ptCount val="1"/>
                <c:pt idx="0">
                  <c:v>Germany</c:v>
                </c:pt>
              </c:strCache>
            </c:strRef>
          </c:tx>
          <c:spPr>
            <a:ln w="9525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x"/>
            <c:size val="3"/>
            <c:spPr>
              <a:noFill/>
              <a:ln>
                <a:solidFill>
                  <a:prstClr val="black">
                    <a:lumMod val="95000"/>
                    <a:lumOff val="5000"/>
                  </a:prstClr>
                </a:solidFill>
              </a:ln>
            </c:spPr>
          </c:marker>
          <c:cat>
            <c:strRef>
              <c:f>'GHG EU eurostat data '!$A$42:$A$55</c:f>
              <c:strCach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strCache>
            </c:strRef>
          </c:cat>
          <c:val>
            <c:numRef>
              <c:f>'GHG EU eurostat data '!$C$42:$C$55</c:f>
              <c:numCache>
                <c:formatCode>General</c:formatCode>
                <c:ptCount val="14"/>
                <c:pt idx="0">
                  <c:v>100</c:v>
                </c:pt>
                <c:pt idx="1">
                  <c:v>101.90156599552614</c:v>
                </c:pt>
                <c:pt idx="2">
                  <c:v>98.434004474273621</c:v>
                </c:pt>
                <c:pt idx="3">
                  <c:v>96.308724832214054</c:v>
                </c:pt>
                <c:pt idx="4">
                  <c:v>93.288590604026851</c:v>
                </c:pt>
                <c:pt idx="5">
                  <c:v>93.064876957493667</c:v>
                </c:pt>
                <c:pt idx="6">
                  <c:v>94.519015659955627</c:v>
                </c:pt>
                <c:pt idx="7">
                  <c:v>92.617449664429515</c:v>
                </c:pt>
                <c:pt idx="8">
                  <c:v>92.05816554809843</c:v>
                </c:pt>
                <c:pt idx="9">
                  <c:v>90.827740492170008</c:v>
                </c:pt>
                <c:pt idx="10">
                  <c:v>88.814317673378127</c:v>
                </c:pt>
                <c:pt idx="11">
                  <c:v>89.261744966442947</c:v>
                </c:pt>
                <c:pt idx="12">
                  <c:v>86.912751677852356</c:v>
                </c:pt>
                <c:pt idx="13">
                  <c:v>87.024608501118564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'GHG EU eurostat data '!$D$20</c:f>
              <c:strCache>
                <c:ptCount val="1"/>
                <c:pt idx="0">
                  <c:v>France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</c:spPr>
          </c:marker>
          <c:cat>
            <c:strRef>
              <c:f>'GHG EU eurostat data '!$A$42:$A$55</c:f>
              <c:strCach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strCache>
            </c:strRef>
          </c:cat>
          <c:val>
            <c:numRef>
              <c:f>'GHG EU eurostat data '!$D$42:$D$55</c:f>
              <c:numCache>
                <c:formatCode>General</c:formatCode>
                <c:ptCount val="14"/>
                <c:pt idx="0">
                  <c:v>100</c:v>
                </c:pt>
                <c:pt idx="1">
                  <c:v>102.73003033366987</c:v>
                </c:pt>
                <c:pt idx="2">
                  <c:v>101.41557128412539</c:v>
                </c:pt>
                <c:pt idx="3">
                  <c:v>103.8422649140546</c:v>
                </c:pt>
                <c:pt idx="4">
                  <c:v>100.80889787664231</c:v>
                </c:pt>
                <c:pt idx="5">
                  <c:v>100</c:v>
                </c:pt>
                <c:pt idx="6">
                  <c:v>100.40444893832151</c:v>
                </c:pt>
                <c:pt idx="7">
                  <c:v>98.685540950453984</c:v>
                </c:pt>
                <c:pt idx="8">
                  <c:v>99.49443882709808</c:v>
                </c:pt>
                <c:pt idx="9">
                  <c:v>99.191102123356558</c:v>
                </c:pt>
                <c:pt idx="10">
                  <c:v>99.898887765419559</c:v>
                </c:pt>
                <c:pt idx="11">
                  <c:v>96.966632962588449</c:v>
                </c:pt>
                <c:pt idx="12">
                  <c:v>95.146612740141563</c:v>
                </c:pt>
                <c:pt idx="13">
                  <c:v>94.641051567239614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'GHG EU eurostat data '!$E$20</c:f>
              <c:strCache>
                <c:ptCount val="1"/>
                <c:pt idx="0">
                  <c:v>Italy</c:v>
                </c:pt>
              </c:strCache>
            </c:strRef>
          </c:tx>
          <c:spPr>
            <a:ln w="22225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'GHG EU eurostat data '!$A$42:$A$55</c:f>
              <c:strCach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strCache>
            </c:strRef>
          </c:cat>
          <c:val>
            <c:numRef>
              <c:f>'GHG EU eurostat data '!$E$42:$E$55</c:f>
              <c:numCache>
                <c:formatCode>General</c:formatCode>
                <c:ptCount val="14"/>
                <c:pt idx="0">
                  <c:v>100</c:v>
                </c:pt>
                <c:pt idx="1">
                  <c:v>98.632812499999858</c:v>
                </c:pt>
                <c:pt idx="2">
                  <c:v>99.8046875</c:v>
                </c:pt>
                <c:pt idx="3">
                  <c:v>101.85546874999957</c:v>
                </c:pt>
                <c:pt idx="4">
                  <c:v>103.02734375</c:v>
                </c:pt>
                <c:pt idx="5">
                  <c:v>103.80859375</c:v>
                </c:pt>
                <c:pt idx="6">
                  <c:v>104.88281249999957</c:v>
                </c:pt>
                <c:pt idx="7">
                  <c:v>104.98046875</c:v>
                </c:pt>
                <c:pt idx="8">
                  <c:v>107.8125</c:v>
                </c:pt>
                <c:pt idx="9">
                  <c:v>108.39843749999957</c:v>
                </c:pt>
                <c:pt idx="10">
                  <c:v>108.20312500000043</c:v>
                </c:pt>
                <c:pt idx="11">
                  <c:v>106.15234374999957</c:v>
                </c:pt>
                <c:pt idx="12">
                  <c:v>104.39453125</c:v>
                </c:pt>
                <c:pt idx="13">
                  <c:v>102.24609375000043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'GHG EU eurostat data '!$F$20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12700">
              <a:solidFill>
                <a:prstClr val="black">
                  <a:lumMod val="95000"/>
                  <a:lumOff val="5000"/>
                </a:prstClr>
              </a:solidFill>
              <a:prstDash val="solid"/>
            </a:ln>
          </c:spPr>
          <c:marker>
            <c:symbol val="square"/>
            <c:size val="3"/>
            <c:spPr>
              <a:noFill/>
              <a:ln>
                <a:solidFill>
                  <a:prstClr val="black">
                    <a:lumMod val="95000"/>
                    <a:lumOff val="5000"/>
                  </a:prstClr>
                </a:solidFill>
              </a:ln>
            </c:spPr>
          </c:marker>
          <c:cat>
            <c:strRef>
              <c:f>'GHG EU eurostat data '!$A$42:$A$55</c:f>
              <c:strCach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strCache>
            </c:strRef>
          </c:cat>
          <c:val>
            <c:numRef>
              <c:f>'GHG EU eurostat data '!$F$42:$F$55</c:f>
              <c:numCache>
                <c:formatCode>General</c:formatCode>
                <c:ptCount val="14"/>
                <c:pt idx="0">
                  <c:v>100</c:v>
                </c:pt>
                <c:pt idx="1">
                  <c:v>102.92524377031422</c:v>
                </c:pt>
                <c:pt idx="2">
                  <c:v>99.349945828819074</c:v>
                </c:pt>
                <c:pt idx="3">
                  <c:v>98.699891657638119</c:v>
                </c:pt>
                <c:pt idx="4">
                  <c:v>94.149512459371621</c:v>
                </c:pt>
                <c:pt idx="5">
                  <c:v>94.474539544962127</c:v>
                </c:pt>
                <c:pt idx="6">
                  <c:v>94.90790899241604</c:v>
                </c:pt>
                <c:pt idx="7">
                  <c:v>91.874322860238351</c:v>
                </c:pt>
                <c:pt idx="8">
                  <c:v>92.74106175514676</c:v>
                </c:pt>
                <c:pt idx="9">
                  <c:v>92.524377031418538</c:v>
                </c:pt>
                <c:pt idx="10">
                  <c:v>91.874322860238351</c:v>
                </c:pt>
                <c:pt idx="11">
                  <c:v>91.224268689058121</c:v>
                </c:pt>
                <c:pt idx="12">
                  <c:v>89.815817984832094</c:v>
                </c:pt>
                <c:pt idx="13">
                  <c:v>88.19068255687904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001088"/>
        <c:axId val="207003008"/>
      </c:lineChart>
      <c:dateAx>
        <c:axId val="20700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/>
            </a:pPr>
            <a:endParaRPr lang="it-IT"/>
          </a:p>
        </c:txPr>
        <c:crossAx val="207003008"/>
        <c:crosses val="autoZero"/>
        <c:auto val="0"/>
        <c:lblOffset val="100"/>
        <c:baseTimeUnit val="days"/>
      </c:dateAx>
      <c:valAx>
        <c:axId val="207003008"/>
        <c:scaling>
          <c:orientation val="minMax"/>
          <c:max val="110"/>
          <c:min val="7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207001088"/>
        <c:crosses val="autoZero"/>
        <c:crossBetween val="between"/>
        <c:majorUnit val="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Bell MT" pitchFamily="18" charset="0"/>
        </a:defRPr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143908824831124E-2"/>
          <c:y val="5.2263030366878314E-2"/>
          <c:w val="0.77575295939960365"/>
          <c:h val="0.84987753167057856"/>
        </c:manualLayout>
      </c:layout>
      <c:lineChart>
        <c:grouping val="standard"/>
        <c:varyColors val="0"/>
        <c:ser>
          <c:idx val="0"/>
          <c:order val="0"/>
          <c:tx>
            <c:strRef>
              <c:f>'GERD business EU'!$B$21</c:f>
              <c:strCache>
                <c:ptCount val="1"/>
                <c:pt idx="0">
                  <c:v>EU (27 countries)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'GERD business EU'!$A$38:$A$51</c:f>
              <c:numCache>
                <c:formatCode>General</c:formatCod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numCache>
            </c:numRef>
          </c:cat>
          <c:val>
            <c:numRef>
              <c:f>'GERD business EU'!$B$38:$B$51</c:f>
              <c:numCache>
                <c:formatCode>#,##0.00</c:formatCode>
                <c:ptCount val="14"/>
                <c:pt idx="0">
                  <c:v>1.8</c:v>
                </c:pt>
                <c:pt idx="1">
                  <c:v>1.75</c:v>
                </c:pt>
                <c:pt idx="2">
                  <c:v>1.78</c:v>
                </c:pt>
                <c:pt idx="3">
                  <c:v>1.79</c:v>
                </c:pt>
                <c:pt idx="4">
                  <c:v>1.83</c:v>
                </c:pt>
                <c:pt idx="5">
                  <c:v>1.86</c:v>
                </c:pt>
                <c:pt idx="6">
                  <c:v>1.86</c:v>
                </c:pt>
                <c:pt idx="7">
                  <c:v>1.87</c:v>
                </c:pt>
                <c:pt idx="8">
                  <c:v>1.86</c:v>
                </c:pt>
                <c:pt idx="9">
                  <c:v>1.83</c:v>
                </c:pt>
                <c:pt idx="10">
                  <c:v>1.82</c:v>
                </c:pt>
                <c:pt idx="11">
                  <c:v>1.85</c:v>
                </c:pt>
                <c:pt idx="12">
                  <c:v>1.85</c:v>
                </c:pt>
                <c:pt idx="13">
                  <c:v>1.9200000000000021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'GERD business EU'!$C$21</c:f>
              <c:strCache>
                <c:ptCount val="1"/>
                <c:pt idx="0">
                  <c:v>Germany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x"/>
            <c:size val="3"/>
            <c:spPr>
              <a:noFill/>
              <a:ln>
                <a:solidFill>
                  <a:schemeClr val="tx1"/>
                </a:solidFill>
              </a:ln>
            </c:spPr>
          </c:marker>
          <c:cat>
            <c:numRef>
              <c:f>'GERD business EU'!$A$38:$A$51</c:f>
              <c:numCache>
                <c:formatCode>General</c:formatCod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numCache>
            </c:numRef>
          </c:cat>
          <c:val>
            <c:numRef>
              <c:f>'GERD business EU'!$C$38:$C$51</c:f>
              <c:numCache>
                <c:formatCode>#,##0.00</c:formatCode>
                <c:ptCount val="14"/>
                <c:pt idx="0">
                  <c:v>2.19</c:v>
                </c:pt>
                <c:pt idx="1">
                  <c:v>2.19</c:v>
                </c:pt>
                <c:pt idx="2">
                  <c:v>2.2400000000000002</c:v>
                </c:pt>
                <c:pt idx="3">
                  <c:v>2.27</c:v>
                </c:pt>
                <c:pt idx="4">
                  <c:v>2.4</c:v>
                </c:pt>
                <c:pt idx="5">
                  <c:v>2.4499999999999997</c:v>
                </c:pt>
                <c:pt idx="6">
                  <c:v>2.46</c:v>
                </c:pt>
                <c:pt idx="7">
                  <c:v>2.4899999999999998</c:v>
                </c:pt>
                <c:pt idx="8">
                  <c:v>2.52</c:v>
                </c:pt>
                <c:pt idx="9">
                  <c:v>2.4899999999999998</c:v>
                </c:pt>
                <c:pt idx="10">
                  <c:v>2.4899999999999998</c:v>
                </c:pt>
                <c:pt idx="11">
                  <c:v>2.5299999999999998</c:v>
                </c:pt>
                <c:pt idx="12">
                  <c:v>2.5299999999999998</c:v>
                </c:pt>
                <c:pt idx="13">
                  <c:v>2.68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'GERD business EU'!$D$21</c:f>
              <c:strCache>
                <c:ptCount val="1"/>
                <c:pt idx="0">
                  <c:v>France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  <a:ln>
                <a:solidFill>
                  <a:prstClr val="black">
                    <a:lumMod val="75000"/>
                    <a:lumOff val="25000"/>
                  </a:prstClr>
                </a:solidFill>
              </a:ln>
            </c:spPr>
          </c:marker>
          <c:cat>
            <c:numRef>
              <c:f>'GERD business EU'!$A$38:$A$51</c:f>
              <c:numCache>
                <c:formatCode>General</c:formatCod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numCache>
            </c:numRef>
          </c:cat>
          <c:val>
            <c:numRef>
              <c:f>'GERD business EU'!$D$38:$D$51</c:f>
              <c:numCache>
                <c:formatCode>#,##0.00</c:formatCode>
                <c:ptCount val="14"/>
                <c:pt idx="0">
                  <c:v>2.29</c:v>
                </c:pt>
                <c:pt idx="1">
                  <c:v>2.27</c:v>
                </c:pt>
                <c:pt idx="2">
                  <c:v>2.19</c:v>
                </c:pt>
                <c:pt idx="3">
                  <c:v>2.14</c:v>
                </c:pt>
                <c:pt idx="4">
                  <c:v>2.16</c:v>
                </c:pt>
                <c:pt idx="5">
                  <c:v>2.15</c:v>
                </c:pt>
                <c:pt idx="6">
                  <c:v>2.2000000000000002</c:v>
                </c:pt>
                <c:pt idx="7">
                  <c:v>2.23</c:v>
                </c:pt>
                <c:pt idx="8">
                  <c:v>2.17</c:v>
                </c:pt>
                <c:pt idx="9">
                  <c:v>2.15</c:v>
                </c:pt>
                <c:pt idx="10">
                  <c:v>2.1</c:v>
                </c:pt>
                <c:pt idx="11">
                  <c:v>2.1</c:v>
                </c:pt>
                <c:pt idx="12">
                  <c:v>2.0699999999999998</c:v>
                </c:pt>
                <c:pt idx="13">
                  <c:v>2.11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'GERD business EU'!$E$21</c:f>
              <c:strCache>
                <c:ptCount val="1"/>
                <c:pt idx="0">
                  <c:v>Italy</c:v>
                </c:pt>
              </c:strCache>
            </c:strRef>
          </c:tx>
          <c:spPr>
            <a:ln w="22225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'GERD business EU'!$A$38:$A$51</c:f>
              <c:numCache>
                <c:formatCode>General</c:formatCod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numCache>
            </c:numRef>
          </c:cat>
          <c:val>
            <c:numRef>
              <c:f>'GERD business EU'!$E$38:$E$51</c:f>
              <c:numCache>
                <c:formatCode>#,##0.00</c:formatCode>
                <c:ptCount val="14"/>
                <c:pt idx="0">
                  <c:v>0.97000000000000064</c:v>
                </c:pt>
                <c:pt idx="1">
                  <c:v>0.99</c:v>
                </c:pt>
                <c:pt idx="2">
                  <c:v>1.03</c:v>
                </c:pt>
                <c:pt idx="3">
                  <c:v>1.05</c:v>
                </c:pt>
                <c:pt idx="4">
                  <c:v>1.02</c:v>
                </c:pt>
                <c:pt idx="5">
                  <c:v>1.05</c:v>
                </c:pt>
                <c:pt idx="6">
                  <c:v>1.0900000000000001</c:v>
                </c:pt>
                <c:pt idx="7">
                  <c:v>1.1299999999999932</c:v>
                </c:pt>
                <c:pt idx="8">
                  <c:v>1.1100000000000001</c:v>
                </c:pt>
                <c:pt idx="9">
                  <c:v>1.1000000000000001</c:v>
                </c:pt>
                <c:pt idx="10">
                  <c:v>1.0900000000000001</c:v>
                </c:pt>
                <c:pt idx="11">
                  <c:v>1.1299999999999932</c:v>
                </c:pt>
                <c:pt idx="12">
                  <c:v>1.1800000000000059</c:v>
                </c:pt>
                <c:pt idx="13">
                  <c:v>1.23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'GERD business EU'!$F$21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3"/>
            <c:spPr>
              <a:noFill/>
              <a:ln>
                <a:solidFill>
                  <a:prstClr val="black"/>
                </a:solidFill>
              </a:ln>
            </c:spPr>
          </c:marker>
          <c:cat>
            <c:numRef>
              <c:f>'GERD business EU'!$A$38:$A$51</c:f>
              <c:numCache>
                <c:formatCode>General</c:formatCod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numCache>
            </c:numRef>
          </c:cat>
          <c:val>
            <c:numRef>
              <c:f>'GERD business EU'!$F$38:$F$51</c:f>
              <c:numCache>
                <c:formatCode>#,##0.00</c:formatCode>
                <c:ptCount val="14"/>
                <c:pt idx="0">
                  <c:v>1.9100000000000001</c:v>
                </c:pt>
                <c:pt idx="1">
                  <c:v>1.83</c:v>
                </c:pt>
                <c:pt idx="2">
                  <c:v>1.77</c:v>
                </c:pt>
                <c:pt idx="3">
                  <c:v>1.76</c:v>
                </c:pt>
                <c:pt idx="4">
                  <c:v>1.82</c:v>
                </c:pt>
                <c:pt idx="5">
                  <c:v>1.81</c:v>
                </c:pt>
                <c:pt idx="6">
                  <c:v>1.79</c:v>
                </c:pt>
                <c:pt idx="7">
                  <c:v>1.79</c:v>
                </c:pt>
                <c:pt idx="8">
                  <c:v>1.75</c:v>
                </c:pt>
                <c:pt idx="9">
                  <c:v>1.6800000000000059</c:v>
                </c:pt>
                <c:pt idx="10">
                  <c:v>1.73</c:v>
                </c:pt>
                <c:pt idx="11">
                  <c:v>1.75</c:v>
                </c:pt>
                <c:pt idx="12">
                  <c:v>1.78</c:v>
                </c:pt>
                <c:pt idx="13">
                  <c:v>1.77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722432"/>
        <c:axId val="216999040"/>
      </c:lineChart>
      <c:dateAx>
        <c:axId val="21672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16999040"/>
        <c:crosses val="autoZero"/>
        <c:auto val="0"/>
        <c:lblOffset val="100"/>
        <c:baseTimeUnit val="days"/>
      </c:dateAx>
      <c:valAx>
        <c:axId val="216999040"/>
        <c:scaling>
          <c:orientation val="minMax"/>
          <c:max val="2.75"/>
          <c:min val="0.95000000000000062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crossAx val="216722432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Bell MT" pitchFamily="18" charset="0"/>
        </a:defRPr>
      </a:pPr>
      <a:endParaRPr lang="it-IT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0.9009</cdr:x>
      <cdr:y>0.8446</cdr:y>
    </cdr:from>
    <cdr:to>
      <cdr:x>0.98198</cdr:x>
      <cdr:y>0.97897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200800" y="3168352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 smtClean="0"/>
            <a:t>R&amp;D</a:t>
          </a:r>
          <a:endParaRPr lang="it-IT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CC536-EFFF-4EEA-8700-1AD0CB6B6B13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92AE9-1939-458D-8B22-F5FD8EF2A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83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2F842-FBF6-4ACB-9286-81C25ABCFEA5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ACA7B15-DA46-45D6-B6BF-F309FBA333A9}" type="slidenum">
              <a:rPr lang="it-IT" altLang="it-IT" sz="1200">
                <a:cs typeface="Arial" charset="0"/>
              </a:rPr>
              <a:pPr algn="r" eaLnBrk="1" hangingPunct="1"/>
              <a:t>26</a:t>
            </a:fld>
            <a:endParaRPr lang="it-IT" altLang="it-IT" sz="1200"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E4F29A-78F0-4586-B747-1AE10AF9DE54}" type="slidenum">
              <a:rPr lang="it-IT" altLang="it-IT" sz="1200">
                <a:cs typeface="Arial" charset="0"/>
              </a:rPr>
              <a:pPr algn="r" eaLnBrk="1" hangingPunct="1"/>
              <a:t>27</a:t>
            </a:fld>
            <a:endParaRPr lang="it-IT" altLang="it-IT" sz="120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71FB8065-7689-47A1-96AE-52AA2F773AE0}" type="slidenum">
              <a:rPr lang="it-IT" altLang="it-IT">
                <a:solidFill>
                  <a:srgbClr val="000000"/>
                </a:solidFill>
              </a:rPr>
              <a:pPr eaLnBrk="1" hangingPunct="1"/>
              <a:t>31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228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8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657B16BA-1CC0-4D95-B2C1-24483DF727AB}" type="slidenum">
              <a:rPr lang="it-IT" altLang="it-IT">
                <a:solidFill>
                  <a:srgbClr val="000000"/>
                </a:solidFill>
              </a:rPr>
              <a:pPr eaLnBrk="1" hangingPunct="1"/>
              <a:t>34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310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10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E4F29A-78F0-4586-B747-1AE10AF9DE54}" type="slidenum">
              <a:rPr lang="it-IT" altLang="it-IT" sz="1200">
                <a:cs typeface="Arial" charset="0"/>
              </a:rPr>
              <a:pPr algn="r" eaLnBrk="1" hangingPunct="1"/>
              <a:t>35</a:t>
            </a:fld>
            <a:endParaRPr lang="it-IT" altLang="it-IT" sz="120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DE449-CE0D-4D99-8482-C009BCCEAE03}" type="slidenum">
              <a:rPr lang="it-IT"/>
              <a:pPr>
                <a:defRPr/>
              </a:pPr>
              <a:t>45</a:t>
            </a:fld>
            <a:endParaRPr lang="it-IT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D827E6-EEF4-4EBF-84AE-2F1E0776C856}" type="slidenum">
              <a:rPr lang="it-IT"/>
              <a:pPr>
                <a:defRPr/>
              </a:pPr>
              <a:t>46</a:t>
            </a:fld>
            <a:endParaRPr lang="it-IT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3EF28-663F-4D79-BE56-D11A264FBD19}" type="slidenum">
              <a:rPr lang="it-IT"/>
              <a:pPr>
                <a:defRPr/>
              </a:pPr>
              <a:t>47</a:t>
            </a:fld>
            <a:endParaRPr lang="it-IT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4FFE9-B45D-472E-B666-B86BDC63A83B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70FB-FE90-4B9D-9705-839963AF7849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70FB-FE90-4B9D-9705-839963AF7849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F14EFC5-7609-4715-8F19-3842AF716C29}" type="slidenum">
              <a:rPr lang="it-IT" altLang="it-IT">
                <a:solidFill>
                  <a:srgbClr val="000000"/>
                </a:solidFill>
              </a:rPr>
              <a:pPr eaLnBrk="1" hangingPunct="1"/>
              <a:t>18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AD1ACF-2823-41A4-8089-8719CE1E01C4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94683-7CD9-4C76-B85A-052538A2A135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96FA37-0CEB-4B82-BC0F-63A50E49233F}" type="slidenum">
              <a:rPr lang="da-DK"/>
              <a:pPr>
                <a:defRPr/>
              </a:pPr>
              <a:t>24</a:t>
            </a:fld>
            <a:endParaRPr lang="da-DK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AB6CB59-7CB6-48E7-B037-D5C839F86381}" type="slidenum">
              <a:rPr lang="it-IT" altLang="it-IT" sz="1200">
                <a:cs typeface="Arial" charset="0"/>
              </a:rPr>
              <a:pPr algn="r" eaLnBrk="1" hangingPunct="1"/>
              <a:t>25</a:t>
            </a:fld>
            <a:endParaRPr lang="it-IT" altLang="it-IT" sz="1200"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A0B-F2BF-4E55-B4ED-529EDAA508CA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5A87-6E49-4CA0-AD7A-3523626CAE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A0B-F2BF-4E55-B4ED-529EDAA508CA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5A87-6E49-4CA0-AD7A-3523626CAE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A0B-F2BF-4E55-B4ED-529EDAA508CA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5A87-6E49-4CA0-AD7A-3523626CAE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46250"/>
            <a:ext cx="8496944" cy="496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014493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714488"/>
            <a:ext cx="8496464" cy="4500594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68AF21"/>
              </a:buClr>
              <a:buSzPct val="125000"/>
              <a:buFont typeface="Wingdings" pitchFamily="2" charset="2"/>
              <a:buChar char="§"/>
              <a:defRPr sz="1800" baseline="0"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B6909"/>
              </a:buClr>
              <a:buFont typeface="Wingdings" pitchFamily="2" charset="2"/>
              <a:buChar char="§"/>
              <a:defRPr sz="1600" baseline="0"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14493"/>
              </a:buClr>
              <a:buSzPct val="90000"/>
              <a:buFont typeface="Wingdings" pitchFamily="2" charset="2"/>
              <a:buChar char="§"/>
              <a:defRPr sz="1600" baseline="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424" y="6521276"/>
            <a:ext cx="785813" cy="2921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chemeClr val="tx1"/>
                </a:solidFill>
                <a:latin typeface="+mj-lt"/>
                <a:ea typeface="ＭＳ Ｐゴシック" charset="-128"/>
                <a:cs typeface="Arial" charset="0"/>
              </a:defRPr>
            </a:lvl1pPr>
          </a:lstStyle>
          <a:p>
            <a:fld id="{962502D8-0C3F-4DB7-A84E-31B72AE7CFF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057400" y="6537325"/>
            <a:ext cx="54102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Matthias Duwe, Ecologic Institute  - Lessons from the current policy mix</a:t>
            </a:r>
            <a:endParaRPr lang="en-GB" dirty="0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477001"/>
            <a:ext cx="1447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00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A0B-F2BF-4E55-B4ED-529EDAA508CA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5A87-6E49-4CA0-AD7A-3523626CAE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A0B-F2BF-4E55-B4ED-529EDAA508CA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5A87-6E49-4CA0-AD7A-3523626CAE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A0B-F2BF-4E55-B4ED-529EDAA508CA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5A87-6E49-4CA0-AD7A-3523626CAE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A0B-F2BF-4E55-B4ED-529EDAA508CA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5A87-6E49-4CA0-AD7A-3523626CAE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A0B-F2BF-4E55-B4ED-529EDAA508CA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5A87-6E49-4CA0-AD7A-3523626CAE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A0B-F2BF-4E55-B4ED-529EDAA508CA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5A87-6E49-4CA0-AD7A-3523626CAE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A0B-F2BF-4E55-B4ED-529EDAA508CA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5A87-6E49-4CA0-AD7A-3523626CAE38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7A0B-F2BF-4E55-B4ED-529EDAA508CA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DF5A87-6E49-4CA0-AD7A-3523626CAE3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9DF5A87-6E49-4CA0-AD7A-3523626CAE38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F367A0B-F2BF-4E55-B4ED-529EDAA508CA}" type="datetimeFigureOut">
              <a:rPr lang="it-IT" smtClean="0"/>
              <a:t>05/02/2015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bank.org/en/news/feature/2013/06/05/accurate-pulse-sustainabilit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Sustainability</a:t>
            </a:r>
            <a:r>
              <a:rPr lang="it-IT" dirty="0" smtClean="0"/>
              <a:t> </a:t>
            </a:r>
            <a:r>
              <a:rPr lang="it-IT" dirty="0" err="1" smtClean="0"/>
              <a:t>perspectives</a:t>
            </a:r>
            <a:r>
              <a:rPr lang="it-IT" dirty="0"/>
              <a:t>:</a:t>
            </a:r>
            <a:r>
              <a:rPr lang="it-IT" dirty="0" smtClean="0"/>
              <a:t> </a:t>
            </a:r>
            <a:r>
              <a:rPr lang="it-IT" dirty="0" err="1" smtClean="0"/>
              <a:t>technology</a:t>
            </a:r>
            <a:r>
              <a:rPr lang="it-IT" dirty="0" smtClean="0"/>
              <a:t>, </a:t>
            </a:r>
            <a:r>
              <a:rPr lang="it-IT" dirty="0" err="1" smtClean="0"/>
              <a:t>trade</a:t>
            </a:r>
            <a:r>
              <a:rPr lang="it-IT" dirty="0" smtClean="0"/>
              <a:t> and policy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5373216"/>
            <a:ext cx="6461760" cy="1066800"/>
          </a:xfrm>
        </p:spPr>
        <p:txBody>
          <a:bodyPr>
            <a:normAutofit/>
          </a:bodyPr>
          <a:lstStyle/>
          <a:p>
            <a:r>
              <a:rPr lang="it-IT" sz="6000" dirty="0" err="1" smtClean="0"/>
              <a:t>Lecture</a:t>
            </a:r>
            <a:r>
              <a:rPr lang="it-IT" sz="6000" smtClean="0"/>
              <a:t> 1 </a:t>
            </a:r>
            <a:r>
              <a:rPr lang="it-IT" sz="6000" dirty="0" smtClean="0"/>
              <a:t>and L4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6249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600" dirty="0" smtClean="0"/>
              <a:t>At the end of the </a:t>
            </a:r>
            <a:r>
              <a:rPr lang="it-IT" sz="3600" dirty="0" err="1" smtClean="0"/>
              <a:t>day</a:t>
            </a:r>
            <a:r>
              <a:rPr lang="it-IT" sz="3600" dirty="0" smtClean="0"/>
              <a:t>, </a:t>
            </a:r>
            <a:r>
              <a:rPr lang="it-IT" sz="3600" dirty="0" err="1" smtClean="0"/>
              <a:t>we</a:t>
            </a:r>
            <a:r>
              <a:rPr lang="it-IT" sz="3600" dirty="0" smtClean="0"/>
              <a:t> are </a:t>
            </a:r>
            <a:r>
              <a:rPr lang="it-IT" sz="3600" dirty="0" err="1" smtClean="0"/>
              <a:t>sustainable</a:t>
            </a:r>
            <a:r>
              <a:rPr lang="it-IT" sz="3600" dirty="0" smtClean="0"/>
              <a:t> </a:t>
            </a:r>
            <a:r>
              <a:rPr lang="it-IT" sz="3600" dirty="0" err="1" smtClean="0"/>
              <a:t>if</a:t>
            </a:r>
            <a:r>
              <a:rPr lang="it-IT" sz="3600" dirty="0" smtClean="0"/>
              <a:t> </a:t>
            </a:r>
            <a:r>
              <a:rPr lang="it-IT" sz="3600" dirty="0" err="1" smtClean="0"/>
              <a:t>we</a:t>
            </a:r>
            <a:r>
              <a:rPr lang="it-IT" sz="3600" dirty="0" smtClean="0"/>
              <a:t> transfer to the </a:t>
            </a:r>
            <a:r>
              <a:rPr lang="it-IT" sz="3600" dirty="0" err="1" smtClean="0"/>
              <a:t>next</a:t>
            </a:r>
            <a:r>
              <a:rPr lang="it-IT" sz="3600" dirty="0" smtClean="0"/>
              <a:t> generation a </a:t>
            </a:r>
            <a:r>
              <a:rPr lang="it-IT" sz="3600" dirty="0" err="1" smtClean="0"/>
              <a:t>unit</a:t>
            </a:r>
            <a:r>
              <a:rPr lang="it-IT" sz="3600" dirty="0" smtClean="0"/>
              <a:t> more of </a:t>
            </a:r>
            <a:r>
              <a:rPr lang="it-IT" sz="3600" dirty="0" err="1" smtClean="0"/>
              <a:t>tangible</a:t>
            </a:r>
            <a:r>
              <a:rPr lang="it-IT" sz="3600" dirty="0" smtClean="0"/>
              <a:t> and </a:t>
            </a:r>
            <a:r>
              <a:rPr lang="it-IT" sz="3600" dirty="0" err="1" smtClean="0"/>
              <a:t>intangible</a:t>
            </a:r>
            <a:r>
              <a:rPr lang="it-IT" sz="3600" dirty="0" smtClean="0"/>
              <a:t> capital</a:t>
            </a:r>
          </a:p>
          <a:p>
            <a:endParaRPr lang="it-IT" sz="3600" dirty="0"/>
          </a:p>
          <a:p>
            <a:r>
              <a:rPr lang="it-IT" sz="3600" b="1" dirty="0" smtClean="0"/>
              <a:t>Capital </a:t>
            </a:r>
            <a:r>
              <a:rPr lang="it-IT" sz="3600" b="1" dirty="0" err="1" smtClean="0"/>
              <a:t>derives</a:t>
            </a:r>
            <a:r>
              <a:rPr lang="it-IT" sz="3600" b="1" dirty="0" smtClean="0"/>
              <a:t> from </a:t>
            </a:r>
            <a:r>
              <a:rPr lang="it-IT" sz="3600" b="1" dirty="0" err="1" smtClean="0"/>
              <a:t>investments</a:t>
            </a:r>
            <a:endParaRPr lang="it-IT" sz="3600" b="1" dirty="0" smtClean="0"/>
          </a:p>
          <a:p>
            <a:endParaRPr lang="it-IT" sz="3600" dirty="0"/>
          </a:p>
          <a:p>
            <a:r>
              <a:rPr lang="it-IT" sz="3600" dirty="0" smtClean="0"/>
              <a:t>GDP = </a:t>
            </a:r>
            <a:r>
              <a:rPr lang="it-IT" sz="3600" dirty="0" err="1" smtClean="0"/>
              <a:t>Consumption</a:t>
            </a:r>
            <a:r>
              <a:rPr lang="it-IT" sz="3600" dirty="0" smtClean="0"/>
              <a:t> + </a:t>
            </a:r>
            <a:r>
              <a:rPr lang="it-IT" sz="3600" b="1" dirty="0" smtClean="0"/>
              <a:t>Investments 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6679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Savings</a:t>
            </a:r>
            <a:r>
              <a:rPr lang="it-IT" dirty="0" smtClean="0"/>
              <a:t> and </a:t>
            </a:r>
            <a:r>
              <a:rPr lang="it-IT" dirty="0" err="1" smtClean="0"/>
              <a:t>accumulation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Y = C + I</a:t>
            </a:r>
          </a:p>
          <a:p>
            <a:r>
              <a:rPr lang="it-IT" dirty="0" smtClean="0"/>
              <a:t>I = S = ∆K	</a:t>
            </a:r>
            <a:r>
              <a:rPr lang="it-IT" dirty="0" err="1" smtClean="0"/>
              <a:t>saving</a:t>
            </a:r>
            <a:r>
              <a:rPr lang="it-IT" dirty="0" smtClean="0"/>
              <a:t> and </a:t>
            </a:r>
            <a:r>
              <a:rPr lang="it-IT" dirty="0" err="1" smtClean="0"/>
              <a:t>accumulation</a:t>
            </a:r>
            <a:r>
              <a:rPr lang="it-IT" dirty="0" smtClean="0"/>
              <a:t> (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Keynesian</a:t>
            </a:r>
            <a:r>
              <a:rPr lang="it-IT" dirty="0" smtClean="0"/>
              <a:t> </a:t>
            </a:r>
            <a:r>
              <a:rPr lang="it-IT" dirty="0" err="1" smtClean="0"/>
              <a:t>Harrod</a:t>
            </a:r>
            <a:r>
              <a:rPr lang="it-IT" dirty="0" smtClean="0"/>
              <a:t> Domar and </a:t>
            </a:r>
            <a:r>
              <a:rPr lang="it-IT" dirty="0" err="1" smtClean="0"/>
              <a:t>Solow</a:t>
            </a:r>
            <a:r>
              <a:rPr lang="it-IT" dirty="0" smtClean="0"/>
              <a:t> Model)</a:t>
            </a:r>
          </a:p>
          <a:p>
            <a:r>
              <a:rPr lang="it-IT" dirty="0"/>
              <a:t>∆</a:t>
            </a:r>
            <a:r>
              <a:rPr lang="it-IT" dirty="0" err="1" smtClean="0"/>
              <a:t>Kt</a:t>
            </a:r>
            <a:r>
              <a:rPr lang="it-IT" dirty="0" smtClean="0"/>
              <a:t> = </a:t>
            </a:r>
            <a:r>
              <a:rPr lang="it-IT" dirty="0" err="1" smtClean="0"/>
              <a:t>K</a:t>
            </a:r>
            <a:r>
              <a:rPr lang="it-IT" baseline="-25000" dirty="0" err="1" smtClean="0"/>
              <a:t>t</a:t>
            </a:r>
            <a:r>
              <a:rPr lang="it-IT" dirty="0" smtClean="0"/>
              <a:t> – K</a:t>
            </a:r>
            <a:r>
              <a:rPr lang="it-IT" baseline="-25000" dirty="0" smtClean="0"/>
              <a:t>t-1</a:t>
            </a:r>
          </a:p>
          <a:p>
            <a:endParaRPr lang="it-IT" baseline="-25000" dirty="0"/>
          </a:p>
          <a:p>
            <a:endParaRPr lang="it-IT" baseline="-25000" dirty="0" smtClean="0"/>
          </a:p>
          <a:p>
            <a:r>
              <a:rPr lang="it-IT" cap="small" dirty="0" err="1" smtClean="0"/>
              <a:t>Sustainability</a:t>
            </a:r>
            <a:r>
              <a:rPr lang="it-IT" cap="small" dirty="0" smtClean="0"/>
              <a:t> </a:t>
            </a:r>
            <a:r>
              <a:rPr lang="it-IT" cap="small" dirty="0" err="1" smtClean="0"/>
              <a:t>rule</a:t>
            </a:r>
            <a:endParaRPr lang="it-IT" cap="small" dirty="0" smtClean="0"/>
          </a:p>
          <a:p>
            <a:r>
              <a:rPr lang="it-IT" cap="small" dirty="0" smtClean="0"/>
              <a:t>Total capital t+1 ≥ Total capital T, </a:t>
            </a:r>
            <a:r>
              <a:rPr lang="it-IT" cap="small" dirty="0" err="1" smtClean="0"/>
              <a:t>thus</a:t>
            </a:r>
            <a:endParaRPr lang="it-IT" cap="small" dirty="0" smtClean="0"/>
          </a:p>
          <a:p>
            <a:r>
              <a:rPr lang="it-IT" b="1" dirty="0"/>
              <a:t>∆</a:t>
            </a:r>
            <a:r>
              <a:rPr lang="it-IT" b="1" dirty="0" smtClean="0"/>
              <a:t>K &gt;0 for </a:t>
            </a:r>
            <a:r>
              <a:rPr lang="it-IT" b="1" dirty="0" err="1" smtClean="0"/>
              <a:t>any</a:t>
            </a:r>
            <a:r>
              <a:rPr lang="it-IT" b="1" dirty="0" smtClean="0"/>
              <a:t> t</a:t>
            </a:r>
          </a:p>
          <a:p>
            <a:endParaRPr lang="it-IT" b="1" cap="small" dirty="0"/>
          </a:p>
          <a:p>
            <a:r>
              <a:rPr lang="it-IT" b="1" cap="small" dirty="0" err="1" smtClean="0"/>
              <a:t>Given</a:t>
            </a:r>
            <a:r>
              <a:rPr lang="it-IT" b="1" cap="small" dirty="0" smtClean="0"/>
              <a:t> </a:t>
            </a:r>
            <a:r>
              <a:rPr lang="it-IT" b="1" cap="small" dirty="0" err="1" smtClean="0"/>
              <a:t>that</a:t>
            </a:r>
            <a:r>
              <a:rPr lang="it-IT" b="1" cap="small" dirty="0" smtClean="0"/>
              <a:t> K </a:t>
            </a:r>
            <a:r>
              <a:rPr lang="it-IT" b="1" cap="small" dirty="0" err="1" smtClean="0"/>
              <a:t>is</a:t>
            </a:r>
            <a:r>
              <a:rPr lang="it-IT" b="1" cap="small" dirty="0" smtClean="0"/>
              <a:t> </a:t>
            </a:r>
            <a:r>
              <a:rPr lang="it-IT" b="1" cap="small" dirty="0" err="1" smtClean="0"/>
              <a:t>associated</a:t>
            </a:r>
            <a:r>
              <a:rPr lang="it-IT" b="1" cap="small" dirty="0" smtClean="0"/>
              <a:t> with an </a:t>
            </a:r>
            <a:r>
              <a:rPr lang="it-IT" b="1" cap="small" dirty="0" err="1" smtClean="0"/>
              <a:t>intrinsic</a:t>
            </a:r>
            <a:r>
              <a:rPr lang="it-IT" b="1" cap="small" dirty="0" smtClean="0"/>
              <a:t> </a:t>
            </a:r>
            <a:r>
              <a:rPr lang="it-IT" b="1" cap="small" dirty="0" err="1" smtClean="0">
                <a:solidFill>
                  <a:srgbClr val="FF0000"/>
                </a:solidFill>
              </a:rPr>
              <a:t>depreciation</a:t>
            </a:r>
            <a:r>
              <a:rPr lang="it-IT" b="1" cap="small" dirty="0" smtClean="0">
                <a:solidFill>
                  <a:srgbClr val="FF0000"/>
                </a:solidFill>
              </a:rPr>
              <a:t> rate 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/>
              <a:t>∆K &gt;</a:t>
            </a:r>
            <a:r>
              <a:rPr lang="it-IT" b="1" dirty="0" smtClean="0"/>
              <a:t>0 </a:t>
            </a:r>
            <a:r>
              <a:rPr lang="it-IT" b="1" dirty="0" err="1" smtClean="0"/>
              <a:t>if</a:t>
            </a:r>
            <a:r>
              <a:rPr lang="it-IT" b="1" dirty="0" smtClean="0"/>
              <a:t> I=S &gt; </a:t>
            </a:r>
            <a:r>
              <a:rPr lang="el-GR" b="1" dirty="0">
                <a:solidFill>
                  <a:srgbClr val="FF0000"/>
                </a:solidFill>
              </a:rPr>
              <a:t>α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α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err="1" smtClean="0">
                <a:solidFill>
                  <a:srgbClr val="FF0000"/>
                </a:solidFill>
              </a:rPr>
              <a:t>Constrains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defined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whether</a:t>
            </a:r>
            <a:r>
              <a:rPr lang="it-IT" b="1" dirty="0" smtClean="0">
                <a:solidFill>
                  <a:srgbClr val="FF0000"/>
                </a:solidFill>
              </a:rPr>
              <a:t> an economy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sustainable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el-GR" b="1" dirty="0">
                <a:solidFill>
                  <a:srgbClr val="FF0000"/>
                </a:solidFill>
              </a:rPr>
              <a:t>α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err="1" smtClean="0"/>
              <a:t>Makes</a:t>
            </a:r>
            <a:r>
              <a:rPr lang="it-IT" b="1" dirty="0" smtClean="0"/>
              <a:t> </a:t>
            </a:r>
            <a:r>
              <a:rPr lang="it-IT" b="1" dirty="0" err="1" smtClean="0"/>
              <a:t>necessary</a:t>
            </a:r>
            <a:r>
              <a:rPr lang="it-IT" b="1" dirty="0" smtClean="0"/>
              <a:t> a </a:t>
            </a:r>
            <a:r>
              <a:rPr lang="it-IT" b="1" dirty="0" err="1" smtClean="0"/>
              <a:t>given</a:t>
            </a:r>
            <a:r>
              <a:rPr lang="it-IT" b="1" dirty="0" smtClean="0"/>
              <a:t> flow of I, </a:t>
            </a:r>
            <a:r>
              <a:rPr lang="it-IT" b="1" dirty="0" err="1" smtClean="0"/>
              <a:t>which</a:t>
            </a:r>
            <a:r>
              <a:rPr lang="it-IT" b="1" dirty="0" smtClean="0"/>
              <a:t> </a:t>
            </a:r>
            <a:r>
              <a:rPr lang="it-IT" b="1" dirty="0" err="1" smtClean="0"/>
              <a:t>defines</a:t>
            </a:r>
            <a:r>
              <a:rPr lang="it-IT" b="1" dirty="0" smtClean="0"/>
              <a:t> the maximum C generation T can </a:t>
            </a:r>
            <a:r>
              <a:rPr lang="it-IT" b="1" dirty="0" err="1" smtClean="0"/>
              <a:t>experience</a:t>
            </a:r>
            <a:endParaRPr lang="it-IT" b="1" dirty="0" smtClean="0"/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err="1" smtClean="0">
                <a:solidFill>
                  <a:srgbClr val="FF0000"/>
                </a:solidFill>
              </a:rPr>
              <a:t>Weak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Sustainability</a:t>
            </a:r>
            <a:r>
              <a:rPr lang="it-IT" b="1" dirty="0" smtClean="0">
                <a:solidFill>
                  <a:srgbClr val="FF0000"/>
                </a:solidFill>
              </a:rPr>
              <a:t> – </a:t>
            </a:r>
            <a:r>
              <a:rPr lang="it-IT" b="1" dirty="0" smtClean="0"/>
              <a:t>the </a:t>
            </a:r>
            <a:r>
              <a:rPr lang="it-IT" b="1" dirty="0" err="1" smtClean="0"/>
              <a:t>rule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applied</a:t>
            </a:r>
            <a:r>
              <a:rPr lang="it-IT" b="1" dirty="0" smtClean="0"/>
              <a:t> on TOTAL CAPITAL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Strong </a:t>
            </a:r>
            <a:r>
              <a:rPr lang="it-IT" b="1" dirty="0" err="1" smtClean="0">
                <a:solidFill>
                  <a:srgbClr val="FF0000"/>
                </a:solidFill>
              </a:rPr>
              <a:t>Sustainability</a:t>
            </a:r>
            <a:r>
              <a:rPr lang="it-IT" b="1" dirty="0" smtClean="0">
                <a:solidFill>
                  <a:srgbClr val="FF0000"/>
                </a:solidFill>
              </a:rPr>
              <a:t> – </a:t>
            </a:r>
            <a:r>
              <a:rPr lang="it-IT" b="1" dirty="0" err="1" smtClean="0"/>
              <a:t>Rule</a:t>
            </a:r>
            <a:r>
              <a:rPr lang="it-IT" b="1" dirty="0" smtClean="0"/>
              <a:t> </a:t>
            </a:r>
            <a:r>
              <a:rPr lang="it-IT" b="1" dirty="0" err="1" smtClean="0"/>
              <a:t>eventually</a:t>
            </a:r>
            <a:r>
              <a:rPr lang="it-IT" b="1" dirty="0" smtClean="0"/>
              <a:t> </a:t>
            </a:r>
            <a:r>
              <a:rPr lang="it-IT" b="1" dirty="0" err="1" smtClean="0"/>
              <a:t>applied</a:t>
            </a:r>
            <a:r>
              <a:rPr lang="it-IT" b="1" dirty="0" smtClean="0"/>
              <a:t> to </a:t>
            </a:r>
            <a:r>
              <a:rPr lang="it-IT" b="1" dirty="0" err="1" smtClean="0"/>
              <a:t>critical</a:t>
            </a:r>
            <a:r>
              <a:rPr lang="it-IT" b="1" dirty="0" smtClean="0"/>
              <a:t> NATURAL capital (no </a:t>
            </a:r>
            <a:r>
              <a:rPr lang="it-IT" b="1" dirty="0" err="1" smtClean="0"/>
              <a:t>substitution</a:t>
            </a:r>
            <a:r>
              <a:rPr lang="it-IT" b="1" dirty="0" smtClean="0"/>
              <a:t> </a:t>
            </a:r>
            <a:r>
              <a:rPr lang="it-IT" b="1" dirty="0" err="1" smtClean="0"/>
              <a:t>after</a:t>
            </a:r>
            <a:r>
              <a:rPr lang="it-IT" b="1" dirty="0" smtClean="0"/>
              <a:t> a </a:t>
            </a:r>
            <a:r>
              <a:rPr lang="it-IT" b="1" dirty="0" err="1" smtClean="0"/>
              <a:t>threshold</a:t>
            </a:r>
            <a:r>
              <a:rPr lang="it-IT" b="1" dirty="0" smtClean="0"/>
              <a:t> e.g. Amazon </a:t>
            </a:r>
            <a:r>
              <a:rPr lang="it-IT" b="1" dirty="0" err="1" smtClean="0"/>
              <a:t>forest</a:t>
            </a:r>
            <a:r>
              <a:rPr lang="it-IT" b="1" dirty="0" smtClean="0"/>
              <a:t>, </a:t>
            </a:r>
            <a:r>
              <a:rPr lang="it-IT" b="1" dirty="0" err="1" smtClean="0"/>
              <a:t>species</a:t>
            </a:r>
            <a:r>
              <a:rPr lang="it-IT" b="1" dirty="0" smtClean="0"/>
              <a:t> stock….)</a:t>
            </a:r>
            <a:endParaRPr lang="it-IT" b="1" dirty="0"/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55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7772400" cy="2200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FF00"/>
                </a:solidFill>
              </a:rPr>
              <a:t>Sustainable society is </a:t>
            </a:r>
            <a:r>
              <a:rPr lang="it-IT" b="1" dirty="0" err="1" smtClean="0">
                <a:solidFill>
                  <a:srgbClr val="FFFF00"/>
                </a:solidFill>
              </a:rPr>
              <a:t>an</a:t>
            </a:r>
            <a:r>
              <a:rPr lang="it-IT" b="1" dirty="0" smtClean="0">
                <a:solidFill>
                  <a:srgbClr val="FFFF00"/>
                </a:solidFill>
              </a:rPr>
              <a:t> ‘</a:t>
            </a:r>
            <a:r>
              <a:rPr lang="it-IT" b="1" dirty="0" err="1" smtClean="0">
                <a:solidFill>
                  <a:srgbClr val="FFFF00"/>
                </a:solidFill>
              </a:rPr>
              <a:t>investing</a:t>
            </a:r>
            <a:r>
              <a:rPr lang="it-IT" b="1" dirty="0" smtClean="0">
                <a:solidFill>
                  <a:srgbClr val="FFFF00"/>
                </a:solidFill>
              </a:rPr>
              <a:t> society</a:t>
            </a:r>
            <a:r>
              <a:rPr lang="it-IT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’</a:t>
            </a:r>
            <a:r>
              <a:rPr lang="it-IT" dirty="0" smtClean="0"/>
              <a:t/>
            </a:r>
            <a:br>
              <a:rPr lang="it-IT" dirty="0" smtClean="0"/>
            </a:b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4005064"/>
            <a:ext cx="7772400" cy="15001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600" dirty="0" smtClean="0"/>
              <a:t>Investments moves societies into the future….often difficult given social myopia (</a:t>
            </a:r>
            <a:r>
              <a:rPr lang="en-GB" sz="3600" dirty="0" err="1" smtClean="0"/>
              <a:t>Tiranny</a:t>
            </a:r>
            <a:r>
              <a:rPr lang="en-GB" sz="3600" dirty="0" smtClean="0"/>
              <a:t> of the present)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439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World </a:t>
            </a:r>
            <a:r>
              <a:rPr lang="it-IT" dirty="0" err="1" smtClean="0"/>
              <a:t>Bank</a:t>
            </a:r>
            <a:r>
              <a:rPr lang="it-IT" dirty="0" smtClean="0"/>
              <a:t> (data)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www.worldbank.org/en/news/feature/2013/06/05/accurate-pulse-sustainability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52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7200" dirty="0" smtClean="0">
                <a:solidFill>
                  <a:srgbClr val="FF0000"/>
                </a:solidFill>
              </a:rPr>
              <a:t>Efficiency </a:t>
            </a:r>
            <a:r>
              <a:rPr lang="it-IT" sz="7200" dirty="0" err="1" smtClean="0">
                <a:solidFill>
                  <a:srgbClr val="FF0000"/>
                </a:solidFill>
              </a:rPr>
              <a:t>view</a:t>
            </a:r>
            <a:r>
              <a:rPr lang="it-IT" sz="7200" dirty="0" smtClean="0">
                <a:solidFill>
                  <a:srgbClr val="FF0000"/>
                </a:solidFill>
              </a:rPr>
              <a:t> (</a:t>
            </a:r>
            <a:r>
              <a:rPr lang="it-IT" sz="7200" dirty="0" err="1" smtClean="0">
                <a:solidFill>
                  <a:srgbClr val="FF0000"/>
                </a:solidFill>
              </a:rPr>
              <a:t>efficient</a:t>
            </a:r>
            <a:r>
              <a:rPr lang="it-IT" sz="7200" dirty="0" smtClean="0">
                <a:solidFill>
                  <a:srgbClr val="FF0000"/>
                </a:solidFill>
              </a:rPr>
              <a:t> growth)</a:t>
            </a:r>
            <a:endParaRPr lang="en-GB" sz="7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28" y="836712"/>
            <a:ext cx="8496944" cy="49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low-carbon economy requires a radical transformation…2050 EU targets…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2502D8-0C3F-4DB7-A84E-31B72AE7CFF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209601" y="6489700"/>
            <a:ext cx="1390599" cy="292100"/>
          </a:xfrm>
        </p:spPr>
        <p:txBody>
          <a:bodyPr/>
          <a:lstStyle/>
          <a:p>
            <a:r>
              <a:rPr lang="de-DE" smtClean="0"/>
              <a:t>May 2014</a:t>
            </a:r>
            <a:endParaRPr lang="de-DE" dirty="0"/>
          </a:p>
        </p:txBody>
      </p:sp>
      <p:grpSp>
        <p:nvGrpSpPr>
          <p:cNvPr id="3" name="Group 21"/>
          <p:cNvGrpSpPr/>
          <p:nvPr/>
        </p:nvGrpSpPr>
        <p:grpSpPr>
          <a:xfrm>
            <a:off x="457201" y="1600200"/>
            <a:ext cx="2592750" cy="2514182"/>
            <a:chOff x="457201" y="1600200"/>
            <a:chExt cx="2592750" cy="25141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1" y="1600200"/>
              <a:ext cx="2592750" cy="251418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905000" y="3364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- 78-82%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3124201" y="1600201"/>
            <a:ext cx="2597512" cy="2518800"/>
            <a:chOff x="3124201" y="1600201"/>
            <a:chExt cx="2597512" cy="2518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1" y="1600201"/>
              <a:ext cx="2597512" cy="25188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44373" y="33528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- 93-99%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5791201" y="1600200"/>
            <a:ext cx="2597513" cy="2518800"/>
            <a:chOff x="5791201" y="1600200"/>
            <a:chExt cx="2597513" cy="25188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1201" y="1600200"/>
              <a:ext cx="2597513" cy="25188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211373" y="33528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dirty="0" smtClean="0">
                  <a:latin typeface="+mn-lt"/>
                </a:rPr>
                <a:t> 83-87%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2" name="Group 24"/>
          <p:cNvGrpSpPr/>
          <p:nvPr/>
        </p:nvGrpSpPr>
        <p:grpSpPr>
          <a:xfrm>
            <a:off x="457200" y="3962400"/>
            <a:ext cx="2599575" cy="2520800"/>
            <a:chOff x="457200" y="3962400"/>
            <a:chExt cx="2599575" cy="2520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3962400"/>
              <a:ext cx="2599575" cy="25208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877373" y="57150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- 54-67%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3" name="Group 25"/>
          <p:cNvGrpSpPr/>
          <p:nvPr/>
        </p:nvGrpSpPr>
        <p:grpSpPr>
          <a:xfrm>
            <a:off x="3124200" y="3962400"/>
            <a:ext cx="2599575" cy="2520800"/>
            <a:chOff x="3124200" y="3962400"/>
            <a:chExt cx="2599575" cy="25208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4200" y="3962400"/>
              <a:ext cx="2599575" cy="25208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495800" y="57150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- 88-91%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4" name="Group 26"/>
          <p:cNvGrpSpPr/>
          <p:nvPr/>
        </p:nvGrpSpPr>
        <p:grpSpPr>
          <a:xfrm>
            <a:off x="5791200" y="3962400"/>
            <a:ext cx="2599575" cy="2520800"/>
            <a:chOff x="5791200" y="3962400"/>
            <a:chExt cx="2599575" cy="25208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91200" y="3962400"/>
              <a:ext cx="2599575" cy="25208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162800" y="51816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- 42-49%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91200" y="6306979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Source: Roadmap Impact Assessment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SEC(2011) 288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17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496944" cy="49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… but current policies are not equipped to deliver this transformation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2502D8-0C3F-4DB7-A84E-31B72AE7CFF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209601" y="6489700"/>
            <a:ext cx="1390599" cy="292100"/>
          </a:xfrm>
        </p:spPr>
        <p:txBody>
          <a:bodyPr/>
          <a:lstStyle/>
          <a:p>
            <a:r>
              <a:rPr lang="de-DE" smtClean="0"/>
              <a:t>May 2014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Matthias Duwe, Ecologic Institute  - Lessons from the current policy mix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6230779"/>
            <a:ext cx="563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Source: “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A Roadmap for moving to a competitive low carbon economy in 2050”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COM(2011)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112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Content Placeholder 9" descr="Screen shot 2012-12-02 at 21.09.0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611" r="-7611"/>
          <a:stretch>
            <a:fillRect/>
          </a:stretch>
        </p:blipFill>
        <p:spPr>
          <a:xfrm>
            <a:off x="0" y="1581003"/>
            <a:ext cx="8748464" cy="4634079"/>
          </a:xfrm>
        </p:spPr>
      </p:pic>
    </p:spTree>
    <p:extLst>
      <p:ext uri="{BB962C8B-B14F-4D97-AF65-F5344CB8AC3E}">
        <p14:creationId xmlns:p14="http://schemas.microsoft.com/office/powerpoint/2010/main" val="31758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Grp="1" noChangeArrowheads="1"/>
          </p:cNvSpPr>
          <p:nvPr>
            <p:ph type="title"/>
          </p:nvPr>
        </p:nvSpPr>
        <p:spPr>
          <a:xfrm>
            <a:off x="493713" y="332656"/>
            <a:ext cx="8229600" cy="14351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dirty="0" smtClean="0"/>
              <a:t>MSW generation and landfilling in the EU-27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2133600"/>
            <a:ext cx="6256337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1201738" y="5916613"/>
            <a:ext cx="68135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altLang="it-IT" sz="1600">
                <a:solidFill>
                  <a:srgbClr val="000000"/>
                </a:solidFill>
                <a:latin typeface="Times New Roman" pitchFamily="18" charset="0"/>
              </a:rPr>
              <a:t>Note: Figures from 1980-2004 are data from Eurostat.</a:t>
            </a:r>
          </a:p>
          <a:p>
            <a:pPr algn="ctr">
              <a:buClrTx/>
              <a:buFontTx/>
              <a:buNone/>
            </a:pPr>
            <a:r>
              <a:rPr lang="en-GB" altLang="it-IT" sz="1600">
                <a:solidFill>
                  <a:srgbClr val="000000"/>
                </a:solidFill>
                <a:latin typeface="Times New Roman" pitchFamily="18" charset="0"/>
              </a:rPr>
              <a:t>Figures from 2005-2020 are projections. BMW = biodegradable municipal waste.</a:t>
            </a:r>
          </a:p>
          <a:p>
            <a:pPr algn="ctr">
              <a:buClrTx/>
              <a:buFontTx/>
              <a:buNone/>
            </a:pPr>
            <a:r>
              <a:rPr lang="en-GB" altLang="it-IT" sz="1600">
                <a:solidFill>
                  <a:srgbClr val="000000"/>
                </a:solidFill>
                <a:latin typeface="Times New Roman" pitchFamily="18" charset="0"/>
              </a:rPr>
              <a:t>Source: EEA (2007).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79388" y="1844675"/>
          <a:ext cx="8715375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5" imgW="4950720" imgH="2946600" progId="">
                  <p:embed/>
                </p:oleObj>
              </mc:Choice>
              <mc:Fallback>
                <p:oleObj r:id="rId5" imgW="4950720" imgH="2946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4675"/>
                        <a:ext cx="8715375" cy="5013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963275"/>
      </p:ext>
    </p:extLst>
  </p:cSld>
  <p:clrMapOvr>
    <a:masterClrMapping/>
  </p:clrMapOvr>
  <p:transition advTm="3072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 dirty="0" err="1" smtClean="0"/>
              <a:t>We</a:t>
            </a:r>
            <a:r>
              <a:rPr lang="it-IT" sz="4000" dirty="0" smtClean="0"/>
              <a:t> do </a:t>
            </a:r>
            <a:r>
              <a:rPr lang="it-IT" sz="4000" dirty="0" err="1" smtClean="0"/>
              <a:t>need</a:t>
            </a:r>
            <a:r>
              <a:rPr lang="it-IT" sz="4000" dirty="0" smtClean="0"/>
              <a:t> strong </a:t>
            </a:r>
            <a:r>
              <a:rPr lang="it-IT" sz="4000" dirty="0" err="1" smtClean="0"/>
              <a:t>tech</a:t>
            </a:r>
            <a:r>
              <a:rPr lang="it-IT" sz="4000" dirty="0" smtClean="0"/>
              <a:t> and </a:t>
            </a:r>
            <a:r>
              <a:rPr lang="it-IT" sz="4000" dirty="0" err="1" smtClean="0"/>
              <a:t>behavioral</a:t>
            </a:r>
            <a:r>
              <a:rPr lang="it-IT" sz="4000" dirty="0" smtClean="0"/>
              <a:t> </a:t>
            </a:r>
            <a:r>
              <a:rPr lang="it-IT" sz="4000" dirty="0" err="1" smtClean="0"/>
              <a:t>driven</a:t>
            </a:r>
            <a:r>
              <a:rPr lang="it-IT" sz="4000" dirty="0" smtClean="0"/>
              <a:t> </a:t>
            </a:r>
            <a:r>
              <a:rPr lang="it-IT" sz="4000" dirty="0" err="1" smtClean="0"/>
              <a:t>efficiency</a:t>
            </a:r>
            <a:r>
              <a:rPr lang="it-IT" sz="4000" dirty="0" smtClean="0"/>
              <a:t> to reduce waste and Co2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0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 err="1" smtClean="0"/>
              <a:t>Issues</a:t>
            </a:r>
            <a:endParaRPr lang="en-GB" altLang="it-IT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</a:rPr>
              <a:t>Sustainability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</a:rPr>
              <a:t>perspectives</a:t>
            </a:r>
            <a:endParaRPr lang="it-IT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Capital </a:t>
            </a: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</a:rPr>
              <a:t>view</a:t>
            </a:r>
            <a:endParaRPr lang="it-IT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</a:rPr>
              <a:t>Efficiency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</a:rPr>
              <a:t>view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it-IT" sz="2400" dirty="0" err="1" smtClean="0">
                <a:solidFill>
                  <a:schemeClr val="accent5">
                    <a:lumMod val="50000"/>
                  </a:schemeClr>
                </a:solidFill>
              </a:rPr>
              <a:t>Sustainable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consumption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production</a:t>
            </a:r>
          </a:p>
          <a:p>
            <a:pPr lvl="1">
              <a:defRPr/>
            </a:pPr>
            <a:endParaRPr lang="it-IT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</a:rPr>
              <a:t>Ecological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</a:rPr>
              <a:t>tax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</a:rPr>
              <a:t>reforms</a:t>
            </a:r>
            <a:endParaRPr lang="it-IT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5805264"/>
            <a:ext cx="59766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Prof. Mazzanti – mzzmsm@unife.it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06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z="2400" b="1" dirty="0" smtClean="0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124744"/>
            <a:ext cx="770485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43608" y="5541118"/>
            <a:ext cx="70567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Efficiency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enough</a:t>
            </a:r>
            <a:r>
              <a:rPr lang="it-IT" dirty="0" smtClean="0"/>
              <a:t>.. CO2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increasing</a:t>
            </a:r>
            <a:r>
              <a:rPr lang="it-IT" dirty="0" smtClean="0"/>
              <a:t> </a:t>
            </a:r>
            <a:r>
              <a:rPr lang="it-IT" dirty="0" err="1" smtClean="0"/>
              <a:t>worldwide</a:t>
            </a:r>
            <a:r>
              <a:rPr lang="it-IT" dirty="0" smtClean="0"/>
              <a:t>…</a:t>
            </a:r>
          </a:p>
          <a:p>
            <a:endParaRPr lang="it-IT" dirty="0"/>
          </a:p>
          <a:p>
            <a:r>
              <a:rPr lang="it-IT" dirty="0" smtClean="0"/>
              <a:t>More </a:t>
            </a:r>
            <a:r>
              <a:rPr lang="it-IT" dirty="0" err="1" smtClean="0"/>
              <a:t>efficient</a:t>
            </a:r>
            <a:r>
              <a:rPr lang="it-IT" dirty="0" smtClean="0"/>
              <a:t>…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Growth</a:t>
            </a:r>
            <a:r>
              <a:rPr lang="it-IT" dirty="0" smtClean="0"/>
              <a:t> scale </a:t>
            </a:r>
            <a:r>
              <a:rPr lang="it-IT" dirty="0" err="1" smtClean="0"/>
              <a:t>effect</a:t>
            </a:r>
            <a:r>
              <a:rPr lang="it-IT" dirty="0" smtClean="0"/>
              <a:t> </a:t>
            </a:r>
            <a:r>
              <a:rPr lang="it-IT" dirty="0" err="1" smtClean="0"/>
              <a:t>dominates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3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IPAT </a:t>
            </a:r>
            <a:r>
              <a:rPr lang="it-IT" dirty="0" err="1" smtClean="0"/>
              <a:t>framework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IPAT Identity, technological progress T is the factor, which compensates for population P and affluence A (scale) effects on I (environmental impact). </a:t>
            </a:r>
            <a:endParaRPr lang="en-GB" dirty="0" smtClean="0"/>
          </a:p>
          <a:p>
            <a:endParaRPr lang="en-GB" dirty="0"/>
          </a:p>
          <a:p>
            <a:r>
              <a:rPr lang="en-GB" sz="3600" dirty="0" smtClean="0"/>
              <a:t>I= POP*A/POP*I/A=I</a:t>
            </a:r>
          </a:p>
          <a:p>
            <a:endParaRPr lang="en-GB" sz="3600" dirty="0"/>
          </a:p>
          <a:p>
            <a:r>
              <a:rPr lang="en-GB" sz="3600" dirty="0" smtClean="0"/>
              <a:t>I/A =Tech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2222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STIRPAT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Stochastic</a:t>
            </a:r>
            <a:r>
              <a:rPr lang="it-IT" dirty="0" smtClean="0"/>
              <a:t> IPAT to be </a:t>
            </a:r>
            <a:r>
              <a:rPr lang="it-IT" dirty="0" err="1" smtClean="0"/>
              <a:t>econometrically</a:t>
            </a:r>
            <a:r>
              <a:rPr lang="it-IT" dirty="0" smtClean="0"/>
              <a:t> </a:t>
            </a:r>
            <a:r>
              <a:rPr lang="it-IT" dirty="0" err="1" smtClean="0"/>
              <a:t>estimated</a:t>
            </a:r>
            <a:endParaRPr lang="it-IT" dirty="0" smtClean="0"/>
          </a:p>
          <a:p>
            <a:endParaRPr lang="it-IT" dirty="0" smtClean="0"/>
          </a:p>
          <a:p>
            <a:pPr marL="285750" indent="-285750"/>
            <a:r>
              <a:rPr lang="en-GB" dirty="0"/>
              <a:t>Marin, G. &amp; </a:t>
            </a:r>
            <a:r>
              <a:rPr lang="en-GB" dirty="0" err="1"/>
              <a:t>Mazzanti</a:t>
            </a:r>
            <a:r>
              <a:rPr lang="en-GB" dirty="0"/>
              <a:t>, M., </a:t>
            </a:r>
            <a:r>
              <a:rPr lang="en-GB" dirty="0" smtClean="0"/>
              <a:t>2013. </a:t>
            </a:r>
            <a:r>
              <a:rPr lang="en-GB" dirty="0"/>
              <a:t>The evolution of environmental and </a:t>
            </a:r>
            <a:r>
              <a:rPr lang="en-GB" dirty="0" err="1"/>
              <a:t>labor</a:t>
            </a:r>
            <a:r>
              <a:rPr lang="en-GB" dirty="0"/>
              <a:t> productivity dynamics. </a:t>
            </a:r>
            <a:r>
              <a:rPr lang="it-IT" i="1" dirty="0"/>
              <a:t>Journal of </a:t>
            </a:r>
            <a:r>
              <a:rPr lang="it-IT" i="1" dirty="0" err="1"/>
              <a:t>Evolutionary</a:t>
            </a:r>
            <a:r>
              <a:rPr lang="it-IT" i="1" dirty="0"/>
              <a:t> </a:t>
            </a:r>
            <a:r>
              <a:rPr lang="it-IT" i="1" dirty="0" err="1"/>
              <a:t>Economics</a:t>
            </a:r>
            <a:r>
              <a:rPr lang="it-IT" dirty="0"/>
              <a:t>, 23(2), pp.357–399.</a:t>
            </a:r>
          </a:p>
          <a:p>
            <a:pPr marL="285750" indent="-285750"/>
            <a:r>
              <a:rPr lang="it-IT" dirty="0"/>
              <a:t>Martinez-</a:t>
            </a:r>
            <a:r>
              <a:rPr lang="it-IT" dirty="0" err="1"/>
              <a:t>Zarzoso</a:t>
            </a:r>
            <a:r>
              <a:rPr lang="it-IT" dirty="0"/>
              <a:t>, I., </a:t>
            </a:r>
            <a:r>
              <a:rPr lang="it-IT" dirty="0" err="1"/>
              <a:t>Bengochea-Morancho</a:t>
            </a:r>
            <a:r>
              <a:rPr lang="it-IT" dirty="0"/>
              <a:t>, A. &amp; </a:t>
            </a:r>
            <a:r>
              <a:rPr lang="it-IT" dirty="0" err="1"/>
              <a:t>Morales</a:t>
            </a:r>
            <a:r>
              <a:rPr lang="it-IT" dirty="0"/>
              <a:t> </a:t>
            </a:r>
            <a:r>
              <a:rPr lang="it-IT" dirty="0" err="1"/>
              <a:t>Lage</a:t>
            </a:r>
            <a:r>
              <a:rPr lang="it-IT" dirty="0"/>
              <a:t>, R., 2007. </a:t>
            </a:r>
            <a:r>
              <a:rPr lang="en-GB" dirty="0"/>
              <a:t>The Impact of Population on CO2 Emissions: Evidence from European Countries. </a:t>
            </a:r>
            <a:r>
              <a:rPr lang="it-IT" i="1" dirty="0" err="1"/>
              <a:t>Environmental</a:t>
            </a:r>
            <a:r>
              <a:rPr lang="it-IT" i="1" dirty="0"/>
              <a:t> and Resource </a:t>
            </a:r>
            <a:r>
              <a:rPr lang="it-IT" i="1" dirty="0" err="1"/>
              <a:t>Economics</a:t>
            </a:r>
            <a:r>
              <a:rPr lang="it-IT" dirty="0"/>
              <a:t>, 38, pp.497–512.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23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75656" y="586740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industry</a:t>
            </a:r>
            <a:r>
              <a:rPr lang="it-IT" dirty="0" smtClean="0"/>
              <a:t> </a:t>
            </a:r>
            <a:r>
              <a:rPr lang="it-IT" dirty="0" err="1" smtClean="0"/>
              <a:t>emissions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17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 </a:t>
            </a:r>
            <a:r>
              <a:rPr lang="it-IT" altLang="it-IT" dirty="0" err="1" smtClean="0"/>
              <a:t>Delinking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Kuznets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curves</a:t>
            </a: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b="1" dirty="0" smtClean="0">
                <a:solidFill>
                  <a:srgbClr val="FF0000"/>
                </a:solidFill>
              </a:rPr>
              <a:t>(</a:t>
            </a:r>
            <a:r>
              <a:rPr lang="it-IT" altLang="it-IT" b="1" dirty="0" err="1" smtClean="0">
                <a:solidFill>
                  <a:srgbClr val="FF0000"/>
                </a:solidFill>
              </a:rPr>
              <a:t>specific</a:t>
            </a:r>
            <a:r>
              <a:rPr lang="it-IT" altLang="it-IT" b="1" dirty="0" smtClean="0">
                <a:solidFill>
                  <a:srgbClr val="FF0000"/>
                </a:solidFill>
              </a:rPr>
              <a:t> </a:t>
            </a:r>
            <a:r>
              <a:rPr lang="it-IT" altLang="it-IT" b="1" dirty="0" err="1" smtClean="0">
                <a:solidFill>
                  <a:srgbClr val="FF0000"/>
                </a:solidFill>
              </a:rPr>
              <a:t>lecture</a:t>
            </a:r>
            <a:r>
              <a:rPr lang="it-IT" altLang="it-IT" b="1" dirty="0" smtClean="0">
                <a:solidFill>
                  <a:srgbClr val="FF0000"/>
                </a:solidFill>
              </a:rPr>
              <a:t> 13!)</a:t>
            </a:r>
            <a:endParaRPr lang="it-IT" altLang="it-IT" b="1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 sz="3600" dirty="0" smtClean="0">
              <a:latin typeface="Angsana New" pitchFamily="18" charset="-34"/>
            </a:endParaRPr>
          </a:p>
          <a:p>
            <a:pPr eaLnBrk="1" hangingPunct="1"/>
            <a:endParaRPr lang="it-IT" altLang="it-IT" dirty="0" smtClean="0">
              <a:solidFill>
                <a:schemeClr val="accent2"/>
              </a:solidFill>
            </a:endParaRPr>
          </a:p>
          <a:p>
            <a:pPr eaLnBrk="1" hangingPunct="1"/>
            <a:endParaRPr lang="it-IT" altLang="it-IT" dirty="0" smtClean="0"/>
          </a:p>
        </p:txBody>
      </p:sp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6985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859338" y="5876925"/>
            <a:ext cx="187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Economic drivers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Arial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23850" y="2997200"/>
            <a:ext cx="10080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Environmental pressure</a:t>
            </a: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4427538" y="2636838"/>
            <a:ext cx="1225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Policy effect?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3779838" y="3573463"/>
            <a:ext cx="863600" cy="5032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 flipH="1">
            <a:off x="3348038" y="3141663"/>
            <a:ext cx="1081087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6227763" y="4437063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Re-coupling (not relevant for waste)</a:t>
            </a:r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1763713" y="4941888"/>
            <a:ext cx="15843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Relative delinking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(if any)</a:t>
            </a:r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24300" y="4005263"/>
            <a:ext cx="194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Absolute delinking</a:t>
            </a:r>
          </a:p>
        </p:txBody>
      </p:sp>
      <p:sp>
        <p:nvSpPr>
          <p:cNvPr id="246800" name="Line 16"/>
          <p:cNvSpPr>
            <a:spLocks noChangeShapeType="1"/>
          </p:cNvSpPr>
          <p:nvPr/>
        </p:nvSpPr>
        <p:spPr bwMode="auto">
          <a:xfrm flipH="1" flipV="1">
            <a:off x="2339975" y="4292600"/>
            <a:ext cx="144463" cy="5048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 flipH="1">
            <a:off x="3995738" y="4365625"/>
            <a:ext cx="215900" cy="1428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1979613" y="2708275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Arial" charset="0"/>
            </a:endParaRPr>
          </a:p>
        </p:txBody>
      </p:sp>
      <p:sp>
        <p:nvSpPr>
          <p:cNvPr id="246803" name="Line 19"/>
          <p:cNvSpPr>
            <a:spLocks noChangeShapeType="1"/>
          </p:cNvSpPr>
          <p:nvPr/>
        </p:nvSpPr>
        <p:spPr bwMode="auto">
          <a:xfrm>
            <a:off x="2700338" y="2997200"/>
            <a:ext cx="431800" cy="6477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804" name="Text Box 20"/>
          <p:cNvSpPr txBox="1">
            <a:spLocks noChangeArrowheads="1"/>
          </p:cNvSpPr>
          <p:nvPr/>
        </p:nvSpPr>
        <p:spPr bwMode="auto">
          <a:xfrm>
            <a:off x="1979613" y="2636838"/>
            <a:ext cx="187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Turning point</a:t>
            </a:r>
          </a:p>
        </p:txBody>
      </p:sp>
      <p:sp>
        <p:nvSpPr>
          <p:cNvPr id="246805" name="Line 21"/>
          <p:cNvSpPr>
            <a:spLocks noChangeShapeType="1"/>
          </p:cNvSpPr>
          <p:nvPr/>
        </p:nvSpPr>
        <p:spPr bwMode="auto">
          <a:xfrm flipH="1">
            <a:off x="4500563" y="3429000"/>
            <a:ext cx="287337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 flipH="1">
            <a:off x="2700338" y="3357563"/>
            <a:ext cx="17272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807" name="Oval 23"/>
          <p:cNvSpPr>
            <a:spLocks noChangeArrowheads="1"/>
          </p:cNvSpPr>
          <p:nvPr/>
        </p:nvSpPr>
        <p:spPr bwMode="auto">
          <a:xfrm>
            <a:off x="3059113" y="3716338"/>
            <a:ext cx="144462" cy="73025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6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6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6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6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6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4" grpId="0" animBg="1"/>
      <p:bldP spid="246800" grpId="0" animBg="1"/>
      <p:bldP spid="246801" grpId="0" animBg="1"/>
      <p:bldP spid="246803" grpId="0" animBg="1"/>
      <p:bldP spid="246805" grpId="0" animBg="1"/>
      <p:bldP spid="246806" grpId="0" animBg="1"/>
      <p:bldP spid="2468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16013" y="363428"/>
            <a:ext cx="6192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it-IT" b="1" dirty="0">
                <a:cs typeface="Arial" charset="0"/>
              </a:rPr>
              <a:t>North America and </a:t>
            </a:r>
            <a:r>
              <a:rPr lang="en-GB" altLang="it-IT" b="1" dirty="0" smtClean="0">
                <a:cs typeface="Arial" charset="0"/>
              </a:rPr>
              <a:t>Oceania, </a:t>
            </a:r>
            <a:r>
              <a:rPr lang="en-GB" altLang="it-IT" b="1" dirty="0">
                <a:latin typeface="Garamond" pitchFamily="18" charset="0"/>
                <a:cs typeface="Times New Roman" pitchFamily="18" charset="0"/>
              </a:rPr>
              <a:t>CO2 trends</a:t>
            </a:r>
            <a:endParaRPr lang="it-IT" altLang="it-IT" b="1" dirty="0">
              <a:cs typeface="Arial" charset="0"/>
            </a:endParaRPr>
          </a:p>
          <a:p>
            <a:pPr eaLnBrk="1" hangingPunct="1"/>
            <a:endParaRPr lang="en-GB" altLang="it-IT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7107" name="Picture 3" descr="INTERVENTION_UMBRELLA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77041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7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5288" y="396945"/>
            <a:ext cx="640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it-IT" sz="2400" b="1" dirty="0">
                <a:latin typeface="Garamond" pitchFamily="18" charset="0"/>
                <a:cs typeface="Times New Roman" pitchFamily="18" charset="0"/>
              </a:rPr>
              <a:t>EU </a:t>
            </a:r>
            <a:r>
              <a:rPr lang="en-GB" altLang="it-IT" sz="2400" b="1" dirty="0" smtClean="0">
                <a:latin typeface="Garamond" pitchFamily="18" charset="0"/>
                <a:cs typeface="Times New Roman" pitchFamily="18" charset="0"/>
              </a:rPr>
              <a:t>south – CO2 trends</a:t>
            </a:r>
            <a:endParaRPr lang="it-IT" altLang="it-IT" sz="2400" b="1" dirty="0">
              <a:cs typeface="Arial" charset="0"/>
            </a:endParaRPr>
          </a:p>
          <a:p>
            <a:endParaRPr lang="it-IT" altLang="it-IT" sz="1600" b="1" dirty="0">
              <a:cs typeface="Arial" charset="0"/>
            </a:endParaRPr>
          </a:p>
        </p:txBody>
      </p:sp>
      <p:pic>
        <p:nvPicPr>
          <p:cNvPr id="46083" name="Picture 3" descr="INTERVENTION_EUSUD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416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496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>
              <a:cs typeface="Arial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512" y="1129198"/>
            <a:ext cx="819461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/>
              <a:t>Mazzanti &amp; </a:t>
            </a:r>
            <a:r>
              <a:rPr lang="it-IT" altLang="it-IT" dirty="0" err="1"/>
              <a:t>Musolesi</a:t>
            </a:r>
            <a:r>
              <a:rPr lang="it-IT" altLang="it-IT" dirty="0"/>
              <a:t> </a:t>
            </a:r>
            <a:r>
              <a:rPr lang="it-IT" altLang="it-IT" dirty="0" smtClean="0"/>
              <a:t>2014, </a:t>
            </a:r>
            <a:r>
              <a:rPr lang="it-IT" altLang="it-IT" dirty="0" err="1" smtClean="0"/>
              <a:t>Studies</a:t>
            </a:r>
            <a:r>
              <a:rPr lang="it-IT" altLang="it-IT" dirty="0" smtClean="0"/>
              <a:t> in non linear </a:t>
            </a:r>
            <a:r>
              <a:rPr lang="it-IT" altLang="it-IT" dirty="0" err="1" smtClean="0"/>
              <a:t>dynamic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econometrics</a:t>
            </a:r>
            <a:r>
              <a:rPr lang="it-IT" altLang="it-IT" dirty="0" smtClean="0"/>
              <a:t> </a:t>
            </a:r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2552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869230" y="476672"/>
            <a:ext cx="6408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it-IT" sz="2400" b="1" dirty="0">
                <a:latin typeface="Garamond" pitchFamily="18" charset="0"/>
                <a:cs typeface="Times New Roman" pitchFamily="18" charset="0"/>
              </a:rPr>
              <a:t>EU </a:t>
            </a:r>
            <a:r>
              <a:rPr lang="en-GB" altLang="it-IT" sz="2400" b="1" dirty="0" smtClean="0">
                <a:latin typeface="Garamond" pitchFamily="18" charset="0"/>
                <a:cs typeface="Times New Roman" pitchFamily="18" charset="0"/>
              </a:rPr>
              <a:t>North - </a:t>
            </a:r>
            <a:r>
              <a:rPr lang="en-GB" altLang="it-IT" sz="2400" b="1" dirty="0">
                <a:latin typeface="Garamond" pitchFamily="18" charset="0"/>
                <a:cs typeface="Times New Roman" pitchFamily="18" charset="0"/>
              </a:rPr>
              <a:t>CO2 trends</a:t>
            </a:r>
            <a:endParaRPr lang="it-IT" altLang="it-IT" sz="2400" b="1" dirty="0">
              <a:cs typeface="Arial" charset="0"/>
            </a:endParaRPr>
          </a:p>
          <a:p>
            <a:pPr eaLnBrk="1" hangingPunct="1"/>
            <a:endParaRPr lang="en-GB" altLang="it-IT" sz="2400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8131" name="Picture 3" descr="INTERVENTION_EUNORD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75596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372200" y="4437112"/>
            <a:ext cx="13681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Growth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76056" y="2132856"/>
            <a:ext cx="208823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Oil</a:t>
            </a:r>
            <a:r>
              <a:rPr lang="it-IT" dirty="0" smtClean="0"/>
              <a:t> shocks? </a:t>
            </a:r>
            <a:r>
              <a:rPr lang="it-IT" dirty="0" err="1" smtClean="0"/>
              <a:t>Policies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73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711"/>
            <a:ext cx="35433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Figure 1 – CO</a:t>
            </a:r>
            <a:r>
              <a:rPr kumimoji="0" lang="en-GB" altLang="it-IT" sz="12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</a:t>
            </a:r>
            <a:r>
              <a:rPr kumimoji="0" lang="en-GB" alt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emissions by income level (World Bank categories)</a:t>
            </a:r>
            <a:endParaRPr kumimoji="0" lang="en-GB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62373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Mazzanti et al. UNIDO Report, </a:t>
            </a:r>
            <a:r>
              <a:rPr lang="it-IT" dirty="0" err="1" smtClean="0"/>
              <a:t>forth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19921"/>
            <a:ext cx="35814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4377" y="3990256"/>
            <a:ext cx="3263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Figure 2 - CO</a:t>
            </a:r>
            <a:r>
              <a:rPr kumimoji="0" lang="en-GB" altLang="it-IT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</a:t>
            </a:r>
            <a:r>
              <a:rPr kumimoji="0" lang="en-GB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emissions by technology classes (UNIDO categories)</a:t>
            </a:r>
            <a:endParaRPr kumimoji="0" lang="en-GB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96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6576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Figure 5 – Environmental productivity (VA/CO2) by technology classes (UNIDO categories)</a:t>
            </a:r>
            <a:endParaRPr kumimoji="0" lang="en-GB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89040"/>
            <a:ext cx="36576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 rot="10635113" flipV="1">
            <a:off x="4932040" y="5122928"/>
            <a:ext cx="228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Figure 6 - Environmental productivity (VA/CO2) by income level (World Bank categories)</a:t>
            </a:r>
            <a:endParaRPr kumimoji="0" lang="en-GB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Sustainability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it-IT" dirty="0" smtClean="0"/>
              <a:t>Development and </a:t>
            </a:r>
            <a:r>
              <a:rPr lang="it-IT" b="1" dirty="0" smtClean="0"/>
              <a:t>capital </a:t>
            </a:r>
            <a:r>
              <a:rPr lang="it-IT" b="1" dirty="0" err="1" smtClean="0"/>
              <a:t>accumulation</a:t>
            </a:r>
            <a:endParaRPr lang="it-IT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it-IT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 err="1" smtClean="0"/>
              <a:t>Decoupling</a:t>
            </a:r>
            <a:r>
              <a:rPr lang="it-IT" dirty="0" smtClean="0"/>
              <a:t> from </a:t>
            </a:r>
            <a:r>
              <a:rPr lang="it-IT" dirty="0" err="1" smtClean="0"/>
              <a:t>economic</a:t>
            </a:r>
            <a:r>
              <a:rPr lang="it-IT" dirty="0" smtClean="0"/>
              <a:t> </a:t>
            </a:r>
            <a:r>
              <a:rPr lang="it-IT" dirty="0" err="1" smtClean="0"/>
              <a:t>growth</a:t>
            </a:r>
            <a:r>
              <a:rPr lang="it-IT" dirty="0" smtClean="0"/>
              <a:t> and </a:t>
            </a:r>
            <a:r>
              <a:rPr lang="it-IT" b="1" dirty="0" err="1" smtClean="0"/>
              <a:t>resource</a:t>
            </a:r>
            <a:r>
              <a:rPr lang="it-IT" b="1" dirty="0" smtClean="0"/>
              <a:t> </a:t>
            </a:r>
            <a:r>
              <a:rPr lang="it-IT" b="1" dirty="0" err="1" smtClean="0"/>
              <a:t>efficiency</a:t>
            </a:r>
            <a:endParaRPr lang="it-IT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it-IT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/>
              <a:t>(</a:t>
            </a:r>
            <a:r>
              <a:rPr lang="it-IT" dirty="0" err="1" smtClean="0"/>
              <a:t>dynamic</a:t>
            </a:r>
            <a:r>
              <a:rPr lang="it-IT" dirty="0" smtClean="0"/>
              <a:t>) </a:t>
            </a:r>
            <a:r>
              <a:rPr lang="it-IT" b="1" dirty="0" err="1" smtClean="0"/>
              <a:t>Resilience</a:t>
            </a:r>
            <a:endParaRPr lang="it-IT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it-IT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 err="1" smtClean="0"/>
              <a:t>Sustainable</a:t>
            </a:r>
            <a:r>
              <a:rPr lang="it-IT" dirty="0" smtClean="0"/>
              <a:t> </a:t>
            </a:r>
            <a:r>
              <a:rPr lang="it-IT" b="1" dirty="0" err="1" smtClean="0"/>
              <a:t>consumption</a:t>
            </a:r>
            <a:r>
              <a:rPr lang="it-IT" b="1" dirty="0" smtClean="0"/>
              <a:t> and production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endParaRPr lang="it-IT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Economics, </a:t>
            </a:r>
            <a:r>
              <a:rPr lang="it-IT" dirty="0" err="1" smtClean="0">
                <a:solidFill>
                  <a:srgbClr val="FF0000"/>
                </a:solidFill>
              </a:rPr>
              <a:t>Ethics</a:t>
            </a:r>
            <a:r>
              <a:rPr lang="it-IT" dirty="0" smtClean="0">
                <a:solidFill>
                  <a:srgbClr val="FF0000"/>
                </a:solidFill>
              </a:rPr>
              <a:t>, Technology, Policy…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Technology and policy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Policy </a:t>
            </a:r>
            <a:r>
              <a:rPr lang="it-IT" dirty="0" smtClean="0">
                <a:sym typeface="Wingdings" panose="05000000000000000000" pitchFamily="2" charset="2"/>
              </a:rPr>
              <a:t> (green) </a:t>
            </a:r>
            <a:r>
              <a:rPr lang="it-IT" dirty="0" err="1" smtClean="0">
                <a:sym typeface="Wingdings" panose="05000000000000000000" pitchFamily="2" charset="2"/>
              </a:rPr>
              <a:t>technological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development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43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it-IT" altLang="it-IT" sz="3200">
                <a:solidFill>
                  <a:srgbClr val="000000"/>
                </a:solidFill>
              </a:rPr>
              <a:t>Grafico waste da oecd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0868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9396" name="Oval 3"/>
          <p:cNvSpPr>
            <a:spLocks noChangeArrowheads="1"/>
          </p:cNvSpPr>
          <p:nvPr/>
        </p:nvSpPr>
        <p:spPr bwMode="auto">
          <a:xfrm>
            <a:off x="4500563" y="4941888"/>
            <a:ext cx="1008062" cy="792162"/>
          </a:xfrm>
          <a:prstGeom prst="ellips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9397" name="Line 4"/>
          <p:cNvSpPr>
            <a:spLocks noChangeShapeType="1"/>
          </p:cNvSpPr>
          <p:nvPr/>
        </p:nvSpPr>
        <p:spPr bwMode="auto">
          <a:xfrm flipV="1">
            <a:off x="5148263" y="3498850"/>
            <a:ext cx="936625" cy="1371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130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66713"/>
            <a:ext cx="89535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4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78867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580063" y="3068638"/>
            <a:ext cx="0" cy="266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5003800" y="2565400"/>
            <a:ext cx="143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/>
              <a:t>Kyoto?</a:t>
            </a: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5868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it-IT" sz="2400" dirty="0" smtClean="0"/>
              <a:t>A key Policy: </a:t>
            </a:r>
            <a:r>
              <a:rPr lang="en-US" altLang="it-IT" sz="2400" b="1" dirty="0" smtClean="0"/>
              <a:t>environmental  taxes (Polluter pays principle)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320062"/>
              </p:ext>
            </p:extLst>
          </p:nvPr>
        </p:nvGraphicFramePr>
        <p:xfrm>
          <a:off x="457200" y="1628775"/>
          <a:ext cx="822960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4" imgW="9591840" imgH="4267080" progId="">
                  <p:embed/>
                </p:oleObj>
              </mc:Choice>
              <mc:Fallback>
                <p:oleObj r:id="rId4" imgW="9591840" imgH="4267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28775"/>
                        <a:ext cx="8229600" cy="4321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755650" y="5084763"/>
            <a:ext cx="6768678" cy="14846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dirty="0">
                <a:solidFill>
                  <a:srgbClr val="000000"/>
                </a:solidFill>
              </a:rPr>
              <a:t>1992 Delors </a:t>
            </a:r>
            <a:r>
              <a:rPr lang="it-IT" altLang="it-IT" dirty="0" err="1">
                <a:solidFill>
                  <a:srgbClr val="000000"/>
                </a:solidFill>
              </a:rPr>
              <a:t>white</a:t>
            </a:r>
            <a:r>
              <a:rPr lang="it-IT" altLang="it-IT" dirty="0">
                <a:solidFill>
                  <a:srgbClr val="000000"/>
                </a:solidFill>
              </a:rPr>
              <a:t> </a:t>
            </a:r>
            <a:r>
              <a:rPr lang="it-IT" altLang="it-IT" dirty="0" smtClean="0">
                <a:solidFill>
                  <a:srgbClr val="000000"/>
                </a:solidFill>
              </a:rPr>
              <a:t>Book (</a:t>
            </a:r>
            <a:r>
              <a:rPr lang="it-IT" altLang="it-IT" dirty="0" err="1" smtClean="0">
                <a:solidFill>
                  <a:srgbClr val="000000"/>
                </a:solidFill>
              </a:rPr>
              <a:t>chapter</a:t>
            </a:r>
            <a:r>
              <a:rPr lang="it-IT" altLang="it-IT" dirty="0" smtClean="0">
                <a:solidFill>
                  <a:srgbClr val="000000"/>
                </a:solidFill>
              </a:rPr>
              <a:t> on </a:t>
            </a:r>
            <a:r>
              <a:rPr lang="it-IT" altLang="it-IT" dirty="0" err="1" smtClean="0">
                <a:solidFill>
                  <a:srgbClr val="000000"/>
                </a:solidFill>
              </a:rPr>
              <a:t>Ecological</a:t>
            </a:r>
            <a:r>
              <a:rPr lang="it-IT" altLang="it-IT" dirty="0" smtClean="0">
                <a:solidFill>
                  <a:srgbClr val="000000"/>
                </a:solidFill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</a:rPr>
              <a:t>tax</a:t>
            </a:r>
            <a:r>
              <a:rPr lang="it-IT" altLang="it-IT" dirty="0" smtClean="0">
                <a:solidFill>
                  <a:srgbClr val="000000"/>
                </a:solidFill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</a:rPr>
              <a:t>reforms</a:t>
            </a:r>
            <a:r>
              <a:rPr lang="it-IT" altLang="it-IT" dirty="0" smtClean="0">
                <a:solidFill>
                  <a:srgbClr val="000000"/>
                </a:solidFill>
              </a:rPr>
              <a:t>)!</a:t>
            </a:r>
          </a:p>
          <a:p>
            <a:pPr eaLnBrk="1" hangingPunct="1">
              <a:spcBef>
                <a:spcPts val="1125"/>
              </a:spcBef>
              <a:buClrTx/>
              <a:buFontTx/>
              <a:buNone/>
            </a:pPr>
            <a:endParaRPr lang="it-IT" altLang="it-IT" dirty="0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dirty="0" smtClean="0">
                <a:solidFill>
                  <a:srgbClr val="000000"/>
                </a:solidFill>
              </a:rPr>
              <a:t>25-30B€ </a:t>
            </a:r>
            <a:r>
              <a:rPr lang="it-IT" altLang="it-IT" dirty="0" err="1" smtClean="0">
                <a:solidFill>
                  <a:srgbClr val="000000"/>
                </a:solidFill>
              </a:rPr>
              <a:t>potential</a:t>
            </a:r>
            <a:r>
              <a:rPr lang="it-IT" altLang="it-IT" dirty="0" smtClean="0">
                <a:solidFill>
                  <a:srgbClr val="000000"/>
                </a:solidFill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</a:rPr>
              <a:t>revenue</a:t>
            </a:r>
            <a:r>
              <a:rPr lang="it-IT" altLang="it-IT" dirty="0" smtClean="0">
                <a:solidFill>
                  <a:srgbClr val="000000"/>
                </a:solidFill>
              </a:rPr>
              <a:t> to be </a:t>
            </a:r>
            <a:r>
              <a:rPr lang="it-IT" altLang="it-IT" dirty="0" err="1" smtClean="0">
                <a:solidFill>
                  <a:srgbClr val="000000"/>
                </a:solidFill>
              </a:rPr>
              <a:t>used</a:t>
            </a:r>
            <a:r>
              <a:rPr lang="it-IT" altLang="it-IT" dirty="0" smtClean="0">
                <a:solidFill>
                  <a:srgbClr val="000000"/>
                </a:solidFill>
              </a:rPr>
              <a:t> to fund public </a:t>
            </a:r>
            <a:r>
              <a:rPr lang="it-IT" altLang="it-IT" dirty="0" err="1" smtClean="0">
                <a:solidFill>
                  <a:srgbClr val="000000"/>
                </a:solidFill>
              </a:rPr>
              <a:t>goods</a:t>
            </a:r>
            <a:r>
              <a:rPr lang="it-IT" altLang="it-IT" dirty="0" smtClean="0">
                <a:solidFill>
                  <a:srgbClr val="000000"/>
                </a:solidFill>
              </a:rPr>
              <a:t>, </a:t>
            </a:r>
            <a:r>
              <a:rPr lang="it-IT" altLang="it-IT" dirty="0" err="1" smtClean="0">
                <a:solidFill>
                  <a:srgbClr val="000000"/>
                </a:solidFill>
              </a:rPr>
              <a:t>cut</a:t>
            </a:r>
            <a:r>
              <a:rPr lang="it-IT" altLang="it-IT" dirty="0" smtClean="0">
                <a:solidFill>
                  <a:srgbClr val="000000"/>
                </a:solidFill>
              </a:rPr>
              <a:t> labor </a:t>
            </a:r>
            <a:r>
              <a:rPr lang="it-IT" altLang="it-IT" dirty="0" err="1" smtClean="0">
                <a:solidFill>
                  <a:srgbClr val="000000"/>
                </a:solidFill>
              </a:rPr>
              <a:t>taxes</a:t>
            </a:r>
            <a:r>
              <a:rPr lang="it-IT" altLang="it-IT" dirty="0" smtClean="0">
                <a:solidFill>
                  <a:srgbClr val="000000"/>
                </a:solidFill>
              </a:rPr>
              <a:t>, etc..</a:t>
            </a: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4103" name="Line 5"/>
          <p:cNvSpPr>
            <a:spLocks noChangeShapeType="1"/>
          </p:cNvSpPr>
          <p:nvPr/>
        </p:nvSpPr>
        <p:spPr bwMode="auto">
          <a:xfrm>
            <a:off x="1619672" y="3789040"/>
            <a:ext cx="432048" cy="108011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419872" y="184482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Carbon </a:t>
            </a:r>
            <a:r>
              <a:rPr lang="it-IT" dirty="0" err="1" smtClean="0"/>
              <a:t>taxes</a:t>
            </a:r>
            <a:r>
              <a:rPr lang="it-IT" dirty="0" smtClean="0"/>
              <a:t>, </a:t>
            </a:r>
            <a:r>
              <a:rPr lang="it-IT" dirty="0" err="1" smtClean="0"/>
              <a:t>landfill</a:t>
            </a:r>
            <a:r>
              <a:rPr lang="it-IT" dirty="0" smtClean="0"/>
              <a:t> and </a:t>
            </a:r>
            <a:r>
              <a:rPr lang="it-IT" dirty="0" err="1" smtClean="0"/>
              <a:t>emission</a:t>
            </a:r>
            <a:r>
              <a:rPr lang="it-IT" dirty="0" smtClean="0"/>
              <a:t> </a:t>
            </a:r>
            <a:r>
              <a:rPr lang="it-IT" dirty="0" err="1" smtClean="0"/>
              <a:t>taxes</a:t>
            </a:r>
            <a:r>
              <a:rPr lang="it-IT" dirty="0" smtClean="0"/>
              <a:t>, </a:t>
            </a:r>
            <a:r>
              <a:rPr lang="it-IT" dirty="0" err="1" smtClean="0"/>
              <a:t>resource</a:t>
            </a:r>
            <a:r>
              <a:rPr lang="it-IT" dirty="0" smtClean="0"/>
              <a:t> </a:t>
            </a:r>
            <a:r>
              <a:rPr lang="it-IT" dirty="0" err="1" smtClean="0"/>
              <a:t>taxes</a:t>
            </a:r>
            <a:r>
              <a:rPr lang="it-IT" dirty="0" smtClean="0"/>
              <a:t>..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650" y="2996952"/>
            <a:ext cx="12960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! 0.1% of GDP!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3419872" y="37890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851920" y="3656736"/>
            <a:ext cx="144016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279776" y="3656736"/>
            <a:ext cx="144016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047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869230" y="476672"/>
            <a:ext cx="6408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it-IT" sz="2400" b="1" dirty="0">
                <a:latin typeface="Garamond" pitchFamily="18" charset="0"/>
                <a:cs typeface="Times New Roman" pitchFamily="18" charset="0"/>
              </a:rPr>
              <a:t>EU </a:t>
            </a:r>
            <a:r>
              <a:rPr lang="en-GB" altLang="it-IT" sz="2400" b="1" dirty="0" smtClean="0">
                <a:latin typeface="Garamond" pitchFamily="18" charset="0"/>
                <a:cs typeface="Times New Roman" pitchFamily="18" charset="0"/>
              </a:rPr>
              <a:t>North - </a:t>
            </a:r>
            <a:r>
              <a:rPr lang="en-GB" altLang="it-IT" sz="2400" b="1" dirty="0">
                <a:latin typeface="Garamond" pitchFamily="18" charset="0"/>
                <a:cs typeface="Times New Roman" pitchFamily="18" charset="0"/>
              </a:rPr>
              <a:t>CO2 trends</a:t>
            </a:r>
            <a:endParaRPr lang="it-IT" altLang="it-IT" sz="2400" b="1" dirty="0">
              <a:cs typeface="Arial" charset="0"/>
            </a:endParaRPr>
          </a:p>
          <a:p>
            <a:pPr eaLnBrk="1" hangingPunct="1"/>
            <a:endParaRPr lang="en-GB" altLang="it-IT" sz="2400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8131" name="Picture 3" descr="INTERVENTION_EUNORD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75596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084168" y="4293096"/>
            <a:ext cx="13681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Growth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9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But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4000" dirty="0" smtClean="0"/>
              <a:t>Some </a:t>
            </a:r>
            <a:r>
              <a:rPr lang="it-IT" sz="4000" dirty="0" err="1" smtClean="0"/>
              <a:t>emissions</a:t>
            </a:r>
            <a:r>
              <a:rPr lang="it-IT" sz="4000" dirty="0" smtClean="0"/>
              <a:t> of the EU </a:t>
            </a:r>
            <a:r>
              <a:rPr lang="it-IT" sz="4000" dirty="0" err="1" smtClean="0"/>
              <a:t>might</a:t>
            </a:r>
            <a:r>
              <a:rPr lang="it-IT" sz="4000" dirty="0" smtClean="0"/>
              <a:t> be ‘</a:t>
            </a:r>
            <a:r>
              <a:rPr lang="it-IT" sz="4000" dirty="0" err="1" smtClean="0"/>
              <a:t>exported</a:t>
            </a:r>
            <a:r>
              <a:rPr lang="it-IT" sz="4000" dirty="0" smtClean="0"/>
              <a:t>’</a:t>
            </a:r>
          </a:p>
          <a:p>
            <a:endParaRPr lang="it-IT" sz="4000" dirty="0"/>
          </a:p>
          <a:p>
            <a:r>
              <a:rPr lang="it-IT" sz="4000" dirty="0" err="1" smtClean="0"/>
              <a:t>Delocalisation</a:t>
            </a:r>
            <a:r>
              <a:rPr lang="it-IT" sz="4000" dirty="0" smtClean="0"/>
              <a:t> of production</a:t>
            </a:r>
          </a:p>
          <a:p>
            <a:endParaRPr lang="it-IT" sz="4000" dirty="0"/>
          </a:p>
          <a:p>
            <a:r>
              <a:rPr lang="it-IT" sz="4000" dirty="0" smtClean="0"/>
              <a:t>‘</a:t>
            </a:r>
            <a:r>
              <a:rPr lang="it-IT" sz="4000" dirty="0" err="1" smtClean="0"/>
              <a:t>natural</a:t>
            </a:r>
            <a:r>
              <a:rPr lang="it-IT" sz="4000" dirty="0" smtClean="0"/>
              <a:t>’ </a:t>
            </a:r>
            <a:r>
              <a:rPr lang="it-IT" sz="4000" dirty="0" err="1" smtClean="0"/>
              <a:t>fact</a:t>
            </a:r>
            <a:r>
              <a:rPr lang="it-IT" sz="4000" dirty="0" smtClean="0"/>
              <a:t> of </a:t>
            </a:r>
            <a:r>
              <a:rPr lang="it-IT" sz="4000" dirty="0" err="1" smtClean="0"/>
              <a:t>economic</a:t>
            </a:r>
            <a:r>
              <a:rPr lang="it-IT" sz="4000" dirty="0" smtClean="0"/>
              <a:t> </a:t>
            </a:r>
            <a:r>
              <a:rPr lang="it-IT" sz="4000" dirty="0" err="1" smtClean="0"/>
              <a:t>development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281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Economic</a:t>
            </a:r>
            <a:r>
              <a:rPr lang="it-IT" dirty="0" smtClean="0"/>
              <a:t>, </a:t>
            </a:r>
            <a:r>
              <a:rPr lang="it-IT" dirty="0" err="1" smtClean="0"/>
              <a:t>ethics</a:t>
            </a:r>
            <a:r>
              <a:rPr lang="it-IT" dirty="0" smtClean="0"/>
              <a:t> and policy </a:t>
            </a:r>
            <a:r>
              <a:rPr lang="it-IT" dirty="0" err="1" smtClean="0"/>
              <a:t>meets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608513" cy="4464496"/>
          </a:xfrm>
        </p:spPr>
      </p:pic>
      <p:sp>
        <p:nvSpPr>
          <p:cNvPr id="5" name="CasellaDiTesto 4"/>
          <p:cNvSpPr txBox="1"/>
          <p:nvPr/>
        </p:nvSpPr>
        <p:spPr>
          <a:xfrm>
            <a:off x="5220072" y="19888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Who’s</a:t>
            </a:r>
            <a:r>
              <a:rPr lang="it-IT" dirty="0" smtClean="0"/>
              <a:t> </a:t>
            </a:r>
            <a:r>
              <a:rPr lang="it-IT" dirty="0" err="1" smtClean="0"/>
              <a:t>responsible</a:t>
            </a:r>
            <a:r>
              <a:rPr lang="it-IT" dirty="0" smtClean="0"/>
              <a:t> for the </a:t>
            </a:r>
            <a:r>
              <a:rPr lang="it-IT" dirty="0" err="1" smtClean="0"/>
              <a:t>emissions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3789040"/>
            <a:ext cx="266429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Sustainable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r>
              <a:rPr lang="it-IT" dirty="0" smtClean="0"/>
              <a:t> and Production Issue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83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Marin, G., Mazzanti, M. &amp; Montini, A., 2012. </a:t>
            </a:r>
            <a:r>
              <a:rPr lang="en-GB" dirty="0"/>
              <a:t>Linking NAMEA and Input output for “consumption vs. production perspective” analyses. Evidence on emission efficiency and aggregation biases using the Italian and Spanish environmental accounts. </a:t>
            </a:r>
            <a:r>
              <a:rPr lang="it-IT" i="1" dirty="0" err="1"/>
              <a:t>Ecological</a:t>
            </a:r>
            <a:r>
              <a:rPr lang="it-IT" i="1" dirty="0"/>
              <a:t> </a:t>
            </a:r>
            <a:r>
              <a:rPr lang="it-IT" i="1" dirty="0" err="1"/>
              <a:t>Economics</a:t>
            </a:r>
            <a:r>
              <a:rPr lang="it-IT" dirty="0"/>
              <a:t>, 74, pp.71–84.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1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A North ‘versus’ South </a:t>
            </a:r>
            <a:r>
              <a:rPr lang="it-IT" dirty="0" err="1" smtClean="0"/>
              <a:t>approach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help</a:t>
            </a:r>
          </a:p>
          <a:p>
            <a:endParaRPr lang="it-IT" dirty="0"/>
          </a:p>
          <a:p>
            <a:r>
              <a:rPr lang="it-IT" dirty="0" err="1" smtClean="0"/>
              <a:t>Sharing</a:t>
            </a:r>
            <a:r>
              <a:rPr lang="it-IT" dirty="0" smtClean="0"/>
              <a:t> </a:t>
            </a:r>
            <a:r>
              <a:rPr lang="it-IT" dirty="0" err="1" smtClean="0"/>
              <a:t>responsibility</a:t>
            </a:r>
            <a:endParaRPr lang="it-IT" dirty="0" smtClean="0"/>
          </a:p>
          <a:p>
            <a:endParaRPr lang="it-IT" dirty="0"/>
          </a:p>
          <a:p>
            <a:r>
              <a:rPr lang="it-IT" b="1" dirty="0" err="1" smtClean="0">
                <a:solidFill>
                  <a:srgbClr val="FF0000"/>
                </a:solidFill>
              </a:rPr>
              <a:t>Sharing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knowledge</a:t>
            </a:r>
            <a:r>
              <a:rPr lang="it-IT" b="1" dirty="0" smtClean="0">
                <a:solidFill>
                  <a:srgbClr val="FF0000"/>
                </a:solidFill>
              </a:rPr>
              <a:t> (</a:t>
            </a:r>
            <a:r>
              <a:rPr lang="it-IT" b="1" dirty="0" err="1" smtClean="0">
                <a:solidFill>
                  <a:srgbClr val="FF0000"/>
                </a:solidFill>
              </a:rPr>
              <a:t>autarchy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not</a:t>
            </a:r>
            <a:r>
              <a:rPr lang="it-IT" b="1" dirty="0" smtClean="0">
                <a:solidFill>
                  <a:srgbClr val="FF0000"/>
                </a:solidFill>
              </a:rPr>
              <a:t> a </a:t>
            </a:r>
            <a:r>
              <a:rPr lang="it-IT" b="1" dirty="0" err="1" smtClean="0">
                <a:solidFill>
                  <a:srgbClr val="FF0000"/>
                </a:solidFill>
              </a:rPr>
              <a:t>solution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</a:p>
          <a:p>
            <a:endParaRPr lang="it-IT" dirty="0"/>
          </a:p>
          <a:p>
            <a:r>
              <a:rPr lang="it-IT" dirty="0" err="1" smtClean="0"/>
              <a:t>Taking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account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countries</a:t>
            </a:r>
            <a:r>
              <a:rPr lang="it-IT" dirty="0" smtClean="0"/>
              <a:t> are on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r>
              <a:rPr lang="it-IT" dirty="0" smtClean="0"/>
              <a:t> </a:t>
            </a:r>
            <a:r>
              <a:rPr lang="it-IT" dirty="0" err="1" smtClean="0"/>
              <a:t>stages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61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Social and environmental Policy targets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 2030 targets for </a:t>
            </a:r>
            <a:r>
              <a:rPr lang="en-GB" b="1" dirty="0" smtClean="0"/>
              <a:t>climate change</a:t>
            </a:r>
            <a:r>
              <a:rPr lang="en-GB" dirty="0" smtClean="0"/>
              <a:t>: 40</a:t>
            </a:r>
            <a:r>
              <a:rPr lang="en-GB" dirty="0"/>
              <a:t>% cut in CO</a:t>
            </a:r>
            <a:r>
              <a:rPr lang="en-GB" baseline="-25000" dirty="0"/>
              <a:t>2</a:t>
            </a:r>
            <a:r>
              <a:rPr lang="en-GB" dirty="0"/>
              <a:t> emissions with respect to </a:t>
            </a:r>
            <a:r>
              <a:rPr lang="en-GB" dirty="0" smtClean="0"/>
              <a:t>1990</a:t>
            </a:r>
            <a:r>
              <a:rPr lang="en-GB" dirty="0"/>
              <a:t>. </a:t>
            </a:r>
            <a:endParaRPr lang="en-GB" dirty="0" smtClean="0"/>
          </a:p>
          <a:p>
            <a:pPr lvl="1"/>
            <a:r>
              <a:rPr lang="en-GB" dirty="0" smtClean="0"/>
              <a:t>EU 2050 targets: 90% cut with respect to 1990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Waste framework Directive</a:t>
            </a:r>
          </a:p>
          <a:p>
            <a:pPr lvl="1"/>
            <a:r>
              <a:rPr lang="en-GB" dirty="0" smtClean="0"/>
              <a:t>Waste reduction. Not only recycling!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R&amp;D</a:t>
            </a:r>
            <a:r>
              <a:rPr lang="en-GB" dirty="0" smtClean="0"/>
              <a:t> 3% of GDP</a:t>
            </a:r>
          </a:p>
          <a:p>
            <a:endParaRPr lang="en-GB" dirty="0" smtClean="0"/>
          </a:p>
          <a:p>
            <a:r>
              <a:rPr lang="en-GB" dirty="0" smtClean="0"/>
              <a:t>… + Unemployment (by gender, age..)!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tx2"/>
                </a:solidFill>
              </a:rPr>
              <a:t>Those are some key sustainability socio Economic targets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Resilience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2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green economy targets are shocks..</a:t>
            </a:r>
          </a:p>
          <a:p>
            <a:endParaRPr lang="it-IT" dirty="0"/>
          </a:p>
          <a:p>
            <a:r>
              <a:rPr lang="it-IT" dirty="0" smtClean="0"/>
              <a:t>… </a:t>
            </a:r>
            <a:r>
              <a:rPr lang="it-IT" dirty="0" err="1" smtClean="0"/>
              <a:t>additional</a:t>
            </a:r>
            <a:r>
              <a:rPr lang="it-IT" dirty="0" smtClean="0"/>
              <a:t> to the 2009 </a:t>
            </a:r>
            <a:r>
              <a:rPr lang="it-IT" dirty="0" err="1" smtClean="0"/>
              <a:t>economic</a:t>
            </a:r>
            <a:r>
              <a:rPr lang="it-IT" dirty="0" smtClean="0"/>
              <a:t> </a:t>
            </a:r>
            <a:r>
              <a:rPr lang="it-IT" dirty="0" err="1" smtClean="0"/>
              <a:t>downturn</a:t>
            </a:r>
            <a:r>
              <a:rPr lang="it-IT" dirty="0" smtClean="0"/>
              <a:t>…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b="1" dirty="0" err="1" smtClean="0">
                <a:solidFill>
                  <a:srgbClr val="FF0000"/>
                </a:solidFill>
              </a:rPr>
              <a:t>Firms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institutions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may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proactively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react</a:t>
            </a:r>
            <a:r>
              <a:rPr lang="it-IT" b="1" dirty="0" smtClean="0">
                <a:solidFill>
                  <a:srgbClr val="FF0000"/>
                </a:solidFill>
              </a:rPr>
              <a:t>..leader and </a:t>
            </a:r>
            <a:r>
              <a:rPr lang="it-IT" b="1" dirty="0" err="1" smtClean="0">
                <a:solidFill>
                  <a:srgbClr val="FF0000"/>
                </a:solidFill>
              </a:rPr>
              <a:t>laggards</a:t>
            </a:r>
            <a:r>
              <a:rPr lang="it-IT" b="1" dirty="0" smtClean="0">
                <a:solidFill>
                  <a:srgbClr val="FF0000"/>
                </a:solidFill>
              </a:rPr>
              <a:t>.. </a:t>
            </a:r>
            <a:r>
              <a:rPr lang="it-IT" b="1" dirty="0" err="1" smtClean="0">
                <a:solidFill>
                  <a:srgbClr val="FF0000"/>
                </a:solidFill>
              </a:rPr>
              <a:t>One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risk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along</a:t>
            </a:r>
            <a:r>
              <a:rPr lang="it-IT" b="1" dirty="0" smtClean="0">
                <a:solidFill>
                  <a:srgbClr val="FF0000"/>
                </a:solidFill>
              </a:rPr>
              <a:t> the </a:t>
            </a:r>
            <a:r>
              <a:rPr lang="it-IT" b="1" dirty="0" err="1" smtClean="0">
                <a:solidFill>
                  <a:srgbClr val="FF0000"/>
                </a:solidFill>
              </a:rPr>
              <a:t>eventual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sustainable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transition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to </a:t>
            </a:r>
            <a:r>
              <a:rPr lang="it-IT" b="1" dirty="0" err="1" smtClean="0">
                <a:solidFill>
                  <a:srgbClr val="FF0000"/>
                </a:solidFill>
              </a:rPr>
              <a:t>increase</a:t>
            </a:r>
            <a:r>
              <a:rPr lang="it-IT" b="1" dirty="0" smtClean="0">
                <a:solidFill>
                  <a:srgbClr val="FF0000"/>
                </a:solidFill>
              </a:rPr>
              <a:t> gaps</a:t>
            </a:r>
          </a:p>
          <a:p>
            <a:pPr lvl="1"/>
            <a:r>
              <a:rPr lang="it-IT" b="1" dirty="0" err="1" smtClean="0"/>
              <a:t>Across</a:t>
            </a:r>
            <a:r>
              <a:rPr lang="it-IT" b="1" dirty="0" smtClean="0"/>
              <a:t> </a:t>
            </a:r>
            <a:r>
              <a:rPr lang="it-IT" b="1" dirty="0" err="1" smtClean="0"/>
              <a:t>sectors</a:t>
            </a:r>
            <a:r>
              <a:rPr lang="it-IT" b="1" dirty="0" smtClean="0"/>
              <a:t>, </a:t>
            </a:r>
            <a:r>
              <a:rPr lang="it-IT" b="1" dirty="0" err="1" smtClean="0"/>
              <a:t>regions</a:t>
            </a:r>
            <a:r>
              <a:rPr lang="it-IT" b="1" dirty="0" smtClean="0"/>
              <a:t>, </a:t>
            </a:r>
            <a:r>
              <a:rPr lang="it-IT" b="1" dirty="0" err="1" smtClean="0"/>
              <a:t>states</a:t>
            </a:r>
            <a:r>
              <a:rPr lang="it-IT" b="1" dirty="0" smtClean="0"/>
              <a:t>….</a:t>
            </a:r>
          </a:p>
          <a:p>
            <a:pPr lvl="1"/>
            <a:r>
              <a:rPr lang="it-IT" b="1" dirty="0" err="1" smtClean="0"/>
              <a:t>Economic</a:t>
            </a:r>
            <a:r>
              <a:rPr lang="it-IT" b="1" dirty="0" smtClean="0"/>
              <a:t>, innovation and </a:t>
            </a:r>
            <a:r>
              <a:rPr lang="it-IT" b="1" dirty="0" err="1" smtClean="0"/>
              <a:t>environmental</a:t>
            </a:r>
            <a:r>
              <a:rPr lang="it-IT" b="1" dirty="0" smtClean="0"/>
              <a:t> </a:t>
            </a:r>
            <a:r>
              <a:rPr lang="it-IT" b="1" dirty="0" err="1" smtClean="0"/>
              <a:t>differences</a:t>
            </a:r>
            <a:endParaRPr lang="it-IT" b="1" dirty="0" smtClean="0"/>
          </a:p>
          <a:p>
            <a:pPr lvl="1"/>
            <a:r>
              <a:rPr lang="it-IT" b="1" dirty="0" err="1" smtClean="0"/>
              <a:t>We</a:t>
            </a:r>
            <a:r>
              <a:rPr lang="it-IT" b="1" dirty="0" smtClean="0"/>
              <a:t> ve to </a:t>
            </a:r>
            <a:r>
              <a:rPr lang="it-IT" b="1" dirty="0" err="1" smtClean="0"/>
              <a:t>manage</a:t>
            </a:r>
            <a:r>
              <a:rPr lang="it-IT" b="1" dirty="0" smtClean="0"/>
              <a:t> the </a:t>
            </a:r>
            <a:r>
              <a:rPr lang="it-IT" b="1" dirty="0" err="1" smtClean="0"/>
              <a:t>transition</a:t>
            </a:r>
            <a:r>
              <a:rPr lang="it-IT" b="1" dirty="0" smtClean="0"/>
              <a:t> and tackle </a:t>
            </a:r>
            <a:r>
              <a:rPr lang="it-IT" b="1" dirty="0" err="1" smtClean="0"/>
              <a:t>divergences</a:t>
            </a:r>
            <a:r>
              <a:rPr lang="it-IT" b="1" dirty="0" smtClean="0"/>
              <a:t>, ‘</a:t>
            </a:r>
            <a:r>
              <a:rPr lang="it-IT" b="1" dirty="0" err="1" smtClean="0"/>
              <a:t>natural</a:t>
            </a:r>
            <a:r>
              <a:rPr lang="it-IT" b="1" dirty="0" smtClean="0"/>
              <a:t>’ </a:t>
            </a:r>
            <a:r>
              <a:rPr lang="it-IT" b="1" dirty="0" err="1" smtClean="0"/>
              <a:t>but</a:t>
            </a:r>
            <a:r>
              <a:rPr lang="it-IT" b="1" dirty="0" smtClean="0"/>
              <a:t> </a:t>
            </a:r>
            <a:r>
              <a:rPr lang="it-IT" b="1" dirty="0" err="1" smtClean="0"/>
              <a:t>problematic</a:t>
            </a:r>
            <a:r>
              <a:rPr lang="it-IT" b="1" dirty="0" smtClean="0"/>
              <a:t> </a:t>
            </a:r>
            <a:r>
              <a:rPr lang="it-IT" b="1" dirty="0" err="1" smtClean="0"/>
              <a:t>if</a:t>
            </a:r>
            <a:r>
              <a:rPr lang="it-IT" b="1" dirty="0" smtClean="0"/>
              <a:t> </a:t>
            </a:r>
            <a:r>
              <a:rPr lang="it-IT" b="1" dirty="0" err="1" smtClean="0"/>
              <a:t>irreversible</a:t>
            </a:r>
            <a:r>
              <a:rPr lang="it-IT" b="1" dirty="0" smtClean="0"/>
              <a:t> and </a:t>
            </a:r>
            <a:r>
              <a:rPr lang="it-IT" b="1" dirty="0" err="1" smtClean="0"/>
              <a:t>not</a:t>
            </a:r>
            <a:r>
              <a:rPr lang="it-IT" b="1" dirty="0" smtClean="0"/>
              <a:t> </a:t>
            </a:r>
            <a:r>
              <a:rPr lang="it-IT" b="1" dirty="0" err="1" smtClean="0"/>
              <a:t>temporary</a:t>
            </a:r>
            <a:r>
              <a:rPr lang="it-IT" b="1" dirty="0" smtClean="0"/>
              <a:t>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319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113511"/>
              </p:ext>
            </p:extLst>
          </p:nvPr>
        </p:nvGraphicFramePr>
        <p:xfrm>
          <a:off x="179512" y="764704"/>
          <a:ext cx="7992888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971600" y="5013176"/>
            <a:ext cx="54006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Are EU </a:t>
            </a:r>
            <a:r>
              <a:rPr lang="it-IT" dirty="0" err="1" smtClean="0"/>
              <a:t>countries</a:t>
            </a:r>
            <a:r>
              <a:rPr lang="it-IT" dirty="0" smtClean="0"/>
              <a:t> </a:t>
            </a:r>
            <a:r>
              <a:rPr lang="it-IT" dirty="0" err="1" smtClean="0"/>
              <a:t>diverging</a:t>
            </a:r>
            <a:r>
              <a:rPr lang="it-IT" dirty="0" smtClean="0"/>
              <a:t>?</a:t>
            </a:r>
            <a:endParaRPr lang="it-IT" dirty="0"/>
          </a:p>
        </p:txBody>
      </p:sp>
      <p:cxnSp>
        <p:nvCxnSpPr>
          <p:cNvPr id="5" name="Connettore 1 4"/>
          <p:cNvCxnSpPr/>
          <p:nvPr/>
        </p:nvCxnSpPr>
        <p:spPr>
          <a:xfrm flipV="1">
            <a:off x="2771800" y="2060848"/>
            <a:ext cx="338437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4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4680520" cy="5368280"/>
          </a:xfrm>
          <a:prstGeom prst="rect">
            <a:avLst/>
          </a:prstGeom>
          <a:noFill/>
        </p:spPr>
      </p:pic>
      <p:pic>
        <p:nvPicPr>
          <p:cNvPr id="3" name="Immagin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60" t="12280" r="40316" b="-11070"/>
          <a:stretch/>
        </p:blipFill>
        <p:spPr bwMode="auto">
          <a:xfrm>
            <a:off x="2411760" y="5085184"/>
            <a:ext cx="2906191" cy="1186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544" y="83671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Recycling per capita (kg, 2008</a:t>
            </a:r>
            <a:r>
              <a:rPr lang="en-US" sz="2400" b="1" dirty="0" smtClean="0">
                <a:latin typeface="+mn-lt"/>
              </a:rPr>
              <a:t>)</a:t>
            </a:r>
            <a:endParaRPr lang="it-IT" sz="2400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3068960"/>
            <a:ext cx="23762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(</a:t>
            </a:r>
            <a:r>
              <a:rPr lang="it-IT" dirty="0" err="1" smtClean="0"/>
              <a:t>Irreversible</a:t>
            </a:r>
            <a:r>
              <a:rPr lang="it-IT" dirty="0" smtClean="0"/>
              <a:t>) </a:t>
            </a:r>
            <a:r>
              <a:rPr lang="it-IT" dirty="0" err="1" smtClean="0"/>
              <a:t>divergences</a:t>
            </a:r>
            <a:r>
              <a:rPr lang="it-IT" dirty="0" smtClean="0"/>
              <a:t>?</a:t>
            </a:r>
          </a:p>
          <a:p>
            <a:endParaRPr lang="it-IT" dirty="0"/>
          </a:p>
          <a:p>
            <a:r>
              <a:rPr lang="it-IT" dirty="0" smtClean="0"/>
              <a:t>Hot spots…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26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sz="2800" dirty="0" err="1" smtClean="0"/>
              <a:t>Ecological</a:t>
            </a:r>
            <a:r>
              <a:rPr lang="it-IT" sz="2800" dirty="0" smtClean="0"/>
              <a:t> tax </a:t>
            </a:r>
            <a:r>
              <a:rPr lang="it-IT" sz="2800" dirty="0" err="1" smtClean="0"/>
              <a:t>reforms</a:t>
            </a:r>
            <a:r>
              <a:rPr lang="it-IT" sz="2800" dirty="0" smtClean="0"/>
              <a:t> </a:t>
            </a:r>
            <a:r>
              <a:rPr lang="it-IT" sz="2800" dirty="0" err="1" smtClean="0"/>
              <a:t>as</a:t>
            </a:r>
            <a:r>
              <a:rPr lang="it-IT" sz="2800" dirty="0" smtClean="0"/>
              <a:t> policy </a:t>
            </a:r>
            <a:r>
              <a:rPr lang="it-IT" sz="2800" dirty="0" err="1" smtClean="0"/>
              <a:t>shocks</a:t>
            </a:r>
            <a:r>
              <a:rPr lang="it-IT" sz="2800" dirty="0" smtClean="0"/>
              <a:t> to </a:t>
            </a:r>
            <a:r>
              <a:rPr lang="it-IT" sz="2800" dirty="0" err="1" smtClean="0"/>
              <a:t>spur</a:t>
            </a:r>
            <a:r>
              <a:rPr lang="it-IT" sz="2800" dirty="0" smtClean="0"/>
              <a:t> </a:t>
            </a:r>
            <a:r>
              <a:rPr lang="it-IT" sz="2800" dirty="0" err="1" smtClean="0"/>
              <a:t>Sustainability</a:t>
            </a:r>
            <a:r>
              <a:rPr lang="it-IT" sz="2800" dirty="0" smtClean="0"/>
              <a:t> and growth </a:t>
            </a:r>
            <a:r>
              <a:rPr lang="it-IT" sz="2800" dirty="0" err="1" smtClean="0"/>
              <a:t>by</a:t>
            </a:r>
            <a:r>
              <a:rPr lang="it-IT" sz="2800" dirty="0" smtClean="0"/>
              <a:t> innovation</a:t>
            </a:r>
            <a:endParaRPr lang="en-GB" sz="2800" dirty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mtClean="0">
                <a:solidFill>
                  <a:srgbClr val="FF0000"/>
                </a:solidFill>
              </a:rPr>
              <a:t>Ecological tax reforms</a:t>
            </a:r>
            <a:endParaRPr lang="en-GB" altLang="it-IT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95288" y="458788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600" b="1">
                <a:latin typeface="Garamond" pitchFamily="18" charset="0"/>
                <a:cs typeface="Times New Roman" pitchFamily="18" charset="0"/>
              </a:rPr>
              <a:t>Co2 trends and TIME RELATED EVENTS	EU south</a:t>
            </a:r>
            <a:endParaRPr lang="it-IT" altLang="it-IT" sz="1600" b="1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 b="1">
              <a:latin typeface="Arial" charset="0"/>
            </a:endParaRPr>
          </a:p>
        </p:txBody>
      </p:sp>
      <p:pic>
        <p:nvPicPr>
          <p:cNvPr id="13315" name="Picture 3" descr="INTERVENTION_EUSUD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416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96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charset="0"/>
            </a:endParaRP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 flipV="1">
            <a:off x="5003800" y="2924175"/>
            <a:ext cx="0" cy="865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V="1">
            <a:off x="6372225" y="2781300"/>
            <a:ext cx="0" cy="865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4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16013" y="501650"/>
            <a:ext cx="317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1">
                <a:latin typeface="Arial" charset="0"/>
              </a:rPr>
              <a:t>North america and Oceania</a:t>
            </a:r>
            <a:endParaRPr lang="en-GB" altLang="it-IT" sz="1800" b="1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14339" name="Picture 3" descr="INTERVENTION_UMBRELLA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7041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Line 4"/>
          <p:cNvSpPr>
            <a:spLocks noChangeShapeType="1"/>
          </p:cNvSpPr>
          <p:nvPr/>
        </p:nvSpPr>
        <p:spPr bwMode="auto">
          <a:xfrm flipV="1">
            <a:off x="5292725" y="2924175"/>
            <a:ext cx="0" cy="865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 flipV="1">
            <a:off x="6588125" y="2781300"/>
            <a:ext cx="0" cy="865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611188" y="6021388"/>
            <a:ext cx="662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Mazzanti &amp; Musolesi FEEM paper 2010</a:t>
            </a:r>
            <a:endParaRPr lang="en-GB" altLang="it-IT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00113" y="430213"/>
            <a:ext cx="240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1">
                <a:latin typeface="Arial" charset="0"/>
              </a:rPr>
              <a:t>Co2 trends, </a:t>
            </a:r>
            <a:r>
              <a:rPr lang="en-GB" altLang="it-IT" sz="1600" b="1">
                <a:latin typeface="Garamond" pitchFamily="18" charset="0"/>
                <a:cs typeface="Times New Roman" pitchFamily="18" charset="0"/>
              </a:rPr>
              <a:t>EU North</a:t>
            </a:r>
          </a:p>
        </p:txBody>
      </p:sp>
      <p:pic>
        <p:nvPicPr>
          <p:cNvPr id="15363" name="Picture 3" descr="INTERVENTION_EUNORD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5596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Line 4"/>
          <p:cNvSpPr>
            <a:spLocks noChangeShapeType="1"/>
          </p:cNvSpPr>
          <p:nvPr/>
        </p:nvSpPr>
        <p:spPr bwMode="auto">
          <a:xfrm flipV="1">
            <a:off x="4643438" y="3357563"/>
            <a:ext cx="0" cy="865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940425" y="1268413"/>
            <a:ext cx="1655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ETR? In Scandinavia, UK, Holland..</a:t>
            </a:r>
            <a:endParaRPr lang="en-GB" altLang="it-IT" sz="1800"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16688" y="2420938"/>
            <a:ext cx="21590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388" y="5949950"/>
            <a:ext cx="8640762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dirty="0" err="1"/>
              <a:t>After</a:t>
            </a:r>
            <a:r>
              <a:rPr lang="it-IT" dirty="0"/>
              <a:t> 1995, env policy in the EU </a:t>
            </a:r>
            <a:r>
              <a:rPr lang="it-IT" dirty="0" err="1"/>
              <a:t>did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hamper</a:t>
            </a:r>
            <a:r>
              <a:rPr lang="it-IT" dirty="0"/>
              <a:t> </a:t>
            </a:r>
            <a:r>
              <a:rPr lang="it-IT" dirty="0" err="1"/>
              <a:t>exports</a:t>
            </a:r>
            <a:r>
              <a:rPr lang="it-IT" dirty="0"/>
              <a:t>,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is a + </a:t>
            </a:r>
            <a:r>
              <a:rPr lang="it-IT" dirty="0" err="1"/>
              <a:t>correlation…</a:t>
            </a:r>
            <a:r>
              <a:rPr lang="it-IT" dirty="0"/>
              <a:t> Costantini &amp; Mazzanti, 2011, </a:t>
            </a:r>
            <a:r>
              <a:rPr lang="it-IT" dirty="0" err="1"/>
              <a:t>Research</a:t>
            </a:r>
            <a:r>
              <a:rPr lang="it-IT" dirty="0"/>
              <a:t> 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3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Ecological tax reforms ETR</a:t>
            </a:r>
            <a:endParaRPr lang="en-GB" altLang="it-IT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Shift fiscal </a:t>
            </a:r>
            <a:r>
              <a:rPr lang="it-IT" dirty="0" err="1" smtClean="0"/>
              <a:t>burden</a:t>
            </a:r>
            <a:r>
              <a:rPr lang="it-IT" dirty="0" smtClean="0"/>
              <a:t> from </a:t>
            </a:r>
            <a:r>
              <a:rPr lang="it-IT" dirty="0" err="1" smtClean="0"/>
              <a:t>labour</a:t>
            </a:r>
            <a:r>
              <a:rPr lang="it-IT" dirty="0" smtClean="0"/>
              <a:t> to ‘</a:t>
            </a:r>
            <a:r>
              <a:rPr lang="it-IT" dirty="0" err="1" smtClean="0"/>
              <a:t>things</a:t>
            </a:r>
            <a:r>
              <a:rPr lang="it-IT" dirty="0" smtClean="0"/>
              <a:t>’ and </a:t>
            </a:r>
            <a:r>
              <a:rPr lang="it-IT" dirty="0" err="1" smtClean="0"/>
              <a:t>assets</a:t>
            </a:r>
            <a:r>
              <a:rPr lang="it-IT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Carbon tax </a:t>
            </a:r>
            <a:r>
              <a:rPr lang="it-IT" b="1" dirty="0" smtClean="0"/>
              <a:t>and </a:t>
            </a:r>
            <a:r>
              <a:rPr lang="it-IT" b="1" dirty="0" err="1" smtClean="0"/>
              <a:t>other</a:t>
            </a:r>
            <a:r>
              <a:rPr lang="it-IT" b="1" dirty="0" smtClean="0"/>
              <a:t> </a:t>
            </a:r>
            <a:r>
              <a:rPr lang="it-IT" b="1" dirty="0" err="1" smtClean="0"/>
              <a:t>taxes</a:t>
            </a:r>
            <a:r>
              <a:rPr lang="it-IT" b="1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generate 2-3% GDP in </a:t>
            </a:r>
            <a:r>
              <a:rPr lang="it-IT" dirty="0" err="1" smtClean="0"/>
              <a:t>revenue</a:t>
            </a:r>
            <a:endParaRPr lang="it-IT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Andersen et al. (EEA) Estimate </a:t>
            </a:r>
            <a:r>
              <a:rPr lang="it-IT" dirty="0" err="1" smtClean="0">
                <a:solidFill>
                  <a:srgbClr val="FF0000"/>
                </a:solidFill>
              </a:rPr>
              <a:t>overall</a:t>
            </a:r>
            <a:r>
              <a:rPr lang="it-IT" dirty="0" smtClean="0">
                <a:solidFill>
                  <a:srgbClr val="FF0000"/>
                </a:solidFill>
              </a:rPr>
              <a:t> 35 </a:t>
            </a:r>
            <a:r>
              <a:rPr lang="it-IT" dirty="0" err="1" smtClean="0">
                <a:solidFill>
                  <a:srgbClr val="FF0000"/>
                </a:solidFill>
              </a:rPr>
              <a:t>billions</a:t>
            </a:r>
            <a:r>
              <a:rPr lang="it-IT" dirty="0" smtClean="0">
                <a:solidFill>
                  <a:srgbClr val="FF0000"/>
                </a:solidFill>
              </a:rPr>
              <a:t> in Italy (</a:t>
            </a:r>
            <a:r>
              <a:rPr lang="it-IT" dirty="0" err="1" smtClean="0">
                <a:solidFill>
                  <a:srgbClr val="FF0000"/>
                </a:solidFill>
              </a:rPr>
              <a:t>event</a:t>
            </a:r>
            <a:r>
              <a:rPr lang="it-IT" dirty="0" smtClean="0">
                <a:solidFill>
                  <a:srgbClr val="FF0000"/>
                </a:solidFill>
              </a:rPr>
              <a:t> on ETR </a:t>
            </a:r>
            <a:r>
              <a:rPr lang="it-IT" dirty="0" err="1" smtClean="0">
                <a:solidFill>
                  <a:srgbClr val="FF0000"/>
                </a:solidFill>
              </a:rPr>
              <a:t>next</a:t>
            </a:r>
            <a:r>
              <a:rPr lang="it-IT" dirty="0" smtClean="0">
                <a:solidFill>
                  <a:srgbClr val="FF0000"/>
                </a:solidFill>
              </a:rPr>
              <a:t> week at the </a:t>
            </a:r>
            <a:r>
              <a:rPr lang="it-IT" dirty="0" err="1" smtClean="0">
                <a:solidFill>
                  <a:srgbClr val="FF0000"/>
                </a:solidFill>
              </a:rPr>
              <a:t>Treasury</a:t>
            </a:r>
            <a:r>
              <a:rPr lang="it-IT" dirty="0" smtClean="0">
                <a:solidFill>
                  <a:srgbClr val="FF0000"/>
                </a:solidFill>
              </a:rPr>
              <a:t>!)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 (false) </a:t>
            </a:r>
            <a:r>
              <a:rPr lang="it-IT" dirty="0" err="1" smtClean="0"/>
              <a:t>problems</a:t>
            </a:r>
            <a:endParaRPr lang="it-IT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Inflationary</a:t>
            </a:r>
            <a:r>
              <a:rPr lang="it-IT" dirty="0" smtClean="0"/>
              <a:t>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/>
              <a:t>Regressive? (VAT..)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smtClean="0"/>
              <a:t>Reduce </a:t>
            </a:r>
            <a:r>
              <a:rPr lang="it-IT" dirty="0" err="1" smtClean="0"/>
              <a:t>competitiveness…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4254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>
                <a:ea typeface="Calibri" pitchFamily="34" charset="0"/>
                <a:cs typeface="Times New Roman" pitchFamily="18" charset="0"/>
              </a:rPr>
              <a:t>Energy intensity</a:t>
            </a:r>
            <a:endParaRPr lang="en-GB" altLang="it-IT" sz="8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it-IT" sz="18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Grafico 2"/>
          <p:cNvGraphicFramePr/>
          <p:nvPr/>
        </p:nvGraphicFramePr>
        <p:xfrm>
          <a:off x="251520" y="332656"/>
          <a:ext cx="82809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5004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>
                <a:ea typeface="Calibri" pitchFamily="34" charset="0"/>
                <a:cs typeface="Times New Roman" pitchFamily="18" charset="0"/>
              </a:rPr>
              <a:t>GHG</a:t>
            </a:r>
            <a:endParaRPr lang="en-GB" altLang="it-IT" sz="8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it-IT" sz="18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Grafico 1"/>
          <p:cNvGraphicFramePr/>
          <p:nvPr/>
        </p:nvGraphicFramePr>
        <p:xfrm>
          <a:off x="251520" y="3717032"/>
          <a:ext cx="842493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79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Sustainable society is </a:t>
            </a:r>
            <a:r>
              <a:rPr lang="it-IT" dirty="0" err="1" smtClean="0"/>
              <a:t>an</a:t>
            </a:r>
            <a:r>
              <a:rPr lang="it-IT" dirty="0" smtClean="0"/>
              <a:t> ‘</a:t>
            </a:r>
            <a:r>
              <a:rPr lang="it-IT" dirty="0" err="1" smtClean="0"/>
              <a:t>investing</a:t>
            </a:r>
            <a:r>
              <a:rPr lang="it-IT" dirty="0" smtClean="0"/>
              <a:t> society’</a:t>
            </a:r>
            <a:br>
              <a:rPr lang="it-IT" dirty="0" smtClean="0"/>
            </a:b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600" dirty="0" smtClean="0"/>
              <a:t>Capital </a:t>
            </a:r>
            <a:r>
              <a:rPr lang="it-IT" sz="3600" dirty="0" err="1" smtClean="0"/>
              <a:t>based</a:t>
            </a:r>
            <a:r>
              <a:rPr lang="it-IT" sz="3600" dirty="0" smtClean="0"/>
              <a:t> economic </a:t>
            </a:r>
            <a:r>
              <a:rPr lang="it-IT" sz="3600" dirty="0" err="1" smtClean="0"/>
              <a:t>view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6448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>
                <a:ea typeface="Calibri" pitchFamily="34" charset="0"/>
                <a:cs typeface="Times New Roman" pitchFamily="18" charset="0"/>
              </a:rPr>
              <a:t>GERD total</a:t>
            </a:r>
            <a:endParaRPr lang="en-GB" altLang="it-IT" sz="8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it-IT" sz="18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Grafico 1"/>
          <p:cNvGraphicFramePr/>
          <p:nvPr/>
        </p:nvGraphicFramePr>
        <p:xfrm>
          <a:off x="323528" y="476672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Two options</a:t>
            </a:r>
            <a:endParaRPr lang="en-GB" altLang="it-IT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marL="273050" indent="-273050" eaLnBrk="1" hangingPunct="1">
              <a:buFont typeface="Wingdings 3" pitchFamily="18" charset="2"/>
              <a:buChar char=""/>
            </a:pPr>
            <a:r>
              <a:rPr lang="it-IT" altLang="it-IT" smtClean="0">
                <a:solidFill>
                  <a:srgbClr val="FF0000"/>
                </a:solidFill>
              </a:rPr>
              <a:t>Labour oriented reycling</a:t>
            </a:r>
          </a:p>
          <a:p>
            <a:pPr marL="547688" lvl="1" indent="-273050" eaLnBrk="1" hangingPunct="1">
              <a:buFont typeface="Wingdings 3" pitchFamily="18" charset="2"/>
              <a:buChar char=""/>
            </a:pPr>
            <a:r>
              <a:rPr lang="it-IT" altLang="it-IT" smtClean="0"/>
              <a:t>Increase labor demand of unskilled and young through cuts. </a:t>
            </a:r>
          </a:p>
          <a:p>
            <a:pPr marL="547688" lvl="1" indent="-273050" eaLnBrk="1" hangingPunct="1">
              <a:buFont typeface="Wingdings 3" pitchFamily="18" charset="2"/>
              <a:buChar char=""/>
            </a:pPr>
            <a:r>
              <a:rPr lang="it-IT" altLang="it-IT" smtClean="0"/>
              <a:t>Not a long run growth fact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216025"/>
            <a:ext cx="4041775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>
                <a:solidFill>
                  <a:srgbClr val="00B050"/>
                </a:solidFill>
              </a:rPr>
              <a:t>Innovation oriented </a:t>
            </a:r>
            <a:r>
              <a:rPr lang="it-IT" dirty="0" err="1" smtClean="0">
                <a:solidFill>
                  <a:srgbClr val="00B050"/>
                </a:solidFill>
              </a:rPr>
              <a:t>reycling</a:t>
            </a:r>
            <a:r>
              <a:rPr lang="it-IT" dirty="0" smtClean="0">
                <a:solidFill>
                  <a:srgbClr val="00B050"/>
                </a:solidFill>
              </a:rPr>
              <a:t>.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Energy efficiency </a:t>
            </a:r>
            <a:r>
              <a:rPr lang="it-IT" dirty="0" err="1" smtClean="0"/>
              <a:t>stimulus</a:t>
            </a:r>
            <a:endParaRPr lang="it-IT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creation</a:t>
            </a:r>
            <a:r>
              <a:rPr lang="it-IT" dirty="0" smtClean="0"/>
              <a:t> of </a:t>
            </a:r>
            <a:r>
              <a:rPr lang="it-IT" dirty="0" err="1" smtClean="0"/>
              <a:t>trusts</a:t>
            </a:r>
            <a:r>
              <a:rPr lang="it-IT" dirty="0" smtClean="0"/>
              <a:t> and </a:t>
            </a:r>
            <a:r>
              <a:rPr lang="it-IT" dirty="0" err="1" smtClean="0"/>
              <a:t>funds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finance innovation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it-IT" dirty="0" smtClean="0"/>
              <a:t>General technological innovation (</a:t>
            </a:r>
            <a:r>
              <a:rPr lang="it-IT" dirty="0" err="1" smtClean="0"/>
              <a:t>recyling</a:t>
            </a:r>
            <a:r>
              <a:rPr lang="it-IT" dirty="0" smtClean="0"/>
              <a:t> on the </a:t>
            </a:r>
            <a:r>
              <a:rPr lang="it-IT" dirty="0" err="1" smtClean="0"/>
              <a:t>basis</a:t>
            </a:r>
            <a:r>
              <a:rPr lang="it-IT" dirty="0" smtClean="0"/>
              <a:t> of </a:t>
            </a:r>
            <a:r>
              <a:rPr lang="it-IT" dirty="0" err="1" smtClean="0"/>
              <a:t>energy</a:t>
            </a:r>
            <a:r>
              <a:rPr lang="it-IT" dirty="0" smtClean="0"/>
              <a:t> use..) or ex ante </a:t>
            </a:r>
            <a:r>
              <a:rPr lang="it-IT" dirty="0" err="1" smtClean="0"/>
              <a:t>defining</a:t>
            </a:r>
            <a:r>
              <a:rPr lang="it-IT" dirty="0" smtClean="0"/>
              <a:t> the </a:t>
            </a:r>
            <a:r>
              <a:rPr lang="it-IT" dirty="0" err="1" smtClean="0"/>
              <a:t>type</a:t>
            </a:r>
            <a:r>
              <a:rPr lang="it-IT" dirty="0" smtClean="0"/>
              <a:t> (tender on specific issues)?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4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ssimiliano\AppData\Local\Microsoft\Windows\Temporary Internet Files\Content.IE5\O384S9D7\image00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84963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 rot="11556033" flipH="1" flipV="1">
            <a:off x="4124325" y="146050"/>
            <a:ext cx="2800350" cy="1870075"/>
          </a:xfrm>
          <a:prstGeom prst="cloudCallout">
            <a:avLst>
              <a:gd name="adj1" fmla="val -184196"/>
              <a:gd name="adj2" fmla="val -20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/>
              <a:t>Very</a:t>
            </a:r>
            <a:r>
              <a:rPr lang="it-IT" dirty="0"/>
              <a:t> Low </a:t>
            </a:r>
            <a:r>
              <a:rPr lang="it-IT" dirty="0" err="1"/>
              <a:t>inflation</a:t>
            </a:r>
            <a:r>
              <a:rPr lang="it-IT" dirty="0"/>
              <a:t> , </a:t>
            </a:r>
            <a:r>
              <a:rPr lang="it-IT" dirty="0" err="1"/>
              <a:t>stagnation</a:t>
            </a:r>
            <a:r>
              <a:rPr lang="it-IT" dirty="0"/>
              <a:t>, high </a:t>
            </a:r>
            <a:r>
              <a:rPr lang="it-IT" dirty="0" err="1"/>
              <a:t>unemployement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00338" y="1052513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850" y="476250"/>
            <a:ext cx="2087563" cy="1439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00"/>
                </a:solidFill>
              </a:rPr>
              <a:t>A </a:t>
            </a:r>
            <a:r>
              <a:rPr lang="it-IT" dirty="0" err="1">
                <a:solidFill>
                  <a:srgbClr val="FFFF00"/>
                </a:solidFill>
              </a:rPr>
              <a:t>paradise</a:t>
            </a:r>
            <a:r>
              <a:rPr lang="it-IT" dirty="0">
                <a:solidFill>
                  <a:srgbClr val="FFFF00"/>
                </a:solidFill>
              </a:rPr>
              <a:t> for ETR </a:t>
            </a:r>
            <a:r>
              <a:rPr lang="it-IT" dirty="0" err="1">
                <a:solidFill>
                  <a:srgbClr val="FFFF00"/>
                </a:solidFill>
              </a:rPr>
              <a:t>implementation</a:t>
            </a:r>
            <a:r>
              <a:rPr lang="it-IT" dirty="0">
                <a:solidFill>
                  <a:srgbClr val="FFFF00"/>
                </a:solidFill>
              </a:rPr>
              <a:t> !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99992" y="5301208"/>
            <a:ext cx="1800200" cy="1152128"/>
          </a:xfrm>
          <a:prstGeom prst="straightConnector1">
            <a:avLst/>
          </a:prstGeom>
          <a:ln>
            <a:tailEnd type="arrow"/>
          </a:ln>
          <a:scene3d>
            <a:camera prst="isometricTopUp"/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accent4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19700" y="5157788"/>
            <a:ext cx="2447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5580063" y="6165850"/>
            <a:ext cx="259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!!!!!</a:t>
            </a:r>
            <a:endParaRPr lang="en-GB" altLang="it-IT" sz="180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388" y="6237288"/>
            <a:ext cx="396081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Fiscal </a:t>
            </a:r>
            <a:r>
              <a:rPr lang="it-IT" dirty="0" err="1"/>
              <a:t>stimulus</a:t>
            </a:r>
            <a:r>
              <a:rPr lang="it-IT" dirty="0"/>
              <a:t> is </a:t>
            </a:r>
            <a:r>
              <a:rPr lang="it-IT" dirty="0" err="1"/>
              <a:t>needed</a:t>
            </a:r>
            <a:r>
              <a:rPr lang="it-IT" dirty="0"/>
              <a:t>!!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84663" y="5300663"/>
            <a:ext cx="792162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2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charset="0"/>
            </a:endParaRPr>
          </a:p>
        </p:txBody>
      </p:sp>
      <p:pic>
        <p:nvPicPr>
          <p:cNvPr id="21507" name="Grafico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74871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49434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en-US" altLang="ja-JP" sz="1100">
                <a:latin typeface="Times New Roman" pitchFamily="18" charset="0"/>
                <a:ea typeface="MS Mincho" pitchFamily="49" charset="-128"/>
              </a:rPr>
              <a:t>Total environmental and energy taxes (% GDP); source: Eurostat</a:t>
            </a:r>
            <a:endParaRPr lang="en-US" altLang="ja-JP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0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charset="0"/>
            </a:endParaRPr>
          </a:p>
        </p:txBody>
      </p:sp>
      <p:pic>
        <p:nvPicPr>
          <p:cNvPr id="22531" name="Grafico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24388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6513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en-US" altLang="ja-JP" sz="1100">
                <a:latin typeface="Times New Roman" pitchFamily="18" charset="0"/>
                <a:ea typeface="MS Mincho" pitchFamily="49" charset="-128"/>
              </a:rPr>
              <a:t>Share of GDP, total Energy taxes</a:t>
            </a:r>
            <a:endParaRPr lang="en-US" altLang="ja-JP" sz="1800">
              <a:latin typeface="Arial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charset="0"/>
            </a:endParaRPr>
          </a:p>
        </p:txBody>
      </p:sp>
      <p:pic>
        <p:nvPicPr>
          <p:cNvPr id="22534" name="Grafico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780097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0" y="3789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en-US" altLang="ja-JP" sz="1100">
                <a:latin typeface="Times New Roman" pitchFamily="18" charset="0"/>
                <a:ea typeface="MS Mincho" pitchFamily="49" charset="-128"/>
              </a:rPr>
              <a:t>Share of GDP, environmental  &amp;  resource taxes</a:t>
            </a:r>
            <a:endParaRPr lang="en-US" altLang="ja-JP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48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400" b="1" smtClean="0">
                <a:solidFill>
                  <a:srgbClr val="FF0000"/>
                </a:solidFill>
              </a:rPr>
              <a:t>ETR: national and decentralised levels</a:t>
            </a:r>
            <a:endParaRPr lang="en-GB" altLang="it-IT" sz="2400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National </a:t>
            </a:r>
            <a:r>
              <a:rPr lang="it-IT" dirty="0" err="1" smtClean="0"/>
              <a:t>levels</a:t>
            </a:r>
            <a:r>
              <a:rPr lang="it-IT" dirty="0" smtClean="0"/>
              <a:t> of </a:t>
            </a:r>
            <a:r>
              <a:rPr lang="it-IT" dirty="0" err="1" smtClean="0"/>
              <a:t>taxation</a:t>
            </a:r>
            <a:r>
              <a:rPr lang="it-IT" dirty="0" smtClean="0"/>
              <a:t> (</a:t>
            </a:r>
            <a:r>
              <a:rPr lang="it-IT" dirty="0" err="1" smtClean="0"/>
              <a:t>Sox</a:t>
            </a:r>
            <a:r>
              <a:rPr lang="it-IT" dirty="0" smtClean="0"/>
              <a:t>, Co2 </a:t>
            </a:r>
            <a:r>
              <a:rPr lang="it-IT" dirty="0" err="1" smtClean="0"/>
              <a:t>taxes</a:t>
            </a:r>
            <a:r>
              <a:rPr lang="it-IT" dirty="0" smtClean="0"/>
              <a:t> on non ETS </a:t>
            </a:r>
            <a:r>
              <a:rPr lang="it-IT" dirty="0" err="1" smtClean="0"/>
              <a:t>sectors</a:t>
            </a:r>
            <a:r>
              <a:rPr lang="it-IT" dirty="0" smtClean="0"/>
              <a:t>, ETS </a:t>
            </a:r>
            <a:r>
              <a:rPr lang="it-IT" dirty="0" err="1" smtClean="0"/>
              <a:t>auctioning</a:t>
            </a:r>
            <a:r>
              <a:rPr lang="it-IT" dirty="0" smtClean="0"/>
              <a:t>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b="1" dirty="0" err="1" smtClean="0"/>
              <a:t>Regional</a:t>
            </a:r>
            <a:r>
              <a:rPr lang="it-IT" b="1" dirty="0" smtClean="0"/>
              <a:t> and local </a:t>
            </a:r>
            <a:r>
              <a:rPr lang="it-IT" b="1" dirty="0" err="1" smtClean="0"/>
              <a:t>levels</a:t>
            </a:r>
            <a:endParaRPr lang="it-IT" b="1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it-IT" sz="2800" dirty="0" smtClean="0"/>
              <a:t>Landfill </a:t>
            </a:r>
            <a:r>
              <a:rPr lang="it-IT" sz="2800" dirty="0" err="1" smtClean="0"/>
              <a:t>taxes</a:t>
            </a:r>
            <a:r>
              <a:rPr lang="it-IT" sz="2800" dirty="0" smtClean="0"/>
              <a:t>, PM </a:t>
            </a:r>
            <a:r>
              <a:rPr lang="it-IT" sz="2800" dirty="0" err="1" smtClean="0"/>
              <a:t>taxes</a:t>
            </a:r>
            <a:r>
              <a:rPr lang="it-IT" sz="2800" dirty="0" smtClean="0"/>
              <a:t>, water resource </a:t>
            </a:r>
            <a:r>
              <a:rPr lang="it-IT" sz="2800" dirty="0" err="1" smtClean="0"/>
              <a:t>taxes</a:t>
            </a:r>
            <a:r>
              <a:rPr lang="it-IT" sz="2800" dirty="0" smtClean="0"/>
              <a:t>, </a:t>
            </a:r>
            <a:r>
              <a:rPr lang="it-IT" sz="2800" dirty="0" err="1" smtClean="0"/>
              <a:t>other</a:t>
            </a:r>
            <a:r>
              <a:rPr lang="it-IT" sz="2800" dirty="0" smtClean="0"/>
              <a:t> resource </a:t>
            </a:r>
            <a:r>
              <a:rPr lang="it-IT" sz="2800" dirty="0" err="1" smtClean="0"/>
              <a:t>taxes</a:t>
            </a:r>
            <a:r>
              <a:rPr lang="it-IT" sz="2800" dirty="0" smtClean="0"/>
              <a:t> on </a:t>
            </a:r>
            <a:r>
              <a:rPr lang="it-IT" sz="2800" dirty="0" err="1" smtClean="0"/>
              <a:t>minerals</a:t>
            </a:r>
            <a:r>
              <a:rPr lang="it-IT" sz="2800" dirty="0" smtClean="0"/>
              <a:t>, </a:t>
            </a:r>
            <a:r>
              <a:rPr lang="it-IT" sz="2800" dirty="0" err="1" smtClean="0"/>
              <a:t>aggregates…</a:t>
            </a:r>
            <a:endParaRPr lang="it-IT" sz="2800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could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 abate IRAP, the ‘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hated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’ 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regional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 tax on economic 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activity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around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 30 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billions</a:t>
            </a:r>
            <a:endParaRPr lang="it-IT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it-IT" sz="2800" dirty="0" err="1" smtClean="0"/>
              <a:t>Issue</a:t>
            </a:r>
            <a:r>
              <a:rPr lang="it-IT" sz="2800" dirty="0" smtClean="0"/>
              <a:t> of ‘Resource </a:t>
            </a:r>
            <a:r>
              <a:rPr lang="it-IT" sz="2800" dirty="0" err="1" smtClean="0"/>
              <a:t>taxation</a:t>
            </a:r>
            <a:r>
              <a:rPr lang="it-IT" sz="2800" dirty="0" smtClean="0"/>
              <a:t> </a:t>
            </a:r>
            <a:r>
              <a:rPr lang="it-IT" sz="2800" dirty="0" err="1" smtClean="0"/>
              <a:t>reform</a:t>
            </a:r>
            <a:r>
              <a:rPr lang="it-IT" sz="2800" dirty="0" smtClean="0"/>
              <a:t>’ RTR</a:t>
            </a:r>
          </a:p>
        </p:txBody>
      </p:sp>
    </p:spTree>
    <p:extLst>
      <p:ext uri="{BB962C8B-B14F-4D97-AF65-F5344CB8AC3E}">
        <p14:creationId xmlns:p14="http://schemas.microsoft.com/office/powerpoint/2010/main" val="17544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b="1" smtClean="0"/>
              <a:t>Environmental externalities still at the heart of ETR rationale</a:t>
            </a:r>
            <a:endParaRPr lang="en-GB" altLang="it-IT" sz="2800" b="1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41775" cy="4937125"/>
          </a:xfrm>
        </p:spPr>
        <p:txBody>
          <a:bodyPr>
            <a:normAutofit lnSpcReduction="10000"/>
          </a:bodyPr>
          <a:lstStyle/>
          <a:p>
            <a:r>
              <a:rPr lang="it-IT" altLang="it-IT" sz="2400" smtClean="0"/>
              <a:t>Muller, Mendelshon, Nordhaus (2011), Environmental Accounting for Pollution in the US economy, AER, 1649-75.</a:t>
            </a:r>
          </a:p>
          <a:p>
            <a:r>
              <a:rPr lang="it-IT" altLang="it-IT" sz="2400" smtClean="0"/>
              <a:t>Definition of gross and net external damages</a:t>
            </a:r>
          </a:p>
          <a:p>
            <a:r>
              <a:rPr lang="it-IT" altLang="it-IT" sz="2400" smtClean="0"/>
              <a:t>Gross external damage  of US economy </a:t>
            </a:r>
            <a:r>
              <a:rPr lang="it-IT" altLang="it-IT" sz="2400" smtClean="0">
                <a:solidFill>
                  <a:srgbClr val="00B050"/>
                </a:solidFill>
              </a:rPr>
              <a:t>182 billions $</a:t>
            </a:r>
            <a:r>
              <a:rPr lang="en-GB" altLang="it-IT" sz="2400" smtClean="0"/>
              <a:t> </a:t>
            </a:r>
          </a:p>
          <a:p>
            <a:r>
              <a:rPr lang="it-IT" altLang="it-IT" sz="2400" smtClean="0">
                <a:solidFill>
                  <a:srgbClr val="00B050"/>
                </a:solidFill>
              </a:rPr>
              <a:t>Net external damage (GED – regulation costs, tax payments)</a:t>
            </a:r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216025"/>
            <a:ext cx="4041775" cy="4937125"/>
          </a:xfrm>
        </p:spPr>
        <p:txBody>
          <a:bodyPr>
            <a:normAutofit lnSpcReduction="10000"/>
          </a:bodyPr>
          <a:lstStyle/>
          <a:p>
            <a:r>
              <a:rPr lang="it-IT" altLang="it-IT" smtClean="0"/>
              <a:t>Transport, energy, agriculture, much more pollution intensive than manufacturing (very low in E/VA: 0.01 vs 0.1 transport)</a:t>
            </a:r>
          </a:p>
          <a:p>
            <a:r>
              <a:rPr lang="it-IT" altLang="it-IT" smtClean="0"/>
              <a:t>Transport and manufacturing both account 10% of total</a:t>
            </a:r>
          </a:p>
          <a:p>
            <a:r>
              <a:rPr lang="it-IT" altLang="it-IT" smtClean="0">
                <a:solidFill>
                  <a:srgbClr val="FF0000"/>
                </a:solidFill>
              </a:rPr>
              <a:t>Intuitive figure for Italy: 20-25 Billions €. </a:t>
            </a:r>
            <a:endParaRPr lang="en-GB" altLang="it-IT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6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smtClean="0"/>
              <a:t>EEA report 2011 on air pollution costs in the EU</a:t>
            </a:r>
            <a:endParaRPr lang="en-GB" altLang="it-IT" sz="3200" b="1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it-IT" altLang="it-IT" sz="3600" smtClean="0"/>
              <a:t>‘Revealing the costs of air pollution from industrial facilities in Europe’</a:t>
            </a:r>
          </a:p>
          <a:p>
            <a:r>
              <a:rPr lang="it-IT" altLang="it-IT" sz="3600" smtClean="0"/>
              <a:t>10000 facilities generate between 102-169 billions € of damages (health and environment) </a:t>
            </a:r>
          </a:p>
          <a:p>
            <a:r>
              <a:rPr lang="it-IT" altLang="it-IT" sz="3600" smtClean="0"/>
              <a:t>50% caused by 191 sites out of 10000 (easier policy making)</a:t>
            </a:r>
          </a:p>
          <a:p>
            <a:r>
              <a:rPr lang="it-IT" altLang="it-IT" smtClean="0"/>
              <a:t>www.eea.europa.eu</a:t>
            </a:r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3002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dirty="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92162"/>
          </a:xfrm>
        </p:spPr>
        <p:txBody>
          <a:bodyPr/>
          <a:lstStyle/>
          <a:p>
            <a:pPr eaLnBrk="1" hangingPunct="1"/>
            <a:r>
              <a:rPr lang="it-IT" altLang="it-IT" sz="2800" smtClean="0"/>
              <a:t>Capital shares at different income levels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6378463"/>
              </p:ext>
            </p:extLst>
          </p:nvPr>
        </p:nvGraphicFramePr>
        <p:xfrm>
          <a:off x="533400" y="1371600"/>
          <a:ext cx="8077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afico" r:id="rId4" imgW="5448367" imgH="2714557" progId="Excel.Chart.8">
                  <p:embed/>
                </p:oleObj>
              </mc:Choice>
              <mc:Fallback>
                <p:oleObj name="Grafico" r:id="rId4" imgW="5448367" imgH="271455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8077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380288" y="3284538"/>
            <a:ext cx="11525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" name="Connettore 1 2"/>
          <p:cNvCxnSpPr/>
          <p:nvPr/>
        </p:nvCxnSpPr>
        <p:spPr>
          <a:xfrm flipV="1">
            <a:off x="5868144" y="2132856"/>
            <a:ext cx="151214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7524327" y="1916832"/>
            <a:ext cx="100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human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5868144" y="4437063"/>
            <a:ext cx="1512144" cy="504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236296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natural</a:t>
            </a:r>
            <a:endParaRPr lang="it-IT" dirty="0"/>
          </a:p>
        </p:txBody>
      </p:sp>
      <p:cxnSp>
        <p:nvCxnSpPr>
          <p:cNvPr id="11" name="Connettore 1 10"/>
          <p:cNvCxnSpPr/>
          <p:nvPr/>
        </p:nvCxnSpPr>
        <p:spPr>
          <a:xfrm>
            <a:off x="5868144" y="4869160"/>
            <a:ext cx="28803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156176" y="5733256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Man made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91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The key </a:t>
            </a:r>
            <a:r>
              <a:rPr lang="it-IT" sz="3600" dirty="0" err="1" smtClean="0"/>
              <a:t>role</a:t>
            </a:r>
            <a:r>
              <a:rPr lang="it-IT" sz="3600" dirty="0" smtClean="0"/>
              <a:t> of Human capital for </a:t>
            </a:r>
            <a:r>
              <a:rPr lang="it-IT" sz="3600" dirty="0" err="1" smtClean="0"/>
              <a:t>development</a:t>
            </a:r>
            <a:endParaRPr lang="it-IT" sz="3600" dirty="0" smtClean="0"/>
          </a:p>
          <a:p>
            <a:endParaRPr lang="it-IT" sz="3600" dirty="0"/>
          </a:p>
          <a:p>
            <a:r>
              <a:rPr lang="it-IT" sz="3600" dirty="0" err="1" smtClean="0"/>
              <a:t>Intrinsic</a:t>
            </a:r>
            <a:r>
              <a:rPr lang="it-IT" sz="3600" dirty="0" smtClean="0"/>
              <a:t> trade off to </a:t>
            </a:r>
            <a:r>
              <a:rPr lang="it-IT" sz="3600" dirty="0" err="1" smtClean="0"/>
              <a:t>manage</a:t>
            </a:r>
            <a:endParaRPr lang="it-IT" sz="3600" dirty="0" smtClean="0"/>
          </a:p>
          <a:p>
            <a:pPr lvl="1"/>
            <a:r>
              <a:rPr lang="it-IT" sz="3200" dirty="0" smtClean="0">
                <a:solidFill>
                  <a:schemeClr val="tx2"/>
                </a:solidFill>
              </a:rPr>
              <a:t>How to </a:t>
            </a:r>
            <a:r>
              <a:rPr lang="it-IT" sz="3200" dirty="0" err="1" smtClean="0">
                <a:solidFill>
                  <a:schemeClr val="tx2"/>
                </a:solidFill>
              </a:rPr>
              <a:t>invest</a:t>
            </a:r>
            <a:r>
              <a:rPr lang="it-IT" sz="3200" dirty="0" smtClean="0">
                <a:solidFill>
                  <a:schemeClr val="tx2"/>
                </a:solidFill>
              </a:rPr>
              <a:t> the </a:t>
            </a:r>
            <a:r>
              <a:rPr lang="it-IT" sz="3200" dirty="0" err="1" smtClean="0">
                <a:solidFill>
                  <a:schemeClr val="tx2"/>
                </a:solidFill>
              </a:rPr>
              <a:t>income</a:t>
            </a:r>
            <a:r>
              <a:rPr lang="it-IT" sz="3200" dirty="0" smtClean="0">
                <a:solidFill>
                  <a:schemeClr val="tx2"/>
                </a:solidFill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</a:rPr>
              <a:t>we</a:t>
            </a:r>
            <a:r>
              <a:rPr lang="it-IT" sz="3200" dirty="0" smtClean="0">
                <a:solidFill>
                  <a:schemeClr val="tx2"/>
                </a:solidFill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</a:rPr>
              <a:t>get</a:t>
            </a:r>
            <a:r>
              <a:rPr lang="it-IT" sz="3200" dirty="0" smtClean="0">
                <a:solidFill>
                  <a:schemeClr val="tx2"/>
                </a:solidFill>
              </a:rPr>
              <a:t> out of Natural </a:t>
            </a:r>
            <a:r>
              <a:rPr lang="it-IT" sz="3200" dirty="0" err="1" smtClean="0">
                <a:solidFill>
                  <a:schemeClr val="tx2"/>
                </a:solidFill>
              </a:rPr>
              <a:t>resources</a:t>
            </a:r>
            <a:r>
              <a:rPr lang="it-IT" sz="3200" dirty="0" smtClean="0">
                <a:solidFill>
                  <a:schemeClr val="tx2"/>
                </a:solidFill>
              </a:rPr>
              <a:t> to create human capital and </a:t>
            </a:r>
            <a:r>
              <a:rPr lang="it-IT" sz="3200" dirty="0" err="1" smtClean="0">
                <a:solidFill>
                  <a:schemeClr val="tx2"/>
                </a:solidFill>
              </a:rPr>
              <a:t>knowledge</a:t>
            </a:r>
            <a:endParaRPr lang="it-IT" sz="3200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174729"/>
            <a:ext cx="2232248" cy="16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smtClean="0">
                <a:solidFill>
                  <a:schemeClr val="folHlink"/>
                </a:solidFill>
              </a:rPr>
              <a:t>Holland vs Kenya capital stocks shares of wealth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800" smtClean="0">
                <a:solidFill>
                  <a:schemeClr val="folHlink"/>
                </a:solidFill>
              </a:rPr>
              <a:t>Holland</a:t>
            </a:r>
          </a:p>
          <a:p>
            <a:pPr lvl="1" eaLnBrk="1" hangingPunct="1"/>
            <a:r>
              <a:rPr lang="it-IT" altLang="it-IT" sz="2400" smtClean="0"/>
              <a:t>78% Human capital + institutions</a:t>
            </a:r>
          </a:p>
          <a:p>
            <a:pPr lvl="2" eaLnBrk="1" hangingPunct="1"/>
            <a:r>
              <a:rPr lang="it-IT" altLang="it-IT" sz="2000" smtClean="0"/>
              <a:t>Of which 36% schooling; 57% institutions, property rights</a:t>
            </a:r>
          </a:p>
          <a:p>
            <a:pPr lvl="1" eaLnBrk="1" hangingPunct="1"/>
            <a:r>
              <a:rPr lang="it-IT" altLang="it-IT" sz="2400" smtClean="0"/>
              <a:t>3% natural capital (of which 57% land)</a:t>
            </a:r>
          </a:p>
          <a:p>
            <a:pPr lvl="1" eaLnBrk="1" hangingPunct="1"/>
            <a:r>
              <a:rPr lang="it-IT" altLang="it-IT" sz="2400" smtClean="0"/>
              <a:t>19% produced man made capital</a:t>
            </a:r>
          </a:p>
          <a:p>
            <a:pPr eaLnBrk="1" hangingPunct="1"/>
            <a:r>
              <a:rPr lang="it-IT" altLang="it-IT" sz="2800" smtClean="0">
                <a:solidFill>
                  <a:schemeClr val="folHlink"/>
                </a:solidFill>
              </a:rPr>
              <a:t>Kenya</a:t>
            </a:r>
          </a:p>
          <a:p>
            <a:pPr lvl="1" eaLnBrk="1" hangingPunct="1"/>
            <a:r>
              <a:rPr lang="it-IT" altLang="it-IT" sz="2400" smtClean="0"/>
              <a:t>46% natural capital (1/2 crops)</a:t>
            </a:r>
          </a:p>
          <a:p>
            <a:pPr lvl="1" eaLnBrk="1" hangingPunct="1"/>
            <a:r>
              <a:rPr lang="it-IT" altLang="it-IT" sz="2400" smtClean="0"/>
              <a:t>13% man made</a:t>
            </a:r>
          </a:p>
          <a:p>
            <a:pPr lvl="1" eaLnBrk="1" hangingPunct="1"/>
            <a:r>
              <a:rPr lang="it-IT" altLang="it-IT" sz="2400" smtClean="0"/>
              <a:t>42% intangible including human capital</a:t>
            </a:r>
          </a:p>
          <a:p>
            <a:pPr eaLnBrk="1" hangingPunct="1"/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19176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Ghana – decomposition of genuine saving (2000)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9" y="1600200"/>
            <a:ext cx="7234841" cy="4800600"/>
          </a:xfrm>
        </p:spPr>
      </p:pic>
      <p:sp>
        <p:nvSpPr>
          <p:cNvPr id="4" name="TextBox 3"/>
          <p:cNvSpPr txBox="1"/>
          <p:nvPr/>
        </p:nvSpPr>
        <p:spPr>
          <a:xfrm>
            <a:off x="323850" y="6021388"/>
            <a:ext cx="8208963" cy="646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b="1" dirty="0"/>
              <a:t>SD </a:t>
            </a:r>
            <a:r>
              <a:rPr lang="it-IT" b="1" dirty="0">
                <a:sym typeface="Wingdings" pitchFamily="2" charset="2"/>
              </a:rPr>
              <a:t> </a:t>
            </a:r>
            <a:r>
              <a:rPr lang="it-IT" b="1" dirty="0" err="1"/>
              <a:t>What</a:t>
            </a:r>
            <a:r>
              <a:rPr lang="it-IT" b="1" dirty="0"/>
              <a:t> </a:t>
            </a:r>
            <a:r>
              <a:rPr lang="it-IT" b="1" dirty="0" err="1"/>
              <a:t>matters</a:t>
            </a:r>
            <a:r>
              <a:rPr lang="it-IT" b="1" dirty="0"/>
              <a:t> is to accumulate </a:t>
            </a:r>
            <a:r>
              <a:rPr lang="it-IT" b="1" dirty="0" err="1"/>
              <a:t>an</a:t>
            </a:r>
            <a:r>
              <a:rPr lang="it-IT" b="1" dirty="0"/>
              <a:t> </a:t>
            </a:r>
            <a:r>
              <a:rPr lang="it-IT" b="1" dirty="0" err="1"/>
              <a:t>increasing</a:t>
            </a:r>
            <a:r>
              <a:rPr lang="it-IT" b="1" dirty="0"/>
              <a:t> stock of total capital </a:t>
            </a:r>
            <a:r>
              <a:rPr lang="it-IT" b="1" dirty="0" err="1"/>
              <a:t>forms</a:t>
            </a:r>
            <a:endParaRPr lang="it-IT" b="1" dirty="0"/>
          </a:p>
          <a:p>
            <a:pPr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657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gi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i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gi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i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gi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i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48</TotalTime>
  <Words>1602</Words>
  <Application>Microsoft Office PowerPoint</Application>
  <PresentationFormat>Presentazione su schermo (4:3)</PresentationFormat>
  <Paragraphs>261</Paragraphs>
  <Slides>57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9" baseType="lpstr">
      <vt:lpstr>Adiacente</vt:lpstr>
      <vt:lpstr>Grafico</vt:lpstr>
      <vt:lpstr>Sustainability perspectives: technology, trade and policy</vt:lpstr>
      <vt:lpstr>Issues</vt:lpstr>
      <vt:lpstr>Sustainability</vt:lpstr>
      <vt:lpstr>Social and environmental Policy targets</vt:lpstr>
      <vt:lpstr>Sustainable society is an ‘investing society’ </vt:lpstr>
      <vt:lpstr>Presentazione standard di PowerPoint</vt:lpstr>
      <vt:lpstr>Presentazione standard di PowerPoint</vt:lpstr>
      <vt:lpstr>Holland vs Kenya capital stocks shares of wealth</vt:lpstr>
      <vt:lpstr>Ghana – decomposition of genuine saving (2000)</vt:lpstr>
      <vt:lpstr>Presentazione standard di PowerPoint</vt:lpstr>
      <vt:lpstr>Savings and accumulation</vt:lpstr>
      <vt:lpstr>Presentazione standard di PowerPoint</vt:lpstr>
      <vt:lpstr>Sustainable society is an ‘investing society’ </vt:lpstr>
      <vt:lpstr>World Bank (data)</vt:lpstr>
      <vt:lpstr>   </vt:lpstr>
      <vt:lpstr>low-carbon economy requires a radical transformation…2050 EU targets…</vt:lpstr>
      <vt:lpstr>… but current policies are not equipped to deliver this transformation</vt:lpstr>
      <vt:lpstr>MSW generation and landfilling in the EU-27</vt:lpstr>
      <vt:lpstr>We do need strong tech and behavioral driven efficiency to reduce waste and Co2</vt:lpstr>
      <vt:lpstr>Presentazione standard di PowerPoint</vt:lpstr>
      <vt:lpstr>IPAT framework</vt:lpstr>
      <vt:lpstr>STIRPAT</vt:lpstr>
      <vt:lpstr>Presentazione standard di PowerPoint</vt:lpstr>
      <vt:lpstr> Delinking and Kuznets curves (specific lecture 13!)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Technology and policy</vt:lpstr>
      <vt:lpstr>Presentazione standard di PowerPoint</vt:lpstr>
      <vt:lpstr>Presentazione standard di PowerPoint</vt:lpstr>
      <vt:lpstr>Presentazione standard di PowerPoint</vt:lpstr>
      <vt:lpstr>A key Policy: environmental  taxes (Polluter pays principle)</vt:lpstr>
      <vt:lpstr>Presentazione standard di PowerPoint</vt:lpstr>
      <vt:lpstr>But…</vt:lpstr>
      <vt:lpstr>Economic, ethics and policy meets</vt:lpstr>
      <vt:lpstr>Presentazione standard di PowerPoint</vt:lpstr>
      <vt:lpstr>Presentazione standard di PowerPoint</vt:lpstr>
      <vt:lpstr>Resilience</vt:lpstr>
      <vt:lpstr>Presentazione standard di PowerPoint</vt:lpstr>
      <vt:lpstr>Presentazione standard di PowerPoint</vt:lpstr>
      <vt:lpstr>Presentazione standard di PowerPoint</vt:lpstr>
      <vt:lpstr>Ecological tax reforms as policy shocks to spur Sustainability and growth by innovation</vt:lpstr>
      <vt:lpstr>Presentazione standard di PowerPoint</vt:lpstr>
      <vt:lpstr>Presentazione standard di PowerPoint</vt:lpstr>
      <vt:lpstr>Presentazione standard di PowerPoint</vt:lpstr>
      <vt:lpstr>Ecological tax reforms ETR</vt:lpstr>
      <vt:lpstr>Presentazione standard di PowerPoint</vt:lpstr>
      <vt:lpstr>Presentazione standard di PowerPoint</vt:lpstr>
      <vt:lpstr>Two options</vt:lpstr>
      <vt:lpstr>Presentazione standard di PowerPoint</vt:lpstr>
      <vt:lpstr>Presentazione standard di PowerPoint</vt:lpstr>
      <vt:lpstr>Presentazione standard di PowerPoint</vt:lpstr>
      <vt:lpstr>ETR: national and decentralised levels</vt:lpstr>
      <vt:lpstr>Environmental externalities still at the heart of ETR rationale</vt:lpstr>
      <vt:lpstr>EEA report 2011 on air pollution costs in the EU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perspectives</dc:title>
  <dc:creator>user</dc:creator>
  <cp:lastModifiedBy>user</cp:lastModifiedBy>
  <cp:revision>6</cp:revision>
  <dcterms:created xsi:type="dcterms:W3CDTF">2015-02-05T08:32:54Z</dcterms:created>
  <dcterms:modified xsi:type="dcterms:W3CDTF">2015-02-05T09:21:36Z</dcterms:modified>
</cp:coreProperties>
</file>