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3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67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91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72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41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41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52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80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36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50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8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E9000-9966-49A7-8D48-F70C1DD89444}" type="datetimeFigureOut">
              <a:rPr lang="it-IT" smtClean="0"/>
              <a:t>08/11/2018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A4BC-E143-4E54-B344-69C5821C1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04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ti.istat.it/" TargetMode="External"/><Relationship Id="rId7" Type="http://schemas.openxmlformats.org/officeDocument/2006/relationships/hyperlink" Target="https://data.pa.gov/" TargetMode="External"/><Relationship Id="rId2" Type="http://schemas.openxmlformats.org/officeDocument/2006/relationships/hyperlink" Target="https://ec.europa.eu/eurostat/data/datab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ns.gov.uk/" TargetMode="External"/><Relationship Id="rId5" Type="http://schemas.openxmlformats.org/officeDocument/2006/relationships/hyperlink" Target="https://www.ine.es/en/welcome.shtml" TargetMode="External"/><Relationship Id="rId4" Type="http://schemas.openxmlformats.org/officeDocument/2006/relationships/hyperlink" Target="https://www.insee.fr/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oecd.org/Indicators_201803/" TargetMode="External"/><Relationship Id="rId2" Type="http://schemas.openxmlformats.org/officeDocument/2006/relationships/hyperlink" Target="ftp://ftp.oecd.org/REGPAT_20180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787/5k4522wkw1r8-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mconsortium.org/" TargetMode="External"/><Relationship Id="rId2" Type="http://schemas.openxmlformats.org/officeDocument/2006/relationships/hyperlink" Target="https://www.infocamere.it/movimpre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rtup.registroimprese.it/isin/ho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eta.companieshouse.gov.uk/" TargetMode="External"/><Relationship Id="rId2" Type="http://schemas.openxmlformats.org/officeDocument/2006/relationships/hyperlink" Target="http://sba.unife.it/it/biblioteca-digitale/bd/area-e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Databases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4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 smtClean="0"/>
              <a:t>Eurostat</a:t>
            </a:r>
            <a:r>
              <a:rPr lang="it-IT" dirty="0" smtClean="0"/>
              <a:t> – free: </a:t>
            </a:r>
            <a:r>
              <a:rPr lang="it-IT" dirty="0" smtClean="0">
                <a:hlinkClick r:id="rId2"/>
              </a:rPr>
              <a:t>https://ec.europa.eu/eurostat/data/database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dirty="0" err="1" smtClean="0"/>
              <a:t>sections</a:t>
            </a:r>
            <a:r>
              <a:rPr lang="it-IT" dirty="0" smtClean="0"/>
              <a:t>,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endParaRPr lang="it-IT" dirty="0" smtClean="0"/>
          </a:p>
          <a:p>
            <a:r>
              <a:rPr lang="it-IT" dirty="0" smtClean="0"/>
              <a:t>Istat – free: </a:t>
            </a:r>
            <a:r>
              <a:rPr lang="it-IT" dirty="0" smtClean="0">
                <a:hlinkClick r:id="rId3"/>
              </a:rPr>
              <a:t>http://dati.istat.it/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dirty="0" err="1" smtClean="0"/>
              <a:t>sections</a:t>
            </a:r>
            <a:endParaRPr lang="it-IT" dirty="0" smtClean="0"/>
          </a:p>
          <a:p>
            <a:r>
              <a:rPr lang="it-IT" dirty="0" err="1" smtClean="0"/>
              <a:t>Each</a:t>
            </a:r>
            <a:r>
              <a:rPr lang="it-IT" dirty="0" smtClean="0"/>
              <a:t> National Statistical Office</a:t>
            </a:r>
          </a:p>
          <a:p>
            <a:pPr lvl="1"/>
            <a:r>
              <a:rPr lang="it-IT" dirty="0" smtClean="0"/>
              <a:t>France: </a:t>
            </a:r>
            <a:r>
              <a:rPr lang="it-IT" dirty="0" smtClean="0">
                <a:hlinkClick r:id="rId4"/>
              </a:rPr>
              <a:t>https://www.insee.fr/en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Spain</a:t>
            </a:r>
            <a:r>
              <a:rPr lang="it-IT" dirty="0" smtClean="0"/>
              <a:t>: </a:t>
            </a:r>
            <a:r>
              <a:rPr lang="it-IT" dirty="0" smtClean="0">
                <a:hlinkClick r:id="rId5"/>
              </a:rPr>
              <a:t>https://www.ine.es/en/welcome.shtml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UK: </a:t>
            </a:r>
            <a:r>
              <a:rPr lang="it-IT" dirty="0" smtClean="0">
                <a:hlinkClick r:id="rId6"/>
              </a:rPr>
              <a:t>https://www.ons.gov.uk/</a:t>
            </a:r>
            <a:r>
              <a:rPr lang="it-IT" dirty="0" smtClean="0"/>
              <a:t>  </a:t>
            </a:r>
            <a:endParaRPr lang="it-IT" dirty="0"/>
          </a:p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sources</a:t>
            </a:r>
            <a:r>
              <a:rPr lang="it-IT" dirty="0" smtClean="0"/>
              <a:t> of </a:t>
            </a:r>
            <a:r>
              <a:rPr lang="it-IT" dirty="0" err="1" smtClean="0"/>
              <a:t>national</a:t>
            </a:r>
            <a:r>
              <a:rPr lang="it-IT" dirty="0" smtClean="0"/>
              <a:t> and </a:t>
            </a:r>
            <a:r>
              <a:rPr lang="it-IT" dirty="0" err="1" smtClean="0"/>
              <a:t>regional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r>
              <a:rPr lang="it-IT" dirty="0" smtClean="0"/>
              <a:t>: OECD, World </a:t>
            </a:r>
            <a:r>
              <a:rPr lang="it-IT" dirty="0" err="1" smtClean="0"/>
              <a:t>Bank</a:t>
            </a:r>
            <a:r>
              <a:rPr lang="it-IT" dirty="0" smtClean="0"/>
              <a:t>, IMF</a:t>
            </a:r>
          </a:p>
          <a:p>
            <a:r>
              <a:rPr lang="it-IT" dirty="0" smtClean="0"/>
              <a:t>Open Data Pennsylvania: </a:t>
            </a:r>
            <a:r>
              <a:rPr lang="it-IT" dirty="0" smtClean="0">
                <a:hlinkClick r:id="rId7"/>
              </a:rPr>
              <a:t>https://data.pa.gov/</a:t>
            </a:r>
            <a:r>
              <a:rPr lang="it-IT" dirty="0" smtClean="0"/>
              <a:t> 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Statistics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14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OECD </a:t>
            </a:r>
            <a:r>
              <a:rPr lang="it-IT" dirty="0" err="1" smtClean="0"/>
              <a:t>Regpat</a:t>
            </a:r>
            <a:r>
              <a:rPr lang="it-IT" dirty="0" smtClean="0"/>
              <a:t> – free: </a:t>
            </a:r>
            <a:r>
              <a:rPr lang="it-IT" dirty="0" smtClean="0">
                <a:hlinkClick r:id="rId2"/>
              </a:rPr>
              <a:t>ftp://ftp.oecd.org/REGPAT_201803/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EPO </a:t>
            </a:r>
            <a:r>
              <a:rPr lang="it-IT" dirty="0" err="1" smtClean="0"/>
              <a:t>patents</a:t>
            </a:r>
            <a:r>
              <a:rPr lang="it-IT" dirty="0" smtClean="0"/>
              <a:t>,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georeferences</a:t>
            </a:r>
            <a:endParaRPr lang="it-IT" dirty="0" smtClean="0"/>
          </a:p>
          <a:p>
            <a:r>
              <a:rPr lang="it-IT" dirty="0" smtClean="0"/>
              <a:t>OECD </a:t>
            </a:r>
            <a:r>
              <a:rPr lang="it-IT" dirty="0" err="1" smtClean="0"/>
              <a:t>patent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– free: </a:t>
            </a:r>
            <a:r>
              <a:rPr lang="it-IT" dirty="0" smtClean="0">
                <a:hlinkClick r:id="rId3"/>
              </a:rPr>
              <a:t>ftp://ftp.oecd.org/Indicators_201803/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EPO </a:t>
            </a:r>
            <a:r>
              <a:rPr lang="it-IT" dirty="0" err="1" smtClean="0"/>
              <a:t>patents</a:t>
            </a:r>
            <a:r>
              <a:rPr lang="it-IT" dirty="0" smtClean="0"/>
              <a:t>, </a:t>
            </a:r>
            <a:r>
              <a:rPr lang="it-IT" dirty="0" err="1" smtClean="0"/>
              <a:t>linked</a:t>
            </a:r>
            <a:r>
              <a:rPr lang="it-IT" dirty="0" smtClean="0"/>
              <a:t> to </a:t>
            </a:r>
            <a:r>
              <a:rPr lang="it-IT" dirty="0" err="1" smtClean="0"/>
              <a:t>other</a:t>
            </a:r>
            <a:r>
              <a:rPr lang="it-IT" dirty="0" smtClean="0"/>
              <a:t> OECD </a:t>
            </a:r>
            <a:r>
              <a:rPr lang="it-IT" dirty="0" err="1" smtClean="0"/>
              <a:t>patent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endParaRPr lang="it-IT" dirty="0" smtClean="0"/>
          </a:p>
          <a:p>
            <a:pPr lvl="1"/>
            <a:r>
              <a:rPr lang="it-IT" dirty="0" smtClean="0"/>
              <a:t>Reference </a:t>
            </a:r>
            <a:r>
              <a:rPr lang="it-IT" dirty="0" err="1" smtClean="0"/>
              <a:t>paper</a:t>
            </a:r>
            <a:r>
              <a:rPr lang="it-IT" dirty="0" smtClean="0"/>
              <a:t>: </a:t>
            </a:r>
            <a:r>
              <a:rPr lang="en-US" dirty="0" err="1" smtClean="0"/>
              <a:t>Squicciarini</a:t>
            </a:r>
            <a:r>
              <a:rPr lang="en-US" dirty="0" smtClean="0"/>
              <a:t>, M., H. </a:t>
            </a:r>
            <a:r>
              <a:rPr lang="en-US" dirty="0" err="1" smtClean="0"/>
              <a:t>Dernis</a:t>
            </a:r>
            <a:r>
              <a:rPr lang="en-US" dirty="0" smtClean="0"/>
              <a:t> and C. </a:t>
            </a:r>
            <a:r>
              <a:rPr lang="en-US" dirty="0" err="1" smtClean="0"/>
              <a:t>Criscuolo</a:t>
            </a:r>
            <a:r>
              <a:rPr lang="en-US" dirty="0" smtClean="0"/>
              <a:t> (2013), "Measuring Patent Quality: Indicators of Technological and Economic Value", OECD Science, Technology and Industry Working Papers, No. 2013/03, available at :  </a:t>
            </a:r>
            <a:r>
              <a:rPr lang="en-US" dirty="0" smtClean="0">
                <a:hlinkClick r:id="rId4"/>
              </a:rPr>
              <a:t>http://dx.doi.org/10.1787/5k4522wkw1r8-en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More OECD patent databases: access through invitation email </a:t>
            </a:r>
          </a:p>
          <a:p>
            <a:r>
              <a:rPr lang="it-IT" dirty="0" smtClean="0"/>
              <a:t>PATSTAT – Server </a:t>
            </a:r>
            <a:r>
              <a:rPr lang="it-IT" dirty="0" err="1" smtClean="0"/>
              <a:t>at</a:t>
            </a:r>
            <a:r>
              <a:rPr lang="it-IT" dirty="0" smtClean="0"/>
              <a:t> 4° </a:t>
            </a:r>
            <a:r>
              <a:rPr lang="it-IT" dirty="0" err="1" smtClean="0"/>
              <a:t>floor</a:t>
            </a:r>
            <a:r>
              <a:rPr lang="it-IT" dirty="0" smtClean="0"/>
              <a:t>, </a:t>
            </a:r>
            <a:r>
              <a:rPr lang="it-IT" dirty="0" err="1" smtClean="0"/>
              <a:t>require</a:t>
            </a:r>
            <a:r>
              <a:rPr lang="it-IT" dirty="0" smtClean="0"/>
              <a:t> </a:t>
            </a:r>
            <a:r>
              <a:rPr lang="it-IT" dirty="0" err="1" smtClean="0"/>
              <a:t>knowldege</a:t>
            </a:r>
            <a:r>
              <a:rPr lang="it-IT" dirty="0" smtClean="0"/>
              <a:t> of </a:t>
            </a:r>
            <a:r>
              <a:rPr lang="it-IT" dirty="0" err="1" smtClean="0"/>
              <a:t>MySQL</a:t>
            </a:r>
            <a:endParaRPr lang="it-IT" dirty="0" smtClean="0"/>
          </a:p>
          <a:p>
            <a:pPr lvl="1"/>
            <a:r>
              <a:rPr lang="it-IT" dirty="0" smtClean="0"/>
              <a:t>Worldwide </a:t>
            </a:r>
            <a:r>
              <a:rPr lang="it-IT" dirty="0" err="1" smtClean="0"/>
              <a:t>patent</a:t>
            </a:r>
            <a:r>
              <a:rPr lang="it-IT" dirty="0" smtClean="0"/>
              <a:t> database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Patents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28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Entrepreneurship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Movimprese</a:t>
            </a:r>
            <a:r>
              <a:rPr lang="it-IT" dirty="0" smtClean="0"/>
              <a:t> – free: </a:t>
            </a:r>
            <a:r>
              <a:rPr lang="it-IT" dirty="0" smtClean="0">
                <a:hlinkClick r:id="rId2"/>
              </a:rPr>
              <a:t>https://www.infocamere.it/movimprese</a:t>
            </a:r>
            <a:r>
              <a:rPr lang="it-IT" dirty="0" smtClean="0"/>
              <a:t>  </a:t>
            </a:r>
          </a:p>
          <a:p>
            <a:pPr lvl="1"/>
            <a:r>
              <a:rPr lang="it-IT" dirty="0" smtClean="0"/>
              <a:t>Market </a:t>
            </a:r>
            <a:r>
              <a:rPr lang="it-IT" dirty="0" err="1" smtClean="0"/>
              <a:t>firm</a:t>
            </a:r>
            <a:r>
              <a:rPr lang="it-IT" dirty="0" smtClean="0"/>
              <a:t>: </a:t>
            </a:r>
            <a:r>
              <a:rPr lang="it-IT" dirty="0" err="1" smtClean="0"/>
              <a:t>active</a:t>
            </a:r>
            <a:r>
              <a:rPr lang="it-IT" dirty="0" smtClean="0"/>
              <a:t>, </a:t>
            </a:r>
            <a:r>
              <a:rPr lang="it-IT" dirty="0" err="1" smtClean="0"/>
              <a:t>registered</a:t>
            </a:r>
            <a:r>
              <a:rPr lang="it-IT" dirty="0" smtClean="0"/>
              <a:t>, entry and exit, </a:t>
            </a:r>
            <a:r>
              <a:rPr lang="it-IT" dirty="0" err="1" smtClean="0"/>
              <a:t>Italy</a:t>
            </a:r>
            <a:r>
              <a:rPr lang="it-IT" dirty="0" smtClean="0"/>
              <a:t> (by province)</a:t>
            </a:r>
          </a:p>
          <a:p>
            <a:r>
              <a:rPr lang="it-IT" dirty="0" smtClean="0"/>
              <a:t>GEM (Global </a:t>
            </a:r>
            <a:r>
              <a:rPr lang="it-IT" dirty="0" err="1" smtClean="0"/>
              <a:t>Entrepreneurship</a:t>
            </a:r>
            <a:r>
              <a:rPr lang="it-IT" dirty="0" smtClean="0"/>
              <a:t> Monitor) – free: </a:t>
            </a:r>
            <a:r>
              <a:rPr lang="it-IT" dirty="0" smtClean="0">
                <a:hlinkClick r:id="rId3"/>
              </a:rPr>
              <a:t>https://www.gemconsortium.org/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Country-</a:t>
            </a:r>
            <a:r>
              <a:rPr lang="it-IT" dirty="0" err="1" smtClean="0"/>
              <a:t>level</a:t>
            </a:r>
            <a:r>
              <a:rPr lang="it-IT" dirty="0" smtClean="0"/>
              <a:t> and </a:t>
            </a:r>
            <a:r>
              <a:rPr lang="it-IT" dirty="0" err="1" smtClean="0"/>
              <a:t>individual-level</a:t>
            </a:r>
            <a:r>
              <a:rPr lang="it-IT" dirty="0" smtClean="0"/>
              <a:t> information on </a:t>
            </a:r>
            <a:r>
              <a:rPr lang="it-IT" dirty="0" err="1" smtClean="0"/>
              <a:t>entrepreneurship</a:t>
            </a:r>
            <a:r>
              <a:rPr lang="it-IT" dirty="0" smtClean="0"/>
              <a:t>;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endParaRPr lang="it-IT" dirty="0" smtClean="0"/>
          </a:p>
          <a:p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start-ups</a:t>
            </a:r>
            <a:r>
              <a:rPr lang="it-IT" dirty="0" smtClean="0"/>
              <a:t> – free: </a:t>
            </a:r>
            <a:r>
              <a:rPr lang="it-IT" dirty="0" smtClean="0">
                <a:hlinkClick r:id="rId4"/>
              </a:rPr>
              <a:t>http://startup.registroimprese.it/isin/home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50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Firm-level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AIDA Bureau van </a:t>
            </a:r>
            <a:r>
              <a:rPr lang="it-IT" dirty="0" err="1" smtClean="0"/>
              <a:t>Dijk</a:t>
            </a:r>
            <a:r>
              <a:rPr lang="it-IT" dirty="0" smtClean="0"/>
              <a:t> – </a:t>
            </a:r>
            <a:r>
              <a:rPr lang="it-IT" dirty="0" err="1" smtClean="0"/>
              <a:t>Unife</a:t>
            </a:r>
            <a:r>
              <a:rPr lang="it-IT" dirty="0" smtClean="0"/>
              <a:t> </a:t>
            </a:r>
            <a:r>
              <a:rPr lang="it-IT" dirty="0" err="1" smtClean="0"/>
              <a:t>licence</a:t>
            </a:r>
            <a:r>
              <a:rPr lang="it-IT" dirty="0" smtClean="0"/>
              <a:t>: </a:t>
            </a:r>
            <a:r>
              <a:rPr lang="it-IT" dirty="0" smtClean="0">
                <a:hlinkClick r:id="rId2"/>
              </a:rPr>
              <a:t>http://sba.unife.it/it/biblioteca-digitale/bd/area-eco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Italian</a:t>
            </a:r>
            <a:r>
              <a:rPr lang="it-IT" dirty="0" smtClean="0"/>
              <a:t> companies balance </a:t>
            </a:r>
            <a:r>
              <a:rPr lang="it-IT" dirty="0" err="1" smtClean="0"/>
              <a:t>sheets</a:t>
            </a:r>
            <a:endParaRPr lang="it-IT" dirty="0" smtClean="0"/>
          </a:p>
          <a:p>
            <a:r>
              <a:rPr lang="it-IT" dirty="0" smtClean="0"/>
              <a:t>UK business companies – free: </a:t>
            </a:r>
            <a:r>
              <a:rPr lang="it-IT" dirty="0" smtClean="0">
                <a:hlinkClick r:id="rId3"/>
              </a:rPr>
              <a:t>https://beta.companieshouse.gov.uk/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2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Databases</vt:lpstr>
      <vt:lpstr>Statistics</vt:lpstr>
      <vt:lpstr>Patents</vt:lpstr>
      <vt:lpstr>Entrepreneurship</vt:lpstr>
      <vt:lpstr>Firm-level databases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ugo rizzo</dc:creator>
  <cp:lastModifiedBy>ugo rizzo</cp:lastModifiedBy>
  <cp:revision>13</cp:revision>
  <dcterms:created xsi:type="dcterms:W3CDTF">2018-11-08T18:03:01Z</dcterms:created>
  <dcterms:modified xsi:type="dcterms:W3CDTF">2018-11-08T22:47:15Z</dcterms:modified>
</cp:coreProperties>
</file>