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89" r:id="rId5"/>
    <p:sldId id="292" r:id="rId6"/>
    <p:sldId id="318" r:id="rId7"/>
    <p:sldId id="312" r:id="rId8"/>
    <p:sldId id="313" r:id="rId9"/>
    <p:sldId id="314" r:id="rId10"/>
    <p:sldId id="294" r:id="rId11"/>
    <p:sldId id="295" r:id="rId12"/>
    <p:sldId id="296" r:id="rId13"/>
    <p:sldId id="319" r:id="rId14"/>
    <p:sldId id="320" r:id="rId15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786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DB471-DFC1-4FDA-AD84-3990A30283CA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53322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7B20-2A03-4D30-B55F-B68143E1173F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9844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75A4A-717C-4447-A930-444C7B9F8567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7146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AE6C-37FC-4C27-9360-19A4D0D7CB90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70789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00C88-BA47-4A3E-B329-F28F85722186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68416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DB7CC-57B1-4A68-88E2-E46630E0F56E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5225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46DD0-57D2-4407-92D7-D922DF2E8791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01260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FE8AF-78B0-437C-A4CC-FDF5E3FA3CC8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8506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B1A52-A0DE-414D-8E08-37110BC1DA5A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55054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0B5DB-50AA-4362-BE76-AD5124C43973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1512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D36D6-C53A-44D6-9E4C-285431A8A981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77165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modificar el estilo de texto del patrón</a:t>
            </a:r>
          </a:p>
          <a:p>
            <a:pPr lvl="1"/>
            <a:r>
              <a:rPr lang="es-ES" altLang="it-IT" smtClean="0"/>
              <a:t>Segundo nivel</a:t>
            </a:r>
          </a:p>
          <a:p>
            <a:pPr lvl="2"/>
            <a:r>
              <a:rPr lang="es-ES" altLang="it-IT" smtClean="0"/>
              <a:t>Tercer nivel</a:t>
            </a:r>
          </a:p>
          <a:p>
            <a:pPr lvl="3"/>
            <a:r>
              <a:rPr lang="es-ES" altLang="it-IT" smtClean="0"/>
              <a:t>Cuarto nivel</a:t>
            </a:r>
          </a:p>
          <a:p>
            <a:pPr lvl="4"/>
            <a:r>
              <a:rPr lang="es-ES" altLang="it-I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A8A6CD-273C-4868-A53B-40273F4AB122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it-IT" b="1" smtClean="0"/>
              <a:t>Federalismo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87450" y="1268413"/>
            <a:ext cx="7086600" cy="3916362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u="sng" dirty="0">
                <a:latin typeface="Verdana" pitchFamily="34" charset="0"/>
              </a:rPr>
              <a:t>Forme di finanziamento dei livelli inferiori di governo</a:t>
            </a:r>
            <a:r>
              <a:rPr lang="it-IT" altLang="it-IT" sz="3600" b="1" dirty="0">
                <a:latin typeface="Verdana" pitchFamily="34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 dirty="0">
                <a:latin typeface="Times" pitchFamily="18" charset="0"/>
              </a:rPr>
              <a:t>Tariffa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 dirty="0">
                <a:latin typeface="Times" pitchFamily="18" charset="0"/>
              </a:rPr>
              <a:t>Tassa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 dirty="0">
                <a:latin typeface="Times" pitchFamily="18" charset="0"/>
              </a:rPr>
              <a:t>Imposte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1B35750-A08B-4705-99E5-267334B5CBF0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u="sng" dirty="0" smtClean="0">
                <a:latin typeface="Verdana" pitchFamily="34" charset="0"/>
              </a:rPr>
              <a:t>Forme di finanziamento dei livelli inferiori di governo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87450" y="981075"/>
            <a:ext cx="7086600" cy="5835650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>
                <a:latin typeface="Times" pitchFamily="18" charset="0"/>
              </a:rPr>
              <a:t>Una parte consistente dei servizi locali è a domanda individuale e quindi divisibile. Si utilizza il criterio del beneficio, applicando </a:t>
            </a:r>
            <a:r>
              <a:rPr lang="it-IT" altLang="it-IT" sz="3600" b="1" u="sng">
                <a:latin typeface="Times" pitchFamily="18" charset="0"/>
              </a:rPr>
              <a:t>tariffe</a:t>
            </a:r>
            <a:r>
              <a:rPr lang="it-IT" altLang="it-IT" sz="3600" b="1">
                <a:latin typeface="Times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>
                <a:latin typeface="Times" pitchFamily="18" charset="0"/>
              </a:rPr>
              <a:t>Le </a:t>
            </a:r>
            <a:r>
              <a:rPr lang="it-IT" altLang="it-IT" sz="3600" b="1" u="sng">
                <a:latin typeface="Times" pitchFamily="18" charset="0"/>
              </a:rPr>
              <a:t>tasse</a:t>
            </a:r>
            <a:r>
              <a:rPr lang="it-IT" altLang="it-IT" sz="3600" b="1">
                <a:latin typeface="Times" pitchFamily="18" charset="0"/>
              </a:rPr>
              <a:t>, sempre utilizzando il criterio del beneficio, si applicano a beni e servizi la cui fruizione provoca </a:t>
            </a:r>
            <a:r>
              <a:rPr lang="it-IT" altLang="it-IT" sz="3600" b="1" i="1">
                <a:latin typeface="Times" pitchFamily="18" charset="0"/>
              </a:rPr>
              <a:t>effetti esterni</a:t>
            </a:r>
            <a:r>
              <a:rPr lang="it-IT" altLang="it-IT" sz="3600" b="1">
                <a:latin typeface="Times" pitchFamily="18" charset="0"/>
              </a:rPr>
              <a:t> piuttosto forti (</a:t>
            </a:r>
            <a:r>
              <a:rPr lang="it-IT" altLang="it-IT" sz="3600" b="1">
                <a:latin typeface="Times New Roman" charset="0"/>
              </a:rPr>
              <a:t>servizio antincendio, scuola)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55CB999-439E-47AA-88DC-541C61082D04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11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Tasse e tariffe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87450" y="981075"/>
            <a:ext cx="7086600" cy="4573588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it-IT" altLang="it-IT" sz="3600" b="1">
                <a:latin typeface="Times" pitchFamily="18" charset="0"/>
              </a:rPr>
              <a:t>Esiste una terza categoria di  servizi pubblici locali che presenta </a:t>
            </a:r>
            <a:r>
              <a:rPr lang="it-IT" altLang="it-IT" sz="3600" b="1" i="1">
                <a:latin typeface="Times" pitchFamily="18" charset="0"/>
              </a:rPr>
              <a:t>indivisibilità dei vantaggi</a:t>
            </a:r>
            <a:r>
              <a:rPr lang="it-IT" altLang="it-IT" sz="3600" b="1">
                <a:latin typeface="Times" pitchFamily="18" charset="0"/>
              </a:rPr>
              <a:t> (viabilità, opere pubbliche, illuminazione), per cui pare opportuno fare riferimento al criterio della capacità contributiva e utilizzare le </a:t>
            </a:r>
            <a:r>
              <a:rPr lang="it-IT" altLang="it-IT" sz="3600" b="1" u="sng">
                <a:latin typeface="Times" pitchFamily="18" charset="0"/>
              </a:rPr>
              <a:t>imposte</a:t>
            </a:r>
            <a:r>
              <a:rPr lang="it-IT" altLang="it-IT" sz="3600" b="1">
                <a:latin typeface="Times" pitchFamily="18" charset="0"/>
              </a:rPr>
              <a:t>.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205D937-1022-4412-BFF3-024DCB55FF95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12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tangolo 1"/>
          <p:cNvSpPr>
            <a:spLocks noChangeArrowheads="1"/>
          </p:cNvSpPr>
          <p:nvPr/>
        </p:nvSpPr>
        <p:spPr bwMode="auto">
          <a:xfrm>
            <a:off x="2124075" y="750888"/>
            <a:ext cx="457200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altLang="it-IT"/>
              <a:t>• </a:t>
            </a:r>
            <a:r>
              <a:rPr lang="it-IT" altLang="it-IT" sz="2400" b="1" i="1"/>
              <a:t>Tributi propri (imposte e tasse</a:t>
            </a:r>
            <a:r>
              <a:rPr lang="it-IT" altLang="it-IT" sz="2400" i="1"/>
              <a:t>)</a:t>
            </a:r>
            <a:r>
              <a:rPr lang="it-IT" altLang="it-IT" sz="2400"/>
              <a:t> - il governo locale definisce in modo autonomo l'aliquota ed in alcuni casi anche la base imponibile.</a:t>
            </a:r>
          </a:p>
          <a:p>
            <a:pPr eaLnBrk="1" hangingPunct="1"/>
            <a:r>
              <a:rPr lang="it-IT" altLang="it-IT" sz="2400"/>
              <a:t>• </a:t>
            </a:r>
            <a:r>
              <a:rPr lang="it-IT" altLang="it-IT" sz="2400" b="1" i="1"/>
              <a:t>Addizionale </a:t>
            </a:r>
            <a:r>
              <a:rPr lang="it-IT" altLang="it-IT" sz="2400"/>
              <a:t>- l’ente di governo inferiore definisce l’aliquota d’imposta di sua competenza che si aggiunge a quella fissata dal governo centrale sulla stessa base imponibile. </a:t>
            </a:r>
            <a:br>
              <a:rPr lang="it-IT" altLang="it-IT" sz="2400"/>
            </a:br>
            <a:r>
              <a:rPr lang="it-IT" altLang="it-IT"/>
              <a:t>.</a:t>
            </a: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Tributi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tangolo 1"/>
          <p:cNvSpPr>
            <a:spLocks noChangeArrowheads="1"/>
          </p:cNvSpPr>
          <p:nvPr/>
        </p:nvSpPr>
        <p:spPr bwMode="auto">
          <a:xfrm>
            <a:off x="2259013" y="476250"/>
            <a:ext cx="4572000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altLang="it-IT" sz="2400">
                <a:solidFill>
                  <a:srgbClr val="000000"/>
                </a:solidFill>
              </a:rPr>
              <a:t>– </a:t>
            </a:r>
            <a:r>
              <a:rPr lang="it-IT" altLang="it-IT" sz="2400" b="1">
                <a:solidFill>
                  <a:srgbClr val="000000"/>
                </a:solidFill>
              </a:rPr>
              <a:t>La </a:t>
            </a:r>
            <a:r>
              <a:rPr lang="it-IT" altLang="it-IT" sz="2400" b="1" i="1">
                <a:solidFill>
                  <a:srgbClr val="000000"/>
                </a:solidFill>
              </a:rPr>
              <a:t>base imponibile</a:t>
            </a:r>
            <a:r>
              <a:rPr lang="it-IT" altLang="it-IT" sz="2400" b="1">
                <a:solidFill>
                  <a:srgbClr val="000000"/>
                </a:solidFill>
              </a:rPr>
              <a:t> </a:t>
            </a:r>
            <a:r>
              <a:rPr lang="it-IT" altLang="it-IT" sz="2400">
                <a:solidFill>
                  <a:srgbClr val="000000"/>
                </a:solidFill>
              </a:rPr>
              <a:t>è l'espressione quantitativa del presupposto dell’imposta, ovvero della particolare situazione di fatto alla quale la legge ricollega l’obbligo di pagare l’imposta</a:t>
            </a:r>
          </a:p>
          <a:p>
            <a:pPr eaLnBrk="1" hangingPunct="1"/>
            <a:r>
              <a:rPr lang="it-IT" altLang="it-IT" sz="2400" b="1">
                <a:solidFill>
                  <a:srgbClr val="000000"/>
                </a:solidFill>
              </a:rPr>
              <a:t>• La </a:t>
            </a:r>
            <a:r>
              <a:rPr lang="it-IT" altLang="it-IT" sz="2400" b="1" i="1">
                <a:solidFill>
                  <a:srgbClr val="000000"/>
                </a:solidFill>
              </a:rPr>
              <a:t>compartecipazione</a:t>
            </a:r>
            <a:r>
              <a:rPr lang="it-IT" altLang="it-IT" sz="2400" b="1">
                <a:solidFill>
                  <a:srgbClr val="000000"/>
                </a:solidFill>
              </a:rPr>
              <a:t> </a:t>
            </a:r>
            <a:r>
              <a:rPr lang="it-IT" altLang="it-IT" sz="2400">
                <a:solidFill>
                  <a:srgbClr val="000000"/>
                </a:solidFill>
              </a:rPr>
              <a:t>è una quota fissa percentuale sul totale del gettito erariale. Gli enti locali compartecipano secondo la quota stabilita ad un gettito derivante da un’imposta spettante allo Stato</a:t>
            </a:r>
            <a:endParaRPr lang="it-IT" altLang="it-IT" sz="2400"/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Base imponibile e compartecipazione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2133600"/>
            <a:ext cx="7086600" cy="3092450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dirty="0">
                <a:latin typeface="Verdana" pitchFamily="34" charset="0"/>
              </a:rPr>
              <a:t>L’aggregato Amministrazioni Locali nel </a:t>
            </a:r>
            <a:r>
              <a:rPr lang="it-IT" altLang="it-IT" sz="3600" b="1" dirty="0" smtClean="0">
                <a:latin typeface="Verdana" pitchFamily="34" charset="0"/>
              </a:rPr>
              <a:t>2015 </a:t>
            </a:r>
            <a:r>
              <a:rPr lang="it-IT" altLang="it-IT" sz="3600" b="1" dirty="0">
                <a:latin typeface="Verdana" pitchFamily="34" charset="0"/>
              </a:rPr>
              <a:t>ha erogato </a:t>
            </a:r>
            <a:r>
              <a:rPr lang="it-IT" altLang="it-IT" sz="3600" b="1" dirty="0" smtClean="0">
                <a:latin typeface="Verdana" pitchFamily="34" charset="0"/>
              </a:rPr>
              <a:t>237 </a:t>
            </a:r>
            <a:r>
              <a:rPr lang="it-IT" altLang="it-IT" sz="3600" b="1" dirty="0">
                <a:latin typeface="Verdana" pitchFamily="34" charset="0"/>
              </a:rPr>
              <a:t>miliardi di euro: il </a:t>
            </a:r>
            <a:r>
              <a:rPr lang="it-IT" altLang="it-IT" sz="3600" b="1" dirty="0" smtClean="0">
                <a:latin typeface="Verdana" pitchFamily="34" charset="0"/>
              </a:rPr>
              <a:t>29% </a:t>
            </a:r>
            <a:r>
              <a:rPr lang="it-IT" altLang="it-IT" sz="3600" b="1" dirty="0">
                <a:latin typeface="Verdana" pitchFamily="34" charset="0"/>
              </a:rPr>
              <a:t>della Spesa complessiva delle </a:t>
            </a:r>
            <a:r>
              <a:rPr lang="it-IT" altLang="it-IT" sz="3600" b="1" dirty="0" err="1">
                <a:latin typeface="Verdana" pitchFamily="34" charset="0"/>
              </a:rPr>
              <a:t>Amm</a:t>
            </a:r>
            <a:r>
              <a:rPr lang="it-IT" altLang="it-IT" sz="3600" b="1" dirty="0">
                <a:latin typeface="Verdana" pitchFamily="34" charset="0"/>
              </a:rPr>
              <a:t>. Pubbliche</a:t>
            </a:r>
            <a:endParaRPr lang="it-IT" altLang="it-IT" sz="3600" b="1" dirty="0">
              <a:latin typeface="Times" pitchFamily="18" charset="0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F83CFB3-06C5-4F0E-8163-6908F15AA399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Spesa aggregato Amministrazioni Locali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43000" y="2133600"/>
            <a:ext cx="7086600" cy="2105025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dirty="0">
                <a:latin typeface="Verdana" pitchFamily="34" charset="0"/>
              </a:rPr>
              <a:t>Come tale spesa viene finanziata? Che beni e servizi forniscono le Amministrazioni locali?</a:t>
            </a:r>
            <a:endParaRPr lang="it-IT" altLang="it-IT" sz="3600" b="1" dirty="0">
              <a:latin typeface="Times" pitchFamily="18" charset="0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8EF04C0-E197-4AF9-9694-3BAEC9A0543A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latin typeface="Verdana" pitchFamily="34" charset="0"/>
              </a:rPr>
              <a:t>Come tale spesa viene finanziata?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42988" y="1412875"/>
            <a:ext cx="7086600" cy="4354513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dirty="0">
                <a:latin typeface="Verdana" pitchFamily="34" charset="0"/>
              </a:rPr>
              <a:t>L’esistenza delle amministrazioni locali è</a:t>
            </a:r>
            <a:r>
              <a:rPr lang="it-IT" altLang="it-IT" sz="3600" b="1" dirty="0" smtClean="0">
                <a:latin typeface="Verdana" pitchFamily="34" charset="0"/>
              </a:rPr>
              <a:t> </a:t>
            </a:r>
            <a:r>
              <a:rPr lang="it-IT" altLang="it-IT" sz="3600" b="1" dirty="0">
                <a:latin typeface="Verdana" pitchFamily="34" charset="0"/>
              </a:rPr>
              <a:t>giustificata dalla presenza di beni pubblici locali o di beni a domanda individuale di interesse pubblico.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it-IT" altLang="it-IT" sz="3600" b="1" dirty="0">
              <a:latin typeface="Times" pitchFamily="18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B8A816B-7B50-456F-ACDA-369F08FA7924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latin typeface="Verdana" pitchFamily="34" charset="0"/>
              </a:rPr>
              <a:t>L’esistenza delle amministrazioni locali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87450" y="1268413"/>
            <a:ext cx="7086600" cy="3092450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u="sng">
                <a:latin typeface="Verdana" pitchFamily="34" charset="0"/>
              </a:rPr>
              <a:t>Beni pubblici locali</a:t>
            </a:r>
            <a:r>
              <a:rPr lang="it-IT" altLang="it-IT" sz="3600" b="1">
                <a:latin typeface="Verdana" pitchFamily="34" charset="0"/>
              </a:rPr>
              <a:t>: non rivalità e non escludibilità limitate territorialmente: diga, trasmettitore di programmi televisivi, servizio di illuminazione.</a:t>
            </a:r>
            <a:endParaRPr lang="it-IT" altLang="it-IT" sz="3600" b="1">
              <a:latin typeface="Times" pitchFamily="18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8089711-A558-4BB8-9A12-E41536125E26}" type="slidenum">
              <a:rPr lang="it-IT" altLang="it-IT" sz="2000" b="1"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it-IT" altLang="it-IT" sz="2000" b="1"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latin typeface="Verdana" pitchFamily="34" charset="0"/>
              </a:rPr>
              <a:t>L’esistenza delle amministrazioni locali 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87450" y="1268413"/>
            <a:ext cx="7086600" cy="3586162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 u="sng" dirty="0">
                <a:solidFill>
                  <a:srgbClr val="000000"/>
                </a:solidFill>
                <a:latin typeface="Verdana" pitchFamily="34" charset="0"/>
              </a:rPr>
              <a:t>Beni a domanda individuale</a:t>
            </a:r>
            <a:r>
              <a:rPr lang="it-IT" altLang="it-IT" sz="3600" b="1" dirty="0">
                <a:solidFill>
                  <a:srgbClr val="000000"/>
                </a:solidFill>
                <a:latin typeface="Verdana" pitchFamily="34" charset="0"/>
              </a:rPr>
              <a:t>: beneficio, anche se divisibile, limitato all’area locale: trasporti urbani, raccolta rifiuti, fornitura acqua, gas, elettricità.</a:t>
            </a:r>
            <a:endParaRPr lang="it-IT" altLang="it-IT" sz="3600" b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442325" y="61023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89996D6-7772-448A-8455-F506AC800F25}" type="slidenum">
              <a:rPr lang="it-IT" altLang="it-IT" sz="20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it-IT" altLang="it-IT" sz="20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u="sng" dirty="0">
                <a:solidFill>
                  <a:srgbClr val="000000"/>
                </a:solidFill>
                <a:latin typeface="Verdana" pitchFamily="34" charset="0"/>
              </a:rPr>
              <a:t>Beni a domanda individuale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title="Teorema di Oa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0075"/>
            <a:ext cx="9115425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di </a:t>
            </a:r>
            <a:r>
              <a:rPr lang="it-IT" dirty="0" err="1" smtClean="0"/>
              <a:t>Oates</a:t>
            </a:r>
            <a:r>
              <a:rPr lang="it-IT" dirty="0" smtClean="0"/>
              <a:t> 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title="Benefici e costi pro capit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352425"/>
            <a:ext cx="9153526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Teorema di </a:t>
            </a:r>
            <a:r>
              <a:rPr lang="it-IT" dirty="0" err="1" smtClean="0"/>
              <a:t>Oates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title="Benefici e costi pro capit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9050"/>
            <a:ext cx="8439150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Costi e benefici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382</Words>
  <Application>Microsoft Office PowerPoint</Application>
  <PresentationFormat>Presentazione su schermo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Verdana</vt:lpstr>
      <vt:lpstr>Times</vt:lpstr>
      <vt:lpstr>Times New Roman</vt:lpstr>
      <vt:lpstr>Diseño predeterminado</vt:lpstr>
      <vt:lpstr>Federalismo</vt:lpstr>
      <vt:lpstr>Spesa aggregato Amministrazioni Locali</vt:lpstr>
      <vt:lpstr>Come tale spesa viene finanziata?</vt:lpstr>
      <vt:lpstr>L’esistenza delle amministrazioni locali</vt:lpstr>
      <vt:lpstr>L’esistenza delle amministrazioni locali 2</vt:lpstr>
      <vt:lpstr>Beni a domanda individuale</vt:lpstr>
      <vt:lpstr>Teorema di Oates 2</vt:lpstr>
      <vt:lpstr>Teorema di Oates</vt:lpstr>
      <vt:lpstr>Costi e benefici</vt:lpstr>
      <vt:lpstr>Forme di finanziamento dei livelli inferiori di governo</vt:lpstr>
      <vt:lpstr>Tasse e tariffe</vt:lpstr>
      <vt:lpstr>Imposte</vt:lpstr>
      <vt:lpstr>Tributi </vt:lpstr>
      <vt:lpstr>Base imponibile e compartecipazione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di ripartizione del carico tributario I</dc:title>
  <dc:creator>Leo</dc:creator>
  <cp:lastModifiedBy>user</cp:lastModifiedBy>
  <cp:revision>27</cp:revision>
  <cp:lastPrinted>2014-05-07T14:13:12Z</cp:lastPrinted>
  <dcterms:created xsi:type="dcterms:W3CDTF">2006-03-12T16:38:11Z</dcterms:created>
  <dcterms:modified xsi:type="dcterms:W3CDTF">2018-02-14T10:20:37Z</dcterms:modified>
</cp:coreProperties>
</file>