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3" r:id="rId7"/>
    <p:sldId id="26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6FB3C5-E434-432E-8CAE-37AC5E78AEDD}" type="datetimeFigureOut">
              <a:rPr lang="it-IT" smtClean="0"/>
              <a:t>17/02/2017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AB177A-3D28-494C-9D58-71DC8F0422F3}" type="slidenum">
              <a:rPr lang="it-IT" smtClean="0"/>
              <a:t>‹N›</a:t>
            </a:fld>
            <a:endParaRPr lang="it-IT"/>
          </a:p>
        </p:txBody>
      </p:sp>
    </p:spTree>
    <p:extLst>
      <p:ext uri="{BB962C8B-B14F-4D97-AF65-F5344CB8AC3E}">
        <p14:creationId xmlns:p14="http://schemas.microsoft.com/office/powerpoint/2010/main" val="220236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6D60AA8C-4192-4CAD-A1FD-9BB978C70333}" type="slidenum">
              <a:rPr lang="it-IT" altLang="it-IT" sz="1200">
                <a:solidFill>
                  <a:prstClr val="black"/>
                </a:solidFill>
              </a:rPr>
              <a:pPr eaLnBrk="1" hangingPunct="1"/>
              <a:t>1</a:t>
            </a:fld>
            <a:endParaRPr lang="it-IT" altLang="it-IT" sz="1200">
              <a:solidFill>
                <a:prstClr val="black"/>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r>
              <a:rPr lang="it-IT" altLang="it-IT" smtClean="0"/>
              <a:t>Copertura fiscal gap. A parità di fabbisogno il trasferimento è maggiore per i governi locali con minore capacità fiscale, a parità di capacità fiscale il trasferimento è maggiore per i governi locali con maggiore fabbisogno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59E3FD3A-4949-411E-B7BC-1AE6F620D664}" type="slidenum">
              <a:rPr lang="it-IT" altLang="it-IT" sz="1200">
                <a:solidFill>
                  <a:prstClr val="black"/>
                </a:solidFill>
              </a:rPr>
              <a:pPr eaLnBrk="1" hangingPunct="1"/>
              <a:t>2</a:t>
            </a:fld>
            <a:endParaRPr lang="it-IT" altLang="it-IT" sz="1200">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r>
              <a:rPr lang="it-IT" altLang="it-IT" smtClean="0"/>
              <a:t>Copertura fiscal gap. A parità di fabbisogno il trasferimento è maggiore per i governi locali con minore capacità fiscale, a parità di capacità fiscale il trasferimento è maggiore per i governi locali con maggiore fabbisogno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4B34AB70-C480-4879-A556-DEFABD122988}" type="slidenum">
              <a:rPr lang="it-IT" altLang="it-IT" sz="1200">
                <a:solidFill>
                  <a:prstClr val="black"/>
                </a:solidFill>
              </a:rPr>
              <a:pPr eaLnBrk="1" hangingPunct="1"/>
              <a:t>3</a:t>
            </a:fld>
            <a:endParaRPr lang="it-IT" altLang="it-IT" sz="120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it-IT" alt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7952B1E7-6B30-412E-9F15-ACB289C72CD8}" type="slidenum">
              <a:rPr lang="it-IT" altLang="it-IT" sz="1200">
                <a:solidFill>
                  <a:prstClr val="black"/>
                </a:solidFill>
              </a:rPr>
              <a:pPr eaLnBrk="1" hangingPunct="1"/>
              <a:t>4</a:t>
            </a:fld>
            <a:endParaRPr lang="it-IT" altLang="it-IT" sz="1200">
              <a:solidFill>
                <a:prstClr val="black"/>
              </a:solidFill>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it-IT" alt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7F79989E-DA0C-4468-B964-0DAB5165A4C1}" type="slidenum">
              <a:rPr lang="it-IT" altLang="it-IT" sz="1200">
                <a:solidFill>
                  <a:prstClr val="black"/>
                </a:solidFill>
              </a:rPr>
              <a:pPr eaLnBrk="1" hangingPunct="1"/>
              <a:t>5</a:t>
            </a:fld>
            <a:endParaRPr lang="it-IT" altLang="it-IT" sz="1200">
              <a:solidFill>
                <a:prstClr val="black"/>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it-IT" alt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7F79989E-DA0C-4468-B964-0DAB5165A4C1}" type="slidenum">
              <a:rPr lang="it-IT" altLang="it-IT" sz="1200">
                <a:solidFill>
                  <a:prstClr val="black"/>
                </a:solidFill>
              </a:rPr>
              <a:pPr eaLnBrk="1" hangingPunct="1"/>
              <a:t>6</a:t>
            </a:fld>
            <a:endParaRPr lang="it-IT" altLang="it-IT" sz="1200">
              <a:solidFill>
                <a:prstClr val="black"/>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it-IT" alt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fld id="{F77C88D7-9F19-4FDE-A04A-7F551C37579E}" type="slidenum">
              <a:rPr lang="it-IT" altLang="it-IT" sz="1200">
                <a:solidFill>
                  <a:prstClr val="black"/>
                </a:solidFill>
              </a:rPr>
              <a:pPr eaLnBrk="1" hangingPunct="1"/>
              <a:t>7</a:t>
            </a:fld>
            <a:endParaRPr lang="it-IT" altLang="it-IT" sz="1200">
              <a:solidFill>
                <a:prstClr val="black"/>
              </a:solidFill>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E37AA5-E79E-475D-BDF1-3434179F47B9}"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098571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903128-108A-4AA9-8AB4-2340F77FEB9C}"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424017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264F1A-A7F5-4284-8CF1-8A76E844E864}"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47478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815551-2E97-4A70-B61B-BB8292C74FE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940745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89B9BE2-D31E-4CD3-B059-955CFACA6B2C}"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813133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8E232A2-E1C9-4C28-9C74-ABF3DBF5185C}"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901202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6982CCF-EBDC-494F-8094-6AF2D80837DD}"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546004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03EC22D-8852-4E3E-B4AD-7FD5D1C4C48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185881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E3BA81A-165A-468C-B4EB-D1F09E40CF97}"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402967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EC1A2CA-EC23-4C59-8587-A7DAF17BD4DC}"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965923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DD661B5-4290-48BA-AC8B-31089BCC824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274669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it-IT">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it-IT">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9FA02E1-21D9-4831-8EF8-7C57ACCFCB83}" type="slidenum">
              <a:rPr lang="it-IT">
                <a:solidFill>
                  <a:srgbClr val="000000"/>
                </a:solidFill>
              </a:rPr>
              <a:pPr fontAlgn="base">
                <a:spcBef>
                  <a:spcPct val="0"/>
                </a:spcBef>
                <a:spcAft>
                  <a:spcPct val="0"/>
                </a:spcAft>
                <a:defRPr/>
              </a:pPr>
              <a:t>‹N›</a:t>
            </a:fld>
            <a:endParaRPr lang="it-IT">
              <a:solidFill>
                <a:srgbClr val="000000"/>
              </a:solidFill>
            </a:endParaRPr>
          </a:p>
        </p:txBody>
      </p:sp>
    </p:spTree>
    <p:extLst>
      <p:ext uri="{BB962C8B-B14F-4D97-AF65-F5344CB8AC3E}">
        <p14:creationId xmlns:p14="http://schemas.microsoft.com/office/powerpoint/2010/main" val="630436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7772400" cy="1143000"/>
          </a:xfrm>
        </p:spPr>
        <p:txBody>
          <a:bodyPr/>
          <a:lstStyle/>
          <a:p>
            <a:pPr eaLnBrk="1" hangingPunct="1"/>
            <a:r>
              <a:rPr lang="it-IT" altLang="it-IT" sz="3600" b="1" smtClean="0">
                <a:latin typeface="Verdana" pitchFamily="34" charset="0"/>
              </a:rPr>
              <a:t>Il riparto del fondo perequativo in Italia</a:t>
            </a:r>
          </a:p>
        </p:txBody>
      </p:sp>
      <p:sp>
        <p:nvSpPr>
          <p:cNvPr id="338947"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38948" name="Text Box 4"/>
          <p:cNvSpPr txBox="1">
            <a:spLocks noChangeArrowheads="1"/>
          </p:cNvSpPr>
          <p:nvPr/>
        </p:nvSpPr>
        <p:spPr bwMode="auto">
          <a:xfrm>
            <a:off x="762000" y="1447800"/>
            <a:ext cx="7696200" cy="5422900"/>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r>
              <a:rPr lang="it-IT" altLang="it-IT" sz="1400" b="1">
                <a:solidFill>
                  <a:srgbClr val="000000"/>
                </a:solidFill>
              </a:rPr>
              <a:t>Art. 119 I Comuni, le Province, le Città metropolitane e le Regioni hanno autonomia finanziaria di entrata e di spesa.</a:t>
            </a:r>
          </a:p>
          <a:p>
            <a:pPr eaLnBrk="1" fontAlgn="base" hangingPunct="1">
              <a:spcBef>
                <a:spcPct val="0"/>
              </a:spcBef>
              <a:spcAft>
                <a:spcPct val="0"/>
              </a:spcAft>
            </a:pPr>
            <a:endParaRPr lang="it-IT" altLang="it-IT" sz="1400" b="1">
              <a:solidFill>
                <a:srgbClr val="000000"/>
              </a:solidFill>
            </a:endParaRPr>
          </a:p>
          <a:p>
            <a:pPr eaLnBrk="1" fontAlgn="base" hangingPunct="1">
              <a:spcBef>
                <a:spcPct val="0"/>
              </a:spcBef>
              <a:spcAft>
                <a:spcPct val="0"/>
              </a:spcAft>
            </a:pPr>
            <a:r>
              <a:rPr lang="it-IT" altLang="it-IT" sz="1400" b="1">
                <a:solidFill>
                  <a:srgbClr val="FF9900"/>
                </a:solidFill>
              </a:rPr>
              <a:t>I </a:t>
            </a:r>
            <a:r>
              <a:rPr lang="it-IT" altLang="it-IT" sz="1400" b="1">
                <a:solidFill>
                  <a:srgbClr val="3333CC"/>
                </a:solidFill>
              </a:rPr>
              <a:t>Comuni</a:t>
            </a:r>
            <a:r>
              <a:rPr lang="it-IT" altLang="it-IT" sz="1400" b="1">
                <a:solidFill>
                  <a:srgbClr val="FF9900"/>
                </a:solidFill>
              </a:rPr>
              <a:t>, le Province, le Città metropolitane e le Regioni hanno risorse autonome. Stabiliscono e </a:t>
            </a:r>
            <a:r>
              <a:rPr lang="it-IT" altLang="it-IT" sz="1400" b="1">
                <a:solidFill>
                  <a:srgbClr val="3333CC"/>
                </a:solidFill>
              </a:rPr>
              <a:t>applicano tributi ed entrate propri</a:t>
            </a:r>
            <a:r>
              <a:rPr lang="it-IT" altLang="it-IT" sz="1400" b="1">
                <a:solidFill>
                  <a:srgbClr val="FF9900"/>
                </a:solidFill>
              </a:rPr>
              <a:t>, in armonia con la Costituzione e secondo i princìpi di coordinamento della finanza pubblica e del sistema tributario. Dispongono di </a:t>
            </a:r>
            <a:r>
              <a:rPr lang="it-IT" altLang="it-IT" sz="1400" b="1">
                <a:solidFill>
                  <a:srgbClr val="3333CC"/>
                </a:solidFill>
              </a:rPr>
              <a:t>compartecipazioni al gettito di tributi erariali</a:t>
            </a:r>
            <a:r>
              <a:rPr lang="it-IT" altLang="it-IT" sz="1400" b="1">
                <a:solidFill>
                  <a:srgbClr val="FF9900"/>
                </a:solidFill>
              </a:rPr>
              <a:t> riferibile al loro territorio.</a:t>
            </a:r>
          </a:p>
          <a:p>
            <a:pPr eaLnBrk="1" fontAlgn="base" hangingPunct="1">
              <a:spcBef>
                <a:spcPct val="0"/>
              </a:spcBef>
              <a:spcAft>
                <a:spcPct val="0"/>
              </a:spcAft>
            </a:pPr>
            <a:endParaRPr lang="it-IT" altLang="it-IT" sz="1400" b="1">
              <a:solidFill>
                <a:srgbClr val="FF9900"/>
              </a:solidFill>
            </a:endParaRPr>
          </a:p>
          <a:p>
            <a:pPr eaLnBrk="1" fontAlgn="base" hangingPunct="1">
              <a:spcBef>
                <a:spcPct val="0"/>
              </a:spcBef>
              <a:spcAft>
                <a:spcPct val="0"/>
              </a:spcAft>
            </a:pPr>
            <a:r>
              <a:rPr lang="it-IT" altLang="it-IT" sz="1400" b="1">
                <a:solidFill>
                  <a:srgbClr val="FF9900"/>
                </a:solidFill>
              </a:rPr>
              <a:t>La legge dello Stato istituisce </a:t>
            </a:r>
            <a:r>
              <a:rPr lang="it-IT" altLang="it-IT" sz="1400" b="1">
                <a:solidFill>
                  <a:srgbClr val="3333CC"/>
                </a:solidFill>
              </a:rPr>
              <a:t>un fondo perequativo, senza vincoli di destinazione</a:t>
            </a:r>
            <a:r>
              <a:rPr lang="it-IT" altLang="it-IT" sz="1400" b="1">
                <a:solidFill>
                  <a:srgbClr val="FF9900"/>
                </a:solidFill>
              </a:rPr>
              <a:t>, per i territori con minore capacità fiscale per abitante.</a:t>
            </a:r>
          </a:p>
          <a:p>
            <a:pPr eaLnBrk="1" fontAlgn="base" hangingPunct="1">
              <a:spcBef>
                <a:spcPct val="0"/>
              </a:spcBef>
              <a:spcAft>
                <a:spcPct val="0"/>
              </a:spcAft>
            </a:pPr>
            <a:endParaRPr lang="it-IT" altLang="it-IT" sz="1400" b="1">
              <a:solidFill>
                <a:srgbClr val="FF9900"/>
              </a:solidFill>
            </a:endParaRPr>
          </a:p>
          <a:p>
            <a:pPr eaLnBrk="1" fontAlgn="base" hangingPunct="1">
              <a:spcBef>
                <a:spcPct val="0"/>
              </a:spcBef>
              <a:spcAft>
                <a:spcPct val="0"/>
              </a:spcAft>
            </a:pPr>
            <a:r>
              <a:rPr lang="it-IT" altLang="it-IT" sz="1400" b="1">
                <a:solidFill>
                  <a:srgbClr val="000000"/>
                </a:solidFill>
              </a:rPr>
              <a:t>Le risorse derivanti dalle fonti di cui ai commi precedenti consentono ai Comuni, alle Province, alle Città metropolitane e alle Regioni di finanziare integralmente le funzioni pubbliche loro attribuite.</a:t>
            </a:r>
          </a:p>
          <a:p>
            <a:pPr eaLnBrk="1" fontAlgn="base" hangingPunct="1">
              <a:spcBef>
                <a:spcPct val="0"/>
              </a:spcBef>
              <a:spcAft>
                <a:spcPct val="0"/>
              </a:spcAft>
            </a:pPr>
            <a:endParaRPr lang="it-IT" altLang="it-IT" sz="1400" b="1">
              <a:solidFill>
                <a:srgbClr val="000000"/>
              </a:solidFill>
            </a:endParaRPr>
          </a:p>
          <a:p>
            <a:pPr eaLnBrk="1" fontAlgn="base" hangingPunct="1">
              <a:spcBef>
                <a:spcPct val="0"/>
              </a:spcBef>
              <a:spcAft>
                <a:spcPct val="0"/>
              </a:spcAft>
            </a:pPr>
            <a:r>
              <a:rPr lang="it-IT" altLang="it-IT" sz="1400" b="1">
                <a:solidFill>
                  <a:srgbClr val="000000"/>
                </a:solidFill>
              </a:rPr>
              <a:t>Per promuovere lo sviluppo economico, la coesione e la solidarietà sociale, per rimuovere gli squilibri economici e sociali, per favorire l'effettivo esercizio dei diritti della persona, o per provvedere a scopi diversi dal normale esercizio delle loro funzioni, lo Stato </a:t>
            </a:r>
            <a:r>
              <a:rPr lang="it-IT" altLang="it-IT" sz="1400" b="1">
                <a:solidFill>
                  <a:srgbClr val="FF9900"/>
                </a:solidFill>
              </a:rPr>
              <a:t>destina risorse aggiuntive ed effettua interventi speciali in favore di determinati </a:t>
            </a:r>
            <a:r>
              <a:rPr lang="it-IT" altLang="it-IT" sz="1400" b="1">
                <a:solidFill>
                  <a:srgbClr val="3333CC"/>
                </a:solidFill>
              </a:rPr>
              <a:t>Comuni</a:t>
            </a:r>
            <a:r>
              <a:rPr lang="it-IT" altLang="it-IT" sz="1400" b="1">
                <a:solidFill>
                  <a:srgbClr val="000000"/>
                </a:solidFill>
              </a:rPr>
              <a:t>, Province, Città metropolitane e Regioni.</a:t>
            </a:r>
          </a:p>
          <a:p>
            <a:pPr eaLnBrk="1" fontAlgn="base" hangingPunct="1">
              <a:spcBef>
                <a:spcPct val="0"/>
              </a:spcBef>
              <a:spcAft>
                <a:spcPct val="0"/>
              </a:spcAft>
            </a:pPr>
            <a:endParaRPr lang="it-IT" altLang="it-IT" sz="1400" b="1">
              <a:solidFill>
                <a:srgbClr val="000000"/>
              </a:solidFill>
            </a:endParaRPr>
          </a:p>
          <a:p>
            <a:pPr eaLnBrk="1" fontAlgn="base" hangingPunct="1">
              <a:spcBef>
                <a:spcPct val="0"/>
              </a:spcBef>
              <a:spcAft>
                <a:spcPct val="0"/>
              </a:spcAft>
            </a:pPr>
            <a:r>
              <a:rPr lang="it-IT" altLang="it-IT" sz="1400" b="1">
                <a:solidFill>
                  <a:srgbClr val="000000"/>
                </a:solidFill>
              </a:rPr>
              <a:t>I Comuni, le Province, le Città metropolitane e le Regioni hanno un proprio patrimonio, attribuito secondo i princìpi generali determinati dalla legge dello Stato. Possono ricorrere all'indebitamento solo per finanziare spese di investimento. È esclusa ogni garanzia dello Stato sui prestiti dagli stessi contratti.</a:t>
            </a:r>
          </a:p>
        </p:txBody>
      </p:sp>
    </p:spTree>
    <p:extLst>
      <p:ext uri="{BB962C8B-B14F-4D97-AF65-F5344CB8AC3E}">
        <p14:creationId xmlns:p14="http://schemas.microsoft.com/office/powerpoint/2010/main" val="1408926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38947"/>
                                        </p:tgtEl>
                                        <p:attrNameLst>
                                          <p:attrName>style.visibility</p:attrName>
                                        </p:attrNameLst>
                                      </p:cBhvr>
                                      <p:to>
                                        <p:strVal val="visible"/>
                                      </p:to>
                                    </p:set>
                                    <p:animEffect transition="in" filter="wipe(left)">
                                      <p:cBhvr>
                                        <p:cTn id="7" dur="500"/>
                                        <p:tgtEl>
                                          <p:spTgt spid="3389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8948"/>
                                        </p:tgtEl>
                                        <p:attrNameLst>
                                          <p:attrName>style.visibility</p:attrName>
                                        </p:attrNameLst>
                                      </p:cBhvr>
                                      <p:to>
                                        <p:strVal val="visible"/>
                                      </p:to>
                                    </p:set>
                                    <p:animEffect transition="in" filter="dissolve">
                                      <p:cBhvr>
                                        <p:cTn id="12" dur="500"/>
                                        <p:tgtEl>
                                          <p:spTgt spid="338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7" grpId="0" autoUpdateAnimBg="0"/>
      <p:bldP spid="33894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28600"/>
            <a:ext cx="7772400" cy="1143000"/>
          </a:xfrm>
        </p:spPr>
        <p:txBody>
          <a:bodyPr/>
          <a:lstStyle/>
          <a:p>
            <a:pPr eaLnBrk="1" hangingPunct="1"/>
            <a:r>
              <a:rPr lang="it-IT" altLang="it-IT" sz="3600" b="1" smtClean="0">
                <a:latin typeface="Verdana" pitchFamily="34" charset="0"/>
              </a:rPr>
              <a:t>Il riparto del fondo perequativo in Italia</a:t>
            </a:r>
          </a:p>
        </p:txBody>
      </p:sp>
      <p:sp>
        <p:nvSpPr>
          <p:cNvPr id="345091"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5092" name="Text Box 4"/>
          <p:cNvSpPr txBox="1">
            <a:spLocks noChangeArrowheads="1"/>
          </p:cNvSpPr>
          <p:nvPr/>
        </p:nvSpPr>
        <p:spPr bwMode="auto">
          <a:xfrm>
            <a:off x="762000" y="1447800"/>
            <a:ext cx="7696200" cy="3457575"/>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r>
              <a:rPr lang="it-IT" altLang="it-IT" b="1">
                <a:solidFill>
                  <a:srgbClr val="000000"/>
                </a:solidFill>
              </a:rPr>
              <a:t>Art. 117 La potestà legislativa è esercitata dallo Stato e dalle Regioni nel rispetto della Costituzione, nonché dei vincoli derivanti dall'ordinamento comunitario e dagli obblighi internazionali.</a:t>
            </a:r>
          </a:p>
          <a:p>
            <a:pPr eaLnBrk="1" fontAlgn="base" hangingPunct="1">
              <a:spcBef>
                <a:spcPct val="0"/>
              </a:spcBef>
              <a:spcAft>
                <a:spcPct val="0"/>
              </a:spcAft>
            </a:pPr>
            <a:r>
              <a:rPr lang="it-IT" altLang="it-IT" b="1">
                <a:solidFill>
                  <a:srgbClr val="000000"/>
                </a:solidFill>
              </a:rPr>
              <a:t>Lo Stato ha legislazione esclusiva nelle seguenti materie:</a:t>
            </a:r>
            <a:endParaRPr lang="it-IT" altLang="it-IT" b="1" i="1">
              <a:solidFill>
                <a:srgbClr val="000000"/>
              </a:solidFill>
            </a:endParaRPr>
          </a:p>
          <a:p>
            <a:pPr eaLnBrk="1" fontAlgn="base" hangingPunct="1">
              <a:spcBef>
                <a:spcPct val="0"/>
              </a:spcBef>
              <a:spcAft>
                <a:spcPct val="0"/>
              </a:spcAft>
            </a:pPr>
            <a:r>
              <a:rPr lang="it-IT" altLang="it-IT" b="1" i="1">
                <a:solidFill>
                  <a:srgbClr val="000000"/>
                </a:solidFill>
              </a:rPr>
              <a:t>……..</a:t>
            </a:r>
          </a:p>
          <a:p>
            <a:pPr eaLnBrk="1" fontAlgn="base" hangingPunct="1">
              <a:spcBef>
                <a:spcPct val="0"/>
              </a:spcBef>
              <a:spcAft>
                <a:spcPct val="0"/>
              </a:spcAft>
            </a:pPr>
            <a:r>
              <a:rPr lang="it-IT" altLang="it-IT" b="1" i="1">
                <a:solidFill>
                  <a:srgbClr val="000000"/>
                </a:solidFill>
              </a:rPr>
              <a:t>m)</a:t>
            </a:r>
            <a:r>
              <a:rPr lang="it-IT" altLang="it-IT" b="1">
                <a:solidFill>
                  <a:srgbClr val="000000"/>
                </a:solidFill>
              </a:rPr>
              <a:t> </a:t>
            </a:r>
            <a:r>
              <a:rPr lang="it-IT" altLang="it-IT" b="1">
                <a:solidFill>
                  <a:srgbClr val="3333CC"/>
                </a:solidFill>
              </a:rPr>
              <a:t>determinazione dei livelli essenziali</a:t>
            </a:r>
            <a:r>
              <a:rPr lang="it-IT" altLang="it-IT" b="1">
                <a:solidFill>
                  <a:srgbClr val="000000"/>
                </a:solidFill>
              </a:rPr>
              <a:t> delle prestazioni concernenti i diritti civili e sociali che devono essere </a:t>
            </a:r>
            <a:r>
              <a:rPr lang="it-IT" altLang="it-IT" b="1">
                <a:solidFill>
                  <a:srgbClr val="3333CC"/>
                </a:solidFill>
              </a:rPr>
              <a:t>garantiti su tutto il territorio nazionale</a:t>
            </a:r>
            <a:r>
              <a:rPr lang="it-IT" altLang="it-IT" b="1">
                <a:solidFill>
                  <a:srgbClr val="000000"/>
                </a:solidFill>
              </a:rPr>
              <a:t>;</a:t>
            </a:r>
            <a:endParaRPr lang="it-IT" altLang="it-IT" b="1" i="1">
              <a:solidFill>
                <a:srgbClr val="000000"/>
              </a:solidFill>
            </a:endParaRPr>
          </a:p>
          <a:p>
            <a:pPr eaLnBrk="1" fontAlgn="base" hangingPunct="1">
              <a:spcBef>
                <a:spcPct val="0"/>
              </a:spcBef>
              <a:spcAft>
                <a:spcPct val="0"/>
              </a:spcAft>
            </a:pPr>
            <a:r>
              <a:rPr lang="it-IT" altLang="it-IT" b="1" i="1">
                <a:solidFill>
                  <a:srgbClr val="000000"/>
                </a:solidFill>
              </a:rPr>
              <a:t>……..</a:t>
            </a:r>
          </a:p>
          <a:p>
            <a:pPr eaLnBrk="1" fontAlgn="base" hangingPunct="1">
              <a:spcBef>
                <a:spcPct val="0"/>
              </a:spcBef>
              <a:spcAft>
                <a:spcPct val="0"/>
              </a:spcAft>
            </a:pPr>
            <a:r>
              <a:rPr lang="it-IT" altLang="it-IT" b="1" i="1">
                <a:solidFill>
                  <a:srgbClr val="000000"/>
                </a:solidFill>
              </a:rPr>
              <a:t>p)</a:t>
            </a:r>
            <a:r>
              <a:rPr lang="it-IT" altLang="it-IT" b="1">
                <a:solidFill>
                  <a:srgbClr val="000000"/>
                </a:solidFill>
              </a:rPr>
              <a:t> legislazione elettorale, organi di governo e </a:t>
            </a:r>
            <a:r>
              <a:rPr lang="it-IT" altLang="it-IT" b="1">
                <a:solidFill>
                  <a:srgbClr val="3333CC"/>
                </a:solidFill>
              </a:rPr>
              <a:t>funzioni fondamentali di Comuni</a:t>
            </a:r>
            <a:r>
              <a:rPr lang="it-IT" altLang="it-IT" b="1">
                <a:solidFill>
                  <a:srgbClr val="000000"/>
                </a:solidFill>
              </a:rPr>
              <a:t>, Province e Città metropolitane;</a:t>
            </a:r>
          </a:p>
        </p:txBody>
      </p:sp>
    </p:spTree>
    <p:extLst>
      <p:ext uri="{BB962C8B-B14F-4D97-AF65-F5344CB8AC3E}">
        <p14:creationId xmlns:p14="http://schemas.microsoft.com/office/powerpoint/2010/main" val="32473633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5091"/>
                                        </p:tgtEl>
                                        <p:attrNameLst>
                                          <p:attrName>style.visibility</p:attrName>
                                        </p:attrNameLst>
                                      </p:cBhvr>
                                      <p:to>
                                        <p:strVal val="visible"/>
                                      </p:to>
                                    </p:set>
                                    <p:animEffect transition="in" filter="wipe(left)">
                                      <p:cBhvr>
                                        <p:cTn id="7" dur="500"/>
                                        <p:tgtEl>
                                          <p:spTgt spid="3450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5092"/>
                                        </p:tgtEl>
                                        <p:attrNameLst>
                                          <p:attrName>style.visibility</p:attrName>
                                        </p:attrNameLst>
                                      </p:cBhvr>
                                      <p:to>
                                        <p:strVal val="visible"/>
                                      </p:to>
                                    </p:set>
                                    <p:animEffect transition="in" filter="dissolve">
                                      <p:cBhvr>
                                        <p:cTn id="12" dur="500"/>
                                        <p:tgtEl>
                                          <p:spTgt spid="345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1" grpId="0" autoUpdateAnimBg="0"/>
      <p:bldP spid="345092"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it-IT" altLang="it-IT" sz="3600" b="1" smtClean="0">
                <a:latin typeface="Verdana" pitchFamily="34" charset="0"/>
              </a:rPr>
              <a:t>Il riparto dei trasferimenti</a:t>
            </a:r>
          </a:p>
        </p:txBody>
      </p:sp>
      <p:sp>
        <p:nvSpPr>
          <p:cNvPr id="347139"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7140" name="Text Box 4"/>
          <p:cNvSpPr txBox="1">
            <a:spLocks noChangeArrowheads="1"/>
          </p:cNvSpPr>
          <p:nvPr/>
        </p:nvSpPr>
        <p:spPr bwMode="auto">
          <a:xfrm>
            <a:off x="762000" y="1676400"/>
            <a:ext cx="7696200" cy="1938992"/>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r>
              <a:rPr lang="it-IT" altLang="it-IT" sz="2400" b="1" dirty="0">
                <a:solidFill>
                  <a:srgbClr val="000000"/>
                </a:solidFill>
                <a:latin typeface="Verdana" pitchFamily="34" charset="0"/>
              </a:rPr>
              <a:t>Come conciliare il criterio che chiede di garantire </a:t>
            </a:r>
            <a:r>
              <a:rPr lang="it-IT" altLang="it-IT" sz="2400" b="1" dirty="0">
                <a:solidFill>
                  <a:srgbClr val="3333CC"/>
                </a:solidFill>
                <a:latin typeface="Verdana" pitchFamily="34" charset="0"/>
              </a:rPr>
              <a:t>un fabbisogno standard</a:t>
            </a:r>
            <a:r>
              <a:rPr lang="it-IT" altLang="it-IT" sz="2400" b="1" dirty="0">
                <a:solidFill>
                  <a:srgbClr val="000000"/>
                </a:solidFill>
                <a:latin typeface="Verdana" pitchFamily="34" charset="0"/>
              </a:rPr>
              <a:t> a </a:t>
            </a:r>
            <a:r>
              <a:rPr lang="it-IT" altLang="it-IT" sz="2400" b="1" dirty="0" smtClean="0">
                <a:solidFill>
                  <a:srgbClr val="000000"/>
                </a:solidFill>
                <a:latin typeface="Verdana" pitchFamily="34" charset="0"/>
              </a:rPr>
              <a:t>enti locali regioni </a:t>
            </a:r>
            <a:r>
              <a:rPr lang="it-IT" altLang="it-IT" sz="2400" b="1" dirty="0">
                <a:solidFill>
                  <a:srgbClr val="000000"/>
                </a:solidFill>
                <a:latin typeface="Verdana" pitchFamily="34" charset="0"/>
              </a:rPr>
              <a:t>e il criterio della </a:t>
            </a:r>
            <a:r>
              <a:rPr lang="it-IT" altLang="it-IT" sz="2400" b="1" dirty="0">
                <a:solidFill>
                  <a:srgbClr val="3333CC"/>
                </a:solidFill>
                <a:latin typeface="Verdana" pitchFamily="34" charset="0"/>
              </a:rPr>
              <a:t>perequazione</a:t>
            </a:r>
            <a:r>
              <a:rPr lang="it-IT" altLang="it-IT" sz="2400" b="1" dirty="0">
                <a:solidFill>
                  <a:srgbClr val="000000"/>
                </a:solidFill>
                <a:latin typeface="Verdana" pitchFamily="34" charset="0"/>
              </a:rPr>
              <a:t> delle risorse </a:t>
            </a:r>
            <a:r>
              <a:rPr lang="it-IT" altLang="it-IT" sz="2400" b="1" dirty="0">
                <a:solidFill>
                  <a:srgbClr val="3333CC"/>
                </a:solidFill>
                <a:latin typeface="Verdana" pitchFamily="34" charset="0"/>
              </a:rPr>
              <a:t>in accordo alla capacità fiscale</a:t>
            </a:r>
            <a:r>
              <a:rPr lang="it-IT" altLang="it-IT" sz="2400" b="1" dirty="0">
                <a:solidFill>
                  <a:srgbClr val="000000"/>
                </a:solidFill>
                <a:latin typeface="Verdana" pitchFamily="34" charset="0"/>
              </a:rPr>
              <a:t>?</a:t>
            </a:r>
            <a:endParaRPr lang="it-IT" altLang="it-IT" sz="2400" dirty="0">
              <a:solidFill>
                <a:srgbClr val="000000"/>
              </a:solidFill>
              <a:latin typeface="Verdana" pitchFamily="34" charset="0"/>
            </a:endParaRPr>
          </a:p>
        </p:txBody>
      </p:sp>
      <p:sp>
        <p:nvSpPr>
          <p:cNvPr id="347141" name="Text Box 5"/>
          <p:cNvSpPr txBox="1">
            <a:spLocks noChangeArrowheads="1"/>
          </p:cNvSpPr>
          <p:nvPr/>
        </p:nvSpPr>
        <p:spPr bwMode="auto">
          <a:xfrm>
            <a:off x="609600" y="3810000"/>
            <a:ext cx="7696200" cy="835025"/>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r>
              <a:rPr lang="it-IT" altLang="it-IT" sz="2400" b="1">
                <a:solidFill>
                  <a:srgbClr val="000000"/>
                </a:solidFill>
                <a:latin typeface="Verdana" pitchFamily="34" charset="0"/>
              </a:rPr>
              <a:t>Suddivisione tra </a:t>
            </a:r>
            <a:r>
              <a:rPr lang="it-IT" altLang="it-IT" sz="2400" b="1">
                <a:solidFill>
                  <a:srgbClr val="3333CC"/>
                </a:solidFill>
                <a:latin typeface="Verdana" pitchFamily="34" charset="0"/>
              </a:rPr>
              <a:t>spese primarie essenziali</a:t>
            </a:r>
            <a:r>
              <a:rPr lang="it-IT" altLang="it-IT" sz="2400" b="1">
                <a:solidFill>
                  <a:srgbClr val="000000"/>
                </a:solidFill>
                <a:latin typeface="Verdana" pitchFamily="34" charset="0"/>
              </a:rPr>
              <a:t> e </a:t>
            </a:r>
            <a:r>
              <a:rPr lang="it-IT" altLang="it-IT" sz="2400" b="1">
                <a:solidFill>
                  <a:srgbClr val="3333CC"/>
                </a:solidFill>
                <a:latin typeface="Verdana" pitchFamily="34" charset="0"/>
              </a:rPr>
              <a:t>spese secondarie</a:t>
            </a:r>
            <a:r>
              <a:rPr lang="it-IT" altLang="it-IT" sz="2400" b="1">
                <a:solidFill>
                  <a:srgbClr val="000000"/>
                </a:solidFill>
                <a:latin typeface="Verdana" pitchFamily="34" charset="0"/>
              </a:rPr>
              <a:t>.</a:t>
            </a:r>
            <a:endParaRPr lang="it-IT" altLang="it-IT" sz="2400">
              <a:solidFill>
                <a:srgbClr val="000000"/>
              </a:solidFill>
              <a:latin typeface="Verdana" pitchFamily="34" charset="0"/>
            </a:endParaRPr>
          </a:p>
        </p:txBody>
      </p:sp>
      <p:sp>
        <p:nvSpPr>
          <p:cNvPr id="347142" name="Text Box 6"/>
          <p:cNvSpPr txBox="1">
            <a:spLocks noChangeArrowheads="1"/>
          </p:cNvSpPr>
          <p:nvPr/>
        </p:nvSpPr>
        <p:spPr bwMode="auto">
          <a:xfrm>
            <a:off x="533400" y="5105400"/>
            <a:ext cx="7696200" cy="1200150"/>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r>
              <a:rPr lang="it-IT" altLang="it-IT" sz="2400" b="1">
                <a:solidFill>
                  <a:srgbClr val="000000"/>
                </a:solidFill>
                <a:latin typeface="Verdana" pitchFamily="34" charset="0"/>
              </a:rPr>
              <a:t>Per le seconde non è garantita la copertura del fabbisogno poiché queste sono perequate in base alla capacità fiscale.</a:t>
            </a:r>
            <a:endParaRPr lang="it-IT" altLang="it-IT" sz="2400">
              <a:solidFill>
                <a:srgbClr val="000000"/>
              </a:solidFill>
              <a:latin typeface="Verdana" pitchFamily="34" charset="0"/>
            </a:endParaRPr>
          </a:p>
        </p:txBody>
      </p:sp>
    </p:spTree>
    <p:extLst>
      <p:ext uri="{BB962C8B-B14F-4D97-AF65-F5344CB8AC3E}">
        <p14:creationId xmlns:p14="http://schemas.microsoft.com/office/powerpoint/2010/main" val="142654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7139"/>
                                        </p:tgtEl>
                                        <p:attrNameLst>
                                          <p:attrName>style.visibility</p:attrName>
                                        </p:attrNameLst>
                                      </p:cBhvr>
                                      <p:to>
                                        <p:strVal val="visible"/>
                                      </p:to>
                                    </p:set>
                                    <p:animEffect transition="in" filter="wipe(left)">
                                      <p:cBhvr>
                                        <p:cTn id="7" dur="500"/>
                                        <p:tgtEl>
                                          <p:spTgt spid="347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7140"/>
                                        </p:tgtEl>
                                        <p:attrNameLst>
                                          <p:attrName>style.visibility</p:attrName>
                                        </p:attrNameLst>
                                      </p:cBhvr>
                                      <p:to>
                                        <p:strVal val="visible"/>
                                      </p:to>
                                    </p:set>
                                    <p:animEffect transition="in" filter="dissolve">
                                      <p:cBhvr>
                                        <p:cTn id="12" dur="500"/>
                                        <p:tgtEl>
                                          <p:spTgt spid="34714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47141"/>
                                        </p:tgtEl>
                                        <p:attrNameLst>
                                          <p:attrName>style.visibility</p:attrName>
                                        </p:attrNameLst>
                                      </p:cBhvr>
                                      <p:to>
                                        <p:strVal val="visible"/>
                                      </p:to>
                                    </p:set>
                                    <p:animEffect transition="in" filter="dissolve">
                                      <p:cBhvr>
                                        <p:cTn id="17" dur="500"/>
                                        <p:tgtEl>
                                          <p:spTgt spid="34714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47142"/>
                                        </p:tgtEl>
                                        <p:attrNameLst>
                                          <p:attrName>style.visibility</p:attrName>
                                        </p:attrNameLst>
                                      </p:cBhvr>
                                      <p:to>
                                        <p:strVal val="visible"/>
                                      </p:to>
                                    </p:set>
                                    <p:animEffect transition="in" filter="dissolve">
                                      <p:cBhvr>
                                        <p:cTn id="22" dur="500"/>
                                        <p:tgtEl>
                                          <p:spTgt spid="347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autoUpdateAnimBg="0"/>
      <p:bldP spid="347140" grpId="0" animBg="1" autoUpdateAnimBg="0"/>
      <p:bldP spid="347141" grpId="0" animBg="1" autoUpdateAnimBg="0"/>
      <p:bldP spid="347142"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it-IT" altLang="it-IT" sz="3600" b="1" smtClean="0">
                <a:latin typeface="Verdana" pitchFamily="34" charset="0"/>
              </a:rPr>
              <a:t>Il riparto dei trasferimenti</a:t>
            </a:r>
          </a:p>
        </p:txBody>
      </p:sp>
      <p:sp>
        <p:nvSpPr>
          <p:cNvPr id="347139"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7140" name="Text Box 4"/>
          <p:cNvSpPr txBox="1">
            <a:spLocks noChangeArrowheads="1"/>
          </p:cNvSpPr>
          <p:nvPr/>
        </p:nvSpPr>
        <p:spPr bwMode="auto">
          <a:xfrm>
            <a:off x="701675" y="2198688"/>
            <a:ext cx="7696200" cy="830997"/>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fontAlgn="base">
              <a:spcBef>
                <a:spcPct val="0"/>
              </a:spcBef>
              <a:spcAft>
                <a:spcPct val="0"/>
              </a:spcAft>
            </a:pPr>
            <a:r>
              <a:rPr lang="it-IT" altLang="it-IT" sz="2400" b="1" dirty="0">
                <a:solidFill>
                  <a:srgbClr val="000000"/>
                </a:solidFill>
              </a:rPr>
              <a:t>Nel nuovo assetto previsto dalla 42/2009</a:t>
            </a:r>
            <a:r>
              <a:rPr lang="it-IT" altLang="it-IT" sz="2400" b="1" dirty="0" smtClean="0">
                <a:solidFill>
                  <a:srgbClr val="000000"/>
                </a:solidFill>
              </a:rPr>
              <a:t>, prevede un sistema di finanziamento delle spese primarie</a:t>
            </a:r>
            <a:endParaRPr lang="it-IT" altLang="it-IT" sz="2400" b="1" dirty="0">
              <a:solidFill>
                <a:srgbClr val="000000"/>
              </a:solidFill>
            </a:endParaRPr>
          </a:p>
        </p:txBody>
      </p:sp>
    </p:spTree>
    <p:extLst>
      <p:ext uri="{BB962C8B-B14F-4D97-AF65-F5344CB8AC3E}">
        <p14:creationId xmlns:p14="http://schemas.microsoft.com/office/powerpoint/2010/main" val="3398447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7139"/>
                                        </p:tgtEl>
                                        <p:attrNameLst>
                                          <p:attrName>style.visibility</p:attrName>
                                        </p:attrNameLst>
                                      </p:cBhvr>
                                      <p:to>
                                        <p:strVal val="visible"/>
                                      </p:to>
                                    </p:set>
                                    <p:animEffect transition="in" filter="wipe(left)">
                                      <p:cBhvr>
                                        <p:cTn id="7" dur="500"/>
                                        <p:tgtEl>
                                          <p:spTgt spid="347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7140"/>
                                        </p:tgtEl>
                                        <p:attrNameLst>
                                          <p:attrName>style.visibility</p:attrName>
                                        </p:attrNameLst>
                                      </p:cBhvr>
                                      <p:to>
                                        <p:strVal val="visible"/>
                                      </p:to>
                                    </p:set>
                                    <p:animEffect transition="in" filter="dissolve">
                                      <p:cBhvr>
                                        <p:cTn id="12" dur="500"/>
                                        <p:tgtEl>
                                          <p:spTgt spid="347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autoUpdateAnimBg="0"/>
      <p:bldP spid="347140"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it-IT" altLang="it-IT" sz="3600" b="1" smtClean="0">
                <a:latin typeface="Verdana" pitchFamily="34" charset="0"/>
              </a:rPr>
              <a:t>Il riparto dei trasferimenti</a:t>
            </a:r>
          </a:p>
        </p:txBody>
      </p:sp>
      <p:sp>
        <p:nvSpPr>
          <p:cNvPr id="347139"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7140" name="Text Box 4"/>
          <p:cNvSpPr txBox="1">
            <a:spLocks noChangeArrowheads="1"/>
          </p:cNvSpPr>
          <p:nvPr/>
        </p:nvSpPr>
        <p:spPr bwMode="auto">
          <a:xfrm>
            <a:off x="787400" y="2286000"/>
            <a:ext cx="7696200" cy="3046988"/>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fontAlgn="base">
              <a:spcBef>
                <a:spcPct val="0"/>
              </a:spcBef>
              <a:spcAft>
                <a:spcPct val="0"/>
              </a:spcAft>
            </a:pPr>
            <a:r>
              <a:rPr lang="it-IT" altLang="it-IT" sz="2400" b="1" dirty="0">
                <a:solidFill>
                  <a:srgbClr val="000000"/>
                </a:solidFill>
              </a:rPr>
              <a:t>“compartecipazione regionale IVA, nonché … specifiche quote del fondo perequativo in modo tale da garantire … il finanziamento integrale in ciascuna Regione” (art. 8, co. 1, </a:t>
            </a:r>
            <a:r>
              <a:rPr lang="it-IT" altLang="it-IT" sz="2400" b="1" dirty="0" err="1">
                <a:solidFill>
                  <a:srgbClr val="000000"/>
                </a:solidFill>
              </a:rPr>
              <a:t>lett</a:t>
            </a:r>
            <a:r>
              <a:rPr lang="it-IT" altLang="it-IT" sz="2400" b="1" dirty="0">
                <a:solidFill>
                  <a:srgbClr val="000000"/>
                </a:solidFill>
              </a:rPr>
              <a:t>. d) delle spese </a:t>
            </a:r>
            <a:r>
              <a:rPr lang="it-IT" altLang="it-IT" sz="2400" b="1" dirty="0" smtClean="0">
                <a:solidFill>
                  <a:srgbClr val="000000"/>
                </a:solidFill>
              </a:rPr>
              <a:t>in ciascuna regione. Le spese sono </a:t>
            </a:r>
            <a:r>
              <a:rPr lang="it-IT" altLang="it-IT" sz="2400" b="1" dirty="0">
                <a:solidFill>
                  <a:srgbClr val="000000"/>
                </a:solidFill>
              </a:rPr>
              <a:t>“determinate nel rispetto dei costi standard associati ai livelli essenziali delle prestazioni fissati dalla legge statale, da erogarsi in condizioni di efficienza ed appropriatezza su tutto il territorio nazionale.” (art. 8, co. 1, </a:t>
            </a:r>
            <a:r>
              <a:rPr lang="it-IT" altLang="it-IT" sz="2400" b="1" dirty="0" err="1">
                <a:solidFill>
                  <a:srgbClr val="000000"/>
                </a:solidFill>
              </a:rPr>
              <a:t>lett</a:t>
            </a:r>
            <a:r>
              <a:rPr lang="it-IT" altLang="it-IT" sz="2400" b="1" dirty="0">
                <a:solidFill>
                  <a:srgbClr val="000000"/>
                </a:solidFill>
              </a:rPr>
              <a:t>. b). </a:t>
            </a:r>
          </a:p>
        </p:txBody>
      </p:sp>
    </p:spTree>
    <p:extLst>
      <p:ext uri="{BB962C8B-B14F-4D97-AF65-F5344CB8AC3E}">
        <p14:creationId xmlns:p14="http://schemas.microsoft.com/office/powerpoint/2010/main" val="2060141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7139"/>
                                        </p:tgtEl>
                                        <p:attrNameLst>
                                          <p:attrName>style.visibility</p:attrName>
                                        </p:attrNameLst>
                                      </p:cBhvr>
                                      <p:to>
                                        <p:strVal val="visible"/>
                                      </p:to>
                                    </p:set>
                                    <p:animEffect transition="in" filter="wipe(left)">
                                      <p:cBhvr>
                                        <p:cTn id="7" dur="500"/>
                                        <p:tgtEl>
                                          <p:spTgt spid="347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7140"/>
                                        </p:tgtEl>
                                        <p:attrNameLst>
                                          <p:attrName>style.visibility</p:attrName>
                                        </p:attrNameLst>
                                      </p:cBhvr>
                                      <p:to>
                                        <p:strVal val="visible"/>
                                      </p:to>
                                    </p:set>
                                    <p:animEffect transition="in" filter="dissolve">
                                      <p:cBhvr>
                                        <p:cTn id="12" dur="500"/>
                                        <p:tgtEl>
                                          <p:spTgt spid="347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autoUpdateAnimBg="0"/>
      <p:bldP spid="347140"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it-IT" altLang="it-IT" sz="3600" b="1" smtClean="0">
                <a:latin typeface="Verdana" pitchFamily="34" charset="0"/>
              </a:rPr>
              <a:t>Il riparto dei trasferimenti</a:t>
            </a:r>
          </a:p>
        </p:txBody>
      </p:sp>
      <p:sp>
        <p:nvSpPr>
          <p:cNvPr id="347139"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7140" name="Text Box 4"/>
          <p:cNvSpPr txBox="1">
            <a:spLocks noChangeArrowheads="1"/>
          </p:cNvSpPr>
          <p:nvPr/>
        </p:nvSpPr>
        <p:spPr bwMode="auto">
          <a:xfrm>
            <a:off x="787400" y="2286000"/>
            <a:ext cx="7696200" cy="2677656"/>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fontAlgn="base">
              <a:spcBef>
                <a:spcPct val="0"/>
              </a:spcBef>
              <a:spcAft>
                <a:spcPct val="0"/>
              </a:spcAft>
            </a:pPr>
            <a:r>
              <a:rPr lang="it-IT" altLang="it-IT" sz="2400" b="1" dirty="0" smtClean="0">
                <a:solidFill>
                  <a:srgbClr val="000000"/>
                </a:solidFill>
              </a:rPr>
              <a:t>L’articolo 9 alle lettere e) e g) è chiaro nell’indicare che la perequazione delle spese primarie deve essere basata sul criterio del fabbisogno e quella delle spese secondarie sul criterio della capacità fiscale. L’articolo 9 dice anche che la perequazione delle  spese primarie deve essere finanziata con il gettito IVA, mentre quella delle spese secondarie con il </a:t>
            </a:r>
            <a:r>
              <a:rPr lang="it-IT" altLang="it-IT" sz="2400" b="1" smtClean="0">
                <a:solidFill>
                  <a:srgbClr val="000000"/>
                </a:solidFill>
              </a:rPr>
              <a:t>gettito dell’addizionale </a:t>
            </a:r>
            <a:r>
              <a:rPr lang="it-IT" altLang="it-IT" sz="2400" b="1" dirty="0" smtClean="0">
                <a:solidFill>
                  <a:srgbClr val="000000"/>
                </a:solidFill>
              </a:rPr>
              <a:t>IRE.</a:t>
            </a:r>
            <a:endParaRPr lang="it-IT" altLang="it-IT" sz="2400" b="1" dirty="0">
              <a:solidFill>
                <a:srgbClr val="000000"/>
              </a:solidFill>
            </a:endParaRPr>
          </a:p>
        </p:txBody>
      </p:sp>
    </p:spTree>
    <p:extLst>
      <p:ext uri="{BB962C8B-B14F-4D97-AF65-F5344CB8AC3E}">
        <p14:creationId xmlns:p14="http://schemas.microsoft.com/office/powerpoint/2010/main" val="37249807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7139"/>
                                        </p:tgtEl>
                                        <p:attrNameLst>
                                          <p:attrName>style.visibility</p:attrName>
                                        </p:attrNameLst>
                                      </p:cBhvr>
                                      <p:to>
                                        <p:strVal val="visible"/>
                                      </p:to>
                                    </p:set>
                                    <p:animEffect transition="in" filter="wipe(left)">
                                      <p:cBhvr>
                                        <p:cTn id="7" dur="500"/>
                                        <p:tgtEl>
                                          <p:spTgt spid="347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7140"/>
                                        </p:tgtEl>
                                        <p:attrNameLst>
                                          <p:attrName>style.visibility</p:attrName>
                                        </p:attrNameLst>
                                      </p:cBhvr>
                                      <p:to>
                                        <p:strVal val="visible"/>
                                      </p:to>
                                    </p:set>
                                    <p:animEffect transition="in" filter="dissolve">
                                      <p:cBhvr>
                                        <p:cTn id="12" dur="500"/>
                                        <p:tgtEl>
                                          <p:spTgt spid="347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autoUpdateAnimBg="0"/>
      <p:bldP spid="347140"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it-IT" altLang="it-IT" sz="3600" b="1" smtClean="0">
                <a:latin typeface="Verdana" pitchFamily="34" charset="0"/>
              </a:rPr>
              <a:t>Il riparto dei trasferimenti</a:t>
            </a:r>
          </a:p>
        </p:txBody>
      </p:sp>
      <p:sp>
        <p:nvSpPr>
          <p:cNvPr id="347139" name="Text Box 3"/>
          <p:cNvSpPr txBox="1">
            <a:spLocks noChangeArrowheads="1"/>
          </p:cNvSpPr>
          <p:nvPr/>
        </p:nvSpPr>
        <p:spPr bwMode="auto">
          <a:xfrm>
            <a:off x="609600" y="3124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fontAlgn="base" hangingPunct="1">
              <a:spcBef>
                <a:spcPct val="0"/>
              </a:spcBef>
              <a:spcAft>
                <a:spcPct val="0"/>
              </a:spcAft>
            </a:pPr>
            <a:endParaRPr lang="es-ES" altLang="it-IT" sz="2400">
              <a:solidFill>
                <a:srgbClr val="000000"/>
              </a:solidFill>
              <a:latin typeface="Verdana" pitchFamily="34" charset="0"/>
            </a:endParaRPr>
          </a:p>
        </p:txBody>
      </p:sp>
      <p:sp>
        <p:nvSpPr>
          <p:cNvPr id="347140" name="Text Box 4"/>
          <p:cNvSpPr txBox="1">
            <a:spLocks noChangeArrowheads="1"/>
          </p:cNvSpPr>
          <p:nvPr/>
        </p:nvSpPr>
        <p:spPr bwMode="auto">
          <a:xfrm>
            <a:off x="639763" y="2057400"/>
            <a:ext cx="7696200" cy="3786188"/>
          </a:xfrm>
          <a:prstGeom prst="rect">
            <a:avLst/>
          </a:prstGeom>
          <a:gradFill rotWithShape="0">
            <a:gsLst>
              <a:gs pos="0">
                <a:srgbClr val="FFFFFF"/>
              </a:gs>
              <a:gs pos="100000">
                <a:srgbClr val="FFF1B7"/>
              </a:gs>
            </a:gsLst>
            <a:lin ang="5400000" scaled="1"/>
          </a:gradFill>
          <a:ln w="12700">
            <a:solidFill>
              <a:schemeClr val="tx1"/>
            </a:solidFill>
            <a:miter lim="800000"/>
            <a:headEnd/>
            <a:tailEnd/>
          </a:ln>
          <a:effectLst>
            <a:outerShdw dist="107763" dir="2700000" algn="ctr" rotWithShape="0">
              <a:schemeClr val="bg2"/>
            </a:outerShdw>
          </a:effec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fontAlgn="base">
              <a:spcBef>
                <a:spcPct val="0"/>
              </a:spcBef>
              <a:spcAft>
                <a:spcPct val="0"/>
              </a:spcAft>
            </a:pPr>
            <a:r>
              <a:rPr lang="it-IT" altLang="it-IT" sz="2400" b="1">
                <a:solidFill>
                  <a:srgbClr val="000000"/>
                </a:solidFill>
              </a:rPr>
              <a:t>Per le spese non riconducibili al vincolo dell'art. 117, co. II, lett. m, si prevede invece siano finanziate con gettito proveniente da tributi propri e quote del fondo perequativo alimentato dal gettito dell’addizionale IRE necessaria per pareggiare esattamente l’importo complessivo dei trasferimenti soppressi che prima finanziavano le spese secondarie, fatta eccezione per quelli già destinati al fondo perequativo di cui all'articolo 3, commi 2 e 3, della legge 28 dicembre 1995, n. 549 (art. 8 co. I, lett. h). </a:t>
            </a:r>
          </a:p>
        </p:txBody>
      </p:sp>
    </p:spTree>
    <p:extLst>
      <p:ext uri="{BB962C8B-B14F-4D97-AF65-F5344CB8AC3E}">
        <p14:creationId xmlns:p14="http://schemas.microsoft.com/office/powerpoint/2010/main" val="2658711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347139"/>
                                        </p:tgtEl>
                                        <p:attrNameLst>
                                          <p:attrName>style.visibility</p:attrName>
                                        </p:attrNameLst>
                                      </p:cBhvr>
                                      <p:to>
                                        <p:strVal val="visible"/>
                                      </p:to>
                                    </p:set>
                                    <p:animEffect transition="in" filter="wipe(left)">
                                      <p:cBhvr>
                                        <p:cTn id="7" dur="500"/>
                                        <p:tgtEl>
                                          <p:spTgt spid="347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7140"/>
                                        </p:tgtEl>
                                        <p:attrNameLst>
                                          <p:attrName>style.visibility</p:attrName>
                                        </p:attrNameLst>
                                      </p:cBhvr>
                                      <p:to>
                                        <p:strVal val="visible"/>
                                      </p:to>
                                    </p:set>
                                    <p:animEffect transition="in" filter="dissolve">
                                      <p:cBhvr>
                                        <p:cTn id="12" dur="500"/>
                                        <p:tgtEl>
                                          <p:spTgt spid="347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autoUpdateAnimBg="0"/>
      <p:bldP spid="347140" grpId="0" animBg="1"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774</Words>
  <Application>Microsoft Office PowerPoint</Application>
  <PresentationFormat>Presentazione su schermo (4:3)</PresentationFormat>
  <Paragraphs>40</Paragraphs>
  <Slides>7</Slides>
  <Notes>7</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Struttura predefinita</vt:lpstr>
      <vt:lpstr>Il riparto del fondo perequativo in Italia</vt:lpstr>
      <vt:lpstr>Il riparto del fondo perequativo in Italia</vt:lpstr>
      <vt:lpstr>Il riparto dei trasferimenti</vt:lpstr>
      <vt:lpstr>Il riparto dei trasferimenti</vt:lpstr>
      <vt:lpstr>Il riparto dei trasferimenti</vt:lpstr>
      <vt:lpstr>Il riparto dei trasferimenti</vt:lpstr>
      <vt:lpstr>Il riparto dei trasferimenti</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riparto del fondo perequativo in Italia</dc:title>
  <dc:creator>user</dc:creator>
  <cp:lastModifiedBy>user</cp:lastModifiedBy>
  <cp:revision>3</cp:revision>
  <dcterms:created xsi:type="dcterms:W3CDTF">2017-02-17T08:51:06Z</dcterms:created>
  <dcterms:modified xsi:type="dcterms:W3CDTF">2017-02-17T11:37:39Z</dcterms:modified>
</cp:coreProperties>
</file>