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theme/themeOverride1.xml" ContentType="application/vnd.openxmlformats-officedocument.themeOverr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charts/chart1.xml" ContentType="application/vnd.openxmlformats-officedocument.drawingml.chart+xml"/>
  <Override PartName="/ppt/charts/chart2.xml" ContentType="application/vnd.openxmlformats-officedocument.drawingml.chart+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57"/>
  </p:notesMasterIdLst>
  <p:sldIdLst>
    <p:sldId id="256" r:id="rId2"/>
    <p:sldId id="285" r:id="rId3"/>
    <p:sldId id="288" r:id="rId4"/>
    <p:sldId id="312" r:id="rId5"/>
    <p:sldId id="313" r:id="rId6"/>
    <p:sldId id="314" r:id="rId7"/>
    <p:sldId id="315" r:id="rId8"/>
    <p:sldId id="316" r:id="rId9"/>
    <p:sldId id="277" r:id="rId10"/>
    <p:sldId id="278" r:id="rId11"/>
    <p:sldId id="283" r:id="rId12"/>
    <p:sldId id="284" r:id="rId13"/>
    <p:sldId id="321" r:id="rId14"/>
    <p:sldId id="279" r:id="rId15"/>
    <p:sldId id="281" r:id="rId16"/>
    <p:sldId id="280" r:id="rId17"/>
    <p:sldId id="307" r:id="rId18"/>
    <p:sldId id="308" r:id="rId19"/>
    <p:sldId id="309" r:id="rId20"/>
    <p:sldId id="310" r:id="rId21"/>
    <p:sldId id="311" r:id="rId22"/>
    <p:sldId id="258" r:id="rId23"/>
    <p:sldId id="259" r:id="rId24"/>
    <p:sldId id="260" r:id="rId25"/>
    <p:sldId id="261" r:id="rId26"/>
    <p:sldId id="262" r:id="rId27"/>
    <p:sldId id="282" r:id="rId28"/>
    <p:sldId id="263" r:id="rId29"/>
    <p:sldId id="264" r:id="rId30"/>
    <p:sldId id="306" r:id="rId31"/>
    <p:sldId id="304" r:id="rId32"/>
    <p:sldId id="305" r:id="rId33"/>
    <p:sldId id="289" r:id="rId34"/>
    <p:sldId id="290" r:id="rId35"/>
    <p:sldId id="294" r:id="rId36"/>
    <p:sldId id="295" r:id="rId37"/>
    <p:sldId id="292" r:id="rId38"/>
    <p:sldId id="296" r:id="rId39"/>
    <p:sldId id="297" r:id="rId40"/>
    <p:sldId id="298" r:id="rId41"/>
    <p:sldId id="300" r:id="rId42"/>
    <p:sldId id="301" r:id="rId43"/>
    <p:sldId id="303" r:id="rId44"/>
    <p:sldId id="302" r:id="rId45"/>
    <p:sldId id="299" r:id="rId46"/>
    <p:sldId id="275" r:id="rId47"/>
    <p:sldId id="323" r:id="rId48"/>
    <p:sldId id="324" r:id="rId49"/>
    <p:sldId id="325" r:id="rId50"/>
    <p:sldId id="326" r:id="rId51"/>
    <p:sldId id="322" r:id="rId52"/>
    <p:sldId id="317" r:id="rId53"/>
    <p:sldId id="318" r:id="rId54"/>
    <p:sldId id="319" r:id="rId55"/>
    <p:sldId id="320" r:id="rId56"/>
  </p:sldIdLst>
  <p:sldSz cx="9144000" cy="6858000" type="screen4x3"/>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Stile medio 2 - Color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588" autoAdjust="0"/>
    <p:restoredTop sz="87097" autoAdjust="0"/>
  </p:normalViewPr>
  <p:slideViewPr>
    <p:cSldViewPr>
      <p:cViewPr>
        <p:scale>
          <a:sx n="106" d="100"/>
          <a:sy n="106" d="100"/>
        </p:scale>
        <p:origin x="-1020" y="-72"/>
      </p:cViewPr>
      <p:guideLst>
        <p:guide orient="horz" pos="2160"/>
        <p:guide pos="2880"/>
      </p:guideLst>
    </p:cSldViewPr>
  </p:slideViewPr>
  <p:outlineViewPr>
    <p:cViewPr>
      <p:scale>
        <a:sx n="33" d="100"/>
        <a:sy n="33" d="100"/>
      </p:scale>
      <p:origin x="0" y="2232"/>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slide" Target="slides/slide53.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notesMaster" Target="notesMasters/notesMaster1.xml"/><Relationship Id="rId61"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viewProps" Target="viewProps.xml"/></Relationships>
</file>

<file path=ppt/charts/_rels/chart1.xml.rels><?xml version="1.0" encoding="UTF-8" standalone="yes"?>
<Relationships xmlns="http://schemas.openxmlformats.org/package/2006/relationships"><Relationship Id="rId1" Type="http://schemas.openxmlformats.org/officeDocument/2006/relationships/oleObject" Target="file:///C:\Users\utente\AppData\Local\Temp\Temp1_SItavole_PDE_21_04_2016.zip\SItavole_PDE_21_04_2016.xls" TargetMode="External"/></Relationships>
</file>

<file path=ppt/charts/_rels/chart2.xml.rels><?xml version="1.0" encoding="UTF-8" standalone="yes"?>
<Relationships xmlns="http://schemas.openxmlformats.org/package/2006/relationships"><Relationship Id="rId1" Type="http://schemas.openxmlformats.org/officeDocument/2006/relationships/oleObject" Target="file:///C:\Users\utente\AppData\Local\Temp\Temp1_SItavole_PDE_21_04_2016.zip\SItavole_PDE_21_04_2016.xls"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it-IT"/>
  <c:roundedCorners val="0"/>
  <mc:AlternateContent xmlns:mc="http://schemas.openxmlformats.org/markup-compatibility/2006">
    <mc:Choice xmlns:c14="http://schemas.microsoft.com/office/drawing/2007/8/2/chart" Requires="c14">
      <c14:style val="102"/>
    </mc:Choice>
    <mc:Fallback>
      <c:style val="2"/>
    </mc:Fallback>
  </mc:AlternateContent>
  <c:chart>
    <c:title>
      <c:overlay val="0"/>
    </c:title>
    <c:autoTitleDeleted val="0"/>
    <c:plotArea>
      <c:layout/>
      <c:lineChart>
        <c:grouping val="standard"/>
        <c:varyColors val="0"/>
        <c:ser>
          <c:idx val="0"/>
          <c:order val="0"/>
          <c:tx>
            <c:v>Indebitamento/PIL</c:v>
          </c:tx>
          <c:cat>
            <c:numRef>
              <c:f>'Tav 1'!$B$8:$E$8</c:f>
              <c:numCache>
                <c:formatCode>General</c:formatCode>
                <c:ptCount val="4"/>
                <c:pt idx="0">
                  <c:v>2012</c:v>
                </c:pt>
                <c:pt idx="1">
                  <c:v>2013</c:v>
                </c:pt>
                <c:pt idx="2">
                  <c:v>2014</c:v>
                </c:pt>
                <c:pt idx="3">
                  <c:v>2015</c:v>
                </c:pt>
              </c:numCache>
            </c:numRef>
          </c:cat>
          <c:val>
            <c:numRef>
              <c:f>'Tav 1'!$B$3:$E$3</c:f>
              <c:numCache>
                <c:formatCode>0.0%</c:formatCode>
                <c:ptCount val="4"/>
                <c:pt idx="0">
                  <c:v>2.9466951204891033E-2</c:v>
                </c:pt>
                <c:pt idx="1">
                  <c:v>2.9267465001725692E-2</c:v>
                </c:pt>
                <c:pt idx="2">
                  <c:v>3.0359504495652608E-2</c:v>
                </c:pt>
                <c:pt idx="3">
                  <c:v>2.5903650619441349E-2</c:v>
                </c:pt>
              </c:numCache>
            </c:numRef>
          </c:val>
          <c:smooth val="0"/>
        </c:ser>
        <c:dLbls>
          <c:showLegendKey val="0"/>
          <c:showVal val="0"/>
          <c:showCatName val="0"/>
          <c:showSerName val="0"/>
          <c:showPercent val="0"/>
          <c:showBubbleSize val="0"/>
        </c:dLbls>
        <c:marker val="1"/>
        <c:smooth val="0"/>
        <c:axId val="67562880"/>
        <c:axId val="67581056"/>
      </c:lineChart>
      <c:catAx>
        <c:axId val="67562880"/>
        <c:scaling>
          <c:orientation val="minMax"/>
        </c:scaling>
        <c:delete val="0"/>
        <c:axPos val="b"/>
        <c:numFmt formatCode="General" sourceLinked="1"/>
        <c:majorTickMark val="out"/>
        <c:minorTickMark val="none"/>
        <c:tickLblPos val="nextTo"/>
        <c:crossAx val="67581056"/>
        <c:crosses val="autoZero"/>
        <c:auto val="1"/>
        <c:lblAlgn val="ctr"/>
        <c:lblOffset val="100"/>
        <c:noMultiLvlLbl val="0"/>
      </c:catAx>
      <c:valAx>
        <c:axId val="67581056"/>
        <c:scaling>
          <c:orientation val="minMax"/>
        </c:scaling>
        <c:delete val="0"/>
        <c:axPos val="l"/>
        <c:majorGridlines/>
        <c:numFmt formatCode="0.0%" sourceLinked="1"/>
        <c:majorTickMark val="out"/>
        <c:minorTickMark val="none"/>
        <c:tickLblPos val="nextTo"/>
        <c:crossAx val="67562880"/>
        <c:crosses val="autoZero"/>
        <c:crossBetween val="between"/>
      </c:valAx>
    </c:plotArea>
    <c:legend>
      <c:legendPos val="r"/>
      <c:overlay val="0"/>
    </c:legend>
    <c:plotVisOnly val="1"/>
    <c:dispBlanksAs val="gap"/>
    <c:showDLblsOverMax val="0"/>
  </c:chart>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it-IT"/>
  <c:roundedCorners val="0"/>
  <mc:AlternateContent xmlns:mc="http://schemas.openxmlformats.org/markup-compatibility/2006">
    <mc:Choice xmlns:c14="http://schemas.microsoft.com/office/drawing/2007/8/2/chart" Requires="c14">
      <c14:style val="102"/>
    </mc:Choice>
    <mc:Fallback>
      <c:style val="2"/>
    </mc:Fallback>
  </mc:AlternateContent>
  <c:chart>
    <c:title>
      <c:overlay val="0"/>
    </c:title>
    <c:autoTitleDeleted val="0"/>
    <c:plotArea>
      <c:layout/>
      <c:lineChart>
        <c:grouping val="standard"/>
        <c:varyColors val="0"/>
        <c:ser>
          <c:idx val="0"/>
          <c:order val="0"/>
          <c:tx>
            <c:strRef>
              <c:f>'Tav 1'!$A$4</c:f>
              <c:strCache>
                <c:ptCount val="1"/>
                <c:pt idx="0">
                  <c:v>Debito/PIL</c:v>
                </c:pt>
              </c:strCache>
            </c:strRef>
          </c:tx>
          <c:cat>
            <c:numRef>
              <c:f>'Tav 1'!$B$8:$E$8</c:f>
              <c:numCache>
                <c:formatCode>General</c:formatCode>
                <c:ptCount val="4"/>
                <c:pt idx="0">
                  <c:v>2012</c:v>
                </c:pt>
                <c:pt idx="1">
                  <c:v>2013</c:v>
                </c:pt>
                <c:pt idx="2">
                  <c:v>2014</c:v>
                </c:pt>
                <c:pt idx="3">
                  <c:v>2015</c:v>
                </c:pt>
              </c:numCache>
            </c:numRef>
          </c:cat>
          <c:val>
            <c:numRef>
              <c:f>'Tav 1'!$B$4:$E$4</c:f>
              <c:numCache>
                <c:formatCode>0.0%</c:formatCode>
                <c:ptCount val="4"/>
                <c:pt idx="0">
                  <c:v>1.2333874120773678</c:v>
                </c:pt>
                <c:pt idx="1">
                  <c:v>1.2900436550542878</c:v>
                </c:pt>
                <c:pt idx="2">
                  <c:v>1.3252841272168225</c:v>
                </c:pt>
                <c:pt idx="3">
                  <c:v>1.327125946387371</c:v>
                </c:pt>
              </c:numCache>
            </c:numRef>
          </c:val>
          <c:smooth val="0"/>
        </c:ser>
        <c:dLbls>
          <c:showLegendKey val="0"/>
          <c:showVal val="0"/>
          <c:showCatName val="0"/>
          <c:showSerName val="0"/>
          <c:showPercent val="0"/>
          <c:showBubbleSize val="0"/>
        </c:dLbls>
        <c:marker val="1"/>
        <c:smooth val="0"/>
        <c:axId val="34118272"/>
        <c:axId val="34120064"/>
      </c:lineChart>
      <c:catAx>
        <c:axId val="34118272"/>
        <c:scaling>
          <c:orientation val="minMax"/>
        </c:scaling>
        <c:delete val="0"/>
        <c:axPos val="b"/>
        <c:numFmt formatCode="General" sourceLinked="1"/>
        <c:majorTickMark val="out"/>
        <c:minorTickMark val="none"/>
        <c:tickLblPos val="nextTo"/>
        <c:crossAx val="34120064"/>
        <c:crosses val="autoZero"/>
        <c:auto val="1"/>
        <c:lblAlgn val="ctr"/>
        <c:lblOffset val="100"/>
        <c:noMultiLvlLbl val="0"/>
      </c:catAx>
      <c:valAx>
        <c:axId val="34120064"/>
        <c:scaling>
          <c:orientation val="minMax"/>
        </c:scaling>
        <c:delete val="0"/>
        <c:axPos val="l"/>
        <c:majorGridlines/>
        <c:numFmt formatCode="0.0%" sourceLinked="1"/>
        <c:majorTickMark val="out"/>
        <c:minorTickMark val="none"/>
        <c:tickLblPos val="nextTo"/>
        <c:crossAx val="34118272"/>
        <c:crosses val="autoZero"/>
        <c:crossBetween val="between"/>
      </c:valAx>
    </c:plotArea>
    <c:legend>
      <c:legendPos val="r"/>
      <c:overlay val="0"/>
    </c:legend>
    <c:plotVisOnly val="1"/>
    <c:dispBlanksAs val="gap"/>
    <c:showDLblsOverMax val="0"/>
  </c:chart>
  <c:externalData r:id="rId1">
    <c:autoUpdate val="0"/>
  </c:externalData>
</c:chartSpace>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E62FE99-783B-43C9-B791-644B37E91E5D}" type="doc">
      <dgm:prSet loTypeId="urn:microsoft.com/office/officeart/2005/8/layout/process4" loCatId="list" qsTypeId="urn:microsoft.com/office/officeart/2005/8/quickstyle/simple1" qsCatId="simple" csTypeId="urn:microsoft.com/office/officeart/2005/8/colors/accent1_2" csCatId="accent1" phldr="1"/>
      <dgm:spPr/>
      <dgm:t>
        <a:bodyPr/>
        <a:lstStyle/>
        <a:p>
          <a:endParaRPr lang="it-IT"/>
        </a:p>
      </dgm:t>
    </dgm:pt>
    <dgm:pt modelId="{AB83BF6D-69D0-41FD-9DE5-A66C86DD31AF}">
      <dgm:prSet phldrT="[Testo]"/>
      <dgm:spPr/>
      <dgm:t>
        <a:bodyPr/>
        <a:lstStyle/>
        <a:p>
          <a:r>
            <a:rPr lang="it-IT" dirty="0" smtClean="0"/>
            <a:t>Accertamento</a:t>
          </a:r>
          <a:endParaRPr lang="it-IT" dirty="0"/>
        </a:p>
      </dgm:t>
    </dgm:pt>
    <dgm:pt modelId="{86857FBC-ADE3-4983-A5BF-A88A3774114D}" type="parTrans" cxnId="{730C763C-218E-4ABC-B5F4-9E4C633F00BE}">
      <dgm:prSet/>
      <dgm:spPr/>
      <dgm:t>
        <a:bodyPr/>
        <a:lstStyle/>
        <a:p>
          <a:endParaRPr lang="it-IT"/>
        </a:p>
      </dgm:t>
    </dgm:pt>
    <dgm:pt modelId="{3F0B5065-B67B-4F1B-B84C-BE5819EFA888}" type="sibTrans" cxnId="{730C763C-218E-4ABC-B5F4-9E4C633F00BE}">
      <dgm:prSet/>
      <dgm:spPr/>
      <dgm:t>
        <a:bodyPr/>
        <a:lstStyle/>
        <a:p>
          <a:endParaRPr lang="it-IT"/>
        </a:p>
      </dgm:t>
    </dgm:pt>
    <dgm:pt modelId="{C3E62D2F-55A8-4EDB-B2E3-DF21257D71C2}">
      <dgm:prSet phldrT="[Testo]"/>
      <dgm:spPr/>
      <dgm:t>
        <a:bodyPr/>
        <a:lstStyle/>
        <a:p>
          <a:r>
            <a:rPr lang="it-IT" dirty="0" smtClean="0"/>
            <a:t>Riscossione</a:t>
          </a:r>
          <a:endParaRPr lang="it-IT" dirty="0"/>
        </a:p>
      </dgm:t>
    </dgm:pt>
    <dgm:pt modelId="{D22217DF-AA68-4262-ADEC-12DDA13BCECD}" type="parTrans" cxnId="{34044897-71EF-4547-A324-7302FC701D5E}">
      <dgm:prSet/>
      <dgm:spPr/>
      <dgm:t>
        <a:bodyPr/>
        <a:lstStyle/>
        <a:p>
          <a:endParaRPr lang="it-IT"/>
        </a:p>
      </dgm:t>
    </dgm:pt>
    <dgm:pt modelId="{38D2ADD3-061C-4DB7-AFCF-1B45D5F4578F}" type="sibTrans" cxnId="{34044897-71EF-4547-A324-7302FC701D5E}">
      <dgm:prSet/>
      <dgm:spPr/>
      <dgm:t>
        <a:bodyPr/>
        <a:lstStyle/>
        <a:p>
          <a:endParaRPr lang="it-IT"/>
        </a:p>
      </dgm:t>
    </dgm:pt>
    <dgm:pt modelId="{0D5130DD-D1B4-470A-A40A-52FA26202209}">
      <dgm:prSet phldrT="[Testo]"/>
      <dgm:spPr/>
      <dgm:t>
        <a:bodyPr/>
        <a:lstStyle/>
        <a:p>
          <a:r>
            <a:rPr lang="it-IT" dirty="0" smtClean="0"/>
            <a:t>Versamento</a:t>
          </a:r>
          <a:endParaRPr lang="it-IT" dirty="0"/>
        </a:p>
      </dgm:t>
    </dgm:pt>
    <dgm:pt modelId="{98D43863-8E98-4959-B684-E9B16DB0B325}" type="parTrans" cxnId="{C5CAE7EB-F1CA-4F80-955E-7369BFD0AAE2}">
      <dgm:prSet/>
      <dgm:spPr/>
      <dgm:t>
        <a:bodyPr/>
        <a:lstStyle/>
        <a:p>
          <a:endParaRPr lang="it-IT"/>
        </a:p>
      </dgm:t>
    </dgm:pt>
    <dgm:pt modelId="{C71098A1-DFBD-4B59-8CB0-4851D836498C}" type="sibTrans" cxnId="{C5CAE7EB-F1CA-4F80-955E-7369BFD0AAE2}">
      <dgm:prSet/>
      <dgm:spPr/>
      <dgm:t>
        <a:bodyPr/>
        <a:lstStyle/>
        <a:p>
          <a:endParaRPr lang="it-IT"/>
        </a:p>
      </dgm:t>
    </dgm:pt>
    <dgm:pt modelId="{5FBECC82-139D-4BCD-A765-8FADE651B76B}" type="pres">
      <dgm:prSet presAssocID="{4E62FE99-783B-43C9-B791-644B37E91E5D}" presName="Name0" presStyleCnt="0">
        <dgm:presLayoutVars>
          <dgm:dir/>
          <dgm:animLvl val="lvl"/>
          <dgm:resizeHandles val="exact"/>
        </dgm:presLayoutVars>
      </dgm:prSet>
      <dgm:spPr/>
      <dgm:t>
        <a:bodyPr/>
        <a:lstStyle/>
        <a:p>
          <a:endParaRPr lang="it-IT"/>
        </a:p>
      </dgm:t>
    </dgm:pt>
    <dgm:pt modelId="{8B15767E-467F-4622-8DFE-0E13EA73D81E}" type="pres">
      <dgm:prSet presAssocID="{0D5130DD-D1B4-470A-A40A-52FA26202209}" presName="boxAndChildren" presStyleCnt="0"/>
      <dgm:spPr/>
    </dgm:pt>
    <dgm:pt modelId="{DE9E5367-66CE-42E7-AD6D-2C03430A08EF}" type="pres">
      <dgm:prSet presAssocID="{0D5130DD-D1B4-470A-A40A-52FA26202209}" presName="parentTextBox" presStyleLbl="node1" presStyleIdx="0" presStyleCnt="3"/>
      <dgm:spPr/>
      <dgm:t>
        <a:bodyPr/>
        <a:lstStyle/>
        <a:p>
          <a:endParaRPr lang="it-IT"/>
        </a:p>
      </dgm:t>
    </dgm:pt>
    <dgm:pt modelId="{26E2BE8A-8694-4851-89A0-E650E93615C5}" type="pres">
      <dgm:prSet presAssocID="{38D2ADD3-061C-4DB7-AFCF-1B45D5F4578F}" presName="sp" presStyleCnt="0"/>
      <dgm:spPr/>
    </dgm:pt>
    <dgm:pt modelId="{494EC8D3-164F-4BA4-86EF-3C2D5D23F9A8}" type="pres">
      <dgm:prSet presAssocID="{C3E62D2F-55A8-4EDB-B2E3-DF21257D71C2}" presName="arrowAndChildren" presStyleCnt="0"/>
      <dgm:spPr/>
    </dgm:pt>
    <dgm:pt modelId="{E15D73D1-C9F8-4891-83B3-28277A189EA6}" type="pres">
      <dgm:prSet presAssocID="{C3E62D2F-55A8-4EDB-B2E3-DF21257D71C2}" presName="parentTextArrow" presStyleLbl="node1" presStyleIdx="1" presStyleCnt="3"/>
      <dgm:spPr/>
      <dgm:t>
        <a:bodyPr/>
        <a:lstStyle/>
        <a:p>
          <a:endParaRPr lang="it-IT"/>
        </a:p>
      </dgm:t>
    </dgm:pt>
    <dgm:pt modelId="{DF500A4E-FACE-4ED0-AD08-1149C4D03765}" type="pres">
      <dgm:prSet presAssocID="{3F0B5065-B67B-4F1B-B84C-BE5819EFA888}" presName="sp" presStyleCnt="0"/>
      <dgm:spPr/>
    </dgm:pt>
    <dgm:pt modelId="{FA17B2B6-1B76-4FC8-9F2E-9AAD794FABD9}" type="pres">
      <dgm:prSet presAssocID="{AB83BF6D-69D0-41FD-9DE5-A66C86DD31AF}" presName="arrowAndChildren" presStyleCnt="0"/>
      <dgm:spPr/>
    </dgm:pt>
    <dgm:pt modelId="{7FAF0212-36A9-42CD-98E7-D65E5A4D9483}" type="pres">
      <dgm:prSet presAssocID="{AB83BF6D-69D0-41FD-9DE5-A66C86DD31AF}" presName="parentTextArrow" presStyleLbl="node1" presStyleIdx="2" presStyleCnt="3"/>
      <dgm:spPr/>
      <dgm:t>
        <a:bodyPr/>
        <a:lstStyle/>
        <a:p>
          <a:endParaRPr lang="it-IT"/>
        </a:p>
      </dgm:t>
    </dgm:pt>
  </dgm:ptLst>
  <dgm:cxnLst>
    <dgm:cxn modelId="{34044897-71EF-4547-A324-7302FC701D5E}" srcId="{4E62FE99-783B-43C9-B791-644B37E91E5D}" destId="{C3E62D2F-55A8-4EDB-B2E3-DF21257D71C2}" srcOrd="1" destOrd="0" parTransId="{D22217DF-AA68-4262-ADEC-12DDA13BCECD}" sibTransId="{38D2ADD3-061C-4DB7-AFCF-1B45D5F4578F}"/>
    <dgm:cxn modelId="{C5CAE7EB-F1CA-4F80-955E-7369BFD0AAE2}" srcId="{4E62FE99-783B-43C9-B791-644B37E91E5D}" destId="{0D5130DD-D1B4-470A-A40A-52FA26202209}" srcOrd="2" destOrd="0" parTransId="{98D43863-8E98-4959-B684-E9B16DB0B325}" sibTransId="{C71098A1-DFBD-4B59-8CB0-4851D836498C}"/>
    <dgm:cxn modelId="{AB3EC264-3F83-4520-9084-770909EFFC5A}" type="presOf" srcId="{C3E62D2F-55A8-4EDB-B2E3-DF21257D71C2}" destId="{E15D73D1-C9F8-4891-83B3-28277A189EA6}" srcOrd="0" destOrd="0" presId="urn:microsoft.com/office/officeart/2005/8/layout/process4"/>
    <dgm:cxn modelId="{730C763C-218E-4ABC-B5F4-9E4C633F00BE}" srcId="{4E62FE99-783B-43C9-B791-644B37E91E5D}" destId="{AB83BF6D-69D0-41FD-9DE5-A66C86DD31AF}" srcOrd="0" destOrd="0" parTransId="{86857FBC-ADE3-4983-A5BF-A88A3774114D}" sibTransId="{3F0B5065-B67B-4F1B-B84C-BE5819EFA888}"/>
    <dgm:cxn modelId="{A7CD8CC1-FDDD-4B89-9386-0620062EC841}" type="presOf" srcId="{4E62FE99-783B-43C9-B791-644B37E91E5D}" destId="{5FBECC82-139D-4BCD-A765-8FADE651B76B}" srcOrd="0" destOrd="0" presId="urn:microsoft.com/office/officeart/2005/8/layout/process4"/>
    <dgm:cxn modelId="{2CBBB2A8-23CE-43A0-90D3-0ACB3FE2BDD3}" type="presOf" srcId="{AB83BF6D-69D0-41FD-9DE5-A66C86DD31AF}" destId="{7FAF0212-36A9-42CD-98E7-D65E5A4D9483}" srcOrd="0" destOrd="0" presId="urn:microsoft.com/office/officeart/2005/8/layout/process4"/>
    <dgm:cxn modelId="{A69C3BE7-F80B-4CE6-967A-FCE49218A2E1}" type="presOf" srcId="{0D5130DD-D1B4-470A-A40A-52FA26202209}" destId="{DE9E5367-66CE-42E7-AD6D-2C03430A08EF}" srcOrd="0" destOrd="0" presId="urn:microsoft.com/office/officeart/2005/8/layout/process4"/>
    <dgm:cxn modelId="{4848DB42-BF95-48B4-85A0-A073C16BF0FC}" type="presParOf" srcId="{5FBECC82-139D-4BCD-A765-8FADE651B76B}" destId="{8B15767E-467F-4622-8DFE-0E13EA73D81E}" srcOrd="0" destOrd="0" presId="urn:microsoft.com/office/officeart/2005/8/layout/process4"/>
    <dgm:cxn modelId="{DA34FAF6-B1CF-40F6-B531-9065CD92E8C5}" type="presParOf" srcId="{8B15767E-467F-4622-8DFE-0E13EA73D81E}" destId="{DE9E5367-66CE-42E7-AD6D-2C03430A08EF}" srcOrd="0" destOrd="0" presId="urn:microsoft.com/office/officeart/2005/8/layout/process4"/>
    <dgm:cxn modelId="{B921047F-C120-4417-8CD9-40E9E20C27A8}" type="presParOf" srcId="{5FBECC82-139D-4BCD-A765-8FADE651B76B}" destId="{26E2BE8A-8694-4851-89A0-E650E93615C5}" srcOrd="1" destOrd="0" presId="urn:microsoft.com/office/officeart/2005/8/layout/process4"/>
    <dgm:cxn modelId="{8EF9F045-2F81-404D-9423-D550DCAC9FC2}" type="presParOf" srcId="{5FBECC82-139D-4BCD-A765-8FADE651B76B}" destId="{494EC8D3-164F-4BA4-86EF-3C2D5D23F9A8}" srcOrd="2" destOrd="0" presId="urn:microsoft.com/office/officeart/2005/8/layout/process4"/>
    <dgm:cxn modelId="{C033037B-6150-4E91-9559-E23A5698A15C}" type="presParOf" srcId="{494EC8D3-164F-4BA4-86EF-3C2D5D23F9A8}" destId="{E15D73D1-C9F8-4891-83B3-28277A189EA6}" srcOrd="0" destOrd="0" presId="urn:microsoft.com/office/officeart/2005/8/layout/process4"/>
    <dgm:cxn modelId="{4B35AEDC-D032-45FB-A0CE-6A887B120353}" type="presParOf" srcId="{5FBECC82-139D-4BCD-A765-8FADE651B76B}" destId="{DF500A4E-FACE-4ED0-AD08-1149C4D03765}" srcOrd="3" destOrd="0" presId="urn:microsoft.com/office/officeart/2005/8/layout/process4"/>
    <dgm:cxn modelId="{55CFB90A-9D82-468F-821D-E7D9D0F89515}" type="presParOf" srcId="{5FBECC82-139D-4BCD-A765-8FADE651B76B}" destId="{FA17B2B6-1B76-4FC8-9F2E-9AAD794FABD9}" srcOrd="4" destOrd="0" presId="urn:microsoft.com/office/officeart/2005/8/layout/process4"/>
    <dgm:cxn modelId="{EB4F7BFC-D5E2-4BB8-8229-7B0C5DF899DA}" type="presParOf" srcId="{FA17B2B6-1B76-4FC8-9F2E-9AAD794FABD9}" destId="{7FAF0212-36A9-42CD-98E7-D65E5A4D9483}" srcOrd="0" destOrd="0" presId="urn:microsoft.com/office/officeart/2005/8/layout/process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4E62FE99-783B-43C9-B791-644B37E91E5D}" type="doc">
      <dgm:prSet loTypeId="urn:microsoft.com/office/officeart/2005/8/layout/process4" loCatId="list" qsTypeId="urn:microsoft.com/office/officeart/2005/8/quickstyle/simple1" qsCatId="simple" csTypeId="urn:microsoft.com/office/officeart/2005/8/colors/accent1_2" csCatId="accent1" phldr="1"/>
      <dgm:spPr/>
      <dgm:t>
        <a:bodyPr/>
        <a:lstStyle/>
        <a:p>
          <a:endParaRPr lang="it-IT"/>
        </a:p>
      </dgm:t>
    </dgm:pt>
    <dgm:pt modelId="{AB83BF6D-69D0-41FD-9DE5-A66C86DD31AF}">
      <dgm:prSet phldrT="[Testo]"/>
      <dgm:spPr/>
      <dgm:t>
        <a:bodyPr/>
        <a:lstStyle/>
        <a:p>
          <a:r>
            <a:rPr lang="it-IT" dirty="0" smtClean="0"/>
            <a:t>Accertamento</a:t>
          </a:r>
          <a:endParaRPr lang="it-IT" dirty="0"/>
        </a:p>
      </dgm:t>
    </dgm:pt>
    <dgm:pt modelId="{86857FBC-ADE3-4983-A5BF-A88A3774114D}" type="parTrans" cxnId="{730C763C-218E-4ABC-B5F4-9E4C633F00BE}">
      <dgm:prSet/>
      <dgm:spPr/>
      <dgm:t>
        <a:bodyPr/>
        <a:lstStyle/>
        <a:p>
          <a:endParaRPr lang="it-IT"/>
        </a:p>
      </dgm:t>
    </dgm:pt>
    <dgm:pt modelId="{3F0B5065-B67B-4F1B-B84C-BE5819EFA888}" type="sibTrans" cxnId="{730C763C-218E-4ABC-B5F4-9E4C633F00BE}">
      <dgm:prSet/>
      <dgm:spPr/>
      <dgm:t>
        <a:bodyPr/>
        <a:lstStyle/>
        <a:p>
          <a:endParaRPr lang="it-IT"/>
        </a:p>
      </dgm:t>
    </dgm:pt>
    <dgm:pt modelId="{C3E62D2F-55A8-4EDB-B2E3-DF21257D71C2}">
      <dgm:prSet phldrT="[Testo]"/>
      <dgm:spPr/>
      <dgm:t>
        <a:bodyPr/>
        <a:lstStyle/>
        <a:p>
          <a:r>
            <a:rPr lang="it-IT" dirty="0" smtClean="0"/>
            <a:t>Riscossione</a:t>
          </a:r>
          <a:endParaRPr lang="it-IT" dirty="0"/>
        </a:p>
      </dgm:t>
    </dgm:pt>
    <dgm:pt modelId="{D22217DF-AA68-4262-ADEC-12DDA13BCECD}" type="parTrans" cxnId="{34044897-71EF-4547-A324-7302FC701D5E}">
      <dgm:prSet/>
      <dgm:spPr/>
      <dgm:t>
        <a:bodyPr/>
        <a:lstStyle/>
        <a:p>
          <a:endParaRPr lang="it-IT"/>
        </a:p>
      </dgm:t>
    </dgm:pt>
    <dgm:pt modelId="{38D2ADD3-061C-4DB7-AFCF-1B45D5F4578F}" type="sibTrans" cxnId="{34044897-71EF-4547-A324-7302FC701D5E}">
      <dgm:prSet/>
      <dgm:spPr/>
      <dgm:t>
        <a:bodyPr/>
        <a:lstStyle/>
        <a:p>
          <a:endParaRPr lang="it-IT"/>
        </a:p>
      </dgm:t>
    </dgm:pt>
    <dgm:pt modelId="{0D5130DD-D1B4-470A-A40A-52FA26202209}">
      <dgm:prSet phldrT="[Testo]"/>
      <dgm:spPr/>
      <dgm:t>
        <a:bodyPr/>
        <a:lstStyle/>
        <a:p>
          <a:r>
            <a:rPr lang="it-IT" dirty="0" smtClean="0"/>
            <a:t>Versamento</a:t>
          </a:r>
          <a:endParaRPr lang="it-IT" dirty="0"/>
        </a:p>
      </dgm:t>
    </dgm:pt>
    <dgm:pt modelId="{98D43863-8E98-4959-B684-E9B16DB0B325}" type="parTrans" cxnId="{C5CAE7EB-F1CA-4F80-955E-7369BFD0AAE2}">
      <dgm:prSet/>
      <dgm:spPr/>
      <dgm:t>
        <a:bodyPr/>
        <a:lstStyle/>
        <a:p>
          <a:endParaRPr lang="it-IT"/>
        </a:p>
      </dgm:t>
    </dgm:pt>
    <dgm:pt modelId="{C71098A1-DFBD-4B59-8CB0-4851D836498C}" type="sibTrans" cxnId="{C5CAE7EB-F1CA-4F80-955E-7369BFD0AAE2}">
      <dgm:prSet/>
      <dgm:spPr/>
      <dgm:t>
        <a:bodyPr/>
        <a:lstStyle/>
        <a:p>
          <a:endParaRPr lang="it-IT"/>
        </a:p>
      </dgm:t>
    </dgm:pt>
    <dgm:pt modelId="{5FBECC82-139D-4BCD-A765-8FADE651B76B}" type="pres">
      <dgm:prSet presAssocID="{4E62FE99-783B-43C9-B791-644B37E91E5D}" presName="Name0" presStyleCnt="0">
        <dgm:presLayoutVars>
          <dgm:dir/>
          <dgm:animLvl val="lvl"/>
          <dgm:resizeHandles val="exact"/>
        </dgm:presLayoutVars>
      </dgm:prSet>
      <dgm:spPr/>
      <dgm:t>
        <a:bodyPr/>
        <a:lstStyle/>
        <a:p>
          <a:endParaRPr lang="it-IT"/>
        </a:p>
      </dgm:t>
    </dgm:pt>
    <dgm:pt modelId="{8B15767E-467F-4622-8DFE-0E13EA73D81E}" type="pres">
      <dgm:prSet presAssocID="{0D5130DD-D1B4-470A-A40A-52FA26202209}" presName="boxAndChildren" presStyleCnt="0"/>
      <dgm:spPr/>
    </dgm:pt>
    <dgm:pt modelId="{DE9E5367-66CE-42E7-AD6D-2C03430A08EF}" type="pres">
      <dgm:prSet presAssocID="{0D5130DD-D1B4-470A-A40A-52FA26202209}" presName="parentTextBox" presStyleLbl="node1" presStyleIdx="0" presStyleCnt="3"/>
      <dgm:spPr/>
      <dgm:t>
        <a:bodyPr/>
        <a:lstStyle/>
        <a:p>
          <a:endParaRPr lang="it-IT"/>
        </a:p>
      </dgm:t>
    </dgm:pt>
    <dgm:pt modelId="{26E2BE8A-8694-4851-89A0-E650E93615C5}" type="pres">
      <dgm:prSet presAssocID="{38D2ADD3-061C-4DB7-AFCF-1B45D5F4578F}" presName="sp" presStyleCnt="0"/>
      <dgm:spPr/>
    </dgm:pt>
    <dgm:pt modelId="{494EC8D3-164F-4BA4-86EF-3C2D5D23F9A8}" type="pres">
      <dgm:prSet presAssocID="{C3E62D2F-55A8-4EDB-B2E3-DF21257D71C2}" presName="arrowAndChildren" presStyleCnt="0"/>
      <dgm:spPr/>
    </dgm:pt>
    <dgm:pt modelId="{E15D73D1-C9F8-4891-83B3-28277A189EA6}" type="pres">
      <dgm:prSet presAssocID="{C3E62D2F-55A8-4EDB-B2E3-DF21257D71C2}" presName="parentTextArrow" presStyleLbl="node1" presStyleIdx="1" presStyleCnt="3"/>
      <dgm:spPr/>
      <dgm:t>
        <a:bodyPr/>
        <a:lstStyle/>
        <a:p>
          <a:endParaRPr lang="it-IT"/>
        </a:p>
      </dgm:t>
    </dgm:pt>
    <dgm:pt modelId="{DF500A4E-FACE-4ED0-AD08-1149C4D03765}" type="pres">
      <dgm:prSet presAssocID="{3F0B5065-B67B-4F1B-B84C-BE5819EFA888}" presName="sp" presStyleCnt="0"/>
      <dgm:spPr/>
    </dgm:pt>
    <dgm:pt modelId="{FA17B2B6-1B76-4FC8-9F2E-9AAD794FABD9}" type="pres">
      <dgm:prSet presAssocID="{AB83BF6D-69D0-41FD-9DE5-A66C86DD31AF}" presName="arrowAndChildren" presStyleCnt="0"/>
      <dgm:spPr/>
    </dgm:pt>
    <dgm:pt modelId="{7FAF0212-36A9-42CD-98E7-D65E5A4D9483}" type="pres">
      <dgm:prSet presAssocID="{AB83BF6D-69D0-41FD-9DE5-A66C86DD31AF}" presName="parentTextArrow" presStyleLbl="node1" presStyleIdx="2" presStyleCnt="3"/>
      <dgm:spPr/>
      <dgm:t>
        <a:bodyPr/>
        <a:lstStyle/>
        <a:p>
          <a:endParaRPr lang="it-IT"/>
        </a:p>
      </dgm:t>
    </dgm:pt>
  </dgm:ptLst>
  <dgm:cxnLst>
    <dgm:cxn modelId="{D4BE31B3-19E3-42D5-A4C3-3E5C216EDA98}" type="presOf" srcId="{0D5130DD-D1B4-470A-A40A-52FA26202209}" destId="{DE9E5367-66CE-42E7-AD6D-2C03430A08EF}" srcOrd="0" destOrd="0" presId="urn:microsoft.com/office/officeart/2005/8/layout/process4"/>
    <dgm:cxn modelId="{97057260-30BA-42FB-8F1A-33E0BD0B184F}" type="presOf" srcId="{C3E62D2F-55A8-4EDB-B2E3-DF21257D71C2}" destId="{E15D73D1-C9F8-4891-83B3-28277A189EA6}" srcOrd="0" destOrd="0" presId="urn:microsoft.com/office/officeart/2005/8/layout/process4"/>
    <dgm:cxn modelId="{46778DD6-ACBF-4896-B5CE-EC74322A7AFA}" type="presOf" srcId="{4E62FE99-783B-43C9-B791-644B37E91E5D}" destId="{5FBECC82-139D-4BCD-A765-8FADE651B76B}" srcOrd="0" destOrd="0" presId="urn:microsoft.com/office/officeart/2005/8/layout/process4"/>
    <dgm:cxn modelId="{730C763C-218E-4ABC-B5F4-9E4C633F00BE}" srcId="{4E62FE99-783B-43C9-B791-644B37E91E5D}" destId="{AB83BF6D-69D0-41FD-9DE5-A66C86DD31AF}" srcOrd="0" destOrd="0" parTransId="{86857FBC-ADE3-4983-A5BF-A88A3774114D}" sibTransId="{3F0B5065-B67B-4F1B-B84C-BE5819EFA888}"/>
    <dgm:cxn modelId="{34044897-71EF-4547-A324-7302FC701D5E}" srcId="{4E62FE99-783B-43C9-B791-644B37E91E5D}" destId="{C3E62D2F-55A8-4EDB-B2E3-DF21257D71C2}" srcOrd="1" destOrd="0" parTransId="{D22217DF-AA68-4262-ADEC-12DDA13BCECD}" sibTransId="{38D2ADD3-061C-4DB7-AFCF-1B45D5F4578F}"/>
    <dgm:cxn modelId="{C5CAE7EB-F1CA-4F80-955E-7369BFD0AAE2}" srcId="{4E62FE99-783B-43C9-B791-644B37E91E5D}" destId="{0D5130DD-D1B4-470A-A40A-52FA26202209}" srcOrd="2" destOrd="0" parTransId="{98D43863-8E98-4959-B684-E9B16DB0B325}" sibTransId="{C71098A1-DFBD-4B59-8CB0-4851D836498C}"/>
    <dgm:cxn modelId="{19CEFD34-BF1F-487D-B93F-963FEBBA43E6}" type="presOf" srcId="{AB83BF6D-69D0-41FD-9DE5-A66C86DD31AF}" destId="{7FAF0212-36A9-42CD-98E7-D65E5A4D9483}" srcOrd="0" destOrd="0" presId="urn:microsoft.com/office/officeart/2005/8/layout/process4"/>
    <dgm:cxn modelId="{4DF6578B-EC2E-434A-B636-3AB44F7C4842}" type="presParOf" srcId="{5FBECC82-139D-4BCD-A765-8FADE651B76B}" destId="{8B15767E-467F-4622-8DFE-0E13EA73D81E}" srcOrd="0" destOrd="0" presId="urn:microsoft.com/office/officeart/2005/8/layout/process4"/>
    <dgm:cxn modelId="{6D9F80D1-DFCA-4AD1-B92C-EE5140573857}" type="presParOf" srcId="{8B15767E-467F-4622-8DFE-0E13EA73D81E}" destId="{DE9E5367-66CE-42E7-AD6D-2C03430A08EF}" srcOrd="0" destOrd="0" presId="urn:microsoft.com/office/officeart/2005/8/layout/process4"/>
    <dgm:cxn modelId="{EB65BCB2-5729-4738-924E-73B82E0A3623}" type="presParOf" srcId="{5FBECC82-139D-4BCD-A765-8FADE651B76B}" destId="{26E2BE8A-8694-4851-89A0-E650E93615C5}" srcOrd="1" destOrd="0" presId="urn:microsoft.com/office/officeart/2005/8/layout/process4"/>
    <dgm:cxn modelId="{93DF8852-B6F8-4172-BF36-ED7677BD8EF3}" type="presParOf" srcId="{5FBECC82-139D-4BCD-A765-8FADE651B76B}" destId="{494EC8D3-164F-4BA4-86EF-3C2D5D23F9A8}" srcOrd="2" destOrd="0" presId="urn:microsoft.com/office/officeart/2005/8/layout/process4"/>
    <dgm:cxn modelId="{53A98902-05A1-48C3-8FB4-5E7419BA4889}" type="presParOf" srcId="{494EC8D3-164F-4BA4-86EF-3C2D5D23F9A8}" destId="{E15D73D1-C9F8-4891-83B3-28277A189EA6}" srcOrd="0" destOrd="0" presId="urn:microsoft.com/office/officeart/2005/8/layout/process4"/>
    <dgm:cxn modelId="{4670D8F8-E4A7-49DE-B4E0-2F5F7D13D701}" type="presParOf" srcId="{5FBECC82-139D-4BCD-A765-8FADE651B76B}" destId="{DF500A4E-FACE-4ED0-AD08-1149C4D03765}" srcOrd="3" destOrd="0" presId="urn:microsoft.com/office/officeart/2005/8/layout/process4"/>
    <dgm:cxn modelId="{6A28AE1A-15B5-478A-865F-17923E59F63E}" type="presParOf" srcId="{5FBECC82-139D-4BCD-A765-8FADE651B76B}" destId="{FA17B2B6-1B76-4FC8-9F2E-9AAD794FABD9}" srcOrd="4" destOrd="0" presId="urn:microsoft.com/office/officeart/2005/8/layout/process4"/>
    <dgm:cxn modelId="{F3834F7A-398C-44F7-9E5C-7C8EE81EEB76}" type="presParOf" srcId="{FA17B2B6-1B76-4FC8-9F2E-9AAD794FABD9}" destId="{7FAF0212-36A9-42CD-98E7-D65E5A4D9483}" srcOrd="0" destOrd="0" presId="urn:microsoft.com/office/officeart/2005/8/layout/process4"/>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4E62FE99-783B-43C9-B791-644B37E91E5D}" type="doc">
      <dgm:prSet loTypeId="urn:microsoft.com/office/officeart/2005/8/layout/process4" loCatId="list" qsTypeId="urn:microsoft.com/office/officeart/2005/8/quickstyle/simple1" qsCatId="simple" csTypeId="urn:microsoft.com/office/officeart/2005/8/colors/accent1_2" csCatId="accent1" phldr="1"/>
      <dgm:spPr/>
      <dgm:t>
        <a:bodyPr/>
        <a:lstStyle/>
        <a:p>
          <a:endParaRPr lang="it-IT"/>
        </a:p>
      </dgm:t>
    </dgm:pt>
    <dgm:pt modelId="{AB83BF6D-69D0-41FD-9DE5-A66C86DD31AF}">
      <dgm:prSet phldrT="[Testo]"/>
      <dgm:spPr/>
      <dgm:t>
        <a:bodyPr/>
        <a:lstStyle/>
        <a:p>
          <a:r>
            <a:rPr lang="it-IT" dirty="0" smtClean="0"/>
            <a:t>Impegno</a:t>
          </a:r>
          <a:endParaRPr lang="it-IT" dirty="0"/>
        </a:p>
      </dgm:t>
    </dgm:pt>
    <dgm:pt modelId="{86857FBC-ADE3-4983-A5BF-A88A3774114D}" type="parTrans" cxnId="{730C763C-218E-4ABC-B5F4-9E4C633F00BE}">
      <dgm:prSet/>
      <dgm:spPr/>
      <dgm:t>
        <a:bodyPr/>
        <a:lstStyle/>
        <a:p>
          <a:endParaRPr lang="it-IT"/>
        </a:p>
      </dgm:t>
    </dgm:pt>
    <dgm:pt modelId="{3F0B5065-B67B-4F1B-B84C-BE5819EFA888}" type="sibTrans" cxnId="{730C763C-218E-4ABC-B5F4-9E4C633F00BE}">
      <dgm:prSet/>
      <dgm:spPr/>
      <dgm:t>
        <a:bodyPr/>
        <a:lstStyle/>
        <a:p>
          <a:endParaRPr lang="it-IT"/>
        </a:p>
      </dgm:t>
    </dgm:pt>
    <dgm:pt modelId="{0D5130DD-D1B4-470A-A40A-52FA26202209}">
      <dgm:prSet phldrT="[Testo]"/>
      <dgm:spPr/>
      <dgm:t>
        <a:bodyPr/>
        <a:lstStyle/>
        <a:p>
          <a:r>
            <a:rPr lang="it-IT" dirty="0" smtClean="0"/>
            <a:t>Ordinazione</a:t>
          </a:r>
          <a:endParaRPr lang="it-IT" dirty="0"/>
        </a:p>
      </dgm:t>
    </dgm:pt>
    <dgm:pt modelId="{98D43863-8E98-4959-B684-E9B16DB0B325}" type="parTrans" cxnId="{C5CAE7EB-F1CA-4F80-955E-7369BFD0AAE2}">
      <dgm:prSet/>
      <dgm:spPr/>
      <dgm:t>
        <a:bodyPr/>
        <a:lstStyle/>
        <a:p>
          <a:endParaRPr lang="it-IT"/>
        </a:p>
      </dgm:t>
    </dgm:pt>
    <dgm:pt modelId="{C71098A1-DFBD-4B59-8CB0-4851D836498C}" type="sibTrans" cxnId="{C5CAE7EB-F1CA-4F80-955E-7369BFD0AAE2}">
      <dgm:prSet/>
      <dgm:spPr/>
      <dgm:t>
        <a:bodyPr/>
        <a:lstStyle/>
        <a:p>
          <a:endParaRPr lang="it-IT"/>
        </a:p>
      </dgm:t>
    </dgm:pt>
    <dgm:pt modelId="{8C4FEA55-9C50-42A5-9494-B12CEB5C3FF1}">
      <dgm:prSet phldrT="[Testo]"/>
      <dgm:spPr/>
      <dgm:t>
        <a:bodyPr/>
        <a:lstStyle/>
        <a:p>
          <a:r>
            <a:rPr lang="it-IT" dirty="0" smtClean="0"/>
            <a:t>Liquidazione</a:t>
          </a:r>
          <a:endParaRPr lang="it-IT" dirty="0"/>
        </a:p>
      </dgm:t>
    </dgm:pt>
    <dgm:pt modelId="{00FA8EB6-62BF-49C7-9230-75D8E6324A5A}" type="parTrans" cxnId="{E3EE5BF3-3882-4693-8DFA-725922D56439}">
      <dgm:prSet/>
      <dgm:spPr/>
    </dgm:pt>
    <dgm:pt modelId="{EA0AC4CC-667B-4CFE-97DF-B138673F3E59}" type="sibTrans" cxnId="{E3EE5BF3-3882-4693-8DFA-725922D56439}">
      <dgm:prSet/>
      <dgm:spPr/>
    </dgm:pt>
    <dgm:pt modelId="{0BDF4CD0-41F5-4B04-97B1-3F0C9B5DE371}">
      <dgm:prSet phldrT="[Testo]"/>
      <dgm:spPr/>
      <dgm:t>
        <a:bodyPr/>
        <a:lstStyle/>
        <a:p>
          <a:r>
            <a:rPr lang="it-IT" dirty="0" smtClean="0"/>
            <a:t>Pagamento</a:t>
          </a:r>
          <a:endParaRPr lang="it-IT" dirty="0"/>
        </a:p>
      </dgm:t>
    </dgm:pt>
    <dgm:pt modelId="{2183F4A7-A23B-4DD7-9783-4FBDCA794D52}" type="parTrans" cxnId="{C03139D8-79F6-4F66-BDEB-1E26DFF76D65}">
      <dgm:prSet/>
      <dgm:spPr/>
    </dgm:pt>
    <dgm:pt modelId="{D33719D4-A36D-40B9-B8F9-D892E7050B20}" type="sibTrans" cxnId="{C03139D8-79F6-4F66-BDEB-1E26DFF76D65}">
      <dgm:prSet/>
      <dgm:spPr/>
    </dgm:pt>
    <dgm:pt modelId="{5FBECC82-139D-4BCD-A765-8FADE651B76B}" type="pres">
      <dgm:prSet presAssocID="{4E62FE99-783B-43C9-B791-644B37E91E5D}" presName="Name0" presStyleCnt="0">
        <dgm:presLayoutVars>
          <dgm:dir/>
          <dgm:animLvl val="lvl"/>
          <dgm:resizeHandles val="exact"/>
        </dgm:presLayoutVars>
      </dgm:prSet>
      <dgm:spPr/>
      <dgm:t>
        <a:bodyPr/>
        <a:lstStyle/>
        <a:p>
          <a:endParaRPr lang="it-IT"/>
        </a:p>
      </dgm:t>
    </dgm:pt>
    <dgm:pt modelId="{33BCA4EF-7662-4866-8902-282595485FEB}" type="pres">
      <dgm:prSet presAssocID="{0BDF4CD0-41F5-4B04-97B1-3F0C9B5DE371}" presName="boxAndChildren" presStyleCnt="0"/>
      <dgm:spPr/>
    </dgm:pt>
    <dgm:pt modelId="{8696EDA0-A61B-47F2-B5AD-12769937869B}" type="pres">
      <dgm:prSet presAssocID="{0BDF4CD0-41F5-4B04-97B1-3F0C9B5DE371}" presName="parentTextBox" presStyleLbl="node1" presStyleIdx="0" presStyleCnt="4"/>
      <dgm:spPr/>
      <dgm:t>
        <a:bodyPr/>
        <a:lstStyle/>
        <a:p>
          <a:endParaRPr lang="it-IT"/>
        </a:p>
      </dgm:t>
    </dgm:pt>
    <dgm:pt modelId="{25F7486A-24BA-4DEC-97E3-BFAD29F98267}" type="pres">
      <dgm:prSet presAssocID="{C71098A1-DFBD-4B59-8CB0-4851D836498C}" presName="sp" presStyleCnt="0"/>
      <dgm:spPr/>
    </dgm:pt>
    <dgm:pt modelId="{31358A82-4FAF-41BC-AA26-84599B2AD73B}" type="pres">
      <dgm:prSet presAssocID="{0D5130DD-D1B4-470A-A40A-52FA26202209}" presName="arrowAndChildren" presStyleCnt="0"/>
      <dgm:spPr/>
    </dgm:pt>
    <dgm:pt modelId="{3CC71D60-A77B-42D2-AAA0-24B993F906D6}" type="pres">
      <dgm:prSet presAssocID="{0D5130DD-D1B4-470A-A40A-52FA26202209}" presName="parentTextArrow" presStyleLbl="node1" presStyleIdx="1" presStyleCnt="4"/>
      <dgm:spPr/>
      <dgm:t>
        <a:bodyPr/>
        <a:lstStyle/>
        <a:p>
          <a:endParaRPr lang="it-IT"/>
        </a:p>
      </dgm:t>
    </dgm:pt>
    <dgm:pt modelId="{244479DB-8785-406A-B9D9-7BD9496E9837}" type="pres">
      <dgm:prSet presAssocID="{EA0AC4CC-667B-4CFE-97DF-B138673F3E59}" presName="sp" presStyleCnt="0"/>
      <dgm:spPr/>
    </dgm:pt>
    <dgm:pt modelId="{64ACB8B1-3B6F-4245-9736-408D11EFD8E0}" type="pres">
      <dgm:prSet presAssocID="{8C4FEA55-9C50-42A5-9494-B12CEB5C3FF1}" presName="arrowAndChildren" presStyleCnt="0"/>
      <dgm:spPr/>
    </dgm:pt>
    <dgm:pt modelId="{87BABD65-9AB4-46C7-894F-59E0A22A7272}" type="pres">
      <dgm:prSet presAssocID="{8C4FEA55-9C50-42A5-9494-B12CEB5C3FF1}" presName="parentTextArrow" presStyleLbl="node1" presStyleIdx="2" presStyleCnt="4"/>
      <dgm:spPr/>
      <dgm:t>
        <a:bodyPr/>
        <a:lstStyle/>
        <a:p>
          <a:endParaRPr lang="it-IT"/>
        </a:p>
      </dgm:t>
    </dgm:pt>
    <dgm:pt modelId="{DF500A4E-FACE-4ED0-AD08-1149C4D03765}" type="pres">
      <dgm:prSet presAssocID="{3F0B5065-B67B-4F1B-B84C-BE5819EFA888}" presName="sp" presStyleCnt="0"/>
      <dgm:spPr/>
    </dgm:pt>
    <dgm:pt modelId="{FA17B2B6-1B76-4FC8-9F2E-9AAD794FABD9}" type="pres">
      <dgm:prSet presAssocID="{AB83BF6D-69D0-41FD-9DE5-A66C86DD31AF}" presName="arrowAndChildren" presStyleCnt="0"/>
      <dgm:spPr/>
    </dgm:pt>
    <dgm:pt modelId="{7FAF0212-36A9-42CD-98E7-D65E5A4D9483}" type="pres">
      <dgm:prSet presAssocID="{AB83BF6D-69D0-41FD-9DE5-A66C86DD31AF}" presName="parentTextArrow" presStyleLbl="node1" presStyleIdx="3" presStyleCnt="4"/>
      <dgm:spPr/>
      <dgm:t>
        <a:bodyPr/>
        <a:lstStyle/>
        <a:p>
          <a:endParaRPr lang="it-IT"/>
        </a:p>
      </dgm:t>
    </dgm:pt>
  </dgm:ptLst>
  <dgm:cxnLst>
    <dgm:cxn modelId="{C5CAE7EB-F1CA-4F80-955E-7369BFD0AAE2}" srcId="{4E62FE99-783B-43C9-B791-644B37E91E5D}" destId="{0D5130DD-D1B4-470A-A40A-52FA26202209}" srcOrd="2" destOrd="0" parTransId="{98D43863-8E98-4959-B684-E9B16DB0B325}" sibTransId="{C71098A1-DFBD-4B59-8CB0-4851D836498C}"/>
    <dgm:cxn modelId="{C03139D8-79F6-4F66-BDEB-1E26DFF76D65}" srcId="{4E62FE99-783B-43C9-B791-644B37E91E5D}" destId="{0BDF4CD0-41F5-4B04-97B1-3F0C9B5DE371}" srcOrd="3" destOrd="0" parTransId="{2183F4A7-A23B-4DD7-9783-4FBDCA794D52}" sibTransId="{D33719D4-A36D-40B9-B8F9-D892E7050B20}"/>
    <dgm:cxn modelId="{A800EDD4-513C-4B34-9A71-C2B526942DC7}" type="presOf" srcId="{0BDF4CD0-41F5-4B04-97B1-3F0C9B5DE371}" destId="{8696EDA0-A61B-47F2-B5AD-12769937869B}" srcOrd="0" destOrd="0" presId="urn:microsoft.com/office/officeart/2005/8/layout/process4"/>
    <dgm:cxn modelId="{730C763C-218E-4ABC-B5F4-9E4C633F00BE}" srcId="{4E62FE99-783B-43C9-B791-644B37E91E5D}" destId="{AB83BF6D-69D0-41FD-9DE5-A66C86DD31AF}" srcOrd="0" destOrd="0" parTransId="{86857FBC-ADE3-4983-A5BF-A88A3774114D}" sibTransId="{3F0B5065-B67B-4F1B-B84C-BE5819EFA888}"/>
    <dgm:cxn modelId="{E3EE5BF3-3882-4693-8DFA-725922D56439}" srcId="{4E62FE99-783B-43C9-B791-644B37E91E5D}" destId="{8C4FEA55-9C50-42A5-9494-B12CEB5C3FF1}" srcOrd="1" destOrd="0" parTransId="{00FA8EB6-62BF-49C7-9230-75D8E6324A5A}" sibTransId="{EA0AC4CC-667B-4CFE-97DF-B138673F3E59}"/>
    <dgm:cxn modelId="{2CAD4315-1846-4CE5-9A63-1F53F8686559}" type="presOf" srcId="{8C4FEA55-9C50-42A5-9494-B12CEB5C3FF1}" destId="{87BABD65-9AB4-46C7-894F-59E0A22A7272}" srcOrd="0" destOrd="0" presId="urn:microsoft.com/office/officeart/2005/8/layout/process4"/>
    <dgm:cxn modelId="{E0171E11-C6AA-4714-96D0-7DA761D7A1F7}" type="presOf" srcId="{4E62FE99-783B-43C9-B791-644B37E91E5D}" destId="{5FBECC82-139D-4BCD-A765-8FADE651B76B}" srcOrd="0" destOrd="0" presId="urn:microsoft.com/office/officeart/2005/8/layout/process4"/>
    <dgm:cxn modelId="{CA72EE40-6C07-452D-A45A-925B9126D9D8}" type="presOf" srcId="{AB83BF6D-69D0-41FD-9DE5-A66C86DD31AF}" destId="{7FAF0212-36A9-42CD-98E7-D65E5A4D9483}" srcOrd="0" destOrd="0" presId="urn:microsoft.com/office/officeart/2005/8/layout/process4"/>
    <dgm:cxn modelId="{3249E94E-E31A-474B-B587-B1E195AF2131}" type="presOf" srcId="{0D5130DD-D1B4-470A-A40A-52FA26202209}" destId="{3CC71D60-A77B-42D2-AAA0-24B993F906D6}" srcOrd="0" destOrd="0" presId="urn:microsoft.com/office/officeart/2005/8/layout/process4"/>
    <dgm:cxn modelId="{57C395E9-AA03-42CD-BB8A-8658BF94E6A0}" type="presParOf" srcId="{5FBECC82-139D-4BCD-A765-8FADE651B76B}" destId="{33BCA4EF-7662-4866-8902-282595485FEB}" srcOrd="0" destOrd="0" presId="urn:microsoft.com/office/officeart/2005/8/layout/process4"/>
    <dgm:cxn modelId="{98A4DE71-594B-4879-B13D-79DF73701A46}" type="presParOf" srcId="{33BCA4EF-7662-4866-8902-282595485FEB}" destId="{8696EDA0-A61B-47F2-B5AD-12769937869B}" srcOrd="0" destOrd="0" presId="urn:microsoft.com/office/officeart/2005/8/layout/process4"/>
    <dgm:cxn modelId="{7BCB3AB4-0298-4725-84ED-9E1ECBD712CE}" type="presParOf" srcId="{5FBECC82-139D-4BCD-A765-8FADE651B76B}" destId="{25F7486A-24BA-4DEC-97E3-BFAD29F98267}" srcOrd="1" destOrd="0" presId="urn:microsoft.com/office/officeart/2005/8/layout/process4"/>
    <dgm:cxn modelId="{E0B84478-F91F-4B51-A99E-6446611180F1}" type="presParOf" srcId="{5FBECC82-139D-4BCD-A765-8FADE651B76B}" destId="{31358A82-4FAF-41BC-AA26-84599B2AD73B}" srcOrd="2" destOrd="0" presId="urn:microsoft.com/office/officeart/2005/8/layout/process4"/>
    <dgm:cxn modelId="{0D57C3B4-6A72-42FB-A1DA-E4CFDB908597}" type="presParOf" srcId="{31358A82-4FAF-41BC-AA26-84599B2AD73B}" destId="{3CC71D60-A77B-42D2-AAA0-24B993F906D6}" srcOrd="0" destOrd="0" presId="urn:microsoft.com/office/officeart/2005/8/layout/process4"/>
    <dgm:cxn modelId="{00F1E3C3-FA09-4EE7-BE71-1F2604A68D56}" type="presParOf" srcId="{5FBECC82-139D-4BCD-A765-8FADE651B76B}" destId="{244479DB-8785-406A-B9D9-7BD9496E9837}" srcOrd="3" destOrd="0" presId="urn:microsoft.com/office/officeart/2005/8/layout/process4"/>
    <dgm:cxn modelId="{658F7750-F8C5-4FB8-BE97-3F9BD09A3337}" type="presParOf" srcId="{5FBECC82-139D-4BCD-A765-8FADE651B76B}" destId="{64ACB8B1-3B6F-4245-9736-408D11EFD8E0}" srcOrd="4" destOrd="0" presId="urn:microsoft.com/office/officeart/2005/8/layout/process4"/>
    <dgm:cxn modelId="{1D11E990-D6C9-4FB3-A9DD-26FE2319922C}" type="presParOf" srcId="{64ACB8B1-3B6F-4245-9736-408D11EFD8E0}" destId="{87BABD65-9AB4-46C7-894F-59E0A22A7272}" srcOrd="0" destOrd="0" presId="urn:microsoft.com/office/officeart/2005/8/layout/process4"/>
    <dgm:cxn modelId="{0D6073DF-12CD-4BE6-9568-2FE96E64FD1E}" type="presParOf" srcId="{5FBECC82-139D-4BCD-A765-8FADE651B76B}" destId="{DF500A4E-FACE-4ED0-AD08-1149C4D03765}" srcOrd="5" destOrd="0" presId="urn:microsoft.com/office/officeart/2005/8/layout/process4"/>
    <dgm:cxn modelId="{0B7C3E20-EAF6-4979-A8A9-ECD588A07ABC}" type="presParOf" srcId="{5FBECC82-139D-4BCD-A765-8FADE651B76B}" destId="{FA17B2B6-1B76-4FC8-9F2E-9AAD794FABD9}" srcOrd="6" destOrd="0" presId="urn:microsoft.com/office/officeart/2005/8/layout/process4"/>
    <dgm:cxn modelId="{C873E5E8-0B61-44BB-A946-DE2F151B7BCC}" type="presParOf" srcId="{FA17B2B6-1B76-4FC8-9F2E-9AAD794FABD9}" destId="{7FAF0212-36A9-42CD-98E7-D65E5A4D9483}" srcOrd="0" destOrd="0" presId="urn:microsoft.com/office/officeart/2005/8/layout/process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4E62FE99-783B-43C9-B791-644B37E91E5D}" type="doc">
      <dgm:prSet loTypeId="urn:microsoft.com/office/officeart/2005/8/layout/process4" loCatId="list" qsTypeId="urn:microsoft.com/office/officeart/2005/8/quickstyle/simple1" qsCatId="simple" csTypeId="urn:microsoft.com/office/officeart/2005/8/colors/accent1_2" csCatId="accent1" phldr="1"/>
      <dgm:spPr/>
      <dgm:t>
        <a:bodyPr/>
        <a:lstStyle/>
        <a:p>
          <a:endParaRPr lang="it-IT"/>
        </a:p>
      </dgm:t>
    </dgm:pt>
    <dgm:pt modelId="{AB83BF6D-69D0-41FD-9DE5-A66C86DD31AF}">
      <dgm:prSet phldrT="[Testo]"/>
      <dgm:spPr/>
      <dgm:t>
        <a:bodyPr/>
        <a:lstStyle/>
        <a:p>
          <a:r>
            <a:rPr lang="it-IT" dirty="0" smtClean="0"/>
            <a:t>Impegno</a:t>
          </a:r>
          <a:endParaRPr lang="it-IT" dirty="0"/>
        </a:p>
      </dgm:t>
    </dgm:pt>
    <dgm:pt modelId="{86857FBC-ADE3-4983-A5BF-A88A3774114D}" type="parTrans" cxnId="{730C763C-218E-4ABC-B5F4-9E4C633F00BE}">
      <dgm:prSet/>
      <dgm:spPr/>
      <dgm:t>
        <a:bodyPr/>
        <a:lstStyle/>
        <a:p>
          <a:endParaRPr lang="it-IT"/>
        </a:p>
      </dgm:t>
    </dgm:pt>
    <dgm:pt modelId="{3F0B5065-B67B-4F1B-B84C-BE5819EFA888}" type="sibTrans" cxnId="{730C763C-218E-4ABC-B5F4-9E4C633F00BE}">
      <dgm:prSet/>
      <dgm:spPr/>
      <dgm:t>
        <a:bodyPr/>
        <a:lstStyle/>
        <a:p>
          <a:endParaRPr lang="it-IT"/>
        </a:p>
      </dgm:t>
    </dgm:pt>
    <dgm:pt modelId="{0D5130DD-D1B4-470A-A40A-52FA26202209}">
      <dgm:prSet phldrT="[Testo]"/>
      <dgm:spPr/>
      <dgm:t>
        <a:bodyPr/>
        <a:lstStyle/>
        <a:p>
          <a:r>
            <a:rPr lang="it-IT" dirty="0" smtClean="0"/>
            <a:t>Ordinazione</a:t>
          </a:r>
          <a:endParaRPr lang="it-IT" dirty="0"/>
        </a:p>
      </dgm:t>
    </dgm:pt>
    <dgm:pt modelId="{98D43863-8E98-4959-B684-E9B16DB0B325}" type="parTrans" cxnId="{C5CAE7EB-F1CA-4F80-955E-7369BFD0AAE2}">
      <dgm:prSet/>
      <dgm:spPr/>
      <dgm:t>
        <a:bodyPr/>
        <a:lstStyle/>
        <a:p>
          <a:endParaRPr lang="it-IT"/>
        </a:p>
      </dgm:t>
    </dgm:pt>
    <dgm:pt modelId="{C71098A1-DFBD-4B59-8CB0-4851D836498C}" type="sibTrans" cxnId="{C5CAE7EB-F1CA-4F80-955E-7369BFD0AAE2}">
      <dgm:prSet/>
      <dgm:spPr/>
      <dgm:t>
        <a:bodyPr/>
        <a:lstStyle/>
        <a:p>
          <a:endParaRPr lang="it-IT"/>
        </a:p>
      </dgm:t>
    </dgm:pt>
    <dgm:pt modelId="{8C4FEA55-9C50-42A5-9494-B12CEB5C3FF1}">
      <dgm:prSet phldrT="[Testo]"/>
      <dgm:spPr/>
      <dgm:t>
        <a:bodyPr/>
        <a:lstStyle/>
        <a:p>
          <a:r>
            <a:rPr lang="it-IT" dirty="0" smtClean="0"/>
            <a:t>Liquidazione</a:t>
          </a:r>
          <a:endParaRPr lang="it-IT" dirty="0"/>
        </a:p>
      </dgm:t>
    </dgm:pt>
    <dgm:pt modelId="{00FA8EB6-62BF-49C7-9230-75D8E6324A5A}" type="parTrans" cxnId="{E3EE5BF3-3882-4693-8DFA-725922D56439}">
      <dgm:prSet/>
      <dgm:spPr/>
    </dgm:pt>
    <dgm:pt modelId="{EA0AC4CC-667B-4CFE-97DF-B138673F3E59}" type="sibTrans" cxnId="{E3EE5BF3-3882-4693-8DFA-725922D56439}">
      <dgm:prSet/>
      <dgm:spPr/>
    </dgm:pt>
    <dgm:pt modelId="{0BDF4CD0-41F5-4B04-97B1-3F0C9B5DE371}">
      <dgm:prSet phldrT="[Testo]"/>
      <dgm:spPr/>
      <dgm:t>
        <a:bodyPr/>
        <a:lstStyle/>
        <a:p>
          <a:r>
            <a:rPr lang="it-IT" dirty="0" smtClean="0"/>
            <a:t>Pagamento</a:t>
          </a:r>
          <a:endParaRPr lang="it-IT" dirty="0"/>
        </a:p>
      </dgm:t>
    </dgm:pt>
    <dgm:pt modelId="{2183F4A7-A23B-4DD7-9783-4FBDCA794D52}" type="parTrans" cxnId="{C03139D8-79F6-4F66-BDEB-1E26DFF76D65}">
      <dgm:prSet/>
      <dgm:spPr/>
    </dgm:pt>
    <dgm:pt modelId="{D33719D4-A36D-40B9-B8F9-D892E7050B20}" type="sibTrans" cxnId="{C03139D8-79F6-4F66-BDEB-1E26DFF76D65}">
      <dgm:prSet/>
      <dgm:spPr/>
    </dgm:pt>
    <dgm:pt modelId="{5FBECC82-139D-4BCD-A765-8FADE651B76B}" type="pres">
      <dgm:prSet presAssocID="{4E62FE99-783B-43C9-B791-644B37E91E5D}" presName="Name0" presStyleCnt="0">
        <dgm:presLayoutVars>
          <dgm:dir/>
          <dgm:animLvl val="lvl"/>
          <dgm:resizeHandles val="exact"/>
        </dgm:presLayoutVars>
      </dgm:prSet>
      <dgm:spPr/>
      <dgm:t>
        <a:bodyPr/>
        <a:lstStyle/>
        <a:p>
          <a:endParaRPr lang="it-IT"/>
        </a:p>
      </dgm:t>
    </dgm:pt>
    <dgm:pt modelId="{33BCA4EF-7662-4866-8902-282595485FEB}" type="pres">
      <dgm:prSet presAssocID="{0BDF4CD0-41F5-4B04-97B1-3F0C9B5DE371}" presName="boxAndChildren" presStyleCnt="0"/>
      <dgm:spPr/>
    </dgm:pt>
    <dgm:pt modelId="{8696EDA0-A61B-47F2-B5AD-12769937869B}" type="pres">
      <dgm:prSet presAssocID="{0BDF4CD0-41F5-4B04-97B1-3F0C9B5DE371}" presName="parentTextBox" presStyleLbl="node1" presStyleIdx="0" presStyleCnt="4"/>
      <dgm:spPr/>
      <dgm:t>
        <a:bodyPr/>
        <a:lstStyle/>
        <a:p>
          <a:endParaRPr lang="it-IT"/>
        </a:p>
      </dgm:t>
    </dgm:pt>
    <dgm:pt modelId="{25F7486A-24BA-4DEC-97E3-BFAD29F98267}" type="pres">
      <dgm:prSet presAssocID="{C71098A1-DFBD-4B59-8CB0-4851D836498C}" presName="sp" presStyleCnt="0"/>
      <dgm:spPr/>
    </dgm:pt>
    <dgm:pt modelId="{31358A82-4FAF-41BC-AA26-84599B2AD73B}" type="pres">
      <dgm:prSet presAssocID="{0D5130DD-D1B4-470A-A40A-52FA26202209}" presName="arrowAndChildren" presStyleCnt="0"/>
      <dgm:spPr/>
    </dgm:pt>
    <dgm:pt modelId="{3CC71D60-A77B-42D2-AAA0-24B993F906D6}" type="pres">
      <dgm:prSet presAssocID="{0D5130DD-D1B4-470A-A40A-52FA26202209}" presName="parentTextArrow" presStyleLbl="node1" presStyleIdx="1" presStyleCnt="4"/>
      <dgm:spPr/>
      <dgm:t>
        <a:bodyPr/>
        <a:lstStyle/>
        <a:p>
          <a:endParaRPr lang="it-IT"/>
        </a:p>
      </dgm:t>
    </dgm:pt>
    <dgm:pt modelId="{244479DB-8785-406A-B9D9-7BD9496E9837}" type="pres">
      <dgm:prSet presAssocID="{EA0AC4CC-667B-4CFE-97DF-B138673F3E59}" presName="sp" presStyleCnt="0"/>
      <dgm:spPr/>
    </dgm:pt>
    <dgm:pt modelId="{64ACB8B1-3B6F-4245-9736-408D11EFD8E0}" type="pres">
      <dgm:prSet presAssocID="{8C4FEA55-9C50-42A5-9494-B12CEB5C3FF1}" presName="arrowAndChildren" presStyleCnt="0"/>
      <dgm:spPr/>
    </dgm:pt>
    <dgm:pt modelId="{87BABD65-9AB4-46C7-894F-59E0A22A7272}" type="pres">
      <dgm:prSet presAssocID="{8C4FEA55-9C50-42A5-9494-B12CEB5C3FF1}" presName="parentTextArrow" presStyleLbl="node1" presStyleIdx="2" presStyleCnt="4"/>
      <dgm:spPr/>
      <dgm:t>
        <a:bodyPr/>
        <a:lstStyle/>
        <a:p>
          <a:endParaRPr lang="it-IT"/>
        </a:p>
      </dgm:t>
    </dgm:pt>
    <dgm:pt modelId="{DF500A4E-FACE-4ED0-AD08-1149C4D03765}" type="pres">
      <dgm:prSet presAssocID="{3F0B5065-B67B-4F1B-B84C-BE5819EFA888}" presName="sp" presStyleCnt="0"/>
      <dgm:spPr/>
    </dgm:pt>
    <dgm:pt modelId="{FA17B2B6-1B76-4FC8-9F2E-9AAD794FABD9}" type="pres">
      <dgm:prSet presAssocID="{AB83BF6D-69D0-41FD-9DE5-A66C86DD31AF}" presName="arrowAndChildren" presStyleCnt="0"/>
      <dgm:spPr/>
    </dgm:pt>
    <dgm:pt modelId="{7FAF0212-36A9-42CD-98E7-D65E5A4D9483}" type="pres">
      <dgm:prSet presAssocID="{AB83BF6D-69D0-41FD-9DE5-A66C86DD31AF}" presName="parentTextArrow" presStyleLbl="node1" presStyleIdx="3" presStyleCnt="4"/>
      <dgm:spPr/>
      <dgm:t>
        <a:bodyPr/>
        <a:lstStyle/>
        <a:p>
          <a:endParaRPr lang="it-IT"/>
        </a:p>
      </dgm:t>
    </dgm:pt>
  </dgm:ptLst>
  <dgm:cxnLst>
    <dgm:cxn modelId="{2C12A68F-4186-400F-B18F-2BB766262564}" type="presOf" srcId="{0BDF4CD0-41F5-4B04-97B1-3F0C9B5DE371}" destId="{8696EDA0-A61B-47F2-B5AD-12769937869B}" srcOrd="0" destOrd="0" presId="urn:microsoft.com/office/officeart/2005/8/layout/process4"/>
    <dgm:cxn modelId="{C475CD66-02C3-4F85-B2A0-3527898F28BA}" type="presOf" srcId="{4E62FE99-783B-43C9-B791-644B37E91E5D}" destId="{5FBECC82-139D-4BCD-A765-8FADE651B76B}" srcOrd="0" destOrd="0" presId="urn:microsoft.com/office/officeart/2005/8/layout/process4"/>
    <dgm:cxn modelId="{A801DF3A-0030-46BC-B573-11A4CA650E06}" type="presOf" srcId="{AB83BF6D-69D0-41FD-9DE5-A66C86DD31AF}" destId="{7FAF0212-36A9-42CD-98E7-D65E5A4D9483}" srcOrd="0" destOrd="0" presId="urn:microsoft.com/office/officeart/2005/8/layout/process4"/>
    <dgm:cxn modelId="{C03139D8-79F6-4F66-BDEB-1E26DFF76D65}" srcId="{4E62FE99-783B-43C9-B791-644B37E91E5D}" destId="{0BDF4CD0-41F5-4B04-97B1-3F0C9B5DE371}" srcOrd="3" destOrd="0" parTransId="{2183F4A7-A23B-4DD7-9783-4FBDCA794D52}" sibTransId="{D33719D4-A36D-40B9-B8F9-D892E7050B20}"/>
    <dgm:cxn modelId="{C5CAE7EB-F1CA-4F80-955E-7369BFD0AAE2}" srcId="{4E62FE99-783B-43C9-B791-644B37E91E5D}" destId="{0D5130DD-D1B4-470A-A40A-52FA26202209}" srcOrd="2" destOrd="0" parTransId="{98D43863-8E98-4959-B684-E9B16DB0B325}" sibTransId="{C71098A1-DFBD-4B59-8CB0-4851D836498C}"/>
    <dgm:cxn modelId="{730C763C-218E-4ABC-B5F4-9E4C633F00BE}" srcId="{4E62FE99-783B-43C9-B791-644B37E91E5D}" destId="{AB83BF6D-69D0-41FD-9DE5-A66C86DD31AF}" srcOrd="0" destOrd="0" parTransId="{86857FBC-ADE3-4983-A5BF-A88A3774114D}" sibTransId="{3F0B5065-B67B-4F1B-B84C-BE5819EFA888}"/>
    <dgm:cxn modelId="{E3EE5BF3-3882-4693-8DFA-725922D56439}" srcId="{4E62FE99-783B-43C9-B791-644B37E91E5D}" destId="{8C4FEA55-9C50-42A5-9494-B12CEB5C3FF1}" srcOrd="1" destOrd="0" parTransId="{00FA8EB6-62BF-49C7-9230-75D8E6324A5A}" sibTransId="{EA0AC4CC-667B-4CFE-97DF-B138673F3E59}"/>
    <dgm:cxn modelId="{382FD317-00C9-43E6-AEDB-B355F18CA255}" type="presOf" srcId="{8C4FEA55-9C50-42A5-9494-B12CEB5C3FF1}" destId="{87BABD65-9AB4-46C7-894F-59E0A22A7272}" srcOrd="0" destOrd="0" presId="urn:microsoft.com/office/officeart/2005/8/layout/process4"/>
    <dgm:cxn modelId="{06BE820A-D18E-4B80-883A-69873D3EF8F5}" type="presOf" srcId="{0D5130DD-D1B4-470A-A40A-52FA26202209}" destId="{3CC71D60-A77B-42D2-AAA0-24B993F906D6}" srcOrd="0" destOrd="0" presId="urn:microsoft.com/office/officeart/2005/8/layout/process4"/>
    <dgm:cxn modelId="{010FEE96-1B8C-46BA-A788-685625E8EBA3}" type="presParOf" srcId="{5FBECC82-139D-4BCD-A765-8FADE651B76B}" destId="{33BCA4EF-7662-4866-8902-282595485FEB}" srcOrd="0" destOrd="0" presId="urn:microsoft.com/office/officeart/2005/8/layout/process4"/>
    <dgm:cxn modelId="{F9207358-A785-4775-8522-63F95062F9D5}" type="presParOf" srcId="{33BCA4EF-7662-4866-8902-282595485FEB}" destId="{8696EDA0-A61B-47F2-B5AD-12769937869B}" srcOrd="0" destOrd="0" presId="urn:microsoft.com/office/officeart/2005/8/layout/process4"/>
    <dgm:cxn modelId="{394665AD-CE92-4DB6-ADC8-FAB8B2215EBD}" type="presParOf" srcId="{5FBECC82-139D-4BCD-A765-8FADE651B76B}" destId="{25F7486A-24BA-4DEC-97E3-BFAD29F98267}" srcOrd="1" destOrd="0" presId="urn:microsoft.com/office/officeart/2005/8/layout/process4"/>
    <dgm:cxn modelId="{87BAE0E7-A3AD-41CB-8A34-4BDB6F983698}" type="presParOf" srcId="{5FBECC82-139D-4BCD-A765-8FADE651B76B}" destId="{31358A82-4FAF-41BC-AA26-84599B2AD73B}" srcOrd="2" destOrd="0" presId="urn:microsoft.com/office/officeart/2005/8/layout/process4"/>
    <dgm:cxn modelId="{D65A4F3D-C2E7-467E-87A8-2F8322B75F72}" type="presParOf" srcId="{31358A82-4FAF-41BC-AA26-84599B2AD73B}" destId="{3CC71D60-A77B-42D2-AAA0-24B993F906D6}" srcOrd="0" destOrd="0" presId="urn:microsoft.com/office/officeart/2005/8/layout/process4"/>
    <dgm:cxn modelId="{092DF8D2-C907-483E-9B47-A9FBEFA67370}" type="presParOf" srcId="{5FBECC82-139D-4BCD-A765-8FADE651B76B}" destId="{244479DB-8785-406A-B9D9-7BD9496E9837}" srcOrd="3" destOrd="0" presId="urn:microsoft.com/office/officeart/2005/8/layout/process4"/>
    <dgm:cxn modelId="{AE04BBE1-0768-4845-BD10-99E47FE6757C}" type="presParOf" srcId="{5FBECC82-139D-4BCD-A765-8FADE651B76B}" destId="{64ACB8B1-3B6F-4245-9736-408D11EFD8E0}" srcOrd="4" destOrd="0" presId="urn:microsoft.com/office/officeart/2005/8/layout/process4"/>
    <dgm:cxn modelId="{592F3501-76CE-4B53-9748-5FC6F6A0FB54}" type="presParOf" srcId="{64ACB8B1-3B6F-4245-9736-408D11EFD8E0}" destId="{87BABD65-9AB4-46C7-894F-59E0A22A7272}" srcOrd="0" destOrd="0" presId="urn:microsoft.com/office/officeart/2005/8/layout/process4"/>
    <dgm:cxn modelId="{0BD1B4CB-3C2D-4DB1-B822-E33C878DDBD8}" type="presParOf" srcId="{5FBECC82-139D-4BCD-A765-8FADE651B76B}" destId="{DF500A4E-FACE-4ED0-AD08-1149C4D03765}" srcOrd="5" destOrd="0" presId="urn:microsoft.com/office/officeart/2005/8/layout/process4"/>
    <dgm:cxn modelId="{D3CF3566-BD54-41A2-90BD-D3D786D716B9}" type="presParOf" srcId="{5FBECC82-139D-4BCD-A765-8FADE651B76B}" destId="{FA17B2B6-1B76-4FC8-9F2E-9AAD794FABD9}" srcOrd="6" destOrd="0" presId="urn:microsoft.com/office/officeart/2005/8/layout/process4"/>
    <dgm:cxn modelId="{8675DD12-4165-446E-BBB9-E4FDA53B1A2E}" type="presParOf" srcId="{FA17B2B6-1B76-4FC8-9F2E-9AAD794FABD9}" destId="{7FAF0212-36A9-42CD-98E7-D65E5A4D9483}" srcOrd="0" destOrd="0" presId="urn:microsoft.com/office/officeart/2005/8/layout/process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4E62FE99-783B-43C9-B791-644B37E91E5D}" type="doc">
      <dgm:prSet loTypeId="urn:microsoft.com/office/officeart/2005/8/layout/process4" loCatId="list" qsTypeId="urn:microsoft.com/office/officeart/2005/8/quickstyle/simple1" qsCatId="simple" csTypeId="urn:microsoft.com/office/officeart/2005/8/colors/accent1_2" csCatId="accent1" phldr="1"/>
      <dgm:spPr/>
      <dgm:t>
        <a:bodyPr/>
        <a:lstStyle/>
        <a:p>
          <a:endParaRPr lang="it-IT"/>
        </a:p>
      </dgm:t>
    </dgm:pt>
    <dgm:pt modelId="{AB83BF6D-69D0-41FD-9DE5-A66C86DD31AF}">
      <dgm:prSet phldrT="[Testo]"/>
      <dgm:spPr/>
      <dgm:t>
        <a:bodyPr/>
        <a:lstStyle/>
        <a:p>
          <a:r>
            <a:rPr lang="it-IT" dirty="0" smtClean="0"/>
            <a:t>Impegno</a:t>
          </a:r>
          <a:endParaRPr lang="it-IT" dirty="0"/>
        </a:p>
      </dgm:t>
    </dgm:pt>
    <dgm:pt modelId="{86857FBC-ADE3-4983-A5BF-A88A3774114D}" type="parTrans" cxnId="{730C763C-218E-4ABC-B5F4-9E4C633F00BE}">
      <dgm:prSet/>
      <dgm:spPr/>
      <dgm:t>
        <a:bodyPr/>
        <a:lstStyle/>
        <a:p>
          <a:endParaRPr lang="it-IT"/>
        </a:p>
      </dgm:t>
    </dgm:pt>
    <dgm:pt modelId="{3F0B5065-B67B-4F1B-B84C-BE5819EFA888}" type="sibTrans" cxnId="{730C763C-218E-4ABC-B5F4-9E4C633F00BE}">
      <dgm:prSet/>
      <dgm:spPr/>
      <dgm:t>
        <a:bodyPr/>
        <a:lstStyle/>
        <a:p>
          <a:endParaRPr lang="it-IT"/>
        </a:p>
      </dgm:t>
    </dgm:pt>
    <dgm:pt modelId="{0D5130DD-D1B4-470A-A40A-52FA26202209}">
      <dgm:prSet phldrT="[Testo]"/>
      <dgm:spPr/>
      <dgm:t>
        <a:bodyPr/>
        <a:lstStyle/>
        <a:p>
          <a:r>
            <a:rPr lang="it-IT" dirty="0" smtClean="0"/>
            <a:t>Ordinazione</a:t>
          </a:r>
          <a:endParaRPr lang="it-IT" dirty="0"/>
        </a:p>
      </dgm:t>
    </dgm:pt>
    <dgm:pt modelId="{98D43863-8E98-4959-B684-E9B16DB0B325}" type="parTrans" cxnId="{C5CAE7EB-F1CA-4F80-955E-7369BFD0AAE2}">
      <dgm:prSet/>
      <dgm:spPr/>
      <dgm:t>
        <a:bodyPr/>
        <a:lstStyle/>
        <a:p>
          <a:endParaRPr lang="it-IT"/>
        </a:p>
      </dgm:t>
    </dgm:pt>
    <dgm:pt modelId="{C71098A1-DFBD-4B59-8CB0-4851D836498C}" type="sibTrans" cxnId="{C5CAE7EB-F1CA-4F80-955E-7369BFD0AAE2}">
      <dgm:prSet/>
      <dgm:spPr/>
      <dgm:t>
        <a:bodyPr/>
        <a:lstStyle/>
        <a:p>
          <a:endParaRPr lang="it-IT"/>
        </a:p>
      </dgm:t>
    </dgm:pt>
    <dgm:pt modelId="{8C4FEA55-9C50-42A5-9494-B12CEB5C3FF1}">
      <dgm:prSet phldrT="[Testo]"/>
      <dgm:spPr/>
      <dgm:t>
        <a:bodyPr/>
        <a:lstStyle/>
        <a:p>
          <a:r>
            <a:rPr lang="it-IT" dirty="0" smtClean="0"/>
            <a:t>Liquidazione</a:t>
          </a:r>
          <a:endParaRPr lang="it-IT" dirty="0"/>
        </a:p>
      </dgm:t>
    </dgm:pt>
    <dgm:pt modelId="{00FA8EB6-62BF-49C7-9230-75D8E6324A5A}" type="parTrans" cxnId="{E3EE5BF3-3882-4693-8DFA-725922D56439}">
      <dgm:prSet/>
      <dgm:spPr/>
    </dgm:pt>
    <dgm:pt modelId="{EA0AC4CC-667B-4CFE-97DF-B138673F3E59}" type="sibTrans" cxnId="{E3EE5BF3-3882-4693-8DFA-725922D56439}">
      <dgm:prSet/>
      <dgm:spPr/>
    </dgm:pt>
    <dgm:pt modelId="{0BDF4CD0-41F5-4B04-97B1-3F0C9B5DE371}">
      <dgm:prSet phldrT="[Testo]"/>
      <dgm:spPr/>
      <dgm:t>
        <a:bodyPr/>
        <a:lstStyle/>
        <a:p>
          <a:r>
            <a:rPr lang="it-IT" dirty="0" smtClean="0"/>
            <a:t>Pagamento</a:t>
          </a:r>
          <a:endParaRPr lang="it-IT" dirty="0"/>
        </a:p>
      </dgm:t>
    </dgm:pt>
    <dgm:pt modelId="{2183F4A7-A23B-4DD7-9783-4FBDCA794D52}" type="parTrans" cxnId="{C03139D8-79F6-4F66-BDEB-1E26DFF76D65}">
      <dgm:prSet/>
      <dgm:spPr/>
    </dgm:pt>
    <dgm:pt modelId="{D33719D4-A36D-40B9-B8F9-D892E7050B20}" type="sibTrans" cxnId="{C03139D8-79F6-4F66-BDEB-1E26DFF76D65}">
      <dgm:prSet/>
      <dgm:spPr/>
    </dgm:pt>
    <dgm:pt modelId="{5FBECC82-139D-4BCD-A765-8FADE651B76B}" type="pres">
      <dgm:prSet presAssocID="{4E62FE99-783B-43C9-B791-644B37E91E5D}" presName="Name0" presStyleCnt="0">
        <dgm:presLayoutVars>
          <dgm:dir/>
          <dgm:animLvl val="lvl"/>
          <dgm:resizeHandles val="exact"/>
        </dgm:presLayoutVars>
      </dgm:prSet>
      <dgm:spPr/>
      <dgm:t>
        <a:bodyPr/>
        <a:lstStyle/>
        <a:p>
          <a:endParaRPr lang="it-IT"/>
        </a:p>
      </dgm:t>
    </dgm:pt>
    <dgm:pt modelId="{33BCA4EF-7662-4866-8902-282595485FEB}" type="pres">
      <dgm:prSet presAssocID="{0BDF4CD0-41F5-4B04-97B1-3F0C9B5DE371}" presName="boxAndChildren" presStyleCnt="0"/>
      <dgm:spPr/>
    </dgm:pt>
    <dgm:pt modelId="{8696EDA0-A61B-47F2-B5AD-12769937869B}" type="pres">
      <dgm:prSet presAssocID="{0BDF4CD0-41F5-4B04-97B1-3F0C9B5DE371}" presName="parentTextBox" presStyleLbl="node1" presStyleIdx="0" presStyleCnt="4"/>
      <dgm:spPr/>
      <dgm:t>
        <a:bodyPr/>
        <a:lstStyle/>
        <a:p>
          <a:endParaRPr lang="it-IT"/>
        </a:p>
      </dgm:t>
    </dgm:pt>
    <dgm:pt modelId="{25F7486A-24BA-4DEC-97E3-BFAD29F98267}" type="pres">
      <dgm:prSet presAssocID="{C71098A1-DFBD-4B59-8CB0-4851D836498C}" presName="sp" presStyleCnt="0"/>
      <dgm:spPr/>
    </dgm:pt>
    <dgm:pt modelId="{31358A82-4FAF-41BC-AA26-84599B2AD73B}" type="pres">
      <dgm:prSet presAssocID="{0D5130DD-D1B4-470A-A40A-52FA26202209}" presName="arrowAndChildren" presStyleCnt="0"/>
      <dgm:spPr/>
    </dgm:pt>
    <dgm:pt modelId="{3CC71D60-A77B-42D2-AAA0-24B993F906D6}" type="pres">
      <dgm:prSet presAssocID="{0D5130DD-D1B4-470A-A40A-52FA26202209}" presName="parentTextArrow" presStyleLbl="node1" presStyleIdx="1" presStyleCnt="4"/>
      <dgm:spPr/>
      <dgm:t>
        <a:bodyPr/>
        <a:lstStyle/>
        <a:p>
          <a:endParaRPr lang="it-IT"/>
        </a:p>
      </dgm:t>
    </dgm:pt>
    <dgm:pt modelId="{244479DB-8785-406A-B9D9-7BD9496E9837}" type="pres">
      <dgm:prSet presAssocID="{EA0AC4CC-667B-4CFE-97DF-B138673F3E59}" presName="sp" presStyleCnt="0"/>
      <dgm:spPr/>
    </dgm:pt>
    <dgm:pt modelId="{64ACB8B1-3B6F-4245-9736-408D11EFD8E0}" type="pres">
      <dgm:prSet presAssocID="{8C4FEA55-9C50-42A5-9494-B12CEB5C3FF1}" presName="arrowAndChildren" presStyleCnt="0"/>
      <dgm:spPr/>
    </dgm:pt>
    <dgm:pt modelId="{87BABD65-9AB4-46C7-894F-59E0A22A7272}" type="pres">
      <dgm:prSet presAssocID="{8C4FEA55-9C50-42A5-9494-B12CEB5C3FF1}" presName="parentTextArrow" presStyleLbl="node1" presStyleIdx="2" presStyleCnt="4"/>
      <dgm:spPr/>
      <dgm:t>
        <a:bodyPr/>
        <a:lstStyle/>
        <a:p>
          <a:endParaRPr lang="it-IT"/>
        </a:p>
      </dgm:t>
    </dgm:pt>
    <dgm:pt modelId="{DF500A4E-FACE-4ED0-AD08-1149C4D03765}" type="pres">
      <dgm:prSet presAssocID="{3F0B5065-B67B-4F1B-B84C-BE5819EFA888}" presName="sp" presStyleCnt="0"/>
      <dgm:spPr/>
    </dgm:pt>
    <dgm:pt modelId="{FA17B2B6-1B76-4FC8-9F2E-9AAD794FABD9}" type="pres">
      <dgm:prSet presAssocID="{AB83BF6D-69D0-41FD-9DE5-A66C86DD31AF}" presName="arrowAndChildren" presStyleCnt="0"/>
      <dgm:spPr/>
    </dgm:pt>
    <dgm:pt modelId="{7FAF0212-36A9-42CD-98E7-D65E5A4D9483}" type="pres">
      <dgm:prSet presAssocID="{AB83BF6D-69D0-41FD-9DE5-A66C86DD31AF}" presName="parentTextArrow" presStyleLbl="node1" presStyleIdx="3" presStyleCnt="4"/>
      <dgm:spPr/>
      <dgm:t>
        <a:bodyPr/>
        <a:lstStyle/>
        <a:p>
          <a:endParaRPr lang="it-IT"/>
        </a:p>
      </dgm:t>
    </dgm:pt>
  </dgm:ptLst>
  <dgm:cxnLst>
    <dgm:cxn modelId="{C03139D8-79F6-4F66-BDEB-1E26DFF76D65}" srcId="{4E62FE99-783B-43C9-B791-644B37E91E5D}" destId="{0BDF4CD0-41F5-4B04-97B1-3F0C9B5DE371}" srcOrd="3" destOrd="0" parTransId="{2183F4A7-A23B-4DD7-9783-4FBDCA794D52}" sibTransId="{D33719D4-A36D-40B9-B8F9-D892E7050B20}"/>
    <dgm:cxn modelId="{7CA031F8-5F46-4048-AFE0-728E1E8DC141}" type="presOf" srcId="{0BDF4CD0-41F5-4B04-97B1-3F0C9B5DE371}" destId="{8696EDA0-A61B-47F2-B5AD-12769937869B}" srcOrd="0" destOrd="0" presId="urn:microsoft.com/office/officeart/2005/8/layout/process4"/>
    <dgm:cxn modelId="{E3EE5BF3-3882-4693-8DFA-725922D56439}" srcId="{4E62FE99-783B-43C9-B791-644B37E91E5D}" destId="{8C4FEA55-9C50-42A5-9494-B12CEB5C3FF1}" srcOrd="1" destOrd="0" parTransId="{00FA8EB6-62BF-49C7-9230-75D8E6324A5A}" sibTransId="{EA0AC4CC-667B-4CFE-97DF-B138673F3E59}"/>
    <dgm:cxn modelId="{758A6355-4AE3-47B2-AC24-AFDC35F791F5}" type="presOf" srcId="{8C4FEA55-9C50-42A5-9494-B12CEB5C3FF1}" destId="{87BABD65-9AB4-46C7-894F-59E0A22A7272}" srcOrd="0" destOrd="0" presId="urn:microsoft.com/office/officeart/2005/8/layout/process4"/>
    <dgm:cxn modelId="{730C763C-218E-4ABC-B5F4-9E4C633F00BE}" srcId="{4E62FE99-783B-43C9-B791-644B37E91E5D}" destId="{AB83BF6D-69D0-41FD-9DE5-A66C86DD31AF}" srcOrd="0" destOrd="0" parTransId="{86857FBC-ADE3-4983-A5BF-A88A3774114D}" sibTransId="{3F0B5065-B67B-4F1B-B84C-BE5819EFA888}"/>
    <dgm:cxn modelId="{010F362C-EE5F-40E9-B203-E7AAEDAED7AD}" type="presOf" srcId="{0D5130DD-D1B4-470A-A40A-52FA26202209}" destId="{3CC71D60-A77B-42D2-AAA0-24B993F906D6}" srcOrd="0" destOrd="0" presId="urn:microsoft.com/office/officeart/2005/8/layout/process4"/>
    <dgm:cxn modelId="{6ADA2427-7449-4F9D-B1C7-F985D22AFDFF}" type="presOf" srcId="{AB83BF6D-69D0-41FD-9DE5-A66C86DD31AF}" destId="{7FAF0212-36A9-42CD-98E7-D65E5A4D9483}" srcOrd="0" destOrd="0" presId="urn:microsoft.com/office/officeart/2005/8/layout/process4"/>
    <dgm:cxn modelId="{C5CAE7EB-F1CA-4F80-955E-7369BFD0AAE2}" srcId="{4E62FE99-783B-43C9-B791-644B37E91E5D}" destId="{0D5130DD-D1B4-470A-A40A-52FA26202209}" srcOrd="2" destOrd="0" parTransId="{98D43863-8E98-4959-B684-E9B16DB0B325}" sibTransId="{C71098A1-DFBD-4B59-8CB0-4851D836498C}"/>
    <dgm:cxn modelId="{90EB96D0-D326-4B89-B4DE-8420214886FB}" type="presOf" srcId="{4E62FE99-783B-43C9-B791-644B37E91E5D}" destId="{5FBECC82-139D-4BCD-A765-8FADE651B76B}" srcOrd="0" destOrd="0" presId="urn:microsoft.com/office/officeart/2005/8/layout/process4"/>
    <dgm:cxn modelId="{67FD6307-C833-47D9-B066-6999D0F60D0C}" type="presParOf" srcId="{5FBECC82-139D-4BCD-A765-8FADE651B76B}" destId="{33BCA4EF-7662-4866-8902-282595485FEB}" srcOrd="0" destOrd="0" presId="urn:microsoft.com/office/officeart/2005/8/layout/process4"/>
    <dgm:cxn modelId="{F669F40C-0B0A-4712-94D8-1CF872EF09B6}" type="presParOf" srcId="{33BCA4EF-7662-4866-8902-282595485FEB}" destId="{8696EDA0-A61B-47F2-B5AD-12769937869B}" srcOrd="0" destOrd="0" presId="urn:microsoft.com/office/officeart/2005/8/layout/process4"/>
    <dgm:cxn modelId="{ABEA0216-8BDD-4D9E-8933-47B7D0CB414F}" type="presParOf" srcId="{5FBECC82-139D-4BCD-A765-8FADE651B76B}" destId="{25F7486A-24BA-4DEC-97E3-BFAD29F98267}" srcOrd="1" destOrd="0" presId="urn:microsoft.com/office/officeart/2005/8/layout/process4"/>
    <dgm:cxn modelId="{87AAC7C7-21FD-4459-AC2B-6D27D6A2AF53}" type="presParOf" srcId="{5FBECC82-139D-4BCD-A765-8FADE651B76B}" destId="{31358A82-4FAF-41BC-AA26-84599B2AD73B}" srcOrd="2" destOrd="0" presId="urn:microsoft.com/office/officeart/2005/8/layout/process4"/>
    <dgm:cxn modelId="{693DF7B3-E462-48EE-828F-408A9B6D4A17}" type="presParOf" srcId="{31358A82-4FAF-41BC-AA26-84599B2AD73B}" destId="{3CC71D60-A77B-42D2-AAA0-24B993F906D6}" srcOrd="0" destOrd="0" presId="urn:microsoft.com/office/officeart/2005/8/layout/process4"/>
    <dgm:cxn modelId="{4B7B3213-7F06-41A8-ADF9-136B3465F2BF}" type="presParOf" srcId="{5FBECC82-139D-4BCD-A765-8FADE651B76B}" destId="{244479DB-8785-406A-B9D9-7BD9496E9837}" srcOrd="3" destOrd="0" presId="urn:microsoft.com/office/officeart/2005/8/layout/process4"/>
    <dgm:cxn modelId="{CF93BB0A-9398-406F-A23A-8230D01378AF}" type="presParOf" srcId="{5FBECC82-139D-4BCD-A765-8FADE651B76B}" destId="{64ACB8B1-3B6F-4245-9736-408D11EFD8E0}" srcOrd="4" destOrd="0" presId="urn:microsoft.com/office/officeart/2005/8/layout/process4"/>
    <dgm:cxn modelId="{307DC227-6859-4DA3-AFBC-18F5B3652F76}" type="presParOf" srcId="{64ACB8B1-3B6F-4245-9736-408D11EFD8E0}" destId="{87BABD65-9AB4-46C7-894F-59E0A22A7272}" srcOrd="0" destOrd="0" presId="urn:microsoft.com/office/officeart/2005/8/layout/process4"/>
    <dgm:cxn modelId="{FE103233-4329-4384-9F63-B89F5D09B1E2}" type="presParOf" srcId="{5FBECC82-139D-4BCD-A765-8FADE651B76B}" destId="{DF500A4E-FACE-4ED0-AD08-1149C4D03765}" srcOrd="5" destOrd="0" presId="urn:microsoft.com/office/officeart/2005/8/layout/process4"/>
    <dgm:cxn modelId="{D2D4B53E-1BAB-490B-A2DE-D7572A577768}" type="presParOf" srcId="{5FBECC82-139D-4BCD-A765-8FADE651B76B}" destId="{FA17B2B6-1B76-4FC8-9F2E-9AAD794FABD9}" srcOrd="6" destOrd="0" presId="urn:microsoft.com/office/officeart/2005/8/layout/process4"/>
    <dgm:cxn modelId="{DFCF4832-A010-482C-A5F2-644B613165A5}" type="presParOf" srcId="{FA17B2B6-1B76-4FC8-9F2E-9AAD794FABD9}" destId="{7FAF0212-36A9-42CD-98E7-D65E5A4D9483}" srcOrd="0" destOrd="0" presId="urn:microsoft.com/office/officeart/2005/8/layout/process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3B81A1E5-A2DA-4785-A51E-B7AEEBFA3156}" type="doc">
      <dgm:prSet loTypeId="urn:microsoft.com/office/officeart/2005/8/layout/venn1" loCatId="relationship" qsTypeId="urn:microsoft.com/office/officeart/2005/8/quickstyle/simple1" qsCatId="simple" csTypeId="urn:microsoft.com/office/officeart/2005/8/colors/accent1_2" csCatId="accent1" phldr="1"/>
      <dgm:spPr/>
      <dgm:t>
        <a:bodyPr/>
        <a:lstStyle/>
        <a:p>
          <a:endParaRPr lang="it-IT"/>
        </a:p>
      </dgm:t>
    </dgm:pt>
    <dgm:pt modelId="{6B680C60-A803-49FA-BC69-D486FFFDED77}">
      <dgm:prSet/>
      <dgm:spPr/>
      <dgm:t>
        <a:bodyPr/>
        <a:lstStyle/>
        <a:p>
          <a:pPr rtl="0"/>
          <a:r>
            <a:rPr lang="it-IT" dirty="0" smtClean="0"/>
            <a:t>BILANCIO </a:t>
          </a:r>
          <a:r>
            <a:rPr lang="it-IT" dirty="0" err="1" smtClean="0"/>
            <a:t>DI</a:t>
          </a:r>
          <a:r>
            <a:rPr lang="it-IT" dirty="0" smtClean="0"/>
            <a:t> PREVISIONE</a:t>
          </a:r>
          <a:endParaRPr lang="it-IT" dirty="0"/>
        </a:p>
      </dgm:t>
    </dgm:pt>
    <dgm:pt modelId="{8E829309-3C26-42E6-9045-E3D94894D302}" type="parTrans" cxnId="{4A459976-40C3-4E8F-A275-90D78F4DF292}">
      <dgm:prSet/>
      <dgm:spPr/>
      <dgm:t>
        <a:bodyPr/>
        <a:lstStyle/>
        <a:p>
          <a:endParaRPr lang="it-IT"/>
        </a:p>
      </dgm:t>
    </dgm:pt>
    <dgm:pt modelId="{F14F4648-DF4B-4197-A0BB-49404F443D85}" type="sibTrans" cxnId="{4A459976-40C3-4E8F-A275-90D78F4DF292}">
      <dgm:prSet/>
      <dgm:spPr/>
      <dgm:t>
        <a:bodyPr/>
        <a:lstStyle/>
        <a:p>
          <a:endParaRPr lang="it-IT"/>
        </a:p>
      </dgm:t>
    </dgm:pt>
    <dgm:pt modelId="{90A50A47-D816-40A4-A6A7-7805AF8A9726}">
      <dgm:prSet/>
      <dgm:spPr/>
      <dgm:t>
        <a:bodyPr/>
        <a:lstStyle/>
        <a:p>
          <a:pPr rtl="0"/>
          <a:r>
            <a:rPr lang="it-IT" dirty="0" smtClean="0"/>
            <a:t>VARIAZIONI </a:t>
          </a:r>
          <a:r>
            <a:rPr lang="it-IT" dirty="0" err="1" smtClean="0"/>
            <a:t>DI</a:t>
          </a:r>
          <a:r>
            <a:rPr lang="it-IT" dirty="0" smtClean="0"/>
            <a:t> BILANCIO APPROVATE DAL CONSIGLIO</a:t>
          </a:r>
          <a:endParaRPr lang="it-IT" dirty="0"/>
        </a:p>
      </dgm:t>
    </dgm:pt>
    <dgm:pt modelId="{F4BCA0A4-DDA1-490B-956C-B0221170CEED}" type="parTrans" cxnId="{32F6B9DE-E460-4443-B754-14D0BA81E95D}">
      <dgm:prSet/>
      <dgm:spPr/>
      <dgm:t>
        <a:bodyPr/>
        <a:lstStyle/>
        <a:p>
          <a:endParaRPr lang="it-IT"/>
        </a:p>
      </dgm:t>
    </dgm:pt>
    <dgm:pt modelId="{948A58B9-E6C6-4339-9372-A0E52AF5EFBD}" type="sibTrans" cxnId="{32F6B9DE-E460-4443-B754-14D0BA81E95D}">
      <dgm:prSet/>
      <dgm:spPr/>
      <dgm:t>
        <a:bodyPr/>
        <a:lstStyle/>
        <a:p>
          <a:endParaRPr lang="it-IT"/>
        </a:p>
      </dgm:t>
    </dgm:pt>
    <dgm:pt modelId="{073EE33C-6E49-45C3-BA20-D02F171C03DE}">
      <dgm:prSet/>
      <dgm:spPr/>
      <dgm:t>
        <a:bodyPr/>
        <a:lstStyle/>
        <a:p>
          <a:pPr rtl="0"/>
          <a:r>
            <a:rPr lang="it-IT" dirty="0" smtClean="0"/>
            <a:t>RENDICONTO</a:t>
          </a:r>
          <a:endParaRPr lang="it-IT" dirty="0"/>
        </a:p>
      </dgm:t>
    </dgm:pt>
    <dgm:pt modelId="{43031F3C-8658-4FBD-A1B5-AB7E84B58B47}" type="parTrans" cxnId="{BF3BE862-E816-4258-8C40-C21FAD6CCC34}">
      <dgm:prSet/>
      <dgm:spPr/>
      <dgm:t>
        <a:bodyPr/>
        <a:lstStyle/>
        <a:p>
          <a:endParaRPr lang="it-IT"/>
        </a:p>
      </dgm:t>
    </dgm:pt>
    <dgm:pt modelId="{F70E7EB1-6BB0-40D6-B437-E03992C7CC85}" type="sibTrans" cxnId="{BF3BE862-E816-4258-8C40-C21FAD6CCC34}">
      <dgm:prSet/>
      <dgm:spPr/>
      <dgm:t>
        <a:bodyPr/>
        <a:lstStyle/>
        <a:p>
          <a:endParaRPr lang="it-IT"/>
        </a:p>
      </dgm:t>
    </dgm:pt>
    <dgm:pt modelId="{3A6429BF-3CF9-4343-8DEB-F3E8CD7FD537}" type="pres">
      <dgm:prSet presAssocID="{3B81A1E5-A2DA-4785-A51E-B7AEEBFA3156}" presName="compositeShape" presStyleCnt="0">
        <dgm:presLayoutVars>
          <dgm:chMax val="7"/>
          <dgm:dir/>
          <dgm:resizeHandles val="exact"/>
        </dgm:presLayoutVars>
      </dgm:prSet>
      <dgm:spPr/>
      <dgm:t>
        <a:bodyPr/>
        <a:lstStyle/>
        <a:p>
          <a:endParaRPr lang="it-IT"/>
        </a:p>
      </dgm:t>
    </dgm:pt>
    <dgm:pt modelId="{80B0EBFE-F8B4-4C0B-BBD0-3DF5E9929A73}" type="pres">
      <dgm:prSet presAssocID="{6B680C60-A803-49FA-BC69-D486FFFDED77}" presName="circ1" presStyleLbl="vennNode1" presStyleIdx="0" presStyleCnt="3"/>
      <dgm:spPr/>
      <dgm:t>
        <a:bodyPr/>
        <a:lstStyle/>
        <a:p>
          <a:endParaRPr lang="it-IT"/>
        </a:p>
      </dgm:t>
    </dgm:pt>
    <dgm:pt modelId="{71B530F5-3C53-45E9-85E5-5E074FDBBF77}" type="pres">
      <dgm:prSet presAssocID="{6B680C60-A803-49FA-BC69-D486FFFDED77}" presName="circ1Tx" presStyleLbl="revTx" presStyleIdx="0" presStyleCnt="0">
        <dgm:presLayoutVars>
          <dgm:chMax val="0"/>
          <dgm:chPref val="0"/>
          <dgm:bulletEnabled val="1"/>
        </dgm:presLayoutVars>
      </dgm:prSet>
      <dgm:spPr/>
      <dgm:t>
        <a:bodyPr/>
        <a:lstStyle/>
        <a:p>
          <a:endParaRPr lang="it-IT"/>
        </a:p>
      </dgm:t>
    </dgm:pt>
    <dgm:pt modelId="{595D4B42-9FC4-4F83-A959-872E28C576FB}" type="pres">
      <dgm:prSet presAssocID="{90A50A47-D816-40A4-A6A7-7805AF8A9726}" presName="circ2" presStyleLbl="vennNode1" presStyleIdx="1" presStyleCnt="3"/>
      <dgm:spPr/>
      <dgm:t>
        <a:bodyPr/>
        <a:lstStyle/>
        <a:p>
          <a:endParaRPr lang="it-IT"/>
        </a:p>
      </dgm:t>
    </dgm:pt>
    <dgm:pt modelId="{ED6AD57C-9EEB-4E7C-8F1B-40E88BA8EE49}" type="pres">
      <dgm:prSet presAssocID="{90A50A47-D816-40A4-A6A7-7805AF8A9726}" presName="circ2Tx" presStyleLbl="revTx" presStyleIdx="0" presStyleCnt="0">
        <dgm:presLayoutVars>
          <dgm:chMax val="0"/>
          <dgm:chPref val="0"/>
          <dgm:bulletEnabled val="1"/>
        </dgm:presLayoutVars>
      </dgm:prSet>
      <dgm:spPr/>
      <dgm:t>
        <a:bodyPr/>
        <a:lstStyle/>
        <a:p>
          <a:endParaRPr lang="it-IT"/>
        </a:p>
      </dgm:t>
    </dgm:pt>
    <dgm:pt modelId="{E9FDB54F-7E21-4DEE-8993-11E756E2F038}" type="pres">
      <dgm:prSet presAssocID="{073EE33C-6E49-45C3-BA20-D02F171C03DE}" presName="circ3" presStyleLbl="vennNode1" presStyleIdx="2" presStyleCnt="3"/>
      <dgm:spPr/>
      <dgm:t>
        <a:bodyPr/>
        <a:lstStyle/>
        <a:p>
          <a:endParaRPr lang="it-IT"/>
        </a:p>
      </dgm:t>
    </dgm:pt>
    <dgm:pt modelId="{8E944E65-4674-4A73-AC35-7146A0C6EE4D}" type="pres">
      <dgm:prSet presAssocID="{073EE33C-6E49-45C3-BA20-D02F171C03DE}" presName="circ3Tx" presStyleLbl="revTx" presStyleIdx="0" presStyleCnt="0">
        <dgm:presLayoutVars>
          <dgm:chMax val="0"/>
          <dgm:chPref val="0"/>
          <dgm:bulletEnabled val="1"/>
        </dgm:presLayoutVars>
      </dgm:prSet>
      <dgm:spPr/>
      <dgm:t>
        <a:bodyPr/>
        <a:lstStyle/>
        <a:p>
          <a:endParaRPr lang="it-IT"/>
        </a:p>
      </dgm:t>
    </dgm:pt>
  </dgm:ptLst>
  <dgm:cxnLst>
    <dgm:cxn modelId="{32F6B9DE-E460-4443-B754-14D0BA81E95D}" srcId="{3B81A1E5-A2DA-4785-A51E-B7AEEBFA3156}" destId="{90A50A47-D816-40A4-A6A7-7805AF8A9726}" srcOrd="1" destOrd="0" parTransId="{F4BCA0A4-DDA1-490B-956C-B0221170CEED}" sibTransId="{948A58B9-E6C6-4339-9372-A0E52AF5EFBD}"/>
    <dgm:cxn modelId="{4A459976-40C3-4E8F-A275-90D78F4DF292}" srcId="{3B81A1E5-A2DA-4785-A51E-B7AEEBFA3156}" destId="{6B680C60-A803-49FA-BC69-D486FFFDED77}" srcOrd="0" destOrd="0" parTransId="{8E829309-3C26-42E6-9045-E3D94894D302}" sibTransId="{F14F4648-DF4B-4197-A0BB-49404F443D85}"/>
    <dgm:cxn modelId="{8B9BDA54-0AA5-4C5C-9BAB-F4AD5E7FFCCD}" type="presOf" srcId="{073EE33C-6E49-45C3-BA20-D02F171C03DE}" destId="{8E944E65-4674-4A73-AC35-7146A0C6EE4D}" srcOrd="1" destOrd="0" presId="urn:microsoft.com/office/officeart/2005/8/layout/venn1"/>
    <dgm:cxn modelId="{BF3BE862-E816-4258-8C40-C21FAD6CCC34}" srcId="{3B81A1E5-A2DA-4785-A51E-B7AEEBFA3156}" destId="{073EE33C-6E49-45C3-BA20-D02F171C03DE}" srcOrd="2" destOrd="0" parTransId="{43031F3C-8658-4FBD-A1B5-AB7E84B58B47}" sibTransId="{F70E7EB1-6BB0-40D6-B437-E03992C7CC85}"/>
    <dgm:cxn modelId="{33CE63E9-759F-4EA8-A21C-C2AFBD1E83AE}" type="presOf" srcId="{073EE33C-6E49-45C3-BA20-D02F171C03DE}" destId="{E9FDB54F-7E21-4DEE-8993-11E756E2F038}" srcOrd="0" destOrd="0" presId="urn:microsoft.com/office/officeart/2005/8/layout/venn1"/>
    <dgm:cxn modelId="{E70FF8F6-9ECD-4EED-B757-67EBB10D6ABD}" type="presOf" srcId="{90A50A47-D816-40A4-A6A7-7805AF8A9726}" destId="{595D4B42-9FC4-4F83-A959-872E28C576FB}" srcOrd="0" destOrd="0" presId="urn:microsoft.com/office/officeart/2005/8/layout/venn1"/>
    <dgm:cxn modelId="{05CF344F-5A1E-4E3E-9168-945CB80468D9}" type="presOf" srcId="{3B81A1E5-A2DA-4785-A51E-B7AEEBFA3156}" destId="{3A6429BF-3CF9-4343-8DEB-F3E8CD7FD537}" srcOrd="0" destOrd="0" presId="urn:microsoft.com/office/officeart/2005/8/layout/venn1"/>
    <dgm:cxn modelId="{6ED04B65-444A-4A9C-8FDF-A65038D2A397}" type="presOf" srcId="{6B680C60-A803-49FA-BC69-D486FFFDED77}" destId="{71B530F5-3C53-45E9-85E5-5E074FDBBF77}" srcOrd="1" destOrd="0" presId="urn:microsoft.com/office/officeart/2005/8/layout/venn1"/>
    <dgm:cxn modelId="{B44DA7D5-4025-4669-9A55-2D7A28FC5BEA}" type="presOf" srcId="{90A50A47-D816-40A4-A6A7-7805AF8A9726}" destId="{ED6AD57C-9EEB-4E7C-8F1B-40E88BA8EE49}" srcOrd="1" destOrd="0" presId="urn:microsoft.com/office/officeart/2005/8/layout/venn1"/>
    <dgm:cxn modelId="{68F57C08-8787-439B-9313-AE10EB0DD263}" type="presOf" srcId="{6B680C60-A803-49FA-BC69-D486FFFDED77}" destId="{80B0EBFE-F8B4-4C0B-BBD0-3DF5E9929A73}" srcOrd="0" destOrd="0" presId="urn:microsoft.com/office/officeart/2005/8/layout/venn1"/>
    <dgm:cxn modelId="{D7E1D64B-8B03-4A97-A367-F74145C5E4A3}" type="presParOf" srcId="{3A6429BF-3CF9-4343-8DEB-F3E8CD7FD537}" destId="{80B0EBFE-F8B4-4C0B-BBD0-3DF5E9929A73}" srcOrd="0" destOrd="0" presId="urn:microsoft.com/office/officeart/2005/8/layout/venn1"/>
    <dgm:cxn modelId="{4769A935-18FA-4892-B139-534D5A7CE16F}" type="presParOf" srcId="{3A6429BF-3CF9-4343-8DEB-F3E8CD7FD537}" destId="{71B530F5-3C53-45E9-85E5-5E074FDBBF77}" srcOrd="1" destOrd="0" presId="urn:microsoft.com/office/officeart/2005/8/layout/venn1"/>
    <dgm:cxn modelId="{D7731479-C514-4ED1-8919-7F3CF7744DB7}" type="presParOf" srcId="{3A6429BF-3CF9-4343-8DEB-F3E8CD7FD537}" destId="{595D4B42-9FC4-4F83-A959-872E28C576FB}" srcOrd="2" destOrd="0" presId="urn:microsoft.com/office/officeart/2005/8/layout/venn1"/>
    <dgm:cxn modelId="{2CA7D30A-3F98-4910-B3CA-B3E0A4252FD9}" type="presParOf" srcId="{3A6429BF-3CF9-4343-8DEB-F3E8CD7FD537}" destId="{ED6AD57C-9EEB-4E7C-8F1B-40E88BA8EE49}" srcOrd="3" destOrd="0" presId="urn:microsoft.com/office/officeart/2005/8/layout/venn1"/>
    <dgm:cxn modelId="{EE677BD8-4BAF-4242-B674-4716F74E33E3}" type="presParOf" srcId="{3A6429BF-3CF9-4343-8DEB-F3E8CD7FD537}" destId="{E9FDB54F-7E21-4DEE-8993-11E756E2F038}" srcOrd="4" destOrd="0" presId="urn:microsoft.com/office/officeart/2005/8/layout/venn1"/>
    <dgm:cxn modelId="{79894C35-17FB-4FD8-8DCF-309E5ABE73A7}" type="presParOf" srcId="{3A6429BF-3CF9-4343-8DEB-F3E8CD7FD537}" destId="{8E944E65-4674-4A73-AC35-7146A0C6EE4D}" srcOrd="5" destOrd="0" presId="urn:microsoft.com/office/officeart/2005/8/layout/venn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E9E5367-66CE-42E7-AD6D-2C03430A08EF}">
      <dsp:nvSpPr>
        <dsp:cNvPr id="0" name=""/>
        <dsp:cNvSpPr/>
      </dsp:nvSpPr>
      <dsp:spPr>
        <a:xfrm>
          <a:off x="0" y="3668635"/>
          <a:ext cx="2900363" cy="1204128"/>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3360" tIns="213360" rIns="213360" bIns="213360" numCol="1" spcCol="1270" anchor="ctr" anchorCtr="0">
          <a:noAutofit/>
        </a:bodyPr>
        <a:lstStyle/>
        <a:p>
          <a:pPr lvl="0" algn="ctr" defTabSz="1333500">
            <a:lnSpc>
              <a:spcPct val="90000"/>
            </a:lnSpc>
            <a:spcBef>
              <a:spcPct val="0"/>
            </a:spcBef>
            <a:spcAft>
              <a:spcPct val="35000"/>
            </a:spcAft>
          </a:pPr>
          <a:r>
            <a:rPr lang="it-IT" sz="3000" kern="1200" dirty="0" smtClean="0"/>
            <a:t>Versamento</a:t>
          </a:r>
          <a:endParaRPr lang="it-IT" sz="3000" kern="1200" dirty="0"/>
        </a:p>
      </dsp:txBody>
      <dsp:txXfrm>
        <a:off x="0" y="3668635"/>
        <a:ext cx="2900363" cy="1204128"/>
      </dsp:txXfrm>
    </dsp:sp>
    <dsp:sp modelId="{E15D73D1-C9F8-4891-83B3-28277A189EA6}">
      <dsp:nvSpPr>
        <dsp:cNvPr id="0" name=""/>
        <dsp:cNvSpPr/>
      </dsp:nvSpPr>
      <dsp:spPr>
        <a:xfrm rot="10800000">
          <a:off x="0" y="1834748"/>
          <a:ext cx="2900363" cy="1851948"/>
        </a:xfrm>
        <a:prstGeom prst="upArrowCallou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3360" tIns="213360" rIns="213360" bIns="213360" numCol="1" spcCol="1270" anchor="ctr" anchorCtr="0">
          <a:noAutofit/>
        </a:bodyPr>
        <a:lstStyle/>
        <a:p>
          <a:pPr lvl="0" algn="ctr" defTabSz="1333500">
            <a:lnSpc>
              <a:spcPct val="90000"/>
            </a:lnSpc>
            <a:spcBef>
              <a:spcPct val="0"/>
            </a:spcBef>
            <a:spcAft>
              <a:spcPct val="35000"/>
            </a:spcAft>
          </a:pPr>
          <a:r>
            <a:rPr lang="it-IT" sz="3000" kern="1200" dirty="0" smtClean="0"/>
            <a:t>Riscossione</a:t>
          </a:r>
          <a:endParaRPr lang="it-IT" sz="3000" kern="1200" dirty="0"/>
        </a:p>
      </dsp:txBody>
      <dsp:txXfrm rot="10800000">
        <a:off x="0" y="1834748"/>
        <a:ext cx="2900363" cy="1203340"/>
      </dsp:txXfrm>
    </dsp:sp>
    <dsp:sp modelId="{7FAF0212-36A9-42CD-98E7-D65E5A4D9483}">
      <dsp:nvSpPr>
        <dsp:cNvPr id="0" name=""/>
        <dsp:cNvSpPr/>
      </dsp:nvSpPr>
      <dsp:spPr>
        <a:xfrm rot="10800000">
          <a:off x="0" y="861"/>
          <a:ext cx="2900363" cy="1851948"/>
        </a:xfrm>
        <a:prstGeom prst="upArrowCallou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3360" tIns="213360" rIns="213360" bIns="213360" numCol="1" spcCol="1270" anchor="ctr" anchorCtr="0">
          <a:noAutofit/>
        </a:bodyPr>
        <a:lstStyle/>
        <a:p>
          <a:pPr lvl="0" algn="ctr" defTabSz="1333500">
            <a:lnSpc>
              <a:spcPct val="90000"/>
            </a:lnSpc>
            <a:spcBef>
              <a:spcPct val="0"/>
            </a:spcBef>
            <a:spcAft>
              <a:spcPct val="35000"/>
            </a:spcAft>
          </a:pPr>
          <a:r>
            <a:rPr lang="it-IT" sz="3000" kern="1200" dirty="0" smtClean="0"/>
            <a:t>Accertamento</a:t>
          </a:r>
          <a:endParaRPr lang="it-IT" sz="3000" kern="1200" dirty="0"/>
        </a:p>
      </dsp:txBody>
      <dsp:txXfrm rot="10800000">
        <a:off x="0" y="861"/>
        <a:ext cx="2900363" cy="120334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E9E5367-66CE-42E7-AD6D-2C03430A08EF}">
      <dsp:nvSpPr>
        <dsp:cNvPr id="0" name=""/>
        <dsp:cNvSpPr/>
      </dsp:nvSpPr>
      <dsp:spPr>
        <a:xfrm>
          <a:off x="0" y="3668635"/>
          <a:ext cx="2900363" cy="1204128"/>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3360" tIns="213360" rIns="213360" bIns="213360" numCol="1" spcCol="1270" anchor="ctr" anchorCtr="0">
          <a:noAutofit/>
        </a:bodyPr>
        <a:lstStyle/>
        <a:p>
          <a:pPr lvl="0" algn="ctr" defTabSz="1333500">
            <a:lnSpc>
              <a:spcPct val="90000"/>
            </a:lnSpc>
            <a:spcBef>
              <a:spcPct val="0"/>
            </a:spcBef>
            <a:spcAft>
              <a:spcPct val="35000"/>
            </a:spcAft>
          </a:pPr>
          <a:r>
            <a:rPr lang="it-IT" sz="3000" kern="1200" dirty="0" smtClean="0"/>
            <a:t>Versamento</a:t>
          </a:r>
          <a:endParaRPr lang="it-IT" sz="3000" kern="1200" dirty="0"/>
        </a:p>
      </dsp:txBody>
      <dsp:txXfrm>
        <a:off x="0" y="3668635"/>
        <a:ext cx="2900363" cy="1204128"/>
      </dsp:txXfrm>
    </dsp:sp>
    <dsp:sp modelId="{E15D73D1-C9F8-4891-83B3-28277A189EA6}">
      <dsp:nvSpPr>
        <dsp:cNvPr id="0" name=""/>
        <dsp:cNvSpPr/>
      </dsp:nvSpPr>
      <dsp:spPr>
        <a:xfrm rot="10800000">
          <a:off x="0" y="1834748"/>
          <a:ext cx="2900363" cy="1851948"/>
        </a:xfrm>
        <a:prstGeom prst="upArrowCallou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3360" tIns="213360" rIns="213360" bIns="213360" numCol="1" spcCol="1270" anchor="ctr" anchorCtr="0">
          <a:noAutofit/>
        </a:bodyPr>
        <a:lstStyle/>
        <a:p>
          <a:pPr lvl="0" algn="ctr" defTabSz="1333500">
            <a:lnSpc>
              <a:spcPct val="90000"/>
            </a:lnSpc>
            <a:spcBef>
              <a:spcPct val="0"/>
            </a:spcBef>
            <a:spcAft>
              <a:spcPct val="35000"/>
            </a:spcAft>
          </a:pPr>
          <a:r>
            <a:rPr lang="it-IT" sz="3000" kern="1200" dirty="0" smtClean="0"/>
            <a:t>Riscossione</a:t>
          </a:r>
          <a:endParaRPr lang="it-IT" sz="3000" kern="1200" dirty="0"/>
        </a:p>
      </dsp:txBody>
      <dsp:txXfrm rot="10800000">
        <a:off x="0" y="1834748"/>
        <a:ext cx="2900363" cy="1203340"/>
      </dsp:txXfrm>
    </dsp:sp>
    <dsp:sp modelId="{7FAF0212-36A9-42CD-98E7-D65E5A4D9483}">
      <dsp:nvSpPr>
        <dsp:cNvPr id="0" name=""/>
        <dsp:cNvSpPr/>
      </dsp:nvSpPr>
      <dsp:spPr>
        <a:xfrm rot="10800000">
          <a:off x="0" y="861"/>
          <a:ext cx="2900363" cy="1851948"/>
        </a:xfrm>
        <a:prstGeom prst="upArrowCallou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3360" tIns="213360" rIns="213360" bIns="213360" numCol="1" spcCol="1270" anchor="ctr" anchorCtr="0">
          <a:noAutofit/>
        </a:bodyPr>
        <a:lstStyle/>
        <a:p>
          <a:pPr lvl="0" algn="ctr" defTabSz="1333500">
            <a:lnSpc>
              <a:spcPct val="90000"/>
            </a:lnSpc>
            <a:spcBef>
              <a:spcPct val="0"/>
            </a:spcBef>
            <a:spcAft>
              <a:spcPct val="35000"/>
            </a:spcAft>
          </a:pPr>
          <a:r>
            <a:rPr lang="it-IT" sz="3000" kern="1200" dirty="0" smtClean="0"/>
            <a:t>Accertamento</a:t>
          </a:r>
          <a:endParaRPr lang="it-IT" sz="3000" kern="1200" dirty="0"/>
        </a:p>
      </dsp:txBody>
      <dsp:txXfrm rot="10800000">
        <a:off x="0" y="861"/>
        <a:ext cx="2900363" cy="1203340"/>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696EDA0-A61B-47F2-B5AD-12769937869B}">
      <dsp:nvSpPr>
        <dsp:cNvPr id="0" name=""/>
        <dsp:cNvSpPr/>
      </dsp:nvSpPr>
      <dsp:spPr>
        <a:xfrm>
          <a:off x="0" y="3997428"/>
          <a:ext cx="2900363" cy="874539"/>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0472" tIns="220472" rIns="220472" bIns="220472" numCol="1" spcCol="1270" anchor="ctr" anchorCtr="0">
          <a:noAutofit/>
        </a:bodyPr>
        <a:lstStyle/>
        <a:p>
          <a:pPr lvl="0" algn="ctr" defTabSz="1377950">
            <a:lnSpc>
              <a:spcPct val="90000"/>
            </a:lnSpc>
            <a:spcBef>
              <a:spcPct val="0"/>
            </a:spcBef>
            <a:spcAft>
              <a:spcPct val="35000"/>
            </a:spcAft>
          </a:pPr>
          <a:r>
            <a:rPr lang="it-IT" sz="3100" kern="1200" dirty="0" smtClean="0"/>
            <a:t>Pagamento</a:t>
          </a:r>
          <a:endParaRPr lang="it-IT" sz="3100" kern="1200" dirty="0"/>
        </a:p>
      </dsp:txBody>
      <dsp:txXfrm>
        <a:off x="0" y="3997428"/>
        <a:ext cx="2900363" cy="874539"/>
      </dsp:txXfrm>
    </dsp:sp>
    <dsp:sp modelId="{3CC71D60-A77B-42D2-AAA0-24B993F906D6}">
      <dsp:nvSpPr>
        <dsp:cNvPr id="0" name=""/>
        <dsp:cNvSpPr/>
      </dsp:nvSpPr>
      <dsp:spPr>
        <a:xfrm rot="10800000">
          <a:off x="0" y="2665504"/>
          <a:ext cx="2900363" cy="1345041"/>
        </a:xfrm>
        <a:prstGeom prst="upArrowCallou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0472" tIns="220472" rIns="220472" bIns="220472" numCol="1" spcCol="1270" anchor="ctr" anchorCtr="0">
          <a:noAutofit/>
        </a:bodyPr>
        <a:lstStyle/>
        <a:p>
          <a:pPr lvl="0" algn="ctr" defTabSz="1377950">
            <a:lnSpc>
              <a:spcPct val="90000"/>
            </a:lnSpc>
            <a:spcBef>
              <a:spcPct val="0"/>
            </a:spcBef>
            <a:spcAft>
              <a:spcPct val="35000"/>
            </a:spcAft>
          </a:pPr>
          <a:r>
            <a:rPr lang="it-IT" sz="3100" kern="1200" dirty="0" smtClean="0"/>
            <a:t>Ordinazione</a:t>
          </a:r>
          <a:endParaRPr lang="it-IT" sz="3100" kern="1200" dirty="0"/>
        </a:p>
      </dsp:txBody>
      <dsp:txXfrm rot="10800000">
        <a:off x="0" y="2665504"/>
        <a:ext cx="2900363" cy="873967"/>
      </dsp:txXfrm>
    </dsp:sp>
    <dsp:sp modelId="{87BABD65-9AB4-46C7-894F-59E0A22A7272}">
      <dsp:nvSpPr>
        <dsp:cNvPr id="0" name=""/>
        <dsp:cNvSpPr/>
      </dsp:nvSpPr>
      <dsp:spPr>
        <a:xfrm rot="10800000">
          <a:off x="0" y="1333580"/>
          <a:ext cx="2900363" cy="1345041"/>
        </a:xfrm>
        <a:prstGeom prst="upArrowCallou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0472" tIns="220472" rIns="220472" bIns="220472" numCol="1" spcCol="1270" anchor="ctr" anchorCtr="0">
          <a:noAutofit/>
        </a:bodyPr>
        <a:lstStyle/>
        <a:p>
          <a:pPr lvl="0" algn="ctr" defTabSz="1377950">
            <a:lnSpc>
              <a:spcPct val="90000"/>
            </a:lnSpc>
            <a:spcBef>
              <a:spcPct val="0"/>
            </a:spcBef>
            <a:spcAft>
              <a:spcPct val="35000"/>
            </a:spcAft>
          </a:pPr>
          <a:r>
            <a:rPr lang="it-IT" sz="3100" kern="1200" dirty="0" smtClean="0"/>
            <a:t>Liquidazione</a:t>
          </a:r>
          <a:endParaRPr lang="it-IT" sz="3100" kern="1200" dirty="0"/>
        </a:p>
      </dsp:txBody>
      <dsp:txXfrm rot="10800000">
        <a:off x="0" y="1333580"/>
        <a:ext cx="2900363" cy="873967"/>
      </dsp:txXfrm>
    </dsp:sp>
    <dsp:sp modelId="{7FAF0212-36A9-42CD-98E7-D65E5A4D9483}">
      <dsp:nvSpPr>
        <dsp:cNvPr id="0" name=""/>
        <dsp:cNvSpPr/>
      </dsp:nvSpPr>
      <dsp:spPr>
        <a:xfrm rot="10800000">
          <a:off x="0" y="1656"/>
          <a:ext cx="2900363" cy="1345041"/>
        </a:xfrm>
        <a:prstGeom prst="upArrowCallou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0472" tIns="220472" rIns="220472" bIns="220472" numCol="1" spcCol="1270" anchor="ctr" anchorCtr="0">
          <a:noAutofit/>
        </a:bodyPr>
        <a:lstStyle/>
        <a:p>
          <a:pPr lvl="0" algn="ctr" defTabSz="1377950">
            <a:lnSpc>
              <a:spcPct val="90000"/>
            </a:lnSpc>
            <a:spcBef>
              <a:spcPct val="0"/>
            </a:spcBef>
            <a:spcAft>
              <a:spcPct val="35000"/>
            </a:spcAft>
          </a:pPr>
          <a:r>
            <a:rPr lang="it-IT" sz="3100" kern="1200" dirty="0" smtClean="0"/>
            <a:t>Impegno</a:t>
          </a:r>
          <a:endParaRPr lang="it-IT" sz="3100" kern="1200" dirty="0"/>
        </a:p>
      </dsp:txBody>
      <dsp:txXfrm rot="10800000">
        <a:off x="0" y="1656"/>
        <a:ext cx="2900363" cy="873967"/>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696EDA0-A61B-47F2-B5AD-12769937869B}">
      <dsp:nvSpPr>
        <dsp:cNvPr id="0" name=""/>
        <dsp:cNvSpPr/>
      </dsp:nvSpPr>
      <dsp:spPr>
        <a:xfrm>
          <a:off x="0" y="3997428"/>
          <a:ext cx="2900363" cy="874539"/>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0472" tIns="220472" rIns="220472" bIns="220472" numCol="1" spcCol="1270" anchor="ctr" anchorCtr="0">
          <a:noAutofit/>
        </a:bodyPr>
        <a:lstStyle/>
        <a:p>
          <a:pPr lvl="0" algn="ctr" defTabSz="1377950">
            <a:lnSpc>
              <a:spcPct val="90000"/>
            </a:lnSpc>
            <a:spcBef>
              <a:spcPct val="0"/>
            </a:spcBef>
            <a:spcAft>
              <a:spcPct val="35000"/>
            </a:spcAft>
          </a:pPr>
          <a:r>
            <a:rPr lang="it-IT" sz="3100" kern="1200" dirty="0" smtClean="0"/>
            <a:t>Pagamento</a:t>
          </a:r>
          <a:endParaRPr lang="it-IT" sz="3100" kern="1200" dirty="0"/>
        </a:p>
      </dsp:txBody>
      <dsp:txXfrm>
        <a:off x="0" y="3997428"/>
        <a:ext cx="2900363" cy="874539"/>
      </dsp:txXfrm>
    </dsp:sp>
    <dsp:sp modelId="{3CC71D60-A77B-42D2-AAA0-24B993F906D6}">
      <dsp:nvSpPr>
        <dsp:cNvPr id="0" name=""/>
        <dsp:cNvSpPr/>
      </dsp:nvSpPr>
      <dsp:spPr>
        <a:xfrm rot="10800000">
          <a:off x="0" y="2665504"/>
          <a:ext cx="2900363" cy="1345041"/>
        </a:xfrm>
        <a:prstGeom prst="upArrowCallou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0472" tIns="220472" rIns="220472" bIns="220472" numCol="1" spcCol="1270" anchor="ctr" anchorCtr="0">
          <a:noAutofit/>
        </a:bodyPr>
        <a:lstStyle/>
        <a:p>
          <a:pPr lvl="0" algn="ctr" defTabSz="1377950">
            <a:lnSpc>
              <a:spcPct val="90000"/>
            </a:lnSpc>
            <a:spcBef>
              <a:spcPct val="0"/>
            </a:spcBef>
            <a:spcAft>
              <a:spcPct val="35000"/>
            </a:spcAft>
          </a:pPr>
          <a:r>
            <a:rPr lang="it-IT" sz="3100" kern="1200" dirty="0" smtClean="0"/>
            <a:t>Ordinazione</a:t>
          </a:r>
          <a:endParaRPr lang="it-IT" sz="3100" kern="1200" dirty="0"/>
        </a:p>
      </dsp:txBody>
      <dsp:txXfrm rot="10800000">
        <a:off x="0" y="2665504"/>
        <a:ext cx="2900363" cy="873967"/>
      </dsp:txXfrm>
    </dsp:sp>
    <dsp:sp modelId="{87BABD65-9AB4-46C7-894F-59E0A22A7272}">
      <dsp:nvSpPr>
        <dsp:cNvPr id="0" name=""/>
        <dsp:cNvSpPr/>
      </dsp:nvSpPr>
      <dsp:spPr>
        <a:xfrm rot="10800000">
          <a:off x="0" y="1333580"/>
          <a:ext cx="2900363" cy="1345041"/>
        </a:xfrm>
        <a:prstGeom prst="upArrowCallou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0472" tIns="220472" rIns="220472" bIns="220472" numCol="1" spcCol="1270" anchor="ctr" anchorCtr="0">
          <a:noAutofit/>
        </a:bodyPr>
        <a:lstStyle/>
        <a:p>
          <a:pPr lvl="0" algn="ctr" defTabSz="1377950">
            <a:lnSpc>
              <a:spcPct val="90000"/>
            </a:lnSpc>
            <a:spcBef>
              <a:spcPct val="0"/>
            </a:spcBef>
            <a:spcAft>
              <a:spcPct val="35000"/>
            </a:spcAft>
          </a:pPr>
          <a:r>
            <a:rPr lang="it-IT" sz="3100" kern="1200" dirty="0" smtClean="0"/>
            <a:t>Liquidazione</a:t>
          </a:r>
          <a:endParaRPr lang="it-IT" sz="3100" kern="1200" dirty="0"/>
        </a:p>
      </dsp:txBody>
      <dsp:txXfrm rot="10800000">
        <a:off x="0" y="1333580"/>
        <a:ext cx="2900363" cy="873967"/>
      </dsp:txXfrm>
    </dsp:sp>
    <dsp:sp modelId="{7FAF0212-36A9-42CD-98E7-D65E5A4D9483}">
      <dsp:nvSpPr>
        <dsp:cNvPr id="0" name=""/>
        <dsp:cNvSpPr/>
      </dsp:nvSpPr>
      <dsp:spPr>
        <a:xfrm rot="10800000">
          <a:off x="0" y="1656"/>
          <a:ext cx="2900363" cy="1345041"/>
        </a:xfrm>
        <a:prstGeom prst="upArrowCallou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0472" tIns="220472" rIns="220472" bIns="220472" numCol="1" spcCol="1270" anchor="ctr" anchorCtr="0">
          <a:noAutofit/>
        </a:bodyPr>
        <a:lstStyle/>
        <a:p>
          <a:pPr lvl="0" algn="ctr" defTabSz="1377950">
            <a:lnSpc>
              <a:spcPct val="90000"/>
            </a:lnSpc>
            <a:spcBef>
              <a:spcPct val="0"/>
            </a:spcBef>
            <a:spcAft>
              <a:spcPct val="35000"/>
            </a:spcAft>
          </a:pPr>
          <a:r>
            <a:rPr lang="it-IT" sz="3100" kern="1200" dirty="0" smtClean="0"/>
            <a:t>Impegno</a:t>
          </a:r>
          <a:endParaRPr lang="it-IT" sz="3100" kern="1200" dirty="0"/>
        </a:p>
      </dsp:txBody>
      <dsp:txXfrm rot="10800000">
        <a:off x="0" y="1656"/>
        <a:ext cx="2900363" cy="873967"/>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696EDA0-A61B-47F2-B5AD-12769937869B}">
      <dsp:nvSpPr>
        <dsp:cNvPr id="0" name=""/>
        <dsp:cNvSpPr/>
      </dsp:nvSpPr>
      <dsp:spPr>
        <a:xfrm>
          <a:off x="0" y="3997428"/>
          <a:ext cx="2900363" cy="874539"/>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0472" tIns="220472" rIns="220472" bIns="220472" numCol="1" spcCol="1270" anchor="ctr" anchorCtr="0">
          <a:noAutofit/>
        </a:bodyPr>
        <a:lstStyle/>
        <a:p>
          <a:pPr lvl="0" algn="ctr" defTabSz="1377950">
            <a:lnSpc>
              <a:spcPct val="90000"/>
            </a:lnSpc>
            <a:spcBef>
              <a:spcPct val="0"/>
            </a:spcBef>
            <a:spcAft>
              <a:spcPct val="35000"/>
            </a:spcAft>
          </a:pPr>
          <a:r>
            <a:rPr lang="it-IT" sz="3100" kern="1200" dirty="0" smtClean="0"/>
            <a:t>Pagamento</a:t>
          </a:r>
          <a:endParaRPr lang="it-IT" sz="3100" kern="1200" dirty="0"/>
        </a:p>
      </dsp:txBody>
      <dsp:txXfrm>
        <a:off x="0" y="3997428"/>
        <a:ext cx="2900363" cy="874539"/>
      </dsp:txXfrm>
    </dsp:sp>
    <dsp:sp modelId="{3CC71D60-A77B-42D2-AAA0-24B993F906D6}">
      <dsp:nvSpPr>
        <dsp:cNvPr id="0" name=""/>
        <dsp:cNvSpPr/>
      </dsp:nvSpPr>
      <dsp:spPr>
        <a:xfrm rot="10800000">
          <a:off x="0" y="2665504"/>
          <a:ext cx="2900363" cy="1345041"/>
        </a:xfrm>
        <a:prstGeom prst="upArrowCallou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0472" tIns="220472" rIns="220472" bIns="220472" numCol="1" spcCol="1270" anchor="ctr" anchorCtr="0">
          <a:noAutofit/>
        </a:bodyPr>
        <a:lstStyle/>
        <a:p>
          <a:pPr lvl="0" algn="ctr" defTabSz="1377950">
            <a:lnSpc>
              <a:spcPct val="90000"/>
            </a:lnSpc>
            <a:spcBef>
              <a:spcPct val="0"/>
            </a:spcBef>
            <a:spcAft>
              <a:spcPct val="35000"/>
            </a:spcAft>
          </a:pPr>
          <a:r>
            <a:rPr lang="it-IT" sz="3100" kern="1200" dirty="0" smtClean="0"/>
            <a:t>Ordinazione</a:t>
          </a:r>
          <a:endParaRPr lang="it-IT" sz="3100" kern="1200" dirty="0"/>
        </a:p>
      </dsp:txBody>
      <dsp:txXfrm rot="10800000">
        <a:off x="0" y="2665504"/>
        <a:ext cx="2900363" cy="873967"/>
      </dsp:txXfrm>
    </dsp:sp>
    <dsp:sp modelId="{87BABD65-9AB4-46C7-894F-59E0A22A7272}">
      <dsp:nvSpPr>
        <dsp:cNvPr id="0" name=""/>
        <dsp:cNvSpPr/>
      </dsp:nvSpPr>
      <dsp:spPr>
        <a:xfrm rot="10800000">
          <a:off x="0" y="1333580"/>
          <a:ext cx="2900363" cy="1345041"/>
        </a:xfrm>
        <a:prstGeom prst="upArrowCallou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0472" tIns="220472" rIns="220472" bIns="220472" numCol="1" spcCol="1270" anchor="ctr" anchorCtr="0">
          <a:noAutofit/>
        </a:bodyPr>
        <a:lstStyle/>
        <a:p>
          <a:pPr lvl="0" algn="ctr" defTabSz="1377950">
            <a:lnSpc>
              <a:spcPct val="90000"/>
            </a:lnSpc>
            <a:spcBef>
              <a:spcPct val="0"/>
            </a:spcBef>
            <a:spcAft>
              <a:spcPct val="35000"/>
            </a:spcAft>
          </a:pPr>
          <a:r>
            <a:rPr lang="it-IT" sz="3100" kern="1200" dirty="0" smtClean="0"/>
            <a:t>Liquidazione</a:t>
          </a:r>
          <a:endParaRPr lang="it-IT" sz="3100" kern="1200" dirty="0"/>
        </a:p>
      </dsp:txBody>
      <dsp:txXfrm rot="10800000">
        <a:off x="0" y="1333580"/>
        <a:ext cx="2900363" cy="873967"/>
      </dsp:txXfrm>
    </dsp:sp>
    <dsp:sp modelId="{7FAF0212-36A9-42CD-98E7-D65E5A4D9483}">
      <dsp:nvSpPr>
        <dsp:cNvPr id="0" name=""/>
        <dsp:cNvSpPr/>
      </dsp:nvSpPr>
      <dsp:spPr>
        <a:xfrm rot="10800000">
          <a:off x="0" y="1656"/>
          <a:ext cx="2900363" cy="1345041"/>
        </a:xfrm>
        <a:prstGeom prst="upArrowCallou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0472" tIns="220472" rIns="220472" bIns="220472" numCol="1" spcCol="1270" anchor="ctr" anchorCtr="0">
          <a:noAutofit/>
        </a:bodyPr>
        <a:lstStyle/>
        <a:p>
          <a:pPr lvl="0" algn="ctr" defTabSz="1377950">
            <a:lnSpc>
              <a:spcPct val="90000"/>
            </a:lnSpc>
            <a:spcBef>
              <a:spcPct val="0"/>
            </a:spcBef>
            <a:spcAft>
              <a:spcPct val="35000"/>
            </a:spcAft>
          </a:pPr>
          <a:r>
            <a:rPr lang="it-IT" sz="3100" kern="1200" dirty="0" smtClean="0"/>
            <a:t>Impegno</a:t>
          </a:r>
          <a:endParaRPr lang="it-IT" sz="3100" kern="1200" dirty="0"/>
        </a:p>
      </dsp:txBody>
      <dsp:txXfrm rot="10800000">
        <a:off x="0" y="1656"/>
        <a:ext cx="2900363" cy="873967"/>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process4">
  <dgm:title val=""/>
  <dgm:desc val=""/>
  <dgm:catLst>
    <dgm:cat type="process" pri="16000"/>
    <dgm:cat type="list" pri="20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lin">
      <dgm:param type="linDir" val="fromB"/>
    </dgm:alg>
    <dgm:shape xmlns:r="http://schemas.openxmlformats.org/officeDocument/2006/relationships" r:blip="">
      <dgm:adjLst/>
    </dgm:shape>
    <dgm:presOf/>
    <dgm:constrLst>
      <dgm:constr type="h" for="ch" forName="boxAndChildren" refType="h"/>
      <dgm:constr type="h" for="ch" forName="arrowAndChildren" refType="h" refFor="ch" refForName="boxAndChildren" op="equ" fact="1.538"/>
      <dgm:constr type="w" for="ch" forName="arrowAndChildren" refType="w"/>
      <dgm:constr type="w" for="ch" forName="boxAndChildren" refType="w"/>
      <dgm:constr type="h" for="ch" forName="sp" refType="h" fact="-0.015"/>
      <dgm:constr type="primFontSz" for="des" forName="parentTextBox" val="65"/>
      <dgm:constr type="primFontSz" for="des" forName="parentTextArrow" refType="primFontSz" refFor="des" refForName="parentTextBox" op="equ"/>
      <dgm:constr type="primFontSz" for="des" forName="childTextArrow" val="65"/>
      <dgm:constr type="primFontSz" for="des" forName="childTextBox" refType="primFontSz" refFor="des" refForName="childTextArrow" op="equ"/>
    </dgm:constrLst>
    <dgm:ruleLst/>
    <dgm:forEach name="Name1" axis="ch" ptType="node" st="-1" step="-1">
      <dgm:choose name="Name2">
        <dgm:if name="Name3" axis="self" ptType="node" func="revPos" op="equ" val="1">
          <dgm:layoutNode name="boxAndChildren">
            <dgm:alg type="composite"/>
            <dgm:shape xmlns:r="http://schemas.openxmlformats.org/officeDocument/2006/relationships" r:blip="">
              <dgm:adjLst/>
            </dgm:shape>
            <dgm:presOf/>
            <dgm:choose name="Name4">
              <dgm:if name="Name5" axis="ch" ptType="node" func="cnt" op="gte" val="1">
                <dgm:constrLst>
                  <dgm:constr type="w" for="ch" forName="parentTextBox" refType="w"/>
                  <dgm:constr type="h" for="ch" forName="parentTextBox" refType="h" fact="0.54"/>
                  <dgm:constr type="t" for="ch" forName="parentTextBox"/>
                  <dgm:constr type="w" for="ch" forName="entireBox" refType="w"/>
                  <dgm:constr type="h" for="ch" forName="entireBox" refType="h"/>
                  <dgm:constr type="w" for="ch" forName="descendantBox" refType="w"/>
                  <dgm:constr type="b" for="ch" forName="descendantBox" refType="h" fact="0.98"/>
                  <dgm:constr type="h" for="ch" forName="descendantBox" refType="h" fact="0.46"/>
                </dgm:constrLst>
              </dgm:if>
              <dgm:else name="Name6">
                <dgm:constrLst>
                  <dgm:constr type="w" for="ch" forName="parentTextBox" refType="w"/>
                  <dgm:constr type="h" for="ch" forName="parentTextBox" refType="h"/>
                </dgm:constrLst>
              </dgm:else>
            </dgm:choose>
            <dgm:ruleLst/>
            <dgm:layoutNode name="parentTextBox">
              <dgm:alg type="tx"/>
              <dgm:choose name="Name7">
                <dgm:if name="Name8" axis="ch" ptType="node" func="cnt" op="gte" val="1">
                  <dgm:shape xmlns:r="http://schemas.openxmlformats.org/officeDocument/2006/relationships" type="rect" r:blip="" zOrderOff="1" hideGeom="1">
                    <dgm:adjLst/>
                  </dgm:shape>
                </dgm:if>
                <dgm:else name="Name9">
                  <dgm:shape xmlns:r="http://schemas.openxmlformats.org/officeDocument/2006/relationships" type="rect" r:blip="">
                    <dgm:adjLst/>
                  </dgm:shape>
                </dgm:else>
              </dgm:choose>
              <dgm:presOf axis="self"/>
              <dgm:constrLst/>
              <dgm:ruleLst>
                <dgm:rule type="primFontSz" val="5" fact="NaN" max="NaN"/>
              </dgm:ruleLst>
            </dgm:layoutNode>
            <dgm:choose name="Name10">
              <dgm:if name="Name11" axis="ch" ptType="node" func="cnt" op="gte" val="1">
                <dgm:layoutNode name="entireBox">
                  <dgm:alg type="sp"/>
                  <dgm:shape xmlns:r="http://schemas.openxmlformats.org/officeDocument/2006/relationships" type="rect" r:blip="">
                    <dgm:adjLst/>
                  </dgm:shape>
                  <dgm:presOf axis="self"/>
                  <dgm:constrLst/>
                  <dgm:ruleLst/>
                </dgm:layoutNode>
                <dgm:layoutNode name="descendantBox" styleLbl="fgAccFollowNode1">
                  <dgm:choose name="Name12">
                    <dgm:if name="Name13" func="var" arg="dir" op="equ" val="norm">
                      <dgm:alg type="lin"/>
                    </dgm:if>
                    <dgm:else name="Name14">
                      <dgm:alg type="lin">
                        <dgm:param type="linDir" val="fromR"/>
                      </dgm:alg>
                    </dgm:else>
                  </dgm:choose>
                  <dgm:shape xmlns:r="http://schemas.openxmlformats.org/officeDocument/2006/relationships" r:blip="">
                    <dgm:adjLst/>
                  </dgm:shape>
                  <dgm:presOf/>
                  <dgm:constrLst>
                    <dgm:constr type="w" for="ch" forName="childTextBox" refType="w"/>
                    <dgm:constr type="h" for="ch" forName="childTextBox" refType="h"/>
                  </dgm:constrLst>
                  <dgm:ruleLst/>
                  <dgm:forEach name="Name15" axis="ch" ptType="node">
                    <dgm:layoutNode name="childTextBox"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16"/>
            </dgm:choose>
          </dgm:layoutNode>
        </dgm:if>
        <dgm:else name="Name17">
          <dgm:layoutNode name="arrowAndChildren">
            <dgm:alg type="composite"/>
            <dgm:shape xmlns:r="http://schemas.openxmlformats.org/officeDocument/2006/relationships" r:blip="">
              <dgm:adjLst/>
            </dgm:shape>
            <dgm:presOf/>
            <dgm:choose name="Name18">
              <dgm:if name="Name19" axis="ch" ptType="node" func="cnt" op="gte" val="1">
                <dgm:constrLst>
                  <dgm:constr type="w" for="ch" forName="parentTextArrow" refType="w"/>
                  <dgm:constr type="t" for="ch" forName="parentTextArrow"/>
                  <dgm:constr type="h" for="ch" forName="parentTextArrow" refType="h" fact="0.351"/>
                  <dgm:constr type="w" for="ch" forName="arrow" refType="w"/>
                  <dgm:constr type="h" for="ch" forName="arrow" refType="h"/>
                  <dgm:constr type="w" for="ch" forName="descendantArrow" refType="w"/>
                  <dgm:constr type="b" for="ch" forName="descendantArrow" refType="h" fact="0.65"/>
                  <dgm:constr type="h" for="ch" forName="descendantArrow" refType="h" fact="0.299"/>
                </dgm:constrLst>
              </dgm:if>
              <dgm:else name="Name20">
                <dgm:constrLst>
                  <dgm:constr type="w" for="ch" forName="parentTextArrow" refType="w"/>
                  <dgm:constr type="h" for="ch" forName="parentTextArrow" refType="h"/>
                </dgm:constrLst>
              </dgm:else>
            </dgm:choose>
            <dgm:ruleLst/>
            <dgm:layoutNode name="parentTextArrow">
              <dgm:alg type="tx"/>
              <dgm:choose name="Name21">
                <dgm:if name="Name22" axis="ch" ptType="node" func="cnt" op="gte" val="1">
                  <dgm:shape xmlns:r="http://schemas.openxmlformats.org/officeDocument/2006/relationships" type="rect" r:blip="" zOrderOff="1" hideGeom="1">
                    <dgm:adjLst/>
                  </dgm:shape>
                </dgm:if>
                <dgm:else name="Name23">
                  <dgm:shape xmlns:r="http://schemas.openxmlformats.org/officeDocument/2006/relationships" rot="180" type="upArrowCallout" r:blip="">
                    <dgm:adjLst/>
                  </dgm:shape>
                </dgm:else>
              </dgm:choose>
              <dgm:presOf axis="self"/>
              <dgm:constrLst/>
              <dgm:ruleLst>
                <dgm:rule type="primFontSz" val="5" fact="NaN" max="NaN"/>
              </dgm:ruleLst>
            </dgm:layoutNode>
            <dgm:choose name="Name24">
              <dgm:if name="Name25" axis="ch" ptType="node" func="cnt" op="gte" val="1">
                <dgm:layoutNode name="arrow">
                  <dgm:alg type="sp"/>
                  <dgm:shape xmlns:r="http://schemas.openxmlformats.org/officeDocument/2006/relationships" rot="180" type="upArrowCallout" r:blip="">
                    <dgm:adjLst/>
                  </dgm:shape>
                  <dgm:presOf axis="self"/>
                  <dgm:constrLst/>
                  <dgm:ruleLst/>
                </dgm:layoutNode>
                <dgm:layoutNode name="descendantArrow">
                  <dgm:choose name="Name26">
                    <dgm:if name="Name27" func="var" arg="dir" op="equ" val="norm">
                      <dgm:alg type="lin"/>
                    </dgm:if>
                    <dgm:else name="Name28">
                      <dgm:alg type="lin">
                        <dgm:param type="linDir" val="fromR"/>
                      </dgm:alg>
                    </dgm:else>
                  </dgm:choose>
                  <dgm:shape xmlns:r="http://schemas.openxmlformats.org/officeDocument/2006/relationships" r:blip="">
                    <dgm:adjLst/>
                  </dgm:shape>
                  <dgm:presOf/>
                  <dgm:constrLst>
                    <dgm:constr type="w" for="ch" forName="childTextArrow" refType="w"/>
                    <dgm:constr type="h" for="ch" forName="childTextArrow" refType="h"/>
                  </dgm:constrLst>
                  <dgm:ruleLst/>
                  <dgm:forEach name="Name29" axis="ch" ptType="node">
                    <dgm:layoutNode name="childTextArrow"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30"/>
            </dgm:choose>
          </dgm:layoutNode>
        </dgm:else>
      </dgm:choose>
      <dgm:forEach name="Name31" axis="precedSib" ptType="sibTrans" st="-1" cnt="1">
        <dgm:layoutNode name="sp">
          <dgm:alg type="sp"/>
          <dgm:shape xmlns:r="http://schemas.openxmlformats.org/officeDocument/2006/relationships" r:blip="">
            <dgm:adjLst/>
          </dgm:shape>
          <dgm:presOf axis="sel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process4">
  <dgm:title val=""/>
  <dgm:desc val=""/>
  <dgm:catLst>
    <dgm:cat type="process" pri="16000"/>
    <dgm:cat type="list" pri="20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lin">
      <dgm:param type="linDir" val="fromB"/>
    </dgm:alg>
    <dgm:shape xmlns:r="http://schemas.openxmlformats.org/officeDocument/2006/relationships" r:blip="">
      <dgm:adjLst/>
    </dgm:shape>
    <dgm:presOf/>
    <dgm:constrLst>
      <dgm:constr type="h" for="ch" forName="boxAndChildren" refType="h"/>
      <dgm:constr type="h" for="ch" forName="arrowAndChildren" refType="h" refFor="ch" refForName="boxAndChildren" op="equ" fact="1.538"/>
      <dgm:constr type="w" for="ch" forName="arrowAndChildren" refType="w"/>
      <dgm:constr type="w" for="ch" forName="boxAndChildren" refType="w"/>
      <dgm:constr type="h" for="ch" forName="sp" refType="h" fact="-0.015"/>
      <dgm:constr type="primFontSz" for="des" forName="parentTextBox" val="65"/>
      <dgm:constr type="primFontSz" for="des" forName="parentTextArrow" refType="primFontSz" refFor="des" refForName="parentTextBox" op="equ"/>
      <dgm:constr type="primFontSz" for="des" forName="childTextArrow" val="65"/>
      <dgm:constr type="primFontSz" for="des" forName="childTextBox" refType="primFontSz" refFor="des" refForName="childTextArrow" op="equ"/>
    </dgm:constrLst>
    <dgm:ruleLst/>
    <dgm:forEach name="Name1" axis="ch" ptType="node" st="-1" step="-1">
      <dgm:choose name="Name2">
        <dgm:if name="Name3" axis="self" ptType="node" func="revPos" op="equ" val="1">
          <dgm:layoutNode name="boxAndChildren">
            <dgm:alg type="composite"/>
            <dgm:shape xmlns:r="http://schemas.openxmlformats.org/officeDocument/2006/relationships" r:blip="">
              <dgm:adjLst/>
            </dgm:shape>
            <dgm:presOf/>
            <dgm:choose name="Name4">
              <dgm:if name="Name5" axis="ch" ptType="node" func="cnt" op="gte" val="1">
                <dgm:constrLst>
                  <dgm:constr type="w" for="ch" forName="parentTextBox" refType="w"/>
                  <dgm:constr type="h" for="ch" forName="parentTextBox" refType="h" fact="0.54"/>
                  <dgm:constr type="t" for="ch" forName="parentTextBox"/>
                  <dgm:constr type="w" for="ch" forName="entireBox" refType="w"/>
                  <dgm:constr type="h" for="ch" forName="entireBox" refType="h"/>
                  <dgm:constr type="w" for="ch" forName="descendantBox" refType="w"/>
                  <dgm:constr type="b" for="ch" forName="descendantBox" refType="h" fact="0.98"/>
                  <dgm:constr type="h" for="ch" forName="descendantBox" refType="h" fact="0.46"/>
                </dgm:constrLst>
              </dgm:if>
              <dgm:else name="Name6">
                <dgm:constrLst>
                  <dgm:constr type="w" for="ch" forName="parentTextBox" refType="w"/>
                  <dgm:constr type="h" for="ch" forName="parentTextBox" refType="h"/>
                </dgm:constrLst>
              </dgm:else>
            </dgm:choose>
            <dgm:ruleLst/>
            <dgm:layoutNode name="parentTextBox">
              <dgm:alg type="tx"/>
              <dgm:choose name="Name7">
                <dgm:if name="Name8" axis="ch" ptType="node" func="cnt" op="gte" val="1">
                  <dgm:shape xmlns:r="http://schemas.openxmlformats.org/officeDocument/2006/relationships" type="rect" r:blip="" zOrderOff="1" hideGeom="1">
                    <dgm:adjLst/>
                  </dgm:shape>
                </dgm:if>
                <dgm:else name="Name9">
                  <dgm:shape xmlns:r="http://schemas.openxmlformats.org/officeDocument/2006/relationships" type="rect" r:blip="">
                    <dgm:adjLst/>
                  </dgm:shape>
                </dgm:else>
              </dgm:choose>
              <dgm:presOf axis="self"/>
              <dgm:constrLst/>
              <dgm:ruleLst>
                <dgm:rule type="primFontSz" val="5" fact="NaN" max="NaN"/>
              </dgm:ruleLst>
            </dgm:layoutNode>
            <dgm:choose name="Name10">
              <dgm:if name="Name11" axis="ch" ptType="node" func="cnt" op="gte" val="1">
                <dgm:layoutNode name="entireBox">
                  <dgm:alg type="sp"/>
                  <dgm:shape xmlns:r="http://schemas.openxmlformats.org/officeDocument/2006/relationships" type="rect" r:blip="">
                    <dgm:adjLst/>
                  </dgm:shape>
                  <dgm:presOf axis="self"/>
                  <dgm:constrLst/>
                  <dgm:ruleLst/>
                </dgm:layoutNode>
                <dgm:layoutNode name="descendantBox" styleLbl="fgAccFollowNode1">
                  <dgm:choose name="Name12">
                    <dgm:if name="Name13" func="var" arg="dir" op="equ" val="norm">
                      <dgm:alg type="lin"/>
                    </dgm:if>
                    <dgm:else name="Name14">
                      <dgm:alg type="lin">
                        <dgm:param type="linDir" val="fromR"/>
                      </dgm:alg>
                    </dgm:else>
                  </dgm:choose>
                  <dgm:shape xmlns:r="http://schemas.openxmlformats.org/officeDocument/2006/relationships" r:blip="">
                    <dgm:adjLst/>
                  </dgm:shape>
                  <dgm:presOf/>
                  <dgm:constrLst>
                    <dgm:constr type="w" for="ch" forName="childTextBox" refType="w"/>
                    <dgm:constr type="h" for="ch" forName="childTextBox" refType="h"/>
                  </dgm:constrLst>
                  <dgm:ruleLst/>
                  <dgm:forEach name="Name15" axis="ch" ptType="node">
                    <dgm:layoutNode name="childTextBox"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16"/>
            </dgm:choose>
          </dgm:layoutNode>
        </dgm:if>
        <dgm:else name="Name17">
          <dgm:layoutNode name="arrowAndChildren">
            <dgm:alg type="composite"/>
            <dgm:shape xmlns:r="http://schemas.openxmlformats.org/officeDocument/2006/relationships" r:blip="">
              <dgm:adjLst/>
            </dgm:shape>
            <dgm:presOf/>
            <dgm:choose name="Name18">
              <dgm:if name="Name19" axis="ch" ptType="node" func="cnt" op="gte" val="1">
                <dgm:constrLst>
                  <dgm:constr type="w" for="ch" forName="parentTextArrow" refType="w"/>
                  <dgm:constr type="t" for="ch" forName="parentTextArrow"/>
                  <dgm:constr type="h" for="ch" forName="parentTextArrow" refType="h" fact="0.351"/>
                  <dgm:constr type="w" for="ch" forName="arrow" refType="w"/>
                  <dgm:constr type="h" for="ch" forName="arrow" refType="h"/>
                  <dgm:constr type="w" for="ch" forName="descendantArrow" refType="w"/>
                  <dgm:constr type="b" for="ch" forName="descendantArrow" refType="h" fact="0.65"/>
                  <dgm:constr type="h" for="ch" forName="descendantArrow" refType="h" fact="0.299"/>
                </dgm:constrLst>
              </dgm:if>
              <dgm:else name="Name20">
                <dgm:constrLst>
                  <dgm:constr type="w" for="ch" forName="parentTextArrow" refType="w"/>
                  <dgm:constr type="h" for="ch" forName="parentTextArrow" refType="h"/>
                </dgm:constrLst>
              </dgm:else>
            </dgm:choose>
            <dgm:ruleLst/>
            <dgm:layoutNode name="parentTextArrow">
              <dgm:alg type="tx"/>
              <dgm:choose name="Name21">
                <dgm:if name="Name22" axis="ch" ptType="node" func="cnt" op="gte" val="1">
                  <dgm:shape xmlns:r="http://schemas.openxmlformats.org/officeDocument/2006/relationships" type="rect" r:blip="" zOrderOff="1" hideGeom="1">
                    <dgm:adjLst/>
                  </dgm:shape>
                </dgm:if>
                <dgm:else name="Name23">
                  <dgm:shape xmlns:r="http://schemas.openxmlformats.org/officeDocument/2006/relationships" rot="180" type="upArrowCallout" r:blip="">
                    <dgm:adjLst/>
                  </dgm:shape>
                </dgm:else>
              </dgm:choose>
              <dgm:presOf axis="self"/>
              <dgm:constrLst/>
              <dgm:ruleLst>
                <dgm:rule type="primFontSz" val="5" fact="NaN" max="NaN"/>
              </dgm:ruleLst>
            </dgm:layoutNode>
            <dgm:choose name="Name24">
              <dgm:if name="Name25" axis="ch" ptType="node" func="cnt" op="gte" val="1">
                <dgm:layoutNode name="arrow">
                  <dgm:alg type="sp"/>
                  <dgm:shape xmlns:r="http://schemas.openxmlformats.org/officeDocument/2006/relationships" rot="180" type="upArrowCallout" r:blip="">
                    <dgm:adjLst/>
                  </dgm:shape>
                  <dgm:presOf axis="self"/>
                  <dgm:constrLst/>
                  <dgm:ruleLst/>
                </dgm:layoutNode>
                <dgm:layoutNode name="descendantArrow">
                  <dgm:choose name="Name26">
                    <dgm:if name="Name27" func="var" arg="dir" op="equ" val="norm">
                      <dgm:alg type="lin"/>
                    </dgm:if>
                    <dgm:else name="Name28">
                      <dgm:alg type="lin">
                        <dgm:param type="linDir" val="fromR"/>
                      </dgm:alg>
                    </dgm:else>
                  </dgm:choose>
                  <dgm:shape xmlns:r="http://schemas.openxmlformats.org/officeDocument/2006/relationships" r:blip="">
                    <dgm:adjLst/>
                  </dgm:shape>
                  <dgm:presOf/>
                  <dgm:constrLst>
                    <dgm:constr type="w" for="ch" forName="childTextArrow" refType="w"/>
                    <dgm:constr type="h" for="ch" forName="childTextArrow" refType="h"/>
                  </dgm:constrLst>
                  <dgm:ruleLst/>
                  <dgm:forEach name="Name29" axis="ch" ptType="node">
                    <dgm:layoutNode name="childTextArrow"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30"/>
            </dgm:choose>
          </dgm:layoutNode>
        </dgm:else>
      </dgm:choose>
      <dgm:forEach name="Name31" axis="precedSib" ptType="sibTrans" st="-1" cnt="1">
        <dgm:layoutNode name="sp">
          <dgm:alg type="sp"/>
          <dgm:shape xmlns:r="http://schemas.openxmlformats.org/officeDocument/2006/relationships" r:blip="">
            <dgm:adjLst/>
          </dgm:shape>
          <dgm:presOf axis="sel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process4">
  <dgm:title val=""/>
  <dgm:desc val=""/>
  <dgm:catLst>
    <dgm:cat type="process" pri="16000"/>
    <dgm:cat type="list" pri="20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lin">
      <dgm:param type="linDir" val="fromB"/>
    </dgm:alg>
    <dgm:shape xmlns:r="http://schemas.openxmlformats.org/officeDocument/2006/relationships" r:blip="">
      <dgm:adjLst/>
    </dgm:shape>
    <dgm:presOf/>
    <dgm:constrLst>
      <dgm:constr type="h" for="ch" forName="boxAndChildren" refType="h"/>
      <dgm:constr type="h" for="ch" forName="arrowAndChildren" refType="h" refFor="ch" refForName="boxAndChildren" op="equ" fact="1.538"/>
      <dgm:constr type="w" for="ch" forName="arrowAndChildren" refType="w"/>
      <dgm:constr type="w" for="ch" forName="boxAndChildren" refType="w"/>
      <dgm:constr type="h" for="ch" forName="sp" refType="h" fact="-0.015"/>
      <dgm:constr type="primFontSz" for="des" forName="parentTextBox" val="65"/>
      <dgm:constr type="primFontSz" for="des" forName="parentTextArrow" refType="primFontSz" refFor="des" refForName="parentTextBox" op="equ"/>
      <dgm:constr type="primFontSz" for="des" forName="childTextArrow" val="65"/>
      <dgm:constr type="primFontSz" for="des" forName="childTextBox" refType="primFontSz" refFor="des" refForName="childTextArrow" op="equ"/>
    </dgm:constrLst>
    <dgm:ruleLst/>
    <dgm:forEach name="Name1" axis="ch" ptType="node" st="-1" step="-1">
      <dgm:choose name="Name2">
        <dgm:if name="Name3" axis="self" ptType="node" func="revPos" op="equ" val="1">
          <dgm:layoutNode name="boxAndChildren">
            <dgm:alg type="composite"/>
            <dgm:shape xmlns:r="http://schemas.openxmlformats.org/officeDocument/2006/relationships" r:blip="">
              <dgm:adjLst/>
            </dgm:shape>
            <dgm:presOf/>
            <dgm:choose name="Name4">
              <dgm:if name="Name5" axis="ch" ptType="node" func="cnt" op="gte" val="1">
                <dgm:constrLst>
                  <dgm:constr type="w" for="ch" forName="parentTextBox" refType="w"/>
                  <dgm:constr type="h" for="ch" forName="parentTextBox" refType="h" fact="0.54"/>
                  <dgm:constr type="t" for="ch" forName="parentTextBox"/>
                  <dgm:constr type="w" for="ch" forName="entireBox" refType="w"/>
                  <dgm:constr type="h" for="ch" forName="entireBox" refType="h"/>
                  <dgm:constr type="w" for="ch" forName="descendantBox" refType="w"/>
                  <dgm:constr type="b" for="ch" forName="descendantBox" refType="h" fact="0.98"/>
                  <dgm:constr type="h" for="ch" forName="descendantBox" refType="h" fact="0.46"/>
                </dgm:constrLst>
              </dgm:if>
              <dgm:else name="Name6">
                <dgm:constrLst>
                  <dgm:constr type="w" for="ch" forName="parentTextBox" refType="w"/>
                  <dgm:constr type="h" for="ch" forName="parentTextBox" refType="h"/>
                </dgm:constrLst>
              </dgm:else>
            </dgm:choose>
            <dgm:ruleLst/>
            <dgm:layoutNode name="parentTextBox">
              <dgm:alg type="tx"/>
              <dgm:choose name="Name7">
                <dgm:if name="Name8" axis="ch" ptType="node" func="cnt" op="gte" val="1">
                  <dgm:shape xmlns:r="http://schemas.openxmlformats.org/officeDocument/2006/relationships" type="rect" r:blip="" zOrderOff="1" hideGeom="1">
                    <dgm:adjLst/>
                  </dgm:shape>
                </dgm:if>
                <dgm:else name="Name9">
                  <dgm:shape xmlns:r="http://schemas.openxmlformats.org/officeDocument/2006/relationships" type="rect" r:blip="">
                    <dgm:adjLst/>
                  </dgm:shape>
                </dgm:else>
              </dgm:choose>
              <dgm:presOf axis="self"/>
              <dgm:constrLst/>
              <dgm:ruleLst>
                <dgm:rule type="primFontSz" val="5" fact="NaN" max="NaN"/>
              </dgm:ruleLst>
            </dgm:layoutNode>
            <dgm:choose name="Name10">
              <dgm:if name="Name11" axis="ch" ptType="node" func="cnt" op="gte" val="1">
                <dgm:layoutNode name="entireBox">
                  <dgm:alg type="sp"/>
                  <dgm:shape xmlns:r="http://schemas.openxmlformats.org/officeDocument/2006/relationships" type="rect" r:blip="">
                    <dgm:adjLst/>
                  </dgm:shape>
                  <dgm:presOf axis="self"/>
                  <dgm:constrLst/>
                  <dgm:ruleLst/>
                </dgm:layoutNode>
                <dgm:layoutNode name="descendantBox" styleLbl="fgAccFollowNode1">
                  <dgm:choose name="Name12">
                    <dgm:if name="Name13" func="var" arg="dir" op="equ" val="norm">
                      <dgm:alg type="lin"/>
                    </dgm:if>
                    <dgm:else name="Name14">
                      <dgm:alg type="lin">
                        <dgm:param type="linDir" val="fromR"/>
                      </dgm:alg>
                    </dgm:else>
                  </dgm:choose>
                  <dgm:shape xmlns:r="http://schemas.openxmlformats.org/officeDocument/2006/relationships" r:blip="">
                    <dgm:adjLst/>
                  </dgm:shape>
                  <dgm:presOf/>
                  <dgm:constrLst>
                    <dgm:constr type="w" for="ch" forName="childTextBox" refType="w"/>
                    <dgm:constr type="h" for="ch" forName="childTextBox" refType="h"/>
                  </dgm:constrLst>
                  <dgm:ruleLst/>
                  <dgm:forEach name="Name15" axis="ch" ptType="node">
                    <dgm:layoutNode name="childTextBox"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16"/>
            </dgm:choose>
          </dgm:layoutNode>
        </dgm:if>
        <dgm:else name="Name17">
          <dgm:layoutNode name="arrowAndChildren">
            <dgm:alg type="composite"/>
            <dgm:shape xmlns:r="http://schemas.openxmlformats.org/officeDocument/2006/relationships" r:blip="">
              <dgm:adjLst/>
            </dgm:shape>
            <dgm:presOf/>
            <dgm:choose name="Name18">
              <dgm:if name="Name19" axis="ch" ptType="node" func="cnt" op="gte" val="1">
                <dgm:constrLst>
                  <dgm:constr type="w" for="ch" forName="parentTextArrow" refType="w"/>
                  <dgm:constr type="t" for="ch" forName="parentTextArrow"/>
                  <dgm:constr type="h" for="ch" forName="parentTextArrow" refType="h" fact="0.351"/>
                  <dgm:constr type="w" for="ch" forName="arrow" refType="w"/>
                  <dgm:constr type="h" for="ch" forName="arrow" refType="h"/>
                  <dgm:constr type="w" for="ch" forName="descendantArrow" refType="w"/>
                  <dgm:constr type="b" for="ch" forName="descendantArrow" refType="h" fact="0.65"/>
                  <dgm:constr type="h" for="ch" forName="descendantArrow" refType="h" fact="0.299"/>
                </dgm:constrLst>
              </dgm:if>
              <dgm:else name="Name20">
                <dgm:constrLst>
                  <dgm:constr type="w" for="ch" forName="parentTextArrow" refType="w"/>
                  <dgm:constr type="h" for="ch" forName="parentTextArrow" refType="h"/>
                </dgm:constrLst>
              </dgm:else>
            </dgm:choose>
            <dgm:ruleLst/>
            <dgm:layoutNode name="parentTextArrow">
              <dgm:alg type="tx"/>
              <dgm:choose name="Name21">
                <dgm:if name="Name22" axis="ch" ptType="node" func="cnt" op="gte" val="1">
                  <dgm:shape xmlns:r="http://schemas.openxmlformats.org/officeDocument/2006/relationships" type="rect" r:blip="" zOrderOff="1" hideGeom="1">
                    <dgm:adjLst/>
                  </dgm:shape>
                </dgm:if>
                <dgm:else name="Name23">
                  <dgm:shape xmlns:r="http://schemas.openxmlformats.org/officeDocument/2006/relationships" rot="180" type="upArrowCallout" r:blip="">
                    <dgm:adjLst/>
                  </dgm:shape>
                </dgm:else>
              </dgm:choose>
              <dgm:presOf axis="self"/>
              <dgm:constrLst/>
              <dgm:ruleLst>
                <dgm:rule type="primFontSz" val="5" fact="NaN" max="NaN"/>
              </dgm:ruleLst>
            </dgm:layoutNode>
            <dgm:choose name="Name24">
              <dgm:if name="Name25" axis="ch" ptType="node" func="cnt" op="gte" val="1">
                <dgm:layoutNode name="arrow">
                  <dgm:alg type="sp"/>
                  <dgm:shape xmlns:r="http://schemas.openxmlformats.org/officeDocument/2006/relationships" rot="180" type="upArrowCallout" r:blip="">
                    <dgm:adjLst/>
                  </dgm:shape>
                  <dgm:presOf axis="self"/>
                  <dgm:constrLst/>
                  <dgm:ruleLst/>
                </dgm:layoutNode>
                <dgm:layoutNode name="descendantArrow">
                  <dgm:choose name="Name26">
                    <dgm:if name="Name27" func="var" arg="dir" op="equ" val="norm">
                      <dgm:alg type="lin"/>
                    </dgm:if>
                    <dgm:else name="Name28">
                      <dgm:alg type="lin">
                        <dgm:param type="linDir" val="fromR"/>
                      </dgm:alg>
                    </dgm:else>
                  </dgm:choose>
                  <dgm:shape xmlns:r="http://schemas.openxmlformats.org/officeDocument/2006/relationships" r:blip="">
                    <dgm:adjLst/>
                  </dgm:shape>
                  <dgm:presOf/>
                  <dgm:constrLst>
                    <dgm:constr type="w" for="ch" forName="childTextArrow" refType="w"/>
                    <dgm:constr type="h" for="ch" forName="childTextArrow" refType="h"/>
                  </dgm:constrLst>
                  <dgm:ruleLst/>
                  <dgm:forEach name="Name29" axis="ch" ptType="node">
                    <dgm:layoutNode name="childTextArrow"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30"/>
            </dgm:choose>
          </dgm:layoutNode>
        </dgm:else>
      </dgm:choose>
      <dgm:forEach name="Name31" axis="precedSib" ptType="sibTrans" st="-1" cnt="1">
        <dgm:layoutNode name="sp">
          <dgm:alg type="sp"/>
          <dgm:shape xmlns:r="http://schemas.openxmlformats.org/officeDocument/2006/relationships" r:blip="">
            <dgm:adjLst/>
          </dgm:shape>
          <dgm:presOf axis="sel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process4">
  <dgm:title val=""/>
  <dgm:desc val=""/>
  <dgm:catLst>
    <dgm:cat type="process" pri="16000"/>
    <dgm:cat type="list" pri="20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lin">
      <dgm:param type="linDir" val="fromB"/>
    </dgm:alg>
    <dgm:shape xmlns:r="http://schemas.openxmlformats.org/officeDocument/2006/relationships" r:blip="">
      <dgm:adjLst/>
    </dgm:shape>
    <dgm:presOf/>
    <dgm:constrLst>
      <dgm:constr type="h" for="ch" forName="boxAndChildren" refType="h"/>
      <dgm:constr type="h" for="ch" forName="arrowAndChildren" refType="h" refFor="ch" refForName="boxAndChildren" op="equ" fact="1.538"/>
      <dgm:constr type="w" for="ch" forName="arrowAndChildren" refType="w"/>
      <dgm:constr type="w" for="ch" forName="boxAndChildren" refType="w"/>
      <dgm:constr type="h" for="ch" forName="sp" refType="h" fact="-0.015"/>
      <dgm:constr type="primFontSz" for="des" forName="parentTextBox" val="65"/>
      <dgm:constr type="primFontSz" for="des" forName="parentTextArrow" refType="primFontSz" refFor="des" refForName="parentTextBox" op="equ"/>
      <dgm:constr type="primFontSz" for="des" forName="childTextArrow" val="65"/>
      <dgm:constr type="primFontSz" for="des" forName="childTextBox" refType="primFontSz" refFor="des" refForName="childTextArrow" op="equ"/>
    </dgm:constrLst>
    <dgm:ruleLst/>
    <dgm:forEach name="Name1" axis="ch" ptType="node" st="-1" step="-1">
      <dgm:choose name="Name2">
        <dgm:if name="Name3" axis="self" ptType="node" func="revPos" op="equ" val="1">
          <dgm:layoutNode name="boxAndChildren">
            <dgm:alg type="composite"/>
            <dgm:shape xmlns:r="http://schemas.openxmlformats.org/officeDocument/2006/relationships" r:blip="">
              <dgm:adjLst/>
            </dgm:shape>
            <dgm:presOf/>
            <dgm:choose name="Name4">
              <dgm:if name="Name5" axis="ch" ptType="node" func="cnt" op="gte" val="1">
                <dgm:constrLst>
                  <dgm:constr type="w" for="ch" forName="parentTextBox" refType="w"/>
                  <dgm:constr type="h" for="ch" forName="parentTextBox" refType="h" fact="0.54"/>
                  <dgm:constr type="t" for="ch" forName="parentTextBox"/>
                  <dgm:constr type="w" for="ch" forName="entireBox" refType="w"/>
                  <dgm:constr type="h" for="ch" forName="entireBox" refType="h"/>
                  <dgm:constr type="w" for="ch" forName="descendantBox" refType="w"/>
                  <dgm:constr type="b" for="ch" forName="descendantBox" refType="h" fact="0.98"/>
                  <dgm:constr type="h" for="ch" forName="descendantBox" refType="h" fact="0.46"/>
                </dgm:constrLst>
              </dgm:if>
              <dgm:else name="Name6">
                <dgm:constrLst>
                  <dgm:constr type="w" for="ch" forName="parentTextBox" refType="w"/>
                  <dgm:constr type="h" for="ch" forName="parentTextBox" refType="h"/>
                </dgm:constrLst>
              </dgm:else>
            </dgm:choose>
            <dgm:ruleLst/>
            <dgm:layoutNode name="parentTextBox">
              <dgm:alg type="tx"/>
              <dgm:choose name="Name7">
                <dgm:if name="Name8" axis="ch" ptType="node" func="cnt" op="gte" val="1">
                  <dgm:shape xmlns:r="http://schemas.openxmlformats.org/officeDocument/2006/relationships" type="rect" r:blip="" zOrderOff="1" hideGeom="1">
                    <dgm:adjLst/>
                  </dgm:shape>
                </dgm:if>
                <dgm:else name="Name9">
                  <dgm:shape xmlns:r="http://schemas.openxmlformats.org/officeDocument/2006/relationships" type="rect" r:blip="">
                    <dgm:adjLst/>
                  </dgm:shape>
                </dgm:else>
              </dgm:choose>
              <dgm:presOf axis="self"/>
              <dgm:constrLst/>
              <dgm:ruleLst>
                <dgm:rule type="primFontSz" val="5" fact="NaN" max="NaN"/>
              </dgm:ruleLst>
            </dgm:layoutNode>
            <dgm:choose name="Name10">
              <dgm:if name="Name11" axis="ch" ptType="node" func="cnt" op="gte" val="1">
                <dgm:layoutNode name="entireBox">
                  <dgm:alg type="sp"/>
                  <dgm:shape xmlns:r="http://schemas.openxmlformats.org/officeDocument/2006/relationships" type="rect" r:blip="">
                    <dgm:adjLst/>
                  </dgm:shape>
                  <dgm:presOf axis="self"/>
                  <dgm:constrLst/>
                  <dgm:ruleLst/>
                </dgm:layoutNode>
                <dgm:layoutNode name="descendantBox" styleLbl="fgAccFollowNode1">
                  <dgm:choose name="Name12">
                    <dgm:if name="Name13" func="var" arg="dir" op="equ" val="norm">
                      <dgm:alg type="lin"/>
                    </dgm:if>
                    <dgm:else name="Name14">
                      <dgm:alg type="lin">
                        <dgm:param type="linDir" val="fromR"/>
                      </dgm:alg>
                    </dgm:else>
                  </dgm:choose>
                  <dgm:shape xmlns:r="http://schemas.openxmlformats.org/officeDocument/2006/relationships" r:blip="">
                    <dgm:adjLst/>
                  </dgm:shape>
                  <dgm:presOf/>
                  <dgm:constrLst>
                    <dgm:constr type="w" for="ch" forName="childTextBox" refType="w"/>
                    <dgm:constr type="h" for="ch" forName="childTextBox" refType="h"/>
                  </dgm:constrLst>
                  <dgm:ruleLst/>
                  <dgm:forEach name="Name15" axis="ch" ptType="node">
                    <dgm:layoutNode name="childTextBox"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16"/>
            </dgm:choose>
          </dgm:layoutNode>
        </dgm:if>
        <dgm:else name="Name17">
          <dgm:layoutNode name="arrowAndChildren">
            <dgm:alg type="composite"/>
            <dgm:shape xmlns:r="http://schemas.openxmlformats.org/officeDocument/2006/relationships" r:blip="">
              <dgm:adjLst/>
            </dgm:shape>
            <dgm:presOf/>
            <dgm:choose name="Name18">
              <dgm:if name="Name19" axis="ch" ptType="node" func="cnt" op="gte" val="1">
                <dgm:constrLst>
                  <dgm:constr type="w" for="ch" forName="parentTextArrow" refType="w"/>
                  <dgm:constr type="t" for="ch" forName="parentTextArrow"/>
                  <dgm:constr type="h" for="ch" forName="parentTextArrow" refType="h" fact="0.351"/>
                  <dgm:constr type="w" for="ch" forName="arrow" refType="w"/>
                  <dgm:constr type="h" for="ch" forName="arrow" refType="h"/>
                  <dgm:constr type="w" for="ch" forName="descendantArrow" refType="w"/>
                  <dgm:constr type="b" for="ch" forName="descendantArrow" refType="h" fact="0.65"/>
                  <dgm:constr type="h" for="ch" forName="descendantArrow" refType="h" fact="0.299"/>
                </dgm:constrLst>
              </dgm:if>
              <dgm:else name="Name20">
                <dgm:constrLst>
                  <dgm:constr type="w" for="ch" forName="parentTextArrow" refType="w"/>
                  <dgm:constr type="h" for="ch" forName="parentTextArrow" refType="h"/>
                </dgm:constrLst>
              </dgm:else>
            </dgm:choose>
            <dgm:ruleLst/>
            <dgm:layoutNode name="parentTextArrow">
              <dgm:alg type="tx"/>
              <dgm:choose name="Name21">
                <dgm:if name="Name22" axis="ch" ptType="node" func="cnt" op="gte" val="1">
                  <dgm:shape xmlns:r="http://schemas.openxmlformats.org/officeDocument/2006/relationships" type="rect" r:blip="" zOrderOff="1" hideGeom="1">
                    <dgm:adjLst/>
                  </dgm:shape>
                </dgm:if>
                <dgm:else name="Name23">
                  <dgm:shape xmlns:r="http://schemas.openxmlformats.org/officeDocument/2006/relationships" rot="180" type="upArrowCallout" r:blip="">
                    <dgm:adjLst/>
                  </dgm:shape>
                </dgm:else>
              </dgm:choose>
              <dgm:presOf axis="self"/>
              <dgm:constrLst/>
              <dgm:ruleLst>
                <dgm:rule type="primFontSz" val="5" fact="NaN" max="NaN"/>
              </dgm:ruleLst>
            </dgm:layoutNode>
            <dgm:choose name="Name24">
              <dgm:if name="Name25" axis="ch" ptType="node" func="cnt" op="gte" val="1">
                <dgm:layoutNode name="arrow">
                  <dgm:alg type="sp"/>
                  <dgm:shape xmlns:r="http://schemas.openxmlformats.org/officeDocument/2006/relationships" rot="180" type="upArrowCallout" r:blip="">
                    <dgm:adjLst/>
                  </dgm:shape>
                  <dgm:presOf axis="self"/>
                  <dgm:constrLst/>
                  <dgm:ruleLst/>
                </dgm:layoutNode>
                <dgm:layoutNode name="descendantArrow">
                  <dgm:choose name="Name26">
                    <dgm:if name="Name27" func="var" arg="dir" op="equ" val="norm">
                      <dgm:alg type="lin"/>
                    </dgm:if>
                    <dgm:else name="Name28">
                      <dgm:alg type="lin">
                        <dgm:param type="linDir" val="fromR"/>
                      </dgm:alg>
                    </dgm:else>
                  </dgm:choose>
                  <dgm:shape xmlns:r="http://schemas.openxmlformats.org/officeDocument/2006/relationships" r:blip="">
                    <dgm:adjLst/>
                  </dgm:shape>
                  <dgm:presOf/>
                  <dgm:constrLst>
                    <dgm:constr type="w" for="ch" forName="childTextArrow" refType="w"/>
                    <dgm:constr type="h" for="ch" forName="childTextArrow" refType="h"/>
                  </dgm:constrLst>
                  <dgm:ruleLst/>
                  <dgm:forEach name="Name29" axis="ch" ptType="node">
                    <dgm:layoutNode name="childTextArrow"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30"/>
            </dgm:choose>
          </dgm:layoutNode>
        </dgm:else>
      </dgm:choose>
      <dgm:forEach name="Name31" axis="precedSib" ptType="sibTrans" st="-1" cnt="1">
        <dgm:layoutNode name="sp">
          <dgm:alg type="sp"/>
          <dgm:shape xmlns:r="http://schemas.openxmlformats.org/officeDocument/2006/relationships" r:blip="">
            <dgm:adjLst/>
          </dgm:shape>
          <dgm:presOf axis="self"/>
          <dgm:constrLst/>
          <dgm:ruleLst/>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process4">
  <dgm:title val=""/>
  <dgm:desc val=""/>
  <dgm:catLst>
    <dgm:cat type="process" pri="16000"/>
    <dgm:cat type="list" pri="20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lin">
      <dgm:param type="linDir" val="fromB"/>
    </dgm:alg>
    <dgm:shape xmlns:r="http://schemas.openxmlformats.org/officeDocument/2006/relationships" r:blip="">
      <dgm:adjLst/>
    </dgm:shape>
    <dgm:presOf/>
    <dgm:constrLst>
      <dgm:constr type="h" for="ch" forName="boxAndChildren" refType="h"/>
      <dgm:constr type="h" for="ch" forName="arrowAndChildren" refType="h" refFor="ch" refForName="boxAndChildren" op="equ" fact="1.538"/>
      <dgm:constr type="w" for="ch" forName="arrowAndChildren" refType="w"/>
      <dgm:constr type="w" for="ch" forName="boxAndChildren" refType="w"/>
      <dgm:constr type="h" for="ch" forName="sp" refType="h" fact="-0.015"/>
      <dgm:constr type="primFontSz" for="des" forName="parentTextBox" val="65"/>
      <dgm:constr type="primFontSz" for="des" forName="parentTextArrow" refType="primFontSz" refFor="des" refForName="parentTextBox" op="equ"/>
      <dgm:constr type="primFontSz" for="des" forName="childTextArrow" val="65"/>
      <dgm:constr type="primFontSz" for="des" forName="childTextBox" refType="primFontSz" refFor="des" refForName="childTextArrow" op="equ"/>
    </dgm:constrLst>
    <dgm:ruleLst/>
    <dgm:forEach name="Name1" axis="ch" ptType="node" st="-1" step="-1">
      <dgm:choose name="Name2">
        <dgm:if name="Name3" axis="self" ptType="node" func="revPos" op="equ" val="1">
          <dgm:layoutNode name="boxAndChildren">
            <dgm:alg type="composite"/>
            <dgm:shape xmlns:r="http://schemas.openxmlformats.org/officeDocument/2006/relationships" r:blip="">
              <dgm:adjLst/>
            </dgm:shape>
            <dgm:presOf/>
            <dgm:choose name="Name4">
              <dgm:if name="Name5" axis="ch" ptType="node" func="cnt" op="gte" val="1">
                <dgm:constrLst>
                  <dgm:constr type="w" for="ch" forName="parentTextBox" refType="w"/>
                  <dgm:constr type="h" for="ch" forName="parentTextBox" refType="h" fact="0.54"/>
                  <dgm:constr type="t" for="ch" forName="parentTextBox"/>
                  <dgm:constr type="w" for="ch" forName="entireBox" refType="w"/>
                  <dgm:constr type="h" for="ch" forName="entireBox" refType="h"/>
                  <dgm:constr type="w" for="ch" forName="descendantBox" refType="w"/>
                  <dgm:constr type="b" for="ch" forName="descendantBox" refType="h" fact="0.98"/>
                  <dgm:constr type="h" for="ch" forName="descendantBox" refType="h" fact="0.46"/>
                </dgm:constrLst>
              </dgm:if>
              <dgm:else name="Name6">
                <dgm:constrLst>
                  <dgm:constr type="w" for="ch" forName="parentTextBox" refType="w"/>
                  <dgm:constr type="h" for="ch" forName="parentTextBox" refType="h"/>
                </dgm:constrLst>
              </dgm:else>
            </dgm:choose>
            <dgm:ruleLst/>
            <dgm:layoutNode name="parentTextBox">
              <dgm:alg type="tx"/>
              <dgm:choose name="Name7">
                <dgm:if name="Name8" axis="ch" ptType="node" func="cnt" op="gte" val="1">
                  <dgm:shape xmlns:r="http://schemas.openxmlformats.org/officeDocument/2006/relationships" type="rect" r:blip="" zOrderOff="1" hideGeom="1">
                    <dgm:adjLst/>
                  </dgm:shape>
                </dgm:if>
                <dgm:else name="Name9">
                  <dgm:shape xmlns:r="http://schemas.openxmlformats.org/officeDocument/2006/relationships" type="rect" r:blip="">
                    <dgm:adjLst/>
                  </dgm:shape>
                </dgm:else>
              </dgm:choose>
              <dgm:presOf axis="self"/>
              <dgm:constrLst/>
              <dgm:ruleLst>
                <dgm:rule type="primFontSz" val="5" fact="NaN" max="NaN"/>
              </dgm:ruleLst>
            </dgm:layoutNode>
            <dgm:choose name="Name10">
              <dgm:if name="Name11" axis="ch" ptType="node" func="cnt" op="gte" val="1">
                <dgm:layoutNode name="entireBox">
                  <dgm:alg type="sp"/>
                  <dgm:shape xmlns:r="http://schemas.openxmlformats.org/officeDocument/2006/relationships" type="rect" r:blip="">
                    <dgm:adjLst/>
                  </dgm:shape>
                  <dgm:presOf axis="self"/>
                  <dgm:constrLst/>
                  <dgm:ruleLst/>
                </dgm:layoutNode>
                <dgm:layoutNode name="descendantBox" styleLbl="fgAccFollowNode1">
                  <dgm:choose name="Name12">
                    <dgm:if name="Name13" func="var" arg="dir" op="equ" val="norm">
                      <dgm:alg type="lin"/>
                    </dgm:if>
                    <dgm:else name="Name14">
                      <dgm:alg type="lin">
                        <dgm:param type="linDir" val="fromR"/>
                      </dgm:alg>
                    </dgm:else>
                  </dgm:choose>
                  <dgm:shape xmlns:r="http://schemas.openxmlformats.org/officeDocument/2006/relationships" r:blip="">
                    <dgm:adjLst/>
                  </dgm:shape>
                  <dgm:presOf/>
                  <dgm:constrLst>
                    <dgm:constr type="w" for="ch" forName="childTextBox" refType="w"/>
                    <dgm:constr type="h" for="ch" forName="childTextBox" refType="h"/>
                  </dgm:constrLst>
                  <dgm:ruleLst/>
                  <dgm:forEach name="Name15" axis="ch" ptType="node">
                    <dgm:layoutNode name="childTextBox"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16"/>
            </dgm:choose>
          </dgm:layoutNode>
        </dgm:if>
        <dgm:else name="Name17">
          <dgm:layoutNode name="arrowAndChildren">
            <dgm:alg type="composite"/>
            <dgm:shape xmlns:r="http://schemas.openxmlformats.org/officeDocument/2006/relationships" r:blip="">
              <dgm:adjLst/>
            </dgm:shape>
            <dgm:presOf/>
            <dgm:choose name="Name18">
              <dgm:if name="Name19" axis="ch" ptType="node" func="cnt" op="gte" val="1">
                <dgm:constrLst>
                  <dgm:constr type="w" for="ch" forName="parentTextArrow" refType="w"/>
                  <dgm:constr type="t" for="ch" forName="parentTextArrow"/>
                  <dgm:constr type="h" for="ch" forName="parentTextArrow" refType="h" fact="0.351"/>
                  <dgm:constr type="w" for="ch" forName="arrow" refType="w"/>
                  <dgm:constr type="h" for="ch" forName="arrow" refType="h"/>
                  <dgm:constr type="w" for="ch" forName="descendantArrow" refType="w"/>
                  <dgm:constr type="b" for="ch" forName="descendantArrow" refType="h" fact="0.65"/>
                  <dgm:constr type="h" for="ch" forName="descendantArrow" refType="h" fact="0.299"/>
                </dgm:constrLst>
              </dgm:if>
              <dgm:else name="Name20">
                <dgm:constrLst>
                  <dgm:constr type="w" for="ch" forName="parentTextArrow" refType="w"/>
                  <dgm:constr type="h" for="ch" forName="parentTextArrow" refType="h"/>
                </dgm:constrLst>
              </dgm:else>
            </dgm:choose>
            <dgm:ruleLst/>
            <dgm:layoutNode name="parentTextArrow">
              <dgm:alg type="tx"/>
              <dgm:choose name="Name21">
                <dgm:if name="Name22" axis="ch" ptType="node" func="cnt" op="gte" val="1">
                  <dgm:shape xmlns:r="http://schemas.openxmlformats.org/officeDocument/2006/relationships" type="rect" r:blip="" zOrderOff="1" hideGeom="1">
                    <dgm:adjLst/>
                  </dgm:shape>
                </dgm:if>
                <dgm:else name="Name23">
                  <dgm:shape xmlns:r="http://schemas.openxmlformats.org/officeDocument/2006/relationships" rot="180" type="upArrowCallout" r:blip="">
                    <dgm:adjLst/>
                  </dgm:shape>
                </dgm:else>
              </dgm:choose>
              <dgm:presOf axis="self"/>
              <dgm:constrLst/>
              <dgm:ruleLst>
                <dgm:rule type="primFontSz" val="5" fact="NaN" max="NaN"/>
              </dgm:ruleLst>
            </dgm:layoutNode>
            <dgm:choose name="Name24">
              <dgm:if name="Name25" axis="ch" ptType="node" func="cnt" op="gte" val="1">
                <dgm:layoutNode name="arrow">
                  <dgm:alg type="sp"/>
                  <dgm:shape xmlns:r="http://schemas.openxmlformats.org/officeDocument/2006/relationships" rot="180" type="upArrowCallout" r:blip="">
                    <dgm:adjLst/>
                  </dgm:shape>
                  <dgm:presOf axis="self"/>
                  <dgm:constrLst/>
                  <dgm:ruleLst/>
                </dgm:layoutNode>
                <dgm:layoutNode name="descendantArrow">
                  <dgm:choose name="Name26">
                    <dgm:if name="Name27" func="var" arg="dir" op="equ" val="norm">
                      <dgm:alg type="lin"/>
                    </dgm:if>
                    <dgm:else name="Name28">
                      <dgm:alg type="lin">
                        <dgm:param type="linDir" val="fromR"/>
                      </dgm:alg>
                    </dgm:else>
                  </dgm:choose>
                  <dgm:shape xmlns:r="http://schemas.openxmlformats.org/officeDocument/2006/relationships" r:blip="">
                    <dgm:adjLst/>
                  </dgm:shape>
                  <dgm:presOf/>
                  <dgm:constrLst>
                    <dgm:constr type="w" for="ch" forName="childTextArrow" refType="w"/>
                    <dgm:constr type="h" for="ch" forName="childTextArrow" refType="h"/>
                  </dgm:constrLst>
                  <dgm:ruleLst/>
                  <dgm:forEach name="Name29" axis="ch" ptType="node">
                    <dgm:layoutNode name="childTextArrow"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30"/>
            </dgm:choose>
          </dgm:layoutNode>
        </dgm:else>
      </dgm:choose>
      <dgm:forEach name="Name31" axis="precedSib" ptType="sibTrans" st="-1" cnt="1">
        <dgm:layoutNode name="sp">
          <dgm:alg type="sp"/>
          <dgm:shape xmlns:r="http://schemas.openxmlformats.org/officeDocument/2006/relationships" r:blip="">
            <dgm:adjLst/>
          </dgm:shape>
          <dgm:presOf axis="self"/>
          <dgm:constrLst/>
          <dgm:ruleLst/>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venn1">
  <dgm:title val=""/>
  <dgm:desc val=""/>
  <dgm:catLst>
    <dgm:cat type="relationship" pri="28000"/>
    <dgm:cat type="convert" pri="19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Lst>
      <dgm:cxnLst>
        <dgm:cxn modelId="7" srcId="0" destId="1" srcOrd="0" destOrd="0"/>
        <dgm:cxn modelId="8" srcId="0" destId="2" srcOrd="1" destOrd="0"/>
        <dgm:cxn modelId="9" srcId="0" destId="3" srcOrd="2" destOrd="0"/>
        <dgm:cxn modelId="10" srcId="0" destId="4" srcOrd="3" destOrd="0"/>
      </dgm:cxnLst>
      <dgm:bg/>
      <dgm:whole/>
    </dgm:dataModel>
  </dgm:clrData>
  <dgm:layoutNode name="compositeShape">
    <dgm:varLst>
      <dgm:chMax val="7"/>
      <dgm:dir/>
      <dgm:resizeHandles val="exact"/>
    </dgm:varLst>
    <dgm:choose name="Name0">
      <dgm:if name="Name1" axis="ch" ptType="node" func="cnt" op="equ" val="1">
        <dgm:alg type="composite">
          <dgm:param type="ar" val="1"/>
        </dgm:alg>
      </dgm:if>
      <dgm:if name="Name2" axis="ch" ptType="node" func="cnt" op="equ" val="2">
        <dgm:alg type="composite">
          <dgm:param type="ar" val="1.792"/>
        </dgm:alg>
      </dgm:if>
      <dgm:if name="Name3" axis="ch" ptType="node" func="cnt" op="equ" val="3">
        <dgm:alg type="composite">
          <dgm:param type="ar" val="1"/>
        </dgm:alg>
      </dgm:if>
      <dgm:if name="Name4" axis="ch" ptType="node" func="cnt" op="equ" val="4">
        <dgm:alg type="composite">
          <dgm:param type="ar" val="1"/>
        </dgm:alg>
      </dgm:if>
      <dgm:if name="Name5" axis="ch" ptType="node" func="cnt" op="equ" val="5">
        <dgm:alg type="composite">
          <dgm:param type="ar" val="1.4"/>
        </dgm:alg>
      </dgm:if>
      <dgm:if name="Name6" axis="ch" ptType="node" func="cnt" op="equ" val="6">
        <dgm:alg type="composite">
          <dgm:param type="ar" val="1.285"/>
        </dgm:alg>
      </dgm:if>
      <dgm:if name="Name7" axis="ch" ptType="node" func="cnt" op="equ" val="7">
        <dgm:alg type="composite">
          <dgm:param type="ar" val="1.359"/>
        </dgm:alg>
      </dgm:if>
      <dgm:else name="Name8">
        <dgm:alg type="composite">
          <dgm:param type="ar" val="1.359"/>
        </dgm:alg>
      </dgm:else>
    </dgm:choose>
    <dgm:shape xmlns:r="http://schemas.openxmlformats.org/officeDocument/2006/relationships" r:blip="">
      <dgm:adjLst/>
    </dgm:shape>
    <dgm:presOf/>
    <dgm:choose name="Name9">
      <dgm:if name="Name10" axis="ch" ptType="node" func="cnt" op="equ" val="1">
        <dgm:constrLst>
          <dgm:constr type="ctrX" for="ch" forName="circ1TxSh" refType="w" fact="0.5"/>
          <dgm:constr type="ctrY" for="ch" forName="circ1TxSh" refType="h" fact="0.5"/>
          <dgm:constr type="w" for="ch" forName="circ1TxSh" refType="w"/>
          <dgm:constr type="h" for="ch" forName="circ1TxSh" refType="h"/>
          <dgm:constr type="primFontSz" for="ch" ptType="node" op="equ"/>
        </dgm:constrLst>
      </dgm:if>
      <dgm:if name="Name11" axis="ch" ptType="node" func="cnt" op="equ" val="2">
        <dgm:constrLst>
          <dgm:constr type="ctrX" for="ch" forName="circ1" refType="w" fact="0.3"/>
          <dgm:constr type="ctrY" for="ch" forName="circ1" refType="h" fact="0.5"/>
          <dgm:constr type="w" for="ch" forName="circ1" refType="w" fact="0.555"/>
          <dgm:constr type="h" for="ch" forName="circ1" refType="h" fact="0.99456"/>
          <dgm:constr type="l" for="ch" forName="circ1Tx" refType="w" fact="0.1"/>
          <dgm:constr type="t" for="ch" forName="circ1Tx" refType="h" fact="0.12"/>
          <dgm:constr type="w" for="ch" forName="circ1Tx" refType="w" fact="0.32"/>
          <dgm:constr type="h" for="ch" forName="circ1Tx" refType="h" fact="0.76"/>
          <dgm:constr type="ctrX" for="ch" forName="circ2" refType="w" fact="0.7"/>
          <dgm:constr type="ctrY" for="ch" forName="circ2" refType="h" fact="0.5"/>
          <dgm:constr type="w" for="ch" forName="circ2" refType="w" fact="0.555"/>
          <dgm:constr type="h" for="ch" forName="circ2" refType="h" fact="0.99456"/>
          <dgm:constr type="l" for="ch" forName="circ2Tx" refType="w" fact="0.58"/>
          <dgm:constr type="t" for="ch" forName="circ2Tx" refType="h" fact="0.12"/>
          <dgm:constr type="w" for="ch" forName="circ2Tx" refType="w" fact="0.32"/>
          <dgm:constr type="h" for="ch" forName="circ2Tx" refType="h" fact="0.76"/>
          <dgm:constr type="primFontSz" for="ch" ptType="node" op="equ"/>
        </dgm:constrLst>
      </dgm:if>
      <dgm:if name="Name12" axis="ch" ptType="node" func="cnt" op="equ" val="3">
        <dgm:constrLst>
          <dgm:constr type="ctrX" for="ch" forName="circ1" refType="w" fact="0.5"/>
          <dgm:constr type="ctrY" for="ch" forName="circ1" refType="w" fact="0.25"/>
          <dgm:constr type="w" for="ch" forName="circ1" refType="w" fact="0.6"/>
          <dgm:constr type="h" for="ch" forName="circ1" refType="h" fact="0.6"/>
          <dgm:constr type="l" for="ch" forName="circ1Tx" refType="w" fact="0.28"/>
          <dgm:constr type="t" for="ch" forName="circ1Tx" refType="h" fact="0.055"/>
          <dgm:constr type="w" for="ch" forName="circ1Tx" refType="w" fact="0.44"/>
          <dgm:constr type="h" for="ch" forName="circ1Tx" refType="h" fact="0.27"/>
          <dgm:constr type="ctrX" for="ch" forName="circ2" refType="w" fact="0.7165"/>
          <dgm:constr type="ctrY" for="ch" forName="circ2" refType="w" fact="0.625"/>
          <dgm:constr type="w" for="ch" forName="circ2" refType="w" fact="0.6"/>
          <dgm:constr type="h" for="ch" forName="circ2" refType="h" fact="0.6"/>
          <dgm:constr type="l" for="ch" forName="circ2Tx" refType="w" fact="0.6"/>
          <dgm:constr type="t" for="ch" forName="circ2Tx" refType="h" fact="0.48"/>
          <dgm:constr type="w" for="ch" forName="circ2Tx" refType="w" fact="0.36"/>
          <dgm:constr type="h" for="ch" forName="circ2Tx" refType="h" fact="0.33"/>
          <dgm:constr type="ctrX" for="ch" forName="circ3" refType="w" fact="0.2835"/>
          <dgm:constr type="ctrY" for="ch" forName="circ3" refType="w" fact="0.625"/>
          <dgm:constr type="w" for="ch" forName="circ3" refType="w" fact="0.6"/>
          <dgm:constr type="h" for="ch" forName="circ3" refType="h" fact="0.6"/>
          <dgm:constr type="l" for="ch" forName="circ3Tx" refType="w" fact="0.04"/>
          <dgm:constr type="t" for="ch" forName="circ3Tx" refType="h" fact="0.48"/>
          <dgm:constr type="w" for="ch" forName="circ3Tx" refType="w" fact="0.36"/>
          <dgm:constr type="h" for="ch" forName="circ3Tx" refType="h" fact="0.33"/>
          <dgm:constr type="primFontSz" for="ch" ptType="node" op="equ"/>
        </dgm:constrLst>
      </dgm:if>
      <dgm:if name="Name13" axis="ch" ptType="node" func="cnt" op="equ" val="4">
        <dgm:constrLst>
          <dgm:constr type="ctrX" for="ch" forName="circ1" refType="w" fact="0.5"/>
          <dgm:constr type="ctrY" for="ch" forName="circ1" refType="w" fact="0.27"/>
          <dgm:constr type="w" for="ch" forName="circ1" refType="w" fact="0.52"/>
          <dgm:constr type="h" for="ch" forName="circ1" refType="h" fact="0.52"/>
          <dgm:constr type="l" for="ch" forName="circ1Tx" refType="w" fact="0.3"/>
          <dgm:constr type="t" for="ch" forName="circ1Tx" refType="h" fact="0.08"/>
          <dgm:constr type="w" for="ch" forName="circ1Tx" refType="w" fact="0.4"/>
          <dgm:constr type="h" for="ch" forName="circ1Tx" refType="h" fact="0.165"/>
          <dgm:constr type="ctrX" for="ch" forName="circ2" refType="w" fact="0.73"/>
          <dgm:constr type="ctrY" for="ch" forName="circ2" refType="w" fact="0.5"/>
          <dgm:constr type="w" for="ch" forName="circ2" refType="w" fact="0.52"/>
          <dgm:constr type="h" for="ch" forName="circ2" refType="h" fact="0.52"/>
          <dgm:constr type="r" for="ch" forName="circ2Tx" refType="w" fact="0.95"/>
          <dgm:constr type="t" for="ch" forName="circ2Tx" refType="h" fact="0.3"/>
          <dgm:constr type="w" for="ch" forName="circ2Tx" refType="w" fact="0.2"/>
          <dgm:constr type="h" for="ch" forName="circ2Tx" refType="h" fact="0.4"/>
          <dgm:constr type="ctrX" for="ch" forName="circ3" refType="w" fact="0.5"/>
          <dgm:constr type="ctrY" for="ch" forName="circ3" refType="w" fact="0.73"/>
          <dgm:constr type="w" for="ch" forName="circ3" refType="w" fact="0.52"/>
          <dgm:constr type="h" for="ch" forName="circ3" refType="h" fact="0.52"/>
          <dgm:constr type="l" for="ch" forName="circ3Tx" refType="w" fact="0.3"/>
          <dgm:constr type="b" for="ch" forName="circ3Tx" refType="h" fact="0.92"/>
          <dgm:constr type="w" for="ch" forName="circ3Tx" refType="w" fact="0.4"/>
          <dgm:constr type="h" for="ch" forName="circ3Tx" refType="h" fact="0.165"/>
          <dgm:constr type="ctrX" for="ch" forName="circ4" refType="w" fact="0.27"/>
          <dgm:constr type="ctrY" for="ch" forName="circ4" refType="h" fact="0.5"/>
          <dgm:constr type="w" for="ch" forName="circ4" refType="w" fact="0.52"/>
          <dgm:constr type="h" for="ch" forName="circ4" refType="h" fact="0.52"/>
          <dgm:constr type="l" for="ch" forName="circ4Tx" refType="w" fact="0.05"/>
          <dgm:constr type="t" for="ch" forName="circ4Tx" refType="h" fact="0.3"/>
          <dgm:constr type="w" for="ch" forName="circ4Tx" refType="w" fact="0.2"/>
          <dgm:constr type="h" for="ch" forName="circ4Tx" refType="h" fact="0.4"/>
          <dgm:constr type="primFontSz" for="ch" ptType="node" op="equ"/>
        </dgm:constrLst>
      </dgm:if>
      <dgm:if name="Name14" axis="ch" ptType="node" func="cnt" op="equ" val="5">
        <dgm:constrLst>
          <dgm:constr type="ctrX" for="ch" forName="circ1" refType="w" fact="0.5"/>
          <dgm:constr type="ctrY" for="ch" forName="circ1" refType="h" fact="0.46"/>
          <dgm:constr type="w" for="ch" forName="circ1" refType="w" fact="0.25"/>
          <dgm:constr type="h" for="ch" forName="circ1" refType="h" fact="0.35"/>
          <dgm:constr type="l" for="ch" forName="circ1Tx" refType="w" fact="0.355"/>
          <dgm:constr type="t" for="ch" forName="circ1Tx"/>
          <dgm:constr type="w" for="ch" forName="circ1Tx" refType="w" fact="0.29"/>
          <dgm:constr type="h" for="ch" forName="circ1Tx" refType="h" fact="0.235"/>
          <dgm:constr type="ctrX" for="ch" forName="circ2" refType="w" fact="0.5951"/>
          <dgm:constr type="ctrY" for="ch" forName="circ2" refType="h" fact="0.5567"/>
          <dgm:constr type="w" for="ch" forName="circ2" refType="w" fact="0.25"/>
          <dgm:constr type="h" for="ch" forName="circ2" refType="h" fact="0.35"/>
          <dgm:constr type="l" for="ch" forName="circ2Tx" refType="w" fact="0.74"/>
          <dgm:constr type="t" for="ch" forName="circ2Tx" refType="h" fact="0.31"/>
          <dgm:constr type="w" for="ch" forName="circ2Tx" refType="w" fact="0.26"/>
          <dgm:constr type="h" for="ch" forName="circ2Tx" refType="h" fact="0.255"/>
          <dgm:constr type="ctrX" for="ch" forName="circ3" refType="w" fact="0.5588"/>
          <dgm:constr type="ctrY" for="ch" forName="circ3" refType="h" fact="0.7133"/>
          <dgm:constr type="w" for="ch" forName="circ3" refType="w" fact="0.25"/>
          <dgm:constr type="h" for="ch" forName="circ3" refType="h" fact="0.35"/>
          <dgm:constr type="l" for="ch" forName="circ3Tx" refType="w" fact="0.7"/>
          <dgm:constr type="t" for="ch" forName="circ3Tx" refType="h" fact="0.745"/>
          <dgm:constr type="w" for="ch" forName="circ3Tx" refType="w" fact="0.26"/>
          <dgm:constr type="h" for="ch" forName="circ3Tx" refType="h" fact="0.255"/>
          <dgm:constr type="ctrX" for="ch" forName="circ4" refType="w" fact="0.4412"/>
          <dgm:constr type="ctrY" for="ch" forName="circ4" refType="h" fact="0.7133"/>
          <dgm:constr type="w" for="ch" forName="circ4" refType="w" fact="0.25"/>
          <dgm:constr type="h" for="ch" forName="circ4" refType="h" fact="0.35"/>
          <dgm:constr type="l" for="ch" forName="circ4Tx" refType="w" fact="0.04"/>
          <dgm:constr type="t" for="ch" forName="circ4Tx" refType="h" fact="0.745"/>
          <dgm:constr type="w" for="ch" forName="circ4Tx" refType="w" fact="0.26"/>
          <dgm:constr type="h" for="ch" forName="circ4Tx" refType="h" fact="0.255"/>
          <dgm:constr type="ctrX" for="ch" forName="circ5" refType="w" fact="0.4049"/>
          <dgm:constr type="ctrY" for="ch" forName="circ5" refType="h" fact="0.5567"/>
          <dgm:constr type="w" for="ch" forName="circ5" refType="w" fact="0.25"/>
          <dgm:constr type="h" for="ch" forName="circ5" refType="h" fact="0.35"/>
          <dgm:constr type="l" for="ch" forName="circ5Tx"/>
          <dgm:constr type="t" for="ch" forName="circ5Tx" refType="h" fact="0.31"/>
          <dgm:constr type="w" for="ch" forName="circ5Tx" refType="w" fact="0.26"/>
          <dgm:constr type="h" for="ch" forName="circ5Tx" refType="h" fact="0.255"/>
          <dgm:constr type="primFontSz" for="ch" ptType="node" op="equ"/>
        </dgm:constrLst>
      </dgm:if>
      <dgm:if name="Name15" axis="ch" ptType="node" func="cnt" op="equ" val="6">
        <dgm:constrLst>
          <dgm:constr type="ctrX" for="ch" forName="circ1" refType="w" fact="0.5"/>
          <dgm:constr type="ctrY" for="ch" forName="circ1" refType="h" fact="0.3844"/>
          <dgm:constr type="w" for="ch" forName="circ1" refType="w" fact="0.24"/>
          <dgm:constr type="h" for="ch" forName="circ1" refType="h" fact="0.3084"/>
          <dgm:constr type="l" for="ch" forName="circ1Tx" refType="w" fact="0.35"/>
          <dgm:constr type="t" for="ch" forName="circ1Tx"/>
          <dgm:constr type="w" for="ch" forName="circ1Tx" refType="w" fact="0.3"/>
          <dgm:constr type="h" for="ch" forName="circ1Tx" refType="h" fact="0.21"/>
          <dgm:constr type="ctrX" for="ch" forName="circ2" refType="w" fact="0.5779"/>
          <dgm:constr type="ctrY" for="ch" forName="circ2" refType="h" fact="0.4422"/>
          <dgm:constr type="w" for="ch" forName="circ2" refType="w" fact="0.24"/>
          <dgm:constr type="h" for="ch" forName="circ2" refType="h" fact="0.3084"/>
          <dgm:constr type="l" for="ch" forName="circ2Tx" refType="w" fact="0.7157"/>
          <dgm:constr type="t" for="ch" forName="circ2Tx" refType="h" fact="0.2"/>
          <dgm:constr type="w" for="ch" forName="circ2Tx" refType="w" fact="0.2843"/>
          <dgm:constr type="h" for="ch" forName="circ2Tx" refType="h" fact="0.23"/>
          <dgm:constr type="ctrX" for="ch" forName="circ3" refType="w" fact="0.5779"/>
          <dgm:constr type="ctrY" for="ch" forName="circ3" refType="h" fact="0.5578"/>
          <dgm:constr type="w" for="ch" forName="circ3" refType="w" fact="0.24"/>
          <dgm:constr type="h" for="ch" forName="circ3" refType="h" fact="0.3084"/>
          <dgm:constr type="l" for="ch" forName="circ3Tx" refType="w" fact="0.7157"/>
          <dgm:constr type="t" for="ch" forName="circ3Tx" refType="h" fact="0.543"/>
          <dgm:constr type="w" for="ch" forName="circ3Tx" refType="w" fact="0.2843"/>
          <dgm:constr type="h" for="ch" forName="circ3Tx" refType="h" fact="0.257"/>
          <dgm:constr type="ctrX" for="ch" forName="circ4" refType="w" fact="0.5"/>
          <dgm:constr type="ctrY" for="ch" forName="circ4" refType="h" fact="0.6157"/>
          <dgm:constr type="w" for="ch" forName="circ4" refType="w" fact="0.24"/>
          <dgm:constr type="h" for="ch" forName="circ4" refType="h" fact="0.3084"/>
          <dgm:constr type="l" for="ch" forName="circ4Tx" refType="w" fact="0.35"/>
          <dgm:constr type="t" for="ch" forName="circ4Tx" refType="h" fact="0.79"/>
          <dgm:constr type="w" for="ch" forName="circ4Tx" refType="w" fact="0.3"/>
          <dgm:constr type="h" for="ch" forName="circ4Tx" refType="h" fact="0.21"/>
          <dgm:constr type="ctrX" for="ch" forName="circ5" refType="w" fact="0.4221"/>
          <dgm:constr type="ctrY" for="ch" forName="circ5" refType="h" fact="0.5578"/>
          <dgm:constr type="w" for="ch" forName="circ5" refType="w" fact="0.24"/>
          <dgm:constr type="h" for="ch" forName="circ5" refType="h" fact="0.3084"/>
          <dgm:constr type="l" for="ch" forName="circ5Tx" refType="w" fact="0"/>
          <dgm:constr type="t" for="ch" forName="circ5Tx" refType="h" fact="0.543"/>
          <dgm:constr type="w" for="ch" forName="circ5Tx" refType="w" fact="0.2843"/>
          <dgm:constr type="h" for="ch" forName="circ5Tx" refType="h" fact="0.257"/>
          <dgm:constr type="ctrX" for="ch" forName="circ6" refType="w" fact="0.4221"/>
          <dgm:constr type="ctrY" for="ch" forName="circ6" refType="h" fact="0.4422"/>
          <dgm:constr type="w" for="ch" forName="circ6" refType="w" fact="0.24"/>
          <dgm:constr type="h" for="ch" forName="circ6" refType="h" fact="0.3084"/>
          <dgm:constr type="l" for="ch" forName="circ6Tx" refType="w" fact="0"/>
          <dgm:constr type="t" for="ch" forName="circ6Tx" refType="h" fact="0.2"/>
          <dgm:constr type="w" for="ch" forName="circ6Tx" refType="w" fact="0.2843"/>
          <dgm:constr type="h" for="ch" forName="circ6Tx" refType="h" fact="0.257"/>
          <dgm:constr type="primFontSz" for="ch" ptType="node" op="equ"/>
        </dgm:constrLst>
      </dgm:if>
      <dgm:else name="Name16">
        <dgm:constrLst>
          <dgm:constr type="ctrX" for="ch" forName="circ1" refType="w" fact="0.5"/>
          <dgm:constr type="ctrY" for="ch" forName="circ1" refType="h" fact="0.4177"/>
          <dgm:constr type="w" for="ch" forName="circ1" refType="w" fact="0.24"/>
          <dgm:constr type="h" for="ch" forName="circ1" refType="h" fact="0.3262"/>
          <dgm:constr type="l" for="ch" forName="circ1Tx" refType="w" fact="0.3625"/>
          <dgm:constr type="t" for="ch" forName="circ1Tx"/>
          <dgm:constr type="w" for="ch" forName="circ1Tx" refType="w" fact="0.275"/>
          <dgm:constr type="h" for="ch" forName="circ1Tx" refType="h" fact="0.2"/>
          <dgm:constr type="ctrX" for="ch" forName="circ2" refType="w" fact="0.5704"/>
          <dgm:constr type="ctrY" for="ch" forName="circ2" refType="h" fact="0.4637"/>
          <dgm:constr type="w" for="ch" forName="circ2" refType="w" fact="0.24"/>
          <dgm:constr type="h" for="ch" forName="circ2" refType="h" fact="0.3262"/>
          <dgm:constr type="l" for="ch" forName="circ2Tx" refType="w" fact="0.72"/>
          <dgm:constr type="t" for="ch" forName="circ2Tx" refType="h" fact="0.19"/>
          <dgm:constr type="w" for="ch" forName="circ2Tx" refType="w" fact="0.26"/>
          <dgm:constr type="h" for="ch" forName="circ2Tx" refType="h" fact="0.22"/>
          <dgm:constr type="ctrX" for="ch" forName="circ3" refType="w" fact="0.5877"/>
          <dgm:constr type="ctrY" for="ch" forName="circ3" refType="h" fact="0.5672"/>
          <dgm:constr type="w" for="ch" forName="circ3" refType="w" fact="0.24"/>
          <dgm:constr type="h" for="ch" forName="circ3" refType="h" fact="0.3262"/>
          <dgm:constr type="l" for="ch" forName="circ3Tx" refType="w" fact="0.745"/>
          <dgm:constr type="t" for="ch" forName="circ3Tx" refType="h" fact="0.47"/>
          <dgm:constr type="w" for="ch" forName="circ3Tx" refType="w" fact="0.255"/>
          <dgm:constr type="h" for="ch" forName="circ3Tx" refType="h" fact="0.235"/>
          <dgm:constr type="ctrX" for="ch" forName="circ4" refType="w" fact="0.539"/>
          <dgm:constr type="ctrY" for="ch" forName="circ4" refType="h" fact="0.6502"/>
          <dgm:constr type="w" for="ch" forName="circ4" refType="w" fact="0.24"/>
          <dgm:constr type="h" for="ch" forName="circ4" refType="h" fact="0.3262"/>
          <dgm:constr type="l" for="ch" forName="circ4Tx" refType="w" fact="0.635"/>
          <dgm:constr type="t" for="ch" forName="circ4Tx" refType="h" fact="0.785"/>
          <dgm:constr type="w" for="ch" forName="circ4Tx" refType="w" fact="0.275"/>
          <dgm:constr type="h" for="ch" forName="circ4Tx" refType="h" fact="0.215"/>
          <dgm:constr type="ctrX" for="ch" forName="circ5" refType="w" fact="0.461"/>
          <dgm:constr type="ctrY" for="ch" forName="circ5" refType="h" fact="0.6502"/>
          <dgm:constr type="w" for="ch" forName="circ5" refType="w" fact="0.24"/>
          <dgm:constr type="h" for="ch" forName="circ5" refType="h" fact="0.3262"/>
          <dgm:constr type="l" for="ch" forName="circ5Tx" refType="w" fact="0.09"/>
          <dgm:constr type="t" for="ch" forName="circ5Tx" refType="h" fact="0.785"/>
          <dgm:constr type="w" for="ch" forName="circ5Tx" refType="w" fact="0.275"/>
          <dgm:constr type="h" for="ch" forName="circ5Tx" refType="h" fact="0.215"/>
          <dgm:constr type="ctrX" for="ch" forName="circ6" refType="w" fact="0.4123"/>
          <dgm:constr type="ctrY" for="ch" forName="circ6" refType="h" fact="0.5672"/>
          <dgm:constr type="w" for="ch" forName="circ6" refType="w" fact="0.24"/>
          <dgm:constr type="h" for="ch" forName="circ6" refType="h" fact="0.3262"/>
          <dgm:constr type="l" for="ch" forName="circ6Tx"/>
          <dgm:constr type="t" for="ch" forName="circ6Tx" refType="h" fact="0.47"/>
          <dgm:constr type="w" for="ch" forName="circ6Tx" refType="w" fact="0.255"/>
          <dgm:constr type="h" for="ch" forName="circ6Tx" refType="h" fact="0.235"/>
          <dgm:constr type="ctrX" for="ch" forName="circ7" refType="w" fact="0.4296"/>
          <dgm:constr type="ctrY" for="ch" forName="circ7" refType="h" fact="0.4637"/>
          <dgm:constr type="w" for="ch" forName="circ7" refType="w" fact="0.24"/>
          <dgm:constr type="h" for="ch" forName="circ7" refType="h" fact="0.3262"/>
          <dgm:constr type="l" for="ch" forName="circ7Tx" refType="w" fact="0.02"/>
          <dgm:constr type="t" for="ch" forName="circ7Tx" refType="h" fact="0.19"/>
          <dgm:constr type="w" for="ch" forName="circ7Tx" refType="w" fact="0.26"/>
          <dgm:constr type="h" for="ch" forName="circ7Tx" refType="h" fact="0.22"/>
          <dgm:constr type="primFontSz" for="ch" ptType="node" op="equ"/>
        </dgm:constrLst>
      </dgm:else>
    </dgm:choose>
    <dgm:ruleLst/>
    <dgm:forEach name="Name17" axis="ch" ptType="node" cnt="1">
      <dgm:choose name="Name18">
        <dgm:if name="Name19" axis="root ch" ptType="all node" func="cnt" op="equ" val="1">
          <dgm:layoutNode name="circ1TxSh" styleLbl="vennNode1">
            <dgm:alg type="tx">
              <dgm:param type="txAnchorHorzCh" val="ctr"/>
              <dgm:param type="txAnchorVertCh" val="mid"/>
            </dgm:alg>
            <dgm:shape xmlns:r="http://schemas.openxmlformats.org/officeDocument/2006/relationships" type="ellipse" r:blip="">
              <dgm:adjLst/>
            </dgm:shape>
            <dgm:choose name="Name20">
              <dgm:if name="Name21" func="var" arg="dir" op="equ" val="norm">
                <dgm:choose name="Name22">
                  <dgm:if name="Name23" axis="root ch" ptType="all node" func="cnt" op="lte" val="4">
                    <dgm:presOf axis="desOrSelf" ptType="node"/>
                  </dgm:if>
                  <dgm:else name="Name24">
                    <dgm:presOf/>
                  </dgm:else>
                </dgm:choose>
              </dgm:if>
              <dgm:else name="Name25">
                <dgm:choose name="Name26">
                  <dgm:if name="Name27" axis="root ch" ptType="all node" func="cnt" op="equ" val="2">
                    <dgm:presOf axis="root ch desOrSelf" ptType="all node node" st="1 2 1" cnt="1 1 0"/>
                  </dgm:if>
                  <dgm:else name="Name28">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if>
        <dgm:else name="Name29">
          <dgm:layoutNode name="circ1" styleLbl="vennNode1">
            <dgm:alg type="sp"/>
            <dgm:shape xmlns:r="http://schemas.openxmlformats.org/officeDocument/2006/relationships" type="ellipse" r:blip="">
              <dgm:adjLst/>
            </dgm:shape>
            <dgm:choose name="Name30">
              <dgm:if name="Name31" func="var" arg="dir" op="equ" val="norm">
                <dgm:choose name="Name32">
                  <dgm:if name="Name33" axis="root ch" ptType="all node" func="cnt" op="lte" val="4">
                    <dgm:presOf axis="desOrSelf" ptType="node"/>
                  </dgm:if>
                  <dgm:else name="Name34">
                    <dgm:presOf/>
                  </dgm:else>
                </dgm:choose>
              </dgm:if>
              <dgm:else name="Name35">
                <dgm:choose name="Name36">
                  <dgm:if name="Name37" axis="root ch" ptType="all node" func="cnt" op="equ" val="2">
                    <dgm:presOf axis="root ch desOrSelf" ptType="all node node" st="1 2 1" cnt="1 1 0"/>
                  </dgm:if>
                  <dgm:else name="Name38">
                    <dgm:choose name="Name39">
                      <dgm:if name="Name40" axis="root ch" ptType="all node" func="cnt" op="lte" val="4">
                        <dgm:presOf axis="desOrSelf" ptType="node"/>
                      </dgm:if>
                      <dgm:else name="Name41">
                        <dgm:presOf/>
                      </dgm:else>
                    </dgm:choose>
                  </dgm:else>
                </dgm:choose>
              </dgm:else>
            </dgm:choose>
            <dgm:constrLst/>
            <dgm:ruleLst/>
          </dgm:layoutNode>
          <dgm:layoutNode name="circ1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42">
              <dgm:if name="Name43" func="var" arg="dir" op="equ" val="norm">
                <dgm:presOf axis="desOrSelf" ptType="node"/>
              </dgm:if>
              <dgm:else name="Name44">
                <dgm:choose name="Name45">
                  <dgm:if name="Name46" axis="root ch" ptType="all node" func="cnt" op="equ" val="2">
                    <dgm:presOf axis="root ch desOrSelf" ptType="all node node" st="1 2 1" cnt="1 1 0"/>
                  </dgm:if>
                  <dgm:else name="Name47">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else>
      </dgm:choose>
    </dgm:forEach>
    <dgm:forEach name="Name48" axis="ch" ptType="node" st="2" cnt="1">
      <dgm:layoutNode name="circ2" styleLbl="vennNode1">
        <dgm:alg type="sp"/>
        <dgm:shape xmlns:r="http://schemas.openxmlformats.org/officeDocument/2006/relationships" type="ellipse" r:blip="">
          <dgm:adjLst/>
        </dgm:shape>
        <dgm:choose name="Name49">
          <dgm:if name="Name50" func="var" arg="dir" op="equ" val="norm">
            <dgm:choose name="Name51">
              <dgm:if name="Name52" axis="root ch" ptType="all node" func="cnt" op="lte" val="4">
                <dgm:presOf axis="desOrSelf" ptType="node"/>
              </dgm:if>
              <dgm:else name="Name53">
                <dgm:presOf/>
              </dgm:else>
            </dgm:choose>
          </dgm:if>
          <dgm:else name="Name54">
            <dgm:choose name="Name55">
              <dgm:if name="Name56" axis="root ch" ptType="all node" func="cnt" op="equ" val="2">
                <dgm:presOf axis="root ch desOrSelf" ptType="all node node" st="1 1 1" cnt="1 1 0"/>
              </dgm:if>
              <dgm:if name="Name57" axis="root ch" ptType="all node" func="cnt" op="equ" val="3">
                <dgm:presOf axis="root ch desOrSelf" ptType="all node node" st="1 3 1" cnt="1 1 0"/>
              </dgm:if>
              <dgm:if name="Name58" axis="root ch" ptType="all node" func="cnt" op="equ" val="4">
                <dgm:presOf axis="root ch desOrSelf" ptType="all node node" st="1 4 1" cnt="1 1 0"/>
              </dgm:if>
              <dgm:else name="Name59">
                <dgm:presOf/>
              </dgm:else>
            </dgm:choose>
          </dgm:else>
        </dgm:choose>
        <dgm:constrLst/>
        <dgm:ruleLst/>
      </dgm:layoutNode>
      <dgm:layoutNode name="circ2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60">
          <dgm:if name="Name61" func="var" arg="dir" op="equ" val="norm">
            <dgm:presOf axis="desOrSelf" ptType="node"/>
          </dgm:if>
          <dgm:else name="Name62">
            <dgm:choose name="Name63">
              <dgm:if name="Name64" axis="root ch" ptType="all node" func="cnt" op="equ" val="2">
                <dgm:presOf axis="root ch desOrSelf" ptType="all node node" st="1 1 1" cnt="1 1 0"/>
              </dgm:if>
              <dgm:if name="Name65" axis="root ch" ptType="all node" func="cnt" op="equ" val="3">
                <dgm:presOf axis="root ch desOrSelf" ptType="all node node" st="1 3 1" cnt="1 1 0"/>
              </dgm:if>
              <dgm:if name="Name66" axis="root ch" ptType="all node" func="cnt" op="equ" val="4">
                <dgm:presOf axis="root ch desOrSelf" ptType="all node node" st="1 4 1" cnt="1 1 0"/>
              </dgm:if>
              <dgm:if name="Name67" axis="root ch" ptType="all node" func="cnt" op="equ" val="5">
                <dgm:presOf axis="root ch desOrSelf" ptType="all node node" st="1 5 1" cnt="1 1 0"/>
              </dgm:if>
              <dgm:if name="Name68" axis="root ch" ptType="all node" func="cnt" op="equ" val="6">
                <dgm:presOf axis="root ch desOrSelf" ptType="all node node" st="1 6 1" cnt="1 1 0"/>
              </dgm:if>
              <dgm:else name="Name69">
                <dgm:presOf axis="root ch desOrSelf" ptType="all node node" st="1 7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70" axis="ch" ptType="node" st="3" cnt="1">
      <dgm:layoutNode name="circ3" styleLbl="vennNode1">
        <dgm:alg type="sp"/>
        <dgm:shape xmlns:r="http://schemas.openxmlformats.org/officeDocument/2006/relationships" type="ellipse" r:blip="">
          <dgm:adjLst/>
        </dgm:shape>
        <dgm:choose name="Name71">
          <dgm:if name="Name72" func="var" arg="dir" op="equ" val="norm">
            <dgm:choose name="Name73">
              <dgm:if name="Name74" axis="root ch" ptType="all node" func="cnt" op="lte" val="4">
                <dgm:presOf axis="desOrSelf" ptType="node"/>
              </dgm:if>
              <dgm:else name="Name75">
                <dgm:presOf/>
              </dgm:else>
            </dgm:choose>
          </dgm:if>
          <dgm:else name="Name76">
            <dgm:choose name="Name77">
              <dgm:if name="Name78" axis="root ch" ptType="all node" func="cnt" op="equ" val="3">
                <dgm:presOf axis="root ch desOrSelf" ptType="all node node" st="1 2 1" cnt="1 1 0"/>
              </dgm:if>
              <dgm:if name="Name79" axis="root ch" ptType="all node" func="cnt" op="equ" val="4">
                <dgm:presOf axis="root ch desOrSelf" ptType="all node node" st="1 3 1" cnt="1 1 0"/>
              </dgm:if>
              <dgm:else name="Name80">
                <dgm:presOf/>
              </dgm:else>
            </dgm:choose>
          </dgm:else>
        </dgm:choose>
        <dgm:constrLst/>
        <dgm:ruleLst/>
      </dgm:layoutNode>
      <dgm:layoutNode name="circ3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81">
          <dgm:if name="Name82" func="var" arg="dir" op="equ" val="norm">
            <dgm:presOf axis="desOrSelf" ptType="node"/>
          </dgm:if>
          <dgm:else name="Name83">
            <dgm:choose name="Name84">
              <dgm:if name="Name85" axis="root ch" ptType="all node" func="cnt" op="equ" val="3">
                <dgm:presOf axis="root ch desOrSelf" ptType="all node node" st="1 2 1" cnt="1 1 0"/>
              </dgm:if>
              <dgm:if name="Name86" axis="root ch" ptType="all node" func="cnt" op="equ" val="4">
                <dgm:presOf axis="root ch desOrSelf" ptType="all node node" st="1 3 1" cnt="1 1 0"/>
              </dgm:if>
              <dgm:if name="Name87" axis="root ch" ptType="all node" func="cnt" op="equ" val="5">
                <dgm:presOf axis="root ch desOrSelf" ptType="all node node" st="1 4 1" cnt="1 1 0"/>
              </dgm:if>
              <dgm:if name="Name88" axis="root ch" ptType="all node" func="cnt" op="equ" val="6">
                <dgm:presOf axis="root ch desOrSelf" ptType="all node node" st="1 5 1" cnt="1 1 0"/>
              </dgm:if>
              <dgm:else name="Name89">
                <dgm:presOf axis="root ch desOrSelf" ptType="all node node" st="1 6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90" axis="ch" ptType="node" st="4" cnt="1">
      <dgm:layoutNode name="circ4" styleLbl="vennNode1">
        <dgm:alg type="sp"/>
        <dgm:shape xmlns:r="http://schemas.openxmlformats.org/officeDocument/2006/relationships" type="ellipse" r:blip="">
          <dgm:adjLst/>
        </dgm:shape>
        <dgm:choose name="Name91">
          <dgm:if name="Name92" func="var" arg="dir" op="equ" val="norm">
            <dgm:choose name="Name93">
              <dgm:if name="Name94" axis="root ch" ptType="all node" func="cnt" op="lte" val="4">
                <dgm:presOf axis="desOrSelf" ptType="node"/>
              </dgm:if>
              <dgm:else name="Name95">
                <dgm:presOf/>
              </dgm:else>
            </dgm:choose>
          </dgm:if>
          <dgm:else name="Name96">
            <dgm:choose name="Name97">
              <dgm:if name="Name98" axis="root ch" ptType="all node" func="cnt" op="equ" val="4">
                <dgm:presOf axis="root ch desOrSelf" ptType="all node node" st="1 2 1" cnt="1 1 0"/>
              </dgm:if>
              <dgm:else name="Name99">
                <dgm:presOf/>
              </dgm:else>
            </dgm:choose>
          </dgm:else>
        </dgm:choose>
        <dgm:constrLst/>
        <dgm:ruleLst/>
      </dgm:layoutNode>
      <dgm:layoutNode name="circ4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0">
          <dgm:if name="Name101" func="var" arg="dir" op="equ" val="norm">
            <dgm:presOf axis="desOrSelf" ptType="node"/>
          </dgm:if>
          <dgm:else name="Name102">
            <dgm:choose name="Name103">
              <dgm:if name="Name104" axis="root ch" ptType="all node" func="cnt" op="equ" val="4">
                <dgm:presOf axis="root ch desOrSelf" ptType="all node node" st="1 2 1" cnt="1 1 0"/>
              </dgm:if>
              <dgm:if name="Name105" axis="root ch" ptType="all node" func="cnt" op="equ" val="5">
                <dgm:presOf axis="root ch desOrSelf" ptType="all node node" st="1 3 1" cnt="1 1 0"/>
              </dgm:if>
              <dgm:if name="Name106" axis="root ch" ptType="all node" func="cnt" op="equ" val="6">
                <dgm:presOf axis="root ch desOrSelf" ptType="all node node" st="1 4 1" cnt="1 1 0"/>
              </dgm:if>
              <dgm:else name="Name107">
                <dgm:presOf axis="root ch desOrSelf" ptType="all node node" st="1 5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08" axis="ch" ptType="node" st="5" cnt="1">
      <dgm:layoutNode name="circ5" styleLbl="vennNode1">
        <dgm:alg type="sp"/>
        <dgm:shape xmlns:r="http://schemas.openxmlformats.org/officeDocument/2006/relationships" type="ellipse" r:blip="">
          <dgm:adjLst/>
        </dgm:shape>
        <dgm:presOf/>
        <dgm:constrLst/>
        <dgm:ruleLst/>
      </dgm:layoutNode>
      <dgm:layoutNode name="circ5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9">
          <dgm:if name="Name110" func="var" arg="dir" op="equ" val="norm">
            <dgm:presOf axis="desOrSelf" ptType="node"/>
          </dgm:if>
          <dgm:else name="Name111">
            <dgm:choose name="Name112">
              <dgm:if name="Name113" axis="root ch" ptType="all node" func="cnt" op="equ" val="5">
                <dgm:presOf axis="root ch desOrSelf" ptType="all node node" st="1 2 1" cnt="1 1 0"/>
              </dgm:if>
              <dgm:if name="Name114" axis="root ch" ptType="all node" func="cnt" op="equ" val="6">
                <dgm:presOf axis="root ch desOrSelf" ptType="all node node" st="1 3 1" cnt="1 1 0"/>
              </dgm:if>
              <dgm:else name="Name115">
                <dgm:presOf axis="root ch desOrSelf" ptType="all node node" st="1 4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16" axis="ch" ptType="node" st="6" cnt="1">
      <dgm:layoutNode name="circ6" styleLbl="vennNode1">
        <dgm:alg type="sp"/>
        <dgm:shape xmlns:r="http://schemas.openxmlformats.org/officeDocument/2006/relationships" type="ellipse" r:blip="">
          <dgm:adjLst/>
        </dgm:shape>
        <dgm:presOf/>
        <dgm:constrLst/>
        <dgm:ruleLst/>
      </dgm:layoutNode>
      <dgm:layoutNode name="circ6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17">
          <dgm:if name="Name118" func="var" arg="dir" op="equ" val="norm">
            <dgm:presOf axis="desOrSelf" ptType="node"/>
          </dgm:if>
          <dgm:else name="Name119">
            <dgm:choose name="Name120">
              <dgm:if name="Name121" axis="root ch" ptType="all node" func="cnt" op="equ" val="6">
                <dgm:presOf axis="root ch desOrSelf" ptType="all node node" st="1 2 1" cnt="1 1 0"/>
              </dgm:if>
              <dgm:else name="Name122">
                <dgm:presOf axis="root ch desOrSelf" ptType="all node node" st="1 3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23" axis="ch" ptType="node" st="7" cnt="1">
      <dgm:layoutNode name="circ7" styleLbl="vennNode1">
        <dgm:alg type="sp"/>
        <dgm:shape xmlns:r="http://schemas.openxmlformats.org/officeDocument/2006/relationships" type="ellipse" r:blip="">
          <dgm:adjLst/>
        </dgm:shape>
        <dgm:presOf/>
        <dgm:constrLst/>
        <dgm:ruleLst/>
      </dgm:layoutNode>
      <dgm:layoutNode name="circ7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24">
          <dgm:if name="Name125" func="var" arg="dir" op="equ" val="norm">
            <dgm:presOf axis="desOrSelf" ptType="node"/>
          </dgm:if>
          <dgm:else name="Name126">
            <dgm:presOf axis="root ch desOrSelf" ptType="all node node" st="1 2 1" cnt="1 1 0"/>
          </dgm:else>
        </dgm:choose>
        <dgm:constrLst>
          <dgm:constr type="tMarg"/>
          <dgm:constr type="bMarg"/>
          <dgm:constr type="lMarg"/>
          <dgm:constr type="rMarg"/>
          <dgm:constr type="primFontSz" val="65"/>
        </dgm:constrLst>
        <dgm:ruleLst>
          <dgm:rule type="primFontSz" val="5" fact="NaN" max="NaN"/>
        </dgm:ruleLst>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58D1152-BC44-48F6-9D29-FAAF03F4D5CB}" type="datetimeFigureOut">
              <a:rPr lang="it-IT" smtClean="0"/>
              <a:pPr/>
              <a:t>20/04/2017</a:t>
            </a:fld>
            <a:endParaRPr lang="it-IT"/>
          </a:p>
        </p:txBody>
      </p:sp>
      <p:sp>
        <p:nvSpPr>
          <p:cNvPr id="4" name="Segnaposto immagine diapositiva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it-IT"/>
          </a:p>
        </p:txBody>
      </p:sp>
      <p:sp>
        <p:nvSpPr>
          <p:cNvPr id="5" name="Segnaposto note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6" name="Segnaposto piè di pagina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it-IT"/>
          </a:p>
        </p:txBody>
      </p:sp>
      <p:sp>
        <p:nvSpPr>
          <p:cNvPr id="7" name="Segnaposto numero diapositiva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7EB445D-9345-419B-B55C-3CB923DBADDA}" type="slidenum">
              <a:rPr lang="it-IT" smtClean="0"/>
              <a:pPr/>
              <a:t>‹N›</a:t>
            </a:fld>
            <a:endParaRPr lang="it-IT"/>
          </a:p>
        </p:txBody>
      </p:sp>
    </p:spTree>
    <p:extLst>
      <p:ext uri="{BB962C8B-B14F-4D97-AF65-F5344CB8AC3E}">
        <p14:creationId xmlns:p14="http://schemas.microsoft.com/office/powerpoint/2010/main" val="162581099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r>
              <a:rPr lang="it-IT" dirty="0" smtClean="0"/>
              <a:t>Buon andamento ed imparzialità</a:t>
            </a:r>
            <a:r>
              <a:rPr lang="it-IT" baseline="0" dirty="0" smtClean="0"/>
              <a:t> dell’Amministrazione</a:t>
            </a:r>
            <a:endParaRPr lang="it-IT" dirty="0"/>
          </a:p>
        </p:txBody>
      </p:sp>
      <p:sp>
        <p:nvSpPr>
          <p:cNvPr id="4" name="Segnaposto numero diapositiva 3"/>
          <p:cNvSpPr>
            <a:spLocks noGrp="1"/>
          </p:cNvSpPr>
          <p:nvPr>
            <p:ph type="sldNum" sz="quarter" idx="10"/>
          </p:nvPr>
        </p:nvSpPr>
        <p:spPr/>
        <p:txBody>
          <a:bodyPr/>
          <a:lstStyle/>
          <a:p>
            <a:fld id="{87EB445D-9345-419B-B55C-3CB923DBADDA}" type="slidenum">
              <a:rPr lang="it-IT" smtClean="0"/>
              <a:pPr/>
              <a:t>2</a:t>
            </a:fld>
            <a:endParaRPr lang="it-IT"/>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Segnaposto immagine diapositiva 1"/>
          <p:cNvSpPr>
            <a:spLocks noGrp="1" noRot="1" noChangeAspect="1" noTextEdit="1"/>
          </p:cNvSpPr>
          <p:nvPr>
            <p:ph type="sldImg"/>
          </p:nvPr>
        </p:nvSpPr>
        <p:spPr bwMode="auto">
          <a:noFill/>
          <a:ln>
            <a:solidFill>
              <a:srgbClr val="000000"/>
            </a:solidFill>
            <a:miter lim="800000"/>
            <a:headEnd/>
            <a:tailEnd/>
          </a:ln>
        </p:spPr>
      </p:sp>
      <p:sp>
        <p:nvSpPr>
          <p:cNvPr id="96259" name="Segnaposto note 2"/>
          <p:cNvSpPr>
            <a:spLocks noGrp="1"/>
          </p:cNvSpPr>
          <p:nvPr>
            <p:ph type="body" idx="1"/>
          </p:nvPr>
        </p:nvSpPr>
        <p:spPr bwMode="auto">
          <a:noFill/>
        </p:spPr>
        <p:txBody>
          <a:bodyPr wrap="square" numCol="1" anchor="t" anchorCtr="0" compatLnSpc="1">
            <a:prstTxWarp prst="textNoShape">
              <a:avLst/>
            </a:prstTxWarp>
          </a:bodyPr>
          <a:lstStyle/>
          <a:p>
            <a:endParaRPr lang="it-IT" altLang="it-IT" smtClean="0"/>
          </a:p>
        </p:txBody>
      </p:sp>
      <p:sp>
        <p:nvSpPr>
          <p:cNvPr id="4" name="Segnaposto numero diapositiva 3"/>
          <p:cNvSpPr>
            <a:spLocks noGrp="1"/>
          </p:cNvSpPr>
          <p:nvPr>
            <p:ph type="sldNum" sz="quarter" idx="5"/>
          </p:nvPr>
        </p:nvSpPr>
        <p:spPr/>
        <p:txBody>
          <a:bodyPr/>
          <a:lstStyle/>
          <a:p>
            <a:pPr>
              <a:defRPr/>
            </a:pPr>
            <a:fld id="{57E30867-FCF2-46E9-AEF3-73DA11DA5B6B}" type="slidenum">
              <a:rPr lang="it-IT" smtClean="0"/>
              <a:pPr>
                <a:defRPr/>
              </a:pPr>
              <a:t>19</a:t>
            </a:fld>
            <a:endParaRPr lang="it-IT"/>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Segnaposto immagine diapositiva 1"/>
          <p:cNvSpPr>
            <a:spLocks noGrp="1" noRot="1" noChangeAspect="1" noTextEdit="1"/>
          </p:cNvSpPr>
          <p:nvPr>
            <p:ph type="sldImg"/>
          </p:nvPr>
        </p:nvSpPr>
        <p:spPr bwMode="auto">
          <a:noFill/>
          <a:ln>
            <a:solidFill>
              <a:srgbClr val="000000"/>
            </a:solidFill>
            <a:miter lim="800000"/>
            <a:headEnd/>
            <a:tailEnd/>
          </a:ln>
        </p:spPr>
      </p:sp>
      <p:sp>
        <p:nvSpPr>
          <p:cNvPr id="96259" name="Segnaposto note 2"/>
          <p:cNvSpPr>
            <a:spLocks noGrp="1"/>
          </p:cNvSpPr>
          <p:nvPr>
            <p:ph type="body" idx="1"/>
          </p:nvPr>
        </p:nvSpPr>
        <p:spPr bwMode="auto">
          <a:noFill/>
        </p:spPr>
        <p:txBody>
          <a:bodyPr wrap="square" numCol="1" anchor="t" anchorCtr="0" compatLnSpc="1">
            <a:prstTxWarp prst="textNoShape">
              <a:avLst/>
            </a:prstTxWarp>
          </a:bodyPr>
          <a:lstStyle/>
          <a:p>
            <a:endParaRPr lang="it-IT" altLang="it-IT" smtClean="0"/>
          </a:p>
        </p:txBody>
      </p:sp>
      <p:sp>
        <p:nvSpPr>
          <p:cNvPr id="4" name="Segnaposto numero diapositiva 3"/>
          <p:cNvSpPr>
            <a:spLocks noGrp="1"/>
          </p:cNvSpPr>
          <p:nvPr>
            <p:ph type="sldNum" sz="quarter" idx="5"/>
          </p:nvPr>
        </p:nvSpPr>
        <p:spPr/>
        <p:txBody>
          <a:bodyPr/>
          <a:lstStyle/>
          <a:p>
            <a:pPr>
              <a:defRPr/>
            </a:pPr>
            <a:fld id="{57E30867-FCF2-46E9-AEF3-73DA11DA5B6B}" type="slidenum">
              <a:rPr lang="it-IT" smtClean="0"/>
              <a:pPr>
                <a:defRPr/>
              </a:pPr>
              <a:t>20</a:t>
            </a:fld>
            <a:endParaRPr lang="it-IT"/>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Segnaposto immagine diapositiva 1"/>
          <p:cNvSpPr>
            <a:spLocks noGrp="1" noRot="1" noChangeAspect="1" noTextEdit="1"/>
          </p:cNvSpPr>
          <p:nvPr>
            <p:ph type="sldImg"/>
          </p:nvPr>
        </p:nvSpPr>
        <p:spPr bwMode="auto">
          <a:noFill/>
          <a:ln>
            <a:solidFill>
              <a:srgbClr val="000000"/>
            </a:solidFill>
            <a:miter lim="800000"/>
            <a:headEnd/>
            <a:tailEnd/>
          </a:ln>
        </p:spPr>
      </p:sp>
      <p:sp>
        <p:nvSpPr>
          <p:cNvPr id="96259" name="Segnaposto note 2"/>
          <p:cNvSpPr>
            <a:spLocks noGrp="1"/>
          </p:cNvSpPr>
          <p:nvPr>
            <p:ph type="body" idx="1"/>
          </p:nvPr>
        </p:nvSpPr>
        <p:spPr bwMode="auto">
          <a:noFill/>
        </p:spPr>
        <p:txBody>
          <a:bodyPr wrap="square" numCol="1" anchor="t" anchorCtr="0" compatLnSpc="1">
            <a:prstTxWarp prst="textNoShape">
              <a:avLst/>
            </a:prstTxWarp>
          </a:bodyPr>
          <a:lstStyle/>
          <a:p>
            <a:endParaRPr lang="it-IT" altLang="it-IT" smtClean="0"/>
          </a:p>
        </p:txBody>
      </p:sp>
      <p:sp>
        <p:nvSpPr>
          <p:cNvPr id="4" name="Segnaposto numero diapositiva 3"/>
          <p:cNvSpPr>
            <a:spLocks noGrp="1"/>
          </p:cNvSpPr>
          <p:nvPr>
            <p:ph type="sldNum" sz="quarter" idx="5"/>
          </p:nvPr>
        </p:nvSpPr>
        <p:spPr/>
        <p:txBody>
          <a:bodyPr/>
          <a:lstStyle/>
          <a:p>
            <a:pPr>
              <a:defRPr/>
            </a:pPr>
            <a:fld id="{57E30867-FCF2-46E9-AEF3-73DA11DA5B6B}" type="slidenum">
              <a:rPr lang="it-IT" smtClean="0"/>
              <a:pPr>
                <a:defRPr/>
              </a:pPr>
              <a:t>21</a:t>
            </a:fld>
            <a:endParaRPr lang="it-IT"/>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numero diapositiva 3"/>
          <p:cNvSpPr>
            <a:spLocks noGrp="1"/>
          </p:cNvSpPr>
          <p:nvPr>
            <p:ph type="sldNum" sz="quarter" idx="10"/>
          </p:nvPr>
        </p:nvSpPr>
        <p:spPr/>
        <p:txBody>
          <a:bodyPr/>
          <a:lstStyle/>
          <a:p>
            <a:pPr>
              <a:defRPr/>
            </a:pPr>
            <a:fld id="{DDE88AC0-2177-4F6C-9C1D-9B50C6AD42CB}" type="slidenum">
              <a:rPr lang="it-IT" smtClean="0"/>
              <a:pPr>
                <a:defRPr/>
              </a:pPr>
              <a:t>29</a:t>
            </a:fld>
            <a:endParaRPr lang="it-IT"/>
          </a:p>
        </p:txBody>
      </p:sp>
    </p:spTree>
    <p:extLst>
      <p:ext uri="{BB962C8B-B14F-4D97-AF65-F5344CB8AC3E}">
        <p14:creationId xmlns:p14="http://schemas.microsoft.com/office/powerpoint/2010/main" val="159469127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numero diapositiva 3"/>
          <p:cNvSpPr>
            <a:spLocks noGrp="1"/>
          </p:cNvSpPr>
          <p:nvPr>
            <p:ph type="sldNum" sz="quarter" idx="10"/>
          </p:nvPr>
        </p:nvSpPr>
        <p:spPr/>
        <p:txBody>
          <a:bodyPr/>
          <a:lstStyle/>
          <a:p>
            <a:pPr>
              <a:defRPr/>
            </a:pPr>
            <a:fld id="{DDE88AC0-2177-4F6C-9C1D-9B50C6AD42CB}" type="slidenum">
              <a:rPr lang="it-IT" smtClean="0"/>
              <a:pPr>
                <a:defRPr/>
              </a:pPr>
              <a:t>30</a:t>
            </a:fld>
            <a:endParaRPr lang="it-IT"/>
          </a:p>
        </p:txBody>
      </p:sp>
    </p:spTree>
    <p:extLst>
      <p:ext uri="{BB962C8B-B14F-4D97-AF65-F5344CB8AC3E}">
        <p14:creationId xmlns:p14="http://schemas.microsoft.com/office/powerpoint/2010/main" val="159469127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numero diapositiva 3"/>
          <p:cNvSpPr>
            <a:spLocks noGrp="1"/>
          </p:cNvSpPr>
          <p:nvPr>
            <p:ph type="sldNum" sz="quarter" idx="10"/>
          </p:nvPr>
        </p:nvSpPr>
        <p:spPr/>
        <p:txBody>
          <a:bodyPr/>
          <a:lstStyle/>
          <a:p>
            <a:pPr>
              <a:defRPr/>
            </a:pPr>
            <a:fld id="{DDE88AC0-2177-4F6C-9C1D-9B50C6AD42CB}" type="slidenum">
              <a:rPr lang="it-IT" smtClean="0"/>
              <a:pPr>
                <a:defRPr/>
              </a:pPr>
              <a:t>31</a:t>
            </a:fld>
            <a:endParaRPr lang="it-IT"/>
          </a:p>
        </p:txBody>
      </p:sp>
    </p:spTree>
    <p:extLst>
      <p:ext uri="{BB962C8B-B14F-4D97-AF65-F5344CB8AC3E}">
        <p14:creationId xmlns:p14="http://schemas.microsoft.com/office/powerpoint/2010/main" val="159469127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numero diapositiva 3"/>
          <p:cNvSpPr>
            <a:spLocks noGrp="1"/>
          </p:cNvSpPr>
          <p:nvPr>
            <p:ph type="sldNum" sz="quarter" idx="10"/>
          </p:nvPr>
        </p:nvSpPr>
        <p:spPr/>
        <p:txBody>
          <a:bodyPr/>
          <a:lstStyle/>
          <a:p>
            <a:pPr>
              <a:defRPr/>
            </a:pPr>
            <a:fld id="{DDE88AC0-2177-4F6C-9C1D-9B50C6AD42CB}" type="slidenum">
              <a:rPr lang="it-IT" smtClean="0"/>
              <a:pPr>
                <a:defRPr/>
              </a:pPr>
              <a:t>32</a:t>
            </a:fld>
            <a:endParaRPr lang="it-IT"/>
          </a:p>
        </p:txBody>
      </p:sp>
    </p:spTree>
    <p:extLst>
      <p:ext uri="{BB962C8B-B14F-4D97-AF65-F5344CB8AC3E}">
        <p14:creationId xmlns:p14="http://schemas.microsoft.com/office/powerpoint/2010/main" val="159469127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numero diapositiva 3"/>
          <p:cNvSpPr>
            <a:spLocks noGrp="1"/>
          </p:cNvSpPr>
          <p:nvPr>
            <p:ph type="sldNum" sz="quarter" idx="10"/>
          </p:nvPr>
        </p:nvSpPr>
        <p:spPr/>
        <p:txBody>
          <a:bodyPr/>
          <a:lstStyle/>
          <a:p>
            <a:pPr>
              <a:defRPr/>
            </a:pPr>
            <a:fld id="{DDE88AC0-2177-4F6C-9C1D-9B50C6AD42CB}" type="slidenum">
              <a:rPr lang="it-IT" smtClean="0"/>
              <a:pPr>
                <a:defRPr/>
              </a:pPr>
              <a:t>33</a:t>
            </a:fld>
            <a:endParaRPr lang="it-IT"/>
          </a:p>
        </p:txBody>
      </p:sp>
    </p:spTree>
    <p:extLst>
      <p:ext uri="{BB962C8B-B14F-4D97-AF65-F5344CB8AC3E}">
        <p14:creationId xmlns:p14="http://schemas.microsoft.com/office/powerpoint/2010/main" val="159469127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numero diapositiva 3"/>
          <p:cNvSpPr>
            <a:spLocks noGrp="1"/>
          </p:cNvSpPr>
          <p:nvPr>
            <p:ph type="sldNum" sz="quarter" idx="10"/>
          </p:nvPr>
        </p:nvSpPr>
        <p:spPr/>
        <p:txBody>
          <a:bodyPr/>
          <a:lstStyle/>
          <a:p>
            <a:pPr>
              <a:defRPr/>
            </a:pPr>
            <a:fld id="{DDE88AC0-2177-4F6C-9C1D-9B50C6AD42CB}" type="slidenum">
              <a:rPr lang="it-IT" smtClean="0"/>
              <a:pPr>
                <a:defRPr/>
              </a:pPr>
              <a:t>34</a:t>
            </a:fld>
            <a:endParaRPr lang="it-IT"/>
          </a:p>
        </p:txBody>
      </p:sp>
    </p:spTree>
    <p:extLst>
      <p:ext uri="{BB962C8B-B14F-4D97-AF65-F5344CB8AC3E}">
        <p14:creationId xmlns:p14="http://schemas.microsoft.com/office/powerpoint/2010/main" val="159469127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numero diapositiva 3"/>
          <p:cNvSpPr>
            <a:spLocks noGrp="1"/>
          </p:cNvSpPr>
          <p:nvPr>
            <p:ph type="sldNum" sz="quarter" idx="10"/>
          </p:nvPr>
        </p:nvSpPr>
        <p:spPr/>
        <p:txBody>
          <a:bodyPr/>
          <a:lstStyle/>
          <a:p>
            <a:pPr>
              <a:defRPr/>
            </a:pPr>
            <a:fld id="{DDE88AC0-2177-4F6C-9C1D-9B50C6AD42CB}" type="slidenum">
              <a:rPr lang="it-IT" smtClean="0"/>
              <a:pPr>
                <a:defRPr/>
              </a:pPr>
              <a:t>35</a:t>
            </a:fld>
            <a:endParaRPr lang="it-IT"/>
          </a:p>
        </p:txBody>
      </p:sp>
    </p:spTree>
    <p:extLst>
      <p:ext uri="{BB962C8B-B14F-4D97-AF65-F5344CB8AC3E}">
        <p14:creationId xmlns:p14="http://schemas.microsoft.com/office/powerpoint/2010/main" val="159469127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r>
              <a:rPr lang="it-IT" dirty="0" smtClean="0"/>
              <a:t>Buon andamento ed imparzialità</a:t>
            </a:r>
            <a:r>
              <a:rPr lang="it-IT" baseline="0" dirty="0" smtClean="0"/>
              <a:t> dell’Amministrazione</a:t>
            </a:r>
            <a:endParaRPr lang="it-IT" dirty="0"/>
          </a:p>
        </p:txBody>
      </p:sp>
      <p:sp>
        <p:nvSpPr>
          <p:cNvPr id="4" name="Segnaposto numero diapositiva 3"/>
          <p:cNvSpPr>
            <a:spLocks noGrp="1"/>
          </p:cNvSpPr>
          <p:nvPr>
            <p:ph type="sldNum" sz="quarter" idx="10"/>
          </p:nvPr>
        </p:nvSpPr>
        <p:spPr/>
        <p:txBody>
          <a:bodyPr/>
          <a:lstStyle/>
          <a:p>
            <a:fld id="{87EB445D-9345-419B-B55C-3CB923DBADDA}" type="slidenum">
              <a:rPr lang="it-IT" smtClean="0"/>
              <a:pPr/>
              <a:t>3</a:t>
            </a:fld>
            <a:endParaRPr lang="it-IT"/>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numero diapositiva 3"/>
          <p:cNvSpPr>
            <a:spLocks noGrp="1"/>
          </p:cNvSpPr>
          <p:nvPr>
            <p:ph type="sldNum" sz="quarter" idx="10"/>
          </p:nvPr>
        </p:nvSpPr>
        <p:spPr/>
        <p:txBody>
          <a:bodyPr/>
          <a:lstStyle/>
          <a:p>
            <a:pPr>
              <a:defRPr/>
            </a:pPr>
            <a:fld id="{DDE88AC0-2177-4F6C-9C1D-9B50C6AD42CB}" type="slidenum">
              <a:rPr lang="it-IT" smtClean="0"/>
              <a:pPr>
                <a:defRPr/>
              </a:pPr>
              <a:t>36</a:t>
            </a:fld>
            <a:endParaRPr lang="it-IT"/>
          </a:p>
        </p:txBody>
      </p:sp>
    </p:spTree>
    <p:extLst>
      <p:ext uri="{BB962C8B-B14F-4D97-AF65-F5344CB8AC3E}">
        <p14:creationId xmlns:p14="http://schemas.microsoft.com/office/powerpoint/2010/main" val="1594691278"/>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numero diapositiva 3"/>
          <p:cNvSpPr>
            <a:spLocks noGrp="1"/>
          </p:cNvSpPr>
          <p:nvPr>
            <p:ph type="sldNum" sz="quarter" idx="10"/>
          </p:nvPr>
        </p:nvSpPr>
        <p:spPr/>
        <p:txBody>
          <a:bodyPr/>
          <a:lstStyle/>
          <a:p>
            <a:pPr>
              <a:defRPr/>
            </a:pPr>
            <a:fld id="{DDE88AC0-2177-4F6C-9C1D-9B50C6AD42CB}" type="slidenum">
              <a:rPr lang="it-IT" smtClean="0"/>
              <a:pPr>
                <a:defRPr/>
              </a:pPr>
              <a:t>37</a:t>
            </a:fld>
            <a:endParaRPr lang="it-IT"/>
          </a:p>
        </p:txBody>
      </p:sp>
    </p:spTree>
    <p:extLst>
      <p:ext uri="{BB962C8B-B14F-4D97-AF65-F5344CB8AC3E}">
        <p14:creationId xmlns:p14="http://schemas.microsoft.com/office/powerpoint/2010/main" val="1594691278"/>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numero diapositiva 3"/>
          <p:cNvSpPr>
            <a:spLocks noGrp="1"/>
          </p:cNvSpPr>
          <p:nvPr>
            <p:ph type="sldNum" sz="quarter" idx="10"/>
          </p:nvPr>
        </p:nvSpPr>
        <p:spPr/>
        <p:txBody>
          <a:bodyPr/>
          <a:lstStyle/>
          <a:p>
            <a:pPr>
              <a:defRPr/>
            </a:pPr>
            <a:fld id="{DDE88AC0-2177-4F6C-9C1D-9B50C6AD42CB}" type="slidenum">
              <a:rPr lang="it-IT" smtClean="0"/>
              <a:pPr>
                <a:defRPr/>
              </a:pPr>
              <a:t>38</a:t>
            </a:fld>
            <a:endParaRPr lang="it-IT"/>
          </a:p>
        </p:txBody>
      </p:sp>
    </p:spTree>
    <p:extLst>
      <p:ext uri="{BB962C8B-B14F-4D97-AF65-F5344CB8AC3E}">
        <p14:creationId xmlns:p14="http://schemas.microsoft.com/office/powerpoint/2010/main" val="1594691278"/>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numero diapositiva 3"/>
          <p:cNvSpPr>
            <a:spLocks noGrp="1"/>
          </p:cNvSpPr>
          <p:nvPr>
            <p:ph type="sldNum" sz="quarter" idx="10"/>
          </p:nvPr>
        </p:nvSpPr>
        <p:spPr/>
        <p:txBody>
          <a:bodyPr/>
          <a:lstStyle/>
          <a:p>
            <a:pPr>
              <a:defRPr/>
            </a:pPr>
            <a:fld id="{DDE88AC0-2177-4F6C-9C1D-9B50C6AD42CB}" type="slidenum">
              <a:rPr lang="it-IT" smtClean="0"/>
              <a:pPr>
                <a:defRPr/>
              </a:pPr>
              <a:t>39</a:t>
            </a:fld>
            <a:endParaRPr lang="it-IT"/>
          </a:p>
        </p:txBody>
      </p:sp>
    </p:spTree>
    <p:extLst>
      <p:ext uri="{BB962C8B-B14F-4D97-AF65-F5344CB8AC3E}">
        <p14:creationId xmlns:p14="http://schemas.microsoft.com/office/powerpoint/2010/main" val="1594691278"/>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numero diapositiva 3"/>
          <p:cNvSpPr>
            <a:spLocks noGrp="1"/>
          </p:cNvSpPr>
          <p:nvPr>
            <p:ph type="sldNum" sz="quarter" idx="10"/>
          </p:nvPr>
        </p:nvSpPr>
        <p:spPr/>
        <p:txBody>
          <a:bodyPr/>
          <a:lstStyle/>
          <a:p>
            <a:pPr>
              <a:defRPr/>
            </a:pPr>
            <a:fld id="{DDE88AC0-2177-4F6C-9C1D-9B50C6AD42CB}" type="slidenum">
              <a:rPr lang="it-IT" smtClean="0"/>
              <a:pPr>
                <a:defRPr/>
              </a:pPr>
              <a:t>40</a:t>
            </a:fld>
            <a:endParaRPr lang="it-IT"/>
          </a:p>
        </p:txBody>
      </p:sp>
    </p:spTree>
    <p:extLst>
      <p:ext uri="{BB962C8B-B14F-4D97-AF65-F5344CB8AC3E}">
        <p14:creationId xmlns:p14="http://schemas.microsoft.com/office/powerpoint/2010/main" val="1594691278"/>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numero diapositiva 3"/>
          <p:cNvSpPr>
            <a:spLocks noGrp="1"/>
          </p:cNvSpPr>
          <p:nvPr>
            <p:ph type="sldNum" sz="quarter" idx="10"/>
          </p:nvPr>
        </p:nvSpPr>
        <p:spPr/>
        <p:txBody>
          <a:bodyPr/>
          <a:lstStyle/>
          <a:p>
            <a:pPr>
              <a:defRPr/>
            </a:pPr>
            <a:fld id="{DDE88AC0-2177-4F6C-9C1D-9B50C6AD42CB}" type="slidenum">
              <a:rPr lang="it-IT" smtClean="0"/>
              <a:pPr>
                <a:defRPr/>
              </a:pPr>
              <a:t>41</a:t>
            </a:fld>
            <a:endParaRPr lang="it-IT"/>
          </a:p>
        </p:txBody>
      </p:sp>
    </p:spTree>
    <p:extLst>
      <p:ext uri="{BB962C8B-B14F-4D97-AF65-F5344CB8AC3E}">
        <p14:creationId xmlns:p14="http://schemas.microsoft.com/office/powerpoint/2010/main" val="1594691278"/>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r>
              <a:rPr lang="it-IT" dirty="0" smtClean="0"/>
              <a:t>Costringe gli enti a realizzare un avanzo</a:t>
            </a:r>
            <a:endParaRPr lang="it-IT" dirty="0"/>
          </a:p>
        </p:txBody>
      </p:sp>
      <p:sp>
        <p:nvSpPr>
          <p:cNvPr id="4" name="Segnaposto numero diapositiva 3"/>
          <p:cNvSpPr>
            <a:spLocks noGrp="1"/>
          </p:cNvSpPr>
          <p:nvPr>
            <p:ph type="sldNum" sz="quarter" idx="10"/>
          </p:nvPr>
        </p:nvSpPr>
        <p:spPr/>
        <p:txBody>
          <a:bodyPr/>
          <a:lstStyle/>
          <a:p>
            <a:pPr>
              <a:defRPr/>
            </a:pPr>
            <a:fld id="{DDE88AC0-2177-4F6C-9C1D-9B50C6AD42CB}" type="slidenum">
              <a:rPr lang="it-IT" smtClean="0"/>
              <a:pPr>
                <a:defRPr/>
              </a:pPr>
              <a:t>42</a:t>
            </a:fld>
            <a:endParaRPr lang="it-IT"/>
          </a:p>
        </p:txBody>
      </p:sp>
    </p:spTree>
    <p:extLst>
      <p:ext uri="{BB962C8B-B14F-4D97-AF65-F5344CB8AC3E}">
        <p14:creationId xmlns:p14="http://schemas.microsoft.com/office/powerpoint/2010/main" val="1594691278"/>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numero diapositiva 3"/>
          <p:cNvSpPr>
            <a:spLocks noGrp="1"/>
          </p:cNvSpPr>
          <p:nvPr>
            <p:ph type="sldNum" sz="quarter" idx="10"/>
          </p:nvPr>
        </p:nvSpPr>
        <p:spPr/>
        <p:txBody>
          <a:bodyPr/>
          <a:lstStyle/>
          <a:p>
            <a:pPr>
              <a:defRPr/>
            </a:pPr>
            <a:fld id="{DDE88AC0-2177-4F6C-9C1D-9B50C6AD42CB}" type="slidenum">
              <a:rPr lang="it-IT" smtClean="0"/>
              <a:pPr>
                <a:defRPr/>
              </a:pPr>
              <a:t>43</a:t>
            </a:fld>
            <a:endParaRPr lang="it-IT"/>
          </a:p>
        </p:txBody>
      </p:sp>
    </p:spTree>
    <p:extLst>
      <p:ext uri="{BB962C8B-B14F-4D97-AF65-F5344CB8AC3E}">
        <p14:creationId xmlns:p14="http://schemas.microsoft.com/office/powerpoint/2010/main" val="1594691278"/>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numero diapositiva 3"/>
          <p:cNvSpPr>
            <a:spLocks noGrp="1"/>
          </p:cNvSpPr>
          <p:nvPr>
            <p:ph type="sldNum" sz="quarter" idx="10"/>
          </p:nvPr>
        </p:nvSpPr>
        <p:spPr/>
        <p:txBody>
          <a:bodyPr/>
          <a:lstStyle/>
          <a:p>
            <a:pPr>
              <a:defRPr/>
            </a:pPr>
            <a:fld id="{DDE88AC0-2177-4F6C-9C1D-9B50C6AD42CB}" type="slidenum">
              <a:rPr lang="it-IT" smtClean="0"/>
              <a:pPr>
                <a:defRPr/>
              </a:pPr>
              <a:t>44</a:t>
            </a:fld>
            <a:endParaRPr lang="it-IT"/>
          </a:p>
        </p:txBody>
      </p:sp>
    </p:spTree>
    <p:extLst>
      <p:ext uri="{BB962C8B-B14F-4D97-AF65-F5344CB8AC3E}">
        <p14:creationId xmlns:p14="http://schemas.microsoft.com/office/powerpoint/2010/main" val="1594691278"/>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numero diapositiva 3"/>
          <p:cNvSpPr>
            <a:spLocks noGrp="1"/>
          </p:cNvSpPr>
          <p:nvPr>
            <p:ph type="sldNum" sz="quarter" idx="10"/>
          </p:nvPr>
        </p:nvSpPr>
        <p:spPr/>
        <p:txBody>
          <a:bodyPr/>
          <a:lstStyle/>
          <a:p>
            <a:pPr>
              <a:defRPr/>
            </a:pPr>
            <a:fld id="{DDE88AC0-2177-4F6C-9C1D-9B50C6AD42CB}" type="slidenum">
              <a:rPr lang="it-IT" smtClean="0"/>
              <a:pPr>
                <a:defRPr/>
              </a:pPr>
              <a:t>45</a:t>
            </a:fld>
            <a:endParaRPr lang="it-IT"/>
          </a:p>
        </p:txBody>
      </p:sp>
    </p:spTree>
    <p:extLst>
      <p:ext uri="{BB962C8B-B14F-4D97-AF65-F5344CB8AC3E}">
        <p14:creationId xmlns:p14="http://schemas.microsoft.com/office/powerpoint/2010/main" val="159469127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r>
              <a:rPr lang="it-IT" sz="1200" b="0" i="0" kern="1200" dirty="0" smtClean="0">
                <a:solidFill>
                  <a:schemeClr val="tx1"/>
                </a:solidFill>
                <a:latin typeface="+mn-lt"/>
                <a:ea typeface="+mn-ea"/>
                <a:cs typeface="+mn-cs"/>
              </a:rPr>
              <a:t>L’indebitamento netto, in concreto, misura l’eccedenza della spesa rispetto alle risorse a disposizione del settore pubblico, da finanziare attraverso la vendita di attività o l’aumento delle passività: ne consegue che di fatto esso misura la variazione del debito pubblico prodotta a seguito del risultato di esercizio nell’anno di riferimento.</a:t>
            </a:r>
            <a:endParaRPr lang="it-IT" dirty="0"/>
          </a:p>
        </p:txBody>
      </p:sp>
      <p:sp>
        <p:nvSpPr>
          <p:cNvPr id="4" name="Segnaposto numero diapositiva 3"/>
          <p:cNvSpPr>
            <a:spLocks noGrp="1"/>
          </p:cNvSpPr>
          <p:nvPr>
            <p:ph type="sldNum" sz="quarter" idx="10"/>
          </p:nvPr>
        </p:nvSpPr>
        <p:spPr/>
        <p:txBody>
          <a:bodyPr/>
          <a:lstStyle/>
          <a:p>
            <a:fld id="{87EB445D-9345-419B-B55C-3CB923DBADDA}" type="slidenum">
              <a:rPr lang="it-IT" smtClean="0"/>
              <a:pPr/>
              <a:t>9</a:t>
            </a:fld>
            <a:endParaRPr lang="it-IT"/>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numero diapositiva 3"/>
          <p:cNvSpPr>
            <a:spLocks noGrp="1"/>
          </p:cNvSpPr>
          <p:nvPr>
            <p:ph type="sldNum" sz="quarter" idx="10"/>
          </p:nvPr>
        </p:nvSpPr>
        <p:spPr/>
        <p:txBody>
          <a:bodyPr/>
          <a:lstStyle/>
          <a:p>
            <a:pPr>
              <a:defRPr/>
            </a:pPr>
            <a:fld id="{DDE88AC0-2177-4F6C-9C1D-9B50C6AD42CB}" type="slidenum">
              <a:rPr lang="it-IT" smtClean="0"/>
              <a:pPr>
                <a:defRPr/>
              </a:pPr>
              <a:t>46</a:t>
            </a:fld>
            <a:endParaRPr lang="it-IT"/>
          </a:p>
        </p:txBody>
      </p:sp>
    </p:spTree>
    <p:extLst>
      <p:ext uri="{BB962C8B-B14F-4D97-AF65-F5344CB8AC3E}">
        <p14:creationId xmlns:p14="http://schemas.microsoft.com/office/powerpoint/2010/main" val="1510860043"/>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numero diapositiva 3"/>
          <p:cNvSpPr>
            <a:spLocks noGrp="1"/>
          </p:cNvSpPr>
          <p:nvPr>
            <p:ph type="sldNum" sz="quarter" idx="10"/>
          </p:nvPr>
        </p:nvSpPr>
        <p:spPr/>
        <p:txBody>
          <a:bodyPr/>
          <a:lstStyle/>
          <a:p>
            <a:pPr>
              <a:defRPr/>
            </a:pPr>
            <a:fld id="{DDE88AC0-2177-4F6C-9C1D-9B50C6AD42CB}" type="slidenum">
              <a:rPr lang="it-IT" smtClean="0"/>
              <a:pPr>
                <a:defRPr/>
              </a:pPr>
              <a:t>47</a:t>
            </a:fld>
            <a:endParaRPr lang="it-IT"/>
          </a:p>
        </p:txBody>
      </p:sp>
    </p:spTree>
    <p:extLst>
      <p:ext uri="{BB962C8B-B14F-4D97-AF65-F5344CB8AC3E}">
        <p14:creationId xmlns:p14="http://schemas.microsoft.com/office/powerpoint/2010/main" val="1510860043"/>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numero diapositiva 3"/>
          <p:cNvSpPr>
            <a:spLocks noGrp="1"/>
          </p:cNvSpPr>
          <p:nvPr>
            <p:ph type="sldNum" sz="quarter" idx="10"/>
          </p:nvPr>
        </p:nvSpPr>
        <p:spPr/>
        <p:txBody>
          <a:bodyPr/>
          <a:lstStyle/>
          <a:p>
            <a:pPr>
              <a:defRPr/>
            </a:pPr>
            <a:fld id="{DDE88AC0-2177-4F6C-9C1D-9B50C6AD42CB}" type="slidenum">
              <a:rPr lang="it-IT" smtClean="0"/>
              <a:pPr>
                <a:defRPr/>
              </a:pPr>
              <a:t>48</a:t>
            </a:fld>
            <a:endParaRPr lang="it-IT"/>
          </a:p>
        </p:txBody>
      </p:sp>
    </p:spTree>
    <p:extLst>
      <p:ext uri="{BB962C8B-B14F-4D97-AF65-F5344CB8AC3E}">
        <p14:creationId xmlns:p14="http://schemas.microsoft.com/office/powerpoint/2010/main" val="1510860043"/>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numero diapositiva 3"/>
          <p:cNvSpPr>
            <a:spLocks noGrp="1"/>
          </p:cNvSpPr>
          <p:nvPr>
            <p:ph type="sldNum" sz="quarter" idx="10"/>
          </p:nvPr>
        </p:nvSpPr>
        <p:spPr/>
        <p:txBody>
          <a:bodyPr/>
          <a:lstStyle/>
          <a:p>
            <a:pPr>
              <a:defRPr/>
            </a:pPr>
            <a:fld id="{DDE88AC0-2177-4F6C-9C1D-9B50C6AD42CB}" type="slidenum">
              <a:rPr lang="it-IT" smtClean="0"/>
              <a:pPr>
                <a:defRPr/>
              </a:pPr>
              <a:t>49</a:t>
            </a:fld>
            <a:endParaRPr lang="it-IT"/>
          </a:p>
        </p:txBody>
      </p:sp>
    </p:spTree>
    <p:extLst>
      <p:ext uri="{BB962C8B-B14F-4D97-AF65-F5344CB8AC3E}">
        <p14:creationId xmlns:p14="http://schemas.microsoft.com/office/powerpoint/2010/main" val="1510860043"/>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numero diapositiva 3"/>
          <p:cNvSpPr>
            <a:spLocks noGrp="1"/>
          </p:cNvSpPr>
          <p:nvPr>
            <p:ph type="sldNum" sz="quarter" idx="10"/>
          </p:nvPr>
        </p:nvSpPr>
        <p:spPr/>
        <p:txBody>
          <a:bodyPr/>
          <a:lstStyle/>
          <a:p>
            <a:pPr>
              <a:defRPr/>
            </a:pPr>
            <a:fld id="{DDE88AC0-2177-4F6C-9C1D-9B50C6AD42CB}" type="slidenum">
              <a:rPr lang="it-IT" smtClean="0"/>
              <a:pPr>
                <a:defRPr/>
              </a:pPr>
              <a:t>50</a:t>
            </a:fld>
            <a:endParaRPr lang="it-IT"/>
          </a:p>
        </p:txBody>
      </p:sp>
    </p:spTree>
    <p:extLst>
      <p:ext uri="{BB962C8B-B14F-4D97-AF65-F5344CB8AC3E}">
        <p14:creationId xmlns:p14="http://schemas.microsoft.com/office/powerpoint/2010/main" val="1510860043"/>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numero diapositiva 3"/>
          <p:cNvSpPr>
            <a:spLocks noGrp="1"/>
          </p:cNvSpPr>
          <p:nvPr>
            <p:ph type="sldNum" sz="quarter" idx="10"/>
          </p:nvPr>
        </p:nvSpPr>
        <p:spPr/>
        <p:txBody>
          <a:bodyPr/>
          <a:lstStyle/>
          <a:p>
            <a:pPr>
              <a:defRPr/>
            </a:pPr>
            <a:fld id="{DDE88AC0-2177-4F6C-9C1D-9B50C6AD42CB}" type="slidenum">
              <a:rPr lang="it-IT" smtClean="0"/>
              <a:pPr>
                <a:defRPr/>
              </a:pPr>
              <a:t>51</a:t>
            </a:fld>
            <a:endParaRPr lang="it-IT"/>
          </a:p>
        </p:txBody>
      </p:sp>
    </p:spTree>
    <p:extLst>
      <p:ext uri="{BB962C8B-B14F-4D97-AF65-F5344CB8AC3E}">
        <p14:creationId xmlns:p14="http://schemas.microsoft.com/office/powerpoint/2010/main" val="151086004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it-IT" sz="1200" b="0" i="0" kern="1200" dirty="0" smtClean="0">
                <a:solidFill>
                  <a:schemeClr val="tx1"/>
                </a:solidFill>
                <a:latin typeface="+mn-lt"/>
                <a:ea typeface="+mn-ea"/>
                <a:cs typeface="+mn-cs"/>
              </a:rPr>
              <a:t>Risparmio pubblico</a:t>
            </a:r>
            <a:r>
              <a:rPr lang="it-IT" sz="1200" b="0" i="0" kern="1200" baseline="0" dirty="0" smtClean="0">
                <a:solidFill>
                  <a:schemeClr val="tx1"/>
                </a:solidFill>
                <a:latin typeface="+mn-lt"/>
                <a:ea typeface="+mn-ea"/>
                <a:cs typeface="+mn-cs"/>
              </a:rPr>
              <a:t> </a:t>
            </a:r>
            <a:r>
              <a:rPr lang="it-IT" sz="1200" b="0" i="0" kern="1200" dirty="0" smtClean="0">
                <a:solidFill>
                  <a:schemeClr val="tx1"/>
                </a:solidFill>
                <a:latin typeface="+mn-lt"/>
                <a:ea typeface="+mn-ea"/>
                <a:cs typeface="+mn-cs"/>
              </a:rPr>
              <a:t>può essere: </a:t>
            </a:r>
            <a:r>
              <a:rPr lang="it-IT" dirty="0" smtClean="0"/>
              <a:t/>
            </a:r>
            <a:br>
              <a:rPr lang="it-IT" dirty="0" smtClean="0"/>
            </a:br>
            <a:r>
              <a:rPr lang="it-IT" sz="1200" b="0" i="0" kern="1200" dirty="0" smtClean="0">
                <a:solidFill>
                  <a:schemeClr val="tx1"/>
                </a:solidFill>
                <a:latin typeface="+mn-lt"/>
                <a:ea typeface="+mn-ea"/>
                <a:cs typeface="+mn-cs"/>
              </a:rPr>
              <a:t>- positivo (entrate maggiori delle spese) ed allora misura la quota di risorse correnti destinabile al finanziamento delle spese in conto capitale; </a:t>
            </a:r>
            <a:r>
              <a:rPr lang="it-IT" dirty="0" smtClean="0"/>
              <a:t/>
            </a:r>
            <a:br>
              <a:rPr lang="it-IT" dirty="0" smtClean="0"/>
            </a:br>
            <a:r>
              <a:rPr lang="it-IT" sz="1200" b="0" i="0" kern="1200" dirty="0" smtClean="0">
                <a:solidFill>
                  <a:schemeClr val="tx1"/>
                </a:solidFill>
                <a:latin typeface="+mn-lt"/>
                <a:ea typeface="+mn-ea"/>
                <a:cs typeface="+mn-cs"/>
              </a:rPr>
              <a:t>- negativo (entrate minori delle spese) ed in tale caso identifica la quota delle spese correnti da soddisfare ricorrendo all'indebitamento. Riferito ai conti consolidati della Pubblica Amministrazione e del Settore Pubblico Allargato esso misura quando è positivo (avanzo corrente) la quota di risparmio generata, quando è negativo (disavanzo corrente) la quota di risparmio assorbita dai settori intestatari dei conti.</a:t>
            </a:r>
            <a:endParaRPr lang="it-IT" dirty="0" smtClean="0"/>
          </a:p>
          <a:p>
            <a:endParaRPr lang="it-IT" dirty="0"/>
          </a:p>
        </p:txBody>
      </p:sp>
      <p:sp>
        <p:nvSpPr>
          <p:cNvPr id="4" name="Segnaposto numero diapositiva 3"/>
          <p:cNvSpPr>
            <a:spLocks noGrp="1"/>
          </p:cNvSpPr>
          <p:nvPr>
            <p:ph type="sldNum" sz="quarter" idx="10"/>
          </p:nvPr>
        </p:nvSpPr>
        <p:spPr/>
        <p:txBody>
          <a:bodyPr/>
          <a:lstStyle/>
          <a:p>
            <a:fld id="{87EB445D-9345-419B-B55C-3CB923DBADDA}" type="slidenum">
              <a:rPr lang="it-IT" smtClean="0"/>
              <a:pPr/>
              <a:t>10</a:t>
            </a:fld>
            <a:endParaRPr lang="it-IT"/>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r>
              <a:rPr lang="it-IT" sz="1200" b="0" i="0" kern="1200" dirty="0" smtClean="0">
                <a:solidFill>
                  <a:schemeClr val="tx1"/>
                </a:solidFill>
                <a:latin typeface="+mn-lt"/>
                <a:ea typeface="+mn-ea"/>
                <a:cs typeface="+mn-cs"/>
              </a:rPr>
              <a:t>Dato un certo saldo netto nominale negativo (per esempio il 3 per cento) e date le misure una tantum (generalmente di scarso rilievo), più negativo è l’</a:t>
            </a:r>
            <a:r>
              <a:rPr lang="it-IT" sz="1200" b="0" i="1" kern="1200" dirty="0" smtClean="0">
                <a:solidFill>
                  <a:schemeClr val="tx1"/>
                </a:solidFill>
                <a:latin typeface="+mn-lt"/>
                <a:ea typeface="+mn-ea"/>
                <a:cs typeface="+mn-cs"/>
              </a:rPr>
              <a:t>output gap</a:t>
            </a:r>
            <a:r>
              <a:rPr lang="it-IT" sz="1200" b="0" i="0" kern="1200" dirty="0" smtClean="0">
                <a:solidFill>
                  <a:schemeClr val="tx1"/>
                </a:solidFill>
                <a:latin typeface="+mn-lt"/>
                <a:ea typeface="+mn-ea"/>
                <a:cs typeface="+mn-cs"/>
              </a:rPr>
              <a:t> (cioè più in recessione è l’economia) e meno negativo diventa il saldo netto strutturale, con la conseguenza che le manovre correttive sono inferiori</a:t>
            </a:r>
            <a:r>
              <a:rPr lang="it-IT" sz="1200" b="0" i="0" kern="1200" baseline="0" dirty="0" smtClean="0">
                <a:solidFill>
                  <a:schemeClr val="tx1"/>
                </a:solidFill>
                <a:latin typeface="+mn-lt"/>
                <a:ea typeface="+mn-ea"/>
                <a:cs typeface="+mn-cs"/>
              </a:rPr>
              <a:t> – il saldo strutturale, infatti, deve tendere a 0 cioè al pareggio di bilancio. Pertanto più l’output gap è negativo più uno Stato può fare indebitamento netto anche se poi il saldo netto strutturale si avvicina a 0, non risentendo del </a:t>
            </a:r>
            <a:r>
              <a:rPr lang="it-IT" sz="1200" b="0" i="0" kern="1200" baseline="0" smtClean="0">
                <a:solidFill>
                  <a:schemeClr val="tx1"/>
                </a:solidFill>
                <a:latin typeface="+mn-lt"/>
                <a:ea typeface="+mn-ea"/>
                <a:cs typeface="+mn-cs"/>
              </a:rPr>
              <a:t>maggior indebitamento netto</a:t>
            </a:r>
            <a:endParaRPr lang="it-IT" dirty="0"/>
          </a:p>
        </p:txBody>
      </p:sp>
      <p:sp>
        <p:nvSpPr>
          <p:cNvPr id="4" name="Segnaposto numero diapositiva 3"/>
          <p:cNvSpPr>
            <a:spLocks noGrp="1"/>
          </p:cNvSpPr>
          <p:nvPr>
            <p:ph type="sldNum" sz="quarter" idx="10"/>
          </p:nvPr>
        </p:nvSpPr>
        <p:spPr/>
        <p:txBody>
          <a:bodyPr/>
          <a:lstStyle/>
          <a:p>
            <a:fld id="{87EB445D-9345-419B-B55C-3CB923DBADDA}" type="slidenum">
              <a:rPr lang="it-IT" smtClean="0"/>
              <a:pPr/>
              <a:t>12</a:t>
            </a:fld>
            <a:endParaRPr lang="it-IT"/>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r>
              <a:rPr lang="it-IT" dirty="0" smtClean="0"/>
              <a:t>Componente</a:t>
            </a:r>
            <a:r>
              <a:rPr lang="it-IT" baseline="0" dirty="0" smtClean="0"/>
              <a:t> ciclica di bilancio (effetti del ciclo -1,3)= output gap (-2,5) * sensibilità al ciclo (0,52)</a:t>
            </a:r>
          </a:p>
          <a:p>
            <a:r>
              <a:rPr lang="it-IT" baseline="0" dirty="0" smtClean="0"/>
              <a:t>Saldo di bilancio corretto per il ciclo (-1,1) = Indebitamento netto (-2,4) – componente ciclica (-1,3)</a:t>
            </a:r>
            <a:endParaRPr lang="it-IT" dirty="0"/>
          </a:p>
        </p:txBody>
      </p:sp>
      <p:sp>
        <p:nvSpPr>
          <p:cNvPr id="4" name="Segnaposto numero diapositiva 3"/>
          <p:cNvSpPr>
            <a:spLocks noGrp="1"/>
          </p:cNvSpPr>
          <p:nvPr>
            <p:ph type="sldNum" sz="quarter" idx="10"/>
          </p:nvPr>
        </p:nvSpPr>
        <p:spPr/>
        <p:txBody>
          <a:bodyPr/>
          <a:lstStyle/>
          <a:p>
            <a:fld id="{87EB445D-9345-419B-B55C-3CB923DBADDA}" type="slidenum">
              <a:rPr lang="it-IT" smtClean="0"/>
              <a:pPr/>
              <a:t>13</a:t>
            </a:fld>
            <a:endParaRPr lang="it-IT"/>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r>
              <a:rPr lang="it-IT" dirty="0" smtClean="0"/>
              <a:t>Effetto </a:t>
            </a:r>
            <a:r>
              <a:rPr lang="it-IT" dirty="0" err="1" smtClean="0"/>
              <a:t>snow</a:t>
            </a:r>
            <a:r>
              <a:rPr lang="it-IT" baseline="0" dirty="0" smtClean="0"/>
              <a:t> </a:t>
            </a:r>
            <a:r>
              <a:rPr lang="it-IT" dirty="0" smtClean="0"/>
              <a:t>ball</a:t>
            </a:r>
            <a:endParaRPr lang="it-IT" dirty="0"/>
          </a:p>
        </p:txBody>
      </p:sp>
      <p:sp>
        <p:nvSpPr>
          <p:cNvPr id="4" name="Segnaposto numero diapositiva 3"/>
          <p:cNvSpPr>
            <a:spLocks noGrp="1"/>
          </p:cNvSpPr>
          <p:nvPr>
            <p:ph type="sldNum" sz="quarter" idx="10"/>
          </p:nvPr>
        </p:nvSpPr>
        <p:spPr/>
        <p:txBody>
          <a:bodyPr/>
          <a:lstStyle/>
          <a:p>
            <a:fld id="{87EB445D-9345-419B-B55C-3CB923DBADDA}" type="slidenum">
              <a:rPr lang="it-IT" smtClean="0"/>
              <a:pPr/>
              <a:t>16</a:t>
            </a:fld>
            <a:endParaRPr lang="it-IT"/>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Segnaposto immagine diapositiva 1"/>
          <p:cNvSpPr>
            <a:spLocks noGrp="1" noRot="1" noChangeAspect="1" noTextEdit="1"/>
          </p:cNvSpPr>
          <p:nvPr>
            <p:ph type="sldImg"/>
          </p:nvPr>
        </p:nvSpPr>
        <p:spPr bwMode="auto">
          <a:noFill/>
          <a:ln>
            <a:solidFill>
              <a:srgbClr val="000000"/>
            </a:solidFill>
            <a:miter lim="800000"/>
            <a:headEnd/>
            <a:tailEnd/>
          </a:ln>
        </p:spPr>
      </p:sp>
      <p:sp>
        <p:nvSpPr>
          <p:cNvPr id="89091" name="Segnaposto note 2"/>
          <p:cNvSpPr>
            <a:spLocks noGrp="1"/>
          </p:cNvSpPr>
          <p:nvPr>
            <p:ph type="body" idx="1"/>
          </p:nvPr>
        </p:nvSpPr>
        <p:spPr bwMode="auto">
          <a:noFill/>
        </p:spPr>
        <p:txBody>
          <a:bodyPr wrap="square" numCol="1" anchor="t" anchorCtr="0" compatLnSpc="1">
            <a:prstTxWarp prst="textNoShape">
              <a:avLst/>
            </a:prstTxWarp>
          </a:bodyPr>
          <a:lstStyle/>
          <a:p>
            <a:endParaRPr lang="it-IT" altLang="it-IT" smtClean="0"/>
          </a:p>
        </p:txBody>
      </p:sp>
      <p:sp>
        <p:nvSpPr>
          <p:cNvPr id="4" name="Segnaposto numero diapositiva 3"/>
          <p:cNvSpPr>
            <a:spLocks noGrp="1"/>
          </p:cNvSpPr>
          <p:nvPr>
            <p:ph type="sldNum" sz="quarter" idx="5"/>
          </p:nvPr>
        </p:nvSpPr>
        <p:spPr/>
        <p:txBody>
          <a:bodyPr/>
          <a:lstStyle/>
          <a:p>
            <a:pPr>
              <a:defRPr/>
            </a:pPr>
            <a:fld id="{3C9D54F7-5B66-4301-A388-605513BAE4DA}" type="slidenum">
              <a:rPr lang="it-IT" smtClean="0"/>
              <a:pPr>
                <a:defRPr/>
              </a:pPr>
              <a:t>17</a:t>
            </a:fld>
            <a:endParaRPr lang="it-IT"/>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Segnaposto immagine diapositiva 1"/>
          <p:cNvSpPr>
            <a:spLocks noGrp="1" noRot="1" noChangeAspect="1" noTextEdit="1"/>
          </p:cNvSpPr>
          <p:nvPr>
            <p:ph type="sldImg"/>
          </p:nvPr>
        </p:nvSpPr>
        <p:spPr bwMode="auto">
          <a:noFill/>
          <a:ln>
            <a:solidFill>
              <a:srgbClr val="000000"/>
            </a:solidFill>
            <a:miter lim="800000"/>
            <a:headEnd/>
            <a:tailEnd/>
          </a:ln>
        </p:spPr>
      </p:sp>
      <p:sp>
        <p:nvSpPr>
          <p:cNvPr id="91139" name="Segnaposto note 2"/>
          <p:cNvSpPr>
            <a:spLocks noGrp="1"/>
          </p:cNvSpPr>
          <p:nvPr>
            <p:ph type="body" idx="1"/>
          </p:nvPr>
        </p:nvSpPr>
        <p:spPr bwMode="auto">
          <a:noFill/>
        </p:spPr>
        <p:txBody>
          <a:bodyPr wrap="square" numCol="1" anchor="t" anchorCtr="0" compatLnSpc="1">
            <a:prstTxWarp prst="textNoShape">
              <a:avLst/>
            </a:prstTxWarp>
          </a:bodyPr>
          <a:lstStyle/>
          <a:p>
            <a:endParaRPr lang="it-IT" altLang="it-IT" smtClean="0"/>
          </a:p>
        </p:txBody>
      </p:sp>
      <p:sp>
        <p:nvSpPr>
          <p:cNvPr id="4" name="Segnaposto numero diapositiva 3"/>
          <p:cNvSpPr>
            <a:spLocks noGrp="1"/>
          </p:cNvSpPr>
          <p:nvPr>
            <p:ph type="sldNum" sz="quarter" idx="5"/>
          </p:nvPr>
        </p:nvSpPr>
        <p:spPr/>
        <p:txBody>
          <a:bodyPr/>
          <a:lstStyle/>
          <a:p>
            <a:pPr>
              <a:defRPr/>
            </a:pPr>
            <a:fld id="{8C3E9B20-9889-49F4-931E-DD800547E318}" type="slidenum">
              <a:rPr lang="it-IT" smtClean="0"/>
              <a:pPr>
                <a:defRPr/>
              </a:pPr>
              <a:t>18</a:t>
            </a:fld>
            <a:endParaRPr lang="it-IT"/>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titolo">
    <p:bg>
      <p:bgRef idx="1001">
        <a:schemeClr val="bg1"/>
      </p:bgRef>
    </p:bg>
    <p:spTree>
      <p:nvGrpSpPr>
        <p:cNvPr id="1" name=""/>
        <p:cNvGrpSpPr/>
        <p:nvPr/>
      </p:nvGrpSpPr>
      <p:grpSpPr>
        <a:xfrm>
          <a:off x="0" y="0"/>
          <a:ext cx="0" cy="0"/>
          <a:chOff x="0" y="0"/>
          <a:chExt cx="0" cy="0"/>
        </a:xfrm>
      </p:grpSpPr>
      <p:sp>
        <p:nvSpPr>
          <p:cNvPr id="8" name="Titolo 7"/>
          <p:cNvSpPr>
            <a:spLocks noGrp="1"/>
          </p:cNvSpPr>
          <p:nvPr>
            <p:ph type="ctrTitle"/>
          </p:nvPr>
        </p:nvSpPr>
        <p:spPr>
          <a:xfrm>
            <a:off x="2286000" y="3124200"/>
            <a:ext cx="6172200" cy="1894362"/>
          </a:xfrm>
        </p:spPr>
        <p:txBody>
          <a:bodyPr/>
          <a:lstStyle>
            <a:lvl1pPr>
              <a:defRPr b="1"/>
            </a:lvl1pPr>
          </a:lstStyle>
          <a:p>
            <a:r>
              <a:rPr kumimoji="0" lang="it-IT" smtClean="0"/>
              <a:t>Fare clic per modificare lo stile del titolo</a:t>
            </a:r>
            <a:endParaRPr kumimoji="0" lang="en-US"/>
          </a:p>
        </p:txBody>
      </p:sp>
      <p:sp>
        <p:nvSpPr>
          <p:cNvPr id="9" name="Sottotitolo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it-IT" smtClean="0"/>
              <a:t>Fare clic per modificare lo stile del sottotitolo dello schema</a:t>
            </a:r>
            <a:endParaRPr kumimoji="0" lang="en-US"/>
          </a:p>
        </p:txBody>
      </p:sp>
      <p:sp>
        <p:nvSpPr>
          <p:cNvPr id="28" name="Segnaposto data 27"/>
          <p:cNvSpPr>
            <a:spLocks noGrp="1"/>
          </p:cNvSpPr>
          <p:nvPr>
            <p:ph type="dt" sz="half" idx="10"/>
          </p:nvPr>
        </p:nvSpPr>
        <p:spPr bwMode="auto">
          <a:xfrm rot="5400000">
            <a:off x="7764621" y="1174097"/>
            <a:ext cx="2286000" cy="381000"/>
          </a:xfrm>
        </p:spPr>
        <p:txBody>
          <a:bodyPr/>
          <a:lstStyle/>
          <a:p>
            <a:fld id="{4E19B4FC-F6E1-4996-AC71-D7B2A136F179}" type="datetime1">
              <a:rPr lang="it-IT" smtClean="0"/>
              <a:pPr/>
              <a:t>20/04/2017</a:t>
            </a:fld>
            <a:endParaRPr lang="it-IT"/>
          </a:p>
        </p:txBody>
      </p:sp>
      <p:sp>
        <p:nvSpPr>
          <p:cNvPr id="17" name="Segnaposto piè di pagina 16"/>
          <p:cNvSpPr>
            <a:spLocks noGrp="1"/>
          </p:cNvSpPr>
          <p:nvPr>
            <p:ph type="ftr" sz="quarter" idx="11"/>
          </p:nvPr>
        </p:nvSpPr>
        <p:spPr bwMode="auto">
          <a:xfrm rot="5400000">
            <a:off x="7077269" y="4181669"/>
            <a:ext cx="3657600" cy="384048"/>
          </a:xfrm>
        </p:spPr>
        <p:txBody>
          <a:bodyPr/>
          <a:lstStyle/>
          <a:p>
            <a:endParaRPr lang="it-IT"/>
          </a:p>
        </p:txBody>
      </p:sp>
      <p:sp>
        <p:nvSpPr>
          <p:cNvPr id="10" name="Rettangolo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ttangolo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Rettangolo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ttangolo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Connettore 1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Connettore 1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Connettore 1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Connettore 1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Connettore 1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Connettore 1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Rettangolo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e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e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Ovale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Ovale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Ovale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Segnaposto numero diapositiva 28"/>
          <p:cNvSpPr>
            <a:spLocks noGrp="1"/>
          </p:cNvSpPr>
          <p:nvPr>
            <p:ph type="sldNum" sz="quarter" idx="12"/>
          </p:nvPr>
        </p:nvSpPr>
        <p:spPr bwMode="auto">
          <a:xfrm>
            <a:off x="1325544" y="4928702"/>
            <a:ext cx="609600" cy="517524"/>
          </a:xfrm>
        </p:spPr>
        <p:txBody>
          <a:bodyPr/>
          <a:lstStyle/>
          <a:p>
            <a:fld id="{B007B441-5312-499D-93C3-6E37886527FA}" type="slidenum">
              <a:rPr lang="it-IT" smtClean="0"/>
              <a:pPr/>
              <a:t>‹N›</a:t>
            </a:fld>
            <a:endParaRPr lang="it-IT"/>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kumimoji="0" lang="it-IT" smtClean="0"/>
              <a:t>Fare clic per modificare lo stile del titolo</a:t>
            </a:r>
            <a:endParaRPr kumimoji="0" lang="en-US"/>
          </a:p>
        </p:txBody>
      </p:sp>
      <p:sp>
        <p:nvSpPr>
          <p:cNvPr id="3" name="Segnaposto testo verticale 2"/>
          <p:cNvSpPr>
            <a:spLocks noGrp="1"/>
          </p:cNvSpPr>
          <p:nvPr>
            <p:ph type="body" orient="vert" idx="1"/>
          </p:nvPr>
        </p:nvSpPr>
        <p:spPr/>
        <p:txBody>
          <a:bodyPr vert="eaVert"/>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
        <p:nvSpPr>
          <p:cNvPr id="4" name="Segnaposto data 3"/>
          <p:cNvSpPr>
            <a:spLocks noGrp="1"/>
          </p:cNvSpPr>
          <p:nvPr>
            <p:ph type="dt" sz="half" idx="10"/>
          </p:nvPr>
        </p:nvSpPr>
        <p:spPr/>
        <p:txBody>
          <a:bodyPr/>
          <a:lstStyle/>
          <a:p>
            <a:fld id="{BC6208C2-C10E-4BAC-9D7B-8C4C40668D53}" type="datetime1">
              <a:rPr lang="it-IT" smtClean="0"/>
              <a:pPr/>
              <a:t>20/04/2017</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B007B441-5312-499D-93C3-6E37886527FA}" type="slidenum">
              <a:rPr lang="it-IT" smtClean="0"/>
              <a:pPr/>
              <a:t>‹N›</a:t>
            </a:fld>
            <a:endParaRPr lang="it-IT"/>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6629400" y="274639"/>
            <a:ext cx="1676400" cy="5851525"/>
          </a:xfrm>
        </p:spPr>
        <p:txBody>
          <a:bodyPr vert="eaVert"/>
          <a:lstStyle/>
          <a:p>
            <a:r>
              <a:rPr kumimoji="0" lang="it-IT" smtClean="0"/>
              <a:t>Fare clic per modificare lo stile del titolo</a:t>
            </a:r>
            <a:endParaRPr kumimoji="0" lang="en-US"/>
          </a:p>
        </p:txBody>
      </p:sp>
      <p:sp>
        <p:nvSpPr>
          <p:cNvPr id="3" name="Segnaposto testo verticale 2"/>
          <p:cNvSpPr>
            <a:spLocks noGrp="1"/>
          </p:cNvSpPr>
          <p:nvPr>
            <p:ph type="body" orient="vert" idx="1"/>
          </p:nvPr>
        </p:nvSpPr>
        <p:spPr>
          <a:xfrm>
            <a:off x="457200" y="274638"/>
            <a:ext cx="6019800" cy="5851525"/>
          </a:xfrm>
        </p:spPr>
        <p:txBody>
          <a:bodyPr vert="eaVert"/>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
        <p:nvSpPr>
          <p:cNvPr id="4" name="Segnaposto data 3"/>
          <p:cNvSpPr>
            <a:spLocks noGrp="1"/>
          </p:cNvSpPr>
          <p:nvPr>
            <p:ph type="dt" sz="half" idx="10"/>
          </p:nvPr>
        </p:nvSpPr>
        <p:spPr/>
        <p:txBody>
          <a:bodyPr/>
          <a:lstStyle/>
          <a:p>
            <a:fld id="{2BB25525-D327-42F0-A370-D34F6D9A986C}" type="datetime1">
              <a:rPr lang="it-IT" smtClean="0"/>
              <a:pPr/>
              <a:t>20/04/2017</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B007B441-5312-499D-93C3-6E37886527FA}" type="slidenum">
              <a:rPr lang="it-IT" smtClean="0"/>
              <a:pPr/>
              <a:t>‹N›</a:t>
            </a:fld>
            <a:endParaRPr lang="it-IT"/>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kumimoji="0" lang="it-IT" smtClean="0"/>
              <a:t>Fare clic per modificare lo stile del titolo</a:t>
            </a:r>
            <a:endParaRPr kumimoji="0" lang="en-US"/>
          </a:p>
        </p:txBody>
      </p:sp>
      <p:sp>
        <p:nvSpPr>
          <p:cNvPr id="8" name="Segnaposto contenuto 7"/>
          <p:cNvSpPr>
            <a:spLocks noGrp="1"/>
          </p:cNvSpPr>
          <p:nvPr>
            <p:ph sz="quarter" idx="1"/>
          </p:nvPr>
        </p:nvSpPr>
        <p:spPr>
          <a:xfrm>
            <a:off x="457200" y="1600200"/>
            <a:ext cx="7467600" cy="4873752"/>
          </a:xfrm>
        </p:spPr>
        <p:txBody>
          <a:bodyPr/>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
        <p:nvSpPr>
          <p:cNvPr id="7" name="Segnaposto data 6"/>
          <p:cNvSpPr>
            <a:spLocks noGrp="1"/>
          </p:cNvSpPr>
          <p:nvPr>
            <p:ph type="dt" sz="half" idx="14"/>
          </p:nvPr>
        </p:nvSpPr>
        <p:spPr/>
        <p:txBody>
          <a:bodyPr rtlCol="0"/>
          <a:lstStyle/>
          <a:p>
            <a:fld id="{8EED6072-8BFD-43CB-853E-F6CB5CDBDA19}" type="datetime1">
              <a:rPr lang="it-IT" smtClean="0"/>
              <a:pPr/>
              <a:t>20/04/2017</a:t>
            </a:fld>
            <a:endParaRPr lang="it-IT"/>
          </a:p>
        </p:txBody>
      </p:sp>
      <p:sp>
        <p:nvSpPr>
          <p:cNvPr id="9" name="Segnaposto numero diapositiva 8"/>
          <p:cNvSpPr>
            <a:spLocks noGrp="1"/>
          </p:cNvSpPr>
          <p:nvPr>
            <p:ph type="sldNum" sz="quarter" idx="15"/>
          </p:nvPr>
        </p:nvSpPr>
        <p:spPr/>
        <p:txBody>
          <a:bodyPr rtlCol="0"/>
          <a:lstStyle/>
          <a:p>
            <a:fld id="{B007B441-5312-499D-93C3-6E37886527FA}" type="slidenum">
              <a:rPr lang="it-IT" smtClean="0"/>
              <a:pPr/>
              <a:t>‹N›</a:t>
            </a:fld>
            <a:endParaRPr lang="it-IT"/>
          </a:p>
        </p:txBody>
      </p:sp>
      <p:sp>
        <p:nvSpPr>
          <p:cNvPr id="10" name="Segnaposto piè di pagina 9"/>
          <p:cNvSpPr>
            <a:spLocks noGrp="1"/>
          </p:cNvSpPr>
          <p:nvPr>
            <p:ph type="ftr" sz="quarter" idx="16"/>
          </p:nvPr>
        </p:nvSpPr>
        <p:spPr/>
        <p:txBody>
          <a:bodyPr rtlCol="0"/>
          <a:lstStyle/>
          <a:p>
            <a:endParaRPr lang="it-IT"/>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Intestazione sezione">
    <p:bg>
      <p:bgRef idx="1001">
        <a:schemeClr val="bg2"/>
      </p:bgRef>
    </p:bg>
    <p:spTree>
      <p:nvGrpSpPr>
        <p:cNvPr id="1" name=""/>
        <p:cNvGrpSpPr/>
        <p:nvPr/>
      </p:nvGrpSpPr>
      <p:grpSpPr>
        <a:xfrm>
          <a:off x="0" y="0"/>
          <a:ext cx="0" cy="0"/>
          <a:chOff x="0" y="0"/>
          <a:chExt cx="0" cy="0"/>
        </a:xfrm>
      </p:grpSpPr>
      <p:sp>
        <p:nvSpPr>
          <p:cNvPr id="2" name="Titolo 1"/>
          <p:cNvSpPr>
            <a:spLocks noGrp="1"/>
          </p:cNvSpPr>
          <p:nvPr>
            <p:ph type="title"/>
          </p:nvPr>
        </p:nvSpPr>
        <p:spPr>
          <a:xfrm>
            <a:off x="2286000" y="2895600"/>
            <a:ext cx="6172200" cy="2053590"/>
          </a:xfrm>
        </p:spPr>
        <p:txBody>
          <a:bodyPr/>
          <a:lstStyle>
            <a:lvl1pPr algn="l">
              <a:buNone/>
              <a:defRPr sz="3000" b="1" cap="small" baseline="0"/>
            </a:lvl1pPr>
          </a:lstStyle>
          <a:p>
            <a:r>
              <a:rPr kumimoji="0" lang="it-IT" smtClean="0"/>
              <a:t>Fare clic per modificare lo stile del titolo</a:t>
            </a:r>
            <a:endParaRPr kumimoji="0" lang="en-US"/>
          </a:p>
        </p:txBody>
      </p:sp>
      <p:sp>
        <p:nvSpPr>
          <p:cNvPr id="3" name="Segnaposto testo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it-IT" smtClean="0"/>
              <a:t>Fare clic per modificare stili del testo dello schema</a:t>
            </a:r>
          </a:p>
        </p:txBody>
      </p:sp>
      <p:sp>
        <p:nvSpPr>
          <p:cNvPr id="4" name="Segnaposto data 3"/>
          <p:cNvSpPr>
            <a:spLocks noGrp="1"/>
          </p:cNvSpPr>
          <p:nvPr>
            <p:ph type="dt" sz="half" idx="10"/>
          </p:nvPr>
        </p:nvSpPr>
        <p:spPr bwMode="auto">
          <a:xfrm rot="5400000">
            <a:off x="7763256" y="1170432"/>
            <a:ext cx="2286000" cy="381000"/>
          </a:xfrm>
        </p:spPr>
        <p:txBody>
          <a:bodyPr/>
          <a:lstStyle/>
          <a:p>
            <a:fld id="{CFC7DCAB-AF3E-49BF-A909-E07A0D9BADC1}" type="datetime1">
              <a:rPr lang="it-IT" smtClean="0"/>
              <a:pPr/>
              <a:t>20/04/2017</a:t>
            </a:fld>
            <a:endParaRPr lang="it-IT"/>
          </a:p>
        </p:txBody>
      </p:sp>
      <p:sp>
        <p:nvSpPr>
          <p:cNvPr id="5" name="Segnaposto piè di pagina 4"/>
          <p:cNvSpPr>
            <a:spLocks noGrp="1"/>
          </p:cNvSpPr>
          <p:nvPr>
            <p:ph type="ftr" sz="quarter" idx="11"/>
          </p:nvPr>
        </p:nvSpPr>
        <p:spPr bwMode="auto">
          <a:xfrm rot="5400000">
            <a:off x="7077456" y="4178808"/>
            <a:ext cx="3657600" cy="384048"/>
          </a:xfrm>
        </p:spPr>
        <p:txBody>
          <a:bodyPr/>
          <a:lstStyle/>
          <a:p>
            <a:endParaRPr lang="it-IT"/>
          </a:p>
        </p:txBody>
      </p:sp>
      <p:sp>
        <p:nvSpPr>
          <p:cNvPr id="9" name="Rettangolo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ttangolo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ttangolo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ttangolo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Connettore 1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Connettore 1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Connettore 1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Connettore 1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Connettore 1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Rettangolo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Ovale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Ovale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e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Ovale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e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Connettore 1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Segnaposto numero diapositiva 5"/>
          <p:cNvSpPr>
            <a:spLocks noGrp="1"/>
          </p:cNvSpPr>
          <p:nvPr>
            <p:ph type="sldNum" sz="quarter" idx="12"/>
          </p:nvPr>
        </p:nvSpPr>
        <p:spPr bwMode="auto">
          <a:xfrm>
            <a:off x="1340616" y="4928702"/>
            <a:ext cx="609600" cy="517524"/>
          </a:xfrm>
        </p:spPr>
        <p:txBody>
          <a:bodyPr/>
          <a:lstStyle/>
          <a:p>
            <a:fld id="{B007B441-5312-499D-93C3-6E37886527FA}" type="slidenum">
              <a:rPr lang="it-IT" smtClean="0"/>
              <a:pPr/>
              <a:t>‹N›</a:t>
            </a:fld>
            <a:endParaRPr lang="it-IT"/>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kumimoji="0" lang="it-IT" smtClean="0"/>
              <a:t>Fare clic per modificare lo stile del titolo</a:t>
            </a:r>
            <a:endParaRPr kumimoji="0" lang="en-US"/>
          </a:p>
        </p:txBody>
      </p:sp>
      <p:sp>
        <p:nvSpPr>
          <p:cNvPr id="5" name="Segnaposto data 4"/>
          <p:cNvSpPr>
            <a:spLocks noGrp="1"/>
          </p:cNvSpPr>
          <p:nvPr>
            <p:ph type="dt" sz="half" idx="10"/>
          </p:nvPr>
        </p:nvSpPr>
        <p:spPr/>
        <p:txBody>
          <a:bodyPr/>
          <a:lstStyle/>
          <a:p>
            <a:fld id="{E2952332-591E-4F54-B162-A5D89736200B}" type="datetime1">
              <a:rPr lang="it-IT" smtClean="0"/>
              <a:pPr/>
              <a:t>20/04/2017</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B007B441-5312-499D-93C3-6E37886527FA}" type="slidenum">
              <a:rPr lang="it-IT" smtClean="0"/>
              <a:pPr/>
              <a:t>‹N›</a:t>
            </a:fld>
            <a:endParaRPr lang="it-IT"/>
          </a:p>
        </p:txBody>
      </p:sp>
      <p:sp>
        <p:nvSpPr>
          <p:cNvPr id="9" name="Segnaposto contenuto 8"/>
          <p:cNvSpPr>
            <a:spLocks noGrp="1"/>
          </p:cNvSpPr>
          <p:nvPr>
            <p:ph sz="quarter" idx="1"/>
          </p:nvPr>
        </p:nvSpPr>
        <p:spPr>
          <a:xfrm>
            <a:off x="457200" y="1600200"/>
            <a:ext cx="3657600" cy="4572000"/>
          </a:xfrm>
        </p:spPr>
        <p:txBody>
          <a:bodyPr/>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
        <p:nvSpPr>
          <p:cNvPr id="11" name="Segnaposto contenuto 10"/>
          <p:cNvSpPr>
            <a:spLocks noGrp="1"/>
          </p:cNvSpPr>
          <p:nvPr>
            <p:ph sz="quarter" idx="2"/>
          </p:nvPr>
        </p:nvSpPr>
        <p:spPr>
          <a:xfrm>
            <a:off x="4270248" y="1600200"/>
            <a:ext cx="3657600" cy="4572000"/>
          </a:xfrm>
        </p:spPr>
        <p:txBody>
          <a:bodyPr/>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a:xfrm>
            <a:off x="457200" y="273050"/>
            <a:ext cx="7543800" cy="1143000"/>
          </a:xfrm>
        </p:spPr>
        <p:txBody>
          <a:bodyPr anchor="b"/>
          <a:lstStyle>
            <a:lvl1pPr>
              <a:defRPr/>
            </a:lvl1pPr>
          </a:lstStyle>
          <a:p>
            <a:r>
              <a:rPr kumimoji="0" lang="it-IT" smtClean="0"/>
              <a:t>Fare clic per modificare lo stile del titolo</a:t>
            </a:r>
            <a:endParaRPr kumimoji="0" lang="en-US"/>
          </a:p>
        </p:txBody>
      </p:sp>
      <p:sp>
        <p:nvSpPr>
          <p:cNvPr id="7" name="Segnaposto data 6"/>
          <p:cNvSpPr>
            <a:spLocks noGrp="1"/>
          </p:cNvSpPr>
          <p:nvPr>
            <p:ph type="dt" sz="half" idx="10"/>
          </p:nvPr>
        </p:nvSpPr>
        <p:spPr/>
        <p:txBody>
          <a:bodyPr/>
          <a:lstStyle/>
          <a:p>
            <a:fld id="{6EA39A7B-3ADC-485A-AA69-53F933F42D50}" type="datetime1">
              <a:rPr lang="it-IT" smtClean="0"/>
              <a:pPr/>
              <a:t>20/04/2017</a:t>
            </a:fld>
            <a:endParaRPr lang="it-IT"/>
          </a:p>
        </p:txBody>
      </p:sp>
      <p:sp>
        <p:nvSpPr>
          <p:cNvPr id="8" name="Segnaposto piè di pagina 7"/>
          <p:cNvSpPr>
            <a:spLocks noGrp="1"/>
          </p:cNvSpPr>
          <p:nvPr>
            <p:ph type="ftr" sz="quarter" idx="11"/>
          </p:nvPr>
        </p:nvSpPr>
        <p:spPr/>
        <p:txBody>
          <a:bodyPr/>
          <a:lstStyle/>
          <a:p>
            <a:endParaRPr lang="it-IT"/>
          </a:p>
        </p:txBody>
      </p:sp>
      <p:sp>
        <p:nvSpPr>
          <p:cNvPr id="9" name="Segnaposto numero diapositiva 8"/>
          <p:cNvSpPr>
            <a:spLocks noGrp="1"/>
          </p:cNvSpPr>
          <p:nvPr>
            <p:ph type="sldNum" sz="quarter" idx="12"/>
          </p:nvPr>
        </p:nvSpPr>
        <p:spPr/>
        <p:txBody>
          <a:bodyPr/>
          <a:lstStyle/>
          <a:p>
            <a:fld id="{B007B441-5312-499D-93C3-6E37886527FA}" type="slidenum">
              <a:rPr lang="it-IT" smtClean="0"/>
              <a:pPr/>
              <a:t>‹N›</a:t>
            </a:fld>
            <a:endParaRPr lang="it-IT"/>
          </a:p>
        </p:txBody>
      </p:sp>
      <p:sp>
        <p:nvSpPr>
          <p:cNvPr id="11" name="Segnaposto contenuto 10"/>
          <p:cNvSpPr>
            <a:spLocks noGrp="1"/>
          </p:cNvSpPr>
          <p:nvPr>
            <p:ph sz="quarter" idx="2"/>
          </p:nvPr>
        </p:nvSpPr>
        <p:spPr>
          <a:xfrm>
            <a:off x="457200" y="2362200"/>
            <a:ext cx="3657600" cy="3886200"/>
          </a:xfrm>
        </p:spPr>
        <p:txBody>
          <a:bodyPr/>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
        <p:nvSpPr>
          <p:cNvPr id="13" name="Segnaposto contenuto 12"/>
          <p:cNvSpPr>
            <a:spLocks noGrp="1"/>
          </p:cNvSpPr>
          <p:nvPr>
            <p:ph sz="quarter" idx="4"/>
          </p:nvPr>
        </p:nvSpPr>
        <p:spPr>
          <a:xfrm>
            <a:off x="4371975" y="2362200"/>
            <a:ext cx="3657600" cy="3886200"/>
          </a:xfrm>
        </p:spPr>
        <p:txBody>
          <a:bodyPr/>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
        <p:nvSpPr>
          <p:cNvPr id="12" name="Segnaposto testo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it-IT" smtClean="0"/>
              <a:t>Fare clic per modificare stili del testo dello schema</a:t>
            </a:r>
          </a:p>
        </p:txBody>
      </p:sp>
      <p:sp>
        <p:nvSpPr>
          <p:cNvPr id="14" name="Segnaposto testo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it-IT" smtClean="0"/>
              <a:t>Fare clic per modificare stili del testo dello schema</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kumimoji="0" lang="it-IT" smtClean="0"/>
              <a:t>Fare clic per modificare lo stile del titolo</a:t>
            </a:r>
            <a:endParaRPr kumimoji="0" lang="en-US"/>
          </a:p>
        </p:txBody>
      </p:sp>
      <p:sp>
        <p:nvSpPr>
          <p:cNvPr id="6" name="Segnaposto data 5"/>
          <p:cNvSpPr>
            <a:spLocks noGrp="1"/>
          </p:cNvSpPr>
          <p:nvPr>
            <p:ph type="dt" sz="half" idx="10"/>
          </p:nvPr>
        </p:nvSpPr>
        <p:spPr/>
        <p:txBody>
          <a:bodyPr rtlCol="0"/>
          <a:lstStyle/>
          <a:p>
            <a:fld id="{EA69BD72-25D4-4EBF-AB4E-48FC28E060A2}" type="datetime1">
              <a:rPr lang="it-IT" smtClean="0"/>
              <a:pPr/>
              <a:t>20/04/2017</a:t>
            </a:fld>
            <a:endParaRPr lang="it-IT"/>
          </a:p>
        </p:txBody>
      </p:sp>
      <p:sp>
        <p:nvSpPr>
          <p:cNvPr id="7" name="Segnaposto numero diapositiva 6"/>
          <p:cNvSpPr>
            <a:spLocks noGrp="1"/>
          </p:cNvSpPr>
          <p:nvPr>
            <p:ph type="sldNum" sz="quarter" idx="11"/>
          </p:nvPr>
        </p:nvSpPr>
        <p:spPr/>
        <p:txBody>
          <a:bodyPr rtlCol="0"/>
          <a:lstStyle/>
          <a:p>
            <a:fld id="{B007B441-5312-499D-93C3-6E37886527FA}" type="slidenum">
              <a:rPr lang="it-IT" smtClean="0"/>
              <a:pPr/>
              <a:t>‹N›</a:t>
            </a:fld>
            <a:endParaRPr lang="it-IT"/>
          </a:p>
        </p:txBody>
      </p:sp>
      <p:sp>
        <p:nvSpPr>
          <p:cNvPr id="8" name="Segnaposto piè di pagina 7"/>
          <p:cNvSpPr>
            <a:spLocks noGrp="1"/>
          </p:cNvSpPr>
          <p:nvPr>
            <p:ph type="ftr" sz="quarter" idx="12"/>
          </p:nvPr>
        </p:nvSpPr>
        <p:spPr/>
        <p:txBody>
          <a:bodyPr rtlCol="0"/>
          <a:lstStyle/>
          <a:p>
            <a:endParaRPr lang="it-IT"/>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p:cNvSpPr>
            <a:spLocks noGrp="1"/>
          </p:cNvSpPr>
          <p:nvPr>
            <p:ph type="dt" sz="half" idx="10"/>
          </p:nvPr>
        </p:nvSpPr>
        <p:spPr/>
        <p:txBody>
          <a:bodyPr/>
          <a:lstStyle/>
          <a:p>
            <a:fld id="{A3042466-9035-46AF-8139-E95B1C7E1F7B}" type="datetime1">
              <a:rPr lang="it-IT" smtClean="0"/>
              <a:pPr/>
              <a:t>20/04/2017</a:t>
            </a:fld>
            <a:endParaRPr lang="it-IT"/>
          </a:p>
        </p:txBody>
      </p:sp>
      <p:sp>
        <p:nvSpPr>
          <p:cNvPr id="3" name="Segnaposto piè di pagina 2"/>
          <p:cNvSpPr>
            <a:spLocks noGrp="1"/>
          </p:cNvSpPr>
          <p:nvPr>
            <p:ph type="ftr" sz="quarter" idx="11"/>
          </p:nvPr>
        </p:nvSpPr>
        <p:spPr/>
        <p:txBody>
          <a:bodyPr/>
          <a:lstStyle/>
          <a:p>
            <a:endParaRPr lang="it-IT"/>
          </a:p>
        </p:txBody>
      </p:sp>
      <p:sp>
        <p:nvSpPr>
          <p:cNvPr id="4" name="Segnaposto numero diapositiva 3"/>
          <p:cNvSpPr>
            <a:spLocks noGrp="1"/>
          </p:cNvSpPr>
          <p:nvPr>
            <p:ph type="sldNum" sz="quarter" idx="12"/>
          </p:nvPr>
        </p:nvSpPr>
        <p:spPr/>
        <p:txBody>
          <a:bodyPr/>
          <a:lstStyle/>
          <a:p>
            <a:fld id="{B007B441-5312-499D-93C3-6E37886527FA}" type="slidenum">
              <a:rPr lang="it-IT" smtClean="0"/>
              <a:pPr/>
              <a:t>‹N›</a:t>
            </a:fld>
            <a:endParaRPr lang="it-IT"/>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to con didascalia">
    <p:bg>
      <p:bgRef idx="1001">
        <a:schemeClr val="bg1"/>
      </p:bgRef>
    </p:bg>
    <p:spTree>
      <p:nvGrpSpPr>
        <p:cNvPr id="1" name=""/>
        <p:cNvGrpSpPr/>
        <p:nvPr/>
      </p:nvGrpSpPr>
      <p:grpSpPr>
        <a:xfrm>
          <a:off x="0" y="0"/>
          <a:ext cx="0" cy="0"/>
          <a:chOff x="0" y="0"/>
          <a:chExt cx="0" cy="0"/>
        </a:xfrm>
      </p:grpSpPr>
      <p:sp>
        <p:nvSpPr>
          <p:cNvPr id="10" name="Connettore 1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Titolo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it-IT" smtClean="0"/>
              <a:t>Fare clic per modificare lo stile del titolo</a:t>
            </a:r>
            <a:endParaRPr kumimoji="0" lang="en-US"/>
          </a:p>
        </p:txBody>
      </p:sp>
      <p:sp>
        <p:nvSpPr>
          <p:cNvPr id="3" name="Segnaposto testo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it-IT" smtClean="0"/>
              <a:t>Fare clic per modificare stili del testo dello schema</a:t>
            </a:r>
          </a:p>
        </p:txBody>
      </p:sp>
      <p:sp>
        <p:nvSpPr>
          <p:cNvPr id="8" name="Connettore 1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Connettore 1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Connettore 1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Rettangolo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Connettore 1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Ovale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Segnaposto contenuto 17"/>
          <p:cNvSpPr>
            <a:spLocks noGrp="1"/>
          </p:cNvSpPr>
          <p:nvPr>
            <p:ph sz="quarter" idx="1"/>
          </p:nvPr>
        </p:nvSpPr>
        <p:spPr>
          <a:xfrm>
            <a:off x="304800" y="274320"/>
            <a:ext cx="5638800" cy="6327648"/>
          </a:xfrm>
        </p:spPr>
        <p:txBody>
          <a:bodyPr/>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
        <p:nvSpPr>
          <p:cNvPr id="21" name="Segnaposto data 20"/>
          <p:cNvSpPr>
            <a:spLocks noGrp="1"/>
          </p:cNvSpPr>
          <p:nvPr>
            <p:ph type="dt" sz="half" idx="14"/>
          </p:nvPr>
        </p:nvSpPr>
        <p:spPr/>
        <p:txBody>
          <a:bodyPr rtlCol="0"/>
          <a:lstStyle/>
          <a:p>
            <a:fld id="{F7652933-CA61-4240-B200-AF2070D002EB}" type="datetime1">
              <a:rPr lang="it-IT" smtClean="0"/>
              <a:pPr/>
              <a:t>20/04/2017</a:t>
            </a:fld>
            <a:endParaRPr lang="it-IT"/>
          </a:p>
        </p:txBody>
      </p:sp>
      <p:sp>
        <p:nvSpPr>
          <p:cNvPr id="22" name="Segnaposto numero diapositiva 21"/>
          <p:cNvSpPr>
            <a:spLocks noGrp="1"/>
          </p:cNvSpPr>
          <p:nvPr>
            <p:ph type="sldNum" sz="quarter" idx="15"/>
          </p:nvPr>
        </p:nvSpPr>
        <p:spPr/>
        <p:txBody>
          <a:bodyPr rtlCol="0"/>
          <a:lstStyle/>
          <a:p>
            <a:fld id="{B007B441-5312-499D-93C3-6E37886527FA}" type="slidenum">
              <a:rPr lang="it-IT" smtClean="0"/>
              <a:pPr/>
              <a:t>‹N›</a:t>
            </a:fld>
            <a:endParaRPr lang="it-IT"/>
          </a:p>
        </p:txBody>
      </p:sp>
      <p:sp>
        <p:nvSpPr>
          <p:cNvPr id="23" name="Segnaposto piè di pagina 22"/>
          <p:cNvSpPr>
            <a:spLocks noGrp="1"/>
          </p:cNvSpPr>
          <p:nvPr>
            <p:ph type="ftr" sz="quarter" idx="16"/>
          </p:nvPr>
        </p:nvSpPr>
        <p:spPr/>
        <p:txBody>
          <a:bodyPr rtlCol="0"/>
          <a:lstStyle/>
          <a:p>
            <a:endParaRPr lang="it-IT"/>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magine con didascalia">
    <p:spTree>
      <p:nvGrpSpPr>
        <p:cNvPr id="1" name=""/>
        <p:cNvGrpSpPr/>
        <p:nvPr/>
      </p:nvGrpSpPr>
      <p:grpSpPr>
        <a:xfrm>
          <a:off x="0" y="0"/>
          <a:ext cx="0" cy="0"/>
          <a:chOff x="0" y="0"/>
          <a:chExt cx="0" cy="0"/>
        </a:xfrm>
      </p:grpSpPr>
      <p:sp>
        <p:nvSpPr>
          <p:cNvPr id="9" name="Connettore 1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Ovale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olo 1"/>
          <p:cNvSpPr>
            <a:spLocks noGrp="1"/>
          </p:cNvSpPr>
          <p:nvPr>
            <p:ph type="title"/>
          </p:nvPr>
        </p:nvSpPr>
        <p:spPr>
          <a:xfrm rot="5400000">
            <a:off x="3350133" y="3200400"/>
            <a:ext cx="6309360" cy="457200"/>
          </a:xfrm>
        </p:spPr>
        <p:txBody>
          <a:bodyPr anchor="b"/>
          <a:lstStyle>
            <a:lvl1pPr algn="l">
              <a:buNone/>
              <a:defRPr sz="2000" b="1"/>
            </a:lvl1pPr>
          </a:lstStyle>
          <a:p>
            <a:r>
              <a:rPr kumimoji="0" lang="it-IT" smtClean="0"/>
              <a:t>Fare clic per modificare lo stile del titolo</a:t>
            </a:r>
            <a:endParaRPr kumimoji="0" lang="en-US"/>
          </a:p>
        </p:txBody>
      </p:sp>
      <p:sp>
        <p:nvSpPr>
          <p:cNvPr id="3" name="Segnaposto immagine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it-IT" smtClean="0"/>
              <a:t>Fare clic sull'icona per inserire un'immagine</a:t>
            </a:r>
            <a:endParaRPr kumimoji="0" lang="en-US" dirty="0"/>
          </a:p>
        </p:txBody>
      </p:sp>
      <p:sp>
        <p:nvSpPr>
          <p:cNvPr id="4" name="Segnaposto testo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it-IT" smtClean="0"/>
              <a:t>Fare clic per modificare stili del testo dello schema</a:t>
            </a:r>
          </a:p>
        </p:txBody>
      </p:sp>
      <p:sp>
        <p:nvSpPr>
          <p:cNvPr id="10" name="Connettore 1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Rettangolo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Connettore 1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Connettore 1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Connettore 1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Segnaposto data 16"/>
          <p:cNvSpPr>
            <a:spLocks noGrp="1"/>
          </p:cNvSpPr>
          <p:nvPr>
            <p:ph type="dt" sz="half" idx="10"/>
          </p:nvPr>
        </p:nvSpPr>
        <p:spPr/>
        <p:txBody>
          <a:bodyPr rtlCol="0"/>
          <a:lstStyle/>
          <a:p>
            <a:fld id="{F7FEBB88-6A99-4322-B7BD-F1CF1478BB0A}" type="datetime1">
              <a:rPr lang="it-IT" smtClean="0"/>
              <a:pPr/>
              <a:t>20/04/2017</a:t>
            </a:fld>
            <a:endParaRPr lang="it-IT"/>
          </a:p>
        </p:txBody>
      </p:sp>
      <p:sp>
        <p:nvSpPr>
          <p:cNvPr id="18" name="Segnaposto numero diapositiva 17"/>
          <p:cNvSpPr>
            <a:spLocks noGrp="1"/>
          </p:cNvSpPr>
          <p:nvPr>
            <p:ph type="sldNum" sz="quarter" idx="11"/>
          </p:nvPr>
        </p:nvSpPr>
        <p:spPr/>
        <p:txBody>
          <a:bodyPr rtlCol="0"/>
          <a:lstStyle/>
          <a:p>
            <a:fld id="{B007B441-5312-499D-93C3-6E37886527FA}" type="slidenum">
              <a:rPr lang="it-IT" smtClean="0"/>
              <a:pPr/>
              <a:t>‹N›</a:t>
            </a:fld>
            <a:endParaRPr lang="it-IT"/>
          </a:p>
        </p:txBody>
      </p:sp>
      <p:sp>
        <p:nvSpPr>
          <p:cNvPr id="21" name="Segnaposto piè di pagina 20"/>
          <p:cNvSpPr>
            <a:spLocks noGrp="1"/>
          </p:cNvSpPr>
          <p:nvPr>
            <p:ph type="ftr" sz="quarter" idx="12"/>
          </p:nvPr>
        </p:nvSpPr>
        <p:spPr/>
        <p:txBody>
          <a:bodyPr rtlCol="0"/>
          <a:lstStyle/>
          <a:p>
            <a:endParaRPr lang="it-IT"/>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Connettore 1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Segnaposto titolo 21"/>
          <p:cNvSpPr>
            <a:spLocks noGrp="1"/>
          </p:cNvSpPr>
          <p:nvPr>
            <p:ph type="title"/>
          </p:nvPr>
        </p:nvSpPr>
        <p:spPr>
          <a:xfrm>
            <a:off x="457200" y="274638"/>
            <a:ext cx="7467600" cy="1143000"/>
          </a:xfrm>
          <a:prstGeom prst="rect">
            <a:avLst/>
          </a:prstGeom>
        </p:spPr>
        <p:txBody>
          <a:bodyPr vert="horz" anchor="b">
            <a:normAutofit/>
          </a:bodyPr>
          <a:lstStyle/>
          <a:p>
            <a:r>
              <a:rPr kumimoji="0" lang="it-IT" smtClean="0"/>
              <a:t>Fare clic per modificare lo stile del titolo</a:t>
            </a:r>
            <a:endParaRPr kumimoji="0" lang="en-US"/>
          </a:p>
        </p:txBody>
      </p:sp>
      <p:sp>
        <p:nvSpPr>
          <p:cNvPr id="13" name="Segnaposto testo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it-IT" smtClean="0"/>
              <a:t>Fare clic per modificare stili del testo dello schema</a:t>
            </a:r>
          </a:p>
          <a:p>
            <a:pPr lvl="1" eaLnBrk="1" latinLnBrk="0" hangingPunct="1"/>
            <a:r>
              <a:rPr kumimoji="0" lang="it-IT" smtClean="0"/>
              <a:t>Secondo livello</a:t>
            </a:r>
          </a:p>
          <a:p>
            <a:pPr lvl="2" eaLnBrk="1" latinLnBrk="0" hangingPunct="1"/>
            <a:r>
              <a:rPr kumimoji="0" lang="it-IT" smtClean="0"/>
              <a:t>Terzo livello</a:t>
            </a:r>
          </a:p>
          <a:p>
            <a:pPr lvl="3" eaLnBrk="1" latinLnBrk="0" hangingPunct="1"/>
            <a:r>
              <a:rPr kumimoji="0" lang="it-IT" smtClean="0"/>
              <a:t>Quarto livello</a:t>
            </a:r>
          </a:p>
          <a:p>
            <a:pPr lvl="4" eaLnBrk="1" latinLnBrk="0" hangingPunct="1"/>
            <a:r>
              <a:rPr kumimoji="0" lang="it-IT" smtClean="0"/>
              <a:t>Quinto livello</a:t>
            </a:r>
            <a:endParaRPr kumimoji="0" lang="en-US"/>
          </a:p>
        </p:txBody>
      </p:sp>
      <p:sp>
        <p:nvSpPr>
          <p:cNvPr id="14" name="Segnaposto data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BBC52D63-1DC4-409B-8C88-BEC8CE17F6ED}" type="datetime1">
              <a:rPr lang="it-IT" smtClean="0"/>
              <a:pPr/>
              <a:t>20/04/2017</a:t>
            </a:fld>
            <a:endParaRPr lang="it-IT"/>
          </a:p>
        </p:txBody>
      </p:sp>
      <p:sp>
        <p:nvSpPr>
          <p:cNvPr id="3" name="Segnaposto piè di pagina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it-IT"/>
          </a:p>
        </p:txBody>
      </p:sp>
      <p:sp>
        <p:nvSpPr>
          <p:cNvPr id="7" name="Connettore 1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Connettore 1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ettangolo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Connettore 1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Ovale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Segnaposto numero diapositiva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B007B441-5312-499D-93C3-6E37886527FA}" type="slidenum">
              <a:rPr lang="it-IT" smtClean="0"/>
              <a:pPr/>
              <a:t>‹N›</a:t>
            </a:fld>
            <a:endParaRPr lang="it-IT"/>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diagramData" Target="../diagrams/data6.xml"/><Relationship Id="rId7" Type="http://schemas.microsoft.com/office/2007/relationships/diagramDrawing" Target="../diagrams/drawing6.xml"/><Relationship Id="rId2" Type="http://schemas.openxmlformats.org/officeDocument/2006/relationships/notesSlide" Target="../notesSlides/notesSlide14.xml"/><Relationship Id="rId1" Type="http://schemas.openxmlformats.org/officeDocument/2006/relationships/slideLayout" Target="../slideLayouts/slideLayout2.xml"/><Relationship Id="rId6" Type="http://schemas.openxmlformats.org/officeDocument/2006/relationships/diagramColors" Target="../diagrams/colors6.xml"/><Relationship Id="rId5" Type="http://schemas.openxmlformats.org/officeDocument/2006/relationships/diagramQuickStyle" Target="../diagrams/quickStyle6.xml"/><Relationship Id="rId4" Type="http://schemas.openxmlformats.org/officeDocument/2006/relationships/diagramLayout" Target="../diagrams/layout6.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slideLayout" Target="../slideLayouts/slideLayout2.xml"/><Relationship Id="rId1" Type="http://schemas.openxmlformats.org/officeDocument/2006/relationships/themeOverride" Target="../theme/themeOverride1.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p:txBody>
          <a:bodyPr/>
          <a:lstStyle/>
          <a:p>
            <a:r>
              <a:rPr lang="it-IT" sz="2800" dirty="0" smtClean="0">
                <a:latin typeface="Arial" charset="0"/>
                <a:cs typeface="Arial" charset="0"/>
              </a:rPr>
              <a:t>Dal fiscal compact al pareggio di bilancio degli enti territoriali</a:t>
            </a:r>
            <a:endParaRPr lang="it-IT" dirty="0"/>
          </a:p>
        </p:txBody>
      </p:sp>
      <p:sp>
        <p:nvSpPr>
          <p:cNvPr id="3" name="Sottotitolo 2"/>
          <p:cNvSpPr>
            <a:spLocks noGrp="1"/>
          </p:cNvSpPr>
          <p:nvPr>
            <p:ph type="subTitle" idx="1"/>
          </p:nvPr>
        </p:nvSpPr>
        <p:spPr/>
        <p:txBody>
          <a:bodyPr/>
          <a:lstStyle/>
          <a:p>
            <a:pPr algn="just"/>
            <a:r>
              <a:rPr lang="it-IT" b="0" dirty="0" smtClean="0"/>
              <a:t>Corso di Economia e Politiche Pubbliche</a:t>
            </a:r>
            <a:endParaRPr lang="it-IT" b="0" dirty="0" smtClean="0"/>
          </a:p>
          <a:p>
            <a:endParaRPr lang="it-IT" dirty="0" smtClean="0"/>
          </a:p>
        </p:txBody>
      </p:sp>
      <p:sp>
        <p:nvSpPr>
          <p:cNvPr id="6" name="Segnaposto numero diapositiva 5"/>
          <p:cNvSpPr>
            <a:spLocks noGrp="1"/>
          </p:cNvSpPr>
          <p:nvPr>
            <p:ph type="sldNum" sz="quarter" idx="12"/>
          </p:nvPr>
        </p:nvSpPr>
        <p:spPr/>
        <p:txBody>
          <a:bodyPr/>
          <a:lstStyle/>
          <a:p>
            <a:fld id="{B007B441-5312-499D-93C3-6E37886527FA}" type="slidenum">
              <a:rPr lang="it-IT" smtClean="0"/>
              <a:pPr/>
              <a:t>1</a:t>
            </a:fld>
            <a:endParaRPr lang="it-IT"/>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egnaposto contenuto 3"/>
          <p:cNvSpPr>
            <a:spLocks noGrp="1"/>
          </p:cNvSpPr>
          <p:nvPr>
            <p:ph sz="quarter" idx="2"/>
          </p:nvPr>
        </p:nvSpPr>
        <p:spPr/>
        <p:txBody>
          <a:bodyPr>
            <a:normAutofit fontScale="92500" lnSpcReduction="10000"/>
          </a:bodyPr>
          <a:lstStyle/>
          <a:p>
            <a:pPr algn="just"/>
            <a:r>
              <a:rPr lang="it-IT" b="1" dirty="0" smtClean="0"/>
              <a:t>Risparmio pubblico: </a:t>
            </a:r>
            <a:r>
              <a:rPr lang="it-IT" dirty="0" smtClean="0"/>
              <a:t>differenza tra entrate correnti e spese correnti</a:t>
            </a:r>
          </a:p>
          <a:p>
            <a:pPr algn="just"/>
            <a:r>
              <a:rPr lang="it-IT" b="1" dirty="0" smtClean="0"/>
              <a:t>Avanzo primario: </a:t>
            </a:r>
            <a:r>
              <a:rPr lang="it-IT" dirty="0" smtClean="0"/>
              <a:t>saldo tra entrate e spese al netto degli interessi sul debito</a:t>
            </a:r>
            <a:endParaRPr lang="it-IT" b="1" dirty="0" smtClean="0"/>
          </a:p>
          <a:p>
            <a:pPr algn="just"/>
            <a:r>
              <a:rPr lang="it-IT" b="1" dirty="0" smtClean="0"/>
              <a:t>Ricorso al mercato:</a:t>
            </a:r>
            <a:r>
              <a:rPr lang="it-IT" dirty="0" smtClean="0"/>
              <a:t> è il risultato differenziale tra il totale delle entrate finali ed il totale delle </a:t>
            </a:r>
            <a:r>
              <a:rPr lang="it-IT" u="sng" dirty="0" smtClean="0"/>
              <a:t>spese complessive</a:t>
            </a:r>
            <a:endParaRPr lang="it-IT" u="sng" dirty="0"/>
          </a:p>
        </p:txBody>
      </p:sp>
      <p:sp>
        <p:nvSpPr>
          <p:cNvPr id="5" name="Segnaposto contenuto 4"/>
          <p:cNvSpPr>
            <a:spLocks noGrp="1"/>
          </p:cNvSpPr>
          <p:nvPr>
            <p:ph sz="quarter" idx="4"/>
          </p:nvPr>
        </p:nvSpPr>
        <p:spPr/>
        <p:txBody>
          <a:bodyPr>
            <a:normAutofit fontScale="92500" lnSpcReduction="20000"/>
          </a:bodyPr>
          <a:lstStyle/>
          <a:p>
            <a:pPr algn="just"/>
            <a:r>
              <a:rPr lang="it-IT" b="1" dirty="0" smtClean="0"/>
              <a:t>Indebitamento netto strutturale</a:t>
            </a:r>
            <a:r>
              <a:rPr lang="it-IT" dirty="0" smtClean="0"/>
              <a:t>: è pari all’indebitamento netto corretto per gli effetti del ciclo economico sulle componenti di bilancio e per gli effetti delle misure </a:t>
            </a:r>
            <a:r>
              <a:rPr lang="it-IT" i="1" dirty="0" smtClean="0"/>
              <a:t>una tantum </a:t>
            </a:r>
            <a:r>
              <a:rPr lang="it-IT" dirty="0" smtClean="0"/>
              <a:t>(influiscono solo temporaneamente sul disavanzo)</a:t>
            </a:r>
          </a:p>
          <a:p>
            <a:pPr algn="just"/>
            <a:r>
              <a:rPr lang="it-IT" b="1" dirty="0" smtClean="0"/>
              <a:t>Avanzo (disavanzo) corrente</a:t>
            </a:r>
          </a:p>
          <a:p>
            <a:endParaRPr lang="it-IT" dirty="0" smtClean="0"/>
          </a:p>
          <a:p>
            <a:endParaRPr lang="it-IT" dirty="0" smtClean="0"/>
          </a:p>
          <a:p>
            <a:endParaRPr lang="it-IT" dirty="0"/>
          </a:p>
        </p:txBody>
      </p:sp>
      <p:sp>
        <p:nvSpPr>
          <p:cNvPr id="6" name="Segnaposto testo 5"/>
          <p:cNvSpPr>
            <a:spLocks noGrp="1"/>
          </p:cNvSpPr>
          <p:nvPr>
            <p:ph type="body" sz="quarter" idx="1"/>
          </p:nvPr>
        </p:nvSpPr>
        <p:spPr/>
        <p:txBody>
          <a:bodyPr/>
          <a:lstStyle/>
          <a:p>
            <a:pPr algn="ctr"/>
            <a:r>
              <a:rPr lang="it-IT" dirty="0" smtClean="0"/>
              <a:t>Contabilità pubblica (RGS)</a:t>
            </a:r>
          </a:p>
        </p:txBody>
      </p:sp>
      <p:sp>
        <p:nvSpPr>
          <p:cNvPr id="7" name="Segnaposto testo 6"/>
          <p:cNvSpPr>
            <a:spLocks noGrp="1"/>
          </p:cNvSpPr>
          <p:nvPr>
            <p:ph type="body" sz="quarter" idx="3"/>
          </p:nvPr>
        </p:nvSpPr>
        <p:spPr/>
        <p:txBody>
          <a:bodyPr/>
          <a:lstStyle/>
          <a:p>
            <a:pPr algn="ctr"/>
            <a:r>
              <a:rPr lang="it-IT" dirty="0" smtClean="0"/>
              <a:t>Contabilità nazionale (ISTAT)</a:t>
            </a:r>
          </a:p>
        </p:txBody>
      </p:sp>
      <p:sp>
        <p:nvSpPr>
          <p:cNvPr id="9" name="CasellaDiTesto 5"/>
          <p:cNvSpPr txBox="1">
            <a:spLocks noGrp="1" noChangeArrowheads="1"/>
          </p:cNvSpPr>
          <p:nvPr>
            <p:ph type="title"/>
          </p:nvPr>
        </p:nvSpPr>
        <p:spPr bwMode="auto">
          <a:xfrm>
            <a:off x="930949" y="820796"/>
            <a:ext cx="7211763" cy="461665"/>
          </a:xfrm>
          <a:prstGeom prst="rect">
            <a:avLst/>
          </a:prstGeom>
          <a:solidFill>
            <a:schemeClr val="accent2">
              <a:lumMod val="75000"/>
            </a:schemeClr>
          </a:solidFill>
          <a:ln w="9525">
            <a:solidFill>
              <a:srgbClr val="003300"/>
            </a:solidFill>
            <a:miter lim="800000"/>
            <a:headEnd/>
            <a:tailEnd/>
          </a:ln>
        </p:spPr>
        <p:txBody>
          <a:bodyPr>
            <a:spAutoFit/>
          </a:bodyPr>
          <a:lstStyle/>
          <a:p>
            <a:pPr algn="ctr">
              <a:defRPr/>
            </a:pPr>
            <a:r>
              <a:rPr lang="it-IT" sz="2400" b="1" dirty="0" smtClean="0">
                <a:solidFill>
                  <a:schemeClr val="bg1"/>
                </a:solidFill>
              </a:rPr>
              <a:t>DEFINIZIONI</a:t>
            </a:r>
            <a:endParaRPr lang="it-IT" sz="2400" b="1" dirty="0">
              <a:solidFill>
                <a:schemeClr val="bg1"/>
              </a:solidFill>
            </a:endParaRPr>
          </a:p>
        </p:txBody>
      </p:sp>
      <p:sp>
        <p:nvSpPr>
          <p:cNvPr id="8" name="Segnaposto numero diapositiva 7"/>
          <p:cNvSpPr>
            <a:spLocks noGrp="1"/>
          </p:cNvSpPr>
          <p:nvPr>
            <p:ph type="sldNum" sz="quarter" idx="12"/>
          </p:nvPr>
        </p:nvSpPr>
        <p:spPr/>
        <p:txBody>
          <a:bodyPr/>
          <a:lstStyle/>
          <a:p>
            <a:fld id="{B007B441-5312-499D-93C3-6E37886527FA}" type="slidenum">
              <a:rPr lang="it-IT" smtClean="0"/>
              <a:pPr/>
              <a:t>10</a:t>
            </a:fld>
            <a:endParaRPr lang="it-IT"/>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asellaDiTesto 5"/>
          <p:cNvSpPr txBox="1">
            <a:spLocks noGrp="1" noChangeArrowheads="1"/>
          </p:cNvSpPr>
          <p:nvPr>
            <p:ph type="title"/>
          </p:nvPr>
        </p:nvSpPr>
        <p:spPr bwMode="auto">
          <a:xfrm>
            <a:off x="930949" y="820796"/>
            <a:ext cx="7211763" cy="461665"/>
          </a:xfrm>
          <a:prstGeom prst="rect">
            <a:avLst/>
          </a:prstGeom>
          <a:solidFill>
            <a:schemeClr val="accent2">
              <a:lumMod val="75000"/>
            </a:schemeClr>
          </a:solidFill>
          <a:ln w="9525">
            <a:solidFill>
              <a:srgbClr val="003300"/>
            </a:solidFill>
            <a:miter lim="800000"/>
            <a:headEnd/>
            <a:tailEnd/>
          </a:ln>
        </p:spPr>
        <p:txBody>
          <a:bodyPr>
            <a:spAutoFit/>
          </a:bodyPr>
          <a:lstStyle/>
          <a:p>
            <a:pPr algn="ctr">
              <a:defRPr/>
            </a:pPr>
            <a:r>
              <a:rPr lang="it-IT" sz="2400" b="1" dirty="0" smtClean="0">
                <a:solidFill>
                  <a:schemeClr val="bg1"/>
                </a:solidFill>
              </a:rPr>
              <a:t>FISCAL COMPACT</a:t>
            </a:r>
            <a:endParaRPr lang="it-IT" sz="2400" b="1" dirty="0">
              <a:solidFill>
                <a:schemeClr val="bg1"/>
              </a:solidFill>
            </a:endParaRPr>
          </a:p>
        </p:txBody>
      </p:sp>
      <p:sp>
        <p:nvSpPr>
          <p:cNvPr id="9" name="Segnaposto contenuto 8"/>
          <p:cNvSpPr>
            <a:spLocks noGrp="1"/>
          </p:cNvSpPr>
          <p:nvPr>
            <p:ph idx="1"/>
          </p:nvPr>
        </p:nvSpPr>
        <p:spPr/>
        <p:txBody>
          <a:bodyPr>
            <a:normAutofit fontScale="62500" lnSpcReduction="20000"/>
          </a:bodyPr>
          <a:lstStyle/>
          <a:p>
            <a:pPr algn="just"/>
            <a:r>
              <a:rPr lang="it-IT" sz="2800" dirty="0" smtClean="0"/>
              <a:t>L’indebitamento netto strutturale esprime il saldo corretto per il ciclo (dunque al netto dell’impatto delle fluttuazioni economiche). </a:t>
            </a:r>
          </a:p>
          <a:p>
            <a:pPr lvl="1" algn="just"/>
            <a:r>
              <a:rPr lang="it-IT" sz="2600" dirty="0" smtClean="0"/>
              <a:t>Esso consente di distinguere le variazioni automatiche di entrata e di spesa (stabilizzatori automatici) rispetto alla componente discrezionale di politica fiscale (</a:t>
            </a:r>
            <a:r>
              <a:rPr lang="it-IT" sz="2600" i="1" dirty="0" smtClean="0"/>
              <a:t>fiscal stance</a:t>
            </a:r>
            <a:r>
              <a:rPr lang="it-IT" sz="2600" dirty="0" smtClean="0"/>
              <a:t>);</a:t>
            </a:r>
          </a:p>
          <a:p>
            <a:pPr lvl="1" algn="just"/>
            <a:r>
              <a:rPr lang="it-IT" sz="2600" dirty="0" smtClean="0"/>
              <a:t>il </a:t>
            </a:r>
            <a:r>
              <a:rPr lang="it-IT" sz="2600" b="1" dirty="0" smtClean="0"/>
              <a:t>PIL potenziale</a:t>
            </a:r>
            <a:r>
              <a:rPr lang="it-IT" sz="2600" dirty="0" smtClean="0"/>
              <a:t> rappresenta il livello teorico massimo di produzione che un paese può raggiungere senza causare tensioni inflazionistiche (quanto cioè l’economia produrrebbe in normali condizioni di domanda, cioè in assenza di una debolezza ciclica della domanda);</a:t>
            </a:r>
          </a:p>
          <a:p>
            <a:pPr lvl="1" algn="just"/>
            <a:r>
              <a:rPr lang="it-IT" sz="2600" dirty="0" smtClean="0"/>
              <a:t>il calcolo del PIL potenziale è una stima statistica piuttosto discrezionale e sottostimata;</a:t>
            </a:r>
          </a:p>
          <a:p>
            <a:pPr lvl="1" algn="just"/>
            <a:r>
              <a:rPr lang="it-IT" sz="2600" dirty="0" smtClean="0"/>
              <a:t>In presenza di un prodotto potenziale negativo in uno Stato membro, le regole europee impongono una correzione dei saldi strutturali di bilanci, cioè manovre “di aggiustamento” o “restrittive”. Un prodotto potenziale positivo non richiede questo tipo di intervento, ma potrebbe al contrario suggerire che la crisi è determinata da fattori ciclici, come una caduta della domanda, e quindi richiedere manovre anticicliche, espansive, a sostegno della domanda;</a:t>
            </a:r>
          </a:p>
          <a:p>
            <a:pPr lvl="1" algn="just"/>
            <a:r>
              <a:rPr lang="it-IT" sz="2600" dirty="0" smtClean="0"/>
              <a:t>la deviazione del PIL effettivo rispetto al valore potenziale è rappresentato dall’ </a:t>
            </a:r>
            <a:r>
              <a:rPr lang="it-IT" sz="2600" b="1" i="1" dirty="0" smtClean="0"/>
              <a:t>output gap</a:t>
            </a:r>
            <a:r>
              <a:rPr lang="it-IT" sz="2600" dirty="0" smtClean="0"/>
              <a:t> (pari alla differenza in livello tra PIL effettivo e PIL potenziale, rapportata al PIL potenziale).</a:t>
            </a:r>
          </a:p>
        </p:txBody>
      </p:sp>
      <p:sp>
        <p:nvSpPr>
          <p:cNvPr id="6" name="Segnaposto numero diapositiva 5"/>
          <p:cNvSpPr>
            <a:spLocks noGrp="1"/>
          </p:cNvSpPr>
          <p:nvPr>
            <p:ph type="sldNum" sz="quarter" idx="15"/>
          </p:nvPr>
        </p:nvSpPr>
        <p:spPr/>
        <p:txBody>
          <a:bodyPr/>
          <a:lstStyle/>
          <a:p>
            <a:fld id="{B007B441-5312-499D-93C3-6E37886527FA}" type="slidenum">
              <a:rPr lang="it-IT" smtClean="0"/>
              <a:pPr/>
              <a:t>11</a:t>
            </a:fld>
            <a:endParaRPr lang="it-IT"/>
          </a:p>
        </p:txBody>
      </p:sp>
    </p:spTree>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asellaDiTesto 5"/>
          <p:cNvSpPr txBox="1">
            <a:spLocks noGrp="1" noChangeArrowheads="1"/>
          </p:cNvSpPr>
          <p:nvPr>
            <p:ph type="title"/>
          </p:nvPr>
        </p:nvSpPr>
        <p:spPr bwMode="auto">
          <a:xfrm>
            <a:off x="930949" y="820796"/>
            <a:ext cx="7211763" cy="461665"/>
          </a:xfrm>
          <a:prstGeom prst="rect">
            <a:avLst/>
          </a:prstGeom>
          <a:solidFill>
            <a:schemeClr val="accent2">
              <a:lumMod val="75000"/>
            </a:schemeClr>
          </a:solidFill>
          <a:ln w="9525">
            <a:solidFill>
              <a:srgbClr val="003300"/>
            </a:solidFill>
            <a:miter lim="800000"/>
            <a:headEnd/>
            <a:tailEnd/>
          </a:ln>
        </p:spPr>
        <p:txBody>
          <a:bodyPr>
            <a:spAutoFit/>
          </a:bodyPr>
          <a:lstStyle/>
          <a:p>
            <a:pPr algn="ctr">
              <a:defRPr/>
            </a:pPr>
            <a:r>
              <a:rPr lang="it-IT" sz="2400" b="1" dirty="0" smtClean="0">
                <a:solidFill>
                  <a:schemeClr val="bg1"/>
                </a:solidFill>
              </a:rPr>
              <a:t>CALCOLO DEL SALDO STRUTTURALE</a:t>
            </a:r>
            <a:endParaRPr lang="it-IT" sz="2400" b="1" dirty="0">
              <a:solidFill>
                <a:schemeClr val="bg1"/>
              </a:solidFill>
            </a:endParaRPr>
          </a:p>
        </p:txBody>
      </p:sp>
      <p:sp>
        <p:nvSpPr>
          <p:cNvPr id="9" name="Segnaposto contenuto 8"/>
          <p:cNvSpPr>
            <a:spLocks noGrp="1"/>
          </p:cNvSpPr>
          <p:nvPr>
            <p:ph idx="1"/>
          </p:nvPr>
        </p:nvSpPr>
        <p:spPr/>
        <p:txBody>
          <a:bodyPr>
            <a:normAutofit lnSpcReduction="10000"/>
          </a:bodyPr>
          <a:lstStyle/>
          <a:p>
            <a:pPr marL="274320" lvl="1" algn="just">
              <a:spcBef>
                <a:spcPts val="600"/>
              </a:spcBef>
              <a:buSzPct val="70000"/>
              <a:buFont typeface="Wingdings"/>
              <a:buChar char=""/>
            </a:pPr>
            <a:r>
              <a:rPr lang="it-IT" sz="1800" dirty="0" smtClean="0"/>
              <a:t>Saldo netto strutturale = saldo netto nominale – effetti del ciclo – misure una tantum</a:t>
            </a:r>
          </a:p>
          <a:p>
            <a:pPr marL="274320" lvl="1" algn="just">
              <a:spcBef>
                <a:spcPts val="600"/>
              </a:spcBef>
              <a:buSzPct val="70000"/>
              <a:buFont typeface="Wingdings"/>
              <a:buChar char=""/>
            </a:pPr>
            <a:r>
              <a:rPr lang="it-IT" sz="1800" dirty="0" smtClean="0"/>
              <a:t>Saldo netto strutturale = saldo netto nominale – (sensibilità al ciclo × </a:t>
            </a:r>
            <a:r>
              <a:rPr lang="it-IT" sz="1800" i="1" dirty="0" smtClean="0"/>
              <a:t>output gap</a:t>
            </a:r>
            <a:r>
              <a:rPr lang="it-IT" sz="1800" dirty="0" smtClean="0"/>
              <a:t>) – misure una tantum</a:t>
            </a:r>
          </a:p>
          <a:p>
            <a:pPr marL="274320" lvl="1" algn="just">
              <a:spcBef>
                <a:spcPts val="600"/>
              </a:spcBef>
              <a:buSzPct val="70000"/>
              <a:buFont typeface="Wingdings"/>
              <a:buChar char=""/>
            </a:pPr>
            <a:r>
              <a:rPr lang="it-IT" sz="1800" dirty="0" smtClean="0"/>
              <a:t>Per ottenere il </a:t>
            </a:r>
            <a:r>
              <a:rPr lang="it-IT" sz="1800" u="sng" dirty="0" smtClean="0"/>
              <a:t>saldo strutturale </a:t>
            </a:r>
            <a:r>
              <a:rPr lang="it-IT" sz="1800" dirty="0" smtClean="0"/>
              <a:t>occorre in primo luogo depurare il saldo nominale dalla sua </a:t>
            </a:r>
            <a:r>
              <a:rPr lang="it-IT" sz="1800" b="1" dirty="0" smtClean="0"/>
              <a:t>componente ciclica</a:t>
            </a:r>
            <a:r>
              <a:rPr lang="it-IT" sz="1800" dirty="0" smtClean="0"/>
              <a:t>;</a:t>
            </a:r>
          </a:p>
          <a:p>
            <a:pPr marL="548640" lvl="2" algn="just">
              <a:spcBef>
                <a:spcPts val="600"/>
              </a:spcBef>
              <a:buSzPct val="70000"/>
            </a:pPr>
            <a:r>
              <a:rPr lang="it-IT" sz="1600" dirty="0" smtClean="0"/>
              <a:t>il prodotto tra l’</a:t>
            </a:r>
            <a:r>
              <a:rPr lang="it-IT" sz="1600" i="1" dirty="0" smtClean="0"/>
              <a:t>output gap</a:t>
            </a:r>
            <a:r>
              <a:rPr lang="it-IT" sz="1600" dirty="0" smtClean="0"/>
              <a:t> e la stima della sensibilità al ciclo delle entrate e delle spese correnti costituisce la </a:t>
            </a:r>
            <a:r>
              <a:rPr lang="it-IT" sz="1600" b="1" dirty="0" smtClean="0"/>
              <a:t>componente ciclica</a:t>
            </a:r>
            <a:r>
              <a:rPr lang="it-IT" sz="1600" dirty="0" smtClean="0"/>
              <a:t> del saldo di bilancio</a:t>
            </a:r>
            <a:endParaRPr lang="it-IT" sz="1500" dirty="0" smtClean="0"/>
          </a:p>
          <a:p>
            <a:pPr marL="274320" lvl="1" algn="just">
              <a:spcBef>
                <a:spcPts val="600"/>
              </a:spcBef>
              <a:buSzPct val="70000"/>
              <a:buFont typeface="Wingdings"/>
              <a:buChar char=""/>
            </a:pPr>
            <a:r>
              <a:rPr lang="it-IT" sz="1800" dirty="0" smtClean="0"/>
              <a:t>Il saldo corretto per il ciclo va poi depurato delle misure </a:t>
            </a:r>
            <a:r>
              <a:rPr lang="it-IT" sz="1800" i="1" dirty="0" smtClean="0"/>
              <a:t>una tantum </a:t>
            </a:r>
            <a:r>
              <a:rPr lang="it-IT" sz="1800" dirty="0" smtClean="0"/>
              <a:t>ovverosia misure aventi un impatto transitorio sui saldi di bilancio e che non apportano variazioni significative all’evoluzione di lungo periodo della finanza pubblica – assenza di precisi criteri di definizione (es. vendita di beni patrimoniali non finanziari, incassi derivanti da aste di vendita di licenze di proprietà pubblica, condoni fiscali, spese di emergenza di breve periodo connesse a disastri naturali);</a:t>
            </a:r>
            <a:endParaRPr lang="it-IT" sz="2200" dirty="0" smtClean="0"/>
          </a:p>
          <a:p>
            <a:pPr lvl="1"/>
            <a:endParaRPr lang="it-IT" sz="2200" dirty="0" smtClean="0"/>
          </a:p>
          <a:p>
            <a:pPr lvl="1"/>
            <a:endParaRPr lang="it-IT" sz="2200" dirty="0" smtClean="0"/>
          </a:p>
          <a:p>
            <a:pPr marL="457200" lvl="1" indent="0">
              <a:buNone/>
            </a:pPr>
            <a:endParaRPr lang="it-IT" sz="2600" dirty="0" smtClean="0"/>
          </a:p>
        </p:txBody>
      </p:sp>
      <p:sp>
        <p:nvSpPr>
          <p:cNvPr id="6" name="Segnaposto numero diapositiva 5"/>
          <p:cNvSpPr>
            <a:spLocks noGrp="1"/>
          </p:cNvSpPr>
          <p:nvPr>
            <p:ph type="sldNum" sz="quarter" idx="15"/>
          </p:nvPr>
        </p:nvSpPr>
        <p:spPr/>
        <p:txBody>
          <a:bodyPr/>
          <a:lstStyle/>
          <a:p>
            <a:fld id="{B007B441-5312-499D-93C3-6E37886527FA}" type="slidenum">
              <a:rPr lang="it-IT" smtClean="0"/>
              <a:pPr/>
              <a:t>12</a:t>
            </a:fld>
            <a:endParaRPr lang="it-IT"/>
          </a:p>
        </p:txBody>
      </p:sp>
    </p:spTree>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asellaDiTesto 5"/>
          <p:cNvSpPr txBox="1">
            <a:spLocks noGrp="1" noChangeArrowheads="1"/>
          </p:cNvSpPr>
          <p:nvPr>
            <p:ph type="title"/>
          </p:nvPr>
        </p:nvSpPr>
        <p:spPr bwMode="auto">
          <a:xfrm>
            <a:off x="930949" y="820796"/>
            <a:ext cx="7211763" cy="461665"/>
          </a:xfrm>
          <a:prstGeom prst="rect">
            <a:avLst/>
          </a:prstGeom>
          <a:solidFill>
            <a:schemeClr val="accent2">
              <a:lumMod val="75000"/>
            </a:schemeClr>
          </a:solidFill>
          <a:ln w="9525">
            <a:solidFill>
              <a:srgbClr val="003300"/>
            </a:solidFill>
            <a:miter lim="800000"/>
            <a:headEnd/>
            <a:tailEnd/>
          </a:ln>
        </p:spPr>
        <p:txBody>
          <a:bodyPr>
            <a:spAutoFit/>
          </a:bodyPr>
          <a:lstStyle/>
          <a:p>
            <a:pPr algn="ctr">
              <a:defRPr/>
            </a:pPr>
            <a:r>
              <a:rPr lang="it-IT" sz="2400" b="1" dirty="0" smtClean="0">
                <a:solidFill>
                  <a:schemeClr val="bg1"/>
                </a:solidFill>
              </a:rPr>
              <a:t>CALCOLO DEL SALDO STRUTTURALE</a:t>
            </a:r>
            <a:endParaRPr lang="it-IT" sz="2400" b="1" dirty="0">
              <a:solidFill>
                <a:schemeClr val="bg1"/>
              </a:solidFill>
            </a:endParaRPr>
          </a:p>
        </p:txBody>
      </p:sp>
      <p:sp>
        <p:nvSpPr>
          <p:cNvPr id="9" name="Segnaposto contenuto 8"/>
          <p:cNvSpPr>
            <a:spLocks noGrp="1"/>
          </p:cNvSpPr>
          <p:nvPr>
            <p:ph idx="1"/>
          </p:nvPr>
        </p:nvSpPr>
        <p:spPr/>
        <p:txBody>
          <a:bodyPr>
            <a:normAutofit/>
          </a:bodyPr>
          <a:lstStyle/>
          <a:p>
            <a:pPr lvl="1"/>
            <a:endParaRPr lang="it-IT" sz="2200" dirty="0" smtClean="0"/>
          </a:p>
          <a:p>
            <a:pPr lvl="1"/>
            <a:endParaRPr lang="it-IT" sz="2200" dirty="0" smtClean="0"/>
          </a:p>
          <a:p>
            <a:pPr marL="457200" lvl="1" indent="0">
              <a:buNone/>
            </a:pPr>
            <a:endParaRPr lang="it-IT" sz="2600" dirty="0" smtClean="0"/>
          </a:p>
        </p:txBody>
      </p:sp>
      <p:sp>
        <p:nvSpPr>
          <p:cNvPr id="6" name="Segnaposto numero diapositiva 5"/>
          <p:cNvSpPr>
            <a:spLocks noGrp="1"/>
          </p:cNvSpPr>
          <p:nvPr>
            <p:ph type="sldNum" sz="quarter" idx="15"/>
          </p:nvPr>
        </p:nvSpPr>
        <p:spPr/>
        <p:txBody>
          <a:bodyPr/>
          <a:lstStyle/>
          <a:p>
            <a:fld id="{B007B441-5312-499D-93C3-6E37886527FA}" type="slidenum">
              <a:rPr lang="it-IT" smtClean="0"/>
              <a:pPr/>
              <a:t>13</a:t>
            </a:fld>
            <a:endParaRPr lang="it-IT"/>
          </a:p>
        </p:txBody>
      </p:sp>
      <p:pic>
        <p:nvPicPr>
          <p:cNvPr id="1026" name="Picture 2"/>
          <p:cNvPicPr>
            <a:picLocks noChangeAspect="1" noChangeArrowheads="1"/>
          </p:cNvPicPr>
          <p:nvPr/>
        </p:nvPicPr>
        <p:blipFill>
          <a:blip r:embed="rId3" cstate="print"/>
          <a:srcRect/>
          <a:stretch>
            <a:fillRect/>
          </a:stretch>
        </p:blipFill>
        <p:spPr bwMode="auto">
          <a:xfrm>
            <a:off x="857224" y="1571612"/>
            <a:ext cx="7134225" cy="4143375"/>
          </a:xfrm>
          <a:prstGeom prst="rect">
            <a:avLst/>
          </a:prstGeom>
          <a:noFill/>
          <a:ln w="9525">
            <a:noFill/>
            <a:miter lim="800000"/>
            <a:headEnd/>
            <a:tailEnd/>
          </a:ln>
          <a:effectLst/>
        </p:spPr>
      </p:pic>
      <p:sp>
        <p:nvSpPr>
          <p:cNvPr id="7" name="CasellaDiTesto 6"/>
          <p:cNvSpPr txBox="1"/>
          <p:nvPr/>
        </p:nvSpPr>
        <p:spPr>
          <a:xfrm>
            <a:off x="857224" y="5715016"/>
            <a:ext cx="4857784" cy="307777"/>
          </a:xfrm>
          <a:prstGeom prst="rect">
            <a:avLst/>
          </a:prstGeom>
          <a:noFill/>
        </p:spPr>
        <p:txBody>
          <a:bodyPr wrap="square" rtlCol="0">
            <a:spAutoFit/>
          </a:bodyPr>
          <a:lstStyle/>
          <a:p>
            <a:r>
              <a:rPr lang="it-IT" sz="1400" dirty="0" smtClean="0"/>
              <a:t>Documento programmatico di bilancio 2017</a:t>
            </a:r>
            <a:endParaRPr lang="it-IT" sz="1400" dirty="0"/>
          </a:p>
        </p:txBody>
      </p:sp>
    </p:spTree>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asellaDiTesto 5"/>
          <p:cNvSpPr txBox="1">
            <a:spLocks noGrp="1" noChangeArrowheads="1"/>
          </p:cNvSpPr>
          <p:nvPr>
            <p:ph type="title"/>
          </p:nvPr>
        </p:nvSpPr>
        <p:spPr bwMode="auto">
          <a:xfrm>
            <a:off x="930949" y="820796"/>
            <a:ext cx="7211763" cy="461665"/>
          </a:xfrm>
          <a:prstGeom prst="rect">
            <a:avLst/>
          </a:prstGeom>
          <a:solidFill>
            <a:schemeClr val="accent2">
              <a:lumMod val="75000"/>
            </a:schemeClr>
          </a:solidFill>
          <a:ln w="9525">
            <a:solidFill>
              <a:srgbClr val="003300"/>
            </a:solidFill>
            <a:miter lim="800000"/>
            <a:headEnd/>
            <a:tailEnd/>
          </a:ln>
        </p:spPr>
        <p:txBody>
          <a:bodyPr>
            <a:spAutoFit/>
          </a:bodyPr>
          <a:lstStyle/>
          <a:p>
            <a:pPr algn="ctr">
              <a:defRPr/>
            </a:pPr>
            <a:r>
              <a:rPr lang="it-IT" sz="2400" b="1" dirty="0" smtClean="0">
                <a:solidFill>
                  <a:schemeClr val="bg1"/>
                </a:solidFill>
              </a:rPr>
              <a:t>INDEBITAMENTO NETTO/PIL</a:t>
            </a:r>
            <a:endParaRPr lang="it-IT" sz="2400" b="1" dirty="0">
              <a:solidFill>
                <a:schemeClr val="bg1"/>
              </a:solidFill>
            </a:endParaRPr>
          </a:p>
        </p:txBody>
      </p:sp>
      <p:sp>
        <p:nvSpPr>
          <p:cNvPr id="9" name="Segnaposto contenuto 8"/>
          <p:cNvSpPr>
            <a:spLocks noGrp="1"/>
          </p:cNvSpPr>
          <p:nvPr>
            <p:ph idx="1"/>
          </p:nvPr>
        </p:nvSpPr>
        <p:spPr/>
        <p:txBody>
          <a:bodyPr/>
          <a:lstStyle/>
          <a:p>
            <a:pPr lvl="1" algn="just"/>
            <a:endParaRPr lang="it-IT" sz="2200" dirty="0" smtClean="0"/>
          </a:p>
          <a:p>
            <a:pPr lvl="1"/>
            <a:endParaRPr lang="it-IT" sz="2200" dirty="0" smtClean="0"/>
          </a:p>
          <a:p>
            <a:pPr lvl="1"/>
            <a:endParaRPr lang="it-IT" sz="2200" dirty="0" smtClean="0"/>
          </a:p>
          <a:p>
            <a:pPr marL="457200" lvl="1" indent="0">
              <a:buNone/>
            </a:pPr>
            <a:endParaRPr lang="it-IT" sz="2600" dirty="0" smtClean="0"/>
          </a:p>
        </p:txBody>
      </p:sp>
      <p:graphicFrame>
        <p:nvGraphicFramePr>
          <p:cNvPr id="6" name="Grafico 5"/>
          <p:cNvGraphicFramePr/>
          <p:nvPr/>
        </p:nvGraphicFramePr>
        <p:xfrm>
          <a:off x="1214414" y="1857364"/>
          <a:ext cx="7072362" cy="3929090"/>
        </p:xfrm>
        <a:graphic>
          <a:graphicData uri="http://schemas.openxmlformats.org/drawingml/2006/chart">
            <c:chart xmlns:c="http://schemas.openxmlformats.org/drawingml/2006/chart" xmlns:r="http://schemas.openxmlformats.org/officeDocument/2006/relationships" r:id="rId2"/>
          </a:graphicData>
        </a:graphic>
      </p:graphicFrame>
      <p:sp>
        <p:nvSpPr>
          <p:cNvPr id="7" name="Segnaposto numero diapositiva 6"/>
          <p:cNvSpPr>
            <a:spLocks noGrp="1"/>
          </p:cNvSpPr>
          <p:nvPr>
            <p:ph type="sldNum" sz="quarter" idx="15"/>
          </p:nvPr>
        </p:nvSpPr>
        <p:spPr/>
        <p:txBody>
          <a:bodyPr/>
          <a:lstStyle/>
          <a:p>
            <a:fld id="{B007B441-5312-499D-93C3-6E37886527FA}" type="slidenum">
              <a:rPr lang="it-IT" smtClean="0"/>
              <a:pPr/>
              <a:t>14</a:t>
            </a:fld>
            <a:endParaRPr lang="it-IT"/>
          </a:p>
        </p:txBody>
      </p:sp>
    </p:spTree>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asellaDiTesto 5"/>
          <p:cNvSpPr txBox="1">
            <a:spLocks noGrp="1" noChangeArrowheads="1"/>
          </p:cNvSpPr>
          <p:nvPr>
            <p:ph type="title"/>
          </p:nvPr>
        </p:nvSpPr>
        <p:spPr bwMode="auto">
          <a:xfrm>
            <a:off x="930949" y="820796"/>
            <a:ext cx="7211763" cy="461665"/>
          </a:xfrm>
          <a:prstGeom prst="rect">
            <a:avLst/>
          </a:prstGeom>
          <a:solidFill>
            <a:schemeClr val="accent2">
              <a:lumMod val="75000"/>
            </a:schemeClr>
          </a:solidFill>
          <a:ln w="9525">
            <a:solidFill>
              <a:srgbClr val="003300"/>
            </a:solidFill>
            <a:miter lim="800000"/>
            <a:headEnd/>
            <a:tailEnd/>
          </a:ln>
        </p:spPr>
        <p:txBody>
          <a:bodyPr>
            <a:spAutoFit/>
          </a:bodyPr>
          <a:lstStyle/>
          <a:p>
            <a:pPr algn="ctr">
              <a:defRPr/>
            </a:pPr>
            <a:r>
              <a:rPr lang="it-IT" sz="2400" b="1" dirty="0" smtClean="0">
                <a:solidFill>
                  <a:schemeClr val="bg1"/>
                </a:solidFill>
              </a:rPr>
              <a:t>DEBITO/PIL</a:t>
            </a:r>
            <a:endParaRPr lang="it-IT" sz="2400" b="1" dirty="0">
              <a:solidFill>
                <a:schemeClr val="bg1"/>
              </a:solidFill>
            </a:endParaRPr>
          </a:p>
        </p:txBody>
      </p:sp>
      <p:sp>
        <p:nvSpPr>
          <p:cNvPr id="9" name="Segnaposto contenuto 8"/>
          <p:cNvSpPr>
            <a:spLocks noGrp="1"/>
          </p:cNvSpPr>
          <p:nvPr>
            <p:ph idx="1"/>
          </p:nvPr>
        </p:nvSpPr>
        <p:spPr/>
        <p:txBody>
          <a:bodyPr/>
          <a:lstStyle/>
          <a:p>
            <a:pPr lvl="1" algn="just"/>
            <a:endParaRPr lang="it-IT" sz="2200" dirty="0" smtClean="0"/>
          </a:p>
          <a:p>
            <a:pPr lvl="1"/>
            <a:endParaRPr lang="it-IT" sz="2200" dirty="0" smtClean="0"/>
          </a:p>
          <a:p>
            <a:pPr lvl="1"/>
            <a:endParaRPr lang="it-IT" sz="2200" dirty="0" smtClean="0"/>
          </a:p>
          <a:p>
            <a:pPr marL="457200" lvl="1" indent="0">
              <a:buNone/>
            </a:pPr>
            <a:endParaRPr lang="it-IT" sz="2600" dirty="0" smtClean="0"/>
          </a:p>
        </p:txBody>
      </p:sp>
      <p:graphicFrame>
        <p:nvGraphicFramePr>
          <p:cNvPr id="7" name="Grafico 6"/>
          <p:cNvGraphicFramePr/>
          <p:nvPr/>
        </p:nvGraphicFramePr>
        <p:xfrm>
          <a:off x="1071538" y="1714488"/>
          <a:ext cx="6643734" cy="4429156"/>
        </p:xfrm>
        <a:graphic>
          <a:graphicData uri="http://schemas.openxmlformats.org/drawingml/2006/chart">
            <c:chart xmlns:c="http://schemas.openxmlformats.org/drawingml/2006/chart" xmlns:r="http://schemas.openxmlformats.org/officeDocument/2006/relationships" r:id="rId2"/>
          </a:graphicData>
        </a:graphic>
      </p:graphicFrame>
      <p:sp>
        <p:nvSpPr>
          <p:cNvPr id="6" name="Segnaposto numero diapositiva 5"/>
          <p:cNvSpPr>
            <a:spLocks noGrp="1"/>
          </p:cNvSpPr>
          <p:nvPr>
            <p:ph type="sldNum" sz="quarter" idx="15"/>
          </p:nvPr>
        </p:nvSpPr>
        <p:spPr/>
        <p:txBody>
          <a:bodyPr/>
          <a:lstStyle/>
          <a:p>
            <a:fld id="{B007B441-5312-499D-93C3-6E37886527FA}" type="slidenum">
              <a:rPr lang="it-IT" smtClean="0"/>
              <a:pPr/>
              <a:t>15</a:t>
            </a:fld>
            <a:endParaRPr lang="it-IT"/>
          </a:p>
        </p:txBody>
      </p:sp>
    </p:spTree>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Segnaposto contenuto 6"/>
          <p:cNvGraphicFramePr>
            <a:graphicFrameLocks noGrp="1"/>
          </p:cNvGraphicFramePr>
          <p:nvPr>
            <p:ph sz="quarter" idx="1"/>
          </p:nvPr>
        </p:nvGraphicFramePr>
        <p:xfrm>
          <a:off x="928662" y="1714488"/>
          <a:ext cx="7467600" cy="2567618"/>
        </p:xfrm>
        <a:graphic>
          <a:graphicData uri="http://schemas.openxmlformats.org/drawingml/2006/table">
            <a:tbl>
              <a:tblPr firstRow="1" bandRow="1">
                <a:tableStyleId>{5C22544A-7EE6-4342-B048-85BDC9FD1C3A}</a:tableStyleId>
              </a:tblPr>
              <a:tblGrid>
                <a:gridCol w="1614470"/>
                <a:gridCol w="1428760"/>
                <a:gridCol w="1437330"/>
                <a:gridCol w="1493520"/>
                <a:gridCol w="1493520"/>
              </a:tblGrid>
              <a:tr h="370840">
                <a:tc>
                  <a:txBody>
                    <a:bodyPr/>
                    <a:lstStyle/>
                    <a:p>
                      <a:endParaRPr lang="it-IT" dirty="0"/>
                    </a:p>
                  </a:txBody>
                  <a:tcPr/>
                </a:tc>
                <a:tc>
                  <a:txBody>
                    <a:bodyPr/>
                    <a:lstStyle/>
                    <a:p>
                      <a:pPr algn="ctr"/>
                      <a:r>
                        <a:rPr lang="it-IT" dirty="0" smtClean="0"/>
                        <a:t>2012</a:t>
                      </a:r>
                      <a:endParaRPr lang="it-IT" dirty="0"/>
                    </a:p>
                  </a:txBody>
                  <a:tcPr/>
                </a:tc>
                <a:tc>
                  <a:txBody>
                    <a:bodyPr/>
                    <a:lstStyle/>
                    <a:p>
                      <a:pPr algn="ctr"/>
                      <a:r>
                        <a:rPr lang="it-IT" dirty="0" smtClean="0"/>
                        <a:t>2013</a:t>
                      </a:r>
                      <a:endParaRPr lang="it-IT" dirty="0"/>
                    </a:p>
                  </a:txBody>
                  <a:tcPr/>
                </a:tc>
                <a:tc>
                  <a:txBody>
                    <a:bodyPr/>
                    <a:lstStyle/>
                    <a:p>
                      <a:pPr algn="ctr"/>
                      <a:r>
                        <a:rPr lang="it-IT" dirty="0" smtClean="0"/>
                        <a:t>2014</a:t>
                      </a:r>
                      <a:endParaRPr lang="it-IT" dirty="0"/>
                    </a:p>
                  </a:txBody>
                  <a:tcPr/>
                </a:tc>
                <a:tc>
                  <a:txBody>
                    <a:bodyPr/>
                    <a:lstStyle/>
                    <a:p>
                      <a:pPr algn="ctr"/>
                      <a:r>
                        <a:rPr lang="it-IT" dirty="0" smtClean="0"/>
                        <a:t>2015</a:t>
                      </a:r>
                      <a:endParaRPr lang="it-IT" dirty="0"/>
                    </a:p>
                  </a:txBody>
                  <a:tcPr/>
                </a:tc>
              </a:tr>
              <a:tr h="815018">
                <a:tc>
                  <a:txBody>
                    <a:bodyPr/>
                    <a:lstStyle/>
                    <a:p>
                      <a:r>
                        <a:rPr lang="it-IT" dirty="0" smtClean="0"/>
                        <a:t>Interessi passivi</a:t>
                      </a:r>
                      <a:endParaRPr lang="it-IT" dirty="0"/>
                    </a:p>
                  </a:txBody>
                  <a:tcPr/>
                </a:tc>
                <a:tc>
                  <a:txBody>
                    <a:bodyPr/>
                    <a:lstStyle/>
                    <a:p>
                      <a:pPr algn="ctr"/>
                      <a:r>
                        <a:rPr lang="it-IT" dirty="0" smtClean="0"/>
                        <a:t>83.566</a:t>
                      </a:r>
                      <a:endParaRPr lang="it-IT" dirty="0"/>
                    </a:p>
                  </a:txBody>
                  <a:tcPr/>
                </a:tc>
                <a:tc>
                  <a:txBody>
                    <a:bodyPr/>
                    <a:lstStyle/>
                    <a:p>
                      <a:pPr algn="ctr"/>
                      <a:r>
                        <a:rPr lang="it-IT" dirty="0" smtClean="0"/>
                        <a:t>77.568</a:t>
                      </a:r>
                      <a:endParaRPr lang="it-IT" dirty="0"/>
                    </a:p>
                  </a:txBody>
                  <a:tcPr/>
                </a:tc>
                <a:tc>
                  <a:txBody>
                    <a:bodyPr/>
                    <a:lstStyle/>
                    <a:p>
                      <a:pPr algn="ctr"/>
                      <a:r>
                        <a:rPr lang="it-IT" dirty="0" smtClean="0"/>
                        <a:t>74.340</a:t>
                      </a:r>
                      <a:endParaRPr lang="it-IT" dirty="0"/>
                    </a:p>
                  </a:txBody>
                  <a:tcPr/>
                </a:tc>
                <a:tc>
                  <a:txBody>
                    <a:bodyPr/>
                    <a:lstStyle/>
                    <a:p>
                      <a:pPr algn="ctr"/>
                      <a:r>
                        <a:rPr lang="it-IT" dirty="0" smtClean="0"/>
                        <a:t>68.440 </a:t>
                      </a:r>
                      <a:endParaRPr lang="it-IT" dirty="0"/>
                    </a:p>
                  </a:txBody>
                  <a:tcPr/>
                </a:tc>
              </a:tr>
              <a:tr h="370840">
                <a:tc>
                  <a:txBody>
                    <a:bodyPr/>
                    <a:lstStyle/>
                    <a:p>
                      <a:r>
                        <a:rPr lang="it-IT" i="1" dirty="0" smtClean="0"/>
                        <a:t>in % del PIL</a:t>
                      </a:r>
                      <a:endParaRPr lang="it-IT" i="1" dirty="0"/>
                    </a:p>
                  </a:txBody>
                  <a:tcPr/>
                </a:tc>
                <a:tc>
                  <a:txBody>
                    <a:bodyPr/>
                    <a:lstStyle/>
                    <a:p>
                      <a:pPr algn="ctr"/>
                      <a:r>
                        <a:rPr lang="it-IT" dirty="0" smtClean="0"/>
                        <a:t>5,2%</a:t>
                      </a:r>
                      <a:endParaRPr lang="it-IT" dirty="0"/>
                    </a:p>
                  </a:txBody>
                  <a:tcPr/>
                </a:tc>
                <a:tc>
                  <a:txBody>
                    <a:bodyPr/>
                    <a:lstStyle/>
                    <a:p>
                      <a:pPr algn="ctr"/>
                      <a:r>
                        <a:rPr lang="it-IT" dirty="0" smtClean="0"/>
                        <a:t>4,8%</a:t>
                      </a:r>
                      <a:endParaRPr lang="it-IT" dirty="0"/>
                    </a:p>
                  </a:txBody>
                  <a:tcPr/>
                </a:tc>
                <a:tc>
                  <a:txBody>
                    <a:bodyPr/>
                    <a:lstStyle/>
                    <a:p>
                      <a:pPr algn="ctr"/>
                      <a:r>
                        <a:rPr lang="it-IT" dirty="0" smtClean="0"/>
                        <a:t>4,6%</a:t>
                      </a:r>
                      <a:endParaRPr lang="it-IT" dirty="0"/>
                    </a:p>
                  </a:txBody>
                  <a:tcPr/>
                </a:tc>
                <a:tc>
                  <a:txBody>
                    <a:bodyPr/>
                    <a:lstStyle/>
                    <a:p>
                      <a:pPr algn="ctr"/>
                      <a:r>
                        <a:rPr lang="it-IT" dirty="0" smtClean="0"/>
                        <a:t>4,2%</a:t>
                      </a:r>
                      <a:endParaRPr lang="it-IT" dirty="0"/>
                    </a:p>
                  </a:txBody>
                  <a:tcPr/>
                </a:tc>
              </a:tr>
              <a:tr h="370840">
                <a:tc>
                  <a:txBody>
                    <a:bodyPr/>
                    <a:lstStyle/>
                    <a:p>
                      <a:r>
                        <a:rPr lang="it-IT" dirty="0" smtClean="0"/>
                        <a:t>Saldo primario </a:t>
                      </a:r>
                      <a:endParaRPr lang="it-IT" dirty="0"/>
                    </a:p>
                  </a:txBody>
                  <a:tcPr/>
                </a:tc>
                <a:tc>
                  <a:txBody>
                    <a:bodyPr/>
                    <a:lstStyle/>
                    <a:p>
                      <a:pPr algn="ctr"/>
                      <a:r>
                        <a:rPr lang="it-IT" dirty="0" smtClean="0"/>
                        <a:t>36.028</a:t>
                      </a:r>
                      <a:endParaRPr lang="it-IT" dirty="0"/>
                    </a:p>
                  </a:txBody>
                  <a:tcPr/>
                </a:tc>
                <a:tc>
                  <a:txBody>
                    <a:bodyPr/>
                    <a:lstStyle/>
                    <a:p>
                      <a:pPr algn="ctr"/>
                      <a:r>
                        <a:rPr lang="it-IT" dirty="0" smtClean="0"/>
                        <a:t>30.609</a:t>
                      </a:r>
                      <a:endParaRPr lang="it-IT" dirty="0"/>
                    </a:p>
                  </a:txBody>
                  <a:tcPr/>
                </a:tc>
                <a:tc>
                  <a:txBody>
                    <a:bodyPr/>
                    <a:lstStyle/>
                    <a:p>
                      <a:pPr algn="ctr"/>
                      <a:r>
                        <a:rPr lang="it-IT" dirty="0" smtClean="0"/>
                        <a:t>25.404</a:t>
                      </a:r>
                      <a:endParaRPr lang="it-IT" dirty="0"/>
                    </a:p>
                  </a:txBody>
                  <a:tcPr/>
                </a:tc>
                <a:tc>
                  <a:txBody>
                    <a:bodyPr/>
                    <a:lstStyle/>
                    <a:p>
                      <a:pPr algn="ctr"/>
                      <a:r>
                        <a:rPr lang="it-IT" dirty="0" smtClean="0"/>
                        <a:t>26.052</a:t>
                      </a:r>
                      <a:endParaRPr lang="it-IT" dirty="0"/>
                    </a:p>
                  </a:txBody>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it-IT" i="1" dirty="0" smtClean="0"/>
                        <a:t>in % del PIL</a:t>
                      </a:r>
                    </a:p>
                  </a:txBody>
                  <a:tcPr/>
                </a:tc>
                <a:tc>
                  <a:txBody>
                    <a:bodyPr/>
                    <a:lstStyle/>
                    <a:p>
                      <a:pPr algn="ctr"/>
                      <a:r>
                        <a:rPr lang="it-IT" dirty="0" smtClean="0"/>
                        <a:t>2,2%</a:t>
                      </a:r>
                      <a:endParaRPr lang="it-IT" dirty="0"/>
                    </a:p>
                  </a:txBody>
                  <a:tcPr/>
                </a:tc>
                <a:tc>
                  <a:txBody>
                    <a:bodyPr/>
                    <a:lstStyle/>
                    <a:p>
                      <a:pPr algn="ctr"/>
                      <a:r>
                        <a:rPr lang="it-IT" dirty="0" smtClean="0"/>
                        <a:t>1,9%</a:t>
                      </a:r>
                      <a:endParaRPr lang="it-IT" dirty="0"/>
                    </a:p>
                  </a:txBody>
                  <a:tcPr/>
                </a:tc>
                <a:tc>
                  <a:txBody>
                    <a:bodyPr/>
                    <a:lstStyle/>
                    <a:p>
                      <a:pPr algn="ctr"/>
                      <a:r>
                        <a:rPr lang="it-IT" dirty="0" smtClean="0"/>
                        <a:t>1,6%</a:t>
                      </a:r>
                      <a:endParaRPr lang="it-IT" dirty="0"/>
                    </a:p>
                  </a:txBody>
                  <a:tcPr/>
                </a:tc>
                <a:tc>
                  <a:txBody>
                    <a:bodyPr/>
                    <a:lstStyle/>
                    <a:p>
                      <a:pPr algn="ctr"/>
                      <a:r>
                        <a:rPr lang="it-IT" dirty="0" smtClean="0"/>
                        <a:t>1,6%</a:t>
                      </a:r>
                      <a:endParaRPr lang="it-IT" dirty="0"/>
                    </a:p>
                  </a:txBody>
                  <a:tcPr/>
                </a:tc>
              </a:tr>
            </a:tbl>
          </a:graphicData>
        </a:graphic>
      </p:graphicFrame>
      <p:sp>
        <p:nvSpPr>
          <p:cNvPr id="9" name="CasellaDiTesto 5"/>
          <p:cNvSpPr txBox="1">
            <a:spLocks noGrp="1" noChangeArrowheads="1"/>
          </p:cNvSpPr>
          <p:nvPr>
            <p:ph type="title"/>
          </p:nvPr>
        </p:nvSpPr>
        <p:spPr bwMode="auto">
          <a:xfrm>
            <a:off x="930949" y="820796"/>
            <a:ext cx="7211763" cy="461665"/>
          </a:xfrm>
          <a:prstGeom prst="rect">
            <a:avLst/>
          </a:prstGeom>
          <a:solidFill>
            <a:schemeClr val="accent2">
              <a:lumMod val="75000"/>
            </a:schemeClr>
          </a:solidFill>
          <a:ln w="9525">
            <a:solidFill>
              <a:srgbClr val="003300"/>
            </a:solidFill>
            <a:miter lim="800000"/>
            <a:headEnd/>
            <a:tailEnd/>
          </a:ln>
        </p:spPr>
        <p:txBody>
          <a:bodyPr>
            <a:spAutoFit/>
          </a:bodyPr>
          <a:lstStyle/>
          <a:p>
            <a:pPr algn="ctr">
              <a:defRPr/>
            </a:pPr>
            <a:r>
              <a:rPr lang="it-IT" sz="2400" b="1" dirty="0" smtClean="0">
                <a:solidFill>
                  <a:schemeClr val="bg1"/>
                </a:solidFill>
              </a:rPr>
              <a:t>PRINCIPALI </a:t>
            </a:r>
            <a:r>
              <a:rPr lang="it-IT" sz="2400" b="1" i="1" dirty="0" smtClean="0">
                <a:solidFill>
                  <a:schemeClr val="bg1"/>
                </a:solidFill>
              </a:rPr>
              <a:t>RATIO</a:t>
            </a:r>
            <a:endParaRPr lang="it-IT" sz="2400" b="1" i="1" dirty="0">
              <a:solidFill>
                <a:schemeClr val="bg1"/>
              </a:solidFill>
            </a:endParaRPr>
          </a:p>
        </p:txBody>
      </p:sp>
      <p:sp>
        <p:nvSpPr>
          <p:cNvPr id="10" name="CasellaDiTesto 9"/>
          <p:cNvSpPr txBox="1"/>
          <p:nvPr/>
        </p:nvSpPr>
        <p:spPr>
          <a:xfrm>
            <a:off x="1071538" y="4357694"/>
            <a:ext cx="4143404" cy="369332"/>
          </a:xfrm>
          <a:prstGeom prst="rect">
            <a:avLst/>
          </a:prstGeom>
          <a:noFill/>
        </p:spPr>
        <p:txBody>
          <a:bodyPr wrap="square" rtlCol="0">
            <a:spAutoFit/>
          </a:bodyPr>
          <a:lstStyle/>
          <a:p>
            <a:r>
              <a:rPr lang="it-IT" dirty="0" smtClean="0"/>
              <a:t>Dati in </a:t>
            </a:r>
            <a:r>
              <a:rPr lang="it-IT" dirty="0" err="1" smtClean="0"/>
              <a:t>mln</a:t>
            </a:r>
            <a:r>
              <a:rPr lang="it-IT" dirty="0" smtClean="0"/>
              <a:t>/€</a:t>
            </a:r>
            <a:endParaRPr lang="it-IT" dirty="0"/>
          </a:p>
        </p:txBody>
      </p:sp>
      <p:sp>
        <p:nvSpPr>
          <p:cNvPr id="6" name="Segnaposto numero diapositiva 5"/>
          <p:cNvSpPr>
            <a:spLocks noGrp="1"/>
          </p:cNvSpPr>
          <p:nvPr>
            <p:ph type="sldNum" sz="quarter" idx="15"/>
          </p:nvPr>
        </p:nvSpPr>
        <p:spPr/>
        <p:txBody>
          <a:bodyPr/>
          <a:lstStyle/>
          <a:p>
            <a:fld id="{B007B441-5312-499D-93C3-6E37886527FA}" type="slidenum">
              <a:rPr lang="it-IT" smtClean="0"/>
              <a:pPr/>
              <a:t>16</a:t>
            </a:fld>
            <a:endParaRPr lang="it-IT"/>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itolo 3"/>
          <p:cNvSpPr>
            <a:spLocks noGrp="1"/>
          </p:cNvSpPr>
          <p:nvPr>
            <p:ph type="title"/>
          </p:nvPr>
        </p:nvSpPr>
        <p:spPr>
          <a:xfrm>
            <a:off x="457200" y="273348"/>
            <a:ext cx="8229600" cy="461665"/>
          </a:xfrm>
          <a:solidFill>
            <a:schemeClr val="accent2">
              <a:lumMod val="75000"/>
            </a:schemeClr>
          </a:solidFill>
          <a:ln w="9525">
            <a:solidFill>
              <a:srgbClr val="003300"/>
            </a:solidFill>
            <a:miter lim="800000"/>
            <a:headEnd/>
            <a:tailEnd/>
          </a:ln>
        </p:spPr>
        <p:txBody>
          <a:bodyPr vert="horz" anchor="b">
            <a:spAutoFit/>
          </a:bodyPr>
          <a:lstStyle/>
          <a:p>
            <a:pPr algn="ctr">
              <a:defRPr/>
            </a:pPr>
            <a:r>
              <a:rPr lang="it-IT" altLang="it-IT" sz="2400" b="1" dirty="0" smtClean="0">
                <a:solidFill>
                  <a:schemeClr val="bg1"/>
                </a:solidFill>
                <a:latin typeface="+mj-lt"/>
                <a:ea typeface="+mj-ea"/>
                <a:cs typeface="+mj-cs"/>
              </a:rPr>
              <a:t>IL FONDO PLURIENNALE VINCOLATO</a:t>
            </a:r>
          </a:p>
        </p:txBody>
      </p:sp>
      <p:sp>
        <p:nvSpPr>
          <p:cNvPr id="24579" name="Segnaposto contenuto 4"/>
          <p:cNvSpPr>
            <a:spLocks noGrp="1"/>
          </p:cNvSpPr>
          <p:nvPr>
            <p:ph idx="1"/>
          </p:nvPr>
        </p:nvSpPr>
        <p:spPr>
          <a:xfrm>
            <a:off x="468313" y="1052513"/>
            <a:ext cx="8229600" cy="5329237"/>
          </a:xfrm>
        </p:spPr>
        <p:txBody>
          <a:bodyPr>
            <a:normAutofit lnSpcReduction="10000"/>
          </a:bodyPr>
          <a:lstStyle/>
          <a:p>
            <a:pPr marL="0" indent="0" algn="just" eaLnBrk="1" hangingPunct="1">
              <a:buFont typeface="Arial" charset="0"/>
              <a:buNone/>
            </a:pPr>
            <a:r>
              <a:rPr lang="it-IT" altLang="it-IT" sz="2400" b="1" dirty="0" smtClean="0"/>
              <a:t>Punto 5.4 - Principi contabili applicati della contabilità finanziaria  </a:t>
            </a:r>
          </a:p>
          <a:p>
            <a:pPr marL="0" indent="0" eaLnBrk="1" hangingPunct="1">
              <a:buFont typeface="Arial" charset="0"/>
              <a:buNone/>
            </a:pPr>
            <a:endParaRPr lang="it-IT" altLang="it-IT" sz="2400" dirty="0" smtClean="0"/>
          </a:p>
          <a:p>
            <a:pPr marL="0" indent="0" algn="just" eaLnBrk="1" hangingPunct="1">
              <a:buFont typeface="Arial" charset="0"/>
              <a:buNone/>
            </a:pPr>
            <a:r>
              <a:rPr lang="it-IT" altLang="it-IT" sz="2400" dirty="0" smtClean="0"/>
              <a:t>Il fondo pluriennale vincolato è un saldo finanziario, costituito da risorse già accertate destinate al finanziamento di obbligazioni passive dell’ente già impegnate, ma esigibili in esercizi successivi a quello in cui è accertata l’entrata.</a:t>
            </a:r>
          </a:p>
          <a:p>
            <a:pPr marL="0" indent="0" algn="just" eaLnBrk="1" hangingPunct="1">
              <a:buFont typeface="Arial" charset="0"/>
              <a:buNone/>
            </a:pPr>
            <a:r>
              <a:rPr lang="it-IT" sz="2400" dirty="0" smtClean="0"/>
              <a:t>Trattasi di un saldo finanziario che garantisce la copertura di spese imputate agli esercizi successivi a quello in corso, che nasce dall’esigenza di applicare il principio della competenza finanziaria e rendere evidente la distanza temporale intercorrente tra l’acquisizione dei finanziamenti e l’effettivo impiego di tali risorse. </a:t>
            </a:r>
          </a:p>
          <a:p>
            <a:pPr marL="0" indent="0" algn="just" eaLnBrk="1" hangingPunct="1">
              <a:buFont typeface="Arial" charset="0"/>
              <a:buNone/>
            </a:pPr>
            <a:endParaRPr lang="it-IT" altLang="it-IT" sz="2400" dirty="0" smtClean="0"/>
          </a:p>
          <a:p>
            <a:pPr marL="0" indent="0" algn="ctr" eaLnBrk="1" hangingPunct="1">
              <a:buFont typeface="Arial" charset="0"/>
              <a:buNone/>
            </a:pPr>
            <a:endParaRPr lang="it-IT" altLang="it-IT" sz="1500" dirty="0" smtClean="0"/>
          </a:p>
        </p:txBody>
      </p:sp>
      <p:sp>
        <p:nvSpPr>
          <p:cNvPr id="5" name="Segnaposto numero diapositiva 4"/>
          <p:cNvSpPr>
            <a:spLocks noGrp="1"/>
          </p:cNvSpPr>
          <p:nvPr>
            <p:ph type="sldNum" sz="quarter" idx="15"/>
          </p:nvPr>
        </p:nvSpPr>
        <p:spPr/>
        <p:txBody>
          <a:bodyPr/>
          <a:lstStyle/>
          <a:p>
            <a:fld id="{B007B441-5312-499D-93C3-6E37886527FA}" type="slidenum">
              <a:rPr lang="it-IT" smtClean="0"/>
              <a:pPr/>
              <a:t>17</a:t>
            </a:fld>
            <a:endParaRPr lang="it-IT"/>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itolo 3"/>
          <p:cNvSpPr>
            <a:spLocks noGrp="1"/>
          </p:cNvSpPr>
          <p:nvPr>
            <p:ph type="title"/>
          </p:nvPr>
        </p:nvSpPr>
        <p:spPr>
          <a:xfrm>
            <a:off x="457200" y="273348"/>
            <a:ext cx="8229600" cy="461665"/>
          </a:xfrm>
          <a:solidFill>
            <a:schemeClr val="accent2">
              <a:lumMod val="75000"/>
            </a:schemeClr>
          </a:solidFill>
          <a:ln w="9525">
            <a:solidFill>
              <a:srgbClr val="003300"/>
            </a:solidFill>
            <a:miter lim="800000"/>
            <a:headEnd/>
            <a:tailEnd/>
          </a:ln>
        </p:spPr>
        <p:txBody>
          <a:bodyPr vert="horz" anchor="b">
            <a:spAutoFit/>
          </a:bodyPr>
          <a:lstStyle/>
          <a:p>
            <a:pPr algn="ctr">
              <a:defRPr/>
            </a:pPr>
            <a:r>
              <a:rPr lang="it-IT" altLang="it-IT" sz="2400" b="1" dirty="0" smtClean="0">
                <a:solidFill>
                  <a:schemeClr val="bg1"/>
                </a:solidFill>
                <a:latin typeface="+mj-lt"/>
                <a:ea typeface="+mj-ea"/>
                <a:cs typeface="+mj-cs"/>
              </a:rPr>
              <a:t>IL FONDO PLURIENNALE VINCOLATO</a:t>
            </a:r>
          </a:p>
        </p:txBody>
      </p:sp>
      <p:sp>
        <p:nvSpPr>
          <p:cNvPr id="7" name="Rettangolo 6"/>
          <p:cNvSpPr/>
          <p:nvPr/>
        </p:nvSpPr>
        <p:spPr>
          <a:xfrm>
            <a:off x="395289" y="1357298"/>
            <a:ext cx="8320116" cy="2308324"/>
          </a:xfrm>
          <a:prstGeom prst="rect">
            <a:avLst/>
          </a:prstGeom>
          <a:ln w="9525">
            <a:solidFill>
              <a:schemeClr val="bg1">
                <a:lumMod val="85000"/>
              </a:schemeClr>
            </a:solidFill>
          </a:ln>
        </p:spPr>
        <p:style>
          <a:lnRef idx="2">
            <a:schemeClr val="dk1"/>
          </a:lnRef>
          <a:fillRef idx="1">
            <a:schemeClr val="lt1"/>
          </a:fillRef>
          <a:effectRef idx="0">
            <a:schemeClr val="dk1"/>
          </a:effectRef>
          <a:fontRef idx="minor">
            <a:schemeClr val="dk1"/>
          </a:fontRef>
        </p:style>
        <p:txBody>
          <a:bodyPr wrap="square">
            <a:spAutoFit/>
          </a:bodyPr>
          <a:lstStyle/>
          <a:p>
            <a:pPr algn="just">
              <a:defRPr/>
            </a:pPr>
            <a:r>
              <a:rPr lang="it-IT" altLang="it-IT" sz="2400" b="1" dirty="0" smtClean="0">
                <a:solidFill>
                  <a:schemeClr val="tx1"/>
                </a:solidFill>
              </a:rPr>
              <a:t>Ambito </a:t>
            </a:r>
            <a:r>
              <a:rPr lang="it-IT" altLang="it-IT" sz="2400" b="1" dirty="0">
                <a:solidFill>
                  <a:schemeClr val="tx1"/>
                </a:solidFill>
              </a:rPr>
              <a:t>oggettivo di applicazione di FPV</a:t>
            </a:r>
            <a:endParaRPr lang="it-IT" altLang="it-IT" sz="2400" b="1" dirty="0" smtClean="0">
              <a:solidFill>
                <a:schemeClr val="tx1"/>
              </a:solidFill>
            </a:endParaRPr>
          </a:p>
          <a:p>
            <a:pPr algn="just">
              <a:defRPr/>
            </a:pPr>
            <a:r>
              <a:rPr lang="it-IT" altLang="it-IT" sz="2400" dirty="0" smtClean="0">
                <a:solidFill>
                  <a:schemeClr val="tx1"/>
                </a:solidFill>
              </a:rPr>
              <a:t>Il </a:t>
            </a:r>
            <a:r>
              <a:rPr lang="it-IT" altLang="it-IT" sz="2400" dirty="0">
                <a:solidFill>
                  <a:schemeClr val="tx1"/>
                </a:solidFill>
              </a:rPr>
              <a:t>fondo riguarda prevalentemente le spese in conto capitale ma può essere destinato a garantire la copertura di spese correnti, ad esempio per quelle derivanti da trasferimenti correnti vincolati e risulta immediatamente utilizzabile, a seguito dell’accertamento delle </a:t>
            </a:r>
            <a:r>
              <a:rPr lang="it-IT" altLang="it-IT" sz="2400" dirty="0" smtClean="0">
                <a:solidFill>
                  <a:schemeClr val="tx1"/>
                </a:solidFill>
              </a:rPr>
              <a:t>entrate.</a:t>
            </a:r>
            <a:endParaRPr lang="it-IT" altLang="it-IT" sz="2400" dirty="0">
              <a:solidFill>
                <a:schemeClr val="tx1"/>
              </a:solidFill>
            </a:endParaRPr>
          </a:p>
        </p:txBody>
      </p:sp>
      <p:sp>
        <p:nvSpPr>
          <p:cNvPr id="5" name="Segnaposto numero diapositiva 4"/>
          <p:cNvSpPr>
            <a:spLocks noGrp="1"/>
          </p:cNvSpPr>
          <p:nvPr>
            <p:ph type="sldNum" sz="quarter" idx="15"/>
          </p:nvPr>
        </p:nvSpPr>
        <p:spPr/>
        <p:txBody>
          <a:bodyPr/>
          <a:lstStyle/>
          <a:p>
            <a:fld id="{B007B441-5312-499D-93C3-6E37886527FA}" type="slidenum">
              <a:rPr lang="it-IT" smtClean="0"/>
              <a:pPr/>
              <a:t>18</a:t>
            </a:fld>
            <a:endParaRPr lang="it-IT"/>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itolo 3"/>
          <p:cNvSpPr>
            <a:spLocks noGrp="1"/>
          </p:cNvSpPr>
          <p:nvPr>
            <p:ph type="title"/>
          </p:nvPr>
        </p:nvSpPr>
        <p:spPr>
          <a:xfrm>
            <a:off x="457200" y="273348"/>
            <a:ext cx="8229600" cy="461665"/>
          </a:xfrm>
          <a:solidFill>
            <a:schemeClr val="accent2">
              <a:lumMod val="75000"/>
            </a:schemeClr>
          </a:solidFill>
          <a:ln w="9525">
            <a:solidFill>
              <a:srgbClr val="003300"/>
            </a:solidFill>
            <a:miter lim="800000"/>
            <a:headEnd/>
            <a:tailEnd/>
          </a:ln>
        </p:spPr>
        <p:txBody>
          <a:bodyPr vert="horz" anchor="b">
            <a:spAutoFit/>
          </a:bodyPr>
          <a:lstStyle/>
          <a:p>
            <a:pPr algn="ctr">
              <a:defRPr/>
            </a:pPr>
            <a:r>
              <a:rPr lang="it-IT" altLang="it-IT" sz="2400" b="1" dirty="0" smtClean="0">
                <a:solidFill>
                  <a:schemeClr val="bg1"/>
                </a:solidFill>
                <a:latin typeface="+mj-lt"/>
                <a:ea typeface="+mj-ea"/>
                <a:cs typeface="+mj-cs"/>
              </a:rPr>
              <a:t>IL FONDO PLURIENNALE VINCOLATO</a:t>
            </a:r>
          </a:p>
        </p:txBody>
      </p:sp>
      <p:pic>
        <p:nvPicPr>
          <p:cNvPr id="53250" name="Picture 2"/>
          <p:cNvPicPr>
            <a:picLocks noGrp="1" noChangeAspect="1" noChangeArrowheads="1"/>
          </p:cNvPicPr>
          <p:nvPr>
            <p:ph sz="quarter" idx="1"/>
          </p:nvPr>
        </p:nvPicPr>
        <p:blipFill>
          <a:blip r:embed="rId3" cstate="print"/>
          <a:srcRect/>
          <a:stretch>
            <a:fillRect/>
          </a:stretch>
        </p:blipFill>
        <p:spPr bwMode="auto">
          <a:xfrm>
            <a:off x="1000101" y="1428736"/>
            <a:ext cx="6858048" cy="4071966"/>
          </a:xfrm>
          <a:prstGeom prst="rect">
            <a:avLst/>
          </a:prstGeom>
          <a:noFill/>
          <a:ln w="9525">
            <a:noFill/>
            <a:miter lim="800000"/>
            <a:headEnd/>
            <a:tailEnd/>
          </a:ln>
          <a:effectLst/>
        </p:spPr>
      </p:pic>
      <p:sp>
        <p:nvSpPr>
          <p:cNvPr id="5" name="Segnaposto numero diapositiva 4"/>
          <p:cNvSpPr>
            <a:spLocks noGrp="1"/>
          </p:cNvSpPr>
          <p:nvPr>
            <p:ph type="sldNum" sz="quarter" idx="15"/>
          </p:nvPr>
        </p:nvSpPr>
        <p:spPr/>
        <p:txBody>
          <a:bodyPr/>
          <a:lstStyle/>
          <a:p>
            <a:fld id="{B007B441-5312-499D-93C3-6E37886527FA}" type="slidenum">
              <a:rPr lang="it-IT" smtClean="0"/>
              <a:pPr/>
              <a:t>19</a:t>
            </a:fld>
            <a:endParaRPr lang="it-IT"/>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asellaDiTesto 5"/>
          <p:cNvSpPr txBox="1">
            <a:spLocks noGrp="1" noChangeArrowheads="1"/>
          </p:cNvSpPr>
          <p:nvPr>
            <p:ph type="title"/>
          </p:nvPr>
        </p:nvSpPr>
        <p:spPr bwMode="auto">
          <a:xfrm>
            <a:off x="930949" y="820796"/>
            <a:ext cx="7211763" cy="461665"/>
          </a:xfrm>
          <a:prstGeom prst="rect">
            <a:avLst/>
          </a:prstGeom>
          <a:solidFill>
            <a:schemeClr val="accent2">
              <a:lumMod val="75000"/>
            </a:schemeClr>
          </a:solidFill>
          <a:ln w="9525">
            <a:solidFill>
              <a:srgbClr val="003300"/>
            </a:solidFill>
            <a:miter lim="800000"/>
            <a:headEnd/>
            <a:tailEnd/>
          </a:ln>
        </p:spPr>
        <p:txBody>
          <a:bodyPr>
            <a:spAutoFit/>
          </a:bodyPr>
          <a:lstStyle/>
          <a:p>
            <a:pPr algn="ctr">
              <a:defRPr/>
            </a:pPr>
            <a:r>
              <a:rPr lang="it-IT" sz="2400" b="1" dirty="0" smtClean="0">
                <a:solidFill>
                  <a:schemeClr val="bg1"/>
                </a:solidFill>
              </a:rPr>
              <a:t>INQUADRAMENTO NORMATIVO</a:t>
            </a:r>
            <a:endParaRPr lang="it-IT" sz="2400" b="1" dirty="0">
              <a:solidFill>
                <a:schemeClr val="bg1"/>
              </a:solidFill>
            </a:endParaRPr>
          </a:p>
        </p:txBody>
      </p:sp>
      <p:sp>
        <p:nvSpPr>
          <p:cNvPr id="9" name="Segnaposto contenuto 8"/>
          <p:cNvSpPr>
            <a:spLocks noGrp="1"/>
          </p:cNvSpPr>
          <p:nvPr>
            <p:ph idx="1"/>
          </p:nvPr>
        </p:nvSpPr>
        <p:spPr>
          <a:xfrm>
            <a:off x="457200" y="1600200"/>
            <a:ext cx="7467600" cy="5043510"/>
          </a:xfrm>
        </p:spPr>
        <p:txBody>
          <a:bodyPr>
            <a:normAutofit fontScale="55000" lnSpcReduction="20000"/>
          </a:bodyPr>
          <a:lstStyle/>
          <a:p>
            <a:pPr lvl="1" algn="just"/>
            <a:r>
              <a:rPr lang="it-IT" sz="3400" dirty="0" smtClean="0"/>
              <a:t>Trattato sul Fiscal Compact - introduzione negli ordinamenti giuridici degli Stati sottoscrittori della regola del pareggio di bilancio mediante “</a:t>
            </a:r>
            <a:r>
              <a:rPr lang="it-IT" sz="3400" i="1" dirty="0" smtClean="0"/>
              <a:t>disposizioni vincolanti e di natura permanente – preferibilmente costituzionale – o il cui rispetto fedele è in altro modo rigorosamente garantito lungo tutto il processo nazionale di bilancio</a:t>
            </a:r>
            <a:r>
              <a:rPr lang="it-IT" sz="3400" dirty="0" smtClean="0"/>
              <a:t>” ;</a:t>
            </a:r>
          </a:p>
          <a:p>
            <a:pPr lvl="1" algn="just"/>
            <a:r>
              <a:rPr lang="it-IT" sz="3400" dirty="0" smtClean="0"/>
              <a:t>Legge costituzionale n. 1/2012:</a:t>
            </a:r>
          </a:p>
          <a:p>
            <a:pPr lvl="2" algn="just"/>
            <a:r>
              <a:rPr lang="it-IT" sz="2700" dirty="0" smtClean="0"/>
              <a:t>Art. 97 Cost., </a:t>
            </a:r>
            <a:r>
              <a:rPr lang="it-IT" sz="2700" dirty="0" err="1" smtClean="0"/>
              <a:t>co</a:t>
            </a:r>
            <a:r>
              <a:rPr lang="it-IT" sz="2700" dirty="0" smtClean="0"/>
              <a:t>. 1 “</a:t>
            </a:r>
            <a:r>
              <a:rPr lang="it-IT" sz="2700" i="1" dirty="0" smtClean="0"/>
              <a:t>Le pubbliche amministrazioni, in coerenza con l'ordinamento dell'Unione europea, assicurano l'</a:t>
            </a:r>
            <a:r>
              <a:rPr lang="it-IT" sz="2700" i="1" u="sng" dirty="0" smtClean="0"/>
              <a:t>equilibrio dei bilanci e la sostenibilità del debito pubblico</a:t>
            </a:r>
            <a:r>
              <a:rPr lang="it-IT" sz="2700" dirty="0" smtClean="0"/>
              <a:t>.”</a:t>
            </a:r>
          </a:p>
          <a:p>
            <a:pPr lvl="2" algn="just"/>
            <a:r>
              <a:rPr lang="it-IT" sz="2700" dirty="0" smtClean="0"/>
              <a:t>Art. 81 Cost., </a:t>
            </a:r>
            <a:r>
              <a:rPr lang="it-IT" sz="2700" dirty="0" err="1" smtClean="0"/>
              <a:t>co</a:t>
            </a:r>
            <a:r>
              <a:rPr lang="it-IT" sz="2700" dirty="0" smtClean="0"/>
              <a:t>. 1 “</a:t>
            </a:r>
            <a:r>
              <a:rPr lang="it-IT" sz="2700" i="1" dirty="0" smtClean="0"/>
              <a:t>Lo Stato assicura l'equilibrio tra le entrate e le spese del proprio bilancio, </a:t>
            </a:r>
            <a:r>
              <a:rPr lang="it-IT" sz="2700" i="1" u="sng" dirty="0" smtClean="0"/>
              <a:t>tenendo conto delle fasi avverse e delle fasi favorevoli del ciclo economico</a:t>
            </a:r>
            <a:r>
              <a:rPr lang="it-IT" sz="2700" i="1" dirty="0" smtClean="0"/>
              <a:t>.</a:t>
            </a:r>
            <a:r>
              <a:rPr lang="it-IT" sz="2700" dirty="0" smtClean="0"/>
              <a:t>”;</a:t>
            </a:r>
          </a:p>
          <a:p>
            <a:pPr lvl="2" algn="just"/>
            <a:r>
              <a:rPr lang="it-IT" sz="2700" dirty="0" smtClean="0"/>
              <a:t>Art. 81, </a:t>
            </a:r>
            <a:r>
              <a:rPr lang="it-IT" sz="2700" dirty="0" err="1" smtClean="0"/>
              <a:t>co</a:t>
            </a:r>
            <a:r>
              <a:rPr lang="it-IT" sz="2700" dirty="0" smtClean="0"/>
              <a:t>. 2 “</a:t>
            </a:r>
            <a:r>
              <a:rPr lang="it-IT" sz="2700" i="1" dirty="0" smtClean="0"/>
              <a:t>Il ricorso all'indebitamento è consentito solo al fine di considerare gli </a:t>
            </a:r>
            <a:r>
              <a:rPr lang="it-IT" sz="2700" i="1" u="sng" dirty="0" smtClean="0"/>
              <a:t>effetti del ciclo economico</a:t>
            </a:r>
            <a:r>
              <a:rPr lang="it-IT" sz="2700" i="1" dirty="0" smtClean="0"/>
              <a:t> e, previa autorizzazione delle Camere adottata a maggioranza assoluta dei rispettivi componenti, al verificarsi di eventi eccezionali</a:t>
            </a:r>
            <a:r>
              <a:rPr lang="it-IT" sz="2700" dirty="0" smtClean="0"/>
              <a:t>.”;</a:t>
            </a:r>
          </a:p>
          <a:p>
            <a:pPr lvl="2" algn="just"/>
            <a:r>
              <a:rPr lang="it-IT" sz="2700" dirty="0" smtClean="0"/>
              <a:t>Art. 81, </a:t>
            </a:r>
            <a:r>
              <a:rPr lang="it-IT" sz="2700" dirty="0" err="1" smtClean="0"/>
              <a:t>co</a:t>
            </a:r>
            <a:r>
              <a:rPr lang="it-IT" sz="2700" dirty="0" smtClean="0"/>
              <a:t>. 6 “</a:t>
            </a:r>
            <a:r>
              <a:rPr lang="it-IT" sz="2700" i="1" dirty="0" smtClean="0"/>
              <a:t>Il contenuto della legge di bilancio, le norme fondamentali e i criteri volti ad assicurare l'equilibrio tra le entrate e le spese dei bilanci e la sostenibilità del debito del complesso delle pubbliche amministrazioni sono stabiliti con legge approvata a maggioranza assoluta dei componenti di ciascuna Camera, nel rispetto dei </a:t>
            </a:r>
            <a:r>
              <a:rPr lang="it-IT" sz="2700" i="1" dirty="0" err="1" smtClean="0"/>
              <a:t>princìpi</a:t>
            </a:r>
            <a:r>
              <a:rPr lang="it-IT" sz="2700" i="1" dirty="0" smtClean="0"/>
              <a:t> definiti con legge costituzionale</a:t>
            </a:r>
            <a:r>
              <a:rPr lang="it-IT" sz="2700" dirty="0" smtClean="0"/>
              <a:t>”</a:t>
            </a:r>
          </a:p>
          <a:p>
            <a:pPr marL="457200" lvl="1" indent="0">
              <a:buNone/>
            </a:pPr>
            <a:endParaRPr lang="it-IT" sz="2600" dirty="0" smtClean="0"/>
          </a:p>
        </p:txBody>
      </p:sp>
      <p:sp>
        <p:nvSpPr>
          <p:cNvPr id="7" name="Segnaposto numero diapositiva 6"/>
          <p:cNvSpPr>
            <a:spLocks noGrp="1"/>
          </p:cNvSpPr>
          <p:nvPr>
            <p:ph type="sldNum" sz="quarter" idx="15"/>
          </p:nvPr>
        </p:nvSpPr>
        <p:spPr/>
        <p:txBody>
          <a:bodyPr/>
          <a:lstStyle/>
          <a:p>
            <a:fld id="{B007B441-5312-499D-93C3-6E37886527FA}" type="slidenum">
              <a:rPr lang="it-IT" smtClean="0"/>
              <a:pPr/>
              <a:t>2</a:t>
            </a:fld>
            <a:endParaRPr lang="it-IT"/>
          </a:p>
        </p:txBody>
      </p:sp>
    </p:spTree>
  </p:cSld>
  <p:clrMapOvr>
    <a:masterClrMapping/>
  </p:clrMapOv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itolo 3"/>
          <p:cNvSpPr>
            <a:spLocks noGrp="1"/>
          </p:cNvSpPr>
          <p:nvPr>
            <p:ph type="title"/>
          </p:nvPr>
        </p:nvSpPr>
        <p:spPr>
          <a:xfrm>
            <a:off x="457200" y="273348"/>
            <a:ext cx="8229600" cy="461665"/>
          </a:xfrm>
          <a:solidFill>
            <a:schemeClr val="accent2">
              <a:lumMod val="75000"/>
            </a:schemeClr>
          </a:solidFill>
          <a:ln w="9525">
            <a:solidFill>
              <a:srgbClr val="003300"/>
            </a:solidFill>
            <a:miter lim="800000"/>
            <a:headEnd/>
            <a:tailEnd/>
          </a:ln>
        </p:spPr>
        <p:txBody>
          <a:bodyPr vert="horz" anchor="b">
            <a:spAutoFit/>
          </a:bodyPr>
          <a:lstStyle/>
          <a:p>
            <a:pPr algn="ctr">
              <a:defRPr/>
            </a:pPr>
            <a:r>
              <a:rPr lang="it-IT" altLang="it-IT" sz="2400" b="1" dirty="0" smtClean="0">
                <a:solidFill>
                  <a:schemeClr val="bg1"/>
                </a:solidFill>
                <a:latin typeface="+mj-lt"/>
                <a:ea typeface="+mj-ea"/>
                <a:cs typeface="+mj-cs"/>
              </a:rPr>
              <a:t>IL FONDO PLURIENNALE VINCOLATO</a:t>
            </a:r>
          </a:p>
        </p:txBody>
      </p:sp>
      <p:pic>
        <p:nvPicPr>
          <p:cNvPr id="54274" name="Picture 2"/>
          <p:cNvPicPr>
            <a:picLocks noChangeAspect="1" noChangeArrowheads="1"/>
          </p:cNvPicPr>
          <p:nvPr/>
        </p:nvPicPr>
        <p:blipFill>
          <a:blip r:embed="rId3" cstate="print"/>
          <a:srcRect/>
          <a:stretch>
            <a:fillRect/>
          </a:stretch>
        </p:blipFill>
        <p:spPr bwMode="auto">
          <a:xfrm>
            <a:off x="785786" y="1571612"/>
            <a:ext cx="7072361" cy="4000528"/>
          </a:xfrm>
          <a:prstGeom prst="rect">
            <a:avLst/>
          </a:prstGeom>
          <a:noFill/>
          <a:ln w="9525">
            <a:noFill/>
            <a:miter lim="800000"/>
            <a:headEnd/>
            <a:tailEnd/>
          </a:ln>
          <a:effectLst/>
        </p:spPr>
      </p:pic>
      <p:sp>
        <p:nvSpPr>
          <p:cNvPr id="5" name="Segnaposto numero diapositiva 4"/>
          <p:cNvSpPr>
            <a:spLocks noGrp="1"/>
          </p:cNvSpPr>
          <p:nvPr>
            <p:ph type="sldNum" sz="quarter" idx="15"/>
          </p:nvPr>
        </p:nvSpPr>
        <p:spPr/>
        <p:txBody>
          <a:bodyPr/>
          <a:lstStyle/>
          <a:p>
            <a:fld id="{B007B441-5312-499D-93C3-6E37886527FA}" type="slidenum">
              <a:rPr lang="it-IT" smtClean="0"/>
              <a:pPr/>
              <a:t>20</a:t>
            </a:fld>
            <a:endParaRPr lang="it-IT"/>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itolo 3"/>
          <p:cNvSpPr>
            <a:spLocks noGrp="1"/>
          </p:cNvSpPr>
          <p:nvPr>
            <p:ph type="title"/>
          </p:nvPr>
        </p:nvSpPr>
        <p:spPr>
          <a:xfrm>
            <a:off x="457200" y="273348"/>
            <a:ext cx="8229600" cy="461665"/>
          </a:xfrm>
          <a:solidFill>
            <a:schemeClr val="accent2">
              <a:lumMod val="75000"/>
            </a:schemeClr>
          </a:solidFill>
          <a:ln w="9525">
            <a:solidFill>
              <a:srgbClr val="003300"/>
            </a:solidFill>
            <a:miter lim="800000"/>
            <a:headEnd/>
            <a:tailEnd/>
          </a:ln>
        </p:spPr>
        <p:txBody>
          <a:bodyPr vert="horz" anchor="b">
            <a:spAutoFit/>
          </a:bodyPr>
          <a:lstStyle/>
          <a:p>
            <a:pPr algn="ctr">
              <a:defRPr/>
            </a:pPr>
            <a:r>
              <a:rPr lang="it-IT" altLang="it-IT" sz="2400" b="1" dirty="0" smtClean="0">
                <a:solidFill>
                  <a:schemeClr val="bg1"/>
                </a:solidFill>
                <a:latin typeface="+mj-lt"/>
                <a:ea typeface="+mj-ea"/>
                <a:cs typeface="+mj-cs"/>
              </a:rPr>
              <a:t>IL FONDO PLURIENNALE VINCOLATO</a:t>
            </a:r>
          </a:p>
        </p:txBody>
      </p:sp>
      <p:pic>
        <p:nvPicPr>
          <p:cNvPr id="55298" name="Picture 2"/>
          <p:cNvPicPr>
            <a:picLocks noChangeAspect="1" noChangeArrowheads="1"/>
          </p:cNvPicPr>
          <p:nvPr/>
        </p:nvPicPr>
        <p:blipFill>
          <a:blip r:embed="rId3" cstate="print"/>
          <a:srcRect/>
          <a:stretch>
            <a:fillRect/>
          </a:stretch>
        </p:blipFill>
        <p:spPr bwMode="auto">
          <a:xfrm>
            <a:off x="928662" y="1357298"/>
            <a:ext cx="7358113" cy="4071966"/>
          </a:xfrm>
          <a:prstGeom prst="rect">
            <a:avLst/>
          </a:prstGeom>
          <a:noFill/>
          <a:ln w="9525">
            <a:noFill/>
            <a:miter lim="800000"/>
            <a:headEnd/>
            <a:tailEnd/>
          </a:ln>
          <a:effectLst/>
        </p:spPr>
      </p:pic>
      <p:sp>
        <p:nvSpPr>
          <p:cNvPr id="5" name="Segnaposto numero diapositiva 4"/>
          <p:cNvSpPr>
            <a:spLocks noGrp="1"/>
          </p:cNvSpPr>
          <p:nvPr>
            <p:ph type="sldNum" sz="quarter" idx="15"/>
          </p:nvPr>
        </p:nvSpPr>
        <p:spPr/>
        <p:txBody>
          <a:bodyPr/>
          <a:lstStyle/>
          <a:p>
            <a:fld id="{B007B441-5312-499D-93C3-6E37886527FA}" type="slidenum">
              <a:rPr lang="it-IT" smtClean="0"/>
              <a:pPr/>
              <a:t>21</a:t>
            </a:fld>
            <a:endParaRPr lang="it-IT"/>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asellaDiTesto 5"/>
          <p:cNvSpPr txBox="1">
            <a:spLocks noGrp="1" noChangeArrowheads="1"/>
          </p:cNvSpPr>
          <p:nvPr>
            <p:ph type="title"/>
          </p:nvPr>
        </p:nvSpPr>
        <p:spPr bwMode="auto">
          <a:xfrm>
            <a:off x="930949" y="820796"/>
            <a:ext cx="7211763" cy="461665"/>
          </a:xfrm>
          <a:prstGeom prst="rect">
            <a:avLst/>
          </a:prstGeom>
          <a:solidFill>
            <a:schemeClr val="accent2">
              <a:lumMod val="75000"/>
            </a:schemeClr>
          </a:solidFill>
          <a:ln w="9525">
            <a:solidFill>
              <a:srgbClr val="003300"/>
            </a:solidFill>
            <a:miter lim="800000"/>
            <a:headEnd/>
            <a:tailEnd/>
          </a:ln>
        </p:spPr>
        <p:txBody>
          <a:bodyPr>
            <a:spAutoFit/>
          </a:bodyPr>
          <a:lstStyle/>
          <a:p>
            <a:pPr algn="ctr">
              <a:defRPr/>
            </a:pPr>
            <a:r>
              <a:rPr lang="it-IT" sz="2400" b="1" dirty="0" smtClean="0">
                <a:solidFill>
                  <a:schemeClr val="bg1"/>
                </a:solidFill>
              </a:rPr>
              <a:t>La Legge 243/2012 – Art. 9 </a:t>
            </a:r>
            <a:r>
              <a:rPr lang="it-IT" sz="2400" b="1" i="1" dirty="0" smtClean="0">
                <a:solidFill>
                  <a:schemeClr val="bg1"/>
                </a:solidFill>
              </a:rPr>
              <a:t>ante modifiche</a:t>
            </a:r>
            <a:endParaRPr lang="it-IT" sz="2400" b="1" dirty="0">
              <a:solidFill>
                <a:schemeClr val="bg1"/>
              </a:solidFill>
            </a:endParaRPr>
          </a:p>
        </p:txBody>
      </p:sp>
      <p:sp>
        <p:nvSpPr>
          <p:cNvPr id="9" name="Segnaposto contenuto 8"/>
          <p:cNvSpPr>
            <a:spLocks noGrp="1"/>
          </p:cNvSpPr>
          <p:nvPr>
            <p:ph idx="1"/>
          </p:nvPr>
        </p:nvSpPr>
        <p:spPr/>
        <p:txBody>
          <a:bodyPr/>
          <a:lstStyle/>
          <a:p>
            <a:pPr algn="just"/>
            <a:r>
              <a:rPr lang="it-IT" sz="2600" dirty="0" smtClean="0"/>
              <a:t>I bilanci degli enti territoriali si trovano in equilibrio quando, sia nella fase di previsione che di rendiconto, registrano:</a:t>
            </a:r>
          </a:p>
          <a:p>
            <a:pPr lvl="1" algn="just"/>
            <a:r>
              <a:rPr lang="it-IT" sz="2600" dirty="0" smtClean="0"/>
              <a:t>Un saldo non negativo, in termini di competenza e di cassa, tra le entrate finali e le spese finali;</a:t>
            </a:r>
          </a:p>
          <a:p>
            <a:pPr lvl="1" algn="just"/>
            <a:r>
              <a:rPr lang="it-IT" sz="2600" dirty="0" smtClean="0"/>
              <a:t>Un saldo non negativo, in termini di competenza e di cassa, tra le entrate correnti e le spese correnti (incluse le quote di capitale delle rate di ammortamento dei prestiti).</a:t>
            </a:r>
            <a:endParaRPr lang="it-IT" sz="2600" dirty="0"/>
          </a:p>
        </p:txBody>
      </p:sp>
      <p:sp>
        <p:nvSpPr>
          <p:cNvPr id="6" name="Segnaposto numero diapositiva 5"/>
          <p:cNvSpPr>
            <a:spLocks noGrp="1"/>
          </p:cNvSpPr>
          <p:nvPr>
            <p:ph type="sldNum" sz="quarter" idx="15"/>
          </p:nvPr>
        </p:nvSpPr>
        <p:spPr/>
        <p:txBody>
          <a:bodyPr/>
          <a:lstStyle/>
          <a:p>
            <a:fld id="{B007B441-5312-499D-93C3-6E37886527FA}" type="slidenum">
              <a:rPr lang="it-IT" smtClean="0"/>
              <a:pPr/>
              <a:t>22</a:t>
            </a:fld>
            <a:endParaRPr lang="it-IT"/>
          </a:p>
        </p:txBody>
      </p:sp>
    </p:spTree>
    <p:extLst>
      <p:ext uri="{BB962C8B-B14F-4D97-AF65-F5344CB8AC3E}">
        <p14:creationId xmlns:p14="http://schemas.microsoft.com/office/powerpoint/2010/main" val="2084813072"/>
      </p:ext>
    </p:extLst>
  </p:cSld>
  <p:clrMapOvr>
    <a:masterClrMapping/>
  </p:clrMapOvr>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asellaDiTesto 5"/>
          <p:cNvSpPr txBox="1">
            <a:spLocks noGrp="1" noChangeArrowheads="1"/>
          </p:cNvSpPr>
          <p:nvPr>
            <p:ph type="title"/>
          </p:nvPr>
        </p:nvSpPr>
        <p:spPr bwMode="auto">
          <a:xfrm>
            <a:off x="930949" y="451464"/>
            <a:ext cx="7211763" cy="830997"/>
          </a:xfrm>
          <a:prstGeom prst="rect">
            <a:avLst/>
          </a:prstGeom>
          <a:solidFill>
            <a:schemeClr val="accent2">
              <a:lumMod val="75000"/>
            </a:schemeClr>
          </a:solidFill>
          <a:ln w="9525">
            <a:solidFill>
              <a:srgbClr val="003300"/>
            </a:solidFill>
            <a:miter lim="800000"/>
            <a:headEnd/>
            <a:tailEnd/>
          </a:ln>
        </p:spPr>
        <p:txBody>
          <a:bodyPr>
            <a:spAutoFit/>
          </a:bodyPr>
          <a:lstStyle/>
          <a:p>
            <a:pPr algn="ctr">
              <a:defRPr/>
            </a:pPr>
            <a:r>
              <a:rPr lang="it-IT" sz="2400" b="1" dirty="0" smtClean="0">
                <a:solidFill>
                  <a:schemeClr val="bg1"/>
                </a:solidFill>
              </a:rPr>
              <a:t>Il pareggio di bilancio nella Legge di Stabilità 2015</a:t>
            </a:r>
            <a:endParaRPr lang="it-IT" sz="2400" b="1" dirty="0">
              <a:solidFill>
                <a:schemeClr val="bg1"/>
              </a:solidFill>
            </a:endParaRPr>
          </a:p>
        </p:txBody>
      </p:sp>
      <p:sp>
        <p:nvSpPr>
          <p:cNvPr id="9" name="Segnaposto contenuto 8"/>
          <p:cNvSpPr>
            <a:spLocks noGrp="1"/>
          </p:cNvSpPr>
          <p:nvPr>
            <p:ph idx="1"/>
          </p:nvPr>
        </p:nvSpPr>
        <p:spPr/>
        <p:txBody>
          <a:bodyPr/>
          <a:lstStyle/>
          <a:p>
            <a:pPr algn="just"/>
            <a:r>
              <a:rPr lang="it-IT" sz="2000" dirty="0" smtClean="0"/>
              <a:t>I commi 463 e ss. dell’articolo unico della L.190/2014 hanno anticipato l’applicazione del pareggio di bilancio per le regioni a decorrere dall’esercizio 2015.</a:t>
            </a:r>
          </a:p>
          <a:p>
            <a:pPr algn="just"/>
            <a:r>
              <a:rPr lang="it-IT" sz="2000" dirty="0" smtClean="0"/>
              <a:t>Le regioni dovevano conseguire gli obiettivi previsti dall’art. 9 della L. 243/2012:</a:t>
            </a:r>
          </a:p>
          <a:p>
            <a:pPr lvl="1" algn="just"/>
            <a:r>
              <a:rPr lang="it-IT" sz="2000" dirty="0" smtClean="0"/>
              <a:t>Entrate finali (Titoli 1, 2, 3, 4 e 5 dello schema di bilancio armonizzato)</a:t>
            </a:r>
          </a:p>
          <a:p>
            <a:pPr lvl="1" algn="just"/>
            <a:r>
              <a:rPr lang="it-IT" sz="2000" dirty="0" smtClean="0"/>
              <a:t>Spese finali (Titoli 1,2 e 3 dello schema di bilancio armonizzato)</a:t>
            </a:r>
          </a:p>
          <a:p>
            <a:pPr algn="just"/>
            <a:r>
              <a:rPr lang="it-IT" sz="2000" dirty="0" smtClean="0"/>
              <a:t>Inoltre, le regioni dovevano rispettare l’equilibrio di cassa della Gestione Sanitaria Accentrata.</a:t>
            </a:r>
          </a:p>
          <a:p>
            <a:endParaRPr lang="it-IT" sz="2600" dirty="0" smtClean="0"/>
          </a:p>
        </p:txBody>
      </p:sp>
      <p:sp>
        <p:nvSpPr>
          <p:cNvPr id="5" name="Freccia in giù 4"/>
          <p:cNvSpPr/>
          <p:nvPr/>
        </p:nvSpPr>
        <p:spPr>
          <a:xfrm>
            <a:off x="4173187" y="5445225"/>
            <a:ext cx="1263162" cy="576064"/>
          </a:xfrm>
          <a:prstGeom prst="downArrow">
            <a:avLst/>
          </a:prstGeom>
          <a:solidFill>
            <a:schemeClr val="bg1">
              <a:lumMod val="5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it-IT"/>
          </a:p>
        </p:txBody>
      </p:sp>
      <p:sp>
        <p:nvSpPr>
          <p:cNvPr id="2" name="Ovale 1"/>
          <p:cNvSpPr/>
          <p:nvPr/>
        </p:nvSpPr>
        <p:spPr>
          <a:xfrm>
            <a:off x="2179244" y="6126160"/>
            <a:ext cx="5251045" cy="687217"/>
          </a:xfrm>
          <a:prstGeom prst="ellipse">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sz="2400" dirty="0" smtClean="0"/>
              <a:t>16 SALDI DA RISPETTARE…</a:t>
            </a:r>
            <a:endParaRPr lang="it-IT" sz="2400" dirty="0"/>
          </a:p>
        </p:txBody>
      </p:sp>
      <p:sp>
        <p:nvSpPr>
          <p:cNvPr id="8" name="Segnaposto numero diapositiva 7"/>
          <p:cNvSpPr>
            <a:spLocks noGrp="1"/>
          </p:cNvSpPr>
          <p:nvPr>
            <p:ph type="sldNum" sz="quarter" idx="15"/>
          </p:nvPr>
        </p:nvSpPr>
        <p:spPr/>
        <p:txBody>
          <a:bodyPr/>
          <a:lstStyle/>
          <a:p>
            <a:fld id="{B007B441-5312-499D-93C3-6E37886527FA}" type="slidenum">
              <a:rPr lang="it-IT" smtClean="0"/>
              <a:pPr/>
              <a:t>23</a:t>
            </a:fld>
            <a:endParaRPr lang="it-IT"/>
          </a:p>
        </p:txBody>
      </p:sp>
    </p:spTree>
    <p:extLst>
      <p:ext uri="{BB962C8B-B14F-4D97-AF65-F5344CB8AC3E}">
        <p14:creationId xmlns:p14="http://schemas.microsoft.com/office/powerpoint/2010/main" val="996517975"/>
      </p:ext>
    </p:extLst>
  </p:cSld>
  <p:clrMapOvr>
    <a:masterClrMapping/>
  </p:clrMapOvr>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asellaDiTesto 5"/>
          <p:cNvSpPr txBox="1">
            <a:spLocks noGrp="1" noChangeArrowheads="1"/>
          </p:cNvSpPr>
          <p:nvPr>
            <p:ph type="title"/>
          </p:nvPr>
        </p:nvSpPr>
        <p:spPr bwMode="auto">
          <a:xfrm>
            <a:off x="930949" y="451464"/>
            <a:ext cx="7211763" cy="830997"/>
          </a:xfrm>
          <a:prstGeom prst="rect">
            <a:avLst/>
          </a:prstGeom>
          <a:solidFill>
            <a:schemeClr val="accent2">
              <a:lumMod val="75000"/>
            </a:schemeClr>
          </a:solidFill>
          <a:ln w="9525">
            <a:solidFill>
              <a:srgbClr val="003300"/>
            </a:solidFill>
            <a:miter lim="800000"/>
            <a:headEnd/>
            <a:tailEnd/>
          </a:ln>
        </p:spPr>
        <p:txBody>
          <a:bodyPr>
            <a:spAutoFit/>
          </a:bodyPr>
          <a:lstStyle/>
          <a:p>
            <a:pPr algn="ctr">
              <a:defRPr/>
            </a:pPr>
            <a:r>
              <a:rPr lang="it-IT" sz="2400" b="1" dirty="0" smtClean="0">
                <a:solidFill>
                  <a:schemeClr val="bg1"/>
                </a:solidFill>
              </a:rPr>
              <a:t>Il pareggio di bilancio nella Legge di Stabilità 2016</a:t>
            </a:r>
            <a:endParaRPr lang="it-IT" sz="2400" b="1" dirty="0">
              <a:solidFill>
                <a:schemeClr val="bg1"/>
              </a:solidFill>
            </a:endParaRPr>
          </a:p>
        </p:txBody>
      </p:sp>
      <p:sp>
        <p:nvSpPr>
          <p:cNvPr id="9" name="Segnaposto contenuto 8"/>
          <p:cNvSpPr>
            <a:spLocks noGrp="1"/>
          </p:cNvSpPr>
          <p:nvPr>
            <p:ph idx="1"/>
          </p:nvPr>
        </p:nvSpPr>
        <p:spPr/>
        <p:txBody>
          <a:bodyPr/>
          <a:lstStyle/>
          <a:p>
            <a:pPr algn="just"/>
            <a:r>
              <a:rPr lang="it-IT" sz="2000" dirty="0" smtClean="0"/>
              <a:t>I commi 707 e ss. dell’articolo unico della L.208/2015 estendono la regola fiscale del pareggio di bilancio a tutti gli enti territoriali.</a:t>
            </a:r>
          </a:p>
          <a:p>
            <a:pPr algn="just"/>
            <a:r>
              <a:rPr lang="it-IT" sz="2000" dirty="0" smtClean="0"/>
              <a:t>Unico saldo non negativo in termini di sola competenza tra le entrate finali e le spese finali</a:t>
            </a:r>
          </a:p>
          <a:p>
            <a:pPr lvl="1" algn="just"/>
            <a:r>
              <a:rPr lang="it-IT" sz="2000" dirty="0" smtClean="0"/>
              <a:t>Entrate finali (Titoli 1, 2, 3, 4 e 5 dello schema di bilancio armonizzato)</a:t>
            </a:r>
          </a:p>
          <a:p>
            <a:pPr lvl="1" algn="just"/>
            <a:r>
              <a:rPr lang="it-IT" sz="2000" dirty="0" smtClean="0"/>
              <a:t>Spese finali (Titoli 1, 2 e 3 dello schema di bilancio armonizzato)</a:t>
            </a:r>
          </a:p>
          <a:p>
            <a:pPr algn="just"/>
            <a:r>
              <a:rPr lang="it-IT" sz="2000" dirty="0" smtClean="0"/>
              <a:t>Per il solo esercizio 2016, nel saldo finale rileva anche il FPV, di entrata e si spesa, al netto della quota riveniente dal ricorso all’indebitamento.</a:t>
            </a:r>
          </a:p>
          <a:p>
            <a:pPr marL="0" indent="0">
              <a:buNone/>
            </a:pPr>
            <a:endParaRPr lang="it-IT" sz="2600" dirty="0" smtClean="0"/>
          </a:p>
        </p:txBody>
      </p:sp>
      <p:sp>
        <p:nvSpPr>
          <p:cNvPr id="6" name="Segnaposto numero diapositiva 5"/>
          <p:cNvSpPr>
            <a:spLocks noGrp="1"/>
          </p:cNvSpPr>
          <p:nvPr>
            <p:ph type="sldNum" sz="quarter" idx="15"/>
          </p:nvPr>
        </p:nvSpPr>
        <p:spPr/>
        <p:txBody>
          <a:bodyPr/>
          <a:lstStyle/>
          <a:p>
            <a:fld id="{B007B441-5312-499D-93C3-6E37886527FA}" type="slidenum">
              <a:rPr lang="it-IT" smtClean="0"/>
              <a:pPr/>
              <a:t>24</a:t>
            </a:fld>
            <a:endParaRPr lang="it-IT"/>
          </a:p>
        </p:txBody>
      </p:sp>
    </p:spTree>
    <p:extLst>
      <p:ext uri="{BB962C8B-B14F-4D97-AF65-F5344CB8AC3E}">
        <p14:creationId xmlns:p14="http://schemas.microsoft.com/office/powerpoint/2010/main" val="1495611481"/>
      </p:ext>
    </p:extLst>
  </p:cSld>
  <p:clrMapOvr>
    <a:masterClrMapping/>
  </p:clrMapOvr>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asellaDiTesto 5"/>
          <p:cNvSpPr txBox="1">
            <a:spLocks noGrp="1" noChangeArrowheads="1"/>
          </p:cNvSpPr>
          <p:nvPr>
            <p:ph type="title"/>
          </p:nvPr>
        </p:nvSpPr>
        <p:spPr bwMode="auto">
          <a:xfrm>
            <a:off x="930949" y="451464"/>
            <a:ext cx="7211763" cy="830997"/>
          </a:xfrm>
          <a:prstGeom prst="rect">
            <a:avLst/>
          </a:prstGeom>
          <a:solidFill>
            <a:schemeClr val="accent2">
              <a:lumMod val="75000"/>
            </a:schemeClr>
          </a:solidFill>
          <a:ln w="9525">
            <a:solidFill>
              <a:srgbClr val="003300"/>
            </a:solidFill>
            <a:miter lim="800000"/>
            <a:headEnd/>
            <a:tailEnd/>
          </a:ln>
        </p:spPr>
        <p:txBody>
          <a:bodyPr>
            <a:spAutoFit/>
          </a:bodyPr>
          <a:lstStyle/>
          <a:p>
            <a:pPr algn="ctr">
              <a:defRPr/>
            </a:pPr>
            <a:r>
              <a:rPr lang="it-IT" sz="2400" b="1" dirty="0" smtClean="0">
                <a:solidFill>
                  <a:schemeClr val="bg1"/>
                </a:solidFill>
              </a:rPr>
              <a:t>I benefici derivanti dal superamento del PSI</a:t>
            </a:r>
            <a:endParaRPr lang="it-IT" sz="2400" b="1" dirty="0">
              <a:solidFill>
                <a:schemeClr val="bg1"/>
              </a:solidFill>
            </a:endParaRPr>
          </a:p>
        </p:txBody>
      </p:sp>
      <p:sp>
        <p:nvSpPr>
          <p:cNvPr id="9" name="Segnaposto contenuto 8"/>
          <p:cNvSpPr>
            <a:spLocks noGrp="1"/>
          </p:cNvSpPr>
          <p:nvPr>
            <p:ph idx="1"/>
          </p:nvPr>
        </p:nvSpPr>
        <p:spPr>
          <a:xfrm>
            <a:off x="1115616" y="1412776"/>
            <a:ext cx="7211763" cy="4709120"/>
          </a:xfrm>
        </p:spPr>
        <p:txBody>
          <a:bodyPr>
            <a:normAutofit fontScale="92500" lnSpcReduction="10000"/>
          </a:bodyPr>
          <a:lstStyle/>
          <a:p>
            <a:pPr algn="just"/>
            <a:r>
              <a:rPr lang="it-IT" sz="1900" dirty="0" smtClean="0"/>
              <a:t>Semplificazione e trasparenza nella </a:t>
            </a:r>
            <a:r>
              <a:rPr lang="it-IT" sz="1900" i="1" dirty="0" err="1" smtClean="0"/>
              <a:t>governance</a:t>
            </a:r>
            <a:r>
              <a:rPr lang="it-IT" sz="1900" dirty="0" smtClean="0"/>
              <a:t> della finanza locale (anche in relazione alle eccezioni ed esclusioni applicate al saldo finanziario di competenza mista e ai tetti di spesa regionali).</a:t>
            </a:r>
          </a:p>
          <a:p>
            <a:pPr algn="just"/>
            <a:r>
              <a:rPr lang="it-IT" sz="1900" dirty="0" smtClean="0"/>
              <a:t>Utilizzo delle risorse disponibili senza dovere esporre una situazione di avanzo di amministrazione per perseguire il rispetto del PSI (da </a:t>
            </a:r>
            <a:r>
              <a:rPr lang="it-IT" sz="1900" i="1" dirty="0" err="1" smtClean="0"/>
              <a:t>backward</a:t>
            </a:r>
            <a:r>
              <a:rPr lang="it-IT" sz="1900" i="1" dirty="0" smtClean="0"/>
              <a:t> </a:t>
            </a:r>
            <a:r>
              <a:rPr lang="it-IT" sz="1900" i="1" dirty="0" err="1" smtClean="0"/>
              <a:t>looking</a:t>
            </a:r>
            <a:r>
              <a:rPr lang="it-IT" sz="1900" i="1" dirty="0" smtClean="0"/>
              <a:t> </a:t>
            </a:r>
            <a:r>
              <a:rPr lang="it-IT" sz="1900" dirty="0" smtClean="0"/>
              <a:t>a </a:t>
            </a:r>
            <a:r>
              <a:rPr lang="it-IT" sz="1900" i="1" dirty="0" err="1" smtClean="0"/>
              <a:t>forward</a:t>
            </a:r>
            <a:r>
              <a:rPr lang="it-IT" sz="1900" i="1" dirty="0" smtClean="0"/>
              <a:t> </a:t>
            </a:r>
            <a:r>
              <a:rPr lang="it-IT" sz="1900" i="1" dirty="0" err="1" smtClean="0"/>
              <a:t>looking</a:t>
            </a:r>
            <a:r>
              <a:rPr lang="it-IT" sz="1900" dirty="0" smtClean="0"/>
              <a:t>).</a:t>
            </a:r>
          </a:p>
          <a:p>
            <a:pPr algn="just"/>
            <a:r>
              <a:rPr lang="it-IT" sz="1900" dirty="0" smtClean="0"/>
              <a:t>La misura del saldo finale, basata sulla competenza finanziaria potenziata, è molto simile a quella dell’indebitamento netto.</a:t>
            </a:r>
          </a:p>
          <a:p>
            <a:pPr algn="just"/>
            <a:r>
              <a:rPr lang="it-IT" sz="1900" dirty="0" smtClean="0"/>
              <a:t>Il pareggio di bilancio, come declinato dalla Legge di Stabilità per il 2016, elimina il monitoraggio della cassa per la spesa in conto capitale, favorendo così lo sblocco dei pagamenti e quindi la ripresa della spesa per investimento.</a:t>
            </a:r>
          </a:p>
          <a:p>
            <a:pPr algn="just"/>
            <a:r>
              <a:rPr lang="it-IT" sz="1900" dirty="0" smtClean="0"/>
              <a:t>Maggior </a:t>
            </a:r>
            <a:r>
              <a:rPr lang="it-IT" sz="1900" i="1" dirty="0" err="1" smtClean="0"/>
              <a:t>accountability</a:t>
            </a:r>
            <a:r>
              <a:rPr lang="it-IT" sz="1900" dirty="0" smtClean="0"/>
              <a:t> e responsabilità fiscale degli amministratori locali, attraverso una puntuale programmazione degli investimenti su scala pluriennale (riduzione </a:t>
            </a:r>
            <a:r>
              <a:rPr lang="it-IT" sz="1900" i="1" dirty="0" err="1" smtClean="0"/>
              <a:t>overshooting</a:t>
            </a:r>
            <a:r>
              <a:rPr lang="it-IT" sz="1900" dirty="0" smtClean="0"/>
              <a:t>).</a:t>
            </a:r>
          </a:p>
          <a:p>
            <a:pPr marL="0" indent="0">
              <a:buNone/>
            </a:pPr>
            <a:endParaRPr lang="it-IT" sz="2600" dirty="0" smtClean="0"/>
          </a:p>
        </p:txBody>
      </p:sp>
      <p:sp>
        <p:nvSpPr>
          <p:cNvPr id="6" name="Segnaposto numero diapositiva 5"/>
          <p:cNvSpPr>
            <a:spLocks noGrp="1"/>
          </p:cNvSpPr>
          <p:nvPr>
            <p:ph type="sldNum" sz="quarter" idx="15"/>
          </p:nvPr>
        </p:nvSpPr>
        <p:spPr/>
        <p:txBody>
          <a:bodyPr/>
          <a:lstStyle/>
          <a:p>
            <a:fld id="{B007B441-5312-499D-93C3-6E37886527FA}" type="slidenum">
              <a:rPr lang="it-IT" smtClean="0"/>
              <a:pPr/>
              <a:t>25</a:t>
            </a:fld>
            <a:endParaRPr lang="it-IT"/>
          </a:p>
        </p:txBody>
      </p:sp>
    </p:spTree>
    <p:extLst>
      <p:ext uri="{BB962C8B-B14F-4D97-AF65-F5344CB8AC3E}">
        <p14:creationId xmlns:p14="http://schemas.microsoft.com/office/powerpoint/2010/main" val="803383530"/>
      </p:ext>
    </p:extLst>
  </p:cSld>
  <p:clrMapOvr>
    <a:masterClrMapping/>
  </p:clrMapOvr>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asellaDiTesto 5"/>
          <p:cNvSpPr txBox="1">
            <a:spLocks noChangeArrowheads="1"/>
          </p:cNvSpPr>
          <p:nvPr/>
        </p:nvSpPr>
        <p:spPr bwMode="auto">
          <a:xfrm>
            <a:off x="930949" y="820796"/>
            <a:ext cx="7211763" cy="461665"/>
          </a:xfrm>
          <a:prstGeom prst="rect">
            <a:avLst/>
          </a:prstGeom>
          <a:solidFill>
            <a:schemeClr val="accent2">
              <a:lumMod val="75000"/>
            </a:schemeClr>
          </a:solidFill>
          <a:ln w="9525">
            <a:solidFill>
              <a:srgbClr val="003300"/>
            </a:solidFill>
            <a:miter lim="800000"/>
            <a:headEnd/>
            <a:tailEnd/>
          </a:ln>
        </p:spPr>
        <p:txBody>
          <a:bodyPr>
            <a:spAutoFit/>
          </a:bodyPr>
          <a:lstStyle>
            <a:lvl1pPr algn="ctr" rtl="0" eaLnBrk="0" fontAlgn="base" hangingPunct="0">
              <a:spcBef>
                <a:spcPct val="0"/>
              </a:spcBef>
              <a:spcAft>
                <a:spcPct val="0"/>
              </a:spcAft>
              <a:defRPr lang="en-US" sz="4400" kern="1200">
                <a:solidFill>
                  <a:srgbClr val="000000"/>
                </a:solidFill>
                <a:latin typeface="Calibri"/>
              </a:defRPr>
            </a:lvl1pPr>
            <a:lvl2pPr algn="ctr" rtl="0" eaLnBrk="0" fontAlgn="base" hangingPunct="0">
              <a:spcBef>
                <a:spcPct val="0"/>
              </a:spcBef>
              <a:spcAft>
                <a:spcPct val="0"/>
              </a:spcAft>
              <a:defRPr sz="4400">
                <a:solidFill>
                  <a:srgbClr val="000000"/>
                </a:solidFill>
                <a:latin typeface="Calibri" pitchFamily="34" charset="0"/>
              </a:defRPr>
            </a:lvl2pPr>
            <a:lvl3pPr algn="ctr" rtl="0" eaLnBrk="0" fontAlgn="base" hangingPunct="0">
              <a:spcBef>
                <a:spcPct val="0"/>
              </a:spcBef>
              <a:spcAft>
                <a:spcPct val="0"/>
              </a:spcAft>
              <a:defRPr sz="4400">
                <a:solidFill>
                  <a:srgbClr val="000000"/>
                </a:solidFill>
                <a:latin typeface="Calibri" pitchFamily="34" charset="0"/>
              </a:defRPr>
            </a:lvl3pPr>
            <a:lvl4pPr algn="ctr" rtl="0" eaLnBrk="0" fontAlgn="base" hangingPunct="0">
              <a:spcBef>
                <a:spcPct val="0"/>
              </a:spcBef>
              <a:spcAft>
                <a:spcPct val="0"/>
              </a:spcAft>
              <a:defRPr sz="4400">
                <a:solidFill>
                  <a:srgbClr val="000000"/>
                </a:solidFill>
                <a:latin typeface="Calibri" pitchFamily="34" charset="0"/>
              </a:defRPr>
            </a:lvl4pPr>
            <a:lvl5pPr algn="ctr" rtl="0" eaLnBrk="0" fontAlgn="base" hangingPunct="0">
              <a:spcBef>
                <a:spcPct val="0"/>
              </a:spcBef>
              <a:spcAft>
                <a:spcPct val="0"/>
              </a:spcAft>
              <a:defRPr sz="4400">
                <a:solidFill>
                  <a:srgbClr val="000000"/>
                </a:solidFill>
                <a:latin typeface="Calibri" pitchFamily="34" charset="0"/>
              </a:defRPr>
            </a:lvl5pPr>
            <a:lvl6pPr marL="457200" algn="ctr" rtl="0" eaLnBrk="0" fontAlgn="base" hangingPunct="0">
              <a:spcBef>
                <a:spcPct val="0"/>
              </a:spcBef>
              <a:spcAft>
                <a:spcPct val="0"/>
              </a:spcAft>
              <a:defRPr sz="4400">
                <a:solidFill>
                  <a:srgbClr val="000000"/>
                </a:solidFill>
                <a:latin typeface="Calibri" pitchFamily="34" charset="0"/>
              </a:defRPr>
            </a:lvl6pPr>
            <a:lvl7pPr marL="914400" algn="ctr" rtl="0" eaLnBrk="0" fontAlgn="base" hangingPunct="0">
              <a:spcBef>
                <a:spcPct val="0"/>
              </a:spcBef>
              <a:spcAft>
                <a:spcPct val="0"/>
              </a:spcAft>
              <a:defRPr sz="4400">
                <a:solidFill>
                  <a:srgbClr val="000000"/>
                </a:solidFill>
                <a:latin typeface="Calibri" pitchFamily="34" charset="0"/>
              </a:defRPr>
            </a:lvl7pPr>
            <a:lvl8pPr marL="1371600" algn="ctr" rtl="0" eaLnBrk="0" fontAlgn="base" hangingPunct="0">
              <a:spcBef>
                <a:spcPct val="0"/>
              </a:spcBef>
              <a:spcAft>
                <a:spcPct val="0"/>
              </a:spcAft>
              <a:defRPr sz="4400">
                <a:solidFill>
                  <a:srgbClr val="000000"/>
                </a:solidFill>
                <a:latin typeface="Calibri" pitchFamily="34" charset="0"/>
              </a:defRPr>
            </a:lvl8pPr>
            <a:lvl9pPr marL="1828800" algn="ctr" rtl="0" eaLnBrk="0" fontAlgn="base" hangingPunct="0">
              <a:spcBef>
                <a:spcPct val="0"/>
              </a:spcBef>
              <a:spcAft>
                <a:spcPct val="0"/>
              </a:spcAft>
              <a:defRPr sz="4400">
                <a:solidFill>
                  <a:srgbClr val="000000"/>
                </a:solidFill>
                <a:latin typeface="Calibri" pitchFamily="34" charset="0"/>
              </a:defRPr>
            </a:lvl9pPr>
          </a:lstStyle>
          <a:p>
            <a:pPr>
              <a:defRPr/>
            </a:pPr>
            <a:r>
              <a:rPr lang="it-IT" sz="2400" b="1" dirty="0" smtClean="0">
                <a:solidFill>
                  <a:schemeClr val="bg1"/>
                </a:solidFill>
              </a:rPr>
              <a:t>Il pareggio di bilancio nella Legge n. 243/2012</a:t>
            </a:r>
            <a:endParaRPr lang="it-IT" sz="2400" b="1" dirty="0">
              <a:solidFill>
                <a:schemeClr val="bg1"/>
              </a:solidFill>
            </a:endParaRPr>
          </a:p>
        </p:txBody>
      </p:sp>
      <p:graphicFrame>
        <p:nvGraphicFramePr>
          <p:cNvPr id="8" name="Tabella 7"/>
          <p:cNvGraphicFramePr>
            <a:graphicFrameLocks noGrp="1"/>
          </p:cNvGraphicFramePr>
          <p:nvPr/>
        </p:nvGraphicFramePr>
        <p:xfrm>
          <a:off x="785786" y="1928802"/>
          <a:ext cx="3746500" cy="3786211"/>
        </p:xfrm>
        <a:graphic>
          <a:graphicData uri="http://schemas.openxmlformats.org/drawingml/2006/table">
            <a:tbl>
              <a:tblPr/>
              <a:tblGrid>
                <a:gridCol w="457200"/>
                <a:gridCol w="3289300"/>
              </a:tblGrid>
              <a:tr h="420691">
                <a:tc gridSpan="2">
                  <a:txBody>
                    <a:bodyPr/>
                    <a:lstStyle/>
                    <a:p>
                      <a:pPr algn="ctr" fontAlgn="ctr"/>
                      <a:r>
                        <a:rPr lang="it-IT" sz="1400" b="1" i="0" u="none" strike="noStrike" dirty="0">
                          <a:solidFill>
                            <a:srgbClr val="000000"/>
                          </a:solidFill>
                          <a:latin typeface="Times New Roman"/>
                        </a:rPr>
                        <a:t>ENTRATE</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it-IT"/>
                    </a:p>
                  </a:txBody>
                  <a:tcPr/>
                </a:tc>
              </a:tr>
              <a:tr h="336552">
                <a:tc gridSpan="2">
                  <a:txBody>
                    <a:bodyPr/>
                    <a:lstStyle/>
                    <a:p>
                      <a:pPr algn="ctr" fontAlgn="ctr"/>
                      <a:r>
                        <a:rPr lang="it-IT" sz="1000" b="0" i="0" u="none" strike="noStrike">
                          <a:solidFill>
                            <a:srgbClr val="000000"/>
                          </a:solidFill>
                          <a:latin typeface="Times New Roman"/>
                        </a:rPr>
                        <a:t>FPV</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8D8D8"/>
                    </a:solidFill>
                  </a:tcPr>
                </a:tc>
                <a:tc hMerge="1">
                  <a:txBody>
                    <a:bodyPr/>
                    <a:lstStyle/>
                    <a:p>
                      <a:endParaRPr lang="it-IT"/>
                    </a:p>
                  </a:txBody>
                  <a:tcPr/>
                </a:tc>
              </a:tr>
              <a:tr h="336552">
                <a:tc gridSpan="2">
                  <a:txBody>
                    <a:bodyPr/>
                    <a:lstStyle/>
                    <a:p>
                      <a:pPr algn="ctr" fontAlgn="ctr"/>
                      <a:r>
                        <a:rPr lang="it-IT" sz="1000" b="0" i="0" u="none" strike="noStrike">
                          <a:solidFill>
                            <a:srgbClr val="000000"/>
                          </a:solidFill>
                          <a:latin typeface="Times New Roman"/>
                        </a:rPr>
                        <a:t>Utilizzo dell'avanzo di amministrazione</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8D8D8"/>
                    </a:solidFill>
                  </a:tcPr>
                </a:tc>
                <a:tc hMerge="1">
                  <a:txBody>
                    <a:bodyPr/>
                    <a:lstStyle/>
                    <a:p>
                      <a:endParaRPr lang="it-IT"/>
                    </a:p>
                  </a:txBody>
                  <a:tcPr/>
                </a:tc>
              </a:tr>
              <a:tr h="336552">
                <a:tc>
                  <a:txBody>
                    <a:bodyPr/>
                    <a:lstStyle/>
                    <a:p>
                      <a:pPr algn="l" fontAlgn="ctr"/>
                      <a:r>
                        <a:rPr lang="it-IT" sz="1000" b="0" i="0" u="none" strike="noStrike">
                          <a:solidFill>
                            <a:srgbClr val="000000"/>
                          </a:solidFill>
                          <a:latin typeface="Times New Roman"/>
                        </a:rPr>
                        <a:t>Titolo 1</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it-IT" sz="1000" b="0" i="0" u="none" strike="noStrike">
                          <a:solidFill>
                            <a:srgbClr val="000000"/>
                          </a:solidFill>
                          <a:latin typeface="Times New Roman"/>
                        </a:rPr>
                        <a:t>Entrate correnti di natura tributaria, contributiva e perequativa</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336552">
                <a:tc>
                  <a:txBody>
                    <a:bodyPr/>
                    <a:lstStyle/>
                    <a:p>
                      <a:pPr algn="l" fontAlgn="ctr"/>
                      <a:r>
                        <a:rPr lang="it-IT" sz="1000" b="0" i="0" u="none" strike="noStrike">
                          <a:solidFill>
                            <a:srgbClr val="000000"/>
                          </a:solidFill>
                          <a:latin typeface="Times New Roman"/>
                        </a:rPr>
                        <a:t>Titolo 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it-IT" sz="1000" b="0" i="0" u="none" strike="noStrike">
                          <a:solidFill>
                            <a:srgbClr val="000000"/>
                          </a:solidFill>
                          <a:latin typeface="Times New Roman"/>
                        </a:rPr>
                        <a:t>Trasferimenti correnti</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336552">
                <a:tc>
                  <a:txBody>
                    <a:bodyPr/>
                    <a:lstStyle/>
                    <a:p>
                      <a:pPr algn="l" fontAlgn="ctr"/>
                      <a:r>
                        <a:rPr lang="it-IT" sz="1000" b="0" i="0" u="none" strike="noStrike">
                          <a:solidFill>
                            <a:srgbClr val="000000"/>
                          </a:solidFill>
                          <a:latin typeface="Times New Roman"/>
                        </a:rPr>
                        <a:t>Titolo 3</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it-IT" sz="1000" b="0" i="0" u="none" strike="noStrike">
                          <a:solidFill>
                            <a:srgbClr val="000000"/>
                          </a:solidFill>
                          <a:latin typeface="Times New Roman"/>
                        </a:rPr>
                        <a:t>Entrate extratributarie</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336552">
                <a:tc>
                  <a:txBody>
                    <a:bodyPr/>
                    <a:lstStyle/>
                    <a:p>
                      <a:pPr algn="l" fontAlgn="ctr"/>
                      <a:r>
                        <a:rPr lang="it-IT" sz="1000" b="0" i="0" u="none" strike="noStrike">
                          <a:solidFill>
                            <a:srgbClr val="000000"/>
                          </a:solidFill>
                          <a:latin typeface="Times New Roman"/>
                        </a:rPr>
                        <a:t>Titolo 4</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it-IT" sz="1000" b="0" i="0" u="none" strike="noStrike">
                          <a:solidFill>
                            <a:srgbClr val="000000"/>
                          </a:solidFill>
                          <a:latin typeface="Times New Roman"/>
                        </a:rPr>
                        <a:t>Entrate in conto capitale</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336552">
                <a:tc>
                  <a:txBody>
                    <a:bodyPr/>
                    <a:lstStyle/>
                    <a:p>
                      <a:pPr algn="l" fontAlgn="ctr"/>
                      <a:r>
                        <a:rPr lang="it-IT" sz="1000" b="0" i="0" u="none" strike="noStrike">
                          <a:solidFill>
                            <a:srgbClr val="000000"/>
                          </a:solidFill>
                          <a:latin typeface="Times New Roman"/>
                        </a:rPr>
                        <a:t>Titolo 5</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it-IT" sz="1000" b="0" i="0" u="none" strike="noStrike">
                          <a:solidFill>
                            <a:srgbClr val="000000"/>
                          </a:solidFill>
                          <a:latin typeface="Times New Roman"/>
                        </a:rPr>
                        <a:t>Entrate da riduzione di attività finanziarie</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336552">
                <a:tc>
                  <a:txBody>
                    <a:bodyPr/>
                    <a:lstStyle/>
                    <a:p>
                      <a:pPr algn="l" fontAlgn="ctr"/>
                      <a:r>
                        <a:rPr lang="it-IT" sz="1000" b="0" i="0" u="none" strike="noStrike">
                          <a:solidFill>
                            <a:srgbClr val="000000"/>
                          </a:solidFill>
                          <a:latin typeface="Times New Roman"/>
                        </a:rPr>
                        <a:t>Titolo 6</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8D8D8"/>
                    </a:solidFill>
                  </a:tcPr>
                </a:tc>
                <a:tc>
                  <a:txBody>
                    <a:bodyPr/>
                    <a:lstStyle/>
                    <a:p>
                      <a:pPr algn="l" fontAlgn="ctr"/>
                      <a:r>
                        <a:rPr lang="it-IT" sz="1000" b="0" i="0" u="none" strike="noStrike">
                          <a:solidFill>
                            <a:srgbClr val="000000"/>
                          </a:solidFill>
                          <a:latin typeface="Times New Roman"/>
                        </a:rPr>
                        <a:t>Accensione prestiti</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8D8D8"/>
                    </a:solidFill>
                  </a:tcPr>
                </a:tc>
              </a:tr>
              <a:tr h="336552">
                <a:tc>
                  <a:txBody>
                    <a:bodyPr/>
                    <a:lstStyle/>
                    <a:p>
                      <a:pPr algn="l" fontAlgn="ctr"/>
                      <a:r>
                        <a:rPr lang="it-IT" sz="1000" b="0" i="0" u="none" strike="noStrike">
                          <a:solidFill>
                            <a:srgbClr val="000000"/>
                          </a:solidFill>
                          <a:latin typeface="Times New Roman"/>
                        </a:rPr>
                        <a:t>Titolo 7</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8D8D8"/>
                    </a:solidFill>
                  </a:tcPr>
                </a:tc>
                <a:tc>
                  <a:txBody>
                    <a:bodyPr/>
                    <a:lstStyle/>
                    <a:p>
                      <a:pPr algn="l" fontAlgn="ctr"/>
                      <a:r>
                        <a:rPr lang="it-IT" sz="1000" b="0" i="0" u="none" strike="noStrike">
                          <a:solidFill>
                            <a:srgbClr val="000000"/>
                          </a:solidFill>
                          <a:latin typeface="Times New Roman"/>
                        </a:rPr>
                        <a:t>Anticipazioni da istituto tesoriere/cassiere</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8D8D8"/>
                    </a:solidFill>
                  </a:tcPr>
                </a:tc>
              </a:tr>
              <a:tr h="336552">
                <a:tc>
                  <a:txBody>
                    <a:bodyPr/>
                    <a:lstStyle/>
                    <a:p>
                      <a:pPr algn="l" fontAlgn="ctr"/>
                      <a:r>
                        <a:rPr lang="it-IT" sz="1000" b="0" i="0" u="none" strike="noStrike">
                          <a:solidFill>
                            <a:srgbClr val="000000"/>
                          </a:solidFill>
                          <a:latin typeface="Times New Roman"/>
                        </a:rPr>
                        <a:t>Titolo 9</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8D8D8"/>
                    </a:solidFill>
                  </a:tcPr>
                </a:tc>
                <a:tc>
                  <a:txBody>
                    <a:bodyPr/>
                    <a:lstStyle/>
                    <a:p>
                      <a:pPr algn="l" fontAlgn="ctr"/>
                      <a:r>
                        <a:rPr lang="it-IT" sz="1000" b="0" i="0" u="none" strike="noStrike" dirty="0">
                          <a:solidFill>
                            <a:srgbClr val="000000"/>
                          </a:solidFill>
                          <a:latin typeface="Times New Roman"/>
                        </a:rPr>
                        <a:t>Entrate per conto terzi e partite di giro</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8D8D8"/>
                    </a:solidFill>
                  </a:tcPr>
                </a:tc>
              </a:tr>
            </a:tbl>
          </a:graphicData>
        </a:graphic>
      </p:graphicFrame>
      <p:graphicFrame>
        <p:nvGraphicFramePr>
          <p:cNvPr id="11" name="Tabella 10"/>
          <p:cNvGraphicFramePr>
            <a:graphicFrameLocks noGrp="1"/>
          </p:cNvGraphicFramePr>
          <p:nvPr/>
        </p:nvGraphicFramePr>
        <p:xfrm>
          <a:off x="4714876" y="1928802"/>
          <a:ext cx="3786214" cy="3786214"/>
        </p:xfrm>
        <a:graphic>
          <a:graphicData uri="http://schemas.openxmlformats.org/drawingml/2006/table">
            <a:tbl>
              <a:tblPr/>
              <a:tblGrid>
                <a:gridCol w="599714"/>
                <a:gridCol w="3186500"/>
              </a:tblGrid>
              <a:tr h="357190">
                <a:tc gridSpan="2">
                  <a:txBody>
                    <a:bodyPr/>
                    <a:lstStyle/>
                    <a:p>
                      <a:pPr algn="ctr" fontAlgn="ctr"/>
                      <a:r>
                        <a:rPr lang="it-IT" sz="1400" b="1" i="0" u="none" strike="noStrike" dirty="0">
                          <a:solidFill>
                            <a:srgbClr val="000000"/>
                          </a:solidFill>
                          <a:latin typeface="Times New Roman"/>
                        </a:rPr>
                        <a:t>SPESE</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it-IT"/>
                    </a:p>
                  </a:txBody>
                  <a:tcPr/>
                </a:tc>
              </a:tr>
              <a:tr h="285752">
                <a:tc gridSpan="2">
                  <a:txBody>
                    <a:bodyPr/>
                    <a:lstStyle/>
                    <a:p>
                      <a:pPr algn="ctr" fontAlgn="ctr"/>
                      <a:r>
                        <a:rPr lang="it-IT" sz="1000" b="0" i="0" u="none" strike="noStrike">
                          <a:solidFill>
                            <a:srgbClr val="000000"/>
                          </a:solidFill>
                          <a:latin typeface="Times New Roman"/>
                        </a:rPr>
                        <a:t>Disavanzo di amministrazione</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8D8D8"/>
                    </a:solidFill>
                  </a:tcPr>
                </a:tc>
                <a:tc hMerge="1">
                  <a:txBody>
                    <a:bodyPr/>
                    <a:lstStyle/>
                    <a:p>
                      <a:endParaRPr lang="it-IT"/>
                    </a:p>
                  </a:txBody>
                  <a:tcPr/>
                </a:tc>
              </a:tr>
              <a:tr h="285752">
                <a:tc rowSpan="3">
                  <a:txBody>
                    <a:bodyPr/>
                    <a:lstStyle/>
                    <a:p>
                      <a:pPr algn="l" fontAlgn="ctr"/>
                      <a:r>
                        <a:rPr lang="it-IT" sz="1000" b="0" i="0" u="none" strike="noStrike">
                          <a:solidFill>
                            <a:srgbClr val="000000"/>
                          </a:solidFill>
                          <a:latin typeface="Times New Roman"/>
                        </a:rPr>
                        <a:t>Titolo 1</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it-IT" sz="1000" b="0" i="0" u="none" strike="noStrike">
                          <a:solidFill>
                            <a:srgbClr val="000000"/>
                          </a:solidFill>
                          <a:latin typeface="Times New Roman"/>
                        </a:rPr>
                        <a:t>Spese correnti</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r>
              <a:tr h="285752">
                <a:tc vMerge="1">
                  <a:txBody>
                    <a:bodyPr/>
                    <a:lstStyle/>
                    <a:p>
                      <a:endParaRPr lang="it-IT"/>
                    </a:p>
                  </a:txBody>
                  <a:tcPr/>
                </a:tc>
                <a:tc>
                  <a:txBody>
                    <a:bodyPr/>
                    <a:lstStyle/>
                    <a:p>
                      <a:pPr algn="l" fontAlgn="ctr"/>
                      <a:r>
                        <a:rPr lang="it-IT" sz="1000" b="0" i="0" u="none" strike="noStrike">
                          <a:solidFill>
                            <a:srgbClr val="000000"/>
                          </a:solidFill>
                          <a:latin typeface="Times New Roman"/>
                        </a:rPr>
                        <a:t>di cui Fondi di accantonamento</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D8D8D8"/>
                    </a:solidFill>
                  </a:tcPr>
                </a:tc>
              </a:tr>
              <a:tr h="285752">
                <a:tc vMerge="1">
                  <a:txBody>
                    <a:bodyPr/>
                    <a:lstStyle/>
                    <a:p>
                      <a:endParaRPr lang="it-IT"/>
                    </a:p>
                  </a:txBody>
                  <a:tcPr/>
                </a:tc>
                <a:tc>
                  <a:txBody>
                    <a:bodyPr/>
                    <a:lstStyle/>
                    <a:p>
                      <a:pPr algn="l" fontAlgn="ctr"/>
                      <a:r>
                        <a:rPr lang="it-IT" sz="1000" b="0" i="0" u="none" strike="noStrike">
                          <a:solidFill>
                            <a:srgbClr val="000000"/>
                          </a:solidFill>
                          <a:latin typeface="Times New Roman"/>
                        </a:rPr>
                        <a:t>di cui FPV</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D8D8D8"/>
                    </a:solidFill>
                  </a:tcPr>
                </a:tc>
              </a:tr>
              <a:tr h="285752">
                <a:tc rowSpan="3">
                  <a:txBody>
                    <a:bodyPr/>
                    <a:lstStyle/>
                    <a:p>
                      <a:pPr algn="l" fontAlgn="ctr"/>
                      <a:r>
                        <a:rPr lang="it-IT" sz="1000" b="0" i="0" u="none" strike="noStrike">
                          <a:solidFill>
                            <a:srgbClr val="000000"/>
                          </a:solidFill>
                          <a:latin typeface="Times New Roman"/>
                        </a:rPr>
                        <a:t>Titolo 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it-IT" sz="1000" b="0" i="0" u="none" strike="noStrike">
                          <a:solidFill>
                            <a:srgbClr val="000000"/>
                          </a:solidFill>
                          <a:latin typeface="Times New Roman"/>
                        </a:rPr>
                        <a:t>Spese in conto capitale</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r>
              <a:tr h="285752">
                <a:tc vMerge="1">
                  <a:txBody>
                    <a:bodyPr/>
                    <a:lstStyle/>
                    <a:p>
                      <a:endParaRPr lang="it-IT"/>
                    </a:p>
                  </a:txBody>
                  <a:tcPr/>
                </a:tc>
                <a:tc>
                  <a:txBody>
                    <a:bodyPr/>
                    <a:lstStyle/>
                    <a:p>
                      <a:pPr algn="l" fontAlgn="ctr"/>
                      <a:r>
                        <a:rPr lang="it-IT" sz="1000" b="0" i="0" u="none" strike="noStrike">
                          <a:solidFill>
                            <a:srgbClr val="000000"/>
                          </a:solidFill>
                          <a:latin typeface="Times New Roman"/>
                        </a:rPr>
                        <a:t>di cui Fondi di accantonamento</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D8D8D8"/>
                    </a:solidFill>
                  </a:tcPr>
                </a:tc>
              </a:tr>
              <a:tr h="285752">
                <a:tc vMerge="1">
                  <a:txBody>
                    <a:bodyPr/>
                    <a:lstStyle/>
                    <a:p>
                      <a:endParaRPr lang="it-IT"/>
                    </a:p>
                  </a:txBody>
                  <a:tcPr/>
                </a:tc>
                <a:tc>
                  <a:txBody>
                    <a:bodyPr/>
                    <a:lstStyle/>
                    <a:p>
                      <a:pPr algn="l" fontAlgn="ctr"/>
                      <a:r>
                        <a:rPr lang="it-IT" sz="1000" b="0" i="0" u="none" strike="noStrike">
                          <a:solidFill>
                            <a:srgbClr val="000000"/>
                          </a:solidFill>
                          <a:latin typeface="Times New Roman"/>
                        </a:rPr>
                        <a:t>di cui FPV</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D8D8D8"/>
                    </a:solidFill>
                  </a:tcPr>
                </a:tc>
              </a:tr>
              <a:tr h="285752">
                <a:tc rowSpan="2">
                  <a:txBody>
                    <a:bodyPr/>
                    <a:lstStyle/>
                    <a:p>
                      <a:pPr algn="l" fontAlgn="ctr"/>
                      <a:r>
                        <a:rPr lang="it-IT" sz="1000" b="0" i="0" u="none" strike="noStrike">
                          <a:solidFill>
                            <a:srgbClr val="000000"/>
                          </a:solidFill>
                          <a:latin typeface="Times New Roman"/>
                        </a:rPr>
                        <a:t>Titolo 3</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it-IT" sz="1000" b="0" i="0" u="none" strike="noStrike">
                          <a:solidFill>
                            <a:srgbClr val="000000"/>
                          </a:solidFill>
                          <a:latin typeface="Times New Roman"/>
                        </a:rPr>
                        <a:t>Spese per incremento di attività finanziarie</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r>
              <a:tr h="285752">
                <a:tc vMerge="1">
                  <a:txBody>
                    <a:bodyPr/>
                    <a:lstStyle/>
                    <a:p>
                      <a:endParaRPr lang="it-IT"/>
                    </a:p>
                  </a:txBody>
                  <a:tcPr/>
                </a:tc>
                <a:tc>
                  <a:txBody>
                    <a:bodyPr/>
                    <a:lstStyle/>
                    <a:p>
                      <a:pPr algn="l" fontAlgn="ctr"/>
                      <a:r>
                        <a:rPr lang="it-IT" sz="1000" b="0" i="0" u="none" strike="noStrike">
                          <a:solidFill>
                            <a:srgbClr val="000000"/>
                          </a:solidFill>
                          <a:latin typeface="Times New Roman"/>
                        </a:rPr>
                        <a:t>di cui FPV</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D8D8D8"/>
                    </a:solidFill>
                  </a:tcPr>
                </a:tc>
              </a:tr>
              <a:tr h="285752">
                <a:tc>
                  <a:txBody>
                    <a:bodyPr/>
                    <a:lstStyle/>
                    <a:p>
                      <a:pPr algn="l" fontAlgn="ctr"/>
                      <a:r>
                        <a:rPr lang="it-IT" sz="1000" b="0" i="0" u="none" strike="noStrike">
                          <a:solidFill>
                            <a:srgbClr val="000000"/>
                          </a:solidFill>
                          <a:latin typeface="Times New Roman"/>
                        </a:rPr>
                        <a:t>Titolo 4</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8D8D8"/>
                    </a:solidFill>
                  </a:tcPr>
                </a:tc>
                <a:tc>
                  <a:txBody>
                    <a:bodyPr/>
                    <a:lstStyle/>
                    <a:p>
                      <a:pPr algn="l" fontAlgn="ctr"/>
                      <a:r>
                        <a:rPr lang="it-IT" sz="1000" b="0" i="0" u="none" strike="noStrike">
                          <a:solidFill>
                            <a:srgbClr val="000000"/>
                          </a:solidFill>
                          <a:latin typeface="Times New Roman"/>
                        </a:rPr>
                        <a:t>Rimborso prestiti</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8D8D8"/>
                    </a:solidFill>
                  </a:tcPr>
                </a:tc>
              </a:tr>
              <a:tr h="285752">
                <a:tc>
                  <a:txBody>
                    <a:bodyPr/>
                    <a:lstStyle/>
                    <a:p>
                      <a:pPr algn="l" fontAlgn="ctr"/>
                      <a:r>
                        <a:rPr lang="it-IT" sz="1000" b="0" i="0" u="none" strike="noStrike">
                          <a:solidFill>
                            <a:srgbClr val="000000"/>
                          </a:solidFill>
                          <a:latin typeface="Times New Roman"/>
                        </a:rPr>
                        <a:t>Titolo 5</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8D8D8"/>
                    </a:solidFill>
                  </a:tcPr>
                </a:tc>
                <a:tc>
                  <a:txBody>
                    <a:bodyPr/>
                    <a:lstStyle/>
                    <a:p>
                      <a:pPr algn="l" fontAlgn="ctr"/>
                      <a:r>
                        <a:rPr lang="it-IT" sz="1000" b="0" i="0" u="none" strike="noStrike">
                          <a:solidFill>
                            <a:srgbClr val="000000"/>
                          </a:solidFill>
                          <a:latin typeface="Times New Roman"/>
                        </a:rPr>
                        <a:t>Chiusura anticipazioni da istituto tesoriere/cassiere</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8D8D8"/>
                    </a:solidFill>
                  </a:tcPr>
                </a:tc>
              </a:tr>
              <a:tr h="285752">
                <a:tc>
                  <a:txBody>
                    <a:bodyPr/>
                    <a:lstStyle/>
                    <a:p>
                      <a:pPr algn="l" fontAlgn="ctr"/>
                      <a:r>
                        <a:rPr lang="it-IT" sz="1000" b="0" i="0" u="none" strike="noStrike">
                          <a:solidFill>
                            <a:srgbClr val="000000"/>
                          </a:solidFill>
                          <a:latin typeface="Times New Roman"/>
                        </a:rPr>
                        <a:t>Titolo 7</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8D8D8"/>
                    </a:solidFill>
                  </a:tcPr>
                </a:tc>
                <a:tc>
                  <a:txBody>
                    <a:bodyPr/>
                    <a:lstStyle/>
                    <a:p>
                      <a:pPr algn="l" fontAlgn="ctr"/>
                      <a:r>
                        <a:rPr lang="it-IT" sz="1000" b="0" i="0" u="none" strike="noStrike" dirty="0">
                          <a:solidFill>
                            <a:srgbClr val="000000"/>
                          </a:solidFill>
                          <a:latin typeface="Times New Roman"/>
                        </a:rPr>
                        <a:t>Spese per conto terzi e partite di giro</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8D8D8"/>
                    </a:solidFill>
                  </a:tcPr>
                </a:tc>
              </a:tr>
            </a:tbl>
          </a:graphicData>
        </a:graphic>
      </p:graphicFrame>
      <p:sp>
        <p:nvSpPr>
          <p:cNvPr id="6" name="Segnaposto numero diapositiva 5"/>
          <p:cNvSpPr>
            <a:spLocks noGrp="1"/>
          </p:cNvSpPr>
          <p:nvPr>
            <p:ph type="sldNum" sz="quarter" idx="12"/>
          </p:nvPr>
        </p:nvSpPr>
        <p:spPr/>
        <p:txBody>
          <a:bodyPr/>
          <a:lstStyle/>
          <a:p>
            <a:fld id="{B007B441-5312-499D-93C3-6E37886527FA}" type="slidenum">
              <a:rPr lang="it-IT" smtClean="0"/>
              <a:pPr/>
              <a:t>26</a:t>
            </a:fld>
            <a:endParaRPr lang="it-IT"/>
          </a:p>
        </p:txBody>
      </p:sp>
    </p:spTree>
    <p:extLst>
      <p:ext uri="{BB962C8B-B14F-4D97-AF65-F5344CB8AC3E}">
        <p14:creationId xmlns:p14="http://schemas.microsoft.com/office/powerpoint/2010/main" val="3516105204"/>
      </p:ext>
    </p:extLst>
  </p:cSld>
  <p:clrMapOvr>
    <a:masterClrMapping/>
  </p:clrMapOvr>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asellaDiTesto 5"/>
          <p:cNvSpPr txBox="1">
            <a:spLocks noChangeArrowheads="1"/>
          </p:cNvSpPr>
          <p:nvPr/>
        </p:nvSpPr>
        <p:spPr bwMode="auto">
          <a:xfrm>
            <a:off x="930949" y="820796"/>
            <a:ext cx="7211763" cy="830997"/>
          </a:xfrm>
          <a:prstGeom prst="rect">
            <a:avLst/>
          </a:prstGeom>
          <a:solidFill>
            <a:schemeClr val="accent2">
              <a:lumMod val="75000"/>
            </a:schemeClr>
          </a:solidFill>
          <a:ln w="9525">
            <a:solidFill>
              <a:srgbClr val="003300"/>
            </a:solidFill>
            <a:miter lim="800000"/>
            <a:headEnd/>
            <a:tailEnd/>
          </a:ln>
        </p:spPr>
        <p:txBody>
          <a:bodyPr>
            <a:spAutoFit/>
          </a:bodyPr>
          <a:lstStyle>
            <a:lvl1pPr algn="ctr" rtl="0" eaLnBrk="0" fontAlgn="base" hangingPunct="0">
              <a:spcBef>
                <a:spcPct val="0"/>
              </a:spcBef>
              <a:spcAft>
                <a:spcPct val="0"/>
              </a:spcAft>
              <a:defRPr lang="en-US" sz="4400" kern="1200">
                <a:solidFill>
                  <a:srgbClr val="000000"/>
                </a:solidFill>
                <a:latin typeface="Calibri"/>
              </a:defRPr>
            </a:lvl1pPr>
            <a:lvl2pPr algn="ctr" rtl="0" eaLnBrk="0" fontAlgn="base" hangingPunct="0">
              <a:spcBef>
                <a:spcPct val="0"/>
              </a:spcBef>
              <a:spcAft>
                <a:spcPct val="0"/>
              </a:spcAft>
              <a:defRPr sz="4400">
                <a:solidFill>
                  <a:srgbClr val="000000"/>
                </a:solidFill>
                <a:latin typeface="Calibri" pitchFamily="34" charset="0"/>
              </a:defRPr>
            </a:lvl2pPr>
            <a:lvl3pPr algn="ctr" rtl="0" eaLnBrk="0" fontAlgn="base" hangingPunct="0">
              <a:spcBef>
                <a:spcPct val="0"/>
              </a:spcBef>
              <a:spcAft>
                <a:spcPct val="0"/>
              </a:spcAft>
              <a:defRPr sz="4400">
                <a:solidFill>
                  <a:srgbClr val="000000"/>
                </a:solidFill>
                <a:latin typeface="Calibri" pitchFamily="34" charset="0"/>
              </a:defRPr>
            </a:lvl3pPr>
            <a:lvl4pPr algn="ctr" rtl="0" eaLnBrk="0" fontAlgn="base" hangingPunct="0">
              <a:spcBef>
                <a:spcPct val="0"/>
              </a:spcBef>
              <a:spcAft>
                <a:spcPct val="0"/>
              </a:spcAft>
              <a:defRPr sz="4400">
                <a:solidFill>
                  <a:srgbClr val="000000"/>
                </a:solidFill>
                <a:latin typeface="Calibri" pitchFamily="34" charset="0"/>
              </a:defRPr>
            </a:lvl4pPr>
            <a:lvl5pPr algn="ctr" rtl="0" eaLnBrk="0" fontAlgn="base" hangingPunct="0">
              <a:spcBef>
                <a:spcPct val="0"/>
              </a:spcBef>
              <a:spcAft>
                <a:spcPct val="0"/>
              </a:spcAft>
              <a:defRPr sz="4400">
                <a:solidFill>
                  <a:srgbClr val="000000"/>
                </a:solidFill>
                <a:latin typeface="Calibri" pitchFamily="34" charset="0"/>
              </a:defRPr>
            </a:lvl5pPr>
            <a:lvl6pPr marL="457200" algn="ctr" rtl="0" eaLnBrk="0" fontAlgn="base" hangingPunct="0">
              <a:spcBef>
                <a:spcPct val="0"/>
              </a:spcBef>
              <a:spcAft>
                <a:spcPct val="0"/>
              </a:spcAft>
              <a:defRPr sz="4400">
                <a:solidFill>
                  <a:srgbClr val="000000"/>
                </a:solidFill>
                <a:latin typeface="Calibri" pitchFamily="34" charset="0"/>
              </a:defRPr>
            </a:lvl6pPr>
            <a:lvl7pPr marL="914400" algn="ctr" rtl="0" eaLnBrk="0" fontAlgn="base" hangingPunct="0">
              <a:spcBef>
                <a:spcPct val="0"/>
              </a:spcBef>
              <a:spcAft>
                <a:spcPct val="0"/>
              </a:spcAft>
              <a:defRPr sz="4400">
                <a:solidFill>
                  <a:srgbClr val="000000"/>
                </a:solidFill>
                <a:latin typeface="Calibri" pitchFamily="34" charset="0"/>
              </a:defRPr>
            </a:lvl7pPr>
            <a:lvl8pPr marL="1371600" algn="ctr" rtl="0" eaLnBrk="0" fontAlgn="base" hangingPunct="0">
              <a:spcBef>
                <a:spcPct val="0"/>
              </a:spcBef>
              <a:spcAft>
                <a:spcPct val="0"/>
              </a:spcAft>
              <a:defRPr sz="4400">
                <a:solidFill>
                  <a:srgbClr val="000000"/>
                </a:solidFill>
                <a:latin typeface="Calibri" pitchFamily="34" charset="0"/>
              </a:defRPr>
            </a:lvl8pPr>
            <a:lvl9pPr marL="1828800" algn="ctr" rtl="0" eaLnBrk="0" fontAlgn="base" hangingPunct="0">
              <a:spcBef>
                <a:spcPct val="0"/>
              </a:spcBef>
              <a:spcAft>
                <a:spcPct val="0"/>
              </a:spcAft>
              <a:defRPr sz="4400">
                <a:solidFill>
                  <a:srgbClr val="000000"/>
                </a:solidFill>
                <a:latin typeface="Calibri" pitchFamily="34" charset="0"/>
              </a:defRPr>
            </a:lvl9pPr>
          </a:lstStyle>
          <a:p>
            <a:pPr>
              <a:defRPr/>
            </a:pPr>
            <a:r>
              <a:rPr lang="it-IT" sz="2400" b="1" dirty="0" smtClean="0">
                <a:solidFill>
                  <a:schemeClr val="bg1"/>
                </a:solidFill>
              </a:rPr>
              <a:t>Il pareggio di bilancio nella Legge di stabilità 2016 e nella Legge di bilancio 2017</a:t>
            </a:r>
            <a:endParaRPr lang="it-IT" sz="2400" b="1" dirty="0">
              <a:solidFill>
                <a:schemeClr val="bg1"/>
              </a:solidFill>
            </a:endParaRPr>
          </a:p>
        </p:txBody>
      </p:sp>
      <p:graphicFrame>
        <p:nvGraphicFramePr>
          <p:cNvPr id="8" name="Tabella 7"/>
          <p:cNvGraphicFramePr>
            <a:graphicFrameLocks noGrp="1"/>
          </p:cNvGraphicFramePr>
          <p:nvPr/>
        </p:nvGraphicFramePr>
        <p:xfrm>
          <a:off x="571472" y="1928802"/>
          <a:ext cx="3746500" cy="3786211"/>
        </p:xfrm>
        <a:graphic>
          <a:graphicData uri="http://schemas.openxmlformats.org/drawingml/2006/table">
            <a:tbl>
              <a:tblPr/>
              <a:tblGrid>
                <a:gridCol w="457200"/>
                <a:gridCol w="3289300"/>
              </a:tblGrid>
              <a:tr h="420691">
                <a:tc gridSpan="2">
                  <a:txBody>
                    <a:bodyPr/>
                    <a:lstStyle/>
                    <a:p>
                      <a:pPr algn="ctr" fontAlgn="ctr"/>
                      <a:r>
                        <a:rPr lang="it-IT" sz="1400" b="1" i="0" u="none" strike="noStrike" dirty="0">
                          <a:solidFill>
                            <a:srgbClr val="000000"/>
                          </a:solidFill>
                          <a:latin typeface="Times New Roman"/>
                        </a:rPr>
                        <a:t>ENTRATE</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it-IT"/>
                    </a:p>
                  </a:txBody>
                  <a:tcPr/>
                </a:tc>
              </a:tr>
              <a:tr h="336552">
                <a:tc gridSpan="2">
                  <a:txBody>
                    <a:bodyPr/>
                    <a:lstStyle/>
                    <a:p>
                      <a:pPr algn="ctr" fontAlgn="ctr"/>
                      <a:r>
                        <a:rPr lang="it-IT" sz="1000" b="0" i="0" u="none" strike="noStrike">
                          <a:solidFill>
                            <a:srgbClr val="000000"/>
                          </a:solidFill>
                          <a:latin typeface="Times New Roman"/>
                        </a:rPr>
                        <a:t>FPV</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it-IT"/>
                    </a:p>
                  </a:txBody>
                  <a:tcPr/>
                </a:tc>
              </a:tr>
              <a:tr h="336552">
                <a:tc gridSpan="2">
                  <a:txBody>
                    <a:bodyPr/>
                    <a:lstStyle/>
                    <a:p>
                      <a:pPr algn="ctr" fontAlgn="ctr"/>
                      <a:r>
                        <a:rPr lang="it-IT" sz="1000" b="0" i="0" u="none" strike="noStrike">
                          <a:solidFill>
                            <a:srgbClr val="000000"/>
                          </a:solidFill>
                          <a:latin typeface="Times New Roman"/>
                        </a:rPr>
                        <a:t>Utilizzo dell'avanzo di amministrazione</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8D8D8"/>
                    </a:solidFill>
                  </a:tcPr>
                </a:tc>
                <a:tc hMerge="1">
                  <a:txBody>
                    <a:bodyPr/>
                    <a:lstStyle/>
                    <a:p>
                      <a:endParaRPr lang="it-IT"/>
                    </a:p>
                  </a:txBody>
                  <a:tcPr/>
                </a:tc>
              </a:tr>
              <a:tr h="336552">
                <a:tc>
                  <a:txBody>
                    <a:bodyPr/>
                    <a:lstStyle/>
                    <a:p>
                      <a:pPr algn="l" fontAlgn="ctr"/>
                      <a:r>
                        <a:rPr lang="it-IT" sz="1000" b="0" i="0" u="none" strike="noStrike">
                          <a:solidFill>
                            <a:srgbClr val="000000"/>
                          </a:solidFill>
                          <a:latin typeface="Times New Roman"/>
                        </a:rPr>
                        <a:t>Titolo 1</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it-IT" sz="1000" b="0" i="0" u="none" strike="noStrike" dirty="0">
                          <a:solidFill>
                            <a:srgbClr val="000000"/>
                          </a:solidFill>
                          <a:latin typeface="Times New Roman"/>
                        </a:rPr>
                        <a:t>Entrate correnti di natura tributaria, contributiva e perequativa</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336552">
                <a:tc>
                  <a:txBody>
                    <a:bodyPr/>
                    <a:lstStyle/>
                    <a:p>
                      <a:pPr algn="l" fontAlgn="ctr"/>
                      <a:r>
                        <a:rPr lang="it-IT" sz="1000" b="0" i="0" u="none" strike="noStrike">
                          <a:solidFill>
                            <a:srgbClr val="000000"/>
                          </a:solidFill>
                          <a:latin typeface="Times New Roman"/>
                        </a:rPr>
                        <a:t>Titolo 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it-IT" sz="1000" b="0" i="0" u="none" strike="noStrike">
                          <a:solidFill>
                            <a:srgbClr val="000000"/>
                          </a:solidFill>
                          <a:latin typeface="Times New Roman"/>
                        </a:rPr>
                        <a:t>Trasferimenti correnti</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336552">
                <a:tc>
                  <a:txBody>
                    <a:bodyPr/>
                    <a:lstStyle/>
                    <a:p>
                      <a:pPr algn="l" fontAlgn="ctr"/>
                      <a:r>
                        <a:rPr lang="it-IT" sz="1000" b="0" i="0" u="none" strike="noStrike">
                          <a:solidFill>
                            <a:srgbClr val="000000"/>
                          </a:solidFill>
                          <a:latin typeface="Times New Roman"/>
                        </a:rPr>
                        <a:t>Titolo 3</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it-IT" sz="1000" b="0" i="0" u="none" strike="noStrike">
                          <a:solidFill>
                            <a:srgbClr val="000000"/>
                          </a:solidFill>
                          <a:latin typeface="Times New Roman"/>
                        </a:rPr>
                        <a:t>Entrate extratributarie</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336552">
                <a:tc>
                  <a:txBody>
                    <a:bodyPr/>
                    <a:lstStyle/>
                    <a:p>
                      <a:pPr algn="l" fontAlgn="ctr"/>
                      <a:r>
                        <a:rPr lang="it-IT" sz="1000" b="0" i="0" u="none" strike="noStrike" dirty="0">
                          <a:solidFill>
                            <a:srgbClr val="000000"/>
                          </a:solidFill>
                          <a:latin typeface="Times New Roman"/>
                        </a:rPr>
                        <a:t>Titolo 4</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it-IT" sz="1000" b="0" i="0" u="none" strike="noStrike">
                          <a:solidFill>
                            <a:srgbClr val="000000"/>
                          </a:solidFill>
                          <a:latin typeface="Times New Roman"/>
                        </a:rPr>
                        <a:t>Entrate in conto capitale</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336552">
                <a:tc>
                  <a:txBody>
                    <a:bodyPr/>
                    <a:lstStyle/>
                    <a:p>
                      <a:pPr algn="l" fontAlgn="ctr"/>
                      <a:r>
                        <a:rPr lang="it-IT" sz="1000" b="0" i="0" u="none" strike="noStrike">
                          <a:solidFill>
                            <a:srgbClr val="000000"/>
                          </a:solidFill>
                          <a:latin typeface="Times New Roman"/>
                        </a:rPr>
                        <a:t>Titolo 5</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it-IT" sz="1000" b="0" i="0" u="none" strike="noStrike">
                          <a:solidFill>
                            <a:srgbClr val="000000"/>
                          </a:solidFill>
                          <a:latin typeface="Times New Roman"/>
                        </a:rPr>
                        <a:t>Entrate da riduzione di attività finanziarie</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336552">
                <a:tc>
                  <a:txBody>
                    <a:bodyPr/>
                    <a:lstStyle/>
                    <a:p>
                      <a:pPr algn="l" fontAlgn="ctr"/>
                      <a:r>
                        <a:rPr lang="it-IT" sz="1000" b="0" i="0" u="none" strike="noStrike">
                          <a:solidFill>
                            <a:srgbClr val="000000"/>
                          </a:solidFill>
                          <a:latin typeface="Times New Roman"/>
                        </a:rPr>
                        <a:t>Titolo 6</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8D8D8"/>
                    </a:solidFill>
                  </a:tcPr>
                </a:tc>
                <a:tc>
                  <a:txBody>
                    <a:bodyPr/>
                    <a:lstStyle/>
                    <a:p>
                      <a:pPr algn="l" fontAlgn="ctr"/>
                      <a:r>
                        <a:rPr lang="it-IT" sz="1000" b="0" i="0" u="none" strike="noStrike">
                          <a:solidFill>
                            <a:srgbClr val="000000"/>
                          </a:solidFill>
                          <a:latin typeface="Times New Roman"/>
                        </a:rPr>
                        <a:t>Accensione prestiti</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8D8D8"/>
                    </a:solidFill>
                  </a:tcPr>
                </a:tc>
              </a:tr>
              <a:tr h="336552">
                <a:tc>
                  <a:txBody>
                    <a:bodyPr/>
                    <a:lstStyle/>
                    <a:p>
                      <a:pPr algn="l" fontAlgn="ctr"/>
                      <a:r>
                        <a:rPr lang="it-IT" sz="1000" b="0" i="0" u="none" strike="noStrike">
                          <a:solidFill>
                            <a:srgbClr val="000000"/>
                          </a:solidFill>
                          <a:latin typeface="Times New Roman"/>
                        </a:rPr>
                        <a:t>Titolo 7</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8D8D8"/>
                    </a:solidFill>
                  </a:tcPr>
                </a:tc>
                <a:tc>
                  <a:txBody>
                    <a:bodyPr/>
                    <a:lstStyle/>
                    <a:p>
                      <a:pPr algn="l" fontAlgn="ctr"/>
                      <a:r>
                        <a:rPr lang="it-IT" sz="1000" b="0" i="0" u="none" strike="noStrike">
                          <a:solidFill>
                            <a:srgbClr val="000000"/>
                          </a:solidFill>
                          <a:latin typeface="Times New Roman"/>
                        </a:rPr>
                        <a:t>Anticipazioni da istituto tesoriere/cassiere</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8D8D8"/>
                    </a:solidFill>
                  </a:tcPr>
                </a:tc>
              </a:tr>
              <a:tr h="336552">
                <a:tc>
                  <a:txBody>
                    <a:bodyPr/>
                    <a:lstStyle/>
                    <a:p>
                      <a:pPr algn="l" fontAlgn="ctr"/>
                      <a:r>
                        <a:rPr lang="it-IT" sz="1000" b="0" i="0" u="none" strike="noStrike">
                          <a:solidFill>
                            <a:srgbClr val="000000"/>
                          </a:solidFill>
                          <a:latin typeface="Times New Roman"/>
                        </a:rPr>
                        <a:t>Titolo 9</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8D8D8"/>
                    </a:solidFill>
                  </a:tcPr>
                </a:tc>
                <a:tc>
                  <a:txBody>
                    <a:bodyPr/>
                    <a:lstStyle/>
                    <a:p>
                      <a:pPr algn="l" fontAlgn="ctr"/>
                      <a:r>
                        <a:rPr lang="it-IT" sz="1000" b="0" i="0" u="none" strike="noStrike" dirty="0">
                          <a:solidFill>
                            <a:srgbClr val="000000"/>
                          </a:solidFill>
                          <a:latin typeface="Times New Roman"/>
                        </a:rPr>
                        <a:t>Entrate per conto terzi e partite di giro</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8D8D8"/>
                    </a:solidFill>
                  </a:tcPr>
                </a:tc>
              </a:tr>
            </a:tbl>
          </a:graphicData>
        </a:graphic>
      </p:graphicFrame>
      <p:graphicFrame>
        <p:nvGraphicFramePr>
          <p:cNvPr id="9" name="Tabella 8"/>
          <p:cNvGraphicFramePr>
            <a:graphicFrameLocks noGrp="1"/>
          </p:cNvGraphicFramePr>
          <p:nvPr/>
        </p:nvGraphicFramePr>
        <p:xfrm>
          <a:off x="4429124" y="1928801"/>
          <a:ext cx="3960814" cy="3786214"/>
        </p:xfrm>
        <a:graphic>
          <a:graphicData uri="http://schemas.openxmlformats.org/drawingml/2006/table">
            <a:tbl>
              <a:tblPr/>
              <a:tblGrid>
                <a:gridCol w="528672"/>
                <a:gridCol w="3432142"/>
              </a:tblGrid>
              <a:tr h="357190">
                <a:tc gridSpan="2">
                  <a:txBody>
                    <a:bodyPr/>
                    <a:lstStyle/>
                    <a:p>
                      <a:pPr algn="ctr" fontAlgn="ctr"/>
                      <a:r>
                        <a:rPr lang="it-IT" sz="1400" b="1" i="0" u="none" strike="noStrike">
                          <a:solidFill>
                            <a:srgbClr val="000000"/>
                          </a:solidFill>
                          <a:latin typeface="Times New Roman"/>
                        </a:rPr>
                        <a:t>SPESE</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it-IT"/>
                    </a:p>
                  </a:txBody>
                  <a:tcPr/>
                </a:tc>
              </a:tr>
              <a:tr h="285752">
                <a:tc gridSpan="2">
                  <a:txBody>
                    <a:bodyPr/>
                    <a:lstStyle/>
                    <a:p>
                      <a:pPr algn="ctr" fontAlgn="ctr"/>
                      <a:r>
                        <a:rPr lang="it-IT" sz="1000" b="0" i="0" u="none" strike="noStrike">
                          <a:solidFill>
                            <a:srgbClr val="000000"/>
                          </a:solidFill>
                          <a:latin typeface="Times New Roman"/>
                        </a:rPr>
                        <a:t>Disavanzo di amministrazione</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8D8D8"/>
                    </a:solidFill>
                  </a:tcPr>
                </a:tc>
                <a:tc hMerge="1">
                  <a:txBody>
                    <a:bodyPr/>
                    <a:lstStyle/>
                    <a:p>
                      <a:endParaRPr lang="it-IT"/>
                    </a:p>
                  </a:txBody>
                  <a:tcPr/>
                </a:tc>
              </a:tr>
              <a:tr h="285752">
                <a:tc rowSpan="3">
                  <a:txBody>
                    <a:bodyPr/>
                    <a:lstStyle/>
                    <a:p>
                      <a:pPr algn="l" fontAlgn="ctr"/>
                      <a:r>
                        <a:rPr lang="it-IT" sz="1000" b="0" i="0" u="none" strike="noStrike">
                          <a:solidFill>
                            <a:srgbClr val="000000"/>
                          </a:solidFill>
                          <a:latin typeface="Times New Roman"/>
                        </a:rPr>
                        <a:t>Titolo 1</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it-IT" sz="1000" b="0" i="0" u="none" strike="noStrike">
                          <a:solidFill>
                            <a:srgbClr val="000000"/>
                          </a:solidFill>
                          <a:latin typeface="Times New Roman"/>
                        </a:rPr>
                        <a:t>Spese correnti</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r>
              <a:tr h="285752">
                <a:tc vMerge="1">
                  <a:txBody>
                    <a:bodyPr/>
                    <a:lstStyle/>
                    <a:p>
                      <a:endParaRPr lang="it-IT"/>
                    </a:p>
                  </a:txBody>
                  <a:tcPr/>
                </a:tc>
                <a:tc>
                  <a:txBody>
                    <a:bodyPr/>
                    <a:lstStyle/>
                    <a:p>
                      <a:pPr algn="l" fontAlgn="ctr"/>
                      <a:r>
                        <a:rPr lang="it-IT" sz="1000" b="0" i="0" u="none" strike="noStrike">
                          <a:solidFill>
                            <a:srgbClr val="000000"/>
                          </a:solidFill>
                          <a:latin typeface="Times New Roman"/>
                        </a:rPr>
                        <a:t>di cui Fondi di accantonamento</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D8D8D8"/>
                    </a:solidFill>
                  </a:tcPr>
                </a:tc>
              </a:tr>
              <a:tr h="285752">
                <a:tc vMerge="1">
                  <a:txBody>
                    <a:bodyPr/>
                    <a:lstStyle/>
                    <a:p>
                      <a:endParaRPr lang="it-IT"/>
                    </a:p>
                  </a:txBody>
                  <a:tcPr/>
                </a:tc>
                <a:tc>
                  <a:txBody>
                    <a:bodyPr/>
                    <a:lstStyle/>
                    <a:p>
                      <a:pPr algn="l" fontAlgn="ctr"/>
                      <a:r>
                        <a:rPr lang="it-IT" sz="1000" b="0" i="0" u="none" strike="noStrike">
                          <a:solidFill>
                            <a:srgbClr val="000000"/>
                          </a:solidFill>
                          <a:latin typeface="Times New Roman"/>
                        </a:rPr>
                        <a:t>di cui FPV</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r>
              <a:tr h="285752">
                <a:tc rowSpan="3">
                  <a:txBody>
                    <a:bodyPr/>
                    <a:lstStyle/>
                    <a:p>
                      <a:pPr algn="l" fontAlgn="ctr"/>
                      <a:r>
                        <a:rPr lang="it-IT" sz="1000" b="0" i="0" u="none" strike="noStrike">
                          <a:solidFill>
                            <a:srgbClr val="000000"/>
                          </a:solidFill>
                          <a:latin typeface="Times New Roman"/>
                        </a:rPr>
                        <a:t>Titolo 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it-IT" sz="1000" b="0" i="0" u="none" strike="noStrike">
                          <a:solidFill>
                            <a:srgbClr val="000000"/>
                          </a:solidFill>
                          <a:latin typeface="Times New Roman"/>
                        </a:rPr>
                        <a:t>Spese in conto capitale</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r>
              <a:tr h="285752">
                <a:tc vMerge="1">
                  <a:txBody>
                    <a:bodyPr/>
                    <a:lstStyle/>
                    <a:p>
                      <a:endParaRPr lang="it-IT"/>
                    </a:p>
                  </a:txBody>
                  <a:tcPr/>
                </a:tc>
                <a:tc>
                  <a:txBody>
                    <a:bodyPr/>
                    <a:lstStyle/>
                    <a:p>
                      <a:pPr algn="l" fontAlgn="ctr"/>
                      <a:r>
                        <a:rPr lang="it-IT" sz="1000" b="0" i="0" u="none" strike="noStrike">
                          <a:solidFill>
                            <a:srgbClr val="000000"/>
                          </a:solidFill>
                          <a:latin typeface="Times New Roman"/>
                        </a:rPr>
                        <a:t>di cui Fondi di accantonamento</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D8D8D8"/>
                    </a:solidFill>
                  </a:tcPr>
                </a:tc>
              </a:tr>
              <a:tr h="285752">
                <a:tc vMerge="1">
                  <a:txBody>
                    <a:bodyPr/>
                    <a:lstStyle/>
                    <a:p>
                      <a:endParaRPr lang="it-IT"/>
                    </a:p>
                  </a:txBody>
                  <a:tcPr/>
                </a:tc>
                <a:tc>
                  <a:txBody>
                    <a:bodyPr/>
                    <a:lstStyle/>
                    <a:p>
                      <a:pPr algn="l" fontAlgn="ctr"/>
                      <a:r>
                        <a:rPr lang="it-IT" sz="1000" b="0" i="0" u="none" strike="noStrike">
                          <a:solidFill>
                            <a:srgbClr val="000000"/>
                          </a:solidFill>
                          <a:latin typeface="Times New Roman"/>
                        </a:rPr>
                        <a:t>di cui FPV</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r>
              <a:tr h="285752">
                <a:tc rowSpan="2">
                  <a:txBody>
                    <a:bodyPr/>
                    <a:lstStyle/>
                    <a:p>
                      <a:pPr algn="l" fontAlgn="ctr"/>
                      <a:r>
                        <a:rPr lang="it-IT" sz="1000" b="0" i="0" u="none" strike="noStrike">
                          <a:solidFill>
                            <a:srgbClr val="000000"/>
                          </a:solidFill>
                          <a:latin typeface="Times New Roman"/>
                        </a:rPr>
                        <a:t>Titolo 3</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it-IT" sz="1000" b="0" i="0" u="none" strike="noStrike">
                          <a:solidFill>
                            <a:srgbClr val="000000"/>
                          </a:solidFill>
                          <a:latin typeface="Times New Roman"/>
                        </a:rPr>
                        <a:t>Spese per incremento di attività finanziarie</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r>
              <a:tr h="285752">
                <a:tc vMerge="1">
                  <a:txBody>
                    <a:bodyPr/>
                    <a:lstStyle/>
                    <a:p>
                      <a:endParaRPr lang="it-IT"/>
                    </a:p>
                  </a:txBody>
                  <a:tcPr/>
                </a:tc>
                <a:tc>
                  <a:txBody>
                    <a:bodyPr/>
                    <a:lstStyle/>
                    <a:p>
                      <a:pPr algn="l" fontAlgn="ctr"/>
                      <a:r>
                        <a:rPr lang="it-IT" sz="1000" b="0" i="0" u="none" strike="noStrike">
                          <a:solidFill>
                            <a:srgbClr val="000000"/>
                          </a:solidFill>
                          <a:latin typeface="Times New Roman"/>
                        </a:rPr>
                        <a:t>di cui FPV</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r>
              <a:tr h="285752">
                <a:tc>
                  <a:txBody>
                    <a:bodyPr/>
                    <a:lstStyle/>
                    <a:p>
                      <a:pPr algn="l" fontAlgn="ctr"/>
                      <a:r>
                        <a:rPr lang="it-IT" sz="1000" b="0" i="0" u="none" strike="noStrike">
                          <a:solidFill>
                            <a:srgbClr val="000000"/>
                          </a:solidFill>
                          <a:latin typeface="Times New Roman"/>
                        </a:rPr>
                        <a:t>Titolo 4</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8D8D8"/>
                    </a:solidFill>
                  </a:tcPr>
                </a:tc>
                <a:tc>
                  <a:txBody>
                    <a:bodyPr/>
                    <a:lstStyle/>
                    <a:p>
                      <a:pPr algn="l" fontAlgn="ctr"/>
                      <a:r>
                        <a:rPr lang="it-IT" sz="1000" b="0" i="0" u="none" strike="noStrike">
                          <a:solidFill>
                            <a:srgbClr val="000000"/>
                          </a:solidFill>
                          <a:latin typeface="Times New Roman"/>
                        </a:rPr>
                        <a:t>Rimborso prestiti</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8D8D8"/>
                    </a:solidFill>
                  </a:tcPr>
                </a:tc>
              </a:tr>
              <a:tr h="285752">
                <a:tc>
                  <a:txBody>
                    <a:bodyPr/>
                    <a:lstStyle/>
                    <a:p>
                      <a:pPr algn="l" fontAlgn="ctr"/>
                      <a:r>
                        <a:rPr lang="it-IT" sz="1000" b="0" i="0" u="none" strike="noStrike">
                          <a:solidFill>
                            <a:srgbClr val="000000"/>
                          </a:solidFill>
                          <a:latin typeface="Times New Roman"/>
                        </a:rPr>
                        <a:t>Titolo 5</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8D8D8"/>
                    </a:solidFill>
                  </a:tcPr>
                </a:tc>
                <a:tc>
                  <a:txBody>
                    <a:bodyPr/>
                    <a:lstStyle/>
                    <a:p>
                      <a:pPr algn="l" fontAlgn="ctr"/>
                      <a:r>
                        <a:rPr lang="it-IT" sz="1000" b="0" i="0" u="none" strike="noStrike">
                          <a:solidFill>
                            <a:srgbClr val="000000"/>
                          </a:solidFill>
                          <a:latin typeface="Times New Roman"/>
                        </a:rPr>
                        <a:t>Chiusura anticipazioni da istituto tesoriere/cassiere</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8D8D8"/>
                    </a:solidFill>
                  </a:tcPr>
                </a:tc>
              </a:tr>
              <a:tr h="285752">
                <a:tc>
                  <a:txBody>
                    <a:bodyPr/>
                    <a:lstStyle/>
                    <a:p>
                      <a:pPr algn="l" fontAlgn="ctr"/>
                      <a:r>
                        <a:rPr lang="it-IT" sz="1000" b="0" i="0" u="none" strike="noStrike">
                          <a:solidFill>
                            <a:srgbClr val="000000"/>
                          </a:solidFill>
                          <a:latin typeface="Times New Roman"/>
                        </a:rPr>
                        <a:t>Titolo 7</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8D8D8"/>
                    </a:solidFill>
                  </a:tcPr>
                </a:tc>
                <a:tc>
                  <a:txBody>
                    <a:bodyPr/>
                    <a:lstStyle/>
                    <a:p>
                      <a:pPr algn="l" fontAlgn="ctr"/>
                      <a:r>
                        <a:rPr lang="it-IT" sz="1000" b="0" i="0" u="none" strike="noStrike" dirty="0">
                          <a:solidFill>
                            <a:srgbClr val="000000"/>
                          </a:solidFill>
                          <a:latin typeface="Times New Roman"/>
                        </a:rPr>
                        <a:t>Spese per conto terzi e partite di giro</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8D8D8"/>
                    </a:solidFill>
                  </a:tcPr>
                </a:tc>
              </a:tr>
            </a:tbl>
          </a:graphicData>
        </a:graphic>
      </p:graphicFrame>
      <p:sp>
        <p:nvSpPr>
          <p:cNvPr id="6" name="Segnaposto numero diapositiva 5"/>
          <p:cNvSpPr>
            <a:spLocks noGrp="1"/>
          </p:cNvSpPr>
          <p:nvPr>
            <p:ph type="sldNum" sz="quarter" idx="12"/>
          </p:nvPr>
        </p:nvSpPr>
        <p:spPr/>
        <p:txBody>
          <a:bodyPr/>
          <a:lstStyle/>
          <a:p>
            <a:fld id="{B007B441-5312-499D-93C3-6E37886527FA}" type="slidenum">
              <a:rPr lang="it-IT" smtClean="0"/>
              <a:pPr/>
              <a:t>27</a:t>
            </a:fld>
            <a:endParaRPr lang="it-IT"/>
          </a:p>
        </p:txBody>
      </p:sp>
    </p:spTree>
    <p:extLst>
      <p:ext uri="{BB962C8B-B14F-4D97-AF65-F5344CB8AC3E}">
        <p14:creationId xmlns:p14="http://schemas.microsoft.com/office/powerpoint/2010/main" val="3516105204"/>
      </p:ext>
    </p:extLst>
  </p:cSld>
  <p:clrMapOvr>
    <a:masterClrMapping/>
  </p:clrMapOvr>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asellaDiTesto 5"/>
          <p:cNvSpPr txBox="1">
            <a:spLocks noGrp="1" noChangeArrowheads="1"/>
          </p:cNvSpPr>
          <p:nvPr>
            <p:ph type="title"/>
          </p:nvPr>
        </p:nvSpPr>
        <p:spPr bwMode="auto">
          <a:xfrm>
            <a:off x="930949" y="451464"/>
            <a:ext cx="7211763" cy="830997"/>
          </a:xfrm>
          <a:prstGeom prst="rect">
            <a:avLst/>
          </a:prstGeom>
          <a:solidFill>
            <a:schemeClr val="accent2">
              <a:lumMod val="75000"/>
            </a:schemeClr>
          </a:solidFill>
          <a:ln w="9525">
            <a:solidFill>
              <a:srgbClr val="003300"/>
            </a:solidFill>
            <a:miter lim="800000"/>
            <a:headEnd/>
            <a:tailEnd/>
          </a:ln>
        </p:spPr>
        <p:txBody>
          <a:bodyPr>
            <a:spAutoFit/>
          </a:bodyPr>
          <a:lstStyle/>
          <a:p>
            <a:pPr algn="ctr">
              <a:defRPr/>
            </a:pPr>
            <a:r>
              <a:rPr lang="it-IT" sz="2400" b="1" dirty="0" smtClean="0">
                <a:solidFill>
                  <a:schemeClr val="bg1"/>
                </a:solidFill>
              </a:rPr>
              <a:t>Il pareggio di bilancio e l’armonizzazione contabile</a:t>
            </a:r>
            <a:endParaRPr lang="it-IT" sz="2400" b="1" dirty="0">
              <a:solidFill>
                <a:schemeClr val="bg1"/>
              </a:solidFill>
            </a:endParaRPr>
          </a:p>
        </p:txBody>
      </p:sp>
      <p:sp>
        <p:nvSpPr>
          <p:cNvPr id="9" name="Segnaposto contenuto 8"/>
          <p:cNvSpPr>
            <a:spLocks noGrp="1"/>
          </p:cNvSpPr>
          <p:nvPr>
            <p:ph idx="1"/>
          </p:nvPr>
        </p:nvSpPr>
        <p:spPr>
          <a:xfrm>
            <a:off x="916209" y="1484784"/>
            <a:ext cx="7629186" cy="4709120"/>
          </a:xfrm>
        </p:spPr>
        <p:txBody>
          <a:bodyPr>
            <a:normAutofit lnSpcReduction="10000"/>
          </a:bodyPr>
          <a:lstStyle/>
          <a:p>
            <a:pPr algn="just"/>
            <a:r>
              <a:rPr lang="it-IT" sz="1800" dirty="0" smtClean="0"/>
              <a:t>Alcune poste di bilancio non sono rilevanti per il calcolo del saldo finale valido per il rispetto del pareggio di bilancio:</a:t>
            </a:r>
          </a:p>
          <a:p>
            <a:pPr lvl="1" algn="just"/>
            <a:r>
              <a:rPr lang="it-IT" sz="1400" dirty="0" smtClean="0"/>
              <a:t>Avanzo di amministrazione (nonostante </a:t>
            </a:r>
            <a:r>
              <a:rPr lang="it-IT" sz="1400" dirty="0"/>
              <a:t>a livello contabile l’avanzo di amministrazione costituisce la copertura finanziaria di specifiche spese dell’ente, in forza delle disposizioni sul pareggio di bilancio tale avanzo non è computato tra le entrate finali inibendo la correlata spesa</a:t>
            </a:r>
            <a:r>
              <a:rPr lang="it-IT" sz="1400" dirty="0" smtClean="0"/>
              <a:t>);</a:t>
            </a:r>
          </a:p>
          <a:p>
            <a:pPr lvl="1" algn="just"/>
            <a:r>
              <a:rPr lang="it-IT" sz="1400" dirty="0" smtClean="0"/>
              <a:t>Il FPV (</a:t>
            </a:r>
            <a:r>
              <a:rPr lang="it-IT" sz="1400" dirty="0"/>
              <a:t>La mancata rilevanza del FPV tra le entrate finali e le spese finali finisce per privare la spesa della sua copertura </a:t>
            </a:r>
            <a:r>
              <a:rPr lang="it-IT" sz="1400" dirty="0" smtClean="0"/>
              <a:t>finanziaria </a:t>
            </a:r>
            <a:r>
              <a:rPr lang="it-IT" sz="1400" dirty="0"/>
              <a:t>generando uno squilibrio ai fini dei saldi validi per il pareggio di </a:t>
            </a:r>
            <a:r>
              <a:rPr lang="it-IT" sz="1400" dirty="0" smtClean="0"/>
              <a:t>bilancio).</a:t>
            </a:r>
          </a:p>
          <a:p>
            <a:pPr algn="just"/>
            <a:r>
              <a:rPr lang="it-IT" sz="1800" dirty="0" smtClean="0"/>
              <a:t>Altre poste, invece, rilevano per il pareggio di bilancio ma non dovrebbero rilevare: </a:t>
            </a:r>
          </a:p>
          <a:p>
            <a:pPr lvl="1" algn="just"/>
            <a:r>
              <a:rPr lang="it-IT" sz="1400" dirty="0" smtClean="0"/>
              <a:t>Partite finanziarie (concessione/riscossione di crediti e acquisto/alienazione di partecipazioni) non dovrebbero rilevare nel saldo finale in quanto non impattano sull’indebitamento netto;</a:t>
            </a:r>
          </a:p>
          <a:p>
            <a:pPr lvl="1" algn="just"/>
            <a:r>
              <a:rPr lang="it-IT" sz="1400" dirty="0" smtClean="0"/>
              <a:t>Risorse provenienti dall’Unione Europea non dovrebbero rilevare nel saldo finale in quanto non impattano sull’indebitamento netto.</a:t>
            </a:r>
            <a:endParaRPr lang="it-IT" sz="2200" dirty="0" smtClean="0"/>
          </a:p>
          <a:p>
            <a:pPr algn="just">
              <a:buFont typeface="Arial" panose="020B0604020202020204" pitchFamily="34" charset="0"/>
              <a:buChar char="•"/>
            </a:pPr>
            <a:r>
              <a:rPr lang="it-IT" sz="1800" dirty="0"/>
              <a:t> </a:t>
            </a:r>
            <a:r>
              <a:rPr lang="it-IT" sz="1800" dirty="0" smtClean="0"/>
              <a:t>Gli spazi a disposizione per lo smaltimento dell’avanzo e la contrazione dell’indebitamento dipendono paradossalmente dall’ammontare dei fondi accantonati e del rimborso prestiti.</a:t>
            </a:r>
            <a:endParaRPr lang="it-IT" sz="1800" dirty="0"/>
          </a:p>
          <a:p>
            <a:pPr lvl="1" algn="just"/>
            <a:endParaRPr lang="it-IT" sz="2200" dirty="0" smtClean="0"/>
          </a:p>
        </p:txBody>
      </p:sp>
      <p:sp>
        <p:nvSpPr>
          <p:cNvPr id="6" name="Segnaposto numero diapositiva 5"/>
          <p:cNvSpPr>
            <a:spLocks noGrp="1"/>
          </p:cNvSpPr>
          <p:nvPr>
            <p:ph type="sldNum" sz="quarter" idx="15"/>
          </p:nvPr>
        </p:nvSpPr>
        <p:spPr/>
        <p:txBody>
          <a:bodyPr/>
          <a:lstStyle/>
          <a:p>
            <a:fld id="{B007B441-5312-499D-93C3-6E37886527FA}" type="slidenum">
              <a:rPr lang="it-IT" smtClean="0"/>
              <a:pPr/>
              <a:t>28</a:t>
            </a:fld>
            <a:endParaRPr lang="it-IT"/>
          </a:p>
        </p:txBody>
      </p:sp>
    </p:spTree>
    <p:extLst>
      <p:ext uri="{BB962C8B-B14F-4D97-AF65-F5344CB8AC3E}">
        <p14:creationId xmlns:p14="http://schemas.microsoft.com/office/powerpoint/2010/main" val="3191496172"/>
      </p:ext>
    </p:extLst>
  </p:cSld>
  <p:clrMapOvr>
    <a:masterClrMapping/>
  </p:clrMapOvr>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asellaDiTesto 5"/>
          <p:cNvSpPr txBox="1">
            <a:spLocks noGrp="1" noChangeArrowheads="1"/>
          </p:cNvSpPr>
          <p:nvPr>
            <p:ph type="title"/>
          </p:nvPr>
        </p:nvSpPr>
        <p:spPr bwMode="auto">
          <a:xfrm>
            <a:off x="930949" y="364015"/>
            <a:ext cx="7211763" cy="830997"/>
          </a:xfrm>
          <a:prstGeom prst="rect">
            <a:avLst/>
          </a:prstGeom>
          <a:solidFill>
            <a:schemeClr val="accent2">
              <a:lumMod val="75000"/>
            </a:schemeClr>
          </a:solidFill>
          <a:ln w="9525">
            <a:solidFill>
              <a:srgbClr val="003300"/>
            </a:solidFill>
            <a:miter lim="800000"/>
            <a:headEnd/>
            <a:tailEnd/>
          </a:ln>
        </p:spPr>
        <p:txBody>
          <a:bodyPr>
            <a:spAutoFit/>
          </a:bodyPr>
          <a:lstStyle/>
          <a:p>
            <a:pPr algn="ctr">
              <a:defRPr/>
            </a:pPr>
            <a:r>
              <a:rPr lang="it-IT" sz="2400" b="1" dirty="0" smtClean="0">
                <a:solidFill>
                  <a:schemeClr val="bg1"/>
                </a:solidFill>
              </a:rPr>
              <a:t>La modifica della Legge n. 243/2012: </a:t>
            </a:r>
            <a:r>
              <a:rPr lang="it-IT" sz="2400" b="1" dirty="0">
                <a:solidFill>
                  <a:schemeClr val="bg1"/>
                </a:solidFill>
              </a:rPr>
              <a:t>l</a:t>
            </a:r>
            <a:r>
              <a:rPr lang="it-IT" sz="2400" b="1" dirty="0" smtClean="0">
                <a:solidFill>
                  <a:schemeClr val="bg1"/>
                </a:solidFill>
              </a:rPr>
              <a:t>a L. 164/2016</a:t>
            </a:r>
            <a:endParaRPr lang="it-IT" sz="2400" b="1" dirty="0">
              <a:solidFill>
                <a:schemeClr val="bg1"/>
              </a:solidFill>
            </a:endParaRPr>
          </a:p>
        </p:txBody>
      </p:sp>
      <p:sp>
        <p:nvSpPr>
          <p:cNvPr id="9" name="Segnaposto contenuto 8"/>
          <p:cNvSpPr>
            <a:spLocks noGrp="1"/>
          </p:cNvSpPr>
          <p:nvPr>
            <p:ph idx="1"/>
          </p:nvPr>
        </p:nvSpPr>
        <p:spPr>
          <a:xfrm>
            <a:off x="916210" y="1340768"/>
            <a:ext cx="7429781" cy="4680520"/>
          </a:xfrm>
        </p:spPr>
        <p:txBody>
          <a:bodyPr>
            <a:normAutofit fontScale="85000" lnSpcReduction="10000"/>
          </a:bodyPr>
          <a:lstStyle/>
          <a:p>
            <a:pPr algn="just"/>
            <a:r>
              <a:rPr lang="it-IT" sz="2000" dirty="0" smtClean="0"/>
              <a:t>Sostituzione dei 4 saldi con un unico saldo, non negativo, in termini di competenza, tra le entrate finali e le spese finali.</a:t>
            </a:r>
          </a:p>
          <a:p>
            <a:pPr algn="just"/>
            <a:r>
              <a:rPr lang="it-IT" sz="2000" dirty="0" smtClean="0"/>
              <a:t>Per il triennio 2017-2019 è prevista l’introduzione del FPV in entrata e spesa, compatibilmente con gli obiettivi di finanza pubblica. </a:t>
            </a:r>
            <a:r>
              <a:rPr lang="it-IT" sz="2000" dirty="0"/>
              <a:t>A decorrere dall’esercizio 2020, tra le entrate e le spese finali è incluso il </a:t>
            </a:r>
            <a:r>
              <a:rPr lang="it-IT" sz="2000" dirty="0" smtClean="0"/>
              <a:t>FPV </a:t>
            </a:r>
            <a:r>
              <a:rPr lang="it-IT" sz="2000" dirty="0"/>
              <a:t>di entrata e di spesa, finanziato dalle entrate </a:t>
            </a:r>
            <a:r>
              <a:rPr lang="it-IT" sz="2000" dirty="0" smtClean="0"/>
              <a:t>finali.</a:t>
            </a:r>
          </a:p>
          <a:p>
            <a:pPr algn="just"/>
            <a:r>
              <a:rPr lang="it-IT" sz="2000" dirty="0" smtClean="0"/>
              <a:t>Possibilità di utilizzo dell’avanzo di amministrazione e di ricorso all’indebitamento per le operazioni di investimento, purché sia rispettato il saldo finale non negativo per il complesso degli enti territoriali della regione, compresa la regione medesima (intese regionali).</a:t>
            </a:r>
          </a:p>
          <a:p>
            <a:pPr algn="just"/>
            <a:r>
              <a:rPr lang="it-IT" sz="2000" dirty="0" smtClean="0"/>
              <a:t>Le operazioni non soddisfatte dalle intese regionali sono effettuate sulla base dei patti di solidarietà nazionali, fermo restando il rispetto del saldo finale del complesso degli enti territoriali.</a:t>
            </a:r>
          </a:p>
          <a:p>
            <a:pPr algn="just"/>
            <a:r>
              <a:rPr lang="it-IT" sz="2000" dirty="0" smtClean="0"/>
              <a:t>La legge dello stato definirà i criteri con cui le amministrazioni territoriali parteciperanno al Fondo per l’ammortamento dei titoli di Stato.</a:t>
            </a:r>
          </a:p>
          <a:p>
            <a:pPr marL="0" indent="0">
              <a:buNone/>
            </a:pPr>
            <a:endParaRPr lang="it-IT" sz="2600" dirty="0" smtClean="0"/>
          </a:p>
        </p:txBody>
      </p:sp>
      <p:sp>
        <p:nvSpPr>
          <p:cNvPr id="6" name="Segnaposto numero diapositiva 5"/>
          <p:cNvSpPr>
            <a:spLocks noGrp="1"/>
          </p:cNvSpPr>
          <p:nvPr>
            <p:ph type="sldNum" sz="quarter" idx="15"/>
          </p:nvPr>
        </p:nvSpPr>
        <p:spPr/>
        <p:txBody>
          <a:bodyPr/>
          <a:lstStyle/>
          <a:p>
            <a:fld id="{B007B441-5312-499D-93C3-6E37886527FA}" type="slidenum">
              <a:rPr lang="it-IT" smtClean="0"/>
              <a:pPr/>
              <a:t>29</a:t>
            </a:fld>
            <a:endParaRPr lang="it-IT"/>
          </a:p>
        </p:txBody>
      </p:sp>
    </p:spTree>
    <p:extLst>
      <p:ext uri="{BB962C8B-B14F-4D97-AF65-F5344CB8AC3E}">
        <p14:creationId xmlns:p14="http://schemas.microsoft.com/office/powerpoint/2010/main" val="1375651421"/>
      </p:ext>
    </p:extLst>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asellaDiTesto 5"/>
          <p:cNvSpPr txBox="1">
            <a:spLocks noGrp="1" noChangeArrowheads="1"/>
          </p:cNvSpPr>
          <p:nvPr>
            <p:ph type="title"/>
          </p:nvPr>
        </p:nvSpPr>
        <p:spPr bwMode="auto">
          <a:xfrm>
            <a:off x="930949" y="820796"/>
            <a:ext cx="7211763" cy="461665"/>
          </a:xfrm>
          <a:prstGeom prst="rect">
            <a:avLst/>
          </a:prstGeom>
          <a:solidFill>
            <a:schemeClr val="accent2">
              <a:lumMod val="75000"/>
            </a:schemeClr>
          </a:solidFill>
          <a:ln w="9525">
            <a:solidFill>
              <a:srgbClr val="003300"/>
            </a:solidFill>
            <a:miter lim="800000"/>
            <a:headEnd/>
            <a:tailEnd/>
          </a:ln>
        </p:spPr>
        <p:txBody>
          <a:bodyPr>
            <a:spAutoFit/>
          </a:bodyPr>
          <a:lstStyle/>
          <a:p>
            <a:pPr algn="ctr">
              <a:defRPr/>
            </a:pPr>
            <a:r>
              <a:rPr lang="it-IT" sz="2400" b="1" dirty="0" smtClean="0">
                <a:solidFill>
                  <a:schemeClr val="bg1"/>
                </a:solidFill>
              </a:rPr>
              <a:t>INQUADRAMENTO NORMATIVO</a:t>
            </a:r>
            <a:endParaRPr lang="it-IT" sz="2400" b="1" dirty="0">
              <a:solidFill>
                <a:schemeClr val="bg1"/>
              </a:solidFill>
            </a:endParaRPr>
          </a:p>
        </p:txBody>
      </p:sp>
      <p:sp>
        <p:nvSpPr>
          <p:cNvPr id="9" name="Segnaposto contenuto 8"/>
          <p:cNvSpPr>
            <a:spLocks noGrp="1"/>
          </p:cNvSpPr>
          <p:nvPr>
            <p:ph idx="1"/>
          </p:nvPr>
        </p:nvSpPr>
        <p:spPr/>
        <p:txBody>
          <a:bodyPr>
            <a:normAutofit lnSpcReduction="10000"/>
          </a:bodyPr>
          <a:lstStyle/>
          <a:p>
            <a:pPr lvl="2" algn="just"/>
            <a:r>
              <a:rPr lang="it-IT" sz="1900" dirty="0" smtClean="0"/>
              <a:t>Art. 119 Cost., </a:t>
            </a:r>
            <a:r>
              <a:rPr lang="it-IT" sz="1900" dirty="0" err="1" smtClean="0"/>
              <a:t>co</a:t>
            </a:r>
            <a:r>
              <a:rPr lang="it-IT" sz="1900" dirty="0" smtClean="0"/>
              <a:t>. 1 “</a:t>
            </a:r>
            <a:r>
              <a:rPr lang="it-IT" sz="2000" i="1" dirty="0" smtClean="0"/>
              <a:t>I Comuni, le Province, le Città metropolitane e le Regioni hanno autonomia finanziaria di entrata e di spesa, </a:t>
            </a:r>
            <a:r>
              <a:rPr lang="it-IT" sz="2000" i="1" u="sng" dirty="0" smtClean="0"/>
              <a:t>nel rispetto dell'equilibrio dei relativi bilanci</a:t>
            </a:r>
            <a:r>
              <a:rPr lang="it-IT" sz="2000" i="1" dirty="0" smtClean="0"/>
              <a:t>, e concorrono ad assicurare l'osservanza dei vincoli economici e finanziari derivanti dall'ordinamento dell'Unione europea</a:t>
            </a:r>
            <a:r>
              <a:rPr lang="it-IT" sz="2000" dirty="0" smtClean="0"/>
              <a:t>.</a:t>
            </a:r>
            <a:r>
              <a:rPr lang="it-IT" sz="1900" dirty="0" smtClean="0"/>
              <a:t>”</a:t>
            </a:r>
          </a:p>
          <a:p>
            <a:pPr lvl="2" algn="just"/>
            <a:r>
              <a:rPr lang="it-IT" sz="1900" dirty="0" smtClean="0"/>
              <a:t>Art. 119 Cost., </a:t>
            </a:r>
            <a:r>
              <a:rPr lang="it-IT" sz="1900" dirty="0" err="1" smtClean="0"/>
              <a:t>co</a:t>
            </a:r>
            <a:r>
              <a:rPr lang="it-IT" sz="1900" dirty="0" smtClean="0"/>
              <a:t>. 8 “</a:t>
            </a:r>
            <a:r>
              <a:rPr lang="it-IT" sz="2000" i="1" dirty="0" smtClean="0"/>
              <a:t>Possono ricorrere all'indebitamento solo per finanziare spese di investimento, </a:t>
            </a:r>
            <a:r>
              <a:rPr lang="it-IT" sz="2000" i="1" u="sng" dirty="0" smtClean="0"/>
              <a:t>con la contestuale definizione di piani di ammortamento e a condizione che per il complesso degli enti di ciascuna Regione sia rispettato l'equilibrio di bilancio</a:t>
            </a:r>
            <a:r>
              <a:rPr lang="it-IT" sz="2000" i="1" dirty="0" smtClean="0"/>
              <a:t>.</a:t>
            </a:r>
            <a:r>
              <a:rPr lang="it-IT" sz="1900" dirty="0" smtClean="0"/>
              <a:t>”</a:t>
            </a:r>
            <a:endParaRPr lang="it-IT" sz="2200" dirty="0" smtClean="0"/>
          </a:p>
          <a:p>
            <a:pPr lvl="1" algn="just"/>
            <a:r>
              <a:rPr lang="it-IT" sz="2200" dirty="0" smtClean="0"/>
              <a:t>Legge n. 243/2012 – Legge “rinforzata” (abrogazione espressa a maggioranza assoluta dei componenti di ciascuna Camera)</a:t>
            </a:r>
          </a:p>
          <a:p>
            <a:pPr lvl="2"/>
            <a:endParaRPr lang="it-IT" sz="1900" dirty="0" smtClean="0"/>
          </a:p>
          <a:p>
            <a:pPr marL="457200" lvl="1" indent="0">
              <a:buNone/>
            </a:pPr>
            <a:endParaRPr lang="it-IT" sz="2600" dirty="0" smtClean="0"/>
          </a:p>
        </p:txBody>
      </p:sp>
      <p:sp>
        <p:nvSpPr>
          <p:cNvPr id="6" name="Segnaposto numero diapositiva 5"/>
          <p:cNvSpPr>
            <a:spLocks noGrp="1"/>
          </p:cNvSpPr>
          <p:nvPr>
            <p:ph type="sldNum" sz="quarter" idx="15"/>
          </p:nvPr>
        </p:nvSpPr>
        <p:spPr/>
        <p:txBody>
          <a:bodyPr/>
          <a:lstStyle/>
          <a:p>
            <a:fld id="{B007B441-5312-499D-93C3-6E37886527FA}" type="slidenum">
              <a:rPr lang="it-IT" smtClean="0"/>
              <a:pPr/>
              <a:t>3</a:t>
            </a:fld>
            <a:endParaRPr lang="it-IT"/>
          </a:p>
        </p:txBody>
      </p:sp>
    </p:spTree>
  </p:cSld>
  <p:clrMapOvr>
    <a:masterClrMapping/>
  </p:clrMapOvr>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asellaDiTesto 5"/>
          <p:cNvSpPr txBox="1">
            <a:spLocks noGrp="1" noChangeArrowheads="1"/>
          </p:cNvSpPr>
          <p:nvPr>
            <p:ph type="title"/>
          </p:nvPr>
        </p:nvSpPr>
        <p:spPr bwMode="auto">
          <a:xfrm>
            <a:off x="930949" y="733347"/>
            <a:ext cx="7211763" cy="461665"/>
          </a:xfrm>
          <a:prstGeom prst="rect">
            <a:avLst/>
          </a:prstGeom>
          <a:solidFill>
            <a:schemeClr val="accent2">
              <a:lumMod val="75000"/>
            </a:schemeClr>
          </a:solidFill>
          <a:ln w="9525">
            <a:solidFill>
              <a:srgbClr val="003300"/>
            </a:solidFill>
            <a:miter lim="800000"/>
            <a:headEnd/>
            <a:tailEnd/>
          </a:ln>
        </p:spPr>
        <p:txBody>
          <a:bodyPr>
            <a:spAutoFit/>
          </a:bodyPr>
          <a:lstStyle/>
          <a:p>
            <a:pPr algn="ctr">
              <a:defRPr/>
            </a:pPr>
            <a:r>
              <a:rPr lang="it-IT" sz="2400" b="1" dirty="0" smtClean="0">
                <a:solidFill>
                  <a:schemeClr val="bg1"/>
                </a:solidFill>
              </a:rPr>
              <a:t>Momenti di verifica del pareggio</a:t>
            </a:r>
            <a:endParaRPr lang="it-IT" sz="2400" b="1" dirty="0">
              <a:solidFill>
                <a:schemeClr val="bg1"/>
              </a:solidFill>
            </a:endParaRPr>
          </a:p>
        </p:txBody>
      </p:sp>
      <p:graphicFrame>
        <p:nvGraphicFramePr>
          <p:cNvPr id="7" name="Diagramma 6"/>
          <p:cNvGraphicFramePr/>
          <p:nvPr/>
        </p:nvGraphicFramePr>
        <p:xfrm>
          <a:off x="2428860" y="1428736"/>
          <a:ext cx="4286280" cy="385765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8" name="Segnaposto numero diapositiva 7"/>
          <p:cNvSpPr>
            <a:spLocks noGrp="1"/>
          </p:cNvSpPr>
          <p:nvPr>
            <p:ph type="sldNum" sz="quarter" idx="15"/>
          </p:nvPr>
        </p:nvSpPr>
        <p:spPr/>
        <p:txBody>
          <a:bodyPr/>
          <a:lstStyle/>
          <a:p>
            <a:fld id="{B007B441-5312-499D-93C3-6E37886527FA}" type="slidenum">
              <a:rPr lang="it-IT" smtClean="0"/>
              <a:pPr/>
              <a:t>30</a:t>
            </a:fld>
            <a:endParaRPr lang="it-IT"/>
          </a:p>
        </p:txBody>
      </p:sp>
    </p:spTree>
    <p:extLst>
      <p:ext uri="{BB962C8B-B14F-4D97-AF65-F5344CB8AC3E}">
        <p14:creationId xmlns:p14="http://schemas.microsoft.com/office/powerpoint/2010/main" val="1375651421"/>
      </p:ext>
    </p:extLst>
  </p:cSld>
  <p:clrMapOvr>
    <a:masterClrMapping/>
  </p:clrMapOvr>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asellaDiTesto 5"/>
          <p:cNvSpPr txBox="1">
            <a:spLocks noGrp="1" noChangeArrowheads="1"/>
          </p:cNvSpPr>
          <p:nvPr>
            <p:ph type="title"/>
          </p:nvPr>
        </p:nvSpPr>
        <p:spPr bwMode="auto">
          <a:xfrm>
            <a:off x="930949" y="364015"/>
            <a:ext cx="7211763" cy="830997"/>
          </a:xfrm>
          <a:prstGeom prst="rect">
            <a:avLst/>
          </a:prstGeom>
          <a:solidFill>
            <a:schemeClr val="accent2">
              <a:lumMod val="75000"/>
            </a:schemeClr>
          </a:solidFill>
          <a:ln w="9525">
            <a:solidFill>
              <a:srgbClr val="003300"/>
            </a:solidFill>
            <a:miter lim="800000"/>
            <a:headEnd/>
            <a:tailEnd/>
          </a:ln>
        </p:spPr>
        <p:txBody>
          <a:bodyPr>
            <a:spAutoFit/>
          </a:bodyPr>
          <a:lstStyle/>
          <a:p>
            <a:pPr algn="ctr">
              <a:defRPr/>
            </a:pPr>
            <a:r>
              <a:rPr lang="it-IT" sz="2400" b="1" dirty="0" smtClean="0">
                <a:solidFill>
                  <a:schemeClr val="bg1"/>
                </a:solidFill>
              </a:rPr>
              <a:t>Gli spazi concessi dalla legge</a:t>
            </a:r>
            <a:br>
              <a:rPr lang="it-IT" sz="2400" b="1" dirty="0" smtClean="0">
                <a:solidFill>
                  <a:schemeClr val="bg1"/>
                </a:solidFill>
              </a:rPr>
            </a:br>
            <a:r>
              <a:rPr lang="it-IT" sz="2400" b="1" i="1" dirty="0" smtClean="0">
                <a:solidFill>
                  <a:schemeClr val="bg1"/>
                </a:solidFill>
              </a:rPr>
              <a:t>Legge di bilancio 2017  - FPV</a:t>
            </a:r>
            <a:endParaRPr lang="it-IT" sz="2400" b="1" dirty="0">
              <a:solidFill>
                <a:schemeClr val="bg1"/>
              </a:solidFill>
            </a:endParaRPr>
          </a:p>
        </p:txBody>
      </p:sp>
      <p:sp>
        <p:nvSpPr>
          <p:cNvPr id="9" name="Segnaposto contenuto 8"/>
          <p:cNvSpPr>
            <a:spLocks noGrp="1"/>
          </p:cNvSpPr>
          <p:nvPr>
            <p:ph idx="1"/>
          </p:nvPr>
        </p:nvSpPr>
        <p:spPr>
          <a:xfrm>
            <a:off x="916210" y="1340768"/>
            <a:ext cx="7429781" cy="5302942"/>
          </a:xfrm>
        </p:spPr>
        <p:txBody>
          <a:bodyPr>
            <a:normAutofit fontScale="85000" lnSpcReduction="20000"/>
          </a:bodyPr>
          <a:lstStyle/>
          <a:p>
            <a:pPr algn="just"/>
            <a:r>
              <a:rPr lang="it-IT" sz="2000" dirty="0" smtClean="0"/>
              <a:t>Per gli anni 2017-2019, nelle entrate e nelle spese finali in termini di competenza è considerato il FPV, di entrata e di spesa, al netto della quota rinveniente dal ricorso all'indebitamento. A decorrere dall'esercizio 2020, tra le entrate e le spese finali è incluso il FPV di entrata e di spesa, finanziato dalle entrate finali. Non rileva la quota del FPV di entrata che finanzia gli impegni cancellati definitivamente dopo l'approvazione del rendiconto dell'anno precedente. </a:t>
            </a:r>
          </a:p>
          <a:p>
            <a:pPr algn="just"/>
            <a:r>
              <a:rPr lang="it-IT" sz="2000" dirty="0" smtClean="0"/>
              <a:t>Le risorse accantonate nel FPV di spesa dell’esercizio 2015 per finanziare</a:t>
            </a:r>
          </a:p>
          <a:p>
            <a:pPr lvl="1" algn="just"/>
            <a:r>
              <a:rPr lang="it-IT" sz="2000" dirty="0" smtClean="0"/>
              <a:t>le spese contenute nei quadri economici relative a investimenti per lavori pubblici</a:t>
            </a:r>
          </a:p>
          <a:p>
            <a:pPr lvl="1" algn="just"/>
            <a:r>
              <a:rPr lang="it-IT" sz="2000" dirty="0" smtClean="0"/>
              <a:t>le spese per procedure di affidamento già attivate</a:t>
            </a:r>
          </a:p>
          <a:p>
            <a:pPr algn="just">
              <a:buNone/>
            </a:pPr>
            <a:r>
              <a:rPr lang="it-IT" sz="2000" dirty="0" smtClean="0"/>
              <a:t>	se non utilizzate possono essere conservate nel FPV di spesa dell'esercizio 2016 purché riguardanti opere per le quali l'ente disponga del </a:t>
            </a:r>
            <a:r>
              <a:rPr lang="it-IT" sz="2000" u="sng" dirty="0" smtClean="0"/>
              <a:t>progetto esecutivo degli investimenti</a:t>
            </a:r>
            <a:r>
              <a:rPr lang="it-IT" sz="2000" dirty="0" smtClean="0"/>
              <a:t>, completo del </a:t>
            </a:r>
            <a:r>
              <a:rPr lang="it-IT" sz="2000" dirty="0" err="1" smtClean="0"/>
              <a:t>cronoprogramma</a:t>
            </a:r>
            <a:r>
              <a:rPr lang="it-IT" sz="2000" dirty="0" smtClean="0"/>
              <a:t> di spesa e a condizione che il bilancio di previsione 2017- 2019 sia approvato entro il </a:t>
            </a:r>
            <a:r>
              <a:rPr lang="it-IT" sz="2000" b="1" dirty="0" smtClean="0"/>
              <a:t>31 gennaio 2017 </a:t>
            </a:r>
            <a:r>
              <a:rPr lang="it-IT" sz="2000" dirty="0" smtClean="0"/>
              <a:t>(anche se il bilancio può essere approvato entro il 31 marzo 2017). Tali risorse confluiscono nel risultato di amministrazione se entro l'esercizio 2017 non sono assunti i relativi impegni di spesa. (Si evita di mandare in economie le somme e farle transitare dall’avanzo di amministrazione vincolato che impatta sul pareggio di bilancio – </a:t>
            </a:r>
            <a:r>
              <a:rPr lang="it-IT" sz="2000" u="sng" dirty="0" smtClean="0"/>
              <a:t>Nuovo Codice appalti</a:t>
            </a:r>
            <a:r>
              <a:rPr lang="it-IT" sz="2000" dirty="0" smtClean="0"/>
              <a:t>)</a:t>
            </a:r>
          </a:p>
          <a:p>
            <a:pPr marL="0" indent="0">
              <a:buNone/>
            </a:pPr>
            <a:endParaRPr lang="it-IT" sz="2600" dirty="0" smtClean="0"/>
          </a:p>
        </p:txBody>
      </p:sp>
      <p:sp>
        <p:nvSpPr>
          <p:cNvPr id="6" name="Segnaposto numero diapositiva 5"/>
          <p:cNvSpPr>
            <a:spLocks noGrp="1"/>
          </p:cNvSpPr>
          <p:nvPr>
            <p:ph type="sldNum" sz="quarter" idx="15"/>
          </p:nvPr>
        </p:nvSpPr>
        <p:spPr/>
        <p:txBody>
          <a:bodyPr/>
          <a:lstStyle/>
          <a:p>
            <a:fld id="{B007B441-5312-499D-93C3-6E37886527FA}" type="slidenum">
              <a:rPr lang="it-IT" smtClean="0"/>
              <a:pPr/>
              <a:t>31</a:t>
            </a:fld>
            <a:endParaRPr lang="it-IT"/>
          </a:p>
        </p:txBody>
      </p:sp>
    </p:spTree>
    <p:extLst>
      <p:ext uri="{BB962C8B-B14F-4D97-AF65-F5344CB8AC3E}">
        <p14:creationId xmlns:p14="http://schemas.microsoft.com/office/powerpoint/2010/main" val="1375651421"/>
      </p:ext>
    </p:extLst>
  </p:cSld>
  <p:clrMapOvr>
    <a:masterClrMapping/>
  </p:clrMapOvr>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asellaDiTesto 5"/>
          <p:cNvSpPr txBox="1">
            <a:spLocks noGrp="1" noChangeArrowheads="1"/>
          </p:cNvSpPr>
          <p:nvPr>
            <p:ph type="title"/>
          </p:nvPr>
        </p:nvSpPr>
        <p:spPr bwMode="auto">
          <a:xfrm>
            <a:off x="930949" y="364015"/>
            <a:ext cx="7211763" cy="830997"/>
          </a:xfrm>
          <a:prstGeom prst="rect">
            <a:avLst/>
          </a:prstGeom>
          <a:solidFill>
            <a:schemeClr val="accent2">
              <a:lumMod val="75000"/>
            </a:schemeClr>
          </a:solidFill>
          <a:ln w="9525">
            <a:solidFill>
              <a:srgbClr val="003300"/>
            </a:solidFill>
            <a:miter lim="800000"/>
            <a:headEnd/>
            <a:tailEnd/>
          </a:ln>
        </p:spPr>
        <p:txBody>
          <a:bodyPr>
            <a:spAutoFit/>
          </a:bodyPr>
          <a:lstStyle/>
          <a:p>
            <a:pPr algn="ctr">
              <a:defRPr/>
            </a:pPr>
            <a:r>
              <a:rPr lang="it-IT" sz="2400" b="1" dirty="0" smtClean="0">
                <a:solidFill>
                  <a:schemeClr val="bg1"/>
                </a:solidFill>
              </a:rPr>
              <a:t>Gli spazi concessi dalla legge</a:t>
            </a:r>
            <a:br>
              <a:rPr lang="it-IT" sz="2400" b="1" dirty="0" smtClean="0">
                <a:solidFill>
                  <a:schemeClr val="bg1"/>
                </a:solidFill>
              </a:rPr>
            </a:br>
            <a:r>
              <a:rPr lang="it-IT" sz="2400" b="1" i="1" dirty="0" smtClean="0">
                <a:solidFill>
                  <a:schemeClr val="bg1"/>
                </a:solidFill>
              </a:rPr>
              <a:t>Legge di bilancio 2017  - FPV</a:t>
            </a:r>
            <a:endParaRPr lang="it-IT" sz="2400" b="1" dirty="0">
              <a:solidFill>
                <a:schemeClr val="bg1"/>
              </a:solidFill>
            </a:endParaRPr>
          </a:p>
        </p:txBody>
      </p:sp>
      <p:sp>
        <p:nvSpPr>
          <p:cNvPr id="9" name="Segnaposto contenuto 8"/>
          <p:cNvSpPr>
            <a:spLocks noGrp="1"/>
          </p:cNvSpPr>
          <p:nvPr>
            <p:ph idx="1"/>
          </p:nvPr>
        </p:nvSpPr>
        <p:spPr>
          <a:xfrm>
            <a:off x="916210" y="3000372"/>
            <a:ext cx="7429781" cy="3357586"/>
          </a:xfrm>
        </p:spPr>
        <p:txBody>
          <a:bodyPr>
            <a:normAutofit fontScale="55000" lnSpcReduction="20000"/>
          </a:bodyPr>
          <a:lstStyle/>
          <a:p>
            <a:pPr algn="just"/>
            <a:r>
              <a:rPr lang="it-IT" sz="2700" dirty="0" smtClean="0"/>
              <a:t>La stima degli oneri è stata effettuata tenendo conto delle informazioni acquisite con il monitoraggio del 1° semestre degli andamenti dei bandi di gara, completi delle informazioni riferite allo sviluppo teorico (SAL) delle opere e degli andamenti delle entrate finali, al netto della quota a copertura delle spese correnti e del rimborso prestiti dell'anno 2015. Al FPV al 1° gennaio 2016, al netto della quota finanziata da debito, è stato applicato lo sviluppo teorico (SAL) per ciascun anno di riferimento al fine di determinare gli impegni coperti dal Fondo pluriennale di entrata negli esercizi successivi. A decorrere dall'anno 2017, sono state stimate, per ciascun anno, le entrate finali al netto delle spese correnti e del rimborso prestiti da destinare agli investimenti; le entrate finali nette, quindi, sono state imputate in parte a copertura degli impegni per investimenti nel medesimo esercizio e al differenziale è stato applicato lo sviluppo teorico (SAL) per determinare gli impatti negli esercizi successivi .</a:t>
            </a:r>
          </a:p>
          <a:p>
            <a:pPr algn="just"/>
            <a:r>
              <a:rPr lang="it-IT" sz="2700" dirty="0" smtClean="0"/>
              <a:t>Si rileva inoltre che con riferimento ad analoga norma presente nella legge di stabilità 2016 era stato stimato un effetto pari a 666 milioni di euro. </a:t>
            </a:r>
          </a:p>
        </p:txBody>
      </p:sp>
      <p:pic>
        <p:nvPicPr>
          <p:cNvPr id="6146" name="Picture 2"/>
          <p:cNvPicPr>
            <a:picLocks noChangeAspect="1" noChangeArrowheads="1"/>
          </p:cNvPicPr>
          <p:nvPr/>
        </p:nvPicPr>
        <p:blipFill>
          <a:blip r:embed="rId3" cstate="print"/>
          <a:srcRect/>
          <a:stretch>
            <a:fillRect/>
          </a:stretch>
        </p:blipFill>
        <p:spPr bwMode="auto">
          <a:xfrm>
            <a:off x="1428728" y="1285860"/>
            <a:ext cx="6215106" cy="1643074"/>
          </a:xfrm>
          <a:prstGeom prst="rect">
            <a:avLst/>
          </a:prstGeom>
          <a:noFill/>
          <a:ln w="9525">
            <a:noFill/>
            <a:miter lim="800000"/>
            <a:headEnd/>
            <a:tailEnd/>
          </a:ln>
          <a:effectLst/>
        </p:spPr>
      </p:pic>
      <p:sp>
        <p:nvSpPr>
          <p:cNvPr id="7" name="Segnaposto numero diapositiva 6"/>
          <p:cNvSpPr>
            <a:spLocks noGrp="1"/>
          </p:cNvSpPr>
          <p:nvPr>
            <p:ph type="sldNum" sz="quarter" idx="15"/>
          </p:nvPr>
        </p:nvSpPr>
        <p:spPr/>
        <p:txBody>
          <a:bodyPr/>
          <a:lstStyle/>
          <a:p>
            <a:fld id="{B007B441-5312-499D-93C3-6E37886527FA}" type="slidenum">
              <a:rPr lang="it-IT" smtClean="0"/>
              <a:pPr/>
              <a:t>32</a:t>
            </a:fld>
            <a:endParaRPr lang="it-IT"/>
          </a:p>
        </p:txBody>
      </p:sp>
    </p:spTree>
    <p:extLst>
      <p:ext uri="{BB962C8B-B14F-4D97-AF65-F5344CB8AC3E}">
        <p14:creationId xmlns:p14="http://schemas.microsoft.com/office/powerpoint/2010/main" val="1375651421"/>
      </p:ext>
    </p:extLst>
  </p:cSld>
  <p:clrMapOvr>
    <a:masterClrMapping/>
  </p:clrMapOvr>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asellaDiTesto 5"/>
          <p:cNvSpPr txBox="1">
            <a:spLocks noGrp="1" noChangeArrowheads="1"/>
          </p:cNvSpPr>
          <p:nvPr>
            <p:ph type="title"/>
          </p:nvPr>
        </p:nvSpPr>
        <p:spPr bwMode="auto">
          <a:xfrm>
            <a:off x="930949" y="364015"/>
            <a:ext cx="7211763" cy="830997"/>
          </a:xfrm>
          <a:prstGeom prst="rect">
            <a:avLst/>
          </a:prstGeom>
          <a:solidFill>
            <a:schemeClr val="accent2">
              <a:lumMod val="75000"/>
            </a:schemeClr>
          </a:solidFill>
          <a:ln w="9525">
            <a:solidFill>
              <a:srgbClr val="003300"/>
            </a:solidFill>
            <a:miter lim="800000"/>
            <a:headEnd/>
            <a:tailEnd/>
          </a:ln>
        </p:spPr>
        <p:txBody>
          <a:bodyPr>
            <a:spAutoFit/>
          </a:bodyPr>
          <a:lstStyle/>
          <a:p>
            <a:pPr algn="ctr">
              <a:defRPr/>
            </a:pPr>
            <a:r>
              <a:rPr lang="it-IT" sz="2400" b="1" dirty="0" smtClean="0">
                <a:solidFill>
                  <a:schemeClr val="bg1"/>
                </a:solidFill>
              </a:rPr>
              <a:t>Gli spazi concessi dalla legge</a:t>
            </a:r>
            <a:br>
              <a:rPr lang="it-IT" sz="2400" b="1" dirty="0" smtClean="0">
                <a:solidFill>
                  <a:schemeClr val="bg1"/>
                </a:solidFill>
              </a:rPr>
            </a:br>
            <a:r>
              <a:rPr lang="it-IT" sz="2400" b="1" i="1" dirty="0" smtClean="0">
                <a:solidFill>
                  <a:schemeClr val="bg1"/>
                </a:solidFill>
              </a:rPr>
              <a:t>Legge di bilancio 2017–EE.LL.–investimenti</a:t>
            </a:r>
            <a:endParaRPr lang="it-IT" sz="2400" b="1" dirty="0">
              <a:solidFill>
                <a:schemeClr val="bg1"/>
              </a:solidFill>
            </a:endParaRPr>
          </a:p>
        </p:txBody>
      </p:sp>
      <p:sp>
        <p:nvSpPr>
          <p:cNvPr id="9" name="Segnaposto contenuto 8"/>
          <p:cNvSpPr>
            <a:spLocks noGrp="1"/>
          </p:cNvSpPr>
          <p:nvPr>
            <p:ph idx="1"/>
          </p:nvPr>
        </p:nvSpPr>
        <p:spPr>
          <a:xfrm>
            <a:off x="916210" y="1340768"/>
            <a:ext cx="7429781" cy="4680520"/>
          </a:xfrm>
        </p:spPr>
        <p:txBody>
          <a:bodyPr>
            <a:normAutofit fontScale="92500" lnSpcReduction="10000"/>
          </a:bodyPr>
          <a:lstStyle/>
          <a:p>
            <a:pPr algn="just"/>
            <a:r>
              <a:rPr lang="it-IT" sz="2000" dirty="0" smtClean="0"/>
              <a:t>Art. 1, </a:t>
            </a:r>
            <a:r>
              <a:rPr lang="it-IT" sz="2000" dirty="0" err="1" smtClean="0"/>
              <a:t>co</a:t>
            </a:r>
            <a:r>
              <a:rPr lang="it-IT" sz="2000" dirty="0" smtClean="0"/>
              <a:t>. 485 “Al fine di favorire gli investimenti, da realizzare attraverso l’</a:t>
            </a:r>
            <a:r>
              <a:rPr lang="it-IT" sz="2000" u="sng" dirty="0" smtClean="0"/>
              <a:t>utilizzo dei risultati di amministrazione</a:t>
            </a:r>
            <a:r>
              <a:rPr lang="it-IT" sz="2000" dirty="0" smtClean="0"/>
              <a:t> degli esercizi precedenti e il </a:t>
            </a:r>
            <a:r>
              <a:rPr lang="it-IT" sz="2000" u="sng" dirty="0" smtClean="0"/>
              <a:t>ricorso al debito</a:t>
            </a:r>
            <a:r>
              <a:rPr lang="it-IT" sz="2000" dirty="0" smtClean="0"/>
              <a:t>, per gli anni 2017, 2018 e 2019, sono assegnati agli enti locali spazi finanziari nell'ambito dei </a:t>
            </a:r>
            <a:r>
              <a:rPr lang="it-IT" sz="2000" b="1" dirty="0" smtClean="0"/>
              <a:t>patti nazionali</a:t>
            </a:r>
            <a:r>
              <a:rPr lang="it-IT" sz="2000" dirty="0" smtClean="0"/>
              <a:t>, …, nel limite complessivo di 700 milioni di euro annui, di cui 300 milioni di euro destinati a interventi di edilizia scolastica”</a:t>
            </a:r>
          </a:p>
          <a:p>
            <a:pPr algn="just"/>
            <a:r>
              <a:rPr lang="it-IT" sz="2000" dirty="0" smtClean="0"/>
              <a:t>Art. 1, </a:t>
            </a:r>
            <a:r>
              <a:rPr lang="it-IT" sz="2000" dirty="0" err="1" smtClean="0"/>
              <a:t>co</a:t>
            </a:r>
            <a:r>
              <a:rPr lang="it-IT" sz="2000" dirty="0" smtClean="0"/>
              <a:t>. 486. “Gli enti locali </a:t>
            </a:r>
            <a:r>
              <a:rPr lang="it-IT" sz="2000" b="1" dirty="0" smtClean="0"/>
              <a:t>non possono richiedere spazi finanziari per le finalità di investimento</a:t>
            </a:r>
            <a:r>
              <a:rPr lang="it-IT" sz="2000" dirty="0" smtClean="0"/>
              <a:t> … qualora le operazioni di investimento, realizzate con il ricorso all'indebitamento e all'utilizzo dei risultati di amministrazione degli esercizi precedenti, possano essere effettuate </a:t>
            </a:r>
            <a:r>
              <a:rPr lang="it-IT" sz="2000" u="sng" dirty="0" smtClean="0"/>
              <a:t>nel rispetto del proprio saldo</a:t>
            </a:r>
            <a:r>
              <a:rPr lang="it-IT" sz="2000" dirty="0" smtClean="0"/>
              <a:t> ...”</a:t>
            </a:r>
          </a:p>
          <a:p>
            <a:pPr algn="just"/>
            <a:r>
              <a:rPr lang="it-IT" sz="2000" dirty="0" smtClean="0"/>
              <a:t>Richieste di spazi finanziari formulate prima dell’approvazione del rendiconto ma dopo il </a:t>
            </a:r>
            <a:r>
              <a:rPr lang="it-IT" sz="2000" dirty="0" err="1" smtClean="0"/>
              <a:t>preclosing</a:t>
            </a:r>
            <a:endParaRPr lang="it-IT" sz="2000" dirty="0" smtClean="0"/>
          </a:p>
          <a:p>
            <a:pPr algn="just"/>
            <a:r>
              <a:rPr lang="it-IT" sz="2000" dirty="0" smtClean="0"/>
              <a:t>Riparto avvenuto con il DM 14 marzo 2017, n. 41337</a:t>
            </a:r>
          </a:p>
          <a:p>
            <a:pPr marL="0" indent="0">
              <a:buNone/>
            </a:pPr>
            <a:endParaRPr lang="it-IT" sz="2600" dirty="0" smtClean="0"/>
          </a:p>
        </p:txBody>
      </p:sp>
      <p:sp>
        <p:nvSpPr>
          <p:cNvPr id="6" name="Segnaposto numero diapositiva 5"/>
          <p:cNvSpPr>
            <a:spLocks noGrp="1"/>
          </p:cNvSpPr>
          <p:nvPr>
            <p:ph type="sldNum" sz="quarter" idx="15"/>
          </p:nvPr>
        </p:nvSpPr>
        <p:spPr/>
        <p:txBody>
          <a:bodyPr/>
          <a:lstStyle/>
          <a:p>
            <a:fld id="{B007B441-5312-499D-93C3-6E37886527FA}" type="slidenum">
              <a:rPr lang="it-IT" smtClean="0"/>
              <a:pPr/>
              <a:t>33</a:t>
            </a:fld>
            <a:endParaRPr lang="it-IT"/>
          </a:p>
        </p:txBody>
      </p:sp>
    </p:spTree>
    <p:extLst>
      <p:ext uri="{BB962C8B-B14F-4D97-AF65-F5344CB8AC3E}">
        <p14:creationId xmlns:p14="http://schemas.microsoft.com/office/powerpoint/2010/main" val="1375651421"/>
      </p:ext>
    </p:extLst>
  </p:cSld>
  <p:clrMapOvr>
    <a:masterClrMapping/>
  </p:clrMapOvr>
  <p:transition/>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Segnaposto contenuto 8"/>
          <p:cNvSpPr>
            <a:spLocks noGrp="1"/>
          </p:cNvSpPr>
          <p:nvPr>
            <p:ph idx="1"/>
          </p:nvPr>
        </p:nvSpPr>
        <p:spPr>
          <a:xfrm>
            <a:off x="916210" y="1340768"/>
            <a:ext cx="7429781" cy="4680520"/>
          </a:xfrm>
        </p:spPr>
        <p:txBody>
          <a:bodyPr>
            <a:normAutofit/>
          </a:bodyPr>
          <a:lstStyle/>
          <a:p>
            <a:pPr algn="just"/>
            <a:r>
              <a:rPr lang="it-IT" sz="2000" dirty="0" smtClean="0"/>
              <a:t>Ordine di priorità: </a:t>
            </a:r>
          </a:p>
          <a:p>
            <a:pPr lvl="1" algn="just" fontAlgn="base"/>
            <a:r>
              <a:rPr lang="it-IT" sz="1700" dirty="0" smtClean="0"/>
              <a:t>interventi di edilizia scolastica già avviati, a valere su risorse acquisite mediante contrazione di mutuo, e per i quali sono stati attribuiti spazi finanziari nell'anno 2016 ai sensi del decreto del Presidente del Consiglio dei ministri 27 aprile 2016;</a:t>
            </a:r>
          </a:p>
          <a:p>
            <a:pPr lvl="1" algn="just" fontAlgn="base"/>
            <a:r>
              <a:rPr lang="it-IT" sz="1700" dirty="0" smtClean="0"/>
              <a:t>interventi di nuova costruzione di edifici scolastici per i quali gli enti dispongono del progetto esecutivo redatto e validato in conformità alla vigente normativa, completo del </a:t>
            </a:r>
            <a:r>
              <a:rPr lang="it-IT" sz="1700" dirty="0" err="1" smtClean="0"/>
              <a:t>cronoprogramma</a:t>
            </a:r>
            <a:r>
              <a:rPr lang="it-IT" sz="1700" dirty="0" smtClean="0"/>
              <a:t> della spesa e che non abbiano pubblicato il bando alla data di entrata in vigore della presente legge;</a:t>
            </a:r>
          </a:p>
          <a:p>
            <a:pPr lvl="1" algn="just" fontAlgn="base"/>
            <a:r>
              <a:rPr lang="it-IT" sz="1700" dirty="0" smtClean="0"/>
              <a:t>interventi di edilizia scolastica per i quali gli enti dispongono del progetto esecutivo redatto e validato in conformità alla vigente normativa, completo del </a:t>
            </a:r>
            <a:r>
              <a:rPr lang="it-IT" sz="1700" dirty="0" err="1" smtClean="0"/>
              <a:t>cronoprogramma</a:t>
            </a:r>
            <a:r>
              <a:rPr lang="it-IT" sz="1700" dirty="0" smtClean="0"/>
              <a:t> della spesa e che non abbiano pubblicato il bando di gara alla data di entrata in vigore della presente legge.</a:t>
            </a:r>
          </a:p>
          <a:p>
            <a:pPr algn="just"/>
            <a:endParaRPr lang="it-IT" sz="2000" dirty="0" smtClean="0"/>
          </a:p>
          <a:p>
            <a:pPr marL="0" indent="0">
              <a:buNone/>
            </a:pPr>
            <a:endParaRPr lang="it-IT" sz="2600" dirty="0" smtClean="0"/>
          </a:p>
        </p:txBody>
      </p:sp>
      <p:sp>
        <p:nvSpPr>
          <p:cNvPr id="6" name="Segnaposto numero diapositiva 5"/>
          <p:cNvSpPr>
            <a:spLocks noGrp="1"/>
          </p:cNvSpPr>
          <p:nvPr>
            <p:ph type="sldNum" sz="quarter" idx="15"/>
          </p:nvPr>
        </p:nvSpPr>
        <p:spPr/>
        <p:txBody>
          <a:bodyPr/>
          <a:lstStyle/>
          <a:p>
            <a:fld id="{B007B441-5312-499D-93C3-6E37886527FA}" type="slidenum">
              <a:rPr lang="it-IT" smtClean="0"/>
              <a:pPr/>
              <a:t>34</a:t>
            </a:fld>
            <a:endParaRPr lang="it-IT"/>
          </a:p>
        </p:txBody>
      </p:sp>
      <p:sp>
        <p:nvSpPr>
          <p:cNvPr id="7" name="CasellaDiTesto 5"/>
          <p:cNvSpPr txBox="1">
            <a:spLocks noChangeArrowheads="1"/>
          </p:cNvSpPr>
          <p:nvPr/>
        </p:nvSpPr>
        <p:spPr bwMode="auto">
          <a:xfrm>
            <a:off x="930949" y="364015"/>
            <a:ext cx="7211763" cy="830997"/>
          </a:xfrm>
          <a:prstGeom prst="rect">
            <a:avLst/>
          </a:prstGeom>
          <a:solidFill>
            <a:schemeClr val="accent2">
              <a:lumMod val="75000"/>
            </a:schemeClr>
          </a:solidFill>
          <a:ln w="9525">
            <a:solidFill>
              <a:srgbClr val="003300"/>
            </a:solidFill>
            <a:miter lim="800000"/>
            <a:headEnd/>
            <a:tailEnd/>
          </a:ln>
        </p:spPr>
        <p:txBody>
          <a:bodyPr vert="horz" anchor="b">
            <a:sp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it-IT" sz="2400" b="1" i="0" u="none" strike="noStrike" kern="1200" cap="small" spc="0" normalizeH="0" baseline="0" noProof="0" dirty="0" smtClean="0">
                <a:ln>
                  <a:noFill/>
                </a:ln>
                <a:solidFill>
                  <a:schemeClr val="bg1"/>
                </a:solidFill>
                <a:effectLst/>
                <a:uLnTx/>
                <a:uFillTx/>
                <a:latin typeface="+mj-lt"/>
                <a:ea typeface="+mj-ea"/>
                <a:cs typeface="+mj-cs"/>
              </a:rPr>
              <a:t>Gli spazi concessi dalla legge</a:t>
            </a:r>
            <a:br>
              <a:rPr kumimoji="0" lang="it-IT" sz="2400" b="1" i="0" u="none" strike="noStrike" kern="1200" cap="small" spc="0" normalizeH="0" baseline="0" noProof="0" dirty="0" smtClean="0">
                <a:ln>
                  <a:noFill/>
                </a:ln>
                <a:solidFill>
                  <a:schemeClr val="bg1"/>
                </a:solidFill>
                <a:effectLst/>
                <a:uLnTx/>
                <a:uFillTx/>
                <a:latin typeface="+mj-lt"/>
                <a:ea typeface="+mj-ea"/>
                <a:cs typeface="+mj-cs"/>
              </a:rPr>
            </a:br>
            <a:r>
              <a:rPr kumimoji="0" lang="it-IT" sz="2400" b="1" i="1" u="none" strike="noStrike" kern="1200" cap="small" spc="0" normalizeH="0" baseline="0" noProof="0" dirty="0" smtClean="0">
                <a:ln>
                  <a:noFill/>
                </a:ln>
                <a:solidFill>
                  <a:schemeClr val="bg1"/>
                </a:solidFill>
                <a:effectLst/>
                <a:uLnTx/>
                <a:uFillTx/>
                <a:latin typeface="+mj-lt"/>
                <a:ea typeface="+mj-ea"/>
                <a:cs typeface="+mj-cs"/>
              </a:rPr>
              <a:t>Legge di bilancio 2017–EE.LL.–investimenti</a:t>
            </a:r>
            <a:endParaRPr kumimoji="0" lang="it-IT" sz="2400" b="1" i="0" u="none" strike="noStrike" kern="1200" cap="small" spc="0" normalizeH="0" baseline="0" noProof="0" dirty="0">
              <a:ln>
                <a:noFill/>
              </a:ln>
              <a:solidFill>
                <a:schemeClr val="bg1"/>
              </a:solidFill>
              <a:effectLst/>
              <a:uLnTx/>
              <a:uFillTx/>
              <a:latin typeface="+mj-lt"/>
              <a:ea typeface="+mj-ea"/>
              <a:cs typeface="+mj-cs"/>
            </a:endParaRPr>
          </a:p>
        </p:txBody>
      </p:sp>
    </p:spTree>
    <p:extLst>
      <p:ext uri="{BB962C8B-B14F-4D97-AF65-F5344CB8AC3E}">
        <p14:creationId xmlns:p14="http://schemas.microsoft.com/office/powerpoint/2010/main" val="1375651421"/>
      </p:ext>
    </p:extLst>
  </p:cSld>
  <p:clrMapOvr>
    <a:masterClrMapping/>
  </p:clrMapOvr>
  <p:transition/>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Segnaposto contenuto 8"/>
          <p:cNvSpPr>
            <a:spLocks noGrp="1"/>
          </p:cNvSpPr>
          <p:nvPr>
            <p:ph idx="1"/>
          </p:nvPr>
        </p:nvSpPr>
        <p:spPr>
          <a:xfrm>
            <a:off x="916210" y="1340768"/>
            <a:ext cx="7429781" cy="5374380"/>
          </a:xfrm>
        </p:spPr>
        <p:txBody>
          <a:bodyPr>
            <a:normAutofit fontScale="25000" lnSpcReduction="20000"/>
          </a:bodyPr>
          <a:lstStyle/>
          <a:p>
            <a:pPr algn="just"/>
            <a:r>
              <a:rPr lang="it-IT" sz="5500" dirty="0" smtClean="0"/>
              <a:t>Ordine di priorità: </a:t>
            </a:r>
            <a:endParaRPr lang="it-IT" sz="3800" dirty="0" smtClean="0"/>
          </a:p>
          <a:p>
            <a:pPr lvl="1" algn="just" fontAlgn="base"/>
            <a:r>
              <a:rPr lang="it-IT" sz="5400" dirty="0" smtClean="0"/>
              <a:t>investimenti dei comuni terremotati finalizzati a fronteggiare gli eccezionali eventi sismici e la ricostruzione, finanziati con avanzo di amministrazione o da operazioni di indebitamento, per i quali gli enti dispongono di progetti esecutivi redatti e validati in conformità alla vigente normativa, completi del </a:t>
            </a:r>
            <a:r>
              <a:rPr lang="it-IT" sz="5400" dirty="0" err="1" smtClean="0"/>
              <a:t>cronoprogramma</a:t>
            </a:r>
            <a:r>
              <a:rPr lang="it-IT" sz="5400" dirty="0" smtClean="0"/>
              <a:t> della spesa (</a:t>
            </a:r>
            <a:r>
              <a:rPr lang="it-IT" sz="5400" dirty="0" err="1" smtClean="0"/>
              <a:t>Milleproroghe</a:t>
            </a:r>
            <a:r>
              <a:rPr lang="it-IT" sz="5400" dirty="0" smtClean="0"/>
              <a:t>);</a:t>
            </a:r>
          </a:p>
          <a:p>
            <a:pPr lvl="1" algn="just" fontAlgn="base"/>
            <a:r>
              <a:rPr lang="it-IT" sz="5400" dirty="0" smtClean="0"/>
              <a:t>investimenti finanziati con avanzo di amministrazione o mediante operazioni di indebitamento:</a:t>
            </a:r>
          </a:p>
          <a:p>
            <a:pPr lvl="2" algn="just" fontAlgn="base"/>
            <a:r>
              <a:rPr lang="it-IT" sz="5400" dirty="0" smtClean="0"/>
              <a:t>dei comuni istituiti, nel quinquennio precedente all'anno di riferimento, a seguito dei processi di fusione previsti dalla legislazione vigente; per ciascun esercizio del triennio 2017-2019, sono considerati esclusivamente i comuni per i quali i processi di fusione si sono conclusi entro il 1º gennaio dell'esercizio di riferimento;</a:t>
            </a:r>
          </a:p>
          <a:p>
            <a:pPr lvl="2" algn="just" fontAlgn="base"/>
            <a:r>
              <a:rPr lang="it-IT" sz="5400" dirty="0" smtClean="0"/>
              <a:t>dei comuni con popolazione inferiore a 1.000 abitanti, per i quali gli enti dispongono di progetti esecutivi redatti e validati in conformità alla vigente normativa, completi del </a:t>
            </a:r>
            <a:r>
              <a:rPr lang="it-IT" sz="5400" dirty="0" err="1" smtClean="0"/>
              <a:t>cronoprogramma</a:t>
            </a:r>
            <a:r>
              <a:rPr lang="it-IT" sz="5400" dirty="0" smtClean="0"/>
              <a:t> della spesa;</a:t>
            </a:r>
          </a:p>
          <a:p>
            <a:pPr lvl="1" algn="just" fontAlgn="base"/>
            <a:r>
              <a:rPr lang="it-IT" sz="5400" dirty="0" smtClean="0"/>
              <a:t>interventi di edilizia scolastica non soddisfatti dagli spazi finanziari concessi ai sensi dei commi da 487 a 489;</a:t>
            </a:r>
          </a:p>
          <a:p>
            <a:pPr lvl="1" algn="just" fontAlgn="base"/>
            <a:r>
              <a:rPr lang="it-IT" sz="5400" dirty="0" smtClean="0"/>
              <a:t>investimenti finalizzati all'adeguamento e al miglioramento sismico degli immobili, finanziati con avanzo di amministrazione, per i quali gli enti dispongono del progetto esecutivo redatto e validato in conformità alla vigente normativa, completo del </a:t>
            </a:r>
            <a:r>
              <a:rPr lang="it-IT" sz="5400" dirty="0" err="1" smtClean="0"/>
              <a:t>cronoprogramma</a:t>
            </a:r>
            <a:r>
              <a:rPr lang="it-IT" sz="5400" dirty="0" smtClean="0"/>
              <a:t> della spesa;</a:t>
            </a:r>
          </a:p>
          <a:p>
            <a:pPr lvl="1" algn="just" fontAlgn="base"/>
            <a:r>
              <a:rPr lang="it-IT" sz="5400" dirty="0" smtClean="0"/>
              <a:t>investimenti finalizzati alla prevenzione del rischio idrogeologico e alla messa in sicurezza e alla bonifica di siti inquinati ad alto rischio ambientale, individuati come prioritari per il loro rilevante impatto sanitario, finanziati con avanzo di amministrazione, per i quali gli enti dispongono del progetto esecutivo redatto e validato in conformità alla vigente normativa, completo del </a:t>
            </a:r>
            <a:r>
              <a:rPr lang="it-IT" sz="5400" dirty="0" err="1" smtClean="0"/>
              <a:t>cronoprogramma</a:t>
            </a:r>
            <a:r>
              <a:rPr lang="it-IT" sz="5400" dirty="0" smtClean="0"/>
              <a:t> della spesa</a:t>
            </a:r>
          </a:p>
        </p:txBody>
      </p:sp>
      <p:sp>
        <p:nvSpPr>
          <p:cNvPr id="6" name="Segnaposto numero diapositiva 5"/>
          <p:cNvSpPr>
            <a:spLocks noGrp="1"/>
          </p:cNvSpPr>
          <p:nvPr>
            <p:ph type="sldNum" sz="quarter" idx="15"/>
          </p:nvPr>
        </p:nvSpPr>
        <p:spPr/>
        <p:txBody>
          <a:bodyPr/>
          <a:lstStyle/>
          <a:p>
            <a:fld id="{B007B441-5312-499D-93C3-6E37886527FA}" type="slidenum">
              <a:rPr lang="it-IT" smtClean="0"/>
              <a:pPr/>
              <a:t>35</a:t>
            </a:fld>
            <a:endParaRPr lang="it-IT"/>
          </a:p>
        </p:txBody>
      </p:sp>
      <p:sp>
        <p:nvSpPr>
          <p:cNvPr id="7" name="CasellaDiTesto 5"/>
          <p:cNvSpPr txBox="1">
            <a:spLocks noChangeArrowheads="1"/>
          </p:cNvSpPr>
          <p:nvPr/>
        </p:nvSpPr>
        <p:spPr bwMode="auto">
          <a:xfrm>
            <a:off x="930949" y="364015"/>
            <a:ext cx="7211763" cy="830997"/>
          </a:xfrm>
          <a:prstGeom prst="rect">
            <a:avLst/>
          </a:prstGeom>
          <a:solidFill>
            <a:schemeClr val="accent2">
              <a:lumMod val="75000"/>
            </a:schemeClr>
          </a:solidFill>
          <a:ln w="9525">
            <a:solidFill>
              <a:srgbClr val="003300"/>
            </a:solidFill>
            <a:miter lim="800000"/>
            <a:headEnd/>
            <a:tailEnd/>
          </a:ln>
        </p:spPr>
        <p:txBody>
          <a:bodyPr vert="horz" anchor="b">
            <a:sp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it-IT" sz="2400" b="1" i="0" u="none" strike="noStrike" kern="1200" cap="small" spc="0" normalizeH="0" baseline="0" noProof="0" dirty="0" smtClean="0">
                <a:ln>
                  <a:noFill/>
                </a:ln>
                <a:solidFill>
                  <a:schemeClr val="bg1"/>
                </a:solidFill>
                <a:effectLst/>
                <a:uLnTx/>
                <a:uFillTx/>
                <a:latin typeface="+mj-lt"/>
                <a:ea typeface="+mj-ea"/>
                <a:cs typeface="+mj-cs"/>
              </a:rPr>
              <a:t>Gli spazi concessi dalla legge</a:t>
            </a:r>
            <a:br>
              <a:rPr kumimoji="0" lang="it-IT" sz="2400" b="1" i="0" u="none" strike="noStrike" kern="1200" cap="small" spc="0" normalizeH="0" baseline="0" noProof="0" dirty="0" smtClean="0">
                <a:ln>
                  <a:noFill/>
                </a:ln>
                <a:solidFill>
                  <a:schemeClr val="bg1"/>
                </a:solidFill>
                <a:effectLst/>
                <a:uLnTx/>
                <a:uFillTx/>
                <a:latin typeface="+mj-lt"/>
                <a:ea typeface="+mj-ea"/>
                <a:cs typeface="+mj-cs"/>
              </a:rPr>
            </a:br>
            <a:r>
              <a:rPr kumimoji="0" lang="it-IT" sz="2400" b="1" i="1" u="none" strike="noStrike" kern="1200" cap="small" spc="0" normalizeH="0" baseline="0" noProof="0" dirty="0" smtClean="0">
                <a:ln>
                  <a:noFill/>
                </a:ln>
                <a:solidFill>
                  <a:schemeClr val="bg1"/>
                </a:solidFill>
                <a:effectLst/>
                <a:uLnTx/>
                <a:uFillTx/>
                <a:latin typeface="+mj-lt"/>
                <a:ea typeface="+mj-ea"/>
                <a:cs typeface="+mj-cs"/>
              </a:rPr>
              <a:t>Legge di bilancio 2017–EE.LL.–investimenti</a:t>
            </a:r>
            <a:endParaRPr kumimoji="0" lang="it-IT" sz="2400" b="1" i="0" u="none" strike="noStrike" kern="1200" cap="small" spc="0" normalizeH="0" baseline="0" noProof="0" dirty="0">
              <a:ln>
                <a:noFill/>
              </a:ln>
              <a:solidFill>
                <a:schemeClr val="bg1"/>
              </a:solidFill>
              <a:effectLst/>
              <a:uLnTx/>
              <a:uFillTx/>
              <a:latin typeface="+mj-lt"/>
              <a:ea typeface="+mj-ea"/>
              <a:cs typeface="+mj-cs"/>
            </a:endParaRPr>
          </a:p>
        </p:txBody>
      </p:sp>
    </p:spTree>
    <p:extLst>
      <p:ext uri="{BB962C8B-B14F-4D97-AF65-F5344CB8AC3E}">
        <p14:creationId xmlns:p14="http://schemas.microsoft.com/office/powerpoint/2010/main" val="1375651421"/>
      </p:ext>
    </p:extLst>
  </p:cSld>
  <p:clrMapOvr>
    <a:masterClrMapping/>
  </p:clrMapOvr>
  <p:transition/>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Segnaposto contenuto 8"/>
          <p:cNvSpPr>
            <a:spLocks noGrp="1"/>
          </p:cNvSpPr>
          <p:nvPr>
            <p:ph idx="1"/>
          </p:nvPr>
        </p:nvSpPr>
        <p:spPr>
          <a:xfrm>
            <a:off x="916210" y="1340768"/>
            <a:ext cx="7429781" cy="5374380"/>
          </a:xfrm>
        </p:spPr>
        <p:txBody>
          <a:bodyPr>
            <a:normAutofit/>
          </a:bodyPr>
          <a:lstStyle/>
          <a:p>
            <a:pPr algn="just"/>
            <a:r>
              <a:rPr lang="it-IT" dirty="0" smtClean="0"/>
              <a:t>Ordine di priorità:</a:t>
            </a:r>
          </a:p>
          <a:p>
            <a:pPr lvl="1" algn="just"/>
            <a:r>
              <a:rPr lang="it-IT" dirty="0" smtClean="0"/>
              <a:t>Qualora l'entità delle richieste pervenute dagli enti locali superi l'ammontare degli spazi disponibili, l'attribuzione è effettuata a favore degli enti che presentano la maggiore incidenza del fondo di cassa (al 31/12 dell’anno precedente) rispetto all'avanzo di amministrazione (al netto della quota accantonata del FCDE)</a:t>
            </a:r>
          </a:p>
        </p:txBody>
      </p:sp>
      <p:sp>
        <p:nvSpPr>
          <p:cNvPr id="6" name="Segnaposto numero diapositiva 5"/>
          <p:cNvSpPr>
            <a:spLocks noGrp="1"/>
          </p:cNvSpPr>
          <p:nvPr>
            <p:ph type="sldNum" sz="quarter" idx="15"/>
          </p:nvPr>
        </p:nvSpPr>
        <p:spPr/>
        <p:txBody>
          <a:bodyPr/>
          <a:lstStyle/>
          <a:p>
            <a:fld id="{B007B441-5312-499D-93C3-6E37886527FA}" type="slidenum">
              <a:rPr lang="it-IT" smtClean="0"/>
              <a:pPr/>
              <a:t>36</a:t>
            </a:fld>
            <a:endParaRPr lang="it-IT"/>
          </a:p>
        </p:txBody>
      </p:sp>
      <p:sp>
        <p:nvSpPr>
          <p:cNvPr id="8" name="CasellaDiTesto 5"/>
          <p:cNvSpPr txBox="1">
            <a:spLocks noChangeArrowheads="1"/>
          </p:cNvSpPr>
          <p:nvPr/>
        </p:nvSpPr>
        <p:spPr bwMode="auto">
          <a:xfrm>
            <a:off x="930949" y="364015"/>
            <a:ext cx="7211763" cy="830997"/>
          </a:xfrm>
          <a:prstGeom prst="rect">
            <a:avLst/>
          </a:prstGeom>
          <a:solidFill>
            <a:schemeClr val="accent2">
              <a:lumMod val="75000"/>
            </a:schemeClr>
          </a:solidFill>
          <a:ln w="9525">
            <a:solidFill>
              <a:srgbClr val="003300"/>
            </a:solidFill>
            <a:miter lim="800000"/>
            <a:headEnd/>
            <a:tailEnd/>
          </a:ln>
        </p:spPr>
        <p:txBody>
          <a:bodyPr vert="horz" anchor="b">
            <a:sp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it-IT" sz="2400" b="1" i="0" u="none" strike="noStrike" kern="1200" cap="small" spc="0" normalizeH="0" baseline="0" noProof="0" dirty="0" smtClean="0">
                <a:ln>
                  <a:noFill/>
                </a:ln>
                <a:solidFill>
                  <a:schemeClr val="bg1"/>
                </a:solidFill>
                <a:effectLst/>
                <a:uLnTx/>
                <a:uFillTx/>
                <a:latin typeface="+mj-lt"/>
                <a:ea typeface="+mj-ea"/>
                <a:cs typeface="+mj-cs"/>
              </a:rPr>
              <a:t>Gli spazi concessi dalla legge</a:t>
            </a:r>
            <a:br>
              <a:rPr kumimoji="0" lang="it-IT" sz="2400" b="1" i="0" u="none" strike="noStrike" kern="1200" cap="small" spc="0" normalizeH="0" baseline="0" noProof="0" dirty="0" smtClean="0">
                <a:ln>
                  <a:noFill/>
                </a:ln>
                <a:solidFill>
                  <a:schemeClr val="bg1"/>
                </a:solidFill>
                <a:effectLst/>
                <a:uLnTx/>
                <a:uFillTx/>
                <a:latin typeface="+mj-lt"/>
                <a:ea typeface="+mj-ea"/>
                <a:cs typeface="+mj-cs"/>
              </a:rPr>
            </a:br>
            <a:r>
              <a:rPr kumimoji="0" lang="it-IT" sz="2400" b="1" i="1" u="none" strike="noStrike" kern="1200" cap="small" spc="0" normalizeH="0" baseline="0" noProof="0" dirty="0" smtClean="0">
                <a:ln>
                  <a:noFill/>
                </a:ln>
                <a:solidFill>
                  <a:schemeClr val="bg1"/>
                </a:solidFill>
                <a:effectLst/>
                <a:uLnTx/>
                <a:uFillTx/>
                <a:latin typeface="+mj-lt"/>
                <a:ea typeface="+mj-ea"/>
                <a:cs typeface="+mj-cs"/>
              </a:rPr>
              <a:t>Legge di bilancio 2017–EE.LL.–investimenti</a:t>
            </a:r>
            <a:endParaRPr kumimoji="0" lang="it-IT" sz="2400" b="1" i="0" u="none" strike="noStrike" kern="1200" cap="small" spc="0" normalizeH="0" baseline="0" noProof="0" dirty="0">
              <a:ln>
                <a:noFill/>
              </a:ln>
              <a:solidFill>
                <a:schemeClr val="bg1"/>
              </a:solidFill>
              <a:effectLst/>
              <a:uLnTx/>
              <a:uFillTx/>
              <a:latin typeface="+mj-lt"/>
              <a:ea typeface="+mj-ea"/>
              <a:cs typeface="+mj-cs"/>
            </a:endParaRPr>
          </a:p>
        </p:txBody>
      </p:sp>
    </p:spTree>
    <p:extLst>
      <p:ext uri="{BB962C8B-B14F-4D97-AF65-F5344CB8AC3E}">
        <p14:creationId xmlns:p14="http://schemas.microsoft.com/office/powerpoint/2010/main" val="1375651421"/>
      </p:ext>
    </p:extLst>
  </p:cSld>
  <p:clrMapOvr>
    <a:masterClrMapping/>
  </p:clrMapOvr>
  <p:transition/>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Grp="1" noChangeAspect="1" noChangeArrowheads="1"/>
          </p:cNvPicPr>
          <p:nvPr>
            <p:ph idx="1"/>
          </p:nvPr>
        </p:nvPicPr>
        <p:blipFill>
          <a:blip r:embed="rId3" cstate="print"/>
          <a:srcRect/>
          <a:stretch>
            <a:fillRect/>
          </a:stretch>
        </p:blipFill>
        <p:spPr bwMode="auto">
          <a:xfrm>
            <a:off x="1857356" y="1500174"/>
            <a:ext cx="5353050" cy="1323978"/>
          </a:xfrm>
          <a:prstGeom prst="rect">
            <a:avLst/>
          </a:prstGeom>
          <a:noFill/>
          <a:ln w="9525">
            <a:noFill/>
            <a:miter lim="800000"/>
            <a:headEnd/>
            <a:tailEnd/>
          </a:ln>
          <a:effectLst/>
        </p:spPr>
      </p:pic>
      <p:sp>
        <p:nvSpPr>
          <p:cNvPr id="6" name="CasellaDiTesto 5"/>
          <p:cNvSpPr txBox="1"/>
          <p:nvPr/>
        </p:nvSpPr>
        <p:spPr>
          <a:xfrm>
            <a:off x="928662" y="2786058"/>
            <a:ext cx="7072362" cy="3416320"/>
          </a:xfrm>
          <a:prstGeom prst="rect">
            <a:avLst/>
          </a:prstGeom>
          <a:noFill/>
        </p:spPr>
        <p:txBody>
          <a:bodyPr wrap="square" rtlCol="0">
            <a:spAutoFit/>
          </a:bodyPr>
          <a:lstStyle/>
          <a:p>
            <a:pPr algn="just"/>
            <a:r>
              <a:rPr lang="it-IT" dirty="0" smtClean="0"/>
              <a:t>La stima degli oneri per gli spazi assegnati negli anni 2017 e 2018 è stata effettuata tenendo conto della quota di spazi finanziari utilizzata nel medesimo esercizio pari a circa il 30%. Tale percentuale è stata stimata tenendo conto della minore incidenza di lavori di piccole dimensioni (sotto i 40.000 euro) e degli spazi finanziari a copertura degli investimenti finanziati da debito. Per la restante parte, ipotizzando la copertura di opere pluriennali, è stato applicato lo sviluppo teorico (SAL) per determinare gli impatti negli esercizi successivi. Il 2019 è stato ipotizzato esclusivamente a copertura di opere pluriennali, applicando lo sviluppo teorico (SAL) per determinare gli impatti negli esercizi successivi. </a:t>
            </a:r>
            <a:endParaRPr lang="it-IT" dirty="0"/>
          </a:p>
        </p:txBody>
      </p:sp>
      <p:sp>
        <p:nvSpPr>
          <p:cNvPr id="8" name="Segnaposto numero diapositiva 7"/>
          <p:cNvSpPr>
            <a:spLocks noGrp="1"/>
          </p:cNvSpPr>
          <p:nvPr>
            <p:ph type="sldNum" sz="quarter" idx="15"/>
          </p:nvPr>
        </p:nvSpPr>
        <p:spPr/>
        <p:txBody>
          <a:bodyPr/>
          <a:lstStyle/>
          <a:p>
            <a:fld id="{B007B441-5312-499D-93C3-6E37886527FA}" type="slidenum">
              <a:rPr lang="it-IT" smtClean="0"/>
              <a:pPr/>
              <a:t>37</a:t>
            </a:fld>
            <a:endParaRPr lang="it-IT"/>
          </a:p>
        </p:txBody>
      </p:sp>
      <p:sp>
        <p:nvSpPr>
          <p:cNvPr id="9" name="CasellaDiTesto 5"/>
          <p:cNvSpPr txBox="1">
            <a:spLocks noChangeArrowheads="1"/>
          </p:cNvSpPr>
          <p:nvPr/>
        </p:nvSpPr>
        <p:spPr bwMode="auto">
          <a:xfrm>
            <a:off x="930949" y="364015"/>
            <a:ext cx="7211763" cy="830997"/>
          </a:xfrm>
          <a:prstGeom prst="rect">
            <a:avLst/>
          </a:prstGeom>
          <a:solidFill>
            <a:schemeClr val="accent2">
              <a:lumMod val="75000"/>
            </a:schemeClr>
          </a:solidFill>
          <a:ln w="9525">
            <a:solidFill>
              <a:srgbClr val="003300"/>
            </a:solidFill>
            <a:miter lim="800000"/>
            <a:headEnd/>
            <a:tailEnd/>
          </a:ln>
        </p:spPr>
        <p:txBody>
          <a:bodyPr vert="horz" anchor="b">
            <a:sp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it-IT" sz="2400" b="1" i="0" u="none" strike="noStrike" kern="1200" cap="small" spc="0" normalizeH="0" baseline="0" noProof="0" dirty="0" smtClean="0">
                <a:ln>
                  <a:noFill/>
                </a:ln>
                <a:solidFill>
                  <a:schemeClr val="bg1"/>
                </a:solidFill>
                <a:effectLst/>
                <a:uLnTx/>
                <a:uFillTx/>
                <a:latin typeface="+mj-lt"/>
                <a:ea typeface="+mj-ea"/>
                <a:cs typeface="+mj-cs"/>
              </a:rPr>
              <a:t>Gli spazi concessi dalla legge</a:t>
            </a:r>
            <a:br>
              <a:rPr kumimoji="0" lang="it-IT" sz="2400" b="1" i="0" u="none" strike="noStrike" kern="1200" cap="small" spc="0" normalizeH="0" baseline="0" noProof="0" dirty="0" smtClean="0">
                <a:ln>
                  <a:noFill/>
                </a:ln>
                <a:solidFill>
                  <a:schemeClr val="bg1"/>
                </a:solidFill>
                <a:effectLst/>
                <a:uLnTx/>
                <a:uFillTx/>
                <a:latin typeface="+mj-lt"/>
                <a:ea typeface="+mj-ea"/>
                <a:cs typeface="+mj-cs"/>
              </a:rPr>
            </a:br>
            <a:r>
              <a:rPr kumimoji="0" lang="it-IT" sz="2400" b="1" i="1" u="none" strike="noStrike" kern="1200" cap="small" spc="0" normalizeH="0" baseline="0" noProof="0" dirty="0" smtClean="0">
                <a:ln>
                  <a:noFill/>
                </a:ln>
                <a:solidFill>
                  <a:schemeClr val="bg1"/>
                </a:solidFill>
                <a:effectLst/>
                <a:uLnTx/>
                <a:uFillTx/>
                <a:latin typeface="+mj-lt"/>
                <a:ea typeface="+mj-ea"/>
                <a:cs typeface="+mj-cs"/>
              </a:rPr>
              <a:t>Legge di bilancio 2017–EE.LL.–investimenti</a:t>
            </a:r>
            <a:endParaRPr kumimoji="0" lang="it-IT" sz="2400" b="1" i="0" u="none" strike="noStrike" kern="1200" cap="small" spc="0" normalizeH="0" baseline="0" noProof="0" dirty="0">
              <a:ln>
                <a:noFill/>
              </a:ln>
              <a:solidFill>
                <a:schemeClr val="bg1"/>
              </a:solidFill>
              <a:effectLst/>
              <a:uLnTx/>
              <a:uFillTx/>
              <a:latin typeface="+mj-lt"/>
              <a:ea typeface="+mj-ea"/>
              <a:cs typeface="+mj-cs"/>
            </a:endParaRPr>
          </a:p>
        </p:txBody>
      </p:sp>
    </p:spTree>
    <p:extLst>
      <p:ext uri="{BB962C8B-B14F-4D97-AF65-F5344CB8AC3E}">
        <p14:creationId xmlns:p14="http://schemas.microsoft.com/office/powerpoint/2010/main" val="1375651421"/>
      </p:ext>
    </p:extLst>
  </p:cSld>
  <p:clrMapOvr>
    <a:masterClrMapping/>
  </p:clrMapOvr>
  <p:transition/>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asellaDiTesto 5"/>
          <p:cNvSpPr txBox="1">
            <a:spLocks noGrp="1" noChangeArrowheads="1"/>
          </p:cNvSpPr>
          <p:nvPr>
            <p:ph type="title"/>
          </p:nvPr>
        </p:nvSpPr>
        <p:spPr bwMode="auto">
          <a:xfrm>
            <a:off x="930949" y="364015"/>
            <a:ext cx="7355827" cy="830997"/>
          </a:xfrm>
          <a:prstGeom prst="rect">
            <a:avLst/>
          </a:prstGeom>
          <a:solidFill>
            <a:schemeClr val="accent2">
              <a:lumMod val="75000"/>
            </a:schemeClr>
          </a:solidFill>
          <a:ln w="9525">
            <a:solidFill>
              <a:srgbClr val="003300"/>
            </a:solidFill>
            <a:miter lim="800000"/>
            <a:headEnd/>
            <a:tailEnd/>
          </a:ln>
        </p:spPr>
        <p:txBody>
          <a:bodyPr wrap="square">
            <a:spAutoFit/>
          </a:bodyPr>
          <a:lstStyle/>
          <a:p>
            <a:pPr algn="ctr">
              <a:defRPr/>
            </a:pPr>
            <a:r>
              <a:rPr lang="it-IT" sz="2400" b="1" dirty="0" smtClean="0">
                <a:solidFill>
                  <a:schemeClr val="bg1"/>
                </a:solidFill>
              </a:rPr>
              <a:t>Gli spazi concessi dalla legge</a:t>
            </a:r>
            <a:br>
              <a:rPr lang="it-IT" sz="2400" b="1" dirty="0" smtClean="0">
                <a:solidFill>
                  <a:schemeClr val="bg1"/>
                </a:solidFill>
              </a:rPr>
            </a:br>
            <a:r>
              <a:rPr lang="it-IT" sz="2400" b="1" i="1" dirty="0" smtClean="0">
                <a:solidFill>
                  <a:schemeClr val="bg1"/>
                </a:solidFill>
              </a:rPr>
              <a:t>Legge di bilancio 2017–Regioni-investimenti</a:t>
            </a:r>
            <a:endParaRPr lang="it-IT" sz="2400" b="1" dirty="0">
              <a:solidFill>
                <a:schemeClr val="bg1"/>
              </a:solidFill>
            </a:endParaRPr>
          </a:p>
        </p:txBody>
      </p:sp>
      <p:sp>
        <p:nvSpPr>
          <p:cNvPr id="9" name="Segnaposto contenuto 8"/>
          <p:cNvSpPr>
            <a:spLocks noGrp="1"/>
          </p:cNvSpPr>
          <p:nvPr>
            <p:ph idx="1"/>
          </p:nvPr>
        </p:nvSpPr>
        <p:spPr>
          <a:xfrm>
            <a:off x="916210" y="1340768"/>
            <a:ext cx="7429781" cy="5374380"/>
          </a:xfrm>
        </p:spPr>
        <p:txBody>
          <a:bodyPr>
            <a:normAutofit fontScale="92500"/>
          </a:bodyPr>
          <a:lstStyle/>
          <a:p>
            <a:pPr algn="just"/>
            <a:r>
              <a:rPr lang="it-IT" dirty="0" smtClean="0"/>
              <a:t>Art. 1, </a:t>
            </a:r>
            <a:r>
              <a:rPr lang="it-IT" dirty="0" err="1" smtClean="0"/>
              <a:t>co</a:t>
            </a:r>
            <a:r>
              <a:rPr lang="it-IT" dirty="0" smtClean="0"/>
              <a:t>. 495 “Al fine di favorire gli investimenti, da realizzare attraverso l'utilizzo dei risultati di amministrazione degli esercizi precedenti e il ricorso al debito, per gli anni 2017, 2018 e 2019, sono assegnati alle regioni spazi finanziari nell'ambito dei patti nazionali, …, nel limite complessivo di 500 milioni di euro annui.”</a:t>
            </a:r>
          </a:p>
          <a:p>
            <a:pPr algn="just"/>
            <a:r>
              <a:rPr lang="it-IT" dirty="0" smtClean="0"/>
              <a:t>Art. 1, </a:t>
            </a:r>
            <a:r>
              <a:rPr lang="it-IT" dirty="0" err="1" smtClean="0"/>
              <a:t>co</a:t>
            </a:r>
            <a:r>
              <a:rPr lang="it-IT" dirty="0" smtClean="0"/>
              <a:t>. 496 “Le regioni non possono richiedere spazi finanziari per le finalità di investimento …, qualora le operazioni di investimento, realizzate con il ricorso all'indebitamento e all'utilizzo dei risultati di amministrazione degli esercizi precedenti, possano essere effettuate nel rispetto del proprio </a:t>
            </a:r>
            <a:r>
              <a:rPr lang="it-IT" dirty="0" err="1" smtClean="0"/>
              <a:t>saldo…</a:t>
            </a:r>
            <a:r>
              <a:rPr lang="it-IT" dirty="0" smtClean="0"/>
              <a:t>”</a:t>
            </a:r>
          </a:p>
          <a:p>
            <a:pPr algn="just"/>
            <a:r>
              <a:rPr lang="it-IT" dirty="0" smtClean="0"/>
              <a:t>Richieste di spazi finanziari formulate prima dell’approvazione del rendiconto ma dopo il </a:t>
            </a:r>
            <a:r>
              <a:rPr lang="it-IT" smtClean="0"/>
              <a:t>preclosing</a:t>
            </a:r>
          </a:p>
        </p:txBody>
      </p:sp>
      <p:sp>
        <p:nvSpPr>
          <p:cNvPr id="6" name="Segnaposto numero diapositiva 5"/>
          <p:cNvSpPr>
            <a:spLocks noGrp="1"/>
          </p:cNvSpPr>
          <p:nvPr>
            <p:ph type="sldNum" sz="quarter" idx="15"/>
          </p:nvPr>
        </p:nvSpPr>
        <p:spPr/>
        <p:txBody>
          <a:bodyPr/>
          <a:lstStyle/>
          <a:p>
            <a:fld id="{B007B441-5312-499D-93C3-6E37886527FA}" type="slidenum">
              <a:rPr lang="it-IT" smtClean="0"/>
              <a:pPr/>
              <a:t>38</a:t>
            </a:fld>
            <a:endParaRPr lang="it-IT"/>
          </a:p>
        </p:txBody>
      </p:sp>
    </p:spTree>
    <p:extLst>
      <p:ext uri="{BB962C8B-B14F-4D97-AF65-F5344CB8AC3E}">
        <p14:creationId xmlns:p14="http://schemas.microsoft.com/office/powerpoint/2010/main" val="1375651421"/>
      </p:ext>
    </p:extLst>
  </p:cSld>
  <p:clrMapOvr>
    <a:masterClrMapping/>
  </p:clrMapOvr>
  <p:transition/>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asellaDiTesto 5"/>
          <p:cNvSpPr txBox="1">
            <a:spLocks noGrp="1" noChangeArrowheads="1"/>
          </p:cNvSpPr>
          <p:nvPr>
            <p:ph type="title"/>
          </p:nvPr>
        </p:nvSpPr>
        <p:spPr bwMode="auto">
          <a:xfrm>
            <a:off x="930949" y="364015"/>
            <a:ext cx="7211763" cy="830997"/>
          </a:xfrm>
          <a:prstGeom prst="rect">
            <a:avLst/>
          </a:prstGeom>
          <a:solidFill>
            <a:schemeClr val="accent2">
              <a:lumMod val="75000"/>
            </a:schemeClr>
          </a:solidFill>
          <a:ln w="9525">
            <a:solidFill>
              <a:srgbClr val="003300"/>
            </a:solidFill>
            <a:miter lim="800000"/>
            <a:headEnd/>
            <a:tailEnd/>
          </a:ln>
        </p:spPr>
        <p:txBody>
          <a:bodyPr>
            <a:spAutoFit/>
          </a:bodyPr>
          <a:lstStyle/>
          <a:p>
            <a:pPr algn="ctr">
              <a:defRPr/>
            </a:pPr>
            <a:r>
              <a:rPr lang="it-IT" sz="2400" b="1" dirty="0" smtClean="0">
                <a:solidFill>
                  <a:schemeClr val="bg1"/>
                </a:solidFill>
              </a:rPr>
              <a:t>Gli spazi concessi dalla legge</a:t>
            </a:r>
            <a:br>
              <a:rPr lang="it-IT" sz="2400" b="1" dirty="0" smtClean="0">
                <a:solidFill>
                  <a:schemeClr val="bg1"/>
                </a:solidFill>
              </a:rPr>
            </a:br>
            <a:r>
              <a:rPr lang="it-IT" sz="2400" b="1" i="1" dirty="0" smtClean="0">
                <a:solidFill>
                  <a:schemeClr val="bg1"/>
                </a:solidFill>
              </a:rPr>
              <a:t>Legge di bilancio 2017 – Regioni</a:t>
            </a:r>
            <a:endParaRPr lang="it-IT" sz="2400" b="1" dirty="0">
              <a:solidFill>
                <a:schemeClr val="bg1"/>
              </a:solidFill>
            </a:endParaRPr>
          </a:p>
        </p:txBody>
      </p:sp>
      <p:sp>
        <p:nvSpPr>
          <p:cNvPr id="9" name="Segnaposto contenuto 8"/>
          <p:cNvSpPr>
            <a:spLocks noGrp="1"/>
          </p:cNvSpPr>
          <p:nvPr>
            <p:ph idx="1"/>
          </p:nvPr>
        </p:nvSpPr>
        <p:spPr>
          <a:xfrm>
            <a:off x="916210" y="1340768"/>
            <a:ext cx="7429781" cy="5374380"/>
          </a:xfrm>
        </p:spPr>
        <p:txBody>
          <a:bodyPr>
            <a:normAutofit lnSpcReduction="10000"/>
          </a:bodyPr>
          <a:lstStyle/>
          <a:p>
            <a:pPr algn="just"/>
            <a:r>
              <a:rPr lang="it-IT" dirty="0" smtClean="0"/>
              <a:t>Ordine di priorità</a:t>
            </a:r>
          </a:p>
          <a:p>
            <a:pPr lvl="1" algn="just" fontAlgn="base"/>
            <a:r>
              <a:rPr lang="it-IT" dirty="0" smtClean="0"/>
              <a:t>investimenti finalizzati all'adeguamento e al miglioramento sismico degli immobili, finanziati con avanzo di amministrazione, per i quali gli enti dispongono del progetto esecutivo redatto e validato in conformità alla vigente normativa, completo del </a:t>
            </a:r>
            <a:r>
              <a:rPr lang="it-IT" dirty="0" err="1" smtClean="0"/>
              <a:t>cronoprogramma</a:t>
            </a:r>
            <a:r>
              <a:rPr lang="it-IT" dirty="0" smtClean="0"/>
              <a:t> della spesa;</a:t>
            </a:r>
          </a:p>
          <a:p>
            <a:pPr lvl="1" algn="just" fontAlgn="base"/>
            <a:r>
              <a:rPr lang="it-IT" dirty="0" smtClean="0"/>
              <a:t>investimenti finalizzati alla prevenzione del rischio idrogeologico e alla messa in sicurezza e alla bonifica di siti inquinati ad alto rischio ambientale, individuati come prioritari per il loro rilevante impatto sanitario, finanziati con avanzo di amministrazione, per i quali gli enti dispongono del progetto esecutivo redatto e validato in conformità alla vigente normativa, completo del </a:t>
            </a:r>
            <a:r>
              <a:rPr lang="it-IT" dirty="0" err="1" smtClean="0"/>
              <a:t>cronoprogramma</a:t>
            </a:r>
            <a:r>
              <a:rPr lang="it-IT" dirty="0" smtClean="0"/>
              <a:t> della spesa.</a:t>
            </a:r>
          </a:p>
          <a:p>
            <a:pPr lvl="1" algn="just"/>
            <a:endParaRPr lang="it-IT" dirty="0" smtClean="0"/>
          </a:p>
        </p:txBody>
      </p:sp>
      <p:sp>
        <p:nvSpPr>
          <p:cNvPr id="6" name="Segnaposto numero diapositiva 5"/>
          <p:cNvSpPr>
            <a:spLocks noGrp="1"/>
          </p:cNvSpPr>
          <p:nvPr>
            <p:ph type="sldNum" sz="quarter" idx="15"/>
          </p:nvPr>
        </p:nvSpPr>
        <p:spPr/>
        <p:txBody>
          <a:bodyPr/>
          <a:lstStyle/>
          <a:p>
            <a:fld id="{B007B441-5312-499D-93C3-6E37886527FA}" type="slidenum">
              <a:rPr lang="it-IT" smtClean="0"/>
              <a:pPr/>
              <a:t>39</a:t>
            </a:fld>
            <a:endParaRPr lang="it-IT"/>
          </a:p>
        </p:txBody>
      </p:sp>
      <p:sp>
        <p:nvSpPr>
          <p:cNvPr id="5" name="CasellaDiTesto 5"/>
          <p:cNvSpPr txBox="1">
            <a:spLocks noChangeArrowheads="1"/>
          </p:cNvSpPr>
          <p:nvPr/>
        </p:nvSpPr>
        <p:spPr bwMode="auto">
          <a:xfrm>
            <a:off x="930949" y="364015"/>
            <a:ext cx="7355827" cy="830997"/>
          </a:xfrm>
          <a:prstGeom prst="rect">
            <a:avLst/>
          </a:prstGeom>
          <a:solidFill>
            <a:schemeClr val="accent2">
              <a:lumMod val="75000"/>
            </a:schemeClr>
          </a:solidFill>
          <a:ln w="9525">
            <a:solidFill>
              <a:srgbClr val="003300"/>
            </a:solidFill>
            <a:miter lim="800000"/>
            <a:headEnd/>
            <a:tailEnd/>
          </a:ln>
        </p:spPr>
        <p:txBody>
          <a:bodyPr vert="horz" wrap="square" anchor="b">
            <a:sp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it-IT" sz="2400" b="1" i="0" u="none" strike="noStrike" kern="1200" cap="small" spc="0" normalizeH="0" baseline="0" noProof="0" smtClean="0">
                <a:ln>
                  <a:noFill/>
                </a:ln>
                <a:solidFill>
                  <a:schemeClr val="bg1"/>
                </a:solidFill>
                <a:effectLst/>
                <a:uLnTx/>
                <a:uFillTx/>
                <a:latin typeface="+mj-lt"/>
                <a:ea typeface="+mj-ea"/>
                <a:cs typeface="+mj-cs"/>
              </a:rPr>
              <a:t>Gli spazi concessi dalla legge</a:t>
            </a:r>
            <a:br>
              <a:rPr kumimoji="0" lang="it-IT" sz="2400" b="1" i="0" u="none" strike="noStrike" kern="1200" cap="small" spc="0" normalizeH="0" baseline="0" noProof="0" smtClean="0">
                <a:ln>
                  <a:noFill/>
                </a:ln>
                <a:solidFill>
                  <a:schemeClr val="bg1"/>
                </a:solidFill>
                <a:effectLst/>
                <a:uLnTx/>
                <a:uFillTx/>
                <a:latin typeface="+mj-lt"/>
                <a:ea typeface="+mj-ea"/>
                <a:cs typeface="+mj-cs"/>
              </a:rPr>
            </a:br>
            <a:r>
              <a:rPr kumimoji="0" lang="it-IT" sz="2400" b="1" i="1" u="none" strike="noStrike" kern="1200" cap="small" spc="0" normalizeH="0" baseline="0" noProof="0" smtClean="0">
                <a:ln>
                  <a:noFill/>
                </a:ln>
                <a:solidFill>
                  <a:schemeClr val="bg1"/>
                </a:solidFill>
                <a:effectLst/>
                <a:uLnTx/>
                <a:uFillTx/>
                <a:latin typeface="+mj-lt"/>
                <a:ea typeface="+mj-ea"/>
                <a:cs typeface="+mj-cs"/>
              </a:rPr>
              <a:t>Legge di bilancio 2017–Regioni-investimenti</a:t>
            </a:r>
            <a:endParaRPr kumimoji="0" lang="it-IT" sz="2400" b="1" i="0" u="none" strike="noStrike" kern="1200" cap="small" spc="0" normalizeH="0" baseline="0" noProof="0" dirty="0">
              <a:ln>
                <a:noFill/>
              </a:ln>
              <a:solidFill>
                <a:schemeClr val="bg1"/>
              </a:solidFill>
              <a:effectLst/>
              <a:uLnTx/>
              <a:uFillTx/>
              <a:latin typeface="+mj-lt"/>
              <a:ea typeface="+mj-ea"/>
              <a:cs typeface="+mj-cs"/>
            </a:endParaRPr>
          </a:p>
        </p:txBody>
      </p:sp>
    </p:spTree>
    <p:extLst>
      <p:ext uri="{BB962C8B-B14F-4D97-AF65-F5344CB8AC3E}">
        <p14:creationId xmlns:p14="http://schemas.microsoft.com/office/powerpoint/2010/main" val="1375651421"/>
      </p:ext>
    </p:extLst>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asellaDiTesto 5"/>
          <p:cNvSpPr txBox="1">
            <a:spLocks noGrp="1" noChangeArrowheads="1"/>
          </p:cNvSpPr>
          <p:nvPr>
            <p:ph type="title"/>
          </p:nvPr>
        </p:nvSpPr>
        <p:spPr bwMode="auto">
          <a:xfrm>
            <a:off x="930949" y="820796"/>
            <a:ext cx="7211763" cy="461665"/>
          </a:xfrm>
          <a:prstGeom prst="rect">
            <a:avLst/>
          </a:prstGeom>
          <a:solidFill>
            <a:schemeClr val="accent2">
              <a:lumMod val="75000"/>
            </a:schemeClr>
          </a:solidFill>
          <a:ln w="9525">
            <a:solidFill>
              <a:srgbClr val="003300"/>
            </a:solidFill>
            <a:miter lim="800000"/>
            <a:headEnd/>
            <a:tailEnd/>
          </a:ln>
        </p:spPr>
        <p:txBody>
          <a:bodyPr>
            <a:spAutoFit/>
          </a:bodyPr>
          <a:lstStyle/>
          <a:p>
            <a:pPr algn="ctr">
              <a:defRPr/>
            </a:pPr>
            <a:r>
              <a:rPr lang="it-IT" sz="2400" b="1" dirty="0" smtClean="0">
                <a:solidFill>
                  <a:schemeClr val="bg1"/>
                </a:solidFill>
              </a:rPr>
              <a:t>GESTIONE DELLE ENTRATE</a:t>
            </a:r>
            <a:endParaRPr lang="it-IT" sz="2400" b="1" dirty="0">
              <a:solidFill>
                <a:schemeClr val="bg1"/>
              </a:solidFill>
            </a:endParaRPr>
          </a:p>
        </p:txBody>
      </p:sp>
      <p:graphicFrame>
        <p:nvGraphicFramePr>
          <p:cNvPr id="7" name="Segnaposto contenuto 6"/>
          <p:cNvGraphicFramePr>
            <a:graphicFrameLocks noGrp="1"/>
          </p:cNvGraphicFramePr>
          <p:nvPr>
            <p:ph idx="1"/>
          </p:nvPr>
        </p:nvGraphicFramePr>
        <p:xfrm>
          <a:off x="457200" y="1600200"/>
          <a:ext cx="2900363" cy="487362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6" name="Segnaposto numero diapositiva 5"/>
          <p:cNvSpPr>
            <a:spLocks noGrp="1"/>
          </p:cNvSpPr>
          <p:nvPr>
            <p:ph type="sldNum" sz="quarter" idx="15"/>
          </p:nvPr>
        </p:nvSpPr>
        <p:spPr/>
        <p:txBody>
          <a:bodyPr/>
          <a:lstStyle/>
          <a:p>
            <a:fld id="{B007B441-5312-499D-93C3-6E37886527FA}" type="slidenum">
              <a:rPr lang="it-IT" smtClean="0"/>
              <a:pPr/>
              <a:t>4</a:t>
            </a:fld>
            <a:endParaRPr lang="it-IT"/>
          </a:p>
        </p:txBody>
      </p:sp>
      <p:sp>
        <p:nvSpPr>
          <p:cNvPr id="8" name="CasellaDiTesto 7"/>
          <p:cNvSpPr txBox="1"/>
          <p:nvPr/>
        </p:nvSpPr>
        <p:spPr>
          <a:xfrm>
            <a:off x="3857620" y="1643050"/>
            <a:ext cx="4714908" cy="4031873"/>
          </a:xfrm>
          <a:prstGeom prst="rect">
            <a:avLst/>
          </a:prstGeom>
          <a:noFill/>
        </p:spPr>
        <p:txBody>
          <a:bodyPr wrap="square" rtlCol="0">
            <a:spAutoFit/>
          </a:bodyPr>
          <a:lstStyle/>
          <a:p>
            <a:pPr algn="just"/>
            <a:r>
              <a:rPr lang="it-IT" sz="1600" dirty="0" smtClean="0"/>
              <a:t>L'</a:t>
            </a:r>
            <a:r>
              <a:rPr lang="it-IT" sz="1600" b="1" dirty="0" smtClean="0"/>
              <a:t>accertamento</a:t>
            </a:r>
            <a:r>
              <a:rPr lang="it-IT" sz="1600" dirty="0" smtClean="0"/>
              <a:t> costituisce la prima fase della gestione dell'entrata con la quale il funzionario competente, sulla base di idonea documentazione verifica la </a:t>
            </a:r>
            <a:r>
              <a:rPr lang="it-IT" sz="1600" u="sng" dirty="0" smtClean="0"/>
              <a:t>ragione del credito</a:t>
            </a:r>
            <a:r>
              <a:rPr lang="it-IT" sz="1600" dirty="0" smtClean="0"/>
              <a:t> e la sussistenza di un </a:t>
            </a:r>
            <a:r>
              <a:rPr lang="it-IT" sz="1600" u="sng" dirty="0" smtClean="0"/>
              <a:t>idoneo titolo giuridic</a:t>
            </a:r>
            <a:r>
              <a:rPr lang="it-IT" sz="1600" dirty="0" smtClean="0"/>
              <a:t>o che dà luogo all'obbligazione attiva giuridicamente perfezionata, </a:t>
            </a:r>
            <a:r>
              <a:rPr lang="it-IT" sz="1600" u="sng" dirty="0" smtClean="0"/>
              <a:t>individua il debitore</a:t>
            </a:r>
            <a:r>
              <a:rPr lang="it-IT" sz="1600" dirty="0" smtClean="0"/>
              <a:t>, </a:t>
            </a:r>
            <a:r>
              <a:rPr lang="it-IT" sz="1600" u="sng" dirty="0" smtClean="0"/>
              <a:t>quantifica la somma da incassare</a:t>
            </a:r>
            <a:r>
              <a:rPr lang="it-IT" sz="1600" dirty="0" smtClean="0"/>
              <a:t>, individua la relativa </a:t>
            </a:r>
            <a:r>
              <a:rPr lang="it-IT" sz="1600" u="sng" dirty="0" smtClean="0"/>
              <a:t>scadenza</a:t>
            </a:r>
            <a:r>
              <a:rPr lang="it-IT" sz="1600" dirty="0" smtClean="0"/>
              <a:t>, e registra il diritto di credito imputandolo contabilmente all'esercizio finanziario nel quale viene a scadenza. Non possono essere riferite ad un determinato esercizio finanziario le entrate il cui diritto di credito non venga a scadenza nello stesso esercizio finanziario. È vietato l'accertamento attuale di entrate future</a:t>
            </a:r>
            <a:endParaRPr lang="it-IT" sz="1600" dirty="0"/>
          </a:p>
        </p:txBody>
      </p:sp>
    </p:spTree>
  </p:cSld>
  <p:clrMapOvr>
    <a:masterClrMapping/>
  </p:clrMapOvr>
  <p:transition/>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asellaDiTesto 5"/>
          <p:cNvSpPr txBox="1">
            <a:spLocks noGrp="1" noChangeArrowheads="1"/>
          </p:cNvSpPr>
          <p:nvPr>
            <p:ph type="title"/>
          </p:nvPr>
        </p:nvSpPr>
        <p:spPr bwMode="auto">
          <a:xfrm>
            <a:off x="930949" y="364015"/>
            <a:ext cx="7211763" cy="830997"/>
          </a:xfrm>
          <a:prstGeom prst="rect">
            <a:avLst/>
          </a:prstGeom>
          <a:solidFill>
            <a:schemeClr val="accent2">
              <a:lumMod val="75000"/>
            </a:schemeClr>
          </a:solidFill>
          <a:ln w="9525">
            <a:solidFill>
              <a:srgbClr val="003300"/>
            </a:solidFill>
            <a:miter lim="800000"/>
            <a:headEnd/>
            <a:tailEnd/>
          </a:ln>
        </p:spPr>
        <p:txBody>
          <a:bodyPr>
            <a:spAutoFit/>
          </a:bodyPr>
          <a:lstStyle/>
          <a:p>
            <a:pPr algn="ctr">
              <a:defRPr/>
            </a:pPr>
            <a:r>
              <a:rPr lang="it-IT" sz="2400" b="1" dirty="0" smtClean="0">
                <a:solidFill>
                  <a:schemeClr val="bg1"/>
                </a:solidFill>
              </a:rPr>
              <a:t>Gli spazi concessi dalla legge</a:t>
            </a:r>
            <a:br>
              <a:rPr lang="it-IT" sz="2400" b="1" dirty="0" smtClean="0">
                <a:solidFill>
                  <a:schemeClr val="bg1"/>
                </a:solidFill>
              </a:rPr>
            </a:br>
            <a:r>
              <a:rPr lang="it-IT" sz="2400" b="1" i="1" dirty="0" smtClean="0">
                <a:solidFill>
                  <a:schemeClr val="bg1"/>
                </a:solidFill>
              </a:rPr>
              <a:t>Legge di bilancio 2017 – Regioni</a:t>
            </a:r>
            <a:endParaRPr lang="it-IT" sz="2400" b="1" dirty="0">
              <a:solidFill>
                <a:schemeClr val="bg1"/>
              </a:solidFill>
            </a:endParaRPr>
          </a:p>
        </p:txBody>
      </p:sp>
      <p:sp>
        <p:nvSpPr>
          <p:cNvPr id="9" name="Segnaposto contenuto 8"/>
          <p:cNvSpPr>
            <a:spLocks noGrp="1"/>
          </p:cNvSpPr>
          <p:nvPr>
            <p:ph idx="1"/>
          </p:nvPr>
        </p:nvSpPr>
        <p:spPr>
          <a:xfrm>
            <a:off x="916210" y="1340768"/>
            <a:ext cx="7429781" cy="5374380"/>
          </a:xfrm>
        </p:spPr>
        <p:txBody>
          <a:bodyPr>
            <a:normAutofit/>
          </a:bodyPr>
          <a:lstStyle/>
          <a:p>
            <a:pPr algn="just"/>
            <a:r>
              <a:rPr lang="it-IT" dirty="0" smtClean="0"/>
              <a:t>Ordine di priorità:</a:t>
            </a:r>
          </a:p>
          <a:p>
            <a:pPr lvl="1" algn="just"/>
            <a:r>
              <a:rPr lang="it-IT" dirty="0" smtClean="0"/>
              <a:t>Qualora l'entità delle richieste pervenute dalle Regioni e dalle province autonome superi l'ammontare degli spazi disponibili, l'attribuzione è effettuata a favore degli enti che presentano la maggiore incidenza del fondo di cassa (al 31/12 dell’anno precedente) rispetto all'avanzo di amministrazione (al netto della quota accantonata del FCDE)</a:t>
            </a:r>
          </a:p>
        </p:txBody>
      </p:sp>
      <p:sp>
        <p:nvSpPr>
          <p:cNvPr id="6" name="Segnaposto numero diapositiva 5"/>
          <p:cNvSpPr>
            <a:spLocks noGrp="1"/>
          </p:cNvSpPr>
          <p:nvPr>
            <p:ph type="sldNum" sz="quarter" idx="15"/>
          </p:nvPr>
        </p:nvSpPr>
        <p:spPr/>
        <p:txBody>
          <a:bodyPr/>
          <a:lstStyle/>
          <a:p>
            <a:fld id="{B007B441-5312-499D-93C3-6E37886527FA}" type="slidenum">
              <a:rPr lang="it-IT" smtClean="0"/>
              <a:pPr/>
              <a:t>40</a:t>
            </a:fld>
            <a:endParaRPr lang="it-IT"/>
          </a:p>
        </p:txBody>
      </p:sp>
      <p:sp>
        <p:nvSpPr>
          <p:cNvPr id="5" name="CasellaDiTesto 5"/>
          <p:cNvSpPr txBox="1">
            <a:spLocks noChangeArrowheads="1"/>
          </p:cNvSpPr>
          <p:nvPr/>
        </p:nvSpPr>
        <p:spPr bwMode="auto">
          <a:xfrm>
            <a:off x="930949" y="364015"/>
            <a:ext cx="7355827" cy="830997"/>
          </a:xfrm>
          <a:prstGeom prst="rect">
            <a:avLst/>
          </a:prstGeom>
          <a:solidFill>
            <a:schemeClr val="accent2">
              <a:lumMod val="75000"/>
            </a:schemeClr>
          </a:solidFill>
          <a:ln w="9525">
            <a:solidFill>
              <a:srgbClr val="003300"/>
            </a:solidFill>
            <a:miter lim="800000"/>
            <a:headEnd/>
            <a:tailEnd/>
          </a:ln>
        </p:spPr>
        <p:txBody>
          <a:bodyPr vert="horz" wrap="square" anchor="b">
            <a:sp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it-IT" sz="2400" b="1" i="0" u="none" strike="noStrike" kern="1200" cap="small" spc="0" normalizeH="0" baseline="0" noProof="0" smtClean="0">
                <a:ln>
                  <a:noFill/>
                </a:ln>
                <a:solidFill>
                  <a:schemeClr val="bg1"/>
                </a:solidFill>
                <a:effectLst/>
                <a:uLnTx/>
                <a:uFillTx/>
                <a:latin typeface="+mj-lt"/>
                <a:ea typeface="+mj-ea"/>
                <a:cs typeface="+mj-cs"/>
              </a:rPr>
              <a:t>Gli spazi concessi dalla legge</a:t>
            </a:r>
            <a:br>
              <a:rPr kumimoji="0" lang="it-IT" sz="2400" b="1" i="0" u="none" strike="noStrike" kern="1200" cap="small" spc="0" normalizeH="0" baseline="0" noProof="0" smtClean="0">
                <a:ln>
                  <a:noFill/>
                </a:ln>
                <a:solidFill>
                  <a:schemeClr val="bg1"/>
                </a:solidFill>
                <a:effectLst/>
                <a:uLnTx/>
                <a:uFillTx/>
                <a:latin typeface="+mj-lt"/>
                <a:ea typeface="+mj-ea"/>
                <a:cs typeface="+mj-cs"/>
              </a:rPr>
            </a:br>
            <a:r>
              <a:rPr kumimoji="0" lang="it-IT" sz="2400" b="1" i="1" u="none" strike="noStrike" kern="1200" cap="small" spc="0" normalizeH="0" baseline="0" noProof="0" smtClean="0">
                <a:ln>
                  <a:noFill/>
                </a:ln>
                <a:solidFill>
                  <a:schemeClr val="bg1"/>
                </a:solidFill>
                <a:effectLst/>
                <a:uLnTx/>
                <a:uFillTx/>
                <a:latin typeface="+mj-lt"/>
                <a:ea typeface="+mj-ea"/>
                <a:cs typeface="+mj-cs"/>
              </a:rPr>
              <a:t>Legge di bilancio 2017–Regioni-investimenti</a:t>
            </a:r>
            <a:endParaRPr kumimoji="0" lang="it-IT" sz="2400" b="1" i="0" u="none" strike="noStrike" kern="1200" cap="small" spc="0" normalizeH="0" baseline="0" noProof="0" dirty="0">
              <a:ln>
                <a:noFill/>
              </a:ln>
              <a:solidFill>
                <a:schemeClr val="bg1"/>
              </a:solidFill>
              <a:effectLst/>
              <a:uLnTx/>
              <a:uFillTx/>
              <a:latin typeface="+mj-lt"/>
              <a:ea typeface="+mj-ea"/>
              <a:cs typeface="+mj-cs"/>
            </a:endParaRPr>
          </a:p>
        </p:txBody>
      </p:sp>
    </p:spTree>
    <p:extLst>
      <p:ext uri="{BB962C8B-B14F-4D97-AF65-F5344CB8AC3E}">
        <p14:creationId xmlns:p14="http://schemas.microsoft.com/office/powerpoint/2010/main" val="1375651421"/>
      </p:ext>
    </p:extLst>
  </p:cSld>
  <p:clrMapOvr>
    <a:masterClrMapping/>
  </p:clrMapOvr>
  <p:transition/>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asellaDiTesto 5"/>
          <p:cNvSpPr txBox="1">
            <a:spLocks noGrp="1" noChangeArrowheads="1"/>
          </p:cNvSpPr>
          <p:nvPr>
            <p:ph type="title"/>
          </p:nvPr>
        </p:nvSpPr>
        <p:spPr bwMode="auto">
          <a:xfrm>
            <a:off x="930949" y="364015"/>
            <a:ext cx="7211763" cy="830997"/>
          </a:xfrm>
          <a:prstGeom prst="rect">
            <a:avLst/>
          </a:prstGeom>
          <a:solidFill>
            <a:schemeClr val="accent2">
              <a:lumMod val="75000"/>
            </a:schemeClr>
          </a:solidFill>
          <a:ln w="9525">
            <a:solidFill>
              <a:srgbClr val="003300"/>
            </a:solidFill>
            <a:miter lim="800000"/>
            <a:headEnd/>
            <a:tailEnd/>
          </a:ln>
        </p:spPr>
        <p:txBody>
          <a:bodyPr>
            <a:spAutoFit/>
          </a:bodyPr>
          <a:lstStyle/>
          <a:p>
            <a:pPr algn="ctr">
              <a:defRPr/>
            </a:pPr>
            <a:r>
              <a:rPr lang="it-IT" sz="2400" b="1" dirty="0" smtClean="0">
                <a:solidFill>
                  <a:schemeClr val="bg1"/>
                </a:solidFill>
              </a:rPr>
              <a:t>Gli spazi concessi dalla legge</a:t>
            </a:r>
            <a:br>
              <a:rPr lang="it-IT" sz="2400" b="1" dirty="0" smtClean="0">
                <a:solidFill>
                  <a:schemeClr val="bg1"/>
                </a:solidFill>
              </a:rPr>
            </a:br>
            <a:r>
              <a:rPr lang="it-IT" sz="2400" b="1" i="1" dirty="0" smtClean="0">
                <a:solidFill>
                  <a:schemeClr val="bg1"/>
                </a:solidFill>
              </a:rPr>
              <a:t>Legge di bilancio 2017 - Regioni</a:t>
            </a:r>
            <a:endParaRPr lang="it-IT" sz="2400" b="1" dirty="0">
              <a:solidFill>
                <a:schemeClr val="bg1"/>
              </a:solidFill>
            </a:endParaRPr>
          </a:p>
        </p:txBody>
      </p:sp>
      <p:sp>
        <p:nvSpPr>
          <p:cNvPr id="6" name="CasellaDiTesto 5"/>
          <p:cNvSpPr txBox="1"/>
          <p:nvPr/>
        </p:nvSpPr>
        <p:spPr>
          <a:xfrm>
            <a:off x="928662" y="2786058"/>
            <a:ext cx="7072362" cy="3416320"/>
          </a:xfrm>
          <a:prstGeom prst="rect">
            <a:avLst/>
          </a:prstGeom>
          <a:noFill/>
        </p:spPr>
        <p:txBody>
          <a:bodyPr wrap="square" rtlCol="0">
            <a:spAutoFit/>
          </a:bodyPr>
          <a:lstStyle/>
          <a:p>
            <a:pPr algn="just"/>
            <a:r>
              <a:rPr lang="it-IT" dirty="0" smtClean="0"/>
              <a:t>La stima degli oneri per gli spazi assegnati negli anni 2017 e 2018 è stata effettuata tenendo conto della quota di spazi finanziari utilizzata nel medesimo esercizio pari a circa il 30%. Tale percentuale è stata stimata tenendo conto della minore incidenza di lavori di piccole dimensioni (sotto i 40.000 euro) e degli spazi finanziari a copertura degli investimenti finanziati da debito. Per la restante parte, ipotizzando la copertura di opere pluriennali, è stato applicato lo sviluppo teorico (SAL) per determinare gli impatti negli esercizi successivi. Il 2019 è stato ipotizzato esclusivamente a copertura di opere pluriennali, applicando lo sviluppo teorico (SAL) per determinare gli impatti negli esercizi successivi. </a:t>
            </a:r>
            <a:endParaRPr lang="it-IT" dirty="0"/>
          </a:p>
        </p:txBody>
      </p:sp>
      <p:pic>
        <p:nvPicPr>
          <p:cNvPr id="2050" name="Picture 2"/>
          <p:cNvPicPr>
            <a:picLocks noGrp="1" noChangeAspect="1" noChangeArrowheads="1"/>
          </p:cNvPicPr>
          <p:nvPr>
            <p:ph sz="quarter" idx="1"/>
          </p:nvPr>
        </p:nvPicPr>
        <p:blipFill>
          <a:blip r:embed="rId3" cstate="print"/>
          <a:srcRect/>
          <a:stretch>
            <a:fillRect/>
          </a:stretch>
        </p:blipFill>
        <p:spPr bwMode="auto">
          <a:xfrm>
            <a:off x="1142976" y="1500174"/>
            <a:ext cx="6429420" cy="1000132"/>
          </a:xfrm>
          <a:prstGeom prst="rect">
            <a:avLst/>
          </a:prstGeom>
          <a:noFill/>
          <a:ln w="9525">
            <a:noFill/>
            <a:miter lim="800000"/>
            <a:headEnd/>
            <a:tailEnd/>
          </a:ln>
          <a:effectLst/>
        </p:spPr>
      </p:pic>
      <p:sp>
        <p:nvSpPr>
          <p:cNvPr id="8" name="Segnaposto numero diapositiva 7"/>
          <p:cNvSpPr>
            <a:spLocks noGrp="1"/>
          </p:cNvSpPr>
          <p:nvPr>
            <p:ph type="sldNum" sz="quarter" idx="15"/>
          </p:nvPr>
        </p:nvSpPr>
        <p:spPr/>
        <p:txBody>
          <a:bodyPr/>
          <a:lstStyle/>
          <a:p>
            <a:fld id="{B007B441-5312-499D-93C3-6E37886527FA}" type="slidenum">
              <a:rPr lang="it-IT" smtClean="0"/>
              <a:pPr/>
              <a:t>41</a:t>
            </a:fld>
            <a:endParaRPr lang="it-IT"/>
          </a:p>
        </p:txBody>
      </p:sp>
      <p:sp>
        <p:nvSpPr>
          <p:cNvPr id="7" name="CasellaDiTesto 5"/>
          <p:cNvSpPr txBox="1">
            <a:spLocks noChangeArrowheads="1"/>
          </p:cNvSpPr>
          <p:nvPr/>
        </p:nvSpPr>
        <p:spPr bwMode="auto">
          <a:xfrm>
            <a:off x="930949" y="364015"/>
            <a:ext cx="7355827" cy="830997"/>
          </a:xfrm>
          <a:prstGeom prst="rect">
            <a:avLst/>
          </a:prstGeom>
          <a:solidFill>
            <a:schemeClr val="accent2">
              <a:lumMod val="75000"/>
            </a:schemeClr>
          </a:solidFill>
          <a:ln w="9525">
            <a:solidFill>
              <a:srgbClr val="003300"/>
            </a:solidFill>
            <a:miter lim="800000"/>
            <a:headEnd/>
            <a:tailEnd/>
          </a:ln>
        </p:spPr>
        <p:txBody>
          <a:bodyPr vert="horz" wrap="square" anchor="b">
            <a:sp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it-IT" sz="2400" b="1" i="0" u="none" strike="noStrike" kern="1200" cap="small" spc="0" normalizeH="0" baseline="0" noProof="0" smtClean="0">
                <a:ln>
                  <a:noFill/>
                </a:ln>
                <a:solidFill>
                  <a:schemeClr val="bg1"/>
                </a:solidFill>
                <a:effectLst/>
                <a:uLnTx/>
                <a:uFillTx/>
                <a:latin typeface="+mj-lt"/>
                <a:ea typeface="+mj-ea"/>
                <a:cs typeface="+mj-cs"/>
              </a:rPr>
              <a:t>Gli spazi concessi dalla legge</a:t>
            </a:r>
            <a:br>
              <a:rPr kumimoji="0" lang="it-IT" sz="2400" b="1" i="0" u="none" strike="noStrike" kern="1200" cap="small" spc="0" normalizeH="0" baseline="0" noProof="0" smtClean="0">
                <a:ln>
                  <a:noFill/>
                </a:ln>
                <a:solidFill>
                  <a:schemeClr val="bg1"/>
                </a:solidFill>
                <a:effectLst/>
                <a:uLnTx/>
                <a:uFillTx/>
                <a:latin typeface="+mj-lt"/>
                <a:ea typeface="+mj-ea"/>
                <a:cs typeface="+mj-cs"/>
              </a:rPr>
            </a:br>
            <a:r>
              <a:rPr kumimoji="0" lang="it-IT" sz="2400" b="1" i="1" u="none" strike="noStrike" kern="1200" cap="small" spc="0" normalizeH="0" baseline="0" noProof="0" smtClean="0">
                <a:ln>
                  <a:noFill/>
                </a:ln>
                <a:solidFill>
                  <a:schemeClr val="bg1"/>
                </a:solidFill>
                <a:effectLst/>
                <a:uLnTx/>
                <a:uFillTx/>
                <a:latin typeface="+mj-lt"/>
                <a:ea typeface="+mj-ea"/>
                <a:cs typeface="+mj-cs"/>
              </a:rPr>
              <a:t>Legge di bilancio 2017–Regioni-investimenti</a:t>
            </a:r>
            <a:endParaRPr kumimoji="0" lang="it-IT" sz="2400" b="1" i="0" u="none" strike="noStrike" kern="1200" cap="small" spc="0" normalizeH="0" baseline="0" noProof="0" dirty="0">
              <a:ln>
                <a:noFill/>
              </a:ln>
              <a:solidFill>
                <a:schemeClr val="bg1"/>
              </a:solidFill>
              <a:effectLst/>
              <a:uLnTx/>
              <a:uFillTx/>
              <a:latin typeface="+mj-lt"/>
              <a:ea typeface="+mj-ea"/>
              <a:cs typeface="+mj-cs"/>
            </a:endParaRPr>
          </a:p>
        </p:txBody>
      </p:sp>
    </p:spTree>
    <p:extLst>
      <p:ext uri="{BB962C8B-B14F-4D97-AF65-F5344CB8AC3E}">
        <p14:creationId xmlns:p14="http://schemas.microsoft.com/office/powerpoint/2010/main" val="1375651421"/>
      </p:ext>
    </p:extLst>
  </p:cSld>
  <p:clrMapOvr>
    <a:masterClrMapping/>
  </p:clrMapOvr>
  <p:transition/>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asellaDiTesto 5"/>
          <p:cNvSpPr txBox="1">
            <a:spLocks noGrp="1" noChangeArrowheads="1"/>
          </p:cNvSpPr>
          <p:nvPr>
            <p:ph type="title"/>
          </p:nvPr>
        </p:nvSpPr>
        <p:spPr bwMode="auto">
          <a:xfrm>
            <a:off x="930949" y="364015"/>
            <a:ext cx="7211763" cy="830997"/>
          </a:xfrm>
          <a:prstGeom prst="rect">
            <a:avLst/>
          </a:prstGeom>
          <a:solidFill>
            <a:schemeClr val="accent2">
              <a:lumMod val="75000"/>
            </a:schemeClr>
          </a:solidFill>
          <a:ln w="9525">
            <a:solidFill>
              <a:srgbClr val="003300"/>
            </a:solidFill>
            <a:miter lim="800000"/>
            <a:headEnd/>
            <a:tailEnd/>
          </a:ln>
        </p:spPr>
        <p:txBody>
          <a:bodyPr>
            <a:spAutoFit/>
          </a:bodyPr>
          <a:lstStyle/>
          <a:p>
            <a:pPr algn="ctr">
              <a:defRPr/>
            </a:pPr>
            <a:r>
              <a:rPr lang="it-IT" sz="2400" b="1" dirty="0" smtClean="0">
                <a:solidFill>
                  <a:schemeClr val="bg1"/>
                </a:solidFill>
              </a:rPr>
              <a:t>Gli spazi concessi dalla legge</a:t>
            </a:r>
            <a:br>
              <a:rPr lang="it-IT" sz="2400" b="1" dirty="0" smtClean="0">
                <a:solidFill>
                  <a:schemeClr val="bg1"/>
                </a:solidFill>
              </a:rPr>
            </a:br>
            <a:r>
              <a:rPr lang="it-IT" sz="2400" b="1" i="1" dirty="0" smtClean="0">
                <a:solidFill>
                  <a:schemeClr val="bg1"/>
                </a:solidFill>
              </a:rPr>
              <a:t>Legge di bilancio 2017 – Enti territoriali</a:t>
            </a:r>
            <a:endParaRPr lang="it-IT" sz="2400" b="1" dirty="0">
              <a:solidFill>
                <a:schemeClr val="bg1"/>
              </a:solidFill>
            </a:endParaRPr>
          </a:p>
        </p:txBody>
      </p:sp>
      <p:sp>
        <p:nvSpPr>
          <p:cNvPr id="9" name="Segnaposto contenuto 8"/>
          <p:cNvSpPr>
            <a:spLocks noGrp="1"/>
          </p:cNvSpPr>
          <p:nvPr>
            <p:ph idx="1"/>
          </p:nvPr>
        </p:nvSpPr>
        <p:spPr>
          <a:xfrm>
            <a:off x="916210" y="1340768"/>
            <a:ext cx="7429781" cy="5374380"/>
          </a:xfrm>
        </p:spPr>
        <p:txBody>
          <a:bodyPr>
            <a:normAutofit fontScale="85000" lnSpcReduction="20000"/>
          </a:bodyPr>
          <a:lstStyle/>
          <a:p>
            <a:pPr algn="just"/>
            <a:r>
              <a:rPr lang="it-IT" dirty="0" smtClean="0"/>
              <a:t>Fondo da ripartire per il finanziamento di interventi a favore degli Enti territoriali </a:t>
            </a:r>
            <a:r>
              <a:rPr lang="it-IT" b="1" u="sng" dirty="0" smtClean="0"/>
              <a:t>solo in termini di saldo netto da finanziare</a:t>
            </a:r>
          </a:p>
          <a:p>
            <a:pPr algn="just"/>
            <a:r>
              <a:rPr lang="it-IT" dirty="0" smtClean="0"/>
              <a:t>Fondo alimentato da:</a:t>
            </a:r>
          </a:p>
          <a:p>
            <a:pPr lvl="1" algn="just"/>
            <a:r>
              <a:rPr lang="it-IT" dirty="0" smtClean="0"/>
              <a:t>risorse in conto residui dei fondi attribuiti alla Regione Campania per il pagamento dei debiti commerciali e per la copertura del piano di rientro del disavanzo delle società esercenti il trasporto regionale ferroviario, non erogate; </a:t>
            </a:r>
          </a:p>
          <a:p>
            <a:pPr lvl="1" algn="just"/>
            <a:r>
              <a:rPr lang="it-IT" dirty="0" smtClean="0"/>
              <a:t>le risorse in conto residui già destinate al pagamento dei debiti commerciali delle regioni e delle province autonome non erogate; </a:t>
            </a:r>
          </a:p>
          <a:p>
            <a:pPr lvl="1" algn="just"/>
            <a:r>
              <a:rPr lang="it-IT" dirty="0" smtClean="0"/>
              <a:t>le risorse in conto residui del fondo per il pagamenti dei debiti commerciali degli enti del SSN non erogate; </a:t>
            </a:r>
          </a:p>
          <a:p>
            <a:pPr lvl="1" algn="just"/>
            <a:r>
              <a:rPr lang="it-IT" dirty="0" smtClean="0"/>
              <a:t>le somme disponibili sulla contabilità speciale istituita per la ristrutturazione del debito delle Regioni non utilizzate. </a:t>
            </a:r>
          </a:p>
          <a:p>
            <a:pPr algn="just"/>
            <a:r>
              <a:rPr lang="it-IT" dirty="0" smtClean="0"/>
              <a:t>Ciascun ente territoriale beneficiario del Fondo deve conseguire un valore positivo del saldo in misura pari alla quota del Fondo assegnata all'ente stesso. </a:t>
            </a:r>
          </a:p>
          <a:p>
            <a:pPr algn="just"/>
            <a:r>
              <a:rPr lang="it-IT" dirty="0" smtClean="0"/>
              <a:t>Fondo ripartito con DPCM previa intesa in sede di Conferenza unificata da adottare entro il 31 gennaio 2017.</a:t>
            </a:r>
          </a:p>
        </p:txBody>
      </p:sp>
      <p:sp>
        <p:nvSpPr>
          <p:cNvPr id="6" name="Segnaposto numero diapositiva 5"/>
          <p:cNvSpPr>
            <a:spLocks noGrp="1"/>
          </p:cNvSpPr>
          <p:nvPr>
            <p:ph type="sldNum" sz="quarter" idx="15"/>
          </p:nvPr>
        </p:nvSpPr>
        <p:spPr/>
        <p:txBody>
          <a:bodyPr/>
          <a:lstStyle/>
          <a:p>
            <a:fld id="{B007B441-5312-499D-93C3-6E37886527FA}" type="slidenum">
              <a:rPr lang="it-IT" smtClean="0"/>
              <a:pPr/>
              <a:t>42</a:t>
            </a:fld>
            <a:endParaRPr lang="it-IT"/>
          </a:p>
        </p:txBody>
      </p:sp>
    </p:spTree>
    <p:extLst>
      <p:ext uri="{BB962C8B-B14F-4D97-AF65-F5344CB8AC3E}">
        <p14:creationId xmlns:p14="http://schemas.microsoft.com/office/powerpoint/2010/main" val="1375651421"/>
      </p:ext>
    </p:extLst>
  </p:cSld>
  <p:clrMapOvr>
    <a:masterClrMapping/>
  </p:clrMapOvr>
  <p:transition/>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asellaDiTesto 5"/>
          <p:cNvSpPr txBox="1">
            <a:spLocks noGrp="1" noChangeArrowheads="1"/>
          </p:cNvSpPr>
          <p:nvPr>
            <p:ph type="title"/>
          </p:nvPr>
        </p:nvSpPr>
        <p:spPr bwMode="auto">
          <a:xfrm>
            <a:off x="930949" y="364015"/>
            <a:ext cx="7211763" cy="830997"/>
          </a:xfrm>
          <a:prstGeom prst="rect">
            <a:avLst/>
          </a:prstGeom>
          <a:solidFill>
            <a:schemeClr val="accent2">
              <a:lumMod val="75000"/>
            </a:schemeClr>
          </a:solidFill>
          <a:ln w="9525">
            <a:solidFill>
              <a:srgbClr val="003300"/>
            </a:solidFill>
            <a:miter lim="800000"/>
            <a:headEnd/>
            <a:tailEnd/>
          </a:ln>
        </p:spPr>
        <p:txBody>
          <a:bodyPr>
            <a:spAutoFit/>
          </a:bodyPr>
          <a:lstStyle/>
          <a:p>
            <a:pPr algn="ctr">
              <a:defRPr/>
            </a:pPr>
            <a:r>
              <a:rPr lang="it-IT" sz="2400" b="1" dirty="0" smtClean="0">
                <a:solidFill>
                  <a:schemeClr val="bg1"/>
                </a:solidFill>
              </a:rPr>
              <a:t>Gli spazi concessi dalla legge</a:t>
            </a:r>
            <a:br>
              <a:rPr lang="it-IT" sz="2400" b="1" dirty="0" smtClean="0">
                <a:solidFill>
                  <a:schemeClr val="bg1"/>
                </a:solidFill>
              </a:rPr>
            </a:br>
            <a:r>
              <a:rPr lang="it-IT" sz="2400" b="1" i="1" dirty="0" smtClean="0">
                <a:solidFill>
                  <a:schemeClr val="bg1"/>
                </a:solidFill>
              </a:rPr>
              <a:t>Legge di bilancio 2017 – Enti territoriali</a:t>
            </a:r>
            <a:endParaRPr lang="it-IT" sz="2400" b="1" dirty="0">
              <a:solidFill>
                <a:schemeClr val="bg1"/>
              </a:solidFill>
            </a:endParaRPr>
          </a:p>
        </p:txBody>
      </p:sp>
      <p:sp>
        <p:nvSpPr>
          <p:cNvPr id="9" name="Segnaposto contenuto 8"/>
          <p:cNvSpPr>
            <a:spLocks noGrp="1"/>
          </p:cNvSpPr>
          <p:nvPr>
            <p:ph idx="1"/>
          </p:nvPr>
        </p:nvSpPr>
        <p:spPr>
          <a:xfrm>
            <a:off x="916210" y="3143248"/>
            <a:ext cx="7429781" cy="3571900"/>
          </a:xfrm>
        </p:spPr>
        <p:txBody>
          <a:bodyPr>
            <a:normAutofit fontScale="92500" lnSpcReduction="20000"/>
          </a:bodyPr>
          <a:lstStyle/>
          <a:p>
            <a:pPr algn="just"/>
            <a:r>
              <a:rPr lang="it-IT" dirty="0" smtClean="0"/>
              <a:t>Ciascun ente territoriale beneficiario del Fondo deve conseguire un valore positivo del saldo in misura pari alla quota del Fondo assegnata all'ente stesso. </a:t>
            </a:r>
          </a:p>
          <a:p>
            <a:pPr algn="just"/>
            <a:r>
              <a:rPr lang="it-IT" dirty="0" smtClean="0"/>
              <a:t>Fondo ripartito con DPCM previa intesa in sede di Conferenza unificata da adottare entro il 31 gennaio 2017 – di cui:</a:t>
            </a:r>
          </a:p>
          <a:p>
            <a:pPr lvl="1" algn="just"/>
            <a:r>
              <a:rPr lang="it-IT" dirty="0" smtClean="0"/>
              <a:t>1,7 </a:t>
            </a:r>
            <a:r>
              <a:rPr lang="it-IT" dirty="0" err="1" smtClean="0"/>
              <a:t>mld</a:t>
            </a:r>
            <a:r>
              <a:rPr lang="it-IT" dirty="0" smtClean="0"/>
              <a:t>/€ riduzione taglio alle regioni;</a:t>
            </a:r>
          </a:p>
          <a:p>
            <a:pPr lvl="1" algn="just"/>
            <a:r>
              <a:rPr lang="it-IT" dirty="0" smtClean="0"/>
              <a:t>300 </a:t>
            </a:r>
            <a:r>
              <a:rPr lang="it-IT" dirty="0" err="1" smtClean="0"/>
              <a:t>mln</a:t>
            </a:r>
            <a:r>
              <a:rPr lang="it-IT" dirty="0" smtClean="0"/>
              <a:t>/€ fondo IMU/TASI</a:t>
            </a:r>
          </a:p>
          <a:p>
            <a:pPr lvl="1" algn="just"/>
            <a:r>
              <a:rPr lang="it-IT" dirty="0" smtClean="0"/>
              <a:t>5 </a:t>
            </a:r>
            <a:r>
              <a:rPr lang="it-IT" dirty="0" err="1" smtClean="0"/>
              <a:t>mln</a:t>
            </a:r>
            <a:r>
              <a:rPr lang="it-IT" dirty="0" smtClean="0"/>
              <a:t>/€ incremento del contributo a favore delle fusioni</a:t>
            </a:r>
          </a:p>
          <a:p>
            <a:pPr lvl="1" algn="just"/>
            <a:r>
              <a:rPr lang="it-IT" dirty="0" smtClean="0"/>
              <a:t>10,8 </a:t>
            </a:r>
            <a:r>
              <a:rPr lang="it-IT" dirty="0" err="1" smtClean="0"/>
              <a:t>mln</a:t>
            </a:r>
            <a:r>
              <a:rPr lang="it-IT" dirty="0" smtClean="0"/>
              <a:t>/€ correggere errori nelle stime ICI-IMU;</a:t>
            </a:r>
          </a:p>
          <a:p>
            <a:pPr lvl="1" algn="just"/>
            <a:r>
              <a:rPr lang="it-IT" dirty="0" smtClean="0"/>
              <a:t>10 </a:t>
            </a:r>
            <a:r>
              <a:rPr lang="it-IT" dirty="0" err="1" smtClean="0"/>
              <a:t>mln</a:t>
            </a:r>
            <a:r>
              <a:rPr lang="it-IT" dirty="0" smtClean="0"/>
              <a:t>/€ rimborso delle spese anticipate dai comuni per il funzionamento degli uffici giudiziari</a:t>
            </a:r>
          </a:p>
        </p:txBody>
      </p:sp>
      <p:pic>
        <p:nvPicPr>
          <p:cNvPr id="4099" name="Picture 3"/>
          <p:cNvPicPr>
            <a:picLocks noChangeAspect="1" noChangeArrowheads="1"/>
          </p:cNvPicPr>
          <p:nvPr/>
        </p:nvPicPr>
        <p:blipFill>
          <a:blip r:embed="rId3" cstate="print"/>
          <a:srcRect/>
          <a:stretch>
            <a:fillRect/>
          </a:stretch>
        </p:blipFill>
        <p:spPr bwMode="auto">
          <a:xfrm>
            <a:off x="3071802" y="1285860"/>
            <a:ext cx="2786082" cy="1857388"/>
          </a:xfrm>
          <a:prstGeom prst="rect">
            <a:avLst/>
          </a:prstGeom>
          <a:noFill/>
          <a:ln w="9525">
            <a:noFill/>
            <a:miter lim="800000"/>
            <a:headEnd/>
            <a:tailEnd/>
          </a:ln>
          <a:effectLst/>
        </p:spPr>
      </p:pic>
      <p:sp>
        <p:nvSpPr>
          <p:cNvPr id="8" name="Segnaposto numero diapositiva 7"/>
          <p:cNvSpPr>
            <a:spLocks noGrp="1"/>
          </p:cNvSpPr>
          <p:nvPr>
            <p:ph type="sldNum" sz="quarter" idx="15"/>
          </p:nvPr>
        </p:nvSpPr>
        <p:spPr/>
        <p:txBody>
          <a:bodyPr/>
          <a:lstStyle/>
          <a:p>
            <a:fld id="{B007B441-5312-499D-93C3-6E37886527FA}" type="slidenum">
              <a:rPr lang="it-IT" smtClean="0"/>
              <a:pPr/>
              <a:t>43</a:t>
            </a:fld>
            <a:endParaRPr lang="it-IT"/>
          </a:p>
        </p:txBody>
      </p:sp>
    </p:spTree>
    <p:extLst>
      <p:ext uri="{BB962C8B-B14F-4D97-AF65-F5344CB8AC3E}">
        <p14:creationId xmlns:p14="http://schemas.microsoft.com/office/powerpoint/2010/main" val="1375651421"/>
      </p:ext>
    </p:extLst>
  </p:cSld>
  <p:clrMapOvr>
    <a:masterClrMapping/>
  </p:clrMapOvr>
  <p:transition/>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asellaDiTesto 5"/>
          <p:cNvSpPr txBox="1">
            <a:spLocks noGrp="1" noChangeArrowheads="1"/>
          </p:cNvSpPr>
          <p:nvPr>
            <p:ph type="title"/>
          </p:nvPr>
        </p:nvSpPr>
        <p:spPr bwMode="auto">
          <a:xfrm>
            <a:off x="930949" y="364015"/>
            <a:ext cx="7211763" cy="830997"/>
          </a:xfrm>
          <a:prstGeom prst="rect">
            <a:avLst/>
          </a:prstGeom>
          <a:solidFill>
            <a:schemeClr val="accent2">
              <a:lumMod val="75000"/>
            </a:schemeClr>
          </a:solidFill>
          <a:ln w="9525">
            <a:solidFill>
              <a:srgbClr val="003300"/>
            </a:solidFill>
            <a:miter lim="800000"/>
            <a:headEnd/>
            <a:tailEnd/>
          </a:ln>
        </p:spPr>
        <p:txBody>
          <a:bodyPr>
            <a:spAutoFit/>
          </a:bodyPr>
          <a:lstStyle/>
          <a:p>
            <a:pPr algn="ctr">
              <a:defRPr/>
            </a:pPr>
            <a:r>
              <a:rPr lang="it-IT" sz="2400" b="1" dirty="0" smtClean="0">
                <a:solidFill>
                  <a:schemeClr val="bg1"/>
                </a:solidFill>
              </a:rPr>
              <a:t>Gli spazi concessi dalla legge</a:t>
            </a:r>
            <a:br>
              <a:rPr lang="it-IT" sz="2400" b="1" dirty="0" smtClean="0">
                <a:solidFill>
                  <a:schemeClr val="bg1"/>
                </a:solidFill>
              </a:rPr>
            </a:br>
            <a:r>
              <a:rPr lang="it-IT" sz="2400" b="1" i="1" dirty="0" smtClean="0">
                <a:solidFill>
                  <a:schemeClr val="bg1"/>
                </a:solidFill>
              </a:rPr>
              <a:t>Legge di bilancio 2017 – Regioni</a:t>
            </a:r>
            <a:endParaRPr lang="it-IT" sz="2400" b="1" dirty="0">
              <a:solidFill>
                <a:schemeClr val="bg1"/>
              </a:solidFill>
            </a:endParaRPr>
          </a:p>
        </p:txBody>
      </p:sp>
      <p:sp>
        <p:nvSpPr>
          <p:cNvPr id="9" name="Segnaposto contenuto 8"/>
          <p:cNvSpPr>
            <a:spLocks noGrp="1"/>
          </p:cNvSpPr>
          <p:nvPr>
            <p:ph idx="1"/>
          </p:nvPr>
        </p:nvSpPr>
        <p:spPr>
          <a:xfrm>
            <a:off x="916210" y="1340768"/>
            <a:ext cx="7429781" cy="3016926"/>
          </a:xfrm>
        </p:spPr>
        <p:txBody>
          <a:bodyPr>
            <a:normAutofit fontScale="92500" lnSpcReduction="20000"/>
          </a:bodyPr>
          <a:lstStyle/>
          <a:p>
            <a:pPr algn="just"/>
            <a:r>
              <a:rPr lang="it-IT" dirty="0" smtClean="0"/>
              <a:t>Fondo da ripartire per il finanziamento di interventi a favore degli Enti territoriali</a:t>
            </a:r>
          </a:p>
          <a:p>
            <a:pPr algn="just"/>
            <a:r>
              <a:rPr lang="it-IT" dirty="0" smtClean="0"/>
              <a:t>Dotazione di 969,6 </a:t>
            </a:r>
            <a:r>
              <a:rPr lang="it-IT" dirty="0" err="1" smtClean="0"/>
              <a:t>mln</a:t>
            </a:r>
            <a:r>
              <a:rPr lang="it-IT" dirty="0" smtClean="0"/>
              <a:t>/€ per ciascuno degli anni dal 2017 al 2026, di 935 </a:t>
            </a:r>
            <a:r>
              <a:rPr lang="it-IT" dirty="0" err="1" smtClean="0"/>
              <a:t>mln</a:t>
            </a:r>
            <a:r>
              <a:rPr lang="it-IT" dirty="0" smtClean="0"/>
              <a:t>/€ per ciascuno degli anni dal 2027 al 2046 e di 925 </a:t>
            </a:r>
            <a:r>
              <a:rPr lang="it-IT" dirty="0" err="1" smtClean="0"/>
              <a:t>mnl</a:t>
            </a:r>
            <a:r>
              <a:rPr lang="it-IT" dirty="0" smtClean="0"/>
              <a:t>/€ annui a decorrere dall'anno 2047. </a:t>
            </a:r>
          </a:p>
          <a:p>
            <a:pPr algn="just"/>
            <a:r>
              <a:rPr lang="it-IT" dirty="0" smtClean="0"/>
              <a:t>Fondo ripartito con DPCM previa intesa in sede di Conferenza unificata da adottare entro il 31 gennaio 2017 – sterilizzazione tagli a Province (650 </a:t>
            </a:r>
            <a:r>
              <a:rPr lang="it-IT" dirty="0" err="1" smtClean="0"/>
              <a:t>mln</a:t>
            </a:r>
            <a:r>
              <a:rPr lang="it-IT" dirty="0" smtClean="0"/>
              <a:t>/€) e Città metropolitane (250 </a:t>
            </a:r>
            <a:r>
              <a:rPr lang="it-IT" dirty="0" err="1" smtClean="0"/>
              <a:t>mln</a:t>
            </a:r>
            <a:r>
              <a:rPr lang="it-IT" dirty="0" smtClean="0"/>
              <a:t>/€)</a:t>
            </a:r>
          </a:p>
          <a:p>
            <a:pPr algn="just"/>
            <a:endParaRPr lang="it-IT" dirty="0" smtClean="0"/>
          </a:p>
        </p:txBody>
      </p:sp>
      <p:pic>
        <p:nvPicPr>
          <p:cNvPr id="8" name="Picture 2"/>
          <p:cNvPicPr>
            <a:picLocks noChangeAspect="1" noChangeArrowheads="1"/>
          </p:cNvPicPr>
          <p:nvPr/>
        </p:nvPicPr>
        <p:blipFill>
          <a:blip r:embed="rId3" cstate="print"/>
          <a:srcRect/>
          <a:stretch>
            <a:fillRect/>
          </a:stretch>
        </p:blipFill>
        <p:spPr bwMode="auto">
          <a:xfrm>
            <a:off x="857224" y="4214818"/>
            <a:ext cx="7072362" cy="2400300"/>
          </a:xfrm>
          <a:prstGeom prst="rect">
            <a:avLst/>
          </a:prstGeom>
          <a:noFill/>
          <a:ln w="9525">
            <a:noFill/>
            <a:miter lim="800000"/>
            <a:headEnd/>
            <a:tailEnd/>
          </a:ln>
          <a:effectLst/>
        </p:spPr>
      </p:pic>
      <p:sp>
        <p:nvSpPr>
          <p:cNvPr id="10" name="Segnaposto numero diapositiva 9"/>
          <p:cNvSpPr>
            <a:spLocks noGrp="1"/>
          </p:cNvSpPr>
          <p:nvPr>
            <p:ph type="sldNum" sz="quarter" idx="15"/>
          </p:nvPr>
        </p:nvSpPr>
        <p:spPr/>
        <p:txBody>
          <a:bodyPr/>
          <a:lstStyle/>
          <a:p>
            <a:fld id="{B007B441-5312-499D-93C3-6E37886527FA}" type="slidenum">
              <a:rPr lang="it-IT" smtClean="0"/>
              <a:pPr/>
              <a:t>44</a:t>
            </a:fld>
            <a:endParaRPr lang="it-IT"/>
          </a:p>
        </p:txBody>
      </p:sp>
    </p:spTree>
    <p:extLst>
      <p:ext uri="{BB962C8B-B14F-4D97-AF65-F5344CB8AC3E}">
        <p14:creationId xmlns:p14="http://schemas.microsoft.com/office/powerpoint/2010/main" val="1375651421"/>
      </p:ext>
    </p:extLst>
  </p:cSld>
  <p:clrMapOvr>
    <a:masterClrMapping/>
  </p:clrMapOvr>
  <p:transition/>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asellaDiTesto 5"/>
          <p:cNvSpPr txBox="1">
            <a:spLocks noGrp="1" noChangeArrowheads="1"/>
          </p:cNvSpPr>
          <p:nvPr>
            <p:ph type="title"/>
          </p:nvPr>
        </p:nvSpPr>
        <p:spPr bwMode="auto">
          <a:xfrm>
            <a:off x="930949" y="425571"/>
            <a:ext cx="7211763" cy="769441"/>
          </a:xfrm>
          <a:prstGeom prst="rect">
            <a:avLst/>
          </a:prstGeom>
          <a:solidFill>
            <a:schemeClr val="accent2">
              <a:lumMod val="75000"/>
            </a:schemeClr>
          </a:solidFill>
          <a:ln w="9525">
            <a:solidFill>
              <a:srgbClr val="003300"/>
            </a:solidFill>
            <a:miter lim="800000"/>
            <a:headEnd/>
            <a:tailEnd/>
          </a:ln>
        </p:spPr>
        <p:txBody>
          <a:bodyPr>
            <a:spAutoFit/>
          </a:bodyPr>
          <a:lstStyle/>
          <a:p>
            <a:pPr algn="ctr">
              <a:defRPr/>
            </a:pPr>
            <a:r>
              <a:rPr lang="it-IT" sz="2400" b="1" dirty="0" smtClean="0">
                <a:solidFill>
                  <a:schemeClr val="bg1"/>
                </a:solidFill>
              </a:rPr>
              <a:t>Gli spazi concessi dalla legge</a:t>
            </a:r>
            <a:br>
              <a:rPr lang="it-IT" sz="2400" b="1" dirty="0" smtClean="0">
                <a:solidFill>
                  <a:schemeClr val="bg1"/>
                </a:solidFill>
              </a:rPr>
            </a:br>
            <a:r>
              <a:rPr lang="it-IT" sz="2000" b="1" i="1" dirty="0" smtClean="0">
                <a:solidFill>
                  <a:schemeClr val="bg1"/>
                </a:solidFill>
              </a:rPr>
              <a:t>Legge di bilancio 2017 – Patti di </a:t>
            </a:r>
            <a:r>
              <a:rPr lang="it-IT" sz="2000" b="1" i="1" dirty="0" err="1" smtClean="0">
                <a:solidFill>
                  <a:schemeClr val="bg1"/>
                </a:solidFill>
              </a:rPr>
              <a:t>solidarietÀ</a:t>
            </a:r>
            <a:endParaRPr lang="it-IT" sz="2000" b="1" dirty="0">
              <a:solidFill>
                <a:schemeClr val="bg1"/>
              </a:solidFill>
            </a:endParaRPr>
          </a:p>
        </p:txBody>
      </p:sp>
      <p:sp>
        <p:nvSpPr>
          <p:cNvPr id="9" name="Segnaposto contenuto 8"/>
          <p:cNvSpPr>
            <a:spLocks noGrp="1"/>
          </p:cNvSpPr>
          <p:nvPr>
            <p:ph idx="1"/>
          </p:nvPr>
        </p:nvSpPr>
        <p:spPr>
          <a:xfrm>
            <a:off x="916210" y="1340768"/>
            <a:ext cx="7429781" cy="5374380"/>
          </a:xfrm>
        </p:spPr>
        <p:txBody>
          <a:bodyPr>
            <a:normAutofit fontScale="85000" lnSpcReduction="20000"/>
          </a:bodyPr>
          <a:lstStyle/>
          <a:p>
            <a:pPr algn="just" fontAlgn="base"/>
            <a:r>
              <a:rPr lang="it-IT" dirty="0" smtClean="0"/>
              <a:t>Art. 1, </a:t>
            </a:r>
            <a:r>
              <a:rPr lang="it-IT" dirty="0" err="1" smtClean="0"/>
              <a:t>co</a:t>
            </a:r>
            <a:r>
              <a:rPr lang="it-IT" dirty="0" smtClean="0"/>
              <a:t>. 506. - Alle regioni e alle province autonome di Trento e di Bolzano che </a:t>
            </a:r>
            <a:r>
              <a:rPr lang="it-IT" u="sng" dirty="0" smtClean="0"/>
              <a:t>non sanciscono l'intesa regionale </a:t>
            </a:r>
            <a:r>
              <a:rPr lang="it-IT" dirty="0" smtClean="0"/>
              <a:t>…, si applicano, nell'esercizio al quale si riferisce la mancata intesa, le seguenti sanzioni: </a:t>
            </a:r>
          </a:p>
          <a:p>
            <a:pPr lvl="1" algn="just" fontAlgn="base"/>
            <a:r>
              <a:rPr lang="it-IT" dirty="0" smtClean="0"/>
              <a:t>divieto di impegnare spese correnti in misura superiore all'importo dei corrispondenti impegni effettuati nell'anno precedente ridotti dell’1%;</a:t>
            </a:r>
          </a:p>
          <a:p>
            <a:pPr lvl="1" algn="just" fontAlgn="base"/>
            <a:r>
              <a:rPr lang="it-IT" dirty="0" smtClean="0"/>
              <a:t>il divieto di effettuare assunzioni. </a:t>
            </a:r>
          </a:p>
          <a:p>
            <a:pPr algn="just" fontAlgn="base"/>
            <a:r>
              <a:rPr lang="it-IT" dirty="0" smtClean="0"/>
              <a:t>Art. 1, </a:t>
            </a:r>
            <a:r>
              <a:rPr lang="it-IT" dirty="0" err="1" smtClean="0"/>
              <a:t>co</a:t>
            </a:r>
            <a:r>
              <a:rPr lang="it-IT" dirty="0" smtClean="0"/>
              <a:t>. 507. “Qualora gli spazi finanziari concessi in attuazione delle intese e dei patti di solidarietà …, non siano totalmente utilizzati, l'ente territoriale </a:t>
            </a:r>
            <a:r>
              <a:rPr lang="it-IT" u="sng" dirty="0" smtClean="0"/>
              <a:t>non può beneficiare di spazi finanziari nell'esercizio finanziario successivo</a:t>
            </a:r>
            <a:r>
              <a:rPr lang="it-IT" dirty="0" smtClean="0"/>
              <a:t>.”.</a:t>
            </a:r>
          </a:p>
          <a:p>
            <a:pPr algn="just"/>
            <a:r>
              <a:rPr lang="it-IT" dirty="0" smtClean="0"/>
              <a:t>Art. 1, </a:t>
            </a:r>
            <a:r>
              <a:rPr lang="it-IT" dirty="0" err="1" smtClean="0"/>
              <a:t>co</a:t>
            </a:r>
            <a:r>
              <a:rPr lang="it-IT" dirty="0" smtClean="0"/>
              <a:t>. 508. Qualora l'ente territoriale beneficiario di spazi finanziari concessi in attuazione delle intese e dei patti di </a:t>
            </a:r>
            <a:r>
              <a:rPr lang="it-IT" dirty="0" err="1" smtClean="0"/>
              <a:t>solidarietà…non</a:t>
            </a:r>
            <a:r>
              <a:rPr lang="it-IT" dirty="0" smtClean="0"/>
              <a:t> effettui la trasmissione delle informazioni </a:t>
            </a:r>
            <a:r>
              <a:rPr lang="it-IT" dirty="0" err="1" smtClean="0"/>
              <a:t>richieste…</a:t>
            </a:r>
            <a:r>
              <a:rPr lang="it-IT" dirty="0" smtClean="0"/>
              <a:t>, non può procedere ad assunzioni di personale a tempo indeterminato, anche con riferimento ai processi di stabilizzazione in atto, fino a quando non abbia adempiuto.</a:t>
            </a:r>
          </a:p>
        </p:txBody>
      </p:sp>
      <p:sp>
        <p:nvSpPr>
          <p:cNvPr id="6" name="Segnaposto numero diapositiva 5"/>
          <p:cNvSpPr>
            <a:spLocks noGrp="1"/>
          </p:cNvSpPr>
          <p:nvPr>
            <p:ph type="sldNum" sz="quarter" idx="15"/>
          </p:nvPr>
        </p:nvSpPr>
        <p:spPr/>
        <p:txBody>
          <a:bodyPr/>
          <a:lstStyle/>
          <a:p>
            <a:fld id="{B007B441-5312-499D-93C3-6E37886527FA}" type="slidenum">
              <a:rPr lang="it-IT" smtClean="0"/>
              <a:pPr/>
              <a:t>45</a:t>
            </a:fld>
            <a:endParaRPr lang="it-IT"/>
          </a:p>
        </p:txBody>
      </p:sp>
    </p:spTree>
    <p:extLst>
      <p:ext uri="{BB962C8B-B14F-4D97-AF65-F5344CB8AC3E}">
        <p14:creationId xmlns:p14="http://schemas.microsoft.com/office/powerpoint/2010/main" val="1375651421"/>
      </p:ext>
    </p:extLst>
  </p:cSld>
  <p:clrMapOvr>
    <a:masterClrMapping/>
  </p:clrMapOvr>
  <p:transition/>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asellaDiTesto 5"/>
          <p:cNvSpPr txBox="1">
            <a:spLocks noGrp="1" noChangeArrowheads="1"/>
          </p:cNvSpPr>
          <p:nvPr>
            <p:ph type="title"/>
          </p:nvPr>
        </p:nvSpPr>
        <p:spPr bwMode="auto">
          <a:xfrm>
            <a:off x="930949" y="364015"/>
            <a:ext cx="7211763" cy="830997"/>
          </a:xfrm>
          <a:prstGeom prst="rect">
            <a:avLst/>
          </a:prstGeom>
          <a:solidFill>
            <a:schemeClr val="accent2">
              <a:lumMod val="75000"/>
            </a:schemeClr>
          </a:solidFill>
          <a:ln w="9525">
            <a:solidFill>
              <a:srgbClr val="003300"/>
            </a:solidFill>
            <a:miter lim="800000"/>
            <a:headEnd/>
            <a:tailEnd/>
          </a:ln>
        </p:spPr>
        <p:txBody>
          <a:bodyPr>
            <a:spAutoFit/>
          </a:bodyPr>
          <a:lstStyle/>
          <a:p>
            <a:pPr algn="ctr">
              <a:defRPr/>
            </a:pPr>
            <a:r>
              <a:rPr lang="it-IT" sz="2400" b="1" dirty="0" smtClean="0">
                <a:solidFill>
                  <a:schemeClr val="bg1"/>
                </a:solidFill>
              </a:rPr>
              <a:t>Il ruolo delle regioni nel sistema di finanza locale</a:t>
            </a:r>
            <a:endParaRPr lang="it-IT" sz="2400" b="1" dirty="0">
              <a:solidFill>
                <a:schemeClr val="bg1"/>
              </a:solidFill>
            </a:endParaRPr>
          </a:p>
        </p:txBody>
      </p:sp>
      <p:sp>
        <p:nvSpPr>
          <p:cNvPr id="9" name="Segnaposto contenuto 8"/>
          <p:cNvSpPr>
            <a:spLocks noGrp="1"/>
          </p:cNvSpPr>
          <p:nvPr>
            <p:ph idx="1"/>
          </p:nvPr>
        </p:nvSpPr>
        <p:spPr>
          <a:xfrm>
            <a:off x="930949" y="1556792"/>
            <a:ext cx="7429781" cy="4536504"/>
          </a:xfrm>
        </p:spPr>
        <p:txBody>
          <a:bodyPr>
            <a:normAutofit fontScale="92500" lnSpcReduction="10000"/>
          </a:bodyPr>
          <a:lstStyle/>
          <a:p>
            <a:pPr algn="just"/>
            <a:r>
              <a:rPr lang="it-IT" sz="2400" dirty="0" smtClean="0"/>
              <a:t>Le intese regionali introducono margini di flessibilità nei vincoli del pareggio di bilancio incentivando l’utilizzo di “spazi finanziari” verso politiche di spesa condivise.</a:t>
            </a:r>
          </a:p>
          <a:p>
            <a:pPr algn="just"/>
            <a:r>
              <a:rPr lang="it-IT" dirty="0" smtClean="0"/>
              <a:t>Il DPCM 21 febbraio 2017, n. 21</a:t>
            </a:r>
          </a:p>
          <a:p>
            <a:pPr lvl="1" algn="just"/>
            <a:r>
              <a:rPr lang="it-IT" sz="2100" dirty="0" smtClean="0"/>
              <a:t>Intese regionali</a:t>
            </a:r>
          </a:p>
          <a:p>
            <a:pPr lvl="1" algn="just"/>
            <a:r>
              <a:rPr lang="it-IT" dirty="0" smtClean="0"/>
              <a:t>Potere sostitutivo</a:t>
            </a:r>
          </a:p>
          <a:p>
            <a:pPr lvl="1" algn="just"/>
            <a:r>
              <a:rPr lang="it-IT" sz="2100" dirty="0" smtClean="0"/>
              <a:t>Patti di </a:t>
            </a:r>
            <a:r>
              <a:rPr lang="it-IT" sz="2100" smtClean="0"/>
              <a:t>solidarietà nazionali</a:t>
            </a:r>
            <a:endParaRPr lang="it-IT" sz="2100" dirty="0" smtClean="0"/>
          </a:p>
          <a:p>
            <a:pPr algn="just"/>
            <a:r>
              <a:rPr lang="it-IT" sz="2400" dirty="0" smtClean="0"/>
              <a:t>Intesa “forte” o “debole”?</a:t>
            </a:r>
          </a:p>
          <a:p>
            <a:pPr algn="just"/>
            <a:r>
              <a:rPr lang="it-IT" sz="2400" dirty="0" smtClean="0"/>
              <a:t>Le difficoltà del potere sostitutivo statale.</a:t>
            </a:r>
          </a:p>
          <a:p>
            <a:pPr algn="just"/>
            <a:r>
              <a:rPr lang="it-IT" sz="2400" dirty="0" smtClean="0"/>
              <a:t>La necessità di raggiungere un’intesa con tutti gli enti territoriali.</a:t>
            </a:r>
          </a:p>
          <a:p>
            <a:pPr algn="just"/>
            <a:r>
              <a:rPr lang="it-IT" sz="2400" dirty="0" smtClean="0"/>
              <a:t>Il patto di solidarietà nazionale quale </a:t>
            </a:r>
            <a:r>
              <a:rPr lang="it-IT" sz="2400" i="1" dirty="0" err="1" smtClean="0"/>
              <a:t>extrema</a:t>
            </a:r>
            <a:r>
              <a:rPr lang="it-IT" sz="2400" i="1" dirty="0" smtClean="0"/>
              <a:t> </a:t>
            </a:r>
            <a:r>
              <a:rPr lang="it-IT" sz="2400" i="1" dirty="0" err="1" smtClean="0"/>
              <a:t>ratio</a:t>
            </a:r>
            <a:r>
              <a:rPr lang="it-IT" sz="2400" dirty="0" smtClean="0"/>
              <a:t>.</a:t>
            </a:r>
          </a:p>
          <a:p>
            <a:pPr algn="just"/>
            <a:endParaRPr lang="it-IT" sz="2400" dirty="0" smtClean="0"/>
          </a:p>
          <a:p>
            <a:pPr marL="0" indent="0">
              <a:buNone/>
            </a:pPr>
            <a:endParaRPr lang="it-IT" sz="2400" dirty="0" smtClean="0"/>
          </a:p>
          <a:p>
            <a:pPr marL="457200" lvl="1" indent="0">
              <a:buNone/>
            </a:pPr>
            <a:endParaRPr lang="it-IT" sz="1200" dirty="0" smtClean="0"/>
          </a:p>
          <a:p>
            <a:pPr marL="0" indent="0">
              <a:buNone/>
            </a:pPr>
            <a:endParaRPr lang="it-IT" sz="2000" dirty="0" smtClean="0"/>
          </a:p>
          <a:p>
            <a:endParaRPr lang="it-IT" sz="2000" dirty="0" smtClean="0"/>
          </a:p>
          <a:p>
            <a:pPr marL="0" indent="0">
              <a:buNone/>
            </a:pPr>
            <a:endParaRPr lang="it-IT" sz="2600" dirty="0" smtClean="0"/>
          </a:p>
        </p:txBody>
      </p:sp>
      <p:sp>
        <p:nvSpPr>
          <p:cNvPr id="6" name="Segnaposto numero diapositiva 5"/>
          <p:cNvSpPr>
            <a:spLocks noGrp="1"/>
          </p:cNvSpPr>
          <p:nvPr>
            <p:ph type="sldNum" sz="quarter" idx="15"/>
          </p:nvPr>
        </p:nvSpPr>
        <p:spPr/>
        <p:txBody>
          <a:bodyPr/>
          <a:lstStyle/>
          <a:p>
            <a:fld id="{B007B441-5312-499D-93C3-6E37886527FA}" type="slidenum">
              <a:rPr lang="it-IT" smtClean="0"/>
              <a:pPr/>
              <a:t>46</a:t>
            </a:fld>
            <a:endParaRPr lang="it-IT"/>
          </a:p>
        </p:txBody>
      </p:sp>
    </p:spTree>
    <p:extLst>
      <p:ext uri="{BB962C8B-B14F-4D97-AF65-F5344CB8AC3E}">
        <p14:creationId xmlns:p14="http://schemas.microsoft.com/office/powerpoint/2010/main" val="2053826335"/>
      </p:ext>
    </p:extLst>
  </p:cSld>
  <p:clrMapOvr>
    <a:masterClrMapping/>
  </p:clrMapOvr>
  <p:transition/>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asellaDiTesto 5"/>
          <p:cNvSpPr txBox="1">
            <a:spLocks noGrp="1" noChangeArrowheads="1"/>
          </p:cNvSpPr>
          <p:nvPr>
            <p:ph type="title"/>
          </p:nvPr>
        </p:nvSpPr>
        <p:spPr bwMode="auto">
          <a:xfrm>
            <a:off x="930949" y="733347"/>
            <a:ext cx="7211763" cy="461665"/>
          </a:xfrm>
          <a:prstGeom prst="rect">
            <a:avLst/>
          </a:prstGeom>
          <a:solidFill>
            <a:schemeClr val="accent2">
              <a:lumMod val="75000"/>
            </a:schemeClr>
          </a:solidFill>
          <a:ln w="9525">
            <a:solidFill>
              <a:srgbClr val="003300"/>
            </a:solidFill>
            <a:miter lim="800000"/>
            <a:headEnd/>
            <a:tailEnd/>
          </a:ln>
        </p:spPr>
        <p:txBody>
          <a:bodyPr>
            <a:spAutoFit/>
          </a:bodyPr>
          <a:lstStyle/>
          <a:p>
            <a:pPr algn="ctr">
              <a:defRPr/>
            </a:pPr>
            <a:r>
              <a:rPr lang="it-IT" sz="2400" b="1" dirty="0" smtClean="0">
                <a:solidFill>
                  <a:schemeClr val="bg1"/>
                </a:solidFill>
              </a:rPr>
              <a:t>Premi e sanzioni – Legge di bilancio 2017</a:t>
            </a:r>
            <a:endParaRPr lang="it-IT" sz="2400" b="1" dirty="0">
              <a:solidFill>
                <a:schemeClr val="bg1"/>
              </a:solidFill>
            </a:endParaRPr>
          </a:p>
        </p:txBody>
      </p:sp>
      <p:sp>
        <p:nvSpPr>
          <p:cNvPr id="9" name="Segnaposto contenuto 8"/>
          <p:cNvSpPr>
            <a:spLocks noGrp="1"/>
          </p:cNvSpPr>
          <p:nvPr>
            <p:ph idx="1"/>
          </p:nvPr>
        </p:nvSpPr>
        <p:spPr>
          <a:xfrm>
            <a:off x="930949" y="1357298"/>
            <a:ext cx="7429781" cy="4929222"/>
          </a:xfrm>
        </p:spPr>
        <p:txBody>
          <a:bodyPr>
            <a:noAutofit/>
          </a:bodyPr>
          <a:lstStyle/>
          <a:p>
            <a:pPr algn="just"/>
            <a:r>
              <a:rPr lang="it-IT" sz="1400" dirty="0" smtClean="0"/>
              <a:t>475. Ai sensi dell'articolo 9, comma 4, della legge 24 dicembre 2012, n. 243, in caso di mancato conseguimento del saldo di cui al comma 466: </a:t>
            </a:r>
          </a:p>
          <a:p>
            <a:pPr algn="just">
              <a:buNone/>
            </a:pPr>
            <a:r>
              <a:rPr lang="it-IT" sz="1400" dirty="0" smtClean="0"/>
              <a:t>a) l'ente locale è assoggettato ad una riduzione del fondo sperimentale di riequilibrio o del fondo di solidarietà comunale in misura pari all'importo corrispondente allo scostamento </a:t>
            </a:r>
            <a:r>
              <a:rPr lang="it-IT" sz="1400" dirty="0" err="1" smtClean="0"/>
              <a:t>registrato…Le</a:t>
            </a:r>
            <a:r>
              <a:rPr lang="it-IT" sz="1400" dirty="0" smtClean="0"/>
              <a:t> riduzioni di cui ai precedenti periodi assicurano il recupero di cui all'articolo 9, comma 2, della legge 24 dicembre 2012, n. 243, e sono applicate nel triennio successivo a quello di inadempienza in quote costanti.</a:t>
            </a:r>
          </a:p>
          <a:p>
            <a:pPr algn="just">
              <a:buNone/>
            </a:pPr>
            <a:r>
              <a:rPr lang="it-IT" sz="1400" dirty="0" smtClean="0"/>
              <a:t>b) nel triennio successivo la regione o la provincia autonoma è tenuta ad effettuare un versamento all'entrata del bilancio dello Stato, di importo corrispondente a un terzo dello scostamento registrato, che assicura il recupero di cui all'articolo 9, comma 2, della legge 24 dicembre 2012, n. 243. 	</a:t>
            </a:r>
          </a:p>
          <a:p>
            <a:pPr algn="just">
              <a:buNone/>
            </a:pPr>
            <a:r>
              <a:rPr lang="it-IT" sz="1400" dirty="0" smtClean="0"/>
              <a:t>c) nell'anno successivo a quello di inadempienza l'ente non può impegnare spese correnti, per le regioni al netto delle spese per la sanità, in misura superiore all'importo dei corrispondenti impegni dell'anno precedente ridotti dell'1 per cento.</a:t>
            </a:r>
          </a:p>
          <a:p>
            <a:pPr algn="just">
              <a:buNone/>
            </a:pPr>
            <a:r>
              <a:rPr lang="it-IT" sz="1400" dirty="0" smtClean="0"/>
              <a:t>d) nell'anno successivo a quello di inadempienza l'ente non può ricorrere all'indebitamento per gli investimenti. 	</a:t>
            </a:r>
          </a:p>
          <a:p>
            <a:pPr algn="just">
              <a:buNone/>
            </a:pPr>
            <a:r>
              <a:rPr lang="it-IT" sz="1400" dirty="0" smtClean="0"/>
              <a:t>e) nell'anno successivo a quello di inadempienza l'ente non può procedere ad assunzioni di personale a qualsiasi titolo 	</a:t>
            </a:r>
          </a:p>
          <a:p>
            <a:pPr algn="just">
              <a:buNone/>
            </a:pPr>
            <a:r>
              <a:rPr lang="it-IT" sz="1400" dirty="0" smtClean="0"/>
              <a:t>f) nell'anno successivo a quello di inadempienza, il presidente, il sindaco e i componenti della giunta in carica nell'esercizio in cui è avvenuta la violazione sono tenuti a versare al bilancio dell'ente il 30 per cento delle indennità di funzione e dei gettoni di presenza spettanti nell'esercizio della violazione. </a:t>
            </a:r>
            <a:endParaRPr lang="it-IT" sz="1600" dirty="0" smtClean="0"/>
          </a:p>
        </p:txBody>
      </p:sp>
      <p:sp>
        <p:nvSpPr>
          <p:cNvPr id="6" name="Segnaposto numero diapositiva 5"/>
          <p:cNvSpPr>
            <a:spLocks noGrp="1"/>
          </p:cNvSpPr>
          <p:nvPr>
            <p:ph type="sldNum" sz="quarter" idx="15"/>
          </p:nvPr>
        </p:nvSpPr>
        <p:spPr/>
        <p:txBody>
          <a:bodyPr/>
          <a:lstStyle/>
          <a:p>
            <a:fld id="{B007B441-5312-499D-93C3-6E37886527FA}" type="slidenum">
              <a:rPr lang="it-IT" smtClean="0"/>
              <a:pPr/>
              <a:t>47</a:t>
            </a:fld>
            <a:endParaRPr lang="it-IT"/>
          </a:p>
        </p:txBody>
      </p:sp>
    </p:spTree>
    <p:extLst>
      <p:ext uri="{BB962C8B-B14F-4D97-AF65-F5344CB8AC3E}">
        <p14:creationId xmlns:p14="http://schemas.microsoft.com/office/powerpoint/2010/main" val="2053826335"/>
      </p:ext>
    </p:extLst>
  </p:cSld>
  <p:clrMapOvr>
    <a:masterClrMapping/>
  </p:clrMapOvr>
  <p:transition/>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asellaDiTesto 5"/>
          <p:cNvSpPr txBox="1">
            <a:spLocks noGrp="1" noChangeArrowheads="1"/>
          </p:cNvSpPr>
          <p:nvPr>
            <p:ph type="title"/>
          </p:nvPr>
        </p:nvSpPr>
        <p:spPr bwMode="auto">
          <a:xfrm>
            <a:off x="930949" y="733347"/>
            <a:ext cx="7211763" cy="461665"/>
          </a:xfrm>
          <a:prstGeom prst="rect">
            <a:avLst/>
          </a:prstGeom>
          <a:solidFill>
            <a:schemeClr val="accent2">
              <a:lumMod val="75000"/>
            </a:schemeClr>
          </a:solidFill>
          <a:ln w="9525">
            <a:solidFill>
              <a:srgbClr val="003300"/>
            </a:solidFill>
            <a:miter lim="800000"/>
            <a:headEnd/>
            <a:tailEnd/>
          </a:ln>
        </p:spPr>
        <p:txBody>
          <a:bodyPr>
            <a:spAutoFit/>
          </a:bodyPr>
          <a:lstStyle/>
          <a:p>
            <a:pPr algn="ctr">
              <a:defRPr/>
            </a:pPr>
            <a:r>
              <a:rPr lang="it-IT" sz="2400" b="1" dirty="0" smtClean="0">
                <a:solidFill>
                  <a:schemeClr val="bg1"/>
                </a:solidFill>
              </a:rPr>
              <a:t>Premi e sanzioni – Legge di bilancio 2017</a:t>
            </a:r>
            <a:endParaRPr lang="it-IT" sz="2400" b="1" dirty="0">
              <a:solidFill>
                <a:schemeClr val="bg1"/>
              </a:solidFill>
            </a:endParaRPr>
          </a:p>
        </p:txBody>
      </p:sp>
      <p:sp>
        <p:nvSpPr>
          <p:cNvPr id="9" name="Segnaposto contenuto 8"/>
          <p:cNvSpPr>
            <a:spLocks noGrp="1"/>
          </p:cNvSpPr>
          <p:nvPr>
            <p:ph idx="1"/>
          </p:nvPr>
        </p:nvSpPr>
        <p:spPr>
          <a:xfrm>
            <a:off x="930949" y="1357298"/>
            <a:ext cx="7429781" cy="4929222"/>
          </a:xfrm>
        </p:spPr>
        <p:txBody>
          <a:bodyPr>
            <a:noAutofit/>
          </a:bodyPr>
          <a:lstStyle/>
          <a:p>
            <a:pPr algn="just"/>
            <a:r>
              <a:rPr lang="it-IT" sz="1800" dirty="0" smtClean="0"/>
              <a:t>476. Nel caso in cui il mancato conseguimento del saldo di cui al comma 466 </a:t>
            </a:r>
            <a:r>
              <a:rPr lang="it-IT" sz="1800" u="sng" dirty="0" smtClean="0"/>
              <a:t>risulti inferiore al 3 per cento degli accertamenti delle entrate finali</a:t>
            </a:r>
            <a:r>
              <a:rPr lang="it-IT" sz="1800" dirty="0" smtClean="0"/>
              <a:t> dell'esercizio del mancato conseguimento del saldo, nell'anno successivo a quello dell'inadempienza la sanzione di cui al comma 475, lettera c), è applicata imponendo agli impegni di parte corrente, per le regioni al netto della sanità, un limite pari all'importo dei corrispondenti impegni dell'anno precedente; la sanzione di cui al comma 475, lettera e), è applicata solo per assunzioni di personale a tempo indeterminato; la sanzione di cui al comma 475, lettera f), è applicata dal presidente, dal sindaco e dai componenti della giunta in carica nell'esercizio in cui è avvenuta la violazione versando al bilancio dell'ente il 10 per cento delle indennità di funzione e dei gettoni di presenza spettanti nell'esercizio della violazione. Resta ferma l'applicazione delle restanti sanzioni di cui al comma 475. 	</a:t>
            </a:r>
          </a:p>
        </p:txBody>
      </p:sp>
      <p:sp>
        <p:nvSpPr>
          <p:cNvPr id="6" name="Segnaposto numero diapositiva 5"/>
          <p:cNvSpPr>
            <a:spLocks noGrp="1"/>
          </p:cNvSpPr>
          <p:nvPr>
            <p:ph type="sldNum" sz="quarter" idx="15"/>
          </p:nvPr>
        </p:nvSpPr>
        <p:spPr/>
        <p:txBody>
          <a:bodyPr/>
          <a:lstStyle/>
          <a:p>
            <a:fld id="{B007B441-5312-499D-93C3-6E37886527FA}" type="slidenum">
              <a:rPr lang="it-IT" smtClean="0"/>
              <a:pPr/>
              <a:t>48</a:t>
            </a:fld>
            <a:endParaRPr lang="it-IT"/>
          </a:p>
        </p:txBody>
      </p:sp>
    </p:spTree>
    <p:extLst>
      <p:ext uri="{BB962C8B-B14F-4D97-AF65-F5344CB8AC3E}">
        <p14:creationId xmlns:p14="http://schemas.microsoft.com/office/powerpoint/2010/main" val="2053826335"/>
      </p:ext>
    </p:extLst>
  </p:cSld>
  <p:clrMapOvr>
    <a:masterClrMapping/>
  </p:clrMapOvr>
  <p:transition/>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asellaDiTesto 5"/>
          <p:cNvSpPr txBox="1">
            <a:spLocks noGrp="1" noChangeArrowheads="1"/>
          </p:cNvSpPr>
          <p:nvPr>
            <p:ph type="title"/>
          </p:nvPr>
        </p:nvSpPr>
        <p:spPr bwMode="auto">
          <a:xfrm>
            <a:off x="930949" y="733347"/>
            <a:ext cx="7211763" cy="461665"/>
          </a:xfrm>
          <a:prstGeom prst="rect">
            <a:avLst/>
          </a:prstGeom>
          <a:solidFill>
            <a:schemeClr val="accent2">
              <a:lumMod val="75000"/>
            </a:schemeClr>
          </a:solidFill>
          <a:ln w="9525">
            <a:solidFill>
              <a:srgbClr val="003300"/>
            </a:solidFill>
            <a:miter lim="800000"/>
            <a:headEnd/>
            <a:tailEnd/>
          </a:ln>
        </p:spPr>
        <p:txBody>
          <a:bodyPr>
            <a:spAutoFit/>
          </a:bodyPr>
          <a:lstStyle/>
          <a:p>
            <a:pPr algn="ctr">
              <a:defRPr/>
            </a:pPr>
            <a:r>
              <a:rPr lang="it-IT" sz="2400" b="1" dirty="0" smtClean="0">
                <a:solidFill>
                  <a:schemeClr val="bg1"/>
                </a:solidFill>
              </a:rPr>
              <a:t>Premi e sanzioni – Legge di bilancio 2017</a:t>
            </a:r>
            <a:endParaRPr lang="it-IT" sz="2400" b="1" dirty="0">
              <a:solidFill>
                <a:schemeClr val="bg1"/>
              </a:solidFill>
            </a:endParaRPr>
          </a:p>
        </p:txBody>
      </p:sp>
      <p:sp>
        <p:nvSpPr>
          <p:cNvPr id="9" name="Segnaposto contenuto 8"/>
          <p:cNvSpPr>
            <a:spLocks noGrp="1"/>
          </p:cNvSpPr>
          <p:nvPr>
            <p:ph idx="1"/>
          </p:nvPr>
        </p:nvSpPr>
        <p:spPr>
          <a:xfrm>
            <a:off x="930949" y="1357298"/>
            <a:ext cx="7429781" cy="4929222"/>
          </a:xfrm>
        </p:spPr>
        <p:txBody>
          <a:bodyPr>
            <a:noAutofit/>
          </a:bodyPr>
          <a:lstStyle/>
          <a:p>
            <a:pPr algn="just"/>
            <a:r>
              <a:rPr lang="it-IT" sz="1800" dirty="0" smtClean="0"/>
              <a:t>479. Ai sensi dell'articolo 9, comma 4, della legge 24 dicembre 2012, n. 243, a decorrere dall'anno 2018, con riferimento ai risultati dell'anno precedente e a condizione del rispetto dei termini perentori di certificazione di cui ai commi 470 e 473: </a:t>
            </a:r>
          </a:p>
          <a:p>
            <a:pPr algn="just">
              <a:buNone/>
            </a:pPr>
            <a:r>
              <a:rPr lang="it-IT" sz="1800" dirty="0" smtClean="0"/>
              <a:t>a) alle regioni che rispettano il saldo di cui al comma 466 e che conseguono un saldo finale di cassa non negativo fra le entrate e le spese finali, sono assegnate … le eventuali risorse incassate dal bilancio dello Stato alla data del 30 giugno ai sensi del comma 475, lettera b), per essere destinate alla realizzazione di investimenti. </a:t>
            </a:r>
            <a:r>
              <a:rPr lang="it-IT" sz="1800" i="1" dirty="0" smtClean="0"/>
              <a:t>	</a:t>
            </a:r>
          </a:p>
          <a:p>
            <a:pPr algn="just">
              <a:buNone/>
            </a:pPr>
            <a:r>
              <a:rPr lang="it-IT" sz="1800" dirty="0" smtClean="0"/>
              <a:t>b) alle città metropolitane, alle province e ai comuni, che rispettano il saldo di cui al comma 466 e che conseguono un saldo finale di cassa non negativo fra le entrate finali e le spese finali, sono assegnate … le eventuali risorse derivanti dalla riduzione del fondo sperimentale di riequilibrio o del fondo di solidarietà comunale e dai versamenti e recuperi, effettivamente incassati, di cui al comma 475, lettera a), per essere destinate alla realizzazione di investimenti</a:t>
            </a:r>
            <a:r>
              <a:rPr lang="it-IT" sz="1800" i="1" dirty="0" smtClean="0"/>
              <a:t>. </a:t>
            </a:r>
            <a:endParaRPr lang="it-IT" sz="2000" i="1" dirty="0" smtClean="0"/>
          </a:p>
          <a:p>
            <a:pPr algn="just"/>
            <a:endParaRPr lang="it-IT" sz="1800" dirty="0" smtClean="0"/>
          </a:p>
        </p:txBody>
      </p:sp>
      <p:sp>
        <p:nvSpPr>
          <p:cNvPr id="6" name="Segnaposto numero diapositiva 5"/>
          <p:cNvSpPr>
            <a:spLocks noGrp="1"/>
          </p:cNvSpPr>
          <p:nvPr>
            <p:ph type="sldNum" sz="quarter" idx="15"/>
          </p:nvPr>
        </p:nvSpPr>
        <p:spPr/>
        <p:txBody>
          <a:bodyPr/>
          <a:lstStyle/>
          <a:p>
            <a:fld id="{B007B441-5312-499D-93C3-6E37886527FA}" type="slidenum">
              <a:rPr lang="it-IT" smtClean="0"/>
              <a:pPr/>
              <a:t>49</a:t>
            </a:fld>
            <a:endParaRPr lang="it-IT"/>
          </a:p>
        </p:txBody>
      </p:sp>
    </p:spTree>
    <p:extLst>
      <p:ext uri="{BB962C8B-B14F-4D97-AF65-F5344CB8AC3E}">
        <p14:creationId xmlns:p14="http://schemas.microsoft.com/office/powerpoint/2010/main" val="2053826335"/>
      </p:ext>
    </p:extLst>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CasellaDiTesto 5"/>
          <p:cNvSpPr txBox="1">
            <a:spLocks noGrp="1" noChangeArrowheads="1"/>
          </p:cNvSpPr>
          <p:nvPr>
            <p:ph type="title"/>
          </p:nvPr>
        </p:nvSpPr>
        <p:spPr bwMode="auto">
          <a:xfrm>
            <a:off x="930949" y="820796"/>
            <a:ext cx="7211763" cy="461665"/>
          </a:xfrm>
          <a:prstGeom prst="rect">
            <a:avLst/>
          </a:prstGeom>
          <a:solidFill>
            <a:schemeClr val="accent2">
              <a:lumMod val="75000"/>
            </a:schemeClr>
          </a:solidFill>
          <a:ln w="9525">
            <a:solidFill>
              <a:srgbClr val="003300"/>
            </a:solidFill>
            <a:miter lim="800000"/>
            <a:headEnd/>
            <a:tailEnd/>
          </a:ln>
        </p:spPr>
        <p:txBody>
          <a:bodyPr>
            <a:spAutoFit/>
          </a:bodyPr>
          <a:lstStyle/>
          <a:p>
            <a:pPr algn="ctr">
              <a:defRPr/>
            </a:pPr>
            <a:r>
              <a:rPr lang="it-IT" sz="2400" b="1" dirty="0" smtClean="0">
                <a:solidFill>
                  <a:schemeClr val="bg1"/>
                </a:solidFill>
              </a:rPr>
              <a:t>GESTIONE DELLE ENTRATE</a:t>
            </a:r>
            <a:endParaRPr lang="it-IT" sz="2400" b="1" dirty="0">
              <a:solidFill>
                <a:schemeClr val="bg1"/>
              </a:solidFill>
            </a:endParaRPr>
          </a:p>
        </p:txBody>
      </p:sp>
      <p:graphicFrame>
        <p:nvGraphicFramePr>
          <p:cNvPr id="7" name="Segnaposto contenuto 6"/>
          <p:cNvGraphicFramePr>
            <a:graphicFrameLocks noGrp="1"/>
          </p:cNvGraphicFramePr>
          <p:nvPr>
            <p:ph sz="quarter" idx="1"/>
          </p:nvPr>
        </p:nvGraphicFramePr>
        <p:xfrm>
          <a:off x="457200" y="1600200"/>
          <a:ext cx="2900363" cy="487362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6" name="Segnaposto numero diapositiva 5"/>
          <p:cNvSpPr>
            <a:spLocks noGrp="1"/>
          </p:cNvSpPr>
          <p:nvPr>
            <p:ph type="sldNum" sz="quarter" idx="15"/>
          </p:nvPr>
        </p:nvSpPr>
        <p:spPr/>
        <p:txBody>
          <a:bodyPr/>
          <a:lstStyle/>
          <a:p>
            <a:fld id="{B007B441-5312-499D-93C3-6E37886527FA}" type="slidenum">
              <a:rPr lang="it-IT" smtClean="0"/>
              <a:pPr/>
              <a:t>5</a:t>
            </a:fld>
            <a:endParaRPr lang="it-IT"/>
          </a:p>
        </p:txBody>
      </p:sp>
      <p:sp>
        <p:nvSpPr>
          <p:cNvPr id="8" name="CasellaDiTesto 7"/>
          <p:cNvSpPr txBox="1"/>
          <p:nvPr/>
        </p:nvSpPr>
        <p:spPr>
          <a:xfrm>
            <a:off x="3857620" y="2500306"/>
            <a:ext cx="4714908" cy="2862322"/>
          </a:xfrm>
          <a:prstGeom prst="rect">
            <a:avLst/>
          </a:prstGeom>
          <a:noFill/>
        </p:spPr>
        <p:txBody>
          <a:bodyPr wrap="square" rtlCol="0">
            <a:spAutoFit/>
          </a:bodyPr>
          <a:lstStyle/>
          <a:p>
            <a:pPr algn="just"/>
            <a:r>
              <a:rPr lang="it-IT" dirty="0" smtClean="0"/>
              <a:t>La </a:t>
            </a:r>
            <a:r>
              <a:rPr lang="it-IT" b="1" dirty="0" smtClean="0"/>
              <a:t>riscossione</a:t>
            </a:r>
            <a:r>
              <a:rPr lang="it-IT" dirty="0" smtClean="0"/>
              <a:t> consiste nel materiale introito da parte del tesoriere delle somme dovute all'ente. La riscossione è disposta a mezzo di </a:t>
            </a:r>
            <a:r>
              <a:rPr lang="it-IT" u="sng" dirty="0" smtClean="0"/>
              <a:t>ordinativo di incasso</a:t>
            </a:r>
            <a:r>
              <a:rPr lang="it-IT" dirty="0" smtClean="0"/>
              <a:t>, fatto pervenire al tesoriere.</a:t>
            </a:r>
          </a:p>
          <a:p>
            <a:pPr algn="just"/>
            <a:endParaRPr lang="it-IT" dirty="0" smtClean="0"/>
          </a:p>
          <a:p>
            <a:pPr algn="just"/>
            <a:r>
              <a:rPr lang="it-IT" dirty="0" smtClean="0"/>
              <a:t>Il </a:t>
            </a:r>
            <a:r>
              <a:rPr lang="it-IT" b="1" dirty="0" smtClean="0"/>
              <a:t>versamento </a:t>
            </a:r>
            <a:r>
              <a:rPr lang="it-IT" dirty="0" smtClean="0"/>
              <a:t>costituisce l'ultima fase dell'entrata, consistente nel trasferimento delle somme riscosse nelle casse della regione.</a:t>
            </a:r>
          </a:p>
        </p:txBody>
      </p:sp>
    </p:spTree>
  </p:cSld>
  <p:clrMapOvr>
    <a:overrideClrMapping bg1="lt1" tx1="dk1" bg2="lt2" tx2="dk2" accent1="accent1" accent2="accent2" accent3="accent3" accent4="accent4" accent5="accent5" accent6="accent6" hlink="hlink" folHlink="folHlink"/>
  </p:clrMapOvr>
  <p:transition/>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asellaDiTesto 5"/>
          <p:cNvSpPr txBox="1">
            <a:spLocks noGrp="1" noChangeArrowheads="1"/>
          </p:cNvSpPr>
          <p:nvPr>
            <p:ph type="title"/>
          </p:nvPr>
        </p:nvSpPr>
        <p:spPr bwMode="auto">
          <a:xfrm>
            <a:off x="930949" y="733347"/>
            <a:ext cx="7211763" cy="461665"/>
          </a:xfrm>
          <a:prstGeom prst="rect">
            <a:avLst/>
          </a:prstGeom>
          <a:solidFill>
            <a:schemeClr val="accent2">
              <a:lumMod val="75000"/>
            </a:schemeClr>
          </a:solidFill>
          <a:ln w="9525">
            <a:solidFill>
              <a:srgbClr val="003300"/>
            </a:solidFill>
            <a:miter lim="800000"/>
            <a:headEnd/>
            <a:tailEnd/>
          </a:ln>
        </p:spPr>
        <p:txBody>
          <a:bodyPr>
            <a:spAutoFit/>
          </a:bodyPr>
          <a:lstStyle/>
          <a:p>
            <a:pPr algn="ctr">
              <a:defRPr/>
            </a:pPr>
            <a:r>
              <a:rPr lang="it-IT" sz="2400" b="1" dirty="0" smtClean="0">
                <a:solidFill>
                  <a:schemeClr val="bg1"/>
                </a:solidFill>
              </a:rPr>
              <a:t>Premi e sanzioni – Legge di bilancio 2017</a:t>
            </a:r>
            <a:endParaRPr lang="it-IT" sz="2400" b="1" dirty="0">
              <a:solidFill>
                <a:schemeClr val="bg1"/>
              </a:solidFill>
            </a:endParaRPr>
          </a:p>
        </p:txBody>
      </p:sp>
      <p:sp>
        <p:nvSpPr>
          <p:cNvPr id="9" name="Segnaposto contenuto 8"/>
          <p:cNvSpPr>
            <a:spLocks noGrp="1"/>
          </p:cNvSpPr>
          <p:nvPr>
            <p:ph idx="1"/>
          </p:nvPr>
        </p:nvSpPr>
        <p:spPr>
          <a:xfrm>
            <a:off x="930949" y="1357298"/>
            <a:ext cx="7429781" cy="4929222"/>
          </a:xfrm>
        </p:spPr>
        <p:txBody>
          <a:bodyPr>
            <a:noAutofit/>
          </a:bodyPr>
          <a:lstStyle/>
          <a:p>
            <a:pPr algn="just">
              <a:buNone/>
            </a:pPr>
            <a:r>
              <a:rPr lang="it-IT" sz="1800" dirty="0" smtClean="0"/>
              <a:t>c) per le regioni e le città metropolitane che rispettano il saldo di cui al comma 466, lasciando </a:t>
            </a:r>
            <a:r>
              <a:rPr lang="it-IT" sz="1800" u="sng" dirty="0" smtClean="0"/>
              <a:t>spazi finanziari inutilizzati inferiori all'1 per cento degli accertamenti delle entrate finali</a:t>
            </a:r>
            <a:r>
              <a:rPr lang="it-IT" sz="1800" dirty="0" smtClean="0"/>
              <a:t> dell'esercizio nel quale è rispettato il medesimo saldo, nell'anno successivo la spesa per rapporti di lavoro flessibile … può essere innalzata del 10 per cento della spesa sostenibile ai sensi del predetto comma 28; </a:t>
            </a:r>
          </a:p>
          <a:p>
            <a:pPr algn="just">
              <a:buNone/>
            </a:pPr>
            <a:r>
              <a:rPr lang="it-IT" sz="1800" dirty="0" smtClean="0"/>
              <a:t>d) per i comuni che rispettano il saldo di cui al comma 466, lasciando </a:t>
            </a:r>
            <a:r>
              <a:rPr lang="it-IT" sz="1800" u="sng" dirty="0" smtClean="0"/>
              <a:t>spazi finanziari inutilizzati inferiori all'1 per cento degli accertamenti delle entrate finali</a:t>
            </a:r>
            <a:r>
              <a:rPr lang="it-IT" sz="1800" dirty="0" smtClean="0"/>
              <a:t> dell'esercizio nel quale è rispettato il medesimo saldo, nell'anno successivo la percentuale stabilita al primo periodo del comma 228 dell'articolo 1 della legge 28 dicembre 2015, n. 208, è innalzata al 75 per cento qualora il rapporto dipendenti-popolazione dell'anno precedente sia inferiore al rapporto medio dipendenti-popolazione per classe demografica, come definito </a:t>
            </a:r>
            <a:r>
              <a:rPr lang="it-IT" sz="1800" dirty="0" err="1" smtClean="0"/>
              <a:t>triennalmente</a:t>
            </a:r>
            <a:r>
              <a:rPr lang="it-IT" sz="1800" dirty="0" smtClean="0"/>
              <a:t> con il decreto del Ministro dell'interno di cui all'articolo 263, comma 2, </a:t>
            </a:r>
            <a:r>
              <a:rPr lang="it-IT" sz="1800" smtClean="0"/>
              <a:t>del TUEL</a:t>
            </a:r>
            <a:r>
              <a:rPr lang="it-IT" sz="1800" dirty="0" smtClean="0"/>
              <a:t>	</a:t>
            </a:r>
          </a:p>
          <a:p>
            <a:pPr algn="just"/>
            <a:endParaRPr lang="it-IT" sz="1800" dirty="0" smtClean="0"/>
          </a:p>
        </p:txBody>
      </p:sp>
      <p:sp>
        <p:nvSpPr>
          <p:cNvPr id="6" name="Segnaposto numero diapositiva 5"/>
          <p:cNvSpPr>
            <a:spLocks noGrp="1"/>
          </p:cNvSpPr>
          <p:nvPr>
            <p:ph type="sldNum" sz="quarter" idx="15"/>
          </p:nvPr>
        </p:nvSpPr>
        <p:spPr/>
        <p:txBody>
          <a:bodyPr/>
          <a:lstStyle/>
          <a:p>
            <a:fld id="{B007B441-5312-499D-93C3-6E37886527FA}" type="slidenum">
              <a:rPr lang="it-IT" smtClean="0"/>
              <a:pPr/>
              <a:t>50</a:t>
            </a:fld>
            <a:endParaRPr lang="it-IT"/>
          </a:p>
        </p:txBody>
      </p:sp>
    </p:spTree>
    <p:extLst>
      <p:ext uri="{BB962C8B-B14F-4D97-AF65-F5344CB8AC3E}">
        <p14:creationId xmlns:p14="http://schemas.microsoft.com/office/powerpoint/2010/main" val="2053826335"/>
      </p:ext>
    </p:extLst>
  </p:cSld>
  <p:clrMapOvr>
    <a:masterClrMapping/>
  </p:clrMapOvr>
  <p:transition/>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asellaDiTesto 5"/>
          <p:cNvSpPr txBox="1">
            <a:spLocks noGrp="1" noChangeArrowheads="1"/>
          </p:cNvSpPr>
          <p:nvPr>
            <p:ph type="title"/>
          </p:nvPr>
        </p:nvSpPr>
        <p:spPr bwMode="auto">
          <a:xfrm>
            <a:off x="930949" y="733347"/>
            <a:ext cx="7211763" cy="461665"/>
          </a:xfrm>
          <a:prstGeom prst="rect">
            <a:avLst/>
          </a:prstGeom>
          <a:solidFill>
            <a:schemeClr val="accent2">
              <a:lumMod val="75000"/>
            </a:schemeClr>
          </a:solidFill>
          <a:ln w="9525">
            <a:solidFill>
              <a:srgbClr val="003300"/>
            </a:solidFill>
            <a:miter lim="800000"/>
            <a:headEnd/>
            <a:tailEnd/>
          </a:ln>
        </p:spPr>
        <p:txBody>
          <a:bodyPr>
            <a:spAutoFit/>
          </a:bodyPr>
          <a:lstStyle/>
          <a:p>
            <a:pPr algn="ctr">
              <a:defRPr/>
            </a:pPr>
            <a:r>
              <a:rPr lang="it-IT" sz="2400" b="1" dirty="0" smtClean="0">
                <a:solidFill>
                  <a:schemeClr val="bg1"/>
                </a:solidFill>
              </a:rPr>
              <a:t>Premi e sanzioni – Legge di bilancio 2017</a:t>
            </a:r>
            <a:endParaRPr lang="it-IT" sz="2400" b="1" dirty="0">
              <a:solidFill>
                <a:schemeClr val="bg1"/>
              </a:solidFill>
            </a:endParaRPr>
          </a:p>
        </p:txBody>
      </p:sp>
      <p:sp>
        <p:nvSpPr>
          <p:cNvPr id="9" name="Segnaposto contenuto 8"/>
          <p:cNvSpPr>
            <a:spLocks noGrp="1"/>
          </p:cNvSpPr>
          <p:nvPr>
            <p:ph idx="1"/>
          </p:nvPr>
        </p:nvSpPr>
        <p:spPr>
          <a:xfrm>
            <a:off x="930949" y="1556792"/>
            <a:ext cx="7429781" cy="4729728"/>
          </a:xfrm>
        </p:spPr>
        <p:txBody>
          <a:bodyPr>
            <a:normAutofit fontScale="70000" lnSpcReduction="20000"/>
          </a:bodyPr>
          <a:lstStyle/>
          <a:p>
            <a:pPr algn="just"/>
            <a:r>
              <a:rPr lang="it-IT" dirty="0" smtClean="0"/>
              <a:t>506. Alle regioni e alle province autonome di Trento e di Bolzano che </a:t>
            </a:r>
            <a:r>
              <a:rPr lang="it-IT" b="1" dirty="0" smtClean="0"/>
              <a:t>non sanciscono l'intesa regionale </a:t>
            </a:r>
            <a:r>
              <a:rPr lang="it-IT" dirty="0" smtClean="0"/>
              <a:t>disciplinata dal decreto del Presidente del Consiglio dei ministri di cui all'articolo 10, comma 5, della legge 24 dicembre 2012, n. 243, si applicano, nell'esercizio al quale si riferisce la mancata intesa, le sanzioni di cui al comma 475, lettere c) ed e), del presente articolo </a:t>
            </a:r>
            <a:r>
              <a:rPr lang="it-IT" i="1" dirty="0" smtClean="0"/>
              <a:t>	</a:t>
            </a:r>
            <a:endParaRPr lang="it-IT" dirty="0" smtClean="0"/>
          </a:p>
          <a:p>
            <a:pPr algn="just"/>
            <a:r>
              <a:rPr lang="it-IT" dirty="0" smtClean="0"/>
              <a:t>507. Qualora gli spazi finanziari concessi in attuazione delle intese e dei patti di solidarietà previsti dal decreto del Presidente del Consiglio dei ministri di cui all'articolo 10, comma 5, della legge 24 dicembre 2012, n. 243, non siano </a:t>
            </a:r>
            <a:r>
              <a:rPr lang="it-IT" b="1" dirty="0" smtClean="0"/>
              <a:t>totalmente utilizzati</a:t>
            </a:r>
            <a:r>
              <a:rPr lang="it-IT" dirty="0" smtClean="0"/>
              <a:t>, l’ente territoriale </a:t>
            </a:r>
            <a:r>
              <a:rPr lang="it-IT" u="sng" dirty="0" smtClean="0"/>
              <a:t>non può beneficiare di spazi finanziari nell’esercizio finanziario successivo</a:t>
            </a:r>
            <a:r>
              <a:rPr lang="it-IT" dirty="0" smtClean="0"/>
              <a:t>. </a:t>
            </a:r>
          </a:p>
          <a:p>
            <a:pPr algn="just"/>
            <a:r>
              <a:rPr lang="it-IT" dirty="0" smtClean="0"/>
              <a:t>508. Qualora l'ente territoriale beneficiario di spazi finanziari concessi in attuazione delle intese e dei patti di solidarietà previsti dal decreto del Presidente del Consiglio dei ministri di cui all'articolo 10, comma 5, della legge 24 dicembre 2012, n. 243, </a:t>
            </a:r>
            <a:r>
              <a:rPr lang="it-IT" b="1" dirty="0" smtClean="0"/>
              <a:t>non effettui la trasmissione delle informazioni richieste </a:t>
            </a:r>
            <a:r>
              <a:rPr lang="it-IT" dirty="0" smtClean="0"/>
              <a:t>dal medesimo decreto del Presidente del Consiglio dei ministri, </a:t>
            </a:r>
            <a:r>
              <a:rPr lang="it-IT" u="sng" dirty="0" smtClean="0"/>
              <a:t>non può procedere ad assunzioni di personale a tempo indeterminato</a:t>
            </a:r>
            <a:r>
              <a:rPr lang="it-IT" dirty="0" smtClean="0"/>
              <a:t>, anche con riferimento ai processi di stabilizzazione in atto, fino a quando non abbia adempiuto. </a:t>
            </a:r>
            <a:endParaRPr lang="it-IT" sz="2000" dirty="0" smtClean="0"/>
          </a:p>
          <a:p>
            <a:pPr marL="0" indent="0">
              <a:buNone/>
            </a:pPr>
            <a:endParaRPr lang="it-IT" sz="2600" dirty="0" smtClean="0"/>
          </a:p>
        </p:txBody>
      </p:sp>
      <p:sp>
        <p:nvSpPr>
          <p:cNvPr id="6" name="Segnaposto numero diapositiva 5"/>
          <p:cNvSpPr>
            <a:spLocks noGrp="1"/>
          </p:cNvSpPr>
          <p:nvPr>
            <p:ph type="sldNum" sz="quarter" idx="15"/>
          </p:nvPr>
        </p:nvSpPr>
        <p:spPr/>
        <p:txBody>
          <a:bodyPr/>
          <a:lstStyle/>
          <a:p>
            <a:fld id="{B007B441-5312-499D-93C3-6E37886527FA}" type="slidenum">
              <a:rPr lang="it-IT" smtClean="0"/>
              <a:pPr/>
              <a:t>51</a:t>
            </a:fld>
            <a:endParaRPr lang="it-IT"/>
          </a:p>
        </p:txBody>
      </p:sp>
    </p:spTree>
    <p:extLst>
      <p:ext uri="{BB962C8B-B14F-4D97-AF65-F5344CB8AC3E}">
        <p14:creationId xmlns:p14="http://schemas.microsoft.com/office/powerpoint/2010/main" val="2053826335"/>
      </p:ext>
    </p:extLst>
  </p:cSld>
  <p:clrMapOvr>
    <a:masterClrMapping/>
  </p:clrMapOvr>
  <p:transition/>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egnaposto numero diapositiva 3"/>
          <p:cNvSpPr>
            <a:spLocks noGrp="1"/>
          </p:cNvSpPr>
          <p:nvPr>
            <p:ph type="sldNum" sz="quarter" idx="15"/>
          </p:nvPr>
        </p:nvSpPr>
        <p:spPr/>
        <p:txBody>
          <a:bodyPr/>
          <a:lstStyle/>
          <a:p>
            <a:fld id="{B007B441-5312-499D-93C3-6E37886527FA}" type="slidenum">
              <a:rPr lang="it-IT" smtClean="0"/>
              <a:pPr/>
              <a:t>52</a:t>
            </a:fld>
            <a:endParaRPr lang="it-IT"/>
          </a:p>
        </p:txBody>
      </p:sp>
      <p:pic>
        <p:nvPicPr>
          <p:cNvPr id="1026" name="Picture 2"/>
          <p:cNvPicPr>
            <a:picLocks noGrp="1" noChangeAspect="1" noChangeArrowheads="1"/>
          </p:cNvPicPr>
          <p:nvPr>
            <p:ph sz="quarter" idx="1"/>
          </p:nvPr>
        </p:nvPicPr>
        <p:blipFill>
          <a:blip r:embed="rId2" cstate="print"/>
          <a:srcRect/>
          <a:stretch>
            <a:fillRect/>
          </a:stretch>
        </p:blipFill>
        <p:spPr bwMode="auto">
          <a:xfrm>
            <a:off x="571472" y="1357298"/>
            <a:ext cx="7500990" cy="5000659"/>
          </a:xfrm>
          <a:prstGeom prst="rect">
            <a:avLst/>
          </a:prstGeom>
          <a:noFill/>
          <a:ln w="9525">
            <a:noFill/>
            <a:miter lim="800000"/>
            <a:headEnd/>
            <a:tailEnd/>
          </a:ln>
          <a:effectLst/>
        </p:spPr>
      </p:pic>
      <p:sp>
        <p:nvSpPr>
          <p:cNvPr id="8" name="CasellaDiTesto 5"/>
          <p:cNvSpPr txBox="1">
            <a:spLocks noGrp="1" noChangeArrowheads="1"/>
          </p:cNvSpPr>
          <p:nvPr>
            <p:ph type="title"/>
          </p:nvPr>
        </p:nvSpPr>
        <p:spPr bwMode="auto">
          <a:xfrm>
            <a:off x="857225" y="364015"/>
            <a:ext cx="7285488" cy="830997"/>
          </a:xfrm>
          <a:prstGeom prst="rect">
            <a:avLst/>
          </a:prstGeom>
          <a:solidFill>
            <a:schemeClr val="accent2">
              <a:lumMod val="75000"/>
            </a:schemeClr>
          </a:solidFill>
          <a:ln w="9525">
            <a:solidFill>
              <a:srgbClr val="003300"/>
            </a:solidFill>
            <a:miter lim="800000"/>
            <a:headEnd/>
            <a:tailEnd/>
          </a:ln>
        </p:spPr>
        <p:txBody>
          <a:bodyPr wrap="square">
            <a:spAutoFit/>
          </a:bodyPr>
          <a:lstStyle/>
          <a:p>
            <a:pPr algn="ctr">
              <a:defRPr/>
            </a:pPr>
            <a:r>
              <a:rPr lang="it-IT" sz="2400" b="1" dirty="0" smtClean="0">
                <a:solidFill>
                  <a:schemeClr val="bg1"/>
                </a:solidFill>
              </a:rPr>
              <a:t>Effetti finanziari delle manovre sulle RSO</a:t>
            </a:r>
            <a:endParaRPr lang="it-IT" sz="2400" b="1" dirty="0">
              <a:solidFill>
                <a:schemeClr val="bg1"/>
              </a:solidFill>
            </a:endParaRPr>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egnaposto numero diapositiva 3"/>
          <p:cNvSpPr>
            <a:spLocks noGrp="1"/>
          </p:cNvSpPr>
          <p:nvPr>
            <p:ph type="sldNum" sz="quarter" idx="15"/>
          </p:nvPr>
        </p:nvSpPr>
        <p:spPr/>
        <p:txBody>
          <a:bodyPr/>
          <a:lstStyle/>
          <a:p>
            <a:fld id="{B007B441-5312-499D-93C3-6E37886527FA}" type="slidenum">
              <a:rPr lang="it-IT" smtClean="0"/>
              <a:pPr/>
              <a:t>53</a:t>
            </a:fld>
            <a:endParaRPr lang="it-IT"/>
          </a:p>
        </p:txBody>
      </p:sp>
      <p:sp>
        <p:nvSpPr>
          <p:cNvPr id="8" name="CasellaDiTesto 5"/>
          <p:cNvSpPr txBox="1">
            <a:spLocks noGrp="1" noChangeArrowheads="1"/>
          </p:cNvSpPr>
          <p:nvPr>
            <p:ph type="title"/>
          </p:nvPr>
        </p:nvSpPr>
        <p:spPr bwMode="auto">
          <a:xfrm>
            <a:off x="857225" y="364015"/>
            <a:ext cx="7285488" cy="830997"/>
          </a:xfrm>
          <a:prstGeom prst="rect">
            <a:avLst/>
          </a:prstGeom>
          <a:solidFill>
            <a:schemeClr val="accent2">
              <a:lumMod val="75000"/>
            </a:schemeClr>
          </a:solidFill>
          <a:ln w="9525">
            <a:solidFill>
              <a:srgbClr val="003300"/>
            </a:solidFill>
            <a:miter lim="800000"/>
            <a:headEnd/>
            <a:tailEnd/>
          </a:ln>
        </p:spPr>
        <p:txBody>
          <a:bodyPr wrap="square">
            <a:spAutoFit/>
          </a:bodyPr>
          <a:lstStyle/>
          <a:p>
            <a:pPr algn="ctr">
              <a:defRPr/>
            </a:pPr>
            <a:r>
              <a:rPr lang="it-IT" sz="2400" b="1" dirty="0" smtClean="0">
                <a:solidFill>
                  <a:schemeClr val="bg1"/>
                </a:solidFill>
              </a:rPr>
              <a:t>Effetti finanziari delle manovre sulle RSS</a:t>
            </a:r>
            <a:endParaRPr lang="it-IT" sz="2400" b="1" dirty="0">
              <a:solidFill>
                <a:schemeClr val="bg1"/>
              </a:solidFill>
            </a:endParaRPr>
          </a:p>
        </p:txBody>
      </p:sp>
      <p:pic>
        <p:nvPicPr>
          <p:cNvPr id="2050" name="Picture 2"/>
          <p:cNvPicPr>
            <a:picLocks noChangeAspect="1" noChangeArrowheads="1"/>
          </p:cNvPicPr>
          <p:nvPr/>
        </p:nvPicPr>
        <p:blipFill>
          <a:blip r:embed="rId2" cstate="print"/>
          <a:srcRect/>
          <a:stretch>
            <a:fillRect/>
          </a:stretch>
        </p:blipFill>
        <p:spPr bwMode="auto">
          <a:xfrm>
            <a:off x="928662" y="1643050"/>
            <a:ext cx="6929485" cy="4572032"/>
          </a:xfrm>
          <a:prstGeom prst="rect">
            <a:avLst/>
          </a:prstGeom>
          <a:noFill/>
          <a:ln w="9525">
            <a:noFill/>
            <a:miter lim="800000"/>
            <a:headEnd/>
            <a:tailEnd/>
          </a:ln>
          <a:effectLst/>
        </p:spPr>
      </p:pic>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egnaposto numero diapositiva 3"/>
          <p:cNvSpPr>
            <a:spLocks noGrp="1"/>
          </p:cNvSpPr>
          <p:nvPr>
            <p:ph type="sldNum" sz="quarter" idx="15"/>
          </p:nvPr>
        </p:nvSpPr>
        <p:spPr/>
        <p:txBody>
          <a:bodyPr/>
          <a:lstStyle/>
          <a:p>
            <a:fld id="{B007B441-5312-499D-93C3-6E37886527FA}" type="slidenum">
              <a:rPr lang="it-IT" smtClean="0"/>
              <a:pPr/>
              <a:t>54</a:t>
            </a:fld>
            <a:endParaRPr lang="it-IT"/>
          </a:p>
        </p:txBody>
      </p:sp>
      <p:sp>
        <p:nvSpPr>
          <p:cNvPr id="8" name="CasellaDiTesto 5"/>
          <p:cNvSpPr txBox="1">
            <a:spLocks noGrp="1" noChangeArrowheads="1"/>
          </p:cNvSpPr>
          <p:nvPr>
            <p:ph type="title"/>
          </p:nvPr>
        </p:nvSpPr>
        <p:spPr bwMode="auto">
          <a:xfrm>
            <a:off x="857225" y="364015"/>
            <a:ext cx="7285488" cy="830997"/>
          </a:xfrm>
          <a:prstGeom prst="rect">
            <a:avLst/>
          </a:prstGeom>
          <a:solidFill>
            <a:schemeClr val="accent2">
              <a:lumMod val="75000"/>
            </a:schemeClr>
          </a:solidFill>
          <a:ln w="9525">
            <a:solidFill>
              <a:srgbClr val="003300"/>
            </a:solidFill>
            <a:miter lim="800000"/>
            <a:headEnd/>
            <a:tailEnd/>
          </a:ln>
        </p:spPr>
        <p:txBody>
          <a:bodyPr wrap="square">
            <a:spAutoFit/>
          </a:bodyPr>
          <a:lstStyle/>
          <a:p>
            <a:pPr algn="ctr">
              <a:defRPr/>
            </a:pPr>
            <a:r>
              <a:rPr lang="it-IT" sz="2400" b="1" dirty="0" smtClean="0">
                <a:solidFill>
                  <a:schemeClr val="bg1"/>
                </a:solidFill>
              </a:rPr>
              <a:t>Effetti finanziari delle manovre sulle Province</a:t>
            </a:r>
            <a:endParaRPr lang="it-IT" sz="2400" b="1" dirty="0">
              <a:solidFill>
                <a:schemeClr val="bg1"/>
              </a:solidFill>
            </a:endParaRPr>
          </a:p>
        </p:txBody>
      </p:sp>
      <p:pic>
        <p:nvPicPr>
          <p:cNvPr id="3074" name="Picture 2"/>
          <p:cNvPicPr>
            <a:picLocks noChangeAspect="1" noChangeArrowheads="1"/>
          </p:cNvPicPr>
          <p:nvPr/>
        </p:nvPicPr>
        <p:blipFill>
          <a:blip r:embed="rId2" cstate="print"/>
          <a:srcRect/>
          <a:stretch>
            <a:fillRect/>
          </a:stretch>
        </p:blipFill>
        <p:spPr bwMode="auto">
          <a:xfrm>
            <a:off x="785786" y="1571612"/>
            <a:ext cx="7215238" cy="4786346"/>
          </a:xfrm>
          <a:prstGeom prst="rect">
            <a:avLst/>
          </a:prstGeom>
          <a:noFill/>
          <a:ln w="9525">
            <a:noFill/>
            <a:miter lim="800000"/>
            <a:headEnd/>
            <a:tailEnd/>
          </a:ln>
          <a:effectLst/>
        </p:spPr>
      </p:pic>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egnaposto numero diapositiva 3"/>
          <p:cNvSpPr>
            <a:spLocks noGrp="1"/>
          </p:cNvSpPr>
          <p:nvPr>
            <p:ph type="sldNum" sz="quarter" idx="15"/>
          </p:nvPr>
        </p:nvSpPr>
        <p:spPr/>
        <p:txBody>
          <a:bodyPr/>
          <a:lstStyle/>
          <a:p>
            <a:fld id="{B007B441-5312-499D-93C3-6E37886527FA}" type="slidenum">
              <a:rPr lang="it-IT" smtClean="0"/>
              <a:pPr/>
              <a:t>55</a:t>
            </a:fld>
            <a:endParaRPr lang="it-IT"/>
          </a:p>
        </p:txBody>
      </p:sp>
      <p:sp>
        <p:nvSpPr>
          <p:cNvPr id="8" name="CasellaDiTesto 5"/>
          <p:cNvSpPr txBox="1">
            <a:spLocks noGrp="1" noChangeArrowheads="1"/>
          </p:cNvSpPr>
          <p:nvPr>
            <p:ph type="title"/>
          </p:nvPr>
        </p:nvSpPr>
        <p:spPr bwMode="auto">
          <a:xfrm>
            <a:off x="857225" y="364015"/>
            <a:ext cx="7285488" cy="830997"/>
          </a:xfrm>
          <a:prstGeom prst="rect">
            <a:avLst/>
          </a:prstGeom>
          <a:solidFill>
            <a:schemeClr val="accent2">
              <a:lumMod val="75000"/>
            </a:schemeClr>
          </a:solidFill>
          <a:ln w="9525">
            <a:solidFill>
              <a:srgbClr val="003300"/>
            </a:solidFill>
            <a:miter lim="800000"/>
            <a:headEnd/>
            <a:tailEnd/>
          </a:ln>
        </p:spPr>
        <p:txBody>
          <a:bodyPr wrap="square">
            <a:spAutoFit/>
          </a:bodyPr>
          <a:lstStyle/>
          <a:p>
            <a:pPr algn="ctr">
              <a:defRPr/>
            </a:pPr>
            <a:r>
              <a:rPr lang="it-IT" sz="2400" b="1" dirty="0" smtClean="0">
                <a:solidFill>
                  <a:schemeClr val="bg1"/>
                </a:solidFill>
              </a:rPr>
              <a:t>Effetti finanziari delle manovre sui comuni</a:t>
            </a:r>
            <a:endParaRPr lang="it-IT" sz="2400" b="1" dirty="0">
              <a:solidFill>
                <a:schemeClr val="bg1"/>
              </a:solidFill>
            </a:endParaRPr>
          </a:p>
        </p:txBody>
      </p:sp>
      <p:pic>
        <p:nvPicPr>
          <p:cNvPr id="4098" name="Picture 2"/>
          <p:cNvPicPr>
            <a:picLocks noChangeAspect="1" noChangeArrowheads="1"/>
          </p:cNvPicPr>
          <p:nvPr/>
        </p:nvPicPr>
        <p:blipFill>
          <a:blip r:embed="rId2" cstate="print"/>
          <a:srcRect/>
          <a:stretch>
            <a:fillRect/>
          </a:stretch>
        </p:blipFill>
        <p:spPr bwMode="auto">
          <a:xfrm>
            <a:off x="785786" y="1428736"/>
            <a:ext cx="7215238" cy="4643470"/>
          </a:xfrm>
          <a:prstGeom prst="rect">
            <a:avLst/>
          </a:prstGeom>
          <a:noFill/>
          <a:ln w="9525">
            <a:noFill/>
            <a:miter lim="800000"/>
            <a:headEnd/>
            <a:tailEnd/>
          </a:ln>
          <a:effectLst/>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asellaDiTesto 5"/>
          <p:cNvSpPr txBox="1">
            <a:spLocks noGrp="1" noChangeArrowheads="1"/>
          </p:cNvSpPr>
          <p:nvPr>
            <p:ph type="title"/>
          </p:nvPr>
        </p:nvSpPr>
        <p:spPr bwMode="auto">
          <a:xfrm>
            <a:off x="930949" y="820796"/>
            <a:ext cx="7211763" cy="461665"/>
          </a:xfrm>
          <a:prstGeom prst="rect">
            <a:avLst/>
          </a:prstGeom>
          <a:solidFill>
            <a:schemeClr val="accent2">
              <a:lumMod val="75000"/>
            </a:schemeClr>
          </a:solidFill>
          <a:ln w="9525">
            <a:solidFill>
              <a:srgbClr val="003300"/>
            </a:solidFill>
            <a:miter lim="800000"/>
            <a:headEnd/>
            <a:tailEnd/>
          </a:ln>
        </p:spPr>
        <p:txBody>
          <a:bodyPr>
            <a:spAutoFit/>
          </a:bodyPr>
          <a:lstStyle/>
          <a:p>
            <a:pPr algn="ctr">
              <a:defRPr/>
            </a:pPr>
            <a:r>
              <a:rPr lang="it-IT" sz="2400" b="1" dirty="0" smtClean="0">
                <a:solidFill>
                  <a:schemeClr val="bg1"/>
                </a:solidFill>
              </a:rPr>
              <a:t>GESTIONE DELLE SPESE</a:t>
            </a:r>
            <a:endParaRPr lang="it-IT" sz="2400" b="1" dirty="0">
              <a:solidFill>
                <a:schemeClr val="bg1"/>
              </a:solidFill>
            </a:endParaRPr>
          </a:p>
        </p:txBody>
      </p:sp>
      <p:graphicFrame>
        <p:nvGraphicFramePr>
          <p:cNvPr id="7" name="Segnaposto contenuto 6"/>
          <p:cNvGraphicFramePr>
            <a:graphicFrameLocks noGrp="1"/>
          </p:cNvGraphicFramePr>
          <p:nvPr>
            <p:ph idx="1"/>
          </p:nvPr>
        </p:nvGraphicFramePr>
        <p:xfrm>
          <a:off x="457200" y="1600200"/>
          <a:ext cx="2900363" cy="487362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6" name="Segnaposto numero diapositiva 5"/>
          <p:cNvSpPr>
            <a:spLocks noGrp="1"/>
          </p:cNvSpPr>
          <p:nvPr>
            <p:ph type="sldNum" sz="quarter" idx="15"/>
          </p:nvPr>
        </p:nvSpPr>
        <p:spPr/>
        <p:txBody>
          <a:bodyPr/>
          <a:lstStyle/>
          <a:p>
            <a:fld id="{B007B441-5312-499D-93C3-6E37886527FA}" type="slidenum">
              <a:rPr lang="it-IT" smtClean="0"/>
              <a:pPr/>
              <a:t>6</a:t>
            </a:fld>
            <a:endParaRPr lang="it-IT"/>
          </a:p>
        </p:txBody>
      </p:sp>
      <p:sp>
        <p:nvSpPr>
          <p:cNvPr id="8" name="CasellaDiTesto 7"/>
          <p:cNvSpPr txBox="1"/>
          <p:nvPr/>
        </p:nvSpPr>
        <p:spPr>
          <a:xfrm>
            <a:off x="3857620" y="1643050"/>
            <a:ext cx="4714908" cy="3693319"/>
          </a:xfrm>
          <a:prstGeom prst="rect">
            <a:avLst/>
          </a:prstGeom>
          <a:noFill/>
        </p:spPr>
        <p:txBody>
          <a:bodyPr wrap="square" rtlCol="0">
            <a:spAutoFit/>
          </a:bodyPr>
          <a:lstStyle/>
          <a:p>
            <a:pPr algn="just"/>
            <a:r>
              <a:rPr lang="it-IT" dirty="0" smtClean="0"/>
              <a:t>L'</a:t>
            </a:r>
            <a:r>
              <a:rPr lang="it-IT" b="1" dirty="0" smtClean="0"/>
              <a:t>impegno</a:t>
            </a:r>
            <a:r>
              <a:rPr lang="it-IT" dirty="0" smtClean="0"/>
              <a:t> costituisce la fase della spesa con la quale viene riconosciuto il perfezionamento di un'obbligazione giuridica passiva, ed e' determinata la </a:t>
            </a:r>
            <a:r>
              <a:rPr lang="it-IT" u="sng" dirty="0" smtClean="0"/>
              <a:t>ragione del debito</a:t>
            </a:r>
            <a:r>
              <a:rPr lang="it-IT" dirty="0" smtClean="0"/>
              <a:t>, la </a:t>
            </a:r>
            <a:r>
              <a:rPr lang="it-IT" u="sng" dirty="0" smtClean="0"/>
              <a:t>somma da pagare</a:t>
            </a:r>
            <a:r>
              <a:rPr lang="it-IT" dirty="0" smtClean="0"/>
              <a:t>, il </a:t>
            </a:r>
            <a:r>
              <a:rPr lang="it-IT" u="sng" dirty="0" smtClean="0"/>
              <a:t>soggetto creditore</a:t>
            </a:r>
            <a:r>
              <a:rPr lang="it-IT" dirty="0" smtClean="0"/>
              <a:t>, la specificazione del vincolo costituito sullo stanziamento di bilancio e la </a:t>
            </a:r>
            <a:r>
              <a:rPr lang="it-IT" u="sng" dirty="0" smtClean="0"/>
              <a:t>data di scadenza</a:t>
            </a:r>
            <a:r>
              <a:rPr lang="it-IT" dirty="0" smtClean="0"/>
              <a:t>. </a:t>
            </a:r>
          </a:p>
          <a:p>
            <a:pPr algn="just"/>
            <a:r>
              <a:rPr lang="it-IT" dirty="0" smtClean="0"/>
              <a:t>Gli impegni di spesa sono assunti nei limiti dei rispettivi stanziamenti di competenza del bilancio di previsione, con imputazione agli esercizi in cui le obbligazioni sono esigibili.</a:t>
            </a:r>
          </a:p>
        </p:txBody>
      </p:sp>
    </p:spTree>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asellaDiTesto 5"/>
          <p:cNvSpPr txBox="1">
            <a:spLocks noGrp="1" noChangeArrowheads="1"/>
          </p:cNvSpPr>
          <p:nvPr>
            <p:ph type="title"/>
          </p:nvPr>
        </p:nvSpPr>
        <p:spPr bwMode="auto">
          <a:xfrm>
            <a:off x="930949" y="820796"/>
            <a:ext cx="7211763" cy="461665"/>
          </a:xfrm>
          <a:prstGeom prst="rect">
            <a:avLst/>
          </a:prstGeom>
          <a:solidFill>
            <a:schemeClr val="accent2">
              <a:lumMod val="75000"/>
            </a:schemeClr>
          </a:solidFill>
          <a:ln w="9525">
            <a:solidFill>
              <a:srgbClr val="003300"/>
            </a:solidFill>
            <a:miter lim="800000"/>
            <a:headEnd/>
            <a:tailEnd/>
          </a:ln>
        </p:spPr>
        <p:txBody>
          <a:bodyPr>
            <a:spAutoFit/>
          </a:bodyPr>
          <a:lstStyle/>
          <a:p>
            <a:pPr algn="ctr">
              <a:defRPr/>
            </a:pPr>
            <a:r>
              <a:rPr lang="it-IT" sz="2400" b="1" dirty="0" smtClean="0">
                <a:solidFill>
                  <a:schemeClr val="bg1"/>
                </a:solidFill>
              </a:rPr>
              <a:t>GESTIONE DELLE SPESE</a:t>
            </a:r>
            <a:endParaRPr lang="it-IT" sz="2400" b="1" dirty="0">
              <a:solidFill>
                <a:schemeClr val="bg1"/>
              </a:solidFill>
            </a:endParaRPr>
          </a:p>
        </p:txBody>
      </p:sp>
      <p:graphicFrame>
        <p:nvGraphicFramePr>
          <p:cNvPr id="7" name="Segnaposto contenuto 6"/>
          <p:cNvGraphicFramePr>
            <a:graphicFrameLocks noGrp="1"/>
          </p:cNvGraphicFramePr>
          <p:nvPr>
            <p:ph idx="1"/>
          </p:nvPr>
        </p:nvGraphicFramePr>
        <p:xfrm>
          <a:off x="457200" y="1600200"/>
          <a:ext cx="2900363" cy="487362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6" name="Segnaposto numero diapositiva 5"/>
          <p:cNvSpPr>
            <a:spLocks noGrp="1"/>
          </p:cNvSpPr>
          <p:nvPr>
            <p:ph type="sldNum" sz="quarter" idx="15"/>
          </p:nvPr>
        </p:nvSpPr>
        <p:spPr/>
        <p:txBody>
          <a:bodyPr/>
          <a:lstStyle/>
          <a:p>
            <a:fld id="{B007B441-5312-499D-93C3-6E37886527FA}" type="slidenum">
              <a:rPr lang="it-IT" smtClean="0"/>
              <a:pPr/>
              <a:t>7</a:t>
            </a:fld>
            <a:endParaRPr lang="it-IT"/>
          </a:p>
        </p:txBody>
      </p:sp>
      <p:sp>
        <p:nvSpPr>
          <p:cNvPr id="8" name="CasellaDiTesto 7"/>
          <p:cNvSpPr txBox="1"/>
          <p:nvPr/>
        </p:nvSpPr>
        <p:spPr>
          <a:xfrm>
            <a:off x="3857620" y="1643050"/>
            <a:ext cx="4714908" cy="5078313"/>
          </a:xfrm>
          <a:prstGeom prst="rect">
            <a:avLst/>
          </a:prstGeom>
          <a:noFill/>
        </p:spPr>
        <p:txBody>
          <a:bodyPr wrap="square" rtlCol="0">
            <a:spAutoFit/>
          </a:bodyPr>
          <a:lstStyle/>
          <a:p>
            <a:pPr algn="just"/>
            <a:r>
              <a:rPr lang="it-IT" dirty="0" smtClean="0"/>
              <a:t>La </a:t>
            </a:r>
            <a:r>
              <a:rPr lang="it-IT" b="1" dirty="0" smtClean="0"/>
              <a:t>liquidazione</a:t>
            </a:r>
            <a:r>
              <a:rPr lang="it-IT" dirty="0" smtClean="0"/>
              <a:t> costituisce la fase del procedimento di spesa con la quale, </a:t>
            </a:r>
            <a:r>
              <a:rPr lang="it-IT" u="sng" dirty="0" smtClean="0"/>
              <a:t>in base ai documenti ed ai titoli </a:t>
            </a:r>
            <a:r>
              <a:rPr lang="it-IT" dirty="0" smtClean="0"/>
              <a:t>atti a comprovare il diritto del creditore, si determina la somma da pagare nei limiti dell'ammontare dell'impegno definitivo assunto. </a:t>
            </a:r>
          </a:p>
          <a:p>
            <a:pPr algn="just"/>
            <a:r>
              <a:rPr lang="it-IT" dirty="0" smtClean="0"/>
              <a:t>La liquidazione è una registrazione contabile effettuata quando l'obbligazione diviene effettivamente esigibile, a seguito della acquisizione completa della documentazione necessaria a comprovare il diritto del creditore e a seguito del riscontro operato sulla regolarità della fornitura o della prestazione e sulla rispondenza della stessa ai requisiti quantitativi e qualitativi, ai termini ed alle condizioni pattuite.</a:t>
            </a:r>
          </a:p>
        </p:txBody>
      </p:sp>
    </p:spTree>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asellaDiTesto 5"/>
          <p:cNvSpPr txBox="1">
            <a:spLocks noGrp="1" noChangeArrowheads="1"/>
          </p:cNvSpPr>
          <p:nvPr>
            <p:ph type="title"/>
          </p:nvPr>
        </p:nvSpPr>
        <p:spPr bwMode="auto">
          <a:xfrm>
            <a:off x="930949" y="820796"/>
            <a:ext cx="7211763" cy="461665"/>
          </a:xfrm>
          <a:prstGeom prst="rect">
            <a:avLst/>
          </a:prstGeom>
          <a:solidFill>
            <a:schemeClr val="accent2">
              <a:lumMod val="75000"/>
            </a:schemeClr>
          </a:solidFill>
          <a:ln w="9525">
            <a:solidFill>
              <a:srgbClr val="003300"/>
            </a:solidFill>
            <a:miter lim="800000"/>
            <a:headEnd/>
            <a:tailEnd/>
          </a:ln>
        </p:spPr>
        <p:txBody>
          <a:bodyPr>
            <a:spAutoFit/>
          </a:bodyPr>
          <a:lstStyle/>
          <a:p>
            <a:pPr algn="ctr">
              <a:defRPr/>
            </a:pPr>
            <a:r>
              <a:rPr lang="it-IT" sz="2400" b="1" dirty="0" smtClean="0">
                <a:solidFill>
                  <a:schemeClr val="bg1"/>
                </a:solidFill>
              </a:rPr>
              <a:t>GESTIONE DELLE SPESE</a:t>
            </a:r>
            <a:endParaRPr lang="it-IT" sz="2400" b="1" dirty="0">
              <a:solidFill>
                <a:schemeClr val="bg1"/>
              </a:solidFill>
            </a:endParaRPr>
          </a:p>
        </p:txBody>
      </p:sp>
      <p:graphicFrame>
        <p:nvGraphicFramePr>
          <p:cNvPr id="7" name="Segnaposto contenuto 6"/>
          <p:cNvGraphicFramePr>
            <a:graphicFrameLocks noGrp="1"/>
          </p:cNvGraphicFramePr>
          <p:nvPr>
            <p:ph idx="1"/>
          </p:nvPr>
        </p:nvGraphicFramePr>
        <p:xfrm>
          <a:off x="457200" y="1600200"/>
          <a:ext cx="2900363" cy="487362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6" name="Segnaposto numero diapositiva 5"/>
          <p:cNvSpPr>
            <a:spLocks noGrp="1"/>
          </p:cNvSpPr>
          <p:nvPr>
            <p:ph type="sldNum" sz="quarter" idx="15"/>
          </p:nvPr>
        </p:nvSpPr>
        <p:spPr/>
        <p:txBody>
          <a:bodyPr/>
          <a:lstStyle/>
          <a:p>
            <a:fld id="{B007B441-5312-499D-93C3-6E37886527FA}" type="slidenum">
              <a:rPr lang="it-IT" smtClean="0"/>
              <a:pPr/>
              <a:t>8</a:t>
            </a:fld>
            <a:endParaRPr lang="it-IT"/>
          </a:p>
        </p:txBody>
      </p:sp>
      <p:sp>
        <p:nvSpPr>
          <p:cNvPr id="8" name="CasellaDiTesto 7"/>
          <p:cNvSpPr txBox="1"/>
          <p:nvPr/>
        </p:nvSpPr>
        <p:spPr>
          <a:xfrm>
            <a:off x="3857620" y="2857496"/>
            <a:ext cx="4714908" cy="1200329"/>
          </a:xfrm>
          <a:prstGeom prst="rect">
            <a:avLst/>
          </a:prstGeom>
          <a:noFill/>
        </p:spPr>
        <p:txBody>
          <a:bodyPr wrap="square" rtlCol="0">
            <a:spAutoFit/>
          </a:bodyPr>
          <a:lstStyle/>
          <a:p>
            <a:pPr algn="just"/>
            <a:r>
              <a:rPr lang="it-IT" dirty="0" smtClean="0"/>
              <a:t>Il </a:t>
            </a:r>
            <a:r>
              <a:rPr lang="it-IT" b="1" dirty="0" smtClean="0"/>
              <a:t>pagamento</a:t>
            </a:r>
            <a:r>
              <a:rPr lang="it-IT" dirty="0" smtClean="0"/>
              <a:t> delle spese è </a:t>
            </a:r>
            <a:r>
              <a:rPr lang="it-IT" b="1" dirty="0" smtClean="0"/>
              <a:t>ordinato</a:t>
            </a:r>
            <a:r>
              <a:rPr lang="it-IT" dirty="0" smtClean="0"/>
              <a:t> al tesoriere entro i limiti delle previsioni di cassa, mediante l'emissione di mandati di pagamento.</a:t>
            </a:r>
          </a:p>
        </p:txBody>
      </p:sp>
    </p:spTree>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egnaposto contenuto 3"/>
          <p:cNvSpPr>
            <a:spLocks noGrp="1"/>
          </p:cNvSpPr>
          <p:nvPr>
            <p:ph sz="quarter" idx="2"/>
          </p:nvPr>
        </p:nvSpPr>
        <p:spPr/>
        <p:txBody>
          <a:bodyPr>
            <a:normAutofit fontScale="70000" lnSpcReduction="20000"/>
          </a:bodyPr>
          <a:lstStyle/>
          <a:p>
            <a:pPr algn="just"/>
            <a:r>
              <a:rPr lang="it-IT" b="1" dirty="0" smtClean="0"/>
              <a:t>Saldo netto da finanziare (o da impiegare)</a:t>
            </a:r>
            <a:r>
              <a:rPr lang="it-IT" dirty="0" smtClean="0"/>
              <a:t>: è il risultato differenziale delle </a:t>
            </a:r>
            <a:r>
              <a:rPr lang="it-IT" u="sng" dirty="0" smtClean="0"/>
              <a:t>operazioni finali</a:t>
            </a:r>
            <a:r>
              <a:rPr lang="it-IT" dirty="0" smtClean="0"/>
              <a:t>, rappresentate da tutte le entrate e le spese, escluse le operazioni di accensione e rimborso di prestiti. </a:t>
            </a:r>
          </a:p>
          <a:p>
            <a:pPr algn="just"/>
            <a:r>
              <a:rPr lang="it-IT" b="1" dirty="0" smtClean="0"/>
              <a:t>Entrate finali</a:t>
            </a:r>
            <a:r>
              <a:rPr lang="it-IT" dirty="0" smtClean="0"/>
              <a:t>: rappresentano la sommatoria delle entrate di bilancio, al netto delle accensioni di prestiti.</a:t>
            </a:r>
          </a:p>
          <a:p>
            <a:pPr algn="just"/>
            <a:r>
              <a:rPr lang="it-IT" b="1" dirty="0" smtClean="0"/>
              <a:t>Spese finali</a:t>
            </a:r>
            <a:r>
              <a:rPr lang="it-IT" dirty="0" smtClean="0"/>
              <a:t>: rappresentano la sommatoria delle spese di bilancio (spese correnti e spese in conto capitale), al netto del rimborso di prestiti.</a:t>
            </a:r>
          </a:p>
          <a:p>
            <a:endParaRPr lang="it-IT" dirty="0"/>
          </a:p>
        </p:txBody>
      </p:sp>
      <p:sp>
        <p:nvSpPr>
          <p:cNvPr id="5" name="Segnaposto contenuto 4"/>
          <p:cNvSpPr>
            <a:spLocks noGrp="1"/>
          </p:cNvSpPr>
          <p:nvPr>
            <p:ph sz="quarter" idx="4"/>
          </p:nvPr>
        </p:nvSpPr>
        <p:spPr/>
        <p:txBody>
          <a:bodyPr>
            <a:normAutofit fontScale="70000" lnSpcReduction="20000"/>
          </a:bodyPr>
          <a:lstStyle/>
          <a:p>
            <a:pPr algn="just"/>
            <a:r>
              <a:rPr lang="it-IT" b="1" dirty="0" smtClean="0"/>
              <a:t>Indebitamento (accreditamento) netto</a:t>
            </a:r>
            <a:r>
              <a:rPr lang="it-IT" dirty="0" smtClean="0"/>
              <a:t>: è il risultato differenziale tra le entrate e le spese finali decurtate delle </a:t>
            </a:r>
            <a:r>
              <a:rPr lang="it-IT" u="sng" dirty="0" smtClean="0"/>
              <a:t>operazioni finanziarie</a:t>
            </a:r>
            <a:r>
              <a:rPr lang="it-IT" dirty="0" smtClean="0"/>
              <a:t> (per le entrate: riscossione di crediti; per le spese: partecipazioni e conferimenti, nonché anticipazioni produttive e non).</a:t>
            </a:r>
          </a:p>
          <a:p>
            <a:pPr algn="just"/>
            <a:r>
              <a:rPr lang="it-IT" b="1" dirty="0" smtClean="0"/>
              <a:t>Entrate finali nette</a:t>
            </a:r>
            <a:r>
              <a:rPr lang="it-IT" dirty="0" smtClean="0"/>
              <a:t>: sono le entrate finali depurate di quelle per la riscossione di crediti.</a:t>
            </a:r>
          </a:p>
          <a:p>
            <a:pPr algn="just"/>
            <a:r>
              <a:rPr lang="it-IT" b="1" dirty="0" smtClean="0"/>
              <a:t> Spese finali nette</a:t>
            </a:r>
            <a:r>
              <a:rPr lang="it-IT" dirty="0" smtClean="0"/>
              <a:t>: sono le spese finali depurate di quelle per la concessione di crediti.</a:t>
            </a:r>
          </a:p>
          <a:p>
            <a:endParaRPr lang="it-IT" dirty="0" smtClean="0"/>
          </a:p>
          <a:p>
            <a:endParaRPr lang="it-IT" dirty="0" smtClean="0"/>
          </a:p>
          <a:p>
            <a:endParaRPr lang="it-IT" dirty="0"/>
          </a:p>
        </p:txBody>
      </p:sp>
      <p:sp>
        <p:nvSpPr>
          <p:cNvPr id="6" name="Segnaposto testo 5"/>
          <p:cNvSpPr>
            <a:spLocks noGrp="1"/>
          </p:cNvSpPr>
          <p:nvPr>
            <p:ph type="body" sz="quarter" idx="1"/>
          </p:nvPr>
        </p:nvSpPr>
        <p:spPr/>
        <p:txBody>
          <a:bodyPr/>
          <a:lstStyle/>
          <a:p>
            <a:pPr algn="ctr"/>
            <a:r>
              <a:rPr lang="it-IT" dirty="0" smtClean="0"/>
              <a:t>Contabilità pubblica (RGS)</a:t>
            </a:r>
            <a:endParaRPr lang="it-IT" dirty="0"/>
          </a:p>
        </p:txBody>
      </p:sp>
      <p:sp>
        <p:nvSpPr>
          <p:cNvPr id="7" name="Segnaposto testo 6"/>
          <p:cNvSpPr>
            <a:spLocks noGrp="1"/>
          </p:cNvSpPr>
          <p:nvPr>
            <p:ph type="body" sz="quarter" idx="3"/>
          </p:nvPr>
        </p:nvSpPr>
        <p:spPr/>
        <p:txBody>
          <a:bodyPr/>
          <a:lstStyle/>
          <a:p>
            <a:pPr algn="ctr"/>
            <a:r>
              <a:rPr lang="it-IT" dirty="0" smtClean="0"/>
              <a:t>Contabilità nazionale (ISTAT)</a:t>
            </a:r>
            <a:endParaRPr lang="it-IT" dirty="0"/>
          </a:p>
        </p:txBody>
      </p:sp>
      <p:sp>
        <p:nvSpPr>
          <p:cNvPr id="9" name="CasellaDiTesto 5"/>
          <p:cNvSpPr txBox="1">
            <a:spLocks noGrp="1" noChangeArrowheads="1"/>
          </p:cNvSpPr>
          <p:nvPr>
            <p:ph type="title"/>
          </p:nvPr>
        </p:nvSpPr>
        <p:spPr bwMode="auto">
          <a:xfrm>
            <a:off x="930949" y="820796"/>
            <a:ext cx="7211763" cy="461665"/>
          </a:xfrm>
          <a:prstGeom prst="rect">
            <a:avLst/>
          </a:prstGeom>
          <a:solidFill>
            <a:schemeClr val="accent2">
              <a:lumMod val="75000"/>
            </a:schemeClr>
          </a:solidFill>
          <a:ln w="9525">
            <a:solidFill>
              <a:srgbClr val="003300"/>
            </a:solidFill>
            <a:miter lim="800000"/>
            <a:headEnd/>
            <a:tailEnd/>
          </a:ln>
        </p:spPr>
        <p:txBody>
          <a:bodyPr>
            <a:spAutoFit/>
          </a:bodyPr>
          <a:lstStyle/>
          <a:p>
            <a:pPr algn="ctr">
              <a:defRPr/>
            </a:pPr>
            <a:r>
              <a:rPr lang="it-IT" sz="2400" b="1" dirty="0" smtClean="0">
                <a:solidFill>
                  <a:schemeClr val="bg1"/>
                </a:solidFill>
              </a:rPr>
              <a:t>DEFINIZIONI</a:t>
            </a:r>
            <a:endParaRPr lang="it-IT" sz="2400" b="1" dirty="0">
              <a:solidFill>
                <a:schemeClr val="bg1"/>
              </a:solidFill>
            </a:endParaRPr>
          </a:p>
        </p:txBody>
      </p:sp>
      <p:sp>
        <p:nvSpPr>
          <p:cNvPr id="8" name="Segnaposto numero diapositiva 7"/>
          <p:cNvSpPr>
            <a:spLocks noGrp="1"/>
          </p:cNvSpPr>
          <p:nvPr>
            <p:ph type="sldNum" sz="quarter" idx="12"/>
          </p:nvPr>
        </p:nvSpPr>
        <p:spPr/>
        <p:txBody>
          <a:bodyPr/>
          <a:lstStyle/>
          <a:p>
            <a:fld id="{B007B441-5312-499D-93C3-6E37886527FA}" type="slidenum">
              <a:rPr lang="it-IT" smtClean="0"/>
              <a:pPr/>
              <a:t>9</a:t>
            </a:fld>
            <a:endParaRPr lang="it-IT"/>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Loggia">
  <a:themeElements>
    <a:clrScheme name="Loggia">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Loggia">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Loggia">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Loggia">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themeOverride>
</file>

<file path=docProps/app.xml><?xml version="1.0" encoding="utf-8"?>
<Properties xmlns="http://schemas.openxmlformats.org/officeDocument/2006/extended-properties" xmlns:vt="http://schemas.openxmlformats.org/officeDocument/2006/docPropsVTypes">
  <Template/>
  <TotalTime>1302</TotalTime>
  <Words>5556</Words>
  <Application>Microsoft Office PowerPoint</Application>
  <PresentationFormat>Presentazione su schermo (4:3)</PresentationFormat>
  <Paragraphs>459</Paragraphs>
  <Slides>55</Slides>
  <Notes>35</Notes>
  <HiddenSlides>0</HiddenSlides>
  <MMClips>0</MMClips>
  <ScaleCrop>false</ScaleCrop>
  <HeadingPairs>
    <vt:vector size="4" baseType="variant">
      <vt:variant>
        <vt:lpstr>Tema</vt:lpstr>
      </vt:variant>
      <vt:variant>
        <vt:i4>1</vt:i4>
      </vt:variant>
      <vt:variant>
        <vt:lpstr>Titoli diapositive</vt:lpstr>
      </vt:variant>
      <vt:variant>
        <vt:i4>55</vt:i4>
      </vt:variant>
    </vt:vector>
  </HeadingPairs>
  <TitlesOfParts>
    <vt:vector size="56" baseType="lpstr">
      <vt:lpstr>Loggia</vt:lpstr>
      <vt:lpstr>Dal fiscal compact al pareggio di bilancio degli enti territoriali</vt:lpstr>
      <vt:lpstr>INQUADRAMENTO NORMATIVO</vt:lpstr>
      <vt:lpstr>INQUADRAMENTO NORMATIVO</vt:lpstr>
      <vt:lpstr>GESTIONE DELLE ENTRATE</vt:lpstr>
      <vt:lpstr>GESTIONE DELLE ENTRATE</vt:lpstr>
      <vt:lpstr>GESTIONE DELLE SPESE</vt:lpstr>
      <vt:lpstr>GESTIONE DELLE SPESE</vt:lpstr>
      <vt:lpstr>GESTIONE DELLE SPESE</vt:lpstr>
      <vt:lpstr>DEFINIZIONI</vt:lpstr>
      <vt:lpstr>DEFINIZIONI</vt:lpstr>
      <vt:lpstr>FISCAL COMPACT</vt:lpstr>
      <vt:lpstr>CALCOLO DEL SALDO STRUTTURALE</vt:lpstr>
      <vt:lpstr>CALCOLO DEL SALDO STRUTTURALE</vt:lpstr>
      <vt:lpstr>INDEBITAMENTO NETTO/PIL</vt:lpstr>
      <vt:lpstr>DEBITO/PIL</vt:lpstr>
      <vt:lpstr>PRINCIPALI RATIO</vt:lpstr>
      <vt:lpstr>IL FONDO PLURIENNALE VINCOLATO</vt:lpstr>
      <vt:lpstr>IL FONDO PLURIENNALE VINCOLATO</vt:lpstr>
      <vt:lpstr>IL FONDO PLURIENNALE VINCOLATO</vt:lpstr>
      <vt:lpstr>IL FONDO PLURIENNALE VINCOLATO</vt:lpstr>
      <vt:lpstr>IL FONDO PLURIENNALE VINCOLATO</vt:lpstr>
      <vt:lpstr>La Legge 243/2012 – Art. 9 ante modifiche</vt:lpstr>
      <vt:lpstr>Il pareggio di bilancio nella Legge di Stabilità 2015</vt:lpstr>
      <vt:lpstr>Il pareggio di bilancio nella Legge di Stabilità 2016</vt:lpstr>
      <vt:lpstr>I benefici derivanti dal superamento del PSI</vt:lpstr>
      <vt:lpstr>Presentazione standard di PowerPoint</vt:lpstr>
      <vt:lpstr>Presentazione standard di PowerPoint</vt:lpstr>
      <vt:lpstr>Il pareggio di bilancio e l’armonizzazione contabile</vt:lpstr>
      <vt:lpstr>La modifica della Legge n. 243/2012: la L. 164/2016</vt:lpstr>
      <vt:lpstr>Momenti di verifica del pareggio</vt:lpstr>
      <vt:lpstr>Gli spazi concessi dalla legge Legge di bilancio 2017  - FPV</vt:lpstr>
      <vt:lpstr>Gli spazi concessi dalla legge Legge di bilancio 2017  - FPV</vt:lpstr>
      <vt:lpstr>Gli spazi concessi dalla legge Legge di bilancio 2017–EE.LL.–investimenti</vt:lpstr>
      <vt:lpstr>Presentazione standard di PowerPoint</vt:lpstr>
      <vt:lpstr>Presentazione standard di PowerPoint</vt:lpstr>
      <vt:lpstr>Presentazione standard di PowerPoint</vt:lpstr>
      <vt:lpstr>Presentazione standard di PowerPoint</vt:lpstr>
      <vt:lpstr>Gli spazi concessi dalla legge Legge di bilancio 2017–Regioni-investimenti</vt:lpstr>
      <vt:lpstr>Gli spazi concessi dalla legge Legge di bilancio 2017 – Regioni</vt:lpstr>
      <vt:lpstr>Gli spazi concessi dalla legge Legge di bilancio 2017 – Regioni</vt:lpstr>
      <vt:lpstr>Gli spazi concessi dalla legge Legge di bilancio 2017 - Regioni</vt:lpstr>
      <vt:lpstr>Gli spazi concessi dalla legge Legge di bilancio 2017 – Enti territoriali</vt:lpstr>
      <vt:lpstr>Gli spazi concessi dalla legge Legge di bilancio 2017 – Enti territoriali</vt:lpstr>
      <vt:lpstr>Gli spazi concessi dalla legge Legge di bilancio 2017 – Regioni</vt:lpstr>
      <vt:lpstr>Gli spazi concessi dalla legge Legge di bilancio 2017 – Patti di solidarietÀ</vt:lpstr>
      <vt:lpstr>Il ruolo delle regioni nel sistema di finanza locale</vt:lpstr>
      <vt:lpstr>Premi e sanzioni – Legge di bilancio 2017</vt:lpstr>
      <vt:lpstr>Premi e sanzioni – Legge di bilancio 2017</vt:lpstr>
      <vt:lpstr>Premi e sanzioni – Legge di bilancio 2017</vt:lpstr>
      <vt:lpstr>Premi e sanzioni – Legge di bilancio 2017</vt:lpstr>
      <vt:lpstr>Premi e sanzioni – Legge di bilancio 2017</vt:lpstr>
      <vt:lpstr>Effetti finanziari delle manovre sulle RSO</vt:lpstr>
      <vt:lpstr>Effetti finanziari delle manovre sulle RSS</vt:lpstr>
      <vt:lpstr>Effetti finanziari delle manovre sulle Province</vt:lpstr>
      <vt:lpstr>Effetti finanziari delle manovre sui comuni</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Dal fiscal compact al pareggio di bilancio degli enti territoriali</dc:title>
  <dc:creator>utente</dc:creator>
  <cp:lastModifiedBy>user</cp:lastModifiedBy>
  <cp:revision>122</cp:revision>
  <dcterms:created xsi:type="dcterms:W3CDTF">2017-01-29T10:03:38Z</dcterms:created>
  <dcterms:modified xsi:type="dcterms:W3CDTF">2017-04-20T09:23:02Z</dcterms:modified>
</cp:coreProperties>
</file>