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62" r:id="rId11"/>
    <p:sldId id="263" r:id="rId12"/>
    <p:sldId id="264" r:id="rId13"/>
    <p:sldId id="279" r:id="rId14"/>
    <p:sldId id="266" r:id="rId15"/>
    <p:sldId id="267" r:id="rId16"/>
    <p:sldId id="268" r:id="rId17"/>
    <p:sldId id="269" r:id="rId18"/>
    <p:sldId id="270" r:id="rId19"/>
    <p:sldId id="278" r:id="rId20"/>
    <p:sldId id="271" r:id="rId21"/>
    <p:sldId id="277" r:id="rId22"/>
    <p:sldId id="280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40" autoAdjust="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82920-1837-4AAA-9F0C-5A86C5803BFD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64A60-8372-4A3C-91F6-EDB7A2AC16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71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78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Deviazione</a:t>
            </a:r>
            <a:r>
              <a:rPr lang="it-IT" baseline="0" dirty="0" smtClean="0"/>
              <a:t> standard  = </a:t>
            </a:r>
            <a:r>
              <a:rPr lang="it-IT" dirty="0" smtClean="0"/>
              <a:t>radice quadrata dei quadrati degli scarti dalla media aritmetica divisi per il numero di gradi di libertà (NUMERO DI OSSERVAZIONE</a:t>
            </a:r>
            <a:r>
              <a:rPr lang="it-IT" baseline="0" dirty="0" smtClean="0"/>
              <a:t> -1)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497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Altri</a:t>
            </a:r>
            <a:r>
              <a:rPr lang="it-IT" baseline="0" dirty="0" smtClean="0"/>
              <a:t> esempi possono essere: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Creare una variabile differenza: </a:t>
            </a:r>
            <a:r>
              <a:rPr lang="it-IT" baseline="0" dirty="0" err="1" smtClean="0"/>
              <a:t>gen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newvar</a:t>
            </a:r>
            <a:r>
              <a:rPr lang="it-IT" baseline="0" dirty="0" smtClean="0"/>
              <a:t> = var1 - var2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Creare una variabile prodotto: </a:t>
            </a:r>
            <a:r>
              <a:rPr lang="it-IT" baseline="0" dirty="0" err="1" smtClean="0"/>
              <a:t>gen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newvar</a:t>
            </a:r>
            <a:r>
              <a:rPr lang="it-IT" baseline="0" dirty="0" smtClean="0"/>
              <a:t> = var1*var2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Creare una variabile rapporto: </a:t>
            </a:r>
            <a:r>
              <a:rPr lang="it-IT" baseline="0" dirty="0" err="1" smtClean="0"/>
              <a:t>gen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newvar</a:t>
            </a:r>
            <a:r>
              <a:rPr lang="it-IT" baseline="0" dirty="0" smtClean="0"/>
              <a:t> = var1/var2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Creare quadrato di una variabile: </a:t>
            </a:r>
            <a:r>
              <a:rPr lang="it-IT" baseline="0" dirty="0" err="1" smtClean="0"/>
              <a:t>gen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newvar</a:t>
            </a:r>
            <a:r>
              <a:rPr lang="it-IT" baseline="0" dirty="0" smtClean="0"/>
              <a:t> = var1^2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731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sull’asse delle ordinate la variabile var1 mentre sull’asse delle ascisse la variabile var2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372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smtClean="0"/>
              <a:t>Lo studio della relazione tra due fenomeni può essere fatto in modo rigoroso attraverso l’utilizzo di un MODELLO ECONOMETRICO</a:t>
            </a:r>
          </a:p>
          <a:p>
            <a:r>
              <a:rPr lang="it-IT" sz="1200" dirty="0" smtClean="0"/>
              <a:t>La TEORIA ci suggerisce le variabili «teoriche» di interesse del problema e la direzione di CAUSALITA’ (ad esempio piove perché il governo è ladro o il governo è ladro perché piove?)</a:t>
            </a:r>
          </a:p>
          <a:p>
            <a:r>
              <a:rPr lang="it-IT" sz="1200" dirty="0" smtClean="0"/>
              <a:t>La relazione tra questi fenomeni (catturati dalle variabili) si può scrivere attraverso una relazione matematica: y = f(x) dove la variabile y viene «spiegata» dalla variabile x attraverso una determinata funzione di x</a:t>
            </a:r>
          </a:p>
          <a:p>
            <a:r>
              <a:rPr lang="it-IT" sz="1200" dirty="0" smtClean="0"/>
              <a:t>Ipotizzando una relazione lineare tra le variabili possiamo quindi riscrivere: y = a +</a:t>
            </a:r>
            <a:r>
              <a:rPr lang="it-IT" sz="1200" dirty="0" err="1" smtClean="0"/>
              <a:t>bx</a:t>
            </a:r>
            <a:r>
              <a:rPr lang="it-IT" sz="1200" dirty="0" smtClean="0"/>
              <a:t> (oppure y =</a:t>
            </a:r>
            <a:r>
              <a:rPr lang="el-GR" sz="1200" dirty="0" smtClean="0"/>
              <a:t>α</a:t>
            </a:r>
            <a:r>
              <a:rPr lang="it-IT" sz="1200" dirty="0" smtClean="0"/>
              <a:t> + </a:t>
            </a:r>
            <a:r>
              <a:rPr lang="el-GR" sz="1200" dirty="0" smtClean="0"/>
              <a:t>β</a:t>
            </a:r>
            <a:r>
              <a:rPr lang="it-IT" sz="1200" dirty="0" smtClean="0"/>
              <a:t>x)</a:t>
            </a:r>
          </a:p>
          <a:p>
            <a:r>
              <a:rPr lang="it-IT" sz="1200" dirty="0" smtClean="0"/>
              <a:t>Tuttavia non tutte le informazioni contenute in x riescono a spiegare totalmente y, per questo si dice che è una relazione STOCASTICA e quello che non viene spiegato di y da x viene raccolto dal termine di errore </a:t>
            </a:r>
            <a:r>
              <a:rPr lang="el-GR" sz="1200" dirty="0" smtClean="0"/>
              <a:t>ε</a:t>
            </a:r>
            <a:r>
              <a:rPr lang="it-IT" sz="1200" dirty="0" smtClean="0"/>
              <a:t>: y =</a:t>
            </a:r>
            <a:r>
              <a:rPr lang="el-GR" sz="1200" dirty="0" smtClean="0"/>
              <a:t>α</a:t>
            </a:r>
            <a:r>
              <a:rPr lang="it-IT" sz="1200" dirty="0" smtClean="0"/>
              <a:t> + </a:t>
            </a:r>
            <a:r>
              <a:rPr lang="el-GR" sz="1200" dirty="0" smtClean="0"/>
              <a:t>β</a:t>
            </a:r>
            <a:r>
              <a:rPr lang="it-IT" sz="1200" dirty="0" smtClean="0"/>
              <a:t>x+</a:t>
            </a:r>
            <a:r>
              <a:rPr lang="el-GR" sz="1200" dirty="0" smtClean="0"/>
              <a:t> ε</a:t>
            </a:r>
            <a:endParaRPr lang="it-IT" sz="1200" dirty="0" smtClean="0"/>
          </a:p>
          <a:p>
            <a:r>
              <a:rPr lang="it-IT" sz="1200" dirty="0" smtClean="0"/>
              <a:t>Un metodo/pacchetto largamente utilizzato per la stima di un modello del genere è quello dei minimi quadrati ordinari (OLS)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95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F2B3-A6CC-4881-92B2-993B05E29E2E}" type="datetime1">
              <a:rPr lang="it-IT" smtClean="0"/>
              <a:t>21/03/2018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D971-F12E-4E89-A8C5-4270E1C0C5BF}" type="datetime1">
              <a:rPr lang="it-IT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68FA-6A29-42E5-B6D4-AC4EC37272C4}" type="datetime1">
              <a:rPr lang="it-IT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5C51-69A6-4210-89A2-1F3321407FD0}" type="datetime1">
              <a:rPr lang="it-IT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4DDD-0EF5-4AEA-B860-7157C37783AE}" type="datetime1">
              <a:rPr lang="it-IT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B4B4-F6CE-491F-8D18-0D09C5128CC2}" type="datetime1">
              <a:rPr lang="it-IT" smtClean="0"/>
              <a:t>21/03/2018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9E05-62B7-4647-B3D8-A647C5E6F883}" type="datetime1">
              <a:rPr lang="it-IT" smtClean="0"/>
              <a:t>21/03/2018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93B-C5F8-4360-A259-666EDDD7B53A}" type="datetime1">
              <a:rPr lang="it-IT" smtClean="0"/>
              <a:t>21/03/2018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CA1-7BF2-40FF-AA3B-9B77470023A0}" type="datetime1">
              <a:rPr lang="it-IT" smtClean="0"/>
              <a:t>21/03/2018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C636-F9D3-464E-89EF-9A4219C9CEED}" type="datetime1">
              <a:rPr lang="it-IT" smtClean="0"/>
              <a:t>21/03/2018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3AE3-AA8C-4EA7-A497-B02025413B59}" type="datetime1">
              <a:rPr lang="it-IT" smtClean="0"/>
              <a:t>21/03/2018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624916B-09EA-4DA5-9537-A8733AFF44B4}" type="datetime1">
              <a:rPr lang="it-IT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Introduzione all’utilizzo di Stata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Corso di Economia e Politiche Pubbliche</a:t>
            </a:r>
          </a:p>
          <a:p>
            <a:r>
              <a:rPr lang="it-IT" dirty="0" smtClean="0"/>
              <a:t>Università di Ferrara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</a:t>
            </a:fld>
            <a:endParaRPr lang="it-IT" dirty="0"/>
          </a:p>
        </p:txBody>
      </p:sp>
      <p:pic>
        <p:nvPicPr>
          <p:cNvPr id="9" name="Picture 4" title="Logo UN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46884"/>
            <a:ext cx="1066800" cy="97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7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10</a:t>
            </a:fld>
            <a:endParaRPr lang="it-IT"/>
          </a:p>
        </p:txBody>
      </p:sp>
      <p:pic>
        <p:nvPicPr>
          <p:cNvPr id="7" name="Segnaposto contenuto 6" title="Incolla con excel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575"/>
            <a:ext cx="2438400" cy="1873250"/>
          </a:xfrm>
        </p:spPr>
      </p:pic>
      <p:sp>
        <p:nvSpPr>
          <p:cNvPr id="10" name="AutoShape 2" descr="Screenshot 2018-03-16 13.23.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483" name="Picture 3" title="Incolla con exc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6553200" cy="524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ccia a sinistra 11" title="Freccia a sinistra"/>
          <p:cNvSpPr/>
          <p:nvPr/>
        </p:nvSpPr>
        <p:spPr>
          <a:xfrm>
            <a:off x="3048000" y="2476500"/>
            <a:ext cx="1219200" cy="53340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3" title="Freccia in 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5860">
            <a:off x="742549" y="2909841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Incolla con </a:t>
            </a:r>
            <a:r>
              <a:rPr lang="it-IT" dirty="0" err="1" smtClean="0"/>
              <a:t>excel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Utilizzare i do file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6356350"/>
          </a:xfrm>
        </p:spPr>
        <p:txBody>
          <a:bodyPr>
            <a:normAutofit fontScale="92500" lnSpcReduction="10000"/>
          </a:bodyPr>
          <a:lstStyle/>
          <a:p>
            <a:r>
              <a:rPr lang="it-IT" sz="2000" dirty="0" smtClean="0"/>
              <a:t>STATA ha un </a:t>
            </a:r>
            <a:r>
              <a:rPr lang="it-IT" sz="2000" i="1" dirty="0" smtClean="0"/>
              <a:t>editor </a:t>
            </a:r>
            <a:r>
              <a:rPr lang="it-IT" sz="2000" dirty="0" smtClean="0"/>
              <a:t>che ti permette di creare do </a:t>
            </a:r>
            <a:r>
              <a:rPr lang="it-IT" sz="2000" dirty="0" err="1" smtClean="0"/>
              <a:t>files</a:t>
            </a:r>
            <a:endParaRPr lang="it-IT" sz="2000" dirty="0" smtClean="0"/>
          </a:p>
          <a:p>
            <a:r>
              <a:rPr lang="it-IT" sz="2000" dirty="0" smtClean="0"/>
              <a:t>I do </a:t>
            </a:r>
            <a:r>
              <a:rPr lang="it-IT" sz="2000" dirty="0" err="1" smtClean="0"/>
              <a:t>files</a:t>
            </a:r>
            <a:r>
              <a:rPr lang="it-IT" sz="2000" dirty="0" smtClean="0"/>
              <a:t> sono file di </a:t>
            </a:r>
            <a:r>
              <a:rPr lang="it-IT" sz="2000" dirty="0"/>
              <a:t>semplice testo con estensione .do che contengono </a:t>
            </a:r>
            <a:r>
              <a:rPr lang="it-IT" sz="2000" dirty="0" smtClean="0"/>
              <a:t>una </a:t>
            </a:r>
            <a:r>
              <a:rPr lang="it-IT" sz="2000" dirty="0"/>
              <a:t>serie </a:t>
            </a:r>
            <a:r>
              <a:rPr lang="it-IT" sz="2000" dirty="0" smtClean="0"/>
              <a:t>di comandi </a:t>
            </a:r>
            <a:r>
              <a:rPr lang="it-IT" sz="2000" dirty="0"/>
              <a:t>da passare al programma per </a:t>
            </a:r>
            <a:r>
              <a:rPr lang="it-IT" sz="2000" dirty="0" smtClean="0"/>
              <a:t>l’esecuzione</a:t>
            </a:r>
          </a:p>
          <a:p>
            <a:r>
              <a:rPr lang="it-IT" sz="2000" dirty="0" smtClean="0"/>
              <a:t>Ogni riga un solo comando</a:t>
            </a:r>
          </a:p>
          <a:p>
            <a:r>
              <a:rPr lang="it-IT" sz="2000" dirty="0" smtClean="0"/>
              <a:t>Anticipata da * la riga non viene letta come un comando</a:t>
            </a:r>
          </a:p>
          <a:p>
            <a:r>
              <a:rPr lang="it-IT" sz="2000" dirty="0" smtClean="0"/>
              <a:t>Comando </a:t>
            </a:r>
            <a:r>
              <a:rPr lang="it-IT" sz="2000" i="1" dirty="0" err="1" smtClean="0"/>
              <a:t>run</a:t>
            </a:r>
            <a:r>
              <a:rPr lang="it-IT" sz="2000" dirty="0" smtClean="0"/>
              <a:t> per far partire il comando</a:t>
            </a:r>
            <a:endParaRPr lang="it-IT" sz="2000" dirty="0"/>
          </a:p>
          <a:p>
            <a:r>
              <a:rPr lang="it-IT" sz="2000" dirty="0" smtClean="0"/>
              <a:t>Perché usare i do file e non l’iterazione diretta con  «</a:t>
            </a:r>
            <a:r>
              <a:rPr lang="it-IT" sz="2000" i="1" dirty="0" smtClean="0"/>
              <a:t>Stata </a:t>
            </a:r>
            <a:r>
              <a:rPr lang="it-IT" sz="2000" i="1" dirty="0" err="1" smtClean="0"/>
              <a:t>Command</a:t>
            </a:r>
            <a:r>
              <a:rPr lang="it-IT" sz="2000" dirty="0" smtClean="0"/>
              <a:t>»:</a:t>
            </a:r>
          </a:p>
          <a:p>
            <a:pPr lvl="1"/>
            <a:r>
              <a:rPr lang="it-IT" sz="1800" dirty="0"/>
              <a:t>Si documentano tutti i passaggi che vengono fatti nella elaborazione dei dati</a:t>
            </a:r>
          </a:p>
          <a:p>
            <a:pPr lvl="1"/>
            <a:r>
              <a:rPr lang="it-IT" sz="1800" dirty="0" smtClean="0"/>
              <a:t>Si </a:t>
            </a:r>
            <a:r>
              <a:rPr lang="it-IT" sz="1800" dirty="0"/>
              <a:t>ha la riproducibilità dei </a:t>
            </a:r>
            <a:r>
              <a:rPr lang="it-IT" sz="1800" dirty="0" smtClean="0"/>
              <a:t>risultati</a:t>
            </a:r>
          </a:p>
          <a:p>
            <a:pPr lvl="1"/>
            <a:r>
              <a:rPr lang="it-IT" sz="1800" dirty="0" smtClean="0"/>
              <a:t>Possibile rimediare ai propri errori</a:t>
            </a:r>
          </a:p>
          <a:p>
            <a:r>
              <a:rPr lang="it-IT" sz="2000" dirty="0" smtClean="0"/>
              <a:t>Per aprire un do file selezionare </a:t>
            </a:r>
            <a:r>
              <a:rPr lang="it-IT" sz="2000" dirty="0"/>
              <a:t>dalla barra in </a:t>
            </a:r>
            <a:r>
              <a:rPr lang="it-IT" sz="2000" dirty="0" smtClean="0"/>
              <a:t>alto, poi la sua gestione è come quella di un file di testo .</a:t>
            </a:r>
            <a:r>
              <a:rPr lang="it-IT" sz="2000" dirty="0" err="1" smtClean="0"/>
              <a:t>txt</a:t>
            </a:r>
            <a:endParaRPr lang="it-IT" sz="200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/>
              <a:t>Aprire un do file, ripetere le operazioni della slide 6, salvare il do file in una cartella 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13" name="Picture 2" descr="D:\Dropbox\Screenshot\Screenshot 2018-03-16 12.52.38.png" title="Do 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" y="91947"/>
            <a:ext cx="85725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title="Freccia in 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5860">
            <a:off x="1322136" y="700040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1193800" y="1616364"/>
            <a:ext cx="152399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Do file</a:t>
            </a:r>
            <a:endParaRPr lang="it-I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Immagine 15" title="Icona do fi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866" y="127793"/>
            <a:ext cx="684933" cy="538162"/>
          </a:xfrm>
          <a:prstGeom prst="rect">
            <a:avLst/>
          </a:prstGeom>
        </p:spPr>
      </p:pic>
      <p:sp>
        <p:nvSpPr>
          <p:cNvPr id="4" name="Titolo 3" hidden="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1181100"/>
          </a:xfrm>
        </p:spPr>
        <p:txBody>
          <a:bodyPr/>
          <a:lstStyle/>
          <a:p>
            <a:r>
              <a:rPr lang="it-IT" dirty="0" smtClean="0"/>
              <a:t>Apertura do file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1" y="266700"/>
            <a:ext cx="7620000" cy="647700"/>
          </a:xfrm>
        </p:spPr>
        <p:txBody>
          <a:bodyPr/>
          <a:lstStyle/>
          <a:p>
            <a:r>
              <a:rPr lang="it-IT" dirty="0" smtClean="0"/>
              <a:t>Do file2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13</a:t>
            </a:fld>
            <a:endParaRPr lang="it-IT"/>
          </a:p>
        </p:txBody>
      </p:sp>
      <p:sp>
        <p:nvSpPr>
          <p:cNvPr id="7" name="AutoShape 2" descr="Screenshot 2018-03-20 18.19.2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1" name="Picture 3" title="esempio di do 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338"/>
            <a:ext cx="7845425" cy="627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title="Icona do 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0179"/>
            <a:ext cx="38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title="Freccia in 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5860">
            <a:off x="2518243" y="913998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438400" y="1816419"/>
            <a:ext cx="152399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Run</a:t>
            </a:r>
            <a:endParaRPr lang="it-I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primo sguardo ai dati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sz="2800" dirty="0" smtClean="0"/>
              <a:t>Comando </a:t>
            </a:r>
            <a:r>
              <a:rPr lang="it-IT" sz="2800" b="1" i="1" dirty="0" smtClean="0"/>
              <a:t>sum </a:t>
            </a:r>
            <a:r>
              <a:rPr lang="it-IT" sz="2800" i="1" dirty="0" smtClean="0"/>
              <a:t>var1 var2 </a:t>
            </a:r>
            <a:r>
              <a:rPr lang="it-IT" sz="2800" dirty="0" smtClean="0"/>
              <a:t>permette di visualizzare numero di osservazioni, la media, la </a:t>
            </a:r>
            <a:r>
              <a:rPr lang="it-IT" sz="2800" i="1" dirty="0" smtClean="0"/>
              <a:t>standard </a:t>
            </a:r>
            <a:r>
              <a:rPr lang="it-IT" sz="2800" i="1" dirty="0" err="1" smtClean="0"/>
              <a:t>deviation</a:t>
            </a:r>
            <a:r>
              <a:rPr lang="it-IT" sz="2800" dirty="0" smtClean="0"/>
              <a:t>, minimo e massimo delle variabili e quindi capire che tipo di variabile è quella che abbiamo di fronte</a:t>
            </a:r>
          </a:p>
          <a:p>
            <a:r>
              <a:rPr lang="it-IT" sz="2800" dirty="0" smtClean="0"/>
              <a:t>Per alcune variabili è anche comodo utilizzare il comando </a:t>
            </a:r>
            <a:r>
              <a:rPr lang="it-IT" sz="2800" b="1" i="1" dirty="0" err="1" smtClean="0"/>
              <a:t>tab</a:t>
            </a:r>
            <a:r>
              <a:rPr lang="it-IT" sz="2800" b="1" i="1" dirty="0" smtClean="0"/>
              <a:t> </a:t>
            </a:r>
            <a:r>
              <a:rPr lang="it-IT" sz="2800" i="1" dirty="0"/>
              <a:t>var1 var2 </a:t>
            </a:r>
            <a:r>
              <a:rPr lang="it-IT" sz="2800" i="1" dirty="0" smtClean="0"/>
              <a:t>, per </a:t>
            </a:r>
            <a:r>
              <a:rPr lang="it-IT" sz="2800" dirty="0" smtClean="0"/>
              <a:t>analizzare </a:t>
            </a:r>
            <a:r>
              <a:rPr lang="it-IT" sz="2800" dirty="0"/>
              <a:t>la distribuzione di frequenza di una sola </a:t>
            </a:r>
            <a:r>
              <a:rPr lang="it-IT" sz="2800" dirty="0" smtClean="0"/>
              <a:t>variabile</a:t>
            </a:r>
          </a:p>
          <a:p>
            <a:r>
              <a:rPr lang="it-IT" sz="2800" dirty="0" smtClean="0"/>
              <a:t>Per rinominare una variabile: </a:t>
            </a:r>
            <a:r>
              <a:rPr lang="it-IT" sz="2800" b="1" i="1" dirty="0" err="1" smtClean="0"/>
              <a:t>rename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newvar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oldvar</a:t>
            </a:r>
            <a:endParaRPr lang="it-IT" sz="1600" b="1" i="1" dirty="0"/>
          </a:p>
          <a:p>
            <a:r>
              <a:rPr lang="it-IT" sz="2800" dirty="0"/>
              <a:t>Per eliminare una variabile dal </a:t>
            </a:r>
            <a:r>
              <a:rPr lang="it-IT" sz="2800" dirty="0" err="1" smtClean="0"/>
              <a:t>dataset</a:t>
            </a:r>
            <a:r>
              <a:rPr lang="it-IT" sz="2800" dirty="0"/>
              <a:t>: </a:t>
            </a:r>
            <a:r>
              <a:rPr lang="it-IT" sz="2800" b="1" i="1" dirty="0" err="1"/>
              <a:t>drop</a:t>
            </a:r>
            <a:r>
              <a:rPr lang="it-IT" sz="2800" i="1" dirty="0"/>
              <a:t> var1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/>
              <a:t>Dal </a:t>
            </a:r>
            <a:r>
              <a:rPr lang="it-IT" i="1" dirty="0" err="1" smtClean="0"/>
              <a:t>dataset</a:t>
            </a:r>
            <a:r>
              <a:rPr lang="it-IT" i="1" dirty="0" smtClean="0"/>
              <a:t> </a:t>
            </a:r>
            <a:r>
              <a:rPr lang="it-IT" i="1" dirty="0" err="1" smtClean="0"/>
              <a:t>prova.dta</a:t>
            </a:r>
            <a:r>
              <a:rPr lang="it-IT" i="1" dirty="0" smtClean="0"/>
              <a:t>,  utilizzando un do file, riportare le statistiche descrittive delle variabili casa e </a:t>
            </a:r>
            <a:r>
              <a:rPr lang="it-IT" i="1" dirty="0" err="1" smtClean="0"/>
              <a:t>goal_fatti</a:t>
            </a:r>
            <a:r>
              <a:rPr lang="it-IT" i="1" dirty="0" smtClean="0"/>
              <a:t>, vedere la frequenza della variabile casa , rinominare una variabile a piacimento, eliminare la variabile data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Ordinare  e contare su STATA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400" dirty="0" smtClean="0"/>
              <a:t>Si possono ordinare le osservazioni in ordine crescente per una variabile con il comando </a:t>
            </a:r>
            <a:r>
              <a:rPr lang="it-IT" sz="2400" b="1" i="1" dirty="0" err="1" smtClean="0"/>
              <a:t>sort</a:t>
            </a:r>
            <a:r>
              <a:rPr lang="it-IT" sz="2400" dirty="0" smtClean="0"/>
              <a:t> var1</a:t>
            </a:r>
          </a:p>
          <a:p>
            <a:r>
              <a:rPr lang="it-IT" sz="2400" dirty="0" smtClean="0"/>
              <a:t>È </a:t>
            </a:r>
            <a:r>
              <a:rPr lang="it-IT" sz="2400" dirty="0"/>
              <a:t>possibile contare le osservazioni di una variabile date determinate condizioni con il comando </a:t>
            </a:r>
            <a:r>
              <a:rPr lang="it-IT" sz="2400" b="1" i="1" dirty="0" err="1"/>
              <a:t>count</a:t>
            </a:r>
            <a:r>
              <a:rPr lang="it-IT" sz="2400" b="1" i="1" dirty="0"/>
              <a:t> </a:t>
            </a:r>
            <a:r>
              <a:rPr lang="it-IT" sz="2400" b="1" i="1" dirty="0" err="1"/>
              <a:t>if</a:t>
            </a:r>
            <a:r>
              <a:rPr lang="it-IT" sz="2400" b="1" i="1" dirty="0"/>
              <a:t> </a:t>
            </a:r>
            <a:r>
              <a:rPr lang="it-IT" sz="2400" dirty="0" smtClean="0"/>
              <a:t>var1 [&lt;,&gt;,!=,==*] x1</a:t>
            </a:r>
          </a:p>
          <a:p>
            <a:r>
              <a:rPr lang="it-IT" sz="2400" dirty="0" smtClean="0"/>
              <a:t>*Sintassi da ricordare:</a:t>
            </a:r>
          </a:p>
          <a:p>
            <a:pPr lvl="1"/>
            <a:r>
              <a:rPr lang="it-IT" sz="2400" b="1" dirty="0" smtClean="0"/>
              <a:t>&gt;</a:t>
            </a:r>
            <a:r>
              <a:rPr lang="it-IT" sz="2400" dirty="0" smtClean="0"/>
              <a:t> maggiore di</a:t>
            </a:r>
          </a:p>
          <a:p>
            <a:pPr lvl="1"/>
            <a:r>
              <a:rPr lang="it-IT" sz="2400" b="1" dirty="0" smtClean="0"/>
              <a:t>&lt;</a:t>
            </a:r>
            <a:r>
              <a:rPr lang="it-IT" sz="2400" dirty="0" smtClean="0"/>
              <a:t> minore di</a:t>
            </a:r>
          </a:p>
          <a:p>
            <a:pPr lvl="1"/>
            <a:r>
              <a:rPr lang="it-IT" sz="2400" b="1" dirty="0" smtClean="0"/>
              <a:t>&gt;=</a:t>
            </a:r>
            <a:r>
              <a:rPr lang="it-IT" sz="2400" dirty="0" smtClean="0"/>
              <a:t> maggiore o uguale </a:t>
            </a:r>
          </a:p>
          <a:p>
            <a:pPr lvl="1"/>
            <a:r>
              <a:rPr lang="it-IT" sz="2400" b="1" dirty="0" smtClean="0"/>
              <a:t>&lt;=</a:t>
            </a:r>
            <a:r>
              <a:rPr lang="it-IT" sz="2400" dirty="0" smtClean="0"/>
              <a:t> minore o uguale</a:t>
            </a:r>
          </a:p>
          <a:p>
            <a:pPr lvl="1"/>
            <a:r>
              <a:rPr lang="it-IT" sz="2400" b="1" dirty="0" smtClean="0"/>
              <a:t>==</a:t>
            </a:r>
            <a:r>
              <a:rPr lang="it-IT" sz="2400" dirty="0" smtClean="0"/>
              <a:t> uguale a </a:t>
            </a:r>
          </a:p>
          <a:p>
            <a:pPr lvl="1"/>
            <a:r>
              <a:rPr lang="it-IT" sz="2400" b="1" dirty="0" smtClean="0"/>
              <a:t>!=</a:t>
            </a:r>
            <a:r>
              <a:rPr lang="it-IT" sz="2400" dirty="0" smtClean="0"/>
              <a:t> diverso da</a:t>
            </a:r>
          </a:p>
          <a:p>
            <a:pPr lvl="1"/>
            <a:r>
              <a:rPr lang="it-IT" sz="2400" b="1" dirty="0" smtClean="0"/>
              <a:t>&amp;</a:t>
            </a:r>
            <a:r>
              <a:rPr lang="it-IT" sz="2400" dirty="0" smtClean="0"/>
              <a:t> significa "e/and"</a:t>
            </a:r>
            <a:endParaRPr lang="it-IT" sz="2400" dirty="0"/>
          </a:p>
          <a:p>
            <a:pPr lvl="1"/>
            <a:r>
              <a:rPr lang="it-IT" sz="2400" b="1" dirty="0"/>
              <a:t>|</a:t>
            </a:r>
            <a:r>
              <a:rPr lang="it-IT" sz="2400" dirty="0"/>
              <a:t> </a:t>
            </a:r>
            <a:r>
              <a:rPr lang="it-IT" sz="2400" dirty="0" smtClean="0"/>
              <a:t>significa "o/or"</a:t>
            </a:r>
            <a:endParaRPr lang="it-IT" sz="2400" dirty="0"/>
          </a:p>
          <a:p>
            <a:endParaRPr lang="it-IT" sz="1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/>
              <a:t>Da </a:t>
            </a:r>
            <a:r>
              <a:rPr lang="it-IT" i="1" dirty="0" err="1" smtClean="0"/>
              <a:t>dataset</a:t>
            </a:r>
            <a:r>
              <a:rPr lang="it-IT" i="1" dirty="0" smtClean="0"/>
              <a:t> </a:t>
            </a:r>
            <a:r>
              <a:rPr lang="it-IT" i="1" dirty="0" err="1" smtClean="0"/>
              <a:t>prova.dta</a:t>
            </a:r>
            <a:r>
              <a:rPr lang="it-IT" i="1" dirty="0" smtClean="0"/>
              <a:t>, ordinare le osservazioni per giornata e contare il numero di giornata in cui i goal fatti sono zero 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Manipolare i dati su STATA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Con il comando </a:t>
            </a:r>
            <a:r>
              <a:rPr lang="it-IT" sz="2400" b="1" dirty="0" err="1" smtClean="0"/>
              <a:t>gen</a:t>
            </a:r>
            <a:r>
              <a:rPr lang="it-IT" sz="2400" b="1" dirty="0" smtClean="0"/>
              <a:t> </a:t>
            </a:r>
            <a:r>
              <a:rPr lang="it-IT" sz="2400" dirty="0" smtClean="0"/>
              <a:t>è possibile creare </a:t>
            </a:r>
            <a:r>
              <a:rPr lang="it-IT" sz="2400" u="sng" dirty="0" smtClean="0"/>
              <a:t>nuove</a:t>
            </a:r>
            <a:r>
              <a:rPr lang="it-IT" sz="2400" dirty="0" smtClean="0"/>
              <a:t> variabili </a:t>
            </a:r>
            <a:r>
              <a:rPr lang="it-IT" sz="2400" dirty="0"/>
              <a:t>attraverso una espressione </a:t>
            </a:r>
            <a:r>
              <a:rPr lang="it-IT" sz="2400" dirty="0" smtClean="0"/>
              <a:t>algebrica:</a:t>
            </a:r>
          </a:p>
          <a:p>
            <a:pPr lvl="1"/>
            <a:r>
              <a:rPr lang="it-IT" sz="2000" dirty="0" smtClean="0"/>
              <a:t>Ad esempio per creare una nuova variabile come somma tra due: </a:t>
            </a:r>
          </a:p>
          <a:p>
            <a:pPr marL="457200" lvl="1" indent="0">
              <a:buNone/>
            </a:pPr>
            <a:r>
              <a:rPr lang="it-IT" sz="2000" i="1" dirty="0" err="1" smtClean="0"/>
              <a:t>gen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newvar</a:t>
            </a:r>
            <a:r>
              <a:rPr lang="it-IT" sz="2000" i="1" dirty="0" smtClean="0"/>
              <a:t>  = var1 + var2</a:t>
            </a:r>
          </a:p>
          <a:p>
            <a:r>
              <a:rPr lang="it-IT" sz="2400" dirty="0"/>
              <a:t>Con il comando </a:t>
            </a:r>
            <a:r>
              <a:rPr lang="it-IT" sz="2400" b="1" dirty="0" err="1" smtClean="0"/>
              <a:t>replace</a:t>
            </a:r>
            <a:r>
              <a:rPr lang="it-IT" sz="2400" b="1" dirty="0" smtClean="0"/>
              <a:t> </a:t>
            </a:r>
            <a:r>
              <a:rPr lang="it-IT" sz="2400" dirty="0"/>
              <a:t>è possibile </a:t>
            </a:r>
            <a:r>
              <a:rPr lang="it-IT" sz="2400" u="sng" dirty="0" smtClean="0"/>
              <a:t>sostituire</a:t>
            </a:r>
            <a:r>
              <a:rPr lang="it-IT" sz="2400" dirty="0" smtClean="0"/>
              <a:t> </a:t>
            </a:r>
            <a:r>
              <a:rPr lang="it-IT" sz="2400" dirty="0"/>
              <a:t>dei valori secondo una certa funzione </a:t>
            </a:r>
            <a:endParaRPr lang="it-IT" sz="2400" dirty="0" smtClean="0"/>
          </a:p>
          <a:p>
            <a:pPr lvl="1"/>
            <a:r>
              <a:rPr lang="it-IT" sz="2000" dirty="0" smtClean="0"/>
              <a:t>Ad esempio per sostituire una variabile con il valore zero quando questa assume valore 10 </a:t>
            </a:r>
          </a:p>
          <a:p>
            <a:pPr marL="457200" lvl="1" indent="0">
              <a:buNone/>
            </a:pPr>
            <a:r>
              <a:rPr lang="it-IT" sz="2000" i="1" dirty="0" err="1" smtClean="0"/>
              <a:t>replace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oldvar</a:t>
            </a:r>
            <a:r>
              <a:rPr lang="it-IT" sz="2000" i="1" dirty="0"/>
              <a:t> </a:t>
            </a:r>
            <a:r>
              <a:rPr lang="it-IT" sz="2000" i="1" dirty="0" smtClean="0"/>
              <a:t>= 0 </a:t>
            </a:r>
            <a:r>
              <a:rPr lang="it-IT" sz="2000" i="1" dirty="0" err="1" smtClean="0"/>
              <a:t>if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oldvar</a:t>
            </a:r>
            <a:r>
              <a:rPr lang="it-IT" sz="2000" i="1" dirty="0" smtClean="0"/>
              <a:t>==10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i="1" dirty="0" smtClean="0"/>
              <a:t>Dal </a:t>
            </a:r>
            <a:r>
              <a:rPr lang="it-IT" i="1" dirty="0" err="1" smtClean="0"/>
              <a:t>dataset</a:t>
            </a:r>
            <a:r>
              <a:rPr lang="it-IT" i="1" dirty="0" smtClean="0"/>
              <a:t> </a:t>
            </a:r>
            <a:r>
              <a:rPr lang="it-IT" i="1" dirty="0" err="1" smtClean="0"/>
              <a:t>prova.dta</a:t>
            </a:r>
            <a:r>
              <a:rPr lang="it-IT" i="1" dirty="0" smtClean="0"/>
              <a:t>, creare la variabile differenza goal [</a:t>
            </a:r>
            <a:r>
              <a:rPr lang="it-IT" i="1" dirty="0" err="1" smtClean="0"/>
              <a:t>d_goal</a:t>
            </a:r>
            <a:r>
              <a:rPr lang="it-IT" i="1" dirty="0" smtClean="0"/>
              <a:t>]come differenza tra </a:t>
            </a:r>
            <a:r>
              <a:rPr lang="it-IT" i="1" dirty="0" err="1" smtClean="0"/>
              <a:t>goal_fatti</a:t>
            </a:r>
            <a:r>
              <a:rPr lang="it-IT" i="1" dirty="0" smtClean="0"/>
              <a:t> e </a:t>
            </a:r>
            <a:r>
              <a:rPr lang="it-IT" i="1" dirty="0" err="1" smtClean="0"/>
              <a:t>goal_subiti</a:t>
            </a:r>
            <a:r>
              <a:rPr lang="it-IT" i="1" dirty="0" smtClean="0"/>
              <a:t>; creare il rapporto </a:t>
            </a:r>
            <a:r>
              <a:rPr lang="it-IT" i="1" dirty="0" err="1" smtClean="0"/>
              <a:t>goal_fatti</a:t>
            </a:r>
            <a:r>
              <a:rPr lang="it-IT" i="1" dirty="0" smtClean="0"/>
              <a:t> su subiti; creare la variabile punti uguale a zero, sostituire la variabile punti con 1 se </a:t>
            </a:r>
            <a:r>
              <a:rPr lang="it-IT" i="1" dirty="0" err="1" smtClean="0"/>
              <a:t>d_goal</a:t>
            </a:r>
            <a:r>
              <a:rPr lang="it-IT" i="1" dirty="0"/>
              <a:t> </a:t>
            </a:r>
            <a:r>
              <a:rPr lang="it-IT" i="1" dirty="0" smtClean="0"/>
              <a:t> è uguale a zero,  con 3 se </a:t>
            </a:r>
            <a:r>
              <a:rPr lang="it-IT" i="1" dirty="0" err="1" smtClean="0"/>
              <a:t>d_goal</a:t>
            </a:r>
            <a:r>
              <a:rPr lang="it-IT" i="1" dirty="0" smtClean="0"/>
              <a:t> è positiva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Manipolare i dati su </a:t>
            </a:r>
            <a:r>
              <a:rPr lang="it-IT" dirty="0" smtClean="0"/>
              <a:t>STATA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1" y="273050"/>
            <a:ext cx="5638800" cy="5853113"/>
          </a:xfrm>
        </p:spPr>
        <p:txBody>
          <a:bodyPr>
            <a:noAutofit/>
          </a:bodyPr>
          <a:lstStyle/>
          <a:p>
            <a:r>
              <a:rPr lang="it-IT" sz="2000" dirty="0" smtClean="0"/>
              <a:t>Il comando </a:t>
            </a:r>
            <a:r>
              <a:rPr lang="it-IT" sz="2000" dirty="0"/>
              <a:t>generate prevede una versione potenziata (</a:t>
            </a:r>
            <a:r>
              <a:rPr lang="it-IT" sz="2000" b="1" dirty="0" err="1"/>
              <a:t>egen</a:t>
            </a:r>
            <a:r>
              <a:rPr lang="it-IT" sz="2000" dirty="0"/>
              <a:t>) che va usata solo in </a:t>
            </a:r>
            <a:r>
              <a:rPr lang="it-IT" sz="2000" dirty="0" smtClean="0"/>
              <a:t>abbinamento con </a:t>
            </a:r>
            <a:r>
              <a:rPr lang="it-IT" sz="2000" dirty="0"/>
              <a:t>una serie di funzioni specificatamente </a:t>
            </a:r>
            <a:r>
              <a:rPr lang="it-IT" sz="2000" dirty="0" smtClean="0"/>
              <a:t>previste</a:t>
            </a:r>
          </a:p>
          <a:p>
            <a:r>
              <a:rPr lang="it-IT" sz="2000" dirty="0" smtClean="0"/>
              <a:t>Per vedere quali funzioni sono abbinate: help </a:t>
            </a:r>
            <a:r>
              <a:rPr lang="it-IT" sz="2000" dirty="0" err="1" smtClean="0"/>
              <a:t>egen</a:t>
            </a:r>
            <a:endParaRPr lang="it-IT" sz="2000" dirty="0" smtClean="0"/>
          </a:p>
          <a:p>
            <a:r>
              <a:rPr lang="it-IT" sz="2000" dirty="0" smtClean="0"/>
              <a:t>Ad esempio:</a:t>
            </a:r>
          </a:p>
          <a:p>
            <a:pPr lvl="1"/>
            <a:r>
              <a:rPr lang="it-IT" sz="2000" dirty="0" smtClean="0"/>
              <a:t>per creare una variabile media di var1:</a:t>
            </a:r>
          </a:p>
          <a:p>
            <a:pPr marL="0" indent="0">
              <a:buNone/>
            </a:pPr>
            <a:r>
              <a:rPr lang="it-IT" sz="2000" dirty="0" smtClean="0"/>
              <a:t>	</a:t>
            </a:r>
            <a:r>
              <a:rPr lang="it-IT" sz="2000" i="1" dirty="0" err="1" smtClean="0"/>
              <a:t>egen</a:t>
            </a:r>
            <a:r>
              <a:rPr lang="it-IT" sz="2000" i="1" dirty="0" smtClean="0"/>
              <a:t> newvar1=</a:t>
            </a:r>
            <a:r>
              <a:rPr lang="it-IT" sz="2000" i="1" dirty="0" err="1" smtClean="0"/>
              <a:t>mean</a:t>
            </a:r>
            <a:r>
              <a:rPr lang="it-IT" sz="2000" i="1" dirty="0" smtClean="0"/>
              <a:t>(var1)</a:t>
            </a:r>
          </a:p>
          <a:p>
            <a:pPr lvl="1"/>
            <a:r>
              <a:rPr lang="it-IT" sz="2000" dirty="0" smtClean="0"/>
              <a:t>Per creare </a:t>
            </a:r>
            <a:r>
              <a:rPr lang="it-IT" sz="2000" dirty="0"/>
              <a:t>una variabile media di var1 </a:t>
            </a:r>
            <a:r>
              <a:rPr lang="it-IT" sz="2000" dirty="0" smtClean="0"/>
              <a:t>per </a:t>
            </a:r>
            <a:r>
              <a:rPr lang="it-IT" sz="2000" dirty="0"/>
              <a:t>differenti gruppi di osservazioni, classificate da var2: </a:t>
            </a:r>
            <a:endParaRPr lang="it-IT" sz="2000" dirty="0" smtClean="0"/>
          </a:p>
          <a:p>
            <a:pPr marL="457200" lvl="1" indent="0">
              <a:buNone/>
            </a:pPr>
            <a:r>
              <a:rPr lang="it-IT" sz="2000" i="1" dirty="0" err="1" smtClean="0"/>
              <a:t>egen</a:t>
            </a:r>
            <a:r>
              <a:rPr lang="it-IT" sz="2000" i="1" dirty="0" smtClean="0"/>
              <a:t> </a:t>
            </a:r>
            <a:r>
              <a:rPr lang="it-IT" sz="2000" i="1" dirty="0"/>
              <a:t>newvar1=</a:t>
            </a:r>
            <a:r>
              <a:rPr lang="it-IT" sz="2000" i="1" dirty="0" err="1"/>
              <a:t>mean</a:t>
            </a:r>
            <a:r>
              <a:rPr lang="it-IT" sz="2000" i="1" dirty="0"/>
              <a:t>(var1</a:t>
            </a:r>
            <a:r>
              <a:rPr lang="it-IT" sz="2000" i="1" dirty="0" smtClean="0"/>
              <a:t>), by(</a:t>
            </a:r>
            <a:r>
              <a:rPr lang="it-IT" sz="2000" i="1" dirty="0" err="1" smtClean="0"/>
              <a:t>group</a:t>
            </a:r>
            <a:r>
              <a:rPr lang="it-IT" sz="2000" i="1" dirty="0" smtClean="0"/>
              <a:t>)</a:t>
            </a:r>
            <a:endParaRPr lang="it-IT" sz="2000" i="1" dirty="0"/>
          </a:p>
          <a:p>
            <a:endParaRPr lang="it-IT" sz="2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/>
              <a:t>Dal </a:t>
            </a:r>
            <a:r>
              <a:rPr lang="it-IT" i="1" dirty="0" err="1" smtClean="0"/>
              <a:t>dataset</a:t>
            </a:r>
            <a:r>
              <a:rPr lang="it-IT" i="1" dirty="0" smtClean="0"/>
              <a:t> </a:t>
            </a:r>
            <a:r>
              <a:rPr lang="it-IT" i="1" dirty="0" err="1" smtClean="0"/>
              <a:t>prova.dta</a:t>
            </a:r>
            <a:r>
              <a:rPr lang="it-IT" i="1" dirty="0" smtClean="0"/>
              <a:t>, creare una variabile con la somma dei goal fatti in casa e fuori casa,  creare una </a:t>
            </a:r>
            <a:r>
              <a:rPr lang="it-IT" i="1" dirty="0" err="1" smtClean="0"/>
              <a:t>var</a:t>
            </a:r>
            <a:r>
              <a:rPr lang="it-IT" i="1" dirty="0" smtClean="0"/>
              <a:t> con la media dei goal subiti in casa e fuori casa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grafico su STATA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È possibile fare diversi grafici in STATA, la maggior parte dei pacchetti «già pronti all’uso» sono nella barra in alto sotto la voce </a:t>
            </a:r>
            <a:r>
              <a:rPr lang="it-IT" sz="2400" i="1" dirty="0" smtClean="0"/>
              <a:t>Graphics</a:t>
            </a:r>
          </a:p>
          <a:p>
            <a:r>
              <a:rPr lang="it-IT" sz="2400" dirty="0" smtClean="0"/>
              <a:t>I grafici più utilizzati sono i grafici:</a:t>
            </a:r>
          </a:p>
          <a:p>
            <a:pPr lvl="1"/>
            <a:r>
              <a:rPr lang="it-IT" sz="2000" dirty="0" err="1" smtClean="0"/>
              <a:t>scatter</a:t>
            </a:r>
            <a:r>
              <a:rPr lang="it-IT" sz="2000" dirty="0" smtClean="0"/>
              <a:t> (o a punti), con il comando </a:t>
            </a:r>
            <a:r>
              <a:rPr lang="it-IT" sz="2000" b="1" dirty="0" err="1" smtClean="0"/>
              <a:t>twoway</a:t>
            </a:r>
            <a:r>
              <a:rPr lang="it-IT" sz="2000" b="1" dirty="0" smtClean="0"/>
              <a:t> (</a:t>
            </a:r>
            <a:r>
              <a:rPr lang="it-IT" sz="2000" b="1" dirty="0" err="1" smtClean="0"/>
              <a:t>scatter</a:t>
            </a:r>
            <a:r>
              <a:rPr lang="it-IT" sz="2000" b="1" dirty="0" smtClean="0"/>
              <a:t> </a:t>
            </a:r>
            <a:r>
              <a:rPr lang="it-IT" sz="2000" dirty="0" smtClean="0"/>
              <a:t>var1 var2)</a:t>
            </a:r>
          </a:p>
          <a:p>
            <a:pPr lvl="1"/>
            <a:r>
              <a:rPr lang="it-IT" sz="2000" dirty="0" smtClean="0"/>
              <a:t>a linee con </a:t>
            </a:r>
            <a:r>
              <a:rPr lang="it-IT" sz="2000" dirty="0"/>
              <a:t>il comando </a:t>
            </a:r>
            <a:r>
              <a:rPr lang="it-IT" sz="2000" b="1" dirty="0" err="1"/>
              <a:t>twoway</a:t>
            </a:r>
            <a:r>
              <a:rPr lang="it-IT" sz="2000" b="1" dirty="0"/>
              <a:t> </a:t>
            </a:r>
            <a:r>
              <a:rPr lang="it-IT" sz="2000" b="1" dirty="0" smtClean="0"/>
              <a:t>(line </a:t>
            </a:r>
            <a:r>
              <a:rPr lang="it-IT" sz="2000" dirty="0"/>
              <a:t>var1 var2</a:t>
            </a:r>
            <a:r>
              <a:rPr lang="it-IT" sz="2000" dirty="0" smtClean="0"/>
              <a:t>)</a:t>
            </a:r>
          </a:p>
          <a:p>
            <a:pPr lvl="1"/>
            <a:r>
              <a:rPr lang="it-IT" sz="2000" dirty="0" smtClean="0"/>
              <a:t>Per vedere due grafici sovrapposti: </a:t>
            </a:r>
            <a:r>
              <a:rPr lang="it-IT" sz="2000" b="1" dirty="0" err="1"/>
              <a:t>twoway</a:t>
            </a:r>
            <a:r>
              <a:rPr lang="it-IT" sz="2000" b="1" dirty="0"/>
              <a:t> (</a:t>
            </a:r>
            <a:r>
              <a:rPr lang="it-IT" sz="2000" b="1" dirty="0" err="1"/>
              <a:t>scatter</a:t>
            </a:r>
            <a:r>
              <a:rPr lang="it-IT" sz="2000" b="1" dirty="0"/>
              <a:t> </a:t>
            </a:r>
            <a:r>
              <a:rPr lang="it-IT" sz="2000" dirty="0"/>
              <a:t>var1 var2</a:t>
            </a:r>
            <a:r>
              <a:rPr lang="it-IT" sz="2000" dirty="0" smtClean="0"/>
              <a:t>)</a:t>
            </a:r>
            <a:r>
              <a:rPr lang="it-IT" sz="2000" b="1" dirty="0"/>
              <a:t> (line </a:t>
            </a:r>
            <a:r>
              <a:rPr lang="it-IT" sz="2000" dirty="0"/>
              <a:t>var1 var2</a:t>
            </a:r>
            <a:r>
              <a:rPr lang="it-IT" sz="2000" dirty="0" smtClean="0"/>
              <a:t>)</a:t>
            </a:r>
            <a:endParaRPr lang="it-IT" sz="2000" dirty="0"/>
          </a:p>
          <a:p>
            <a:pPr lvl="1"/>
            <a:endParaRPr lang="it-IT" sz="2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/>
              <a:t>Utilizzando il </a:t>
            </a:r>
            <a:r>
              <a:rPr lang="it-IT" i="1" dirty="0" err="1" smtClean="0"/>
              <a:t>dataset</a:t>
            </a:r>
            <a:r>
              <a:rPr lang="it-IT" i="1" dirty="0" smtClean="0"/>
              <a:t> </a:t>
            </a:r>
            <a:r>
              <a:rPr lang="it-IT" i="1" dirty="0" err="1" smtClean="0"/>
              <a:t>prova.dta</a:t>
            </a:r>
            <a:r>
              <a:rPr lang="it-IT" i="1" dirty="0" smtClean="0"/>
              <a:t>, rappresentare l’andamento dei punti cumulati per giornata 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08" y="122480"/>
            <a:ext cx="9296400" cy="868120"/>
          </a:xfrm>
        </p:spPr>
        <p:txBody>
          <a:bodyPr/>
          <a:lstStyle/>
          <a:p>
            <a:r>
              <a:rPr lang="it-IT" dirty="0" smtClean="0"/>
              <a:t>Grafico dell’andamento dei punti cumulati per giornata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19</a:t>
            </a:fld>
            <a:endParaRPr lang="it-IT"/>
          </a:p>
        </p:txBody>
      </p:sp>
      <p:pic>
        <p:nvPicPr>
          <p:cNvPr id="1026" name="Picture 2" title="Esempio di graf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82206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1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Cos’è Stata?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t-IT" dirty="0"/>
              <a:t>Stata è un </a:t>
            </a:r>
            <a:r>
              <a:rPr lang="it-IT" i="1" dirty="0" smtClean="0"/>
              <a:t>software</a:t>
            </a:r>
            <a:r>
              <a:rPr lang="it-IT" dirty="0" smtClean="0"/>
              <a:t> statistico, largamente utilizzato nell’ambito della ricerca accademica e in aziende private dove si fanno analisi dati, in </a:t>
            </a:r>
            <a:r>
              <a:rPr lang="it-IT" dirty="0"/>
              <a:t>grado di svolgere una molteplicità di funzioni: </a:t>
            </a:r>
            <a:endParaRPr lang="it-IT" dirty="0" smtClean="0"/>
          </a:p>
          <a:p>
            <a:pPr lvl="1"/>
            <a:r>
              <a:rPr lang="it-IT" sz="2000" dirty="0" smtClean="0"/>
              <a:t>gestione </a:t>
            </a:r>
            <a:r>
              <a:rPr lang="it-IT" sz="2000" dirty="0"/>
              <a:t>di </a:t>
            </a:r>
            <a:r>
              <a:rPr lang="it-IT" sz="2000" dirty="0" smtClean="0"/>
              <a:t>database;</a:t>
            </a:r>
          </a:p>
          <a:p>
            <a:pPr lvl="1"/>
            <a:r>
              <a:rPr lang="it-IT" sz="2000" dirty="0" smtClean="0"/>
              <a:t>analisi statistico-econometriche;</a:t>
            </a:r>
          </a:p>
          <a:p>
            <a:pPr lvl="1"/>
            <a:r>
              <a:rPr lang="it-IT" sz="2000" dirty="0" smtClean="0"/>
              <a:t>analisi </a:t>
            </a:r>
            <a:r>
              <a:rPr lang="it-IT" sz="2000" dirty="0"/>
              <a:t>grafiche. </a:t>
            </a:r>
          </a:p>
          <a:p>
            <a:r>
              <a:rPr lang="it-IT" dirty="0" smtClean="0"/>
              <a:t>Stata </a:t>
            </a:r>
            <a:r>
              <a:rPr lang="it-IT" dirty="0"/>
              <a:t>è in grado di rispondere ai più diversi problemi statistico-econometrici, grazie a comandi già </a:t>
            </a:r>
            <a:r>
              <a:rPr lang="it-IT" dirty="0" smtClean="0"/>
              <a:t>disponibili e </a:t>
            </a:r>
            <a:r>
              <a:rPr lang="it-IT" dirty="0"/>
              <a:t>ad un proprio linguaggio di programmazione che consente ad utenti avanzati di creare routine </a:t>
            </a:r>
            <a:r>
              <a:rPr lang="it-IT" dirty="0" smtClean="0"/>
              <a:t>personalizzate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379435" cy="365125"/>
          </a:xfrm>
        </p:spPr>
        <p:txBody>
          <a:bodyPr/>
          <a:lstStyle/>
          <a:p>
            <a:r>
              <a:rPr lang="it-IT" dirty="0"/>
              <a:t>© Copyright 1996–2018 </a:t>
            </a:r>
            <a:r>
              <a:rPr lang="it-IT" dirty="0" err="1"/>
              <a:t>StataCorp</a:t>
            </a:r>
            <a:r>
              <a:rPr lang="it-IT" dirty="0"/>
              <a:t> LLC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39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regressioni su STATA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Il comando </a:t>
            </a:r>
            <a:r>
              <a:rPr lang="it-IT" sz="2400" b="1" dirty="0" smtClean="0"/>
              <a:t>reg</a:t>
            </a:r>
            <a:r>
              <a:rPr lang="it-IT" sz="2400" dirty="0" smtClean="0"/>
              <a:t> permette di fare una regressione OLS tra variabili: la prima variabile riportata rappresenta la y mentre le altre le x </a:t>
            </a:r>
          </a:p>
          <a:p>
            <a:r>
              <a:rPr lang="it-IT" sz="2400" dirty="0" smtClean="0"/>
              <a:t>Mentre il comando </a:t>
            </a:r>
            <a:r>
              <a:rPr lang="it-IT" sz="2400" b="1" dirty="0" err="1" smtClean="0"/>
              <a:t>predict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fit</a:t>
            </a:r>
            <a:r>
              <a:rPr lang="it-IT" sz="2400" b="1" dirty="0" smtClean="0"/>
              <a:t> </a:t>
            </a:r>
            <a:r>
              <a:rPr lang="it-IT" sz="2400" dirty="0" smtClean="0"/>
              <a:t>riporta come nuova variabile [</a:t>
            </a:r>
            <a:r>
              <a:rPr lang="it-IT" sz="2400" dirty="0" err="1" smtClean="0"/>
              <a:t>fit</a:t>
            </a:r>
            <a:r>
              <a:rPr lang="it-IT" sz="2400" dirty="0" smtClean="0"/>
              <a:t>] i valori stimati della </a:t>
            </a:r>
            <a:r>
              <a:rPr lang="it-IT" sz="1600" dirty="0" smtClean="0"/>
              <a:t>y</a:t>
            </a:r>
            <a:endParaRPr lang="it-IT" sz="16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20</a:t>
            </a:fld>
            <a:endParaRPr lang="it-IT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Con il </a:t>
            </a:r>
            <a:r>
              <a:rPr lang="it-IT" dirty="0" err="1" smtClean="0"/>
              <a:t>dataset</a:t>
            </a:r>
            <a:r>
              <a:rPr lang="it-IT" dirty="0" smtClean="0"/>
              <a:t> </a:t>
            </a:r>
            <a:r>
              <a:rPr lang="it-IT" dirty="0" err="1" smtClean="0"/>
              <a:t>prova.dta</a:t>
            </a:r>
            <a:r>
              <a:rPr lang="it-IT" dirty="0" smtClean="0"/>
              <a:t>, fare una regressione che metta in relazione il rapporto tra punti e </a:t>
            </a:r>
            <a:r>
              <a:rPr lang="it-IT" dirty="0" err="1" smtClean="0"/>
              <a:t>goal_fatti</a:t>
            </a:r>
            <a:r>
              <a:rPr lang="it-IT" dirty="0" smtClean="0"/>
              <a:t>, riportare i valori fittati della regressione ipotizzata</a:t>
            </a:r>
            <a:endParaRPr lang="it-IT" dirty="0"/>
          </a:p>
        </p:txBody>
      </p:sp>
      <p:pic>
        <p:nvPicPr>
          <p:cNvPr id="9" name="Immagine 8" title="Risultato regressio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34" y="3548062"/>
            <a:ext cx="53244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testo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7" name="Immagine 6" title="Valori fittat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09133"/>
            <a:ext cx="8915400" cy="5717030"/>
          </a:xfrm>
          <a:prstGeom prst="rect">
            <a:avLst/>
          </a:prstGeom>
        </p:spPr>
      </p:pic>
      <p:pic>
        <p:nvPicPr>
          <p:cNvPr id="8" name="Picture 3" title="Freccia a sinis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774">
            <a:off x="2354297" y="867068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449334" y="598254"/>
            <a:ext cx="1523999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Nuova variabile dei valori fittati di y</a:t>
            </a:r>
            <a:endParaRPr lang="it-I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olo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Schermata valori fittati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58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3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Ripasso finale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22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45011" y="355899"/>
            <a:ext cx="1295400" cy="562630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exit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40498" y="2362200"/>
            <a:ext cx="1295400" cy="562630"/>
          </a:xfrm>
          <a:prstGeom prst="flowChartConnector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help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254438" y="1570982"/>
            <a:ext cx="1295400" cy="562630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cd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33800" y="3962400"/>
            <a:ext cx="1295400" cy="562630"/>
          </a:xfrm>
          <a:prstGeom prst="flowChart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Papyrus" panose="03070502060502030205" pitchFamily="66" charset="0"/>
              </a:rPr>
              <a:t>"D:\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773892" y="4240306"/>
            <a:ext cx="1295400" cy="562630"/>
          </a:xfrm>
          <a:prstGeom prst="flowChartConnector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use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549838" y="3695605"/>
            <a:ext cx="1295400" cy="56263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clear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593476" y="5365566"/>
            <a:ext cx="1295400" cy="562630"/>
          </a:xfrm>
          <a:prstGeom prst="flowChartConnector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br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121524" y="5334000"/>
            <a:ext cx="1295400" cy="562630"/>
          </a:xfrm>
          <a:prstGeom prst="flowChartConnector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save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13438" y="5475642"/>
            <a:ext cx="1441076" cy="562630"/>
          </a:xfrm>
          <a:prstGeom prst="flowChartConnector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replace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917616" y="2554234"/>
            <a:ext cx="1441076" cy="562630"/>
          </a:xfrm>
          <a:prstGeom prst="flowChartConnecto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.do file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292077" y="2362200"/>
            <a:ext cx="1441076" cy="562630"/>
          </a:xfrm>
          <a:prstGeom prst="flowChartConnec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sum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99335" y="1710289"/>
            <a:ext cx="1441076" cy="562630"/>
          </a:xfrm>
          <a:prstGeom prst="flowChartConnector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tab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308662" y="741924"/>
            <a:ext cx="1441076" cy="562630"/>
          </a:xfrm>
          <a:prstGeom prst="flowChartConnector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rename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19592" y="3399770"/>
            <a:ext cx="1441076" cy="562630"/>
          </a:xfrm>
          <a:prstGeom prst="flowChartConnector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drop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096000" y="637214"/>
            <a:ext cx="1441076" cy="562630"/>
          </a:xfrm>
          <a:prstGeom prst="flowChartConnector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sort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584302" y="519776"/>
            <a:ext cx="1441076" cy="562630"/>
          </a:xfrm>
          <a:prstGeom prst="flowChartConnector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twoway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21592" y="3206145"/>
            <a:ext cx="1441076" cy="562630"/>
          </a:xfrm>
          <a:prstGeom prst="flowChartConnector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egen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548730" y="1473986"/>
            <a:ext cx="1441076" cy="562630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, by ( )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680448" y="1570982"/>
            <a:ext cx="1441076" cy="562630"/>
          </a:xfrm>
          <a:prstGeom prst="flowChartConnector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count</a:t>
            </a:r>
            <a:r>
              <a:rPr lang="it-IT" sz="2000" dirty="0" smtClean="0">
                <a:latin typeface="Papyrus" panose="03070502060502030205" pitchFamily="66" charset="0"/>
              </a:rPr>
              <a:t> </a:t>
            </a:r>
            <a:r>
              <a:rPr lang="it-IT" sz="2000" dirty="0" err="1" smtClean="0">
                <a:latin typeface="Papyrus" panose="03070502060502030205" pitchFamily="66" charset="0"/>
              </a:rPr>
              <a:t>if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52400" y="4525030"/>
            <a:ext cx="1441076" cy="562630"/>
          </a:xfrm>
          <a:prstGeom prst="flowChartConnector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reg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181600" y="4677430"/>
            <a:ext cx="1441076" cy="562630"/>
          </a:xfrm>
          <a:prstGeom prst="flowChartConnector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gen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261412" y="4589949"/>
            <a:ext cx="1441076" cy="432792"/>
          </a:xfrm>
          <a:prstGeom prst="flowChartConnector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latin typeface="Papyrus" panose="03070502060502030205" pitchFamily="66" charset="0"/>
              </a:rPr>
              <a:t>p</a:t>
            </a:r>
            <a:r>
              <a:rPr lang="it-IT" sz="1400" dirty="0" err="1" smtClean="0">
                <a:latin typeface="Papyrus" panose="03070502060502030205" pitchFamily="66" charset="0"/>
              </a:rPr>
              <a:t>redict</a:t>
            </a:r>
            <a:r>
              <a:rPr lang="it-IT" sz="1400" dirty="0" smtClean="0">
                <a:latin typeface="Papyrus" panose="03070502060502030205" pitchFamily="66" charset="0"/>
              </a:rPr>
              <a:t> </a:t>
            </a:r>
            <a:r>
              <a:rPr lang="it-IT" sz="1400" dirty="0" err="1" smtClean="0">
                <a:latin typeface="Papyrus" panose="03070502060502030205" pitchFamily="66" charset="0"/>
              </a:rPr>
              <a:t>fit</a:t>
            </a:r>
            <a:endParaRPr lang="it-IT" sz="1400" dirty="0">
              <a:latin typeface="Papyrus" panose="03070502060502030205" pitchFamily="66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023795" y="4802936"/>
            <a:ext cx="1295400" cy="562630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Papyrus" panose="03070502060502030205" pitchFamily="66" charset="0"/>
              </a:rPr>
              <a:t>|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4918038" y="3206145"/>
            <a:ext cx="1295400" cy="56263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!=</a:t>
            </a:r>
            <a:endParaRPr lang="it-IT" sz="2000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Avviare e spegnere STATA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9137" y="273050"/>
            <a:ext cx="5376863" cy="5853113"/>
          </a:xfrm>
        </p:spPr>
        <p:txBody>
          <a:bodyPr>
            <a:normAutofit/>
          </a:bodyPr>
          <a:lstStyle/>
          <a:p>
            <a:r>
              <a:rPr lang="it-IT" sz="1600" dirty="0" smtClean="0"/>
              <a:t>Per iniziare semplicemente cliccare sull’icona di Stata</a:t>
            </a:r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1600" dirty="0" smtClean="0"/>
              <a:t>oppure selezionare il programma dal Menu di Windows</a:t>
            </a:r>
          </a:p>
          <a:p>
            <a:r>
              <a:rPr lang="it-IT" sz="1600" dirty="0" smtClean="0"/>
              <a:t>Per uscire digitare </a:t>
            </a:r>
            <a:r>
              <a:rPr lang="it-IT" sz="1600" i="1" dirty="0" smtClean="0"/>
              <a:t>exit</a:t>
            </a:r>
            <a:r>
              <a:rPr lang="it-IT" sz="1600" dirty="0" smtClean="0"/>
              <a:t> nella barra dei comandi</a:t>
            </a:r>
            <a:endParaRPr lang="it-IT" sz="1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/>
              <a:t>Esercizio: avviare e spegnere STATA sul proprio PC </a:t>
            </a:r>
            <a:endParaRPr lang="it-IT" i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</a:t>
            </a:fld>
            <a:endParaRPr lang="it-IT" dirty="0"/>
          </a:p>
        </p:txBody>
      </p:sp>
      <p:pic>
        <p:nvPicPr>
          <p:cNvPr id="1026" name="Picture 2" title="Icona di STATA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68" y="676275"/>
            <a:ext cx="1295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a destra 6" title="Freccia a destra"/>
          <p:cNvSpPr/>
          <p:nvPr/>
        </p:nvSpPr>
        <p:spPr>
          <a:xfrm>
            <a:off x="1634836" y="990600"/>
            <a:ext cx="1219200" cy="4572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9" name="Picture 5" title="Comando ex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215267"/>
            <a:ext cx="5438599" cy="367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title="Freccia in gi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2723">
            <a:off x="330150" y="5843657"/>
            <a:ext cx="1328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447800" y="5200290"/>
            <a:ext cx="79663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exit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4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2910404"/>
            <a:ext cx="2281518" cy="2438400"/>
          </a:xfrm>
        </p:spPr>
        <p:txBody>
          <a:bodyPr/>
          <a:lstStyle/>
          <a:p>
            <a:r>
              <a:rPr lang="it-IT" dirty="0" smtClean="0"/>
              <a:t>La disposizione delle finestre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001" y="273050"/>
            <a:ext cx="8534400" cy="5853113"/>
          </a:xfrm>
        </p:spPr>
        <p:txBody>
          <a:bodyPr>
            <a:normAutofit/>
          </a:bodyPr>
          <a:lstStyle/>
          <a:p>
            <a:r>
              <a:rPr lang="it-IT" sz="1600" dirty="0" smtClean="0"/>
              <a:t>La prima schermata che offre Stata  </a:t>
            </a:r>
            <a:r>
              <a:rPr lang="it-IT" sz="1600" dirty="0"/>
              <a:t>si compone di diverse </a:t>
            </a:r>
            <a:r>
              <a:rPr lang="it-IT" sz="1600" dirty="0" smtClean="0"/>
              <a:t>finestre:</a:t>
            </a:r>
          </a:p>
          <a:p>
            <a:pPr lvl="1"/>
            <a:r>
              <a:rPr lang="it-IT" sz="1600" dirty="0" smtClean="0"/>
              <a:t>1. </a:t>
            </a:r>
            <a:r>
              <a:rPr lang="it-IT" sz="1600" b="1" dirty="0" smtClean="0"/>
              <a:t>Stata </a:t>
            </a:r>
            <a:r>
              <a:rPr lang="it-IT" sz="1600" b="1" dirty="0" err="1"/>
              <a:t>Results</a:t>
            </a:r>
            <a:r>
              <a:rPr lang="it-IT" sz="1600" dirty="0"/>
              <a:t>: finestra in cui Stata presenta </a:t>
            </a:r>
            <a:r>
              <a:rPr lang="it-IT" sz="1600" dirty="0" smtClean="0"/>
              <a:t>i risultati </a:t>
            </a:r>
            <a:r>
              <a:rPr lang="it-IT" sz="1600" dirty="0"/>
              <a:t>dei comandi </a:t>
            </a:r>
            <a:r>
              <a:rPr lang="it-IT" sz="1600" dirty="0" smtClean="0"/>
              <a:t>impartiti</a:t>
            </a:r>
          </a:p>
          <a:p>
            <a:pPr lvl="1"/>
            <a:r>
              <a:rPr lang="it-IT" sz="1600" dirty="0"/>
              <a:t>2. </a:t>
            </a:r>
            <a:r>
              <a:rPr lang="it-IT" sz="1600" b="1" dirty="0" err="1"/>
              <a:t>Review</a:t>
            </a:r>
            <a:r>
              <a:rPr lang="it-IT" sz="1600" dirty="0"/>
              <a:t>: registra lo storico dei comandi impartiti dalla </a:t>
            </a:r>
            <a:r>
              <a:rPr lang="it-IT" sz="1600" i="1" dirty="0"/>
              <a:t>Stata </a:t>
            </a:r>
            <a:r>
              <a:rPr lang="it-IT" sz="1600" i="1" dirty="0" err="1"/>
              <a:t>Command</a:t>
            </a:r>
            <a:r>
              <a:rPr lang="it-IT" sz="1600" dirty="0"/>
              <a:t>. </a:t>
            </a:r>
            <a:r>
              <a:rPr lang="it-IT" sz="1600" dirty="0" smtClean="0"/>
              <a:t>Cliccando con </a:t>
            </a:r>
            <a:r>
              <a:rPr lang="it-IT" sz="1600" dirty="0"/>
              <a:t>il mouse su uno di essi, questo viene rinviato alla </a:t>
            </a:r>
            <a:r>
              <a:rPr lang="it-IT" sz="1600" i="1" dirty="0"/>
              <a:t>Stata </a:t>
            </a:r>
            <a:r>
              <a:rPr lang="it-IT" sz="1600" i="1" dirty="0" err="1"/>
              <a:t>Command</a:t>
            </a:r>
            <a:endParaRPr lang="it-IT" sz="1600" i="1" dirty="0"/>
          </a:p>
          <a:p>
            <a:pPr lvl="1"/>
            <a:r>
              <a:rPr lang="it-IT" sz="1600" dirty="0"/>
              <a:t>3. </a:t>
            </a:r>
            <a:r>
              <a:rPr lang="it-IT" sz="1600" b="1" dirty="0" err="1"/>
              <a:t>Variables</a:t>
            </a:r>
            <a:r>
              <a:rPr lang="it-IT" sz="1600" dirty="0"/>
              <a:t>: quando un </a:t>
            </a:r>
            <a:r>
              <a:rPr lang="it-IT" sz="1600" i="1" dirty="0" err="1"/>
              <a:t>dataset</a:t>
            </a:r>
            <a:r>
              <a:rPr lang="it-IT" sz="1600" dirty="0"/>
              <a:t> è caricato qui c’è l’elenco delle variabili che </a:t>
            </a:r>
            <a:r>
              <a:rPr lang="it-IT" sz="1600" dirty="0" smtClean="0"/>
              <a:t>lo compongono</a:t>
            </a:r>
            <a:endParaRPr lang="it-IT" sz="1600" dirty="0"/>
          </a:p>
          <a:p>
            <a:pPr lvl="1"/>
            <a:r>
              <a:rPr lang="it-IT" sz="1600" dirty="0" smtClean="0"/>
              <a:t>4. </a:t>
            </a:r>
            <a:r>
              <a:rPr lang="it-IT" sz="1600" b="1" i="1" dirty="0"/>
              <a:t>Stata </a:t>
            </a:r>
            <a:r>
              <a:rPr lang="it-IT" sz="1600" b="1" i="1" dirty="0" err="1"/>
              <a:t>Command</a:t>
            </a:r>
            <a:r>
              <a:rPr lang="it-IT" sz="1600" dirty="0"/>
              <a:t>: finestra in cui si scrivono i comandi che Stata deve eseguire</a:t>
            </a:r>
            <a:endParaRPr lang="it-IT" sz="1600" dirty="0" smtClean="0"/>
          </a:p>
          <a:p>
            <a:pPr lvl="1"/>
            <a:endParaRPr lang="it-IT" sz="12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4</a:t>
            </a:fld>
            <a:endParaRPr lang="it-IT"/>
          </a:p>
        </p:txBody>
      </p:sp>
      <p:pic>
        <p:nvPicPr>
          <p:cNvPr id="2051" name="Picture 3" title="Disposizione delle finest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10404"/>
            <a:ext cx="5310909" cy="398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1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Help !!!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600" dirty="0" smtClean="0"/>
              <a:t>Per vedere cosa indicano i comandi già presenti in Stata, le loro opzioni o in generale tutte le funzionalità in Stata, esiste l’Help !</a:t>
            </a:r>
          </a:p>
          <a:p>
            <a:r>
              <a:rPr lang="it-IT" sz="1600" dirty="0" smtClean="0"/>
              <a:t>Il primo Help che fornisce Stata è on-line, per maggiori approfondimenti è possibile consultare il manuale PDF </a:t>
            </a:r>
          </a:p>
          <a:p>
            <a:r>
              <a:rPr lang="it-IT" sz="1600" dirty="0" smtClean="0"/>
              <a:t>Per accedere all’Help selezionare dalla barra in alto oppure digitare help ### nella barra dei comandi</a:t>
            </a:r>
            <a:endParaRPr lang="it-IT" sz="1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/>
              <a:t>Aprire STATA sul PC e trovare il significato dei comandi </a:t>
            </a:r>
            <a:r>
              <a:rPr lang="it-IT" i="1" dirty="0" err="1" smtClean="0"/>
              <a:t>mean</a:t>
            </a:r>
            <a:r>
              <a:rPr lang="it-IT" i="1" dirty="0" smtClean="0"/>
              <a:t>, </a:t>
            </a:r>
            <a:r>
              <a:rPr lang="it-IT" i="1" dirty="0" err="1" smtClean="0"/>
              <a:t>tab</a:t>
            </a:r>
            <a:r>
              <a:rPr lang="it-IT" i="1" dirty="0" smtClean="0"/>
              <a:t> e </a:t>
            </a:r>
            <a:r>
              <a:rPr lang="it-IT" i="1" dirty="0" err="1" smtClean="0"/>
              <a:t>sort</a:t>
            </a:r>
            <a:endParaRPr lang="it-IT" i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5</a:t>
            </a:fld>
            <a:endParaRPr lang="it-IT"/>
          </a:p>
        </p:txBody>
      </p:sp>
      <p:pic>
        <p:nvPicPr>
          <p:cNvPr id="3074" name="Picture 2" title="Comando he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5934"/>
            <a:ext cx="5200650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title="Freccia a sinis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4501">
            <a:off x="1942435" y="2402566"/>
            <a:ext cx="1328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title="Freccia a sinist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8397">
            <a:off x="685798" y="5676440"/>
            <a:ext cx="14081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057401" y="6006628"/>
            <a:ext cx="100012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help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72200" y="5146016"/>
            <a:ext cx="2133600" cy="92333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Attenzione i comandi sono Case Sensitive !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622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Caricare i dati 01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100" dirty="0" smtClean="0"/>
              <a:t>Stata </a:t>
            </a:r>
            <a:r>
              <a:rPr lang="en-US" sz="2100" dirty="0" err="1" smtClean="0"/>
              <a:t>necessita</a:t>
            </a:r>
            <a:r>
              <a:rPr lang="en-US" sz="2100" dirty="0" smtClean="0"/>
              <a:t> di </a:t>
            </a:r>
            <a:r>
              <a:rPr lang="en-US" sz="2100" dirty="0" err="1" smtClean="0"/>
              <a:t>dati</a:t>
            </a:r>
            <a:r>
              <a:rPr lang="en-US" sz="2100" dirty="0" smtClean="0"/>
              <a:t>, </a:t>
            </a:r>
            <a:r>
              <a:rPr lang="en-US" sz="2100" dirty="0" err="1" smtClean="0"/>
              <a:t>questi</a:t>
            </a:r>
            <a:r>
              <a:rPr lang="en-US" sz="2100" dirty="0" smtClean="0"/>
              <a:t> </a:t>
            </a:r>
            <a:r>
              <a:rPr lang="en-US" sz="2100" dirty="0" err="1" smtClean="0"/>
              <a:t>provengono</a:t>
            </a:r>
            <a:r>
              <a:rPr lang="en-US" sz="2100" dirty="0" smtClean="0"/>
              <a:t> da </a:t>
            </a:r>
            <a:r>
              <a:rPr lang="en-US" sz="2100" i="1" dirty="0" smtClean="0"/>
              <a:t>dataset </a:t>
            </a:r>
          </a:p>
          <a:p>
            <a:r>
              <a:rPr lang="en-US" sz="2100" dirty="0" smtClean="0"/>
              <a:t>Stata </a:t>
            </a:r>
            <a:r>
              <a:rPr lang="en-US" sz="2100" dirty="0" err="1" smtClean="0"/>
              <a:t>si</a:t>
            </a:r>
            <a:r>
              <a:rPr lang="en-US" sz="2100" dirty="0" smtClean="0"/>
              <a:t> </a:t>
            </a:r>
            <a:r>
              <a:rPr lang="en-US" sz="2100" dirty="0" err="1" smtClean="0"/>
              <a:t>aspetta</a:t>
            </a:r>
            <a:r>
              <a:rPr lang="en-US" sz="2100" dirty="0" smtClean="0"/>
              <a:t> </a:t>
            </a:r>
            <a:r>
              <a:rPr lang="en-US" sz="2100" dirty="0" err="1" smtClean="0"/>
              <a:t>che</a:t>
            </a:r>
            <a:r>
              <a:rPr lang="en-US" sz="2100" dirty="0" smtClean="0"/>
              <a:t> </a:t>
            </a:r>
            <a:r>
              <a:rPr lang="en-US" sz="2100" dirty="0" err="1" smtClean="0"/>
              <a:t>il</a:t>
            </a:r>
            <a:r>
              <a:rPr lang="en-US" sz="2100" dirty="0" smtClean="0"/>
              <a:t> dataset </a:t>
            </a:r>
            <a:r>
              <a:rPr lang="en-US" sz="2100" dirty="0" err="1" smtClean="0"/>
              <a:t>sia</a:t>
            </a:r>
            <a:r>
              <a:rPr lang="en-US" sz="2100" dirty="0" smtClean="0"/>
              <a:t> </a:t>
            </a:r>
            <a:r>
              <a:rPr lang="en-US" sz="2100" dirty="0" err="1" smtClean="0"/>
              <a:t>rettangolare</a:t>
            </a:r>
            <a:r>
              <a:rPr lang="en-US" sz="2100" dirty="0" smtClean="0"/>
              <a:t> con </a:t>
            </a:r>
            <a:r>
              <a:rPr lang="en-US" sz="2100" dirty="0" err="1" smtClean="0"/>
              <a:t>nelle</a:t>
            </a:r>
            <a:r>
              <a:rPr lang="en-US" sz="2100" dirty="0" smtClean="0"/>
              <a:t> </a:t>
            </a:r>
            <a:r>
              <a:rPr lang="en-US" sz="2100" i="1" dirty="0" err="1" smtClean="0"/>
              <a:t>colonne</a:t>
            </a:r>
            <a:r>
              <a:rPr lang="en-US" sz="2100" i="1" dirty="0" smtClean="0"/>
              <a:t> </a:t>
            </a:r>
            <a:r>
              <a:rPr lang="en-US" sz="2100" dirty="0" smtClean="0"/>
              <a:t>le </a:t>
            </a:r>
            <a:r>
              <a:rPr lang="en-US" sz="2100" dirty="0" err="1" smtClean="0"/>
              <a:t>variabili</a:t>
            </a:r>
            <a:r>
              <a:rPr lang="en-US" sz="2100" dirty="0" smtClean="0"/>
              <a:t> e </a:t>
            </a:r>
            <a:r>
              <a:rPr lang="en-US" sz="2100" dirty="0" err="1" smtClean="0"/>
              <a:t>nelle</a:t>
            </a:r>
            <a:r>
              <a:rPr lang="en-US" sz="2100" dirty="0" smtClean="0"/>
              <a:t> </a:t>
            </a:r>
            <a:r>
              <a:rPr lang="en-US" sz="2100" i="1" dirty="0" err="1" smtClean="0"/>
              <a:t>righe</a:t>
            </a:r>
            <a:r>
              <a:rPr lang="en-US" sz="2100" dirty="0" smtClean="0"/>
              <a:t> le </a:t>
            </a:r>
            <a:r>
              <a:rPr lang="en-US" sz="2100" dirty="0" err="1" smtClean="0"/>
              <a:t>osservazioni</a:t>
            </a:r>
            <a:endParaRPr lang="en-US" sz="2100" dirty="0" smtClean="0"/>
          </a:p>
          <a:p>
            <a:r>
              <a:rPr lang="en-US" sz="2100" dirty="0" smtClean="0"/>
              <a:t>I dataset </a:t>
            </a:r>
            <a:r>
              <a:rPr lang="en-US" sz="2100" dirty="0" err="1" smtClean="0"/>
              <a:t>possono</a:t>
            </a:r>
            <a:r>
              <a:rPr lang="en-US" sz="2100" dirty="0" smtClean="0"/>
              <a:t> </a:t>
            </a:r>
            <a:r>
              <a:rPr lang="en-US" sz="2100" dirty="0" err="1"/>
              <a:t>avere</a:t>
            </a:r>
            <a:r>
              <a:rPr lang="en-US" sz="2100" dirty="0"/>
              <a:t> </a:t>
            </a:r>
            <a:r>
              <a:rPr lang="en-US" sz="2100" dirty="0" err="1"/>
              <a:t>diversi</a:t>
            </a:r>
            <a:r>
              <a:rPr lang="en-US" sz="2100" dirty="0"/>
              <a:t> </a:t>
            </a:r>
            <a:r>
              <a:rPr lang="en-US" sz="2100" dirty="0" err="1" smtClean="0"/>
              <a:t>origini</a:t>
            </a:r>
            <a:r>
              <a:rPr lang="en-US" sz="2100" dirty="0" smtClean="0"/>
              <a:t>, </a:t>
            </a:r>
            <a:r>
              <a:rPr lang="en-US" sz="2100" dirty="0" err="1" smtClean="0"/>
              <a:t>noi</a:t>
            </a:r>
            <a:r>
              <a:rPr lang="en-US" sz="2100" dirty="0" smtClean="0"/>
              <a:t> ci </a:t>
            </a:r>
            <a:r>
              <a:rPr lang="en-US" sz="2100" dirty="0" err="1" smtClean="0"/>
              <a:t>concentriamo</a:t>
            </a:r>
            <a:r>
              <a:rPr lang="en-US" sz="2100" dirty="0" smtClean="0"/>
              <a:t> </a:t>
            </a:r>
            <a:r>
              <a:rPr lang="en-US" sz="2100" dirty="0" err="1" smtClean="0"/>
              <a:t>su</a:t>
            </a:r>
            <a:r>
              <a:rPr lang="en-US" sz="2100" dirty="0" smtClean="0"/>
              <a:t> </a:t>
            </a:r>
            <a:r>
              <a:rPr lang="en-US" sz="2100" dirty="0" err="1" smtClean="0"/>
              <a:t>quelli</a:t>
            </a:r>
            <a:r>
              <a:rPr lang="en-US" sz="2100" dirty="0" smtClean="0"/>
              <a:t> </a:t>
            </a:r>
            <a:r>
              <a:rPr lang="en-US" sz="2100" dirty="0" err="1" smtClean="0"/>
              <a:t>formato</a:t>
            </a:r>
            <a:r>
              <a:rPr lang="en-US" sz="2100" dirty="0" smtClean="0"/>
              <a:t> .</a:t>
            </a:r>
            <a:r>
              <a:rPr lang="en-US" sz="2100" dirty="0" err="1" smtClean="0"/>
              <a:t>dta</a:t>
            </a:r>
            <a:r>
              <a:rPr lang="en-US" sz="2100" dirty="0" smtClean="0"/>
              <a:t> e </a:t>
            </a:r>
            <a:r>
              <a:rPr lang="en-US" sz="2100" dirty="0" err="1" smtClean="0"/>
              <a:t>origine</a:t>
            </a:r>
            <a:r>
              <a:rPr lang="en-US" sz="2100" dirty="0" smtClean="0"/>
              <a:t> excel.</a:t>
            </a:r>
          </a:p>
          <a:p>
            <a:r>
              <a:rPr lang="en-US" sz="2100" dirty="0" smtClean="0"/>
              <a:t>Per </a:t>
            </a:r>
            <a:r>
              <a:rPr lang="en-US" sz="2100" dirty="0" err="1" smtClean="0"/>
              <a:t>caricare</a:t>
            </a:r>
            <a:r>
              <a:rPr lang="en-US" sz="2100" dirty="0" smtClean="0"/>
              <a:t> </a:t>
            </a:r>
            <a:r>
              <a:rPr lang="en-US" sz="2100" dirty="0" err="1" smtClean="0"/>
              <a:t>i</a:t>
            </a:r>
            <a:r>
              <a:rPr lang="en-US" sz="2100" dirty="0" smtClean="0"/>
              <a:t> </a:t>
            </a:r>
            <a:r>
              <a:rPr lang="en-US" sz="2100" dirty="0" err="1" smtClean="0"/>
              <a:t>dati</a:t>
            </a:r>
            <a:r>
              <a:rPr lang="en-US" sz="2100" dirty="0"/>
              <a:t> </a:t>
            </a:r>
            <a:r>
              <a:rPr lang="en-US" sz="2100" dirty="0" smtClean="0"/>
              <a:t> in </a:t>
            </a:r>
            <a:r>
              <a:rPr lang="en-US" sz="2100" dirty="0" err="1" smtClean="0"/>
              <a:t>formato</a:t>
            </a:r>
            <a:r>
              <a:rPr lang="en-US" sz="2100" dirty="0" smtClean="0"/>
              <a:t> .</a:t>
            </a:r>
            <a:r>
              <a:rPr lang="en-US" sz="2100" dirty="0" err="1" smtClean="0"/>
              <a:t>dta</a:t>
            </a:r>
            <a:r>
              <a:rPr lang="en-US" sz="2100" dirty="0" smtClean="0"/>
              <a:t>  </a:t>
            </a:r>
            <a:r>
              <a:rPr lang="en-US" sz="2100" dirty="0" err="1" smtClean="0"/>
              <a:t>bisogna</a:t>
            </a:r>
            <a:r>
              <a:rPr lang="en-US" sz="2100" dirty="0" smtClean="0"/>
              <a:t>:</a:t>
            </a:r>
          </a:p>
          <a:p>
            <a:pPr lvl="1"/>
            <a:r>
              <a:rPr lang="en-US" sz="2100" dirty="0" smtClean="0"/>
              <a:t>dire a Stata dove </a:t>
            </a:r>
            <a:r>
              <a:rPr lang="en-US" sz="2100" dirty="0" err="1" smtClean="0"/>
              <a:t>si</a:t>
            </a:r>
            <a:r>
              <a:rPr lang="en-US" sz="2100" dirty="0" smtClean="0"/>
              <a:t> </a:t>
            </a:r>
            <a:r>
              <a:rPr lang="en-US" sz="2100" dirty="0" err="1" smtClean="0"/>
              <a:t>trova</a:t>
            </a:r>
            <a:r>
              <a:rPr lang="en-US" sz="2100" dirty="0" smtClean="0"/>
              <a:t>  </a:t>
            </a:r>
            <a:r>
              <a:rPr lang="en-US" sz="2100" dirty="0" err="1" smtClean="0"/>
              <a:t>il</a:t>
            </a:r>
            <a:r>
              <a:rPr lang="en-US" sz="2100" dirty="0" smtClean="0"/>
              <a:t> dataset con </a:t>
            </a:r>
            <a:r>
              <a:rPr lang="en-US" sz="2100" dirty="0" err="1" smtClean="0"/>
              <a:t>il</a:t>
            </a:r>
            <a:r>
              <a:rPr lang="en-US" sz="2100" dirty="0" smtClean="0"/>
              <a:t> </a:t>
            </a:r>
            <a:r>
              <a:rPr lang="en-US" sz="2100" dirty="0" err="1" smtClean="0"/>
              <a:t>comando</a:t>
            </a:r>
            <a:r>
              <a:rPr lang="en-US" sz="2100" dirty="0" smtClean="0"/>
              <a:t> </a:t>
            </a:r>
            <a:r>
              <a:rPr lang="en-US" sz="2100" b="1" i="1" dirty="0" smtClean="0"/>
              <a:t>cd </a:t>
            </a:r>
            <a:r>
              <a:rPr lang="en-US" sz="2100" dirty="0" smtClean="0"/>
              <a:t>“</a:t>
            </a:r>
            <a:r>
              <a:rPr lang="en-US" sz="2100" i="1" dirty="0" smtClean="0"/>
              <a:t>directory###</a:t>
            </a:r>
            <a:r>
              <a:rPr lang="en-US" sz="2100" dirty="0" smtClean="0"/>
              <a:t>” ad </a:t>
            </a:r>
            <a:r>
              <a:rPr lang="en-US" sz="2100" dirty="0" err="1" smtClean="0"/>
              <a:t>esempio</a:t>
            </a:r>
            <a:r>
              <a:rPr lang="en-US" sz="2100" dirty="0" smtClean="0"/>
              <a:t>: </a:t>
            </a:r>
            <a:r>
              <a:rPr lang="en-US" sz="2100" i="1" dirty="0" smtClean="0"/>
              <a:t>cd “</a:t>
            </a:r>
            <a:r>
              <a:rPr lang="it-IT" sz="2100" i="1" dirty="0"/>
              <a:t>D</a:t>
            </a:r>
            <a:r>
              <a:rPr lang="it-IT" sz="2100" i="1" dirty="0" smtClean="0"/>
              <a:t>:\corso_specialistica2018</a:t>
            </a:r>
            <a:r>
              <a:rPr lang="en-US" sz="2100" i="1" dirty="0" smtClean="0"/>
              <a:t>”</a:t>
            </a:r>
          </a:p>
          <a:p>
            <a:pPr lvl="1"/>
            <a:r>
              <a:rPr lang="en-US" sz="2100" dirty="0" err="1" smtClean="0"/>
              <a:t>Aprire</a:t>
            </a:r>
            <a:r>
              <a:rPr lang="en-US" sz="2100" dirty="0" smtClean="0"/>
              <a:t> </a:t>
            </a:r>
            <a:r>
              <a:rPr lang="en-US" sz="2100" dirty="0" err="1" smtClean="0"/>
              <a:t>il</a:t>
            </a:r>
            <a:r>
              <a:rPr lang="en-US" sz="2100" dirty="0" smtClean="0"/>
              <a:t> dataset con </a:t>
            </a:r>
            <a:r>
              <a:rPr lang="en-US" sz="2100" dirty="0" err="1" smtClean="0"/>
              <a:t>il</a:t>
            </a:r>
            <a:r>
              <a:rPr lang="en-US" sz="2100" dirty="0" smtClean="0"/>
              <a:t> </a:t>
            </a:r>
            <a:r>
              <a:rPr lang="en-US" sz="2100" dirty="0" err="1" smtClean="0"/>
              <a:t>comando</a:t>
            </a:r>
            <a:r>
              <a:rPr lang="en-US" sz="2100" i="1" dirty="0" smtClean="0"/>
              <a:t> </a:t>
            </a:r>
            <a:r>
              <a:rPr lang="en-US" sz="2100" b="1" i="1" dirty="0" smtClean="0"/>
              <a:t>use </a:t>
            </a:r>
            <a:r>
              <a:rPr lang="en-US" sz="2100" i="1" dirty="0" err="1" smtClean="0"/>
              <a:t>nome.file.dta</a:t>
            </a:r>
            <a:endParaRPr lang="en-US" sz="2100" i="1" dirty="0" smtClean="0"/>
          </a:p>
          <a:p>
            <a:pPr lvl="1"/>
            <a:r>
              <a:rPr lang="en-US" sz="2100" dirty="0" err="1" smtClean="0"/>
              <a:t>Mettere</a:t>
            </a:r>
            <a:r>
              <a:rPr lang="en-US" sz="2100" dirty="0" smtClean="0"/>
              <a:t> </a:t>
            </a:r>
            <a:r>
              <a:rPr lang="en-US" sz="2100" dirty="0" err="1" smtClean="0"/>
              <a:t>il</a:t>
            </a:r>
            <a:r>
              <a:rPr lang="en-US" sz="2100" dirty="0" smtClean="0"/>
              <a:t> </a:t>
            </a:r>
            <a:r>
              <a:rPr lang="en-US" sz="2100" dirty="0" err="1" smtClean="0"/>
              <a:t>comando</a:t>
            </a:r>
            <a:r>
              <a:rPr lang="en-US" sz="2100" dirty="0" smtClean="0"/>
              <a:t> </a:t>
            </a:r>
            <a:r>
              <a:rPr lang="en-US" sz="2100" b="1" i="1" dirty="0" smtClean="0"/>
              <a:t>,clear </a:t>
            </a:r>
            <a:r>
              <a:rPr lang="en-US" sz="2100" dirty="0" err="1" smtClean="0"/>
              <a:t>dopo</a:t>
            </a:r>
            <a:r>
              <a:rPr lang="en-US" sz="2100" dirty="0" smtClean="0"/>
              <a:t> </a:t>
            </a:r>
            <a:r>
              <a:rPr lang="en-US" sz="2100" dirty="0" err="1" smtClean="0"/>
              <a:t>il</a:t>
            </a:r>
            <a:r>
              <a:rPr lang="en-US" sz="2100" dirty="0" smtClean="0"/>
              <a:t> </a:t>
            </a:r>
            <a:r>
              <a:rPr lang="en-US" sz="2100" dirty="0" err="1" smtClean="0"/>
              <a:t>comando</a:t>
            </a:r>
            <a:r>
              <a:rPr lang="en-US" sz="2100" dirty="0" smtClean="0"/>
              <a:t> use per </a:t>
            </a:r>
            <a:r>
              <a:rPr lang="en-US" sz="2100" dirty="0" err="1" smtClean="0"/>
              <a:t>cancellare</a:t>
            </a:r>
            <a:r>
              <a:rPr lang="en-US" sz="2100" dirty="0" smtClean="0"/>
              <a:t> </a:t>
            </a:r>
            <a:r>
              <a:rPr lang="en-US" sz="2100" dirty="0" err="1" smtClean="0"/>
              <a:t>il</a:t>
            </a:r>
            <a:r>
              <a:rPr lang="en-US" sz="2100" dirty="0" smtClean="0"/>
              <a:t> dataset </a:t>
            </a:r>
            <a:r>
              <a:rPr lang="en-US" sz="2100" dirty="0" err="1" smtClean="0"/>
              <a:t>precedentemente</a:t>
            </a:r>
            <a:r>
              <a:rPr lang="en-US" sz="2100" dirty="0" smtClean="0"/>
              <a:t> </a:t>
            </a:r>
            <a:r>
              <a:rPr lang="en-US" sz="2100" dirty="0" err="1" smtClean="0"/>
              <a:t>memorizzato</a:t>
            </a:r>
            <a:r>
              <a:rPr lang="en-US" sz="2100" dirty="0" smtClean="0"/>
              <a:t> da Stata</a:t>
            </a:r>
          </a:p>
          <a:p>
            <a:r>
              <a:rPr lang="en-US" sz="2100" dirty="0" smtClean="0"/>
              <a:t>Per </a:t>
            </a:r>
            <a:r>
              <a:rPr lang="en-US" sz="2100" dirty="0" err="1" smtClean="0"/>
              <a:t>vedere</a:t>
            </a:r>
            <a:r>
              <a:rPr lang="en-US" sz="2100" dirty="0" smtClean="0"/>
              <a:t> </a:t>
            </a:r>
            <a:r>
              <a:rPr lang="en-US" sz="2100" dirty="0" err="1" smtClean="0"/>
              <a:t>il</a:t>
            </a:r>
            <a:r>
              <a:rPr lang="en-US" sz="2100" dirty="0" smtClean="0"/>
              <a:t> dataset </a:t>
            </a:r>
            <a:r>
              <a:rPr lang="en-US" sz="2100" dirty="0" err="1" smtClean="0"/>
              <a:t>cliccare</a:t>
            </a:r>
            <a:r>
              <a:rPr lang="en-US" sz="2100" dirty="0" smtClean="0"/>
              <a:t> </a:t>
            </a:r>
            <a:r>
              <a:rPr lang="en-US" sz="2100" dirty="0" err="1" smtClean="0"/>
              <a:t>su</a:t>
            </a:r>
            <a:r>
              <a:rPr lang="en-US" sz="2100" dirty="0" smtClean="0"/>
              <a:t> data editor </a:t>
            </a:r>
            <a:r>
              <a:rPr lang="en-US" sz="2100" dirty="0" err="1" smtClean="0"/>
              <a:t>oppure</a:t>
            </a:r>
            <a:r>
              <a:rPr lang="en-US" sz="2100" dirty="0" smtClean="0"/>
              <a:t> </a:t>
            </a:r>
            <a:r>
              <a:rPr lang="en-US" sz="2100" dirty="0" err="1" smtClean="0"/>
              <a:t>digitare</a:t>
            </a:r>
            <a:r>
              <a:rPr lang="en-US" sz="2100" dirty="0" smtClean="0"/>
              <a:t> </a:t>
            </a:r>
            <a:r>
              <a:rPr lang="en-US" sz="2100" dirty="0" err="1" smtClean="0"/>
              <a:t>il</a:t>
            </a:r>
            <a:r>
              <a:rPr lang="en-US" sz="2100" dirty="0" smtClean="0"/>
              <a:t> </a:t>
            </a:r>
            <a:r>
              <a:rPr lang="en-US" sz="2100" dirty="0" err="1" smtClean="0"/>
              <a:t>comando</a:t>
            </a:r>
            <a:r>
              <a:rPr lang="en-US" sz="2100" dirty="0" smtClean="0"/>
              <a:t> </a:t>
            </a:r>
            <a:r>
              <a:rPr lang="en-US" sz="2100" b="1" dirty="0" err="1" smtClean="0"/>
              <a:t>br</a:t>
            </a:r>
            <a:endParaRPr lang="en-US" sz="21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100" dirty="0" smtClean="0"/>
              <a:t>Per </a:t>
            </a:r>
            <a:r>
              <a:rPr lang="en-US" sz="2100" dirty="0" err="1" smtClean="0"/>
              <a:t>salvare</a:t>
            </a:r>
            <a:r>
              <a:rPr lang="en-US" sz="2100" dirty="0" smtClean="0"/>
              <a:t> un dataset </a:t>
            </a:r>
            <a:r>
              <a:rPr lang="en-US" sz="2100" b="1" i="1" dirty="0" smtClean="0"/>
              <a:t>save </a:t>
            </a:r>
            <a:r>
              <a:rPr lang="en-US" sz="2100" i="1" dirty="0" err="1" smtClean="0"/>
              <a:t>nome.file.dta</a:t>
            </a:r>
            <a:r>
              <a:rPr lang="en-US" sz="2100" b="1" i="1" dirty="0" smtClean="0"/>
              <a:t>, replace</a:t>
            </a:r>
            <a:endParaRPr lang="en-US" sz="2100" b="1" i="1" dirty="0"/>
          </a:p>
          <a:p>
            <a:endParaRPr lang="en-US" sz="2100" b="1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/>
              <a:t>Scaricare il </a:t>
            </a:r>
            <a:r>
              <a:rPr lang="it-IT" i="1" dirty="0" err="1" smtClean="0"/>
              <a:t>dataset</a:t>
            </a:r>
            <a:r>
              <a:rPr lang="it-IT" i="1" dirty="0" smtClean="0"/>
              <a:t> </a:t>
            </a:r>
            <a:r>
              <a:rPr lang="it-IT" i="1" dirty="0" err="1" smtClean="0"/>
              <a:t>prova.dta</a:t>
            </a:r>
            <a:r>
              <a:rPr lang="it-IT" i="1" dirty="0" smtClean="0"/>
              <a:t> in una cartella del PC,  cambiare la directory in STATA, caricare il </a:t>
            </a:r>
            <a:r>
              <a:rPr lang="it-IT" i="1" dirty="0" err="1" smtClean="0"/>
              <a:t>dataset</a:t>
            </a:r>
            <a:r>
              <a:rPr lang="it-IT" i="1" dirty="0" smtClean="0"/>
              <a:t> </a:t>
            </a:r>
            <a:r>
              <a:rPr lang="it-IT" i="1" dirty="0" err="1" smtClean="0"/>
              <a:t>prova.dta</a:t>
            </a:r>
            <a:r>
              <a:rPr lang="it-IT" i="1" dirty="0" smtClean="0"/>
              <a:t>, vedere se la 12° giornata è stata giocata in casa , salvare il precedente </a:t>
            </a:r>
            <a:r>
              <a:rPr lang="it-IT" i="1" dirty="0" err="1" smtClean="0"/>
              <a:t>dataset</a:t>
            </a:r>
            <a:r>
              <a:rPr lang="it-IT" i="1" dirty="0" smtClean="0"/>
              <a:t> con il nome prova2.dta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7</a:t>
            </a:fld>
            <a:endParaRPr lang="it-IT"/>
          </a:p>
        </p:txBody>
      </p:sp>
      <p:pic>
        <p:nvPicPr>
          <p:cNvPr id="5122" name="Picture 2" descr="D:\Dropbox\Screenshot\Screenshot 2018-03-16 12.52.38.png" title="Data editori ic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2400"/>
            <a:ext cx="85725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ccia a sinistra 10" title="Freccia a sinistra"/>
          <p:cNvSpPr/>
          <p:nvPr/>
        </p:nvSpPr>
        <p:spPr>
          <a:xfrm>
            <a:off x="990600" y="2743200"/>
            <a:ext cx="1219200" cy="53340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3" name="Picture 3" title="Freccia in 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5860">
            <a:off x="1493004" y="700040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1193800" y="1616364"/>
            <a:ext cx="152399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Data editor</a:t>
            </a:r>
            <a:endParaRPr lang="it-I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magine 1" title="Data edito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457" y="152400"/>
            <a:ext cx="528172" cy="484157"/>
          </a:xfrm>
          <a:prstGeom prst="rect">
            <a:avLst/>
          </a:prstGeom>
        </p:spPr>
      </p:pic>
      <p:sp>
        <p:nvSpPr>
          <p:cNvPr id="3" name="Titolo 2" hidden="1"/>
          <p:cNvSpPr>
            <a:spLocks noGrp="1"/>
          </p:cNvSpPr>
          <p:nvPr>
            <p:ph type="title"/>
          </p:nvPr>
        </p:nvSpPr>
        <p:spPr>
          <a:xfrm>
            <a:off x="313678" y="-985521"/>
            <a:ext cx="8229600" cy="1600200"/>
          </a:xfrm>
        </p:spPr>
        <p:txBody>
          <a:bodyPr/>
          <a:lstStyle/>
          <a:p>
            <a:r>
              <a:rPr lang="it-IT" dirty="0" smtClean="0"/>
              <a:t>Data editor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94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135687" y="344170"/>
            <a:ext cx="3008313" cy="2095500"/>
          </a:xfrm>
        </p:spPr>
        <p:txBody>
          <a:bodyPr/>
          <a:lstStyle/>
          <a:p>
            <a:r>
              <a:rPr lang="it-IT" dirty="0" smtClean="0"/>
              <a:t>Schermata data editor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6146" name="Picture 2" title="Risultato data edi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3" y="273050"/>
            <a:ext cx="58674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2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Caricare i dati 02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Per </a:t>
            </a:r>
            <a:r>
              <a:rPr lang="en-US" sz="2200" dirty="0" err="1" smtClean="0"/>
              <a:t>caricare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dati</a:t>
            </a:r>
            <a:r>
              <a:rPr lang="en-US" sz="2200" dirty="0"/>
              <a:t> </a:t>
            </a:r>
            <a:r>
              <a:rPr lang="en-US" sz="2200" dirty="0" smtClean="0"/>
              <a:t> da un </a:t>
            </a:r>
            <a:r>
              <a:rPr lang="en-US" sz="2200" dirty="0" err="1" smtClean="0"/>
              <a:t>foglio</a:t>
            </a:r>
            <a:r>
              <a:rPr lang="en-US" sz="2200" dirty="0" smtClean="0"/>
              <a:t> excel, la via </a:t>
            </a:r>
            <a:r>
              <a:rPr lang="en-US" sz="2200" dirty="0" err="1" smtClean="0"/>
              <a:t>più</a:t>
            </a:r>
            <a:r>
              <a:rPr lang="en-US" sz="2200" dirty="0" smtClean="0"/>
              <a:t> breve è </a:t>
            </a:r>
            <a:r>
              <a:rPr lang="en-US" sz="2200" dirty="0" err="1" smtClean="0"/>
              <a:t>quella</a:t>
            </a:r>
            <a:r>
              <a:rPr lang="en-US" sz="2200" dirty="0" smtClean="0"/>
              <a:t> di:</a:t>
            </a:r>
          </a:p>
          <a:p>
            <a:pPr lvl="1"/>
            <a:r>
              <a:rPr lang="en-US" sz="2200" dirty="0" err="1" smtClean="0"/>
              <a:t>Aprire</a:t>
            </a:r>
            <a:r>
              <a:rPr lang="en-US" sz="2200" dirty="0" smtClean="0"/>
              <a:t> </a:t>
            </a:r>
            <a:r>
              <a:rPr lang="en-US" sz="2200" dirty="0" err="1" smtClean="0"/>
              <a:t>il</a:t>
            </a:r>
            <a:r>
              <a:rPr lang="en-US" sz="2200" dirty="0" smtClean="0"/>
              <a:t> file excel e </a:t>
            </a:r>
            <a:r>
              <a:rPr lang="en-US" sz="2200" dirty="0" err="1" smtClean="0"/>
              <a:t>copiare</a:t>
            </a:r>
            <a:r>
              <a:rPr lang="en-US" sz="2200" dirty="0" smtClean="0"/>
              <a:t> solo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dati</a:t>
            </a:r>
            <a:r>
              <a:rPr lang="en-US" sz="2200" dirty="0" smtClean="0"/>
              <a:t> di </a:t>
            </a:r>
            <a:r>
              <a:rPr lang="en-US" sz="2200" dirty="0" err="1" smtClean="0"/>
              <a:t>interesse</a:t>
            </a:r>
            <a:r>
              <a:rPr lang="en-US" sz="2200" dirty="0" smtClean="0"/>
              <a:t>, </a:t>
            </a:r>
            <a:r>
              <a:rPr lang="en-US" sz="1800" i="1" dirty="0" err="1" smtClean="0"/>
              <a:t>facendo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attenzione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che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virgole</a:t>
            </a:r>
            <a:r>
              <a:rPr lang="en-US" sz="1800" i="1" dirty="0" smtClean="0"/>
              <a:t> e </a:t>
            </a:r>
            <a:r>
              <a:rPr lang="en-US" sz="1800" i="1" dirty="0" err="1" smtClean="0"/>
              <a:t>punti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seguano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impostazione</a:t>
            </a:r>
            <a:r>
              <a:rPr lang="en-US" sz="1800" i="1" dirty="0" smtClean="0"/>
              <a:t> UK</a:t>
            </a:r>
          </a:p>
          <a:p>
            <a:pPr lvl="1"/>
            <a:r>
              <a:rPr lang="en-US" sz="2200" dirty="0" err="1" smtClean="0"/>
              <a:t>Tornare</a:t>
            </a:r>
            <a:r>
              <a:rPr lang="en-US" sz="2200" dirty="0" smtClean="0"/>
              <a:t> in Stata e </a:t>
            </a:r>
            <a:r>
              <a:rPr lang="en-US" sz="2200" dirty="0" err="1" smtClean="0"/>
              <a:t>pulire</a:t>
            </a:r>
            <a:r>
              <a:rPr lang="en-US" sz="2200" dirty="0" smtClean="0"/>
              <a:t> dataset </a:t>
            </a:r>
            <a:r>
              <a:rPr lang="en-US" sz="2200" dirty="0" err="1" smtClean="0"/>
              <a:t>precedente</a:t>
            </a:r>
            <a:r>
              <a:rPr lang="en-US" sz="2200" dirty="0" smtClean="0"/>
              <a:t> con </a:t>
            </a:r>
            <a:r>
              <a:rPr lang="en-US" sz="2200" dirty="0" err="1" smtClean="0"/>
              <a:t>il</a:t>
            </a:r>
            <a:r>
              <a:rPr lang="en-US" sz="2200" dirty="0" smtClean="0"/>
              <a:t> </a:t>
            </a:r>
            <a:r>
              <a:rPr lang="en-US" sz="2200" dirty="0" err="1" smtClean="0"/>
              <a:t>comando</a:t>
            </a:r>
            <a:r>
              <a:rPr lang="en-US" sz="2200" dirty="0" smtClean="0"/>
              <a:t> </a:t>
            </a:r>
            <a:r>
              <a:rPr lang="en-US" sz="2200" b="1" i="1" dirty="0" smtClean="0"/>
              <a:t>clear</a:t>
            </a:r>
          </a:p>
          <a:p>
            <a:pPr lvl="1"/>
            <a:r>
              <a:rPr lang="en-US" sz="2200" dirty="0" err="1" smtClean="0"/>
              <a:t>Aprire</a:t>
            </a:r>
            <a:r>
              <a:rPr lang="en-US" sz="2200" dirty="0" smtClean="0"/>
              <a:t> </a:t>
            </a:r>
            <a:r>
              <a:rPr lang="en-US" sz="2200" dirty="0" err="1" smtClean="0"/>
              <a:t>il</a:t>
            </a:r>
            <a:r>
              <a:rPr lang="en-US" sz="2200" dirty="0" smtClean="0"/>
              <a:t> data editor</a:t>
            </a:r>
          </a:p>
          <a:p>
            <a:pPr lvl="1"/>
            <a:r>
              <a:rPr lang="en-US" sz="2200" dirty="0" err="1" smtClean="0"/>
              <a:t>Incollarci</a:t>
            </a:r>
            <a:r>
              <a:rPr lang="en-US" sz="2200" dirty="0" smtClean="0"/>
              <a:t> </a:t>
            </a:r>
            <a:r>
              <a:rPr lang="en-US" sz="2200" dirty="0" err="1" smtClean="0"/>
              <a:t>il</a:t>
            </a:r>
            <a:r>
              <a:rPr lang="en-US" sz="2200" dirty="0" smtClean="0"/>
              <a:t> dataset </a:t>
            </a:r>
            <a:r>
              <a:rPr lang="en-US" sz="2200" dirty="0" err="1" smtClean="0"/>
              <a:t>copiato</a:t>
            </a:r>
            <a:r>
              <a:rPr lang="en-US" sz="2200" dirty="0" smtClean="0"/>
              <a:t> – </a:t>
            </a:r>
            <a:r>
              <a:rPr lang="en-US" sz="1900" i="1" dirty="0" smtClean="0"/>
              <a:t>se dataset ha le </a:t>
            </a:r>
            <a:r>
              <a:rPr lang="en-US" sz="1900" i="1" dirty="0" err="1" smtClean="0"/>
              <a:t>colonne</a:t>
            </a:r>
            <a:r>
              <a:rPr lang="en-US" sz="1900" i="1" dirty="0" smtClean="0"/>
              <a:t> con </a:t>
            </a:r>
            <a:r>
              <a:rPr lang="en-US" sz="1900" i="1" dirty="0" err="1" smtClean="0"/>
              <a:t>il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nome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delle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variabili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premere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l’opzione</a:t>
            </a:r>
            <a:r>
              <a:rPr lang="en-US" sz="1900" i="1" dirty="0" smtClean="0"/>
              <a:t> “Treat first row as variable names</a:t>
            </a:r>
            <a:r>
              <a:rPr lang="en-US" sz="2000" i="1" dirty="0" smtClean="0"/>
              <a:t>”</a:t>
            </a:r>
          </a:p>
          <a:p>
            <a:r>
              <a:rPr lang="en-US" sz="2300" dirty="0" smtClean="0"/>
              <a:t>Per </a:t>
            </a:r>
            <a:r>
              <a:rPr lang="en-US" sz="2300" dirty="0" err="1" smtClean="0"/>
              <a:t>vedere</a:t>
            </a:r>
            <a:r>
              <a:rPr lang="en-US" sz="2300" dirty="0" smtClean="0"/>
              <a:t> </a:t>
            </a:r>
            <a:r>
              <a:rPr lang="en-US" sz="2300" dirty="0" err="1" smtClean="0"/>
              <a:t>il</a:t>
            </a:r>
            <a:r>
              <a:rPr lang="en-US" sz="2300" dirty="0" smtClean="0"/>
              <a:t> dataset </a:t>
            </a:r>
            <a:r>
              <a:rPr lang="en-US" sz="2300" dirty="0" err="1" smtClean="0"/>
              <a:t>importato</a:t>
            </a:r>
            <a:r>
              <a:rPr lang="en-US" sz="2300" dirty="0" smtClean="0"/>
              <a:t> </a:t>
            </a:r>
            <a:r>
              <a:rPr lang="en-US" sz="2300" dirty="0" err="1" smtClean="0"/>
              <a:t>cliccare</a:t>
            </a:r>
            <a:r>
              <a:rPr lang="en-US" sz="2300" dirty="0" smtClean="0"/>
              <a:t> </a:t>
            </a:r>
            <a:r>
              <a:rPr lang="en-US" sz="2300" dirty="0" err="1" smtClean="0"/>
              <a:t>su</a:t>
            </a:r>
            <a:r>
              <a:rPr lang="en-US" sz="2300" dirty="0" smtClean="0"/>
              <a:t> data editor o </a:t>
            </a:r>
            <a:r>
              <a:rPr lang="en-US" sz="2300" b="1" dirty="0" err="1" smtClean="0"/>
              <a:t>br</a:t>
            </a:r>
            <a:endParaRPr lang="en-US" sz="2300" b="1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err="1" smtClean="0"/>
              <a:t>Prepare</a:t>
            </a:r>
            <a:r>
              <a:rPr lang="it-IT" i="1" dirty="0" smtClean="0"/>
              <a:t> un file </a:t>
            </a:r>
            <a:r>
              <a:rPr lang="it-IT" i="1" dirty="0" err="1" smtClean="0"/>
              <a:t>excel</a:t>
            </a:r>
            <a:r>
              <a:rPr lang="it-IT" i="1" dirty="0" smtClean="0"/>
              <a:t> con 3 variabili, caricare il </a:t>
            </a:r>
            <a:r>
              <a:rPr lang="it-IT" i="1" dirty="0" err="1" smtClean="0"/>
              <a:t>dataset</a:t>
            </a:r>
            <a:r>
              <a:rPr lang="it-IT" i="1" dirty="0" smtClean="0"/>
              <a:t> su Stata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8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372</TotalTime>
  <Words>1609</Words>
  <Application>Microsoft Office PowerPoint</Application>
  <PresentationFormat>Presentazione su schermo (4:3)</PresentationFormat>
  <Paragraphs>186</Paragraphs>
  <Slides>22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Executive</vt:lpstr>
      <vt:lpstr>Introduzione all’utilizzo di Stata</vt:lpstr>
      <vt:lpstr>Cos’è Stata?</vt:lpstr>
      <vt:lpstr>Avviare e spegnere STATA</vt:lpstr>
      <vt:lpstr>La disposizione delle finestre</vt:lpstr>
      <vt:lpstr>Help !!!</vt:lpstr>
      <vt:lpstr>Caricare i dati 01</vt:lpstr>
      <vt:lpstr>Data editor</vt:lpstr>
      <vt:lpstr>Schermata data editor</vt:lpstr>
      <vt:lpstr>Caricare i dati 02</vt:lpstr>
      <vt:lpstr>Incolla con excel</vt:lpstr>
      <vt:lpstr>Utilizzare i do file</vt:lpstr>
      <vt:lpstr>Apertura do file</vt:lpstr>
      <vt:lpstr>Do file2</vt:lpstr>
      <vt:lpstr>Un primo sguardo ai dati</vt:lpstr>
      <vt:lpstr>Ordinare  e contare su STATA</vt:lpstr>
      <vt:lpstr>Manipolare i dati su STATA 1</vt:lpstr>
      <vt:lpstr>Manipolare i dati su STATA 2</vt:lpstr>
      <vt:lpstr>Un grafico su STATA</vt:lpstr>
      <vt:lpstr>Grafico dell’andamento dei punti cumulati per giornata</vt:lpstr>
      <vt:lpstr>Le regressioni su STATA</vt:lpstr>
      <vt:lpstr>Schermata valori fittati</vt:lpstr>
      <vt:lpstr>Ripasso finale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all’utilizzo di Stata</dc:title>
  <dc:creator>user</dc:creator>
  <cp:lastModifiedBy>user</cp:lastModifiedBy>
  <cp:revision>58</cp:revision>
  <dcterms:created xsi:type="dcterms:W3CDTF">2018-03-16T08:04:58Z</dcterms:created>
  <dcterms:modified xsi:type="dcterms:W3CDTF">2018-03-21T07:49:31Z</dcterms:modified>
</cp:coreProperties>
</file>