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307" r:id="rId2"/>
    <p:sldId id="326" r:id="rId3"/>
    <p:sldId id="305" r:id="rId4"/>
    <p:sldId id="300" r:id="rId5"/>
    <p:sldId id="302" r:id="rId6"/>
    <p:sldId id="264" r:id="rId7"/>
    <p:sldId id="265" r:id="rId8"/>
    <p:sldId id="266" r:id="rId9"/>
    <p:sldId id="267" r:id="rId10"/>
    <p:sldId id="268" r:id="rId11"/>
    <p:sldId id="388" r:id="rId12"/>
    <p:sldId id="367" r:id="rId13"/>
    <p:sldId id="368" r:id="rId14"/>
    <p:sldId id="374" r:id="rId15"/>
    <p:sldId id="375" r:id="rId16"/>
    <p:sldId id="376" r:id="rId17"/>
    <p:sldId id="377" r:id="rId18"/>
    <p:sldId id="378" r:id="rId19"/>
    <p:sldId id="338" r:id="rId20"/>
    <p:sldId id="342" r:id="rId21"/>
    <p:sldId id="347" r:id="rId22"/>
    <p:sldId id="348" r:id="rId23"/>
    <p:sldId id="350" r:id="rId24"/>
    <p:sldId id="315" r:id="rId25"/>
    <p:sldId id="320" r:id="rId26"/>
    <p:sldId id="318" r:id="rId27"/>
    <p:sldId id="317" r:id="rId28"/>
    <p:sldId id="325" r:id="rId29"/>
    <p:sldId id="314" r:id="rId30"/>
  </p:sldIdLst>
  <p:sldSz cx="9144000" cy="6858000" type="screen4x3"/>
  <p:notesSz cx="7099300" cy="10234613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4089" autoAdjust="0"/>
    <p:restoredTop sz="90909" autoAdjust="0"/>
  </p:normalViewPr>
  <p:slideViewPr>
    <p:cSldViewPr>
      <p:cViewPr>
        <p:scale>
          <a:sx n="60" d="100"/>
          <a:sy n="60" d="100"/>
        </p:scale>
        <p:origin x="-570" y="-9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59" tIns="47380" rIns="94759" bIns="4738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59" tIns="47380" rIns="94759" bIns="4738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59" tIns="47380" rIns="94759" bIns="473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6575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59" tIns="47380" rIns="94759" bIns="4738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0263"/>
            <a:ext cx="3076575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59" tIns="47380" rIns="94759" bIns="4738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025FD14-45E0-4E7E-A117-04D697AA89F4}" type="slidenum">
              <a:rPr lang="es-ES" altLang="it-IT"/>
              <a:pPr/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17548116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95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4275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57350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32013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892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464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036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08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FBDFCA4-B590-46FB-BD36-79CE7D44AAAF}" type="slidenum">
              <a:rPr lang="es-ES" altLang="it-IT" sz="1200"/>
              <a:pPr/>
              <a:t>2</a:t>
            </a:fld>
            <a:endParaRPr lang="es-ES" altLang="it-IT" sz="1200"/>
          </a:p>
        </p:txBody>
      </p:sp>
      <p:sp>
        <p:nvSpPr>
          <p:cNvPr id="7" name="Rectangle 7"/>
          <p:cNvSpPr txBox="1">
            <a:spLocks noGrp="1" noChangeArrowheads="1"/>
          </p:cNvSpPr>
          <p:nvPr/>
        </p:nvSpPr>
        <p:spPr bwMode="auto">
          <a:xfrm>
            <a:off x="4022725" y="9721850"/>
            <a:ext cx="3076575" cy="5127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4759" tIns="47380" rIns="94759" bIns="4738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5FBDC347-15DA-495D-A9B0-C3A90DBEE057}" type="slidenum">
              <a:rPr lang="it-IT" altLang="it-IT" sz="1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pPr algn="r"/>
              <a:t>2</a:t>
            </a:fld>
            <a:endParaRPr lang="it-IT" altLang="it-IT" sz="12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91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2513"/>
            <a:ext cx="5207000" cy="4605337"/>
          </a:xfrm>
          <a:noFill/>
        </p:spPr>
        <p:txBody>
          <a:bodyPr/>
          <a:lstStyle/>
          <a:p>
            <a:pPr eaLnBrk="1" hangingPunct="1"/>
            <a:r>
              <a:rPr lang="it-IT" altLang="it-IT" smtClean="0"/>
              <a:t> </a:t>
            </a:r>
          </a:p>
          <a:p>
            <a:pPr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2291387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95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4275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57350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32013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892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464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036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08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FB2222B-168D-4FA3-B49D-FAD2BBFC54CA}" type="slidenum">
              <a:rPr lang="es-ES" altLang="it-IT" sz="1200"/>
              <a:pPr/>
              <a:t>26</a:t>
            </a:fld>
            <a:endParaRPr lang="es-ES" altLang="it-IT" sz="120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it-IT" smtClean="0"/>
          </a:p>
        </p:txBody>
      </p:sp>
    </p:spTree>
    <p:extLst>
      <p:ext uri="{BB962C8B-B14F-4D97-AF65-F5344CB8AC3E}">
        <p14:creationId xmlns:p14="http://schemas.microsoft.com/office/powerpoint/2010/main" val="29860674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95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4275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57350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32013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892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464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036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08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959423E-8AC0-4D7D-8A60-6BAAFCFDC861}" type="slidenum">
              <a:rPr lang="es-ES" altLang="it-IT" sz="1200"/>
              <a:pPr/>
              <a:t>27</a:t>
            </a:fld>
            <a:endParaRPr lang="es-ES" altLang="it-IT" sz="120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it-IT" smtClean="0"/>
          </a:p>
        </p:txBody>
      </p:sp>
    </p:spTree>
    <p:extLst>
      <p:ext uri="{BB962C8B-B14F-4D97-AF65-F5344CB8AC3E}">
        <p14:creationId xmlns:p14="http://schemas.microsoft.com/office/powerpoint/2010/main" val="16296202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95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4275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57350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32013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892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464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036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08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9263F2C-F026-4E02-A21E-AD832E647DDF}" type="slidenum">
              <a:rPr lang="es-ES" altLang="it-IT" sz="1200"/>
              <a:pPr/>
              <a:t>28</a:t>
            </a:fld>
            <a:endParaRPr lang="es-ES" altLang="it-IT" sz="12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s-ES" altLang="it-IT" smtClean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6182103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95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4275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57350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32013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892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464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036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08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8FACE2B-F69A-4D0E-9775-B7BFCBB7B0A2}" type="slidenum">
              <a:rPr lang="es-ES" altLang="it-IT" sz="1200"/>
              <a:pPr/>
              <a:t>29</a:t>
            </a:fld>
            <a:endParaRPr lang="es-ES" altLang="it-IT" sz="120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s-ES" altLang="it-IT" smtClean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103065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69919" indent="-296123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84491" indent="-236898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58287" indent="-236898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32084" indent="-236898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605880" indent="-23689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079676" indent="-23689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553473" indent="-23689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4027269" indent="-23689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B685B5A-80C6-4577-B49D-F8F6340F844E}" type="slidenum">
              <a:rPr lang="es-ES" altLang="it-IT" sz="1200">
                <a:solidFill>
                  <a:srgbClr val="000000"/>
                </a:solidFill>
              </a:rPr>
              <a:pPr/>
              <a:t>11</a:t>
            </a:fld>
            <a:endParaRPr lang="es-ES" altLang="it-IT" sz="1200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 txBox="1">
            <a:spLocks noGrp="1" noChangeArrowheads="1"/>
          </p:cNvSpPr>
          <p:nvPr/>
        </p:nvSpPr>
        <p:spPr bwMode="auto">
          <a:xfrm>
            <a:off x="4022163" y="9722392"/>
            <a:ext cx="3077137" cy="51222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4759" tIns="47380" rIns="94759" bIns="4738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defRPr/>
            </a:pPr>
            <a:fld id="{79EDBD50-BA80-4854-B6EE-7D1A217EDB45}" type="slidenum">
              <a:rPr lang="it-IT" altLang="it-IT" sz="1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pPr algn="r">
                <a:defRPr/>
              </a:pPr>
              <a:t>11</a:t>
            </a:fld>
            <a:endParaRPr lang="it-IT" altLang="it-IT" sz="12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686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685" y="4862015"/>
            <a:ext cx="5205932" cy="4605085"/>
          </a:xfrm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95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4275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57350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32013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892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464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036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08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21A8215-CAFB-40A1-A594-3B2D40FBEC09}" type="slidenum">
              <a:rPr lang="es-ES" altLang="it-IT" sz="1200">
                <a:solidFill>
                  <a:srgbClr val="000000"/>
                </a:solidFill>
              </a:rPr>
              <a:pPr/>
              <a:t>12</a:t>
            </a:fld>
            <a:endParaRPr lang="es-ES" altLang="it-IT" sz="1200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 txBox="1">
            <a:spLocks noGrp="1" noChangeArrowheads="1"/>
          </p:cNvSpPr>
          <p:nvPr/>
        </p:nvSpPr>
        <p:spPr bwMode="auto">
          <a:xfrm>
            <a:off x="4022725" y="9721850"/>
            <a:ext cx="3076575" cy="5127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4759" tIns="47380" rIns="94759" bIns="4738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AD7F8A05-21F7-43F3-AEBD-BA3CB9C80A8C}" type="slidenum">
              <a:rPr lang="it-IT" altLang="it-IT" sz="1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pPr algn="r"/>
              <a:t>12</a:t>
            </a:fld>
            <a:endParaRPr lang="it-IT" altLang="it-IT" sz="12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0180" name="Rectangle 4098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1" name="Rectangle 4099"/>
          <p:cNvSpPr>
            <a:spLocks noGrp="1" noChangeArrowheads="1"/>
          </p:cNvSpPr>
          <p:nvPr>
            <p:ph type="body" idx="1"/>
          </p:nvPr>
        </p:nvSpPr>
        <p:spPr>
          <a:xfrm>
            <a:off x="946150" y="4862513"/>
            <a:ext cx="5207000" cy="4605337"/>
          </a:xfrm>
          <a:solidFill>
            <a:srgbClr val="FFFFFF"/>
          </a:solidFill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1563735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95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4275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57350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32013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892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464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036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08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A822C24-314E-4C5D-8440-E1772174DB8C}" type="slidenum">
              <a:rPr lang="es-ES" altLang="it-IT" sz="1200">
                <a:solidFill>
                  <a:srgbClr val="000000"/>
                </a:solidFill>
              </a:rPr>
              <a:pPr/>
              <a:t>13</a:t>
            </a:fld>
            <a:endParaRPr lang="es-ES" altLang="it-IT" sz="1200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 txBox="1">
            <a:spLocks noGrp="1" noChangeArrowheads="1"/>
          </p:cNvSpPr>
          <p:nvPr/>
        </p:nvSpPr>
        <p:spPr bwMode="auto">
          <a:xfrm>
            <a:off x="4022725" y="9721850"/>
            <a:ext cx="3076575" cy="5127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4759" tIns="47380" rIns="94759" bIns="4738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CBE06CF1-9CD5-4914-B065-87632C4F87DE}" type="slidenum">
              <a:rPr lang="it-IT" altLang="it-IT" sz="1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pPr algn="r"/>
              <a:t>13</a:t>
            </a:fld>
            <a:endParaRPr lang="it-IT" altLang="it-IT" sz="12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4862513"/>
            <a:ext cx="6151562" cy="4605337"/>
          </a:xfrm>
          <a:solidFill>
            <a:srgbClr val="FFFFFF"/>
          </a:solidFill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36889332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95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4275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57350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32013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892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464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036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08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7492A73-57B6-4EF8-8B66-AB9BA27FDE6E}" type="slidenum">
              <a:rPr lang="es-ES" altLang="it-IT" sz="1200"/>
              <a:pPr/>
              <a:t>20</a:t>
            </a:fld>
            <a:endParaRPr lang="es-ES" altLang="it-IT" sz="1200"/>
          </a:p>
        </p:txBody>
      </p:sp>
      <p:sp>
        <p:nvSpPr>
          <p:cNvPr id="7" name="Rectangle 7"/>
          <p:cNvSpPr txBox="1">
            <a:spLocks noGrp="1" noChangeArrowheads="1"/>
          </p:cNvSpPr>
          <p:nvPr/>
        </p:nvSpPr>
        <p:spPr bwMode="auto">
          <a:xfrm>
            <a:off x="4022725" y="9721850"/>
            <a:ext cx="3076575" cy="5127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4759" tIns="47380" rIns="94759" bIns="4738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5E0689D8-4A6D-45AC-9811-4693AC70812B}" type="slidenum">
              <a:rPr lang="it-IT" altLang="it-IT" sz="1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pPr algn="r"/>
              <a:t>20</a:t>
            </a:fld>
            <a:endParaRPr lang="it-IT" altLang="it-IT" sz="12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22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2513"/>
            <a:ext cx="5207000" cy="4605337"/>
          </a:xfrm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24394686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95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4275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57350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32013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892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464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036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08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CF8E4AD-397E-4ED2-B93B-F0B1A3999D82}" type="slidenum">
              <a:rPr lang="es-ES" altLang="it-IT" sz="1200"/>
              <a:pPr/>
              <a:t>22</a:t>
            </a:fld>
            <a:endParaRPr lang="es-ES" altLang="it-IT" sz="1200"/>
          </a:p>
        </p:txBody>
      </p:sp>
      <p:sp>
        <p:nvSpPr>
          <p:cNvPr id="7" name="Rectangle 7"/>
          <p:cNvSpPr txBox="1">
            <a:spLocks noGrp="1" noChangeArrowheads="1"/>
          </p:cNvSpPr>
          <p:nvPr/>
        </p:nvSpPr>
        <p:spPr bwMode="auto">
          <a:xfrm>
            <a:off x="4022725" y="9721850"/>
            <a:ext cx="3076575" cy="5127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4759" tIns="47380" rIns="94759" bIns="4738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507288A0-467C-411B-BE28-EC5201E25281}" type="slidenum">
              <a:rPr lang="it-IT" altLang="it-IT" sz="1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pPr algn="r"/>
              <a:t>22</a:t>
            </a:fld>
            <a:endParaRPr lang="it-IT" altLang="it-IT" sz="12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42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2513"/>
            <a:ext cx="5207000" cy="4605337"/>
          </a:xfrm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7225968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t-IT" altLang="it-IT" smtClean="0"/>
          </a:p>
        </p:txBody>
      </p:sp>
      <p:sp>
        <p:nvSpPr>
          <p:cNvPr id="55300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FAF0DBA-F59C-40B4-8789-559D35E74111}" type="slidenum">
              <a:rPr lang="es-ES" altLang="it-IT" sz="1200"/>
              <a:pPr/>
              <a:t>23</a:t>
            </a:fld>
            <a:endParaRPr lang="es-ES" altLang="it-IT" sz="1200"/>
          </a:p>
        </p:txBody>
      </p:sp>
    </p:spTree>
    <p:extLst>
      <p:ext uri="{BB962C8B-B14F-4D97-AF65-F5344CB8AC3E}">
        <p14:creationId xmlns:p14="http://schemas.microsoft.com/office/powerpoint/2010/main" val="41389537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95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4275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57350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32013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892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464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036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08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3A063E1-1820-4C58-976B-2DEEF7AE28D1}" type="slidenum">
              <a:rPr lang="es-ES" altLang="it-IT" sz="1200"/>
              <a:pPr/>
              <a:t>24</a:t>
            </a:fld>
            <a:endParaRPr lang="es-ES" altLang="it-IT" sz="12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it-IT" smtClean="0"/>
          </a:p>
        </p:txBody>
      </p:sp>
    </p:spTree>
    <p:extLst>
      <p:ext uri="{BB962C8B-B14F-4D97-AF65-F5344CB8AC3E}">
        <p14:creationId xmlns:p14="http://schemas.microsoft.com/office/powerpoint/2010/main" val="6858221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95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4275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57350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32013" indent="-2365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892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464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036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0813" indent="-2365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DDA66DC-6876-482E-99AC-6953C4146E03}" type="slidenum">
              <a:rPr lang="es-ES" altLang="it-IT" sz="1200"/>
              <a:pPr/>
              <a:t>25</a:t>
            </a:fld>
            <a:endParaRPr lang="es-ES" altLang="it-IT" sz="120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it-IT" smtClean="0"/>
          </a:p>
        </p:txBody>
      </p:sp>
    </p:spTree>
    <p:extLst>
      <p:ext uri="{BB962C8B-B14F-4D97-AF65-F5344CB8AC3E}">
        <p14:creationId xmlns:p14="http://schemas.microsoft.com/office/powerpoint/2010/main" val="4033531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B271BE-AA49-4AE5-A4B3-8D5FACE22799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2035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EF361B-41D7-481A-9BCA-8CE0BFE1C8F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45047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09C2FA-79F1-4291-8FFE-933BBDD28BD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24861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olo, diagramma o organigram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SmartArt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3CC8D9-7596-4B37-BC46-3DC959CAC327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2125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DD6538-59C6-46C0-99FB-9CF89B487FC6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81602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F4522B-D1E3-4C07-ACBD-14F23A0804E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43599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2E6373-FD2A-4502-BEB2-C7A863FB78B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854921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26CC51-5188-499C-BE44-CBCB77B6B88A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56579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099145-AD18-4863-9969-969EF771CB6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27833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072E27-211E-4CD5-8694-89675A7181F4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45132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E61680-E2D5-4D3A-BE04-AD77495EDF4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36507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EFDB77-705A-4F51-832B-D5886EF9055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57433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9F2ED5B-2F29-4E10-B668-9CDBF1B1232B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Excel_97-2003_Worksheet2.xls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pPr eaLnBrk="1" hangingPunct="1"/>
            <a:r>
              <a:rPr lang="it-IT" altLang="it-IT" smtClean="0"/>
              <a:t>Un quadro della finanza pubblica in Italia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7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553919B-4C7A-4080-921D-3D06CA6C5436}" type="slidenum">
              <a:rPr lang="it-IT" altLang="it-IT" smtClean="0"/>
              <a:pPr/>
              <a:t>10</a:t>
            </a:fld>
            <a:endParaRPr lang="it-IT" altLang="it-IT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3429000" y="3429000"/>
            <a:ext cx="1323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it-IT" altLang="it-IT" sz="2400">
                <a:latin typeface="Verdana" panose="020B0604030504040204" pitchFamily="34" charset="0"/>
              </a:rPr>
              <a:t> </a:t>
            </a:r>
            <a:r>
              <a:rPr lang="it-IT" altLang="it-IT" sz="2400" b="1">
                <a:latin typeface="Verdana" panose="020B0604030504040204" pitchFamily="34" charset="0"/>
              </a:rPr>
              <a:t>INPS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429000" y="3886200"/>
            <a:ext cx="1481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it-IT" altLang="it-IT" sz="2400">
                <a:latin typeface="Verdana" panose="020B0604030504040204" pitchFamily="34" charset="0"/>
              </a:rPr>
              <a:t> </a:t>
            </a:r>
            <a:r>
              <a:rPr lang="it-IT" altLang="it-IT" sz="2400" b="1">
                <a:latin typeface="Verdana" panose="020B0604030504040204" pitchFamily="34" charset="0"/>
              </a:rPr>
              <a:t>INAIL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3276600" y="4343400"/>
            <a:ext cx="22193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it-IT" altLang="it-IT" sz="2400">
                <a:latin typeface="Verdana" panose="020B0604030504040204" pitchFamily="34" charset="0"/>
              </a:rPr>
              <a:t> </a:t>
            </a:r>
            <a:r>
              <a:rPr lang="it-IT" altLang="it-IT" sz="2400" b="1">
                <a:latin typeface="Verdana" panose="020B0604030504040204" pitchFamily="34" charset="0"/>
              </a:rPr>
              <a:t>Altri enti </a:t>
            </a:r>
          </a:p>
        </p:txBody>
      </p:sp>
      <p:sp>
        <p:nvSpPr>
          <p:cNvPr id="14345" name="AutoShape 9" title="Freccia"/>
          <p:cNvSpPr>
            <a:spLocks noChangeArrowheads="1"/>
          </p:cNvSpPr>
          <p:nvPr/>
        </p:nvSpPr>
        <p:spPr bwMode="auto">
          <a:xfrm>
            <a:off x="3810000" y="2819400"/>
            <a:ext cx="13716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CC66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2514600" y="1676400"/>
            <a:ext cx="3962400" cy="990600"/>
          </a:xfrm>
          <a:prstGeom prst="rect">
            <a:avLst/>
          </a:prstGeom>
          <a:gradFill rotWithShape="0">
            <a:gsLst>
              <a:gs pos="0">
                <a:srgbClr val="FFF1B7"/>
              </a:gs>
              <a:gs pos="100000">
                <a:srgbClr val="FFCC66"/>
              </a:gs>
            </a:gsLst>
            <a:lin ang="5400000" scaled="1"/>
          </a:gradFill>
          <a:ln w="57150">
            <a:solidFill>
              <a:srgbClr val="FFCC66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1" hangingPunct="1">
              <a:defRPr/>
            </a:pPr>
            <a:endParaRPr lang="it-IT" b="1">
              <a:effectLst>
                <a:outerShdw blurRad="38100" dist="38100" dir="2700000" algn="tl">
                  <a:srgbClr val="FFFFFF"/>
                </a:outerShdw>
              </a:effectLst>
              <a:latin typeface="Verdana" panose="020B0604030504040204" pitchFamily="34" charset="0"/>
            </a:endParaRPr>
          </a:p>
          <a:p>
            <a:pPr algn="ctr" eaLnBrk="1" hangingPunct="1">
              <a:defRPr/>
            </a:pPr>
            <a:r>
              <a:rPr lang="it-IT" b="1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</a:rPr>
              <a:t>ENTI DI PREVIDENZA</a:t>
            </a:r>
          </a:p>
          <a:p>
            <a:pPr algn="ctr" eaLnBrk="1" hangingPunct="1">
              <a:defRPr/>
            </a:pPr>
            <a:endParaRPr lang="it-IT">
              <a:effectLst>
                <a:outerShdw blurRad="38100" dist="38100" dir="2700000" algn="tl">
                  <a:srgbClr val="FFFFFF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0" y="381000"/>
            <a:ext cx="9144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it-IT" sz="3600" b="1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I</a:t>
            </a:r>
            <a:r>
              <a:rPr lang="it-IT" b="1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 </a:t>
            </a:r>
            <a:r>
              <a:rPr lang="it-IT" sz="36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soggetti (7)</a:t>
            </a:r>
            <a:endParaRPr lang="it-IT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  <a:p>
            <a:pPr algn="ctr" eaLnBrk="1" hangingPunct="1">
              <a:defRPr/>
            </a:pPr>
            <a:endParaRPr lang="it-IT" dirty="0">
              <a:latin typeface="Verdana" panose="020B0604030504040204" pitchFamily="34" charset="0"/>
            </a:endParaRPr>
          </a:p>
        </p:txBody>
      </p:sp>
      <p:sp>
        <p:nvSpPr>
          <p:cNvPr id="3" name="Titolo 2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soggetti (7)</a:t>
            </a:r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utoUpdateAnimBg="0"/>
      <p:bldP spid="14340" grpId="0" autoUpdateAnimBg="0"/>
      <p:bldP spid="14342" grpId="0" autoUpdateAnimBg="0"/>
      <p:bldP spid="14345" grpId="0" animBg="1"/>
      <p:bldP spid="14344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2" title="Esempio di consolidamento  di bilanci pubblici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0741889"/>
              </p:ext>
            </p:extLst>
          </p:nvPr>
        </p:nvGraphicFramePr>
        <p:xfrm>
          <a:off x="252413" y="265113"/>
          <a:ext cx="8943975" cy="475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88" name="Foglio di lavoro" r:id="rId4" imgW="10544251" imgH="5610149" progId="Excel.Sheet.8">
                  <p:embed/>
                </p:oleObj>
              </mc:Choice>
              <mc:Fallback>
                <p:oleObj name="Foglio di lavoro" r:id="rId4" imgW="10544251" imgH="5610149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413" y="265113"/>
                        <a:ext cx="8943975" cy="4757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90600" y="4267200"/>
            <a:ext cx="6858000" cy="2387600"/>
          </a:xfrm>
        </p:spPr>
        <p:txBody>
          <a:bodyPr/>
          <a:lstStyle/>
          <a:p>
            <a:r>
              <a:rPr lang="it-IT" sz="2000" dirty="0" smtClean="0"/>
              <a:t>Esempio di consolidamento di bilanci pubblici</a:t>
            </a:r>
            <a:endParaRPr lang="it-IT" sz="2000" dirty="0"/>
          </a:p>
        </p:txBody>
      </p:sp>
      <p:sp>
        <p:nvSpPr>
          <p:cNvPr id="13315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7E3125D-52D5-4DB2-9126-EB7C68211A85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it-IT" altLang="it-IT" sz="1400" smtClean="0"/>
          </a:p>
        </p:txBody>
      </p:sp>
    </p:spTree>
    <p:extLst>
      <p:ext uri="{BB962C8B-B14F-4D97-AF65-F5344CB8AC3E}">
        <p14:creationId xmlns:p14="http://schemas.microsoft.com/office/powerpoint/2010/main" val="15279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None/>
            </a:pPr>
            <a:fld id="{5870864D-3D5B-4C48-A48C-E06E30A9BE13}" type="slidenum">
              <a:rPr lang="it-IT" altLang="it-IT" sz="1600" smtClean="0"/>
              <a:pPr>
                <a:buNone/>
              </a:pPr>
              <a:t>12</a:t>
            </a:fld>
            <a:endParaRPr lang="it-IT" altLang="it-IT" sz="1600" dirty="0"/>
          </a:p>
        </p:txBody>
      </p:sp>
      <p:sp>
        <p:nvSpPr>
          <p:cNvPr id="13317" name="Rectangle 27"/>
          <p:cNvSpPr>
            <a:spLocks noChangeArrowheads="1"/>
          </p:cNvSpPr>
          <p:nvPr/>
        </p:nvSpPr>
        <p:spPr bwMode="auto">
          <a:xfrm>
            <a:off x="685800" y="5715000"/>
            <a:ext cx="57800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800" b="1" dirty="0">
                <a:solidFill>
                  <a:srgbClr val="000000"/>
                </a:solidFill>
              </a:rPr>
              <a:t>2. </a:t>
            </a:r>
            <a:r>
              <a:rPr lang="it-IT" altLang="it-IT" sz="2800" b="1" u="sng" dirty="0">
                <a:solidFill>
                  <a:srgbClr val="000000"/>
                </a:solidFill>
              </a:rPr>
              <a:t>Esclusione delle partite finanziarie</a:t>
            </a:r>
          </a:p>
        </p:txBody>
      </p:sp>
      <p:sp>
        <p:nvSpPr>
          <p:cNvPr id="95242" name="Text Box 10"/>
          <p:cNvSpPr txBox="1">
            <a:spLocks noChangeArrowheads="1"/>
          </p:cNvSpPr>
          <p:nvPr/>
        </p:nvSpPr>
        <p:spPr bwMode="auto">
          <a:xfrm>
            <a:off x="453230" y="3096502"/>
            <a:ext cx="8374063" cy="229235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F1B7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Ad essi corrispondono erogazioni la cui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 u="sng" dirty="0">
                <a:solidFill>
                  <a:srgbClr val="000000"/>
                </a:solidFill>
                <a:latin typeface="Verdana" panose="020B0604030504040204" pitchFamily="34" charset="0"/>
              </a:rPr>
              <a:t>maturazione</a:t>
            </a:r>
            <a:r>
              <a:rPr lang="it-IT" altLang="it-IT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 è</a:t>
            </a:r>
            <a:r>
              <a:rPr lang="it-IT" altLang="it-IT" sz="2400" b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it-IT" altLang="it-IT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avvenuta nell’anno di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di riferimento, indipendentemente dall’effettiva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erogazione monetaria in entrata o uscita a cui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si attiene una </a:t>
            </a:r>
            <a:r>
              <a:rPr lang="it-IT" altLang="it-IT" sz="2400" b="1" dirty="0" smtClean="0">
                <a:solidFill>
                  <a:srgbClr val="000000"/>
                </a:solidFill>
                <a:latin typeface="Verdana" panose="020B0604030504040204" pitchFamily="34" charset="0"/>
              </a:rPr>
              <a:t>contabilità </a:t>
            </a:r>
            <a:r>
              <a:rPr lang="it-IT" altLang="it-IT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ispirata al </a:t>
            </a:r>
            <a:r>
              <a:rPr lang="it-IT" altLang="it-IT" sz="2400" b="1" u="sng" dirty="0">
                <a:solidFill>
                  <a:srgbClr val="000000"/>
                </a:solidFill>
                <a:latin typeface="Verdana" panose="020B0604030504040204" pitchFamily="34" charset="0"/>
              </a:rPr>
              <a:t>criterio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 u="sng" dirty="0">
                <a:solidFill>
                  <a:srgbClr val="000000"/>
                </a:solidFill>
                <a:latin typeface="Verdana" panose="020B0604030504040204" pitchFamily="34" charset="0"/>
              </a:rPr>
              <a:t>di cassa</a:t>
            </a:r>
            <a:r>
              <a:rPr lang="it-IT" altLang="it-IT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.</a:t>
            </a:r>
          </a:p>
        </p:txBody>
      </p:sp>
      <p:grpSp>
        <p:nvGrpSpPr>
          <p:cNvPr id="95236" name="Group 4" title="Conto consolidato delle Amministrazioni Pubbliche"/>
          <p:cNvGrpSpPr>
            <a:grpSpLocks/>
          </p:cNvGrpSpPr>
          <p:nvPr/>
        </p:nvGrpSpPr>
        <p:grpSpPr bwMode="auto">
          <a:xfrm>
            <a:off x="762000" y="914400"/>
            <a:ext cx="7086600" cy="1917700"/>
            <a:chOff x="432" y="912"/>
            <a:chExt cx="4464" cy="1208"/>
          </a:xfrm>
        </p:grpSpPr>
        <p:sp>
          <p:nvSpPr>
            <p:cNvPr id="95237" name="Text Box 5"/>
            <p:cNvSpPr txBox="1">
              <a:spLocks noChangeArrowheads="1"/>
            </p:cNvSpPr>
            <p:nvPr/>
          </p:nvSpPr>
          <p:spPr bwMode="auto">
            <a:xfrm>
              <a:off x="854" y="912"/>
              <a:ext cx="4042" cy="1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it-IT" b="1" u="sng" dirty="0">
                  <a:solidFill>
                    <a:srgbClr val="000000"/>
                  </a:solidFill>
                  <a:latin typeface="Verdana" panose="020B0604030504040204" pitchFamily="34" charset="0"/>
                </a:rPr>
                <a:t>IL CONT0 ECONOMICO CONSOLIDATO DELLE</a:t>
              </a:r>
            </a:p>
            <a:p>
              <a:pPr algn="ctr" eaLnBrk="1" hangingPunct="1">
                <a:defRPr/>
              </a:pPr>
              <a:r>
                <a:rPr lang="it-IT" b="1" u="sng" dirty="0">
                  <a:solidFill>
                    <a:srgbClr val="000000"/>
                  </a:solidFill>
                  <a:latin typeface="Verdana" panose="020B0604030504040204" pitchFamily="34" charset="0"/>
                </a:rPr>
                <a:t>AMMINISTRAZIONI PUBBLICHE</a:t>
              </a:r>
              <a:endParaRPr lang="it-IT" u="sng" dirty="0">
                <a:solidFill>
                  <a:srgbClr val="000000"/>
                </a:solidFill>
                <a:latin typeface="Verdana" panose="020B0604030504040204" pitchFamily="34" charset="0"/>
              </a:endParaRPr>
            </a:p>
            <a:p>
              <a:pPr algn="ctr" eaLnBrk="1" hangingPunct="1">
                <a:defRPr/>
              </a:pPr>
              <a:endParaRPr lang="it-IT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endParaRPr>
            </a:p>
            <a:p>
              <a:pPr algn="ctr" eaLnBrk="1" hangingPunct="1">
                <a:defRPr/>
              </a:pPr>
              <a:endParaRPr lang="it-IT" dirty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13320" name="AutoShape 6"/>
            <p:cNvSpPr>
              <a:spLocks noChangeArrowheads="1"/>
            </p:cNvSpPr>
            <p:nvPr/>
          </p:nvSpPr>
          <p:spPr bwMode="auto">
            <a:xfrm>
              <a:off x="432" y="960"/>
              <a:ext cx="624" cy="52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92 w 21600"/>
                <a:gd name="T13" fmla="*/ 5400 h 21600"/>
                <a:gd name="T14" fmla="*/ 18900 w 21600"/>
                <a:gd name="T15" fmla="*/ 162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lnTo>
                    <a:pt x="16200" y="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lnTo>
                    <a:pt x="135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lnTo>
                    <a:pt x="0" y="5400"/>
                  </a:ln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13316" name="Title"/>
          <p:cNvSpPr>
            <a:spLocks noChangeArrowheads="1"/>
          </p:cNvSpPr>
          <p:nvPr/>
        </p:nvSpPr>
        <p:spPr bwMode="auto">
          <a:xfrm>
            <a:off x="685800" y="2362200"/>
            <a:ext cx="52705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800" b="1" dirty="0">
                <a:solidFill>
                  <a:srgbClr val="000000"/>
                </a:solidFill>
              </a:rPr>
              <a:t>1. </a:t>
            </a:r>
            <a:r>
              <a:rPr lang="it-IT" altLang="it-IT" sz="2800" b="1" u="sng" dirty="0">
                <a:solidFill>
                  <a:srgbClr val="000000"/>
                </a:solidFill>
              </a:rPr>
              <a:t>Conti economici di competenza</a:t>
            </a:r>
          </a:p>
        </p:txBody>
      </p:sp>
      <p:sp>
        <p:nvSpPr>
          <p:cNvPr id="5" name="Titolo 4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conto economico consolidato delle Amministrazione Pubbliche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5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5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42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6A88FFB-4FCB-4B6C-BF23-5E8B46E270FC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it-IT" altLang="it-IT" sz="1400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457200" y="5157788"/>
            <a:ext cx="82915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800" b="1">
                <a:solidFill>
                  <a:srgbClr val="3333CC"/>
                </a:solidFill>
                <a:latin typeface="Arial" panose="020B0604020202020204" pitchFamily="34" charset="0"/>
              </a:rPr>
              <a:t>(E-U) = Saldo delle partite finanziarie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28600" y="1371600"/>
            <a:ext cx="8610600" cy="4495800"/>
          </a:xfrm>
        </p:spPr>
        <p:txBody>
          <a:bodyPr/>
          <a:lstStyle/>
          <a:p>
            <a:pPr marL="0" indent="0" algn="ctr" eaLnBrk="1" hangingPunct="1">
              <a:lnSpc>
                <a:spcPct val="130000"/>
              </a:lnSpc>
              <a:buSzPct val="130000"/>
              <a:buFontTx/>
              <a:buNone/>
            </a:pPr>
            <a:r>
              <a:rPr lang="it-IT" altLang="it-IT" sz="2800" smtClean="0">
                <a:solidFill>
                  <a:schemeClr val="accent2"/>
                </a:solidFill>
              </a:rPr>
              <a:t>Partite finanziarie</a:t>
            </a:r>
          </a:p>
          <a:p>
            <a:pPr marL="0" indent="0" algn="ctr" eaLnBrk="1" hangingPunct="1">
              <a:lnSpc>
                <a:spcPct val="130000"/>
              </a:lnSpc>
              <a:buSzPct val="130000"/>
              <a:buFontTx/>
              <a:buNone/>
            </a:pPr>
            <a:endParaRPr lang="it-IT" altLang="it-IT" sz="2800" smtClean="0">
              <a:solidFill>
                <a:schemeClr val="accent2"/>
              </a:solidFill>
            </a:endParaRPr>
          </a:p>
          <a:p>
            <a:pPr marL="0" indent="0" eaLnBrk="1" hangingPunct="1">
              <a:lnSpc>
                <a:spcPct val="130000"/>
              </a:lnSpc>
              <a:buSzPct val="130000"/>
              <a:buFontTx/>
              <a:buNone/>
            </a:pPr>
            <a:r>
              <a:rPr lang="it-IT" altLang="it-IT" sz="2800" smtClean="0">
                <a:solidFill>
                  <a:schemeClr val="accent2"/>
                </a:solidFill>
              </a:rPr>
              <a:t>	Entrate				Uscite</a:t>
            </a:r>
          </a:p>
          <a:p>
            <a:pPr marL="0" indent="0" eaLnBrk="1" hangingPunct="1">
              <a:lnSpc>
                <a:spcPct val="130000"/>
              </a:lnSpc>
              <a:buSzPct val="130000"/>
              <a:buFontTx/>
              <a:buNone/>
            </a:pPr>
            <a:r>
              <a:rPr lang="it-IT" altLang="it-IT" sz="2800" smtClean="0">
                <a:solidFill>
                  <a:schemeClr val="accent2"/>
                </a:solidFill>
              </a:rPr>
              <a:t>  Rimborso di anticipazioni 	Acquisizione di </a:t>
            </a:r>
          </a:p>
          <a:p>
            <a:pPr marL="0" indent="0" eaLnBrk="1" hangingPunct="1">
              <a:lnSpc>
                <a:spcPct val="130000"/>
              </a:lnSpc>
              <a:buSzPct val="130000"/>
              <a:buFontTx/>
              <a:buNone/>
            </a:pPr>
            <a:r>
              <a:rPr lang="it-IT" altLang="it-IT" sz="2800" smtClean="0">
                <a:solidFill>
                  <a:schemeClr val="accent2"/>
                </a:solidFill>
              </a:rPr>
              <a:t>  e crediti vari al Tesoro		attività finanziarie</a:t>
            </a:r>
          </a:p>
        </p:txBody>
      </p:sp>
      <p:sp>
        <p:nvSpPr>
          <p:cNvPr id="14340" name="Line 4" title="Linea"/>
          <p:cNvSpPr>
            <a:spLocks noChangeShapeType="1"/>
          </p:cNvSpPr>
          <p:nvPr/>
        </p:nvSpPr>
        <p:spPr bwMode="auto">
          <a:xfrm>
            <a:off x="609600" y="4724400"/>
            <a:ext cx="7696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 eaLnBrk="1" hangingPunct="1"/>
            <a:r>
              <a:rPr lang="it-IT" altLang="it-IT" sz="3200" b="1" smtClean="0">
                <a:solidFill>
                  <a:schemeClr val="accent2"/>
                </a:solidFill>
              </a:rPr>
              <a:t>Esclusione delle partite finanziarie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9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335AB3E-CE40-42E4-B1C8-7D2CA71D1B25}" type="slidenum">
              <a:rPr lang="it-IT" altLang="it-IT" smtClean="0"/>
              <a:pPr/>
              <a:t>14</a:t>
            </a:fld>
            <a:endParaRPr lang="it-IT" altLang="it-IT"/>
          </a:p>
        </p:txBody>
      </p:sp>
      <p:grpSp>
        <p:nvGrpSpPr>
          <p:cNvPr id="137222" name="Group 6" title="Saldo totale al netto degli interessi"/>
          <p:cNvGrpSpPr>
            <a:grpSpLocks/>
          </p:cNvGrpSpPr>
          <p:nvPr/>
        </p:nvGrpSpPr>
        <p:grpSpPr bwMode="auto">
          <a:xfrm>
            <a:off x="1219200" y="4724400"/>
            <a:ext cx="7543800" cy="982663"/>
            <a:chOff x="768" y="2976"/>
            <a:chExt cx="4752" cy="619"/>
          </a:xfrm>
        </p:grpSpPr>
        <p:sp>
          <p:nvSpPr>
            <p:cNvPr id="15374" name="Text Box 7"/>
            <p:cNvSpPr txBox="1">
              <a:spLocks noChangeArrowheads="1"/>
            </p:cNvSpPr>
            <p:nvPr/>
          </p:nvSpPr>
          <p:spPr bwMode="auto">
            <a:xfrm>
              <a:off x="1392" y="3072"/>
              <a:ext cx="4128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400">
                  <a:solidFill>
                    <a:srgbClr val="000000"/>
                  </a:solidFill>
                  <a:latin typeface="Verdana" panose="020B0604030504040204" pitchFamily="34" charset="0"/>
                </a:rPr>
                <a:t>il </a:t>
              </a:r>
              <a:r>
                <a:rPr lang="it-IT" altLang="it-IT" sz="2400" b="1">
                  <a:solidFill>
                    <a:srgbClr val="3333CC"/>
                  </a:solidFill>
                  <a:latin typeface="Verdana" panose="020B0604030504040204" pitchFamily="34" charset="0"/>
                </a:rPr>
                <a:t>saldo totale al netto degli     interessi</a:t>
              </a:r>
              <a:r>
                <a:rPr lang="it-IT" altLang="it-IT" sz="2400">
                  <a:solidFill>
                    <a:srgbClr val="3333CC"/>
                  </a:solidFill>
                  <a:latin typeface="Verdana" panose="020B0604030504040204" pitchFamily="34" charset="0"/>
                </a:rPr>
                <a:t> </a:t>
              </a:r>
            </a:p>
          </p:txBody>
        </p:sp>
        <p:sp>
          <p:nvSpPr>
            <p:cNvPr id="15375" name="AutoShape 8"/>
            <p:cNvSpPr>
              <a:spLocks noChangeArrowheads="1"/>
            </p:cNvSpPr>
            <p:nvPr/>
          </p:nvSpPr>
          <p:spPr bwMode="auto">
            <a:xfrm>
              <a:off x="768" y="2976"/>
              <a:ext cx="480" cy="384"/>
            </a:xfrm>
            <a:prstGeom prst="rightArrow">
              <a:avLst>
                <a:gd name="adj1" fmla="val 50000"/>
                <a:gd name="adj2" fmla="val 31250"/>
              </a:avLst>
            </a:prstGeom>
            <a:gradFill rotWithShape="0">
              <a:gsLst>
                <a:gs pos="0">
                  <a:srgbClr val="FFCC66"/>
                </a:gs>
                <a:gs pos="100000">
                  <a:schemeClr val="folHlink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>
                <a:solidFill>
                  <a:srgbClr val="000000"/>
                </a:solidFill>
              </a:endParaRPr>
            </a:p>
          </p:txBody>
        </p:sp>
      </p:grpSp>
      <p:grpSp>
        <p:nvGrpSpPr>
          <p:cNvPr id="137225" name="Group 9" title="Saldo totale"/>
          <p:cNvGrpSpPr>
            <a:grpSpLocks/>
          </p:cNvGrpSpPr>
          <p:nvPr/>
        </p:nvGrpSpPr>
        <p:grpSpPr bwMode="auto">
          <a:xfrm>
            <a:off x="1219200" y="3962400"/>
            <a:ext cx="7435850" cy="609600"/>
            <a:chOff x="768" y="2496"/>
            <a:chExt cx="4684" cy="384"/>
          </a:xfrm>
        </p:grpSpPr>
        <p:sp>
          <p:nvSpPr>
            <p:cNvPr id="137226" name="Text Box 10"/>
            <p:cNvSpPr txBox="1">
              <a:spLocks noChangeArrowheads="1"/>
            </p:cNvSpPr>
            <p:nvPr/>
          </p:nvSpPr>
          <p:spPr bwMode="auto">
            <a:xfrm>
              <a:off x="1344" y="2544"/>
              <a:ext cx="41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it-IT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anose="020B0604030504040204" pitchFamily="34" charset="0"/>
                </a:rPr>
                <a:t> </a:t>
              </a:r>
              <a:r>
                <a:rPr lang="it-IT" dirty="0">
                  <a:solidFill>
                    <a:srgbClr val="000000"/>
                  </a:solidFill>
                  <a:latin typeface="Verdana" panose="020B0604030504040204" pitchFamily="34" charset="0"/>
                </a:rPr>
                <a:t>il </a:t>
              </a:r>
              <a:r>
                <a:rPr lang="it-IT" b="1" dirty="0">
                  <a:solidFill>
                    <a:srgbClr val="3333CC"/>
                  </a:solidFill>
                  <a:latin typeface="Verdana" panose="020B0604030504040204" pitchFamily="34" charset="0"/>
                </a:rPr>
                <a:t>saldo totale</a:t>
              </a:r>
              <a:endParaRPr lang="it-IT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endParaRPr>
            </a:p>
          </p:txBody>
        </p:sp>
        <p:sp>
          <p:nvSpPr>
            <p:cNvPr id="15373" name="AutoShape 11"/>
            <p:cNvSpPr>
              <a:spLocks noChangeArrowheads="1"/>
            </p:cNvSpPr>
            <p:nvPr/>
          </p:nvSpPr>
          <p:spPr bwMode="auto">
            <a:xfrm>
              <a:off x="768" y="2496"/>
              <a:ext cx="480" cy="384"/>
            </a:xfrm>
            <a:prstGeom prst="rightArrow">
              <a:avLst>
                <a:gd name="adj1" fmla="val 50000"/>
                <a:gd name="adj2" fmla="val 31250"/>
              </a:avLst>
            </a:prstGeom>
            <a:gradFill rotWithShape="0">
              <a:gsLst>
                <a:gs pos="0">
                  <a:srgbClr val="FFCC66"/>
                </a:gs>
                <a:gs pos="100000">
                  <a:schemeClr val="folHlink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>
                <a:solidFill>
                  <a:srgbClr val="000000"/>
                </a:solidFill>
              </a:endParaRPr>
            </a:p>
          </p:txBody>
        </p:sp>
      </p:grpSp>
      <p:grpSp>
        <p:nvGrpSpPr>
          <p:cNvPr id="137228" name="Group 12" title="Saldo di parte corrente"/>
          <p:cNvGrpSpPr>
            <a:grpSpLocks/>
          </p:cNvGrpSpPr>
          <p:nvPr/>
        </p:nvGrpSpPr>
        <p:grpSpPr bwMode="auto">
          <a:xfrm>
            <a:off x="1219200" y="3200400"/>
            <a:ext cx="6400800" cy="609600"/>
            <a:chOff x="768" y="2016"/>
            <a:chExt cx="4032" cy="384"/>
          </a:xfrm>
        </p:grpSpPr>
        <p:sp>
          <p:nvSpPr>
            <p:cNvPr id="15370" name="Text Box 13"/>
            <p:cNvSpPr txBox="1">
              <a:spLocks noChangeArrowheads="1"/>
            </p:cNvSpPr>
            <p:nvPr/>
          </p:nvSpPr>
          <p:spPr bwMode="auto">
            <a:xfrm>
              <a:off x="1344" y="2064"/>
              <a:ext cx="34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400">
                  <a:solidFill>
                    <a:srgbClr val="000000"/>
                  </a:solidFill>
                  <a:latin typeface="Verdana" panose="020B0604030504040204" pitchFamily="34" charset="0"/>
                </a:rPr>
                <a:t> il </a:t>
              </a:r>
              <a:r>
                <a:rPr lang="it-IT" altLang="it-IT" sz="2400" b="1">
                  <a:solidFill>
                    <a:srgbClr val="3333CC"/>
                  </a:solidFill>
                  <a:latin typeface="Verdana" panose="020B0604030504040204" pitchFamily="34" charset="0"/>
                </a:rPr>
                <a:t>saldo di parte corrente </a:t>
              </a:r>
              <a:endParaRPr lang="it-IT" altLang="it-IT" sz="2400" b="1" u="sng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15371" name="AutoShape 14"/>
            <p:cNvSpPr>
              <a:spLocks noChangeArrowheads="1"/>
            </p:cNvSpPr>
            <p:nvPr/>
          </p:nvSpPr>
          <p:spPr bwMode="auto">
            <a:xfrm>
              <a:off x="768" y="2016"/>
              <a:ext cx="480" cy="384"/>
            </a:xfrm>
            <a:prstGeom prst="rightArrow">
              <a:avLst>
                <a:gd name="adj1" fmla="val 50000"/>
                <a:gd name="adj2" fmla="val 31250"/>
              </a:avLst>
            </a:prstGeom>
            <a:gradFill rotWithShape="0">
              <a:gsLst>
                <a:gs pos="0">
                  <a:srgbClr val="FFCC66"/>
                </a:gs>
                <a:gs pos="100000">
                  <a:schemeClr val="folHlink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>
                <a:solidFill>
                  <a:srgbClr val="000000"/>
                </a:solidFill>
              </a:endParaRPr>
            </a:p>
          </p:txBody>
        </p:sp>
      </p:grpSp>
      <p:sp>
        <p:nvSpPr>
          <p:cNvPr id="137221" name="AutoShape 5"/>
          <p:cNvSpPr>
            <a:spLocks noChangeArrowheads="1"/>
          </p:cNvSpPr>
          <p:nvPr/>
        </p:nvSpPr>
        <p:spPr bwMode="auto">
          <a:xfrm>
            <a:off x="457200" y="1752600"/>
            <a:ext cx="8229600" cy="11430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FFD889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it-IT" dirty="0">
                <a:solidFill>
                  <a:srgbClr val="000000"/>
                </a:solidFill>
                <a:latin typeface="Verdana" panose="020B0604030504040204" pitchFamily="34" charset="0"/>
              </a:rPr>
              <a:t>Il conto economico consolidato delle Amministrazioni</a:t>
            </a:r>
          </a:p>
          <a:p>
            <a:pPr algn="ctr" eaLnBrk="1" hangingPunct="1">
              <a:defRPr/>
            </a:pPr>
            <a:r>
              <a:rPr lang="it-IT" dirty="0">
                <a:solidFill>
                  <a:srgbClr val="000000"/>
                </a:solidFill>
                <a:latin typeface="Verdana" panose="020B0604030504040204" pitchFamily="34" charset="0"/>
              </a:rPr>
              <a:t>Pubbliche evidenzia </a:t>
            </a:r>
            <a:r>
              <a:rPr lang="it-IT" b="1" dirty="0">
                <a:solidFill>
                  <a:srgbClr val="000000"/>
                </a:solidFill>
                <a:latin typeface="Verdana" panose="020B0604030504040204" pitchFamily="34" charset="0"/>
              </a:rPr>
              <a:t>tre saldi principali</a:t>
            </a:r>
            <a:r>
              <a:rPr lang="it-IT" dirty="0">
                <a:solidFill>
                  <a:srgbClr val="000000"/>
                </a:solidFill>
                <a:latin typeface="Verdana" panose="020B0604030504040204" pitchFamily="34" charset="0"/>
              </a:rPr>
              <a:t>:</a:t>
            </a:r>
          </a:p>
          <a:p>
            <a:pPr algn="ctr" eaLnBrk="1" hangingPunct="1">
              <a:defRPr/>
            </a:pPr>
            <a:endParaRPr lang="it-IT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137220" name="Text Box 4"/>
          <p:cNvSpPr txBox="1">
            <a:spLocks noChangeArrowheads="1"/>
          </p:cNvSpPr>
          <p:nvPr/>
        </p:nvSpPr>
        <p:spPr bwMode="auto">
          <a:xfrm>
            <a:off x="0" y="336550"/>
            <a:ext cx="9144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it-IT" sz="36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I</a:t>
            </a:r>
            <a:r>
              <a:rPr lang="it-IT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 </a:t>
            </a:r>
            <a:r>
              <a:rPr lang="it-IT" sz="36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saldi</a:t>
            </a:r>
            <a:endParaRPr lang="it-IT" b="1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  <a:p>
            <a:pPr algn="ctr" eaLnBrk="1" hangingPunct="1">
              <a:defRPr/>
            </a:pPr>
            <a:r>
              <a:rPr lang="it-IT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(Amministrazioni Pubbliche)</a:t>
            </a:r>
          </a:p>
        </p:txBody>
      </p:sp>
      <p:sp>
        <p:nvSpPr>
          <p:cNvPr id="3" name="Titolo 2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saldi delle Amministrazione Pubbliche</a:t>
            </a:r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7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7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7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21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3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None/>
            </a:pPr>
            <a:fld id="{7FE99B5E-B1FB-4A33-A997-89594FBC6CC1}" type="slidenum">
              <a:rPr lang="it-IT" altLang="it-IT" sz="1800" smtClean="0"/>
              <a:pPr>
                <a:buNone/>
              </a:pPr>
              <a:t>15</a:t>
            </a:fld>
            <a:endParaRPr lang="it-IT" altLang="it-IT" dirty="0"/>
          </a:p>
        </p:txBody>
      </p:sp>
      <p:sp>
        <p:nvSpPr>
          <p:cNvPr id="138245" name="AutoShape 5"/>
          <p:cNvSpPr>
            <a:spLocks noChangeArrowheads="1"/>
          </p:cNvSpPr>
          <p:nvPr/>
        </p:nvSpPr>
        <p:spPr bwMode="auto">
          <a:xfrm>
            <a:off x="579438" y="1949450"/>
            <a:ext cx="8107362" cy="936625"/>
          </a:xfrm>
          <a:prstGeom prst="flowChartAlternateProcess">
            <a:avLst/>
          </a:prstGeom>
          <a:gradFill rotWithShape="0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57150">
            <a:solidFill>
              <a:srgbClr val="FFD47D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Il </a:t>
            </a:r>
            <a:r>
              <a:rPr lang="it-IT" altLang="it-IT" sz="2400" b="1">
                <a:solidFill>
                  <a:srgbClr val="000000"/>
                </a:solidFill>
                <a:latin typeface="Verdana" panose="020B0604030504040204" pitchFamily="34" charset="0"/>
              </a:rPr>
              <a:t>saldo di parte corrente </a:t>
            </a: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risulta dalla </a:t>
            </a:r>
            <a:r>
              <a:rPr lang="it-IT" altLang="it-IT" sz="2400" u="sng">
                <a:solidFill>
                  <a:srgbClr val="000000"/>
                </a:solidFill>
                <a:latin typeface="Verdana" panose="020B0604030504040204" pitchFamily="34" charset="0"/>
              </a:rPr>
              <a:t>differenza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u="sng">
                <a:solidFill>
                  <a:srgbClr val="000000"/>
                </a:solidFill>
                <a:latin typeface="Verdana" panose="020B0604030504040204" pitchFamily="34" charset="0"/>
              </a:rPr>
              <a:t>tra entrate e uscite correnti:</a:t>
            </a:r>
            <a:endParaRPr lang="it-IT" altLang="it-IT" sz="2400" b="1" u="sng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138246" name="Text Box 6"/>
          <p:cNvSpPr txBox="1">
            <a:spLocks noChangeArrowheads="1"/>
          </p:cNvSpPr>
          <p:nvPr/>
        </p:nvSpPr>
        <p:spPr bwMode="auto">
          <a:xfrm>
            <a:off x="304800" y="4343400"/>
            <a:ext cx="4038600" cy="1930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F1B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u="sng">
                <a:solidFill>
                  <a:srgbClr val="000000"/>
                </a:solidFill>
                <a:latin typeface="Verdana" panose="020B0604030504040204" pitchFamily="34" charset="0"/>
              </a:rPr>
              <a:t>se è negativo</a:t>
            </a: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, </a:t>
            </a:r>
            <a:r>
              <a:rPr lang="it-IT" altLang="it-IT" sz="2400">
                <a:solidFill>
                  <a:srgbClr val="3333CC"/>
                </a:solidFill>
                <a:latin typeface="Verdana" panose="020B0604030504040204" pitchFamily="34" charset="0"/>
              </a:rPr>
              <a:t>misura l’ammontare di </a:t>
            </a:r>
            <a:r>
              <a:rPr lang="it-IT" altLang="it-IT" sz="2400" b="1">
                <a:solidFill>
                  <a:srgbClr val="3333CC"/>
                </a:solidFill>
                <a:latin typeface="Verdana" panose="020B0604030504040204" pitchFamily="34" charset="0"/>
              </a:rPr>
              <a:t>risparmio pubblico</a:t>
            </a:r>
            <a:r>
              <a:rPr lang="it-IT" altLang="it-IT" sz="2400">
                <a:solidFill>
                  <a:srgbClr val="3333CC"/>
                </a:solidFill>
                <a:latin typeface="Verdana" panose="020B0604030504040204" pitchFamily="34" charset="0"/>
              </a:rPr>
              <a:t> assorbito dagli enti del settore </a:t>
            </a:r>
            <a:endParaRPr lang="it-IT" altLang="it-IT" sz="2400" b="1" u="sng">
              <a:solidFill>
                <a:srgbClr val="3333CC"/>
              </a:solidFill>
              <a:latin typeface="Verdana" panose="020B0604030504040204" pitchFamily="34" charset="0"/>
            </a:endParaRPr>
          </a:p>
        </p:txBody>
      </p:sp>
      <p:sp>
        <p:nvSpPr>
          <p:cNvPr id="138247" name="Text Box 7"/>
          <p:cNvSpPr txBox="1">
            <a:spLocks noChangeArrowheads="1"/>
          </p:cNvSpPr>
          <p:nvPr/>
        </p:nvSpPr>
        <p:spPr bwMode="auto">
          <a:xfrm>
            <a:off x="4648200" y="4343400"/>
            <a:ext cx="4114800" cy="1930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F1B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u="sng">
                <a:solidFill>
                  <a:srgbClr val="000000"/>
                </a:solidFill>
                <a:latin typeface="Verdana" panose="020B0604030504040204" pitchFamily="34" charset="0"/>
              </a:rPr>
              <a:t>se è positivo</a:t>
            </a: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, </a:t>
            </a:r>
            <a:r>
              <a:rPr lang="it-IT" altLang="it-IT" sz="2400">
                <a:solidFill>
                  <a:srgbClr val="3333CC"/>
                </a:solidFill>
                <a:latin typeface="Verdana" panose="020B0604030504040204" pitchFamily="34" charset="0"/>
              </a:rPr>
              <a:t>misura l’ammontare di </a:t>
            </a:r>
            <a:r>
              <a:rPr lang="it-IT" altLang="it-IT" sz="2400" b="1">
                <a:solidFill>
                  <a:srgbClr val="3333CC"/>
                </a:solidFill>
                <a:latin typeface="Verdana" panose="020B0604030504040204" pitchFamily="34" charset="0"/>
              </a:rPr>
              <a:t>risparmio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>
                <a:solidFill>
                  <a:srgbClr val="3333CC"/>
                </a:solidFill>
                <a:latin typeface="Verdana" panose="020B0604030504040204" pitchFamily="34" charset="0"/>
              </a:rPr>
              <a:t>pubblico </a:t>
            </a:r>
            <a:r>
              <a:rPr lang="it-IT" altLang="it-IT" sz="2400">
                <a:solidFill>
                  <a:srgbClr val="3333CC"/>
                </a:solidFill>
                <a:latin typeface="Verdana" panose="020B0604030504040204" pitchFamily="34" charset="0"/>
              </a:rPr>
              <a:t>accumulato</a:t>
            </a:r>
            <a:endParaRPr lang="it-IT" altLang="it-IT" sz="2400" b="1">
              <a:solidFill>
                <a:srgbClr val="3333CC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 b="1">
              <a:solidFill>
                <a:srgbClr val="3333CC"/>
              </a:solidFill>
              <a:latin typeface="Verdana" panose="020B0604030504040204" pitchFamily="34" charset="0"/>
            </a:endParaRPr>
          </a:p>
        </p:txBody>
      </p:sp>
      <p:sp>
        <p:nvSpPr>
          <p:cNvPr id="138248" name="AutoShape 8" title="Doppia freccia"/>
          <p:cNvSpPr>
            <a:spLocks noChangeArrowheads="1"/>
          </p:cNvSpPr>
          <p:nvPr/>
        </p:nvSpPr>
        <p:spPr bwMode="auto">
          <a:xfrm rot="-8215979">
            <a:off x="3810000" y="3048000"/>
            <a:ext cx="1295400" cy="12192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3085 w 21600"/>
              <a:gd name="T25" fmla="*/ 12343 h 21600"/>
              <a:gd name="T26" fmla="*/ 18514 w 21600"/>
              <a:gd name="T27" fmla="*/ 18514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5429" y="0"/>
                </a:moveTo>
                <a:lnTo>
                  <a:pt x="9257" y="6171"/>
                </a:lnTo>
                <a:lnTo>
                  <a:pt x="12343" y="6171"/>
                </a:lnTo>
                <a:lnTo>
                  <a:pt x="12343" y="12343"/>
                </a:lnTo>
                <a:lnTo>
                  <a:pt x="6171" y="12343"/>
                </a:lnTo>
                <a:lnTo>
                  <a:pt x="6171" y="9257"/>
                </a:lnTo>
                <a:lnTo>
                  <a:pt x="0" y="15429"/>
                </a:lnTo>
                <a:lnTo>
                  <a:pt x="6171" y="21600"/>
                </a:lnTo>
                <a:lnTo>
                  <a:pt x="6171" y="18514"/>
                </a:lnTo>
                <a:lnTo>
                  <a:pt x="18514" y="18514"/>
                </a:lnTo>
                <a:lnTo>
                  <a:pt x="18514" y="6171"/>
                </a:lnTo>
                <a:lnTo>
                  <a:pt x="21600" y="6171"/>
                </a:lnTo>
                <a:lnTo>
                  <a:pt x="15429" y="0"/>
                </a:ln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it-IT"/>
          </a:p>
        </p:txBody>
      </p:sp>
      <p:sp>
        <p:nvSpPr>
          <p:cNvPr id="138244" name="Text Box 4"/>
          <p:cNvSpPr txBox="1">
            <a:spLocks noChangeArrowheads="1"/>
          </p:cNvSpPr>
          <p:nvPr/>
        </p:nvSpPr>
        <p:spPr bwMode="auto">
          <a:xfrm>
            <a:off x="0" y="336550"/>
            <a:ext cx="9144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it-IT" sz="36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I</a:t>
            </a:r>
            <a:r>
              <a:rPr lang="it-IT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 </a:t>
            </a:r>
            <a:r>
              <a:rPr lang="it-IT" sz="36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saldi</a:t>
            </a:r>
            <a:endParaRPr lang="it-IT" b="1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  <a:p>
            <a:pPr algn="ctr" eaLnBrk="1" hangingPunct="1">
              <a:defRPr/>
            </a:pPr>
            <a:r>
              <a:rPr lang="it-IT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(Amministrazioni Pubbliche)</a:t>
            </a:r>
          </a:p>
        </p:txBody>
      </p:sp>
      <p:sp>
        <p:nvSpPr>
          <p:cNvPr id="3" name="Titolo 2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saldi delle amministrazione pubbliche (2)</a:t>
            </a:r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5" grpId="0" animBg="1" autoUpdateAnimBg="0"/>
      <p:bldP spid="138246" grpId="0" animBg="1" autoUpdateAnimBg="0"/>
      <p:bldP spid="138247" grpId="0" animBg="1" autoUpdateAnimBg="0"/>
      <p:bldP spid="13824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7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F0D742B-50C2-490A-8917-8D2D0E46A440}" type="slidenum">
              <a:rPr lang="it-IT" altLang="it-IT" smtClean="0"/>
              <a:pPr/>
              <a:t>16</a:t>
            </a:fld>
            <a:endParaRPr lang="it-IT" altLang="it-IT"/>
          </a:p>
        </p:txBody>
      </p:sp>
      <p:sp>
        <p:nvSpPr>
          <p:cNvPr id="139270" name="Text Box 6"/>
          <p:cNvSpPr txBox="1">
            <a:spLocks noChangeArrowheads="1"/>
          </p:cNvSpPr>
          <p:nvPr/>
        </p:nvSpPr>
        <p:spPr bwMode="auto">
          <a:xfrm>
            <a:off x="304800" y="4038600"/>
            <a:ext cx="4038600" cy="1570038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F1B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>
                <a:solidFill>
                  <a:srgbClr val="3333CC"/>
                </a:solidFill>
                <a:latin typeface="Verdana" panose="020B0604030504040204" pitchFamily="34" charset="0"/>
              </a:rPr>
              <a:t>indebitamento netto</a:t>
            </a: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 se le uscite totali sono maggiori delle entrate totali</a:t>
            </a:r>
          </a:p>
        </p:txBody>
      </p:sp>
      <p:sp>
        <p:nvSpPr>
          <p:cNvPr id="139271" name="Text Box 7"/>
          <p:cNvSpPr txBox="1">
            <a:spLocks noChangeArrowheads="1"/>
          </p:cNvSpPr>
          <p:nvPr/>
        </p:nvSpPr>
        <p:spPr bwMode="auto">
          <a:xfrm>
            <a:off x="4648200" y="4038600"/>
            <a:ext cx="4114800" cy="1930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F1B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>
                <a:solidFill>
                  <a:srgbClr val="3333CC"/>
                </a:solidFill>
                <a:latin typeface="Verdana" panose="020B0604030504040204" pitchFamily="34" charset="0"/>
              </a:rPr>
              <a:t>accreditamento netto</a:t>
            </a: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 se le uscite totali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sono minori delle entrate totali</a:t>
            </a:r>
            <a:endParaRPr lang="it-IT" altLang="it-IT" sz="2400" b="1" u="sng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srgbClr val="3333CC"/>
              </a:solidFill>
              <a:latin typeface="Verdana" panose="020B0604030504040204" pitchFamily="34" charset="0"/>
            </a:endParaRPr>
          </a:p>
        </p:txBody>
      </p:sp>
      <p:sp>
        <p:nvSpPr>
          <p:cNvPr id="139272" name="AutoShape 8" title="Doppia freccia"/>
          <p:cNvSpPr>
            <a:spLocks noChangeArrowheads="1"/>
          </p:cNvSpPr>
          <p:nvPr/>
        </p:nvSpPr>
        <p:spPr bwMode="auto">
          <a:xfrm rot="-8215979">
            <a:off x="3810000" y="3097213"/>
            <a:ext cx="1295400" cy="12192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3085 w 21600"/>
              <a:gd name="T25" fmla="*/ 12343 h 21600"/>
              <a:gd name="T26" fmla="*/ 18514 w 21600"/>
              <a:gd name="T27" fmla="*/ 18514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5429" y="0"/>
                </a:moveTo>
                <a:lnTo>
                  <a:pt x="9257" y="6171"/>
                </a:lnTo>
                <a:lnTo>
                  <a:pt x="12343" y="6171"/>
                </a:lnTo>
                <a:lnTo>
                  <a:pt x="12343" y="12343"/>
                </a:lnTo>
                <a:lnTo>
                  <a:pt x="6171" y="12343"/>
                </a:lnTo>
                <a:lnTo>
                  <a:pt x="6171" y="9257"/>
                </a:lnTo>
                <a:lnTo>
                  <a:pt x="0" y="15429"/>
                </a:lnTo>
                <a:lnTo>
                  <a:pt x="6171" y="21600"/>
                </a:lnTo>
                <a:lnTo>
                  <a:pt x="6171" y="18514"/>
                </a:lnTo>
                <a:lnTo>
                  <a:pt x="18514" y="18514"/>
                </a:lnTo>
                <a:lnTo>
                  <a:pt x="18514" y="6171"/>
                </a:lnTo>
                <a:lnTo>
                  <a:pt x="21600" y="6171"/>
                </a:lnTo>
                <a:lnTo>
                  <a:pt x="15429" y="0"/>
                </a:ln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it-IT"/>
          </a:p>
        </p:txBody>
      </p:sp>
      <p:sp>
        <p:nvSpPr>
          <p:cNvPr id="139269" name="AutoShape 5"/>
          <p:cNvSpPr>
            <a:spLocks noChangeArrowheads="1"/>
          </p:cNvSpPr>
          <p:nvPr/>
        </p:nvSpPr>
        <p:spPr bwMode="auto">
          <a:xfrm>
            <a:off x="1390650" y="1600200"/>
            <a:ext cx="6299200" cy="2144713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57150">
            <a:solidFill>
              <a:srgbClr val="FFD47D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Il </a:t>
            </a:r>
            <a:r>
              <a:rPr lang="it-IT" altLang="it-IT" sz="2400" b="1">
                <a:solidFill>
                  <a:srgbClr val="000000"/>
                </a:solidFill>
                <a:latin typeface="Verdana" panose="020B0604030504040204" pitchFamily="34" charset="0"/>
              </a:rPr>
              <a:t>saldo totale </a:t>
            </a: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risulta dalla </a:t>
            </a:r>
            <a:r>
              <a:rPr lang="it-IT" altLang="it-IT" sz="2400" u="sng">
                <a:solidFill>
                  <a:srgbClr val="000000"/>
                </a:solidFill>
                <a:latin typeface="Verdana" panose="020B0604030504040204" pitchFamily="34" charset="0"/>
              </a:rPr>
              <a:t>differenza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u="sng">
                <a:solidFill>
                  <a:srgbClr val="000000"/>
                </a:solidFill>
                <a:latin typeface="Verdana" panose="020B0604030504040204" pitchFamily="34" charset="0"/>
              </a:rPr>
              <a:t>tra entrate totali e uscite totali (al netto delle partite finanziarie) </a:t>
            </a: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ed è definito:</a:t>
            </a:r>
            <a:endParaRPr lang="it-IT" altLang="it-IT" sz="2400" b="1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endParaRPr lang="it-IT" altLang="it-IT" sz="240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139268" name="Text Box 4"/>
          <p:cNvSpPr txBox="1">
            <a:spLocks noChangeArrowheads="1"/>
          </p:cNvSpPr>
          <p:nvPr/>
        </p:nvSpPr>
        <p:spPr bwMode="auto">
          <a:xfrm>
            <a:off x="0" y="336550"/>
            <a:ext cx="9144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it-IT" sz="3600" b="1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I</a:t>
            </a:r>
            <a:r>
              <a:rPr lang="it-IT" b="1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 </a:t>
            </a:r>
            <a:r>
              <a:rPr lang="it-IT" sz="3600" b="1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saldi</a:t>
            </a:r>
            <a:endParaRPr lang="it-IT" b="1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  <a:p>
            <a:pPr algn="ctr" eaLnBrk="1" hangingPunct="1">
              <a:defRPr/>
            </a:pPr>
            <a:r>
              <a:rPr lang="it-IT" b="1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(Amministrazioni Pubbliche)</a:t>
            </a:r>
          </a:p>
        </p:txBody>
      </p:sp>
      <p:sp>
        <p:nvSpPr>
          <p:cNvPr id="3" name="Titolo 2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saldi delle amministrazione pubbliche (3)</a:t>
            </a:r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9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70" grpId="0" animBg="1" autoUpdateAnimBg="0"/>
      <p:bldP spid="139271" grpId="0" animBg="1" autoUpdateAnimBg="0"/>
      <p:bldP spid="139272" grpId="0" animBg="1"/>
      <p:bldP spid="139269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D0FD9C6-85EA-4631-92D0-D970DB1385E8}" type="slidenum">
              <a:rPr lang="it-IT" altLang="it-IT" smtClean="0"/>
              <a:pPr/>
              <a:t>17</a:t>
            </a:fld>
            <a:endParaRPr lang="it-IT" altLang="it-IT"/>
          </a:p>
        </p:txBody>
      </p:sp>
      <p:sp>
        <p:nvSpPr>
          <p:cNvPr id="140292" name="Text Box 4"/>
          <p:cNvSpPr txBox="1">
            <a:spLocks noChangeArrowheads="1"/>
          </p:cNvSpPr>
          <p:nvPr/>
        </p:nvSpPr>
        <p:spPr bwMode="auto">
          <a:xfrm>
            <a:off x="0" y="336550"/>
            <a:ext cx="9144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it-IT" sz="3600" b="1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I</a:t>
            </a:r>
            <a:r>
              <a:rPr lang="it-IT" b="1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 </a:t>
            </a:r>
            <a:r>
              <a:rPr lang="it-IT" sz="3600" b="1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saldi</a:t>
            </a:r>
            <a:endParaRPr lang="it-IT" b="1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  <a:p>
            <a:pPr algn="ctr" eaLnBrk="1" hangingPunct="1">
              <a:defRPr/>
            </a:pPr>
            <a:r>
              <a:rPr lang="it-IT" b="1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(Amministrazioni Pubbliche)</a:t>
            </a:r>
          </a:p>
        </p:txBody>
      </p:sp>
      <p:sp>
        <p:nvSpPr>
          <p:cNvPr id="140293" name="AutoShape 5"/>
          <p:cNvSpPr>
            <a:spLocks noChangeArrowheads="1"/>
          </p:cNvSpPr>
          <p:nvPr/>
        </p:nvSpPr>
        <p:spPr bwMode="auto">
          <a:xfrm>
            <a:off x="457200" y="1600200"/>
            <a:ext cx="8202613" cy="4597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57150">
            <a:solidFill>
              <a:srgbClr val="FFD47D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Il </a:t>
            </a:r>
            <a:r>
              <a:rPr lang="it-IT" altLang="it-IT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saldo totale al netto degli interessi, ovvero saldo primario </a:t>
            </a:r>
            <a:r>
              <a:rPr lang="it-IT" altLang="it-IT" sz="2400" b="1" dirty="0">
                <a:solidFill>
                  <a:srgbClr val="3333CC"/>
                </a:solidFill>
                <a:latin typeface="Verdana" panose="020B0604030504040204" pitchFamily="34" charset="0"/>
              </a:rPr>
              <a:t>(avanzo o disavanzo primario)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si calcola come differenza tra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entrate totali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e spese totali (al netto delle partite finanziarie) al netto degli interessi, ovvero: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it-IT" altLang="it-IT" sz="2400" dirty="0">
                <a:solidFill>
                  <a:srgbClr val="000000"/>
                </a:solidFill>
              </a:rPr>
              <a:t>entrate totali – </a:t>
            </a:r>
            <a:r>
              <a:rPr lang="it-IT" altLang="it-IT" sz="2400" dirty="0" smtClean="0">
                <a:solidFill>
                  <a:srgbClr val="000000"/>
                </a:solidFill>
              </a:rPr>
              <a:t> (</a:t>
            </a:r>
            <a:r>
              <a:rPr lang="it-IT" altLang="it-IT" sz="2400" dirty="0">
                <a:solidFill>
                  <a:srgbClr val="000000"/>
                </a:solidFill>
              </a:rPr>
              <a:t>spese totali </a:t>
            </a:r>
            <a:r>
              <a:rPr lang="it-IT" altLang="it-IT" sz="2400" dirty="0" smtClean="0">
                <a:solidFill>
                  <a:srgbClr val="000000"/>
                </a:solidFill>
              </a:rPr>
              <a:t>- </a:t>
            </a:r>
            <a:r>
              <a:rPr lang="it-IT" altLang="it-IT" sz="2400" dirty="0">
                <a:solidFill>
                  <a:srgbClr val="000000"/>
                </a:solidFill>
              </a:rPr>
              <a:t>interessi)=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rgbClr val="000000"/>
                </a:solidFill>
              </a:rPr>
              <a:t>(entrate totali – spese totali) + interessi=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rgbClr val="000000"/>
                </a:solidFill>
              </a:rPr>
              <a:t>Saldo </a:t>
            </a:r>
            <a:r>
              <a:rPr lang="it-IT" altLang="it-IT" sz="2400" dirty="0" smtClean="0">
                <a:solidFill>
                  <a:srgbClr val="000000"/>
                </a:solidFill>
              </a:rPr>
              <a:t>totale + </a:t>
            </a:r>
            <a:r>
              <a:rPr lang="it-IT" altLang="it-IT" sz="2400" dirty="0">
                <a:solidFill>
                  <a:srgbClr val="000000"/>
                </a:solidFill>
              </a:rPr>
              <a:t>interessi</a:t>
            </a:r>
            <a:endParaRPr lang="it-IT" altLang="it-IT" sz="2400" b="1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400" dirty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3" name="Titolo 2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saldi delle Amministrazione pubbliche (4)</a:t>
            </a:r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3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93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71E0E05-3D48-4949-A05E-881D1A605E99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it-IT" altLang="it-IT" sz="1400"/>
          </a:p>
        </p:txBody>
      </p:sp>
      <p:graphicFrame>
        <p:nvGraphicFramePr>
          <p:cNvPr id="113704" name="Group 40" title="I saldi del conto delle Amministrazioni Pubbliche nel 20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3832668"/>
              </p:ext>
            </p:extLst>
          </p:nvPr>
        </p:nvGraphicFramePr>
        <p:xfrm>
          <a:off x="684213" y="1916113"/>
          <a:ext cx="8045450" cy="3529013"/>
        </p:xfrm>
        <a:graphic>
          <a:graphicData uri="http://schemas.openxmlformats.org/drawingml/2006/table">
            <a:tbl>
              <a:tblPr firstRow="1"/>
              <a:tblGrid>
                <a:gridCol w="4966092"/>
                <a:gridCol w="1423465"/>
                <a:gridCol w="1655893"/>
              </a:tblGrid>
              <a:tr h="977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SALDI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074B8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47" marR="9144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mld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di euro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074B8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47" marR="9144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%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Pil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074B8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47" marR="9144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7. Risparmio pubblico (1-4)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1074B8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47" marR="9144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-5,6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074B8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47" marR="9144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-0,4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074B8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47" marR="9144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8. Indebitamento netto (3-6)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1074B8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47" marR="9144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-47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074B8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47" marR="9144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-3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074B8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47" marR="9144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9.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Avanzo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primario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(8+interessi)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074B8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47" marR="9144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39,7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074B8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47" marR="9144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2,5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074B8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47" marR="9144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0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074B8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Debito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pubblico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delle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AP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074B8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47" marR="9144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074B8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1.989,4 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074B8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47" marR="9144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074B8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127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074B8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47" marR="9144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Per memoria : Prodotto Interno Lordo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1074B8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47" marR="9144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1.567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074B8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47" marR="9144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74B8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100,0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074B8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47" marR="9144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036763" y="784225"/>
            <a:ext cx="5087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b="1">
                <a:solidFill>
                  <a:srgbClr val="3333CC"/>
                </a:solidFill>
                <a:latin typeface="Arial" panose="020B0604020202020204" pitchFamily="34" charset="0"/>
              </a:rPr>
              <a:t>I saldi del conto delle AP nel 2012</a:t>
            </a:r>
          </a:p>
        </p:txBody>
      </p:sp>
      <p:sp>
        <p:nvSpPr>
          <p:cNvPr id="3" name="Titolo 2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saldi del conto delle Amministrazione Pubbliche nel 2012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61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B54858-9A6B-4287-9BB4-6188EC424B2D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it-IT" altLang="it-IT" sz="1400"/>
          </a:p>
        </p:txBody>
      </p:sp>
      <p:graphicFrame>
        <p:nvGraphicFramePr>
          <p:cNvPr id="445442" name="Group 2" title="Le entrate delle Amministrazioni Pubbliche nel 20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367767"/>
              </p:ext>
            </p:extLst>
          </p:nvPr>
        </p:nvGraphicFramePr>
        <p:xfrm>
          <a:off x="468313" y="115888"/>
          <a:ext cx="8135937" cy="6048376"/>
        </p:xfrm>
        <a:graphic>
          <a:graphicData uri="http://schemas.openxmlformats.org/drawingml/2006/table">
            <a:tbl>
              <a:tblPr firstRow="1"/>
              <a:tblGrid>
                <a:gridCol w="3565525"/>
                <a:gridCol w="985837"/>
                <a:gridCol w="1038225"/>
                <a:gridCol w="2546350"/>
              </a:tblGrid>
              <a:tr h="669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</a:rPr>
                        <a:t>Le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</a:rPr>
                        <a:t>entrate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</a:rPr>
                        <a:t>delle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</a:rPr>
                        <a:t> AP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</a:rPr>
                        <a:t>nel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</a:rPr>
                        <a:t> 2012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mld di Euro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%PIL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  Comp. % 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ENTRATE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1. Imposte dirette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233,8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14,9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31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2. Imposte indirette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237,4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15,2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31,5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3. Contributi sociali effettivi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212.8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13,6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28,2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4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4.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Entrate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fiscali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 (1+2+3)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684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43,6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90,6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5. Contr. sociali figurativi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4,2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0,3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0,6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6. Altre entrate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60,1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3,8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7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7. </a:t>
                      </a:r>
                      <a:r>
                        <a:rPr kumimoji="0" lang="en-US" sz="1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Entrate</a:t>
                      </a: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Correnti</a:t>
                      </a: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(4+5+6)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748,3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47,8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99,1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5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8. </a:t>
                      </a:r>
                      <a:r>
                        <a:rPr kumimoji="0" lang="en-US" sz="1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Entrate</a:t>
                      </a: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Conto</a:t>
                      </a: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Capitale</a:t>
                      </a: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6,4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0,4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0,9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    8.1 Imposte in conto capitale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1,5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0,1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0,2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9. ENTRATE TOTALI (7+8)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754,8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48,2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100,0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entrate delle Amministrazioni Pubbliche nel 2012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46163" y="1981200"/>
            <a:ext cx="7051675" cy="325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it-IT" altLang="it-IT" sz="2800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it-IT" altLang="it-IT" sz="2800" smtClean="0"/>
              <a:t>I. Definire i soggetti della finanza pubblica</a:t>
            </a:r>
          </a:p>
          <a:p>
            <a:pPr eaLnBrk="1" hangingPunct="1">
              <a:buFontTx/>
              <a:buNone/>
            </a:pPr>
            <a:r>
              <a:rPr lang="it-IT" altLang="it-IT" sz="2800" smtClean="0"/>
              <a:t>II. Tracciare una quadro quantitativo della finanza pubblica in Italia e dei suoi problemi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838200"/>
            <a:ext cx="7239000" cy="1143000"/>
          </a:xfrm>
          <a:noFill/>
        </p:spPr>
        <p:txBody>
          <a:bodyPr/>
          <a:lstStyle/>
          <a:p>
            <a:pPr eaLnBrk="1" hangingPunct="1"/>
            <a:r>
              <a:rPr lang="it-IT" altLang="it-IT" sz="3200" b="1" smtClean="0">
                <a:solidFill>
                  <a:schemeClr val="tx1"/>
                </a:solidFill>
              </a:rPr>
              <a:t>Sommario</a:t>
            </a:r>
          </a:p>
        </p:txBody>
      </p:sp>
      <p:sp>
        <p:nvSpPr>
          <p:cNvPr id="4100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ACCFC87-DBB8-4602-8B18-7272CBF98964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it-IT" altLang="it-IT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5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5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6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05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F86DA13-44B6-4885-A158-0D7EAB6031C4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it-IT" altLang="it-IT" sz="1400"/>
          </a:p>
        </p:txBody>
      </p:sp>
      <p:graphicFrame>
        <p:nvGraphicFramePr>
          <p:cNvPr id="111705" name="Group 89" title="Le uscite delle Amministrazioni Pubbliche nel 20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1007494"/>
              </p:ext>
            </p:extLst>
          </p:nvPr>
        </p:nvGraphicFramePr>
        <p:xfrm>
          <a:off x="609600" y="1231900"/>
          <a:ext cx="7672388" cy="4576768"/>
        </p:xfrm>
        <a:graphic>
          <a:graphicData uri="http://schemas.openxmlformats.org/drawingml/2006/table">
            <a:tbl>
              <a:tblPr firstRow="1"/>
              <a:tblGrid>
                <a:gridCol w="4082466"/>
                <a:gridCol w="1137656"/>
                <a:gridCol w="1226133"/>
                <a:gridCol w="1226133"/>
              </a:tblGrid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Sans Serif" charset="0"/>
                          <a:cs typeface="Arial" panose="020B0604020202020204" pitchFamily="34" charset="0"/>
                        </a:rPr>
                        <a:t> USCITE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Sans Serif" charset="0"/>
                          <a:cs typeface="Arial" panose="020B0604020202020204" pitchFamily="34" charset="0"/>
                        </a:rPr>
                        <a:t>delle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Sans Serif" charset="0"/>
                          <a:cs typeface="Arial" panose="020B0604020202020204" pitchFamily="34" charset="0"/>
                        </a:rPr>
                        <a:t> AP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Sans Serif" charset="0"/>
                          <a:cs typeface="Arial" panose="020B0604020202020204" pitchFamily="34" charset="0"/>
                        </a:rPr>
                        <a:t>nel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Sans Serif" charset="0"/>
                          <a:cs typeface="Arial" panose="020B0604020202020204" pitchFamily="34" charset="0"/>
                        </a:rPr>
                        <a:t> 2012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Sans Serif" charset="0"/>
                          <a:cs typeface="Arial" panose="020B0604020202020204" pitchFamily="34" charset="0"/>
                        </a:rPr>
                        <a:t>Mld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Sans Serif" charset="0"/>
                          <a:cs typeface="Arial" panose="020B0604020202020204" pitchFamily="34" charset="0"/>
                        </a:rPr>
                        <a:t> di euro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Sans Serif" charset="0"/>
                        </a:rPr>
                        <a:t>%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Sans Serif" charset="0"/>
                        </a:rPr>
                        <a:t>Pil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Sans Serif" charset="0"/>
                        </a:rPr>
                        <a:t>%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10. Consumi collettivi finali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315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20,1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39,3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    10.1 Retribuzioni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165.9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10,6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20,7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    10.2 Acquisti di beni e servizi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149,1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9,5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18,6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11. Prestazioni sociali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311,4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19,9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38,8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12.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Contributi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alla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produzione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  <a:ea typeface="+mn-ea"/>
                          <a:cs typeface="+mn-cs"/>
                        </a:rPr>
                        <a:t>15,8</a:t>
                      </a: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  <a:ea typeface="+mn-ea"/>
                          <a:cs typeface="+mn-cs"/>
                        </a:rPr>
                        <a:t>1,0</a:t>
                      </a: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13. Interessi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86,7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5,5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10,8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14. Altre uscite correnti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 25,1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 1,6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 3,1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Sans Serif" charset="0"/>
                        </a:rPr>
                        <a:t> 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15. </a:t>
                      </a:r>
                      <a:r>
                        <a:rPr kumimoji="0" lang="en-US" sz="12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Uscite</a:t>
                      </a:r>
                      <a:r>
                        <a:rPr kumimoji="0" lang="en-U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 </a:t>
                      </a:r>
                      <a:r>
                        <a:rPr kumimoji="0" lang="en-US" sz="12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correnti</a:t>
                      </a:r>
                      <a:r>
                        <a:rPr kumimoji="0" lang="en-U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 (10+11+12+13+14)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753,9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48,1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94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Sans Serif" charset="0"/>
                        </a:rPr>
                        <a:t> 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16.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Investimenti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29,4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1,9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3,7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17. Trasferimenti in conto capitale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18,5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1,2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2,3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18. Uscite in conto capitale 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47,8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3,1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6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Sans Serif" charset="0"/>
                        </a:rPr>
                        <a:t> 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19. USCITE TOTALI  (15+18)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801,8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51,2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MS Sans Serif" charset="0"/>
                        </a:rPr>
                        <a:t>100,0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36" marR="9143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Uscite delle Amministrazioni Pubbliche nel 2012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12FEC56-A6BB-44DB-9A55-083D85D8B012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it-IT" altLang="it-IT" sz="1400"/>
          </a:p>
        </p:txBody>
      </p:sp>
      <p:graphicFrame>
        <p:nvGraphicFramePr>
          <p:cNvPr id="38914" name="Object 2" descr="In rosso: indebitamento netto su Pil, in blu: saldo primario sul Pil" title="Indebitamento netto e saldo primario delle AP in percenutale del PIL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5900325"/>
              </p:ext>
            </p:extLst>
          </p:nvPr>
        </p:nvGraphicFramePr>
        <p:xfrm>
          <a:off x="457200" y="36513"/>
          <a:ext cx="8301038" cy="626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6" name="Grafico" r:id="rId3" imgW="7791390" imgH="5772150" progId="Excel.Chart.8">
                  <p:embed/>
                </p:oleObj>
              </mc:Choice>
              <mc:Fallback>
                <p:oleObj name="Grafico" r:id="rId3" imgW="7791390" imgH="5772150" progId="Excel.Char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6513"/>
                        <a:ext cx="8301038" cy="6267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Indebitamento netto e saldo primario delle Amministrazioni Pubbliche in percentuale del </a:t>
            </a:r>
            <a:r>
              <a:rPr lang="it-IT" dirty="0" err="1" smtClean="0"/>
              <a:t>Pil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5" name="Text Box 3"/>
          <p:cNvSpPr txBox="1">
            <a:spLocks noChangeArrowheads="1"/>
          </p:cNvSpPr>
          <p:nvPr/>
        </p:nvSpPr>
        <p:spPr bwMode="auto">
          <a:xfrm>
            <a:off x="2268538" y="5105400"/>
            <a:ext cx="46085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800" b="1">
                <a:solidFill>
                  <a:srgbClr val="FF0000"/>
                </a:solidFill>
                <a:latin typeface="Arial" panose="020B0604020202020204" pitchFamily="34" charset="0"/>
              </a:rPr>
              <a:t>B</a:t>
            </a:r>
            <a:r>
              <a:rPr lang="it-IT" altLang="it-IT" sz="2800" b="1" baseline="-25000">
                <a:solidFill>
                  <a:srgbClr val="FF0000"/>
                </a:solidFill>
                <a:latin typeface="Arial" panose="020B0604020202020204" pitchFamily="34" charset="0"/>
              </a:rPr>
              <a:t>t-1     </a:t>
            </a:r>
            <a:r>
              <a:rPr lang="it-IT" altLang="it-IT" sz="2800" b="1">
                <a:solidFill>
                  <a:srgbClr val="FF0000"/>
                </a:solidFill>
                <a:latin typeface="Arial" panose="020B0604020202020204" pitchFamily="34" charset="0"/>
              </a:rPr>
              <a:t>       + D</a:t>
            </a:r>
            <a:r>
              <a:rPr lang="it-IT" altLang="it-IT" sz="2800" b="1" baseline="-25000">
                <a:solidFill>
                  <a:srgbClr val="FF0000"/>
                </a:solidFill>
                <a:latin typeface="Arial" panose="020B0604020202020204" pitchFamily="34" charset="0"/>
              </a:rPr>
              <a:t>t</a:t>
            </a:r>
            <a:r>
              <a:rPr lang="it-IT" altLang="it-IT" sz="2800" b="1">
                <a:solidFill>
                  <a:srgbClr val="FF0000"/>
                </a:solidFill>
                <a:latin typeface="Arial" panose="020B0604020202020204" pitchFamily="34" charset="0"/>
              </a:rPr>
              <a:t>              = B</a:t>
            </a:r>
            <a:r>
              <a:rPr lang="it-IT" altLang="it-IT" sz="2800" b="1" baseline="-25000">
                <a:solidFill>
                  <a:srgbClr val="FF0000"/>
                </a:solidFill>
                <a:latin typeface="Arial" panose="020B0604020202020204" pitchFamily="34" charset="0"/>
              </a:rPr>
              <a:t>t</a:t>
            </a:r>
            <a:endParaRPr lang="it-IT" altLang="it-IT" sz="2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43714" name="Text Box 2"/>
          <p:cNvSpPr txBox="1">
            <a:spLocks noChangeArrowheads="1"/>
          </p:cNvSpPr>
          <p:nvPr/>
        </p:nvSpPr>
        <p:spPr bwMode="auto">
          <a:xfrm>
            <a:off x="1692275" y="1974850"/>
            <a:ext cx="5807075" cy="282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it-IT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B</a:t>
            </a:r>
            <a:r>
              <a:rPr lang="it-IT" sz="2800" b="1" baseline="-250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t-1</a:t>
            </a:r>
            <a:r>
              <a:rPr lang="it-IT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   = Stock del debito pubblico </a:t>
            </a:r>
          </a:p>
          <a:p>
            <a:pPr>
              <a:lnSpc>
                <a:spcPct val="80000"/>
              </a:lnSpc>
              <a:defRPr/>
            </a:pPr>
            <a:r>
              <a:rPr lang="it-IT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	    alla fine del periodo t-1</a:t>
            </a:r>
          </a:p>
          <a:p>
            <a:pPr>
              <a:lnSpc>
                <a:spcPct val="80000"/>
              </a:lnSpc>
              <a:defRPr/>
            </a:pPr>
            <a:endParaRPr lang="it-IT" sz="28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it-IT" sz="2800" b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D</a:t>
            </a:r>
            <a:r>
              <a:rPr lang="it-IT" sz="2800" b="1" baseline="-2500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t</a:t>
            </a:r>
            <a:r>
              <a:rPr lang="it-IT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  = Disavanzo ( - indebitamento netto) del periodo t</a:t>
            </a:r>
          </a:p>
          <a:p>
            <a:pPr>
              <a:lnSpc>
                <a:spcPct val="80000"/>
              </a:lnSpc>
              <a:defRPr/>
            </a:pPr>
            <a:endParaRPr lang="it-IT" sz="2800" b="1" dirty="0" smtClean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it-IT" sz="2800" b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B</a:t>
            </a:r>
            <a:r>
              <a:rPr lang="it-IT" sz="2800" b="1" baseline="-2500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t</a:t>
            </a:r>
            <a:r>
              <a:rPr lang="it-IT" sz="2800" b="1" baseline="-250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    </a:t>
            </a:r>
            <a:r>
              <a:rPr lang="it-IT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  = Stock del debito pubblico</a:t>
            </a:r>
          </a:p>
          <a:p>
            <a:pPr>
              <a:lnSpc>
                <a:spcPct val="80000"/>
              </a:lnSpc>
              <a:defRPr/>
            </a:pPr>
            <a:r>
              <a:rPr lang="it-IT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           alla fine del periodo t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773113" y="533400"/>
            <a:ext cx="7543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it-IT" altLang="it-IT" b="1" dirty="0">
                <a:solidFill>
                  <a:schemeClr val="accent2"/>
                </a:solidFill>
                <a:latin typeface="Arial" panose="020B0604020202020204" pitchFamily="34" charset="0"/>
              </a:rPr>
              <a:t>Relazione tra indebitamento netto (disavanzo) e debito</a:t>
            </a:r>
          </a:p>
        </p:txBody>
      </p:sp>
      <p:sp>
        <p:nvSpPr>
          <p:cNvPr id="39941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0D8A6A7-D98A-4246-BB07-54A6A929CF31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it-IT" altLang="it-IT" sz="1400"/>
          </a:p>
        </p:txBody>
      </p:sp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 smtClean="0">
                <a:solidFill>
                  <a:schemeClr val="accent2"/>
                </a:solidFill>
                <a:latin typeface="Arial" panose="020B0604020202020204" pitchFamily="34" charset="0"/>
              </a:rPr>
              <a:t>Relazione tra indebitamento netto (disavanzo) e debito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43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43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5" grpId="0" autoUpdateAnimBg="0"/>
      <p:bldP spid="243714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8C02C63-95C6-49B0-8E4A-8AB123CDE4F4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it-IT" altLang="it-IT" sz="1400"/>
          </a:p>
        </p:txBody>
      </p:sp>
      <p:graphicFrame>
        <p:nvGraphicFramePr>
          <p:cNvPr id="40962" name="Object 2" descr="In blu: debito pubblico su Pil, in rosso: Obiettivo Patto Stabilità e Crescita" title="Debito pubblico in percenutale del Pil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9027528"/>
              </p:ext>
            </p:extLst>
          </p:nvPr>
        </p:nvGraphicFramePr>
        <p:xfrm>
          <a:off x="609600" y="457200"/>
          <a:ext cx="8267700" cy="584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4" name="Grafico" r:id="rId4" imgW="6076890" imgH="4295685" progId="Excel.Chart.8">
                  <p:embed/>
                </p:oleObj>
              </mc:Choice>
              <mc:Fallback>
                <p:oleObj name="Grafico" r:id="rId4" imgW="6076890" imgH="4295685" progId="Excel.Char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57200"/>
                        <a:ext cx="8267700" cy="584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Debito pubblico in percentuale del </a:t>
            </a:r>
            <a:r>
              <a:rPr lang="it-IT" dirty="0" err="1" smtClean="0"/>
              <a:t>Pil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3600" smtClean="0"/>
              <a:t>Quali dei seguenti organismi non rientrano nel settore statale?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it-IT" altLang="it-IT" smtClean="0"/>
              <a:t>Aziende statali autonome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it-IT" altLang="it-IT" smtClean="0"/>
              <a:t>Tesoreria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it-IT" altLang="it-IT" smtClean="0"/>
              <a:t>CNR e Coni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it-IT" altLang="it-IT" smtClean="0"/>
              <a:t>Regioni</a:t>
            </a:r>
          </a:p>
          <a:p>
            <a:pPr marL="609600" indent="-609600" eaLnBrk="1" hangingPunct="1">
              <a:buFontTx/>
              <a:buNone/>
            </a:pPr>
            <a:endParaRPr lang="it-IT" altLang="it-IT" smtClean="0"/>
          </a:p>
          <a:p>
            <a:pPr marL="609600" indent="-609600" eaLnBrk="1" hangingPunct="1"/>
            <a:endParaRPr lang="it-IT" altLang="it-IT" smtClean="0"/>
          </a:p>
        </p:txBody>
      </p:sp>
      <p:sp>
        <p:nvSpPr>
          <p:cNvPr id="41988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BFEE64A-B3B3-4031-8E6D-AFCCB55F3896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it-IT" altLang="it-IT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3600" smtClean="0"/>
              <a:t>L’avanzo primario e’ pari a?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it-IT" altLang="it-IT" smtClean="0"/>
              <a:t>Saldo di in conto corrente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it-IT" altLang="it-IT" smtClean="0"/>
              <a:t>Saldo di conto corrente piu’ saldo di conto capitale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it-IT" altLang="it-IT" smtClean="0"/>
              <a:t>Debito pubblico meno interessi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it-IT" altLang="it-IT" smtClean="0"/>
              <a:t>Indebitamento netto piu’ interessi</a:t>
            </a:r>
          </a:p>
          <a:p>
            <a:pPr marL="609600" indent="-609600" eaLnBrk="1" hangingPunct="1">
              <a:buFontTx/>
              <a:buNone/>
            </a:pPr>
            <a:endParaRPr lang="it-IT" altLang="it-IT" smtClean="0"/>
          </a:p>
          <a:p>
            <a:pPr marL="609600" indent="-609600" eaLnBrk="1" hangingPunct="1"/>
            <a:endParaRPr lang="it-IT" altLang="it-IT" smtClean="0"/>
          </a:p>
        </p:txBody>
      </p:sp>
      <p:sp>
        <p:nvSpPr>
          <p:cNvPr id="43012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3A5393A-2802-4E25-9935-A9D0FF2E499E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it-IT" altLang="it-IT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3600" smtClean="0"/>
              <a:t>L’avanzo primario meno il saldo di conto capitale e’ pari a?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it-IT" altLang="it-IT" smtClean="0"/>
              <a:t>Saldo (E-U) in conto corrente piu’interessi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it-IT" altLang="it-IT" smtClean="0"/>
              <a:t>Saldo di conto corrente  meno gli interessi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it-IT" altLang="it-IT" smtClean="0"/>
              <a:t>Debito pubblico meno interessi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it-IT" altLang="it-IT" smtClean="0"/>
              <a:t>Indebitamento netto (E-U) meno saldo (E-U) di in conto capitale</a:t>
            </a:r>
          </a:p>
          <a:p>
            <a:pPr marL="609600" indent="-609600" eaLnBrk="1" hangingPunct="1">
              <a:buFontTx/>
              <a:buNone/>
            </a:pPr>
            <a:endParaRPr lang="it-IT" altLang="it-IT" smtClean="0"/>
          </a:p>
          <a:p>
            <a:pPr marL="609600" indent="-609600" eaLnBrk="1" hangingPunct="1"/>
            <a:endParaRPr lang="it-IT" altLang="it-IT" smtClean="0"/>
          </a:p>
        </p:txBody>
      </p:sp>
      <p:sp>
        <p:nvSpPr>
          <p:cNvPr id="44036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9E22A0A-7DE8-4900-B1F4-08FE6681DC49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it-IT" altLang="it-IT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it-IT" sz="4000" smtClean="0"/>
              <a:t>Un dato di bilancio e’ di competenza quando: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t-IT" altLang="it-IT" smtClean="0"/>
              <a:t>L’erogazione e’ maturata nell’anno di riferimento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t-IT" altLang="it-IT" smtClean="0"/>
              <a:t>L’erogazione e’ avvenuta nell’anno di riferimento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t-IT" altLang="it-IT" smtClean="0"/>
              <a:t>Una parte rilevante dell’erogazione e’ maturata nell’anno di riferimento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t-IT" altLang="it-IT" smtClean="0"/>
              <a:t>Una parte rilevante dell’erogazione e’ avvenuta nell’anno di riferimento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endParaRPr lang="es-ES" altLang="it-IT" smtClean="0"/>
          </a:p>
        </p:txBody>
      </p:sp>
      <p:sp>
        <p:nvSpPr>
          <p:cNvPr id="45060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AD47E88-F6CC-4C2C-966E-D971E494B127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it-IT" altLang="it-IT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4000" smtClean="0"/>
              <a:t>fabbisogno statale e’ determinato da: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it-IT" altLang="it-IT" smtClean="0"/>
              <a:t>Saldo del bilancio dello stato e saldo del conto di tesoreria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it-IT" altLang="it-IT" smtClean="0"/>
              <a:t>Saldo del conto di tesoreria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it-IT" altLang="it-IT" smtClean="0"/>
              <a:t>Saldo del conto corrente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it-IT" altLang="it-IT" smtClean="0"/>
              <a:t>Saldo del bilancio dello stato</a:t>
            </a:r>
          </a:p>
          <a:p>
            <a:pPr marL="609600" indent="-609600" eaLnBrk="1" hangingPunct="1">
              <a:buFontTx/>
              <a:buNone/>
            </a:pPr>
            <a:endParaRPr lang="it-IT" altLang="it-IT" smtClean="0"/>
          </a:p>
          <a:p>
            <a:pPr marL="609600" indent="-609600" eaLnBrk="1" hangingPunct="1">
              <a:buFontTx/>
              <a:buAutoNum type="arabicPeriod"/>
            </a:pPr>
            <a:endParaRPr lang="it-IT" altLang="it-IT" smtClean="0"/>
          </a:p>
          <a:p>
            <a:pPr marL="609600" indent="-609600" eaLnBrk="1" hangingPunct="1">
              <a:spcBef>
                <a:spcPct val="0"/>
              </a:spcBef>
              <a:buFontTx/>
              <a:buNone/>
            </a:pPr>
            <a:endParaRPr lang="it-IT" altLang="it-IT" smtClean="0"/>
          </a:p>
          <a:p>
            <a:pPr marL="609600" indent="-609600" eaLnBrk="1" hangingPunct="1">
              <a:buFontTx/>
              <a:buNone/>
            </a:pPr>
            <a:endParaRPr lang="it-IT" altLang="it-IT" smtClean="0"/>
          </a:p>
          <a:p>
            <a:pPr marL="609600" indent="-609600" eaLnBrk="1" hangingPunct="1"/>
            <a:endParaRPr lang="it-IT" altLang="it-IT" smtClean="0"/>
          </a:p>
        </p:txBody>
      </p:sp>
      <p:sp>
        <p:nvSpPr>
          <p:cNvPr id="46084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A44A087-3B08-4F8C-A90F-B580A4DB181C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it-IT" altLang="it-IT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3600" smtClean="0"/>
              <a:t>I conti dell’aggregato PA si ispirano: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it-IT" altLang="it-IT" smtClean="0"/>
              <a:t>Al criterio di cassa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it-IT" altLang="it-IT" smtClean="0"/>
              <a:t>Al criterio di competenza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it-IT" altLang="it-IT" smtClean="0"/>
              <a:t>Al criterio di cassa e di competenza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it-IT" altLang="it-IT" smtClean="0"/>
              <a:t>Al criterio di cassa solo per sottoaggregato “Stato”</a:t>
            </a:r>
          </a:p>
          <a:p>
            <a:pPr marL="609600" indent="-609600" eaLnBrk="1" hangingPunct="1">
              <a:buFontTx/>
              <a:buNone/>
            </a:pPr>
            <a:endParaRPr lang="it-IT" altLang="it-IT" smtClean="0"/>
          </a:p>
          <a:p>
            <a:pPr marL="609600" indent="-609600" eaLnBrk="1" hangingPunct="1">
              <a:buFontTx/>
              <a:buAutoNum type="arabicPeriod"/>
            </a:pPr>
            <a:endParaRPr lang="it-IT" altLang="it-IT" smtClean="0"/>
          </a:p>
          <a:p>
            <a:pPr marL="609600" indent="-609600" eaLnBrk="1" hangingPunct="1">
              <a:spcBef>
                <a:spcPct val="0"/>
              </a:spcBef>
              <a:buFontTx/>
              <a:buNone/>
            </a:pPr>
            <a:endParaRPr lang="it-IT" altLang="it-IT" smtClean="0"/>
          </a:p>
          <a:p>
            <a:pPr marL="609600" indent="-609600" eaLnBrk="1" hangingPunct="1">
              <a:buFontTx/>
              <a:buNone/>
            </a:pPr>
            <a:endParaRPr lang="it-IT" altLang="it-IT" smtClean="0"/>
          </a:p>
          <a:p>
            <a:pPr marL="609600" indent="-609600" eaLnBrk="1" hangingPunct="1"/>
            <a:endParaRPr lang="it-IT" altLang="it-IT" smtClean="0"/>
          </a:p>
        </p:txBody>
      </p:sp>
      <p:sp>
        <p:nvSpPr>
          <p:cNvPr id="47108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254D54F-5034-4F39-A829-9EF35D92ED68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29</a:t>
            </a:fld>
            <a:endParaRPr lang="it-IT" altLang="it-IT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EACBF91-C29F-4C2E-B090-A46D894B9CE7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it-IT" altLang="it-IT" sz="1400"/>
          </a:p>
        </p:txBody>
      </p:sp>
      <p:sp>
        <p:nvSpPr>
          <p:cNvPr id="52227" name="AutoShape 3"/>
          <p:cNvSpPr>
            <a:spLocks noChangeArrowheads="1"/>
          </p:cNvSpPr>
          <p:nvPr/>
        </p:nvSpPr>
        <p:spPr bwMode="auto">
          <a:xfrm>
            <a:off x="1295400" y="1752600"/>
            <a:ext cx="6477000" cy="1219200"/>
          </a:xfrm>
          <a:prstGeom prst="flowChartAlternateProcess">
            <a:avLst/>
          </a:prstGeom>
          <a:gradFill rotWithShape="0">
            <a:gsLst>
              <a:gs pos="0">
                <a:srgbClr val="FFF1B7"/>
              </a:gs>
              <a:gs pos="50000">
                <a:srgbClr val="FFFFFF"/>
              </a:gs>
              <a:gs pos="100000">
                <a:srgbClr val="FFF1B7"/>
              </a:gs>
            </a:gsLst>
            <a:lin ang="5400000" scaled="1"/>
          </a:gradFill>
          <a:ln w="57150">
            <a:solidFill>
              <a:srgbClr val="FFCC66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1" hangingPunct="1">
              <a:defRPr/>
            </a:pPr>
            <a:endParaRPr lang="it-IT">
              <a:latin typeface="Verdana" panose="020B0604030504040204" pitchFamily="34" charset="0"/>
            </a:endParaRPr>
          </a:p>
          <a:p>
            <a:pPr algn="ctr" eaLnBrk="1" hangingPunct="1">
              <a:defRPr/>
            </a:pPr>
            <a:r>
              <a:rPr lang="it-IT">
                <a:latin typeface="Verdana" panose="020B0604030504040204" pitchFamily="34" charset="0"/>
              </a:rPr>
              <a:t>  Quali sono i </a:t>
            </a:r>
            <a:r>
              <a:rPr lang="it-IT" b="1">
                <a:latin typeface="Verdana" panose="020B0604030504040204" pitchFamily="34" charset="0"/>
              </a:rPr>
              <a:t>soggetti</a:t>
            </a:r>
            <a:r>
              <a:rPr lang="it-IT">
                <a:latin typeface="Verdana" panose="020B0604030504040204" pitchFamily="34" charset="0"/>
              </a:rPr>
              <a:t> che compongono</a:t>
            </a:r>
          </a:p>
          <a:p>
            <a:pPr algn="ctr" eaLnBrk="1" hangingPunct="1">
              <a:defRPr/>
            </a:pPr>
            <a:r>
              <a:rPr lang="it-IT">
                <a:latin typeface="Verdana" panose="020B0604030504040204" pitchFamily="34" charset="0"/>
              </a:rPr>
              <a:t>il Settore pubblico?</a:t>
            </a:r>
          </a:p>
          <a:p>
            <a:pPr algn="ctr" eaLnBrk="1" hangingPunct="1">
              <a:defRPr/>
            </a:pPr>
            <a:endParaRPr lang="it-IT">
              <a:effectLst>
                <a:outerShdw blurRad="38100" dist="38100" dir="2700000" algn="tl">
                  <a:srgbClr val="FFFFFF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52228" name="AutoShape 4"/>
          <p:cNvSpPr>
            <a:spLocks noChangeArrowheads="1"/>
          </p:cNvSpPr>
          <p:nvPr/>
        </p:nvSpPr>
        <p:spPr bwMode="auto">
          <a:xfrm>
            <a:off x="1295400" y="3352800"/>
            <a:ext cx="6553200" cy="1066800"/>
          </a:xfrm>
          <a:prstGeom prst="flowChartAlternateProcess">
            <a:avLst/>
          </a:prstGeom>
          <a:gradFill rotWithShape="0">
            <a:gsLst>
              <a:gs pos="0">
                <a:srgbClr val="FFF1B7"/>
              </a:gs>
              <a:gs pos="50000">
                <a:srgbClr val="FFFFFF"/>
              </a:gs>
              <a:gs pos="100000">
                <a:srgbClr val="FFF1B7"/>
              </a:gs>
            </a:gsLst>
            <a:lin ang="5400000" scaled="1"/>
          </a:gradFill>
          <a:ln w="57150">
            <a:solidFill>
              <a:srgbClr val="FFCC66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1" hangingPunct="1">
              <a:defRPr/>
            </a:pPr>
            <a:endParaRPr lang="it-IT">
              <a:latin typeface="Verdana" panose="020B0604030504040204" pitchFamily="34" charset="0"/>
            </a:endParaRPr>
          </a:p>
          <a:p>
            <a:pPr algn="ctr" eaLnBrk="1" hangingPunct="1">
              <a:defRPr/>
            </a:pPr>
            <a:r>
              <a:rPr lang="it-IT">
                <a:latin typeface="Verdana" panose="020B0604030504040204" pitchFamily="34" charset="0"/>
              </a:rPr>
              <a:t>Quali </a:t>
            </a:r>
            <a:r>
              <a:rPr lang="it-IT" b="1">
                <a:latin typeface="Verdana" panose="020B0604030504040204" pitchFamily="34" charset="0"/>
              </a:rPr>
              <a:t>attività</a:t>
            </a:r>
            <a:r>
              <a:rPr lang="it-IT">
                <a:latin typeface="Verdana" panose="020B0604030504040204" pitchFamily="34" charset="0"/>
              </a:rPr>
              <a:t> svolgono questi soggetti?</a:t>
            </a:r>
          </a:p>
          <a:p>
            <a:pPr algn="ctr" eaLnBrk="1" hangingPunct="1">
              <a:defRPr/>
            </a:pPr>
            <a:endParaRPr lang="it-IT">
              <a:effectLst>
                <a:outerShdw blurRad="38100" dist="38100" dir="2700000" algn="tl">
                  <a:srgbClr val="FFFFFF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52229" name="AutoShape 5"/>
          <p:cNvSpPr>
            <a:spLocks noChangeArrowheads="1"/>
          </p:cNvSpPr>
          <p:nvPr/>
        </p:nvSpPr>
        <p:spPr bwMode="auto">
          <a:xfrm>
            <a:off x="1295400" y="4800600"/>
            <a:ext cx="6553200" cy="11430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1B7"/>
              </a:gs>
              <a:gs pos="50000">
                <a:srgbClr val="FFFFFF"/>
              </a:gs>
              <a:gs pos="100000">
                <a:srgbClr val="FFF1B7"/>
              </a:gs>
            </a:gsLst>
            <a:lin ang="5400000" scaled="1"/>
          </a:gradFill>
          <a:ln w="57150">
            <a:solidFill>
              <a:srgbClr val="FFCC66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latin typeface="Verdana" panose="020B0604030504040204" pitchFamily="34" charset="0"/>
              </a:rPr>
              <a:t>Come si misura il </a:t>
            </a:r>
            <a:r>
              <a:rPr lang="it-IT" altLang="it-IT" sz="2400" b="1">
                <a:latin typeface="Verdana" panose="020B0604030504040204" pitchFamily="34" charset="0"/>
              </a:rPr>
              <a:t>“peso”</a:t>
            </a:r>
            <a:r>
              <a:rPr lang="it-IT" altLang="it-IT" sz="2400">
                <a:latin typeface="Verdana" panose="020B0604030504040204" pitchFamily="34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latin typeface="Verdana" panose="020B0604030504040204" pitchFamily="34" charset="0"/>
              </a:rPr>
              <a:t>del Settore pubblico?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mtClean="0"/>
              <a:t>Il settore pubblico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animBg="1" autoUpdateAnimBg="0"/>
      <p:bldP spid="52228" grpId="0" animBg="1" autoUpdateAnimBg="0"/>
      <p:bldP spid="52229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E608700-3EEA-45F4-BA45-794AA42EE15A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it-IT" altLang="it-IT" sz="1400"/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4800600" y="4495800"/>
            <a:ext cx="2895600" cy="1143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C66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1" hangingPunct="1">
              <a:defRPr/>
            </a:pPr>
            <a:endParaRPr lang="it-IT" sz="2200" b="1">
              <a:effectLst>
                <a:outerShdw blurRad="38100" dist="38100" dir="2700000" algn="tl">
                  <a:srgbClr val="FFFFFF"/>
                </a:outerShdw>
              </a:effectLst>
              <a:latin typeface="Verdana" panose="020B0604030504040204" pitchFamily="34" charset="0"/>
            </a:endParaRPr>
          </a:p>
          <a:p>
            <a:pPr algn="ctr" eaLnBrk="1" hangingPunct="1">
              <a:defRPr/>
            </a:pPr>
            <a:r>
              <a:rPr lang="it-IT" b="1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</a:rPr>
              <a:t>CRITERIO </a:t>
            </a:r>
          </a:p>
          <a:p>
            <a:pPr algn="ctr" eaLnBrk="1" hangingPunct="1">
              <a:defRPr/>
            </a:pPr>
            <a:r>
              <a:rPr lang="it-IT" b="1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</a:rPr>
              <a:t>ISTITUZIONALE</a:t>
            </a:r>
            <a:endParaRPr lang="it-IT">
              <a:latin typeface="Verdana" panose="020B0604030504040204" pitchFamily="34" charset="0"/>
            </a:endParaRPr>
          </a:p>
          <a:p>
            <a:pPr algn="ctr" eaLnBrk="1" hangingPunct="1">
              <a:defRPr/>
            </a:pPr>
            <a:endParaRPr lang="it-IT">
              <a:effectLst>
                <a:outerShdw blurRad="38100" dist="38100" dir="2700000" algn="tl">
                  <a:srgbClr val="FFFFFF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1219200" y="4495800"/>
            <a:ext cx="2971800" cy="1143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C66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1" hangingPunct="1">
              <a:defRPr/>
            </a:pPr>
            <a:endParaRPr lang="it-IT" sz="2200" b="1" dirty="0">
              <a:effectLst>
                <a:outerShdw blurRad="38100" dist="38100" dir="2700000" algn="tl">
                  <a:srgbClr val="FFFFFF"/>
                </a:outerShdw>
              </a:effectLst>
              <a:latin typeface="Verdana" panose="020B0604030504040204" pitchFamily="34" charset="0"/>
            </a:endParaRPr>
          </a:p>
          <a:p>
            <a:pPr algn="ctr" eaLnBrk="1" hangingPunct="1">
              <a:defRPr/>
            </a:pPr>
            <a:r>
              <a:rPr lang="it-IT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</a:rPr>
              <a:t>CRITERIO</a:t>
            </a:r>
            <a:r>
              <a:rPr lang="it-IT" b="1" dirty="0">
                <a:latin typeface="Verdana" panose="020B0604030504040204" pitchFamily="34" charset="0"/>
              </a:rPr>
              <a:t> </a:t>
            </a:r>
          </a:p>
          <a:p>
            <a:pPr algn="ctr" eaLnBrk="1" hangingPunct="1">
              <a:defRPr/>
            </a:pPr>
            <a:r>
              <a:rPr lang="it-IT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</a:rPr>
              <a:t>FUNZIONALE</a:t>
            </a:r>
            <a:endParaRPr lang="it-IT" sz="2200" b="1" dirty="0">
              <a:latin typeface="Verdana" panose="020B0604030504040204" pitchFamily="34" charset="0"/>
            </a:endParaRPr>
          </a:p>
          <a:p>
            <a:pPr algn="ctr" eaLnBrk="1" hangingPunct="1">
              <a:defRPr/>
            </a:pPr>
            <a:endParaRPr lang="it-IT" b="1" dirty="0">
              <a:effectLst>
                <a:outerShdw blurRad="38100" dist="38100" dir="2700000" algn="tl">
                  <a:srgbClr val="FFFFFF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47108" name="AutoShape 4" title="Doppia freccia"/>
          <p:cNvSpPr>
            <a:spLocks noChangeArrowheads="1"/>
          </p:cNvSpPr>
          <p:nvPr/>
        </p:nvSpPr>
        <p:spPr bwMode="auto">
          <a:xfrm rot="8023401" flipH="1">
            <a:off x="3812381" y="3075782"/>
            <a:ext cx="1366837" cy="14732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3085 w 21600"/>
              <a:gd name="T25" fmla="*/ 12343 h 21600"/>
              <a:gd name="T26" fmla="*/ 18514 w 21600"/>
              <a:gd name="T27" fmla="*/ 18514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5429" y="0"/>
                </a:moveTo>
                <a:lnTo>
                  <a:pt x="9257" y="6171"/>
                </a:lnTo>
                <a:lnTo>
                  <a:pt x="12343" y="6171"/>
                </a:lnTo>
                <a:lnTo>
                  <a:pt x="12343" y="12343"/>
                </a:lnTo>
                <a:lnTo>
                  <a:pt x="6171" y="12343"/>
                </a:lnTo>
                <a:lnTo>
                  <a:pt x="6171" y="9257"/>
                </a:lnTo>
                <a:lnTo>
                  <a:pt x="0" y="15429"/>
                </a:lnTo>
                <a:lnTo>
                  <a:pt x="6171" y="21600"/>
                </a:lnTo>
                <a:lnTo>
                  <a:pt x="6171" y="18514"/>
                </a:lnTo>
                <a:lnTo>
                  <a:pt x="18514" y="18514"/>
                </a:lnTo>
                <a:lnTo>
                  <a:pt x="18514" y="6171"/>
                </a:lnTo>
                <a:lnTo>
                  <a:pt x="21600" y="6171"/>
                </a:lnTo>
                <a:lnTo>
                  <a:pt x="15429" y="0"/>
                </a:ln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it-IT"/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609600" y="2057400"/>
            <a:ext cx="7462838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800">
                <a:latin typeface="Verdana" panose="020B0604030504040204" pitchFamily="34" charset="0"/>
              </a:rPr>
              <a:t>Due </a:t>
            </a:r>
            <a:r>
              <a:rPr lang="it-IT" altLang="it-IT" sz="2800" b="1">
                <a:latin typeface="Verdana" panose="020B0604030504040204" pitchFamily="34" charset="0"/>
              </a:rPr>
              <a:t>criteri</a:t>
            </a:r>
            <a:r>
              <a:rPr lang="it-IT" altLang="it-IT" sz="2800">
                <a:latin typeface="Verdana" panose="020B0604030504040204" pitchFamily="34" charset="0"/>
              </a:rPr>
              <a:t> differenti </a:t>
            </a:r>
            <a:r>
              <a:rPr lang="it-IT" altLang="it-IT" sz="2800" b="1">
                <a:latin typeface="Verdana" panose="020B0604030504040204" pitchFamily="34" charset="0"/>
              </a:rPr>
              <a:t>per aggregare gli enti</a:t>
            </a:r>
            <a:r>
              <a:rPr lang="it-IT" altLang="it-IT" sz="2800">
                <a:latin typeface="Verdana" panose="020B0604030504040204" pitchFamily="34" charset="0"/>
              </a:rPr>
              <a:t> del Settore pubblico: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Verdana" panose="020B0604030504040204" pitchFamily="34" charset="0"/>
            </a:endParaRPr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soggetti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0" grpId="0" animBg="1" autoUpdateAnimBg="0"/>
      <p:bldP spid="47109" grpId="0" animBg="1" autoUpdateAnimBg="0"/>
      <p:bldP spid="47108" grpId="0" animBg="1"/>
      <p:bldP spid="4710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86BC188-AB05-421C-BE47-6F7BFA148068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it-IT" altLang="it-IT" sz="1400"/>
          </a:p>
        </p:txBody>
      </p:sp>
      <p:grpSp>
        <p:nvGrpSpPr>
          <p:cNvPr id="49160" name="Group 8" title="redistribuzione del reddito e della ricchezza del Paese"/>
          <p:cNvGrpSpPr>
            <a:grpSpLocks/>
          </p:cNvGrpSpPr>
          <p:nvPr/>
        </p:nvGrpSpPr>
        <p:grpSpPr bwMode="auto">
          <a:xfrm>
            <a:off x="1143000" y="5181600"/>
            <a:ext cx="5245100" cy="1187450"/>
            <a:chOff x="720" y="3264"/>
            <a:chExt cx="3304" cy="748"/>
          </a:xfrm>
        </p:grpSpPr>
        <p:sp>
          <p:nvSpPr>
            <p:cNvPr id="7176" name="Text Box 9"/>
            <p:cNvSpPr txBox="1">
              <a:spLocks noChangeArrowheads="1"/>
            </p:cNvSpPr>
            <p:nvPr/>
          </p:nvSpPr>
          <p:spPr bwMode="auto">
            <a:xfrm>
              <a:off x="1152" y="3264"/>
              <a:ext cx="2872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100000">
                        <a:srgbClr val="FFF1B7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400" b="1">
                  <a:solidFill>
                    <a:srgbClr val="000099"/>
                  </a:solidFill>
                  <a:latin typeface="Verdana" panose="020B0604030504040204" pitchFamily="34" charset="0"/>
                </a:rPr>
                <a:t>redistribuzione del reddito e della ricchezza del Paese</a:t>
              </a:r>
            </a:p>
          </p:txBody>
        </p:sp>
        <p:sp>
          <p:nvSpPr>
            <p:cNvPr id="7177" name="AutoShape 10"/>
            <p:cNvSpPr>
              <a:spLocks noChangeArrowheads="1"/>
            </p:cNvSpPr>
            <p:nvPr/>
          </p:nvSpPr>
          <p:spPr bwMode="auto">
            <a:xfrm>
              <a:off x="720" y="3408"/>
              <a:ext cx="432" cy="240"/>
            </a:xfrm>
            <a:prstGeom prst="rightArrow">
              <a:avLst>
                <a:gd name="adj1" fmla="val 50000"/>
                <a:gd name="adj2" fmla="val 45000"/>
              </a:avLst>
            </a:prstGeom>
            <a:gradFill rotWithShape="0">
              <a:gsLst>
                <a:gs pos="0">
                  <a:srgbClr val="FFF1B7"/>
                </a:gs>
                <a:gs pos="100000">
                  <a:schemeClr val="accent2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</p:grpSp>
      <p:grpSp>
        <p:nvGrpSpPr>
          <p:cNvPr id="49157" name="Group 5" title="funzioni principali"/>
          <p:cNvGrpSpPr>
            <a:grpSpLocks/>
          </p:cNvGrpSpPr>
          <p:nvPr/>
        </p:nvGrpSpPr>
        <p:grpSpPr bwMode="auto">
          <a:xfrm>
            <a:off x="1143000" y="4114800"/>
            <a:ext cx="5737225" cy="822325"/>
            <a:chOff x="720" y="2592"/>
            <a:chExt cx="3614" cy="518"/>
          </a:xfrm>
        </p:grpSpPr>
        <p:sp>
          <p:nvSpPr>
            <p:cNvPr id="7178" name="Text Box 6" title="produzione di beni e servizi non destinabili alla vendita"/>
            <p:cNvSpPr txBox="1">
              <a:spLocks noChangeArrowheads="1"/>
            </p:cNvSpPr>
            <p:nvPr/>
          </p:nvSpPr>
          <p:spPr bwMode="auto">
            <a:xfrm>
              <a:off x="768" y="2592"/>
              <a:ext cx="3566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400" dirty="0">
                  <a:latin typeface="Verdana" panose="020B0604030504040204" pitchFamily="34" charset="0"/>
                </a:rPr>
                <a:t>      </a:t>
              </a:r>
              <a:r>
                <a:rPr lang="it-IT" altLang="it-IT" sz="2400" b="1" dirty="0">
                  <a:solidFill>
                    <a:srgbClr val="000099"/>
                  </a:solidFill>
                  <a:latin typeface="Verdana" panose="020B0604030504040204" pitchFamily="34" charset="0"/>
                </a:rPr>
                <a:t>produzione di beni e servizi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400" b="1" dirty="0">
                  <a:solidFill>
                    <a:srgbClr val="000099"/>
                  </a:solidFill>
                  <a:latin typeface="Verdana" panose="020B0604030504040204" pitchFamily="34" charset="0"/>
                </a:rPr>
                <a:t>      non destinabili alla vendita</a:t>
              </a:r>
            </a:p>
          </p:txBody>
        </p:sp>
        <p:sp>
          <p:nvSpPr>
            <p:cNvPr id="7179" name="AutoShape 7"/>
            <p:cNvSpPr>
              <a:spLocks noChangeArrowheads="1"/>
            </p:cNvSpPr>
            <p:nvPr/>
          </p:nvSpPr>
          <p:spPr bwMode="auto">
            <a:xfrm>
              <a:off x="720" y="2736"/>
              <a:ext cx="432" cy="240"/>
            </a:xfrm>
            <a:prstGeom prst="rightArrow">
              <a:avLst>
                <a:gd name="adj1" fmla="val 50000"/>
                <a:gd name="adj2" fmla="val 45000"/>
              </a:avLst>
            </a:prstGeom>
            <a:gradFill rotWithShape="0">
              <a:gsLst>
                <a:gs pos="0">
                  <a:srgbClr val="FFF1B7"/>
                </a:gs>
                <a:gs pos="100000">
                  <a:schemeClr val="accent2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</p:grp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609600" y="3124200"/>
            <a:ext cx="77200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latin typeface="Verdana" panose="020B0604030504040204" pitchFamily="34" charset="0"/>
              </a:rPr>
              <a:t>Appartengono al Settore pubblico tutti i soggetti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latin typeface="Verdana" panose="020B0604030504040204" pitchFamily="34" charset="0"/>
              </a:rPr>
              <a:t>le cui </a:t>
            </a:r>
            <a:r>
              <a:rPr lang="it-IT" altLang="it-IT" sz="2400" b="1">
                <a:latin typeface="Verdana" panose="020B0604030504040204" pitchFamily="34" charset="0"/>
              </a:rPr>
              <a:t>funzioni principali</a:t>
            </a:r>
            <a:r>
              <a:rPr lang="it-IT" altLang="it-IT" sz="2400">
                <a:latin typeface="Verdana" panose="020B0604030504040204" pitchFamily="34" charset="0"/>
              </a:rPr>
              <a:t> sono: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609600" y="1828800"/>
            <a:ext cx="7696200" cy="120015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F1B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>
                <a:latin typeface="Verdana" panose="020B0604030504040204" pitchFamily="34" charset="0"/>
              </a:rPr>
              <a:t>Il </a:t>
            </a:r>
            <a:r>
              <a:rPr lang="it-IT" altLang="it-IT" sz="2400" b="1" u="sng">
                <a:latin typeface="Verdana" panose="020B0604030504040204" pitchFamily="34" charset="0"/>
              </a:rPr>
              <a:t>criterio funzionale</a:t>
            </a:r>
            <a:r>
              <a:rPr lang="it-IT" altLang="it-IT" sz="2400" b="1">
                <a:latin typeface="Verdana" panose="020B0604030504040204" pitchFamily="34" charset="0"/>
              </a:rPr>
              <a:t> raggruppa gli enti sulla base delle funzioni che essi svolgono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Verdana" panose="020B0604030504040204" pitchFamily="34" charset="0"/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41325"/>
            <a:ext cx="7772400" cy="1143000"/>
          </a:xfrm>
        </p:spPr>
        <p:txBody>
          <a:bodyPr/>
          <a:lstStyle/>
          <a:p>
            <a:pPr eaLnBrk="1" hangingPunct="1"/>
            <a:r>
              <a:rPr lang="it-IT" altLang="it-IT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soggetti (2)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 autoUpdateAnimBg="0"/>
      <p:bldP spid="49155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D2F231B-3375-4EC8-87F7-456FA599A111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it-IT" altLang="it-IT" sz="140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600200" y="2438400"/>
            <a:ext cx="6781800" cy="2057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F1B7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FFCC66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it-IT" dirty="0">
                <a:latin typeface="Verdana" panose="020B0604030504040204" pitchFamily="34" charset="0"/>
              </a:rPr>
              <a:t>L’AGGREGATO CHE RAGGRUPPA GLI ENTI </a:t>
            </a:r>
          </a:p>
          <a:p>
            <a:pPr algn="ctr" eaLnBrk="1" hangingPunct="1">
              <a:defRPr/>
            </a:pPr>
            <a:r>
              <a:rPr lang="it-IT" dirty="0">
                <a:latin typeface="Verdana" panose="020B0604030504040204" pitchFamily="34" charset="0"/>
              </a:rPr>
              <a:t>  SULLA BASE DEL CRITERIO FUNZIONALE </a:t>
            </a:r>
          </a:p>
          <a:p>
            <a:pPr algn="ctr" eaLnBrk="1" hangingPunct="1">
              <a:defRPr/>
            </a:pPr>
            <a:r>
              <a:rPr lang="it-IT" dirty="0">
                <a:latin typeface="Verdana" panose="020B0604030504040204" pitchFamily="34" charset="0"/>
              </a:rPr>
              <a:t>E’ QUELLO DELLE </a:t>
            </a:r>
          </a:p>
          <a:p>
            <a:pPr algn="ctr" eaLnBrk="1" hangingPunct="1">
              <a:defRPr/>
            </a:pPr>
            <a:r>
              <a:rPr lang="it-IT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</a:rPr>
              <a:t>PUBBLICHE AMMINISTRAZIONI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soggetti (3)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5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7BBBF46-0019-4BB1-B614-E0E4F82680CB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it-IT" altLang="it-IT" sz="1400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6019800" y="4267200"/>
            <a:ext cx="2057400" cy="914400"/>
          </a:xfrm>
          <a:prstGeom prst="rect">
            <a:avLst/>
          </a:prstGeom>
          <a:gradFill rotWithShape="0">
            <a:gsLst>
              <a:gs pos="0">
                <a:srgbClr val="FFF1B7"/>
              </a:gs>
              <a:gs pos="100000">
                <a:srgbClr val="FFCC66"/>
              </a:gs>
            </a:gsLst>
            <a:lin ang="5400000" scaled="1"/>
          </a:gradFill>
          <a:ln w="38100">
            <a:solidFill>
              <a:srgbClr val="FFCC66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Verdana" panose="020B0604030504040204" pitchFamily="34" charset="0"/>
              </a:rPr>
              <a:t>ENTI DI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Verdana" panose="020B0604030504040204" pitchFamily="34" charset="0"/>
              </a:rPr>
              <a:t>PREVIDENZA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3429000" y="4267200"/>
            <a:ext cx="2286000" cy="914400"/>
          </a:xfrm>
          <a:prstGeom prst="rect">
            <a:avLst/>
          </a:prstGeom>
          <a:gradFill rotWithShape="0">
            <a:gsLst>
              <a:gs pos="0">
                <a:srgbClr val="FFF1B7"/>
              </a:gs>
              <a:gs pos="100000">
                <a:srgbClr val="FFCC66"/>
              </a:gs>
            </a:gsLst>
            <a:lin ang="5400000" scaled="1"/>
          </a:gradFill>
          <a:ln w="38100">
            <a:solidFill>
              <a:srgbClr val="FFCC66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Verdana" panose="020B0604030504040204" pitchFamily="34" charset="0"/>
              </a:rPr>
              <a:t>AMMINISTRAZIONI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Verdana" panose="020B0604030504040204" pitchFamily="34" charset="0"/>
              </a:rPr>
              <a:t> LOCALI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838200" y="4267200"/>
            <a:ext cx="2362200" cy="914400"/>
          </a:xfrm>
          <a:prstGeom prst="rect">
            <a:avLst/>
          </a:prstGeom>
          <a:gradFill rotWithShape="0">
            <a:gsLst>
              <a:gs pos="0">
                <a:srgbClr val="FFF1B7"/>
              </a:gs>
              <a:gs pos="100000">
                <a:srgbClr val="FFCC66"/>
              </a:gs>
            </a:gsLst>
            <a:lin ang="5400000" scaled="1"/>
          </a:gradFill>
          <a:ln w="38100">
            <a:solidFill>
              <a:srgbClr val="FFCC66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Verdana" panose="020B0604030504040204" pitchFamily="34" charset="0"/>
              </a:rPr>
              <a:t>AMMINISTRAZIONI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Verdana" panose="020B0604030504040204" pitchFamily="34" charset="0"/>
              </a:rPr>
              <a:t>CENTRALI</a:t>
            </a:r>
          </a:p>
        </p:txBody>
      </p:sp>
      <p:grpSp>
        <p:nvGrpSpPr>
          <p:cNvPr id="11271" name="Group 7" title="Amministrazioni pubbliche"/>
          <p:cNvGrpSpPr>
            <a:grpSpLocks/>
          </p:cNvGrpSpPr>
          <p:nvPr/>
        </p:nvGrpSpPr>
        <p:grpSpPr bwMode="auto">
          <a:xfrm>
            <a:off x="3429000" y="2743200"/>
            <a:ext cx="2362200" cy="1371600"/>
            <a:chOff x="2160" y="1728"/>
            <a:chExt cx="1488" cy="864"/>
          </a:xfrm>
        </p:grpSpPr>
        <p:sp>
          <p:nvSpPr>
            <p:cNvPr id="9226" name="AutoShape 8"/>
            <p:cNvSpPr>
              <a:spLocks noChangeArrowheads="1"/>
            </p:cNvSpPr>
            <p:nvPr/>
          </p:nvSpPr>
          <p:spPr bwMode="auto">
            <a:xfrm>
              <a:off x="2496" y="2352"/>
              <a:ext cx="768" cy="240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11273" name="Rectangle 9"/>
            <p:cNvSpPr>
              <a:spLocks noChangeArrowheads="1"/>
            </p:cNvSpPr>
            <p:nvPr/>
          </p:nvSpPr>
          <p:spPr bwMode="auto">
            <a:xfrm>
              <a:off x="2160" y="1728"/>
              <a:ext cx="1488" cy="528"/>
            </a:xfrm>
            <a:prstGeom prst="rect">
              <a:avLst/>
            </a:prstGeom>
            <a:gradFill rotWithShape="0">
              <a:gsLst>
                <a:gs pos="0">
                  <a:srgbClr val="99CCFF"/>
                </a:gs>
                <a:gs pos="50000">
                  <a:srgbClr val="FFFFFF"/>
                </a:gs>
                <a:gs pos="100000">
                  <a:srgbClr val="99CCFF"/>
                </a:gs>
              </a:gsLst>
              <a:lin ang="5400000" scaled="1"/>
            </a:gradFill>
            <a:ln w="38100">
              <a:solidFill>
                <a:srgbClr val="6699FF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it-IT" sz="1800">
                  <a:effectLst>
                    <a:outerShdw blurRad="38100" dist="38100" dir="2700000" algn="tl">
                      <a:srgbClr val="FFFFFF"/>
                    </a:outerShdw>
                  </a:effectLst>
                  <a:latin typeface="Verdana" panose="020B0604030504040204" pitchFamily="34" charset="0"/>
                </a:rPr>
                <a:t>AMMINISTRAZIONI</a:t>
              </a:r>
            </a:p>
            <a:p>
              <a:pPr algn="ctr" eaLnBrk="1" hangingPunct="1">
                <a:defRPr/>
              </a:pPr>
              <a:r>
                <a:rPr lang="it-IT" sz="1800">
                  <a:effectLst>
                    <a:outerShdw blurRad="38100" dist="38100" dir="2700000" algn="tl">
                      <a:srgbClr val="FFFFFF"/>
                    </a:outerShdw>
                  </a:effectLst>
                  <a:latin typeface="Verdana" panose="020B0604030504040204" pitchFamily="34" charset="0"/>
                </a:rPr>
                <a:t>PUBBLICHE</a:t>
              </a:r>
            </a:p>
          </p:txBody>
        </p:sp>
      </p:grp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2801938" y="1625600"/>
            <a:ext cx="36210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800" b="1" u="sng">
                <a:latin typeface="Verdana" panose="020B0604030504040204" pitchFamily="34" charset="0"/>
              </a:rPr>
              <a:t>Gli enti della P.A.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I soggetti (4)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 autoUpdateAnimBg="0"/>
      <p:bldP spid="11269" grpId="0" animBg="1" autoUpdateAnimBg="0"/>
      <p:bldP spid="11268" grpId="0" animBg="1" autoUpdateAnimBg="0"/>
      <p:bldP spid="11274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8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9C87848-684B-4BE0-BEEE-C12852A8A236}" type="slidenum">
              <a:rPr lang="it-IT" altLang="it-IT" smtClean="0"/>
              <a:pPr/>
              <a:t>8</a:t>
            </a:fld>
            <a:endParaRPr lang="it-IT" altLang="it-IT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2514600" y="1676400"/>
            <a:ext cx="3962400" cy="990600"/>
          </a:xfrm>
          <a:prstGeom prst="rect">
            <a:avLst/>
          </a:prstGeom>
          <a:gradFill rotWithShape="0">
            <a:gsLst>
              <a:gs pos="0">
                <a:srgbClr val="FFF1B7"/>
              </a:gs>
              <a:gs pos="100000">
                <a:srgbClr val="FFCC66"/>
              </a:gs>
            </a:gsLst>
            <a:lin ang="5400000" scaled="1"/>
          </a:gradFill>
          <a:ln w="57150">
            <a:solidFill>
              <a:srgbClr val="FFCC66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1" hangingPunct="1">
              <a:defRPr/>
            </a:pPr>
            <a:endParaRPr lang="it-IT" b="1">
              <a:effectLst>
                <a:outerShdw blurRad="38100" dist="38100" dir="2700000" algn="tl">
                  <a:srgbClr val="FFFFFF"/>
                </a:outerShdw>
              </a:effectLst>
              <a:latin typeface="Verdana" panose="020B0604030504040204" pitchFamily="34" charset="0"/>
            </a:endParaRPr>
          </a:p>
          <a:p>
            <a:pPr algn="ctr" eaLnBrk="1" hangingPunct="1">
              <a:defRPr/>
            </a:pPr>
            <a:r>
              <a:rPr lang="it-IT" b="1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</a:rPr>
              <a:t>AMMINISTRAZIONI </a:t>
            </a:r>
          </a:p>
          <a:p>
            <a:pPr algn="ctr" eaLnBrk="1" hangingPunct="1">
              <a:defRPr/>
            </a:pPr>
            <a:r>
              <a:rPr lang="it-IT" b="1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</a:rPr>
              <a:t>CENTRALI</a:t>
            </a:r>
          </a:p>
          <a:p>
            <a:pPr algn="ctr" eaLnBrk="1" hangingPunct="1">
              <a:defRPr/>
            </a:pPr>
            <a:endParaRPr lang="it-IT">
              <a:effectLst>
                <a:outerShdw blurRad="38100" dist="38100" dir="2700000" algn="tl">
                  <a:srgbClr val="FFFFFF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2514600" y="3962400"/>
            <a:ext cx="518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it-IT" altLang="it-IT" sz="2400">
                <a:latin typeface="Verdana" panose="020B0604030504040204" pitchFamily="34" charset="0"/>
              </a:rPr>
              <a:t> </a:t>
            </a:r>
            <a:r>
              <a:rPr lang="it-IT" altLang="it-IT" sz="2400" b="1">
                <a:latin typeface="Verdana" panose="020B0604030504040204" pitchFamily="34" charset="0"/>
              </a:rPr>
              <a:t>Stato (Bilancio e Tesoreria)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2514600" y="4572000"/>
            <a:ext cx="3965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it-IT" altLang="it-IT" sz="2400">
                <a:latin typeface="Verdana" panose="020B0604030504040204" pitchFamily="34" charset="0"/>
              </a:rPr>
              <a:t> </a:t>
            </a:r>
            <a:r>
              <a:rPr lang="it-IT" altLang="it-IT" sz="2400" b="1">
                <a:latin typeface="Verdana" panose="020B0604030504040204" pitchFamily="34" charset="0"/>
              </a:rPr>
              <a:t>ex foreste demaniali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2514600" y="5105400"/>
            <a:ext cx="42719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it-IT" altLang="it-IT" sz="2400">
                <a:latin typeface="Verdana" panose="020B0604030504040204" pitchFamily="34" charset="0"/>
              </a:rPr>
              <a:t> </a:t>
            </a:r>
            <a:r>
              <a:rPr lang="it-IT" altLang="it-IT" sz="2400" b="1">
                <a:latin typeface="Verdana" panose="020B0604030504040204" pitchFamily="34" charset="0"/>
              </a:rPr>
              <a:t>Altri enti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>
                <a:latin typeface="Verdana" panose="020B0604030504040204" pitchFamily="34" charset="0"/>
              </a:rPr>
              <a:t>(CNR, CONI, ISCO, etc.)</a:t>
            </a:r>
          </a:p>
        </p:txBody>
      </p:sp>
      <p:sp>
        <p:nvSpPr>
          <p:cNvPr id="12296" name="AutoShape 8" title="Freccia"/>
          <p:cNvSpPr>
            <a:spLocks noChangeArrowheads="1"/>
          </p:cNvSpPr>
          <p:nvPr/>
        </p:nvSpPr>
        <p:spPr bwMode="auto">
          <a:xfrm>
            <a:off x="3886200" y="2819400"/>
            <a:ext cx="13716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CC66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0" y="457200"/>
            <a:ext cx="914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it-IT" sz="3600" b="1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I</a:t>
            </a:r>
            <a:r>
              <a:rPr lang="it-IT" b="1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 </a:t>
            </a:r>
            <a:r>
              <a:rPr lang="it-IT" sz="36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soggetti (5)</a:t>
            </a:r>
            <a:endParaRPr lang="it-IT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3" name="Titolo 2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soggetti 5</a:t>
            </a:r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nimBg="1" autoUpdateAnimBg="0"/>
      <p:bldP spid="12291" grpId="0" autoUpdateAnimBg="0"/>
      <p:bldP spid="12293" grpId="0" autoUpdateAnimBg="0"/>
      <p:bldP spid="12294" grpId="0" autoUpdateAnimBg="0"/>
      <p:bldP spid="1229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None/>
            </a:pPr>
            <a:fld id="{11EAF5D1-CFC6-4465-9B6D-BC6B5ED2F1AD}" type="slidenum">
              <a:rPr lang="it-IT" altLang="it-IT" sz="2000" smtClean="0"/>
              <a:pPr>
                <a:buNone/>
              </a:pPr>
              <a:t>9</a:t>
            </a:fld>
            <a:endParaRPr lang="it-IT" altLang="it-IT" sz="2000" dirty="0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438400" y="3352800"/>
            <a:ext cx="1749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it-IT" altLang="it-IT" sz="2400">
                <a:latin typeface="Verdana" panose="020B0604030504040204" pitchFamily="34" charset="0"/>
              </a:rPr>
              <a:t> </a:t>
            </a:r>
            <a:r>
              <a:rPr lang="it-IT" altLang="it-IT" sz="2400" b="1">
                <a:latin typeface="Verdana" panose="020B0604030504040204" pitchFamily="34" charset="0"/>
              </a:rPr>
              <a:t>Regioni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438400" y="3886200"/>
            <a:ext cx="1946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it-IT" altLang="it-IT" sz="2400">
                <a:latin typeface="Verdana" panose="020B0604030504040204" pitchFamily="34" charset="0"/>
              </a:rPr>
              <a:t> </a:t>
            </a:r>
            <a:r>
              <a:rPr lang="it-IT" altLang="it-IT" sz="2400" b="1">
                <a:latin typeface="Verdana" panose="020B0604030504040204" pitchFamily="34" charset="0"/>
              </a:rPr>
              <a:t>Province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438400" y="4419600"/>
            <a:ext cx="1751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it-IT" altLang="it-IT" sz="2400">
                <a:latin typeface="Verdana" panose="020B0604030504040204" pitchFamily="34" charset="0"/>
              </a:rPr>
              <a:t> </a:t>
            </a:r>
            <a:r>
              <a:rPr lang="it-IT" altLang="it-IT" sz="2400" b="1">
                <a:latin typeface="Verdana" panose="020B0604030504040204" pitchFamily="34" charset="0"/>
              </a:rPr>
              <a:t>Comuni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2438400" y="4953000"/>
            <a:ext cx="41703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it-IT" altLang="it-IT" sz="2400">
                <a:latin typeface="Verdana" panose="020B0604030504040204" pitchFamily="34" charset="0"/>
              </a:rPr>
              <a:t> </a:t>
            </a:r>
            <a:r>
              <a:rPr lang="it-IT" altLang="it-IT" sz="2400" b="1">
                <a:latin typeface="Verdana" panose="020B0604030504040204" pitchFamily="34" charset="0"/>
              </a:rPr>
              <a:t>Altri enti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>
                <a:latin typeface="Verdana" panose="020B0604030504040204" pitchFamily="34" charset="0"/>
              </a:rPr>
              <a:t>(IACP, Università, etc.)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2514600" y="1676400"/>
            <a:ext cx="3962400" cy="990600"/>
          </a:xfrm>
          <a:prstGeom prst="rect">
            <a:avLst/>
          </a:prstGeom>
          <a:gradFill rotWithShape="0">
            <a:gsLst>
              <a:gs pos="0">
                <a:srgbClr val="FFF1B7"/>
              </a:gs>
              <a:gs pos="100000">
                <a:srgbClr val="FFCC66"/>
              </a:gs>
            </a:gsLst>
            <a:lin ang="5400000" scaled="1"/>
          </a:gradFill>
          <a:ln w="57150">
            <a:solidFill>
              <a:srgbClr val="FFCC66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1" hangingPunct="1">
              <a:defRPr/>
            </a:pPr>
            <a:endParaRPr lang="it-IT" b="1">
              <a:effectLst>
                <a:outerShdw blurRad="38100" dist="38100" dir="2700000" algn="tl">
                  <a:srgbClr val="FFFFFF"/>
                </a:outerShdw>
              </a:effectLst>
              <a:latin typeface="Verdana" panose="020B0604030504040204" pitchFamily="34" charset="0"/>
            </a:endParaRPr>
          </a:p>
          <a:p>
            <a:pPr algn="ctr" eaLnBrk="1" hangingPunct="1">
              <a:defRPr/>
            </a:pPr>
            <a:r>
              <a:rPr lang="it-IT" b="1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</a:rPr>
              <a:t>AMMINISTRAZIONI </a:t>
            </a:r>
          </a:p>
          <a:p>
            <a:pPr algn="ctr" eaLnBrk="1" hangingPunct="1">
              <a:defRPr/>
            </a:pPr>
            <a:r>
              <a:rPr lang="it-IT" b="1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</a:rPr>
              <a:t>LOCALI</a:t>
            </a:r>
          </a:p>
          <a:p>
            <a:pPr algn="ctr" eaLnBrk="1" hangingPunct="1">
              <a:defRPr/>
            </a:pPr>
            <a:endParaRPr lang="it-IT">
              <a:effectLst>
                <a:outerShdw blurRad="38100" dist="38100" dir="2700000" algn="tl">
                  <a:srgbClr val="FFFFFF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0" y="381000"/>
            <a:ext cx="9144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it-IT" sz="3600" b="1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I</a:t>
            </a:r>
            <a:r>
              <a:rPr lang="it-IT" b="1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 </a:t>
            </a:r>
            <a:r>
              <a:rPr lang="it-IT" sz="36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soggetti (6)</a:t>
            </a:r>
            <a:endParaRPr lang="it-IT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  <a:p>
            <a:pPr algn="ctr" eaLnBrk="1" hangingPunct="1">
              <a:defRPr/>
            </a:pPr>
            <a:endParaRPr lang="it-IT" dirty="0">
              <a:latin typeface="Verdana" panose="020B0604030504040204" pitchFamily="34" charset="0"/>
            </a:endParaRPr>
          </a:p>
        </p:txBody>
      </p:sp>
      <p:sp>
        <p:nvSpPr>
          <p:cNvPr id="13321" name="AutoShape 9" title="Freccia"/>
          <p:cNvSpPr>
            <a:spLocks noChangeArrowheads="1"/>
          </p:cNvSpPr>
          <p:nvPr/>
        </p:nvSpPr>
        <p:spPr bwMode="auto">
          <a:xfrm>
            <a:off x="3886200" y="2819400"/>
            <a:ext cx="13716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CC66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3" name="Titolo 2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soggetti (6)</a:t>
            </a:r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autoUpdateAnimBg="0"/>
      <p:bldP spid="13316" grpId="0" autoUpdateAnimBg="0"/>
      <p:bldP spid="13317" grpId="0" autoUpdateAnimBg="0"/>
      <p:bldP spid="13318" grpId="0" autoUpdateAnimBg="0"/>
      <p:bldP spid="13320" grpId="0" animBg="1" autoUpdateAnimBg="0"/>
      <p:bldP spid="13321" grpId="0" animBg="1"/>
    </p:bldLst>
  </p:timing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2672</TotalTime>
  <Words>1143</Words>
  <Application>Microsoft Office PowerPoint</Application>
  <PresentationFormat>Presentazione su schermo (4:3)</PresentationFormat>
  <Paragraphs>372</Paragraphs>
  <Slides>29</Slides>
  <Notes>13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29</vt:i4>
      </vt:variant>
    </vt:vector>
  </HeadingPairs>
  <TitlesOfParts>
    <vt:vector size="32" baseType="lpstr">
      <vt:lpstr>Struttura predefinita</vt:lpstr>
      <vt:lpstr>Grafico</vt:lpstr>
      <vt:lpstr>Foglio di lavoro di Microsoft Office Excel</vt:lpstr>
      <vt:lpstr>Un quadro della finanza pubblica in Italia</vt:lpstr>
      <vt:lpstr>Sommario</vt:lpstr>
      <vt:lpstr>Il settore pubblico</vt:lpstr>
      <vt:lpstr>I soggetti</vt:lpstr>
      <vt:lpstr>I soggetti (2)</vt:lpstr>
      <vt:lpstr>I soggetti (3)</vt:lpstr>
      <vt:lpstr> I soggetti (4)</vt:lpstr>
      <vt:lpstr>I soggetti 5</vt:lpstr>
      <vt:lpstr>I soggetti (6)</vt:lpstr>
      <vt:lpstr>I soggetti (7)</vt:lpstr>
      <vt:lpstr>Esempio di consolidamento di bilanci pubblici</vt:lpstr>
      <vt:lpstr>Il conto economico consolidato delle Amministrazione Pubbliche</vt:lpstr>
      <vt:lpstr>Esclusione delle partite finanziarie</vt:lpstr>
      <vt:lpstr>I saldi delle Amministrazione Pubbliche</vt:lpstr>
      <vt:lpstr>I saldi delle amministrazione pubbliche (2)</vt:lpstr>
      <vt:lpstr>I saldi delle amministrazione pubbliche (3)</vt:lpstr>
      <vt:lpstr>I saldi delle Amministrazione pubbliche (4)</vt:lpstr>
      <vt:lpstr>I saldi del conto delle Amministrazione Pubbliche nel 2012</vt:lpstr>
      <vt:lpstr>Le entrate delle Amministrazioni Pubbliche nel 2012</vt:lpstr>
      <vt:lpstr>Uscite delle Amministrazioni Pubbliche nel 2012</vt:lpstr>
      <vt:lpstr>Indebitamento netto e saldo primario delle Amministrazioni Pubbliche in percentuale del Pil</vt:lpstr>
      <vt:lpstr>Relazione tra indebitamento netto (disavanzo) e debito</vt:lpstr>
      <vt:lpstr>Debito pubblico in percentuale del Pil</vt:lpstr>
      <vt:lpstr>Quali dei seguenti organismi non rientrano nel settore statale?</vt:lpstr>
      <vt:lpstr>L’avanzo primario e’ pari a?</vt:lpstr>
      <vt:lpstr>L’avanzo primario meno il saldo di conto capitale e’ pari a?</vt:lpstr>
      <vt:lpstr>Un dato di bilancio e’ di competenza quando:</vt:lpstr>
      <vt:lpstr>fabbisogno statale e’ determinato da:</vt:lpstr>
      <vt:lpstr>I conti dell’aggregato PA si ispirano:</vt:lpstr>
    </vt:vector>
  </TitlesOfParts>
  <Company>U.C.S.C. Milano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settore pubblico: soggetti, conti , saldi.</dc:title>
  <dc:creator>U.C.S.C. Milano</dc:creator>
  <cp:lastModifiedBy>user</cp:lastModifiedBy>
  <cp:revision>117</cp:revision>
  <cp:lastPrinted>2017-02-22T10:44:24Z</cp:lastPrinted>
  <dcterms:created xsi:type="dcterms:W3CDTF">2006-09-21T10:14:17Z</dcterms:created>
  <dcterms:modified xsi:type="dcterms:W3CDTF">2018-02-13T14:36:33Z</dcterms:modified>
</cp:coreProperties>
</file>