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49.xml" ContentType="application/vnd.openxmlformats-officedocument.presentationml.slide+xml"/>
  <Override PartName="/ppt/slides/slide78.xml" ContentType="application/vnd.openxmlformats-officedocument.presentationml.slide+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notesSlides/notesSlide25.xml" ContentType="application/vnd.openxmlformats-officedocument.presentationml.notesSlide+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diagrams/colors6.xml" ContentType="application/vnd.openxmlformats-officedocument.drawingml.diagramColors+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drawing6.xml" ContentType="application/vnd.ms-office.drawingml.diagramDrawing+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383" r:id="rId2"/>
    <p:sldId id="314" r:id="rId3"/>
    <p:sldId id="315" r:id="rId4"/>
    <p:sldId id="316" r:id="rId5"/>
    <p:sldId id="391" r:id="rId6"/>
    <p:sldId id="392" r:id="rId7"/>
    <p:sldId id="341" r:id="rId8"/>
    <p:sldId id="342" r:id="rId9"/>
    <p:sldId id="343" r:id="rId10"/>
    <p:sldId id="388" r:id="rId11"/>
    <p:sldId id="389" r:id="rId12"/>
    <p:sldId id="390" r:id="rId13"/>
    <p:sldId id="345" r:id="rId14"/>
    <p:sldId id="346" r:id="rId15"/>
    <p:sldId id="347" r:id="rId16"/>
    <p:sldId id="348" r:id="rId17"/>
    <p:sldId id="349" r:id="rId18"/>
    <p:sldId id="393" r:id="rId19"/>
    <p:sldId id="394" r:id="rId20"/>
    <p:sldId id="350" r:id="rId21"/>
    <p:sldId id="351" r:id="rId22"/>
    <p:sldId id="395" r:id="rId23"/>
    <p:sldId id="362" r:id="rId24"/>
    <p:sldId id="363" r:id="rId25"/>
    <p:sldId id="353" r:id="rId26"/>
    <p:sldId id="354" r:id="rId27"/>
    <p:sldId id="355" r:id="rId28"/>
    <p:sldId id="356" r:id="rId29"/>
    <p:sldId id="357" r:id="rId30"/>
    <p:sldId id="358" r:id="rId31"/>
    <p:sldId id="359" r:id="rId32"/>
    <p:sldId id="360" r:id="rId33"/>
    <p:sldId id="364" r:id="rId34"/>
    <p:sldId id="365" r:id="rId35"/>
    <p:sldId id="366" r:id="rId36"/>
    <p:sldId id="435" r:id="rId37"/>
    <p:sldId id="436" r:id="rId38"/>
    <p:sldId id="437" r:id="rId39"/>
    <p:sldId id="438" r:id="rId40"/>
    <p:sldId id="406" r:id="rId41"/>
    <p:sldId id="407" r:id="rId42"/>
    <p:sldId id="408" r:id="rId43"/>
    <p:sldId id="409" r:id="rId44"/>
    <p:sldId id="410" r:id="rId45"/>
    <p:sldId id="411" r:id="rId46"/>
    <p:sldId id="412" r:id="rId47"/>
    <p:sldId id="430" r:id="rId48"/>
    <p:sldId id="431" r:id="rId49"/>
    <p:sldId id="432" r:id="rId50"/>
    <p:sldId id="433" r:id="rId51"/>
    <p:sldId id="434" r:id="rId52"/>
    <p:sldId id="413" r:id="rId53"/>
    <p:sldId id="414" r:id="rId54"/>
    <p:sldId id="415" r:id="rId55"/>
    <p:sldId id="416" r:id="rId56"/>
    <p:sldId id="417" r:id="rId57"/>
    <p:sldId id="418" r:id="rId58"/>
    <p:sldId id="419" r:id="rId59"/>
    <p:sldId id="420" r:id="rId60"/>
    <p:sldId id="421" r:id="rId61"/>
    <p:sldId id="422" r:id="rId62"/>
    <p:sldId id="423" r:id="rId63"/>
    <p:sldId id="424" r:id="rId64"/>
    <p:sldId id="425" r:id="rId65"/>
    <p:sldId id="426" r:id="rId66"/>
    <p:sldId id="427" r:id="rId67"/>
    <p:sldId id="428" r:id="rId68"/>
    <p:sldId id="429" r:id="rId69"/>
    <p:sldId id="400" r:id="rId70"/>
    <p:sldId id="401" r:id="rId71"/>
    <p:sldId id="402" r:id="rId72"/>
    <p:sldId id="403" r:id="rId73"/>
    <p:sldId id="404" r:id="rId74"/>
    <p:sldId id="405" r:id="rId75"/>
    <p:sldId id="439" r:id="rId76"/>
    <p:sldId id="440" r:id="rId77"/>
    <p:sldId id="384" r:id="rId78"/>
    <p:sldId id="385" r:id="rId79"/>
    <p:sldId id="387" r:id="rId80"/>
    <p:sldId id="323" r:id="rId81"/>
    <p:sldId id="324" r:id="rId82"/>
    <p:sldId id="325" r:id="rId83"/>
    <p:sldId id="326" r:id="rId84"/>
    <p:sldId id="260" r:id="rId85"/>
    <p:sldId id="261" r:id="rId86"/>
    <p:sldId id="299" r:id="rId87"/>
    <p:sldId id="300" r:id="rId88"/>
    <p:sldId id="301" r:id="rId89"/>
    <p:sldId id="313" r:id="rId90"/>
  </p:sldIdLst>
  <p:sldSz cx="9144000" cy="6858000" type="screen4x3"/>
  <p:notesSz cx="6858000" cy="9144000"/>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20" autoAdjust="0"/>
  </p:normalViewPr>
  <p:slideViewPr>
    <p:cSldViewPr>
      <p:cViewPr>
        <p:scale>
          <a:sx n="80" d="100"/>
          <a:sy n="80" d="100"/>
        </p:scale>
        <p:origin x="-1086"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2FE99-783B-43C9-B791-644B37E91E5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t-IT"/>
        </a:p>
      </dgm:t>
    </dgm:pt>
    <dgm:pt modelId="{AB83BF6D-69D0-41FD-9DE5-A66C86DD31AF}">
      <dgm:prSet phldrT="[Testo]"/>
      <dgm:spPr/>
      <dgm:t>
        <a:bodyPr/>
        <a:lstStyle/>
        <a:p>
          <a:r>
            <a:rPr lang="it-IT" dirty="0" smtClean="0"/>
            <a:t>Accertamento</a:t>
          </a:r>
          <a:endParaRPr lang="it-IT" dirty="0"/>
        </a:p>
      </dgm:t>
    </dgm:pt>
    <dgm:pt modelId="{86857FBC-ADE3-4983-A5BF-A88A3774114D}" type="parTrans" cxnId="{730C763C-218E-4ABC-B5F4-9E4C633F00BE}">
      <dgm:prSet/>
      <dgm:spPr/>
      <dgm:t>
        <a:bodyPr/>
        <a:lstStyle/>
        <a:p>
          <a:endParaRPr lang="it-IT"/>
        </a:p>
      </dgm:t>
    </dgm:pt>
    <dgm:pt modelId="{3F0B5065-B67B-4F1B-B84C-BE5819EFA888}" type="sibTrans" cxnId="{730C763C-218E-4ABC-B5F4-9E4C633F00BE}">
      <dgm:prSet/>
      <dgm:spPr/>
      <dgm:t>
        <a:bodyPr/>
        <a:lstStyle/>
        <a:p>
          <a:endParaRPr lang="it-IT"/>
        </a:p>
      </dgm:t>
    </dgm:pt>
    <dgm:pt modelId="{C3E62D2F-55A8-4EDB-B2E3-DF21257D71C2}">
      <dgm:prSet phldrT="[Testo]"/>
      <dgm:spPr/>
      <dgm:t>
        <a:bodyPr/>
        <a:lstStyle/>
        <a:p>
          <a:r>
            <a:rPr lang="it-IT" dirty="0" smtClean="0"/>
            <a:t>Riscossione</a:t>
          </a:r>
          <a:endParaRPr lang="it-IT" dirty="0"/>
        </a:p>
      </dgm:t>
    </dgm:pt>
    <dgm:pt modelId="{D22217DF-AA68-4262-ADEC-12DDA13BCECD}" type="parTrans" cxnId="{34044897-71EF-4547-A324-7302FC701D5E}">
      <dgm:prSet/>
      <dgm:spPr/>
      <dgm:t>
        <a:bodyPr/>
        <a:lstStyle/>
        <a:p>
          <a:endParaRPr lang="it-IT"/>
        </a:p>
      </dgm:t>
    </dgm:pt>
    <dgm:pt modelId="{38D2ADD3-061C-4DB7-AFCF-1B45D5F4578F}" type="sibTrans" cxnId="{34044897-71EF-4547-A324-7302FC701D5E}">
      <dgm:prSet/>
      <dgm:spPr/>
      <dgm:t>
        <a:bodyPr/>
        <a:lstStyle/>
        <a:p>
          <a:endParaRPr lang="it-IT"/>
        </a:p>
      </dgm:t>
    </dgm:pt>
    <dgm:pt modelId="{0D5130DD-D1B4-470A-A40A-52FA26202209}">
      <dgm:prSet phldrT="[Testo]"/>
      <dgm:spPr/>
      <dgm:t>
        <a:bodyPr/>
        <a:lstStyle/>
        <a:p>
          <a:r>
            <a:rPr lang="it-IT" dirty="0" smtClean="0"/>
            <a:t>Versamento</a:t>
          </a:r>
          <a:endParaRPr lang="it-IT" dirty="0"/>
        </a:p>
      </dgm:t>
    </dgm:pt>
    <dgm:pt modelId="{98D43863-8E98-4959-B684-E9B16DB0B325}" type="parTrans" cxnId="{C5CAE7EB-F1CA-4F80-955E-7369BFD0AAE2}">
      <dgm:prSet/>
      <dgm:spPr/>
      <dgm:t>
        <a:bodyPr/>
        <a:lstStyle/>
        <a:p>
          <a:endParaRPr lang="it-IT"/>
        </a:p>
      </dgm:t>
    </dgm:pt>
    <dgm:pt modelId="{C71098A1-DFBD-4B59-8CB0-4851D836498C}" type="sibTrans" cxnId="{C5CAE7EB-F1CA-4F80-955E-7369BFD0AAE2}">
      <dgm:prSet/>
      <dgm:spPr/>
      <dgm:t>
        <a:bodyPr/>
        <a:lstStyle/>
        <a:p>
          <a:endParaRPr lang="it-IT"/>
        </a:p>
      </dgm:t>
    </dgm:pt>
    <dgm:pt modelId="{5FBECC82-139D-4BCD-A765-8FADE651B76B}" type="pres">
      <dgm:prSet presAssocID="{4E62FE99-783B-43C9-B791-644B37E91E5D}" presName="Name0" presStyleCnt="0">
        <dgm:presLayoutVars>
          <dgm:dir/>
          <dgm:animLvl val="lvl"/>
          <dgm:resizeHandles val="exact"/>
        </dgm:presLayoutVars>
      </dgm:prSet>
      <dgm:spPr/>
      <dgm:t>
        <a:bodyPr/>
        <a:lstStyle/>
        <a:p>
          <a:endParaRPr lang="it-IT"/>
        </a:p>
      </dgm:t>
    </dgm:pt>
    <dgm:pt modelId="{8B15767E-467F-4622-8DFE-0E13EA73D81E}" type="pres">
      <dgm:prSet presAssocID="{0D5130DD-D1B4-470A-A40A-52FA26202209}" presName="boxAndChildren" presStyleCnt="0"/>
      <dgm:spPr/>
    </dgm:pt>
    <dgm:pt modelId="{DE9E5367-66CE-42E7-AD6D-2C03430A08EF}" type="pres">
      <dgm:prSet presAssocID="{0D5130DD-D1B4-470A-A40A-52FA26202209}" presName="parentTextBox" presStyleLbl="node1" presStyleIdx="0" presStyleCnt="3"/>
      <dgm:spPr/>
      <dgm:t>
        <a:bodyPr/>
        <a:lstStyle/>
        <a:p>
          <a:endParaRPr lang="it-IT"/>
        </a:p>
      </dgm:t>
    </dgm:pt>
    <dgm:pt modelId="{26E2BE8A-8694-4851-89A0-E650E93615C5}" type="pres">
      <dgm:prSet presAssocID="{38D2ADD3-061C-4DB7-AFCF-1B45D5F4578F}" presName="sp" presStyleCnt="0"/>
      <dgm:spPr/>
    </dgm:pt>
    <dgm:pt modelId="{494EC8D3-164F-4BA4-86EF-3C2D5D23F9A8}" type="pres">
      <dgm:prSet presAssocID="{C3E62D2F-55A8-4EDB-B2E3-DF21257D71C2}" presName="arrowAndChildren" presStyleCnt="0"/>
      <dgm:spPr/>
    </dgm:pt>
    <dgm:pt modelId="{E15D73D1-C9F8-4891-83B3-28277A189EA6}" type="pres">
      <dgm:prSet presAssocID="{C3E62D2F-55A8-4EDB-B2E3-DF21257D71C2}" presName="parentTextArrow" presStyleLbl="node1" presStyleIdx="1" presStyleCnt="3"/>
      <dgm:spPr/>
      <dgm:t>
        <a:bodyPr/>
        <a:lstStyle/>
        <a:p>
          <a:endParaRPr lang="it-IT"/>
        </a:p>
      </dgm:t>
    </dgm:pt>
    <dgm:pt modelId="{DF500A4E-FACE-4ED0-AD08-1149C4D03765}" type="pres">
      <dgm:prSet presAssocID="{3F0B5065-B67B-4F1B-B84C-BE5819EFA888}" presName="sp" presStyleCnt="0"/>
      <dgm:spPr/>
    </dgm:pt>
    <dgm:pt modelId="{FA17B2B6-1B76-4FC8-9F2E-9AAD794FABD9}" type="pres">
      <dgm:prSet presAssocID="{AB83BF6D-69D0-41FD-9DE5-A66C86DD31AF}" presName="arrowAndChildren" presStyleCnt="0"/>
      <dgm:spPr/>
    </dgm:pt>
    <dgm:pt modelId="{7FAF0212-36A9-42CD-98E7-D65E5A4D9483}" type="pres">
      <dgm:prSet presAssocID="{AB83BF6D-69D0-41FD-9DE5-A66C86DD31AF}" presName="parentTextArrow" presStyleLbl="node1" presStyleIdx="2" presStyleCnt="3"/>
      <dgm:spPr/>
      <dgm:t>
        <a:bodyPr/>
        <a:lstStyle/>
        <a:p>
          <a:endParaRPr lang="it-IT"/>
        </a:p>
      </dgm:t>
    </dgm:pt>
  </dgm:ptLst>
  <dgm:cxnLst>
    <dgm:cxn modelId="{A6FA6505-BF32-4067-B77A-1A4CD9F6AD72}" type="presOf" srcId="{4E62FE99-783B-43C9-B791-644B37E91E5D}" destId="{5FBECC82-139D-4BCD-A765-8FADE651B76B}" srcOrd="0" destOrd="0" presId="urn:microsoft.com/office/officeart/2005/8/layout/process4"/>
    <dgm:cxn modelId="{65A94833-6AE1-412C-93EB-E7AA0E9CDB48}" type="presOf" srcId="{0D5130DD-D1B4-470A-A40A-52FA26202209}" destId="{DE9E5367-66CE-42E7-AD6D-2C03430A08EF}" srcOrd="0" destOrd="0" presId="urn:microsoft.com/office/officeart/2005/8/layout/process4"/>
    <dgm:cxn modelId="{5CBD9548-2E66-4056-BB8D-162E52377C48}" type="presOf" srcId="{C3E62D2F-55A8-4EDB-B2E3-DF21257D71C2}" destId="{E15D73D1-C9F8-4891-83B3-28277A189EA6}" srcOrd="0" destOrd="0" presId="urn:microsoft.com/office/officeart/2005/8/layout/process4"/>
    <dgm:cxn modelId="{34044897-71EF-4547-A324-7302FC701D5E}" srcId="{4E62FE99-783B-43C9-B791-644B37E91E5D}" destId="{C3E62D2F-55A8-4EDB-B2E3-DF21257D71C2}" srcOrd="1" destOrd="0" parTransId="{D22217DF-AA68-4262-ADEC-12DDA13BCECD}" sibTransId="{38D2ADD3-061C-4DB7-AFCF-1B45D5F4578F}"/>
    <dgm:cxn modelId="{75849F86-BED7-4DF0-9A91-B06369249E04}" type="presOf" srcId="{AB83BF6D-69D0-41FD-9DE5-A66C86DD31AF}" destId="{7FAF0212-36A9-42CD-98E7-D65E5A4D9483}" srcOrd="0" destOrd="0" presId="urn:microsoft.com/office/officeart/2005/8/layout/process4"/>
    <dgm:cxn modelId="{C5CAE7EB-F1CA-4F80-955E-7369BFD0AAE2}" srcId="{4E62FE99-783B-43C9-B791-644B37E91E5D}" destId="{0D5130DD-D1B4-470A-A40A-52FA26202209}" srcOrd="2" destOrd="0" parTransId="{98D43863-8E98-4959-B684-E9B16DB0B325}" sibTransId="{C71098A1-DFBD-4B59-8CB0-4851D836498C}"/>
    <dgm:cxn modelId="{730C763C-218E-4ABC-B5F4-9E4C633F00BE}" srcId="{4E62FE99-783B-43C9-B791-644B37E91E5D}" destId="{AB83BF6D-69D0-41FD-9DE5-A66C86DD31AF}" srcOrd="0" destOrd="0" parTransId="{86857FBC-ADE3-4983-A5BF-A88A3774114D}" sibTransId="{3F0B5065-B67B-4F1B-B84C-BE5819EFA888}"/>
    <dgm:cxn modelId="{6004F705-E21D-4333-A492-ACE8D59FEA69}" type="presParOf" srcId="{5FBECC82-139D-4BCD-A765-8FADE651B76B}" destId="{8B15767E-467F-4622-8DFE-0E13EA73D81E}" srcOrd="0" destOrd="0" presId="urn:microsoft.com/office/officeart/2005/8/layout/process4"/>
    <dgm:cxn modelId="{C7461FDC-0267-4C19-9E82-69657C265AF7}" type="presParOf" srcId="{8B15767E-467F-4622-8DFE-0E13EA73D81E}" destId="{DE9E5367-66CE-42E7-AD6D-2C03430A08EF}" srcOrd="0" destOrd="0" presId="urn:microsoft.com/office/officeart/2005/8/layout/process4"/>
    <dgm:cxn modelId="{9AE3BA65-25B4-4B4D-A8A9-9C1D6C3D7359}" type="presParOf" srcId="{5FBECC82-139D-4BCD-A765-8FADE651B76B}" destId="{26E2BE8A-8694-4851-89A0-E650E93615C5}" srcOrd="1" destOrd="0" presId="urn:microsoft.com/office/officeart/2005/8/layout/process4"/>
    <dgm:cxn modelId="{355EBC34-2E71-4E1A-9830-E42BB1A43663}" type="presParOf" srcId="{5FBECC82-139D-4BCD-A765-8FADE651B76B}" destId="{494EC8D3-164F-4BA4-86EF-3C2D5D23F9A8}" srcOrd="2" destOrd="0" presId="urn:microsoft.com/office/officeart/2005/8/layout/process4"/>
    <dgm:cxn modelId="{79049FFD-11A5-46CC-9F1E-757F630FA099}" type="presParOf" srcId="{494EC8D3-164F-4BA4-86EF-3C2D5D23F9A8}" destId="{E15D73D1-C9F8-4891-83B3-28277A189EA6}" srcOrd="0" destOrd="0" presId="urn:microsoft.com/office/officeart/2005/8/layout/process4"/>
    <dgm:cxn modelId="{81157A1A-2534-417D-860B-FED7E20D33D5}" type="presParOf" srcId="{5FBECC82-139D-4BCD-A765-8FADE651B76B}" destId="{DF500A4E-FACE-4ED0-AD08-1149C4D03765}" srcOrd="3" destOrd="0" presId="urn:microsoft.com/office/officeart/2005/8/layout/process4"/>
    <dgm:cxn modelId="{187C0AFE-3410-46BE-A192-317F137538A2}" type="presParOf" srcId="{5FBECC82-139D-4BCD-A765-8FADE651B76B}" destId="{FA17B2B6-1B76-4FC8-9F2E-9AAD794FABD9}" srcOrd="4" destOrd="0" presId="urn:microsoft.com/office/officeart/2005/8/layout/process4"/>
    <dgm:cxn modelId="{F5C63323-6DCD-4839-B580-67BCD9E5AFF1}" type="presParOf" srcId="{FA17B2B6-1B76-4FC8-9F2E-9AAD794FABD9}" destId="{7FAF0212-36A9-42CD-98E7-D65E5A4D9483}"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62FE99-783B-43C9-B791-644B37E91E5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t-IT"/>
        </a:p>
      </dgm:t>
    </dgm:pt>
    <dgm:pt modelId="{AB83BF6D-69D0-41FD-9DE5-A66C86DD31AF}">
      <dgm:prSet phldrT="[Testo]"/>
      <dgm:spPr/>
      <dgm:t>
        <a:bodyPr/>
        <a:lstStyle/>
        <a:p>
          <a:r>
            <a:rPr lang="it-IT" dirty="0" smtClean="0"/>
            <a:t>Accertamento</a:t>
          </a:r>
          <a:endParaRPr lang="it-IT" dirty="0"/>
        </a:p>
      </dgm:t>
    </dgm:pt>
    <dgm:pt modelId="{86857FBC-ADE3-4983-A5BF-A88A3774114D}" type="parTrans" cxnId="{730C763C-218E-4ABC-B5F4-9E4C633F00BE}">
      <dgm:prSet/>
      <dgm:spPr/>
      <dgm:t>
        <a:bodyPr/>
        <a:lstStyle/>
        <a:p>
          <a:endParaRPr lang="it-IT"/>
        </a:p>
      </dgm:t>
    </dgm:pt>
    <dgm:pt modelId="{3F0B5065-B67B-4F1B-B84C-BE5819EFA888}" type="sibTrans" cxnId="{730C763C-218E-4ABC-B5F4-9E4C633F00BE}">
      <dgm:prSet/>
      <dgm:spPr/>
      <dgm:t>
        <a:bodyPr/>
        <a:lstStyle/>
        <a:p>
          <a:endParaRPr lang="it-IT"/>
        </a:p>
      </dgm:t>
    </dgm:pt>
    <dgm:pt modelId="{C3E62D2F-55A8-4EDB-B2E3-DF21257D71C2}">
      <dgm:prSet phldrT="[Testo]"/>
      <dgm:spPr/>
      <dgm:t>
        <a:bodyPr/>
        <a:lstStyle/>
        <a:p>
          <a:r>
            <a:rPr lang="it-IT" dirty="0" smtClean="0"/>
            <a:t>Riscossione</a:t>
          </a:r>
          <a:endParaRPr lang="it-IT" dirty="0"/>
        </a:p>
      </dgm:t>
    </dgm:pt>
    <dgm:pt modelId="{D22217DF-AA68-4262-ADEC-12DDA13BCECD}" type="parTrans" cxnId="{34044897-71EF-4547-A324-7302FC701D5E}">
      <dgm:prSet/>
      <dgm:spPr/>
      <dgm:t>
        <a:bodyPr/>
        <a:lstStyle/>
        <a:p>
          <a:endParaRPr lang="it-IT"/>
        </a:p>
      </dgm:t>
    </dgm:pt>
    <dgm:pt modelId="{38D2ADD3-061C-4DB7-AFCF-1B45D5F4578F}" type="sibTrans" cxnId="{34044897-71EF-4547-A324-7302FC701D5E}">
      <dgm:prSet/>
      <dgm:spPr/>
      <dgm:t>
        <a:bodyPr/>
        <a:lstStyle/>
        <a:p>
          <a:endParaRPr lang="it-IT"/>
        </a:p>
      </dgm:t>
    </dgm:pt>
    <dgm:pt modelId="{0D5130DD-D1B4-470A-A40A-52FA26202209}">
      <dgm:prSet phldrT="[Testo]"/>
      <dgm:spPr/>
      <dgm:t>
        <a:bodyPr/>
        <a:lstStyle/>
        <a:p>
          <a:r>
            <a:rPr lang="it-IT" dirty="0" smtClean="0"/>
            <a:t>Versamento</a:t>
          </a:r>
          <a:endParaRPr lang="it-IT" dirty="0"/>
        </a:p>
      </dgm:t>
    </dgm:pt>
    <dgm:pt modelId="{98D43863-8E98-4959-B684-E9B16DB0B325}" type="parTrans" cxnId="{C5CAE7EB-F1CA-4F80-955E-7369BFD0AAE2}">
      <dgm:prSet/>
      <dgm:spPr/>
      <dgm:t>
        <a:bodyPr/>
        <a:lstStyle/>
        <a:p>
          <a:endParaRPr lang="it-IT"/>
        </a:p>
      </dgm:t>
    </dgm:pt>
    <dgm:pt modelId="{C71098A1-DFBD-4B59-8CB0-4851D836498C}" type="sibTrans" cxnId="{C5CAE7EB-F1CA-4F80-955E-7369BFD0AAE2}">
      <dgm:prSet/>
      <dgm:spPr/>
      <dgm:t>
        <a:bodyPr/>
        <a:lstStyle/>
        <a:p>
          <a:endParaRPr lang="it-IT"/>
        </a:p>
      </dgm:t>
    </dgm:pt>
    <dgm:pt modelId="{5FBECC82-139D-4BCD-A765-8FADE651B76B}" type="pres">
      <dgm:prSet presAssocID="{4E62FE99-783B-43C9-B791-644B37E91E5D}" presName="Name0" presStyleCnt="0">
        <dgm:presLayoutVars>
          <dgm:dir/>
          <dgm:animLvl val="lvl"/>
          <dgm:resizeHandles val="exact"/>
        </dgm:presLayoutVars>
      </dgm:prSet>
      <dgm:spPr/>
      <dgm:t>
        <a:bodyPr/>
        <a:lstStyle/>
        <a:p>
          <a:endParaRPr lang="it-IT"/>
        </a:p>
      </dgm:t>
    </dgm:pt>
    <dgm:pt modelId="{8B15767E-467F-4622-8DFE-0E13EA73D81E}" type="pres">
      <dgm:prSet presAssocID="{0D5130DD-D1B4-470A-A40A-52FA26202209}" presName="boxAndChildren" presStyleCnt="0"/>
      <dgm:spPr/>
    </dgm:pt>
    <dgm:pt modelId="{DE9E5367-66CE-42E7-AD6D-2C03430A08EF}" type="pres">
      <dgm:prSet presAssocID="{0D5130DD-D1B4-470A-A40A-52FA26202209}" presName="parentTextBox" presStyleLbl="node1" presStyleIdx="0" presStyleCnt="3"/>
      <dgm:spPr/>
      <dgm:t>
        <a:bodyPr/>
        <a:lstStyle/>
        <a:p>
          <a:endParaRPr lang="it-IT"/>
        </a:p>
      </dgm:t>
    </dgm:pt>
    <dgm:pt modelId="{26E2BE8A-8694-4851-89A0-E650E93615C5}" type="pres">
      <dgm:prSet presAssocID="{38D2ADD3-061C-4DB7-AFCF-1B45D5F4578F}" presName="sp" presStyleCnt="0"/>
      <dgm:spPr/>
    </dgm:pt>
    <dgm:pt modelId="{494EC8D3-164F-4BA4-86EF-3C2D5D23F9A8}" type="pres">
      <dgm:prSet presAssocID="{C3E62D2F-55A8-4EDB-B2E3-DF21257D71C2}" presName="arrowAndChildren" presStyleCnt="0"/>
      <dgm:spPr/>
    </dgm:pt>
    <dgm:pt modelId="{E15D73D1-C9F8-4891-83B3-28277A189EA6}" type="pres">
      <dgm:prSet presAssocID="{C3E62D2F-55A8-4EDB-B2E3-DF21257D71C2}" presName="parentTextArrow" presStyleLbl="node1" presStyleIdx="1" presStyleCnt="3"/>
      <dgm:spPr/>
      <dgm:t>
        <a:bodyPr/>
        <a:lstStyle/>
        <a:p>
          <a:endParaRPr lang="it-IT"/>
        </a:p>
      </dgm:t>
    </dgm:pt>
    <dgm:pt modelId="{DF500A4E-FACE-4ED0-AD08-1149C4D03765}" type="pres">
      <dgm:prSet presAssocID="{3F0B5065-B67B-4F1B-B84C-BE5819EFA888}" presName="sp" presStyleCnt="0"/>
      <dgm:spPr/>
    </dgm:pt>
    <dgm:pt modelId="{FA17B2B6-1B76-4FC8-9F2E-9AAD794FABD9}" type="pres">
      <dgm:prSet presAssocID="{AB83BF6D-69D0-41FD-9DE5-A66C86DD31AF}" presName="arrowAndChildren" presStyleCnt="0"/>
      <dgm:spPr/>
    </dgm:pt>
    <dgm:pt modelId="{7FAF0212-36A9-42CD-98E7-D65E5A4D9483}" type="pres">
      <dgm:prSet presAssocID="{AB83BF6D-69D0-41FD-9DE5-A66C86DD31AF}" presName="parentTextArrow" presStyleLbl="node1" presStyleIdx="2" presStyleCnt="3"/>
      <dgm:spPr/>
      <dgm:t>
        <a:bodyPr/>
        <a:lstStyle/>
        <a:p>
          <a:endParaRPr lang="it-IT"/>
        </a:p>
      </dgm:t>
    </dgm:pt>
  </dgm:ptLst>
  <dgm:cxnLst>
    <dgm:cxn modelId="{45DD080C-CCF7-4864-9F48-A2F435DDC081}" type="presOf" srcId="{0D5130DD-D1B4-470A-A40A-52FA26202209}" destId="{DE9E5367-66CE-42E7-AD6D-2C03430A08EF}" srcOrd="0" destOrd="0" presId="urn:microsoft.com/office/officeart/2005/8/layout/process4"/>
    <dgm:cxn modelId="{A4B77137-E3DF-4EF8-A869-BEDAB4EF508E}" type="presOf" srcId="{AB83BF6D-69D0-41FD-9DE5-A66C86DD31AF}" destId="{7FAF0212-36A9-42CD-98E7-D65E5A4D9483}" srcOrd="0" destOrd="0" presId="urn:microsoft.com/office/officeart/2005/8/layout/process4"/>
    <dgm:cxn modelId="{C083688E-F92F-499C-B99A-A29674E29910}" type="presOf" srcId="{C3E62D2F-55A8-4EDB-B2E3-DF21257D71C2}" destId="{E15D73D1-C9F8-4891-83B3-28277A189EA6}" srcOrd="0" destOrd="0" presId="urn:microsoft.com/office/officeart/2005/8/layout/process4"/>
    <dgm:cxn modelId="{34044897-71EF-4547-A324-7302FC701D5E}" srcId="{4E62FE99-783B-43C9-B791-644B37E91E5D}" destId="{C3E62D2F-55A8-4EDB-B2E3-DF21257D71C2}" srcOrd="1" destOrd="0" parTransId="{D22217DF-AA68-4262-ADEC-12DDA13BCECD}" sibTransId="{38D2ADD3-061C-4DB7-AFCF-1B45D5F4578F}"/>
    <dgm:cxn modelId="{C5CAE7EB-F1CA-4F80-955E-7369BFD0AAE2}" srcId="{4E62FE99-783B-43C9-B791-644B37E91E5D}" destId="{0D5130DD-D1B4-470A-A40A-52FA26202209}" srcOrd="2" destOrd="0" parTransId="{98D43863-8E98-4959-B684-E9B16DB0B325}" sibTransId="{C71098A1-DFBD-4B59-8CB0-4851D836498C}"/>
    <dgm:cxn modelId="{730C763C-218E-4ABC-B5F4-9E4C633F00BE}" srcId="{4E62FE99-783B-43C9-B791-644B37E91E5D}" destId="{AB83BF6D-69D0-41FD-9DE5-A66C86DD31AF}" srcOrd="0" destOrd="0" parTransId="{86857FBC-ADE3-4983-A5BF-A88A3774114D}" sibTransId="{3F0B5065-B67B-4F1B-B84C-BE5819EFA888}"/>
    <dgm:cxn modelId="{F25826D5-7E66-4617-B06B-EF52E248CD3D}" type="presOf" srcId="{4E62FE99-783B-43C9-B791-644B37E91E5D}" destId="{5FBECC82-139D-4BCD-A765-8FADE651B76B}" srcOrd="0" destOrd="0" presId="urn:microsoft.com/office/officeart/2005/8/layout/process4"/>
    <dgm:cxn modelId="{04D3CC89-C6D9-4335-95D6-899F67E2285A}" type="presParOf" srcId="{5FBECC82-139D-4BCD-A765-8FADE651B76B}" destId="{8B15767E-467F-4622-8DFE-0E13EA73D81E}" srcOrd="0" destOrd="0" presId="urn:microsoft.com/office/officeart/2005/8/layout/process4"/>
    <dgm:cxn modelId="{5E57A233-F3E0-4DEF-A50C-A283349BF4E1}" type="presParOf" srcId="{8B15767E-467F-4622-8DFE-0E13EA73D81E}" destId="{DE9E5367-66CE-42E7-AD6D-2C03430A08EF}" srcOrd="0" destOrd="0" presId="urn:microsoft.com/office/officeart/2005/8/layout/process4"/>
    <dgm:cxn modelId="{B963457D-EFF7-42BC-A87D-2AD0120F128C}" type="presParOf" srcId="{5FBECC82-139D-4BCD-A765-8FADE651B76B}" destId="{26E2BE8A-8694-4851-89A0-E650E93615C5}" srcOrd="1" destOrd="0" presId="urn:microsoft.com/office/officeart/2005/8/layout/process4"/>
    <dgm:cxn modelId="{48486F98-6E49-4893-9F37-916F9D6D5139}" type="presParOf" srcId="{5FBECC82-139D-4BCD-A765-8FADE651B76B}" destId="{494EC8D3-164F-4BA4-86EF-3C2D5D23F9A8}" srcOrd="2" destOrd="0" presId="urn:microsoft.com/office/officeart/2005/8/layout/process4"/>
    <dgm:cxn modelId="{0DEDDA02-3AE2-452F-BDE6-39CD15EF2F70}" type="presParOf" srcId="{494EC8D3-164F-4BA4-86EF-3C2D5D23F9A8}" destId="{E15D73D1-C9F8-4891-83B3-28277A189EA6}" srcOrd="0" destOrd="0" presId="urn:microsoft.com/office/officeart/2005/8/layout/process4"/>
    <dgm:cxn modelId="{D97E177E-43D0-4340-9054-D55124A3E7BB}" type="presParOf" srcId="{5FBECC82-139D-4BCD-A765-8FADE651B76B}" destId="{DF500A4E-FACE-4ED0-AD08-1149C4D03765}" srcOrd="3" destOrd="0" presId="urn:microsoft.com/office/officeart/2005/8/layout/process4"/>
    <dgm:cxn modelId="{6DA3C39A-4AC3-40C3-B5CF-EBD521B200F9}" type="presParOf" srcId="{5FBECC82-139D-4BCD-A765-8FADE651B76B}" destId="{FA17B2B6-1B76-4FC8-9F2E-9AAD794FABD9}" srcOrd="4" destOrd="0" presId="urn:microsoft.com/office/officeart/2005/8/layout/process4"/>
    <dgm:cxn modelId="{911ACEDB-D453-46EF-AF9B-9ECEFDD907B9}" type="presParOf" srcId="{FA17B2B6-1B76-4FC8-9F2E-9AAD794FABD9}" destId="{7FAF0212-36A9-42CD-98E7-D65E5A4D9483}"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62FE99-783B-43C9-B791-644B37E91E5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t-IT"/>
        </a:p>
      </dgm:t>
    </dgm:pt>
    <dgm:pt modelId="{AB83BF6D-69D0-41FD-9DE5-A66C86DD31AF}">
      <dgm:prSet phldrT="[Testo]"/>
      <dgm:spPr/>
      <dgm:t>
        <a:bodyPr/>
        <a:lstStyle/>
        <a:p>
          <a:r>
            <a:rPr lang="it-IT" dirty="0" smtClean="0"/>
            <a:t>Impegno</a:t>
          </a:r>
          <a:endParaRPr lang="it-IT" dirty="0"/>
        </a:p>
      </dgm:t>
    </dgm:pt>
    <dgm:pt modelId="{86857FBC-ADE3-4983-A5BF-A88A3774114D}" type="parTrans" cxnId="{730C763C-218E-4ABC-B5F4-9E4C633F00BE}">
      <dgm:prSet/>
      <dgm:spPr/>
      <dgm:t>
        <a:bodyPr/>
        <a:lstStyle/>
        <a:p>
          <a:endParaRPr lang="it-IT"/>
        </a:p>
      </dgm:t>
    </dgm:pt>
    <dgm:pt modelId="{3F0B5065-B67B-4F1B-B84C-BE5819EFA888}" type="sibTrans" cxnId="{730C763C-218E-4ABC-B5F4-9E4C633F00BE}">
      <dgm:prSet/>
      <dgm:spPr/>
      <dgm:t>
        <a:bodyPr/>
        <a:lstStyle/>
        <a:p>
          <a:endParaRPr lang="it-IT"/>
        </a:p>
      </dgm:t>
    </dgm:pt>
    <dgm:pt modelId="{0D5130DD-D1B4-470A-A40A-52FA26202209}">
      <dgm:prSet phldrT="[Testo]"/>
      <dgm:spPr/>
      <dgm:t>
        <a:bodyPr/>
        <a:lstStyle/>
        <a:p>
          <a:r>
            <a:rPr lang="it-IT" dirty="0" smtClean="0"/>
            <a:t>Ordinazione</a:t>
          </a:r>
          <a:endParaRPr lang="it-IT" dirty="0"/>
        </a:p>
      </dgm:t>
    </dgm:pt>
    <dgm:pt modelId="{98D43863-8E98-4959-B684-E9B16DB0B325}" type="parTrans" cxnId="{C5CAE7EB-F1CA-4F80-955E-7369BFD0AAE2}">
      <dgm:prSet/>
      <dgm:spPr/>
      <dgm:t>
        <a:bodyPr/>
        <a:lstStyle/>
        <a:p>
          <a:endParaRPr lang="it-IT"/>
        </a:p>
      </dgm:t>
    </dgm:pt>
    <dgm:pt modelId="{C71098A1-DFBD-4B59-8CB0-4851D836498C}" type="sibTrans" cxnId="{C5CAE7EB-F1CA-4F80-955E-7369BFD0AAE2}">
      <dgm:prSet/>
      <dgm:spPr/>
      <dgm:t>
        <a:bodyPr/>
        <a:lstStyle/>
        <a:p>
          <a:endParaRPr lang="it-IT"/>
        </a:p>
      </dgm:t>
    </dgm:pt>
    <dgm:pt modelId="{8C4FEA55-9C50-42A5-9494-B12CEB5C3FF1}">
      <dgm:prSet phldrT="[Testo]"/>
      <dgm:spPr/>
      <dgm:t>
        <a:bodyPr/>
        <a:lstStyle/>
        <a:p>
          <a:r>
            <a:rPr lang="it-IT" dirty="0" smtClean="0"/>
            <a:t>Liquidazione</a:t>
          </a:r>
          <a:endParaRPr lang="it-IT" dirty="0"/>
        </a:p>
      </dgm:t>
    </dgm:pt>
    <dgm:pt modelId="{00FA8EB6-62BF-49C7-9230-75D8E6324A5A}" type="parTrans" cxnId="{E3EE5BF3-3882-4693-8DFA-725922D56439}">
      <dgm:prSet/>
      <dgm:spPr/>
      <dgm:t>
        <a:bodyPr/>
        <a:lstStyle/>
        <a:p>
          <a:endParaRPr lang="it-IT"/>
        </a:p>
      </dgm:t>
    </dgm:pt>
    <dgm:pt modelId="{EA0AC4CC-667B-4CFE-97DF-B138673F3E59}" type="sibTrans" cxnId="{E3EE5BF3-3882-4693-8DFA-725922D56439}">
      <dgm:prSet/>
      <dgm:spPr/>
      <dgm:t>
        <a:bodyPr/>
        <a:lstStyle/>
        <a:p>
          <a:endParaRPr lang="it-IT"/>
        </a:p>
      </dgm:t>
    </dgm:pt>
    <dgm:pt modelId="{0BDF4CD0-41F5-4B04-97B1-3F0C9B5DE371}">
      <dgm:prSet phldrT="[Testo]"/>
      <dgm:spPr/>
      <dgm:t>
        <a:bodyPr/>
        <a:lstStyle/>
        <a:p>
          <a:r>
            <a:rPr lang="it-IT" dirty="0" smtClean="0"/>
            <a:t>Pagamento</a:t>
          </a:r>
          <a:endParaRPr lang="it-IT" dirty="0"/>
        </a:p>
      </dgm:t>
    </dgm:pt>
    <dgm:pt modelId="{2183F4A7-A23B-4DD7-9783-4FBDCA794D52}" type="parTrans" cxnId="{C03139D8-79F6-4F66-BDEB-1E26DFF76D65}">
      <dgm:prSet/>
      <dgm:spPr/>
      <dgm:t>
        <a:bodyPr/>
        <a:lstStyle/>
        <a:p>
          <a:endParaRPr lang="it-IT"/>
        </a:p>
      </dgm:t>
    </dgm:pt>
    <dgm:pt modelId="{D33719D4-A36D-40B9-B8F9-D892E7050B20}" type="sibTrans" cxnId="{C03139D8-79F6-4F66-BDEB-1E26DFF76D65}">
      <dgm:prSet/>
      <dgm:spPr/>
      <dgm:t>
        <a:bodyPr/>
        <a:lstStyle/>
        <a:p>
          <a:endParaRPr lang="it-IT"/>
        </a:p>
      </dgm:t>
    </dgm:pt>
    <dgm:pt modelId="{5FBECC82-139D-4BCD-A765-8FADE651B76B}" type="pres">
      <dgm:prSet presAssocID="{4E62FE99-783B-43C9-B791-644B37E91E5D}" presName="Name0" presStyleCnt="0">
        <dgm:presLayoutVars>
          <dgm:dir/>
          <dgm:animLvl val="lvl"/>
          <dgm:resizeHandles val="exact"/>
        </dgm:presLayoutVars>
      </dgm:prSet>
      <dgm:spPr/>
      <dgm:t>
        <a:bodyPr/>
        <a:lstStyle/>
        <a:p>
          <a:endParaRPr lang="it-IT"/>
        </a:p>
      </dgm:t>
    </dgm:pt>
    <dgm:pt modelId="{33BCA4EF-7662-4866-8902-282595485FEB}" type="pres">
      <dgm:prSet presAssocID="{0BDF4CD0-41F5-4B04-97B1-3F0C9B5DE371}" presName="boxAndChildren" presStyleCnt="0"/>
      <dgm:spPr/>
    </dgm:pt>
    <dgm:pt modelId="{8696EDA0-A61B-47F2-B5AD-12769937869B}" type="pres">
      <dgm:prSet presAssocID="{0BDF4CD0-41F5-4B04-97B1-3F0C9B5DE371}" presName="parentTextBox" presStyleLbl="node1" presStyleIdx="0" presStyleCnt="4"/>
      <dgm:spPr/>
      <dgm:t>
        <a:bodyPr/>
        <a:lstStyle/>
        <a:p>
          <a:endParaRPr lang="it-IT"/>
        </a:p>
      </dgm:t>
    </dgm:pt>
    <dgm:pt modelId="{25F7486A-24BA-4DEC-97E3-BFAD29F98267}" type="pres">
      <dgm:prSet presAssocID="{C71098A1-DFBD-4B59-8CB0-4851D836498C}" presName="sp" presStyleCnt="0"/>
      <dgm:spPr/>
    </dgm:pt>
    <dgm:pt modelId="{31358A82-4FAF-41BC-AA26-84599B2AD73B}" type="pres">
      <dgm:prSet presAssocID="{0D5130DD-D1B4-470A-A40A-52FA26202209}" presName="arrowAndChildren" presStyleCnt="0"/>
      <dgm:spPr/>
    </dgm:pt>
    <dgm:pt modelId="{3CC71D60-A77B-42D2-AAA0-24B993F906D6}" type="pres">
      <dgm:prSet presAssocID="{0D5130DD-D1B4-470A-A40A-52FA26202209}" presName="parentTextArrow" presStyleLbl="node1" presStyleIdx="1" presStyleCnt="4"/>
      <dgm:spPr/>
      <dgm:t>
        <a:bodyPr/>
        <a:lstStyle/>
        <a:p>
          <a:endParaRPr lang="it-IT"/>
        </a:p>
      </dgm:t>
    </dgm:pt>
    <dgm:pt modelId="{244479DB-8785-406A-B9D9-7BD9496E9837}" type="pres">
      <dgm:prSet presAssocID="{EA0AC4CC-667B-4CFE-97DF-B138673F3E59}" presName="sp" presStyleCnt="0"/>
      <dgm:spPr/>
    </dgm:pt>
    <dgm:pt modelId="{64ACB8B1-3B6F-4245-9736-408D11EFD8E0}" type="pres">
      <dgm:prSet presAssocID="{8C4FEA55-9C50-42A5-9494-B12CEB5C3FF1}" presName="arrowAndChildren" presStyleCnt="0"/>
      <dgm:spPr/>
    </dgm:pt>
    <dgm:pt modelId="{87BABD65-9AB4-46C7-894F-59E0A22A7272}" type="pres">
      <dgm:prSet presAssocID="{8C4FEA55-9C50-42A5-9494-B12CEB5C3FF1}" presName="parentTextArrow" presStyleLbl="node1" presStyleIdx="2" presStyleCnt="4"/>
      <dgm:spPr/>
      <dgm:t>
        <a:bodyPr/>
        <a:lstStyle/>
        <a:p>
          <a:endParaRPr lang="it-IT"/>
        </a:p>
      </dgm:t>
    </dgm:pt>
    <dgm:pt modelId="{DF500A4E-FACE-4ED0-AD08-1149C4D03765}" type="pres">
      <dgm:prSet presAssocID="{3F0B5065-B67B-4F1B-B84C-BE5819EFA888}" presName="sp" presStyleCnt="0"/>
      <dgm:spPr/>
    </dgm:pt>
    <dgm:pt modelId="{FA17B2B6-1B76-4FC8-9F2E-9AAD794FABD9}" type="pres">
      <dgm:prSet presAssocID="{AB83BF6D-69D0-41FD-9DE5-A66C86DD31AF}" presName="arrowAndChildren" presStyleCnt="0"/>
      <dgm:spPr/>
    </dgm:pt>
    <dgm:pt modelId="{7FAF0212-36A9-42CD-98E7-D65E5A4D9483}" type="pres">
      <dgm:prSet presAssocID="{AB83BF6D-69D0-41FD-9DE5-A66C86DD31AF}" presName="parentTextArrow" presStyleLbl="node1" presStyleIdx="3" presStyleCnt="4"/>
      <dgm:spPr/>
      <dgm:t>
        <a:bodyPr/>
        <a:lstStyle/>
        <a:p>
          <a:endParaRPr lang="it-IT"/>
        </a:p>
      </dgm:t>
    </dgm:pt>
  </dgm:ptLst>
  <dgm:cxnLst>
    <dgm:cxn modelId="{E3EE5BF3-3882-4693-8DFA-725922D56439}" srcId="{4E62FE99-783B-43C9-B791-644B37E91E5D}" destId="{8C4FEA55-9C50-42A5-9494-B12CEB5C3FF1}" srcOrd="1" destOrd="0" parTransId="{00FA8EB6-62BF-49C7-9230-75D8E6324A5A}" sibTransId="{EA0AC4CC-667B-4CFE-97DF-B138673F3E59}"/>
    <dgm:cxn modelId="{53D7B8F2-88C0-4A96-9E02-B2BE9038CF3E}" type="presOf" srcId="{4E62FE99-783B-43C9-B791-644B37E91E5D}" destId="{5FBECC82-139D-4BCD-A765-8FADE651B76B}" srcOrd="0" destOrd="0" presId="urn:microsoft.com/office/officeart/2005/8/layout/process4"/>
    <dgm:cxn modelId="{F18E1392-7FAF-4D9D-8E3D-B0A91091C23E}" type="presOf" srcId="{8C4FEA55-9C50-42A5-9494-B12CEB5C3FF1}" destId="{87BABD65-9AB4-46C7-894F-59E0A22A7272}" srcOrd="0" destOrd="0" presId="urn:microsoft.com/office/officeart/2005/8/layout/process4"/>
    <dgm:cxn modelId="{D460FF54-1D76-46A1-9D51-9B739267CF39}" type="presOf" srcId="{AB83BF6D-69D0-41FD-9DE5-A66C86DD31AF}" destId="{7FAF0212-36A9-42CD-98E7-D65E5A4D9483}" srcOrd="0" destOrd="0" presId="urn:microsoft.com/office/officeart/2005/8/layout/process4"/>
    <dgm:cxn modelId="{AE3CDF97-7304-4BAC-B4D3-1EA26DE47AFC}" type="presOf" srcId="{0D5130DD-D1B4-470A-A40A-52FA26202209}" destId="{3CC71D60-A77B-42D2-AAA0-24B993F906D6}" srcOrd="0" destOrd="0" presId="urn:microsoft.com/office/officeart/2005/8/layout/process4"/>
    <dgm:cxn modelId="{C03139D8-79F6-4F66-BDEB-1E26DFF76D65}" srcId="{4E62FE99-783B-43C9-B791-644B37E91E5D}" destId="{0BDF4CD0-41F5-4B04-97B1-3F0C9B5DE371}" srcOrd="3" destOrd="0" parTransId="{2183F4A7-A23B-4DD7-9783-4FBDCA794D52}" sibTransId="{D33719D4-A36D-40B9-B8F9-D892E7050B20}"/>
    <dgm:cxn modelId="{C7CE0A5D-D956-4FE0-9268-4508D35C5202}" type="presOf" srcId="{0BDF4CD0-41F5-4B04-97B1-3F0C9B5DE371}" destId="{8696EDA0-A61B-47F2-B5AD-12769937869B}" srcOrd="0" destOrd="0" presId="urn:microsoft.com/office/officeart/2005/8/layout/process4"/>
    <dgm:cxn modelId="{C5CAE7EB-F1CA-4F80-955E-7369BFD0AAE2}" srcId="{4E62FE99-783B-43C9-B791-644B37E91E5D}" destId="{0D5130DD-D1B4-470A-A40A-52FA26202209}" srcOrd="2" destOrd="0" parTransId="{98D43863-8E98-4959-B684-E9B16DB0B325}" sibTransId="{C71098A1-DFBD-4B59-8CB0-4851D836498C}"/>
    <dgm:cxn modelId="{730C763C-218E-4ABC-B5F4-9E4C633F00BE}" srcId="{4E62FE99-783B-43C9-B791-644B37E91E5D}" destId="{AB83BF6D-69D0-41FD-9DE5-A66C86DD31AF}" srcOrd="0" destOrd="0" parTransId="{86857FBC-ADE3-4983-A5BF-A88A3774114D}" sibTransId="{3F0B5065-B67B-4F1B-B84C-BE5819EFA888}"/>
    <dgm:cxn modelId="{E157B9AA-2639-457E-BA15-9477B7CA3F0F}" type="presParOf" srcId="{5FBECC82-139D-4BCD-A765-8FADE651B76B}" destId="{33BCA4EF-7662-4866-8902-282595485FEB}" srcOrd="0" destOrd="0" presId="urn:microsoft.com/office/officeart/2005/8/layout/process4"/>
    <dgm:cxn modelId="{E73F5D76-D536-481C-BF80-CAEF8343B2E9}" type="presParOf" srcId="{33BCA4EF-7662-4866-8902-282595485FEB}" destId="{8696EDA0-A61B-47F2-B5AD-12769937869B}" srcOrd="0" destOrd="0" presId="urn:microsoft.com/office/officeart/2005/8/layout/process4"/>
    <dgm:cxn modelId="{83ED2F39-2C13-4865-82DC-84E2E74C5F63}" type="presParOf" srcId="{5FBECC82-139D-4BCD-A765-8FADE651B76B}" destId="{25F7486A-24BA-4DEC-97E3-BFAD29F98267}" srcOrd="1" destOrd="0" presId="urn:microsoft.com/office/officeart/2005/8/layout/process4"/>
    <dgm:cxn modelId="{84952241-1B88-47F8-A12E-A5296FE9381A}" type="presParOf" srcId="{5FBECC82-139D-4BCD-A765-8FADE651B76B}" destId="{31358A82-4FAF-41BC-AA26-84599B2AD73B}" srcOrd="2" destOrd="0" presId="urn:microsoft.com/office/officeart/2005/8/layout/process4"/>
    <dgm:cxn modelId="{73FF4481-C1D9-4469-BA06-C5911636B76C}" type="presParOf" srcId="{31358A82-4FAF-41BC-AA26-84599B2AD73B}" destId="{3CC71D60-A77B-42D2-AAA0-24B993F906D6}" srcOrd="0" destOrd="0" presId="urn:microsoft.com/office/officeart/2005/8/layout/process4"/>
    <dgm:cxn modelId="{D107FCFD-6C49-45A5-8285-10F29B88B7F4}" type="presParOf" srcId="{5FBECC82-139D-4BCD-A765-8FADE651B76B}" destId="{244479DB-8785-406A-B9D9-7BD9496E9837}" srcOrd="3" destOrd="0" presId="urn:microsoft.com/office/officeart/2005/8/layout/process4"/>
    <dgm:cxn modelId="{1560E792-CBA7-4517-97F8-B16D94E7CCC8}" type="presParOf" srcId="{5FBECC82-139D-4BCD-A765-8FADE651B76B}" destId="{64ACB8B1-3B6F-4245-9736-408D11EFD8E0}" srcOrd="4" destOrd="0" presId="urn:microsoft.com/office/officeart/2005/8/layout/process4"/>
    <dgm:cxn modelId="{E1CFD23E-63BE-4DF2-A621-82D0CB68B184}" type="presParOf" srcId="{64ACB8B1-3B6F-4245-9736-408D11EFD8E0}" destId="{87BABD65-9AB4-46C7-894F-59E0A22A7272}" srcOrd="0" destOrd="0" presId="urn:microsoft.com/office/officeart/2005/8/layout/process4"/>
    <dgm:cxn modelId="{4F54C1B8-5DA4-4D8A-A72D-2DC68F823BF4}" type="presParOf" srcId="{5FBECC82-139D-4BCD-A765-8FADE651B76B}" destId="{DF500A4E-FACE-4ED0-AD08-1149C4D03765}" srcOrd="5" destOrd="0" presId="urn:microsoft.com/office/officeart/2005/8/layout/process4"/>
    <dgm:cxn modelId="{D86CDA1D-2C1B-4B74-8E81-73EF3F51335A}" type="presParOf" srcId="{5FBECC82-139D-4BCD-A765-8FADE651B76B}" destId="{FA17B2B6-1B76-4FC8-9F2E-9AAD794FABD9}" srcOrd="6" destOrd="0" presId="urn:microsoft.com/office/officeart/2005/8/layout/process4"/>
    <dgm:cxn modelId="{17D7A5F2-6165-4C3F-8667-8E59A886E743}" type="presParOf" srcId="{FA17B2B6-1B76-4FC8-9F2E-9AAD794FABD9}" destId="{7FAF0212-36A9-42CD-98E7-D65E5A4D9483}"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62FE99-783B-43C9-B791-644B37E91E5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t-IT"/>
        </a:p>
      </dgm:t>
    </dgm:pt>
    <dgm:pt modelId="{AB83BF6D-69D0-41FD-9DE5-A66C86DD31AF}">
      <dgm:prSet phldrT="[Testo]"/>
      <dgm:spPr/>
      <dgm:t>
        <a:bodyPr/>
        <a:lstStyle/>
        <a:p>
          <a:r>
            <a:rPr lang="it-IT" dirty="0" smtClean="0"/>
            <a:t>Impegno</a:t>
          </a:r>
          <a:endParaRPr lang="it-IT" dirty="0"/>
        </a:p>
      </dgm:t>
    </dgm:pt>
    <dgm:pt modelId="{86857FBC-ADE3-4983-A5BF-A88A3774114D}" type="parTrans" cxnId="{730C763C-218E-4ABC-B5F4-9E4C633F00BE}">
      <dgm:prSet/>
      <dgm:spPr/>
      <dgm:t>
        <a:bodyPr/>
        <a:lstStyle/>
        <a:p>
          <a:endParaRPr lang="it-IT"/>
        </a:p>
      </dgm:t>
    </dgm:pt>
    <dgm:pt modelId="{3F0B5065-B67B-4F1B-B84C-BE5819EFA888}" type="sibTrans" cxnId="{730C763C-218E-4ABC-B5F4-9E4C633F00BE}">
      <dgm:prSet/>
      <dgm:spPr/>
      <dgm:t>
        <a:bodyPr/>
        <a:lstStyle/>
        <a:p>
          <a:endParaRPr lang="it-IT"/>
        </a:p>
      </dgm:t>
    </dgm:pt>
    <dgm:pt modelId="{0D5130DD-D1B4-470A-A40A-52FA26202209}">
      <dgm:prSet phldrT="[Testo]"/>
      <dgm:spPr/>
      <dgm:t>
        <a:bodyPr/>
        <a:lstStyle/>
        <a:p>
          <a:r>
            <a:rPr lang="it-IT" dirty="0" smtClean="0"/>
            <a:t>Ordinazione</a:t>
          </a:r>
          <a:endParaRPr lang="it-IT" dirty="0"/>
        </a:p>
      </dgm:t>
    </dgm:pt>
    <dgm:pt modelId="{98D43863-8E98-4959-B684-E9B16DB0B325}" type="parTrans" cxnId="{C5CAE7EB-F1CA-4F80-955E-7369BFD0AAE2}">
      <dgm:prSet/>
      <dgm:spPr/>
      <dgm:t>
        <a:bodyPr/>
        <a:lstStyle/>
        <a:p>
          <a:endParaRPr lang="it-IT"/>
        </a:p>
      </dgm:t>
    </dgm:pt>
    <dgm:pt modelId="{C71098A1-DFBD-4B59-8CB0-4851D836498C}" type="sibTrans" cxnId="{C5CAE7EB-F1CA-4F80-955E-7369BFD0AAE2}">
      <dgm:prSet/>
      <dgm:spPr/>
      <dgm:t>
        <a:bodyPr/>
        <a:lstStyle/>
        <a:p>
          <a:endParaRPr lang="it-IT"/>
        </a:p>
      </dgm:t>
    </dgm:pt>
    <dgm:pt modelId="{8C4FEA55-9C50-42A5-9494-B12CEB5C3FF1}">
      <dgm:prSet phldrT="[Testo]"/>
      <dgm:spPr/>
      <dgm:t>
        <a:bodyPr/>
        <a:lstStyle/>
        <a:p>
          <a:r>
            <a:rPr lang="it-IT" dirty="0" smtClean="0"/>
            <a:t>Liquidazione</a:t>
          </a:r>
          <a:endParaRPr lang="it-IT" dirty="0"/>
        </a:p>
      </dgm:t>
    </dgm:pt>
    <dgm:pt modelId="{00FA8EB6-62BF-49C7-9230-75D8E6324A5A}" type="parTrans" cxnId="{E3EE5BF3-3882-4693-8DFA-725922D56439}">
      <dgm:prSet/>
      <dgm:spPr/>
      <dgm:t>
        <a:bodyPr/>
        <a:lstStyle/>
        <a:p>
          <a:endParaRPr lang="it-IT"/>
        </a:p>
      </dgm:t>
    </dgm:pt>
    <dgm:pt modelId="{EA0AC4CC-667B-4CFE-97DF-B138673F3E59}" type="sibTrans" cxnId="{E3EE5BF3-3882-4693-8DFA-725922D56439}">
      <dgm:prSet/>
      <dgm:spPr/>
      <dgm:t>
        <a:bodyPr/>
        <a:lstStyle/>
        <a:p>
          <a:endParaRPr lang="it-IT"/>
        </a:p>
      </dgm:t>
    </dgm:pt>
    <dgm:pt modelId="{0BDF4CD0-41F5-4B04-97B1-3F0C9B5DE371}">
      <dgm:prSet phldrT="[Testo]"/>
      <dgm:spPr/>
      <dgm:t>
        <a:bodyPr/>
        <a:lstStyle/>
        <a:p>
          <a:r>
            <a:rPr lang="it-IT" dirty="0" smtClean="0"/>
            <a:t>Pagamento</a:t>
          </a:r>
          <a:endParaRPr lang="it-IT" dirty="0"/>
        </a:p>
      </dgm:t>
    </dgm:pt>
    <dgm:pt modelId="{2183F4A7-A23B-4DD7-9783-4FBDCA794D52}" type="parTrans" cxnId="{C03139D8-79F6-4F66-BDEB-1E26DFF76D65}">
      <dgm:prSet/>
      <dgm:spPr/>
      <dgm:t>
        <a:bodyPr/>
        <a:lstStyle/>
        <a:p>
          <a:endParaRPr lang="it-IT"/>
        </a:p>
      </dgm:t>
    </dgm:pt>
    <dgm:pt modelId="{D33719D4-A36D-40B9-B8F9-D892E7050B20}" type="sibTrans" cxnId="{C03139D8-79F6-4F66-BDEB-1E26DFF76D65}">
      <dgm:prSet/>
      <dgm:spPr/>
      <dgm:t>
        <a:bodyPr/>
        <a:lstStyle/>
        <a:p>
          <a:endParaRPr lang="it-IT"/>
        </a:p>
      </dgm:t>
    </dgm:pt>
    <dgm:pt modelId="{5FBECC82-139D-4BCD-A765-8FADE651B76B}" type="pres">
      <dgm:prSet presAssocID="{4E62FE99-783B-43C9-B791-644B37E91E5D}" presName="Name0" presStyleCnt="0">
        <dgm:presLayoutVars>
          <dgm:dir/>
          <dgm:animLvl val="lvl"/>
          <dgm:resizeHandles val="exact"/>
        </dgm:presLayoutVars>
      </dgm:prSet>
      <dgm:spPr/>
      <dgm:t>
        <a:bodyPr/>
        <a:lstStyle/>
        <a:p>
          <a:endParaRPr lang="it-IT"/>
        </a:p>
      </dgm:t>
    </dgm:pt>
    <dgm:pt modelId="{33BCA4EF-7662-4866-8902-282595485FEB}" type="pres">
      <dgm:prSet presAssocID="{0BDF4CD0-41F5-4B04-97B1-3F0C9B5DE371}" presName="boxAndChildren" presStyleCnt="0"/>
      <dgm:spPr/>
    </dgm:pt>
    <dgm:pt modelId="{8696EDA0-A61B-47F2-B5AD-12769937869B}" type="pres">
      <dgm:prSet presAssocID="{0BDF4CD0-41F5-4B04-97B1-3F0C9B5DE371}" presName="parentTextBox" presStyleLbl="node1" presStyleIdx="0" presStyleCnt="4"/>
      <dgm:spPr/>
      <dgm:t>
        <a:bodyPr/>
        <a:lstStyle/>
        <a:p>
          <a:endParaRPr lang="it-IT"/>
        </a:p>
      </dgm:t>
    </dgm:pt>
    <dgm:pt modelId="{25F7486A-24BA-4DEC-97E3-BFAD29F98267}" type="pres">
      <dgm:prSet presAssocID="{C71098A1-DFBD-4B59-8CB0-4851D836498C}" presName="sp" presStyleCnt="0"/>
      <dgm:spPr/>
    </dgm:pt>
    <dgm:pt modelId="{31358A82-4FAF-41BC-AA26-84599B2AD73B}" type="pres">
      <dgm:prSet presAssocID="{0D5130DD-D1B4-470A-A40A-52FA26202209}" presName="arrowAndChildren" presStyleCnt="0"/>
      <dgm:spPr/>
    </dgm:pt>
    <dgm:pt modelId="{3CC71D60-A77B-42D2-AAA0-24B993F906D6}" type="pres">
      <dgm:prSet presAssocID="{0D5130DD-D1B4-470A-A40A-52FA26202209}" presName="parentTextArrow" presStyleLbl="node1" presStyleIdx="1" presStyleCnt="4"/>
      <dgm:spPr/>
      <dgm:t>
        <a:bodyPr/>
        <a:lstStyle/>
        <a:p>
          <a:endParaRPr lang="it-IT"/>
        </a:p>
      </dgm:t>
    </dgm:pt>
    <dgm:pt modelId="{244479DB-8785-406A-B9D9-7BD9496E9837}" type="pres">
      <dgm:prSet presAssocID="{EA0AC4CC-667B-4CFE-97DF-B138673F3E59}" presName="sp" presStyleCnt="0"/>
      <dgm:spPr/>
    </dgm:pt>
    <dgm:pt modelId="{64ACB8B1-3B6F-4245-9736-408D11EFD8E0}" type="pres">
      <dgm:prSet presAssocID="{8C4FEA55-9C50-42A5-9494-B12CEB5C3FF1}" presName="arrowAndChildren" presStyleCnt="0"/>
      <dgm:spPr/>
    </dgm:pt>
    <dgm:pt modelId="{87BABD65-9AB4-46C7-894F-59E0A22A7272}" type="pres">
      <dgm:prSet presAssocID="{8C4FEA55-9C50-42A5-9494-B12CEB5C3FF1}" presName="parentTextArrow" presStyleLbl="node1" presStyleIdx="2" presStyleCnt="4"/>
      <dgm:spPr/>
      <dgm:t>
        <a:bodyPr/>
        <a:lstStyle/>
        <a:p>
          <a:endParaRPr lang="it-IT"/>
        </a:p>
      </dgm:t>
    </dgm:pt>
    <dgm:pt modelId="{DF500A4E-FACE-4ED0-AD08-1149C4D03765}" type="pres">
      <dgm:prSet presAssocID="{3F0B5065-B67B-4F1B-B84C-BE5819EFA888}" presName="sp" presStyleCnt="0"/>
      <dgm:spPr/>
    </dgm:pt>
    <dgm:pt modelId="{FA17B2B6-1B76-4FC8-9F2E-9AAD794FABD9}" type="pres">
      <dgm:prSet presAssocID="{AB83BF6D-69D0-41FD-9DE5-A66C86DD31AF}" presName="arrowAndChildren" presStyleCnt="0"/>
      <dgm:spPr/>
    </dgm:pt>
    <dgm:pt modelId="{7FAF0212-36A9-42CD-98E7-D65E5A4D9483}" type="pres">
      <dgm:prSet presAssocID="{AB83BF6D-69D0-41FD-9DE5-A66C86DD31AF}" presName="parentTextArrow" presStyleLbl="node1" presStyleIdx="3" presStyleCnt="4"/>
      <dgm:spPr/>
      <dgm:t>
        <a:bodyPr/>
        <a:lstStyle/>
        <a:p>
          <a:endParaRPr lang="it-IT"/>
        </a:p>
      </dgm:t>
    </dgm:pt>
  </dgm:ptLst>
  <dgm:cxnLst>
    <dgm:cxn modelId="{E3EE5BF3-3882-4693-8DFA-725922D56439}" srcId="{4E62FE99-783B-43C9-B791-644B37E91E5D}" destId="{8C4FEA55-9C50-42A5-9494-B12CEB5C3FF1}" srcOrd="1" destOrd="0" parTransId="{00FA8EB6-62BF-49C7-9230-75D8E6324A5A}" sibTransId="{EA0AC4CC-667B-4CFE-97DF-B138673F3E59}"/>
    <dgm:cxn modelId="{422837B3-1011-449B-9E22-C93B8D1529A1}" type="presOf" srcId="{8C4FEA55-9C50-42A5-9494-B12CEB5C3FF1}" destId="{87BABD65-9AB4-46C7-894F-59E0A22A7272}" srcOrd="0" destOrd="0" presId="urn:microsoft.com/office/officeart/2005/8/layout/process4"/>
    <dgm:cxn modelId="{C666F9AB-ADD0-407A-AB89-1947F3233F30}" type="presOf" srcId="{0BDF4CD0-41F5-4B04-97B1-3F0C9B5DE371}" destId="{8696EDA0-A61B-47F2-B5AD-12769937869B}" srcOrd="0" destOrd="0" presId="urn:microsoft.com/office/officeart/2005/8/layout/process4"/>
    <dgm:cxn modelId="{C03139D8-79F6-4F66-BDEB-1E26DFF76D65}" srcId="{4E62FE99-783B-43C9-B791-644B37E91E5D}" destId="{0BDF4CD0-41F5-4B04-97B1-3F0C9B5DE371}" srcOrd="3" destOrd="0" parTransId="{2183F4A7-A23B-4DD7-9783-4FBDCA794D52}" sibTransId="{D33719D4-A36D-40B9-B8F9-D892E7050B20}"/>
    <dgm:cxn modelId="{CCED624E-5175-4E9D-9051-0E2DAA591D75}" type="presOf" srcId="{0D5130DD-D1B4-470A-A40A-52FA26202209}" destId="{3CC71D60-A77B-42D2-AAA0-24B993F906D6}" srcOrd="0" destOrd="0" presId="urn:microsoft.com/office/officeart/2005/8/layout/process4"/>
    <dgm:cxn modelId="{CA893A7A-28C3-4841-B86C-C3CA2A4BA5A3}" type="presOf" srcId="{4E62FE99-783B-43C9-B791-644B37E91E5D}" destId="{5FBECC82-139D-4BCD-A765-8FADE651B76B}" srcOrd="0" destOrd="0" presId="urn:microsoft.com/office/officeart/2005/8/layout/process4"/>
    <dgm:cxn modelId="{C5CAE7EB-F1CA-4F80-955E-7369BFD0AAE2}" srcId="{4E62FE99-783B-43C9-B791-644B37E91E5D}" destId="{0D5130DD-D1B4-470A-A40A-52FA26202209}" srcOrd="2" destOrd="0" parTransId="{98D43863-8E98-4959-B684-E9B16DB0B325}" sibTransId="{C71098A1-DFBD-4B59-8CB0-4851D836498C}"/>
    <dgm:cxn modelId="{730C763C-218E-4ABC-B5F4-9E4C633F00BE}" srcId="{4E62FE99-783B-43C9-B791-644B37E91E5D}" destId="{AB83BF6D-69D0-41FD-9DE5-A66C86DD31AF}" srcOrd="0" destOrd="0" parTransId="{86857FBC-ADE3-4983-A5BF-A88A3774114D}" sibTransId="{3F0B5065-B67B-4F1B-B84C-BE5819EFA888}"/>
    <dgm:cxn modelId="{ECF503AB-894E-439C-A86C-CEB9C92B2EEC}" type="presOf" srcId="{AB83BF6D-69D0-41FD-9DE5-A66C86DD31AF}" destId="{7FAF0212-36A9-42CD-98E7-D65E5A4D9483}" srcOrd="0" destOrd="0" presId="urn:microsoft.com/office/officeart/2005/8/layout/process4"/>
    <dgm:cxn modelId="{AEBFEB5C-278B-44AF-B11A-0DF0365A94B8}" type="presParOf" srcId="{5FBECC82-139D-4BCD-A765-8FADE651B76B}" destId="{33BCA4EF-7662-4866-8902-282595485FEB}" srcOrd="0" destOrd="0" presId="urn:microsoft.com/office/officeart/2005/8/layout/process4"/>
    <dgm:cxn modelId="{6CA37E28-ABDA-4E4E-8C8A-C39D77181A24}" type="presParOf" srcId="{33BCA4EF-7662-4866-8902-282595485FEB}" destId="{8696EDA0-A61B-47F2-B5AD-12769937869B}" srcOrd="0" destOrd="0" presId="urn:microsoft.com/office/officeart/2005/8/layout/process4"/>
    <dgm:cxn modelId="{56AAA964-075F-4341-80B9-900997B84952}" type="presParOf" srcId="{5FBECC82-139D-4BCD-A765-8FADE651B76B}" destId="{25F7486A-24BA-4DEC-97E3-BFAD29F98267}" srcOrd="1" destOrd="0" presId="urn:microsoft.com/office/officeart/2005/8/layout/process4"/>
    <dgm:cxn modelId="{75D42232-2BDD-4996-9C87-A175E5B190D1}" type="presParOf" srcId="{5FBECC82-139D-4BCD-A765-8FADE651B76B}" destId="{31358A82-4FAF-41BC-AA26-84599B2AD73B}" srcOrd="2" destOrd="0" presId="urn:microsoft.com/office/officeart/2005/8/layout/process4"/>
    <dgm:cxn modelId="{58A6F7DE-D2BD-42D9-BF41-0890C86E99CA}" type="presParOf" srcId="{31358A82-4FAF-41BC-AA26-84599B2AD73B}" destId="{3CC71D60-A77B-42D2-AAA0-24B993F906D6}" srcOrd="0" destOrd="0" presId="urn:microsoft.com/office/officeart/2005/8/layout/process4"/>
    <dgm:cxn modelId="{2640292A-ADD4-4312-96D7-3EE21B784B31}" type="presParOf" srcId="{5FBECC82-139D-4BCD-A765-8FADE651B76B}" destId="{244479DB-8785-406A-B9D9-7BD9496E9837}" srcOrd="3" destOrd="0" presId="urn:microsoft.com/office/officeart/2005/8/layout/process4"/>
    <dgm:cxn modelId="{BC1CE7DC-9B67-4BEF-8E09-E4B595BD3B42}" type="presParOf" srcId="{5FBECC82-139D-4BCD-A765-8FADE651B76B}" destId="{64ACB8B1-3B6F-4245-9736-408D11EFD8E0}" srcOrd="4" destOrd="0" presId="urn:microsoft.com/office/officeart/2005/8/layout/process4"/>
    <dgm:cxn modelId="{95381E86-2804-48D8-AC43-0ED317F4578C}" type="presParOf" srcId="{64ACB8B1-3B6F-4245-9736-408D11EFD8E0}" destId="{87BABD65-9AB4-46C7-894F-59E0A22A7272}" srcOrd="0" destOrd="0" presId="urn:microsoft.com/office/officeart/2005/8/layout/process4"/>
    <dgm:cxn modelId="{EF424580-22E2-4F1B-8BBC-2EBAC04820E4}" type="presParOf" srcId="{5FBECC82-139D-4BCD-A765-8FADE651B76B}" destId="{DF500A4E-FACE-4ED0-AD08-1149C4D03765}" srcOrd="5" destOrd="0" presId="urn:microsoft.com/office/officeart/2005/8/layout/process4"/>
    <dgm:cxn modelId="{ADBB3190-6CD2-4183-9A06-903236A274FD}" type="presParOf" srcId="{5FBECC82-139D-4BCD-A765-8FADE651B76B}" destId="{FA17B2B6-1B76-4FC8-9F2E-9AAD794FABD9}" srcOrd="6" destOrd="0" presId="urn:microsoft.com/office/officeart/2005/8/layout/process4"/>
    <dgm:cxn modelId="{993CB668-175F-4C79-B64E-C23FDE4D4694}" type="presParOf" srcId="{FA17B2B6-1B76-4FC8-9F2E-9AAD794FABD9}" destId="{7FAF0212-36A9-42CD-98E7-D65E5A4D9483}"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62FE99-783B-43C9-B791-644B37E91E5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t-IT"/>
        </a:p>
      </dgm:t>
    </dgm:pt>
    <dgm:pt modelId="{AB83BF6D-69D0-41FD-9DE5-A66C86DD31AF}">
      <dgm:prSet phldrT="[Testo]"/>
      <dgm:spPr/>
      <dgm:t>
        <a:bodyPr/>
        <a:lstStyle/>
        <a:p>
          <a:r>
            <a:rPr lang="it-IT" dirty="0" smtClean="0"/>
            <a:t>Impegno</a:t>
          </a:r>
          <a:endParaRPr lang="it-IT" dirty="0"/>
        </a:p>
      </dgm:t>
    </dgm:pt>
    <dgm:pt modelId="{86857FBC-ADE3-4983-A5BF-A88A3774114D}" type="parTrans" cxnId="{730C763C-218E-4ABC-B5F4-9E4C633F00BE}">
      <dgm:prSet/>
      <dgm:spPr/>
      <dgm:t>
        <a:bodyPr/>
        <a:lstStyle/>
        <a:p>
          <a:endParaRPr lang="it-IT"/>
        </a:p>
      </dgm:t>
    </dgm:pt>
    <dgm:pt modelId="{3F0B5065-B67B-4F1B-B84C-BE5819EFA888}" type="sibTrans" cxnId="{730C763C-218E-4ABC-B5F4-9E4C633F00BE}">
      <dgm:prSet/>
      <dgm:spPr/>
      <dgm:t>
        <a:bodyPr/>
        <a:lstStyle/>
        <a:p>
          <a:endParaRPr lang="it-IT"/>
        </a:p>
      </dgm:t>
    </dgm:pt>
    <dgm:pt modelId="{0D5130DD-D1B4-470A-A40A-52FA26202209}">
      <dgm:prSet phldrT="[Testo]"/>
      <dgm:spPr/>
      <dgm:t>
        <a:bodyPr/>
        <a:lstStyle/>
        <a:p>
          <a:r>
            <a:rPr lang="it-IT" dirty="0" smtClean="0"/>
            <a:t>Ordinazione</a:t>
          </a:r>
          <a:endParaRPr lang="it-IT" dirty="0"/>
        </a:p>
      </dgm:t>
    </dgm:pt>
    <dgm:pt modelId="{98D43863-8E98-4959-B684-E9B16DB0B325}" type="parTrans" cxnId="{C5CAE7EB-F1CA-4F80-955E-7369BFD0AAE2}">
      <dgm:prSet/>
      <dgm:spPr/>
      <dgm:t>
        <a:bodyPr/>
        <a:lstStyle/>
        <a:p>
          <a:endParaRPr lang="it-IT"/>
        </a:p>
      </dgm:t>
    </dgm:pt>
    <dgm:pt modelId="{C71098A1-DFBD-4B59-8CB0-4851D836498C}" type="sibTrans" cxnId="{C5CAE7EB-F1CA-4F80-955E-7369BFD0AAE2}">
      <dgm:prSet/>
      <dgm:spPr/>
      <dgm:t>
        <a:bodyPr/>
        <a:lstStyle/>
        <a:p>
          <a:endParaRPr lang="it-IT"/>
        </a:p>
      </dgm:t>
    </dgm:pt>
    <dgm:pt modelId="{8C4FEA55-9C50-42A5-9494-B12CEB5C3FF1}">
      <dgm:prSet phldrT="[Testo]"/>
      <dgm:spPr/>
      <dgm:t>
        <a:bodyPr/>
        <a:lstStyle/>
        <a:p>
          <a:r>
            <a:rPr lang="it-IT" dirty="0" smtClean="0"/>
            <a:t>Liquidazione</a:t>
          </a:r>
          <a:endParaRPr lang="it-IT" dirty="0"/>
        </a:p>
      </dgm:t>
    </dgm:pt>
    <dgm:pt modelId="{00FA8EB6-62BF-49C7-9230-75D8E6324A5A}" type="parTrans" cxnId="{E3EE5BF3-3882-4693-8DFA-725922D56439}">
      <dgm:prSet/>
      <dgm:spPr/>
      <dgm:t>
        <a:bodyPr/>
        <a:lstStyle/>
        <a:p>
          <a:endParaRPr lang="it-IT"/>
        </a:p>
      </dgm:t>
    </dgm:pt>
    <dgm:pt modelId="{EA0AC4CC-667B-4CFE-97DF-B138673F3E59}" type="sibTrans" cxnId="{E3EE5BF3-3882-4693-8DFA-725922D56439}">
      <dgm:prSet/>
      <dgm:spPr/>
      <dgm:t>
        <a:bodyPr/>
        <a:lstStyle/>
        <a:p>
          <a:endParaRPr lang="it-IT"/>
        </a:p>
      </dgm:t>
    </dgm:pt>
    <dgm:pt modelId="{0BDF4CD0-41F5-4B04-97B1-3F0C9B5DE371}">
      <dgm:prSet phldrT="[Testo]"/>
      <dgm:spPr/>
      <dgm:t>
        <a:bodyPr/>
        <a:lstStyle/>
        <a:p>
          <a:r>
            <a:rPr lang="it-IT" dirty="0" smtClean="0"/>
            <a:t>Pagamento</a:t>
          </a:r>
          <a:endParaRPr lang="it-IT" dirty="0"/>
        </a:p>
      </dgm:t>
    </dgm:pt>
    <dgm:pt modelId="{2183F4A7-A23B-4DD7-9783-4FBDCA794D52}" type="parTrans" cxnId="{C03139D8-79F6-4F66-BDEB-1E26DFF76D65}">
      <dgm:prSet/>
      <dgm:spPr/>
      <dgm:t>
        <a:bodyPr/>
        <a:lstStyle/>
        <a:p>
          <a:endParaRPr lang="it-IT"/>
        </a:p>
      </dgm:t>
    </dgm:pt>
    <dgm:pt modelId="{D33719D4-A36D-40B9-B8F9-D892E7050B20}" type="sibTrans" cxnId="{C03139D8-79F6-4F66-BDEB-1E26DFF76D65}">
      <dgm:prSet/>
      <dgm:spPr/>
      <dgm:t>
        <a:bodyPr/>
        <a:lstStyle/>
        <a:p>
          <a:endParaRPr lang="it-IT"/>
        </a:p>
      </dgm:t>
    </dgm:pt>
    <dgm:pt modelId="{5FBECC82-139D-4BCD-A765-8FADE651B76B}" type="pres">
      <dgm:prSet presAssocID="{4E62FE99-783B-43C9-B791-644B37E91E5D}" presName="Name0" presStyleCnt="0">
        <dgm:presLayoutVars>
          <dgm:dir/>
          <dgm:animLvl val="lvl"/>
          <dgm:resizeHandles val="exact"/>
        </dgm:presLayoutVars>
      </dgm:prSet>
      <dgm:spPr/>
      <dgm:t>
        <a:bodyPr/>
        <a:lstStyle/>
        <a:p>
          <a:endParaRPr lang="it-IT"/>
        </a:p>
      </dgm:t>
    </dgm:pt>
    <dgm:pt modelId="{33BCA4EF-7662-4866-8902-282595485FEB}" type="pres">
      <dgm:prSet presAssocID="{0BDF4CD0-41F5-4B04-97B1-3F0C9B5DE371}" presName="boxAndChildren" presStyleCnt="0"/>
      <dgm:spPr/>
    </dgm:pt>
    <dgm:pt modelId="{8696EDA0-A61B-47F2-B5AD-12769937869B}" type="pres">
      <dgm:prSet presAssocID="{0BDF4CD0-41F5-4B04-97B1-3F0C9B5DE371}" presName="parentTextBox" presStyleLbl="node1" presStyleIdx="0" presStyleCnt="4"/>
      <dgm:spPr/>
      <dgm:t>
        <a:bodyPr/>
        <a:lstStyle/>
        <a:p>
          <a:endParaRPr lang="it-IT"/>
        </a:p>
      </dgm:t>
    </dgm:pt>
    <dgm:pt modelId="{25F7486A-24BA-4DEC-97E3-BFAD29F98267}" type="pres">
      <dgm:prSet presAssocID="{C71098A1-DFBD-4B59-8CB0-4851D836498C}" presName="sp" presStyleCnt="0"/>
      <dgm:spPr/>
    </dgm:pt>
    <dgm:pt modelId="{31358A82-4FAF-41BC-AA26-84599B2AD73B}" type="pres">
      <dgm:prSet presAssocID="{0D5130DD-D1B4-470A-A40A-52FA26202209}" presName="arrowAndChildren" presStyleCnt="0"/>
      <dgm:spPr/>
    </dgm:pt>
    <dgm:pt modelId="{3CC71D60-A77B-42D2-AAA0-24B993F906D6}" type="pres">
      <dgm:prSet presAssocID="{0D5130DD-D1B4-470A-A40A-52FA26202209}" presName="parentTextArrow" presStyleLbl="node1" presStyleIdx="1" presStyleCnt="4"/>
      <dgm:spPr/>
      <dgm:t>
        <a:bodyPr/>
        <a:lstStyle/>
        <a:p>
          <a:endParaRPr lang="it-IT"/>
        </a:p>
      </dgm:t>
    </dgm:pt>
    <dgm:pt modelId="{244479DB-8785-406A-B9D9-7BD9496E9837}" type="pres">
      <dgm:prSet presAssocID="{EA0AC4CC-667B-4CFE-97DF-B138673F3E59}" presName="sp" presStyleCnt="0"/>
      <dgm:spPr/>
    </dgm:pt>
    <dgm:pt modelId="{64ACB8B1-3B6F-4245-9736-408D11EFD8E0}" type="pres">
      <dgm:prSet presAssocID="{8C4FEA55-9C50-42A5-9494-B12CEB5C3FF1}" presName="arrowAndChildren" presStyleCnt="0"/>
      <dgm:spPr/>
    </dgm:pt>
    <dgm:pt modelId="{87BABD65-9AB4-46C7-894F-59E0A22A7272}" type="pres">
      <dgm:prSet presAssocID="{8C4FEA55-9C50-42A5-9494-B12CEB5C3FF1}" presName="parentTextArrow" presStyleLbl="node1" presStyleIdx="2" presStyleCnt="4"/>
      <dgm:spPr/>
      <dgm:t>
        <a:bodyPr/>
        <a:lstStyle/>
        <a:p>
          <a:endParaRPr lang="it-IT"/>
        </a:p>
      </dgm:t>
    </dgm:pt>
    <dgm:pt modelId="{DF500A4E-FACE-4ED0-AD08-1149C4D03765}" type="pres">
      <dgm:prSet presAssocID="{3F0B5065-B67B-4F1B-B84C-BE5819EFA888}" presName="sp" presStyleCnt="0"/>
      <dgm:spPr/>
    </dgm:pt>
    <dgm:pt modelId="{FA17B2B6-1B76-4FC8-9F2E-9AAD794FABD9}" type="pres">
      <dgm:prSet presAssocID="{AB83BF6D-69D0-41FD-9DE5-A66C86DD31AF}" presName="arrowAndChildren" presStyleCnt="0"/>
      <dgm:spPr/>
    </dgm:pt>
    <dgm:pt modelId="{7FAF0212-36A9-42CD-98E7-D65E5A4D9483}" type="pres">
      <dgm:prSet presAssocID="{AB83BF6D-69D0-41FD-9DE5-A66C86DD31AF}" presName="parentTextArrow" presStyleLbl="node1" presStyleIdx="3" presStyleCnt="4"/>
      <dgm:spPr/>
      <dgm:t>
        <a:bodyPr/>
        <a:lstStyle/>
        <a:p>
          <a:endParaRPr lang="it-IT"/>
        </a:p>
      </dgm:t>
    </dgm:pt>
  </dgm:ptLst>
  <dgm:cxnLst>
    <dgm:cxn modelId="{5DD8E635-92E1-425A-B3DD-70AD45B1A55C}" type="presOf" srcId="{AB83BF6D-69D0-41FD-9DE5-A66C86DD31AF}" destId="{7FAF0212-36A9-42CD-98E7-D65E5A4D9483}" srcOrd="0" destOrd="0" presId="urn:microsoft.com/office/officeart/2005/8/layout/process4"/>
    <dgm:cxn modelId="{E3EE5BF3-3882-4693-8DFA-725922D56439}" srcId="{4E62FE99-783B-43C9-B791-644B37E91E5D}" destId="{8C4FEA55-9C50-42A5-9494-B12CEB5C3FF1}" srcOrd="1" destOrd="0" parTransId="{00FA8EB6-62BF-49C7-9230-75D8E6324A5A}" sibTransId="{EA0AC4CC-667B-4CFE-97DF-B138673F3E59}"/>
    <dgm:cxn modelId="{755F3079-1E0E-46AB-9C15-9E85EB23CF6B}" type="presOf" srcId="{8C4FEA55-9C50-42A5-9494-B12CEB5C3FF1}" destId="{87BABD65-9AB4-46C7-894F-59E0A22A7272}" srcOrd="0" destOrd="0" presId="urn:microsoft.com/office/officeart/2005/8/layout/process4"/>
    <dgm:cxn modelId="{7F772833-D5C7-4147-BC4E-499159692D89}" type="presOf" srcId="{4E62FE99-783B-43C9-B791-644B37E91E5D}" destId="{5FBECC82-139D-4BCD-A765-8FADE651B76B}" srcOrd="0" destOrd="0" presId="urn:microsoft.com/office/officeart/2005/8/layout/process4"/>
    <dgm:cxn modelId="{8B4355DE-CE60-42EF-AE62-9A394D414DCA}" type="presOf" srcId="{0D5130DD-D1B4-470A-A40A-52FA26202209}" destId="{3CC71D60-A77B-42D2-AAA0-24B993F906D6}" srcOrd="0" destOrd="0" presId="urn:microsoft.com/office/officeart/2005/8/layout/process4"/>
    <dgm:cxn modelId="{B7E16ED2-F7BC-434A-807A-BCFCD4A27344}" type="presOf" srcId="{0BDF4CD0-41F5-4B04-97B1-3F0C9B5DE371}" destId="{8696EDA0-A61B-47F2-B5AD-12769937869B}" srcOrd="0" destOrd="0" presId="urn:microsoft.com/office/officeart/2005/8/layout/process4"/>
    <dgm:cxn modelId="{C03139D8-79F6-4F66-BDEB-1E26DFF76D65}" srcId="{4E62FE99-783B-43C9-B791-644B37E91E5D}" destId="{0BDF4CD0-41F5-4B04-97B1-3F0C9B5DE371}" srcOrd="3" destOrd="0" parTransId="{2183F4A7-A23B-4DD7-9783-4FBDCA794D52}" sibTransId="{D33719D4-A36D-40B9-B8F9-D892E7050B20}"/>
    <dgm:cxn modelId="{C5CAE7EB-F1CA-4F80-955E-7369BFD0AAE2}" srcId="{4E62FE99-783B-43C9-B791-644B37E91E5D}" destId="{0D5130DD-D1B4-470A-A40A-52FA26202209}" srcOrd="2" destOrd="0" parTransId="{98D43863-8E98-4959-B684-E9B16DB0B325}" sibTransId="{C71098A1-DFBD-4B59-8CB0-4851D836498C}"/>
    <dgm:cxn modelId="{730C763C-218E-4ABC-B5F4-9E4C633F00BE}" srcId="{4E62FE99-783B-43C9-B791-644B37E91E5D}" destId="{AB83BF6D-69D0-41FD-9DE5-A66C86DD31AF}" srcOrd="0" destOrd="0" parTransId="{86857FBC-ADE3-4983-A5BF-A88A3774114D}" sibTransId="{3F0B5065-B67B-4F1B-B84C-BE5819EFA888}"/>
    <dgm:cxn modelId="{85680BCA-8097-40DC-BFEF-B7F59F32E207}" type="presParOf" srcId="{5FBECC82-139D-4BCD-A765-8FADE651B76B}" destId="{33BCA4EF-7662-4866-8902-282595485FEB}" srcOrd="0" destOrd="0" presId="urn:microsoft.com/office/officeart/2005/8/layout/process4"/>
    <dgm:cxn modelId="{65015033-5298-429E-B576-76E67B61C5CB}" type="presParOf" srcId="{33BCA4EF-7662-4866-8902-282595485FEB}" destId="{8696EDA0-A61B-47F2-B5AD-12769937869B}" srcOrd="0" destOrd="0" presId="urn:microsoft.com/office/officeart/2005/8/layout/process4"/>
    <dgm:cxn modelId="{FB226FFF-43AF-42E8-98CE-78774EC7317D}" type="presParOf" srcId="{5FBECC82-139D-4BCD-A765-8FADE651B76B}" destId="{25F7486A-24BA-4DEC-97E3-BFAD29F98267}" srcOrd="1" destOrd="0" presId="urn:microsoft.com/office/officeart/2005/8/layout/process4"/>
    <dgm:cxn modelId="{1C156591-DEE3-448E-985E-43B3F95B0AD5}" type="presParOf" srcId="{5FBECC82-139D-4BCD-A765-8FADE651B76B}" destId="{31358A82-4FAF-41BC-AA26-84599B2AD73B}" srcOrd="2" destOrd="0" presId="urn:microsoft.com/office/officeart/2005/8/layout/process4"/>
    <dgm:cxn modelId="{D154B6B8-FB19-4872-9B04-D3AA6AE82B0D}" type="presParOf" srcId="{31358A82-4FAF-41BC-AA26-84599B2AD73B}" destId="{3CC71D60-A77B-42D2-AAA0-24B993F906D6}" srcOrd="0" destOrd="0" presId="urn:microsoft.com/office/officeart/2005/8/layout/process4"/>
    <dgm:cxn modelId="{2CDA8531-2878-43F4-8633-A01849BE21ED}" type="presParOf" srcId="{5FBECC82-139D-4BCD-A765-8FADE651B76B}" destId="{244479DB-8785-406A-B9D9-7BD9496E9837}" srcOrd="3" destOrd="0" presId="urn:microsoft.com/office/officeart/2005/8/layout/process4"/>
    <dgm:cxn modelId="{09CBCBB1-F970-4CCC-AA94-548FDF6ECEE3}" type="presParOf" srcId="{5FBECC82-139D-4BCD-A765-8FADE651B76B}" destId="{64ACB8B1-3B6F-4245-9736-408D11EFD8E0}" srcOrd="4" destOrd="0" presId="urn:microsoft.com/office/officeart/2005/8/layout/process4"/>
    <dgm:cxn modelId="{9C5F8F56-E399-41B8-89B9-1C2E562437F4}" type="presParOf" srcId="{64ACB8B1-3B6F-4245-9736-408D11EFD8E0}" destId="{87BABD65-9AB4-46C7-894F-59E0A22A7272}" srcOrd="0" destOrd="0" presId="urn:microsoft.com/office/officeart/2005/8/layout/process4"/>
    <dgm:cxn modelId="{41AA39D5-5F30-409F-B626-AEA2B3700C9D}" type="presParOf" srcId="{5FBECC82-139D-4BCD-A765-8FADE651B76B}" destId="{DF500A4E-FACE-4ED0-AD08-1149C4D03765}" srcOrd="5" destOrd="0" presId="urn:microsoft.com/office/officeart/2005/8/layout/process4"/>
    <dgm:cxn modelId="{DB020B85-439C-45E1-B27D-4428DE42745B}" type="presParOf" srcId="{5FBECC82-139D-4BCD-A765-8FADE651B76B}" destId="{FA17B2B6-1B76-4FC8-9F2E-9AAD794FABD9}" srcOrd="6" destOrd="0" presId="urn:microsoft.com/office/officeart/2005/8/layout/process4"/>
    <dgm:cxn modelId="{539F55C6-CE0B-40FA-A2EB-0A328F4F799D}" type="presParOf" srcId="{FA17B2B6-1B76-4FC8-9F2E-9AAD794FABD9}" destId="{7FAF0212-36A9-42CD-98E7-D65E5A4D9483}"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DD923E-07A7-43B5-B01E-03180A35D57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it-IT"/>
        </a:p>
      </dgm:t>
    </dgm:pt>
    <dgm:pt modelId="{8BCC325E-1F4D-4020-82A2-84CC22E7EFF3}">
      <dgm:prSet phldrT="[Testo]"/>
      <dgm:spPr/>
      <dgm:t>
        <a:bodyPr/>
        <a:lstStyle/>
        <a:p>
          <a:r>
            <a:rPr lang="it-IT" dirty="0" smtClean="0"/>
            <a:t>Risultato di amministrazione</a:t>
          </a:r>
          <a:endParaRPr lang="it-IT" dirty="0"/>
        </a:p>
      </dgm:t>
    </dgm:pt>
    <dgm:pt modelId="{F5940333-A2C9-4373-AE34-CB21C172B64A}" type="parTrans" cxnId="{5C16FCF1-E047-4E7B-92CE-B440051D69C9}">
      <dgm:prSet/>
      <dgm:spPr/>
      <dgm:t>
        <a:bodyPr/>
        <a:lstStyle/>
        <a:p>
          <a:endParaRPr lang="it-IT"/>
        </a:p>
      </dgm:t>
    </dgm:pt>
    <dgm:pt modelId="{9BD2173C-F55C-43F1-914A-C6A74C763103}" type="sibTrans" cxnId="{5C16FCF1-E047-4E7B-92CE-B440051D69C9}">
      <dgm:prSet/>
      <dgm:spPr/>
      <dgm:t>
        <a:bodyPr/>
        <a:lstStyle/>
        <a:p>
          <a:endParaRPr lang="it-IT"/>
        </a:p>
      </dgm:t>
    </dgm:pt>
    <dgm:pt modelId="{95FF2C6B-A518-4A79-BD51-D0938BA17C7D}">
      <dgm:prSet phldrT="[Testo]"/>
      <dgm:spPr/>
      <dgm:t>
        <a:bodyPr/>
        <a:lstStyle/>
        <a:p>
          <a:r>
            <a:rPr lang="it-IT" dirty="0" smtClean="0"/>
            <a:t>Fondi liberi</a:t>
          </a:r>
          <a:endParaRPr lang="it-IT" dirty="0"/>
        </a:p>
      </dgm:t>
    </dgm:pt>
    <dgm:pt modelId="{30E324B0-E973-46D2-85E4-5E0D9CDB9A2C}" type="parTrans" cxnId="{C1B91ABC-6457-4369-80B1-28CA0B35CF06}">
      <dgm:prSet/>
      <dgm:spPr/>
      <dgm:t>
        <a:bodyPr/>
        <a:lstStyle/>
        <a:p>
          <a:endParaRPr lang="it-IT"/>
        </a:p>
      </dgm:t>
    </dgm:pt>
    <dgm:pt modelId="{E4BFAB12-07CF-4E24-B401-218E0C56CBB3}" type="sibTrans" cxnId="{C1B91ABC-6457-4369-80B1-28CA0B35CF06}">
      <dgm:prSet/>
      <dgm:spPr/>
      <dgm:t>
        <a:bodyPr/>
        <a:lstStyle/>
        <a:p>
          <a:endParaRPr lang="it-IT"/>
        </a:p>
      </dgm:t>
    </dgm:pt>
    <dgm:pt modelId="{2638357E-6ABC-47DC-80D5-2ABAA470F023}">
      <dgm:prSet phldrT="[Testo]"/>
      <dgm:spPr/>
      <dgm:t>
        <a:bodyPr/>
        <a:lstStyle/>
        <a:p>
          <a:r>
            <a:rPr lang="it-IT" dirty="0" smtClean="0"/>
            <a:t>Fondi accantonati</a:t>
          </a:r>
          <a:endParaRPr lang="it-IT" dirty="0"/>
        </a:p>
      </dgm:t>
    </dgm:pt>
    <dgm:pt modelId="{1F3C2475-2DC7-4F03-AA5F-EB9381C1D660}" type="parTrans" cxnId="{05D59038-F735-4D9E-8AD2-ED83EF8EE18B}">
      <dgm:prSet/>
      <dgm:spPr/>
      <dgm:t>
        <a:bodyPr/>
        <a:lstStyle/>
        <a:p>
          <a:endParaRPr lang="it-IT"/>
        </a:p>
      </dgm:t>
    </dgm:pt>
    <dgm:pt modelId="{5D4BCC0F-631F-421A-A4D6-C9484FBBA799}" type="sibTrans" cxnId="{05D59038-F735-4D9E-8AD2-ED83EF8EE18B}">
      <dgm:prSet/>
      <dgm:spPr/>
      <dgm:t>
        <a:bodyPr/>
        <a:lstStyle/>
        <a:p>
          <a:endParaRPr lang="it-IT"/>
        </a:p>
      </dgm:t>
    </dgm:pt>
    <dgm:pt modelId="{FE9DB09D-ADAB-49AB-A4AF-433876873439}">
      <dgm:prSet phldrT="[Testo]"/>
      <dgm:spPr/>
      <dgm:t>
        <a:bodyPr/>
        <a:lstStyle/>
        <a:p>
          <a:r>
            <a:rPr lang="it-IT" dirty="0" smtClean="0"/>
            <a:t>Fondi destinati agli investimenti</a:t>
          </a:r>
          <a:endParaRPr lang="it-IT" dirty="0"/>
        </a:p>
      </dgm:t>
    </dgm:pt>
    <dgm:pt modelId="{7BCEBAF3-BB6A-4198-A8B8-9A701FF18FB1}" type="parTrans" cxnId="{AA9C469F-90BD-4199-9F75-401FC21D24FA}">
      <dgm:prSet/>
      <dgm:spPr/>
      <dgm:t>
        <a:bodyPr/>
        <a:lstStyle/>
        <a:p>
          <a:endParaRPr lang="it-IT"/>
        </a:p>
      </dgm:t>
    </dgm:pt>
    <dgm:pt modelId="{A6EBCF94-E93C-4E8E-A97F-3EE79FBEE525}" type="sibTrans" cxnId="{AA9C469F-90BD-4199-9F75-401FC21D24FA}">
      <dgm:prSet/>
      <dgm:spPr/>
      <dgm:t>
        <a:bodyPr/>
        <a:lstStyle/>
        <a:p>
          <a:endParaRPr lang="it-IT"/>
        </a:p>
      </dgm:t>
    </dgm:pt>
    <dgm:pt modelId="{43F86C1E-5FFB-42D9-8A88-2AB5587A3DDE}">
      <dgm:prSet phldrT="[Testo]"/>
      <dgm:spPr/>
      <dgm:t>
        <a:bodyPr/>
        <a:lstStyle/>
        <a:p>
          <a:r>
            <a:rPr lang="it-IT" dirty="0" smtClean="0"/>
            <a:t>Fondi vincolati</a:t>
          </a:r>
          <a:endParaRPr lang="it-IT" dirty="0"/>
        </a:p>
      </dgm:t>
    </dgm:pt>
    <dgm:pt modelId="{6719B037-5C4A-43B3-B13F-A879B15BBFF0}" type="parTrans" cxnId="{3F8C6A4B-08E8-4EB8-AF06-CC807B06C2D6}">
      <dgm:prSet/>
      <dgm:spPr/>
      <dgm:t>
        <a:bodyPr/>
        <a:lstStyle/>
        <a:p>
          <a:endParaRPr lang="it-IT"/>
        </a:p>
      </dgm:t>
    </dgm:pt>
    <dgm:pt modelId="{4FBEB939-D0FB-484E-ADF4-0DDD89B60EA6}" type="sibTrans" cxnId="{3F8C6A4B-08E8-4EB8-AF06-CC807B06C2D6}">
      <dgm:prSet/>
      <dgm:spPr/>
      <dgm:t>
        <a:bodyPr/>
        <a:lstStyle/>
        <a:p>
          <a:endParaRPr lang="it-IT"/>
        </a:p>
      </dgm:t>
    </dgm:pt>
    <dgm:pt modelId="{932D47D0-A4A3-4679-A3AF-45A5E005B02A}" type="pres">
      <dgm:prSet presAssocID="{20DD923E-07A7-43B5-B01E-03180A35D57B}" presName="diagram" presStyleCnt="0">
        <dgm:presLayoutVars>
          <dgm:chPref val="1"/>
          <dgm:dir/>
          <dgm:animOne val="branch"/>
          <dgm:animLvl val="lvl"/>
          <dgm:resizeHandles/>
        </dgm:presLayoutVars>
      </dgm:prSet>
      <dgm:spPr/>
      <dgm:t>
        <a:bodyPr/>
        <a:lstStyle/>
        <a:p>
          <a:endParaRPr lang="it-IT"/>
        </a:p>
      </dgm:t>
    </dgm:pt>
    <dgm:pt modelId="{13484298-E339-4F3D-9B66-46AB3C057C29}" type="pres">
      <dgm:prSet presAssocID="{8BCC325E-1F4D-4020-82A2-84CC22E7EFF3}" presName="root" presStyleCnt="0"/>
      <dgm:spPr/>
    </dgm:pt>
    <dgm:pt modelId="{9E9E87B9-060E-4268-ADC5-F19201FDD2CE}" type="pres">
      <dgm:prSet presAssocID="{8BCC325E-1F4D-4020-82A2-84CC22E7EFF3}" presName="rootComposite" presStyleCnt="0"/>
      <dgm:spPr/>
    </dgm:pt>
    <dgm:pt modelId="{5B04E3E0-8202-460F-AEE3-1B2F014EF6D7}" type="pres">
      <dgm:prSet presAssocID="{8BCC325E-1F4D-4020-82A2-84CC22E7EFF3}" presName="rootText" presStyleLbl="node1" presStyleIdx="0" presStyleCnt="1"/>
      <dgm:spPr/>
      <dgm:t>
        <a:bodyPr/>
        <a:lstStyle/>
        <a:p>
          <a:endParaRPr lang="it-IT"/>
        </a:p>
      </dgm:t>
    </dgm:pt>
    <dgm:pt modelId="{31D9DB0C-9E4B-4DEC-963C-E36289E1CD69}" type="pres">
      <dgm:prSet presAssocID="{8BCC325E-1F4D-4020-82A2-84CC22E7EFF3}" presName="rootConnector" presStyleLbl="node1" presStyleIdx="0" presStyleCnt="1"/>
      <dgm:spPr/>
      <dgm:t>
        <a:bodyPr/>
        <a:lstStyle/>
        <a:p>
          <a:endParaRPr lang="it-IT"/>
        </a:p>
      </dgm:t>
    </dgm:pt>
    <dgm:pt modelId="{DF0A5179-DA69-41BD-B6F5-8484C11EA9D5}" type="pres">
      <dgm:prSet presAssocID="{8BCC325E-1F4D-4020-82A2-84CC22E7EFF3}" presName="childShape" presStyleCnt="0"/>
      <dgm:spPr/>
    </dgm:pt>
    <dgm:pt modelId="{1DA9BC51-DC94-403B-B995-EA065167ABD9}" type="pres">
      <dgm:prSet presAssocID="{30E324B0-E973-46D2-85E4-5E0D9CDB9A2C}" presName="Name13" presStyleLbl="parChTrans1D2" presStyleIdx="0" presStyleCnt="4"/>
      <dgm:spPr/>
      <dgm:t>
        <a:bodyPr/>
        <a:lstStyle/>
        <a:p>
          <a:endParaRPr lang="it-IT"/>
        </a:p>
      </dgm:t>
    </dgm:pt>
    <dgm:pt modelId="{ADFE9449-8BF6-4DB0-BC29-F08C578C27B7}" type="pres">
      <dgm:prSet presAssocID="{95FF2C6B-A518-4A79-BD51-D0938BA17C7D}" presName="childText" presStyleLbl="bgAcc1" presStyleIdx="0" presStyleCnt="4">
        <dgm:presLayoutVars>
          <dgm:bulletEnabled val="1"/>
        </dgm:presLayoutVars>
      </dgm:prSet>
      <dgm:spPr/>
      <dgm:t>
        <a:bodyPr/>
        <a:lstStyle/>
        <a:p>
          <a:endParaRPr lang="it-IT"/>
        </a:p>
      </dgm:t>
    </dgm:pt>
    <dgm:pt modelId="{A4A83D70-BF67-4B37-8B13-F486D408BF0A}" type="pres">
      <dgm:prSet presAssocID="{1F3C2475-2DC7-4F03-AA5F-EB9381C1D660}" presName="Name13" presStyleLbl="parChTrans1D2" presStyleIdx="1" presStyleCnt="4"/>
      <dgm:spPr/>
      <dgm:t>
        <a:bodyPr/>
        <a:lstStyle/>
        <a:p>
          <a:endParaRPr lang="it-IT"/>
        </a:p>
      </dgm:t>
    </dgm:pt>
    <dgm:pt modelId="{91145253-9903-4769-9BA3-256E53991FC6}" type="pres">
      <dgm:prSet presAssocID="{2638357E-6ABC-47DC-80D5-2ABAA470F023}" presName="childText" presStyleLbl="bgAcc1" presStyleIdx="1" presStyleCnt="4">
        <dgm:presLayoutVars>
          <dgm:bulletEnabled val="1"/>
        </dgm:presLayoutVars>
      </dgm:prSet>
      <dgm:spPr/>
      <dgm:t>
        <a:bodyPr/>
        <a:lstStyle/>
        <a:p>
          <a:endParaRPr lang="it-IT"/>
        </a:p>
      </dgm:t>
    </dgm:pt>
    <dgm:pt modelId="{87E740D4-DDED-4F94-95F0-1469155FB584}" type="pres">
      <dgm:prSet presAssocID="{7BCEBAF3-BB6A-4198-A8B8-9A701FF18FB1}" presName="Name13" presStyleLbl="parChTrans1D2" presStyleIdx="2" presStyleCnt="4"/>
      <dgm:spPr/>
      <dgm:t>
        <a:bodyPr/>
        <a:lstStyle/>
        <a:p>
          <a:endParaRPr lang="it-IT"/>
        </a:p>
      </dgm:t>
    </dgm:pt>
    <dgm:pt modelId="{C43E5FBB-BEDE-4908-B2D0-21DAF5F57808}" type="pres">
      <dgm:prSet presAssocID="{FE9DB09D-ADAB-49AB-A4AF-433876873439}" presName="childText" presStyleLbl="bgAcc1" presStyleIdx="2" presStyleCnt="4">
        <dgm:presLayoutVars>
          <dgm:bulletEnabled val="1"/>
        </dgm:presLayoutVars>
      </dgm:prSet>
      <dgm:spPr/>
      <dgm:t>
        <a:bodyPr/>
        <a:lstStyle/>
        <a:p>
          <a:endParaRPr lang="it-IT"/>
        </a:p>
      </dgm:t>
    </dgm:pt>
    <dgm:pt modelId="{8A75B03B-9202-471F-A0A2-A74E2F3248E7}" type="pres">
      <dgm:prSet presAssocID="{6719B037-5C4A-43B3-B13F-A879B15BBFF0}" presName="Name13" presStyleLbl="parChTrans1D2" presStyleIdx="3" presStyleCnt="4"/>
      <dgm:spPr/>
      <dgm:t>
        <a:bodyPr/>
        <a:lstStyle/>
        <a:p>
          <a:endParaRPr lang="it-IT"/>
        </a:p>
      </dgm:t>
    </dgm:pt>
    <dgm:pt modelId="{873098BB-362A-4E6C-9531-8BC6AF5AD577}" type="pres">
      <dgm:prSet presAssocID="{43F86C1E-5FFB-42D9-8A88-2AB5587A3DDE}" presName="childText" presStyleLbl="bgAcc1" presStyleIdx="3" presStyleCnt="4">
        <dgm:presLayoutVars>
          <dgm:bulletEnabled val="1"/>
        </dgm:presLayoutVars>
      </dgm:prSet>
      <dgm:spPr/>
      <dgm:t>
        <a:bodyPr/>
        <a:lstStyle/>
        <a:p>
          <a:endParaRPr lang="it-IT"/>
        </a:p>
      </dgm:t>
    </dgm:pt>
  </dgm:ptLst>
  <dgm:cxnLst>
    <dgm:cxn modelId="{C41F5D65-43C1-4AD8-895C-5DF6D7718F64}" type="presOf" srcId="{2638357E-6ABC-47DC-80D5-2ABAA470F023}" destId="{91145253-9903-4769-9BA3-256E53991FC6}" srcOrd="0" destOrd="0" presId="urn:microsoft.com/office/officeart/2005/8/layout/hierarchy3"/>
    <dgm:cxn modelId="{03AC0FA3-E94D-47D5-987E-FA1BF52DA58D}" type="presOf" srcId="{1F3C2475-2DC7-4F03-AA5F-EB9381C1D660}" destId="{A4A83D70-BF67-4B37-8B13-F486D408BF0A}" srcOrd="0" destOrd="0" presId="urn:microsoft.com/office/officeart/2005/8/layout/hierarchy3"/>
    <dgm:cxn modelId="{566750A7-2202-412C-AA7A-FD48D4134781}" type="presOf" srcId="{20DD923E-07A7-43B5-B01E-03180A35D57B}" destId="{932D47D0-A4A3-4679-A3AF-45A5E005B02A}" srcOrd="0" destOrd="0" presId="urn:microsoft.com/office/officeart/2005/8/layout/hierarchy3"/>
    <dgm:cxn modelId="{C1B91ABC-6457-4369-80B1-28CA0B35CF06}" srcId="{8BCC325E-1F4D-4020-82A2-84CC22E7EFF3}" destId="{95FF2C6B-A518-4A79-BD51-D0938BA17C7D}" srcOrd="0" destOrd="0" parTransId="{30E324B0-E973-46D2-85E4-5E0D9CDB9A2C}" sibTransId="{E4BFAB12-07CF-4E24-B401-218E0C56CBB3}"/>
    <dgm:cxn modelId="{D8529A1A-CA91-4926-B7C9-F9E7ABCE6300}" type="presOf" srcId="{8BCC325E-1F4D-4020-82A2-84CC22E7EFF3}" destId="{31D9DB0C-9E4B-4DEC-963C-E36289E1CD69}" srcOrd="1" destOrd="0" presId="urn:microsoft.com/office/officeart/2005/8/layout/hierarchy3"/>
    <dgm:cxn modelId="{9443171D-E46C-488E-817E-79BEEE44423E}" type="presOf" srcId="{43F86C1E-5FFB-42D9-8A88-2AB5587A3DDE}" destId="{873098BB-362A-4E6C-9531-8BC6AF5AD577}" srcOrd="0" destOrd="0" presId="urn:microsoft.com/office/officeart/2005/8/layout/hierarchy3"/>
    <dgm:cxn modelId="{B9F62ED0-D61A-4ABD-AEE8-883B5A10D883}" type="presOf" srcId="{6719B037-5C4A-43B3-B13F-A879B15BBFF0}" destId="{8A75B03B-9202-471F-A0A2-A74E2F3248E7}" srcOrd="0" destOrd="0" presId="urn:microsoft.com/office/officeart/2005/8/layout/hierarchy3"/>
    <dgm:cxn modelId="{A85EE7DF-B383-4E35-A3D2-E92570426864}" type="presOf" srcId="{8BCC325E-1F4D-4020-82A2-84CC22E7EFF3}" destId="{5B04E3E0-8202-460F-AEE3-1B2F014EF6D7}" srcOrd="0" destOrd="0" presId="urn:microsoft.com/office/officeart/2005/8/layout/hierarchy3"/>
    <dgm:cxn modelId="{3F8C6A4B-08E8-4EB8-AF06-CC807B06C2D6}" srcId="{8BCC325E-1F4D-4020-82A2-84CC22E7EFF3}" destId="{43F86C1E-5FFB-42D9-8A88-2AB5587A3DDE}" srcOrd="3" destOrd="0" parTransId="{6719B037-5C4A-43B3-B13F-A879B15BBFF0}" sibTransId="{4FBEB939-D0FB-484E-ADF4-0DDD89B60EA6}"/>
    <dgm:cxn modelId="{FF606A32-86A3-47BF-938F-32E928487569}" type="presOf" srcId="{95FF2C6B-A518-4A79-BD51-D0938BA17C7D}" destId="{ADFE9449-8BF6-4DB0-BC29-F08C578C27B7}" srcOrd="0" destOrd="0" presId="urn:microsoft.com/office/officeart/2005/8/layout/hierarchy3"/>
    <dgm:cxn modelId="{AA9C469F-90BD-4199-9F75-401FC21D24FA}" srcId="{8BCC325E-1F4D-4020-82A2-84CC22E7EFF3}" destId="{FE9DB09D-ADAB-49AB-A4AF-433876873439}" srcOrd="2" destOrd="0" parTransId="{7BCEBAF3-BB6A-4198-A8B8-9A701FF18FB1}" sibTransId="{A6EBCF94-E93C-4E8E-A97F-3EE79FBEE525}"/>
    <dgm:cxn modelId="{B48BE972-FA59-4540-96AE-D8F2FF36FD5F}" type="presOf" srcId="{30E324B0-E973-46D2-85E4-5E0D9CDB9A2C}" destId="{1DA9BC51-DC94-403B-B995-EA065167ABD9}" srcOrd="0" destOrd="0" presId="urn:microsoft.com/office/officeart/2005/8/layout/hierarchy3"/>
    <dgm:cxn modelId="{518AEB10-6ACA-4D49-BACA-4EAAE52EE48D}" type="presOf" srcId="{7BCEBAF3-BB6A-4198-A8B8-9A701FF18FB1}" destId="{87E740D4-DDED-4F94-95F0-1469155FB584}" srcOrd="0" destOrd="0" presId="urn:microsoft.com/office/officeart/2005/8/layout/hierarchy3"/>
    <dgm:cxn modelId="{5C16FCF1-E047-4E7B-92CE-B440051D69C9}" srcId="{20DD923E-07A7-43B5-B01E-03180A35D57B}" destId="{8BCC325E-1F4D-4020-82A2-84CC22E7EFF3}" srcOrd="0" destOrd="0" parTransId="{F5940333-A2C9-4373-AE34-CB21C172B64A}" sibTransId="{9BD2173C-F55C-43F1-914A-C6A74C763103}"/>
    <dgm:cxn modelId="{907F273C-B595-4A92-87EB-4A774857AF06}" type="presOf" srcId="{FE9DB09D-ADAB-49AB-A4AF-433876873439}" destId="{C43E5FBB-BEDE-4908-B2D0-21DAF5F57808}" srcOrd="0" destOrd="0" presId="urn:microsoft.com/office/officeart/2005/8/layout/hierarchy3"/>
    <dgm:cxn modelId="{05D59038-F735-4D9E-8AD2-ED83EF8EE18B}" srcId="{8BCC325E-1F4D-4020-82A2-84CC22E7EFF3}" destId="{2638357E-6ABC-47DC-80D5-2ABAA470F023}" srcOrd="1" destOrd="0" parTransId="{1F3C2475-2DC7-4F03-AA5F-EB9381C1D660}" sibTransId="{5D4BCC0F-631F-421A-A4D6-C9484FBBA799}"/>
    <dgm:cxn modelId="{32621F03-1CEF-465B-83B4-7591FDEFA3CC}" type="presParOf" srcId="{932D47D0-A4A3-4679-A3AF-45A5E005B02A}" destId="{13484298-E339-4F3D-9B66-46AB3C057C29}" srcOrd="0" destOrd="0" presId="urn:microsoft.com/office/officeart/2005/8/layout/hierarchy3"/>
    <dgm:cxn modelId="{D508479E-84CD-4684-A2BB-EABDA5A075B6}" type="presParOf" srcId="{13484298-E339-4F3D-9B66-46AB3C057C29}" destId="{9E9E87B9-060E-4268-ADC5-F19201FDD2CE}" srcOrd="0" destOrd="0" presId="urn:microsoft.com/office/officeart/2005/8/layout/hierarchy3"/>
    <dgm:cxn modelId="{1352F829-FCEE-4308-82AA-DD945B739E92}" type="presParOf" srcId="{9E9E87B9-060E-4268-ADC5-F19201FDD2CE}" destId="{5B04E3E0-8202-460F-AEE3-1B2F014EF6D7}" srcOrd="0" destOrd="0" presId="urn:microsoft.com/office/officeart/2005/8/layout/hierarchy3"/>
    <dgm:cxn modelId="{03409F96-F23F-481E-93F3-DD275192AAF7}" type="presParOf" srcId="{9E9E87B9-060E-4268-ADC5-F19201FDD2CE}" destId="{31D9DB0C-9E4B-4DEC-963C-E36289E1CD69}" srcOrd="1" destOrd="0" presId="urn:microsoft.com/office/officeart/2005/8/layout/hierarchy3"/>
    <dgm:cxn modelId="{F6EC8AF7-F8D9-4A8E-B606-E8C5AED1B229}" type="presParOf" srcId="{13484298-E339-4F3D-9B66-46AB3C057C29}" destId="{DF0A5179-DA69-41BD-B6F5-8484C11EA9D5}" srcOrd="1" destOrd="0" presId="urn:microsoft.com/office/officeart/2005/8/layout/hierarchy3"/>
    <dgm:cxn modelId="{90B12314-E003-414C-B188-7236A4239997}" type="presParOf" srcId="{DF0A5179-DA69-41BD-B6F5-8484C11EA9D5}" destId="{1DA9BC51-DC94-403B-B995-EA065167ABD9}" srcOrd="0" destOrd="0" presId="urn:microsoft.com/office/officeart/2005/8/layout/hierarchy3"/>
    <dgm:cxn modelId="{3FA5A50C-E5FB-4227-AD25-EB77A7D787CE}" type="presParOf" srcId="{DF0A5179-DA69-41BD-B6F5-8484C11EA9D5}" destId="{ADFE9449-8BF6-4DB0-BC29-F08C578C27B7}" srcOrd="1" destOrd="0" presId="urn:microsoft.com/office/officeart/2005/8/layout/hierarchy3"/>
    <dgm:cxn modelId="{60020AE0-858D-4582-AAAB-9141A4A630A3}" type="presParOf" srcId="{DF0A5179-DA69-41BD-B6F5-8484C11EA9D5}" destId="{A4A83D70-BF67-4B37-8B13-F486D408BF0A}" srcOrd="2" destOrd="0" presId="urn:microsoft.com/office/officeart/2005/8/layout/hierarchy3"/>
    <dgm:cxn modelId="{63E960AC-1E7B-432C-B47F-6E4EDDB8D9ED}" type="presParOf" srcId="{DF0A5179-DA69-41BD-B6F5-8484C11EA9D5}" destId="{91145253-9903-4769-9BA3-256E53991FC6}" srcOrd="3" destOrd="0" presId="urn:microsoft.com/office/officeart/2005/8/layout/hierarchy3"/>
    <dgm:cxn modelId="{E41F4CA5-8F1E-45AC-BCCE-00B696A52B15}" type="presParOf" srcId="{DF0A5179-DA69-41BD-B6F5-8484C11EA9D5}" destId="{87E740D4-DDED-4F94-95F0-1469155FB584}" srcOrd="4" destOrd="0" presId="urn:microsoft.com/office/officeart/2005/8/layout/hierarchy3"/>
    <dgm:cxn modelId="{23088434-D3B1-4BC4-985C-3A57AC6252EE}" type="presParOf" srcId="{DF0A5179-DA69-41BD-B6F5-8484C11EA9D5}" destId="{C43E5FBB-BEDE-4908-B2D0-21DAF5F57808}" srcOrd="5" destOrd="0" presId="urn:microsoft.com/office/officeart/2005/8/layout/hierarchy3"/>
    <dgm:cxn modelId="{3CE1B59E-912A-4F16-8F2A-1E11A68B4305}" type="presParOf" srcId="{DF0A5179-DA69-41BD-B6F5-8484C11EA9D5}" destId="{8A75B03B-9202-471F-A0A2-A74E2F3248E7}" srcOrd="6" destOrd="0" presId="urn:microsoft.com/office/officeart/2005/8/layout/hierarchy3"/>
    <dgm:cxn modelId="{BDE3F7E2-29FE-423A-A1A8-7CC965127624}" type="presParOf" srcId="{DF0A5179-DA69-41BD-B6F5-8484C11EA9D5}" destId="{873098BB-362A-4E6C-9531-8BC6AF5AD577}"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DD923E-07A7-43B5-B01E-03180A35D57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it-IT"/>
        </a:p>
      </dgm:t>
    </dgm:pt>
    <dgm:pt modelId="{8BCC325E-1F4D-4020-82A2-84CC22E7EFF3}">
      <dgm:prSet phldrT="[Testo]"/>
      <dgm:spPr/>
      <dgm:t>
        <a:bodyPr/>
        <a:lstStyle/>
        <a:p>
          <a:r>
            <a:rPr lang="it-IT" dirty="0" smtClean="0"/>
            <a:t>Risultato di amministrazione</a:t>
          </a:r>
          <a:endParaRPr lang="it-IT" dirty="0"/>
        </a:p>
      </dgm:t>
    </dgm:pt>
    <dgm:pt modelId="{F5940333-A2C9-4373-AE34-CB21C172B64A}" type="parTrans" cxnId="{5C16FCF1-E047-4E7B-92CE-B440051D69C9}">
      <dgm:prSet/>
      <dgm:spPr/>
      <dgm:t>
        <a:bodyPr/>
        <a:lstStyle/>
        <a:p>
          <a:endParaRPr lang="it-IT"/>
        </a:p>
      </dgm:t>
    </dgm:pt>
    <dgm:pt modelId="{9BD2173C-F55C-43F1-914A-C6A74C763103}" type="sibTrans" cxnId="{5C16FCF1-E047-4E7B-92CE-B440051D69C9}">
      <dgm:prSet/>
      <dgm:spPr/>
      <dgm:t>
        <a:bodyPr/>
        <a:lstStyle/>
        <a:p>
          <a:endParaRPr lang="it-IT"/>
        </a:p>
      </dgm:t>
    </dgm:pt>
    <dgm:pt modelId="{95FF2C6B-A518-4A79-BD51-D0938BA17C7D}">
      <dgm:prSet phldrT="[Testo]"/>
      <dgm:spPr/>
      <dgm:t>
        <a:bodyPr/>
        <a:lstStyle/>
        <a:p>
          <a:r>
            <a:rPr lang="it-IT" dirty="0" smtClean="0"/>
            <a:t>Fondi liberi</a:t>
          </a:r>
          <a:endParaRPr lang="it-IT" dirty="0"/>
        </a:p>
      </dgm:t>
    </dgm:pt>
    <dgm:pt modelId="{30E324B0-E973-46D2-85E4-5E0D9CDB9A2C}" type="parTrans" cxnId="{C1B91ABC-6457-4369-80B1-28CA0B35CF06}">
      <dgm:prSet/>
      <dgm:spPr/>
      <dgm:t>
        <a:bodyPr/>
        <a:lstStyle/>
        <a:p>
          <a:endParaRPr lang="it-IT"/>
        </a:p>
      </dgm:t>
    </dgm:pt>
    <dgm:pt modelId="{E4BFAB12-07CF-4E24-B401-218E0C56CBB3}" type="sibTrans" cxnId="{C1B91ABC-6457-4369-80B1-28CA0B35CF06}">
      <dgm:prSet/>
      <dgm:spPr/>
      <dgm:t>
        <a:bodyPr/>
        <a:lstStyle/>
        <a:p>
          <a:endParaRPr lang="it-IT"/>
        </a:p>
      </dgm:t>
    </dgm:pt>
    <dgm:pt modelId="{2638357E-6ABC-47DC-80D5-2ABAA470F023}">
      <dgm:prSet phldrT="[Testo]"/>
      <dgm:spPr/>
      <dgm:t>
        <a:bodyPr/>
        <a:lstStyle/>
        <a:p>
          <a:r>
            <a:rPr lang="it-IT" dirty="0" smtClean="0"/>
            <a:t>Fondi accantonati</a:t>
          </a:r>
          <a:endParaRPr lang="it-IT" dirty="0"/>
        </a:p>
      </dgm:t>
    </dgm:pt>
    <dgm:pt modelId="{1F3C2475-2DC7-4F03-AA5F-EB9381C1D660}" type="parTrans" cxnId="{05D59038-F735-4D9E-8AD2-ED83EF8EE18B}">
      <dgm:prSet/>
      <dgm:spPr/>
      <dgm:t>
        <a:bodyPr/>
        <a:lstStyle/>
        <a:p>
          <a:endParaRPr lang="it-IT"/>
        </a:p>
      </dgm:t>
    </dgm:pt>
    <dgm:pt modelId="{5D4BCC0F-631F-421A-A4D6-C9484FBBA799}" type="sibTrans" cxnId="{05D59038-F735-4D9E-8AD2-ED83EF8EE18B}">
      <dgm:prSet/>
      <dgm:spPr/>
      <dgm:t>
        <a:bodyPr/>
        <a:lstStyle/>
        <a:p>
          <a:endParaRPr lang="it-IT"/>
        </a:p>
      </dgm:t>
    </dgm:pt>
    <dgm:pt modelId="{FE9DB09D-ADAB-49AB-A4AF-433876873439}">
      <dgm:prSet phldrT="[Testo]"/>
      <dgm:spPr/>
      <dgm:t>
        <a:bodyPr/>
        <a:lstStyle/>
        <a:p>
          <a:r>
            <a:rPr lang="it-IT" dirty="0" smtClean="0"/>
            <a:t>Fondi destinati agli investimenti</a:t>
          </a:r>
          <a:endParaRPr lang="it-IT" dirty="0"/>
        </a:p>
      </dgm:t>
    </dgm:pt>
    <dgm:pt modelId="{7BCEBAF3-BB6A-4198-A8B8-9A701FF18FB1}" type="parTrans" cxnId="{AA9C469F-90BD-4199-9F75-401FC21D24FA}">
      <dgm:prSet/>
      <dgm:spPr/>
      <dgm:t>
        <a:bodyPr/>
        <a:lstStyle/>
        <a:p>
          <a:endParaRPr lang="it-IT"/>
        </a:p>
      </dgm:t>
    </dgm:pt>
    <dgm:pt modelId="{A6EBCF94-E93C-4E8E-A97F-3EE79FBEE525}" type="sibTrans" cxnId="{AA9C469F-90BD-4199-9F75-401FC21D24FA}">
      <dgm:prSet/>
      <dgm:spPr/>
      <dgm:t>
        <a:bodyPr/>
        <a:lstStyle/>
        <a:p>
          <a:endParaRPr lang="it-IT"/>
        </a:p>
      </dgm:t>
    </dgm:pt>
    <dgm:pt modelId="{43F86C1E-5FFB-42D9-8A88-2AB5587A3DDE}">
      <dgm:prSet phldrT="[Testo]"/>
      <dgm:spPr/>
      <dgm:t>
        <a:bodyPr/>
        <a:lstStyle/>
        <a:p>
          <a:r>
            <a:rPr lang="it-IT" dirty="0" smtClean="0"/>
            <a:t>Fondi vincolati</a:t>
          </a:r>
          <a:endParaRPr lang="it-IT" dirty="0"/>
        </a:p>
      </dgm:t>
    </dgm:pt>
    <dgm:pt modelId="{6719B037-5C4A-43B3-B13F-A879B15BBFF0}" type="parTrans" cxnId="{3F8C6A4B-08E8-4EB8-AF06-CC807B06C2D6}">
      <dgm:prSet/>
      <dgm:spPr/>
      <dgm:t>
        <a:bodyPr/>
        <a:lstStyle/>
        <a:p>
          <a:endParaRPr lang="it-IT"/>
        </a:p>
      </dgm:t>
    </dgm:pt>
    <dgm:pt modelId="{4FBEB939-D0FB-484E-ADF4-0DDD89B60EA6}" type="sibTrans" cxnId="{3F8C6A4B-08E8-4EB8-AF06-CC807B06C2D6}">
      <dgm:prSet/>
      <dgm:spPr/>
      <dgm:t>
        <a:bodyPr/>
        <a:lstStyle/>
        <a:p>
          <a:endParaRPr lang="it-IT"/>
        </a:p>
      </dgm:t>
    </dgm:pt>
    <dgm:pt modelId="{932D47D0-A4A3-4679-A3AF-45A5E005B02A}" type="pres">
      <dgm:prSet presAssocID="{20DD923E-07A7-43B5-B01E-03180A35D57B}" presName="diagram" presStyleCnt="0">
        <dgm:presLayoutVars>
          <dgm:chPref val="1"/>
          <dgm:dir/>
          <dgm:animOne val="branch"/>
          <dgm:animLvl val="lvl"/>
          <dgm:resizeHandles/>
        </dgm:presLayoutVars>
      </dgm:prSet>
      <dgm:spPr/>
      <dgm:t>
        <a:bodyPr/>
        <a:lstStyle/>
        <a:p>
          <a:endParaRPr lang="it-IT"/>
        </a:p>
      </dgm:t>
    </dgm:pt>
    <dgm:pt modelId="{13484298-E339-4F3D-9B66-46AB3C057C29}" type="pres">
      <dgm:prSet presAssocID="{8BCC325E-1F4D-4020-82A2-84CC22E7EFF3}" presName="root" presStyleCnt="0"/>
      <dgm:spPr/>
    </dgm:pt>
    <dgm:pt modelId="{9E9E87B9-060E-4268-ADC5-F19201FDD2CE}" type="pres">
      <dgm:prSet presAssocID="{8BCC325E-1F4D-4020-82A2-84CC22E7EFF3}" presName="rootComposite" presStyleCnt="0"/>
      <dgm:spPr/>
    </dgm:pt>
    <dgm:pt modelId="{5B04E3E0-8202-460F-AEE3-1B2F014EF6D7}" type="pres">
      <dgm:prSet presAssocID="{8BCC325E-1F4D-4020-82A2-84CC22E7EFF3}" presName="rootText" presStyleLbl="node1" presStyleIdx="0" presStyleCnt="1"/>
      <dgm:spPr/>
      <dgm:t>
        <a:bodyPr/>
        <a:lstStyle/>
        <a:p>
          <a:endParaRPr lang="it-IT"/>
        </a:p>
      </dgm:t>
    </dgm:pt>
    <dgm:pt modelId="{31D9DB0C-9E4B-4DEC-963C-E36289E1CD69}" type="pres">
      <dgm:prSet presAssocID="{8BCC325E-1F4D-4020-82A2-84CC22E7EFF3}" presName="rootConnector" presStyleLbl="node1" presStyleIdx="0" presStyleCnt="1"/>
      <dgm:spPr/>
      <dgm:t>
        <a:bodyPr/>
        <a:lstStyle/>
        <a:p>
          <a:endParaRPr lang="it-IT"/>
        </a:p>
      </dgm:t>
    </dgm:pt>
    <dgm:pt modelId="{DF0A5179-DA69-41BD-B6F5-8484C11EA9D5}" type="pres">
      <dgm:prSet presAssocID="{8BCC325E-1F4D-4020-82A2-84CC22E7EFF3}" presName="childShape" presStyleCnt="0"/>
      <dgm:spPr/>
    </dgm:pt>
    <dgm:pt modelId="{1DA9BC51-DC94-403B-B995-EA065167ABD9}" type="pres">
      <dgm:prSet presAssocID="{30E324B0-E973-46D2-85E4-5E0D9CDB9A2C}" presName="Name13" presStyleLbl="parChTrans1D2" presStyleIdx="0" presStyleCnt="4"/>
      <dgm:spPr/>
      <dgm:t>
        <a:bodyPr/>
        <a:lstStyle/>
        <a:p>
          <a:endParaRPr lang="it-IT"/>
        </a:p>
      </dgm:t>
    </dgm:pt>
    <dgm:pt modelId="{ADFE9449-8BF6-4DB0-BC29-F08C578C27B7}" type="pres">
      <dgm:prSet presAssocID="{95FF2C6B-A518-4A79-BD51-D0938BA17C7D}" presName="childText" presStyleLbl="bgAcc1" presStyleIdx="0" presStyleCnt="4">
        <dgm:presLayoutVars>
          <dgm:bulletEnabled val="1"/>
        </dgm:presLayoutVars>
      </dgm:prSet>
      <dgm:spPr/>
      <dgm:t>
        <a:bodyPr/>
        <a:lstStyle/>
        <a:p>
          <a:endParaRPr lang="it-IT"/>
        </a:p>
      </dgm:t>
    </dgm:pt>
    <dgm:pt modelId="{A4A83D70-BF67-4B37-8B13-F486D408BF0A}" type="pres">
      <dgm:prSet presAssocID="{1F3C2475-2DC7-4F03-AA5F-EB9381C1D660}" presName="Name13" presStyleLbl="parChTrans1D2" presStyleIdx="1" presStyleCnt="4"/>
      <dgm:spPr/>
      <dgm:t>
        <a:bodyPr/>
        <a:lstStyle/>
        <a:p>
          <a:endParaRPr lang="it-IT"/>
        </a:p>
      </dgm:t>
    </dgm:pt>
    <dgm:pt modelId="{91145253-9903-4769-9BA3-256E53991FC6}" type="pres">
      <dgm:prSet presAssocID="{2638357E-6ABC-47DC-80D5-2ABAA470F023}" presName="childText" presStyleLbl="bgAcc1" presStyleIdx="1" presStyleCnt="4">
        <dgm:presLayoutVars>
          <dgm:bulletEnabled val="1"/>
        </dgm:presLayoutVars>
      </dgm:prSet>
      <dgm:spPr/>
      <dgm:t>
        <a:bodyPr/>
        <a:lstStyle/>
        <a:p>
          <a:endParaRPr lang="it-IT"/>
        </a:p>
      </dgm:t>
    </dgm:pt>
    <dgm:pt modelId="{87E740D4-DDED-4F94-95F0-1469155FB584}" type="pres">
      <dgm:prSet presAssocID="{7BCEBAF3-BB6A-4198-A8B8-9A701FF18FB1}" presName="Name13" presStyleLbl="parChTrans1D2" presStyleIdx="2" presStyleCnt="4"/>
      <dgm:spPr/>
      <dgm:t>
        <a:bodyPr/>
        <a:lstStyle/>
        <a:p>
          <a:endParaRPr lang="it-IT"/>
        </a:p>
      </dgm:t>
    </dgm:pt>
    <dgm:pt modelId="{C43E5FBB-BEDE-4908-B2D0-21DAF5F57808}" type="pres">
      <dgm:prSet presAssocID="{FE9DB09D-ADAB-49AB-A4AF-433876873439}" presName="childText" presStyleLbl="bgAcc1" presStyleIdx="2" presStyleCnt="4">
        <dgm:presLayoutVars>
          <dgm:bulletEnabled val="1"/>
        </dgm:presLayoutVars>
      </dgm:prSet>
      <dgm:spPr/>
      <dgm:t>
        <a:bodyPr/>
        <a:lstStyle/>
        <a:p>
          <a:endParaRPr lang="it-IT"/>
        </a:p>
      </dgm:t>
    </dgm:pt>
    <dgm:pt modelId="{8A75B03B-9202-471F-A0A2-A74E2F3248E7}" type="pres">
      <dgm:prSet presAssocID="{6719B037-5C4A-43B3-B13F-A879B15BBFF0}" presName="Name13" presStyleLbl="parChTrans1D2" presStyleIdx="3" presStyleCnt="4"/>
      <dgm:spPr/>
      <dgm:t>
        <a:bodyPr/>
        <a:lstStyle/>
        <a:p>
          <a:endParaRPr lang="it-IT"/>
        </a:p>
      </dgm:t>
    </dgm:pt>
    <dgm:pt modelId="{873098BB-362A-4E6C-9531-8BC6AF5AD577}" type="pres">
      <dgm:prSet presAssocID="{43F86C1E-5FFB-42D9-8A88-2AB5587A3DDE}" presName="childText" presStyleLbl="bgAcc1" presStyleIdx="3" presStyleCnt="4">
        <dgm:presLayoutVars>
          <dgm:bulletEnabled val="1"/>
        </dgm:presLayoutVars>
      </dgm:prSet>
      <dgm:spPr/>
      <dgm:t>
        <a:bodyPr/>
        <a:lstStyle/>
        <a:p>
          <a:endParaRPr lang="it-IT"/>
        </a:p>
      </dgm:t>
    </dgm:pt>
  </dgm:ptLst>
  <dgm:cxnLst>
    <dgm:cxn modelId="{DFCDD3BB-8004-486A-B01B-335B5D5C8B6C}" type="presOf" srcId="{8BCC325E-1F4D-4020-82A2-84CC22E7EFF3}" destId="{5B04E3E0-8202-460F-AEE3-1B2F014EF6D7}" srcOrd="0" destOrd="0" presId="urn:microsoft.com/office/officeart/2005/8/layout/hierarchy3"/>
    <dgm:cxn modelId="{E3940AAD-B3E6-4730-860B-9A16CC82C210}" type="presOf" srcId="{95FF2C6B-A518-4A79-BD51-D0938BA17C7D}" destId="{ADFE9449-8BF6-4DB0-BC29-F08C578C27B7}" srcOrd="0" destOrd="0" presId="urn:microsoft.com/office/officeart/2005/8/layout/hierarchy3"/>
    <dgm:cxn modelId="{7682E816-F4CE-42DC-BA7F-BD3659ECF996}" type="presOf" srcId="{8BCC325E-1F4D-4020-82A2-84CC22E7EFF3}" destId="{31D9DB0C-9E4B-4DEC-963C-E36289E1CD69}" srcOrd="1" destOrd="0" presId="urn:microsoft.com/office/officeart/2005/8/layout/hierarchy3"/>
    <dgm:cxn modelId="{C1B91ABC-6457-4369-80B1-28CA0B35CF06}" srcId="{8BCC325E-1F4D-4020-82A2-84CC22E7EFF3}" destId="{95FF2C6B-A518-4A79-BD51-D0938BA17C7D}" srcOrd="0" destOrd="0" parTransId="{30E324B0-E973-46D2-85E4-5E0D9CDB9A2C}" sibTransId="{E4BFAB12-07CF-4E24-B401-218E0C56CBB3}"/>
    <dgm:cxn modelId="{7C2654F5-C79B-414F-A3C3-656F71B1C316}" type="presOf" srcId="{2638357E-6ABC-47DC-80D5-2ABAA470F023}" destId="{91145253-9903-4769-9BA3-256E53991FC6}" srcOrd="0" destOrd="0" presId="urn:microsoft.com/office/officeart/2005/8/layout/hierarchy3"/>
    <dgm:cxn modelId="{034DFDF1-918A-4EE6-ADBA-3C1E10925C25}" type="presOf" srcId="{30E324B0-E973-46D2-85E4-5E0D9CDB9A2C}" destId="{1DA9BC51-DC94-403B-B995-EA065167ABD9}" srcOrd="0" destOrd="0" presId="urn:microsoft.com/office/officeart/2005/8/layout/hierarchy3"/>
    <dgm:cxn modelId="{B315B0E4-2234-4072-85D1-F4EAC0FDB897}" type="presOf" srcId="{20DD923E-07A7-43B5-B01E-03180A35D57B}" destId="{932D47D0-A4A3-4679-A3AF-45A5E005B02A}" srcOrd="0" destOrd="0" presId="urn:microsoft.com/office/officeart/2005/8/layout/hierarchy3"/>
    <dgm:cxn modelId="{6F0CB82D-FE24-454E-8014-535E527EA348}" type="presOf" srcId="{43F86C1E-5FFB-42D9-8A88-2AB5587A3DDE}" destId="{873098BB-362A-4E6C-9531-8BC6AF5AD577}" srcOrd="0" destOrd="0" presId="urn:microsoft.com/office/officeart/2005/8/layout/hierarchy3"/>
    <dgm:cxn modelId="{A275527D-3CC8-4FB8-8DED-D0B990E8AF3A}" type="presOf" srcId="{FE9DB09D-ADAB-49AB-A4AF-433876873439}" destId="{C43E5FBB-BEDE-4908-B2D0-21DAF5F57808}" srcOrd="0" destOrd="0" presId="urn:microsoft.com/office/officeart/2005/8/layout/hierarchy3"/>
    <dgm:cxn modelId="{A01209AB-80C0-4D15-A2D3-0CFC8743F3AB}" type="presOf" srcId="{1F3C2475-2DC7-4F03-AA5F-EB9381C1D660}" destId="{A4A83D70-BF67-4B37-8B13-F486D408BF0A}" srcOrd="0" destOrd="0" presId="urn:microsoft.com/office/officeart/2005/8/layout/hierarchy3"/>
    <dgm:cxn modelId="{3F8C6A4B-08E8-4EB8-AF06-CC807B06C2D6}" srcId="{8BCC325E-1F4D-4020-82A2-84CC22E7EFF3}" destId="{43F86C1E-5FFB-42D9-8A88-2AB5587A3DDE}" srcOrd="3" destOrd="0" parTransId="{6719B037-5C4A-43B3-B13F-A879B15BBFF0}" sibTransId="{4FBEB939-D0FB-484E-ADF4-0DDD89B60EA6}"/>
    <dgm:cxn modelId="{AA9C469F-90BD-4199-9F75-401FC21D24FA}" srcId="{8BCC325E-1F4D-4020-82A2-84CC22E7EFF3}" destId="{FE9DB09D-ADAB-49AB-A4AF-433876873439}" srcOrd="2" destOrd="0" parTransId="{7BCEBAF3-BB6A-4198-A8B8-9A701FF18FB1}" sibTransId="{A6EBCF94-E93C-4E8E-A97F-3EE79FBEE525}"/>
    <dgm:cxn modelId="{B7EC9BA5-E047-48D8-891B-4185C5DD301B}" type="presOf" srcId="{7BCEBAF3-BB6A-4198-A8B8-9A701FF18FB1}" destId="{87E740D4-DDED-4F94-95F0-1469155FB584}" srcOrd="0" destOrd="0" presId="urn:microsoft.com/office/officeart/2005/8/layout/hierarchy3"/>
    <dgm:cxn modelId="{A6182A89-D470-4863-9E86-754E02B20018}" type="presOf" srcId="{6719B037-5C4A-43B3-B13F-A879B15BBFF0}" destId="{8A75B03B-9202-471F-A0A2-A74E2F3248E7}" srcOrd="0" destOrd="0" presId="urn:microsoft.com/office/officeart/2005/8/layout/hierarchy3"/>
    <dgm:cxn modelId="{5C16FCF1-E047-4E7B-92CE-B440051D69C9}" srcId="{20DD923E-07A7-43B5-B01E-03180A35D57B}" destId="{8BCC325E-1F4D-4020-82A2-84CC22E7EFF3}" srcOrd="0" destOrd="0" parTransId="{F5940333-A2C9-4373-AE34-CB21C172B64A}" sibTransId="{9BD2173C-F55C-43F1-914A-C6A74C763103}"/>
    <dgm:cxn modelId="{05D59038-F735-4D9E-8AD2-ED83EF8EE18B}" srcId="{8BCC325E-1F4D-4020-82A2-84CC22E7EFF3}" destId="{2638357E-6ABC-47DC-80D5-2ABAA470F023}" srcOrd="1" destOrd="0" parTransId="{1F3C2475-2DC7-4F03-AA5F-EB9381C1D660}" sibTransId="{5D4BCC0F-631F-421A-A4D6-C9484FBBA799}"/>
    <dgm:cxn modelId="{08533AD4-1CFA-42DA-AFBF-531628350140}" type="presParOf" srcId="{932D47D0-A4A3-4679-A3AF-45A5E005B02A}" destId="{13484298-E339-4F3D-9B66-46AB3C057C29}" srcOrd="0" destOrd="0" presId="urn:microsoft.com/office/officeart/2005/8/layout/hierarchy3"/>
    <dgm:cxn modelId="{6D142670-CFCA-4B18-8FC4-BE2EBD41118B}" type="presParOf" srcId="{13484298-E339-4F3D-9B66-46AB3C057C29}" destId="{9E9E87B9-060E-4268-ADC5-F19201FDD2CE}" srcOrd="0" destOrd="0" presId="urn:microsoft.com/office/officeart/2005/8/layout/hierarchy3"/>
    <dgm:cxn modelId="{4F8D8291-43E9-46FB-9954-81325A82F60A}" type="presParOf" srcId="{9E9E87B9-060E-4268-ADC5-F19201FDD2CE}" destId="{5B04E3E0-8202-460F-AEE3-1B2F014EF6D7}" srcOrd="0" destOrd="0" presId="urn:microsoft.com/office/officeart/2005/8/layout/hierarchy3"/>
    <dgm:cxn modelId="{9DF9F919-E15A-4D3D-9F62-BF498E2A810B}" type="presParOf" srcId="{9E9E87B9-060E-4268-ADC5-F19201FDD2CE}" destId="{31D9DB0C-9E4B-4DEC-963C-E36289E1CD69}" srcOrd="1" destOrd="0" presId="urn:microsoft.com/office/officeart/2005/8/layout/hierarchy3"/>
    <dgm:cxn modelId="{EA69AE09-723A-4953-996C-022BE486F457}" type="presParOf" srcId="{13484298-E339-4F3D-9B66-46AB3C057C29}" destId="{DF0A5179-DA69-41BD-B6F5-8484C11EA9D5}" srcOrd="1" destOrd="0" presId="urn:microsoft.com/office/officeart/2005/8/layout/hierarchy3"/>
    <dgm:cxn modelId="{61A000FD-563A-48C0-8014-2A1C40F3BBD2}" type="presParOf" srcId="{DF0A5179-DA69-41BD-B6F5-8484C11EA9D5}" destId="{1DA9BC51-DC94-403B-B995-EA065167ABD9}" srcOrd="0" destOrd="0" presId="urn:microsoft.com/office/officeart/2005/8/layout/hierarchy3"/>
    <dgm:cxn modelId="{D98A8AE8-8415-417C-8148-E465B84418D4}" type="presParOf" srcId="{DF0A5179-DA69-41BD-B6F5-8484C11EA9D5}" destId="{ADFE9449-8BF6-4DB0-BC29-F08C578C27B7}" srcOrd="1" destOrd="0" presId="urn:microsoft.com/office/officeart/2005/8/layout/hierarchy3"/>
    <dgm:cxn modelId="{F068FE3B-E44B-4FE3-A3A4-E44BA0AEB2B6}" type="presParOf" srcId="{DF0A5179-DA69-41BD-B6F5-8484C11EA9D5}" destId="{A4A83D70-BF67-4B37-8B13-F486D408BF0A}" srcOrd="2" destOrd="0" presId="urn:microsoft.com/office/officeart/2005/8/layout/hierarchy3"/>
    <dgm:cxn modelId="{2D109903-3580-4A42-9B94-5AB9F78636B2}" type="presParOf" srcId="{DF0A5179-DA69-41BD-B6F5-8484C11EA9D5}" destId="{91145253-9903-4769-9BA3-256E53991FC6}" srcOrd="3" destOrd="0" presId="urn:microsoft.com/office/officeart/2005/8/layout/hierarchy3"/>
    <dgm:cxn modelId="{E06B9FE1-5DE7-4BDC-8A87-6C9B01041278}" type="presParOf" srcId="{DF0A5179-DA69-41BD-B6F5-8484C11EA9D5}" destId="{87E740D4-DDED-4F94-95F0-1469155FB584}" srcOrd="4" destOrd="0" presId="urn:microsoft.com/office/officeart/2005/8/layout/hierarchy3"/>
    <dgm:cxn modelId="{F7B1DB75-26C0-4D19-9286-8BAAC1BA9D98}" type="presParOf" srcId="{DF0A5179-DA69-41BD-B6F5-8484C11EA9D5}" destId="{C43E5FBB-BEDE-4908-B2D0-21DAF5F57808}" srcOrd="5" destOrd="0" presId="urn:microsoft.com/office/officeart/2005/8/layout/hierarchy3"/>
    <dgm:cxn modelId="{E591533C-1450-4058-B350-77F8A1F78107}" type="presParOf" srcId="{DF0A5179-DA69-41BD-B6F5-8484C11EA9D5}" destId="{8A75B03B-9202-471F-A0A2-A74E2F3248E7}" srcOrd="6" destOrd="0" presId="urn:microsoft.com/office/officeart/2005/8/layout/hierarchy3"/>
    <dgm:cxn modelId="{5E54EB1A-8D02-470F-A0F4-F3DE864C9570}" type="presParOf" srcId="{DF0A5179-DA69-41BD-B6F5-8484C11EA9D5}" destId="{873098BB-362A-4E6C-9531-8BC6AF5AD577}"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6D72994-1025-4E28-9CDC-378371024088}" type="doc">
      <dgm:prSet loTypeId="urn:microsoft.com/office/officeart/2005/8/layout/process2" loCatId="process" qsTypeId="urn:microsoft.com/office/officeart/2005/8/quickstyle/simple1" qsCatId="simple" csTypeId="urn:microsoft.com/office/officeart/2005/8/colors/accent1_2" csCatId="accent1" phldr="1"/>
      <dgm:spPr/>
    </dgm:pt>
    <dgm:pt modelId="{F0825285-4DED-4BA9-B527-8708A8ED2EF5}">
      <dgm:prSet phldrT="[Testo]"/>
      <dgm:spPr/>
      <dgm:t>
        <a:bodyPr/>
        <a:lstStyle/>
        <a:p>
          <a:r>
            <a:rPr lang="it-IT" dirty="0" smtClean="0"/>
            <a:t>Legge n. 42/2009</a:t>
          </a:r>
          <a:endParaRPr lang="it-IT" dirty="0"/>
        </a:p>
      </dgm:t>
    </dgm:pt>
    <dgm:pt modelId="{46F89EC3-2DDA-4855-8F5C-400C6867BBD7}" type="parTrans" cxnId="{D8C09C37-C4F4-401A-A784-D3A9F51AD50B}">
      <dgm:prSet/>
      <dgm:spPr/>
      <dgm:t>
        <a:bodyPr/>
        <a:lstStyle/>
        <a:p>
          <a:endParaRPr lang="it-IT"/>
        </a:p>
      </dgm:t>
    </dgm:pt>
    <dgm:pt modelId="{3656D6D7-1E02-4E14-8768-E950DD590A69}" type="sibTrans" cxnId="{D8C09C37-C4F4-401A-A784-D3A9F51AD50B}">
      <dgm:prSet/>
      <dgm:spPr/>
      <dgm:t>
        <a:bodyPr/>
        <a:lstStyle/>
        <a:p>
          <a:endParaRPr lang="it-IT"/>
        </a:p>
      </dgm:t>
    </dgm:pt>
    <dgm:pt modelId="{7418EC3C-3D8E-4A23-928A-1721DD2C05CF}">
      <dgm:prSet phldrT="[Testo]"/>
      <dgm:spPr/>
      <dgm:t>
        <a:bodyPr/>
        <a:lstStyle/>
        <a:p>
          <a:r>
            <a:rPr lang="it-IT" dirty="0" err="1" smtClean="0"/>
            <a:t>D.Lgs.</a:t>
          </a:r>
          <a:r>
            <a:rPr lang="it-IT" dirty="0" smtClean="0"/>
            <a:t> n. 118/2011</a:t>
          </a:r>
          <a:endParaRPr lang="it-IT" dirty="0"/>
        </a:p>
      </dgm:t>
    </dgm:pt>
    <dgm:pt modelId="{A4932D7A-9B39-4142-A9A1-A4922A29EE99}" type="parTrans" cxnId="{97D29002-1F89-47D8-8070-20E0600859F8}">
      <dgm:prSet/>
      <dgm:spPr/>
      <dgm:t>
        <a:bodyPr/>
        <a:lstStyle/>
        <a:p>
          <a:endParaRPr lang="it-IT"/>
        </a:p>
      </dgm:t>
    </dgm:pt>
    <dgm:pt modelId="{F177CF8E-8A11-41D8-AF21-3CD6DD3FEA68}" type="sibTrans" cxnId="{97D29002-1F89-47D8-8070-20E0600859F8}">
      <dgm:prSet/>
      <dgm:spPr/>
      <dgm:t>
        <a:bodyPr/>
        <a:lstStyle/>
        <a:p>
          <a:endParaRPr lang="it-IT"/>
        </a:p>
      </dgm:t>
    </dgm:pt>
    <dgm:pt modelId="{3A820615-0E04-42E7-8E05-7B13AF48B7AD}">
      <dgm:prSet phldrT="[Testo]"/>
      <dgm:spPr/>
      <dgm:t>
        <a:bodyPr/>
        <a:lstStyle/>
        <a:p>
          <a:r>
            <a:rPr lang="it-IT" dirty="0" err="1" smtClean="0"/>
            <a:t>D.Lgs.</a:t>
          </a:r>
          <a:r>
            <a:rPr lang="it-IT" dirty="0" smtClean="0"/>
            <a:t> n. 126/2014</a:t>
          </a:r>
          <a:endParaRPr lang="it-IT" dirty="0"/>
        </a:p>
      </dgm:t>
    </dgm:pt>
    <dgm:pt modelId="{6CBD4F52-B89E-4D66-B060-73BE4C0F9C4F}" type="parTrans" cxnId="{DBC5437D-D9FE-49D6-81BB-3BBACA221977}">
      <dgm:prSet/>
      <dgm:spPr/>
      <dgm:t>
        <a:bodyPr/>
        <a:lstStyle/>
        <a:p>
          <a:endParaRPr lang="it-IT"/>
        </a:p>
      </dgm:t>
    </dgm:pt>
    <dgm:pt modelId="{16ABD2B7-F2D6-4651-9F9F-227EDE4B907B}" type="sibTrans" cxnId="{DBC5437D-D9FE-49D6-81BB-3BBACA221977}">
      <dgm:prSet/>
      <dgm:spPr/>
      <dgm:t>
        <a:bodyPr/>
        <a:lstStyle/>
        <a:p>
          <a:endParaRPr lang="it-IT"/>
        </a:p>
      </dgm:t>
    </dgm:pt>
    <dgm:pt modelId="{4869A5DF-B69A-4078-BA45-A02BD7B8B3B1}">
      <dgm:prSet phldrT="[Testo]"/>
      <dgm:spPr/>
      <dgm:t>
        <a:bodyPr/>
        <a:lstStyle/>
        <a:p>
          <a:r>
            <a:rPr lang="it-IT" dirty="0" smtClean="0"/>
            <a:t>DPCM 28 dicembre 2011</a:t>
          </a:r>
          <a:endParaRPr lang="it-IT" dirty="0"/>
        </a:p>
      </dgm:t>
    </dgm:pt>
    <dgm:pt modelId="{44B8F8C6-4052-4351-BE56-AC7ACFD313DC}" type="parTrans" cxnId="{620E5A77-35B5-4879-A5AA-10F5DACF4818}">
      <dgm:prSet/>
      <dgm:spPr/>
      <dgm:t>
        <a:bodyPr/>
        <a:lstStyle/>
        <a:p>
          <a:endParaRPr lang="it-IT"/>
        </a:p>
      </dgm:t>
    </dgm:pt>
    <dgm:pt modelId="{EA86BBEA-9EBF-4E33-A962-CD602D547007}" type="sibTrans" cxnId="{620E5A77-35B5-4879-A5AA-10F5DACF4818}">
      <dgm:prSet/>
      <dgm:spPr/>
      <dgm:t>
        <a:bodyPr/>
        <a:lstStyle/>
        <a:p>
          <a:endParaRPr lang="it-IT"/>
        </a:p>
      </dgm:t>
    </dgm:pt>
    <dgm:pt modelId="{962506FE-3A7B-47EB-9CB9-EF0F803D599B}" type="pres">
      <dgm:prSet presAssocID="{F6D72994-1025-4E28-9CDC-378371024088}" presName="linearFlow" presStyleCnt="0">
        <dgm:presLayoutVars>
          <dgm:resizeHandles val="exact"/>
        </dgm:presLayoutVars>
      </dgm:prSet>
      <dgm:spPr/>
    </dgm:pt>
    <dgm:pt modelId="{DD869149-0357-43E4-859E-72A83803759D}" type="pres">
      <dgm:prSet presAssocID="{F0825285-4DED-4BA9-B527-8708A8ED2EF5}" presName="node" presStyleLbl="node1" presStyleIdx="0" presStyleCnt="4">
        <dgm:presLayoutVars>
          <dgm:bulletEnabled val="1"/>
        </dgm:presLayoutVars>
      </dgm:prSet>
      <dgm:spPr/>
      <dgm:t>
        <a:bodyPr/>
        <a:lstStyle/>
        <a:p>
          <a:endParaRPr lang="it-IT"/>
        </a:p>
      </dgm:t>
    </dgm:pt>
    <dgm:pt modelId="{508FA791-D81E-4ABD-8207-12974F11AD3B}" type="pres">
      <dgm:prSet presAssocID="{3656D6D7-1E02-4E14-8768-E950DD590A69}" presName="sibTrans" presStyleLbl="sibTrans2D1" presStyleIdx="0" presStyleCnt="3"/>
      <dgm:spPr/>
      <dgm:t>
        <a:bodyPr/>
        <a:lstStyle/>
        <a:p>
          <a:endParaRPr lang="it-IT"/>
        </a:p>
      </dgm:t>
    </dgm:pt>
    <dgm:pt modelId="{A8699EF2-8B7B-48BE-86C0-415D5D831AE4}" type="pres">
      <dgm:prSet presAssocID="{3656D6D7-1E02-4E14-8768-E950DD590A69}" presName="connectorText" presStyleLbl="sibTrans2D1" presStyleIdx="0" presStyleCnt="3"/>
      <dgm:spPr/>
      <dgm:t>
        <a:bodyPr/>
        <a:lstStyle/>
        <a:p>
          <a:endParaRPr lang="it-IT"/>
        </a:p>
      </dgm:t>
    </dgm:pt>
    <dgm:pt modelId="{F16FEDF1-E0AD-4F6B-876A-DDC52F128338}" type="pres">
      <dgm:prSet presAssocID="{7418EC3C-3D8E-4A23-928A-1721DD2C05CF}" presName="node" presStyleLbl="node1" presStyleIdx="1" presStyleCnt="4">
        <dgm:presLayoutVars>
          <dgm:bulletEnabled val="1"/>
        </dgm:presLayoutVars>
      </dgm:prSet>
      <dgm:spPr/>
      <dgm:t>
        <a:bodyPr/>
        <a:lstStyle/>
        <a:p>
          <a:endParaRPr lang="it-IT"/>
        </a:p>
      </dgm:t>
    </dgm:pt>
    <dgm:pt modelId="{66949986-AAB1-4C72-84D7-40FEB7C2505E}" type="pres">
      <dgm:prSet presAssocID="{F177CF8E-8A11-41D8-AF21-3CD6DD3FEA68}" presName="sibTrans" presStyleLbl="sibTrans2D1" presStyleIdx="1" presStyleCnt="3"/>
      <dgm:spPr/>
      <dgm:t>
        <a:bodyPr/>
        <a:lstStyle/>
        <a:p>
          <a:endParaRPr lang="it-IT"/>
        </a:p>
      </dgm:t>
    </dgm:pt>
    <dgm:pt modelId="{99DB1ECB-F988-4750-A4E9-48F807D5B2C1}" type="pres">
      <dgm:prSet presAssocID="{F177CF8E-8A11-41D8-AF21-3CD6DD3FEA68}" presName="connectorText" presStyleLbl="sibTrans2D1" presStyleIdx="1" presStyleCnt="3"/>
      <dgm:spPr/>
      <dgm:t>
        <a:bodyPr/>
        <a:lstStyle/>
        <a:p>
          <a:endParaRPr lang="it-IT"/>
        </a:p>
      </dgm:t>
    </dgm:pt>
    <dgm:pt modelId="{5B5ADF95-F3D4-4EFE-9A63-ADFA1751175E}" type="pres">
      <dgm:prSet presAssocID="{4869A5DF-B69A-4078-BA45-A02BD7B8B3B1}" presName="node" presStyleLbl="node1" presStyleIdx="2" presStyleCnt="4">
        <dgm:presLayoutVars>
          <dgm:bulletEnabled val="1"/>
        </dgm:presLayoutVars>
      </dgm:prSet>
      <dgm:spPr/>
      <dgm:t>
        <a:bodyPr/>
        <a:lstStyle/>
        <a:p>
          <a:endParaRPr lang="it-IT"/>
        </a:p>
      </dgm:t>
    </dgm:pt>
    <dgm:pt modelId="{96604A9F-78DE-4E38-91E9-005A5CF98EAA}" type="pres">
      <dgm:prSet presAssocID="{EA86BBEA-9EBF-4E33-A962-CD602D547007}" presName="sibTrans" presStyleLbl="sibTrans2D1" presStyleIdx="2" presStyleCnt="3"/>
      <dgm:spPr/>
      <dgm:t>
        <a:bodyPr/>
        <a:lstStyle/>
        <a:p>
          <a:endParaRPr lang="it-IT"/>
        </a:p>
      </dgm:t>
    </dgm:pt>
    <dgm:pt modelId="{74C13DF3-DF56-4A04-8B8F-04BD46FD0398}" type="pres">
      <dgm:prSet presAssocID="{EA86BBEA-9EBF-4E33-A962-CD602D547007}" presName="connectorText" presStyleLbl="sibTrans2D1" presStyleIdx="2" presStyleCnt="3"/>
      <dgm:spPr/>
      <dgm:t>
        <a:bodyPr/>
        <a:lstStyle/>
        <a:p>
          <a:endParaRPr lang="it-IT"/>
        </a:p>
      </dgm:t>
    </dgm:pt>
    <dgm:pt modelId="{04C85FA0-2A26-40DA-AD59-3519B3C0CF4B}" type="pres">
      <dgm:prSet presAssocID="{3A820615-0E04-42E7-8E05-7B13AF48B7AD}" presName="node" presStyleLbl="node1" presStyleIdx="3" presStyleCnt="4">
        <dgm:presLayoutVars>
          <dgm:bulletEnabled val="1"/>
        </dgm:presLayoutVars>
      </dgm:prSet>
      <dgm:spPr/>
      <dgm:t>
        <a:bodyPr/>
        <a:lstStyle/>
        <a:p>
          <a:endParaRPr lang="it-IT"/>
        </a:p>
      </dgm:t>
    </dgm:pt>
  </dgm:ptLst>
  <dgm:cxnLst>
    <dgm:cxn modelId="{928CD5E7-A6F5-4A0C-A8B2-0C5A0758578F}" type="presOf" srcId="{EA86BBEA-9EBF-4E33-A962-CD602D547007}" destId="{74C13DF3-DF56-4A04-8B8F-04BD46FD0398}" srcOrd="1" destOrd="0" presId="urn:microsoft.com/office/officeart/2005/8/layout/process2"/>
    <dgm:cxn modelId="{FD6C53E5-5B7F-4C11-8315-DABB63C55B56}" type="presOf" srcId="{F0825285-4DED-4BA9-B527-8708A8ED2EF5}" destId="{DD869149-0357-43E4-859E-72A83803759D}" srcOrd="0" destOrd="0" presId="urn:microsoft.com/office/officeart/2005/8/layout/process2"/>
    <dgm:cxn modelId="{97D29002-1F89-47D8-8070-20E0600859F8}" srcId="{F6D72994-1025-4E28-9CDC-378371024088}" destId="{7418EC3C-3D8E-4A23-928A-1721DD2C05CF}" srcOrd="1" destOrd="0" parTransId="{A4932D7A-9B39-4142-A9A1-A4922A29EE99}" sibTransId="{F177CF8E-8A11-41D8-AF21-3CD6DD3FEA68}"/>
    <dgm:cxn modelId="{DBC5437D-D9FE-49D6-81BB-3BBACA221977}" srcId="{F6D72994-1025-4E28-9CDC-378371024088}" destId="{3A820615-0E04-42E7-8E05-7B13AF48B7AD}" srcOrd="3" destOrd="0" parTransId="{6CBD4F52-B89E-4D66-B060-73BE4C0F9C4F}" sibTransId="{16ABD2B7-F2D6-4651-9F9F-227EDE4B907B}"/>
    <dgm:cxn modelId="{5A8194FC-050C-44AA-B804-71D3C087D147}" type="presOf" srcId="{EA86BBEA-9EBF-4E33-A962-CD602D547007}" destId="{96604A9F-78DE-4E38-91E9-005A5CF98EAA}" srcOrd="0" destOrd="0" presId="urn:microsoft.com/office/officeart/2005/8/layout/process2"/>
    <dgm:cxn modelId="{5455A45F-97A7-4651-9644-C5827CF608A6}" type="presOf" srcId="{3A820615-0E04-42E7-8E05-7B13AF48B7AD}" destId="{04C85FA0-2A26-40DA-AD59-3519B3C0CF4B}" srcOrd="0" destOrd="0" presId="urn:microsoft.com/office/officeart/2005/8/layout/process2"/>
    <dgm:cxn modelId="{620E5A77-35B5-4879-A5AA-10F5DACF4818}" srcId="{F6D72994-1025-4E28-9CDC-378371024088}" destId="{4869A5DF-B69A-4078-BA45-A02BD7B8B3B1}" srcOrd="2" destOrd="0" parTransId="{44B8F8C6-4052-4351-BE56-AC7ACFD313DC}" sibTransId="{EA86BBEA-9EBF-4E33-A962-CD602D547007}"/>
    <dgm:cxn modelId="{D8C09C37-C4F4-401A-A784-D3A9F51AD50B}" srcId="{F6D72994-1025-4E28-9CDC-378371024088}" destId="{F0825285-4DED-4BA9-B527-8708A8ED2EF5}" srcOrd="0" destOrd="0" parTransId="{46F89EC3-2DDA-4855-8F5C-400C6867BBD7}" sibTransId="{3656D6D7-1E02-4E14-8768-E950DD590A69}"/>
    <dgm:cxn modelId="{DBB8F6A8-3870-4394-AE67-B16BCE233918}" type="presOf" srcId="{4869A5DF-B69A-4078-BA45-A02BD7B8B3B1}" destId="{5B5ADF95-F3D4-4EFE-9A63-ADFA1751175E}" srcOrd="0" destOrd="0" presId="urn:microsoft.com/office/officeart/2005/8/layout/process2"/>
    <dgm:cxn modelId="{E61EF799-EA14-41CF-A90C-2610CBE27CC0}" type="presOf" srcId="{3656D6D7-1E02-4E14-8768-E950DD590A69}" destId="{A8699EF2-8B7B-48BE-86C0-415D5D831AE4}" srcOrd="1" destOrd="0" presId="urn:microsoft.com/office/officeart/2005/8/layout/process2"/>
    <dgm:cxn modelId="{52671495-A28E-4C8F-8786-8752EE689E11}" type="presOf" srcId="{F6D72994-1025-4E28-9CDC-378371024088}" destId="{962506FE-3A7B-47EB-9CB9-EF0F803D599B}" srcOrd="0" destOrd="0" presId="urn:microsoft.com/office/officeart/2005/8/layout/process2"/>
    <dgm:cxn modelId="{935A8F06-67F9-4FC3-9F4C-0124AF2CF38E}" type="presOf" srcId="{3656D6D7-1E02-4E14-8768-E950DD590A69}" destId="{508FA791-D81E-4ABD-8207-12974F11AD3B}" srcOrd="0" destOrd="0" presId="urn:microsoft.com/office/officeart/2005/8/layout/process2"/>
    <dgm:cxn modelId="{D66205DB-600C-4D68-ADF9-C668C7B93B6E}" type="presOf" srcId="{F177CF8E-8A11-41D8-AF21-3CD6DD3FEA68}" destId="{99DB1ECB-F988-4750-A4E9-48F807D5B2C1}" srcOrd="1" destOrd="0" presId="urn:microsoft.com/office/officeart/2005/8/layout/process2"/>
    <dgm:cxn modelId="{3844218E-DDA9-4B94-9807-FF3CE94C0814}" type="presOf" srcId="{F177CF8E-8A11-41D8-AF21-3CD6DD3FEA68}" destId="{66949986-AAB1-4C72-84D7-40FEB7C2505E}" srcOrd="0" destOrd="0" presId="urn:microsoft.com/office/officeart/2005/8/layout/process2"/>
    <dgm:cxn modelId="{505EAE3A-2B1D-4391-82E6-254B4B68C24C}" type="presOf" srcId="{7418EC3C-3D8E-4A23-928A-1721DD2C05CF}" destId="{F16FEDF1-E0AD-4F6B-876A-DDC52F128338}" srcOrd="0" destOrd="0" presId="urn:microsoft.com/office/officeart/2005/8/layout/process2"/>
    <dgm:cxn modelId="{6905A510-403C-4CC1-8A26-0CD58AB12813}" type="presParOf" srcId="{962506FE-3A7B-47EB-9CB9-EF0F803D599B}" destId="{DD869149-0357-43E4-859E-72A83803759D}" srcOrd="0" destOrd="0" presId="urn:microsoft.com/office/officeart/2005/8/layout/process2"/>
    <dgm:cxn modelId="{355C68F5-1E94-4CF4-87F1-F8A4B8365726}" type="presParOf" srcId="{962506FE-3A7B-47EB-9CB9-EF0F803D599B}" destId="{508FA791-D81E-4ABD-8207-12974F11AD3B}" srcOrd="1" destOrd="0" presId="urn:microsoft.com/office/officeart/2005/8/layout/process2"/>
    <dgm:cxn modelId="{11177419-1C5E-417F-BBFC-0ED5B1E9311C}" type="presParOf" srcId="{508FA791-D81E-4ABD-8207-12974F11AD3B}" destId="{A8699EF2-8B7B-48BE-86C0-415D5D831AE4}" srcOrd="0" destOrd="0" presId="urn:microsoft.com/office/officeart/2005/8/layout/process2"/>
    <dgm:cxn modelId="{A3467CC2-1ACE-4E40-BC90-0652260AA092}" type="presParOf" srcId="{962506FE-3A7B-47EB-9CB9-EF0F803D599B}" destId="{F16FEDF1-E0AD-4F6B-876A-DDC52F128338}" srcOrd="2" destOrd="0" presId="urn:microsoft.com/office/officeart/2005/8/layout/process2"/>
    <dgm:cxn modelId="{7CA9CB4E-E783-4B7A-97AE-868215476421}" type="presParOf" srcId="{962506FE-3A7B-47EB-9CB9-EF0F803D599B}" destId="{66949986-AAB1-4C72-84D7-40FEB7C2505E}" srcOrd="3" destOrd="0" presId="urn:microsoft.com/office/officeart/2005/8/layout/process2"/>
    <dgm:cxn modelId="{6EF964BF-98F2-4A60-8154-CED964D73295}" type="presParOf" srcId="{66949986-AAB1-4C72-84D7-40FEB7C2505E}" destId="{99DB1ECB-F988-4750-A4E9-48F807D5B2C1}" srcOrd="0" destOrd="0" presId="urn:microsoft.com/office/officeart/2005/8/layout/process2"/>
    <dgm:cxn modelId="{16417BCF-D995-4A2E-A6A3-EA9849E8C448}" type="presParOf" srcId="{962506FE-3A7B-47EB-9CB9-EF0F803D599B}" destId="{5B5ADF95-F3D4-4EFE-9A63-ADFA1751175E}" srcOrd="4" destOrd="0" presId="urn:microsoft.com/office/officeart/2005/8/layout/process2"/>
    <dgm:cxn modelId="{79200D0D-9CEB-4165-84C0-5AB98B483AA3}" type="presParOf" srcId="{962506FE-3A7B-47EB-9CB9-EF0F803D599B}" destId="{96604A9F-78DE-4E38-91E9-005A5CF98EAA}" srcOrd="5" destOrd="0" presId="urn:microsoft.com/office/officeart/2005/8/layout/process2"/>
    <dgm:cxn modelId="{826683EC-35A2-4037-820B-2EBC18FB238C}" type="presParOf" srcId="{96604A9F-78DE-4E38-91E9-005A5CF98EAA}" destId="{74C13DF3-DF56-4A04-8B8F-04BD46FD0398}" srcOrd="0" destOrd="0" presId="urn:microsoft.com/office/officeart/2005/8/layout/process2"/>
    <dgm:cxn modelId="{5C067E0D-05D9-45B5-A970-30212208AF82}" type="presParOf" srcId="{962506FE-3A7B-47EB-9CB9-EF0F803D599B}" destId="{04C85FA0-2A26-40DA-AD59-3519B3C0CF4B}" srcOrd="6"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9E5367-66CE-42E7-AD6D-2C03430A08EF}">
      <dsp:nvSpPr>
        <dsp:cNvPr id="0" name=""/>
        <dsp:cNvSpPr/>
      </dsp:nvSpPr>
      <dsp:spPr>
        <a:xfrm>
          <a:off x="0" y="3668635"/>
          <a:ext cx="2900363" cy="12041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dirty="0" smtClean="0"/>
            <a:t>Versamento</a:t>
          </a:r>
          <a:endParaRPr lang="it-IT" sz="3000" kern="1200" dirty="0"/>
        </a:p>
      </dsp:txBody>
      <dsp:txXfrm>
        <a:off x="0" y="3668635"/>
        <a:ext cx="2900363" cy="1204128"/>
      </dsp:txXfrm>
    </dsp:sp>
    <dsp:sp modelId="{E15D73D1-C9F8-4891-83B3-28277A189EA6}">
      <dsp:nvSpPr>
        <dsp:cNvPr id="0" name=""/>
        <dsp:cNvSpPr/>
      </dsp:nvSpPr>
      <dsp:spPr>
        <a:xfrm rot="10800000">
          <a:off x="0" y="1834748"/>
          <a:ext cx="2900363" cy="185194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dirty="0" smtClean="0"/>
            <a:t>Riscossione</a:t>
          </a:r>
          <a:endParaRPr lang="it-IT" sz="3000" kern="1200" dirty="0"/>
        </a:p>
      </dsp:txBody>
      <dsp:txXfrm rot="10800000">
        <a:off x="0" y="1834748"/>
        <a:ext cx="2900363" cy="1851948"/>
      </dsp:txXfrm>
    </dsp:sp>
    <dsp:sp modelId="{7FAF0212-36A9-42CD-98E7-D65E5A4D9483}">
      <dsp:nvSpPr>
        <dsp:cNvPr id="0" name=""/>
        <dsp:cNvSpPr/>
      </dsp:nvSpPr>
      <dsp:spPr>
        <a:xfrm rot="10800000">
          <a:off x="0" y="861"/>
          <a:ext cx="2900363" cy="185194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dirty="0" smtClean="0"/>
            <a:t>Accertamento</a:t>
          </a:r>
          <a:endParaRPr lang="it-IT" sz="3000" kern="1200" dirty="0"/>
        </a:p>
      </dsp:txBody>
      <dsp:txXfrm rot="10800000">
        <a:off x="0" y="861"/>
        <a:ext cx="2900363" cy="18519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9E5367-66CE-42E7-AD6D-2C03430A08EF}">
      <dsp:nvSpPr>
        <dsp:cNvPr id="0" name=""/>
        <dsp:cNvSpPr/>
      </dsp:nvSpPr>
      <dsp:spPr>
        <a:xfrm>
          <a:off x="0" y="3668635"/>
          <a:ext cx="2900363" cy="12041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dirty="0" smtClean="0"/>
            <a:t>Versamento</a:t>
          </a:r>
          <a:endParaRPr lang="it-IT" sz="3000" kern="1200" dirty="0"/>
        </a:p>
      </dsp:txBody>
      <dsp:txXfrm>
        <a:off x="0" y="3668635"/>
        <a:ext cx="2900363" cy="1204128"/>
      </dsp:txXfrm>
    </dsp:sp>
    <dsp:sp modelId="{E15D73D1-C9F8-4891-83B3-28277A189EA6}">
      <dsp:nvSpPr>
        <dsp:cNvPr id="0" name=""/>
        <dsp:cNvSpPr/>
      </dsp:nvSpPr>
      <dsp:spPr>
        <a:xfrm rot="10800000">
          <a:off x="0" y="1834748"/>
          <a:ext cx="2900363" cy="185194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dirty="0" smtClean="0"/>
            <a:t>Riscossione</a:t>
          </a:r>
          <a:endParaRPr lang="it-IT" sz="3000" kern="1200" dirty="0"/>
        </a:p>
      </dsp:txBody>
      <dsp:txXfrm rot="10800000">
        <a:off x="0" y="1834748"/>
        <a:ext cx="2900363" cy="1851948"/>
      </dsp:txXfrm>
    </dsp:sp>
    <dsp:sp modelId="{7FAF0212-36A9-42CD-98E7-D65E5A4D9483}">
      <dsp:nvSpPr>
        <dsp:cNvPr id="0" name=""/>
        <dsp:cNvSpPr/>
      </dsp:nvSpPr>
      <dsp:spPr>
        <a:xfrm rot="10800000">
          <a:off x="0" y="861"/>
          <a:ext cx="2900363" cy="185194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it-IT" sz="3000" kern="1200" dirty="0" smtClean="0"/>
            <a:t>Accertamento</a:t>
          </a:r>
          <a:endParaRPr lang="it-IT" sz="3000" kern="1200" dirty="0"/>
        </a:p>
      </dsp:txBody>
      <dsp:txXfrm rot="10800000">
        <a:off x="0" y="861"/>
        <a:ext cx="2900363" cy="18519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96EDA0-A61B-47F2-B5AD-12769937869B}">
      <dsp:nvSpPr>
        <dsp:cNvPr id="0" name=""/>
        <dsp:cNvSpPr/>
      </dsp:nvSpPr>
      <dsp:spPr>
        <a:xfrm>
          <a:off x="0" y="3997428"/>
          <a:ext cx="2900363" cy="8745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it-IT" sz="3100" kern="1200" dirty="0" smtClean="0"/>
            <a:t>Pagamento</a:t>
          </a:r>
          <a:endParaRPr lang="it-IT" sz="3100" kern="1200" dirty="0"/>
        </a:p>
      </dsp:txBody>
      <dsp:txXfrm>
        <a:off x="0" y="3997428"/>
        <a:ext cx="2900363" cy="874539"/>
      </dsp:txXfrm>
    </dsp:sp>
    <dsp:sp modelId="{3CC71D60-A77B-42D2-AAA0-24B993F906D6}">
      <dsp:nvSpPr>
        <dsp:cNvPr id="0" name=""/>
        <dsp:cNvSpPr/>
      </dsp:nvSpPr>
      <dsp:spPr>
        <a:xfrm rot="10800000">
          <a:off x="0" y="2665504"/>
          <a:ext cx="2900363" cy="134504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it-IT" sz="3100" kern="1200" dirty="0" smtClean="0"/>
            <a:t>Ordinazione</a:t>
          </a:r>
          <a:endParaRPr lang="it-IT" sz="3100" kern="1200" dirty="0"/>
        </a:p>
      </dsp:txBody>
      <dsp:txXfrm rot="10800000">
        <a:off x="0" y="2665504"/>
        <a:ext cx="2900363" cy="1345041"/>
      </dsp:txXfrm>
    </dsp:sp>
    <dsp:sp modelId="{87BABD65-9AB4-46C7-894F-59E0A22A7272}">
      <dsp:nvSpPr>
        <dsp:cNvPr id="0" name=""/>
        <dsp:cNvSpPr/>
      </dsp:nvSpPr>
      <dsp:spPr>
        <a:xfrm rot="10800000">
          <a:off x="0" y="1333580"/>
          <a:ext cx="2900363" cy="134504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it-IT" sz="3100" kern="1200" dirty="0" smtClean="0"/>
            <a:t>Liquidazione</a:t>
          </a:r>
          <a:endParaRPr lang="it-IT" sz="3100" kern="1200" dirty="0"/>
        </a:p>
      </dsp:txBody>
      <dsp:txXfrm rot="10800000">
        <a:off x="0" y="1333580"/>
        <a:ext cx="2900363" cy="1345041"/>
      </dsp:txXfrm>
    </dsp:sp>
    <dsp:sp modelId="{7FAF0212-36A9-42CD-98E7-D65E5A4D9483}">
      <dsp:nvSpPr>
        <dsp:cNvPr id="0" name=""/>
        <dsp:cNvSpPr/>
      </dsp:nvSpPr>
      <dsp:spPr>
        <a:xfrm rot="10800000">
          <a:off x="0" y="1656"/>
          <a:ext cx="2900363" cy="134504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it-IT" sz="3100" kern="1200" dirty="0" smtClean="0"/>
            <a:t>Impegno</a:t>
          </a:r>
          <a:endParaRPr lang="it-IT" sz="3100" kern="1200" dirty="0"/>
        </a:p>
      </dsp:txBody>
      <dsp:txXfrm rot="10800000">
        <a:off x="0" y="1656"/>
        <a:ext cx="2900363" cy="134504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96EDA0-A61B-47F2-B5AD-12769937869B}">
      <dsp:nvSpPr>
        <dsp:cNvPr id="0" name=""/>
        <dsp:cNvSpPr/>
      </dsp:nvSpPr>
      <dsp:spPr>
        <a:xfrm>
          <a:off x="0" y="3997428"/>
          <a:ext cx="2900363" cy="8745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it-IT" sz="3100" kern="1200" dirty="0" smtClean="0"/>
            <a:t>Pagamento</a:t>
          </a:r>
          <a:endParaRPr lang="it-IT" sz="3100" kern="1200" dirty="0"/>
        </a:p>
      </dsp:txBody>
      <dsp:txXfrm>
        <a:off x="0" y="3997428"/>
        <a:ext cx="2900363" cy="874539"/>
      </dsp:txXfrm>
    </dsp:sp>
    <dsp:sp modelId="{3CC71D60-A77B-42D2-AAA0-24B993F906D6}">
      <dsp:nvSpPr>
        <dsp:cNvPr id="0" name=""/>
        <dsp:cNvSpPr/>
      </dsp:nvSpPr>
      <dsp:spPr>
        <a:xfrm rot="10800000">
          <a:off x="0" y="2665504"/>
          <a:ext cx="2900363" cy="134504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it-IT" sz="3100" kern="1200" dirty="0" smtClean="0"/>
            <a:t>Ordinazione</a:t>
          </a:r>
          <a:endParaRPr lang="it-IT" sz="3100" kern="1200" dirty="0"/>
        </a:p>
      </dsp:txBody>
      <dsp:txXfrm rot="10800000">
        <a:off x="0" y="2665504"/>
        <a:ext cx="2900363" cy="1345041"/>
      </dsp:txXfrm>
    </dsp:sp>
    <dsp:sp modelId="{87BABD65-9AB4-46C7-894F-59E0A22A7272}">
      <dsp:nvSpPr>
        <dsp:cNvPr id="0" name=""/>
        <dsp:cNvSpPr/>
      </dsp:nvSpPr>
      <dsp:spPr>
        <a:xfrm rot="10800000">
          <a:off x="0" y="1333580"/>
          <a:ext cx="2900363" cy="134504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it-IT" sz="3100" kern="1200" dirty="0" smtClean="0"/>
            <a:t>Liquidazione</a:t>
          </a:r>
          <a:endParaRPr lang="it-IT" sz="3100" kern="1200" dirty="0"/>
        </a:p>
      </dsp:txBody>
      <dsp:txXfrm rot="10800000">
        <a:off x="0" y="1333580"/>
        <a:ext cx="2900363" cy="1345041"/>
      </dsp:txXfrm>
    </dsp:sp>
    <dsp:sp modelId="{7FAF0212-36A9-42CD-98E7-D65E5A4D9483}">
      <dsp:nvSpPr>
        <dsp:cNvPr id="0" name=""/>
        <dsp:cNvSpPr/>
      </dsp:nvSpPr>
      <dsp:spPr>
        <a:xfrm rot="10800000">
          <a:off x="0" y="1656"/>
          <a:ext cx="2900363" cy="134504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it-IT" sz="3100" kern="1200" dirty="0" smtClean="0"/>
            <a:t>Impegno</a:t>
          </a:r>
          <a:endParaRPr lang="it-IT" sz="3100" kern="1200" dirty="0"/>
        </a:p>
      </dsp:txBody>
      <dsp:txXfrm rot="10800000">
        <a:off x="0" y="1656"/>
        <a:ext cx="2900363" cy="134504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96EDA0-A61B-47F2-B5AD-12769937869B}">
      <dsp:nvSpPr>
        <dsp:cNvPr id="0" name=""/>
        <dsp:cNvSpPr/>
      </dsp:nvSpPr>
      <dsp:spPr>
        <a:xfrm>
          <a:off x="0" y="3997428"/>
          <a:ext cx="2900363" cy="8745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it-IT" sz="3100" kern="1200" dirty="0" smtClean="0"/>
            <a:t>Pagamento</a:t>
          </a:r>
          <a:endParaRPr lang="it-IT" sz="3100" kern="1200" dirty="0"/>
        </a:p>
      </dsp:txBody>
      <dsp:txXfrm>
        <a:off x="0" y="3997428"/>
        <a:ext cx="2900363" cy="874539"/>
      </dsp:txXfrm>
    </dsp:sp>
    <dsp:sp modelId="{3CC71D60-A77B-42D2-AAA0-24B993F906D6}">
      <dsp:nvSpPr>
        <dsp:cNvPr id="0" name=""/>
        <dsp:cNvSpPr/>
      </dsp:nvSpPr>
      <dsp:spPr>
        <a:xfrm rot="10800000">
          <a:off x="0" y="2665504"/>
          <a:ext cx="2900363" cy="134504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it-IT" sz="3100" kern="1200" dirty="0" smtClean="0"/>
            <a:t>Ordinazione</a:t>
          </a:r>
          <a:endParaRPr lang="it-IT" sz="3100" kern="1200" dirty="0"/>
        </a:p>
      </dsp:txBody>
      <dsp:txXfrm rot="10800000">
        <a:off x="0" y="2665504"/>
        <a:ext cx="2900363" cy="1345041"/>
      </dsp:txXfrm>
    </dsp:sp>
    <dsp:sp modelId="{87BABD65-9AB4-46C7-894F-59E0A22A7272}">
      <dsp:nvSpPr>
        <dsp:cNvPr id="0" name=""/>
        <dsp:cNvSpPr/>
      </dsp:nvSpPr>
      <dsp:spPr>
        <a:xfrm rot="10800000">
          <a:off x="0" y="1333580"/>
          <a:ext cx="2900363" cy="134504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it-IT" sz="3100" kern="1200" dirty="0" smtClean="0"/>
            <a:t>Liquidazione</a:t>
          </a:r>
          <a:endParaRPr lang="it-IT" sz="3100" kern="1200" dirty="0"/>
        </a:p>
      </dsp:txBody>
      <dsp:txXfrm rot="10800000">
        <a:off x="0" y="1333580"/>
        <a:ext cx="2900363" cy="1345041"/>
      </dsp:txXfrm>
    </dsp:sp>
    <dsp:sp modelId="{7FAF0212-36A9-42CD-98E7-D65E5A4D9483}">
      <dsp:nvSpPr>
        <dsp:cNvPr id="0" name=""/>
        <dsp:cNvSpPr/>
      </dsp:nvSpPr>
      <dsp:spPr>
        <a:xfrm rot="10800000">
          <a:off x="0" y="1656"/>
          <a:ext cx="2900363" cy="134504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it-IT" sz="3100" kern="1200" dirty="0" smtClean="0"/>
            <a:t>Impegno</a:t>
          </a:r>
          <a:endParaRPr lang="it-IT" sz="3100" kern="1200" dirty="0"/>
        </a:p>
      </dsp:txBody>
      <dsp:txXfrm rot="10800000">
        <a:off x="0" y="1656"/>
        <a:ext cx="2900363" cy="134504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04E3E0-8202-460F-AEE3-1B2F014EF6D7}">
      <dsp:nvSpPr>
        <dsp:cNvPr id="0" name=""/>
        <dsp:cNvSpPr/>
      </dsp:nvSpPr>
      <dsp:spPr>
        <a:xfrm>
          <a:off x="531174" y="1277"/>
          <a:ext cx="1623690" cy="8118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smtClean="0"/>
            <a:t>Risultato di amministrazione</a:t>
          </a:r>
          <a:endParaRPr lang="it-IT" sz="1500" kern="1200" dirty="0"/>
        </a:p>
      </dsp:txBody>
      <dsp:txXfrm>
        <a:off x="531174" y="1277"/>
        <a:ext cx="1623690" cy="811845"/>
      </dsp:txXfrm>
    </dsp:sp>
    <dsp:sp modelId="{1DA9BC51-DC94-403B-B995-EA065167ABD9}">
      <dsp:nvSpPr>
        <dsp:cNvPr id="0" name=""/>
        <dsp:cNvSpPr/>
      </dsp:nvSpPr>
      <dsp:spPr>
        <a:xfrm>
          <a:off x="693543" y="813122"/>
          <a:ext cx="162369" cy="608883"/>
        </a:xfrm>
        <a:custGeom>
          <a:avLst/>
          <a:gdLst/>
          <a:ahLst/>
          <a:cxnLst/>
          <a:rect l="0" t="0" r="0" b="0"/>
          <a:pathLst>
            <a:path>
              <a:moveTo>
                <a:pt x="0" y="0"/>
              </a:moveTo>
              <a:lnTo>
                <a:pt x="0" y="608883"/>
              </a:lnTo>
              <a:lnTo>
                <a:pt x="162369" y="6088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FE9449-8BF6-4DB0-BC29-F08C578C27B7}">
      <dsp:nvSpPr>
        <dsp:cNvPr id="0" name=""/>
        <dsp:cNvSpPr/>
      </dsp:nvSpPr>
      <dsp:spPr>
        <a:xfrm>
          <a:off x="855912" y="1016083"/>
          <a:ext cx="1298952" cy="811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smtClean="0"/>
            <a:t>Fondi liberi</a:t>
          </a:r>
          <a:endParaRPr lang="it-IT" sz="1500" kern="1200" dirty="0"/>
        </a:p>
      </dsp:txBody>
      <dsp:txXfrm>
        <a:off x="855912" y="1016083"/>
        <a:ext cx="1298952" cy="811845"/>
      </dsp:txXfrm>
    </dsp:sp>
    <dsp:sp modelId="{A4A83D70-BF67-4B37-8B13-F486D408BF0A}">
      <dsp:nvSpPr>
        <dsp:cNvPr id="0" name=""/>
        <dsp:cNvSpPr/>
      </dsp:nvSpPr>
      <dsp:spPr>
        <a:xfrm>
          <a:off x="693543" y="813122"/>
          <a:ext cx="162369" cy="1623690"/>
        </a:xfrm>
        <a:custGeom>
          <a:avLst/>
          <a:gdLst/>
          <a:ahLst/>
          <a:cxnLst/>
          <a:rect l="0" t="0" r="0" b="0"/>
          <a:pathLst>
            <a:path>
              <a:moveTo>
                <a:pt x="0" y="0"/>
              </a:moveTo>
              <a:lnTo>
                <a:pt x="0" y="1623690"/>
              </a:lnTo>
              <a:lnTo>
                <a:pt x="162369" y="1623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145253-9903-4769-9BA3-256E53991FC6}">
      <dsp:nvSpPr>
        <dsp:cNvPr id="0" name=""/>
        <dsp:cNvSpPr/>
      </dsp:nvSpPr>
      <dsp:spPr>
        <a:xfrm>
          <a:off x="855912" y="2030889"/>
          <a:ext cx="1298952" cy="811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smtClean="0"/>
            <a:t>Fondi accantonati</a:t>
          </a:r>
          <a:endParaRPr lang="it-IT" sz="1500" kern="1200" dirty="0"/>
        </a:p>
      </dsp:txBody>
      <dsp:txXfrm>
        <a:off x="855912" y="2030889"/>
        <a:ext cx="1298952" cy="811845"/>
      </dsp:txXfrm>
    </dsp:sp>
    <dsp:sp modelId="{87E740D4-DDED-4F94-95F0-1469155FB584}">
      <dsp:nvSpPr>
        <dsp:cNvPr id="0" name=""/>
        <dsp:cNvSpPr/>
      </dsp:nvSpPr>
      <dsp:spPr>
        <a:xfrm>
          <a:off x="693543" y="813122"/>
          <a:ext cx="162369" cy="2638496"/>
        </a:xfrm>
        <a:custGeom>
          <a:avLst/>
          <a:gdLst/>
          <a:ahLst/>
          <a:cxnLst/>
          <a:rect l="0" t="0" r="0" b="0"/>
          <a:pathLst>
            <a:path>
              <a:moveTo>
                <a:pt x="0" y="0"/>
              </a:moveTo>
              <a:lnTo>
                <a:pt x="0" y="2638496"/>
              </a:lnTo>
              <a:lnTo>
                <a:pt x="162369" y="2638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3E5FBB-BEDE-4908-B2D0-21DAF5F57808}">
      <dsp:nvSpPr>
        <dsp:cNvPr id="0" name=""/>
        <dsp:cNvSpPr/>
      </dsp:nvSpPr>
      <dsp:spPr>
        <a:xfrm>
          <a:off x="855912" y="3045696"/>
          <a:ext cx="1298952" cy="811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smtClean="0"/>
            <a:t>Fondi destinati agli investimenti</a:t>
          </a:r>
          <a:endParaRPr lang="it-IT" sz="1500" kern="1200" dirty="0"/>
        </a:p>
      </dsp:txBody>
      <dsp:txXfrm>
        <a:off x="855912" y="3045696"/>
        <a:ext cx="1298952" cy="811845"/>
      </dsp:txXfrm>
    </dsp:sp>
    <dsp:sp modelId="{8A75B03B-9202-471F-A0A2-A74E2F3248E7}">
      <dsp:nvSpPr>
        <dsp:cNvPr id="0" name=""/>
        <dsp:cNvSpPr/>
      </dsp:nvSpPr>
      <dsp:spPr>
        <a:xfrm>
          <a:off x="693543" y="813122"/>
          <a:ext cx="162369" cy="3653302"/>
        </a:xfrm>
        <a:custGeom>
          <a:avLst/>
          <a:gdLst/>
          <a:ahLst/>
          <a:cxnLst/>
          <a:rect l="0" t="0" r="0" b="0"/>
          <a:pathLst>
            <a:path>
              <a:moveTo>
                <a:pt x="0" y="0"/>
              </a:moveTo>
              <a:lnTo>
                <a:pt x="0" y="3653302"/>
              </a:lnTo>
              <a:lnTo>
                <a:pt x="162369" y="365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3098BB-362A-4E6C-9531-8BC6AF5AD577}">
      <dsp:nvSpPr>
        <dsp:cNvPr id="0" name=""/>
        <dsp:cNvSpPr/>
      </dsp:nvSpPr>
      <dsp:spPr>
        <a:xfrm>
          <a:off x="855912" y="4060502"/>
          <a:ext cx="1298952" cy="811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smtClean="0"/>
            <a:t>Fondi vincolati</a:t>
          </a:r>
          <a:endParaRPr lang="it-IT" sz="1500" kern="1200" dirty="0"/>
        </a:p>
      </dsp:txBody>
      <dsp:txXfrm>
        <a:off x="855912" y="4060502"/>
        <a:ext cx="1298952" cy="81184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B04E3E0-8202-460F-AEE3-1B2F014EF6D7}">
      <dsp:nvSpPr>
        <dsp:cNvPr id="0" name=""/>
        <dsp:cNvSpPr/>
      </dsp:nvSpPr>
      <dsp:spPr>
        <a:xfrm>
          <a:off x="531174" y="1277"/>
          <a:ext cx="1623690" cy="8118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smtClean="0"/>
            <a:t>Risultato di amministrazione</a:t>
          </a:r>
          <a:endParaRPr lang="it-IT" sz="1500" kern="1200" dirty="0"/>
        </a:p>
      </dsp:txBody>
      <dsp:txXfrm>
        <a:off x="531174" y="1277"/>
        <a:ext cx="1623690" cy="811845"/>
      </dsp:txXfrm>
    </dsp:sp>
    <dsp:sp modelId="{1DA9BC51-DC94-403B-B995-EA065167ABD9}">
      <dsp:nvSpPr>
        <dsp:cNvPr id="0" name=""/>
        <dsp:cNvSpPr/>
      </dsp:nvSpPr>
      <dsp:spPr>
        <a:xfrm>
          <a:off x="693543" y="813122"/>
          <a:ext cx="162369" cy="608883"/>
        </a:xfrm>
        <a:custGeom>
          <a:avLst/>
          <a:gdLst/>
          <a:ahLst/>
          <a:cxnLst/>
          <a:rect l="0" t="0" r="0" b="0"/>
          <a:pathLst>
            <a:path>
              <a:moveTo>
                <a:pt x="0" y="0"/>
              </a:moveTo>
              <a:lnTo>
                <a:pt x="0" y="608883"/>
              </a:lnTo>
              <a:lnTo>
                <a:pt x="162369" y="6088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FE9449-8BF6-4DB0-BC29-F08C578C27B7}">
      <dsp:nvSpPr>
        <dsp:cNvPr id="0" name=""/>
        <dsp:cNvSpPr/>
      </dsp:nvSpPr>
      <dsp:spPr>
        <a:xfrm>
          <a:off x="855912" y="1016083"/>
          <a:ext cx="1298952" cy="811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smtClean="0"/>
            <a:t>Fondi liberi</a:t>
          </a:r>
          <a:endParaRPr lang="it-IT" sz="1500" kern="1200" dirty="0"/>
        </a:p>
      </dsp:txBody>
      <dsp:txXfrm>
        <a:off x="855912" y="1016083"/>
        <a:ext cx="1298952" cy="811845"/>
      </dsp:txXfrm>
    </dsp:sp>
    <dsp:sp modelId="{A4A83D70-BF67-4B37-8B13-F486D408BF0A}">
      <dsp:nvSpPr>
        <dsp:cNvPr id="0" name=""/>
        <dsp:cNvSpPr/>
      </dsp:nvSpPr>
      <dsp:spPr>
        <a:xfrm>
          <a:off x="693543" y="813122"/>
          <a:ext cx="162369" cy="1623690"/>
        </a:xfrm>
        <a:custGeom>
          <a:avLst/>
          <a:gdLst/>
          <a:ahLst/>
          <a:cxnLst/>
          <a:rect l="0" t="0" r="0" b="0"/>
          <a:pathLst>
            <a:path>
              <a:moveTo>
                <a:pt x="0" y="0"/>
              </a:moveTo>
              <a:lnTo>
                <a:pt x="0" y="1623690"/>
              </a:lnTo>
              <a:lnTo>
                <a:pt x="162369" y="16236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145253-9903-4769-9BA3-256E53991FC6}">
      <dsp:nvSpPr>
        <dsp:cNvPr id="0" name=""/>
        <dsp:cNvSpPr/>
      </dsp:nvSpPr>
      <dsp:spPr>
        <a:xfrm>
          <a:off x="855912" y="2030889"/>
          <a:ext cx="1298952" cy="811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smtClean="0"/>
            <a:t>Fondi accantonati</a:t>
          </a:r>
          <a:endParaRPr lang="it-IT" sz="1500" kern="1200" dirty="0"/>
        </a:p>
      </dsp:txBody>
      <dsp:txXfrm>
        <a:off x="855912" y="2030889"/>
        <a:ext cx="1298952" cy="811845"/>
      </dsp:txXfrm>
    </dsp:sp>
    <dsp:sp modelId="{87E740D4-DDED-4F94-95F0-1469155FB584}">
      <dsp:nvSpPr>
        <dsp:cNvPr id="0" name=""/>
        <dsp:cNvSpPr/>
      </dsp:nvSpPr>
      <dsp:spPr>
        <a:xfrm>
          <a:off x="693543" y="813122"/>
          <a:ext cx="162369" cy="2638496"/>
        </a:xfrm>
        <a:custGeom>
          <a:avLst/>
          <a:gdLst/>
          <a:ahLst/>
          <a:cxnLst/>
          <a:rect l="0" t="0" r="0" b="0"/>
          <a:pathLst>
            <a:path>
              <a:moveTo>
                <a:pt x="0" y="0"/>
              </a:moveTo>
              <a:lnTo>
                <a:pt x="0" y="2638496"/>
              </a:lnTo>
              <a:lnTo>
                <a:pt x="162369" y="26384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3E5FBB-BEDE-4908-B2D0-21DAF5F57808}">
      <dsp:nvSpPr>
        <dsp:cNvPr id="0" name=""/>
        <dsp:cNvSpPr/>
      </dsp:nvSpPr>
      <dsp:spPr>
        <a:xfrm>
          <a:off x="855912" y="3045696"/>
          <a:ext cx="1298952" cy="811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smtClean="0"/>
            <a:t>Fondi destinati agli investimenti</a:t>
          </a:r>
          <a:endParaRPr lang="it-IT" sz="1500" kern="1200" dirty="0"/>
        </a:p>
      </dsp:txBody>
      <dsp:txXfrm>
        <a:off x="855912" y="3045696"/>
        <a:ext cx="1298952" cy="811845"/>
      </dsp:txXfrm>
    </dsp:sp>
    <dsp:sp modelId="{8A75B03B-9202-471F-A0A2-A74E2F3248E7}">
      <dsp:nvSpPr>
        <dsp:cNvPr id="0" name=""/>
        <dsp:cNvSpPr/>
      </dsp:nvSpPr>
      <dsp:spPr>
        <a:xfrm>
          <a:off x="693543" y="813122"/>
          <a:ext cx="162369" cy="3653302"/>
        </a:xfrm>
        <a:custGeom>
          <a:avLst/>
          <a:gdLst/>
          <a:ahLst/>
          <a:cxnLst/>
          <a:rect l="0" t="0" r="0" b="0"/>
          <a:pathLst>
            <a:path>
              <a:moveTo>
                <a:pt x="0" y="0"/>
              </a:moveTo>
              <a:lnTo>
                <a:pt x="0" y="3653302"/>
              </a:lnTo>
              <a:lnTo>
                <a:pt x="162369" y="36533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3098BB-362A-4E6C-9531-8BC6AF5AD577}">
      <dsp:nvSpPr>
        <dsp:cNvPr id="0" name=""/>
        <dsp:cNvSpPr/>
      </dsp:nvSpPr>
      <dsp:spPr>
        <a:xfrm>
          <a:off x="855912" y="4060502"/>
          <a:ext cx="1298952" cy="8118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it-IT" sz="1500" kern="1200" dirty="0" smtClean="0"/>
            <a:t>Fondi vincolati</a:t>
          </a:r>
          <a:endParaRPr lang="it-IT" sz="1500" kern="1200" dirty="0"/>
        </a:p>
      </dsp:txBody>
      <dsp:txXfrm>
        <a:off x="855912" y="4060502"/>
        <a:ext cx="1298952" cy="81184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869149-0357-43E4-859E-72A83803759D}">
      <dsp:nvSpPr>
        <dsp:cNvPr id="0" name=""/>
        <dsp:cNvSpPr/>
      </dsp:nvSpPr>
      <dsp:spPr>
        <a:xfrm>
          <a:off x="984771" y="1534"/>
          <a:ext cx="1459480" cy="570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dirty="0" smtClean="0"/>
            <a:t>Legge n. 42/2009</a:t>
          </a:r>
          <a:endParaRPr lang="it-IT" sz="1500" kern="1200" dirty="0"/>
        </a:p>
      </dsp:txBody>
      <dsp:txXfrm>
        <a:off x="984771" y="1534"/>
        <a:ext cx="1459480" cy="570945"/>
      </dsp:txXfrm>
    </dsp:sp>
    <dsp:sp modelId="{508FA791-D81E-4ABD-8207-12974F11AD3B}">
      <dsp:nvSpPr>
        <dsp:cNvPr id="0" name=""/>
        <dsp:cNvSpPr/>
      </dsp:nvSpPr>
      <dsp:spPr>
        <a:xfrm rot="5400000">
          <a:off x="1607459" y="586754"/>
          <a:ext cx="214104" cy="2569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rot="5400000">
        <a:off x="1607459" y="586754"/>
        <a:ext cx="214104" cy="256925"/>
      </dsp:txXfrm>
    </dsp:sp>
    <dsp:sp modelId="{F16FEDF1-E0AD-4F6B-876A-DDC52F128338}">
      <dsp:nvSpPr>
        <dsp:cNvPr id="0" name=""/>
        <dsp:cNvSpPr/>
      </dsp:nvSpPr>
      <dsp:spPr>
        <a:xfrm>
          <a:off x="984771" y="857953"/>
          <a:ext cx="1459480" cy="570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dirty="0" err="1" smtClean="0"/>
            <a:t>D.Lgs.</a:t>
          </a:r>
          <a:r>
            <a:rPr lang="it-IT" sz="1500" kern="1200" dirty="0" smtClean="0"/>
            <a:t> n. 118/2011</a:t>
          </a:r>
          <a:endParaRPr lang="it-IT" sz="1500" kern="1200" dirty="0"/>
        </a:p>
      </dsp:txBody>
      <dsp:txXfrm>
        <a:off x="984771" y="857953"/>
        <a:ext cx="1459480" cy="570945"/>
      </dsp:txXfrm>
    </dsp:sp>
    <dsp:sp modelId="{66949986-AAB1-4C72-84D7-40FEB7C2505E}">
      <dsp:nvSpPr>
        <dsp:cNvPr id="0" name=""/>
        <dsp:cNvSpPr/>
      </dsp:nvSpPr>
      <dsp:spPr>
        <a:xfrm rot="5400000">
          <a:off x="1607459" y="1443173"/>
          <a:ext cx="214104" cy="2569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rot="5400000">
        <a:off x="1607459" y="1443173"/>
        <a:ext cx="214104" cy="256925"/>
      </dsp:txXfrm>
    </dsp:sp>
    <dsp:sp modelId="{5B5ADF95-F3D4-4EFE-9A63-ADFA1751175E}">
      <dsp:nvSpPr>
        <dsp:cNvPr id="0" name=""/>
        <dsp:cNvSpPr/>
      </dsp:nvSpPr>
      <dsp:spPr>
        <a:xfrm>
          <a:off x="984771" y="1714372"/>
          <a:ext cx="1459480" cy="570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dirty="0" smtClean="0"/>
            <a:t>DPCM 28 dicembre 2011</a:t>
          </a:r>
          <a:endParaRPr lang="it-IT" sz="1500" kern="1200" dirty="0"/>
        </a:p>
      </dsp:txBody>
      <dsp:txXfrm>
        <a:off x="984771" y="1714372"/>
        <a:ext cx="1459480" cy="570945"/>
      </dsp:txXfrm>
    </dsp:sp>
    <dsp:sp modelId="{96604A9F-78DE-4E38-91E9-005A5CF98EAA}">
      <dsp:nvSpPr>
        <dsp:cNvPr id="0" name=""/>
        <dsp:cNvSpPr/>
      </dsp:nvSpPr>
      <dsp:spPr>
        <a:xfrm rot="5400000">
          <a:off x="1607459" y="2299592"/>
          <a:ext cx="214104" cy="2569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rot="5400000">
        <a:off x="1607459" y="2299592"/>
        <a:ext cx="214104" cy="256925"/>
      </dsp:txXfrm>
    </dsp:sp>
    <dsp:sp modelId="{04C85FA0-2A26-40DA-AD59-3519B3C0CF4B}">
      <dsp:nvSpPr>
        <dsp:cNvPr id="0" name=""/>
        <dsp:cNvSpPr/>
      </dsp:nvSpPr>
      <dsp:spPr>
        <a:xfrm>
          <a:off x="984771" y="2570791"/>
          <a:ext cx="1459480" cy="5709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it-IT" sz="1500" kern="1200" dirty="0" err="1" smtClean="0"/>
            <a:t>D.Lgs.</a:t>
          </a:r>
          <a:r>
            <a:rPr lang="it-IT" sz="1500" kern="1200" dirty="0" smtClean="0"/>
            <a:t> n. 126/2014</a:t>
          </a:r>
          <a:endParaRPr lang="it-IT" sz="1500" kern="1200" dirty="0"/>
        </a:p>
      </dsp:txBody>
      <dsp:txXfrm>
        <a:off x="984771" y="2570791"/>
        <a:ext cx="1459480" cy="57094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BE8694A-6BAD-46C1-A0E3-3EBC5225A2BB}" type="datetimeFigureOut">
              <a:rPr lang="it-IT"/>
              <a:pPr>
                <a:defRPr/>
              </a:pPr>
              <a:t>18/04/2018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5AAD94D2-1EEE-44F7-9691-A55D1C5AD38E}" type="slidenum">
              <a:rPr lang="it-IT" altLang="it-IT"/>
              <a:pPr/>
              <a:t>‹N›</a:t>
            </a:fld>
            <a:endParaRPr lang="it-IT" altLang="it-IT"/>
          </a:p>
        </p:txBody>
      </p:sp>
    </p:spTree>
    <p:extLst>
      <p:ext uri="{BB962C8B-B14F-4D97-AF65-F5344CB8AC3E}">
        <p14:creationId xmlns:p14="http://schemas.microsoft.com/office/powerpoint/2010/main" xmlns="" val="783551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240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240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D80CC5-54E6-4779-981E-F91467BE3E0F}" type="slidenum">
              <a:rPr lang="it-IT" altLang="it-IT">
                <a:latin typeface="Calibri" panose="020F0502020204030204" pitchFamily="34" charset="0"/>
              </a:rPr>
              <a:pPr/>
              <a:t>20</a:t>
            </a:fld>
            <a:endParaRPr lang="it-IT" altLang="it-IT">
              <a:latin typeface="Calibri" panose="020F0502020204030204" pitchFamily="34" charset="0"/>
            </a:endParaRPr>
          </a:p>
        </p:txBody>
      </p:sp>
    </p:spTree>
    <p:extLst>
      <p:ext uri="{BB962C8B-B14F-4D97-AF65-F5344CB8AC3E}">
        <p14:creationId xmlns:p14="http://schemas.microsoft.com/office/powerpoint/2010/main" xmlns="" val="402545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673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6740"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211439-08FC-43DB-82AF-8C68E61DF949}" type="slidenum">
              <a:rPr lang="it-IT" altLang="it-IT">
                <a:latin typeface="Calibri" panose="020F0502020204030204" pitchFamily="34" charset="0"/>
              </a:rPr>
              <a:pPr/>
              <a:t>46</a:t>
            </a:fld>
            <a:endParaRPr lang="it-IT" altLang="it-IT">
              <a:latin typeface="Calibri" panose="020F0502020204030204" pitchFamily="34" charset="0"/>
            </a:endParaRPr>
          </a:p>
        </p:txBody>
      </p:sp>
    </p:spTree>
    <p:extLst>
      <p:ext uri="{BB962C8B-B14F-4D97-AF65-F5344CB8AC3E}">
        <p14:creationId xmlns:p14="http://schemas.microsoft.com/office/powerpoint/2010/main" xmlns="" val="383834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390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2390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1C1C920-A83E-401A-B48A-A0FA378A1989}" type="slidenum">
              <a:rPr lang="it-IT" altLang="it-IT">
                <a:latin typeface="Calibri" panose="020F0502020204030204" pitchFamily="34" charset="0"/>
              </a:rPr>
              <a:pPr/>
              <a:t>47</a:t>
            </a:fld>
            <a:endParaRPr lang="it-IT" altLang="it-IT">
              <a:latin typeface="Calibri" panose="020F0502020204030204" pitchFamily="34" charset="0"/>
            </a:endParaRPr>
          </a:p>
        </p:txBody>
      </p:sp>
    </p:spTree>
    <p:extLst>
      <p:ext uri="{BB962C8B-B14F-4D97-AF65-F5344CB8AC3E}">
        <p14:creationId xmlns:p14="http://schemas.microsoft.com/office/powerpoint/2010/main" xmlns="" val="323256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493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2493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948AC2-980D-46FF-B125-7D3497D5319E}" type="slidenum">
              <a:rPr lang="it-IT" altLang="it-IT">
                <a:latin typeface="Calibri" panose="020F0502020204030204" pitchFamily="34" charset="0"/>
              </a:rPr>
              <a:pPr/>
              <a:t>48</a:t>
            </a:fld>
            <a:endParaRPr lang="it-IT" altLang="it-IT">
              <a:latin typeface="Calibri" panose="020F0502020204030204" pitchFamily="34" charset="0"/>
            </a:endParaRPr>
          </a:p>
        </p:txBody>
      </p:sp>
    </p:spTree>
    <p:extLst>
      <p:ext uri="{BB962C8B-B14F-4D97-AF65-F5344CB8AC3E}">
        <p14:creationId xmlns:p14="http://schemas.microsoft.com/office/powerpoint/2010/main" xmlns="" val="1229868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595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2595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EE9C9E-3903-41B2-82A7-7B551FFA8196}" type="slidenum">
              <a:rPr lang="it-IT" altLang="it-IT">
                <a:latin typeface="Calibri" panose="020F0502020204030204" pitchFamily="34" charset="0"/>
              </a:rPr>
              <a:pPr/>
              <a:t>49</a:t>
            </a:fld>
            <a:endParaRPr lang="it-IT" altLang="it-IT">
              <a:latin typeface="Calibri" panose="020F0502020204030204" pitchFamily="34" charset="0"/>
            </a:endParaRPr>
          </a:p>
        </p:txBody>
      </p:sp>
    </p:spTree>
    <p:extLst>
      <p:ext uri="{BB962C8B-B14F-4D97-AF65-F5344CB8AC3E}">
        <p14:creationId xmlns:p14="http://schemas.microsoft.com/office/powerpoint/2010/main" xmlns="" val="2701353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697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26980"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C7B136-BFBA-4282-A19E-4133C7A655B7}" type="slidenum">
              <a:rPr lang="it-IT" altLang="it-IT">
                <a:latin typeface="Calibri" panose="020F0502020204030204" pitchFamily="34" charset="0"/>
              </a:rPr>
              <a:pPr/>
              <a:t>50</a:t>
            </a:fld>
            <a:endParaRPr lang="it-IT" altLang="it-IT">
              <a:latin typeface="Calibri" panose="020F0502020204030204" pitchFamily="34" charset="0"/>
            </a:endParaRPr>
          </a:p>
        </p:txBody>
      </p:sp>
    </p:spTree>
    <p:extLst>
      <p:ext uri="{BB962C8B-B14F-4D97-AF65-F5344CB8AC3E}">
        <p14:creationId xmlns:p14="http://schemas.microsoft.com/office/powerpoint/2010/main" xmlns="" val="1349714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800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2800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E2FF2B-D9A7-4384-BD66-B0966E07CE41}" type="slidenum">
              <a:rPr lang="it-IT" altLang="it-IT">
                <a:latin typeface="Calibri" panose="020F0502020204030204" pitchFamily="34" charset="0"/>
              </a:rPr>
              <a:pPr/>
              <a:t>51</a:t>
            </a:fld>
            <a:endParaRPr lang="it-IT" altLang="it-IT">
              <a:latin typeface="Calibri" panose="020F0502020204030204" pitchFamily="34" charset="0"/>
            </a:endParaRPr>
          </a:p>
        </p:txBody>
      </p:sp>
    </p:spTree>
    <p:extLst>
      <p:ext uri="{BB962C8B-B14F-4D97-AF65-F5344CB8AC3E}">
        <p14:creationId xmlns:p14="http://schemas.microsoft.com/office/powerpoint/2010/main" xmlns="" val="751715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776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776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86A1DA-B924-406C-A20F-8805687C4D82}" type="slidenum">
              <a:rPr lang="it-IT" altLang="it-IT">
                <a:latin typeface="Calibri" panose="020F0502020204030204" pitchFamily="34" charset="0"/>
              </a:rPr>
              <a:pPr/>
              <a:t>52</a:t>
            </a:fld>
            <a:endParaRPr lang="it-IT" altLang="it-IT">
              <a:latin typeface="Calibri" panose="020F0502020204030204" pitchFamily="34" charset="0"/>
            </a:endParaRPr>
          </a:p>
        </p:txBody>
      </p:sp>
    </p:spTree>
    <p:extLst>
      <p:ext uri="{BB962C8B-B14F-4D97-AF65-F5344CB8AC3E}">
        <p14:creationId xmlns:p14="http://schemas.microsoft.com/office/powerpoint/2010/main" xmlns="" val="1430372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878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878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FDA633-11FE-4437-8F39-1CCD47A4708F}" type="slidenum">
              <a:rPr lang="it-IT" altLang="it-IT">
                <a:latin typeface="Calibri" panose="020F0502020204030204" pitchFamily="34" charset="0"/>
              </a:rPr>
              <a:pPr/>
              <a:t>53</a:t>
            </a:fld>
            <a:endParaRPr lang="it-IT" altLang="it-IT">
              <a:latin typeface="Calibri" panose="020F0502020204030204" pitchFamily="34" charset="0"/>
            </a:endParaRPr>
          </a:p>
        </p:txBody>
      </p:sp>
    </p:spTree>
    <p:extLst>
      <p:ext uri="{BB962C8B-B14F-4D97-AF65-F5344CB8AC3E}">
        <p14:creationId xmlns:p14="http://schemas.microsoft.com/office/powerpoint/2010/main" xmlns="" val="3861177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981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981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A0D871-598A-4CFB-8F73-84FAB82F9613}" type="slidenum">
              <a:rPr lang="it-IT" altLang="it-IT">
                <a:latin typeface="Calibri" panose="020F0502020204030204" pitchFamily="34" charset="0"/>
              </a:rPr>
              <a:pPr/>
              <a:t>54</a:t>
            </a:fld>
            <a:endParaRPr lang="it-IT" altLang="it-IT">
              <a:latin typeface="Calibri" panose="020F0502020204030204" pitchFamily="34" charset="0"/>
            </a:endParaRPr>
          </a:p>
        </p:txBody>
      </p:sp>
    </p:spTree>
    <p:extLst>
      <p:ext uri="{BB962C8B-B14F-4D97-AF65-F5344CB8AC3E}">
        <p14:creationId xmlns:p14="http://schemas.microsoft.com/office/powerpoint/2010/main" xmlns="" val="1241121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083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2083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1FDB97E-B7BB-4480-8372-446D9C9DADCA}" type="slidenum">
              <a:rPr lang="it-IT" altLang="it-IT">
                <a:latin typeface="Calibri" panose="020F0502020204030204" pitchFamily="34" charset="0"/>
              </a:rPr>
              <a:pPr/>
              <a:t>55</a:t>
            </a:fld>
            <a:endParaRPr lang="it-IT" altLang="it-IT">
              <a:latin typeface="Calibri" panose="020F0502020204030204" pitchFamily="34" charset="0"/>
            </a:endParaRPr>
          </a:p>
        </p:txBody>
      </p:sp>
    </p:spTree>
    <p:extLst>
      <p:ext uri="{BB962C8B-B14F-4D97-AF65-F5344CB8AC3E}">
        <p14:creationId xmlns:p14="http://schemas.microsoft.com/office/powerpoint/2010/main" xmlns="" val="32602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342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2BC0FE5-1D78-4188-8779-478782ACB0F8}" type="slidenum">
              <a:rPr lang="it-IT" altLang="it-IT">
                <a:latin typeface="Calibri" panose="020F0502020204030204" pitchFamily="34" charset="0"/>
              </a:rPr>
              <a:pPr/>
              <a:t>21</a:t>
            </a:fld>
            <a:endParaRPr lang="it-IT" altLang="it-IT">
              <a:latin typeface="Calibri" panose="020F0502020204030204" pitchFamily="34" charset="0"/>
            </a:endParaRPr>
          </a:p>
        </p:txBody>
      </p:sp>
    </p:spTree>
    <p:extLst>
      <p:ext uri="{BB962C8B-B14F-4D97-AF65-F5344CB8AC3E}">
        <p14:creationId xmlns:p14="http://schemas.microsoft.com/office/powerpoint/2010/main" xmlns="" val="3989037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185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21860"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E559BC-B602-4AF7-83BD-4AA587965FC5}" type="slidenum">
              <a:rPr lang="it-IT" altLang="it-IT">
                <a:latin typeface="Calibri" panose="020F0502020204030204" pitchFamily="34" charset="0"/>
              </a:rPr>
              <a:pPr/>
              <a:t>56</a:t>
            </a:fld>
            <a:endParaRPr lang="it-IT" altLang="it-IT">
              <a:latin typeface="Calibri" panose="020F0502020204030204" pitchFamily="34" charset="0"/>
            </a:endParaRPr>
          </a:p>
        </p:txBody>
      </p:sp>
    </p:spTree>
    <p:extLst>
      <p:ext uri="{BB962C8B-B14F-4D97-AF65-F5344CB8AC3E}">
        <p14:creationId xmlns:p14="http://schemas.microsoft.com/office/powerpoint/2010/main" xmlns="" val="2683555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88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2288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EB0453-B696-4232-A6E7-9E90B15A79AF}" type="slidenum">
              <a:rPr lang="it-IT" altLang="it-IT">
                <a:latin typeface="Calibri" panose="020F0502020204030204" pitchFamily="34" charset="0"/>
              </a:rPr>
              <a:pPr/>
              <a:t>57</a:t>
            </a:fld>
            <a:endParaRPr lang="it-IT" altLang="it-IT">
              <a:latin typeface="Calibri" panose="020F0502020204030204" pitchFamily="34" charset="0"/>
            </a:endParaRPr>
          </a:p>
        </p:txBody>
      </p:sp>
    </p:spTree>
    <p:extLst>
      <p:ext uri="{BB962C8B-B14F-4D97-AF65-F5344CB8AC3E}">
        <p14:creationId xmlns:p14="http://schemas.microsoft.com/office/powerpoint/2010/main" xmlns="" val="3835751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902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2902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79E2EE-BB81-4037-88C1-B4BEF5D4C0C4}" type="slidenum">
              <a:rPr lang="it-IT" altLang="it-IT">
                <a:latin typeface="Calibri" panose="020F0502020204030204" pitchFamily="34" charset="0"/>
              </a:rPr>
              <a:pPr/>
              <a:t>69</a:t>
            </a:fld>
            <a:endParaRPr lang="it-IT" altLang="it-IT">
              <a:latin typeface="Calibri" panose="020F0502020204030204" pitchFamily="34" charset="0"/>
            </a:endParaRPr>
          </a:p>
        </p:txBody>
      </p:sp>
    </p:spTree>
    <p:extLst>
      <p:ext uri="{BB962C8B-B14F-4D97-AF65-F5344CB8AC3E}">
        <p14:creationId xmlns:p14="http://schemas.microsoft.com/office/powerpoint/2010/main" xmlns="" val="3649192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005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3005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9BABDF-651F-4E5A-9E04-F77C9DFB0F35}" type="slidenum">
              <a:rPr lang="it-IT" altLang="it-IT">
                <a:latin typeface="Calibri" panose="020F0502020204030204" pitchFamily="34" charset="0"/>
              </a:rPr>
              <a:pPr/>
              <a:t>70</a:t>
            </a:fld>
            <a:endParaRPr lang="it-IT" altLang="it-IT">
              <a:latin typeface="Calibri" panose="020F0502020204030204" pitchFamily="34" charset="0"/>
            </a:endParaRPr>
          </a:p>
        </p:txBody>
      </p:sp>
    </p:spTree>
    <p:extLst>
      <p:ext uri="{BB962C8B-B14F-4D97-AF65-F5344CB8AC3E}">
        <p14:creationId xmlns:p14="http://schemas.microsoft.com/office/powerpoint/2010/main" xmlns="" val="178971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107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3107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72396E-4C31-4A33-B7EC-D5F931F378AE}" type="slidenum">
              <a:rPr lang="it-IT" altLang="it-IT">
                <a:latin typeface="Calibri" panose="020F0502020204030204" pitchFamily="34" charset="0"/>
              </a:rPr>
              <a:pPr/>
              <a:t>71</a:t>
            </a:fld>
            <a:endParaRPr lang="it-IT" altLang="it-IT">
              <a:latin typeface="Calibri" panose="020F0502020204030204" pitchFamily="34" charset="0"/>
            </a:endParaRPr>
          </a:p>
        </p:txBody>
      </p:sp>
    </p:spTree>
    <p:extLst>
      <p:ext uri="{BB962C8B-B14F-4D97-AF65-F5344CB8AC3E}">
        <p14:creationId xmlns:p14="http://schemas.microsoft.com/office/powerpoint/2010/main" xmlns="" val="2012587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209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32100"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7F24DD-469E-4007-AC08-C1C06D82A75A}" type="slidenum">
              <a:rPr lang="it-IT" altLang="it-IT">
                <a:latin typeface="Calibri" panose="020F0502020204030204" pitchFamily="34" charset="0"/>
              </a:rPr>
              <a:pPr/>
              <a:t>72</a:t>
            </a:fld>
            <a:endParaRPr lang="it-IT" altLang="it-IT">
              <a:latin typeface="Calibri" panose="020F0502020204030204" pitchFamily="34" charset="0"/>
            </a:endParaRPr>
          </a:p>
        </p:txBody>
      </p:sp>
    </p:spTree>
    <p:extLst>
      <p:ext uri="{BB962C8B-B14F-4D97-AF65-F5344CB8AC3E}">
        <p14:creationId xmlns:p14="http://schemas.microsoft.com/office/powerpoint/2010/main" xmlns="" val="1168305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2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3312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D0519B-7E65-4C8C-9F0A-7C539F5D70EB}" type="slidenum">
              <a:rPr lang="it-IT" altLang="it-IT">
                <a:latin typeface="Calibri" panose="020F0502020204030204" pitchFamily="34" charset="0"/>
              </a:rPr>
              <a:pPr/>
              <a:t>73</a:t>
            </a:fld>
            <a:endParaRPr lang="it-IT" altLang="it-IT">
              <a:latin typeface="Calibri" panose="020F0502020204030204" pitchFamily="34" charset="0"/>
            </a:endParaRPr>
          </a:p>
        </p:txBody>
      </p:sp>
    </p:spTree>
    <p:extLst>
      <p:ext uri="{BB962C8B-B14F-4D97-AF65-F5344CB8AC3E}">
        <p14:creationId xmlns:p14="http://schemas.microsoft.com/office/powerpoint/2010/main" xmlns="" val="2449362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414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smtClean="0"/>
          </a:p>
        </p:txBody>
      </p:sp>
      <p:sp>
        <p:nvSpPr>
          <p:cNvPr id="13414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321367-1058-4EE6-886C-3AF7C01ADC91}" type="slidenum">
              <a:rPr lang="it-IT" altLang="it-IT">
                <a:latin typeface="Calibri" panose="020F0502020204030204" pitchFamily="34" charset="0"/>
              </a:rPr>
              <a:pPr/>
              <a:t>74</a:t>
            </a:fld>
            <a:endParaRPr lang="it-IT" altLang="it-IT">
              <a:latin typeface="Calibri" panose="020F0502020204030204" pitchFamily="34" charset="0"/>
            </a:endParaRPr>
          </a:p>
        </p:txBody>
      </p:sp>
    </p:spTree>
    <p:extLst>
      <p:ext uri="{BB962C8B-B14F-4D97-AF65-F5344CB8AC3E}">
        <p14:creationId xmlns:p14="http://schemas.microsoft.com/office/powerpoint/2010/main" xmlns="" val="1085488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649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6500"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DBF663-914D-4D46-B713-6E1289E3EF96}" type="slidenum">
              <a:rPr lang="it-IT" altLang="it-IT">
                <a:latin typeface="Calibri" panose="020F0502020204030204" pitchFamily="34" charset="0"/>
              </a:rPr>
              <a:pPr/>
              <a:t>77</a:t>
            </a:fld>
            <a:endParaRPr lang="it-IT" altLang="it-IT">
              <a:latin typeface="Calibri" panose="020F0502020204030204" pitchFamily="34" charset="0"/>
            </a:endParaRPr>
          </a:p>
        </p:txBody>
      </p:sp>
    </p:spTree>
    <p:extLst>
      <p:ext uri="{BB962C8B-B14F-4D97-AF65-F5344CB8AC3E}">
        <p14:creationId xmlns:p14="http://schemas.microsoft.com/office/powerpoint/2010/main" xmlns="" val="2844562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752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D8FF85-49BB-40D4-B3F5-A539E569DD6F}" type="slidenum">
              <a:rPr lang="it-IT" altLang="it-IT">
                <a:latin typeface="Calibri" panose="020F0502020204030204" pitchFamily="34" charset="0"/>
              </a:rPr>
              <a:pPr/>
              <a:t>78</a:t>
            </a:fld>
            <a:endParaRPr lang="it-IT" altLang="it-IT">
              <a:latin typeface="Calibri" panose="020F0502020204030204" pitchFamily="34" charset="0"/>
            </a:endParaRPr>
          </a:p>
        </p:txBody>
      </p:sp>
    </p:spTree>
    <p:extLst>
      <p:ext uri="{BB962C8B-B14F-4D97-AF65-F5344CB8AC3E}">
        <p14:creationId xmlns:p14="http://schemas.microsoft.com/office/powerpoint/2010/main" xmlns="" val="32069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445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445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405388-0E7F-4A75-BDC7-8C0B6022AED0}" type="slidenum">
              <a:rPr lang="it-IT" altLang="it-IT">
                <a:latin typeface="Calibri" panose="020F0502020204030204" pitchFamily="34" charset="0"/>
              </a:rPr>
              <a:pPr/>
              <a:t>23</a:t>
            </a:fld>
            <a:endParaRPr lang="it-IT" altLang="it-IT">
              <a:latin typeface="Calibri" panose="020F0502020204030204" pitchFamily="34" charset="0"/>
            </a:endParaRPr>
          </a:p>
        </p:txBody>
      </p:sp>
    </p:spTree>
    <p:extLst>
      <p:ext uri="{BB962C8B-B14F-4D97-AF65-F5344CB8AC3E}">
        <p14:creationId xmlns:p14="http://schemas.microsoft.com/office/powerpoint/2010/main" xmlns="" val="26197168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957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0E52E4-2F24-42B8-866E-C5148F373335}" type="slidenum">
              <a:rPr lang="it-IT" altLang="it-IT">
                <a:latin typeface="Calibri" panose="020F0502020204030204" pitchFamily="34" charset="0"/>
              </a:rPr>
              <a:pPr/>
              <a:t>79</a:t>
            </a:fld>
            <a:endParaRPr lang="it-IT" altLang="it-IT">
              <a:latin typeface="Calibri" panose="020F0502020204030204" pitchFamily="34" charset="0"/>
            </a:endParaRPr>
          </a:p>
        </p:txBody>
      </p:sp>
    </p:spTree>
    <p:extLst>
      <p:ext uri="{BB962C8B-B14F-4D97-AF65-F5344CB8AC3E}">
        <p14:creationId xmlns:p14="http://schemas.microsoft.com/office/powerpoint/2010/main" xmlns="" val="895478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059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D15FE2-74D4-4242-B01E-0564FBEE7D36}" type="slidenum">
              <a:rPr lang="it-IT" altLang="it-IT">
                <a:latin typeface="Calibri" panose="020F0502020204030204" pitchFamily="34" charset="0"/>
              </a:rPr>
              <a:pPr/>
              <a:t>85</a:t>
            </a:fld>
            <a:endParaRPr lang="it-IT" altLang="it-IT">
              <a:latin typeface="Calibri" panose="020F0502020204030204" pitchFamily="34" charset="0"/>
            </a:endParaRPr>
          </a:p>
        </p:txBody>
      </p:sp>
    </p:spTree>
    <p:extLst>
      <p:ext uri="{BB962C8B-B14F-4D97-AF65-F5344CB8AC3E}">
        <p14:creationId xmlns:p14="http://schemas.microsoft.com/office/powerpoint/2010/main" xmlns="" val="1237219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517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13517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812928-2D91-4C36-B853-8E279A731CA2}" type="slidenum">
              <a:rPr lang="it-IT" altLang="it-IT">
                <a:latin typeface="Calibri" panose="020F0502020204030204" pitchFamily="34" charset="0"/>
              </a:rPr>
              <a:pPr/>
              <a:t>86</a:t>
            </a:fld>
            <a:endParaRPr lang="it-IT" altLang="it-IT">
              <a:latin typeface="Calibri" panose="020F0502020204030204" pitchFamily="34" charset="0"/>
            </a:endParaRPr>
          </a:p>
        </p:txBody>
      </p:sp>
    </p:spTree>
    <p:extLst>
      <p:ext uri="{BB962C8B-B14F-4D97-AF65-F5344CB8AC3E}">
        <p14:creationId xmlns:p14="http://schemas.microsoft.com/office/powerpoint/2010/main" xmlns="" val="1230329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619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13619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44AD70-3D24-4F99-80F3-208B89A0794B}" type="slidenum">
              <a:rPr lang="it-IT" altLang="it-IT">
                <a:latin typeface="Calibri" panose="020F0502020204030204" pitchFamily="34" charset="0"/>
              </a:rPr>
              <a:pPr/>
              <a:t>87</a:t>
            </a:fld>
            <a:endParaRPr lang="it-IT" altLang="it-IT">
              <a:latin typeface="Calibri" panose="020F0502020204030204" pitchFamily="34" charset="0"/>
            </a:endParaRPr>
          </a:p>
        </p:txBody>
      </p:sp>
    </p:spTree>
    <p:extLst>
      <p:ext uri="{BB962C8B-B14F-4D97-AF65-F5344CB8AC3E}">
        <p14:creationId xmlns:p14="http://schemas.microsoft.com/office/powerpoint/2010/main" xmlns="" val="3087458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547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0547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EBE973-65FA-488B-9D1C-04CE902DE83C}" type="slidenum">
              <a:rPr lang="it-IT" altLang="it-IT">
                <a:latin typeface="Calibri" panose="020F0502020204030204" pitchFamily="34" charset="0"/>
              </a:rPr>
              <a:pPr/>
              <a:t>24</a:t>
            </a:fld>
            <a:endParaRPr lang="it-IT" altLang="it-IT">
              <a:latin typeface="Calibri" panose="020F0502020204030204" pitchFamily="34" charset="0"/>
            </a:endParaRPr>
          </a:p>
        </p:txBody>
      </p:sp>
    </p:spTree>
    <p:extLst>
      <p:ext uri="{BB962C8B-B14F-4D97-AF65-F5344CB8AC3E}">
        <p14:creationId xmlns:p14="http://schemas.microsoft.com/office/powerpoint/2010/main" xmlns="" val="79807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1619"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1620"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34BBFF-B67F-41A5-8EA9-B7D44DF494C6}" type="slidenum">
              <a:rPr lang="it-IT" altLang="it-IT">
                <a:latin typeface="Calibri" panose="020F0502020204030204" pitchFamily="34" charset="0"/>
              </a:rPr>
              <a:pPr/>
              <a:t>40</a:t>
            </a:fld>
            <a:endParaRPr lang="it-IT" altLang="it-IT">
              <a:latin typeface="Calibri" panose="020F0502020204030204" pitchFamily="34" charset="0"/>
            </a:endParaRPr>
          </a:p>
        </p:txBody>
      </p:sp>
    </p:spTree>
    <p:extLst>
      <p:ext uri="{BB962C8B-B14F-4D97-AF65-F5344CB8AC3E}">
        <p14:creationId xmlns:p14="http://schemas.microsoft.com/office/powerpoint/2010/main" xmlns="" val="732234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2644"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66DDA7E-0871-41F2-87F8-73F9090FC475}" type="slidenum">
              <a:rPr lang="it-IT" altLang="it-IT">
                <a:latin typeface="Calibri" panose="020F0502020204030204" pitchFamily="34" charset="0"/>
              </a:rPr>
              <a:pPr/>
              <a:t>41</a:t>
            </a:fld>
            <a:endParaRPr lang="it-IT" altLang="it-IT">
              <a:latin typeface="Calibri" panose="020F0502020204030204" pitchFamily="34" charset="0"/>
            </a:endParaRPr>
          </a:p>
        </p:txBody>
      </p:sp>
    </p:spTree>
    <p:extLst>
      <p:ext uri="{BB962C8B-B14F-4D97-AF65-F5344CB8AC3E}">
        <p14:creationId xmlns:p14="http://schemas.microsoft.com/office/powerpoint/2010/main" xmlns="" val="2409182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3667"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3668"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921C8D-6C7F-4655-9448-8AACC18208D2}" type="slidenum">
              <a:rPr lang="it-IT" altLang="it-IT">
                <a:latin typeface="Calibri" panose="020F0502020204030204" pitchFamily="34" charset="0"/>
              </a:rPr>
              <a:pPr/>
              <a:t>42</a:t>
            </a:fld>
            <a:endParaRPr lang="it-IT" altLang="it-IT">
              <a:latin typeface="Calibri" panose="020F0502020204030204" pitchFamily="34" charset="0"/>
            </a:endParaRPr>
          </a:p>
        </p:txBody>
      </p:sp>
    </p:spTree>
    <p:extLst>
      <p:ext uri="{BB962C8B-B14F-4D97-AF65-F5344CB8AC3E}">
        <p14:creationId xmlns:p14="http://schemas.microsoft.com/office/powerpoint/2010/main" xmlns="" val="789400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1"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4692"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8D2A39-5A8C-4EBE-93CE-3CC433F1F779}" type="slidenum">
              <a:rPr lang="it-IT" altLang="it-IT">
                <a:latin typeface="Calibri" panose="020F0502020204030204" pitchFamily="34" charset="0"/>
              </a:rPr>
              <a:pPr/>
              <a:t>44</a:t>
            </a:fld>
            <a:endParaRPr lang="it-IT" altLang="it-IT">
              <a:latin typeface="Calibri" panose="020F0502020204030204" pitchFamily="34" charset="0"/>
            </a:endParaRPr>
          </a:p>
        </p:txBody>
      </p:sp>
    </p:spTree>
    <p:extLst>
      <p:ext uri="{BB962C8B-B14F-4D97-AF65-F5344CB8AC3E}">
        <p14:creationId xmlns:p14="http://schemas.microsoft.com/office/powerpoint/2010/main" xmlns="" val="982780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5715" name="Segnaposto note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
        <p:nvSpPr>
          <p:cNvPr id="115716" name="Segnaposto numero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4A2936-84D7-44AE-AB9C-B58AF819B224}" type="slidenum">
              <a:rPr lang="it-IT" altLang="it-IT">
                <a:latin typeface="Calibri" panose="020F0502020204030204" pitchFamily="34" charset="0"/>
              </a:rPr>
              <a:pPr/>
              <a:t>45</a:t>
            </a:fld>
            <a:endParaRPr lang="it-IT" altLang="it-IT">
              <a:latin typeface="Calibri" panose="020F0502020204030204" pitchFamily="34" charset="0"/>
            </a:endParaRPr>
          </a:p>
        </p:txBody>
      </p:sp>
    </p:spTree>
    <p:extLst>
      <p:ext uri="{BB962C8B-B14F-4D97-AF65-F5344CB8AC3E}">
        <p14:creationId xmlns:p14="http://schemas.microsoft.com/office/powerpoint/2010/main" xmlns="" val="1588545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Rettangolo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ttangolo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ttangolo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ttangolo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nettore 1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Connettore 1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Connettore 1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Connettore 1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4" name="Connettore 1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5" name="Connettore 1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6" name="Rettangolo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e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e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e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 name="Ovale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1" name="Ovale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olo 7"/>
          <p:cNvSpPr>
            <a:spLocks noGrp="1"/>
          </p:cNvSpPr>
          <p:nvPr>
            <p:ph type="ctrTitle"/>
          </p:nvPr>
        </p:nvSpPr>
        <p:spPr>
          <a:xfrm>
            <a:off x="2286000" y="3124200"/>
            <a:ext cx="6172200" cy="1894362"/>
          </a:xfrm>
        </p:spPr>
        <p:txBody>
          <a:bodyPr/>
          <a:lstStyle>
            <a:lvl1pPr>
              <a:defRPr b="1"/>
            </a:lvl1pPr>
          </a:lstStyle>
          <a:p>
            <a:r>
              <a:rPr lang="it-IT" smtClean="0"/>
              <a:t>Fare clic per modificare lo stile del titolo</a:t>
            </a:r>
            <a:endParaRPr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smtClean="0"/>
              <a:t>Fare clic per modificare lo stile del sottotitolo dello schema</a:t>
            </a:r>
            <a:endParaRPr lang="en-US"/>
          </a:p>
        </p:txBody>
      </p:sp>
      <p:sp>
        <p:nvSpPr>
          <p:cNvPr id="22" name="Segnaposto data 27"/>
          <p:cNvSpPr>
            <a:spLocks noGrp="1"/>
          </p:cNvSpPr>
          <p:nvPr>
            <p:ph type="dt" sz="half" idx="10"/>
          </p:nvPr>
        </p:nvSpPr>
        <p:spPr bwMode="auto">
          <a:xfrm rot="5400000">
            <a:off x="7764463" y="1174750"/>
            <a:ext cx="2286000" cy="381000"/>
          </a:xfrm>
        </p:spPr>
        <p:txBody>
          <a:bodyPr/>
          <a:lstStyle>
            <a:lvl1pPr>
              <a:defRPr/>
            </a:lvl1pPr>
          </a:lstStyle>
          <a:p>
            <a:pPr>
              <a:defRPr/>
            </a:pPr>
            <a:fld id="{0F24D2C6-48BE-48AC-89EA-066FD0B0A61D}" type="datetime1">
              <a:rPr lang="it-IT"/>
              <a:pPr>
                <a:defRPr/>
              </a:pPr>
              <a:t>18/04/2018</a:t>
            </a:fld>
            <a:endParaRPr lang="it-IT"/>
          </a:p>
        </p:txBody>
      </p:sp>
      <p:sp>
        <p:nvSpPr>
          <p:cNvPr id="23" name="Segnaposto piè di pagina 16"/>
          <p:cNvSpPr>
            <a:spLocks noGrp="1"/>
          </p:cNvSpPr>
          <p:nvPr>
            <p:ph type="ftr" sz="quarter" idx="11"/>
          </p:nvPr>
        </p:nvSpPr>
        <p:spPr bwMode="auto">
          <a:xfrm rot="5400000">
            <a:off x="7077076" y="4181475"/>
            <a:ext cx="3657600" cy="384175"/>
          </a:xfrm>
        </p:spPr>
        <p:txBody>
          <a:bodyPr/>
          <a:lstStyle>
            <a:lvl1pPr>
              <a:defRPr/>
            </a:lvl1pPr>
          </a:lstStyle>
          <a:p>
            <a:pPr>
              <a:defRPr/>
            </a:pPr>
            <a:endParaRPr lang="it-IT"/>
          </a:p>
        </p:txBody>
      </p:sp>
      <p:sp>
        <p:nvSpPr>
          <p:cNvPr id="24" name="Segnaposto numero diapositiva 28"/>
          <p:cNvSpPr>
            <a:spLocks noGrp="1"/>
          </p:cNvSpPr>
          <p:nvPr>
            <p:ph type="sldNum" sz="quarter" idx="12"/>
          </p:nvPr>
        </p:nvSpPr>
        <p:spPr bwMode="auto">
          <a:xfrm>
            <a:off x="1325563" y="4929188"/>
            <a:ext cx="609600" cy="517525"/>
          </a:xfrm>
        </p:spPr>
        <p:txBody>
          <a:bodyPr/>
          <a:lstStyle>
            <a:lvl1pPr>
              <a:defRPr/>
            </a:lvl1pPr>
          </a:lstStyle>
          <a:p>
            <a:fld id="{8EFDAE95-7D77-4B1B-A347-6B150C39CDD2}" type="slidenum">
              <a:rPr lang="it-IT" altLang="it-IT"/>
              <a:pPr/>
              <a:t>‹N›</a:t>
            </a:fld>
            <a:endParaRPr lang="it-IT" altLang="it-IT"/>
          </a:p>
        </p:txBody>
      </p:sp>
    </p:spTree>
    <p:extLst>
      <p:ext uri="{BB962C8B-B14F-4D97-AF65-F5344CB8AC3E}">
        <p14:creationId xmlns:p14="http://schemas.microsoft.com/office/powerpoint/2010/main" xmlns="" val="1438142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fld id="{F8650F9B-A63B-493D-9FF8-7392C6067B05}" type="datetime1">
              <a:rPr lang="it-IT"/>
              <a:pPr>
                <a:defRPr/>
              </a:pPr>
              <a:t>18/04/2018</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fld id="{82954AC4-F675-4475-8A52-57B556C9ED0A}" type="slidenum">
              <a:rPr lang="it-IT" altLang="it-IT"/>
              <a:pPr/>
              <a:t>‹N›</a:t>
            </a:fld>
            <a:endParaRPr lang="it-IT" altLang="it-IT"/>
          </a:p>
        </p:txBody>
      </p:sp>
    </p:spTree>
    <p:extLst>
      <p:ext uri="{BB962C8B-B14F-4D97-AF65-F5344CB8AC3E}">
        <p14:creationId xmlns:p14="http://schemas.microsoft.com/office/powerpoint/2010/main" xmlns="" val="131950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13"/>
          <p:cNvSpPr>
            <a:spLocks noGrp="1"/>
          </p:cNvSpPr>
          <p:nvPr>
            <p:ph type="dt" sz="half" idx="10"/>
          </p:nvPr>
        </p:nvSpPr>
        <p:spPr/>
        <p:txBody>
          <a:bodyPr/>
          <a:lstStyle>
            <a:lvl1pPr>
              <a:defRPr/>
            </a:lvl1pPr>
          </a:lstStyle>
          <a:p>
            <a:pPr>
              <a:defRPr/>
            </a:pPr>
            <a:fld id="{0D423F3E-B225-4E50-9438-D927A311437A}" type="datetime1">
              <a:rPr lang="it-IT"/>
              <a:pPr>
                <a:defRPr/>
              </a:pPr>
              <a:t>18/04/2018</a:t>
            </a:fld>
            <a:endParaRPr lang="it-IT"/>
          </a:p>
        </p:txBody>
      </p:sp>
      <p:sp>
        <p:nvSpPr>
          <p:cNvPr id="5" name="Segnaposto piè di pagina 2"/>
          <p:cNvSpPr>
            <a:spLocks noGrp="1"/>
          </p:cNvSpPr>
          <p:nvPr>
            <p:ph type="ftr" sz="quarter" idx="11"/>
          </p:nvPr>
        </p:nvSpPr>
        <p:spPr/>
        <p:txBody>
          <a:bodyPr/>
          <a:lstStyle>
            <a:lvl1pPr>
              <a:defRPr/>
            </a:lvl1pPr>
          </a:lstStyle>
          <a:p>
            <a:pPr>
              <a:defRPr/>
            </a:pPr>
            <a:endParaRPr lang="it-IT"/>
          </a:p>
        </p:txBody>
      </p:sp>
      <p:sp>
        <p:nvSpPr>
          <p:cNvPr id="6" name="Segnaposto numero diapositiva 22"/>
          <p:cNvSpPr>
            <a:spLocks noGrp="1"/>
          </p:cNvSpPr>
          <p:nvPr>
            <p:ph type="sldNum" sz="quarter" idx="12"/>
          </p:nvPr>
        </p:nvSpPr>
        <p:spPr/>
        <p:txBody>
          <a:bodyPr/>
          <a:lstStyle>
            <a:lvl1pPr>
              <a:defRPr/>
            </a:lvl1pPr>
          </a:lstStyle>
          <a:p>
            <a:fld id="{7C5CA676-B164-46C2-A805-21E14A951491}" type="slidenum">
              <a:rPr lang="it-IT" altLang="it-IT"/>
              <a:pPr/>
              <a:t>‹N›</a:t>
            </a:fld>
            <a:endParaRPr lang="it-IT" altLang="it-IT"/>
          </a:p>
        </p:txBody>
      </p:sp>
    </p:spTree>
    <p:extLst>
      <p:ext uri="{BB962C8B-B14F-4D97-AF65-F5344CB8AC3E}">
        <p14:creationId xmlns:p14="http://schemas.microsoft.com/office/powerpoint/2010/main" xmlns="" val="3086995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01067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8" name="Segnaposto contenuto 7"/>
          <p:cNvSpPr>
            <a:spLocks noGrp="1"/>
          </p:cNvSpPr>
          <p:nvPr>
            <p:ph sz="quarter" idx="1"/>
          </p:nvPr>
        </p:nvSpPr>
        <p:spPr>
          <a:xfrm>
            <a:off x="457200" y="1600200"/>
            <a:ext cx="7467600" cy="487375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6"/>
          <p:cNvSpPr>
            <a:spLocks noGrp="1"/>
          </p:cNvSpPr>
          <p:nvPr>
            <p:ph type="dt" sz="half" idx="10"/>
          </p:nvPr>
        </p:nvSpPr>
        <p:spPr/>
        <p:txBody>
          <a:bodyPr rtlCol="0"/>
          <a:lstStyle>
            <a:lvl1pPr>
              <a:defRPr/>
            </a:lvl1pPr>
          </a:lstStyle>
          <a:p>
            <a:pPr>
              <a:defRPr/>
            </a:pPr>
            <a:fld id="{05446C8F-2F30-4CB2-9482-04633CFE511B}" type="datetime1">
              <a:rPr lang="it-IT"/>
              <a:pPr>
                <a:defRPr/>
              </a:pPr>
              <a:t>18/04/2018</a:t>
            </a:fld>
            <a:endParaRPr lang="it-IT"/>
          </a:p>
        </p:txBody>
      </p:sp>
      <p:sp>
        <p:nvSpPr>
          <p:cNvPr id="5" name="Segnaposto numero diapositiva 8"/>
          <p:cNvSpPr>
            <a:spLocks noGrp="1"/>
          </p:cNvSpPr>
          <p:nvPr>
            <p:ph type="sldNum" sz="quarter" idx="11"/>
          </p:nvPr>
        </p:nvSpPr>
        <p:spPr/>
        <p:txBody>
          <a:bodyPr/>
          <a:lstStyle>
            <a:lvl1pPr>
              <a:defRPr/>
            </a:lvl1pPr>
          </a:lstStyle>
          <a:p>
            <a:fld id="{41DF2B58-05B8-4E4C-A88B-3E579D7DF4A6}" type="slidenum">
              <a:rPr lang="it-IT" altLang="it-IT"/>
              <a:pPr/>
              <a:t>‹N›</a:t>
            </a:fld>
            <a:endParaRPr lang="it-IT" altLang="it-IT"/>
          </a:p>
        </p:txBody>
      </p:sp>
      <p:sp>
        <p:nvSpPr>
          <p:cNvPr id="6" name="Segnaposto piè di pagina 9"/>
          <p:cNvSpPr>
            <a:spLocks noGrp="1"/>
          </p:cNvSpPr>
          <p:nvPr>
            <p:ph type="ftr" sz="quarter" idx="12"/>
          </p:nvPr>
        </p:nvSpPr>
        <p:spPr/>
        <p:txBody>
          <a:bodyPr rtlCol="0"/>
          <a:lstStyle>
            <a:lvl1pPr>
              <a:defRPr/>
            </a:lvl1pPr>
          </a:lstStyle>
          <a:p>
            <a:pPr>
              <a:defRPr/>
            </a:pPr>
            <a:endParaRPr lang="it-IT"/>
          </a:p>
        </p:txBody>
      </p:sp>
    </p:spTree>
    <p:extLst>
      <p:ext uri="{BB962C8B-B14F-4D97-AF65-F5344CB8AC3E}">
        <p14:creationId xmlns:p14="http://schemas.microsoft.com/office/powerpoint/2010/main" xmlns="" val="204290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2"/>
        </a:solidFill>
        <a:effectLst/>
      </p:bgPr>
    </p:bg>
    <p:spTree>
      <p:nvGrpSpPr>
        <p:cNvPr id="1" name=""/>
        <p:cNvGrpSpPr/>
        <p:nvPr/>
      </p:nvGrpSpPr>
      <p:grpSpPr>
        <a:xfrm>
          <a:off x="0" y="0"/>
          <a:ext cx="0" cy="0"/>
          <a:chOff x="0" y="0"/>
          <a:chExt cx="0" cy="0"/>
        </a:xfrm>
      </p:grpSpPr>
      <p:sp>
        <p:nvSpPr>
          <p:cNvPr id="4" name="Rettangolo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ttangolo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ttangolo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ttangolo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Connettore 1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9" name="Connettore 1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 name="Connettore 1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1" name="Connettore 1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2" name="Connettore 1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3" name="Rettangolo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e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e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e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e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e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Connettore 1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lang="it-IT" smtClean="0"/>
              <a:t>Fare clic per modificare lo stile del titolo</a:t>
            </a:r>
            <a:endParaRPr lang="en-US"/>
          </a:p>
        </p:txBody>
      </p:sp>
      <p:sp>
        <p:nvSpPr>
          <p:cNvPr id="3" name="Segnaposto testo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smtClean="0"/>
              <a:t>Fare clic per modificare stili del testo dello schema</a:t>
            </a:r>
          </a:p>
        </p:txBody>
      </p:sp>
      <p:sp>
        <p:nvSpPr>
          <p:cNvPr id="20" name="Segnaposto data 3"/>
          <p:cNvSpPr>
            <a:spLocks noGrp="1"/>
          </p:cNvSpPr>
          <p:nvPr>
            <p:ph type="dt" sz="half" idx="10"/>
          </p:nvPr>
        </p:nvSpPr>
        <p:spPr bwMode="auto">
          <a:xfrm rot="5400000">
            <a:off x="7762875" y="1169988"/>
            <a:ext cx="2286000" cy="381000"/>
          </a:xfrm>
        </p:spPr>
        <p:txBody>
          <a:bodyPr/>
          <a:lstStyle>
            <a:lvl1pPr>
              <a:defRPr/>
            </a:lvl1pPr>
          </a:lstStyle>
          <a:p>
            <a:pPr>
              <a:defRPr/>
            </a:pPr>
            <a:fld id="{88ED521A-6214-46C0-AAD6-73AE16D3928E}" type="datetime1">
              <a:rPr lang="it-IT"/>
              <a:pPr>
                <a:defRPr/>
              </a:pPr>
              <a:t>18/04/2018</a:t>
            </a:fld>
            <a:endParaRPr lang="it-IT"/>
          </a:p>
        </p:txBody>
      </p:sp>
      <p:sp>
        <p:nvSpPr>
          <p:cNvPr id="21" name="Segnaposto piè di pagina 4"/>
          <p:cNvSpPr>
            <a:spLocks noGrp="1"/>
          </p:cNvSpPr>
          <p:nvPr>
            <p:ph type="ftr" sz="quarter" idx="11"/>
          </p:nvPr>
        </p:nvSpPr>
        <p:spPr bwMode="auto">
          <a:xfrm rot="5400000">
            <a:off x="7077076" y="4178300"/>
            <a:ext cx="3657600" cy="384175"/>
          </a:xfrm>
        </p:spPr>
        <p:txBody>
          <a:bodyPr/>
          <a:lstStyle>
            <a:lvl1pPr>
              <a:defRPr/>
            </a:lvl1pPr>
          </a:lstStyle>
          <a:p>
            <a:pPr>
              <a:defRPr/>
            </a:pPr>
            <a:endParaRPr lang="it-IT"/>
          </a:p>
        </p:txBody>
      </p:sp>
      <p:sp>
        <p:nvSpPr>
          <p:cNvPr id="22" name="Segnaposto numero diapositiva 5"/>
          <p:cNvSpPr>
            <a:spLocks noGrp="1"/>
          </p:cNvSpPr>
          <p:nvPr>
            <p:ph type="sldNum" sz="quarter" idx="12"/>
          </p:nvPr>
        </p:nvSpPr>
        <p:spPr bwMode="auto">
          <a:xfrm>
            <a:off x="1339850" y="4929188"/>
            <a:ext cx="609600" cy="517525"/>
          </a:xfrm>
        </p:spPr>
        <p:txBody>
          <a:bodyPr/>
          <a:lstStyle>
            <a:lvl1pPr>
              <a:defRPr/>
            </a:lvl1pPr>
          </a:lstStyle>
          <a:p>
            <a:fld id="{1D68B25C-D812-46B8-8737-CCBC6B7E1742}" type="slidenum">
              <a:rPr lang="it-IT" altLang="it-IT"/>
              <a:pPr/>
              <a:t>‹N›</a:t>
            </a:fld>
            <a:endParaRPr lang="it-IT" altLang="it-IT"/>
          </a:p>
        </p:txBody>
      </p:sp>
    </p:spTree>
    <p:extLst>
      <p:ext uri="{BB962C8B-B14F-4D97-AF65-F5344CB8AC3E}">
        <p14:creationId xmlns:p14="http://schemas.microsoft.com/office/powerpoint/2010/main" xmlns="" val="1354904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9" name="Segnaposto contenuto 8"/>
          <p:cNvSpPr>
            <a:spLocks noGrp="1"/>
          </p:cNvSpPr>
          <p:nvPr>
            <p:ph sz="quarter" idx="1"/>
          </p:nvPr>
        </p:nvSpPr>
        <p:spPr>
          <a:xfrm>
            <a:off x="457200" y="1600200"/>
            <a:ext cx="36576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Segnaposto contenuto 10"/>
          <p:cNvSpPr>
            <a:spLocks noGrp="1"/>
          </p:cNvSpPr>
          <p:nvPr>
            <p:ph sz="quarter" idx="2"/>
          </p:nvPr>
        </p:nvSpPr>
        <p:spPr>
          <a:xfrm>
            <a:off x="4270248" y="1600200"/>
            <a:ext cx="3657600" cy="45720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13"/>
          <p:cNvSpPr>
            <a:spLocks noGrp="1"/>
          </p:cNvSpPr>
          <p:nvPr>
            <p:ph type="dt" sz="half" idx="10"/>
          </p:nvPr>
        </p:nvSpPr>
        <p:spPr/>
        <p:txBody>
          <a:bodyPr/>
          <a:lstStyle>
            <a:lvl1pPr>
              <a:defRPr/>
            </a:lvl1pPr>
          </a:lstStyle>
          <a:p>
            <a:pPr>
              <a:defRPr/>
            </a:pPr>
            <a:fld id="{A0C05867-7943-4E1C-B861-E0D34E5E28CF}" type="datetime1">
              <a:rPr lang="it-IT"/>
              <a:pPr>
                <a:defRPr/>
              </a:pPr>
              <a:t>18/04/2018</a:t>
            </a:fld>
            <a:endParaRPr lang="it-IT"/>
          </a:p>
        </p:txBody>
      </p:sp>
      <p:sp>
        <p:nvSpPr>
          <p:cNvPr id="6" name="Segnaposto piè di pagina 2"/>
          <p:cNvSpPr>
            <a:spLocks noGrp="1"/>
          </p:cNvSpPr>
          <p:nvPr>
            <p:ph type="ftr" sz="quarter" idx="11"/>
          </p:nvPr>
        </p:nvSpPr>
        <p:spPr/>
        <p:txBody>
          <a:bodyPr/>
          <a:lstStyle>
            <a:lvl1pPr>
              <a:defRPr/>
            </a:lvl1pPr>
          </a:lstStyle>
          <a:p>
            <a:pPr>
              <a:defRPr/>
            </a:pPr>
            <a:endParaRPr lang="it-IT"/>
          </a:p>
        </p:txBody>
      </p:sp>
      <p:sp>
        <p:nvSpPr>
          <p:cNvPr id="7" name="Segnaposto numero diapositiva 22"/>
          <p:cNvSpPr>
            <a:spLocks noGrp="1"/>
          </p:cNvSpPr>
          <p:nvPr>
            <p:ph type="sldNum" sz="quarter" idx="12"/>
          </p:nvPr>
        </p:nvSpPr>
        <p:spPr/>
        <p:txBody>
          <a:bodyPr/>
          <a:lstStyle>
            <a:lvl1pPr>
              <a:defRPr/>
            </a:lvl1pPr>
          </a:lstStyle>
          <a:p>
            <a:fld id="{7F1DD774-9E37-4D84-BFC7-FC42EF7099BF}" type="slidenum">
              <a:rPr lang="it-IT" altLang="it-IT"/>
              <a:pPr/>
              <a:t>‹N›</a:t>
            </a:fld>
            <a:endParaRPr lang="it-IT" altLang="it-IT"/>
          </a:p>
        </p:txBody>
      </p:sp>
    </p:spTree>
    <p:extLst>
      <p:ext uri="{BB962C8B-B14F-4D97-AF65-F5344CB8AC3E}">
        <p14:creationId xmlns:p14="http://schemas.microsoft.com/office/powerpoint/2010/main" xmlns="" val="373623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lstStyle>
            <a:lvl1pPr>
              <a:defRPr/>
            </a:lvl1pPr>
          </a:lstStyle>
          <a:p>
            <a:r>
              <a:rPr lang="it-IT" smtClean="0"/>
              <a:t>Fare clic per modificare lo stile del titolo</a:t>
            </a:r>
            <a:endParaRPr lang="en-US"/>
          </a:p>
        </p:txBody>
      </p:sp>
      <p:sp>
        <p:nvSpPr>
          <p:cNvPr id="11" name="Segnaposto contenuto 10"/>
          <p:cNvSpPr>
            <a:spLocks noGrp="1"/>
          </p:cNvSpPr>
          <p:nvPr>
            <p:ph sz="quarter" idx="2"/>
          </p:nvPr>
        </p:nvSpPr>
        <p:spPr>
          <a:xfrm>
            <a:off x="457200" y="2362200"/>
            <a:ext cx="3657600" cy="3886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3" name="Segnaposto contenuto 12"/>
          <p:cNvSpPr>
            <a:spLocks noGrp="1"/>
          </p:cNvSpPr>
          <p:nvPr>
            <p:ph sz="quarter" idx="4"/>
          </p:nvPr>
        </p:nvSpPr>
        <p:spPr>
          <a:xfrm>
            <a:off x="4371975" y="2362200"/>
            <a:ext cx="3657600" cy="3886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it-IT" smtClean="0"/>
              <a:t>Fare clic per modificare stili del testo dello schema</a:t>
            </a:r>
          </a:p>
        </p:txBody>
      </p:sp>
      <p:sp>
        <p:nvSpPr>
          <p:cNvPr id="7" name="Segnaposto data 13"/>
          <p:cNvSpPr>
            <a:spLocks noGrp="1"/>
          </p:cNvSpPr>
          <p:nvPr>
            <p:ph type="dt" sz="half" idx="10"/>
          </p:nvPr>
        </p:nvSpPr>
        <p:spPr/>
        <p:txBody>
          <a:bodyPr/>
          <a:lstStyle>
            <a:lvl1pPr>
              <a:defRPr/>
            </a:lvl1pPr>
          </a:lstStyle>
          <a:p>
            <a:pPr>
              <a:defRPr/>
            </a:pPr>
            <a:fld id="{8337B822-FE07-431A-87EB-66DE2D8DC212}" type="datetime1">
              <a:rPr lang="it-IT"/>
              <a:pPr>
                <a:defRPr/>
              </a:pPr>
              <a:t>18/04/2018</a:t>
            </a:fld>
            <a:endParaRPr lang="it-IT"/>
          </a:p>
        </p:txBody>
      </p:sp>
      <p:sp>
        <p:nvSpPr>
          <p:cNvPr id="8" name="Segnaposto piè di pagina 2"/>
          <p:cNvSpPr>
            <a:spLocks noGrp="1"/>
          </p:cNvSpPr>
          <p:nvPr>
            <p:ph type="ftr" sz="quarter" idx="11"/>
          </p:nvPr>
        </p:nvSpPr>
        <p:spPr/>
        <p:txBody>
          <a:bodyPr/>
          <a:lstStyle>
            <a:lvl1pPr>
              <a:defRPr/>
            </a:lvl1pPr>
          </a:lstStyle>
          <a:p>
            <a:pPr>
              <a:defRPr/>
            </a:pPr>
            <a:endParaRPr lang="it-IT"/>
          </a:p>
        </p:txBody>
      </p:sp>
      <p:sp>
        <p:nvSpPr>
          <p:cNvPr id="9" name="Segnaposto numero diapositiva 22"/>
          <p:cNvSpPr>
            <a:spLocks noGrp="1"/>
          </p:cNvSpPr>
          <p:nvPr>
            <p:ph type="sldNum" sz="quarter" idx="12"/>
          </p:nvPr>
        </p:nvSpPr>
        <p:spPr/>
        <p:txBody>
          <a:bodyPr/>
          <a:lstStyle>
            <a:lvl1pPr>
              <a:defRPr/>
            </a:lvl1pPr>
          </a:lstStyle>
          <a:p>
            <a:fld id="{1FDA2648-BA53-4240-B5AB-0074455956E8}" type="slidenum">
              <a:rPr lang="it-IT" altLang="it-IT"/>
              <a:pPr/>
              <a:t>‹N›</a:t>
            </a:fld>
            <a:endParaRPr lang="it-IT" altLang="it-IT"/>
          </a:p>
        </p:txBody>
      </p:sp>
    </p:spTree>
    <p:extLst>
      <p:ext uri="{BB962C8B-B14F-4D97-AF65-F5344CB8AC3E}">
        <p14:creationId xmlns:p14="http://schemas.microsoft.com/office/powerpoint/2010/main" xmlns="" val="2053659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5"/>
          <p:cNvSpPr>
            <a:spLocks noGrp="1"/>
          </p:cNvSpPr>
          <p:nvPr>
            <p:ph type="dt" sz="half" idx="10"/>
          </p:nvPr>
        </p:nvSpPr>
        <p:spPr/>
        <p:txBody>
          <a:bodyPr rtlCol="0"/>
          <a:lstStyle>
            <a:lvl1pPr>
              <a:defRPr/>
            </a:lvl1pPr>
          </a:lstStyle>
          <a:p>
            <a:pPr>
              <a:defRPr/>
            </a:pPr>
            <a:fld id="{03669A84-0F4B-4BDF-A718-054772C944F3}" type="datetime1">
              <a:rPr lang="it-IT"/>
              <a:pPr>
                <a:defRPr/>
              </a:pPr>
              <a:t>18/04/2018</a:t>
            </a:fld>
            <a:endParaRPr lang="it-IT"/>
          </a:p>
        </p:txBody>
      </p:sp>
      <p:sp>
        <p:nvSpPr>
          <p:cNvPr id="4" name="Segnaposto numero diapositiva 6"/>
          <p:cNvSpPr>
            <a:spLocks noGrp="1"/>
          </p:cNvSpPr>
          <p:nvPr>
            <p:ph type="sldNum" sz="quarter" idx="11"/>
          </p:nvPr>
        </p:nvSpPr>
        <p:spPr/>
        <p:txBody>
          <a:bodyPr/>
          <a:lstStyle>
            <a:lvl1pPr>
              <a:defRPr/>
            </a:lvl1pPr>
          </a:lstStyle>
          <a:p>
            <a:fld id="{6A0CF9A2-4D59-4C50-A86F-508FF917ECAE}" type="slidenum">
              <a:rPr lang="it-IT" altLang="it-IT"/>
              <a:pPr/>
              <a:t>‹N›</a:t>
            </a:fld>
            <a:endParaRPr lang="it-IT" altLang="it-IT"/>
          </a:p>
        </p:txBody>
      </p:sp>
      <p:sp>
        <p:nvSpPr>
          <p:cNvPr id="5" name="Segnaposto piè di pagina 7"/>
          <p:cNvSpPr>
            <a:spLocks noGrp="1"/>
          </p:cNvSpPr>
          <p:nvPr>
            <p:ph type="ftr" sz="quarter" idx="12"/>
          </p:nvPr>
        </p:nvSpPr>
        <p:spPr/>
        <p:txBody>
          <a:bodyPr rtlCol="0"/>
          <a:lstStyle>
            <a:lvl1pPr>
              <a:defRPr/>
            </a:lvl1pPr>
          </a:lstStyle>
          <a:p>
            <a:pPr>
              <a:defRPr/>
            </a:pPr>
            <a:endParaRPr lang="it-IT"/>
          </a:p>
        </p:txBody>
      </p:sp>
    </p:spTree>
    <p:extLst>
      <p:ext uri="{BB962C8B-B14F-4D97-AF65-F5344CB8AC3E}">
        <p14:creationId xmlns:p14="http://schemas.microsoft.com/office/powerpoint/2010/main" xmlns="" val="289406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3"/>
          <p:cNvSpPr>
            <a:spLocks noGrp="1"/>
          </p:cNvSpPr>
          <p:nvPr>
            <p:ph type="dt" sz="half" idx="10"/>
          </p:nvPr>
        </p:nvSpPr>
        <p:spPr/>
        <p:txBody>
          <a:bodyPr/>
          <a:lstStyle>
            <a:lvl1pPr>
              <a:defRPr/>
            </a:lvl1pPr>
          </a:lstStyle>
          <a:p>
            <a:pPr>
              <a:defRPr/>
            </a:pPr>
            <a:fld id="{44CC3718-CD95-457F-9993-66D41DE80830}" type="datetime1">
              <a:rPr lang="it-IT"/>
              <a:pPr>
                <a:defRPr/>
              </a:pPr>
              <a:t>18/04/2018</a:t>
            </a:fld>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22"/>
          <p:cNvSpPr>
            <a:spLocks noGrp="1"/>
          </p:cNvSpPr>
          <p:nvPr>
            <p:ph type="sldNum" sz="quarter" idx="12"/>
          </p:nvPr>
        </p:nvSpPr>
        <p:spPr/>
        <p:txBody>
          <a:bodyPr/>
          <a:lstStyle>
            <a:lvl1pPr>
              <a:defRPr/>
            </a:lvl1pPr>
          </a:lstStyle>
          <a:p>
            <a:fld id="{7A677A57-6CCC-44A8-8E55-1557FAD5F3C0}" type="slidenum">
              <a:rPr lang="it-IT" altLang="it-IT"/>
              <a:pPr/>
              <a:t>‹N›</a:t>
            </a:fld>
            <a:endParaRPr lang="it-IT" altLang="it-IT"/>
          </a:p>
        </p:txBody>
      </p:sp>
    </p:spTree>
    <p:extLst>
      <p:ext uri="{BB962C8B-B14F-4D97-AF65-F5344CB8AC3E}">
        <p14:creationId xmlns:p14="http://schemas.microsoft.com/office/powerpoint/2010/main" xmlns="" val="138379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Connettore 1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Connettore 1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Connettore 1 6"/>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it-IT">
              <a:latin typeface="Arial" charset="0"/>
              <a:cs typeface="Arial" charset="0"/>
            </a:endParaRPr>
          </a:p>
        </p:txBody>
      </p:sp>
      <p:sp>
        <p:nvSpPr>
          <p:cNvPr id="8" name="Connettore 1 7"/>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it-IT">
              <a:latin typeface="Arial" charset="0"/>
              <a:cs typeface="Arial" charset="0"/>
            </a:endParaRPr>
          </a:p>
        </p:txBody>
      </p:sp>
      <p:sp>
        <p:nvSpPr>
          <p:cNvPr id="9" name="Rettangolo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Connettore 1 9"/>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it-IT">
              <a:latin typeface="Arial" charset="0"/>
              <a:cs typeface="Arial" charset="0"/>
            </a:endParaRPr>
          </a:p>
        </p:txBody>
      </p:sp>
      <p:sp>
        <p:nvSpPr>
          <p:cNvPr id="11" name="Ovale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olo 1"/>
          <p:cNvSpPr>
            <a:spLocks noGrp="1"/>
          </p:cNvSpPr>
          <p:nvPr>
            <p:ph type="title"/>
          </p:nvPr>
        </p:nvSpPr>
        <p:spPr>
          <a:xfrm rot="5400000">
            <a:off x="3371850" y="3200400"/>
            <a:ext cx="6309360" cy="457200"/>
          </a:xfrm>
        </p:spPr>
        <p:txBody>
          <a:bodyPr/>
          <a:lstStyle>
            <a:lvl1pPr algn="l">
              <a:buNone/>
              <a:defRPr sz="2000" b="1" cap="small" baseline="0"/>
            </a:lvl1pPr>
          </a:lstStyle>
          <a:p>
            <a:r>
              <a:rPr lang="it-IT" smtClean="0"/>
              <a:t>Fare clic per modificare lo stile del titolo</a:t>
            </a:r>
            <a:endParaRPr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it-IT" smtClean="0"/>
              <a:t>Fare clic per modificare stili del testo dello schema</a:t>
            </a:r>
          </a:p>
        </p:txBody>
      </p:sp>
      <p:sp>
        <p:nvSpPr>
          <p:cNvPr id="18" name="Segnaposto contenuto 17"/>
          <p:cNvSpPr>
            <a:spLocks noGrp="1"/>
          </p:cNvSpPr>
          <p:nvPr>
            <p:ph sz="quarter" idx="1"/>
          </p:nvPr>
        </p:nvSpPr>
        <p:spPr>
          <a:xfrm>
            <a:off x="304800" y="274320"/>
            <a:ext cx="5638800" cy="632764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2" name="Segnaposto data 20"/>
          <p:cNvSpPr>
            <a:spLocks noGrp="1"/>
          </p:cNvSpPr>
          <p:nvPr>
            <p:ph type="dt" sz="half" idx="10"/>
          </p:nvPr>
        </p:nvSpPr>
        <p:spPr/>
        <p:txBody>
          <a:bodyPr rtlCol="0"/>
          <a:lstStyle>
            <a:lvl1pPr>
              <a:defRPr/>
            </a:lvl1pPr>
          </a:lstStyle>
          <a:p>
            <a:pPr>
              <a:defRPr/>
            </a:pPr>
            <a:fld id="{918D68D8-9680-44D3-8F70-3D68E0412C2B}" type="datetime1">
              <a:rPr lang="it-IT"/>
              <a:pPr>
                <a:defRPr/>
              </a:pPr>
              <a:t>18/04/2018</a:t>
            </a:fld>
            <a:endParaRPr lang="it-IT"/>
          </a:p>
        </p:txBody>
      </p:sp>
      <p:sp>
        <p:nvSpPr>
          <p:cNvPr id="13" name="Segnaposto numero diapositiva 21"/>
          <p:cNvSpPr>
            <a:spLocks noGrp="1"/>
          </p:cNvSpPr>
          <p:nvPr>
            <p:ph type="sldNum" sz="quarter" idx="11"/>
          </p:nvPr>
        </p:nvSpPr>
        <p:spPr/>
        <p:txBody>
          <a:bodyPr/>
          <a:lstStyle>
            <a:lvl1pPr>
              <a:defRPr/>
            </a:lvl1pPr>
          </a:lstStyle>
          <a:p>
            <a:fld id="{FCAD3B28-7315-434B-AC57-5269FE153D8C}" type="slidenum">
              <a:rPr lang="it-IT" altLang="it-IT"/>
              <a:pPr/>
              <a:t>‹N›</a:t>
            </a:fld>
            <a:endParaRPr lang="it-IT" altLang="it-IT"/>
          </a:p>
        </p:txBody>
      </p:sp>
      <p:sp>
        <p:nvSpPr>
          <p:cNvPr id="14" name="Segnaposto piè di pagina 22"/>
          <p:cNvSpPr>
            <a:spLocks noGrp="1"/>
          </p:cNvSpPr>
          <p:nvPr>
            <p:ph type="ftr" sz="quarter" idx="12"/>
          </p:nvPr>
        </p:nvSpPr>
        <p:spPr/>
        <p:txBody>
          <a:bodyPr rtlCol="0"/>
          <a:lstStyle>
            <a:lvl1pPr>
              <a:defRPr/>
            </a:lvl1pPr>
          </a:lstStyle>
          <a:p>
            <a:pPr>
              <a:defRPr/>
            </a:pPr>
            <a:endParaRPr lang="it-IT"/>
          </a:p>
        </p:txBody>
      </p:sp>
    </p:spTree>
    <p:extLst>
      <p:ext uri="{BB962C8B-B14F-4D97-AF65-F5344CB8AC3E}">
        <p14:creationId xmlns:p14="http://schemas.microsoft.com/office/powerpoint/2010/main" xmlns="" val="207605451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Connettore 1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Ovale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Connettore 1 6"/>
          <p:cNvSpPr>
            <a:spLocks noChangeShapeType="1"/>
          </p:cNvSpPr>
          <p:nvPr/>
        </p:nvSpPr>
        <p:spPr bwMode="auto">
          <a:xfrm>
            <a:off x="8991600" y="0"/>
            <a:ext cx="0" cy="6858000"/>
          </a:xfrm>
          <a:prstGeom prst="line">
            <a:avLst/>
          </a:prstGeom>
          <a:noFill/>
          <a:ln w="9525" algn="ctr">
            <a:solidFill>
              <a:schemeClr val="tx1"/>
            </a:solidFill>
            <a:round/>
            <a:headEnd/>
            <a:tailEnd/>
          </a:ln>
        </p:spPr>
        <p:txBody>
          <a:bodyPr/>
          <a:lstStyle/>
          <a:p>
            <a:pPr>
              <a:defRPr/>
            </a:pPr>
            <a:endParaRPr lang="it-IT">
              <a:latin typeface="Arial" charset="0"/>
              <a:cs typeface="Arial" charset="0"/>
            </a:endParaRPr>
          </a:p>
        </p:txBody>
      </p:sp>
      <p:sp>
        <p:nvSpPr>
          <p:cNvPr id="8" name="Rettangolo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Connettore 1 8"/>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it-IT">
              <a:latin typeface="Arial" charset="0"/>
              <a:cs typeface="Arial" charset="0"/>
            </a:endParaRPr>
          </a:p>
        </p:txBody>
      </p:sp>
      <p:sp>
        <p:nvSpPr>
          <p:cNvPr id="10" name="Connettore 1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Connettore 1 10"/>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it-IT">
              <a:latin typeface="Arial" charset="0"/>
              <a:cs typeface="Arial" charset="0"/>
            </a:endParaRPr>
          </a:p>
        </p:txBody>
      </p:sp>
      <p:sp>
        <p:nvSpPr>
          <p:cNvPr id="2" name="Titolo 1"/>
          <p:cNvSpPr>
            <a:spLocks noGrp="1"/>
          </p:cNvSpPr>
          <p:nvPr>
            <p:ph type="title"/>
          </p:nvPr>
        </p:nvSpPr>
        <p:spPr>
          <a:xfrm rot="5400000">
            <a:off x="3350133" y="3200400"/>
            <a:ext cx="6309360" cy="457200"/>
          </a:xfrm>
        </p:spPr>
        <p:txBody>
          <a:bodyPr/>
          <a:lstStyle>
            <a:lvl1pPr algn="l">
              <a:buNone/>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it-IT" noProof="0" smtClean="0"/>
              <a:t>Fare clic sull'icona per inserire un'immagine</a:t>
            </a:r>
            <a:endParaRPr lang="en-US" noProof="0"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it-IT" smtClean="0"/>
              <a:t>Fare clic per modificare stili del testo dello schema</a:t>
            </a:r>
          </a:p>
        </p:txBody>
      </p:sp>
      <p:sp>
        <p:nvSpPr>
          <p:cNvPr id="12" name="Segnaposto data 16"/>
          <p:cNvSpPr>
            <a:spLocks noGrp="1"/>
          </p:cNvSpPr>
          <p:nvPr>
            <p:ph type="dt" sz="half" idx="10"/>
          </p:nvPr>
        </p:nvSpPr>
        <p:spPr/>
        <p:txBody>
          <a:bodyPr rtlCol="0"/>
          <a:lstStyle>
            <a:lvl1pPr>
              <a:defRPr/>
            </a:lvl1pPr>
          </a:lstStyle>
          <a:p>
            <a:pPr>
              <a:defRPr/>
            </a:pPr>
            <a:fld id="{56A2B56D-B415-4DD5-A141-D8E35043A768}" type="datetime1">
              <a:rPr lang="it-IT"/>
              <a:pPr>
                <a:defRPr/>
              </a:pPr>
              <a:t>18/04/2018</a:t>
            </a:fld>
            <a:endParaRPr lang="it-IT"/>
          </a:p>
        </p:txBody>
      </p:sp>
      <p:sp>
        <p:nvSpPr>
          <p:cNvPr id="13" name="Segnaposto numero diapositiva 17"/>
          <p:cNvSpPr>
            <a:spLocks noGrp="1"/>
          </p:cNvSpPr>
          <p:nvPr>
            <p:ph type="sldNum" sz="quarter" idx="11"/>
          </p:nvPr>
        </p:nvSpPr>
        <p:spPr/>
        <p:txBody>
          <a:bodyPr/>
          <a:lstStyle>
            <a:lvl1pPr>
              <a:defRPr/>
            </a:lvl1pPr>
          </a:lstStyle>
          <a:p>
            <a:fld id="{319BC07A-B773-40ED-A3B7-EDB547470C0B}" type="slidenum">
              <a:rPr lang="it-IT" altLang="it-IT"/>
              <a:pPr/>
              <a:t>‹N›</a:t>
            </a:fld>
            <a:endParaRPr lang="it-IT" altLang="it-IT"/>
          </a:p>
        </p:txBody>
      </p:sp>
      <p:sp>
        <p:nvSpPr>
          <p:cNvPr id="14" name="Segnaposto piè di pagina 20"/>
          <p:cNvSpPr>
            <a:spLocks noGrp="1"/>
          </p:cNvSpPr>
          <p:nvPr>
            <p:ph type="ftr" sz="quarter" idx="12"/>
          </p:nvPr>
        </p:nvSpPr>
        <p:spPr/>
        <p:txBody>
          <a:bodyPr rtlCol="0"/>
          <a:lstStyle>
            <a:lvl1pPr>
              <a:defRPr/>
            </a:lvl1pPr>
          </a:lstStyle>
          <a:p>
            <a:pPr>
              <a:defRPr/>
            </a:pPr>
            <a:endParaRPr lang="it-IT"/>
          </a:p>
        </p:txBody>
      </p:sp>
    </p:spTree>
    <p:extLst>
      <p:ext uri="{BB962C8B-B14F-4D97-AF65-F5344CB8AC3E}">
        <p14:creationId xmlns:p14="http://schemas.microsoft.com/office/powerpoint/2010/main" xmlns="" val="3895097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lang="it-IT" smtClean="0"/>
              <a:t>Fare clic per modificare lo stile del titolo</a:t>
            </a:r>
            <a:endParaRPr lang="en-US"/>
          </a:p>
        </p:txBody>
      </p:sp>
      <p:sp>
        <p:nvSpPr>
          <p:cNvPr id="1028" name="Segnaposto testo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14" name="Segnaposto data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85196A4A-B6BB-42F9-ABAB-68D2AA8AEF69}" type="datetime1">
              <a:rPr lang="it-IT"/>
              <a:pPr>
                <a:defRPr/>
              </a:pPr>
              <a:t>18/04/2018</a:t>
            </a:fld>
            <a:endParaRPr lang="it-IT"/>
          </a:p>
        </p:txBody>
      </p:sp>
      <p:sp>
        <p:nvSpPr>
          <p:cNvPr id="3" name="Segnaposto piè di pagina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32" name="Connettore 1 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it-IT">
              <a:latin typeface="Arial" charset="0"/>
              <a:cs typeface="Arial" charset="0"/>
            </a:endParaRPr>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4" name="Connettore 1 1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it-IT">
              <a:latin typeface="Arial" charset="0"/>
              <a:cs typeface="Arial" charset="0"/>
            </a:endParaRPr>
          </a:p>
        </p:txBody>
      </p:sp>
      <p:sp>
        <p:nvSpPr>
          <p:cNvPr id="12" name="Oval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egnaposto numero diapositiva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fld id="{5A965997-172E-41E7-80E0-6103A38241B4}"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55" r:id="rId4"/>
    <p:sldLayoutId id="2147483956" r:id="rId5"/>
    <p:sldLayoutId id="2147483963" r:id="rId6"/>
    <p:sldLayoutId id="2147483957" r:id="rId7"/>
    <p:sldLayoutId id="2147483964" r:id="rId8"/>
    <p:sldLayoutId id="2147483965" r:id="rId9"/>
    <p:sldLayoutId id="2147483958" r:id="rId10"/>
    <p:sldLayoutId id="2147483959" r:id="rId11"/>
    <p:sldLayoutId id="2147483966" r:id="rId12"/>
  </p:sldLayoutIdLst>
  <p:hf hdr="0" ft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anose="05000000000000000000"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anose="05000000000000000000"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anose="05000000000000000000"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anose="05020102010507070707"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286000" y="3124200"/>
            <a:ext cx="6172200" cy="1893888"/>
          </a:xfrm>
        </p:spPr>
        <p:txBody>
          <a:bodyPr/>
          <a:lstStyle/>
          <a:p>
            <a:pPr algn="just">
              <a:defRPr/>
            </a:pPr>
            <a:r>
              <a:rPr lang="it-IT" sz="2800" dirty="0" smtClean="0">
                <a:latin typeface="Arial" charset="0"/>
                <a:cs typeface="Arial" charset="0"/>
              </a:rPr>
              <a:t>l’armonizzazione dei sistemi contabili</a:t>
            </a:r>
            <a:endParaRPr lang="it-IT" dirty="0"/>
          </a:p>
        </p:txBody>
      </p:sp>
      <p:sp>
        <p:nvSpPr>
          <p:cNvPr id="9219" name="Sottotitolo 2"/>
          <p:cNvSpPr>
            <a:spLocks noGrp="1"/>
          </p:cNvSpPr>
          <p:nvPr>
            <p:ph type="subTitle" idx="1"/>
          </p:nvPr>
        </p:nvSpPr>
        <p:spPr>
          <a:xfrm>
            <a:off x="2286000" y="5003800"/>
            <a:ext cx="6172200" cy="1371600"/>
          </a:xfrm>
        </p:spPr>
        <p:txBody>
          <a:bodyPr/>
          <a:lstStyle/>
          <a:p>
            <a:pPr algn="just"/>
            <a:endParaRPr lang="it-IT" altLang="it-IT" b="0" smtClean="0"/>
          </a:p>
          <a:p>
            <a:pPr algn="just"/>
            <a:r>
              <a:rPr lang="it-IT" altLang="it-IT" smtClean="0"/>
              <a:t>Claudio Sciancalepore</a:t>
            </a:r>
          </a:p>
          <a:p>
            <a:endParaRPr lang="it-IT" altLang="it-IT" smtClean="0"/>
          </a:p>
        </p:txBody>
      </p:sp>
      <p:sp>
        <p:nvSpPr>
          <p:cNvPr id="9220" name="Segnaposto numero diapositiva 5"/>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302EDB-A09A-46B6-980A-74BA67CBF859}" type="slidenum">
              <a:rPr lang="it-IT" altLang="it-IT">
                <a:solidFill>
                  <a:srgbClr val="FFFFFF"/>
                </a:solidFill>
                <a:latin typeface="Century Schoolbook" panose="02040604050505020304" pitchFamily="18" charset="0"/>
              </a:rPr>
              <a:pPr/>
              <a:t>1</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contenuto 2"/>
          <p:cNvSpPr>
            <a:spLocks noGrp="1"/>
          </p:cNvSpPr>
          <p:nvPr>
            <p:ph sz="quarter" idx="1"/>
          </p:nvPr>
        </p:nvSpPr>
        <p:spPr>
          <a:xfrm>
            <a:off x="500063" y="857250"/>
            <a:ext cx="7467600" cy="5259388"/>
          </a:xfrm>
        </p:spPr>
        <p:txBody>
          <a:bodyPr/>
          <a:lstStyle/>
          <a:p>
            <a:pPr algn="just"/>
            <a:r>
              <a:rPr lang="it-IT" altLang="it-IT" sz="2000" smtClean="0"/>
              <a:t>Le </a:t>
            </a:r>
            <a:r>
              <a:rPr lang="it-IT" altLang="it-IT" sz="2000" b="1" smtClean="0"/>
              <a:t>missioni</a:t>
            </a:r>
            <a:r>
              <a:rPr lang="it-IT" altLang="it-IT" sz="2000" smtClean="0"/>
              <a:t> rappresentano le funzioni principali e gli obiettivi strategici perseguiti dalle amministrazioni, utilizzando risorse finanziarie, umane e strumentali ad esse destinate. Le missioni sono definite in relazione al riparto di competenza di cui agli articoli 117 e 118 della Costituzione. Al fine di assicurare un più agevole consolidamento e monitoraggio dei conti pubblici, le missioni sono definite anche tenendo conto di quelle individuate per il bilancio dello Stato;</a:t>
            </a:r>
          </a:p>
          <a:p>
            <a:pPr algn="just"/>
            <a:r>
              <a:rPr lang="it-IT" altLang="it-IT" sz="2000" smtClean="0"/>
              <a:t>I </a:t>
            </a:r>
            <a:r>
              <a:rPr lang="it-IT" altLang="it-IT" sz="2000" b="1" smtClean="0"/>
              <a:t>programmi</a:t>
            </a:r>
            <a:r>
              <a:rPr lang="it-IT" altLang="it-IT" sz="2000" smtClean="0"/>
              <a:t> rappresentano gli aggregati omogenei di attività volte a perseguire gli obiettivi definiti nell’ambito delle missioni. I programmi si articolano in titoli e, ai fini della gestione, sono ripartiti in </a:t>
            </a:r>
            <a:r>
              <a:rPr lang="it-IT" altLang="it-IT" sz="2000" b="1" smtClean="0"/>
              <a:t>macroaggregati</a:t>
            </a:r>
            <a:r>
              <a:rPr lang="it-IT" altLang="it-IT" sz="2000" smtClean="0"/>
              <a:t>, </a:t>
            </a:r>
            <a:r>
              <a:rPr lang="it-IT" altLang="it-IT" sz="2000" b="1" smtClean="0"/>
              <a:t>capitoli</a:t>
            </a:r>
            <a:r>
              <a:rPr lang="it-IT" altLang="it-IT" sz="2000" smtClean="0"/>
              <a:t> ed eventualmente in articoli. I capitoli e gli articoli, ove previsti, si raccordano con il </a:t>
            </a:r>
            <a:r>
              <a:rPr lang="it-IT" altLang="it-IT" sz="2000" u="sng" smtClean="0"/>
              <a:t>quarto livello di articolazione del piano dei conti integrato</a:t>
            </a:r>
            <a:r>
              <a:rPr lang="it-IT" altLang="it-IT" sz="2000" smtClean="0"/>
              <a:t>. Il programma è, inoltre, raccordato alla relativa codificazione COFOG di secondo livello (Gruppi).</a:t>
            </a:r>
          </a:p>
          <a:p>
            <a:pPr algn="just"/>
            <a:endParaRPr lang="it-IT" altLang="it-IT" sz="1700" smtClean="0"/>
          </a:p>
          <a:p>
            <a:pPr lvl="1" algn="just">
              <a:buFont typeface="Wingdings 2" panose="05020102010507070707" pitchFamily="18" charset="2"/>
              <a:buNone/>
            </a:pPr>
            <a:endParaRPr lang="it-IT" altLang="it-IT" sz="1700" smtClean="0"/>
          </a:p>
        </p:txBody>
      </p:sp>
      <p:sp>
        <p:nvSpPr>
          <p:cNvPr id="18435"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CA4621E-A42A-41D6-A246-6E2133EBA610}" type="slidenum">
              <a:rPr lang="it-IT" altLang="it-IT">
                <a:solidFill>
                  <a:srgbClr val="FFFFFF"/>
                </a:solidFill>
                <a:latin typeface="Century Schoolbook" panose="02040604050505020304" pitchFamily="18" charset="0"/>
              </a:rPr>
              <a:pPr/>
              <a:t>10</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LA </a:t>
            </a:r>
            <a:r>
              <a:rPr lang="it-IT" altLang="it-IT" sz="2200" b="1" dirty="0" err="1" smtClean="0"/>
              <a:t>CONTABILITà</a:t>
            </a:r>
            <a:r>
              <a:rPr lang="it-IT" altLang="it-IT" sz="2200" b="1" dirty="0" smtClean="0"/>
              <a:t> PUBBLICA - uscite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contenuto 2"/>
          <p:cNvSpPr>
            <a:spLocks noGrp="1"/>
          </p:cNvSpPr>
          <p:nvPr>
            <p:ph sz="quarter" idx="1"/>
          </p:nvPr>
        </p:nvSpPr>
        <p:spPr>
          <a:xfrm>
            <a:off x="500063" y="857250"/>
            <a:ext cx="7467600" cy="5259388"/>
          </a:xfrm>
        </p:spPr>
        <p:txBody>
          <a:bodyPr/>
          <a:lstStyle/>
          <a:p>
            <a:pPr algn="just"/>
            <a:r>
              <a:rPr lang="it-IT" altLang="it-IT" sz="2000" smtClean="0"/>
              <a:t>I </a:t>
            </a:r>
            <a:r>
              <a:rPr lang="it-IT" altLang="it-IT" sz="2000" b="1" smtClean="0"/>
              <a:t>macroaggregati</a:t>
            </a:r>
            <a:r>
              <a:rPr lang="it-IT" altLang="it-IT" sz="2000" smtClean="0"/>
              <a:t> costituiscono un’articolazione dei programmi secondo la natura economica della spesa. I macroaggregati si raggruppano in titoli e, ai fini della gestione, sono ripartiti in capitoli ed in articoli. I capitoli e gli articoli, ove previsti, si raccordano con il livello minimo di articolazione del piano dei conti integrato. </a:t>
            </a:r>
          </a:p>
          <a:p>
            <a:pPr algn="just"/>
            <a:r>
              <a:rPr lang="it-IT" altLang="it-IT" sz="2000" smtClean="0"/>
              <a:t>L’unità di voto per l’approvazione del bilancio di previsione delle amministrazioni, è costituita dai programmi</a:t>
            </a:r>
          </a:p>
          <a:p>
            <a:pPr algn="just">
              <a:buFont typeface="Wingdings" panose="05000000000000000000" pitchFamily="2" charset="2"/>
              <a:buNone/>
            </a:pPr>
            <a:endParaRPr lang="it-IT" altLang="it-IT" sz="2000" smtClean="0"/>
          </a:p>
          <a:p>
            <a:pPr algn="just"/>
            <a:endParaRPr lang="it-IT" altLang="it-IT" sz="1700" smtClean="0"/>
          </a:p>
          <a:p>
            <a:pPr lvl="1" algn="just">
              <a:buFont typeface="Wingdings 2" panose="05020102010507070707" pitchFamily="18" charset="2"/>
              <a:buNone/>
            </a:pPr>
            <a:endParaRPr lang="it-IT" altLang="it-IT" sz="1700" smtClean="0"/>
          </a:p>
        </p:txBody>
      </p:sp>
      <p:sp>
        <p:nvSpPr>
          <p:cNvPr id="19459"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9B9E72-1A70-4D9E-8D4D-41DE62F4A8D8}" type="slidenum">
              <a:rPr lang="it-IT" altLang="it-IT">
                <a:solidFill>
                  <a:srgbClr val="FFFFFF"/>
                </a:solidFill>
                <a:latin typeface="Century Schoolbook" panose="02040604050505020304" pitchFamily="18" charset="0"/>
              </a:rPr>
              <a:pPr/>
              <a:t>11</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LA </a:t>
            </a:r>
            <a:r>
              <a:rPr lang="it-IT" altLang="it-IT" sz="2200" b="1" dirty="0" err="1" smtClean="0"/>
              <a:t>CONTABILITà</a:t>
            </a:r>
            <a:r>
              <a:rPr lang="it-IT" altLang="it-IT" sz="2200" b="1" dirty="0" smtClean="0"/>
              <a:t> PUBBLICA - uscite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contenuto 2"/>
          <p:cNvSpPr>
            <a:spLocks noGrp="1"/>
          </p:cNvSpPr>
          <p:nvPr>
            <p:ph sz="quarter" idx="1"/>
          </p:nvPr>
        </p:nvSpPr>
        <p:spPr>
          <a:xfrm>
            <a:off x="500063" y="857250"/>
            <a:ext cx="7467600" cy="5259388"/>
          </a:xfrm>
        </p:spPr>
        <p:txBody>
          <a:bodyPr/>
          <a:lstStyle/>
          <a:p>
            <a:pPr algn="just"/>
            <a:r>
              <a:rPr lang="it-IT" altLang="it-IT" sz="1800" b="1" smtClean="0"/>
              <a:t>Titoli</a:t>
            </a:r>
            <a:r>
              <a:rPr lang="it-IT" altLang="it-IT" sz="1800" smtClean="0"/>
              <a:t>, definiti secondo la fonte di provenienza delle entrate;</a:t>
            </a:r>
          </a:p>
          <a:p>
            <a:pPr algn="just"/>
            <a:r>
              <a:rPr lang="it-IT" altLang="it-IT" sz="1800" b="1" smtClean="0"/>
              <a:t>Tipologie</a:t>
            </a:r>
            <a:r>
              <a:rPr lang="it-IT" altLang="it-IT" sz="1800" smtClean="0"/>
              <a:t>, definite in base alla natura delle entrate, nell’ambito di ciascuna fonte di provenienza, ai fini dell'approvazione in termini di </a:t>
            </a:r>
            <a:r>
              <a:rPr lang="it-IT" altLang="it-IT" sz="1800" u="sng" smtClean="0"/>
              <a:t>unità di voto</a:t>
            </a:r>
            <a:r>
              <a:rPr lang="it-IT" altLang="it-IT" sz="1800" smtClean="0"/>
              <a:t>. Ai fini della gestione e della rendicontazione le tipologie sono ripartite in </a:t>
            </a:r>
            <a:r>
              <a:rPr lang="it-IT" altLang="it-IT" sz="1800" b="1" smtClean="0"/>
              <a:t>categorie</a:t>
            </a:r>
            <a:r>
              <a:rPr lang="it-IT" altLang="it-IT" sz="1800" smtClean="0"/>
              <a:t>, </a:t>
            </a:r>
            <a:r>
              <a:rPr lang="it-IT" altLang="it-IT" sz="1800" b="1" smtClean="0"/>
              <a:t>capitoli</a:t>
            </a:r>
            <a:r>
              <a:rPr lang="it-IT" altLang="it-IT" sz="1800" smtClean="0"/>
              <a:t> ed eventualmente in articoli secondo il rispettivo oggetto. I capitoli e gli articoli, ove previsti, si raccordano con il quarto livello di articolazione del piano dei conti integrato;</a:t>
            </a:r>
          </a:p>
          <a:p>
            <a:pPr algn="just"/>
            <a:r>
              <a:rPr lang="it-IT" altLang="it-IT" sz="1800" smtClean="0"/>
              <a:t>[C</a:t>
            </a:r>
            <a:r>
              <a:rPr lang="it-IT" altLang="it-IT" sz="1800" b="1" smtClean="0"/>
              <a:t>ategorie</a:t>
            </a:r>
            <a:r>
              <a:rPr lang="it-IT" altLang="it-IT" sz="1800" smtClean="0"/>
              <a:t>, definite in base all'oggetto dell'entrata nell'ambito della tipologia di appartenenza. Nell'ambito delle categorie e' data separata evidenza delle eventuali quote di entrata non ricorrente.]</a:t>
            </a:r>
          </a:p>
          <a:p>
            <a:pPr algn="just"/>
            <a:endParaRPr lang="it-IT" altLang="it-IT" sz="1700" smtClean="0"/>
          </a:p>
          <a:p>
            <a:pPr lvl="1" algn="just">
              <a:buFont typeface="Wingdings 2" panose="05020102010507070707" pitchFamily="18" charset="2"/>
              <a:buNone/>
            </a:pPr>
            <a:endParaRPr lang="it-IT" altLang="it-IT" sz="1700" smtClean="0"/>
          </a:p>
        </p:txBody>
      </p:sp>
      <p:sp>
        <p:nvSpPr>
          <p:cNvPr id="20483"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CEB5676-073D-4DEC-86BC-156B787B2686}" type="slidenum">
              <a:rPr lang="it-IT" altLang="it-IT">
                <a:solidFill>
                  <a:srgbClr val="FFFFFF"/>
                </a:solidFill>
                <a:latin typeface="Century Schoolbook" panose="02040604050505020304" pitchFamily="18" charset="0"/>
              </a:rPr>
              <a:pPr/>
              <a:t>12</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LA </a:t>
            </a:r>
            <a:r>
              <a:rPr lang="it-IT" altLang="it-IT" sz="2200" b="1" dirty="0" err="1" smtClean="0"/>
              <a:t>CONTABILITà</a:t>
            </a:r>
            <a:r>
              <a:rPr lang="it-IT" altLang="it-IT" sz="2200" b="1" dirty="0" smtClean="0"/>
              <a:t> PUBBLICA - entrate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
          <p:cNvSpPr txBox="1">
            <a:spLocks noGrp="1" noChangeArrowheads="1"/>
          </p:cNvSpPr>
          <p:nvPr>
            <p:ph type="title"/>
          </p:nvPr>
        </p:nvSpPr>
        <p:spPr bwMode="auto">
          <a:xfrm>
            <a:off x="930275" y="820738"/>
            <a:ext cx="7212013" cy="461962"/>
          </a:xfrm>
          <a:solidFill>
            <a:schemeClr val="accent2">
              <a:lumMod val="75000"/>
            </a:schemeClr>
          </a:solidFill>
          <a:ln>
            <a:solidFill>
              <a:srgbClr val="003300"/>
            </a:solidFill>
            <a:miter lim="800000"/>
            <a:headEnd/>
            <a:tailEnd/>
          </a:ln>
        </p:spPr>
        <p:txBody>
          <a:bodyPr>
            <a:spAutoFit/>
          </a:bodyPr>
          <a:lstStyle/>
          <a:p>
            <a:pPr algn="ctr">
              <a:defRPr/>
            </a:pPr>
            <a:r>
              <a:rPr lang="it-IT" sz="2400" b="1" dirty="0" smtClean="0">
                <a:solidFill>
                  <a:schemeClr val="bg1"/>
                </a:solidFill>
              </a:rPr>
              <a:t>GESTIONE DELLE ENTRATE</a:t>
            </a:r>
            <a:endParaRPr lang="it-IT" sz="2400" b="1" dirty="0">
              <a:solidFill>
                <a:schemeClr val="bg1"/>
              </a:solidFill>
            </a:endParaRP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xmlns="" val="3368429659"/>
              </p:ext>
            </p:extLst>
          </p:nvPr>
        </p:nvGraphicFramePr>
        <p:xfrm>
          <a:off x="457200" y="1600200"/>
          <a:ext cx="2900363"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8"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8FBFBA-B39B-4BC1-911A-F17FEA7C7939}" type="slidenum">
              <a:rPr lang="it-IT" altLang="it-IT">
                <a:solidFill>
                  <a:srgbClr val="FFFFFF"/>
                </a:solidFill>
                <a:latin typeface="Century Schoolbook" panose="02040604050505020304" pitchFamily="18" charset="0"/>
              </a:rPr>
              <a:pPr/>
              <a:t>13</a:t>
            </a:fld>
            <a:endParaRPr lang="it-IT" altLang="it-IT">
              <a:solidFill>
                <a:srgbClr val="FFFFFF"/>
              </a:solidFill>
              <a:latin typeface="Century Schoolbook" panose="02040604050505020304" pitchFamily="18" charset="0"/>
            </a:endParaRPr>
          </a:p>
        </p:txBody>
      </p:sp>
      <p:sp>
        <p:nvSpPr>
          <p:cNvPr id="21509" name="CasellaDiTesto 7"/>
          <p:cNvSpPr txBox="1">
            <a:spLocks noChangeArrowheads="1"/>
          </p:cNvSpPr>
          <p:nvPr/>
        </p:nvSpPr>
        <p:spPr bwMode="auto">
          <a:xfrm>
            <a:off x="3857625" y="1643063"/>
            <a:ext cx="4714875" cy="403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it-IT" altLang="it-IT" sz="1600"/>
              <a:t>L'</a:t>
            </a:r>
            <a:r>
              <a:rPr lang="it-IT" altLang="it-IT" sz="1600" b="1"/>
              <a:t>accertamento</a:t>
            </a:r>
            <a:r>
              <a:rPr lang="it-IT" altLang="it-IT" sz="1600"/>
              <a:t> costituisce la prima fase della gestione dell'entrata con la quale il funzionario competente, sulla base di idonea documentazione verifica la </a:t>
            </a:r>
            <a:r>
              <a:rPr lang="it-IT" altLang="it-IT" sz="1600" u="sng"/>
              <a:t>ragione del credito</a:t>
            </a:r>
            <a:r>
              <a:rPr lang="it-IT" altLang="it-IT" sz="1600"/>
              <a:t> e la sussistenza di un </a:t>
            </a:r>
            <a:r>
              <a:rPr lang="it-IT" altLang="it-IT" sz="1600" u="sng"/>
              <a:t>idoneo titolo giuridic</a:t>
            </a:r>
            <a:r>
              <a:rPr lang="it-IT" altLang="it-IT" sz="1600"/>
              <a:t>o che dà luogo all'obbligazione attiva giuridicamente perfezionata, </a:t>
            </a:r>
            <a:r>
              <a:rPr lang="it-IT" altLang="it-IT" sz="1600" u="sng"/>
              <a:t>individua il debitore</a:t>
            </a:r>
            <a:r>
              <a:rPr lang="it-IT" altLang="it-IT" sz="1600"/>
              <a:t>, </a:t>
            </a:r>
            <a:r>
              <a:rPr lang="it-IT" altLang="it-IT" sz="1600" u="sng"/>
              <a:t>quantifica la somma da incassare</a:t>
            </a:r>
            <a:r>
              <a:rPr lang="it-IT" altLang="it-IT" sz="1600"/>
              <a:t>, individua la relativa </a:t>
            </a:r>
            <a:r>
              <a:rPr lang="it-IT" altLang="it-IT" sz="1600" u="sng"/>
              <a:t>scadenza</a:t>
            </a:r>
            <a:r>
              <a:rPr lang="it-IT" altLang="it-IT" sz="1600"/>
              <a:t>, e registra il diritto di credito imputandolo contabilmente all'esercizio finanziario nel quale viene a scadenza. Non possono essere riferite ad un determinato esercizio finanziario le entrate il cui diritto di credito non venga a scadenza nello stesso esercizio finanziario. È vietato l'accertamento attuale di entrate future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
          <p:cNvSpPr txBox="1">
            <a:spLocks noGrp="1" noChangeArrowheads="1"/>
          </p:cNvSpPr>
          <p:nvPr>
            <p:ph type="title"/>
          </p:nvPr>
        </p:nvSpPr>
        <p:spPr bwMode="auto">
          <a:xfrm>
            <a:off x="930275" y="820738"/>
            <a:ext cx="7212013" cy="461962"/>
          </a:xfrm>
          <a:solidFill>
            <a:schemeClr val="accent2">
              <a:lumMod val="75000"/>
            </a:schemeClr>
          </a:solidFill>
          <a:ln>
            <a:solidFill>
              <a:srgbClr val="003300"/>
            </a:solidFill>
            <a:miter lim="800000"/>
            <a:headEnd/>
            <a:tailEnd/>
          </a:ln>
        </p:spPr>
        <p:txBody>
          <a:bodyPr>
            <a:spAutoFit/>
          </a:bodyPr>
          <a:lstStyle/>
          <a:p>
            <a:pPr algn="ctr">
              <a:defRPr/>
            </a:pPr>
            <a:r>
              <a:rPr lang="it-IT" sz="2400" b="1" dirty="0" smtClean="0">
                <a:solidFill>
                  <a:schemeClr val="bg1"/>
                </a:solidFill>
              </a:rPr>
              <a:t>GESTIONE DELLE ENTRATE</a:t>
            </a:r>
            <a:endParaRPr lang="it-IT" sz="2400" b="1" dirty="0">
              <a:solidFill>
                <a:schemeClr val="bg1"/>
              </a:solidFill>
            </a:endParaRPr>
          </a:p>
        </p:txBody>
      </p:sp>
      <p:graphicFrame>
        <p:nvGraphicFramePr>
          <p:cNvPr id="7" name="Segnaposto contenuto 6"/>
          <p:cNvGraphicFramePr>
            <a:graphicFrameLocks noGrp="1"/>
          </p:cNvGraphicFramePr>
          <p:nvPr>
            <p:ph sz="quarter" idx="1"/>
            <p:extLst>
              <p:ext uri="{D42A27DB-BD31-4B8C-83A1-F6EECF244321}">
                <p14:modId xmlns:p14="http://schemas.microsoft.com/office/powerpoint/2010/main" xmlns="" val="3336444591"/>
              </p:ext>
            </p:extLst>
          </p:nvPr>
        </p:nvGraphicFramePr>
        <p:xfrm>
          <a:off x="457200" y="1600200"/>
          <a:ext cx="2900363"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2"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0C4A57-54F9-4E9C-A275-49C202E34456}" type="slidenum">
              <a:rPr lang="it-IT" altLang="it-IT">
                <a:solidFill>
                  <a:srgbClr val="FFFFFF"/>
                </a:solidFill>
                <a:latin typeface="Century Schoolbook" panose="02040604050505020304" pitchFamily="18" charset="0"/>
              </a:rPr>
              <a:pPr/>
              <a:t>14</a:t>
            </a:fld>
            <a:endParaRPr lang="it-IT" altLang="it-IT">
              <a:solidFill>
                <a:srgbClr val="FFFFFF"/>
              </a:solidFill>
              <a:latin typeface="Century Schoolbook" panose="02040604050505020304" pitchFamily="18" charset="0"/>
            </a:endParaRPr>
          </a:p>
        </p:txBody>
      </p:sp>
      <p:sp>
        <p:nvSpPr>
          <p:cNvPr id="22533" name="CasellaDiTesto 7"/>
          <p:cNvSpPr txBox="1">
            <a:spLocks noChangeArrowheads="1"/>
          </p:cNvSpPr>
          <p:nvPr/>
        </p:nvSpPr>
        <p:spPr bwMode="auto">
          <a:xfrm>
            <a:off x="3857625" y="2500313"/>
            <a:ext cx="4714875"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it-IT" altLang="it-IT"/>
              <a:t>La </a:t>
            </a:r>
            <a:r>
              <a:rPr lang="it-IT" altLang="it-IT" b="1"/>
              <a:t>riscossione</a:t>
            </a:r>
            <a:r>
              <a:rPr lang="it-IT" altLang="it-IT"/>
              <a:t> consiste nel materiale introito da parte del tesoriere delle somme dovute all'ente. La riscossione è disposta a mezzo di </a:t>
            </a:r>
            <a:r>
              <a:rPr lang="it-IT" altLang="it-IT" u="sng"/>
              <a:t>ordinativo di incasso</a:t>
            </a:r>
            <a:r>
              <a:rPr lang="it-IT" altLang="it-IT"/>
              <a:t>, fatto pervenire al tesoriere.</a:t>
            </a:r>
          </a:p>
          <a:p>
            <a:pPr algn="just" eaLnBrk="1" hangingPunct="1"/>
            <a:endParaRPr lang="it-IT" altLang="it-IT"/>
          </a:p>
          <a:p>
            <a:pPr algn="just" eaLnBrk="1" hangingPunct="1"/>
            <a:r>
              <a:rPr lang="it-IT" altLang="it-IT"/>
              <a:t>Il </a:t>
            </a:r>
            <a:r>
              <a:rPr lang="it-IT" altLang="it-IT" b="1"/>
              <a:t>versamento </a:t>
            </a:r>
            <a:r>
              <a:rPr lang="it-IT" altLang="it-IT"/>
              <a:t>costituisce l'ultima fase dell'entrata, consistente nel trasferimento delle somme riscosse nelle casse della regione.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
          <p:cNvSpPr txBox="1">
            <a:spLocks noGrp="1" noChangeArrowheads="1"/>
          </p:cNvSpPr>
          <p:nvPr>
            <p:ph type="title"/>
          </p:nvPr>
        </p:nvSpPr>
        <p:spPr bwMode="auto">
          <a:xfrm>
            <a:off x="930275" y="820738"/>
            <a:ext cx="7212013" cy="461962"/>
          </a:xfrm>
          <a:solidFill>
            <a:schemeClr val="accent2">
              <a:lumMod val="75000"/>
            </a:schemeClr>
          </a:solidFill>
          <a:ln>
            <a:solidFill>
              <a:srgbClr val="003300"/>
            </a:solidFill>
            <a:miter lim="800000"/>
            <a:headEnd/>
            <a:tailEnd/>
          </a:ln>
        </p:spPr>
        <p:txBody>
          <a:bodyPr>
            <a:spAutoFit/>
          </a:bodyPr>
          <a:lstStyle/>
          <a:p>
            <a:pPr algn="ctr">
              <a:defRPr/>
            </a:pPr>
            <a:r>
              <a:rPr lang="it-IT" sz="2400" b="1" dirty="0" smtClean="0">
                <a:solidFill>
                  <a:schemeClr val="bg1"/>
                </a:solidFill>
              </a:rPr>
              <a:t>GESTIONE DELLE SPESE</a:t>
            </a:r>
            <a:endParaRPr lang="it-IT" sz="2400" b="1" dirty="0">
              <a:solidFill>
                <a:schemeClr val="bg1"/>
              </a:solidFill>
            </a:endParaRP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xmlns="" val="2439191034"/>
              </p:ext>
            </p:extLst>
          </p:nvPr>
        </p:nvGraphicFramePr>
        <p:xfrm>
          <a:off x="457200" y="1600200"/>
          <a:ext cx="2900363"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6"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282762-5D42-4A04-AAFE-16D5390928E8}" type="slidenum">
              <a:rPr lang="it-IT" altLang="it-IT">
                <a:solidFill>
                  <a:srgbClr val="FFFFFF"/>
                </a:solidFill>
                <a:latin typeface="Century Schoolbook" panose="02040604050505020304" pitchFamily="18" charset="0"/>
              </a:rPr>
              <a:pPr/>
              <a:t>15</a:t>
            </a:fld>
            <a:endParaRPr lang="it-IT" altLang="it-IT">
              <a:solidFill>
                <a:srgbClr val="FFFFFF"/>
              </a:solidFill>
              <a:latin typeface="Century Schoolbook" panose="02040604050505020304" pitchFamily="18" charset="0"/>
            </a:endParaRPr>
          </a:p>
        </p:txBody>
      </p:sp>
      <p:sp>
        <p:nvSpPr>
          <p:cNvPr id="23557" name="CasellaDiTesto 7"/>
          <p:cNvSpPr txBox="1">
            <a:spLocks noChangeArrowheads="1"/>
          </p:cNvSpPr>
          <p:nvPr/>
        </p:nvSpPr>
        <p:spPr bwMode="auto">
          <a:xfrm>
            <a:off x="3857625" y="1643063"/>
            <a:ext cx="4714875" cy="369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it-IT" altLang="it-IT"/>
              <a:t>L'</a:t>
            </a:r>
            <a:r>
              <a:rPr lang="it-IT" altLang="it-IT" b="1"/>
              <a:t>impegno</a:t>
            </a:r>
            <a:r>
              <a:rPr lang="it-IT" altLang="it-IT"/>
              <a:t> costituisce la fase della spesa con la quale viene riconosciuto il perfezionamento di un'obbligazione giuridica passiva, ed e' determinata la </a:t>
            </a:r>
            <a:r>
              <a:rPr lang="it-IT" altLang="it-IT" u="sng"/>
              <a:t>ragione del debito</a:t>
            </a:r>
            <a:r>
              <a:rPr lang="it-IT" altLang="it-IT"/>
              <a:t>, la </a:t>
            </a:r>
            <a:r>
              <a:rPr lang="it-IT" altLang="it-IT" u="sng"/>
              <a:t>somma da pagare</a:t>
            </a:r>
            <a:r>
              <a:rPr lang="it-IT" altLang="it-IT"/>
              <a:t>, il </a:t>
            </a:r>
            <a:r>
              <a:rPr lang="it-IT" altLang="it-IT" u="sng"/>
              <a:t>soggetto creditore</a:t>
            </a:r>
            <a:r>
              <a:rPr lang="it-IT" altLang="it-IT"/>
              <a:t>, la specificazione del vincolo costituito sullo stanziamento di bilancio e la </a:t>
            </a:r>
            <a:r>
              <a:rPr lang="it-IT" altLang="it-IT" u="sng"/>
              <a:t>data di scadenza</a:t>
            </a:r>
            <a:r>
              <a:rPr lang="it-IT" altLang="it-IT"/>
              <a:t>. </a:t>
            </a:r>
          </a:p>
          <a:p>
            <a:pPr algn="just" eaLnBrk="1" hangingPunct="1"/>
            <a:r>
              <a:rPr lang="it-IT" altLang="it-IT"/>
              <a:t>Gli impegni di spesa sono assunti nei limiti dei rispettivi stanziamenti di competenza del bilancio di previsione, con imputazione agli esercizi in cui le obbligazioni sono esigibili.</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
          <p:cNvSpPr txBox="1">
            <a:spLocks noGrp="1" noChangeArrowheads="1"/>
          </p:cNvSpPr>
          <p:nvPr>
            <p:ph type="title"/>
          </p:nvPr>
        </p:nvSpPr>
        <p:spPr bwMode="auto">
          <a:xfrm>
            <a:off x="930275" y="820738"/>
            <a:ext cx="7212013" cy="461962"/>
          </a:xfrm>
          <a:solidFill>
            <a:schemeClr val="accent2">
              <a:lumMod val="75000"/>
            </a:schemeClr>
          </a:solidFill>
          <a:ln>
            <a:solidFill>
              <a:srgbClr val="003300"/>
            </a:solidFill>
            <a:miter lim="800000"/>
            <a:headEnd/>
            <a:tailEnd/>
          </a:ln>
        </p:spPr>
        <p:txBody>
          <a:bodyPr>
            <a:spAutoFit/>
          </a:bodyPr>
          <a:lstStyle/>
          <a:p>
            <a:pPr algn="ctr">
              <a:defRPr/>
            </a:pPr>
            <a:r>
              <a:rPr lang="it-IT" sz="2400" b="1" dirty="0" smtClean="0">
                <a:solidFill>
                  <a:schemeClr val="bg1"/>
                </a:solidFill>
              </a:rPr>
              <a:t>GESTIONE DELLE SPESE</a:t>
            </a:r>
            <a:endParaRPr lang="it-IT" sz="2400" b="1" dirty="0">
              <a:solidFill>
                <a:schemeClr val="bg1"/>
              </a:solidFill>
            </a:endParaRP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xmlns="" val="3051444686"/>
              </p:ext>
            </p:extLst>
          </p:nvPr>
        </p:nvGraphicFramePr>
        <p:xfrm>
          <a:off x="457200" y="1600200"/>
          <a:ext cx="2900363"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0"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93C122-6EC5-4340-B3E7-601F5CDD180C}" type="slidenum">
              <a:rPr lang="it-IT" altLang="it-IT">
                <a:solidFill>
                  <a:srgbClr val="FFFFFF"/>
                </a:solidFill>
                <a:latin typeface="Century Schoolbook" panose="02040604050505020304" pitchFamily="18" charset="0"/>
              </a:rPr>
              <a:pPr/>
              <a:t>16</a:t>
            </a:fld>
            <a:endParaRPr lang="it-IT" altLang="it-IT">
              <a:solidFill>
                <a:srgbClr val="FFFFFF"/>
              </a:solidFill>
              <a:latin typeface="Century Schoolbook" panose="02040604050505020304" pitchFamily="18" charset="0"/>
            </a:endParaRPr>
          </a:p>
        </p:txBody>
      </p:sp>
      <p:sp>
        <p:nvSpPr>
          <p:cNvPr id="24581" name="CasellaDiTesto 7"/>
          <p:cNvSpPr txBox="1">
            <a:spLocks noChangeArrowheads="1"/>
          </p:cNvSpPr>
          <p:nvPr/>
        </p:nvSpPr>
        <p:spPr bwMode="auto">
          <a:xfrm>
            <a:off x="3857625" y="1643063"/>
            <a:ext cx="4714875" cy="5078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it-IT" altLang="it-IT"/>
              <a:t>La </a:t>
            </a:r>
            <a:r>
              <a:rPr lang="it-IT" altLang="it-IT" b="1"/>
              <a:t>liquidazione</a:t>
            </a:r>
            <a:r>
              <a:rPr lang="it-IT" altLang="it-IT"/>
              <a:t> costituisce la fase del procedimento di spesa con la quale, </a:t>
            </a:r>
            <a:r>
              <a:rPr lang="it-IT" altLang="it-IT" u="sng"/>
              <a:t>in base ai documenti ed ai titoli </a:t>
            </a:r>
            <a:r>
              <a:rPr lang="it-IT" altLang="it-IT"/>
              <a:t>atti a comprovare il diritto del creditore, si determina la somma da pagare nei limiti dell'ammontare dell'impegno definitivo assunto. </a:t>
            </a:r>
          </a:p>
          <a:p>
            <a:pPr algn="just" eaLnBrk="1" hangingPunct="1"/>
            <a:r>
              <a:rPr lang="it-IT" altLang="it-IT"/>
              <a:t>La liquidazione è una registrazione contabile effettuata quando l'obbligazione diviene effettivamente esigibile, a seguito della acquisizione completa della documentazione necessaria a comprovare il diritto del creditore e a seguito del riscontro operato sulla regolarità della fornitura o della prestazione e sulla rispondenza della stessa ai requisiti quantitativi e qualitativi, ai termini ed alle condizioni pattuite.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5"/>
          <p:cNvSpPr txBox="1">
            <a:spLocks noGrp="1" noChangeArrowheads="1"/>
          </p:cNvSpPr>
          <p:nvPr>
            <p:ph type="title"/>
          </p:nvPr>
        </p:nvSpPr>
        <p:spPr bwMode="auto">
          <a:xfrm>
            <a:off x="930275" y="820738"/>
            <a:ext cx="7212013" cy="461962"/>
          </a:xfrm>
          <a:solidFill>
            <a:schemeClr val="accent2">
              <a:lumMod val="75000"/>
            </a:schemeClr>
          </a:solidFill>
          <a:ln>
            <a:solidFill>
              <a:srgbClr val="003300"/>
            </a:solidFill>
            <a:miter lim="800000"/>
            <a:headEnd/>
            <a:tailEnd/>
          </a:ln>
        </p:spPr>
        <p:txBody>
          <a:bodyPr>
            <a:spAutoFit/>
          </a:bodyPr>
          <a:lstStyle/>
          <a:p>
            <a:pPr algn="ctr">
              <a:defRPr/>
            </a:pPr>
            <a:r>
              <a:rPr lang="it-IT" sz="2400" b="1" dirty="0" smtClean="0">
                <a:solidFill>
                  <a:schemeClr val="bg1"/>
                </a:solidFill>
              </a:rPr>
              <a:t>GESTIONE DELLE SPESE</a:t>
            </a:r>
            <a:endParaRPr lang="it-IT" sz="2400" b="1" dirty="0">
              <a:solidFill>
                <a:schemeClr val="bg1"/>
              </a:solidFill>
            </a:endParaRP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xmlns="" val="68158304"/>
              </p:ext>
            </p:extLst>
          </p:nvPr>
        </p:nvGraphicFramePr>
        <p:xfrm>
          <a:off x="457200" y="1600200"/>
          <a:ext cx="2900363"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4"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98F297-8595-4B9A-BC08-E749CDEEB770}" type="slidenum">
              <a:rPr lang="it-IT" altLang="it-IT">
                <a:solidFill>
                  <a:srgbClr val="FFFFFF"/>
                </a:solidFill>
                <a:latin typeface="Century Schoolbook" panose="02040604050505020304" pitchFamily="18" charset="0"/>
              </a:rPr>
              <a:pPr/>
              <a:t>17</a:t>
            </a:fld>
            <a:endParaRPr lang="it-IT" altLang="it-IT">
              <a:solidFill>
                <a:srgbClr val="FFFFFF"/>
              </a:solidFill>
              <a:latin typeface="Century Schoolbook" panose="02040604050505020304" pitchFamily="18" charset="0"/>
            </a:endParaRPr>
          </a:p>
        </p:txBody>
      </p:sp>
      <p:sp>
        <p:nvSpPr>
          <p:cNvPr id="25605" name="CasellaDiTesto 7"/>
          <p:cNvSpPr txBox="1">
            <a:spLocks noChangeArrowheads="1"/>
          </p:cNvSpPr>
          <p:nvPr/>
        </p:nvSpPr>
        <p:spPr bwMode="auto">
          <a:xfrm>
            <a:off x="3857625" y="2857500"/>
            <a:ext cx="471487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it-IT" altLang="it-IT"/>
              <a:t>Il </a:t>
            </a:r>
            <a:r>
              <a:rPr lang="it-IT" altLang="it-IT" b="1"/>
              <a:t>pagamento</a:t>
            </a:r>
            <a:r>
              <a:rPr lang="it-IT" altLang="it-IT"/>
              <a:t> delle spese è </a:t>
            </a:r>
            <a:r>
              <a:rPr lang="it-IT" altLang="it-IT" b="1"/>
              <a:t>ordinato</a:t>
            </a:r>
            <a:r>
              <a:rPr lang="it-IT" altLang="it-IT"/>
              <a:t> al tesoriere entro i limiti delle previsioni di cassa, mediante l'emissione di mandati di pagamento.</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contenuto 2"/>
          <p:cNvSpPr>
            <a:spLocks noGrp="1"/>
          </p:cNvSpPr>
          <p:nvPr>
            <p:ph sz="quarter" idx="1"/>
          </p:nvPr>
        </p:nvSpPr>
        <p:spPr>
          <a:xfrm>
            <a:off x="500063" y="857250"/>
            <a:ext cx="7467600" cy="5259388"/>
          </a:xfrm>
        </p:spPr>
        <p:txBody>
          <a:bodyPr/>
          <a:lstStyle/>
          <a:p>
            <a:pPr algn="just"/>
            <a:r>
              <a:rPr lang="it-IT" altLang="it-IT" sz="2000" smtClean="0"/>
              <a:t>Il bilancio di previsione deve essere redatto in termini di:</a:t>
            </a:r>
          </a:p>
          <a:p>
            <a:pPr lvl="1" algn="just"/>
            <a:r>
              <a:rPr lang="it-IT" altLang="it-IT" sz="1700" smtClean="0"/>
              <a:t>Competenza finanziaria</a:t>
            </a:r>
          </a:p>
          <a:p>
            <a:pPr lvl="1" algn="just"/>
            <a:r>
              <a:rPr lang="it-IT" altLang="it-IT" sz="1700" smtClean="0"/>
              <a:t>Cassa</a:t>
            </a:r>
          </a:p>
          <a:p>
            <a:pPr algn="just"/>
            <a:r>
              <a:rPr lang="it-IT" altLang="it-IT" sz="2000" smtClean="0"/>
              <a:t>Nel sistema della competenza finanziaria, gli stanziamenti fanno riferimento ad accertamenti e impegni e sono denominati </a:t>
            </a:r>
            <a:r>
              <a:rPr lang="it-IT" altLang="it-IT" sz="2000" i="1" smtClean="0"/>
              <a:t>stanziamenti di competenza. </a:t>
            </a:r>
            <a:r>
              <a:rPr lang="it-IT" altLang="it-IT" sz="2000" smtClean="0"/>
              <a:t>Gli stanziamenti di competenza in entrata rappresentano accertamenti previsti, gli stanziamenti di competenza in uscita rappresentano impegni previsti ed un limite agli impegni che si possono assumere nel corso dell’esercizio.</a:t>
            </a:r>
          </a:p>
          <a:p>
            <a:pPr lvl="1" algn="just"/>
            <a:r>
              <a:rPr lang="it-IT" altLang="it-IT" sz="1700" smtClean="0"/>
              <a:t>(Impegni effettivi &lt;= impegni previsti = stanziamenti di competenza in uscita)</a:t>
            </a:r>
          </a:p>
          <a:p>
            <a:pPr algn="just"/>
            <a:r>
              <a:rPr lang="it-IT" altLang="it-IT" sz="2000" smtClean="0"/>
              <a:t>Nel sistema di cassa, gli stanziamenti fanno riferimento a riscossioni e pagamenti e sono denominati </a:t>
            </a:r>
            <a:r>
              <a:rPr lang="it-IT" altLang="it-IT" sz="2000" i="1" smtClean="0"/>
              <a:t>stanziamenti di cassa</a:t>
            </a:r>
            <a:r>
              <a:rPr lang="it-IT" altLang="it-IT" sz="2000" smtClean="0"/>
              <a:t>. Gli stanziamenti di cassa in entrata rappresentano riscossioni previste, gli stanziamenti di cassa in uscita rappresentano pagamenti previsti </a:t>
            </a:r>
            <a:r>
              <a:rPr lang="it-IT" altLang="it-IT" sz="1800" smtClean="0"/>
              <a:t>ed un limite ai pagamenti che si possono assumere nel corso dell’esercizio</a:t>
            </a:r>
          </a:p>
          <a:p>
            <a:pPr lvl="1" algn="just"/>
            <a:r>
              <a:rPr lang="it-IT" altLang="it-IT" sz="1400" smtClean="0"/>
              <a:t>(pagamenti effettivi &lt;= pagamenti previsti = stanziamenti di cassa in uscita)</a:t>
            </a:r>
          </a:p>
        </p:txBody>
      </p:sp>
      <p:sp>
        <p:nvSpPr>
          <p:cNvPr id="30723"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322E6D-13E0-4CEA-8BF7-65FCB8C07908}" type="slidenum">
              <a:rPr lang="it-IT" altLang="it-IT">
                <a:solidFill>
                  <a:srgbClr val="FFFFFF"/>
                </a:solidFill>
                <a:latin typeface="Century Schoolbook" panose="02040604050505020304" pitchFamily="18" charset="0"/>
              </a:rPr>
              <a:pPr/>
              <a:t>18</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LA </a:t>
            </a:r>
            <a:r>
              <a:rPr lang="it-IT" altLang="it-IT" sz="2200" b="1" dirty="0" err="1" smtClean="0"/>
              <a:t>CONTABILITà</a:t>
            </a:r>
            <a:r>
              <a:rPr lang="it-IT" altLang="it-IT" sz="2200" b="1" dirty="0" smtClean="0"/>
              <a:t> PUBBLICA</a:t>
            </a:r>
          </a:p>
        </p:txBody>
      </p:sp>
    </p:spTree>
    <p:extLst>
      <p:ext uri="{BB962C8B-B14F-4D97-AF65-F5344CB8AC3E}">
        <p14:creationId xmlns:p14="http://schemas.microsoft.com/office/powerpoint/2010/main" xmlns="" val="3614327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contenuto 2"/>
          <p:cNvSpPr>
            <a:spLocks noGrp="1"/>
          </p:cNvSpPr>
          <p:nvPr>
            <p:ph sz="quarter" idx="1"/>
          </p:nvPr>
        </p:nvSpPr>
        <p:spPr>
          <a:xfrm>
            <a:off x="500063" y="857250"/>
            <a:ext cx="7467600" cy="5259388"/>
          </a:xfrm>
        </p:spPr>
        <p:txBody>
          <a:bodyPr/>
          <a:lstStyle/>
          <a:p>
            <a:pPr algn="just"/>
            <a:r>
              <a:rPr lang="it-IT" altLang="it-IT" sz="2000" smtClean="0"/>
              <a:t>Le somme accertate in un dato periodo, ma non riscosso entro la fine del periodo stesso e quindi da riscuotere nei periodi successivi prendono il nome di </a:t>
            </a:r>
            <a:r>
              <a:rPr lang="it-IT" altLang="it-IT" sz="2000" i="1" smtClean="0"/>
              <a:t>residui attivi</a:t>
            </a:r>
          </a:p>
          <a:p>
            <a:pPr algn="just"/>
            <a:r>
              <a:rPr lang="it-IT" altLang="it-IT" sz="2000" smtClean="0"/>
              <a:t>Le somme impegnate in un dato esercizio, ma non pagate entro la fine dell’esercizio stesso e quindi da pagare negli esercizi successivi, prendono il nome di </a:t>
            </a:r>
            <a:r>
              <a:rPr lang="it-IT" altLang="it-IT" sz="2000" i="1" smtClean="0"/>
              <a:t>residui passivi</a:t>
            </a:r>
          </a:p>
          <a:p>
            <a:pPr algn="just"/>
            <a:r>
              <a:rPr lang="it-IT" altLang="it-IT" sz="2000" smtClean="0"/>
              <a:t>Riscossioni e pagamenti si distinguono:</a:t>
            </a:r>
          </a:p>
          <a:p>
            <a:pPr lvl="1" algn="just"/>
            <a:r>
              <a:rPr lang="it-IT" altLang="it-IT" sz="1700" smtClean="0"/>
              <a:t>in conto competenza se riguardano accertamenti e impegni assunti nello stesso periodo amministrativo</a:t>
            </a:r>
          </a:p>
          <a:p>
            <a:pPr lvl="1" algn="just"/>
            <a:r>
              <a:rPr lang="it-IT" altLang="it-IT" sz="1700" smtClean="0"/>
              <a:t>in conto residui se riguardano residui attivi e passivi, ossia accertamenti e impegni assunti in periodi amministrativi precedenti</a:t>
            </a:r>
          </a:p>
          <a:p>
            <a:pPr lvl="1" algn="just"/>
            <a:r>
              <a:rPr lang="it-IT" altLang="it-IT" sz="1700" smtClean="0"/>
              <a:t>(pagamenti effettivi in c/competenza + pagamenti effettivi in c/residui &lt;= pagamenti previsti = stanziamenti di cassa in uscita)</a:t>
            </a:r>
          </a:p>
          <a:p>
            <a:pPr algn="just"/>
            <a:endParaRPr lang="it-IT" altLang="it-IT" sz="1400" smtClean="0"/>
          </a:p>
        </p:txBody>
      </p:sp>
      <p:sp>
        <p:nvSpPr>
          <p:cNvPr id="31747"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345E550-0713-4523-AFFD-71F38D8A2318}" type="slidenum">
              <a:rPr lang="it-IT" altLang="it-IT">
                <a:solidFill>
                  <a:srgbClr val="FFFFFF"/>
                </a:solidFill>
                <a:latin typeface="Century Schoolbook" panose="02040604050505020304" pitchFamily="18" charset="0"/>
              </a:rPr>
              <a:pPr/>
              <a:t>19</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LA </a:t>
            </a:r>
            <a:r>
              <a:rPr lang="it-IT" altLang="it-IT" sz="2200" b="1" dirty="0" err="1" smtClean="0"/>
              <a:t>CONTABILITà</a:t>
            </a:r>
            <a:r>
              <a:rPr lang="it-IT" altLang="it-IT" sz="2200" b="1" dirty="0" smtClean="0"/>
              <a:t> PUBBLICA</a:t>
            </a:r>
          </a:p>
        </p:txBody>
      </p:sp>
    </p:spTree>
    <p:extLst>
      <p:ext uri="{BB962C8B-B14F-4D97-AF65-F5344CB8AC3E}">
        <p14:creationId xmlns:p14="http://schemas.microsoft.com/office/powerpoint/2010/main" xmlns="" val="6115437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contenuto 2"/>
          <p:cNvSpPr>
            <a:spLocks noGrp="1"/>
          </p:cNvSpPr>
          <p:nvPr>
            <p:ph sz="quarter" idx="1"/>
          </p:nvPr>
        </p:nvSpPr>
        <p:spPr>
          <a:xfrm>
            <a:off x="457200" y="1071563"/>
            <a:ext cx="3657600" cy="5100637"/>
          </a:xfrm>
        </p:spPr>
        <p:txBody>
          <a:bodyPr/>
          <a:lstStyle/>
          <a:p>
            <a:pPr algn="ctr">
              <a:buFont typeface="Wingdings" panose="05000000000000000000" pitchFamily="2" charset="2"/>
              <a:buNone/>
            </a:pPr>
            <a:r>
              <a:rPr lang="it-IT" altLang="it-IT" b="1" smtClean="0"/>
              <a:t>Contabilità pubblica</a:t>
            </a:r>
          </a:p>
          <a:p>
            <a:pPr algn="ctr">
              <a:buFont typeface="Wingdings" panose="05000000000000000000" pitchFamily="2" charset="2"/>
              <a:buNone/>
            </a:pPr>
            <a:endParaRPr lang="it-IT" altLang="it-IT" b="1" smtClean="0"/>
          </a:p>
          <a:p>
            <a:pPr algn="just"/>
            <a:r>
              <a:rPr lang="it-IT" altLang="it-IT" smtClean="0"/>
              <a:t>Gestione dei bilanci con funzione autorizzatoria</a:t>
            </a:r>
          </a:p>
          <a:p>
            <a:pPr algn="just"/>
            <a:r>
              <a:rPr lang="it-IT" altLang="it-IT" smtClean="0"/>
              <a:t>Prerogative tecniche, storiche e culturali</a:t>
            </a:r>
          </a:p>
          <a:p>
            <a:pPr algn="just"/>
            <a:r>
              <a:rPr lang="it-IT" altLang="it-IT" smtClean="0"/>
              <a:t>Leggi n. 196/2009 e 42/2009</a:t>
            </a:r>
          </a:p>
        </p:txBody>
      </p:sp>
      <p:sp>
        <p:nvSpPr>
          <p:cNvPr id="10243" name="Segnaposto contenuto 3"/>
          <p:cNvSpPr>
            <a:spLocks noGrp="1"/>
          </p:cNvSpPr>
          <p:nvPr>
            <p:ph sz="quarter" idx="2"/>
          </p:nvPr>
        </p:nvSpPr>
        <p:spPr>
          <a:xfrm>
            <a:off x="4270375" y="1143000"/>
            <a:ext cx="3657600" cy="5029200"/>
          </a:xfrm>
        </p:spPr>
        <p:txBody>
          <a:bodyPr/>
          <a:lstStyle/>
          <a:p>
            <a:pPr algn="ctr">
              <a:buFont typeface="Wingdings" panose="05000000000000000000" pitchFamily="2" charset="2"/>
              <a:buNone/>
            </a:pPr>
            <a:r>
              <a:rPr lang="it-IT" altLang="it-IT" b="1" smtClean="0"/>
              <a:t>Contabilità nazionale</a:t>
            </a:r>
          </a:p>
          <a:p>
            <a:pPr algn="ctr">
              <a:buFont typeface="Wingdings" panose="05000000000000000000" pitchFamily="2" charset="2"/>
              <a:buNone/>
            </a:pPr>
            <a:endParaRPr lang="it-IT" altLang="it-IT" b="1" smtClean="0"/>
          </a:p>
          <a:p>
            <a:pPr algn="just"/>
            <a:r>
              <a:rPr lang="it-IT" altLang="it-IT" smtClean="0"/>
              <a:t>Natura statistica</a:t>
            </a:r>
          </a:p>
          <a:p>
            <a:pPr algn="just"/>
            <a:r>
              <a:rPr lang="it-IT" altLang="it-IT" smtClean="0"/>
              <a:t>Monitoraggio e consolidamento dei bilanci</a:t>
            </a:r>
          </a:p>
          <a:p>
            <a:pPr algn="just"/>
            <a:r>
              <a:rPr lang="it-IT" altLang="it-IT" smtClean="0"/>
              <a:t>SEC 2010 (Sistema Europeo dei Conti) (Regolamento UE n. 549/2013)</a:t>
            </a:r>
          </a:p>
          <a:p>
            <a:pPr algn="just"/>
            <a:endParaRPr lang="it-IT" altLang="it-IT" smtClean="0"/>
          </a:p>
        </p:txBody>
      </p:sp>
      <p:sp>
        <p:nvSpPr>
          <p:cNvPr id="10244" name="Segnaposto numero diapositiva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F21BC6D-3351-4663-8C44-E134E54D9C41}" type="slidenum">
              <a:rPr lang="it-IT" altLang="it-IT">
                <a:solidFill>
                  <a:srgbClr val="FFFFFF"/>
                </a:solidFill>
                <a:latin typeface="Century Schoolbook" panose="02040604050505020304" pitchFamily="18" charset="0"/>
              </a:rPr>
              <a:pPr/>
              <a:t>2</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LA contabilità</a:t>
            </a:r>
          </a:p>
        </p:txBody>
      </p:sp>
      <p:sp>
        <p:nvSpPr>
          <p:cNvPr id="7" name="Freccia circolare in su 6"/>
          <p:cNvSpPr/>
          <p:nvPr/>
        </p:nvSpPr>
        <p:spPr>
          <a:xfrm>
            <a:off x="2571750" y="5143500"/>
            <a:ext cx="3786188" cy="15716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egnaposto contenuto 4"/>
          <p:cNvSpPr>
            <a:spLocks noGrp="1"/>
          </p:cNvSpPr>
          <p:nvPr>
            <p:ph idx="1"/>
          </p:nvPr>
        </p:nvSpPr>
        <p:spPr>
          <a:xfrm>
            <a:off x="457200" y="1341438"/>
            <a:ext cx="8229600" cy="4679950"/>
          </a:xfrm>
        </p:spPr>
        <p:txBody>
          <a:bodyPr rtlCol="0">
            <a:normAutofit fontScale="92500" lnSpcReduction="10000"/>
          </a:bodyPr>
          <a:lstStyle/>
          <a:p>
            <a:pPr algn="just" eaLnBrk="1" fontAlgn="auto" hangingPunct="1">
              <a:spcAft>
                <a:spcPts val="0"/>
              </a:spcAft>
              <a:defRPr/>
            </a:pPr>
            <a:r>
              <a:rPr lang="it-IT" sz="2200" dirty="0" smtClean="0"/>
              <a:t>I </a:t>
            </a:r>
            <a:r>
              <a:rPr lang="it-IT" sz="2200" b="1" dirty="0" smtClean="0"/>
              <a:t>residui attivi </a:t>
            </a:r>
            <a:r>
              <a:rPr lang="it-IT" sz="2200" dirty="0" smtClean="0"/>
              <a:t>sono entrate accertate ancora non riscosse</a:t>
            </a:r>
          </a:p>
          <a:p>
            <a:pPr lvl="1" algn="just" eaLnBrk="1" fontAlgn="auto" hangingPunct="1">
              <a:spcAft>
                <a:spcPts val="0"/>
              </a:spcAft>
              <a:buFont typeface="Wingdings 2" panose="05020102010507070707" pitchFamily="18" charset="2"/>
              <a:buNone/>
              <a:defRPr/>
            </a:pPr>
            <a:r>
              <a:rPr lang="it-IT" sz="1900" dirty="0" smtClean="0"/>
              <a:t>+ accertamenti</a:t>
            </a:r>
          </a:p>
          <a:p>
            <a:pPr lvl="1" algn="just" eaLnBrk="1" fontAlgn="auto" hangingPunct="1">
              <a:spcAft>
                <a:spcPts val="0"/>
              </a:spcAft>
              <a:buFont typeface="Wingdings 2" panose="05020102010507070707" pitchFamily="18" charset="2"/>
              <a:buNone/>
              <a:defRPr/>
            </a:pPr>
            <a:r>
              <a:rPr lang="it-IT" sz="1900" dirty="0" smtClean="0"/>
              <a:t>- riscossioni in c/competenza</a:t>
            </a:r>
          </a:p>
          <a:p>
            <a:pPr lvl="1" algn="just" eaLnBrk="1" fontAlgn="auto" hangingPunct="1">
              <a:spcAft>
                <a:spcPts val="0"/>
              </a:spcAft>
              <a:buFont typeface="Wingdings 2" panose="05020102010507070707" pitchFamily="18" charset="2"/>
              <a:buNone/>
              <a:defRPr/>
            </a:pPr>
            <a:r>
              <a:rPr lang="it-IT" sz="1900" dirty="0" smtClean="0"/>
              <a:t>= residui attivi finali della gestione di competenza</a:t>
            </a:r>
          </a:p>
          <a:p>
            <a:pPr algn="just" eaLnBrk="1" fontAlgn="auto" hangingPunct="1">
              <a:spcAft>
                <a:spcPts val="0"/>
              </a:spcAft>
              <a:defRPr/>
            </a:pPr>
            <a:r>
              <a:rPr lang="it-IT" sz="2200" dirty="0" smtClean="0"/>
              <a:t>I </a:t>
            </a:r>
            <a:r>
              <a:rPr lang="it-IT" sz="2200" b="1" dirty="0" smtClean="0"/>
              <a:t>residui passivi </a:t>
            </a:r>
            <a:r>
              <a:rPr lang="it-IT" sz="2200" dirty="0" smtClean="0"/>
              <a:t>sono spese impegnate e non pagate</a:t>
            </a:r>
          </a:p>
          <a:p>
            <a:pPr lvl="1" algn="just" eaLnBrk="1" fontAlgn="auto" hangingPunct="1">
              <a:spcAft>
                <a:spcPts val="0"/>
              </a:spcAft>
              <a:buFont typeface="Wingdings 2" panose="05020102010507070707" pitchFamily="18" charset="2"/>
              <a:buNone/>
              <a:defRPr/>
            </a:pPr>
            <a:r>
              <a:rPr lang="it-IT" sz="1900" dirty="0" smtClean="0"/>
              <a:t>+ impegni</a:t>
            </a:r>
          </a:p>
          <a:p>
            <a:pPr lvl="1" algn="just" eaLnBrk="1" fontAlgn="auto" hangingPunct="1">
              <a:spcAft>
                <a:spcPts val="0"/>
              </a:spcAft>
              <a:buFont typeface="Wingdings 2" panose="05020102010507070707" pitchFamily="18" charset="2"/>
              <a:buNone/>
              <a:defRPr/>
            </a:pPr>
            <a:r>
              <a:rPr lang="it-IT" sz="1900" dirty="0" smtClean="0"/>
              <a:t>- Pagamenti in c/competenza</a:t>
            </a:r>
          </a:p>
          <a:p>
            <a:pPr lvl="1" algn="just" eaLnBrk="1" fontAlgn="auto" hangingPunct="1">
              <a:spcAft>
                <a:spcPts val="0"/>
              </a:spcAft>
              <a:buFont typeface="Wingdings 2" panose="05020102010507070707" pitchFamily="18" charset="2"/>
              <a:buNone/>
              <a:defRPr/>
            </a:pPr>
            <a:r>
              <a:rPr lang="it-IT" sz="1900" dirty="0" smtClean="0"/>
              <a:t>= residui passivi finali della gestione di competenza</a:t>
            </a:r>
          </a:p>
          <a:p>
            <a:pPr algn="just" eaLnBrk="1" fontAlgn="auto" hangingPunct="1">
              <a:spcAft>
                <a:spcPts val="0"/>
              </a:spcAft>
              <a:defRPr/>
            </a:pPr>
            <a:endParaRPr lang="it-IT" sz="2200" b="1" dirty="0" smtClean="0"/>
          </a:p>
          <a:p>
            <a:pPr algn="just" eaLnBrk="1" fontAlgn="auto" hangingPunct="1">
              <a:spcAft>
                <a:spcPts val="0"/>
              </a:spcAft>
              <a:defRPr/>
            </a:pPr>
            <a:r>
              <a:rPr lang="it-IT" sz="2200" b="1" dirty="0" smtClean="0"/>
              <a:t>Residui che derivano dalla gestione degli esercizi precedenti </a:t>
            </a:r>
            <a:r>
              <a:rPr lang="it-IT" sz="2200" dirty="0" smtClean="0"/>
              <a:t>costituiti dagli accertamenti e dagli impegni di competenza degli esercizi precedenti non ancora incassati e pagati</a:t>
            </a:r>
          </a:p>
          <a:p>
            <a:pPr algn="just" eaLnBrk="1" fontAlgn="auto" hangingPunct="1">
              <a:spcAft>
                <a:spcPts val="0"/>
              </a:spcAft>
              <a:defRPr/>
            </a:pPr>
            <a:r>
              <a:rPr lang="it-IT" sz="2200" b="1" dirty="0" smtClean="0"/>
              <a:t>Residui di competenza </a:t>
            </a:r>
            <a:r>
              <a:rPr lang="it-IT" sz="2200" dirty="0" smtClean="0"/>
              <a:t>che derivano dalla gestione dell’esercizio cui il rendiconto si riferisce e sono pari agli accertamenti non incassati ed agli impegni non pagati</a:t>
            </a:r>
            <a:endParaRPr lang="it-IT" sz="2200" dirty="0"/>
          </a:p>
          <a:p>
            <a:pPr marL="0" indent="0" algn="just" eaLnBrk="1" fontAlgn="auto" hangingPunct="1">
              <a:spcAft>
                <a:spcPts val="0"/>
              </a:spcAft>
              <a:buFont typeface="Arial" panose="020B0604020202020204" pitchFamily="34" charset="0"/>
              <a:buNone/>
              <a:defRPr/>
            </a:pPr>
            <a:endParaRPr lang="it-IT" sz="2200" dirty="0" smtClean="0"/>
          </a:p>
          <a:p>
            <a:pPr algn="just" eaLnBrk="1" fontAlgn="auto" hangingPunct="1">
              <a:spcAft>
                <a:spcPts val="0"/>
              </a:spcAft>
              <a:defRPr/>
            </a:pPr>
            <a:endParaRPr lang="it-IT" sz="2200" dirty="0"/>
          </a:p>
        </p:txBody>
      </p:sp>
      <p:sp>
        <p:nvSpPr>
          <p:cNvPr id="7" name="Titolo 3"/>
          <p:cNvSpPr>
            <a:spLocks noGrp="1"/>
          </p:cNvSpPr>
          <p:nvPr>
            <p:ph type="title"/>
          </p:nvPr>
        </p:nvSpPr>
        <p:spPr>
          <a:xfrm>
            <a:off x="457200" y="304126"/>
            <a:ext cx="8435975" cy="430887"/>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 RESIDUI</a:t>
            </a:r>
          </a:p>
        </p:txBody>
      </p:sp>
      <p:sp>
        <p:nvSpPr>
          <p:cNvPr id="26630"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CC9209-3EF8-433A-BC28-7C1A8A422638}" type="slidenum">
              <a:rPr lang="it-IT" altLang="it-IT">
                <a:solidFill>
                  <a:srgbClr val="FFFFFF"/>
                </a:solidFill>
                <a:latin typeface="Century Schoolbook" panose="02040604050505020304" pitchFamily="18" charset="0"/>
              </a:rPr>
              <a:pPr/>
              <a:t>20</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egnaposto contenuto 4"/>
          <p:cNvSpPr>
            <a:spLocks noGrp="1"/>
          </p:cNvSpPr>
          <p:nvPr>
            <p:ph idx="1"/>
          </p:nvPr>
        </p:nvSpPr>
        <p:spPr>
          <a:xfrm>
            <a:off x="457200" y="1125538"/>
            <a:ext cx="8229600" cy="4895850"/>
          </a:xfrm>
        </p:spPr>
        <p:txBody>
          <a:bodyPr rtlCol="0">
            <a:normAutofit/>
          </a:bodyPr>
          <a:lstStyle/>
          <a:p>
            <a:pPr marL="0" indent="0" algn="just" eaLnBrk="1" fontAlgn="auto" hangingPunct="1">
              <a:spcAft>
                <a:spcPts val="0"/>
              </a:spcAft>
              <a:buFont typeface="Wingdings" panose="05000000000000000000" pitchFamily="2" charset="2"/>
              <a:buNone/>
              <a:defRPr/>
            </a:pPr>
            <a:r>
              <a:rPr lang="it-IT" sz="2200" dirty="0" smtClean="0"/>
              <a:t>Il rendiconto indica l’importo:</a:t>
            </a:r>
          </a:p>
          <a:p>
            <a:pPr algn="just" eaLnBrk="1" fontAlgn="auto" hangingPunct="1">
              <a:spcAft>
                <a:spcPts val="0"/>
              </a:spcAft>
              <a:defRPr/>
            </a:pPr>
            <a:r>
              <a:rPr lang="it-IT" sz="2200" dirty="0" smtClean="0"/>
              <a:t>dei </a:t>
            </a:r>
            <a:r>
              <a:rPr lang="it-IT" sz="2200" u="sng" dirty="0" smtClean="0"/>
              <a:t>residui iniziali</a:t>
            </a:r>
            <a:r>
              <a:rPr lang="it-IT" sz="2200" dirty="0" smtClean="0"/>
              <a:t>, che deve sempre coincidere con quello dei residui finali del rendiconto dell’esercizio precedente</a:t>
            </a:r>
          </a:p>
          <a:p>
            <a:pPr algn="just" eaLnBrk="1" fontAlgn="auto" hangingPunct="1">
              <a:spcAft>
                <a:spcPts val="0"/>
              </a:spcAft>
              <a:defRPr/>
            </a:pPr>
            <a:r>
              <a:rPr lang="it-IT" sz="2200" dirty="0" smtClean="0"/>
              <a:t>dei </a:t>
            </a:r>
            <a:r>
              <a:rPr lang="it-IT" sz="2200" u="sng" dirty="0" smtClean="0"/>
              <a:t>residui iniziali</a:t>
            </a:r>
            <a:r>
              <a:rPr lang="it-IT" sz="2200" dirty="0" smtClean="0"/>
              <a:t> che sono stati incassati/pagati, che costituiscono gli </a:t>
            </a:r>
            <a:r>
              <a:rPr lang="it-IT" sz="2200" b="1" dirty="0" smtClean="0"/>
              <a:t>incassi in c/residui </a:t>
            </a:r>
            <a:r>
              <a:rPr lang="it-IT" sz="2200" dirty="0" smtClean="0"/>
              <a:t>e </a:t>
            </a:r>
            <a:r>
              <a:rPr lang="it-IT" sz="2200" b="1" dirty="0" smtClean="0"/>
              <a:t>pagamenti in c/residui</a:t>
            </a:r>
          </a:p>
          <a:p>
            <a:pPr algn="just" eaLnBrk="1" fontAlgn="auto" hangingPunct="1">
              <a:spcAft>
                <a:spcPts val="0"/>
              </a:spcAft>
              <a:defRPr/>
            </a:pPr>
            <a:r>
              <a:rPr lang="it-IT" sz="2200" dirty="0"/>
              <a:t>d</a:t>
            </a:r>
            <a:r>
              <a:rPr lang="it-IT" sz="2200" dirty="0" smtClean="0"/>
              <a:t>ei residui che sono stati cancellati per sopravvenuta prescrizione o insussistenza;</a:t>
            </a:r>
          </a:p>
          <a:p>
            <a:pPr algn="just" eaLnBrk="1" fontAlgn="auto" hangingPunct="1">
              <a:spcAft>
                <a:spcPts val="0"/>
              </a:spcAft>
              <a:defRPr/>
            </a:pPr>
            <a:r>
              <a:rPr lang="it-IT" sz="2200" dirty="0" smtClean="0"/>
              <a:t>dei residui provenienti dagli esercizi precedenti che si riportano all’esercizio successivo (pari ai residui iniziali non incassati/pagati e non cancellati).</a:t>
            </a:r>
          </a:p>
        </p:txBody>
      </p:sp>
      <p:sp>
        <p:nvSpPr>
          <p:cNvPr id="7" name="Titolo 3"/>
          <p:cNvSpPr>
            <a:spLocks noGrp="1"/>
          </p:cNvSpPr>
          <p:nvPr>
            <p:ph type="title"/>
          </p:nvPr>
        </p:nvSpPr>
        <p:spPr>
          <a:xfrm>
            <a:off x="457200" y="304126"/>
            <a:ext cx="8435975" cy="430887"/>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RESIDUI PROVENIENTI DA ESERCIZI PRECEDENTI</a:t>
            </a:r>
          </a:p>
        </p:txBody>
      </p:sp>
      <p:sp>
        <p:nvSpPr>
          <p:cNvPr id="27654"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CFA83D-65C6-4CD9-9515-E2477908E5CC}" type="slidenum">
              <a:rPr lang="it-IT" altLang="it-IT">
                <a:solidFill>
                  <a:srgbClr val="FFFFFF"/>
                </a:solidFill>
                <a:latin typeface="Century Schoolbook" panose="02040604050505020304" pitchFamily="18" charset="0"/>
              </a:rPr>
              <a:pPr/>
              <a:t>21</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contenuto 2"/>
          <p:cNvSpPr>
            <a:spLocks noGrp="1"/>
          </p:cNvSpPr>
          <p:nvPr>
            <p:ph sz="quarter" idx="1"/>
          </p:nvPr>
        </p:nvSpPr>
        <p:spPr>
          <a:xfrm>
            <a:off x="500063" y="1285875"/>
            <a:ext cx="7467600" cy="4545013"/>
          </a:xfrm>
        </p:spPr>
        <p:txBody>
          <a:bodyPr/>
          <a:lstStyle/>
          <a:p>
            <a:pPr algn="just"/>
            <a:r>
              <a:rPr lang="it-IT" altLang="it-IT" sz="2000" smtClean="0"/>
              <a:t>Economie e diseconomie sono di due tipi:</a:t>
            </a:r>
          </a:p>
          <a:p>
            <a:pPr lvl="1" algn="just"/>
            <a:r>
              <a:rPr lang="it-IT" altLang="it-IT" sz="1400" smtClean="0"/>
              <a:t>In conto residui – derivano dalla rettifica dei valori dei residui iniziali, con conseguente loro incremento (maggiori residui) o diminuzione (minori residui)</a:t>
            </a:r>
          </a:p>
          <a:p>
            <a:pPr lvl="1" algn="just"/>
            <a:r>
              <a:rPr lang="it-IT" altLang="it-IT" sz="1400" smtClean="0"/>
              <a:t>Di stanziamento o in conto competenza – sono rappresentate dalle differenze fra stanziamenti definitivi di competenza e accertamenti (impegni)</a:t>
            </a:r>
          </a:p>
          <a:p>
            <a:pPr algn="just"/>
            <a:r>
              <a:rPr lang="it-IT" altLang="it-IT" sz="1700" smtClean="0"/>
              <a:t>Si avranno</a:t>
            </a:r>
          </a:p>
          <a:p>
            <a:pPr lvl="1" algn="just"/>
            <a:r>
              <a:rPr lang="it-IT" altLang="it-IT" sz="1400" smtClean="0"/>
              <a:t>Economie in entrata a fronte di maggiori accertamenti rispetto agli stanziamenti di competenza definitiva (economie in conto competenza) e di rettifiche in aumento dei residui attivi iniziali (economie in conto residui)</a:t>
            </a:r>
          </a:p>
          <a:p>
            <a:pPr lvl="1" algn="just"/>
            <a:r>
              <a:rPr lang="it-IT" altLang="it-IT" sz="1400" smtClean="0"/>
              <a:t>Diseconomie in entrata a fronte di minori accertamenti rispetto agli stanziamenti di competenza definitivi (diseconomie in conto competenza) e di rettifiche in diminuzione dei residui attivi iniziali (diseconomie in conto residui)</a:t>
            </a:r>
          </a:p>
          <a:p>
            <a:pPr lvl="1" algn="just"/>
            <a:r>
              <a:rPr lang="it-IT" altLang="it-IT" sz="1400" smtClean="0"/>
              <a:t>Economie di spesa a fronte di minori impegni rispetto agli stanziamenti di competenza definitivi (economie in conto competenza) e di rettifiche in diminuzione dei residui passivi iniziali (economie in conto residui)</a:t>
            </a:r>
          </a:p>
          <a:p>
            <a:pPr algn="just"/>
            <a:r>
              <a:rPr lang="it-IT" altLang="it-IT" sz="1700" b="1" smtClean="0"/>
              <a:t>Non è possibile né impegnare somme superiori agli stanziamenti, né rettificare in aumento i residui passivi. Conseguentemente la formazione di diseconomie di spesa non è consentita.</a:t>
            </a:r>
          </a:p>
        </p:txBody>
      </p:sp>
      <p:sp>
        <p:nvSpPr>
          <p:cNvPr id="40963"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1A29F5-33E4-4842-8385-CDFC30BE6679}" type="slidenum">
              <a:rPr lang="it-IT" altLang="it-IT">
                <a:solidFill>
                  <a:srgbClr val="FFFFFF"/>
                </a:solidFill>
                <a:latin typeface="Century Schoolbook" panose="02040604050505020304" pitchFamily="18" charset="0"/>
              </a:rPr>
              <a:pPr/>
              <a:t>22</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126"/>
            <a:ext cx="8229600" cy="430887"/>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ECONOMIE E DISECONOMIE</a:t>
            </a:r>
          </a:p>
        </p:txBody>
      </p:sp>
    </p:spTree>
    <p:extLst>
      <p:ext uri="{BB962C8B-B14F-4D97-AF65-F5344CB8AC3E}">
        <p14:creationId xmlns:p14="http://schemas.microsoft.com/office/powerpoint/2010/main" xmlns="" val="932195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contenuto 4"/>
          <p:cNvSpPr>
            <a:spLocks noGrp="1"/>
          </p:cNvSpPr>
          <p:nvPr>
            <p:ph idx="1"/>
          </p:nvPr>
        </p:nvSpPr>
        <p:spPr>
          <a:xfrm>
            <a:off x="457200" y="1125538"/>
            <a:ext cx="8229600" cy="4895850"/>
          </a:xfrm>
        </p:spPr>
        <p:txBody>
          <a:bodyPr/>
          <a:lstStyle/>
          <a:p>
            <a:pPr marL="0" indent="0" algn="just" eaLnBrk="1" hangingPunct="1">
              <a:buFont typeface="Wingdings" panose="05000000000000000000" pitchFamily="2" charset="2"/>
              <a:buNone/>
            </a:pPr>
            <a:r>
              <a:rPr lang="it-IT" altLang="it-IT" sz="2200" smtClean="0"/>
              <a:t>+ residui attivi iniziali</a:t>
            </a:r>
          </a:p>
          <a:p>
            <a:pPr marL="0" indent="0" algn="just" eaLnBrk="1" hangingPunct="1">
              <a:buFont typeface="Wingdings" panose="05000000000000000000" pitchFamily="2" charset="2"/>
              <a:buNone/>
            </a:pPr>
            <a:r>
              <a:rPr lang="it-IT" altLang="it-IT" sz="2200" smtClean="0"/>
              <a:t>- riscossioni in conto residui</a:t>
            </a:r>
          </a:p>
          <a:p>
            <a:pPr marL="0" indent="0" algn="just" eaLnBrk="1" hangingPunct="1">
              <a:buFont typeface="Wingdings" panose="05000000000000000000" pitchFamily="2" charset="2"/>
              <a:buNone/>
            </a:pPr>
            <a:r>
              <a:rPr lang="it-IT" altLang="it-IT" sz="2200" smtClean="0"/>
              <a:t>+ economie in conto residui</a:t>
            </a:r>
          </a:p>
          <a:p>
            <a:pPr marL="0" indent="0" algn="just" eaLnBrk="1" hangingPunct="1">
              <a:buFont typeface="Wingdings" panose="05000000000000000000" pitchFamily="2" charset="2"/>
              <a:buNone/>
            </a:pPr>
            <a:r>
              <a:rPr lang="it-IT" altLang="it-IT" sz="2200" smtClean="0"/>
              <a:t>- diseconomie in conto residui</a:t>
            </a:r>
          </a:p>
          <a:p>
            <a:pPr marL="0" indent="0" algn="just" eaLnBrk="1" hangingPunct="1">
              <a:buFont typeface="Wingdings" panose="05000000000000000000" pitchFamily="2" charset="2"/>
              <a:buNone/>
            </a:pPr>
            <a:r>
              <a:rPr lang="it-IT" altLang="it-IT" sz="2200" smtClean="0"/>
              <a:t>= residui </a:t>
            </a:r>
            <a:r>
              <a:rPr lang="it-IT" altLang="it-IT" sz="2200" b="1" smtClean="0"/>
              <a:t>attivi</a:t>
            </a:r>
            <a:r>
              <a:rPr lang="it-IT" altLang="it-IT" sz="2200" smtClean="0"/>
              <a:t> finali della gestione dei residui</a:t>
            </a:r>
          </a:p>
          <a:p>
            <a:pPr marL="0" indent="0" algn="just" eaLnBrk="1" hangingPunct="1">
              <a:buFont typeface="Wingdings" panose="05000000000000000000" pitchFamily="2" charset="2"/>
              <a:buNone/>
            </a:pPr>
            <a:endParaRPr lang="it-IT" altLang="it-IT" sz="2200" smtClean="0"/>
          </a:p>
          <a:p>
            <a:pPr marL="0" indent="0" algn="just" eaLnBrk="1" hangingPunct="1">
              <a:buFont typeface="Wingdings" panose="05000000000000000000" pitchFamily="2" charset="2"/>
              <a:buNone/>
            </a:pPr>
            <a:r>
              <a:rPr lang="it-IT" altLang="it-IT" sz="2200" smtClean="0"/>
              <a:t>+ residui passivi iniziali</a:t>
            </a:r>
          </a:p>
          <a:p>
            <a:pPr marL="0" indent="0" algn="just" eaLnBrk="1" hangingPunct="1">
              <a:buFont typeface="Wingdings" panose="05000000000000000000" pitchFamily="2" charset="2"/>
              <a:buNone/>
            </a:pPr>
            <a:r>
              <a:rPr lang="it-IT" altLang="it-IT" sz="2200" smtClean="0"/>
              <a:t>- pagamenti in conto residui</a:t>
            </a:r>
          </a:p>
          <a:p>
            <a:pPr marL="0" indent="0" algn="just" eaLnBrk="1" hangingPunct="1">
              <a:buFont typeface="Wingdings" panose="05000000000000000000" pitchFamily="2" charset="2"/>
              <a:buNone/>
            </a:pPr>
            <a:r>
              <a:rPr lang="it-IT" altLang="it-IT" sz="2200" smtClean="0"/>
              <a:t>- economie in conto residui</a:t>
            </a:r>
          </a:p>
          <a:p>
            <a:pPr marL="0" indent="0" algn="just" eaLnBrk="1" hangingPunct="1">
              <a:buFont typeface="Wingdings" panose="05000000000000000000" pitchFamily="2" charset="2"/>
              <a:buNone/>
            </a:pPr>
            <a:r>
              <a:rPr lang="it-IT" altLang="it-IT" sz="2200" smtClean="0"/>
              <a:t>= residui </a:t>
            </a:r>
            <a:r>
              <a:rPr lang="it-IT" altLang="it-IT" sz="2200" b="1" smtClean="0"/>
              <a:t>passivi</a:t>
            </a:r>
            <a:r>
              <a:rPr lang="it-IT" altLang="it-IT" sz="2200" smtClean="0"/>
              <a:t> finali della gestione dei residui </a:t>
            </a:r>
          </a:p>
        </p:txBody>
      </p:sp>
      <p:sp>
        <p:nvSpPr>
          <p:cNvPr id="7" name="Titolo 3"/>
          <p:cNvSpPr>
            <a:spLocks noGrp="1"/>
          </p:cNvSpPr>
          <p:nvPr>
            <p:ph type="title"/>
          </p:nvPr>
        </p:nvSpPr>
        <p:spPr>
          <a:xfrm>
            <a:off x="457200" y="304126"/>
            <a:ext cx="8435975" cy="430887"/>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RESIDUI PROVENIENTI DA ESERCIZI PRECEDENTI</a:t>
            </a:r>
          </a:p>
        </p:txBody>
      </p:sp>
      <p:sp>
        <p:nvSpPr>
          <p:cNvPr id="28678"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D0FAD3-B27E-405B-8518-A591EAAE97E3}" type="slidenum">
              <a:rPr lang="it-IT" altLang="it-IT">
                <a:solidFill>
                  <a:srgbClr val="FFFFFF"/>
                </a:solidFill>
                <a:latin typeface="Century Schoolbook" panose="02040604050505020304" pitchFamily="18" charset="0"/>
              </a:rPr>
              <a:pPr/>
              <a:t>23</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egnaposto contenuto 4"/>
          <p:cNvSpPr>
            <a:spLocks noGrp="1"/>
          </p:cNvSpPr>
          <p:nvPr>
            <p:ph idx="1"/>
          </p:nvPr>
        </p:nvSpPr>
        <p:spPr>
          <a:xfrm>
            <a:off x="457200" y="1125538"/>
            <a:ext cx="8229600" cy="4895850"/>
          </a:xfrm>
        </p:spPr>
        <p:txBody>
          <a:bodyPr rtlCol="0">
            <a:normAutofit lnSpcReduction="10000"/>
          </a:bodyPr>
          <a:lstStyle/>
          <a:p>
            <a:pPr marL="0" indent="0" algn="just" eaLnBrk="1" fontAlgn="auto" hangingPunct="1">
              <a:spcAft>
                <a:spcPts val="0"/>
              </a:spcAft>
              <a:buFont typeface="Wingdings" panose="05000000000000000000" pitchFamily="2" charset="2"/>
              <a:buNone/>
              <a:defRPr/>
            </a:pPr>
            <a:r>
              <a:rPr lang="it-IT" sz="1800" dirty="0" smtClean="0"/>
              <a:t>+ residui attivi iniziali</a:t>
            </a:r>
          </a:p>
          <a:p>
            <a:pPr marL="0" indent="0" algn="just" eaLnBrk="1" fontAlgn="auto" hangingPunct="1">
              <a:spcAft>
                <a:spcPts val="0"/>
              </a:spcAft>
              <a:buFont typeface="Wingdings" panose="05000000000000000000" pitchFamily="2" charset="2"/>
              <a:buNone/>
              <a:defRPr/>
            </a:pPr>
            <a:r>
              <a:rPr lang="it-IT" sz="1800" dirty="0" smtClean="0"/>
              <a:t>+ accertamenti</a:t>
            </a:r>
          </a:p>
          <a:p>
            <a:pPr marL="0" indent="0" algn="just" eaLnBrk="1" fontAlgn="auto" hangingPunct="1">
              <a:spcAft>
                <a:spcPts val="0"/>
              </a:spcAft>
              <a:buFont typeface="Wingdings" panose="05000000000000000000" pitchFamily="2" charset="2"/>
              <a:buNone/>
              <a:defRPr/>
            </a:pPr>
            <a:r>
              <a:rPr lang="it-IT" sz="1800" dirty="0" smtClean="0"/>
              <a:t>- riscossioni in conto competenza</a:t>
            </a:r>
          </a:p>
          <a:p>
            <a:pPr marL="0" indent="0" algn="just" eaLnBrk="1" fontAlgn="auto" hangingPunct="1">
              <a:spcAft>
                <a:spcPts val="0"/>
              </a:spcAft>
              <a:buFont typeface="Wingdings" panose="05000000000000000000" pitchFamily="2" charset="2"/>
              <a:buNone/>
              <a:defRPr/>
            </a:pPr>
            <a:r>
              <a:rPr lang="it-IT" sz="1800" dirty="0" smtClean="0"/>
              <a:t>- riscossioni in conto residui</a:t>
            </a:r>
          </a:p>
          <a:p>
            <a:pPr marL="0" indent="0" algn="just" eaLnBrk="1" fontAlgn="auto" hangingPunct="1">
              <a:spcAft>
                <a:spcPts val="0"/>
              </a:spcAft>
              <a:buFont typeface="Wingdings" panose="05000000000000000000" pitchFamily="2" charset="2"/>
              <a:buNone/>
              <a:defRPr/>
            </a:pPr>
            <a:r>
              <a:rPr lang="it-IT" sz="1800" dirty="0" smtClean="0"/>
              <a:t>+ economie in conto residui</a:t>
            </a:r>
          </a:p>
          <a:p>
            <a:pPr marL="0" indent="0" algn="just" eaLnBrk="1" fontAlgn="auto" hangingPunct="1">
              <a:spcAft>
                <a:spcPts val="0"/>
              </a:spcAft>
              <a:buFont typeface="Wingdings" panose="05000000000000000000" pitchFamily="2" charset="2"/>
              <a:buNone/>
              <a:defRPr/>
            </a:pPr>
            <a:r>
              <a:rPr lang="it-IT" sz="1800" dirty="0" smtClean="0"/>
              <a:t>- diseconomie in conto residui</a:t>
            </a:r>
          </a:p>
          <a:p>
            <a:pPr marL="0" indent="0" algn="just" eaLnBrk="1" fontAlgn="auto" hangingPunct="1">
              <a:spcAft>
                <a:spcPts val="0"/>
              </a:spcAft>
              <a:buFont typeface="Wingdings" panose="05000000000000000000" pitchFamily="2" charset="2"/>
              <a:buNone/>
              <a:defRPr/>
            </a:pPr>
            <a:r>
              <a:rPr lang="it-IT" sz="1800" dirty="0" smtClean="0"/>
              <a:t>= residui </a:t>
            </a:r>
            <a:r>
              <a:rPr lang="it-IT" sz="1800" b="1" dirty="0" smtClean="0"/>
              <a:t>attivi</a:t>
            </a:r>
            <a:r>
              <a:rPr lang="it-IT" sz="1800" dirty="0" smtClean="0"/>
              <a:t> finali </a:t>
            </a:r>
          </a:p>
          <a:p>
            <a:pPr marL="0" indent="0" algn="just" eaLnBrk="1" fontAlgn="auto" hangingPunct="1">
              <a:spcAft>
                <a:spcPts val="0"/>
              </a:spcAft>
              <a:buFont typeface="Wingdings" panose="05000000000000000000" pitchFamily="2" charset="2"/>
              <a:buNone/>
              <a:defRPr/>
            </a:pPr>
            <a:endParaRPr lang="it-IT" sz="2200" dirty="0" smtClean="0"/>
          </a:p>
          <a:p>
            <a:pPr marL="0" indent="0" algn="just" eaLnBrk="1" fontAlgn="auto" hangingPunct="1">
              <a:spcAft>
                <a:spcPts val="0"/>
              </a:spcAft>
              <a:buFont typeface="Wingdings" panose="05000000000000000000" pitchFamily="2" charset="2"/>
              <a:buNone/>
              <a:defRPr/>
            </a:pPr>
            <a:r>
              <a:rPr lang="it-IT" sz="1800" dirty="0" smtClean="0"/>
              <a:t>+ residui passivi iniziali</a:t>
            </a:r>
          </a:p>
          <a:p>
            <a:pPr marL="0" indent="0" algn="just" eaLnBrk="1" fontAlgn="auto" hangingPunct="1">
              <a:spcAft>
                <a:spcPts val="0"/>
              </a:spcAft>
              <a:buFont typeface="Wingdings" panose="05000000000000000000" pitchFamily="2" charset="2"/>
              <a:buNone/>
              <a:defRPr/>
            </a:pPr>
            <a:r>
              <a:rPr lang="it-IT" sz="1800" dirty="0" smtClean="0"/>
              <a:t>+ impegni</a:t>
            </a:r>
          </a:p>
          <a:p>
            <a:pPr marL="0" indent="0" algn="just" eaLnBrk="1" fontAlgn="auto" hangingPunct="1">
              <a:spcAft>
                <a:spcPts val="0"/>
              </a:spcAft>
              <a:buFont typeface="Wingdings" panose="05000000000000000000" pitchFamily="2" charset="2"/>
              <a:buNone/>
              <a:defRPr/>
            </a:pPr>
            <a:r>
              <a:rPr lang="it-IT" sz="1800" dirty="0" smtClean="0"/>
              <a:t>- pagamenti in conto competenza</a:t>
            </a:r>
          </a:p>
          <a:p>
            <a:pPr marL="0" indent="0" algn="just" eaLnBrk="1" fontAlgn="auto" hangingPunct="1">
              <a:spcAft>
                <a:spcPts val="0"/>
              </a:spcAft>
              <a:buFont typeface="Wingdings" panose="05000000000000000000" pitchFamily="2" charset="2"/>
              <a:buNone/>
              <a:defRPr/>
            </a:pPr>
            <a:r>
              <a:rPr lang="it-IT" sz="1800" dirty="0" smtClean="0"/>
              <a:t>- pagamenti in conto residui </a:t>
            </a:r>
          </a:p>
          <a:p>
            <a:pPr marL="0" indent="0" algn="just" eaLnBrk="1" fontAlgn="auto" hangingPunct="1">
              <a:spcAft>
                <a:spcPts val="0"/>
              </a:spcAft>
              <a:buFontTx/>
              <a:buChar char="-"/>
              <a:defRPr/>
            </a:pPr>
            <a:r>
              <a:rPr lang="it-IT" sz="1800" dirty="0" smtClean="0"/>
              <a:t>economie in conto residui</a:t>
            </a:r>
          </a:p>
          <a:p>
            <a:pPr marL="0" indent="0" algn="just" eaLnBrk="1" fontAlgn="auto" hangingPunct="1">
              <a:spcAft>
                <a:spcPts val="0"/>
              </a:spcAft>
              <a:buFont typeface="Wingdings" panose="05000000000000000000" pitchFamily="2" charset="2"/>
              <a:buNone/>
              <a:defRPr/>
            </a:pPr>
            <a:r>
              <a:rPr lang="it-IT" sz="1800" dirty="0" smtClean="0"/>
              <a:t>= residui </a:t>
            </a:r>
            <a:r>
              <a:rPr lang="it-IT" sz="1800" b="1" dirty="0" smtClean="0"/>
              <a:t>passivi</a:t>
            </a:r>
            <a:r>
              <a:rPr lang="it-IT" sz="1800" dirty="0" smtClean="0"/>
              <a:t> finali</a:t>
            </a:r>
          </a:p>
        </p:txBody>
      </p:sp>
      <p:sp>
        <p:nvSpPr>
          <p:cNvPr id="7" name="Titolo 3"/>
          <p:cNvSpPr>
            <a:spLocks noGrp="1"/>
          </p:cNvSpPr>
          <p:nvPr>
            <p:ph type="title"/>
          </p:nvPr>
        </p:nvSpPr>
        <p:spPr>
          <a:xfrm>
            <a:off x="457200" y="304126"/>
            <a:ext cx="8435975" cy="430887"/>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LA DETERMINAZIONE DEI RESIDUI</a:t>
            </a:r>
          </a:p>
        </p:txBody>
      </p:sp>
      <p:sp>
        <p:nvSpPr>
          <p:cNvPr id="29702"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3E52CD-7D5B-4533-9D02-045FB1F5027F}" type="slidenum">
              <a:rPr lang="it-IT" altLang="it-IT">
                <a:solidFill>
                  <a:srgbClr val="FFFFFF"/>
                </a:solidFill>
                <a:latin typeface="Century Schoolbook" panose="02040604050505020304" pitchFamily="18" charset="0"/>
              </a:rPr>
              <a:pPr/>
              <a:t>24</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Segnaposto contenuto 1"/>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a:xfrm>
            <a:off x="563563" y="857250"/>
            <a:ext cx="7566025" cy="5259388"/>
          </a:xfrm>
        </p:spPr>
      </p:pic>
      <p:sp>
        <p:nvSpPr>
          <p:cNvPr id="32771"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3764DA-B95B-4634-9D11-10E098B9FBA9}" type="slidenum">
              <a:rPr lang="it-IT" altLang="it-IT">
                <a:solidFill>
                  <a:srgbClr val="FFFFFF"/>
                </a:solidFill>
                <a:latin typeface="Century Schoolbook" panose="02040604050505020304" pitchFamily="18" charset="0"/>
              </a:rPr>
              <a:pPr/>
              <a:t>25</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LA </a:t>
            </a:r>
            <a:r>
              <a:rPr lang="it-IT" altLang="it-IT" sz="2200" b="1" dirty="0" err="1" smtClean="0"/>
              <a:t>CONTABILITà</a:t>
            </a:r>
            <a:r>
              <a:rPr lang="it-IT" altLang="it-IT" sz="2200" b="1" dirty="0" smtClean="0"/>
              <a:t> PUBBLICA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contenuto 2"/>
          <p:cNvSpPr>
            <a:spLocks noGrp="1"/>
          </p:cNvSpPr>
          <p:nvPr>
            <p:ph sz="quarter" idx="1"/>
          </p:nvPr>
        </p:nvSpPr>
        <p:spPr>
          <a:xfrm>
            <a:off x="500063" y="857250"/>
            <a:ext cx="7467600" cy="5259388"/>
          </a:xfrm>
        </p:spPr>
        <p:txBody>
          <a:bodyPr/>
          <a:lstStyle/>
          <a:p>
            <a:pPr algn="just"/>
            <a:r>
              <a:rPr lang="it-IT" altLang="it-IT" sz="2000" smtClean="0"/>
              <a:t>Il bilancio di previsione annuale ha lo scopo di garantire </a:t>
            </a:r>
            <a:r>
              <a:rPr lang="it-IT" altLang="it-IT" sz="2000" i="1" smtClean="0"/>
              <a:t>a priori</a:t>
            </a:r>
            <a:r>
              <a:rPr lang="it-IT" altLang="it-IT" sz="2000" smtClean="0"/>
              <a:t> l’equilibrio dei valori. Con la sola eccezione dello Stato, questo principio si traduce in norme che impongono un </a:t>
            </a:r>
            <a:r>
              <a:rPr lang="it-IT" altLang="it-IT" sz="2000" i="1" smtClean="0"/>
              <a:t>obbligo di pareggio</a:t>
            </a:r>
            <a:r>
              <a:rPr lang="it-IT" altLang="it-IT" sz="2000" smtClean="0"/>
              <a:t> (o un </a:t>
            </a:r>
            <a:r>
              <a:rPr lang="it-IT" altLang="it-IT" sz="2000" i="1" smtClean="0"/>
              <a:t>divieto di disavanzo</a:t>
            </a:r>
            <a:r>
              <a:rPr lang="it-IT" altLang="it-IT" sz="2000" smtClean="0"/>
              <a:t>) tra stanziamenti in entrata e in uscita.</a:t>
            </a:r>
          </a:p>
          <a:p>
            <a:pPr algn="just"/>
            <a:r>
              <a:rPr lang="it-IT" altLang="it-IT" sz="2000" smtClean="0"/>
              <a:t>Pertanto:</a:t>
            </a:r>
          </a:p>
          <a:p>
            <a:pPr lvl="1" algn="just"/>
            <a:r>
              <a:rPr lang="it-IT" altLang="it-IT" sz="1400" smtClean="0"/>
              <a:t>Se l’esercizio precedente si è chiuso con un risultato di amministrazione nullo, gli stanziamenti di competenza in uscita devono essere pari a quelli in entrata;</a:t>
            </a:r>
          </a:p>
          <a:p>
            <a:pPr lvl="1" algn="just"/>
            <a:r>
              <a:rPr lang="it-IT" altLang="it-IT" sz="1400" smtClean="0"/>
              <a:t>Se l’esercizio precedente si è chiuso con un disavanzo di amministrazione, questo deve essere necessariamente </a:t>
            </a:r>
            <a:r>
              <a:rPr lang="it-IT" altLang="it-IT" sz="1400" i="1" smtClean="0"/>
              <a:t>applicato</a:t>
            </a:r>
            <a:r>
              <a:rPr lang="it-IT" altLang="it-IT" sz="1400" smtClean="0"/>
              <a:t>, ossia coperto con stanziamenti di competenza in entrata superiori agli stanziamenti di competenza in uscita.</a:t>
            </a:r>
          </a:p>
          <a:p>
            <a:pPr lvl="1" algn="just"/>
            <a:r>
              <a:rPr lang="it-IT" altLang="it-IT" sz="1400" smtClean="0"/>
              <a:t>Se l’esercizio precedente si è chiuso con un avanzo di amministrazione, uesto può essere applicato in tutto o in parte. Può cioè essere utilizzato per finanziare stanziamenti di competenza in uscita superiori agli stanziamenti di competenza in entrata.</a:t>
            </a:r>
          </a:p>
          <a:p>
            <a:pPr algn="just"/>
            <a:r>
              <a:rPr lang="it-IT" altLang="it-IT" sz="1700" smtClean="0"/>
              <a:t>L’applicazione del disavanzo di amministrazione dell’esercizio precedente è obbligatoria, mentre quella dell’avanzo è facoltativa.</a:t>
            </a:r>
          </a:p>
          <a:p>
            <a:pPr algn="just"/>
            <a:endParaRPr lang="it-IT" altLang="it-IT" sz="1400" smtClean="0"/>
          </a:p>
        </p:txBody>
      </p:sp>
      <p:sp>
        <p:nvSpPr>
          <p:cNvPr id="33795"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562704-46F1-4287-84FC-9FCD9796C6B6}" type="slidenum">
              <a:rPr lang="it-IT" altLang="it-IT">
                <a:solidFill>
                  <a:srgbClr val="FFFFFF"/>
                </a:solidFill>
                <a:latin typeface="Century Schoolbook" panose="02040604050505020304" pitchFamily="18" charset="0"/>
              </a:rPr>
              <a:pPr/>
              <a:t>26</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LA </a:t>
            </a:r>
            <a:r>
              <a:rPr lang="it-IT" altLang="it-IT" sz="2200" b="1" dirty="0" err="1" smtClean="0"/>
              <a:t>CONTABILITà</a:t>
            </a:r>
            <a:r>
              <a:rPr lang="it-IT" altLang="it-IT" sz="2200" b="1" dirty="0" smtClean="0"/>
              <a:t> PUBBLICA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contenuto 2"/>
          <p:cNvSpPr>
            <a:spLocks noGrp="1"/>
          </p:cNvSpPr>
          <p:nvPr>
            <p:ph sz="quarter" idx="1"/>
          </p:nvPr>
        </p:nvSpPr>
        <p:spPr>
          <a:xfrm>
            <a:off x="500063" y="1285875"/>
            <a:ext cx="7467600" cy="4545013"/>
          </a:xfrm>
        </p:spPr>
        <p:txBody>
          <a:bodyPr/>
          <a:lstStyle/>
          <a:p>
            <a:pPr algn="just"/>
            <a:r>
              <a:rPr lang="it-IT" altLang="it-IT" sz="2000" smtClean="0"/>
              <a:t>Il vincolo verticale di competenza può essere rappresentato come segue:</a:t>
            </a:r>
          </a:p>
          <a:p>
            <a:pPr lvl="1" algn="just"/>
            <a:r>
              <a:rPr lang="it-IT" altLang="it-IT" sz="1400" smtClean="0"/>
              <a:t>∑ stanziamenti di competenza in uscita (compreso l’eventuale disavanzo di amministrazione iniziale applicato) = ∑ stanziamenti di competenza in entrata(compreso l’eventuale avanzo di amministrazione iniziale applicato)</a:t>
            </a:r>
          </a:p>
          <a:p>
            <a:pPr lvl="1" algn="just"/>
            <a:endParaRPr lang="it-IT" altLang="it-IT" sz="1400" smtClean="0"/>
          </a:p>
          <a:p>
            <a:pPr algn="just"/>
            <a:r>
              <a:rPr lang="it-IT" altLang="it-IT" sz="2000" smtClean="0"/>
              <a:t>Il vincolo verticale di cassa può essere rappresentato come segue:</a:t>
            </a:r>
          </a:p>
          <a:p>
            <a:pPr lvl="1" algn="just"/>
            <a:r>
              <a:rPr lang="it-IT" altLang="it-IT" sz="1400" smtClean="0"/>
              <a:t>∑ stanziamenti di cassa in uscita = ∑ stanziamenti di cassa in entrata + fondo cassa iniziale</a:t>
            </a:r>
          </a:p>
          <a:p>
            <a:pPr algn="just"/>
            <a:r>
              <a:rPr lang="it-IT" altLang="it-IT" sz="2000" smtClean="0"/>
              <a:t>Il vincolo orizzontale può essere rappresentato come segue:</a:t>
            </a:r>
          </a:p>
          <a:p>
            <a:pPr lvl="1" algn="just"/>
            <a:r>
              <a:rPr lang="it-IT" altLang="it-IT" sz="1400" smtClean="0"/>
              <a:t>stanziamenti di cassa in entrata &lt;= residui attivi iniziali + stanziamenti di competenza in entrata</a:t>
            </a:r>
          </a:p>
          <a:p>
            <a:pPr lvl="1" algn="just"/>
            <a:r>
              <a:rPr lang="it-IT" altLang="it-IT" sz="1400" smtClean="0"/>
              <a:t>stanziamenti di cassa in uscita &lt;= residui passivi iniziali + stanziamenti di competenza in uscita</a:t>
            </a:r>
          </a:p>
          <a:p>
            <a:pPr lvl="1" algn="just"/>
            <a:r>
              <a:rPr lang="it-IT" altLang="it-IT" sz="1400" smtClean="0"/>
              <a:t>Non è possibile prevedere di riscuotere (pagare) più della somma tra (i) quanto accertato (impegnato) e non riscosso (pagato) negli esercizi precedenti, cioè i residui iniziali; e (ii) quanto si prevede di accertare (impegnare) nell’esercizio cui il bilancio si riferisce, cioè gli stanziamenti di competenza</a:t>
            </a:r>
          </a:p>
        </p:txBody>
      </p:sp>
      <p:sp>
        <p:nvSpPr>
          <p:cNvPr id="34819"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D0397E-A221-4C02-8503-4AEA4A9BCE2D}" type="slidenum">
              <a:rPr lang="it-IT" altLang="it-IT">
                <a:solidFill>
                  <a:srgbClr val="FFFFFF"/>
                </a:solidFill>
                <a:latin typeface="Century Schoolbook" panose="02040604050505020304" pitchFamily="18" charset="0"/>
              </a:rPr>
              <a:pPr/>
              <a:t>27</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126"/>
            <a:ext cx="8229600" cy="430887"/>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L’EQUILIBRIO FINANZIARIO COMPLESSIVO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contenuto 2"/>
          <p:cNvSpPr>
            <a:spLocks noGrp="1"/>
          </p:cNvSpPr>
          <p:nvPr>
            <p:ph sz="quarter" idx="1"/>
          </p:nvPr>
        </p:nvSpPr>
        <p:spPr>
          <a:xfrm>
            <a:off x="500063" y="1285875"/>
            <a:ext cx="7467600" cy="4545013"/>
          </a:xfrm>
        </p:spPr>
        <p:txBody>
          <a:bodyPr/>
          <a:lstStyle/>
          <a:p>
            <a:pPr algn="just"/>
            <a:r>
              <a:rPr lang="it-IT" altLang="it-IT" sz="2000" smtClean="0"/>
              <a:t>Equilibrio della situazione corrente</a:t>
            </a:r>
          </a:p>
          <a:p>
            <a:pPr lvl="1" algn="just"/>
            <a:r>
              <a:rPr lang="it-IT" altLang="it-IT" sz="1700" smtClean="0"/>
              <a:t>Differenza tra le entrate correnti da un lato e la somma tra spese correnti e quote di capitale delle rate di ammortamento dei mutui e dei prestiti obbligazionari dall’altro. Divieto di disavanzo della situazione corrente.</a:t>
            </a:r>
          </a:p>
          <a:p>
            <a:pPr lvl="1" algn="just">
              <a:buFont typeface="Wingdings 2" panose="05020102010507070707" pitchFamily="18" charset="2"/>
              <a:buNone/>
            </a:pPr>
            <a:r>
              <a:rPr lang="it-IT" altLang="it-IT" sz="1700" smtClean="0"/>
              <a:t>+ Entrate correnti (E I + E II + E III)</a:t>
            </a:r>
          </a:p>
          <a:p>
            <a:pPr lvl="1" algn="just">
              <a:buFont typeface="Wingdings 2" panose="05020102010507070707" pitchFamily="18" charset="2"/>
              <a:buNone/>
            </a:pPr>
            <a:r>
              <a:rPr lang="it-IT" altLang="it-IT" sz="1700" smtClean="0"/>
              <a:t>-  Spese correnti (S I)</a:t>
            </a:r>
          </a:p>
          <a:p>
            <a:pPr lvl="1" algn="just">
              <a:buFont typeface="Wingdings 2" panose="05020102010507070707" pitchFamily="18" charset="2"/>
              <a:buNone/>
            </a:pPr>
            <a:r>
              <a:rPr lang="it-IT" altLang="it-IT" sz="1700" smtClean="0"/>
              <a:t>- Q.te capitale rate amm.to mutui e prestiti obbligaz. </a:t>
            </a:r>
          </a:p>
          <a:p>
            <a:pPr lvl="1" algn="just">
              <a:buFont typeface="Wingdings 2" panose="05020102010507070707" pitchFamily="18" charset="2"/>
              <a:buNone/>
            </a:pPr>
            <a:r>
              <a:rPr lang="it-IT" altLang="it-IT" sz="1700" smtClean="0"/>
              <a:t>= Situazione corrente</a:t>
            </a:r>
            <a:endParaRPr lang="it-IT" altLang="it-IT" sz="1400" smtClean="0"/>
          </a:p>
          <a:p>
            <a:pPr algn="just"/>
            <a:r>
              <a:rPr lang="it-IT" altLang="it-IT" sz="2000" smtClean="0"/>
              <a:t>Eccezioni:</a:t>
            </a:r>
          </a:p>
          <a:p>
            <a:pPr lvl="1" algn="just"/>
            <a:r>
              <a:rPr lang="it-IT" altLang="it-IT" sz="1700" smtClean="0"/>
              <a:t>Possibilità di destinare una quota degli oneri di urbanizzazione (entrata in c/capitale) al finanziamento delle spese correnti</a:t>
            </a:r>
          </a:p>
          <a:p>
            <a:pPr lvl="1" algn="just">
              <a:buFont typeface="Wingdings 2" panose="05020102010507070707" pitchFamily="18" charset="2"/>
              <a:buNone/>
            </a:pPr>
            <a:endParaRPr lang="it-IT" altLang="it-IT" sz="1700" smtClean="0"/>
          </a:p>
        </p:txBody>
      </p:sp>
      <p:sp>
        <p:nvSpPr>
          <p:cNvPr id="35843"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FE5170D-814A-4FCF-A95B-A8DD98CBBD04}" type="slidenum">
              <a:rPr lang="it-IT" altLang="it-IT">
                <a:solidFill>
                  <a:srgbClr val="FFFFFF"/>
                </a:solidFill>
                <a:latin typeface="Century Schoolbook" panose="02040604050505020304" pitchFamily="18" charset="0"/>
              </a:rPr>
              <a:pPr/>
              <a:t>28</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126"/>
            <a:ext cx="8229600" cy="430887"/>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GLI EQUILIBRI PARZIALI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contenuto 2"/>
          <p:cNvSpPr>
            <a:spLocks noGrp="1"/>
          </p:cNvSpPr>
          <p:nvPr>
            <p:ph sz="quarter" idx="1"/>
          </p:nvPr>
        </p:nvSpPr>
        <p:spPr>
          <a:xfrm>
            <a:off x="500063" y="1285875"/>
            <a:ext cx="7467600" cy="4545013"/>
          </a:xfrm>
        </p:spPr>
        <p:txBody>
          <a:bodyPr/>
          <a:lstStyle/>
          <a:p>
            <a:pPr algn="just"/>
            <a:r>
              <a:rPr lang="it-IT" altLang="it-IT" sz="2000" smtClean="0"/>
              <a:t>Equilibrio tra entrate e spese per servizi per conto terzi</a:t>
            </a:r>
          </a:p>
          <a:p>
            <a:pPr algn="just"/>
            <a:r>
              <a:rPr lang="it-IT" altLang="it-IT" sz="2000" smtClean="0"/>
              <a:t>Equilibrio tra entrate a destinazione vincolata e spese così finanziate</a:t>
            </a:r>
          </a:p>
          <a:p>
            <a:pPr algn="just"/>
            <a:r>
              <a:rPr lang="it-IT" altLang="it-IT" sz="2000" smtClean="0"/>
              <a:t>Imposizione di tassi minimi di copertura dei costi di determinati servizi</a:t>
            </a:r>
          </a:p>
          <a:p>
            <a:pPr algn="just"/>
            <a:r>
              <a:rPr lang="it-IT" altLang="it-IT" sz="2000" smtClean="0"/>
              <a:t>Obbligo di prevedere un fondo di riserva commisurato alle spese correnti</a:t>
            </a:r>
          </a:p>
          <a:p>
            <a:pPr algn="just"/>
            <a:r>
              <a:rPr lang="it-IT" altLang="it-IT" sz="2000" smtClean="0"/>
              <a:t>Limiti alla contrazione di mutui</a:t>
            </a:r>
          </a:p>
          <a:p>
            <a:pPr algn="just"/>
            <a:r>
              <a:rPr lang="it-IT" altLang="it-IT" sz="2000" smtClean="0"/>
              <a:t>Equilibrio tra entrate e spese per anticipazioni di cassa e finanziamenti a breve termine</a:t>
            </a:r>
          </a:p>
          <a:p>
            <a:pPr algn="just"/>
            <a:r>
              <a:rPr lang="it-IT" altLang="it-IT" sz="2000" smtClean="0"/>
              <a:t>Equilibrio tra entrate e spese per concessione di crediti e anticipazioni</a:t>
            </a:r>
          </a:p>
          <a:p>
            <a:pPr algn="just"/>
            <a:endParaRPr lang="it-IT" altLang="it-IT" sz="1700" smtClean="0"/>
          </a:p>
        </p:txBody>
      </p:sp>
      <p:sp>
        <p:nvSpPr>
          <p:cNvPr id="36867"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4E8E7FA-13CA-4F10-B607-52D62009A176}" type="slidenum">
              <a:rPr lang="it-IT" altLang="it-IT">
                <a:solidFill>
                  <a:srgbClr val="FFFFFF"/>
                </a:solidFill>
                <a:latin typeface="Century Schoolbook" panose="02040604050505020304" pitchFamily="18" charset="0"/>
              </a:rPr>
              <a:pPr/>
              <a:t>29</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126"/>
            <a:ext cx="8229600" cy="430887"/>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GLI EQUILIBRI PARZIALI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contenuto 2"/>
          <p:cNvSpPr>
            <a:spLocks noGrp="1"/>
          </p:cNvSpPr>
          <p:nvPr>
            <p:ph sz="quarter" idx="1"/>
          </p:nvPr>
        </p:nvSpPr>
        <p:spPr>
          <a:xfrm>
            <a:off x="457200" y="785813"/>
            <a:ext cx="7467600" cy="5688012"/>
          </a:xfrm>
        </p:spPr>
        <p:txBody>
          <a:bodyPr/>
          <a:lstStyle/>
          <a:p>
            <a:pPr algn="just"/>
            <a:r>
              <a:rPr lang="it-IT" altLang="it-IT" sz="2000" smtClean="0"/>
              <a:t>Sistema contabile, comparabile a livello internazionale, che descrive in maniera sistematica e dettagliata il complesso di una economia, le sue componenti e le sue relazioni con altre economie</a:t>
            </a:r>
          </a:p>
          <a:p>
            <a:pPr algn="just"/>
            <a:r>
              <a:rPr lang="it-IT" altLang="it-IT" sz="2000" smtClean="0"/>
              <a:t>Base di calcolo delle politiche monetarie e macroeconomiche (es. PIL), misurazione del debito e del disavanzo, fondi SIE ancorati a statistiche di contabilità regionale</a:t>
            </a:r>
          </a:p>
          <a:p>
            <a:r>
              <a:rPr lang="it-IT" altLang="it-IT" sz="2000" smtClean="0"/>
              <a:t>Si accorda con le linee guida mondiali in tema di contabilità nazionale (SCN 2008 – Sistema dei Conti Nazionali)</a:t>
            </a:r>
          </a:p>
          <a:p>
            <a:pPr algn="just"/>
            <a:r>
              <a:rPr lang="it-IT" altLang="it-IT" sz="2000" b="1" smtClean="0"/>
              <a:t>La contabilità pubblica rappresenta la fonte delle elaborazioni prodotte nell’ambito della contabilità nazionale</a:t>
            </a:r>
            <a:endParaRPr lang="it-IT" altLang="it-IT" sz="2000" smtClean="0"/>
          </a:p>
          <a:p>
            <a:pPr algn="just"/>
            <a:r>
              <a:rPr lang="it-IT" altLang="it-IT" sz="2000" smtClean="0"/>
              <a:t>La contabilità pubblica, per assicurare la comparabilità dei quadri di bilancio prodotti dagli Stati membri, elabora i dati amministrativo-contabili redatti secondo gli ordinamenti nazionali e li riconduce al quadro di regole e definizioni stabilite a livello europeo</a:t>
            </a:r>
          </a:p>
        </p:txBody>
      </p:sp>
      <p:sp>
        <p:nvSpPr>
          <p:cNvPr id="11267"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F62817-88EE-4BF7-A364-9FB41D88EEE7}" type="slidenum">
              <a:rPr lang="it-IT" altLang="it-IT">
                <a:solidFill>
                  <a:srgbClr val="FFFFFF"/>
                </a:solidFill>
                <a:latin typeface="Century Schoolbook" panose="02040604050505020304" pitchFamily="18" charset="0"/>
              </a:rPr>
              <a:pPr/>
              <a:t>3</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IL SEC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egnaposto contenuto 2"/>
          <p:cNvSpPr>
            <a:spLocks noGrp="1"/>
          </p:cNvSpPr>
          <p:nvPr>
            <p:ph sz="quarter" idx="1"/>
          </p:nvPr>
        </p:nvSpPr>
        <p:spPr>
          <a:xfrm>
            <a:off x="500063" y="1285875"/>
            <a:ext cx="7467600" cy="4545013"/>
          </a:xfrm>
        </p:spPr>
        <p:txBody>
          <a:bodyPr/>
          <a:lstStyle/>
          <a:p>
            <a:pPr algn="just"/>
            <a:r>
              <a:rPr lang="it-IT" altLang="it-IT" sz="2800" smtClean="0"/>
              <a:t>Equilibrio tra investimenti e relative fonti</a:t>
            </a:r>
          </a:p>
          <a:p>
            <a:pPr lvl="1" algn="just">
              <a:buFont typeface="Wingdings 2" panose="05020102010507070707" pitchFamily="18" charset="2"/>
              <a:buNone/>
            </a:pPr>
            <a:r>
              <a:rPr lang="it-IT" altLang="it-IT" sz="2000" smtClean="0"/>
              <a:t>+ situazione corrente</a:t>
            </a:r>
          </a:p>
          <a:p>
            <a:pPr lvl="1" algn="just">
              <a:buFont typeface="Wingdings 2" panose="05020102010507070707" pitchFamily="18" charset="2"/>
              <a:buNone/>
            </a:pPr>
            <a:r>
              <a:rPr lang="it-IT" altLang="it-IT" sz="2000" smtClean="0"/>
              <a:t>+ risultato di amministrazione iniziale applicato</a:t>
            </a:r>
          </a:p>
          <a:p>
            <a:pPr lvl="1" algn="just">
              <a:buFont typeface="Wingdings 2" panose="05020102010507070707" pitchFamily="18" charset="2"/>
              <a:buNone/>
            </a:pPr>
            <a:r>
              <a:rPr lang="it-IT" altLang="it-IT" sz="2000" smtClean="0"/>
              <a:t>+ alienazioni di patrimonio</a:t>
            </a:r>
          </a:p>
          <a:p>
            <a:pPr lvl="1" algn="just">
              <a:buFont typeface="Wingdings 2" panose="05020102010507070707" pitchFamily="18" charset="2"/>
              <a:buNone/>
            </a:pPr>
            <a:r>
              <a:rPr lang="it-IT" altLang="it-IT" sz="2000" smtClean="0"/>
              <a:t>+ trasferimenti di capitale</a:t>
            </a:r>
          </a:p>
          <a:p>
            <a:pPr lvl="1" algn="just">
              <a:buFont typeface="Wingdings 2" panose="05020102010507070707" pitchFamily="18" charset="2"/>
              <a:buNone/>
            </a:pPr>
            <a:r>
              <a:rPr lang="it-IT" altLang="it-IT" sz="2000" smtClean="0"/>
              <a:t>+ proventi delle concessioni edilizie e delle relative sanzioni</a:t>
            </a:r>
          </a:p>
          <a:p>
            <a:pPr lvl="1" algn="just">
              <a:buFont typeface="Wingdings 2" panose="05020102010507070707" pitchFamily="18" charset="2"/>
              <a:buNone/>
            </a:pPr>
            <a:r>
              <a:rPr lang="it-IT" altLang="it-IT" sz="2000" smtClean="0"/>
              <a:t>+ mutui e prestiti</a:t>
            </a:r>
          </a:p>
          <a:p>
            <a:pPr lvl="1" algn="just">
              <a:buFont typeface="Wingdings 2" panose="05020102010507070707" pitchFamily="18" charset="2"/>
              <a:buNone/>
            </a:pPr>
            <a:r>
              <a:rPr lang="it-IT" altLang="it-IT" sz="2000" smtClean="0"/>
              <a:t>= investimenti</a:t>
            </a:r>
          </a:p>
        </p:txBody>
      </p:sp>
      <p:sp>
        <p:nvSpPr>
          <p:cNvPr id="37891"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0D88D59-D513-4DAB-9383-FB16993EF27B}" type="slidenum">
              <a:rPr lang="it-IT" altLang="it-IT">
                <a:solidFill>
                  <a:srgbClr val="FFFFFF"/>
                </a:solidFill>
                <a:latin typeface="Century Schoolbook" panose="02040604050505020304" pitchFamily="18" charset="0"/>
              </a:rPr>
              <a:pPr/>
              <a:t>30</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126"/>
            <a:ext cx="8229600" cy="430887"/>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GLI EQUILIBRI PARZIALI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contenuto 2"/>
          <p:cNvSpPr>
            <a:spLocks noGrp="1"/>
          </p:cNvSpPr>
          <p:nvPr>
            <p:ph sz="quarter" idx="1"/>
          </p:nvPr>
        </p:nvSpPr>
        <p:spPr>
          <a:xfrm>
            <a:off x="500063" y="1285875"/>
            <a:ext cx="7467600" cy="4545013"/>
          </a:xfrm>
        </p:spPr>
        <p:txBody>
          <a:bodyPr/>
          <a:lstStyle/>
          <a:p>
            <a:pPr algn="just"/>
            <a:r>
              <a:rPr lang="it-IT" altLang="it-IT" sz="2000" smtClean="0"/>
              <a:t>Nel corso della gestione può sorgere la necessità di modificare gli stanziamenti per adeguare la gestione a eventuali mutamenti nelle condizioni di azienda e di ambiente</a:t>
            </a:r>
          </a:p>
          <a:p>
            <a:pPr algn="just"/>
            <a:r>
              <a:rPr lang="it-IT" altLang="it-IT" sz="2000" smtClean="0"/>
              <a:t>Le modificazioni devono eserguire specifiche procedure (</a:t>
            </a:r>
            <a:r>
              <a:rPr lang="it-IT" altLang="it-IT" sz="2000" i="1" smtClean="0"/>
              <a:t>istituti di flessibilità</a:t>
            </a:r>
            <a:r>
              <a:rPr lang="it-IT" altLang="it-IT" sz="2000" smtClean="0"/>
              <a:t>) tese a salvaguardare le prerogative dell’organo rappresentativo e gli equilibri di bilancio</a:t>
            </a:r>
          </a:p>
          <a:p>
            <a:pPr algn="just"/>
            <a:r>
              <a:rPr lang="it-IT" altLang="it-IT" sz="2000" smtClean="0"/>
              <a:t>I principali istituti di flessibilità sono:</a:t>
            </a:r>
          </a:p>
          <a:p>
            <a:pPr algn="just"/>
            <a:r>
              <a:rPr lang="it-IT" altLang="it-IT" sz="1400" smtClean="0"/>
              <a:t>utilizzo di nuove o maggiori entrate in cui l’incremento degli stanziamenti in uscita è coperto da un equivalente incremento degli stanziamenti in entrata</a:t>
            </a:r>
          </a:p>
          <a:p>
            <a:pPr algn="just"/>
            <a:r>
              <a:rPr lang="it-IT" altLang="it-IT" sz="1400" smtClean="0"/>
              <a:t>gli storni in cui l’incremento degli stanziamenti su date voci dell’uscita è coperto attraverso un’equivalente riduzione degli stanziamenti di altre voci di uscita, per cui il totale degli stanziamenti in uscita non varia</a:t>
            </a:r>
          </a:p>
          <a:p>
            <a:pPr algn="just"/>
            <a:r>
              <a:rPr lang="it-IT" altLang="it-IT" sz="1400" smtClean="0"/>
              <a:t>il ricorso al fondo di riserva  (i fondi non sono impegnabili e funzionano a prelievo)</a:t>
            </a:r>
          </a:p>
        </p:txBody>
      </p:sp>
      <p:sp>
        <p:nvSpPr>
          <p:cNvPr id="38915"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4EF4617-C5A6-4F3F-9C3E-9A7394BC9F56}" type="slidenum">
              <a:rPr lang="it-IT" altLang="it-IT">
                <a:solidFill>
                  <a:srgbClr val="FFFFFF"/>
                </a:solidFill>
                <a:latin typeface="Century Schoolbook" panose="02040604050505020304" pitchFamily="18" charset="0"/>
              </a:rPr>
              <a:pPr/>
              <a:t>31</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126"/>
            <a:ext cx="8229600" cy="430887"/>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GLI ISTITUTI </a:t>
            </a:r>
            <a:r>
              <a:rPr lang="it-IT" altLang="it-IT" sz="2200" b="1" dirty="0" err="1" smtClean="0"/>
              <a:t>DI</a:t>
            </a:r>
            <a:r>
              <a:rPr lang="it-IT" altLang="it-IT" sz="2200" b="1" dirty="0" smtClean="0"/>
              <a:t> </a:t>
            </a:r>
            <a:r>
              <a:rPr lang="it-IT" altLang="it-IT" sz="2200" b="1" dirty="0" err="1" smtClean="0"/>
              <a:t>FLESSIBILITà</a:t>
            </a:r>
            <a:endParaRPr lang="it-IT" altLang="it-IT" sz="2200"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Segnaposto contenuto 1"/>
          <p:cNvPicPr>
            <a:picLocks noGrp="1" noChangeAspect="1"/>
          </p:cNvPicPr>
          <p:nvPr>
            <p:ph sz="quarter" idx="1"/>
          </p:nvPr>
        </p:nvPicPr>
        <p:blipFill>
          <a:blip r:embed="rId2" cstate="print">
            <a:extLst>
              <a:ext uri="{28A0092B-C50C-407E-A947-70E740481C1C}">
                <a14:useLocalDpi xmlns:a14="http://schemas.microsoft.com/office/drawing/2010/main" xmlns="" val="0"/>
              </a:ext>
            </a:extLst>
          </a:blip>
          <a:srcRect/>
          <a:stretch>
            <a:fillRect/>
          </a:stretch>
        </p:blipFill>
        <p:spPr>
          <a:xfrm>
            <a:off x="500063" y="1052513"/>
            <a:ext cx="7743825" cy="5202237"/>
          </a:xfrm>
        </p:spPr>
      </p:pic>
      <p:sp>
        <p:nvSpPr>
          <p:cNvPr id="39939"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F05BE0D-6959-47C3-B754-F0994CA4740D}" type="slidenum">
              <a:rPr lang="it-IT" altLang="it-IT">
                <a:solidFill>
                  <a:srgbClr val="FFFFFF"/>
                </a:solidFill>
                <a:latin typeface="Century Schoolbook" panose="02040604050505020304" pitchFamily="18" charset="0"/>
              </a:rPr>
              <a:pPr/>
              <a:t>32</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126"/>
            <a:ext cx="8229600" cy="430887"/>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IL CONTO DEL BILANCIO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contenuto 2"/>
          <p:cNvSpPr>
            <a:spLocks noGrp="1"/>
          </p:cNvSpPr>
          <p:nvPr>
            <p:ph sz="quarter" idx="1"/>
          </p:nvPr>
        </p:nvSpPr>
        <p:spPr>
          <a:xfrm>
            <a:off x="500063" y="1285875"/>
            <a:ext cx="7467600" cy="4545013"/>
          </a:xfrm>
        </p:spPr>
        <p:txBody>
          <a:bodyPr/>
          <a:lstStyle/>
          <a:p>
            <a:pPr algn="just">
              <a:buFont typeface="Wingdings" panose="05000000000000000000" pitchFamily="2" charset="2"/>
              <a:buNone/>
            </a:pPr>
            <a:r>
              <a:rPr lang="it-IT" altLang="it-IT" sz="1700" b="1" smtClean="0"/>
              <a:t>+ </a:t>
            </a:r>
            <a:r>
              <a:rPr lang="it-IT" altLang="it-IT" sz="1700" smtClean="0"/>
              <a:t>fondo cassa iniziale</a:t>
            </a:r>
          </a:p>
          <a:p>
            <a:pPr algn="just">
              <a:buFont typeface="Wingdings" panose="05000000000000000000" pitchFamily="2" charset="2"/>
              <a:buNone/>
            </a:pPr>
            <a:r>
              <a:rPr lang="it-IT" altLang="it-IT" sz="1700" smtClean="0"/>
              <a:t>+ riscossioni in conto competenza</a:t>
            </a:r>
          </a:p>
          <a:p>
            <a:pPr algn="just">
              <a:buFont typeface="Wingdings" panose="05000000000000000000" pitchFamily="2" charset="2"/>
              <a:buNone/>
            </a:pPr>
            <a:r>
              <a:rPr lang="it-IT" altLang="it-IT" sz="1700" smtClean="0"/>
              <a:t>+ riscossioni in conto residui</a:t>
            </a:r>
          </a:p>
          <a:p>
            <a:pPr algn="just">
              <a:buFont typeface="Wingdings" panose="05000000000000000000" pitchFamily="2" charset="2"/>
              <a:buNone/>
            </a:pPr>
            <a:r>
              <a:rPr lang="it-IT" altLang="it-IT" sz="1700" smtClean="0"/>
              <a:t>- pagamenti in conto competenza</a:t>
            </a:r>
          </a:p>
          <a:p>
            <a:pPr algn="just">
              <a:buFont typeface="Wingdings" panose="05000000000000000000" pitchFamily="2" charset="2"/>
              <a:buNone/>
            </a:pPr>
            <a:r>
              <a:rPr lang="it-IT" altLang="it-IT" sz="1700" smtClean="0"/>
              <a:t>- pagamenti in conto residui </a:t>
            </a:r>
          </a:p>
          <a:p>
            <a:pPr algn="just">
              <a:buFont typeface="Wingdings" panose="05000000000000000000" pitchFamily="2" charset="2"/>
              <a:buNone/>
            </a:pPr>
            <a:r>
              <a:rPr lang="it-IT" altLang="it-IT" sz="1700" b="1" smtClean="0"/>
              <a:t>= fondo cassa finale</a:t>
            </a:r>
          </a:p>
          <a:p>
            <a:pPr algn="just">
              <a:buFont typeface="Wingdings" panose="05000000000000000000" pitchFamily="2" charset="2"/>
              <a:buNone/>
            </a:pPr>
            <a:endParaRPr lang="it-IT" altLang="it-IT" sz="1700" b="1" smtClean="0"/>
          </a:p>
          <a:p>
            <a:pPr algn="just">
              <a:buFont typeface="Wingdings" panose="05000000000000000000" pitchFamily="2" charset="2"/>
              <a:buNone/>
            </a:pPr>
            <a:r>
              <a:rPr lang="it-IT" altLang="it-IT" sz="1700" smtClean="0"/>
              <a:t>+ fondo cassa finale (iniziale)</a:t>
            </a:r>
          </a:p>
          <a:p>
            <a:pPr algn="just">
              <a:buFont typeface="Wingdings" panose="05000000000000000000" pitchFamily="2" charset="2"/>
              <a:buNone/>
            </a:pPr>
            <a:r>
              <a:rPr lang="it-IT" altLang="it-IT" sz="1700" smtClean="0"/>
              <a:t>+ residui attivi finali (iniziali)</a:t>
            </a:r>
          </a:p>
          <a:p>
            <a:pPr algn="just">
              <a:buFont typeface="Wingdings" panose="05000000000000000000" pitchFamily="2" charset="2"/>
              <a:buNone/>
            </a:pPr>
            <a:r>
              <a:rPr lang="it-IT" altLang="it-IT" sz="1700" smtClean="0"/>
              <a:t>- residui passivi finali (iniziali)</a:t>
            </a:r>
          </a:p>
          <a:p>
            <a:pPr algn="just">
              <a:buFont typeface="Wingdings" panose="05000000000000000000" pitchFamily="2" charset="2"/>
              <a:buNone/>
            </a:pPr>
            <a:r>
              <a:rPr lang="it-IT" altLang="it-IT" sz="1700" b="1" smtClean="0"/>
              <a:t>= risultato di amministrazione finale (iniziale)</a:t>
            </a:r>
          </a:p>
          <a:p>
            <a:pPr algn="just">
              <a:buFont typeface="Wingdings" panose="05000000000000000000" pitchFamily="2" charset="2"/>
              <a:buNone/>
            </a:pPr>
            <a:endParaRPr lang="it-IT" altLang="it-IT" sz="1700" smtClean="0"/>
          </a:p>
          <a:p>
            <a:pPr algn="just">
              <a:buFont typeface="Wingdings" panose="05000000000000000000" pitchFamily="2" charset="2"/>
              <a:buNone/>
            </a:pPr>
            <a:r>
              <a:rPr lang="it-IT" altLang="it-IT" sz="1700" smtClean="0"/>
              <a:t>Il risultato di amministrazione evidenzia se le disponibilità liquide ad una certa data (fondo cassa), unitamente alle somme che l’azienda ha acquisito il diritto a incassare (residui attivi), sono sufficienti a coprire le somme che l’azienda è obbligata a pagare (residui passivi)</a:t>
            </a:r>
          </a:p>
        </p:txBody>
      </p:sp>
      <p:sp>
        <p:nvSpPr>
          <p:cNvPr id="41987"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454E1C-B85F-43C6-AD04-015E2E573A7F}" type="slidenum">
              <a:rPr lang="it-IT" altLang="it-IT">
                <a:solidFill>
                  <a:srgbClr val="FFFFFF"/>
                </a:solidFill>
                <a:latin typeface="Century Schoolbook" panose="02040604050505020304" pitchFamily="18" charset="0"/>
              </a:rPr>
              <a:pPr/>
              <a:t>33</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126"/>
            <a:ext cx="8229600" cy="430887"/>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 RISULTATI </a:t>
            </a:r>
            <a:r>
              <a:rPr lang="it-IT" altLang="it-IT" sz="2200" b="1" dirty="0" err="1" smtClean="0"/>
              <a:t>DI</a:t>
            </a:r>
            <a:r>
              <a:rPr lang="it-IT" altLang="it-IT" sz="2200" b="1" dirty="0" smtClean="0"/>
              <a:t> SINTESI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contenuto 2"/>
          <p:cNvSpPr>
            <a:spLocks noGrp="1"/>
          </p:cNvSpPr>
          <p:nvPr>
            <p:ph sz="quarter" idx="1"/>
          </p:nvPr>
        </p:nvSpPr>
        <p:spPr>
          <a:xfrm>
            <a:off x="500063" y="1285875"/>
            <a:ext cx="7467600" cy="4545013"/>
          </a:xfrm>
        </p:spPr>
        <p:txBody>
          <a:bodyPr/>
          <a:lstStyle/>
          <a:p>
            <a:pPr algn="just">
              <a:buFont typeface="Wingdings" panose="05000000000000000000" pitchFamily="2" charset="2"/>
              <a:buNone/>
            </a:pPr>
            <a:r>
              <a:rPr lang="it-IT" altLang="it-IT" sz="1700" b="1" smtClean="0"/>
              <a:t>+ </a:t>
            </a:r>
            <a:r>
              <a:rPr lang="it-IT" altLang="it-IT" sz="1700" smtClean="0"/>
              <a:t>risultato di amministrazione iniziale</a:t>
            </a:r>
          </a:p>
          <a:p>
            <a:pPr algn="just">
              <a:buFont typeface="Wingdings" panose="05000000000000000000" pitchFamily="2" charset="2"/>
              <a:buNone/>
            </a:pPr>
            <a:r>
              <a:rPr lang="it-IT" altLang="it-IT" sz="1700" smtClean="0"/>
              <a:t>+ accertamenti</a:t>
            </a:r>
          </a:p>
          <a:p>
            <a:pPr algn="just">
              <a:buFont typeface="Wingdings" panose="05000000000000000000" pitchFamily="2" charset="2"/>
              <a:buNone/>
            </a:pPr>
            <a:r>
              <a:rPr lang="it-IT" altLang="it-IT" sz="1700" smtClean="0"/>
              <a:t>- impegni</a:t>
            </a:r>
          </a:p>
          <a:p>
            <a:pPr algn="just">
              <a:buFont typeface="Wingdings" panose="05000000000000000000" pitchFamily="2" charset="2"/>
              <a:buNone/>
            </a:pPr>
            <a:r>
              <a:rPr lang="it-IT" altLang="it-IT" sz="1700" smtClean="0"/>
              <a:t>+ economie in conto residui</a:t>
            </a:r>
          </a:p>
          <a:p>
            <a:pPr algn="just">
              <a:buFont typeface="Wingdings" panose="05000000000000000000" pitchFamily="2" charset="2"/>
              <a:buNone/>
            </a:pPr>
            <a:r>
              <a:rPr lang="it-IT" altLang="it-IT" sz="1700" smtClean="0"/>
              <a:t>- diseconomie in conto residui</a:t>
            </a:r>
          </a:p>
          <a:p>
            <a:pPr algn="just">
              <a:buFont typeface="Wingdings" panose="05000000000000000000" pitchFamily="2" charset="2"/>
              <a:buNone/>
            </a:pPr>
            <a:r>
              <a:rPr lang="it-IT" altLang="it-IT" sz="1700" smtClean="0"/>
              <a:t>= risultato di amministrazione finale</a:t>
            </a:r>
          </a:p>
          <a:p>
            <a:pPr algn="just">
              <a:buFont typeface="Wingdings" panose="05000000000000000000" pitchFamily="2" charset="2"/>
              <a:buNone/>
            </a:pPr>
            <a:endParaRPr lang="it-IT" altLang="it-IT" sz="1700" smtClean="0"/>
          </a:p>
          <a:p>
            <a:pPr algn="just">
              <a:buFont typeface="Wingdings" panose="05000000000000000000" pitchFamily="2" charset="2"/>
              <a:buNone/>
            </a:pPr>
            <a:r>
              <a:rPr lang="it-IT" altLang="it-IT" sz="1700" b="1" smtClean="0"/>
              <a:t>+ </a:t>
            </a:r>
            <a:r>
              <a:rPr lang="it-IT" altLang="it-IT" sz="1700" smtClean="0"/>
              <a:t>risultato di amministrazione iniziale</a:t>
            </a:r>
          </a:p>
          <a:p>
            <a:pPr algn="just">
              <a:buFont typeface="Wingdings" panose="05000000000000000000" pitchFamily="2" charset="2"/>
              <a:buNone/>
            </a:pPr>
            <a:r>
              <a:rPr lang="it-IT" altLang="it-IT" sz="1700" smtClean="0"/>
              <a:t>+ economie in conto competenza</a:t>
            </a:r>
          </a:p>
          <a:p>
            <a:pPr algn="just">
              <a:buFont typeface="Wingdings" panose="05000000000000000000" pitchFamily="2" charset="2"/>
              <a:buNone/>
            </a:pPr>
            <a:r>
              <a:rPr lang="it-IT" altLang="it-IT" sz="1700" smtClean="0"/>
              <a:t>- diseconomie in conto competenza</a:t>
            </a:r>
          </a:p>
          <a:p>
            <a:pPr algn="just">
              <a:buFont typeface="Wingdings" panose="05000000000000000000" pitchFamily="2" charset="2"/>
              <a:buNone/>
            </a:pPr>
            <a:r>
              <a:rPr lang="it-IT" altLang="it-IT" sz="1700" smtClean="0"/>
              <a:t>+ economie in conto residui</a:t>
            </a:r>
          </a:p>
          <a:p>
            <a:pPr algn="just">
              <a:buFont typeface="Wingdings" panose="05000000000000000000" pitchFamily="2" charset="2"/>
              <a:buNone/>
            </a:pPr>
            <a:r>
              <a:rPr lang="it-IT" altLang="it-IT" sz="1700" smtClean="0"/>
              <a:t>- diseconomie in conto residui</a:t>
            </a:r>
          </a:p>
          <a:p>
            <a:pPr algn="just">
              <a:buFont typeface="Wingdings" panose="05000000000000000000" pitchFamily="2" charset="2"/>
              <a:buNone/>
            </a:pPr>
            <a:r>
              <a:rPr lang="it-IT" altLang="it-IT" sz="1700" smtClean="0"/>
              <a:t>= risultato di amministrazione finale</a:t>
            </a:r>
          </a:p>
          <a:p>
            <a:pPr algn="just">
              <a:buFont typeface="Wingdings" panose="05000000000000000000" pitchFamily="2" charset="2"/>
              <a:buNone/>
            </a:pPr>
            <a:endParaRPr lang="it-IT" altLang="it-IT" sz="1700" smtClean="0"/>
          </a:p>
        </p:txBody>
      </p:sp>
      <p:sp>
        <p:nvSpPr>
          <p:cNvPr id="43011"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3488C1-D469-4009-AA12-5909DE576FB1}" type="slidenum">
              <a:rPr lang="it-IT" altLang="it-IT">
                <a:solidFill>
                  <a:srgbClr val="FFFFFF"/>
                </a:solidFill>
                <a:latin typeface="Century Schoolbook" panose="02040604050505020304" pitchFamily="18" charset="0"/>
              </a:rPr>
              <a:pPr/>
              <a:t>34</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126"/>
            <a:ext cx="8229600" cy="430887"/>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 RISULTATI </a:t>
            </a:r>
            <a:r>
              <a:rPr lang="it-IT" altLang="it-IT" sz="2200" b="1" dirty="0" err="1" smtClean="0"/>
              <a:t>DI</a:t>
            </a:r>
            <a:r>
              <a:rPr lang="it-IT" altLang="it-IT" sz="2200" b="1" dirty="0" smtClean="0"/>
              <a:t> SINTESI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contenuto 2"/>
          <p:cNvSpPr>
            <a:spLocks noGrp="1"/>
          </p:cNvSpPr>
          <p:nvPr>
            <p:ph sz="quarter" idx="1"/>
          </p:nvPr>
        </p:nvSpPr>
        <p:spPr>
          <a:xfrm>
            <a:off x="500063" y="1785938"/>
            <a:ext cx="7467600" cy="4044950"/>
          </a:xfrm>
        </p:spPr>
        <p:txBody>
          <a:bodyPr/>
          <a:lstStyle/>
          <a:p>
            <a:pPr algn="just">
              <a:buFont typeface="Wingdings" panose="05000000000000000000" pitchFamily="2" charset="2"/>
              <a:buNone/>
            </a:pPr>
            <a:r>
              <a:rPr lang="it-IT" altLang="it-IT" sz="1700" smtClean="0"/>
              <a:t>Il risultato di amministrazione indica se la gestione ha consentito di acquisire ricchezza in misura sufficiente rispetto ai fabbisogni cui si è inteso dare risposta (in caso di pareggio o di avanzo) o se, viceversa, sono stati decisi consumi superiori alla ricchezza acquisita (in caso di disavanzo). Più precisamente, trattandosi di un risultato composto da valori relativi ad accertamenti e impegni, la variazione del risultato di amministrazione indica se nel periodo sono maturati diritti giuridici sufficienti a coprire le obbligazioni giuridiche assunte.</a:t>
            </a:r>
          </a:p>
        </p:txBody>
      </p:sp>
      <p:sp>
        <p:nvSpPr>
          <p:cNvPr id="44035"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FE235E-17CD-489F-88BB-49D4337A06C0}" type="slidenum">
              <a:rPr lang="it-IT" altLang="it-IT">
                <a:solidFill>
                  <a:srgbClr val="FFFFFF"/>
                </a:solidFill>
                <a:latin typeface="Century Schoolbook" panose="02040604050505020304" pitchFamily="18" charset="0"/>
              </a:rPr>
              <a:pPr/>
              <a:t>35</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126"/>
            <a:ext cx="8229600" cy="430887"/>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 RISULTATI </a:t>
            </a:r>
            <a:r>
              <a:rPr lang="it-IT" altLang="it-IT" sz="2200" b="1" dirty="0" err="1" smtClean="0"/>
              <a:t>DI</a:t>
            </a:r>
            <a:r>
              <a:rPr lang="it-IT" altLang="it-IT" sz="2200" b="1" dirty="0" smtClean="0"/>
              <a:t> SINTESI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IL RISULTATO </a:t>
            </a:r>
            <a:r>
              <a:rPr lang="it-IT" altLang="it-IT" sz="2200" b="1" dirty="0" err="1" smtClean="0"/>
              <a:t>DI</a:t>
            </a:r>
            <a:r>
              <a:rPr lang="it-IT" altLang="it-IT" sz="2200" b="1" dirty="0" smtClean="0"/>
              <a:t> AMMINISTRAZIONE</a:t>
            </a:r>
          </a:p>
        </p:txBody>
      </p:sp>
      <p:sp>
        <p:nvSpPr>
          <p:cNvPr id="87045" name="Segnaposto numero diapositiva 6"/>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70792A4-FCD9-43A5-8B06-6008A8B89354}" type="slidenum">
              <a:rPr lang="it-IT" altLang="it-IT">
                <a:solidFill>
                  <a:srgbClr val="FFFFFF"/>
                </a:solidFill>
                <a:latin typeface="Century Schoolbook" panose="02040604050505020304" pitchFamily="18" charset="0"/>
              </a:rPr>
              <a:pPr/>
              <a:t>36</a:t>
            </a:fld>
            <a:endParaRPr lang="it-IT" altLang="it-IT">
              <a:solidFill>
                <a:srgbClr val="FFFFFF"/>
              </a:solidFill>
              <a:latin typeface="Century Schoolbook" panose="02040604050505020304" pitchFamily="18" charset="0"/>
            </a:endParaRPr>
          </a:p>
        </p:txBody>
      </p:sp>
      <p:pic>
        <p:nvPicPr>
          <p:cNvPr id="870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50" y="857250"/>
            <a:ext cx="7867650" cy="5087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CasellaDiTesto 8"/>
          <p:cNvSpPr txBox="1"/>
          <p:nvPr/>
        </p:nvSpPr>
        <p:spPr>
          <a:xfrm>
            <a:off x="285750" y="6000750"/>
            <a:ext cx="7572375" cy="784225"/>
          </a:xfrm>
          <a:prstGeom prst="rect">
            <a:avLst/>
          </a:prstGeom>
          <a:noFill/>
        </p:spPr>
        <p:txBody>
          <a:bodyPr>
            <a:spAutoFit/>
          </a:bodyPr>
          <a:lstStyle/>
          <a:p>
            <a:pPr algn="just">
              <a:defRPr/>
            </a:pPr>
            <a:r>
              <a:rPr lang="it-IT" sz="1500" dirty="0">
                <a:latin typeface="+mj-lt"/>
                <a:cs typeface="Arial" charset="0"/>
              </a:rPr>
              <a:t>La </a:t>
            </a:r>
            <a:r>
              <a:rPr lang="it-IT" sz="1500" dirty="0" err="1">
                <a:latin typeface="+mj-lt"/>
                <a:cs typeface="Arial" charset="0"/>
              </a:rPr>
              <a:t>nettizzazione</a:t>
            </a:r>
            <a:r>
              <a:rPr lang="it-IT" sz="1500" dirty="0">
                <a:latin typeface="+mj-lt"/>
                <a:cs typeface="Arial" charset="0"/>
              </a:rPr>
              <a:t> del FPV è necessaria affinché il risultato di amministrazione non comprenda le risorse accertate che hanno finanziato spese impegnate con imputazione agli esercizi successivi.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sz="quarter" idx="1"/>
            <p:extLst>
              <p:ext uri="{D42A27DB-BD31-4B8C-83A1-F6EECF244321}">
                <p14:modId xmlns:p14="http://schemas.microsoft.com/office/powerpoint/2010/main" xmlns="" val="4129536656"/>
              </p:ext>
            </p:extLst>
          </p:nvPr>
        </p:nvGraphicFramePr>
        <p:xfrm>
          <a:off x="428596" y="1142984"/>
          <a:ext cx="268604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IL RISULTATO </a:t>
            </a:r>
            <a:r>
              <a:rPr lang="it-IT" altLang="it-IT" sz="2200" b="1" dirty="0" err="1" smtClean="0"/>
              <a:t>DI</a:t>
            </a:r>
            <a:r>
              <a:rPr lang="it-IT" altLang="it-IT" sz="2200" b="1" dirty="0" smtClean="0"/>
              <a:t> AMMINISTRAZIONE</a:t>
            </a:r>
          </a:p>
        </p:txBody>
      </p:sp>
      <p:sp>
        <p:nvSpPr>
          <p:cNvPr id="8" name="CasellaDiTesto 7"/>
          <p:cNvSpPr txBox="1"/>
          <p:nvPr/>
        </p:nvSpPr>
        <p:spPr>
          <a:xfrm>
            <a:off x="2857500" y="928688"/>
            <a:ext cx="5143500" cy="5816600"/>
          </a:xfrm>
          <a:prstGeom prst="rect">
            <a:avLst/>
          </a:prstGeom>
          <a:noFill/>
        </p:spPr>
        <p:txBody>
          <a:bodyPr>
            <a:spAutoFit/>
          </a:bodyPr>
          <a:lstStyle/>
          <a:p>
            <a:pPr algn="just" eaLnBrk="1" hangingPunct="1">
              <a:defRPr/>
            </a:pPr>
            <a:r>
              <a:rPr lang="it-IT" sz="1500" dirty="0">
                <a:latin typeface="+mj-lt"/>
                <a:cs typeface="Arial" charset="0"/>
              </a:rPr>
              <a:t>Costituiscono </a:t>
            </a:r>
            <a:r>
              <a:rPr lang="it-IT" sz="1500" u="sng" dirty="0">
                <a:latin typeface="+mj-lt"/>
                <a:cs typeface="Arial" charset="0"/>
              </a:rPr>
              <a:t>quota vincolata del risultato di amministrazione </a:t>
            </a:r>
            <a:r>
              <a:rPr lang="it-IT" sz="1500" dirty="0">
                <a:latin typeface="+mj-lt"/>
                <a:cs typeface="Arial" charset="0"/>
              </a:rPr>
              <a:t>le entrate accertate e le corrispondenti economie di bilancio:</a:t>
            </a:r>
          </a:p>
          <a:p>
            <a:pPr algn="just" eaLnBrk="1" hangingPunct="1">
              <a:buFont typeface="Arial" pitchFamily="34" charset="0"/>
              <a:buChar char="•"/>
              <a:defRPr/>
            </a:pPr>
            <a:r>
              <a:rPr lang="it-IT" sz="1500" dirty="0">
                <a:latin typeface="+mj-lt"/>
                <a:cs typeface="Arial" charset="0"/>
              </a:rPr>
              <a:t> nei casi in cui la legge o i principi contabili generali e applicati della contabilità finanziaria individuano un vincolo di specifica destinazione dell’entrata alla spesa. Per gli enti locali i  vincoli derivanti dalla legge sono previsti sia dalle leggi statali che dalle leggi </a:t>
            </a:r>
            <a:r>
              <a:rPr lang="it-IT" sz="1500" dirty="0" smtClean="0">
                <a:latin typeface="+mj-lt"/>
                <a:cs typeface="Arial" charset="0"/>
              </a:rPr>
              <a:t>regionali (es. tributi di scopo). </a:t>
            </a:r>
            <a:r>
              <a:rPr lang="it-IT" sz="1500" dirty="0">
                <a:latin typeface="+mj-lt"/>
                <a:cs typeface="Arial" charset="0"/>
              </a:rPr>
              <a:t>Per le regioni i vincoli sono previsti solo dalla legge statale. Nei casi in cui la legge dispone un vincolo di destinazione su propri trasferimenti di risorse a favore dell’ente, si è in presenza di vincoli derivanti da trasferimenti e non da legge;</a:t>
            </a:r>
          </a:p>
          <a:p>
            <a:pPr algn="just" eaLnBrk="1" hangingPunct="1">
              <a:buFont typeface="Arial" pitchFamily="34" charset="0"/>
              <a:buChar char="•"/>
              <a:defRPr/>
            </a:pPr>
            <a:r>
              <a:rPr lang="it-IT" sz="1500" dirty="0">
                <a:latin typeface="+mj-lt"/>
                <a:cs typeface="Arial" charset="0"/>
              </a:rPr>
              <a:t> derivanti da mutui e finanziamenti contratti per il finanziamento di investimenti determinati;</a:t>
            </a:r>
          </a:p>
          <a:p>
            <a:pPr algn="just" eaLnBrk="1" hangingPunct="1">
              <a:buFont typeface="Arial" pitchFamily="34" charset="0"/>
              <a:buChar char="•"/>
              <a:defRPr/>
            </a:pPr>
            <a:r>
              <a:rPr lang="it-IT" sz="1500" dirty="0">
                <a:latin typeface="+mj-lt"/>
                <a:cs typeface="Arial" charset="0"/>
              </a:rPr>
              <a:t> derivanti da trasferimenti erogati a favore dell’ente per una specifica </a:t>
            </a:r>
            <a:r>
              <a:rPr lang="it-IT" sz="1500" dirty="0" smtClean="0">
                <a:latin typeface="+mj-lt"/>
                <a:cs typeface="Arial" charset="0"/>
              </a:rPr>
              <a:t>destinazione;</a:t>
            </a:r>
            <a:endParaRPr lang="it-IT" sz="1500" dirty="0">
              <a:latin typeface="+mj-lt"/>
              <a:cs typeface="Arial" charset="0"/>
            </a:endParaRPr>
          </a:p>
          <a:p>
            <a:pPr algn="just" eaLnBrk="1" hangingPunct="1">
              <a:buFont typeface="Arial" pitchFamily="34" charset="0"/>
              <a:buChar char="•"/>
              <a:defRPr/>
            </a:pPr>
            <a:r>
              <a:rPr lang="it-IT" sz="1500" dirty="0">
                <a:latin typeface="+mj-lt"/>
                <a:cs typeface="Arial" charset="0"/>
              </a:rPr>
              <a:t> derivanti da entrate straordinarie, non aventi natura ricorrente, accertate e riscosse cui l’amministrazione ha formalmente attribuito una specifica destinazione. I vincoli attribuiti dalla regione con propria legge regionale, sono considerati “vincoli formalmente attribuiti dalla </a:t>
            </a:r>
            <a:r>
              <a:rPr lang="it-IT" sz="1500" dirty="0" smtClean="0">
                <a:latin typeface="+mj-lt"/>
                <a:cs typeface="Arial" charset="0"/>
              </a:rPr>
              <a:t>regione” </a:t>
            </a:r>
            <a:r>
              <a:rPr lang="it-IT" sz="1500" dirty="0">
                <a:latin typeface="+mj-lt"/>
                <a:cs typeface="Arial" charset="0"/>
              </a:rPr>
              <a:t>e non “vincoli derivanti dalla legge e dai principi contabili”.</a:t>
            </a:r>
          </a:p>
          <a:p>
            <a:pPr eaLnBrk="1" hangingPunct="1">
              <a:defRPr/>
            </a:pPr>
            <a:endParaRPr lang="it-IT" sz="1200" dirty="0">
              <a:latin typeface="+mj-lt"/>
              <a:cs typeface="Arial" charset="0"/>
            </a:endParaRPr>
          </a:p>
        </p:txBody>
      </p:sp>
      <p:sp>
        <p:nvSpPr>
          <p:cNvPr id="88071" name="Segnaposto numero diapositiva 6"/>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98E595E-0570-4C39-847D-ED0DE13ED7E5}" type="slidenum">
              <a:rPr lang="it-IT" altLang="it-IT">
                <a:solidFill>
                  <a:srgbClr val="FFFFFF"/>
                </a:solidFill>
                <a:latin typeface="Century Schoolbook" panose="02040604050505020304" pitchFamily="18" charset="0"/>
              </a:rPr>
              <a:pPr/>
              <a:t>37</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egnaposto contenuto 5"/>
          <p:cNvGraphicFramePr>
            <a:graphicFrameLocks noGrp="1"/>
          </p:cNvGraphicFramePr>
          <p:nvPr>
            <p:ph sz="quarter" idx="1"/>
            <p:extLst>
              <p:ext uri="{D42A27DB-BD31-4B8C-83A1-F6EECF244321}">
                <p14:modId xmlns:p14="http://schemas.microsoft.com/office/powerpoint/2010/main" xmlns="" val="2255924382"/>
              </p:ext>
            </p:extLst>
          </p:nvPr>
        </p:nvGraphicFramePr>
        <p:xfrm>
          <a:off x="428596" y="1142984"/>
          <a:ext cx="268604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IL RISULTATO </a:t>
            </a:r>
            <a:r>
              <a:rPr lang="it-IT" altLang="it-IT" sz="2200" b="1" dirty="0" err="1" smtClean="0"/>
              <a:t>DI</a:t>
            </a:r>
            <a:r>
              <a:rPr lang="it-IT" altLang="it-IT" sz="2200" b="1" dirty="0" smtClean="0"/>
              <a:t> AMMINISTRAZIONE</a:t>
            </a:r>
          </a:p>
        </p:txBody>
      </p:sp>
      <p:sp>
        <p:nvSpPr>
          <p:cNvPr id="8" name="CasellaDiTesto 7"/>
          <p:cNvSpPr txBox="1"/>
          <p:nvPr/>
        </p:nvSpPr>
        <p:spPr>
          <a:xfrm>
            <a:off x="2857500" y="928688"/>
            <a:ext cx="5143500" cy="5448300"/>
          </a:xfrm>
          <a:prstGeom prst="rect">
            <a:avLst/>
          </a:prstGeom>
          <a:noFill/>
        </p:spPr>
        <p:txBody>
          <a:bodyPr>
            <a:spAutoFit/>
          </a:bodyPr>
          <a:lstStyle/>
          <a:p>
            <a:pPr algn="just" eaLnBrk="1" hangingPunct="1">
              <a:defRPr/>
            </a:pPr>
            <a:r>
              <a:rPr lang="it-IT" sz="1600" dirty="0">
                <a:latin typeface="+mj-lt"/>
                <a:cs typeface="Arial" charset="0"/>
              </a:rPr>
              <a:t>La </a:t>
            </a:r>
            <a:r>
              <a:rPr lang="it-IT" sz="1600" u="sng" dirty="0">
                <a:latin typeface="+mj-lt"/>
                <a:cs typeface="Arial" charset="0"/>
              </a:rPr>
              <a:t>quota accantonata</a:t>
            </a:r>
            <a:r>
              <a:rPr lang="it-IT" sz="1600" dirty="0">
                <a:latin typeface="+mj-lt"/>
                <a:cs typeface="Arial" charset="0"/>
              </a:rPr>
              <a:t> del risultato di amministrazione è costituita da:</a:t>
            </a:r>
          </a:p>
          <a:p>
            <a:pPr algn="just" eaLnBrk="1" hangingPunct="1">
              <a:buFont typeface="Arial" pitchFamily="34" charset="0"/>
              <a:buChar char="•"/>
              <a:defRPr/>
            </a:pPr>
            <a:r>
              <a:rPr lang="it-IT" sz="1600" dirty="0">
                <a:latin typeface="+mj-lt"/>
                <a:cs typeface="Arial" charset="0"/>
              </a:rPr>
              <a:t> l’accantonamento al FCDE;</a:t>
            </a:r>
          </a:p>
          <a:p>
            <a:pPr algn="just" eaLnBrk="1" hangingPunct="1">
              <a:buFont typeface="Arial" pitchFamily="34" charset="0"/>
              <a:buChar char="•"/>
              <a:defRPr/>
            </a:pPr>
            <a:r>
              <a:rPr lang="it-IT" sz="1600" dirty="0">
                <a:latin typeface="+mj-lt"/>
                <a:cs typeface="Arial" charset="0"/>
              </a:rPr>
              <a:t> gli accantonamenti a fronte dei residui passivi perenti (solo per le Regioni, fino al loro smaltimento)</a:t>
            </a:r>
          </a:p>
          <a:p>
            <a:pPr algn="just" eaLnBrk="1" hangingPunct="1">
              <a:buFont typeface="Arial" pitchFamily="34" charset="0"/>
              <a:buChar char="•"/>
              <a:defRPr/>
            </a:pPr>
            <a:r>
              <a:rPr lang="it-IT" sz="1600" dirty="0">
                <a:latin typeface="+mj-lt"/>
                <a:cs typeface="Arial" charset="0"/>
              </a:rPr>
              <a:t> gli accantonamenti per le passività potenziali (fondi spese e rischi).</a:t>
            </a:r>
          </a:p>
          <a:p>
            <a:pPr algn="just" eaLnBrk="1" hangingPunct="1">
              <a:buFont typeface="Arial" pitchFamily="34" charset="0"/>
              <a:buChar char="•"/>
              <a:defRPr/>
            </a:pPr>
            <a:endParaRPr lang="it-IT" sz="1600" dirty="0">
              <a:latin typeface="+mj-lt"/>
              <a:cs typeface="Arial" charset="0"/>
            </a:endParaRPr>
          </a:p>
          <a:p>
            <a:pPr algn="just" eaLnBrk="1" hangingPunct="1">
              <a:defRPr/>
            </a:pPr>
            <a:r>
              <a:rPr lang="it-IT" sz="1600" dirty="0">
                <a:latin typeface="+mj-lt"/>
                <a:cs typeface="Arial" charset="0"/>
              </a:rPr>
              <a:t>La quota del risultato di amministrazione </a:t>
            </a:r>
            <a:r>
              <a:rPr lang="it-IT" sz="1600" u="sng" dirty="0">
                <a:latin typeface="+mj-lt"/>
                <a:cs typeface="Arial" charset="0"/>
              </a:rPr>
              <a:t>destinata agli investimenti</a:t>
            </a:r>
            <a:r>
              <a:rPr lang="it-IT" sz="1600" dirty="0">
                <a:latin typeface="+mj-lt"/>
                <a:cs typeface="Arial" charset="0"/>
              </a:rPr>
              <a:t> è costituita dalle entrate in conto capitale senza vincoli di specifica destinazione non spese, e sono utilizzabili con provvedimento di variazione di bilancio solo a seguito dell’approvazione del rendiconto. Negli allegati al bilancio di previsione e al rendiconto riguardanti il risultato di amministrazione, non si provvede all’indicazione della destinazione agli investimenti delle entrate in conto capitale che hanno dato luogo ad accantonamento al fondo crediti di dubbia esigibilità, per l’importo dell’accantonamento, sino all’effettiva riscossione delle stesse</a:t>
            </a:r>
          </a:p>
          <a:p>
            <a:pPr eaLnBrk="1" hangingPunct="1">
              <a:defRPr/>
            </a:pPr>
            <a:endParaRPr lang="it-IT" sz="1200" dirty="0">
              <a:latin typeface="+mj-lt"/>
              <a:cs typeface="Arial" charset="0"/>
            </a:endParaRPr>
          </a:p>
        </p:txBody>
      </p:sp>
      <p:sp>
        <p:nvSpPr>
          <p:cNvPr id="89095" name="Segnaposto numero diapositiva 6"/>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921B21-6351-458E-9521-6AECCFD922A0}" type="slidenum">
              <a:rPr lang="it-IT" altLang="it-IT">
                <a:solidFill>
                  <a:srgbClr val="FFFFFF"/>
                </a:solidFill>
                <a:latin typeface="Century Schoolbook" panose="02040604050505020304" pitchFamily="18" charset="0"/>
              </a:rPr>
              <a:pPr/>
              <a:t>38</a:t>
            </a:fld>
            <a:endParaRPr lang="it-IT" altLang="it-IT">
              <a:solidFill>
                <a:srgbClr val="FFFFFF"/>
              </a:solidFill>
              <a:latin typeface="Century Schoolbook" panose="020406040505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IL RISULTATO </a:t>
            </a:r>
            <a:r>
              <a:rPr lang="it-IT" altLang="it-IT" sz="2200" b="1" dirty="0" err="1" smtClean="0"/>
              <a:t>DI</a:t>
            </a:r>
            <a:r>
              <a:rPr lang="it-IT" altLang="it-IT" sz="2200" b="1" dirty="0" smtClean="0"/>
              <a:t> AMMINISTRAZIONE</a:t>
            </a:r>
          </a:p>
        </p:txBody>
      </p:sp>
      <p:pic>
        <p:nvPicPr>
          <p:cNvPr id="90117"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4788" y="1157288"/>
            <a:ext cx="8732837" cy="454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118"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94BD41-24C4-45A8-9535-5418FAF9C6A2}" type="slidenum">
              <a:rPr lang="it-IT" altLang="it-IT">
                <a:solidFill>
                  <a:srgbClr val="FFFFFF"/>
                </a:solidFill>
                <a:latin typeface="Century Schoolbook" panose="02040604050505020304" pitchFamily="18" charset="0"/>
              </a:rPr>
              <a:pPr/>
              <a:t>39</a:t>
            </a:fld>
            <a:endParaRPr lang="it-IT" altLang="it-IT">
              <a:solidFill>
                <a:srgbClr val="FFFFFF"/>
              </a:solidFill>
              <a:latin typeface="Century Schoolbook" panose="020406040505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contenuto 2"/>
          <p:cNvSpPr>
            <a:spLocks noGrp="1"/>
          </p:cNvSpPr>
          <p:nvPr>
            <p:ph sz="quarter" idx="1"/>
          </p:nvPr>
        </p:nvSpPr>
        <p:spPr>
          <a:xfrm>
            <a:off x="457200" y="928688"/>
            <a:ext cx="7467600" cy="5545137"/>
          </a:xfrm>
        </p:spPr>
        <p:txBody>
          <a:bodyPr/>
          <a:lstStyle/>
          <a:p>
            <a:pPr algn="just"/>
            <a:r>
              <a:rPr lang="it-IT" altLang="it-IT" smtClean="0"/>
              <a:t>Processi nazionali di riforma della contabilità pubblica tra loro non coordinati e non in grado di assicurare la contabilità dei dati contabili in un’ottica sovranazionale</a:t>
            </a:r>
          </a:p>
          <a:p>
            <a:pPr algn="just"/>
            <a:r>
              <a:rPr lang="it-IT" altLang="it-IT" smtClean="0"/>
              <a:t>Raccordo attraverso il Piano dei Conti e le rettifiche di ISTAT</a:t>
            </a:r>
          </a:p>
          <a:p>
            <a:pPr algn="just"/>
            <a:r>
              <a:rPr lang="it-IT" altLang="it-IT" b="1" smtClean="0"/>
              <a:t>EPSAS – </a:t>
            </a:r>
            <a:r>
              <a:rPr lang="it-IT" altLang="it-IT" b="1" i="1" smtClean="0"/>
              <a:t>European Public Sector Accounting Standards</a:t>
            </a:r>
          </a:p>
          <a:p>
            <a:pPr lvl="1" algn="just"/>
            <a:r>
              <a:rPr lang="it-IT" altLang="it-IT" sz="1800" smtClean="0"/>
              <a:t>Schemi e principi armonizzati per l’UE</a:t>
            </a:r>
          </a:p>
          <a:p>
            <a:pPr lvl="1" algn="just"/>
            <a:r>
              <a:rPr lang="it-IT" altLang="it-IT" smtClean="0"/>
              <a:t>Standard contabili su base </a:t>
            </a:r>
            <a:r>
              <a:rPr lang="it-IT" altLang="it-IT" i="1" smtClean="0"/>
              <a:t>accrual</a:t>
            </a:r>
          </a:p>
          <a:p>
            <a:pPr algn="just"/>
            <a:r>
              <a:rPr lang="it-IT" altLang="it-IT" b="1" smtClean="0"/>
              <a:t>IPSAS – </a:t>
            </a:r>
            <a:r>
              <a:rPr lang="en-US" altLang="it-IT" smtClean="0"/>
              <a:t> </a:t>
            </a:r>
            <a:r>
              <a:rPr lang="en-US" altLang="it-IT" b="1" i="1" smtClean="0"/>
              <a:t>International Public Sector Accounting Standards</a:t>
            </a:r>
            <a:endParaRPr lang="it-IT" altLang="it-IT" b="1" i="1" smtClean="0"/>
          </a:p>
          <a:p>
            <a:pPr algn="just"/>
            <a:r>
              <a:rPr lang="it-IT" altLang="it-IT" sz="2000" smtClean="0"/>
              <a:t>Contabilità su base </a:t>
            </a:r>
            <a:r>
              <a:rPr lang="it-IT" altLang="it-IT" sz="2000" i="1" smtClean="0"/>
              <a:t>accrual </a:t>
            </a:r>
            <a:r>
              <a:rPr lang="it-IT" altLang="it-IT" sz="2000" smtClean="0"/>
              <a:t>non più quale mera riclassificazione della contabilità finanziaria </a:t>
            </a:r>
          </a:p>
          <a:p>
            <a:pPr algn="just"/>
            <a:endParaRPr lang="it-IT" altLang="it-IT" sz="2000" i="1" smtClean="0"/>
          </a:p>
          <a:p>
            <a:pPr algn="just"/>
            <a:endParaRPr lang="it-IT" altLang="it-IT" sz="2000" smtClean="0"/>
          </a:p>
        </p:txBody>
      </p:sp>
      <p:sp>
        <p:nvSpPr>
          <p:cNvPr id="12291"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88DDB1-67E7-4E60-97ED-6B1E81103206}" type="slidenum">
              <a:rPr lang="it-IT" altLang="it-IT">
                <a:solidFill>
                  <a:srgbClr val="FFFFFF"/>
                </a:solidFill>
                <a:latin typeface="Century Schoolbook" panose="02040604050505020304" pitchFamily="18" charset="0"/>
              </a:rPr>
              <a:pPr/>
              <a:t>4</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IL FUTURO DELLA </a:t>
            </a:r>
            <a:r>
              <a:rPr lang="it-IT" altLang="it-IT" sz="2200" b="1" dirty="0" err="1" smtClean="0"/>
              <a:t>CONTABILITà</a:t>
            </a:r>
            <a:r>
              <a:rPr lang="it-IT" altLang="it-IT" sz="2200" b="1" dirty="0" smtClean="0"/>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egnaposto contenuto 4"/>
          <p:cNvSpPr>
            <a:spLocks noGrp="1"/>
          </p:cNvSpPr>
          <p:nvPr>
            <p:ph sz="half" idx="1"/>
          </p:nvPr>
        </p:nvSpPr>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it-IT" sz="2900" dirty="0" smtClean="0"/>
              <a:t>1. Principio dell'annualità </a:t>
            </a:r>
          </a:p>
          <a:p>
            <a:pPr marL="0" indent="0" eaLnBrk="1" fontAlgn="auto" hangingPunct="1">
              <a:spcAft>
                <a:spcPts val="0"/>
              </a:spcAft>
              <a:buFont typeface="Arial" panose="020B0604020202020204" pitchFamily="34" charset="0"/>
              <a:buNone/>
              <a:defRPr/>
            </a:pPr>
            <a:r>
              <a:rPr lang="it-IT" sz="2900" dirty="0" smtClean="0"/>
              <a:t>2. Principio dell'unità </a:t>
            </a:r>
          </a:p>
          <a:p>
            <a:pPr marL="0" indent="0" eaLnBrk="1" fontAlgn="auto" hangingPunct="1">
              <a:spcAft>
                <a:spcPts val="0"/>
              </a:spcAft>
              <a:buFont typeface="Arial" panose="020B0604020202020204" pitchFamily="34" charset="0"/>
              <a:buNone/>
              <a:defRPr/>
            </a:pPr>
            <a:r>
              <a:rPr lang="it-IT" sz="2900" dirty="0" smtClean="0"/>
              <a:t>3. Principio dell'universalità </a:t>
            </a:r>
          </a:p>
          <a:p>
            <a:pPr marL="0" indent="0" eaLnBrk="1" fontAlgn="auto" hangingPunct="1">
              <a:spcAft>
                <a:spcPts val="0"/>
              </a:spcAft>
              <a:buFont typeface="Arial" panose="020B0604020202020204" pitchFamily="34" charset="0"/>
              <a:buNone/>
              <a:defRPr/>
            </a:pPr>
            <a:r>
              <a:rPr lang="it-IT" sz="2900" dirty="0" smtClean="0"/>
              <a:t>4. Principio dell'integrità </a:t>
            </a:r>
          </a:p>
          <a:p>
            <a:pPr marL="0" indent="0" eaLnBrk="1" fontAlgn="auto" hangingPunct="1">
              <a:spcAft>
                <a:spcPts val="0"/>
              </a:spcAft>
              <a:buFont typeface="Arial" panose="020B0604020202020204" pitchFamily="34" charset="0"/>
              <a:buNone/>
              <a:defRPr/>
            </a:pPr>
            <a:r>
              <a:rPr lang="it-IT" sz="2900" dirty="0" smtClean="0"/>
              <a:t>5. Principio della veridicità, attendibilità, correttezza e comprensibilità </a:t>
            </a:r>
          </a:p>
          <a:p>
            <a:pPr marL="0" indent="0" eaLnBrk="1" fontAlgn="auto" hangingPunct="1">
              <a:spcAft>
                <a:spcPts val="0"/>
              </a:spcAft>
              <a:buFont typeface="Arial" panose="020B0604020202020204" pitchFamily="34" charset="0"/>
              <a:buNone/>
              <a:defRPr/>
            </a:pPr>
            <a:r>
              <a:rPr lang="it-IT" sz="2900" dirty="0" smtClean="0"/>
              <a:t>6. Principio della significatività e rilevanza </a:t>
            </a:r>
          </a:p>
          <a:p>
            <a:pPr marL="0" indent="0" eaLnBrk="1" fontAlgn="auto" hangingPunct="1">
              <a:spcAft>
                <a:spcPts val="0"/>
              </a:spcAft>
              <a:buFont typeface="Arial" panose="020B0604020202020204" pitchFamily="34" charset="0"/>
              <a:buNone/>
              <a:defRPr/>
            </a:pPr>
            <a:r>
              <a:rPr lang="it-IT" sz="2900" dirty="0" smtClean="0"/>
              <a:t>7. Principio della flessibilità </a:t>
            </a:r>
          </a:p>
          <a:p>
            <a:pPr marL="0" indent="0" eaLnBrk="1" fontAlgn="auto" hangingPunct="1">
              <a:spcAft>
                <a:spcPts val="0"/>
              </a:spcAft>
              <a:buFont typeface="Arial" panose="020B0604020202020204" pitchFamily="34" charset="0"/>
              <a:buNone/>
              <a:defRPr/>
            </a:pPr>
            <a:r>
              <a:rPr lang="it-IT" sz="2900" dirty="0" smtClean="0"/>
              <a:t>8. Principio della congruità </a:t>
            </a:r>
          </a:p>
          <a:p>
            <a:pPr marL="0" indent="0" eaLnBrk="1" fontAlgn="auto" hangingPunct="1">
              <a:spcAft>
                <a:spcPts val="0"/>
              </a:spcAft>
              <a:buFont typeface="Arial" panose="020B0604020202020204" pitchFamily="34" charset="0"/>
              <a:buNone/>
              <a:defRPr/>
            </a:pPr>
            <a:r>
              <a:rPr lang="it-IT" sz="2900" dirty="0" smtClean="0"/>
              <a:t>9. Principio della prudenza </a:t>
            </a:r>
          </a:p>
          <a:p>
            <a:pPr marL="0" indent="0" eaLnBrk="1" fontAlgn="auto" hangingPunct="1">
              <a:spcAft>
                <a:spcPts val="0"/>
              </a:spcAft>
              <a:buFont typeface="Arial" panose="020B0604020202020204" pitchFamily="34" charset="0"/>
              <a:buNone/>
              <a:defRPr/>
            </a:pPr>
            <a:r>
              <a:rPr lang="it-IT" sz="2900" dirty="0" smtClean="0"/>
              <a:t>10. Principio della coerenza </a:t>
            </a:r>
          </a:p>
          <a:p>
            <a:pPr marL="0" indent="0" algn="ctr" eaLnBrk="1" fontAlgn="auto" hangingPunct="1">
              <a:spcAft>
                <a:spcPts val="0"/>
              </a:spcAft>
              <a:buFont typeface="Arial" panose="020B0604020202020204" pitchFamily="34" charset="0"/>
              <a:buNone/>
              <a:defRPr/>
            </a:pPr>
            <a:endParaRPr lang="it-IT" sz="1500" dirty="0"/>
          </a:p>
        </p:txBody>
      </p:sp>
      <p:sp>
        <p:nvSpPr>
          <p:cNvPr id="3" name="Segnaposto contenuto 2"/>
          <p:cNvSpPr>
            <a:spLocks noGrp="1"/>
          </p:cNvSpPr>
          <p:nvPr>
            <p:ph sz="half" idx="2"/>
          </p:nvPr>
        </p:nvSpPr>
        <p:spPr>
          <a:xfrm>
            <a:off x="4270375" y="1600200"/>
            <a:ext cx="3657600" cy="4572000"/>
          </a:xfrm>
        </p:spPr>
        <p:txBody>
          <a:bodyPr rtlCol="0">
            <a:normAutofit fontScale="70000" lnSpcReduction="20000"/>
          </a:bodyPr>
          <a:lstStyle/>
          <a:p>
            <a:pPr marL="0" indent="0" eaLnBrk="1" fontAlgn="auto" hangingPunct="1">
              <a:spcAft>
                <a:spcPts val="0"/>
              </a:spcAft>
              <a:buFont typeface="Arial" panose="020B0604020202020204" pitchFamily="34" charset="0"/>
              <a:buNone/>
              <a:defRPr/>
            </a:pPr>
            <a:r>
              <a:rPr lang="it-IT" sz="2900" dirty="0" smtClean="0"/>
              <a:t>11. Principio della continuità e della costanza </a:t>
            </a:r>
          </a:p>
          <a:p>
            <a:pPr marL="0" indent="0" eaLnBrk="1" fontAlgn="auto" hangingPunct="1">
              <a:spcAft>
                <a:spcPts val="0"/>
              </a:spcAft>
              <a:buFont typeface="Arial" panose="020B0604020202020204" pitchFamily="34" charset="0"/>
              <a:buNone/>
              <a:defRPr/>
            </a:pPr>
            <a:r>
              <a:rPr lang="it-IT" sz="2900" dirty="0" smtClean="0"/>
              <a:t>12. Principio della comparabilità e della verificabilità </a:t>
            </a:r>
          </a:p>
          <a:p>
            <a:pPr marL="0" indent="0" eaLnBrk="1" fontAlgn="auto" hangingPunct="1">
              <a:spcAft>
                <a:spcPts val="0"/>
              </a:spcAft>
              <a:buFont typeface="Arial" panose="020B0604020202020204" pitchFamily="34" charset="0"/>
              <a:buNone/>
              <a:defRPr/>
            </a:pPr>
            <a:r>
              <a:rPr lang="it-IT" sz="2900" dirty="0" smtClean="0"/>
              <a:t>13. Principio della neutralità </a:t>
            </a:r>
          </a:p>
          <a:p>
            <a:pPr marL="0" indent="0" eaLnBrk="1" fontAlgn="auto" hangingPunct="1">
              <a:spcAft>
                <a:spcPts val="0"/>
              </a:spcAft>
              <a:buFont typeface="Arial" panose="020B0604020202020204" pitchFamily="34" charset="0"/>
              <a:buNone/>
              <a:defRPr/>
            </a:pPr>
            <a:r>
              <a:rPr lang="it-IT" sz="2900" dirty="0" smtClean="0"/>
              <a:t>14. Principio della pubblicità </a:t>
            </a:r>
          </a:p>
          <a:p>
            <a:pPr marL="0" indent="0" eaLnBrk="1" fontAlgn="auto" hangingPunct="1">
              <a:spcAft>
                <a:spcPts val="0"/>
              </a:spcAft>
              <a:buFont typeface="Arial" panose="020B0604020202020204" pitchFamily="34" charset="0"/>
              <a:buNone/>
              <a:defRPr/>
            </a:pPr>
            <a:r>
              <a:rPr lang="it-IT" sz="2900" dirty="0" smtClean="0"/>
              <a:t>15. Principio dell'equilibrio di bilancio </a:t>
            </a:r>
          </a:p>
          <a:p>
            <a:pPr marL="0" indent="0" eaLnBrk="1" fontAlgn="auto" hangingPunct="1">
              <a:spcAft>
                <a:spcPts val="0"/>
              </a:spcAft>
              <a:buFont typeface="Arial" panose="020B0604020202020204" pitchFamily="34" charset="0"/>
              <a:buNone/>
              <a:defRPr/>
            </a:pPr>
            <a:r>
              <a:rPr lang="it-IT" sz="2900" b="1" dirty="0" smtClean="0"/>
              <a:t>16. Principio della competenza finanziaria </a:t>
            </a:r>
            <a:endParaRPr lang="it-IT" sz="2900" dirty="0" smtClean="0"/>
          </a:p>
          <a:p>
            <a:pPr marL="0" indent="0" eaLnBrk="1" fontAlgn="auto" hangingPunct="1">
              <a:spcAft>
                <a:spcPts val="0"/>
              </a:spcAft>
              <a:buFont typeface="Arial" panose="020B0604020202020204" pitchFamily="34" charset="0"/>
              <a:buNone/>
              <a:defRPr/>
            </a:pPr>
            <a:r>
              <a:rPr lang="it-IT" sz="2900" dirty="0" smtClean="0"/>
              <a:t>17. Principio della competenza economica </a:t>
            </a:r>
          </a:p>
          <a:p>
            <a:pPr marL="0" indent="0" eaLnBrk="1" fontAlgn="auto" hangingPunct="1">
              <a:spcAft>
                <a:spcPts val="0"/>
              </a:spcAft>
              <a:buFont typeface="Arial" panose="020B0604020202020204" pitchFamily="34" charset="0"/>
              <a:buNone/>
              <a:defRPr/>
            </a:pPr>
            <a:r>
              <a:rPr lang="it-IT" sz="2900" dirty="0" smtClean="0"/>
              <a:t>18. Principio della prevalenza della sostanza sulla forma</a:t>
            </a:r>
          </a:p>
          <a:p>
            <a:pPr marL="274320" indent="-274320" eaLnBrk="1" fontAlgn="auto" hangingPunct="1">
              <a:spcAft>
                <a:spcPts val="0"/>
              </a:spcAft>
              <a:buFont typeface="Arial" panose="020B0604020202020204" pitchFamily="34" charset="0"/>
              <a:buChar char="•"/>
              <a:defRPr/>
            </a:pPr>
            <a:endParaRPr lang="it-IT" dirty="0" smtClean="0"/>
          </a:p>
        </p:txBody>
      </p:sp>
      <p:sp>
        <p:nvSpPr>
          <p:cNvPr id="9" name="Segnaposto contenuto 4"/>
          <p:cNvSpPr txBox="1">
            <a:spLocks/>
          </p:cNvSpPr>
          <p:nvPr/>
        </p:nvSpPr>
        <p:spPr bwMode="auto">
          <a:xfrm>
            <a:off x="395288" y="981075"/>
            <a:ext cx="8229600" cy="431800"/>
          </a:xfrm>
          <a:prstGeom prst="rect">
            <a:avLst/>
          </a:prstGeom>
          <a:noFill/>
          <a:ln w="9525">
            <a:noFill/>
            <a:miter lim="800000"/>
            <a:headEnd/>
            <a:tailEnd/>
          </a:ln>
        </p:spPr>
        <p:txBody>
          <a:bodyPr/>
          <a:lstStyle/>
          <a:p>
            <a:pPr eaLnBrk="1" fontAlgn="auto" hangingPunct="1">
              <a:spcBef>
                <a:spcPct val="20000"/>
              </a:spcBef>
              <a:spcAft>
                <a:spcPts val="0"/>
              </a:spcAft>
              <a:buFont typeface="Arial" charset="0"/>
              <a:buNone/>
              <a:defRPr/>
            </a:pPr>
            <a:r>
              <a:rPr lang="it-IT" altLang="it-IT" sz="2400" b="1" dirty="0">
                <a:solidFill>
                  <a:schemeClr val="tx2">
                    <a:lumMod val="60000"/>
                    <a:lumOff val="40000"/>
                  </a:schemeClr>
                </a:solidFill>
                <a:latin typeface="+mn-lt"/>
                <a:cs typeface="+mn-cs"/>
              </a:rPr>
              <a:t>Principi contabili generali: </a:t>
            </a:r>
            <a:endParaRPr lang="it-IT" altLang="it-IT" sz="2400" b="1" dirty="0">
              <a:solidFill>
                <a:srgbClr val="FF0000"/>
              </a:solidFill>
              <a:latin typeface="+mn-lt"/>
              <a:cs typeface="+mn-cs"/>
            </a:endParaRPr>
          </a:p>
        </p:txBody>
      </p:sp>
      <p:sp>
        <p:nvSpPr>
          <p:cNvPr id="8" name="Titolo 3"/>
          <p:cNvSpPr>
            <a:spLocks noGrp="1"/>
          </p:cNvSpPr>
          <p:nvPr>
            <p:ph type="title"/>
          </p:nvPr>
        </p:nvSpPr>
        <p:spPr>
          <a:xfrm>
            <a:off x="457200" y="304800"/>
            <a:ext cx="8435975"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Il PRINCIPIO DELLA COMPETENZA FINANZIARIA</a:t>
            </a:r>
          </a:p>
        </p:txBody>
      </p:sp>
      <p:sp>
        <p:nvSpPr>
          <p:cNvPr id="57352" name="Segnaposto numero diapositiva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6BD7B4A-7C9F-470C-97DD-4F5CF521BEAA}" type="slidenum">
              <a:rPr lang="it-IT" altLang="it-IT">
                <a:solidFill>
                  <a:srgbClr val="FFFFFF"/>
                </a:solidFill>
                <a:latin typeface="Century Schoolbook" panose="02040604050505020304" pitchFamily="18" charset="0"/>
              </a:rPr>
              <a:pPr/>
              <a:t>40</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3"/>
          <p:cNvSpPr>
            <a:spLocks noGrp="1"/>
          </p:cNvSpPr>
          <p:nvPr>
            <p:ph type="title"/>
          </p:nvPr>
        </p:nvSpPr>
        <p:spPr>
          <a:xfrm>
            <a:off x="457200" y="304800"/>
            <a:ext cx="8435975"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Il PRINCIPIO DELLA COMPETENZA FINANZIARIA</a:t>
            </a:r>
          </a:p>
        </p:txBody>
      </p:sp>
      <p:sp>
        <p:nvSpPr>
          <p:cNvPr id="2051" name="Segnaposto contenuto 4"/>
          <p:cNvSpPr>
            <a:spLocks noGrp="1"/>
          </p:cNvSpPr>
          <p:nvPr>
            <p:ph idx="1"/>
          </p:nvPr>
        </p:nvSpPr>
        <p:spPr>
          <a:xfrm>
            <a:off x="457200" y="908050"/>
            <a:ext cx="8229600" cy="1873250"/>
          </a:xfrm>
        </p:spPr>
        <p:txBody>
          <a:bodyPr rtlCol="0">
            <a:normAutofit/>
          </a:bodyPr>
          <a:lstStyle/>
          <a:p>
            <a:pPr marL="274320" indent="-274320" algn="just" eaLnBrk="1" fontAlgn="auto" hangingPunct="1">
              <a:spcAft>
                <a:spcPts val="0"/>
              </a:spcAft>
              <a:buFont typeface="Arial" panose="020B0604020202020204" pitchFamily="34" charset="0"/>
              <a:buChar char="•"/>
              <a:defRPr/>
            </a:pPr>
            <a:r>
              <a:rPr lang="it-IT" dirty="0" smtClean="0"/>
              <a:t>Le amministrazioni pubbliche conformano la propria gestione ai </a:t>
            </a:r>
            <a:r>
              <a:rPr lang="it-IT" b="1" dirty="0" smtClean="0"/>
              <a:t>principi contabili generali </a:t>
            </a:r>
            <a:r>
              <a:rPr lang="it-IT" dirty="0" smtClean="0"/>
              <a:t>ed ai </a:t>
            </a:r>
            <a:r>
              <a:rPr lang="it-IT" b="1" dirty="0" smtClean="0"/>
              <a:t>principi contabili applicati</a:t>
            </a:r>
            <a:r>
              <a:rPr lang="it-IT" sz="4600" dirty="0" smtClean="0"/>
              <a:t> </a:t>
            </a:r>
          </a:p>
          <a:p>
            <a:pPr marL="0" indent="0" algn="ctr" eaLnBrk="1" fontAlgn="auto" hangingPunct="1">
              <a:spcAft>
                <a:spcPts val="0"/>
              </a:spcAft>
              <a:buFont typeface="Arial" panose="020B0604020202020204" pitchFamily="34" charset="0"/>
              <a:buNone/>
              <a:defRPr/>
            </a:pPr>
            <a:endParaRPr lang="it-IT" sz="1500" dirty="0"/>
          </a:p>
        </p:txBody>
      </p:sp>
      <p:sp>
        <p:nvSpPr>
          <p:cNvPr id="58374" name="Segnaposto contenuto 4"/>
          <p:cNvSpPr txBox="1">
            <a:spLocks/>
          </p:cNvSpPr>
          <p:nvPr/>
        </p:nvSpPr>
        <p:spPr bwMode="auto">
          <a:xfrm>
            <a:off x="468313" y="3573463"/>
            <a:ext cx="8229600" cy="2592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 typeface="Arial" panose="020B0604020202020204" pitchFamily="34" charset="0"/>
              <a:buNone/>
            </a:pPr>
            <a:r>
              <a:rPr lang="it-IT" altLang="it-IT" sz="2000">
                <a:latin typeface="Century Schoolbook" panose="02040604050505020304" pitchFamily="18" charset="0"/>
              </a:rPr>
              <a:t>a) della programmazione (allegato n. 4/1);</a:t>
            </a:r>
          </a:p>
          <a:p>
            <a:pPr eaLnBrk="1" hangingPunct="1">
              <a:spcBef>
                <a:spcPct val="20000"/>
              </a:spcBef>
              <a:buFont typeface="Arial" panose="020B0604020202020204" pitchFamily="34" charset="0"/>
              <a:buNone/>
            </a:pPr>
            <a:r>
              <a:rPr lang="it-IT" altLang="it-IT" sz="2000" b="1">
                <a:latin typeface="Century Schoolbook" panose="02040604050505020304" pitchFamily="18" charset="0"/>
              </a:rPr>
              <a:t>b) della contabilità finanziaria (allegato n. 4/2)</a:t>
            </a:r>
            <a:r>
              <a:rPr lang="it-IT" altLang="it-IT" sz="2000">
                <a:latin typeface="Century Schoolbook" panose="02040604050505020304" pitchFamily="18" charset="0"/>
              </a:rPr>
              <a:t>;</a:t>
            </a:r>
          </a:p>
          <a:p>
            <a:pPr eaLnBrk="1" hangingPunct="1">
              <a:spcBef>
                <a:spcPct val="20000"/>
              </a:spcBef>
              <a:buFont typeface="Arial" panose="020B0604020202020204" pitchFamily="34" charset="0"/>
              <a:buNone/>
            </a:pPr>
            <a:r>
              <a:rPr lang="it-IT" altLang="it-IT" sz="2000">
                <a:latin typeface="Century Schoolbook" panose="02040604050505020304" pitchFamily="18" charset="0"/>
              </a:rPr>
              <a:t>c) della contabilità economico-patrimoniale (allegato n. 4/3);</a:t>
            </a:r>
          </a:p>
          <a:p>
            <a:pPr eaLnBrk="1" hangingPunct="1">
              <a:spcBef>
                <a:spcPct val="20000"/>
              </a:spcBef>
              <a:buFont typeface="Arial" panose="020B0604020202020204" pitchFamily="34" charset="0"/>
              <a:buNone/>
            </a:pPr>
            <a:r>
              <a:rPr lang="it-IT" altLang="it-IT" sz="2000">
                <a:latin typeface="Century Schoolbook" panose="02040604050505020304" pitchFamily="18" charset="0"/>
              </a:rPr>
              <a:t>d) del bilancio consolidato (allegato n. 4/4).</a:t>
            </a:r>
          </a:p>
        </p:txBody>
      </p:sp>
      <p:sp>
        <p:nvSpPr>
          <p:cNvPr id="9" name="Segnaposto contenuto 4"/>
          <p:cNvSpPr txBox="1">
            <a:spLocks/>
          </p:cNvSpPr>
          <p:nvPr/>
        </p:nvSpPr>
        <p:spPr bwMode="auto">
          <a:xfrm>
            <a:off x="539750" y="3141663"/>
            <a:ext cx="8229600" cy="431800"/>
          </a:xfrm>
          <a:prstGeom prst="rect">
            <a:avLst/>
          </a:prstGeom>
          <a:noFill/>
          <a:ln w="9525">
            <a:noFill/>
            <a:miter lim="800000"/>
            <a:headEnd/>
            <a:tailEnd/>
          </a:ln>
        </p:spPr>
        <p:txBody>
          <a:bodyPr/>
          <a:lstStyle/>
          <a:p>
            <a:pPr eaLnBrk="1" fontAlgn="auto" hangingPunct="1">
              <a:spcBef>
                <a:spcPct val="20000"/>
              </a:spcBef>
              <a:spcAft>
                <a:spcPts val="0"/>
              </a:spcAft>
              <a:buFont typeface="Arial" charset="0"/>
              <a:buNone/>
              <a:defRPr/>
            </a:pPr>
            <a:r>
              <a:rPr lang="it-IT" altLang="it-IT" sz="2400" b="1" dirty="0">
                <a:solidFill>
                  <a:schemeClr val="tx2">
                    <a:lumMod val="60000"/>
                    <a:lumOff val="40000"/>
                  </a:schemeClr>
                </a:solidFill>
                <a:latin typeface="+mn-lt"/>
                <a:cs typeface="+mn-cs"/>
              </a:rPr>
              <a:t>Principi contabili applicati: </a:t>
            </a:r>
            <a:endParaRPr lang="it-IT" altLang="it-IT" sz="2400" b="1" dirty="0">
              <a:solidFill>
                <a:srgbClr val="FF0000"/>
              </a:solidFill>
              <a:latin typeface="+mn-lt"/>
              <a:cs typeface="+mn-cs"/>
            </a:endParaRPr>
          </a:p>
        </p:txBody>
      </p:sp>
      <p:sp>
        <p:nvSpPr>
          <p:cNvPr id="58376" name="Segnaposto numero diapositiva 6"/>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D37196-25B9-40BA-8816-4DF6C9983D55}" type="slidenum">
              <a:rPr lang="it-IT" altLang="it-IT">
                <a:solidFill>
                  <a:srgbClr val="FFFFFF"/>
                </a:solidFill>
                <a:latin typeface="Century Schoolbook" panose="02040604050505020304" pitchFamily="18" charset="0"/>
              </a:rPr>
              <a:pPr/>
              <a:t>41</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egnaposto contenuto 4"/>
          <p:cNvSpPr>
            <a:spLocks noGrp="1"/>
          </p:cNvSpPr>
          <p:nvPr>
            <p:ph idx="1"/>
          </p:nvPr>
        </p:nvSpPr>
        <p:spPr>
          <a:xfrm>
            <a:off x="457200" y="908050"/>
            <a:ext cx="8229600" cy="3600450"/>
          </a:xfrm>
        </p:spPr>
        <p:txBody>
          <a:bodyPr rtlCol="0">
            <a:normAutofit/>
          </a:bodyPr>
          <a:lstStyle/>
          <a:p>
            <a:pPr marL="0" indent="0" algn="just" eaLnBrk="1" fontAlgn="auto" hangingPunct="1">
              <a:spcAft>
                <a:spcPts val="0"/>
              </a:spcAft>
              <a:buFont typeface="Arial" panose="020B0604020202020204" pitchFamily="34" charset="0"/>
              <a:buNone/>
              <a:defRPr/>
            </a:pPr>
            <a:r>
              <a:rPr lang="it-IT" sz="2200" dirty="0" smtClean="0"/>
              <a:t>Il </a:t>
            </a:r>
            <a:r>
              <a:rPr lang="it-IT" sz="2200" u="sng" dirty="0" smtClean="0"/>
              <a:t>principio della </a:t>
            </a:r>
            <a:r>
              <a:rPr lang="it-IT" sz="2200" b="1" u="sng" dirty="0" smtClean="0"/>
              <a:t>competenza finanziaria </a:t>
            </a:r>
            <a:r>
              <a:rPr lang="it-IT" sz="2200" dirty="0" smtClean="0"/>
              <a:t>stabilisce :</a:t>
            </a:r>
          </a:p>
          <a:p>
            <a:pPr marL="0" indent="0" algn="just" eaLnBrk="1" fontAlgn="auto" hangingPunct="1">
              <a:spcAft>
                <a:spcPts val="0"/>
              </a:spcAft>
              <a:buFont typeface="Arial" panose="020B0604020202020204" pitchFamily="34" charset="0"/>
              <a:buNone/>
              <a:defRPr/>
            </a:pPr>
            <a:r>
              <a:rPr lang="it-IT" sz="2200" dirty="0" smtClean="0"/>
              <a:t>Tutte le obbligazioni giuridicamente perfezionate attive e passive (accertamenti e impegni), che danno luogo a entrate e spese per l’ente, devono essere:</a:t>
            </a:r>
          </a:p>
          <a:p>
            <a:pPr marL="274320" indent="-274320" algn="just" eaLnBrk="1" fontAlgn="auto" hangingPunct="1">
              <a:spcAft>
                <a:spcPts val="0"/>
              </a:spcAft>
              <a:buFont typeface="Arial" panose="020B0604020202020204" pitchFamily="34" charset="0"/>
              <a:buChar char="•"/>
              <a:defRPr/>
            </a:pPr>
            <a:r>
              <a:rPr lang="it-IT" sz="2200" b="1" dirty="0" smtClean="0"/>
              <a:t>registrate</a:t>
            </a:r>
            <a:r>
              <a:rPr lang="it-IT" sz="2200" dirty="0" smtClean="0"/>
              <a:t> nelle scritture contabili quando l’obbligazione è perfezionata,</a:t>
            </a:r>
          </a:p>
          <a:p>
            <a:pPr marL="274320" indent="-274320" algn="just" eaLnBrk="1" fontAlgn="auto" hangingPunct="1">
              <a:spcAft>
                <a:spcPts val="0"/>
              </a:spcAft>
              <a:buFont typeface="Arial" panose="020B0604020202020204" pitchFamily="34" charset="0"/>
              <a:buChar char="•"/>
              <a:defRPr/>
            </a:pPr>
            <a:r>
              <a:rPr lang="it-IT" sz="2200" b="1" dirty="0" smtClean="0"/>
              <a:t>imputate</a:t>
            </a:r>
            <a:r>
              <a:rPr lang="it-IT" sz="2200" dirty="0" smtClean="0"/>
              <a:t> all’esercizio in cui l’obbligazione viene a scadenza. </a:t>
            </a:r>
            <a:r>
              <a:rPr lang="it-IT" sz="2200" u="sng" dirty="0" smtClean="0"/>
              <a:t>La scadenza dell’obbligazione è il momento in cui l’obbligazione diventa esigibile</a:t>
            </a:r>
            <a:r>
              <a:rPr lang="it-IT" sz="2200" dirty="0" smtClean="0"/>
              <a:t> </a:t>
            </a:r>
          </a:p>
          <a:p>
            <a:pPr marL="0" indent="0" algn="ctr" eaLnBrk="1" fontAlgn="auto" hangingPunct="1">
              <a:spcAft>
                <a:spcPts val="0"/>
              </a:spcAft>
              <a:buFont typeface="Arial" panose="020B0604020202020204" pitchFamily="34" charset="0"/>
              <a:buNone/>
              <a:defRPr/>
            </a:pPr>
            <a:endParaRPr lang="it-IT" sz="2200" dirty="0"/>
          </a:p>
        </p:txBody>
      </p:sp>
      <p:sp>
        <p:nvSpPr>
          <p:cNvPr id="7" name="Titolo 3"/>
          <p:cNvSpPr>
            <a:spLocks noGrp="1"/>
          </p:cNvSpPr>
          <p:nvPr>
            <p:ph type="title"/>
          </p:nvPr>
        </p:nvSpPr>
        <p:spPr>
          <a:xfrm>
            <a:off x="457200" y="304800"/>
            <a:ext cx="8435975"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Il PRINCIPIO DELLA COMPETENZA FINANZIARIA</a:t>
            </a:r>
          </a:p>
        </p:txBody>
      </p:sp>
      <p:sp>
        <p:nvSpPr>
          <p:cNvPr id="59398"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51CA94F-A96D-4471-965A-9893ECA072EF}" type="slidenum">
              <a:rPr lang="it-IT" altLang="it-IT">
                <a:solidFill>
                  <a:srgbClr val="FFFFFF"/>
                </a:solidFill>
                <a:latin typeface="Century Schoolbook" panose="02040604050505020304" pitchFamily="18" charset="0"/>
              </a:rPr>
              <a:pPr/>
              <a:t>42</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p:cNvSpPr>
          <p:nvPr/>
        </p:nvSpPr>
        <p:spPr>
          <a:xfrm>
            <a:off x="457200" y="274638"/>
            <a:ext cx="8435975" cy="769937"/>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it-IT" altLang="it-IT" sz="2200" b="1" dirty="0"/>
              <a:t>Il PRINCIPIO DELLA COMPETENZA FINANZIARIA: </a:t>
            </a:r>
          </a:p>
          <a:p>
            <a:pPr algn="ctr" eaLnBrk="1" fontAlgn="auto" hangingPunct="1">
              <a:spcBef>
                <a:spcPts val="0"/>
              </a:spcBef>
              <a:spcAft>
                <a:spcPts val="0"/>
              </a:spcAft>
              <a:defRPr/>
            </a:pPr>
            <a:r>
              <a:rPr lang="it-IT" altLang="it-IT" sz="2200" b="1" dirty="0"/>
              <a:t>FINALITA’ ED IMPATTI</a:t>
            </a:r>
          </a:p>
        </p:txBody>
      </p:sp>
      <p:sp>
        <p:nvSpPr>
          <p:cNvPr id="6" name="Segnaposto contenuto 4"/>
          <p:cNvSpPr txBox="1">
            <a:spLocks/>
          </p:cNvSpPr>
          <p:nvPr/>
        </p:nvSpPr>
        <p:spPr>
          <a:xfrm>
            <a:off x="519113" y="1339850"/>
            <a:ext cx="8229600" cy="2449513"/>
          </a:xfrm>
          <a:prstGeom prst="rect">
            <a:avLst/>
          </a:prstGeom>
        </p:spPr>
        <p:txBody>
          <a:bodyPr>
            <a:normAutofit fontScale="92500" lnSpcReduction="10000"/>
          </a:bodyPr>
          <a:lstStyle/>
          <a:p>
            <a:pPr eaLnBrk="1" fontAlgn="auto" hangingPunct="1">
              <a:spcBef>
                <a:spcPct val="20000"/>
              </a:spcBef>
              <a:spcAft>
                <a:spcPts val="0"/>
              </a:spcAft>
              <a:buFont typeface="Arial" panose="020B0604020202020204" pitchFamily="34" charset="0"/>
              <a:buNone/>
              <a:defRPr/>
            </a:pPr>
            <a:r>
              <a:rPr lang="it-IT" b="1" dirty="0">
                <a:solidFill>
                  <a:srgbClr val="FF0000"/>
                </a:solidFill>
                <a:latin typeface="+mn-lt"/>
                <a:cs typeface="+mn-cs"/>
              </a:rPr>
              <a:t>Finalità principio: </a:t>
            </a:r>
          </a:p>
          <a:p>
            <a:pPr marL="342900" indent="-342900" algn="just" eaLnBrk="1" fontAlgn="auto" hangingPunct="1">
              <a:spcBef>
                <a:spcPct val="20000"/>
              </a:spcBef>
              <a:spcAft>
                <a:spcPts val="0"/>
              </a:spcAft>
              <a:buFont typeface="Arial" pitchFamily="34" charset="0"/>
              <a:buChar char="•"/>
              <a:defRPr/>
            </a:pPr>
            <a:r>
              <a:rPr lang="it-IT" u="sng" dirty="0">
                <a:latin typeface="+mn-lt"/>
                <a:cs typeface="+mn-cs"/>
              </a:rPr>
              <a:t>In relazione alle entrate</a:t>
            </a:r>
            <a:r>
              <a:rPr lang="it-IT" dirty="0">
                <a:latin typeface="+mn-lt"/>
                <a:cs typeface="+mn-cs"/>
              </a:rPr>
              <a:t>: Escludere la possibilità di accertamento attuale di entrate future in quanto ciò darebbe luogo ad un’anticipazione di impieghi (e dei relativi oneri) con la conseguenza di alterare gli equilibri finanziari dell’esercizio finanziario </a:t>
            </a:r>
            <a:r>
              <a:rPr lang="it-IT" dirty="0" smtClean="0">
                <a:latin typeface="+mn-lt"/>
                <a:cs typeface="+mn-cs"/>
              </a:rPr>
              <a:t>(eccedenza delle </a:t>
            </a:r>
            <a:r>
              <a:rPr lang="it-IT" dirty="0">
                <a:latin typeface="+mn-lt"/>
                <a:cs typeface="+mn-cs"/>
              </a:rPr>
              <a:t>spese rispetto alle entrate).</a:t>
            </a:r>
          </a:p>
          <a:p>
            <a:pPr marL="342900" indent="-342900" algn="just" eaLnBrk="1" fontAlgn="auto" hangingPunct="1">
              <a:spcBef>
                <a:spcPct val="20000"/>
              </a:spcBef>
              <a:spcAft>
                <a:spcPts val="0"/>
              </a:spcAft>
              <a:buFont typeface="Arial" pitchFamily="34" charset="0"/>
              <a:buChar char="•"/>
              <a:defRPr/>
            </a:pPr>
            <a:r>
              <a:rPr lang="it-IT" u="sng" dirty="0">
                <a:latin typeface="+mn-lt"/>
                <a:cs typeface="+mn-cs"/>
              </a:rPr>
              <a:t>In relazione alle spese</a:t>
            </a:r>
            <a:r>
              <a:rPr lang="it-IT" dirty="0">
                <a:latin typeface="+mn-lt"/>
                <a:cs typeface="+mn-cs"/>
              </a:rPr>
              <a:t>: Escludere la possibilità di impegnare in un determinato esercizio finanziario le spese per le quali </a:t>
            </a:r>
            <a:r>
              <a:rPr lang="it-IT" b="1" dirty="0">
                <a:latin typeface="+mn-lt"/>
                <a:cs typeface="+mn-cs"/>
              </a:rPr>
              <a:t>non</a:t>
            </a:r>
            <a:r>
              <a:rPr lang="it-IT" dirty="0">
                <a:latin typeface="+mn-lt"/>
                <a:cs typeface="+mn-cs"/>
              </a:rPr>
              <a:t> sia venuta a scadere, nello stesso esercizio, la relativa obbligazione giuridica (esigibilità della spesa).</a:t>
            </a:r>
          </a:p>
          <a:p>
            <a:pPr algn="just" eaLnBrk="1" fontAlgn="auto" hangingPunct="1">
              <a:spcBef>
                <a:spcPct val="20000"/>
              </a:spcBef>
              <a:spcAft>
                <a:spcPts val="0"/>
              </a:spcAft>
              <a:buFont typeface="Arial" panose="020B0604020202020204" pitchFamily="34" charset="0"/>
              <a:buNone/>
              <a:defRPr/>
            </a:pPr>
            <a:endParaRPr lang="it-IT" dirty="0">
              <a:latin typeface="+mn-lt"/>
              <a:cs typeface="+mn-cs"/>
            </a:endParaRPr>
          </a:p>
          <a:p>
            <a:pPr algn="ctr" eaLnBrk="1" fontAlgn="auto" hangingPunct="1">
              <a:spcBef>
                <a:spcPct val="20000"/>
              </a:spcBef>
              <a:spcAft>
                <a:spcPts val="0"/>
              </a:spcAft>
              <a:buFont typeface="Arial" panose="020B0604020202020204" pitchFamily="34" charset="0"/>
              <a:buNone/>
              <a:defRPr/>
            </a:pPr>
            <a:endParaRPr lang="it-IT" dirty="0">
              <a:latin typeface="+mn-lt"/>
              <a:cs typeface="+mn-cs"/>
            </a:endParaRPr>
          </a:p>
        </p:txBody>
      </p:sp>
      <p:sp>
        <p:nvSpPr>
          <p:cNvPr id="60422" name="Segnaposto contenuto 4"/>
          <p:cNvSpPr txBox="1">
            <a:spLocks/>
          </p:cNvSpPr>
          <p:nvPr/>
        </p:nvSpPr>
        <p:spPr bwMode="auto">
          <a:xfrm>
            <a:off x="446088" y="3643313"/>
            <a:ext cx="8229600" cy="245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 typeface="Wingdings" panose="05000000000000000000" pitchFamily="2" charset="2"/>
              <a:buChar char="q"/>
            </a:pPr>
            <a:r>
              <a:rPr lang="it-IT" altLang="it-IT">
                <a:latin typeface="Century Schoolbook" panose="02040604050505020304" pitchFamily="18" charset="0"/>
              </a:rPr>
              <a:t>Consente un avvicinamento tra bilancio di “competenza” e bilancio “di cassa”, </a:t>
            </a:r>
          </a:p>
          <a:p>
            <a:pPr algn="just">
              <a:buFont typeface="Wingdings" panose="05000000000000000000" pitchFamily="2" charset="2"/>
              <a:buChar char="q"/>
            </a:pPr>
            <a:r>
              <a:rPr lang="it-IT" altLang="it-IT">
                <a:latin typeface="Century Schoolbook" panose="02040604050505020304" pitchFamily="18" charset="0"/>
              </a:rPr>
              <a:t>Consente una incisiva riduzione dell'entità dei residui </a:t>
            </a:r>
          </a:p>
          <a:p>
            <a:pPr algn="just">
              <a:buFont typeface="Wingdings" panose="05000000000000000000" pitchFamily="2" charset="2"/>
              <a:buChar char="q"/>
            </a:pPr>
            <a:r>
              <a:rPr lang="it-IT" altLang="it-IT">
                <a:latin typeface="Century Schoolbook" panose="02040604050505020304" pitchFamily="18" charset="0"/>
              </a:rPr>
              <a:t>Stimola la dirigenza ad affinare le capacità di programmazione della spesa</a:t>
            </a:r>
          </a:p>
          <a:p>
            <a:pPr algn="just">
              <a:buFont typeface="Wingdings" panose="05000000000000000000" pitchFamily="2" charset="2"/>
              <a:buChar char="q"/>
            </a:pPr>
            <a:r>
              <a:rPr lang="it-IT" altLang="it-IT">
                <a:latin typeface="Century Schoolbook" panose="02040604050505020304" pitchFamily="18" charset="0"/>
              </a:rPr>
              <a:t>Rende i bilanci confrontabili semplificando la redazione del consolidato</a:t>
            </a:r>
          </a:p>
          <a:p>
            <a:pPr algn="just">
              <a:buFont typeface="Wingdings" panose="05000000000000000000" pitchFamily="2" charset="2"/>
              <a:buChar char="q"/>
            </a:pPr>
            <a:r>
              <a:rPr lang="it-IT" altLang="it-IT">
                <a:latin typeface="Century Schoolbook" panose="02040604050505020304" pitchFamily="18" charset="0"/>
              </a:rPr>
              <a:t>Consente di conoscere i debiti degli enti tramite la lettura del rendiconto</a:t>
            </a:r>
          </a:p>
          <a:p>
            <a:pPr algn="just">
              <a:buFont typeface="Wingdings" panose="05000000000000000000" pitchFamily="2" charset="2"/>
              <a:buChar char="q"/>
            </a:pPr>
            <a:r>
              <a:rPr lang="it-IT" altLang="it-IT">
                <a:latin typeface="Century Schoolbook" panose="02040604050505020304" pitchFamily="18" charset="0"/>
              </a:rPr>
              <a:t>Comportamenti elusivi dei vincoli di finanza pubblica</a:t>
            </a:r>
          </a:p>
          <a:p>
            <a:pPr algn="just">
              <a:buFont typeface="Wingdings" panose="05000000000000000000" pitchFamily="2" charset="2"/>
              <a:buChar char="q"/>
            </a:pPr>
            <a:r>
              <a:rPr lang="it-IT" altLang="it-IT">
                <a:latin typeface="Century Schoolbook" panose="02040604050505020304" pitchFamily="18" charset="0"/>
              </a:rPr>
              <a:t> Incapacità del bilancio di svolgere la sua funzione autorizzatoria</a:t>
            </a:r>
          </a:p>
          <a:p>
            <a:endParaRPr lang="it-IT" altLang="it-IT" b="1">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egnaposto contenuto 4"/>
          <p:cNvSpPr>
            <a:spLocks noGrp="1"/>
          </p:cNvSpPr>
          <p:nvPr>
            <p:ph idx="1"/>
          </p:nvPr>
        </p:nvSpPr>
        <p:spPr>
          <a:xfrm>
            <a:off x="457200" y="908050"/>
            <a:ext cx="8229600" cy="4878388"/>
          </a:xfrm>
        </p:spPr>
        <p:txBody>
          <a:bodyPr rtlCol="0">
            <a:normAutofit fontScale="85000" lnSpcReduction="20000"/>
          </a:bodyPr>
          <a:lstStyle/>
          <a:p>
            <a:pPr marL="0" indent="0" algn="just" eaLnBrk="1" fontAlgn="auto" hangingPunct="1">
              <a:spcAft>
                <a:spcPts val="0"/>
              </a:spcAft>
              <a:buFont typeface="Arial" panose="020B0604020202020204" pitchFamily="34" charset="0"/>
              <a:buNone/>
              <a:defRPr/>
            </a:pPr>
            <a:r>
              <a:rPr lang="it-IT" sz="2200" dirty="0" smtClean="0"/>
              <a:t>È possibile distinguere tre momenti dell’obbligazione giuridica:</a:t>
            </a:r>
          </a:p>
          <a:p>
            <a:pPr marL="0" indent="0" algn="just" eaLnBrk="1" fontAlgn="auto" hangingPunct="1">
              <a:spcAft>
                <a:spcPts val="0"/>
              </a:spcAft>
              <a:defRPr/>
            </a:pPr>
            <a:r>
              <a:rPr lang="it-IT" sz="2200" dirty="0" smtClean="0"/>
              <a:t> la nascita dell’obbligazione che individua il momento in cui l’ente deve registrare l’operazione nelle scritture contabili</a:t>
            </a:r>
          </a:p>
          <a:p>
            <a:pPr marL="0" indent="0" algn="just" eaLnBrk="1" fontAlgn="auto" hangingPunct="1">
              <a:spcAft>
                <a:spcPts val="0"/>
              </a:spcAft>
              <a:defRPr/>
            </a:pPr>
            <a:r>
              <a:rPr lang="it-IT" sz="2200" dirty="0" smtClean="0"/>
              <a:t> la scadenza dell’obbligazione (quando il debito diviene esigibile), che individua l’esercizio di competenza dell’entrata o della spesa, nelle cui scritture contabili l’operazione deve essere registrata</a:t>
            </a:r>
          </a:p>
          <a:p>
            <a:pPr marL="0" indent="0" algn="just" eaLnBrk="1" fontAlgn="auto" hangingPunct="1">
              <a:spcAft>
                <a:spcPts val="0"/>
              </a:spcAft>
              <a:defRPr/>
            </a:pPr>
            <a:r>
              <a:rPr lang="it-IT" sz="2200" dirty="0" smtClean="0"/>
              <a:t> l’estinzione dell’obbligazione, attraverso l’incasso o il pagamento, o la cancellazione del credito o del debito, che determinano la registrazione contabile in termini di cassa, o l’eliminazione dei residui attivi e passivi dalle scritture.</a:t>
            </a:r>
          </a:p>
          <a:p>
            <a:pPr marL="0" indent="0" algn="just" eaLnBrk="1" fontAlgn="auto" hangingPunct="1">
              <a:spcAft>
                <a:spcPts val="0"/>
              </a:spcAft>
              <a:defRPr/>
            </a:pPr>
            <a:endParaRPr lang="it-IT" sz="2200" dirty="0" smtClean="0"/>
          </a:p>
          <a:p>
            <a:pPr marL="0" indent="0" algn="just" eaLnBrk="1" fontAlgn="auto" hangingPunct="1">
              <a:spcAft>
                <a:spcPts val="0"/>
              </a:spcAft>
              <a:buFont typeface="Wingdings" panose="05000000000000000000" pitchFamily="2" charset="2"/>
              <a:buNone/>
              <a:defRPr/>
            </a:pPr>
            <a:r>
              <a:rPr lang="it-IT" sz="2200" dirty="0" smtClean="0"/>
              <a:t>Dando rilevanza alla dimensione temporale della gestione finanziaria, è migliorata la trasparenza, la veridicità e la chiarezza dei bilanci, di cui si garantisce il mantenimento di equilibri durevoli nel tempo, in quanto realizzati tra entrate e spese esigibili nel medesimo esercizio, che assicurano la capacità delle entrate di “finanziare” realmente le spese dell’esercizio e l’effettività della copertura finanziaria della spesa</a:t>
            </a:r>
            <a:endParaRPr lang="it-IT" sz="2200" dirty="0"/>
          </a:p>
        </p:txBody>
      </p:sp>
      <p:sp>
        <p:nvSpPr>
          <p:cNvPr id="7" name="Titolo 3"/>
          <p:cNvSpPr>
            <a:spLocks noGrp="1"/>
          </p:cNvSpPr>
          <p:nvPr>
            <p:ph type="title"/>
          </p:nvPr>
        </p:nvSpPr>
        <p:spPr>
          <a:xfrm>
            <a:off x="457200" y="304800"/>
            <a:ext cx="8435975"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Il PRINCIPIO DELLA COMPETENZA FINANZIARIA</a:t>
            </a:r>
          </a:p>
        </p:txBody>
      </p:sp>
      <p:sp>
        <p:nvSpPr>
          <p:cNvPr id="61446"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93E7BD-9494-457B-8D29-9326E1429919}" type="slidenum">
              <a:rPr lang="it-IT" altLang="it-IT">
                <a:solidFill>
                  <a:srgbClr val="FFFFFF"/>
                </a:solidFill>
                <a:latin typeface="Century Schoolbook" panose="02040604050505020304" pitchFamily="18" charset="0"/>
              </a:rPr>
              <a:pPr/>
              <a:t>44</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egnaposto contenuto 4"/>
          <p:cNvSpPr>
            <a:spLocks noGrp="1"/>
          </p:cNvSpPr>
          <p:nvPr>
            <p:ph idx="1"/>
          </p:nvPr>
        </p:nvSpPr>
        <p:spPr>
          <a:xfrm>
            <a:off x="457200" y="908050"/>
            <a:ext cx="8229600" cy="5113338"/>
          </a:xfrm>
        </p:spPr>
        <p:txBody>
          <a:bodyPr rtlCol="0">
            <a:normAutofit fontScale="85000" lnSpcReduction="20000"/>
          </a:bodyPr>
          <a:lstStyle/>
          <a:p>
            <a:pPr marL="0" indent="0" algn="just" eaLnBrk="1" fontAlgn="auto" hangingPunct="1">
              <a:spcAft>
                <a:spcPts val="0"/>
              </a:spcAft>
              <a:buFont typeface="Arial" panose="020B0604020202020204" pitchFamily="34" charset="0"/>
              <a:buNone/>
              <a:defRPr/>
            </a:pPr>
            <a:r>
              <a:rPr lang="it-IT" sz="2200" dirty="0" smtClean="0"/>
              <a:t>Il rispetto della competenza finanziaria potenziata richiede:</a:t>
            </a:r>
          </a:p>
          <a:p>
            <a:pPr algn="just" eaLnBrk="1" fontAlgn="auto" hangingPunct="1">
              <a:spcAft>
                <a:spcPts val="0"/>
              </a:spcAft>
              <a:defRPr/>
            </a:pPr>
            <a:r>
              <a:rPr lang="it-IT" sz="2200" dirty="0" smtClean="0"/>
              <a:t>La registrazione degli accertamenti e degli impegni solo a seguito di obbligazioni formalmente costituite (deliberazioni che autorizzano una spesa senza indicare gli elementi dell’obbligazione – es. bando di gara – non comportano la nascita di obbligazioni e non possono essere impegnate ma solo </a:t>
            </a:r>
            <a:r>
              <a:rPr lang="it-IT" sz="2200" b="1" dirty="0" smtClean="0"/>
              <a:t>prenotate</a:t>
            </a:r>
            <a:r>
              <a:rPr lang="it-IT" sz="2200" dirty="0" smtClean="0"/>
              <a:t>)</a:t>
            </a:r>
          </a:p>
          <a:p>
            <a:pPr algn="just" eaLnBrk="1" fontAlgn="auto" hangingPunct="1">
              <a:spcAft>
                <a:spcPts val="0"/>
              </a:spcAft>
              <a:defRPr/>
            </a:pPr>
            <a:r>
              <a:rPr lang="it-IT" sz="2200" dirty="0" smtClean="0"/>
              <a:t>Tempestiva registrazione delle operazioni contabili a seguito della nascita delle obbligazioni al fine di evitare la formazione di debiti fuori bilancio</a:t>
            </a:r>
          </a:p>
          <a:p>
            <a:pPr algn="just" eaLnBrk="1" fontAlgn="auto" hangingPunct="1">
              <a:spcAft>
                <a:spcPts val="0"/>
              </a:spcAft>
              <a:defRPr/>
            </a:pPr>
            <a:r>
              <a:rPr lang="it-IT" sz="2200" dirty="0" smtClean="0"/>
              <a:t>Individuazione della scadenza dell’obbligazione giuridica (registrazione nelle scritture dell’esercizio in cui </a:t>
            </a:r>
            <a:r>
              <a:rPr lang="it-IT" sz="2200" b="1" dirty="0" smtClean="0"/>
              <a:t>scade l’obbligazione</a:t>
            </a:r>
            <a:r>
              <a:rPr lang="it-IT" sz="2200" dirty="0" smtClean="0"/>
              <a:t>)</a:t>
            </a:r>
          </a:p>
          <a:p>
            <a:pPr algn="just" eaLnBrk="1" fontAlgn="auto" hangingPunct="1">
              <a:spcAft>
                <a:spcPts val="0"/>
              </a:spcAft>
              <a:defRPr/>
            </a:pPr>
            <a:r>
              <a:rPr lang="it-IT" sz="2200" dirty="0" smtClean="0"/>
              <a:t>Definizione del cronoprogramma per le spese pluriennali al fine di individuare gli esercizi cui imputare gli impegni riguardanti le singole annualità</a:t>
            </a:r>
          </a:p>
          <a:p>
            <a:pPr algn="just" eaLnBrk="1" fontAlgn="auto" hangingPunct="1">
              <a:spcAft>
                <a:spcPts val="0"/>
              </a:spcAft>
              <a:defRPr/>
            </a:pPr>
            <a:r>
              <a:rPr lang="it-IT" sz="2200" dirty="0" smtClean="0"/>
              <a:t>La verifica </a:t>
            </a:r>
            <a:r>
              <a:rPr lang="it-IT" sz="2200" u="sng" dirty="0" smtClean="0"/>
              <a:t>alla fine di ciascun esercizio </a:t>
            </a:r>
            <a:r>
              <a:rPr lang="it-IT" sz="2200" dirty="0" smtClean="0"/>
              <a:t>della competenza finanziaria degli accertamenti e degli impegni ancora non incassati e pagati (eventuali </a:t>
            </a:r>
            <a:r>
              <a:rPr lang="it-IT" sz="2200" dirty="0" err="1" smtClean="0"/>
              <a:t>reimputazioni</a:t>
            </a:r>
            <a:r>
              <a:rPr lang="it-IT" sz="2200" dirty="0" smtClean="0"/>
              <a:t> di accertamenti ed impegni)</a:t>
            </a:r>
          </a:p>
          <a:p>
            <a:pPr algn="just" eaLnBrk="1" fontAlgn="auto" hangingPunct="1">
              <a:spcAft>
                <a:spcPts val="0"/>
              </a:spcAft>
              <a:defRPr/>
            </a:pPr>
            <a:endParaRPr lang="it-IT" sz="2200" dirty="0"/>
          </a:p>
        </p:txBody>
      </p:sp>
      <p:sp>
        <p:nvSpPr>
          <p:cNvPr id="7" name="Titolo 3"/>
          <p:cNvSpPr>
            <a:spLocks noGrp="1"/>
          </p:cNvSpPr>
          <p:nvPr>
            <p:ph type="title"/>
          </p:nvPr>
        </p:nvSpPr>
        <p:spPr>
          <a:xfrm>
            <a:off x="457200" y="304800"/>
            <a:ext cx="8435975"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Il PRINCIPIO DELLA COMPETENZA FINANZIARIA</a:t>
            </a:r>
          </a:p>
        </p:txBody>
      </p:sp>
      <p:sp>
        <p:nvSpPr>
          <p:cNvPr id="62470"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A65D4D2-6F21-4738-8E76-C32780FB8853}" type="slidenum">
              <a:rPr lang="it-IT" altLang="it-IT">
                <a:solidFill>
                  <a:srgbClr val="FFFFFF"/>
                </a:solidFill>
                <a:latin typeface="Century Schoolbook" panose="02040604050505020304" pitchFamily="18" charset="0"/>
              </a:rPr>
              <a:pPr/>
              <a:t>45</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contenuto 4"/>
          <p:cNvSpPr>
            <a:spLocks noGrp="1"/>
          </p:cNvSpPr>
          <p:nvPr>
            <p:ph idx="1"/>
          </p:nvPr>
        </p:nvSpPr>
        <p:spPr>
          <a:xfrm>
            <a:off x="457200" y="1484313"/>
            <a:ext cx="8229600" cy="4824412"/>
          </a:xfrm>
        </p:spPr>
        <p:txBody>
          <a:bodyPr/>
          <a:lstStyle/>
          <a:p>
            <a:pPr marL="0" indent="0" eaLnBrk="1" hangingPunct="1">
              <a:buFont typeface="Arial" panose="020B0604020202020204" pitchFamily="34" charset="0"/>
              <a:buNone/>
            </a:pPr>
            <a:r>
              <a:rPr lang="it-IT" altLang="it-IT" sz="2000" smtClean="0"/>
              <a:t>Si evincono direttamente dalle disposizioni del D.Lgs. 118/2011:</a:t>
            </a:r>
          </a:p>
          <a:p>
            <a:pPr marL="0" indent="0" eaLnBrk="1" hangingPunct="1">
              <a:buFont typeface="Arial" panose="020B0604020202020204" pitchFamily="34" charset="0"/>
              <a:buNone/>
            </a:pPr>
            <a:endParaRPr lang="it-IT" altLang="it-IT" sz="2000" smtClean="0"/>
          </a:p>
          <a:p>
            <a:pPr marL="0" indent="0" algn="ctr" eaLnBrk="1" hangingPunct="1">
              <a:buFont typeface="Arial" panose="020B0604020202020204" pitchFamily="34" charset="0"/>
              <a:buNone/>
            </a:pPr>
            <a:r>
              <a:rPr lang="it-IT" altLang="it-IT" sz="2000" b="1" smtClean="0"/>
              <a:t>IL FONDO CREDITI DI DUBBIA ESIGIBILITA’</a:t>
            </a:r>
          </a:p>
          <a:p>
            <a:pPr marL="0" indent="0" algn="just" eaLnBrk="1" hangingPunct="1">
              <a:buFont typeface="Arial" panose="020B0604020202020204" pitchFamily="34" charset="0"/>
              <a:buNone/>
            </a:pPr>
            <a:r>
              <a:rPr lang="it-IT" altLang="it-IT" sz="2000" smtClean="0"/>
              <a:t>Al fine di evitare l’utilizzo di entrate derivanti da crediti di dubbia e difficile esazione, nella Missione «Fondi e Accantonamenti» è stanziato l’accantonamento al fondo crediti di dubbia esigibilità (Art. 46)</a:t>
            </a:r>
          </a:p>
          <a:p>
            <a:pPr marL="0" indent="0" algn="just" eaLnBrk="1" hangingPunct="1">
              <a:buFont typeface="Arial" panose="020B0604020202020204" pitchFamily="34" charset="0"/>
              <a:buNone/>
            </a:pPr>
            <a:endParaRPr lang="it-IT" altLang="it-IT" sz="2000" smtClean="0"/>
          </a:p>
          <a:p>
            <a:pPr marL="0" indent="0" algn="ctr" eaLnBrk="1" hangingPunct="1">
              <a:buFont typeface="Arial" panose="020B0604020202020204" pitchFamily="34" charset="0"/>
              <a:buNone/>
            </a:pPr>
            <a:r>
              <a:rPr lang="it-IT" altLang="it-IT" sz="2000" b="1" smtClean="0"/>
              <a:t>IL FONDO PLURIENNALE VINCOLATO</a:t>
            </a:r>
          </a:p>
          <a:p>
            <a:pPr marL="0" indent="0" algn="just" eaLnBrk="1" hangingPunct="1">
              <a:buFont typeface="Arial" panose="020B0604020202020204" pitchFamily="34" charset="0"/>
              <a:buNone/>
            </a:pPr>
            <a:r>
              <a:rPr lang="it-IT" altLang="it-IT" sz="2000" smtClean="0"/>
              <a:t>Al fine di dare attuazione al principio contabile generale della competenza finanziaria …, gli enti … iscrivono negli schemi di bilancio … il fondo per la copertura degli impegni pluriennali derivanti da obbligazioni sorte negli esercizi precedenti, di seguito denominato fondo pluriennale vincolato (Art. 3, punto 5)</a:t>
            </a:r>
            <a:endParaRPr lang="it-IT" altLang="it-IT" sz="1500" smtClean="0"/>
          </a:p>
        </p:txBody>
      </p:sp>
      <p:sp>
        <p:nvSpPr>
          <p:cNvPr id="6" name="Titolo 3"/>
          <p:cNvSpPr txBox="1">
            <a:spLocks/>
          </p:cNvSpPr>
          <p:nvPr/>
        </p:nvSpPr>
        <p:spPr>
          <a:xfrm>
            <a:off x="468313" y="260350"/>
            <a:ext cx="8435975" cy="4302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it-IT" altLang="it-IT" sz="2200" b="1" dirty="0"/>
              <a:t>FCDE E FPV</a:t>
            </a:r>
          </a:p>
        </p:txBody>
      </p:sp>
      <p:sp>
        <p:nvSpPr>
          <p:cNvPr id="63494"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BA0933-F399-49AF-9655-AE3D759394D8}" type="slidenum">
              <a:rPr lang="it-IT" altLang="it-IT">
                <a:solidFill>
                  <a:srgbClr val="FFFFFF"/>
                </a:solidFill>
                <a:latin typeface="Century Schoolbook" panose="02040604050505020304" pitchFamily="18" charset="0"/>
              </a:rPr>
              <a:pPr/>
              <a:t>46</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IL FONDO PLURIENNALE VINCOLATO</a:t>
            </a:r>
          </a:p>
        </p:txBody>
      </p:sp>
      <p:sp>
        <p:nvSpPr>
          <p:cNvPr id="81925" name="Segnaposto contenuto 4"/>
          <p:cNvSpPr>
            <a:spLocks noGrp="1"/>
          </p:cNvSpPr>
          <p:nvPr>
            <p:ph idx="1"/>
          </p:nvPr>
        </p:nvSpPr>
        <p:spPr>
          <a:xfrm>
            <a:off x="468313" y="1052513"/>
            <a:ext cx="8229600" cy="5329237"/>
          </a:xfrm>
        </p:spPr>
        <p:txBody>
          <a:bodyPr/>
          <a:lstStyle/>
          <a:p>
            <a:pPr marL="0" indent="0" algn="just" eaLnBrk="1" hangingPunct="1">
              <a:buFont typeface="Arial" panose="020B0604020202020204" pitchFamily="34" charset="0"/>
              <a:buNone/>
            </a:pPr>
            <a:r>
              <a:rPr lang="it-IT" altLang="it-IT" b="1" smtClean="0"/>
              <a:t>Punto 5.4 - Principi contabili applicati della contabilità finanziaria </a:t>
            </a:r>
          </a:p>
          <a:p>
            <a:pPr marL="0" indent="0" algn="just" eaLnBrk="1" hangingPunct="1">
              <a:buFont typeface="Arial" panose="020B0604020202020204" pitchFamily="34" charset="0"/>
              <a:buNone/>
            </a:pPr>
            <a:r>
              <a:rPr lang="it-IT" altLang="it-IT" smtClean="0"/>
              <a:t>Il fondo pluriennale vincolato è un saldo finanziario, costituito da risorse già accertate destinate al finanziamento di obbligazioni passive dell’ente già impegnate, ma esigibili in esercizi successivi a quello in cui è accertata l’entrata.</a:t>
            </a:r>
          </a:p>
          <a:p>
            <a:pPr marL="0" indent="0" algn="just" eaLnBrk="1" hangingPunct="1">
              <a:buFont typeface="Arial" panose="020B0604020202020204" pitchFamily="34" charset="0"/>
              <a:buNone/>
            </a:pPr>
            <a:r>
              <a:rPr lang="it-IT" altLang="it-IT" smtClean="0"/>
              <a:t>Trattasi di un saldo finanziario che garantisce la copertura di spese imputate agli esercizi successivi a quello in corso, che nasce dall’esigenza di applicare il principio della competenza finanziaria e rendere evidente la distanza temporale intercorrente tra l’acquisizione dei finanziamenti e l’effettivo impiego di tali risorse. </a:t>
            </a:r>
          </a:p>
          <a:p>
            <a:pPr marL="0" indent="0" algn="just" eaLnBrk="1" hangingPunct="1">
              <a:buFont typeface="Arial" panose="020B0604020202020204" pitchFamily="34" charset="0"/>
              <a:buNone/>
            </a:pPr>
            <a:endParaRPr lang="it-IT" altLang="it-IT" smtClean="0"/>
          </a:p>
          <a:p>
            <a:pPr marL="0" indent="0" algn="ctr" eaLnBrk="1" hangingPunct="1">
              <a:buFont typeface="Arial" panose="020B0604020202020204" pitchFamily="34" charset="0"/>
              <a:buNone/>
            </a:pPr>
            <a:endParaRPr lang="it-IT" altLang="it-IT" sz="1500" smtClean="0"/>
          </a:p>
        </p:txBody>
      </p:sp>
      <p:sp>
        <p:nvSpPr>
          <p:cNvPr id="81926"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304D5-6F81-49B8-886D-344C9EF457DC}" type="slidenum">
              <a:rPr lang="it-IT" altLang="it-IT">
                <a:solidFill>
                  <a:srgbClr val="FFFFFF"/>
                </a:solidFill>
                <a:latin typeface="Century Schoolbook" panose="02040604050505020304" pitchFamily="18" charset="0"/>
              </a:rPr>
              <a:pPr/>
              <a:t>47</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IL FONDO PLURIENNALE VINCOLATO</a:t>
            </a:r>
          </a:p>
        </p:txBody>
      </p:sp>
      <p:sp>
        <p:nvSpPr>
          <p:cNvPr id="7" name="Rettangolo 6"/>
          <p:cNvSpPr/>
          <p:nvPr/>
        </p:nvSpPr>
        <p:spPr>
          <a:xfrm>
            <a:off x="395288" y="1357313"/>
            <a:ext cx="8320087" cy="4894262"/>
          </a:xfrm>
          <a:prstGeom prst="rect">
            <a:avLst/>
          </a:prstGeom>
          <a:ln w="9525">
            <a:solidFill>
              <a:schemeClr val="bg1">
                <a:lumMod val="85000"/>
              </a:schemeClr>
            </a:solidFill>
          </a:ln>
        </p:spPr>
        <p:style>
          <a:lnRef idx="2">
            <a:schemeClr val="dk1"/>
          </a:lnRef>
          <a:fillRef idx="1">
            <a:schemeClr val="lt1"/>
          </a:fillRef>
          <a:effectRef idx="0">
            <a:schemeClr val="dk1"/>
          </a:effectRef>
          <a:fontRef idx="minor">
            <a:schemeClr val="dk1"/>
          </a:fontRef>
        </p:style>
        <p:txBody>
          <a:bodyPr>
            <a:spAutoFit/>
          </a:bodyPr>
          <a:lstStyle/>
          <a:p>
            <a:pPr algn="just" eaLnBrk="1" hangingPunct="1">
              <a:defRPr/>
            </a:pPr>
            <a:r>
              <a:rPr lang="it-IT" altLang="it-IT" sz="2400" b="1" dirty="0">
                <a:solidFill>
                  <a:schemeClr val="tx1"/>
                </a:solidFill>
              </a:rPr>
              <a:t>Ambito oggettivo di applicazione di FPV</a:t>
            </a:r>
          </a:p>
          <a:p>
            <a:pPr algn="just" eaLnBrk="1" hangingPunct="1">
              <a:defRPr/>
            </a:pPr>
            <a:r>
              <a:rPr lang="it-IT" altLang="it-IT" sz="2400" dirty="0">
                <a:solidFill>
                  <a:schemeClr val="tx1"/>
                </a:solidFill>
              </a:rPr>
              <a:t>Il fondo riguarda prevalentemente le </a:t>
            </a:r>
            <a:r>
              <a:rPr lang="it-IT" altLang="it-IT" sz="2400" b="1" dirty="0">
                <a:solidFill>
                  <a:schemeClr val="tx1"/>
                </a:solidFill>
              </a:rPr>
              <a:t>spese in conto capitale </a:t>
            </a:r>
            <a:r>
              <a:rPr lang="it-IT" altLang="it-IT" sz="2400" dirty="0">
                <a:solidFill>
                  <a:schemeClr val="tx1"/>
                </a:solidFill>
              </a:rPr>
              <a:t>ma può essere destinato a garantire la copertura di </a:t>
            </a:r>
            <a:r>
              <a:rPr lang="it-IT" altLang="it-IT" sz="2400" b="1" dirty="0">
                <a:solidFill>
                  <a:schemeClr val="tx1"/>
                </a:solidFill>
              </a:rPr>
              <a:t>spese correnti</a:t>
            </a:r>
            <a:r>
              <a:rPr lang="it-IT" altLang="it-IT" sz="2400" dirty="0">
                <a:solidFill>
                  <a:schemeClr val="tx1"/>
                </a:solidFill>
              </a:rPr>
              <a:t>, ad esempio per quelle derivanti da trasferimenti correnti vincolati e risulta immediatamente utilizzabile, a seguito dell’accertamento delle entrate.</a:t>
            </a:r>
          </a:p>
          <a:p>
            <a:pPr algn="just" eaLnBrk="1" hangingPunct="1">
              <a:defRPr/>
            </a:pPr>
            <a:endParaRPr lang="it-IT" altLang="it-IT" sz="2400" dirty="0">
              <a:solidFill>
                <a:schemeClr val="tx1"/>
              </a:solidFill>
            </a:endParaRPr>
          </a:p>
          <a:p>
            <a:pPr algn="just" eaLnBrk="1" hangingPunct="1">
              <a:defRPr/>
            </a:pPr>
            <a:r>
              <a:rPr lang="it-IT" altLang="it-IT" sz="2400" dirty="0">
                <a:solidFill>
                  <a:schemeClr val="tx1"/>
                </a:solidFill>
              </a:rPr>
              <a:t>Il FPV è stato istituito per consentire l’immediato utilizzo delle entrate accertate ed imputate all’esercizio in corso di gestione, «a copertura» delle spese pluriennali derivanti da obbligazioni giuridiche sorte e impegnate nel corso dl medesimo esercizio.</a:t>
            </a:r>
          </a:p>
        </p:txBody>
      </p:sp>
      <p:sp>
        <p:nvSpPr>
          <p:cNvPr id="82950"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E6AAE0A-A6BF-470E-8494-2BDED570999C}" type="slidenum">
              <a:rPr lang="it-IT" altLang="it-IT">
                <a:solidFill>
                  <a:srgbClr val="FFFFFF"/>
                </a:solidFill>
                <a:latin typeface="Century Schoolbook" panose="02040604050505020304" pitchFamily="18" charset="0"/>
              </a:rPr>
              <a:pPr/>
              <a:t>48</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IL FONDO PLURIENNALE VINCOLATO</a:t>
            </a:r>
          </a:p>
        </p:txBody>
      </p:sp>
      <p:pic>
        <p:nvPicPr>
          <p:cNvPr id="83973"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xmlns="" val="0"/>
              </a:ext>
            </a:extLst>
          </a:blip>
          <a:srcRect/>
          <a:stretch>
            <a:fillRect/>
          </a:stretch>
        </p:blipFill>
        <p:spPr>
          <a:xfrm>
            <a:off x="1000125" y="1428750"/>
            <a:ext cx="6858000" cy="4071938"/>
          </a:xfrm>
          <a:noFill/>
        </p:spPr>
      </p:pic>
      <p:sp>
        <p:nvSpPr>
          <p:cNvPr id="83974"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F0BB19-0601-4DE1-A8F1-9989D1C648F9}" type="slidenum">
              <a:rPr lang="it-IT" altLang="it-IT">
                <a:solidFill>
                  <a:srgbClr val="FFFFFF"/>
                </a:solidFill>
                <a:latin typeface="Century Schoolbook" panose="02040604050505020304" pitchFamily="18" charset="0"/>
              </a:rPr>
              <a:pPr/>
              <a:t>49</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contenuto 2"/>
          <p:cNvSpPr>
            <a:spLocks noGrp="1"/>
          </p:cNvSpPr>
          <p:nvPr>
            <p:ph sz="quarter" idx="1"/>
          </p:nvPr>
        </p:nvSpPr>
        <p:spPr>
          <a:xfrm>
            <a:off x="457200" y="1000125"/>
            <a:ext cx="7467600" cy="5473700"/>
          </a:xfrm>
        </p:spPr>
        <p:txBody>
          <a:bodyPr/>
          <a:lstStyle/>
          <a:p>
            <a:pPr algn="just"/>
            <a:r>
              <a:rPr lang="it-IT" altLang="it-IT" smtClean="0"/>
              <a:t>Art. 117 Cost</a:t>
            </a:r>
          </a:p>
          <a:p>
            <a:pPr algn="just"/>
            <a:r>
              <a:rPr lang="it-IT" altLang="it-IT" smtClean="0"/>
              <a:t>Sentenza Corte Cost. n. 184/2016</a:t>
            </a:r>
          </a:p>
          <a:p>
            <a:pPr algn="just"/>
            <a:r>
              <a:rPr lang="it-IT" altLang="it-IT" smtClean="0"/>
              <a:t>Legge n. 196/2009 – Stato e complesso delle PA</a:t>
            </a:r>
          </a:p>
          <a:p>
            <a:pPr algn="just"/>
            <a:r>
              <a:rPr lang="it-IT" altLang="it-IT" smtClean="0"/>
              <a:t>Legge n. 42/2009 – enti territoriali</a:t>
            </a:r>
          </a:p>
          <a:p>
            <a:pPr algn="just"/>
            <a:r>
              <a:rPr lang="it-IT" altLang="it-IT" sz="2000" smtClean="0"/>
              <a:t>I lavori relativi alla Legge n. 196/2009 hanno rappresentato le linee guida per la stesura della Legge n. 42/2009.</a:t>
            </a:r>
          </a:p>
          <a:p>
            <a:pPr algn="just"/>
            <a:r>
              <a:rPr lang="it-IT" altLang="it-IT" sz="2000" smtClean="0"/>
              <a:t>La Legge n. 196/2009 non poteva, al momento in cui è stata redatta, definire un quadro organico di riferimento valido per l’insieme delle amministrazioni pubbliche italiane poiché il tema dell’armonizzazione di bilancio rientrava nella legislazione concorrente.</a:t>
            </a:r>
          </a:p>
          <a:p>
            <a:pPr algn="just"/>
            <a:endParaRPr lang="it-IT" altLang="it-IT" sz="2000" smtClean="0"/>
          </a:p>
        </p:txBody>
      </p:sp>
      <p:sp>
        <p:nvSpPr>
          <p:cNvPr id="13315"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07F836-5DB3-48B7-AD64-77F44DEE5DAF}" type="slidenum">
              <a:rPr lang="it-IT" altLang="it-IT">
                <a:solidFill>
                  <a:srgbClr val="FFFFFF"/>
                </a:solidFill>
                <a:latin typeface="Century Schoolbook" panose="02040604050505020304" pitchFamily="18" charset="0"/>
              </a:rPr>
              <a:pPr/>
              <a:t>5</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126"/>
            <a:ext cx="8229600" cy="430887"/>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LA NORMATIVA DELLA </a:t>
            </a:r>
            <a:r>
              <a:rPr lang="it-IT" altLang="it-IT" sz="2200" b="1" dirty="0" err="1" smtClean="0"/>
              <a:t>CONTABILITà</a:t>
            </a:r>
            <a:r>
              <a:rPr lang="it-IT" altLang="it-IT" sz="2200" b="1" dirty="0" smtClean="0"/>
              <a:t> PUBBLICA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IL FONDO PLURIENNALE VINCOLATO</a:t>
            </a:r>
          </a:p>
        </p:txBody>
      </p:sp>
      <p:pic>
        <p:nvPicPr>
          <p:cNvPr id="8499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5813" y="1571625"/>
            <a:ext cx="7072312"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998"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4F80887-8E13-4839-B079-666FB94AC707}" type="slidenum">
              <a:rPr lang="it-IT" altLang="it-IT">
                <a:solidFill>
                  <a:srgbClr val="FFFFFF"/>
                </a:solidFill>
                <a:latin typeface="Century Schoolbook" panose="02040604050505020304" pitchFamily="18" charset="0"/>
              </a:rPr>
              <a:pPr/>
              <a:t>50</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IL FONDO PLURIENNALE VINCOLATO</a:t>
            </a:r>
          </a:p>
        </p:txBody>
      </p:sp>
      <p:pic>
        <p:nvPicPr>
          <p:cNvPr id="8602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8688" y="1357313"/>
            <a:ext cx="7358062" cy="407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22"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AC8FDE-1AAB-42B3-B627-DEAAA9408573}" type="slidenum">
              <a:rPr lang="it-IT" altLang="it-IT">
                <a:solidFill>
                  <a:srgbClr val="FFFFFF"/>
                </a:solidFill>
                <a:latin typeface="Century Schoolbook" panose="02040604050505020304" pitchFamily="18" charset="0"/>
              </a:rPr>
              <a:pPr/>
              <a:t>51</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contenuto 4"/>
          <p:cNvSpPr>
            <a:spLocks noGrp="1"/>
          </p:cNvSpPr>
          <p:nvPr>
            <p:ph idx="1"/>
          </p:nvPr>
        </p:nvSpPr>
        <p:spPr>
          <a:xfrm>
            <a:off x="457200" y="1500188"/>
            <a:ext cx="8229600" cy="4808537"/>
          </a:xfrm>
        </p:spPr>
        <p:txBody>
          <a:bodyPr/>
          <a:lstStyle/>
          <a:p>
            <a:pPr marL="0" indent="0" algn="just" eaLnBrk="1" hangingPunct="1"/>
            <a:r>
              <a:rPr lang="it-IT" altLang="it-IT" sz="1500" dirty="0" smtClean="0"/>
              <a:t> </a:t>
            </a:r>
            <a:r>
              <a:rPr lang="it-IT" altLang="it-IT" sz="1800" dirty="0" smtClean="0"/>
              <a:t>La necessità di prevedere un FCDE obbligatorio discende dall’obbligo, coerente con le indicazioni comunitarie, di accertare le entrate nell’esercizio in cui sorge l’obbligazione attiva, </a:t>
            </a:r>
            <a:r>
              <a:rPr lang="it-IT" altLang="it-IT" sz="1800" b="1" dirty="0" smtClean="0"/>
              <a:t>per l’intero importo del credito</a:t>
            </a:r>
            <a:r>
              <a:rPr lang="it-IT" altLang="it-IT" sz="1800" dirty="0" smtClean="0"/>
              <a:t>, </a:t>
            </a:r>
            <a:r>
              <a:rPr lang="it-IT" altLang="it-IT" sz="1800" u="sng" dirty="0" smtClean="0"/>
              <a:t>comprese quelle di dubbia e difficile esazione </a:t>
            </a:r>
            <a:r>
              <a:rPr lang="it-IT" altLang="it-IT" sz="1800" dirty="0" smtClean="0"/>
              <a:t>per le quali non è </a:t>
            </a:r>
            <a:r>
              <a:rPr lang="it-IT" altLang="it-IT" sz="1800" dirty="0" smtClean="0"/>
              <a:t>certa </a:t>
            </a:r>
            <a:r>
              <a:rPr lang="it-IT" altLang="it-IT" sz="1800" dirty="0" smtClean="0"/>
              <a:t>la riscossione integrale.</a:t>
            </a:r>
          </a:p>
          <a:p>
            <a:pPr marL="0" indent="0" algn="just" eaLnBrk="1" hangingPunct="1"/>
            <a:r>
              <a:rPr lang="it-IT" altLang="it-IT" sz="1800" dirty="0" smtClean="0"/>
              <a:t> Il FCDE impedisce l’utilizzo delle entrate di dubbia esigibilità fino al momento dell’effettiva riscossione.</a:t>
            </a:r>
          </a:p>
          <a:p>
            <a:pPr marL="0" indent="0" algn="just" eaLnBrk="1" hangingPunct="1"/>
            <a:r>
              <a:rPr lang="it-IT" altLang="it-IT" sz="1800" dirty="0" smtClean="0"/>
              <a:t> Il FCDE:</a:t>
            </a:r>
          </a:p>
          <a:p>
            <a:pPr marL="366713" lvl="1" indent="0" algn="just" eaLnBrk="1" hangingPunct="1"/>
            <a:r>
              <a:rPr lang="it-IT" altLang="it-IT" sz="1400" dirty="0" smtClean="0"/>
              <a:t>Stanziato nel </a:t>
            </a:r>
            <a:r>
              <a:rPr lang="it-IT" altLang="it-IT" sz="1400" b="1" dirty="0" smtClean="0"/>
              <a:t>bilancio di previsione</a:t>
            </a:r>
            <a:r>
              <a:rPr lang="it-IT" altLang="it-IT" sz="1400" dirty="0" smtClean="0"/>
              <a:t>, </a:t>
            </a:r>
            <a:r>
              <a:rPr lang="it-IT" altLang="it-IT" sz="1400" u="sng" dirty="0" smtClean="0"/>
              <a:t>impedisce di spendere le risorse dell’esercizio </a:t>
            </a:r>
            <a:r>
              <a:rPr lang="it-IT" altLang="it-IT" sz="1400" dirty="0" smtClean="0"/>
              <a:t>fino al momento dell’effettivo incasso;</a:t>
            </a:r>
          </a:p>
          <a:p>
            <a:pPr marL="366713" lvl="1" indent="0" algn="just" eaLnBrk="1" hangingPunct="1"/>
            <a:r>
              <a:rPr lang="it-IT" altLang="it-IT" sz="1400" dirty="0" smtClean="0"/>
              <a:t>In occasione del </a:t>
            </a:r>
            <a:r>
              <a:rPr lang="it-IT" altLang="it-IT" sz="1400" b="1" dirty="0" smtClean="0"/>
              <a:t>rendiconto</a:t>
            </a:r>
            <a:r>
              <a:rPr lang="it-IT" altLang="it-IT" sz="1400" dirty="0" smtClean="0"/>
              <a:t> il FCDE, accantonato nel risultato di amministrazione, </a:t>
            </a:r>
            <a:r>
              <a:rPr lang="it-IT" altLang="it-IT" sz="1400" u="sng" dirty="0" smtClean="0"/>
              <a:t>impedisce di utilizzare la quota costituita dai residui attivi di dubbia e difficile esazione </a:t>
            </a:r>
            <a:r>
              <a:rPr lang="it-IT" altLang="it-IT" sz="1400" dirty="0" smtClean="0"/>
              <a:t>fino al momento dell’incasso o della loro eliminazione.</a:t>
            </a:r>
          </a:p>
        </p:txBody>
      </p:sp>
      <p:sp>
        <p:nvSpPr>
          <p:cNvPr id="6" name="Titolo 3"/>
          <p:cNvSpPr txBox="1">
            <a:spLocks/>
          </p:cNvSpPr>
          <p:nvPr/>
        </p:nvSpPr>
        <p:spPr>
          <a:xfrm>
            <a:off x="468313" y="260350"/>
            <a:ext cx="8435975" cy="4302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it-IT" altLang="it-IT" sz="2200" b="1" dirty="0"/>
              <a:t>IL FCDE</a:t>
            </a:r>
          </a:p>
        </p:txBody>
      </p:sp>
      <p:sp>
        <p:nvSpPr>
          <p:cNvPr id="64518"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891317-4ACB-4703-9245-8B19A98611C9}" type="slidenum">
              <a:rPr lang="it-IT" altLang="it-IT">
                <a:solidFill>
                  <a:srgbClr val="FFFFFF"/>
                </a:solidFill>
                <a:latin typeface="Century Schoolbook" panose="02040604050505020304" pitchFamily="18" charset="0"/>
              </a:rPr>
              <a:pPr/>
              <a:t>52</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contenuto 4"/>
          <p:cNvSpPr>
            <a:spLocks noGrp="1"/>
          </p:cNvSpPr>
          <p:nvPr>
            <p:ph idx="1"/>
          </p:nvPr>
        </p:nvSpPr>
        <p:spPr>
          <a:xfrm>
            <a:off x="457200" y="928688"/>
            <a:ext cx="8229600" cy="5380037"/>
          </a:xfrm>
        </p:spPr>
        <p:txBody>
          <a:bodyPr/>
          <a:lstStyle/>
          <a:p>
            <a:pPr marL="0" lvl="1" indent="0" algn="just" eaLnBrk="1" hangingPunct="1">
              <a:spcBef>
                <a:spcPts val="600"/>
              </a:spcBef>
              <a:buSzPct val="70000"/>
              <a:buFont typeface="Wingdings" panose="05000000000000000000" pitchFamily="2" charset="2"/>
              <a:buChar char=""/>
            </a:pPr>
            <a:r>
              <a:rPr lang="it-IT" altLang="it-IT" smtClean="0"/>
              <a:t>Par. 3.3 del principio contabile applicato concernente la contabilità finanziaria “</a:t>
            </a:r>
            <a:r>
              <a:rPr lang="it-IT" altLang="it-IT" i="1" smtClean="0"/>
              <a:t>Sono accertate per l’intero importo del credito anche le entrate di dubbia e difficile esazione, per le quali non è certa la riscossione integrale, quali le sanzioni amministrative al codice della strada, gli oneri di urbanizzazione, i proventi derivanti dalla lotta all’evasione, ecc.</a:t>
            </a:r>
            <a:r>
              <a:rPr lang="it-IT" altLang="it-IT" smtClean="0"/>
              <a:t>”</a:t>
            </a:r>
          </a:p>
          <a:p>
            <a:pPr marL="0" lvl="1" indent="0" algn="just" eaLnBrk="1" hangingPunct="1">
              <a:spcBef>
                <a:spcPts val="600"/>
              </a:spcBef>
              <a:buSzPct val="70000"/>
              <a:buFont typeface="Wingdings" panose="05000000000000000000" pitchFamily="2" charset="2"/>
              <a:buChar char=""/>
            </a:pPr>
            <a:r>
              <a:rPr lang="it-IT" altLang="it-IT" smtClean="0"/>
              <a:t>“</a:t>
            </a:r>
            <a:r>
              <a:rPr lang="it-IT" altLang="it-IT" i="1" smtClean="0"/>
              <a:t>Pertanto, il principio della competenza finanziaria cd. potenziato, che prevede che le entrate debbano essere accertate e imputate contabilmente all’esercizio in cui è emesso il ruolo ed effettuato un accantonamento al fondo crediti di dubbia esigibilità, vincolando a tal fine una quota dell’avanzo di amministrazione, è applicato per i ruoli emessi a decorrere dall’entrata in vigore del presente principio applicato. </a:t>
            </a:r>
            <a:r>
              <a:rPr lang="it-IT" altLang="it-IT" smtClean="0"/>
              <a:t>”</a:t>
            </a:r>
          </a:p>
          <a:p>
            <a:pPr marL="0" lvl="1" indent="0" algn="just" eaLnBrk="1" hangingPunct="1">
              <a:spcBef>
                <a:spcPts val="600"/>
              </a:spcBef>
              <a:buSzPct val="70000"/>
              <a:buFont typeface="Wingdings" panose="05000000000000000000" pitchFamily="2" charset="2"/>
              <a:buChar char=""/>
            </a:pPr>
            <a:r>
              <a:rPr lang="it-IT" altLang="it-IT" smtClean="0"/>
              <a:t> Il Legislatore ha reso obbligatorio l’accantonamento al FCDE per impedire l’utilizzo delle risorse ritenute a rischio di esazione fino al momento dell’effettiva riscossione</a:t>
            </a:r>
          </a:p>
          <a:p>
            <a:pPr marL="0" indent="0" algn="just" eaLnBrk="1" hangingPunct="1"/>
            <a:endParaRPr lang="it-IT" altLang="it-IT" sz="1400" smtClean="0"/>
          </a:p>
        </p:txBody>
      </p:sp>
      <p:sp>
        <p:nvSpPr>
          <p:cNvPr id="6" name="Titolo 3"/>
          <p:cNvSpPr txBox="1">
            <a:spLocks/>
          </p:cNvSpPr>
          <p:nvPr/>
        </p:nvSpPr>
        <p:spPr>
          <a:xfrm>
            <a:off x="468313" y="260350"/>
            <a:ext cx="8435975" cy="4302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it-IT" altLang="it-IT" sz="2200" b="1" dirty="0"/>
              <a:t>IL FCDE</a:t>
            </a:r>
          </a:p>
        </p:txBody>
      </p:sp>
      <p:sp>
        <p:nvSpPr>
          <p:cNvPr id="65542"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FFB71C8-6146-4105-90FF-5DC06B89508A}" type="slidenum">
              <a:rPr lang="it-IT" altLang="it-IT">
                <a:solidFill>
                  <a:srgbClr val="FFFFFF"/>
                </a:solidFill>
                <a:latin typeface="Century Schoolbook" panose="02040604050505020304" pitchFamily="18" charset="0"/>
              </a:rPr>
              <a:pPr/>
              <a:t>53</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contenuto 4"/>
          <p:cNvSpPr>
            <a:spLocks noGrp="1"/>
          </p:cNvSpPr>
          <p:nvPr>
            <p:ph idx="1"/>
          </p:nvPr>
        </p:nvSpPr>
        <p:spPr>
          <a:xfrm>
            <a:off x="457200" y="928688"/>
            <a:ext cx="8229600" cy="5380037"/>
          </a:xfrm>
        </p:spPr>
        <p:txBody>
          <a:bodyPr/>
          <a:lstStyle/>
          <a:p>
            <a:pPr marL="0" lvl="1" indent="0" algn="just" eaLnBrk="1" hangingPunct="1">
              <a:spcBef>
                <a:spcPts val="600"/>
              </a:spcBef>
              <a:buSzPct val="70000"/>
              <a:buFont typeface="Wingdings" panose="05000000000000000000" pitchFamily="2" charset="2"/>
              <a:buChar char=""/>
            </a:pPr>
            <a:r>
              <a:rPr lang="it-IT" altLang="it-IT" sz="1900" smtClean="0"/>
              <a:t>Differenza tra il Fondo crediti di dubbia esigibilità ed il fondo svalutazione crediti</a:t>
            </a:r>
          </a:p>
          <a:p>
            <a:pPr marL="0" lvl="1" indent="0" algn="just" eaLnBrk="1" hangingPunct="1">
              <a:spcBef>
                <a:spcPts val="600"/>
              </a:spcBef>
              <a:buSzPct val="70000"/>
              <a:buFont typeface="Wingdings" panose="05000000000000000000" pitchFamily="2" charset="2"/>
              <a:buChar char=""/>
            </a:pPr>
            <a:r>
              <a:rPr lang="it-IT" altLang="it-IT" sz="1900" smtClean="0"/>
              <a:t> La disciplina armonizzata detta la modalità di determinazione dell’entità minima obbligatoria dell’accantonamento al FCDE che </a:t>
            </a:r>
            <a:r>
              <a:rPr lang="it-IT" altLang="it-IT" sz="1900" b="1" smtClean="0"/>
              <a:t>non può essere accantonato in misure inferiore a quanto imposto dalla disciplina</a:t>
            </a:r>
            <a:r>
              <a:rPr lang="it-IT" altLang="it-IT" sz="1900" smtClean="0"/>
              <a:t> ma, in relazione al livello di prudenza individuato dall’ente, può essere </a:t>
            </a:r>
            <a:r>
              <a:rPr lang="it-IT" altLang="it-IT" sz="1900" u="sng" smtClean="0"/>
              <a:t>accantonato in misura maggiore</a:t>
            </a:r>
            <a:r>
              <a:rPr lang="it-IT" altLang="it-IT" sz="1900" smtClean="0"/>
              <a:t>.</a:t>
            </a:r>
          </a:p>
          <a:p>
            <a:pPr marL="0" lvl="1" indent="0" algn="just" eaLnBrk="1" hangingPunct="1">
              <a:spcBef>
                <a:spcPts val="600"/>
              </a:spcBef>
              <a:buSzPct val="70000"/>
              <a:buFont typeface="Wingdings" panose="05000000000000000000" pitchFamily="2" charset="2"/>
              <a:buChar char=""/>
            </a:pPr>
            <a:r>
              <a:rPr lang="it-IT" altLang="it-IT" sz="1900" smtClean="0"/>
              <a:t> La facoltà di determinare uno stanziamento maggiore, auspicabile perché più prudente, non deve essere utilizzata a fini elusivi del rispetto degli </a:t>
            </a:r>
            <a:r>
              <a:rPr lang="it-IT" altLang="it-IT" sz="1900" u="sng" smtClean="0"/>
              <a:t>obiettivi di finanza pubblica </a:t>
            </a:r>
            <a:r>
              <a:rPr lang="it-IT" altLang="it-IT" sz="1900" smtClean="0"/>
              <a:t>(valutazione sulla sostenibilità delle motivazioni rappresentate anche nei casi di un accantonamento maggiore rispetto a quello richiesto obbligatoriamente).</a:t>
            </a:r>
          </a:p>
          <a:p>
            <a:pPr marL="0" indent="0" algn="just" eaLnBrk="1" hangingPunct="1"/>
            <a:r>
              <a:rPr lang="it-IT" altLang="it-IT" sz="1900" smtClean="0"/>
              <a:t> Verifica della congruità dell’accantonamento al FCDE a </a:t>
            </a:r>
            <a:r>
              <a:rPr lang="it-IT" altLang="it-IT" sz="1900" b="1" smtClean="0"/>
              <a:t>scadenze prefissate </a:t>
            </a:r>
            <a:r>
              <a:rPr lang="it-IT" altLang="it-IT" sz="1900" smtClean="0"/>
              <a:t>al fine di garantire il livello minimo di prudenza per il mantenimento degli equilibri di bilancio. (Rischio che gli enti consapevoli della criticità del loro livello di riscossione avrebbero rinviato il momento della verifica della congruità dell’accantonamento).</a:t>
            </a:r>
          </a:p>
        </p:txBody>
      </p:sp>
      <p:sp>
        <p:nvSpPr>
          <p:cNvPr id="6" name="Titolo 3"/>
          <p:cNvSpPr txBox="1">
            <a:spLocks/>
          </p:cNvSpPr>
          <p:nvPr/>
        </p:nvSpPr>
        <p:spPr>
          <a:xfrm>
            <a:off x="468313" y="260350"/>
            <a:ext cx="8435975" cy="4302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it-IT" altLang="it-IT" sz="2200" b="1" dirty="0"/>
              <a:t>IL FCDE</a:t>
            </a:r>
          </a:p>
        </p:txBody>
      </p:sp>
      <p:sp>
        <p:nvSpPr>
          <p:cNvPr id="66566"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D9A755-6F1A-4C66-B67E-41A9D79675C0}" type="slidenum">
              <a:rPr lang="it-IT" altLang="it-IT">
                <a:solidFill>
                  <a:srgbClr val="FFFFFF"/>
                </a:solidFill>
                <a:latin typeface="Century Schoolbook" panose="02040604050505020304" pitchFamily="18" charset="0"/>
              </a:rPr>
              <a:pPr/>
              <a:t>54</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contenuto 4"/>
          <p:cNvSpPr>
            <a:spLocks noGrp="1"/>
          </p:cNvSpPr>
          <p:nvPr>
            <p:ph idx="1"/>
          </p:nvPr>
        </p:nvSpPr>
        <p:spPr>
          <a:xfrm>
            <a:off x="457200" y="928688"/>
            <a:ext cx="8229600" cy="5380037"/>
          </a:xfrm>
        </p:spPr>
        <p:txBody>
          <a:bodyPr/>
          <a:lstStyle/>
          <a:p>
            <a:pPr algn="just"/>
            <a:r>
              <a:rPr lang="it-IT" altLang="it-IT" smtClean="0"/>
              <a:t>Par. 3.3 del principio contabile applicato concernente la contabilità finanziaria “</a:t>
            </a:r>
            <a:r>
              <a:rPr lang="it-IT" altLang="it-IT" i="1" smtClean="0"/>
              <a:t>Per i crediti di dubbia e difficile esazione accertati nell’esercizio è effettuato un accantonamento al fondo crediti di dubbia esigibilità, </a:t>
            </a:r>
            <a:r>
              <a:rPr lang="it-IT" altLang="it-IT" i="1" u="sng" smtClean="0"/>
              <a:t>vincolando una quota dell’avanzo di amministrazione</a:t>
            </a:r>
            <a:r>
              <a:rPr lang="it-IT" altLang="it-IT" i="1" smtClean="0"/>
              <a:t>. A tal fine è stanziata nel bilancio di previsione una apposita posta contabile, denominata “Accantonamento al fondo crediti di dubbia esigibilità” il cui ammontare è determinato in considerazione della </a:t>
            </a:r>
            <a:r>
              <a:rPr lang="it-IT" altLang="it-IT" b="1" i="1" smtClean="0"/>
              <a:t>dimensione degli stanziamenti</a:t>
            </a:r>
            <a:r>
              <a:rPr lang="it-IT" altLang="it-IT" i="1" smtClean="0"/>
              <a:t> relativi ai crediti che si prevede si formeranno nell’esercizio, della loro </a:t>
            </a:r>
            <a:r>
              <a:rPr lang="it-IT" altLang="it-IT" b="1" i="1" smtClean="0"/>
              <a:t>natura</a:t>
            </a:r>
            <a:r>
              <a:rPr lang="it-IT" altLang="it-IT" i="1" smtClean="0"/>
              <a:t> e dell’</a:t>
            </a:r>
            <a:r>
              <a:rPr lang="it-IT" altLang="it-IT" b="1" i="1" smtClean="0"/>
              <a:t>andamento del fenomeno negli ultimi cinque esercizi precedenti</a:t>
            </a:r>
            <a:r>
              <a:rPr lang="it-IT" altLang="it-IT" i="1" smtClean="0"/>
              <a:t> (la media del rapporto tra incassi e accertamenti per ciascuna tipologia di entrata).</a:t>
            </a:r>
            <a:r>
              <a:rPr lang="it-IT" altLang="it-IT" smtClean="0"/>
              <a:t>”</a:t>
            </a:r>
          </a:p>
          <a:p>
            <a:pPr marL="0" lvl="1" indent="0" algn="just" eaLnBrk="1" hangingPunct="1">
              <a:spcBef>
                <a:spcPts val="600"/>
              </a:spcBef>
              <a:buSzPct val="70000"/>
              <a:buFont typeface="Wingdings 2" panose="05020102010507070707" pitchFamily="18" charset="2"/>
              <a:buNone/>
            </a:pPr>
            <a:endParaRPr lang="it-IT" altLang="it-IT" smtClean="0"/>
          </a:p>
        </p:txBody>
      </p:sp>
      <p:sp>
        <p:nvSpPr>
          <p:cNvPr id="6" name="Titolo 3"/>
          <p:cNvSpPr txBox="1">
            <a:spLocks/>
          </p:cNvSpPr>
          <p:nvPr/>
        </p:nvSpPr>
        <p:spPr>
          <a:xfrm>
            <a:off x="468313" y="260350"/>
            <a:ext cx="8435975" cy="4302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it-IT" altLang="it-IT" sz="2200" b="1" dirty="0"/>
              <a:t>IL FCDE</a:t>
            </a:r>
          </a:p>
        </p:txBody>
      </p:sp>
      <p:sp>
        <p:nvSpPr>
          <p:cNvPr id="67590"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7B6E36-856E-4BBA-B636-4AE1DD4BCCDE}" type="slidenum">
              <a:rPr lang="it-IT" altLang="it-IT">
                <a:solidFill>
                  <a:srgbClr val="FFFFFF"/>
                </a:solidFill>
                <a:latin typeface="Century Schoolbook" panose="02040604050505020304" pitchFamily="18" charset="0"/>
              </a:rPr>
              <a:pPr/>
              <a:t>55</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contenuto 4"/>
          <p:cNvSpPr>
            <a:spLocks noGrp="1"/>
          </p:cNvSpPr>
          <p:nvPr>
            <p:ph idx="1"/>
          </p:nvPr>
        </p:nvSpPr>
        <p:spPr>
          <a:xfrm>
            <a:off x="457200" y="785813"/>
            <a:ext cx="8229600" cy="5522912"/>
          </a:xfrm>
        </p:spPr>
        <p:txBody>
          <a:bodyPr/>
          <a:lstStyle/>
          <a:p>
            <a:pPr algn="just"/>
            <a:r>
              <a:rPr lang="it-IT" altLang="it-IT" sz="2200" dirty="0" smtClean="0"/>
              <a:t>Par. 3.3 del principio contabile applicato concernente la contabilità finanziaria “</a:t>
            </a:r>
            <a:r>
              <a:rPr lang="it-IT" altLang="it-IT" sz="2200" i="1" dirty="0" smtClean="0"/>
              <a:t>Gli enti che negli </a:t>
            </a:r>
            <a:r>
              <a:rPr lang="it-IT" altLang="it-IT" sz="2200" b="1" i="1" dirty="0" smtClean="0"/>
              <a:t>ultimi tre esercizi</a:t>
            </a:r>
            <a:r>
              <a:rPr lang="it-IT" altLang="it-IT" sz="2200" i="1" dirty="0" smtClean="0"/>
              <a:t> hanno formalmente attivato un </a:t>
            </a:r>
            <a:r>
              <a:rPr lang="it-IT" altLang="it-IT" sz="2200" i="1" u="sng" dirty="0" smtClean="0"/>
              <a:t>processo di accelerazione della propria capacità di riscossione </a:t>
            </a:r>
            <a:r>
              <a:rPr lang="it-IT" altLang="it-IT" sz="2200" i="1" dirty="0" smtClean="0"/>
              <a:t>possono calcolare il fondo crediti di dubbia esigibilità facendo riferimento ai risultati di tali </a:t>
            </a:r>
            <a:r>
              <a:rPr lang="it-IT" altLang="it-IT" sz="2200" b="1" i="1" dirty="0" smtClean="0"/>
              <a:t>tre esercizi</a:t>
            </a:r>
            <a:r>
              <a:rPr lang="it-IT" altLang="it-IT" sz="2200" i="1" dirty="0" smtClean="0"/>
              <a:t>. Ad esempio attraverso la creazione di unità organizzative dedicate o l’avvio di procedure di riscossione più efficace (attraverso l’ingiunzione piuttosto che i ruoli)</a:t>
            </a:r>
            <a:r>
              <a:rPr lang="it-IT" altLang="it-IT" sz="2200" dirty="0" smtClean="0"/>
              <a:t>”.</a:t>
            </a:r>
          </a:p>
          <a:p>
            <a:pPr algn="just"/>
            <a:r>
              <a:rPr lang="it-IT" altLang="it-IT" sz="2200" dirty="0" smtClean="0"/>
              <a:t>L’andamento della riscossione nei periodi critici, come quello in corso, potrebbe però determinare un livello medio di riscossione maggiore se calcolato sull’ultimo quinquennio, che considera anche gli esercizi più vecchi, di fatto quelli che potrebbero aver registrato un livello di entrate maggiori, rispetto al livello medio calcolato sull’ultimo triennio anche se coincide con il periodo d’inasprimento dell’attività di recupero fiscale da parte degli enti</a:t>
            </a:r>
          </a:p>
          <a:p>
            <a:pPr marL="0" lvl="1" indent="0" algn="just" eaLnBrk="1" hangingPunct="1">
              <a:spcBef>
                <a:spcPts val="600"/>
              </a:spcBef>
              <a:buSzPct val="70000"/>
              <a:buFont typeface="Wingdings 2" panose="05020102010507070707" pitchFamily="18" charset="2"/>
              <a:buNone/>
            </a:pPr>
            <a:endParaRPr lang="it-IT" altLang="it-IT" dirty="0" smtClean="0"/>
          </a:p>
        </p:txBody>
      </p:sp>
      <p:sp>
        <p:nvSpPr>
          <p:cNvPr id="6" name="Titolo 3"/>
          <p:cNvSpPr txBox="1">
            <a:spLocks/>
          </p:cNvSpPr>
          <p:nvPr/>
        </p:nvSpPr>
        <p:spPr>
          <a:xfrm>
            <a:off x="468313" y="260350"/>
            <a:ext cx="8435975" cy="4302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it-IT" altLang="it-IT" sz="2200" b="1" dirty="0"/>
              <a:t>IL FCDE</a:t>
            </a:r>
          </a:p>
        </p:txBody>
      </p:sp>
      <p:sp>
        <p:nvSpPr>
          <p:cNvPr id="68614"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E040D3-4F8A-4B63-9C7F-90F24090D6B2}" type="slidenum">
              <a:rPr lang="it-IT" altLang="it-IT">
                <a:solidFill>
                  <a:srgbClr val="FFFFFF"/>
                </a:solidFill>
                <a:latin typeface="Century Schoolbook" panose="02040604050505020304" pitchFamily="18" charset="0"/>
              </a:rPr>
              <a:pPr/>
              <a:t>56</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contenuto 4"/>
          <p:cNvSpPr>
            <a:spLocks noGrp="1"/>
          </p:cNvSpPr>
          <p:nvPr>
            <p:ph idx="1"/>
          </p:nvPr>
        </p:nvSpPr>
        <p:spPr>
          <a:xfrm>
            <a:off x="457200" y="785813"/>
            <a:ext cx="8229600" cy="5522912"/>
          </a:xfrm>
        </p:spPr>
        <p:txBody>
          <a:bodyPr/>
          <a:lstStyle/>
          <a:p>
            <a:pPr algn="just"/>
            <a:r>
              <a:rPr lang="it-IT" altLang="it-IT" sz="2200" smtClean="0"/>
              <a:t>La norma lascia all’ente l’autonomia e la responsabilità di individuare quali sono le proprie entrate di dubbia e difficile esazione elencando tassativamente solo quelle che possono essere ritenute certe e quindi possono non essere considerate ai fini della determinazione dell’accantonamento</a:t>
            </a:r>
          </a:p>
          <a:p>
            <a:pPr algn="just"/>
            <a:r>
              <a:rPr lang="it-IT" altLang="it-IT" sz="2200" smtClean="0"/>
              <a:t>Par. 3.3 del principio contabile applicato concernente la contabilità finanziaria “</a:t>
            </a:r>
            <a:r>
              <a:rPr lang="it-IT" altLang="it-IT" sz="2200" i="1" smtClean="0"/>
              <a:t>Gli enti che negli </a:t>
            </a:r>
            <a:r>
              <a:rPr lang="it-IT" altLang="it-IT" sz="2200" b="1" i="1" smtClean="0"/>
              <a:t>ultimi tre esercizi</a:t>
            </a:r>
            <a:r>
              <a:rPr lang="it-IT" altLang="it-IT" sz="2200" i="1" smtClean="0"/>
              <a:t> hanno formalmente attivato un </a:t>
            </a:r>
            <a:r>
              <a:rPr lang="it-IT" altLang="it-IT" sz="2200" i="1" u="sng" smtClean="0"/>
              <a:t>processo di accelerazione della propria capacità di riscossione </a:t>
            </a:r>
            <a:r>
              <a:rPr lang="it-IT" altLang="it-IT" sz="2200" i="1" smtClean="0"/>
              <a:t>possono calcolare il fondo crediti di dubbia esigibilità facendo riferimento ai risultati di tali </a:t>
            </a:r>
            <a:r>
              <a:rPr lang="it-IT" altLang="it-IT" sz="2200" b="1" i="1" smtClean="0"/>
              <a:t>tre esercizi</a:t>
            </a:r>
            <a:r>
              <a:rPr lang="it-IT" altLang="it-IT" sz="2200" i="1" smtClean="0"/>
              <a:t>. Ad esempio attraverso la creazione di unità organizzative dedicate o l’avvio di procedure di riscossione più efficace (attraverso l’ingiunzione piuttosto che i ruoli)</a:t>
            </a:r>
            <a:r>
              <a:rPr lang="it-IT" altLang="it-IT" sz="2200" smtClean="0"/>
              <a:t>”.</a:t>
            </a:r>
          </a:p>
          <a:p>
            <a:pPr marL="0" lvl="1" indent="0" algn="just" eaLnBrk="1" hangingPunct="1">
              <a:spcBef>
                <a:spcPts val="600"/>
              </a:spcBef>
              <a:buSzPct val="70000"/>
              <a:buFont typeface="Wingdings 2" panose="05020102010507070707" pitchFamily="18" charset="2"/>
              <a:buNone/>
            </a:pPr>
            <a:endParaRPr lang="it-IT" altLang="it-IT" smtClean="0"/>
          </a:p>
        </p:txBody>
      </p:sp>
      <p:sp>
        <p:nvSpPr>
          <p:cNvPr id="6" name="Titolo 3"/>
          <p:cNvSpPr txBox="1">
            <a:spLocks/>
          </p:cNvSpPr>
          <p:nvPr/>
        </p:nvSpPr>
        <p:spPr>
          <a:xfrm>
            <a:off x="468313" y="260350"/>
            <a:ext cx="8435975" cy="4302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it-IT" altLang="it-IT" sz="2200" b="1" dirty="0"/>
              <a:t>IL FCDE</a:t>
            </a:r>
          </a:p>
        </p:txBody>
      </p:sp>
      <p:sp>
        <p:nvSpPr>
          <p:cNvPr id="69638"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F5E0C4-DB4E-42B3-AE70-9BF24B305EAC}" type="slidenum">
              <a:rPr lang="it-IT" altLang="it-IT">
                <a:solidFill>
                  <a:srgbClr val="FFFFFF"/>
                </a:solidFill>
                <a:latin typeface="Century Schoolbook" panose="02040604050505020304" pitchFamily="18" charset="0"/>
              </a:rPr>
              <a:pPr/>
              <a:t>57</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contenuto 2"/>
          <p:cNvSpPr>
            <a:spLocks noGrp="1"/>
          </p:cNvSpPr>
          <p:nvPr>
            <p:ph idx="1"/>
          </p:nvPr>
        </p:nvSpPr>
        <p:spPr>
          <a:xfrm>
            <a:off x="395288" y="836613"/>
            <a:ext cx="8229600" cy="3671887"/>
          </a:xfrm>
        </p:spPr>
        <p:txBody>
          <a:bodyPr/>
          <a:lstStyle/>
          <a:p>
            <a:pPr eaLnBrk="1" hangingPunct="1">
              <a:buFont typeface="Arial" panose="020B0604020202020204" pitchFamily="34" charset="0"/>
              <a:buNone/>
            </a:pPr>
            <a:r>
              <a:rPr lang="it-IT" altLang="it-IT" sz="1800" b="1" i="1" u="sng" smtClean="0"/>
              <a:t>IN SEDE DI BILANCIO DI PREVISIONE</a:t>
            </a:r>
          </a:p>
          <a:p>
            <a:pPr algn="just" eaLnBrk="1" hangingPunct="1"/>
            <a:r>
              <a:rPr lang="it-IT" altLang="it-IT" sz="1800" smtClean="0"/>
              <a:t>L’individuazione della tipologia è da riferirsi esclusivamente alle necessità dell’ISTAT per gli adempimenti di contabilità nazionale. L’ente, nella sua autonoma discrezionalità, è libero di esaminare le sue entrate ad un livello di analisi maggiore ad esempio a livello di categorie o addirittura a livello di ogni singola entrata. </a:t>
            </a:r>
          </a:p>
          <a:p>
            <a:pPr algn="just" eaLnBrk="1" hangingPunct="1"/>
            <a:r>
              <a:rPr lang="it-IT" altLang="it-IT" sz="1800" smtClean="0"/>
              <a:t>Il dettato normativo consente di individuare un livello più disaggregato di analisi ma non permette di riferirsi ad un livello più aggregato rispetto alla tipologia.</a:t>
            </a:r>
          </a:p>
          <a:p>
            <a:pPr algn="just" eaLnBrk="1" hangingPunct="1"/>
            <a:r>
              <a:rPr lang="it-IT" altLang="it-IT" sz="1800" smtClean="0"/>
              <a:t>Calcolare, per ciascuna entrata la media tra incassi in c/competenza e accertamenti degli ultimi 5 esercizi.</a:t>
            </a:r>
          </a:p>
          <a:p>
            <a:pPr algn="just"/>
            <a:r>
              <a:rPr lang="it-IT" altLang="it-IT" sz="1800" smtClean="0"/>
              <a:t>La media può essere calcolata secondo le seguenti modalità:</a:t>
            </a:r>
          </a:p>
          <a:p>
            <a:pPr lvl="1" algn="just"/>
            <a:r>
              <a:rPr lang="it-IT" altLang="it-IT" sz="1400" b="1" smtClean="0"/>
              <a:t>media semplice</a:t>
            </a:r>
            <a:r>
              <a:rPr lang="it-IT" altLang="it-IT" sz="1400" smtClean="0"/>
              <a:t>;</a:t>
            </a:r>
          </a:p>
          <a:p>
            <a:pPr lvl="1" algn="just"/>
            <a:r>
              <a:rPr lang="it-IT" altLang="it-IT" sz="1400" smtClean="0"/>
              <a:t>rapporto tra la </a:t>
            </a:r>
            <a:r>
              <a:rPr lang="it-IT" altLang="it-IT" sz="1400" u="sng" smtClean="0"/>
              <a:t>sommatoria degli incassi di ciascun anno ponderati </a:t>
            </a:r>
            <a:r>
              <a:rPr lang="it-IT" altLang="it-IT" sz="1400" smtClean="0"/>
              <a:t>con i seguenti pesi: 0,35 in ciascuno degli anni nel biennio precedente e il 0,10 in ciascuno degli anni del primo triennio - </a:t>
            </a:r>
            <a:r>
              <a:rPr lang="it-IT" altLang="it-IT" sz="1400" u="sng" smtClean="0"/>
              <a:t>rispetto alla sommatoria degli accertamenti di ciascuna anno ponderati </a:t>
            </a:r>
            <a:r>
              <a:rPr lang="it-IT" altLang="it-IT" sz="1400" smtClean="0"/>
              <a:t>con i medesimi pesi indicati per gli incassi;</a:t>
            </a:r>
          </a:p>
          <a:p>
            <a:pPr lvl="1" algn="just"/>
            <a:r>
              <a:rPr lang="it-IT" altLang="it-IT" sz="1400" b="1" smtClean="0"/>
              <a:t>media ponderata </a:t>
            </a:r>
            <a:r>
              <a:rPr lang="it-IT" altLang="it-IT" sz="1400" smtClean="0"/>
              <a:t>del rapporto tra incassi e accertamenti registrato in ciascun anno del quinquennio con i seguenti pesi: 0,35 in ciascuno degli anni nel biennio precedente e il  0,10 in ciascuno degli anni del primo triennio;</a:t>
            </a:r>
          </a:p>
          <a:p>
            <a:pPr algn="just" eaLnBrk="1" hangingPunct="1"/>
            <a:endParaRPr lang="it-IT" altLang="it-IT" sz="1800" smtClean="0"/>
          </a:p>
        </p:txBody>
      </p:sp>
      <p:sp>
        <p:nvSpPr>
          <p:cNvPr id="4" name="Titolo 3"/>
          <p:cNvSpPr txBox="1">
            <a:spLocks/>
          </p:cNvSpPr>
          <p:nvPr/>
        </p:nvSpPr>
        <p:spPr bwMode="auto">
          <a:xfrm>
            <a:off x="468313" y="260350"/>
            <a:ext cx="8229600" cy="430213"/>
          </a:xfrm>
          <a:prstGeom prst="rect">
            <a:avLst/>
          </a:prstGeom>
          <a:extLst/>
        </p:spPr>
        <p:style>
          <a:lnRef idx="1">
            <a:schemeClr val="accent3"/>
          </a:lnRef>
          <a:fillRef idx="2">
            <a:schemeClr val="accent3"/>
          </a:fillRef>
          <a:effectRef idx="1">
            <a:schemeClr val="accent3"/>
          </a:effectRef>
          <a:fontRef idx="minor">
            <a:schemeClr val="dk1"/>
          </a:fontRef>
        </p:style>
        <p:txBody>
          <a:bodyPr>
            <a:spAutoFit/>
          </a:bodyPr>
          <a:lstStyle>
            <a:lvl1pPr algn="l" rtl="0" eaLnBrk="0" fontAlgn="base" hangingPunct="0">
              <a:spcBef>
                <a:spcPct val="0"/>
              </a:spcBef>
              <a:spcAft>
                <a:spcPct val="0"/>
              </a:spcAft>
              <a:defRPr lang="it-IT" sz="3600" b="1">
                <a:solidFill>
                  <a:srgbClr val="000000"/>
                </a:solidFill>
                <a:latin typeface="Helvetica" pitchFamily="34" charset="0"/>
                <a:ea typeface="ＭＳ Ｐゴシック" pitchFamily="24" charset="-128"/>
                <a:cs typeface="+mj-cs"/>
              </a:defRPr>
            </a:lvl1pPr>
            <a:lvl2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2pPr>
            <a:lvl3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3pPr>
            <a:lvl4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4pPr>
            <a:lvl5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5pPr>
            <a:lvl6pPr marL="457200" algn="ctr" rtl="0" fontAlgn="base">
              <a:spcBef>
                <a:spcPct val="0"/>
              </a:spcBef>
              <a:spcAft>
                <a:spcPct val="0"/>
              </a:spcAft>
              <a:defRPr sz="3600" b="1">
                <a:solidFill>
                  <a:srgbClr val="000000"/>
                </a:solidFill>
                <a:latin typeface="Helvetica" pitchFamily="34" charset="0"/>
                <a:ea typeface="ＭＳ Ｐゴシック" pitchFamily="34" charset="-128"/>
              </a:defRPr>
            </a:lvl6pPr>
            <a:lvl7pPr marL="914400" algn="ctr" rtl="0" fontAlgn="base">
              <a:spcBef>
                <a:spcPct val="0"/>
              </a:spcBef>
              <a:spcAft>
                <a:spcPct val="0"/>
              </a:spcAft>
              <a:defRPr sz="3600" b="1">
                <a:solidFill>
                  <a:srgbClr val="000000"/>
                </a:solidFill>
                <a:latin typeface="Helvetica" pitchFamily="34" charset="0"/>
                <a:ea typeface="ＭＳ Ｐゴシック" pitchFamily="34" charset="-128"/>
              </a:defRPr>
            </a:lvl7pPr>
            <a:lvl8pPr marL="1371600" algn="ctr" rtl="0" fontAlgn="base">
              <a:spcBef>
                <a:spcPct val="0"/>
              </a:spcBef>
              <a:spcAft>
                <a:spcPct val="0"/>
              </a:spcAft>
              <a:defRPr sz="3600" b="1">
                <a:solidFill>
                  <a:srgbClr val="000000"/>
                </a:solidFill>
                <a:latin typeface="Helvetica" pitchFamily="34" charset="0"/>
                <a:ea typeface="ＭＳ Ｐゴシック" pitchFamily="34" charset="-128"/>
              </a:defRPr>
            </a:lvl8pPr>
            <a:lvl9pPr marL="1828800" algn="ctr" rtl="0" fontAlgn="base">
              <a:spcBef>
                <a:spcPct val="0"/>
              </a:spcBef>
              <a:spcAft>
                <a:spcPct val="0"/>
              </a:spcAft>
              <a:defRPr sz="3600" b="1">
                <a:solidFill>
                  <a:srgbClr val="000000"/>
                </a:solidFill>
                <a:latin typeface="Helvetica" pitchFamily="34" charset="0"/>
                <a:ea typeface="ＭＳ Ｐゴシック" pitchFamily="34" charset="-128"/>
              </a:defRPr>
            </a:lvl9pPr>
          </a:lstStyle>
          <a:p>
            <a:pPr algn="ctr" eaLnBrk="1" hangingPunct="1">
              <a:defRPr/>
            </a:pPr>
            <a:r>
              <a:rPr altLang="it-IT" sz="2200" dirty="0" smtClean="0">
                <a:solidFill>
                  <a:schemeClr val="dk1"/>
                </a:solidFill>
                <a:latin typeface="+mn-lt"/>
                <a:ea typeface="+mn-ea"/>
                <a:cs typeface="+mn-cs"/>
              </a:rPr>
              <a:t>FONDO CREDITI DUBBIA ESIGIBILITÀ</a:t>
            </a:r>
          </a:p>
        </p:txBody>
      </p:sp>
      <p:sp>
        <p:nvSpPr>
          <p:cNvPr id="70662"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23BF1B7-13F3-4AAD-B921-B9D9F8E5ADED}" type="slidenum">
              <a:rPr lang="it-IT" altLang="it-IT">
                <a:solidFill>
                  <a:srgbClr val="FFFFFF"/>
                </a:solidFill>
                <a:latin typeface="Century Schoolbook" panose="02040604050505020304" pitchFamily="18" charset="0"/>
              </a:rPr>
              <a:pPr/>
              <a:t>58</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contenuto 2"/>
          <p:cNvSpPr>
            <a:spLocks noGrp="1"/>
          </p:cNvSpPr>
          <p:nvPr>
            <p:ph idx="1"/>
          </p:nvPr>
        </p:nvSpPr>
        <p:spPr>
          <a:xfrm>
            <a:off x="395288" y="836613"/>
            <a:ext cx="8229600" cy="3671887"/>
          </a:xfrm>
        </p:spPr>
        <p:txBody>
          <a:bodyPr/>
          <a:lstStyle/>
          <a:p>
            <a:pPr eaLnBrk="1" hangingPunct="1">
              <a:buFont typeface="Arial" panose="020B0604020202020204" pitchFamily="34" charset="0"/>
              <a:buNone/>
            </a:pPr>
            <a:r>
              <a:rPr lang="it-IT" altLang="it-IT" sz="1800" b="1" i="1" u="sng" smtClean="0"/>
              <a:t>IN SEDE DI BILANCIO DI PREVISIONE</a:t>
            </a:r>
          </a:p>
          <a:p>
            <a:pPr algn="just" eaLnBrk="1" hangingPunct="1"/>
            <a:r>
              <a:rPr lang="it-IT" altLang="it-IT" sz="1700" smtClean="0"/>
              <a:t>La possibilità di poter scegliere una media è concessa solo nei primi esercizi di adozione del nuovo principio contabile laddove il periodo di riferimento risulta composto da annualità non omogenee, alcune gestite nel rispetto della normativa previgente, altre nel rispetto della disciplina armonizzata. </a:t>
            </a:r>
          </a:p>
          <a:p>
            <a:pPr algn="just" eaLnBrk="1" hangingPunct="1"/>
            <a:r>
              <a:rPr lang="it-IT" altLang="it-IT" sz="1700" smtClean="0"/>
              <a:t>Dopo cinque (o tre) anni dall’adozione del nuovo principio contabile, il periodo di riferimento sarà composto da esercizi omogenei gestiti nel rispetto dello stesso principio contabile ed il FCDE dovrà essere determinato sulla base della </a:t>
            </a:r>
            <a:r>
              <a:rPr lang="it-IT" altLang="it-IT" sz="1700" b="1" smtClean="0"/>
              <a:t>media semplice</a:t>
            </a:r>
            <a:r>
              <a:rPr lang="it-IT" altLang="it-IT" sz="1700" smtClean="0"/>
              <a:t>.</a:t>
            </a:r>
          </a:p>
          <a:p>
            <a:pPr algn="just" eaLnBrk="1" hangingPunct="1"/>
            <a:r>
              <a:rPr lang="it-IT" altLang="it-IT" sz="1700" smtClean="0"/>
              <a:t>“</a:t>
            </a:r>
            <a:r>
              <a:rPr lang="it-IT" altLang="it-IT" sz="1700" i="1" smtClean="0"/>
              <a:t>Per le entrate di nuova istituzione (per le quali non esiste una evidenza storica), nel primo anno la quantificazione del fondo è rimessa alla prudente valutazione degli enti. A decorrere dall’anno successivo, la quantificazione è effettuata con il criterio generale riferito agli anni precedenti.</a:t>
            </a:r>
            <a:r>
              <a:rPr lang="it-IT" altLang="it-IT" sz="1700" smtClean="0"/>
              <a:t>” </a:t>
            </a:r>
          </a:p>
          <a:p>
            <a:pPr algn="just" eaLnBrk="1" hangingPunct="1"/>
            <a:r>
              <a:rPr lang="it-IT" altLang="it-IT" sz="1700" smtClean="0"/>
              <a:t>Dopo aver individuato le entrate di dubbia e difficile esazione, aver scelto il livello di analisi più rispondente al proprio ente e la modalità di calcolo della media, aver calcolato la riscossione media di ogni livello di entrata e </a:t>
            </a:r>
            <a:r>
              <a:rPr lang="it-IT" altLang="it-IT" sz="1700" b="1" smtClean="0"/>
              <a:t>la percentuale pari al complemento a 100</a:t>
            </a:r>
            <a:r>
              <a:rPr lang="it-IT" altLang="it-IT" sz="1700" smtClean="0"/>
              <a:t>, delle medie così determinate, quest’ultima percentuale deve essere applicata ai rispettivi stanziamenti per determinare l’accantonamento minimo obbligatorio per ogni livello di entrata individuato per l’analisi.</a:t>
            </a:r>
          </a:p>
          <a:p>
            <a:pPr algn="just" eaLnBrk="1" hangingPunct="1"/>
            <a:endParaRPr lang="it-IT" altLang="it-IT" sz="1800" smtClean="0"/>
          </a:p>
        </p:txBody>
      </p:sp>
      <p:sp>
        <p:nvSpPr>
          <p:cNvPr id="4" name="Titolo 3"/>
          <p:cNvSpPr txBox="1">
            <a:spLocks/>
          </p:cNvSpPr>
          <p:nvPr/>
        </p:nvSpPr>
        <p:spPr bwMode="auto">
          <a:xfrm>
            <a:off x="468313" y="260350"/>
            <a:ext cx="8229600" cy="430213"/>
          </a:xfrm>
          <a:prstGeom prst="rect">
            <a:avLst/>
          </a:prstGeom>
          <a:extLst/>
        </p:spPr>
        <p:style>
          <a:lnRef idx="1">
            <a:schemeClr val="accent3"/>
          </a:lnRef>
          <a:fillRef idx="2">
            <a:schemeClr val="accent3"/>
          </a:fillRef>
          <a:effectRef idx="1">
            <a:schemeClr val="accent3"/>
          </a:effectRef>
          <a:fontRef idx="minor">
            <a:schemeClr val="dk1"/>
          </a:fontRef>
        </p:style>
        <p:txBody>
          <a:bodyPr>
            <a:spAutoFit/>
          </a:bodyPr>
          <a:lstStyle>
            <a:lvl1pPr algn="l" rtl="0" eaLnBrk="0" fontAlgn="base" hangingPunct="0">
              <a:spcBef>
                <a:spcPct val="0"/>
              </a:spcBef>
              <a:spcAft>
                <a:spcPct val="0"/>
              </a:spcAft>
              <a:defRPr lang="it-IT" sz="3600" b="1">
                <a:solidFill>
                  <a:srgbClr val="000000"/>
                </a:solidFill>
                <a:latin typeface="Helvetica" pitchFamily="34" charset="0"/>
                <a:ea typeface="ＭＳ Ｐゴシック" pitchFamily="24" charset="-128"/>
                <a:cs typeface="+mj-cs"/>
              </a:defRPr>
            </a:lvl1pPr>
            <a:lvl2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2pPr>
            <a:lvl3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3pPr>
            <a:lvl4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4pPr>
            <a:lvl5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5pPr>
            <a:lvl6pPr marL="457200" algn="ctr" rtl="0" fontAlgn="base">
              <a:spcBef>
                <a:spcPct val="0"/>
              </a:spcBef>
              <a:spcAft>
                <a:spcPct val="0"/>
              </a:spcAft>
              <a:defRPr sz="3600" b="1">
                <a:solidFill>
                  <a:srgbClr val="000000"/>
                </a:solidFill>
                <a:latin typeface="Helvetica" pitchFamily="34" charset="0"/>
                <a:ea typeface="ＭＳ Ｐゴシック" pitchFamily="34" charset="-128"/>
              </a:defRPr>
            </a:lvl6pPr>
            <a:lvl7pPr marL="914400" algn="ctr" rtl="0" fontAlgn="base">
              <a:spcBef>
                <a:spcPct val="0"/>
              </a:spcBef>
              <a:spcAft>
                <a:spcPct val="0"/>
              </a:spcAft>
              <a:defRPr sz="3600" b="1">
                <a:solidFill>
                  <a:srgbClr val="000000"/>
                </a:solidFill>
                <a:latin typeface="Helvetica" pitchFamily="34" charset="0"/>
                <a:ea typeface="ＭＳ Ｐゴシック" pitchFamily="34" charset="-128"/>
              </a:defRPr>
            </a:lvl7pPr>
            <a:lvl8pPr marL="1371600" algn="ctr" rtl="0" fontAlgn="base">
              <a:spcBef>
                <a:spcPct val="0"/>
              </a:spcBef>
              <a:spcAft>
                <a:spcPct val="0"/>
              </a:spcAft>
              <a:defRPr sz="3600" b="1">
                <a:solidFill>
                  <a:srgbClr val="000000"/>
                </a:solidFill>
                <a:latin typeface="Helvetica" pitchFamily="34" charset="0"/>
                <a:ea typeface="ＭＳ Ｐゴシック" pitchFamily="34" charset="-128"/>
              </a:defRPr>
            </a:lvl8pPr>
            <a:lvl9pPr marL="1828800" algn="ctr" rtl="0" fontAlgn="base">
              <a:spcBef>
                <a:spcPct val="0"/>
              </a:spcBef>
              <a:spcAft>
                <a:spcPct val="0"/>
              </a:spcAft>
              <a:defRPr sz="3600" b="1">
                <a:solidFill>
                  <a:srgbClr val="000000"/>
                </a:solidFill>
                <a:latin typeface="Helvetica" pitchFamily="34" charset="0"/>
                <a:ea typeface="ＭＳ Ｐゴシック" pitchFamily="34" charset="-128"/>
              </a:defRPr>
            </a:lvl9pPr>
          </a:lstStyle>
          <a:p>
            <a:pPr algn="ctr" eaLnBrk="1" hangingPunct="1">
              <a:defRPr/>
            </a:pPr>
            <a:r>
              <a:rPr altLang="it-IT" sz="2200" dirty="0" smtClean="0">
                <a:solidFill>
                  <a:schemeClr val="dk1"/>
                </a:solidFill>
                <a:latin typeface="+mn-lt"/>
                <a:ea typeface="+mn-ea"/>
                <a:cs typeface="+mn-cs"/>
              </a:rPr>
              <a:t>FONDO CREDITI DUBBIA ESIGIBILITÀ</a:t>
            </a:r>
          </a:p>
        </p:txBody>
      </p:sp>
      <p:sp>
        <p:nvSpPr>
          <p:cNvPr id="71686"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9C8DB7-3179-436E-91B6-03B4DB2A916D}" type="slidenum">
              <a:rPr lang="it-IT" altLang="it-IT">
                <a:solidFill>
                  <a:srgbClr val="FFFFFF"/>
                </a:solidFill>
                <a:latin typeface="Century Schoolbook" panose="02040604050505020304" pitchFamily="18" charset="0"/>
              </a:rPr>
              <a:pPr/>
              <a:t>59</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contenuto 2"/>
          <p:cNvSpPr>
            <a:spLocks noGrp="1"/>
          </p:cNvSpPr>
          <p:nvPr>
            <p:ph sz="quarter" idx="1"/>
          </p:nvPr>
        </p:nvSpPr>
        <p:spPr>
          <a:xfrm>
            <a:off x="428625" y="1071563"/>
            <a:ext cx="7467600" cy="5402262"/>
          </a:xfrm>
        </p:spPr>
        <p:txBody>
          <a:bodyPr/>
          <a:lstStyle/>
          <a:p>
            <a:pPr algn="just"/>
            <a:endParaRPr lang="it-IT" altLang="it-IT" sz="2000" i="1" smtClean="0"/>
          </a:p>
          <a:p>
            <a:pPr algn="just"/>
            <a:r>
              <a:rPr lang="it-IT" altLang="it-IT" sz="2000" smtClean="0"/>
              <a:t>L’ISTAT è chiamata a consolidare i rendiconti di circa 12.000 PA di cui oltre 8.000 sono costituite da Regioni  ed EE.LL. Affinché i risultati consolidati siano attendibili è necessario che siano veritieri i singoli bilanci – comune linguaggio contabile</a:t>
            </a:r>
          </a:p>
          <a:p>
            <a:pPr algn="just"/>
            <a:r>
              <a:rPr lang="it-IT" altLang="it-IT" sz="2000" smtClean="0"/>
              <a:t>Consolidato:</a:t>
            </a:r>
          </a:p>
          <a:p>
            <a:pPr lvl="1" algn="just"/>
            <a:r>
              <a:rPr lang="it-IT" altLang="it-IT" sz="1700" smtClean="0"/>
              <a:t>ISTAT – notifica dell’indebitamento netto</a:t>
            </a:r>
          </a:p>
          <a:p>
            <a:pPr lvl="1" algn="just"/>
            <a:r>
              <a:rPr lang="it-IT" altLang="it-IT" sz="1700" smtClean="0"/>
              <a:t>MEF – monitoraggio dei conti di cassa delle amministrazioni pubbliche</a:t>
            </a:r>
          </a:p>
          <a:p>
            <a:pPr algn="just"/>
            <a:r>
              <a:rPr lang="it-IT" altLang="it-IT" sz="2000" smtClean="0"/>
              <a:t>Debiti delle PA, residui passivi ed impegni tecnici (es. spese in conto capitale finanziate con mutuo)</a:t>
            </a:r>
          </a:p>
          <a:p>
            <a:pPr algn="just"/>
            <a:r>
              <a:rPr lang="it-IT" altLang="it-IT" sz="2000" smtClean="0"/>
              <a:t>Consistenza degli avanzi, residui attivi inattendibili ed anticipazioni di tesoreria</a:t>
            </a:r>
          </a:p>
          <a:p>
            <a:pPr algn="just"/>
            <a:r>
              <a:rPr lang="it-IT" altLang="it-IT" sz="2000" smtClean="0"/>
              <a:t>Raccordo nei principi contabili e comune piano dei conti</a:t>
            </a:r>
          </a:p>
        </p:txBody>
      </p:sp>
      <p:sp>
        <p:nvSpPr>
          <p:cNvPr id="14339"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69FD5B-0C98-4604-B13E-2189B9CD3E1C}" type="slidenum">
              <a:rPr lang="it-IT" altLang="it-IT">
                <a:solidFill>
                  <a:srgbClr val="FFFFFF"/>
                </a:solidFill>
                <a:latin typeface="Century Schoolbook" panose="02040604050505020304" pitchFamily="18" charset="0"/>
              </a:rPr>
              <a:pPr/>
              <a:t>6</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IL BISOGNO </a:t>
            </a:r>
            <a:r>
              <a:rPr lang="it-IT" altLang="it-IT" sz="2200" b="1" dirty="0" err="1" smtClean="0"/>
              <a:t>DI</a:t>
            </a:r>
            <a:r>
              <a:rPr lang="it-IT" altLang="it-IT" sz="2200" b="1" dirty="0" smtClean="0"/>
              <a:t> ARMONIZZARE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egnaposto contenuto 2"/>
          <p:cNvSpPr>
            <a:spLocks noGrp="1"/>
          </p:cNvSpPr>
          <p:nvPr>
            <p:ph idx="1"/>
          </p:nvPr>
        </p:nvSpPr>
        <p:spPr>
          <a:xfrm>
            <a:off x="395288" y="836613"/>
            <a:ext cx="8229600" cy="3671887"/>
          </a:xfrm>
        </p:spPr>
        <p:txBody>
          <a:bodyPr/>
          <a:lstStyle/>
          <a:p>
            <a:pPr eaLnBrk="1" hangingPunct="1">
              <a:buFont typeface="Arial" panose="020B0604020202020204" pitchFamily="34" charset="0"/>
              <a:buNone/>
            </a:pPr>
            <a:r>
              <a:rPr lang="it-IT" altLang="it-IT" sz="1800" b="1" i="1" u="sng" smtClean="0"/>
              <a:t>IN SEDE DI BILANCIO DI PREVISIONE</a:t>
            </a:r>
          </a:p>
          <a:p>
            <a:pPr algn="just"/>
            <a:r>
              <a:rPr lang="it-IT" altLang="it-IT" sz="1800" smtClean="0"/>
              <a:t>Esempio: se per le entrate riguardanti “Proventi da famiglie derivanti dall’attività di controllo e repressione delle irregolarità e degli illeciti”, nel quinquennio precedente la percentuale media di incasso è stata del 55%, la quota del fondo crediti di dubbia esigibilità riguardante tale entrata è determinato applicando la percentuale del 45% (100 – 55) all’importo degli stanziamenti riguardanti i “Proventi da famiglie derivanti dall’attività di controllo e repressione delle irregolarità e degli illeciti”.</a:t>
            </a:r>
          </a:p>
          <a:p>
            <a:pPr algn="just" eaLnBrk="1" hangingPunct="1"/>
            <a:r>
              <a:rPr lang="it-IT" altLang="it-IT" sz="1800" smtClean="0"/>
              <a:t>Poiché l’accantonamento al FCDE non è oggetto di impegno, genera un’economia di bilancio che confluisce nel risultato di amministrazione come quota accantonata.</a:t>
            </a:r>
          </a:p>
          <a:p>
            <a:pPr algn="just" eaLnBrk="1" hangingPunct="1"/>
            <a:r>
              <a:rPr lang="it-IT" altLang="it-IT" sz="1800" smtClean="0"/>
              <a:t>L’ente deve illustrare i criteri di valutazione adottati per la formulazione delle previsioni e deve dettagliare le entrate che ha ritenuto certe e le motivazioni per le quali ha ritenuto di non considerarle nella determinazione dell’accantonamento al FCDE.</a:t>
            </a:r>
          </a:p>
        </p:txBody>
      </p:sp>
      <p:sp>
        <p:nvSpPr>
          <p:cNvPr id="4" name="Titolo 3"/>
          <p:cNvSpPr txBox="1">
            <a:spLocks/>
          </p:cNvSpPr>
          <p:nvPr/>
        </p:nvSpPr>
        <p:spPr bwMode="auto">
          <a:xfrm>
            <a:off x="468313" y="260350"/>
            <a:ext cx="8229600" cy="430213"/>
          </a:xfrm>
          <a:prstGeom prst="rect">
            <a:avLst/>
          </a:prstGeom>
          <a:extLst/>
        </p:spPr>
        <p:style>
          <a:lnRef idx="1">
            <a:schemeClr val="accent3"/>
          </a:lnRef>
          <a:fillRef idx="2">
            <a:schemeClr val="accent3"/>
          </a:fillRef>
          <a:effectRef idx="1">
            <a:schemeClr val="accent3"/>
          </a:effectRef>
          <a:fontRef idx="minor">
            <a:schemeClr val="dk1"/>
          </a:fontRef>
        </p:style>
        <p:txBody>
          <a:bodyPr>
            <a:spAutoFit/>
          </a:bodyPr>
          <a:lstStyle>
            <a:lvl1pPr algn="l" rtl="0" eaLnBrk="0" fontAlgn="base" hangingPunct="0">
              <a:spcBef>
                <a:spcPct val="0"/>
              </a:spcBef>
              <a:spcAft>
                <a:spcPct val="0"/>
              </a:spcAft>
              <a:defRPr lang="it-IT" sz="3600" b="1">
                <a:solidFill>
                  <a:srgbClr val="000000"/>
                </a:solidFill>
                <a:latin typeface="Helvetica" pitchFamily="34" charset="0"/>
                <a:ea typeface="ＭＳ Ｐゴシック" pitchFamily="24" charset="-128"/>
                <a:cs typeface="+mj-cs"/>
              </a:defRPr>
            </a:lvl1pPr>
            <a:lvl2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2pPr>
            <a:lvl3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3pPr>
            <a:lvl4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4pPr>
            <a:lvl5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5pPr>
            <a:lvl6pPr marL="457200" algn="ctr" rtl="0" fontAlgn="base">
              <a:spcBef>
                <a:spcPct val="0"/>
              </a:spcBef>
              <a:spcAft>
                <a:spcPct val="0"/>
              </a:spcAft>
              <a:defRPr sz="3600" b="1">
                <a:solidFill>
                  <a:srgbClr val="000000"/>
                </a:solidFill>
                <a:latin typeface="Helvetica" pitchFamily="34" charset="0"/>
                <a:ea typeface="ＭＳ Ｐゴシック" pitchFamily="34" charset="-128"/>
              </a:defRPr>
            </a:lvl6pPr>
            <a:lvl7pPr marL="914400" algn="ctr" rtl="0" fontAlgn="base">
              <a:spcBef>
                <a:spcPct val="0"/>
              </a:spcBef>
              <a:spcAft>
                <a:spcPct val="0"/>
              </a:spcAft>
              <a:defRPr sz="3600" b="1">
                <a:solidFill>
                  <a:srgbClr val="000000"/>
                </a:solidFill>
                <a:latin typeface="Helvetica" pitchFamily="34" charset="0"/>
                <a:ea typeface="ＭＳ Ｐゴシック" pitchFamily="34" charset="-128"/>
              </a:defRPr>
            </a:lvl7pPr>
            <a:lvl8pPr marL="1371600" algn="ctr" rtl="0" fontAlgn="base">
              <a:spcBef>
                <a:spcPct val="0"/>
              </a:spcBef>
              <a:spcAft>
                <a:spcPct val="0"/>
              </a:spcAft>
              <a:defRPr sz="3600" b="1">
                <a:solidFill>
                  <a:srgbClr val="000000"/>
                </a:solidFill>
                <a:latin typeface="Helvetica" pitchFamily="34" charset="0"/>
                <a:ea typeface="ＭＳ Ｐゴシック" pitchFamily="34" charset="-128"/>
              </a:defRPr>
            </a:lvl8pPr>
            <a:lvl9pPr marL="1828800" algn="ctr" rtl="0" fontAlgn="base">
              <a:spcBef>
                <a:spcPct val="0"/>
              </a:spcBef>
              <a:spcAft>
                <a:spcPct val="0"/>
              </a:spcAft>
              <a:defRPr sz="3600" b="1">
                <a:solidFill>
                  <a:srgbClr val="000000"/>
                </a:solidFill>
                <a:latin typeface="Helvetica" pitchFamily="34" charset="0"/>
                <a:ea typeface="ＭＳ Ｐゴシック" pitchFamily="34" charset="-128"/>
              </a:defRPr>
            </a:lvl9pPr>
          </a:lstStyle>
          <a:p>
            <a:pPr algn="ctr" eaLnBrk="1" hangingPunct="1">
              <a:defRPr/>
            </a:pPr>
            <a:r>
              <a:rPr altLang="it-IT" sz="2200" dirty="0" smtClean="0">
                <a:solidFill>
                  <a:schemeClr val="dk1"/>
                </a:solidFill>
                <a:latin typeface="+mn-lt"/>
                <a:ea typeface="+mn-ea"/>
                <a:cs typeface="+mn-cs"/>
              </a:rPr>
              <a:t>FONDO CREDITI DUBBIA ESIGIBILITÀ</a:t>
            </a:r>
          </a:p>
        </p:txBody>
      </p:sp>
      <p:sp>
        <p:nvSpPr>
          <p:cNvPr id="72710"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0ACDD60-7B4B-4F87-B099-1290BCE765E2}" type="slidenum">
              <a:rPr lang="it-IT" altLang="it-IT">
                <a:solidFill>
                  <a:srgbClr val="FFFFFF"/>
                </a:solidFill>
                <a:latin typeface="Century Schoolbook" panose="02040604050505020304" pitchFamily="18" charset="0"/>
              </a:rPr>
              <a:pPr/>
              <a:t>60</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contenuto 2"/>
          <p:cNvSpPr>
            <a:spLocks noGrp="1"/>
          </p:cNvSpPr>
          <p:nvPr>
            <p:ph idx="1"/>
          </p:nvPr>
        </p:nvSpPr>
        <p:spPr>
          <a:xfrm>
            <a:off x="395288" y="836613"/>
            <a:ext cx="8229600" cy="3671887"/>
          </a:xfrm>
        </p:spPr>
        <p:txBody>
          <a:bodyPr/>
          <a:lstStyle/>
          <a:p>
            <a:pPr eaLnBrk="1" hangingPunct="1">
              <a:buFont typeface="Arial" panose="020B0604020202020204" pitchFamily="34" charset="0"/>
              <a:buNone/>
            </a:pPr>
            <a:r>
              <a:rPr lang="it-IT" altLang="it-IT" sz="1800" b="1" i="1" u="sng" smtClean="0"/>
              <a:t>IN SEDE DI BILANCIO DI PREVISIONE</a:t>
            </a:r>
          </a:p>
          <a:p>
            <a:pPr algn="just" eaLnBrk="1" hangingPunct="1"/>
            <a:r>
              <a:rPr lang="it-IT" altLang="it-IT" sz="1700" smtClean="0"/>
              <a:t>Analisi dell’andamento degli accertamenti e delle riscossioni in competenza e in conto residui per Titolo e Tipologia nei cinque esercizi precedenti </a:t>
            </a:r>
          </a:p>
          <a:p>
            <a:pPr algn="just" eaLnBrk="1" hangingPunct="1"/>
            <a:r>
              <a:rPr lang="it-IT" altLang="it-IT" sz="1700" smtClean="0"/>
              <a:t>Determinazione % secondo i criteri determinati dai principi.</a:t>
            </a:r>
          </a:p>
          <a:p>
            <a:pPr algn="just" eaLnBrk="1" hangingPunct="1"/>
            <a:r>
              <a:rPr lang="it-IT" altLang="it-IT" sz="1700" smtClean="0"/>
              <a:t>Scelta della % da applicare agli stanziamenti dei capitoli a “rischio”, ovvero su cui saranno accertati crediti a “rischio”</a:t>
            </a:r>
          </a:p>
          <a:p>
            <a:pPr algn="just" eaLnBrk="1" hangingPunct="1"/>
            <a:r>
              <a:rPr lang="it-IT" altLang="it-IT" sz="1700" smtClean="0"/>
              <a:t>Determinazione del valore da stanziare a bilancio, con la suddivisione fra quota corrente e quota in capitale.</a:t>
            </a:r>
          </a:p>
          <a:p>
            <a:pPr algn="just" eaLnBrk="1" hangingPunct="1">
              <a:buFont typeface="Arial" panose="020B0604020202020204" pitchFamily="34" charset="0"/>
              <a:buNone/>
            </a:pPr>
            <a:endParaRPr lang="it-IT" altLang="it-IT" sz="1700" smtClean="0"/>
          </a:p>
          <a:p>
            <a:pPr algn="just" eaLnBrk="1" hangingPunct="1">
              <a:buFont typeface="Arial" panose="020B0604020202020204" pitchFamily="34" charset="0"/>
              <a:buNone/>
            </a:pPr>
            <a:endParaRPr lang="it-IT" altLang="it-IT" sz="1800" smtClean="0"/>
          </a:p>
        </p:txBody>
      </p:sp>
      <p:sp>
        <p:nvSpPr>
          <p:cNvPr id="4" name="Titolo 3"/>
          <p:cNvSpPr txBox="1">
            <a:spLocks/>
          </p:cNvSpPr>
          <p:nvPr/>
        </p:nvSpPr>
        <p:spPr bwMode="auto">
          <a:xfrm>
            <a:off x="468313" y="260350"/>
            <a:ext cx="8229600" cy="430213"/>
          </a:xfrm>
          <a:prstGeom prst="rect">
            <a:avLst/>
          </a:prstGeom>
          <a:extLst/>
        </p:spPr>
        <p:style>
          <a:lnRef idx="1">
            <a:schemeClr val="accent3"/>
          </a:lnRef>
          <a:fillRef idx="2">
            <a:schemeClr val="accent3"/>
          </a:fillRef>
          <a:effectRef idx="1">
            <a:schemeClr val="accent3"/>
          </a:effectRef>
          <a:fontRef idx="minor">
            <a:schemeClr val="dk1"/>
          </a:fontRef>
        </p:style>
        <p:txBody>
          <a:bodyPr>
            <a:spAutoFit/>
          </a:bodyPr>
          <a:lstStyle>
            <a:lvl1pPr algn="l" rtl="0" eaLnBrk="0" fontAlgn="base" hangingPunct="0">
              <a:spcBef>
                <a:spcPct val="0"/>
              </a:spcBef>
              <a:spcAft>
                <a:spcPct val="0"/>
              </a:spcAft>
              <a:defRPr lang="it-IT" sz="3600" b="1">
                <a:solidFill>
                  <a:srgbClr val="000000"/>
                </a:solidFill>
                <a:latin typeface="Helvetica" pitchFamily="34" charset="0"/>
                <a:ea typeface="ＭＳ Ｐゴシック" pitchFamily="24" charset="-128"/>
                <a:cs typeface="+mj-cs"/>
              </a:defRPr>
            </a:lvl1pPr>
            <a:lvl2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2pPr>
            <a:lvl3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3pPr>
            <a:lvl4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4pPr>
            <a:lvl5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5pPr>
            <a:lvl6pPr marL="457200" algn="ctr" rtl="0" fontAlgn="base">
              <a:spcBef>
                <a:spcPct val="0"/>
              </a:spcBef>
              <a:spcAft>
                <a:spcPct val="0"/>
              </a:spcAft>
              <a:defRPr sz="3600" b="1">
                <a:solidFill>
                  <a:srgbClr val="000000"/>
                </a:solidFill>
                <a:latin typeface="Helvetica" pitchFamily="34" charset="0"/>
                <a:ea typeface="ＭＳ Ｐゴシック" pitchFamily="34" charset="-128"/>
              </a:defRPr>
            </a:lvl6pPr>
            <a:lvl7pPr marL="914400" algn="ctr" rtl="0" fontAlgn="base">
              <a:spcBef>
                <a:spcPct val="0"/>
              </a:spcBef>
              <a:spcAft>
                <a:spcPct val="0"/>
              </a:spcAft>
              <a:defRPr sz="3600" b="1">
                <a:solidFill>
                  <a:srgbClr val="000000"/>
                </a:solidFill>
                <a:latin typeface="Helvetica" pitchFamily="34" charset="0"/>
                <a:ea typeface="ＭＳ Ｐゴシック" pitchFamily="34" charset="-128"/>
              </a:defRPr>
            </a:lvl7pPr>
            <a:lvl8pPr marL="1371600" algn="ctr" rtl="0" fontAlgn="base">
              <a:spcBef>
                <a:spcPct val="0"/>
              </a:spcBef>
              <a:spcAft>
                <a:spcPct val="0"/>
              </a:spcAft>
              <a:defRPr sz="3600" b="1">
                <a:solidFill>
                  <a:srgbClr val="000000"/>
                </a:solidFill>
                <a:latin typeface="Helvetica" pitchFamily="34" charset="0"/>
                <a:ea typeface="ＭＳ Ｐゴシック" pitchFamily="34" charset="-128"/>
              </a:defRPr>
            </a:lvl8pPr>
            <a:lvl9pPr marL="1828800" algn="ctr" rtl="0" fontAlgn="base">
              <a:spcBef>
                <a:spcPct val="0"/>
              </a:spcBef>
              <a:spcAft>
                <a:spcPct val="0"/>
              </a:spcAft>
              <a:defRPr sz="3600" b="1">
                <a:solidFill>
                  <a:srgbClr val="000000"/>
                </a:solidFill>
                <a:latin typeface="Helvetica" pitchFamily="34" charset="0"/>
                <a:ea typeface="ＭＳ Ｐゴシック" pitchFamily="34" charset="-128"/>
              </a:defRPr>
            </a:lvl9pPr>
          </a:lstStyle>
          <a:p>
            <a:pPr algn="ctr" eaLnBrk="1" hangingPunct="1">
              <a:defRPr/>
            </a:pPr>
            <a:r>
              <a:rPr altLang="it-IT" sz="2200" dirty="0" smtClean="0">
                <a:solidFill>
                  <a:schemeClr val="dk1"/>
                </a:solidFill>
                <a:latin typeface="+mn-lt"/>
                <a:ea typeface="+mn-ea"/>
                <a:cs typeface="+mn-cs"/>
              </a:rPr>
              <a:t>FONDO CREDITI DUBBIA ESIGIBILITÀ</a:t>
            </a:r>
          </a:p>
        </p:txBody>
      </p:sp>
      <p:sp>
        <p:nvSpPr>
          <p:cNvPr id="5" name="Segnaposto contenuto 4"/>
          <p:cNvSpPr txBox="1">
            <a:spLocks/>
          </p:cNvSpPr>
          <p:nvPr/>
        </p:nvSpPr>
        <p:spPr bwMode="auto">
          <a:xfrm>
            <a:off x="500063" y="3340100"/>
            <a:ext cx="8229600" cy="3094038"/>
          </a:xfrm>
          <a:prstGeom prst="rect">
            <a:avLst/>
          </a:prstGeom>
          <a:gradFill rotWithShape="0">
            <a:gsLst>
              <a:gs pos="0">
                <a:schemeClr val="accent3">
                  <a:lumMod val="40000"/>
                  <a:lumOff val="60000"/>
                </a:schemeClr>
              </a:gs>
              <a:gs pos="100000">
                <a:srgbClr val="FFFFFF"/>
              </a:gs>
            </a:gsLst>
            <a:lin ang="2700000" scaled="1"/>
          </a:gradFill>
          <a:ln w="9525">
            <a:solidFill>
              <a:srgbClr val="FFCC00"/>
            </a:solidFill>
            <a:miter lim="800000"/>
            <a:headEnd/>
            <a:tailEnd/>
          </a:ln>
        </p:spPr>
        <p:txBody>
          <a:bodyPr lIns="92075" tIns="46038" rIns="92075" bIns="46038" anchor="b">
            <a:spAutoFit/>
          </a:bodyPr>
          <a:lstStyle/>
          <a:p>
            <a:pPr algn="just" eaLnBrk="1" fontAlgn="auto" hangingPunct="1">
              <a:spcBef>
                <a:spcPts val="0"/>
              </a:spcBef>
              <a:spcAft>
                <a:spcPts val="0"/>
              </a:spcAft>
              <a:buFont typeface="Arial" charset="0"/>
              <a:buNone/>
              <a:defRPr/>
            </a:pPr>
            <a:r>
              <a:rPr lang="it-IT" altLang="it-IT" sz="1500" dirty="0">
                <a:latin typeface="+mn-lt"/>
                <a:cs typeface="+mn-cs"/>
              </a:rPr>
              <a:t>La percentuale è determinata analizzando la capacità di riscossione dei crediti “a rischio” nei cinque esercizi precedenti:</a:t>
            </a:r>
          </a:p>
          <a:p>
            <a:pPr algn="just" eaLnBrk="1" fontAlgn="auto" hangingPunct="1">
              <a:spcBef>
                <a:spcPts val="0"/>
              </a:spcBef>
              <a:spcAft>
                <a:spcPts val="0"/>
              </a:spcAft>
              <a:buFont typeface="Calibri" pitchFamily="34" charset="0"/>
              <a:buAutoNum type="alphaLcParenR"/>
              <a:defRPr/>
            </a:pPr>
            <a:r>
              <a:rPr lang="it-IT" altLang="it-IT" sz="1500" dirty="0">
                <a:latin typeface="+mn-lt"/>
                <a:cs typeface="+mn-cs"/>
              </a:rPr>
              <a:t>Definizione e determinazione dei crediti “a rischio” secondo i seguenti criteri oggettivi:</a:t>
            </a:r>
          </a:p>
          <a:p>
            <a:pPr algn="just" eaLnBrk="1" fontAlgn="auto" hangingPunct="1">
              <a:spcBef>
                <a:spcPts val="0"/>
              </a:spcBef>
              <a:spcAft>
                <a:spcPts val="0"/>
              </a:spcAft>
              <a:buFont typeface="Arial" pitchFamily="34" charset="0"/>
              <a:buChar char="•"/>
              <a:defRPr/>
            </a:pPr>
            <a:r>
              <a:rPr lang="it-IT" altLang="it-IT" sz="1500" dirty="0">
                <a:latin typeface="+mn-lt"/>
                <a:cs typeface="+mn-cs"/>
              </a:rPr>
              <a:t>Esclusione dei crediti verso Stato, UE, Cassa </a:t>
            </a:r>
            <a:r>
              <a:rPr lang="it-IT" altLang="it-IT" sz="1500" dirty="0" err="1">
                <a:latin typeface="+mn-lt"/>
                <a:cs typeface="+mn-cs"/>
              </a:rPr>
              <a:t>DD.PP.</a:t>
            </a:r>
            <a:r>
              <a:rPr lang="it-IT" altLang="it-IT" sz="1500" dirty="0">
                <a:latin typeface="+mn-lt"/>
                <a:cs typeface="+mn-cs"/>
              </a:rPr>
              <a:t>, Amministrazioni pubbliche, enti pubblici e enti e società regionali;</a:t>
            </a:r>
          </a:p>
          <a:p>
            <a:pPr algn="just" eaLnBrk="1" fontAlgn="auto" hangingPunct="1">
              <a:spcBef>
                <a:spcPts val="0"/>
              </a:spcBef>
              <a:spcAft>
                <a:spcPts val="0"/>
              </a:spcAft>
              <a:buFont typeface="Arial" pitchFamily="34" charset="0"/>
              <a:buChar char="•"/>
              <a:defRPr/>
            </a:pPr>
            <a:r>
              <a:rPr lang="it-IT" altLang="it-IT" sz="1500" dirty="0">
                <a:latin typeface="+mn-lt"/>
                <a:cs typeface="+mn-cs"/>
              </a:rPr>
              <a:t>Esclusione delle entrate tributarie che finanziano la sanità accertate sulla base degli atti di riparto e delle manovre fiscali regionali destinate al finanziamento della sanità o libere accertate per un importo non superiore a quello stimato dal competente Dipartimento delle finanze.</a:t>
            </a:r>
          </a:p>
          <a:p>
            <a:pPr algn="just" eaLnBrk="1" fontAlgn="auto" hangingPunct="1">
              <a:spcBef>
                <a:spcPts val="0"/>
              </a:spcBef>
              <a:spcAft>
                <a:spcPts val="0"/>
              </a:spcAft>
              <a:buFont typeface="Arial" pitchFamily="34" charset="0"/>
              <a:buChar char="•"/>
              <a:defRPr/>
            </a:pPr>
            <a:r>
              <a:rPr lang="it-IT" altLang="it-IT" sz="1500" dirty="0">
                <a:latin typeface="+mn-lt"/>
                <a:cs typeface="+mn-cs"/>
              </a:rPr>
              <a:t>Esclusione dei crediti accertati per cassa secondo quanto definito dai principi contabili (</a:t>
            </a:r>
            <a:r>
              <a:rPr lang="it-IT" altLang="it-IT" sz="1500" dirty="0" err="1">
                <a:latin typeface="+mn-lt"/>
                <a:cs typeface="+mn-cs"/>
              </a:rPr>
              <a:t>es</a:t>
            </a:r>
            <a:r>
              <a:rPr lang="it-IT" altLang="it-IT" sz="1500" dirty="0">
                <a:latin typeface="+mn-lt"/>
                <a:cs typeface="+mn-cs"/>
              </a:rPr>
              <a:t> tassa auto, tassa caccia e pesca, </a:t>
            </a:r>
            <a:r>
              <a:rPr lang="it-IT" sz="1500" dirty="0">
                <a:latin typeface="+mn-lt"/>
                <a:cs typeface="+mn-cs"/>
              </a:rPr>
              <a:t>entrate derivanti dalla lotta all’evasione delle entrate tributarie)</a:t>
            </a:r>
            <a:r>
              <a:rPr lang="it-IT" altLang="it-IT" sz="1500" dirty="0">
                <a:latin typeface="+mn-lt"/>
                <a:cs typeface="+mn-cs"/>
              </a:rPr>
              <a:t>;</a:t>
            </a:r>
          </a:p>
          <a:p>
            <a:pPr algn="just" eaLnBrk="1" fontAlgn="auto" hangingPunct="1">
              <a:spcBef>
                <a:spcPts val="0"/>
              </a:spcBef>
              <a:spcAft>
                <a:spcPts val="0"/>
              </a:spcAft>
              <a:buFont typeface="Arial" pitchFamily="34" charset="0"/>
              <a:buChar char="•"/>
              <a:defRPr/>
            </a:pPr>
            <a:r>
              <a:rPr lang="it-IT" altLang="it-IT" sz="1500" dirty="0">
                <a:latin typeface="+mn-lt"/>
                <a:cs typeface="+mn-cs"/>
              </a:rPr>
              <a:t>Inclusione dei soli crediti verso soggetti privati non garantiti da fidejussioni .</a:t>
            </a:r>
          </a:p>
        </p:txBody>
      </p:sp>
      <p:sp>
        <p:nvSpPr>
          <p:cNvPr id="73735"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97B0915-34CD-45DB-8E17-5CE1D19F6476}" type="slidenum">
              <a:rPr lang="it-IT" altLang="it-IT">
                <a:solidFill>
                  <a:srgbClr val="FFFFFF"/>
                </a:solidFill>
                <a:latin typeface="Century Schoolbook" panose="02040604050505020304" pitchFamily="18" charset="0"/>
              </a:rPr>
              <a:pPr/>
              <a:t>61</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contenuto 2"/>
          <p:cNvSpPr>
            <a:spLocks noGrp="1"/>
          </p:cNvSpPr>
          <p:nvPr>
            <p:ph idx="1"/>
          </p:nvPr>
        </p:nvSpPr>
        <p:spPr>
          <a:xfrm>
            <a:off x="539750" y="981075"/>
            <a:ext cx="8229600" cy="5305425"/>
          </a:xfrm>
        </p:spPr>
        <p:txBody>
          <a:bodyPr>
            <a:normAutofit fontScale="85000" lnSpcReduction="10000"/>
          </a:bodyPr>
          <a:lstStyle/>
          <a:p>
            <a:pPr marL="274320" indent="-274320" algn="just" eaLnBrk="1" fontAlgn="auto" hangingPunct="1">
              <a:spcAft>
                <a:spcPts val="0"/>
              </a:spcAft>
              <a:buFont typeface="Courier New" pitchFamily="49" charset="0"/>
              <a:buChar char="o"/>
              <a:defRPr/>
            </a:pPr>
            <a:r>
              <a:rPr lang="it-IT" sz="1800" dirty="0" smtClean="0"/>
              <a:t>La modalità di determinazione dell’accantonamento minimo obbligatorio al FCDE nel bilancio di previsione si fonda sul presupposto che nell’esercizio in corso il livello della riscossione continuerà ad essere in linea con il livello medio della riscossione registrato nel quinquennio (triennio) precedente utilizzato per i calcoli.</a:t>
            </a:r>
          </a:p>
          <a:p>
            <a:pPr marL="274320" indent="-274320" algn="just" eaLnBrk="1" fontAlgn="auto" hangingPunct="1">
              <a:spcAft>
                <a:spcPts val="0"/>
              </a:spcAft>
              <a:buFont typeface="Courier New" pitchFamily="49" charset="0"/>
              <a:buChar char="o"/>
              <a:defRPr/>
            </a:pPr>
            <a:r>
              <a:rPr lang="it-IT" sz="1800" dirty="0" smtClean="0"/>
              <a:t>Se l’andamento delle riscossioni nell’esercizio  in corso di gestione risulta superiore all’andamento medio del periodo precedente, l’accantonamento al FCDE risulta eccessivo (viceversa risulterà insufficiente).</a:t>
            </a:r>
          </a:p>
          <a:p>
            <a:pPr marL="274320" indent="-274320" algn="just" eaLnBrk="1" fontAlgn="auto" hangingPunct="1">
              <a:spcAft>
                <a:spcPts val="0"/>
              </a:spcAft>
              <a:buFont typeface="Courier New" pitchFamily="49" charset="0"/>
              <a:buChar char="o"/>
              <a:defRPr/>
            </a:pPr>
            <a:endParaRPr lang="it-IT" sz="1800" dirty="0" smtClean="0"/>
          </a:p>
          <a:p>
            <a:pPr marL="274320" indent="-274320" eaLnBrk="1" fontAlgn="auto" hangingPunct="1">
              <a:spcAft>
                <a:spcPts val="0"/>
              </a:spcAft>
              <a:buFont typeface="Arial" charset="0"/>
              <a:buNone/>
              <a:defRPr/>
            </a:pPr>
            <a:r>
              <a:rPr lang="it-IT" sz="1800" b="1" i="1" u="sng" dirty="0" smtClean="0"/>
              <a:t>IN SEDE </a:t>
            </a:r>
            <a:r>
              <a:rPr lang="it-IT" sz="1800" b="1" i="1" u="sng" dirty="0" err="1" smtClean="0"/>
              <a:t>DI</a:t>
            </a:r>
            <a:r>
              <a:rPr lang="it-IT" sz="1800" b="1" i="1" u="sng" dirty="0" smtClean="0"/>
              <a:t> ASSESTAMENTO</a:t>
            </a:r>
          </a:p>
          <a:p>
            <a:pPr marL="274320" indent="-274320" algn="just" eaLnBrk="1" fontAlgn="auto" hangingPunct="1">
              <a:spcAft>
                <a:spcPts val="0"/>
              </a:spcAft>
              <a:buFont typeface="Wingdings"/>
              <a:buChar char=""/>
              <a:defRPr/>
            </a:pPr>
            <a:r>
              <a:rPr lang="it-IT" sz="1800" dirty="0" smtClean="0"/>
              <a:t>Si applica la percentuale utilizzata in occasione della predisposizione del bilancio di previsione all’</a:t>
            </a:r>
            <a:r>
              <a:rPr lang="it-IT" sz="1800" b="1" dirty="0" smtClean="0"/>
              <a:t>importo maggiore</a:t>
            </a:r>
            <a:r>
              <a:rPr lang="it-IT" sz="1800" dirty="0" smtClean="0"/>
              <a:t> tra lo </a:t>
            </a:r>
            <a:r>
              <a:rPr lang="it-IT" sz="1800" u="sng" dirty="0" smtClean="0"/>
              <a:t>stanziamento</a:t>
            </a:r>
            <a:r>
              <a:rPr lang="it-IT" sz="1800" dirty="0" smtClean="0"/>
              <a:t> e </a:t>
            </a:r>
            <a:r>
              <a:rPr lang="it-IT" sz="1800" u="sng" dirty="0" smtClean="0"/>
              <a:t>l’accertamento</a:t>
            </a:r>
            <a:r>
              <a:rPr lang="it-IT" sz="1800" dirty="0" smtClean="0"/>
              <a:t> rilevato alla data in cui si procede all’adeguamento, e si  individua l’importo del FCDE cui è necessario adeguarsi, </a:t>
            </a:r>
            <a:r>
              <a:rPr lang="it-IT" sz="1800" b="1" u="sng" dirty="0" smtClean="0"/>
              <a:t>a meno che</a:t>
            </a:r>
            <a:r>
              <a:rPr lang="it-IT" sz="1800" dirty="0" smtClean="0"/>
              <a:t> il complemento a 100 dell’incidenza percentuale degli incassi di competenza rispetto  agli accertamenti in c/competenza dell’esercizio (o all’importo degli stanziamenti di competenza se maggiore di quello accertato) non risulti </a:t>
            </a:r>
            <a:r>
              <a:rPr lang="it-IT" sz="1800" b="1" dirty="0" smtClean="0"/>
              <a:t>inferiore</a:t>
            </a:r>
            <a:r>
              <a:rPr lang="it-IT" sz="1800" dirty="0" smtClean="0"/>
              <a:t> alla percentuale dell’accantonamento al fondo crediti utilizzata in sede di bilancio. </a:t>
            </a:r>
            <a:r>
              <a:rPr lang="it-IT" sz="1800" u="sng" dirty="0" smtClean="0"/>
              <a:t>In tal caso, per determinare il fondo crediti cui è necessario adeguarsi, si fa riferimento a  tale minore percentuale</a:t>
            </a:r>
            <a:r>
              <a:rPr lang="it-IT" sz="1800" dirty="0" smtClean="0"/>
              <a:t>. </a:t>
            </a:r>
          </a:p>
          <a:p>
            <a:pPr marL="274320" indent="-274320" algn="just" eaLnBrk="1" fontAlgn="auto" hangingPunct="1">
              <a:spcAft>
                <a:spcPts val="0"/>
              </a:spcAft>
              <a:buFont typeface="Wingdings"/>
              <a:buChar char=""/>
              <a:defRPr/>
            </a:pPr>
            <a:r>
              <a:rPr lang="it-IT" sz="1800" dirty="0" smtClean="0"/>
              <a:t>Verifica dell’adeguatezza del valore del Fondo determinato al momento della predisposizione del bilancio di previsione in relazione all’andamento degli accertamenti registrati e delle relative riscossioni fino a quella data adeguando nel contempo il valore sul relativo capitolo.</a:t>
            </a:r>
          </a:p>
          <a:p>
            <a:pPr marL="274320" indent="-274320" eaLnBrk="1" fontAlgn="auto" hangingPunct="1">
              <a:spcAft>
                <a:spcPts val="0"/>
              </a:spcAft>
              <a:buFont typeface="Arial" charset="0"/>
              <a:buNone/>
              <a:defRPr/>
            </a:pPr>
            <a:endParaRPr lang="it-IT" altLang="it-IT" sz="1800" b="1" i="1" u="sng" dirty="0" smtClean="0"/>
          </a:p>
          <a:p>
            <a:pPr marL="274320" indent="-274320" eaLnBrk="1" fontAlgn="auto" hangingPunct="1">
              <a:spcAft>
                <a:spcPts val="0"/>
              </a:spcAft>
              <a:buFont typeface="Arial" charset="0"/>
              <a:buNone/>
              <a:defRPr/>
            </a:pPr>
            <a:endParaRPr lang="it-IT" altLang="it-IT" dirty="0" smtClean="0"/>
          </a:p>
        </p:txBody>
      </p:sp>
      <p:sp>
        <p:nvSpPr>
          <p:cNvPr id="5" name="Titolo 3"/>
          <p:cNvSpPr txBox="1">
            <a:spLocks/>
          </p:cNvSpPr>
          <p:nvPr/>
        </p:nvSpPr>
        <p:spPr bwMode="auto">
          <a:xfrm>
            <a:off x="457200" y="274638"/>
            <a:ext cx="8229600" cy="430212"/>
          </a:xfrm>
          <a:prstGeom prst="rect">
            <a:avLst/>
          </a:prstGeom>
          <a:extLst/>
        </p:spPr>
        <p:style>
          <a:lnRef idx="1">
            <a:schemeClr val="accent3"/>
          </a:lnRef>
          <a:fillRef idx="2">
            <a:schemeClr val="accent3"/>
          </a:fillRef>
          <a:effectRef idx="1">
            <a:schemeClr val="accent3"/>
          </a:effectRef>
          <a:fontRef idx="minor">
            <a:schemeClr val="dk1"/>
          </a:fontRef>
        </p:style>
        <p:txBody>
          <a:bodyPr>
            <a:spAutoFit/>
          </a:bodyPr>
          <a:lstStyle>
            <a:lvl1pPr algn="l" rtl="0" eaLnBrk="0" fontAlgn="base" hangingPunct="0">
              <a:spcBef>
                <a:spcPct val="0"/>
              </a:spcBef>
              <a:spcAft>
                <a:spcPct val="0"/>
              </a:spcAft>
              <a:defRPr lang="it-IT" sz="3600" b="1">
                <a:solidFill>
                  <a:srgbClr val="000000"/>
                </a:solidFill>
                <a:latin typeface="Helvetica" pitchFamily="34" charset="0"/>
                <a:ea typeface="ＭＳ Ｐゴシック" pitchFamily="24" charset="-128"/>
                <a:cs typeface="+mj-cs"/>
              </a:defRPr>
            </a:lvl1pPr>
            <a:lvl2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2pPr>
            <a:lvl3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3pPr>
            <a:lvl4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4pPr>
            <a:lvl5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5pPr>
            <a:lvl6pPr marL="457200" algn="ctr" rtl="0" fontAlgn="base">
              <a:spcBef>
                <a:spcPct val="0"/>
              </a:spcBef>
              <a:spcAft>
                <a:spcPct val="0"/>
              </a:spcAft>
              <a:defRPr sz="3600" b="1">
                <a:solidFill>
                  <a:srgbClr val="000000"/>
                </a:solidFill>
                <a:latin typeface="Helvetica" pitchFamily="34" charset="0"/>
                <a:ea typeface="ＭＳ Ｐゴシック" pitchFamily="34" charset="-128"/>
              </a:defRPr>
            </a:lvl6pPr>
            <a:lvl7pPr marL="914400" algn="ctr" rtl="0" fontAlgn="base">
              <a:spcBef>
                <a:spcPct val="0"/>
              </a:spcBef>
              <a:spcAft>
                <a:spcPct val="0"/>
              </a:spcAft>
              <a:defRPr sz="3600" b="1">
                <a:solidFill>
                  <a:srgbClr val="000000"/>
                </a:solidFill>
                <a:latin typeface="Helvetica" pitchFamily="34" charset="0"/>
                <a:ea typeface="ＭＳ Ｐゴシック" pitchFamily="34" charset="-128"/>
              </a:defRPr>
            </a:lvl7pPr>
            <a:lvl8pPr marL="1371600" algn="ctr" rtl="0" fontAlgn="base">
              <a:spcBef>
                <a:spcPct val="0"/>
              </a:spcBef>
              <a:spcAft>
                <a:spcPct val="0"/>
              </a:spcAft>
              <a:defRPr sz="3600" b="1">
                <a:solidFill>
                  <a:srgbClr val="000000"/>
                </a:solidFill>
                <a:latin typeface="Helvetica" pitchFamily="34" charset="0"/>
                <a:ea typeface="ＭＳ Ｐゴシック" pitchFamily="34" charset="-128"/>
              </a:defRPr>
            </a:lvl8pPr>
            <a:lvl9pPr marL="1828800" algn="ctr" rtl="0" fontAlgn="base">
              <a:spcBef>
                <a:spcPct val="0"/>
              </a:spcBef>
              <a:spcAft>
                <a:spcPct val="0"/>
              </a:spcAft>
              <a:defRPr sz="3600" b="1">
                <a:solidFill>
                  <a:srgbClr val="000000"/>
                </a:solidFill>
                <a:latin typeface="Helvetica" pitchFamily="34" charset="0"/>
                <a:ea typeface="ＭＳ Ｐゴシック" pitchFamily="34" charset="-128"/>
              </a:defRPr>
            </a:lvl9pPr>
          </a:lstStyle>
          <a:p>
            <a:pPr algn="ctr" eaLnBrk="1" hangingPunct="1">
              <a:defRPr/>
            </a:pPr>
            <a:r>
              <a:rPr altLang="it-IT" sz="2200" dirty="0" smtClean="0">
                <a:solidFill>
                  <a:schemeClr val="dk1"/>
                </a:solidFill>
                <a:latin typeface="+mn-lt"/>
                <a:ea typeface="+mn-ea"/>
                <a:cs typeface="+mn-cs"/>
              </a:rPr>
              <a:t>FONDO CREDITI DUBBIA ESIGIBILITÀ</a:t>
            </a:r>
          </a:p>
        </p:txBody>
      </p:sp>
      <p:sp>
        <p:nvSpPr>
          <p:cNvPr id="74758"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C90361C-FE93-4931-BF48-E20696EFE109}" type="slidenum">
              <a:rPr lang="it-IT" altLang="it-IT">
                <a:solidFill>
                  <a:srgbClr val="FFFFFF"/>
                </a:solidFill>
                <a:latin typeface="Century Schoolbook" panose="02040604050505020304" pitchFamily="18" charset="0"/>
              </a:rPr>
              <a:pPr/>
              <a:t>62</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contenuto 2"/>
          <p:cNvSpPr>
            <a:spLocks noGrp="1"/>
          </p:cNvSpPr>
          <p:nvPr>
            <p:ph idx="1"/>
          </p:nvPr>
        </p:nvSpPr>
        <p:spPr>
          <a:xfrm>
            <a:off x="539750" y="981075"/>
            <a:ext cx="8229600" cy="5448300"/>
          </a:xfrm>
        </p:spPr>
        <p:txBody>
          <a:bodyPr>
            <a:normAutofit lnSpcReduction="10000"/>
          </a:bodyPr>
          <a:lstStyle/>
          <a:p>
            <a:pPr algn="just">
              <a:defRPr/>
            </a:pPr>
            <a:r>
              <a:rPr lang="it-IT" sz="1800" dirty="0" smtClean="0"/>
              <a:t>Esempi: con riferimento all’esempio precedente, lo stanziamento del capitolo riguardante i proventi derivanti dalle sanzioni per violazione al codice della strada è 1.000. Conseguentemente l’accantonamento al  fondo crediti di dubbia esigibilità dell’esercizio è 450. In occasione dell’assestamento si verifica che lo stanziamento non è stato variato, mentre gli accertamenti sono pari a 1200 e gli incassi in c/competenza sono pari a 500.  In occasione dell’assestamento l’ente procede all’adeguamento degli stanziamenti almeno agli accertamenti. Si calcola il rapporto tra gli incassi e gli accertamenti (pari a 41,7%), e si confronta  il conseguente complemento a 100, pari a  58,3%, con la percentuale utilizzata per il bilancio di previsione ai fini del  calcolo del fondo crediti di dubbia esigibilità (pari al 45%). Considerato che l’andamento degli incassi nel corso dell’anno non consente di migliorare la percentuale di accantonamento al fondo, si conserva la percentuale del 45%, applicandola all’importo di 1.200. L’importo del fondo crediti cui è necessario adeguarsi è 540.</a:t>
            </a:r>
          </a:p>
          <a:p>
            <a:pPr algn="just">
              <a:defRPr/>
            </a:pPr>
            <a:r>
              <a:rPr lang="it-IT" sz="1800" dirty="0" smtClean="0"/>
              <a:t>Per garantire il pareggio di bilancio, lo stanziamento relativo alle entrate derivanti dalle sanzioni per violazione al codice della strada, che ha registrato maggiori accertamenti rispetto allo stanziamento,   è incrementato almeno di 90.</a:t>
            </a:r>
          </a:p>
          <a:p>
            <a:pPr algn="just">
              <a:defRPr/>
            </a:pPr>
            <a:endParaRPr lang="it-IT" altLang="it-IT" sz="1800" b="1" i="1" u="sng" dirty="0" smtClean="0"/>
          </a:p>
          <a:p>
            <a:pPr marL="274320" indent="-274320" eaLnBrk="1" fontAlgn="auto" hangingPunct="1">
              <a:spcAft>
                <a:spcPts val="0"/>
              </a:spcAft>
              <a:buFont typeface="Arial" charset="0"/>
              <a:buNone/>
              <a:defRPr/>
            </a:pPr>
            <a:endParaRPr lang="it-IT" altLang="it-IT" dirty="0" smtClean="0"/>
          </a:p>
        </p:txBody>
      </p:sp>
      <p:sp>
        <p:nvSpPr>
          <p:cNvPr id="5" name="Titolo 3"/>
          <p:cNvSpPr txBox="1">
            <a:spLocks/>
          </p:cNvSpPr>
          <p:nvPr/>
        </p:nvSpPr>
        <p:spPr bwMode="auto">
          <a:xfrm>
            <a:off x="457200" y="274638"/>
            <a:ext cx="8229600" cy="430212"/>
          </a:xfrm>
          <a:prstGeom prst="rect">
            <a:avLst/>
          </a:prstGeom>
          <a:extLst/>
        </p:spPr>
        <p:style>
          <a:lnRef idx="1">
            <a:schemeClr val="accent3"/>
          </a:lnRef>
          <a:fillRef idx="2">
            <a:schemeClr val="accent3"/>
          </a:fillRef>
          <a:effectRef idx="1">
            <a:schemeClr val="accent3"/>
          </a:effectRef>
          <a:fontRef idx="minor">
            <a:schemeClr val="dk1"/>
          </a:fontRef>
        </p:style>
        <p:txBody>
          <a:bodyPr>
            <a:spAutoFit/>
          </a:bodyPr>
          <a:lstStyle>
            <a:lvl1pPr algn="l" rtl="0" eaLnBrk="0" fontAlgn="base" hangingPunct="0">
              <a:spcBef>
                <a:spcPct val="0"/>
              </a:spcBef>
              <a:spcAft>
                <a:spcPct val="0"/>
              </a:spcAft>
              <a:defRPr lang="it-IT" sz="3600" b="1">
                <a:solidFill>
                  <a:srgbClr val="000000"/>
                </a:solidFill>
                <a:latin typeface="Helvetica" pitchFamily="34" charset="0"/>
                <a:ea typeface="ＭＳ Ｐゴシック" pitchFamily="24" charset="-128"/>
                <a:cs typeface="+mj-cs"/>
              </a:defRPr>
            </a:lvl1pPr>
            <a:lvl2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2pPr>
            <a:lvl3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3pPr>
            <a:lvl4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4pPr>
            <a:lvl5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5pPr>
            <a:lvl6pPr marL="457200" algn="ctr" rtl="0" fontAlgn="base">
              <a:spcBef>
                <a:spcPct val="0"/>
              </a:spcBef>
              <a:spcAft>
                <a:spcPct val="0"/>
              </a:spcAft>
              <a:defRPr sz="3600" b="1">
                <a:solidFill>
                  <a:srgbClr val="000000"/>
                </a:solidFill>
                <a:latin typeface="Helvetica" pitchFamily="34" charset="0"/>
                <a:ea typeface="ＭＳ Ｐゴシック" pitchFamily="34" charset="-128"/>
              </a:defRPr>
            </a:lvl6pPr>
            <a:lvl7pPr marL="914400" algn="ctr" rtl="0" fontAlgn="base">
              <a:spcBef>
                <a:spcPct val="0"/>
              </a:spcBef>
              <a:spcAft>
                <a:spcPct val="0"/>
              </a:spcAft>
              <a:defRPr sz="3600" b="1">
                <a:solidFill>
                  <a:srgbClr val="000000"/>
                </a:solidFill>
                <a:latin typeface="Helvetica" pitchFamily="34" charset="0"/>
                <a:ea typeface="ＭＳ Ｐゴシック" pitchFamily="34" charset="-128"/>
              </a:defRPr>
            </a:lvl7pPr>
            <a:lvl8pPr marL="1371600" algn="ctr" rtl="0" fontAlgn="base">
              <a:spcBef>
                <a:spcPct val="0"/>
              </a:spcBef>
              <a:spcAft>
                <a:spcPct val="0"/>
              </a:spcAft>
              <a:defRPr sz="3600" b="1">
                <a:solidFill>
                  <a:srgbClr val="000000"/>
                </a:solidFill>
                <a:latin typeface="Helvetica" pitchFamily="34" charset="0"/>
                <a:ea typeface="ＭＳ Ｐゴシック" pitchFamily="34" charset="-128"/>
              </a:defRPr>
            </a:lvl8pPr>
            <a:lvl9pPr marL="1828800" algn="ctr" rtl="0" fontAlgn="base">
              <a:spcBef>
                <a:spcPct val="0"/>
              </a:spcBef>
              <a:spcAft>
                <a:spcPct val="0"/>
              </a:spcAft>
              <a:defRPr sz="3600" b="1">
                <a:solidFill>
                  <a:srgbClr val="000000"/>
                </a:solidFill>
                <a:latin typeface="Helvetica" pitchFamily="34" charset="0"/>
                <a:ea typeface="ＭＳ Ｐゴシック" pitchFamily="34" charset="-128"/>
              </a:defRPr>
            </a:lvl9pPr>
          </a:lstStyle>
          <a:p>
            <a:pPr algn="ctr" eaLnBrk="1" hangingPunct="1">
              <a:defRPr/>
            </a:pPr>
            <a:r>
              <a:rPr altLang="it-IT" sz="2200" dirty="0" smtClean="0">
                <a:solidFill>
                  <a:schemeClr val="dk1"/>
                </a:solidFill>
                <a:latin typeface="+mn-lt"/>
                <a:ea typeface="+mn-ea"/>
                <a:cs typeface="+mn-cs"/>
              </a:rPr>
              <a:t>FONDO CREDITI DUBBIA ESIGIBILITÀ</a:t>
            </a:r>
          </a:p>
        </p:txBody>
      </p:sp>
      <p:sp>
        <p:nvSpPr>
          <p:cNvPr id="75782"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A969B4A-CCBA-47A0-9636-991228BD0EB3}" type="slidenum">
              <a:rPr lang="it-IT" altLang="it-IT">
                <a:solidFill>
                  <a:srgbClr val="FFFFFF"/>
                </a:solidFill>
                <a:latin typeface="Century Schoolbook" panose="02040604050505020304" pitchFamily="18" charset="0"/>
              </a:rPr>
              <a:pPr/>
              <a:t>63</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contenuto 2"/>
          <p:cNvSpPr>
            <a:spLocks noGrp="1"/>
          </p:cNvSpPr>
          <p:nvPr>
            <p:ph idx="1"/>
          </p:nvPr>
        </p:nvSpPr>
        <p:spPr>
          <a:xfrm>
            <a:off x="539750" y="981075"/>
            <a:ext cx="8229600" cy="5448300"/>
          </a:xfrm>
        </p:spPr>
        <p:txBody>
          <a:bodyPr>
            <a:normAutofit/>
          </a:bodyPr>
          <a:lstStyle/>
          <a:p>
            <a:pPr algn="just">
              <a:defRPr/>
            </a:pPr>
            <a:r>
              <a:rPr lang="it-IT" sz="1800" dirty="0" smtClean="0"/>
              <a:t>Il 31 agosto, si decide di incrementare lo stanziamento del capitolo relativo alle entrate derivanti dalle sanzioni per violazione al codice della strada e di portarlo a 2400. A tale data gli accertamenti sono pari a 2000 e gli incassi sono pari a 1500.</a:t>
            </a:r>
          </a:p>
          <a:p>
            <a:pPr algn="just">
              <a:defRPr/>
            </a:pPr>
            <a:r>
              <a:rPr lang="it-IT" sz="1800" dirty="0" smtClean="0"/>
              <a:t>Si calcola il rapporto tra gli incassi e lo stanziamento (pari al 62,5%) e il correlato complemento a 100 pari a 37,5% che risulta inferiore alla percentuale del 45% applicata in sede di bilancio.  </a:t>
            </a:r>
          </a:p>
          <a:p>
            <a:pPr algn="just">
              <a:defRPr/>
            </a:pPr>
            <a:r>
              <a:rPr lang="it-IT" sz="1800" dirty="0" smtClean="0"/>
              <a:t>Si ridetermina pertanto la percentuale da adottare per il calcolo del fondo crediti di dubbia esigibilità, pari al 37,5%, da applicare a 2400 (l’importo maggiore tra lo stanziato e l’accertamento) e si individua l’importo cui il fondo crediti di dubbia esigibilità deve essere adeguato ( pari a 900).</a:t>
            </a:r>
          </a:p>
          <a:p>
            <a:pPr algn="just">
              <a:defRPr/>
            </a:pPr>
            <a:r>
              <a:rPr lang="it-IT" sz="1800" dirty="0" smtClean="0"/>
              <a:t>Infine si incrementa il fondo crediti di dubbia esigibilità di 360 (pari alla differenza tra 900 e 540).</a:t>
            </a:r>
          </a:p>
          <a:p>
            <a:pPr algn="just">
              <a:defRPr/>
            </a:pPr>
            <a:endParaRPr lang="it-IT" altLang="it-IT" sz="1800" b="1" i="1" u="sng" dirty="0" smtClean="0"/>
          </a:p>
          <a:p>
            <a:pPr marL="274320" indent="-274320" eaLnBrk="1" fontAlgn="auto" hangingPunct="1">
              <a:spcAft>
                <a:spcPts val="0"/>
              </a:spcAft>
              <a:buFont typeface="Arial" charset="0"/>
              <a:buNone/>
              <a:defRPr/>
            </a:pPr>
            <a:endParaRPr lang="it-IT" altLang="it-IT" dirty="0" smtClean="0"/>
          </a:p>
        </p:txBody>
      </p:sp>
      <p:sp>
        <p:nvSpPr>
          <p:cNvPr id="5" name="Titolo 3"/>
          <p:cNvSpPr txBox="1">
            <a:spLocks/>
          </p:cNvSpPr>
          <p:nvPr/>
        </p:nvSpPr>
        <p:spPr bwMode="auto">
          <a:xfrm>
            <a:off x="457200" y="274638"/>
            <a:ext cx="8229600" cy="430212"/>
          </a:xfrm>
          <a:prstGeom prst="rect">
            <a:avLst/>
          </a:prstGeom>
          <a:extLst/>
        </p:spPr>
        <p:style>
          <a:lnRef idx="1">
            <a:schemeClr val="accent3"/>
          </a:lnRef>
          <a:fillRef idx="2">
            <a:schemeClr val="accent3"/>
          </a:fillRef>
          <a:effectRef idx="1">
            <a:schemeClr val="accent3"/>
          </a:effectRef>
          <a:fontRef idx="minor">
            <a:schemeClr val="dk1"/>
          </a:fontRef>
        </p:style>
        <p:txBody>
          <a:bodyPr>
            <a:spAutoFit/>
          </a:bodyPr>
          <a:lstStyle>
            <a:lvl1pPr algn="l" rtl="0" eaLnBrk="0" fontAlgn="base" hangingPunct="0">
              <a:spcBef>
                <a:spcPct val="0"/>
              </a:spcBef>
              <a:spcAft>
                <a:spcPct val="0"/>
              </a:spcAft>
              <a:defRPr lang="it-IT" sz="3600" b="1">
                <a:solidFill>
                  <a:srgbClr val="000000"/>
                </a:solidFill>
                <a:latin typeface="Helvetica" pitchFamily="34" charset="0"/>
                <a:ea typeface="ＭＳ Ｐゴシック" pitchFamily="24" charset="-128"/>
                <a:cs typeface="+mj-cs"/>
              </a:defRPr>
            </a:lvl1pPr>
            <a:lvl2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2pPr>
            <a:lvl3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3pPr>
            <a:lvl4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4pPr>
            <a:lvl5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5pPr>
            <a:lvl6pPr marL="457200" algn="ctr" rtl="0" fontAlgn="base">
              <a:spcBef>
                <a:spcPct val="0"/>
              </a:spcBef>
              <a:spcAft>
                <a:spcPct val="0"/>
              </a:spcAft>
              <a:defRPr sz="3600" b="1">
                <a:solidFill>
                  <a:srgbClr val="000000"/>
                </a:solidFill>
                <a:latin typeface="Helvetica" pitchFamily="34" charset="0"/>
                <a:ea typeface="ＭＳ Ｐゴシック" pitchFamily="34" charset="-128"/>
              </a:defRPr>
            </a:lvl6pPr>
            <a:lvl7pPr marL="914400" algn="ctr" rtl="0" fontAlgn="base">
              <a:spcBef>
                <a:spcPct val="0"/>
              </a:spcBef>
              <a:spcAft>
                <a:spcPct val="0"/>
              </a:spcAft>
              <a:defRPr sz="3600" b="1">
                <a:solidFill>
                  <a:srgbClr val="000000"/>
                </a:solidFill>
                <a:latin typeface="Helvetica" pitchFamily="34" charset="0"/>
                <a:ea typeface="ＭＳ Ｐゴシック" pitchFamily="34" charset="-128"/>
              </a:defRPr>
            </a:lvl7pPr>
            <a:lvl8pPr marL="1371600" algn="ctr" rtl="0" fontAlgn="base">
              <a:spcBef>
                <a:spcPct val="0"/>
              </a:spcBef>
              <a:spcAft>
                <a:spcPct val="0"/>
              </a:spcAft>
              <a:defRPr sz="3600" b="1">
                <a:solidFill>
                  <a:srgbClr val="000000"/>
                </a:solidFill>
                <a:latin typeface="Helvetica" pitchFamily="34" charset="0"/>
                <a:ea typeface="ＭＳ Ｐゴシック" pitchFamily="34" charset="-128"/>
              </a:defRPr>
            </a:lvl8pPr>
            <a:lvl9pPr marL="1828800" algn="ctr" rtl="0" fontAlgn="base">
              <a:spcBef>
                <a:spcPct val="0"/>
              </a:spcBef>
              <a:spcAft>
                <a:spcPct val="0"/>
              </a:spcAft>
              <a:defRPr sz="3600" b="1">
                <a:solidFill>
                  <a:srgbClr val="000000"/>
                </a:solidFill>
                <a:latin typeface="Helvetica" pitchFamily="34" charset="0"/>
                <a:ea typeface="ＭＳ Ｐゴシック" pitchFamily="34" charset="-128"/>
              </a:defRPr>
            </a:lvl9pPr>
          </a:lstStyle>
          <a:p>
            <a:pPr algn="ctr" eaLnBrk="1" hangingPunct="1">
              <a:defRPr/>
            </a:pPr>
            <a:r>
              <a:rPr altLang="it-IT" sz="2200" dirty="0" smtClean="0">
                <a:solidFill>
                  <a:schemeClr val="dk1"/>
                </a:solidFill>
                <a:latin typeface="+mn-lt"/>
                <a:ea typeface="+mn-ea"/>
                <a:cs typeface="+mn-cs"/>
              </a:rPr>
              <a:t>FONDO CREDITI DUBBIA ESIGIBILITÀ</a:t>
            </a:r>
          </a:p>
        </p:txBody>
      </p:sp>
      <p:sp>
        <p:nvSpPr>
          <p:cNvPr id="76806"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17EF64-00F6-4C8A-95F8-624BD7D8C980}" type="slidenum">
              <a:rPr lang="it-IT" altLang="it-IT">
                <a:solidFill>
                  <a:srgbClr val="FFFFFF"/>
                </a:solidFill>
                <a:latin typeface="Century Schoolbook" panose="02040604050505020304" pitchFamily="18" charset="0"/>
              </a:rPr>
              <a:pPr/>
              <a:t>64</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contenuto 2"/>
          <p:cNvSpPr>
            <a:spLocks noGrp="1"/>
          </p:cNvSpPr>
          <p:nvPr>
            <p:ph idx="1"/>
          </p:nvPr>
        </p:nvSpPr>
        <p:spPr>
          <a:xfrm>
            <a:off x="539750" y="981075"/>
            <a:ext cx="8229600" cy="5448300"/>
          </a:xfrm>
        </p:spPr>
        <p:txBody>
          <a:bodyPr>
            <a:normAutofit/>
          </a:bodyPr>
          <a:lstStyle/>
          <a:p>
            <a:pPr algn="just">
              <a:defRPr/>
            </a:pPr>
            <a:r>
              <a:rPr lang="it-IT" sz="1800" dirty="0" smtClean="0"/>
              <a:t>Il 30 novembre, in occasione dell’ultima variazione di bilancio, si verifica che, per il capitolo delle entrate derivanti dalle sanzioni per violazione al codice della strada, gli accertamenti sono pari a 2200 e gli incassi sono pari a 2000.</a:t>
            </a:r>
          </a:p>
          <a:p>
            <a:pPr algn="just">
              <a:defRPr/>
            </a:pPr>
            <a:r>
              <a:rPr lang="it-IT" sz="1800" dirty="0" smtClean="0"/>
              <a:t>Si calcola il rapporto tra gli incassi e lo stanziamento (pari al 83,3%) e il correlato complemento a 100, pari al 16,7%, che si confronta con la percentuale del fondo crediti di dubbia esigibilità del 37,5% applicata in bilancio e, di conseguenza è possibile ridurre la percentuale da utilizzare per calcolare il fondo crediti di dubbia esigibilità. </a:t>
            </a:r>
          </a:p>
          <a:p>
            <a:pPr algn="just">
              <a:defRPr/>
            </a:pPr>
            <a:r>
              <a:rPr lang="it-IT" sz="1800" dirty="0" smtClean="0"/>
              <a:t>A tal fine si applica tale percentuale, pari al 16,7% a 2400 (l’importo maggiore tra lo stanziato e  l’accertamento) e si individua l’importo cui il fondo crediti di dubbia esigibilità deve essere adeguato ( pari a 401).</a:t>
            </a:r>
          </a:p>
          <a:p>
            <a:pPr algn="just">
              <a:defRPr/>
            </a:pPr>
            <a:r>
              <a:rPr lang="it-IT" sz="1800" dirty="0" smtClean="0"/>
              <a:t>Risulta possibile ridurre di 499 lo stanziamento del fondo crediti di dubbia esigibilità (pari alla differenza tra 900 e 401).</a:t>
            </a:r>
          </a:p>
          <a:p>
            <a:pPr algn="just">
              <a:defRPr/>
            </a:pPr>
            <a:endParaRPr lang="it-IT" altLang="it-IT" sz="1800" b="1" i="1" u="sng" dirty="0" smtClean="0"/>
          </a:p>
          <a:p>
            <a:pPr marL="274320" indent="-274320" eaLnBrk="1" fontAlgn="auto" hangingPunct="1">
              <a:spcAft>
                <a:spcPts val="0"/>
              </a:spcAft>
              <a:buFont typeface="Arial" charset="0"/>
              <a:buNone/>
              <a:defRPr/>
            </a:pPr>
            <a:endParaRPr lang="it-IT" altLang="it-IT" dirty="0" smtClean="0"/>
          </a:p>
        </p:txBody>
      </p:sp>
      <p:sp>
        <p:nvSpPr>
          <p:cNvPr id="5" name="Titolo 3"/>
          <p:cNvSpPr txBox="1">
            <a:spLocks/>
          </p:cNvSpPr>
          <p:nvPr/>
        </p:nvSpPr>
        <p:spPr bwMode="auto">
          <a:xfrm>
            <a:off x="457200" y="274638"/>
            <a:ext cx="8229600" cy="430212"/>
          </a:xfrm>
          <a:prstGeom prst="rect">
            <a:avLst/>
          </a:prstGeom>
          <a:extLst/>
        </p:spPr>
        <p:style>
          <a:lnRef idx="1">
            <a:schemeClr val="accent3"/>
          </a:lnRef>
          <a:fillRef idx="2">
            <a:schemeClr val="accent3"/>
          </a:fillRef>
          <a:effectRef idx="1">
            <a:schemeClr val="accent3"/>
          </a:effectRef>
          <a:fontRef idx="minor">
            <a:schemeClr val="dk1"/>
          </a:fontRef>
        </p:style>
        <p:txBody>
          <a:bodyPr>
            <a:spAutoFit/>
          </a:bodyPr>
          <a:lstStyle>
            <a:lvl1pPr algn="l" rtl="0" eaLnBrk="0" fontAlgn="base" hangingPunct="0">
              <a:spcBef>
                <a:spcPct val="0"/>
              </a:spcBef>
              <a:spcAft>
                <a:spcPct val="0"/>
              </a:spcAft>
              <a:defRPr lang="it-IT" sz="3600" b="1">
                <a:solidFill>
                  <a:srgbClr val="000000"/>
                </a:solidFill>
                <a:latin typeface="Helvetica" pitchFamily="34" charset="0"/>
                <a:ea typeface="ＭＳ Ｐゴシック" pitchFamily="24" charset="-128"/>
                <a:cs typeface="+mj-cs"/>
              </a:defRPr>
            </a:lvl1pPr>
            <a:lvl2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2pPr>
            <a:lvl3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3pPr>
            <a:lvl4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4pPr>
            <a:lvl5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5pPr>
            <a:lvl6pPr marL="457200" algn="ctr" rtl="0" fontAlgn="base">
              <a:spcBef>
                <a:spcPct val="0"/>
              </a:spcBef>
              <a:spcAft>
                <a:spcPct val="0"/>
              </a:spcAft>
              <a:defRPr sz="3600" b="1">
                <a:solidFill>
                  <a:srgbClr val="000000"/>
                </a:solidFill>
                <a:latin typeface="Helvetica" pitchFamily="34" charset="0"/>
                <a:ea typeface="ＭＳ Ｐゴシック" pitchFamily="34" charset="-128"/>
              </a:defRPr>
            </a:lvl6pPr>
            <a:lvl7pPr marL="914400" algn="ctr" rtl="0" fontAlgn="base">
              <a:spcBef>
                <a:spcPct val="0"/>
              </a:spcBef>
              <a:spcAft>
                <a:spcPct val="0"/>
              </a:spcAft>
              <a:defRPr sz="3600" b="1">
                <a:solidFill>
                  <a:srgbClr val="000000"/>
                </a:solidFill>
                <a:latin typeface="Helvetica" pitchFamily="34" charset="0"/>
                <a:ea typeface="ＭＳ Ｐゴシック" pitchFamily="34" charset="-128"/>
              </a:defRPr>
            </a:lvl7pPr>
            <a:lvl8pPr marL="1371600" algn="ctr" rtl="0" fontAlgn="base">
              <a:spcBef>
                <a:spcPct val="0"/>
              </a:spcBef>
              <a:spcAft>
                <a:spcPct val="0"/>
              </a:spcAft>
              <a:defRPr sz="3600" b="1">
                <a:solidFill>
                  <a:srgbClr val="000000"/>
                </a:solidFill>
                <a:latin typeface="Helvetica" pitchFamily="34" charset="0"/>
                <a:ea typeface="ＭＳ Ｐゴシック" pitchFamily="34" charset="-128"/>
              </a:defRPr>
            </a:lvl8pPr>
            <a:lvl9pPr marL="1828800" algn="ctr" rtl="0" fontAlgn="base">
              <a:spcBef>
                <a:spcPct val="0"/>
              </a:spcBef>
              <a:spcAft>
                <a:spcPct val="0"/>
              </a:spcAft>
              <a:defRPr sz="3600" b="1">
                <a:solidFill>
                  <a:srgbClr val="000000"/>
                </a:solidFill>
                <a:latin typeface="Helvetica" pitchFamily="34" charset="0"/>
                <a:ea typeface="ＭＳ Ｐゴシック" pitchFamily="34" charset="-128"/>
              </a:defRPr>
            </a:lvl9pPr>
          </a:lstStyle>
          <a:p>
            <a:pPr algn="ctr" eaLnBrk="1" hangingPunct="1">
              <a:defRPr/>
            </a:pPr>
            <a:r>
              <a:rPr altLang="it-IT" sz="2200" dirty="0" smtClean="0">
                <a:solidFill>
                  <a:schemeClr val="dk1"/>
                </a:solidFill>
                <a:latin typeface="+mn-lt"/>
                <a:ea typeface="+mn-ea"/>
                <a:cs typeface="+mn-cs"/>
              </a:rPr>
              <a:t>FONDO CREDITI DUBBIA ESIGIBILITÀ</a:t>
            </a:r>
          </a:p>
        </p:txBody>
      </p:sp>
      <p:sp>
        <p:nvSpPr>
          <p:cNvPr id="77830"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253AD77-E895-4A21-A4D6-282C5E9CFAC8}" type="slidenum">
              <a:rPr lang="it-IT" altLang="it-IT">
                <a:solidFill>
                  <a:srgbClr val="FFFFFF"/>
                </a:solidFill>
                <a:latin typeface="Century Schoolbook" panose="02040604050505020304" pitchFamily="18" charset="0"/>
              </a:rPr>
              <a:pPr/>
              <a:t>65</a:t>
            </a:fld>
            <a:endParaRPr lang="it-IT" altLang="it-IT">
              <a:solidFill>
                <a:srgbClr val="FFFFFF"/>
              </a:solidFill>
              <a:latin typeface="Century Schoolbook" panose="02040604050505020304" pitchFamily="18" charset="0"/>
            </a:endParaRPr>
          </a:p>
        </p:txBody>
      </p:sp>
      <p:pic>
        <p:nvPicPr>
          <p:cNvPr id="7783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0188" y="5200650"/>
            <a:ext cx="6396037"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contenuto 2"/>
          <p:cNvSpPr>
            <a:spLocks noGrp="1"/>
          </p:cNvSpPr>
          <p:nvPr>
            <p:ph idx="1"/>
          </p:nvPr>
        </p:nvSpPr>
        <p:spPr>
          <a:xfrm>
            <a:off x="539750" y="981075"/>
            <a:ext cx="8229600" cy="5091113"/>
          </a:xfrm>
        </p:spPr>
        <p:txBody>
          <a:bodyPr>
            <a:normAutofit fontScale="55000" lnSpcReduction="20000"/>
          </a:bodyPr>
          <a:lstStyle/>
          <a:p>
            <a:pPr marL="274320" indent="-274320" algn="just" eaLnBrk="1" fontAlgn="auto" hangingPunct="1">
              <a:spcAft>
                <a:spcPts val="0"/>
              </a:spcAft>
              <a:buFont typeface="Courier New" pitchFamily="49" charset="0"/>
              <a:buChar char="o"/>
              <a:defRPr/>
            </a:pPr>
            <a:r>
              <a:rPr lang="it-IT" altLang="it-IT" sz="3300" dirty="0" smtClean="0"/>
              <a:t>L’obbligo di accantonamento al FCDE, nel rendiconto, impedisce l’utilizzo della quota del risultato di amministrazione, costituita dai residui attivi di dubbia e difficile esazione, per finanziare spese esigibili fino all’effettiva riscossione del credito.</a:t>
            </a:r>
          </a:p>
          <a:p>
            <a:pPr marL="274320" indent="-274320" algn="just" eaLnBrk="1" fontAlgn="auto" hangingPunct="1">
              <a:spcAft>
                <a:spcPts val="0"/>
              </a:spcAft>
              <a:buFont typeface="Arial" charset="0"/>
              <a:buNone/>
              <a:defRPr/>
            </a:pPr>
            <a:endParaRPr lang="it-IT" altLang="it-IT" sz="3300" b="1" i="1" u="sng" dirty="0" smtClean="0"/>
          </a:p>
          <a:p>
            <a:pPr marL="274320" indent="-274320" algn="just" eaLnBrk="1" fontAlgn="auto" hangingPunct="1">
              <a:spcAft>
                <a:spcPts val="0"/>
              </a:spcAft>
              <a:buFont typeface="Arial" charset="0"/>
              <a:buNone/>
              <a:defRPr/>
            </a:pPr>
            <a:r>
              <a:rPr lang="it-IT" altLang="it-IT" sz="3300" b="1" i="1" u="sng" dirty="0" smtClean="0"/>
              <a:t>IN SEDE </a:t>
            </a:r>
            <a:r>
              <a:rPr lang="it-IT" altLang="it-IT" sz="3300" b="1" i="1" u="sng" dirty="0" err="1" smtClean="0"/>
              <a:t>DI</a:t>
            </a:r>
            <a:r>
              <a:rPr lang="it-IT" altLang="it-IT" sz="3300" b="1" i="1" u="sng" dirty="0" smtClean="0"/>
              <a:t> RENDICONTO</a:t>
            </a:r>
          </a:p>
          <a:p>
            <a:pPr algn="just">
              <a:defRPr/>
            </a:pPr>
            <a:r>
              <a:rPr lang="it-IT" sz="3300" dirty="0" smtClean="0"/>
              <a:t>Si provvede:</a:t>
            </a:r>
          </a:p>
          <a:p>
            <a:pPr algn="just">
              <a:defRPr/>
            </a:pPr>
            <a:r>
              <a:rPr lang="it-IT" sz="3300" dirty="0" smtClean="0"/>
              <a:t>a determinare, per ciascuna delle categorie di entrate, l’importo dei residui complessivo come risultano alla fine dell’esercizio appena concluso, a seguito dell’operazione di </a:t>
            </a:r>
            <a:r>
              <a:rPr lang="it-IT" sz="3300" dirty="0" err="1" smtClean="0"/>
              <a:t>riaccertamento</a:t>
            </a:r>
            <a:r>
              <a:rPr lang="it-IT" sz="3300" dirty="0" smtClean="0"/>
              <a:t> ordinario;</a:t>
            </a:r>
          </a:p>
          <a:p>
            <a:pPr algn="just">
              <a:defRPr/>
            </a:pPr>
            <a:r>
              <a:rPr lang="it-IT" sz="3300" dirty="0" smtClean="0"/>
              <a:t>a calcolare, in corrispondenza di ciascun entrata, la media del rapporto tra gli incassi (in c/residui) e l’importo dei residui attivi all’inizio di ogni anno degli ultimi 5 esercizi. </a:t>
            </a:r>
          </a:p>
          <a:p>
            <a:pPr algn="just">
              <a:defRPr/>
            </a:pPr>
            <a:r>
              <a:rPr lang="it-IT" sz="3300" dirty="0" smtClean="0"/>
              <a:t>ad applicare all’importo complessivo dei residui una percentuale pari al complemento a 100 delle medie di cui al precedente punto.</a:t>
            </a:r>
          </a:p>
          <a:p>
            <a:pPr algn="just">
              <a:defRPr/>
            </a:pPr>
            <a:r>
              <a:rPr lang="it-IT" sz="3300" dirty="0" smtClean="0"/>
              <a:t>La modalità di determinazione dell’accantonamento al FCDE nel risultato di amministrazione, salvo il riferimento ai residui attivi in luogo degli stanziamenti, è di fatto la stessa disciplinata per la determinazione dell’accantonamento nel bilancio di previsione. </a:t>
            </a:r>
          </a:p>
          <a:p>
            <a:pPr algn="just">
              <a:defRPr/>
            </a:pPr>
            <a:endParaRPr lang="it-IT" altLang="it-IT" dirty="0" smtClean="0"/>
          </a:p>
        </p:txBody>
      </p:sp>
      <p:sp>
        <p:nvSpPr>
          <p:cNvPr id="5" name="Titolo 3"/>
          <p:cNvSpPr txBox="1">
            <a:spLocks/>
          </p:cNvSpPr>
          <p:nvPr/>
        </p:nvSpPr>
        <p:spPr bwMode="auto">
          <a:xfrm>
            <a:off x="457200" y="274638"/>
            <a:ext cx="8229600" cy="430212"/>
          </a:xfrm>
          <a:prstGeom prst="rect">
            <a:avLst/>
          </a:prstGeom>
          <a:extLst/>
        </p:spPr>
        <p:style>
          <a:lnRef idx="1">
            <a:schemeClr val="accent3"/>
          </a:lnRef>
          <a:fillRef idx="2">
            <a:schemeClr val="accent3"/>
          </a:fillRef>
          <a:effectRef idx="1">
            <a:schemeClr val="accent3"/>
          </a:effectRef>
          <a:fontRef idx="minor">
            <a:schemeClr val="dk1"/>
          </a:fontRef>
        </p:style>
        <p:txBody>
          <a:bodyPr>
            <a:spAutoFit/>
          </a:bodyPr>
          <a:lstStyle>
            <a:lvl1pPr algn="l" rtl="0" eaLnBrk="0" fontAlgn="base" hangingPunct="0">
              <a:spcBef>
                <a:spcPct val="0"/>
              </a:spcBef>
              <a:spcAft>
                <a:spcPct val="0"/>
              </a:spcAft>
              <a:defRPr lang="it-IT" sz="3600" b="1">
                <a:solidFill>
                  <a:srgbClr val="000000"/>
                </a:solidFill>
                <a:latin typeface="Helvetica" pitchFamily="34" charset="0"/>
                <a:ea typeface="ＭＳ Ｐゴシック" pitchFamily="24" charset="-128"/>
                <a:cs typeface="+mj-cs"/>
              </a:defRPr>
            </a:lvl1pPr>
            <a:lvl2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2pPr>
            <a:lvl3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3pPr>
            <a:lvl4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4pPr>
            <a:lvl5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5pPr>
            <a:lvl6pPr marL="457200" algn="ctr" rtl="0" fontAlgn="base">
              <a:spcBef>
                <a:spcPct val="0"/>
              </a:spcBef>
              <a:spcAft>
                <a:spcPct val="0"/>
              </a:spcAft>
              <a:defRPr sz="3600" b="1">
                <a:solidFill>
                  <a:srgbClr val="000000"/>
                </a:solidFill>
                <a:latin typeface="Helvetica" pitchFamily="34" charset="0"/>
                <a:ea typeface="ＭＳ Ｐゴシック" pitchFamily="34" charset="-128"/>
              </a:defRPr>
            </a:lvl6pPr>
            <a:lvl7pPr marL="914400" algn="ctr" rtl="0" fontAlgn="base">
              <a:spcBef>
                <a:spcPct val="0"/>
              </a:spcBef>
              <a:spcAft>
                <a:spcPct val="0"/>
              </a:spcAft>
              <a:defRPr sz="3600" b="1">
                <a:solidFill>
                  <a:srgbClr val="000000"/>
                </a:solidFill>
                <a:latin typeface="Helvetica" pitchFamily="34" charset="0"/>
                <a:ea typeface="ＭＳ Ｐゴシック" pitchFamily="34" charset="-128"/>
              </a:defRPr>
            </a:lvl7pPr>
            <a:lvl8pPr marL="1371600" algn="ctr" rtl="0" fontAlgn="base">
              <a:spcBef>
                <a:spcPct val="0"/>
              </a:spcBef>
              <a:spcAft>
                <a:spcPct val="0"/>
              </a:spcAft>
              <a:defRPr sz="3600" b="1">
                <a:solidFill>
                  <a:srgbClr val="000000"/>
                </a:solidFill>
                <a:latin typeface="Helvetica" pitchFamily="34" charset="0"/>
                <a:ea typeface="ＭＳ Ｐゴシック" pitchFamily="34" charset="-128"/>
              </a:defRPr>
            </a:lvl8pPr>
            <a:lvl9pPr marL="1828800" algn="ctr" rtl="0" fontAlgn="base">
              <a:spcBef>
                <a:spcPct val="0"/>
              </a:spcBef>
              <a:spcAft>
                <a:spcPct val="0"/>
              </a:spcAft>
              <a:defRPr sz="3600" b="1">
                <a:solidFill>
                  <a:srgbClr val="000000"/>
                </a:solidFill>
                <a:latin typeface="Helvetica" pitchFamily="34" charset="0"/>
                <a:ea typeface="ＭＳ Ｐゴシック" pitchFamily="34" charset="-128"/>
              </a:defRPr>
            </a:lvl9pPr>
          </a:lstStyle>
          <a:p>
            <a:pPr algn="ctr" eaLnBrk="1" hangingPunct="1">
              <a:defRPr/>
            </a:pPr>
            <a:r>
              <a:rPr altLang="it-IT" sz="2200" dirty="0" smtClean="0">
                <a:solidFill>
                  <a:schemeClr val="dk1"/>
                </a:solidFill>
                <a:latin typeface="+mn-lt"/>
                <a:ea typeface="+mn-ea"/>
                <a:cs typeface="+mn-cs"/>
              </a:rPr>
              <a:t>FONDO CREDITI DUBBIA ESIGIBILITÀ</a:t>
            </a:r>
          </a:p>
        </p:txBody>
      </p:sp>
      <p:sp>
        <p:nvSpPr>
          <p:cNvPr id="78854"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2091F3-9B97-46C0-AC8C-240A043579F1}" type="slidenum">
              <a:rPr lang="it-IT" altLang="it-IT">
                <a:solidFill>
                  <a:srgbClr val="FFFFFF"/>
                </a:solidFill>
                <a:latin typeface="Century Schoolbook" panose="02040604050505020304" pitchFamily="18" charset="0"/>
              </a:rPr>
              <a:pPr/>
              <a:t>66</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contenuto 2"/>
          <p:cNvSpPr>
            <a:spLocks noGrp="1"/>
          </p:cNvSpPr>
          <p:nvPr>
            <p:ph idx="1"/>
          </p:nvPr>
        </p:nvSpPr>
        <p:spPr>
          <a:xfrm>
            <a:off x="539750" y="981075"/>
            <a:ext cx="8229600" cy="5091113"/>
          </a:xfrm>
        </p:spPr>
        <p:txBody>
          <a:bodyPr>
            <a:normAutofit fontScale="85000" lnSpcReduction="20000"/>
          </a:bodyPr>
          <a:lstStyle/>
          <a:p>
            <a:pPr algn="just">
              <a:defRPr/>
            </a:pPr>
            <a:r>
              <a:rPr lang="it-IT" sz="2100" dirty="0" smtClean="0"/>
              <a:t>Se il fondo crediti di dubbia esigibilità complessivo accantonato nel risultato di amministrazione risulta inferiore all’importo considerato congruo  è necessario incrementare conseguentemente la quota del risultato di amministrazione dedicata al fondo crediti di dubbia esigibilità.</a:t>
            </a:r>
          </a:p>
          <a:p>
            <a:pPr algn="just">
              <a:defRPr/>
            </a:pPr>
            <a:r>
              <a:rPr lang="it-IT" sz="2100" dirty="0" smtClean="0"/>
              <a:t>Se il fondo crediti di dubbia esigibilità accantonato risulta superiore a quello considerato congruo, è possibile svincolare conseguentemente la quota del risultato di amministrazione dedicata al fondo.</a:t>
            </a:r>
          </a:p>
          <a:p>
            <a:pPr algn="just">
              <a:defRPr/>
            </a:pPr>
            <a:r>
              <a:rPr lang="it-IT" sz="2100" dirty="0" smtClean="0"/>
              <a:t>Fino a quando il FCDE non risulta adeguato non è possibile utilizzare l’avanzo di amministrazione.</a:t>
            </a:r>
          </a:p>
          <a:p>
            <a:pPr algn="just">
              <a:defRPr/>
            </a:pPr>
            <a:r>
              <a:rPr lang="it-IT" sz="2000" dirty="0" smtClean="0"/>
              <a:t>L’eventuale quota del risultato di amministrazione “svincolata”, sulla base della determinazione dell’ammontare definitivo del fondo crediti di dubbia esigibilità rispetto alla consistenza dei residui attivi di fine anno, può essere destinata alla copertura dello stanziamento riguardante il fondo crediti di dubbia esigibilità del bilancio di previsione dell’esercizio successivo a quello cui il rendiconto si riferisce.</a:t>
            </a:r>
          </a:p>
          <a:p>
            <a:pPr algn="just">
              <a:defRPr/>
            </a:pPr>
            <a:r>
              <a:rPr lang="it-IT" sz="2100" dirty="0" smtClean="0"/>
              <a:t>Quando un credito è dichiarato </a:t>
            </a:r>
            <a:r>
              <a:rPr lang="it-IT" sz="2100" b="1" dirty="0" smtClean="0"/>
              <a:t>definitivamente ed assolutamente inesigibile</a:t>
            </a:r>
            <a:r>
              <a:rPr lang="it-IT" sz="2100" dirty="0" smtClean="0"/>
              <a:t>, lo si elimina dalle scritture finanziarie e, per lo stesso importo del credito che si elimina, si riduce la quota accantonata nel risultato di amministrazione a titolo di fondo crediti di dubbia esigibilità.</a:t>
            </a:r>
          </a:p>
          <a:p>
            <a:pPr algn="just">
              <a:defRPr/>
            </a:pPr>
            <a:endParaRPr lang="it-IT" sz="3600" dirty="0" smtClean="0"/>
          </a:p>
          <a:p>
            <a:pPr marL="274320" indent="-274320" algn="just" eaLnBrk="1" fontAlgn="auto" hangingPunct="1">
              <a:spcAft>
                <a:spcPts val="0"/>
              </a:spcAft>
              <a:buFont typeface="Arial" charset="0"/>
              <a:buNone/>
              <a:defRPr/>
            </a:pPr>
            <a:endParaRPr lang="it-IT" altLang="it-IT" sz="3300" b="1" i="1" u="sng" dirty="0" smtClean="0"/>
          </a:p>
          <a:p>
            <a:pPr algn="just">
              <a:defRPr/>
            </a:pPr>
            <a:endParaRPr lang="it-IT" altLang="it-IT" dirty="0" smtClean="0"/>
          </a:p>
        </p:txBody>
      </p:sp>
      <p:sp>
        <p:nvSpPr>
          <p:cNvPr id="5" name="Titolo 3"/>
          <p:cNvSpPr txBox="1">
            <a:spLocks/>
          </p:cNvSpPr>
          <p:nvPr/>
        </p:nvSpPr>
        <p:spPr bwMode="auto">
          <a:xfrm>
            <a:off x="457200" y="274638"/>
            <a:ext cx="8229600" cy="430212"/>
          </a:xfrm>
          <a:prstGeom prst="rect">
            <a:avLst/>
          </a:prstGeom>
          <a:extLst/>
        </p:spPr>
        <p:style>
          <a:lnRef idx="1">
            <a:schemeClr val="accent3"/>
          </a:lnRef>
          <a:fillRef idx="2">
            <a:schemeClr val="accent3"/>
          </a:fillRef>
          <a:effectRef idx="1">
            <a:schemeClr val="accent3"/>
          </a:effectRef>
          <a:fontRef idx="minor">
            <a:schemeClr val="dk1"/>
          </a:fontRef>
        </p:style>
        <p:txBody>
          <a:bodyPr>
            <a:spAutoFit/>
          </a:bodyPr>
          <a:lstStyle>
            <a:lvl1pPr algn="l" rtl="0" eaLnBrk="0" fontAlgn="base" hangingPunct="0">
              <a:spcBef>
                <a:spcPct val="0"/>
              </a:spcBef>
              <a:spcAft>
                <a:spcPct val="0"/>
              </a:spcAft>
              <a:defRPr lang="it-IT" sz="3600" b="1">
                <a:solidFill>
                  <a:srgbClr val="000000"/>
                </a:solidFill>
                <a:latin typeface="Helvetica" pitchFamily="34" charset="0"/>
                <a:ea typeface="ＭＳ Ｐゴシック" pitchFamily="24" charset="-128"/>
                <a:cs typeface="+mj-cs"/>
              </a:defRPr>
            </a:lvl1pPr>
            <a:lvl2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2pPr>
            <a:lvl3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3pPr>
            <a:lvl4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4pPr>
            <a:lvl5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5pPr>
            <a:lvl6pPr marL="457200" algn="ctr" rtl="0" fontAlgn="base">
              <a:spcBef>
                <a:spcPct val="0"/>
              </a:spcBef>
              <a:spcAft>
                <a:spcPct val="0"/>
              </a:spcAft>
              <a:defRPr sz="3600" b="1">
                <a:solidFill>
                  <a:srgbClr val="000000"/>
                </a:solidFill>
                <a:latin typeface="Helvetica" pitchFamily="34" charset="0"/>
                <a:ea typeface="ＭＳ Ｐゴシック" pitchFamily="34" charset="-128"/>
              </a:defRPr>
            </a:lvl6pPr>
            <a:lvl7pPr marL="914400" algn="ctr" rtl="0" fontAlgn="base">
              <a:spcBef>
                <a:spcPct val="0"/>
              </a:spcBef>
              <a:spcAft>
                <a:spcPct val="0"/>
              </a:spcAft>
              <a:defRPr sz="3600" b="1">
                <a:solidFill>
                  <a:srgbClr val="000000"/>
                </a:solidFill>
                <a:latin typeface="Helvetica" pitchFamily="34" charset="0"/>
                <a:ea typeface="ＭＳ Ｐゴシック" pitchFamily="34" charset="-128"/>
              </a:defRPr>
            </a:lvl7pPr>
            <a:lvl8pPr marL="1371600" algn="ctr" rtl="0" fontAlgn="base">
              <a:spcBef>
                <a:spcPct val="0"/>
              </a:spcBef>
              <a:spcAft>
                <a:spcPct val="0"/>
              </a:spcAft>
              <a:defRPr sz="3600" b="1">
                <a:solidFill>
                  <a:srgbClr val="000000"/>
                </a:solidFill>
                <a:latin typeface="Helvetica" pitchFamily="34" charset="0"/>
                <a:ea typeface="ＭＳ Ｐゴシック" pitchFamily="34" charset="-128"/>
              </a:defRPr>
            </a:lvl8pPr>
            <a:lvl9pPr marL="1828800" algn="ctr" rtl="0" fontAlgn="base">
              <a:spcBef>
                <a:spcPct val="0"/>
              </a:spcBef>
              <a:spcAft>
                <a:spcPct val="0"/>
              </a:spcAft>
              <a:defRPr sz="3600" b="1">
                <a:solidFill>
                  <a:srgbClr val="000000"/>
                </a:solidFill>
                <a:latin typeface="Helvetica" pitchFamily="34" charset="0"/>
                <a:ea typeface="ＭＳ Ｐゴシック" pitchFamily="34" charset="-128"/>
              </a:defRPr>
            </a:lvl9pPr>
          </a:lstStyle>
          <a:p>
            <a:pPr algn="ctr" eaLnBrk="1" hangingPunct="1">
              <a:defRPr/>
            </a:pPr>
            <a:r>
              <a:rPr altLang="it-IT" sz="2200" dirty="0" smtClean="0">
                <a:solidFill>
                  <a:schemeClr val="dk1"/>
                </a:solidFill>
                <a:latin typeface="+mn-lt"/>
                <a:ea typeface="+mn-ea"/>
                <a:cs typeface="+mn-cs"/>
              </a:rPr>
              <a:t>FONDO CREDITI DUBBIA ESIGIBILITÀ</a:t>
            </a:r>
          </a:p>
        </p:txBody>
      </p:sp>
      <p:sp>
        <p:nvSpPr>
          <p:cNvPr id="79878"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24D15D-3340-429F-A1F9-DACBCB5BBAF6}" type="slidenum">
              <a:rPr lang="it-IT" altLang="it-IT">
                <a:solidFill>
                  <a:srgbClr val="FFFFFF"/>
                </a:solidFill>
                <a:latin typeface="Century Schoolbook" panose="02040604050505020304" pitchFamily="18" charset="0"/>
              </a:rPr>
              <a:pPr/>
              <a:t>67</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contenuto 2"/>
          <p:cNvSpPr>
            <a:spLocks noGrp="1"/>
          </p:cNvSpPr>
          <p:nvPr>
            <p:ph idx="1"/>
          </p:nvPr>
        </p:nvSpPr>
        <p:spPr>
          <a:xfrm>
            <a:off x="468313" y="765175"/>
            <a:ext cx="8424862" cy="3529013"/>
          </a:xfrm>
        </p:spPr>
        <p:txBody>
          <a:bodyPr/>
          <a:lstStyle/>
          <a:p>
            <a:pPr algn="just" eaLnBrk="1" hangingPunct="1">
              <a:buFont typeface="Arial" panose="020B0604020202020204" pitchFamily="34" charset="0"/>
              <a:buBlip>
                <a:blip r:embed="rId2"/>
              </a:buBlip>
            </a:pPr>
            <a:endParaRPr lang="it-IT" altLang="it-IT" sz="1700" smtClean="0"/>
          </a:p>
          <a:p>
            <a:pPr algn="just" eaLnBrk="1" hangingPunct="1">
              <a:buFont typeface="Arial" panose="020B0604020202020204" pitchFamily="34" charset="0"/>
              <a:buBlip>
                <a:blip r:embed="rId2"/>
              </a:buBlip>
            </a:pPr>
            <a:r>
              <a:rPr lang="it-IT" altLang="it-IT" sz="1700" smtClean="0"/>
              <a:t>Ai sensi del punto 5.2, lett. h, dei principi applicati alla contabilità finanziaria, in relazione ai contenziosi in corso dai quali possono scaturire obbligazioni passive condizionati all’esito del giudizio, occorre accantonare, in appositi fondi rischi, le risorse necessarie per il pagamento degli oneri determinati in sede di emanazione delle sentenze esecutive.</a:t>
            </a:r>
          </a:p>
          <a:p>
            <a:pPr algn="just" eaLnBrk="1" hangingPunct="1">
              <a:buFont typeface="Arial" panose="020B0604020202020204" pitchFamily="34" charset="0"/>
              <a:buBlip>
                <a:blip r:embed="rId2"/>
              </a:buBlip>
            </a:pPr>
            <a:r>
              <a:rPr lang="it-IT" altLang="it-IT" sz="1700" smtClean="0"/>
              <a:t>In considerazione dell’oggetto del contenzioso in corso, occorre utilizzare due capitoli, uno relativo al fondo rischi di parte corrente e uno relativo al fondo rischi di parte capitale, finanziato con entrate proprie.</a:t>
            </a:r>
          </a:p>
        </p:txBody>
      </p:sp>
      <p:sp>
        <p:nvSpPr>
          <p:cNvPr id="5" name="Titolo 3"/>
          <p:cNvSpPr txBox="1">
            <a:spLocks/>
          </p:cNvSpPr>
          <p:nvPr/>
        </p:nvSpPr>
        <p:spPr bwMode="auto">
          <a:xfrm>
            <a:off x="457200" y="274638"/>
            <a:ext cx="8229600" cy="430212"/>
          </a:xfrm>
          <a:prstGeom prst="rect">
            <a:avLst/>
          </a:prstGeom>
          <a:extLst/>
        </p:spPr>
        <p:style>
          <a:lnRef idx="1">
            <a:schemeClr val="accent3"/>
          </a:lnRef>
          <a:fillRef idx="2">
            <a:schemeClr val="accent3"/>
          </a:fillRef>
          <a:effectRef idx="1">
            <a:schemeClr val="accent3"/>
          </a:effectRef>
          <a:fontRef idx="minor">
            <a:schemeClr val="dk1"/>
          </a:fontRef>
        </p:style>
        <p:txBody>
          <a:bodyPr>
            <a:spAutoFit/>
          </a:bodyPr>
          <a:lstStyle>
            <a:lvl1pPr algn="l" rtl="0" eaLnBrk="0" fontAlgn="base" hangingPunct="0">
              <a:spcBef>
                <a:spcPct val="0"/>
              </a:spcBef>
              <a:spcAft>
                <a:spcPct val="0"/>
              </a:spcAft>
              <a:defRPr lang="it-IT" sz="3600" b="1">
                <a:solidFill>
                  <a:srgbClr val="000000"/>
                </a:solidFill>
                <a:latin typeface="Helvetica" pitchFamily="34" charset="0"/>
                <a:ea typeface="ＭＳ Ｐゴシック" pitchFamily="24" charset="-128"/>
                <a:cs typeface="+mj-cs"/>
              </a:defRPr>
            </a:lvl1pPr>
            <a:lvl2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2pPr>
            <a:lvl3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3pPr>
            <a:lvl4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4pPr>
            <a:lvl5pPr algn="ctr" rtl="0" eaLnBrk="0" fontAlgn="base" hangingPunct="0">
              <a:spcBef>
                <a:spcPct val="0"/>
              </a:spcBef>
              <a:spcAft>
                <a:spcPct val="0"/>
              </a:spcAft>
              <a:defRPr sz="3600" b="1">
                <a:solidFill>
                  <a:srgbClr val="000000"/>
                </a:solidFill>
                <a:latin typeface="Helvetica" pitchFamily="34" charset="0"/>
                <a:ea typeface="ＭＳ Ｐゴシック" pitchFamily="34" charset="-128"/>
              </a:defRPr>
            </a:lvl5pPr>
            <a:lvl6pPr marL="457200" algn="ctr" rtl="0" fontAlgn="base">
              <a:spcBef>
                <a:spcPct val="0"/>
              </a:spcBef>
              <a:spcAft>
                <a:spcPct val="0"/>
              </a:spcAft>
              <a:defRPr sz="3600" b="1">
                <a:solidFill>
                  <a:srgbClr val="000000"/>
                </a:solidFill>
                <a:latin typeface="Helvetica" pitchFamily="34" charset="0"/>
                <a:ea typeface="ＭＳ Ｐゴシック" pitchFamily="34" charset="-128"/>
              </a:defRPr>
            </a:lvl6pPr>
            <a:lvl7pPr marL="914400" algn="ctr" rtl="0" fontAlgn="base">
              <a:spcBef>
                <a:spcPct val="0"/>
              </a:spcBef>
              <a:spcAft>
                <a:spcPct val="0"/>
              </a:spcAft>
              <a:defRPr sz="3600" b="1">
                <a:solidFill>
                  <a:srgbClr val="000000"/>
                </a:solidFill>
                <a:latin typeface="Helvetica" pitchFamily="34" charset="0"/>
                <a:ea typeface="ＭＳ Ｐゴシック" pitchFamily="34" charset="-128"/>
              </a:defRPr>
            </a:lvl7pPr>
            <a:lvl8pPr marL="1371600" algn="ctr" rtl="0" fontAlgn="base">
              <a:spcBef>
                <a:spcPct val="0"/>
              </a:spcBef>
              <a:spcAft>
                <a:spcPct val="0"/>
              </a:spcAft>
              <a:defRPr sz="3600" b="1">
                <a:solidFill>
                  <a:srgbClr val="000000"/>
                </a:solidFill>
                <a:latin typeface="Helvetica" pitchFamily="34" charset="0"/>
                <a:ea typeface="ＭＳ Ｐゴシック" pitchFamily="34" charset="-128"/>
              </a:defRPr>
            </a:lvl8pPr>
            <a:lvl9pPr marL="1828800" algn="ctr" rtl="0" fontAlgn="base">
              <a:spcBef>
                <a:spcPct val="0"/>
              </a:spcBef>
              <a:spcAft>
                <a:spcPct val="0"/>
              </a:spcAft>
              <a:defRPr sz="3600" b="1">
                <a:solidFill>
                  <a:srgbClr val="000000"/>
                </a:solidFill>
                <a:latin typeface="Helvetica" pitchFamily="34" charset="0"/>
                <a:ea typeface="ＭＳ Ｐゴシック" pitchFamily="34" charset="-128"/>
              </a:defRPr>
            </a:lvl9pPr>
          </a:lstStyle>
          <a:p>
            <a:pPr algn="ctr" eaLnBrk="1" hangingPunct="1">
              <a:defRPr/>
            </a:pPr>
            <a:r>
              <a:rPr altLang="it-IT" sz="2200" dirty="0" smtClean="0">
                <a:solidFill>
                  <a:schemeClr val="dk1"/>
                </a:solidFill>
                <a:latin typeface="+mn-lt"/>
                <a:ea typeface="+mn-ea"/>
                <a:cs typeface="+mn-cs"/>
              </a:rPr>
              <a:t>FONDO RISCHI CONTENZIOSO LEGALE</a:t>
            </a:r>
          </a:p>
        </p:txBody>
      </p:sp>
      <p:sp>
        <p:nvSpPr>
          <p:cNvPr id="4" name="Segnaposto contenuto 4"/>
          <p:cNvSpPr txBox="1">
            <a:spLocks/>
          </p:cNvSpPr>
          <p:nvPr/>
        </p:nvSpPr>
        <p:spPr bwMode="auto">
          <a:xfrm>
            <a:off x="1571625" y="3357563"/>
            <a:ext cx="5532438" cy="1323975"/>
          </a:xfrm>
          <a:prstGeom prst="rect">
            <a:avLst/>
          </a:prstGeom>
          <a:gradFill rotWithShape="0">
            <a:gsLst>
              <a:gs pos="0">
                <a:schemeClr val="accent3">
                  <a:lumMod val="40000"/>
                  <a:lumOff val="60000"/>
                </a:schemeClr>
              </a:gs>
              <a:gs pos="100000">
                <a:srgbClr val="FFFFFF"/>
              </a:gs>
            </a:gsLst>
            <a:lin ang="2700000" scaled="1"/>
          </a:gradFill>
          <a:ln w="9525">
            <a:solidFill>
              <a:srgbClr val="FFCC00"/>
            </a:solidFill>
            <a:miter lim="800000"/>
            <a:headEnd/>
            <a:tailEnd/>
          </a:ln>
        </p:spPr>
        <p:txBody>
          <a:bodyPr lIns="92075" tIns="46038" rIns="92075" bIns="46038" anchor="b">
            <a:spAutoFit/>
          </a:bodyPr>
          <a:lstStyle/>
          <a:p>
            <a:pPr marL="342900" indent="11113" algn="just" fontAlgn="auto">
              <a:spcBef>
                <a:spcPct val="20000"/>
              </a:spcBef>
              <a:spcAft>
                <a:spcPts val="0"/>
              </a:spcAft>
              <a:buFont typeface="Arial" charset="0"/>
              <a:buNone/>
              <a:defRPr/>
            </a:pPr>
            <a:r>
              <a:rPr lang="it-IT" sz="1600" dirty="0">
                <a:latin typeface="+mn-lt"/>
                <a:cs typeface="+mn-cs"/>
              </a:rPr>
              <a:t>Il Fondo crediti dubbia esigibilità e il fondo rischi contenzioso legale mettono in “sicurezza” il bilancio rispondendo ad una logica di </a:t>
            </a:r>
            <a:r>
              <a:rPr lang="it-IT" sz="1600" dirty="0" err="1">
                <a:latin typeface="+mn-lt"/>
                <a:cs typeface="+mn-cs"/>
              </a:rPr>
              <a:t>prudenzialità</a:t>
            </a:r>
            <a:r>
              <a:rPr lang="it-IT" sz="1600" dirty="0">
                <a:latin typeface="+mn-lt"/>
                <a:cs typeface="+mn-cs"/>
              </a:rPr>
              <a:t> ma, d’altro canto, assorbono ingenti risorse correnti sottraendole alle politiche regionali</a:t>
            </a:r>
          </a:p>
        </p:txBody>
      </p:sp>
      <p:sp>
        <p:nvSpPr>
          <p:cNvPr id="6" name="Freccia in giù 5"/>
          <p:cNvSpPr/>
          <p:nvPr/>
        </p:nvSpPr>
        <p:spPr>
          <a:xfrm>
            <a:off x="4071938" y="4714875"/>
            <a:ext cx="484187" cy="357188"/>
          </a:xfrm>
          <a:prstGeom prst="downArrow">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7" name="Segnaposto contenuto 4"/>
          <p:cNvSpPr txBox="1">
            <a:spLocks/>
          </p:cNvSpPr>
          <p:nvPr/>
        </p:nvSpPr>
        <p:spPr bwMode="auto">
          <a:xfrm>
            <a:off x="428625" y="5143500"/>
            <a:ext cx="7775575" cy="877888"/>
          </a:xfrm>
          <a:prstGeom prst="rect">
            <a:avLst/>
          </a:prstGeom>
          <a:gradFill rotWithShape="0">
            <a:gsLst>
              <a:gs pos="0">
                <a:schemeClr val="accent3">
                  <a:lumMod val="40000"/>
                  <a:lumOff val="60000"/>
                </a:schemeClr>
              </a:gs>
              <a:gs pos="100000">
                <a:srgbClr val="FFFFFF"/>
              </a:gs>
            </a:gsLst>
            <a:lin ang="2700000" scaled="1"/>
          </a:gradFill>
          <a:ln w="9525">
            <a:solidFill>
              <a:srgbClr val="FFCC00"/>
            </a:solidFill>
            <a:miter lim="800000"/>
            <a:headEnd/>
            <a:tailEnd/>
          </a:ln>
        </p:spPr>
        <p:txBody>
          <a:bodyPr lIns="92075" tIns="46038" rIns="92075" bIns="46038" anchor="b">
            <a:spAutoFit/>
          </a:bodyPr>
          <a:lstStyle/>
          <a:p>
            <a:pPr marL="342900" indent="11113" algn="just" fontAlgn="auto">
              <a:spcBef>
                <a:spcPct val="20000"/>
              </a:spcBef>
              <a:spcAft>
                <a:spcPts val="0"/>
              </a:spcAft>
              <a:buFont typeface="Arial" charset="0"/>
              <a:buNone/>
              <a:defRPr/>
            </a:pPr>
            <a:r>
              <a:rPr lang="it-IT" sz="1700" dirty="0">
                <a:latin typeface="+mn-lt"/>
                <a:cs typeface="+mn-cs"/>
              </a:rPr>
              <a:t>Diventa quindi fondamentale verificare costantemente i processi di riscossione dei crediti, al fine di evitare l’immobilizzo di risorse in altro modo utilizzabili</a:t>
            </a:r>
          </a:p>
        </p:txBody>
      </p:sp>
      <p:sp>
        <p:nvSpPr>
          <p:cNvPr id="80905" name="Segnaposto numero diapositiva 7"/>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9A172A-1356-456C-8FEA-B1E5907121FF}" type="slidenum">
              <a:rPr lang="it-IT" altLang="it-IT">
                <a:solidFill>
                  <a:srgbClr val="FFFFFF"/>
                </a:solidFill>
                <a:latin typeface="Century Schoolbook" panose="02040604050505020304" pitchFamily="18" charset="0"/>
              </a:rPr>
              <a:pPr/>
              <a:t>68</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3"/>
          <p:cNvSpPr>
            <a:spLocks noGrp="1"/>
          </p:cNvSpPr>
          <p:nvPr>
            <p:ph type="title"/>
          </p:nvPr>
        </p:nvSpPr>
        <p:spPr>
          <a:xfrm>
            <a:off x="457200" y="26035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IL RIACCERTAMENTO DEI RESIDUI</a:t>
            </a:r>
          </a:p>
        </p:txBody>
      </p:sp>
      <p:sp>
        <p:nvSpPr>
          <p:cNvPr id="32771" name="Rettangolo 4"/>
          <p:cNvSpPr>
            <a:spLocks noChangeArrowheads="1"/>
          </p:cNvSpPr>
          <p:nvPr/>
        </p:nvSpPr>
        <p:spPr bwMode="auto">
          <a:xfrm>
            <a:off x="468313" y="836613"/>
            <a:ext cx="8351837" cy="5294312"/>
          </a:xfrm>
          <a:prstGeom prst="rect">
            <a:avLst/>
          </a:prstGeom>
          <a:noFill/>
          <a:ln w="9525">
            <a:noFill/>
            <a:miter lim="800000"/>
            <a:headEnd/>
            <a:tailEnd/>
          </a:ln>
        </p:spPr>
        <p:txBody>
          <a:bodyPr>
            <a:spAutoFit/>
          </a:bodyPr>
          <a:lstStyle/>
          <a:p>
            <a:pPr algn="just" eaLnBrk="1" hangingPunct="1">
              <a:buFont typeface="Arial" charset="0"/>
              <a:buNone/>
              <a:defRPr/>
            </a:pPr>
            <a:r>
              <a:rPr lang="it-IT" altLang="it-IT" sz="1300" b="1" dirty="0" err="1">
                <a:latin typeface="+mj-lt"/>
                <a:cs typeface="Arial" charset="0"/>
              </a:rPr>
              <a:t>D.Lgs</a:t>
            </a:r>
            <a:r>
              <a:rPr lang="it-IT" altLang="it-IT" sz="1300" b="1" dirty="0">
                <a:latin typeface="+mj-lt"/>
                <a:cs typeface="Arial" charset="0"/>
              </a:rPr>
              <a:t> 118/2011 art. 3, comma 7 )</a:t>
            </a:r>
          </a:p>
          <a:p>
            <a:pPr algn="just" eaLnBrk="1" hangingPunct="1">
              <a:defRPr/>
            </a:pPr>
            <a:r>
              <a:rPr lang="it-IT" sz="1300" dirty="0">
                <a:latin typeface="+mj-lt"/>
                <a:cs typeface="Arial" charset="0"/>
              </a:rPr>
              <a:t>Al fine di adeguare i residui attivi e passivi risultanti al 1° gennaio 2015 al principio generale della competenza finanziaria gli enti territoriali, </a:t>
            </a:r>
            <a:r>
              <a:rPr lang="it-IT" sz="1300" b="1" dirty="0">
                <a:latin typeface="+mj-lt"/>
                <a:cs typeface="Arial" charset="0"/>
              </a:rPr>
              <a:t>esclusi quelle che hanno partecipato alla sperimentazione </a:t>
            </a:r>
            <a:r>
              <a:rPr lang="it-IT" sz="1300" dirty="0">
                <a:latin typeface="+mj-lt"/>
                <a:cs typeface="Arial" charset="0"/>
              </a:rPr>
              <a:t>nel 2014, con delibera di Giunta, previo parere dell’organo di revisione economico-finanziario, provvedono, contestualmente all’approvazione del rendiconto 2014, al </a:t>
            </a:r>
            <a:r>
              <a:rPr lang="it-IT" sz="1300" dirty="0" err="1">
                <a:latin typeface="+mj-lt"/>
                <a:cs typeface="Arial" charset="0"/>
              </a:rPr>
              <a:t>riaccertamento</a:t>
            </a:r>
            <a:r>
              <a:rPr lang="it-IT" sz="1300" dirty="0">
                <a:latin typeface="+mj-lt"/>
                <a:cs typeface="Arial" charset="0"/>
              </a:rPr>
              <a:t> straordinario dei residui, consistente: </a:t>
            </a:r>
          </a:p>
          <a:p>
            <a:pPr algn="just" eaLnBrk="1" hangingPunct="1">
              <a:defRPr/>
            </a:pPr>
            <a:r>
              <a:rPr lang="it-IT" sz="1300" dirty="0">
                <a:latin typeface="+mj-lt"/>
                <a:cs typeface="Arial" charset="0"/>
              </a:rPr>
              <a:t>a) nella cancellazione dei propri residui attivi e passivi, cui non corrispondono obbligazioni perfezionate e scadute alla data del 1° gennaio 2015 (esclusione dei residui derivanti dal </a:t>
            </a:r>
            <a:r>
              <a:rPr lang="it-IT" sz="1300" u="sng" dirty="0">
                <a:latin typeface="+mj-lt"/>
                <a:cs typeface="Arial" charset="0"/>
              </a:rPr>
              <a:t>perimetro sanitario</a:t>
            </a:r>
            <a:r>
              <a:rPr lang="it-IT" sz="1300" dirty="0">
                <a:latin typeface="+mj-lt"/>
                <a:cs typeface="Arial" charset="0"/>
              </a:rPr>
              <a:t> o </a:t>
            </a:r>
            <a:r>
              <a:rPr lang="it-IT" sz="1300" u="sng" dirty="0">
                <a:latin typeface="+mj-lt"/>
                <a:cs typeface="Arial" charset="0"/>
              </a:rPr>
              <a:t>finanziati da debito autorizzato e non contratto</a:t>
            </a:r>
            <a:r>
              <a:rPr lang="it-IT" sz="1300" dirty="0">
                <a:latin typeface="+mj-lt"/>
                <a:cs typeface="Arial" charset="0"/>
              </a:rPr>
              <a:t>)</a:t>
            </a:r>
          </a:p>
          <a:p>
            <a:pPr algn="just" eaLnBrk="1" hangingPunct="1">
              <a:defRPr/>
            </a:pPr>
            <a:r>
              <a:rPr lang="it-IT" sz="1300" dirty="0">
                <a:latin typeface="+mj-lt"/>
                <a:cs typeface="Arial" charset="0"/>
              </a:rPr>
              <a:t>b) nella conseguente determinazione del FPV da iscrivere in entrata del bilancio dell’esercizio 2015, distintamente per la parte corrente e per il conto capitale, per un importo pari alla differenza tra i residui passivi ed i residui attivi eliminati ai sensi della lettera a), se positiva, e nella rideterminazione del risultato di amministrazione al 1° gennaio 2015 a seguito del </a:t>
            </a:r>
            <a:r>
              <a:rPr lang="it-IT" sz="1300" dirty="0" err="1">
                <a:latin typeface="+mj-lt"/>
                <a:cs typeface="Arial" charset="0"/>
              </a:rPr>
              <a:t>riaccertamento</a:t>
            </a:r>
            <a:r>
              <a:rPr lang="it-IT" sz="1300" dirty="0">
                <a:latin typeface="+mj-lt"/>
                <a:cs typeface="Arial" charset="0"/>
              </a:rPr>
              <a:t> dei residui di cui alla lettera a); </a:t>
            </a:r>
          </a:p>
          <a:p>
            <a:pPr algn="just" eaLnBrk="1" hangingPunct="1">
              <a:defRPr/>
            </a:pPr>
            <a:r>
              <a:rPr lang="it-IT" sz="1300" dirty="0">
                <a:latin typeface="+mj-lt"/>
                <a:cs typeface="Arial" charset="0"/>
              </a:rPr>
              <a:t>c) nella variazione del bilancio di previsione annuale 2015 </a:t>
            </a:r>
            <a:r>
              <a:rPr lang="it-IT" sz="1300" dirty="0" err="1">
                <a:latin typeface="+mj-lt"/>
                <a:cs typeface="Arial" charset="0"/>
              </a:rPr>
              <a:t>autorizzatorio</a:t>
            </a:r>
            <a:r>
              <a:rPr lang="it-IT" sz="1300" dirty="0">
                <a:latin typeface="+mj-lt"/>
                <a:cs typeface="Arial" charset="0"/>
              </a:rPr>
              <a:t>, del bilancio pluriennale 2015-2017 </a:t>
            </a:r>
            <a:r>
              <a:rPr lang="it-IT" sz="1300" dirty="0" err="1">
                <a:latin typeface="+mj-lt"/>
                <a:cs typeface="Arial" charset="0"/>
              </a:rPr>
              <a:t>autorizzatorio</a:t>
            </a:r>
            <a:r>
              <a:rPr lang="it-IT" sz="1300" dirty="0">
                <a:latin typeface="+mj-lt"/>
                <a:cs typeface="Arial" charset="0"/>
              </a:rPr>
              <a:t> e del bilancio di previsione finanziario 2015-2017 predisposto con funzione conoscitiva, in considerazione della cancellazione dei residui di cui alla lettera a). In particolare gli stanziamenti di entrata e di spesa degli esercizi 2015, 2016 e 2017 sono adeguati per consentire la </a:t>
            </a:r>
            <a:r>
              <a:rPr lang="it-IT" sz="1300" dirty="0" err="1">
                <a:latin typeface="+mj-lt"/>
                <a:cs typeface="Arial" charset="0"/>
              </a:rPr>
              <a:t>reimputazione</a:t>
            </a:r>
            <a:r>
              <a:rPr lang="it-IT" sz="1300" dirty="0">
                <a:latin typeface="+mj-lt"/>
                <a:cs typeface="Arial" charset="0"/>
              </a:rPr>
              <a:t> dei residui cancellati e l’aggiornamento degli stanziamenti riguardanti il FPV; </a:t>
            </a:r>
          </a:p>
          <a:p>
            <a:pPr algn="just" eaLnBrk="1" hangingPunct="1">
              <a:defRPr/>
            </a:pPr>
            <a:r>
              <a:rPr lang="it-IT" sz="1300" dirty="0">
                <a:latin typeface="+mj-lt"/>
                <a:cs typeface="Arial" charset="0"/>
              </a:rPr>
              <a:t>d) nella </a:t>
            </a:r>
            <a:r>
              <a:rPr lang="it-IT" sz="1300" dirty="0" err="1">
                <a:latin typeface="+mj-lt"/>
                <a:cs typeface="Arial" charset="0"/>
              </a:rPr>
              <a:t>reimputazione</a:t>
            </a:r>
            <a:r>
              <a:rPr lang="it-IT" sz="1300" dirty="0">
                <a:latin typeface="+mj-lt"/>
                <a:cs typeface="Arial" charset="0"/>
              </a:rPr>
              <a:t> delle entrate e delle spese cancellate in attuazione della lettera a), </a:t>
            </a:r>
            <a:r>
              <a:rPr lang="it-IT" sz="1300" dirty="0" err="1">
                <a:latin typeface="+mj-lt"/>
                <a:cs typeface="Arial" charset="0"/>
              </a:rPr>
              <a:t>a</a:t>
            </a:r>
            <a:r>
              <a:rPr lang="it-IT" sz="1300" dirty="0">
                <a:latin typeface="+mj-lt"/>
                <a:cs typeface="Arial" charset="0"/>
              </a:rPr>
              <a:t> ciascuno degli esercizi in cui l’obbligazione è esigibile, secondo i criteri individuati nel principio applicato della contabilità finanziaria. La copertura finanziaria delle spese </a:t>
            </a:r>
            <a:r>
              <a:rPr lang="it-IT" sz="1300" dirty="0" err="1">
                <a:latin typeface="+mj-lt"/>
                <a:cs typeface="Arial" charset="0"/>
              </a:rPr>
              <a:t>reimpegnate</a:t>
            </a:r>
            <a:r>
              <a:rPr lang="it-IT" sz="1300" dirty="0">
                <a:latin typeface="+mj-lt"/>
                <a:cs typeface="Arial" charset="0"/>
              </a:rPr>
              <a:t> cui non corrispondono entrate </a:t>
            </a:r>
            <a:r>
              <a:rPr lang="it-IT" sz="1300" dirty="0" err="1">
                <a:latin typeface="+mj-lt"/>
                <a:cs typeface="Arial" charset="0"/>
              </a:rPr>
              <a:t>riaccertate</a:t>
            </a:r>
            <a:r>
              <a:rPr lang="it-IT" sz="1300" dirty="0">
                <a:latin typeface="+mj-lt"/>
                <a:cs typeface="Arial" charset="0"/>
              </a:rPr>
              <a:t> nel medesimo esercizio è costituita dal FPV, salvi i casi di </a:t>
            </a:r>
            <a:r>
              <a:rPr lang="it-IT" sz="1300" u="sng" dirty="0">
                <a:latin typeface="+mj-lt"/>
                <a:cs typeface="Arial" charset="0"/>
              </a:rPr>
              <a:t>disavanzo tecnico</a:t>
            </a:r>
            <a:r>
              <a:rPr lang="it-IT" sz="1300" dirty="0">
                <a:latin typeface="+mj-lt"/>
                <a:cs typeface="Arial" charset="0"/>
              </a:rPr>
              <a:t>; </a:t>
            </a:r>
          </a:p>
          <a:p>
            <a:pPr algn="just" eaLnBrk="1" hangingPunct="1">
              <a:defRPr/>
            </a:pPr>
            <a:r>
              <a:rPr lang="it-IT" sz="1300" dirty="0">
                <a:latin typeface="+mj-lt"/>
                <a:cs typeface="Arial" charset="0"/>
              </a:rPr>
              <a:t>e) nell’accantonamento di una quota del risultato di amministrazione al 1° gennaio 2015, rideterminato in attuazione di quanto previsto dalla lettera b), al FCDE. L’importo del fondo è determinato secondo i criteri indicati nel principio applicato della contabilità finanziaria</a:t>
            </a:r>
          </a:p>
        </p:txBody>
      </p:sp>
      <p:sp>
        <p:nvSpPr>
          <p:cNvPr id="91142"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B92AEB-F113-49FF-92E9-D8DFFBEEED52}" type="slidenum">
              <a:rPr lang="it-IT" altLang="it-IT">
                <a:solidFill>
                  <a:srgbClr val="FFFFFF"/>
                </a:solidFill>
                <a:latin typeface="Century Schoolbook" panose="02040604050505020304" pitchFamily="18" charset="0"/>
              </a:rPr>
              <a:pPr/>
              <a:t>69</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contenuto 2"/>
          <p:cNvSpPr>
            <a:spLocks noGrp="1"/>
          </p:cNvSpPr>
          <p:nvPr>
            <p:ph sz="quarter" idx="1"/>
          </p:nvPr>
        </p:nvSpPr>
        <p:spPr>
          <a:xfrm>
            <a:off x="457200" y="1571625"/>
            <a:ext cx="7467600" cy="4902200"/>
          </a:xfrm>
        </p:spPr>
        <p:txBody>
          <a:bodyPr/>
          <a:lstStyle/>
          <a:p>
            <a:pPr algn="just"/>
            <a:r>
              <a:rPr lang="it-IT" altLang="it-IT" sz="2000" smtClean="0"/>
              <a:t>Subordinare al preventivo consenso del popolo le scelte relative all’acquisizione delle risorse finanziarie e al loro utilizzo: </a:t>
            </a:r>
            <a:r>
              <a:rPr lang="it-IT" altLang="it-IT" sz="2000" b="1" smtClean="0"/>
              <a:t>funzione autorizzatoria della contabilità pubblica</a:t>
            </a:r>
          </a:p>
          <a:p>
            <a:pPr algn="just"/>
            <a:r>
              <a:rPr lang="it-IT" altLang="it-IT" sz="2000" smtClean="0"/>
              <a:t>Bilancio pubblico come strumento di regolazione dei rapporti tra il popolo ed i suoi rappresentanti</a:t>
            </a:r>
          </a:p>
          <a:p>
            <a:pPr algn="just"/>
            <a:r>
              <a:rPr lang="it-IT" altLang="it-IT" sz="2000" smtClean="0"/>
              <a:t>Bilancio pubblico come strumento di regolazione tra i rappresentanti del popolo e coloro che sono designati ad amministrare la cosa pubblica.</a:t>
            </a:r>
          </a:p>
          <a:p>
            <a:pPr algn="just"/>
            <a:r>
              <a:rPr lang="it-IT" altLang="it-IT" sz="2000" smtClean="0"/>
              <a:t>Differenza tra bilancio e rendiconto; </a:t>
            </a:r>
            <a:r>
              <a:rPr lang="it-IT" altLang="it-IT" sz="2000" i="1" smtClean="0"/>
              <a:t>iter </a:t>
            </a:r>
            <a:r>
              <a:rPr lang="it-IT" altLang="it-IT" sz="2000" smtClean="0"/>
              <a:t>di approvazione</a:t>
            </a:r>
          </a:p>
        </p:txBody>
      </p:sp>
      <p:sp>
        <p:nvSpPr>
          <p:cNvPr id="15363"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8648C24-5FE3-4BA2-B884-E2EDBFFA8A34}" type="slidenum">
              <a:rPr lang="it-IT" altLang="it-IT">
                <a:solidFill>
                  <a:srgbClr val="FFFFFF"/>
                </a:solidFill>
                <a:latin typeface="Century Schoolbook" panose="02040604050505020304" pitchFamily="18" charset="0"/>
              </a:rPr>
              <a:pPr/>
              <a:t>7</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LA </a:t>
            </a:r>
            <a:r>
              <a:rPr lang="it-IT" altLang="it-IT" sz="2200" b="1" dirty="0" err="1" smtClean="0"/>
              <a:t>CONTABILITà</a:t>
            </a:r>
            <a:r>
              <a:rPr lang="it-IT" altLang="it-IT" sz="2200" b="1" dirty="0" smtClean="0"/>
              <a:t> PUBBLICA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3"/>
          <p:cNvSpPr>
            <a:spLocks noGrp="1"/>
          </p:cNvSpPr>
          <p:nvPr>
            <p:ph type="title"/>
          </p:nvPr>
        </p:nvSpPr>
        <p:spPr>
          <a:xfrm>
            <a:off x="457200" y="26035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IL RIACCERTAMENTO DEI RESIDUI</a:t>
            </a:r>
          </a:p>
        </p:txBody>
      </p:sp>
      <p:sp>
        <p:nvSpPr>
          <p:cNvPr id="32771" name="Rettangolo 4"/>
          <p:cNvSpPr>
            <a:spLocks noChangeArrowheads="1"/>
          </p:cNvSpPr>
          <p:nvPr/>
        </p:nvSpPr>
        <p:spPr bwMode="auto">
          <a:xfrm>
            <a:off x="468313" y="836613"/>
            <a:ext cx="8351837" cy="4400550"/>
          </a:xfrm>
          <a:prstGeom prst="rect">
            <a:avLst/>
          </a:prstGeom>
          <a:noFill/>
          <a:ln w="9525">
            <a:noFill/>
            <a:miter lim="800000"/>
            <a:headEnd/>
            <a:tailEnd/>
          </a:ln>
        </p:spPr>
        <p:txBody>
          <a:bodyPr>
            <a:spAutoFit/>
          </a:bodyPr>
          <a:lstStyle/>
          <a:p>
            <a:pPr algn="just" eaLnBrk="1" hangingPunct="1">
              <a:buFont typeface="Arial" charset="0"/>
              <a:buNone/>
              <a:defRPr/>
            </a:pPr>
            <a:r>
              <a:rPr lang="it-IT" altLang="it-IT" sz="1400" b="1" dirty="0" err="1">
                <a:latin typeface="+mj-lt"/>
                <a:cs typeface="Arial" charset="0"/>
              </a:rPr>
              <a:t>D.Lgs</a:t>
            </a:r>
            <a:r>
              <a:rPr lang="it-IT" altLang="it-IT" sz="1400" b="1" dirty="0">
                <a:latin typeface="+mj-lt"/>
                <a:cs typeface="Arial" charset="0"/>
              </a:rPr>
              <a:t> 118/2011 art. 3, comma 13)</a:t>
            </a:r>
          </a:p>
          <a:p>
            <a:pPr algn="just" eaLnBrk="1" hangingPunct="1">
              <a:defRPr/>
            </a:pPr>
            <a:r>
              <a:rPr lang="it-IT" sz="1400" dirty="0">
                <a:latin typeface="+mj-lt"/>
                <a:cs typeface="Arial" charset="0"/>
              </a:rPr>
              <a:t>Nel caso in cui a seguito del </a:t>
            </a:r>
            <a:r>
              <a:rPr lang="it-IT" sz="1400" dirty="0" err="1">
                <a:latin typeface="+mj-lt"/>
                <a:cs typeface="Arial" charset="0"/>
              </a:rPr>
              <a:t>riaccertamento</a:t>
            </a:r>
            <a:r>
              <a:rPr lang="it-IT" sz="1400" dirty="0">
                <a:latin typeface="+mj-lt"/>
                <a:cs typeface="Arial" charset="0"/>
              </a:rPr>
              <a:t> straordinario, i residui passivi </a:t>
            </a:r>
            <a:r>
              <a:rPr lang="it-IT" sz="1400" dirty="0" err="1">
                <a:latin typeface="+mj-lt"/>
                <a:cs typeface="Arial" charset="0"/>
              </a:rPr>
              <a:t>reimputati</a:t>
            </a:r>
            <a:r>
              <a:rPr lang="it-IT" sz="1400" dirty="0">
                <a:latin typeface="+mj-lt"/>
                <a:cs typeface="Arial" charset="0"/>
              </a:rPr>
              <a:t> ad un esercizio sono di importo superiore alla somma del fondo pluriennale vincolato stanziato in entrata e dei residui attivi </a:t>
            </a:r>
            <a:r>
              <a:rPr lang="it-IT" sz="1400" dirty="0" err="1">
                <a:latin typeface="+mj-lt"/>
                <a:cs typeface="Arial" charset="0"/>
              </a:rPr>
              <a:t>reimputati</a:t>
            </a:r>
            <a:r>
              <a:rPr lang="it-IT" sz="1400" dirty="0">
                <a:latin typeface="+mj-lt"/>
                <a:cs typeface="Arial" charset="0"/>
              </a:rPr>
              <a:t> al medesimo esercizio, tale differenza può essere finanziata con le risorse dell'esercizio o costituire un </a:t>
            </a:r>
            <a:r>
              <a:rPr lang="it-IT" sz="1400" u="sng" dirty="0">
                <a:latin typeface="+mj-lt"/>
                <a:cs typeface="Arial" charset="0"/>
              </a:rPr>
              <a:t>disavanzo tecnico</a:t>
            </a:r>
            <a:r>
              <a:rPr lang="it-IT" sz="1400" dirty="0">
                <a:latin typeface="+mj-lt"/>
                <a:cs typeface="Arial" charset="0"/>
              </a:rPr>
              <a:t> da coprirsi, nei bilanci degli esercizi successivi con i residui attivi </a:t>
            </a:r>
            <a:r>
              <a:rPr lang="it-IT" sz="1400" dirty="0" err="1">
                <a:latin typeface="+mj-lt"/>
                <a:cs typeface="Arial" charset="0"/>
              </a:rPr>
              <a:t>reimputati</a:t>
            </a:r>
            <a:r>
              <a:rPr lang="it-IT" sz="1400" dirty="0">
                <a:latin typeface="+mj-lt"/>
                <a:cs typeface="Arial" charset="0"/>
              </a:rPr>
              <a:t> a tali esercizi eccedenti rispetto alla somma dei residui passivi </a:t>
            </a:r>
            <a:r>
              <a:rPr lang="it-IT" sz="1400" dirty="0" err="1">
                <a:latin typeface="+mj-lt"/>
                <a:cs typeface="Arial" charset="0"/>
              </a:rPr>
              <a:t>reimputati</a:t>
            </a:r>
            <a:r>
              <a:rPr lang="it-IT" sz="1400" dirty="0">
                <a:latin typeface="+mj-lt"/>
                <a:cs typeface="Arial" charset="0"/>
              </a:rPr>
              <a:t> e del fondo pluriennale vincolato di entrata. Gli esercizi per i quali si e' determinato il disavanzo tecnico possono essere approvati in disavanzo di competenza, per un importo non superiore al disavanzo tecnico (spese maturate prima delle entrate – disallineamento temporale – sono maggiori i residui attivi </a:t>
            </a:r>
            <a:r>
              <a:rPr lang="it-IT" sz="1400" dirty="0" err="1">
                <a:latin typeface="+mj-lt"/>
                <a:cs typeface="Arial" charset="0"/>
              </a:rPr>
              <a:t>reimputati</a:t>
            </a:r>
            <a:r>
              <a:rPr lang="it-IT" sz="1400" dirty="0">
                <a:latin typeface="+mj-lt"/>
                <a:cs typeface="Arial" charset="0"/>
              </a:rPr>
              <a:t> rispetto ai residui passivi </a:t>
            </a:r>
            <a:r>
              <a:rPr lang="it-IT" sz="1400" dirty="0" err="1">
                <a:latin typeface="+mj-lt"/>
                <a:cs typeface="Arial" charset="0"/>
              </a:rPr>
              <a:t>reimputati</a:t>
            </a:r>
            <a:r>
              <a:rPr lang="it-IT" sz="1400" dirty="0">
                <a:latin typeface="+mj-lt"/>
                <a:cs typeface="Arial" charset="0"/>
              </a:rPr>
              <a:t>)</a:t>
            </a:r>
          </a:p>
          <a:p>
            <a:pPr algn="just" eaLnBrk="1" hangingPunct="1">
              <a:defRPr/>
            </a:pPr>
            <a:endParaRPr lang="it-IT" sz="1400" dirty="0">
              <a:latin typeface="+mj-lt"/>
              <a:cs typeface="Arial" charset="0"/>
            </a:endParaRPr>
          </a:p>
          <a:p>
            <a:pPr algn="just" eaLnBrk="1" hangingPunct="1">
              <a:defRPr/>
            </a:pPr>
            <a:endParaRPr lang="it-IT" sz="1400" dirty="0">
              <a:latin typeface="+mj-lt"/>
              <a:cs typeface="Arial" charset="0"/>
            </a:endParaRPr>
          </a:p>
          <a:p>
            <a:pPr algn="just" eaLnBrk="1" hangingPunct="1">
              <a:defRPr/>
            </a:pPr>
            <a:r>
              <a:rPr lang="it-IT" altLang="it-IT" sz="1400" b="1" dirty="0" err="1">
                <a:latin typeface="+mj-lt"/>
                <a:cs typeface="Arial" charset="0"/>
              </a:rPr>
              <a:t>D.Lgs</a:t>
            </a:r>
            <a:r>
              <a:rPr lang="it-IT" altLang="it-IT" sz="1400" b="1" dirty="0">
                <a:latin typeface="+mj-lt"/>
                <a:cs typeface="Arial" charset="0"/>
              </a:rPr>
              <a:t> 118/2011 art. 3, comma 14)</a:t>
            </a:r>
          </a:p>
          <a:p>
            <a:pPr algn="just" eaLnBrk="1" hangingPunct="1">
              <a:defRPr/>
            </a:pPr>
            <a:r>
              <a:rPr lang="it-IT" sz="1400" dirty="0">
                <a:latin typeface="+mj-lt"/>
                <a:cs typeface="Arial" charset="0"/>
              </a:rPr>
              <a:t>Nel caso in cui a seguito del </a:t>
            </a:r>
            <a:r>
              <a:rPr lang="it-IT" sz="1400" dirty="0" err="1">
                <a:latin typeface="+mj-lt"/>
                <a:cs typeface="Arial" charset="0"/>
              </a:rPr>
              <a:t>riaccertamento</a:t>
            </a:r>
            <a:r>
              <a:rPr lang="it-IT" sz="1400" dirty="0">
                <a:latin typeface="+mj-lt"/>
                <a:cs typeface="Arial" charset="0"/>
              </a:rPr>
              <a:t> straordinario di cui al comma 7, i residui attivi </a:t>
            </a:r>
            <a:r>
              <a:rPr lang="it-IT" sz="1400" dirty="0" err="1">
                <a:latin typeface="+mj-lt"/>
                <a:cs typeface="Arial" charset="0"/>
              </a:rPr>
              <a:t>reimputati</a:t>
            </a:r>
            <a:r>
              <a:rPr lang="it-IT" sz="1400" dirty="0">
                <a:latin typeface="+mj-lt"/>
                <a:cs typeface="Arial" charset="0"/>
              </a:rPr>
              <a:t> ad un esercizio sono di importo superiore alla somma del fondo pluriennale vincolato stanziato in entrata e dei residui passivi </a:t>
            </a:r>
            <a:r>
              <a:rPr lang="it-IT" sz="1400" dirty="0" err="1">
                <a:latin typeface="+mj-lt"/>
                <a:cs typeface="Arial" charset="0"/>
              </a:rPr>
              <a:t>reimputati</a:t>
            </a:r>
            <a:r>
              <a:rPr lang="it-IT" sz="1400" dirty="0">
                <a:latin typeface="+mj-lt"/>
                <a:cs typeface="Arial" charset="0"/>
              </a:rPr>
              <a:t> nel medesimo esercizio, tale differenza e' vincolata alla copertura dell'eventuale eccedenza degli impegni </a:t>
            </a:r>
            <a:r>
              <a:rPr lang="it-IT" sz="1400" dirty="0" err="1">
                <a:latin typeface="+mj-lt"/>
                <a:cs typeface="Arial" charset="0"/>
              </a:rPr>
              <a:t>reimputati</a:t>
            </a:r>
            <a:r>
              <a:rPr lang="it-IT" sz="1400" dirty="0">
                <a:latin typeface="+mj-lt"/>
                <a:cs typeface="Arial" charset="0"/>
              </a:rPr>
              <a:t> agli esercizi successivi rispetto alla somma del fondo pluriennale vincolato di entrata e dei residui attivi. Nel bilancio di previsione dell'esercizio in cui si verifica tale differenza e' effettuato un accantonamento di pari importo agli stanziamenti di spesa del fondo pluriennale vincolato</a:t>
            </a:r>
          </a:p>
        </p:txBody>
      </p:sp>
      <p:sp>
        <p:nvSpPr>
          <p:cNvPr id="92166"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031D01-4BF0-4127-A92F-9C2DD7562BE2}" type="slidenum">
              <a:rPr lang="it-IT" altLang="it-IT">
                <a:solidFill>
                  <a:srgbClr val="FFFFFF"/>
                </a:solidFill>
                <a:latin typeface="Century Schoolbook" panose="02040604050505020304" pitchFamily="18" charset="0"/>
              </a:rPr>
              <a:pPr/>
              <a:t>70</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3"/>
          <p:cNvSpPr>
            <a:spLocks noGrp="1"/>
          </p:cNvSpPr>
          <p:nvPr>
            <p:ph type="title"/>
          </p:nvPr>
        </p:nvSpPr>
        <p:spPr>
          <a:xfrm>
            <a:off x="457200" y="26035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IL RIACCERTAMENTO DEI RESIDUI</a:t>
            </a:r>
          </a:p>
        </p:txBody>
      </p:sp>
      <p:pic>
        <p:nvPicPr>
          <p:cNvPr id="9318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0250" y="1643063"/>
            <a:ext cx="5105400" cy="3171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190"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1EA3BC-240A-4F7B-AD2D-98E70F1F2B3A}" type="slidenum">
              <a:rPr lang="it-IT" altLang="it-IT">
                <a:solidFill>
                  <a:srgbClr val="FFFFFF"/>
                </a:solidFill>
                <a:latin typeface="Century Schoolbook" panose="02040604050505020304" pitchFamily="18" charset="0"/>
              </a:rPr>
              <a:pPr/>
              <a:t>71</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3"/>
          <p:cNvSpPr>
            <a:spLocks noGrp="1"/>
          </p:cNvSpPr>
          <p:nvPr>
            <p:ph type="title"/>
          </p:nvPr>
        </p:nvSpPr>
        <p:spPr>
          <a:xfrm>
            <a:off x="457200" y="26035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IL RIACCERTAMENTO DEI RESIDUI</a:t>
            </a:r>
          </a:p>
        </p:txBody>
      </p:sp>
      <p:pic>
        <p:nvPicPr>
          <p:cNvPr id="942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4813" y="1804988"/>
            <a:ext cx="5754687" cy="3767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14"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5861ADB-EF4D-4038-AF6A-0C3D3947D610}" type="slidenum">
              <a:rPr lang="it-IT" altLang="it-IT">
                <a:solidFill>
                  <a:srgbClr val="FFFFFF"/>
                </a:solidFill>
                <a:latin typeface="Century Schoolbook" panose="02040604050505020304" pitchFamily="18" charset="0"/>
              </a:rPr>
              <a:pPr/>
              <a:t>72</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3"/>
          <p:cNvSpPr>
            <a:spLocks noGrp="1"/>
          </p:cNvSpPr>
          <p:nvPr>
            <p:ph type="title"/>
          </p:nvPr>
        </p:nvSpPr>
        <p:spPr>
          <a:xfrm>
            <a:off x="457200" y="26035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IL RIACCERTAMENTO DEI RESIDUI</a:t>
            </a:r>
          </a:p>
        </p:txBody>
      </p:sp>
      <p:pic>
        <p:nvPicPr>
          <p:cNvPr id="9523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0550" y="1443038"/>
            <a:ext cx="7962900" cy="397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5238"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45893A-B96B-49FA-A30C-907406DF3202}" type="slidenum">
              <a:rPr lang="it-IT" altLang="it-IT">
                <a:solidFill>
                  <a:srgbClr val="FFFFFF"/>
                </a:solidFill>
                <a:latin typeface="Century Schoolbook" panose="02040604050505020304" pitchFamily="18" charset="0"/>
              </a:rPr>
              <a:pPr/>
              <a:t>73</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IL RIACCERTAMENTO ORDINARIO</a:t>
            </a:r>
          </a:p>
        </p:txBody>
      </p:sp>
      <p:sp>
        <p:nvSpPr>
          <p:cNvPr id="33797" name="Rettangolo 4"/>
          <p:cNvSpPr>
            <a:spLocks noChangeArrowheads="1"/>
          </p:cNvSpPr>
          <p:nvPr/>
        </p:nvSpPr>
        <p:spPr bwMode="auto">
          <a:xfrm>
            <a:off x="468313" y="908050"/>
            <a:ext cx="7675562" cy="4246563"/>
          </a:xfrm>
          <a:prstGeom prst="rect">
            <a:avLst/>
          </a:prstGeom>
          <a:noFill/>
          <a:ln w="9525">
            <a:noFill/>
            <a:miter lim="800000"/>
            <a:headEnd/>
            <a:tailEnd/>
          </a:ln>
        </p:spPr>
        <p:txBody>
          <a:bodyPr>
            <a:spAutoFit/>
          </a:bodyPr>
          <a:lstStyle/>
          <a:p>
            <a:pPr algn="ctr" eaLnBrk="1" hangingPunct="1">
              <a:buFont typeface="Arial" charset="0"/>
              <a:buNone/>
              <a:defRPr/>
            </a:pPr>
            <a:r>
              <a:rPr lang="it-IT" altLang="it-IT" sz="1500" b="1" dirty="0" err="1">
                <a:latin typeface="+mj-lt"/>
                <a:cs typeface="Arial" charset="0"/>
              </a:rPr>
              <a:t>D.Lgs</a:t>
            </a:r>
            <a:r>
              <a:rPr lang="it-IT" altLang="it-IT" sz="1500" b="1" dirty="0">
                <a:latin typeface="+mj-lt"/>
                <a:cs typeface="Arial" charset="0"/>
              </a:rPr>
              <a:t> 118/2011 art. 3, comma 4 </a:t>
            </a:r>
          </a:p>
          <a:p>
            <a:pPr algn="just" eaLnBrk="1" hangingPunct="1">
              <a:buFont typeface="Arial" charset="0"/>
              <a:buNone/>
              <a:defRPr/>
            </a:pPr>
            <a:endParaRPr lang="it-IT" altLang="it-IT" sz="1500" dirty="0">
              <a:latin typeface="+mj-lt"/>
              <a:cs typeface="Arial" charset="0"/>
            </a:endParaRPr>
          </a:p>
          <a:p>
            <a:pPr algn="just" eaLnBrk="1" hangingPunct="1">
              <a:buFont typeface="Arial" charset="0"/>
              <a:buNone/>
              <a:defRPr/>
            </a:pPr>
            <a:r>
              <a:rPr lang="it-IT" altLang="it-IT" sz="1600" dirty="0">
                <a:latin typeface="+mj-lt"/>
                <a:cs typeface="Arial" charset="0"/>
              </a:rPr>
              <a:t>Al fine di dare attuazione al principio contabile generale della competenza finanziaria …, gli enti … provvedono, annualmente, al </a:t>
            </a:r>
            <a:r>
              <a:rPr lang="it-IT" altLang="it-IT" sz="1600" dirty="0" err="1">
                <a:latin typeface="+mj-lt"/>
                <a:cs typeface="Arial" charset="0"/>
              </a:rPr>
              <a:t>riaccertamento</a:t>
            </a:r>
            <a:r>
              <a:rPr lang="it-IT" altLang="it-IT" sz="1600" dirty="0">
                <a:latin typeface="+mj-lt"/>
                <a:cs typeface="Arial" charset="0"/>
              </a:rPr>
              <a:t> dei residui attivi e passivi, verificando, ai fini del rendiconto, le ragioni del loro mantenimento (nella gestione dei residui) </a:t>
            </a:r>
            <a:r>
              <a:rPr lang="it-IT" sz="1600" dirty="0">
                <a:latin typeface="+mj-lt"/>
                <a:cs typeface="Arial" charset="0"/>
              </a:rPr>
              <a:t>(esclusione dei residui derivanti dal </a:t>
            </a:r>
            <a:r>
              <a:rPr lang="it-IT" sz="1600" u="sng" dirty="0">
                <a:latin typeface="+mj-lt"/>
                <a:cs typeface="Arial" charset="0"/>
              </a:rPr>
              <a:t>perimetro sanitario</a:t>
            </a:r>
            <a:r>
              <a:rPr lang="it-IT" sz="1600" dirty="0">
                <a:latin typeface="+mj-lt"/>
                <a:cs typeface="Arial" charset="0"/>
              </a:rPr>
              <a:t> o </a:t>
            </a:r>
            <a:r>
              <a:rPr lang="it-IT" sz="1600" u="sng" dirty="0">
                <a:latin typeface="+mj-lt"/>
                <a:cs typeface="Arial" charset="0"/>
              </a:rPr>
              <a:t>finanziati da debito autorizzato e non contratto</a:t>
            </a:r>
            <a:r>
              <a:rPr lang="it-IT" sz="1600" dirty="0">
                <a:latin typeface="+mj-lt"/>
                <a:cs typeface="Arial" charset="0"/>
              </a:rPr>
              <a:t>)</a:t>
            </a:r>
            <a:endParaRPr lang="it-IT" altLang="it-IT" sz="1600" dirty="0">
              <a:latin typeface="+mj-lt"/>
              <a:cs typeface="Arial" charset="0"/>
            </a:endParaRPr>
          </a:p>
          <a:p>
            <a:pPr algn="just" eaLnBrk="1" hangingPunct="1">
              <a:buFont typeface="Arial" charset="0"/>
              <a:buNone/>
              <a:defRPr/>
            </a:pPr>
            <a:endParaRPr lang="it-IT" altLang="it-IT" sz="1600" dirty="0">
              <a:latin typeface="+mj-lt"/>
              <a:cs typeface="Arial" charset="0"/>
            </a:endParaRPr>
          </a:p>
          <a:p>
            <a:pPr algn="just" eaLnBrk="1" hangingPunct="1">
              <a:defRPr/>
            </a:pPr>
            <a:r>
              <a:rPr lang="it-IT" sz="1600" dirty="0">
                <a:latin typeface="+mj-lt"/>
                <a:cs typeface="Arial" charset="0"/>
              </a:rPr>
              <a:t>Possono essere conservati tra i residui attivi le entrate accertate </a:t>
            </a:r>
            <a:r>
              <a:rPr lang="it-IT" sz="1600" u="sng" dirty="0">
                <a:latin typeface="+mj-lt"/>
                <a:cs typeface="Arial" charset="0"/>
              </a:rPr>
              <a:t>esigibili</a:t>
            </a:r>
            <a:r>
              <a:rPr lang="it-IT" sz="1600" dirty="0">
                <a:latin typeface="+mj-lt"/>
                <a:cs typeface="Arial" charset="0"/>
              </a:rPr>
              <a:t> nell’esercizio di riferimento, </a:t>
            </a:r>
            <a:r>
              <a:rPr lang="it-IT" sz="1600" b="1" dirty="0">
                <a:latin typeface="+mj-lt"/>
                <a:cs typeface="Arial" charset="0"/>
              </a:rPr>
              <a:t>ma non incassate</a:t>
            </a:r>
            <a:r>
              <a:rPr lang="it-IT" sz="1600" dirty="0">
                <a:latin typeface="+mj-lt"/>
                <a:cs typeface="Arial" charset="0"/>
              </a:rPr>
              <a:t>. </a:t>
            </a:r>
          </a:p>
          <a:p>
            <a:pPr algn="just" eaLnBrk="1" hangingPunct="1">
              <a:defRPr/>
            </a:pPr>
            <a:endParaRPr lang="it-IT" sz="1600" dirty="0">
              <a:latin typeface="+mj-lt"/>
              <a:cs typeface="Arial" charset="0"/>
            </a:endParaRPr>
          </a:p>
          <a:p>
            <a:pPr algn="just" eaLnBrk="1" hangingPunct="1">
              <a:defRPr/>
            </a:pPr>
            <a:r>
              <a:rPr lang="it-IT" sz="1600" dirty="0">
                <a:latin typeface="+mj-lt"/>
                <a:cs typeface="Arial" charset="0"/>
              </a:rPr>
              <a:t>Possono essere conservate tra i residui passivi le spese impegnate, </a:t>
            </a:r>
            <a:r>
              <a:rPr lang="it-IT" sz="1600" b="1" dirty="0">
                <a:latin typeface="+mj-lt"/>
                <a:cs typeface="Arial" charset="0"/>
              </a:rPr>
              <a:t>liquidate o liquidabili</a:t>
            </a:r>
            <a:r>
              <a:rPr lang="it-IT" sz="1600" dirty="0">
                <a:latin typeface="+mj-lt"/>
                <a:cs typeface="Arial" charset="0"/>
              </a:rPr>
              <a:t> nel corso dell’esercizio, </a:t>
            </a:r>
            <a:r>
              <a:rPr lang="it-IT" sz="1600" u="sng" dirty="0">
                <a:latin typeface="+mj-lt"/>
                <a:cs typeface="Arial" charset="0"/>
              </a:rPr>
              <a:t>ma non pagate</a:t>
            </a:r>
            <a:r>
              <a:rPr lang="it-IT" sz="1600" dirty="0">
                <a:latin typeface="+mj-lt"/>
                <a:cs typeface="Arial" charset="0"/>
              </a:rPr>
              <a:t>. </a:t>
            </a:r>
          </a:p>
          <a:p>
            <a:pPr algn="just" eaLnBrk="1" hangingPunct="1">
              <a:defRPr/>
            </a:pPr>
            <a:endParaRPr lang="it-IT" sz="1600" dirty="0">
              <a:latin typeface="+mj-lt"/>
              <a:cs typeface="Arial" charset="0"/>
            </a:endParaRPr>
          </a:p>
          <a:p>
            <a:pPr algn="just" eaLnBrk="1" hangingPunct="1">
              <a:defRPr/>
            </a:pPr>
            <a:r>
              <a:rPr lang="it-IT" sz="1600" dirty="0">
                <a:latin typeface="+mj-lt"/>
                <a:cs typeface="Arial" charset="0"/>
              </a:rPr>
              <a:t>Le entrate e le spese accertate e impegnate non esigibili nell’esercizio considerato, sono </a:t>
            </a:r>
            <a:r>
              <a:rPr lang="it-IT" sz="1600" b="1" dirty="0">
                <a:latin typeface="+mj-lt"/>
                <a:cs typeface="Arial" charset="0"/>
              </a:rPr>
              <a:t>immediatamente </a:t>
            </a:r>
            <a:r>
              <a:rPr lang="it-IT" sz="1600" b="1" dirty="0" err="1">
                <a:latin typeface="+mj-lt"/>
                <a:cs typeface="Arial" charset="0"/>
              </a:rPr>
              <a:t>reimputate</a:t>
            </a:r>
            <a:r>
              <a:rPr lang="it-IT" sz="1600" b="1" dirty="0">
                <a:latin typeface="+mj-lt"/>
                <a:cs typeface="Arial" charset="0"/>
              </a:rPr>
              <a:t> </a:t>
            </a:r>
            <a:r>
              <a:rPr lang="it-IT" sz="1600" dirty="0">
                <a:latin typeface="+mj-lt"/>
                <a:cs typeface="Arial" charset="0"/>
              </a:rPr>
              <a:t>all’esercizio in cui sono </a:t>
            </a:r>
            <a:r>
              <a:rPr lang="it-IT" sz="1600" dirty="0" err="1">
                <a:latin typeface="+mj-lt"/>
                <a:cs typeface="Arial" charset="0"/>
              </a:rPr>
              <a:t>esigibili….incrementando</a:t>
            </a:r>
            <a:r>
              <a:rPr lang="it-IT" sz="1600" dirty="0">
                <a:latin typeface="+mj-lt"/>
                <a:cs typeface="Arial" charset="0"/>
              </a:rPr>
              <a:t> di pari importo il fondo pluriennale di spesa</a:t>
            </a:r>
            <a:endParaRPr lang="it-IT" altLang="it-IT" sz="1600" dirty="0">
              <a:latin typeface="+mj-lt"/>
              <a:cs typeface="Arial" charset="0"/>
            </a:endParaRPr>
          </a:p>
        </p:txBody>
      </p:sp>
      <p:sp>
        <p:nvSpPr>
          <p:cNvPr id="96262"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DDEA3B-22A7-4FE0-9B25-AF45749BA9C9}" type="slidenum">
              <a:rPr lang="it-IT" altLang="it-IT">
                <a:solidFill>
                  <a:srgbClr val="FFFFFF"/>
                </a:solidFill>
                <a:latin typeface="Century Schoolbook" panose="02040604050505020304" pitchFamily="18" charset="0"/>
              </a:rPr>
              <a:pPr/>
              <a:t>74</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contenuto 2"/>
          <p:cNvSpPr>
            <a:spLocks noGrp="1"/>
          </p:cNvSpPr>
          <p:nvPr>
            <p:ph sz="quarter" idx="1"/>
          </p:nvPr>
        </p:nvSpPr>
        <p:spPr>
          <a:xfrm>
            <a:off x="457200" y="1071563"/>
            <a:ext cx="3657600" cy="5100637"/>
          </a:xfrm>
        </p:spPr>
        <p:txBody>
          <a:bodyPr/>
          <a:lstStyle/>
          <a:p>
            <a:pPr algn="ctr">
              <a:buFont typeface="Wingdings" panose="05000000000000000000" pitchFamily="2" charset="2"/>
              <a:buNone/>
            </a:pPr>
            <a:r>
              <a:rPr lang="it-IT" altLang="it-IT" b="1" smtClean="0"/>
              <a:t>Principi contabili generali</a:t>
            </a:r>
          </a:p>
          <a:p>
            <a:pPr algn="ctr">
              <a:buFont typeface="Wingdings" panose="05000000000000000000" pitchFamily="2" charset="2"/>
              <a:buNone/>
            </a:pPr>
            <a:endParaRPr lang="it-IT" altLang="it-IT" b="1" smtClean="0"/>
          </a:p>
          <a:p>
            <a:pPr algn="just"/>
            <a:r>
              <a:rPr lang="it-IT" altLang="it-IT" smtClean="0"/>
              <a:t>Costituiscono i fondamenti e le regole di carattere generale cui deve informarsi il sistema di bilancio.</a:t>
            </a:r>
          </a:p>
          <a:p>
            <a:pPr algn="just"/>
            <a:r>
              <a:rPr lang="it-IT" altLang="it-IT" smtClean="0"/>
              <a:t>Architettura fondamentale del sistema di bilancio nella sua completezza.</a:t>
            </a:r>
          </a:p>
        </p:txBody>
      </p:sp>
      <p:sp>
        <p:nvSpPr>
          <p:cNvPr id="49155" name="Segnaposto contenuto 3"/>
          <p:cNvSpPr>
            <a:spLocks noGrp="1"/>
          </p:cNvSpPr>
          <p:nvPr>
            <p:ph sz="quarter" idx="2"/>
          </p:nvPr>
        </p:nvSpPr>
        <p:spPr>
          <a:xfrm>
            <a:off x="4270375" y="1143000"/>
            <a:ext cx="3657600" cy="5029200"/>
          </a:xfrm>
        </p:spPr>
        <p:txBody>
          <a:bodyPr/>
          <a:lstStyle/>
          <a:p>
            <a:pPr algn="ctr">
              <a:buFont typeface="Wingdings" panose="05000000000000000000" pitchFamily="2" charset="2"/>
              <a:buNone/>
            </a:pPr>
            <a:r>
              <a:rPr lang="it-IT" altLang="it-IT" b="1" smtClean="0"/>
              <a:t>Principi contabili applicati</a:t>
            </a:r>
          </a:p>
          <a:p>
            <a:pPr algn="ctr">
              <a:buFont typeface="Wingdings" panose="05000000000000000000" pitchFamily="2" charset="2"/>
              <a:buNone/>
            </a:pPr>
            <a:endParaRPr lang="it-IT" altLang="it-IT" b="1" smtClean="0"/>
          </a:p>
          <a:p>
            <a:pPr algn="just"/>
            <a:r>
              <a:rPr lang="it-IT" altLang="it-IT" smtClean="0"/>
              <a:t>Specificano i singoli istituti definiti nell’ordinamento.</a:t>
            </a:r>
          </a:p>
          <a:p>
            <a:pPr algn="just"/>
            <a:r>
              <a:rPr lang="it-IT" altLang="it-IT" smtClean="0"/>
              <a:t>Identificano i corretti adempimenti in coerenza con le indicazioni generali dei postulati.</a:t>
            </a:r>
          </a:p>
          <a:p>
            <a:pPr algn="just"/>
            <a:endParaRPr lang="it-IT" altLang="it-IT" smtClean="0"/>
          </a:p>
        </p:txBody>
      </p:sp>
      <p:sp>
        <p:nvSpPr>
          <p:cNvPr id="49156" name="Segnaposto numero diapositiva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04E487-D2AB-44F6-83AF-96D7EDF0C1CE}" type="slidenum">
              <a:rPr lang="it-IT" altLang="it-IT">
                <a:solidFill>
                  <a:srgbClr val="FFFFFF"/>
                </a:solidFill>
                <a:latin typeface="Century Schoolbook" panose="02040604050505020304" pitchFamily="18" charset="0"/>
              </a:rPr>
              <a:pPr/>
              <a:t>75</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 PRINCIPI CONTABILI</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contenuto 2"/>
          <p:cNvSpPr>
            <a:spLocks noGrp="1"/>
          </p:cNvSpPr>
          <p:nvPr>
            <p:ph sz="quarter" idx="1"/>
          </p:nvPr>
        </p:nvSpPr>
        <p:spPr>
          <a:xfrm>
            <a:off x="457200" y="1071563"/>
            <a:ext cx="3657600" cy="4857750"/>
          </a:xfrm>
        </p:spPr>
        <p:txBody>
          <a:bodyPr/>
          <a:lstStyle/>
          <a:p>
            <a:pPr algn="just">
              <a:buFont typeface="Wingdings" panose="05000000000000000000" pitchFamily="2" charset="2"/>
              <a:buNone/>
            </a:pPr>
            <a:r>
              <a:rPr lang="it-IT" altLang="it-IT" sz="1900" smtClean="0"/>
              <a:t>1. 	Principio dell'annualità</a:t>
            </a:r>
            <a:endParaRPr lang="it-IT" altLang="it-IT" sz="1900" b="1" i="1" smtClean="0"/>
          </a:p>
          <a:p>
            <a:pPr algn="just">
              <a:buFont typeface="Wingdings" panose="05000000000000000000" pitchFamily="2" charset="2"/>
              <a:buNone/>
            </a:pPr>
            <a:r>
              <a:rPr lang="it-IT" altLang="it-IT" sz="1900" smtClean="0"/>
              <a:t>2. 	Principio dell'unità </a:t>
            </a:r>
            <a:endParaRPr lang="it-IT" altLang="it-IT" sz="1900" b="1" i="1" smtClean="0"/>
          </a:p>
          <a:p>
            <a:pPr algn="just">
              <a:buFont typeface="Wingdings" panose="05000000000000000000" pitchFamily="2" charset="2"/>
              <a:buNone/>
            </a:pPr>
            <a:r>
              <a:rPr lang="it-IT" altLang="it-IT" sz="1900" smtClean="0"/>
              <a:t>3. 	Principio dell'universalità </a:t>
            </a:r>
            <a:endParaRPr lang="it-IT" altLang="it-IT" sz="1900" b="1" i="1" smtClean="0"/>
          </a:p>
          <a:p>
            <a:pPr algn="just">
              <a:buFont typeface="Wingdings" panose="05000000000000000000" pitchFamily="2" charset="2"/>
              <a:buNone/>
            </a:pPr>
            <a:r>
              <a:rPr lang="it-IT" altLang="it-IT" sz="1900" smtClean="0"/>
              <a:t>4. 	Principio dell'integrità </a:t>
            </a:r>
            <a:endParaRPr lang="it-IT" altLang="it-IT" sz="1900" b="1" i="1" smtClean="0"/>
          </a:p>
          <a:p>
            <a:pPr algn="just">
              <a:buFont typeface="Wingdings" panose="05000000000000000000" pitchFamily="2" charset="2"/>
              <a:buNone/>
            </a:pPr>
            <a:r>
              <a:rPr lang="it-IT" altLang="it-IT" sz="1900" smtClean="0"/>
              <a:t>5.	Principio della veridicità, attendibilità, correttezza, e comprensibilità </a:t>
            </a:r>
            <a:endParaRPr lang="it-IT" altLang="it-IT" sz="1900" b="1" i="1" smtClean="0"/>
          </a:p>
          <a:p>
            <a:pPr algn="just">
              <a:buFont typeface="Wingdings" panose="05000000000000000000" pitchFamily="2" charset="2"/>
              <a:buNone/>
            </a:pPr>
            <a:r>
              <a:rPr lang="it-IT" altLang="it-IT" sz="1900" smtClean="0"/>
              <a:t>6.	 Principio della significatività e rilevanza </a:t>
            </a:r>
            <a:endParaRPr lang="it-IT" altLang="it-IT" sz="1900" b="1" i="1" smtClean="0"/>
          </a:p>
          <a:p>
            <a:pPr algn="just">
              <a:buFont typeface="Wingdings" panose="05000000000000000000" pitchFamily="2" charset="2"/>
              <a:buNone/>
            </a:pPr>
            <a:r>
              <a:rPr lang="it-IT" altLang="it-IT" sz="1900" smtClean="0"/>
              <a:t>7. 	Principio della flessibilità </a:t>
            </a:r>
            <a:endParaRPr lang="it-IT" altLang="it-IT" sz="1900" b="1" i="1" smtClean="0"/>
          </a:p>
          <a:p>
            <a:pPr algn="just">
              <a:buFont typeface="Wingdings" panose="05000000000000000000" pitchFamily="2" charset="2"/>
              <a:buNone/>
            </a:pPr>
            <a:r>
              <a:rPr lang="it-IT" altLang="it-IT" sz="1900" smtClean="0"/>
              <a:t>8. 	Principio della congruità </a:t>
            </a:r>
            <a:endParaRPr lang="it-IT" altLang="it-IT" sz="1900" b="1" i="1" smtClean="0"/>
          </a:p>
          <a:p>
            <a:pPr>
              <a:buFont typeface="Wingdings" panose="05000000000000000000" pitchFamily="2" charset="2"/>
              <a:buNone/>
            </a:pPr>
            <a:r>
              <a:rPr lang="it-IT" altLang="it-IT" sz="1900" smtClean="0"/>
              <a:t>9. 	Principio della prudenza </a:t>
            </a:r>
          </a:p>
          <a:p>
            <a:pPr>
              <a:buFont typeface="Wingdings" panose="05000000000000000000" pitchFamily="2" charset="2"/>
              <a:buNone/>
            </a:pPr>
            <a:r>
              <a:rPr lang="it-IT" altLang="it-IT" sz="1900" smtClean="0"/>
              <a:t>10. Principio della coerenza </a:t>
            </a:r>
          </a:p>
          <a:p>
            <a:pPr>
              <a:buFont typeface="Wingdings" panose="05000000000000000000" pitchFamily="2" charset="2"/>
              <a:buNone/>
            </a:pPr>
            <a:endParaRPr lang="it-IT" altLang="it-IT" sz="1900" smtClean="0"/>
          </a:p>
          <a:p>
            <a:endParaRPr lang="it-IT" altLang="it-IT" b="1" i="1" smtClean="0"/>
          </a:p>
          <a:p>
            <a:pPr algn="ctr">
              <a:buFont typeface="Wingdings" panose="05000000000000000000" pitchFamily="2" charset="2"/>
              <a:buNone/>
            </a:pPr>
            <a:endParaRPr lang="it-IT" altLang="it-IT" smtClean="0"/>
          </a:p>
        </p:txBody>
      </p:sp>
      <p:sp>
        <p:nvSpPr>
          <p:cNvPr id="50179" name="Segnaposto contenuto 3"/>
          <p:cNvSpPr>
            <a:spLocks noGrp="1"/>
          </p:cNvSpPr>
          <p:nvPr>
            <p:ph sz="quarter" idx="2"/>
          </p:nvPr>
        </p:nvSpPr>
        <p:spPr>
          <a:xfrm>
            <a:off x="4270375" y="1143000"/>
            <a:ext cx="3657600" cy="5029200"/>
          </a:xfrm>
        </p:spPr>
        <p:txBody>
          <a:bodyPr/>
          <a:lstStyle/>
          <a:p>
            <a:pPr algn="just">
              <a:buFont typeface="Wingdings" panose="05000000000000000000" pitchFamily="2" charset="2"/>
              <a:buNone/>
            </a:pPr>
            <a:r>
              <a:rPr lang="it-IT" altLang="it-IT" sz="1900" smtClean="0"/>
              <a:t>11. Principio della continuità e della costanza </a:t>
            </a:r>
          </a:p>
          <a:p>
            <a:pPr algn="just">
              <a:buFont typeface="Wingdings" panose="05000000000000000000" pitchFamily="2" charset="2"/>
              <a:buNone/>
            </a:pPr>
            <a:r>
              <a:rPr lang="it-IT" altLang="it-IT" sz="1900" smtClean="0"/>
              <a:t>12.Principio della comparabilità e della verificabilità</a:t>
            </a:r>
          </a:p>
          <a:p>
            <a:pPr algn="just">
              <a:buFont typeface="Wingdings" panose="05000000000000000000" pitchFamily="2" charset="2"/>
              <a:buNone/>
            </a:pPr>
            <a:r>
              <a:rPr lang="it-IT" altLang="it-IT" sz="1900" smtClean="0"/>
              <a:t>13. Principio della neutralità </a:t>
            </a:r>
          </a:p>
          <a:p>
            <a:pPr algn="just">
              <a:buFont typeface="Wingdings" panose="05000000000000000000" pitchFamily="2" charset="2"/>
              <a:buNone/>
            </a:pPr>
            <a:r>
              <a:rPr lang="it-IT" altLang="it-IT" sz="1900" smtClean="0"/>
              <a:t>14. Principio della pubblicità </a:t>
            </a:r>
          </a:p>
          <a:p>
            <a:pPr algn="just">
              <a:buFont typeface="Wingdings" panose="05000000000000000000" pitchFamily="2" charset="2"/>
              <a:buNone/>
            </a:pPr>
            <a:r>
              <a:rPr lang="it-IT" altLang="it-IT" sz="1900" smtClean="0"/>
              <a:t>15. Principio dell'equilibrio di bilancio </a:t>
            </a:r>
          </a:p>
          <a:p>
            <a:pPr algn="just">
              <a:buFont typeface="Wingdings" panose="05000000000000000000" pitchFamily="2" charset="2"/>
              <a:buNone/>
            </a:pPr>
            <a:r>
              <a:rPr lang="it-IT" altLang="it-IT" sz="1900" smtClean="0"/>
              <a:t>16. Principio della competenza finanziaria </a:t>
            </a:r>
          </a:p>
          <a:p>
            <a:pPr algn="just">
              <a:buFont typeface="Wingdings" panose="05000000000000000000" pitchFamily="2" charset="2"/>
              <a:buNone/>
            </a:pPr>
            <a:r>
              <a:rPr lang="it-IT" altLang="it-IT" sz="1900" smtClean="0"/>
              <a:t>17. Principio della competenza economica </a:t>
            </a:r>
          </a:p>
          <a:p>
            <a:pPr algn="just">
              <a:buFont typeface="Wingdings" panose="05000000000000000000" pitchFamily="2" charset="2"/>
              <a:buNone/>
            </a:pPr>
            <a:r>
              <a:rPr lang="it-IT" altLang="it-IT" sz="1900" smtClean="0"/>
              <a:t>18. Principio della prevalenza della sostanza sulla forma</a:t>
            </a:r>
          </a:p>
        </p:txBody>
      </p:sp>
      <p:sp>
        <p:nvSpPr>
          <p:cNvPr id="50180" name="Segnaposto numero diapositiva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85600C-10D6-4FBA-A36F-2FB90C8E80B1}" type="slidenum">
              <a:rPr lang="it-IT" altLang="it-IT">
                <a:solidFill>
                  <a:srgbClr val="FFFFFF"/>
                </a:solidFill>
                <a:latin typeface="Century Schoolbook" panose="02040604050505020304" pitchFamily="18" charset="0"/>
              </a:rPr>
              <a:pPr/>
              <a:t>76</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 PRINCIPI CONTABILI GENERALI</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3"/>
          <p:cNvSpPr>
            <a:spLocks noGrp="1"/>
          </p:cNvSpPr>
          <p:nvPr>
            <p:ph type="title"/>
          </p:nvPr>
        </p:nvSpPr>
        <p:spPr>
          <a:xfrm>
            <a:off x="468313" y="236538"/>
            <a:ext cx="8229600" cy="768350"/>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RICLASSIFICAZIONE DEI CAPITOLI SECONDO IL PIANO DEI CONTI INTEGRATO</a:t>
            </a:r>
          </a:p>
        </p:txBody>
      </p:sp>
      <p:sp>
        <p:nvSpPr>
          <p:cNvPr id="2051" name="Segnaposto contenuto 4"/>
          <p:cNvSpPr>
            <a:spLocks noGrp="1"/>
          </p:cNvSpPr>
          <p:nvPr>
            <p:ph idx="1"/>
          </p:nvPr>
        </p:nvSpPr>
        <p:spPr>
          <a:xfrm>
            <a:off x="457200" y="1125538"/>
            <a:ext cx="8229600" cy="1296987"/>
          </a:xfrm>
        </p:spPr>
        <p:txBody>
          <a:bodyPr rtlCol="0">
            <a:normAutofit fontScale="92500" lnSpcReduction="10000"/>
          </a:bodyPr>
          <a:lstStyle/>
          <a:p>
            <a:pPr marL="274320" indent="11113" algn="just" eaLnBrk="1" fontAlgn="auto" hangingPunct="1">
              <a:spcAft>
                <a:spcPts val="0"/>
              </a:spcAft>
              <a:buFont typeface="Arial" charset="0"/>
              <a:buNone/>
              <a:defRPr/>
            </a:pPr>
            <a:r>
              <a:rPr lang="it-IT" sz="1700" dirty="0" smtClean="0"/>
              <a:t>“</a:t>
            </a:r>
            <a:r>
              <a:rPr lang="it-IT" sz="1800" i="1" dirty="0" smtClean="0"/>
              <a:t>Le Regioni e gli enti locali in contabilità armonizzata adottano la </a:t>
            </a:r>
            <a:r>
              <a:rPr lang="it-IT" sz="1800" b="1" i="1" dirty="0" smtClean="0"/>
              <a:t>contabilità finanziaria</a:t>
            </a:r>
            <a:r>
              <a:rPr lang="it-IT" sz="1800" i="1" dirty="0" smtClean="0"/>
              <a:t> cui affiancano, ai fini conoscitivi, un sistema di </a:t>
            </a:r>
            <a:r>
              <a:rPr lang="it-IT" sz="1800" b="1" i="1" dirty="0" smtClean="0"/>
              <a:t>contabilità economico-patrimoniale</a:t>
            </a:r>
            <a:r>
              <a:rPr lang="it-IT" sz="1800" i="1" dirty="0" smtClean="0"/>
              <a:t>, garantendo la </a:t>
            </a:r>
            <a:r>
              <a:rPr lang="it-IT" sz="1800" b="1" i="1" dirty="0" smtClean="0"/>
              <a:t>rilevazione unitaria dei fatti gestionali</a:t>
            </a:r>
            <a:r>
              <a:rPr lang="it-IT" sz="1800" i="1" dirty="0" smtClean="0"/>
              <a:t>, sia sotto il profilo finanziario che sotto il profilo economico-patrimoniale”</a:t>
            </a:r>
            <a:r>
              <a:rPr lang="it-IT" sz="1800" b="1" i="1" dirty="0" smtClean="0"/>
              <a:t> </a:t>
            </a:r>
            <a:endParaRPr lang="it-IT" sz="1800" i="1" dirty="0" smtClean="0"/>
          </a:p>
          <a:p>
            <a:pPr marL="0" indent="0" algn="ctr" eaLnBrk="1" fontAlgn="auto" hangingPunct="1">
              <a:spcAft>
                <a:spcPts val="0"/>
              </a:spcAft>
              <a:buFont typeface="Arial" panose="020B0604020202020204" pitchFamily="34" charset="0"/>
              <a:buNone/>
              <a:defRPr/>
            </a:pPr>
            <a:endParaRPr lang="it-IT" sz="1700" dirty="0"/>
          </a:p>
        </p:txBody>
      </p:sp>
      <p:sp>
        <p:nvSpPr>
          <p:cNvPr id="12" name="Segnaposto contenuto 4"/>
          <p:cNvSpPr txBox="1">
            <a:spLocks/>
          </p:cNvSpPr>
          <p:nvPr/>
        </p:nvSpPr>
        <p:spPr bwMode="auto">
          <a:xfrm>
            <a:off x="428625" y="2500313"/>
            <a:ext cx="8229600" cy="1008062"/>
          </a:xfrm>
          <a:prstGeom prst="rect">
            <a:avLst/>
          </a:prstGeom>
          <a:noFill/>
          <a:ln w="9525">
            <a:noFill/>
            <a:miter lim="800000"/>
            <a:headEnd/>
            <a:tailEnd/>
          </a:ln>
        </p:spPr>
        <p:txBody>
          <a:bodyPr/>
          <a:lstStyle/>
          <a:p>
            <a:pPr marL="342900" indent="11113" algn="just" fontAlgn="auto">
              <a:spcBef>
                <a:spcPct val="20000"/>
              </a:spcBef>
              <a:spcAft>
                <a:spcPts val="0"/>
              </a:spcAft>
              <a:buFont typeface="Arial" charset="0"/>
              <a:buNone/>
              <a:defRPr/>
            </a:pPr>
            <a:r>
              <a:rPr lang="it-IT" sz="1700" dirty="0">
                <a:latin typeface="+mn-lt"/>
                <a:cs typeface="+mn-cs"/>
              </a:rPr>
              <a:t>La </a:t>
            </a:r>
            <a:r>
              <a:rPr lang="it-IT" sz="1700" b="1" dirty="0">
                <a:latin typeface="+mn-lt"/>
                <a:cs typeface="+mn-cs"/>
              </a:rPr>
              <a:t>rilevazione unitaria dei fatti gestionali </a:t>
            </a:r>
            <a:r>
              <a:rPr lang="it-IT" sz="1700" dirty="0">
                <a:latin typeface="+mn-lt"/>
                <a:cs typeface="+mn-cs"/>
              </a:rPr>
              <a:t>sotto il profilo finanziario ed economico patrimoniale è assicurata mediante l’adozione di un </a:t>
            </a:r>
            <a:r>
              <a:rPr lang="it-IT" sz="1700" b="1" dirty="0">
                <a:latin typeface="+mn-lt"/>
                <a:cs typeface="+mn-cs"/>
              </a:rPr>
              <a:t>piano dei conti integrato,</a:t>
            </a:r>
            <a:r>
              <a:rPr lang="it-IT" sz="1700" b="1" dirty="0">
                <a:solidFill>
                  <a:srgbClr val="FF0000"/>
                </a:solidFill>
                <a:latin typeface="+mn-lt"/>
                <a:cs typeface="+mn-cs"/>
              </a:rPr>
              <a:t> </a:t>
            </a:r>
            <a:r>
              <a:rPr lang="it-IT" sz="1700" dirty="0">
                <a:latin typeface="+mn-lt"/>
                <a:cs typeface="+mn-cs"/>
              </a:rPr>
              <a:t>attraverso il quale è anche assicurato il consolidamento ed il monitoraggio dei conti pubblici, nonché il miglioramento della </a:t>
            </a:r>
            <a:r>
              <a:rPr lang="it-IT" sz="1700" dirty="0" err="1">
                <a:latin typeface="+mn-lt"/>
                <a:cs typeface="+mn-cs"/>
              </a:rPr>
              <a:t>raccordabilità</a:t>
            </a:r>
            <a:r>
              <a:rPr lang="it-IT" sz="1700" dirty="0">
                <a:latin typeface="+mn-lt"/>
                <a:cs typeface="+mn-cs"/>
              </a:rPr>
              <a:t> dei conti delle amministrazioni pubbliche con il Sistema europeo dei conti nazionali </a:t>
            </a:r>
          </a:p>
          <a:p>
            <a:pPr marL="342900" indent="11113" algn="just" fontAlgn="auto">
              <a:spcBef>
                <a:spcPct val="20000"/>
              </a:spcBef>
              <a:spcAft>
                <a:spcPts val="0"/>
              </a:spcAft>
              <a:buFont typeface="Arial" charset="0"/>
              <a:buNone/>
              <a:defRPr/>
            </a:pPr>
            <a:endParaRPr lang="it-IT" sz="1500" dirty="0">
              <a:latin typeface="+mn-lt"/>
              <a:cs typeface="+mn-cs"/>
            </a:endParaRPr>
          </a:p>
          <a:p>
            <a:pPr marL="342900" indent="11113" algn="just" fontAlgn="auto">
              <a:spcBef>
                <a:spcPct val="20000"/>
              </a:spcBef>
              <a:spcAft>
                <a:spcPts val="0"/>
              </a:spcAft>
              <a:buFont typeface="Arial" charset="0"/>
              <a:buNone/>
              <a:defRPr/>
            </a:pPr>
            <a:endParaRPr lang="it-IT" sz="1500" dirty="0">
              <a:latin typeface="+mn-lt"/>
              <a:cs typeface="+mn-cs"/>
            </a:endParaRPr>
          </a:p>
          <a:p>
            <a:pPr marL="342900" indent="11113" algn="just" fontAlgn="auto">
              <a:spcBef>
                <a:spcPct val="20000"/>
              </a:spcBef>
              <a:spcAft>
                <a:spcPts val="0"/>
              </a:spcAft>
              <a:buFont typeface="Arial" charset="0"/>
              <a:buNone/>
              <a:defRPr/>
            </a:pPr>
            <a:endParaRPr lang="it-IT" altLang="it-IT" sz="1500" dirty="0">
              <a:solidFill>
                <a:srgbClr val="000000"/>
              </a:solidFill>
              <a:latin typeface="+mn-lt"/>
              <a:cs typeface="+mn-cs"/>
            </a:endParaRPr>
          </a:p>
          <a:p>
            <a:pPr algn="ctr" eaLnBrk="1" fontAlgn="auto" hangingPunct="1">
              <a:spcBef>
                <a:spcPct val="20000"/>
              </a:spcBef>
              <a:spcAft>
                <a:spcPts val="0"/>
              </a:spcAft>
              <a:buFont typeface="Arial" panose="020B0604020202020204" pitchFamily="34" charset="0"/>
              <a:buNone/>
              <a:defRPr/>
            </a:pPr>
            <a:endParaRPr lang="it-IT" sz="1500" dirty="0">
              <a:latin typeface="+mn-lt"/>
              <a:cs typeface="+mn-cs"/>
            </a:endParaRPr>
          </a:p>
        </p:txBody>
      </p:sp>
      <p:sp>
        <p:nvSpPr>
          <p:cNvPr id="10" name="CasellaDiTesto 9"/>
          <p:cNvSpPr txBox="1"/>
          <p:nvPr/>
        </p:nvSpPr>
        <p:spPr>
          <a:xfrm>
            <a:off x="785813" y="4286250"/>
            <a:ext cx="7358062" cy="2185988"/>
          </a:xfrm>
          <a:prstGeom prst="rect">
            <a:avLst/>
          </a:prstGeom>
          <a:noFill/>
        </p:spPr>
        <p:txBody>
          <a:bodyPr>
            <a:spAutoFit/>
          </a:bodyPr>
          <a:lstStyle/>
          <a:p>
            <a:pPr algn="just" eaLnBrk="1" hangingPunct="1">
              <a:defRPr/>
            </a:pPr>
            <a:r>
              <a:rPr lang="it-IT" sz="1700" dirty="0">
                <a:latin typeface="+mn-lt"/>
                <a:cs typeface="+mn-cs"/>
              </a:rPr>
              <a:t>Gli enti che nel 2014 erano in sperimentazione sono già soggetti all'obbligo del bilancio consolidato. Per i restanti enti il </a:t>
            </a:r>
            <a:r>
              <a:rPr lang="it-IT" sz="1700" dirty="0" err="1">
                <a:latin typeface="+mn-lt"/>
                <a:cs typeface="+mn-cs"/>
              </a:rPr>
              <a:t>D.Lgs.</a:t>
            </a:r>
            <a:r>
              <a:rPr lang="it-IT" sz="1700" dirty="0">
                <a:latin typeface="+mn-lt"/>
                <a:cs typeface="+mn-cs"/>
              </a:rPr>
              <a:t> n. 126/2014, entrato in vigore il 1° gennaio 2015, consente di rinviare l’obbligo di redazione del bilancio consolidato all’esercizio 2016 (scadenza 30 settembre 2017) per gli enti territoriali da 5mila abitanti (articolo 11-</a:t>
            </a:r>
            <a:r>
              <a:rPr lang="it-IT" sz="1700" i="1" dirty="0">
                <a:latin typeface="+mn-lt"/>
                <a:cs typeface="+mn-cs"/>
              </a:rPr>
              <a:t>bis</a:t>
            </a:r>
            <a:r>
              <a:rPr lang="it-IT" sz="1700" dirty="0">
                <a:latin typeface="+mn-lt"/>
                <a:cs typeface="+mn-cs"/>
              </a:rPr>
              <a:t>, comma 4, del </a:t>
            </a:r>
            <a:r>
              <a:rPr lang="it-IT" sz="1700" dirty="0" err="1">
                <a:latin typeface="+mn-lt"/>
                <a:cs typeface="+mn-cs"/>
              </a:rPr>
              <a:t>Dlgs</a:t>
            </a:r>
            <a:r>
              <a:rPr lang="it-IT" sz="1700" dirty="0">
                <a:latin typeface="+mn-lt"/>
                <a:cs typeface="+mn-cs"/>
              </a:rPr>
              <a:t> 118/2011) ovvero al 2017 (scadenza 30 settembre 2018) per i comuni sotto i 5mila abitanti (articolo 233-bis, comma 3, del </a:t>
            </a:r>
            <a:r>
              <a:rPr lang="it-IT" sz="1700" dirty="0" err="1">
                <a:latin typeface="+mn-lt"/>
                <a:cs typeface="+mn-cs"/>
              </a:rPr>
              <a:t>Tuel</a:t>
            </a:r>
            <a:r>
              <a:rPr lang="it-IT" sz="1700" dirty="0">
                <a:latin typeface="+mn-lt"/>
                <a:cs typeface="+mn-cs"/>
              </a:rPr>
              <a:t>). </a:t>
            </a:r>
          </a:p>
        </p:txBody>
      </p:sp>
      <p:sp>
        <p:nvSpPr>
          <p:cNvPr id="45064" name="Segnaposto numero diapositiva 6"/>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2BEF2F1-2678-4D30-8D73-7427D10C8F99}" type="slidenum">
              <a:rPr lang="it-IT" altLang="it-IT">
                <a:solidFill>
                  <a:srgbClr val="FFFFFF"/>
                </a:solidFill>
                <a:latin typeface="Century Schoolbook" panose="02040604050505020304" pitchFamily="18" charset="0"/>
              </a:rPr>
              <a:pPr/>
              <a:t>77</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AutoShape 5"/>
          <p:cNvSpPr>
            <a:spLocks noChangeArrowheads="1"/>
          </p:cNvSpPr>
          <p:nvPr/>
        </p:nvSpPr>
        <p:spPr bwMode="auto">
          <a:xfrm>
            <a:off x="500063" y="1844675"/>
            <a:ext cx="4391025" cy="4422775"/>
          </a:xfrm>
          <a:prstGeom prst="roundRect">
            <a:avLst>
              <a:gd name="adj" fmla="val 16667"/>
            </a:avLst>
          </a:prstGeom>
          <a:gradFill rotWithShape="0">
            <a:gsLst>
              <a:gs pos="0">
                <a:schemeClr val="accent3">
                  <a:lumMod val="60000"/>
                  <a:lumOff val="40000"/>
                </a:schemeClr>
              </a:gs>
              <a:gs pos="100000">
                <a:srgbClr val="FCFFFF"/>
              </a:gs>
            </a:gsLst>
            <a:path path="shape">
              <a:fillToRect l="50000" t="50000" r="50000" b="50000"/>
            </a:path>
          </a:gradFill>
          <a:ln w="9525">
            <a:solidFill>
              <a:schemeClr val="tx1"/>
            </a:solidFill>
            <a:round/>
            <a:headEnd/>
            <a:tailEnd/>
          </a:ln>
        </p:spPr>
        <p:txBody>
          <a:bodyPr anchor="ctr">
            <a:spAutoFit/>
          </a:bodyPr>
          <a:lstStyle/>
          <a:p>
            <a:pPr algn="just" fontAlgn="auto">
              <a:spcBef>
                <a:spcPts val="0"/>
              </a:spcBef>
              <a:spcAft>
                <a:spcPts val="0"/>
              </a:spcAft>
              <a:buFont typeface="Arial" charset="0"/>
              <a:buChar char="•"/>
              <a:defRPr/>
            </a:pPr>
            <a:r>
              <a:rPr lang="it-IT" sz="1600" b="1" dirty="0">
                <a:latin typeface="+mn-lt"/>
                <a:cs typeface="+mn-cs"/>
              </a:rPr>
              <a:t> Impegnativa attività di riclassificazione di tutti i capitoli di bilancio da parte delle strutture amministrative. </a:t>
            </a:r>
          </a:p>
          <a:p>
            <a:pPr algn="just" fontAlgn="auto">
              <a:spcBef>
                <a:spcPts val="0"/>
              </a:spcBef>
              <a:spcAft>
                <a:spcPts val="0"/>
              </a:spcAft>
              <a:buFont typeface="Arial" charset="0"/>
              <a:buChar char="•"/>
              <a:defRPr/>
            </a:pPr>
            <a:r>
              <a:rPr lang="it-IT" sz="1600" b="1" dirty="0">
                <a:latin typeface="+mn-lt"/>
                <a:cs typeface="+mn-cs"/>
              </a:rPr>
              <a:t>Eccessiva proliferazione di capitoli soprattutto a causa dello “spacchettamento” per tipologia di beneficiario </a:t>
            </a:r>
          </a:p>
          <a:p>
            <a:pPr algn="just" fontAlgn="auto">
              <a:spcBef>
                <a:spcPts val="0"/>
              </a:spcBef>
              <a:spcAft>
                <a:spcPts val="0"/>
              </a:spcAft>
              <a:buFont typeface="Arial" pitchFamily="34" charset="0"/>
              <a:buChar char="•"/>
              <a:defRPr/>
            </a:pPr>
            <a:r>
              <a:rPr lang="it-IT" sz="1600" b="1" dirty="0">
                <a:latin typeface="+mn-lt"/>
                <a:cs typeface="+mn-cs"/>
              </a:rPr>
              <a:t>Consistente aumento delle variazioni di bilancio stante l’impossibilità, in taluni casi, di poter programmare precisamente le risorse in funzione del beneficiario</a:t>
            </a:r>
          </a:p>
          <a:p>
            <a:pPr algn="just" fontAlgn="auto">
              <a:spcBef>
                <a:spcPts val="0"/>
              </a:spcBef>
              <a:spcAft>
                <a:spcPts val="0"/>
              </a:spcAft>
              <a:buFont typeface="Arial" charset="0"/>
              <a:buChar char="•"/>
              <a:defRPr/>
            </a:pPr>
            <a:r>
              <a:rPr lang="it-IT" sz="1600" b="1" dirty="0">
                <a:latin typeface="+mn-lt"/>
                <a:cs typeface="+mn-cs"/>
              </a:rPr>
              <a:t> Maggiore rigidità nella gestione del bilancio</a:t>
            </a:r>
          </a:p>
        </p:txBody>
      </p:sp>
      <p:sp>
        <p:nvSpPr>
          <p:cNvPr id="17414" name="AutoShape 5"/>
          <p:cNvSpPr>
            <a:spLocks noChangeArrowheads="1"/>
          </p:cNvSpPr>
          <p:nvPr/>
        </p:nvSpPr>
        <p:spPr bwMode="auto">
          <a:xfrm>
            <a:off x="5003800" y="1911350"/>
            <a:ext cx="3744913" cy="4114800"/>
          </a:xfrm>
          <a:prstGeom prst="roundRect">
            <a:avLst>
              <a:gd name="adj" fmla="val 16667"/>
            </a:avLst>
          </a:prstGeom>
          <a:gradFill rotWithShape="0">
            <a:gsLst>
              <a:gs pos="0">
                <a:schemeClr val="accent3">
                  <a:lumMod val="60000"/>
                  <a:lumOff val="40000"/>
                </a:schemeClr>
              </a:gs>
              <a:gs pos="100000">
                <a:srgbClr val="FCFFFF"/>
              </a:gs>
            </a:gsLst>
            <a:path path="shape">
              <a:fillToRect l="50000" t="50000" r="50000" b="50000"/>
            </a:path>
          </a:gradFill>
          <a:ln w="9525">
            <a:solidFill>
              <a:schemeClr val="tx1"/>
            </a:solidFill>
            <a:round/>
            <a:headEnd/>
            <a:tailEnd/>
          </a:ln>
        </p:spPr>
        <p:txBody>
          <a:bodyPr anchor="ctr">
            <a:spAutoFit/>
          </a:bodyPr>
          <a:lstStyle/>
          <a:p>
            <a:pPr algn="just" fontAlgn="auto">
              <a:spcBef>
                <a:spcPts val="0"/>
              </a:spcBef>
              <a:spcAft>
                <a:spcPts val="0"/>
              </a:spcAft>
              <a:buFont typeface="Arial" charset="0"/>
              <a:buChar char="•"/>
              <a:defRPr/>
            </a:pPr>
            <a:r>
              <a:rPr lang="it-IT" sz="1600" b="1" dirty="0">
                <a:latin typeface="+mn-lt"/>
                <a:cs typeface="+mn-cs"/>
              </a:rPr>
              <a:t>Limiti all’utilizzo dei “capitoli calderone”</a:t>
            </a:r>
          </a:p>
          <a:p>
            <a:pPr algn="just" fontAlgn="auto">
              <a:spcBef>
                <a:spcPts val="0"/>
              </a:spcBef>
              <a:spcAft>
                <a:spcPts val="0"/>
              </a:spcAft>
              <a:buFont typeface="Arial" charset="0"/>
              <a:buChar char="•"/>
              <a:defRPr/>
            </a:pPr>
            <a:r>
              <a:rPr lang="it-IT" sz="1600" b="1" dirty="0">
                <a:latin typeface="+mn-lt"/>
                <a:cs typeface="+mn-cs"/>
              </a:rPr>
              <a:t>Maggiore trasparenza dei conti stante la puntuale definizione del contenuto di ciascun capitolo </a:t>
            </a:r>
          </a:p>
          <a:p>
            <a:pPr algn="just" fontAlgn="auto">
              <a:spcBef>
                <a:spcPts val="0"/>
              </a:spcBef>
              <a:spcAft>
                <a:spcPts val="0"/>
              </a:spcAft>
              <a:buFont typeface="Arial" charset="0"/>
              <a:buChar char="•"/>
              <a:defRPr/>
            </a:pPr>
            <a:r>
              <a:rPr lang="it-IT" sz="1600" b="1" dirty="0">
                <a:latin typeface="+mn-lt"/>
                <a:cs typeface="+mn-cs"/>
              </a:rPr>
              <a:t>Consente comparabilità spaziale e temporale tra i bilanci degli Enti della PA</a:t>
            </a:r>
          </a:p>
          <a:p>
            <a:pPr algn="just" fontAlgn="auto">
              <a:spcBef>
                <a:spcPts val="0"/>
              </a:spcBef>
              <a:spcAft>
                <a:spcPts val="0"/>
              </a:spcAft>
              <a:buFont typeface="Arial" charset="0"/>
              <a:buChar char="•"/>
              <a:defRPr/>
            </a:pPr>
            <a:r>
              <a:rPr lang="it-IT" sz="1600" b="1" dirty="0">
                <a:latin typeface="+mn-lt"/>
                <a:cs typeface="+mn-cs"/>
              </a:rPr>
              <a:t>Possibilità di consolidamento dei conti pubblici</a:t>
            </a:r>
          </a:p>
          <a:p>
            <a:pPr algn="just" fontAlgn="auto">
              <a:spcBef>
                <a:spcPts val="0"/>
              </a:spcBef>
              <a:spcAft>
                <a:spcPts val="0"/>
              </a:spcAft>
              <a:buFont typeface="Arial" charset="0"/>
              <a:buChar char="•"/>
              <a:defRPr/>
            </a:pPr>
            <a:r>
              <a:rPr lang="it-IT" sz="1600" b="1" dirty="0">
                <a:latin typeface="+mn-lt"/>
                <a:cs typeface="+mn-cs"/>
              </a:rPr>
              <a:t>Rileva non solo gli aspetti finanziari ma anche quelli economico-patrimoniali</a:t>
            </a:r>
          </a:p>
          <a:p>
            <a:pPr algn="ctr" fontAlgn="auto">
              <a:spcBef>
                <a:spcPts val="0"/>
              </a:spcBef>
              <a:spcAft>
                <a:spcPts val="0"/>
              </a:spcAft>
              <a:buFont typeface="Arial" charset="0"/>
              <a:buChar char="•"/>
              <a:defRPr/>
            </a:pPr>
            <a:endParaRPr lang="it-IT" sz="1600" b="1" dirty="0">
              <a:latin typeface="+mn-lt"/>
              <a:cs typeface="+mn-cs"/>
            </a:endParaRPr>
          </a:p>
        </p:txBody>
      </p:sp>
      <p:sp>
        <p:nvSpPr>
          <p:cNvPr id="17415" name="Text Box 1027"/>
          <p:cNvSpPr txBox="1">
            <a:spLocks noChangeArrowheads="1"/>
          </p:cNvSpPr>
          <p:nvPr/>
        </p:nvSpPr>
        <p:spPr bwMode="auto">
          <a:xfrm>
            <a:off x="1000125" y="1357313"/>
            <a:ext cx="3000375" cy="403225"/>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r>
              <a:rPr lang="it-IT" dirty="0">
                <a:solidFill>
                  <a:schemeClr val="tx1"/>
                </a:solidFill>
              </a:rPr>
              <a:t>CONS</a:t>
            </a:r>
          </a:p>
        </p:txBody>
      </p:sp>
      <p:sp>
        <p:nvSpPr>
          <p:cNvPr id="17416" name="Text Box 1028"/>
          <p:cNvSpPr txBox="1">
            <a:spLocks noChangeArrowheads="1"/>
          </p:cNvSpPr>
          <p:nvPr/>
        </p:nvSpPr>
        <p:spPr bwMode="auto">
          <a:xfrm>
            <a:off x="5929313" y="1357313"/>
            <a:ext cx="1857375" cy="357187"/>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r>
              <a:rPr lang="it-IT" dirty="0">
                <a:solidFill>
                  <a:schemeClr val="tx1"/>
                </a:solidFill>
              </a:rPr>
              <a:t>PROS</a:t>
            </a:r>
          </a:p>
        </p:txBody>
      </p:sp>
      <p:sp>
        <p:nvSpPr>
          <p:cNvPr id="10" name="Titolo 3"/>
          <p:cNvSpPr>
            <a:spLocks noGrp="1"/>
          </p:cNvSpPr>
          <p:nvPr>
            <p:ph type="title"/>
          </p:nvPr>
        </p:nvSpPr>
        <p:spPr>
          <a:xfrm>
            <a:off x="468313" y="236538"/>
            <a:ext cx="8229600" cy="768350"/>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RICLASSIFICAZIONE DEI CAPITOLI SECONDO IL PIANO DEI CONTI : IMPATTI</a:t>
            </a:r>
          </a:p>
        </p:txBody>
      </p:sp>
      <p:sp>
        <p:nvSpPr>
          <p:cNvPr id="46089" name="Segnaposto numero diapositiva 7"/>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95F0D77-F494-4F03-8E5F-D37E08A6661C}" type="slidenum">
              <a:rPr lang="it-IT" altLang="it-IT">
                <a:solidFill>
                  <a:srgbClr val="FFFFFF"/>
                </a:solidFill>
                <a:latin typeface="Century Schoolbook" panose="02040604050505020304" pitchFamily="18" charset="0"/>
              </a:rPr>
              <a:pPr/>
              <a:t>78</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AutoShape 1026"/>
          <p:cNvSpPr>
            <a:spLocks noChangeArrowheads="1"/>
          </p:cNvSpPr>
          <p:nvPr/>
        </p:nvSpPr>
        <p:spPr bwMode="auto">
          <a:xfrm>
            <a:off x="3132138" y="1196975"/>
            <a:ext cx="2952750" cy="431800"/>
          </a:xfrm>
          <a:prstGeom prst="curvedDownArrow">
            <a:avLst>
              <a:gd name="adj1" fmla="val 181213"/>
              <a:gd name="adj2" fmla="val 403266"/>
              <a:gd name="adj3" fmla="val 18333"/>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endParaRPr lang="it-IT" dirty="0"/>
          </a:p>
        </p:txBody>
      </p:sp>
      <p:sp>
        <p:nvSpPr>
          <p:cNvPr id="16389" name="Text Box 1027"/>
          <p:cNvSpPr txBox="1">
            <a:spLocks noChangeArrowheads="1"/>
          </p:cNvSpPr>
          <p:nvPr/>
        </p:nvSpPr>
        <p:spPr bwMode="auto">
          <a:xfrm>
            <a:off x="684213" y="1443038"/>
            <a:ext cx="1458912" cy="414337"/>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r>
              <a:rPr lang="it-IT" dirty="0">
                <a:solidFill>
                  <a:schemeClr val="tx1"/>
                </a:solidFill>
              </a:rPr>
              <a:t>Ieri</a:t>
            </a:r>
          </a:p>
        </p:txBody>
      </p:sp>
      <p:sp>
        <p:nvSpPr>
          <p:cNvPr id="16390" name="Text Box 1028"/>
          <p:cNvSpPr txBox="1">
            <a:spLocks noChangeArrowheads="1"/>
          </p:cNvSpPr>
          <p:nvPr/>
        </p:nvSpPr>
        <p:spPr bwMode="auto">
          <a:xfrm>
            <a:off x="7089775" y="1352550"/>
            <a:ext cx="1154113" cy="420688"/>
          </a:xfrm>
          <a:prstGeom prst="rect">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85000"/>
              </a:lnSpc>
              <a:spcBef>
                <a:spcPts val="0"/>
              </a:spcBef>
              <a:spcAft>
                <a:spcPts val="0"/>
              </a:spcAft>
              <a:defRPr/>
            </a:pPr>
            <a:r>
              <a:rPr lang="it-IT" dirty="0">
                <a:solidFill>
                  <a:schemeClr val="tx1"/>
                </a:solidFill>
              </a:rPr>
              <a:t>Oggi</a:t>
            </a:r>
          </a:p>
        </p:txBody>
      </p:sp>
      <p:sp>
        <p:nvSpPr>
          <p:cNvPr id="16391" name="AutoShape 5"/>
          <p:cNvSpPr>
            <a:spLocks noChangeArrowheads="1"/>
          </p:cNvSpPr>
          <p:nvPr/>
        </p:nvSpPr>
        <p:spPr bwMode="auto">
          <a:xfrm>
            <a:off x="323850" y="2508250"/>
            <a:ext cx="3887788" cy="2008188"/>
          </a:xfrm>
          <a:prstGeom prst="roundRect">
            <a:avLst>
              <a:gd name="adj" fmla="val 16667"/>
            </a:avLst>
          </a:prstGeom>
          <a:gradFill rotWithShape="0">
            <a:gsLst>
              <a:gs pos="0">
                <a:schemeClr val="accent3">
                  <a:lumMod val="60000"/>
                  <a:lumOff val="40000"/>
                </a:schemeClr>
              </a:gs>
              <a:gs pos="100000">
                <a:srgbClr val="FCFFFF"/>
              </a:gs>
            </a:gsLst>
            <a:path path="shape">
              <a:fillToRect l="50000" t="50000" r="50000" b="50000"/>
            </a:path>
          </a:gradFill>
          <a:ln w="9525">
            <a:solidFill>
              <a:schemeClr val="tx1"/>
            </a:solidFill>
            <a:round/>
            <a:headEnd/>
            <a:tailEnd/>
          </a:ln>
        </p:spPr>
        <p:txBody>
          <a:bodyPr anchor="ctr">
            <a:spAutoFit/>
          </a:bodyPr>
          <a:lstStyle/>
          <a:p>
            <a:pPr algn="ctr" fontAlgn="auto">
              <a:spcBef>
                <a:spcPts val="0"/>
              </a:spcBef>
              <a:spcAft>
                <a:spcPts val="0"/>
              </a:spcAft>
              <a:defRPr/>
            </a:pPr>
            <a:r>
              <a:rPr lang="it-IT" sz="1600" b="1" dirty="0">
                <a:latin typeface="+mn-lt"/>
                <a:cs typeface="+mn-cs"/>
              </a:rPr>
              <a:t>Le UPB:</a:t>
            </a:r>
          </a:p>
          <a:p>
            <a:pPr algn="just" fontAlgn="auto">
              <a:spcBef>
                <a:spcPts val="0"/>
              </a:spcBef>
              <a:spcAft>
                <a:spcPts val="0"/>
              </a:spcAft>
              <a:buFont typeface="Arial" charset="0"/>
              <a:buChar char="•"/>
              <a:defRPr/>
            </a:pPr>
            <a:r>
              <a:rPr lang="it-IT" sz="1600" dirty="0">
                <a:latin typeface="+mn-lt"/>
                <a:cs typeface="+mn-cs"/>
              </a:rPr>
              <a:t>Corrispondevano ad aree omogenee di attività con riferimento alle finalità di spesa previste dalla programmazione regionale;</a:t>
            </a:r>
          </a:p>
          <a:p>
            <a:pPr algn="just" fontAlgn="auto">
              <a:spcBef>
                <a:spcPts val="0"/>
              </a:spcBef>
              <a:spcAft>
                <a:spcPts val="0"/>
              </a:spcAft>
              <a:buFont typeface="Arial" charset="0"/>
              <a:buChar char="•"/>
              <a:defRPr/>
            </a:pPr>
            <a:r>
              <a:rPr lang="it-IT" sz="1600" dirty="0">
                <a:latin typeface="+mn-lt"/>
                <a:cs typeface="+mn-cs"/>
              </a:rPr>
              <a:t>Le upb costituivano l’unità di approvazione del bilancio;</a:t>
            </a:r>
          </a:p>
        </p:txBody>
      </p:sp>
      <p:sp>
        <p:nvSpPr>
          <p:cNvPr id="16392" name="AutoShape 5"/>
          <p:cNvSpPr>
            <a:spLocks noChangeArrowheads="1"/>
          </p:cNvSpPr>
          <p:nvPr/>
        </p:nvSpPr>
        <p:spPr bwMode="auto">
          <a:xfrm>
            <a:off x="4427538" y="2235200"/>
            <a:ext cx="4608512" cy="2554288"/>
          </a:xfrm>
          <a:prstGeom prst="roundRect">
            <a:avLst>
              <a:gd name="adj" fmla="val 16667"/>
            </a:avLst>
          </a:prstGeom>
          <a:gradFill rotWithShape="0">
            <a:gsLst>
              <a:gs pos="0">
                <a:schemeClr val="accent3">
                  <a:lumMod val="60000"/>
                  <a:lumOff val="40000"/>
                </a:schemeClr>
              </a:gs>
              <a:gs pos="100000">
                <a:srgbClr val="FCFFFF"/>
              </a:gs>
            </a:gsLst>
            <a:path path="shape">
              <a:fillToRect l="50000" t="50000" r="50000" b="50000"/>
            </a:path>
          </a:gradFill>
          <a:ln w="9525">
            <a:solidFill>
              <a:schemeClr val="tx1"/>
            </a:solidFill>
            <a:round/>
            <a:headEnd/>
            <a:tailEnd/>
          </a:ln>
        </p:spPr>
        <p:txBody>
          <a:bodyPr anchor="ctr">
            <a:spAutoFit/>
          </a:bodyPr>
          <a:lstStyle/>
          <a:p>
            <a:pPr algn="ctr" fontAlgn="auto">
              <a:spcBef>
                <a:spcPts val="0"/>
              </a:spcBef>
              <a:spcAft>
                <a:spcPts val="0"/>
              </a:spcAft>
              <a:defRPr/>
            </a:pPr>
            <a:r>
              <a:rPr lang="it-IT" sz="1600" b="1" dirty="0">
                <a:latin typeface="+mn-lt"/>
                <a:cs typeface="+mn-cs"/>
              </a:rPr>
              <a:t>Le Missioni e Programmi</a:t>
            </a:r>
          </a:p>
          <a:p>
            <a:pPr algn="just" fontAlgn="auto">
              <a:spcBef>
                <a:spcPts val="0"/>
              </a:spcBef>
              <a:spcAft>
                <a:spcPts val="0"/>
              </a:spcAft>
              <a:buFont typeface="Arial" charset="0"/>
              <a:buChar char="•"/>
              <a:defRPr/>
            </a:pPr>
            <a:r>
              <a:rPr lang="it-IT" sz="1600" b="1" dirty="0">
                <a:latin typeface="+mn-lt"/>
                <a:cs typeface="+mn-cs"/>
              </a:rPr>
              <a:t> </a:t>
            </a:r>
            <a:r>
              <a:rPr lang="it-IT" sz="1600" dirty="0">
                <a:latin typeface="+mn-lt"/>
                <a:cs typeface="+mn-cs"/>
              </a:rPr>
              <a:t>Le missioni sono definite in base al riparto di competenze stabilito dagli artt. 117 e 118 della Costituzione; i Programmi sono aggregati omogenei di attività volte a perseguire gli obiettivi definiti nell’ambito delle missioni. </a:t>
            </a:r>
          </a:p>
          <a:p>
            <a:pPr algn="just" fontAlgn="auto">
              <a:spcBef>
                <a:spcPts val="0"/>
              </a:spcBef>
              <a:spcAft>
                <a:spcPts val="0"/>
              </a:spcAft>
              <a:buFont typeface="Arial" charset="0"/>
              <a:buChar char="•"/>
              <a:defRPr/>
            </a:pPr>
            <a:r>
              <a:rPr lang="it-IT" sz="1600" dirty="0">
                <a:latin typeface="+mn-lt"/>
                <a:cs typeface="+mn-cs"/>
              </a:rPr>
              <a:t>I programmi costituiscono, per la spesa, l’unità di approvazione del bilancio;</a:t>
            </a:r>
          </a:p>
        </p:txBody>
      </p:sp>
      <p:sp>
        <p:nvSpPr>
          <p:cNvPr id="48135" name="Segnaposto contenuto 4"/>
          <p:cNvSpPr txBox="1">
            <a:spLocks/>
          </p:cNvSpPr>
          <p:nvPr/>
        </p:nvSpPr>
        <p:spPr bwMode="auto">
          <a:xfrm>
            <a:off x="539750" y="5013325"/>
            <a:ext cx="8280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b="1">
                <a:latin typeface="Century Schoolbook" panose="02040604050505020304" pitchFamily="18" charset="0"/>
              </a:rPr>
              <a:t>La nuova classificazione per missioni e programmi garantisce la possibilità di </a:t>
            </a:r>
            <a:r>
              <a:rPr lang="it-IT" altLang="it-IT" sz="1600" b="1">
                <a:solidFill>
                  <a:srgbClr val="FF0000"/>
                </a:solidFill>
                <a:latin typeface="Century Schoolbook" panose="02040604050505020304" pitchFamily="18" charset="0"/>
              </a:rPr>
              <a:t>consolidamento e la trasparenza dei conti pubblici </a:t>
            </a:r>
            <a:r>
              <a:rPr lang="it-IT" altLang="it-IT" sz="1600" b="1">
                <a:latin typeface="Century Schoolbook" panose="02040604050505020304" pitchFamily="18" charset="0"/>
              </a:rPr>
              <a:t>secondo le direttive dell’Unione europea e l’adozione di sistemi informativi omogenei e interoperabili. </a:t>
            </a:r>
          </a:p>
        </p:txBody>
      </p:sp>
      <p:sp>
        <p:nvSpPr>
          <p:cNvPr id="12" name="Titolo 3"/>
          <p:cNvSpPr>
            <a:spLocks noGrp="1"/>
          </p:cNvSpPr>
          <p:nvPr>
            <p:ph type="title"/>
          </p:nvPr>
        </p:nvSpPr>
        <p:spPr>
          <a:xfrm>
            <a:off x="457200" y="206375"/>
            <a:ext cx="8435975" cy="769938"/>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RICLASSIFICAZIONE </a:t>
            </a:r>
            <a:r>
              <a:rPr lang="it-IT" altLang="it-IT" sz="2200" b="1" dirty="0" err="1" smtClean="0"/>
              <a:t>DI</a:t>
            </a:r>
            <a:r>
              <a:rPr lang="it-IT" altLang="it-IT" sz="2200" b="1" dirty="0" smtClean="0"/>
              <a:t> ENTRATE E SPESE SECONDO I NUOVI SCHEMI </a:t>
            </a:r>
            <a:r>
              <a:rPr lang="it-IT" altLang="it-IT" sz="2200" b="1" dirty="0" err="1" smtClean="0"/>
              <a:t>DI</a:t>
            </a:r>
            <a:r>
              <a:rPr lang="it-IT" altLang="it-IT" sz="2200" b="1" dirty="0" smtClean="0"/>
              <a:t> BILANCIO: IMPATTI</a:t>
            </a:r>
          </a:p>
        </p:txBody>
      </p:sp>
      <p:sp>
        <p:nvSpPr>
          <p:cNvPr id="48139" name="Segnaposto numero diapositiva 9"/>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6939A5-9234-4A76-A991-DC027FA3B67C}" type="slidenum">
              <a:rPr lang="it-IT" altLang="it-IT">
                <a:solidFill>
                  <a:srgbClr val="FFFFFF"/>
                </a:solidFill>
                <a:latin typeface="Century Schoolbook" panose="02040604050505020304" pitchFamily="18" charset="0"/>
              </a:rPr>
              <a:pPr/>
              <a:t>79</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contenuto 2"/>
          <p:cNvSpPr>
            <a:spLocks noGrp="1"/>
          </p:cNvSpPr>
          <p:nvPr>
            <p:ph sz="quarter" idx="1"/>
          </p:nvPr>
        </p:nvSpPr>
        <p:spPr>
          <a:xfrm>
            <a:off x="457200" y="1214438"/>
            <a:ext cx="7467600" cy="5259387"/>
          </a:xfrm>
        </p:spPr>
        <p:txBody>
          <a:bodyPr/>
          <a:lstStyle/>
          <a:p>
            <a:pPr algn="just"/>
            <a:r>
              <a:rPr lang="it-IT" altLang="it-IT" sz="2000" smtClean="0"/>
              <a:t>Differenze con la contabilità generale delle imprese private:</a:t>
            </a:r>
          </a:p>
          <a:p>
            <a:pPr lvl="1" algn="just"/>
            <a:r>
              <a:rPr lang="it-IT" altLang="it-IT" sz="1700" smtClean="0"/>
              <a:t>la </a:t>
            </a:r>
            <a:r>
              <a:rPr lang="it-IT" altLang="it-IT" sz="1700" b="1" smtClean="0"/>
              <a:t>contabilità generale </a:t>
            </a:r>
            <a:r>
              <a:rPr lang="it-IT" altLang="it-IT" sz="1700" smtClean="0"/>
              <a:t>ha per oggetto il reddito d’esercizio e del patrimonio di funzionamento</a:t>
            </a:r>
          </a:p>
          <a:p>
            <a:pPr lvl="1" algn="just"/>
            <a:r>
              <a:rPr lang="it-IT" altLang="it-IT" sz="1700" smtClean="0"/>
              <a:t>la </a:t>
            </a:r>
            <a:r>
              <a:rPr lang="it-IT" altLang="it-IT" sz="1700" b="1" smtClean="0"/>
              <a:t>contabilità pubblica </a:t>
            </a:r>
            <a:r>
              <a:rPr lang="it-IT" altLang="it-IT" sz="1700" smtClean="0"/>
              <a:t>ha per oggetto il fondo cassa e il cd. risultato di amministrazione che esprimono l’equilibrio tra ricchezza prelevata dall’azienda pubblica e ricchezza impiegata dall’azienda stessa per lo svolgimento delle proprie funzioni</a:t>
            </a:r>
          </a:p>
          <a:p>
            <a:pPr algn="just"/>
            <a:r>
              <a:rPr lang="it-IT" altLang="it-IT" sz="2000" smtClean="0"/>
              <a:t>Differenze con la contabilità generale delle imprese private:</a:t>
            </a:r>
          </a:p>
          <a:p>
            <a:pPr lvl="1" algn="just"/>
            <a:r>
              <a:rPr lang="it-IT" altLang="it-IT" sz="1700" smtClean="0"/>
              <a:t>la </a:t>
            </a:r>
            <a:r>
              <a:rPr lang="it-IT" altLang="it-IT" sz="1700" b="1" smtClean="0"/>
              <a:t>contabilità generale </a:t>
            </a:r>
            <a:r>
              <a:rPr lang="it-IT" altLang="it-IT" sz="1700" smtClean="0"/>
              <a:t>si fonda sul metodo della partita doppia. I valori rilevati nel corso dell’esercizio sono rettificati o integrati da valori stimati e congetturati (rimanenze, ammortamenti, accantonamenti, ratei e risconti, ecc.) per consentire una più corretta determinazione del reddito d’esercizio</a:t>
            </a:r>
          </a:p>
          <a:p>
            <a:pPr lvl="1" algn="just"/>
            <a:r>
              <a:rPr lang="it-IT" altLang="it-IT" sz="1700" smtClean="0"/>
              <a:t>la </a:t>
            </a:r>
            <a:r>
              <a:rPr lang="it-IT" altLang="it-IT" sz="1700" b="1" smtClean="0"/>
              <a:t>contabilità pubblica </a:t>
            </a:r>
            <a:r>
              <a:rPr lang="it-IT" altLang="it-IT" sz="1700" smtClean="0"/>
              <a:t>si fonda sul metodo della partita semplice</a:t>
            </a:r>
          </a:p>
          <a:p>
            <a:pPr lvl="1" algn="just">
              <a:buFont typeface="Wingdings 2" panose="05020102010507070707" pitchFamily="18" charset="2"/>
              <a:buNone/>
            </a:pPr>
            <a:endParaRPr lang="it-IT" altLang="it-IT" sz="1700" smtClean="0"/>
          </a:p>
        </p:txBody>
      </p:sp>
      <p:sp>
        <p:nvSpPr>
          <p:cNvPr id="16387"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67E60D-6700-4B66-A7EC-8515791555DB}" type="slidenum">
              <a:rPr lang="it-IT" altLang="it-IT">
                <a:solidFill>
                  <a:srgbClr val="FFFFFF"/>
                </a:solidFill>
                <a:latin typeface="Century Schoolbook" panose="02040604050505020304" pitchFamily="18" charset="0"/>
              </a:rPr>
              <a:pPr/>
              <a:t>8</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LA </a:t>
            </a:r>
            <a:r>
              <a:rPr lang="it-IT" altLang="it-IT" sz="2200" b="1" dirty="0" err="1" smtClean="0"/>
              <a:t>CONTABILITà</a:t>
            </a:r>
            <a:r>
              <a:rPr lang="it-IT" altLang="it-IT" sz="2200" b="1" dirty="0" smtClean="0"/>
              <a:t> PUBBLICA</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contenuto 2"/>
          <p:cNvSpPr>
            <a:spLocks noGrp="1"/>
          </p:cNvSpPr>
          <p:nvPr>
            <p:ph sz="quarter" idx="1"/>
          </p:nvPr>
        </p:nvSpPr>
        <p:spPr>
          <a:xfrm>
            <a:off x="428625" y="1071563"/>
            <a:ext cx="7467600" cy="5402262"/>
          </a:xfrm>
        </p:spPr>
        <p:txBody>
          <a:bodyPr/>
          <a:lstStyle/>
          <a:p>
            <a:pPr algn="just"/>
            <a:r>
              <a:rPr lang="it-IT" altLang="it-IT" sz="2000" smtClean="0"/>
              <a:t>Il principio contabile applicato concernente la programmazione di bilancio distingue la </a:t>
            </a:r>
            <a:r>
              <a:rPr lang="it-IT" altLang="it-IT" sz="2000" b="1" smtClean="0"/>
              <a:t>programmazione</a:t>
            </a:r>
            <a:r>
              <a:rPr lang="it-IT" altLang="it-IT" sz="2000" smtClean="0"/>
              <a:t> </a:t>
            </a:r>
            <a:r>
              <a:rPr lang="it-IT" altLang="it-IT" sz="2000" i="1" smtClean="0"/>
              <a:t>stricto sensu </a:t>
            </a:r>
            <a:r>
              <a:rPr lang="it-IT" altLang="it-IT" sz="2000" smtClean="0"/>
              <a:t>dall’</a:t>
            </a:r>
            <a:r>
              <a:rPr lang="it-IT" altLang="it-IT" sz="2000" b="1" smtClean="0"/>
              <a:t>attività di programmazione</a:t>
            </a:r>
            <a:r>
              <a:rPr lang="it-IT" altLang="it-IT" sz="2000" smtClean="0"/>
              <a:t>.</a:t>
            </a:r>
          </a:p>
          <a:p>
            <a:pPr algn="just"/>
            <a:r>
              <a:rPr lang="it-IT" altLang="it-IT" sz="2000" smtClean="0"/>
              <a:t>La prima è definita come “</a:t>
            </a:r>
            <a:r>
              <a:rPr lang="it-IT" altLang="it-IT" sz="2000" i="1" smtClean="0"/>
              <a:t>il </a:t>
            </a:r>
            <a:r>
              <a:rPr lang="it-IT" altLang="it-IT" sz="2000" b="1" i="1" smtClean="0"/>
              <a:t>processo</a:t>
            </a:r>
            <a:r>
              <a:rPr lang="it-IT" altLang="it-IT" sz="2000" i="1" smtClean="0"/>
              <a:t> di analisi e valutazione che, comparando e ordinando coerentemente tra loro le politiche e i piani per il governo del territorio, consente di organizzare, in una dimensione temporale predefinita, le attività e le risorse necessarie per la realizzazione di fini sociali e la promozione dello sviluppo economico e civile delle comunità di riferimento.</a:t>
            </a:r>
          </a:p>
          <a:p>
            <a:pPr algn="just"/>
            <a:r>
              <a:rPr lang="it-IT" altLang="it-IT" sz="2000" smtClean="0"/>
              <a:t>L’attività programmatoria consente all’ente territoriale di concorrere al perseguimento degli obiettivi di finanza pubblica stabiliti a livello nazionale e necessari per il rispetto di quelli determinati a livello europeo</a:t>
            </a:r>
            <a:endParaRPr lang="it-IT" altLang="it-IT" sz="2000" i="1" smtClean="0"/>
          </a:p>
        </p:txBody>
      </p:sp>
      <p:sp>
        <p:nvSpPr>
          <p:cNvPr id="51203"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31BD1F-A498-483B-B20C-47441DB4C070}" type="slidenum">
              <a:rPr lang="it-IT" altLang="it-IT">
                <a:solidFill>
                  <a:srgbClr val="FFFFFF"/>
                </a:solidFill>
                <a:latin typeface="Century Schoolbook" panose="02040604050505020304" pitchFamily="18" charset="0"/>
              </a:rPr>
              <a:pPr/>
              <a:t>80</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GLI STRUMENTI DELLA PROGRAMMAZIONE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28625" y="1071563"/>
            <a:ext cx="7467600" cy="5402262"/>
          </a:xfrm>
        </p:spPr>
        <p:txBody>
          <a:bodyPr/>
          <a:lstStyle/>
          <a:p>
            <a:pPr algn="ctr">
              <a:buFont typeface="Wingdings" panose="05000000000000000000" pitchFamily="2" charset="2"/>
              <a:buNone/>
              <a:defRPr/>
            </a:pPr>
            <a:r>
              <a:rPr lang="it-IT" sz="1400" i="1" dirty="0" smtClean="0"/>
              <a:t>Art. 7. (Ciclo e strumenti della programmazione finanziaria e di bilancio) </a:t>
            </a:r>
          </a:p>
          <a:p>
            <a:pPr algn="just">
              <a:buFont typeface="Wingdings" panose="05000000000000000000" pitchFamily="2" charset="2"/>
              <a:buNone/>
              <a:defRPr/>
            </a:pPr>
            <a:r>
              <a:rPr lang="it-IT" sz="1400" dirty="0" smtClean="0"/>
              <a:t>1. L'impostazione delle previsioni di entrata e di spesa dei bilanci delle amministrazioni pubbliche si conforma al metodo della programmazione. </a:t>
            </a:r>
          </a:p>
          <a:p>
            <a:pPr algn="just">
              <a:buFont typeface="Wingdings" panose="05000000000000000000" pitchFamily="2" charset="2"/>
              <a:buNone/>
              <a:defRPr/>
            </a:pPr>
            <a:r>
              <a:rPr lang="it-IT" sz="1400" dirty="0" smtClean="0"/>
              <a:t>2. Gli strumenti della programmazione sono: </a:t>
            </a:r>
          </a:p>
          <a:p>
            <a:pPr marL="457200" indent="-457200" algn="just">
              <a:buFont typeface="Wingdings" panose="05000000000000000000" pitchFamily="2" charset="2"/>
              <a:buNone/>
              <a:defRPr/>
            </a:pPr>
            <a:r>
              <a:rPr lang="it-IT" sz="1400" dirty="0" smtClean="0"/>
              <a:t>a) il Documento di economia e finanza (DEF), da presentare alle Camere entro il 10 aprile di ogni anno, per le conseguenti deliberazioni parlamentari; </a:t>
            </a:r>
          </a:p>
          <a:p>
            <a:pPr marL="457200" indent="-457200" algn="just">
              <a:buFont typeface="Wingdings" panose="05000000000000000000" pitchFamily="2" charset="2"/>
              <a:buNone/>
              <a:defRPr/>
            </a:pPr>
            <a:r>
              <a:rPr lang="it-IT" sz="1400" dirty="0" smtClean="0"/>
              <a:t>b) la Nota di aggiornamento del DEF, da presentare alle Camere entro il 27 settembre di ogni anno, per le conseguenti deliberazioni parlamentari; </a:t>
            </a:r>
          </a:p>
          <a:p>
            <a:pPr marL="457200" indent="-457200" algn="just">
              <a:buFont typeface="Wingdings" panose="05000000000000000000" pitchFamily="2" charset="2"/>
              <a:buNone/>
              <a:defRPr/>
            </a:pPr>
            <a:r>
              <a:rPr lang="it-IT" sz="1400" dirty="0" smtClean="0"/>
              <a:t>c) ((LETTERA ABROGATA DALLA L. 4 AGOSTO 2016, N. 163)); </a:t>
            </a:r>
          </a:p>
          <a:p>
            <a:pPr marL="457200" indent="-457200" algn="just">
              <a:buFont typeface="Wingdings" panose="05000000000000000000" pitchFamily="2" charset="2"/>
              <a:buNone/>
              <a:defRPr/>
            </a:pPr>
            <a:r>
              <a:rPr lang="it-IT" sz="1400" dirty="0" smtClean="0"/>
              <a:t>d) il disegno di legge del bilancio dello Stato, da presentare alle Camere entro il 20 ottobre di ogni anno; </a:t>
            </a:r>
          </a:p>
          <a:p>
            <a:pPr marL="457200" indent="-457200" algn="just">
              <a:buFont typeface="Wingdings" panose="05000000000000000000" pitchFamily="2" charset="2"/>
              <a:buNone/>
              <a:defRPr/>
            </a:pPr>
            <a:r>
              <a:rPr lang="it-IT" sz="1400" dirty="0" smtClean="0"/>
              <a:t>e) il disegno di legge di assestamento, da presentare alle Camere entro il 30 giugno di ogni anno; </a:t>
            </a:r>
          </a:p>
          <a:p>
            <a:pPr marL="457200" indent="-457200" algn="just">
              <a:buFont typeface="Wingdings" panose="05000000000000000000" pitchFamily="2" charset="2"/>
              <a:buNone/>
              <a:defRPr/>
            </a:pPr>
            <a:r>
              <a:rPr lang="it-IT" sz="1400" dirty="0" smtClean="0"/>
              <a:t>f) gli eventuali disegni di legge collegati alla manovra di finanza pubblica, da presentare alle Camere entro il mese di gennaio di ogni anno; </a:t>
            </a:r>
          </a:p>
          <a:p>
            <a:pPr marL="457200" indent="-457200" algn="just">
              <a:buFont typeface="Wingdings" panose="05000000000000000000" pitchFamily="2" charset="2"/>
              <a:buNone/>
              <a:defRPr/>
            </a:pPr>
            <a:r>
              <a:rPr lang="it-IT" sz="1400" dirty="0" smtClean="0"/>
              <a:t>g) gli specifici strumenti di programmazione delle amministrazioni pubbliche diverse dallo Stato. </a:t>
            </a:r>
          </a:p>
          <a:p>
            <a:pPr marL="457200" indent="-457200" algn="just">
              <a:buFont typeface="Wingdings" panose="05000000000000000000" pitchFamily="2" charset="2"/>
              <a:buNone/>
              <a:defRPr/>
            </a:pPr>
            <a:r>
              <a:rPr lang="it-IT" sz="1400" dirty="0" smtClean="0"/>
              <a:t>3. I documenti di cui al comma 2, lettere a), b), d) ed e), sono presentati alle Camere dal Governo su proposta del MEF... Il documento di cui al comma 2, lettera a), è inviato, entro i termini ivi indicati, per il relativo parere alla Conferenza permanente per il coordinamento della finanza pubblica, la quale si esprime in tempo utile per le deliberazioni parlamentari di cui alla medesima lettera a).</a:t>
            </a:r>
            <a:endParaRPr lang="it-IT" sz="2000" i="1" dirty="0" smtClean="0"/>
          </a:p>
        </p:txBody>
      </p:sp>
      <p:sp>
        <p:nvSpPr>
          <p:cNvPr id="52227"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F7E229-F547-4575-9B08-7E0A5562826C}" type="slidenum">
              <a:rPr lang="it-IT" altLang="it-IT">
                <a:solidFill>
                  <a:srgbClr val="FFFFFF"/>
                </a:solidFill>
                <a:latin typeface="Century Schoolbook" panose="02040604050505020304" pitchFamily="18" charset="0"/>
              </a:rPr>
              <a:pPr/>
              <a:t>81</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28596" y="214290"/>
            <a:ext cx="8229600" cy="769441"/>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IL RACCORDO CON LA PROGRAMMAZIONE STATALE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contenuto 2"/>
          <p:cNvSpPr>
            <a:spLocks noGrp="1"/>
          </p:cNvSpPr>
          <p:nvPr>
            <p:ph sz="quarter" idx="1"/>
          </p:nvPr>
        </p:nvSpPr>
        <p:spPr>
          <a:xfrm>
            <a:off x="428625" y="785813"/>
            <a:ext cx="7467600" cy="5402262"/>
          </a:xfrm>
        </p:spPr>
        <p:txBody>
          <a:bodyPr/>
          <a:lstStyle/>
          <a:p>
            <a:pPr algn="just">
              <a:buFont typeface="Wingdings" panose="05000000000000000000" pitchFamily="2" charset="2"/>
              <a:buNone/>
            </a:pPr>
            <a:r>
              <a:rPr lang="it-IT" altLang="it-IT" sz="1400" smtClean="0"/>
              <a:t>Gli strumenti di programmazione delle regioni sono i seguenti:</a:t>
            </a:r>
          </a:p>
          <a:p>
            <a:pPr algn="just">
              <a:buFont typeface="Wingdings" panose="05000000000000000000" pitchFamily="2" charset="2"/>
              <a:buNone/>
            </a:pPr>
            <a:r>
              <a:rPr lang="it-IT" altLang="it-IT" sz="1400" smtClean="0"/>
              <a:t>a) entro il 30 giugno di ciascun anno la Giunta regionale presenta al Consiglio il Documento di economia e finanza regionale (DEFR) per le conseguenti deliberazioni;</a:t>
            </a:r>
          </a:p>
          <a:p>
            <a:pPr algn="just">
              <a:buFont typeface="Wingdings" panose="05000000000000000000" pitchFamily="2" charset="2"/>
              <a:buNone/>
            </a:pPr>
            <a:r>
              <a:rPr lang="it-IT" altLang="it-IT" sz="1400" smtClean="0"/>
              <a:t>b)</a:t>
            </a:r>
            <a:r>
              <a:rPr lang="it-IT" altLang="it-IT" sz="1400" i="1" smtClean="0"/>
              <a:t> </a:t>
            </a:r>
            <a:r>
              <a:rPr lang="it-IT" altLang="it-IT" sz="1400" smtClean="0"/>
              <a:t>la Nota di aggiornamento del DEFR, da presentare al Consiglio entro 30 giorni dalla presentazione della Nota di aggiornamento del DEF nazionale  per le conseguenti deliberazioni e comunque non oltre la data di presentazione sul disegno di legge di bilancio;</a:t>
            </a:r>
          </a:p>
          <a:p>
            <a:pPr algn="just">
              <a:buFont typeface="Wingdings" panose="05000000000000000000" pitchFamily="2" charset="2"/>
              <a:buNone/>
            </a:pPr>
            <a:r>
              <a:rPr lang="it-IT" altLang="it-IT" sz="1400" smtClean="0"/>
              <a:t>c) ) il disegno di legge di stabilità regionale, da presentare al Consiglio entro il 31 ottobre di ogni anno e comunque non oltre 30 giorni dalla presentazione del disegno di legge di bilancio dello Stato; </a:t>
            </a:r>
          </a:p>
          <a:p>
            <a:pPr algn="just">
              <a:buFont typeface="Wingdings" panose="05000000000000000000" pitchFamily="2" charset="2"/>
              <a:buNone/>
            </a:pPr>
            <a:r>
              <a:rPr lang="it-IT" altLang="it-IT" sz="1400" smtClean="0"/>
              <a:t>d) il disegno di legge di bilancio, da presentare al Consiglio entro il 31 ottobre di ogni anno e comunque non oltre 30 giorni dall’approvazione del disegno di legge di stabilità dello Stato;</a:t>
            </a:r>
          </a:p>
          <a:p>
            <a:pPr algn="just">
              <a:buFont typeface="Wingdings" panose="05000000000000000000" pitchFamily="2" charset="2"/>
              <a:buNone/>
            </a:pPr>
            <a:r>
              <a:rPr lang="it-IT" altLang="it-IT" sz="1400" smtClean="0"/>
              <a:t>e) il piano degli indicatori di bilancio, approvato dalla giunta entro 30 giorni dall’approvazione del bilancio di previsione e dall’approvazione del rendiconto e comunicato al Consiglio; </a:t>
            </a:r>
          </a:p>
          <a:p>
            <a:pPr algn="just">
              <a:buFont typeface="Wingdings" panose="05000000000000000000" pitchFamily="2" charset="2"/>
              <a:buNone/>
            </a:pPr>
            <a:r>
              <a:rPr lang="it-IT" altLang="it-IT" sz="1400" i="1" smtClean="0"/>
              <a:t>f) </a:t>
            </a:r>
            <a:r>
              <a:rPr lang="it-IT" altLang="it-IT" sz="1400" smtClean="0"/>
              <a:t>il disegno di legge di assestamento del bilancio, presentato al Consiglio entro il 30 giugno di ogni anno;</a:t>
            </a:r>
          </a:p>
          <a:p>
            <a:pPr algn="just">
              <a:buFont typeface="Wingdings" panose="05000000000000000000" pitchFamily="2" charset="2"/>
              <a:buNone/>
            </a:pPr>
            <a:r>
              <a:rPr lang="it-IT" altLang="it-IT" sz="1400" smtClean="0"/>
              <a:t>g) gli eventuali disegni di legge di variazione di bilancio; </a:t>
            </a:r>
          </a:p>
          <a:p>
            <a:pPr algn="just">
              <a:buFont typeface="Wingdings" panose="05000000000000000000" pitchFamily="2" charset="2"/>
              <a:buNone/>
            </a:pPr>
            <a:r>
              <a:rPr lang="it-IT" altLang="it-IT" sz="1400" smtClean="0"/>
              <a:t>j) gli eventuali disegni di legge collegati alla manovra di bilancio</a:t>
            </a:r>
            <a:r>
              <a:rPr lang="it-IT" altLang="it-IT" sz="1400" b="1" smtClean="0"/>
              <a:t>, </a:t>
            </a:r>
            <a:r>
              <a:rPr lang="it-IT" altLang="it-IT" sz="1400" smtClean="0"/>
              <a:t>da presentare al Consiglio entro il mese di ottobre di ogni anno;</a:t>
            </a:r>
          </a:p>
          <a:p>
            <a:pPr algn="just">
              <a:buFont typeface="Wingdings" panose="05000000000000000000" pitchFamily="2" charset="2"/>
              <a:buNone/>
            </a:pPr>
            <a:r>
              <a:rPr lang="it-IT" altLang="it-IT" sz="1400" smtClean="0"/>
              <a:t>k) gli specifici strumenti di programmazione regionale formulati in attuazione di programmi statali, comunitari e regionali e definiti nelle specifiche normative regionali in materia di programmazione generale e settoriale.</a:t>
            </a:r>
          </a:p>
          <a:p>
            <a:pPr algn="just"/>
            <a:endParaRPr lang="it-IT" altLang="it-IT" sz="1400" i="1" smtClean="0"/>
          </a:p>
        </p:txBody>
      </p:sp>
      <p:sp>
        <p:nvSpPr>
          <p:cNvPr id="53251"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F49AF2-410C-42D3-9E4D-B311C370B477}" type="slidenum">
              <a:rPr lang="it-IT" altLang="it-IT">
                <a:solidFill>
                  <a:srgbClr val="FFFFFF"/>
                </a:solidFill>
                <a:latin typeface="Century Schoolbook" panose="02040604050505020304" pitchFamily="18" charset="0"/>
              </a:rPr>
              <a:pPr/>
              <a:t>82</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CICLO DELLA PROGRAMMAZIONE REGIONALE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contenuto 2"/>
          <p:cNvSpPr>
            <a:spLocks noGrp="1"/>
          </p:cNvSpPr>
          <p:nvPr>
            <p:ph sz="quarter" idx="1"/>
          </p:nvPr>
        </p:nvSpPr>
        <p:spPr>
          <a:xfrm>
            <a:off x="428625" y="785813"/>
            <a:ext cx="7467600" cy="5402262"/>
          </a:xfrm>
        </p:spPr>
        <p:txBody>
          <a:bodyPr/>
          <a:lstStyle/>
          <a:p>
            <a:pPr algn="just">
              <a:buFont typeface="Wingdings" panose="05000000000000000000" pitchFamily="2" charset="2"/>
              <a:buNone/>
            </a:pPr>
            <a:r>
              <a:rPr lang="it-IT" altLang="it-IT" sz="1400" smtClean="0"/>
              <a:t>Gli strumenti di programmazione degli enti locali sono:</a:t>
            </a:r>
          </a:p>
          <a:p>
            <a:pPr algn="just">
              <a:buFont typeface="Wingdings" panose="05000000000000000000" pitchFamily="2" charset="2"/>
              <a:buNone/>
            </a:pPr>
            <a:r>
              <a:rPr lang="it-IT" altLang="it-IT" sz="1400" smtClean="0"/>
              <a:t>a) il Documento unico di programmazione (DUP), presentato al Consiglio, entro il 31 luglio di ciascun anno,  per le conseguenti deliberazioni. Considerato che l’elaborazione del DUP presuppone una verifica dello stato di attuazione dei programmi, contestualmente alla presentazione di tale documento si raccomanda  di presentare al Consiglio anche  lo stato di attuazione dei programmi, da effettuare, ove previsto, ai sensi dell’articolo 147-ter del TUEL;</a:t>
            </a:r>
          </a:p>
          <a:p>
            <a:pPr algn="just">
              <a:buFont typeface="Wingdings" panose="05000000000000000000" pitchFamily="2" charset="2"/>
              <a:buNone/>
            </a:pPr>
            <a:r>
              <a:rPr lang="it-IT" altLang="it-IT" sz="1400" smtClean="0"/>
              <a:t>b) l’eventuale nota di aggiornamento del  DUP, da presentare al Consiglio entro il 15 novembre di ogni anno, per le conseguenti deliberazioni; </a:t>
            </a:r>
          </a:p>
          <a:p>
            <a:pPr algn="just">
              <a:buFont typeface="Wingdings" panose="05000000000000000000" pitchFamily="2" charset="2"/>
              <a:buNone/>
            </a:pPr>
            <a:r>
              <a:rPr lang="it-IT" altLang="it-IT" sz="1400" smtClean="0"/>
              <a:t>c) lo schema di bilancio di previsione finanziario, da presentare al Consiglio entro il 15 novembre di ogni anno. A seguito di variazioni del quadro normativo di riferimento  la Giunta aggiorna lo schema di bilancio di previsione in corso di approvazione unitamente al DUP. In occasione del riaccertamento ordinario o straordinario dei residui la Giunta aggiorna lo schema di  bilancio di previsione in corso di approvazione unitamente al DUP e al bilancio provvisorio in gestione;</a:t>
            </a:r>
          </a:p>
          <a:p>
            <a:pPr algn="just">
              <a:buFont typeface="Wingdings" panose="05000000000000000000" pitchFamily="2" charset="2"/>
              <a:buNone/>
            </a:pPr>
            <a:r>
              <a:rPr lang="it-IT" altLang="it-IT" sz="1400" smtClean="0"/>
              <a:t>d) il piano esecutivo di gestione e delle performances approvato dalla Giunta entro 20 giorni dall’approvazione del bilancio ;</a:t>
            </a:r>
          </a:p>
          <a:p>
            <a:pPr algn="just">
              <a:buFont typeface="Wingdings" panose="05000000000000000000" pitchFamily="2" charset="2"/>
              <a:buNone/>
            </a:pPr>
            <a:r>
              <a:rPr lang="it-IT" altLang="it-IT" sz="1400" smtClean="0"/>
              <a:t>f) il piano degli indicatori di bilancio presentato al Consiglio unitamente al bilancio di previsione e al rendiconto;</a:t>
            </a:r>
          </a:p>
          <a:p>
            <a:pPr algn="just">
              <a:buFont typeface="Wingdings" panose="05000000000000000000" pitchFamily="2" charset="2"/>
              <a:buNone/>
            </a:pPr>
            <a:r>
              <a:rPr lang="it-IT" altLang="it-IT" sz="1400" smtClean="0"/>
              <a:t>g) </a:t>
            </a:r>
            <a:r>
              <a:rPr lang="it-IT" altLang="it-IT" sz="1400" i="1" smtClean="0"/>
              <a:t> </a:t>
            </a:r>
            <a:r>
              <a:rPr lang="it-IT" altLang="it-IT" sz="1400" smtClean="0"/>
              <a:t>lo schema di delibera di assestamento del bilancio, il controllo della salvaguardia degli equilibri di bilancio, da deliberarsi da parte del Consiglio entro il 31 luglio di ogni anno; </a:t>
            </a:r>
          </a:p>
          <a:p>
            <a:pPr algn="just">
              <a:buFont typeface="Wingdings" panose="05000000000000000000" pitchFamily="2" charset="2"/>
              <a:buNone/>
            </a:pPr>
            <a:r>
              <a:rPr lang="it-IT" altLang="it-IT" sz="1400" smtClean="0"/>
              <a:t>h) le variazioni di bilancio;</a:t>
            </a:r>
          </a:p>
          <a:p>
            <a:pPr algn="just">
              <a:buFont typeface="Wingdings" panose="05000000000000000000" pitchFamily="2" charset="2"/>
              <a:buNone/>
            </a:pPr>
            <a:r>
              <a:rPr lang="it-IT" altLang="it-IT" sz="1400" smtClean="0"/>
              <a:t>i) lo schema di rendiconto sulla gestione, che conclude il sistema di bilancio dell’ente, da approvarsi entro il 30 aprile dell’anno successivo all’esercizio di riferimento</a:t>
            </a:r>
          </a:p>
        </p:txBody>
      </p:sp>
      <p:sp>
        <p:nvSpPr>
          <p:cNvPr id="54275"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4DAEB7-C5C4-4AB4-8D92-466142B1BA01}" type="slidenum">
              <a:rPr lang="it-IT" altLang="it-IT">
                <a:solidFill>
                  <a:srgbClr val="FFFFFF"/>
                </a:solidFill>
                <a:latin typeface="Century Schoolbook" panose="02040604050505020304" pitchFamily="18" charset="0"/>
              </a:rPr>
              <a:pPr/>
              <a:t>83</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CICLO DELLA PROGRAMMAZIONE DEGLI </a:t>
            </a:r>
            <a:r>
              <a:rPr lang="it-IT" altLang="it-IT" sz="2200" b="1" dirty="0" err="1" smtClean="0"/>
              <a:t>EE.LL</a:t>
            </a:r>
            <a:r>
              <a:rPr lang="it-IT" altLang="it-IT" sz="2200" b="1" dirty="0" smtClean="0"/>
              <a:t>.</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1032"/>
          <p:cNvSpPr>
            <a:spLocks noChangeArrowheads="1"/>
          </p:cNvSpPr>
          <p:nvPr/>
        </p:nvSpPr>
        <p:spPr bwMode="auto">
          <a:xfrm>
            <a:off x="323850" y="4641850"/>
            <a:ext cx="4676775" cy="1749425"/>
          </a:xfrm>
          <a:prstGeom prst="foldedCorner">
            <a:avLst>
              <a:gd name="adj" fmla="val 16222"/>
            </a:avLst>
          </a:prstGeom>
          <a:gradFill rotWithShape="0">
            <a:gsLst>
              <a:gs pos="0">
                <a:srgbClr val="FFFF66"/>
              </a:gs>
              <a:gs pos="100000">
                <a:srgbClr val="FFFFFF"/>
              </a:gs>
            </a:gsLst>
            <a:lin ang="2700000" scaled="1"/>
          </a:gradFill>
          <a:ln w="9525">
            <a:solidFill>
              <a:srgbClr val="FFCC00"/>
            </a:solidFill>
            <a:round/>
            <a:headEnd/>
            <a:tailEnd/>
          </a:ln>
        </p:spPr>
        <p:txBody>
          <a:bodyPr lIns="92075" tIns="46038" rIns="92075" bIns="46038"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it-IT" altLang="it-IT" b="1">
                <a:latin typeface="Century Schoolbook" panose="02040604050505020304" pitchFamily="18" charset="0"/>
              </a:rPr>
              <a:t>rivisitazione dei sistemi contabili</a:t>
            </a:r>
          </a:p>
          <a:p>
            <a:pPr>
              <a:buFont typeface="Arial" panose="020B0604020202020204" pitchFamily="34" charset="0"/>
              <a:buChar char="•"/>
            </a:pPr>
            <a:r>
              <a:rPr lang="it-IT" altLang="it-IT" b="1">
                <a:latin typeface="Century Schoolbook" panose="02040604050505020304" pitchFamily="18" charset="0"/>
              </a:rPr>
              <a:t>schemi di bilancio comuni</a:t>
            </a:r>
          </a:p>
          <a:p>
            <a:pPr>
              <a:buFont typeface="Arial" panose="020B0604020202020204" pitchFamily="34" charset="0"/>
              <a:buChar char="•"/>
            </a:pPr>
            <a:r>
              <a:rPr lang="it-IT" altLang="it-IT" b="1">
                <a:latin typeface="Century Schoolbook" panose="02040604050505020304" pitchFamily="18" charset="0"/>
              </a:rPr>
              <a:t>regole contabili uniformi</a:t>
            </a:r>
          </a:p>
          <a:p>
            <a:pPr>
              <a:buFont typeface="Arial" panose="020B0604020202020204" pitchFamily="34" charset="0"/>
              <a:buChar char="•"/>
            </a:pPr>
            <a:r>
              <a:rPr lang="it-IT" altLang="it-IT" b="1">
                <a:latin typeface="Century Schoolbook" panose="02040604050505020304" pitchFamily="18" charset="0"/>
              </a:rPr>
              <a:t>piano dei conti integrato</a:t>
            </a:r>
          </a:p>
          <a:p>
            <a:pPr>
              <a:buFont typeface="Arial" panose="020B0604020202020204" pitchFamily="34" charset="0"/>
              <a:buChar char="•"/>
            </a:pPr>
            <a:r>
              <a:rPr lang="it-IT" altLang="it-IT" b="1">
                <a:latin typeface="Century Schoolbook" panose="02040604050505020304" pitchFamily="18" charset="0"/>
              </a:rPr>
              <a:t>bilancio consolidato</a:t>
            </a:r>
          </a:p>
        </p:txBody>
      </p:sp>
      <p:sp>
        <p:nvSpPr>
          <p:cNvPr id="55299" name="AutoShape 1037"/>
          <p:cNvSpPr>
            <a:spLocks noChangeArrowheads="1"/>
          </p:cNvSpPr>
          <p:nvPr/>
        </p:nvSpPr>
        <p:spPr bwMode="auto">
          <a:xfrm>
            <a:off x="2143125" y="4071938"/>
            <a:ext cx="457200" cy="428625"/>
          </a:xfrm>
          <a:prstGeom prst="downArrow">
            <a:avLst>
              <a:gd name="adj1" fmla="val 50000"/>
              <a:gd name="adj2" fmla="val 25000"/>
            </a:avLst>
          </a:prstGeom>
          <a:solidFill>
            <a:srgbClr val="FFCC00"/>
          </a:solidFill>
          <a:ln w="9525">
            <a:solidFill>
              <a:srgbClr val="66FFCC"/>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it-IT" altLang="it-IT">
              <a:latin typeface="Century Schoolbook" panose="02040604050505020304" pitchFamily="18" charset="0"/>
            </a:endParaRPr>
          </a:p>
        </p:txBody>
      </p:sp>
      <p:sp>
        <p:nvSpPr>
          <p:cNvPr id="23" name="titolo"/>
          <p:cNvSpPr txBox="1">
            <a:spLocks/>
          </p:cNvSpPr>
          <p:nvPr/>
        </p:nvSpPr>
        <p:spPr>
          <a:xfrm>
            <a:off x="323850" y="259778"/>
            <a:ext cx="8229600" cy="43021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Bef>
                <a:spcPts val="0"/>
              </a:spcBef>
              <a:spcAft>
                <a:spcPts val="0"/>
              </a:spcAft>
              <a:defRPr/>
            </a:pPr>
            <a:r>
              <a:rPr lang="it-IT" altLang="it-IT" sz="2200" b="1" dirty="0"/>
              <a:t>PRINCIPI </a:t>
            </a:r>
            <a:r>
              <a:rPr lang="it-IT" altLang="it-IT" sz="2200" b="1" dirty="0" smtClean="0"/>
              <a:t>DELL’ARMONIZZAZIONE</a:t>
            </a:r>
            <a:endParaRPr lang="it-IT" altLang="it-IT" sz="2200" b="1" dirty="0"/>
          </a:p>
        </p:txBody>
      </p:sp>
      <p:graphicFrame>
        <p:nvGraphicFramePr>
          <p:cNvPr id="15" name="Diagramma 14"/>
          <p:cNvGraphicFramePr/>
          <p:nvPr>
            <p:extLst>
              <p:ext uri="{D42A27DB-BD31-4B8C-83A1-F6EECF244321}">
                <p14:modId xmlns:p14="http://schemas.microsoft.com/office/powerpoint/2010/main" xmlns="" val="3698449156"/>
              </p:ext>
            </p:extLst>
          </p:nvPr>
        </p:nvGraphicFramePr>
        <p:xfrm>
          <a:off x="642910" y="857232"/>
          <a:ext cx="3429024" cy="3143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304" name="CasellaDiTesto 15"/>
          <p:cNvSpPr txBox="1">
            <a:spLocks noChangeArrowheads="1"/>
          </p:cNvSpPr>
          <p:nvPr/>
        </p:nvSpPr>
        <p:spPr bwMode="auto">
          <a:xfrm>
            <a:off x="4214813" y="1285875"/>
            <a:ext cx="40005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it-IT" altLang="it-IT" dirty="0">
                <a:latin typeface="Century Schoolbook" panose="02040604050505020304" pitchFamily="18" charset="0"/>
              </a:rPr>
              <a:t>Disporre di </a:t>
            </a:r>
            <a:r>
              <a:rPr lang="it-IT" altLang="it-IT" b="1" dirty="0">
                <a:latin typeface="Century Schoolbook" panose="02040604050505020304" pitchFamily="18" charset="0"/>
              </a:rPr>
              <a:t>dati di bilancio omogenei e confrontabili </a:t>
            </a:r>
            <a:r>
              <a:rPr lang="it-IT" altLang="it-IT" dirty="0">
                <a:latin typeface="Century Schoolbook" panose="02040604050505020304" pitchFamily="18" charset="0"/>
              </a:rPr>
              <a:t>per il </a:t>
            </a:r>
            <a:r>
              <a:rPr lang="it-IT" altLang="it-IT" b="1" dirty="0">
                <a:latin typeface="Century Schoolbook" panose="02040604050505020304" pitchFamily="18" charset="0"/>
              </a:rPr>
              <a:t>consolidamento</a:t>
            </a:r>
            <a:r>
              <a:rPr lang="it-IT" altLang="it-IT" dirty="0">
                <a:latin typeface="Century Schoolbook" panose="02040604050505020304" pitchFamily="18" charset="0"/>
              </a:rPr>
              <a:t> dei conti delle pubbliche amministrazioni (maggiore trasparenza e credibilità dei conti pubblici)</a:t>
            </a:r>
          </a:p>
        </p:txBody>
      </p:sp>
      <p:sp>
        <p:nvSpPr>
          <p:cNvPr id="55305" name="Segnaposto numero diapositiva 17"/>
          <p:cNvSpPr>
            <a:spLocks noGrp="1"/>
          </p:cNvSpPr>
          <p:nvPr>
            <p:ph type="sldNum" sz="quarter" idx="12"/>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391684-8943-4D03-A38E-DB92FA8BECCD}" type="slidenum">
              <a:rPr lang="it-IT" altLang="it-IT" smtClean="0"/>
              <a:pPr/>
              <a:t>84</a:t>
            </a:fld>
            <a:endParaRPr lang="it-IT" altLang="it-IT"/>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ANALISI NORMATIVA</a:t>
            </a:r>
          </a:p>
        </p:txBody>
      </p:sp>
      <p:sp>
        <p:nvSpPr>
          <p:cNvPr id="2051" name="Segnaposto contenuto 4"/>
          <p:cNvSpPr>
            <a:spLocks noGrp="1"/>
          </p:cNvSpPr>
          <p:nvPr>
            <p:ph idx="1"/>
          </p:nvPr>
        </p:nvSpPr>
        <p:spPr>
          <a:xfrm>
            <a:off x="179388" y="908050"/>
            <a:ext cx="4608512" cy="5256213"/>
          </a:xfrm>
        </p:spPr>
        <p:txBody>
          <a:bodyPr rtlCol="0">
            <a:noAutofit/>
          </a:bodyPr>
          <a:lstStyle/>
          <a:p>
            <a:pPr marL="0" indent="0" algn="ctr" eaLnBrk="1" fontAlgn="auto" hangingPunct="1">
              <a:spcAft>
                <a:spcPts val="0"/>
              </a:spcAft>
              <a:buFont typeface="Arial" panose="020B0604020202020204" pitchFamily="34" charset="0"/>
              <a:buNone/>
              <a:defRPr/>
            </a:pPr>
            <a:r>
              <a:rPr lang="it-IT" sz="1700" b="1" dirty="0" smtClean="0">
                <a:solidFill>
                  <a:srgbClr val="FF0000"/>
                </a:solidFill>
              </a:rPr>
              <a:t>Decreto Legislativo 23 giugno 2011, n. 118</a:t>
            </a:r>
          </a:p>
          <a:p>
            <a:pPr marL="274320" indent="-274320" algn="just" eaLnBrk="1" fontAlgn="auto" hangingPunct="1">
              <a:spcAft>
                <a:spcPts val="0"/>
              </a:spcAft>
              <a:buFont typeface="Arial" panose="020B0604020202020204" pitchFamily="34" charset="0"/>
              <a:buChar char="•"/>
              <a:defRPr/>
            </a:pPr>
            <a:r>
              <a:rPr lang="it-IT" sz="1400" dirty="0" smtClean="0"/>
              <a:t>affiancamento, a fini conoscitivi, al </a:t>
            </a:r>
            <a:r>
              <a:rPr lang="it-IT" sz="1400" b="1" dirty="0" smtClean="0"/>
              <a:t>sistema di contabilità finanziaria </a:t>
            </a:r>
            <a:r>
              <a:rPr lang="it-IT" sz="1400" dirty="0" smtClean="0"/>
              <a:t>di un </a:t>
            </a:r>
            <a:r>
              <a:rPr lang="it-IT" sz="1400" b="1" dirty="0" smtClean="0"/>
              <a:t>sistema di contabilità economico-patrimoniale</a:t>
            </a:r>
          </a:p>
          <a:p>
            <a:pPr marL="274320" indent="-274320" algn="just" eaLnBrk="1" fontAlgn="auto" hangingPunct="1">
              <a:spcAft>
                <a:spcPts val="0"/>
              </a:spcAft>
              <a:buFont typeface="Arial" panose="020B0604020202020204" pitchFamily="34" charset="0"/>
              <a:buChar char="•"/>
              <a:defRPr/>
            </a:pPr>
            <a:r>
              <a:rPr lang="it-IT" sz="1400" dirty="0" smtClean="0"/>
              <a:t>adozione di un comune </a:t>
            </a:r>
            <a:r>
              <a:rPr lang="it-IT" sz="1400" b="1" dirty="0" smtClean="0"/>
              <a:t>piano dei conti integrato </a:t>
            </a:r>
            <a:r>
              <a:rPr lang="it-IT" sz="1400" dirty="0" smtClean="0"/>
              <a:t>costituito dall’elenco delle articolazioni delle unità elementari del bilancio finanziario gestionale e dei conti economico-patrimoniali;</a:t>
            </a:r>
          </a:p>
          <a:p>
            <a:pPr marL="274320" indent="-274320" algn="just" eaLnBrk="1" fontAlgn="auto" hangingPunct="1">
              <a:spcAft>
                <a:spcPts val="0"/>
              </a:spcAft>
              <a:buFont typeface="Arial" panose="020B0604020202020204" pitchFamily="34" charset="0"/>
              <a:buChar char="•"/>
              <a:defRPr/>
            </a:pPr>
            <a:r>
              <a:rPr lang="it-IT" sz="1400" dirty="0" smtClean="0"/>
              <a:t>adozione di </a:t>
            </a:r>
            <a:r>
              <a:rPr lang="it-IT" sz="1400" b="1" dirty="0" smtClean="0"/>
              <a:t>comuni schemi di bilancio </a:t>
            </a:r>
            <a:r>
              <a:rPr lang="it-IT" sz="1400" dirty="0" smtClean="0"/>
              <a:t>coerenti con la classificazione economica e funzionale individuata dagli appositi regolamenti comunitari in materia di contabilità nazionale;</a:t>
            </a:r>
          </a:p>
          <a:p>
            <a:pPr marL="274320" indent="-274320" algn="just" eaLnBrk="1" fontAlgn="auto" hangingPunct="1">
              <a:spcAft>
                <a:spcPts val="0"/>
              </a:spcAft>
              <a:buFont typeface="Arial" panose="020B0604020202020204" pitchFamily="34" charset="0"/>
              <a:buChar char="•"/>
              <a:defRPr/>
            </a:pPr>
            <a:r>
              <a:rPr lang="it-IT" sz="1400" dirty="0" smtClean="0"/>
              <a:t>adozione di un </a:t>
            </a:r>
            <a:r>
              <a:rPr lang="it-IT" sz="1400" b="1" dirty="0" smtClean="0"/>
              <a:t>bilancio consolidato </a:t>
            </a:r>
            <a:r>
              <a:rPr lang="it-IT" sz="1400" dirty="0" smtClean="0"/>
              <a:t>con i bilanci delle proprie aziende, società o altri organismi controllati, secondo uno schema comune;</a:t>
            </a:r>
          </a:p>
          <a:p>
            <a:pPr marL="274320" indent="-274320" algn="just" eaLnBrk="1" fontAlgn="auto" hangingPunct="1">
              <a:spcAft>
                <a:spcPts val="0"/>
              </a:spcAft>
              <a:buFont typeface="Arial" panose="020B0604020202020204" pitchFamily="34" charset="0"/>
              <a:buChar char="•"/>
              <a:defRPr/>
            </a:pPr>
            <a:r>
              <a:rPr lang="it-IT" sz="1400" b="1" dirty="0" err="1" smtClean="0"/>
              <a:t>autorizzatorietà</a:t>
            </a:r>
            <a:r>
              <a:rPr lang="it-IT" sz="1400" b="1" dirty="0" smtClean="0"/>
              <a:t> del bilancio </a:t>
            </a:r>
            <a:r>
              <a:rPr lang="it-IT" sz="1400" dirty="0" smtClean="0"/>
              <a:t>di previsione finanziario annuale e del bilancio di previsione finanziario pluriennale;</a:t>
            </a:r>
          </a:p>
          <a:p>
            <a:pPr marL="274320" indent="-274320" algn="just" eaLnBrk="1" fontAlgn="auto" hangingPunct="1">
              <a:spcAft>
                <a:spcPts val="0"/>
              </a:spcAft>
              <a:buFont typeface="Arial" panose="020B0604020202020204" pitchFamily="34" charset="0"/>
              <a:buChar char="•"/>
              <a:defRPr/>
            </a:pPr>
            <a:r>
              <a:rPr lang="it-IT" sz="1400" dirty="0" smtClean="0"/>
              <a:t>emanazione di apposito DPCM per la definizione delle modalità della sperimentazione </a:t>
            </a:r>
            <a:endParaRPr lang="it-IT" sz="1400" dirty="0"/>
          </a:p>
        </p:txBody>
      </p:sp>
      <p:sp>
        <p:nvSpPr>
          <p:cNvPr id="56326" name="Segnaposto contenuto 4"/>
          <p:cNvSpPr txBox="1">
            <a:spLocks/>
          </p:cNvSpPr>
          <p:nvPr/>
        </p:nvSpPr>
        <p:spPr bwMode="auto">
          <a:xfrm>
            <a:off x="4859338" y="908050"/>
            <a:ext cx="4033837" cy="547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buFont typeface="Arial" panose="020B0604020202020204" pitchFamily="34" charset="0"/>
              <a:buNone/>
            </a:pPr>
            <a:r>
              <a:rPr lang="it-IT" altLang="it-IT" sz="1700" b="1">
                <a:solidFill>
                  <a:srgbClr val="FF0000"/>
                </a:solidFill>
                <a:latin typeface="Century Schoolbook" panose="02040604050505020304" pitchFamily="18" charset="0"/>
              </a:rPr>
              <a:t>Decreto legislativo 10 agosto 2014, n. 126</a:t>
            </a:r>
          </a:p>
          <a:p>
            <a:pPr algn="just" eaLnBrk="1" hangingPunct="1">
              <a:spcBef>
                <a:spcPct val="20000"/>
              </a:spcBef>
              <a:buFont typeface="Arial" panose="020B0604020202020204" pitchFamily="34" charset="0"/>
              <a:buNone/>
            </a:pPr>
            <a:r>
              <a:rPr lang="it-IT" altLang="it-IT" sz="1600" b="1">
                <a:latin typeface="Century Schoolbook" panose="02040604050505020304" pitchFamily="18" charset="0"/>
              </a:rPr>
              <a:t>Integrazione delle disposizioni contenute al Titolo I del Dlgs 118/2011, </a:t>
            </a:r>
            <a:r>
              <a:rPr lang="it-IT" altLang="it-IT" sz="1600">
                <a:latin typeface="Century Schoolbook" panose="02040604050505020304" pitchFamily="18" charset="0"/>
              </a:rPr>
              <a:t>con l’inserimento di norme di dettaglio e degli allegati necessari per l’applicazione della riforma:</a:t>
            </a:r>
          </a:p>
          <a:p>
            <a:pPr algn="just" eaLnBrk="1" hangingPunct="1">
              <a:spcBef>
                <a:spcPct val="20000"/>
              </a:spcBef>
              <a:buFont typeface="Arial" panose="020B0604020202020204" pitchFamily="34" charset="0"/>
              <a:buNone/>
            </a:pPr>
            <a:r>
              <a:rPr lang="it-IT" altLang="it-IT" sz="1600">
                <a:latin typeface="Century Schoolbook" panose="02040604050505020304" pitchFamily="18" charset="0"/>
              </a:rPr>
              <a:t>Principi contabili generali e applicati, piano dei conti integrato, transazione elementare, schemi di bilancio; definizione di ente strumentale, società controllate, società partecipate ai fini della redazione del bilancio consolidato</a:t>
            </a:r>
          </a:p>
          <a:p>
            <a:pPr algn="just" eaLnBrk="1" hangingPunct="1">
              <a:spcBef>
                <a:spcPct val="20000"/>
              </a:spcBef>
              <a:buFont typeface="Arial" panose="020B0604020202020204" pitchFamily="34" charset="0"/>
              <a:buNone/>
            </a:pPr>
            <a:endParaRPr lang="it-IT" altLang="it-IT" sz="1600">
              <a:latin typeface="Century Schoolbook" panose="02040604050505020304" pitchFamily="18" charset="0"/>
            </a:endParaRPr>
          </a:p>
          <a:p>
            <a:pPr algn="just" eaLnBrk="1" hangingPunct="1">
              <a:spcBef>
                <a:spcPct val="20000"/>
              </a:spcBef>
              <a:buFont typeface="Arial" panose="020B0604020202020204" pitchFamily="34" charset="0"/>
              <a:buNone/>
            </a:pPr>
            <a:r>
              <a:rPr lang="it-IT" altLang="it-IT" sz="1600" b="1">
                <a:latin typeface="Century Schoolbook" panose="02040604050505020304" pitchFamily="18" charset="0"/>
              </a:rPr>
              <a:t>Riscrittura del Titolo III </a:t>
            </a:r>
            <a:r>
              <a:rPr lang="it-IT" altLang="it-IT" sz="1600">
                <a:latin typeface="Century Schoolbook" panose="02040604050505020304" pitchFamily="18" charset="0"/>
              </a:rPr>
              <a:t>- Ordinamento finanziario e contabile delle regioni (precedentemente tale titolo raccoglieva le disposizioni finali e transitorie). </a:t>
            </a:r>
          </a:p>
          <a:p>
            <a:pPr eaLnBrk="1" hangingPunct="1">
              <a:spcBef>
                <a:spcPct val="20000"/>
              </a:spcBef>
              <a:buFont typeface="Arial" panose="020B0604020202020204" pitchFamily="34" charset="0"/>
              <a:buNone/>
            </a:pPr>
            <a:endParaRPr lang="it-IT" altLang="it-IT" sz="1600">
              <a:latin typeface="Century Schoolbook" panose="02040604050505020304" pitchFamily="18" charset="0"/>
            </a:endParaRPr>
          </a:p>
          <a:p>
            <a:pPr eaLnBrk="1" hangingPunct="1">
              <a:spcBef>
                <a:spcPct val="20000"/>
              </a:spcBef>
              <a:buFont typeface="Arial" panose="020B0604020202020204" pitchFamily="34" charset="0"/>
              <a:buNone/>
            </a:pPr>
            <a:r>
              <a:rPr lang="it-IT" altLang="it-IT" sz="1600">
                <a:latin typeface="Century Schoolbook" panose="02040604050505020304" pitchFamily="18" charset="0"/>
              </a:rPr>
              <a:t> </a:t>
            </a:r>
          </a:p>
          <a:p>
            <a:pPr algn="ctr" eaLnBrk="1" hangingPunct="1">
              <a:spcBef>
                <a:spcPct val="20000"/>
              </a:spcBef>
              <a:buFont typeface="Arial" panose="020B0604020202020204" pitchFamily="34" charset="0"/>
              <a:buNone/>
            </a:pPr>
            <a:endParaRPr lang="it-IT" altLang="it-IT">
              <a:latin typeface="Century Schoolbook" panose="02040604050505020304" pitchFamily="18" charset="0"/>
            </a:endParaRPr>
          </a:p>
        </p:txBody>
      </p:sp>
      <p:sp>
        <p:nvSpPr>
          <p:cNvPr id="56327" name="Segnaposto numero diapositiva 5"/>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41315E-3808-44C7-98AF-B92E17E17C18}" type="slidenum">
              <a:rPr lang="it-IT" altLang="it-IT">
                <a:solidFill>
                  <a:srgbClr val="FFFFFF"/>
                </a:solidFill>
                <a:latin typeface="Century Schoolbook" panose="02040604050505020304" pitchFamily="18" charset="0"/>
              </a:rPr>
              <a:pPr/>
              <a:t>85</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marL="3175" indent="11113" algn="ctr" eaLnBrk="1" hangingPunct="1">
              <a:defRPr/>
            </a:pPr>
            <a:r>
              <a:rPr lang="it-IT" altLang="it-IT" sz="2200" b="1" dirty="0" smtClean="0"/>
              <a:t>IL BILANCIO CONSOLIDATO</a:t>
            </a:r>
          </a:p>
        </p:txBody>
      </p:sp>
      <p:sp>
        <p:nvSpPr>
          <p:cNvPr id="2051" name="Segnaposto contenuto 4"/>
          <p:cNvSpPr>
            <a:spLocks noGrp="1"/>
          </p:cNvSpPr>
          <p:nvPr>
            <p:ph idx="1"/>
          </p:nvPr>
        </p:nvSpPr>
        <p:spPr>
          <a:xfrm>
            <a:off x="457200" y="692150"/>
            <a:ext cx="8229600" cy="5689600"/>
          </a:xfrm>
        </p:spPr>
        <p:txBody>
          <a:bodyPr rtlCol="0">
            <a:noAutofit/>
          </a:bodyPr>
          <a:lstStyle/>
          <a:p>
            <a:pPr indent="11113" algn="just">
              <a:buFont typeface="Arial" charset="0"/>
              <a:buNone/>
              <a:defRPr/>
            </a:pPr>
            <a:r>
              <a:rPr lang="it-IT" sz="1400" dirty="0" smtClean="0"/>
              <a:t> </a:t>
            </a:r>
          </a:p>
          <a:p>
            <a:pPr indent="11113" algn="just">
              <a:buFont typeface="Arial" charset="0"/>
              <a:buNone/>
              <a:defRPr/>
            </a:pPr>
            <a:r>
              <a:rPr lang="it-IT" sz="1400" b="1" dirty="0" err="1" smtClean="0">
                <a:solidFill>
                  <a:srgbClr val="FF0000"/>
                </a:solidFill>
              </a:rPr>
              <a:t>D.lgs</a:t>
            </a:r>
            <a:r>
              <a:rPr lang="it-IT" sz="1400" b="1" dirty="0" smtClean="0">
                <a:solidFill>
                  <a:srgbClr val="FF0000"/>
                </a:solidFill>
              </a:rPr>
              <a:t> 118/2011, così come integrato dal </a:t>
            </a:r>
            <a:r>
              <a:rPr lang="it-IT" sz="1400" b="1" dirty="0" err="1" smtClean="0">
                <a:solidFill>
                  <a:srgbClr val="FF0000"/>
                </a:solidFill>
              </a:rPr>
              <a:t>d.lgs</a:t>
            </a:r>
            <a:r>
              <a:rPr lang="it-IT" sz="1400" b="1" dirty="0" smtClean="0">
                <a:solidFill>
                  <a:srgbClr val="FF0000"/>
                </a:solidFill>
              </a:rPr>
              <a:t> 126/2014 e principio contabile applicato concernente il bilancio consolidato (allegato n. 4/</a:t>
            </a:r>
            <a:r>
              <a:rPr lang="it-IT" sz="1400" b="1" dirty="0" err="1" smtClean="0">
                <a:solidFill>
                  <a:srgbClr val="FF0000"/>
                </a:solidFill>
              </a:rPr>
              <a:t>4</a:t>
            </a:r>
            <a:r>
              <a:rPr lang="it-IT" sz="1400" b="1" dirty="0" smtClean="0">
                <a:solidFill>
                  <a:srgbClr val="FF0000"/>
                </a:solidFill>
              </a:rPr>
              <a:t> al </a:t>
            </a:r>
            <a:r>
              <a:rPr lang="it-IT" sz="1400" b="1" dirty="0" err="1" smtClean="0">
                <a:solidFill>
                  <a:srgbClr val="FF0000"/>
                </a:solidFill>
              </a:rPr>
              <a:t>D.Lgs</a:t>
            </a:r>
            <a:r>
              <a:rPr lang="it-IT" sz="1400" b="1" dirty="0" smtClean="0">
                <a:solidFill>
                  <a:srgbClr val="FF0000"/>
                </a:solidFill>
              </a:rPr>
              <a:t> 118/2011)</a:t>
            </a:r>
            <a:endParaRPr lang="it-IT" sz="1400" dirty="0" smtClean="0"/>
          </a:p>
          <a:p>
            <a:pPr indent="11113" algn="just">
              <a:buFont typeface="Arial" charset="0"/>
              <a:buNone/>
              <a:defRPr/>
            </a:pPr>
            <a:r>
              <a:rPr lang="it-IT" sz="1400" dirty="0" smtClean="0"/>
              <a:t>La Regione redige il bilancio consolidato con i propri </a:t>
            </a:r>
            <a:r>
              <a:rPr lang="it-IT" sz="1400" b="1" dirty="0" smtClean="0"/>
              <a:t>enti ed organismi strumentali</a:t>
            </a:r>
            <a:r>
              <a:rPr lang="it-IT" sz="1400" dirty="0" smtClean="0"/>
              <a:t>, </a:t>
            </a:r>
            <a:r>
              <a:rPr lang="it-IT" sz="1400" b="1" dirty="0" smtClean="0"/>
              <a:t>aziende</a:t>
            </a:r>
            <a:r>
              <a:rPr lang="it-IT" sz="1400" dirty="0" smtClean="0"/>
              <a:t>, </a:t>
            </a:r>
            <a:r>
              <a:rPr lang="it-IT" sz="1400" b="1" dirty="0" smtClean="0"/>
              <a:t>società controllate e partecipate,</a:t>
            </a:r>
            <a:r>
              <a:rPr lang="it-IT" sz="1400" dirty="0" smtClean="0"/>
              <a:t> con esclusione degli enti del sistema sanitario, secondo le modalità ed i criteri individuati nel principio applicato del bilancio consolidato</a:t>
            </a:r>
          </a:p>
          <a:p>
            <a:pPr indent="11113" algn="just">
              <a:buFont typeface="Arial" charset="0"/>
              <a:buNone/>
              <a:defRPr/>
            </a:pPr>
            <a:r>
              <a:rPr lang="it-IT" sz="1400" dirty="0" smtClean="0"/>
              <a:t>Si definisce </a:t>
            </a:r>
            <a:r>
              <a:rPr lang="it-IT" sz="1400" b="1" dirty="0" smtClean="0"/>
              <a:t>controllata</a:t>
            </a:r>
            <a:r>
              <a:rPr lang="it-IT" sz="1400" dirty="0" smtClean="0"/>
              <a:t> da un ente territoriale la società nella quale l’ente ha una delle seguenti condizioni:</a:t>
            </a:r>
          </a:p>
          <a:p>
            <a:pPr marL="725488" indent="11113" algn="just">
              <a:buFont typeface="Arial" charset="0"/>
              <a:buNone/>
              <a:defRPr/>
            </a:pPr>
            <a:r>
              <a:rPr lang="it-IT" sz="1400" dirty="0" smtClean="0"/>
              <a:t>a. il possesso, diretto o indiretto, anche sulla scorta di patti parasociali, della maggioranza dei voti esercitabili nell’assemblea ordinaria o dispone di voti sufficienti per esercitare una influenza dominante sull’assemblea ordinaria;</a:t>
            </a:r>
          </a:p>
          <a:p>
            <a:pPr marL="725488" indent="11113" algn="just">
              <a:buFont typeface="Arial" charset="0"/>
              <a:buNone/>
              <a:defRPr/>
            </a:pPr>
            <a:r>
              <a:rPr lang="it-IT" sz="1400" dirty="0" smtClean="0"/>
              <a:t>b. il diritto, in virtù di un contratto o di una clausola statutaria, di esercitare un’influenza dominante, quando la legge consente tali contratti o clausole;</a:t>
            </a:r>
          </a:p>
          <a:p>
            <a:pPr indent="11113" algn="just">
              <a:buFont typeface="Arial" charset="0"/>
              <a:buNone/>
              <a:defRPr/>
            </a:pPr>
            <a:r>
              <a:rPr lang="it-IT" sz="1400" dirty="0" smtClean="0"/>
              <a:t>Per società </a:t>
            </a:r>
            <a:r>
              <a:rPr lang="it-IT" sz="1400" b="1" dirty="0" smtClean="0"/>
              <a:t>partecipata</a:t>
            </a:r>
            <a:r>
              <a:rPr lang="it-IT" sz="1400" dirty="0" smtClean="0"/>
              <a:t> da una regione, si intende la società nella quale l’ente territoriale, direttamente o indirettamente, dispone di una quota di voti, esercitabili in assemblea, pari o superiore al 20%, o al 10% se trattasi di società quotata;</a:t>
            </a:r>
          </a:p>
          <a:p>
            <a:pPr indent="11113" algn="just">
              <a:buFont typeface="Arial" charset="0"/>
              <a:buNone/>
              <a:defRPr/>
            </a:pPr>
            <a:r>
              <a:rPr lang="it-IT" sz="1400" dirty="0" smtClean="0"/>
              <a:t>Il complesso degli </a:t>
            </a:r>
            <a:r>
              <a:rPr lang="it-IT" sz="1400" b="1" dirty="0" smtClean="0"/>
              <a:t>enti ed organismi strumentali</a:t>
            </a:r>
            <a:r>
              <a:rPr lang="it-IT" sz="1400" dirty="0" smtClean="0"/>
              <a:t>, </a:t>
            </a:r>
            <a:r>
              <a:rPr lang="it-IT" sz="1400" b="1" dirty="0" smtClean="0"/>
              <a:t>aziende</a:t>
            </a:r>
            <a:r>
              <a:rPr lang="it-IT" sz="1400" dirty="0" smtClean="0"/>
              <a:t>, </a:t>
            </a:r>
            <a:r>
              <a:rPr lang="it-IT" sz="1400" b="1" dirty="0" smtClean="0"/>
              <a:t>società controllate e partecipate,</a:t>
            </a:r>
            <a:r>
              <a:rPr lang="it-IT" sz="1400" dirty="0" smtClean="0"/>
              <a:t> con esclusione degli enti del sistema sanitario, costituisce il </a:t>
            </a:r>
            <a:r>
              <a:rPr lang="it-IT" sz="1400" b="1" dirty="0" smtClean="0"/>
              <a:t>Gruppo Amministrazione Pubblica </a:t>
            </a:r>
            <a:r>
              <a:rPr lang="it-IT" sz="1400" dirty="0" smtClean="0"/>
              <a:t>dell’Amministrazione capogruppo. </a:t>
            </a:r>
          </a:p>
          <a:p>
            <a:pPr indent="11113" algn="just">
              <a:buFont typeface="Arial" charset="0"/>
              <a:buNone/>
              <a:defRPr/>
            </a:pPr>
            <a:r>
              <a:rPr lang="it-IT" sz="1400" dirty="0" smtClean="0"/>
              <a:t>Possono essere </a:t>
            </a:r>
            <a:r>
              <a:rPr lang="it-IT" sz="1400" b="1" dirty="0" smtClean="0"/>
              <a:t>esclusi dal consolidamento enti e società del gruppo nei casi di irrilevanza </a:t>
            </a:r>
            <a:r>
              <a:rPr lang="it-IT" sz="1400" dirty="0" smtClean="0"/>
              <a:t>(in presenza di parametri economici, quali totale attivo, patrimonio netto, totale ricavi caratteristici con incidenza inferiore al 5% dei relativi dati della capogruppo) e di </a:t>
            </a:r>
            <a:r>
              <a:rPr lang="it-IT" sz="1400" b="1" dirty="0" smtClean="0"/>
              <a:t>impossibilità di reperire le informazioni necessarie</a:t>
            </a:r>
            <a:r>
              <a:rPr lang="it-IT" sz="1400" dirty="0" smtClean="0"/>
              <a:t> al consolidamento in tempi ragionevoli e senza spese sproporzionate.</a:t>
            </a:r>
            <a:endParaRPr lang="it-IT" sz="1400" dirty="0"/>
          </a:p>
        </p:txBody>
      </p:sp>
      <p:sp>
        <p:nvSpPr>
          <p:cNvPr id="97286" name="Segnaposto numero diapositiva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F62C5E-E237-484D-8CDC-B076E58EEA50}" type="slidenum">
              <a:rPr lang="it-IT" altLang="it-IT">
                <a:solidFill>
                  <a:srgbClr val="FFFFFF"/>
                </a:solidFill>
                <a:latin typeface="Century Schoolbook" panose="02040604050505020304" pitchFamily="18" charset="0"/>
              </a:rPr>
              <a:pPr/>
              <a:t>86</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3"/>
          <p:cNvSpPr>
            <a:spLocks noGrp="1"/>
          </p:cNvSpPr>
          <p:nvPr>
            <p:ph type="title"/>
          </p:nvPr>
        </p:nvSpPr>
        <p:spPr>
          <a:xfrm>
            <a:off x="468313" y="404813"/>
            <a:ext cx="8229600" cy="431800"/>
          </a:xfrm>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altLang="it-IT" sz="2200" b="1" dirty="0" smtClean="0"/>
              <a:t>LA CONTABILITÀ ECONOMICO PATRIMONIALE</a:t>
            </a:r>
          </a:p>
        </p:txBody>
      </p:sp>
      <p:sp>
        <p:nvSpPr>
          <p:cNvPr id="2051" name="Segnaposto contenuto 4"/>
          <p:cNvSpPr>
            <a:spLocks noGrp="1"/>
          </p:cNvSpPr>
          <p:nvPr>
            <p:ph idx="1"/>
          </p:nvPr>
        </p:nvSpPr>
        <p:spPr>
          <a:xfrm>
            <a:off x="428625" y="928688"/>
            <a:ext cx="8229600" cy="1296987"/>
          </a:xfrm>
        </p:spPr>
        <p:txBody>
          <a:bodyPr rtlCol="0">
            <a:normAutofit lnSpcReduction="10000"/>
          </a:bodyPr>
          <a:lstStyle/>
          <a:p>
            <a:pPr indent="11113" algn="just">
              <a:buFont typeface="Arial" charset="0"/>
              <a:buNone/>
              <a:defRPr/>
            </a:pPr>
            <a:r>
              <a:rPr lang="it-IT" sz="1700" dirty="0" smtClean="0"/>
              <a:t>“Le Regioni e gli enti locali in contabilità armonizzata adottano la </a:t>
            </a:r>
            <a:r>
              <a:rPr lang="it-IT" sz="1700" b="1" dirty="0" smtClean="0"/>
              <a:t>contabilità finanziaria</a:t>
            </a:r>
            <a:r>
              <a:rPr lang="it-IT" sz="1700" dirty="0" smtClean="0"/>
              <a:t> cui affiancano, ai fini conoscitivi, un sistema di </a:t>
            </a:r>
            <a:r>
              <a:rPr lang="it-IT" sz="1700" b="1" dirty="0" smtClean="0"/>
              <a:t>contabilità economico-patrimoniale</a:t>
            </a:r>
            <a:r>
              <a:rPr lang="it-IT" sz="1700" dirty="0" smtClean="0"/>
              <a:t>, garantendo la </a:t>
            </a:r>
            <a:r>
              <a:rPr lang="it-IT" sz="1700" b="1" dirty="0" smtClean="0"/>
              <a:t>rilevazione unitaria dei fatti gestionali</a:t>
            </a:r>
            <a:r>
              <a:rPr lang="it-IT" sz="1700" dirty="0" smtClean="0"/>
              <a:t>, sia sotto il profilo finanziario che sotto il profilo economico-patrimoniale “</a:t>
            </a:r>
            <a:r>
              <a:rPr lang="it-IT" sz="1700" b="1" dirty="0" smtClean="0"/>
              <a:t> </a:t>
            </a:r>
            <a:endParaRPr lang="it-IT" sz="1700" dirty="0" smtClean="0"/>
          </a:p>
          <a:p>
            <a:pPr marL="0" indent="0" algn="ctr" eaLnBrk="1" fontAlgn="auto" hangingPunct="1">
              <a:spcAft>
                <a:spcPts val="0"/>
              </a:spcAft>
              <a:buFont typeface="Arial" panose="020B0604020202020204" pitchFamily="34" charset="0"/>
              <a:buNone/>
              <a:defRPr/>
            </a:pPr>
            <a:endParaRPr lang="it-IT" sz="1700" dirty="0"/>
          </a:p>
        </p:txBody>
      </p:sp>
      <p:sp>
        <p:nvSpPr>
          <p:cNvPr id="9221" name="Text Box 2"/>
          <p:cNvSpPr txBox="1">
            <a:spLocks noChangeArrowheads="1"/>
          </p:cNvSpPr>
          <p:nvPr/>
        </p:nvSpPr>
        <p:spPr bwMode="auto">
          <a:xfrm>
            <a:off x="684213" y="2295525"/>
            <a:ext cx="2159000" cy="333375"/>
          </a:xfrm>
          <a:prstGeom prst="rect">
            <a:avLst/>
          </a:prstGeom>
          <a:gradFill rotWithShape="0">
            <a:gsLst>
              <a:gs pos="0">
                <a:schemeClr val="accent3">
                  <a:lumMod val="40000"/>
                  <a:lumOff val="60000"/>
                </a:schemeClr>
              </a:gs>
              <a:gs pos="100000">
                <a:srgbClr val="FFFFFF"/>
              </a:gs>
            </a:gsLst>
            <a:lin ang="2700000" scaled="1"/>
          </a:gradFill>
          <a:ln w="9525">
            <a:solidFill>
              <a:srgbClr val="FFCC00"/>
            </a:solidFill>
            <a:miter lim="800000"/>
            <a:headEnd/>
            <a:tailEnd/>
          </a:ln>
        </p:spPr>
        <p:txBody>
          <a:bodyPr lIns="92075" tIns="46038" rIns="92075" bIns="46038" anchor="b">
            <a:spAutoFit/>
          </a:bodyPr>
          <a:lstStyle/>
          <a:p>
            <a:pPr algn="ctr" eaLnBrk="1" hangingPunct="1">
              <a:lnSpc>
                <a:spcPct val="105000"/>
              </a:lnSpc>
              <a:defRPr/>
            </a:pPr>
            <a:r>
              <a:rPr lang="it-IT" sz="1600" b="1" dirty="0" err="1">
                <a:solidFill>
                  <a:srgbClr val="1A0011"/>
                </a:solidFill>
                <a:latin typeface="Arial" charset="0"/>
                <a:cs typeface="Arial" charset="0"/>
              </a:rPr>
              <a:t>CO.FI</a:t>
            </a:r>
            <a:r>
              <a:rPr lang="it-IT" sz="1600" b="1" dirty="0">
                <a:solidFill>
                  <a:srgbClr val="1A0011"/>
                </a:solidFill>
                <a:latin typeface="Arial" charset="0"/>
                <a:cs typeface="Arial" charset="0"/>
              </a:rPr>
              <a:t>.</a:t>
            </a:r>
          </a:p>
        </p:txBody>
      </p:sp>
      <p:sp>
        <p:nvSpPr>
          <p:cNvPr id="9222" name="Text Box 2"/>
          <p:cNvSpPr txBox="1">
            <a:spLocks noChangeArrowheads="1"/>
          </p:cNvSpPr>
          <p:nvPr/>
        </p:nvSpPr>
        <p:spPr bwMode="auto">
          <a:xfrm>
            <a:off x="3276600" y="2317750"/>
            <a:ext cx="5327650" cy="319088"/>
          </a:xfrm>
          <a:prstGeom prst="rect">
            <a:avLst/>
          </a:prstGeom>
          <a:gradFill rotWithShape="0">
            <a:gsLst>
              <a:gs pos="0">
                <a:schemeClr val="accent3">
                  <a:lumMod val="40000"/>
                  <a:lumOff val="60000"/>
                </a:schemeClr>
              </a:gs>
              <a:gs pos="100000">
                <a:srgbClr val="FFFFFF"/>
              </a:gs>
            </a:gsLst>
            <a:lin ang="2700000" scaled="1"/>
          </a:gradFill>
          <a:ln w="9525">
            <a:solidFill>
              <a:srgbClr val="FFCC00"/>
            </a:solidFill>
            <a:miter lim="800000"/>
            <a:headEnd/>
            <a:tailEnd/>
          </a:ln>
        </p:spPr>
        <p:txBody>
          <a:bodyPr lIns="92075" tIns="46038" rIns="92075" bIns="46038" anchor="b">
            <a:spAutoFit/>
          </a:bodyPr>
          <a:lstStyle/>
          <a:p>
            <a:pPr algn="ctr" eaLnBrk="1" hangingPunct="1">
              <a:lnSpc>
                <a:spcPct val="105000"/>
              </a:lnSpc>
              <a:defRPr/>
            </a:pPr>
            <a:r>
              <a:rPr lang="it-IT" sz="1400" b="1" dirty="0">
                <a:solidFill>
                  <a:srgbClr val="1A0011"/>
                </a:solidFill>
                <a:latin typeface="Arial" charset="0"/>
                <a:cs typeface="Arial" charset="0"/>
              </a:rPr>
              <a:t>Rendicontazione della gestione finanziaria</a:t>
            </a:r>
          </a:p>
        </p:txBody>
      </p:sp>
      <p:sp>
        <p:nvSpPr>
          <p:cNvPr id="9223" name="Text Box 2"/>
          <p:cNvSpPr txBox="1">
            <a:spLocks noChangeArrowheads="1"/>
          </p:cNvSpPr>
          <p:nvPr/>
        </p:nvSpPr>
        <p:spPr bwMode="auto">
          <a:xfrm>
            <a:off x="684213" y="2901950"/>
            <a:ext cx="2159000" cy="333375"/>
          </a:xfrm>
          <a:prstGeom prst="rect">
            <a:avLst/>
          </a:prstGeom>
          <a:gradFill rotWithShape="0">
            <a:gsLst>
              <a:gs pos="0">
                <a:schemeClr val="accent3">
                  <a:lumMod val="40000"/>
                  <a:lumOff val="60000"/>
                </a:schemeClr>
              </a:gs>
              <a:gs pos="100000">
                <a:srgbClr val="FFFFFF"/>
              </a:gs>
            </a:gsLst>
            <a:lin ang="2700000" scaled="1"/>
          </a:gradFill>
          <a:ln w="9525">
            <a:solidFill>
              <a:srgbClr val="FFCC00"/>
            </a:solidFill>
            <a:miter lim="800000"/>
            <a:headEnd/>
            <a:tailEnd/>
          </a:ln>
        </p:spPr>
        <p:txBody>
          <a:bodyPr lIns="92075" tIns="46038" rIns="92075" bIns="46038" anchor="b">
            <a:spAutoFit/>
          </a:bodyPr>
          <a:lstStyle/>
          <a:p>
            <a:pPr algn="ctr" eaLnBrk="1" hangingPunct="1">
              <a:lnSpc>
                <a:spcPct val="105000"/>
              </a:lnSpc>
              <a:defRPr/>
            </a:pPr>
            <a:r>
              <a:rPr lang="it-IT" sz="1600" b="1" dirty="0" err="1">
                <a:solidFill>
                  <a:srgbClr val="1A0011"/>
                </a:solidFill>
                <a:latin typeface="Arial" charset="0"/>
                <a:cs typeface="Arial" charset="0"/>
              </a:rPr>
              <a:t>CO.EP</a:t>
            </a:r>
            <a:r>
              <a:rPr lang="it-IT" sz="1600" b="1" dirty="0">
                <a:solidFill>
                  <a:srgbClr val="1A0011"/>
                </a:solidFill>
                <a:latin typeface="Arial" charset="0"/>
                <a:cs typeface="Arial" charset="0"/>
              </a:rPr>
              <a:t>.</a:t>
            </a:r>
          </a:p>
        </p:txBody>
      </p:sp>
      <p:sp>
        <p:nvSpPr>
          <p:cNvPr id="9224" name="Text Box 2"/>
          <p:cNvSpPr txBox="1">
            <a:spLocks noChangeArrowheads="1"/>
          </p:cNvSpPr>
          <p:nvPr/>
        </p:nvSpPr>
        <p:spPr bwMode="auto">
          <a:xfrm>
            <a:off x="3286125" y="2786063"/>
            <a:ext cx="5327650" cy="546100"/>
          </a:xfrm>
          <a:prstGeom prst="rect">
            <a:avLst/>
          </a:prstGeom>
          <a:gradFill rotWithShape="0">
            <a:gsLst>
              <a:gs pos="0">
                <a:schemeClr val="accent3">
                  <a:lumMod val="40000"/>
                  <a:lumOff val="60000"/>
                </a:schemeClr>
              </a:gs>
              <a:gs pos="100000">
                <a:srgbClr val="FFFFFF"/>
              </a:gs>
            </a:gsLst>
            <a:lin ang="2700000" scaled="1"/>
          </a:gradFill>
          <a:ln w="9525">
            <a:solidFill>
              <a:srgbClr val="FFCC00"/>
            </a:solidFill>
            <a:miter lim="800000"/>
            <a:headEnd/>
            <a:tailEnd/>
          </a:ln>
        </p:spPr>
        <p:txBody>
          <a:bodyPr lIns="92075" tIns="46038" rIns="92075" bIns="46038" anchor="b">
            <a:spAutoFit/>
          </a:bodyPr>
          <a:lstStyle/>
          <a:p>
            <a:pPr algn="ctr" eaLnBrk="1" hangingPunct="1">
              <a:lnSpc>
                <a:spcPct val="105000"/>
              </a:lnSpc>
              <a:defRPr/>
            </a:pPr>
            <a:r>
              <a:rPr lang="it-IT" sz="1400" b="1" dirty="0">
                <a:solidFill>
                  <a:srgbClr val="1A0011"/>
                </a:solidFill>
                <a:latin typeface="Arial" charset="0"/>
                <a:cs typeface="Arial" charset="0"/>
              </a:rPr>
              <a:t>Rilevazione degli effetti economici e patrimoniali dei fatti gestionali</a:t>
            </a:r>
          </a:p>
        </p:txBody>
      </p:sp>
      <p:sp>
        <p:nvSpPr>
          <p:cNvPr id="12" name="Segnaposto contenuto 4"/>
          <p:cNvSpPr txBox="1">
            <a:spLocks/>
          </p:cNvSpPr>
          <p:nvPr/>
        </p:nvSpPr>
        <p:spPr bwMode="auto">
          <a:xfrm>
            <a:off x="230188" y="3357563"/>
            <a:ext cx="8445500" cy="2952750"/>
          </a:xfrm>
          <a:prstGeom prst="rect">
            <a:avLst/>
          </a:prstGeom>
          <a:noFill/>
          <a:ln w="9525">
            <a:noFill/>
            <a:miter lim="800000"/>
            <a:headEnd/>
            <a:tailEnd/>
          </a:ln>
        </p:spPr>
        <p:txBody>
          <a:bodyPr/>
          <a:lstStyle/>
          <a:p>
            <a:pPr marL="342900" indent="11113" algn="just">
              <a:spcBef>
                <a:spcPct val="20000"/>
              </a:spcBef>
              <a:buFont typeface="Arial" charset="0"/>
              <a:buNone/>
              <a:defRPr/>
            </a:pPr>
            <a:r>
              <a:rPr lang="it-IT" sz="1500" dirty="0">
                <a:latin typeface="+mn-lt"/>
                <a:cs typeface="+mn-cs"/>
              </a:rPr>
              <a:t>La </a:t>
            </a:r>
            <a:r>
              <a:rPr lang="it-IT" sz="1500" b="1" dirty="0">
                <a:latin typeface="+mn-lt"/>
                <a:cs typeface="+mn-cs"/>
              </a:rPr>
              <a:t>rilevazione unitaria dei fatti gestionali </a:t>
            </a:r>
            <a:r>
              <a:rPr lang="it-IT" sz="1500" dirty="0">
                <a:latin typeface="+mn-lt"/>
                <a:cs typeface="+mn-cs"/>
              </a:rPr>
              <a:t>sotto il profilo finanziario ed economico patrimoniale è assicurata mediante l’adozione di un </a:t>
            </a:r>
            <a:r>
              <a:rPr lang="it-IT" sz="1500" b="1" dirty="0">
                <a:latin typeface="+mn-lt"/>
                <a:cs typeface="+mn-cs"/>
              </a:rPr>
              <a:t>piano dei conti integrato</a:t>
            </a:r>
            <a:r>
              <a:rPr lang="it-IT" sz="1500" b="1" dirty="0">
                <a:solidFill>
                  <a:srgbClr val="FF0000"/>
                </a:solidFill>
                <a:latin typeface="+mn-lt"/>
                <a:cs typeface="+mn-cs"/>
              </a:rPr>
              <a:t>, </a:t>
            </a:r>
            <a:r>
              <a:rPr lang="it-IT" sz="1500" dirty="0">
                <a:latin typeface="+mn-lt"/>
                <a:cs typeface="+mn-cs"/>
              </a:rPr>
              <a:t>attraverso il quale è anche assicurato il consolidamento ed il monitoraggio dei conti pubblici, nonché il miglioramento della </a:t>
            </a:r>
            <a:r>
              <a:rPr lang="it-IT" sz="1500" dirty="0" err="1">
                <a:latin typeface="+mn-lt"/>
                <a:cs typeface="+mn-cs"/>
              </a:rPr>
              <a:t>raccordabilità</a:t>
            </a:r>
            <a:r>
              <a:rPr lang="it-IT" sz="1500" dirty="0">
                <a:latin typeface="+mn-lt"/>
                <a:cs typeface="+mn-cs"/>
              </a:rPr>
              <a:t> dei conti delle amministrazioni pubbliche con il Sistema europeo dei conti nazionali </a:t>
            </a:r>
          </a:p>
          <a:p>
            <a:pPr marL="342900" indent="11113" algn="just">
              <a:spcBef>
                <a:spcPct val="20000"/>
              </a:spcBef>
              <a:defRPr/>
            </a:pPr>
            <a:r>
              <a:rPr lang="it-IT" altLang="it-IT" sz="1500" dirty="0">
                <a:latin typeface="+mn-lt"/>
                <a:cs typeface="+mn-cs"/>
              </a:rPr>
              <a:t>Al fine di assicurare il raccordo dei dati finanziari ed economico-patrimoniali, nonché consentire la rilevazione unitaria dei fatti gestionali </a:t>
            </a:r>
            <a:r>
              <a:rPr lang="it-IT" altLang="it-IT" sz="1500" u="sng" dirty="0">
                <a:latin typeface="+mn-lt"/>
                <a:cs typeface="+mn-cs"/>
              </a:rPr>
              <a:t>è stata creata un’apposita matrice di raccordo che lega le rilevazioni della contabilità finanziaria alle corrispondenti rilevazione della contabilità </a:t>
            </a:r>
            <a:r>
              <a:rPr lang="it-IT" altLang="it-IT" sz="1500" u="sng" dirty="0" err="1">
                <a:latin typeface="+mn-lt"/>
                <a:cs typeface="+mn-cs"/>
              </a:rPr>
              <a:t>ecomico-patrimoniale</a:t>
            </a:r>
            <a:r>
              <a:rPr lang="it-IT" altLang="it-IT" sz="1500" u="sng" dirty="0">
                <a:latin typeface="+mn-lt"/>
                <a:cs typeface="+mn-cs"/>
              </a:rPr>
              <a:t> </a:t>
            </a:r>
            <a:r>
              <a:rPr lang="it-IT" altLang="it-IT" sz="1500" dirty="0">
                <a:latin typeface="+mn-lt"/>
                <a:cs typeface="+mn-cs"/>
              </a:rPr>
              <a:t>attraverso la movimentazione dei contri di mastro dello Stato patrimoniale e del conto economico.</a:t>
            </a:r>
          </a:p>
          <a:p>
            <a:pPr marL="342900" indent="11113" algn="just">
              <a:spcBef>
                <a:spcPct val="20000"/>
              </a:spcBef>
              <a:defRPr/>
            </a:pPr>
            <a:r>
              <a:rPr lang="it-IT" altLang="it-IT" sz="1500" dirty="0">
                <a:latin typeface="+mn-lt"/>
                <a:cs typeface="+mn-cs"/>
              </a:rPr>
              <a:t> </a:t>
            </a:r>
          </a:p>
          <a:p>
            <a:pPr marL="342900" indent="11113" algn="just">
              <a:spcBef>
                <a:spcPct val="20000"/>
              </a:spcBef>
              <a:buFont typeface="Arial" charset="0"/>
              <a:buNone/>
              <a:defRPr/>
            </a:pPr>
            <a:endParaRPr lang="it-IT" sz="1500" dirty="0">
              <a:latin typeface="+mn-lt"/>
              <a:cs typeface="+mn-cs"/>
            </a:endParaRPr>
          </a:p>
          <a:p>
            <a:pPr marL="342900" indent="11113" algn="just">
              <a:spcBef>
                <a:spcPct val="20000"/>
              </a:spcBef>
              <a:buFont typeface="Arial" charset="0"/>
              <a:buNone/>
              <a:defRPr/>
            </a:pPr>
            <a:endParaRPr lang="it-IT" sz="1500" dirty="0">
              <a:latin typeface="+mn-lt"/>
              <a:cs typeface="+mn-cs"/>
            </a:endParaRPr>
          </a:p>
          <a:p>
            <a:pPr marL="342900" indent="11113" algn="just">
              <a:spcBef>
                <a:spcPct val="20000"/>
              </a:spcBef>
              <a:buFont typeface="Arial" charset="0"/>
              <a:buNone/>
              <a:defRPr/>
            </a:pPr>
            <a:endParaRPr lang="it-IT" sz="1500" dirty="0">
              <a:latin typeface="+mn-lt"/>
              <a:cs typeface="+mn-cs"/>
            </a:endParaRPr>
          </a:p>
          <a:p>
            <a:pPr marL="342900" indent="11113" algn="just">
              <a:spcBef>
                <a:spcPct val="20000"/>
              </a:spcBef>
              <a:buFont typeface="Arial" charset="0"/>
              <a:buNone/>
              <a:defRPr/>
            </a:pPr>
            <a:endParaRPr lang="it-IT" altLang="it-IT" sz="1500" dirty="0">
              <a:solidFill>
                <a:srgbClr val="000000"/>
              </a:solidFill>
              <a:latin typeface="+mn-lt"/>
              <a:cs typeface="+mn-cs"/>
            </a:endParaRPr>
          </a:p>
          <a:p>
            <a:pPr algn="ctr" eaLnBrk="1" fontAlgn="auto" hangingPunct="1">
              <a:spcBef>
                <a:spcPct val="20000"/>
              </a:spcBef>
              <a:spcAft>
                <a:spcPts val="0"/>
              </a:spcAft>
              <a:buFont typeface="Arial" panose="020B0604020202020204" pitchFamily="34" charset="0"/>
              <a:buNone/>
              <a:defRPr/>
            </a:pPr>
            <a:endParaRPr lang="it-IT" sz="1500" dirty="0">
              <a:latin typeface="+mn-lt"/>
              <a:cs typeface="+mn-cs"/>
            </a:endParaRPr>
          </a:p>
        </p:txBody>
      </p:sp>
      <p:sp>
        <p:nvSpPr>
          <p:cNvPr id="10" name="Freccia a destra 9"/>
          <p:cNvSpPr/>
          <p:nvPr/>
        </p:nvSpPr>
        <p:spPr>
          <a:xfrm>
            <a:off x="3000375" y="2428875"/>
            <a:ext cx="2143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13" name="Freccia a destra 12"/>
          <p:cNvSpPr/>
          <p:nvPr/>
        </p:nvSpPr>
        <p:spPr>
          <a:xfrm>
            <a:off x="3000375" y="3000375"/>
            <a:ext cx="214313" cy="142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98317" name="Segnaposto numero diapositiva 1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B3897F-C64A-4958-B2DF-DCBB0473CA2F}" type="slidenum">
              <a:rPr lang="it-IT" altLang="it-IT">
                <a:solidFill>
                  <a:srgbClr val="FFFFFF"/>
                </a:solidFill>
                <a:latin typeface="Century Schoolbook" panose="02040604050505020304" pitchFamily="18" charset="0"/>
              </a:rPr>
              <a:pPr/>
              <a:t>87</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288" y="1916113"/>
            <a:ext cx="8391525" cy="4441825"/>
          </a:xfrm>
        </p:spPr>
        <p:txBody>
          <a:bodyPr>
            <a:normAutofit fontScale="85000" lnSpcReduction="20000"/>
          </a:bodyPr>
          <a:lstStyle/>
          <a:p>
            <a:pPr marL="0" algn="just">
              <a:spcBef>
                <a:spcPts val="0"/>
              </a:spcBef>
              <a:buFont typeface="Arial" charset="0"/>
              <a:buNone/>
              <a:defRPr/>
            </a:pPr>
            <a:r>
              <a:rPr lang="it-IT" sz="1900" dirty="0" smtClean="0"/>
              <a:t>Per consentire la rilevazione unitaria dei fatti gestionali nei loro profili finanziario ed economico-patrimoniale, le rilevazioni della contabilità finanziaria misurano il valore monetario dei costi/oneri sostenuti e dei ricavi/proventi conseguiti durante l’esercizio.</a:t>
            </a:r>
          </a:p>
          <a:p>
            <a:pPr marL="0" algn="just">
              <a:spcBef>
                <a:spcPts val="0"/>
              </a:spcBef>
              <a:buFont typeface="Arial" charset="0"/>
              <a:buNone/>
              <a:defRPr/>
            </a:pPr>
            <a:endParaRPr lang="it-IT" sz="1900" dirty="0" smtClean="0"/>
          </a:p>
          <a:p>
            <a:pPr marL="0" algn="just">
              <a:spcBef>
                <a:spcPts val="0"/>
              </a:spcBef>
              <a:buFont typeface="Arial" charset="0"/>
              <a:buNone/>
              <a:defRPr/>
            </a:pPr>
            <a:r>
              <a:rPr lang="it-IT" sz="1900" dirty="0" smtClean="0"/>
              <a:t>Pur non esistendo una correlazione univoca fra le fasi dell’entrata e della spesa ed il momento in cui si manifestano i ricavi/proventi ed i costi/oneri nel corso dell’esercizio, </a:t>
            </a:r>
            <a:r>
              <a:rPr lang="it-IT" sz="1900" u="sng" dirty="0" smtClean="0"/>
              <a:t>i ricavi/proventi conseguiti sono rilevati in corrispondenza con la fase dell’accertamento delle entrate</a:t>
            </a:r>
            <a:r>
              <a:rPr lang="it-IT" sz="1900" dirty="0" smtClean="0"/>
              <a:t>, ed i </a:t>
            </a:r>
            <a:r>
              <a:rPr lang="it-IT" sz="1900" u="sng" dirty="0" smtClean="0"/>
              <a:t>costi/oneri sostenuti sono rilevati in corrispondenza con la fase della liquidazione delle spese</a:t>
            </a:r>
            <a:r>
              <a:rPr lang="it-IT" sz="1900" dirty="0" smtClean="0"/>
              <a:t>.</a:t>
            </a:r>
            <a:endParaRPr lang="it-IT" sz="1900" b="1" i="1" dirty="0" smtClean="0"/>
          </a:p>
          <a:p>
            <a:pPr marL="0" algn="just">
              <a:spcBef>
                <a:spcPts val="0"/>
              </a:spcBef>
              <a:buFont typeface="Arial" charset="0"/>
              <a:buNone/>
              <a:defRPr/>
            </a:pPr>
            <a:endParaRPr lang="it-IT" sz="1900" b="1" i="1" dirty="0" smtClean="0"/>
          </a:p>
          <a:p>
            <a:pPr marL="0" algn="just">
              <a:spcBef>
                <a:spcPts val="0"/>
              </a:spcBef>
              <a:buFont typeface="Arial" charset="0"/>
              <a:buNone/>
              <a:defRPr/>
            </a:pPr>
            <a:r>
              <a:rPr lang="it-IT" sz="1900" dirty="0" smtClean="0"/>
              <a:t>Costituiscono eccezione a tale principio:</a:t>
            </a:r>
          </a:p>
          <a:p>
            <a:pPr marL="0" algn="just">
              <a:spcBef>
                <a:spcPts val="0"/>
              </a:spcBef>
              <a:buFont typeface="Wingdings" panose="05000000000000000000" pitchFamily="2" charset="2"/>
              <a:buChar char="q"/>
              <a:defRPr/>
            </a:pPr>
            <a:r>
              <a:rPr lang="it-IT" sz="1900" dirty="0" smtClean="0"/>
              <a:t> i costi derivanti dai trasferimenti e contributi; </a:t>
            </a:r>
          </a:p>
          <a:p>
            <a:pPr marL="0" algn="just">
              <a:spcBef>
                <a:spcPts val="0"/>
              </a:spcBef>
              <a:buFont typeface="Wingdings" panose="05000000000000000000" pitchFamily="2" charset="2"/>
              <a:buChar char="q"/>
              <a:defRPr/>
            </a:pPr>
            <a:r>
              <a:rPr lang="it-IT" sz="1900" dirty="0" smtClean="0"/>
              <a:t>le entrate dei titoli 5 “Entrate da riduzione di attività finanziaria”, 6 “Accensione di prestiti”, 7 “Anticipazioni da istituto tesoriere/cassiere” e 9 “Entrate per conto terzi e partite di giro”, il cui accertamento determina solo la rilevazione di crediti e non di ricavi.</a:t>
            </a:r>
          </a:p>
          <a:p>
            <a:pPr marL="0" algn="just">
              <a:spcBef>
                <a:spcPts val="0"/>
              </a:spcBef>
              <a:buFont typeface="Wingdings" panose="05000000000000000000" pitchFamily="2" charset="2"/>
              <a:buChar char="q"/>
              <a:defRPr/>
            </a:pPr>
            <a:r>
              <a:rPr lang="it-IT" sz="1900" dirty="0" smtClean="0"/>
              <a:t>le spese del titolo 3 “Spese per incremento attività finanziarie”, 4  “Rimborso Prestiti”, 5 “Chiusura Anticipazioni ricevute da istituto tesoriere/cassiere” e 7 “Uscite per conto terzi e partite di giro”, il cui impegno determina solo la rilevazione di debiti e non di costi”</a:t>
            </a:r>
          </a:p>
          <a:p>
            <a:pPr marL="0" algn="just">
              <a:spcBef>
                <a:spcPts val="0"/>
              </a:spcBef>
              <a:buFont typeface="Arial" charset="0"/>
              <a:buNone/>
              <a:defRPr/>
            </a:pPr>
            <a:endParaRPr lang="it-IT" sz="1900" dirty="0" smtClean="0"/>
          </a:p>
          <a:p>
            <a:pPr>
              <a:defRPr/>
            </a:pPr>
            <a:endParaRPr lang="it-IT" sz="1900" dirty="0" smtClean="0"/>
          </a:p>
          <a:p>
            <a:pPr>
              <a:buFont typeface="Arial" charset="0"/>
              <a:buNone/>
              <a:defRPr/>
            </a:pPr>
            <a:endParaRPr lang="it-IT" sz="1900" dirty="0"/>
          </a:p>
        </p:txBody>
      </p:sp>
      <p:sp>
        <p:nvSpPr>
          <p:cNvPr id="5" name="Titolo 3"/>
          <p:cNvSpPr>
            <a:spLocks noGrp="1"/>
          </p:cNvSpPr>
          <p:nvPr>
            <p:ph type="title"/>
          </p:nvPr>
        </p:nvSpPr>
        <p:spPr>
          <a:xfrm>
            <a:off x="539750" y="1330325"/>
            <a:ext cx="8208963" cy="369888"/>
          </a:xfrm>
          <a:solidFill>
            <a:schemeClr val="bg1"/>
          </a:solidFill>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sz="1800" dirty="0" smtClean="0">
                <a:solidFill>
                  <a:schemeClr val="tx1"/>
                </a:solidFill>
                <a:cs typeface="Helvetica" pitchFamily="34" charset="0"/>
              </a:rPr>
              <a:t>Momento di rilevazione in </a:t>
            </a:r>
            <a:r>
              <a:rPr lang="it-IT" sz="1800" dirty="0" err="1" smtClean="0">
                <a:solidFill>
                  <a:schemeClr val="tx1"/>
                </a:solidFill>
                <a:cs typeface="Helvetica" pitchFamily="34" charset="0"/>
              </a:rPr>
              <a:t>CO.EP</a:t>
            </a:r>
            <a:r>
              <a:rPr lang="it-IT" sz="1800" dirty="0" smtClean="0">
                <a:solidFill>
                  <a:schemeClr val="tx1"/>
                </a:solidFill>
                <a:cs typeface="Helvetica" pitchFamily="34" charset="0"/>
              </a:rPr>
              <a:t>. Delle operazioni in </a:t>
            </a:r>
            <a:r>
              <a:rPr lang="it-IT" sz="1800" dirty="0" err="1" smtClean="0">
                <a:solidFill>
                  <a:schemeClr val="tx1"/>
                </a:solidFill>
                <a:cs typeface="Helvetica" pitchFamily="34" charset="0"/>
              </a:rPr>
              <a:t>CO.FI</a:t>
            </a:r>
            <a:r>
              <a:rPr lang="it-IT" sz="1800" dirty="0" smtClean="0">
                <a:solidFill>
                  <a:schemeClr val="tx1"/>
                </a:solidFill>
                <a:cs typeface="Helvetica" pitchFamily="34" charset="0"/>
              </a:rPr>
              <a:t>.</a:t>
            </a:r>
            <a:endParaRPr lang="it-IT" altLang="it-IT" sz="1800" b="1" dirty="0" smtClean="0">
              <a:solidFill>
                <a:schemeClr val="tx1"/>
              </a:solidFill>
            </a:endParaRPr>
          </a:p>
        </p:txBody>
      </p:sp>
      <p:sp>
        <p:nvSpPr>
          <p:cNvPr id="6" name="Titolo 3"/>
          <p:cNvSpPr txBox="1">
            <a:spLocks/>
          </p:cNvSpPr>
          <p:nvPr/>
        </p:nvSpPr>
        <p:spPr bwMode="auto">
          <a:xfrm>
            <a:off x="468313" y="404813"/>
            <a:ext cx="8229600" cy="431800"/>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algn="ctr" eaLnBrk="1" hangingPunct="1">
              <a:defRPr/>
            </a:pPr>
            <a:r>
              <a:rPr lang="it-IT" altLang="it-IT" sz="2200" b="1" dirty="0"/>
              <a:t>LA CONTABILITÀ ECONOMICO PATRIMONIALE</a:t>
            </a:r>
          </a:p>
        </p:txBody>
      </p:sp>
      <p:sp>
        <p:nvSpPr>
          <p:cNvPr id="99335" name="Segnaposto numero diapositiva 6"/>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1E6E094-D251-49C5-82C7-61EC0318715E}" type="slidenum">
              <a:rPr lang="it-IT" altLang="it-IT">
                <a:solidFill>
                  <a:srgbClr val="FFFFFF"/>
                </a:solidFill>
                <a:latin typeface="Century Schoolbook" panose="02040604050505020304" pitchFamily="18" charset="0"/>
              </a:rPr>
              <a:pPr/>
              <a:t>88</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288" y="1916113"/>
            <a:ext cx="8391525" cy="4441825"/>
          </a:xfrm>
        </p:spPr>
        <p:txBody>
          <a:bodyPr>
            <a:normAutofit/>
          </a:bodyPr>
          <a:lstStyle/>
          <a:p>
            <a:pPr marL="0" algn="just">
              <a:spcBef>
                <a:spcPts val="0"/>
              </a:spcBef>
              <a:buFont typeface="Arial" charset="0"/>
              <a:buNone/>
              <a:defRPr/>
            </a:pPr>
            <a:r>
              <a:rPr lang="it-IT" sz="2000" dirty="0" smtClean="0"/>
              <a:t>“A tal scopo, al termine del periodo amministrativo e alle scadenze previste dalle esigenze conoscitive della finanza pubblica, i costi/ricavi, e gli oneri/proventi rilevati nel corso dell’esercizio sulla base dell’accertamento delle entrate e la liquidazione delle spese (impegno nel caso di trasferimenti) registrate in contabilità finanziaria, sono oggetto di </a:t>
            </a:r>
            <a:r>
              <a:rPr lang="it-IT" sz="2000" u="sng" dirty="0" smtClean="0"/>
              <a:t>rettifica, integrazione e ammortamento (scritture di assestamento economico)</a:t>
            </a:r>
            <a:r>
              <a:rPr lang="it-IT" sz="2000" dirty="0" smtClean="0"/>
              <a:t>.”</a:t>
            </a:r>
            <a:endParaRPr lang="it-IT" sz="1900" dirty="0" smtClean="0"/>
          </a:p>
          <a:p>
            <a:pPr marL="0" algn="just">
              <a:spcBef>
                <a:spcPts val="0"/>
              </a:spcBef>
              <a:buFont typeface="Arial" charset="0"/>
              <a:buNone/>
              <a:defRPr/>
            </a:pPr>
            <a:endParaRPr lang="it-IT" sz="1900" dirty="0" smtClean="0"/>
          </a:p>
          <a:p>
            <a:pPr marL="0" algn="just">
              <a:spcBef>
                <a:spcPts val="0"/>
              </a:spcBef>
              <a:buFont typeface="Arial" charset="0"/>
              <a:buNone/>
              <a:defRPr/>
            </a:pPr>
            <a:r>
              <a:rPr lang="it-IT" sz="2000" dirty="0" smtClean="0"/>
              <a:t>Esempi di scritture tipiche: rilevazione ratei e risconti, ammortamento, accantonamenti (fondi rischi e oneri), svalutazioni/rivalutazioni, rilevazione delle rimanenze, ecc.</a:t>
            </a:r>
          </a:p>
          <a:p>
            <a:pPr>
              <a:defRPr/>
            </a:pPr>
            <a:endParaRPr lang="it-IT" sz="1900" dirty="0" smtClean="0"/>
          </a:p>
          <a:p>
            <a:pPr>
              <a:buFont typeface="Arial" charset="0"/>
              <a:buNone/>
              <a:defRPr/>
            </a:pPr>
            <a:endParaRPr lang="it-IT" sz="1900" dirty="0"/>
          </a:p>
        </p:txBody>
      </p:sp>
      <p:sp>
        <p:nvSpPr>
          <p:cNvPr id="5" name="Titolo 3"/>
          <p:cNvSpPr>
            <a:spLocks noGrp="1"/>
          </p:cNvSpPr>
          <p:nvPr>
            <p:ph type="title"/>
          </p:nvPr>
        </p:nvSpPr>
        <p:spPr>
          <a:xfrm>
            <a:off x="539750" y="1330325"/>
            <a:ext cx="8208963" cy="369888"/>
          </a:xfrm>
          <a:solidFill>
            <a:schemeClr val="bg1"/>
          </a:solidFill>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it-IT" sz="1800" dirty="0" smtClean="0">
                <a:solidFill>
                  <a:schemeClr val="tx1"/>
                </a:solidFill>
                <a:cs typeface="Helvetica" pitchFamily="34" charset="0"/>
              </a:rPr>
              <a:t>SCRITTURE TIPICHE DELLA </a:t>
            </a:r>
            <a:r>
              <a:rPr lang="it-IT" sz="1800" dirty="0" err="1" smtClean="0">
                <a:solidFill>
                  <a:schemeClr val="tx1"/>
                </a:solidFill>
                <a:cs typeface="Helvetica" pitchFamily="34" charset="0"/>
              </a:rPr>
              <a:t>CO.EP</a:t>
            </a:r>
            <a:r>
              <a:rPr lang="it-IT" sz="1800" dirty="0" smtClean="0">
                <a:solidFill>
                  <a:schemeClr val="tx1"/>
                </a:solidFill>
                <a:cs typeface="Helvetica" pitchFamily="34" charset="0"/>
              </a:rPr>
              <a:t>.</a:t>
            </a:r>
            <a:endParaRPr lang="it-IT" altLang="it-IT" sz="1800" b="1" dirty="0" smtClean="0">
              <a:solidFill>
                <a:schemeClr val="tx1"/>
              </a:solidFill>
            </a:endParaRPr>
          </a:p>
        </p:txBody>
      </p:sp>
      <p:sp>
        <p:nvSpPr>
          <p:cNvPr id="6" name="Titolo 3"/>
          <p:cNvSpPr txBox="1">
            <a:spLocks/>
          </p:cNvSpPr>
          <p:nvPr/>
        </p:nvSpPr>
        <p:spPr bwMode="auto">
          <a:xfrm>
            <a:off x="468313" y="404813"/>
            <a:ext cx="8229600" cy="431800"/>
          </a:xfrm>
          <a:prstGeom prst="rect">
            <a:avLst/>
          </a:prstGeom>
          <a:ln w="9525" cap="flat" cmpd="sng" algn="ctr">
            <a:solidFill>
              <a:schemeClr val="accent3">
                <a:shade val="95000"/>
                <a:satMod val="105000"/>
              </a:schemeClr>
            </a:solidFill>
            <a:prstDash val="solid"/>
            <a:miter lim="800000"/>
            <a:headEnd/>
            <a:tailEnd/>
          </a:ln>
        </p:spPr>
        <p:style>
          <a:lnRef idx="1">
            <a:schemeClr val="accent3"/>
          </a:lnRef>
          <a:fillRef idx="2">
            <a:schemeClr val="accent3"/>
          </a:fillRef>
          <a:effectRef idx="1">
            <a:schemeClr val="accent3"/>
          </a:effectRef>
          <a:fontRef idx="minor">
            <a:schemeClr val="dk1"/>
          </a:fontRef>
        </p:style>
        <p:txBody>
          <a:bodyPr anchor="ctr">
            <a:spAutoFit/>
          </a:bodyPr>
          <a:lstStyle/>
          <a:p>
            <a:pPr algn="ctr" eaLnBrk="1" hangingPunct="1">
              <a:defRPr/>
            </a:pPr>
            <a:r>
              <a:rPr lang="it-IT" altLang="it-IT" sz="2200" b="1" dirty="0"/>
              <a:t>LA CONTABILITÀ ECONOMICO PATRIMONIALE</a:t>
            </a:r>
          </a:p>
        </p:txBody>
      </p:sp>
      <p:sp>
        <p:nvSpPr>
          <p:cNvPr id="100359" name="Segnaposto numero diapositiva 6"/>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BE0C6D2-A107-480C-9130-E13E95F8F639}" type="slidenum">
              <a:rPr lang="it-IT" altLang="it-IT">
                <a:solidFill>
                  <a:srgbClr val="FFFFFF"/>
                </a:solidFill>
                <a:latin typeface="Century Schoolbook" panose="02040604050505020304" pitchFamily="18" charset="0"/>
              </a:rPr>
              <a:pPr/>
              <a:t>89</a:t>
            </a:fld>
            <a:endParaRPr lang="it-IT" altLang="it-IT">
              <a:solidFill>
                <a:srgbClr val="FFFFFF"/>
              </a:solidFill>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contenuto 2"/>
          <p:cNvSpPr>
            <a:spLocks noGrp="1"/>
          </p:cNvSpPr>
          <p:nvPr>
            <p:ph sz="quarter" idx="1"/>
          </p:nvPr>
        </p:nvSpPr>
        <p:spPr>
          <a:xfrm>
            <a:off x="457200" y="1214438"/>
            <a:ext cx="7467600" cy="5259387"/>
          </a:xfrm>
        </p:spPr>
        <p:txBody>
          <a:bodyPr/>
          <a:lstStyle/>
          <a:p>
            <a:pPr algn="just"/>
            <a:r>
              <a:rPr lang="it-IT" altLang="it-IT" sz="2000" smtClean="0"/>
              <a:t>Il bilancio di previsione annuale si articola in capitoli con funzione autorizzativa. Più in particolare:</a:t>
            </a:r>
          </a:p>
          <a:p>
            <a:pPr lvl="1" algn="just"/>
            <a:r>
              <a:rPr lang="it-IT" altLang="it-IT" sz="1700" smtClean="0"/>
              <a:t>il bilancio si compone di una parte entrata e di una parte spesa;</a:t>
            </a:r>
          </a:p>
          <a:p>
            <a:pPr lvl="1" algn="just"/>
            <a:r>
              <a:rPr lang="it-IT" altLang="it-IT" sz="1700" smtClean="0"/>
              <a:t>ogni parte si articola in voci elementari denominate </a:t>
            </a:r>
            <a:r>
              <a:rPr lang="it-IT" altLang="it-IT" sz="1700" i="1" smtClean="0"/>
              <a:t>capitoli</a:t>
            </a:r>
          </a:p>
          <a:p>
            <a:pPr lvl="1" algn="just"/>
            <a:r>
              <a:rPr lang="it-IT" altLang="it-IT" sz="1700" smtClean="0"/>
              <a:t>per ogni capitolo è definito l’ammontare dell’entrata o della spesa prevista (</a:t>
            </a:r>
            <a:r>
              <a:rPr lang="it-IT" altLang="it-IT" sz="1700" i="1" smtClean="0"/>
              <a:t>stanziamento</a:t>
            </a:r>
            <a:r>
              <a:rPr lang="it-IT" altLang="it-IT" sz="1700" smtClean="0"/>
              <a:t>)</a:t>
            </a:r>
          </a:p>
          <a:p>
            <a:pPr lvl="1" algn="just"/>
            <a:r>
              <a:rPr lang="it-IT" altLang="it-IT" sz="1700" smtClean="0"/>
              <a:t>Per ogni capitolo di spesa, le spese effettivamente sostenute durante l’anno non potranno superare il relativo stanziamento (uscite effettive &lt;= uscite previste).</a:t>
            </a:r>
          </a:p>
          <a:p>
            <a:pPr lvl="1" algn="just"/>
            <a:endParaRPr lang="it-IT" altLang="it-IT" sz="1700" smtClean="0"/>
          </a:p>
          <a:p>
            <a:pPr algn="just"/>
            <a:r>
              <a:rPr lang="it-IT" altLang="it-IT" sz="2000" smtClean="0"/>
              <a:t>Le entrate si articolano in Titoli / Tipologie / Categorie (in precedenza articolate in titoli, categorie e risorse)</a:t>
            </a:r>
          </a:p>
          <a:p>
            <a:pPr algn="just"/>
            <a:r>
              <a:rPr lang="it-IT" altLang="it-IT" sz="2000" smtClean="0"/>
              <a:t>Le spese si articolano in Missioni / Programmi / Macroaggregati – i Programmi sono ripartiti in Titoli (in precedenza articolate in titoli, funzioni, servizi e interventi)</a:t>
            </a:r>
          </a:p>
          <a:p>
            <a:pPr algn="just"/>
            <a:endParaRPr lang="it-IT" altLang="it-IT" sz="1700" smtClean="0"/>
          </a:p>
          <a:p>
            <a:pPr lvl="1" algn="just">
              <a:buFont typeface="Wingdings 2" panose="05020102010507070707" pitchFamily="18" charset="2"/>
              <a:buNone/>
            </a:pPr>
            <a:endParaRPr lang="it-IT" altLang="it-IT" sz="1700" smtClean="0"/>
          </a:p>
        </p:txBody>
      </p:sp>
      <p:sp>
        <p:nvSpPr>
          <p:cNvPr id="17411" name="Segnaposto numero diapositiva 3"/>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5F8622E-ED8E-4245-B719-F7735613BDA2}" type="slidenum">
              <a:rPr lang="it-IT" altLang="it-IT">
                <a:solidFill>
                  <a:srgbClr val="FFFFFF"/>
                </a:solidFill>
                <a:latin typeface="Century Schoolbook" panose="02040604050505020304" pitchFamily="18" charset="0"/>
              </a:rPr>
              <a:pPr/>
              <a:t>9</a:t>
            </a:fld>
            <a:endParaRPr lang="it-IT" altLang="it-IT">
              <a:solidFill>
                <a:srgbClr val="FFFFFF"/>
              </a:solidFill>
              <a:latin typeface="Century Schoolbook" panose="02040604050505020304" pitchFamily="18" charset="0"/>
            </a:endParaRPr>
          </a:p>
        </p:txBody>
      </p:sp>
      <p:sp>
        <p:nvSpPr>
          <p:cNvPr id="6" name="Titolo 3"/>
          <p:cNvSpPr>
            <a:spLocks noGrp="1"/>
          </p:cNvSpPr>
          <p:nvPr>
            <p:ph type="title"/>
          </p:nvPr>
        </p:nvSpPr>
        <p:spPr>
          <a:xfrm>
            <a:off x="457200" y="304800"/>
            <a:ext cx="8229600" cy="430213"/>
          </a:xfrm>
        </p:spPr>
        <p:style>
          <a:lnRef idx="1">
            <a:schemeClr val="accent3"/>
          </a:lnRef>
          <a:fillRef idx="2">
            <a:schemeClr val="accent3"/>
          </a:fillRef>
          <a:effectRef idx="1">
            <a:schemeClr val="accent3"/>
          </a:effectRef>
          <a:fontRef idx="minor">
            <a:schemeClr val="dk1"/>
          </a:fontRef>
        </p:style>
        <p:txBody>
          <a:bodyPr>
            <a:spAutoFit/>
          </a:bodyPr>
          <a:lstStyle/>
          <a:p>
            <a:pPr algn="ctr" eaLnBrk="1" fontAlgn="auto" hangingPunct="1">
              <a:spcAft>
                <a:spcPts val="0"/>
              </a:spcAft>
              <a:defRPr/>
            </a:pPr>
            <a:r>
              <a:rPr lang="it-IT" altLang="it-IT" sz="2200" b="1" dirty="0" smtClean="0"/>
              <a:t>LA </a:t>
            </a:r>
            <a:r>
              <a:rPr lang="it-IT" altLang="it-IT" sz="2200" b="1" dirty="0" err="1" smtClean="0"/>
              <a:t>CONTABILITà</a:t>
            </a:r>
            <a:r>
              <a:rPr lang="it-IT" altLang="it-IT" sz="2200" b="1" dirty="0" smtClean="0"/>
              <a:t> PUBBLICA</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2015</TotalTime>
  <Words>10751</Words>
  <Application>Microsoft Office PowerPoint</Application>
  <PresentationFormat>Presentazione su schermo (4:3)</PresentationFormat>
  <Paragraphs>766</Paragraphs>
  <Slides>89</Slides>
  <Notes>33</Notes>
  <HiddenSlides>0</HiddenSlides>
  <MMClips>0</MMClips>
  <ScaleCrop>false</ScaleCrop>
  <HeadingPairs>
    <vt:vector size="4" baseType="variant">
      <vt:variant>
        <vt:lpstr>Tema</vt:lpstr>
      </vt:variant>
      <vt:variant>
        <vt:i4>1</vt:i4>
      </vt:variant>
      <vt:variant>
        <vt:lpstr>Titoli diapositive</vt:lpstr>
      </vt:variant>
      <vt:variant>
        <vt:i4>89</vt:i4>
      </vt:variant>
    </vt:vector>
  </HeadingPairs>
  <TitlesOfParts>
    <vt:vector size="90" baseType="lpstr">
      <vt:lpstr>Loggia</vt:lpstr>
      <vt:lpstr>l’armonizzazione dei sistemi contabili</vt:lpstr>
      <vt:lpstr>LA contabilità</vt:lpstr>
      <vt:lpstr>IL SEC</vt:lpstr>
      <vt:lpstr>IL FUTURO DELLA CONTABILITà </vt:lpstr>
      <vt:lpstr>LA NORMATIVA DELLA CONTABILITà PUBBLICA</vt:lpstr>
      <vt:lpstr>IL BISOGNO DI ARMONIZZARE</vt:lpstr>
      <vt:lpstr>LA CONTABILITà PUBBLICA</vt:lpstr>
      <vt:lpstr>LA CONTABILITà PUBBLICA</vt:lpstr>
      <vt:lpstr>LA CONTABILITà PUBBLICA</vt:lpstr>
      <vt:lpstr>LA CONTABILITà PUBBLICA - uscite</vt:lpstr>
      <vt:lpstr>LA CONTABILITà PUBBLICA - uscite</vt:lpstr>
      <vt:lpstr>LA CONTABILITà PUBBLICA - entrate</vt:lpstr>
      <vt:lpstr>GESTIONE DELLE ENTRATE</vt:lpstr>
      <vt:lpstr>GESTIONE DELLE ENTRATE</vt:lpstr>
      <vt:lpstr>GESTIONE DELLE SPESE</vt:lpstr>
      <vt:lpstr>GESTIONE DELLE SPESE</vt:lpstr>
      <vt:lpstr>GESTIONE DELLE SPESE</vt:lpstr>
      <vt:lpstr>LA CONTABILITà PUBBLICA</vt:lpstr>
      <vt:lpstr>LA CONTABILITà PUBBLICA</vt:lpstr>
      <vt:lpstr>I RESIDUI</vt:lpstr>
      <vt:lpstr>RESIDUI PROVENIENTI DA ESERCIZI PRECEDENTI</vt:lpstr>
      <vt:lpstr>ECONOMIE E DISECONOMIE</vt:lpstr>
      <vt:lpstr>RESIDUI PROVENIENTI DA ESERCIZI PRECEDENTI</vt:lpstr>
      <vt:lpstr>LA DETERMINAZIONE DEI RESIDUI</vt:lpstr>
      <vt:lpstr>LA CONTABILITà PUBBLICA</vt:lpstr>
      <vt:lpstr>LA CONTABILITà PUBBLICA</vt:lpstr>
      <vt:lpstr>L’EQUILIBRIO FINANZIARIO COMPLESSIVO</vt:lpstr>
      <vt:lpstr>GLI EQUILIBRI PARZIALI</vt:lpstr>
      <vt:lpstr>GLI EQUILIBRI PARZIALI</vt:lpstr>
      <vt:lpstr>GLI EQUILIBRI PARZIALI</vt:lpstr>
      <vt:lpstr>GLI ISTITUTI DI FLESSIBILITà</vt:lpstr>
      <vt:lpstr>IL CONTO DEL BILANCIO</vt:lpstr>
      <vt:lpstr>I RISULTATI DI SINTESI</vt:lpstr>
      <vt:lpstr>I RISULTATI DI SINTESI</vt:lpstr>
      <vt:lpstr>I RISULTATI DI SINTESI</vt:lpstr>
      <vt:lpstr>IL RISULTATO DI AMMINISTRAZIONE</vt:lpstr>
      <vt:lpstr>IL RISULTATO DI AMMINISTRAZIONE</vt:lpstr>
      <vt:lpstr>IL RISULTATO DI AMMINISTRAZIONE</vt:lpstr>
      <vt:lpstr>IL RISULTATO DI AMMINISTRAZIONE</vt:lpstr>
      <vt:lpstr>Il PRINCIPIO DELLA COMPETENZA FINANZIARIA</vt:lpstr>
      <vt:lpstr>Il PRINCIPIO DELLA COMPETENZA FINANZIARIA</vt:lpstr>
      <vt:lpstr>Il PRINCIPIO DELLA COMPETENZA FINANZIARIA</vt:lpstr>
      <vt:lpstr>Diapositiva 43</vt:lpstr>
      <vt:lpstr>Il PRINCIPIO DELLA COMPETENZA FINANZIARIA</vt:lpstr>
      <vt:lpstr>Il PRINCIPIO DELLA COMPETENZA FINANZIARIA</vt:lpstr>
      <vt:lpstr>Diapositiva 46</vt:lpstr>
      <vt:lpstr>IL FONDO PLURIENNALE VINCOLATO</vt:lpstr>
      <vt:lpstr>IL FONDO PLURIENNALE VINCOLATO</vt:lpstr>
      <vt:lpstr>IL FONDO PLURIENNALE VINCOLATO</vt:lpstr>
      <vt:lpstr>IL FONDO PLURIENNALE VINCOLATO</vt:lpstr>
      <vt:lpstr>IL FONDO PLURIENNALE VINCOLATO</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IL RIACCERTAMENTO DEI RESIDUI</vt:lpstr>
      <vt:lpstr>IL RIACCERTAMENTO DEI RESIDUI</vt:lpstr>
      <vt:lpstr>IL RIACCERTAMENTO DEI RESIDUI</vt:lpstr>
      <vt:lpstr>IL RIACCERTAMENTO DEI RESIDUI</vt:lpstr>
      <vt:lpstr>IL RIACCERTAMENTO DEI RESIDUI</vt:lpstr>
      <vt:lpstr>IL RIACCERTAMENTO ORDINARIO</vt:lpstr>
      <vt:lpstr>I PRINCIPI CONTABILI</vt:lpstr>
      <vt:lpstr>I PRINCIPI CONTABILI GENERALI</vt:lpstr>
      <vt:lpstr>RICLASSIFICAZIONE DEI CAPITOLI SECONDO IL PIANO DEI CONTI INTEGRATO</vt:lpstr>
      <vt:lpstr>RICLASSIFICAZIONE DEI CAPITOLI SECONDO IL PIANO DEI CONTI : IMPATTI</vt:lpstr>
      <vt:lpstr>RICLASSIFICAZIONE DI ENTRATE E SPESE SECONDO I NUOVI SCHEMI DI BILANCIO: IMPATTI</vt:lpstr>
      <vt:lpstr>GLI STRUMENTI DELLA PROGRAMMAZIONE</vt:lpstr>
      <vt:lpstr>IL RACCORDO CON LA PROGRAMMAZIONE STATALE</vt:lpstr>
      <vt:lpstr>CICLO DELLA PROGRAMMAZIONE REGIONALE</vt:lpstr>
      <vt:lpstr>CICLO DELLA PROGRAMMAZIONE DEGLI EE.LL.</vt:lpstr>
      <vt:lpstr>Diapositiva 84</vt:lpstr>
      <vt:lpstr>ANALISI NORMATIVA</vt:lpstr>
      <vt:lpstr>IL BILANCIO CONSOLIDATO</vt:lpstr>
      <vt:lpstr>LA CONTABILITÀ ECONOMICO PATRIMONIALE</vt:lpstr>
      <vt:lpstr>Momento di rilevazione in CO.EP. Delle operazioni in CO.FI.</vt:lpstr>
      <vt:lpstr>SCRITTURE TIPICHE DELLA CO.EP.</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utente</cp:lastModifiedBy>
  <cp:revision>170</cp:revision>
  <dcterms:created xsi:type="dcterms:W3CDTF">2017-01-30T10:38:25Z</dcterms:created>
  <dcterms:modified xsi:type="dcterms:W3CDTF">2018-04-18T15:58:13Z</dcterms:modified>
</cp:coreProperties>
</file>