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84" r:id="rId10"/>
    <p:sldId id="281" r:id="rId11"/>
    <p:sldId id="274" r:id="rId12"/>
    <p:sldId id="275" r:id="rId13"/>
    <p:sldId id="276" r:id="rId14"/>
    <p:sldId id="285" r:id="rId15"/>
    <p:sldId id="262" r:id="rId16"/>
    <p:sldId id="263" r:id="rId17"/>
    <p:sldId id="264" r:id="rId18"/>
    <p:sldId id="279" r:id="rId19"/>
    <p:sldId id="286" r:id="rId20"/>
    <p:sldId id="266" r:id="rId21"/>
    <p:sldId id="267" r:id="rId22"/>
    <p:sldId id="268" r:id="rId23"/>
    <p:sldId id="287" r:id="rId24"/>
    <p:sldId id="269" r:id="rId25"/>
    <p:sldId id="270" r:id="rId26"/>
    <p:sldId id="278" r:id="rId27"/>
    <p:sldId id="290" r:id="rId28"/>
    <p:sldId id="291" r:id="rId29"/>
    <p:sldId id="293" r:id="rId30"/>
    <p:sldId id="292" r:id="rId31"/>
    <p:sldId id="289" r:id="rId32"/>
    <p:sldId id="288" r:id="rId3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4" autoAdjust="0"/>
  </p:normalViewPr>
  <p:slideViewPr>
    <p:cSldViewPr>
      <p:cViewPr varScale="1">
        <p:scale>
          <a:sx n="68" d="100"/>
          <a:sy n="68" d="100"/>
        </p:scale>
        <p:origin x="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5A72D-75E6-4E54-948E-FB75B18852E9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559A1-21A5-4817-8777-7E533126F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89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2920-1837-4AAA-9F0C-5A86C5803BFD}" type="datetimeFigureOut">
              <a:rPr lang="it-IT" smtClean="0"/>
              <a:t>19/03/2020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64A60-8372-4A3C-91F6-EDB7A2AC1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71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STATA evidenzia le diverse tipologie di variabili: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M2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</a:t>
            </a:r>
            <a:r>
              <a:rPr lang="it-IT" dirty="0" smtClean="0"/>
              <a:t> </a:t>
            </a:r>
            <a:r>
              <a:rPr lang="it-IT" dirty="0" err="1" smtClean="0"/>
              <a:t>variable</a:t>
            </a:r>
            <a:endParaRPr lang="it-IT" dirty="0" smtClean="0"/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M3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M4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67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sull’asse delle ordinate la variabile var1 mentre sull’asse delle ascisse la variabile var2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372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9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STATA evidenzia le diverse tipologie di variabili: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M2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</a:t>
            </a:r>
            <a:r>
              <a:rPr lang="it-IT" dirty="0" smtClean="0"/>
              <a:t> </a:t>
            </a:r>
            <a:r>
              <a:rPr lang="it-IT" dirty="0" err="1" smtClean="0"/>
              <a:t>variable</a:t>
            </a:r>
            <a:endParaRPr lang="it-IT" dirty="0" smtClean="0"/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M3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M4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78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32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43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78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4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/>
              <a:t>Deviazione</a:t>
            </a:r>
            <a:r>
              <a:rPr lang="it-IT" i="1" baseline="0" dirty="0" smtClean="0"/>
              <a:t> standard  </a:t>
            </a:r>
            <a:r>
              <a:rPr lang="it-IT" baseline="0" dirty="0" smtClean="0"/>
              <a:t>= </a:t>
            </a:r>
            <a:r>
              <a:rPr lang="it-IT" dirty="0" smtClean="0"/>
              <a:t>radice quadrata dei quadrati degli scarti dalla media aritmetica divisi per il numero di gradi di libertà (NUMERO DI OSSERVAZIONE</a:t>
            </a:r>
            <a:r>
              <a:rPr lang="it-IT" baseline="0" dirty="0" smtClean="0"/>
              <a:t> -1)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9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Altri</a:t>
            </a:r>
            <a:r>
              <a:rPr lang="it-IT" baseline="0" dirty="0" smtClean="0"/>
              <a:t> esempi possono essere: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una variabile differenza: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var1 - var2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una variabile prodotto: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var1*var2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una variabile rapporto: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var1/var2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quadrato di una variabile: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var1^2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731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07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F2B3-A6CC-4881-92B2-993B05E29E2E}" type="datetime1">
              <a:rPr lang="it-IT" smtClean="0"/>
              <a:t>19/03/2020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D971-F12E-4E89-A8C5-4270E1C0C5BF}" type="datetime1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68FA-6A29-42E5-B6D4-AC4EC37272C4}" type="datetime1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5C51-69A6-4210-89A2-1F3321407FD0}" type="datetime1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4DDD-0EF5-4AEA-B860-7157C37783AE}" type="datetime1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B4B4-F6CE-491F-8D18-0D09C5128CC2}" type="datetime1">
              <a:rPr lang="it-IT" smtClean="0"/>
              <a:t>19/03/2020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9E05-62B7-4647-B3D8-A647C5E6F883}" type="datetime1">
              <a:rPr lang="it-IT" smtClean="0"/>
              <a:t>19/03/2020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93B-C5F8-4360-A259-666EDDD7B53A}" type="datetime1">
              <a:rPr lang="it-IT" smtClean="0"/>
              <a:t>19/03/2020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CA1-7BF2-40FF-AA3B-9B77470023A0}" type="datetime1">
              <a:rPr lang="it-IT" smtClean="0"/>
              <a:t>19/03/2020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C636-F9D3-464E-89EF-9A4219C9CEED}" type="datetime1">
              <a:rPr lang="it-IT" smtClean="0"/>
              <a:t>19/03/2020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3AE3-AA8C-4EA7-A497-B02025413B59}" type="datetime1">
              <a:rPr lang="it-IT" smtClean="0"/>
              <a:t>19/03/2020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24916B-09EA-4DA5-9537-A8733AFF44B4}" type="datetime1">
              <a:rPr lang="it-IT" smtClean="0"/>
              <a:t>19/03/2020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unc.edu/research/tools/data_analysis/statatutorial" TargetMode="External"/><Relationship Id="rId2" Type="http://schemas.openxmlformats.org/officeDocument/2006/relationships/hyperlink" Target="http://www.youtube.com/user/statacorp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rinceton.edu/~otorres/Stat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-1654376"/>
            <a:ext cx="7772400" cy="4267200"/>
          </a:xfrm>
        </p:spPr>
        <p:txBody>
          <a:bodyPr/>
          <a:lstStyle/>
          <a:p>
            <a:r>
              <a:rPr lang="it-IT" sz="6600" dirty="0" smtClean="0"/>
              <a:t>Introduzione all’utilizzo di Stata</a:t>
            </a:r>
            <a:endParaRPr lang="it-IT" sz="6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Corso di Economia e Finanza Pubblica</a:t>
            </a:r>
          </a:p>
          <a:p>
            <a:r>
              <a:rPr lang="it-IT" dirty="0" smtClean="0"/>
              <a:t>Università di Ferrara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</a:t>
            </a:fld>
            <a:endParaRPr lang="it-IT" dirty="0"/>
          </a:p>
        </p:txBody>
      </p:sp>
      <p:pic>
        <p:nvPicPr>
          <p:cNvPr id="9" name="Picture 4" title="Logo UN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46884"/>
            <a:ext cx="1066800" cy="9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title="Stata 13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378" y="2738337"/>
            <a:ext cx="1643244" cy="2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Il commando per </a:t>
            </a:r>
            <a:r>
              <a:rPr lang="en-US" sz="2400" dirty="0" err="1" smtClean="0"/>
              <a:t>aprire</a:t>
            </a:r>
            <a:r>
              <a:rPr lang="en-US" sz="2400" dirty="0" smtClean="0"/>
              <a:t> un file in </a:t>
            </a:r>
            <a:r>
              <a:rPr lang="en-US" sz="2400" dirty="0" err="1" smtClean="0"/>
              <a:t>formato</a:t>
            </a:r>
            <a:r>
              <a:rPr lang="en-US" sz="2400" dirty="0" smtClean="0"/>
              <a:t> .</a:t>
            </a:r>
            <a:r>
              <a:rPr lang="en-US" sz="2400" dirty="0" err="1" smtClean="0"/>
              <a:t>dta</a:t>
            </a:r>
            <a:r>
              <a:rPr lang="en-US" sz="2400" dirty="0" smtClean="0"/>
              <a:t> è </a:t>
            </a:r>
          </a:p>
          <a:p>
            <a:pPr marL="0" indent="0">
              <a:buNone/>
            </a:pPr>
            <a:r>
              <a:rPr lang="en-US" sz="2400" b="1" i="1" dirty="0"/>
              <a:t>	</a:t>
            </a:r>
            <a:r>
              <a:rPr lang="en-US" sz="2400" b="1" i="1" dirty="0" smtClean="0"/>
              <a:t>use</a:t>
            </a:r>
            <a:r>
              <a:rPr lang="en-US" sz="2400" i="1" dirty="0" smtClean="0"/>
              <a:t> </a:t>
            </a:r>
            <a:r>
              <a:rPr lang="en-US" sz="2400" i="1" dirty="0" err="1" smtClean="0">
                <a:solidFill>
                  <a:srgbClr val="00B0F0"/>
                </a:solidFill>
              </a:rPr>
              <a:t>name_file.dta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clear</a:t>
            </a:r>
          </a:p>
          <a:p>
            <a:r>
              <a:rPr lang="en-US" sz="2400" dirty="0" err="1" smtClean="0"/>
              <a:t>L’opzione</a:t>
            </a:r>
            <a:r>
              <a:rPr lang="en-US" sz="2400" dirty="0" smtClean="0"/>
              <a:t> </a:t>
            </a:r>
            <a:r>
              <a:rPr lang="en-US" sz="2400" b="1" i="1" dirty="0" smtClean="0"/>
              <a:t>,clear </a:t>
            </a:r>
            <a:r>
              <a:rPr lang="en-US" sz="2400" dirty="0" smtClean="0"/>
              <a:t>ci </a:t>
            </a:r>
            <a:r>
              <a:rPr lang="en-US" sz="2400" dirty="0" err="1" smtClean="0"/>
              <a:t>permette</a:t>
            </a:r>
            <a:r>
              <a:rPr lang="en-US" sz="2400" dirty="0" smtClean="0"/>
              <a:t> di </a:t>
            </a:r>
            <a:r>
              <a:rPr lang="en-US" sz="2400" dirty="0" err="1" smtClean="0"/>
              <a:t>cancellare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dataset </a:t>
            </a:r>
            <a:r>
              <a:rPr lang="en-US" sz="2400" dirty="0" err="1" smtClean="0"/>
              <a:t>precedentemente</a:t>
            </a:r>
            <a:r>
              <a:rPr lang="en-US" sz="2400" dirty="0" smtClean="0"/>
              <a:t> </a:t>
            </a:r>
            <a:r>
              <a:rPr lang="en-US" sz="2400" dirty="0" err="1" smtClean="0"/>
              <a:t>memorizzato</a:t>
            </a:r>
            <a:r>
              <a:rPr lang="en-US" sz="2400" dirty="0" smtClean="0"/>
              <a:t> in Stata</a:t>
            </a:r>
          </a:p>
          <a:p>
            <a:r>
              <a:rPr lang="en-US" sz="2400" dirty="0" smtClean="0"/>
              <a:t>Per </a:t>
            </a:r>
            <a:r>
              <a:rPr lang="en-US" sz="2400" dirty="0" err="1" smtClean="0"/>
              <a:t>vedere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dataset </a:t>
            </a:r>
            <a:r>
              <a:rPr lang="en-US" sz="2400" dirty="0" err="1" smtClean="0"/>
              <a:t>cliccare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i="1" u="sng" dirty="0" smtClean="0"/>
              <a:t>data editor </a:t>
            </a:r>
            <a:r>
              <a:rPr lang="en-US" sz="2400" dirty="0" err="1" smtClean="0"/>
              <a:t>oppure</a:t>
            </a:r>
            <a:r>
              <a:rPr lang="en-US" sz="2400" dirty="0" smtClean="0"/>
              <a:t> </a:t>
            </a:r>
            <a:r>
              <a:rPr lang="en-US" sz="2400" dirty="0" err="1" smtClean="0"/>
              <a:t>digitare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comando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br</a:t>
            </a:r>
            <a:endParaRPr lang="en-US" sz="24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Per </a:t>
            </a:r>
            <a:r>
              <a:rPr lang="en-US" sz="2400" dirty="0" err="1" smtClean="0"/>
              <a:t>salvare</a:t>
            </a:r>
            <a:r>
              <a:rPr lang="en-US" sz="2400" dirty="0" smtClean="0"/>
              <a:t> un dataset:</a:t>
            </a:r>
          </a:p>
          <a:p>
            <a:pPr marL="0" lvl="1" indent="0">
              <a:buNone/>
            </a:pPr>
            <a:r>
              <a:rPr lang="en-US" sz="2400" b="1" i="1" dirty="0" smtClean="0"/>
              <a:t>       save </a:t>
            </a:r>
            <a:r>
              <a:rPr lang="en-US" sz="2400" i="1" dirty="0" err="1" smtClean="0">
                <a:solidFill>
                  <a:srgbClr val="00B0F0"/>
                </a:solidFill>
              </a:rPr>
              <a:t>name_file.dta</a:t>
            </a:r>
            <a:r>
              <a:rPr lang="en-US" sz="2400" b="1" i="1" dirty="0" smtClean="0"/>
              <a:t>, replace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/>
              <a:t>L’opzione</a:t>
            </a:r>
            <a:r>
              <a:rPr lang="en-US" sz="2400" dirty="0" smtClean="0"/>
              <a:t> </a:t>
            </a:r>
            <a:r>
              <a:rPr lang="en-US" sz="2400" b="1" dirty="0" smtClean="0"/>
              <a:t>,replace </a:t>
            </a:r>
            <a:r>
              <a:rPr lang="en-US" sz="2400" dirty="0" smtClean="0"/>
              <a:t>ci </a:t>
            </a:r>
            <a:r>
              <a:rPr lang="en-US" sz="2400" dirty="0" err="1" smtClean="0"/>
              <a:t>permette</a:t>
            </a:r>
            <a:r>
              <a:rPr lang="en-US" sz="2400" dirty="0" smtClean="0"/>
              <a:t> di </a:t>
            </a:r>
            <a:r>
              <a:rPr lang="en-US" sz="2400" dirty="0" err="1" smtClean="0"/>
              <a:t>sovrascrivere</a:t>
            </a:r>
            <a:r>
              <a:rPr lang="en-US" sz="2400" dirty="0" smtClean="0"/>
              <a:t> </a:t>
            </a:r>
            <a:r>
              <a:rPr lang="en-US" sz="2400" dirty="0" err="1" smtClean="0"/>
              <a:t>sul</a:t>
            </a:r>
            <a:r>
              <a:rPr lang="en-US" sz="2400" dirty="0" smtClean="0"/>
              <a:t> </a:t>
            </a:r>
            <a:r>
              <a:rPr lang="en-US" sz="2400" dirty="0" err="1" smtClean="0"/>
              <a:t>precedente</a:t>
            </a:r>
            <a:r>
              <a:rPr lang="en-US" sz="2400" dirty="0" smtClean="0"/>
              <a:t> dataset</a:t>
            </a:r>
            <a:endParaRPr lang="en-US" sz="2400" dirty="0"/>
          </a:p>
          <a:p>
            <a:endParaRPr lang="en-US" sz="2100" b="1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Scaricare il dataset </a:t>
            </a:r>
            <a:r>
              <a:rPr lang="it-IT" i="1" dirty="0" err="1"/>
              <a:t>dataset_wb.dta</a:t>
            </a:r>
            <a:r>
              <a:rPr lang="it-IT" i="1" dirty="0"/>
              <a:t> </a:t>
            </a:r>
            <a:r>
              <a:rPr lang="it-IT" i="1" dirty="0" smtClean="0"/>
              <a:t>in una cartella,</a:t>
            </a:r>
          </a:p>
          <a:p>
            <a:r>
              <a:rPr lang="it-IT" i="1" dirty="0" smtClean="0"/>
              <a:t> impostare  la stessa directory in Stata,</a:t>
            </a:r>
          </a:p>
          <a:p>
            <a:r>
              <a:rPr lang="it-IT" i="1" dirty="0" smtClean="0"/>
              <a:t>caricare il dataset, </a:t>
            </a:r>
          </a:p>
          <a:p>
            <a:r>
              <a:rPr lang="it-IT" i="1" dirty="0" smtClean="0"/>
              <a:t>vedere il valore del </a:t>
            </a:r>
            <a:r>
              <a:rPr lang="it-IT" i="1" dirty="0" err="1" smtClean="0"/>
              <a:t>Pil</a:t>
            </a:r>
            <a:r>
              <a:rPr lang="it-IT" i="1" dirty="0" smtClean="0"/>
              <a:t> del Belgio,</a:t>
            </a:r>
          </a:p>
          <a:p>
            <a:r>
              <a:rPr lang="it-IT" i="1" dirty="0" smtClean="0"/>
              <a:t> salvare il precedente dataset con il nome prova2.dta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4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11</a:t>
            </a:fld>
            <a:endParaRPr lang="it-IT"/>
          </a:p>
        </p:txBody>
      </p:sp>
      <p:pic>
        <p:nvPicPr>
          <p:cNvPr id="5122" name="Picture 2" descr="D:\Dropbox\Screenshot\Screenshot 2018-03-16 12.52.38.png" title="Data editori ic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"/>
            <a:ext cx="85725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ccia a sinistra 10" title="Freccia a sinistra"/>
          <p:cNvSpPr/>
          <p:nvPr/>
        </p:nvSpPr>
        <p:spPr>
          <a:xfrm>
            <a:off x="990600" y="2743200"/>
            <a:ext cx="1219200" cy="5334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3" name="Picture 3" title="Freccia in 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1493004" y="700040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160329" y="1571828"/>
            <a:ext cx="2006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Data editor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magine 1" title="Data edito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57" y="152400"/>
            <a:ext cx="528172" cy="484157"/>
          </a:xfrm>
          <a:prstGeom prst="rect">
            <a:avLst/>
          </a:prstGeom>
        </p:spPr>
      </p:pic>
      <p:sp>
        <p:nvSpPr>
          <p:cNvPr id="3" name="Titolo 2" hidden="1"/>
          <p:cNvSpPr>
            <a:spLocks noGrp="1"/>
          </p:cNvSpPr>
          <p:nvPr>
            <p:ph type="title"/>
          </p:nvPr>
        </p:nvSpPr>
        <p:spPr>
          <a:xfrm>
            <a:off x="313678" y="-985521"/>
            <a:ext cx="8229600" cy="1600200"/>
          </a:xfrm>
        </p:spPr>
        <p:txBody>
          <a:bodyPr/>
          <a:lstStyle/>
          <a:p>
            <a:r>
              <a:rPr lang="it-IT" dirty="0" smtClean="0"/>
              <a:t>Data editor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56868" y="2287092"/>
            <a:ext cx="20066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Elenco variabili caricate con il dataset</a:t>
            </a:r>
          </a:p>
        </p:txBody>
      </p:sp>
    </p:spTree>
    <p:extLst>
      <p:ext uri="{BB962C8B-B14F-4D97-AF65-F5344CB8AC3E}">
        <p14:creationId xmlns:p14="http://schemas.microsoft.com/office/powerpoint/2010/main" val="41794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4800" y="-1219200"/>
            <a:ext cx="8001000" cy="2095500"/>
          </a:xfrm>
        </p:spPr>
        <p:txBody>
          <a:bodyPr/>
          <a:lstStyle/>
          <a:p>
            <a:r>
              <a:rPr lang="it-IT" dirty="0" smtClean="0"/>
              <a:t>Esempio di visualizzazione del dataset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 title="Esempio di visualizzazione del datas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1143000"/>
            <a:ext cx="9113274" cy="4657299"/>
          </a:xfrm>
          <a:prstGeom prst="rect">
            <a:avLst/>
          </a:prstGeom>
        </p:spPr>
      </p:pic>
      <p:cxnSp>
        <p:nvCxnSpPr>
          <p:cNvPr id="7" name="Connettore 1 6" title="Nelle proprietà del file"/>
          <p:cNvCxnSpPr/>
          <p:nvPr/>
        </p:nvCxnSpPr>
        <p:spPr>
          <a:xfrm>
            <a:off x="457200" y="2209800"/>
            <a:ext cx="86868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Per </a:t>
            </a:r>
            <a:r>
              <a:rPr lang="en-US" sz="2400" dirty="0" err="1" smtClean="0"/>
              <a:t>caricare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dati</a:t>
            </a:r>
            <a:r>
              <a:rPr lang="en-US" sz="2400" dirty="0"/>
              <a:t> </a:t>
            </a:r>
            <a:r>
              <a:rPr lang="en-US" sz="2400" dirty="0" smtClean="0"/>
              <a:t> da un </a:t>
            </a:r>
            <a:r>
              <a:rPr lang="en-US" sz="2400" dirty="0" err="1" smtClean="0"/>
              <a:t>foglio</a:t>
            </a:r>
            <a:r>
              <a:rPr lang="en-US" sz="2400" dirty="0" smtClean="0"/>
              <a:t> excel, la via </a:t>
            </a:r>
            <a:r>
              <a:rPr lang="en-US" sz="2400" dirty="0" err="1" smtClean="0"/>
              <a:t>più</a:t>
            </a:r>
            <a:r>
              <a:rPr lang="en-US" sz="2400" dirty="0" smtClean="0"/>
              <a:t> breve è </a:t>
            </a:r>
            <a:r>
              <a:rPr lang="en-US" sz="2400" dirty="0" err="1" smtClean="0"/>
              <a:t>quella</a:t>
            </a:r>
            <a:r>
              <a:rPr lang="en-US" sz="2400" dirty="0" smtClean="0"/>
              <a:t> di:</a:t>
            </a:r>
          </a:p>
          <a:p>
            <a:pPr lvl="1"/>
            <a:r>
              <a:rPr lang="en-US" sz="2400" dirty="0" err="1" smtClean="0"/>
              <a:t>Aprire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file </a:t>
            </a:r>
            <a:r>
              <a:rPr lang="en-US" sz="2400" i="1" dirty="0" smtClean="0"/>
              <a:t>excel</a:t>
            </a:r>
            <a:r>
              <a:rPr lang="en-US" sz="2400" dirty="0" smtClean="0"/>
              <a:t> e </a:t>
            </a:r>
            <a:r>
              <a:rPr lang="en-US" sz="2400" dirty="0" err="1" smtClean="0"/>
              <a:t>copiare</a:t>
            </a:r>
            <a:r>
              <a:rPr lang="en-US" sz="2400" dirty="0" smtClean="0"/>
              <a:t> solo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dati</a:t>
            </a:r>
            <a:r>
              <a:rPr lang="en-US" sz="2400" dirty="0" smtClean="0"/>
              <a:t> di </a:t>
            </a:r>
            <a:r>
              <a:rPr lang="en-US" sz="2400" dirty="0" err="1" smtClean="0"/>
              <a:t>interesse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err="1" smtClean="0"/>
              <a:t>Tornare</a:t>
            </a:r>
            <a:r>
              <a:rPr lang="en-US" sz="2400" dirty="0" smtClean="0"/>
              <a:t> in Stata e </a:t>
            </a:r>
            <a:r>
              <a:rPr lang="en-US" sz="2400" dirty="0" err="1" smtClean="0"/>
              <a:t>rimuovere</a:t>
            </a:r>
            <a:r>
              <a:rPr lang="en-US" sz="2400" dirty="0" smtClean="0"/>
              <a:t> dataset </a:t>
            </a:r>
            <a:r>
              <a:rPr lang="en-US" sz="2400" dirty="0" err="1" smtClean="0"/>
              <a:t>precedente</a:t>
            </a:r>
            <a:r>
              <a:rPr lang="en-US" sz="2400" dirty="0" smtClean="0"/>
              <a:t> (se </a:t>
            </a:r>
            <a:r>
              <a:rPr lang="en-US" sz="2400" dirty="0" err="1" smtClean="0"/>
              <a:t>presente</a:t>
            </a:r>
            <a:r>
              <a:rPr lang="en-US" sz="2400" dirty="0" smtClean="0"/>
              <a:t>) con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comando</a:t>
            </a:r>
            <a:r>
              <a:rPr lang="en-US" sz="2400" dirty="0" smtClean="0"/>
              <a:t> </a:t>
            </a:r>
            <a:r>
              <a:rPr lang="en-US" sz="2400" b="1" i="1" dirty="0" smtClean="0"/>
              <a:t>clear</a:t>
            </a:r>
          </a:p>
          <a:p>
            <a:pPr lvl="1"/>
            <a:r>
              <a:rPr lang="en-US" sz="2400" dirty="0" err="1" smtClean="0"/>
              <a:t>Aprire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data editor</a:t>
            </a:r>
          </a:p>
          <a:p>
            <a:pPr lvl="1"/>
            <a:r>
              <a:rPr lang="en-US" sz="2400" dirty="0" err="1" smtClean="0"/>
              <a:t>Incollare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dataset </a:t>
            </a:r>
            <a:r>
              <a:rPr lang="en-US" sz="2400" dirty="0" err="1" smtClean="0"/>
              <a:t>copiato</a:t>
            </a:r>
            <a:endParaRPr lang="en-US" sz="2400" dirty="0"/>
          </a:p>
          <a:p>
            <a:pPr lvl="1"/>
            <a:r>
              <a:rPr lang="en-US" sz="2400" i="1" dirty="0" smtClean="0"/>
              <a:t>Se </a:t>
            </a:r>
            <a:r>
              <a:rPr lang="en-US" sz="2400" i="1" dirty="0" err="1" smtClean="0"/>
              <a:t>il</a:t>
            </a:r>
            <a:r>
              <a:rPr lang="en-US" sz="2400" i="1" dirty="0" smtClean="0"/>
              <a:t> dataset </a:t>
            </a:r>
            <a:r>
              <a:rPr lang="en-US" sz="2400" i="1" dirty="0" err="1" smtClean="0"/>
              <a:t>riporta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nella</a:t>
            </a:r>
            <a:r>
              <a:rPr lang="en-US" sz="2400" i="1" dirty="0" smtClean="0"/>
              <a:t> prima </a:t>
            </a:r>
            <a:r>
              <a:rPr lang="en-US" sz="2400" i="1" dirty="0" err="1" smtClean="0"/>
              <a:t>riga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nome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delle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variabili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premere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l’opzione</a:t>
            </a:r>
            <a:r>
              <a:rPr lang="en-US" sz="2400" i="1" dirty="0" smtClean="0"/>
              <a:t> “Treat first row as variable names”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13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79013" y="3199606"/>
            <a:ext cx="321733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Attenzione!  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Stata memorizza un dataset alla volta !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 </a:t>
            </a:r>
            <a:r>
              <a:rPr lang="en-US" sz="2400" dirty="0" err="1"/>
              <a:t>vedere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dataset </a:t>
            </a:r>
            <a:r>
              <a:rPr lang="en-US" sz="2400" dirty="0" err="1"/>
              <a:t>importato</a:t>
            </a:r>
            <a:r>
              <a:rPr lang="en-US" sz="2400" dirty="0"/>
              <a:t> </a:t>
            </a:r>
            <a:r>
              <a:rPr lang="en-US" sz="2400" dirty="0" err="1"/>
              <a:t>cliccare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data editor o </a:t>
            </a:r>
            <a:r>
              <a:rPr lang="en-US" sz="2400" b="1" dirty="0" err="1"/>
              <a:t>br</a:t>
            </a:r>
            <a:endParaRPr lang="en-US" sz="2400" b="1" dirty="0"/>
          </a:p>
          <a:p>
            <a:r>
              <a:rPr lang="en-US" sz="2400" dirty="0"/>
              <a:t>Per </a:t>
            </a:r>
            <a:r>
              <a:rPr lang="en-US" sz="2400" dirty="0" err="1"/>
              <a:t>salvare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nuovo</a:t>
            </a:r>
            <a:r>
              <a:rPr lang="en-US" sz="2400" dirty="0"/>
              <a:t> </a:t>
            </a:r>
            <a:r>
              <a:rPr lang="en-US" sz="2400" dirty="0" smtClean="0"/>
              <a:t>dataset in format </a:t>
            </a:r>
            <a:r>
              <a:rPr lang="en-US" sz="2400" dirty="0" err="1" smtClean="0"/>
              <a:t>dta</a:t>
            </a:r>
            <a:r>
              <a:rPr lang="en-US" sz="2400" dirty="0" smtClean="0"/>
              <a:t> </a:t>
            </a:r>
            <a:r>
              <a:rPr lang="en-US" sz="2400" dirty="0" err="1"/>
              <a:t>utilizzare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 smtClean="0"/>
              <a:t>comando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b="1" i="1" dirty="0"/>
              <a:t> </a:t>
            </a:r>
            <a:r>
              <a:rPr lang="en-US" sz="2400" b="1" i="1" dirty="0" smtClean="0"/>
              <a:t>    save </a:t>
            </a:r>
            <a:r>
              <a:rPr lang="en-US" sz="2400" i="1" dirty="0" err="1" smtClean="0">
                <a:solidFill>
                  <a:srgbClr val="00B0F0"/>
                </a:solidFill>
              </a:rPr>
              <a:t>name_file.dta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err="1" smtClean="0"/>
              <a:t>Prepare</a:t>
            </a:r>
            <a:r>
              <a:rPr lang="it-IT" i="1" dirty="0" smtClean="0"/>
              <a:t> un dataset in </a:t>
            </a:r>
            <a:r>
              <a:rPr lang="it-IT" i="1" dirty="0" err="1" smtClean="0"/>
              <a:t>excel</a:t>
            </a:r>
            <a:r>
              <a:rPr lang="it-IT" i="1" dirty="0" smtClean="0"/>
              <a:t> con almeno 3 variabili, </a:t>
            </a:r>
          </a:p>
          <a:p>
            <a:r>
              <a:rPr lang="it-IT" i="1" dirty="0" smtClean="0"/>
              <a:t>caricare il dataset su Stata,</a:t>
            </a:r>
          </a:p>
          <a:p>
            <a:r>
              <a:rPr lang="it-IT" i="1" dirty="0"/>
              <a:t>s</a:t>
            </a:r>
            <a:r>
              <a:rPr lang="it-IT" i="1" dirty="0" smtClean="0"/>
              <a:t>alvare il dataset in formato .</a:t>
            </a:r>
            <a:r>
              <a:rPr lang="it-IT" i="1" dirty="0" err="1" smtClean="0"/>
              <a:t>dta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14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02576" y="4565929"/>
            <a:ext cx="3217333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Attenzione  STATA  è impostato  in UK, questo vuol dire che legge  i punti come separatore dai valori decimali e le virgole come separatori delle migliaia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15</a:t>
            </a:fld>
            <a:endParaRPr lang="it-IT"/>
          </a:p>
        </p:txBody>
      </p:sp>
      <p:pic>
        <p:nvPicPr>
          <p:cNvPr id="7" name="Segnaposto contenuto 6" title="Incolla con excel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575"/>
            <a:ext cx="2438400" cy="1873250"/>
          </a:xfrm>
        </p:spPr>
      </p:pic>
      <p:sp>
        <p:nvSpPr>
          <p:cNvPr id="10" name="AutoShape 2" descr="Screenshot 2018-03-16 13.23.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83" name="Picture 3" title="Incolla con ex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6553200" cy="52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ccia a sinistra 11" title="Freccia a sinistra"/>
          <p:cNvSpPr/>
          <p:nvPr/>
        </p:nvSpPr>
        <p:spPr>
          <a:xfrm>
            <a:off x="3048000" y="2476500"/>
            <a:ext cx="1219200" cy="5334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 title="Freccia in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742549" y="2909841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Incolla con </a:t>
            </a:r>
            <a:r>
              <a:rPr lang="it-IT" dirty="0" err="1" smtClean="0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Utilizzare i do file 01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6356350"/>
          </a:xfrm>
        </p:spPr>
        <p:txBody>
          <a:bodyPr>
            <a:normAutofit/>
          </a:bodyPr>
          <a:lstStyle/>
          <a:p>
            <a:r>
              <a:rPr lang="it-IT" sz="2100" dirty="0" smtClean="0"/>
              <a:t>Stata ha un </a:t>
            </a:r>
            <a:r>
              <a:rPr lang="it-IT" sz="2100" i="1" dirty="0" smtClean="0"/>
              <a:t>editor </a:t>
            </a:r>
            <a:r>
              <a:rPr lang="it-IT" sz="2100" dirty="0" smtClean="0"/>
              <a:t>che ti permette di creare do </a:t>
            </a:r>
            <a:r>
              <a:rPr lang="it-IT" sz="2100" dirty="0" err="1" smtClean="0"/>
              <a:t>files</a:t>
            </a:r>
            <a:endParaRPr lang="it-IT" sz="2100" dirty="0" smtClean="0"/>
          </a:p>
          <a:p>
            <a:r>
              <a:rPr lang="it-IT" sz="2100" dirty="0" smtClean="0"/>
              <a:t>I do </a:t>
            </a:r>
            <a:r>
              <a:rPr lang="it-IT" sz="2100" dirty="0" err="1" smtClean="0"/>
              <a:t>files</a:t>
            </a:r>
            <a:r>
              <a:rPr lang="it-IT" sz="2100" dirty="0" smtClean="0"/>
              <a:t> sono file di testo </a:t>
            </a:r>
            <a:r>
              <a:rPr lang="it-IT" sz="2100" dirty="0"/>
              <a:t>con estensione </a:t>
            </a:r>
            <a:r>
              <a:rPr lang="it-IT" sz="2100" i="1" dirty="0"/>
              <a:t>.do </a:t>
            </a:r>
            <a:r>
              <a:rPr lang="it-IT" sz="2100" dirty="0"/>
              <a:t>che contengono </a:t>
            </a:r>
            <a:r>
              <a:rPr lang="it-IT" sz="2100" dirty="0" smtClean="0"/>
              <a:t>una </a:t>
            </a:r>
            <a:r>
              <a:rPr lang="it-IT" sz="2100" dirty="0"/>
              <a:t>serie </a:t>
            </a:r>
            <a:r>
              <a:rPr lang="it-IT" sz="2100" dirty="0" smtClean="0"/>
              <a:t>di comandi </a:t>
            </a:r>
            <a:r>
              <a:rPr lang="it-IT" sz="2100" dirty="0"/>
              <a:t>da passare al programma per </a:t>
            </a:r>
            <a:r>
              <a:rPr lang="it-IT" sz="2100" dirty="0" smtClean="0"/>
              <a:t>l’esecuzione</a:t>
            </a:r>
          </a:p>
          <a:p>
            <a:r>
              <a:rPr lang="it-IT" sz="2100" dirty="0" smtClean="0"/>
              <a:t>Perché usare i do file e non l’iterazione diretta con  il «</a:t>
            </a:r>
            <a:r>
              <a:rPr lang="it-IT" sz="2100" i="1" dirty="0" smtClean="0"/>
              <a:t>Stata </a:t>
            </a:r>
            <a:r>
              <a:rPr lang="it-IT" sz="2100" i="1" dirty="0" err="1" smtClean="0"/>
              <a:t>Command</a:t>
            </a:r>
            <a:r>
              <a:rPr lang="it-IT" sz="2100" dirty="0" smtClean="0"/>
              <a:t>»?</a:t>
            </a:r>
          </a:p>
          <a:p>
            <a:pPr lvl="1"/>
            <a:r>
              <a:rPr lang="it-IT" sz="2100" dirty="0"/>
              <a:t>Si documentano tutti i passaggi che vengono fatti nella elaborazione dei dati</a:t>
            </a:r>
          </a:p>
          <a:p>
            <a:pPr lvl="1"/>
            <a:r>
              <a:rPr lang="it-IT" sz="2100" dirty="0" smtClean="0"/>
              <a:t>Si </a:t>
            </a:r>
            <a:r>
              <a:rPr lang="it-IT" sz="2100" dirty="0"/>
              <a:t>ha la riproducibilità dei </a:t>
            </a:r>
            <a:r>
              <a:rPr lang="it-IT" sz="2100" dirty="0" smtClean="0"/>
              <a:t>risultati</a:t>
            </a:r>
          </a:p>
          <a:p>
            <a:pPr lvl="1"/>
            <a:r>
              <a:rPr lang="it-IT" sz="2100" dirty="0" smtClean="0"/>
              <a:t>Possibile rimediare ai propri errori in modo sistematico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16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3" name="Picture 2" descr="D:\Dropbox\Screenshot\Screenshot 2018-03-16 12.52.38.png" title="Do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91947"/>
            <a:ext cx="85725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title="Freccia in 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1322136" y="700040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193800" y="1616364"/>
            <a:ext cx="15239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Do file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Immagine 15" title="Icona do fi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866" y="127793"/>
            <a:ext cx="684933" cy="538162"/>
          </a:xfrm>
          <a:prstGeom prst="rect">
            <a:avLst/>
          </a:prstGeom>
        </p:spPr>
      </p:pic>
      <p:sp>
        <p:nvSpPr>
          <p:cNvPr id="4" name="Titolo 3" hidden="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1181100"/>
          </a:xfrm>
        </p:spPr>
        <p:txBody>
          <a:bodyPr/>
          <a:lstStyle/>
          <a:p>
            <a:r>
              <a:rPr lang="it-IT" dirty="0" smtClean="0"/>
              <a:t>Apertura do file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266700"/>
            <a:ext cx="7620000" cy="647700"/>
          </a:xfrm>
        </p:spPr>
        <p:txBody>
          <a:bodyPr/>
          <a:lstStyle/>
          <a:p>
            <a:r>
              <a:rPr lang="it-IT" dirty="0" smtClean="0"/>
              <a:t>Do file2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18</a:t>
            </a:fld>
            <a:endParaRPr lang="it-IT"/>
          </a:p>
        </p:txBody>
      </p:sp>
      <p:sp>
        <p:nvSpPr>
          <p:cNvPr id="7" name="AutoShape 2" descr="Screenshot 2018-03-20 18.19.2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 title="esempio di do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338"/>
            <a:ext cx="7845425" cy="62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title="Icona do 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0179"/>
            <a:ext cx="38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title="Freccia in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2518243" y="913998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438400" y="1816419"/>
            <a:ext cx="15239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Run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Utilizzare i do file 02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6356350"/>
          </a:xfrm>
        </p:spPr>
        <p:txBody>
          <a:bodyPr>
            <a:normAutofit/>
          </a:bodyPr>
          <a:lstStyle/>
          <a:p>
            <a:r>
              <a:rPr lang="it-IT" sz="2100" dirty="0"/>
              <a:t>Per aprire un </a:t>
            </a:r>
            <a:r>
              <a:rPr lang="it-IT" sz="2100" i="1" dirty="0"/>
              <a:t>do file </a:t>
            </a:r>
            <a:r>
              <a:rPr lang="it-IT" sz="2100" dirty="0"/>
              <a:t>selezionare </a:t>
            </a:r>
            <a:r>
              <a:rPr lang="it-IT" sz="2100" i="1" dirty="0" smtClean="0"/>
              <a:t>New do-file editor </a:t>
            </a:r>
            <a:r>
              <a:rPr lang="it-IT" sz="2100" dirty="0" smtClean="0"/>
              <a:t>dalla </a:t>
            </a:r>
            <a:r>
              <a:rPr lang="it-IT" sz="2100" dirty="0"/>
              <a:t>barra in alto, poi la sua gestione è come quella di un file di testo .</a:t>
            </a:r>
            <a:r>
              <a:rPr lang="it-IT" sz="2100" dirty="0" err="1"/>
              <a:t>txt</a:t>
            </a:r>
            <a:endParaRPr lang="it-IT" sz="2100" dirty="0"/>
          </a:p>
          <a:p>
            <a:r>
              <a:rPr lang="it-IT" sz="2100" dirty="0" smtClean="0"/>
              <a:t>REGOLE generali per utilizzo corretto dei do file:</a:t>
            </a:r>
          </a:p>
          <a:p>
            <a:pPr lvl="1"/>
            <a:r>
              <a:rPr lang="it-IT" sz="2100" dirty="0" smtClean="0"/>
              <a:t>In ogni riga </a:t>
            </a:r>
            <a:r>
              <a:rPr lang="it-IT" sz="2100" dirty="0"/>
              <a:t>un solo comando</a:t>
            </a:r>
          </a:p>
          <a:p>
            <a:pPr lvl="1"/>
            <a:r>
              <a:rPr lang="it-IT" sz="2100" dirty="0"/>
              <a:t>Anticipata da </a:t>
            </a:r>
            <a:r>
              <a:rPr lang="it-IT" sz="2100" dirty="0" smtClean="0"/>
              <a:t> un asterisco (*) </a:t>
            </a:r>
            <a:r>
              <a:rPr lang="it-IT" sz="2100" dirty="0"/>
              <a:t>la riga non viene letta come un </a:t>
            </a:r>
            <a:r>
              <a:rPr lang="it-IT" sz="2100" dirty="0" smtClean="0"/>
              <a:t>comando (utile per note, commenti ect.)</a:t>
            </a:r>
            <a:endParaRPr lang="it-IT" sz="2100" dirty="0"/>
          </a:p>
          <a:p>
            <a:pPr lvl="1"/>
            <a:r>
              <a:rPr lang="it-IT" sz="2100" dirty="0"/>
              <a:t>Comando </a:t>
            </a:r>
            <a:r>
              <a:rPr lang="it-IT" sz="2100" i="1" dirty="0" err="1"/>
              <a:t>run</a:t>
            </a:r>
            <a:r>
              <a:rPr lang="it-IT" sz="2100" dirty="0"/>
              <a:t> per </a:t>
            </a:r>
            <a:r>
              <a:rPr lang="it-IT" sz="2100" dirty="0" smtClean="0"/>
              <a:t>lanciare il comando in Stata (corrisponde al tasto Invio)</a:t>
            </a:r>
            <a:endParaRPr lang="it-IT" sz="21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Aprire un do file, ripetere le operazioni della slide 10, salvare il do file in una cartella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6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Stata?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/>
              <a:t>Stata è un </a:t>
            </a:r>
            <a:r>
              <a:rPr lang="it-IT" i="1" dirty="0" smtClean="0"/>
              <a:t>software</a:t>
            </a:r>
            <a:r>
              <a:rPr lang="it-IT" dirty="0" smtClean="0"/>
              <a:t> statistico, largamente utilizzato nell’ambito della ricerca accademica e in grandi aziende private, in </a:t>
            </a:r>
            <a:r>
              <a:rPr lang="it-IT" dirty="0"/>
              <a:t>grado di svolgere una molteplicità di funzioni: </a:t>
            </a:r>
            <a:endParaRPr lang="it-IT" dirty="0" smtClean="0"/>
          </a:p>
          <a:p>
            <a:pPr lvl="1"/>
            <a:r>
              <a:rPr lang="it-IT" sz="2400" dirty="0" smtClean="0"/>
              <a:t>gestione </a:t>
            </a:r>
            <a:r>
              <a:rPr lang="it-IT" sz="2400" dirty="0"/>
              <a:t>di </a:t>
            </a:r>
            <a:r>
              <a:rPr lang="it-IT" sz="2400" dirty="0" smtClean="0"/>
              <a:t>database;</a:t>
            </a:r>
          </a:p>
          <a:p>
            <a:pPr lvl="1"/>
            <a:r>
              <a:rPr lang="it-IT" sz="2400" dirty="0" smtClean="0"/>
              <a:t>analisi statistico-econometriche;</a:t>
            </a:r>
          </a:p>
          <a:p>
            <a:pPr lvl="1"/>
            <a:r>
              <a:rPr lang="it-IT" sz="2400" dirty="0" smtClean="0"/>
              <a:t>analisi </a:t>
            </a:r>
            <a:r>
              <a:rPr lang="it-IT" sz="2400" dirty="0"/>
              <a:t>grafiche. </a:t>
            </a:r>
          </a:p>
          <a:p>
            <a:r>
              <a:rPr lang="it-IT" dirty="0" smtClean="0"/>
              <a:t>Stata </a:t>
            </a:r>
            <a:r>
              <a:rPr lang="it-IT" dirty="0"/>
              <a:t>è in grado di rispondere </a:t>
            </a:r>
            <a:r>
              <a:rPr lang="it-IT" dirty="0" smtClean="0"/>
              <a:t>a </a:t>
            </a:r>
            <a:r>
              <a:rPr lang="it-IT" dirty="0"/>
              <a:t>diversi problemi </a:t>
            </a:r>
            <a:r>
              <a:rPr lang="it-IT" dirty="0" smtClean="0"/>
              <a:t>statistico-econometrici grazie </a:t>
            </a:r>
            <a:r>
              <a:rPr lang="it-IT" dirty="0"/>
              <a:t>a comandi già </a:t>
            </a:r>
            <a:r>
              <a:rPr lang="it-IT" dirty="0" smtClean="0"/>
              <a:t>disponibili e </a:t>
            </a:r>
            <a:r>
              <a:rPr lang="it-IT" dirty="0"/>
              <a:t>ad un proprio linguaggio di </a:t>
            </a:r>
            <a:r>
              <a:rPr lang="it-IT" dirty="0" smtClean="0"/>
              <a:t>programmazione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379435" cy="365125"/>
          </a:xfrm>
        </p:spPr>
        <p:txBody>
          <a:bodyPr/>
          <a:lstStyle/>
          <a:p>
            <a:r>
              <a:rPr lang="it-IT" dirty="0"/>
              <a:t>© Copyright 1996–2018 </a:t>
            </a:r>
            <a:r>
              <a:rPr lang="it-IT" dirty="0" err="1"/>
              <a:t>StataCorp</a:t>
            </a:r>
            <a:r>
              <a:rPr lang="it-IT" dirty="0"/>
              <a:t> LLC</a:t>
            </a:r>
          </a:p>
        </p:txBody>
      </p:sp>
    </p:spTree>
    <p:extLst>
      <p:ext uri="{BB962C8B-B14F-4D97-AF65-F5344CB8AC3E}">
        <p14:creationId xmlns:p14="http://schemas.microsoft.com/office/powerpoint/2010/main" val="19139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primo sguardo ai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800" dirty="0" smtClean="0"/>
              <a:t>Comando </a:t>
            </a:r>
            <a:r>
              <a:rPr lang="it-IT" sz="2800" b="1" dirty="0" err="1" smtClean="0"/>
              <a:t>describe</a:t>
            </a:r>
            <a:r>
              <a:rPr lang="it-IT" sz="2800" dirty="0" smtClean="0"/>
              <a:t> permette visione generale del dataset</a:t>
            </a:r>
          </a:p>
          <a:p>
            <a:r>
              <a:rPr lang="it-IT" sz="2800" dirty="0" smtClean="0"/>
              <a:t>Comando </a:t>
            </a:r>
            <a:r>
              <a:rPr lang="it-IT" sz="2800" b="1" i="1" dirty="0" smtClean="0"/>
              <a:t>sum </a:t>
            </a:r>
            <a:r>
              <a:rPr lang="it-IT" sz="2800" i="1" dirty="0" smtClean="0">
                <a:solidFill>
                  <a:srgbClr val="00B0F0"/>
                </a:solidFill>
              </a:rPr>
              <a:t>var1 var2 </a:t>
            </a:r>
            <a:r>
              <a:rPr lang="it-IT" sz="2800" dirty="0" smtClean="0"/>
              <a:t>permette di visualizzare numero di osservazioni, la media, la </a:t>
            </a:r>
            <a:r>
              <a:rPr lang="it-IT" sz="2800" i="1" dirty="0" smtClean="0"/>
              <a:t>standard </a:t>
            </a:r>
            <a:r>
              <a:rPr lang="it-IT" sz="2800" i="1" dirty="0" err="1" smtClean="0"/>
              <a:t>deviation</a:t>
            </a:r>
            <a:r>
              <a:rPr lang="it-IT" sz="2800" dirty="0" smtClean="0"/>
              <a:t>, minimo e massimo delle variabili e quindi capire che tipo di variabile è quella che abbiamo di fronte</a:t>
            </a:r>
          </a:p>
          <a:p>
            <a:r>
              <a:rPr lang="it-IT" sz="2800" dirty="0" smtClean="0"/>
              <a:t>Per alcune variabili è anche comodo utilizzare il comando </a:t>
            </a:r>
            <a:r>
              <a:rPr lang="it-IT" sz="2800" b="1" i="1" dirty="0" err="1" smtClean="0"/>
              <a:t>tab</a:t>
            </a:r>
            <a:r>
              <a:rPr lang="it-IT" sz="2800" b="1" i="1" dirty="0" smtClean="0"/>
              <a:t> </a:t>
            </a:r>
            <a:r>
              <a:rPr lang="it-IT" sz="2800" i="1" dirty="0" smtClean="0">
                <a:solidFill>
                  <a:srgbClr val="00B0F0"/>
                </a:solidFill>
              </a:rPr>
              <a:t>var1</a:t>
            </a:r>
            <a:r>
              <a:rPr lang="it-IT" sz="2800" i="1" dirty="0" smtClean="0"/>
              <a:t>, per </a:t>
            </a:r>
            <a:r>
              <a:rPr lang="it-IT" sz="2800" dirty="0" smtClean="0"/>
              <a:t>analizzare </a:t>
            </a:r>
            <a:r>
              <a:rPr lang="it-IT" sz="2800" dirty="0"/>
              <a:t>la distribuzione di frequenza di una sola </a:t>
            </a:r>
            <a:r>
              <a:rPr lang="it-IT" sz="2800" dirty="0" smtClean="0"/>
              <a:t>variabile</a:t>
            </a:r>
          </a:p>
          <a:p>
            <a:r>
              <a:rPr lang="it-IT" sz="2800" dirty="0" smtClean="0"/>
              <a:t>Per rinominare una variabile: </a:t>
            </a:r>
            <a:r>
              <a:rPr lang="it-IT" sz="2800" b="1" i="1" dirty="0" err="1" smtClean="0"/>
              <a:t>rename</a:t>
            </a:r>
            <a:r>
              <a:rPr lang="it-IT" sz="2800" i="1" dirty="0" smtClean="0"/>
              <a:t> </a:t>
            </a:r>
            <a:r>
              <a:rPr lang="it-IT" sz="2800" i="1" dirty="0" err="1" smtClean="0">
                <a:solidFill>
                  <a:srgbClr val="00B0F0"/>
                </a:solidFill>
              </a:rPr>
              <a:t>oldvar</a:t>
            </a:r>
            <a:r>
              <a:rPr lang="it-IT" sz="2800" i="1" dirty="0">
                <a:solidFill>
                  <a:srgbClr val="00B0F0"/>
                </a:solidFill>
              </a:rPr>
              <a:t> </a:t>
            </a:r>
            <a:r>
              <a:rPr lang="it-IT" sz="2800" i="1" dirty="0" err="1">
                <a:solidFill>
                  <a:srgbClr val="00B0F0"/>
                </a:solidFill>
              </a:rPr>
              <a:t>newvar</a:t>
            </a:r>
            <a:endParaRPr lang="it-IT" sz="1600" b="1" i="1" dirty="0">
              <a:solidFill>
                <a:srgbClr val="00B0F0"/>
              </a:solidFill>
            </a:endParaRPr>
          </a:p>
          <a:p>
            <a:r>
              <a:rPr lang="it-IT" sz="2800" dirty="0"/>
              <a:t>Per eliminare una variabile dal </a:t>
            </a:r>
            <a:r>
              <a:rPr lang="it-IT" sz="2800" dirty="0" err="1" smtClean="0"/>
              <a:t>dataset</a:t>
            </a:r>
            <a:r>
              <a:rPr lang="it-IT" sz="2800" dirty="0"/>
              <a:t>: </a:t>
            </a:r>
            <a:r>
              <a:rPr lang="it-IT" sz="2800" b="1" i="1" dirty="0" err="1"/>
              <a:t>drop</a:t>
            </a:r>
            <a:r>
              <a:rPr lang="it-IT" sz="2800" i="1" dirty="0"/>
              <a:t> </a:t>
            </a:r>
            <a:r>
              <a:rPr lang="it-IT" sz="2800" i="1" dirty="0">
                <a:solidFill>
                  <a:srgbClr val="00B0F0"/>
                </a:solidFill>
              </a:rPr>
              <a:t>var1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 smtClean="0"/>
              <a:t>Dal </a:t>
            </a:r>
            <a:r>
              <a:rPr lang="it-IT" i="1" dirty="0"/>
              <a:t>dataset </a:t>
            </a:r>
            <a:r>
              <a:rPr lang="it-IT" i="1" dirty="0" err="1"/>
              <a:t>dataset_wb.dta</a:t>
            </a:r>
            <a:r>
              <a:rPr lang="it-IT" i="1" dirty="0"/>
              <a:t> </a:t>
            </a:r>
            <a:r>
              <a:rPr lang="it-IT" i="1" dirty="0" smtClean="0"/>
              <a:t> </a:t>
            </a:r>
            <a:r>
              <a:rPr lang="it-IT" i="1" dirty="0"/>
              <a:t>utilizzando un do file, osservare la media e il valore massimo delle variabili </a:t>
            </a:r>
            <a:r>
              <a:rPr lang="it-IT" i="1" dirty="0" smtClean="0"/>
              <a:t>pop </a:t>
            </a:r>
            <a:r>
              <a:rPr lang="it-IT" i="1" dirty="0"/>
              <a:t>e </a:t>
            </a:r>
            <a:r>
              <a:rPr lang="it-IT" i="1" dirty="0" err="1" smtClean="0"/>
              <a:t>sup</a:t>
            </a:r>
            <a:r>
              <a:rPr lang="it-IT" i="1" dirty="0" smtClean="0"/>
              <a:t>, </a:t>
            </a:r>
            <a:endParaRPr lang="it-IT" i="1" dirty="0"/>
          </a:p>
          <a:p>
            <a:r>
              <a:rPr lang="it-IT" i="1" dirty="0"/>
              <a:t>vedere la frequenza </a:t>
            </a:r>
            <a:r>
              <a:rPr lang="it-IT" i="1" dirty="0" smtClean="0"/>
              <a:t>delle variabili </a:t>
            </a:r>
            <a:r>
              <a:rPr lang="it-IT" i="1" dirty="0" err="1" smtClean="0"/>
              <a:t>eu</a:t>
            </a:r>
            <a:r>
              <a:rPr lang="it-IT" i="1" dirty="0" smtClean="0"/>
              <a:t> e </a:t>
            </a:r>
            <a:r>
              <a:rPr lang="it-IT" i="1" dirty="0" err="1" smtClean="0"/>
              <a:t>stab</a:t>
            </a:r>
            <a:r>
              <a:rPr lang="it-IT" i="1" dirty="0" smtClean="0"/>
              <a:t> , </a:t>
            </a:r>
            <a:endParaRPr lang="it-IT" i="1" dirty="0"/>
          </a:p>
          <a:p>
            <a:r>
              <a:rPr lang="it-IT" i="1" dirty="0"/>
              <a:t>r</a:t>
            </a:r>
            <a:r>
              <a:rPr lang="it-IT" i="1" dirty="0" smtClean="0"/>
              <a:t>inominare </a:t>
            </a:r>
            <a:r>
              <a:rPr lang="it-IT" i="1" dirty="0"/>
              <a:t>le </a:t>
            </a:r>
            <a:r>
              <a:rPr lang="it-IT" i="1" dirty="0" smtClean="0"/>
              <a:t>variabili </a:t>
            </a:r>
          </a:p>
          <a:p>
            <a:r>
              <a:rPr lang="it-IT" i="1" dirty="0" err="1" smtClean="0"/>
              <a:t>esp_c</a:t>
            </a:r>
            <a:r>
              <a:rPr lang="it-IT" i="1" dirty="0" smtClean="0"/>
              <a:t> </a:t>
            </a:r>
            <a:r>
              <a:rPr lang="it-IT" i="1" dirty="0"/>
              <a:t>in </a:t>
            </a:r>
            <a:r>
              <a:rPr lang="it-IT" i="1" dirty="0" err="1" smtClean="0"/>
              <a:t>esp_carb</a:t>
            </a:r>
            <a:r>
              <a:rPr lang="it-IT" i="1" dirty="0" smtClean="0"/>
              <a:t> e</a:t>
            </a:r>
          </a:p>
          <a:p>
            <a:r>
              <a:rPr lang="it-IT" i="1" dirty="0" smtClean="0"/>
              <a:t> </a:t>
            </a:r>
            <a:r>
              <a:rPr lang="it-IT" i="1" dirty="0" err="1" smtClean="0"/>
              <a:t>imp_c</a:t>
            </a:r>
            <a:r>
              <a:rPr lang="it-IT" i="1" dirty="0" smtClean="0"/>
              <a:t> </a:t>
            </a:r>
            <a:r>
              <a:rPr lang="it-IT" i="1" dirty="0"/>
              <a:t>in </a:t>
            </a:r>
            <a:r>
              <a:rPr lang="it-IT" i="1" dirty="0" err="1" smtClean="0"/>
              <a:t>imp_carb</a:t>
            </a:r>
            <a:r>
              <a:rPr lang="it-IT" i="1" dirty="0" smtClean="0"/>
              <a:t>,</a:t>
            </a:r>
          </a:p>
          <a:p>
            <a:r>
              <a:rPr lang="it-IT" i="1" dirty="0" smtClean="0"/>
              <a:t>eliminare </a:t>
            </a:r>
            <a:r>
              <a:rPr lang="it-IT" i="1" dirty="0"/>
              <a:t>la variabile </a:t>
            </a:r>
            <a:r>
              <a:rPr lang="it-IT" i="1" dirty="0" smtClean="0"/>
              <a:t>paese.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Ordinare  e contare su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2400" dirty="0" smtClean="0"/>
              <a:t>Con </a:t>
            </a:r>
            <a:r>
              <a:rPr lang="it-IT" sz="2400" dirty="0"/>
              <a:t>il comando </a:t>
            </a:r>
            <a:r>
              <a:rPr lang="it-IT" sz="2400" b="1" i="1" dirty="0" err="1"/>
              <a:t>sort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00B0F0"/>
                </a:solidFill>
              </a:rPr>
              <a:t>var1</a:t>
            </a:r>
            <a:r>
              <a:rPr lang="it-IT" sz="2400" dirty="0"/>
              <a:t> </a:t>
            </a:r>
            <a:r>
              <a:rPr lang="it-IT" sz="2400" dirty="0" smtClean="0"/>
              <a:t>è possibile ordinare le osservazioni in ordine crescente </a:t>
            </a:r>
          </a:p>
          <a:p>
            <a:r>
              <a:rPr lang="it-IT" sz="2400" dirty="0" smtClean="0"/>
              <a:t>È </a:t>
            </a:r>
            <a:r>
              <a:rPr lang="it-IT" sz="2400" dirty="0"/>
              <a:t>possibile contare le osservazioni di una variabile date determinate condizioni con il </a:t>
            </a:r>
            <a:r>
              <a:rPr lang="it-IT" sz="2400" dirty="0" smtClean="0"/>
              <a:t>comando</a:t>
            </a:r>
          </a:p>
          <a:p>
            <a:pPr marL="0" indent="0">
              <a:buNone/>
            </a:pPr>
            <a:r>
              <a:rPr lang="it-IT" sz="2400" dirty="0" smtClean="0"/>
              <a:t> </a:t>
            </a:r>
            <a:r>
              <a:rPr lang="it-IT" sz="2400" b="1" i="1" dirty="0" err="1"/>
              <a:t>count</a:t>
            </a:r>
            <a:r>
              <a:rPr lang="it-IT" sz="2400" b="1" i="1" dirty="0"/>
              <a:t> </a:t>
            </a:r>
            <a:r>
              <a:rPr lang="it-IT" sz="2400" b="1" i="1" dirty="0" err="1"/>
              <a:t>if</a:t>
            </a:r>
            <a:r>
              <a:rPr lang="it-IT" sz="2400" b="1" i="1" dirty="0"/>
              <a:t> </a:t>
            </a:r>
            <a:r>
              <a:rPr lang="it-IT" sz="2400" dirty="0" smtClean="0">
                <a:solidFill>
                  <a:srgbClr val="00B0F0"/>
                </a:solidFill>
              </a:rPr>
              <a:t>var1 ? X1</a:t>
            </a:r>
          </a:p>
          <a:p>
            <a:pPr marL="0" indent="0">
              <a:buNone/>
            </a:pPr>
            <a:endParaRPr lang="it-IT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00B0F0"/>
              </a:solidFill>
            </a:endParaRPr>
          </a:p>
          <a:p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?</a:t>
            </a:r>
            <a:r>
              <a:rPr lang="it-IT" sz="2400" dirty="0" smtClean="0"/>
              <a:t> Sintassi:</a:t>
            </a:r>
          </a:p>
          <a:p>
            <a:pPr lvl="1"/>
            <a:r>
              <a:rPr lang="it-IT" sz="2400" b="1" dirty="0" smtClean="0"/>
              <a:t>&gt;</a:t>
            </a:r>
            <a:r>
              <a:rPr lang="it-IT" sz="2400" dirty="0" smtClean="0"/>
              <a:t> maggiore di</a:t>
            </a:r>
          </a:p>
          <a:p>
            <a:pPr lvl="1"/>
            <a:r>
              <a:rPr lang="it-IT" sz="2400" b="1" dirty="0" smtClean="0"/>
              <a:t>&lt;</a:t>
            </a:r>
            <a:r>
              <a:rPr lang="it-IT" sz="2400" dirty="0" smtClean="0"/>
              <a:t> minore di</a:t>
            </a:r>
          </a:p>
          <a:p>
            <a:pPr lvl="1"/>
            <a:r>
              <a:rPr lang="it-IT" sz="2400" b="1" dirty="0" smtClean="0"/>
              <a:t>&gt;=</a:t>
            </a:r>
            <a:r>
              <a:rPr lang="it-IT" sz="2400" dirty="0" smtClean="0"/>
              <a:t> maggiore o uguale </a:t>
            </a:r>
          </a:p>
          <a:p>
            <a:pPr lvl="1"/>
            <a:r>
              <a:rPr lang="it-IT" sz="2400" b="1" dirty="0" smtClean="0"/>
              <a:t>&lt;=</a:t>
            </a:r>
            <a:r>
              <a:rPr lang="it-IT" sz="2400" dirty="0" smtClean="0"/>
              <a:t> minore o uguale</a:t>
            </a:r>
          </a:p>
          <a:p>
            <a:pPr lvl="1"/>
            <a:r>
              <a:rPr lang="it-IT" sz="2400" b="1" dirty="0" smtClean="0"/>
              <a:t>==</a:t>
            </a:r>
            <a:r>
              <a:rPr lang="it-IT" sz="2400" dirty="0" smtClean="0"/>
              <a:t> uguale a </a:t>
            </a:r>
          </a:p>
          <a:p>
            <a:pPr lvl="1"/>
            <a:r>
              <a:rPr lang="it-IT" sz="2400" b="1" dirty="0" smtClean="0"/>
              <a:t>!=</a:t>
            </a:r>
            <a:r>
              <a:rPr lang="it-IT" sz="2400" dirty="0" smtClean="0"/>
              <a:t> diverso da</a:t>
            </a:r>
          </a:p>
          <a:p>
            <a:pPr lvl="1"/>
            <a:r>
              <a:rPr lang="it-IT" sz="2400" b="1" dirty="0" smtClean="0"/>
              <a:t>&amp;</a:t>
            </a:r>
            <a:r>
              <a:rPr lang="it-IT" sz="2400" dirty="0" smtClean="0"/>
              <a:t> significa "e/and"</a:t>
            </a:r>
            <a:endParaRPr lang="it-IT" sz="2400" dirty="0"/>
          </a:p>
          <a:p>
            <a:pPr lvl="1"/>
            <a:r>
              <a:rPr lang="it-IT" sz="2400" b="1" dirty="0"/>
              <a:t>|</a:t>
            </a:r>
            <a:r>
              <a:rPr lang="it-IT" sz="2400" dirty="0"/>
              <a:t> </a:t>
            </a:r>
            <a:r>
              <a:rPr lang="it-IT" sz="2400" dirty="0" smtClean="0"/>
              <a:t>significa "o/or"</a:t>
            </a:r>
            <a:endParaRPr lang="it-IT" sz="2400" dirty="0"/>
          </a:p>
          <a:p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Da </a:t>
            </a:r>
            <a:r>
              <a:rPr lang="it-IT" i="1" dirty="0" err="1" smtClean="0"/>
              <a:t>dataset_wb</a:t>
            </a:r>
            <a:r>
              <a:rPr lang="it-IT" i="1" dirty="0" smtClean="0"/>
              <a:t>, </a:t>
            </a:r>
          </a:p>
          <a:p>
            <a:r>
              <a:rPr lang="it-IT" i="1" dirty="0" smtClean="0"/>
              <a:t>ordinare le osservazioni per la popolazione,</a:t>
            </a:r>
          </a:p>
          <a:p>
            <a:r>
              <a:rPr lang="it-IT" i="1" dirty="0" smtClean="0"/>
              <a:t>contare il numero di paesi con una popolazione inferiore a 1.000.000,</a:t>
            </a:r>
          </a:p>
          <a:p>
            <a:r>
              <a:rPr lang="it-IT" i="1" dirty="0"/>
              <a:t>c</a:t>
            </a:r>
            <a:r>
              <a:rPr lang="it-IT" i="1" dirty="0" smtClean="0"/>
              <a:t>ontare il numero di paesi con un tasso di crescita dell’inflazione pari a 0. 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21</a:t>
            </a:fld>
            <a:endParaRPr lang="it-IT"/>
          </a:p>
        </p:txBody>
      </p:sp>
      <p:sp>
        <p:nvSpPr>
          <p:cNvPr id="5" name="Freccia a destra 4" title="Sintassi"/>
          <p:cNvSpPr/>
          <p:nvPr/>
        </p:nvSpPr>
        <p:spPr>
          <a:xfrm rot="5400000">
            <a:off x="2209800" y="2514600"/>
            <a:ext cx="685800" cy="381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Manipolare i dati su STATA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6083300"/>
          </a:xfrm>
        </p:spPr>
        <p:txBody>
          <a:bodyPr>
            <a:normAutofit fontScale="85000" lnSpcReduction="10000"/>
          </a:bodyPr>
          <a:lstStyle/>
          <a:p>
            <a:r>
              <a:rPr lang="it-IT" sz="2200" dirty="0" smtClean="0"/>
              <a:t>Con il comando </a:t>
            </a:r>
            <a:r>
              <a:rPr lang="it-IT" sz="2200" b="1" dirty="0" err="1" smtClean="0"/>
              <a:t>gen</a:t>
            </a:r>
            <a:r>
              <a:rPr lang="it-IT" sz="2200" b="1" dirty="0" smtClean="0"/>
              <a:t> </a:t>
            </a:r>
            <a:r>
              <a:rPr lang="it-IT" sz="2200" dirty="0" smtClean="0"/>
              <a:t>è possibile creare </a:t>
            </a:r>
            <a:r>
              <a:rPr lang="it-IT" sz="2200" u="sng" dirty="0" smtClean="0"/>
              <a:t>nuove</a:t>
            </a:r>
            <a:r>
              <a:rPr lang="it-IT" sz="2200" dirty="0" smtClean="0"/>
              <a:t> variabili </a:t>
            </a:r>
            <a:r>
              <a:rPr lang="it-IT" sz="2200" dirty="0"/>
              <a:t>attraverso una espressione </a:t>
            </a:r>
            <a:r>
              <a:rPr lang="it-IT" sz="2200" dirty="0" smtClean="0"/>
              <a:t>algebrica:</a:t>
            </a:r>
          </a:p>
          <a:p>
            <a:pPr lvl="1"/>
            <a:r>
              <a:rPr lang="it-IT" sz="2000" dirty="0" smtClean="0"/>
              <a:t>Si possono creare somme di variabili:</a:t>
            </a:r>
          </a:p>
          <a:p>
            <a:pPr marL="457200" lvl="1" indent="0">
              <a:buNone/>
            </a:pPr>
            <a:r>
              <a:rPr lang="it-IT" sz="2000" b="1" i="1" dirty="0" err="1" smtClean="0"/>
              <a:t>gen</a:t>
            </a:r>
            <a:r>
              <a:rPr lang="it-IT" sz="2000" i="1" dirty="0" smtClean="0"/>
              <a:t> </a:t>
            </a:r>
            <a:r>
              <a:rPr lang="it-IT" sz="2000" i="1" dirty="0" err="1" smtClean="0">
                <a:solidFill>
                  <a:srgbClr val="0070C0"/>
                </a:solidFill>
              </a:rPr>
              <a:t>newvar</a:t>
            </a:r>
            <a:r>
              <a:rPr lang="it-IT" sz="2000" i="1" dirty="0" smtClean="0"/>
              <a:t>  </a:t>
            </a:r>
            <a:r>
              <a:rPr lang="it-IT" sz="2000" b="1" i="1" dirty="0" smtClean="0"/>
              <a:t>=</a:t>
            </a:r>
            <a:r>
              <a:rPr lang="it-IT" sz="2000" i="1" dirty="0" smtClean="0"/>
              <a:t> </a:t>
            </a:r>
            <a:r>
              <a:rPr lang="it-IT" sz="2000" i="1" dirty="0">
                <a:solidFill>
                  <a:srgbClr val="0070C0"/>
                </a:solidFill>
              </a:rPr>
              <a:t>var1</a:t>
            </a:r>
            <a:r>
              <a:rPr lang="it-IT" sz="2000" i="1" dirty="0" smtClean="0"/>
              <a:t> </a:t>
            </a:r>
            <a:r>
              <a:rPr lang="it-IT" sz="2000" b="1" i="1" dirty="0" smtClean="0"/>
              <a:t>+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var2</a:t>
            </a:r>
          </a:p>
          <a:p>
            <a:pPr lvl="1"/>
            <a:r>
              <a:rPr lang="it-IT" sz="2000" dirty="0"/>
              <a:t>Si possono creare </a:t>
            </a:r>
            <a:r>
              <a:rPr lang="it-IT" sz="2000" dirty="0" smtClean="0"/>
              <a:t>differenze </a:t>
            </a:r>
            <a:r>
              <a:rPr lang="it-IT" sz="2000" dirty="0"/>
              <a:t>di variabili:</a:t>
            </a:r>
          </a:p>
          <a:p>
            <a:pPr marL="457200" lvl="1" indent="0">
              <a:buNone/>
            </a:pPr>
            <a:r>
              <a:rPr lang="it-IT" sz="2000" b="1" i="1" dirty="0" err="1"/>
              <a:t>gen</a:t>
            </a:r>
            <a:r>
              <a:rPr lang="it-IT" sz="2000" i="1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newvar</a:t>
            </a:r>
            <a:r>
              <a:rPr lang="it-IT" sz="2000" i="1" dirty="0"/>
              <a:t>  </a:t>
            </a:r>
            <a:r>
              <a:rPr lang="it-IT" sz="2000" b="1" i="1" dirty="0"/>
              <a:t>=</a:t>
            </a:r>
            <a:r>
              <a:rPr lang="it-IT" sz="2000" i="1" dirty="0"/>
              <a:t> </a:t>
            </a:r>
            <a:r>
              <a:rPr lang="it-IT" sz="2000" i="1" dirty="0">
                <a:solidFill>
                  <a:srgbClr val="0070C0"/>
                </a:solidFill>
              </a:rPr>
              <a:t>var1</a:t>
            </a:r>
            <a:r>
              <a:rPr lang="it-IT" sz="2000" i="1" dirty="0"/>
              <a:t> </a:t>
            </a:r>
            <a:r>
              <a:rPr lang="it-IT" sz="2000" b="1" i="1" dirty="0" smtClean="0"/>
              <a:t>-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var2</a:t>
            </a:r>
            <a:endParaRPr lang="it-IT" sz="2000" i="1" dirty="0">
              <a:solidFill>
                <a:srgbClr val="0070C0"/>
              </a:solidFill>
            </a:endParaRPr>
          </a:p>
          <a:p>
            <a:pPr lvl="1"/>
            <a:r>
              <a:rPr lang="it-IT" sz="2000" dirty="0"/>
              <a:t>Si possono creare </a:t>
            </a:r>
            <a:r>
              <a:rPr lang="it-IT" sz="2000" dirty="0" smtClean="0"/>
              <a:t>divisioni tra variabili:</a:t>
            </a:r>
            <a:endParaRPr lang="it-IT" sz="2000" dirty="0"/>
          </a:p>
          <a:p>
            <a:pPr marL="457200" lvl="1" indent="0">
              <a:buNone/>
            </a:pPr>
            <a:r>
              <a:rPr lang="it-IT" sz="2000" b="1" i="1" dirty="0" err="1"/>
              <a:t>gen</a:t>
            </a:r>
            <a:r>
              <a:rPr lang="it-IT" sz="2000" i="1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newvar</a:t>
            </a:r>
            <a:r>
              <a:rPr lang="it-IT" sz="2000" i="1" dirty="0"/>
              <a:t>  </a:t>
            </a:r>
            <a:r>
              <a:rPr lang="it-IT" sz="2000" b="1" i="1" dirty="0"/>
              <a:t>=</a:t>
            </a:r>
            <a:r>
              <a:rPr lang="it-IT" sz="2000" i="1" dirty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var1 </a:t>
            </a:r>
            <a:r>
              <a:rPr lang="it-IT" sz="2000" b="1" i="1" dirty="0" smtClean="0"/>
              <a:t>/ </a:t>
            </a:r>
            <a:r>
              <a:rPr lang="it-IT" sz="2000" i="1" dirty="0" smtClean="0">
                <a:solidFill>
                  <a:srgbClr val="0070C0"/>
                </a:solidFill>
              </a:rPr>
              <a:t>var2</a:t>
            </a:r>
            <a:endParaRPr lang="it-IT" sz="2000" i="1" dirty="0">
              <a:solidFill>
                <a:srgbClr val="0070C0"/>
              </a:solidFill>
            </a:endParaRPr>
          </a:p>
          <a:p>
            <a:pPr lvl="1"/>
            <a:r>
              <a:rPr lang="it-IT" sz="2000" dirty="0"/>
              <a:t>Si possono creare </a:t>
            </a:r>
            <a:r>
              <a:rPr lang="it-IT" sz="2000" dirty="0" smtClean="0"/>
              <a:t>moltiplicazioni </a:t>
            </a:r>
            <a:r>
              <a:rPr lang="it-IT" sz="2000" dirty="0"/>
              <a:t>tra variabili:</a:t>
            </a:r>
          </a:p>
          <a:p>
            <a:pPr marL="457200" lvl="1" indent="0">
              <a:buNone/>
            </a:pPr>
            <a:r>
              <a:rPr lang="it-IT" sz="2000" b="1" i="1" dirty="0" err="1"/>
              <a:t>gen</a:t>
            </a:r>
            <a:r>
              <a:rPr lang="it-IT" sz="2000" i="1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newvar</a:t>
            </a:r>
            <a:r>
              <a:rPr lang="it-IT" sz="2000" i="1" dirty="0"/>
              <a:t>  </a:t>
            </a:r>
            <a:r>
              <a:rPr lang="it-IT" sz="2000" b="1" i="1" dirty="0"/>
              <a:t>=</a:t>
            </a:r>
            <a:r>
              <a:rPr lang="it-IT" sz="2000" i="1" dirty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var1</a:t>
            </a:r>
            <a:r>
              <a:rPr lang="it-IT" sz="2000" b="1" i="1" dirty="0" smtClean="0"/>
              <a:t>* </a:t>
            </a:r>
            <a:r>
              <a:rPr lang="it-IT" sz="2000" i="1" dirty="0" smtClean="0">
                <a:solidFill>
                  <a:srgbClr val="0070C0"/>
                </a:solidFill>
              </a:rPr>
              <a:t>var2 </a:t>
            </a:r>
          </a:p>
          <a:p>
            <a:pPr marL="457200" lvl="1" indent="0">
              <a:buNone/>
            </a:pPr>
            <a:endParaRPr lang="it-IT" sz="2000" dirty="0" smtClean="0"/>
          </a:p>
          <a:p>
            <a:r>
              <a:rPr lang="it-IT" sz="2400" dirty="0" smtClean="0"/>
              <a:t>Le stesse operazioni possono essere svolte tra una variabili ed una costante, ad esempio se vogliamo aggiungere mille ad una variabile per tutte le osservazioni:</a:t>
            </a:r>
          </a:p>
          <a:p>
            <a:pPr marL="457200" lvl="1" indent="0">
              <a:buNone/>
            </a:pPr>
            <a:r>
              <a:rPr lang="it-IT" sz="2000" b="1" i="1" dirty="0" err="1" smtClean="0"/>
              <a:t>gen</a:t>
            </a:r>
            <a:r>
              <a:rPr lang="it-IT" sz="2000" i="1" dirty="0" smtClean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newvar</a:t>
            </a:r>
            <a:r>
              <a:rPr lang="it-IT" sz="2000" i="1" dirty="0"/>
              <a:t>  </a:t>
            </a:r>
            <a:r>
              <a:rPr lang="it-IT" sz="2000" b="1" i="1" dirty="0" smtClean="0"/>
              <a:t>=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var1</a:t>
            </a:r>
            <a:r>
              <a:rPr lang="it-IT" sz="2000" b="1" i="1" dirty="0" smtClean="0">
                <a:solidFill>
                  <a:schemeClr val="tx1"/>
                </a:solidFill>
              </a:rPr>
              <a:t>+</a:t>
            </a:r>
            <a:r>
              <a:rPr lang="it-IT" sz="2000" i="1" dirty="0" smtClean="0">
                <a:solidFill>
                  <a:srgbClr val="0070C0"/>
                </a:solidFill>
              </a:rPr>
              <a:t>1000</a:t>
            </a:r>
            <a:endParaRPr lang="it-IT" sz="2000" i="1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Manipolare i dati su </a:t>
            </a:r>
            <a:r>
              <a:rPr lang="it-IT" smtClean="0"/>
              <a:t>STATA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Con </a:t>
            </a:r>
            <a:r>
              <a:rPr lang="it-IT" sz="2400" dirty="0"/>
              <a:t>il comando </a:t>
            </a:r>
            <a:r>
              <a:rPr lang="it-IT" sz="2400" b="1" dirty="0" err="1" smtClean="0"/>
              <a:t>replace</a:t>
            </a:r>
            <a:r>
              <a:rPr lang="it-IT" sz="2400" b="1" dirty="0" smtClean="0"/>
              <a:t> </a:t>
            </a:r>
            <a:r>
              <a:rPr lang="it-IT" sz="2400" dirty="0"/>
              <a:t>è possibile </a:t>
            </a:r>
            <a:r>
              <a:rPr lang="it-IT" sz="2400" u="sng" dirty="0" smtClean="0"/>
              <a:t>sostituire</a:t>
            </a:r>
            <a:r>
              <a:rPr lang="it-IT" sz="2400" dirty="0" smtClean="0"/>
              <a:t> </a:t>
            </a:r>
            <a:r>
              <a:rPr lang="it-IT" sz="2400" dirty="0"/>
              <a:t>dei valori </a:t>
            </a:r>
            <a:r>
              <a:rPr lang="it-IT" sz="2400" dirty="0" smtClean="0"/>
              <a:t>di una variabile </a:t>
            </a:r>
          </a:p>
          <a:p>
            <a:r>
              <a:rPr lang="it-IT" sz="2400" dirty="0" smtClean="0"/>
              <a:t> Al fine di sostituire alcuni valori è necessario specificare una condizione (</a:t>
            </a:r>
            <a:r>
              <a:rPr lang="it-IT" sz="2400" b="1" dirty="0" err="1" smtClean="0"/>
              <a:t>if</a:t>
            </a:r>
            <a:r>
              <a:rPr lang="it-IT" sz="2400" dirty="0" smtClean="0"/>
              <a:t>)</a:t>
            </a:r>
          </a:p>
          <a:p>
            <a:pPr lvl="1"/>
            <a:r>
              <a:rPr lang="it-IT" sz="2000" dirty="0" smtClean="0"/>
              <a:t>Ad esempio per sostituire una variabile con il valore zero quando questa assume valori inferiori a 1</a:t>
            </a:r>
          </a:p>
          <a:p>
            <a:pPr marL="457200" lvl="1" indent="0">
              <a:buNone/>
            </a:pPr>
            <a:r>
              <a:rPr lang="it-IT" sz="2000" b="1" i="1" dirty="0" smtClean="0"/>
              <a:t>    </a:t>
            </a:r>
            <a:r>
              <a:rPr lang="it-IT" sz="2000" b="1" i="1" dirty="0" err="1" smtClean="0"/>
              <a:t>replace</a:t>
            </a:r>
            <a:r>
              <a:rPr lang="it-IT" sz="2000" i="1" dirty="0" smtClean="0"/>
              <a:t> </a:t>
            </a:r>
            <a:r>
              <a:rPr lang="it-IT" sz="2000" i="1" dirty="0" err="1" smtClean="0">
                <a:solidFill>
                  <a:srgbClr val="0070C0"/>
                </a:solidFill>
              </a:rPr>
              <a:t>oldvar</a:t>
            </a:r>
            <a:r>
              <a:rPr lang="it-IT" sz="2000" i="1" dirty="0"/>
              <a:t> </a:t>
            </a:r>
            <a:r>
              <a:rPr lang="it-IT" sz="2000" b="1" i="1" dirty="0" smtClean="0"/>
              <a:t>=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0</a:t>
            </a:r>
            <a:r>
              <a:rPr lang="it-IT" sz="2000" i="1" dirty="0" smtClean="0"/>
              <a:t> </a:t>
            </a:r>
            <a:r>
              <a:rPr lang="it-IT" sz="2000" b="1" i="1" dirty="0" err="1" smtClean="0"/>
              <a:t>if</a:t>
            </a:r>
            <a:r>
              <a:rPr lang="it-IT" sz="2000" i="1" dirty="0" smtClean="0"/>
              <a:t> </a:t>
            </a:r>
            <a:r>
              <a:rPr lang="it-IT" sz="2000" i="1" dirty="0" err="1" smtClean="0">
                <a:solidFill>
                  <a:srgbClr val="0070C0"/>
                </a:solidFill>
              </a:rPr>
              <a:t>oldvar</a:t>
            </a:r>
            <a:r>
              <a:rPr lang="it-IT" sz="2000" i="1" dirty="0" smtClean="0">
                <a:solidFill>
                  <a:srgbClr val="0070C0"/>
                </a:solidFill>
              </a:rPr>
              <a:t>&lt;1</a:t>
            </a:r>
          </a:p>
          <a:p>
            <a:pPr lvl="1"/>
            <a:r>
              <a:rPr lang="it-IT" sz="2000" dirty="0" smtClean="0"/>
              <a:t>per </a:t>
            </a:r>
            <a:r>
              <a:rPr lang="it-IT" sz="2000" dirty="0"/>
              <a:t>sostituire una variabile con il valore </a:t>
            </a:r>
            <a:r>
              <a:rPr lang="it-IT" sz="2000" dirty="0" smtClean="0"/>
              <a:t>1 </a:t>
            </a:r>
            <a:r>
              <a:rPr lang="it-IT" sz="2000" dirty="0"/>
              <a:t>quando </a:t>
            </a:r>
            <a:r>
              <a:rPr lang="it-IT" sz="2000" dirty="0" smtClean="0"/>
              <a:t>un’altra variabile assume valori pari a 5 </a:t>
            </a:r>
            <a:r>
              <a:rPr lang="it-IT" sz="2000" b="1" i="1" dirty="0" err="1" smtClean="0"/>
              <a:t>replace</a:t>
            </a:r>
            <a:r>
              <a:rPr lang="it-IT" sz="2000" i="1" dirty="0" smtClean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oldvar</a:t>
            </a:r>
            <a:r>
              <a:rPr lang="it-IT" sz="2000" i="1" dirty="0"/>
              <a:t> </a:t>
            </a:r>
            <a:r>
              <a:rPr lang="it-IT" sz="2000" b="1" i="1" dirty="0"/>
              <a:t>=</a:t>
            </a:r>
            <a:r>
              <a:rPr lang="it-IT" sz="2000" i="1" dirty="0"/>
              <a:t> </a:t>
            </a:r>
            <a:r>
              <a:rPr lang="it-IT" sz="2000" i="1" dirty="0" smtClean="0"/>
              <a:t>1 </a:t>
            </a:r>
            <a:r>
              <a:rPr lang="it-IT" sz="2000" b="1" i="1" dirty="0" err="1"/>
              <a:t>if</a:t>
            </a:r>
            <a:r>
              <a:rPr lang="it-IT" sz="2000" i="1" dirty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var2==5</a:t>
            </a:r>
            <a:endParaRPr lang="it-IT" sz="2000" i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it-IT" sz="2000" i="1" dirty="0" smtClean="0">
              <a:solidFill>
                <a:srgbClr val="0070C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Dal </a:t>
            </a:r>
            <a:r>
              <a:rPr lang="it-IT" i="1" dirty="0" err="1" smtClean="0"/>
              <a:t>dataset_wb.dta</a:t>
            </a:r>
            <a:r>
              <a:rPr lang="it-IT" i="1" dirty="0" smtClean="0"/>
              <a:t>,</a:t>
            </a:r>
          </a:p>
          <a:p>
            <a:r>
              <a:rPr lang="it-IT" i="1" dirty="0" smtClean="0"/>
              <a:t> creare la variabile </a:t>
            </a:r>
            <a:r>
              <a:rPr lang="it-IT" i="1" dirty="0" err="1" smtClean="0"/>
              <a:t>dens</a:t>
            </a:r>
            <a:r>
              <a:rPr lang="it-IT" i="1" dirty="0" smtClean="0"/>
              <a:t> come rapporto tra le variabili pop e </a:t>
            </a:r>
            <a:r>
              <a:rPr lang="it-IT" i="1" dirty="0" err="1" smtClean="0"/>
              <a:t>sup</a:t>
            </a:r>
            <a:r>
              <a:rPr lang="it-IT" i="1" dirty="0" smtClean="0"/>
              <a:t>,  </a:t>
            </a:r>
          </a:p>
          <a:p>
            <a:r>
              <a:rPr lang="it-IT" i="1" dirty="0" smtClean="0"/>
              <a:t>creare la variabile </a:t>
            </a:r>
            <a:r>
              <a:rPr lang="it-IT" i="1" dirty="0" err="1" smtClean="0"/>
              <a:t>high_tax</a:t>
            </a:r>
            <a:r>
              <a:rPr lang="it-IT" i="1" dirty="0" smtClean="0"/>
              <a:t> uguale a zero,</a:t>
            </a:r>
          </a:p>
          <a:p>
            <a:r>
              <a:rPr lang="it-IT" i="1" dirty="0" smtClean="0"/>
              <a:t> sostituire la variabile </a:t>
            </a:r>
            <a:r>
              <a:rPr lang="it-IT" i="1" dirty="0" err="1" smtClean="0"/>
              <a:t>high_tax</a:t>
            </a:r>
            <a:r>
              <a:rPr lang="it-IT" i="1" dirty="0" smtClean="0"/>
              <a:t> con 1 se l’aliquota sul reddito delle imprese </a:t>
            </a:r>
            <a:r>
              <a:rPr lang="it-IT" i="1" dirty="0"/>
              <a:t> </a:t>
            </a:r>
            <a:r>
              <a:rPr lang="it-IT" i="1" dirty="0" smtClean="0"/>
              <a:t>è superiore a 33.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5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Manipolare i dati su </a:t>
            </a:r>
            <a:r>
              <a:rPr lang="it-IT" dirty="0" smtClean="0"/>
              <a:t>STATA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1" y="273050"/>
            <a:ext cx="5638800" cy="5853113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comando </a:t>
            </a:r>
            <a:r>
              <a:rPr lang="it-IT" sz="2000" dirty="0"/>
              <a:t>generate prevede una versione potenziata (</a:t>
            </a:r>
            <a:r>
              <a:rPr lang="it-IT" sz="2000" b="1" dirty="0" err="1"/>
              <a:t>egen</a:t>
            </a:r>
            <a:r>
              <a:rPr lang="it-IT" sz="2000" dirty="0"/>
              <a:t>) che va usata solo in </a:t>
            </a:r>
            <a:r>
              <a:rPr lang="it-IT" sz="2000" dirty="0" smtClean="0"/>
              <a:t>abbinamento con </a:t>
            </a:r>
            <a:r>
              <a:rPr lang="it-IT" sz="2000" dirty="0"/>
              <a:t>una serie di funzioni specificatamente </a:t>
            </a:r>
            <a:r>
              <a:rPr lang="it-IT" sz="2000" dirty="0" smtClean="0"/>
              <a:t>previste</a:t>
            </a:r>
          </a:p>
          <a:p>
            <a:r>
              <a:rPr lang="it-IT" sz="2000" dirty="0" smtClean="0"/>
              <a:t>Per vedere quali funzioni sono abbinate: </a:t>
            </a:r>
            <a:r>
              <a:rPr lang="it-IT" sz="2000" i="1" dirty="0" smtClean="0"/>
              <a:t>help </a:t>
            </a:r>
            <a:r>
              <a:rPr lang="it-IT" sz="2000" i="1" dirty="0" err="1" smtClean="0"/>
              <a:t>egen</a:t>
            </a:r>
            <a:endParaRPr lang="it-IT" sz="2000" i="1" dirty="0" smtClean="0"/>
          </a:p>
          <a:p>
            <a:r>
              <a:rPr lang="it-IT" sz="2000" dirty="0" smtClean="0"/>
              <a:t>Ad esempio per creare una variabile media di var1:</a:t>
            </a:r>
          </a:p>
          <a:p>
            <a:pPr marL="0" indent="0">
              <a:buNone/>
            </a:pPr>
            <a:r>
              <a:rPr lang="it-IT" sz="2000" b="1" i="1" dirty="0"/>
              <a:t>	</a:t>
            </a:r>
            <a:r>
              <a:rPr lang="it-IT" sz="2000" b="1" i="1" dirty="0" err="1" smtClean="0"/>
              <a:t>egen</a:t>
            </a:r>
            <a:r>
              <a:rPr lang="it-IT" sz="2000" i="1" dirty="0" smtClean="0"/>
              <a:t> </a:t>
            </a:r>
            <a:r>
              <a:rPr lang="it-IT" sz="2000" i="1" dirty="0">
                <a:solidFill>
                  <a:srgbClr val="0070C0"/>
                </a:solidFill>
              </a:rPr>
              <a:t>newvar1</a:t>
            </a:r>
            <a:r>
              <a:rPr lang="it-IT" sz="2000" b="1" i="1" dirty="0" smtClean="0"/>
              <a:t>= </a:t>
            </a:r>
            <a:r>
              <a:rPr lang="it-IT" sz="2000" b="1" i="1" dirty="0" err="1" smtClean="0"/>
              <a:t>mean</a:t>
            </a:r>
            <a:r>
              <a:rPr lang="it-IT" sz="2000" b="1" i="1" dirty="0" smtClean="0"/>
              <a:t>(</a:t>
            </a:r>
            <a:r>
              <a:rPr lang="it-IT" sz="2000" i="1" dirty="0" smtClean="0">
                <a:solidFill>
                  <a:srgbClr val="0070C0"/>
                </a:solidFill>
              </a:rPr>
              <a:t>var1</a:t>
            </a:r>
            <a:r>
              <a:rPr lang="it-IT" sz="2000" b="1" i="1" dirty="0"/>
              <a:t>)</a:t>
            </a:r>
          </a:p>
          <a:p>
            <a:r>
              <a:rPr lang="it-IT" sz="2000" dirty="0" smtClean="0"/>
              <a:t>La combinazione del comando </a:t>
            </a:r>
            <a:r>
              <a:rPr lang="it-IT" sz="2000" b="1" dirty="0" err="1" smtClean="0"/>
              <a:t>egen</a:t>
            </a:r>
            <a:r>
              <a:rPr lang="it-IT" sz="2000" dirty="0" smtClean="0"/>
              <a:t> con l’opzione </a:t>
            </a:r>
            <a:r>
              <a:rPr lang="it-IT" sz="2000" b="1" dirty="0" smtClean="0"/>
              <a:t>by </a:t>
            </a:r>
            <a:r>
              <a:rPr lang="it-IT" sz="2000" dirty="0" smtClean="0"/>
              <a:t>permette di applicare le funzioni a gruppi di osservazioni identificati da una seconda variabile	</a:t>
            </a:r>
            <a:endParaRPr lang="it-IT" sz="2000" b="1" i="1" dirty="0" smtClean="0"/>
          </a:p>
          <a:p>
            <a:r>
              <a:rPr lang="it-IT" sz="2000" dirty="0" smtClean="0"/>
              <a:t>Ad esempio per creare </a:t>
            </a:r>
            <a:r>
              <a:rPr lang="it-IT" sz="2000" dirty="0"/>
              <a:t>una variabile media di var1 </a:t>
            </a:r>
            <a:r>
              <a:rPr lang="it-IT" sz="2000" dirty="0" smtClean="0"/>
              <a:t>per </a:t>
            </a:r>
            <a:r>
              <a:rPr lang="it-IT" sz="2000" dirty="0"/>
              <a:t>differenti gruppi di osservazioni, classificate da var2: </a:t>
            </a:r>
            <a:endParaRPr lang="it-IT" sz="2000" dirty="0" smtClean="0"/>
          </a:p>
          <a:p>
            <a:pPr marL="457200" lvl="1" indent="0">
              <a:buNone/>
            </a:pPr>
            <a:r>
              <a:rPr lang="it-IT" sz="2000" b="1" i="1" dirty="0" err="1" smtClean="0"/>
              <a:t>egen</a:t>
            </a:r>
            <a:r>
              <a:rPr lang="it-IT" sz="2000" i="1" dirty="0" smtClean="0"/>
              <a:t> </a:t>
            </a:r>
            <a:r>
              <a:rPr lang="it-IT" sz="2000" i="1" dirty="0">
                <a:solidFill>
                  <a:srgbClr val="0070C0"/>
                </a:solidFill>
              </a:rPr>
              <a:t>newvar1</a:t>
            </a:r>
            <a:r>
              <a:rPr lang="it-IT" sz="2000" b="1" i="1" dirty="0" smtClean="0"/>
              <a:t>= </a:t>
            </a:r>
            <a:r>
              <a:rPr lang="it-IT" sz="2000" b="1" i="1" dirty="0" err="1" smtClean="0"/>
              <a:t>mean</a:t>
            </a:r>
            <a:r>
              <a:rPr lang="it-IT" sz="2000" b="1" i="1" dirty="0" smtClean="0"/>
              <a:t>(</a:t>
            </a:r>
            <a:r>
              <a:rPr lang="it-IT" sz="2000" i="1" dirty="0" smtClean="0">
                <a:solidFill>
                  <a:srgbClr val="0070C0"/>
                </a:solidFill>
              </a:rPr>
              <a:t>var1</a:t>
            </a:r>
            <a:r>
              <a:rPr lang="it-IT" sz="2000" b="1" i="1" dirty="0" smtClean="0"/>
              <a:t>), by(</a:t>
            </a:r>
            <a:r>
              <a:rPr lang="it-IT" sz="2000" i="1" dirty="0" smtClean="0">
                <a:solidFill>
                  <a:srgbClr val="0070C0"/>
                </a:solidFill>
              </a:rPr>
              <a:t>var2</a:t>
            </a:r>
            <a:r>
              <a:rPr lang="it-IT" sz="2000" b="1" i="1" dirty="0" smtClean="0"/>
              <a:t>)</a:t>
            </a:r>
            <a:endParaRPr lang="it-IT" sz="2000" b="1" i="1" dirty="0"/>
          </a:p>
          <a:p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/>
              <a:t>C</a:t>
            </a:r>
            <a:r>
              <a:rPr lang="it-IT" i="1" dirty="0" smtClean="0"/>
              <a:t>reare una variabile media del </a:t>
            </a:r>
            <a:r>
              <a:rPr lang="it-IT" i="1" dirty="0" err="1" smtClean="0"/>
              <a:t>pil</a:t>
            </a:r>
            <a:r>
              <a:rPr lang="it-IT" i="1" dirty="0" smtClean="0"/>
              <a:t> pro capite di tutti i paesi, </a:t>
            </a:r>
          </a:p>
          <a:p>
            <a:r>
              <a:rPr lang="it-IT" i="1" dirty="0" smtClean="0"/>
              <a:t>creare una </a:t>
            </a:r>
            <a:r>
              <a:rPr lang="it-IT" i="1" dirty="0" err="1" smtClean="0"/>
              <a:t>var</a:t>
            </a:r>
            <a:r>
              <a:rPr lang="it-IT" i="1" dirty="0" smtClean="0"/>
              <a:t> con la media del </a:t>
            </a:r>
            <a:r>
              <a:rPr lang="it-IT" i="1" dirty="0" err="1" smtClean="0"/>
              <a:t>pil</a:t>
            </a:r>
            <a:r>
              <a:rPr lang="it-IT" i="1" dirty="0" smtClean="0"/>
              <a:t> pro capite per paesi appartenenti e non all’Unione Europea.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grafico su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È possibile fare diversi grafici in STATA, la maggior parte dei pacchetti «già pronti all’uso» sono nella barra in alto sotto la voce </a:t>
            </a:r>
            <a:r>
              <a:rPr lang="it-IT" sz="2400" i="1" dirty="0" smtClean="0"/>
              <a:t>Graphics</a:t>
            </a:r>
          </a:p>
          <a:p>
            <a:r>
              <a:rPr lang="it-IT" sz="2400" dirty="0" smtClean="0"/>
              <a:t>I grafici più utilizzati sono i grafici:</a:t>
            </a:r>
          </a:p>
          <a:p>
            <a:pPr lvl="1"/>
            <a:r>
              <a:rPr lang="it-IT" sz="2000" u="sng" dirty="0" err="1" smtClean="0"/>
              <a:t>scatter</a:t>
            </a:r>
            <a:r>
              <a:rPr lang="it-IT" sz="2000" dirty="0" smtClean="0"/>
              <a:t> (o a punti), con il comando </a:t>
            </a:r>
          </a:p>
          <a:p>
            <a:pPr marL="457200" lvl="1" indent="0">
              <a:buNone/>
            </a:pPr>
            <a:r>
              <a:rPr lang="it-IT" sz="2000" b="1" dirty="0"/>
              <a:t> </a:t>
            </a:r>
            <a:r>
              <a:rPr lang="it-IT" sz="2000" b="1" dirty="0" smtClean="0"/>
              <a:t>  </a:t>
            </a:r>
            <a:r>
              <a:rPr lang="it-IT" sz="2000" b="1" i="1" dirty="0" err="1" smtClean="0"/>
              <a:t>twoway</a:t>
            </a:r>
            <a:r>
              <a:rPr lang="it-IT" sz="2000" b="1" i="1" dirty="0" smtClean="0"/>
              <a:t> (</a:t>
            </a:r>
            <a:r>
              <a:rPr lang="it-IT" sz="2000" b="1" i="1" dirty="0" err="1" smtClean="0"/>
              <a:t>scatter</a:t>
            </a:r>
            <a:r>
              <a:rPr lang="it-IT" sz="2000" b="1" i="1" dirty="0" smtClean="0"/>
              <a:t> </a:t>
            </a:r>
            <a:r>
              <a:rPr lang="it-IT" sz="2000" i="1" dirty="0" smtClean="0"/>
              <a:t>var1 var2)</a:t>
            </a:r>
          </a:p>
          <a:p>
            <a:pPr lvl="1"/>
            <a:r>
              <a:rPr lang="it-IT" sz="2000" dirty="0" smtClean="0"/>
              <a:t>a linee con </a:t>
            </a:r>
            <a:r>
              <a:rPr lang="it-IT" sz="2000" dirty="0"/>
              <a:t>il </a:t>
            </a:r>
            <a:r>
              <a:rPr lang="it-IT" sz="2000" dirty="0" smtClean="0"/>
              <a:t>comando</a:t>
            </a:r>
          </a:p>
          <a:p>
            <a:pPr marL="457200" lvl="1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</a:t>
            </a:r>
            <a:r>
              <a:rPr lang="it-IT" sz="2000" b="1" i="1" dirty="0" err="1"/>
              <a:t>twoway</a:t>
            </a:r>
            <a:r>
              <a:rPr lang="it-IT" sz="2000" b="1" i="1" dirty="0"/>
              <a:t> </a:t>
            </a:r>
            <a:r>
              <a:rPr lang="it-IT" sz="2000" b="1" i="1" dirty="0" smtClean="0"/>
              <a:t>(line </a:t>
            </a:r>
            <a:r>
              <a:rPr lang="it-IT" sz="2000" i="1" dirty="0"/>
              <a:t>var1 var2</a:t>
            </a:r>
            <a:r>
              <a:rPr lang="it-IT" sz="2000" i="1" dirty="0" smtClean="0"/>
              <a:t>)</a:t>
            </a:r>
          </a:p>
          <a:p>
            <a:pPr lvl="1"/>
            <a:r>
              <a:rPr lang="it-IT" sz="2000" dirty="0" smtClean="0"/>
              <a:t>Per vedere i due grafici sovrapposti: </a:t>
            </a:r>
            <a:endParaRPr lang="it-IT" sz="2000" dirty="0"/>
          </a:p>
          <a:p>
            <a:pPr marL="457200" lvl="1" indent="0">
              <a:buNone/>
            </a:pPr>
            <a:r>
              <a:rPr lang="it-IT" sz="2000" b="1" i="1" dirty="0" err="1" smtClean="0"/>
              <a:t>twoway</a:t>
            </a:r>
            <a:r>
              <a:rPr lang="it-IT" sz="2000" b="1" i="1" dirty="0" smtClean="0"/>
              <a:t> </a:t>
            </a:r>
            <a:r>
              <a:rPr lang="it-IT" sz="2000" b="1" i="1" dirty="0"/>
              <a:t>(</a:t>
            </a:r>
            <a:r>
              <a:rPr lang="it-IT" sz="2000" b="1" i="1" dirty="0" err="1"/>
              <a:t>scatter</a:t>
            </a:r>
            <a:r>
              <a:rPr lang="it-IT" sz="2000" b="1" i="1" dirty="0"/>
              <a:t> </a:t>
            </a:r>
            <a:r>
              <a:rPr lang="it-IT" sz="2000" i="1" dirty="0"/>
              <a:t>var1 var2</a:t>
            </a:r>
            <a:r>
              <a:rPr lang="it-IT" sz="2000" i="1" dirty="0" smtClean="0"/>
              <a:t>)</a:t>
            </a:r>
            <a:r>
              <a:rPr lang="it-IT" sz="2000" b="1" i="1" dirty="0"/>
              <a:t> (line </a:t>
            </a:r>
            <a:r>
              <a:rPr lang="it-IT" sz="2000" i="1" dirty="0"/>
              <a:t>var1 var2</a:t>
            </a:r>
            <a:r>
              <a:rPr lang="it-IT" sz="2000" i="1" dirty="0" smtClean="0"/>
              <a:t>)</a:t>
            </a:r>
            <a:endParaRPr lang="it-IT" sz="2000" i="1" dirty="0"/>
          </a:p>
          <a:p>
            <a:pPr lvl="1"/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rappresentare il rapporto tra </a:t>
            </a:r>
            <a:r>
              <a:rPr lang="it-IT" i="1" dirty="0" err="1" smtClean="0"/>
              <a:t>pil</a:t>
            </a:r>
            <a:r>
              <a:rPr lang="it-IT" i="1" dirty="0" smtClean="0"/>
              <a:t> pro capite e stabilità in un grafico a punti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02576" y="4282281"/>
            <a:ext cx="321733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Per modificare colori, forme e assi , ect. di un grafico risulta molto utile il </a:t>
            </a:r>
            <a:r>
              <a:rPr lang="it-IT" dirty="0" err="1" smtClean="0">
                <a:solidFill>
                  <a:srgbClr val="C00000"/>
                </a:solidFill>
              </a:rPr>
              <a:t>graph</a:t>
            </a:r>
            <a:r>
              <a:rPr lang="it-IT" dirty="0" smtClean="0">
                <a:solidFill>
                  <a:srgbClr val="C00000"/>
                </a:solidFill>
              </a:rPr>
              <a:t> editor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08" y="122480"/>
            <a:ext cx="9296400" cy="868120"/>
          </a:xfrm>
        </p:spPr>
        <p:txBody>
          <a:bodyPr/>
          <a:lstStyle/>
          <a:p>
            <a:r>
              <a:rPr lang="it-IT" dirty="0" smtClean="0"/>
              <a:t>Grafico </a:t>
            </a:r>
            <a:r>
              <a:rPr lang="it-IT" dirty="0" err="1" smtClean="0"/>
              <a:t>Pil</a:t>
            </a:r>
            <a:r>
              <a:rPr lang="it-IT" dirty="0" smtClean="0"/>
              <a:t> pro capite e indicatore stabilità politica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26</a:t>
            </a:fld>
            <a:endParaRPr lang="it-IT"/>
          </a:p>
        </p:txBody>
      </p:sp>
      <p:pic>
        <p:nvPicPr>
          <p:cNvPr id="7" name="Immagine 6" title="Grafico Pil pro capite e indicatore di stabilità politic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4" y="1007798"/>
            <a:ext cx="7367587" cy="53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Manipolare i dati </a:t>
            </a:r>
            <a:r>
              <a:rPr lang="it-IT" smtClean="0"/>
              <a:t>su </a:t>
            </a:r>
            <a:r>
              <a:rPr lang="it-IT" smtClean="0"/>
              <a:t>STATA 3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Con </a:t>
            </a:r>
            <a:r>
              <a:rPr lang="it-IT" sz="2400" dirty="0"/>
              <a:t>il comando </a:t>
            </a:r>
            <a:r>
              <a:rPr lang="it-IT" sz="2400" b="1" dirty="0" err="1" smtClean="0"/>
              <a:t>keep</a:t>
            </a:r>
            <a:r>
              <a:rPr lang="it-IT" sz="2400" b="1" dirty="0" smtClean="0"/>
              <a:t> </a:t>
            </a:r>
            <a:r>
              <a:rPr lang="it-IT" sz="2400" dirty="0"/>
              <a:t>è possibile </a:t>
            </a:r>
            <a:r>
              <a:rPr lang="it-IT" sz="2400" u="sng" dirty="0" smtClean="0"/>
              <a:t>tenere </a:t>
            </a:r>
            <a:r>
              <a:rPr lang="it-IT" sz="2400" dirty="0" smtClean="0"/>
              <a:t>delle osservazioni all’interno di un dataset ed escludere tutte le altre.</a:t>
            </a:r>
          </a:p>
          <a:p>
            <a:r>
              <a:rPr lang="it-IT" sz="2400" dirty="0" smtClean="0"/>
              <a:t>Anche con questo comando è necessario specificare una condizione (</a:t>
            </a:r>
            <a:r>
              <a:rPr lang="it-IT" sz="2400" b="1" dirty="0" err="1" smtClean="0"/>
              <a:t>if</a:t>
            </a:r>
            <a:r>
              <a:rPr lang="it-IT" sz="2400" dirty="0" smtClean="0"/>
              <a:t>)</a:t>
            </a:r>
          </a:p>
          <a:p>
            <a:pPr lvl="1"/>
            <a:r>
              <a:rPr lang="it-IT" sz="2000" dirty="0" smtClean="0"/>
              <a:t>Ad esempio per tenere tutte le osservazioni che assumo il valore 0 per la var1: </a:t>
            </a:r>
          </a:p>
          <a:p>
            <a:pPr marL="457200" lvl="1" indent="0">
              <a:buNone/>
            </a:pPr>
            <a:r>
              <a:rPr lang="it-IT" sz="2000" b="1" i="1" dirty="0" err="1" smtClean="0"/>
              <a:t>keep</a:t>
            </a:r>
            <a:r>
              <a:rPr lang="it-IT" sz="2000" i="1" dirty="0" smtClean="0"/>
              <a:t> </a:t>
            </a:r>
            <a:r>
              <a:rPr lang="it-IT" sz="2000" b="1" i="1" dirty="0" err="1" smtClean="0"/>
              <a:t>if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var1==0</a:t>
            </a:r>
          </a:p>
          <a:p>
            <a:pPr marL="457200" lvl="1" indent="0">
              <a:buNone/>
            </a:pPr>
            <a:endParaRPr lang="it-IT" sz="2000" i="1" dirty="0" smtClean="0">
              <a:solidFill>
                <a:srgbClr val="0070C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Dal </a:t>
            </a:r>
            <a:r>
              <a:rPr lang="it-IT" i="1" dirty="0" err="1" smtClean="0"/>
              <a:t>dataset_wb.dta</a:t>
            </a:r>
            <a:r>
              <a:rPr lang="it-IT" i="1" dirty="0" smtClean="0"/>
              <a:t>,</a:t>
            </a:r>
          </a:p>
          <a:p>
            <a:r>
              <a:rPr lang="it-IT" i="1" dirty="0" smtClean="0"/>
              <a:t>creare la variabile </a:t>
            </a:r>
            <a:r>
              <a:rPr lang="it-IT" i="1" dirty="0" err="1" smtClean="0"/>
              <a:t>pil</a:t>
            </a:r>
            <a:r>
              <a:rPr lang="it-IT" i="1" dirty="0" smtClean="0"/>
              <a:t> </a:t>
            </a:r>
            <a:r>
              <a:rPr lang="it-IT" i="1" dirty="0"/>
              <a:t>pro </a:t>
            </a:r>
            <a:r>
              <a:rPr lang="it-IT" i="1" dirty="0" smtClean="0"/>
              <a:t>capite</a:t>
            </a:r>
          </a:p>
          <a:p>
            <a:r>
              <a:rPr lang="it-IT" i="1" dirty="0"/>
              <a:t>e replicare il precedente grafico solo per i paesi dell'Unione Europea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12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08" y="122480"/>
            <a:ext cx="9296400" cy="868120"/>
          </a:xfrm>
        </p:spPr>
        <p:txBody>
          <a:bodyPr/>
          <a:lstStyle/>
          <a:p>
            <a:r>
              <a:rPr lang="it-IT" dirty="0" smtClean="0"/>
              <a:t>Grafico </a:t>
            </a:r>
            <a:r>
              <a:rPr lang="it-IT" dirty="0" err="1" smtClean="0"/>
              <a:t>Pil</a:t>
            </a:r>
            <a:r>
              <a:rPr lang="it-IT" dirty="0" smtClean="0"/>
              <a:t> pro capite e indicatore stabilità politica </a:t>
            </a:r>
            <a:br>
              <a:rPr lang="it-IT" dirty="0" smtClean="0"/>
            </a:br>
            <a:r>
              <a:rPr lang="it-IT" dirty="0" smtClean="0"/>
              <a:t>(solo paesi Unione Europea)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28</a:t>
            </a:fld>
            <a:endParaRPr lang="it-IT"/>
          </a:p>
        </p:txBody>
      </p:sp>
      <p:pic>
        <p:nvPicPr>
          <p:cNvPr id="4" name="Immagine 3" title="Grafico pil pro capite e indicatore stab. (solo UE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8" y="990600"/>
            <a:ext cx="7741420" cy="56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7087" y="1752600"/>
            <a:ext cx="3008313" cy="609600"/>
          </a:xfrm>
        </p:spPr>
        <p:txBody>
          <a:bodyPr/>
          <a:lstStyle/>
          <a:p>
            <a:r>
              <a:rPr lang="it-IT" dirty="0" smtClean="0">
                <a:effectLst/>
              </a:rPr>
              <a:t>Merge dataset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1" y="273050"/>
            <a:ext cx="5638800" cy="5853113"/>
          </a:xfrm>
        </p:spPr>
        <p:txBody>
          <a:bodyPr>
            <a:noAutofit/>
          </a:bodyPr>
          <a:lstStyle/>
          <a:p>
            <a:r>
              <a:rPr lang="it-IT" sz="2000" dirty="0" smtClean="0"/>
              <a:t>Spesso i dati hanno differenti origini e alcune volte è necessario utilizzare allo stesso tempo le informazioni provenienti da differenti dataset.</a:t>
            </a:r>
          </a:p>
          <a:p>
            <a:r>
              <a:rPr lang="it-IT" sz="2000" dirty="0" smtClean="0"/>
              <a:t>Per semplicità ipotizziamo di voler unire due dataset, che chiamiamo </a:t>
            </a:r>
            <a:r>
              <a:rPr lang="en-US" sz="2000" b="1" dirty="0" err="1" smtClean="0">
                <a:solidFill>
                  <a:srgbClr val="00B0F0"/>
                </a:solidFill>
              </a:rPr>
              <a:t>master.dta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e </a:t>
            </a:r>
            <a:r>
              <a:rPr lang="en-US" sz="2000" b="1" dirty="0" err="1" smtClean="0">
                <a:solidFill>
                  <a:srgbClr val="00B0F0"/>
                </a:solidFill>
              </a:rPr>
              <a:t>slave.dta</a:t>
            </a:r>
            <a:r>
              <a:rPr lang="en-US" sz="2000" dirty="0" smtClean="0"/>
              <a:t>.</a:t>
            </a:r>
          </a:p>
          <a:p>
            <a:r>
              <a:rPr lang="it-IT" sz="2000" dirty="0" smtClean="0"/>
              <a:t>La condizione necessaria per aggiungere ad un dataset (master) delle variabili provenienti da un altro dataset (slave) è che in entrambi i dataset siano presenti una o più variabili chiave (</a:t>
            </a:r>
            <a:r>
              <a:rPr lang="en-US" sz="2000" b="1" dirty="0" err="1" smtClean="0">
                <a:solidFill>
                  <a:srgbClr val="00B0F0"/>
                </a:solidFill>
              </a:rPr>
              <a:t>key_var</a:t>
            </a:r>
            <a:r>
              <a:rPr lang="en-US" sz="2000" dirty="0" smtClean="0"/>
              <a:t>).</a:t>
            </a:r>
          </a:p>
          <a:p>
            <a:r>
              <a:rPr lang="it-IT" sz="2000" dirty="0" smtClean="0"/>
              <a:t>La o le variabili chiave sono variabili come il codice fiscale o la partita IVA che permettono di stabilire una relazione univoca tra le osservazioni tra i dataset che si vogliono unire. </a:t>
            </a:r>
            <a:endParaRPr lang="it-IT" sz="2000" i="1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29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6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Avviare e spegnere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137" y="273050"/>
            <a:ext cx="5376863" cy="5853113"/>
          </a:xfrm>
        </p:spPr>
        <p:txBody>
          <a:bodyPr>
            <a:normAutofit/>
          </a:bodyPr>
          <a:lstStyle/>
          <a:p>
            <a:r>
              <a:rPr lang="it-IT" sz="1600" dirty="0" smtClean="0"/>
              <a:t>Per iniziare semplicemente cliccare sull’icona di Stata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1600" dirty="0" smtClean="0"/>
              <a:t>oppure selezionare il programma dal Menu di Windows</a:t>
            </a:r>
          </a:p>
          <a:p>
            <a:r>
              <a:rPr lang="it-IT" sz="1600" dirty="0" smtClean="0"/>
              <a:t>Per uscire digitare </a:t>
            </a:r>
            <a:r>
              <a:rPr lang="it-IT" sz="1600" i="1" dirty="0" smtClean="0"/>
              <a:t>exit</a:t>
            </a:r>
            <a:r>
              <a:rPr lang="it-IT" sz="1600" dirty="0" smtClean="0"/>
              <a:t> nella barra dei comandi</a:t>
            </a:r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Esercizio: avviare e spegnere STATA sul proprio PC </a:t>
            </a:r>
            <a:endParaRPr lang="it-IT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</a:t>
            </a:fld>
            <a:endParaRPr lang="it-IT" dirty="0"/>
          </a:p>
        </p:txBody>
      </p:sp>
      <p:pic>
        <p:nvPicPr>
          <p:cNvPr id="1026" name="Picture 2" title="Icona di STATA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68" y="676275"/>
            <a:ext cx="1295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 title="Freccia a destra"/>
          <p:cNvSpPr/>
          <p:nvPr/>
        </p:nvSpPr>
        <p:spPr>
          <a:xfrm>
            <a:off x="1634836" y="990600"/>
            <a:ext cx="1219200" cy="4572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9" name="Picture 5" title="Comando ex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15267"/>
            <a:ext cx="5438599" cy="367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title="Freccia in gi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2723">
            <a:off x="330150" y="5843657"/>
            <a:ext cx="1328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447800" y="5200290"/>
            <a:ext cx="7966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exit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7087" y="1752600"/>
            <a:ext cx="3008313" cy="609600"/>
          </a:xfrm>
        </p:spPr>
        <p:txBody>
          <a:bodyPr/>
          <a:lstStyle/>
          <a:p>
            <a:r>
              <a:rPr lang="it-IT" dirty="0" smtClean="0">
                <a:effectLst/>
              </a:rPr>
              <a:t>Merge dataset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1" y="273050"/>
            <a:ext cx="5638800" cy="5853113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comando</a:t>
            </a:r>
            <a:r>
              <a:rPr lang="en-US" sz="2000" b="1" dirty="0"/>
              <a:t> </a:t>
            </a:r>
            <a:r>
              <a:rPr lang="en-US" sz="2000" b="1" dirty="0" smtClean="0"/>
              <a:t>merge </a:t>
            </a:r>
            <a:r>
              <a:rPr lang="it-IT" sz="2000" dirty="0" smtClean="0"/>
              <a:t>permette</a:t>
            </a:r>
            <a:r>
              <a:rPr lang="en-US" sz="2000" dirty="0" smtClean="0"/>
              <a:t> di </a:t>
            </a:r>
            <a:r>
              <a:rPr lang="it-IT" sz="2000" dirty="0" smtClean="0"/>
              <a:t>aggiungere nuove variabili al dataset master provenienti da un dataset slave utilizzando una o più variabili chiave.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use </a:t>
            </a:r>
            <a:r>
              <a:rPr lang="en-US" sz="2000" i="1" dirty="0" err="1" smtClean="0">
                <a:solidFill>
                  <a:srgbClr val="00B0F0"/>
                </a:solidFill>
              </a:rPr>
              <a:t>master.dta</a:t>
            </a:r>
            <a:r>
              <a:rPr lang="en-US" sz="2000" i="1" dirty="0" smtClean="0"/>
              <a:t>, clear</a:t>
            </a:r>
          </a:p>
          <a:p>
            <a:pPr marL="0" indent="0">
              <a:buNone/>
            </a:pPr>
            <a:r>
              <a:rPr lang="en-US" sz="2000" i="1" dirty="0" smtClean="0"/>
              <a:t>merge </a:t>
            </a:r>
            <a:r>
              <a:rPr lang="en-US" sz="2000" i="1" dirty="0" err="1" smtClean="0">
                <a:solidFill>
                  <a:srgbClr val="00B0F0"/>
                </a:solidFill>
              </a:rPr>
              <a:t>key_var</a:t>
            </a:r>
            <a:r>
              <a:rPr lang="en-US" sz="2000" i="1" dirty="0" smtClean="0"/>
              <a:t> using </a:t>
            </a:r>
            <a:r>
              <a:rPr lang="en-US" sz="2000" i="1" dirty="0" err="1" smtClean="0">
                <a:solidFill>
                  <a:srgbClr val="00B0F0"/>
                </a:solidFill>
              </a:rPr>
              <a:t>slave.dta</a:t>
            </a:r>
            <a:endParaRPr lang="it-IT" sz="2000" i="1" dirty="0" smtClean="0">
              <a:solidFill>
                <a:srgbClr val="00B0F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30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943601" y="611440"/>
            <a:ext cx="3048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i="1" dirty="0" smtClean="0"/>
              <a:t>Attenzione !!! I dataset utilizzati con il commando merge devono essere ordinate in base alla variabile chiave</a:t>
            </a:r>
            <a:endParaRPr lang="it-IT" i="1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Aggiungere al dataset </a:t>
            </a:r>
            <a:r>
              <a:rPr lang="it-IT" dirty="0" err="1" smtClean="0"/>
              <a:t>dataset_wb.dta</a:t>
            </a:r>
            <a:r>
              <a:rPr lang="it-IT" dirty="0" smtClean="0"/>
              <a:t> le variabili di scomposizione del </a:t>
            </a:r>
            <a:r>
              <a:rPr lang="it-IT" dirty="0" err="1" smtClean="0"/>
              <a:t>Pil</a:t>
            </a:r>
            <a:r>
              <a:rPr lang="it-IT" dirty="0" smtClean="0"/>
              <a:t> contenute nel </a:t>
            </a:r>
            <a:r>
              <a:rPr lang="it-IT" dirty="0" err="1" smtClean="0"/>
              <a:t>dataset_gdp.dta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43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link utili: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62000" y="1752600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Stata </a:t>
            </a:r>
            <a:r>
              <a:rPr lang="it-IT" dirty="0" err="1"/>
              <a:t>YouTube</a:t>
            </a:r>
            <a:r>
              <a:rPr lang="it-IT" dirty="0"/>
              <a:t> Channel</a:t>
            </a:r>
          </a:p>
          <a:p>
            <a:r>
              <a:rPr lang="it-IT" dirty="0">
                <a:hlinkClick r:id="rId2" tooltip="Stata You Tube Channel"/>
              </a:rPr>
              <a:t>http://www.youtube.com/user/statacorp</a:t>
            </a:r>
            <a:endParaRPr lang="it-IT" dirty="0"/>
          </a:p>
          <a:p>
            <a:r>
              <a:rPr lang="en-US" dirty="0"/>
              <a:t>University of North Carolina:</a:t>
            </a:r>
          </a:p>
          <a:p>
            <a:r>
              <a:rPr lang="en-US" dirty="0">
                <a:hlinkClick r:id="rId3" tooltip="Link Stata Tutorial University of Carolina"/>
              </a:rPr>
              <a:t>www.cpc.unc.edu/research/tools/data_analysis/statatutorial</a:t>
            </a:r>
            <a:endParaRPr lang="en-US" dirty="0"/>
          </a:p>
          <a:p>
            <a:r>
              <a:rPr lang="en-US" dirty="0"/>
              <a:t>Princeton:</a:t>
            </a:r>
          </a:p>
          <a:p>
            <a:r>
              <a:rPr lang="en-US" dirty="0">
                <a:hlinkClick r:id="rId4" tooltip="Link Stata tutorial Princeton University"/>
              </a:rPr>
              <a:t>www.princeton.edu/~otorres/Stata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8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3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Ripasso finale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45011" y="355899"/>
            <a:ext cx="1295400" cy="56263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exit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40498" y="2362200"/>
            <a:ext cx="1295400" cy="562630"/>
          </a:xfrm>
          <a:prstGeom prst="flowChartConnector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help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54438" y="1570982"/>
            <a:ext cx="1295400" cy="56263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cd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33800" y="3962400"/>
            <a:ext cx="1295400" cy="562630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Papyrus" panose="03070502060502030205" pitchFamily="66" charset="0"/>
              </a:rPr>
              <a:t>"D:\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73892" y="4240306"/>
            <a:ext cx="1295400" cy="562630"/>
          </a:xfrm>
          <a:prstGeom prst="flowChartConnector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use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549838" y="3695605"/>
            <a:ext cx="1295400" cy="56263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clear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593476" y="5365566"/>
            <a:ext cx="1295400" cy="562630"/>
          </a:xfrm>
          <a:prstGeom prst="flowChartConnector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br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21524" y="5334000"/>
            <a:ext cx="1295400" cy="562630"/>
          </a:xfrm>
          <a:prstGeom prst="flowChartConnector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save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13438" y="5475642"/>
            <a:ext cx="1441076" cy="562630"/>
          </a:xfrm>
          <a:prstGeom prst="flowChartConnector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replace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917616" y="2554234"/>
            <a:ext cx="1441076" cy="562630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.do file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92077" y="2362200"/>
            <a:ext cx="1441076" cy="562630"/>
          </a:xfrm>
          <a:prstGeom prst="flowChartConnec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sum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99335" y="1710289"/>
            <a:ext cx="1441076" cy="562630"/>
          </a:xfrm>
          <a:prstGeom prst="flowChartConnec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tab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308662" y="741924"/>
            <a:ext cx="1441076" cy="562630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rename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9592" y="3399770"/>
            <a:ext cx="1441076" cy="562630"/>
          </a:xfrm>
          <a:prstGeom prst="flowChartConnec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drop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96000" y="637214"/>
            <a:ext cx="1441076" cy="562630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sort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584302" y="519776"/>
            <a:ext cx="1441076" cy="562630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twoway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21592" y="3206145"/>
            <a:ext cx="1441076" cy="562630"/>
          </a:xfrm>
          <a:prstGeom prst="flowChartConnec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egen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548730" y="1473986"/>
            <a:ext cx="1441076" cy="562630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, by ( )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680448" y="1570982"/>
            <a:ext cx="1441076" cy="562630"/>
          </a:xfrm>
          <a:prstGeom prst="flowChartConnec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count</a:t>
            </a:r>
            <a:r>
              <a:rPr lang="it-IT" sz="2000" dirty="0" smtClean="0">
                <a:latin typeface="Papyrus" panose="03070502060502030205" pitchFamily="66" charset="0"/>
              </a:rPr>
              <a:t> </a:t>
            </a:r>
            <a:r>
              <a:rPr lang="it-IT" sz="2000" dirty="0" err="1" smtClean="0">
                <a:latin typeface="Papyrus" panose="03070502060502030205" pitchFamily="66" charset="0"/>
              </a:rPr>
              <a:t>if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52400" y="4525030"/>
            <a:ext cx="1441076" cy="562630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reg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181600" y="4677430"/>
            <a:ext cx="1441076" cy="562630"/>
          </a:xfrm>
          <a:prstGeom prst="flowChartConnec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gen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261412" y="4589949"/>
            <a:ext cx="1441076" cy="432792"/>
          </a:xfrm>
          <a:prstGeom prst="flowChartConnec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Papyrus" panose="03070502060502030205" pitchFamily="66" charset="0"/>
              </a:rPr>
              <a:t>p</a:t>
            </a:r>
            <a:r>
              <a:rPr lang="it-IT" sz="1400" dirty="0" err="1" smtClean="0">
                <a:latin typeface="Papyrus" panose="03070502060502030205" pitchFamily="66" charset="0"/>
              </a:rPr>
              <a:t>redict</a:t>
            </a:r>
            <a:r>
              <a:rPr lang="it-IT" sz="1400" dirty="0" smtClean="0">
                <a:latin typeface="Papyrus" panose="03070502060502030205" pitchFamily="66" charset="0"/>
              </a:rPr>
              <a:t> </a:t>
            </a:r>
            <a:r>
              <a:rPr lang="it-IT" sz="1400" dirty="0" err="1" smtClean="0">
                <a:latin typeface="Papyrus" panose="03070502060502030205" pitchFamily="66" charset="0"/>
              </a:rPr>
              <a:t>fit</a:t>
            </a:r>
            <a:endParaRPr lang="it-IT" sz="1400" dirty="0">
              <a:latin typeface="Papyrus" panose="03070502060502030205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023795" y="4802936"/>
            <a:ext cx="1295400" cy="562630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Papyrus" panose="03070502060502030205" pitchFamily="66" charset="0"/>
              </a:rPr>
              <a:t>|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918038" y="3206145"/>
            <a:ext cx="1295400" cy="56263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!=</a:t>
            </a:r>
            <a:endParaRPr lang="it-IT" sz="20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2910404"/>
            <a:ext cx="2281518" cy="2438400"/>
          </a:xfrm>
        </p:spPr>
        <p:txBody>
          <a:bodyPr/>
          <a:lstStyle/>
          <a:p>
            <a:r>
              <a:rPr lang="it-IT" dirty="0" smtClean="0"/>
              <a:t>La disposizione delle finestre in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1" y="273050"/>
            <a:ext cx="8534400" cy="5853113"/>
          </a:xfrm>
        </p:spPr>
        <p:txBody>
          <a:bodyPr>
            <a:normAutofit/>
          </a:bodyPr>
          <a:lstStyle/>
          <a:p>
            <a:r>
              <a:rPr lang="it-IT" sz="1800" dirty="0" smtClean="0"/>
              <a:t>La prima schermata che offre Stata  </a:t>
            </a:r>
            <a:r>
              <a:rPr lang="it-IT" sz="1800" dirty="0"/>
              <a:t>si compone di diverse </a:t>
            </a:r>
            <a:r>
              <a:rPr lang="it-IT" sz="1800" dirty="0" smtClean="0"/>
              <a:t>finestre:</a:t>
            </a:r>
          </a:p>
          <a:p>
            <a:pPr lvl="1"/>
            <a:r>
              <a:rPr lang="it-IT" sz="1800" dirty="0" smtClean="0"/>
              <a:t>1. </a:t>
            </a:r>
            <a:r>
              <a:rPr lang="it-IT" sz="1800" b="1" dirty="0" smtClean="0"/>
              <a:t>Stata </a:t>
            </a:r>
            <a:r>
              <a:rPr lang="it-IT" sz="1800" b="1" dirty="0" err="1"/>
              <a:t>Results</a:t>
            </a:r>
            <a:r>
              <a:rPr lang="it-IT" sz="1800" dirty="0"/>
              <a:t>: finestra in cui Stata presenta </a:t>
            </a:r>
            <a:r>
              <a:rPr lang="it-IT" sz="1800" dirty="0" smtClean="0"/>
              <a:t>i risultati e i </a:t>
            </a:r>
            <a:r>
              <a:rPr lang="it-IT" sz="1800" dirty="0"/>
              <a:t>comandi </a:t>
            </a:r>
            <a:r>
              <a:rPr lang="it-IT" sz="1800" dirty="0" smtClean="0"/>
              <a:t>impartiti</a:t>
            </a:r>
          </a:p>
          <a:p>
            <a:pPr lvl="1"/>
            <a:r>
              <a:rPr lang="it-IT" sz="1800" dirty="0"/>
              <a:t>2. </a:t>
            </a:r>
            <a:r>
              <a:rPr lang="it-IT" sz="1800" b="1" dirty="0" err="1"/>
              <a:t>Review</a:t>
            </a:r>
            <a:r>
              <a:rPr lang="it-IT" sz="1800" dirty="0"/>
              <a:t>: registra lo storico dei comandi impartiti </a:t>
            </a:r>
            <a:r>
              <a:rPr lang="it-IT" sz="1800" dirty="0" smtClean="0"/>
              <a:t>.Cliccando con </a:t>
            </a:r>
            <a:r>
              <a:rPr lang="it-IT" sz="1800" dirty="0"/>
              <a:t>il mouse su uno di essi, questo viene rinviato alla </a:t>
            </a:r>
            <a:r>
              <a:rPr lang="it-IT" sz="1800" i="1" dirty="0"/>
              <a:t>Stata </a:t>
            </a:r>
            <a:r>
              <a:rPr lang="it-IT" sz="1800" i="1" dirty="0" err="1"/>
              <a:t>Command</a:t>
            </a:r>
            <a:endParaRPr lang="it-IT" sz="1800" i="1" dirty="0"/>
          </a:p>
          <a:p>
            <a:pPr lvl="1"/>
            <a:r>
              <a:rPr lang="it-IT" sz="1800" dirty="0"/>
              <a:t>3. </a:t>
            </a:r>
            <a:r>
              <a:rPr lang="it-IT" sz="1800" b="1" dirty="0" err="1"/>
              <a:t>Variables</a:t>
            </a:r>
            <a:r>
              <a:rPr lang="it-IT" sz="1800" dirty="0"/>
              <a:t>: quando un </a:t>
            </a:r>
            <a:r>
              <a:rPr lang="it-IT" sz="1800" i="1" dirty="0" err="1"/>
              <a:t>dataset</a:t>
            </a:r>
            <a:r>
              <a:rPr lang="it-IT" sz="1800" dirty="0"/>
              <a:t> è caricato qui c’è l’elenco delle variabili che </a:t>
            </a:r>
            <a:r>
              <a:rPr lang="it-IT" sz="1800" dirty="0" smtClean="0"/>
              <a:t>lo compongono</a:t>
            </a:r>
            <a:endParaRPr lang="it-IT" sz="1800" dirty="0"/>
          </a:p>
          <a:p>
            <a:pPr lvl="1"/>
            <a:r>
              <a:rPr lang="it-IT" sz="1800" dirty="0" smtClean="0"/>
              <a:t>4. </a:t>
            </a:r>
            <a:r>
              <a:rPr lang="it-IT" sz="1800" b="1" i="1" dirty="0"/>
              <a:t>Stata </a:t>
            </a:r>
            <a:r>
              <a:rPr lang="it-IT" sz="1800" b="1" i="1" dirty="0" err="1"/>
              <a:t>Command</a:t>
            </a:r>
            <a:r>
              <a:rPr lang="it-IT" sz="1800" dirty="0"/>
              <a:t>: finestra in cui si scrivono i comandi che Stata deve eseguire</a:t>
            </a:r>
            <a:endParaRPr lang="it-IT" sz="1800" dirty="0" smtClean="0"/>
          </a:p>
          <a:p>
            <a:pPr lvl="1"/>
            <a:endParaRPr lang="it-IT" sz="12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4</a:t>
            </a:fld>
            <a:endParaRPr lang="it-IT"/>
          </a:p>
        </p:txBody>
      </p:sp>
      <p:pic>
        <p:nvPicPr>
          <p:cNvPr id="2051" name="Picture 3" title="Disposizione delle finest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55" y="3048000"/>
            <a:ext cx="5310909" cy="39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Help !!!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Per vedere cosa indicano i comandi </a:t>
            </a:r>
            <a:r>
              <a:rPr lang="it-IT" sz="1600" dirty="0"/>
              <a:t>,</a:t>
            </a:r>
            <a:r>
              <a:rPr lang="it-IT" sz="1600" dirty="0" smtClean="0"/>
              <a:t> le loro opzioni o in generale tutte le funzionalità in Stata, esiste l’Help !</a:t>
            </a:r>
          </a:p>
          <a:p>
            <a:r>
              <a:rPr lang="it-IT" sz="1600" dirty="0" smtClean="0"/>
              <a:t>Il primo Help che fornisce Stata è on-line, per maggiori approfondimenti è possibile consultare il manuale PDF </a:t>
            </a:r>
          </a:p>
          <a:p>
            <a:r>
              <a:rPr lang="it-IT" sz="1600" dirty="0" smtClean="0"/>
              <a:t>Per accedere all’Help selezionare dalla barra in alto oppure digitare help ### nella barra dei comandi</a:t>
            </a:r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Aprire STATA sul PC e trovare il significato dei comandi </a:t>
            </a:r>
            <a:r>
              <a:rPr lang="it-IT" i="1" dirty="0" err="1" smtClean="0"/>
              <a:t>mean</a:t>
            </a:r>
            <a:r>
              <a:rPr lang="it-IT" i="1" dirty="0" smtClean="0"/>
              <a:t>, </a:t>
            </a:r>
            <a:r>
              <a:rPr lang="it-IT" i="1" dirty="0" err="1" smtClean="0"/>
              <a:t>tab</a:t>
            </a:r>
            <a:r>
              <a:rPr lang="it-IT" i="1" dirty="0" smtClean="0"/>
              <a:t> e </a:t>
            </a:r>
            <a:r>
              <a:rPr lang="it-IT" i="1" dirty="0" err="1" smtClean="0"/>
              <a:t>sort</a:t>
            </a:r>
            <a:endParaRPr lang="it-IT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5</a:t>
            </a:fld>
            <a:endParaRPr lang="it-IT"/>
          </a:p>
        </p:txBody>
      </p:sp>
      <p:pic>
        <p:nvPicPr>
          <p:cNvPr id="3074" name="Picture 2" title="Comando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5934"/>
            <a:ext cx="520065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title="Freccia a sini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501">
            <a:off x="1942435" y="2402566"/>
            <a:ext cx="1328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title="Freccia a sinis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397">
            <a:off x="685798" y="5676440"/>
            <a:ext cx="14081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057401" y="6006628"/>
            <a:ext cx="100012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help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72200" y="5146016"/>
            <a:ext cx="21336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+mj-lt"/>
              </a:rPr>
              <a:t>Attenzione ! </a:t>
            </a:r>
          </a:p>
          <a:p>
            <a:r>
              <a:rPr lang="it-IT" dirty="0" smtClean="0">
                <a:solidFill>
                  <a:srgbClr val="C00000"/>
                </a:solidFill>
                <a:latin typeface="+mj-lt"/>
              </a:rPr>
              <a:t>I comandi in STATA sono </a:t>
            </a:r>
          </a:p>
          <a:p>
            <a:r>
              <a:rPr lang="it-IT" dirty="0" smtClean="0">
                <a:solidFill>
                  <a:srgbClr val="C00000"/>
                </a:solidFill>
                <a:latin typeface="+mj-lt"/>
              </a:rPr>
              <a:t>Case Sensitive !</a:t>
            </a:r>
            <a:endParaRPr lang="it-IT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2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Stata </a:t>
            </a:r>
            <a:r>
              <a:rPr lang="en-US" sz="2100" dirty="0" err="1" smtClean="0"/>
              <a:t>necessita</a:t>
            </a:r>
            <a:r>
              <a:rPr lang="en-US" sz="2100" dirty="0" smtClean="0"/>
              <a:t> di </a:t>
            </a:r>
            <a:r>
              <a:rPr lang="en-US" sz="2100" dirty="0" err="1" smtClean="0"/>
              <a:t>dati</a:t>
            </a:r>
            <a:r>
              <a:rPr lang="en-US" sz="2100" dirty="0" smtClean="0"/>
              <a:t>, </a:t>
            </a:r>
            <a:r>
              <a:rPr lang="en-US" sz="2100" dirty="0" err="1" smtClean="0"/>
              <a:t>questi</a:t>
            </a:r>
            <a:r>
              <a:rPr lang="en-US" sz="2100" dirty="0" smtClean="0"/>
              <a:t> </a:t>
            </a:r>
            <a:r>
              <a:rPr lang="en-US" sz="2100" dirty="0" err="1" smtClean="0"/>
              <a:t>provengono</a:t>
            </a:r>
            <a:r>
              <a:rPr lang="en-US" sz="2100" dirty="0" smtClean="0"/>
              <a:t> da </a:t>
            </a:r>
            <a:r>
              <a:rPr lang="en-US" sz="2100" i="1" dirty="0" smtClean="0"/>
              <a:t>dataset </a:t>
            </a:r>
          </a:p>
          <a:p>
            <a:r>
              <a:rPr lang="en-US" sz="2100" dirty="0" smtClean="0"/>
              <a:t>Stata </a:t>
            </a:r>
            <a:r>
              <a:rPr lang="en-US" sz="2100" dirty="0" err="1" smtClean="0"/>
              <a:t>si</a:t>
            </a:r>
            <a:r>
              <a:rPr lang="en-US" sz="2100" dirty="0" smtClean="0"/>
              <a:t> </a:t>
            </a:r>
            <a:r>
              <a:rPr lang="en-US" sz="2100" dirty="0" err="1" smtClean="0"/>
              <a:t>aspetta</a:t>
            </a:r>
            <a:r>
              <a:rPr lang="en-US" sz="2100" dirty="0" smtClean="0"/>
              <a:t> </a:t>
            </a:r>
            <a:r>
              <a:rPr lang="en-US" sz="2100" dirty="0" err="1" smtClean="0"/>
              <a:t>che</a:t>
            </a:r>
            <a:r>
              <a:rPr lang="en-US" sz="2100" dirty="0" smtClean="0"/>
              <a:t> </a:t>
            </a:r>
            <a:r>
              <a:rPr lang="en-US" sz="2100" dirty="0" err="1" smtClean="0"/>
              <a:t>il</a:t>
            </a:r>
            <a:r>
              <a:rPr lang="en-US" sz="2100" dirty="0" smtClean="0"/>
              <a:t> dataset </a:t>
            </a:r>
            <a:r>
              <a:rPr lang="en-US" sz="2100" dirty="0" err="1" smtClean="0"/>
              <a:t>sia</a:t>
            </a:r>
            <a:r>
              <a:rPr lang="en-US" sz="2100" dirty="0" smtClean="0"/>
              <a:t> </a:t>
            </a:r>
            <a:r>
              <a:rPr lang="en-US" sz="2100" dirty="0" err="1" smtClean="0"/>
              <a:t>rettangolare</a:t>
            </a:r>
            <a:r>
              <a:rPr lang="en-US" sz="2100" dirty="0" smtClean="0"/>
              <a:t> con </a:t>
            </a:r>
            <a:r>
              <a:rPr lang="en-US" sz="2100" dirty="0" err="1" smtClean="0"/>
              <a:t>nelle</a:t>
            </a:r>
            <a:r>
              <a:rPr lang="en-US" sz="2100" dirty="0" smtClean="0"/>
              <a:t> </a:t>
            </a:r>
            <a:r>
              <a:rPr lang="en-US" sz="2100" i="1" dirty="0" err="1" smtClean="0">
                <a:solidFill>
                  <a:srgbClr val="00B050"/>
                </a:solidFill>
              </a:rPr>
              <a:t>colonne</a:t>
            </a:r>
            <a:r>
              <a:rPr lang="en-US" sz="2100" i="1" dirty="0" smtClean="0">
                <a:solidFill>
                  <a:srgbClr val="00B050"/>
                </a:solidFill>
              </a:rPr>
              <a:t> (m) </a:t>
            </a:r>
            <a:r>
              <a:rPr lang="en-US" sz="2100" dirty="0" smtClean="0">
                <a:solidFill>
                  <a:srgbClr val="00B050"/>
                </a:solidFill>
              </a:rPr>
              <a:t>le </a:t>
            </a:r>
            <a:r>
              <a:rPr lang="en-US" sz="2100" dirty="0" err="1" smtClean="0">
                <a:solidFill>
                  <a:srgbClr val="00B050"/>
                </a:solidFill>
              </a:rPr>
              <a:t>variabili</a:t>
            </a:r>
            <a:r>
              <a:rPr lang="en-US" sz="2100" dirty="0" smtClean="0">
                <a:solidFill>
                  <a:srgbClr val="00B050"/>
                </a:solidFill>
              </a:rPr>
              <a:t> </a:t>
            </a:r>
            <a:r>
              <a:rPr lang="en-US" sz="2100" dirty="0" smtClean="0"/>
              <a:t>e </a:t>
            </a:r>
            <a:r>
              <a:rPr lang="en-US" sz="2100" dirty="0" err="1" smtClean="0">
                <a:solidFill>
                  <a:srgbClr val="0070C0"/>
                </a:solidFill>
              </a:rPr>
              <a:t>nelle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i="1" dirty="0" err="1" smtClean="0">
                <a:solidFill>
                  <a:srgbClr val="0070C0"/>
                </a:solidFill>
              </a:rPr>
              <a:t>righe</a:t>
            </a:r>
            <a:r>
              <a:rPr lang="en-US" sz="2100" i="1" dirty="0" smtClean="0">
                <a:solidFill>
                  <a:srgbClr val="0070C0"/>
                </a:solidFill>
              </a:rPr>
              <a:t> (n) </a:t>
            </a:r>
            <a:r>
              <a:rPr lang="en-US" sz="2100" dirty="0" smtClean="0">
                <a:solidFill>
                  <a:srgbClr val="0070C0"/>
                </a:solidFill>
              </a:rPr>
              <a:t>le </a:t>
            </a:r>
            <a:r>
              <a:rPr lang="en-US" sz="2100" dirty="0" err="1" smtClean="0">
                <a:solidFill>
                  <a:srgbClr val="0070C0"/>
                </a:solidFill>
              </a:rPr>
              <a:t>osservazioni</a:t>
            </a:r>
            <a:endParaRPr lang="en-US" sz="2100" dirty="0" smtClean="0">
              <a:solidFill>
                <a:srgbClr val="0070C0"/>
              </a:solidFill>
            </a:endParaRPr>
          </a:p>
          <a:p>
            <a:r>
              <a:rPr lang="en-US" sz="2100" dirty="0" smtClean="0"/>
              <a:t>I dataset </a:t>
            </a:r>
            <a:r>
              <a:rPr lang="en-US" sz="2100" dirty="0" err="1" smtClean="0"/>
              <a:t>possono</a:t>
            </a:r>
            <a:r>
              <a:rPr lang="en-US" sz="2100" dirty="0" smtClean="0"/>
              <a:t> </a:t>
            </a:r>
            <a:r>
              <a:rPr lang="en-US" sz="2100" dirty="0" err="1"/>
              <a:t>avere</a:t>
            </a:r>
            <a:r>
              <a:rPr lang="en-US" sz="2100" dirty="0"/>
              <a:t> </a:t>
            </a:r>
            <a:r>
              <a:rPr lang="en-US" sz="2100" dirty="0" err="1"/>
              <a:t>diversi</a:t>
            </a:r>
            <a:r>
              <a:rPr lang="en-US" sz="2100" dirty="0"/>
              <a:t> </a:t>
            </a:r>
            <a:r>
              <a:rPr lang="en-US" sz="2100" dirty="0" err="1" smtClean="0"/>
              <a:t>origini</a:t>
            </a:r>
            <a:r>
              <a:rPr lang="en-US" sz="2100" dirty="0" smtClean="0"/>
              <a:t>, </a:t>
            </a:r>
            <a:r>
              <a:rPr lang="en-US" sz="2100" dirty="0" err="1" smtClean="0"/>
              <a:t>noi</a:t>
            </a:r>
            <a:r>
              <a:rPr lang="en-US" sz="2100" dirty="0" smtClean="0"/>
              <a:t> </a:t>
            </a:r>
            <a:r>
              <a:rPr lang="en-US" sz="2100" dirty="0" err="1" smtClean="0"/>
              <a:t>vedremo</a:t>
            </a:r>
            <a:r>
              <a:rPr lang="en-US" sz="2100" dirty="0" smtClean="0"/>
              <a:t> </a:t>
            </a:r>
            <a:r>
              <a:rPr lang="en-US" sz="2100" dirty="0" err="1" smtClean="0"/>
              <a:t>quelli</a:t>
            </a:r>
            <a:r>
              <a:rPr lang="en-US" sz="2100" dirty="0" smtClean="0"/>
              <a:t> in </a:t>
            </a:r>
            <a:r>
              <a:rPr lang="en-US" sz="2100" dirty="0" err="1" smtClean="0"/>
              <a:t>formato</a:t>
            </a:r>
            <a:r>
              <a:rPr lang="en-US" sz="2100" dirty="0" smtClean="0"/>
              <a:t>  </a:t>
            </a:r>
            <a:r>
              <a:rPr lang="en-US" sz="2100" dirty="0" err="1" smtClean="0"/>
              <a:t>proprio</a:t>
            </a:r>
            <a:r>
              <a:rPr lang="en-US" sz="2100" dirty="0" smtClean="0"/>
              <a:t> di Stata (.</a:t>
            </a:r>
            <a:r>
              <a:rPr lang="en-US" sz="2100" dirty="0" err="1" smtClean="0"/>
              <a:t>dta</a:t>
            </a:r>
            <a:r>
              <a:rPr lang="en-US" sz="2100" dirty="0" smtClean="0"/>
              <a:t> )e </a:t>
            </a:r>
            <a:r>
              <a:rPr lang="en-US" sz="2100" dirty="0" err="1" smtClean="0"/>
              <a:t>quelli</a:t>
            </a:r>
            <a:r>
              <a:rPr lang="en-US" sz="2100" dirty="0" smtClean="0"/>
              <a:t> in  excel.</a:t>
            </a:r>
          </a:p>
          <a:p>
            <a:endParaRPr lang="en-US" sz="2100" b="1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6</a:t>
            </a:fld>
            <a:endParaRPr lang="it-IT"/>
          </a:p>
        </p:txBody>
      </p:sp>
      <p:pic>
        <p:nvPicPr>
          <p:cNvPr id="7" name="Immagine 6" title="Esempio di colonne e righe di un dataset in Sta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125020"/>
            <a:ext cx="3962743" cy="44626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305300" y="345817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+mj-lt"/>
              </a:rPr>
              <a:t>VARIABILI</a:t>
            </a:r>
            <a:endParaRPr lang="it-IT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29327" y="3289299"/>
            <a:ext cx="461665" cy="259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+mj-lt"/>
              </a:rPr>
              <a:t>OSSERVAZIONI</a:t>
            </a:r>
            <a:endParaRPr lang="it-IT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1" name="Connettore 2 20" title="Osservazione 1"/>
          <p:cNvCxnSpPr/>
          <p:nvPr/>
        </p:nvCxnSpPr>
        <p:spPr>
          <a:xfrm>
            <a:off x="2590800" y="45720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 title="Osservazione 2"/>
          <p:cNvCxnSpPr/>
          <p:nvPr/>
        </p:nvCxnSpPr>
        <p:spPr>
          <a:xfrm>
            <a:off x="2590800" y="48768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 title="Osservazione 3"/>
          <p:cNvCxnSpPr/>
          <p:nvPr/>
        </p:nvCxnSpPr>
        <p:spPr>
          <a:xfrm>
            <a:off x="2590800" y="51054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 title="Osservazione 4"/>
          <p:cNvCxnSpPr/>
          <p:nvPr/>
        </p:nvCxnSpPr>
        <p:spPr>
          <a:xfrm>
            <a:off x="2590800" y="5410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 title="Variabile 1"/>
          <p:cNvCxnSpPr/>
          <p:nvPr/>
        </p:nvCxnSpPr>
        <p:spPr>
          <a:xfrm flipH="1">
            <a:off x="4164134" y="3827504"/>
            <a:ext cx="331666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Connettore 2 41" title="Variabile 3"/>
          <p:cNvCxnSpPr/>
          <p:nvPr/>
        </p:nvCxnSpPr>
        <p:spPr>
          <a:xfrm>
            <a:off x="5228166" y="3765171"/>
            <a:ext cx="628000" cy="359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nettore 2 44" title="Variabile 2"/>
          <p:cNvCxnSpPr/>
          <p:nvPr/>
        </p:nvCxnSpPr>
        <p:spPr>
          <a:xfrm>
            <a:off x="4915558" y="3804903"/>
            <a:ext cx="47950" cy="449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 di </a:t>
            </a:r>
            <a:r>
              <a:rPr lang="en-US" sz="2400" dirty="0" err="1" smtClean="0"/>
              <a:t>iniziare</a:t>
            </a:r>
            <a:r>
              <a:rPr lang="en-US" sz="2400" dirty="0" smtClean="0"/>
              <a:t> </a:t>
            </a:r>
            <a:r>
              <a:rPr lang="en-US" sz="2400" dirty="0" err="1" smtClean="0"/>
              <a:t>qualsiasi</a:t>
            </a:r>
            <a:r>
              <a:rPr lang="en-US" sz="2400" dirty="0" smtClean="0"/>
              <a:t> </a:t>
            </a:r>
            <a:r>
              <a:rPr lang="en-US" sz="2400" dirty="0" err="1" smtClean="0"/>
              <a:t>lavoro</a:t>
            </a:r>
            <a:r>
              <a:rPr lang="en-US" sz="2400" dirty="0" smtClean="0"/>
              <a:t>, </a:t>
            </a:r>
            <a:r>
              <a:rPr lang="en-US" sz="2400" dirty="0" err="1" smtClean="0"/>
              <a:t>bisogno</a:t>
            </a:r>
            <a:r>
              <a:rPr lang="en-US" sz="2400" dirty="0" smtClean="0"/>
              <a:t> </a:t>
            </a:r>
            <a:r>
              <a:rPr lang="en-US" sz="2400" dirty="0" err="1" smtClean="0"/>
              <a:t>indicare</a:t>
            </a:r>
            <a:r>
              <a:rPr lang="en-US" sz="2400" dirty="0" smtClean="0"/>
              <a:t> quale </a:t>
            </a:r>
            <a:r>
              <a:rPr lang="en-US" sz="2400" dirty="0" err="1" smtClean="0"/>
              <a:t>sia</a:t>
            </a:r>
            <a:r>
              <a:rPr lang="en-US" sz="2400" dirty="0" smtClean="0"/>
              <a:t> la </a:t>
            </a:r>
            <a:r>
              <a:rPr lang="en-US" sz="2400" dirty="0" err="1" smtClean="0"/>
              <a:t>cartella</a:t>
            </a:r>
            <a:r>
              <a:rPr lang="en-US" sz="2400" dirty="0" smtClean="0"/>
              <a:t> (</a:t>
            </a:r>
            <a:r>
              <a:rPr lang="en-US" sz="2400" i="1" dirty="0" smtClean="0"/>
              <a:t>directory</a:t>
            </a:r>
            <a:r>
              <a:rPr lang="en-US" sz="2400" dirty="0" smtClean="0"/>
              <a:t>) di </a:t>
            </a:r>
            <a:r>
              <a:rPr lang="en-US" sz="2400" dirty="0" err="1" smtClean="0"/>
              <a:t>riferimento</a:t>
            </a:r>
            <a:r>
              <a:rPr lang="en-US" sz="2400" dirty="0" smtClean="0"/>
              <a:t>, </a:t>
            </a:r>
            <a:r>
              <a:rPr lang="en-US" sz="2400" dirty="0" err="1" smtClean="0"/>
              <a:t>cioè</a:t>
            </a:r>
            <a:r>
              <a:rPr lang="en-US" sz="2400" dirty="0" smtClean="0"/>
              <a:t> </a:t>
            </a:r>
            <a:r>
              <a:rPr lang="en-US" sz="2400" dirty="0" err="1" smtClean="0"/>
              <a:t>quella</a:t>
            </a:r>
            <a:r>
              <a:rPr lang="en-US" sz="2400" dirty="0" smtClean="0"/>
              <a:t> da cui Stata </a:t>
            </a:r>
            <a:r>
              <a:rPr lang="en-US" sz="2400" dirty="0" err="1" smtClean="0"/>
              <a:t>attingerà</a:t>
            </a:r>
            <a:r>
              <a:rPr lang="en-US" sz="2400" dirty="0" smtClean="0"/>
              <a:t> I dataset e </a:t>
            </a:r>
            <a:r>
              <a:rPr lang="en-US" sz="2400" dirty="0" err="1" smtClean="0"/>
              <a:t>depositerà</a:t>
            </a:r>
            <a:r>
              <a:rPr lang="en-US" sz="2400" dirty="0" smtClean="0"/>
              <a:t> </a:t>
            </a:r>
            <a:r>
              <a:rPr lang="en-US" sz="2400" dirty="0" err="1" smtClean="0"/>
              <a:t>gli</a:t>
            </a:r>
            <a:r>
              <a:rPr lang="en-US" sz="2400" dirty="0" smtClean="0"/>
              <a:t> output.</a:t>
            </a:r>
          </a:p>
          <a:p>
            <a:r>
              <a:rPr lang="en-US" sz="2400" dirty="0" smtClean="0"/>
              <a:t>Per </a:t>
            </a:r>
            <a:r>
              <a:rPr lang="en-US" sz="2400" dirty="0" err="1" smtClean="0"/>
              <a:t>copiare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percorso</a:t>
            </a:r>
            <a:r>
              <a:rPr lang="en-US" sz="2400" dirty="0" smtClean="0"/>
              <a:t> di un file </a:t>
            </a:r>
            <a:r>
              <a:rPr lang="en-US" sz="2400" dirty="0" err="1" smtClean="0"/>
              <a:t>sul</a:t>
            </a:r>
            <a:r>
              <a:rPr lang="en-US" sz="2400" dirty="0" smtClean="0"/>
              <a:t> PC ci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posizionare</a:t>
            </a:r>
            <a:r>
              <a:rPr lang="en-US" sz="2400" dirty="0" smtClean="0"/>
              <a:t> </a:t>
            </a:r>
            <a:r>
              <a:rPr lang="en-US" sz="2400" dirty="0" err="1" smtClean="0"/>
              <a:t>direttamente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</a:t>
            </a:r>
            <a:r>
              <a:rPr lang="en-US" sz="2400" dirty="0" err="1" smtClean="0"/>
              <a:t>barra</a:t>
            </a:r>
            <a:r>
              <a:rPr lang="en-US" sz="2400" dirty="0" smtClean="0"/>
              <a:t> di </a:t>
            </a:r>
            <a:r>
              <a:rPr lang="en-US" sz="2400" i="1" dirty="0" err="1" smtClean="0"/>
              <a:t>esplora</a:t>
            </a:r>
            <a:r>
              <a:rPr lang="en-US" sz="2400" i="1" dirty="0" smtClean="0"/>
              <a:t> file </a:t>
            </a:r>
            <a:r>
              <a:rPr lang="en-US" sz="2400" dirty="0" err="1" smtClean="0"/>
              <a:t>oppure</a:t>
            </a:r>
            <a:r>
              <a:rPr lang="en-US" sz="2400" dirty="0" smtClean="0"/>
              <a:t> </a:t>
            </a: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proprietà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cartella</a:t>
            </a:r>
            <a:endParaRPr lang="en-US" sz="24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8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-140747"/>
            <a:ext cx="8915400" cy="821244"/>
          </a:xfrm>
        </p:spPr>
        <p:txBody>
          <a:bodyPr/>
          <a:lstStyle/>
          <a:p>
            <a:r>
              <a:rPr lang="it-IT" dirty="0" smtClean="0"/>
              <a:t>Gestione dei dati 03</a:t>
            </a:r>
            <a:endParaRPr lang="it-IT" dirty="0"/>
          </a:p>
        </p:txBody>
      </p:sp>
      <p:pic>
        <p:nvPicPr>
          <p:cNvPr id="8" name="Immagine 7" title="Esempio copia percorso fi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6996" y="685800"/>
            <a:ext cx="9407201" cy="7287792"/>
          </a:xfrm>
          <a:prstGeom prst="rect">
            <a:avLst/>
          </a:prstGeom>
        </p:spPr>
      </p:pic>
      <p:sp>
        <p:nvSpPr>
          <p:cNvPr id="13" name="Freccia a destra 12" title="Esempio 1 percorso cartella"/>
          <p:cNvSpPr/>
          <p:nvPr/>
        </p:nvSpPr>
        <p:spPr>
          <a:xfrm flipH="1">
            <a:off x="5181600" y="680497"/>
            <a:ext cx="1295400" cy="685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 title="Esempio 2 percorso cartella"/>
          <p:cNvSpPr/>
          <p:nvPr/>
        </p:nvSpPr>
        <p:spPr>
          <a:xfrm>
            <a:off x="4446351" y="3657600"/>
            <a:ext cx="1470498" cy="6970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 title="nella barra gestione file"/>
          <p:cNvCxnSpPr/>
          <p:nvPr/>
        </p:nvCxnSpPr>
        <p:spPr>
          <a:xfrm>
            <a:off x="609600" y="1219200"/>
            <a:ext cx="43434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onnettore 1 16" title="Nelle proprietà del file"/>
          <p:cNvCxnSpPr/>
          <p:nvPr/>
        </p:nvCxnSpPr>
        <p:spPr>
          <a:xfrm>
            <a:off x="5993049" y="4182894"/>
            <a:ext cx="2312751" cy="810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comando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b="1" i="1" dirty="0" smtClean="0"/>
              <a:t>cd</a:t>
            </a:r>
            <a:r>
              <a:rPr lang="en-US" sz="2400" i="1" dirty="0" smtClean="0"/>
              <a:t> “</a:t>
            </a:r>
            <a:r>
              <a:rPr lang="en-US" sz="2400" i="1" dirty="0" err="1" smtClean="0">
                <a:solidFill>
                  <a:srgbClr val="00B0F0"/>
                </a:solidFill>
              </a:rPr>
              <a:t>name_directory</a:t>
            </a:r>
            <a:r>
              <a:rPr lang="en-US" sz="2400" i="1" dirty="0" smtClean="0"/>
              <a:t>” </a:t>
            </a:r>
          </a:p>
          <a:p>
            <a:pPr marL="0" indent="0">
              <a:buNone/>
            </a:pPr>
            <a:r>
              <a:rPr lang="en-US" sz="2400" dirty="0" smtClean="0"/>
              <a:t>Si </a:t>
            </a:r>
            <a:r>
              <a:rPr lang="en-US" sz="2400" dirty="0" err="1" smtClean="0"/>
              <a:t>imposta</a:t>
            </a:r>
            <a:r>
              <a:rPr lang="en-US" sz="2400" dirty="0" smtClean="0"/>
              <a:t> la directory di </a:t>
            </a:r>
            <a:r>
              <a:rPr lang="en-US" sz="2400" dirty="0" err="1" smtClean="0"/>
              <a:t>riferimento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Nel</a:t>
            </a:r>
            <a:r>
              <a:rPr lang="en-US" sz="2400" dirty="0" smtClean="0"/>
              <a:t> </a:t>
            </a:r>
            <a:r>
              <a:rPr lang="en-US" sz="2400" dirty="0" err="1" smtClean="0"/>
              <a:t>caso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volesso</a:t>
            </a:r>
            <a:r>
              <a:rPr lang="en-US" sz="2400" dirty="0" smtClean="0"/>
              <a:t> </a:t>
            </a:r>
            <a:r>
              <a:rPr lang="en-US" sz="2400" dirty="0" err="1" smtClean="0"/>
              <a:t>utilizzare</a:t>
            </a:r>
            <a:r>
              <a:rPr lang="en-US" sz="2400" dirty="0" smtClean="0"/>
              <a:t> la </a:t>
            </a:r>
            <a:r>
              <a:rPr lang="en-US" sz="2400" dirty="0" err="1" smtClean="0"/>
              <a:t>cartella</a:t>
            </a:r>
            <a:r>
              <a:rPr lang="en-US" sz="2400" dirty="0" smtClean="0"/>
              <a:t> </a:t>
            </a:r>
            <a:r>
              <a:rPr lang="en-US" sz="2400" dirty="0" err="1" smtClean="0"/>
              <a:t>mostrata</a:t>
            </a:r>
            <a:r>
              <a:rPr lang="en-US" sz="2400" dirty="0" smtClean="0"/>
              <a:t> come </a:t>
            </a:r>
            <a:r>
              <a:rPr lang="en-US" sz="2400" dirty="0" err="1" smtClean="0"/>
              <a:t>esempio</a:t>
            </a:r>
            <a:r>
              <a:rPr lang="en-US" sz="2400" dirty="0" smtClean="0"/>
              <a:t>, </a:t>
            </a:r>
            <a:r>
              <a:rPr lang="en-US" sz="2400" dirty="0" err="1" smtClean="0"/>
              <a:t>il</a:t>
            </a:r>
            <a:r>
              <a:rPr lang="en-US" sz="2400" dirty="0" smtClean="0"/>
              <a:t> commando da </a:t>
            </a:r>
            <a:r>
              <a:rPr lang="en-US" sz="2400" dirty="0" err="1" smtClean="0"/>
              <a:t>impartire</a:t>
            </a:r>
            <a:r>
              <a:rPr lang="en-US" sz="2400" dirty="0" smtClean="0"/>
              <a:t> </a:t>
            </a:r>
            <a:r>
              <a:rPr lang="en-US" sz="2400" dirty="0" err="1" smtClean="0"/>
              <a:t>sarebbe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i="1" dirty="0"/>
              <a:t>cd “C:\</a:t>
            </a:r>
            <a:r>
              <a:rPr lang="en-US" sz="2000" i="1" dirty="0" smtClean="0"/>
              <a:t>Users\user\Documents\STATA”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9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72200" y="2590800"/>
            <a:ext cx="213360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+mj-lt"/>
              </a:rPr>
              <a:t>Attenzione  ! In queste slide </a:t>
            </a:r>
            <a:r>
              <a:rPr lang="it-IT" dirty="0" smtClean="0">
                <a:solidFill>
                  <a:srgbClr val="00B0F0"/>
                </a:solidFill>
                <a:latin typeface="+mj-lt"/>
              </a:rPr>
              <a:t>Tutte le scritte in blu </a:t>
            </a:r>
            <a:r>
              <a:rPr lang="it-IT" dirty="0" smtClean="0">
                <a:solidFill>
                  <a:srgbClr val="C00000"/>
                </a:solidFill>
                <a:latin typeface="+mj-lt"/>
              </a:rPr>
              <a:t>non fanno parte integrante del comando, ma sono solo esempi</a:t>
            </a:r>
            <a:endParaRPr lang="it-IT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60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949</TotalTime>
  <Words>2013</Words>
  <Application>Microsoft Office PowerPoint</Application>
  <PresentationFormat>Presentazione su schermo (4:3)</PresentationFormat>
  <Paragraphs>294</Paragraphs>
  <Slides>32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Palatino Linotype</vt:lpstr>
      <vt:lpstr>Papyrus</vt:lpstr>
      <vt:lpstr>Executive</vt:lpstr>
      <vt:lpstr>Introduzione all’utilizzo di Stata</vt:lpstr>
      <vt:lpstr>Cos’è Stata?</vt:lpstr>
      <vt:lpstr>Avviare e spegnere STATA</vt:lpstr>
      <vt:lpstr>La disposizione delle finestre in STATA</vt:lpstr>
      <vt:lpstr>Help !!!</vt:lpstr>
      <vt:lpstr>Caricare i dati 01</vt:lpstr>
      <vt:lpstr>Caricare i dati 02</vt:lpstr>
      <vt:lpstr>Gestione dei dati 03</vt:lpstr>
      <vt:lpstr>Caricare i dati 04</vt:lpstr>
      <vt:lpstr>Caricare i dati 05</vt:lpstr>
      <vt:lpstr>Data editor</vt:lpstr>
      <vt:lpstr>Esempio di visualizzazione del dataset</vt:lpstr>
      <vt:lpstr>Caricare i dati 06</vt:lpstr>
      <vt:lpstr>Caricare i dati 07</vt:lpstr>
      <vt:lpstr>Incolla con excel</vt:lpstr>
      <vt:lpstr>Utilizzare i do file 01</vt:lpstr>
      <vt:lpstr>Apertura do file</vt:lpstr>
      <vt:lpstr>Do file2</vt:lpstr>
      <vt:lpstr>Utilizzare i do file 02</vt:lpstr>
      <vt:lpstr>Un primo sguardo ai dati</vt:lpstr>
      <vt:lpstr>Ordinare  e contare su STATA</vt:lpstr>
      <vt:lpstr>Manipolare i dati su STATA 1</vt:lpstr>
      <vt:lpstr>Manipolare i dati su STATA </vt:lpstr>
      <vt:lpstr>Manipolare i dati su STATA 2</vt:lpstr>
      <vt:lpstr>Un grafico su STATA</vt:lpstr>
      <vt:lpstr>Grafico Pil pro capite e indicatore stabilità politica</vt:lpstr>
      <vt:lpstr>Manipolare i dati su STATA 3 </vt:lpstr>
      <vt:lpstr>Grafico Pil pro capite e indicatore stabilità politica  (solo paesi Unione Europea)</vt:lpstr>
      <vt:lpstr>Merge dataset</vt:lpstr>
      <vt:lpstr>Merge dataset (2)</vt:lpstr>
      <vt:lpstr>Alcuni link utili:</vt:lpstr>
      <vt:lpstr>Ripasso finale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all’utilizzo di Stata</dc:title>
  <dc:creator>user</dc:creator>
  <cp:lastModifiedBy>user</cp:lastModifiedBy>
  <cp:revision>115</cp:revision>
  <cp:lastPrinted>2019-03-18T12:47:35Z</cp:lastPrinted>
  <dcterms:created xsi:type="dcterms:W3CDTF">2018-03-16T08:04:58Z</dcterms:created>
  <dcterms:modified xsi:type="dcterms:W3CDTF">2020-03-19T08:46:35Z</dcterms:modified>
</cp:coreProperties>
</file>