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66" r:id="rId5"/>
    <p:sldId id="263" r:id="rId6"/>
    <p:sldId id="264" r:id="rId7"/>
    <p:sldId id="279" r:id="rId8"/>
    <p:sldId id="265" r:id="rId9"/>
    <p:sldId id="259" r:id="rId10"/>
    <p:sldId id="272" r:id="rId11"/>
    <p:sldId id="273" r:id="rId12"/>
    <p:sldId id="277" r:id="rId13"/>
    <p:sldId id="278" r:id="rId14"/>
    <p:sldId id="276" r:id="rId15"/>
    <p:sldId id="274" r:id="rId16"/>
    <p:sldId id="280" r:id="rId17"/>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132" autoAdjust="0"/>
    <p:restoredTop sz="94434" autoAdjust="0"/>
  </p:normalViewPr>
  <p:slideViewPr>
    <p:cSldViewPr snapToGrid="0">
      <p:cViewPr varScale="1">
        <p:scale>
          <a:sx n="70" d="100"/>
          <a:sy n="70" d="100"/>
        </p:scale>
        <p:origin x="654"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smtClean="0"/>
              <a:t>Fare clic per modificare lo stile del titolo</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C30A0E1C-9725-40B5-9F1F-3816CD58D600}" type="datetimeFigureOut">
              <a:rPr lang="it-IT" smtClean="0"/>
              <a:t>01/04/2020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67DA74A-6E24-41D7-9FE0-D4BC5358D3B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25990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30A0E1C-9725-40B5-9F1F-3816CD58D600}" type="datetimeFigureOut">
              <a:rPr lang="it-IT" smtClean="0"/>
              <a:t>01/04/2020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28143658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30A0E1C-9725-40B5-9F1F-3816CD58D600}" type="datetimeFigureOut">
              <a:rPr lang="it-IT" smtClean="0"/>
              <a:t>01/04/2020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67DA74A-6E24-41D7-9FE0-D4BC5358D3BD}"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975467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30A0E1C-9725-40B5-9F1F-3816CD58D600}" type="datetimeFigureOut">
              <a:rPr lang="it-IT" smtClean="0"/>
              <a:t>01/04/2020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2179951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p>
            <a:fld id="{C30A0E1C-9725-40B5-9F1F-3816CD58D600}" type="datetimeFigureOut">
              <a:rPr lang="it-IT" smtClean="0"/>
              <a:t>01/04/2020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567DA74A-6E24-41D7-9FE0-D4BC5358D3B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5052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C30A0E1C-9725-40B5-9F1F-3816CD58D600}" type="datetimeFigureOut">
              <a:rPr lang="it-IT" smtClean="0"/>
              <a:t>01/04/2020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2448623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smtClean="0"/>
              <a:t>Fare clic per modificare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C30A0E1C-9725-40B5-9F1F-3816CD58D600}" type="datetimeFigureOut">
              <a:rPr lang="it-IT" smtClean="0"/>
              <a:t>01/04/2020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3254218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C30A0E1C-9725-40B5-9F1F-3816CD58D600}" type="datetimeFigureOut">
              <a:rPr lang="it-IT" smtClean="0"/>
              <a:t>01/04/2020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641277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0A0E1C-9725-40B5-9F1F-3816CD58D600}" type="datetimeFigureOut">
              <a:rPr lang="it-IT" smtClean="0"/>
              <a:t>01/04/2020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3482925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smtClean="0"/>
              <a:t>Fare clic per modificare lo stile del titolo</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C30A0E1C-9725-40B5-9F1F-3816CD58D600}" type="datetimeFigureOut">
              <a:rPr lang="it-IT" smtClean="0"/>
              <a:t>01/04/2020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67DA74A-6E24-41D7-9FE0-D4BC5358D3BD}" type="slidenum">
              <a:rPr lang="it-IT" smtClean="0"/>
              <a:t>‹N›</a:t>
            </a:fld>
            <a:endParaRPr lang="it-IT"/>
          </a:p>
        </p:txBody>
      </p:sp>
    </p:spTree>
    <p:extLst>
      <p:ext uri="{BB962C8B-B14F-4D97-AF65-F5344CB8AC3E}">
        <p14:creationId xmlns:p14="http://schemas.microsoft.com/office/powerpoint/2010/main" val="2134188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C30A0E1C-9725-40B5-9F1F-3816CD58D600}" type="datetimeFigureOut">
              <a:rPr lang="it-IT" smtClean="0"/>
              <a:t>01/04/2020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567DA74A-6E24-41D7-9FE0-D4BC5358D3BD}"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6051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C30A0E1C-9725-40B5-9F1F-3816CD58D600}" type="datetimeFigureOut">
              <a:rPr lang="it-IT" smtClean="0"/>
              <a:t>01/04/2020</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567DA74A-6E24-41D7-9FE0-D4BC5358D3BD}"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525465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t>Il metodo del controllo sintetico</a:t>
            </a:r>
            <a:endParaRPr lang="it-IT" dirty="0"/>
          </a:p>
        </p:txBody>
      </p:sp>
      <p:sp>
        <p:nvSpPr>
          <p:cNvPr id="3" name="Sottotitolo 2"/>
          <p:cNvSpPr>
            <a:spLocks noGrp="1"/>
          </p:cNvSpPr>
          <p:nvPr>
            <p:ph type="subTitle" idx="1"/>
          </p:nvPr>
        </p:nvSpPr>
        <p:spPr/>
        <p:txBody>
          <a:bodyPr/>
          <a:lstStyle/>
          <a:p>
            <a:r>
              <a:rPr lang="it-IT" dirty="0" smtClean="0"/>
              <a:t>Un metodo per l’analisi controfattuale</a:t>
            </a:r>
            <a:endParaRPr lang="it-IT" dirty="0"/>
          </a:p>
        </p:txBody>
      </p:sp>
      <p:sp>
        <p:nvSpPr>
          <p:cNvPr id="4" name="Rettangolo 3"/>
          <p:cNvSpPr/>
          <p:nvPr/>
        </p:nvSpPr>
        <p:spPr>
          <a:xfrm>
            <a:off x="76200" y="6211669"/>
            <a:ext cx="6096000" cy="646331"/>
          </a:xfrm>
          <a:prstGeom prst="rect">
            <a:avLst/>
          </a:prstGeom>
        </p:spPr>
        <p:txBody>
          <a:bodyPr>
            <a:spAutoFit/>
          </a:bodyPr>
          <a:lstStyle/>
          <a:p>
            <a:r>
              <a:rPr lang="it-IT" smtClean="0"/>
              <a:t>Corso di Economia e Finanza Pubblica</a:t>
            </a:r>
          </a:p>
          <a:p>
            <a:r>
              <a:rPr lang="it-IT" smtClean="0"/>
              <a:t>Università di Ferrara</a:t>
            </a:r>
            <a:endParaRPr lang="it-IT" dirty="0"/>
          </a:p>
        </p:txBody>
      </p:sp>
      <p:pic>
        <p:nvPicPr>
          <p:cNvPr id="5" name="Picture 4" title="Logo UNIF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553754" y="5831748"/>
            <a:ext cx="1066800" cy="978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969203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2</a:t>
            </a:r>
            <a:endParaRPr lang="it-IT" dirty="0"/>
          </a:p>
        </p:txBody>
      </p:sp>
      <p:sp>
        <p:nvSpPr>
          <p:cNvPr id="3" name="Segnaposto contenuto 2"/>
          <p:cNvSpPr>
            <a:spLocks noGrp="1"/>
          </p:cNvSpPr>
          <p:nvPr>
            <p:ph idx="1"/>
          </p:nvPr>
        </p:nvSpPr>
        <p:spPr>
          <a:xfrm>
            <a:off x="1024128" y="2286000"/>
            <a:ext cx="4977427" cy="4023360"/>
          </a:xfrm>
        </p:spPr>
        <p:txBody>
          <a:bodyPr>
            <a:normAutofit fontScale="92500"/>
          </a:bodyPr>
          <a:lstStyle/>
          <a:p>
            <a:pPr>
              <a:buFont typeface="Wingdings" panose="05000000000000000000" pitchFamily="2" charset="2"/>
              <a:buChar char="v"/>
            </a:pPr>
            <a:r>
              <a:rPr lang="it-IT" dirty="0" smtClean="0"/>
              <a:t>  La figura rappresenta il trend del consumo di sigarette pro capite (variabile di </a:t>
            </a:r>
            <a:r>
              <a:rPr lang="it-IT" i="1" dirty="0" smtClean="0"/>
              <a:t>outcome</a:t>
            </a:r>
            <a:r>
              <a:rPr lang="it-IT" dirty="0" smtClean="0"/>
              <a:t>) in California e nel resto degli Stati Uniti.</a:t>
            </a:r>
          </a:p>
          <a:p>
            <a:pPr>
              <a:buFont typeface="Wingdings" panose="05000000000000000000" pitchFamily="2" charset="2"/>
              <a:buChar char="v"/>
            </a:pPr>
            <a:r>
              <a:rPr lang="it-IT" dirty="0"/>
              <a:t> </a:t>
            </a:r>
            <a:r>
              <a:rPr lang="it-IT" dirty="0" smtClean="0"/>
              <a:t>Dopo l’entrata in vigore della </a:t>
            </a:r>
            <a:r>
              <a:rPr lang="it-IT" i="1" dirty="0" err="1" smtClean="0"/>
              <a:t>Proposition</a:t>
            </a:r>
            <a:r>
              <a:rPr lang="it-IT" i="1" dirty="0" smtClean="0"/>
              <a:t> 99 </a:t>
            </a:r>
            <a:r>
              <a:rPr lang="it-IT" dirty="0" smtClean="0"/>
              <a:t>nel 1989 la differenza di consumo tra California e resto USA è notevole.</a:t>
            </a:r>
          </a:p>
          <a:p>
            <a:pPr>
              <a:buFont typeface="Wingdings" panose="05000000000000000000" pitchFamily="2" charset="2"/>
              <a:buChar char="v"/>
            </a:pPr>
            <a:r>
              <a:rPr lang="it-IT" dirty="0"/>
              <a:t> </a:t>
            </a:r>
            <a:r>
              <a:rPr lang="it-IT" dirty="0" smtClean="0"/>
              <a:t>Tuttavia questa figura </a:t>
            </a:r>
            <a:r>
              <a:rPr lang="it-IT" dirty="0"/>
              <a:t>non </a:t>
            </a:r>
            <a:r>
              <a:rPr lang="it-IT" dirty="0" smtClean="0"/>
              <a:t>potrebbe </a:t>
            </a:r>
            <a:r>
              <a:rPr lang="it-IT" dirty="0"/>
              <a:t>non fornire un gruppo di confronto adeguato </a:t>
            </a:r>
            <a:r>
              <a:rPr lang="it-IT" dirty="0" smtClean="0"/>
              <a:t>per la California </a:t>
            </a:r>
            <a:r>
              <a:rPr lang="it-IT" dirty="0"/>
              <a:t>per studiare </a:t>
            </a:r>
            <a:r>
              <a:rPr lang="it-IT" dirty="0" smtClean="0"/>
              <a:t>l’effetto della politica, infatti già prima della politica il trend del consumo di sigarette sembrerebbe già divergere.</a:t>
            </a:r>
            <a:endParaRPr lang="it-IT" dirty="0"/>
          </a:p>
        </p:txBody>
      </p:sp>
      <p:pic>
        <p:nvPicPr>
          <p:cNvPr id="4" name="Immagine 3" title="Confronto California - resto degli US"/>
          <p:cNvPicPr>
            <a:picLocks noChangeAspect="1"/>
          </p:cNvPicPr>
          <p:nvPr/>
        </p:nvPicPr>
        <p:blipFill>
          <a:blip r:embed="rId2"/>
          <a:stretch>
            <a:fillRect/>
          </a:stretch>
        </p:blipFill>
        <p:spPr>
          <a:xfrm>
            <a:off x="6439504" y="1951337"/>
            <a:ext cx="5572125" cy="4448175"/>
          </a:xfrm>
          <a:prstGeom prst="rect">
            <a:avLst/>
          </a:prstGeom>
        </p:spPr>
      </p:pic>
    </p:spTree>
    <p:extLst>
      <p:ext uri="{BB962C8B-B14F-4D97-AF65-F5344CB8AC3E}">
        <p14:creationId xmlns:p14="http://schemas.microsoft.com/office/powerpoint/2010/main" val="349234021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3</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dirty="0" smtClean="0"/>
              <a:t> </a:t>
            </a:r>
            <a:r>
              <a:rPr lang="it-IT" sz="2400" dirty="0" smtClean="0"/>
              <a:t>Per valutare l’effetto della politica contro le sigarette in California, la questione centrale è identificare come il consumo di sigarette sarebbe evoluta dopo il 1988 in assenza della politica.</a:t>
            </a:r>
          </a:p>
          <a:p>
            <a:pPr>
              <a:buFont typeface="Wingdings" panose="05000000000000000000" pitchFamily="2" charset="2"/>
              <a:buChar char="v"/>
            </a:pPr>
            <a:r>
              <a:rPr lang="it-IT" sz="2400" dirty="0"/>
              <a:t> </a:t>
            </a:r>
            <a:r>
              <a:rPr lang="it-IT" sz="2400" dirty="0" smtClean="0"/>
              <a:t>Il metodo del controllo sintetico permette di stimare in modo sistematico questa situazione controfattuale.</a:t>
            </a:r>
          </a:p>
          <a:p>
            <a:pPr>
              <a:buFont typeface="Wingdings" panose="05000000000000000000" pitchFamily="2" charset="2"/>
              <a:buChar char="v"/>
            </a:pPr>
            <a:r>
              <a:rPr lang="it-IT" sz="2400" dirty="0"/>
              <a:t> </a:t>
            </a:r>
            <a:r>
              <a:rPr lang="it-IT" sz="2400" dirty="0" smtClean="0"/>
              <a:t>Si è costruita la California «sintetica» come combinazione degli stati nel gruppo dei donatori che più somigliavano alla «vera» California in termini di alcune caratteristiche prima del trattamento, espresse dalle variabili di </a:t>
            </a:r>
            <a:r>
              <a:rPr lang="it-IT" sz="2400" dirty="0" err="1" smtClean="0"/>
              <a:t>pre</a:t>
            </a:r>
            <a:r>
              <a:rPr lang="it-IT" sz="2400" dirty="0" smtClean="0"/>
              <a:t>-trattamento.</a:t>
            </a:r>
          </a:p>
          <a:p>
            <a:pPr marL="0" indent="0">
              <a:buNone/>
            </a:pPr>
            <a:endParaRPr lang="it-IT" dirty="0"/>
          </a:p>
          <a:p>
            <a:pPr>
              <a:buFont typeface="Wingdings" panose="05000000000000000000" pitchFamily="2" charset="2"/>
              <a:buChar char="v"/>
            </a:pPr>
            <a:endParaRPr lang="it-IT" dirty="0"/>
          </a:p>
        </p:txBody>
      </p:sp>
    </p:spTree>
    <p:extLst>
      <p:ext uri="{BB962C8B-B14F-4D97-AF65-F5344CB8AC3E}">
        <p14:creationId xmlns:p14="http://schemas.microsoft.com/office/powerpoint/2010/main" val="93754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4</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dirty="0"/>
              <a:t> Le variabili </a:t>
            </a:r>
            <a:r>
              <a:rPr lang="it-IT" dirty="0" err="1"/>
              <a:t>pre</a:t>
            </a:r>
            <a:r>
              <a:rPr lang="it-IT" dirty="0"/>
              <a:t>-trattamento utilizzate sono: il consumo di birra pro capite,  il </a:t>
            </a:r>
            <a:r>
              <a:rPr lang="it-IT" dirty="0" err="1"/>
              <a:t>Pil</a:t>
            </a:r>
            <a:r>
              <a:rPr lang="it-IT" dirty="0"/>
              <a:t> pro capite, </a:t>
            </a:r>
            <a:r>
              <a:rPr lang="it-IT" dirty="0" smtClean="0"/>
              <a:t>i </a:t>
            </a:r>
            <a:r>
              <a:rPr lang="it-IT" dirty="0"/>
              <a:t>prezzi dei beni di consumo al dettaglio, la </a:t>
            </a:r>
            <a:r>
              <a:rPr lang="it-IT" dirty="0" smtClean="0"/>
              <a:t>percentuale </a:t>
            </a:r>
            <a:r>
              <a:rPr lang="it-IT" dirty="0"/>
              <a:t>di giovani tra i 15 e I 24 anni e il consumo di sigarette prima della </a:t>
            </a:r>
            <a:r>
              <a:rPr lang="it-IT" dirty="0" smtClean="0"/>
              <a:t>politica </a:t>
            </a:r>
            <a:r>
              <a:rPr lang="it-IT" dirty="0"/>
              <a:t>negli anni 1975, 1980 e </a:t>
            </a:r>
            <a:r>
              <a:rPr lang="it-IT" dirty="0" smtClean="0"/>
              <a:t>1988.</a:t>
            </a:r>
          </a:p>
          <a:p>
            <a:pPr>
              <a:buFont typeface="Wingdings" panose="05000000000000000000" pitchFamily="2" charset="2"/>
              <a:buChar char="v"/>
            </a:pPr>
            <a:r>
              <a:rPr lang="it-IT" dirty="0"/>
              <a:t> </a:t>
            </a:r>
            <a:r>
              <a:rPr lang="it-IT" dirty="0" smtClean="0"/>
              <a:t>Se confrontiamo la media delle variabili predittive nel periodo prima della politica della California, della California sintetica e della media pesata per la popolazione del gruppo dei donatori, osserviamo che le differenze tra California e California sintetica sono più basse rispetto al confronto tra California e tutto il gruppo dei donatori.</a:t>
            </a:r>
            <a:endParaRPr lang="it-IT" dirty="0"/>
          </a:p>
        </p:txBody>
      </p:sp>
      <p:pic>
        <p:nvPicPr>
          <p:cNvPr id="1026" name="Picture 2" title="Tabella confronto California reale con sintetic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6293" y="4757928"/>
            <a:ext cx="3686175" cy="1752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088953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5</a:t>
            </a:r>
            <a:endParaRPr lang="it-IT" dirty="0"/>
          </a:p>
        </p:txBody>
      </p:sp>
      <p:sp>
        <p:nvSpPr>
          <p:cNvPr id="3" name="Segnaposto contenuto 2"/>
          <p:cNvSpPr>
            <a:spLocks noGrp="1"/>
          </p:cNvSpPr>
          <p:nvPr>
            <p:ph idx="1"/>
          </p:nvPr>
        </p:nvSpPr>
        <p:spPr>
          <a:xfrm>
            <a:off x="1024128" y="2286000"/>
            <a:ext cx="6349687" cy="4023360"/>
          </a:xfrm>
        </p:spPr>
        <p:txBody>
          <a:bodyPr>
            <a:normAutofit/>
          </a:bodyPr>
          <a:lstStyle/>
          <a:p>
            <a:pPr>
              <a:buFont typeface="Wingdings" panose="05000000000000000000" pitchFamily="2" charset="2"/>
              <a:buChar char="v"/>
            </a:pPr>
            <a:r>
              <a:rPr lang="it-IT" dirty="0"/>
              <a:t> </a:t>
            </a:r>
            <a:r>
              <a:rPr lang="it-IT" dirty="0" smtClean="0"/>
              <a:t>L’algoritmo che minimizza le differenza tra caratteristiche del trattato con il gruppo dei donatori fornisce quindi un peso a tutti gli Stati.</a:t>
            </a:r>
          </a:p>
          <a:p>
            <a:pPr>
              <a:buFont typeface="Wingdings" panose="05000000000000000000" pitchFamily="2" charset="2"/>
              <a:buChar char="v"/>
            </a:pPr>
            <a:r>
              <a:rPr lang="it-IT" dirty="0"/>
              <a:t> </a:t>
            </a:r>
            <a:r>
              <a:rPr lang="it-IT" dirty="0" smtClean="0"/>
              <a:t>Nel nostro caso il trend in California del consumo di sigarette prima dell’introduzione della politica è riprodotto dalla combinazione dei seguenti Stati: Colorado, Connecticut, Montana, Nevada e Utah. </a:t>
            </a:r>
          </a:p>
          <a:p>
            <a:pPr>
              <a:buFont typeface="Wingdings" panose="05000000000000000000" pitchFamily="2" charset="2"/>
              <a:buChar char="v"/>
            </a:pPr>
            <a:r>
              <a:rPr lang="it-IT" dirty="0"/>
              <a:t> </a:t>
            </a:r>
            <a:r>
              <a:rPr lang="it-IT" dirty="0" smtClean="0"/>
              <a:t>A tutti gli altri Stati del gruppo dei donatori viene assegnato il peso di zero.</a:t>
            </a:r>
            <a:endParaRPr lang="it-IT" dirty="0"/>
          </a:p>
        </p:txBody>
      </p:sp>
      <p:pic>
        <p:nvPicPr>
          <p:cNvPr id="2050" name="Picture 2" title="Tabella dei pes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69432" y="2124075"/>
            <a:ext cx="3724275" cy="4438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791654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6</a:t>
            </a:r>
            <a:endParaRPr lang="it-IT" dirty="0"/>
          </a:p>
        </p:txBody>
      </p:sp>
      <p:sp>
        <p:nvSpPr>
          <p:cNvPr id="3" name="Segnaposto contenuto 2"/>
          <p:cNvSpPr>
            <a:spLocks noGrp="1"/>
          </p:cNvSpPr>
          <p:nvPr>
            <p:ph idx="1"/>
          </p:nvPr>
        </p:nvSpPr>
        <p:spPr>
          <a:xfrm>
            <a:off x="1024129" y="2286000"/>
            <a:ext cx="5634580" cy="4023360"/>
          </a:xfrm>
        </p:spPr>
        <p:txBody>
          <a:bodyPr/>
          <a:lstStyle/>
          <a:p>
            <a:pPr>
              <a:buFont typeface="Wingdings" panose="05000000000000000000" pitchFamily="2" charset="2"/>
              <a:buChar char="v"/>
            </a:pPr>
            <a:r>
              <a:rPr lang="it-IT" dirty="0" smtClean="0"/>
              <a:t> I risultati del metodo del controllo sintetico sono riportati nella seguente figura che riporta sull’asse delle ordinate la variabile di </a:t>
            </a:r>
            <a:r>
              <a:rPr lang="it-IT" i="1" dirty="0" err="1" smtClean="0"/>
              <a:t>outcome</a:t>
            </a:r>
            <a:r>
              <a:rPr lang="it-IT" dirty="0" smtClean="0"/>
              <a:t> (consumo di sigarette pro capite) e sull’asse delle ascisse la </a:t>
            </a:r>
            <a:r>
              <a:rPr lang="it-IT" dirty="0" err="1" smtClean="0"/>
              <a:t>var</a:t>
            </a:r>
            <a:r>
              <a:rPr lang="it-IT" dirty="0" smtClean="0"/>
              <a:t>. temporale (anni).</a:t>
            </a:r>
          </a:p>
          <a:p>
            <a:pPr>
              <a:buFont typeface="Wingdings" panose="05000000000000000000" pitchFamily="2" charset="2"/>
              <a:buChar char="v"/>
            </a:pPr>
            <a:r>
              <a:rPr lang="it-IT" dirty="0"/>
              <a:t> </a:t>
            </a:r>
            <a:r>
              <a:rPr lang="it-IT" dirty="0" smtClean="0"/>
              <a:t>Prima dell’entrata in vigore della politica (1989) il consumo di sigarette in California e nella California sintetica è pressoché identica</a:t>
            </a:r>
          </a:p>
          <a:p>
            <a:pPr>
              <a:buFont typeface="Wingdings" panose="05000000000000000000" pitchFamily="2" charset="2"/>
              <a:buChar char="v"/>
            </a:pPr>
            <a:r>
              <a:rPr lang="it-IT" dirty="0"/>
              <a:t> </a:t>
            </a:r>
            <a:r>
              <a:rPr lang="it-IT" dirty="0" smtClean="0"/>
              <a:t>Dopo l’introduzione della politica le due linee iniziano a divergere sensibilmente.</a:t>
            </a:r>
            <a:endParaRPr lang="it-IT" dirty="0"/>
          </a:p>
        </p:txBody>
      </p:sp>
      <p:pic>
        <p:nvPicPr>
          <p:cNvPr id="4" name="Immagine 3" title="Confronto Californi vs California sintetica"/>
          <p:cNvPicPr>
            <a:picLocks noChangeAspect="1"/>
          </p:cNvPicPr>
          <p:nvPr/>
        </p:nvPicPr>
        <p:blipFill>
          <a:blip r:embed="rId2"/>
          <a:stretch>
            <a:fillRect/>
          </a:stretch>
        </p:blipFill>
        <p:spPr>
          <a:xfrm>
            <a:off x="6610350" y="1949767"/>
            <a:ext cx="5581650" cy="4391025"/>
          </a:xfrm>
          <a:prstGeom prst="rect">
            <a:avLst/>
          </a:prstGeom>
        </p:spPr>
      </p:pic>
    </p:spTree>
    <p:extLst>
      <p:ext uri="{BB962C8B-B14F-4D97-AF65-F5344CB8AC3E}">
        <p14:creationId xmlns:p14="http://schemas.microsoft.com/office/powerpoint/2010/main" val="19131767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L’effetto del programma di controllo delle sigarette in </a:t>
            </a:r>
            <a:r>
              <a:rPr lang="it-IT" dirty="0" err="1" smtClean="0"/>
              <a:t>california</a:t>
            </a:r>
            <a:r>
              <a:rPr lang="it-IT" dirty="0" smtClean="0"/>
              <a:t> 7</a:t>
            </a:r>
            <a:endParaRPr lang="it-IT" dirty="0"/>
          </a:p>
        </p:txBody>
      </p:sp>
      <p:sp>
        <p:nvSpPr>
          <p:cNvPr id="3" name="Segnaposto contenuto 2"/>
          <p:cNvSpPr>
            <a:spLocks noGrp="1"/>
          </p:cNvSpPr>
          <p:nvPr>
            <p:ph idx="1"/>
          </p:nvPr>
        </p:nvSpPr>
        <p:spPr>
          <a:xfrm>
            <a:off x="1024128" y="2286000"/>
            <a:ext cx="5997995" cy="4023360"/>
          </a:xfrm>
        </p:spPr>
        <p:txBody>
          <a:bodyPr>
            <a:normAutofit lnSpcReduction="10000"/>
          </a:bodyPr>
          <a:lstStyle/>
          <a:p>
            <a:pPr>
              <a:buFont typeface="Wingdings" panose="05000000000000000000" pitchFamily="2" charset="2"/>
              <a:buChar char="v"/>
            </a:pPr>
            <a:r>
              <a:rPr lang="it-IT" dirty="0" smtClean="0"/>
              <a:t> In questa figura invece viene rappresentata sull’asse delle ordinata la differenza tra consumo pro capite di sigarette tra California sintetica e California</a:t>
            </a:r>
          </a:p>
          <a:p>
            <a:pPr>
              <a:buFont typeface="Wingdings" panose="05000000000000000000" pitchFamily="2" charset="2"/>
              <a:buChar char="v"/>
            </a:pPr>
            <a:r>
              <a:rPr lang="it-IT" dirty="0"/>
              <a:t> </a:t>
            </a:r>
            <a:r>
              <a:rPr lang="it-IT" dirty="0" smtClean="0"/>
              <a:t>Prima del trattamento questa differenza è sempre nell’intorno di zero.</a:t>
            </a:r>
          </a:p>
          <a:p>
            <a:pPr>
              <a:buFont typeface="Wingdings" panose="05000000000000000000" pitchFamily="2" charset="2"/>
              <a:buChar char="v"/>
            </a:pPr>
            <a:r>
              <a:rPr lang="it-IT" dirty="0"/>
              <a:t> </a:t>
            </a:r>
            <a:r>
              <a:rPr lang="it-IT" dirty="0" smtClean="0"/>
              <a:t>Dopo il trattamento questa differenza è significativa e aumenta sempre più nel tempo.</a:t>
            </a:r>
          </a:p>
          <a:p>
            <a:pPr>
              <a:buFont typeface="Wingdings" panose="05000000000000000000" pitchFamily="2" charset="2"/>
              <a:buChar char="v"/>
            </a:pPr>
            <a:r>
              <a:rPr lang="it-IT" dirty="0"/>
              <a:t> </a:t>
            </a:r>
            <a:r>
              <a:rPr lang="it-IT" dirty="0" smtClean="0"/>
              <a:t>I risultati suggeriscono che il consumo di sigarette per tutto il periodo 1989-2000 in media è diminuito di 20 pacchetti pro-capite, circa il 25% in meno rispetto al periodo </a:t>
            </a:r>
            <a:r>
              <a:rPr lang="it-IT" dirty="0" err="1" smtClean="0"/>
              <a:t>pre</a:t>
            </a:r>
            <a:r>
              <a:rPr lang="it-IT" dirty="0" smtClean="0"/>
              <a:t>-trattamento.</a:t>
            </a:r>
            <a:endParaRPr lang="it-IT" dirty="0"/>
          </a:p>
        </p:txBody>
      </p:sp>
      <p:pic>
        <p:nvPicPr>
          <p:cNvPr id="4" name="Immagine 3" title="Differenza tra California e sintetico (sull'asse delle y)"/>
          <p:cNvPicPr>
            <a:picLocks noChangeAspect="1"/>
          </p:cNvPicPr>
          <p:nvPr/>
        </p:nvPicPr>
        <p:blipFill>
          <a:blip r:embed="rId2"/>
          <a:stretch>
            <a:fillRect/>
          </a:stretch>
        </p:blipFill>
        <p:spPr>
          <a:xfrm>
            <a:off x="7022123" y="2032635"/>
            <a:ext cx="5019675" cy="4276725"/>
          </a:xfrm>
          <a:prstGeom prst="rect">
            <a:avLst/>
          </a:prstGeom>
        </p:spPr>
      </p:pic>
    </p:spTree>
    <p:extLst>
      <p:ext uri="{BB962C8B-B14F-4D97-AF65-F5344CB8AC3E}">
        <p14:creationId xmlns:p14="http://schemas.microsoft.com/office/powerpoint/2010/main" val="170898746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bibliografia</a:t>
            </a:r>
            <a:endParaRPr lang="it-IT" dirty="0"/>
          </a:p>
        </p:txBody>
      </p:sp>
      <p:sp>
        <p:nvSpPr>
          <p:cNvPr id="3" name="Segnaposto contenuto 2"/>
          <p:cNvSpPr>
            <a:spLocks noGrp="1"/>
          </p:cNvSpPr>
          <p:nvPr>
            <p:ph idx="1"/>
          </p:nvPr>
        </p:nvSpPr>
        <p:spPr>
          <a:xfrm>
            <a:off x="1024127" y="1571222"/>
            <a:ext cx="9720073" cy="5151550"/>
          </a:xfrm>
        </p:spPr>
        <p:txBody>
          <a:bodyPr>
            <a:normAutofit fontScale="85000" lnSpcReduction="20000"/>
          </a:bodyPr>
          <a:lstStyle/>
          <a:p>
            <a:pPr>
              <a:buFont typeface="Wingdings" panose="05000000000000000000" pitchFamily="2" charset="2"/>
              <a:buChar char="v"/>
            </a:pPr>
            <a:endParaRPr lang="en-US" sz="2400" dirty="0" smtClean="0"/>
          </a:p>
          <a:p>
            <a:pPr>
              <a:buFont typeface="Wingdings" panose="05000000000000000000" pitchFamily="2" charset="2"/>
              <a:buChar char="v"/>
            </a:pPr>
            <a:r>
              <a:rPr lang="it-IT" sz="2400" dirty="0"/>
              <a:t>Abadie, A. e </a:t>
            </a:r>
            <a:r>
              <a:rPr lang="en-US" sz="2400" dirty="0" err="1"/>
              <a:t>Gardeazabal</a:t>
            </a:r>
            <a:r>
              <a:rPr lang="en-US" sz="2400" dirty="0"/>
              <a:t>, J.  </a:t>
            </a:r>
            <a:r>
              <a:rPr lang="it-IT" sz="2400" dirty="0"/>
              <a:t>(2003), </a:t>
            </a:r>
            <a:r>
              <a:rPr lang="en-US" sz="2400" dirty="0"/>
              <a:t>The Economic Costs of Conflict: A Case Study of the Basque Country, </a:t>
            </a:r>
            <a:r>
              <a:rPr lang="en-US" sz="2400" i="1" dirty="0"/>
              <a:t>The American Economic Review</a:t>
            </a:r>
            <a:r>
              <a:rPr lang="en-US" sz="2400" dirty="0"/>
              <a:t>, 93, 1, 113-132.</a:t>
            </a:r>
            <a:endParaRPr lang="it-IT" sz="2400" dirty="0"/>
          </a:p>
          <a:p>
            <a:pPr>
              <a:buFont typeface="Wingdings" panose="05000000000000000000" pitchFamily="2" charset="2"/>
              <a:buChar char="v"/>
            </a:pPr>
            <a:r>
              <a:rPr lang="en-US" sz="2400" dirty="0" err="1" smtClean="0"/>
              <a:t>Abadie</a:t>
            </a:r>
            <a:r>
              <a:rPr lang="en-US" sz="2400" dirty="0"/>
              <a:t>, A., Diamond, A., </a:t>
            </a:r>
            <a:r>
              <a:rPr lang="en-US" sz="2400" dirty="0" smtClean="0"/>
              <a:t>e </a:t>
            </a:r>
            <a:r>
              <a:rPr lang="en-US" sz="2400" dirty="0" err="1"/>
              <a:t>Hainmueller</a:t>
            </a:r>
            <a:r>
              <a:rPr lang="en-US" sz="2400" dirty="0"/>
              <a:t>, J. (</a:t>
            </a:r>
            <a:r>
              <a:rPr lang="en-US" sz="2400" dirty="0" smtClean="0"/>
              <a:t>2010), Synthetic </a:t>
            </a:r>
            <a:r>
              <a:rPr lang="en-US" sz="2400" dirty="0"/>
              <a:t>control methods for comparative case studies: Estimating the effect of California's tobacco control </a:t>
            </a:r>
            <a:r>
              <a:rPr lang="en-US" sz="2400" dirty="0" smtClean="0"/>
              <a:t>program, </a:t>
            </a:r>
            <a:r>
              <a:rPr lang="en-US" sz="2400" i="1" dirty="0"/>
              <a:t>Journal of the American Statistical Association</a:t>
            </a:r>
            <a:r>
              <a:rPr lang="en-US" sz="2400" dirty="0"/>
              <a:t>, 105, 493–505.</a:t>
            </a:r>
          </a:p>
          <a:p>
            <a:pPr>
              <a:buFont typeface="Wingdings" panose="05000000000000000000" pitchFamily="2" charset="2"/>
              <a:buChar char="v"/>
            </a:pPr>
            <a:r>
              <a:rPr lang="en-US" sz="2400" dirty="0" err="1" smtClean="0"/>
              <a:t>Abadie</a:t>
            </a:r>
            <a:r>
              <a:rPr lang="en-US" sz="2400" dirty="0"/>
              <a:t>. A., </a:t>
            </a:r>
            <a:r>
              <a:rPr lang="en-US" sz="2400" dirty="0" smtClean="0"/>
              <a:t>Diamond, A. e </a:t>
            </a:r>
            <a:r>
              <a:rPr lang="en-US" sz="2400" dirty="0" err="1" smtClean="0"/>
              <a:t>Hainmueller</a:t>
            </a:r>
            <a:r>
              <a:rPr lang="en-US" sz="2400" dirty="0" smtClean="0"/>
              <a:t>, </a:t>
            </a:r>
            <a:r>
              <a:rPr lang="en-US" sz="2400" dirty="0"/>
              <a:t>J. </a:t>
            </a:r>
            <a:r>
              <a:rPr lang="en-US" sz="2400" dirty="0" smtClean="0"/>
              <a:t>(2015), Comparative </a:t>
            </a:r>
            <a:r>
              <a:rPr lang="en-US" sz="2400" dirty="0"/>
              <a:t>Politics and </a:t>
            </a:r>
            <a:r>
              <a:rPr lang="en-US" sz="2400" dirty="0" smtClean="0"/>
              <a:t>Synthetic Control, </a:t>
            </a:r>
            <a:r>
              <a:rPr lang="en-US" sz="2400" i="1" dirty="0" smtClean="0"/>
              <a:t>American </a:t>
            </a:r>
            <a:r>
              <a:rPr lang="en-US" sz="2400" i="1" dirty="0"/>
              <a:t>Journal of Political </a:t>
            </a:r>
            <a:r>
              <a:rPr lang="en-US" sz="2400" i="1" dirty="0" smtClean="0"/>
              <a:t>Science</a:t>
            </a:r>
            <a:r>
              <a:rPr lang="en-US" sz="2400" dirty="0" smtClean="0"/>
              <a:t>, 59, </a:t>
            </a:r>
            <a:r>
              <a:rPr lang="en-US" sz="2400" dirty="0"/>
              <a:t>495-510</a:t>
            </a:r>
            <a:r>
              <a:rPr lang="en-US" sz="2400" dirty="0" smtClean="0"/>
              <a:t>.</a:t>
            </a:r>
          </a:p>
          <a:p>
            <a:pPr>
              <a:buFont typeface="Wingdings" panose="05000000000000000000" pitchFamily="2" charset="2"/>
              <a:buChar char="v"/>
            </a:pPr>
            <a:r>
              <a:rPr lang="en-US" sz="2400" dirty="0" smtClean="0"/>
              <a:t>Born</a:t>
            </a:r>
            <a:r>
              <a:rPr lang="en-US" sz="2400" dirty="0"/>
              <a:t>. B., </a:t>
            </a:r>
            <a:r>
              <a:rPr lang="en-US" sz="2400" dirty="0" smtClean="0"/>
              <a:t>G., Müller, </a:t>
            </a:r>
            <a:r>
              <a:rPr lang="en-US" sz="2400" dirty="0"/>
              <a:t>J</a:t>
            </a:r>
            <a:r>
              <a:rPr lang="en-US" sz="2400" dirty="0" smtClean="0"/>
              <a:t>., </a:t>
            </a:r>
            <a:r>
              <a:rPr lang="en-US" dirty="0" err="1"/>
              <a:t>Schularick</a:t>
            </a:r>
            <a:r>
              <a:rPr lang="en-US" dirty="0"/>
              <a:t>, M. e</a:t>
            </a:r>
            <a:r>
              <a:rPr lang="en-US" sz="2400" dirty="0" smtClean="0"/>
              <a:t> </a:t>
            </a:r>
            <a:r>
              <a:rPr lang="en-US" sz="2400" dirty="0" err="1" smtClean="0"/>
              <a:t>Sedláček</a:t>
            </a:r>
            <a:r>
              <a:rPr lang="en-US" sz="2400" dirty="0" smtClean="0"/>
              <a:t>,</a:t>
            </a:r>
            <a:r>
              <a:rPr lang="en-US" sz="2400" dirty="0"/>
              <a:t> P.</a:t>
            </a:r>
            <a:r>
              <a:rPr lang="en-US" sz="2400" dirty="0" smtClean="0"/>
              <a:t> </a:t>
            </a:r>
            <a:r>
              <a:rPr lang="en-US" sz="2400" dirty="0"/>
              <a:t>(2019), The Costs of Economic Nationalism: Evidence from the Brexit Experiment, </a:t>
            </a:r>
            <a:r>
              <a:rPr lang="en-US" sz="2400" i="1" dirty="0" smtClean="0"/>
              <a:t>Economic Journal</a:t>
            </a:r>
            <a:r>
              <a:rPr lang="en-US" sz="2400" dirty="0" smtClean="0"/>
              <a:t>, 129, 2722–2744.</a:t>
            </a:r>
          </a:p>
          <a:p>
            <a:pPr>
              <a:buFont typeface="Wingdings" panose="05000000000000000000" pitchFamily="2" charset="2"/>
              <a:buChar char="v"/>
            </a:pPr>
            <a:r>
              <a:rPr lang="it-IT" sz="2400" dirty="0"/>
              <a:t>Bronzini, R., </a:t>
            </a:r>
            <a:r>
              <a:rPr lang="it-IT" sz="2400" dirty="0" err="1"/>
              <a:t>Mocetti</a:t>
            </a:r>
            <a:r>
              <a:rPr lang="it-IT" sz="2400" dirty="0"/>
              <a:t>, S. e </a:t>
            </a:r>
            <a:r>
              <a:rPr lang="it-IT" sz="2400" dirty="0" err="1"/>
              <a:t>Mongardini</a:t>
            </a:r>
            <a:r>
              <a:rPr lang="it-IT" sz="2400" dirty="0"/>
              <a:t>, M. (2020), </a:t>
            </a:r>
            <a:r>
              <a:rPr lang="en-US" sz="2400" dirty="0"/>
              <a:t>The economic effects of big events: Evidence from the great jubilee 2000 in Rome, </a:t>
            </a:r>
            <a:r>
              <a:rPr lang="en-US" sz="2400" i="1" dirty="0"/>
              <a:t>Journal of Regional Science</a:t>
            </a:r>
            <a:r>
              <a:rPr lang="en-US" sz="2400" dirty="0"/>
              <a:t>, 1-22</a:t>
            </a:r>
            <a:r>
              <a:rPr lang="en-US" sz="2400" dirty="0" smtClean="0"/>
              <a:t>.</a:t>
            </a:r>
          </a:p>
          <a:p>
            <a:pPr>
              <a:buFont typeface="Wingdings" panose="05000000000000000000" pitchFamily="2" charset="2"/>
              <a:buChar char="v"/>
            </a:pPr>
            <a:r>
              <a:rPr lang="it-IT" sz="2400" dirty="0" smtClean="0"/>
              <a:t>Campos, N.F., Coricelli, F. e Moretti, L. (2019), </a:t>
            </a:r>
            <a:r>
              <a:rPr lang="it-IT" sz="2400" dirty="0" err="1" smtClean="0"/>
              <a:t>Institutional</a:t>
            </a:r>
            <a:r>
              <a:rPr lang="it-IT" sz="2400" dirty="0" smtClean="0"/>
              <a:t> Integration and </a:t>
            </a:r>
            <a:r>
              <a:rPr lang="it-IT" sz="2400" dirty="0" err="1" smtClean="0"/>
              <a:t>Economic</a:t>
            </a:r>
            <a:r>
              <a:rPr lang="it-IT" sz="2400" dirty="0" smtClean="0"/>
              <a:t> </a:t>
            </a:r>
            <a:r>
              <a:rPr lang="it-IT" sz="2400" dirty="0" err="1" smtClean="0"/>
              <a:t>Growth</a:t>
            </a:r>
            <a:r>
              <a:rPr lang="it-IT" sz="2400" dirty="0" smtClean="0"/>
              <a:t> in Europe</a:t>
            </a:r>
            <a:r>
              <a:rPr lang="it-IT" sz="2400" i="1" dirty="0" smtClean="0"/>
              <a:t>, Journal of </a:t>
            </a:r>
            <a:r>
              <a:rPr lang="it-IT" sz="2400" i="1" dirty="0" err="1" smtClean="0"/>
              <a:t>Monetary</a:t>
            </a:r>
            <a:r>
              <a:rPr lang="it-IT" sz="2400" i="1" dirty="0" smtClean="0"/>
              <a:t> </a:t>
            </a:r>
            <a:r>
              <a:rPr lang="it-IT" sz="2400" i="1" dirty="0" err="1" smtClean="0"/>
              <a:t>Economics</a:t>
            </a:r>
            <a:r>
              <a:rPr lang="it-IT" sz="2400" dirty="0" smtClean="0"/>
              <a:t>, 103, 88-104.</a:t>
            </a:r>
          </a:p>
          <a:p>
            <a:pPr>
              <a:buFont typeface="Wingdings" panose="05000000000000000000" pitchFamily="2" charset="2"/>
              <a:buChar char="v"/>
            </a:pPr>
            <a:r>
              <a:rPr lang="it-IT" sz="2400" dirty="0" err="1" smtClean="0"/>
              <a:t>Esteller-Moré</a:t>
            </a:r>
            <a:r>
              <a:rPr lang="it-IT" sz="2400" dirty="0" smtClean="0"/>
              <a:t>, A. e Rizzo, L. (2020), </a:t>
            </a:r>
            <a:r>
              <a:rPr lang="en-US" sz="2400" i="1" dirty="0" smtClean="0"/>
              <a:t>The </a:t>
            </a:r>
            <a:r>
              <a:rPr lang="en-US" sz="2400" i="1" dirty="0"/>
              <a:t>Economic Costs of a Secessionist </a:t>
            </a:r>
            <a:r>
              <a:rPr lang="en-US" sz="2400" i="1" dirty="0" smtClean="0"/>
              <a:t>Conflict: The </a:t>
            </a:r>
            <a:r>
              <a:rPr lang="en-US" sz="2400" i="1" dirty="0"/>
              <a:t>Case of </a:t>
            </a:r>
            <a:r>
              <a:rPr lang="en-US" sz="2400" i="1" dirty="0" smtClean="0"/>
              <a:t>Catalonia</a:t>
            </a:r>
            <a:r>
              <a:rPr lang="en-US" sz="2400" dirty="0" smtClean="0"/>
              <a:t>, forthcoming.</a:t>
            </a:r>
            <a:endParaRPr lang="it-IT" dirty="0" smtClean="0"/>
          </a:p>
          <a:p>
            <a:endParaRPr lang="it-IT" dirty="0"/>
          </a:p>
        </p:txBody>
      </p:sp>
    </p:spTree>
    <p:extLst>
      <p:ext uri="{BB962C8B-B14F-4D97-AF65-F5344CB8AC3E}">
        <p14:creationId xmlns:p14="http://schemas.microsoft.com/office/powerpoint/2010/main" val="579266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La metodologia</a:t>
            </a:r>
            <a:endParaRPr lang="it-IT" dirty="0"/>
          </a:p>
        </p:txBody>
      </p:sp>
      <p:sp>
        <p:nvSpPr>
          <p:cNvPr id="3" name="Segnaposto contenuto 2"/>
          <p:cNvSpPr>
            <a:spLocks noGrp="1"/>
          </p:cNvSpPr>
          <p:nvPr>
            <p:ph idx="1"/>
          </p:nvPr>
        </p:nvSpPr>
        <p:spPr>
          <a:xfrm>
            <a:off x="1024128" y="1828800"/>
            <a:ext cx="9720073" cy="4480560"/>
          </a:xfrm>
        </p:spPr>
        <p:txBody>
          <a:bodyPr>
            <a:normAutofit fontScale="92500" lnSpcReduction="20000"/>
          </a:bodyPr>
          <a:lstStyle/>
          <a:p>
            <a:pPr>
              <a:buFont typeface="Wingdings" panose="05000000000000000000" pitchFamily="2" charset="2"/>
              <a:buChar char="v"/>
            </a:pPr>
            <a:r>
              <a:rPr lang="it-IT" sz="2400" dirty="0" smtClean="0"/>
              <a:t> Il Metodo del Controllo Sintetico (MCS) è una tecnica statistica che permette di stimare gli effetti di un evento o di un intervento pubblico dove una singola unità statistica (una scuola, uno Stato, un’impresa, ect.) o poche unità statistiche sono sottoposte al trattamento.</a:t>
            </a:r>
          </a:p>
          <a:p>
            <a:pPr>
              <a:buFont typeface="Wingdings" panose="05000000000000000000" pitchFamily="2" charset="2"/>
              <a:buChar char="v"/>
            </a:pPr>
            <a:r>
              <a:rPr lang="it-IT" sz="2400" dirty="0" smtClean="0"/>
              <a:t> E’ un esempio di analisi controfattuale sia quantitativa che qualitativa. Viene utilizzato per la valutazione di politiche pubbliche ma anche di grandi eventi come la gli attentati nei paesi Baschi (Abadie et al., 2003), il referendum in Catalogna (</a:t>
            </a:r>
            <a:r>
              <a:rPr lang="it-IT" sz="2400" dirty="0" err="1" smtClean="0"/>
              <a:t>Esteller-Moré</a:t>
            </a:r>
            <a:r>
              <a:rPr lang="it-IT" sz="2400" dirty="0" smtClean="0"/>
              <a:t> e Rizzo, 2020), la </a:t>
            </a:r>
            <a:r>
              <a:rPr lang="it-IT" sz="2400" dirty="0" err="1" smtClean="0"/>
              <a:t>Brexit</a:t>
            </a:r>
            <a:r>
              <a:rPr lang="it-IT" sz="2400" dirty="0" smtClean="0"/>
              <a:t> (</a:t>
            </a:r>
            <a:r>
              <a:rPr lang="it-IT" sz="2400" dirty="0" err="1" smtClean="0"/>
              <a:t>Born</a:t>
            </a:r>
            <a:r>
              <a:rPr lang="it-IT" sz="2400" dirty="0" smtClean="0"/>
              <a:t> et al., 2019) o il Giubileo del 2000 a Roma (Bronzini et al. , 2020).</a:t>
            </a:r>
          </a:p>
          <a:p>
            <a:pPr>
              <a:buFont typeface="Wingdings" panose="05000000000000000000" pitchFamily="2" charset="2"/>
              <a:buChar char="v"/>
            </a:pPr>
            <a:r>
              <a:rPr lang="it-IT" sz="2400" dirty="0"/>
              <a:t> </a:t>
            </a:r>
            <a:r>
              <a:rPr lang="it-IT" sz="2400" dirty="0" smtClean="0"/>
              <a:t>E’ basato sulla comparazione tra l’unità trattata e un controfattuale costruito artificialmente, per questo detto controllo «sintetico».</a:t>
            </a:r>
          </a:p>
          <a:p>
            <a:pPr>
              <a:buFont typeface="Wingdings" panose="05000000000000000000" pitchFamily="2" charset="2"/>
              <a:buChar char="v"/>
            </a:pPr>
            <a:r>
              <a:rPr lang="it-IT" sz="2400" dirty="0"/>
              <a:t> </a:t>
            </a:r>
            <a:r>
              <a:rPr lang="it-IT" sz="2400" dirty="0" smtClean="0"/>
              <a:t>Il controfattuale viene costruito partendo da un insieme di unità, il cosiddetto «gruppo dei donatori».</a:t>
            </a:r>
          </a:p>
          <a:p>
            <a:pPr>
              <a:buFont typeface="Wingdings" panose="05000000000000000000" pitchFamily="2" charset="2"/>
              <a:buChar char="v"/>
            </a:pPr>
            <a:r>
              <a:rPr lang="it-IT" sz="2400" dirty="0"/>
              <a:t> </a:t>
            </a:r>
            <a:r>
              <a:rPr lang="it-IT" sz="2400" dirty="0" smtClean="0"/>
              <a:t>All’interno del gruppo dei donatori vengono selezionate da un algoritmo alcune unità il più simili possibili al trattato, nel modo meno arbitrario possibile.</a:t>
            </a:r>
          </a:p>
          <a:p>
            <a:pPr>
              <a:buFont typeface="Wingdings" panose="05000000000000000000" pitchFamily="2" charset="2"/>
              <a:buChar char="v"/>
            </a:pPr>
            <a:endParaRPr lang="it-IT" dirty="0"/>
          </a:p>
        </p:txBody>
      </p:sp>
    </p:spTree>
    <p:extLst>
      <p:ext uri="{BB962C8B-B14F-4D97-AF65-F5344CB8AC3E}">
        <p14:creationId xmlns:p14="http://schemas.microsoft.com/office/powerpoint/2010/main" val="39661880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mETODOLOGIA</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sz="2400" dirty="0" smtClean="0"/>
              <a:t> Come si costruisce il gruppo di controllo?</a:t>
            </a:r>
          </a:p>
          <a:p>
            <a:pPr>
              <a:buFont typeface="Wingdings" panose="05000000000000000000" pitchFamily="2" charset="2"/>
              <a:buChar char="v"/>
            </a:pPr>
            <a:r>
              <a:rPr lang="it-IT" sz="2400" dirty="0" smtClean="0"/>
              <a:t> Il processo di costruzione del controllo è guidato dai dati (</a:t>
            </a:r>
            <a:r>
              <a:rPr lang="it-IT" sz="2400" i="1" dirty="0" smtClean="0"/>
              <a:t>data </a:t>
            </a:r>
            <a:r>
              <a:rPr lang="it-IT" sz="2400" i="1" dirty="0" err="1" smtClean="0"/>
              <a:t>driven</a:t>
            </a:r>
            <a:r>
              <a:rPr lang="it-IT" sz="2400" dirty="0" smtClean="0"/>
              <a:t>).</a:t>
            </a:r>
          </a:p>
          <a:p>
            <a:pPr>
              <a:buFont typeface="Wingdings" panose="05000000000000000000" pitchFamily="2" charset="2"/>
              <a:buChar char="v"/>
            </a:pPr>
            <a:r>
              <a:rPr lang="it-IT" sz="2400" dirty="0" smtClean="0"/>
              <a:t> Vengono prese in considerazione alcune caratteristiche dell’unità attraverso alcune variabili (dette </a:t>
            </a:r>
            <a:r>
              <a:rPr lang="it-IT" sz="2400" i="1" dirty="0" smtClean="0"/>
              <a:t>variabili predittive</a:t>
            </a:r>
            <a:r>
              <a:rPr lang="it-IT" sz="2400" dirty="0" smtClean="0"/>
              <a:t>), misurate prima dell’inizio del trattamento.</a:t>
            </a:r>
          </a:p>
          <a:p>
            <a:pPr>
              <a:buFont typeface="Wingdings" panose="05000000000000000000" pitchFamily="2" charset="2"/>
              <a:buChar char="v"/>
            </a:pPr>
            <a:r>
              <a:rPr lang="it-IT" sz="2400" dirty="0"/>
              <a:t> </a:t>
            </a:r>
            <a:r>
              <a:rPr lang="it-IT" sz="2400" dirty="0" smtClean="0"/>
              <a:t>Utilizzando una media pesata di queste variabili si definiscono quali unità entrino a far parte del controllo sintetico e con quale peso.</a:t>
            </a:r>
          </a:p>
          <a:p>
            <a:pPr>
              <a:buFont typeface="Wingdings" panose="05000000000000000000" pitchFamily="2" charset="2"/>
              <a:buChar char="v"/>
            </a:pPr>
            <a:endParaRPr lang="it-IT" dirty="0"/>
          </a:p>
        </p:txBody>
      </p:sp>
    </p:spTree>
    <p:extLst>
      <p:ext uri="{BB962C8B-B14F-4D97-AF65-F5344CB8AC3E}">
        <p14:creationId xmlns:p14="http://schemas.microsoft.com/office/powerpoint/2010/main" val="42135757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mETODOLOGIA</a:t>
            </a:r>
            <a:r>
              <a:rPr lang="it-IT" dirty="0" smtClean="0"/>
              <a:t> 2</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sz="2400" dirty="0" smtClean="0"/>
              <a:t> La variabili di interesse (</a:t>
            </a:r>
            <a:r>
              <a:rPr lang="it-IT" sz="2400" i="1" dirty="0"/>
              <a:t>outcome</a:t>
            </a:r>
            <a:r>
              <a:rPr lang="it-IT" sz="2400" dirty="0"/>
              <a:t>) </a:t>
            </a:r>
            <a:r>
              <a:rPr lang="it-IT" sz="2400" dirty="0" smtClean="0"/>
              <a:t>prima dell’intervento deve avere l’andamento più simile possibile tra unità trattata e controllo sintetico. </a:t>
            </a:r>
          </a:p>
          <a:p>
            <a:pPr>
              <a:buFont typeface="Wingdings" panose="05000000000000000000" pitchFamily="2" charset="2"/>
              <a:buChar char="v"/>
            </a:pPr>
            <a:r>
              <a:rPr lang="it-IT" sz="2400" dirty="0" smtClean="0"/>
              <a:t> Si vuole quindi che il trattato e il controllo sintetico abbiano comportamenti simili prima del periodo di inizio del trattamento.</a:t>
            </a:r>
          </a:p>
          <a:p>
            <a:pPr>
              <a:buFont typeface="Wingdings" panose="05000000000000000000" pitchFamily="2" charset="2"/>
              <a:buChar char="v"/>
            </a:pPr>
            <a:r>
              <a:rPr lang="it-IT" sz="2400" dirty="0" smtClean="0"/>
              <a:t> I </a:t>
            </a:r>
            <a:r>
              <a:rPr lang="it-IT" sz="2400" dirty="0"/>
              <a:t>risultati </a:t>
            </a:r>
            <a:r>
              <a:rPr lang="it-IT" sz="2400" dirty="0" smtClean="0"/>
              <a:t>sull’outcome del gruppo </a:t>
            </a:r>
            <a:r>
              <a:rPr lang="it-IT" sz="2400" dirty="0"/>
              <a:t>di </a:t>
            </a:r>
            <a:r>
              <a:rPr lang="it-IT" sz="2400" dirty="0" smtClean="0"/>
              <a:t>controllo dopo l’intervento possono essere interpretati come l’outcome dell’unità trattata nel caso in cui non sia avvenuto il trattamento (controfattuale).</a:t>
            </a:r>
          </a:p>
          <a:p>
            <a:pPr>
              <a:buFont typeface="Wingdings" panose="05000000000000000000" pitchFamily="2" charset="2"/>
              <a:buChar char="v"/>
            </a:pPr>
            <a:r>
              <a:rPr lang="it-IT" sz="2400" dirty="0"/>
              <a:t> </a:t>
            </a:r>
            <a:r>
              <a:rPr lang="it-IT" sz="2400" dirty="0" smtClean="0"/>
              <a:t>La differenza dell’outcome tra trattato e gruppo di controllo dopo il trattamento può essere letta come misura del trattamento.</a:t>
            </a:r>
          </a:p>
          <a:p>
            <a:pPr>
              <a:buFont typeface="Wingdings" panose="05000000000000000000" pitchFamily="2" charset="2"/>
              <a:buChar char="v"/>
            </a:pPr>
            <a:endParaRPr lang="it-IT" dirty="0"/>
          </a:p>
        </p:txBody>
      </p:sp>
    </p:spTree>
    <p:extLst>
      <p:ext uri="{BB962C8B-B14F-4D97-AF65-F5344CB8AC3E}">
        <p14:creationId xmlns:p14="http://schemas.microsoft.com/office/powerpoint/2010/main" val="11593477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mETODOLOGIA</a:t>
            </a:r>
            <a:r>
              <a:rPr lang="it-IT" dirty="0" smtClean="0"/>
              <a:t> 3</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dirty="0" smtClean="0"/>
              <a:t> Analiticamente, seguendo l’approccio di Abadie et al. (2015):</a:t>
            </a:r>
          </a:p>
          <a:p>
            <a:pPr lvl="1">
              <a:buFont typeface="Wingdings" panose="05000000000000000000" pitchFamily="2" charset="2"/>
              <a:buChar char="v"/>
            </a:pPr>
            <a:r>
              <a:rPr lang="it-IT" sz="2200" dirty="0"/>
              <a:t> </a:t>
            </a:r>
            <a:r>
              <a:rPr lang="it-IT" sz="2200" dirty="0" smtClean="0"/>
              <a:t>Partendo da un campione di K+1 unità</a:t>
            </a:r>
          </a:p>
          <a:p>
            <a:pPr lvl="1">
              <a:buFont typeface="Wingdings" panose="05000000000000000000" pitchFamily="2" charset="2"/>
              <a:buChar char="v"/>
            </a:pPr>
            <a:r>
              <a:rPr lang="it-IT" sz="2200" dirty="0" smtClean="0"/>
              <a:t> dove k=1 identifica l’unità trattata</a:t>
            </a:r>
          </a:p>
          <a:p>
            <a:pPr lvl="1">
              <a:buFont typeface="Wingdings" panose="05000000000000000000" pitchFamily="2" charset="2"/>
              <a:buChar char="v"/>
            </a:pPr>
            <a:r>
              <a:rPr lang="it-IT" sz="2200" dirty="0"/>
              <a:t> </a:t>
            </a:r>
            <a:r>
              <a:rPr lang="it-IT" sz="2200" dirty="0" smtClean="0"/>
              <a:t>k = 2, 3,  …, K+1 sono il gruppo dei donatori</a:t>
            </a:r>
          </a:p>
          <a:p>
            <a:pPr lvl="1">
              <a:buFont typeface="Wingdings" panose="05000000000000000000" pitchFamily="2" charset="2"/>
              <a:buChar char="v"/>
            </a:pPr>
            <a:r>
              <a:rPr lang="it-IT" sz="2200" dirty="0"/>
              <a:t> </a:t>
            </a:r>
            <a:r>
              <a:rPr lang="it-IT" sz="2200" dirty="0" smtClean="0"/>
              <a:t>Le unità sono osservate nelle stesso periodo t, dove t = 1, 2, …, T</a:t>
            </a:r>
          </a:p>
          <a:p>
            <a:pPr lvl="1">
              <a:buFont typeface="Wingdings" panose="05000000000000000000" pitchFamily="2" charset="2"/>
              <a:buChar char="v"/>
            </a:pPr>
            <a:r>
              <a:rPr lang="it-IT" sz="2200" dirty="0" smtClean="0"/>
              <a:t> All’interno del periodo </a:t>
            </a:r>
            <a:r>
              <a:rPr lang="it-IT" sz="2200" i="1" dirty="0" smtClean="0"/>
              <a:t>t</a:t>
            </a:r>
            <a:r>
              <a:rPr lang="it-IT" sz="2200" dirty="0" smtClean="0"/>
              <a:t> si può identificare un pre e post periodo di trattamento</a:t>
            </a:r>
          </a:p>
          <a:p>
            <a:pPr lvl="1">
              <a:buFont typeface="Wingdings" panose="05000000000000000000" pitchFamily="2" charset="2"/>
              <a:buChar char="v"/>
            </a:pPr>
            <a:r>
              <a:rPr lang="it-IT" sz="2200" dirty="0" smtClean="0"/>
              <a:t> Il controllo sintetico è la media pesata delle unità nel gruppo dei donatori:</a:t>
            </a:r>
          </a:p>
          <a:p>
            <a:pPr lvl="1">
              <a:buFont typeface="Wingdings" panose="05000000000000000000" pitchFamily="2" charset="2"/>
              <a:buChar char="v"/>
            </a:pPr>
            <a:r>
              <a:rPr lang="it-IT" sz="2200" dirty="0"/>
              <a:t> </a:t>
            </a:r>
            <a:r>
              <a:rPr lang="it-IT" sz="2200" dirty="0" smtClean="0"/>
              <a:t>cioè un vettore (K x 1) di pesi W = (w</a:t>
            </a:r>
            <a:r>
              <a:rPr lang="it-IT" sz="2200" baseline="-25000" dirty="0" smtClean="0"/>
              <a:t>2, </a:t>
            </a:r>
            <a:r>
              <a:rPr lang="it-IT" sz="2200" dirty="0" smtClean="0"/>
              <a:t>w</a:t>
            </a:r>
            <a:r>
              <a:rPr lang="it-IT" sz="2200" baseline="-25000" dirty="0" smtClean="0"/>
              <a:t>3, …,</a:t>
            </a:r>
            <a:r>
              <a:rPr lang="it-IT" sz="2200" dirty="0" smtClean="0"/>
              <a:t> w</a:t>
            </a:r>
            <a:r>
              <a:rPr lang="it-IT" sz="2200" baseline="-25000" dirty="0" smtClean="0"/>
              <a:t>k+1</a:t>
            </a:r>
            <a:r>
              <a:rPr lang="it-IT" sz="2200" dirty="0" smtClean="0"/>
              <a:t>) </a:t>
            </a:r>
            <a:endParaRPr lang="it-IT" dirty="0"/>
          </a:p>
          <a:p>
            <a:pPr lvl="1">
              <a:buFont typeface="Wingdings" panose="05000000000000000000" pitchFamily="2" charset="2"/>
              <a:buChar char="v"/>
            </a:pPr>
            <a:endParaRPr lang="it-IT" dirty="0"/>
          </a:p>
          <a:p>
            <a:pPr lvl="1">
              <a:buFont typeface="Wingdings" panose="05000000000000000000" pitchFamily="2" charset="2"/>
              <a:buChar char="v"/>
            </a:pPr>
            <a:endParaRPr lang="it-IT" dirty="0"/>
          </a:p>
          <a:p>
            <a:pPr lvl="1">
              <a:buFont typeface="Wingdings" panose="05000000000000000000" pitchFamily="2" charset="2"/>
              <a:buChar char="v"/>
            </a:pPr>
            <a:endParaRPr lang="it-IT" baseline="-25000" dirty="0"/>
          </a:p>
        </p:txBody>
      </p:sp>
    </p:spTree>
    <p:extLst>
      <p:ext uri="{BB962C8B-B14F-4D97-AF65-F5344CB8AC3E}">
        <p14:creationId xmlns:p14="http://schemas.microsoft.com/office/powerpoint/2010/main" val="38178244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mETODOLOGIA</a:t>
            </a:r>
            <a:r>
              <a:rPr lang="it-IT" dirty="0" smtClean="0"/>
              <a:t> 4</a:t>
            </a:r>
            <a:endParaRPr lang="it-IT" dirty="0"/>
          </a:p>
        </p:txBody>
      </p:sp>
      <p:sp>
        <p:nvSpPr>
          <p:cNvPr id="3" name="Segnaposto contenuto 2"/>
          <p:cNvSpPr>
            <a:spLocks noGrp="1"/>
          </p:cNvSpPr>
          <p:nvPr>
            <p:ph idx="1"/>
          </p:nvPr>
        </p:nvSpPr>
        <p:spPr>
          <a:xfrm>
            <a:off x="1024128" y="2084832"/>
            <a:ext cx="9720073" cy="4438798"/>
          </a:xfrm>
        </p:spPr>
        <p:txBody>
          <a:bodyPr>
            <a:normAutofit fontScale="92500" lnSpcReduction="20000"/>
          </a:bodyPr>
          <a:lstStyle/>
          <a:p>
            <a:pPr lvl="1">
              <a:buFont typeface="Wingdings" panose="05000000000000000000" pitchFamily="2" charset="2"/>
              <a:buChar char="v"/>
            </a:pPr>
            <a:r>
              <a:rPr lang="it-IT" sz="2400" dirty="0" smtClean="0"/>
              <a:t> Dato X</a:t>
            </a:r>
            <a:r>
              <a:rPr lang="it-IT" sz="2400" baseline="-25000" dirty="0" smtClean="0"/>
              <a:t>1</a:t>
            </a:r>
            <a:r>
              <a:rPr lang="it-IT" sz="2400" dirty="0" smtClean="0"/>
              <a:t> = (s x 1) vettore dei valori delle caratteristiche prima del trattamento del trattato</a:t>
            </a:r>
          </a:p>
          <a:p>
            <a:pPr lvl="1">
              <a:buFont typeface="Wingdings" panose="05000000000000000000" pitchFamily="2" charset="2"/>
              <a:buChar char="v"/>
            </a:pPr>
            <a:r>
              <a:rPr lang="it-IT" sz="2400" dirty="0"/>
              <a:t> </a:t>
            </a:r>
            <a:r>
              <a:rPr lang="it-IT" sz="2400" dirty="0" smtClean="0"/>
              <a:t>Data X</a:t>
            </a:r>
            <a:r>
              <a:rPr lang="it-IT" sz="2400" baseline="-25000" dirty="0" smtClean="0"/>
              <a:t>0</a:t>
            </a:r>
            <a:r>
              <a:rPr lang="it-IT" sz="2400" dirty="0" smtClean="0"/>
              <a:t> </a:t>
            </a:r>
            <a:r>
              <a:rPr lang="it-IT" sz="2400" dirty="0"/>
              <a:t>= (s x </a:t>
            </a:r>
            <a:r>
              <a:rPr lang="it-IT" sz="2400" dirty="0" smtClean="0"/>
              <a:t>K) la matrice che contiene i valori della stessa variabile per tutte le altre unità nel gruppo donatore</a:t>
            </a:r>
          </a:p>
          <a:p>
            <a:pPr lvl="1">
              <a:buFont typeface="Wingdings" panose="05000000000000000000" pitchFamily="2" charset="2"/>
              <a:buChar char="v"/>
            </a:pPr>
            <a:r>
              <a:rPr lang="it-IT" sz="2400" dirty="0"/>
              <a:t> </a:t>
            </a:r>
            <a:r>
              <a:rPr lang="it-IT" sz="2400" dirty="0" smtClean="0"/>
              <a:t>Si seleziona un controllo sintetico (W*) tale che la grandezza della differenza nelle caratteristiche pre intervento del trattato e del gruppo dei donatori è minima: (X</a:t>
            </a:r>
            <a:r>
              <a:rPr lang="it-IT" sz="2400" baseline="-25000" dirty="0" smtClean="0"/>
              <a:t>1</a:t>
            </a:r>
            <a:r>
              <a:rPr lang="it-IT" sz="2400" dirty="0" smtClean="0"/>
              <a:t>  - X</a:t>
            </a:r>
            <a:r>
              <a:rPr lang="it-IT" sz="2400" baseline="-25000" dirty="0" smtClean="0"/>
              <a:t>0</a:t>
            </a:r>
            <a:r>
              <a:rPr lang="it-IT" sz="2400" dirty="0" smtClean="0"/>
              <a:t>W)’</a:t>
            </a:r>
            <a:r>
              <a:rPr lang="it-IT" sz="2400" i="1" dirty="0" smtClean="0"/>
              <a:t>v</a:t>
            </a:r>
            <a:r>
              <a:rPr lang="it-IT" sz="2400" dirty="0" smtClean="0"/>
              <a:t>(X</a:t>
            </a:r>
            <a:r>
              <a:rPr lang="it-IT" sz="2400" baseline="-25000" dirty="0" smtClean="0"/>
              <a:t>1</a:t>
            </a:r>
            <a:r>
              <a:rPr lang="it-IT" sz="2400" dirty="0" smtClean="0"/>
              <a:t>  </a:t>
            </a:r>
            <a:r>
              <a:rPr lang="it-IT" sz="2400" dirty="0"/>
              <a:t>- X</a:t>
            </a:r>
            <a:r>
              <a:rPr lang="it-IT" sz="2400" baseline="-25000" dirty="0"/>
              <a:t>0</a:t>
            </a:r>
            <a:r>
              <a:rPr lang="it-IT" sz="2400" dirty="0"/>
              <a:t>W</a:t>
            </a:r>
            <a:r>
              <a:rPr lang="it-IT" sz="2400" dirty="0" smtClean="0"/>
              <a:t>)</a:t>
            </a:r>
          </a:p>
          <a:p>
            <a:pPr lvl="1">
              <a:buFont typeface="Wingdings" panose="05000000000000000000" pitchFamily="2" charset="2"/>
              <a:buChar char="v"/>
            </a:pPr>
            <a:r>
              <a:rPr lang="it-IT" sz="2400" dirty="0" smtClean="0"/>
              <a:t>Diventa cruciale la scelta del vettore </a:t>
            </a:r>
            <a:r>
              <a:rPr lang="it-IT" sz="2400" i="1" dirty="0" smtClean="0"/>
              <a:t>v, </a:t>
            </a:r>
            <a:r>
              <a:rPr lang="it-IT" sz="2400" dirty="0" smtClean="0"/>
              <a:t>esistono diversi metodi per calcolarlo, qui si ripropone quello di Abadie et al. (2015):</a:t>
            </a:r>
            <a:endParaRPr lang="it-IT" sz="2400" i="1" dirty="0" smtClean="0"/>
          </a:p>
          <a:p>
            <a:pPr lvl="1">
              <a:buFont typeface="Wingdings" panose="05000000000000000000" pitchFamily="2" charset="2"/>
              <a:buChar char="v"/>
            </a:pPr>
            <a:r>
              <a:rPr lang="it-IT" sz="2400" dirty="0" smtClean="0"/>
              <a:t> Dato Y</a:t>
            </a:r>
            <a:r>
              <a:rPr lang="it-IT" sz="2400" baseline="-25000" dirty="0" smtClean="0"/>
              <a:t>1</a:t>
            </a:r>
            <a:r>
              <a:rPr lang="it-IT" sz="2400" dirty="0" smtClean="0"/>
              <a:t> </a:t>
            </a:r>
            <a:r>
              <a:rPr lang="it-IT" sz="2400" dirty="0"/>
              <a:t>= </a:t>
            </a:r>
            <a:r>
              <a:rPr lang="it-IT" sz="2400" dirty="0" smtClean="0"/>
              <a:t>(T</a:t>
            </a:r>
            <a:r>
              <a:rPr lang="it-IT" sz="2400" baseline="-25000" dirty="0" smtClean="0"/>
              <a:t>1</a:t>
            </a:r>
            <a:r>
              <a:rPr lang="it-IT" sz="2400" dirty="0" smtClean="0"/>
              <a:t> </a:t>
            </a:r>
            <a:r>
              <a:rPr lang="it-IT" sz="2400" dirty="0"/>
              <a:t>x 1) </a:t>
            </a:r>
            <a:r>
              <a:rPr lang="it-IT" sz="2400" dirty="0" smtClean="0"/>
              <a:t>il vettore dei valori dell’outcome dopo il trattamento del trattato</a:t>
            </a:r>
          </a:p>
          <a:p>
            <a:pPr lvl="1">
              <a:buFont typeface="Wingdings" panose="05000000000000000000" pitchFamily="2" charset="2"/>
              <a:buChar char="v"/>
            </a:pPr>
            <a:r>
              <a:rPr lang="it-IT" sz="2400" dirty="0"/>
              <a:t> </a:t>
            </a:r>
            <a:r>
              <a:rPr lang="it-IT" sz="2400" dirty="0" smtClean="0"/>
              <a:t>Data Y</a:t>
            </a:r>
            <a:r>
              <a:rPr lang="it-IT" sz="2400" baseline="-25000" dirty="0" smtClean="0"/>
              <a:t>0</a:t>
            </a:r>
            <a:r>
              <a:rPr lang="it-IT" sz="2400" dirty="0" smtClean="0"/>
              <a:t> </a:t>
            </a:r>
            <a:r>
              <a:rPr lang="it-IT" sz="2400" dirty="0"/>
              <a:t>= (T</a:t>
            </a:r>
            <a:r>
              <a:rPr lang="it-IT" sz="2400" baseline="-25000" dirty="0"/>
              <a:t>1</a:t>
            </a:r>
            <a:r>
              <a:rPr lang="it-IT" sz="2400" dirty="0"/>
              <a:t> x </a:t>
            </a:r>
            <a:r>
              <a:rPr lang="it-IT" sz="2400" dirty="0" smtClean="0"/>
              <a:t>K) la matrice che contiene i valori della stessa variabile di outcome per tutte le unità del gruppo donatore</a:t>
            </a:r>
          </a:p>
          <a:p>
            <a:pPr lvl="1">
              <a:buFont typeface="Wingdings" panose="05000000000000000000" pitchFamily="2" charset="2"/>
              <a:buChar char="v"/>
            </a:pPr>
            <a:r>
              <a:rPr lang="it-IT" sz="2400" dirty="0" smtClean="0"/>
              <a:t>v è quel vettore che minimizza il RMSPE in un periodo di validazione, preso prima del trattamento</a:t>
            </a:r>
          </a:p>
          <a:p>
            <a:pPr lvl="1">
              <a:buFont typeface="Wingdings" panose="05000000000000000000" pitchFamily="2" charset="2"/>
              <a:buChar char="v"/>
            </a:pPr>
            <a:endParaRPr lang="it-IT" baseline="-25000" dirty="0"/>
          </a:p>
        </p:txBody>
      </p:sp>
    </p:spTree>
    <p:extLst>
      <p:ext uri="{BB962C8B-B14F-4D97-AF65-F5344CB8AC3E}">
        <p14:creationId xmlns:p14="http://schemas.microsoft.com/office/powerpoint/2010/main" val="25230106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mETODOLOGIA</a:t>
            </a:r>
            <a:r>
              <a:rPr lang="it-IT" dirty="0" smtClean="0"/>
              <a:t> 5</a:t>
            </a:r>
            <a:endParaRPr lang="it-IT" dirty="0"/>
          </a:p>
        </p:txBody>
      </p:sp>
      <mc:AlternateContent xmlns:mc="http://schemas.openxmlformats.org/markup-compatibility/2006" xmlns:a14="http://schemas.microsoft.com/office/drawing/2010/main">
        <mc:Choice Requires="a14">
          <p:sp>
            <p:nvSpPr>
              <p:cNvPr id="3" name="Segnaposto contenuto 2"/>
              <p:cNvSpPr>
                <a:spLocks noGrp="1"/>
              </p:cNvSpPr>
              <p:nvPr>
                <p:ph idx="1"/>
              </p:nvPr>
            </p:nvSpPr>
            <p:spPr/>
            <p:txBody>
              <a:bodyPr>
                <a:normAutofit lnSpcReduction="10000"/>
              </a:bodyPr>
              <a:lstStyle/>
              <a:p>
                <a:pPr lvl="1">
                  <a:buFont typeface="Wingdings" panose="05000000000000000000" pitchFamily="2" charset="2"/>
                  <a:buChar char="v"/>
                </a:pPr>
                <a:r>
                  <a:rPr lang="it-IT" sz="2400" dirty="0" smtClean="0"/>
                  <a:t> Un indicatore sulla bontà dell’analisi è la media quadratica degli errori di predizione pre-intervento [</a:t>
                </a:r>
                <a:r>
                  <a:rPr lang="it-IT" sz="2400" i="1" dirty="0" err="1" smtClean="0"/>
                  <a:t>Mean</a:t>
                </a:r>
                <a:r>
                  <a:rPr lang="it-IT" sz="2400" i="1" dirty="0" smtClean="0"/>
                  <a:t> </a:t>
                </a:r>
                <a:r>
                  <a:rPr lang="it-IT" sz="2400" i="1" dirty="0" err="1"/>
                  <a:t>squared</a:t>
                </a:r>
                <a:r>
                  <a:rPr lang="it-IT" sz="2400" i="1" dirty="0"/>
                  <a:t> </a:t>
                </a:r>
                <a:r>
                  <a:rPr lang="it-IT" sz="2400" i="1" dirty="0" err="1"/>
                  <a:t>prediction</a:t>
                </a:r>
                <a:r>
                  <a:rPr lang="it-IT" sz="2400" i="1" dirty="0"/>
                  <a:t> </a:t>
                </a:r>
                <a:r>
                  <a:rPr lang="it-IT" sz="2400" i="1" dirty="0" smtClean="0"/>
                  <a:t>error </a:t>
                </a:r>
                <a:r>
                  <a:rPr lang="it-IT" sz="2400" dirty="0" smtClean="0"/>
                  <a:t>(MSPE)], cioè:</a:t>
                </a:r>
              </a:p>
              <a:p>
                <a:pPr lvl="1">
                  <a:buFont typeface="Wingdings" panose="05000000000000000000" pitchFamily="2" charset="2"/>
                  <a:buChar char="v"/>
                </a:pPr>
                <a:r>
                  <a:rPr lang="it-IT" sz="2400" baseline="-25000" dirty="0"/>
                  <a:t> </a:t>
                </a:r>
                <a:r>
                  <a:rPr lang="it-IT" sz="2400" dirty="0"/>
                  <a:t>la media del quadrato delle differenza </a:t>
                </a:r>
                <a:r>
                  <a:rPr lang="it-IT" sz="2400" dirty="0" smtClean="0"/>
                  <a:t>della variabile di outcome (</a:t>
                </a:r>
                <a:r>
                  <a:rPr lang="it-IT" sz="2400" i="1" dirty="0"/>
                  <a:t>Y</a:t>
                </a:r>
                <a:r>
                  <a:rPr lang="it-IT" sz="2400" dirty="0" smtClean="0"/>
                  <a:t>) prima dell’intervento, tra </a:t>
                </a:r>
                <a:r>
                  <a:rPr lang="it-IT" sz="2400" dirty="0"/>
                  <a:t>il controllo </a:t>
                </a:r>
                <a:r>
                  <a:rPr lang="it-IT" sz="2400" dirty="0" smtClean="0"/>
                  <a:t>sintetico e </a:t>
                </a:r>
                <a:r>
                  <a:rPr lang="it-IT" sz="2400" dirty="0"/>
                  <a:t>l’unità </a:t>
                </a:r>
                <a:r>
                  <a:rPr lang="it-IT" sz="2400" dirty="0" smtClean="0"/>
                  <a:t>trattata:</a:t>
                </a:r>
              </a:p>
              <a:p>
                <a:pPr lvl="1">
                  <a:buFont typeface="Wingdings" panose="05000000000000000000" pitchFamily="2" charset="2"/>
                  <a:buChar char="v"/>
                </a:pPr>
                <a14:m>
                  <m:oMath xmlns:m="http://schemas.openxmlformats.org/officeDocument/2006/math">
                    <m:r>
                      <a:rPr lang="it-IT" sz="2400" b="0" i="1" smtClean="0">
                        <a:latin typeface="Cambria Math" panose="02040503050406030204" pitchFamily="18" charset="0"/>
                      </a:rPr>
                      <m:t>𝑀𝑆𝑃𝐸</m:t>
                    </m:r>
                    <m:r>
                      <a:rPr lang="it-IT" sz="2400" b="0" i="1" smtClean="0">
                        <a:latin typeface="Cambria Math" panose="02040503050406030204" pitchFamily="18" charset="0"/>
                      </a:rPr>
                      <m:t>=</m:t>
                    </m:r>
                    <m:r>
                      <a:rPr lang="it-IT" sz="2400" b="0" i="1" smtClean="0">
                        <a:latin typeface="Cambria Math" panose="02040503050406030204" pitchFamily="18" charset="0"/>
                      </a:rPr>
                      <m:t>𝐸</m:t>
                    </m:r>
                    <m:r>
                      <a:rPr lang="it-IT" sz="2400" b="0" i="1" smtClean="0">
                        <a:latin typeface="Cambria Math" panose="02040503050406030204" pitchFamily="18" charset="0"/>
                      </a:rPr>
                      <m:t>[</m:t>
                    </m:r>
                    <m:sSup>
                      <m:sSupPr>
                        <m:ctrlPr>
                          <a:rPr lang="it-IT" sz="2400" b="0" i="1" smtClean="0">
                            <a:latin typeface="Cambria Math" panose="02040503050406030204" pitchFamily="18" charset="0"/>
                          </a:rPr>
                        </m:ctrlPr>
                      </m:sSupPr>
                      <m:e>
                        <m:d>
                          <m:dPr>
                            <m:ctrlPr>
                              <a:rPr lang="it-IT" sz="2400" b="0" i="1" smtClean="0">
                                <a:latin typeface="Cambria Math" panose="02040503050406030204" pitchFamily="18" charset="0"/>
                              </a:rPr>
                            </m:ctrlPr>
                          </m:dPr>
                          <m:e>
                            <m:r>
                              <m:rPr>
                                <m:nor/>
                              </m:rPr>
                              <a:rPr lang="it-IT" sz="2400" dirty="0"/>
                              <m:t>Y</m:t>
                            </m:r>
                            <m:r>
                              <m:rPr>
                                <m:nor/>
                              </m:rPr>
                              <a:rPr lang="it-IT" sz="2400" baseline="-25000" dirty="0"/>
                              <m:t>0</m:t>
                            </m:r>
                            <m:r>
                              <m:rPr>
                                <m:nor/>
                              </m:rPr>
                              <a:rPr lang="it-IT" sz="2400" b="0" i="0" dirty="0" smtClean="0"/>
                              <m:t>−</m:t>
                            </m:r>
                            <m:r>
                              <m:rPr>
                                <m:nor/>
                              </m:rPr>
                              <a:rPr lang="it-IT" sz="2400" b="0" i="0" dirty="0" smtClean="0"/>
                              <m:t>Y</m:t>
                            </m:r>
                            <m:r>
                              <m:rPr>
                                <m:nor/>
                              </m:rPr>
                              <a:rPr lang="it-IT" sz="2400" baseline="-25000" dirty="0"/>
                              <m:t>1</m:t>
                            </m:r>
                          </m:e>
                        </m:d>
                      </m:e>
                      <m:sup>
                        <m:r>
                          <a:rPr lang="it-IT" sz="2400" b="0" i="1" smtClean="0">
                            <a:latin typeface="Cambria Math" panose="02040503050406030204" pitchFamily="18" charset="0"/>
                          </a:rPr>
                          <m:t>2</m:t>
                        </m:r>
                      </m:sup>
                    </m:sSup>
                    <m:r>
                      <a:rPr lang="it-IT" sz="2400" b="0" i="1" smtClean="0">
                        <a:latin typeface="Cambria Math" panose="02040503050406030204" pitchFamily="18" charset="0"/>
                      </a:rPr>
                      <m:t>]</m:t>
                    </m:r>
                  </m:oMath>
                </a14:m>
                <a:endParaRPr lang="it-IT" sz="2400" dirty="0" smtClean="0"/>
              </a:p>
              <a:p>
                <a:pPr lvl="1">
                  <a:buFont typeface="Wingdings" panose="05000000000000000000" pitchFamily="2" charset="2"/>
                  <a:buChar char="v"/>
                </a:pPr>
                <a:r>
                  <a:rPr lang="it-IT" sz="2400" dirty="0"/>
                  <a:t> </a:t>
                </a:r>
                <a:r>
                  <a:rPr lang="it-IT" sz="2400" dirty="0" smtClean="0"/>
                  <a:t>Più è basso questo valore più le differenze tra trattato e controllo sintetico sono basse prima del trattamento</a:t>
                </a:r>
              </a:p>
              <a:p>
                <a:pPr lvl="1">
                  <a:buFont typeface="Wingdings" panose="05000000000000000000" pitchFamily="2" charset="2"/>
                  <a:buChar char="v"/>
                </a:pPr>
                <a:r>
                  <a:rPr lang="it-IT" sz="2400" dirty="0"/>
                  <a:t> </a:t>
                </a:r>
                <a:r>
                  <a:rPr lang="it-IT" sz="2400" dirty="0" smtClean="0"/>
                  <a:t>Si utilizza anche il </a:t>
                </a:r>
                <a:r>
                  <a:rPr lang="it-IT" sz="2400" i="1" dirty="0" err="1" smtClean="0"/>
                  <a:t>Root</a:t>
                </a:r>
                <a:r>
                  <a:rPr lang="it-IT" sz="2400" i="1" dirty="0" smtClean="0"/>
                  <a:t> </a:t>
                </a:r>
                <a:r>
                  <a:rPr lang="it-IT" sz="2400" i="1" dirty="0" err="1" smtClean="0"/>
                  <a:t>Mean</a:t>
                </a:r>
                <a:r>
                  <a:rPr lang="it-IT" sz="2400" i="1" dirty="0" smtClean="0"/>
                  <a:t> </a:t>
                </a:r>
                <a:r>
                  <a:rPr lang="it-IT" sz="2400" i="1" dirty="0" err="1"/>
                  <a:t>squared</a:t>
                </a:r>
                <a:r>
                  <a:rPr lang="it-IT" sz="2400" i="1" dirty="0"/>
                  <a:t> </a:t>
                </a:r>
                <a:r>
                  <a:rPr lang="it-IT" sz="2400" i="1" dirty="0" err="1"/>
                  <a:t>prediction</a:t>
                </a:r>
                <a:r>
                  <a:rPr lang="it-IT" sz="2400" i="1" dirty="0"/>
                  <a:t> </a:t>
                </a:r>
                <a:r>
                  <a:rPr lang="it-IT" sz="2400" i="1" dirty="0" err="1"/>
                  <a:t>error</a:t>
                </a:r>
                <a:r>
                  <a:rPr lang="it-IT" sz="2400" i="1" dirty="0"/>
                  <a:t> </a:t>
                </a:r>
                <a:r>
                  <a:rPr lang="it-IT" sz="2400" dirty="0" smtClean="0"/>
                  <a:t>(RMSPE), cioè la radice quadrata del MSPE:</a:t>
                </a:r>
              </a:p>
              <a:p>
                <a:pPr lvl="1">
                  <a:buFont typeface="Wingdings" panose="05000000000000000000" pitchFamily="2" charset="2"/>
                  <a:buChar char="v"/>
                </a:pPr>
                <a14:m>
                  <m:oMath xmlns:m="http://schemas.openxmlformats.org/officeDocument/2006/math">
                    <m:r>
                      <a:rPr lang="it-IT" sz="2400" b="0" i="1" smtClean="0">
                        <a:latin typeface="Cambria Math"/>
                      </a:rPr>
                      <m:t>𝑅𝑀</m:t>
                    </m:r>
                    <m:r>
                      <a:rPr lang="it-IT" sz="2400" i="1">
                        <a:latin typeface="Cambria Math" panose="02040503050406030204" pitchFamily="18" charset="0"/>
                      </a:rPr>
                      <m:t>𝑆𝑃𝐸</m:t>
                    </m:r>
                    <m:r>
                      <a:rPr lang="it-IT" sz="2400" i="1">
                        <a:latin typeface="Cambria Math" panose="02040503050406030204" pitchFamily="18" charset="0"/>
                      </a:rPr>
                      <m:t>=</m:t>
                    </m:r>
                    <m:rad>
                      <m:radPr>
                        <m:degHide m:val="on"/>
                        <m:ctrlPr>
                          <a:rPr lang="it-IT" sz="2400" i="1" smtClean="0">
                            <a:latin typeface="Cambria Math" panose="02040503050406030204" pitchFamily="18" charset="0"/>
                          </a:rPr>
                        </m:ctrlPr>
                      </m:radPr>
                      <m:deg/>
                      <m:e>
                        <m:r>
                          <a:rPr lang="it-IT" sz="2400" i="1">
                            <a:latin typeface="Cambria Math" panose="02040503050406030204" pitchFamily="18" charset="0"/>
                          </a:rPr>
                          <m:t>𝐸</m:t>
                        </m:r>
                        <m:r>
                          <a:rPr lang="it-IT" sz="2400" i="1">
                            <a:latin typeface="Cambria Math" panose="02040503050406030204" pitchFamily="18" charset="0"/>
                          </a:rPr>
                          <m:t>[</m:t>
                        </m:r>
                        <m:sSup>
                          <m:sSupPr>
                            <m:ctrlPr>
                              <a:rPr lang="it-IT" sz="2400" i="1">
                                <a:latin typeface="Cambria Math" panose="02040503050406030204" pitchFamily="18" charset="0"/>
                              </a:rPr>
                            </m:ctrlPr>
                          </m:sSupPr>
                          <m:e>
                            <m:d>
                              <m:dPr>
                                <m:ctrlPr>
                                  <a:rPr lang="it-IT" sz="2400" i="1">
                                    <a:latin typeface="Cambria Math" panose="02040503050406030204" pitchFamily="18" charset="0"/>
                                  </a:rPr>
                                </m:ctrlPr>
                              </m:dPr>
                              <m:e>
                                <m:r>
                                  <m:rPr>
                                    <m:nor/>
                                  </m:rPr>
                                  <a:rPr lang="it-IT" sz="2400" dirty="0"/>
                                  <m:t>Y</m:t>
                                </m:r>
                                <m:r>
                                  <m:rPr>
                                    <m:nor/>
                                  </m:rPr>
                                  <a:rPr lang="it-IT" sz="2400" baseline="-25000" dirty="0"/>
                                  <m:t>0</m:t>
                                </m:r>
                                <m:r>
                                  <m:rPr>
                                    <m:nor/>
                                  </m:rPr>
                                  <a:rPr lang="it-IT" sz="2400" dirty="0"/>
                                  <m:t>−</m:t>
                                </m:r>
                                <m:r>
                                  <m:rPr>
                                    <m:nor/>
                                  </m:rPr>
                                  <a:rPr lang="it-IT" sz="2400" dirty="0"/>
                                  <m:t>Y</m:t>
                                </m:r>
                                <m:r>
                                  <m:rPr>
                                    <m:nor/>
                                  </m:rPr>
                                  <a:rPr lang="it-IT" sz="2400" baseline="-25000" dirty="0"/>
                                  <m:t>1</m:t>
                                </m:r>
                              </m:e>
                            </m:d>
                          </m:e>
                          <m:sup>
                            <m:r>
                              <a:rPr lang="it-IT" sz="2400" i="1">
                                <a:latin typeface="Cambria Math" panose="02040503050406030204" pitchFamily="18" charset="0"/>
                              </a:rPr>
                              <m:t>2</m:t>
                            </m:r>
                          </m:sup>
                        </m:sSup>
                        <m:r>
                          <a:rPr lang="it-IT" sz="2400" i="1">
                            <a:latin typeface="Cambria Math" panose="02040503050406030204" pitchFamily="18" charset="0"/>
                          </a:rPr>
                          <m:t>]</m:t>
                        </m:r>
                        <m:r>
                          <m:rPr>
                            <m:nor/>
                          </m:rPr>
                          <a:rPr lang="it-IT" sz="2400" dirty="0"/>
                          <m:t> </m:t>
                        </m:r>
                      </m:e>
                    </m:rad>
                  </m:oMath>
                </a14:m>
                <a:endParaRPr lang="it-IT" sz="2400" dirty="0" smtClean="0"/>
              </a:p>
              <a:p>
                <a:pPr lvl="1">
                  <a:buFont typeface="Wingdings" panose="05000000000000000000" pitchFamily="2" charset="2"/>
                  <a:buChar char="v"/>
                </a:pPr>
                <a:r>
                  <a:rPr lang="it-IT" sz="2400" dirty="0"/>
                  <a:t> Lo stimatore dell’effetto CSM del trattamento è dato da: Y</a:t>
                </a:r>
                <a:r>
                  <a:rPr lang="it-IT" sz="2400" baseline="-25000" dirty="0"/>
                  <a:t>1</a:t>
                </a:r>
                <a:r>
                  <a:rPr lang="it-IT" sz="2400" dirty="0"/>
                  <a:t>  - Y</a:t>
                </a:r>
                <a:r>
                  <a:rPr lang="it-IT" sz="2400" baseline="-25000" dirty="0"/>
                  <a:t>0</a:t>
                </a:r>
                <a:r>
                  <a:rPr lang="it-IT" sz="2400" dirty="0"/>
                  <a:t>W*</a:t>
                </a:r>
              </a:p>
              <a:p>
                <a:pPr lvl="1">
                  <a:buFont typeface="Wingdings" panose="05000000000000000000" pitchFamily="2" charset="2"/>
                  <a:buChar char="v"/>
                </a:pPr>
                <a:endParaRPr lang="it-IT" sz="2400" dirty="0"/>
              </a:p>
            </p:txBody>
          </p:sp>
        </mc:Choice>
        <mc:Fallback xmlns="">
          <p:sp>
            <p:nvSpPr>
              <p:cNvPr id="3" name="Segnaposto contenuto 2"/>
              <p:cNvSpPr>
                <a:spLocks noGrp="1" noRot="1" noChangeAspect="1" noMove="1" noResize="1" noEditPoints="1" noAdjustHandles="1" noChangeArrowheads="1" noChangeShapeType="1" noTextEdit="1"/>
              </p:cNvSpPr>
              <p:nvPr>
                <p:ph idx="1"/>
              </p:nvPr>
            </p:nvSpPr>
            <p:spPr>
              <a:blipFill rotWithShape="0">
                <a:blip r:embed="rId2"/>
                <a:stretch>
                  <a:fillRect t="-2879" r="-940"/>
                </a:stretch>
              </a:blipFill>
            </p:spPr>
            <p:txBody>
              <a:bodyPr/>
              <a:lstStyle/>
              <a:p>
                <a:r>
                  <a:rPr lang="it-IT">
                    <a:noFill/>
                  </a:rPr>
                  <a:t> </a:t>
                </a:r>
              </a:p>
            </p:txBody>
          </p:sp>
        </mc:Fallback>
      </mc:AlternateContent>
    </p:spTree>
    <p:extLst>
      <p:ext uri="{BB962C8B-B14F-4D97-AF65-F5344CB8AC3E}">
        <p14:creationId xmlns:p14="http://schemas.microsoft.com/office/powerpoint/2010/main" val="16059205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Test di controllo</a:t>
            </a:r>
            <a:endParaRPr lang="it-IT" dirty="0"/>
          </a:p>
        </p:txBody>
      </p:sp>
      <p:sp>
        <p:nvSpPr>
          <p:cNvPr id="3" name="Segnaposto contenuto 2"/>
          <p:cNvSpPr>
            <a:spLocks noGrp="1"/>
          </p:cNvSpPr>
          <p:nvPr>
            <p:ph idx="1"/>
          </p:nvPr>
        </p:nvSpPr>
        <p:spPr/>
        <p:txBody>
          <a:bodyPr>
            <a:normAutofit/>
          </a:bodyPr>
          <a:lstStyle/>
          <a:p>
            <a:pPr>
              <a:buFont typeface="Wingdings" panose="05000000000000000000" pitchFamily="2" charset="2"/>
              <a:buChar char="v"/>
            </a:pPr>
            <a:r>
              <a:rPr lang="it-IT" sz="2400" dirty="0" smtClean="0"/>
              <a:t> Aumentare il numero di controlli </a:t>
            </a:r>
            <a:r>
              <a:rPr lang="it-IT" sz="2400" dirty="0"/>
              <a:t>pre-trattamento (Abadie et al., 2015</a:t>
            </a:r>
            <a:r>
              <a:rPr lang="it-IT" sz="2400" dirty="0" smtClean="0"/>
              <a:t>).</a:t>
            </a:r>
          </a:p>
          <a:p>
            <a:pPr>
              <a:buFont typeface="Wingdings" panose="05000000000000000000" pitchFamily="2" charset="2"/>
              <a:buChar char="v"/>
            </a:pPr>
            <a:r>
              <a:rPr lang="it-IT" sz="2400" dirty="0"/>
              <a:t> </a:t>
            </a:r>
            <a:r>
              <a:rPr lang="it-IT" sz="2400" dirty="0" smtClean="0"/>
              <a:t>Placebo test, applicando il metodo del controllo sintetico alle altre unità del gruppo dei donatori (Abadie et al., 2015).</a:t>
            </a:r>
          </a:p>
          <a:p>
            <a:pPr>
              <a:buFont typeface="Wingdings" panose="05000000000000000000" pitchFamily="2" charset="2"/>
              <a:buChar char="v"/>
            </a:pPr>
            <a:r>
              <a:rPr lang="it-IT" sz="2400" dirty="0" smtClean="0"/>
              <a:t> Placebo test, spostando la data di inizio del trattamento indietro nel tempo (</a:t>
            </a:r>
            <a:r>
              <a:rPr lang="it-IT" sz="2400" dirty="0" err="1" smtClean="0"/>
              <a:t>Born</a:t>
            </a:r>
            <a:r>
              <a:rPr lang="it-IT" sz="2400" dirty="0" smtClean="0"/>
              <a:t> et al., 2017).</a:t>
            </a:r>
          </a:p>
          <a:p>
            <a:pPr>
              <a:buFont typeface="Wingdings" panose="05000000000000000000" pitchFamily="2" charset="2"/>
              <a:buChar char="v"/>
            </a:pPr>
            <a:r>
              <a:rPr lang="it-IT" sz="2400" dirty="0" smtClean="0"/>
              <a:t> Escludere un’unità alla volta dal gruppo dei donatori e confrontare con i precedenti risultati </a:t>
            </a:r>
            <a:r>
              <a:rPr lang="it-IT" sz="2400" dirty="0"/>
              <a:t>(Abadie et al., 2015</a:t>
            </a:r>
            <a:r>
              <a:rPr lang="it-IT" sz="2400" dirty="0" smtClean="0"/>
              <a:t>).</a:t>
            </a:r>
            <a:endParaRPr lang="it-IT" sz="2400" dirty="0"/>
          </a:p>
          <a:p>
            <a:pPr>
              <a:buFont typeface="Wingdings" panose="05000000000000000000" pitchFamily="2" charset="2"/>
              <a:buChar char="v"/>
            </a:pPr>
            <a:r>
              <a:rPr lang="it-IT" sz="2400" dirty="0" smtClean="0"/>
              <a:t> Costruire in modo casuale il gruppo dei donatori e confrontare con i precedenti risultati (Campos, Coricelli e Moretti, 2019).</a:t>
            </a:r>
            <a:endParaRPr lang="it-IT" sz="2400" dirty="0"/>
          </a:p>
        </p:txBody>
      </p:sp>
    </p:spTree>
    <p:extLst>
      <p:ext uri="{BB962C8B-B14F-4D97-AF65-F5344CB8AC3E}">
        <p14:creationId xmlns:p14="http://schemas.microsoft.com/office/powerpoint/2010/main" val="337478991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smtClean="0"/>
              <a:t>L’effetto del programma di controllo delle sigarette in </a:t>
            </a:r>
            <a:r>
              <a:rPr lang="it-IT" dirty="0" err="1" smtClean="0"/>
              <a:t>california</a:t>
            </a:r>
            <a:endParaRPr lang="it-IT" dirty="0"/>
          </a:p>
        </p:txBody>
      </p:sp>
      <p:sp>
        <p:nvSpPr>
          <p:cNvPr id="3" name="Segnaposto contenuto 2"/>
          <p:cNvSpPr>
            <a:spLocks noGrp="1"/>
          </p:cNvSpPr>
          <p:nvPr>
            <p:ph idx="1"/>
          </p:nvPr>
        </p:nvSpPr>
        <p:spPr/>
        <p:txBody>
          <a:bodyPr>
            <a:noAutofit/>
          </a:bodyPr>
          <a:lstStyle/>
          <a:p>
            <a:pPr>
              <a:buFont typeface="Wingdings" panose="05000000000000000000" pitchFamily="2" charset="2"/>
              <a:buChar char="v"/>
            </a:pPr>
            <a:r>
              <a:rPr lang="it-IT" sz="2400" dirty="0" smtClean="0"/>
              <a:t>Dal paper: </a:t>
            </a:r>
            <a:r>
              <a:rPr lang="en-US" sz="2400" i="1" dirty="0"/>
              <a:t>Synthetic control methods for comparative case studies: Estimating the effect of California's tobacco control program</a:t>
            </a:r>
            <a:r>
              <a:rPr lang="it-IT" sz="2400" i="1" dirty="0" smtClean="0"/>
              <a:t> </a:t>
            </a:r>
            <a:r>
              <a:rPr lang="it-IT" sz="2400" dirty="0" smtClean="0"/>
              <a:t>(Abadie et al., 2010).</a:t>
            </a:r>
          </a:p>
          <a:p>
            <a:pPr>
              <a:buFont typeface="Wingdings" panose="05000000000000000000" pitchFamily="2" charset="2"/>
              <a:buChar char="v"/>
            </a:pPr>
            <a:r>
              <a:rPr lang="it-IT" sz="2400" dirty="0" smtClean="0"/>
              <a:t>La legislazione anti-tabacco negli USA ha una lunga storia, tuttavia nel 1988 venne votata in California una delle più grandi politiche anti-tabacco nell’era moderna (chiamata </a:t>
            </a:r>
            <a:r>
              <a:rPr lang="it-IT" sz="2400" i="1" dirty="0" err="1" smtClean="0"/>
              <a:t>Proposition</a:t>
            </a:r>
            <a:r>
              <a:rPr lang="it-IT" sz="2400" i="1" dirty="0" smtClean="0"/>
              <a:t> 99</a:t>
            </a:r>
            <a:r>
              <a:rPr lang="it-IT" sz="2400" dirty="0" smtClean="0"/>
              <a:t>). Questa politica prevedeva l’aumento delle accise di 25 centesimi di dollaro a pacchetto di sigarette.</a:t>
            </a:r>
          </a:p>
          <a:p>
            <a:pPr>
              <a:buFont typeface="Wingdings" panose="05000000000000000000" pitchFamily="2" charset="2"/>
              <a:buChar char="v"/>
            </a:pPr>
            <a:r>
              <a:rPr lang="it-IT" sz="2400" dirty="0" smtClean="0"/>
              <a:t> Il gettito dovuto a questo aumento di tasse sulle sigarette è destinato ai fondi per la salute, per l’educazione anti-fumo e per campagne anti-fumo.  Inoltre la stessa legge spronava gli enti locali all’istituzione di aree non fumatori nei loro territori.  Questa politica divenne vincolante a partire dal primo gennaio 1989.</a:t>
            </a:r>
            <a:endParaRPr lang="it-IT" sz="2400" dirty="0"/>
          </a:p>
        </p:txBody>
      </p:sp>
    </p:spTree>
    <p:extLst>
      <p:ext uri="{BB962C8B-B14F-4D97-AF65-F5344CB8AC3E}">
        <p14:creationId xmlns:p14="http://schemas.microsoft.com/office/powerpoint/2010/main" val="23758543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Integrale">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1164</TotalTime>
  <Words>1804</Words>
  <Application>Microsoft Office PowerPoint</Application>
  <PresentationFormat>Widescreen</PresentationFormat>
  <Paragraphs>89</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Cambria Math</vt:lpstr>
      <vt:lpstr>Tw Cen MT</vt:lpstr>
      <vt:lpstr>Tw Cen MT Condensed</vt:lpstr>
      <vt:lpstr>Wingdings</vt:lpstr>
      <vt:lpstr>Wingdings 3</vt:lpstr>
      <vt:lpstr>Integrale</vt:lpstr>
      <vt:lpstr>Il metodo del controllo sintetico</vt:lpstr>
      <vt:lpstr>La metodologia</vt:lpstr>
      <vt:lpstr>mETODOLOGIA</vt:lpstr>
      <vt:lpstr>mETODOLOGIA 2</vt:lpstr>
      <vt:lpstr>mETODOLOGIA 3</vt:lpstr>
      <vt:lpstr>mETODOLOGIA 4</vt:lpstr>
      <vt:lpstr>mETODOLOGIA 5</vt:lpstr>
      <vt:lpstr>Test di controllo</vt:lpstr>
      <vt:lpstr>L’effetto del programma di controllo delle sigarette in california</vt:lpstr>
      <vt:lpstr>L’effetto del programma di controllo delle sigarette in california 2</vt:lpstr>
      <vt:lpstr>L’effetto del programma di controllo delle sigarette in california 3</vt:lpstr>
      <vt:lpstr>L’effetto del programma di controllo delle sigarette in california 4</vt:lpstr>
      <vt:lpstr>L’effetto del programma di controllo delle sigarette in california 5</vt:lpstr>
      <vt:lpstr>L’effetto del programma di controllo delle sigarette in california 6</vt:lpstr>
      <vt:lpstr>L’effetto del programma di controllo delle sigarette in california 7</vt:lpstr>
      <vt:lpstr>bibliografia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user</dc:creator>
  <cp:lastModifiedBy>user</cp:lastModifiedBy>
  <cp:revision>66</cp:revision>
  <dcterms:created xsi:type="dcterms:W3CDTF">2019-11-11T10:34:52Z</dcterms:created>
  <dcterms:modified xsi:type="dcterms:W3CDTF">2020-04-01T09:14:41Z</dcterms:modified>
</cp:coreProperties>
</file>